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57" r:id="rId5"/>
    <p:sldId id="340" r:id="rId6"/>
    <p:sldId id="355" r:id="rId7"/>
    <p:sldId id="299" r:id="rId8"/>
    <p:sldId id="286" r:id="rId9"/>
    <p:sldId id="366" r:id="rId10"/>
    <p:sldId id="300" r:id="rId11"/>
    <p:sldId id="371" r:id="rId12"/>
    <p:sldId id="343" r:id="rId13"/>
    <p:sldId id="356" r:id="rId14"/>
    <p:sldId id="354" r:id="rId15"/>
    <p:sldId id="287" r:id="rId16"/>
    <p:sldId id="372" r:id="rId17"/>
    <p:sldId id="344" r:id="rId18"/>
    <p:sldId id="357" r:id="rId19"/>
    <p:sldId id="288" r:id="rId20"/>
    <p:sldId id="367" r:id="rId21"/>
    <p:sldId id="324" r:id="rId22"/>
    <p:sldId id="349" r:id="rId23"/>
    <p:sldId id="368" r:id="rId24"/>
    <p:sldId id="319" r:id="rId25"/>
    <p:sldId id="358" r:id="rId26"/>
    <p:sldId id="333" r:id="rId27"/>
    <p:sldId id="359" r:id="rId28"/>
    <p:sldId id="318" r:id="rId29"/>
    <p:sldId id="360" r:id="rId30"/>
    <p:sldId id="329" r:id="rId31"/>
    <p:sldId id="373" r:id="rId32"/>
    <p:sldId id="335" r:id="rId33"/>
    <p:sldId id="369" r:id="rId34"/>
    <p:sldId id="336" r:id="rId35"/>
    <p:sldId id="321" r:id="rId36"/>
    <p:sldId id="361" r:id="rId37"/>
    <p:sldId id="322" r:id="rId38"/>
    <p:sldId id="350" r:id="rId39"/>
    <p:sldId id="337" r:id="rId40"/>
    <p:sldId id="374" r:id="rId41"/>
    <p:sldId id="338" r:id="rId42"/>
    <p:sldId id="362" r:id="rId43"/>
    <p:sldId id="317" r:id="rId44"/>
    <p:sldId id="342" r:id="rId45"/>
    <p:sldId id="364" r:id="rId46"/>
    <p:sldId id="351" r:id="rId47"/>
    <p:sldId id="370" r:id="rId48"/>
    <p:sldId id="345" r:id="rId49"/>
    <p:sldId id="341" r:id="rId50"/>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7A833-90BD-6805-ADF2-6C282277EC87}" name="Victoria Harrington 42077067" initials="VH4" userId="S::Victoria.Harrington@essex.police.uk::f4ff6639-4e17-47a0-8417-d7c2b298290e" providerId="AD"/>
  <p188:author id="{9F40133B-79FD-784A-6AE0-DC292AC9BA6D}" name="BJ Harrington CC 42079007" initials="BHC4" userId="S::ben-julian.harrington@essex.police.uk::e917a4fd-7085-4b73-9abd-2d945e98391e" providerId="AD"/>
  <p188:author id="{EBF5675B-5860-EE94-280C-D7E4AF4A2F56}" name="Matt Robbins 42073495" initials="MR4" userId="S::Matt.Robbins@essex.police.uk::a8de2c8f-d049-460a-a9e1-41659b9f2e59" providerId="AD"/>
  <p188:author id="{53D08B5B-FF56-910D-7832-3ACC8F4F55D9}" name="Richard Charnock 42071826" initials="RC4" userId="S::Richard.Charnock@essex.police.uk::9349f1fd-d448-4709-94f9-992c39c3d9bf" providerId="AD"/>
  <p188:author id="{AF6AAAAC-1F73-8CEA-89EF-A924D2F20027}" name="Robert Draper 42081891" initials="RD4" userId="S::Robert.Draper@essex.police.uk::56bba637-add6-4881-983b-d7fd75e4174d" providerId="AD"/>
  <p188:author id="{98A624BD-733E-98A4-66D4-59319B7D78DF}" name="Mark Johnson 42078336" initials="MJ4" userId="S::mark.johnson@essex.police.uk::0aa660a2-bce6-422a-a4b8-31221bdde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7" name="Richard Charnock 42071826" initials="RC4" lastIdx="7" clrIdx="7">
    <p:extLst>
      <p:ext uri="{19B8F6BF-5375-455C-9EA6-DF929625EA0E}">
        <p15:presenceInfo xmlns:p15="http://schemas.microsoft.com/office/powerpoint/2012/main" userId="S::Richard.Charnock@essex.police.uk::9349f1fd-d448-4709-94f9-992c39c3d9bf" providerId="AD"/>
      </p:ext>
    </p:extLst>
  </p:cmAuthor>
  <p:cmAuthor id="1" name="Mark Johnson 42078336" initials="MJ4" lastIdx="40" clrIdx="1"/>
  <p:cmAuthor id="8" name="Morgan Cronin T/CH/SUPT 42002887" initials="MCT4" lastIdx="5" clrIdx="8">
    <p:extLst>
      <p:ext uri="{19B8F6BF-5375-455C-9EA6-DF929625EA0E}">
        <p15:presenceInfo xmlns:p15="http://schemas.microsoft.com/office/powerpoint/2012/main" userId="S::Morgan.Cronin@essex.police.uk::9e0ccce6-48d7-429b-b73a-6e2d245cd771" providerId="AD"/>
      </p:ext>
    </p:extLst>
  </p:cmAuthor>
  <p:cmAuthor id="2" name="Victoria Harrington 42077067" initials="VH4" lastIdx="237" clrIdx="2"/>
  <p:cmAuthor id="3" name="Matt Robbins 42073495" initials="MR4" lastIdx="5" clrIdx="3">
    <p:extLst>
      <p:ext uri="{19B8F6BF-5375-455C-9EA6-DF929625EA0E}">
        <p15:presenceInfo xmlns:p15="http://schemas.microsoft.com/office/powerpoint/2012/main" userId="S-1-5-21-3905950219-3223722337-1205513746-15545" providerId="AD"/>
      </p:ext>
    </p:extLst>
  </p:cmAuthor>
  <p:cmAuthor id="4" name="Laura Sumer 42070126" initials="LS4" lastIdx="18" clrIdx="4">
    <p:extLst>
      <p:ext uri="{19B8F6BF-5375-455C-9EA6-DF929625EA0E}">
        <p15:presenceInfo xmlns:p15="http://schemas.microsoft.com/office/powerpoint/2012/main" userId="S-1-5-21-3905950219-3223722337-1205513746-14080" providerId="AD"/>
      </p:ext>
    </p:extLst>
  </p:cmAuthor>
  <p:cmAuthor id="5" name="Laura Sumer 42070126" initials="LS4 [2]" lastIdx="173" clrIdx="5">
    <p:extLst>
      <p:ext uri="{19B8F6BF-5375-455C-9EA6-DF929625EA0E}">
        <p15:presenceInfo xmlns:p15="http://schemas.microsoft.com/office/powerpoint/2012/main" userId="S::Laura.Sumer@essex.police.uk::fbb2f4ed-998a-41d0-8295-e1419d34a0c5" providerId="AD"/>
      </p:ext>
    </p:extLst>
  </p:cmAuthor>
  <p:cmAuthor id="6" name="Matt Robbins 42073495" initials="MR4 [2]" lastIdx="67" clrIdx="6">
    <p:extLst>
      <p:ext uri="{19B8F6BF-5375-455C-9EA6-DF929625EA0E}">
        <p15:presenceInfo xmlns:p15="http://schemas.microsoft.com/office/powerpoint/2012/main" userId="S::Matt.Robbins@essex.police.uk::a8de2c8f-d049-460a-a9e1-41659b9f2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48"/>
    <a:srgbClr val="FFFF66"/>
    <a:srgbClr val="CCCCFF"/>
    <a:srgbClr val="E9EDF4"/>
    <a:srgbClr val="E890AB"/>
    <a:srgbClr val="001947"/>
    <a:srgbClr val="1F3651"/>
    <a:srgbClr val="142232"/>
    <a:srgbClr val="83F5BF"/>
    <a:srgbClr val="13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98973-2DB0-4D40-B582-2D9AFEBFD602}" v="1" dt="2023-08-18T09:44:02.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p:scale>
          <a:sx n="80" d="100"/>
          <a:sy n="80" d="100"/>
        </p:scale>
        <p:origin x="876" y="-7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Dowdeswell 42073768" userId="677874bf-96e4-40e3-9f29-f7811ed7d47f" providerId="ADAL" clId="{CE698973-2DB0-4D40-B582-2D9AFEBFD602}"/>
    <pc:docChg chg="custSel modSld">
      <pc:chgData name="Samantha Dowdeswell 42073768" userId="677874bf-96e4-40e3-9f29-f7811ed7d47f" providerId="ADAL" clId="{CE698973-2DB0-4D40-B582-2D9AFEBFD602}" dt="2023-08-18T09:45:10.455" v="7" actId="20577"/>
      <pc:docMkLst>
        <pc:docMk/>
      </pc:docMkLst>
      <pc:sldChg chg="modSp mod">
        <pc:chgData name="Samantha Dowdeswell 42073768" userId="677874bf-96e4-40e3-9f29-f7811ed7d47f" providerId="ADAL" clId="{CE698973-2DB0-4D40-B582-2D9AFEBFD602}" dt="2023-08-18T09:44:19.961" v="1" actId="20577"/>
        <pc:sldMkLst>
          <pc:docMk/>
          <pc:sldMk cId="3281571761" sldId="257"/>
        </pc:sldMkLst>
        <pc:spChg chg="mod">
          <ac:chgData name="Samantha Dowdeswell 42073768" userId="677874bf-96e4-40e3-9f29-f7811ed7d47f" providerId="ADAL" clId="{CE698973-2DB0-4D40-B582-2D9AFEBFD602}" dt="2023-08-18T09:44:19.961" v="1" actId="20577"/>
          <ac:spMkLst>
            <pc:docMk/>
            <pc:sldMk cId="3281571761" sldId="257"/>
            <ac:spMk id="4" creationId="{00000000-0000-0000-0000-000000000000}"/>
          </ac:spMkLst>
        </pc:spChg>
      </pc:sldChg>
      <pc:sldChg chg="modSp mod">
        <pc:chgData name="Samantha Dowdeswell 42073768" userId="677874bf-96e4-40e3-9f29-f7811ed7d47f" providerId="ADAL" clId="{CE698973-2DB0-4D40-B582-2D9AFEBFD602}" dt="2023-08-18T09:45:10.455" v="7" actId="20577"/>
        <pc:sldMkLst>
          <pc:docMk/>
          <pc:sldMk cId="250468906" sldId="355"/>
        </pc:sldMkLst>
        <pc:spChg chg="mod">
          <ac:chgData name="Samantha Dowdeswell 42073768" userId="677874bf-96e4-40e3-9f29-f7811ed7d47f" providerId="ADAL" clId="{CE698973-2DB0-4D40-B582-2D9AFEBFD602}" dt="2023-08-18T09:45:10.455" v="7" actId="20577"/>
          <ac:spMkLst>
            <pc:docMk/>
            <pc:sldMk cId="250468906" sldId="355"/>
            <ac:spMk id="2" creationId="{7E5191CD-F8DC-965A-9DEB-E0687D298D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sz="quarter" idx="1"/>
          </p:nvPr>
        </p:nvSpPr>
        <p:spPr>
          <a:xfrm>
            <a:off x="3894723" y="2"/>
            <a:ext cx="2980704" cy="482839"/>
          </a:xfrm>
          <a:prstGeom prst="rect">
            <a:avLst/>
          </a:prstGeom>
        </p:spPr>
        <p:txBody>
          <a:bodyPr vert="horz" lIns="92098" tIns="46048" rIns="92098" bIns="46048" rtlCol="0"/>
          <a:lstStyle>
            <a:lvl1pPr algn="r">
              <a:defRPr sz="1200"/>
            </a:lvl1pPr>
          </a:lstStyle>
          <a:p>
            <a:fld id="{5903D7C5-9F6C-4676-B42A-1E0731642E03}" type="datetimeFigureOut">
              <a:rPr lang="en-GB" smtClean="0"/>
              <a:t>18/08/2023</a:t>
            </a:fld>
            <a:endParaRPr lang="en-GB" dirty="0"/>
          </a:p>
        </p:txBody>
      </p:sp>
      <p:sp>
        <p:nvSpPr>
          <p:cNvPr id="4" name="Footer Placeholder 3"/>
          <p:cNvSpPr>
            <a:spLocks noGrp="1"/>
          </p:cNvSpPr>
          <p:nvPr>
            <p:ph type="ftr" sz="quarter" idx="2"/>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4723" y="9172375"/>
            <a:ext cx="2980704" cy="482839"/>
          </a:xfrm>
          <a:prstGeom prst="rect">
            <a:avLst/>
          </a:prstGeom>
        </p:spPr>
        <p:txBody>
          <a:bodyPr vert="horz" lIns="92098" tIns="46048" rIns="92098" bIns="46048"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idx="1"/>
          </p:nvPr>
        </p:nvSpPr>
        <p:spPr>
          <a:xfrm>
            <a:off x="3894723" y="2"/>
            <a:ext cx="2980704" cy="482839"/>
          </a:xfrm>
          <a:prstGeom prst="rect">
            <a:avLst/>
          </a:prstGeom>
        </p:spPr>
        <p:txBody>
          <a:bodyPr vert="horz" lIns="92098" tIns="46048" rIns="92098" bIns="46048" rtlCol="0"/>
          <a:lstStyle>
            <a:lvl1pPr algn="r">
              <a:defRPr sz="1200"/>
            </a:lvl1pPr>
          </a:lstStyle>
          <a:p>
            <a:fld id="{94FE0818-969F-4496-9006-8FE67EE6E561}" type="datetimeFigureOut">
              <a:rPr lang="en-GB" smtClean="0"/>
              <a:t>18/08/2023</a:t>
            </a:fld>
            <a:endParaRPr lang="en-GB" dirty="0"/>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2098" tIns="46048" rIns="92098" bIns="46048" rtlCol="0" anchor="ctr"/>
          <a:lstStyle/>
          <a:p>
            <a:endParaRPr lang="en-GB" dirty="0"/>
          </a:p>
        </p:txBody>
      </p:sp>
      <p:sp>
        <p:nvSpPr>
          <p:cNvPr id="5" name="Notes Placeholder 4"/>
          <p:cNvSpPr>
            <a:spLocks noGrp="1"/>
          </p:cNvSpPr>
          <p:nvPr>
            <p:ph type="body" sz="quarter" idx="3"/>
          </p:nvPr>
        </p:nvSpPr>
        <p:spPr>
          <a:xfrm>
            <a:off x="688357" y="4587739"/>
            <a:ext cx="5500342" cy="4345543"/>
          </a:xfrm>
          <a:prstGeom prst="rect">
            <a:avLst/>
          </a:prstGeom>
        </p:spPr>
        <p:txBody>
          <a:bodyPr vert="horz" lIns="92098" tIns="46048" rIns="92098" bIns="460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4723" y="9172375"/>
            <a:ext cx="2980704" cy="482839"/>
          </a:xfrm>
          <a:prstGeom prst="rect">
            <a:avLst/>
          </a:prstGeom>
        </p:spPr>
        <p:txBody>
          <a:bodyPr vert="horz" lIns="92098" tIns="46048" rIns="92098" bIns="46048"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297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232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96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843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r>
              <a:rPr lang="en-GB" dirty="0"/>
              <a:t>	</a:t>
            </a:r>
          </a:p>
        </p:txBody>
      </p:sp>
    </p:spTree>
    <p:extLst>
      <p:ext uri="{BB962C8B-B14F-4D97-AF65-F5344CB8AC3E}">
        <p14:creationId xmlns:p14="http://schemas.microsoft.com/office/powerpoint/2010/main" val="233558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67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698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77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536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823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4348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522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482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945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347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623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406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89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274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107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18/08/2023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18/08/2023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18/08/2023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18/08/2023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18/08/2023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18/08/2023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18/08/2023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18/08/2023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18/08/2023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18/08/2023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18/08/2023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18/08/2023</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s://www.justiceinspectorates.gov.uk/hmicfrs/publication-html/state-of-policing-the-annual-assessment-of-policing-in-england-and-wales-2022/#peel-part-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justiceinspectorates.gov.uk/hmicfrs/wp-content/uploads/report-effectiveness-vetting-counter-corruption-essex.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lp.maps.arcgis.com/apps/dashboards/0334150e430449cf8ac917e347897d46" TargetMode="Externa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uk-news/2022/dec/30/police-1800-officers-recruited-under-boris-johnson-scheme-have-resigne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6"/>
            <a:ext cx="8599558" cy="1323439"/>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Police and Crime Plan 2021-2024</a:t>
            </a:r>
          </a:p>
          <a:p>
            <a:r>
              <a:rPr lang="en-GB" sz="4000" b="1" dirty="0">
                <a:latin typeface="Arial" panose="020B0604020202020204" pitchFamily="34" charset="0"/>
                <a:cs typeface="Arial" panose="020B0604020202020204" pitchFamily="34" charset="0"/>
              </a:rPr>
              <a:t>Monthly Performance Update</a:t>
            </a:r>
          </a:p>
        </p:txBody>
      </p:sp>
      <p:sp>
        <p:nvSpPr>
          <p:cNvPr id="3" name="Rectangle 2"/>
          <p:cNvSpPr/>
          <p:nvPr/>
        </p:nvSpPr>
        <p:spPr>
          <a:xfrm>
            <a:off x="199226" y="2570433"/>
            <a:ext cx="7253095" cy="83099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July 2023 </a:t>
            </a:r>
            <a:endParaRPr lang="en-GB" sz="1400" dirty="0">
              <a:latin typeface="Arial" panose="020B0604020202020204" pitchFamily="34" charset="0"/>
              <a:cs typeface="Arial" panose="020B0604020202020204" pitchFamily="34" charset="0"/>
            </a:endParaRPr>
          </a:p>
          <a:p>
            <a:endParaRPr lang="en-GB" sz="24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4" name="TextBox 3"/>
          <p:cNvSpPr txBox="1"/>
          <p:nvPr/>
        </p:nvSpPr>
        <p:spPr>
          <a:xfrm>
            <a:off x="2915818" y="5705382"/>
            <a:ext cx="6192689" cy="954107"/>
          </a:xfrm>
          <a:prstGeom prst="rect">
            <a:avLst/>
          </a:prstGeom>
          <a:noFill/>
        </p:spPr>
        <p:txBody>
          <a:bodyPr wrap="square" lIns="91440" tIns="45720" rIns="91440" bIns="45720" rtlCol="0" anchor="t">
            <a:spAutoFit/>
          </a:bodyPr>
          <a:lstStyle/>
          <a:p>
            <a:pPr algn="r"/>
            <a:r>
              <a:rPr lang="en-GB" sz="1400" dirty="0">
                <a:latin typeface="Arial" panose="020B0604020202020204" pitchFamily="34" charset="0"/>
                <a:cs typeface="Arial" panose="020B0604020202020204" pitchFamily="34" charset="0"/>
              </a:rPr>
              <a:t>Version 1.3</a:t>
            </a:r>
          </a:p>
          <a:p>
            <a:pPr algn="r"/>
            <a:r>
              <a:rPr lang="en-GB" sz="1400" dirty="0">
                <a:latin typeface="Arial" panose="020B0604020202020204" pitchFamily="34" charset="0"/>
                <a:cs typeface="Arial" panose="020B0604020202020204" pitchFamily="34" charset="0"/>
              </a:rPr>
              <a:t>Produced August 2023</a:t>
            </a:r>
          </a:p>
          <a:p>
            <a:pPr algn="r"/>
            <a:r>
              <a:rPr lang="en-GB" sz="1400" dirty="0">
                <a:latin typeface="Arial" panose="020B0604020202020204" pitchFamily="34" charset="0"/>
                <a:cs typeface="Arial" panose="020B0604020202020204" pitchFamily="34" charset="0"/>
              </a:rPr>
              <a:t>Performance Analysis Unit, Research &amp; Analysis Department, Essex Police</a:t>
            </a:r>
          </a:p>
          <a:p>
            <a:pPr algn="r"/>
            <a:r>
              <a:rPr lang="en-GB" sz="1400" dirty="0">
                <a:latin typeface="Arial" panose="020B0604020202020204" pitchFamily="34" charset="0"/>
                <a:cs typeface="Arial" panose="020B0604020202020204" pitchFamily="34" charset="0"/>
              </a:rPr>
              <a:t>Sensitivity: Official</a:t>
            </a:r>
          </a:p>
        </p:txBody>
      </p:sp>
      <p:sp>
        <p:nvSpPr>
          <p:cNvPr id="10" name="TextBox 9"/>
          <p:cNvSpPr txBox="1"/>
          <p:nvPr/>
        </p:nvSpPr>
        <p:spPr>
          <a:xfrm>
            <a:off x="199225" y="3093651"/>
            <a:ext cx="8329642"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National and MSG positions are to 31 May 2023 </a:t>
            </a:r>
            <a:r>
              <a:rPr lang="en-GB" sz="1200" i="1" dirty="0">
                <a:solidFill>
                  <a:schemeClr val="bg1">
                    <a:lumMod val="50000"/>
                  </a:schemeClr>
                </a:solidFill>
                <a:latin typeface="Arial" panose="020B0604020202020204" pitchFamily="34" charset="0"/>
                <a:cs typeface="Arial" panose="020B0604020202020204" pitchFamily="34" charset="0"/>
              </a:rPr>
              <a:t>(Essex Police data are to 31 July 2023).</a:t>
            </a:r>
            <a:endParaRPr lang="en-GB" sz="3600" dirty="0">
              <a:solidFill>
                <a:srgbClr val="FF000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3"/>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642897"/>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0167" y="1820020"/>
            <a:ext cx="8993896"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36.4% of FCR 101 calls were abandoned in the month of July 2023, an </a:t>
            </a:r>
            <a:r>
              <a:rPr lang="en-GB" sz="1200" b="1" dirty="0">
                <a:solidFill>
                  <a:srgbClr val="FF0000"/>
                </a:solidFill>
                <a:latin typeface="Arial" panose="020B0604020202020204" pitchFamily="34" charset="0"/>
                <a:cs typeface="Arial" panose="020B0604020202020204" pitchFamily="34" charset="0"/>
              </a:rPr>
              <a:t>increase</a:t>
            </a:r>
            <a:r>
              <a:rPr lang="en-GB" sz="1200" b="1" dirty="0">
                <a:solidFill>
                  <a:schemeClr val="tx1"/>
                </a:solidFill>
                <a:latin typeface="Arial" panose="020B0604020202020204" pitchFamily="34" charset="0"/>
                <a:cs typeface="Arial" panose="020B0604020202020204" pitchFamily="34" charset="0"/>
              </a:rPr>
              <a:t> of 12.4 percentage points compared to July 2022</a:t>
            </a:r>
            <a:r>
              <a:rPr lang="en-GB" sz="1200" dirty="0">
                <a:solidFill>
                  <a:schemeClr val="tx1"/>
                </a:solidFill>
                <a:latin typeface="Arial" panose="020B0604020202020204" pitchFamily="34" charset="0"/>
                <a:cs typeface="Arial" panose="020B0604020202020204" pitchFamily="34" charset="0"/>
              </a:rPr>
              <a:t> (24.0%). There was also an increase of 2.4 percentage points compared to December 2019 (34.0%). </a:t>
            </a:r>
          </a:p>
          <a:p>
            <a:endParaRPr lang="en-GB" sz="1200"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21.3% of Resolution Centre (RC) calls were abandoned in the month of July 2023, a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of 15.0 percentage points when compared to the month of July 2022</a:t>
            </a:r>
            <a:r>
              <a:rPr lang="en-GB" sz="1200" dirty="0">
                <a:solidFill>
                  <a:schemeClr val="tx1"/>
                </a:solidFill>
                <a:latin typeface="Arial" panose="020B0604020202020204" pitchFamily="34" charset="0"/>
                <a:cs typeface="Arial" panose="020B0604020202020204" pitchFamily="34" charset="0"/>
              </a:rPr>
              <a:t> (36.3%). There was a decrease of 2.2 percentage points when compared to December 2019 (23.5%).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Due to concerns as regards 101 FCR performance, Contact Management is subject to one of the Force’s major change programmes, which aims to optimise and improve its processes. Although year-on-year deteriorations have been reported, performance has improved compared to last month’s report.</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10</a:t>
            </a:fld>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161E488-31ED-42C2-A7C7-13199CC19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71252E0-E384-5507-49E7-96C53DDC6BFA}"/>
              </a:ext>
            </a:extLst>
          </p:cNvPr>
          <p:cNvPicPr>
            <a:picLocks noChangeAspect="1"/>
          </p:cNvPicPr>
          <p:nvPr/>
        </p:nvPicPr>
        <p:blipFill>
          <a:blip r:embed="rId3"/>
          <a:stretch>
            <a:fillRect/>
          </a:stretch>
        </p:blipFill>
        <p:spPr>
          <a:xfrm>
            <a:off x="70169" y="699085"/>
            <a:ext cx="9010669" cy="1072989"/>
          </a:xfrm>
          <a:prstGeom prst="rect">
            <a:avLst/>
          </a:prstGeom>
        </p:spPr>
      </p:pic>
    </p:spTree>
    <p:extLst>
      <p:ext uri="{BB962C8B-B14F-4D97-AF65-F5344CB8AC3E}">
        <p14:creationId xmlns:p14="http://schemas.microsoft.com/office/powerpoint/2010/main" val="225265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1315" y="2018745"/>
            <a:ext cx="895418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Confidence experienced a statistically significant decline to 72.4% in the 12 months to June 2023 compared to the 12 months to June 2022 </a:t>
            </a:r>
            <a:r>
              <a:rPr lang="en-GB" sz="1200" dirty="0">
                <a:solidFill>
                  <a:schemeClr val="tx1"/>
                </a:solidFill>
                <a:latin typeface="Arial" panose="020B0604020202020204" pitchFamily="34" charset="0"/>
                <a:cs typeface="Arial" panose="020B0604020202020204" pitchFamily="34" charset="0"/>
              </a:rPr>
              <a:t>(by -5.5 percentage points from 77.9% for the 12 months to June 2022). Forces contacted by Essex Police reported similar patterns: confidence was high during COVID, but has since been in general decline. However, </a:t>
            </a:r>
            <a:r>
              <a:rPr lang="en-GB" sz="1200" b="1" dirty="0">
                <a:solidFill>
                  <a:schemeClr val="tx1"/>
                </a:solidFill>
                <a:latin typeface="Arial" panose="020B0604020202020204" pitchFamily="34" charset="0"/>
                <a:cs typeface="Arial" panose="020B0604020202020204" pitchFamily="34" charset="0"/>
              </a:rPr>
              <a:t>confidence remains 7.7 percentage points </a:t>
            </a:r>
            <a:r>
              <a:rPr lang="en-GB" sz="1200" b="1" dirty="0">
                <a:solidFill>
                  <a:srgbClr val="00B050"/>
                </a:solidFill>
                <a:latin typeface="Arial" panose="020B0604020202020204" pitchFamily="34" charset="0"/>
                <a:cs typeface="Arial" panose="020B0604020202020204" pitchFamily="34" charset="0"/>
              </a:rPr>
              <a:t>higher</a:t>
            </a:r>
            <a:r>
              <a:rPr lang="en-GB" sz="1200" b="1" dirty="0">
                <a:solidFill>
                  <a:schemeClr val="tx1"/>
                </a:solidFill>
                <a:latin typeface="Arial" panose="020B0604020202020204" pitchFamily="34" charset="0"/>
                <a:cs typeface="Arial" panose="020B0604020202020204" pitchFamily="34" charset="0"/>
              </a:rPr>
              <a:t> compared to the 12 months to December 2019 </a:t>
            </a:r>
            <a:r>
              <a:rPr lang="en-GB" sz="1200" dirty="0">
                <a:solidFill>
                  <a:schemeClr val="tx1"/>
                </a:solidFill>
                <a:latin typeface="Arial" panose="020B0604020202020204" pitchFamily="34" charset="0"/>
                <a:cs typeface="Arial" panose="020B0604020202020204" pitchFamily="34" charset="0"/>
              </a:rPr>
              <a:t>(64.7%).</a:t>
            </a:r>
          </a:p>
          <a:p>
            <a:endParaRPr lang="en-GB" sz="1200" dirty="0">
              <a:solidFill>
                <a:schemeClr val="tx1"/>
              </a:solidFill>
              <a:highlight>
                <a:srgbClr val="FFFF66"/>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Nine of the twelve measures for this priority are improving, whilst three are deteriorating. Due to the deterioration in the call handling measures compared to last year and 2019, this area is currently subject to a major change programme to improve performance. However, due to the significant decline in confidence, a grade of Adequate is recommended.</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11</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8D13F6-4CD9-4357-B3FC-B7AF9E4F7C8A}"/>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44DA68-12A0-0A35-16A0-AF317E7C9A80}"/>
              </a:ext>
            </a:extLst>
          </p:cNvPr>
          <p:cNvPicPr>
            <a:picLocks noChangeAspect="1"/>
          </p:cNvPicPr>
          <p:nvPr/>
        </p:nvPicPr>
        <p:blipFill>
          <a:blip r:embed="rId3"/>
          <a:stretch>
            <a:fillRect/>
          </a:stretch>
        </p:blipFill>
        <p:spPr>
          <a:xfrm>
            <a:off x="107506" y="700786"/>
            <a:ext cx="8967993" cy="1298561"/>
          </a:xfrm>
          <a:prstGeom prst="rect">
            <a:avLst/>
          </a:prstGeom>
        </p:spPr>
      </p:pic>
    </p:spTree>
    <p:extLst>
      <p:ext uri="{BB962C8B-B14F-4D97-AF65-F5344CB8AC3E}">
        <p14:creationId xmlns:p14="http://schemas.microsoft.com/office/powerpoint/2010/main" val="91592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12</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67112" y="4812138"/>
            <a:ext cx="8980928" cy="156966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t>
            </a:r>
            <a:r>
              <a:rPr lang="en-GB" sz="1200" b="1" dirty="0">
                <a:solidFill>
                  <a:schemeClr val="tx1"/>
                </a:solidFill>
                <a:latin typeface="Arial" panose="020B0604020202020204" pitchFamily="34" charset="0"/>
                <a:cs typeface="Arial" panose="020B0604020202020204" pitchFamily="34" charset="0"/>
              </a:rPr>
              <a:t>three fewer drug related homicides (3) </a:t>
            </a:r>
            <a:r>
              <a:rPr lang="en-GB" sz="1200" dirty="0">
                <a:solidFill>
                  <a:schemeClr val="tx1"/>
                </a:solidFill>
                <a:latin typeface="Arial" panose="020B0604020202020204" pitchFamily="34" charset="0"/>
                <a:cs typeface="Arial" panose="020B0604020202020204" pitchFamily="34" charset="0"/>
              </a:rPr>
              <a:t>for the 12 months to July 2023 compared to the 12 months to July 2022 (6) and seven fewer compared to the 12 months to December 2019.</a:t>
            </a:r>
          </a:p>
          <a:p>
            <a:pPr lvl="0"/>
            <a:endParaRPr lang="en-GB" sz="1200" dirty="0">
              <a:solidFill>
                <a:srgbClr val="FF0000"/>
              </a:solidFill>
              <a:latin typeface="Arial" panose="020B0604020202020204" pitchFamily="34" charset="0"/>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he methodology used for identifying investigations as being drug-related is subjective (qualitative data) and based on the circumstances presented. These figures include investigations where the victim and/or suspect are suspected of being involved in Drug Use, Possession or Selling. Data has been re-run to reflect the current position. This will be run on a annual basis due to the complexity of the process.</a:t>
            </a:r>
          </a:p>
        </p:txBody>
      </p:sp>
      <p:sp>
        <p:nvSpPr>
          <p:cNvPr id="10" name="Rectangle 9">
            <a:extLst>
              <a:ext uri="{FF2B5EF4-FFF2-40B4-BE49-F238E27FC236}">
                <a16:creationId xmlns:a16="http://schemas.microsoft.com/office/drawing/2014/main" id="{86290544-8C6C-4AFA-81C4-F2F0BEE832C2}"/>
              </a:ext>
            </a:extLst>
          </p:cNvPr>
          <p:cNvSpPr/>
          <p:nvPr/>
        </p:nvSpPr>
        <p:spPr>
          <a:xfrm>
            <a:off x="7765180" y="219325"/>
            <a:ext cx="137882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3" name="Picture 2">
            <a:extLst>
              <a:ext uri="{FF2B5EF4-FFF2-40B4-BE49-F238E27FC236}">
                <a16:creationId xmlns:a16="http://schemas.microsoft.com/office/drawing/2014/main" id="{EED074EC-32A4-2264-3783-125FF3DE5FA5}"/>
              </a:ext>
            </a:extLst>
          </p:cNvPr>
          <p:cNvPicPr>
            <a:picLocks noChangeAspect="1"/>
          </p:cNvPicPr>
          <p:nvPr/>
        </p:nvPicPr>
        <p:blipFill>
          <a:blip r:embed="rId3"/>
          <a:stretch>
            <a:fillRect/>
          </a:stretch>
        </p:blipFill>
        <p:spPr>
          <a:xfrm>
            <a:off x="77000" y="682348"/>
            <a:ext cx="8980186" cy="1072989"/>
          </a:xfrm>
          <a:prstGeom prst="rect">
            <a:avLst/>
          </a:prstGeom>
        </p:spPr>
      </p:pic>
      <p:pic>
        <p:nvPicPr>
          <p:cNvPr id="4" name="Picture 3">
            <a:extLst>
              <a:ext uri="{FF2B5EF4-FFF2-40B4-BE49-F238E27FC236}">
                <a16:creationId xmlns:a16="http://schemas.microsoft.com/office/drawing/2014/main" id="{63881880-C9B5-6C8E-C899-309672333FE1}"/>
              </a:ext>
            </a:extLst>
          </p:cNvPr>
          <p:cNvPicPr>
            <a:picLocks noChangeAspect="1"/>
          </p:cNvPicPr>
          <p:nvPr/>
        </p:nvPicPr>
        <p:blipFill>
          <a:blip r:embed="rId4"/>
          <a:stretch>
            <a:fillRect/>
          </a:stretch>
        </p:blipFill>
        <p:spPr>
          <a:xfrm>
            <a:off x="61757" y="1721312"/>
            <a:ext cx="8986283" cy="3036071"/>
          </a:xfrm>
          <a:prstGeom prst="rect">
            <a:avLst/>
          </a:prstGeom>
        </p:spPr>
      </p:pic>
    </p:spTree>
    <p:extLst>
      <p:ext uri="{BB962C8B-B14F-4D97-AF65-F5344CB8AC3E}">
        <p14:creationId xmlns:p14="http://schemas.microsoft.com/office/powerpoint/2010/main" val="416325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13</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81536" y="3756799"/>
            <a:ext cx="8980928" cy="64633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GB" sz="1200" dirty="0">
                <a:solidFill>
                  <a:prstClr val="black"/>
                </a:solidFill>
                <a:latin typeface="Arial" panose="020B0604020202020204" pitchFamily="34" charset="0"/>
                <a:cs typeface="Arial" panose="020B0604020202020204" pitchFamily="34" charset="0"/>
              </a:rPr>
              <a:t>There was a 7.6% decrease (1,228 fewer offences) in Violence with Injury (VWI) offences for the 12 months to July 2023 compared to the 12 months to July 2022. There was a 2.2% decrease (337 fewer) in offences compared to the 12 months to December 2019. </a:t>
            </a:r>
          </a:p>
        </p:txBody>
      </p:sp>
      <p:sp>
        <p:nvSpPr>
          <p:cNvPr id="10" name="Rectangle 9">
            <a:extLst>
              <a:ext uri="{FF2B5EF4-FFF2-40B4-BE49-F238E27FC236}">
                <a16:creationId xmlns:a16="http://schemas.microsoft.com/office/drawing/2014/main" id="{86290544-8C6C-4AFA-81C4-F2F0BEE832C2}"/>
              </a:ext>
            </a:extLst>
          </p:cNvPr>
          <p:cNvSpPr/>
          <p:nvPr/>
        </p:nvSpPr>
        <p:spPr>
          <a:xfrm>
            <a:off x="7765180" y="219325"/>
            <a:ext cx="137882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4" name="Picture 3">
            <a:extLst>
              <a:ext uri="{FF2B5EF4-FFF2-40B4-BE49-F238E27FC236}">
                <a16:creationId xmlns:a16="http://schemas.microsoft.com/office/drawing/2014/main" id="{1EE7F87A-F1AE-1ADA-B96D-8C5D28B0354D}"/>
              </a:ext>
            </a:extLst>
          </p:cNvPr>
          <p:cNvPicPr>
            <a:picLocks noChangeAspect="1"/>
          </p:cNvPicPr>
          <p:nvPr/>
        </p:nvPicPr>
        <p:blipFill>
          <a:blip r:embed="rId3"/>
          <a:stretch>
            <a:fillRect/>
          </a:stretch>
        </p:blipFill>
        <p:spPr>
          <a:xfrm>
            <a:off x="72762" y="769033"/>
            <a:ext cx="8998476" cy="2901948"/>
          </a:xfrm>
          <a:prstGeom prst="rect">
            <a:avLst/>
          </a:prstGeom>
        </p:spPr>
      </p:pic>
    </p:spTree>
    <p:extLst>
      <p:ext uri="{BB962C8B-B14F-4D97-AF65-F5344CB8AC3E}">
        <p14:creationId xmlns:p14="http://schemas.microsoft.com/office/powerpoint/2010/main" val="411980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2 – Reducing drug driven violence – continued</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14</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48528" y="2985465"/>
            <a:ext cx="9009564" cy="307776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GB" sz="1200" dirty="0">
                <a:solidFill>
                  <a:schemeClr val="tx1"/>
                </a:solidFill>
                <a:latin typeface="Arial" panose="020B0604020202020204" pitchFamily="34" charset="0"/>
                <a:cs typeface="Arial" panose="020B0604020202020204" pitchFamily="34" charset="0"/>
              </a:rPr>
              <a:t>There was a 11.9% decrease (204 fewer) in the number of knife-enabled crime offences in the 12 months to July 2023 compared to the 12 months to July 2022</a:t>
            </a:r>
            <a:r>
              <a:rPr lang="en-GB" sz="1200" i="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The number of knife-enabled crime offences also decreased by 7.8% (128 fewer) in the 12 months to July 2023 compared to the 12 months to December 20</a:t>
            </a:r>
            <a:r>
              <a:rPr lang="en-GB" sz="1200" u="sng" dirty="0">
                <a:solidFill>
                  <a:schemeClr val="tx1"/>
                </a:solidFill>
                <a:latin typeface="Arial" panose="020B0604020202020204" pitchFamily="34" charset="0"/>
                <a:cs typeface="Arial" panose="020B0604020202020204" pitchFamily="34" charset="0"/>
              </a:rPr>
              <a:t>19</a:t>
            </a:r>
            <a:r>
              <a:rPr lang="en-GB" sz="1200" dirty="0">
                <a:solidFill>
                  <a:schemeClr val="tx1"/>
                </a:solidFill>
                <a:latin typeface="Arial" panose="020B0604020202020204" pitchFamily="34" charset="0"/>
                <a:cs typeface="Arial" panose="020B0604020202020204" pitchFamily="34" charset="0"/>
              </a:rPr>
              <a:t>.</a:t>
            </a: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Essex conducted 14.4% more Organised Crime Group (OCG) disruptions (53 more) for the 12 months to June 2023 compared to the 12 months to June 2022. Although there was a 325.3% increase compared with the 12 months to December 2019 (322 more), this is due to a breakdown in the communication between the data from the operation activity to the figures which were produced by the Eastern Region Special Operations Unit (ERSOU)**.</a:t>
            </a:r>
            <a:br>
              <a:rPr lang="en-GB" sz="1200" dirty="0">
                <a:solidFill>
                  <a:srgbClr val="FF0000"/>
                </a:solidFill>
                <a:latin typeface="Arial" panose="020B0604020202020204" pitchFamily="34" charset="0"/>
                <a:cs typeface="Arial" panose="020B0604020202020204" pitchFamily="34" charset="0"/>
              </a:rPr>
            </a:br>
            <a:br>
              <a:rPr lang="en-GB" sz="1200" dirty="0">
                <a:solidFill>
                  <a:srgbClr val="FF0000"/>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Confidence that Essex Police and partners are dealing with drug crime (from the independent survey commissioned by Essex Police) is at 56.1% for the 12 months to June 2023. The results for this question have been stable since it was first asked in September 2021. </a:t>
            </a:r>
            <a:endParaRPr lang="en-GB" sz="1200" dirty="0">
              <a:solidFill>
                <a:schemeClr val="tx1"/>
              </a:solidFill>
              <a:highlight>
                <a:srgbClr val="FFFF66"/>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D</a:t>
            </a:r>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rug related homicides, Violence with Injury offences and Knife enabled crimes have fallen, whilst confidence is relatively high and OCG disruptions have increased. Therefore, a grade of Good is recommended.</a:t>
            </a:r>
            <a:endParaRPr lang="en-GB" sz="1200" dirty="0">
              <a:solidFill>
                <a:schemeClr val="tx1"/>
              </a:solidFill>
              <a:latin typeface="Arial" panose="020B0604020202020204" pitchFamily="34" charset="0"/>
              <a:cs typeface="Arial" panose="020B0604020202020204" pitchFamily="34" charset="0"/>
            </a:endParaRPr>
          </a:p>
          <a:p>
            <a:pPr lvl="0"/>
            <a:endParaRPr lang="en-GB" sz="1200" dirty="0">
              <a:solidFill>
                <a:srgbClr val="FF0000"/>
              </a:solidFill>
              <a:highlight>
                <a:srgbClr val="FFFF66"/>
              </a:highlight>
              <a:latin typeface="Arial" panose="020B0604020202020204" pitchFamily="34" charset="0"/>
              <a:cs typeface="Arial" panose="020B0604020202020204" pitchFamily="34" charset="0"/>
            </a:endParaRPr>
          </a:p>
          <a:p>
            <a:pPr lvl="0"/>
            <a:endParaRPr lang="en-GB" sz="9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800D2F1-76AF-4A74-B9DA-529E417E68F5}"/>
              </a:ext>
            </a:extLst>
          </p:cNvPr>
          <p:cNvSpPr/>
          <p:nvPr/>
        </p:nvSpPr>
        <p:spPr>
          <a:xfrm>
            <a:off x="7684316" y="198529"/>
            <a:ext cx="145968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11" name="Picture 10">
            <a:extLst>
              <a:ext uri="{FF2B5EF4-FFF2-40B4-BE49-F238E27FC236}">
                <a16:creationId xmlns:a16="http://schemas.microsoft.com/office/drawing/2014/main" id="{0690256D-424B-3BAA-F804-F6624C066132}"/>
              </a:ext>
            </a:extLst>
          </p:cNvPr>
          <p:cNvPicPr>
            <a:picLocks noChangeAspect="1"/>
          </p:cNvPicPr>
          <p:nvPr/>
        </p:nvPicPr>
        <p:blipFill>
          <a:blip r:embed="rId3"/>
          <a:stretch>
            <a:fillRect/>
          </a:stretch>
        </p:blipFill>
        <p:spPr>
          <a:xfrm>
            <a:off x="43619" y="693672"/>
            <a:ext cx="9022862" cy="1097375"/>
          </a:xfrm>
          <a:prstGeom prst="rect">
            <a:avLst/>
          </a:prstGeom>
        </p:spPr>
      </p:pic>
      <p:pic>
        <p:nvPicPr>
          <p:cNvPr id="4" name="Picture 3">
            <a:extLst>
              <a:ext uri="{FF2B5EF4-FFF2-40B4-BE49-F238E27FC236}">
                <a16:creationId xmlns:a16="http://schemas.microsoft.com/office/drawing/2014/main" id="{59CD1271-AA52-2EB1-B63D-0A1DD72D61F6}"/>
              </a:ext>
            </a:extLst>
          </p:cNvPr>
          <p:cNvPicPr>
            <a:picLocks noChangeAspect="1"/>
          </p:cNvPicPr>
          <p:nvPr/>
        </p:nvPicPr>
        <p:blipFill>
          <a:blip r:embed="rId4"/>
          <a:stretch>
            <a:fillRect/>
          </a:stretch>
        </p:blipFill>
        <p:spPr>
          <a:xfrm>
            <a:off x="43619" y="1731505"/>
            <a:ext cx="9041152" cy="1255885"/>
          </a:xfrm>
          <a:prstGeom prst="rect">
            <a:avLst/>
          </a:prstGeom>
        </p:spPr>
      </p:pic>
    </p:spTree>
    <p:extLst>
      <p:ext uri="{BB962C8B-B14F-4D97-AF65-F5344CB8AC3E}">
        <p14:creationId xmlns:p14="http://schemas.microsoft.com/office/powerpoint/2010/main" val="384307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2 – Reducing drug driven violence – continued</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15</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107504" y="952695"/>
            <a:ext cx="9009564" cy="397031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200" dirty="0">
                <a:solidFill>
                  <a:schemeClr val="tx1"/>
                </a:solidFill>
                <a:latin typeface="Arial" panose="020B0604020202020204" pitchFamily="34" charset="0"/>
                <a:cs typeface="Arial" panose="020B0604020202020204" pitchFamily="34" charset="0"/>
              </a:rPr>
              <a:t>Please note:</a:t>
            </a:r>
          </a:p>
          <a:p>
            <a:pPr lvl="0"/>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new data quality process was introduced in June 2020 and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Essex Police is currently working with the National Data Quality Improvement Service (NDQIS) to revise knife crime flags. In September 2021, data from April 2019 was revised; this resulted in an increase in the number of offences recorded. T</a:t>
            </a:r>
            <a:r>
              <a:rPr lang="en-GB" sz="1200" dirty="0">
                <a:solidFill>
                  <a:schemeClr val="tx1"/>
                </a:solidFill>
                <a:latin typeface="Arial" panose="020B0604020202020204" pitchFamily="34" charset="0"/>
                <a:cs typeface="Arial" panose="020B0604020202020204" pitchFamily="34" charset="0"/>
              </a:rPr>
              <a:t>his has enabled Essex Police to better understand knife crime in Essex. </a:t>
            </a: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In the fiscal year 2019/20 the disruption returns to the Eastern Region Special Operations Unit (ERSOU) averaged 25 a quarter. A process review identified a breakdown in the communication of the data from the operation activity to the figures produced by ERSOU. A project of improvement was implemented; this focussed on improving the communication between teams internally, and, more importantly, with ERSOU, to understand the parameters of what a disruption is and share this information with all teams within Essex Police. </a:t>
            </a:r>
            <a:r>
              <a:rPr lang="en-GB" sz="1200" dirty="0">
                <a:latin typeface="Arial" panose="020B0604020202020204" pitchFamily="34" charset="0"/>
                <a:ea typeface="Calibri" panose="020F0502020204030204" pitchFamily="34" charset="0"/>
                <a:cs typeface="Arial" panose="020B0604020202020204" pitchFamily="34" charset="0"/>
              </a:rPr>
              <a:t>Over a two year period a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continual improvement of disruption figures has come from a refinement of the communication and claiming process. This has been focussed on ensuring that we are claiming all possible disruptions of OCGs, tracking all activity from inception to closure, being innovative in our activity led by the Organised Crime Group Management Unit (OCGMU) and highlighting and educating new teams on how they can impact OCGs in their daily work. The moderation process has also been refined to ensure consistency with ERSOU. OCG disruption data are provided quarterly, data is to June 2023.</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The confidence question was added to the external independent survey in September 2021. A year on year comparison is therefore not available.</a:t>
            </a:r>
          </a:p>
        </p:txBody>
      </p:sp>
      <p:sp>
        <p:nvSpPr>
          <p:cNvPr id="10" name="Rectangle 9">
            <a:extLst>
              <a:ext uri="{FF2B5EF4-FFF2-40B4-BE49-F238E27FC236}">
                <a16:creationId xmlns:a16="http://schemas.microsoft.com/office/drawing/2014/main" id="{6800D2F1-76AF-4A74-B9DA-529E417E68F5}"/>
              </a:ext>
            </a:extLst>
          </p:cNvPr>
          <p:cNvSpPr/>
          <p:nvPr/>
        </p:nvSpPr>
        <p:spPr>
          <a:xfrm>
            <a:off x="7692707" y="198529"/>
            <a:ext cx="1451295"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57329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91118" y="93136"/>
            <a:ext cx="5760640"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a:t>
            </a:r>
          </a:p>
        </p:txBody>
      </p:sp>
      <p:sp>
        <p:nvSpPr>
          <p:cNvPr id="5" name="Slide Number Placeholder 4"/>
          <p:cNvSpPr>
            <a:spLocks noGrp="1"/>
          </p:cNvSpPr>
          <p:nvPr>
            <p:ph type="sldNum" sz="quarter" idx="12"/>
          </p:nvPr>
        </p:nvSpPr>
        <p:spPr>
          <a:xfrm>
            <a:off x="6924330" y="6481199"/>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16</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6070" y="4817198"/>
            <a:ext cx="8917316" cy="175432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an </a:t>
            </a:r>
            <a:r>
              <a:rPr lang="en-GB" sz="1200" b="1" dirty="0">
                <a:solidFill>
                  <a:schemeClr val="tx1"/>
                </a:solidFill>
                <a:latin typeface="Arial" panose="020B0604020202020204" pitchFamily="34" charset="0"/>
                <a:cs typeface="Arial" panose="020B0604020202020204" pitchFamily="34" charset="0"/>
              </a:rPr>
              <a:t>15.0%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(4,603 fewer) in the number of recorded Domestic Abuse (DA) offences</a:t>
            </a:r>
            <a:r>
              <a:rPr lang="en-GB" sz="1200" dirty="0">
                <a:solidFill>
                  <a:schemeClr val="tx1"/>
                </a:solidFill>
                <a:latin typeface="Arial" panose="020B0604020202020204" pitchFamily="34" charset="0"/>
                <a:cs typeface="Arial" panose="020B0604020202020204" pitchFamily="34" charset="0"/>
              </a:rPr>
              <a:t> for the 12 months to July 2023 compared to the 12 months to July 2022**. The Force recorded </a:t>
            </a:r>
            <a:r>
              <a:rPr lang="en-GB" sz="1200" b="1" dirty="0">
                <a:solidFill>
                  <a:schemeClr val="tx1"/>
                </a:solidFill>
                <a:latin typeface="Arial" panose="020B0604020202020204" pitchFamily="34" charset="0"/>
                <a:cs typeface="Arial" panose="020B0604020202020204" pitchFamily="34" charset="0"/>
              </a:rPr>
              <a:t>1,703 </a:t>
            </a:r>
            <a:r>
              <a:rPr lang="en-GB" sz="1200" b="1" dirty="0">
                <a:solidFill>
                  <a:srgbClr val="00B05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offences in the </a:t>
            </a:r>
            <a:r>
              <a:rPr lang="en-GB" sz="1200" b="1" u="sng" dirty="0">
                <a:solidFill>
                  <a:schemeClr val="tx1"/>
                </a:solidFill>
                <a:latin typeface="Arial" panose="020B0604020202020204" pitchFamily="34" charset="0"/>
                <a:cs typeface="Arial" panose="020B0604020202020204" pitchFamily="34" charset="0"/>
              </a:rPr>
              <a:t>three</a:t>
            </a:r>
            <a:r>
              <a:rPr lang="en-GB" sz="1200" b="1" dirty="0">
                <a:solidFill>
                  <a:schemeClr val="tx1"/>
                </a:solidFill>
                <a:latin typeface="Arial" panose="020B0604020202020204" pitchFamily="34" charset="0"/>
                <a:cs typeface="Arial" panose="020B0604020202020204" pitchFamily="34" charset="0"/>
              </a:rPr>
              <a:t> months to July 2023 compared to the three months to July 2022</a:t>
            </a:r>
            <a:r>
              <a:rPr lang="en-GB" sz="1200" dirty="0">
                <a:solidFill>
                  <a:schemeClr val="tx1"/>
                </a:solidFill>
                <a:latin typeface="Arial" panose="020B0604020202020204" pitchFamily="34" charset="0"/>
                <a:cs typeface="Arial" panose="020B0604020202020204" pitchFamily="34" charset="0"/>
              </a:rPr>
              <a:t> (6,018 v. 7,721). It is of note that Stalking &amp; Harassment offences account for about a fifth (19.6%) of all Domestic Abuse investigations and that Essex Police are currently auditing and – where appropriate – cancelling Stalking &amp; Harassment offences to ensure additional crimes have not been unnecessarily recorded.</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Essex Police </a:t>
            </a:r>
            <a:r>
              <a:rPr lang="en-GB" sz="1200" b="1" dirty="0">
                <a:solidFill>
                  <a:schemeClr val="tx1"/>
                </a:solidFill>
                <a:latin typeface="Arial" panose="020B0604020202020204" pitchFamily="34" charset="0"/>
                <a:cs typeface="Arial" panose="020B0604020202020204" pitchFamily="34" charset="0"/>
              </a:rPr>
              <a:t>solved 10.1% (335) </a:t>
            </a:r>
            <a:r>
              <a:rPr lang="en-GB" sz="1200" b="1" dirty="0">
                <a:solidFill>
                  <a:srgbClr val="FF000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DA offences</a:t>
            </a:r>
            <a:r>
              <a:rPr lang="en-GB" sz="1200" dirty="0">
                <a:solidFill>
                  <a:schemeClr val="tx1"/>
                </a:solidFill>
                <a:latin typeface="Arial" panose="020B0604020202020204" pitchFamily="34" charset="0"/>
                <a:cs typeface="Arial" panose="020B0604020202020204" pitchFamily="34" charset="0"/>
              </a:rPr>
              <a:t> for the 12 months to July 2023 compared to the 12 months to July 2022. The Force also </a:t>
            </a:r>
            <a:r>
              <a:rPr lang="en-GB" sz="1200" b="1" dirty="0">
                <a:solidFill>
                  <a:schemeClr val="tx1"/>
                </a:solidFill>
                <a:latin typeface="Arial" panose="020B0604020202020204" pitchFamily="34" charset="0"/>
                <a:cs typeface="Arial" panose="020B0604020202020204" pitchFamily="34" charset="0"/>
              </a:rPr>
              <a:t>solved 223 </a:t>
            </a:r>
            <a:r>
              <a:rPr lang="en-GB" sz="1200" b="1" dirty="0">
                <a:solidFill>
                  <a:srgbClr val="FF000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offences in the three months to July 2023 compared to the three months to July 2022</a:t>
            </a:r>
            <a:r>
              <a:rPr lang="en-GB" sz="1200" dirty="0">
                <a:solidFill>
                  <a:schemeClr val="tx1"/>
                </a:solidFill>
                <a:latin typeface="Arial" panose="020B0604020202020204" pitchFamily="34" charset="0"/>
                <a:cs typeface="Arial" panose="020B0604020202020204" pitchFamily="34" charset="0"/>
              </a:rPr>
              <a:t> (637 v. 860). However, these volumes have been affected by the changes to the HOCR rules, as detailed on slide 21.</a:t>
            </a:r>
          </a:p>
        </p:txBody>
      </p:sp>
      <p:sp>
        <p:nvSpPr>
          <p:cNvPr id="2" name="Rectangle 1">
            <a:extLst>
              <a:ext uri="{FF2B5EF4-FFF2-40B4-BE49-F238E27FC236}">
                <a16:creationId xmlns:a16="http://schemas.microsoft.com/office/drawing/2014/main" id="{E3CD9CCF-15B8-3CB0-82CA-5FE2702988B2}"/>
              </a:ext>
            </a:extLst>
          </p:cNvPr>
          <p:cNvSpPr/>
          <p:nvPr/>
        </p:nvSpPr>
        <p:spPr>
          <a:xfrm>
            <a:off x="7608817" y="198020"/>
            <a:ext cx="1448609"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4" name="Picture 3">
            <a:extLst>
              <a:ext uri="{FF2B5EF4-FFF2-40B4-BE49-F238E27FC236}">
                <a16:creationId xmlns:a16="http://schemas.microsoft.com/office/drawing/2014/main" id="{2510F418-1619-BF7D-D433-5EBC7D923EA1}"/>
              </a:ext>
            </a:extLst>
          </p:cNvPr>
          <p:cNvPicPr>
            <a:picLocks noChangeAspect="1"/>
          </p:cNvPicPr>
          <p:nvPr/>
        </p:nvPicPr>
        <p:blipFill>
          <a:blip r:embed="rId3"/>
          <a:stretch>
            <a:fillRect/>
          </a:stretch>
        </p:blipFill>
        <p:spPr>
          <a:xfrm>
            <a:off x="91118" y="648654"/>
            <a:ext cx="8949704" cy="1261981"/>
          </a:xfrm>
          <a:prstGeom prst="rect">
            <a:avLst/>
          </a:prstGeom>
        </p:spPr>
      </p:pic>
      <p:pic>
        <p:nvPicPr>
          <p:cNvPr id="8" name="Picture 7">
            <a:extLst>
              <a:ext uri="{FF2B5EF4-FFF2-40B4-BE49-F238E27FC236}">
                <a16:creationId xmlns:a16="http://schemas.microsoft.com/office/drawing/2014/main" id="{620F8147-9559-F500-A019-041A233A9C5C}"/>
              </a:ext>
            </a:extLst>
          </p:cNvPr>
          <p:cNvPicPr>
            <a:picLocks noChangeAspect="1"/>
          </p:cNvPicPr>
          <p:nvPr/>
        </p:nvPicPr>
        <p:blipFill>
          <a:blip r:embed="rId4"/>
          <a:stretch>
            <a:fillRect/>
          </a:stretch>
        </p:blipFill>
        <p:spPr>
          <a:xfrm>
            <a:off x="86070" y="1834536"/>
            <a:ext cx="8931414" cy="2950720"/>
          </a:xfrm>
          <a:prstGeom prst="rect">
            <a:avLst/>
          </a:prstGeom>
        </p:spPr>
      </p:pic>
    </p:spTree>
    <p:extLst>
      <p:ext uri="{BB962C8B-B14F-4D97-AF65-F5344CB8AC3E}">
        <p14:creationId xmlns:p14="http://schemas.microsoft.com/office/powerpoint/2010/main" val="182840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91118" y="93136"/>
            <a:ext cx="5760640"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a:t>
            </a:r>
          </a:p>
        </p:txBody>
      </p:sp>
      <p:sp>
        <p:nvSpPr>
          <p:cNvPr id="5" name="Slide Number Placeholder 4"/>
          <p:cNvSpPr>
            <a:spLocks noGrp="1"/>
          </p:cNvSpPr>
          <p:nvPr>
            <p:ph type="sldNum" sz="quarter" idx="12"/>
          </p:nvPr>
        </p:nvSpPr>
        <p:spPr>
          <a:xfrm>
            <a:off x="6924330" y="6481199"/>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17</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91118" y="734595"/>
            <a:ext cx="8917316" cy="226215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GB" sz="1200" dirty="0">
                <a:solidFill>
                  <a:prstClr val="black"/>
                </a:solidFill>
                <a:latin typeface="Arial" panose="020B0604020202020204" pitchFamily="34" charset="0"/>
                <a:cs typeface="Arial" panose="020B0604020202020204" pitchFamily="34" charset="0"/>
              </a:rPr>
              <a:t>There was a 12.5% decrease (3,711 fewer) in DA offences and a 1.3% decrease (39 fewer) in the number of DA offences solved for the 12 months to July 2023 compared to the 12 months to December 2019.</a:t>
            </a:r>
          </a:p>
          <a:p>
            <a:pPr>
              <a:defRPr/>
            </a:pPr>
            <a:endParaRPr lang="en-GB" sz="1200" dirty="0">
              <a:solidFill>
                <a:prstClr val="black"/>
              </a:solidFill>
              <a:highlight>
                <a:srgbClr val="FFFF00"/>
              </a:highlight>
              <a:latin typeface="Arial" panose="020B0604020202020204" pitchFamily="34" charset="0"/>
              <a:cs typeface="Arial" panose="020B0604020202020204" pitchFamily="34" charset="0"/>
            </a:endParaRPr>
          </a:p>
          <a:p>
            <a:pPr>
              <a:defRPr/>
            </a:pPr>
            <a:r>
              <a:rPr lang="en-GB" sz="1200" dirty="0">
                <a:solidFill>
                  <a:prstClr val="black"/>
                </a:solidFill>
                <a:latin typeface="Arial" panose="020B0604020202020204" pitchFamily="34" charset="0"/>
                <a:cs typeface="Arial" panose="020B0604020202020204" pitchFamily="34" charset="0"/>
              </a:rPr>
              <a:t>There were </a:t>
            </a:r>
            <a:r>
              <a:rPr lang="en-GB" sz="1200" b="1" dirty="0">
                <a:solidFill>
                  <a:prstClr val="black"/>
                </a:solidFill>
                <a:latin typeface="Arial" panose="020B0604020202020204" pitchFamily="34" charset="0"/>
                <a:cs typeface="Arial" panose="020B0604020202020204" pitchFamily="34" charset="0"/>
              </a:rPr>
              <a:t>4,505 </a:t>
            </a:r>
            <a:r>
              <a:rPr lang="en-GB" sz="1200" b="1" dirty="0">
                <a:solidFill>
                  <a:srgbClr val="00B050"/>
                </a:solidFill>
                <a:latin typeface="Arial" panose="020B0604020202020204" pitchFamily="34" charset="0"/>
                <a:cs typeface="Arial" panose="020B0604020202020204" pitchFamily="34" charset="0"/>
              </a:rPr>
              <a:t>fewer</a:t>
            </a:r>
            <a:r>
              <a:rPr lang="en-GB" sz="1200" b="1" dirty="0">
                <a:solidFill>
                  <a:prstClr val="black"/>
                </a:solidFill>
                <a:latin typeface="Arial" panose="020B0604020202020204" pitchFamily="34" charset="0"/>
                <a:cs typeface="Arial" panose="020B0604020202020204" pitchFamily="34" charset="0"/>
              </a:rPr>
              <a:t> repeat victims of DA</a:t>
            </a:r>
            <a:r>
              <a:rPr lang="en-GB" sz="1200" dirty="0">
                <a:solidFill>
                  <a:prstClr val="black"/>
                </a:solidFill>
                <a:latin typeface="Arial" panose="020B0604020202020204" pitchFamily="34" charset="0"/>
                <a:cs typeface="Arial" panose="020B0604020202020204" pitchFamily="34" charset="0"/>
              </a:rPr>
              <a:t> in the 12 months to July 2023 compared to the 12 months to July 2022 (21.4% less). There was also a decrease of 19.6% (4,037 fewer) compared to the 12 months to December 2019. </a:t>
            </a:r>
            <a:endParaRPr lang="en-GB" sz="900" dirty="0">
              <a:solidFill>
                <a:schemeClr val="tx1"/>
              </a:solidFill>
              <a:latin typeface="Arial" panose="020B0604020202020204" pitchFamily="34" charset="0"/>
              <a:cs typeface="Arial" panose="020B0604020202020204" pitchFamily="34" charset="0"/>
            </a:endParaRPr>
          </a:p>
          <a:p>
            <a:endParaRPr lang="en-GB" sz="9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Please note:</a:t>
            </a:r>
          </a:p>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Data may differ to the tables in the appendices depending on the date of data collection as corrections are often made to Domestic Abuse incidents.</a:t>
            </a:r>
          </a:p>
        </p:txBody>
      </p:sp>
      <p:sp>
        <p:nvSpPr>
          <p:cNvPr id="2" name="Rectangle 1">
            <a:extLst>
              <a:ext uri="{FF2B5EF4-FFF2-40B4-BE49-F238E27FC236}">
                <a16:creationId xmlns:a16="http://schemas.microsoft.com/office/drawing/2014/main" id="{E3CD9CCF-15B8-3CB0-82CA-5FE2702988B2}"/>
              </a:ext>
            </a:extLst>
          </p:cNvPr>
          <p:cNvSpPr/>
          <p:nvPr/>
        </p:nvSpPr>
        <p:spPr>
          <a:xfrm>
            <a:off x="7608817" y="198020"/>
            <a:ext cx="1448609"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299884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600" y="4905959"/>
            <a:ext cx="899999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rial" panose="020B0604020202020204" pitchFamily="34" charset="0"/>
                <a:cs typeface="Arial" panose="020B0604020202020204" pitchFamily="34" charset="0"/>
              </a:rPr>
              <a:t>Essex Police solved 11 </a:t>
            </a:r>
            <a:r>
              <a:rPr lang="en-GB" sz="1200" b="1" dirty="0">
                <a:solidFill>
                  <a:srgbClr val="00B050"/>
                </a:solidFill>
                <a:latin typeface="Arial" panose="020B0604020202020204" pitchFamily="34" charset="0"/>
                <a:cs typeface="Arial" panose="020B0604020202020204" pitchFamily="34" charset="0"/>
              </a:rPr>
              <a:t>more</a:t>
            </a:r>
            <a:r>
              <a:rPr lang="en-GB" sz="1200" b="1" dirty="0">
                <a:solidFill>
                  <a:schemeClr val="tx1"/>
                </a:solidFill>
                <a:latin typeface="Arial" panose="020B0604020202020204" pitchFamily="34" charset="0"/>
                <a:cs typeface="Arial" panose="020B0604020202020204" pitchFamily="34" charset="0"/>
              </a:rPr>
              <a:t> (2.6%) child abuse offences </a:t>
            </a:r>
            <a:r>
              <a:rPr lang="en-GB" sz="1200" dirty="0">
                <a:solidFill>
                  <a:schemeClr val="tx1"/>
                </a:solidFill>
                <a:latin typeface="Arial" panose="020B0604020202020204" pitchFamily="34" charset="0"/>
                <a:cs typeface="Arial" panose="020B0604020202020204" pitchFamily="34" charset="0"/>
              </a:rPr>
              <a:t>for the 12 months to July 2023 compared to the 12 months to July 2022, whilst there was a </a:t>
            </a:r>
            <a:r>
              <a:rPr lang="en-GB" sz="1200" b="1" dirty="0">
                <a:solidFill>
                  <a:schemeClr val="tx1"/>
                </a:solidFill>
                <a:latin typeface="Arial" panose="020B0604020202020204" pitchFamily="34" charset="0"/>
                <a:cs typeface="Arial" panose="020B0604020202020204" pitchFamily="34" charset="0"/>
              </a:rPr>
              <a:t>5.7% decrease (361 fewer) </a:t>
            </a:r>
            <a:r>
              <a:rPr lang="en-GB" sz="1200" dirty="0">
                <a:solidFill>
                  <a:schemeClr val="tx1"/>
                </a:solidFill>
                <a:latin typeface="Arial" panose="020B0604020202020204" pitchFamily="34" charset="0"/>
                <a:cs typeface="Arial" panose="020B0604020202020204" pitchFamily="34" charset="0"/>
              </a:rPr>
              <a:t>in offences for the same comparison periods.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Essex Police solved 155 more (56.4%) offences for the 12 months to July 2023 compared to the 12 months to December 2019. There was also a 14.1% increase (743 more) in Child Abuse offences for the same comparison period.</a:t>
            </a: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86576" y="53149"/>
            <a:ext cx="5897174"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18</a:t>
            </a:fld>
            <a:endParaRPr lang="en-GB"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1B65A9C-DBD0-C8D0-34B1-71E807A08A19}"/>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12" name="Picture 11">
            <a:extLst>
              <a:ext uri="{FF2B5EF4-FFF2-40B4-BE49-F238E27FC236}">
                <a16:creationId xmlns:a16="http://schemas.microsoft.com/office/drawing/2014/main" id="{8617006F-51A2-F823-119B-7C40E3AFF5F5}"/>
              </a:ext>
            </a:extLst>
          </p:cNvPr>
          <p:cNvPicPr>
            <a:picLocks noChangeAspect="1"/>
          </p:cNvPicPr>
          <p:nvPr/>
        </p:nvPicPr>
        <p:blipFill>
          <a:blip r:embed="rId3"/>
          <a:stretch>
            <a:fillRect/>
          </a:stretch>
        </p:blipFill>
        <p:spPr>
          <a:xfrm>
            <a:off x="70830" y="683217"/>
            <a:ext cx="9004572" cy="1079086"/>
          </a:xfrm>
          <a:prstGeom prst="rect">
            <a:avLst/>
          </a:prstGeom>
        </p:spPr>
      </p:pic>
      <p:pic>
        <p:nvPicPr>
          <p:cNvPr id="14" name="Picture 13">
            <a:extLst>
              <a:ext uri="{FF2B5EF4-FFF2-40B4-BE49-F238E27FC236}">
                <a16:creationId xmlns:a16="http://schemas.microsoft.com/office/drawing/2014/main" id="{80C8575A-C3E8-E86C-4689-8E58C5D6EE48}"/>
              </a:ext>
            </a:extLst>
          </p:cNvPr>
          <p:cNvPicPr>
            <a:picLocks noChangeAspect="1"/>
          </p:cNvPicPr>
          <p:nvPr/>
        </p:nvPicPr>
        <p:blipFill>
          <a:blip r:embed="rId4"/>
          <a:stretch>
            <a:fillRect/>
          </a:stretch>
        </p:blipFill>
        <p:spPr>
          <a:xfrm>
            <a:off x="68598" y="1762305"/>
            <a:ext cx="9004572" cy="3011685"/>
          </a:xfrm>
          <a:prstGeom prst="rect">
            <a:avLst/>
          </a:prstGeom>
        </p:spPr>
      </p:pic>
    </p:spTree>
    <p:extLst>
      <p:ext uri="{BB962C8B-B14F-4D97-AF65-F5344CB8AC3E}">
        <p14:creationId xmlns:p14="http://schemas.microsoft.com/office/powerpoint/2010/main" val="326502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035" y="3171703"/>
            <a:ext cx="8999999"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200" dirty="0">
                <a:solidFill>
                  <a:schemeClr val="tx1"/>
                </a:solidFill>
                <a:latin typeface="Arial" panose="020B0604020202020204" pitchFamily="34" charset="0"/>
                <a:cs typeface="Arial" panose="020B0604020202020204" pitchFamily="34" charset="0"/>
              </a:rPr>
              <a:t>254 Modern Slavery referrals were made in the 12 months to July 2023 compared with 181 in the 12 months to July 2022 (73 more). </a:t>
            </a:r>
          </a:p>
          <a:p>
            <a:pPr lvl="0"/>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The number of Domestic Violence Protection Notices (DVPN) issued </a:t>
            </a:r>
            <a:r>
              <a:rPr lang="en-GB" sz="1200" b="1" dirty="0">
                <a:solidFill>
                  <a:srgbClr val="FF0000"/>
                </a:solidFill>
                <a:latin typeface="Arial" panose="020B0604020202020204" pitchFamily="34" charset="0"/>
                <a:cs typeface="Arial" panose="020B0604020202020204" pitchFamily="34" charset="0"/>
              </a:rPr>
              <a:t>decreased</a:t>
            </a:r>
            <a:r>
              <a:rPr lang="en-GB" sz="1200" b="1" dirty="0">
                <a:solidFill>
                  <a:schemeClr val="tx1"/>
                </a:solidFill>
                <a:latin typeface="Arial" panose="020B0604020202020204" pitchFamily="34" charset="0"/>
                <a:cs typeface="Arial" panose="020B0604020202020204" pitchFamily="34" charset="0"/>
              </a:rPr>
              <a:t> by 43.4%</a:t>
            </a:r>
            <a:r>
              <a:rPr lang="en-GB" sz="1200" dirty="0">
                <a:solidFill>
                  <a:schemeClr val="tx1"/>
                </a:solidFill>
                <a:latin typeface="Arial" panose="020B0604020202020204" pitchFamily="34" charset="0"/>
                <a:cs typeface="Arial" panose="020B0604020202020204" pitchFamily="34" charset="0"/>
              </a:rPr>
              <a:t> (96 fewer notices) in the 12 months to July 2023 compared to the 12 months to July 2022. 92 fewer (45.5%) Domestic Violence Protection Orders (DVPO) were issued in the 12 months to July 2023 compared to the 12 months to July 2022.</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that the policing response to protect children and vulnerable people (from the independent survey commissioned by Essex Police) is at 77.9% (results to the 12 months to June 2023). Compared to year ending June 2022, confidence has decreased by 3.8 percentage points.</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As a result of Operation Puffin***, the Force has implemented a number of changes to how it approaches the issue of Domestic Abuse. This includes implementing improvements to the risk assessment and victim safeguarding processes.</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Four of the nine metrics for this Priority improved in the 12 months to July 2023 compared to the 12 months to July 2022 (DA offences, Repeat victims of DA, CA offences and CA solved); five deteriorated (DA offences solved, NRM referrals, DVPNs, DVPOs and confidence). Three metrics improved when compared with the 12 months to December 2019. Changes in the Home Office Counting Rules relating to Stalking and Harassment contributed to a decline; there are also indications that there has been a reduction in the number of offences reported to Essex Police. A grade of Good is therefore recommended.</a:t>
            </a:r>
            <a:endParaRPr lang="en-GB" sz="105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11032" y="78721"/>
            <a:ext cx="5897174"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19</a:t>
            </a:fld>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973161C-B3F9-63DD-2BE6-B758E5A77341}"/>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11" name="Picture 10">
            <a:extLst>
              <a:ext uri="{FF2B5EF4-FFF2-40B4-BE49-F238E27FC236}">
                <a16:creationId xmlns:a16="http://schemas.microsoft.com/office/drawing/2014/main" id="{BD3A57F3-2D4C-9A1C-D204-29BEE2C087F0}"/>
              </a:ext>
            </a:extLst>
          </p:cNvPr>
          <p:cNvPicPr>
            <a:picLocks noChangeAspect="1"/>
          </p:cNvPicPr>
          <p:nvPr/>
        </p:nvPicPr>
        <p:blipFill>
          <a:blip r:embed="rId3"/>
          <a:stretch>
            <a:fillRect/>
          </a:stretch>
        </p:blipFill>
        <p:spPr>
          <a:xfrm>
            <a:off x="83035" y="683217"/>
            <a:ext cx="9016765" cy="1310754"/>
          </a:xfrm>
          <a:prstGeom prst="rect">
            <a:avLst/>
          </a:prstGeom>
        </p:spPr>
      </p:pic>
      <p:pic>
        <p:nvPicPr>
          <p:cNvPr id="12" name="Picture 11">
            <a:extLst>
              <a:ext uri="{FF2B5EF4-FFF2-40B4-BE49-F238E27FC236}">
                <a16:creationId xmlns:a16="http://schemas.microsoft.com/office/drawing/2014/main" id="{DAAE5D7D-95C8-40D5-DB00-1A6652770A62}"/>
              </a:ext>
            </a:extLst>
          </p:cNvPr>
          <p:cNvPicPr>
            <a:picLocks noChangeAspect="1"/>
          </p:cNvPicPr>
          <p:nvPr/>
        </p:nvPicPr>
        <p:blipFill>
          <a:blip r:embed="rId4"/>
          <a:stretch>
            <a:fillRect/>
          </a:stretch>
        </p:blipFill>
        <p:spPr>
          <a:xfrm>
            <a:off x="74651" y="1915820"/>
            <a:ext cx="9016765" cy="1255885"/>
          </a:xfrm>
          <a:prstGeom prst="rect">
            <a:avLst/>
          </a:prstGeom>
        </p:spPr>
      </p:pic>
    </p:spTree>
    <p:extLst>
      <p:ext uri="{BB962C8B-B14F-4D97-AF65-F5344CB8AC3E}">
        <p14:creationId xmlns:p14="http://schemas.microsoft.com/office/powerpoint/2010/main" val="103632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Executive Summary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2</a:t>
            </a:fld>
            <a:endParaRPr lang="en-GB" dirty="0">
              <a:latin typeface="Atkinson Hyperlegible" pitchFamily="50" charset="0"/>
            </a:endParaRPr>
          </a:p>
        </p:txBody>
      </p:sp>
      <p:sp>
        <p:nvSpPr>
          <p:cNvPr id="5" name="TextBox 4"/>
          <p:cNvSpPr txBox="1"/>
          <p:nvPr/>
        </p:nvSpPr>
        <p:spPr>
          <a:xfrm>
            <a:off x="0" y="751346"/>
            <a:ext cx="9144000" cy="618630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Police and Crime Plan 2021-2024 was introduced in April 2021,</a:t>
            </a:r>
            <a:r>
              <a:rPr lang="en-GB" sz="1200" baseline="300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with new measures that reflect the Essex Police, Fire and Crime Commissioner’s (PFCC) strategic commitment to targeted prevention and early intervention. In December 2022, the Chief Constable of Essex Police and the Police, Fire &amp; Crime Commissioner for Essex agreed that more measures should be included so a more holistic and rounded view of the Force’s performance against the Police and Crime Plan could be provided. </a:t>
            </a:r>
          </a:p>
          <a:p>
            <a:pPr marL="285750" indent="-285750">
              <a:buFont typeface="Arial" panose="020B0604020202020204" pitchFamily="34" charset="0"/>
              <a:buChar char="•"/>
            </a:pPr>
            <a:endParaRPr lang="en-GB" sz="1200" dirty="0">
              <a:solidFill>
                <a:srgbClr val="FF000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Five of the twelve PFCC Priorities have been given a recommended grade of ‘</a:t>
            </a:r>
            <a:r>
              <a:rPr lang="en-GB" sz="1200" b="1" dirty="0">
                <a:solidFill>
                  <a:srgbClr val="00B050"/>
                </a:solidFill>
                <a:latin typeface="Arial" panose="020B0604020202020204" pitchFamily="34" charset="0"/>
                <a:cs typeface="Arial" panose="020B0604020202020204" pitchFamily="34" charset="0"/>
              </a:rPr>
              <a:t>Good</a:t>
            </a:r>
            <a:r>
              <a:rPr lang="en-GB" sz="1200" b="1"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2 (Reducing drug driven violence), 3 (Protecting vulnerable people and breaking the cycle of domestic abuse), 4 (Reducing violence against women and girls), 6 (Protecting rural and isolated areas) and 7 (Dog Theft). </a:t>
            </a:r>
            <a:r>
              <a:rPr lang="en-GB" sz="1200" b="1" dirty="0">
                <a:latin typeface="Arial" panose="020B0604020202020204" pitchFamily="34" charset="0"/>
                <a:cs typeface="Arial" panose="020B0604020202020204" pitchFamily="34" charset="0"/>
              </a:rPr>
              <a:t>Five have been given a recommended grade of ‘</a:t>
            </a:r>
            <a:r>
              <a:rPr lang="en-GB" sz="1200" b="1" dirty="0">
                <a:solidFill>
                  <a:srgbClr val="0070C0"/>
                </a:solidFill>
                <a:latin typeface="Arial" panose="020B0604020202020204" pitchFamily="34" charset="0"/>
                <a:cs typeface="Arial" panose="020B0604020202020204" pitchFamily="34" charset="0"/>
              </a:rPr>
              <a:t>Adequate</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two</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have been given a recommended grade of ‘</a:t>
            </a:r>
            <a:r>
              <a:rPr lang="en-GB" sz="1200" b="1" dirty="0">
                <a:solidFill>
                  <a:srgbClr val="FF0000"/>
                </a:solidFill>
                <a:latin typeface="Arial" panose="020B0604020202020204" pitchFamily="34" charset="0"/>
                <a:cs typeface="Arial" panose="020B0604020202020204" pitchFamily="34" charset="0"/>
              </a:rPr>
              <a:t>Requires Improvement</a:t>
            </a:r>
            <a:r>
              <a:rPr lang="en-GB" sz="1200" b="1"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5 (Improving support for victims of crime) and 9 (Improving safety on our roads).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have been no changes in the recommended grades since the previous month’s report.</a:t>
            </a:r>
          </a:p>
          <a:p>
            <a:r>
              <a:rPr lang="en-GB" sz="1200" b="1" dirty="0">
                <a:highlight>
                  <a:srgbClr val="FFFF00"/>
                </a:highligh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Confidence (from the independent survey commissioned by Essex Police) was at 72.4% for the 12 months to June 2023. Although confidence decreased by 5.5 percentage points compared to the 12 months to June 2022 (77.9%), </a:t>
            </a:r>
            <a:r>
              <a:rPr lang="en-GB" sz="1200" b="1" dirty="0">
                <a:latin typeface="Arial" panose="020B0604020202020204" pitchFamily="34" charset="0"/>
                <a:cs typeface="Arial" panose="020B0604020202020204" pitchFamily="34" charset="0"/>
              </a:rPr>
              <a:t>confidence is 7.7% points </a:t>
            </a:r>
            <a:r>
              <a:rPr lang="en-GB" sz="1200" b="1" dirty="0">
                <a:solidFill>
                  <a:srgbClr val="00B050"/>
                </a:solidFill>
                <a:latin typeface="Arial" panose="020B0604020202020204" pitchFamily="34" charset="0"/>
                <a:cs typeface="Arial" panose="020B0604020202020204" pitchFamily="34" charset="0"/>
              </a:rPr>
              <a:t>higher</a:t>
            </a:r>
            <a:r>
              <a:rPr lang="en-GB" sz="1200" b="1" dirty="0">
                <a:latin typeface="Arial" panose="020B0604020202020204" pitchFamily="34" charset="0"/>
                <a:cs typeface="Arial" panose="020B0604020202020204" pitchFamily="34" charset="0"/>
              </a:rPr>
              <a:t> than it was in the 12 months to December 2019 (64.7%). </a:t>
            </a:r>
            <a:r>
              <a:rPr lang="en-GB" sz="1200" dirty="0">
                <a:latin typeface="Arial" panose="020B0604020202020204" pitchFamily="34" charset="0"/>
                <a:cs typeface="Arial" panose="020B0604020202020204" pitchFamily="34" charset="0"/>
              </a:rPr>
              <a:t>The 12 months to December 2019 was the last full year (and last full financial quarter) in which society, crime and policing was not affected by the pandemic. Although confidence in the local police has deteriorated significantly compared to year ending June 2022, forces contacted by Essex Police reported patterns similar to Essex Police: confidence was high during COVID, but has been in general decline ever since (the last two quarters especially have seen significant decreases).</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was a </a:t>
            </a:r>
            <a:r>
              <a:rPr lang="en-GB" sz="1200" b="1" dirty="0">
                <a:solidFill>
                  <a:srgbClr val="00B050"/>
                </a:solidFill>
                <a:latin typeface="Arial" panose="020B0604020202020204" pitchFamily="34" charset="0"/>
                <a:cs typeface="Arial" panose="020B0604020202020204" pitchFamily="34" charset="0"/>
              </a:rPr>
              <a:t>decrease</a:t>
            </a:r>
            <a:r>
              <a:rPr lang="en-GB" sz="1200" b="1" dirty="0">
                <a:latin typeface="Arial" panose="020B0604020202020204" pitchFamily="34" charset="0"/>
                <a:cs typeface="Arial" panose="020B0604020202020204" pitchFamily="34" charset="0"/>
              </a:rPr>
              <a:t> in All Crime (5.1%) and Rural Crime (5.5%).  </a:t>
            </a:r>
            <a:r>
              <a:rPr lang="en-GB" sz="1200" dirty="0">
                <a:latin typeface="Arial" panose="020B0604020202020204" pitchFamily="34" charset="0"/>
                <a:cs typeface="Arial" panose="020B0604020202020204" pitchFamily="34" charset="0"/>
              </a:rPr>
              <a:t>When compared to the 12 months to December 2019, All Crime decreased by 5.7%;</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this equates to 9,621 fewer offences. </a:t>
            </a:r>
            <a:r>
              <a:rPr lang="en-GB" sz="1200" b="1" dirty="0">
                <a:latin typeface="Arial" panose="020B0604020202020204" pitchFamily="34" charset="0"/>
                <a:cs typeface="Arial" panose="020B0604020202020204" pitchFamily="34" charset="0"/>
              </a:rPr>
              <a:t>For the three months to July 2023, All Crime </a:t>
            </a:r>
            <a:r>
              <a:rPr lang="en-GB" sz="1200" b="1" dirty="0">
                <a:solidFill>
                  <a:srgbClr val="00B050"/>
                </a:solidFill>
                <a:latin typeface="Arial" panose="020B0604020202020204" pitchFamily="34" charset="0"/>
                <a:cs typeface="Arial" panose="020B0604020202020204" pitchFamily="34" charset="0"/>
              </a:rPr>
              <a:t>fell</a:t>
            </a:r>
            <a:r>
              <a:rPr lang="en-GB" sz="1200" b="1" dirty="0">
                <a:latin typeface="Arial" panose="020B0604020202020204" pitchFamily="34" charset="0"/>
                <a:cs typeface="Arial" panose="020B0604020202020204" pitchFamily="34" charset="0"/>
              </a:rPr>
              <a:t> by </a:t>
            </a:r>
            <a:r>
              <a:rPr lang="en-GB" sz="1200" b="1" dirty="0">
                <a:solidFill>
                  <a:srgbClr val="00B050"/>
                </a:solidFill>
                <a:latin typeface="Arial" panose="020B0604020202020204" pitchFamily="34" charset="0"/>
                <a:cs typeface="Arial" panose="020B0604020202020204" pitchFamily="34" charset="0"/>
              </a:rPr>
              <a:t>10.1%</a:t>
            </a:r>
            <a:r>
              <a:rPr lang="en-GB" sz="1200" b="1" dirty="0">
                <a:latin typeface="Arial" panose="020B0604020202020204" pitchFamily="34" charset="0"/>
                <a:cs typeface="Arial" panose="020B0604020202020204" pitchFamily="34" charset="0"/>
              </a:rPr>
              <a:t> whilst the solved outcomes fell by </a:t>
            </a:r>
            <a:r>
              <a:rPr lang="en-GB" sz="1200" b="1" dirty="0">
                <a:solidFill>
                  <a:srgbClr val="FF0000"/>
                </a:solidFill>
                <a:latin typeface="Arial" panose="020B0604020202020204" pitchFamily="34" charset="0"/>
                <a:cs typeface="Arial" panose="020B0604020202020204" pitchFamily="34" charset="0"/>
              </a:rPr>
              <a:t>8.2% </a:t>
            </a:r>
            <a:r>
              <a:rPr lang="en-GB" sz="1200" b="1" dirty="0">
                <a:latin typeface="Arial" panose="020B0604020202020204" pitchFamily="34" charset="0"/>
                <a:cs typeface="Arial" panose="020B0604020202020204" pitchFamily="34" charset="0"/>
              </a:rPr>
              <a:t>and the solved rate increased by </a:t>
            </a:r>
            <a:r>
              <a:rPr lang="en-GB" sz="1200" b="1" dirty="0">
                <a:solidFill>
                  <a:srgbClr val="00B050"/>
                </a:solidFill>
                <a:latin typeface="Arial" panose="020B0604020202020204" pitchFamily="34" charset="0"/>
                <a:cs typeface="Arial" panose="020B0604020202020204" pitchFamily="34" charset="0"/>
              </a:rPr>
              <a:t>0.3% </a:t>
            </a:r>
            <a:r>
              <a:rPr lang="en-GB" sz="1200" b="1" dirty="0">
                <a:latin typeface="Arial" panose="020B0604020202020204" pitchFamily="34" charset="0"/>
                <a:cs typeface="Arial" panose="020B0604020202020204" pitchFamily="34" charset="0"/>
              </a:rPr>
              <a:t>percentage points compared to the three months to July 2022</a:t>
            </a:r>
            <a:r>
              <a:rPr lang="en-GB" sz="12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Business Crime </a:t>
            </a:r>
            <a:r>
              <a:rPr lang="en-GB" sz="1200" b="1" dirty="0">
                <a:solidFill>
                  <a:srgbClr val="FF0000"/>
                </a:solidFill>
                <a:latin typeface="Arial" panose="020B0604020202020204" pitchFamily="34" charset="0"/>
                <a:cs typeface="Arial" panose="020B0604020202020204" pitchFamily="34" charset="0"/>
              </a:rPr>
              <a:t>increased</a:t>
            </a:r>
            <a:r>
              <a:rPr lang="en-GB" sz="1200" b="1" dirty="0">
                <a:latin typeface="Arial" panose="020B0604020202020204" pitchFamily="34" charset="0"/>
                <a:cs typeface="Arial" panose="020B0604020202020204" pitchFamily="34" charset="0"/>
              </a:rPr>
              <a:t>  by 8.3% for the 12 months to July 2023 compared to the 12 months to July 2022</a:t>
            </a:r>
            <a:r>
              <a:rPr lang="en-GB" sz="1200" dirty="0">
                <a:latin typeface="Arial" panose="020B0604020202020204" pitchFamily="34" charset="0"/>
                <a:cs typeface="Arial" panose="020B0604020202020204" pitchFamily="34" charset="0"/>
              </a:rPr>
              <a:t>. This is due to an increase in Shoplifting offences; whilst the volume of Shoplifting is lower than the year prior to COVID, offence levels are rising year-on-year. </a:t>
            </a:r>
          </a:p>
          <a:p>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the 12 months to July 2023, all Theft offences rose by 9.8% (4,209 more), compared to the 12 months to July 2022. This has primarily been driven by increases in Shoplifting (1,563 more), Theft </a:t>
            </a:r>
            <a:r>
              <a:rPr lang="en-GB" sz="1200" u="sng" dirty="0">
                <a:latin typeface="Arial" panose="020B0604020202020204" pitchFamily="34" charset="0"/>
                <a:cs typeface="Arial" panose="020B0604020202020204" pitchFamily="34" charset="0"/>
              </a:rPr>
              <a:t>of</a:t>
            </a:r>
            <a:r>
              <a:rPr lang="en-GB" sz="1200" dirty="0">
                <a:latin typeface="Arial" panose="020B0604020202020204" pitchFamily="34" charset="0"/>
                <a:cs typeface="Arial" panose="020B0604020202020204" pitchFamily="34" charset="0"/>
              </a:rPr>
              <a:t> a Vehicle (981 more) and Theft </a:t>
            </a:r>
            <a:r>
              <a:rPr lang="en-GB" sz="1200" u="sng" dirty="0">
                <a:latin typeface="Arial" panose="020B0604020202020204" pitchFamily="34" charset="0"/>
                <a:cs typeface="Arial" panose="020B0604020202020204" pitchFamily="34" charset="0"/>
              </a:rPr>
              <a:t>from</a:t>
            </a:r>
            <a:r>
              <a:rPr lang="en-GB" sz="1200" dirty="0">
                <a:latin typeface="Arial" panose="020B0604020202020204" pitchFamily="34" charset="0"/>
                <a:cs typeface="Arial" panose="020B0604020202020204" pitchFamily="34" charset="0"/>
              </a:rPr>
              <a:t> a Vehicle (690 more).</a:t>
            </a:r>
          </a:p>
        </p:txBody>
      </p:sp>
    </p:spTree>
    <p:extLst>
      <p:ext uri="{BB962C8B-B14F-4D97-AF65-F5344CB8AC3E}">
        <p14:creationId xmlns:p14="http://schemas.microsoft.com/office/powerpoint/2010/main" val="393615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427" y="758127"/>
            <a:ext cx="8999999"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Please note:</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The number of Modern Slavery referrals made to the National Referral Model are only available from April 2019 due to a change in the method of recording. A year on year comparison for the 12 months to December 2019 is therefore not possible.</a:t>
            </a:r>
          </a:p>
          <a:p>
            <a:r>
              <a:rPr lang="en-GB" sz="1200"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DVPN’s are the first stage of the process, and DVPO the second. An officer issues a DVPN which has to go to court to become a DVPO. There are always fewer orders than notices as a result, as on some occasions the notices are not approved.</a:t>
            </a:r>
          </a:p>
          <a:p>
            <a:r>
              <a:rPr lang="en-GB" sz="1200" dirty="0">
                <a:solidFill>
                  <a:schemeClr val="tx1"/>
                </a:solidFill>
                <a:latin typeface="Arial" panose="020B0604020202020204" pitchFamily="34" charset="0"/>
                <a:cs typeface="Arial" panose="020B0604020202020204" pitchFamily="34" charset="0"/>
              </a:rPr>
              <a:t>*** Operation Puffin was an investigation into the horrific murder of Ashley Wadsworth by a young man with a history of domestic violence in Chelmsford in 2022.</a:t>
            </a: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11032" y="78721"/>
            <a:ext cx="5897174"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20</a:t>
            </a:fld>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973161C-B3F9-63DD-2BE6-B758E5A77341}"/>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19057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8"/>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a:t>
            </a:r>
          </a:p>
        </p:txBody>
      </p:sp>
      <p:sp>
        <p:nvSpPr>
          <p:cNvPr id="5" name="Slide Number Placeholder 4"/>
          <p:cNvSpPr>
            <a:spLocks noGrp="1"/>
          </p:cNvSpPr>
          <p:nvPr>
            <p:ph type="sldNum" sz="quarter" idx="12"/>
          </p:nvPr>
        </p:nvSpPr>
        <p:spPr>
          <a:xfrm>
            <a:off x="6988433" y="652448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21</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76946" y="2118216"/>
            <a:ext cx="8978675" cy="43396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 </a:t>
            </a:r>
            <a:r>
              <a:rPr lang="en-GB" sz="1200" b="1" dirty="0">
                <a:solidFill>
                  <a:schemeClr val="tx1"/>
                </a:solidFill>
                <a:latin typeface="Arial" panose="020B0604020202020204" pitchFamily="34" charset="0"/>
                <a:cs typeface="Arial" panose="020B0604020202020204" pitchFamily="34" charset="0"/>
              </a:rPr>
              <a:t>11.7% decrease (4,620 fewer) in the number of VAP offences committed against females </a:t>
            </a:r>
            <a:r>
              <a:rPr lang="en-GB" sz="1200" dirty="0">
                <a:solidFill>
                  <a:schemeClr val="tx1"/>
                </a:solidFill>
                <a:latin typeface="Arial" panose="020B0604020202020204" pitchFamily="34" charset="0"/>
                <a:cs typeface="Arial" panose="020B0604020202020204" pitchFamily="34" charset="0"/>
              </a:rPr>
              <a:t>in the 12 months to July 2023 compared to the 12 months to July 2022. There was a 1.8% decrease (637 fewer) in the number of VAP offences committed against females in the 12 months to July 2023 compared to the 12 months to December 2019.</a:t>
            </a:r>
            <a:r>
              <a:rPr lang="en-GB" sz="1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Where gender is detailed, over half of victims of Violence Against the Person (VAP) offences are identified as female* (55.9%). 3.3% of offences (2,143 offences) had no gender recorded**.</a:t>
            </a:r>
            <a:endParaRPr lang="en-GB" sz="1200" dirty="0">
              <a:solidFill>
                <a:schemeClr val="tx1"/>
              </a:solidFill>
              <a:highlight>
                <a:srgbClr val="FFFF66"/>
              </a:highlight>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Essex Police prides itself on having excellent Crime Data Accuracy (CDA)</a:t>
            </a:r>
            <a:r>
              <a:rPr lang="en-GB" sz="1200" dirty="0">
                <a:solidFill>
                  <a:schemeClr val="tx1"/>
                </a:solidFill>
                <a:latin typeface="Arial" panose="020B0604020202020204" pitchFamily="34" charset="0"/>
                <a:cs typeface="Arial" panose="020B0604020202020204" pitchFamily="34"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offences to ensure additional crimes have not been unnecessarily recorded. Essex Police have also been educating those working within the Resolution Centre to ensure they fully research the individuals involved in these types of offences before they create new crimes; where previous records exist, these additional incidents are instead referred to the relevant officer(s) in order that they can be investigated together. As</a:t>
            </a:r>
            <a:r>
              <a:rPr lang="en-GB" sz="1200" dirty="0">
                <a:latin typeface="Arial" panose="020B0604020202020204" pitchFamily="34" charset="0"/>
                <a:ea typeface="Calibri" panose="020F0502020204030204" pitchFamily="34" charset="0"/>
                <a:cs typeface="Arial" panose="020B0604020202020204" pitchFamily="34" charset="0"/>
              </a:rPr>
              <a:t> of 16 July 2023, for the fiscal year to date, </a:t>
            </a:r>
            <a:r>
              <a:rPr lang="en-GB" sz="1200" b="1" dirty="0">
                <a:latin typeface="Arial" panose="020B0604020202020204" pitchFamily="34" charset="0"/>
                <a:ea typeface="Calibri" panose="020F0502020204030204" pitchFamily="34" charset="0"/>
                <a:cs typeface="Arial" panose="020B0604020202020204" pitchFamily="34" charset="0"/>
              </a:rPr>
              <a:t>416</a:t>
            </a:r>
            <a:r>
              <a:rPr lang="en-GB" sz="1200" dirty="0">
                <a:latin typeface="Arial" panose="020B0604020202020204" pitchFamily="34" charset="0"/>
                <a:ea typeface="Calibri" panose="020F0502020204030204" pitchFamily="34" charset="0"/>
                <a:cs typeface="Arial" panose="020B0604020202020204" pitchFamily="34" charset="0"/>
              </a:rPr>
              <a:t> records have been reviewed as potential duplicate crimes and </a:t>
            </a:r>
            <a:r>
              <a:rPr lang="en-GB" sz="1200" b="1" dirty="0">
                <a:latin typeface="Arial" panose="020B0604020202020204" pitchFamily="34" charset="0"/>
                <a:ea typeface="Calibri" panose="020F0502020204030204" pitchFamily="34" charset="0"/>
                <a:cs typeface="Arial" panose="020B0604020202020204" pitchFamily="34" charset="0"/>
              </a:rPr>
              <a:t>118</a:t>
            </a:r>
            <a:r>
              <a:rPr lang="en-GB" sz="1200" dirty="0">
                <a:latin typeface="Arial" panose="020B0604020202020204" pitchFamily="34" charset="0"/>
                <a:ea typeface="Calibri" panose="020F0502020204030204" pitchFamily="34" charset="0"/>
                <a:cs typeface="Arial" panose="020B0604020202020204" pitchFamily="34" charset="0"/>
              </a:rPr>
              <a:t> identified for cancellation; of these, </a:t>
            </a:r>
            <a:r>
              <a:rPr lang="en-GB" sz="1200" b="1" dirty="0">
                <a:latin typeface="Arial" panose="020B0604020202020204" pitchFamily="34" charset="0"/>
                <a:ea typeface="Calibri" panose="020F0502020204030204" pitchFamily="34" charset="0"/>
                <a:cs typeface="Arial" panose="020B0604020202020204" pitchFamily="34" charset="0"/>
              </a:rPr>
              <a:t>69</a:t>
            </a:r>
            <a:r>
              <a:rPr lang="en-GB" sz="1200" dirty="0">
                <a:latin typeface="Arial" panose="020B0604020202020204" pitchFamily="34" charset="0"/>
                <a:ea typeface="Calibri" panose="020F0502020204030204" pitchFamily="34" charset="0"/>
                <a:cs typeface="Arial" panose="020B0604020202020204" pitchFamily="34" charset="0"/>
              </a:rPr>
              <a:t> records (58.5%) have now been cancelled. </a:t>
            </a:r>
            <a:r>
              <a:rPr lang="en-GB" sz="1200" dirty="0">
                <a:solidFill>
                  <a:schemeClr val="tx1"/>
                </a:solidFill>
                <a:latin typeface="Arial" panose="020B0604020202020204" pitchFamily="34" charset="0"/>
                <a:cs typeface="Arial" panose="020B0604020202020204" pitchFamily="34" charset="0"/>
              </a:rPr>
              <a:t>It is of note that Stalking &amp; Harassment offences comprise the largest volume of VAP offences at 39.3% in the 12 months to July 2023. There were </a:t>
            </a:r>
            <a:r>
              <a:rPr lang="en-GB" sz="1200" b="1" dirty="0">
                <a:solidFill>
                  <a:schemeClr val="tx1"/>
                </a:solidFill>
                <a:latin typeface="Arial" panose="020B0604020202020204" pitchFamily="34" charset="0"/>
                <a:cs typeface="Arial" panose="020B0604020202020204" pitchFamily="34" charset="0"/>
              </a:rPr>
              <a:t>3,230 fewer Stalking &amp; Harassment crimes committed against females </a:t>
            </a:r>
            <a:r>
              <a:rPr lang="en-GB" sz="1200" dirty="0">
                <a:solidFill>
                  <a:schemeClr val="tx1"/>
                </a:solidFill>
                <a:latin typeface="Arial" panose="020B0604020202020204" pitchFamily="34" charset="0"/>
                <a:cs typeface="Arial" panose="020B0604020202020204" pitchFamily="34" charset="0"/>
              </a:rPr>
              <a:t>in the 12 months to July 2023 (13,686 crimes) compared to the 12 months to July 2022 (16,916 crimes).</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In May 2023, national Home Office Counting Rules (HOCR) changed as regards Stalking &amp; Harassment (S&amp;H) offences.  The “principle crime rule” now applies, meaning that only the most serious crime is recorded (previously, Stalking &amp; Harassment offences were recorded as well as the more serious offence).  This has resulted in fewer Stalking &amp; Harassment offences being recorded.  The HOCRs in relation to Malicious Communications have also changed; only isolated offences will now be recorded as Malicious Communications (repeat offences with the same victim and suspect will be recorded as Stalking &amp; Harassment).</a:t>
            </a:r>
          </a:p>
        </p:txBody>
      </p:sp>
      <p:sp>
        <p:nvSpPr>
          <p:cNvPr id="3" name="Rectangle 2">
            <a:extLst>
              <a:ext uri="{FF2B5EF4-FFF2-40B4-BE49-F238E27FC236}">
                <a16:creationId xmlns:a16="http://schemas.microsoft.com/office/drawing/2014/main" id="{C8F6F3BB-BB1E-B272-B735-306125E75D6D}"/>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7" name="Picture 6">
            <a:extLst>
              <a:ext uri="{FF2B5EF4-FFF2-40B4-BE49-F238E27FC236}">
                <a16:creationId xmlns:a16="http://schemas.microsoft.com/office/drawing/2014/main" id="{43CA5324-C485-3448-010D-41F8BE54FB93}"/>
              </a:ext>
            </a:extLst>
          </p:cNvPr>
          <p:cNvPicPr>
            <a:picLocks noChangeAspect="1"/>
          </p:cNvPicPr>
          <p:nvPr/>
        </p:nvPicPr>
        <p:blipFill>
          <a:blip r:embed="rId2"/>
          <a:stretch>
            <a:fillRect/>
          </a:stretch>
        </p:blipFill>
        <p:spPr>
          <a:xfrm>
            <a:off x="60948" y="690233"/>
            <a:ext cx="9010669" cy="1450974"/>
          </a:xfrm>
          <a:prstGeom prst="rect">
            <a:avLst/>
          </a:prstGeom>
        </p:spPr>
      </p:pic>
    </p:spTree>
    <p:extLst>
      <p:ext uri="{BB962C8B-B14F-4D97-AF65-F5344CB8AC3E}">
        <p14:creationId xmlns:p14="http://schemas.microsoft.com/office/powerpoint/2010/main" val="414304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8"/>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a:t>
            </a:r>
          </a:p>
        </p:txBody>
      </p:sp>
      <p:sp>
        <p:nvSpPr>
          <p:cNvPr id="5" name="Slide Number Placeholder 4"/>
          <p:cNvSpPr>
            <a:spLocks noGrp="1"/>
          </p:cNvSpPr>
          <p:nvPr>
            <p:ph type="sldNum" sz="quarter" idx="12"/>
          </p:nvPr>
        </p:nvSpPr>
        <p:spPr>
          <a:xfrm>
            <a:off x="6988433" y="652448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22</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82664" y="1023323"/>
            <a:ext cx="8978675"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7.8% decrease (383 fewer) in the number of Sexual Offences committed against females </a:t>
            </a:r>
            <a:r>
              <a:rPr lang="en-GB" sz="1200" dirty="0">
                <a:solidFill>
                  <a:schemeClr val="tx1"/>
                </a:solidFill>
                <a:latin typeface="Arial" panose="020B0604020202020204" pitchFamily="34" charset="0"/>
                <a:cs typeface="Arial" panose="020B0604020202020204" pitchFamily="34" charset="0"/>
              </a:rPr>
              <a:t>in the 12 months to July 2023 compared to the 12 months to July 2022, and a 19.5% increase (742 more) compared to the 12 months to December 2019. Essex Police solved 34 more of these offences in the 12 months to July 2023 compared to the 12 months to July 2022 and </a:t>
            </a:r>
            <a:r>
              <a:rPr lang="en-GB" sz="1200" b="1" dirty="0">
                <a:solidFill>
                  <a:schemeClr val="tx1"/>
                </a:solidFill>
                <a:latin typeface="Arial" panose="020B0604020202020204" pitchFamily="34" charset="0"/>
                <a:cs typeface="Arial" panose="020B0604020202020204" pitchFamily="34" charset="0"/>
              </a:rPr>
              <a:t>solved 98 more compared to the 12 months to December 2019</a:t>
            </a:r>
            <a:r>
              <a:rPr lang="en-GB" sz="1200" dirty="0">
                <a:solidFill>
                  <a:schemeClr val="tx1"/>
                </a:solidFill>
                <a:latin typeface="Arial" panose="020B0604020202020204" pitchFamily="34" charset="0"/>
                <a:cs typeface="Arial" panose="020B0604020202020204" pitchFamily="34" charset="0"/>
              </a:rPr>
              <a:t>.</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Officer defined gender.</a:t>
            </a:r>
          </a:p>
          <a:p>
            <a:r>
              <a:rPr lang="en-GB" sz="1200" dirty="0">
                <a:solidFill>
                  <a:schemeClr val="tx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Not Recorded also includes records where gender is unknown or unspecified.</a:t>
            </a:r>
          </a:p>
          <a:p>
            <a:r>
              <a:rPr lang="en-GB" sz="1200" dirty="0">
                <a:solidFill>
                  <a:schemeClr val="tx1"/>
                </a:solidFill>
                <a:latin typeface="Arial" panose="020B0604020202020204" pitchFamily="34" charset="0"/>
                <a:cs typeface="Arial" panose="020B0604020202020204" pitchFamily="34" charset="0"/>
              </a:rPr>
              <a:t>*** Please see the appendices for tables detailing Offences, Solved Outcomes and Solved Rates% for Violence against the Person and Sexual offences (by crime type) split by gender.</a:t>
            </a:r>
          </a:p>
        </p:txBody>
      </p:sp>
      <p:sp>
        <p:nvSpPr>
          <p:cNvPr id="3" name="Rectangle 2">
            <a:extLst>
              <a:ext uri="{FF2B5EF4-FFF2-40B4-BE49-F238E27FC236}">
                <a16:creationId xmlns:a16="http://schemas.microsoft.com/office/drawing/2014/main" id="{C8F6F3BB-BB1E-B272-B735-306125E75D6D}"/>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373150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3" y="170296"/>
            <a:ext cx="6807102"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 - continued</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23</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107505" y="3919849"/>
            <a:ext cx="8978675" cy="286232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StreetSafe reports enable people, particularly women and girls, to pin-point locations where they feel unsafe or have felt unsafe and identify why that location made them feel unsafe. StreetSafe was developed by the Digital Public Contact (DPC) Programme in cooperation with the Home Office and the National Police Chiefs’ Council (NPCC) and was introduced into Essex as part of the government’s strategy to tackle Violence against Women and Girls (VAWG). In July 2023, 6 reports were submitted in Essex. In total, 382 reports have been submitted for the county.</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43.8% of females feel safe walking alone in their area after dark (from the independent survey commissioned by Essex Police) for the 12 months to June 2023 compared to 76.4% of males.</a:t>
            </a:r>
          </a:p>
          <a:p>
            <a:endParaRPr lang="en-GB"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Essex Police is regularly reporting to the national VAWG Taskforce and HMICFRS in respect of its performance, its action plan to tackle VAWG, and its internal conduct and behaviour. This contact also shares best practice and innovation. The national VAWG Taskforce categorise work in three distinct areas: improving trust and confidence in policing; relentless pursuit of offenders; and creating safer spaces. Partnership engagement is key in tackling VAWG, as there are many strands which policing cannot tackle alone; these include education and the prevalence of VAWG and the anonymity of the internet. In March, the NPCC released national findings on VAWG performance.</a:t>
            </a:r>
          </a:p>
        </p:txBody>
      </p:sp>
      <p:sp>
        <p:nvSpPr>
          <p:cNvPr id="2" name="Rectangle 1">
            <a:extLst>
              <a:ext uri="{FF2B5EF4-FFF2-40B4-BE49-F238E27FC236}">
                <a16:creationId xmlns:a16="http://schemas.microsoft.com/office/drawing/2014/main" id="{56CED728-F8AA-6786-87D1-0469FB37C55B}"/>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8" name="Picture 7">
            <a:extLst>
              <a:ext uri="{FF2B5EF4-FFF2-40B4-BE49-F238E27FC236}">
                <a16:creationId xmlns:a16="http://schemas.microsoft.com/office/drawing/2014/main" id="{1F1B4A9C-D902-E6E1-E715-E34C8241BEEF}"/>
              </a:ext>
            </a:extLst>
          </p:cNvPr>
          <p:cNvPicPr>
            <a:picLocks noChangeAspect="1"/>
          </p:cNvPicPr>
          <p:nvPr/>
        </p:nvPicPr>
        <p:blipFill>
          <a:blip r:embed="rId2"/>
          <a:stretch>
            <a:fillRect/>
          </a:stretch>
        </p:blipFill>
        <p:spPr>
          <a:xfrm>
            <a:off x="75511" y="2882372"/>
            <a:ext cx="9010669" cy="1072989"/>
          </a:xfrm>
          <a:prstGeom prst="rect">
            <a:avLst/>
          </a:prstGeom>
        </p:spPr>
      </p:pic>
      <p:pic>
        <p:nvPicPr>
          <p:cNvPr id="15" name="Picture 14">
            <a:extLst>
              <a:ext uri="{FF2B5EF4-FFF2-40B4-BE49-F238E27FC236}">
                <a16:creationId xmlns:a16="http://schemas.microsoft.com/office/drawing/2014/main" id="{786D5B7B-DA25-14AC-6A07-AA29C4351DE7}"/>
              </a:ext>
            </a:extLst>
          </p:cNvPr>
          <p:cNvPicPr>
            <a:picLocks noChangeAspect="1"/>
          </p:cNvPicPr>
          <p:nvPr/>
        </p:nvPicPr>
        <p:blipFill>
          <a:blip r:embed="rId3"/>
          <a:stretch>
            <a:fillRect/>
          </a:stretch>
        </p:blipFill>
        <p:spPr>
          <a:xfrm>
            <a:off x="107505" y="713137"/>
            <a:ext cx="4413887" cy="2194750"/>
          </a:xfrm>
          <a:prstGeom prst="rect">
            <a:avLst/>
          </a:prstGeom>
        </p:spPr>
      </p:pic>
      <p:pic>
        <p:nvPicPr>
          <p:cNvPr id="16" name="Picture 15">
            <a:extLst>
              <a:ext uri="{FF2B5EF4-FFF2-40B4-BE49-F238E27FC236}">
                <a16:creationId xmlns:a16="http://schemas.microsoft.com/office/drawing/2014/main" id="{E740C8C4-776B-271D-50FC-79CCADF26744}"/>
              </a:ext>
            </a:extLst>
          </p:cNvPr>
          <p:cNvPicPr>
            <a:picLocks noChangeAspect="1"/>
          </p:cNvPicPr>
          <p:nvPr/>
        </p:nvPicPr>
        <p:blipFill>
          <a:blip r:embed="rId4"/>
          <a:stretch>
            <a:fillRect/>
          </a:stretch>
        </p:blipFill>
        <p:spPr>
          <a:xfrm>
            <a:off x="4617425" y="713137"/>
            <a:ext cx="4468755" cy="2194750"/>
          </a:xfrm>
          <a:prstGeom prst="rect">
            <a:avLst/>
          </a:prstGeom>
        </p:spPr>
      </p:pic>
    </p:spTree>
    <p:extLst>
      <p:ext uri="{BB962C8B-B14F-4D97-AF65-F5344CB8AC3E}">
        <p14:creationId xmlns:p14="http://schemas.microsoft.com/office/powerpoint/2010/main" val="4013582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3" y="170296"/>
            <a:ext cx="6807102"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 - continued</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24</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82664" y="758129"/>
            <a:ext cx="8978675" cy="120032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Police encourage reporting and are working to gain a better understanding of this type of offence. There has been a decrease in Violence Against the Person offences and Sexual Offences against females compared to last year. Conversely, there has been an increase in the number of sexual offences solved. As such a grade of Good is recommended.</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The confidence question was added to the internal survey in September 2021 so year on year comparison is not available.</a:t>
            </a:r>
          </a:p>
        </p:txBody>
      </p:sp>
      <p:sp>
        <p:nvSpPr>
          <p:cNvPr id="2" name="Rectangle 1">
            <a:extLst>
              <a:ext uri="{FF2B5EF4-FFF2-40B4-BE49-F238E27FC236}">
                <a16:creationId xmlns:a16="http://schemas.microsoft.com/office/drawing/2014/main" id="{56CED728-F8AA-6786-87D1-0469FB37C55B}"/>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1834146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25</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48374" y="4776372"/>
            <a:ext cx="9041152" cy="156966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 </a:t>
            </a:r>
            <a:r>
              <a:rPr lang="en-GB" sz="1200" b="1" dirty="0">
                <a:solidFill>
                  <a:schemeClr val="tx1"/>
                </a:solidFill>
                <a:latin typeface="Arial" panose="020B0604020202020204" pitchFamily="34" charset="0"/>
                <a:cs typeface="Arial" panose="020B0604020202020204" pitchFamily="34" charset="0"/>
              </a:rPr>
              <a:t>12.3%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(5,850 fewer) in the number of </a:t>
            </a:r>
            <a:r>
              <a:rPr lang="en-GB" sz="1200" b="1" i="1" dirty="0">
                <a:solidFill>
                  <a:schemeClr val="tx1"/>
                </a:solidFill>
                <a:latin typeface="Arial" panose="020B0604020202020204" pitchFamily="34" charset="0"/>
                <a:cs typeface="Arial" panose="020B0604020202020204" pitchFamily="34" charset="0"/>
              </a:rPr>
              <a:t>offences</a:t>
            </a:r>
            <a:r>
              <a:rPr lang="en-GB" sz="1200" b="1" dirty="0">
                <a:solidFill>
                  <a:schemeClr val="tx1"/>
                </a:solidFill>
                <a:latin typeface="Arial" panose="020B0604020202020204" pitchFamily="34" charset="0"/>
                <a:cs typeface="Arial" panose="020B0604020202020204" pitchFamily="34" charset="0"/>
              </a:rPr>
              <a:t> with a repeat victim </a:t>
            </a:r>
            <a:r>
              <a:rPr lang="en-GB" sz="1200" dirty="0">
                <a:solidFill>
                  <a:schemeClr val="tx1"/>
                </a:solidFill>
                <a:latin typeface="Arial" panose="020B0604020202020204" pitchFamily="34" charset="0"/>
                <a:cs typeface="Arial" panose="020B0604020202020204" pitchFamily="34" charset="0"/>
              </a:rPr>
              <a:t>for the 12 months to July 2023 (41,803 offences) compared to the 12 months to July 2022 (47,653 offences) and a 2.1% decrease (901 fewer) compared to the 12 months to December 2019 (42,704 offences).* Except for August 2022, the year on year change for repeat victimisation has decreased each month since March 2022.</a:t>
            </a:r>
          </a:p>
          <a:p>
            <a:endParaRPr lang="en-GB"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The average number of days taken to investigate High Harm offences increased to 51.0 for the month of J</a:t>
            </a:r>
            <a:r>
              <a:rPr lang="en-GB" sz="1200" dirty="0">
                <a:solidFill>
                  <a:schemeClr val="tx1"/>
                </a:solidFill>
                <a:latin typeface="Arial" panose="020B0604020202020204" pitchFamily="34" charset="0"/>
                <a:cs typeface="Arial" panose="020B0604020202020204" pitchFamily="34" charset="0"/>
              </a:rPr>
              <a:t>uly</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2023 compared to 46.4 for the month of July 2022 (4.6 days more). There was an increase of 6.9 days compared to the month of December 2019 (44.2 days).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6" y="90012"/>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1" name="Picture 10">
            <a:extLst>
              <a:ext uri="{FF2B5EF4-FFF2-40B4-BE49-F238E27FC236}">
                <a16:creationId xmlns:a16="http://schemas.microsoft.com/office/drawing/2014/main" id="{A4B4C589-B807-0605-764A-C67E2E11D0EF}"/>
              </a:ext>
            </a:extLst>
          </p:cNvPr>
          <p:cNvPicPr>
            <a:picLocks noChangeAspect="1"/>
          </p:cNvPicPr>
          <p:nvPr/>
        </p:nvPicPr>
        <p:blipFill>
          <a:blip r:embed="rId2"/>
          <a:stretch>
            <a:fillRect/>
          </a:stretch>
        </p:blipFill>
        <p:spPr>
          <a:xfrm>
            <a:off x="54473" y="1831284"/>
            <a:ext cx="9035055" cy="2914141"/>
          </a:xfrm>
          <a:prstGeom prst="rect">
            <a:avLst/>
          </a:prstGeom>
        </p:spPr>
      </p:pic>
      <p:pic>
        <p:nvPicPr>
          <p:cNvPr id="13" name="Picture 12">
            <a:extLst>
              <a:ext uri="{FF2B5EF4-FFF2-40B4-BE49-F238E27FC236}">
                <a16:creationId xmlns:a16="http://schemas.microsoft.com/office/drawing/2014/main" id="{94760951-7946-DBE7-1F50-89E32331DE8F}"/>
              </a:ext>
            </a:extLst>
          </p:cNvPr>
          <p:cNvPicPr>
            <a:picLocks noChangeAspect="1"/>
          </p:cNvPicPr>
          <p:nvPr/>
        </p:nvPicPr>
        <p:blipFill>
          <a:blip r:embed="rId3"/>
          <a:stretch>
            <a:fillRect/>
          </a:stretch>
        </p:blipFill>
        <p:spPr>
          <a:xfrm>
            <a:off x="51423" y="647729"/>
            <a:ext cx="9041152" cy="1268078"/>
          </a:xfrm>
          <a:prstGeom prst="rect">
            <a:avLst/>
          </a:prstGeom>
        </p:spPr>
      </p:pic>
    </p:spTree>
    <p:extLst>
      <p:ext uri="{BB962C8B-B14F-4D97-AF65-F5344CB8AC3E}">
        <p14:creationId xmlns:p14="http://schemas.microsoft.com/office/powerpoint/2010/main" val="356160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26</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71999" y="3530223"/>
            <a:ext cx="9000000" cy="323165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rPr>
              <a:t>number of </a:t>
            </a:r>
            <a:r>
              <a:rPr lang="en-GB" sz="1200" b="1" i="1" dirty="0">
                <a:solidFill>
                  <a:schemeClr val="tx1"/>
                </a:solidFill>
                <a:latin typeface="Arial" panose="020B0604020202020204" pitchFamily="34" charset="0"/>
                <a:ea typeface="Calibri" panose="020F0502020204030204" pitchFamily="34" charset="0"/>
                <a:cs typeface="Arial" panose="020B0604020202020204" pitchFamily="34" charset="0"/>
              </a:rPr>
              <a:t>individual</a:t>
            </a:r>
            <a:r>
              <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rPr>
              <a:t> repeat victims </a:t>
            </a:r>
            <a:r>
              <a:rPr lang="en-GB" sz="1200" b="1" dirty="0">
                <a:solidFill>
                  <a:srgbClr val="00B050"/>
                </a:solidFill>
                <a:latin typeface="Arial" panose="020B0604020202020204" pitchFamily="34" charset="0"/>
                <a:ea typeface="Calibri" panose="020F0502020204030204" pitchFamily="34" charset="0"/>
                <a:cs typeface="Arial" panose="020B0604020202020204" pitchFamily="34" charset="0"/>
              </a:rPr>
              <a:t>decreased</a:t>
            </a:r>
            <a:r>
              <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rPr>
              <a:t> by 6.3%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(1,442 fewer) for the 12 months to </a:t>
            </a:r>
            <a:r>
              <a:rPr lang="en-GB" sz="1200" dirty="0">
                <a:solidFill>
                  <a:schemeClr val="tx1"/>
                </a:solidFill>
                <a:latin typeface="Arial" panose="020B0604020202020204" pitchFamily="34" charset="0"/>
                <a:cs typeface="Arial" panose="020B0604020202020204" pitchFamily="34" charset="0"/>
              </a:rPr>
              <a:t>July</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2023 (21,312 individual victims) compared to the 12 months to </a:t>
            </a:r>
            <a:r>
              <a:rPr lang="en-GB" sz="1200" dirty="0">
                <a:solidFill>
                  <a:schemeClr val="tx1"/>
                </a:solidFill>
                <a:latin typeface="Arial" panose="020B0604020202020204" pitchFamily="34" charset="0"/>
                <a:cs typeface="Arial" panose="020B0604020202020204" pitchFamily="34" charset="0"/>
              </a:rPr>
              <a:t>July</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2022 (22,754 individual victims). There was an increase of five individual victims compared to the 12 months to December 2019 (21,307 individual victims).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2.1% </a:t>
            </a:r>
            <a:r>
              <a:rPr lang="en-GB" sz="1200" b="1" dirty="0">
                <a:solidFill>
                  <a:srgbClr val="FF000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in the number of referrals to Victim Support in the 12 months to July 2023 compared to the 12 months to July 2022</a:t>
            </a:r>
            <a:r>
              <a:rPr lang="en-GB" sz="1200" dirty="0">
                <a:solidFill>
                  <a:schemeClr val="tx1"/>
                </a:solidFill>
                <a:latin typeface="Arial" panose="020B0604020202020204" pitchFamily="34" charset="0"/>
                <a:cs typeface="Arial" panose="020B0604020202020204" pitchFamily="34" charset="0"/>
              </a:rPr>
              <a:t>; this equates to 597 fewer referrals. It should be noted that this is likely due to the decrease in overall offence numbers. There was, however, also a 32.6% decrease (13,396 fewer referrals) for the 12 months to July 2023 compared to the 12 months to December 2019.*** The proportion of victims who received a referral to victim support was 25.1% in the 12 months to July 2023, an increase of 1.0 percentage points on 24.1% in the 12 months to July 2022.</a:t>
            </a:r>
          </a:p>
          <a:p>
            <a:endParaRPr lang="en-GB" sz="1200" dirty="0">
              <a:solidFill>
                <a:srgbClr val="FF0000"/>
              </a:solidFill>
              <a:highlight>
                <a:srgbClr val="FFFF66"/>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This metric details how many crimes had a repeat victim rather than the number of individual people who are repeat victims of crime.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1200" dirty="0">
                <a:solidFill>
                  <a:schemeClr val="tx1"/>
                </a:solidFill>
                <a:latin typeface="Arial" panose="020B0604020202020204" pitchFamily="34" charset="0"/>
                <a:cs typeface="Arial" panose="020B0604020202020204" pitchFamily="34" charset="0"/>
              </a:rPr>
              <a:t>**   Data is the average for July only for the last two years.</a:t>
            </a:r>
          </a:p>
          <a:p>
            <a:r>
              <a:rPr lang="en-GB" sz="1200" dirty="0">
                <a:solidFill>
                  <a:schemeClr val="tx1"/>
                </a:solidFill>
                <a:latin typeface="Arial" panose="020B0604020202020204" pitchFamily="34" charset="0"/>
                <a:cs typeface="Arial" panose="020B0604020202020204" pitchFamily="34" charset="0"/>
              </a:rPr>
              <a:t>*** Please see the appendices for tables detailing Offence details.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6" y="90012"/>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3" name="Picture 2">
            <a:extLst>
              <a:ext uri="{FF2B5EF4-FFF2-40B4-BE49-F238E27FC236}">
                <a16:creationId xmlns:a16="http://schemas.microsoft.com/office/drawing/2014/main" id="{66B839FF-D8E5-3D2A-3295-EF247F0E8FBF}"/>
              </a:ext>
            </a:extLst>
          </p:cNvPr>
          <p:cNvPicPr>
            <a:picLocks noChangeAspect="1"/>
          </p:cNvPicPr>
          <p:nvPr/>
        </p:nvPicPr>
        <p:blipFill>
          <a:blip r:embed="rId2"/>
          <a:stretch>
            <a:fillRect/>
          </a:stretch>
        </p:blipFill>
        <p:spPr>
          <a:xfrm>
            <a:off x="66664" y="715543"/>
            <a:ext cx="9010669" cy="2773920"/>
          </a:xfrm>
          <a:prstGeom prst="rect">
            <a:avLst/>
          </a:prstGeom>
        </p:spPr>
      </p:pic>
    </p:spTree>
    <p:extLst>
      <p:ext uri="{BB962C8B-B14F-4D97-AF65-F5344CB8AC3E}">
        <p14:creationId xmlns:p14="http://schemas.microsoft.com/office/powerpoint/2010/main" val="169381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 - continued</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27</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100210" y="5409740"/>
            <a:ext cx="8978675"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rial" panose="020B0604020202020204" pitchFamily="34" charset="0"/>
                <a:cs typeface="Arial" panose="020B0604020202020204" pitchFamily="34" charset="0"/>
              </a:rPr>
              <a:t>Confidence among victims (from the independent survey commissioned by Essex Police) is at 59.7%</a:t>
            </a:r>
            <a:r>
              <a:rPr lang="en-GB" sz="1200" dirty="0">
                <a:solidFill>
                  <a:schemeClr val="tx1"/>
                </a:solidFill>
                <a:latin typeface="Arial" panose="020B0604020202020204" pitchFamily="34" charset="0"/>
                <a:cs typeface="Arial" panose="020B0604020202020204" pitchFamily="34" charset="0"/>
              </a:rPr>
              <a:t> (results to the 12 months to June 2023). Although this is 14.8 percentage points lower than confidence of non-victims for the same period (74.5%), the gap has narrowed from 17.0 percentage points over the same period last year. However, the disparity has increased by 1.4 percentage points compared to the 12 months to December 2019 (13.4%).</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Compared to year ending June 2022 </a:t>
            </a:r>
            <a:r>
              <a:rPr lang="en-GB" sz="1200" b="1" dirty="0">
                <a:solidFill>
                  <a:schemeClr val="tx1"/>
                </a:solidFill>
                <a:latin typeface="Arial" panose="020B0604020202020204" pitchFamily="34" charset="0"/>
                <a:cs typeface="Arial" panose="020B0604020202020204" pitchFamily="34" charset="0"/>
              </a:rPr>
              <a:t>confidence in the local police amongst victims is </a:t>
            </a:r>
            <a:r>
              <a:rPr lang="en-GB" sz="1200" b="1" dirty="0">
                <a:solidFill>
                  <a:srgbClr val="0070C0"/>
                </a:solidFill>
                <a:latin typeface="Arial" panose="020B0604020202020204" pitchFamily="34" charset="0"/>
                <a:cs typeface="Arial" panose="020B0604020202020204" pitchFamily="34" charset="0"/>
              </a:rPr>
              <a:t>stable</a:t>
            </a:r>
            <a:r>
              <a:rPr lang="en-GB" sz="1200" dirty="0">
                <a:solidFill>
                  <a:schemeClr val="tx1"/>
                </a:solidFill>
                <a:latin typeface="Arial" panose="020B0604020202020204" pitchFamily="34" charset="0"/>
                <a:cs typeface="Arial" panose="020B0604020202020204" pitchFamily="34" charset="0"/>
              </a:rPr>
              <a:t>, in contrast to confidence amongst non-victims for whom there was a statistically significantly reduction of 5.2 percentage points. </a:t>
            </a:r>
          </a:p>
        </p:txBody>
      </p:sp>
      <p:sp>
        <p:nvSpPr>
          <p:cNvPr id="11" name="Rectangle 10">
            <a:extLst>
              <a:ext uri="{FF2B5EF4-FFF2-40B4-BE49-F238E27FC236}">
                <a16:creationId xmlns:a16="http://schemas.microsoft.com/office/drawing/2014/main" id="{C24F130A-64FD-4C76-B98B-E680F789052C}"/>
              </a:ext>
            </a:extLst>
          </p:cNvPr>
          <p:cNvSpPr/>
          <p:nvPr/>
        </p:nvSpPr>
        <p:spPr>
          <a:xfrm>
            <a:off x="6732240" y="43039"/>
            <a:ext cx="2441984"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0" name="Picture 9">
            <a:extLst>
              <a:ext uri="{FF2B5EF4-FFF2-40B4-BE49-F238E27FC236}">
                <a16:creationId xmlns:a16="http://schemas.microsoft.com/office/drawing/2014/main" id="{C60F3F9F-FBAA-D129-CB71-8C3EA45432E1}"/>
              </a:ext>
            </a:extLst>
          </p:cNvPr>
          <p:cNvPicPr>
            <a:picLocks noChangeAspect="1"/>
          </p:cNvPicPr>
          <p:nvPr/>
        </p:nvPicPr>
        <p:blipFill>
          <a:blip r:embed="rId2"/>
          <a:stretch>
            <a:fillRect/>
          </a:stretch>
        </p:blipFill>
        <p:spPr>
          <a:xfrm>
            <a:off x="67672" y="662014"/>
            <a:ext cx="8998476" cy="2024047"/>
          </a:xfrm>
          <a:prstGeom prst="rect">
            <a:avLst/>
          </a:prstGeom>
        </p:spPr>
      </p:pic>
      <p:pic>
        <p:nvPicPr>
          <p:cNvPr id="13" name="Picture 12">
            <a:extLst>
              <a:ext uri="{FF2B5EF4-FFF2-40B4-BE49-F238E27FC236}">
                <a16:creationId xmlns:a16="http://schemas.microsoft.com/office/drawing/2014/main" id="{D1AC427E-D631-20A5-50F7-3629AD55853D}"/>
              </a:ext>
            </a:extLst>
          </p:cNvPr>
          <p:cNvPicPr>
            <a:picLocks noChangeAspect="1"/>
          </p:cNvPicPr>
          <p:nvPr/>
        </p:nvPicPr>
        <p:blipFill>
          <a:blip r:embed="rId3"/>
          <a:stretch>
            <a:fillRect/>
          </a:stretch>
        </p:blipFill>
        <p:spPr>
          <a:xfrm>
            <a:off x="68503" y="2617530"/>
            <a:ext cx="8967993" cy="2792210"/>
          </a:xfrm>
          <a:prstGeom prst="rect">
            <a:avLst/>
          </a:prstGeom>
        </p:spPr>
      </p:pic>
    </p:spTree>
    <p:extLst>
      <p:ext uri="{BB962C8B-B14F-4D97-AF65-F5344CB8AC3E}">
        <p14:creationId xmlns:p14="http://schemas.microsoft.com/office/powerpoint/2010/main" val="388533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 - continued</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28</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89837" y="4190502"/>
            <a:ext cx="8978675" cy="64633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Whilst the number of repeat victims has decreased in the 12 months to July 2023 compared to last year, the average number of days taken to investigate high harm offences has increased substantially when compared to July 2022 and December 2019. With three of the six measures deteriorating, a grade of Requires Improvement is recommended.</a:t>
            </a:r>
          </a:p>
        </p:txBody>
      </p:sp>
      <p:sp>
        <p:nvSpPr>
          <p:cNvPr id="11" name="Rectangle 10">
            <a:extLst>
              <a:ext uri="{FF2B5EF4-FFF2-40B4-BE49-F238E27FC236}">
                <a16:creationId xmlns:a16="http://schemas.microsoft.com/office/drawing/2014/main" id="{C24F130A-64FD-4C76-B98B-E680F789052C}"/>
              </a:ext>
            </a:extLst>
          </p:cNvPr>
          <p:cNvSpPr/>
          <p:nvPr/>
        </p:nvSpPr>
        <p:spPr>
          <a:xfrm>
            <a:off x="6732240" y="43039"/>
            <a:ext cx="2441984"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7" name="Picture 6">
            <a:extLst>
              <a:ext uri="{FF2B5EF4-FFF2-40B4-BE49-F238E27FC236}">
                <a16:creationId xmlns:a16="http://schemas.microsoft.com/office/drawing/2014/main" id="{25A3DEAC-FA26-29C0-B689-4919423DC2B7}"/>
              </a:ext>
            </a:extLst>
          </p:cNvPr>
          <p:cNvPicPr>
            <a:picLocks noChangeAspect="1"/>
          </p:cNvPicPr>
          <p:nvPr/>
        </p:nvPicPr>
        <p:blipFill>
          <a:blip r:embed="rId2"/>
          <a:stretch>
            <a:fillRect/>
          </a:stretch>
        </p:blipFill>
        <p:spPr>
          <a:xfrm>
            <a:off x="104322" y="726256"/>
            <a:ext cx="8949704" cy="3316511"/>
          </a:xfrm>
          <a:prstGeom prst="rect">
            <a:avLst/>
          </a:prstGeom>
        </p:spPr>
      </p:pic>
    </p:spTree>
    <p:extLst>
      <p:ext uri="{BB962C8B-B14F-4D97-AF65-F5344CB8AC3E}">
        <p14:creationId xmlns:p14="http://schemas.microsoft.com/office/powerpoint/2010/main" val="98421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6 – Protecting rural and isolated areas</a:t>
            </a:r>
          </a:p>
        </p:txBody>
      </p:sp>
      <p:sp>
        <p:nvSpPr>
          <p:cNvPr id="5" name="Slide Number Placeholder 4"/>
          <p:cNvSpPr>
            <a:spLocks noGrp="1"/>
          </p:cNvSpPr>
          <p:nvPr>
            <p:ph type="sldNum" sz="quarter" idx="12"/>
          </p:nvPr>
        </p:nvSpPr>
        <p:spPr>
          <a:xfrm>
            <a:off x="689472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29</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55876" y="5036204"/>
            <a:ext cx="8978082" cy="175432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rial" panose="020B0604020202020204" pitchFamily="34" charset="0"/>
                <a:cs typeface="Arial" panose="020B0604020202020204" pitchFamily="34" charset="0"/>
              </a:rPr>
              <a:t>Rural Crime decreased by 5.5% (1,333 fewer offences) in the 12 months to July 2023 compared to the 12 months to July 2022</a:t>
            </a:r>
            <a:r>
              <a:rPr lang="en-GB" sz="1200" dirty="0">
                <a:solidFill>
                  <a:schemeClr val="tx1"/>
                </a:solidFill>
                <a:latin typeface="Arial" panose="020B0604020202020204" pitchFamily="34" charset="0"/>
                <a:cs typeface="Arial" panose="020B0604020202020204" pitchFamily="34" charset="0"/>
              </a:rPr>
              <a:t>. During this period All crime decreased by 5.1%. However, Rural Crime decreased by 12.6% (3,338 fewer offences) compared to the 12 months to December 2019. All Crime in Essex decreased by 5.7% in the same period. </a:t>
            </a:r>
          </a:p>
          <a:p>
            <a:endParaRPr lang="en-GB" sz="1200" dirty="0">
              <a:solidFill>
                <a:srgbClr val="FF0000"/>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Essex Police solved 0.1% (-3) fewer Rural Crime offences</a:t>
            </a:r>
            <a:r>
              <a:rPr lang="en-GB" sz="1200" dirty="0">
                <a:solidFill>
                  <a:schemeClr val="tx1"/>
                </a:solidFill>
                <a:latin typeface="Arial" panose="020B0604020202020204" pitchFamily="34" charset="0"/>
                <a:cs typeface="Arial" panose="020B0604020202020204" pitchFamily="34" charset="0"/>
              </a:rPr>
              <a:t> for the 12 months to July 2023 compared to the 12 months to July 2022, and 18.0% fewer (a decrease of 548) compared to the 12 months to December 2019.</a:t>
            </a:r>
          </a:p>
          <a:p>
            <a:endParaRPr lang="en-GB" sz="1200" dirty="0">
              <a:solidFill>
                <a:srgbClr val="FF0000"/>
              </a:solidFill>
              <a:highlight>
                <a:srgbClr val="FFFF66"/>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Rural Crime Harm (Crime Severity) Score* was 8.2 for the 12 months to July 2023, which is a decrease of 0.7 when compared to the 12 months to July 2022 and lower than the All Crime Harm Score in Essex (14.1) which decreased by 0.8.</a:t>
            </a:r>
            <a:endParaRPr lang="en-GB" sz="1100" dirty="0">
              <a:solidFill>
                <a:schemeClr val="tx1"/>
              </a:solidFill>
              <a:highlight>
                <a:srgbClr val="FFFF00"/>
              </a:highligh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DBEEABB-F600-48D7-A802-D339AA8926C5}"/>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15" name="Picture 14">
            <a:extLst>
              <a:ext uri="{FF2B5EF4-FFF2-40B4-BE49-F238E27FC236}">
                <a16:creationId xmlns:a16="http://schemas.microsoft.com/office/drawing/2014/main" id="{14C882E2-3EC7-3782-C32A-A0F6D55F3EC7}"/>
              </a:ext>
            </a:extLst>
          </p:cNvPr>
          <p:cNvPicPr>
            <a:picLocks noChangeAspect="1"/>
          </p:cNvPicPr>
          <p:nvPr/>
        </p:nvPicPr>
        <p:blipFill>
          <a:blip r:embed="rId3"/>
          <a:stretch>
            <a:fillRect/>
          </a:stretch>
        </p:blipFill>
        <p:spPr>
          <a:xfrm>
            <a:off x="47477" y="4193897"/>
            <a:ext cx="9016765" cy="883997"/>
          </a:xfrm>
          <a:prstGeom prst="rect">
            <a:avLst/>
          </a:prstGeom>
        </p:spPr>
      </p:pic>
      <p:pic>
        <p:nvPicPr>
          <p:cNvPr id="17" name="Picture 16">
            <a:extLst>
              <a:ext uri="{FF2B5EF4-FFF2-40B4-BE49-F238E27FC236}">
                <a16:creationId xmlns:a16="http://schemas.microsoft.com/office/drawing/2014/main" id="{4BAF5365-333B-65BB-EA35-B6D2EF291BB2}"/>
              </a:ext>
            </a:extLst>
          </p:cNvPr>
          <p:cNvPicPr>
            <a:picLocks noChangeAspect="1"/>
          </p:cNvPicPr>
          <p:nvPr/>
        </p:nvPicPr>
        <p:blipFill>
          <a:blip r:embed="rId4"/>
          <a:stretch>
            <a:fillRect/>
          </a:stretch>
        </p:blipFill>
        <p:spPr>
          <a:xfrm>
            <a:off x="58420" y="1673370"/>
            <a:ext cx="9016765" cy="2542252"/>
          </a:xfrm>
          <a:prstGeom prst="rect">
            <a:avLst/>
          </a:prstGeom>
        </p:spPr>
      </p:pic>
      <p:pic>
        <p:nvPicPr>
          <p:cNvPr id="18" name="Picture 17">
            <a:extLst>
              <a:ext uri="{FF2B5EF4-FFF2-40B4-BE49-F238E27FC236}">
                <a16:creationId xmlns:a16="http://schemas.microsoft.com/office/drawing/2014/main" id="{B46AE799-511E-9544-128C-1013A24A2915}"/>
              </a:ext>
            </a:extLst>
          </p:cNvPr>
          <p:cNvPicPr>
            <a:picLocks noChangeAspect="1"/>
          </p:cNvPicPr>
          <p:nvPr/>
        </p:nvPicPr>
        <p:blipFill>
          <a:blip r:embed="rId5"/>
          <a:stretch>
            <a:fillRect/>
          </a:stretch>
        </p:blipFill>
        <p:spPr>
          <a:xfrm>
            <a:off x="82806" y="665463"/>
            <a:ext cx="8992379" cy="1072989"/>
          </a:xfrm>
          <a:prstGeom prst="rect">
            <a:avLst/>
          </a:prstGeom>
        </p:spPr>
      </p:pic>
    </p:spTree>
    <p:extLst>
      <p:ext uri="{BB962C8B-B14F-4D97-AF65-F5344CB8AC3E}">
        <p14:creationId xmlns:p14="http://schemas.microsoft.com/office/powerpoint/2010/main" val="345665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Executive Summary - continued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3</a:t>
            </a:fld>
            <a:endParaRPr lang="en-GB" dirty="0">
              <a:latin typeface="Atkinson Hyperlegible" pitchFamily="50" charset="0"/>
            </a:endParaRPr>
          </a:p>
        </p:txBody>
      </p:sp>
      <p:sp>
        <p:nvSpPr>
          <p:cNvPr id="5" name="TextBox 4"/>
          <p:cNvSpPr txBox="1"/>
          <p:nvPr/>
        </p:nvSpPr>
        <p:spPr>
          <a:xfrm>
            <a:off x="0" y="618178"/>
            <a:ext cx="9144000" cy="581697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Essex experienced a </a:t>
            </a:r>
            <a:r>
              <a:rPr lang="en-GB" sz="1200" b="1" dirty="0">
                <a:latin typeface="Arial" panose="020B0604020202020204" pitchFamily="34" charset="0"/>
                <a:cs typeface="Arial" panose="020B0604020202020204" pitchFamily="34" charset="0"/>
              </a:rPr>
              <a:t>12.3% </a:t>
            </a:r>
            <a:r>
              <a:rPr lang="en-GB" sz="1200" b="1" dirty="0">
                <a:solidFill>
                  <a:srgbClr val="00B050"/>
                </a:solidFill>
                <a:latin typeface="Arial" panose="020B0604020202020204" pitchFamily="34" charset="0"/>
                <a:cs typeface="Arial" panose="020B0604020202020204" pitchFamily="34" charset="0"/>
              </a:rPr>
              <a:t>decrease</a:t>
            </a:r>
            <a:r>
              <a:rPr lang="en-GB" sz="1200" b="1" dirty="0">
                <a:latin typeface="Arial" panose="020B0604020202020204" pitchFamily="34" charset="0"/>
                <a:cs typeface="Arial" panose="020B0604020202020204" pitchFamily="34" charset="0"/>
              </a:rPr>
              <a:t> (5,850 fewer) in the number of offences with a repeat victim </a:t>
            </a:r>
            <a:r>
              <a:rPr lang="en-GB" sz="1200" dirty="0">
                <a:latin typeface="Arial" panose="020B0604020202020204" pitchFamily="34" charset="0"/>
                <a:cs typeface="Arial" panose="020B0604020202020204" pitchFamily="34" charset="0"/>
              </a:rPr>
              <a:t>for the 12 months to July 2023 (41,803 offences) compared to the 12 months to July 2022 (47,653 offences). Except for August 2022, </a:t>
            </a:r>
            <a:r>
              <a:rPr lang="en-GB" sz="1200" b="1" dirty="0">
                <a:latin typeface="Arial" panose="020B0604020202020204" pitchFamily="34" charset="0"/>
                <a:cs typeface="Arial" panose="020B0604020202020204" pitchFamily="34" charset="0"/>
              </a:rPr>
              <a:t>the year on year increase in repeat victimisation has been </a:t>
            </a:r>
            <a:r>
              <a:rPr lang="en-GB" sz="1200" b="1" dirty="0">
                <a:solidFill>
                  <a:srgbClr val="00B050"/>
                </a:solidFill>
                <a:latin typeface="Arial" panose="020B0604020202020204" pitchFamily="34" charset="0"/>
                <a:cs typeface="Arial" panose="020B0604020202020204" pitchFamily="34" charset="0"/>
              </a:rPr>
              <a:t>reducing</a:t>
            </a:r>
            <a:r>
              <a:rPr lang="en-GB" sz="1200" b="1" dirty="0">
                <a:latin typeface="Arial" panose="020B0604020202020204" pitchFamily="34" charset="0"/>
                <a:cs typeface="Arial" panose="020B0604020202020204" pitchFamily="34" charset="0"/>
              </a:rPr>
              <a:t> each month since March 2022.</a:t>
            </a:r>
            <a:r>
              <a:rPr lang="en-GB" sz="1200" b="1"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The </a:t>
            </a:r>
            <a:r>
              <a:rPr lang="en-GB" sz="1200" b="1" dirty="0">
                <a:latin typeface="Arial" panose="020B0604020202020204" pitchFamily="34" charset="0"/>
                <a:ea typeface="Calibri" panose="020F0502020204030204" pitchFamily="34" charset="0"/>
                <a:cs typeface="Arial" panose="020B0604020202020204" pitchFamily="34" charset="0"/>
              </a:rPr>
              <a:t>number of individual repeat victims </a:t>
            </a:r>
            <a:r>
              <a:rPr lang="en-GB" sz="1200" b="1" dirty="0">
                <a:solidFill>
                  <a:srgbClr val="00B050"/>
                </a:solidFill>
                <a:latin typeface="Arial" panose="020B0604020202020204" pitchFamily="34" charset="0"/>
                <a:cs typeface="Arial" panose="020B0604020202020204" pitchFamily="34" charset="0"/>
              </a:rPr>
              <a:t>decreased</a:t>
            </a:r>
            <a:r>
              <a:rPr lang="en-GB" sz="1200" b="1" dirty="0">
                <a:latin typeface="Arial" panose="020B0604020202020204" pitchFamily="34" charset="0"/>
                <a:ea typeface="Calibri" panose="020F0502020204030204" pitchFamily="34" charset="0"/>
                <a:cs typeface="Arial" panose="020B0604020202020204" pitchFamily="34" charset="0"/>
              </a:rPr>
              <a:t> by 6.3% (1,442 fewer)</a:t>
            </a:r>
            <a:r>
              <a:rPr lang="en-GB" sz="1200" dirty="0">
                <a:latin typeface="Arial" panose="020B0604020202020204" pitchFamily="34" charset="0"/>
                <a:ea typeface="Calibri" panose="020F0502020204030204" pitchFamily="34" charset="0"/>
                <a:cs typeface="Arial" panose="020B0604020202020204" pitchFamily="34" charset="0"/>
              </a:rPr>
              <a:t> for the 12 months to July</a:t>
            </a:r>
            <a:r>
              <a:rPr lang="en-GB" sz="1200" dirty="0">
                <a:latin typeface="Arial" panose="020B0604020202020204" pitchFamily="34" charset="0"/>
                <a:cs typeface="Arial" panose="020B0604020202020204" pitchFamily="34" charset="0"/>
              </a:rPr>
              <a:t> 2023 </a:t>
            </a:r>
            <a:r>
              <a:rPr lang="en-GB" sz="1200" dirty="0">
                <a:latin typeface="Arial" panose="020B0604020202020204" pitchFamily="34" charset="0"/>
                <a:ea typeface="Calibri" panose="020F0502020204030204" pitchFamily="34" charset="0"/>
                <a:cs typeface="Arial" panose="020B0604020202020204" pitchFamily="34" charset="0"/>
              </a:rPr>
              <a:t>(21,312 individual victims) compared to the 12 months to July 2022 (22,754 individual victims). It is of note that any over-recording of Stalking &amp; Harassment offences (discussed on the next slide) will </a:t>
            </a:r>
            <a:r>
              <a:rPr lang="en-GB" sz="1200" dirty="0">
                <a:latin typeface="Arial" panose="020B0604020202020204" pitchFamily="34" charset="0"/>
                <a:cs typeface="Arial" panose="020B0604020202020204" pitchFamily="34" charset="0"/>
              </a:rPr>
              <a:t>impact both the number of repeat victims and the number of offences with a repeat victim.</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June, HMIC released their annual State of Policing annual assessment of Policing in England and Wales**. Of the eight measures for which Essex Police were graded, </a:t>
            </a:r>
            <a:r>
              <a:rPr lang="en-GB" sz="1200" b="1" dirty="0">
                <a:latin typeface="Arial" panose="020B0604020202020204" pitchFamily="34" charset="0"/>
                <a:cs typeface="Arial" panose="020B0604020202020204" pitchFamily="34" charset="0"/>
              </a:rPr>
              <a:t>three were graded at </a:t>
            </a:r>
            <a:r>
              <a:rPr lang="en-GB" sz="1200" b="1" dirty="0">
                <a:solidFill>
                  <a:srgbClr val="00B050"/>
                </a:solidFill>
                <a:latin typeface="Arial" panose="020B0604020202020204" pitchFamily="34" charset="0"/>
                <a:cs typeface="Arial" panose="020B0604020202020204" pitchFamily="34" charset="0"/>
              </a:rPr>
              <a:t>Good</a:t>
            </a:r>
            <a:r>
              <a:rPr lang="en-GB" sz="1200" dirty="0">
                <a:latin typeface="Arial" panose="020B0604020202020204" pitchFamily="34" charset="0"/>
                <a:cs typeface="Arial" panose="020B0604020202020204" pitchFamily="34" charset="0"/>
              </a:rPr>
              <a:t> (Treatment of the public, Good use of resources and Developing a positive workplace), </a:t>
            </a:r>
            <a:r>
              <a:rPr lang="en-GB" sz="1200" b="1" dirty="0">
                <a:latin typeface="Arial" panose="020B0604020202020204" pitchFamily="34" charset="0"/>
                <a:cs typeface="Arial" panose="020B0604020202020204" pitchFamily="34" charset="0"/>
              </a:rPr>
              <a:t>four as </a:t>
            </a:r>
            <a:r>
              <a:rPr lang="en-GB" sz="1200" b="1" dirty="0">
                <a:solidFill>
                  <a:srgbClr val="0070C0"/>
                </a:solidFill>
                <a:latin typeface="Arial" panose="020B0604020202020204" pitchFamily="34" charset="0"/>
                <a:cs typeface="Arial" panose="020B0604020202020204" pitchFamily="34" charset="0"/>
              </a:rPr>
              <a:t>Adequate</a:t>
            </a:r>
            <a:r>
              <a:rPr lang="en-GB" sz="1200" b="1" dirty="0">
                <a:latin typeface="Arial" panose="020B0604020202020204" pitchFamily="34" charset="0"/>
                <a:cs typeface="Arial" panose="020B0604020202020204" pitchFamily="34" charset="0"/>
              </a:rPr>
              <a:t> and one as </a:t>
            </a:r>
            <a:r>
              <a:rPr lang="en-GB" sz="1200" b="1" dirty="0">
                <a:solidFill>
                  <a:srgbClr val="FF0000"/>
                </a:solidFill>
                <a:latin typeface="Arial" panose="020B0604020202020204" pitchFamily="34" charset="0"/>
                <a:cs typeface="Arial" panose="020B0604020202020204" pitchFamily="34" charset="0"/>
              </a:rPr>
              <a:t>Requires Improvement</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(Responding to the public). Essex also received a good grading on the effectiveness of Vetting and Counter-corruption in the force***.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Essex Police prides itself on having excellent Crime Data Accuracy (CDA)</a:t>
            </a:r>
            <a:r>
              <a:rPr lang="en-GB" sz="1200" dirty="0">
                <a:latin typeface="Arial" panose="020B0604020202020204" pitchFamily="34" charset="0"/>
                <a:cs typeface="Arial" panose="020B0604020202020204" pitchFamily="34"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(S&amp;H) offences to ensure additional crimes have not been unnecessarily recorded. Essex Police have also been educating those working within the Resolution Centre to ensure they fully research the individuals involved in these types of offences before they create new crimes; where previous records exist, these additional incidents are instead referred to the relevant officer(s) in order that they can be investigated together. This activity has therefore not only resulted in a decrease in offences since the start of the review (August 2022) but has enabled the Force to better coordinate these types of investigations. From 1</a:t>
            </a:r>
            <a:r>
              <a:rPr lang="en-GB" sz="1200" dirty="0">
                <a:latin typeface="Arial" panose="020B0604020202020204" pitchFamily="34" charset="0"/>
                <a:ea typeface="Calibri" panose="020F0502020204030204" pitchFamily="34" charset="0"/>
                <a:cs typeface="Arial" panose="020B0604020202020204" pitchFamily="34" charset="0"/>
              </a:rPr>
              <a:t> April 2023, a further </a:t>
            </a:r>
            <a:r>
              <a:rPr lang="en-GB" sz="1200" b="1" dirty="0">
                <a:latin typeface="Arial" panose="020B0604020202020204" pitchFamily="34" charset="0"/>
                <a:ea typeface="Calibri" panose="020F0502020204030204" pitchFamily="34" charset="0"/>
                <a:cs typeface="Arial" panose="020B0604020202020204" pitchFamily="34" charset="0"/>
              </a:rPr>
              <a:t>416</a:t>
            </a:r>
            <a:r>
              <a:rPr lang="en-GB" sz="1200" dirty="0">
                <a:latin typeface="Arial" panose="020B0604020202020204" pitchFamily="34" charset="0"/>
                <a:ea typeface="Calibri" panose="020F0502020204030204" pitchFamily="34" charset="0"/>
                <a:cs typeface="Arial" panose="020B0604020202020204" pitchFamily="34" charset="0"/>
              </a:rPr>
              <a:t> records have been reviewed as potential duplicate crimes and </a:t>
            </a:r>
            <a:r>
              <a:rPr lang="en-GB" sz="1200" b="1" dirty="0">
                <a:latin typeface="Arial" panose="020B0604020202020204" pitchFamily="34" charset="0"/>
                <a:ea typeface="Calibri" panose="020F0502020204030204" pitchFamily="34" charset="0"/>
                <a:cs typeface="Arial" panose="020B0604020202020204" pitchFamily="34" charset="0"/>
              </a:rPr>
              <a:t>118</a:t>
            </a:r>
            <a:r>
              <a:rPr lang="en-GB" sz="1200" dirty="0">
                <a:latin typeface="Arial" panose="020B0604020202020204" pitchFamily="34" charset="0"/>
                <a:ea typeface="Calibri" panose="020F0502020204030204" pitchFamily="34" charset="0"/>
                <a:cs typeface="Arial" panose="020B0604020202020204" pitchFamily="34" charset="0"/>
              </a:rPr>
              <a:t> identified for cancellation; of these, </a:t>
            </a:r>
            <a:r>
              <a:rPr lang="en-GB" sz="1200" b="1" dirty="0">
                <a:latin typeface="Arial" panose="020B0604020202020204" pitchFamily="34" charset="0"/>
                <a:ea typeface="Calibri" panose="020F0502020204030204" pitchFamily="34" charset="0"/>
                <a:cs typeface="Arial" panose="020B0604020202020204" pitchFamily="34" charset="0"/>
              </a:rPr>
              <a:t>69</a:t>
            </a:r>
            <a:r>
              <a:rPr lang="en-GB" sz="1200" dirty="0">
                <a:latin typeface="Arial" panose="020B0604020202020204" pitchFamily="34" charset="0"/>
                <a:ea typeface="Calibri" panose="020F0502020204030204" pitchFamily="34" charset="0"/>
                <a:cs typeface="Arial" panose="020B0604020202020204" pitchFamily="34" charset="0"/>
              </a:rPr>
              <a:t> records (58.5%) have now been cancelled.</a:t>
            </a:r>
          </a:p>
          <a:p>
            <a:pPr marL="285750" indent="-285750">
              <a:buFont typeface="Arial" panose="020B0604020202020204" pitchFamily="34" charset="0"/>
              <a:buChar char="•"/>
            </a:pPr>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ea typeface="Calibri" panose="020F0502020204030204" pitchFamily="34" charset="0"/>
                <a:cs typeface="Arial" panose="020B0604020202020204" pitchFamily="34" charset="0"/>
              </a:rPr>
              <a:t>In May 2023, national Home Office Counting Rules (HOCR) changed as regards Stalking &amp; Harassment (S&amp;H) </a:t>
            </a:r>
            <a:r>
              <a:rPr lang="en-GB" sz="1200" dirty="0">
                <a:latin typeface="Arial" panose="020B0604020202020204" pitchFamily="34" charset="0"/>
                <a:ea typeface="Calibri" panose="020F0502020204030204" pitchFamily="34" charset="0"/>
                <a:cs typeface="Arial" panose="020B0604020202020204" pitchFamily="34" charset="0"/>
              </a:rPr>
              <a:t>offences.  The “principle crime rule” now applies, meaning that only the most serious crime is recorded (previously, Stalking &amp; Harassment offences were recorded as well as the more serious offence).  This has resulted in fewer Stalking &amp; Harassment offences being recorded.  </a:t>
            </a:r>
            <a:r>
              <a:rPr lang="en-GB" sz="1200" dirty="0">
                <a:latin typeface="Arial" panose="020B0604020202020204" pitchFamily="34" charset="0"/>
                <a:cs typeface="Arial" panose="020B0604020202020204" pitchFamily="34" charset="0"/>
              </a:rPr>
              <a:t>It is of note that Stalking &amp; Harassment offences comprise the largest volume of Violence Against Women &amp; Girls offences (VAWG) and account for 19.6% of all Domestic Abuse investigations. There were, for example, </a:t>
            </a:r>
            <a:r>
              <a:rPr lang="en-GB" sz="1200" b="1" dirty="0">
                <a:latin typeface="Arial" panose="020B0604020202020204" pitchFamily="34" charset="0"/>
                <a:cs typeface="Arial" panose="020B0604020202020204" pitchFamily="34" charset="0"/>
              </a:rPr>
              <a:t>3,230 </a:t>
            </a:r>
            <a:r>
              <a:rPr lang="en-GB" sz="1200" b="1" dirty="0">
                <a:solidFill>
                  <a:srgbClr val="00B050"/>
                </a:solidFill>
                <a:latin typeface="Arial" panose="020B0604020202020204" pitchFamily="34" charset="0"/>
                <a:cs typeface="Arial" panose="020B0604020202020204" pitchFamily="34" charset="0"/>
              </a:rPr>
              <a:t>fewer</a:t>
            </a:r>
            <a:r>
              <a:rPr lang="en-GB" sz="1200" b="1" dirty="0">
                <a:latin typeface="Arial" panose="020B0604020202020204" pitchFamily="34" charset="0"/>
                <a:cs typeface="Arial" panose="020B0604020202020204" pitchFamily="34" charset="0"/>
              </a:rPr>
              <a:t> Stalking &amp; Harassment crimes committed against females </a:t>
            </a:r>
            <a:r>
              <a:rPr lang="en-GB" sz="1200" dirty="0">
                <a:latin typeface="Arial" panose="020B0604020202020204" pitchFamily="34" charset="0"/>
                <a:cs typeface="Arial" panose="020B0604020202020204" pitchFamily="34" charset="0"/>
              </a:rPr>
              <a:t>in the 12 months to July 2023 (13,686 crimes) compared to the 12 months to July 2022 (16,916 crimes).</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E5191CD-F8DC-965A-9DEB-E0687D298D0A}"/>
              </a:ext>
            </a:extLst>
          </p:cNvPr>
          <p:cNvSpPr>
            <a:spLocks noGrp="1"/>
          </p:cNvSpPr>
          <p:nvPr>
            <p:ph type="ftr" sz="quarter" idx="11"/>
          </p:nvPr>
        </p:nvSpPr>
        <p:spPr>
          <a:xfrm>
            <a:off x="0" y="6203953"/>
            <a:ext cx="8928992" cy="557145"/>
          </a:xfrm>
        </p:spPr>
        <p:txBody>
          <a:bodyPr/>
          <a:lstStyle/>
          <a:p>
            <a:pPr algn="l"/>
            <a:r>
              <a:rPr lang="en-GB" dirty="0">
                <a:solidFill>
                  <a:schemeClr val="tx1"/>
                </a:solidFill>
                <a:latin typeface="Arial" panose="020B0604020202020204" pitchFamily="34" charset="0"/>
                <a:cs typeface="Arial" panose="020B0604020202020204" pitchFamily="34" charset="0"/>
              </a:rPr>
              <a:t>Please note:</a:t>
            </a:r>
          </a:p>
          <a:p>
            <a:pPr algn="l"/>
            <a:r>
              <a:rPr lang="en-GB" dirty="0">
                <a:solidFill>
                  <a:schemeClr val="tx1"/>
                </a:solidFill>
                <a:latin typeface="Arial" panose="020B0604020202020204" pitchFamily="34" charset="0"/>
                <a:cs typeface="Arial" panose="020B0604020202020204" pitchFamily="34" charset="0"/>
              </a:rPr>
              <a:t>* See comparison chart on slide 26 and data table in the appendices.</a:t>
            </a:r>
          </a:p>
          <a:p>
            <a:pPr algn="l"/>
            <a:r>
              <a:rPr lang="en-GB" dirty="0">
                <a:solidFill>
                  <a:schemeClr val="tx1"/>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State of Policing: The Annual Assessment of Policing in England and Wales </a:t>
            </a:r>
            <a:r>
              <a:rPr lang="en-GB"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2022</a:t>
            </a:r>
            <a:r>
              <a:rPr lang="en-GB" dirty="0">
                <a:solidFill>
                  <a:schemeClr val="tx1"/>
                </a:solidFill>
                <a:latin typeface="Arial" panose="020B0604020202020204" pitchFamily="34" charset="0"/>
                <a:cs typeface="Arial" panose="020B0604020202020204" pitchFamily="34" charset="0"/>
              </a:rPr>
              <a:t> – HMICFRS, 9</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June 2023</a:t>
            </a:r>
          </a:p>
          <a:p>
            <a:pPr algn="l"/>
            <a:r>
              <a:rPr lang="en-GB" dirty="0">
                <a:solidFill>
                  <a:schemeClr val="tx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A report into the effectiveness of vetting and counter-corruption arrangements in Essex Police</a:t>
            </a:r>
            <a:r>
              <a:rPr lang="en-GB" dirty="0">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 HMICFRS 16</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June 2023</a:t>
            </a:r>
          </a:p>
        </p:txBody>
      </p:sp>
    </p:spTree>
    <p:extLst>
      <p:ext uri="{BB962C8B-B14F-4D97-AF65-F5344CB8AC3E}">
        <p14:creationId xmlns:p14="http://schemas.microsoft.com/office/powerpoint/2010/main" val="250468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6 – Protecting rural and isolated areas</a:t>
            </a:r>
          </a:p>
        </p:txBody>
      </p:sp>
      <p:sp>
        <p:nvSpPr>
          <p:cNvPr id="5" name="Slide Number Placeholder 4"/>
          <p:cNvSpPr>
            <a:spLocks noGrp="1"/>
          </p:cNvSpPr>
          <p:nvPr>
            <p:ph type="sldNum" sz="quarter" idx="12"/>
          </p:nvPr>
        </p:nvSpPr>
        <p:spPr>
          <a:xfrm>
            <a:off x="689472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30</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107504" y="862567"/>
            <a:ext cx="8978082"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Crime Severity Scores (as calculated by the Office for National Statistics) measure the ‘relative harm’ of crimes by taking into account both their volume and their severity. National data are not available for crimes committed in rural areas, so it is not possible to measure against an MSG average; due to this, Essex Police data (to July 2023) have been used rather than national data (which are to May 2023).</a:t>
            </a:r>
          </a:p>
        </p:txBody>
      </p:sp>
      <p:sp>
        <p:nvSpPr>
          <p:cNvPr id="16" name="Rectangle 15">
            <a:extLst>
              <a:ext uri="{FF2B5EF4-FFF2-40B4-BE49-F238E27FC236}">
                <a16:creationId xmlns:a16="http://schemas.microsoft.com/office/drawing/2014/main" id="{BDBEEABB-F600-48D7-A802-D339AA8926C5}"/>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300101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90465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6 – Protecting rural and isolated areas - continued</a:t>
            </a:r>
          </a:p>
        </p:txBody>
      </p:sp>
      <p:sp>
        <p:nvSpPr>
          <p:cNvPr id="5" name="Slide Number Placeholder 4"/>
          <p:cNvSpPr>
            <a:spLocks noGrp="1"/>
          </p:cNvSpPr>
          <p:nvPr>
            <p:ph type="sldNum" sz="quarter" idx="12"/>
          </p:nvPr>
        </p:nvSpPr>
        <p:spPr>
          <a:xfrm>
            <a:off x="689472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31</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82959" y="2415432"/>
            <a:ext cx="8978082" cy="415498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Confidence in rural policing (from the independent survey commissioned by Essex Police) is at 73.3% (results to the 12 months to June 2023). Compared to year ending June 2022 (80.1%), confidence in rural policing has deteriorated significantly (by 6.8% points), although it remains slightly higher than the current overall Essex average (rural and urban combined) of 72.4%. </a:t>
            </a:r>
            <a:r>
              <a:rPr lang="en-GB" sz="1200" b="1" dirty="0">
                <a:solidFill>
                  <a:schemeClr val="tx1"/>
                </a:solidFill>
                <a:latin typeface="Arial" panose="020B0604020202020204" pitchFamily="34" charset="0"/>
                <a:cs typeface="Arial" panose="020B0604020202020204" pitchFamily="34" charset="0"/>
              </a:rPr>
              <a:t>Since 2019, confidence in Essex Police has </a:t>
            </a:r>
            <a:r>
              <a:rPr lang="en-GB" sz="1200" b="1" dirty="0">
                <a:solidFill>
                  <a:srgbClr val="00B050"/>
                </a:solidFill>
                <a:latin typeface="Arial" panose="020B0604020202020204" pitchFamily="34" charset="0"/>
                <a:cs typeface="Arial" panose="020B0604020202020204" pitchFamily="34" charset="0"/>
              </a:rPr>
              <a:t>increased</a:t>
            </a:r>
            <a:r>
              <a:rPr lang="en-GB" sz="1200" b="1" dirty="0">
                <a:solidFill>
                  <a:schemeClr val="tx1"/>
                </a:solidFill>
                <a:latin typeface="Arial" panose="020B0604020202020204" pitchFamily="34" charset="0"/>
                <a:cs typeface="Arial" panose="020B0604020202020204" pitchFamily="34" charset="0"/>
              </a:rPr>
              <a:t> significantly in every area across Essex.</a:t>
            </a:r>
          </a:p>
          <a:p>
            <a:endParaRPr lang="en-GB" sz="1200" dirty="0">
              <a:solidFill>
                <a:srgbClr val="FF0000"/>
              </a:solidFill>
              <a:highlight>
                <a:srgbClr val="FFFF66"/>
              </a:highlight>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ea typeface="Yu Mincho" panose="020B0400000000000000" pitchFamily="18" charset="-128"/>
                <a:cs typeface="Arial" panose="020B0604020202020204" pitchFamily="34" charset="0"/>
              </a:rPr>
              <a:t>Essex Police is one of only 15 forces who have dedicated Rural Policing Teams. </a:t>
            </a:r>
            <a:r>
              <a:rPr lang="en-GB" sz="1200" dirty="0">
                <a:solidFill>
                  <a:schemeClr val="tx1"/>
                </a:solidFill>
                <a:latin typeface="Arial" panose="020B0604020202020204" pitchFamily="34" charset="0"/>
                <a:cs typeface="Arial" panose="020B0604020202020204" pitchFamily="34" charset="0"/>
              </a:rPr>
              <a:t>Essex Police are also continuing their commitment to prevent rural and heritage crime with the innovative launch of a horseback volunteer scheme in Uttlesford. The idea behind the scheme is that horse riders are in a unique position to spot signs of suspicious activity related to offences such as hare coursing, stolen agricultural vehicles, unlawful metal detecting or theft of lead from protected heritage buildings. The horseback volunteers will be trained in what to look out for and will be able to report any concerns or suspicious activity, helping the Force target those committing offences and stop criminality before it happens.</a:t>
            </a:r>
          </a:p>
          <a:p>
            <a:endParaRPr lang="en-GB" sz="1200" dirty="0">
              <a:solidFill>
                <a:schemeClr val="tx1"/>
              </a:solidFill>
              <a:latin typeface="Arial" panose="020B0604020202020204" pitchFamily="34" charset="0"/>
              <a:ea typeface="Yu Mincho" panose="020B0400000000000000" pitchFamily="18" charset="-128"/>
              <a:cs typeface="Arial" panose="020B0604020202020204" pitchFamily="34" charset="0"/>
            </a:endParaRPr>
          </a:p>
          <a:p>
            <a:r>
              <a:rPr lang="en-GB" sz="1200" dirty="0">
                <a:solidFill>
                  <a:schemeClr val="tx1"/>
                </a:solidFill>
                <a:latin typeface="Arial" panose="020B0604020202020204" pitchFamily="34" charset="0"/>
                <a:ea typeface="Yu Mincho" panose="020B0400000000000000" pitchFamily="18" charset="-128"/>
                <a:cs typeface="Arial" panose="020B0604020202020204" pitchFamily="34" charset="0"/>
              </a:rPr>
              <a:t>In March 2023, a new Rural Crime Strategy was launched in collaboration with the Essex Rural Partnership (ERP) and the Police, Fire and Crime Commissioner (PFCC).</a:t>
            </a:r>
          </a:p>
          <a:p>
            <a:r>
              <a:rPr lang="en-US" sz="1200" dirty="0">
                <a:solidFill>
                  <a:srgbClr val="FF0000"/>
                </a:solidFill>
                <a:highlight>
                  <a:srgbClr val="FFFF66"/>
                </a:highlight>
                <a:latin typeface="Arial" panose="020B0604020202020204" pitchFamily="34" charset="0"/>
                <a:ea typeface="Yu Mincho" panose="020B0400000000000000" pitchFamily="18" charset="-128"/>
                <a:cs typeface="Arial" panose="020B0604020202020204" pitchFamily="34" charset="0"/>
              </a:rPr>
              <a:t> </a:t>
            </a:r>
            <a:endParaRPr lang="en-GB" sz="1200" dirty="0">
              <a:solidFill>
                <a:srgbClr val="FF0000"/>
              </a:solidFill>
              <a:highlight>
                <a:srgbClr val="FFFF66"/>
              </a:highlight>
              <a:latin typeface="Arial" panose="020B0604020202020204" pitchFamily="34" charset="0"/>
              <a:ea typeface="Yu Mincho" panose="020B0400000000000000" pitchFamily="18" charset="-128"/>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Confidence in the local police in rural areas is in line with the rest of the county, and offence levels in the 12 months to July 2023 are lower compared to the 12 months to December 2019 (pre-COVID). With only a slight decrease in solved numbers and a comparatively large decrease in the overall number of Rural Crime offences and the Severity Score, a grade of Good is recommended. </a:t>
            </a:r>
          </a:p>
          <a:p>
            <a:pPr lvl="0"/>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Rural districts: Braintree, Maldon, Tendring and Uttlesford</a:t>
            </a:r>
          </a:p>
        </p:txBody>
      </p:sp>
      <p:sp>
        <p:nvSpPr>
          <p:cNvPr id="11" name="Rectangle 10">
            <a:extLst>
              <a:ext uri="{FF2B5EF4-FFF2-40B4-BE49-F238E27FC236}">
                <a16:creationId xmlns:a16="http://schemas.microsoft.com/office/drawing/2014/main" id="{A5F587F2-CBD0-45AF-A881-6A3960A39465}"/>
              </a:ext>
            </a:extLst>
          </p:cNvPr>
          <p:cNvSpPr/>
          <p:nvPr/>
        </p:nvSpPr>
        <p:spPr>
          <a:xfrm>
            <a:off x="7652349" y="56240"/>
            <a:ext cx="1384149"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7" name="Picture 6">
            <a:extLst>
              <a:ext uri="{FF2B5EF4-FFF2-40B4-BE49-F238E27FC236}">
                <a16:creationId xmlns:a16="http://schemas.microsoft.com/office/drawing/2014/main" id="{2D38E36D-D91F-6E51-7B87-BDA4BF402EA9}"/>
              </a:ext>
            </a:extLst>
          </p:cNvPr>
          <p:cNvPicPr>
            <a:picLocks noChangeAspect="1"/>
          </p:cNvPicPr>
          <p:nvPr/>
        </p:nvPicPr>
        <p:blipFill>
          <a:blip r:embed="rId3"/>
          <a:stretch>
            <a:fillRect/>
          </a:stretch>
        </p:blipFill>
        <p:spPr>
          <a:xfrm>
            <a:off x="82961" y="697252"/>
            <a:ext cx="8992379" cy="1298561"/>
          </a:xfrm>
          <a:prstGeom prst="rect">
            <a:avLst/>
          </a:prstGeom>
        </p:spPr>
      </p:pic>
    </p:spTree>
    <p:extLst>
      <p:ext uri="{BB962C8B-B14F-4D97-AF65-F5344CB8AC3E}">
        <p14:creationId xmlns:p14="http://schemas.microsoft.com/office/powerpoint/2010/main" val="175980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5050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7 – Preventing dog theft</a:t>
            </a:r>
          </a:p>
        </p:txBody>
      </p:sp>
      <p:sp>
        <p:nvSpPr>
          <p:cNvPr id="5" name="Slide Number Placeholder 4"/>
          <p:cNvSpPr>
            <a:spLocks noGrp="1"/>
          </p:cNvSpPr>
          <p:nvPr>
            <p:ph type="sldNum" sz="quarter" idx="12"/>
          </p:nvPr>
        </p:nvSpPr>
        <p:spPr>
          <a:xfrm>
            <a:off x="687253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32</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519386" y="172331"/>
            <a:ext cx="151684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57551" y="5763835"/>
            <a:ext cx="8978675"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21 fewer dog thefts were reported in Essex for the 12 months to July 2023 compared to the 12 months to July 2022 (49 v. 70). There were eight fewer dog thefts in the 12 months to July 2023 compared to the 12 months to December 2019.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dog thefts solved for the 12 months to July 2023 (3) is stable compared to the 12 months to July 2022 (3). There was an increase of one compared to the 12 months to December 2019 (2).</a:t>
            </a:r>
          </a:p>
        </p:txBody>
      </p:sp>
      <p:pic>
        <p:nvPicPr>
          <p:cNvPr id="14" name="Picture 13">
            <a:extLst>
              <a:ext uri="{FF2B5EF4-FFF2-40B4-BE49-F238E27FC236}">
                <a16:creationId xmlns:a16="http://schemas.microsoft.com/office/drawing/2014/main" id="{A5289C77-3E2B-EE12-34CC-721C115E6969}"/>
              </a:ext>
            </a:extLst>
          </p:cNvPr>
          <p:cNvPicPr>
            <a:picLocks noChangeAspect="1"/>
          </p:cNvPicPr>
          <p:nvPr/>
        </p:nvPicPr>
        <p:blipFill>
          <a:blip r:embed="rId3"/>
          <a:stretch>
            <a:fillRect/>
          </a:stretch>
        </p:blipFill>
        <p:spPr>
          <a:xfrm>
            <a:off x="57551" y="1603590"/>
            <a:ext cx="8992379" cy="2938527"/>
          </a:xfrm>
          <a:prstGeom prst="rect">
            <a:avLst/>
          </a:prstGeom>
        </p:spPr>
      </p:pic>
      <p:pic>
        <p:nvPicPr>
          <p:cNvPr id="15" name="Picture 14">
            <a:extLst>
              <a:ext uri="{FF2B5EF4-FFF2-40B4-BE49-F238E27FC236}">
                <a16:creationId xmlns:a16="http://schemas.microsoft.com/office/drawing/2014/main" id="{41346713-F5F9-8DDB-DF2A-58AFD98F5568}"/>
              </a:ext>
            </a:extLst>
          </p:cNvPr>
          <p:cNvPicPr>
            <a:picLocks noChangeAspect="1"/>
          </p:cNvPicPr>
          <p:nvPr/>
        </p:nvPicPr>
        <p:blipFill>
          <a:blip r:embed="rId4"/>
          <a:stretch>
            <a:fillRect/>
          </a:stretch>
        </p:blipFill>
        <p:spPr>
          <a:xfrm>
            <a:off x="57017" y="605585"/>
            <a:ext cx="9010669" cy="1072989"/>
          </a:xfrm>
          <a:prstGeom prst="rect">
            <a:avLst/>
          </a:prstGeom>
        </p:spPr>
      </p:pic>
      <p:pic>
        <p:nvPicPr>
          <p:cNvPr id="16" name="Picture 15">
            <a:extLst>
              <a:ext uri="{FF2B5EF4-FFF2-40B4-BE49-F238E27FC236}">
                <a16:creationId xmlns:a16="http://schemas.microsoft.com/office/drawing/2014/main" id="{BCFB0F88-D9D8-BE21-24BC-7C646A1890A4}"/>
              </a:ext>
            </a:extLst>
          </p:cNvPr>
          <p:cNvPicPr>
            <a:picLocks noChangeAspect="1"/>
          </p:cNvPicPr>
          <p:nvPr/>
        </p:nvPicPr>
        <p:blipFill>
          <a:blip r:embed="rId5"/>
          <a:stretch>
            <a:fillRect/>
          </a:stretch>
        </p:blipFill>
        <p:spPr>
          <a:xfrm>
            <a:off x="60063" y="4528488"/>
            <a:ext cx="9004572" cy="1261981"/>
          </a:xfrm>
          <a:prstGeom prst="rect">
            <a:avLst/>
          </a:prstGeom>
        </p:spPr>
      </p:pic>
    </p:spTree>
    <p:extLst>
      <p:ext uri="{BB962C8B-B14F-4D97-AF65-F5344CB8AC3E}">
        <p14:creationId xmlns:p14="http://schemas.microsoft.com/office/powerpoint/2010/main" val="2050925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5050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7 – Preventing dog theft</a:t>
            </a:r>
          </a:p>
        </p:txBody>
      </p:sp>
      <p:sp>
        <p:nvSpPr>
          <p:cNvPr id="5" name="Slide Number Placeholder 4"/>
          <p:cNvSpPr>
            <a:spLocks noGrp="1"/>
          </p:cNvSpPr>
          <p:nvPr>
            <p:ph type="sldNum" sz="quarter" idx="12"/>
          </p:nvPr>
        </p:nvSpPr>
        <p:spPr>
          <a:xfrm>
            <a:off x="687253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33</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581530" y="172331"/>
            <a:ext cx="145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0726" y="862565"/>
            <a:ext cx="8978675" cy="212365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Confidence in how Essex Police and the organisations they work with are dealing with dog theft (from the independent survey commissioned by Essex Police) is at 60.8% for the 12 months to June 2023.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Due to the low and reducing number of thefts across the county (given the comparatively large population of Essex), along with relatively high confidence levels, a grade of Good is recommended.</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This is number of thefts in which dogs were stolen, and not quantity of dogs stolen in each theft. Data are based on theft offence crimes and robbery offence crimes where the ‘property code’ is ‘pet animal – dog’ and the ‘property status’ is ‘stolen’ and/or ‘stolen/recovered’. </a:t>
            </a:r>
          </a:p>
          <a:p>
            <a:r>
              <a:rPr lang="en-GB" sz="1200" dirty="0">
                <a:solidFill>
                  <a:schemeClr val="tx1"/>
                </a:solidFill>
                <a:latin typeface="Arial" panose="020B0604020202020204" pitchFamily="34" charset="0"/>
                <a:cs typeface="Arial" panose="020B0604020202020204" pitchFamily="34" charset="0"/>
              </a:rPr>
              <a:t>**  The confidence question was added to the internal survey in September 2021 so year on year comparison is not available.</a:t>
            </a:r>
          </a:p>
        </p:txBody>
      </p:sp>
    </p:spTree>
    <p:extLst>
      <p:ext uri="{BB962C8B-B14F-4D97-AF65-F5344CB8AC3E}">
        <p14:creationId xmlns:p14="http://schemas.microsoft.com/office/powerpoint/2010/main" val="2409653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8 – Reducing business crime, fraud and cyber crime</a:t>
            </a:r>
          </a:p>
        </p:txBody>
      </p:sp>
      <p:sp>
        <p:nvSpPr>
          <p:cNvPr id="5" name="Slide Number Placeholder 4"/>
          <p:cNvSpPr>
            <a:spLocks noGrp="1"/>
          </p:cNvSpPr>
          <p:nvPr>
            <p:ph type="sldNum" sz="quarter" idx="12"/>
          </p:nvPr>
        </p:nvSpPr>
        <p:spPr>
          <a:xfrm>
            <a:off x="6941415" y="6539263"/>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34</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4629656"/>
            <a:ext cx="9000000"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Business Crime offences include any notifiable crimes recorded with a victim which is an organisation; it does not include Fraud offences. All reports of Fraud are recorded by the National Fraud Intelligence Bureau (NFIB) rather than Essex Police. In the 12 months to July 2023, a total of 1,946 Fraud investigations were allocated to Essex Police by NFIB for investigation. For data on the number and type of Fraud investigations reported as being committed within the Essex Police area, please visit the </a:t>
            </a:r>
            <a:r>
              <a:rPr lang="en-GB" sz="1200" b="1" u="sng" dirty="0">
                <a:solidFill>
                  <a:schemeClr val="tx1"/>
                </a:solidFill>
                <a:latin typeface="Arial" panose="020B0604020202020204" pitchFamily="34" charset="0"/>
                <a:cs typeface="Arial" panose="020B0604020202020204" pitchFamily="34" charset="0"/>
                <a:hlinkClick r:id="rId2"/>
              </a:rPr>
              <a:t>NFIB Fraud and Cyber Crime Dashboard.</a:t>
            </a:r>
            <a:endParaRPr lang="en-GB" sz="1200" b="1" u="sng" dirty="0">
              <a:solidFill>
                <a:schemeClr val="tx1"/>
              </a:solidFill>
              <a:latin typeface="Arial" panose="020B0604020202020204" pitchFamily="34" charset="0"/>
              <a:cs typeface="Arial" panose="020B0604020202020204" pitchFamily="34" charset="0"/>
            </a:endParaRPr>
          </a:p>
          <a:p>
            <a:endParaRPr lang="en-GB" sz="1200" dirty="0">
              <a:solidFill>
                <a:srgbClr val="FF0000"/>
              </a:solidFill>
              <a:highlight>
                <a:srgbClr val="FFFF66"/>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Essex experienced a </a:t>
            </a:r>
            <a:r>
              <a:rPr lang="en-GB" sz="1200" b="1" dirty="0">
                <a:solidFill>
                  <a:schemeClr val="tx1"/>
                </a:solidFill>
                <a:latin typeface="Arial" panose="020B0604020202020204" pitchFamily="34" charset="0"/>
                <a:cs typeface="Arial" panose="020B0604020202020204" pitchFamily="34" charset="0"/>
              </a:rPr>
              <a:t>8.3% increase (1,646 more) in the number of Business Crime offences and a 5.6% </a:t>
            </a:r>
            <a:r>
              <a:rPr lang="en-GB" sz="1200" b="1" dirty="0">
                <a:solidFill>
                  <a:srgbClr val="00B050"/>
                </a:solidFill>
                <a:latin typeface="Arial" panose="020B0604020202020204" pitchFamily="34" charset="0"/>
                <a:cs typeface="Arial" panose="020B0604020202020204" pitchFamily="34" charset="0"/>
              </a:rPr>
              <a:t>increase</a:t>
            </a:r>
            <a:r>
              <a:rPr lang="en-GB" sz="1200" b="1" dirty="0">
                <a:solidFill>
                  <a:schemeClr val="tx1"/>
                </a:solidFill>
                <a:latin typeface="Arial" panose="020B0604020202020204" pitchFamily="34" charset="0"/>
                <a:cs typeface="Arial" panose="020B0604020202020204" pitchFamily="34" charset="0"/>
              </a:rPr>
              <a:t> (180 more) in the number of these offences which were solved</a:t>
            </a:r>
            <a:r>
              <a:rPr lang="en-GB" sz="1200" dirty="0">
                <a:solidFill>
                  <a:schemeClr val="tx1"/>
                </a:solidFill>
                <a:latin typeface="Arial" panose="020B0604020202020204" pitchFamily="34" charset="0"/>
                <a:cs typeface="Arial" panose="020B0604020202020204" pitchFamily="34" charset="0"/>
              </a:rPr>
              <a:t> in the 12 months to July 2023 compared to the 12 months to July 2022. Shoplifting accounts for approximately 49.4% of business crime. Essex Police have been working with businesses to encourage them to record more offences. </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10" name="Picture 9">
            <a:extLst>
              <a:ext uri="{FF2B5EF4-FFF2-40B4-BE49-F238E27FC236}">
                <a16:creationId xmlns:a16="http://schemas.microsoft.com/office/drawing/2014/main" id="{AF62B8BD-2DE6-E30A-2EA3-8B1AE13377DC}"/>
              </a:ext>
            </a:extLst>
          </p:cNvPr>
          <p:cNvPicPr>
            <a:picLocks noChangeAspect="1"/>
          </p:cNvPicPr>
          <p:nvPr/>
        </p:nvPicPr>
        <p:blipFill>
          <a:blip r:embed="rId3"/>
          <a:stretch>
            <a:fillRect/>
          </a:stretch>
        </p:blipFill>
        <p:spPr>
          <a:xfrm>
            <a:off x="68986" y="1654342"/>
            <a:ext cx="9016765" cy="2950720"/>
          </a:xfrm>
          <a:prstGeom prst="rect">
            <a:avLst/>
          </a:prstGeom>
        </p:spPr>
      </p:pic>
      <p:pic>
        <p:nvPicPr>
          <p:cNvPr id="13" name="Picture 12">
            <a:extLst>
              <a:ext uri="{FF2B5EF4-FFF2-40B4-BE49-F238E27FC236}">
                <a16:creationId xmlns:a16="http://schemas.microsoft.com/office/drawing/2014/main" id="{418AF06F-A759-BBB3-40FD-A25E5F0C5AA6}"/>
              </a:ext>
            </a:extLst>
          </p:cNvPr>
          <p:cNvPicPr>
            <a:picLocks noChangeAspect="1"/>
          </p:cNvPicPr>
          <p:nvPr/>
        </p:nvPicPr>
        <p:blipFill>
          <a:blip r:embed="rId4"/>
          <a:stretch>
            <a:fillRect/>
          </a:stretch>
        </p:blipFill>
        <p:spPr>
          <a:xfrm>
            <a:off x="68986" y="656585"/>
            <a:ext cx="9016765" cy="1072989"/>
          </a:xfrm>
          <a:prstGeom prst="rect">
            <a:avLst/>
          </a:prstGeom>
        </p:spPr>
      </p:pic>
    </p:spTree>
    <p:extLst>
      <p:ext uri="{BB962C8B-B14F-4D97-AF65-F5344CB8AC3E}">
        <p14:creationId xmlns:p14="http://schemas.microsoft.com/office/powerpoint/2010/main" val="2160698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716124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8 – Reducing business crime, fraud and cyber crime - continued</a:t>
            </a:r>
          </a:p>
        </p:txBody>
      </p:sp>
      <p:sp>
        <p:nvSpPr>
          <p:cNvPr id="5" name="Slide Number Placeholder 4"/>
          <p:cNvSpPr>
            <a:spLocks noGrp="1"/>
          </p:cNvSpPr>
          <p:nvPr>
            <p:ph type="sldNum" sz="quarter" idx="12"/>
          </p:nvPr>
        </p:nvSpPr>
        <p:spPr>
          <a:xfrm>
            <a:off x="6941415" y="6539263"/>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35</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3167331"/>
            <a:ext cx="9000000" cy="341632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was a 10.5% decrease (2,519 fewer) in the number of Business Crime offences and a 31.0% decrease (1,514 fewer) in the number of Business Crimes solved in the 12 months to July 2023 compared to the 12 months to December 2019.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6.1% decrease in the number of fraud offences related to Business Crime in the 12 months to July 2023 compared to the 12 months to July 2022</a:t>
            </a:r>
            <a:r>
              <a:rPr lang="en-GB" sz="1200" u="sng" dirty="0">
                <a:solidFill>
                  <a:schemeClr val="tx1"/>
                </a:solidFill>
                <a:latin typeface="Arial" panose="020B0604020202020204" pitchFamily="34" charset="0"/>
                <a:cs typeface="Arial" panose="020B0604020202020204" pitchFamily="34" charset="0"/>
              </a:rPr>
              <a:t>;</a:t>
            </a:r>
            <a:r>
              <a:rPr lang="en-GB" sz="1200" dirty="0">
                <a:solidFill>
                  <a:schemeClr val="tx1"/>
                </a:solidFill>
                <a:latin typeface="Arial" panose="020B0604020202020204" pitchFamily="34" charset="0"/>
                <a:cs typeface="Arial" panose="020B0604020202020204" pitchFamily="34" charset="0"/>
              </a:rPr>
              <a:t> this equates to 22 fewer offences. There was also a 30.1% decrease in the 12 months to July 2023 compared to the 12 months to December 20</a:t>
            </a:r>
            <a:r>
              <a:rPr lang="en-GB" sz="1200" u="sng" dirty="0">
                <a:solidFill>
                  <a:schemeClr val="tx1"/>
                </a:solidFill>
                <a:latin typeface="Arial" panose="020B0604020202020204" pitchFamily="34" charset="0"/>
                <a:cs typeface="Arial" panose="020B0604020202020204" pitchFamily="34" charset="0"/>
              </a:rPr>
              <a:t>19;</a:t>
            </a:r>
            <a:r>
              <a:rPr lang="en-GB" sz="1200" dirty="0">
                <a:solidFill>
                  <a:schemeClr val="tx1"/>
                </a:solidFill>
                <a:latin typeface="Arial" panose="020B0604020202020204" pitchFamily="34" charset="0"/>
                <a:cs typeface="Arial" panose="020B0604020202020204" pitchFamily="34" charset="0"/>
              </a:rPr>
              <a:t> this equates to 146 fewer offences.</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that Essex Police are dealing with cyber crime (from the independent survey commissioned by Essex Police) is at 46.1% for the 12 months to June 2023.</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Two of the five metrics deteriorated when compared to the 12 months to July 2022 (Business Crime offences and the total number of fraud offences). However, despite the increase in Business Crime Offences, the number solved has also increased and business related fraud has decreased. Due to the fact that these measures are also improving when compared to the 12 months to December 2019, a grade of Adequate is recommended. </a:t>
            </a:r>
          </a:p>
          <a:p>
            <a:pPr lvl="0"/>
            <a:endParaRPr lang="en-GB" sz="1200" dirty="0">
              <a:solidFill>
                <a:srgbClr val="FF0000"/>
              </a:solidFill>
              <a:latin typeface="Arial" panose="020B0604020202020204" pitchFamily="34" charset="0"/>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Please note:</a:t>
            </a:r>
          </a:p>
          <a:p>
            <a:pPr lvl="0"/>
            <a:r>
              <a:rPr lang="en-GB" sz="1200" dirty="0">
                <a:solidFill>
                  <a:schemeClr val="tx1"/>
                </a:solidFill>
                <a:latin typeface="Arial" panose="020B0604020202020204" pitchFamily="34" charset="0"/>
                <a:cs typeface="Arial" panose="020B0604020202020204" pitchFamily="34" charset="0"/>
              </a:rPr>
              <a:t>*   Fraud offences recorded on Athena where the victim is either an organisation or a person with the Business Victim flag.</a:t>
            </a:r>
          </a:p>
          <a:p>
            <a:pPr lvl="0"/>
            <a:r>
              <a:rPr lang="en-GB" sz="1200" dirty="0">
                <a:solidFill>
                  <a:schemeClr val="tx1"/>
                </a:solidFill>
                <a:latin typeface="Arial" panose="020B0604020202020204" pitchFamily="34" charset="0"/>
                <a:cs typeface="Arial" panose="020B0604020202020204" pitchFamily="34" charset="0"/>
              </a:rPr>
              <a:t>** The confidence question was added to the internal survey in September 2021 so year on year comparison is not yet available.</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8" name="Picture 7">
            <a:extLst>
              <a:ext uri="{FF2B5EF4-FFF2-40B4-BE49-F238E27FC236}">
                <a16:creationId xmlns:a16="http://schemas.microsoft.com/office/drawing/2014/main" id="{B8AD1DDB-1BAC-9C2F-7A61-71AC8BFB83FC}"/>
              </a:ext>
            </a:extLst>
          </p:cNvPr>
          <p:cNvPicPr>
            <a:picLocks noChangeAspect="1"/>
          </p:cNvPicPr>
          <p:nvPr/>
        </p:nvPicPr>
        <p:blipFill>
          <a:blip r:embed="rId2"/>
          <a:stretch>
            <a:fillRect/>
          </a:stretch>
        </p:blipFill>
        <p:spPr>
          <a:xfrm>
            <a:off x="52219" y="1657696"/>
            <a:ext cx="9016765" cy="1255885"/>
          </a:xfrm>
          <a:prstGeom prst="rect">
            <a:avLst/>
          </a:prstGeom>
        </p:spPr>
      </p:pic>
      <p:pic>
        <p:nvPicPr>
          <p:cNvPr id="10" name="Picture 9">
            <a:extLst>
              <a:ext uri="{FF2B5EF4-FFF2-40B4-BE49-F238E27FC236}">
                <a16:creationId xmlns:a16="http://schemas.microsoft.com/office/drawing/2014/main" id="{CF86AF34-BE11-1371-CA17-26AC01251D37}"/>
              </a:ext>
            </a:extLst>
          </p:cNvPr>
          <p:cNvPicPr>
            <a:picLocks noChangeAspect="1"/>
          </p:cNvPicPr>
          <p:nvPr/>
        </p:nvPicPr>
        <p:blipFill>
          <a:blip r:embed="rId3"/>
          <a:stretch>
            <a:fillRect/>
          </a:stretch>
        </p:blipFill>
        <p:spPr>
          <a:xfrm>
            <a:off x="52218" y="671205"/>
            <a:ext cx="9016765" cy="1072989"/>
          </a:xfrm>
          <a:prstGeom prst="rect">
            <a:avLst/>
          </a:prstGeom>
        </p:spPr>
      </p:pic>
    </p:spTree>
    <p:extLst>
      <p:ext uri="{BB962C8B-B14F-4D97-AF65-F5344CB8AC3E}">
        <p14:creationId xmlns:p14="http://schemas.microsoft.com/office/powerpoint/2010/main" val="4085783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36</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2662" y="4832769"/>
            <a:ext cx="8978675"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Road traffic safety is the responsibility of the </a:t>
            </a:r>
            <a:r>
              <a:rPr lang="en-GB" sz="1200" dirty="0">
                <a:solidFill>
                  <a:schemeClr val="tx1"/>
                </a:solidFill>
                <a:latin typeface="Arial" panose="020B0604020202020204" pitchFamily="34" charset="0"/>
                <a:cs typeface="Arial" panose="020B0604020202020204" pitchFamily="34" charset="0"/>
              </a:rPr>
              <a:t>Safer Essex Roads Partnership (</a:t>
            </a:r>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SERP). SERP comprises representatives from Essex Police, Essex County Fire &amp; Rescue Service, Essex County Council, Southend on Sea Borough Council, Thurrock Council, National Highways, East of England Ambulance Service Trust, Essex and Herts Air Ambulance Service Trust and The Safer Roads Foundation (Registered Charity). The aspiration of Essex Police and partners is ‘Vision Zero’, namely to have no road deaths or serious injuries by 2040.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The SERP Safety delivery plan sets out a structured programme of educational and engagement activity to address this and support behavioural changes. </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5.0%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(45 fewer) in the number of those Killed or Seriously Injured (KSI) in Essex </a:t>
            </a:r>
            <a:r>
              <a:rPr lang="en-GB" sz="1200" dirty="0">
                <a:solidFill>
                  <a:schemeClr val="tx1"/>
                </a:solidFill>
                <a:latin typeface="Arial" panose="020B0604020202020204" pitchFamily="34" charset="0"/>
                <a:cs typeface="Arial" panose="020B0604020202020204" pitchFamily="34" charset="0"/>
              </a:rPr>
              <a:t>for the 12 months to July 2023 compared to the 12 months to July 2022. However, the number of KSIs increased by 38 (4.6%) in the 12 months to July 2023 compared to the 12 months to December 2019.</a:t>
            </a:r>
          </a:p>
        </p:txBody>
      </p:sp>
      <p:sp>
        <p:nvSpPr>
          <p:cNvPr id="3" name="Rectangle 2">
            <a:extLst>
              <a:ext uri="{FF2B5EF4-FFF2-40B4-BE49-F238E27FC236}">
                <a16:creationId xmlns:a16="http://schemas.microsoft.com/office/drawing/2014/main" id="{05234856-D5F9-4623-B6E8-54E918A418BF}"/>
              </a:ext>
            </a:extLst>
          </p:cNvPr>
          <p:cNvSpPr/>
          <p:nvPr/>
        </p:nvSpPr>
        <p:spPr>
          <a:xfrm>
            <a:off x="6704963" y="67996"/>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1" name="Picture 10">
            <a:extLst>
              <a:ext uri="{FF2B5EF4-FFF2-40B4-BE49-F238E27FC236}">
                <a16:creationId xmlns:a16="http://schemas.microsoft.com/office/drawing/2014/main" id="{60918354-1C9A-F964-005B-D77898BE9515}"/>
              </a:ext>
            </a:extLst>
          </p:cNvPr>
          <p:cNvPicPr>
            <a:picLocks noChangeAspect="1"/>
          </p:cNvPicPr>
          <p:nvPr/>
        </p:nvPicPr>
        <p:blipFill>
          <a:blip r:embed="rId2"/>
          <a:stretch>
            <a:fillRect/>
          </a:stretch>
        </p:blipFill>
        <p:spPr>
          <a:xfrm>
            <a:off x="58821" y="2044885"/>
            <a:ext cx="8992379" cy="2706859"/>
          </a:xfrm>
          <a:prstGeom prst="rect">
            <a:avLst/>
          </a:prstGeom>
        </p:spPr>
      </p:pic>
      <p:pic>
        <p:nvPicPr>
          <p:cNvPr id="4" name="Picture 3">
            <a:extLst>
              <a:ext uri="{FF2B5EF4-FFF2-40B4-BE49-F238E27FC236}">
                <a16:creationId xmlns:a16="http://schemas.microsoft.com/office/drawing/2014/main" id="{1787B9DF-093F-6B57-D8C0-E8E70EABF0E5}"/>
              </a:ext>
            </a:extLst>
          </p:cNvPr>
          <p:cNvPicPr>
            <a:picLocks noChangeAspect="1"/>
          </p:cNvPicPr>
          <p:nvPr/>
        </p:nvPicPr>
        <p:blipFill>
          <a:blip r:embed="rId3"/>
          <a:stretch>
            <a:fillRect/>
          </a:stretch>
        </p:blipFill>
        <p:spPr>
          <a:xfrm>
            <a:off x="80607" y="665463"/>
            <a:ext cx="9004572" cy="1432684"/>
          </a:xfrm>
          <a:prstGeom prst="rect">
            <a:avLst/>
          </a:prstGeom>
        </p:spPr>
      </p:pic>
    </p:spTree>
    <p:extLst>
      <p:ext uri="{BB962C8B-B14F-4D97-AF65-F5344CB8AC3E}">
        <p14:creationId xmlns:p14="http://schemas.microsoft.com/office/powerpoint/2010/main" val="2107516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53869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 continued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37</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2662" y="2271250"/>
            <a:ext cx="8978675"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recorded the third highest number of casualties per 100 million vehicle kilometres (results to June 20</a:t>
            </a:r>
            <a:r>
              <a:rPr lang="en-GB" sz="1200" u="sng" dirty="0">
                <a:solidFill>
                  <a:schemeClr val="tx1"/>
                </a:solidFill>
                <a:latin typeface="Arial" panose="020B0604020202020204" pitchFamily="34" charset="0"/>
                <a:cs typeface="Arial" panose="020B0604020202020204" pitchFamily="34" charset="0"/>
              </a:rPr>
              <a:t>21</a:t>
            </a:r>
            <a:r>
              <a:rPr lang="en-GB" sz="1200" dirty="0">
                <a:solidFill>
                  <a:schemeClr val="tx1"/>
                </a:solidFill>
                <a:latin typeface="Arial" panose="020B0604020202020204" pitchFamily="34" charset="0"/>
                <a:cs typeface="Arial" panose="020B0604020202020204" pitchFamily="34" charset="0"/>
              </a:rPr>
              <a:t>) in its Most Similar Group (MSG) of eight forces; Essex are above the MSG average also. However, due to the fact that more recent national figures have not been released, the current position cannot be determined (the date of the next national release has not yet been confirmed).</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 that not all KSIs will result in a criminal offence, for instance where a fatal collision has been caused by bad weather or because of a medical episode suffered by the driver.</a:t>
            </a:r>
          </a:p>
        </p:txBody>
      </p:sp>
      <p:sp>
        <p:nvSpPr>
          <p:cNvPr id="3" name="Rectangle 2">
            <a:extLst>
              <a:ext uri="{FF2B5EF4-FFF2-40B4-BE49-F238E27FC236}">
                <a16:creationId xmlns:a16="http://schemas.microsoft.com/office/drawing/2014/main" id="{05234856-D5F9-4623-B6E8-54E918A418BF}"/>
              </a:ext>
            </a:extLst>
          </p:cNvPr>
          <p:cNvSpPr/>
          <p:nvPr/>
        </p:nvSpPr>
        <p:spPr>
          <a:xfrm>
            <a:off x="6704963" y="67996"/>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0" name="Picture 9">
            <a:extLst>
              <a:ext uri="{FF2B5EF4-FFF2-40B4-BE49-F238E27FC236}">
                <a16:creationId xmlns:a16="http://schemas.microsoft.com/office/drawing/2014/main" id="{77B6A3B5-9A1E-A47F-A78C-05D8E3248DC4}"/>
              </a:ext>
            </a:extLst>
          </p:cNvPr>
          <p:cNvPicPr>
            <a:picLocks noChangeAspect="1"/>
          </p:cNvPicPr>
          <p:nvPr/>
        </p:nvPicPr>
        <p:blipFill>
          <a:blip r:embed="rId2"/>
          <a:stretch>
            <a:fillRect/>
          </a:stretch>
        </p:blipFill>
        <p:spPr>
          <a:xfrm>
            <a:off x="88002" y="710573"/>
            <a:ext cx="8967993" cy="1530229"/>
          </a:xfrm>
          <a:prstGeom prst="rect">
            <a:avLst/>
          </a:prstGeom>
        </p:spPr>
      </p:pic>
    </p:spTree>
    <p:extLst>
      <p:ext uri="{BB962C8B-B14F-4D97-AF65-F5344CB8AC3E}">
        <p14:creationId xmlns:p14="http://schemas.microsoft.com/office/powerpoint/2010/main" val="102608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31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6180" y="59198"/>
            <a:ext cx="547260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 continued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pPr/>
              <a:t>38</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6180" y="3438160"/>
            <a:ext cx="9000000" cy="304698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7.2% </a:t>
            </a:r>
            <a:r>
              <a:rPr lang="en-GB" sz="1200" b="1" dirty="0">
                <a:solidFill>
                  <a:srgbClr val="FF000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(173 fewer offences) in drink/drug driving offences </a:t>
            </a:r>
            <a:r>
              <a:rPr lang="en-GB" sz="1200" dirty="0">
                <a:solidFill>
                  <a:schemeClr val="tx1"/>
                </a:solidFill>
                <a:latin typeface="Arial" panose="020B0604020202020204" pitchFamily="34" charset="0"/>
                <a:cs typeface="Arial" panose="020B0604020202020204" pitchFamily="34" charset="0"/>
              </a:rPr>
              <a:t>for the 12 months to July 2023 compared to the 12 months to July 2022. There was a 15.7% decrease (235 fewer offences) in drink driving and a 6.8% increase (62 more offences) in drug driving. There was also a 32.8% decrease (1,085 fewer offences) in drink/drug driving offences for the 12 months to July 2023 compared to the 12 months to December 2019; of these offences, there was a 14.2% decrease (209 fewer offences) in drink driving and a 47.5% decrease (876 fewer offences) in drug driving. All of these offence types are primarily driven by police proactivity in relation to road safety.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Failure to Provide samples decreased by 10.0% (35 fewer) in the 12 months to July 2023 compared to the same period last year, and by 20.8% compared to the 12 months to December 2019.</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183.2% </a:t>
            </a:r>
            <a:r>
              <a:rPr lang="en-GB" sz="1200" b="1" dirty="0">
                <a:solidFill>
                  <a:srgbClr val="00B050"/>
                </a:solidFill>
                <a:latin typeface="Arial" panose="020B0604020202020204" pitchFamily="34" charset="0"/>
                <a:cs typeface="Arial" panose="020B0604020202020204" pitchFamily="34" charset="0"/>
              </a:rPr>
              <a:t>increase</a:t>
            </a:r>
            <a:r>
              <a:rPr lang="en-GB" sz="1200" b="1" dirty="0">
                <a:solidFill>
                  <a:schemeClr val="tx1"/>
                </a:solidFill>
                <a:latin typeface="Arial" panose="020B0604020202020204" pitchFamily="34" charset="0"/>
                <a:cs typeface="Arial" panose="020B0604020202020204" pitchFamily="34" charset="0"/>
              </a:rPr>
              <a:t> (1,405 more offences) in the number of driving related mobile phone offences </a:t>
            </a:r>
            <a:r>
              <a:rPr lang="en-GB" sz="1200" dirty="0">
                <a:solidFill>
                  <a:schemeClr val="tx1"/>
                </a:solidFill>
                <a:latin typeface="Arial" panose="020B0604020202020204" pitchFamily="34" charset="0"/>
                <a:cs typeface="Arial" panose="020B0604020202020204" pitchFamily="34" charset="0"/>
              </a:rPr>
              <a:t>recorded for the 12 months to July 2023 compared to the 12 months to July 2022.*</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in Essex Police and organisations with whom they police the roads (from the independent survey commissioned by Essex Police) is at 66.4% (results to the 12 months to June 2023). Confidence in the local police and organisations they work is </a:t>
            </a:r>
            <a:r>
              <a:rPr lang="en-GB" sz="1200" b="1" dirty="0">
                <a:solidFill>
                  <a:srgbClr val="00B050"/>
                </a:solidFill>
                <a:latin typeface="Arial" panose="020B0604020202020204" pitchFamily="34" charset="0"/>
                <a:cs typeface="Arial" panose="020B0604020202020204" pitchFamily="34" charset="0"/>
              </a:rPr>
              <a:t>improving</a:t>
            </a:r>
            <a:r>
              <a:rPr lang="en-GB" sz="1200" dirty="0">
                <a:solidFill>
                  <a:schemeClr val="tx1"/>
                </a:solidFill>
                <a:latin typeface="Arial" panose="020B0604020202020204" pitchFamily="34" charset="0"/>
                <a:cs typeface="Arial" panose="020B0604020202020204" pitchFamily="34" charset="0"/>
              </a:rPr>
              <a:t> when compared to year ending June 2022 (64.1%).</a:t>
            </a:r>
          </a:p>
        </p:txBody>
      </p:sp>
      <p:sp>
        <p:nvSpPr>
          <p:cNvPr id="7" name="Rectangle 6">
            <a:extLst>
              <a:ext uri="{FF2B5EF4-FFF2-40B4-BE49-F238E27FC236}">
                <a16:creationId xmlns:a16="http://schemas.microsoft.com/office/drawing/2014/main" id="{6FAF5B2A-265A-183C-BCBE-4EF6D6F1672C}"/>
              </a:ext>
            </a:extLst>
          </p:cNvPr>
          <p:cNvSpPr/>
          <p:nvPr/>
        </p:nvSpPr>
        <p:spPr>
          <a:xfrm>
            <a:off x="6692873" y="-15460"/>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0" name="Picture 9">
            <a:extLst>
              <a:ext uri="{FF2B5EF4-FFF2-40B4-BE49-F238E27FC236}">
                <a16:creationId xmlns:a16="http://schemas.microsoft.com/office/drawing/2014/main" id="{ADBB61B7-7257-7189-03AD-6EFFFA45F657}"/>
              </a:ext>
            </a:extLst>
          </p:cNvPr>
          <p:cNvPicPr>
            <a:picLocks noChangeAspect="1"/>
          </p:cNvPicPr>
          <p:nvPr/>
        </p:nvPicPr>
        <p:blipFill>
          <a:blip r:embed="rId2"/>
          <a:stretch>
            <a:fillRect/>
          </a:stretch>
        </p:blipFill>
        <p:spPr>
          <a:xfrm>
            <a:off x="112090" y="2133473"/>
            <a:ext cx="8974090" cy="1286367"/>
          </a:xfrm>
          <a:prstGeom prst="rect">
            <a:avLst/>
          </a:prstGeom>
        </p:spPr>
      </p:pic>
      <p:pic>
        <p:nvPicPr>
          <p:cNvPr id="11" name="Picture 10">
            <a:extLst>
              <a:ext uri="{FF2B5EF4-FFF2-40B4-BE49-F238E27FC236}">
                <a16:creationId xmlns:a16="http://schemas.microsoft.com/office/drawing/2014/main" id="{2C2CCCC1-1C42-5CB3-71FD-0B55E933ABAF}"/>
              </a:ext>
            </a:extLst>
          </p:cNvPr>
          <p:cNvPicPr>
            <a:picLocks noChangeAspect="1"/>
          </p:cNvPicPr>
          <p:nvPr/>
        </p:nvPicPr>
        <p:blipFill>
          <a:blip r:embed="rId3"/>
          <a:stretch>
            <a:fillRect/>
          </a:stretch>
        </p:blipFill>
        <p:spPr>
          <a:xfrm>
            <a:off x="112090" y="578922"/>
            <a:ext cx="8974090" cy="1646063"/>
          </a:xfrm>
          <a:prstGeom prst="rect">
            <a:avLst/>
          </a:prstGeom>
        </p:spPr>
      </p:pic>
    </p:spTree>
    <p:extLst>
      <p:ext uri="{BB962C8B-B14F-4D97-AF65-F5344CB8AC3E}">
        <p14:creationId xmlns:p14="http://schemas.microsoft.com/office/powerpoint/2010/main" val="636222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31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6180" y="59198"/>
            <a:ext cx="547260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 continued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pPr/>
              <a:t>39</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2000" y="711192"/>
            <a:ext cx="9000000" cy="20774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Due to the increase in KSIs compared to the 12 months to December 2019 and the decrease in the number of driving under the influence of drink drug driving in the past 12 months compared to the previous 12 months and the 12 months to December 2019 a grade of Requires Improvement is recommended. </a:t>
            </a:r>
          </a:p>
          <a:p>
            <a:endParaRPr lang="en-GB" sz="9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 </a:t>
            </a:r>
          </a:p>
        </p:txBody>
      </p:sp>
      <p:sp>
        <p:nvSpPr>
          <p:cNvPr id="7" name="Rectangle 6">
            <a:extLst>
              <a:ext uri="{FF2B5EF4-FFF2-40B4-BE49-F238E27FC236}">
                <a16:creationId xmlns:a16="http://schemas.microsoft.com/office/drawing/2014/main" id="{6FAF5B2A-265A-183C-BCBE-4EF6D6F1672C}"/>
              </a:ext>
            </a:extLst>
          </p:cNvPr>
          <p:cNvSpPr/>
          <p:nvPr/>
        </p:nvSpPr>
        <p:spPr>
          <a:xfrm>
            <a:off x="6692873" y="-15460"/>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spTree>
    <p:extLst>
      <p:ext uri="{BB962C8B-B14F-4D97-AF65-F5344CB8AC3E}">
        <p14:creationId xmlns:p14="http://schemas.microsoft.com/office/powerpoint/2010/main" val="183497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 continued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4</a:t>
            </a:fld>
            <a:endParaRPr lang="en-GB" dirty="0">
              <a:latin typeface="Atkinson Hyperlegible" pitchFamily="50" charset="0"/>
            </a:endParaRPr>
          </a:p>
        </p:txBody>
      </p:sp>
      <p:sp>
        <p:nvSpPr>
          <p:cNvPr id="5" name="TextBox 4"/>
          <p:cNvSpPr txBox="1"/>
          <p:nvPr/>
        </p:nvSpPr>
        <p:spPr>
          <a:xfrm>
            <a:off x="1" y="650977"/>
            <a:ext cx="9144001" cy="4670509"/>
          </a:xfrm>
          <a:prstGeom prst="rect">
            <a:avLst/>
          </a:prstGeom>
          <a:noFill/>
        </p:spPr>
        <p:txBody>
          <a:bodyPr wrap="square" rtlCol="0">
            <a:spAutoFit/>
          </a:bodyPr>
          <a:lstStyle/>
          <a:p>
            <a:pPr marL="285750" indent="-285750">
              <a:buFont typeface="Arial" panose="020B0604020202020204" pitchFamily="34" charset="0"/>
              <a:buChar char="•"/>
            </a:pPr>
            <a:r>
              <a:rPr lang="en-GB" sz="1200" b="1" dirty="0">
                <a:latin typeface="Arial" panose="020B0604020202020204" pitchFamily="34" charset="0"/>
                <a:ea typeface="Times New Roman" panose="02020603050405020304" pitchFamily="18" charset="0"/>
                <a:cs typeface="Arial" panose="020B0604020202020204" pitchFamily="34" charset="0"/>
              </a:rPr>
              <a:t>Violence Against the Person (VAP) offences committed against females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decreased</a:t>
            </a:r>
            <a:r>
              <a:rPr lang="en-GB" sz="1200" b="1" dirty="0">
                <a:latin typeface="Arial" panose="020B0604020202020204" pitchFamily="34" charset="0"/>
                <a:ea typeface="Times New Roman" panose="02020603050405020304" pitchFamily="18" charset="0"/>
                <a:cs typeface="Arial" panose="020B0604020202020204" pitchFamily="34" charset="0"/>
              </a:rPr>
              <a:t> by 11.7% </a:t>
            </a:r>
            <a:r>
              <a:rPr lang="en-GB" sz="1200" dirty="0">
                <a:latin typeface="Arial" panose="020B0604020202020204" pitchFamily="34" charset="0"/>
                <a:ea typeface="Times New Roman" panose="02020603050405020304" pitchFamily="18" charset="0"/>
                <a:cs typeface="Arial" panose="020B0604020202020204" pitchFamily="34" charset="0"/>
              </a:rPr>
              <a:t>(4,620 fewer) in the 12 months to July 2023 compared to the 12 months to July 2022. There was also a </a:t>
            </a:r>
            <a:r>
              <a:rPr lang="en-GB" sz="1200" b="1" dirty="0">
                <a:latin typeface="Arial" panose="020B0604020202020204" pitchFamily="34" charset="0"/>
                <a:ea typeface="Times New Roman" panose="02020603050405020304" pitchFamily="18" charset="0"/>
                <a:cs typeface="Arial" panose="020B0604020202020204" pitchFamily="34" charset="0"/>
              </a:rPr>
              <a:t>7.8%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decrease</a:t>
            </a:r>
            <a:r>
              <a:rPr lang="en-GB" sz="1200" b="1" dirty="0">
                <a:latin typeface="Arial" panose="020B0604020202020204" pitchFamily="34" charset="0"/>
                <a:ea typeface="Times New Roman" panose="02020603050405020304" pitchFamily="18" charset="0"/>
                <a:cs typeface="Arial" panose="020B0604020202020204" pitchFamily="34" charset="0"/>
              </a:rPr>
              <a:t> (383 fewer) in the number of sexual offences committed against females </a:t>
            </a:r>
            <a:r>
              <a:rPr lang="en-GB" sz="1200" dirty="0">
                <a:latin typeface="Arial" panose="020B0604020202020204" pitchFamily="34" charset="0"/>
                <a:ea typeface="Times New Roman" panose="02020603050405020304" pitchFamily="18" charset="0"/>
                <a:cs typeface="Arial" panose="020B0604020202020204" pitchFamily="34" charset="0"/>
              </a:rPr>
              <a:t>in these time periods. </a:t>
            </a:r>
            <a:r>
              <a:rPr lang="en-GB" sz="1200" b="1" dirty="0">
                <a:latin typeface="Arial" panose="020B0604020202020204" pitchFamily="34" charset="0"/>
                <a:ea typeface="Times New Roman" panose="02020603050405020304" pitchFamily="18" charset="0"/>
                <a:cs typeface="Arial" panose="020B0604020202020204" pitchFamily="34" charset="0"/>
              </a:rPr>
              <a:t>Essex Police additionally solved 34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more</a:t>
            </a:r>
            <a:r>
              <a:rPr lang="en-GB" sz="1200" b="1" dirty="0">
                <a:latin typeface="Arial" panose="020B0604020202020204" pitchFamily="34" charset="0"/>
                <a:ea typeface="Times New Roman" panose="02020603050405020304" pitchFamily="18" charset="0"/>
                <a:cs typeface="Arial" panose="020B0604020202020204" pitchFamily="34" charset="0"/>
              </a:rPr>
              <a:t> (12.7%) sexual offences committed against females </a:t>
            </a:r>
            <a:r>
              <a:rPr lang="en-GB" sz="1200" dirty="0">
                <a:latin typeface="Arial" panose="020B0604020202020204" pitchFamily="34" charset="0"/>
                <a:ea typeface="Times New Roman" panose="02020603050405020304" pitchFamily="18" charset="0"/>
                <a:cs typeface="Arial" panose="020B0604020202020204" pitchFamily="34" charset="0"/>
              </a:rPr>
              <a:t>in the 12 months to July 2023 compared to the 12 months to July 2022.</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Comparing High Harm</a:t>
            </a:r>
            <a:r>
              <a:rPr lang="en-GB" sz="1200"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offences to its Most Similar Group (MSG) by crimes per 1,000 population, Essex recorded the third lowest number of offences (out of eight police forces) for Other Sexual Offences and Violence with Injury, third highest for Burglary Residential and highest for Robbery of Personal Property and Rape.</a:t>
            </a:r>
          </a:p>
          <a:p>
            <a:pPr marL="285750" indent="-285750">
              <a:buFont typeface="Arial" panose="020B0604020202020204" pitchFamily="34" charset="0"/>
              <a:buChar char="•"/>
            </a:pPr>
            <a:endParaRPr lang="en-GB" sz="1200" dirty="0">
              <a:solidFill>
                <a:srgbClr val="0070C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was a 5.0% </a:t>
            </a:r>
            <a:r>
              <a:rPr lang="en-GB" sz="1200" b="1" dirty="0">
                <a:solidFill>
                  <a:srgbClr val="00B050"/>
                </a:solidFill>
                <a:latin typeface="Arial" panose="020B0604020202020204" pitchFamily="34" charset="0"/>
                <a:cs typeface="Arial" panose="020B0604020202020204" pitchFamily="34" charset="0"/>
              </a:rPr>
              <a:t>decrease</a:t>
            </a:r>
            <a:r>
              <a:rPr lang="en-GB" sz="1200" b="1" dirty="0">
                <a:latin typeface="Arial" panose="020B0604020202020204" pitchFamily="34" charset="0"/>
                <a:cs typeface="Arial" panose="020B0604020202020204" pitchFamily="34" charset="0"/>
              </a:rPr>
              <a:t> (45 fewer) in the number of those Killed or Seriously Injured (KSI) in Essex </a:t>
            </a:r>
            <a:r>
              <a:rPr lang="en-GB" sz="1200" dirty="0">
                <a:latin typeface="Arial" panose="020B0604020202020204" pitchFamily="34" charset="0"/>
                <a:cs typeface="Arial" panose="020B0604020202020204" pitchFamily="34" charset="0"/>
              </a:rPr>
              <a:t>for the 12 months to July 2023 compared to the 12 months to July 2022. It is of note that r</a:t>
            </a:r>
            <a:r>
              <a:rPr lang="en-GB" sz="1200" dirty="0">
                <a:latin typeface="Arial" panose="020B0604020202020204" pitchFamily="34" charset="0"/>
                <a:ea typeface="Times New Roman" panose="02020603050405020304" pitchFamily="18" charset="0"/>
                <a:cs typeface="Arial" panose="020B0604020202020204" pitchFamily="34" charset="0"/>
              </a:rPr>
              <a:t>oad traffic safety is the responsibility of the </a:t>
            </a:r>
            <a:r>
              <a:rPr lang="en-GB" sz="1200" dirty="0">
                <a:latin typeface="Arial" panose="020B0604020202020204" pitchFamily="34" charset="0"/>
                <a:cs typeface="Arial" panose="020B0604020202020204" pitchFamily="34" charset="0"/>
              </a:rPr>
              <a:t>Safer Essex Roads Partnership (</a:t>
            </a:r>
            <a:r>
              <a:rPr lang="en-GB" sz="1200" dirty="0">
                <a:latin typeface="Arial" panose="020B0604020202020204" pitchFamily="34" charset="0"/>
                <a:ea typeface="Times New Roman" panose="02020603050405020304" pitchFamily="18" charset="0"/>
                <a:cs typeface="Arial" panose="020B0604020202020204" pitchFamily="34" charset="0"/>
              </a:rPr>
              <a:t>SERP) which includes Essex Police, Essex County Fire &amp; Rescue Service, Essex County Council, Southend on Sea Borough Council, Thurrock Council, National Highways, East of England Ambulance Service Trust, Essex and Herts Air Ambulance Service Trust, and The Safer Roads Foundation (Registered Charity). </a:t>
            </a:r>
          </a:p>
          <a:p>
            <a:pPr marL="285750" indent="-285750">
              <a:buFont typeface="Arial" panose="020B0604020202020204" pitchFamily="34" charset="0"/>
              <a:buChar char="•"/>
            </a:pPr>
            <a:endParaRPr lang="en-GB" sz="12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ea typeface="Times New Roman" panose="02020603050405020304" pitchFamily="18" charset="0"/>
                <a:cs typeface="Arial" panose="020B0604020202020204" pitchFamily="34" charset="0"/>
              </a:rPr>
              <a:t>Essex Police conducted 53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more</a:t>
            </a:r>
            <a:r>
              <a:rPr lang="en-GB" sz="1200" b="1" dirty="0">
                <a:latin typeface="Arial" panose="020B0604020202020204" pitchFamily="34" charset="0"/>
                <a:ea typeface="Times New Roman" panose="02020603050405020304" pitchFamily="18" charset="0"/>
                <a:cs typeface="Arial" panose="020B0604020202020204" pitchFamily="34" charset="0"/>
              </a:rPr>
              <a:t> OCG disruptions in the 12 months to June 2023 compared to the 12 months to June 2022</a:t>
            </a:r>
            <a:r>
              <a:rPr lang="en-GB" sz="1200" b="1" baseline="30000" dirty="0">
                <a:latin typeface="Arial" panose="020B0604020202020204" pitchFamily="34" charset="0"/>
                <a:ea typeface="Times New Roman" panose="02020603050405020304" pitchFamily="18" charset="0"/>
                <a:cs typeface="Arial" panose="020B0604020202020204" pitchFamily="34" charset="0"/>
              </a:rPr>
              <a:t>***</a:t>
            </a:r>
            <a:r>
              <a:rPr lang="en-GB" sz="1200" dirty="0">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were no statistically significant changes in the number of offences in July 2023.</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Officer numbers were at 3,771 in July 2023, an increase of 133 from 3,638 in July 2022, but a slight decrease on the peak reached in March 2023</a:t>
            </a:r>
            <a:r>
              <a:rPr lang="en-GB" sz="1200"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A</a:t>
            </a:r>
            <a:r>
              <a:rPr lang="en-GB" sz="1200" b="1" dirty="0">
                <a:latin typeface="Arial" panose="020B0604020202020204" pitchFamily="34" charset="0"/>
                <a:ea typeface="Calibri" panose="020F0502020204030204" pitchFamily="34" charset="0"/>
                <a:cs typeface="Arial" panose="020B0604020202020204" pitchFamily="34" charset="0"/>
              </a:rPr>
              <a:t>lmost half of all Essex Police employees were female (48.1%) with female officers accounting for over a third of all officers (37.1%). However, Ethnic Minorities as a percentage of the workforce continues to </a:t>
            </a:r>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fall</a:t>
            </a:r>
            <a:r>
              <a:rPr lang="en-GB" sz="1200" b="1"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with a decrease in overall numbers in July 2023 compared to 12 months ago.</a:t>
            </a:r>
          </a:p>
          <a:p>
            <a:pPr marL="285750" indent="-285750">
              <a:buFont typeface="Arial" panose="020B0604020202020204" pitchFamily="34" charset="0"/>
              <a:buChar char="•"/>
            </a:pPr>
            <a:endParaRPr lang="en-GB" sz="950" dirty="0">
              <a:latin typeface="Arial" panose="020B0604020202020204" pitchFamily="34" charset="0"/>
              <a:cs typeface="Arial" panose="020B0604020202020204" pitchFamily="34" charset="0"/>
            </a:endParaRPr>
          </a:p>
        </p:txBody>
      </p:sp>
      <p:sp>
        <p:nvSpPr>
          <p:cNvPr id="7" name="Footer Placeholder 1">
            <a:extLst>
              <a:ext uri="{FF2B5EF4-FFF2-40B4-BE49-F238E27FC236}">
                <a16:creationId xmlns:a16="http://schemas.microsoft.com/office/drawing/2014/main" id="{C98F25A4-D673-4720-B2FF-E7A3238B0FCA}"/>
              </a:ext>
            </a:extLst>
          </p:cNvPr>
          <p:cNvSpPr>
            <a:spLocks noGrp="1"/>
          </p:cNvSpPr>
          <p:nvPr>
            <p:ph type="ftr" sz="quarter" idx="11"/>
          </p:nvPr>
        </p:nvSpPr>
        <p:spPr>
          <a:xfrm>
            <a:off x="0" y="6245116"/>
            <a:ext cx="8928992" cy="365125"/>
          </a:xfrm>
        </p:spPr>
        <p:txBody>
          <a:bodyPr/>
          <a:lstStyle/>
          <a:p>
            <a:pPr algn="l"/>
            <a:r>
              <a:rPr lang="en-GB" dirty="0">
                <a:solidFill>
                  <a:schemeClr val="tx1"/>
                </a:solidFill>
                <a:latin typeface="Arial" panose="020B0604020202020204" pitchFamily="34" charset="0"/>
                <a:cs typeface="Arial" panose="020B0604020202020204" pitchFamily="34" charset="0"/>
              </a:rPr>
              <a:t>Please note:</a:t>
            </a:r>
          </a:p>
          <a:p>
            <a:pPr algn="l"/>
            <a:r>
              <a:rPr lang="en-GB" dirty="0">
                <a:solidFill>
                  <a:schemeClr val="tx1"/>
                </a:solidFill>
                <a:latin typeface="Arial" panose="020B0604020202020204" pitchFamily="34" charset="0"/>
                <a:cs typeface="Arial" panose="020B0604020202020204" pitchFamily="34" charset="0"/>
              </a:rPr>
              <a:t>* High Harm offences: Violence with Injury, Rape, Other Sexual Offences, Robbery of Personal Property and Burglary Residential</a:t>
            </a:r>
          </a:p>
          <a:p>
            <a:pPr algn="l"/>
            <a:r>
              <a:rPr lang="en-GB" dirty="0">
                <a:solidFill>
                  <a:schemeClr val="tx1"/>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Police: 1,800 officers recruited under Boris Johnson scheme ‘have resigned’. </a:t>
            </a:r>
            <a:r>
              <a:rPr lang="en-GB" dirty="0">
                <a:solidFill>
                  <a:schemeClr val="tx1"/>
                </a:solidFill>
                <a:latin typeface="Arial" panose="020B0604020202020204" pitchFamily="34" charset="0"/>
                <a:cs typeface="Arial" panose="020B0604020202020204" pitchFamily="34" charset="0"/>
              </a:rPr>
              <a:t>The Guardian, 30</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December 2022.</a:t>
            </a:r>
          </a:p>
          <a:p>
            <a:pPr algn="l"/>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 OCG disruption data are provided quarterly, data is to June 2023.</a:t>
            </a:r>
            <a:endParaRPr lang="en-GB" dirty="0">
              <a:solidFill>
                <a:schemeClr val="tx1"/>
              </a:solidFill>
              <a:latin typeface="Arial" panose="020B0604020202020204" pitchFamily="34" charset="0"/>
              <a:cs typeface="Arial" panose="020B0604020202020204" pitchFamily="34" charset="0"/>
            </a:endParaRPr>
          </a:p>
          <a:p>
            <a:pPr algn="l"/>
            <a:endParaRPr lang="en-GB" sz="8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772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361" y="152586"/>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10 – Encouraging volunteers and community support</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pPr/>
              <a:t>40</a:t>
            </a:fld>
            <a:endParaRPr lang="en-GB" dirty="0"/>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102695" y="4240072"/>
            <a:ext cx="8978675" cy="267765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Watch Liaison Officers continue to work with Neighbourhood Watch (NHW) to offer crime and fraud prevention advice.* There are currently 2,343 NHW Co-ordinators and 79,449 NHW members.</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Citizens in Policing and the Special Constabulary play an integral part in supporting Essex Police.</a:t>
            </a:r>
            <a:r>
              <a:rPr lang="en-GB" sz="1200" dirty="0">
                <a:solidFill>
                  <a:schemeClr val="tx1"/>
                </a:solidFill>
                <a:latin typeface="Arial" panose="020B0604020202020204" pitchFamily="34" charset="0"/>
                <a:cs typeface="Arial" panose="020B0604020202020204" pitchFamily="34" charset="0"/>
              </a:rPr>
              <a:t> In</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January 2022, the Local Policing Support Unit (LPSU) introduced a Strategic Co-ordination Group which proactively supports, throughout the county, the mobilisation of all Special Constables, Police Support Volunteers, Active Citizens, Accredited Persons and, where appropriate our Volunteer Police Cadets, with local operations and initiatives under the Chief Constable’s Plan on a Page and the Police, Fire Crime Commissioner’s Police and Fire Plan. </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Since last month’s report, there are now: 66 more dog group members, two more farm and rural group members, two more marine group members, two more heritage group members and one more caravan group member.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Neighbourhood Watch data were first produced in March 2022 so year on year comparison is not available.</a:t>
            </a:r>
          </a:p>
        </p:txBody>
      </p:sp>
      <p:pic>
        <p:nvPicPr>
          <p:cNvPr id="15" name="Picture 14">
            <a:extLst>
              <a:ext uri="{FF2B5EF4-FFF2-40B4-BE49-F238E27FC236}">
                <a16:creationId xmlns:a16="http://schemas.microsoft.com/office/drawing/2014/main" id="{60B70F29-CEBB-0C16-331D-F1D230DD1590}"/>
              </a:ext>
            </a:extLst>
          </p:cNvPr>
          <p:cNvPicPr>
            <a:picLocks noChangeAspect="1"/>
          </p:cNvPicPr>
          <p:nvPr/>
        </p:nvPicPr>
        <p:blipFill>
          <a:blip r:embed="rId2"/>
          <a:stretch>
            <a:fillRect/>
          </a:stretch>
        </p:blipFill>
        <p:spPr>
          <a:xfrm>
            <a:off x="75812" y="590002"/>
            <a:ext cx="8992379" cy="2773920"/>
          </a:xfrm>
          <a:prstGeom prst="rect">
            <a:avLst/>
          </a:prstGeom>
        </p:spPr>
      </p:pic>
      <p:pic>
        <p:nvPicPr>
          <p:cNvPr id="16" name="Picture 15">
            <a:extLst>
              <a:ext uri="{FF2B5EF4-FFF2-40B4-BE49-F238E27FC236}">
                <a16:creationId xmlns:a16="http://schemas.microsoft.com/office/drawing/2014/main" id="{D3AAE25B-0A99-5049-F437-8D88422385CD}"/>
              </a:ext>
            </a:extLst>
          </p:cNvPr>
          <p:cNvPicPr>
            <a:picLocks noChangeAspect="1"/>
          </p:cNvPicPr>
          <p:nvPr/>
        </p:nvPicPr>
        <p:blipFill>
          <a:blip r:embed="rId3"/>
          <a:stretch>
            <a:fillRect/>
          </a:stretch>
        </p:blipFill>
        <p:spPr>
          <a:xfrm>
            <a:off x="75811" y="3247613"/>
            <a:ext cx="8992379" cy="1072989"/>
          </a:xfrm>
          <a:prstGeom prst="rect">
            <a:avLst/>
          </a:prstGeom>
        </p:spPr>
      </p:pic>
    </p:spTree>
    <p:extLst>
      <p:ext uri="{BB962C8B-B14F-4D97-AF65-F5344CB8AC3E}">
        <p14:creationId xmlns:p14="http://schemas.microsoft.com/office/powerpoint/2010/main" val="316922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78770" y="14158"/>
            <a:ext cx="6455196"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10 – Encouraging volunteers and community support - continued</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41</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78769" y="4165809"/>
            <a:ext cx="8978676" cy="267765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mn-lt"/>
                <a:cs typeface="Arial" panose="020B0604020202020204" pitchFamily="34" charset="0"/>
              </a:rPr>
              <a:t>The Special Constabulary headcount is currently 289 (as of 31 July 2023). This is down 29.7% (122 fewer) compared to July 2022. Compared to the 12 months to December 2019 this is down 44.3% (230 fewer).</a:t>
            </a:r>
          </a:p>
          <a:p>
            <a:endParaRPr lang="en-GB" sz="1200" dirty="0">
              <a:solidFill>
                <a:schemeClr val="tx1"/>
              </a:solidFill>
              <a:latin typeface="Arial" panose="020B0604020202020204" pitchFamily="34" charset="0"/>
              <a:ea typeface="+mn-lt"/>
              <a:cs typeface="Arial" panose="020B0604020202020204" pitchFamily="34" charset="0"/>
            </a:endParaRPr>
          </a:p>
          <a:p>
            <a:r>
              <a:rPr lang="en-GB" sz="1200" dirty="0">
                <a:solidFill>
                  <a:schemeClr val="tx1"/>
                </a:solidFill>
                <a:latin typeface="Arial" panose="020B0604020202020204" pitchFamily="34" charset="0"/>
                <a:ea typeface="+mn-lt"/>
                <a:cs typeface="Arial" panose="020B0604020202020204" pitchFamily="34" charset="0"/>
              </a:rPr>
              <a:t>There are 168 Volunteer Police Cadets (VPCs) and 74 Volunteer Cadet Leaders across 13 Cadet Units. In addition, t</a:t>
            </a:r>
            <a:r>
              <a:rPr lang="en-GB" sz="1200" dirty="0">
                <a:latin typeface="Arial" panose="020B0604020202020204" pitchFamily="34" charset="0"/>
                <a:ea typeface="Calibri" panose="020F0502020204030204" pitchFamily="34" charset="0"/>
                <a:cs typeface="Arial" panose="020B0604020202020204" pitchFamily="34" charset="0"/>
              </a:rPr>
              <a:t>here are 97 Police Support Volunteers and 52 Active Citizens within Essex Police across the county, a total of 149 Volunteers. These volunteers also are part of the Strategic Co-ordination Group and support their Local Community Policing Teams with local events.</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that there are good opportunities for volunteers to assist policing and reduce crime in Essex (from the independent survey commissioned by Essex Police) is at 54.3% for the 12 months to June 2023. Confidence has increased each quarter since Q4 2021/22 (45.1%).</a:t>
            </a:r>
          </a:p>
          <a:p>
            <a:endParaRPr lang="en-GB" sz="1200" dirty="0">
              <a:solidFill>
                <a:schemeClr val="tx1"/>
              </a:solidFill>
              <a:highlight>
                <a:srgbClr val="FFFF66"/>
              </a:highlight>
              <a:latin typeface="Arial" panose="020B0604020202020204" pitchFamily="34" charset="0"/>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The Special Constabulary headcount has decreased significantly compared to 12 months ago and December 2019. However, due to the fact that Essex has the second largest Special Constabulary in the country***, the Force’s use of Ethics Boards to inform its work and the uptick in watch group membership, a grade of Adequate is recommended.</a:t>
            </a:r>
            <a:endParaRPr lang="en-GB" sz="1200" dirty="0">
              <a:solidFill>
                <a:srgbClr val="FF000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3D5CE61-C598-FD4E-876E-738132939BD0}"/>
              </a:ext>
            </a:extLst>
          </p:cNvPr>
          <p:cNvPicPr>
            <a:picLocks noChangeAspect="1"/>
          </p:cNvPicPr>
          <p:nvPr/>
        </p:nvPicPr>
        <p:blipFill>
          <a:blip r:embed="rId2"/>
          <a:stretch>
            <a:fillRect/>
          </a:stretch>
        </p:blipFill>
        <p:spPr>
          <a:xfrm>
            <a:off x="65068" y="1410098"/>
            <a:ext cx="8992379" cy="1652159"/>
          </a:xfrm>
          <a:prstGeom prst="rect">
            <a:avLst/>
          </a:prstGeom>
        </p:spPr>
      </p:pic>
      <p:pic>
        <p:nvPicPr>
          <p:cNvPr id="16" name="Picture 15">
            <a:extLst>
              <a:ext uri="{FF2B5EF4-FFF2-40B4-BE49-F238E27FC236}">
                <a16:creationId xmlns:a16="http://schemas.microsoft.com/office/drawing/2014/main" id="{F58516A6-B5DF-56A8-C9AB-17292E6C49E6}"/>
              </a:ext>
            </a:extLst>
          </p:cNvPr>
          <p:cNvPicPr>
            <a:picLocks noChangeAspect="1"/>
          </p:cNvPicPr>
          <p:nvPr/>
        </p:nvPicPr>
        <p:blipFill>
          <a:blip r:embed="rId3"/>
          <a:stretch>
            <a:fillRect/>
          </a:stretch>
        </p:blipFill>
        <p:spPr>
          <a:xfrm>
            <a:off x="65068" y="2953905"/>
            <a:ext cx="8992379" cy="1255885"/>
          </a:xfrm>
          <a:prstGeom prst="rect">
            <a:avLst/>
          </a:prstGeom>
        </p:spPr>
      </p:pic>
      <p:pic>
        <p:nvPicPr>
          <p:cNvPr id="17" name="Picture 16">
            <a:extLst>
              <a:ext uri="{FF2B5EF4-FFF2-40B4-BE49-F238E27FC236}">
                <a16:creationId xmlns:a16="http://schemas.microsoft.com/office/drawing/2014/main" id="{3DAB8C99-5F0E-21EF-A349-8DEA5FCF8DC2}"/>
              </a:ext>
            </a:extLst>
          </p:cNvPr>
          <p:cNvPicPr>
            <a:picLocks noChangeAspect="1"/>
          </p:cNvPicPr>
          <p:nvPr/>
        </p:nvPicPr>
        <p:blipFill>
          <a:blip r:embed="rId4"/>
          <a:stretch>
            <a:fillRect/>
          </a:stretch>
        </p:blipFill>
        <p:spPr>
          <a:xfrm>
            <a:off x="65068" y="622166"/>
            <a:ext cx="8992379" cy="896190"/>
          </a:xfrm>
          <a:prstGeom prst="rect">
            <a:avLst/>
          </a:prstGeom>
        </p:spPr>
      </p:pic>
    </p:spTree>
    <p:extLst>
      <p:ext uri="{BB962C8B-B14F-4D97-AF65-F5344CB8AC3E}">
        <p14:creationId xmlns:p14="http://schemas.microsoft.com/office/powerpoint/2010/main" val="3664042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42</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2662" y="692465"/>
            <a:ext cx="8978676"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Please note:</a:t>
            </a:r>
          </a:p>
          <a:p>
            <a:r>
              <a:rPr lang="en-GB" sz="1200" dirty="0">
                <a:latin typeface="Arial" panose="020B0604020202020204" pitchFamily="34" charset="0"/>
                <a:cs typeface="Arial" panose="020B0604020202020204" pitchFamily="34" charset="0"/>
              </a:rPr>
              <a:t>* Monthly data only collected from December 2022 so year on year comparisons not available.</a:t>
            </a:r>
            <a:r>
              <a:rPr lang="en-GB" sz="1200" dirty="0">
                <a:solidFill>
                  <a:schemeClr val="tx1"/>
                </a:solidFill>
                <a:latin typeface="Arial" panose="020B0604020202020204" pitchFamily="34" charset="0"/>
                <a:ea typeface="Tahoma" panose="020B0604030504040204" pitchFamily="34" charset="0"/>
                <a:cs typeface="Arial" panose="020B0604020202020204" pitchFamily="34" charset="0"/>
              </a:rPr>
              <a:t> Of the 13 Cadet Units 9 are active and 4 are temporarily suspended due to not enough leader coverage in that area. Recruitment is ongoing to get the units up and running again. </a:t>
            </a:r>
          </a:p>
          <a:p>
            <a:r>
              <a:rPr lang="en-GB" sz="1200" dirty="0">
                <a:solidFill>
                  <a:schemeClr val="tx1"/>
                </a:solidFill>
                <a:latin typeface="Arial" panose="020B0604020202020204" pitchFamily="34" charset="0"/>
                <a:cs typeface="Arial" panose="020B0604020202020204" pitchFamily="34" charset="0"/>
              </a:rPr>
              <a:t>** The confidence question was added to the internal survey in September 2021 so year on year comparison is not available.</a:t>
            </a:r>
          </a:p>
          <a:p>
            <a:r>
              <a:rPr lang="en-GB" sz="1200" dirty="0">
                <a:solidFill>
                  <a:schemeClr val="tx1"/>
                </a:solidFill>
                <a:latin typeface="Arial" panose="020B0604020202020204" pitchFamily="34" charset="0"/>
                <a:cs typeface="Arial" panose="020B0604020202020204" pitchFamily="34" charset="0"/>
              </a:rPr>
              <a:t>*** As of September 2022. The latest National Police Workforce Statistics were published in January 2023 and are updated bi-annually.</a:t>
            </a:r>
          </a:p>
        </p:txBody>
      </p:sp>
      <p:sp>
        <p:nvSpPr>
          <p:cNvPr id="2" name="Rectangle 1">
            <a:extLst>
              <a:ext uri="{FF2B5EF4-FFF2-40B4-BE49-F238E27FC236}">
                <a16:creationId xmlns:a16="http://schemas.microsoft.com/office/drawing/2014/main" id="{393D76A1-2D66-0A5A-C9EE-D3D8D920C853}"/>
              </a:ext>
            </a:extLst>
          </p:cNvPr>
          <p:cNvSpPr/>
          <p:nvPr/>
        </p:nvSpPr>
        <p:spPr>
          <a:xfrm>
            <a:off x="78770" y="14158"/>
            <a:ext cx="6455196"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10 – Encouraging volunteers and community support - continued</a:t>
            </a:r>
          </a:p>
        </p:txBody>
      </p:sp>
    </p:spTree>
    <p:extLst>
      <p:ext uri="{BB962C8B-B14F-4D97-AF65-F5344CB8AC3E}">
        <p14:creationId xmlns:p14="http://schemas.microsoft.com/office/powerpoint/2010/main" val="1906282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69863" y="2208949"/>
            <a:ext cx="898017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has been a </a:t>
            </a:r>
            <a:r>
              <a:rPr lang="en-GB" sz="1200" b="1" dirty="0">
                <a:solidFill>
                  <a:schemeClr val="tx1"/>
                </a:solidFill>
                <a:latin typeface="Arial" panose="020B0604020202020204" pitchFamily="34" charset="0"/>
                <a:cs typeface="Arial" panose="020B0604020202020204" pitchFamily="34" charset="0"/>
              </a:rPr>
              <a:t>slight decrease (0.11% points) in the proportion of ethnic minority employees </a:t>
            </a:r>
            <a:r>
              <a:rPr lang="en-GB" sz="1200" dirty="0">
                <a:solidFill>
                  <a:schemeClr val="tx1"/>
                </a:solidFill>
                <a:latin typeface="Arial" panose="020B0604020202020204" pitchFamily="34" charset="0"/>
                <a:cs typeface="Arial" panose="020B0604020202020204" pitchFamily="34" charset="0"/>
              </a:rPr>
              <a:t>in July 2023 (262) compared to July 2022 (268); this equates to six fewer employees. However, in contrast, there has been an increase of 45 compared to December 2019 (217).</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In the 12 months to July 2023, 394 new officers took their oaths to the King and started their Essex Police careers. The new officers pledged their commitment to police with the consent of every community at a time when the Force is welcoming more new colleagues from a range of different backgrounds. Over the same period, 261 officers left their positions, leading to an overall increase of 133 officers over the last year.</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Ethnic minority employees as a percentage of the total workforce. </a:t>
            </a:r>
          </a:p>
          <a:p>
            <a:r>
              <a:rPr lang="en-GB" sz="1200" dirty="0">
                <a:solidFill>
                  <a:schemeClr val="tx1"/>
                </a:solidFill>
                <a:latin typeface="Arial" panose="020B0604020202020204" pitchFamily="34" charset="0"/>
                <a:cs typeface="Arial" panose="020B0604020202020204" pitchFamily="34" charset="0"/>
              </a:rPr>
              <a:t>**   Ethnic minority employees as a percentage of type of employee.</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07504" y="134840"/>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11 – Supporting our officers and staff</a:t>
            </a:r>
          </a:p>
        </p:txBody>
      </p:sp>
      <p:sp>
        <p:nvSpPr>
          <p:cNvPr id="5" name="Slide Number Placeholder 4"/>
          <p:cNvSpPr>
            <a:spLocks noGrp="1"/>
          </p:cNvSpPr>
          <p:nvPr>
            <p:ph type="sldNum" sz="quarter" idx="12"/>
          </p:nvPr>
        </p:nvSpPr>
        <p:spPr>
          <a:xfrm>
            <a:off x="6940534" y="6457396"/>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43</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79F3E8-9B6E-4586-9B29-7A90BA98D1C2}"/>
              </a:ext>
            </a:extLst>
          </p:cNvPr>
          <p:cNvSpPr/>
          <p:nvPr/>
        </p:nvSpPr>
        <p:spPr>
          <a:xfrm>
            <a:off x="7217548" y="134840"/>
            <a:ext cx="1843181"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7" name="Picture 6">
            <a:extLst>
              <a:ext uri="{FF2B5EF4-FFF2-40B4-BE49-F238E27FC236}">
                <a16:creationId xmlns:a16="http://schemas.microsoft.com/office/drawing/2014/main" id="{6FB2EC19-9561-55A9-6AC8-6A56F1DE6231}"/>
              </a:ext>
            </a:extLst>
          </p:cNvPr>
          <p:cNvPicPr>
            <a:picLocks noChangeAspect="1"/>
          </p:cNvPicPr>
          <p:nvPr/>
        </p:nvPicPr>
        <p:blipFill>
          <a:blip r:embed="rId2"/>
          <a:stretch>
            <a:fillRect/>
          </a:stretch>
        </p:blipFill>
        <p:spPr>
          <a:xfrm>
            <a:off x="75810" y="623138"/>
            <a:ext cx="8992379" cy="1639966"/>
          </a:xfrm>
          <a:prstGeom prst="rect">
            <a:avLst/>
          </a:prstGeom>
        </p:spPr>
      </p:pic>
    </p:spTree>
    <p:extLst>
      <p:ext uri="{BB962C8B-B14F-4D97-AF65-F5344CB8AC3E}">
        <p14:creationId xmlns:p14="http://schemas.microsoft.com/office/powerpoint/2010/main" val="4032978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89747" y="3429000"/>
            <a:ext cx="894901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 average days lost per person for sickness decreased for all employee types in the 12 months to July 2023 compared to the 12 months to July 2022. Full Time Employee vacancies decreased for all staff groups over the 12 months to July 2023 compared to the 12 months to July 2022. For these reasons a grade of Adequate is recommended.</a:t>
            </a:r>
            <a:endParaRPr lang="en-GB" sz="9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07504" y="134840"/>
            <a:ext cx="579614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11 – Supporting our officers and staff - continued</a:t>
            </a:r>
          </a:p>
        </p:txBody>
      </p:sp>
      <p:sp>
        <p:nvSpPr>
          <p:cNvPr id="5" name="Slide Number Placeholder 4"/>
          <p:cNvSpPr>
            <a:spLocks noGrp="1"/>
          </p:cNvSpPr>
          <p:nvPr>
            <p:ph type="sldNum" sz="quarter" idx="12"/>
          </p:nvPr>
        </p:nvSpPr>
        <p:spPr>
          <a:xfrm>
            <a:off x="6940534" y="6457396"/>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44</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79F3E8-9B6E-4586-9B29-7A90BA98D1C2}"/>
              </a:ext>
            </a:extLst>
          </p:cNvPr>
          <p:cNvSpPr/>
          <p:nvPr/>
        </p:nvSpPr>
        <p:spPr>
          <a:xfrm>
            <a:off x="7164280" y="134842"/>
            <a:ext cx="1896447"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3" name="Picture 2">
            <a:extLst>
              <a:ext uri="{FF2B5EF4-FFF2-40B4-BE49-F238E27FC236}">
                <a16:creationId xmlns:a16="http://schemas.microsoft.com/office/drawing/2014/main" id="{69D20476-8BEE-6DFA-20FC-A4BB228DE433}"/>
              </a:ext>
            </a:extLst>
          </p:cNvPr>
          <p:cNvPicPr>
            <a:picLocks noChangeAspect="1"/>
          </p:cNvPicPr>
          <p:nvPr/>
        </p:nvPicPr>
        <p:blipFill>
          <a:blip r:embed="rId2"/>
          <a:stretch>
            <a:fillRect/>
          </a:stretch>
        </p:blipFill>
        <p:spPr>
          <a:xfrm>
            <a:off x="88463" y="668313"/>
            <a:ext cx="8967993" cy="2786113"/>
          </a:xfrm>
          <a:prstGeom prst="rect">
            <a:avLst/>
          </a:prstGeom>
        </p:spPr>
      </p:pic>
    </p:spTree>
    <p:extLst>
      <p:ext uri="{BB962C8B-B14F-4D97-AF65-F5344CB8AC3E}">
        <p14:creationId xmlns:p14="http://schemas.microsoft.com/office/powerpoint/2010/main" val="844065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63901" y="3720428"/>
            <a:ext cx="9003327" cy="304698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1200" dirty="0">
                <a:solidFill>
                  <a:schemeClr val="tx1"/>
                </a:solidFill>
                <a:latin typeface="Arial" panose="020B0604020202020204" pitchFamily="34" charset="0"/>
                <a:cs typeface="Arial" panose="020B0604020202020204" pitchFamily="34" charset="0"/>
              </a:rPr>
              <a:t>The data is this section is provided by Essex County Fire and Rescue Service as part of the Joint Essex Fire and Police Education in Schools Programme (2022). Except for the types of programmes delivered, school visit data has been provided up to July 2023.</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has been a 23.3% decrease (35,087 fewer) in audience numbers in the 12 months to July 2023 (115,269) compared to the 12 months to July 2022 (150,356).</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1,029 school visits at 629 unique schools were conducted in the 12 months to July 2023. 65.0% of these were at primary schools. Over the last 6 months the number of visits to unique schools and programmes delivered has increased compared to the same period last year.</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Over the 12 months to July 2023 audience numbers have decreased compared to the 12 months to July 2022.  Due to a lack of further qualitative information in relation to this priority, a grade of Adequate is recommended.</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Due to changes to the way data is recorded, data is only available from January 2022. As such, 12 month year on year comparisons are not possible. A sixth month year on year comparison has been included instead.</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lIns="91440" tIns="45720" rIns="91440" bIns="45720" anchor="t">
            <a:spAutoFit/>
          </a:bodyPr>
          <a:lstStyle/>
          <a:p>
            <a:r>
              <a:rPr lang="en-GB" sz="1600" b="1" dirty="0">
                <a:solidFill>
                  <a:schemeClr val="bg1"/>
                </a:solidFill>
                <a:latin typeface="Arial" panose="020B0604020202020204" pitchFamily="34" charset="0"/>
                <a:cs typeface="Arial" panose="020B0604020202020204" pitchFamily="34" charset="0"/>
              </a:rPr>
              <a:t>Priority 12 – Increasing collaboration</a:t>
            </a:r>
          </a:p>
        </p:txBody>
      </p:sp>
      <p:sp>
        <p:nvSpPr>
          <p:cNvPr id="5" name="Slide Number Placeholder 4"/>
          <p:cNvSpPr>
            <a:spLocks noGrp="1"/>
          </p:cNvSpPr>
          <p:nvPr>
            <p:ph type="sldNum" sz="quarter" idx="12"/>
          </p:nvPr>
        </p:nvSpPr>
        <p:spPr>
          <a:xfrm>
            <a:off x="6960260" y="6448253"/>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45</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79F3E8-9B6E-4586-9B29-7A90BA98D1C2}"/>
              </a:ext>
            </a:extLst>
          </p:cNvPr>
          <p:cNvSpPr/>
          <p:nvPr/>
        </p:nvSpPr>
        <p:spPr>
          <a:xfrm>
            <a:off x="7164289" y="122430"/>
            <a:ext cx="187220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11" name="Picture 10">
            <a:extLst>
              <a:ext uri="{FF2B5EF4-FFF2-40B4-BE49-F238E27FC236}">
                <a16:creationId xmlns:a16="http://schemas.microsoft.com/office/drawing/2014/main" id="{989F6AA4-1701-D3C5-753E-9E9EC48EA45F}"/>
              </a:ext>
            </a:extLst>
          </p:cNvPr>
          <p:cNvPicPr>
            <a:picLocks noChangeAspect="1"/>
          </p:cNvPicPr>
          <p:nvPr/>
        </p:nvPicPr>
        <p:blipFill>
          <a:blip r:embed="rId2"/>
          <a:stretch>
            <a:fillRect/>
          </a:stretch>
        </p:blipFill>
        <p:spPr>
          <a:xfrm>
            <a:off x="63899" y="1809816"/>
            <a:ext cx="3212870" cy="1853345"/>
          </a:xfrm>
          <a:prstGeom prst="rect">
            <a:avLst/>
          </a:prstGeom>
        </p:spPr>
      </p:pic>
      <p:pic>
        <p:nvPicPr>
          <p:cNvPr id="14" name="Picture 13">
            <a:extLst>
              <a:ext uri="{FF2B5EF4-FFF2-40B4-BE49-F238E27FC236}">
                <a16:creationId xmlns:a16="http://schemas.microsoft.com/office/drawing/2014/main" id="{7C6513CE-6FE5-D480-BA97-616A0944601C}"/>
              </a:ext>
            </a:extLst>
          </p:cNvPr>
          <p:cNvPicPr>
            <a:picLocks noChangeAspect="1"/>
          </p:cNvPicPr>
          <p:nvPr/>
        </p:nvPicPr>
        <p:blipFill>
          <a:blip r:embed="rId3"/>
          <a:stretch>
            <a:fillRect/>
          </a:stretch>
        </p:blipFill>
        <p:spPr>
          <a:xfrm>
            <a:off x="3350930" y="1802167"/>
            <a:ext cx="5742930" cy="1079086"/>
          </a:xfrm>
          <a:prstGeom prst="rect">
            <a:avLst/>
          </a:prstGeom>
        </p:spPr>
      </p:pic>
      <p:pic>
        <p:nvPicPr>
          <p:cNvPr id="19" name="Picture 18">
            <a:extLst>
              <a:ext uri="{FF2B5EF4-FFF2-40B4-BE49-F238E27FC236}">
                <a16:creationId xmlns:a16="http://schemas.microsoft.com/office/drawing/2014/main" id="{E3AAB9D1-2BB9-808C-0AA2-1FA72F2CE5BA}"/>
              </a:ext>
            </a:extLst>
          </p:cNvPr>
          <p:cNvPicPr>
            <a:picLocks noChangeAspect="1"/>
          </p:cNvPicPr>
          <p:nvPr/>
        </p:nvPicPr>
        <p:blipFill>
          <a:blip r:embed="rId4"/>
          <a:stretch>
            <a:fillRect/>
          </a:stretch>
        </p:blipFill>
        <p:spPr>
          <a:xfrm>
            <a:off x="44364" y="604753"/>
            <a:ext cx="9022862" cy="1286367"/>
          </a:xfrm>
          <a:prstGeom prst="rect">
            <a:avLst/>
          </a:prstGeom>
        </p:spPr>
      </p:pic>
    </p:spTree>
    <p:extLst>
      <p:ext uri="{BB962C8B-B14F-4D97-AF65-F5344CB8AC3E}">
        <p14:creationId xmlns:p14="http://schemas.microsoft.com/office/powerpoint/2010/main" val="464402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63961" y="112252"/>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Monthly Performance Overview: Exceptions</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46</a:t>
            </a:fld>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1DBBDEA-5186-4807-A6B0-771CD2674371}"/>
              </a:ext>
            </a:extLst>
          </p:cNvPr>
          <p:cNvSpPr txBox="1"/>
          <p:nvPr/>
        </p:nvSpPr>
        <p:spPr>
          <a:xfrm>
            <a:off x="124948" y="743500"/>
            <a:ext cx="8894104" cy="52322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Exceptions Overview</a:t>
            </a:r>
            <a:r>
              <a:rPr lang="en-GB" sz="1600" dirty="0">
                <a:solidFill>
                  <a:schemeClr val="tx1"/>
                </a:solidFill>
                <a:latin typeface="Arial" panose="020B0604020202020204" pitchFamily="34" charset="0"/>
                <a:cs typeface="Arial" panose="020B0604020202020204" pitchFamily="34" charset="0"/>
              </a:rPr>
              <a:t> </a:t>
            </a:r>
          </a:p>
          <a:p>
            <a:r>
              <a:rPr lang="en-GB" sz="1200" dirty="0">
                <a:solidFill>
                  <a:schemeClr val="tx1"/>
                </a:solidFill>
                <a:latin typeface="Arial" panose="020B0604020202020204" pitchFamily="34" charset="0"/>
                <a:cs typeface="Arial" panose="020B0604020202020204" pitchFamily="34" charset="0"/>
              </a:rPr>
              <a:t>There were no statistically significant changes in offences in July 2023.</a:t>
            </a:r>
          </a:p>
        </p:txBody>
      </p:sp>
    </p:spTree>
    <p:extLst>
      <p:ext uri="{BB962C8B-B14F-4D97-AF65-F5344CB8AC3E}">
        <p14:creationId xmlns:p14="http://schemas.microsoft.com/office/powerpoint/2010/main" val="25029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1808" y="4676786"/>
            <a:ext cx="8995247"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There was a 5.1%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in All Crime in the 12 months to July 2023 compared to the 12 months to July 2022</a:t>
            </a:r>
            <a:r>
              <a:rPr lang="en-GB" sz="1200"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this equates to 8,585 fewer offences. There was also </a:t>
            </a:r>
            <a:r>
              <a:rPr lang="en-GB" sz="1200" b="1" dirty="0">
                <a:solidFill>
                  <a:schemeClr val="tx1"/>
                </a:solidFill>
                <a:latin typeface="Arial" panose="020B0604020202020204" pitchFamily="34" charset="0"/>
                <a:cs typeface="Arial" panose="020B0604020202020204" pitchFamily="34" charset="0"/>
              </a:rPr>
              <a:t>a 5.7%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in All Crime (9,621 fewer offences) for the 12 months to July 2023 compared to the 12 months to December 2019</a:t>
            </a:r>
            <a:r>
              <a:rPr lang="en-GB" sz="1200"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Essex recorded the sixth lowest volume of offences per 1,000 population out of the eight forces in it’s MSG at 87.4, which is above the MSG average.</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Out of the eight forces in it’s MSG, Essex Police had the sixth highest number of Rape offences solved per 1,000 population and came 32nd nationally (out of 42 forces). For Rape offences recorded, Essex had the highest number per 1,000 population in its MSG and was 5</a:t>
            </a:r>
            <a:r>
              <a:rPr lang="en-GB" sz="1200" baseline="30000" dirty="0">
                <a:solidFill>
                  <a:schemeClr val="tx1"/>
                </a:solidFill>
                <a:latin typeface="Arial" panose="020B0604020202020204" pitchFamily="34" charset="0"/>
                <a:cs typeface="Arial" panose="020B0604020202020204" pitchFamily="34" charset="0"/>
              </a:rPr>
              <a:t>th</a:t>
            </a:r>
            <a:r>
              <a:rPr lang="en-GB" sz="1200" dirty="0">
                <a:solidFill>
                  <a:schemeClr val="tx1"/>
                </a:solidFill>
                <a:latin typeface="Arial" panose="020B0604020202020204" pitchFamily="34" charset="0"/>
                <a:cs typeface="Arial" panose="020B0604020202020204" pitchFamily="34" charset="0"/>
              </a:rPr>
              <a:t> highest nationally.</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13,518 offences were recorded in the month of July 2023, a decrease of 11.8% (1,808 fewer offences) compared to the month of July 2022 (15,326 offences). </a:t>
            </a:r>
            <a:endParaRPr lang="en-GB" sz="12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a:t>
            </a:r>
          </a:p>
        </p:txBody>
      </p:sp>
      <p:sp>
        <p:nvSpPr>
          <p:cNvPr id="5" name="Slide Number Placeholder 4"/>
          <p:cNvSpPr>
            <a:spLocks noGrp="1"/>
          </p:cNvSpPr>
          <p:nvPr>
            <p:ph type="sldNum" sz="quarter" idx="12"/>
          </p:nvPr>
        </p:nvSpPr>
        <p:spPr>
          <a:xfrm>
            <a:off x="6933453" y="6492877"/>
            <a:ext cx="2133600" cy="365125"/>
          </a:xfrm>
        </p:spPr>
        <p:txBody>
          <a:bodyPr/>
          <a:lstStyle/>
          <a:p>
            <a:fld id="{E0D83E65-4E55-4BA6-A0BC-212B9D3BDCE3}" type="slidenum">
              <a:rPr lang="en-GB" smtClean="0"/>
              <a:pPr/>
              <a:t>5</a:t>
            </a:fld>
            <a:endParaRPr lang="en-GB" dirty="0"/>
          </a:p>
        </p:txBody>
      </p:sp>
      <p:sp>
        <p:nvSpPr>
          <p:cNvPr id="14" name="Rectangle 13">
            <a:extLst>
              <a:ext uri="{FF2B5EF4-FFF2-40B4-BE49-F238E27FC236}">
                <a16:creationId xmlns:a16="http://schemas.microsoft.com/office/drawing/2014/main" id="{DFA2D09C-F592-49C4-BE72-D1ECDC54936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F0B4D2-1221-F187-EB1E-269C76029653}"/>
              </a:ext>
            </a:extLst>
          </p:cNvPr>
          <p:cNvPicPr>
            <a:picLocks noChangeAspect="1"/>
          </p:cNvPicPr>
          <p:nvPr/>
        </p:nvPicPr>
        <p:blipFill>
          <a:blip r:embed="rId3"/>
          <a:stretch>
            <a:fillRect/>
          </a:stretch>
        </p:blipFill>
        <p:spPr>
          <a:xfrm>
            <a:off x="56384" y="674849"/>
            <a:ext cx="9010669" cy="877900"/>
          </a:xfrm>
          <a:prstGeom prst="rect">
            <a:avLst/>
          </a:prstGeom>
        </p:spPr>
      </p:pic>
      <p:pic>
        <p:nvPicPr>
          <p:cNvPr id="7" name="Picture 6">
            <a:extLst>
              <a:ext uri="{FF2B5EF4-FFF2-40B4-BE49-F238E27FC236}">
                <a16:creationId xmlns:a16="http://schemas.microsoft.com/office/drawing/2014/main" id="{E6971A4D-7253-87BC-B48E-3DB86703AFAF}"/>
              </a:ext>
            </a:extLst>
          </p:cNvPr>
          <p:cNvPicPr>
            <a:picLocks noChangeAspect="1"/>
          </p:cNvPicPr>
          <p:nvPr/>
        </p:nvPicPr>
        <p:blipFill>
          <a:blip r:embed="rId4"/>
          <a:stretch>
            <a:fillRect/>
          </a:stretch>
        </p:blipFill>
        <p:spPr>
          <a:xfrm>
            <a:off x="56384" y="1491175"/>
            <a:ext cx="9004572" cy="3145809"/>
          </a:xfrm>
          <a:prstGeom prst="rect">
            <a:avLst/>
          </a:prstGeom>
        </p:spPr>
      </p:pic>
    </p:spTree>
    <p:extLst>
      <p:ext uri="{BB962C8B-B14F-4D97-AF65-F5344CB8AC3E}">
        <p14:creationId xmlns:p14="http://schemas.microsoft.com/office/powerpoint/2010/main" val="402464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3" y="179348"/>
            <a:ext cx="6335242"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pPr/>
              <a:t>6</a:t>
            </a:fld>
            <a:endParaRPr lang="en-GB" dirty="0"/>
          </a:p>
        </p:txBody>
      </p:sp>
      <p:sp>
        <p:nvSpPr>
          <p:cNvPr id="17" name="TextBox 16"/>
          <p:cNvSpPr txBox="1"/>
          <p:nvPr/>
        </p:nvSpPr>
        <p:spPr>
          <a:xfrm>
            <a:off x="33555" y="1726038"/>
            <a:ext cx="90335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rial" panose="020B0604020202020204" pitchFamily="34" charset="0"/>
                <a:cs typeface="Arial" panose="020B0604020202020204" pitchFamily="34" charset="0"/>
              </a:rPr>
              <a:t>The All Crime Harm (Crime Severity) Score* (14.1) decreased by 0.8 in the 12 months to May 2023. Essex has the seventh lowest Harm Score (out of eight forces) in its MSG and remains above the MSG average.</a:t>
            </a:r>
          </a:p>
          <a:p>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Crime Severity Scores (as calculated by the Office for National Statistics) measure the ‘relative harm’ of crimes by taking into account both their volume and their severity. As national data are only available to May 2023, the score for the 12 months to May for the preceding year has been included.</a:t>
            </a:r>
          </a:p>
        </p:txBody>
      </p:sp>
      <p:sp>
        <p:nvSpPr>
          <p:cNvPr id="14" name="Rectangle 13">
            <a:extLst>
              <a:ext uri="{FF2B5EF4-FFF2-40B4-BE49-F238E27FC236}">
                <a16:creationId xmlns:a16="http://schemas.microsoft.com/office/drawing/2014/main" id="{DFA2D09C-F592-49C4-BE72-D1ECDC54936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66729BD-E567-A17B-D6B5-1EC2ECDC1D67}"/>
              </a:ext>
            </a:extLst>
          </p:cNvPr>
          <p:cNvPicPr>
            <a:picLocks noChangeAspect="1"/>
          </p:cNvPicPr>
          <p:nvPr/>
        </p:nvPicPr>
        <p:blipFill>
          <a:blip r:embed="rId3"/>
          <a:stretch>
            <a:fillRect/>
          </a:stretch>
        </p:blipFill>
        <p:spPr>
          <a:xfrm>
            <a:off x="23634" y="683219"/>
            <a:ext cx="9053345" cy="1072989"/>
          </a:xfrm>
          <a:prstGeom prst="rect">
            <a:avLst/>
          </a:prstGeom>
        </p:spPr>
      </p:pic>
    </p:spTree>
    <p:extLst>
      <p:ext uri="{BB962C8B-B14F-4D97-AF65-F5344CB8AC3E}">
        <p14:creationId xmlns:p14="http://schemas.microsoft.com/office/powerpoint/2010/main" val="36792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4854672"/>
            <a:ext cx="8956558" cy="190821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Ten </a:t>
            </a:r>
            <a:r>
              <a:rPr lang="en-GB" sz="1200" b="1" dirty="0">
                <a:solidFill>
                  <a:srgbClr val="00B05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Homicides were recorded for the 12 months to July 2023 </a:t>
            </a:r>
            <a:r>
              <a:rPr lang="en-GB" sz="1200" dirty="0">
                <a:solidFill>
                  <a:schemeClr val="tx1"/>
                </a:solidFill>
                <a:latin typeface="Arial" panose="020B0604020202020204" pitchFamily="34" charset="0"/>
                <a:cs typeface="Arial" panose="020B0604020202020204" pitchFamily="34" charset="0"/>
              </a:rPr>
              <a:t>compared to the 12 months to July 2022, a 41.7% decrease.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Homicides decreased by 77.0% (47 fewer offences) in the 12 months to July 2023 compared to the 12 months to December 20</a:t>
            </a:r>
            <a:r>
              <a:rPr lang="en-GB" sz="1200" u="sng" dirty="0">
                <a:solidFill>
                  <a:schemeClr val="tx1"/>
                </a:solidFill>
                <a:latin typeface="Arial" panose="020B0604020202020204" pitchFamily="34" charset="0"/>
                <a:cs typeface="Arial" panose="020B0604020202020204" pitchFamily="34" charset="0"/>
              </a:rPr>
              <a:t>19</a:t>
            </a:r>
            <a:r>
              <a:rPr lang="en-GB" sz="1200" dirty="0">
                <a:solidFill>
                  <a:schemeClr val="tx1"/>
                </a:solidFill>
                <a:latin typeface="Arial" panose="020B0604020202020204" pitchFamily="34" charset="0"/>
                <a:cs typeface="Arial" panose="020B0604020202020204" pitchFamily="34" charset="0"/>
              </a:rPr>
              <a:t>.*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In October 2019 the bodies of 39 Vietnamese nationals were discovered in a lorry trailer in Grays. This tragic incident is reflected in the Homicide numbers for the 12 months to December 2019.</a:t>
            </a:r>
          </a:p>
          <a:p>
            <a:endParaRPr lang="en-GB" sz="1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7</a:t>
            </a:fld>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6A59AEF-0F1E-4799-9E42-733C37E122F0}"/>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6CB4650-236F-195C-86BB-2CA493356A00}"/>
              </a:ext>
            </a:extLst>
          </p:cNvPr>
          <p:cNvPicPr>
            <a:picLocks noChangeAspect="1"/>
          </p:cNvPicPr>
          <p:nvPr/>
        </p:nvPicPr>
        <p:blipFill>
          <a:blip r:embed="rId2"/>
          <a:stretch>
            <a:fillRect/>
          </a:stretch>
        </p:blipFill>
        <p:spPr>
          <a:xfrm>
            <a:off x="63619" y="654232"/>
            <a:ext cx="8992379" cy="1072989"/>
          </a:xfrm>
          <a:prstGeom prst="rect">
            <a:avLst/>
          </a:prstGeom>
        </p:spPr>
      </p:pic>
      <p:pic>
        <p:nvPicPr>
          <p:cNvPr id="8" name="Picture 7">
            <a:extLst>
              <a:ext uri="{FF2B5EF4-FFF2-40B4-BE49-F238E27FC236}">
                <a16:creationId xmlns:a16="http://schemas.microsoft.com/office/drawing/2014/main" id="{9636AF65-6CA2-4397-7EF6-5EF15DBD42ED}"/>
              </a:ext>
            </a:extLst>
          </p:cNvPr>
          <p:cNvPicPr>
            <a:picLocks noChangeAspect="1"/>
          </p:cNvPicPr>
          <p:nvPr/>
        </p:nvPicPr>
        <p:blipFill>
          <a:blip r:embed="rId3"/>
          <a:stretch>
            <a:fillRect/>
          </a:stretch>
        </p:blipFill>
        <p:spPr>
          <a:xfrm>
            <a:off x="66665" y="1642202"/>
            <a:ext cx="9010669" cy="3151905"/>
          </a:xfrm>
          <a:prstGeom prst="rect">
            <a:avLst/>
          </a:prstGeom>
        </p:spPr>
      </p:pic>
    </p:spTree>
    <p:extLst>
      <p:ext uri="{BB962C8B-B14F-4D97-AF65-F5344CB8AC3E}">
        <p14:creationId xmlns:p14="http://schemas.microsoft.com/office/powerpoint/2010/main" val="130413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2" y="3647165"/>
            <a:ext cx="8928992" cy="1692771"/>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rial" panose="020B0604020202020204" pitchFamily="34" charset="0"/>
                <a:cs typeface="Arial" panose="020B0604020202020204" pitchFamily="34" charset="0"/>
              </a:rPr>
              <a:t>In March 2023, the government launched their National ASB Action Plan. Essex experienced a 31.5% decrease (7,888 fewer) in Anti-Social Behaviour (ASB) incidents for the 12 months to July 2023 compared to the 12 months to July 2022.** There was a decrease of 59.1% ASB reports in the 12 months to July 2023 compared to the 12 months to December 2019 (24,799 fewer incidents). </a:t>
            </a:r>
          </a:p>
          <a:p>
            <a:endParaRPr lang="en-GB" sz="10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October 2021 saw the implementation of Operation SOMERTON, which aims to both improve the service given to victims of ASB and ensure crimes are correctly recorded. </a:t>
            </a:r>
          </a:p>
          <a:p>
            <a:endParaRPr lang="en-GB" sz="1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8</a:t>
            </a:fld>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6A59AEF-0F1E-4799-9E42-733C37E122F0}"/>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1BEFD7B-910D-1BDA-D36B-256B420A6D0E}"/>
              </a:ext>
            </a:extLst>
          </p:cNvPr>
          <p:cNvPicPr>
            <a:picLocks noChangeAspect="1"/>
          </p:cNvPicPr>
          <p:nvPr/>
        </p:nvPicPr>
        <p:blipFill>
          <a:blip r:embed="rId2"/>
          <a:stretch>
            <a:fillRect/>
          </a:stretch>
        </p:blipFill>
        <p:spPr>
          <a:xfrm>
            <a:off x="68501" y="680967"/>
            <a:ext cx="8967993" cy="2926334"/>
          </a:xfrm>
          <a:prstGeom prst="rect">
            <a:avLst/>
          </a:prstGeom>
        </p:spPr>
      </p:pic>
    </p:spTree>
    <p:extLst>
      <p:ext uri="{BB962C8B-B14F-4D97-AF65-F5344CB8AC3E}">
        <p14:creationId xmlns:p14="http://schemas.microsoft.com/office/powerpoint/2010/main" val="258725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9258" y="3017401"/>
            <a:ext cx="899389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rial" panose="020B0604020202020204" pitchFamily="34" charset="0"/>
                <a:cs typeface="Arial" panose="020B0604020202020204" pitchFamily="34" charset="0"/>
              </a:rPr>
              <a:t>Essex Police received 52,298 fewer 101 calls to the Force Control Room (FCR) in the 12 months to July 2023 (203,949 calls) compared to the 12 months to July 2022 (256,247); this equates to a decrease of 20.4%. There was also a 30.4% decrease compared to the 12 months to December 2019 (293,049 calls).</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Resolution Centre received 7,446 fewer calls in the 12 months to July 2023 (80,861 calls) compared to the 12 months to July 2022 (88,307 calls). There was a 24.7% decrease compared to the 12 months to December 2019 (107,347 calls).</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online reports increased by 21.3% (6,631 more) in the 12 months to July 2023 compared to the 12 months to July 2022. The number of reports also increased by 54.1% (13,248 more) compared to the 12 months to December 2019.</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a:t>
            </a:r>
            <a:r>
              <a:rPr lang="en-GB" sz="1200" b="1" dirty="0">
                <a:solidFill>
                  <a:schemeClr val="tx1"/>
                </a:solidFill>
                <a:latin typeface="Arial" panose="020B0604020202020204" pitchFamily="34" charset="0"/>
                <a:cs typeface="Arial" panose="020B0604020202020204" pitchFamily="34" charset="0"/>
              </a:rPr>
              <a:t>average FCR wait time in July 2023 increased by more than three minutes</a:t>
            </a:r>
            <a:r>
              <a:rPr lang="en-GB" sz="1200" dirty="0">
                <a:solidFill>
                  <a:schemeClr val="tx1"/>
                </a:solidFill>
                <a:latin typeface="Arial" panose="020B0604020202020204" pitchFamily="34" charset="0"/>
                <a:cs typeface="Arial" panose="020B0604020202020204" pitchFamily="34" charset="0"/>
              </a:rPr>
              <a:t> when compared to July 2022, and increased by almost two minutes when compared to the December 2019.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a:t>
            </a:r>
            <a:r>
              <a:rPr lang="en-GB" sz="1200" b="1" dirty="0">
                <a:solidFill>
                  <a:schemeClr val="tx1"/>
                </a:solidFill>
                <a:latin typeface="Arial" panose="020B0604020202020204" pitchFamily="34" charset="0"/>
                <a:cs typeface="Arial" panose="020B0604020202020204" pitchFamily="34" charset="0"/>
              </a:rPr>
              <a:t>average Resolution Centre wait time in July 2023 decreased by almost ten minutes </a:t>
            </a:r>
            <a:r>
              <a:rPr lang="en-GB" sz="1200" dirty="0">
                <a:solidFill>
                  <a:schemeClr val="tx1"/>
                </a:solidFill>
                <a:latin typeface="Arial" panose="020B0604020202020204" pitchFamily="34" charset="0"/>
                <a:cs typeface="Arial" panose="020B0604020202020204" pitchFamily="34" charset="0"/>
              </a:rPr>
              <a:t>when compared to July 2022 but increased by four minutes compared to December 2019.</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9</a:t>
            </a:fld>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161E488-31ED-42C2-A7C7-13199CC19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722F65D3-6BCC-AF69-6BB3-EBC0639738BD}"/>
              </a:ext>
            </a:extLst>
          </p:cNvPr>
          <p:cNvPicPr>
            <a:picLocks noChangeAspect="1"/>
          </p:cNvPicPr>
          <p:nvPr/>
        </p:nvPicPr>
        <p:blipFill>
          <a:blip r:embed="rId3"/>
          <a:stretch>
            <a:fillRect/>
          </a:stretch>
        </p:blipFill>
        <p:spPr>
          <a:xfrm>
            <a:off x="66667" y="699083"/>
            <a:ext cx="9010669" cy="1335140"/>
          </a:xfrm>
          <a:prstGeom prst="rect">
            <a:avLst/>
          </a:prstGeom>
        </p:spPr>
      </p:pic>
      <p:pic>
        <p:nvPicPr>
          <p:cNvPr id="21" name="Picture 20">
            <a:extLst>
              <a:ext uri="{FF2B5EF4-FFF2-40B4-BE49-F238E27FC236}">
                <a16:creationId xmlns:a16="http://schemas.microsoft.com/office/drawing/2014/main" id="{4661AD7B-A822-CA7D-C5B4-BFEF3BE6A535}"/>
              </a:ext>
            </a:extLst>
          </p:cNvPr>
          <p:cNvPicPr>
            <a:picLocks noChangeAspect="1"/>
          </p:cNvPicPr>
          <p:nvPr/>
        </p:nvPicPr>
        <p:blipFill>
          <a:blip r:embed="rId4"/>
          <a:stretch>
            <a:fillRect/>
          </a:stretch>
        </p:blipFill>
        <p:spPr>
          <a:xfrm>
            <a:off x="66665" y="1926124"/>
            <a:ext cx="9022862" cy="1091279"/>
          </a:xfrm>
          <a:prstGeom prst="rect">
            <a:avLst/>
          </a:prstGeom>
        </p:spPr>
      </p:pic>
    </p:spTree>
    <p:extLst>
      <p:ext uri="{BB962C8B-B14F-4D97-AF65-F5344CB8AC3E}">
        <p14:creationId xmlns:p14="http://schemas.microsoft.com/office/powerpoint/2010/main" val="390075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40d17-24dc-4d07-b660-1564287169a8">
      <Terms xmlns="http://schemas.microsoft.com/office/infopath/2007/PartnerControls"/>
    </lcf76f155ced4ddcb4097134ff3c332f>
    <TaxCatchAll xmlns="5fbcba35-67f7-44b8-a70f-e0177a2c305e" xsi:nil="true"/>
    <SharedWithUsers xmlns="0bdee5e8-5fc9-4362-8615-f366afddac20">
      <UserInfo>
        <DisplayName>Matt Robbins 42073495</DisplayName>
        <AccountId>18</AccountId>
        <AccountType/>
      </UserInfo>
      <UserInfo>
        <DisplayName>Laura Sumer 42070126</DisplayName>
        <AccountId>19</AccountId>
        <AccountType/>
      </UserInfo>
      <UserInfo>
        <DisplayName>Robert Draper 42081891</DisplayName>
        <AccountId>30</AccountId>
        <AccountType/>
      </UserInfo>
      <UserInfo>
        <DisplayName>Becky Lawrence 42079614</DisplayName>
        <AccountId>20</AccountId>
        <AccountType/>
      </UserInfo>
      <UserInfo>
        <DisplayName>Fiona Henderson 42082557</DisplayName>
        <AccountId>61</AccountId>
        <AccountType/>
      </UserInfo>
      <UserInfo>
        <DisplayName>Richard Charnock 42071826</DisplayName>
        <AccountId>11</AccountId>
        <AccountType/>
      </UserInfo>
      <UserInfo>
        <DisplayName>Mark Shaw 42071402</DisplayName>
        <AccountId>35</AccountId>
        <AccountType/>
      </UserInfo>
      <UserInfo>
        <DisplayName>Courtney Marsay 42081998</DisplayName>
        <AccountId>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DFB2CD4055AB4BB382ABB8087D1A4A" ma:contentTypeVersion="15" ma:contentTypeDescription="Create a new document." ma:contentTypeScope="" ma:versionID="8f3d6e3c22ae5be2feecd0db1d6257e4">
  <xsd:schema xmlns:xsd="http://www.w3.org/2001/XMLSchema" xmlns:xs="http://www.w3.org/2001/XMLSchema" xmlns:p="http://schemas.microsoft.com/office/2006/metadata/properties" xmlns:ns2="2cb40d17-24dc-4d07-b660-1564287169a8" xmlns:ns3="0bdee5e8-5fc9-4362-8615-f366afddac20" xmlns:ns4="5fbcba35-67f7-44b8-a70f-e0177a2c305e" targetNamespace="http://schemas.microsoft.com/office/2006/metadata/properties" ma:root="true" ma:fieldsID="7a6938d614d2e49110c1f8879291109d" ns2:_="" ns3:_="" ns4:_="">
    <xsd:import namespace="2cb40d17-24dc-4d07-b660-1564287169a8"/>
    <xsd:import namespace="0bdee5e8-5fc9-4362-8615-f366afddac20"/>
    <xsd:import namespace="5fbcba35-67f7-44b8-a70f-e0177a2c30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40d17-24dc-4d07-b660-156428716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599ab7-55e5-40db-9431-276631c6cdc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dee5e8-5fc9-4362-8615-f366afddac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cba35-67f7-44b8-a70f-e0177a2c30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932837-3433-4ecc-a335-8d5614d31136}" ma:internalName="TaxCatchAll" ma:showField="CatchAllData" ma:web="0bdee5e8-5fc9-4362-8615-f366afdda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6E85F-4E80-45DB-8D7E-A114981C45FF}">
  <ds:schemaRefs>
    <ds:schemaRef ds:uri="deae1efc-985c-4966-aded-c79880553d87"/>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b7801e6c-6e42-4a40-9787-4d1bca19d0f1"/>
    <ds:schemaRef ds:uri="http://www.w3.org/XML/1998/namespace"/>
  </ds:schemaRefs>
</ds:datastoreItem>
</file>

<file path=customXml/itemProps2.xml><?xml version="1.0" encoding="utf-8"?>
<ds:datastoreItem xmlns:ds="http://schemas.openxmlformats.org/officeDocument/2006/customXml" ds:itemID="{D70E919E-C419-4A27-AA30-551052BB49FE}"/>
</file>

<file path=customXml/itemProps3.xml><?xml version="1.0" encoding="utf-8"?>
<ds:datastoreItem xmlns:ds="http://schemas.openxmlformats.org/officeDocument/2006/customXml" ds:itemID="{28994F2E-0B20-4C22-93D0-ED08D70A5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1774</TotalTime>
  <Words>9476</Words>
  <Application>Microsoft Office PowerPoint</Application>
  <PresentationFormat>On-screen Show (4:3)</PresentationFormat>
  <Paragraphs>397</Paragraphs>
  <Slides>46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Atkinson Hyperlegible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Samantha Dowdeswell 42073768</cp:lastModifiedBy>
  <cp:revision>7</cp:revision>
  <cp:lastPrinted>2020-11-06T11:50:37Z</cp:lastPrinted>
  <dcterms:created xsi:type="dcterms:W3CDTF">2016-11-25T10:22:24Z</dcterms:created>
  <dcterms:modified xsi:type="dcterms:W3CDTF">2023-08-18T09:45:12Z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0x01010030DFB2CD4055AB4BB382ABB8087D1A4A</vt:lpwstr>
  </property>
  <property fmtid="{D5CDD505-2E9C-101B-9397-08002B2CF9AE}" pid="3" name="MSIP_Label_8f716d1d-13e1-4569-9dd0-bef6621415c1_Enabled">
    <vt:lpwstr>true</vt:lpwstr>
  </property>
  <property fmtid="{D5CDD505-2E9C-101B-9397-08002B2CF9AE}" pid="4" name="MSIP_Label_8f716d1d-13e1-4569-9dd0-bef6621415c1_SetDate">
    <vt:lpwstr>2022-08-10T10:09:57Z</vt:lpwstr>
  </property>
  <property fmtid="{D5CDD505-2E9C-101B-9397-08002B2CF9AE}" pid="5" name="MSIP_Label_8f716d1d-13e1-4569-9dd0-bef6621415c1_Method">
    <vt:lpwstr>Standard</vt:lpwstr>
  </property>
  <property fmtid="{D5CDD505-2E9C-101B-9397-08002B2CF9AE}" pid="6" name="MSIP_Label_8f716d1d-13e1-4569-9dd0-bef6621415c1_Name">
    <vt:lpwstr>OFFICIAL</vt:lpwstr>
  </property>
  <property fmtid="{D5CDD505-2E9C-101B-9397-08002B2CF9AE}" pid="7" name="MSIP_Label_8f716d1d-13e1-4569-9dd0-bef6621415c1_SiteId">
    <vt:lpwstr>f31b07f0-9cf9-40db-964d-6ff986a97e3d</vt:lpwstr>
  </property>
  <property fmtid="{D5CDD505-2E9C-101B-9397-08002B2CF9AE}" pid="8" name="MSIP_Label_8f716d1d-13e1-4569-9dd0-bef6621415c1_ActionId">
    <vt:lpwstr>bf00b807-af35-45c6-bdba-8ccd2f940679</vt:lpwstr>
  </property>
  <property fmtid="{D5CDD505-2E9C-101B-9397-08002B2CF9AE}" pid="9" name="MSIP_Label_8f716d1d-13e1-4569-9dd0-bef6621415c1_ContentBits">
    <vt:lpwstr>0</vt:lpwstr>
  </property>
  <property fmtid="{D5CDD505-2E9C-101B-9397-08002B2CF9AE}" pid="10" name="Order">
    <vt:r8>2639800</vt:r8>
  </property>
  <property fmtid="{D5CDD505-2E9C-101B-9397-08002B2CF9AE}" pid="11" name="MediaServiceImageTags">
    <vt:lpwstr/>
  </property>
</Properties>
</file>