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7" r:id="rId5"/>
    <p:sldId id="340" r:id="rId6"/>
    <p:sldId id="299" r:id="rId7"/>
    <p:sldId id="286" r:id="rId8"/>
    <p:sldId id="300" r:id="rId9"/>
    <p:sldId id="343" r:id="rId10"/>
    <p:sldId id="354" r:id="rId11"/>
    <p:sldId id="287" r:id="rId12"/>
    <p:sldId id="344" r:id="rId13"/>
    <p:sldId id="288" r:id="rId14"/>
    <p:sldId id="324" r:id="rId15"/>
    <p:sldId id="349" r:id="rId16"/>
    <p:sldId id="319" r:id="rId17"/>
    <p:sldId id="333" r:id="rId18"/>
    <p:sldId id="318" r:id="rId19"/>
    <p:sldId id="329" r:id="rId20"/>
    <p:sldId id="335" r:id="rId21"/>
    <p:sldId id="336" r:id="rId22"/>
    <p:sldId id="321" r:id="rId23"/>
    <p:sldId id="322" r:id="rId24"/>
    <p:sldId id="350" r:id="rId25"/>
    <p:sldId id="337" r:id="rId26"/>
    <p:sldId id="338" r:id="rId27"/>
    <p:sldId id="317" r:id="rId28"/>
    <p:sldId id="342" r:id="rId29"/>
    <p:sldId id="351" r:id="rId30"/>
    <p:sldId id="345" r:id="rId31"/>
    <p:sldId id="341" r:id="rId32"/>
    <p:sldId id="298" r:id="rId33"/>
    <p:sldId id="326" r:id="rId34"/>
    <p:sldId id="346" r:id="rId35"/>
    <p:sldId id="325" r:id="rId36"/>
    <p:sldId id="348" r:id="rId37"/>
    <p:sldId id="295" r:id="rId38"/>
    <p:sldId id="296" r:id="rId39"/>
    <p:sldId id="327" r:id="rId40"/>
    <p:sldId id="353" r:id="rId41"/>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7A833-90BD-6805-ADF2-6C282277EC87}" name="Victoria Harrington 42077067" initials="VH4" userId="S::Victoria.Harrington@essex.police.uk::f4ff6639-4e17-47a0-8417-d7c2b298290e" providerId="AD"/>
  <p188:author id="{9F40133B-79FD-784A-6AE0-DC292AC9BA6D}" name="BJ Harrington CC 42079007" initials="BHC4" userId="S::ben-julian.harrington@essex.police.uk::e917a4fd-7085-4b73-9abd-2d945e98391e" providerId="AD"/>
  <p188:author id="{EBF5675B-5860-EE94-280C-D7E4AF4A2F56}" name="Matt Robbins 42073495" initials="MR4" userId="S::Matt.Robbins@essex.police.uk::a8de2c8f-d049-460a-a9e1-41659b9f2e59" providerId="AD"/>
  <p188:author id="{53D08B5B-FF56-910D-7832-3ACC8F4F55D9}" name="Richard Charnock 42071826" initials="RC4" userId="S::Richard.Charnock@essex.police.uk::9349f1fd-d448-4709-94f9-992c39c3d9bf" providerId="AD"/>
  <p188:author id="{AF6AAAAC-1F73-8CEA-89EF-A924D2F20027}" name="Robert Draper 42081891" initials="RD4" userId="S::Robert.Draper@essex.police.uk::56bba637-add6-4881-983b-d7fd75e4174d" providerId="AD"/>
  <p188:author id="{98A624BD-733E-98A4-66D4-59319B7D78DF}" name="Mark Johnson 42078336" initials="MJ4" userId="S::mark.johnson@essex.police.uk::0aa660a2-bce6-422a-a4b8-31221bdde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7" name="Richard Charnock 42071826" initials="RC4" lastIdx="7" clrIdx="7">
    <p:extLst>
      <p:ext uri="{19B8F6BF-5375-455C-9EA6-DF929625EA0E}">
        <p15:presenceInfo xmlns:p15="http://schemas.microsoft.com/office/powerpoint/2012/main" userId="S::Richard.Charnock@essex.police.uk::9349f1fd-d448-4709-94f9-992c39c3d9bf" providerId="AD"/>
      </p:ext>
    </p:extLst>
  </p:cmAuthor>
  <p:cmAuthor id="1" name="Mark Johnson 42078336" initials="MJ4" lastIdx="40" clrIdx="1"/>
  <p:cmAuthor id="8" name="Morgan Cronin T/CH/SUPT 42002887" initials="MCT4" lastIdx="5" clrIdx="8">
    <p:extLst>
      <p:ext uri="{19B8F6BF-5375-455C-9EA6-DF929625EA0E}">
        <p15:presenceInfo xmlns:p15="http://schemas.microsoft.com/office/powerpoint/2012/main" userId="S::Morgan.Cronin@essex.police.uk::9e0ccce6-48d7-429b-b73a-6e2d245cd771" providerId="AD"/>
      </p:ext>
    </p:extLst>
  </p:cmAuthor>
  <p:cmAuthor id="2" name="Victoria Harrington 42077067" initials="VH4" lastIdx="237" clrIdx="2"/>
  <p:cmAuthor id="3" name="Matt Robbins 42073495" initials="MR4" lastIdx="5" clrIdx="3">
    <p:extLst>
      <p:ext uri="{19B8F6BF-5375-455C-9EA6-DF929625EA0E}">
        <p15:presenceInfo xmlns:p15="http://schemas.microsoft.com/office/powerpoint/2012/main" userId="S-1-5-21-3905950219-3223722337-1205513746-15545" providerId="AD"/>
      </p:ext>
    </p:extLst>
  </p:cmAuthor>
  <p:cmAuthor id="4" name="Laura Sumer 42070126" initials="LS4" lastIdx="18" clrIdx="4">
    <p:extLst>
      <p:ext uri="{19B8F6BF-5375-455C-9EA6-DF929625EA0E}">
        <p15:presenceInfo xmlns:p15="http://schemas.microsoft.com/office/powerpoint/2012/main" userId="S-1-5-21-3905950219-3223722337-1205513746-14080" providerId="AD"/>
      </p:ext>
    </p:extLst>
  </p:cmAuthor>
  <p:cmAuthor id="5" name="Laura Sumer 42070126" initials="LS4 [2]" lastIdx="173" clrIdx="5">
    <p:extLst>
      <p:ext uri="{19B8F6BF-5375-455C-9EA6-DF929625EA0E}">
        <p15:presenceInfo xmlns:p15="http://schemas.microsoft.com/office/powerpoint/2012/main" userId="S::Laura.Sumer@essex.police.uk::fbb2f4ed-998a-41d0-8295-e1419d34a0c5" providerId="AD"/>
      </p:ext>
    </p:extLst>
  </p:cmAuthor>
  <p:cmAuthor id="6" name="Matt Robbins 42073495" initials="MR4 [2]" lastIdx="67" clrIdx="6">
    <p:extLst>
      <p:ext uri="{19B8F6BF-5375-455C-9EA6-DF929625EA0E}">
        <p15:presenceInfo xmlns:p15="http://schemas.microsoft.com/office/powerpoint/2012/main" userId="S::Matt.Robbins@essex.police.uk::a8de2c8f-d049-460a-a9e1-41659b9f2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1C3048"/>
    <a:srgbClr val="001947"/>
    <a:srgbClr val="E9EDF4"/>
    <a:srgbClr val="1F3651"/>
    <a:srgbClr val="142232"/>
    <a:srgbClr val="E890AB"/>
    <a:srgbClr val="83F5BF"/>
    <a:srgbClr val="13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F0CD7-B25A-4F19-86CA-DD0AE84C727F}" v="1" dt="2023-04-21T08:19:52.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2" autoAdjust="0"/>
  </p:normalViewPr>
  <p:slideViewPr>
    <p:cSldViewPr snapToGrid="0">
      <p:cViewPr varScale="1">
        <p:scale>
          <a:sx n="62" d="100"/>
          <a:sy n="62" d="100"/>
        </p:scale>
        <p:origin x="512"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Dowdeswell 42073768" userId="677874bf-96e4-40e3-9f29-f7811ed7d47f" providerId="ADAL" clId="{E6AF0CD7-B25A-4F19-86CA-DD0AE84C727F}"/>
    <pc:docChg chg="modSld">
      <pc:chgData name="Samantha Dowdeswell 42073768" userId="677874bf-96e4-40e3-9f29-f7811ed7d47f" providerId="ADAL" clId="{E6AF0CD7-B25A-4F19-86CA-DD0AE84C727F}" dt="2023-04-21T08:20:02.041" v="3" actId="20577"/>
      <pc:docMkLst>
        <pc:docMk/>
      </pc:docMkLst>
      <pc:sldChg chg="modSp mod">
        <pc:chgData name="Samantha Dowdeswell 42073768" userId="677874bf-96e4-40e3-9f29-f7811ed7d47f" providerId="ADAL" clId="{E6AF0CD7-B25A-4F19-86CA-DD0AE84C727F}" dt="2023-04-21T08:19:50.594" v="1" actId="2"/>
        <pc:sldMkLst>
          <pc:docMk/>
          <pc:sldMk cId="4143044579" sldId="319"/>
        </pc:sldMkLst>
        <pc:spChg chg="mod">
          <ac:chgData name="Samantha Dowdeswell 42073768" userId="677874bf-96e4-40e3-9f29-f7811ed7d47f" providerId="ADAL" clId="{E6AF0CD7-B25A-4F19-86CA-DD0AE84C727F}" dt="2023-04-21T08:19:50.594" v="1" actId="2"/>
          <ac:spMkLst>
            <pc:docMk/>
            <pc:sldMk cId="4143044579" sldId="319"/>
            <ac:spMk id="12" creationId="{4B4192FE-0414-49C9-9794-2AE36D86C0B2}"/>
          </ac:spMkLst>
        </pc:spChg>
      </pc:sldChg>
      <pc:sldChg chg="modSp mod">
        <pc:chgData name="Samantha Dowdeswell 42073768" userId="677874bf-96e4-40e3-9f29-f7811ed7d47f" providerId="ADAL" clId="{E6AF0CD7-B25A-4F19-86CA-DD0AE84C727F}" dt="2023-04-21T08:20:02.041" v="3" actId="20577"/>
        <pc:sldMkLst>
          <pc:docMk/>
          <pc:sldMk cId="2107516768" sldId="337"/>
        </pc:sldMkLst>
        <pc:spChg chg="mod">
          <ac:chgData name="Samantha Dowdeswell 42073768" userId="677874bf-96e4-40e3-9f29-f7811ed7d47f" providerId="ADAL" clId="{E6AF0CD7-B25A-4F19-86CA-DD0AE84C727F}" dt="2023-04-21T08:20:02.041" v="3" actId="20577"/>
          <ac:spMkLst>
            <pc:docMk/>
            <pc:sldMk cId="2107516768" sldId="337"/>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a:p>
        </p:txBody>
      </p:sp>
      <p:sp>
        <p:nvSpPr>
          <p:cNvPr id="3" name="Date Placeholder 2"/>
          <p:cNvSpPr>
            <a:spLocks noGrp="1"/>
          </p:cNvSpPr>
          <p:nvPr>
            <p:ph type="dt" sz="quarter" idx="1"/>
          </p:nvPr>
        </p:nvSpPr>
        <p:spPr>
          <a:xfrm>
            <a:off x="3894723" y="2"/>
            <a:ext cx="2980704" cy="482839"/>
          </a:xfrm>
          <a:prstGeom prst="rect">
            <a:avLst/>
          </a:prstGeom>
        </p:spPr>
        <p:txBody>
          <a:bodyPr vert="horz" lIns="92098" tIns="46048" rIns="92098" bIns="46048" rtlCol="0"/>
          <a:lstStyle>
            <a:lvl1pPr algn="r">
              <a:defRPr sz="1200"/>
            </a:lvl1pPr>
          </a:lstStyle>
          <a:p>
            <a:fld id="{5903D7C5-9F6C-4676-B42A-1E0731642E03}" type="datetimeFigureOut">
              <a:rPr lang="en-GB" smtClean="0"/>
              <a:t>21/04/2023</a:t>
            </a:fld>
            <a:endParaRPr lang="en-GB"/>
          </a:p>
        </p:txBody>
      </p:sp>
      <p:sp>
        <p:nvSpPr>
          <p:cNvPr id="4" name="Footer Placeholder 3"/>
          <p:cNvSpPr>
            <a:spLocks noGrp="1"/>
          </p:cNvSpPr>
          <p:nvPr>
            <p:ph type="ftr" sz="quarter" idx="2"/>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a:p>
        </p:txBody>
      </p:sp>
      <p:sp>
        <p:nvSpPr>
          <p:cNvPr id="5" name="Slide Number Placeholder 4"/>
          <p:cNvSpPr>
            <a:spLocks noGrp="1"/>
          </p:cNvSpPr>
          <p:nvPr>
            <p:ph type="sldNum" sz="quarter" idx="3"/>
          </p:nvPr>
        </p:nvSpPr>
        <p:spPr>
          <a:xfrm>
            <a:off x="3894723" y="9172375"/>
            <a:ext cx="2980704" cy="482839"/>
          </a:xfrm>
          <a:prstGeom prst="rect">
            <a:avLst/>
          </a:prstGeom>
        </p:spPr>
        <p:txBody>
          <a:bodyPr vert="horz" lIns="92098" tIns="46048" rIns="92098" bIns="46048" rtlCol="0" anchor="b"/>
          <a:lstStyle>
            <a:lvl1pPr algn="r">
              <a:defRPr sz="1200"/>
            </a:lvl1pPr>
          </a:lstStyle>
          <a:p>
            <a:fld id="{B07D4B5A-3B64-4AD6-87F8-980ACD575913}" type="slidenum">
              <a:rPr lang="en-GB" smtClean="0"/>
              <a:t>‹#›</a:t>
            </a:fld>
            <a:endParaRPr lang="en-GB"/>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a:p>
        </p:txBody>
      </p:sp>
      <p:sp>
        <p:nvSpPr>
          <p:cNvPr id="3" name="Date Placeholder 2"/>
          <p:cNvSpPr>
            <a:spLocks noGrp="1"/>
          </p:cNvSpPr>
          <p:nvPr>
            <p:ph type="dt" idx="1"/>
          </p:nvPr>
        </p:nvSpPr>
        <p:spPr>
          <a:xfrm>
            <a:off x="3894723" y="2"/>
            <a:ext cx="2980704" cy="482839"/>
          </a:xfrm>
          <a:prstGeom prst="rect">
            <a:avLst/>
          </a:prstGeom>
        </p:spPr>
        <p:txBody>
          <a:bodyPr vert="horz" lIns="92098" tIns="46048" rIns="92098" bIns="46048" rtlCol="0"/>
          <a:lstStyle>
            <a:lvl1pPr algn="r">
              <a:defRPr sz="1200"/>
            </a:lvl1pPr>
          </a:lstStyle>
          <a:p>
            <a:fld id="{94FE0818-969F-4496-9006-8FE67EE6E561}" type="datetimeFigureOut">
              <a:rPr lang="en-GB" smtClean="0"/>
              <a:t>21/04/2023</a:t>
            </a:fld>
            <a:endParaRPr lang="en-GB"/>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2098" tIns="46048" rIns="92098" bIns="46048" rtlCol="0" anchor="ctr"/>
          <a:lstStyle/>
          <a:p>
            <a:endParaRPr lang="en-GB"/>
          </a:p>
        </p:txBody>
      </p:sp>
      <p:sp>
        <p:nvSpPr>
          <p:cNvPr id="5" name="Notes Placeholder 4"/>
          <p:cNvSpPr>
            <a:spLocks noGrp="1"/>
          </p:cNvSpPr>
          <p:nvPr>
            <p:ph type="body" sz="quarter" idx="3"/>
          </p:nvPr>
        </p:nvSpPr>
        <p:spPr>
          <a:xfrm>
            <a:off x="688357" y="4587739"/>
            <a:ext cx="5500342" cy="4345543"/>
          </a:xfrm>
          <a:prstGeom prst="rect">
            <a:avLst/>
          </a:prstGeom>
        </p:spPr>
        <p:txBody>
          <a:bodyPr vert="horz" lIns="92098" tIns="46048" rIns="92098" bIns="460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a:p>
        </p:txBody>
      </p:sp>
      <p:sp>
        <p:nvSpPr>
          <p:cNvPr id="7" name="Slide Number Placeholder 6"/>
          <p:cNvSpPr>
            <a:spLocks noGrp="1"/>
          </p:cNvSpPr>
          <p:nvPr>
            <p:ph type="sldNum" sz="quarter" idx="5"/>
          </p:nvPr>
        </p:nvSpPr>
        <p:spPr>
          <a:xfrm>
            <a:off x="3894723" y="9172375"/>
            <a:ext cx="2980704" cy="482839"/>
          </a:xfrm>
          <a:prstGeom prst="rect">
            <a:avLst/>
          </a:prstGeom>
        </p:spPr>
        <p:txBody>
          <a:bodyPr vert="horz" lIns="92098" tIns="46048" rIns="92098" bIns="46048" rtlCol="0" anchor="b"/>
          <a:lstStyle>
            <a:lvl1pPr algn="r">
              <a:defRPr sz="1200"/>
            </a:lvl1pPr>
          </a:lstStyle>
          <a:p>
            <a:fld id="{AC682968-C500-41F0-8EA9-AEB7EAFF1BE1}" type="slidenum">
              <a:rPr lang="en-GB" smtClean="0"/>
              <a:t>‹#›</a:t>
            </a:fld>
            <a:endParaRPr lang="en-GB"/>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536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522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347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623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89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107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297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96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67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698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80711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35372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35975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365184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15191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338797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21/04/2023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130604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21/04/2023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32504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21/04/2023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37212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100959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a:p>
        </p:txBody>
      </p:sp>
    </p:spTree>
    <p:extLst>
      <p:ext uri="{BB962C8B-B14F-4D97-AF65-F5344CB8AC3E}">
        <p14:creationId xmlns:p14="http://schemas.microsoft.com/office/powerpoint/2010/main" val="27352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21/04/2023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hyperlink" Target="https://colp.maps.arcgis.com/apps/dashboards/0334150e430449cf8ac917e347897d46" TargetMode="Externa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uk-news/2022/dec/30/police-1800-officers-recruited-under-boris-johnson-scheme-have-resigne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a:latin typeface="Atkinson Hyperlegible" pitchFamily="50" charset="0"/>
              </a:rPr>
              <a:t>Police and Crime Plan 2021-2024</a:t>
            </a:r>
          </a:p>
          <a:p>
            <a:r>
              <a:rPr lang="en-GB" sz="4000" b="1" dirty="0">
                <a:latin typeface="Atkinson Hyperlegible" pitchFamily="50" charset="0"/>
              </a:rPr>
              <a:t>Monthly Performance Update</a:t>
            </a:r>
          </a:p>
        </p:txBody>
      </p:sp>
      <p:sp>
        <p:nvSpPr>
          <p:cNvPr id="3" name="Rectangle 2"/>
          <p:cNvSpPr/>
          <p:nvPr/>
        </p:nvSpPr>
        <p:spPr>
          <a:xfrm>
            <a:off x="199224" y="2570431"/>
            <a:ext cx="7253095" cy="830997"/>
          </a:xfrm>
          <a:prstGeom prst="rect">
            <a:avLst/>
          </a:prstGeom>
        </p:spPr>
        <p:txBody>
          <a:bodyPr wrap="square">
            <a:spAutoFit/>
          </a:bodyPr>
          <a:lstStyle/>
          <a:p>
            <a:r>
              <a:rPr lang="en-GB" sz="2400" b="1" dirty="0">
                <a:latin typeface="Atkinson Hyperlegible" pitchFamily="50" charset="0"/>
              </a:rPr>
              <a:t>March 2023 </a:t>
            </a:r>
            <a:endParaRPr lang="en-GB" sz="1400" dirty="0">
              <a:latin typeface="Atkinson Hyperlegible" pitchFamily="50" charset="0"/>
            </a:endParaRPr>
          </a:p>
          <a:p>
            <a:endParaRPr lang="en-GB" sz="2400" b="1" dirty="0">
              <a:solidFill>
                <a:srgbClr val="FF0000"/>
              </a:solidFill>
              <a:latin typeface="Atkinson Hyperlegible" pitchFamily="50" charset="0"/>
            </a:endParaRPr>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2915816" y="5705380"/>
            <a:ext cx="6192689" cy="954107"/>
          </a:xfrm>
          <a:prstGeom prst="rect">
            <a:avLst/>
          </a:prstGeom>
          <a:noFill/>
        </p:spPr>
        <p:txBody>
          <a:bodyPr wrap="square" lIns="91440" tIns="45720" rIns="91440" bIns="45720" rtlCol="0" anchor="t">
            <a:spAutoFit/>
          </a:bodyPr>
          <a:lstStyle/>
          <a:p>
            <a:pPr algn="r"/>
            <a:r>
              <a:rPr lang="en-GB" sz="1400" dirty="0">
                <a:latin typeface="Atkinson Hyperlegible"/>
              </a:rPr>
              <a:t>Version 1.6</a:t>
            </a:r>
            <a:endParaRPr lang="en-GB" sz="1400" dirty="0">
              <a:latin typeface="Atkinson Hyperlegible" pitchFamily="50" charset="0"/>
            </a:endParaRPr>
          </a:p>
          <a:p>
            <a:pPr algn="r"/>
            <a:r>
              <a:rPr lang="en-GB" sz="1400" dirty="0">
                <a:latin typeface="Atkinson Hyperlegible" pitchFamily="50" charset="0"/>
              </a:rPr>
              <a:t>Produced April 2023</a:t>
            </a:r>
          </a:p>
          <a:p>
            <a:pPr algn="r"/>
            <a:r>
              <a:rPr lang="en-GB" sz="1400" dirty="0">
                <a:latin typeface="Atkinson Hyperlegible" pitchFamily="50" charset="0"/>
              </a:rPr>
              <a:t>Performance Analysis Unit, Research &amp; Analysis Department, Essex Police</a:t>
            </a:r>
          </a:p>
          <a:p>
            <a:pPr algn="r"/>
            <a:r>
              <a:rPr lang="en-GB" sz="1400" dirty="0">
                <a:latin typeface="Atkinson Hyperlegible" pitchFamily="50" charset="0"/>
              </a:rPr>
              <a:t>Sensitivity: Official</a:t>
            </a:r>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a:latin typeface="Atkinson Hyperlegible" pitchFamily="50" charset="0"/>
              </a:rPr>
              <a:t>National and MSG positions are to 31 January 2023 </a:t>
            </a:r>
            <a:r>
              <a:rPr lang="en-GB" sz="1200" i="1" dirty="0">
                <a:solidFill>
                  <a:schemeClr val="bg1">
                    <a:lumMod val="50000"/>
                  </a:schemeClr>
                </a:solidFill>
                <a:latin typeface="Atkinson Hyperlegible" pitchFamily="50" charset="0"/>
              </a:rPr>
              <a:t>(Essex Police data are to 31 March 2023).</a:t>
            </a:r>
            <a:endParaRPr lang="en-GB" sz="3600" dirty="0">
              <a:solidFill>
                <a:srgbClr val="FF0000"/>
              </a:solidFill>
              <a:latin typeface="Atkinson Hyperlegible" pitchFamily="50"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642897"/>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91118" y="93134"/>
            <a:ext cx="5760640"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a:t>
            </a:r>
          </a:p>
        </p:txBody>
      </p:sp>
      <p:sp>
        <p:nvSpPr>
          <p:cNvPr id="5" name="Slide Number Placeholder 4"/>
          <p:cNvSpPr>
            <a:spLocks noGrp="1"/>
          </p:cNvSpPr>
          <p:nvPr>
            <p:ph type="sldNum" sz="quarter" idx="12"/>
          </p:nvPr>
        </p:nvSpPr>
        <p:spPr>
          <a:xfrm>
            <a:off x="6976583" y="6481197"/>
            <a:ext cx="2133600" cy="365125"/>
          </a:xfrm>
        </p:spPr>
        <p:txBody>
          <a:bodyPr/>
          <a:lstStyle/>
          <a:p>
            <a:fld id="{E0D83E65-4E55-4BA6-A0BC-212B9D3BDCE3}" type="slidenum">
              <a:rPr lang="en-GB" smtClean="0"/>
              <a:pPr/>
              <a:t>10</a:t>
            </a:fld>
            <a:endParaRPr lang="en-GB" dirty="0"/>
          </a:p>
        </p:txBody>
      </p:sp>
      <p:sp>
        <p:nvSpPr>
          <p:cNvPr id="7" name="TextBox 6"/>
          <p:cNvSpPr txBox="1"/>
          <p:nvPr/>
        </p:nvSpPr>
        <p:spPr>
          <a:xfrm>
            <a:off x="129074" y="3563517"/>
            <a:ext cx="8879360" cy="307776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a:solidFill>
                  <a:schemeClr val="tx1"/>
                </a:solidFill>
                <a:latin typeface="Atkinson Hyperlegible" pitchFamily="50" charset="0"/>
              </a:rPr>
              <a:t>Essex experienced a </a:t>
            </a:r>
            <a:r>
              <a:rPr lang="en-GB" sz="1100" b="1" dirty="0">
                <a:solidFill>
                  <a:schemeClr val="tx1"/>
                </a:solidFill>
                <a:latin typeface="Atkinson Hyperlegible" pitchFamily="50" charset="0"/>
              </a:rPr>
              <a:t>9.1% decrease (2,815 fewer) in the number of recorded Domestic Abuse (DA) offences</a:t>
            </a:r>
            <a:r>
              <a:rPr lang="en-GB" sz="1100" dirty="0">
                <a:solidFill>
                  <a:schemeClr val="tx1"/>
                </a:solidFill>
                <a:latin typeface="Atkinson Hyperlegible" pitchFamily="50" charset="0"/>
              </a:rPr>
              <a:t> for the 12 months to March 2023 compared to the 12 months to March 2022. The Force recorded 1,019</a:t>
            </a:r>
            <a:r>
              <a:rPr lang="en-GB" sz="1100" b="1" dirty="0">
                <a:solidFill>
                  <a:schemeClr val="tx1"/>
                </a:solidFill>
                <a:latin typeface="Atkinson Hyperlegible" pitchFamily="50" charset="0"/>
              </a:rPr>
              <a:t> fewer offences in the </a:t>
            </a:r>
            <a:r>
              <a:rPr lang="en-GB" sz="1100" b="1" u="sng" dirty="0">
                <a:solidFill>
                  <a:schemeClr val="tx1"/>
                </a:solidFill>
                <a:latin typeface="Atkinson Hyperlegible" pitchFamily="50" charset="0"/>
              </a:rPr>
              <a:t>three</a:t>
            </a:r>
            <a:r>
              <a:rPr lang="en-GB" sz="1100" b="1" dirty="0">
                <a:solidFill>
                  <a:schemeClr val="tx1"/>
                </a:solidFill>
                <a:latin typeface="Atkinson Hyperlegible" pitchFamily="50" charset="0"/>
              </a:rPr>
              <a:t> months to March 2023 compared to the three months to March 2022</a:t>
            </a:r>
            <a:r>
              <a:rPr lang="en-GB" sz="1100" dirty="0">
                <a:solidFill>
                  <a:schemeClr val="tx1"/>
                </a:solidFill>
                <a:latin typeface="Atkinson Hyperlegible" pitchFamily="50" charset="0"/>
              </a:rPr>
              <a:t> (6,419 v. 7,438). It is of note that Stalking &amp; Harassment offences account for about a fifth (19.9%) of all Domestic Abuse investigations and that Essex Police are currently auditing and – where appropriate – cancelling Stalking &amp; Harassment offences to ensure additional crimes have not been unnecessarily recorded. </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Essex Police </a:t>
            </a:r>
            <a:r>
              <a:rPr lang="en-GB" sz="1100" b="1" dirty="0">
                <a:solidFill>
                  <a:schemeClr val="tx1"/>
                </a:solidFill>
                <a:latin typeface="Atkinson Hyperlegible" pitchFamily="50" charset="0"/>
              </a:rPr>
              <a:t>solved 3.0% (98) fewer DA offences</a:t>
            </a:r>
            <a:r>
              <a:rPr lang="en-GB" sz="1100" dirty="0">
                <a:solidFill>
                  <a:schemeClr val="tx1"/>
                </a:solidFill>
                <a:latin typeface="Atkinson Hyperlegible" pitchFamily="50" charset="0"/>
              </a:rPr>
              <a:t> for the 12 months to March 2023 compared to the 12 months to March 2022. The Force </a:t>
            </a:r>
            <a:r>
              <a:rPr lang="en-GB" sz="1100" b="1" dirty="0">
                <a:solidFill>
                  <a:schemeClr val="tx1"/>
                </a:solidFill>
                <a:latin typeface="Atkinson Hyperlegible" pitchFamily="50" charset="0"/>
              </a:rPr>
              <a:t>solved 180 fewer offences in the three months to March 2023 compared to the three months to March 2022</a:t>
            </a:r>
            <a:r>
              <a:rPr lang="en-GB" sz="1100" dirty="0">
                <a:solidFill>
                  <a:schemeClr val="tx1"/>
                </a:solidFill>
                <a:latin typeface="Atkinson Hyperlegible" pitchFamily="50" charset="0"/>
              </a:rPr>
              <a:t> (876 v. 696).</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was a 5.5% decrease (1,647 fewer) in DA offences and a 4.7% increase (141 more) in the number of DA offences solved for the 12 months to March 2023 compared to the 12 months to December 2019.</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were 2,791 fewer repeat victims of DA in the 12 months to March 2023 compared to the 12 months to March 2022 (13.2% less). There was also a decrease of 10.5% (2,167 fewer) compared to the 12 months to December 2019.</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ea typeface="Times New Roman" panose="02020603050405020304" pitchFamily="18" charset="0"/>
                <a:cs typeface="Calibri" panose="020F0502020204030204" pitchFamily="34" charset="0"/>
              </a:rPr>
              <a:t>Please note:</a:t>
            </a:r>
          </a:p>
          <a:p>
            <a:pPr marL="171450" indent="-171450">
              <a:buFont typeface="Arial" panose="020B0604020202020204" pitchFamily="34" charset="0"/>
              <a:buChar char="•"/>
            </a:pPr>
            <a:r>
              <a:rPr lang="en-GB" sz="1000" dirty="0">
                <a:solidFill>
                  <a:schemeClr val="tx1"/>
                </a:solidFill>
                <a:latin typeface="Atkinson Hyperlegible" pitchFamily="50" charset="0"/>
                <a:ea typeface="Times New Roman" panose="02020603050405020304" pitchFamily="18" charset="0"/>
                <a:cs typeface="Calibri" panose="020F0502020204030204" pitchFamily="34" charset="0"/>
              </a:rPr>
              <a:t>A</a:t>
            </a:r>
            <a:r>
              <a:rPr lang="en-GB" sz="1000" dirty="0">
                <a:solidFill>
                  <a:schemeClr val="tx1"/>
                </a:solidFill>
                <a:effectLst/>
                <a:latin typeface="Atkinson Hyperlegible" pitchFamily="50" charset="0"/>
                <a:ea typeface="Times New Roman" panose="02020603050405020304" pitchFamily="18" charset="0"/>
                <a:cs typeface="Calibri" panose="020F0502020204030204" pitchFamily="34" charset="0"/>
              </a:rPr>
              <a:t> repeat victim is someone who has been named as a victim for more than one crime within a 12-month period; to mitigate the fact that multiple crimes  can be associated with the same incident, additional crimes with the same victim on the same date are not counted.</a:t>
            </a:r>
          </a:p>
        </p:txBody>
      </p:sp>
      <p:sp>
        <p:nvSpPr>
          <p:cNvPr id="10" name="Rectangle 9">
            <a:extLst>
              <a:ext uri="{FF2B5EF4-FFF2-40B4-BE49-F238E27FC236}">
                <a16:creationId xmlns:a16="http://schemas.microsoft.com/office/drawing/2014/main" id="{CE1688AC-CB61-4DC6-9CED-29B393AF5E0A}"/>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3" name="Picture 2">
            <a:extLst>
              <a:ext uri="{FF2B5EF4-FFF2-40B4-BE49-F238E27FC236}">
                <a16:creationId xmlns:a16="http://schemas.microsoft.com/office/drawing/2014/main" id="{C4FEA559-20DB-4E29-902B-32B969C0C105}"/>
              </a:ext>
            </a:extLst>
          </p:cNvPr>
          <p:cNvPicPr>
            <a:picLocks noChangeAspect="1"/>
          </p:cNvPicPr>
          <p:nvPr/>
        </p:nvPicPr>
        <p:blipFill>
          <a:blip r:embed="rId2"/>
          <a:stretch>
            <a:fillRect/>
          </a:stretch>
        </p:blipFill>
        <p:spPr>
          <a:xfrm>
            <a:off x="129074" y="705145"/>
            <a:ext cx="8879360" cy="1080170"/>
          </a:xfrm>
          <a:prstGeom prst="rect">
            <a:avLst/>
          </a:prstGeom>
        </p:spPr>
      </p:pic>
      <p:pic>
        <p:nvPicPr>
          <p:cNvPr id="4" name="Picture 3">
            <a:extLst>
              <a:ext uri="{FF2B5EF4-FFF2-40B4-BE49-F238E27FC236}">
                <a16:creationId xmlns:a16="http://schemas.microsoft.com/office/drawing/2014/main" id="{8CF77FC8-C924-4B99-BF8D-60CA0940AE5B}"/>
              </a:ext>
            </a:extLst>
          </p:cNvPr>
          <p:cNvPicPr>
            <a:picLocks noChangeAspect="1"/>
          </p:cNvPicPr>
          <p:nvPr/>
        </p:nvPicPr>
        <p:blipFill>
          <a:blip r:embed="rId3"/>
          <a:stretch>
            <a:fillRect/>
          </a:stretch>
        </p:blipFill>
        <p:spPr>
          <a:xfrm>
            <a:off x="123361" y="1801357"/>
            <a:ext cx="4376632" cy="1716443"/>
          </a:xfrm>
          <a:prstGeom prst="rect">
            <a:avLst/>
          </a:prstGeom>
        </p:spPr>
      </p:pic>
      <p:pic>
        <p:nvPicPr>
          <p:cNvPr id="12" name="Picture 11">
            <a:extLst>
              <a:ext uri="{FF2B5EF4-FFF2-40B4-BE49-F238E27FC236}">
                <a16:creationId xmlns:a16="http://schemas.microsoft.com/office/drawing/2014/main" id="{B7B092A8-B1EC-48BC-96CC-B7C425C352E0}"/>
              </a:ext>
            </a:extLst>
          </p:cNvPr>
          <p:cNvPicPr>
            <a:picLocks noChangeAspect="1"/>
          </p:cNvPicPr>
          <p:nvPr/>
        </p:nvPicPr>
        <p:blipFill>
          <a:blip r:embed="rId4"/>
          <a:stretch>
            <a:fillRect/>
          </a:stretch>
        </p:blipFill>
        <p:spPr>
          <a:xfrm>
            <a:off x="4644008" y="1789810"/>
            <a:ext cx="4358962" cy="1727991"/>
          </a:xfrm>
          <a:prstGeom prst="rect">
            <a:avLst/>
          </a:prstGeom>
        </p:spPr>
      </p:pic>
    </p:spTree>
    <p:extLst>
      <p:ext uri="{BB962C8B-B14F-4D97-AF65-F5344CB8AC3E}">
        <p14:creationId xmlns:p14="http://schemas.microsoft.com/office/powerpoint/2010/main" val="182840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871" y="5449353"/>
            <a:ext cx="899999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tkinson Hyperlegible" pitchFamily="50" charset="0"/>
              </a:rPr>
              <a:t>Essex Police solved 31 more (7.4%) child abuse offences </a:t>
            </a:r>
            <a:r>
              <a:rPr lang="en-GB" sz="1200" dirty="0">
                <a:solidFill>
                  <a:schemeClr val="tx1"/>
                </a:solidFill>
                <a:latin typeface="Atkinson Hyperlegible" pitchFamily="50" charset="0"/>
              </a:rPr>
              <a:t>for the 12 months to March 2023 compared to the 12 months to March 2022, whilst there was a </a:t>
            </a:r>
            <a:r>
              <a:rPr lang="en-GB" sz="1200" b="1" dirty="0">
                <a:solidFill>
                  <a:schemeClr val="tx1"/>
                </a:solidFill>
                <a:latin typeface="Atkinson Hyperlegible" pitchFamily="50" charset="0"/>
              </a:rPr>
              <a:t>5.3% decrease (341 fewer) </a:t>
            </a:r>
            <a:r>
              <a:rPr lang="en-GB" sz="1200" dirty="0">
                <a:solidFill>
                  <a:schemeClr val="tx1"/>
                </a:solidFill>
                <a:latin typeface="Atkinson Hyperlegible" pitchFamily="50" charset="0"/>
              </a:rPr>
              <a:t>in offences for the same comparison periods.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Essex Police also solved 176 more (64.0%) offences for the 12 months to March 2023 compared to the 12 months to December 2019. There was also a 15.0% increase (791 more) in Child Abuse offences for the same comparison periods.</a:t>
            </a:r>
          </a:p>
        </p:txBody>
      </p:sp>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11032" y="78719"/>
            <a:ext cx="5897174"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11</a:t>
            </a:fld>
            <a:endParaRPr lang="en-GB" dirty="0"/>
          </a:p>
        </p:txBody>
      </p:sp>
      <p:sp>
        <p:nvSpPr>
          <p:cNvPr id="10" name="Rectangle 9">
            <a:extLst>
              <a:ext uri="{FF2B5EF4-FFF2-40B4-BE49-F238E27FC236}">
                <a16:creationId xmlns:a16="http://schemas.microsoft.com/office/drawing/2014/main" id="{618C0E18-903B-4F49-A448-6B949178C1F8}"/>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2" name="Picture 1">
            <a:extLst>
              <a:ext uri="{FF2B5EF4-FFF2-40B4-BE49-F238E27FC236}">
                <a16:creationId xmlns:a16="http://schemas.microsoft.com/office/drawing/2014/main" id="{DF765B79-41C6-4242-B5AD-A61A455CC1F8}"/>
              </a:ext>
            </a:extLst>
          </p:cNvPr>
          <p:cNvPicPr>
            <a:picLocks noChangeAspect="1"/>
          </p:cNvPicPr>
          <p:nvPr/>
        </p:nvPicPr>
        <p:blipFill>
          <a:blip r:embed="rId3"/>
          <a:stretch>
            <a:fillRect/>
          </a:stretch>
        </p:blipFill>
        <p:spPr>
          <a:xfrm>
            <a:off x="65871" y="722085"/>
            <a:ext cx="8998191" cy="918372"/>
          </a:xfrm>
          <a:prstGeom prst="rect">
            <a:avLst/>
          </a:prstGeom>
        </p:spPr>
      </p:pic>
      <p:pic>
        <p:nvPicPr>
          <p:cNvPr id="3" name="Picture 2">
            <a:extLst>
              <a:ext uri="{FF2B5EF4-FFF2-40B4-BE49-F238E27FC236}">
                <a16:creationId xmlns:a16="http://schemas.microsoft.com/office/drawing/2014/main" id="{33AA1910-81B7-4062-864A-907D8A43307A}"/>
              </a:ext>
            </a:extLst>
          </p:cNvPr>
          <p:cNvPicPr>
            <a:picLocks noChangeAspect="1"/>
          </p:cNvPicPr>
          <p:nvPr/>
        </p:nvPicPr>
        <p:blipFill>
          <a:blip r:embed="rId4"/>
          <a:stretch>
            <a:fillRect/>
          </a:stretch>
        </p:blipFill>
        <p:spPr>
          <a:xfrm>
            <a:off x="65871" y="1724681"/>
            <a:ext cx="4353300" cy="2018922"/>
          </a:xfrm>
          <a:prstGeom prst="rect">
            <a:avLst/>
          </a:prstGeom>
        </p:spPr>
      </p:pic>
      <p:pic>
        <p:nvPicPr>
          <p:cNvPr id="11" name="Picture 10">
            <a:extLst>
              <a:ext uri="{FF2B5EF4-FFF2-40B4-BE49-F238E27FC236}">
                <a16:creationId xmlns:a16="http://schemas.microsoft.com/office/drawing/2014/main" id="{CE6FAB02-31D5-479E-93E3-674AC2ACF835}"/>
              </a:ext>
            </a:extLst>
          </p:cNvPr>
          <p:cNvPicPr>
            <a:picLocks noChangeAspect="1"/>
          </p:cNvPicPr>
          <p:nvPr/>
        </p:nvPicPr>
        <p:blipFill>
          <a:blip r:embed="rId5"/>
          <a:stretch>
            <a:fillRect/>
          </a:stretch>
        </p:blipFill>
        <p:spPr>
          <a:xfrm>
            <a:off x="4681412" y="1724682"/>
            <a:ext cx="4382649" cy="2018922"/>
          </a:xfrm>
          <a:prstGeom prst="rect">
            <a:avLst/>
          </a:prstGeom>
        </p:spPr>
      </p:pic>
    </p:spTree>
    <p:extLst>
      <p:ext uri="{BB962C8B-B14F-4D97-AF65-F5344CB8AC3E}">
        <p14:creationId xmlns:p14="http://schemas.microsoft.com/office/powerpoint/2010/main" val="326502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033" y="2564904"/>
            <a:ext cx="8999999" cy="42088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100" dirty="0">
                <a:solidFill>
                  <a:schemeClr val="tx1"/>
                </a:solidFill>
                <a:latin typeface="Atkinson Hyperlegible" pitchFamily="50" charset="0"/>
              </a:rPr>
              <a:t>248 Modern Slavery referrals were made in the 12 months to March 2023 compared with 170 in the 12 months to March 2022 (78 more). </a:t>
            </a:r>
          </a:p>
          <a:p>
            <a:pPr lvl="0"/>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The number of Domestic Violence Protection Notices (DVPN) decreased by 40.3% (110 fewer notices) in the 12 months to March 2023 compared to the 12 months to March 2022. 108 fewer (42.9%) Domestic Violence Protection Orders (DVPO) were issued in the 12 months to March 2023 compared to the 12 months to March 2022.</a:t>
            </a:r>
          </a:p>
          <a:p>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Confidence that the policing response to protect children and vulnerable people (from the independent survey commissioned by Essex Police) is at 79.6% (results to the 12 months to December 2022). Compared to year ending December 2021, confidence has decreased by 6.7 percentage points but nevertheless remains at a high level.</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As a result of Operation Puffin***, the force has implemented a number of changes to how it approaches the issue of Domestic Abuse. This includes implementing improvements to the risk assessment and victim safeguarding processes.</a:t>
            </a:r>
          </a:p>
          <a:p>
            <a:endParaRPr lang="en-GB" sz="1100" dirty="0">
              <a:solidFill>
                <a:srgbClr val="FF0000"/>
              </a:solidFill>
              <a:highlight>
                <a:srgbClr val="FFFF66"/>
              </a:highlight>
              <a:latin typeface="Atkinson Hyperlegible" pitchFamily="50" charset="0"/>
            </a:endParaRPr>
          </a:p>
          <a:p>
            <a:r>
              <a:rPr lang="en-GB" sz="1100" dirty="0">
                <a:solidFill>
                  <a:schemeClr val="tx1"/>
                </a:solidFill>
                <a:effectLst/>
                <a:latin typeface="Atkinson Hyperlegible" pitchFamily="50" charset="0"/>
              </a:rPr>
              <a:t>Five of the nine metrics for this Priority improved </a:t>
            </a:r>
            <a:r>
              <a:rPr lang="en-GB" sz="1100" dirty="0">
                <a:solidFill>
                  <a:schemeClr val="tx1"/>
                </a:solidFill>
                <a:latin typeface="Atkinson Hyperlegible" pitchFamily="50" charset="0"/>
              </a:rPr>
              <a:t>in the 12 months to March 2023 </a:t>
            </a:r>
            <a:r>
              <a:rPr lang="en-GB" sz="1100" dirty="0">
                <a:solidFill>
                  <a:schemeClr val="tx1"/>
                </a:solidFill>
                <a:effectLst/>
                <a:latin typeface="Atkinson Hyperlegible" pitchFamily="50" charset="0"/>
              </a:rPr>
              <a:t>compared to the 12 months to </a:t>
            </a:r>
            <a:r>
              <a:rPr lang="en-GB" sz="1100" dirty="0">
                <a:solidFill>
                  <a:schemeClr val="tx1"/>
                </a:solidFill>
                <a:latin typeface="Atkinson Hyperlegible" pitchFamily="50" charset="0"/>
              </a:rPr>
              <a:t>March</a:t>
            </a:r>
            <a:r>
              <a:rPr lang="en-GB" sz="1100" dirty="0">
                <a:solidFill>
                  <a:schemeClr val="tx1"/>
                </a:solidFill>
                <a:effectLst/>
                <a:latin typeface="Atkinson Hyperlegible" pitchFamily="50" charset="0"/>
              </a:rPr>
              <a:t> 2022 (DA offences, repeat victims of DA, CA offences, CA solved and NRM referrals); </a:t>
            </a:r>
            <a:r>
              <a:rPr lang="en-GB" sz="1100" dirty="0">
                <a:solidFill>
                  <a:schemeClr val="tx1"/>
                </a:solidFill>
                <a:latin typeface="Atkinson Hyperlegible" pitchFamily="50" charset="0"/>
              </a:rPr>
              <a:t>four</a:t>
            </a:r>
            <a:r>
              <a:rPr lang="en-GB" sz="1100" dirty="0">
                <a:solidFill>
                  <a:schemeClr val="tx1"/>
                </a:solidFill>
                <a:effectLst/>
                <a:latin typeface="Atkinson Hyperlegible" pitchFamily="50" charset="0"/>
              </a:rPr>
              <a:t> deteriorated (DA offences solved, </a:t>
            </a:r>
            <a:r>
              <a:rPr lang="en-GB" sz="1100" dirty="0">
                <a:solidFill>
                  <a:schemeClr val="tx1"/>
                </a:solidFill>
                <a:latin typeface="Atkinson Hyperlegible" pitchFamily="50" charset="0"/>
              </a:rPr>
              <a:t>DVPNs</a:t>
            </a:r>
            <a:r>
              <a:rPr lang="en-GB" sz="1100" dirty="0">
                <a:solidFill>
                  <a:schemeClr val="tx1"/>
                </a:solidFill>
                <a:effectLst/>
                <a:latin typeface="Atkinson Hyperlegible" pitchFamily="50" charset="0"/>
              </a:rPr>
              <a:t>, DVPOs and confidence). Five metrics improved when compared with the 12 months to December 2019.</a:t>
            </a:r>
            <a:r>
              <a:rPr lang="en-GB" sz="1100" dirty="0">
                <a:solidFill>
                  <a:schemeClr val="tx1"/>
                </a:solidFill>
                <a:latin typeface="Atkinson Hyperlegible" pitchFamily="50" charset="0"/>
              </a:rPr>
              <a:t> </a:t>
            </a:r>
            <a:r>
              <a:rPr lang="en-GB" sz="1100" dirty="0">
                <a:solidFill>
                  <a:schemeClr val="tx1"/>
                </a:solidFill>
                <a:effectLst/>
                <a:latin typeface="Atkinson Hyperlegible" pitchFamily="50" charset="0"/>
              </a:rPr>
              <a:t>Whilst DA solved fell, the proportional fall in offences was much greater. As a result a grade of </a:t>
            </a:r>
            <a:r>
              <a:rPr lang="en-GB" sz="1100" dirty="0">
                <a:solidFill>
                  <a:schemeClr val="tx1"/>
                </a:solidFill>
                <a:latin typeface="Atkinson Hyperlegible" pitchFamily="50" charset="0"/>
              </a:rPr>
              <a:t>Good</a:t>
            </a:r>
            <a:r>
              <a:rPr lang="en-GB" sz="1100" dirty="0">
                <a:solidFill>
                  <a:schemeClr val="tx1"/>
                </a:solidFill>
                <a:effectLst/>
                <a:latin typeface="Atkinson Hyperlegible" pitchFamily="50" charset="0"/>
              </a:rPr>
              <a:t> is recommended.</a:t>
            </a:r>
          </a:p>
          <a:p>
            <a:endParaRPr lang="en-GB" sz="105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The number of Modern Slavery referrals made to the National Referral Model are only available from April 2019 due to a change in the method of recording. A year on year comparison for the 12 months to December 2019 is therefore not possible.</a:t>
            </a:r>
          </a:p>
          <a:p>
            <a:r>
              <a:rPr lang="en-GB" sz="1000" dirty="0">
                <a:solidFill>
                  <a:schemeClr val="tx1"/>
                </a:solidFill>
                <a:latin typeface="Atkinson Hyperlegible" pitchFamily="50" charset="0"/>
              </a:rPr>
              <a:t>** </a:t>
            </a:r>
            <a:r>
              <a:rPr lang="en-GB" sz="1000" dirty="0">
                <a:solidFill>
                  <a:schemeClr val="tx1"/>
                </a:solidFill>
                <a:effectLst/>
                <a:latin typeface="Atkinson Hyperlegible" pitchFamily="50" charset="0"/>
                <a:ea typeface="Calibri" panose="020F0502020204030204" pitchFamily="34" charset="0"/>
                <a:cs typeface="Calibri" panose="020F0502020204030204" pitchFamily="34" charset="0"/>
              </a:rPr>
              <a:t>DVPN’s are the first stage of the process, and DVPO the second. An officer issues a DVPN which has to go to court to become a DVPO</a:t>
            </a:r>
            <a:r>
              <a:rPr lang="en-GB" sz="1000" dirty="0">
                <a:solidFill>
                  <a:schemeClr val="tx1"/>
                </a:solidFill>
                <a:latin typeface="Atkinson Hyperlegible" pitchFamily="50" charset="0"/>
                <a:ea typeface="Calibri" panose="020F0502020204030204" pitchFamily="34" charset="0"/>
                <a:cs typeface="Calibri" panose="020F0502020204030204" pitchFamily="34" charset="0"/>
              </a:rPr>
              <a:t>, </a:t>
            </a:r>
            <a:r>
              <a:rPr lang="en-GB" sz="1000" dirty="0">
                <a:solidFill>
                  <a:schemeClr val="tx1"/>
                </a:solidFill>
                <a:effectLst/>
                <a:latin typeface="Atkinson Hyperlegible" pitchFamily="50" charset="0"/>
                <a:ea typeface="Calibri" panose="020F0502020204030204" pitchFamily="34" charset="0"/>
                <a:cs typeface="Calibri" panose="020F0502020204030204" pitchFamily="34" charset="0"/>
              </a:rPr>
              <a:t>there are always less orders than notices as a result, as not all are approved or process hasn’t been followed.</a:t>
            </a:r>
          </a:p>
          <a:p>
            <a:r>
              <a:rPr lang="en-GB" sz="1000" dirty="0">
                <a:solidFill>
                  <a:schemeClr val="tx1"/>
                </a:solidFill>
                <a:latin typeface="Atkinson Hyperlegible" pitchFamily="50" charset="0"/>
                <a:cs typeface="Calibri" panose="020F0502020204030204" pitchFamily="34" charset="0"/>
              </a:rPr>
              <a:t>*** Operation Puffin was an investigation into the horrific murder of Ashley Wadsworth by a young man with a history of domestic violence in Chelmsford last year.</a:t>
            </a:r>
            <a:endParaRPr lang="en-GB" sz="1000" dirty="0">
              <a:solidFill>
                <a:schemeClr val="tx1"/>
              </a:solidFill>
              <a:latin typeface="Atkinson Hyperlegible" pitchFamily="50" charset="0"/>
            </a:endParaRPr>
          </a:p>
        </p:txBody>
      </p:sp>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11032" y="78719"/>
            <a:ext cx="5897174"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12</a:t>
            </a:fld>
            <a:endParaRPr lang="en-GB" dirty="0"/>
          </a:p>
        </p:txBody>
      </p:sp>
      <p:sp>
        <p:nvSpPr>
          <p:cNvPr id="10" name="Rectangle 9">
            <a:extLst>
              <a:ext uri="{FF2B5EF4-FFF2-40B4-BE49-F238E27FC236}">
                <a16:creationId xmlns:a16="http://schemas.microsoft.com/office/drawing/2014/main" id="{164BA392-1B71-499C-86A7-54FCC634C241}"/>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8" name="Picture 7">
            <a:extLst>
              <a:ext uri="{FF2B5EF4-FFF2-40B4-BE49-F238E27FC236}">
                <a16:creationId xmlns:a16="http://schemas.microsoft.com/office/drawing/2014/main" id="{773060E7-44D5-4351-BC33-6534ED08E269}"/>
              </a:ext>
            </a:extLst>
          </p:cNvPr>
          <p:cNvPicPr>
            <a:picLocks noChangeAspect="1"/>
          </p:cNvPicPr>
          <p:nvPr/>
        </p:nvPicPr>
        <p:blipFill>
          <a:blip r:embed="rId3"/>
          <a:stretch>
            <a:fillRect/>
          </a:stretch>
        </p:blipFill>
        <p:spPr>
          <a:xfrm>
            <a:off x="83251" y="1740891"/>
            <a:ext cx="8980812" cy="824013"/>
          </a:xfrm>
          <a:prstGeom prst="rect">
            <a:avLst/>
          </a:prstGeom>
        </p:spPr>
      </p:pic>
      <p:pic>
        <p:nvPicPr>
          <p:cNvPr id="2" name="Picture 1">
            <a:extLst>
              <a:ext uri="{FF2B5EF4-FFF2-40B4-BE49-F238E27FC236}">
                <a16:creationId xmlns:a16="http://schemas.microsoft.com/office/drawing/2014/main" id="{AAA8F937-2EC1-4F7C-AC61-74316078CD29}"/>
              </a:ext>
            </a:extLst>
          </p:cNvPr>
          <p:cNvPicPr>
            <a:picLocks noChangeAspect="1"/>
          </p:cNvPicPr>
          <p:nvPr/>
        </p:nvPicPr>
        <p:blipFill>
          <a:blip r:embed="rId4"/>
          <a:stretch>
            <a:fillRect/>
          </a:stretch>
        </p:blipFill>
        <p:spPr>
          <a:xfrm>
            <a:off x="83033" y="686847"/>
            <a:ext cx="8977716" cy="1055113"/>
          </a:xfrm>
          <a:prstGeom prst="rect">
            <a:avLst/>
          </a:prstGeom>
        </p:spPr>
      </p:pic>
    </p:spTree>
    <p:extLst>
      <p:ext uri="{BB962C8B-B14F-4D97-AF65-F5344CB8AC3E}">
        <p14:creationId xmlns:p14="http://schemas.microsoft.com/office/powerpoint/2010/main" val="103632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4 – Reducing violence against women and girls</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13</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8381" y="1857013"/>
            <a:ext cx="8978675" cy="452431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Where gender is detailed, over half of victims of Violence Against the Person (VAP) offences identified as female* (56.2%). </a:t>
            </a:r>
            <a:r>
              <a:rPr lang="en-GB" sz="1100" dirty="0">
                <a:solidFill>
                  <a:schemeClr val="tx1"/>
                </a:solidFill>
                <a:latin typeface="Atkinson Hyperlegible" pitchFamily="50" charset="0"/>
                <a:ea typeface="Calibri" panose="020F0502020204030204" pitchFamily="34" charset="0"/>
                <a:cs typeface="Times New Roman" panose="02020603050405020304" pitchFamily="18" charset="0"/>
              </a:rPr>
              <a:t>3.1</a:t>
            </a:r>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 of offences (</a:t>
            </a:r>
            <a:r>
              <a:rPr lang="en-GB" sz="1100" dirty="0">
                <a:solidFill>
                  <a:schemeClr val="tx1"/>
                </a:solidFill>
                <a:latin typeface="Atkinson Hyperlegible" pitchFamily="50" charset="0"/>
                <a:ea typeface="Calibri" panose="020F0502020204030204" pitchFamily="34" charset="0"/>
                <a:cs typeface="Times New Roman" panose="02020603050405020304" pitchFamily="18" charset="0"/>
              </a:rPr>
              <a:t>2,114</a:t>
            </a:r>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 offences) had no gender recorded**.</a:t>
            </a:r>
          </a:p>
          <a:p>
            <a:endParaRPr lang="en-GB" sz="1100" kern="1200" dirty="0">
              <a:solidFill>
                <a:schemeClr val="tx1"/>
              </a:solidFill>
              <a:latin typeface="Atkinson Hyperlegible" pitchFamily="50" charset="0"/>
              <a:ea typeface="Times New Roman" panose="02020603050405020304" pitchFamily="18" charset="0"/>
              <a:cs typeface="Times New Roman" panose="02020603050405020304" pitchFamily="18" charset="0"/>
            </a:endParaRPr>
          </a:p>
          <a:p>
            <a:r>
              <a:rPr lang="en-GB" sz="1100" dirty="0">
                <a:solidFill>
                  <a:schemeClr val="tx1"/>
                </a:solidFill>
                <a:latin typeface="Atkinson Hyperlegible" pitchFamily="50" charset="0"/>
              </a:rPr>
              <a:t>Essex experienced a </a:t>
            </a:r>
            <a:r>
              <a:rPr lang="en-GB" sz="1100" b="1" dirty="0">
                <a:solidFill>
                  <a:schemeClr val="tx1"/>
                </a:solidFill>
                <a:latin typeface="Atkinson Hyperlegible" pitchFamily="50" charset="0"/>
              </a:rPr>
              <a:t>7.0% decrease (2,777 fewer) in the number of VAP offences committed against females </a:t>
            </a:r>
            <a:r>
              <a:rPr lang="en-GB" sz="1100" dirty="0">
                <a:solidFill>
                  <a:schemeClr val="tx1"/>
                </a:solidFill>
                <a:latin typeface="Atkinson Hyperlegible" pitchFamily="50" charset="0"/>
              </a:rPr>
              <a:t>in the 12 months to March 2023 compared to the 12 months to March 2022. There was a 4.4% increase (1,544 more) in the number of VAP offences committed against females in the 12 months to March 2023 compared to the 12 months to December 2019.</a:t>
            </a:r>
            <a:r>
              <a:rPr lang="en-GB" sz="1100" dirty="0">
                <a:solidFill>
                  <a:srgbClr val="FF0000"/>
                </a:solidFill>
                <a:effectLst/>
                <a:latin typeface="Atkinson Hyperlegible" pitchFamily="50" charset="0"/>
                <a:ea typeface="Calibri" panose="020F0502020204030204" pitchFamily="34" charset="0"/>
                <a:cs typeface="Times New Roman" panose="02020603050405020304" pitchFamily="18" charset="0"/>
              </a:rPr>
              <a:t> </a:t>
            </a:r>
            <a:endParaRPr lang="en-GB" sz="1100" kern="1200" dirty="0">
              <a:solidFill>
                <a:srgbClr val="FF0000"/>
              </a:solidFill>
              <a:effectLst/>
              <a:latin typeface="Atkinson Hyperlegible" pitchFamily="50" charset="0"/>
              <a:ea typeface="Times New Roman" panose="02020603050405020304" pitchFamily="18" charset="0"/>
              <a:cs typeface="Times New Roman" panose="02020603050405020304" pitchFamily="18" charset="0"/>
            </a:endParaRPr>
          </a:p>
          <a:p>
            <a:endParaRPr lang="en-GB" sz="1100" dirty="0">
              <a:solidFill>
                <a:schemeClr val="tx1"/>
              </a:solidFill>
              <a:highlight>
                <a:srgbClr val="FFFF66"/>
              </a:highlight>
              <a:latin typeface="Atkinson Hyperlegible" pitchFamily="50" charset="0"/>
            </a:endParaRPr>
          </a:p>
          <a:p>
            <a:r>
              <a:rPr lang="en-GB" sz="1100" b="1" i="0" dirty="0">
                <a:solidFill>
                  <a:schemeClr val="tx1"/>
                </a:solidFill>
                <a:effectLst/>
                <a:latin typeface="Atkinson Hyperlegible" pitchFamily="50" charset="0"/>
              </a:rPr>
              <a:t>Essex Police prides itself on having excellent Crime Data Accuracy (CDA)</a:t>
            </a:r>
            <a:r>
              <a:rPr lang="en-GB" sz="1100" i="0" dirty="0">
                <a:solidFill>
                  <a:schemeClr val="tx1"/>
                </a:solidFill>
                <a:effectLst/>
                <a:latin typeface="Atkinson Hyperlegible" pitchFamily="50"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offences to ensure additional crimes have not been unnecessarily recorded. Essex Police have also been educating those working within the Resolution Centre to ensure they fully research the individuals involved in these types of</a:t>
            </a:r>
            <a:r>
              <a:rPr lang="en-GB" sz="1100" dirty="0">
                <a:solidFill>
                  <a:schemeClr val="tx1"/>
                </a:solidFill>
                <a:latin typeface="Atkinson Hyperlegible" pitchFamily="50" charset="0"/>
              </a:rPr>
              <a:t> offences before they create new crimes; where previous records exist, these additional incidents are instead referred to the relevant officer(s) in order that they can be investigated together. </a:t>
            </a:r>
            <a:r>
              <a:rPr lang="en-GB" sz="1100" dirty="0">
                <a:latin typeface="Atkinson Hyperlegible" pitchFamily="50" charset="0"/>
              </a:rPr>
              <a:t>As of 26 March 2023, 1,865 records have been reviewed as potential duplicate crimes and 658 sent for cancellation; of these, 545 records (72.8%) have now been cancelled. </a:t>
            </a:r>
            <a:r>
              <a:rPr lang="en-GB" sz="1100" dirty="0">
                <a:solidFill>
                  <a:schemeClr val="tx1"/>
                </a:solidFill>
                <a:latin typeface="Atkinson Hyperlegible" pitchFamily="50" charset="0"/>
              </a:rPr>
              <a:t>It is of note that Stalking and Harassment offences</a:t>
            </a:r>
            <a:r>
              <a:rPr lang="en-GB" sz="1100" b="0" i="0" dirty="0">
                <a:solidFill>
                  <a:schemeClr val="tx1"/>
                </a:solidFill>
                <a:effectLst/>
                <a:latin typeface="Atkinson Hyperlegible" pitchFamily="50" charset="0"/>
              </a:rPr>
              <a:t> comprise the largest volume of VAWG offences at 40.0% of VAWG incidents in the 12 months to March 2023. </a:t>
            </a:r>
            <a:r>
              <a:rPr lang="en-GB" sz="1100" dirty="0">
                <a:solidFill>
                  <a:schemeClr val="tx1"/>
                </a:solidFill>
                <a:latin typeface="Atkinson Hyperlegible" pitchFamily="50" charset="0"/>
              </a:rPr>
              <a:t>There were </a:t>
            </a:r>
            <a:r>
              <a:rPr lang="en-GB" sz="1100" b="1" dirty="0">
                <a:solidFill>
                  <a:schemeClr val="tx1"/>
                </a:solidFill>
                <a:latin typeface="Atkinson Hyperlegible" pitchFamily="50" charset="0"/>
              </a:rPr>
              <a:t>2,902 fewer Stalking and Harassment crimes committed against females </a:t>
            </a:r>
            <a:r>
              <a:rPr lang="en-GB" sz="1100" dirty="0">
                <a:solidFill>
                  <a:schemeClr val="tx1"/>
                </a:solidFill>
                <a:latin typeface="Atkinson Hyperlegible" pitchFamily="50" charset="0"/>
              </a:rPr>
              <a:t>in the 12 months to March 2023 (14,927 crimes) compared to the 12 months to March 2022 (17,829 crimes). </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was a </a:t>
            </a:r>
            <a:r>
              <a:rPr lang="en-GB" sz="1100" b="1" dirty="0">
                <a:solidFill>
                  <a:schemeClr val="tx1"/>
                </a:solidFill>
                <a:latin typeface="Atkinson Hyperlegible" pitchFamily="50" charset="0"/>
              </a:rPr>
              <a:t>6.3% decrease (317 fewer) in the number of Sexual Offences committed against females </a:t>
            </a:r>
            <a:r>
              <a:rPr lang="en-GB" sz="1100" dirty="0">
                <a:solidFill>
                  <a:schemeClr val="tx1"/>
                </a:solidFill>
                <a:latin typeface="Atkinson Hyperlegible" pitchFamily="50" charset="0"/>
              </a:rPr>
              <a:t>in the 12 months to March 2023 compared to the 12 months to March 2022, and a 22.8% increase (868 more) compared to the 12 months to December 2019.  Essex Police solved six more of these offences in the 12 months to March 2023 compared to the 12 months to March 2022 and </a:t>
            </a:r>
            <a:r>
              <a:rPr lang="en-GB" sz="1100" b="1" dirty="0">
                <a:solidFill>
                  <a:schemeClr val="tx1"/>
                </a:solidFill>
                <a:latin typeface="Atkinson Hyperlegible" pitchFamily="50" charset="0"/>
              </a:rPr>
              <a:t>solved 95 more compared to the 12 months to December 2019</a:t>
            </a:r>
            <a:r>
              <a:rPr lang="en-GB" sz="1100" dirty="0">
                <a:solidFill>
                  <a:schemeClr val="tx1"/>
                </a:solidFill>
                <a:latin typeface="Atkinson Hyperlegible" pitchFamily="50" charset="0"/>
              </a:rPr>
              <a:t>.</a:t>
            </a:r>
          </a:p>
          <a:p>
            <a:endParaRPr lang="en-GB" sz="10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a:t>
            </a:r>
            <a:r>
              <a:rPr lang="en-GB" sz="900" dirty="0">
                <a:solidFill>
                  <a:schemeClr val="bg1"/>
                </a:solidFill>
                <a:latin typeface="Atkinson Hyperlegible" pitchFamily="50" charset="0"/>
              </a:rPr>
              <a:t>**i</a:t>
            </a:r>
            <a:r>
              <a:rPr lang="en-GB" sz="900" dirty="0">
                <a:solidFill>
                  <a:schemeClr val="tx1"/>
                </a:solidFill>
                <a:latin typeface="Atkinson Hyperlegible" pitchFamily="50" charset="0"/>
              </a:rPr>
              <a:t>Officer defined gender.</a:t>
            </a:r>
          </a:p>
          <a:p>
            <a:r>
              <a:rPr lang="en-GB" sz="900" dirty="0">
                <a:solidFill>
                  <a:schemeClr val="tx1"/>
                </a:solidFill>
                <a:latin typeface="Atkinson Hyperlegible" pitchFamily="50" charset="0"/>
              </a:rPr>
              <a:t>**</a:t>
            </a:r>
            <a:r>
              <a:rPr lang="en-GB" sz="900" dirty="0">
                <a:solidFill>
                  <a:schemeClr val="bg1"/>
                </a:solidFill>
                <a:latin typeface="Atkinson Hyperlegible" pitchFamily="50" charset="0"/>
              </a:rPr>
              <a:t>*i</a:t>
            </a:r>
            <a:r>
              <a:rPr lang="en-GB" sz="900" dirty="0">
                <a:solidFill>
                  <a:schemeClr val="tx1"/>
                </a:solidFill>
                <a:latin typeface="Atkinson Hyperlegible" pitchFamily="50" charset="0"/>
              </a:rPr>
              <a:t>Not Recorded also includes records where gender is unknown or unspecified.</a:t>
            </a:r>
          </a:p>
          <a:p>
            <a:r>
              <a:rPr lang="en-GB" sz="900" dirty="0">
                <a:solidFill>
                  <a:schemeClr val="tx1"/>
                </a:solidFill>
                <a:latin typeface="Atkinson Hyperlegible" pitchFamily="50" charset="0"/>
              </a:rPr>
              <a:t>*** Please see slide 36</a:t>
            </a:r>
            <a:r>
              <a:rPr lang="en-GB" sz="900" b="1" dirty="0">
                <a:solidFill>
                  <a:schemeClr val="tx1"/>
                </a:solidFill>
                <a:latin typeface="Atkinson Hyperlegible" pitchFamily="50" charset="0"/>
              </a:rPr>
              <a:t> </a:t>
            </a:r>
            <a:r>
              <a:rPr lang="en-GB" sz="900" dirty="0">
                <a:solidFill>
                  <a:schemeClr val="tx1"/>
                </a:solidFill>
                <a:latin typeface="Atkinson Hyperlegible" pitchFamily="50" charset="0"/>
              </a:rPr>
              <a:t>for tables detailing Offences, Solved Outcomes and Solved Rates% for Violence against the Person and Sexual offences (by crime type) split by gender.</a:t>
            </a:r>
          </a:p>
        </p:txBody>
      </p:sp>
      <p:sp>
        <p:nvSpPr>
          <p:cNvPr id="11" name="Rectangle 10">
            <a:extLst>
              <a:ext uri="{FF2B5EF4-FFF2-40B4-BE49-F238E27FC236}">
                <a16:creationId xmlns:a16="http://schemas.microsoft.com/office/drawing/2014/main" id="{52F50721-8236-409D-A99A-9A9B46DC7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413C5C4F-5B0D-40F2-8A31-8FB91F57569F}"/>
              </a:ext>
            </a:extLst>
          </p:cNvPr>
          <p:cNvPicPr>
            <a:picLocks noChangeAspect="1"/>
          </p:cNvPicPr>
          <p:nvPr/>
        </p:nvPicPr>
        <p:blipFill>
          <a:blip r:embed="rId2"/>
          <a:stretch>
            <a:fillRect/>
          </a:stretch>
        </p:blipFill>
        <p:spPr>
          <a:xfrm>
            <a:off x="88381" y="712041"/>
            <a:ext cx="8978675" cy="1110763"/>
          </a:xfrm>
          <a:prstGeom prst="rect">
            <a:avLst/>
          </a:prstGeom>
        </p:spPr>
      </p:pic>
    </p:spTree>
    <p:extLst>
      <p:ext uri="{BB962C8B-B14F-4D97-AF65-F5344CB8AC3E}">
        <p14:creationId xmlns:p14="http://schemas.microsoft.com/office/powerpoint/2010/main" val="414304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54778"/>
            <a:ext cx="6624736" cy="584775"/>
          </a:xfrm>
          <a:prstGeom prst="rect">
            <a:avLst/>
          </a:prstGeom>
        </p:spPr>
        <p:txBody>
          <a:bodyPr wrap="square">
            <a:spAutoFit/>
          </a:bodyPr>
          <a:lstStyle/>
          <a:p>
            <a:r>
              <a:rPr lang="en-GB" sz="1600" b="1" dirty="0">
                <a:solidFill>
                  <a:schemeClr val="bg1"/>
                </a:solidFill>
                <a:latin typeface="Atkinson Hyperlegible" pitchFamily="50" charset="0"/>
              </a:rPr>
              <a:t>Priority 4 – Reducing violence against women and girls - continued</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14</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107504" y="3549488"/>
            <a:ext cx="8978675" cy="330859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The Home Office is trialling a new online tool called StreetSafe on police.uk to enable people, particularly women and girls, to pin-point locations where they feel unsafe or have felt unsafe and identify why that location made them feel unsafe. StreetSafe was developed by the Digital Public Contact (DPC) Programme in cooperation with the Home Office and the National Police Chiefs’ Council (NPCC) and was launched on 2 September 2021 as a national pilot for three months. StreetSafe was introduced into Essex as part of the government’s strategy to tackle Violence against Women and Girls (VAWG). In March 2023, 4 reports were submitted in Essex. In total 338 reports have been submitted for the county.</a:t>
            </a:r>
          </a:p>
          <a:p>
            <a:endParaRPr lang="en-GB" sz="950" dirty="0">
              <a:solidFill>
                <a:schemeClr val="tx1"/>
              </a:solidFill>
              <a:latin typeface="Atkinson Hyperlegible" pitchFamily="50" charset="0"/>
            </a:endParaRPr>
          </a:p>
          <a:p>
            <a:r>
              <a:rPr lang="en-GB" sz="950" dirty="0">
                <a:solidFill>
                  <a:schemeClr val="tx1"/>
                </a:solidFill>
                <a:latin typeface="Atkinson Hyperlegible" pitchFamily="50" charset="0"/>
              </a:rPr>
              <a:t>43.5% of females feel safe walking alone in their area after dark (from the independent survey commissioned by Essex Police) for the 12 months to December 2022 compared to 74.7% of males.</a:t>
            </a:r>
          </a:p>
          <a:p>
            <a:endParaRPr lang="en-GB" sz="950" dirty="0">
              <a:solidFill>
                <a:srgbClr val="FF0000"/>
              </a:solidFill>
              <a:latin typeface="Atkinson Hyperlegible" pitchFamily="50" charset="0"/>
              <a:ea typeface="Calibri" panose="020F0502020204030204" pitchFamily="34" charset="0"/>
              <a:cs typeface="Times New Roman" panose="02020603050405020304" pitchFamily="18" charset="0"/>
            </a:endParaRPr>
          </a:p>
          <a:p>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Essex Police is regularly reporting to the national VAWG Taskforce and HMICFRS in respect of its performance, its action plan to tackle VAWG, and its internal conduct and behaviour. This contact also shares best practice and innovation.</a:t>
            </a:r>
            <a:r>
              <a:rPr lang="en-GB" sz="950" dirty="0">
                <a:solidFill>
                  <a:schemeClr val="tx1"/>
                </a:solidFill>
                <a:latin typeface="Atkinson Hyperlegible" pitchFamily="50" charset="0"/>
                <a:ea typeface="Calibri" panose="020F0502020204030204" pitchFamily="34" charset="0"/>
                <a:cs typeface="Times New Roman" panose="02020603050405020304" pitchFamily="18" charset="0"/>
              </a:rPr>
              <a:t> </a:t>
            </a:r>
            <a:r>
              <a:rPr lang="en-GB" sz="950" dirty="0">
                <a:solidFill>
                  <a:schemeClr val="tx1"/>
                </a:solidFill>
                <a:effectLst/>
                <a:latin typeface="Atkinson Hyperlegible" pitchFamily="50" charset="0"/>
                <a:ea typeface="Calibri" panose="020F0502020204030204" pitchFamily="34" charset="0"/>
              </a:rPr>
              <a:t>The national VAWG Taskforce categorise work in three distinct areas: improving trust and confidence in policing; relentless pursuit of offenders; and creating safer spaces. </a:t>
            </a:r>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Partnership engagement is key in tackling VAWG, as there are many strands which policing cannot tackle alone; these include education and the prevalence of VAWG and the anonymity of the internet. </a:t>
            </a:r>
            <a:r>
              <a:rPr lang="en-GB" sz="950" dirty="0">
                <a:solidFill>
                  <a:schemeClr val="tx1"/>
                </a:solidFill>
                <a:latin typeface="Atkinson Hyperlegible" pitchFamily="50" charset="0"/>
                <a:ea typeface="Calibri" panose="020F0502020204030204" pitchFamily="34" charset="0"/>
                <a:cs typeface="Times New Roman" panose="02020603050405020304" pitchFamily="18" charset="0"/>
              </a:rPr>
              <a:t>In March, the</a:t>
            </a:r>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 </a:t>
            </a:r>
            <a:r>
              <a:rPr lang="en-GB" sz="950" dirty="0">
                <a:solidFill>
                  <a:schemeClr val="tx1"/>
                </a:solidFill>
                <a:latin typeface="Atkinson Hyperlegible" pitchFamily="50" charset="0"/>
                <a:ea typeface="Calibri" panose="020F0502020204030204" pitchFamily="34" charset="0"/>
                <a:cs typeface="Times New Roman" panose="02020603050405020304" pitchFamily="18" charset="0"/>
              </a:rPr>
              <a:t>NPCC released national findings on</a:t>
            </a:r>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 VAWG performance.</a:t>
            </a:r>
          </a:p>
          <a:p>
            <a:endParaRPr lang="en-GB" sz="950" dirty="0">
              <a:solidFill>
                <a:schemeClr val="tx1"/>
              </a:solidFill>
              <a:effectLst/>
              <a:highlight>
                <a:srgbClr val="FFFF66"/>
              </a:highlight>
              <a:latin typeface="Atkinson Hyperlegible" pitchFamily="50" charset="0"/>
              <a:ea typeface="Calibri" panose="020F0502020204030204" pitchFamily="34" charset="0"/>
              <a:cs typeface="Times New Roman" panose="02020603050405020304" pitchFamily="18" charset="0"/>
            </a:endParaRPr>
          </a:p>
          <a:p>
            <a:r>
              <a:rPr lang="en-GB" sz="950" dirty="0">
                <a:solidFill>
                  <a:schemeClr val="tx1"/>
                </a:solidFill>
                <a:latin typeface="Atkinson Hyperlegible" pitchFamily="50" charset="0"/>
              </a:rPr>
              <a:t>Essex Police encourage reporting and are working to gain a better understand this type of offence. The recent high-profile conviction of Stephen Bear demonstrates the Forces commitment to reducing VAWG and it is hoped this will encourage other victims to come forward with their experiences. There has been a decrease in Violence Against the Person offences and sexual offences against females compared to last year. Conversely, there has been an increase in sexual offences solved. As such a grade of Adequate is recommended.</a:t>
            </a:r>
            <a:endParaRPr lang="en-GB" sz="950" b="0" i="0" dirty="0">
              <a:solidFill>
                <a:schemeClr val="tx1"/>
              </a:solidFill>
              <a:effectLst/>
              <a:latin typeface="Atkinson Hyperlegible" pitchFamily="50" charset="0"/>
              <a:cs typeface="Aharoni" panose="02010803020104030203" pitchFamily="2" charset="-79"/>
            </a:endParaRPr>
          </a:p>
          <a:p>
            <a:endParaRPr lang="en-GB" sz="950" dirty="0">
              <a:solidFill>
                <a:srgbClr val="FF0000"/>
              </a:solidFill>
              <a:latin typeface="Atkinson Hyperlegible" pitchFamily="50" charset="0"/>
            </a:endParaRPr>
          </a:p>
          <a:p>
            <a:r>
              <a:rPr lang="en-GB" sz="950" dirty="0">
                <a:solidFill>
                  <a:schemeClr val="tx1"/>
                </a:solidFill>
                <a:latin typeface="Atkinson Hyperlegible" pitchFamily="50" charset="0"/>
              </a:rPr>
              <a:t>Please note:</a:t>
            </a:r>
          </a:p>
          <a:p>
            <a:r>
              <a:rPr lang="en-GB" sz="950" dirty="0">
                <a:solidFill>
                  <a:schemeClr val="tx1"/>
                </a:solidFill>
                <a:latin typeface="Atkinson Hyperlegible" pitchFamily="50" charset="0"/>
              </a:rPr>
              <a:t>* The confidence question was added to the internal survey in September 2021 so year on year comparison is not available.</a:t>
            </a:r>
          </a:p>
        </p:txBody>
      </p:sp>
      <p:sp>
        <p:nvSpPr>
          <p:cNvPr id="14" name="Rectangle 13">
            <a:extLst>
              <a:ext uri="{FF2B5EF4-FFF2-40B4-BE49-F238E27FC236}">
                <a16:creationId xmlns:a16="http://schemas.microsoft.com/office/drawing/2014/main" id="{5642F528-1E9E-42E7-82C9-309D29C942D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CC02BB50-C88E-4C5B-BAA4-7B1EB84BA623}"/>
              </a:ext>
            </a:extLst>
          </p:cNvPr>
          <p:cNvPicPr>
            <a:picLocks noChangeAspect="1"/>
          </p:cNvPicPr>
          <p:nvPr/>
        </p:nvPicPr>
        <p:blipFill>
          <a:blip r:embed="rId2"/>
          <a:stretch>
            <a:fillRect/>
          </a:stretch>
        </p:blipFill>
        <p:spPr>
          <a:xfrm>
            <a:off x="84961" y="2564904"/>
            <a:ext cx="8978675" cy="971918"/>
          </a:xfrm>
          <a:prstGeom prst="rect">
            <a:avLst/>
          </a:prstGeom>
        </p:spPr>
      </p:pic>
      <p:pic>
        <p:nvPicPr>
          <p:cNvPr id="7" name="Picture 6">
            <a:extLst>
              <a:ext uri="{FF2B5EF4-FFF2-40B4-BE49-F238E27FC236}">
                <a16:creationId xmlns:a16="http://schemas.microsoft.com/office/drawing/2014/main" id="{24D1DA01-F59F-4766-90A6-56BE4EE98429}"/>
              </a:ext>
            </a:extLst>
          </p:cNvPr>
          <p:cNvPicPr>
            <a:picLocks noChangeAspect="1"/>
          </p:cNvPicPr>
          <p:nvPr/>
        </p:nvPicPr>
        <p:blipFill>
          <a:blip r:embed="rId3"/>
          <a:stretch>
            <a:fillRect/>
          </a:stretch>
        </p:blipFill>
        <p:spPr>
          <a:xfrm>
            <a:off x="107504" y="693849"/>
            <a:ext cx="4264888" cy="1876551"/>
          </a:xfrm>
          <a:prstGeom prst="rect">
            <a:avLst/>
          </a:prstGeom>
        </p:spPr>
      </p:pic>
      <p:pic>
        <p:nvPicPr>
          <p:cNvPr id="8" name="Picture 7">
            <a:extLst>
              <a:ext uri="{FF2B5EF4-FFF2-40B4-BE49-F238E27FC236}">
                <a16:creationId xmlns:a16="http://schemas.microsoft.com/office/drawing/2014/main" id="{F6261DD9-6656-4C88-A763-2EF5E6F52119}"/>
              </a:ext>
            </a:extLst>
          </p:cNvPr>
          <p:cNvPicPr>
            <a:picLocks noChangeAspect="1"/>
          </p:cNvPicPr>
          <p:nvPr/>
        </p:nvPicPr>
        <p:blipFill>
          <a:blip r:embed="rId4"/>
          <a:stretch>
            <a:fillRect/>
          </a:stretch>
        </p:blipFill>
        <p:spPr>
          <a:xfrm>
            <a:off x="4821292" y="696366"/>
            <a:ext cx="4264888" cy="1876551"/>
          </a:xfrm>
          <a:prstGeom prst="rect">
            <a:avLst/>
          </a:prstGeom>
        </p:spPr>
      </p:pic>
    </p:spTree>
    <p:extLst>
      <p:ext uri="{BB962C8B-B14F-4D97-AF65-F5344CB8AC3E}">
        <p14:creationId xmlns:p14="http://schemas.microsoft.com/office/powerpoint/2010/main" val="401358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5 – Improving support for victims of crime</a:t>
            </a:r>
          </a:p>
        </p:txBody>
      </p:sp>
      <p:sp>
        <p:nvSpPr>
          <p:cNvPr id="5" name="Slide Number Placeholder 4"/>
          <p:cNvSpPr>
            <a:spLocks noGrp="1"/>
          </p:cNvSpPr>
          <p:nvPr>
            <p:ph type="sldNum" sz="quarter" idx="12"/>
          </p:nvPr>
        </p:nvSpPr>
        <p:spPr>
          <a:xfrm>
            <a:off x="6902896" y="6492875"/>
            <a:ext cx="2133600" cy="365125"/>
          </a:xfrm>
        </p:spPr>
        <p:txBody>
          <a:bodyPr/>
          <a:lstStyle/>
          <a:p>
            <a:fld id="{E0D83E65-4E55-4BA6-A0BC-212B9D3BDCE3}" type="slidenum">
              <a:rPr lang="en-GB" smtClean="0"/>
              <a:pPr/>
              <a:t>15</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67512" y="3879735"/>
            <a:ext cx="9000000" cy="272382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Essex experienced a </a:t>
            </a:r>
            <a:r>
              <a:rPr lang="en-GB" sz="900" b="1" dirty="0">
                <a:solidFill>
                  <a:schemeClr val="tx1"/>
                </a:solidFill>
                <a:latin typeface="Atkinson Hyperlegible" pitchFamily="50" charset="0"/>
              </a:rPr>
              <a:t>6.9% decrease (3,305 fewer) in the number of </a:t>
            </a:r>
            <a:r>
              <a:rPr lang="en-GB" sz="900" b="1" i="1" dirty="0">
                <a:solidFill>
                  <a:schemeClr val="tx1"/>
                </a:solidFill>
                <a:latin typeface="Atkinson Hyperlegible" pitchFamily="50" charset="0"/>
              </a:rPr>
              <a:t>offences</a:t>
            </a:r>
            <a:r>
              <a:rPr lang="en-GB" sz="900" b="1" dirty="0">
                <a:solidFill>
                  <a:schemeClr val="tx1"/>
                </a:solidFill>
                <a:latin typeface="Atkinson Hyperlegible" pitchFamily="50" charset="0"/>
              </a:rPr>
              <a:t> with a repeat victim </a:t>
            </a:r>
            <a:r>
              <a:rPr lang="en-GB" sz="900" dirty="0">
                <a:solidFill>
                  <a:schemeClr val="tx1"/>
                </a:solidFill>
                <a:latin typeface="Atkinson Hyperlegible" pitchFamily="50" charset="0"/>
              </a:rPr>
              <a:t>for the 12 months to March 2023 (44,575 offences) compared to the 12 months to March 2022 (47,880 offences) and a 4.4% increase (1,871 more) compared to the 12 months to December 2019 (42,704 offences).* Except for August 2022, the year on year change for repeat victimisation has decreased each month since March 2022.</a:t>
            </a:r>
          </a:p>
          <a:p>
            <a:endParaRPr lang="en-GB" sz="900" dirty="0">
              <a:solidFill>
                <a:srgbClr val="FF0000"/>
              </a:solidFill>
              <a:highlight>
                <a:srgbClr val="FFFF66"/>
              </a:highlight>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ea typeface="Calibri" panose="020F0502020204030204" pitchFamily="34" charset="0"/>
              </a:rPr>
              <a:t>The </a:t>
            </a:r>
            <a:r>
              <a:rPr lang="en-GB" sz="900" b="1" dirty="0">
                <a:solidFill>
                  <a:schemeClr val="tx1"/>
                </a:solidFill>
                <a:latin typeface="Atkinson Hyperlegible" pitchFamily="50" charset="0"/>
                <a:ea typeface="Calibri" panose="020F0502020204030204" pitchFamily="34" charset="0"/>
              </a:rPr>
              <a:t>number of </a:t>
            </a:r>
            <a:r>
              <a:rPr lang="en-GB" sz="900" b="1" i="1" dirty="0">
                <a:solidFill>
                  <a:schemeClr val="tx1"/>
                </a:solidFill>
                <a:latin typeface="Atkinson Hyperlegible" pitchFamily="50" charset="0"/>
                <a:ea typeface="Calibri" panose="020F0502020204030204" pitchFamily="34" charset="0"/>
              </a:rPr>
              <a:t>individual</a:t>
            </a:r>
            <a:r>
              <a:rPr lang="en-GB" sz="900" b="1" dirty="0">
                <a:solidFill>
                  <a:schemeClr val="tx1"/>
                </a:solidFill>
                <a:latin typeface="Atkinson Hyperlegible" pitchFamily="50" charset="0"/>
                <a:ea typeface="Calibri" panose="020F0502020204030204" pitchFamily="34" charset="0"/>
              </a:rPr>
              <a:t> repeat victims decreased by 1.5% </a:t>
            </a:r>
            <a:r>
              <a:rPr lang="en-GB" sz="900" dirty="0">
                <a:solidFill>
                  <a:schemeClr val="tx1"/>
                </a:solidFill>
                <a:latin typeface="Atkinson Hyperlegible" pitchFamily="50" charset="0"/>
                <a:ea typeface="Calibri" panose="020F0502020204030204" pitchFamily="34" charset="0"/>
              </a:rPr>
              <a:t>(336 fewer) for the 12 months to </a:t>
            </a:r>
            <a:r>
              <a:rPr lang="en-GB" sz="900" dirty="0">
                <a:solidFill>
                  <a:schemeClr val="tx1"/>
                </a:solidFill>
                <a:latin typeface="Atkinson Hyperlegible" pitchFamily="50" charset="0"/>
              </a:rPr>
              <a:t>March</a:t>
            </a:r>
            <a:r>
              <a:rPr lang="en-GB" sz="900" dirty="0">
                <a:solidFill>
                  <a:schemeClr val="tx1"/>
                </a:solidFill>
                <a:latin typeface="Atkinson Hyperlegible" pitchFamily="50" charset="0"/>
                <a:ea typeface="Calibri" panose="020F0502020204030204" pitchFamily="34" charset="0"/>
              </a:rPr>
              <a:t> 2023 (22,148 individual victims) compared to the 12 months to </a:t>
            </a:r>
            <a:r>
              <a:rPr lang="en-GB" sz="900" dirty="0">
                <a:solidFill>
                  <a:schemeClr val="tx1"/>
                </a:solidFill>
                <a:latin typeface="Atkinson Hyperlegible" pitchFamily="50" charset="0"/>
              </a:rPr>
              <a:t>March</a:t>
            </a:r>
            <a:r>
              <a:rPr lang="en-GB" sz="900" dirty="0">
                <a:solidFill>
                  <a:schemeClr val="tx1"/>
                </a:solidFill>
                <a:latin typeface="Atkinson Hyperlegible" pitchFamily="50" charset="0"/>
                <a:ea typeface="Calibri" panose="020F0502020204030204" pitchFamily="34" charset="0"/>
              </a:rPr>
              <a:t> 2022 (22,484 individual victims). There was an increase of 3.9% (841 more) compared to the 12 months to December 2019 (21,307 individual victims). </a:t>
            </a:r>
          </a:p>
          <a:p>
            <a:endParaRPr lang="en-GB" sz="900" dirty="0">
              <a:solidFill>
                <a:srgbClr val="FF0000"/>
              </a:solidFill>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ea typeface="Calibri" panose="020F0502020204030204" pitchFamily="34" charset="0"/>
              </a:rPr>
              <a:t>The average number of days taken to investigate High Harm offences increased to 52.1 in </a:t>
            </a:r>
            <a:r>
              <a:rPr lang="en-GB" sz="900" dirty="0">
                <a:solidFill>
                  <a:schemeClr val="tx1"/>
                </a:solidFill>
                <a:latin typeface="Atkinson Hyperlegible" pitchFamily="50" charset="0"/>
              </a:rPr>
              <a:t>March</a:t>
            </a:r>
            <a:r>
              <a:rPr lang="en-GB" sz="900" dirty="0">
                <a:solidFill>
                  <a:schemeClr val="tx1"/>
                </a:solidFill>
                <a:latin typeface="Atkinson Hyperlegible" pitchFamily="50" charset="0"/>
                <a:ea typeface="Calibri" panose="020F0502020204030204" pitchFamily="34" charset="0"/>
              </a:rPr>
              <a:t> 2023 compared to 43.7 in </a:t>
            </a:r>
            <a:r>
              <a:rPr lang="en-GB" sz="900" dirty="0">
                <a:solidFill>
                  <a:schemeClr val="tx1"/>
                </a:solidFill>
                <a:latin typeface="Atkinson Hyperlegible" pitchFamily="50" charset="0"/>
              </a:rPr>
              <a:t>March</a:t>
            </a:r>
            <a:r>
              <a:rPr lang="en-GB" sz="900" dirty="0">
                <a:solidFill>
                  <a:schemeClr val="tx1"/>
                </a:solidFill>
                <a:latin typeface="Atkinson Hyperlegible" pitchFamily="50" charset="0"/>
                <a:ea typeface="Calibri" panose="020F0502020204030204" pitchFamily="34" charset="0"/>
              </a:rPr>
              <a:t> 2022 (8.4 days more). There was an increase of 7.9 days compared to December 2019 (44.2 days).</a:t>
            </a:r>
          </a:p>
          <a:p>
            <a:endParaRPr lang="en-GB" sz="900" dirty="0">
              <a:solidFill>
                <a:schemeClr val="tx1"/>
              </a:solidFill>
              <a:highlight>
                <a:srgbClr val="FFFF66"/>
              </a:highlight>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rPr>
              <a:t>There was a 2.2% decrease in the number of referrals to Victim Support in the 12 months to March 2023 compared to the 12 months to March 2022; this equates to 618 fewer referrals. There was, however, a 31.9% decrease (13,085 fewer referrals) for the 12 months to March 2023 compared to the 12 months to December 2019.***</a:t>
            </a:r>
          </a:p>
          <a:p>
            <a:endParaRPr lang="en-GB" sz="900" dirty="0">
              <a:solidFill>
                <a:srgbClr val="FF0000"/>
              </a:solidFill>
              <a:highlight>
                <a:srgbClr val="FFFF66"/>
              </a:highlight>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This metric details how many crimes had a repeat victim rather than the number of individual people who are repeat victims of crime.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900" dirty="0">
                <a:solidFill>
                  <a:schemeClr val="tx1"/>
                </a:solidFill>
                <a:latin typeface="Atkinson Hyperlegible" pitchFamily="50" charset="0"/>
              </a:rPr>
              <a:t>**   Data are for March only for the last two years.</a:t>
            </a:r>
          </a:p>
          <a:p>
            <a:r>
              <a:rPr lang="en-GB" sz="900" dirty="0">
                <a:solidFill>
                  <a:schemeClr val="tx1"/>
                </a:solidFill>
                <a:latin typeface="Atkinson Hyperlegible" pitchFamily="50" charset="0"/>
              </a:rPr>
              <a:t>*** Please see slide 37</a:t>
            </a:r>
            <a:r>
              <a:rPr lang="en-GB" sz="900" b="1" dirty="0">
                <a:solidFill>
                  <a:schemeClr val="tx1"/>
                </a:solidFill>
                <a:latin typeface="Atkinson Hyperlegible" pitchFamily="50" charset="0"/>
              </a:rPr>
              <a:t> </a:t>
            </a:r>
            <a:r>
              <a:rPr lang="en-GB" sz="900" dirty="0">
                <a:solidFill>
                  <a:schemeClr val="tx1"/>
                </a:solidFill>
                <a:latin typeface="Atkinson Hyperlegible" pitchFamily="50" charset="0"/>
              </a:rPr>
              <a:t>for tables detailing Offence details.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8FA44BB2-8F6D-47A4-A700-B3EB0945C047}"/>
              </a:ext>
            </a:extLst>
          </p:cNvPr>
          <p:cNvPicPr>
            <a:picLocks noChangeAspect="1"/>
          </p:cNvPicPr>
          <p:nvPr/>
        </p:nvPicPr>
        <p:blipFill>
          <a:blip r:embed="rId2"/>
          <a:stretch>
            <a:fillRect/>
          </a:stretch>
        </p:blipFill>
        <p:spPr>
          <a:xfrm>
            <a:off x="67512" y="702666"/>
            <a:ext cx="9000000" cy="1094845"/>
          </a:xfrm>
          <a:prstGeom prst="rect">
            <a:avLst/>
          </a:prstGeom>
        </p:spPr>
      </p:pic>
      <p:pic>
        <p:nvPicPr>
          <p:cNvPr id="3" name="Picture 2">
            <a:extLst>
              <a:ext uri="{FF2B5EF4-FFF2-40B4-BE49-F238E27FC236}">
                <a16:creationId xmlns:a16="http://schemas.microsoft.com/office/drawing/2014/main" id="{921F3151-C67F-4749-82E7-EA646F89FA17}"/>
              </a:ext>
            </a:extLst>
          </p:cNvPr>
          <p:cNvPicPr>
            <a:picLocks noChangeAspect="1"/>
          </p:cNvPicPr>
          <p:nvPr/>
        </p:nvPicPr>
        <p:blipFill>
          <a:blip r:embed="rId3"/>
          <a:stretch>
            <a:fillRect/>
          </a:stretch>
        </p:blipFill>
        <p:spPr>
          <a:xfrm>
            <a:off x="67512" y="1850215"/>
            <a:ext cx="4416329" cy="1948648"/>
          </a:xfrm>
          <a:prstGeom prst="rect">
            <a:avLst/>
          </a:prstGeom>
        </p:spPr>
      </p:pic>
      <p:pic>
        <p:nvPicPr>
          <p:cNvPr id="4" name="Picture 3">
            <a:extLst>
              <a:ext uri="{FF2B5EF4-FFF2-40B4-BE49-F238E27FC236}">
                <a16:creationId xmlns:a16="http://schemas.microsoft.com/office/drawing/2014/main" id="{134CCF8B-F508-4CC7-880E-FCE270B0D7CD}"/>
              </a:ext>
            </a:extLst>
          </p:cNvPr>
          <p:cNvPicPr>
            <a:picLocks noChangeAspect="1"/>
          </p:cNvPicPr>
          <p:nvPr/>
        </p:nvPicPr>
        <p:blipFill>
          <a:blip r:embed="rId4"/>
          <a:stretch>
            <a:fillRect/>
          </a:stretch>
        </p:blipFill>
        <p:spPr>
          <a:xfrm>
            <a:off x="4819031" y="1850215"/>
            <a:ext cx="4248481" cy="1948648"/>
          </a:xfrm>
          <a:prstGeom prst="rect">
            <a:avLst/>
          </a:prstGeom>
        </p:spPr>
      </p:pic>
    </p:spTree>
    <p:extLst>
      <p:ext uri="{BB962C8B-B14F-4D97-AF65-F5344CB8AC3E}">
        <p14:creationId xmlns:p14="http://schemas.microsoft.com/office/powerpoint/2010/main" val="356160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tkinson Hyperlegible" pitchFamily="50" charset="0"/>
              </a:rPr>
              <a:t>Priority 5 – Improving support for victims of crime - continued</a:t>
            </a:r>
          </a:p>
        </p:txBody>
      </p:sp>
      <p:sp>
        <p:nvSpPr>
          <p:cNvPr id="5" name="Slide Number Placeholder 4"/>
          <p:cNvSpPr>
            <a:spLocks noGrp="1"/>
          </p:cNvSpPr>
          <p:nvPr>
            <p:ph type="sldNum" sz="quarter" idx="12"/>
          </p:nvPr>
        </p:nvSpPr>
        <p:spPr>
          <a:xfrm>
            <a:off x="6902896" y="6492875"/>
            <a:ext cx="2133600" cy="365125"/>
          </a:xfrm>
        </p:spPr>
        <p:txBody>
          <a:bodyPr/>
          <a:lstStyle/>
          <a:p>
            <a:fld id="{E0D83E65-4E55-4BA6-A0BC-212B9D3BDCE3}" type="slidenum">
              <a:rPr lang="en-GB" smtClean="0"/>
              <a:pPr/>
              <a:t>16</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6292" y="4619456"/>
            <a:ext cx="8978675" cy="195438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b="1" dirty="0">
                <a:solidFill>
                  <a:schemeClr val="tx1"/>
                </a:solidFill>
                <a:latin typeface="Atkinson Hyperlegible" pitchFamily="50" charset="0"/>
              </a:rPr>
              <a:t>Confidence among victims (from the independent survey commissioned by Essex Police) is at 61.0%</a:t>
            </a:r>
            <a:r>
              <a:rPr lang="en-GB" sz="1100" dirty="0">
                <a:solidFill>
                  <a:schemeClr val="tx1"/>
                </a:solidFill>
                <a:latin typeface="Atkinson Hyperlegible" pitchFamily="50" charset="0"/>
              </a:rPr>
              <a:t> (results to the 12 months to December 2022). Although this is 16.1 percentage points lower than confidence of non-victims for the same period (77.1%), the gap has narrowed from 21.1 percentage points over the same period last year. However, the disparity has increased by 2.7 percentage points compared to the 12 months to December 2019 (13.4%).</a:t>
            </a:r>
          </a:p>
          <a:p>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Compared to year ending December 2021, </a:t>
            </a:r>
            <a:r>
              <a:rPr lang="en-GB" sz="1100" b="1" dirty="0">
                <a:solidFill>
                  <a:schemeClr val="tx1"/>
                </a:solidFill>
                <a:latin typeface="Atkinson Hyperlegible" pitchFamily="50" charset="0"/>
              </a:rPr>
              <a:t>confidence in the local police amongst victims is stable</a:t>
            </a:r>
            <a:r>
              <a:rPr lang="en-GB" sz="1100" dirty="0">
                <a:solidFill>
                  <a:schemeClr val="tx1"/>
                </a:solidFill>
                <a:latin typeface="Atkinson Hyperlegible" pitchFamily="50" charset="0"/>
              </a:rPr>
              <a:t>, in contrast to confidence amongst non-victims for whom there was a statistically significantly reduction of 5.0 percentage points. </a:t>
            </a:r>
          </a:p>
          <a:p>
            <a:endParaRPr lang="en-GB" sz="1100" dirty="0">
              <a:solidFill>
                <a:schemeClr val="tx1"/>
              </a:solidFill>
              <a:highlight>
                <a:srgbClr val="FFFF66"/>
              </a:highlight>
              <a:latin typeface="Atkinson Hyperlegible" pitchFamily="50" charset="0"/>
            </a:endParaRPr>
          </a:p>
          <a:p>
            <a:r>
              <a:rPr lang="en-GB" sz="1100" dirty="0">
                <a:solidFill>
                  <a:schemeClr val="tx1"/>
                </a:solidFill>
                <a:latin typeface="Atkinson Hyperlegible" pitchFamily="50" charset="0"/>
              </a:rPr>
              <a:t>Whilst the number of repeat victims has decreased in the 12 months to March 2023 compared to last year, the average number of days taken to investigate high harm offences has increased when compared to the March 2022 and December 2019, a grade of Requires Improvement is recommended.</a:t>
            </a:r>
          </a:p>
        </p:txBody>
      </p:sp>
      <p:sp>
        <p:nvSpPr>
          <p:cNvPr id="11" name="Rectangle 10">
            <a:extLst>
              <a:ext uri="{FF2B5EF4-FFF2-40B4-BE49-F238E27FC236}">
                <a16:creationId xmlns:a16="http://schemas.microsoft.com/office/drawing/2014/main" id="{C24F130A-64FD-4C76-B98B-E680F789052C}"/>
              </a:ext>
            </a:extLst>
          </p:cNvPr>
          <p:cNvSpPr/>
          <p:nvPr/>
        </p:nvSpPr>
        <p:spPr>
          <a:xfrm>
            <a:off x="6732240" y="43037"/>
            <a:ext cx="2441984" cy="584775"/>
          </a:xfrm>
          <a:prstGeom prst="rect">
            <a:avLst/>
          </a:prstGeom>
        </p:spPr>
        <p:txBody>
          <a:bodyPr wrap="square" anchor="ctr" anchorCtr="0">
            <a:spAutoFit/>
          </a:bodyPr>
          <a:lstStyle/>
          <a:p>
            <a:r>
              <a:rPr lang="en-GB" sz="1600" b="1" dirty="0">
                <a:solidFill>
                  <a:schemeClr val="bg1"/>
                </a:solidFill>
                <a:latin typeface="Atkinson Hyperlegible" pitchFamily="50" charset="0"/>
              </a:rPr>
              <a:t>Grade:</a:t>
            </a:r>
          </a:p>
          <a:p>
            <a:r>
              <a:rPr lang="en-GB" sz="1600" b="1" dirty="0">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DC204B14-35D4-492F-A3DD-AFF14BE86C16}"/>
              </a:ext>
            </a:extLst>
          </p:cNvPr>
          <p:cNvPicPr>
            <a:picLocks noChangeAspect="1"/>
          </p:cNvPicPr>
          <p:nvPr/>
        </p:nvPicPr>
        <p:blipFill>
          <a:blip r:embed="rId2"/>
          <a:stretch>
            <a:fillRect/>
          </a:stretch>
        </p:blipFill>
        <p:spPr>
          <a:xfrm>
            <a:off x="76293" y="2218186"/>
            <a:ext cx="4423700" cy="1905746"/>
          </a:xfrm>
          <a:prstGeom prst="rect">
            <a:avLst/>
          </a:prstGeom>
        </p:spPr>
      </p:pic>
      <p:pic>
        <p:nvPicPr>
          <p:cNvPr id="8" name="Picture 7">
            <a:extLst>
              <a:ext uri="{FF2B5EF4-FFF2-40B4-BE49-F238E27FC236}">
                <a16:creationId xmlns:a16="http://schemas.microsoft.com/office/drawing/2014/main" id="{C2272714-ACAE-4ABF-9AB9-F17AFFD3E1EC}"/>
              </a:ext>
            </a:extLst>
          </p:cNvPr>
          <p:cNvPicPr>
            <a:picLocks noChangeAspect="1"/>
          </p:cNvPicPr>
          <p:nvPr/>
        </p:nvPicPr>
        <p:blipFill>
          <a:blip r:embed="rId3"/>
          <a:stretch>
            <a:fillRect/>
          </a:stretch>
        </p:blipFill>
        <p:spPr>
          <a:xfrm>
            <a:off x="4642447" y="2218297"/>
            <a:ext cx="4423701" cy="1906428"/>
          </a:xfrm>
          <a:prstGeom prst="rect">
            <a:avLst/>
          </a:prstGeom>
        </p:spPr>
      </p:pic>
      <p:pic>
        <p:nvPicPr>
          <p:cNvPr id="10" name="Picture 9">
            <a:extLst>
              <a:ext uri="{FF2B5EF4-FFF2-40B4-BE49-F238E27FC236}">
                <a16:creationId xmlns:a16="http://schemas.microsoft.com/office/drawing/2014/main" id="{F45C50C1-C0EA-4F1D-9832-8F48BD2887C5}"/>
              </a:ext>
            </a:extLst>
          </p:cNvPr>
          <p:cNvPicPr>
            <a:picLocks noChangeAspect="1"/>
          </p:cNvPicPr>
          <p:nvPr/>
        </p:nvPicPr>
        <p:blipFill>
          <a:blip r:embed="rId4"/>
          <a:stretch>
            <a:fillRect/>
          </a:stretch>
        </p:blipFill>
        <p:spPr>
          <a:xfrm>
            <a:off x="76292" y="710666"/>
            <a:ext cx="8978675" cy="1481019"/>
          </a:xfrm>
          <a:prstGeom prst="rect">
            <a:avLst/>
          </a:prstGeom>
        </p:spPr>
      </p:pic>
    </p:spTree>
    <p:extLst>
      <p:ext uri="{BB962C8B-B14F-4D97-AF65-F5344CB8AC3E}">
        <p14:creationId xmlns:p14="http://schemas.microsoft.com/office/powerpoint/2010/main" val="388533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6 – Protecting rural and isolated areas</a:t>
            </a:r>
          </a:p>
        </p:txBody>
      </p:sp>
      <p:sp>
        <p:nvSpPr>
          <p:cNvPr id="5" name="Slide Number Placeholder 4"/>
          <p:cNvSpPr>
            <a:spLocks noGrp="1"/>
          </p:cNvSpPr>
          <p:nvPr>
            <p:ph type="sldNum" sz="quarter" idx="12"/>
          </p:nvPr>
        </p:nvSpPr>
        <p:spPr>
          <a:xfrm>
            <a:off x="6894721" y="6492875"/>
            <a:ext cx="2133600" cy="365125"/>
          </a:xfrm>
        </p:spPr>
        <p:txBody>
          <a:bodyPr/>
          <a:lstStyle/>
          <a:p>
            <a:fld id="{E0D83E65-4E55-4BA6-A0BC-212B9D3BDCE3}" type="slidenum">
              <a:rPr lang="en-GB" smtClean="0"/>
              <a:pPr/>
              <a:t>17</a:t>
            </a:fld>
            <a:endParaRPr lang="en-GB" dirty="0"/>
          </a:p>
        </p:txBody>
      </p:sp>
      <p:sp>
        <p:nvSpPr>
          <p:cNvPr id="8" name="TextBox 7"/>
          <p:cNvSpPr txBox="1"/>
          <p:nvPr/>
        </p:nvSpPr>
        <p:spPr>
          <a:xfrm>
            <a:off x="80881" y="4509120"/>
            <a:ext cx="8978082" cy="223138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b="1" dirty="0">
                <a:solidFill>
                  <a:schemeClr val="tx1"/>
                </a:solidFill>
                <a:latin typeface="Atkinson Hyperlegible" pitchFamily="50" charset="0"/>
              </a:rPr>
              <a:t>Rural Crime decreased by 0.7% (159 fewer offences) in the 12 months to March 2023 compared to the 12 months to March 2022</a:t>
            </a:r>
            <a:r>
              <a:rPr lang="en-GB" sz="1000" dirty="0">
                <a:solidFill>
                  <a:schemeClr val="tx1"/>
                </a:solidFill>
                <a:latin typeface="Atkinson Hyperlegible" pitchFamily="50" charset="0"/>
              </a:rPr>
              <a:t>. During this period All crime decreased by 1.3%. However, Rural Crime decreased by 9.2% (2,423 fewer offences) compared to the 12 months to December 2019. All Crime in Essex decreased by 2.9% in the same period. </a:t>
            </a:r>
          </a:p>
          <a:p>
            <a:endParaRPr lang="en-GB" sz="1000" dirty="0">
              <a:solidFill>
                <a:srgbClr val="FF0000"/>
              </a:solidFill>
              <a:latin typeface="Atkinson Hyperlegible" pitchFamily="50" charset="0"/>
            </a:endParaRPr>
          </a:p>
          <a:p>
            <a:r>
              <a:rPr lang="en-GB" sz="1000" b="1" dirty="0">
                <a:solidFill>
                  <a:schemeClr val="tx1"/>
                </a:solidFill>
                <a:latin typeface="Atkinson Hyperlegible" pitchFamily="50" charset="0"/>
              </a:rPr>
              <a:t>Essex Police solved 0.5% (-12) fewer Rural Crime offences</a:t>
            </a:r>
            <a:r>
              <a:rPr lang="en-GB" sz="1000" dirty="0">
                <a:solidFill>
                  <a:schemeClr val="tx1"/>
                </a:solidFill>
                <a:latin typeface="Atkinson Hyperlegible" pitchFamily="50" charset="0"/>
              </a:rPr>
              <a:t> for the 12 months to March 2023 compared to the 12 months to March 2022, and 15.4% fewer (a decrease of 470) compared to the 12 months to December 2019.</a:t>
            </a:r>
          </a:p>
          <a:p>
            <a:endParaRPr lang="en-GB" sz="1000" dirty="0">
              <a:solidFill>
                <a:srgbClr val="FF0000"/>
              </a:solidFill>
              <a:highlight>
                <a:srgbClr val="FFFF66"/>
              </a:highlight>
              <a:latin typeface="Atkinson Hyperlegible" pitchFamily="50" charset="0"/>
            </a:endParaRPr>
          </a:p>
          <a:p>
            <a:r>
              <a:rPr lang="en-GB" sz="1000" dirty="0">
                <a:solidFill>
                  <a:schemeClr val="tx1"/>
                </a:solidFill>
                <a:latin typeface="Atkinson Hyperlegible" pitchFamily="50" charset="0"/>
              </a:rPr>
              <a:t>The Rural Crime Harm (Crime Severity) Score* was 8.8 for the 12 months to March 2023, which is stable when compared to the 12 months to March 2022 and lower than the All Crime Harm Score in Essex (14.5) which increased by 0.4.</a:t>
            </a:r>
          </a:p>
          <a:p>
            <a:pPr lvl="0"/>
            <a:endParaRPr lang="en-GB" sz="900" dirty="0">
              <a:solidFill>
                <a:schemeClr val="tx1"/>
              </a:solidFill>
              <a:highlight>
                <a:srgbClr val="FFFF00"/>
              </a:highlight>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Crime Severity Scores (as calculated by the Office for National Statistics) measure the ‘relative harm’ of crimes by taking into account both their volume and their severity. National data are not available for crimes committed in rural areas, so it is not possible to measure against an MSG average; due to this, Essex Police data (to March 2023) have been used rather than national data (which are to January 2023).</a:t>
            </a:r>
          </a:p>
        </p:txBody>
      </p:sp>
      <p:sp>
        <p:nvSpPr>
          <p:cNvPr id="16" name="Rectangle 15">
            <a:extLst>
              <a:ext uri="{FF2B5EF4-FFF2-40B4-BE49-F238E27FC236}">
                <a16:creationId xmlns:a16="http://schemas.microsoft.com/office/drawing/2014/main" id="{BDBEEABB-F600-48D7-A802-D339AA8926C5}"/>
              </a:ext>
            </a:extLst>
          </p:cNvPr>
          <p:cNvSpPr/>
          <p:nvPr/>
        </p:nvSpPr>
        <p:spPr>
          <a:xfrm>
            <a:off x="6732240" y="166147"/>
            <a:ext cx="2441984" cy="338554"/>
          </a:xfrm>
          <a:prstGeom prst="rect">
            <a:avLst/>
          </a:prstGeom>
        </p:spPr>
        <p:txBody>
          <a:bodyPr wrap="square" anchor="ctr" anchorCtr="0">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10" name="Picture 9">
            <a:extLst>
              <a:ext uri="{FF2B5EF4-FFF2-40B4-BE49-F238E27FC236}">
                <a16:creationId xmlns:a16="http://schemas.microsoft.com/office/drawing/2014/main" id="{13EE49AC-0051-4888-8AF9-877CE46C5702}"/>
              </a:ext>
            </a:extLst>
          </p:cNvPr>
          <p:cNvPicPr>
            <a:picLocks noChangeAspect="1"/>
          </p:cNvPicPr>
          <p:nvPr/>
        </p:nvPicPr>
        <p:blipFill>
          <a:blip r:embed="rId3"/>
          <a:stretch>
            <a:fillRect/>
          </a:stretch>
        </p:blipFill>
        <p:spPr>
          <a:xfrm>
            <a:off x="64754" y="677895"/>
            <a:ext cx="8992670" cy="927079"/>
          </a:xfrm>
          <a:prstGeom prst="rect">
            <a:avLst/>
          </a:prstGeom>
        </p:spPr>
      </p:pic>
      <p:pic>
        <p:nvPicPr>
          <p:cNvPr id="11" name="Picture 10">
            <a:extLst>
              <a:ext uri="{FF2B5EF4-FFF2-40B4-BE49-F238E27FC236}">
                <a16:creationId xmlns:a16="http://schemas.microsoft.com/office/drawing/2014/main" id="{E61A8C55-D30D-4442-9240-FDC37B90F5A2}"/>
              </a:ext>
            </a:extLst>
          </p:cNvPr>
          <p:cNvPicPr>
            <a:picLocks noChangeAspect="1"/>
          </p:cNvPicPr>
          <p:nvPr/>
        </p:nvPicPr>
        <p:blipFill>
          <a:blip r:embed="rId4"/>
          <a:stretch>
            <a:fillRect/>
          </a:stretch>
        </p:blipFill>
        <p:spPr>
          <a:xfrm>
            <a:off x="64754" y="3743253"/>
            <a:ext cx="8992670" cy="741663"/>
          </a:xfrm>
          <a:prstGeom prst="rect">
            <a:avLst/>
          </a:prstGeom>
        </p:spPr>
      </p:pic>
      <p:pic>
        <p:nvPicPr>
          <p:cNvPr id="12" name="Picture 11">
            <a:extLst>
              <a:ext uri="{FF2B5EF4-FFF2-40B4-BE49-F238E27FC236}">
                <a16:creationId xmlns:a16="http://schemas.microsoft.com/office/drawing/2014/main" id="{2308E588-9723-43FA-BF50-FA0DE01E37B4}"/>
              </a:ext>
            </a:extLst>
          </p:cNvPr>
          <p:cNvPicPr>
            <a:picLocks noChangeAspect="1"/>
          </p:cNvPicPr>
          <p:nvPr/>
        </p:nvPicPr>
        <p:blipFill>
          <a:blip r:embed="rId5"/>
          <a:stretch>
            <a:fillRect/>
          </a:stretch>
        </p:blipFill>
        <p:spPr>
          <a:xfrm>
            <a:off x="64754" y="1638774"/>
            <a:ext cx="4429849" cy="1948587"/>
          </a:xfrm>
          <a:prstGeom prst="rect">
            <a:avLst/>
          </a:prstGeom>
        </p:spPr>
      </p:pic>
      <p:pic>
        <p:nvPicPr>
          <p:cNvPr id="13" name="Picture 12">
            <a:extLst>
              <a:ext uri="{FF2B5EF4-FFF2-40B4-BE49-F238E27FC236}">
                <a16:creationId xmlns:a16="http://schemas.microsoft.com/office/drawing/2014/main" id="{6210E7D3-BE6A-4964-959E-489248268016}"/>
              </a:ext>
            </a:extLst>
          </p:cNvPr>
          <p:cNvPicPr>
            <a:picLocks noChangeAspect="1"/>
          </p:cNvPicPr>
          <p:nvPr/>
        </p:nvPicPr>
        <p:blipFill>
          <a:blip r:embed="rId6"/>
          <a:stretch>
            <a:fillRect/>
          </a:stretch>
        </p:blipFill>
        <p:spPr>
          <a:xfrm>
            <a:off x="4620438" y="1638776"/>
            <a:ext cx="4409247" cy="1948588"/>
          </a:xfrm>
          <a:prstGeom prst="rect">
            <a:avLst/>
          </a:prstGeom>
        </p:spPr>
      </p:pic>
    </p:spTree>
    <p:extLst>
      <p:ext uri="{BB962C8B-B14F-4D97-AF65-F5344CB8AC3E}">
        <p14:creationId xmlns:p14="http://schemas.microsoft.com/office/powerpoint/2010/main" val="345665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904656" cy="338554"/>
          </a:xfrm>
          <a:prstGeom prst="rect">
            <a:avLst/>
          </a:prstGeom>
        </p:spPr>
        <p:txBody>
          <a:bodyPr wrap="square">
            <a:spAutoFit/>
          </a:bodyPr>
          <a:lstStyle/>
          <a:p>
            <a:r>
              <a:rPr lang="en-GB" sz="1600" b="1" dirty="0">
                <a:solidFill>
                  <a:schemeClr val="bg1"/>
                </a:solidFill>
                <a:latin typeface="Atkinson Hyperlegible" pitchFamily="50" charset="0"/>
              </a:rPr>
              <a:t>Priority 6 – Protecting rural and isolated areas - continued</a:t>
            </a:r>
          </a:p>
        </p:txBody>
      </p:sp>
      <p:sp>
        <p:nvSpPr>
          <p:cNvPr id="5" name="Slide Number Placeholder 4"/>
          <p:cNvSpPr>
            <a:spLocks noGrp="1"/>
          </p:cNvSpPr>
          <p:nvPr>
            <p:ph type="sldNum" sz="quarter" idx="12"/>
          </p:nvPr>
        </p:nvSpPr>
        <p:spPr>
          <a:xfrm>
            <a:off x="6894721" y="6492875"/>
            <a:ext cx="2133600" cy="365125"/>
          </a:xfrm>
        </p:spPr>
        <p:txBody>
          <a:bodyPr/>
          <a:lstStyle/>
          <a:p>
            <a:fld id="{E0D83E65-4E55-4BA6-A0BC-212B9D3BDCE3}" type="slidenum">
              <a:rPr lang="en-GB" smtClean="0"/>
              <a:pPr/>
              <a:t>18</a:t>
            </a:fld>
            <a:endParaRPr lang="en-GB" dirty="0"/>
          </a:p>
        </p:txBody>
      </p:sp>
      <p:sp>
        <p:nvSpPr>
          <p:cNvPr id="8" name="TextBox 7"/>
          <p:cNvSpPr txBox="1"/>
          <p:nvPr/>
        </p:nvSpPr>
        <p:spPr>
          <a:xfrm>
            <a:off x="60974" y="2214781"/>
            <a:ext cx="8978082" cy="427809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Confidence in rural policing (from the independent survey commissioned by Essex Police) is at 77.4% (results to the 12 months to December 2022). Compared to year ending December 2021, confidence in rural policing has deteriorated significantly, although it remains higher than the current overall Essex average (rural and urban combined) of 75.0%. </a:t>
            </a:r>
            <a:r>
              <a:rPr lang="en-GB" sz="1200" b="1" dirty="0">
                <a:solidFill>
                  <a:schemeClr val="tx1"/>
                </a:solidFill>
                <a:latin typeface="Atkinson Hyperlegible" pitchFamily="50" charset="0"/>
              </a:rPr>
              <a:t>Since 2019, confidence in Essex Police has increased significantly in every area across Essex. </a:t>
            </a:r>
            <a:r>
              <a:rPr lang="en-GB" sz="1200" dirty="0">
                <a:solidFill>
                  <a:schemeClr val="tx1"/>
                </a:solidFill>
                <a:latin typeface="Atkinson Hyperlegible" pitchFamily="50" charset="0"/>
              </a:rPr>
              <a:t>The four districts with the lowest levels of confidence (between 69%-75%) are urban. </a:t>
            </a:r>
          </a:p>
          <a:p>
            <a:endParaRPr lang="en-GB" sz="1200" dirty="0">
              <a:solidFill>
                <a:srgbClr val="FF0000"/>
              </a:solidFill>
              <a:highlight>
                <a:srgbClr val="FFFF66"/>
              </a:highlight>
              <a:latin typeface="Atkinson Hyperlegible" pitchFamily="50" charset="0"/>
            </a:endParaRPr>
          </a:p>
          <a:p>
            <a:r>
              <a:rPr lang="en-US" sz="1200" dirty="0">
                <a:solidFill>
                  <a:schemeClr val="tx1"/>
                </a:solidFill>
                <a:effectLst/>
                <a:latin typeface="Atkinson Hyperlegible" pitchFamily="50" charset="0"/>
                <a:ea typeface="Yu Mincho" panose="020B0400000000000000" pitchFamily="18" charset="-128"/>
                <a:cs typeface="Arial" panose="020B0604020202020204" pitchFamily="34" charset="0"/>
              </a:rPr>
              <a:t>Essex Police is one of only 15 forces who have dedicated Rural Policing Teams. </a:t>
            </a:r>
            <a:r>
              <a:rPr lang="en-GB" sz="1200" b="0" i="0" dirty="0">
                <a:solidFill>
                  <a:schemeClr val="tx1"/>
                </a:solidFill>
                <a:effectLst/>
                <a:latin typeface="Atkinson Hyperlegible" pitchFamily="50" charset="0"/>
              </a:rPr>
              <a:t>Essex Police are also continuing their commitment to prevent rural and heritage crime with the innovative launch of a horseback volunteer scheme in Uttlesford. The idea behind the scheme is that horse riders are in a unique position to spot signs of suspicious activity related to offences such as hare coursing, stolen agricultural vehicles, unlawful metal detecting or theft of lead from protected heritage buildings. The horseback volunteers will be trained in what to look out for and will be able to report any concerns or suspicious activity, helping the Force target those committing offences and stop criminality before it happens.</a:t>
            </a:r>
          </a:p>
          <a:p>
            <a:endParaRPr lang="en-GB" sz="1200" dirty="0">
              <a:solidFill>
                <a:schemeClr val="tx1"/>
              </a:solidFill>
              <a:latin typeface="Atkinson Hyperlegible" pitchFamily="50" charset="0"/>
              <a:ea typeface="Yu Mincho" panose="020B0400000000000000" pitchFamily="18" charset="-128"/>
              <a:cs typeface="Arial" panose="020B0604020202020204" pitchFamily="34" charset="0"/>
            </a:endParaRPr>
          </a:p>
          <a:p>
            <a:r>
              <a:rPr lang="en-GB" sz="1200" dirty="0">
                <a:solidFill>
                  <a:schemeClr val="tx1"/>
                </a:solidFill>
                <a:effectLst/>
                <a:latin typeface="Atkinson Hyperlegible" pitchFamily="50" charset="0"/>
                <a:ea typeface="Yu Mincho" panose="020B0400000000000000" pitchFamily="18" charset="-128"/>
                <a:cs typeface="Arial" panose="020B0604020202020204" pitchFamily="34" charset="0"/>
              </a:rPr>
              <a:t>In March 2023, a new Rural Crime Strategy was launched in collaboration with the Essex Rural Partnership (ERP) and the Police, Fire and Crime Commissioner (PFCC).</a:t>
            </a:r>
          </a:p>
          <a:p>
            <a:r>
              <a:rPr lang="en-US" sz="1200" dirty="0">
                <a:solidFill>
                  <a:srgbClr val="FF0000"/>
                </a:solidFill>
                <a:effectLst/>
                <a:highlight>
                  <a:srgbClr val="FFFF66"/>
                </a:highlight>
                <a:latin typeface="Atkinson Hyperlegible" pitchFamily="50" charset="0"/>
                <a:ea typeface="Yu Mincho" panose="020B0400000000000000" pitchFamily="18" charset="-128"/>
                <a:cs typeface="Arial" panose="020B0604020202020204" pitchFamily="34" charset="0"/>
              </a:rPr>
              <a:t> </a:t>
            </a:r>
            <a:endParaRPr lang="en-GB" sz="1200" dirty="0">
              <a:solidFill>
                <a:srgbClr val="FF0000"/>
              </a:solidFill>
              <a:effectLst/>
              <a:highlight>
                <a:srgbClr val="FFFF66"/>
              </a:highlight>
              <a:latin typeface="Atkinson Hyperlegible" pitchFamily="50" charset="0"/>
              <a:ea typeface="Yu Mincho" panose="020B0400000000000000" pitchFamily="18" charset="-128"/>
              <a:cs typeface="Arial" panose="020B0604020202020204" pitchFamily="34" charset="0"/>
            </a:endParaRPr>
          </a:p>
          <a:p>
            <a:pPr lvl="0"/>
            <a:r>
              <a:rPr lang="en-GB" sz="1200" dirty="0">
                <a:solidFill>
                  <a:schemeClr val="tx1"/>
                </a:solidFill>
                <a:latin typeface="Atkinson Hyperlegible" pitchFamily="50" charset="0"/>
              </a:rPr>
              <a:t>Confidence in the local police in rural areas remains higher than in Essex as a whole, and offence levels in the 12 months to February 2023 are lower compared to the 12 months to December 2019 (pre-COVID). While there has been a slight decrease in the number of rural offences solved, the overall number of Rural Crime offences has also fallen by a similar proportion and the Severity Score remains stable. A grade of Adequate is therefore recommended. </a:t>
            </a:r>
          </a:p>
          <a:p>
            <a:pPr lvl="0"/>
            <a:endParaRPr lang="en-GB" sz="120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Rural districts: Braintree, Maldon, Tendring and Uttlesford</a:t>
            </a:r>
          </a:p>
        </p:txBody>
      </p:sp>
      <p:pic>
        <p:nvPicPr>
          <p:cNvPr id="3" name="Picture 2">
            <a:extLst>
              <a:ext uri="{FF2B5EF4-FFF2-40B4-BE49-F238E27FC236}">
                <a16:creationId xmlns:a16="http://schemas.microsoft.com/office/drawing/2014/main" id="{0DCFC667-C61A-4DF7-8149-96AE0738F9D1}"/>
              </a:ext>
            </a:extLst>
          </p:cNvPr>
          <p:cNvPicPr>
            <a:picLocks noChangeAspect="1"/>
          </p:cNvPicPr>
          <p:nvPr/>
        </p:nvPicPr>
        <p:blipFill>
          <a:blip r:embed="rId3"/>
          <a:stretch>
            <a:fillRect/>
          </a:stretch>
        </p:blipFill>
        <p:spPr>
          <a:xfrm>
            <a:off x="60974" y="703408"/>
            <a:ext cx="8978082" cy="916320"/>
          </a:xfrm>
          <a:prstGeom prst="rect">
            <a:avLst/>
          </a:prstGeom>
        </p:spPr>
      </p:pic>
      <p:sp>
        <p:nvSpPr>
          <p:cNvPr id="11" name="Rectangle 10">
            <a:extLst>
              <a:ext uri="{FF2B5EF4-FFF2-40B4-BE49-F238E27FC236}">
                <a16:creationId xmlns:a16="http://schemas.microsoft.com/office/drawing/2014/main" id="{A5F587F2-CBD0-45AF-A881-6A3960A39465}"/>
              </a:ext>
            </a:extLst>
          </p:cNvPr>
          <p:cNvSpPr/>
          <p:nvPr/>
        </p:nvSpPr>
        <p:spPr>
          <a:xfrm>
            <a:off x="6732240" y="166147"/>
            <a:ext cx="2441984" cy="338554"/>
          </a:xfrm>
          <a:prstGeom prst="rect">
            <a:avLst/>
          </a:prstGeom>
        </p:spPr>
        <p:txBody>
          <a:bodyPr wrap="square" anchor="ctr" anchorCtr="0">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1759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243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7 – Preventing dog theft</a:t>
            </a:r>
          </a:p>
        </p:txBody>
      </p:sp>
      <p:sp>
        <p:nvSpPr>
          <p:cNvPr id="5" name="Slide Number Placeholder 4"/>
          <p:cNvSpPr>
            <a:spLocks noGrp="1"/>
          </p:cNvSpPr>
          <p:nvPr>
            <p:ph type="sldNum" sz="quarter" idx="12"/>
          </p:nvPr>
        </p:nvSpPr>
        <p:spPr>
          <a:xfrm>
            <a:off x="6872531" y="6492875"/>
            <a:ext cx="2133600" cy="365125"/>
          </a:xfrm>
        </p:spPr>
        <p:txBody>
          <a:bodyPr/>
          <a:lstStyle/>
          <a:p>
            <a:fld id="{E0D83E65-4E55-4BA6-A0BC-212B9D3BDCE3}" type="slidenum">
              <a:rPr lang="en-GB" smtClean="0"/>
              <a:pPr/>
              <a:t>19</a:t>
            </a:fld>
            <a:endParaRPr lang="en-GB" dirty="0"/>
          </a:p>
        </p:txBody>
      </p:sp>
      <p:sp>
        <p:nvSpPr>
          <p:cNvPr id="13" name="Rectangle 12"/>
          <p:cNvSpPr/>
          <p:nvPr/>
        </p:nvSpPr>
        <p:spPr>
          <a:xfrm>
            <a:off x="7615428" y="172331"/>
            <a:ext cx="142079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57551" y="4292883"/>
            <a:ext cx="8978675" cy="247760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solidFill>
                  <a:schemeClr val="tx1"/>
                </a:solidFill>
                <a:latin typeface="Atkinson Hyperlegible" pitchFamily="50" charset="0"/>
              </a:rPr>
              <a:t>There were seven fewer dog thefts in Essex for the 12 months to March 2023 compared to the 12 months to March 2022 (53 v. 60). There were four fewer dog thefts in the 12 months to March 2023 compared to the 12 months to December 2019. </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rPr>
              <a:t>The number of dog thefts solved for the 12 months to March 2023 (2) was stable compared to the 12 months to March 2022 and the 12 months to December 2019.</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Confidence in how Essex Police and the organisations they work with are dealing with dog theft (from the independent survey commissioned by Essex Police) is at 63.3% for the 12 months to December 2022.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Due to the low and reducing number of thefts across the county (given the comparatively large population of Essex), along with relatively high confidence levels, a grade of Good is recommended.</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i="0" dirty="0">
                <a:solidFill>
                  <a:schemeClr val="tx1"/>
                </a:solidFill>
                <a:effectLst/>
                <a:latin typeface="Atkinson Hyperlegible" pitchFamily="50" charset="0"/>
              </a:rPr>
              <a:t>*   T</a:t>
            </a:r>
            <a:r>
              <a:rPr lang="en-GB" sz="900" dirty="0">
                <a:solidFill>
                  <a:schemeClr val="tx1"/>
                </a:solidFill>
                <a:effectLst/>
                <a:latin typeface="Atkinson Hyperlegible" pitchFamily="50" charset="0"/>
              </a:rPr>
              <a:t>his is number of thefts in which dogs were stolen, and not quantity of dogs stolen in each theft. </a:t>
            </a:r>
            <a:r>
              <a:rPr lang="en-GB" sz="900" i="0" dirty="0">
                <a:solidFill>
                  <a:schemeClr val="tx1"/>
                </a:solidFill>
                <a:effectLst/>
                <a:latin typeface="Atkinson Hyperlegible" pitchFamily="50" charset="0"/>
              </a:rPr>
              <a:t>Data are based on theft offence crimes and robbery offence crimes where the ‘property code’ is ‘pet animal – dog’ and the ‘property status’ is ‘stolen’ and/or ‘stolen/recovered’. </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  The confidence question was added to the internal survey in September 2021 so year on year comparison is not available.</a:t>
            </a:r>
          </a:p>
        </p:txBody>
      </p:sp>
      <p:pic>
        <p:nvPicPr>
          <p:cNvPr id="8" name="Picture 7">
            <a:extLst>
              <a:ext uri="{FF2B5EF4-FFF2-40B4-BE49-F238E27FC236}">
                <a16:creationId xmlns:a16="http://schemas.microsoft.com/office/drawing/2014/main" id="{A85DA314-A035-40BD-979C-60CA8D98ADB0}"/>
              </a:ext>
            </a:extLst>
          </p:cNvPr>
          <p:cNvPicPr>
            <a:picLocks noChangeAspect="1"/>
          </p:cNvPicPr>
          <p:nvPr/>
        </p:nvPicPr>
        <p:blipFill>
          <a:blip r:embed="rId2"/>
          <a:stretch>
            <a:fillRect/>
          </a:stretch>
        </p:blipFill>
        <p:spPr>
          <a:xfrm>
            <a:off x="57551" y="3371850"/>
            <a:ext cx="8978675" cy="897868"/>
          </a:xfrm>
          <a:prstGeom prst="rect">
            <a:avLst/>
          </a:prstGeom>
        </p:spPr>
      </p:pic>
      <p:pic>
        <p:nvPicPr>
          <p:cNvPr id="2" name="Picture 1">
            <a:extLst>
              <a:ext uri="{FF2B5EF4-FFF2-40B4-BE49-F238E27FC236}">
                <a16:creationId xmlns:a16="http://schemas.microsoft.com/office/drawing/2014/main" id="{7A8640BD-8731-4413-9638-48A0ACB6792E}"/>
              </a:ext>
            </a:extLst>
          </p:cNvPr>
          <p:cNvPicPr>
            <a:picLocks noChangeAspect="1"/>
          </p:cNvPicPr>
          <p:nvPr/>
        </p:nvPicPr>
        <p:blipFill>
          <a:blip r:embed="rId3"/>
          <a:stretch>
            <a:fillRect/>
          </a:stretch>
        </p:blipFill>
        <p:spPr>
          <a:xfrm>
            <a:off x="57551" y="694579"/>
            <a:ext cx="8978675" cy="916007"/>
          </a:xfrm>
          <a:prstGeom prst="rect">
            <a:avLst/>
          </a:prstGeom>
        </p:spPr>
      </p:pic>
      <p:pic>
        <p:nvPicPr>
          <p:cNvPr id="3" name="Picture 2">
            <a:extLst>
              <a:ext uri="{FF2B5EF4-FFF2-40B4-BE49-F238E27FC236}">
                <a16:creationId xmlns:a16="http://schemas.microsoft.com/office/drawing/2014/main" id="{34E46B69-BCD2-4ABB-AE64-B39984AF5C4B}"/>
              </a:ext>
            </a:extLst>
          </p:cNvPr>
          <p:cNvPicPr>
            <a:picLocks noChangeAspect="1"/>
          </p:cNvPicPr>
          <p:nvPr/>
        </p:nvPicPr>
        <p:blipFill>
          <a:blip r:embed="rId4"/>
          <a:stretch>
            <a:fillRect/>
          </a:stretch>
        </p:blipFill>
        <p:spPr>
          <a:xfrm>
            <a:off x="2587871" y="1611825"/>
            <a:ext cx="3918033" cy="1736860"/>
          </a:xfrm>
          <a:prstGeom prst="rect">
            <a:avLst/>
          </a:prstGeom>
        </p:spPr>
      </p:pic>
    </p:spTree>
    <p:extLst>
      <p:ext uri="{BB962C8B-B14F-4D97-AF65-F5344CB8AC3E}">
        <p14:creationId xmlns:p14="http://schemas.microsoft.com/office/powerpoint/2010/main" val="205092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a:t>
            </a:r>
          </a:p>
        </p:txBody>
      </p:sp>
      <p:sp>
        <p:nvSpPr>
          <p:cNvPr id="3" name="Slide Number Placeholder 2"/>
          <p:cNvSpPr>
            <a:spLocks noGrp="1"/>
          </p:cNvSpPr>
          <p:nvPr>
            <p:ph type="sldNum" sz="quarter" idx="12"/>
          </p:nvPr>
        </p:nvSpPr>
        <p:spPr>
          <a:xfrm>
            <a:off x="7010400" y="6545879"/>
            <a:ext cx="2133600" cy="365125"/>
          </a:xfrm>
        </p:spPr>
        <p:txBody>
          <a:bodyPr/>
          <a:lstStyle/>
          <a:p>
            <a:fld id="{E0D83E65-4E55-4BA6-A0BC-212B9D3BDCE3}" type="slidenum">
              <a:rPr lang="en-GB" smtClean="0">
                <a:latin typeface="Atkinson Hyperlegible" pitchFamily="50" charset="0"/>
              </a:rPr>
              <a:pPr/>
              <a:t>2</a:t>
            </a:fld>
            <a:endParaRPr lang="en-GB" dirty="0">
              <a:latin typeface="Atkinson Hyperlegible" pitchFamily="50" charset="0"/>
            </a:endParaRPr>
          </a:p>
        </p:txBody>
      </p:sp>
      <p:sp>
        <p:nvSpPr>
          <p:cNvPr id="5" name="TextBox 4"/>
          <p:cNvSpPr txBox="1"/>
          <p:nvPr/>
        </p:nvSpPr>
        <p:spPr>
          <a:xfrm>
            <a:off x="0" y="742340"/>
            <a:ext cx="9144000" cy="4331955"/>
          </a:xfrm>
          <a:prstGeom prst="rect">
            <a:avLst/>
          </a:prstGeom>
          <a:noFill/>
        </p:spPr>
        <p:txBody>
          <a:bodyPr wrap="square" rtlCol="0">
            <a:spAutoFit/>
          </a:bodyPr>
          <a:lstStyle/>
          <a:p>
            <a:pPr marL="285750" indent="-285750">
              <a:buFont typeface="Arial" panose="020B0604020202020204" pitchFamily="34" charset="0"/>
              <a:buChar char="•"/>
            </a:pPr>
            <a:r>
              <a:rPr lang="en-GB" sz="950" dirty="0">
                <a:latin typeface="Atkinson Hyperlegible" pitchFamily="50" charset="0"/>
              </a:rPr>
              <a:t>The Police and Crime Plan 2021-2024 was introduced in April 2021,</a:t>
            </a:r>
            <a:r>
              <a:rPr lang="en-GB" sz="950" baseline="30000" dirty="0">
                <a:latin typeface="Atkinson Hyperlegible" pitchFamily="50" charset="0"/>
              </a:rPr>
              <a:t> </a:t>
            </a:r>
            <a:r>
              <a:rPr lang="en-GB" sz="950" dirty="0">
                <a:latin typeface="Atkinson Hyperlegible" pitchFamily="50" charset="0"/>
              </a:rPr>
              <a:t>with new measures that reflect the Essex Police, Fire and Crime Commissioner’s (PFCC) strategic commitment to targeted prevention and early intervention. On 13 December 2022, the Chief Constable of Essex Police and the Police, Fire &amp; Crime Commissioner for Essex agreed that more measures should be included so a more holistic and rounded view of the Force’s performance against the Police and Crime Plan could be provided. </a:t>
            </a:r>
          </a:p>
          <a:p>
            <a:pPr marL="285750" indent="-285750">
              <a:buFont typeface="Arial" panose="020B0604020202020204" pitchFamily="34" charset="0"/>
              <a:buChar char="•"/>
            </a:pPr>
            <a:endParaRPr lang="en-GB" sz="950" dirty="0">
              <a:solidFill>
                <a:srgbClr val="FF0000"/>
              </a:solidFill>
              <a:latin typeface="Atkinson Hyperlegible" pitchFamily="50" charset="0"/>
            </a:endParaRPr>
          </a:p>
          <a:p>
            <a:pPr marL="285750" indent="-285750">
              <a:buFont typeface="Arial" panose="020B0604020202020204" pitchFamily="34" charset="0"/>
              <a:buChar char="•"/>
            </a:pPr>
            <a:r>
              <a:rPr lang="en-GB" sz="950" b="1" dirty="0">
                <a:latin typeface="Atkinson Hyperlegible" pitchFamily="50" charset="0"/>
              </a:rPr>
              <a:t>Three of the twelve PFCC Priorities have been given a recommended grade of ‘</a:t>
            </a:r>
            <a:r>
              <a:rPr lang="en-GB" sz="950" b="1" dirty="0">
                <a:solidFill>
                  <a:srgbClr val="00B050"/>
                </a:solidFill>
                <a:latin typeface="Atkinson Hyperlegible" pitchFamily="50" charset="0"/>
              </a:rPr>
              <a:t>Good</a:t>
            </a:r>
            <a:r>
              <a:rPr lang="en-GB" sz="950" b="1" dirty="0">
                <a:latin typeface="Atkinson Hyperlegible" pitchFamily="50" charset="0"/>
              </a:rPr>
              <a:t>’</a:t>
            </a:r>
            <a:r>
              <a:rPr lang="en-GB" sz="950" dirty="0">
                <a:latin typeface="Atkinson Hyperlegible" pitchFamily="50" charset="0"/>
              </a:rPr>
              <a:t>: 2 (Reducing drug driven violence), 3 (Protecting vulnerable people and breaking the cycle of domestic abuse) and 7 (Dog Theft). </a:t>
            </a:r>
            <a:r>
              <a:rPr lang="en-GB" sz="950" b="1" dirty="0">
                <a:latin typeface="Atkinson Hyperlegible" pitchFamily="50" charset="0"/>
              </a:rPr>
              <a:t>Seven have been given a recommended grade of ‘</a:t>
            </a:r>
            <a:r>
              <a:rPr lang="en-GB" sz="950" b="1" dirty="0">
                <a:solidFill>
                  <a:srgbClr val="0070C0"/>
                </a:solidFill>
                <a:latin typeface="Atkinson Hyperlegible" pitchFamily="50" charset="0"/>
              </a:rPr>
              <a:t>Adequate</a:t>
            </a:r>
            <a:r>
              <a:rPr lang="en-GB" sz="950" dirty="0">
                <a:latin typeface="Atkinson Hyperlegible" pitchFamily="50" charset="0"/>
              </a:rPr>
              <a:t>’ and </a:t>
            </a:r>
            <a:r>
              <a:rPr lang="en-GB" sz="950" b="1" dirty="0">
                <a:latin typeface="Atkinson Hyperlegible" pitchFamily="50" charset="0"/>
              </a:rPr>
              <a:t>two</a:t>
            </a:r>
            <a:r>
              <a:rPr lang="en-GB" sz="950" dirty="0">
                <a:latin typeface="Atkinson Hyperlegible" pitchFamily="50" charset="0"/>
              </a:rPr>
              <a:t> </a:t>
            </a:r>
            <a:r>
              <a:rPr lang="en-GB" sz="950" b="1" dirty="0">
                <a:latin typeface="Atkinson Hyperlegible" pitchFamily="50" charset="0"/>
              </a:rPr>
              <a:t>have been given a recommended grade of ‘</a:t>
            </a:r>
            <a:r>
              <a:rPr lang="en-GB" sz="950" b="1" dirty="0">
                <a:solidFill>
                  <a:srgbClr val="FF0000"/>
                </a:solidFill>
                <a:latin typeface="Atkinson Hyperlegible" pitchFamily="50" charset="0"/>
              </a:rPr>
              <a:t>Requires Improvement</a:t>
            </a:r>
            <a:r>
              <a:rPr lang="en-GB" sz="950" b="1" dirty="0">
                <a:latin typeface="Atkinson Hyperlegible" pitchFamily="50" charset="0"/>
              </a:rPr>
              <a:t>’:</a:t>
            </a:r>
            <a:r>
              <a:rPr lang="en-GB" sz="950" dirty="0">
                <a:latin typeface="Atkinson Hyperlegible" pitchFamily="50" charset="0"/>
              </a:rPr>
              <a:t> 5 (Improving support for victims of crime) and 9 (Improving safety on our roads).</a:t>
            </a:r>
          </a:p>
          <a:p>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Confidence (from the independent survey commissioned by Essex Police) was at 75.0% for the 12 months to December 2022.  Although confidence decreased by 5.1 percentage points compared to the 12 months to December 2021 (80.1%), </a:t>
            </a:r>
            <a:r>
              <a:rPr lang="en-GB" sz="950" b="1" dirty="0">
                <a:latin typeface="Atkinson Hyperlegible" pitchFamily="50" charset="0"/>
              </a:rPr>
              <a:t>confidence is 10.3 percentage points </a:t>
            </a:r>
            <a:r>
              <a:rPr lang="en-GB" sz="950" b="1" dirty="0">
                <a:solidFill>
                  <a:srgbClr val="00B050"/>
                </a:solidFill>
                <a:latin typeface="Atkinson Hyperlegible" pitchFamily="50" charset="0"/>
              </a:rPr>
              <a:t>higher</a:t>
            </a:r>
            <a:r>
              <a:rPr lang="en-GB" sz="950" b="1" dirty="0">
                <a:latin typeface="Atkinson Hyperlegible" pitchFamily="50" charset="0"/>
              </a:rPr>
              <a:t> than it was in the 12 months to December 2019 (64.7%). </a:t>
            </a:r>
            <a:r>
              <a:rPr lang="en-GB" sz="950" dirty="0">
                <a:latin typeface="Atkinson Hyperlegible" pitchFamily="50" charset="0"/>
              </a:rPr>
              <a:t>The 12 months to December 2019 was the last full year (and last full financial quarter) in which society, crime and policing was not affected by the pandemic. Although confidence in the local police has deteriorated significantly compared to year ending December 2021, Forces contacted by Essex Police reported patterns similar to Essex Police: confidence was high during COVID, but has been in general decline ever since (the last two quarters especially have seen significant decreases).</a:t>
            </a:r>
          </a:p>
          <a:p>
            <a:pPr marL="285750" indent="-285750">
              <a:buFont typeface="Arial" panose="020B0604020202020204" pitchFamily="34" charset="0"/>
              <a:buChar char="•"/>
            </a:pPr>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b="1" dirty="0">
                <a:latin typeface="Atkinson Hyperlegible" pitchFamily="50" charset="0"/>
              </a:rPr>
              <a:t>There was a </a:t>
            </a:r>
            <a:r>
              <a:rPr lang="en-GB" sz="950" b="1" dirty="0">
                <a:solidFill>
                  <a:srgbClr val="00B050"/>
                </a:solidFill>
                <a:latin typeface="Atkinson Hyperlegible" pitchFamily="50" charset="0"/>
              </a:rPr>
              <a:t>decrease</a:t>
            </a:r>
            <a:r>
              <a:rPr lang="en-GB" sz="950" b="1" dirty="0">
                <a:latin typeface="Atkinson Hyperlegible" pitchFamily="50" charset="0"/>
              </a:rPr>
              <a:t> in All Crime (1.3%) and Rural Crime (0.7%), but an increase in Business Crime (11.4%) for the 12 months to March 2023 compared to the 12 months to March 2022</a:t>
            </a:r>
            <a:r>
              <a:rPr lang="en-GB" sz="950" dirty="0">
                <a:latin typeface="Atkinson Hyperlegible" pitchFamily="50" charset="0"/>
              </a:rPr>
              <a:t>. When compared to the 12 months to December 2019, All Crime decreased by 2.9%;</a:t>
            </a:r>
            <a:r>
              <a:rPr lang="en-GB" sz="950" b="1" dirty="0">
                <a:latin typeface="Atkinson Hyperlegible" pitchFamily="50" charset="0"/>
              </a:rPr>
              <a:t> </a:t>
            </a:r>
            <a:r>
              <a:rPr lang="en-GB" sz="950" dirty="0">
                <a:latin typeface="Atkinson Hyperlegible" pitchFamily="50" charset="0"/>
              </a:rPr>
              <a:t>this equates to 4,933 fewer offences. For the three months to March 2023, </a:t>
            </a:r>
            <a:r>
              <a:rPr lang="en-GB" sz="950" b="1" dirty="0">
                <a:latin typeface="Atkinson Hyperlegible" pitchFamily="50" charset="0"/>
              </a:rPr>
              <a:t>All Crime </a:t>
            </a:r>
            <a:r>
              <a:rPr lang="en-GB" sz="950" b="1" dirty="0">
                <a:solidFill>
                  <a:srgbClr val="00B050"/>
                </a:solidFill>
                <a:latin typeface="Atkinson Hyperlegible" pitchFamily="50" charset="0"/>
              </a:rPr>
              <a:t>fell</a:t>
            </a:r>
            <a:r>
              <a:rPr lang="en-GB" sz="950" b="1" dirty="0">
                <a:latin typeface="Atkinson Hyperlegible" pitchFamily="50" charset="0"/>
              </a:rPr>
              <a:t> by 2.6% whilst the solved rate increased by 1.0 percentage points compared to the three months to March 2022</a:t>
            </a:r>
            <a:r>
              <a:rPr lang="en-GB" sz="950" dirty="0">
                <a:latin typeface="Atkinson Hyperlegible" pitchFamily="50" charset="0"/>
              </a:rPr>
              <a:t>.</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In the 12 months to March 2023 all Theft offence rose by 12% (4,926 more), compared to the 12 months to March 2022. This has primarily been driven by increases in shoplifting (1,171 more), Theft </a:t>
            </a:r>
            <a:r>
              <a:rPr lang="en-GB" sz="950" u="sng" dirty="0">
                <a:latin typeface="Atkinson Hyperlegible" pitchFamily="50" charset="0"/>
              </a:rPr>
              <a:t>of</a:t>
            </a:r>
            <a:r>
              <a:rPr lang="en-GB" sz="950" dirty="0">
                <a:latin typeface="Atkinson Hyperlegible" pitchFamily="50" charset="0"/>
              </a:rPr>
              <a:t> a Vehicle (933 more) and Theft </a:t>
            </a:r>
            <a:r>
              <a:rPr lang="en-GB" sz="950" u="sng" dirty="0">
                <a:latin typeface="Atkinson Hyperlegible" pitchFamily="50" charset="0"/>
              </a:rPr>
              <a:t>From</a:t>
            </a:r>
            <a:r>
              <a:rPr lang="en-GB" sz="950" dirty="0">
                <a:latin typeface="Atkinson Hyperlegible" pitchFamily="50" charset="0"/>
              </a:rPr>
              <a:t> a Vehicle (739 more).</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Essex experienced a </a:t>
            </a:r>
            <a:r>
              <a:rPr lang="en-GB" sz="950" b="1" dirty="0">
                <a:latin typeface="Atkinson Hyperlegible" pitchFamily="50" charset="0"/>
              </a:rPr>
              <a:t>6.9% </a:t>
            </a:r>
            <a:r>
              <a:rPr lang="en-GB" sz="950" b="1" dirty="0">
                <a:solidFill>
                  <a:srgbClr val="00B050"/>
                </a:solidFill>
                <a:latin typeface="Atkinson Hyperlegible" pitchFamily="50" charset="0"/>
              </a:rPr>
              <a:t>decrease</a:t>
            </a:r>
            <a:r>
              <a:rPr lang="en-GB" sz="950" b="1" dirty="0">
                <a:latin typeface="Atkinson Hyperlegible" pitchFamily="50" charset="0"/>
              </a:rPr>
              <a:t> (3,305 fewer) in the number of offences with a repeat victim </a:t>
            </a:r>
            <a:r>
              <a:rPr lang="en-GB" sz="950" dirty="0">
                <a:latin typeface="Atkinson Hyperlegible" pitchFamily="50" charset="0"/>
              </a:rPr>
              <a:t>for the 12 months to March 2023 (44,575 offences) compared to the 12 months to March 2022 (47,880 offences). Except for August 2022, </a:t>
            </a:r>
            <a:r>
              <a:rPr lang="en-GB" sz="950" b="1" dirty="0">
                <a:latin typeface="Atkinson Hyperlegible" pitchFamily="50" charset="0"/>
              </a:rPr>
              <a:t>the year on year increase in repeat victimisation has been reducing each month since March 2022.</a:t>
            </a:r>
            <a:r>
              <a:rPr lang="en-GB" sz="950" baseline="30000" dirty="0">
                <a:latin typeface="Atkinson Hyperlegible" pitchFamily="50" charset="0"/>
              </a:rPr>
              <a:t>1</a:t>
            </a:r>
            <a:r>
              <a:rPr lang="en-GB" sz="950" dirty="0">
                <a:latin typeface="Atkinson Hyperlegible" pitchFamily="50" charset="0"/>
              </a:rPr>
              <a:t>  </a:t>
            </a:r>
            <a:r>
              <a:rPr lang="en-GB" sz="950" b="1" dirty="0">
                <a:latin typeface="Atkinson Hyperlegible" pitchFamily="50" charset="0"/>
              </a:rPr>
              <a:t>The </a:t>
            </a:r>
            <a:r>
              <a:rPr lang="en-GB" sz="950" b="1" dirty="0">
                <a:latin typeface="Atkinson Hyperlegible" pitchFamily="50" charset="0"/>
                <a:ea typeface="Calibri" panose="020F0502020204030204" pitchFamily="34" charset="0"/>
              </a:rPr>
              <a:t>number of individual repeat victims </a:t>
            </a:r>
            <a:r>
              <a:rPr lang="en-GB" sz="950" b="1" dirty="0">
                <a:solidFill>
                  <a:srgbClr val="00B050"/>
                </a:solidFill>
                <a:latin typeface="Atkinson Hyperlegible" pitchFamily="50" charset="0"/>
              </a:rPr>
              <a:t>decreased</a:t>
            </a:r>
            <a:r>
              <a:rPr lang="en-GB" sz="950" b="1" dirty="0">
                <a:latin typeface="Atkinson Hyperlegible" pitchFamily="50" charset="0"/>
                <a:ea typeface="Calibri" panose="020F0502020204030204" pitchFamily="34" charset="0"/>
              </a:rPr>
              <a:t> by 1.5% (336 fewer)</a:t>
            </a:r>
            <a:r>
              <a:rPr lang="en-GB" sz="950" dirty="0">
                <a:latin typeface="Atkinson Hyperlegible" pitchFamily="50" charset="0"/>
                <a:ea typeface="Calibri" panose="020F0502020204030204" pitchFamily="34" charset="0"/>
              </a:rPr>
              <a:t> for the 12 months to M</a:t>
            </a:r>
            <a:r>
              <a:rPr lang="en-GB" sz="950" dirty="0">
                <a:latin typeface="Atkinson Hyperlegible" pitchFamily="50" charset="0"/>
              </a:rPr>
              <a:t>arch 2023 </a:t>
            </a:r>
            <a:r>
              <a:rPr lang="en-GB" sz="950" dirty="0">
                <a:latin typeface="Atkinson Hyperlegible" pitchFamily="50" charset="0"/>
                <a:ea typeface="Calibri" panose="020F0502020204030204" pitchFamily="34" charset="0"/>
              </a:rPr>
              <a:t>(22,148 individual victims) compared to the 12 months to March 2022 (22,484 individual victims). It is of note that any over-recording of Stalking and Harassment offences (discussed on the next slide) will </a:t>
            </a:r>
            <a:r>
              <a:rPr lang="en-GB" sz="950" dirty="0">
                <a:latin typeface="Atkinson Hyperlegible" pitchFamily="50" charset="0"/>
              </a:rPr>
              <a:t>impact both the number of repeat victims and the number of offences with a repeat victim.</a:t>
            </a:r>
          </a:p>
        </p:txBody>
      </p:sp>
    </p:spTree>
    <p:extLst>
      <p:ext uri="{BB962C8B-B14F-4D97-AF65-F5344CB8AC3E}">
        <p14:creationId xmlns:p14="http://schemas.microsoft.com/office/powerpoint/2010/main" val="393615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8 – Reducing business crime, fraud and cyber crime</a:t>
            </a:r>
          </a:p>
        </p:txBody>
      </p:sp>
      <p:sp>
        <p:nvSpPr>
          <p:cNvPr id="5" name="Slide Number Placeholder 4"/>
          <p:cNvSpPr>
            <a:spLocks noGrp="1"/>
          </p:cNvSpPr>
          <p:nvPr>
            <p:ph type="sldNum" sz="quarter" idx="12"/>
          </p:nvPr>
        </p:nvSpPr>
        <p:spPr>
          <a:xfrm>
            <a:off x="6941415" y="6539261"/>
            <a:ext cx="2133600" cy="365125"/>
          </a:xfrm>
        </p:spPr>
        <p:txBody>
          <a:bodyPr/>
          <a:lstStyle/>
          <a:p>
            <a:fld id="{E0D83E65-4E55-4BA6-A0BC-212B9D3BDCE3}" type="slidenum">
              <a:rPr lang="en-GB" smtClean="0"/>
              <a:pPr/>
              <a:t>20</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3918993"/>
            <a:ext cx="9000000" cy="249299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Business Crime offences include any notifiable crimes recorded with a victim which is an organisation; it does not include Fraud offences. All reports of Fraud are recorded by the National Fraud Intelligence Bureau (NFIB) rather than Essex Police. In the 12 months to March 2023, a total of 1,931 Fraud investigations were allocated to Essex Police by NFIB for investigation. For data on the number and type of Fraud investigations reported as being committed within the Essex Police area, please visit the </a:t>
            </a:r>
            <a:r>
              <a:rPr lang="en-GB" sz="1200" b="1" u="sng" dirty="0">
                <a:solidFill>
                  <a:schemeClr val="tx1"/>
                </a:solidFill>
                <a:latin typeface="Atkinson Hyperlegible" pitchFamily="50" charset="0"/>
                <a:hlinkClick r:id="rId2"/>
              </a:rPr>
              <a:t>NFIB Fraud and Cyber Crime Dashboard.</a:t>
            </a:r>
            <a:endParaRPr lang="en-GB" sz="1200" b="1" u="sng" dirty="0">
              <a:solidFill>
                <a:schemeClr val="tx1"/>
              </a:solidFill>
              <a:latin typeface="Atkinson Hyperlegible" pitchFamily="50" charset="0"/>
            </a:endParaRP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Essex experienced a </a:t>
            </a:r>
            <a:r>
              <a:rPr lang="en-GB" sz="1200" b="1" dirty="0">
                <a:solidFill>
                  <a:schemeClr val="tx1"/>
                </a:solidFill>
                <a:latin typeface="Atkinson Hyperlegible" pitchFamily="50" charset="0"/>
              </a:rPr>
              <a:t>11.4% increase (2,149 more) in the number of Business Crime offences and a 14.4% increase (424 more) in the number of these offences which were solved</a:t>
            </a:r>
            <a:r>
              <a:rPr lang="en-GB" sz="1200" dirty="0">
                <a:solidFill>
                  <a:schemeClr val="tx1"/>
                </a:solidFill>
                <a:latin typeface="Atkinson Hyperlegible" pitchFamily="50" charset="0"/>
              </a:rPr>
              <a:t> in the 12 months to March 2023 compared to the 12 months to March 2022.</a:t>
            </a:r>
            <a:r>
              <a:rPr lang="en-GB" sz="1200" dirty="0">
                <a:solidFill>
                  <a:schemeClr val="tx1"/>
                </a:solidFill>
                <a:effectLst/>
                <a:latin typeface="Atkinson Hyperlegible" pitchFamily="50" charset="0"/>
              </a:rPr>
              <a:t> </a:t>
            </a:r>
            <a:r>
              <a:rPr lang="en-GB" sz="1200" dirty="0">
                <a:solidFill>
                  <a:schemeClr val="tx1"/>
                </a:solidFill>
                <a:latin typeface="Atkinson Hyperlegible" pitchFamily="50" charset="0"/>
              </a:rPr>
              <a:t>S</a:t>
            </a:r>
            <a:r>
              <a:rPr lang="en-GB" sz="1200" dirty="0">
                <a:solidFill>
                  <a:schemeClr val="tx1"/>
                </a:solidFill>
                <a:effectLst/>
                <a:latin typeface="Atkinson Hyperlegible" pitchFamily="50" charset="0"/>
              </a:rPr>
              <a:t>hoplifting accounts for approximately 47.2% of business crime. </a:t>
            </a:r>
            <a:r>
              <a:rPr lang="en-GB" sz="1200" dirty="0">
                <a:solidFill>
                  <a:schemeClr val="tx1"/>
                </a:solidFill>
                <a:latin typeface="Atkinson Hyperlegible" pitchFamily="50" charset="0"/>
              </a:rPr>
              <a:t>Essex Police have been working with businesses to encourage them to record more offences.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There was a 12.8% decrease (3,075 fewer) in the number of Business Crime offences and a 31.0% decrease (1,515 fewer) in the number of Business Crimes solved in the 12 months to March 2023 compared to the 12 months to December 2019.  </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8" name="Picture 7">
            <a:extLst>
              <a:ext uri="{FF2B5EF4-FFF2-40B4-BE49-F238E27FC236}">
                <a16:creationId xmlns:a16="http://schemas.microsoft.com/office/drawing/2014/main" id="{E582265E-7319-429A-A377-784901E3785B}"/>
              </a:ext>
            </a:extLst>
          </p:cNvPr>
          <p:cNvPicPr>
            <a:picLocks noChangeAspect="1"/>
          </p:cNvPicPr>
          <p:nvPr/>
        </p:nvPicPr>
        <p:blipFill>
          <a:blip r:embed="rId3"/>
          <a:stretch>
            <a:fillRect/>
          </a:stretch>
        </p:blipFill>
        <p:spPr>
          <a:xfrm>
            <a:off x="68985" y="711491"/>
            <a:ext cx="9006030" cy="918797"/>
          </a:xfrm>
          <a:prstGeom prst="rect">
            <a:avLst/>
          </a:prstGeom>
        </p:spPr>
      </p:pic>
      <p:pic>
        <p:nvPicPr>
          <p:cNvPr id="10" name="Picture 9">
            <a:extLst>
              <a:ext uri="{FF2B5EF4-FFF2-40B4-BE49-F238E27FC236}">
                <a16:creationId xmlns:a16="http://schemas.microsoft.com/office/drawing/2014/main" id="{947D93CC-51B9-43C6-934D-71837732FA22}"/>
              </a:ext>
            </a:extLst>
          </p:cNvPr>
          <p:cNvPicPr>
            <a:picLocks noChangeAspect="1"/>
          </p:cNvPicPr>
          <p:nvPr/>
        </p:nvPicPr>
        <p:blipFill>
          <a:blip r:embed="rId4"/>
          <a:stretch>
            <a:fillRect/>
          </a:stretch>
        </p:blipFill>
        <p:spPr>
          <a:xfrm>
            <a:off x="66306" y="1624903"/>
            <a:ext cx="4353669" cy="1925489"/>
          </a:xfrm>
          <a:prstGeom prst="rect">
            <a:avLst/>
          </a:prstGeom>
        </p:spPr>
      </p:pic>
      <p:pic>
        <p:nvPicPr>
          <p:cNvPr id="13" name="Picture 12">
            <a:extLst>
              <a:ext uri="{FF2B5EF4-FFF2-40B4-BE49-F238E27FC236}">
                <a16:creationId xmlns:a16="http://schemas.microsoft.com/office/drawing/2014/main" id="{9825C099-2D71-4914-BF35-47FC699C650F}"/>
              </a:ext>
            </a:extLst>
          </p:cNvPr>
          <p:cNvPicPr>
            <a:picLocks noChangeAspect="1"/>
          </p:cNvPicPr>
          <p:nvPr/>
        </p:nvPicPr>
        <p:blipFill>
          <a:blip r:embed="rId5"/>
          <a:stretch>
            <a:fillRect/>
          </a:stretch>
        </p:blipFill>
        <p:spPr>
          <a:xfrm>
            <a:off x="4724027" y="1628253"/>
            <a:ext cx="4344958" cy="1928103"/>
          </a:xfrm>
          <a:prstGeom prst="rect">
            <a:avLst/>
          </a:prstGeom>
        </p:spPr>
      </p:pic>
    </p:spTree>
    <p:extLst>
      <p:ext uri="{BB962C8B-B14F-4D97-AF65-F5344CB8AC3E}">
        <p14:creationId xmlns:p14="http://schemas.microsoft.com/office/powerpoint/2010/main" val="216069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7161244" cy="338554"/>
          </a:xfrm>
          <a:prstGeom prst="rect">
            <a:avLst/>
          </a:prstGeom>
        </p:spPr>
        <p:txBody>
          <a:bodyPr wrap="square">
            <a:spAutoFit/>
          </a:bodyPr>
          <a:lstStyle/>
          <a:p>
            <a:r>
              <a:rPr lang="en-GB" sz="1600" b="1" dirty="0">
                <a:solidFill>
                  <a:schemeClr val="bg1"/>
                </a:solidFill>
                <a:latin typeface="Atkinson Hyperlegible" pitchFamily="50" charset="0"/>
              </a:rPr>
              <a:t>Priority 8 – Reducing business crime, fraud and cyber crime - continued</a:t>
            </a:r>
          </a:p>
        </p:txBody>
      </p:sp>
      <p:sp>
        <p:nvSpPr>
          <p:cNvPr id="5" name="Slide Number Placeholder 4"/>
          <p:cNvSpPr>
            <a:spLocks noGrp="1"/>
          </p:cNvSpPr>
          <p:nvPr>
            <p:ph type="sldNum" sz="quarter" idx="12"/>
          </p:nvPr>
        </p:nvSpPr>
        <p:spPr>
          <a:xfrm>
            <a:off x="6941415" y="6539261"/>
            <a:ext cx="2133600" cy="365125"/>
          </a:xfrm>
        </p:spPr>
        <p:txBody>
          <a:bodyPr/>
          <a:lstStyle/>
          <a:p>
            <a:fld id="{E0D83E65-4E55-4BA6-A0BC-212B9D3BDCE3}" type="slidenum">
              <a:rPr lang="en-GB" smtClean="0"/>
              <a:pPr/>
              <a:t>21</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2000" y="3789040"/>
            <a:ext cx="9000000" cy="279307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There was a 10.4% decrease in the number of fraud offences related to business crime in the 12 months to March 2023 compared to the 12 months to March 2022</a:t>
            </a:r>
            <a:r>
              <a:rPr lang="en-GB" sz="1200" u="sng" dirty="0">
                <a:solidFill>
                  <a:schemeClr val="tx1"/>
                </a:solidFill>
                <a:latin typeface="Atkinson Hyperlegible" pitchFamily="50" charset="0"/>
              </a:rPr>
              <a:t>;</a:t>
            </a:r>
            <a:r>
              <a:rPr lang="en-GB" sz="1200" dirty="0">
                <a:solidFill>
                  <a:schemeClr val="tx1"/>
                </a:solidFill>
                <a:latin typeface="Atkinson Hyperlegible" pitchFamily="50" charset="0"/>
              </a:rPr>
              <a:t> this equates to 38 fewer offences. There was also a 32.2% decrease in the 12 months to March 2023 compared to the 12 months to December 20</a:t>
            </a:r>
            <a:r>
              <a:rPr lang="en-GB" sz="1200" u="sng" dirty="0">
                <a:solidFill>
                  <a:schemeClr val="tx1"/>
                </a:solidFill>
                <a:latin typeface="Atkinson Hyperlegible" pitchFamily="50" charset="0"/>
              </a:rPr>
              <a:t>19;</a:t>
            </a:r>
            <a:r>
              <a:rPr lang="en-GB" sz="1200" dirty="0">
                <a:solidFill>
                  <a:schemeClr val="tx1"/>
                </a:solidFill>
                <a:latin typeface="Atkinson Hyperlegible" pitchFamily="50" charset="0"/>
              </a:rPr>
              <a:t> this equates to 156 fewer offences.</a:t>
            </a:r>
          </a:p>
          <a:p>
            <a:endParaRPr lang="en-GB" sz="1200" dirty="0">
              <a:solidFill>
                <a:srgbClr val="FF0000"/>
              </a:solidFill>
              <a:latin typeface="Atkinson Hyperlegible" pitchFamily="50" charset="0"/>
            </a:endParaRPr>
          </a:p>
          <a:p>
            <a:r>
              <a:rPr lang="en-GB" sz="1200" dirty="0">
                <a:solidFill>
                  <a:schemeClr val="tx1"/>
                </a:solidFill>
                <a:latin typeface="Atkinson Hyperlegible" pitchFamily="50" charset="0"/>
              </a:rPr>
              <a:t>Confidence that Essex Police are dealing with cyber crime (from the independent survey commissioned by Essex Police) is at 50.4% for the 12 months to December 2022.</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Two of the five metrics deteriorated when compared to the 12 months to March 2022 (Business Crime offences and the total number of fraud offences). However, despite the increase in Business Crime Offences, the number solved has increased in proportion to this and business related fraud has decreased. Due to the fact that these measures are also improving when compared to the 12 months to December 2019, a grade of Adequate is recommended. </a:t>
            </a:r>
          </a:p>
          <a:p>
            <a:pPr lvl="0"/>
            <a:endParaRPr lang="en-GB" sz="1200" dirty="0">
              <a:solidFill>
                <a:srgbClr val="FF0000"/>
              </a:solidFill>
              <a:latin typeface="Atkinson Hyperlegible" pitchFamily="50" charset="0"/>
            </a:endParaRPr>
          </a:p>
          <a:p>
            <a:pPr lvl="0"/>
            <a:r>
              <a:rPr lang="en-GB" sz="1050" dirty="0">
                <a:solidFill>
                  <a:schemeClr val="tx1"/>
                </a:solidFill>
                <a:latin typeface="Atkinson Hyperlegible" pitchFamily="50" charset="0"/>
              </a:rPr>
              <a:t>Please note:</a:t>
            </a:r>
          </a:p>
          <a:p>
            <a:pPr lvl="0"/>
            <a:r>
              <a:rPr lang="en-GB" sz="1050" dirty="0">
                <a:solidFill>
                  <a:schemeClr val="tx1"/>
                </a:solidFill>
                <a:latin typeface="Atkinson Hyperlegible" pitchFamily="50" charset="0"/>
              </a:rPr>
              <a:t>*   Fraud offences recorded on Athena where the victim is either an organisation or a person with the Business Victim flag.</a:t>
            </a:r>
          </a:p>
          <a:p>
            <a:pPr lvl="0"/>
            <a:r>
              <a:rPr lang="en-GB" sz="1050" dirty="0">
                <a:solidFill>
                  <a:schemeClr val="tx1"/>
                </a:solidFill>
                <a:latin typeface="Atkinson Hyperlegible" pitchFamily="50" charset="0"/>
              </a:rPr>
              <a:t>** The confidence question was added to the internal survey in September 2021 so year on year comparison is not yet available.</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4" name="Picture 3">
            <a:extLst>
              <a:ext uri="{FF2B5EF4-FFF2-40B4-BE49-F238E27FC236}">
                <a16:creationId xmlns:a16="http://schemas.microsoft.com/office/drawing/2014/main" id="{38E312DF-9836-46FB-94E6-308BEB05C490}"/>
              </a:ext>
            </a:extLst>
          </p:cNvPr>
          <p:cNvPicPr>
            <a:picLocks noChangeAspect="1"/>
          </p:cNvPicPr>
          <p:nvPr/>
        </p:nvPicPr>
        <p:blipFill>
          <a:blip r:embed="rId2"/>
          <a:stretch>
            <a:fillRect/>
          </a:stretch>
        </p:blipFill>
        <p:spPr>
          <a:xfrm>
            <a:off x="72000" y="1592896"/>
            <a:ext cx="9000000" cy="900000"/>
          </a:xfrm>
          <a:prstGeom prst="rect">
            <a:avLst/>
          </a:prstGeom>
        </p:spPr>
      </p:pic>
      <p:pic>
        <p:nvPicPr>
          <p:cNvPr id="2" name="Picture 1">
            <a:extLst>
              <a:ext uri="{FF2B5EF4-FFF2-40B4-BE49-F238E27FC236}">
                <a16:creationId xmlns:a16="http://schemas.microsoft.com/office/drawing/2014/main" id="{D80EF427-204E-48E2-AA97-C58A43516F63}"/>
              </a:ext>
            </a:extLst>
          </p:cNvPr>
          <p:cNvPicPr>
            <a:picLocks noChangeAspect="1"/>
          </p:cNvPicPr>
          <p:nvPr/>
        </p:nvPicPr>
        <p:blipFill>
          <a:blip r:embed="rId3"/>
          <a:stretch>
            <a:fillRect/>
          </a:stretch>
        </p:blipFill>
        <p:spPr>
          <a:xfrm>
            <a:off x="72000" y="697251"/>
            <a:ext cx="9000000" cy="881818"/>
          </a:xfrm>
          <a:prstGeom prst="rect">
            <a:avLst/>
          </a:prstGeom>
        </p:spPr>
      </p:pic>
    </p:spTree>
    <p:extLst>
      <p:ext uri="{BB962C8B-B14F-4D97-AF65-F5344CB8AC3E}">
        <p14:creationId xmlns:p14="http://schemas.microsoft.com/office/powerpoint/2010/main" val="4085783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9 - Improving safety on our roads </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22</a:t>
            </a:fld>
            <a:endParaRPr lang="en-GB" dirty="0"/>
          </a:p>
        </p:txBody>
      </p:sp>
      <p:sp>
        <p:nvSpPr>
          <p:cNvPr id="7" name="TextBox 6"/>
          <p:cNvSpPr txBox="1"/>
          <p:nvPr/>
        </p:nvSpPr>
        <p:spPr>
          <a:xfrm>
            <a:off x="69909" y="3426643"/>
            <a:ext cx="8978675" cy="341632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Road traffic safety is the responsibility of the </a:t>
            </a:r>
            <a:r>
              <a:rPr lang="en-GB" sz="1200" dirty="0">
                <a:solidFill>
                  <a:schemeClr val="tx1"/>
                </a:solidFill>
                <a:latin typeface="Atkinson Hyperlegible" pitchFamily="50" charset="0"/>
              </a:rPr>
              <a:t>Safer Essex Roads Partnership (</a:t>
            </a:r>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SERP). SERP </a:t>
            </a:r>
            <a:r>
              <a:rPr lang="en-GB" sz="1200">
                <a:solidFill>
                  <a:schemeClr val="tx1"/>
                </a:solidFill>
                <a:effectLst/>
                <a:latin typeface="Atkinson Hyperlegible" pitchFamily="50" charset="0"/>
                <a:ea typeface="Times New Roman" panose="02020603050405020304" pitchFamily="18" charset="0"/>
                <a:cs typeface="Times New Roman" panose="02020603050405020304" pitchFamily="18" charset="0"/>
              </a:rPr>
              <a:t>comprises representatives </a:t>
            </a:r>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from Essex Police, Essex County Fire &amp; Rescue Service, Essex County Council, Southend on Sea Borough Council, Thurrock Council, National Highways, East of England Ambulance Service Trust, Essex and Herts Air Ambulance Service Trust and The Safer Roads Foundation (Registered Charity). The aspiration of Essex Police and partners is ‘Vision Zero’, namely to have no road deaths or serious injuries by 2040. </a:t>
            </a:r>
            <a:r>
              <a:rPr lang="en-GB" sz="1200" dirty="0">
                <a:solidFill>
                  <a:schemeClr val="tx1"/>
                </a:solidFill>
                <a:effectLst/>
                <a:latin typeface="Atkinson Hyperlegible" pitchFamily="50" charset="0"/>
                <a:ea typeface="Calibri" panose="020F0502020204030204" pitchFamily="34" charset="0"/>
                <a:cs typeface="Times New Roman" panose="02020603050405020304" pitchFamily="18" charset="0"/>
              </a:rPr>
              <a:t>The SERP Safety delivery plan sets out a structured programme of educational and engagement activity to address this and support behavioural changes. </a:t>
            </a: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There was a </a:t>
            </a:r>
            <a:r>
              <a:rPr lang="en-GB" sz="1200" b="1" dirty="0">
                <a:solidFill>
                  <a:schemeClr val="tx1"/>
                </a:solidFill>
                <a:latin typeface="Atkinson Hyperlegible" pitchFamily="50" charset="0"/>
              </a:rPr>
              <a:t>4.5% increase (38 more) in the number of those Killed or Seriously Injured (KSI) in Essex </a:t>
            </a:r>
            <a:r>
              <a:rPr lang="en-GB" sz="1200" dirty="0">
                <a:solidFill>
                  <a:schemeClr val="tx1"/>
                </a:solidFill>
                <a:latin typeface="Atkinson Hyperlegible" pitchFamily="50" charset="0"/>
              </a:rPr>
              <a:t>for the 12 months to March 2023 compared to the 12 months to March 2022, with the rate of increase slowing more recently. The number of KSIs also increased by 67 in the 12 months to March 2023 compared to the 12 months to December 2019. </a:t>
            </a: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Essex recorded the third highest number of casualties per 100 million vehicle kilometres (results to June 20</a:t>
            </a:r>
            <a:r>
              <a:rPr lang="en-GB" sz="1200" u="sng" dirty="0">
                <a:solidFill>
                  <a:schemeClr val="tx1"/>
                </a:solidFill>
                <a:latin typeface="Atkinson Hyperlegible" pitchFamily="50" charset="0"/>
              </a:rPr>
              <a:t>21</a:t>
            </a:r>
            <a:r>
              <a:rPr lang="en-GB" sz="1200" dirty="0">
                <a:solidFill>
                  <a:schemeClr val="tx1"/>
                </a:solidFill>
                <a:latin typeface="Atkinson Hyperlegible" pitchFamily="50" charset="0"/>
              </a:rPr>
              <a:t>) in its Most Similar Group (MSG) of eight forces; Essex are above the MSG average also. However, due to the fact that more recent national figures have not been released, the current position cannot be determined (the date of the next national release has not yet been confirmed).</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Please note that not all KSIs will result in a criminal offence, for instance where a fatal collision has been caused by bad weather or because of a medical episode suffered by the driver.</a:t>
            </a:r>
          </a:p>
        </p:txBody>
      </p:sp>
      <p:sp>
        <p:nvSpPr>
          <p:cNvPr id="16" name="Rectangle 15">
            <a:extLst>
              <a:ext uri="{FF2B5EF4-FFF2-40B4-BE49-F238E27FC236}">
                <a16:creationId xmlns:a16="http://schemas.microsoft.com/office/drawing/2014/main" id="{5713B068-63A2-4E9F-90F7-B16DE8E7EC4C}"/>
              </a:ext>
            </a:extLst>
          </p:cNvPr>
          <p:cNvSpPr/>
          <p:nvPr/>
        </p:nvSpPr>
        <p:spPr>
          <a:xfrm>
            <a:off x="6588224" y="54598"/>
            <a:ext cx="2448272" cy="584775"/>
          </a:xfrm>
          <a:prstGeom prst="rect">
            <a:avLst/>
          </a:prstGeom>
        </p:spPr>
        <p:txBody>
          <a:bodyPr wrap="square">
            <a:spAutoFit/>
          </a:bodyPr>
          <a:lstStyle/>
          <a:p>
            <a:r>
              <a:rPr lang="en-GB" sz="1600" b="1">
                <a:solidFill>
                  <a:schemeClr val="bg1"/>
                </a:solidFill>
                <a:latin typeface="Atkinson Hyperlegible" pitchFamily="50" charset="0"/>
              </a:rPr>
              <a:t>Grade:             </a:t>
            </a:r>
            <a:r>
              <a:rPr lang="en-GB" sz="1600" b="1">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039630FC-8B5B-495B-9229-14079162FD81}"/>
              </a:ext>
            </a:extLst>
          </p:cNvPr>
          <p:cNvPicPr>
            <a:picLocks noChangeAspect="1"/>
          </p:cNvPicPr>
          <p:nvPr/>
        </p:nvPicPr>
        <p:blipFill>
          <a:blip r:embed="rId2"/>
          <a:stretch>
            <a:fillRect/>
          </a:stretch>
        </p:blipFill>
        <p:spPr>
          <a:xfrm>
            <a:off x="69909" y="707944"/>
            <a:ext cx="8978675" cy="640191"/>
          </a:xfrm>
          <a:prstGeom prst="rect">
            <a:avLst/>
          </a:prstGeom>
        </p:spPr>
      </p:pic>
      <p:pic>
        <p:nvPicPr>
          <p:cNvPr id="3" name="Picture 2">
            <a:extLst>
              <a:ext uri="{FF2B5EF4-FFF2-40B4-BE49-F238E27FC236}">
                <a16:creationId xmlns:a16="http://schemas.microsoft.com/office/drawing/2014/main" id="{015F8F57-9B34-4BB4-8AD0-BF5740D287EF}"/>
              </a:ext>
            </a:extLst>
          </p:cNvPr>
          <p:cNvPicPr>
            <a:picLocks noChangeAspect="1"/>
          </p:cNvPicPr>
          <p:nvPr/>
        </p:nvPicPr>
        <p:blipFill>
          <a:blip r:embed="rId3"/>
          <a:stretch>
            <a:fillRect/>
          </a:stretch>
        </p:blipFill>
        <p:spPr>
          <a:xfrm>
            <a:off x="4706118" y="1348135"/>
            <a:ext cx="4342466" cy="1413590"/>
          </a:xfrm>
          <a:prstGeom prst="rect">
            <a:avLst/>
          </a:prstGeom>
        </p:spPr>
      </p:pic>
      <p:pic>
        <p:nvPicPr>
          <p:cNvPr id="8" name="Picture 7">
            <a:extLst>
              <a:ext uri="{FF2B5EF4-FFF2-40B4-BE49-F238E27FC236}">
                <a16:creationId xmlns:a16="http://schemas.microsoft.com/office/drawing/2014/main" id="{01276F55-A0ED-49B9-B29B-9BD88D4D57D0}"/>
              </a:ext>
            </a:extLst>
          </p:cNvPr>
          <p:cNvPicPr>
            <a:picLocks noChangeAspect="1"/>
          </p:cNvPicPr>
          <p:nvPr/>
        </p:nvPicPr>
        <p:blipFill>
          <a:blip r:embed="rId4"/>
          <a:stretch>
            <a:fillRect/>
          </a:stretch>
        </p:blipFill>
        <p:spPr>
          <a:xfrm>
            <a:off x="63646" y="1346742"/>
            <a:ext cx="4374238" cy="2044333"/>
          </a:xfrm>
          <a:prstGeom prst="rect">
            <a:avLst/>
          </a:prstGeom>
        </p:spPr>
      </p:pic>
    </p:spTree>
    <p:extLst>
      <p:ext uri="{BB962C8B-B14F-4D97-AF65-F5344CB8AC3E}">
        <p14:creationId xmlns:p14="http://schemas.microsoft.com/office/powerpoint/2010/main" val="210751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4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chemeClr val="bg1"/>
              </a:solidFill>
            </a:endParaRPr>
          </a:p>
        </p:txBody>
      </p:sp>
      <p:sp>
        <p:nvSpPr>
          <p:cNvPr id="6" name="Rectangle 5"/>
          <p:cNvSpPr/>
          <p:nvPr/>
        </p:nvSpPr>
        <p:spPr>
          <a:xfrm>
            <a:off x="107504" y="179348"/>
            <a:ext cx="5472608" cy="338554"/>
          </a:xfrm>
          <a:prstGeom prst="rect">
            <a:avLst/>
          </a:prstGeom>
        </p:spPr>
        <p:txBody>
          <a:bodyPr wrap="square">
            <a:spAutoFit/>
          </a:bodyPr>
          <a:lstStyle/>
          <a:p>
            <a:r>
              <a:rPr lang="en-GB" sz="1600" b="1">
                <a:solidFill>
                  <a:schemeClr val="bg1"/>
                </a:solidFill>
                <a:latin typeface="Atkinson Hyperlegible" pitchFamily="50" charset="0"/>
              </a:rPr>
              <a:t>Priority 9 - Improving safety on our roads - continued </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23</a:t>
            </a:fld>
            <a:endParaRPr lang="en-GB"/>
          </a:p>
        </p:txBody>
      </p:sp>
      <p:sp>
        <p:nvSpPr>
          <p:cNvPr id="12" name="TextBox 11">
            <a:extLst>
              <a:ext uri="{FF2B5EF4-FFF2-40B4-BE49-F238E27FC236}">
                <a16:creationId xmlns:a16="http://schemas.microsoft.com/office/drawing/2014/main" id="{4B4192FE-0414-49C9-9794-2AE36D86C0B2}"/>
              </a:ext>
            </a:extLst>
          </p:cNvPr>
          <p:cNvSpPr txBox="1"/>
          <p:nvPr/>
        </p:nvSpPr>
        <p:spPr>
          <a:xfrm>
            <a:off x="86180" y="3303181"/>
            <a:ext cx="9000000" cy="355481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a:solidFill>
                  <a:schemeClr val="tx1"/>
                </a:solidFill>
                <a:latin typeface="Atkinson Hyperlegible" pitchFamily="50" charset="0"/>
              </a:rPr>
              <a:t>There was a </a:t>
            </a:r>
            <a:r>
              <a:rPr lang="en-GB" sz="900" b="1">
                <a:solidFill>
                  <a:schemeClr val="tx1"/>
                </a:solidFill>
                <a:latin typeface="Atkinson Hyperlegible" pitchFamily="50" charset="0"/>
              </a:rPr>
              <a:t>12.1% decrease (305 fewer offences) in drink/drug driving offences </a:t>
            </a:r>
            <a:r>
              <a:rPr lang="en-GB" sz="900">
                <a:solidFill>
                  <a:schemeClr val="tx1"/>
                </a:solidFill>
                <a:latin typeface="Atkinson Hyperlegible" pitchFamily="50" charset="0"/>
              </a:rPr>
              <a:t>for the 12 months to March 2023 compared to the 12 months to March 2022. There was a 15.5% decrease (239 fewer offences) in drink driving and a 6.7% decrease (66 fewer offences) in drug driving. There was also a 33.1% decrease (1,097 fewer offences) in drink/drug driving offences for the 12 months to March 2023 compared to the 12 months to December 2019; of these offences, there was a 11.3% decrease (166 fewer offences) in drink driving and a 50.5% decrease (931 fewer offences) in drug driving. All of these offence types are primarily driven by police proactivity in relation to road safety. </a:t>
            </a:r>
          </a:p>
          <a:p>
            <a:endParaRPr lang="en-GB" sz="900">
              <a:solidFill>
                <a:schemeClr val="tx1"/>
              </a:solidFill>
              <a:highlight>
                <a:srgbClr val="FFFF66"/>
              </a:highlight>
              <a:latin typeface="Atkinson Hyperlegible" pitchFamily="50" charset="0"/>
            </a:endParaRPr>
          </a:p>
          <a:p>
            <a:r>
              <a:rPr lang="en-GB" sz="900">
                <a:solidFill>
                  <a:schemeClr val="tx1"/>
                </a:solidFill>
                <a:latin typeface="Atkinson Hyperlegible" pitchFamily="50" charset="0"/>
              </a:rPr>
              <a:t>The number of Failure to Provide samples decreased by 16.2% (59 fewer) in the 12 months to March 2023 compared to the same period last year, and by 23.3% compared to the 12 months to December 2019.</a:t>
            </a:r>
          </a:p>
          <a:p>
            <a:endParaRPr lang="en-GB" sz="900">
              <a:solidFill>
                <a:srgbClr val="FF0000"/>
              </a:solidFill>
              <a:latin typeface="Atkinson Hyperlegible" pitchFamily="50" charset="0"/>
            </a:endParaRPr>
          </a:p>
          <a:p>
            <a:r>
              <a:rPr lang="en-GB" sz="900">
                <a:solidFill>
                  <a:schemeClr val="tx1"/>
                </a:solidFill>
                <a:latin typeface="Atkinson Hyperlegible" pitchFamily="50" charset="0"/>
              </a:rPr>
              <a:t>There was a </a:t>
            </a:r>
            <a:r>
              <a:rPr lang="en-GB" sz="900" b="1">
                <a:solidFill>
                  <a:schemeClr val="tx1"/>
                </a:solidFill>
                <a:latin typeface="Atkinson Hyperlegible" pitchFamily="50" charset="0"/>
              </a:rPr>
              <a:t>244.2% increase (1,160 more offences) in the number of driving related mobile phone offences </a:t>
            </a:r>
            <a:r>
              <a:rPr lang="en-GB" sz="900">
                <a:solidFill>
                  <a:schemeClr val="tx1"/>
                </a:solidFill>
                <a:latin typeface="Atkinson Hyperlegible" pitchFamily="50" charset="0"/>
              </a:rPr>
              <a:t>recorded for the 12 months to March 2023 compared to the 12 months to March 2022.*</a:t>
            </a:r>
          </a:p>
          <a:p>
            <a:endParaRPr lang="en-GB" sz="900">
              <a:solidFill>
                <a:srgbClr val="FF0000"/>
              </a:solidFill>
              <a:latin typeface="Atkinson Hyperlegible" pitchFamily="50" charset="0"/>
            </a:endParaRPr>
          </a:p>
          <a:p>
            <a:r>
              <a:rPr lang="en-GB" sz="900">
                <a:solidFill>
                  <a:schemeClr val="tx1"/>
                </a:solidFill>
                <a:latin typeface="Atkinson Hyperlegible" pitchFamily="50" charset="0"/>
              </a:rPr>
              <a:t>Confidence in Essex Police and organisations with whom they police the roads (from the independent survey commissioned by Essex Police) is at 66.9% (results to the 12 months to December 2022). Confidence in the local police and organisations they work with has increased significantly when compared to year ending December 2021 (63.9%).</a:t>
            </a:r>
          </a:p>
          <a:p>
            <a:endParaRPr lang="en-GB" sz="900">
              <a:solidFill>
                <a:srgbClr val="FF0000"/>
              </a:solidFill>
              <a:latin typeface="Atkinson Hyperlegible" pitchFamily="50" charset="0"/>
            </a:endParaRPr>
          </a:p>
          <a:p>
            <a:r>
              <a:rPr lang="en-GB" sz="900">
                <a:solidFill>
                  <a:schemeClr val="tx1"/>
                </a:solidFill>
                <a:latin typeface="Atkinson Hyperlegible" pitchFamily="50" charset="0"/>
              </a:rPr>
              <a:t>Due to the increase in KSIs and the decrease in the number of driving under the influence of drink drug driving in the past 12 months compared to the previous 12 months and the 12 months to December 2019 a grade of Requires Improvement is recommended. </a:t>
            </a:r>
          </a:p>
          <a:p>
            <a:endParaRPr lang="en-GB" sz="900">
              <a:solidFill>
                <a:srgbClr val="FF0000"/>
              </a:solidFill>
              <a:latin typeface="Atkinson Hyperlegible" pitchFamily="50" charset="0"/>
            </a:endParaRPr>
          </a:p>
          <a:p>
            <a:r>
              <a:rPr lang="en-GB" sz="900">
                <a:solidFill>
                  <a:schemeClr val="tx1"/>
                </a:solidFill>
                <a:latin typeface="Atkinson Hyperlegible" pitchFamily="50" charset="0"/>
              </a:rPr>
              <a:t>Please note:</a:t>
            </a:r>
          </a:p>
          <a:p>
            <a:r>
              <a:rPr lang="en-GB" sz="900">
                <a:solidFill>
                  <a:schemeClr val="tx1"/>
                </a:solidFill>
                <a:latin typeface="Atkinson Hyperlegible" pitchFamily="50"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 </a:t>
            </a:r>
          </a:p>
        </p:txBody>
      </p:sp>
      <p:sp>
        <p:nvSpPr>
          <p:cNvPr id="10" name="Rectangle 9">
            <a:extLst>
              <a:ext uri="{FF2B5EF4-FFF2-40B4-BE49-F238E27FC236}">
                <a16:creationId xmlns:a16="http://schemas.microsoft.com/office/drawing/2014/main" id="{B9B283FB-D3A1-4B0E-8CEE-665B0BC8380C}"/>
              </a:ext>
            </a:extLst>
          </p:cNvPr>
          <p:cNvSpPr/>
          <p:nvPr/>
        </p:nvSpPr>
        <p:spPr>
          <a:xfrm>
            <a:off x="6621097" y="43071"/>
            <a:ext cx="2448272" cy="584775"/>
          </a:xfrm>
          <a:prstGeom prst="rect">
            <a:avLst/>
          </a:prstGeom>
        </p:spPr>
        <p:txBody>
          <a:bodyPr wrap="square">
            <a:spAutoFit/>
          </a:bodyPr>
          <a:lstStyle/>
          <a:p>
            <a:r>
              <a:rPr lang="en-GB" sz="1600" b="1">
                <a:solidFill>
                  <a:schemeClr val="bg1"/>
                </a:solidFill>
                <a:latin typeface="Atkinson Hyperlegible" pitchFamily="50" charset="0"/>
              </a:rPr>
              <a:t>Grade:             </a:t>
            </a:r>
            <a:r>
              <a:rPr lang="en-GB" sz="1600" b="1">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20469669-D02F-4A21-80DD-9B966B25D28C}"/>
              </a:ext>
            </a:extLst>
          </p:cNvPr>
          <p:cNvPicPr>
            <a:picLocks noChangeAspect="1"/>
          </p:cNvPicPr>
          <p:nvPr/>
        </p:nvPicPr>
        <p:blipFill>
          <a:blip r:embed="rId2"/>
          <a:stretch>
            <a:fillRect/>
          </a:stretch>
        </p:blipFill>
        <p:spPr>
          <a:xfrm>
            <a:off x="86180" y="676311"/>
            <a:ext cx="9000000" cy="1513678"/>
          </a:xfrm>
          <a:prstGeom prst="rect">
            <a:avLst/>
          </a:prstGeom>
        </p:spPr>
      </p:pic>
      <p:pic>
        <p:nvPicPr>
          <p:cNvPr id="3" name="Picture 2">
            <a:extLst>
              <a:ext uri="{FF2B5EF4-FFF2-40B4-BE49-F238E27FC236}">
                <a16:creationId xmlns:a16="http://schemas.microsoft.com/office/drawing/2014/main" id="{AD6E246C-9CCF-4AC7-9DA0-7EC9863D89F7}"/>
              </a:ext>
            </a:extLst>
          </p:cNvPr>
          <p:cNvPicPr>
            <a:picLocks noChangeAspect="1"/>
          </p:cNvPicPr>
          <p:nvPr/>
        </p:nvPicPr>
        <p:blipFill>
          <a:blip r:embed="rId3"/>
          <a:stretch>
            <a:fillRect/>
          </a:stretch>
        </p:blipFill>
        <p:spPr>
          <a:xfrm>
            <a:off x="86180" y="2189989"/>
            <a:ext cx="9000000" cy="1103344"/>
          </a:xfrm>
          <a:prstGeom prst="rect">
            <a:avLst/>
          </a:prstGeom>
        </p:spPr>
      </p:pic>
    </p:spTree>
    <p:extLst>
      <p:ext uri="{BB962C8B-B14F-4D97-AF65-F5344CB8AC3E}">
        <p14:creationId xmlns:p14="http://schemas.microsoft.com/office/powerpoint/2010/main" val="63622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chemeClr val="bg1"/>
              </a:solidFill>
            </a:endParaRPr>
          </a:p>
        </p:txBody>
      </p:sp>
      <p:sp>
        <p:nvSpPr>
          <p:cNvPr id="6" name="Rectangle 5"/>
          <p:cNvSpPr/>
          <p:nvPr/>
        </p:nvSpPr>
        <p:spPr>
          <a:xfrm>
            <a:off x="107361" y="152586"/>
            <a:ext cx="6624736" cy="338554"/>
          </a:xfrm>
          <a:prstGeom prst="rect">
            <a:avLst/>
          </a:prstGeom>
        </p:spPr>
        <p:txBody>
          <a:bodyPr wrap="square">
            <a:spAutoFit/>
          </a:bodyPr>
          <a:lstStyle/>
          <a:p>
            <a:r>
              <a:rPr lang="en-GB" sz="1600" b="1">
                <a:solidFill>
                  <a:schemeClr val="bg1"/>
                </a:solidFill>
                <a:latin typeface="Atkinson Hyperlegible" pitchFamily="50" charset="0"/>
              </a:rPr>
              <a:t>Priority 10 – Encouraging volunteers and community support</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24</a:t>
            </a:fld>
            <a:endParaRPr lang="en-GB"/>
          </a:p>
        </p:txBody>
      </p:sp>
      <p:sp>
        <p:nvSpPr>
          <p:cNvPr id="13" name="Rectangle 12"/>
          <p:cNvSpPr/>
          <p:nvPr/>
        </p:nvSpPr>
        <p:spPr>
          <a:xfrm>
            <a:off x="7206545" y="152586"/>
            <a:ext cx="2016224" cy="338554"/>
          </a:xfrm>
          <a:prstGeom prst="rect">
            <a:avLst/>
          </a:prstGeom>
        </p:spPr>
        <p:txBody>
          <a:bodyPr wrap="square">
            <a:spAutoFit/>
          </a:bodyPr>
          <a:lstStyle/>
          <a:p>
            <a:r>
              <a:rPr lang="en-GB" sz="1600" b="1">
                <a:solidFill>
                  <a:schemeClr val="bg1"/>
                </a:solidFill>
                <a:latin typeface="Atkinson Hyperlegible" pitchFamily="50" charset="0"/>
              </a:rPr>
              <a:t>Grade: </a:t>
            </a:r>
            <a:r>
              <a:rPr lang="en-GB" sz="1600" b="1">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102693" y="4621818"/>
            <a:ext cx="8978675" cy="220060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a:solidFill>
                  <a:schemeClr val="tx1"/>
                </a:solidFill>
                <a:latin typeface="Atkinson Hyperlegible" pitchFamily="50" charset="0"/>
              </a:rPr>
              <a:t>Essex Watch Liaison Officers continue to work with Neighbourhood Watch (NHW) to offer crime and fraud prevention advice.*</a:t>
            </a:r>
          </a:p>
          <a:p>
            <a:endParaRPr lang="en-GB" sz="1000">
              <a:solidFill>
                <a:schemeClr val="tx1"/>
              </a:solidFill>
              <a:latin typeface="Atkinson Hyperlegible" pitchFamily="50" charset="0"/>
            </a:endParaRPr>
          </a:p>
          <a:p>
            <a:r>
              <a:rPr lang="en-GB" sz="1000">
                <a:solidFill>
                  <a:schemeClr val="tx1"/>
                </a:solidFill>
                <a:effectLst/>
                <a:latin typeface="Atkinson Hyperlegible" pitchFamily="50" charset="0"/>
                <a:ea typeface="Calibri" panose="020F0502020204030204" pitchFamily="34" charset="0"/>
              </a:rPr>
              <a:t>Citizens in Policing and the Special Constabulary play an integral part in supporting Essex Police.</a:t>
            </a:r>
            <a:r>
              <a:rPr lang="en-GB" sz="1000">
                <a:solidFill>
                  <a:schemeClr val="tx1"/>
                </a:solidFill>
                <a:effectLst/>
                <a:latin typeface="Atkinson Hyperlegible" pitchFamily="50" charset="0"/>
              </a:rPr>
              <a:t> </a:t>
            </a:r>
            <a:r>
              <a:rPr lang="en-GB" sz="1000">
                <a:solidFill>
                  <a:schemeClr val="tx1"/>
                </a:solidFill>
                <a:latin typeface="Atkinson Hyperlegible" pitchFamily="50" charset="0"/>
              </a:rPr>
              <a:t>In</a:t>
            </a:r>
            <a:r>
              <a:rPr lang="en-GB" sz="1000">
                <a:solidFill>
                  <a:schemeClr val="tx1"/>
                </a:solidFill>
                <a:effectLst/>
                <a:latin typeface="Atkinson Hyperlegible" pitchFamily="50" charset="0"/>
                <a:ea typeface="Calibri" panose="020F0502020204030204" pitchFamily="34" charset="0"/>
              </a:rPr>
              <a:t> </a:t>
            </a:r>
            <a:r>
              <a:rPr lang="en-GB" sz="1000">
                <a:solidFill>
                  <a:schemeClr val="tx1"/>
                </a:solidFill>
                <a:latin typeface="Atkinson Hyperlegible" pitchFamily="50" charset="0"/>
                <a:ea typeface="Calibri" panose="020F0502020204030204" pitchFamily="34" charset="0"/>
              </a:rPr>
              <a:t>January</a:t>
            </a:r>
            <a:r>
              <a:rPr lang="en-GB" sz="1000">
                <a:solidFill>
                  <a:schemeClr val="tx1"/>
                </a:solidFill>
                <a:effectLst/>
                <a:latin typeface="Atkinson Hyperlegible" pitchFamily="50" charset="0"/>
                <a:ea typeface="Calibri" panose="020F0502020204030204" pitchFamily="34" charset="0"/>
              </a:rPr>
              <a:t> 2022, the Local Policing Support Unit (LPSU) introduced a Strategic Co-ordination Group which proactively supports, throughout the county, the mobilisation of all Special Constables, Police Support Volunteers, Active Citizens, Accredited Persons and, where appropriate our Volunteer Police Cadets, with local operations and initiatives under the Chief Constable’s Plan on a Page and the Police, Fire Crime Commissioner’s Police and Fire Plan. </a:t>
            </a:r>
          </a:p>
          <a:p>
            <a:endParaRPr lang="en-GB" sz="1000">
              <a:solidFill>
                <a:srgbClr val="FF0000"/>
              </a:solidFill>
              <a:latin typeface="Atkinson Hyperlegible" pitchFamily="50" charset="0"/>
            </a:endParaRPr>
          </a:p>
          <a:p>
            <a:r>
              <a:rPr lang="en-GB" sz="1000">
                <a:solidFill>
                  <a:schemeClr val="tx1"/>
                </a:solidFill>
                <a:latin typeface="Atkinson Hyperlegible" pitchFamily="50" charset="0"/>
              </a:rPr>
              <a:t>Since last month’s report, there are now: 26 more dog group members, three more farm and rural group members, three more heritage group members, two more allotment group members, one more horse group member and one more marine group member. There are also three fewer caravan group members.</a:t>
            </a:r>
          </a:p>
          <a:p>
            <a:endParaRPr lang="en-GB" sz="1000">
              <a:solidFill>
                <a:schemeClr val="tx1"/>
              </a:solidFill>
              <a:latin typeface="Atkinson Hyperlegible" pitchFamily="50" charset="0"/>
            </a:endParaRPr>
          </a:p>
          <a:p>
            <a:r>
              <a:rPr lang="en-GB" sz="1000">
                <a:solidFill>
                  <a:schemeClr val="tx1"/>
                </a:solidFill>
                <a:latin typeface="Atkinson Hyperlegible" pitchFamily="50" charset="0"/>
              </a:rPr>
              <a:t>There are currently 2,343 NHW Co-ordinators and 79,449 NHW members.</a:t>
            </a:r>
          </a:p>
          <a:p>
            <a:pPr lvl="0"/>
            <a:endParaRPr lang="en-GB" sz="900">
              <a:solidFill>
                <a:schemeClr val="tx1"/>
              </a:solidFill>
              <a:latin typeface="Atkinson Hyperlegible" pitchFamily="50" charset="0"/>
            </a:endParaRPr>
          </a:p>
          <a:p>
            <a:r>
              <a:rPr lang="en-GB" sz="900">
                <a:solidFill>
                  <a:schemeClr val="tx1"/>
                </a:solidFill>
                <a:latin typeface="Atkinson Hyperlegible" pitchFamily="50" charset="0"/>
              </a:rPr>
              <a:t>Please note:</a:t>
            </a:r>
          </a:p>
          <a:p>
            <a:r>
              <a:rPr lang="en-GB" sz="900">
                <a:solidFill>
                  <a:schemeClr val="tx1"/>
                </a:solidFill>
                <a:latin typeface="Atkinson Hyperlegible" pitchFamily="50" charset="0"/>
              </a:rPr>
              <a:t>* Neighbourhood Watch data were first produced in March 2022 so year on year comparison is not available.</a:t>
            </a:r>
          </a:p>
        </p:txBody>
      </p:sp>
      <p:pic>
        <p:nvPicPr>
          <p:cNvPr id="2" name="Picture 1">
            <a:extLst>
              <a:ext uri="{FF2B5EF4-FFF2-40B4-BE49-F238E27FC236}">
                <a16:creationId xmlns:a16="http://schemas.microsoft.com/office/drawing/2014/main" id="{F14B3909-3EB9-4EB9-A314-725B99D4715D}"/>
              </a:ext>
            </a:extLst>
          </p:cNvPr>
          <p:cNvPicPr>
            <a:picLocks noChangeAspect="1"/>
          </p:cNvPicPr>
          <p:nvPr/>
        </p:nvPicPr>
        <p:blipFill>
          <a:blip r:embed="rId2"/>
          <a:stretch>
            <a:fillRect/>
          </a:stretch>
        </p:blipFill>
        <p:spPr>
          <a:xfrm>
            <a:off x="102693" y="636934"/>
            <a:ext cx="8978675" cy="3165449"/>
          </a:xfrm>
          <a:prstGeom prst="rect">
            <a:avLst/>
          </a:prstGeom>
        </p:spPr>
      </p:pic>
      <p:pic>
        <p:nvPicPr>
          <p:cNvPr id="4" name="Picture 3">
            <a:extLst>
              <a:ext uri="{FF2B5EF4-FFF2-40B4-BE49-F238E27FC236}">
                <a16:creationId xmlns:a16="http://schemas.microsoft.com/office/drawing/2014/main" id="{C0B14380-8F31-4D60-8E4E-0ADA2ED7D1C2}"/>
              </a:ext>
            </a:extLst>
          </p:cNvPr>
          <p:cNvPicPr>
            <a:picLocks noChangeAspect="1"/>
          </p:cNvPicPr>
          <p:nvPr/>
        </p:nvPicPr>
        <p:blipFill>
          <a:blip r:embed="rId3"/>
          <a:stretch>
            <a:fillRect/>
          </a:stretch>
        </p:blipFill>
        <p:spPr>
          <a:xfrm>
            <a:off x="102693" y="3789040"/>
            <a:ext cx="8978675" cy="802414"/>
          </a:xfrm>
          <a:prstGeom prst="rect">
            <a:avLst/>
          </a:prstGeom>
        </p:spPr>
      </p:pic>
    </p:spTree>
    <p:extLst>
      <p:ext uri="{BB962C8B-B14F-4D97-AF65-F5344CB8AC3E}">
        <p14:creationId xmlns:p14="http://schemas.microsoft.com/office/powerpoint/2010/main" val="316922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chemeClr val="bg1"/>
              </a:solidFill>
            </a:endParaRPr>
          </a:p>
        </p:txBody>
      </p:sp>
      <p:sp>
        <p:nvSpPr>
          <p:cNvPr id="6" name="Rectangle 5"/>
          <p:cNvSpPr/>
          <p:nvPr/>
        </p:nvSpPr>
        <p:spPr>
          <a:xfrm>
            <a:off x="107504" y="152586"/>
            <a:ext cx="6624736" cy="338554"/>
          </a:xfrm>
          <a:prstGeom prst="rect">
            <a:avLst/>
          </a:prstGeom>
        </p:spPr>
        <p:txBody>
          <a:bodyPr wrap="square">
            <a:spAutoFit/>
          </a:bodyPr>
          <a:lstStyle/>
          <a:p>
            <a:r>
              <a:rPr lang="en-GB" sz="1600" b="1">
                <a:solidFill>
                  <a:schemeClr val="bg1"/>
                </a:solidFill>
                <a:latin typeface="Atkinson Hyperlegible" pitchFamily="50" charset="0"/>
              </a:rPr>
              <a:t>Priority 10 – Encouraging volunteers and community support</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25</a:t>
            </a:fld>
            <a:endParaRPr lang="en-GB"/>
          </a:p>
        </p:txBody>
      </p:sp>
      <p:sp>
        <p:nvSpPr>
          <p:cNvPr id="13" name="Rectangle 12"/>
          <p:cNvSpPr/>
          <p:nvPr/>
        </p:nvSpPr>
        <p:spPr>
          <a:xfrm>
            <a:off x="7206545" y="152586"/>
            <a:ext cx="2016224" cy="338554"/>
          </a:xfrm>
          <a:prstGeom prst="rect">
            <a:avLst/>
          </a:prstGeom>
        </p:spPr>
        <p:txBody>
          <a:bodyPr wrap="square">
            <a:spAutoFit/>
          </a:bodyPr>
          <a:lstStyle/>
          <a:p>
            <a:r>
              <a:rPr lang="en-GB" sz="1600" b="1">
                <a:solidFill>
                  <a:schemeClr val="bg1"/>
                </a:solidFill>
                <a:latin typeface="Atkinson Hyperlegible" pitchFamily="50" charset="0"/>
              </a:rPr>
              <a:t>Grade: </a:t>
            </a:r>
            <a:r>
              <a:rPr lang="en-GB" sz="1600" b="1">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2662" y="3802807"/>
            <a:ext cx="8978676" cy="258532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a:solidFill>
                  <a:schemeClr val="tx1"/>
                </a:solidFill>
                <a:latin typeface="Atkinson Hyperlegible" pitchFamily="50" charset="0"/>
                <a:ea typeface="+mn-lt"/>
                <a:cs typeface="+mn-lt"/>
              </a:rPr>
              <a:t>The Special Constabulary headcount is currently 317 (as of 31 March 2023). This is down 30.8% (141 fewer) compared to March 2022. Compared to the 12 months to December 2019 this is down 38.9% (202 fewer).</a:t>
            </a:r>
          </a:p>
          <a:p>
            <a:endParaRPr lang="en-GB" sz="900">
              <a:solidFill>
                <a:schemeClr val="tx1"/>
              </a:solidFill>
              <a:latin typeface="Atkinson Hyperlegible" pitchFamily="50" charset="0"/>
              <a:ea typeface="+mn-lt"/>
              <a:cs typeface="+mn-lt"/>
            </a:endParaRPr>
          </a:p>
          <a:p>
            <a:r>
              <a:rPr lang="en-GB" sz="900">
                <a:solidFill>
                  <a:schemeClr val="tx1"/>
                </a:solidFill>
                <a:latin typeface="Atkinson Hyperlegible" pitchFamily="50" charset="0"/>
                <a:ea typeface="+mn-lt"/>
                <a:cs typeface="+mn-lt"/>
              </a:rPr>
              <a:t>There are 220 Volunteer Police Cadets (VPCs) and 86 Volunteer Cadet Leaders across 13 Cadet Units. In addition, t</a:t>
            </a:r>
            <a:r>
              <a:rPr lang="en-GB" sz="900">
                <a:effectLst/>
                <a:latin typeface="Atkinson Hyperlegible" pitchFamily="50" charset="0"/>
                <a:ea typeface="Calibri" panose="020F0502020204030204" pitchFamily="34" charset="0"/>
              </a:rPr>
              <a:t>here are </a:t>
            </a:r>
            <a:r>
              <a:rPr lang="en-GB" sz="900">
                <a:latin typeface="Atkinson Hyperlegible" pitchFamily="50" charset="0"/>
                <a:ea typeface="Calibri" panose="020F0502020204030204" pitchFamily="34" charset="0"/>
              </a:rPr>
              <a:t>99</a:t>
            </a:r>
            <a:r>
              <a:rPr lang="en-GB" sz="900">
                <a:effectLst/>
                <a:latin typeface="Atkinson Hyperlegible" pitchFamily="50" charset="0"/>
                <a:ea typeface="Calibri" panose="020F0502020204030204" pitchFamily="34" charset="0"/>
              </a:rPr>
              <a:t> Police Support Volunteers and 56 Active Citizens within Essex Police across the county, a total of 155 Volunteers. These volunteers also are part of the Strategic Co-ordination Group and support their Locally Community Policing Teams with local events</a:t>
            </a:r>
            <a:r>
              <a:rPr lang="en-GB" sz="900">
                <a:latin typeface="Atkinson Hyperlegible" pitchFamily="50" charset="0"/>
                <a:ea typeface="Calibri" panose="020F0502020204030204" pitchFamily="34" charset="0"/>
              </a:rPr>
              <a:t>.</a:t>
            </a:r>
            <a:endParaRPr lang="en-GB" sz="900">
              <a:solidFill>
                <a:schemeClr val="tx1"/>
              </a:solidFill>
              <a:latin typeface="Atkinson Hyperlegible" pitchFamily="50" charset="0"/>
            </a:endParaRPr>
          </a:p>
          <a:p>
            <a:endParaRPr lang="en-GB" sz="900">
              <a:solidFill>
                <a:srgbClr val="FF0000"/>
              </a:solidFill>
              <a:latin typeface="Atkinson Hyperlegible" pitchFamily="50" charset="0"/>
            </a:endParaRPr>
          </a:p>
          <a:p>
            <a:r>
              <a:rPr lang="en-GB" sz="900">
                <a:solidFill>
                  <a:schemeClr val="tx1"/>
                </a:solidFill>
                <a:latin typeface="Atkinson Hyperlegible" pitchFamily="50" charset="0"/>
              </a:rPr>
              <a:t>Confidence that there are good opportunities for volunteers to assist policing and reduce crime in Essex (from the independent survey commissioned by Essex Police) is at 52.5% for the 12 months to December 2022. Confidence has increased each quarter since Q4 2021/22 (2021/22 Q4 45.1%; 2022/23 Q1 48.6%; Q2 49.4%).</a:t>
            </a:r>
          </a:p>
          <a:p>
            <a:endParaRPr lang="en-GB" sz="900">
              <a:solidFill>
                <a:schemeClr val="tx1"/>
              </a:solidFill>
              <a:highlight>
                <a:srgbClr val="FFFF66"/>
              </a:highlight>
              <a:latin typeface="Atkinson Hyperlegible" pitchFamily="50" charset="0"/>
            </a:endParaRPr>
          </a:p>
          <a:p>
            <a:pPr lvl="0"/>
            <a:r>
              <a:rPr lang="en-GB" sz="900">
                <a:solidFill>
                  <a:schemeClr val="tx1"/>
                </a:solidFill>
                <a:latin typeface="Atkinson Hyperlegible" pitchFamily="50" charset="0"/>
              </a:rPr>
              <a:t>The Special Constabulary headcount has decreased significantly compared to 12 months ago and December 2019. However, due to the fact that Essex has the second largest Special Constabulary in the country, and that the Essex Police makes use of Ethics Boards to inform its work, a grade of Adequate is recommended.</a:t>
            </a:r>
          </a:p>
          <a:p>
            <a:pPr lvl="0"/>
            <a:endParaRPr lang="en-GB" sz="900">
              <a:solidFill>
                <a:srgbClr val="FF0000"/>
              </a:solidFill>
              <a:highlight>
                <a:srgbClr val="FFFF66"/>
              </a:highlight>
              <a:latin typeface="Atkinson Hyperlegible" pitchFamily="50" charset="0"/>
            </a:endParaRPr>
          </a:p>
          <a:p>
            <a:pPr lvl="0"/>
            <a:endParaRPr lang="en-GB" sz="900">
              <a:solidFill>
                <a:srgbClr val="FF0000"/>
              </a:solidFill>
              <a:latin typeface="Atkinson Hyperlegible" pitchFamily="50" charset="0"/>
            </a:endParaRPr>
          </a:p>
          <a:p>
            <a:r>
              <a:rPr lang="en-GB" sz="900">
                <a:solidFill>
                  <a:schemeClr val="tx1"/>
                </a:solidFill>
                <a:latin typeface="Atkinson Hyperlegible" pitchFamily="50" charset="0"/>
              </a:rPr>
              <a:t>Please note:</a:t>
            </a:r>
          </a:p>
          <a:p>
            <a:r>
              <a:rPr lang="en-GB" sz="900">
                <a:latin typeface="Atkinson Hyperlegible" pitchFamily="50" charset="0"/>
              </a:rPr>
              <a:t>* Monthly data only collected from December 2022 so year on year comparisons not available.</a:t>
            </a:r>
            <a:r>
              <a:rPr lang="en-GB" sz="900">
                <a:solidFill>
                  <a:schemeClr val="tx1"/>
                </a:solidFill>
                <a:latin typeface="Atkinson Hyperlegible" pitchFamily="50" charset="0"/>
                <a:ea typeface="Tahoma" panose="020B0604030504040204" pitchFamily="34" charset="0"/>
                <a:cs typeface="Tahoma" panose="020B0604030504040204" pitchFamily="34" charset="0"/>
              </a:rPr>
              <a:t> Of the 13 Cadet Units </a:t>
            </a:r>
            <a:r>
              <a:rPr lang="en-GB" sz="900" i="0" u="none" strike="noStrike">
                <a:solidFill>
                  <a:schemeClr val="tx1"/>
                </a:solidFill>
                <a:effectLst/>
                <a:latin typeface="Atkinson Hyperlegible" pitchFamily="50" charset="0"/>
                <a:ea typeface="Tahoma" panose="020B0604030504040204" pitchFamily="34" charset="0"/>
                <a:cs typeface="Tahoma" panose="020B0604030504040204" pitchFamily="34" charset="0"/>
              </a:rPr>
              <a:t>10 are active and 3 are temporarily suspended due to not enough leader coverage in that area. Recruitment is ongoing to get the units up and running again. They are Southend, Chelmsford &amp; Braintree.</a:t>
            </a:r>
            <a:r>
              <a:rPr lang="en-GB" sz="900">
                <a:solidFill>
                  <a:schemeClr val="tx1"/>
                </a:solidFill>
                <a:effectLst/>
                <a:latin typeface="Atkinson Hyperlegible" pitchFamily="50" charset="0"/>
                <a:ea typeface="Tahoma" panose="020B0604030504040204" pitchFamily="34" charset="0"/>
                <a:cs typeface="Tahoma" panose="020B0604030504040204" pitchFamily="34" charset="0"/>
              </a:rPr>
              <a:t> </a:t>
            </a:r>
            <a:endParaRPr lang="en-GB" sz="900">
              <a:solidFill>
                <a:schemeClr val="tx1"/>
              </a:solidFill>
              <a:latin typeface="Atkinson Hyperlegible" pitchFamily="50" charset="0"/>
              <a:ea typeface="Tahoma" panose="020B0604030504040204" pitchFamily="34" charset="0"/>
              <a:cs typeface="Tahoma" panose="020B0604030504040204" pitchFamily="34" charset="0"/>
            </a:endParaRPr>
          </a:p>
          <a:p>
            <a:r>
              <a:rPr lang="en-GB" sz="900">
                <a:solidFill>
                  <a:schemeClr val="tx1"/>
                </a:solidFill>
                <a:latin typeface="Atkinson Hyperlegible" pitchFamily="50" charset="0"/>
              </a:rPr>
              <a:t>** The confidence question was added to the internal survey in September 2021 so year on year comparison is not available.</a:t>
            </a:r>
          </a:p>
        </p:txBody>
      </p:sp>
      <p:pic>
        <p:nvPicPr>
          <p:cNvPr id="10" name="Picture 9">
            <a:extLst>
              <a:ext uri="{FF2B5EF4-FFF2-40B4-BE49-F238E27FC236}">
                <a16:creationId xmlns:a16="http://schemas.microsoft.com/office/drawing/2014/main" id="{E2961FFF-19A5-45CE-B78B-419AE6C1AB05}"/>
              </a:ext>
            </a:extLst>
          </p:cNvPr>
          <p:cNvPicPr>
            <a:picLocks noChangeAspect="1"/>
          </p:cNvPicPr>
          <p:nvPr/>
        </p:nvPicPr>
        <p:blipFill>
          <a:blip r:embed="rId2"/>
          <a:stretch>
            <a:fillRect/>
          </a:stretch>
        </p:blipFill>
        <p:spPr>
          <a:xfrm>
            <a:off x="76250" y="2835651"/>
            <a:ext cx="8978675" cy="903343"/>
          </a:xfrm>
          <a:prstGeom prst="rect">
            <a:avLst/>
          </a:prstGeom>
        </p:spPr>
      </p:pic>
      <p:pic>
        <p:nvPicPr>
          <p:cNvPr id="3" name="Picture 2">
            <a:extLst>
              <a:ext uri="{FF2B5EF4-FFF2-40B4-BE49-F238E27FC236}">
                <a16:creationId xmlns:a16="http://schemas.microsoft.com/office/drawing/2014/main" id="{FFEE998A-8A6B-495B-B784-7F65FA2FCB8F}"/>
              </a:ext>
            </a:extLst>
          </p:cNvPr>
          <p:cNvPicPr>
            <a:picLocks noChangeAspect="1"/>
          </p:cNvPicPr>
          <p:nvPr/>
        </p:nvPicPr>
        <p:blipFill>
          <a:blip r:embed="rId3"/>
          <a:stretch>
            <a:fillRect/>
          </a:stretch>
        </p:blipFill>
        <p:spPr>
          <a:xfrm>
            <a:off x="76250" y="619191"/>
            <a:ext cx="8985088" cy="730495"/>
          </a:xfrm>
          <a:prstGeom prst="rect">
            <a:avLst/>
          </a:prstGeom>
        </p:spPr>
      </p:pic>
      <p:pic>
        <p:nvPicPr>
          <p:cNvPr id="8" name="Picture 7">
            <a:extLst>
              <a:ext uri="{FF2B5EF4-FFF2-40B4-BE49-F238E27FC236}">
                <a16:creationId xmlns:a16="http://schemas.microsoft.com/office/drawing/2014/main" id="{E1085E72-8CEC-4FF7-B1C5-DE88707D595A}"/>
              </a:ext>
            </a:extLst>
          </p:cNvPr>
          <p:cNvPicPr>
            <a:picLocks noChangeAspect="1"/>
          </p:cNvPicPr>
          <p:nvPr/>
        </p:nvPicPr>
        <p:blipFill>
          <a:blip r:embed="rId4"/>
          <a:stretch>
            <a:fillRect/>
          </a:stretch>
        </p:blipFill>
        <p:spPr>
          <a:xfrm>
            <a:off x="76250" y="1349687"/>
            <a:ext cx="8985088" cy="1433596"/>
          </a:xfrm>
          <a:prstGeom prst="rect">
            <a:avLst/>
          </a:prstGeom>
        </p:spPr>
      </p:pic>
    </p:spTree>
    <p:extLst>
      <p:ext uri="{BB962C8B-B14F-4D97-AF65-F5344CB8AC3E}">
        <p14:creationId xmlns:p14="http://schemas.microsoft.com/office/powerpoint/2010/main" val="366404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68222" y="4632518"/>
            <a:ext cx="8980178" cy="18928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a:solidFill>
                  <a:schemeClr val="tx1"/>
                </a:solidFill>
                <a:latin typeface="Atkinson Hyperlegible" pitchFamily="50" charset="0"/>
              </a:rPr>
              <a:t>There has been a </a:t>
            </a:r>
            <a:r>
              <a:rPr lang="en-GB" sz="900" b="1">
                <a:solidFill>
                  <a:schemeClr val="tx1"/>
                </a:solidFill>
                <a:latin typeface="Atkinson Hyperlegible" pitchFamily="50" charset="0"/>
              </a:rPr>
              <a:t>slight decrease (0.25%) in the proportion of ethnic minority employees </a:t>
            </a:r>
            <a:r>
              <a:rPr lang="en-GB" sz="900">
                <a:solidFill>
                  <a:schemeClr val="tx1"/>
                </a:solidFill>
                <a:latin typeface="Atkinson Hyperlegible" pitchFamily="50" charset="0"/>
              </a:rPr>
              <a:t>in March 2023 (70) compared to March 2022 (286); this equates to 16 fewer employees. However, in contrast, there has been an increase of 53 compared to December 2019 (217).</a:t>
            </a:r>
          </a:p>
          <a:p>
            <a:endParaRPr lang="en-GB" sz="900">
              <a:solidFill>
                <a:srgbClr val="FF0000"/>
              </a:solidFill>
              <a:latin typeface="Atkinson Hyperlegible" pitchFamily="50" charset="0"/>
            </a:endParaRPr>
          </a:p>
          <a:p>
            <a:r>
              <a:rPr lang="en-GB" sz="900" b="0" i="0">
                <a:solidFill>
                  <a:schemeClr val="tx1"/>
                </a:solidFill>
                <a:effectLst/>
                <a:latin typeface="Atkinson Hyperlegible" pitchFamily="50" charset="0"/>
              </a:rPr>
              <a:t>In the 12 months to March 2023, 423 new officers took their oaths to the King and started their Essex Police careers. The new officers pledged their commitment to police with the consent of every community at a time when the Force is welcoming more new colleagues from a range of different backgrounds. Over the same period, 257 officers left their positions, leading to an overall increase of 166 officers over the last year.</a:t>
            </a:r>
          </a:p>
          <a:p>
            <a:endParaRPr lang="en-GB" sz="900">
              <a:solidFill>
                <a:schemeClr val="tx1"/>
              </a:solidFill>
              <a:latin typeface="Atkinson Hyperlegible" pitchFamily="50" charset="0"/>
            </a:endParaRPr>
          </a:p>
          <a:p>
            <a:r>
              <a:rPr lang="en-GB" sz="900">
                <a:solidFill>
                  <a:schemeClr val="tx1"/>
                </a:solidFill>
                <a:latin typeface="Atkinson Hyperlegible" pitchFamily="50" charset="0"/>
              </a:rPr>
              <a:t>The average days lost per person for sickness decreased for Staff and PCSOs, but increased for Officers in the 12 months to March 2023 compared to the 12 months to March 2022. Full Time Employee vacancies deteriorated for all employee types except PCSOs over the same period. For these reasons a grade of Adequate is recommended.</a:t>
            </a:r>
          </a:p>
          <a:p>
            <a:endParaRPr lang="en-GB" sz="900">
              <a:solidFill>
                <a:srgbClr val="FF0000"/>
              </a:solidFill>
              <a:latin typeface="Atkinson Hyperlegible" pitchFamily="50" charset="0"/>
            </a:endParaRPr>
          </a:p>
          <a:p>
            <a:r>
              <a:rPr lang="en-GB" sz="900">
                <a:solidFill>
                  <a:schemeClr val="tx1"/>
                </a:solidFill>
                <a:latin typeface="Atkinson Hyperlegible" pitchFamily="50" charset="0"/>
              </a:rPr>
              <a:t> Please note:</a:t>
            </a:r>
          </a:p>
          <a:p>
            <a:r>
              <a:rPr lang="en-GB" sz="900">
                <a:solidFill>
                  <a:schemeClr val="tx1"/>
                </a:solidFill>
                <a:latin typeface="Atkinson Hyperlegible" pitchFamily="50" charset="0"/>
              </a:rPr>
              <a:t>*    Ethnic minority employees as a percentage of the total workforce. </a:t>
            </a:r>
          </a:p>
          <a:p>
            <a:r>
              <a:rPr lang="en-GB" sz="900">
                <a:solidFill>
                  <a:schemeClr val="tx1"/>
                </a:solidFill>
                <a:latin typeface="Atkinson Hyperlegible" pitchFamily="50" charset="0"/>
              </a:rPr>
              <a:t>**   Ethnic minority employees as a percentage of type of employee.</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p>
        </p:txBody>
      </p:sp>
      <p:sp>
        <p:nvSpPr>
          <p:cNvPr id="6" name="Rectangle 5"/>
          <p:cNvSpPr/>
          <p:nvPr/>
        </p:nvSpPr>
        <p:spPr>
          <a:xfrm>
            <a:off x="107504" y="134840"/>
            <a:ext cx="5184576" cy="338554"/>
          </a:xfrm>
          <a:prstGeom prst="rect">
            <a:avLst/>
          </a:prstGeom>
        </p:spPr>
        <p:txBody>
          <a:bodyPr wrap="square">
            <a:spAutoFit/>
          </a:bodyPr>
          <a:lstStyle/>
          <a:p>
            <a:r>
              <a:rPr lang="en-GB" sz="1600" b="1">
                <a:solidFill>
                  <a:schemeClr val="bg1"/>
                </a:solidFill>
                <a:latin typeface="Atkinson Hyperlegible" pitchFamily="50" charset="0"/>
              </a:rPr>
              <a:t>Priority 11 – Supporting our officers and staff</a:t>
            </a:r>
          </a:p>
        </p:txBody>
      </p:sp>
      <p:sp>
        <p:nvSpPr>
          <p:cNvPr id="5" name="Slide Number Placeholder 4"/>
          <p:cNvSpPr>
            <a:spLocks noGrp="1"/>
          </p:cNvSpPr>
          <p:nvPr>
            <p:ph type="sldNum" sz="quarter" idx="12"/>
          </p:nvPr>
        </p:nvSpPr>
        <p:spPr>
          <a:xfrm>
            <a:off x="6940534" y="6457394"/>
            <a:ext cx="2133600" cy="365125"/>
          </a:xfrm>
        </p:spPr>
        <p:txBody>
          <a:bodyPr/>
          <a:lstStyle/>
          <a:p>
            <a:fld id="{E0D83E65-4E55-4BA6-A0BC-212B9D3BDCE3}" type="slidenum">
              <a:rPr lang="en-GB" smtClean="0"/>
              <a:pPr/>
              <a:t>26</a:t>
            </a:fld>
            <a:endParaRPr lang="en-GB"/>
          </a:p>
        </p:txBody>
      </p:sp>
      <p:sp>
        <p:nvSpPr>
          <p:cNvPr id="8" name="Rectangle 7">
            <a:extLst>
              <a:ext uri="{FF2B5EF4-FFF2-40B4-BE49-F238E27FC236}">
                <a16:creationId xmlns:a16="http://schemas.microsoft.com/office/drawing/2014/main" id="{5C79F3E8-9B6E-4586-9B29-7A90BA98D1C2}"/>
              </a:ext>
            </a:extLst>
          </p:cNvPr>
          <p:cNvSpPr/>
          <p:nvPr/>
        </p:nvSpPr>
        <p:spPr>
          <a:xfrm>
            <a:off x="7260527" y="134840"/>
            <a:ext cx="1800200" cy="338554"/>
          </a:xfrm>
          <a:prstGeom prst="rect">
            <a:avLst/>
          </a:prstGeom>
        </p:spPr>
        <p:txBody>
          <a:bodyPr wrap="square">
            <a:spAutoFit/>
          </a:bodyPr>
          <a:lstStyle/>
          <a:p>
            <a:r>
              <a:rPr lang="en-GB" sz="1600" b="1">
                <a:solidFill>
                  <a:schemeClr val="bg1"/>
                </a:solidFill>
                <a:latin typeface="Atkinson Hyperlegible" pitchFamily="50" charset="0"/>
              </a:rPr>
              <a:t>Grade: </a:t>
            </a:r>
            <a:r>
              <a:rPr lang="en-GB" sz="1600" b="1">
                <a:solidFill>
                  <a:srgbClr val="00B0F0"/>
                </a:solidFill>
                <a:latin typeface="Atkinson Hyperlegible" pitchFamily="50" charset="0"/>
              </a:rPr>
              <a:t>Adequate</a:t>
            </a:r>
          </a:p>
        </p:txBody>
      </p:sp>
      <p:pic>
        <p:nvPicPr>
          <p:cNvPr id="2" name="Picture 1">
            <a:extLst>
              <a:ext uri="{FF2B5EF4-FFF2-40B4-BE49-F238E27FC236}">
                <a16:creationId xmlns:a16="http://schemas.microsoft.com/office/drawing/2014/main" id="{C33ADB88-F705-4929-A0A4-271614F65E6B}"/>
              </a:ext>
            </a:extLst>
          </p:cNvPr>
          <p:cNvPicPr>
            <a:picLocks noChangeAspect="1"/>
          </p:cNvPicPr>
          <p:nvPr/>
        </p:nvPicPr>
        <p:blipFill>
          <a:blip r:embed="rId2"/>
          <a:stretch>
            <a:fillRect/>
          </a:stretch>
        </p:blipFill>
        <p:spPr>
          <a:xfrm>
            <a:off x="67502" y="702795"/>
            <a:ext cx="9006631" cy="1214037"/>
          </a:xfrm>
          <a:prstGeom prst="rect">
            <a:avLst/>
          </a:prstGeom>
        </p:spPr>
      </p:pic>
      <p:pic>
        <p:nvPicPr>
          <p:cNvPr id="4" name="Picture 3">
            <a:extLst>
              <a:ext uri="{FF2B5EF4-FFF2-40B4-BE49-F238E27FC236}">
                <a16:creationId xmlns:a16="http://schemas.microsoft.com/office/drawing/2014/main" id="{280D2B89-BCDF-4525-8CEE-002FECDF13E9}"/>
              </a:ext>
            </a:extLst>
          </p:cNvPr>
          <p:cNvPicPr>
            <a:picLocks noChangeAspect="1"/>
          </p:cNvPicPr>
          <p:nvPr/>
        </p:nvPicPr>
        <p:blipFill>
          <a:blip r:embed="rId3"/>
          <a:stretch>
            <a:fillRect/>
          </a:stretch>
        </p:blipFill>
        <p:spPr>
          <a:xfrm>
            <a:off x="67502" y="1922007"/>
            <a:ext cx="9006630" cy="2299081"/>
          </a:xfrm>
          <a:prstGeom prst="rect">
            <a:avLst/>
          </a:prstGeom>
        </p:spPr>
      </p:pic>
    </p:spTree>
    <p:extLst>
      <p:ext uri="{BB962C8B-B14F-4D97-AF65-F5344CB8AC3E}">
        <p14:creationId xmlns:p14="http://schemas.microsoft.com/office/powerpoint/2010/main" val="403297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74845" y="4115383"/>
            <a:ext cx="9003327" cy="23391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The data is this section is provided by Essex County Fire and Rescue Service as part of the Joint Essex Fire and Police Education in Schools Programme (2022). School visit data has been provided up to March 2023.</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1,028 school visits at 361 unique schools were conducted in the 12 months to March 2023. 67.7% of these were at primary schools.</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Over the 12 months to March 2023 the number programmes delivered and audience numbers have increased compared to the 12 months to December 2022, however, due to a lack of further qualitative information, a grade of Adequate is recommended.</a:t>
            </a:r>
          </a:p>
          <a:p>
            <a:endParaRPr lang="en-GB" sz="1200" dirty="0">
              <a:solidFill>
                <a:schemeClr val="tx1"/>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Data is to March 2023. Due to changes to the way data is recorded, data is only available from January 2022. As such, year on year comparisons are not possible.</a:t>
            </a:r>
          </a:p>
          <a:p>
            <a:r>
              <a:rPr lang="en-GB" sz="1000" dirty="0">
                <a:solidFill>
                  <a:schemeClr val="tx1"/>
                </a:solidFill>
                <a:latin typeface="Atkinson Hyperlegible" pitchFamily="50" charset="0"/>
              </a:rPr>
              <a:t>** Data only available to September 2022.</a:t>
            </a:r>
          </a:p>
          <a:p>
            <a:r>
              <a:rPr lang="en-GB" sz="1000" dirty="0">
                <a:solidFill>
                  <a:schemeClr val="tx1"/>
                </a:solidFill>
                <a:latin typeface="Atkinson Hyperlegible" pitchFamily="50" charset="0"/>
              </a:rPr>
              <a:t>*** Comparison data only available to December 2022.</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p>
        </p:txBody>
      </p:sp>
      <p:sp>
        <p:nvSpPr>
          <p:cNvPr id="6" name="Rectangle 5"/>
          <p:cNvSpPr/>
          <p:nvPr/>
        </p:nvSpPr>
        <p:spPr>
          <a:xfrm>
            <a:off x="107504" y="179348"/>
            <a:ext cx="5184576" cy="338554"/>
          </a:xfrm>
          <a:prstGeom prst="rect">
            <a:avLst/>
          </a:prstGeom>
        </p:spPr>
        <p:txBody>
          <a:bodyPr wrap="square">
            <a:spAutoFit/>
          </a:bodyPr>
          <a:lstStyle/>
          <a:p>
            <a:r>
              <a:rPr lang="en-GB" sz="1600" b="1">
                <a:solidFill>
                  <a:schemeClr val="bg1"/>
                </a:solidFill>
                <a:latin typeface="Atkinson Hyperlegible" pitchFamily="50" charset="0"/>
              </a:rPr>
              <a:t>Priority 12 – Increasing collaboration</a:t>
            </a:r>
          </a:p>
        </p:txBody>
      </p:sp>
      <p:sp>
        <p:nvSpPr>
          <p:cNvPr id="5" name="Slide Number Placeholder 4"/>
          <p:cNvSpPr>
            <a:spLocks noGrp="1"/>
          </p:cNvSpPr>
          <p:nvPr>
            <p:ph type="sldNum" sz="quarter" idx="12"/>
          </p:nvPr>
        </p:nvSpPr>
        <p:spPr>
          <a:xfrm>
            <a:off x="6960260" y="6448251"/>
            <a:ext cx="2133600" cy="365125"/>
          </a:xfrm>
        </p:spPr>
        <p:txBody>
          <a:bodyPr/>
          <a:lstStyle/>
          <a:p>
            <a:fld id="{E0D83E65-4E55-4BA6-A0BC-212B9D3BDCE3}" type="slidenum">
              <a:rPr lang="en-GB" smtClean="0"/>
              <a:pPr/>
              <a:t>27</a:t>
            </a:fld>
            <a:endParaRPr lang="en-GB" dirty="0"/>
          </a:p>
        </p:txBody>
      </p:sp>
      <p:sp>
        <p:nvSpPr>
          <p:cNvPr id="8" name="Rectangle 7">
            <a:extLst>
              <a:ext uri="{FF2B5EF4-FFF2-40B4-BE49-F238E27FC236}">
                <a16:creationId xmlns:a16="http://schemas.microsoft.com/office/drawing/2014/main" id="{5C79F3E8-9B6E-4586-9B29-7A90BA98D1C2}"/>
              </a:ext>
            </a:extLst>
          </p:cNvPr>
          <p:cNvSpPr/>
          <p:nvPr/>
        </p:nvSpPr>
        <p:spPr>
          <a:xfrm>
            <a:off x="7164289" y="122430"/>
            <a:ext cx="1872208" cy="338554"/>
          </a:xfrm>
          <a:prstGeom prst="rect">
            <a:avLst/>
          </a:prstGeom>
        </p:spPr>
        <p:txBody>
          <a:bodyPr wrap="square">
            <a:spAutoFit/>
          </a:bodyPr>
          <a:lstStyle/>
          <a:p>
            <a:r>
              <a:rPr lang="en-GB" sz="1600" b="1">
                <a:solidFill>
                  <a:schemeClr val="bg1"/>
                </a:solidFill>
                <a:latin typeface="Atkinson Hyperlegible" pitchFamily="50" charset="0"/>
              </a:rPr>
              <a:t>Grade: </a:t>
            </a:r>
            <a:r>
              <a:rPr lang="en-GB" sz="1600" b="1">
                <a:solidFill>
                  <a:srgbClr val="00B0F0"/>
                </a:solidFill>
                <a:latin typeface="Atkinson Hyperlegible" pitchFamily="50" charset="0"/>
              </a:rPr>
              <a:t>Adequate</a:t>
            </a:r>
          </a:p>
        </p:txBody>
      </p:sp>
      <p:pic>
        <p:nvPicPr>
          <p:cNvPr id="13" name="Picture 12">
            <a:extLst>
              <a:ext uri="{FF2B5EF4-FFF2-40B4-BE49-F238E27FC236}">
                <a16:creationId xmlns:a16="http://schemas.microsoft.com/office/drawing/2014/main" id="{60FF7BA6-3A76-44D6-ADD8-E614C0C26B95}"/>
              </a:ext>
            </a:extLst>
          </p:cNvPr>
          <p:cNvPicPr>
            <a:picLocks noChangeAspect="1"/>
          </p:cNvPicPr>
          <p:nvPr/>
        </p:nvPicPr>
        <p:blipFill>
          <a:blip r:embed="rId2"/>
          <a:stretch>
            <a:fillRect/>
          </a:stretch>
        </p:blipFill>
        <p:spPr>
          <a:xfrm>
            <a:off x="3317784" y="1781368"/>
            <a:ext cx="5776076" cy="1450767"/>
          </a:xfrm>
          <a:prstGeom prst="rect">
            <a:avLst/>
          </a:prstGeom>
        </p:spPr>
      </p:pic>
      <p:pic>
        <p:nvPicPr>
          <p:cNvPr id="14" name="Picture 13">
            <a:extLst>
              <a:ext uri="{FF2B5EF4-FFF2-40B4-BE49-F238E27FC236}">
                <a16:creationId xmlns:a16="http://schemas.microsoft.com/office/drawing/2014/main" id="{58A44C3E-3285-447B-91DC-FD725A851D7F}"/>
              </a:ext>
            </a:extLst>
          </p:cNvPr>
          <p:cNvPicPr>
            <a:picLocks noChangeAspect="1"/>
          </p:cNvPicPr>
          <p:nvPr/>
        </p:nvPicPr>
        <p:blipFill>
          <a:blip r:embed="rId3"/>
          <a:stretch>
            <a:fillRect/>
          </a:stretch>
        </p:blipFill>
        <p:spPr>
          <a:xfrm>
            <a:off x="74845" y="1781368"/>
            <a:ext cx="3242939" cy="1436267"/>
          </a:xfrm>
          <a:prstGeom prst="rect">
            <a:avLst/>
          </a:prstGeom>
        </p:spPr>
      </p:pic>
      <p:pic>
        <p:nvPicPr>
          <p:cNvPr id="7" name="Picture 6">
            <a:extLst>
              <a:ext uri="{FF2B5EF4-FFF2-40B4-BE49-F238E27FC236}">
                <a16:creationId xmlns:a16="http://schemas.microsoft.com/office/drawing/2014/main" id="{1D0A2E9F-0563-4343-80F5-F03EEC24EAAF}"/>
              </a:ext>
            </a:extLst>
          </p:cNvPr>
          <p:cNvPicPr>
            <a:picLocks noChangeAspect="1"/>
          </p:cNvPicPr>
          <p:nvPr/>
        </p:nvPicPr>
        <p:blipFill>
          <a:blip r:embed="rId4"/>
          <a:stretch>
            <a:fillRect/>
          </a:stretch>
        </p:blipFill>
        <p:spPr>
          <a:xfrm>
            <a:off x="72000" y="676579"/>
            <a:ext cx="9000000" cy="1051347"/>
          </a:xfrm>
          <a:prstGeom prst="rect">
            <a:avLst/>
          </a:prstGeom>
        </p:spPr>
      </p:pic>
    </p:spTree>
    <p:extLst>
      <p:ext uri="{BB962C8B-B14F-4D97-AF65-F5344CB8AC3E}">
        <p14:creationId xmlns:p14="http://schemas.microsoft.com/office/powerpoint/2010/main" val="46440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p>
        </p:txBody>
      </p:sp>
      <p:sp>
        <p:nvSpPr>
          <p:cNvPr id="6" name="Rectangle 5"/>
          <p:cNvSpPr/>
          <p:nvPr/>
        </p:nvSpPr>
        <p:spPr>
          <a:xfrm>
            <a:off x="107504" y="179348"/>
            <a:ext cx="5184576" cy="338554"/>
          </a:xfrm>
          <a:prstGeom prst="rect">
            <a:avLst/>
          </a:prstGeom>
        </p:spPr>
        <p:txBody>
          <a:bodyPr wrap="square">
            <a:spAutoFit/>
          </a:bodyPr>
          <a:lstStyle/>
          <a:p>
            <a:r>
              <a:rPr lang="en-GB" sz="1600" b="1">
                <a:solidFill>
                  <a:schemeClr val="bg1"/>
                </a:solidFill>
                <a:latin typeface="Atkinson Hyperlegible" pitchFamily="50" charset="0"/>
              </a:rPr>
              <a:t>Monthly Performance Overview: Exceptions</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28</a:t>
            </a:fld>
            <a:endParaRPr lang="en-GB"/>
          </a:p>
        </p:txBody>
      </p:sp>
      <p:sp>
        <p:nvSpPr>
          <p:cNvPr id="10" name="TextBox 9">
            <a:extLst>
              <a:ext uri="{FF2B5EF4-FFF2-40B4-BE49-F238E27FC236}">
                <a16:creationId xmlns:a16="http://schemas.microsoft.com/office/drawing/2014/main" id="{B1DBBDEA-5186-4807-A6B0-771CD2674371}"/>
              </a:ext>
            </a:extLst>
          </p:cNvPr>
          <p:cNvSpPr txBox="1"/>
          <p:nvPr/>
        </p:nvSpPr>
        <p:spPr>
          <a:xfrm>
            <a:off x="124948" y="743500"/>
            <a:ext cx="8894104" cy="70788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tkinson Hyperlegible" pitchFamily="50" charset="0"/>
              </a:rPr>
              <a:t>Exceptions Overview</a:t>
            </a:r>
            <a:r>
              <a:rPr lang="en-GB" sz="1600">
                <a:solidFill>
                  <a:schemeClr val="tx1"/>
                </a:solidFill>
                <a:latin typeface="Atkinson Hyperlegible" pitchFamily="50" charset="0"/>
              </a:rPr>
              <a:t> </a:t>
            </a:r>
          </a:p>
          <a:p>
            <a:r>
              <a:rPr lang="en-GB" sz="1200">
                <a:solidFill>
                  <a:schemeClr val="tx1"/>
                </a:solidFill>
                <a:latin typeface="Atkinson Hyperlegible" pitchFamily="50" charset="0"/>
              </a:rPr>
              <a:t>The force saw a statistically exceptional increase in Shoplifting and Death or Serious Injury caused by unlawful driving in March 2023. </a:t>
            </a:r>
          </a:p>
        </p:txBody>
      </p:sp>
      <p:sp>
        <p:nvSpPr>
          <p:cNvPr id="11" name="TextBox 10">
            <a:extLst>
              <a:ext uri="{FF2B5EF4-FFF2-40B4-BE49-F238E27FC236}">
                <a16:creationId xmlns:a16="http://schemas.microsoft.com/office/drawing/2014/main" id="{2497771C-D24A-42DD-A390-1D58C68D68A2}"/>
              </a:ext>
            </a:extLst>
          </p:cNvPr>
          <p:cNvSpPr txBox="1"/>
          <p:nvPr/>
        </p:nvSpPr>
        <p:spPr>
          <a:xfrm>
            <a:off x="125548" y="1524453"/>
            <a:ext cx="8894104"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a:solidFill>
                  <a:schemeClr val="tx1"/>
                </a:solidFill>
                <a:latin typeface="Atkinson Hyperlegible" pitchFamily="50" charset="0"/>
              </a:rPr>
              <a:t>Death or Serious Injury caused by unlawful driving – </a:t>
            </a:r>
            <a:r>
              <a:rPr lang="en-GB" sz="1400" b="1">
                <a:solidFill>
                  <a:srgbClr val="FF0000"/>
                </a:solidFill>
                <a:latin typeface="Atkinson Hyperlegible" pitchFamily="50" charset="0"/>
              </a:rPr>
              <a:t>Increase</a:t>
            </a:r>
            <a:endParaRPr lang="en-GB" sz="1400">
              <a:solidFill>
                <a:srgbClr val="FF0000"/>
              </a:solidFill>
              <a:latin typeface="Atkinson Hyperlegible" pitchFamily="50" charset="0"/>
            </a:endParaRPr>
          </a:p>
          <a:p>
            <a:r>
              <a:rPr lang="en-GB" sz="1200">
                <a:solidFill>
                  <a:schemeClr val="tx1"/>
                </a:solidFill>
                <a:latin typeface="Atkinson Hyperlegible" pitchFamily="50" charset="0"/>
              </a:rPr>
              <a:t>200% increase (24 more crimes) for the 12 months to March 2023 compared to the 12 months to March 2022. None of these incidents were related to drink or drugs. </a:t>
            </a:r>
            <a:endParaRPr lang="en-GB" sz="1200">
              <a:solidFill>
                <a:schemeClr val="tx1"/>
              </a:solidFill>
            </a:endParaRPr>
          </a:p>
        </p:txBody>
      </p:sp>
      <p:sp>
        <p:nvSpPr>
          <p:cNvPr id="12" name="TextBox 11">
            <a:extLst>
              <a:ext uri="{FF2B5EF4-FFF2-40B4-BE49-F238E27FC236}">
                <a16:creationId xmlns:a16="http://schemas.microsoft.com/office/drawing/2014/main" id="{615F31FC-5BD0-4710-9AEA-B6D508FDC60B}"/>
              </a:ext>
            </a:extLst>
          </p:cNvPr>
          <p:cNvSpPr txBox="1"/>
          <p:nvPr/>
        </p:nvSpPr>
        <p:spPr>
          <a:xfrm>
            <a:off x="124948" y="2274628"/>
            <a:ext cx="8894104"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a:solidFill>
                  <a:schemeClr val="tx1"/>
                </a:solidFill>
                <a:latin typeface="Atkinson Hyperlegible" pitchFamily="50" charset="0"/>
              </a:rPr>
              <a:t>Shoplifting – </a:t>
            </a:r>
            <a:r>
              <a:rPr lang="en-GB" sz="1400" b="1">
                <a:solidFill>
                  <a:srgbClr val="FF0000"/>
                </a:solidFill>
                <a:latin typeface="Atkinson Hyperlegible" pitchFamily="50" charset="0"/>
              </a:rPr>
              <a:t>Increase</a:t>
            </a:r>
            <a:endParaRPr lang="en-GB" sz="1400">
              <a:solidFill>
                <a:srgbClr val="FF0000"/>
              </a:solidFill>
              <a:latin typeface="Atkinson Hyperlegible" pitchFamily="50" charset="0"/>
            </a:endParaRPr>
          </a:p>
          <a:p>
            <a:r>
              <a:rPr lang="en-GB" sz="1200">
                <a:solidFill>
                  <a:schemeClr val="tx1"/>
                </a:solidFill>
                <a:latin typeface="Atkinson Hyperlegible" pitchFamily="50" charset="0"/>
              </a:rPr>
              <a:t>13.4% decrease (1,171 More crimes) for the 12 months to March 2023 compared to the 12 months to March 2022. There were statistically exceptional decreases in five Districts in March 2023: Chelmsford, Uttlesford, Maldon, Castle Point and Basildon. </a:t>
            </a:r>
            <a:endParaRPr lang="en-GB" sz="1200">
              <a:solidFill>
                <a:schemeClr val="tx1"/>
              </a:solidFill>
            </a:endParaRPr>
          </a:p>
        </p:txBody>
      </p:sp>
    </p:spTree>
    <p:extLst>
      <p:ext uri="{BB962C8B-B14F-4D97-AF65-F5344CB8AC3E}">
        <p14:creationId xmlns:p14="http://schemas.microsoft.com/office/powerpoint/2010/main" val="250296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chemeClr val="bg1"/>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a:solidFill>
                  <a:schemeClr val="bg1"/>
                </a:solidFill>
                <a:latin typeface="Atkinson Hyperlegible" pitchFamily="50" charset="0"/>
              </a:rPr>
              <a:t>2021-2024 Police and Crime Plan Performance Indicators</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a:t>Table 1</a:t>
            </a:r>
          </a:p>
        </p:txBody>
      </p:sp>
      <p:sp>
        <p:nvSpPr>
          <p:cNvPr id="13" name="Slide Number Placeholder 2"/>
          <p:cNvSpPr>
            <a:spLocks noGrp="1"/>
          </p:cNvSpPr>
          <p:nvPr>
            <p:ph type="sldNum" sz="quarter" idx="12"/>
          </p:nvPr>
        </p:nvSpPr>
        <p:spPr>
          <a:xfrm>
            <a:off x="6998597" y="6500676"/>
            <a:ext cx="2133600" cy="365125"/>
          </a:xfrm>
        </p:spPr>
        <p:txBody>
          <a:bodyPr/>
          <a:lstStyle/>
          <a:p>
            <a:fld id="{E0D83E65-4E55-4BA6-A0BC-212B9D3BDCE3}" type="slidenum">
              <a:rPr lang="en-GB" smtClean="0"/>
              <a:pPr/>
              <a:t>29</a:t>
            </a:fld>
            <a:endParaRPr lang="en-GB"/>
          </a:p>
        </p:txBody>
      </p:sp>
      <p:sp>
        <p:nvSpPr>
          <p:cNvPr id="8" name="TextBox 7">
            <a:extLst>
              <a:ext uri="{FF2B5EF4-FFF2-40B4-BE49-F238E27FC236}">
                <a16:creationId xmlns:a16="http://schemas.microsoft.com/office/drawing/2014/main" id="{9E789287-6B36-43A9-8C6D-024438DCAFA0}"/>
              </a:ext>
            </a:extLst>
          </p:cNvPr>
          <p:cNvSpPr txBox="1"/>
          <p:nvPr/>
        </p:nvSpPr>
        <p:spPr>
          <a:xfrm>
            <a:off x="18955" y="6563236"/>
            <a:ext cx="9106083" cy="230832"/>
          </a:xfrm>
          <a:prstGeom prst="rect">
            <a:avLst/>
          </a:prstGeom>
          <a:noFill/>
        </p:spPr>
        <p:txBody>
          <a:bodyPr wrap="square" rtlCol="0">
            <a:spAutoFit/>
          </a:bodyPr>
          <a:lstStyle/>
          <a:p>
            <a:r>
              <a:rPr lang="en-GB" sz="900">
                <a:latin typeface="Atkinson Hyperlegible" pitchFamily="50" charset="0"/>
              </a:rPr>
              <a:t>Please view above table with the explanations and caveats detailed on slides 32 and 33.</a:t>
            </a:r>
          </a:p>
        </p:txBody>
      </p:sp>
      <p:pic>
        <p:nvPicPr>
          <p:cNvPr id="3" name="Picture 2">
            <a:extLst>
              <a:ext uri="{FF2B5EF4-FFF2-40B4-BE49-F238E27FC236}">
                <a16:creationId xmlns:a16="http://schemas.microsoft.com/office/drawing/2014/main" id="{7B36A6F5-F206-4C24-8CC0-34E6CD7F8FA9}"/>
              </a:ext>
            </a:extLst>
          </p:cNvPr>
          <p:cNvPicPr>
            <a:picLocks noChangeAspect="1"/>
          </p:cNvPicPr>
          <p:nvPr/>
        </p:nvPicPr>
        <p:blipFill>
          <a:blip r:embed="rId2"/>
          <a:stretch>
            <a:fillRect/>
          </a:stretch>
        </p:blipFill>
        <p:spPr>
          <a:xfrm>
            <a:off x="202757" y="893679"/>
            <a:ext cx="8738478" cy="5643446"/>
          </a:xfrm>
          <a:prstGeom prst="rect">
            <a:avLst/>
          </a:prstGeom>
        </p:spPr>
      </p:pic>
    </p:spTree>
    <p:extLst>
      <p:ext uri="{BB962C8B-B14F-4D97-AF65-F5344CB8AC3E}">
        <p14:creationId xmlns:p14="http://schemas.microsoft.com/office/powerpoint/2010/main" val="373615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 continued </a:t>
            </a:r>
          </a:p>
        </p:txBody>
      </p:sp>
      <p:sp>
        <p:nvSpPr>
          <p:cNvPr id="3" name="Slide Number Placeholder 2"/>
          <p:cNvSpPr>
            <a:spLocks noGrp="1"/>
          </p:cNvSpPr>
          <p:nvPr>
            <p:ph type="sldNum" sz="quarter" idx="12"/>
          </p:nvPr>
        </p:nvSpPr>
        <p:spPr>
          <a:xfrm>
            <a:off x="7010400" y="6545879"/>
            <a:ext cx="2133600" cy="365125"/>
          </a:xfrm>
        </p:spPr>
        <p:txBody>
          <a:bodyPr/>
          <a:lstStyle/>
          <a:p>
            <a:fld id="{E0D83E65-4E55-4BA6-A0BC-212B9D3BDCE3}" type="slidenum">
              <a:rPr lang="en-GB" smtClean="0">
                <a:latin typeface="Atkinson Hyperlegible" pitchFamily="50" charset="0"/>
              </a:rPr>
              <a:pPr/>
              <a:t>3</a:t>
            </a:fld>
            <a:endParaRPr lang="en-GB" dirty="0">
              <a:latin typeface="Atkinson Hyperlegible" pitchFamily="50" charset="0"/>
            </a:endParaRPr>
          </a:p>
        </p:txBody>
      </p:sp>
      <p:sp>
        <p:nvSpPr>
          <p:cNvPr id="5" name="TextBox 4"/>
          <p:cNvSpPr txBox="1"/>
          <p:nvPr/>
        </p:nvSpPr>
        <p:spPr>
          <a:xfrm>
            <a:off x="0" y="655833"/>
            <a:ext cx="9144001" cy="5078313"/>
          </a:xfrm>
          <a:prstGeom prst="rect">
            <a:avLst/>
          </a:prstGeom>
          <a:noFill/>
        </p:spPr>
        <p:txBody>
          <a:bodyPr wrap="square" rtlCol="0">
            <a:spAutoFit/>
          </a:bodyPr>
          <a:lstStyle/>
          <a:p>
            <a:endParaRPr lang="en-GB" sz="950"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i="0" dirty="0">
                <a:effectLst/>
                <a:latin typeface="Atkinson Hyperlegible" pitchFamily="50" charset="0"/>
              </a:rPr>
              <a:t>Essex Police prides itself on having excellent Crime Data Accuracy (CDA)</a:t>
            </a:r>
            <a:r>
              <a:rPr lang="en-GB" sz="950" i="0" dirty="0">
                <a:effectLst/>
                <a:latin typeface="Atkinson Hyperlegible" pitchFamily="50"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(S&amp;H) offences to ensure additional crimes have not been unnecessarily recorded. Essex Police have also been educating those working within the Resolution Centre to ensure they fully research the individuals involved in these types of</a:t>
            </a:r>
            <a:r>
              <a:rPr lang="en-GB" sz="950" dirty="0">
                <a:latin typeface="Atkinson Hyperlegible" pitchFamily="50" charset="0"/>
              </a:rPr>
              <a:t> offences before they create new crimes; where previous records exist, these additional incidents are instead referred to the relevant officer(s) in order that they can be investigated together. </a:t>
            </a:r>
            <a:r>
              <a:rPr lang="en-GB" sz="950" i="0" dirty="0">
                <a:effectLst/>
                <a:latin typeface="Atkinson Hyperlegible" pitchFamily="50" charset="0"/>
              </a:rPr>
              <a:t>This activity has therefore not only </a:t>
            </a:r>
            <a:r>
              <a:rPr lang="en-GB" sz="950" dirty="0">
                <a:latin typeface="Atkinson Hyperlegible" pitchFamily="50" charset="0"/>
              </a:rPr>
              <a:t>resulted in a decrease in offences since the start of the review (August 2022) but has enabled the Force to better coordinate these types of investigations.</a:t>
            </a:r>
            <a:r>
              <a:rPr lang="en-GB" sz="1000" dirty="0">
                <a:latin typeface="Atkinson Hyperlegible" pitchFamily="50" charset="0"/>
              </a:rPr>
              <a:t> As of 26 March 2023, 1865 records had been reviewed as potential duplicate crimes and 658 sent for cancellation; of these, 545 records (82.8%) have now been cancelled</a:t>
            </a:r>
            <a:r>
              <a:rPr lang="en-GB" sz="950" dirty="0">
                <a:latin typeface="Atkinson Hyperlegible" pitchFamily="50" charset="0"/>
              </a:rPr>
              <a:t>.  It is of note that Stalking and Harassment offences</a:t>
            </a:r>
            <a:r>
              <a:rPr lang="en-GB" sz="950" b="0" i="0" dirty="0">
                <a:effectLst/>
                <a:latin typeface="Atkinson Hyperlegible" pitchFamily="50" charset="0"/>
              </a:rPr>
              <a:t> comprise the largest volume of Violence Against Women &amp; Girls offences (VAWG) and accounts for </a:t>
            </a:r>
            <a:r>
              <a:rPr lang="en-GB" sz="950" dirty="0">
                <a:latin typeface="Atkinson Hyperlegible" pitchFamily="50" charset="0"/>
              </a:rPr>
              <a:t>19</a:t>
            </a:r>
            <a:r>
              <a:rPr lang="en-GB" sz="950" b="0" i="0" dirty="0">
                <a:effectLst/>
                <a:latin typeface="Atkinson Hyperlegible" pitchFamily="50" charset="0"/>
              </a:rPr>
              <a:t>.9% of all Domestic Abuse investigations</a:t>
            </a:r>
            <a:r>
              <a:rPr lang="en-GB" sz="950" dirty="0">
                <a:latin typeface="Atkinson Hyperlegible" pitchFamily="50" charset="0"/>
              </a:rPr>
              <a:t>. There were, for example, </a:t>
            </a:r>
            <a:r>
              <a:rPr lang="en-GB" sz="900" b="1" dirty="0">
                <a:latin typeface="Atkinson Hyperlegible" pitchFamily="50" charset="0"/>
              </a:rPr>
              <a:t>2,902</a:t>
            </a:r>
            <a:r>
              <a:rPr lang="en-GB" sz="950" b="1" dirty="0">
                <a:latin typeface="Atkinson Hyperlegible" pitchFamily="50" charset="0"/>
              </a:rPr>
              <a:t> </a:t>
            </a:r>
            <a:r>
              <a:rPr lang="en-GB" sz="950" b="1" dirty="0">
                <a:solidFill>
                  <a:srgbClr val="00B050"/>
                </a:solidFill>
                <a:latin typeface="Atkinson Hyperlegible" pitchFamily="50" charset="0"/>
              </a:rPr>
              <a:t>fewer</a:t>
            </a:r>
            <a:r>
              <a:rPr lang="en-GB" sz="950" b="1" dirty="0">
                <a:latin typeface="Atkinson Hyperlegible" pitchFamily="50" charset="0"/>
              </a:rPr>
              <a:t> Stalking and Harassment crimes committed against females </a:t>
            </a:r>
            <a:r>
              <a:rPr lang="en-GB" sz="950" dirty="0">
                <a:latin typeface="Atkinson Hyperlegible" pitchFamily="50" charset="0"/>
              </a:rPr>
              <a:t>in the 12 months to March 2023 (14,927 crimes) compared to the 12 months to March 2022 (17,829 crimes).</a:t>
            </a:r>
            <a:endParaRPr lang="en-GB" sz="950" b="1" dirty="0">
              <a:highlight>
                <a:srgbClr val="FFFF66"/>
              </a:highlight>
              <a:latin typeface="Atkinson Hyperlegible" pitchFamily="50" charset="0"/>
            </a:endParaRPr>
          </a:p>
          <a:p>
            <a:pPr marL="285750" indent="-285750">
              <a:buFont typeface="Arial" panose="020B0604020202020204" pitchFamily="34" charset="0"/>
              <a:buChar char="•"/>
            </a:pPr>
            <a:endParaRPr lang="en-GB" sz="950" b="1"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ea typeface="Times New Roman" panose="02020603050405020304" pitchFamily="18" charset="0"/>
                <a:cs typeface="Times New Roman" panose="02020603050405020304" pitchFamily="18" charset="0"/>
              </a:rPr>
              <a:t>Violence Against the Person (VAP)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offences committed against females </a:t>
            </a:r>
            <a:r>
              <a:rPr lang="en-GB" sz="950" b="1" dirty="0">
                <a:solidFill>
                  <a:srgbClr val="00B050"/>
                </a:solidFill>
                <a:latin typeface="Atkinson Hyperlegible" pitchFamily="50" charset="0"/>
                <a:ea typeface="Times New Roman" panose="02020603050405020304" pitchFamily="18" charset="0"/>
                <a:cs typeface="Times New Roman" panose="02020603050405020304" pitchFamily="18" charset="0"/>
              </a:rPr>
              <a:t>de</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creased</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by 7.0%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(2,777 fewer) in the 12 months to March 2023 compared to the 12 months to March 2022. </a:t>
            </a:r>
            <a:r>
              <a:rPr lang="en-GB" sz="950" dirty="0">
                <a:latin typeface="Atkinson Hyperlegible" pitchFamily="50" charset="0"/>
                <a:ea typeface="Times New Roman" panose="02020603050405020304" pitchFamily="18" charset="0"/>
                <a:cs typeface="Times New Roman" panose="02020603050405020304" pitchFamily="18" charset="0"/>
              </a:rPr>
              <a:t>T</a:t>
            </a:r>
            <a:r>
              <a:rPr lang="en-GB" sz="950" kern="1200" dirty="0">
                <a:effectLst/>
                <a:latin typeface="Atkinson Hyperlegible" pitchFamily="50" charset="0"/>
                <a:ea typeface="Times New Roman" panose="02020603050405020304" pitchFamily="18" charset="0"/>
                <a:cs typeface="Times New Roman" panose="02020603050405020304" pitchFamily="18" charset="0"/>
              </a:rPr>
              <a:t>here was also a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6.3% </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decrease</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b="1" dirty="0">
                <a:latin typeface="Atkinson Hyperlegible" pitchFamily="50" charset="0"/>
                <a:ea typeface="Times New Roman" panose="02020603050405020304" pitchFamily="18" charset="0"/>
                <a:cs typeface="Times New Roman" panose="02020603050405020304" pitchFamily="18" charset="0"/>
              </a:rPr>
              <a:t>317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fewer) in the number of sexual offences committed against females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in these time periods.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Essex Police also solved 6 </a:t>
            </a:r>
            <a:r>
              <a:rPr lang="en-GB" sz="950" b="1" dirty="0">
                <a:solidFill>
                  <a:srgbClr val="00B050"/>
                </a:solidFill>
                <a:latin typeface="Atkinson Hyperlegible" pitchFamily="50" charset="0"/>
                <a:ea typeface="Times New Roman" panose="02020603050405020304" pitchFamily="18" charset="0"/>
                <a:cs typeface="Times New Roman" panose="02020603050405020304" pitchFamily="18" charset="0"/>
              </a:rPr>
              <a:t>m</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ore</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(2.1%) sexual offences committed against females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in the 12 months to March 2023 compared to the 12 months to March 2022.</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When comparing High Harm</a:t>
            </a:r>
            <a:r>
              <a:rPr lang="en-GB" sz="950" baseline="30000" dirty="0">
                <a:latin typeface="Atkinson Hyperlegible" pitchFamily="50" charset="0"/>
              </a:rPr>
              <a:t>2</a:t>
            </a:r>
            <a:r>
              <a:rPr lang="en-GB" sz="950" dirty="0">
                <a:latin typeface="Atkinson Hyperlegible" pitchFamily="50" charset="0"/>
              </a:rPr>
              <a:t> offences to its Most Similar Group (MSG) by crimes per 1,000 population, Essex recorded the third highest number of offences (out of eight police forces) for Other Sexual Offences, fifth for Violence with Injury, sixth for Burglary Residential, and eighth for Rape and Robbery of Personal Property.</a:t>
            </a:r>
          </a:p>
          <a:p>
            <a:pPr marL="285750" indent="-285750">
              <a:buFont typeface="Arial" panose="020B0604020202020204" pitchFamily="34" charset="0"/>
              <a:buChar char="•"/>
            </a:pPr>
            <a:endParaRPr lang="en-GB" sz="950" dirty="0">
              <a:solidFill>
                <a:srgbClr val="0070C0"/>
              </a:solidFill>
              <a:highlight>
                <a:srgbClr val="FFFF66"/>
              </a:highlight>
              <a:latin typeface="Atkinson Hyperlegible" pitchFamily="50"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rPr>
              <a:t>There was a 4.5% </a:t>
            </a:r>
            <a:r>
              <a:rPr lang="en-GB" sz="950" b="1" dirty="0">
                <a:solidFill>
                  <a:srgbClr val="FF0000"/>
                </a:solidFill>
                <a:latin typeface="Atkinson Hyperlegible" pitchFamily="50" charset="0"/>
              </a:rPr>
              <a:t>increase</a:t>
            </a:r>
            <a:r>
              <a:rPr lang="en-GB" sz="950" b="1" dirty="0">
                <a:latin typeface="Atkinson Hyperlegible" pitchFamily="50" charset="0"/>
              </a:rPr>
              <a:t> (38 more) in the number of those Killed or Seriously Injured (KSI) in Essex </a:t>
            </a:r>
            <a:r>
              <a:rPr lang="en-GB" sz="950" dirty="0">
                <a:latin typeface="Atkinson Hyperlegible" pitchFamily="50" charset="0"/>
              </a:rPr>
              <a:t>for the 12 months to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March</a:t>
            </a:r>
            <a:r>
              <a:rPr lang="en-GB" sz="950" dirty="0">
                <a:latin typeface="Atkinson Hyperlegible" pitchFamily="50" charset="0"/>
              </a:rPr>
              <a:t> 2023 compared to the 12 months to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March</a:t>
            </a:r>
            <a:r>
              <a:rPr lang="en-GB" sz="950" dirty="0">
                <a:latin typeface="Atkinson Hyperlegible" pitchFamily="50" charset="0"/>
              </a:rPr>
              <a:t> 2022. Since August, the number of incidents reported each month (except in October and January) has been slightly below those experienced in the 12 months to March 2022. It is of note that r</a:t>
            </a:r>
            <a:r>
              <a:rPr lang="en-GB" sz="950" dirty="0">
                <a:effectLst/>
                <a:latin typeface="Atkinson Hyperlegible" pitchFamily="50" charset="0"/>
                <a:ea typeface="Times New Roman" panose="02020603050405020304" pitchFamily="18" charset="0"/>
                <a:cs typeface="Times New Roman" panose="02020603050405020304" pitchFamily="18" charset="0"/>
              </a:rPr>
              <a:t>oad traffic safety is the responsibility of the </a:t>
            </a:r>
            <a:r>
              <a:rPr lang="en-GB" sz="950" dirty="0">
                <a:latin typeface="Atkinson Hyperlegible" pitchFamily="50" charset="0"/>
              </a:rPr>
              <a:t>Safer Essex Roads Partnership (</a:t>
            </a:r>
            <a:r>
              <a:rPr lang="en-GB" sz="950" dirty="0">
                <a:effectLst/>
                <a:latin typeface="Atkinson Hyperlegible" pitchFamily="50" charset="0"/>
                <a:ea typeface="Times New Roman" panose="02020603050405020304" pitchFamily="18" charset="0"/>
                <a:cs typeface="Times New Roman" panose="02020603050405020304" pitchFamily="18" charset="0"/>
              </a:rPr>
              <a:t>SERP) which includes Essex Police, Essex County Fire &amp; Rescue Service, Essex County Council, Southend on Sea Borough Council, Thurrock Council, National Highways, East of England Ambulance Service Trust, Essex and Herts Air Ambulance Service Trust, and The Safer Roads Foundation (Registered Charity). </a:t>
            </a:r>
          </a:p>
          <a:p>
            <a:pPr marL="285750" indent="-285750">
              <a:buFont typeface="Arial" panose="020B0604020202020204" pitchFamily="34" charset="0"/>
              <a:buChar char="•"/>
            </a:pPr>
            <a:endParaRPr lang="en-GB" sz="950" dirty="0">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effectLst/>
                <a:latin typeface="Atkinson Hyperlegible" pitchFamily="50" charset="0"/>
                <a:ea typeface="Times New Roman" panose="02020603050405020304" pitchFamily="18" charset="0"/>
                <a:cs typeface="Times New Roman" panose="02020603050405020304" pitchFamily="18" charset="0"/>
              </a:rPr>
              <a:t>Essex Police conducted </a:t>
            </a:r>
            <a:r>
              <a:rPr lang="en-GB" sz="950" b="1" dirty="0">
                <a:latin typeface="Atkinson Hyperlegible" pitchFamily="50" charset="0"/>
                <a:ea typeface="Times New Roman" panose="02020603050405020304" pitchFamily="18" charset="0"/>
                <a:cs typeface="Times New Roman" panose="02020603050405020304" pitchFamily="18" charset="0"/>
              </a:rPr>
              <a:t>85</a:t>
            </a:r>
            <a:r>
              <a:rPr lang="en-GB" sz="950" b="1" dirty="0">
                <a:effectLst/>
                <a:latin typeface="Atkinson Hyperlegible" pitchFamily="50" charset="0"/>
                <a:ea typeface="Times New Roman" panose="02020603050405020304" pitchFamily="18" charset="0"/>
                <a:cs typeface="Times New Roman" panose="02020603050405020304" pitchFamily="18" charset="0"/>
              </a:rPr>
              <a:t> </a:t>
            </a:r>
            <a:r>
              <a:rPr lang="en-GB" sz="950" b="1"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more</a:t>
            </a:r>
            <a:r>
              <a:rPr lang="en-GB" sz="950" b="1" dirty="0">
                <a:effectLst/>
                <a:latin typeface="Atkinson Hyperlegible" pitchFamily="50" charset="0"/>
                <a:ea typeface="Times New Roman" panose="02020603050405020304" pitchFamily="18" charset="0"/>
                <a:cs typeface="Times New Roman" panose="02020603050405020304" pitchFamily="18" charset="0"/>
              </a:rPr>
              <a:t> OCG disruptions </a:t>
            </a:r>
            <a:r>
              <a:rPr lang="en-GB" sz="950" b="1" dirty="0">
                <a:latin typeface="Atkinson Hyperlegible" pitchFamily="50" charset="0"/>
                <a:ea typeface="Times New Roman" panose="02020603050405020304" pitchFamily="18" charset="0"/>
                <a:cs typeface="Times New Roman" panose="02020603050405020304" pitchFamily="18" charset="0"/>
              </a:rPr>
              <a:t>in </a:t>
            </a:r>
            <a:r>
              <a:rPr lang="en-GB" sz="950" b="1" dirty="0">
                <a:effectLst/>
                <a:latin typeface="Atkinson Hyperlegible" pitchFamily="50" charset="0"/>
                <a:ea typeface="Times New Roman" panose="02020603050405020304" pitchFamily="18" charset="0"/>
                <a:cs typeface="Times New Roman" panose="02020603050405020304" pitchFamily="18" charset="0"/>
              </a:rPr>
              <a:t>the 12 months to March 2023 compared to the 12 months to March 2022</a:t>
            </a:r>
            <a:r>
              <a:rPr lang="en-GB" sz="950" dirty="0">
                <a:effectLst/>
                <a:latin typeface="Atkinson Hyperlegible" pitchFamily="50"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950"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rPr>
              <a:t>Shoplifting and Death or Serious Injury caused by unlawful driving experienced statistically significant </a:t>
            </a:r>
            <a:r>
              <a:rPr lang="en-GB" sz="950" b="1" dirty="0">
                <a:solidFill>
                  <a:srgbClr val="FF0000"/>
                </a:solidFill>
                <a:latin typeface="Atkinson Hyperlegible" pitchFamily="50" charset="0"/>
              </a:rPr>
              <a:t>increases</a:t>
            </a:r>
            <a:r>
              <a:rPr lang="en-GB" sz="950" b="1" dirty="0">
                <a:latin typeface="Atkinson Hyperlegible" pitchFamily="50" charset="0"/>
              </a:rPr>
              <a:t> </a:t>
            </a:r>
            <a:r>
              <a:rPr lang="en-GB" sz="950" dirty="0">
                <a:latin typeface="Atkinson Hyperlegible" pitchFamily="50" charset="0"/>
              </a:rPr>
              <a:t>in offences in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March</a:t>
            </a:r>
            <a:r>
              <a:rPr lang="en-GB" sz="950" dirty="0">
                <a:latin typeface="Atkinson Hyperlegible" pitchFamily="50" charset="0"/>
              </a:rPr>
              <a:t> 2023.</a:t>
            </a:r>
          </a:p>
          <a:p>
            <a:pPr marL="285750" indent="-285750">
              <a:buFont typeface="Arial" panose="020B0604020202020204" pitchFamily="34" charset="0"/>
              <a:buChar char="•"/>
            </a:pPr>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b="1" dirty="0">
                <a:latin typeface="Atkinson Hyperlegible" pitchFamily="50" charset="0"/>
              </a:rPr>
              <a:t>I</a:t>
            </a:r>
            <a:r>
              <a:rPr lang="en-GB" sz="950" b="1" dirty="0">
                <a:effectLst/>
                <a:latin typeface="Atkinson Hyperlegible" pitchFamily="50" charset="0"/>
                <a:ea typeface="Calibri" panose="020F0502020204030204" pitchFamily="34" charset="0"/>
              </a:rPr>
              <a:t>n March 2023, Essex Police reached the highest numbers of </a:t>
            </a:r>
            <a:r>
              <a:rPr lang="en-GB" sz="950" b="1" dirty="0">
                <a:latin typeface="Atkinson Hyperlegible" pitchFamily="50" charset="0"/>
                <a:ea typeface="Calibri" panose="020F0502020204030204" pitchFamily="34" charset="0"/>
              </a:rPr>
              <a:t>officers </a:t>
            </a:r>
            <a:r>
              <a:rPr lang="en-GB" sz="950" b="1" dirty="0">
                <a:effectLst/>
                <a:latin typeface="Atkinson Hyperlegible" pitchFamily="50" charset="0"/>
                <a:ea typeface="Calibri" panose="020F0502020204030204" pitchFamily="34" charset="0"/>
              </a:rPr>
              <a:t>in its 182-year history at 3,812 officers</a:t>
            </a:r>
            <a:r>
              <a:rPr lang="en-GB" sz="950" dirty="0">
                <a:latin typeface="Atkinson Hyperlegible" pitchFamily="50" charset="0"/>
                <a:ea typeface="Calibri" panose="020F0502020204030204" pitchFamily="34" charset="0"/>
              </a:rPr>
              <a:t>. </a:t>
            </a:r>
            <a:r>
              <a:rPr lang="en-GB" sz="950" dirty="0">
                <a:effectLst/>
                <a:latin typeface="Atkinson Hyperlegible" pitchFamily="50" charset="0"/>
                <a:ea typeface="Calibri" panose="020F0502020204030204" pitchFamily="34" charset="0"/>
              </a:rPr>
              <a:t>It is additionally of note that t</a:t>
            </a:r>
            <a:r>
              <a:rPr lang="en-GB" sz="950" u="none" strike="noStrike" dirty="0">
                <a:effectLst/>
                <a:latin typeface="Atkinson Hyperlegible" pitchFamily="50" charset="0"/>
                <a:ea typeface="Calibri" panose="020F0502020204030204" pitchFamily="34" charset="0"/>
                <a:cs typeface="Calibri" panose="020F0502020204030204" pitchFamily="34" charset="0"/>
              </a:rPr>
              <a:t>here has been a steady and continual increase in the numbers and proportion of employed female colleagues.</a:t>
            </a:r>
            <a:endParaRPr lang="en-GB" sz="950" dirty="0">
              <a:latin typeface="Atkinson Hyperlegible" pitchFamily="50" charset="0"/>
            </a:endParaRPr>
          </a:p>
        </p:txBody>
      </p:sp>
      <p:sp>
        <p:nvSpPr>
          <p:cNvPr id="7" name="Footer Placeholder 1">
            <a:extLst>
              <a:ext uri="{FF2B5EF4-FFF2-40B4-BE49-F238E27FC236}">
                <a16:creationId xmlns:a16="http://schemas.microsoft.com/office/drawing/2014/main" id="{C98F25A4-D673-4720-B2FF-E7A3238B0FCA}"/>
              </a:ext>
            </a:extLst>
          </p:cNvPr>
          <p:cNvSpPr>
            <a:spLocks noGrp="1"/>
          </p:cNvSpPr>
          <p:nvPr>
            <p:ph type="ftr" sz="quarter" idx="11"/>
          </p:nvPr>
        </p:nvSpPr>
        <p:spPr>
          <a:xfrm>
            <a:off x="0" y="6453336"/>
            <a:ext cx="8928992" cy="365125"/>
          </a:xfrm>
        </p:spPr>
        <p:txBody>
          <a:bodyPr/>
          <a:lstStyle/>
          <a:p>
            <a:pPr algn="l"/>
            <a:r>
              <a:rPr lang="en-GB" sz="850" baseline="30000" dirty="0">
                <a:solidFill>
                  <a:schemeClr val="tx1"/>
                </a:solidFill>
                <a:latin typeface="Atkinson Hyperlegible" pitchFamily="50" charset="0"/>
              </a:rPr>
              <a:t>1</a:t>
            </a:r>
            <a:r>
              <a:rPr lang="en-GB" sz="850" dirty="0">
                <a:solidFill>
                  <a:schemeClr val="tx1"/>
                </a:solidFill>
                <a:latin typeface="Atkinson Hyperlegible" pitchFamily="50" charset="0"/>
              </a:rPr>
              <a:t> See comparison chart on slide 15 and data table on slide 33.</a:t>
            </a:r>
          </a:p>
          <a:p>
            <a:pPr algn="l"/>
            <a:r>
              <a:rPr lang="en-GB" sz="850" baseline="30000" dirty="0">
                <a:solidFill>
                  <a:schemeClr val="tx1"/>
                </a:solidFill>
                <a:latin typeface="Atkinson Hyperlegible" pitchFamily="50" charset="0"/>
              </a:rPr>
              <a:t>2</a:t>
            </a:r>
            <a:r>
              <a:rPr lang="en-GB" sz="850" dirty="0">
                <a:solidFill>
                  <a:schemeClr val="tx1"/>
                </a:solidFill>
                <a:latin typeface="Atkinson Hyperlegible" pitchFamily="50" charset="0"/>
              </a:rPr>
              <a:t> High Harm offences: Violence with Injury, Rape, Other Sexual Offences, Robbery of Personal Property and Burglary Residential</a:t>
            </a:r>
          </a:p>
          <a:p>
            <a:pPr algn="l"/>
            <a:r>
              <a:rPr lang="en-GB" sz="850" baseline="30000" dirty="0">
                <a:solidFill>
                  <a:schemeClr val="tx1"/>
                </a:solidFill>
                <a:latin typeface="Atkinson Hyperlegible" pitchFamily="50" charset="0"/>
              </a:rPr>
              <a:t>3</a:t>
            </a:r>
            <a:r>
              <a:rPr lang="en-GB" sz="900" dirty="0">
                <a:solidFill>
                  <a:schemeClr val="tx1"/>
                </a:solidFill>
                <a:latin typeface="Atkinson Hyperlegible" pitchFamily="50" charset="0"/>
                <a:hlinkClick r:id="rId3"/>
              </a:rPr>
              <a:t> Police: 1,800 officers recruited under Boris Johnson scheme ‘have resigned’. </a:t>
            </a:r>
            <a:r>
              <a:rPr lang="en-GB" sz="850" dirty="0">
                <a:solidFill>
                  <a:schemeClr val="tx1"/>
                </a:solidFill>
                <a:latin typeface="Atkinson Hyperlegible" pitchFamily="50" charset="0"/>
              </a:rPr>
              <a:t>The Guardian, 30</a:t>
            </a:r>
            <a:r>
              <a:rPr lang="en-GB" sz="850" baseline="30000" dirty="0">
                <a:solidFill>
                  <a:schemeClr val="tx1"/>
                </a:solidFill>
                <a:latin typeface="Atkinson Hyperlegible" pitchFamily="50" charset="0"/>
              </a:rPr>
              <a:t>th</a:t>
            </a:r>
            <a:r>
              <a:rPr lang="en-GB" sz="850" dirty="0">
                <a:solidFill>
                  <a:schemeClr val="tx1"/>
                </a:solidFill>
                <a:latin typeface="Atkinson Hyperlegible" pitchFamily="50" charset="0"/>
              </a:rPr>
              <a:t> December 2022.</a:t>
            </a:r>
          </a:p>
        </p:txBody>
      </p:sp>
    </p:spTree>
    <p:extLst>
      <p:ext uri="{BB962C8B-B14F-4D97-AF65-F5344CB8AC3E}">
        <p14:creationId xmlns:p14="http://schemas.microsoft.com/office/powerpoint/2010/main" val="424877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chemeClr val="bg1"/>
              </a:solidFill>
            </a:endParaRPr>
          </a:p>
        </p:txBody>
      </p:sp>
      <p:sp>
        <p:nvSpPr>
          <p:cNvPr id="7" name="Rectangle 6"/>
          <p:cNvSpPr/>
          <p:nvPr/>
        </p:nvSpPr>
        <p:spPr>
          <a:xfrm>
            <a:off x="107504" y="179348"/>
            <a:ext cx="7992888" cy="338554"/>
          </a:xfrm>
          <a:prstGeom prst="rect">
            <a:avLst/>
          </a:prstGeom>
        </p:spPr>
        <p:txBody>
          <a:bodyPr wrap="square">
            <a:spAutoFit/>
          </a:bodyPr>
          <a:lstStyle/>
          <a:p>
            <a:r>
              <a:rPr lang="en-GB" sz="1600" b="1">
                <a:solidFill>
                  <a:schemeClr val="bg1"/>
                </a:solidFill>
                <a:latin typeface="Atkinson Hyperlegible" pitchFamily="50" charset="0"/>
              </a:rPr>
              <a:t>2021-2024 Police and Crime Plan Performance Indicators - continued</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a:t>Table 2</a:t>
            </a:r>
          </a:p>
        </p:txBody>
      </p:sp>
      <p:sp>
        <p:nvSpPr>
          <p:cNvPr id="13" name="Slide Number Placeholder 2"/>
          <p:cNvSpPr>
            <a:spLocks noGrp="1"/>
          </p:cNvSpPr>
          <p:nvPr>
            <p:ph type="sldNum" sz="quarter" idx="12"/>
          </p:nvPr>
        </p:nvSpPr>
        <p:spPr>
          <a:xfrm>
            <a:off x="7010400" y="6492875"/>
            <a:ext cx="2133600" cy="365125"/>
          </a:xfrm>
        </p:spPr>
        <p:txBody>
          <a:bodyPr/>
          <a:lstStyle/>
          <a:p>
            <a:fld id="{E0D83E65-4E55-4BA6-A0BC-212B9D3BDCE3}" type="slidenum">
              <a:rPr lang="en-GB" smtClean="0"/>
              <a:pPr/>
              <a:t>30</a:t>
            </a:fld>
            <a:endParaRPr lang="en-GB"/>
          </a:p>
        </p:txBody>
      </p:sp>
      <p:sp>
        <p:nvSpPr>
          <p:cNvPr id="3" name="TextBox 2"/>
          <p:cNvSpPr txBox="1"/>
          <p:nvPr/>
        </p:nvSpPr>
        <p:spPr>
          <a:xfrm>
            <a:off x="37917" y="6553013"/>
            <a:ext cx="9106083" cy="230832"/>
          </a:xfrm>
          <a:prstGeom prst="rect">
            <a:avLst/>
          </a:prstGeom>
          <a:noFill/>
        </p:spPr>
        <p:txBody>
          <a:bodyPr wrap="square" rtlCol="0">
            <a:spAutoFit/>
          </a:bodyPr>
          <a:lstStyle/>
          <a:p>
            <a:r>
              <a:rPr lang="en-GB" sz="900">
                <a:latin typeface="Atkinson Hyperlegible" pitchFamily="50" charset="0"/>
              </a:rPr>
              <a:t>Please view above table with the explanations and caveats detailed on slides 32 and 33.</a:t>
            </a:r>
          </a:p>
        </p:txBody>
      </p:sp>
      <p:pic>
        <p:nvPicPr>
          <p:cNvPr id="4" name="Picture 3">
            <a:extLst>
              <a:ext uri="{FF2B5EF4-FFF2-40B4-BE49-F238E27FC236}">
                <a16:creationId xmlns:a16="http://schemas.microsoft.com/office/drawing/2014/main" id="{AFE436D7-92AB-49CF-B25E-45FFCC2D0E41}"/>
              </a:ext>
            </a:extLst>
          </p:cNvPr>
          <p:cNvPicPr>
            <a:picLocks noChangeAspect="1"/>
          </p:cNvPicPr>
          <p:nvPr/>
        </p:nvPicPr>
        <p:blipFill>
          <a:blip r:embed="rId2"/>
          <a:stretch>
            <a:fillRect/>
          </a:stretch>
        </p:blipFill>
        <p:spPr>
          <a:xfrm>
            <a:off x="71642" y="990266"/>
            <a:ext cx="8970431" cy="5292782"/>
          </a:xfrm>
          <a:prstGeom prst="rect">
            <a:avLst/>
          </a:prstGeom>
        </p:spPr>
      </p:pic>
    </p:spTree>
    <p:extLst>
      <p:ext uri="{BB962C8B-B14F-4D97-AF65-F5344CB8AC3E}">
        <p14:creationId xmlns:p14="http://schemas.microsoft.com/office/powerpoint/2010/main" val="61753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chemeClr val="bg1"/>
              </a:solidFill>
            </a:endParaRPr>
          </a:p>
        </p:txBody>
      </p:sp>
      <p:sp>
        <p:nvSpPr>
          <p:cNvPr id="7" name="Rectangle 6"/>
          <p:cNvSpPr/>
          <p:nvPr/>
        </p:nvSpPr>
        <p:spPr>
          <a:xfrm>
            <a:off x="107504" y="179348"/>
            <a:ext cx="7992888" cy="338554"/>
          </a:xfrm>
          <a:prstGeom prst="rect">
            <a:avLst/>
          </a:prstGeom>
        </p:spPr>
        <p:txBody>
          <a:bodyPr wrap="square">
            <a:spAutoFit/>
          </a:bodyPr>
          <a:lstStyle/>
          <a:p>
            <a:r>
              <a:rPr lang="en-GB" sz="1600" b="1">
                <a:solidFill>
                  <a:schemeClr val="bg1"/>
                </a:solidFill>
                <a:latin typeface="Atkinson Hyperlegible" pitchFamily="50" charset="0"/>
              </a:rPr>
              <a:t>2021-2024 Police and Crime Plan Performance Indicators - continued</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a:t>Table 3</a:t>
            </a:r>
          </a:p>
        </p:txBody>
      </p:sp>
      <p:sp>
        <p:nvSpPr>
          <p:cNvPr id="13" name="Slide Number Placeholder 2"/>
          <p:cNvSpPr>
            <a:spLocks noGrp="1"/>
          </p:cNvSpPr>
          <p:nvPr>
            <p:ph type="sldNum" sz="quarter" idx="12"/>
          </p:nvPr>
        </p:nvSpPr>
        <p:spPr>
          <a:xfrm>
            <a:off x="7010400" y="6492875"/>
            <a:ext cx="2133600" cy="365125"/>
          </a:xfrm>
        </p:spPr>
        <p:txBody>
          <a:bodyPr/>
          <a:lstStyle/>
          <a:p>
            <a:fld id="{E0D83E65-4E55-4BA6-A0BC-212B9D3BDCE3}" type="slidenum">
              <a:rPr lang="en-GB" smtClean="0"/>
              <a:pPr/>
              <a:t>31</a:t>
            </a:fld>
            <a:endParaRPr lang="en-GB"/>
          </a:p>
        </p:txBody>
      </p:sp>
      <p:sp>
        <p:nvSpPr>
          <p:cNvPr id="3" name="TextBox 2"/>
          <p:cNvSpPr txBox="1"/>
          <p:nvPr/>
        </p:nvSpPr>
        <p:spPr>
          <a:xfrm>
            <a:off x="37917" y="6563236"/>
            <a:ext cx="9106083" cy="230832"/>
          </a:xfrm>
          <a:prstGeom prst="rect">
            <a:avLst/>
          </a:prstGeom>
          <a:noFill/>
        </p:spPr>
        <p:txBody>
          <a:bodyPr wrap="square" rtlCol="0">
            <a:spAutoFit/>
          </a:bodyPr>
          <a:lstStyle/>
          <a:p>
            <a:r>
              <a:rPr lang="en-GB" sz="900">
                <a:latin typeface="Atkinson Hyperlegible" pitchFamily="50" charset="0"/>
              </a:rPr>
              <a:t>Please view above table with the explanations and caveats detailed on slides 32 and 33.</a:t>
            </a:r>
          </a:p>
        </p:txBody>
      </p:sp>
      <p:pic>
        <p:nvPicPr>
          <p:cNvPr id="4" name="Picture 3">
            <a:extLst>
              <a:ext uri="{FF2B5EF4-FFF2-40B4-BE49-F238E27FC236}">
                <a16:creationId xmlns:a16="http://schemas.microsoft.com/office/drawing/2014/main" id="{32114FB2-4577-A9BE-BE2E-6504EFC14B1F}"/>
              </a:ext>
            </a:extLst>
          </p:cNvPr>
          <p:cNvPicPr>
            <a:picLocks noChangeAspect="1"/>
          </p:cNvPicPr>
          <p:nvPr/>
        </p:nvPicPr>
        <p:blipFill>
          <a:blip r:embed="rId2"/>
          <a:stretch>
            <a:fillRect/>
          </a:stretch>
        </p:blipFill>
        <p:spPr>
          <a:xfrm>
            <a:off x="72000" y="930128"/>
            <a:ext cx="9000000" cy="3177610"/>
          </a:xfrm>
          <a:prstGeom prst="rect">
            <a:avLst/>
          </a:prstGeom>
        </p:spPr>
      </p:pic>
    </p:spTree>
    <p:extLst>
      <p:ext uri="{BB962C8B-B14F-4D97-AF65-F5344CB8AC3E}">
        <p14:creationId xmlns:p14="http://schemas.microsoft.com/office/powerpoint/2010/main" val="147144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rgbClr val="FF0000"/>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a:solidFill>
                  <a:schemeClr val="bg1"/>
                </a:solidFill>
                <a:latin typeface="Atkinson Hyperlegible" pitchFamily="50" charset="0"/>
              </a:rPr>
              <a:t>End Notes</a:t>
            </a:r>
          </a:p>
        </p:txBody>
      </p:sp>
      <p:sp>
        <p:nvSpPr>
          <p:cNvPr id="3" name="Slide Number Placeholder 2"/>
          <p:cNvSpPr>
            <a:spLocks noGrp="1"/>
          </p:cNvSpPr>
          <p:nvPr>
            <p:ph type="sldNum" sz="quarter" idx="12"/>
          </p:nvPr>
        </p:nvSpPr>
        <p:spPr>
          <a:xfrm>
            <a:off x="6983355" y="6492875"/>
            <a:ext cx="2133600" cy="365125"/>
          </a:xfrm>
        </p:spPr>
        <p:txBody>
          <a:bodyPr/>
          <a:lstStyle/>
          <a:p>
            <a:fld id="{E0D83E65-4E55-4BA6-A0BC-212B9D3BDCE3}" type="slidenum">
              <a:rPr lang="en-GB" smtClean="0"/>
              <a:pPr/>
              <a:t>32</a:t>
            </a:fld>
            <a:endParaRPr lang="en-GB"/>
          </a:p>
        </p:txBody>
      </p:sp>
      <p:sp>
        <p:nvSpPr>
          <p:cNvPr id="8" name="Rectangle 7">
            <a:extLst>
              <a:ext uri="{FF2B5EF4-FFF2-40B4-BE49-F238E27FC236}">
                <a16:creationId xmlns:a16="http://schemas.microsoft.com/office/drawing/2014/main" id="{1839DDDE-DF1C-42E9-B24E-ED2DF0C12734}"/>
              </a:ext>
            </a:extLst>
          </p:cNvPr>
          <p:cNvSpPr/>
          <p:nvPr/>
        </p:nvSpPr>
        <p:spPr>
          <a:xfrm>
            <a:off x="72000" y="735830"/>
            <a:ext cx="9000000" cy="5529719"/>
          </a:xfrm>
          <a:prstGeom prst="rect">
            <a:avLst/>
          </a:prstGeom>
        </p:spPr>
        <p:txBody>
          <a:bodyPr wrap="square">
            <a:spAutoFit/>
          </a:bodyPr>
          <a:lstStyle/>
          <a:p>
            <a:r>
              <a:rPr lang="en-GB" sz="1000" baseline="30000">
                <a:latin typeface="Atkinson Hyperlegible" pitchFamily="50" charset="0"/>
              </a:rPr>
              <a:t>1</a:t>
            </a:r>
            <a:r>
              <a:rPr lang="en-GB" sz="1000">
                <a:latin typeface="Atkinson Hyperlegible" pitchFamily="50" charset="0"/>
              </a:rPr>
              <a:t> Crime Severity Score measures ‘relative harm’ of crimes by taking into account both the volume and the severity of offences, and by weighting offences differently. National data for the 12 months to January 2023 have been used in order that comparisons can be made to Essex’s Most Similar Group of Forces (MSG).</a:t>
            </a:r>
          </a:p>
          <a:p>
            <a:endParaRPr lang="en-GB" sz="1000" baseline="30000">
              <a:latin typeface="Atkinson Hyperlegible" pitchFamily="50" charset="0"/>
            </a:endParaRPr>
          </a:p>
          <a:p>
            <a:r>
              <a:rPr lang="en-GB" sz="1000" baseline="30000">
                <a:latin typeface="Atkinson Hyperlegible" pitchFamily="50" charset="0"/>
              </a:rPr>
              <a:t>2</a:t>
            </a:r>
            <a:r>
              <a:rPr lang="en-GB" sz="1000">
                <a:latin typeface="Atkinson Hyperlegible" pitchFamily="50" charset="0"/>
              </a:rPr>
              <a:t> Please note that on Wednesday 23 October 2019 the bodies of 39 Vietnamese nationals were discovered in a lorry trailer in Grays. This tragic incident is reflected in the Homicide numbers.</a:t>
            </a:r>
          </a:p>
          <a:p>
            <a:endParaRPr lang="en-GB" sz="1000" baseline="30000">
              <a:latin typeface="Atkinson Hyperlegible" pitchFamily="50" charset="0"/>
            </a:endParaRPr>
          </a:p>
          <a:p>
            <a:r>
              <a:rPr lang="en-GB" sz="1000" baseline="30000">
                <a:latin typeface="Atkinson Hyperlegible" pitchFamily="50" charset="0"/>
              </a:rPr>
              <a:t>3</a:t>
            </a:r>
            <a:r>
              <a:rPr lang="en-GB" sz="1000">
                <a:latin typeface="Atkinson Hyperlegible" pitchFamily="50" charset="0"/>
              </a:rPr>
              <a:t> October 2021 saw the implementation of Operation SOMERTON, which aims to both improve the service given to victims of ASB and ensure crimes are correctly recorded.</a:t>
            </a:r>
          </a:p>
          <a:p>
            <a:endParaRPr lang="en-GB" sz="1000">
              <a:latin typeface="Atkinson Hyperlegible" pitchFamily="50" charset="0"/>
            </a:endParaRPr>
          </a:p>
          <a:p>
            <a:r>
              <a:rPr lang="en-GB" sz="1000" baseline="30000">
                <a:latin typeface="Atkinson Hyperlegible" pitchFamily="50" charset="0"/>
              </a:rPr>
              <a:t>4 </a:t>
            </a:r>
            <a:r>
              <a:rPr lang="en-GB" sz="1000">
                <a:latin typeface="Atkinson Hyperlegible" pitchFamily="50" charset="0"/>
              </a:rPr>
              <a:t>Question from the independent survey commissioned by Essex Police. Results are for the period 12 months December 2022 versus the 12 months to December 2021.</a:t>
            </a:r>
          </a:p>
          <a:p>
            <a:endParaRPr lang="en-GB" sz="1000">
              <a:latin typeface="Atkinson Hyperlegible" pitchFamily="50" charset="0"/>
            </a:endParaRPr>
          </a:p>
          <a:p>
            <a:r>
              <a:rPr lang="en-GB" sz="1000" baseline="30000">
                <a:latin typeface="Atkinson Hyperlegible" pitchFamily="50" charset="0"/>
              </a:rPr>
              <a:t>5</a:t>
            </a:r>
            <a:r>
              <a:rPr lang="en-GB" sz="1000">
                <a:latin typeface="Atkinson Hyperlegible" pitchFamily="50" charset="0"/>
              </a:rPr>
              <a:t> The confidence interval is the range +/- within which the survey result will lie. This is mainly influenced by the number of people answering the survey. The more people that answer the survey, the smaller the interval range.</a:t>
            </a:r>
          </a:p>
          <a:p>
            <a:endParaRPr lang="en-GB" sz="1000">
              <a:latin typeface="Atkinson Hyperlegible" pitchFamily="50" charset="0"/>
            </a:endParaRPr>
          </a:p>
          <a:p>
            <a:r>
              <a:rPr lang="en-GB" sz="1000" baseline="30000">
                <a:latin typeface="Atkinson Hyperlegible" pitchFamily="50" charset="0"/>
              </a:rPr>
              <a:t>6 </a:t>
            </a:r>
            <a:r>
              <a:rPr lang="en-GB" sz="1000">
                <a:latin typeface="Atkinson Hyperlegible" pitchFamily="50" charset="0"/>
              </a:rPr>
              <a:t>T</a:t>
            </a:r>
            <a:r>
              <a:rPr lang="en-GB" sz="1000">
                <a:effectLst/>
                <a:latin typeface="Atkinson Hyperlegible" pitchFamily="50" charset="0"/>
                <a:ea typeface="Calibri" panose="020F0502020204030204" pitchFamily="34" charset="0"/>
              </a:rPr>
              <a:t>he methodology used for identifying these investigations as drug related is subjective and based on the circumstances presented. These figures will include investigations where the victim or the suspect are involved Drug Use, Possession or Selling. </a:t>
            </a:r>
          </a:p>
          <a:p>
            <a:endParaRPr lang="en-GB" sz="1000">
              <a:latin typeface="Atkinson Hyperlegible" pitchFamily="50" charset="0"/>
            </a:endParaRPr>
          </a:p>
          <a:p>
            <a:r>
              <a:rPr lang="en-GB" sz="1000" baseline="30000">
                <a:latin typeface="Atkinson Hyperlegible" pitchFamily="50" charset="0"/>
              </a:rPr>
              <a:t>7 </a:t>
            </a:r>
            <a:r>
              <a:rPr lang="en-GB" sz="1000">
                <a:latin typeface="Atkinson Hyperlegible" pitchFamily="50" charset="0"/>
              </a:rPr>
              <a:t>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manual review of knife flags was conducted and missing flags were added retrospectively. Additionally a new data quality process was introduced in June 2020. Whilst this has enabled us to better understand knife crime in Essex, the process has consequently inflated the figures.  As such, no inferences can be drawn as to the current trend.</a:t>
            </a:r>
          </a:p>
          <a:p>
            <a:endParaRPr lang="en-GB" sz="1000">
              <a:latin typeface="Atkinson Hyperlegible" pitchFamily="50" charset="0"/>
            </a:endParaRPr>
          </a:p>
          <a:p>
            <a:r>
              <a:rPr lang="en-GB" sz="1000" baseline="30000">
                <a:latin typeface="Atkinson Hyperlegible" pitchFamily="50" charset="0"/>
              </a:rPr>
              <a:t>8</a:t>
            </a:r>
            <a:r>
              <a:rPr lang="en-GB" sz="1000">
                <a:latin typeface="Atkinson Hyperlegible" pitchFamily="50" charset="0"/>
              </a:rPr>
              <a:t> OCG disruptions are reported quarterly. Data are to March 2023.</a:t>
            </a:r>
          </a:p>
          <a:p>
            <a:endParaRPr lang="en-GB" sz="1000">
              <a:latin typeface="Atkinson Hyperlegible" pitchFamily="50" charset="0"/>
            </a:endParaRPr>
          </a:p>
          <a:p>
            <a:r>
              <a:rPr lang="en-GB" sz="1000" baseline="30000">
                <a:latin typeface="Atkinson Hyperlegible" pitchFamily="50" charset="0"/>
              </a:rPr>
              <a:t>9</a:t>
            </a:r>
            <a:r>
              <a:rPr lang="en-GB" sz="1000">
                <a:latin typeface="Atkinson Hyperlegible" pitchFamily="50" charset="0"/>
              </a:rPr>
              <a:t> Solved outcomes are crimes that result in: charge or summons, caution, crimes taken into consideration, fixed penalty notice, cannabis warning or community resolution.</a:t>
            </a:r>
          </a:p>
          <a:p>
            <a:r>
              <a:rPr lang="en-GB" sz="1000">
                <a:solidFill>
                  <a:srgbClr val="FF0000"/>
                </a:solidFill>
                <a:latin typeface="Atkinson Hyperlegible" pitchFamily="50" charset="0"/>
              </a:rPr>
              <a:t>	</a:t>
            </a:r>
          </a:p>
          <a:p>
            <a:r>
              <a:rPr lang="en-GB" sz="1000" baseline="30000">
                <a:latin typeface="Atkinson Hyperlegible" pitchFamily="50" charset="0"/>
              </a:rPr>
              <a:t>10</a:t>
            </a:r>
            <a:r>
              <a:rPr lang="en-GB" sz="1000">
                <a:latin typeface="Atkinson Hyperlegible" pitchFamily="50" charset="0"/>
              </a:rPr>
              <a:t> NRM data only available from April 2019 due to recording change at that time.</a:t>
            </a:r>
          </a:p>
          <a:p>
            <a:endParaRPr lang="en-GB" sz="1000">
              <a:solidFill>
                <a:srgbClr val="FF0000"/>
              </a:solidFill>
              <a:latin typeface="Atkinson Hyperlegible" pitchFamily="50" charset="0"/>
            </a:endParaRPr>
          </a:p>
          <a:p>
            <a:r>
              <a:rPr lang="en-GB" sz="1000" baseline="30000">
                <a:latin typeface="Atkinson Hyperlegible" pitchFamily="50" charset="0"/>
              </a:rPr>
              <a:t>11</a:t>
            </a:r>
            <a:r>
              <a:rPr lang="en-GB" sz="1000">
                <a:latin typeface="Atkinson Hyperlegible" pitchFamily="50" charset="0"/>
              </a:rPr>
              <a:t> High Harm offences: Violence with Injury, Rape, Other Sexual Offences, Robbery of Personal Property and Residential Burglary. Average number of days are for the previous month in all three periods.</a:t>
            </a:r>
          </a:p>
          <a:p>
            <a:endParaRPr lang="en-GB" sz="1000">
              <a:solidFill>
                <a:srgbClr val="FF0000"/>
              </a:solidFill>
              <a:latin typeface="Atkinson Hyperlegible" pitchFamily="50" charset="0"/>
            </a:endParaRPr>
          </a:p>
          <a:p>
            <a:r>
              <a:rPr lang="en-GB" sz="1000" baseline="30000">
                <a:latin typeface="Atkinson Hyperlegible" pitchFamily="50" charset="0"/>
              </a:rPr>
              <a:t>12</a:t>
            </a:r>
            <a:r>
              <a:rPr lang="en-GB" sz="1000">
                <a:latin typeface="Atkinson Hyperlegible" pitchFamily="50" charset="0"/>
              </a:rPr>
              <a:t> </a:t>
            </a:r>
            <a:r>
              <a:rPr lang="en-GB" sz="1000" i="0">
                <a:effectLst/>
                <a:latin typeface="Atkinson Hyperlegible" pitchFamily="50" charset="0"/>
              </a:rPr>
              <a:t>T</a:t>
            </a:r>
            <a:r>
              <a:rPr lang="en-GB" sz="1000">
                <a:effectLst/>
                <a:latin typeface="Atkinson Hyperlegible" pitchFamily="50" charset="0"/>
              </a:rPr>
              <a:t>his is the number of theft offences in which dogs were stolen, and not necessarily the number of dogs which were stolen. </a:t>
            </a:r>
          </a:p>
        </p:txBody>
      </p:sp>
    </p:spTree>
    <p:extLst>
      <p:ext uri="{BB962C8B-B14F-4D97-AF65-F5344CB8AC3E}">
        <p14:creationId xmlns:p14="http://schemas.microsoft.com/office/powerpoint/2010/main" val="304213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rgbClr val="FF0000"/>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a:solidFill>
                  <a:schemeClr val="bg1"/>
                </a:solidFill>
                <a:latin typeface="Atkinson Hyperlegible" pitchFamily="50" charset="0"/>
              </a:rPr>
              <a:t>End Notes - continued</a:t>
            </a:r>
          </a:p>
        </p:txBody>
      </p:sp>
      <p:sp>
        <p:nvSpPr>
          <p:cNvPr id="3" name="Slide Number Placeholder 2"/>
          <p:cNvSpPr>
            <a:spLocks noGrp="1"/>
          </p:cNvSpPr>
          <p:nvPr>
            <p:ph type="sldNum" sz="quarter" idx="12"/>
          </p:nvPr>
        </p:nvSpPr>
        <p:spPr>
          <a:xfrm>
            <a:off x="6983355" y="6492875"/>
            <a:ext cx="2133600" cy="365125"/>
          </a:xfrm>
        </p:spPr>
        <p:txBody>
          <a:bodyPr/>
          <a:lstStyle/>
          <a:p>
            <a:fld id="{E0D83E65-4E55-4BA6-A0BC-212B9D3BDCE3}" type="slidenum">
              <a:rPr lang="en-GB" smtClean="0"/>
              <a:pPr/>
              <a:t>33</a:t>
            </a:fld>
            <a:endParaRPr lang="en-GB"/>
          </a:p>
        </p:txBody>
      </p:sp>
      <p:sp>
        <p:nvSpPr>
          <p:cNvPr id="10" name="Rectangle 9">
            <a:extLst>
              <a:ext uri="{FF2B5EF4-FFF2-40B4-BE49-F238E27FC236}">
                <a16:creationId xmlns:a16="http://schemas.microsoft.com/office/drawing/2014/main" id="{C9EABF9B-6CEE-47A4-9D6F-56E5BD470E8E}"/>
              </a:ext>
            </a:extLst>
          </p:cNvPr>
          <p:cNvSpPr/>
          <p:nvPr/>
        </p:nvSpPr>
        <p:spPr>
          <a:xfrm>
            <a:off x="72000" y="807668"/>
            <a:ext cx="9000000" cy="3170099"/>
          </a:xfrm>
          <a:prstGeom prst="rect">
            <a:avLst/>
          </a:prstGeom>
        </p:spPr>
        <p:txBody>
          <a:bodyPr wrap="square">
            <a:spAutoFit/>
          </a:bodyPr>
          <a:lstStyle/>
          <a:p>
            <a:r>
              <a:rPr lang="en-GB" sz="1000" baseline="30000" dirty="0">
                <a:latin typeface="Atkinson Hyperlegible" pitchFamily="50" charset="0"/>
              </a:rPr>
              <a:t>13</a:t>
            </a:r>
            <a:r>
              <a:rPr lang="en-GB" sz="1000" dirty="0">
                <a:latin typeface="Atkinson Hyperlegible" pitchFamily="50" charset="0"/>
              </a:rPr>
              <a:t> ‘Killed or Seriously Injured’ (KSI) refers to all people killed or seriously injured on Essex’s roads, regardless of whether any criminal offences were committed. ‘Causing Death/Serious Injury by Dangerous/Inconsiderate Driving’ offences (detailed on slide 22) refers to the number of crimes of this type.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14</a:t>
            </a:r>
            <a:r>
              <a:rPr lang="en-GB" sz="1000" dirty="0">
                <a:latin typeface="Atkinson Hyperlegible" pitchFamily="50"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a:t>
            </a:r>
          </a:p>
          <a:p>
            <a:endParaRPr lang="en-GB" sz="1000" dirty="0">
              <a:latin typeface="Atkinson Hyperlegible" pitchFamily="50" charset="0"/>
            </a:endParaRPr>
          </a:p>
          <a:p>
            <a:r>
              <a:rPr lang="en-GB" sz="1000" baseline="30000" dirty="0">
                <a:latin typeface="Atkinson Hyperlegible" pitchFamily="50" charset="0"/>
              </a:rPr>
              <a:t>15</a:t>
            </a:r>
            <a:r>
              <a:rPr lang="en-GB" sz="1000" dirty="0">
                <a:latin typeface="Atkinson Hyperlegible" pitchFamily="50" charset="0"/>
              </a:rPr>
              <a:t> Monthly data only collected from December 2022 so year on year comparisons not available.</a:t>
            </a:r>
          </a:p>
          <a:p>
            <a:endParaRPr lang="en-GB" sz="1000" dirty="0">
              <a:latin typeface="Atkinson Hyperlegible" pitchFamily="50" charset="0"/>
            </a:endParaRPr>
          </a:p>
          <a:p>
            <a:r>
              <a:rPr lang="en-GB" sz="1000" baseline="30000" dirty="0">
                <a:latin typeface="Atkinson Hyperlegible" pitchFamily="50" charset="0"/>
              </a:rPr>
              <a:t>16</a:t>
            </a:r>
            <a:r>
              <a:rPr lang="en-GB" sz="1000" dirty="0">
                <a:latin typeface="Atkinson Hyperlegible" pitchFamily="50" charset="0"/>
              </a:rPr>
              <a:t> Neighbourhood Watch data are reported quarterly. Data as at 31st March 2023. </a:t>
            </a:r>
          </a:p>
          <a:p>
            <a:r>
              <a:rPr lang="en-GB" sz="1000" dirty="0">
                <a:solidFill>
                  <a:srgbClr val="FF0000"/>
                </a:solidFill>
                <a:latin typeface="Atkinson Hyperlegible" pitchFamily="50" charset="0"/>
              </a:rPr>
              <a:t>		</a:t>
            </a:r>
          </a:p>
          <a:p>
            <a:r>
              <a:rPr lang="en-GB" sz="1000" baseline="30000" dirty="0">
                <a:latin typeface="Atkinson Hyperlegible" pitchFamily="50" charset="0"/>
              </a:rPr>
              <a:t>17</a:t>
            </a:r>
            <a:r>
              <a:rPr lang="en-GB" sz="1000" dirty="0">
                <a:latin typeface="Atkinson Hyperlegible" pitchFamily="50" charset="0"/>
              </a:rPr>
              <a:t> Ethnic minority employees as a percentage of the total workforce.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18</a:t>
            </a:r>
            <a:r>
              <a:rPr lang="en-GB" sz="1000" dirty="0">
                <a:latin typeface="Atkinson Hyperlegible" pitchFamily="50" charset="0"/>
              </a:rPr>
              <a:t> Absence data: Rolling from 1</a:t>
            </a:r>
            <a:r>
              <a:rPr lang="en-GB" sz="1000" baseline="30000" dirty="0">
                <a:latin typeface="Atkinson Hyperlegible" pitchFamily="50" charset="0"/>
              </a:rPr>
              <a:t>st</a:t>
            </a:r>
            <a:r>
              <a:rPr lang="en-GB" sz="1000" dirty="0">
                <a:latin typeface="Atkinson Hyperlegible" pitchFamily="50" charset="0"/>
              </a:rPr>
              <a:t> April each year.</a:t>
            </a:r>
          </a:p>
          <a:p>
            <a:endParaRPr lang="en-GB" sz="1000" dirty="0">
              <a:latin typeface="Atkinson Hyperlegible" pitchFamily="50" charset="0"/>
            </a:endParaRPr>
          </a:p>
          <a:p>
            <a:r>
              <a:rPr lang="en-GB" sz="1000" baseline="30000" dirty="0">
                <a:latin typeface="Atkinson Hyperlegible" pitchFamily="50" charset="0"/>
              </a:rPr>
              <a:t>19</a:t>
            </a:r>
            <a:r>
              <a:rPr lang="en-GB" sz="1000" dirty="0">
                <a:latin typeface="Atkinson Hyperlegible" pitchFamily="50" charset="0"/>
              </a:rPr>
              <a:t> Data provided by the Fire Service. Comparison data provided to the 12 months to December 2022 only.</a:t>
            </a:r>
          </a:p>
          <a:p>
            <a:endParaRPr lang="en-GB" sz="1000" dirty="0">
              <a:solidFill>
                <a:srgbClr val="FF0000"/>
              </a:solidFill>
              <a:latin typeface="Atkinson Hyperlegible" pitchFamily="50" charset="0"/>
            </a:endParaRPr>
          </a:p>
          <a:p>
            <a:r>
              <a:rPr lang="en-GB" sz="1000" baseline="30000" dirty="0">
                <a:latin typeface="Atkinson Hyperlegible" pitchFamily="50" charset="0"/>
              </a:rPr>
              <a:t>20</a:t>
            </a:r>
            <a:r>
              <a:rPr lang="en-GB" sz="1000" dirty="0">
                <a:latin typeface="Atkinson Hyperlegible" pitchFamily="50" charset="0"/>
              </a:rPr>
              <a:t> Number of offences with repeat victim including month on month percentage change.</a:t>
            </a:r>
          </a:p>
        </p:txBody>
      </p:sp>
      <p:pic>
        <p:nvPicPr>
          <p:cNvPr id="2" name="Picture 1">
            <a:extLst>
              <a:ext uri="{FF2B5EF4-FFF2-40B4-BE49-F238E27FC236}">
                <a16:creationId xmlns:a16="http://schemas.microsoft.com/office/drawing/2014/main" id="{EFA90D14-FC9D-47BB-B0E9-3562D477706E}"/>
              </a:ext>
            </a:extLst>
          </p:cNvPr>
          <p:cNvPicPr>
            <a:picLocks noChangeAspect="1"/>
          </p:cNvPicPr>
          <p:nvPr/>
        </p:nvPicPr>
        <p:blipFill>
          <a:blip r:embed="rId2"/>
          <a:stretch>
            <a:fillRect/>
          </a:stretch>
        </p:blipFill>
        <p:spPr>
          <a:xfrm>
            <a:off x="107504" y="3940151"/>
            <a:ext cx="2836270" cy="2873225"/>
          </a:xfrm>
          <a:prstGeom prst="rect">
            <a:avLst/>
          </a:prstGeom>
        </p:spPr>
      </p:pic>
    </p:spTree>
    <p:extLst>
      <p:ext uri="{BB962C8B-B14F-4D97-AF65-F5344CB8AC3E}">
        <p14:creationId xmlns:p14="http://schemas.microsoft.com/office/powerpoint/2010/main" val="39057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2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solidFill>
                <a:srgbClr val="FF0000"/>
              </a:solidFill>
            </a:endParaRPr>
          </a:p>
        </p:txBody>
      </p:sp>
      <p:sp>
        <p:nvSpPr>
          <p:cNvPr id="2" name="Rectangle 1"/>
          <p:cNvSpPr/>
          <p:nvPr/>
        </p:nvSpPr>
        <p:spPr>
          <a:xfrm>
            <a:off x="107504" y="159623"/>
            <a:ext cx="5688632" cy="338554"/>
          </a:xfrm>
          <a:prstGeom prst="rect">
            <a:avLst/>
          </a:prstGeom>
        </p:spPr>
        <p:txBody>
          <a:bodyPr wrap="square">
            <a:spAutoFit/>
          </a:bodyPr>
          <a:lstStyle/>
          <a:p>
            <a:r>
              <a:rPr lang="en-GB" sz="1600" b="1">
                <a:solidFill>
                  <a:schemeClr val="bg1"/>
                </a:solidFill>
                <a:latin typeface="Atkinson Hyperlegible" pitchFamily="50" charset="0"/>
              </a:rPr>
              <a:t>Crime Tree Data – Rolling 12 Months to March</a:t>
            </a:r>
          </a:p>
        </p:txBody>
      </p:sp>
      <p:sp>
        <p:nvSpPr>
          <p:cNvPr id="11" name="TextBox 10"/>
          <p:cNvSpPr txBox="1"/>
          <p:nvPr/>
        </p:nvSpPr>
        <p:spPr>
          <a:xfrm>
            <a:off x="7648317" y="805186"/>
            <a:ext cx="1236639" cy="246221"/>
          </a:xfrm>
          <a:prstGeom prst="rect">
            <a:avLst/>
          </a:prstGeom>
          <a:noFill/>
        </p:spPr>
        <p:txBody>
          <a:bodyPr wrap="square" rtlCol="0">
            <a:spAutoFit/>
          </a:bodyPr>
          <a:lstStyle/>
          <a:p>
            <a:pPr algn="ctr"/>
            <a:r>
              <a:rPr lang="en-GB" sz="1000">
                <a:latin typeface="Atkinson Hyperlegible" pitchFamily="50" charset="0"/>
              </a:rPr>
              <a:t>Table 4</a:t>
            </a:r>
          </a:p>
        </p:txBody>
      </p:sp>
      <p:sp>
        <p:nvSpPr>
          <p:cNvPr id="4" name="Slide Number Placeholder 3"/>
          <p:cNvSpPr>
            <a:spLocks noGrp="1"/>
          </p:cNvSpPr>
          <p:nvPr>
            <p:ph type="sldNum" sz="quarter" idx="12"/>
          </p:nvPr>
        </p:nvSpPr>
        <p:spPr>
          <a:xfrm>
            <a:off x="7010400" y="6492875"/>
            <a:ext cx="2133600" cy="365125"/>
          </a:xfrm>
        </p:spPr>
        <p:txBody>
          <a:bodyPr/>
          <a:lstStyle/>
          <a:p>
            <a:fld id="{E0D83E65-4E55-4BA6-A0BC-212B9D3BDCE3}" type="slidenum">
              <a:rPr lang="en-GB" smtClean="0"/>
              <a:pPr/>
              <a:t>34</a:t>
            </a:fld>
            <a:endParaRPr lang="en-GB"/>
          </a:p>
        </p:txBody>
      </p:sp>
      <p:pic>
        <p:nvPicPr>
          <p:cNvPr id="5" name="Picture 4">
            <a:extLst>
              <a:ext uri="{FF2B5EF4-FFF2-40B4-BE49-F238E27FC236}">
                <a16:creationId xmlns:a16="http://schemas.microsoft.com/office/drawing/2014/main" id="{F25A7B1B-DC30-4D70-94CE-57A60AFE51B7}"/>
              </a:ext>
            </a:extLst>
          </p:cNvPr>
          <p:cNvPicPr>
            <a:picLocks noChangeAspect="1"/>
          </p:cNvPicPr>
          <p:nvPr/>
        </p:nvPicPr>
        <p:blipFill>
          <a:blip r:embed="rId2"/>
          <a:stretch>
            <a:fillRect/>
          </a:stretch>
        </p:blipFill>
        <p:spPr>
          <a:xfrm>
            <a:off x="57478" y="968037"/>
            <a:ext cx="9036496" cy="5344491"/>
          </a:xfrm>
          <a:prstGeom prst="rect">
            <a:avLst/>
          </a:prstGeom>
        </p:spPr>
      </p:pic>
    </p:spTree>
    <p:extLst>
      <p:ext uri="{BB962C8B-B14F-4D97-AF65-F5344CB8AC3E}">
        <p14:creationId xmlns:p14="http://schemas.microsoft.com/office/powerpoint/2010/main" val="37910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p>
        </p:txBody>
      </p:sp>
      <p:sp>
        <p:nvSpPr>
          <p:cNvPr id="2" name="Rectangle 1"/>
          <p:cNvSpPr/>
          <p:nvPr/>
        </p:nvSpPr>
        <p:spPr>
          <a:xfrm>
            <a:off x="107504" y="159623"/>
            <a:ext cx="5931752" cy="338554"/>
          </a:xfrm>
          <a:prstGeom prst="rect">
            <a:avLst/>
          </a:prstGeom>
        </p:spPr>
        <p:txBody>
          <a:bodyPr wrap="none">
            <a:spAutoFit/>
          </a:bodyPr>
          <a:lstStyle/>
          <a:p>
            <a:r>
              <a:rPr lang="en-GB" sz="1600" b="1">
                <a:solidFill>
                  <a:schemeClr val="bg1"/>
                </a:solidFill>
                <a:latin typeface="Atkinson Hyperlegible" pitchFamily="50" charset="0"/>
              </a:rPr>
              <a:t>Crime Tree Data – Rolling 12 Months to March - continued  </a:t>
            </a:r>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a:latin typeface="Atkinson Hyperlegible" pitchFamily="50" charset="0"/>
              </a:rPr>
              <a:t>Table 5</a:t>
            </a:r>
          </a:p>
        </p:txBody>
      </p:sp>
      <p:sp>
        <p:nvSpPr>
          <p:cNvPr id="12" name="Slide Number Placeholder 3"/>
          <p:cNvSpPr>
            <a:spLocks noGrp="1"/>
          </p:cNvSpPr>
          <p:nvPr>
            <p:ph type="sldNum" sz="quarter" idx="12"/>
          </p:nvPr>
        </p:nvSpPr>
        <p:spPr>
          <a:xfrm>
            <a:off x="6995053" y="6492875"/>
            <a:ext cx="2133600" cy="365125"/>
          </a:xfrm>
        </p:spPr>
        <p:txBody>
          <a:bodyPr/>
          <a:lstStyle/>
          <a:p>
            <a:fld id="{E0D83E65-4E55-4BA6-A0BC-212B9D3BDCE3}" type="slidenum">
              <a:rPr lang="en-GB" smtClean="0"/>
              <a:pPr/>
              <a:t>35</a:t>
            </a:fld>
            <a:endParaRPr lang="en-GB"/>
          </a:p>
        </p:txBody>
      </p:sp>
      <p:pic>
        <p:nvPicPr>
          <p:cNvPr id="3" name="Picture 2">
            <a:extLst>
              <a:ext uri="{FF2B5EF4-FFF2-40B4-BE49-F238E27FC236}">
                <a16:creationId xmlns:a16="http://schemas.microsoft.com/office/drawing/2014/main" id="{B01745FB-E645-44A9-8734-6F9725A527D8}"/>
              </a:ext>
            </a:extLst>
          </p:cNvPr>
          <p:cNvPicPr>
            <a:picLocks noChangeAspect="1"/>
          </p:cNvPicPr>
          <p:nvPr/>
        </p:nvPicPr>
        <p:blipFill>
          <a:blip r:embed="rId2"/>
          <a:stretch>
            <a:fillRect/>
          </a:stretch>
        </p:blipFill>
        <p:spPr>
          <a:xfrm>
            <a:off x="53752" y="1082514"/>
            <a:ext cx="9036496" cy="2857064"/>
          </a:xfrm>
          <a:prstGeom prst="rect">
            <a:avLst/>
          </a:prstGeom>
        </p:spPr>
      </p:pic>
    </p:spTree>
    <p:extLst>
      <p:ext uri="{BB962C8B-B14F-4D97-AF65-F5344CB8AC3E}">
        <p14:creationId xmlns:p14="http://schemas.microsoft.com/office/powerpoint/2010/main" val="280424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33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a:latin typeface="Atkinson Hyperlegible" pitchFamily="50" charset="0"/>
              </a:rPr>
              <a:t>Table 6</a:t>
            </a:r>
          </a:p>
        </p:txBody>
      </p:sp>
      <p:sp>
        <p:nvSpPr>
          <p:cNvPr id="12" name="Slide Number Placeholder 3"/>
          <p:cNvSpPr>
            <a:spLocks noGrp="1"/>
          </p:cNvSpPr>
          <p:nvPr>
            <p:ph type="sldNum" sz="quarter" idx="12"/>
          </p:nvPr>
        </p:nvSpPr>
        <p:spPr>
          <a:xfrm>
            <a:off x="7003761" y="6508237"/>
            <a:ext cx="2133600" cy="365125"/>
          </a:xfrm>
        </p:spPr>
        <p:txBody>
          <a:bodyPr/>
          <a:lstStyle/>
          <a:p>
            <a:fld id="{E0D83E65-4E55-4BA6-A0BC-212B9D3BDCE3}" type="slidenum">
              <a:rPr lang="en-GB" smtClean="0"/>
              <a:pPr/>
              <a:t>36</a:t>
            </a:fld>
            <a:endParaRPr lang="en-GB"/>
          </a:p>
        </p:txBody>
      </p:sp>
      <p:sp>
        <p:nvSpPr>
          <p:cNvPr id="7" name="Rectangle 6">
            <a:extLst>
              <a:ext uri="{FF2B5EF4-FFF2-40B4-BE49-F238E27FC236}">
                <a16:creationId xmlns:a16="http://schemas.microsoft.com/office/drawing/2014/main" id="{4D8B76C5-3C8D-4796-B6EE-D77F54941A33}"/>
              </a:ext>
            </a:extLst>
          </p:cNvPr>
          <p:cNvSpPr/>
          <p:nvPr/>
        </p:nvSpPr>
        <p:spPr>
          <a:xfrm>
            <a:off x="106082" y="81443"/>
            <a:ext cx="8965917" cy="553998"/>
          </a:xfrm>
          <a:prstGeom prst="rect">
            <a:avLst/>
          </a:prstGeom>
        </p:spPr>
        <p:txBody>
          <a:bodyPr wrap="square">
            <a:spAutoFit/>
          </a:bodyPr>
          <a:lstStyle/>
          <a:p>
            <a:r>
              <a:rPr lang="en-GB" sz="1600" b="1">
                <a:solidFill>
                  <a:schemeClr val="bg1"/>
                </a:solidFill>
                <a:latin typeface="Atkinson Hyperlegible" pitchFamily="50" charset="0"/>
              </a:rPr>
              <a:t>Crime Tree Data - Rolling 12 months to March                                                                        </a:t>
            </a:r>
            <a:r>
              <a:rPr lang="en-GB" sz="1400" b="1">
                <a:solidFill>
                  <a:schemeClr val="bg1"/>
                </a:solidFill>
                <a:latin typeface="Atkinson Hyperlegible" pitchFamily="50" charset="0"/>
              </a:rPr>
              <a:t>Violence against the Person and Sexual offences and outcomes (by crime type) split by gender</a:t>
            </a:r>
          </a:p>
        </p:txBody>
      </p:sp>
      <p:sp>
        <p:nvSpPr>
          <p:cNvPr id="19" name="TextBox 18">
            <a:extLst>
              <a:ext uri="{FF2B5EF4-FFF2-40B4-BE49-F238E27FC236}">
                <a16:creationId xmlns:a16="http://schemas.microsoft.com/office/drawing/2014/main" id="{8BB45000-24B5-492A-B11B-C463534CE5EC}"/>
              </a:ext>
            </a:extLst>
          </p:cNvPr>
          <p:cNvSpPr txBox="1"/>
          <p:nvPr/>
        </p:nvSpPr>
        <p:spPr>
          <a:xfrm>
            <a:off x="-1" y="5660761"/>
            <a:ext cx="9071999" cy="400110"/>
          </a:xfrm>
          <a:prstGeom prst="rect">
            <a:avLst/>
          </a:prstGeom>
          <a:noFill/>
        </p:spPr>
        <p:txBody>
          <a:bodyPr wrap="square">
            <a:spAutoFit/>
          </a:bodyPr>
          <a:lstStyle/>
          <a:p>
            <a:r>
              <a:rPr lang="en-GB" sz="1000">
                <a:latin typeface="Atkinson Hyperlegible" pitchFamily="50" charset="0"/>
              </a:rPr>
              <a:t>Please note: the breakdown of data for the previous 12 months within these tables may not tally with the totals on slide 13 as gender data is rerun on a monthly basis.</a:t>
            </a:r>
          </a:p>
        </p:txBody>
      </p:sp>
      <p:pic>
        <p:nvPicPr>
          <p:cNvPr id="3" name="Picture 2">
            <a:extLst>
              <a:ext uri="{FF2B5EF4-FFF2-40B4-BE49-F238E27FC236}">
                <a16:creationId xmlns:a16="http://schemas.microsoft.com/office/drawing/2014/main" id="{569EC44F-7661-4EF3-8631-149E7E5B436D}"/>
              </a:ext>
            </a:extLst>
          </p:cNvPr>
          <p:cNvPicPr>
            <a:picLocks noChangeAspect="1"/>
          </p:cNvPicPr>
          <p:nvPr/>
        </p:nvPicPr>
        <p:blipFill>
          <a:blip r:embed="rId2"/>
          <a:stretch>
            <a:fillRect/>
          </a:stretch>
        </p:blipFill>
        <p:spPr>
          <a:xfrm>
            <a:off x="36000" y="684361"/>
            <a:ext cx="9072000" cy="4976887"/>
          </a:xfrm>
          <a:prstGeom prst="rect">
            <a:avLst/>
          </a:prstGeom>
        </p:spPr>
      </p:pic>
    </p:spTree>
    <p:extLst>
      <p:ext uri="{BB962C8B-B14F-4D97-AF65-F5344CB8AC3E}">
        <p14:creationId xmlns:p14="http://schemas.microsoft.com/office/powerpoint/2010/main" val="54969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33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a:p>
        </p:txBody>
      </p:sp>
      <p:sp>
        <p:nvSpPr>
          <p:cNvPr id="11" name="TextBox 10"/>
          <p:cNvSpPr txBox="1"/>
          <p:nvPr/>
        </p:nvSpPr>
        <p:spPr>
          <a:xfrm>
            <a:off x="7840947" y="670131"/>
            <a:ext cx="1236639" cy="246221"/>
          </a:xfrm>
          <a:prstGeom prst="rect">
            <a:avLst/>
          </a:prstGeom>
          <a:noFill/>
        </p:spPr>
        <p:txBody>
          <a:bodyPr wrap="square" rtlCol="0">
            <a:spAutoFit/>
          </a:bodyPr>
          <a:lstStyle/>
          <a:p>
            <a:pPr algn="ctr"/>
            <a:r>
              <a:rPr lang="en-GB" sz="1000" dirty="0">
                <a:latin typeface="Atkinson Hyperlegible" pitchFamily="50" charset="0"/>
              </a:rPr>
              <a:t>Table 7</a:t>
            </a:r>
          </a:p>
        </p:txBody>
      </p:sp>
      <p:sp>
        <p:nvSpPr>
          <p:cNvPr id="12" name="Slide Number Placeholder 3"/>
          <p:cNvSpPr>
            <a:spLocks noGrp="1"/>
          </p:cNvSpPr>
          <p:nvPr>
            <p:ph type="sldNum" sz="quarter" idx="12"/>
          </p:nvPr>
        </p:nvSpPr>
        <p:spPr>
          <a:xfrm>
            <a:off x="7003761" y="6508237"/>
            <a:ext cx="2133600" cy="365125"/>
          </a:xfrm>
        </p:spPr>
        <p:txBody>
          <a:bodyPr/>
          <a:lstStyle/>
          <a:p>
            <a:fld id="{E0D83E65-4E55-4BA6-A0BC-212B9D3BDCE3}" type="slidenum">
              <a:rPr lang="en-GB" smtClean="0"/>
              <a:pPr/>
              <a:t>37</a:t>
            </a:fld>
            <a:endParaRPr lang="en-GB"/>
          </a:p>
        </p:txBody>
      </p:sp>
      <p:sp>
        <p:nvSpPr>
          <p:cNvPr id="7" name="Rectangle 6">
            <a:extLst>
              <a:ext uri="{FF2B5EF4-FFF2-40B4-BE49-F238E27FC236}">
                <a16:creationId xmlns:a16="http://schemas.microsoft.com/office/drawing/2014/main" id="{4D8B76C5-3C8D-4796-B6EE-D77F54941A33}"/>
              </a:ext>
            </a:extLst>
          </p:cNvPr>
          <p:cNvSpPr/>
          <p:nvPr/>
        </p:nvSpPr>
        <p:spPr>
          <a:xfrm>
            <a:off x="105245" y="147307"/>
            <a:ext cx="8965917" cy="338554"/>
          </a:xfrm>
          <a:prstGeom prst="rect">
            <a:avLst/>
          </a:prstGeom>
        </p:spPr>
        <p:txBody>
          <a:bodyPr wrap="square">
            <a:spAutoFit/>
          </a:bodyPr>
          <a:lstStyle/>
          <a:p>
            <a:r>
              <a:rPr lang="en-GB" sz="1600" b="1">
                <a:solidFill>
                  <a:schemeClr val="bg1"/>
                </a:solidFill>
                <a:latin typeface="Atkinson Hyperlegible" pitchFamily="50" charset="0"/>
              </a:rPr>
              <a:t>Victim Referrals by Crime offence - Rolling 12 months to March 2023</a:t>
            </a:r>
            <a:endParaRPr lang="en-GB" sz="1400" b="1">
              <a:solidFill>
                <a:schemeClr val="bg1"/>
              </a:solidFill>
              <a:latin typeface="Atkinson Hyperlegible" pitchFamily="50" charset="0"/>
            </a:endParaRPr>
          </a:p>
        </p:txBody>
      </p:sp>
      <p:sp>
        <p:nvSpPr>
          <p:cNvPr id="10" name="TextBox 9">
            <a:extLst>
              <a:ext uri="{FF2B5EF4-FFF2-40B4-BE49-F238E27FC236}">
                <a16:creationId xmlns:a16="http://schemas.microsoft.com/office/drawing/2014/main" id="{CBE0768A-5093-477E-A364-F13B92FCDDC5}"/>
              </a:ext>
            </a:extLst>
          </p:cNvPr>
          <p:cNvSpPr txBox="1"/>
          <p:nvPr/>
        </p:nvSpPr>
        <p:spPr>
          <a:xfrm>
            <a:off x="6691652" y="6587582"/>
            <a:ext cx="2379510" cy="246221"/>
          </a:xfrm>
          <a:prstGeom prst="rect">
            <a:avLst/>
          </a:prstGeom>
          <a:noFill/>
        </p:spPr>
        <p:txBody>
          <a:bodyPr wrap="square">
            <a:spAutoFit/>
          </a:bodyPr>
          <a:lstStyle/>
          <a:p>
            <a:r>
              <a:rPr lang="en-GB" sz="1000" dirty="0">
                <a:latin typeface="Atkinson Hyperlegible" pitchFamily="50" charset="0"/>
              </a:rPr>
              <a:t>Please note: data updated quarterly.</a:t>
            </a:r>
          </a:p>
        </p:txBody>
      </p:sp>
      <p:pic>
        <p:nvPicPr>
          <p:cNvPr id="8" name="Picture 7">
            <a:extLst>
              <a:ext uri="{FF2B5EF4-FFF2-40B4-BE49-F238E27FC236}">
                <a16:creationId xmlns:a16="http://schemas.microsoft.com/office/drawing/2014/main" id="{69F71BC2-B46A-3C36-1AC7-4240574706D9}"/>
              </a:ext>
            </a:extLst>
          </p:cNvPr>
          <p:cNvPicPr>
            <a:picLocks noChangeAspect="1"/>
          </p:cNvPicPr>
          <p:nvPr/>
        </p:nvPicPr>
        <p:blipFill>
          <a:blip r:embed="rId2"/>
          <a:stretch>
            <a:fillRect/>
          </a:stretch>
        </p:blipFill>
        <p:spPr>
          <a:xfrm>
            <a:off x="66414" y="830524"/>
            <a:ext cx="9000000" cy="3049587"/>
          </a:xfrm>
          <a:prstGeom prst="rect">
            <a:avLst/>
          </a:prstGeom>
        </p:spPr>
      </p:pic>
      <p:pic>
        <p:nvPicPr>
          <p:cNvPr id="13" name="Picture 12">
            <a:extLst>
              <a:ext uri="{FF2B5EF4-FFF2-40B4-BE49-F238E27FC236}">
                <a16:creationId xmlns:a16="http://schemas.microsoft.com/office/drawing/2014/main" id="{2664F815-2A80-24A8-1A15-47085CA34AD6}"/>
              </a:ext>
            </a:extLst>
          </p:cNvPr>
          <p:cNvPicPr>
            <a:picLocks noChangeAspect="1"/>
          </p:cNvPicPr>
          <p:nvPr/>
        </p:nvPicPr>
        <p:blipFill>
          <a:blip r:embed="rId3"/>
          <a:stretch>
            <a:fillRect/>
          </a:stretch>
        </p:blipFill>
        <p:spPr>
          <a:xfrm>
            <a:off x="66414" y="3984560"/>
            <a:ext cx="3960000" cy="2748429"/>
          </a:xfrm>
          <a:prstGeom prst="rect">
            <a:avLst/>
          </a:prstGeom>
        </p:spPr>
      </p:pic>
    </p:spTree>
    <p:extLst>
      <p:ext uri="{BB962C8B-B14F-4D97-AF65-F5344CB8AC3E}">
        <p14:creationId xmlns:p14="http://schemas.microsoft.com/office/powerpoint/2010/main" val="203608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a:t>
            </a:r>
          </a:p>
        </p:txBody>
      </p:sp>
      <p:sp>
        <p:nvSpPr>
          <p:cNvPr id="5" name="Slide Number Placeholder 4"/>
          <p:cNvSpPr>
            <a:spLocks noGrp="1"/>
          </p:cNvSpPr>
          <p:nvPr>
            <p:ph type="sldNum" sz="quarter" idx="12"/>
          </p:nvPr>
        </p:nvSpPr>
        <p:spPr>
          <a:xfrm>
            <a:off x="7022477" y="6563544"/>
            <a:ext cx="2133600" cy="365125"/>
          </a:xfrm>
        </p:spPr>
        <p:txBody>
          <a:bodyPr/>
          <a:lstStyle/>
          <a:p>
            <a:fld id="{E0D83E65-4E55-4BA6-A0BC-212B9D3BDCE3}" type="slidenum">
              <a:rPr lang="en-GB" smtClean="0"/>
              <a:pPr/>
              <a:t>4</a:t>
            </a:fld>
            <a:endParaRPr lang="en-GB" dirty="0"/>
          </a:p>
        </p:txBody>
      </p:sp>
      <p:sp>
        <p:nvSpPr>
          <p:cNvPr id="17" name="TextBox 16"/>
          <p:cNvSpPr txBox="1"/>
          <p:nvPr/>
        </p:nvSpPr>
        <p:spPr>
          <a:xfrm>
            <a:off x="112061" y="4643022"/>
            <a:ext cx="8964496" cy="2023631"/>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000" b="1" dirty="0">
                <a:solidFill>
                  <a:schemeClr val="tx1"/>
                </a:solidFill>
                <a:latin typeface="Atkinson Hyperlegible" pitchFamily="50" charset="0"/>
              </a:rPr>
              <a:t>There was a 1.3% </a:t>
            </a:r>
            <a:r>
              <a:rPr lang="en-GB" sz="1000" b="1" dirty="0">
                <a:solidFill>
                  <a:srgbClr val="00B050"/>
                </a:solidFill>
                <a:latin typeface="Atkinson Hyperlegible" pitchFamily="50" charset="0"/>
              </a:rPr>
              <a:t>decrease</a:t>
            </a:r>
            <a:r>
              <a:rPr lang="en-GB" sz="1000" b="1" dirty="0">
                <a:solidFill>
                  <a:schemeClr val="tx1"/>
                </a:solidFill>
                <a:latin typeface="Atkinson Hyperlegible" pitchFamily="50" charset="0"/>
              </a:rPr>
              <a:t> in All Crime in the 12 months to March 2023 compared to the 12 months to March 2022</a:t>
            </a:r>
            <a:r>
              <a:rPr lang="en-GB" sz="1000" dirty="0">
                <a:solidFill>
                  <a:schemeClr val="tx1"/>
                </a:solidFill>
                <a:latin typeface="Atkinson Hyperlegible" pitchFamily="50" charset="0"/>
              </a:rPr>
              <a:t>;</a:t>
            </a:r>
            <a:r>
              <a:rPr lang="en-GB" sz="1000" b="1" dirty="0">
                <a:solidFill>
                  <a:schemeClr val="tx1"/>
                </a:solidFill>
                <a:latin typeface="Atkinson Hyperlegible" pitchFamily="50" charset="0"/>
              </a:rPr>
              <a:t> </a:t>
            </a:r>
            <a:r>
              <a:rPr lang="en-GB" sz="1000" dirty="0">
                <a:solidFill>
                  <a:schemeClr val="tx1"/>
                </a:solidFill>
                <a:latin typeface="Atkinson Hyperlegible" pitchFamily="50" charset="0"/>
              </a:rPr>
              <a:t>this equates to 2,233 fewer offences. There was also </a:t>
            </a:r>
            <a:r>
              <a:rPr lang="en-GB" sz="1000" b="1" dirty="0">
                <a:solidFill>
                  <a:schemeClr val="tx1"/>
                </a:solidFill>
                <a:latin typeface="Atkinson Hyperlegible" pitchFamily="50" charset="0"/>
              </a:rPr>
              <a:t>a 2.9% </a:t>
            </a:r>
            <a:r>
              <a:rPr lang="en-GB" sz="1000" b="1" dirty="0">
                <a:solidFill>
                  <a:srgbClr val="00B050"/>
                </a:solidFill>
                <a:latin typeface="Atkinson Hyperlegible" pitchFamily="50" charset="0"/>
              </a:rPr>
              <a:t>decrease</a:t>
            </a:r>
            <a:r>
              <a:rPr lang="en-GB" sz="1000" b="1" dirty="0">
                <a:solidFill>
                  <a:schemeClr val="tx1"/>
                </a:solidFill>
                <a:latin typeface="Atkinson Hyperlegible" pitchFamily="50" charset="0"/>
              </a:rPr>
              <a:t> in All Crime (4,933 fewer offences) for the 12 months to March 2023 compared to the 12 months to December 2019</a:t>
            </a:r>
            <a:r>
              <a:rPr lang="en-GB" sz="1000" dirty="0">
                <a:solidFill>
                  <a:schemeClr val="tx1"/>
                </a:solidFill>
                <a:latin typeface="Atkinson Hyperlegible" pitchFamily="50" charset="0"/>
              </a:rPr>
              <a:t>.</a:t>
            </a:r>
            <a:r>
              <a:rPr lang="en-GB" sz="1000" b="1" dirty="0">
                <a:solidFill>
                  <a:schemeClr val="tx1"/>
                </a:solidFill>
                <a:latin typeface="Atkinson Hyperlegible" pitchFamily="50" charset="0"/>
              </a:rPr>
              <a:t> </a:t>
            </a:r>
            <a:r>
              <a:rPr lang="en-GB" sz="1000" dirty="0">
                <a:solidFill>
                  <a:schemeClr val="tx1"/>
                </a:solidFill>
                <a:latin typeface="Atkinson Hyperlegible" pitchFamily="50" charset="0"/>
              </a:rPr>
              <a:t>Essex recorded the second highest volume of offences per 1,000 population in its Most Similar Group of forces (MSG); there are seven other forces in Essex’s MSG.</a:t>
            </a:r>
          </a:p>
          <a:p>
            <a:endParaRPr lang="en-GB" sz="1000" dirty="0">
              <a:solidFill>
                <a:srgbClr val="FF0000"/>
              </a:solidFill>
              <a:highlight>
                <a:srgbClr val="FFFF66"/>
              </a:highlight>
              <a:latin typeface="Atkinson Hyperlegible" pitchFamily="50" charset="0"/>
            </a:endParaRPr>
          </a:p>
          <a:p>
            <a:r>
              <a:rPr lang="en-GB" sz="1000" dirty="0">
                <a:solidFill>
                  <a:schemeClr val="tx1"/>
                </a:solidFill>
                <a:latin typeface="Atkinson Hyperlegible" pitchFamily="50" charset="0"/>
              </a:rPr>
              <a:t>13,853 offences were recorded in the month of March 2023, a decrease of 3.8% (551 fewer offences) compared to the month of March 2022 (14,404 offences). Compared to December 2019, the daily average has seen an increase from 426 to 447 in March 2023.</a:t>
            </a:r>
          </a:p>
          <a:p>
            <a:endParaRPr lang="en-GB" sz="950" dirty="0">
              <a:solidFill>
                <a:srgbClr val="FF0000"/>
              </a:solidFill>
              <a:highlight>
                <a:srgbClr val="FFFF66"/>
              </a:highlight>
              <a:latin typeface="Atkinson Hyperlegible" pitchFamily="50" charset="0"/>
            </a:endParaRPr>
          </a:p>
          <a:p>
            <a:r>
              <a:rPr lang="en-GB" sz="950" dirty="0">
                <a:solidFill>
                  <a:schemeClr val="tx1"/>
                </a:solidFill>
                <a:latin typeface="Atkinson Hyperlegible" pitchFamily="50" charset="0"/>
              </a:rPr>
              <a:t>The All Crime Harm (Crime Severity) Score* (14.5) has increased by 0.4 in the 12 months to January 2023 with Essex the second highest out of eight in its MSG.</a:t>
            </a:r>
          </a:p>
          <a:p>
            <a:endParaRPr lang="en-GB" sz="95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Crime Severity Scores (as calculated by the Office for National Statistics) measure the ‘relative harm’ of crimes by taking into account both their volume and their severity. As national data are only available to January 2023, the score for the 12 months to January for the preceding year has been included.</a:t>
            </a:r>
          </a:p>
        </p:txBody>
      </p:sp>
      <p:pic>
        <p:nvPicPr>
          <p:cNvPr id="3" name="Picture 2">
            <a:extLst>
              <a:ext uri="{FF2B5EF4-FFF2-40B4-BE49-F238E27FC236}">
                <a16:creationId xmlns:a16="http://schemas.microsoft.com/office/drawing/2014/main" id="{3B68B5BC-FCDE-45D6-AE32-77DD90525F13}"/>
              </a:ext>
            </a:extLst>
          </p:cNvPr>
          <p:cNvPicPr>
            <a:picLocks noChangeAspect="1"/>
          </p:cNvPicPr>
          <p:nvPr/>
        </p:nvPicPr>
        <p:blipFill>
          <a:blip r:embed="rId3"/>
          <a:stretch>
            <a:fillRect/>
          </a:stretch>
        </p:blipFill>
        <p:spPr>
          <a:xfrm>
            <a:off x="71238" y="705292"/>
            <a:ext cx="9000000" cy="661525"/>
          </a:xfrm>
          <a:prstGeom prst="rect">
            <a:avLst/>
          </a:prstGeom>
        </p:spPr>
      </p:pic>
      <p:pic>
        <p:nvPicPr>
          <p:cNvPr id="12" name="Picture 11">
            <a:extLst>
              <a:ext uri="{FF2B5EF4-FFF2-40B4-BE49-F238E27FC236}">
                <a16:creationId xmlns:a16="http://schemas.microsoft.com/office/drawing/2014/main" id="{3FB798F4-FFB5-4DFF-B49A-03281FD097CD}"/>
              </a:ext>
            </a:extLst>
          </p:cNvPr>
          <p:cNvPicPr>
            <a:picLocks noChangeAspect="1"/>
          </p:cNvPicPr>
          <p:nvPr/>
        </p:nvPicPr>
        <p:blipFill>
          <a:blip r:embed="rId4"/>
          <a:stretch>
            <a:fillRect/>
          </a:stretch>
        </p:blipFill>
        <p:spPr>
          <a:xfrm>
            <a:off x="2252946" y="2059880"/>
            <a:ext cx="4682725" cy="2064635"/>
          </a:xfrm>
          <a:prstGeom prst="rect">
            <a:avLst/>
          </a:prstGeom>
        </p:spPr>
      </p:pic>
      <p:sp>
        <p:nvSpPr>
          <p:cNvPr id="14" name="Rectangle 13">
            <a:extLst>
              <a:ext uri="{FF2B5EF4-FFF2-40B4-BE49-F238E27FC236}">
                <a16:creationId xmlns:a16="http://schemas.microsoft.com/office/drawing/2014/main" id="{DFA2D09C-F592-49C4-BE72-D1ECDC54936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6880C305-F566-4E91-9539-75C5DCEE03E3}"/>
              </a:ext>
            </a:extLst>
          </p:cNvPr>
          <p:cNvPicPr>
            <a:picLocks noChangeAspect="1"/>
          </p:cNvPicPr>
          <p:nvPr/>
        </p:nvPicPr>
        <p:blipFill>
          <a:blip r:embed="rId5"/>
          <a:stretch>
            <a:fillRect/>
          </a:stretch>
        </p:blipFill>
        <p:spPr>
          <a:xfrm>
            <a:off x="71238" y="1356551"/>
            <a:ext cx="9005319" cy="702774"/>
          </a:xfrm>
          <a:prstGeom prst="rect">
            <a:avLst/>
          </a:prstGeom>
        </p:spPr>
      </p:pic>
    </p:spTree>
    <p:extLst>
      <p:ext uri="{BB962C8B-B14F-4D97-AF65-F5344CB8AC3E}">
        <p14:creationId xmlns:p14="http://schemas.microsoft.com/office/powerpoint/2010/main" val="402464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3757682"/>
            <a:ext cx="8928992" cy="301621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tkinson Hyperlegible" pitchFamily="50" charset="0"/>
              </a:rPr>
              <a:t>Eleven </a:t>
            </a:r>
            <a:r>
              <a:rPr lang="en-GB" sz="1200" b="1" dirty="0">
                <a:solidFill>
                  <a:srgbClr val="00B050"/>
                </a:solidFill>
                <a:latin typeface="Atkinson Hyperlegible" pitchFamily="50" charset="0"/>
              </a:rPr>
              <a:t>fewer</a:t>
            </a:r>
            <a:r>
              <a:rPr lang="en-GB" sz="1200" b="1" dirty="0">
                <a:solidFill>
                  <a:schemeClr val="tx1"/>
                </a:solidFill>
                <a:latin typeface="Atkinson Hyperlegible" pitchFamily="50" charset="0"/>
              </a:rPr>
              <a:t> Homicides (to 15 offences) were recorded for the 12 months to March 2023 </a:t>
            </a:r>
            <a:r>
              <a:rPr lang="en-GB" sz="1200" dirty="0">
                <a:solidFill>
                  <a:schemeClr val="tx1"/>
                </a:solidFill>
                <a:latin typeface="Atkinson Hyperlegible" pitchFamily="50" charset="0"/>
              </a:rPr>
              <a:t>compared to the 12 months to March 2022.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 number of Homicides decreased by 75.4% (46 fewer offences) in the 12 months to March 2023 compared to the 12 months to December 20</a:t>
            </a:r>
            <a:r>
              <a:rPr lang="en-GB" sz="1200" u="sng" dirty="0">
                <a:solidFill>
                  <a:schemeClr val="tx1"/>
                </a:solidFill>
                <a:latin typeface="Atkinson Hyperlegible" pitchFamily="50" charset="0"/>
              </a:rPr>
              <a:t>19</a:t>
            </a:r>
            <a:r>
              <a:rPr lang="en-GB" sz="1200" dirty="0">
                <a:solidFill>
                  <a:schemeClr val="tx1"/>
                </a:solidFill>
                <a:latin typeface="Atkinson Hyperlegible" pitchFamily="50" charset="0"/>
              </a:rPr>
              <a:t>.* </a:t>
            </a:r>
          </a:p>
          <a:p>
            <a:endParaRPr lang="en-GB" sz="1200" dirty="0">
              <a:solidFill>
                <a:schemeClr val="tx1"/>
              </a:solidFill>
              <a:highlight>
                <a:srgbClr val="FFFF66"/>
              </a:highlight>
              <a:latin typeface="Atkinson Hyperlegible" pitchFamily="50" charset="0"/>
            </a:endParaRPr>
          </a:p>
          <a:p>
            <a:r>
              <a:rPr lang="en-GB" sz="1200" dirty="0">
                <a:solidFill>
                  <a:schemeClr val="tx1"/>
                </a:solidFill>
                <a:latin typeface="Atkinson Hyperlegible" pitchFamily="50" charset="0"/>
              </a:rPr>
              <a:t>In March the government launched their National ASB Action Plan.  Essex experienced a 31.4% decrease (9,618 fewer) in Anti-Social Behaviour (ASB) incidents for the 12 months to March 2023 compared to the 12 months to March 2022.** There was a decrease of 49.8% ASB reports in the 12 months to March 2023 compared to the 12 months to December 2019 (20,919 fewer incidents).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In October 2019 the bodies of 39 Vietnamese nationals were discovered in a lorry trailer in Grays. This tragic incident is reflected in the Homicide numbers for the 12 months to December 2019.</a:t>
            </a:r>
          </a:p>
          <a:p>
            <a:r>
              <a:rPr lang="en-GB" sz="1000" dirty="0">
                <a:solidFill>
                  <a:schemeClr val="tx1"/>
                </a:solidFill>
                <a:latin typeface="Atkinson Hyperlegible" pitchFamily="50" charset="0"/>
              </a:rPr>
              <a:t>** October 2021 saw the implementation of Operation SOMERTON, which aims to both improve the service given to victims of ASB and ensure crimes are correctly recorded. </a:t>
            </a:r>
          </a:p>
          <a:p>
            <a:endParaRPr lang="en-GB" sz="1000" dirty="0">
              <a:solidFill>
                <a:schemeClr val="tx1"/>
              </a:solidFill>
              <a:latin typeface="Atkinson Hyperlegible" pitchFamily="50" charset="0"/>
            </a:endParaRP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5</a:t>
            </a:fld>
            <a:endParaRPr lang="en-GB" dirty="0"/>
          </a:p>
        </p:txBody>
      </p:sp>
      <p:pic>
        <p:nvPicPr>
          <p:cNvPr id="2" name="Picture 1">
            <a:extLst>
              <a:ext uri="{FF2B5EF4-FFF2-40B4-BE49-F238E27FC236}">
                <a16:creationId xmlns:a16="http://schemas.microsoft.com/office/drawing/2014/main" id="{108EE916-BBB0-47B9-9A4A-738567B6B96F}"/>
              </a:ext>
            </a:extLst>
          </p:cNvPr>
          <p:cNvPicPr>
            <a:picLocks noChangeAspect="1"/>
          </p:cNvPicPr>
          <p:nvPr/>
        </p:nvPicPr>
        <p:blipFill>
          <a:blip r:embed="rId2"/>
          <a:stretch>
            <a:fillRect/>
          </a:stretch>
        </p:blipFill>
        <p:spPr>
          <a:xfrm>
            <a:off x="104649" y="668080"/>
            <a:ext cx="8959414" cy="923651"/>
          </a:xfrm>
          <a:prstGeom prst="rect">
            <a:avLst/>
          </a:prstGeom>
        </p:spPr>
      </p:pic>
      <p:pic>
        <p:nvPicPr>
          <p:cNvPr id="3" name="Picture 2">
            <a:extLst>
              <a:ext uri="{FF2B5EF4-FFF2-40B4-BE49-F238E27FC236}">
                <a16:creationId xmlns:a16="http://schemas.microsoft.com/office/drawing/2014/main" id="{D92EF857-7780-4F79-918D-2F3984B35800}"/>
              </a:ext>
            </a:extLst>
          </p:cNvPr>
          <p:cNvPicPr>
            <a:picLocks noChangeAspect="1"/>
          </p:cNvPicPr>
          <p:nvPr/>
        </p:nvPicPr>
        <p:blipFill>
          <a:blip r:embed="rId3"/>
          <a:stretch>
            <a:fillRect/>
          </a:stretch>
        </p:blipFill>
        <p:spPr>
          <a:xfrm>
            <a:off x="4655454" y="1591732"/>
            <a:ext cx="4381042" cy="1932152"/>
          </a:xfrm>
          <a:prstGeom prst="rect">
            <a:avLst/>
          </a:prstGeom>
        </p:spPr>
      </p:pic>
      <p:pic>
        <p:nvPicPr>
          <p:cNvPr id="4" name="Picture 3">
            <a:extLst>
              <a:ext uri="{FF2B5EF4-FFF2-40B4-BE49-F238E27FC236}">
                <a16:creationId xmlns:a16="http://schemas.microsoft.com/office/drawing/2014/main" id="{6A4A9479-0CBD-464D-A5B8-135B4E5806AE}"/>
              </a:ext>
            </a:extLst>
          </p:cNvPr>
          <p:cNvPicPr>
            <a:picLocks noChangeAspect="1"/>
          </p:cNvPicPr>
          <p:nvPr/>
        </p:nvPicPr>
        <p:blipFill>
          <a:blip r:embed="rId4"/>
          <a:stretch>
            <a:fillRect/>
          </a:stretch>
        </p:blipFill>
        <p:spPr>
          <a:xfrm>
            <a:off x="104649" y="1591731"/>
            <a:ext cx="4381042" cy="1936123"/>
          </a:xfrm>
          <a:prstGeom prst="rect">
            <a:avLst/>
          </a:prstGeom>
        </p:spPr>
      </p:pic>
      <p:sp>
        <p:nvSpPr>
          <p:cNvPr id="14" name="Rectangle 13">
            <a:extLst>
              <a:ext uri="{FF2B5EF4-FFF2-40B4-BE49-F238E27FC236}">
                <a16:creationId xmlns:a16="http://schemas.microsoft.com/office/drawing/2014/main" id="{46A59AEF-0F1E-4799-9E42-733C37E122F0}"/>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130413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455" y="3327323"/>
            <a:ext cx="8993896" cy="316240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050" dirty="0">
                <a:solidFill>
                  <a:schemeClr val="tx1"/>
                </a:solidFill>
                <a:latin typeface="Atkinson Hyperlegible" pitchFamily="50" charset="0"/>
              </a:rPr>
              <a:t>Essex Police received 27,708 fewer 101 calls to the Force Control Room (FCR), a decrease of 10.8% in the 12 months to March 2023 (229,895 calls) compared to the 12 months to March 2022 (257,603). There was a 21.6% decrease compared to the 12 months to December 2019 (293,049 calls).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37.5% of FCR 101 calls were abandoned in March 2023, an increase of 25.5 percentage points. when compared to the same period last year, (12.0%). There was an increase of 3.5 percentage points when compared to December 2019 (34.0%). The average wait time increased by over nine minutes in March 2023 when compared to March 2022, and an increase of over five minutes when compared to December 2019. </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The Resolution Centre received 6 fewer calls in the 12 months to March 2023 (86,846 calls) compared to the 12 months to March 2022 (86,852 calls). There was a 19.1% decrease compared to the 12 months to December 2019 (107,347 calls).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17.7% of Resolution Centre (RC) calls were abandoned in March 2023, an increase of 2.1 percentage points. when compared to the same period last year, (15.5%). There was a decrease of 5.8 percentage points when compared to December 2019 (23.5%). The average wait time increased by over six minutes in March 2023 when compared to March 2022, and an increase of over two minutes when compared to December 2019.</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Due to concerns in this area, Contact Management is subject to one of the Force’s major change programmes, which aims to optimise and improve its processes. Although this is a decrease year on year, performance has improved compared to last month’s report.</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The number of online reports increased by 24.7% (7,127 more) in the 12 months to March 2023 compared to the 12 months to March 2022. The number of reports also increased by 47.2% (11,538 more) compared to the 12 months to December 2019.</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6</a:t>
            </a:fld>
            <a:endParaRPr lang="en-GB" dirty="0"/>
          </a:p>
        </p:txBody>
      </p:sp>
      <p:pic>
        <p:nvPicPr>
          <p:cNvPr id="2" name="Picture 1">
            <a:extLst>
              <a:ext uri="{FF2B5EF4-FFF2-40B4-BE49-F238E27FC236}">
                <a16:creationId xmlns:a16="http://schemas.microsoft.com/office/drawing/2014/main" id="{22C74B07-D843-4123-9537-6CBCB9588AB0}"/>
              </a:ext>
            </a:extLst>
          </p:cNvPr>
          <p:cNvPicPr>
            <a:picLocks noChangeAspect="1"/>
          </p:cNvPicPr>
          <p:nvPr/>
        </p:nvPicPr>
        <p:blipFill>
          <a:blip r:embed="rId3"/>
          <a:stretch>
            <a:fillRect/>
          </a:stretch>
        </p:blipFill>
        <p:spPr>
          <a:xfrm>
            <a:off x="45455" y="681384"/>
            <a:ext cx="9018608" cy="1097109"/>
          </a:xfrm>
          <a:prstGeom prst="rect">
            <a:avLst/>
          </a:prstGeom>
        </p:spPr>
      </p:pic>
      <p:pic>
        <p:nvPicPr>
          <p:cNvPr id="3" name="Picture 2">
            <a:extLst>
              <a:ext uri="{FF2B5EF4-FFF2-40B4-BE49-F238E27FC236}">
                <a16:creationId xmlns:a16="http://schemas.microsoft.com/office/drawing/2014/main" id="{12C08201-C19A-464F-B117-E7BEF3A7F140}"/>
              </a:ext>
            </a:extLst>
          </p:cNvPr>
          <p:cNvPicPr>
            <a:picLocks noChangeAspect="1"/>
          </p:cNvPicPr>
          <p:nvPr/>
        </p:nvPicPr>
        <p:blipFill>
          <a:blip r:embed="rId4"/>
          <a:stretch>
            <a:fillRect/>
          </a:stretch>
        </p:blipFill>
        <p:spPr>
          <a:xfrm>
            <a:off x="45455" y="1785092"/>
            <a:ext cx="9018608" cy="1245870"/>
          </a:xfrm>
          <a:prstGeom prst="rect">
            <a:avLst/>
          </a:prstGeom>
        </p:spPr>
      </p:pic>
      <p:sp>
        <p:nvSpPr>
          <p:cNvPr id="11" name="Rectangle 10">
            <a:extLst>
              <a:ext uri="{FF2B5EF4-FFF2-40B4-BE49-F238E27FC236}">
                <a16:creationId xmlns:a16="http://schemas.microsoft.com/office/drawing/2014/main" id="{B161E488-31ED-42C2-A7C7-13199CC19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390075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169" y="4835899"/>
            <a:ext cx="8954182" cy="161582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100" b="1" dirty="0">
                <a:solidFill>
                  <a:schemeClr val="tx1"/>
                </a:solidFill>
                <a:latin typeface="Atkinson Hyperlegible" pitchFamily="50" charset="0"/>
              </a:rPr>
              <a:t>Confidence has experienced a statistically significant decline to 75.0% in the 12 months to December 2022 compared to the 12 months to December 2021 </a:t>
            </a:r>
            <a:r>
              <a:rPr lang="en-GB" sz="1100" dirty="0">
                <a:solidFill>
                  <a:schemeClr val="tx1"/>
                </a:solidFill>
                <a:latin typeface="Atkinson Hyperlegible" pitchFamily="50" charset="0"/>
              </a:rPr>
              <a:t>(by 5.1% percentage points from 80.1% for the 12 months to December 2021). It was </a:t>
            </a:r>
            <a:r>
              <a:rPr lang="en-GB" sz="1100" b="1" dirty="0">
                <a:solidFill>
                  <a:schemeClr val="tx1"/>
                </a:solidFill>
                <a:latin typeface="Atkinson Hyperlegible" pitchFamily="50" charset="0"/>
              </a:rPr>
              <a:t>during the height of the pandemic that confidence reached its highest levels</a:t>
            </a:r>
            <a:r>
              <a:rPr lang="en-GB" sz="1100" dirty="0">
                <a:solidFill>
                  <a:schemeClr val="tx1"/>
                </a:solidFill>
                <a:latin typeface="Atkinson Hyperlegible" pitchFamily="50" charset="0"/>
              </a:rPr>
              <a:t>. Forces contacted by Essex Police reported similar patterns: confidence was high during COVID, but has been in general decline ever since. Confidence remains 10.3 percentage points higher compared to the 12 months to December 2019 (64.7%).</a:t>
            </a:r>
          </a:p>
          <a:p>
            <a:endParaRPr lang="en-GB" sz="1100" dirty="0">
              <a:solidFill>
                <a:schemeClr val="tx1"/>
              </a:solidFill>
              <a:highlight>
                <a:srgbClr val="FFFF66"/>
              </a:highlight>
              <a:latin typeface="Atkinson Hyperlegible" pitchFamily="50" charset="0"/>
            </a:endParaRPr>
          </a:p>
          <a:p>
            <a:r>
              <a:rPr lang="en-GB" sz="1100" dirty="0">
                <a:solidFill>
                  <a:schemeClr val="tx1"/>
                </a:solidFill>
                <a:effectLst/>
                <a:latin typeface="Atkinson Hyperlegible" pitchFamily="50" charset="0"/>
              </a:rPr>
              <a:t>Six of the </a:t>
            </a:r>
            <a:r>
              <a:rPr lang="en-GB" sz="1100" dirty="0">
                <a:solidFill>
                  <a:schemeClr val="tx1"/>
                </a:solidFill>
                <a:latin typeface="Atkinson Hyperlegible" pitchFamily="50" charset="0"/>
              </a:rPr>
              <a:t>twelve measures for this priority are improving, whilst six are deteriorating. Despite the deterioration in the call handling measures compared to last year and 2019, there has been an improvement over the last month and this area is currently subject to a major change programme to improve performance.</a:t>
            </a:r>
            <a:r>
              <a:rPr lang="en-GB" sz="1100" dirty="0">
                <a:solidFill>
                  <a:schemeClr val="tx1"/>
                </a:solidFill>
                <a:effectLst/>
                <a:latin typeface="Atkinson Hyperlegible" pitchFamily="50" charset="0"/>
              </a:rPr>
              <a:t> Therefore, a grade of Adequate is recommended.</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7</a:t>
            </a:fld>
            <a:endParaRPr lang="en-GB" dirty="0"/>
          </a:p>
        </p:txBody>
      </p:sp>
      <p:pic>
        <p:nvPicPr>
          <p:cNvPr id="4" name="Picture 3">
            <a:extLst>
              <a:ext uri="{FF2B5EF4-FFF2-40B4-BE49-F238E27FC236}">
                <a16:creationId xmlns:a16="http://schemas.microsoft.com/office/drawing/2014/main" id="{39EDEA8F-C6FB-4328-8FAF-2E40C7B8344B}"/>
              </a:ext>
            </a:extLst>
          </p:cNvPr>
          <p:cNvPicPr>
            <a:picLocks noChangeAspect="1"/>
          </p:cNvPicPr>
          <p:nvPr/>
        </p:nvPicPr>
        <p:blipFill>
          <a:blip r:embed="rId3"/>
          <a:stretch>
            <a:fillRect/>
          </a:stretch>
        </p:blipFill>
        <p:spPr>
          <a:xfrm>
            <a:off x="107504" y="738915"/>
            <a:ext cx="8954182" cy="913881"/>
          </a:xfrm>
          <a:prstGeom prst="rect">
            <a:avLst/>
          </a:prstGeom>
        </p:spPr>
      </p:pic>
      <p:sp>
        <p:nvSpPr>
          <p:cNvPr id="8" name="Rectangle 7">
            <a:extLst>
              <a:ext uri="{FF2B5EF4-FFF2-40B4-BE49-F238E27FC236}">
                <a16:creationId xmlns:a16="http://schemas.microsoft.com/office/drawing/2014/main" id="{378D13F6-4CD9-4357-B3FC-B7AF9E4F7C8A}"/>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91592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798"/>
            <a:ext cx="2133600" cy="365125"/>
          </a:xfrm>
        </p:spPr>
        <p:txBody>
          <a:bodyPr/>
          <a:lstStyle/>
          <a:p>
            <a:fld id="{E0D83E65-4E55-4BA6-A0BC-212B9D3BDCE3}" type="slidenum">
              <a:rPr lang="en-GB" smtClean="0"/>
              <a:pPr/>
              <a:t>8</a:t>
            </a:fld>
            <a:endParaRPr lang="en-GB" dirty="0"/>
          </a:p>
        </p:txBody>
      </p:sp>
      <p:sp>
        <p:nvSpPr>
          <p:cNvPr id="8" name="TextBox 7"/>
          <p:cNvSpPr txBox="1"/>
          <p:nvPr/>
        </p:nvSpPr>
        <p:spPr>
          <a:xfrm>
            <a:off x="95960" y="4221088"/>
            <a:ext cx="8952079" cy="184665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Essex experienced </a:t>
            </a:r>
            <a:r>
              <a:rPr lang="en-GB" sz="1200" b="1" dirty="0">
                <a:solidFill>
                  <a:schemeClr val="tx1"/>
                </a:solidFill>
                <a:latin typeface="Atkinson Hyperlegible" pitchFamily="50" charset="0"/>
              </a:rPr>
              <a:t>four fewer drug related homicides (3) </a:t>
            </a:r>
            <a:r>
              <a:rPr lang="en-GB" sz="1200" dirty="0">
                <a:solidFill>
                  <a:schemeClr val="tx1"/>
                </a:solidFill>
                <a:latin typeface="Atkinson Hyperlegible" pitchFamily="50" charset="0"/>
              </a:rPr>
              <a:t>for the 12 months to March 2023 compared to the 12 months to March 2022 (7) and seven fewer compared to the 12 months to December 2019.</a:t>
            </a:r>
          </a:p>
          <a:p>
            <a:pPr lvl="0"/>
            <a:endParaRPr lang="en-GB" sz="1200" dirty="0">
              <a:solidFill>
                <a:srgbClr val="FF0000"/>
              </a:solidFill>
              <a:latin typeface="Atkinson Hyperlegible" pitchFamily="50" charset="0"/>
            </a:endParaRPr>
          </a:p>
          <a:p>
            <a:r>
              <a:rPr lang="en-GB" sz="1200" dirty="0">
                <a:solidFill>
                  <a:schemeClr val="tx1"/>
                </a:solidFill>
                <a:latin typeface="Atkinson Hyperlegible" pitchFamily="50" charset="0"/>
              </a:rPr>
              <a:t>There was an 0.7% increase (117 more offences) in Violence with Injury (VWI) offences for the 12 months to March 2023 compared to the 12 months to March 2022. There was a 3.0% increase compared to the 12 months to December 2019 (463 more offences).  </a:t>
            </a:r>
          </a:p>
          <a:p>
            <a:pPr lvl="0"/>
            <a:endParaRPr lang="en-GB" sz="1200" dirty="0">
              <a:solidFill>
                <a:srgbClr val="FF0000"/>
              </a:solidFill>
              <a:latin typeface="Atkinson Hyperlegible" pitchFamily="50" charset="0"/>
            </a:endParaRPr>
          </a:p>
          <a:p>
            <a:pPr lvl="0"/>
            <a:r>
              <a:rPr lang="en-GB" sz="1050" dirty="0">
                <a:solidFill>
                  <a:schemeClr val="tx1"/>
                </a:solidFill>
                <a:latin typeface="Atkinson Hyperlegible" pitchFamily="50" charset="0"/>
              </a:rPr>
              <a:t>Please note:</a:t>
            </a:r>
          </a:p>
          <a:p>
            <a:r>
              <a:rPr lang="en-GB" sz="1050" dirty="0">
                <a:solidFill>
                  <a:schemeClr val="tx1"/>
                </a:solidFill>
                <a:latin typeface="Atkinson Hyperlegible" pitchFamily="50" charset="0"/>
              </a:rPr>
              <a:t>*   T</a:t>
            </a:r>
            <a:r>
              <a:rPr lang="en-GB" sz="1050" dirty="0">
                <a:solidFill>
                  <a:schemeClr val="tx1"/>
                </a:solidFill>
                <a:effectLst/>
                <a:latin typeface="Atkinson Hyperlegible" pitchFamily="50" charset="0"/>
                <a:ea typeface="Calibri" panose="020F0502020204030204" pitchFamily="34" charset="0"/>
              </a:rPr>
              <a:t>he methodology used for identifying investigations as being drug-related is subjective (qualitative data) and based on the circumstances presented. These figures include investigations where the victim and/or suspect are suspected of being involved in Drug Use, Possession or Selling. </a:t>
            </a:r>
            <a:r>
              <a:rPr lang="en-GB" sz="1050" dirty="0">
                <a:solidFill>
                  <a:schemeClr val="tx1"/>
                </a:solidFill>
                <a:latin typeface="Atkinson Hyperlegible" pitchFamily="50" charset="0"/>
                <a:ea typeface="Calibri" panose="020F0502020204030204" pitchFamily="34" charset="0"/>
              </a:rPr>
              <a:t>Data has been re-run to reflect the current position. This will be run on a annual basis due to the complexity of the process.</a:t>
            </a:r>
            <a:endParaRPr lang="en-GB" sz="1050" dirty="0">
              <a:solidFill>
                <a:schemeClr val="tx1"/>
              </a:solidFill>
              <a:effectLst/>
              <a:latin typeface="Atkinson Hyperlegible" pitchFamily="50" charset="0"/>
              <a:ea typeface="Calibri" panose="020F0502020204030204" pitchFamily="34" charset="0"/>
            </a:endParaRPr>
          </a:p>
        </p:txBody>
      </p:sp>
      <p:sp>
        <p:nvSpPr>
          <p:cNvPr id="10" name="Rectangle 9">
            <a:extLst>
              <a:ext uri="{FF2B5EF4-FFF2-40B4-BE49-F238E27FC236}">
                <a16:creationId xmlns:a16="http://schemas.microsoft.com/office/drawing/2014/main" id="{86290544-8C6C-4AFA-81C4-F2F0BEE832C2}"/>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3" name="Picture 2">
            <a:extLst>
              <a:ext uri="{FF2B5EF4-FFF2-40B4-BE49-F238E27FC236}">
                <a16:creationId xmlns:a16="http://schemas.microsoft.com/office/drawing/2014/main" id="{FFF2F5D4-FB23-43DF-B07A-C1C711528C48}"/>
              </a:ext>
            </a:extLst>
          </p:cNvPr>
          <p:cNvPicPr>
            <a:picLocks noChangeAspect="1"/>
          </p:cNvPicPr>
          <p:nvPr/>
        </p:nvPicPr>
        <p:blipFill>
          <a:blip r:embed="rId3"/>
          <a:stretch>
            <a:fillRect/>
          </a:stretch>
        </p:blipFill>
        <p:spPr>
          <a:xfrm>
            <a:off x="72107" y="697250"/>
            <a:ext cx="8975932" cy="934607"/>
          </a:xfrm>
          <a:prstGeom prst="rect">
            <a:avLst/>
          </a:prstGeom>
        </p:spPr>
      </p:pic>
      <p:pic>
        <p:nvPicPr>
          <p:cNvPr id="4" name="Picture 3">
            <a:extLst>
              <a:ext uri="{FF2B5EF4-FFF2-40B4-BE49-F238E27FC236}">
                <a16:creationId xmlns:a16="http://schemas.microsoft.com/office/drawing/2014/main" id="{D1457015-29AC-43B2-93CE-6C74A0C89E72}"/>
              </a:ext>
            </a:extLst>
          </p:cNvPr>
          <p:cNvPicPr>
            <a:picLocks noChangeAspect="1"/>
          </p:cNvPicPr>
          <p:nvPr/>
        </p:nvPicPr>
        <p:blipFill>
          <a:blip r:embed="rId4"/>
          <a:stretch>
            <a:fillRect/>
          </a:stretch>
        </p:blipFill>
        <p:spPr>
          <a:xfrm>
            <a:off x="4572000" y="1754293"/>
            <a:ext cx="4497129" cy="2211543"/>
          </a:xfrm>
          <a:prstGeom prst="rect">
            <a:avLst/>
          </a:prstGeom>
        </p:spPr>
      </p:pic>
      <p:pic>
        <p:nvPicPr>
          <p:cNvPr id="7" name="Picture 6">
            <a:extLst>
              <a:ext uri="{FF2B5EF4-FFF2-40B4-BE49-F238E27FC236}">
                <a16:creationId xmlns:a16="http://schemas.microsoft.com/office/drawing/2014/main" id="{43FCEBBA-9807-468E-B594-14AFFEC85E86}"/>
              </a:ext>
            </a:extLst>
          </p:cNvPr>
          <p:cNvPicPr>
            <a:picLocks noChangeAspect="1"/>
          </p:cNvPicPr>
          <p:nvPr/>
        </p:nvPicPr>
        <p:blipFill>
          <a:blip r:embed="rId5"/>
          <a:stretch>
            <a:fillRect/>
          </a:stretch>
        </p:blipFill>
        <p:spPr>
          <a:xfrm>
            <a:off x="107504" y="1754293"/>
            <a:ext cx="4409519" cy="2211543"/>
          </a:xfrm>
          <a:prstGeom prst="rect">
            <a:avLst/>
          </a:prstGeom>
        </p:spPr>
      </p:pic>
    </p:spTree>
    <p:extLst>
      <p:ext uri="{BB962C8B-B14F-4D97-AF65-F5344CB8AC3E}">
        <p14:creationId xmlns:p14="http://schemas.microsoft.com/office/powerpoint/2010/main" val="41632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 – continued</a:t>
            </a:r>
          </a:p>
        </p:txBody>
      </p:sp>
      <p:sp>
        <p:nvSpPr>
          <p:cNvPr id="5" name="Slide Number Placeholder 4"/>
          <p:cNvSpPr>
            <a:spLocks noGrp="1"/>
          </p:cNvSpPr>
          <p:nvPr>
            <p:ph type="sldNum" sz="quarter" idx="12"/>
          </p:nvPr>
        </p:nvSpPr>
        <p:spPr>
          <a:xfrm>
            <a:off x="6804248" y="6381798"/>
            <a:ext cx="2133600" cy="365125"/>
          </a:xfrm>
        </p:spPr>
        <p:txBody>
          <a:bodyPr/>
          <a:lstStyle/>
          <a:p>
            <a:fld id="{E0D83E65-4E55-4BA6-A0BC-212B9D3BDCE3}" type="slidenum">
              <a:rPr lang="en-GB" smtClean="0"/>
              <a:pPr/>
              <a:t>9</a:t>
            </a:fld>
            <a:endParaRPr lang="en-GB" dirty="0"/>
          </a:p>
        </p:txBody>
      </p:sp>
      <p:sp>
        <p:nvSpPr>
          <p:cNvPr id="8" name="TextBox 7"/>
          <p:cNvSpPr txBox="1"/>
          <p:nvPr/>
        </p:nvSpPr>
        <p:spPr>
          <a:xfrm>
            <a:off x="48529" y="2485321"/>
            <a:ext cx="9009564" cy="426270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GB" sz="1000" dirty="0">
                <a:solidFill>
                  <a:schemeClr val="tx1"/>
                </a:solidFill>
                <a:latin typeface="Atkinson Hyperlegible" pitchFamily="50" charset="0"/>
              </a:rPr>
              <a:t>There was a 0.7% decrease (12 fewer) in the number of knife-enabled crime offences in the 12 months to March 2023 compared to the 12 months to March 2022</a:t>
            </a:r>
            <a:r>
              <a:rPr lang="en-GB" sz="1000" i="1" dirty="0">
                <a:solidFill>
                  <a:schemeClr val="tx1"/>
                </a:solidFill>
                <a:latin typeface="Atkinson Hyperlegible" pitchFamily="50" charset="0"/>
              </a:rPr>
              <a:t>. </a:t>
            </a:r>
            <a:r>
              <a:rPr lang="en-GB" sz="1000" dirty="0">
                <a:solidFill>
                  <a:schemeClr val="tx1"/>
                </a:solidFill>
                <a:latin typeface="Atkinson Hyperlegible" pitchFamily="50" charset="0"/>
              </a:rPr>
              <a:t>The number of knife-enabled crime offences also decreased by 1.0% (16 fewer) in the 12 months to March 2023 compared to the 12 months to December 20</a:t>
            </a:r>
            <a:r>
              <a:rPr lang="en-GB" sz="1000" u="sng" dirty="0">
                <a:solidFill>
                  <a:schemeClr val="tx1"/>
                </a:solidFill>
                <a:latin typeface="Atkinson Hyperlegible" pitchFamily="50" charset="0"/>
              </a:rPr>
              <a:t>19</a:t>
            </a:r>
            <a:r>
              <a:rPr lang="en-GB" sz="1000" dirty="0">
                <a:solidFill>
                  <a:schemeClr val="tx1"/>
                </a:solidFill>
                <a:latin typeface="Atkinson Hyperlegible" pitchFamily="50" charset="0"/>
              </a:rPr>
              <a:t>.</a:t>
            </a:r>
          </a:p>
          <a:p>
            <a:r>
              <a:rPr lang="en-GB" sz="1000" dirty="0">
                <a:solidFill>
                  <a:schemeClr val="tx1"/>
                </a:solidFill>
                <a:latin typeface="Atkinson Hyperlegible" pitchFamily="50" charset="0"/>
              </a:rPr>
              <a:t>Essex conducted 25.3% more Organised Crime Group (OCG) disruptions (85 more) for the 12 months to March 2023 compared to the 12 months to March 2022. Although there was a 325.3% increase compared with the 12 months to December 2019 (322 more), this is due to a breakdown in the communication between the data from the operation activity to the figures which were produced by the Eastern Region Special Operations Unit (ERSOU)**.</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Confidence that Essex Police and partners are dealing with drug crime (from the independent survey commissioned by Essex Police) is at 59.8% for the 12 months to December 2022. The results for this question have been stable since it was first asked in September 2021. </a:t>
            </a:r>
          </a:p>
          <a:p>
            <a:endParaRPr lang="en-GB" sz="1000" dirty="0">
              <a:solidFill>
                <a:schemeClr val="tx1"/>
              </a:solidFill>
              <a:highlight>
                <a:srgbClr val="FFFF66"/>
              </a:highlight>
              <a:latin typeface="Atkinson Hyperlegible" pitchFamily="50" charset="0"/>
            </a:endParaRPr>
          </a:p>
          <a:p>
            <a:r>
              <a:rPr lang="en-GB" sz="1000" dirty="0">
                <a:solidFill>
                  <a:schemeClr val="tx1"/>
                </a:solidFill>
                <a:latin typeface="Atkinson Hyperlegible" pitchFamily="50" charset="0"/>
              </a:rPr>
              <a:t>D</a:t>
            </a:r>
            <a:r>
              <a:rPr lang="en-GB" sz="1000" dirty="0">
                <a:solidFill>
                  <a:schemeClr val="tx1"/>
                </a:solidFill>
                <a:effectLst/>
                <a:latin typeface="Atkinson Hyperlegible" pitchFamily="50" charset="0"/>
                <a:ea typeface="Times New Roman" panose="02020603050405020304" pitchFamily="18" charset="0"/>
              </a:rPr>
              <a:t>rug related homicides and Knife enabled crimes have fallen, whilst confidence is relatively high</a:t>
            </a:r>
            <a:r>
              <a:rPr lang="en-GB" sz="1000" dirty="0">
                <a:solidFill>
                  <a:schemeClr val="tx1"/>
                </a:solidFill>
                <a:latin typeface="Atkinson Hyperlegible" pitchFamily="50" charset="0"/>
                <a:ea typeface="Times New Roman" panose="02020603050405020304" pitchFamily="18" charset="0"/>
              </a:rPr>
              <a:t> and </a:t>
            </a:r>
            <a:r>
              <a:rPr lang="en-GB" sz="1000" dirty="0">
                <a:solidFill>
                  <a:schemeClr val="tx1"/>
                </a:solidFill>
                <a:effectLst/>
                <a:latin typeface="Atkinson Hyperlegible" pitchFamily="50" charset="0"/>
                <a:ea typeface="Times New Roman" panose="02020603050405020304" pitchFamily="18" charset="0"/>
              </a:rPr>
              <a:t>OCG disruptions are higher. However, there has been an increase in the number of VWI offences when compared to the same period. Overall, with three measures improving and one deteriorating, a grade of Good is recommended.</a:t>
            </a:r>
            <a:endParaRPr lang="en-GB" sz="1000" dirty="0">
              <a:solidFill>
                <a:schemeClr val="tx1"/>
              </a:solidFill>
              <a:latin typeface="Atkinson Hyperlegible" pitchFamily="50" charset="0"/>
            </a:endParaRPr>
          </a:p>
          <a:p>
            <a:pPr lvl="0"/>
            <a:endParaRPr lang="en-GB" sz="1000" dirty="0">
              <a:solidFill>
                <a:srgbClr val="FF0000"/>
              </a:solidFill>
              <a:highlight>
                <a:srgbClr val="FFFF66"/>
              </a:highlight>
              <a:latin typeface="Atkinson Hyperlegible" pitchFamily="50" charset="0"/>
            </a:endParaRPr>
          </a:p>
          <a:p>
            <a:pPr lvl="0"/>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new data quality process was introduced in June 2020 and </a:t>
            </a:r>
            <a:r>
              <a:rPr lang="en-GB" sz="900" dirty="0">
                <a:solidFill>
                  <a:schemeClr val="tx1"/>
                </a:solidFill>
                <a:latin typeface="Atkinson Hyperlegible" pitchFamily="50" charset="0"/>
                <a:ea typeface="Calibri" panose="020F0502020204030204" pitchFamily="34" charset="0"/>
              </a:rPr>
              <a:t>Essex Police is currently working with the National Data Quality Improvement Service (NDQIS) to revise knife crime flags. In September 2021, data from April 2019 was revised; this resulted in an increase in the number of offences recorded. T</a:t>
            </a:r>
            <a:r>
              <a:rPr lang="en-GB" sz="900" dirty="0">
                <a:solidFill>
                  <a:schemeClr val="tx1"/>
                </a:solidFill>
                <a:latin typeface="Atkinson Hyperlegible" pitchFamily="50" charset="0"/>
              </a:rPr>
              <a:t>his has enabled Essex Police to better understand knife crime in Essex. </a:t>
            </a:r>
          </a:p>
          <a:p>
            <a:r>
              <a:rPr lang="en-GB" sz="900" dirty="0">
                <a:solidFill>
                  <a:schemeClr val="tx1"/>
                </a:solidFill>
                <a:latin typeface="Atkinson Hyperlegible" pitchFamily="50" charset="0"/>
              </a:rPr>
              <a:t>** In the fiscal year 2019/20 the disruption returns to the Eastern Region Special Operations Unit (ERSOU) averaged 25 a quarter. A process review identified a breakdown in the communication of the data from the operation activity to the figures produced by ERSOU. A project of improvement was implemented which focussed on improving the communication between teams internally, and more importantly with ERSOU, to understand the parameters of what a disruption is and share this information with all teams within Essex Police. </a:t>
            </a:r>
            <a:r>
              <a:rPr lang="en-GB" sz="900" dirty="0">
                <a:latin typeface="Atkinson Hyperlegible" pitchFamily="50" charset="0"/>
                <a:ea typeface="Calibri" panose="020F0502020204030204" pitchFamily="34" charset="0"/>
              </a:rPr>
              <a:t>Over a two year period a </a:t>
            </a:r>
            <a:r>
              <a:rPr lang="en-GB" sz="900" dirty="0">
                <a:solidFill>
                  <a:schemeClr val="tx1"/>
                </a:solidFill>
                <a:latin typeface="Atkinson Hyperlegible" pitchFamily="50" charset="0"/>
                <a:ea typeface="Calibri" panose="020F0502020204030204" pitchFamily="34" charset="0"/>
              </a:rPr>
              <a:t>continual improvement of disruption figures has come from a refinement of the communication and claiming process. This has been focussed on ensuring that we are claiming all possible disruptions of OCGs, tracking all activity from inception to closure, being innovative in our activity led by the </a:t>
            </a:r>
            <a:r>
              <a:rPr lang="en-GB" sz="900" dirty="0">
                <a:solidFill>
                  <a:schemeClr val="tx1"/>
                </a:solidFill>
                <a:latin typeface="Atkinson Hyperlegible" pitchFamily="50" charset="0"/>
                <a:ea typeface="Calibri" panose="020F0502020204030204" pitchFamily="34" charset="0"/>
                <a:cs typeface="Calibri" panose="020F0502020204030204" pitchFamily="34" charset="0"/>
              </a:rPr>
              <a:t>Organised Crime Group Management Unit (</a:t>
            </a:r>
            <a:r>
              <a:rPr lang="en-GB" sz="900" dirty="0">
                <a:solidFill>
                  <a:schemeClr val="tx1"/>
                </a:solidFill>
                <a:latin typeface="Atkinson Hyperlegible" pitchFamily="50" charset="0"/>
                <a:ea typeface="Calibri" panose="020F0502020204030204" pitchFamily="34" charset="0"/>
              </a:rPr>
              <a:t>OCGMU) and highlighting and educating new teams on how they can impact OCGs in their daily work. The moderation process has also been refined to ensure consistency with ERSOU. OCG disruption data are provided quarterly, data is to March 2023.</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 The confidence question was added to the external independent survey in September 2021. A year on year comparison is therefore not available.</a:t>
            </a:r>
          </a:p>
        </p:txBody>
      </p:sp>
      <p:sp>
        <p:nvSpPr>
          <p:cNvPr id="10" name="Rectangle 9">
            <a:extLst>
              <a:ext uri="{FF2B5EF4-FFF2-40B4-BE49-F238E27FC236}">
                <a16:creationId xmlns:a16="http://schemas.microsoft.com/office/drawing/2014/main" id="{6800D2F1-76AF-4A74-B9DA-529E417E68F5}"/>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2" name="Picture 1">
            <a:extLst>
              <a:ext uri="{FF2B5EF4-FFF2-40B4-BE49-F238E27FC236}">
                <a16:creationId xmlns:a16="http://schemas.microsoft.com/office/drawing/2014/main" id="{C58479BE-1D01-4A08-A8BE-FCCD4663D943}"/>
              </a:ext>
            </a:extLst>
          </p:cNvPr>
          <p:cNvPicPr>
            <a:picLocks noChangeAspect="1"/>
          </p:cNvPicPr>
          <p:nvPr/>
        </p:nvPicPr>
        <p:blipFill>
          <a:blip r:embed="rId3"/>
          <a:stretch>
            <a:fillRect/>
          </a:stretch>
        </p:blipFill>
        <p:spPr>
          <a:xfrm>
            <a:off x="48529" y="697250"/>
            <a:ext cx="9009564" cy="919533"/>
          </a:xfrm>
          <a:prstGeom prst="rect">
            <a:avLst/>
          </a:prstGeom>
        </p:spPr>
      </p:pic>
      <p:pic>
        <p:nvPicPr>
          <p:cNvPr id="3" name="Picture 2">
            <a:extLst>
              <a:ext uri="{FF2B5EF4-FFF2-40B4-BE49-F238E27FC236}">
                <a16:creationId xmlns:a16="http://schemas.microsoft.com/office/drawing/2014/main" id="{DEEDADE1-DCDC-4A55-BF10-B81A379E8E70}"/>
              </a:ext>
            </a:extLst>
          </p:cNvPr>
          <p:cNvPicPr>
            <a:picLocks noChangeAspect="1"/>
          </p:cNvPicPr>
          <p:nvPr/>
        </p:nvPicPr>
        <p:blipFill>
          <a:blip r:embed="rId4"/>
          <a:stretch>
            <a:fillRect/>
          </a:stretch>
        </p:blipFill>
        <p:spPr>
          <a:xfrm>
            <a:off x="48529" y="1612229"/>
            <a:ext cx="9009564" cy="873092"/>
          </a:xfrm>
          <a:prstGeom prst="rect">
            <a:avLst/>
          </a:prstGeom>
        </p:spPr>
      </p:pic>
    </p:spTree>
    <p:extLst>
      <p:ext uri="{BB962C8B-B14F-4D97-AF65-F5344CB8AC3E}">
        <p14:creationId xmlns:p14="http://schemas.microsoft.com/office/powerpoint/2010/main" val="384307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40d17-24dc-4d07-b660-1564287169a8">
      <Terms xmlns="http://schemas.microsoft.com/office/infopath/2007/PartnerControls"/>
    </lcf76f155ced4ddcb4097134ff3c332f>
    <TaxCatchAll xmlns="5fbcba35-67f7-44b8-a70f-e0177a2c30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DFB2CD4055AB4BB382ABB8087D1A4A" ma:contentTypeVersion="14" ma:contentTypeDescription="Create a new document." ma:contentTypeScope="" ma:versionID="50791a4b3621a95d191a802b21481abf">
  <xsd:schema xmlns:xsd="http://www.w3.org/2001/XMLSchema" xmlns:xs="http://www.w3.org/2001/XMLSchema" xmlns:p="http://schemas.microsoft.com/office/2006/metadata/properties" xmlns:ns2="2cb40d17-24dc-4d07-b660-1564287169a8" xmlns:ns3="0bdee5e8-5fc9-4362-8615-f366afddac20" xmlns:ns4="5fbcba35-67f7-44b8-a70f-e0177a2c305e" targetNamespace="http://schemas.microsoft.com/office/2006/metadata/properties" ma:root="true" ma:fieldsID="7565db5f7c89277f2f3b8f8ea85ab827" ns2:_="" ns3:_="" ns4:_="">
    <xsd:import namespace="2cb40d17-24dc-4d07-b660-1564287169a8"/>
    <xsd:import namespace="0bdee5e8-5fc9-4362-8615-f366afddac20"/>
    <xsd:import namespace="5fbcba35-67f7-44b8-a70f-e0177a2c30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40d17-24dc-4d07-b660-156428716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599ab7-55e5-40db-9431-276631c6cdc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dee5e8-5fc9-4362-8615-f366afddac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cba35-67f7-44b8-a70f-e0177a2c30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932837-3433-4ecc-a335-8d5614d31136}" ma:internalName="TaxCatchAll" ma:showField="CatchAllData" ma:web="0bdee5e8-5fc9-4362-8615-f366afdda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6E85F-4E80-45DB-8D7E-A114981C45FF}">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b7801e6c-6e42-4a40-9787-4d1bca19d0f1"/>
    <ds:schemaRef ds:uri="http://www.w3.org/XML/1998/namespace"/>
    <ds:schemaRef ds:uri="http://schemas.microsoft.com/office/infopath/2007/PartnerControls"/>
    <ds:schemaRef ds:uri="deae1efc-985c-4966-aded-c79880553d87"/>
  </ds:schemaRefs>
</ds:datastoreItem>
</file>

<file path=customXml/itemProps2.xml><?xml version="1.0" encoding="utf-8"?>
<ds:datastoreItem xmlns:ds="http://schemas.openxmlformats.org/officeDocument/2006/customXml" ds:itemID="{18472A2E-E014-4F02-A998-B883B27A88B2}"/>
</file>

<file path=customXml/itemProps3.xml><?xml version="1.0" encoding="utf-8"?>
<ds:datastoreItem xmlns:ds="http://schemas.openxmlformats.org/officeDocument/2006/customXml" ds:itemID="{28994F2E-0B20-4C22-93D0-ED08D70A5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TotalTime>
  <Words>9744</Words>
  <Application>Microsoft Office PowerPoint</Application>
  <PresentationFormat>On-screen Show (4:3)</PresentationFormat>
  <Paragraphs>407</Paragraphs>
  <Slides>37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Atkinson Hyperlegible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Samantha Dowdeswell 42073768</cp:lastModifiedBy>
  <cp:revision>7</cp:revision>
  <cp:lastPrinted>2020-11-06T11:50:37Z</cp:lastPrinted>
  <dcterms:created xsi:type="dcterms:W3CDTF">2016-11-25T10:22:24Z</dcterms:created>
  <dcterms:modified xsi:type="dcterms:W3CDTF">2023-04-21T08:20:03Z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0x01010030DFB2CD4055AB4BB382ABB8087D1A4A</vt:lpwstr>
  </property>
  <property fmtid="{D5CDD505-2E9C-101B-9397-08002B2CF9AE}" pid="3" name="MSIP_Label_8f716d1d-13e1-4569-9dd0-bef6621415c1_Enabled">
    <vt:lpwstr>true</vt:lpwstr>
  </property>
  <property fmtid="{D5CDD505-2E9C-101B-9397-08002B2CF9AE}" pid="4" name="MSIP_Label_8f716d1d-13e1-4569-9dd0-bef6621415c1_SetDate">
    <vt:lpwstr>2022-08-10T10:09:57Z</vt:lpwstr>
  </property>
  <property fmtid="{D5CDD505-2E9C-101B-9397-08002B2CF9AE}" pid="5" name="MSIP_Label_8f716d1d-13e1-4569-9dd0-bef6621415c1_Method">
    <vt:lpwstr>Standard</vt:lpwstr>
  </property>
  <property fmtid="{D5CDD505-2E9C-101B-9397-08002B2CF9AE}" pid="6" name="MSIP_Label_8f716d1d-13e1-4569-9dd0-bef6621415c1_Name">
    <vt:lpwstr>OFFICIAL</vt:lpwstr>
  </property>
  <property fmtid="{D5CDD505-2E9C-101B-9397-08002B2CF9AE}" pid="7" name="MSIP_Label_8f716d1d-13e1-4569-9dd0-bef6621415c1_SiteId">
    <vt:lpwstr>f31b07f0-9cf9-40db-964d-6ff986a97e3d</vt:lpwstr>
  </property>
  <property fmtid="{D5CDD505-2E9C-101B-9397-08002B2CF9AE}" pid="8" name="MSIP_Label_8f716d1d-13e1-4569-9dd0-bef6621415c1_ActionId">
    <vt:lpwstr>bf00b807-af35-45c6-bdba-8ccd2f940679</vt:lpwstr>
  </property>
  <property fmtid="{D5CDD505-2E9C-101B-9397-08002B2CF9AE}" pid="9" name="MSIP_Label_8f716d1d-13e1-4569-9dd0-bef6621415c1_ContentBits">
    <vt:lpwstr>0</vt:lpwstr>
  </property>
  <property fmtid="{D5CDD505-2E9C-101B-9397-08002B2CF9AE}" pid="10" name="Order">
    <vt:r8>2639800</vt:r8>
  </property>
  <property fmtid="{D5CDD505-2E9C-101B-9397-08002B2CF9AE}" pid="11" name="MediaServiceImageTags">
    <vt:lpwstr/>
  </property>
</Properties>
</file>