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2"/>
  </p:notesMasterIdLst>
  <p:handoutMasterIdLst>
    <p:handoutMasterId r:id="rId43"/>
  </p:handoutMasterIdLst>
  <p:sldIdLst>
    <p:sldId id="257" r:id="rId5"/>
    <p:sldId id="340" r:id="rId6"/>
    <p:sldId id="299" r:id="rId7"/>
    <p:sldId id="286" r:id="rId8"/>
    <p:sldId id="300" r:id="rId9"/>
    <p:sldId id="343" r:id="rId10"/>
    <p:sldId id="354" r:id="rId11"/>
    <p:sldId id="287" r:id="rId12"/>
    <p:sldId id="344" r:id="rId13"/>
    <p:sldId id="288" r:id="rId14"/>
    <p:sldId id="324" r:id="rId15"/>
    <p:sldId id="349" r:id="rId16"/>
    <p:sldId id="319" r:id="rId17"/>
    <p:sldId id="333" r:id="rId18"/>
    <p:sldId id="318" r:id="rId19"/>
    <p:sldId id="329" r:id="rId20"/>
    <p:sldId id="335" r:id="rId21"/>
    <p:sldId id="336" r:id="rId22"/>
    <p:sldId id="321" r:id="rId23"/>
    <p:sldId id="322" r:id="rId24"/>
    <p:sldId id="350" r:id="rId25"/>
    <p:sldId id="337" r:id="rId26"/>
    <p:sldId id="338" r:id="rId27"/>
    <p:sldId id="317" r:id="rId28"/>
    <p:sldId id="342" r:id="rId29"/>
    <p:sldId id="351" r:id="rId30"/>
    <p:sldId id="345" r:id="rId31"/>
    <p:sldId id="341" r:id="rId32"/>
    <p:sldId id="298" r:id="rId33"/>
    <p:sldId id="326" r:id="rId34"/>
    <p:sldId id="346" r:id="rId35"/>
    <p:sldId id="325" r:id="rId36"/>
    <p:sldId id="348" r:id="rId37"/>
    <p:sldId id="295" r:id="rId38"/>
    <p:sldId id="296" r:id="rId39"/>
    <p:sldId id="327" r:id="rId40"/>
    <p:sldId id="353" r:id="rId4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7A833-90BD-6805-ADF2-6C282277EC87}" name="Victoria Harrington 42077067" initials="VH4" userId="S::Victoria.Harrington@essex.police.uk::f4ff6639-4e17-47a0-8417-d7c2b298290e" providerId="AD"/>
  <p188:author id="{9F40133B-79FD-784A-6AE0-DC292AC9BA6D}" name="BJ Harrington CC 42079007" initials="BHC4" userId="S::ben-julian.harrington@essex.police.uk::e917a4fd-7085-4b73-9abd-2d945e98391e" providerId="AD"/>
  <p188:author id="{EBF5675B-5860-EE94-280C-D7E4AF4A2F56}" name="Matt Robbins 42073495" initials="MR4" userId="S::Matt.Robbins@essex.police.uk::a8de2c8f-d049-460a-a9e1-41659b9f2e59" providerId="AD"/>
  <p188:author id="{53D08B5B-FF56-910D-7832-3ACC8F4F55D9}" name="Richard Charnock 42071826" initials="RC4" userId="S::Richard.Charnock@essex.police.uk::9349f1fd-d448-4709-94f9-992c39c3d9bf" providerId="AD"/>
  <p188:author id="{AF6AAAAC-1F73-8CEA-89EF-A924D2F20027}" name="Robert Draper 42081891" initials="RD4" userId="S::Robert.Draper@essex.police.uk::56bba637-add6-4881-983b-d7fd75e4174d" providerId="AD"/>
  <p188:author id="{98A624BD-733E-98A4-66D4-59319B7D78DF}" name="Mark Johnson 42078336" initials="MJ4" userId="S::mark.johnson@essex.police.uk::0aa660a2-bce6-422a-a4b8-31221bdde3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CCFF"/>
    <a:srgbClr val="E9EDF4"/>
    <a:srgbClr val="E890AB"/>
    <a:srgbClr val="1C3048"/>
    <a:srgbClr val="001947"/>
    <a:srgbClr val="1F3651"/>
    <a:srgbClr val="142232"/>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372" autoAdjust="0"/>
  </p:normalViewPr>
  <p:slideViewPr>
    <p:cSldViewPr snapToGrid="0">
      <p:cViewPr varScale="1">
        <p:scale>
          <a:sx n="62" d="100"/>
          <a:sy n="62" d="100"/>
        </p:scale>
        <p:origin x="1400" y="5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Dowdeswell 42073768" userId="677874bf-96e4-40e3-9f29-f7811ed7d47f" providerId="ADAL" clId="{A18FBE02-2D16-4172-B89F-175FF73BE337}"/>
    <pc:docChg chg="modSld">
      <pc:chgData name="Samantha Dowdeswell 42073768" userId="677874bf-96e4-40e3-9f29-f7811ed7d47f" providerId="ADAL" clId="{A18FBE02-2D16-4172-B89F-175FF73BE337}" dt="2023-06-16T14:45:40.343" v="1" actId="20577"/>
      <pc:docMkLst>
        <pc:docMk/>
      </pc:docMkLst>
      <pc:sldChg chg="modSp mod">
        <pc:chgData name="Samantha Dowdeswell 42073768" userId="677874bf-96e4-40e3-9f29-f7811ed7d47f" providerId="ADAL" clId="{A18FBE02-2D16-4172-B89F-175FF73BE337}" dt="2023-06-16T14:45:40.343" v="1" actId="20577"/>
        <pc:sldMkLst>
          <pc:docMk/>
          <pc:sldMk cId="3281571761" sldId="257"/>
        </pc:sldMkLst>
        <pc:spChg chg="mod">
          <ac:chgData name="Samantha Dowdeswell 42073768" userId="677874bf-96e4-40e3-9f29-f7811ed7d47f" providerId="ADAL" clId="{A18FBE02-2D16-4172-B89F-175FF73BE337}" dt="2023-06-16T14:45:40.343" v="1" actId="20577"/>
          <ac:spMkLst>
            <pc:docMk/>
            <pc:sldMk cId="3281571761" sldId="257"/>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16/06/2023</a:t>
            </a:fld>
            <a:endParaRPr lang="en-GB"/>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16/06/2023</a:t>
            </a:fld>
            <a:endParaRPr lang="en-GB"/>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425366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42522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2347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57623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352898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3107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142977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30963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56679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24698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16/06/2023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16/06/2023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16/06/2023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16/06/2023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16/06/2023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16/06/2023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4.emf"/></Relationships>
</file>

<file path=ppt/slides/_rels/slide1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emf"/><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emf"/><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emf"/><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emf"/></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5" Type="http://schemas.openxmlformats.org/officeDocument/2006/relationships/image" Target="../media/image45.png"/><Relationship Id="rId4" Type="http://schemas.openxmlformats.org/officeDocument/2006/relationships/image" Target="../media/image44.png"/></Relationships>
</file>

<file path=ppt/slides/_rels/slide21.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png"/><Relationship Id="rId1" Type="http://schemas.openxmlformats.org/officeDocument/2006/relationships/slideLayout" Target="../slideLayouts/slideLayout1.xml"/><Relationship Id="rId4" Type="http://schemas.openxmlformats.org/officeDocument/2006/relationships/image" Target="../media/image50.emf"/></Relationships>
</file>

<file path=ppt/slides/_rels/slide23.xml.rels><?xml version="1.0" encoding="UTF-8" standalone="yes"?>
<Relationships xmlns="http://schemas.openxmlformats.org/package/2006/relationships"><Relationship Id="rId3" Type="http://schemas.openxmlformats.org/officeDocument/2006/relationships/image" Target="../media/image52.emf"/><Relationship Id="rId2" Type="http://schemas.openxmlformats.org/officeDocument/2006/relationships/image" Target="../media/image5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image" Target="../media/image55.emf"/><Relationship Id="rId1" Type="http://schemas.openxmlformats.org/officeDocument/2006/relationships/slideLayout" Target="../slideLayouts/slideLayout1.xml"/><Relationship Id="rId4" Type="http://schemas.openxmlformats.org/officeDocument/2006/relationships/image" Target="../media/image57.emf"/></Relationships>
</file>

<file path=ppt/slides/_rels/slide26.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image" Target="../media/image58.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image" Target="../media/image60.emf"/><Relationship Id="rId1" Type="http://schemas.openxmlformats.org/officeDocument/2006/relationships/slideLayout" Target="../slideLayouts/slideLayout1.xml"/><Relationship Id="rId4" Type="http://schemas.openxmlformats.org/officeDocument/2006/relationships/image" Target="../media/image62.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uk-news/2022/dec/30/police-1800-officers-recruited-under-boris-johnson-scheme-have-resigne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image" Target="../media/image70.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May 2023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4" name="TextBox 3"/>
          <p:cNvSpPr txBox="1"/>
          <p:nvPr/>
        </p:nvSpPr>
        <p:spPr>
          <a:xfrm>
            <a:off x="2915816" y="5705380"/>
            <a:ext cx="6192689" cy="954107"/>
          </a:xfrm>
          <a:prstGeom prst="rect">
            <a:avLst/>
          </a:prstGeom>
          <a:noFill/>
        </p:spPr>
        <p:txBody>
          <a:bodyPr wrap="square" lIns="91440" tIns="45720" rIns="91440" bIns="45720" rtlCol="0" anchor="t">
            <a:spAutoFit/>
          </a:bodyPr>
          <a:lstStyle/>
          <a:p>
            <a:pPr algn="r"/>
            <a:r>
              <a:rPr lang="en-GB" sz="1400" dirty="0">
                <a:latin typeface="Atkinson Hyperlegible"/>
              </a:rPr>
              <a:t>Version 1.2</a:t>
            </a:r>
            <a:endParaRPr lang="en-GB" sz="1400" dirty="0">
              <a:latin typeface="Atkinson Hyperlegible" pitchFamily="50" charset="0"/>
            </a:endParaRPr>
          </a:p>
          <a:p>
            <a:pPr algn="r"/>
            <a:r>
              <a:rPr lang="en-GB" sz="1400" dirty="0">
                <a:latin typeface="Atkinson Hyperlegible" pitchFamily="50" charset="0"/>
              </a:rPr>
              <a:t>Produced June 2023</a:t>
            </a:r>
          </a:p>
          <a:p>
            <a:pPr algn="r"/>
            <a:r>
              <a:rPr lang="en-GB" sz="1400" dirty="0">
                <a:latin typeface="Atkinson Hyperlegible" pitchFamily="50" charset="0"/>
              </a:rPr>
              <a:t>Performance Analysis Unit, Research &amp; Analysis Department,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March 2023 </a:t>
            </a:r>
            <a:r>
              <a:rPr lang="en-GB" sz="1200" i="1" dirty="0">
                <a:solidFill>
                  <a:schemeClr val="bg1">
                    <a:lumMod val="50000"/>
                  </a:schemeClr>
                </a:solidFill>
                <a:latin typeface="Atkinson Hyperlegible" pitchFamily="50" charset="0"/>
              </a:rPr>
              <a:t>(Essex Police data are to 31 May 2023).</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24330" y="6481197"/>
            <a:ext cx="2133600" cy="365125"/>
          </a:xfrm>
        </p:spPr>
        <p:txBody>
          <a:bodyPr/>
          <a:lstStyle/>
          <a:p>
            <a:fld id="{E0D83E65-4E55-4BA6-A0BC-212B9D3BDCE3}" type="slidenum">
              <a:rPr lang="en-GB" smtClean="0"/>
              <a:pPr/>
              <a:t>10</a:t>
            </a:fld>
            <a:endParaRPr lang="en-GB"/>
          </a:p>
        </p:txBody>
      </p:sp>
      <p:sp>
        <p:nvSpPr>
          <p:cNvPr id="7" name="TextBox 6"/>
          <p:cNvSpPr txBox="1"/>
          <p:nvPr/>
        </p:nvSpPr>
        <p:spPr>
          <a:xfrm>
            <a:off x="91118" y="3546102"/>
            <a:ext cx="8917316"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an </a:t>
            </a:r>
            <a:r>
              <a:rPr lang="en-GB" sz="1100" b="1" dirty="0">
                <a:solidFill>
                  <a:schemeClr val="tx1"/>
                </a:solidFill>
                <a:latin typeface="Atkinson Hyperlegible" pitchFamily="50" charset="0"/>
              </a:rPr>
              <a:t>11.5% decrease (3,548 fewer) in the number of recorded Domestic Abuse (DA) offences</a:t>
            </a:r>
            <a:r>
              <a:rPr lang="en-GB" sz="1100" dirty="0">
                <a:solidFill>
                  <a:schemeClr val="tx1"/>
                </a:solidFill>
                <a:latin typeface="Atkinson Hyperlegible" pitchFamily="50" charset="0"/>
              </a:rPr>
              <a:t> for the 12 months to May 2023 compared to the 12 months to May 2022. The Force recorded 1,012</a:t>
            </a:r>
            <a:r>
              <a:rPr lang="en-GB" sz="1100" b="1" dirty="0">
                <a:solidFill>
                  <a:schemeClr val="tx1"/>
                </a:solidFill>
                <a:latin typeface="Atkinson Hyperlegible" pitchFamily="50" charset="0"/>
              </a:rPr>
              <a:t> fewer offences in the </a:t>
            </a:r>
            <a:r>
              <a:rPr lang="en-GB" sz="1100" b="1" u="sng" dirty="0">
                <a:solidFill>
                  <a:schemeClr val="tx1"/>
                </a:solidFill>
                <a:latin typeface="Atkinson Hyperlegible" pitchFamily="50" charset="0"/>
              </a:rPr>
              <a:t>three</a:t>
            </a:r>
            <a:r>
              <a:rPr lang="en-GB" sz="1100" b="1" dirty="0">
                <a:solidFill>
                  <a:schemeClr val="tx1"/>
                </a:solidFill>
                <a:latin typeface="Atkinson Hyperlegible" pitchFamily="50" charset="0"/>
              </a:rPr>
              <a:t> months to May 2023 compared to the three months to May 2022</a:t>
            </a:r>
            <a:r>
              <a:rPr lang="en-GB" sz="1100" dirty="0">
                <a:solidFill>
                  <a:schemeClr val="tx1"/>
                </a:solidFill>
                <a:latin typeface="Atkinson Hyperlegible" pitchFamily="50" charset="0"/>
              </a:rPr>
              <a:t> (6,281 v. 7,293). It is of note that Stalking &amp; Harassment offences account for about a fifth (19.7%) of all Domestic Abuse investigations and that Essex Police are currently auditing and – where appropriate – cancelling Stalking &amp; Harassment offences to ensure additional crimes have not been unnecessarily recorded.</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5.1% (166) fewer DA offences</a:t>
            </a:r>
            <a:r>
              <a:rPr lang="en-GB" sz="1100" dirty="0">
                <a:solidFill>
                  <a:schemeClr val="tx1"/>
                </a:solidFill>
                <a:latin typeface="Atkinson Hyperlegible" pitchFamily="50" charset="0"/>
              </a:rPr>
              <a:t> for the 12 months to May 2023 compared to the 12 months to May 2022. The Force </a:t>
            </a:r>
            <a:r>
              <a:rPr lang="en-GB" sz="1100" b="1" dirty="0">
                <a:solidFill>
                  <a:schemeClr val="tx1"/>
                </a:solidFill>
                <a:latin typeface="Atkinson Hyperlegible" pitchFamily="50" charset="0"/>
              </a:rPr>
              <a:t>solved 130 fewer offences in the three months to May 2023 compared to the three months to May 2022</a:t>
            </a:r>
            <a:r>
              <a:rPr lang="en-GB" sz="1100" dirty="0">
                <a:solidFill>
                  <a:schemeClr val="tx1"/>
                </a:solidFill>
                <a:latin typeface="Atkinson Hyperlegible" pitchFamily="50" charset="0"/>
              </a:rPr>
              <a:t> (658 v. 788).</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There was a 8.2% decrease (2,424 fewer) in DA offences and a 2.6% increase (78 more) in the number of DA offences solved for the 12 months to May 2023 compared to the 12 months to December 2019.</a:t>
            </a:r>
          </a:p>
          <a:p>
            <a:endParaRPr lang="en-GB" sz="1100" dirty="0">
              <a:solidFill>
                <a:schemeClr val="tx1"/>
              </a:solidFill>
              <a:highlight>
                <a:srgbClr val="FFFF00"/>
              </a:highlight>
              <a:latin typeface="Atkinson Hyperlegible" pitchFamily="50" charset="0"/>
            </a:endParaRPr>
          </a:p>
          <a:p>
            <a:r>
              <a:rPr lang="en-GB" sz="1100" dirty="0">
                <a:solidFill>
                  <a:schemeClr val="tx1"/>
                </a:solidFill>
                <a:latin typeface="Atkinson Hyperlegible" pitchFamily="50" charset="0"/>
              </a:rPr>
              <a:t>There were 3,602 fewer repeat victims of DA in the 12 months to May 2023 compared to the 12 months to May 2022 (17.0% less). There was also a decrease of 14.5% (2,987 fewer) compared to the 12 months to December 2019. </a:t>
            </a: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Please note:</a:t>
            </a:r>
          </a:p>
          <a:p>
            <a:pPr marL="171450" indent="-171450">
              <a:buFont typeface="Arial" panose="020B0604020202020204" pitchFamily="34" charset="0"/>
              <a:buChar char="•"/>
            </a:pPr>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a:t>
            </a:r>
          </a:p>
        </p:txBody>
      </p:sp>
      <p:pic>
        <p:nvPicPr>
          <p:cNvPr id="4" name="Picture 3">
            <a:extLst>
              <a:ext uri="{FF2B5EF4-FFF2-40B4-BE49-F238E27FC236}">
                <a16:creationId xmlns:a16="http://schemas.microsoft.com/office/drawing/2014/main" id="{305C1829-F490-AEE1-9197-BF6093DFF165}"/>
              </a:ext>
            </a:extLst>
          </p:cNvPr>
          <p:cNvPicPr>
            <a:picLocks noChangeAspect="1"/>
          </p:cNvPicPr>
          <p:nvPr/>
        </p:nvPicPr>
        <p:blipFill>
          <a:blip r:embed="rId2"/>
          <a:stretch>
            <a:fillRect/>
          </a:stretch>
        </p:blipFill>
        <p:spPr>
          <a:xfrm>
            <a:off x="91118" y="690312"/>
            <a:ext cx="8923808" cy="1071220"/>
          </a:xfrm>
          <a:prstGeom prst="rect">
            <a:avLst/>
          </a:prstGeom>
        </p:spPr>
      </p:pic>
      <p:pic>
        <p:nvPicPr>
          <p:cNvPr id="12" name="Picture 11">
            <a:extLst>
              <a:ext uri="{FF2B5EF4-FFF2-40B4-BE49-F238E27FC236}">
                <a16:creationId xmlns:a16="http://schemas.microsoft.com/office/drawing/2014/main" id="{EB362F8F-9699-128E-CF1D-F0053336C923}"/>
              </a:ext>
            </a:extLst>
          </p:cNvPr>
          <p:cNvPicPr>
            <a:picLocks noChangeAspect="1"/>
          </p:cNvPicPr>
          <p:nvPr/>
        </p:nvPicPr>
        <p:blipFill>
          <a:blip r:embed="rId3"/>
          <a:stretch>
            <a:fillRect/>
          </a:stretch>
        </p:blipFill>
        <p:spPr>
          <a:xfrm>
            <a:off x="91118" y="1774443"/>
            <a:ext cx="4362347" cy="1738148"/>
          </a:xfrm>
          <a:prstGeom prst="rect">
            <a:avLst/>
          </a:prstGeom>
        </p:spPr>
      </p:pic>
      <p:pic>
        <p:nvPicPr>
          <p:cNvPr id="15" name="Picture 14">
            <a:extLst>
              <a:ext uri="{FF2B5EF4-FFF2-40B4-BE49-F238E27FC236}">
                <a16:creationId xmlns:a16="http://schemas.microsoft.com/office/drawing/2014/main" id="{2986166E-1243-E6B0-A298-1A3A791D68F0}"/>
              </a:ext>
            </a:extLst>
          </p:cNvPr>
          <p:cNvPicPr>
            <a:picLocks noChangeAspect="1"/>
          </p:cNvPicPr>
          <p:nvPr/>
        </p:nvPicPr>
        <p:blipFill>
          <a:blip r:embed="rId4"/>
          <a:stretch>
            <a:fillRect/>
          </a:stretch>
        </p:blipFill>
        <p:spPr>
          <a:xfrm>
            <a:off x="4690537" y="1774444"/>
            <a:ext cx="4324389" cy="1739226"/>
          </a:xfrm>
          <a:prstGeom prst="rect">
            <a:avLst/>
          </a:prstGeom>
        </p:spPr>
      </p:pic>
      <p:sp>
        <p:nvSpPr>
          <p:cNvPr id="2" name="Rectangle 1">
            <a:extLst>
              <a:ext uri="{FF2B5EF4-FFF2-40B4-BE49-F238E27FC236}">
                <a16:creationId xmlns:a16="http://schemas.microsoft.com/office/drawing/2014/main" id="{E3CD9CCF-15B8-3CB0-82CA-5FE2702988B2}"/>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182840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5871" y="5449353"/>
            <a:ext cx="899999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Essex Police solved 95 more (25.3%) child abuse offences </a:t>
            </a:r>
            <a:r>
              <a:rPr lang="en-GB" sz="1200" dirty="0">
                <a:solidFill>
                  <a:schemeClr val="tx1"/>
                </a:solidFill>
                <a:latin typeface="Atkinson Hyperlegible" pitchFamily="50" charset="0"/>
              </a:rPr>
              <a:t>for the 12 months to May 2023 compared to the 12 months to May 2022, whilst there was a </a:t>
            </a:r>
            <a:r>
              <a:rPr lang="en-GB" sz="1200" b="1" dirty="0">
                <a:solidFill>
                  <a:schemeClr val="tx1"/>
                </a:solidFill>
                <a:latin typeface="Atkinson Hyperlegible" pitchFamily="50" charset="0"/>
              </a:rPr>
              <a:t>4.8% decrease (305 fewer) </a:t>
            </a:r>
            <a:r>
              <a:rPr lang="en-GB" sz="1200" dirty="0">
                <a:solidFill>
                  <a:schemeClr val="tx1"/>
                </a:solidFill>
                <a:latin typeface="Atkinson Hyperlegible" pitchFamily="50" charset="0"/>
              </a:rPr>
              <a:t>in offences for the same comparison periods. </a:t>
            </a:r>
          </a:p>
          <a:p>
            <a:endParaRPr lang="en-GB" sz="1200" dirty="0">
              <a:solidFill>
                <a:schemeClr val="tx1"/>
              </a:solidFill>
              <a:highlight>
                <a:srgbClr val="FFFF00"/>
              </a:highlight>
              <a:latin typeface="Atkinson Hyperlegible" pitchFamily="50" charset="0"/>
            </a:endParaRPr>
          </a:p>
          <a:p>
            <a:r>
              <a:rPr lang="en-GB" sz="1200" dirty="0">
                <a:solidFill>
                  <a:schemeClr val="tx1"/>
                </a:solidFill>
                <a:latin typeface="Atkinson Hyperlegible" pitchFamily="50" charset="0"/>
              </a:rPr>
              <a:t>Essex Police also solved 196 more (71.3%) offences for the 12 months to May 2023 compared to the 12 months to December 2019. There was also a 14.2% increase (748 more) in Child Abuse offences for the same comparison periods.</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11</a:t>
            </a:fld>
            <a:endParaRPr lang="en-GB"/>
          </a:p>
        </p:txBody>
      </p:sp>
      <p:pic>
        <p:nvPicPr>
          <p:cNvPr id="14" name="Picture 13">
            <a:extLst>
              <a:ext uri="{FF2B5EF4-FFF2-40B4-BE49-F238E27FC236}">
                <a16:creationId xmlns:a16="http://schemas.microsoft.com/office/drawing/2014/main" id="{A7E6B1E9-B381-07C3-36D2-FBCD0FD91A73}"/>
              </a:ext>
            </a:extLst>
          </p:cNvPr>
          <p:cNvPicPr>
            <a:picLocks noChangeAspect="1"/>
          </p:cNvPicPr>
          <p:nvPr/>
        </p:nvPicPr>
        <p:blipFill>
          <a:blip r:embed="rId3"/>
          <a:stretch>
            <a:fillRect/>
          </a:stretch>
        </p:blipFill>
        <p:spPr>
          <a:xfrm>
            <a:off x="65871" y="711077"/>
            <a:ext cx="8999999" cy="906408"/>
          </a:xfrm>
          <a:prstGeom prst="rect">
            <a:avLst/>
          </a:prstGeom>
        </p:spPr>
      </p:pic>
      <p:pic>
        <p:nvPicPr>
          <p:cNvPr id="15" name="Picture 14">
            <a:extLst>
              <a:ext uri="{FF2B5EF4-FFF2-40B4-BE49-F238E27FC236}">
                <a16:creationId xmlns:a16="http://schemas.microsoft.com/office/drawing/2014/main" id="{1FBB2C26-26EE-055D-4486-1B66620D698D}"/>
              </a:ext>
            </a:extLst>
          </p:cNvPr>
          <p:cNvPicPr>
            <a:picLocks noChangeAspect="1"/>
          </p:cNvPicPr>
          <p:nvPr/>
        </p:nvPicPr>
        <p:blipFill>
          <a:blip r:embed="rId4"/>
          <a:stretch>
            <a:fillRect/>
          </a:stretch>
        </p:blipFill>
        <p:spPr>
          <a:xfrm>
            <a:off x="78131" y="1687959"/>
            <a:ext cx="4426362" cy="2052806"/>
          </a:xfrm>
          <a:prstGeom prst="rect">
            <a:avLst/>
          </a:prstGeom>
        </p:spPr>
      </p:pic>
      <p:pic>
        <p:nvPicPr>
          <p:cNvPr id="16" name="Picture 15">
            <a:extLst>
              <a:ext uri="{FF2B5EF4-FFF2-40B4-BE49-F238E27FC236}">
                <a16:creationId xmlns:a16="http://schemas.microsoft.com/office/drawing/2014/main" id="{D122BB35-C324-9F5B-028B-0BFE8EEBE091}"/>
              </a:ext>
            </a:extLst>
          </p:cNvPr>
          <p:cNvPicPr>
            <a:picLocks noChangeAspect="1"/>
          </p:cNvPicPr>
          <p:nvPr/>
        </p:nvPicPr>
        <p:blipFill>
          <a:blip r:embed="rId4"/>
          <a:stretch>
            <a:fillRect/>
          </a:stretch>
        </p:blipFill>
        <p:spPr>
          <a:xfrm>
            <a:off x="4639508" y="1698700"/>
            <a:ext cx="4426362" cy="2052806"/>
          </a:xfrm>
          <a:prstGeom prst="rect">
            <a:avLst/>
          </a:prstGeom>
        </p:spPr>
      </p:pic>
      <p:sp>
        <p:nvSpPr>
          <p:cNvPr id="2" name="Rectangle 1">
            <a:extLst>
              <a:ext uri="{FF2B5EF4-FFF2-40B4-BE49-F238E27FC236}">
                <a16:creationId xmlns:a16="http://schemas.microsoft.com/office/drawing/2014/main" id="{E1B65A9C-DBD0-C8D0-34B1-71E807A08A19}"/>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3265022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033" y="2564904"/>
            <a:ext cx="8999999" cy="420884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100" dirty="0">
                <a:solidFill>
                  <a:schemeClr val="tx1"/>
                </a:solidFill>
                <a:latin typeface="Atkinson Hyperlegible" pitchFamily="50" charset="0"/>
              </a:rPr>
              <a:t>245 Modern Slavery referrals were made in the 12 months to May 2023 compared with 178 in the 12 months to May 2022 (67 more). </a:t>
            </a:r>
          </a:p>
          <a:p>
            <a:pPr lvl="0"/>
            <a:endParaRPr lang="en-GB" sz="1100" dirty="0">
              <a:solidFill>
                <a:srgbClr val="FF0000"/>
              </a:solidFill>
              <a:highlight>
                <a:srgbClr val="FFFF00"/>
              </a:highlight>
              <a:latin typeface="Atkinson Hyperlegible" pitchFamily="50" charset="0"/>
            </a:endParaRPr>
          </a:p>
          <a:p>
            <a:r>
              <a:rPr lang="en-GB" sz="1100" dirty="0">
                <a:solidFill>
                  <a:schemeClr val="tx1"/>
                </a:solidFill>
                <a:latin typeface="Atkinson Hyperlegible" pitchFamily="50" charset="0"/>
              </a:rPr>
              <a:t>The number of Domestic Violence Protection Notices (DVPN) decreased by 38.6% (91 fewer notices) in the 12 months to May 2023 compared to the 12 months to May 2022. 96 fewer (43.0%) Domestic Violence Protection Orders (DVPO) were issued in the 12 months to May 2023 compared to the 12 months to May 2022.</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78.6% (results to the 12 months to March 2023). Compared to year ending March 2022, confidence has decreased by 5.2 percentage points but nevertheless remains at a high level.</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As a result of Operation Puffin***, the Force has implemented a number of changes to how it approaches the issue of Domestic Abuse. This includes implementing improvements to the risk assessment and victim safeguarding processes.</a:t>
            </a:r>
          </a:p>
          <a:p>
            <a:endParaRPr lang="en-GB" sz="1100" dirty="0">
              <a:solidFill>
                <a:srgbClr val="FF0000"/>
              </a:solidFill>
              <a:latin typeface="Atkinson Hyperlegible" pitchFamily="50" charset="0"/>
            </a:endParaRPr>
          </a:p>
          <a:p>
            <a:r>
              <a:rPr lang="en-GB" sz="1100" dirty="0">
                <a:solidFill>
                  <a:schemeClr val="tx1"/>
                </a:solidFill>
                <a:effectLst/>
                <a:latin typeface="Atkinson Hyperlegible" pitchFamily="50" charset="0"/>
              </a:rPr>
              <a:t>Four of the nine metrics for this Priority improved </a:t>
            </a:r>
            <a:r>
              <a:rPr lang="en-GB" sz="1100" dirty="0">
                <a:solidFill>
                  <a:schemeClr val="tx1"/>
                </a:solidFill>
                <a:latin typeface="Atkinson Hyperlegible" pitchFamily="50" charset="0"/>
              </a:rPr>
              <a:t>in the 12 months to May 2023 </a:t>
            </a:r>
            <a:r>
              <a:rPr lang="en-GB" sz="1100" dirty="0">
                <a:solidFill>
                  <a:schemeClr val="tx1"/>
                </a:solidFill>
                <a:effectLst/>
                <a:latin typeface="Atkinson Hyperlegible" pitchFamily="50" charset="0"/>
              </a:rPr>
              <a:t>compared to the 12 months to May 2022 (DA offences, Repeat victims of DA, CA offences and CA solved); </a:t>
            </a:r>
            <a:r>
              <a:rPr lang="en-GB" sz="1100" dirty="0">
                <a:solidFill>
                  <a:schemeClr val="tx1"/>
                </a:solidFill>
                <a:latin typeface="Atkinson Hyperlegible" pitchFamily="50" charset="0"/>
              </a:rPr>
              <a:t>five</a:t>
            </a:r>
            <a:r>
              <a:rPr lang="en-GB" sz="1100" dirty="0">
                <a:solidFill>
                  <a:schemeClr val="tx1"/>
                </a:solidFill>
                <a:effectLst/>
                <a:latin typeface="Atkinson Hyperlegible" pitchFamily="50" charset="0"/>
              </a:rPr>
              <a:t> deteriorated (DA offences solved, NRM referrals, </a:t>
            </a:r>
            <a:r>
              <a:rPr lang="en-GB" sz="1100" dirty="0">
                <a:solidFill>
                  <a:schemeClr val="tx1"/>
                </a:solidFill>
                <a:latin typeface="Atkinson Hyperlegible" pitchFamily="50" charset="0"/>
              </a:rPr>
              <a:t>DVPNs</a:t>
            </a:r>
            <a:r>
              <a:rPr lang="en-GB" sz="1100" dirty="0">
                <a:solidFill>
                  <a:schemeClr val="tx1"/>
                </a:solidFill>
                <a:effectLst/>
                <a:latin typeface="Atkinson Hyperlegible" pitchFamily="50" charset="0"/>
              </a:rPr>
              <a:t>, DVPOs and confidence). Four metrics improved when compared with the 12 months to December 2019.</a:t>
            </a:r>
            <a:r>
              <a:rPr lang="en-GB" sz="1100" dirty="0">
                <a:solidFill>
                  <a:schemeClr val="tx1"/>
                </a:solidFill>
                <a:latin typeface="Atkinson Hyperlegible" pitchFamily="50" charset="0"/>
              </a:rPr>
              <a:t> </a:t>
            </a:r>
            <a:r>
              <a:rPr lang="en-GB" sz="1100" dirty="0">
                <a:solidFill>
                  <a:schemeClr val="tx1"/>
                </a:solidFill>
                <a:effectLst/>
                <a:latin typeface="Atkinson Hyperlegible" pitchFamily="50" charset="0"/>
              </a:rPr>
              <a:t>Due to changes </a:t>
            </a:r>
            <a:r>
              <a:rPr lang="en-GB" sz="1100" dirty="0">
                <a:solidFill>
                  <a:schemeClr val="tx1"/>
                </a:solidFill>
                <a:latin typeface="Atkinson Hyperlegible" pitchFamily="50" charset="0"/>
              </a:rPr>
              <a:t>efforts to improve recording and cancel duplicate Stalking &amp; Harassment</a:t>
            </a:r>
            <a:r>
              <a:rPr lang="en-GB" sz="1100" dirty="0">
                <a:solidFill>
                  <a:schemeClr val="tx1"/>
                </a:solidFill>
                <a:effectLst/>
                <a:latin typeface="Atkinson Hyperlegible" pitchFamily="50" charset="0"/>
              </a:rPr>
              <a:t> incidents, reductions repeats are hard to assess. As a result a grade of Good is recommended.</a:t>
            </a:r>
          </a:p>
          <a:p>
            <a:endParaRPr lang="en-GB" sz="105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The number of Modern Slavery referrals made to the National Referral Model are only available from April 2019 due to a change in the method of recording. A year on year comparison for the 12 months to December 2019 is therefore not possible.</a:t>
            </a:r>
          </a:p>
          <a:p>
            <a:r>
              <a:rPr lang="en-GB" sz="1000" dirty="0">
                <a:solidFill>
                  <a:schemeClr val="tx1"/>
                </a:solidFill>
                <a:latin typeface="Atkinson Hyperlegible" pitchFamily="50"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DVPN’s are the first stage of the process, and DVPO the second. An officer issues a DVPN which has to go to court to become a DVPO</a:t>
            </a:r>
            <a:r>
              <a:rPr lang="en-GB" sz="1000" dirty="0">
                <a:solidFill>
                  <a:schemeClr val="tx1"/>
                </a:solidFill>
                <a:latin typeface="Atkinson Hyperlegible" pitchFamily="50" charset="0"/>
                <a:ea typeface="Calibri" panose="020F0502020204030204" pitchFamily="34" charset="0"/>
                <a:cs typeface="Calibri" panose="020F0502020204030204" pitchFamily="34" charset="0"/>
              </a:rPr>
              <a:t>, </a:t>
            </a:r>
            <a:r>
              <a:rPr lang="en-GB" sz="1000" dirty="0">
                <a:solidFill>
                  <a:schemeClr val="tx1"/>
                </a:solidFill>
                <a:effectLst/>
                <a:latin typeface="Atkinson Hyperlegible" pitchFamily="50" charset="0"/>
                <a:ea typeface="Calibri" panose="020F0502020204030204" pitchFamily="34" charset="0"/>
                <a:cs typeface="Calibri" panose="020F0502020204030204" pitchFamily="34" charset="0"/>
              </a:rPr>
              <a:t>there are always less orders than notices as a result, as not all are approved or process hasn’t been followed.</a:t>
            </a:r>
          </a:p>
          <a:p>
            <a:r>
              <a:rPr lang="en-GB" sz="1000" dirty="0">
                <a:solidFill>
                  <a:schemeClr val="tx1"/>
                </a:solidFill>
                <a:latin typeface="Atkinson Hyperlegible" pitchFamily="50" charset="0"/>
                <a:cs typeface="Calibri" panose="020F0502020204030204" pitchFamily="34" charset="0"/>
              </a:rPr>
              <a:t>*** Operation Puffin was an investigation into the horrific murder of Ashley Wadsworth by a young man with a history of domestic violence in Chelmsford last year.</a:t>
            </a:r>
            <a:endParaRPr lang="en-GB" sz="1000" dirty="0">
              <a:solidFill>
                <a:schemeClr val="tx1"/>
              </a:solidFill>
              <a:latin typeface="Atkinson Hyperlegible" pitchFamily="50" charset="0"/>
            </a:endParaRP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12</a:t>
            </a:fld>
            <a:endParaRPr lang="en-GB"/>
          </a:p>
        </p:txBody>
      </p:sp>
      <p:pic>
        <p:nvPicPr>
          <p:cNvPr id="2" name="Picture 1">
            <a:extLst>
              <a:ext uri="{FF2B5EF4-FFF2-40B4-BE49-F238E27FC236}">
                <a16:creationId xmlns:a16="http://schemas.microsoft.com/office/drawing/2014/main" id="{BFD159E4-A756-3BF8-12D3-558F0A1797E6}"/>
              </a:ext>
            </a:extLst>
          </p:cNvPr>
          <p:cNvPicPr>
            <a:picLocks noChangeAspect="1"/>
          </p:cNvPicPr>
          <p:nvPr/>
        </p:nvPicPr>
        <p:blipFill>
          <a:blip r:embed="rId3"/>
          <a:stretch>
            <a:fillRect/>
          </a:stretch>
        </p:blipFill>
        <p:spPr>
          <a:xfrm>
            <a:off x="79937" y="698668"/>
            <a:ext cx="8980812" cy="1041519"/>
          </a:xfrm>
          <a:prstGeom prst="rect">
            <a:avLst/>
          </a:prstGeom>
        </p:spPr>
      </p:pic>
      <p:pic>
        <p:nvPicPr>
          <p:cNvPr id="4" name="Picture 3">
            <a:extLst>
              <a:ext uri="{FF2B5EF4-FFF2-40B4-BE49-F238E27FC236}">
                <a16:creationId xmlns:a16="http://schemas.microsoft.com/office/drawing/2014/main" id="{C71BC366-B826-0C40-D387-E48AFFC05B4C}"/>
              </a:ext>
            </a:extLst>
          </p:cNvPr>
          <p:cNvPicPr>
            <a:picLocks noChangeAspect="1"/>
          </p:cNvPicPr>
          <p:nvPr/>
        </p:nvPicPr>
        <p:blipFill>
          <a:blip r:embed="rId4"/>
          <a:stretch>
            <a:fillRect/>
          </a:stretch>
        </p:blipFill>
        <p:spPr>
          <a:xfrm>
            <a:off x="79937" y="1738220"/>
            <a:ext cx="8980812" cy="813115"/>
          </a:xfrm>
          <a:prstGeom prst="rect">
            <a:avLst/>
          </a:prstGeom>
        </p:spPr>
      </p:pic>
      <p:sp>
        <p:nvSpPr>
          <p:cNvPr id="3" name="Rectangle 2">
            <a:extLst>
              <a:ext uri="{FF2B5EF4-FFF2-40B4-BE49-F238E27FC236}">
                <a16:creationId xmlns:a16="http://schemas.microsoft.com/office/drawing/2014/main" id="{7973161C-B3F9-63DD-2BE6-B758E5A77341}"/>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103632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524479"/>
            <a:ext cx="2133600" cy="365125"/>
          </a:xfrm>
        </p:spPr>
        <p:txBody>
          <a:bodyPr/>
          <a:lstStyle/>
          <a:p>
            <a:fld id="{E0D83E65-4E55-4BA6-A0BC-212B9D3BDCE3}" type="slidenum">
              <a:rPr lang="en-GB" smtClean="0"/>
              <a:pPr/>
              <a:t>13</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76944" y="1769942"/>
            <a:ext cx="8978675" cy="50013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Essex experienced a </a:t>
            </a:r>
            <a:r>
              <a:rPr lang="en-GB" sz="1050" b="1" dirty="0">
                <a:solidFill>
                  <a:schemeClr val="tx1"/>
                </a:solidFill>
                <a:latin typeface="Atkinson Hyperlegible" pitchFamily="50" charset="0"/>
              </a:rPr>
              <a:t>9.2% decrease (3,650 fewer) in the number of VAP offences committed against females </a:t>
            </a:r>
            <a:r>
              <a:rPr lang="en-GB" sz="1050" dirty="0">
                <a:solidFill>
                  <a:schemeClr val="tx1"/>
                </a:solidFill>
                <a:latin typeface="Atkinson Hyperlegible" pitchFamily="50" charset="0"/>
              </a:rPr>
              <a:t>in the 12 months to May 2023 compared to the 12 months to May 2022. There was a 1.7% increase (617 more) in the number of VAP offences committed against females in the 12 months to May 2023 compared to the 12 months to December 2019.</a:t>
            </a:r>
            <a:r>
              <a:rPr lang="en-GB" sz="1050" dirty="0">
                <a:solidFill>
                  <a:srgbClr val="FF0000"/>
                </a:solidFill>
                <a:effectLst/>
                <a:latin typeface="Atkinson Hyperlegible" pitchFamily="50" charset="0"/>
                <a:ea typeface="Calibri" panose="020F0502020204030204" pitchFamily="34" charset="0"/>
                <a:cs typeface="Times New Roman" panose="02020603050405020304" pitchFamily="18" charset="0"/>
              </a:rPr>
              <a:t> </a:t>
            </a:r>
            <a:r>
              <a:rPr lang="en-GB" sz="1050" dirty="0">
                <a:solidFill>
                  <a:schemeClr val="tx1"/>
                </a:solidFill>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(56.1%). 3.2% of offences (2,174 offences) had no gender recorded**.</a:t>
            </a:r>
            <a:endParaRPr lang="en-GB" sz="1050" kern="1200" dirty="0">
              <a:solidFill>
                <a:srgbClr val="FF0000"/>
              </a:solidFill>
              <a:effectLst/>
              <a:latin typeface="Atkinson Hyperlegible" pitchFamily="50" charset="0"/>
              <a:ea typeface="Times New Roman" panose="02020603050405020304" pitchFamily="18" charset="0"/>
              <a:cs typeface="Times New Roman" panose="02020603050405020304" pitchFamily="18" charset="0"/>
            </a:endParaRPr>
          </a:p>
          <a:p>
            <a:endParaRPr lang="en-GB" sz="1050" dirty="0">
              <a:solidFill>
                <a:schemeClr val="tx1"/>
              </a:solidFill>
              <a:highlight>
                <a:srgbClr val="FFFF66"/>
              </a:highlight>
              <a:latin typeface="Atkinson Hyperlegible" pitchFamily="50" charset="0"/>
            </a:endParaRPr>
          </a:p>
          <a:p>
            <a:r>
              <a:rPr lang="en-GB" sz="1050" b="1" i="0" dirty="0">
                <a:solidFill>
                  <a:schemeClr val="tx1"/>
                </a:solidFill>
                <a:effectLst/>
                <a:latin typeface="Atkinson Hyperlegible" pitchFamily="50" charset="0"/>
              </a:rPr>
              <a:t>Essex Police prides itself on having excellent Crime Data Accuracy (CDA)</a:t>
            </a:r>
            <a:r>
              <a:rPr lang="en-GB" sz="1050" i="0" dirty="0">
                <a:solidFill>
                  <a:schemeClr val="tx1"/>
                </a:solidFill>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050" dirty="0">
                <a:solidFill>
                  <a:schemeClr val="tx1"/>
                </a:solidFill>
                <a:latin typeface="Atkinson Hyperlegible" pitchFamily="50" charset="0"/>
              </a:rPr>
              <a:t> offences before they create new crimes; where previous records exist, these additional incidents are instead referred to the relevant officer(s) in order that they can be investigated together. As</a:t>
            </a:r>
            <a:r>
              <a:rPr lang="en-GB" sz="1050" dirty="0">
                <a:effectLst/>
                <a:latin typeface="Atkinson Hyperlegible" pitchFamily="50" charset="0"/>
                <a:ea typeface="Calibri" panose="020F0502020204030204" pitchFamily="34" charset="0"/>
              </a:rPr>
              <a:t> of </a:t>
            </a:r>
            <a:r>
              <a:rPr lang="en-GB" sz="1050" dirty="0">
                <a:latin typeface="Atkinson Hyperlegible" pitchFamily="50" charset="0"/>
                <a:ea typeface="Calibri" panose="020F0502020204030204" pitchFamily="34" charset="0"/>
              </a:rPr>
              <a:t>28</a:t>
            </a:r>
            <a:r>
              <a:rPr lang="en-GB" sz="1050" dirty="0">
                <a:effectLst/>
                <a:latin typeface="Atkinson Hyperlegible" pitchFamily="50" charset="0"/>
                <a:ea typeface="Calibri" panose="020F0502020204030204" pitchFamily="34" charset="0"/>
              </a:rPr>
              <a:t> May 2023, for the fiscal year to date, </a:t>
            </a:r>
            <a:r>
              <a:rPr lang="en-GB" sz="1050" b="1" dirty="0">
                <a:latin typeface="Atkinson Hyperlegible" pitchFamily="50" charset="0"/>
                <a:ea typeface="Calibri" panose="020F0502020204030204" pitchFamily="34" charset="0"/>
              </a:rPr>
              <a:t>261</a:t>
            </a:r>
            <a:r>
              <a:rPr lang="en-GB" sz="1050" dirty="0">
                <a:effectLst/>
                <a:latin typeface="Atkinson Hyperlegible" pitchFamily="50" charset="0"/>
                <a:ea typeface="Calibri" panose="020F0502020204030204" pitchFamily="34" charset="0"/>
              </a:rPr>
              <a:t> records have been reviewed as potential duplicate crimes and </a:t>
            </a:r>
            <a:r>
              <a:rPr lang="en-GB" sz="1050" b="1" dirty="0">
                <a:latin typeface="Atkinson Hyperlegible" pitchFamily="50" charset="0"/>
                <a:ea typeface="Calibri" panose="020F0502020204030204" pitchFamily="34" charset="0"/>
              </a:rPr>
              <a:t>78</a:t>
            </a:r>
            <a:r>
              <a:rPr lang="en-GB" sz="1050" dirty="0">
                <a:effectLst/>
                <a:latin typeface="Atkinson Hyperlegible" pitchFamily="50" charset="0"/>
                <a:ea typeface="Calibri" panose="020F0502020204030204" pitchFamily="34" charset="0"/>
              </a:rPr>
              <a:t> identified for cancellation; of these, </a:t>
            </a:r>
            <a:r>
              <a:rPr lang="en-GB" sz="1050" b="1" dirty="0">
                <a:latin typeface="Atkinson Hyperlegible" pitchFamily="50" charset="0"/>
                <a:ea typeface="Calibri" panose="020F0502020204030204" pitchFamily="34" charset="0"/>
              </a:rPr>
              <a:t>46</a:t>
            </a:r>
            <a:r>
              <a:rPr lang="en-GB" sz="1050" dirty="0">
                <a:effectLst/>
                <a:latin typeface="Atkinson Hyperlegible" pitchFamily="50" charset="0"/>
                <a:ea typeface="Calibri" panose="020F0502020204030204" pitchFamily="34" charset="0"/>
              </a:rPr>
              <a:t> records (78%) have now been cancelled. </a:t>
            </a:r>
            <a:r>
              <a:rPr lang="en-GB" sz="1050" dirty="0">
                <a:solidFill>
                  <a:schemeClr val="tx1"/>
                </a:solidFill>
                <a:latin typeface="Atkinson Hyperlegible" pitchFamily="50" charset="0"/>
              </a:rPr>
              <a:t>It is of note that Stalking &amp; Harassment offences</a:t>
            </a:r>
            <a:r>
              <a:rPr lang="en-GB" sz="1050" b="0" i="0" dirty="0">
                <a:solidFill>
                  <a:schemeClr val="tx1"/>
                </a:solidFill>
                <a:effectLst/>
                <a:latin typeface="Atkinson Hyperlegible" pitchFamily="50" charset="0"/>
              </a:rPr>
              <a:t> comprise the largest volume of VAP offences at </a:t>
            </a:r>
            <a:r>
              <a:rPr lang="en-GB" sz="1050" dirty="0">
                <a:solidFill>
                  <a:schemeClr val="tx1"/>
                </a:solidFill>
                <a:latin typeface="Atkinson Hyperlegible" pitchFamily="50" charset="0"/>
              </a:rPr>
              <a:t>39</a:t>
            </a:r>
            <a:r>
              <a:rPr lang="en-GB" sz="1050" b="0" i="0" dirty="0">
                <a:solidFill>
                  <a:schemeClr val="tx1"/>
                </a:solidFill>
                <a:effectLst/>
                <a:latin typeface="Atkinson Hyperlegible" pitchFamily="50" charset="0"/>
              </a:rPr>
              <a:t>.9% in the 12 months to May 2023. </a:t>
            </a:r>
            <a:r>
              <a:rPr lang="en-GB" sz="1050" dirty="0">
                <a:solidFill>
                  <a:schemeClr val="tx1"/>
                </a:solidFill>
                <a:latin typeface="Atkinson Hyperlegible" pitchFamily="50" charset="0"/>
              </a:rPr>
              <a:t>There were </a:t>
            </a:r>
            <a:r>
              <a:rPr lang="en-GB" sz="1050" b="1" dirty="0">
                <a:solidFill>
                  <a:schemeClr val="tx1"/>
                </a:solidFill>
                <a:latin typeface="Atkinson Hyperlegible" pitchFamily="50" charset="0"/>
              </a:rPr>
              <a:t>2,991 fewer Stalking &amp; Harassment crimes committed against females </a:t>
            </a:r>
            <a:r>
              <a:rPr lang="en-GB" sz="1050" dirty="0">
                <a:solidFill>
                  <a:schemeClr val="tx1"/>
                </a:solidFill>
                <a:latin typeface="Atkinson Hyperlegible" pitchFamily="50" charset="0"/>
              </a:rPr>
              <a:t>in the 12 months to May 2023 (14,385 crimes) compared to the 12 months to May 2022 (17,376 crimes).</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In May 2023, national Home Office Counting Rules (HOCR) changed as regards Stalking &amp; Harassment (S&amp;H) offences.  The “principle crime rule” now applies, meaning that only the most serious crime is recorded (previously, Stalking &amp; Harassment offences were recorded as well as the more serious offence).  This has resulted in fewer Stalking &amp; Harassment offences being recorded.  The HOCRs in relation to Malicious Communications have also changed; only isolated offences will now be recorded as Malicious Communications (repeat offences with the same victim and suspect will be recorded as Stalking &amp; Harassment).</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There was a </a:t>
            </a:r>
            <a:r>
              <a:rPr lang="en-GB" sz="1050" b="1" dirty="0">
                <a:solidFill>
                  <a:schemeClr val="tx1"/>
                </a:solidFill>
                <a:latin typeface="Atkinson Hyperlegible" pitchFamily="50" charset="0"/>
              </a:rPr>
              <a:t>6.1% decrease (300 fewer) in the number of Sexual Offences committed against females </a:t>
            </a:r>
            <a:r>
              <a:rPr lang="en-GB" sz="1050" dirty="0">
                <a:solidFill>
                  <a:schemeClr val="tx1"/>
                </a:solidFill>
                <a:latin typeface="Atkinson Hyperlegible" pitchFamily="50" charset="0"/>
              </a:rPr>
              <a:t>in the 12 months to May 2023 compared to the 12 months to May 2022, and a 22.1% increase (843 more) compared to the 12 months to December 2019. Essex Police solved 32 more of these offences in the 12 months to May 2023 compared to the 12 months to May 2022 and </a:t>
            </a:r>
            <a:r>
              <a:rPr lang="en-GB" sz="1050" b="1" dirty="0">
                <a:solidFill>
                  <a:schemeClr val="tx1"/>
                </a:solidFill>
                <a:latin typeface="Atkinson Hyperlegible" pitchFamily="50" charset="0"/>
              </a:rPr>
              <a:t>solved 103 more compared to the 12 months to December 2019</a:t>
            </a:r>
            <a:r>
              <a:rPr lang="en-GB" sz="1050" dirty="0">
                <a:solidFill>
                  <a:schemeClr val="tx1"/>
                </a:solidFill>
                <a:latin typeface="Atkinson Hyperlegible" pitchFamily="50" charset="0"/>
              </a:rPr>
              <a:t>.</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a:t>
            </a:r>
            <a:r>
              <a:rPr lang="en-GB" sz="900" dirty="0">
                <a:solidFill>
                  <a:schemeClr val="bg1"/>
                </a:solidFill>
                <a:latin typeface="Atkinson Hyperlegible" pitchFamily="50" charset="0"/>
              </a:rPr>
              <a:t> </a:t>
            </a:r>
            <a:r>
              <a:rPr lang="en-GB" sz="900" dirty="0">
                <a:solidFill>
                  <a:schemeClr val="tx1"/>
                </a:solidFill>
                <a:latin typeface="Atkinson Hyperlegible" pitchFamily="50" charset="0"/>
              </a:rPr>
              <a:t>Officer defined gender.</a:t>
            </a:r>
          </a:p>
          <a:p>
            <a:r>
              <a:rPr lang="en-GB" sz="900" dirty="0">
                <a:solidFill>
                  <a:schemeClr val="tx1"/>
                </a:solidFill>
                <a:latin typeface="Atkinson Hyperlegible" pitchFamily="50" charset="0"/>
              </a:rPr>
              <a:t> **</a:t>
            </a:r>
            <a:r>
              <a:rPr lang="en-GB" sz="900" dirty="0">
                <a:solidFill>
                  <a:schemeClr val="bg1"/>
                </a:solidFill>
                <a:latin typeface="Atkinson Hyperlegible" pitchFamily="50" charset="0"/>
              </a:rPr>
              <a:t> </a:t>
            </a:r>
            <a:r>
              <a:rPr lang="en-GB" sz="900" dirty="0">
                <a:solidFill>
                  <a:schemeClr val="tx1"/>
                </a:solidFill>
                <a:latin typeface="Atkinson Hyperlegible" pitchFamily="50" charset="0"/>
              </a:rPr>
              <a:t>Not Recorded also includes records where gender is unknown or unspecified.</a:t>
            </a:r>
          </a:p>
          <a:p>
            <a:r>
              <a:rPr lang="en-GB" sz="900" dirty="0">
                <a:solidFill>
                  <a:schemeClr val="tx1"/>
                </a:solidFill>
                <a:latin typeface="Atkinson Hyperlegible" pitchFamily="50" charset="0"/>
              </a:rPr>
              <a:t>*** Please see slide 36</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tables detailing Offences, Solved Outcomes and Solved Rates% for Violence against the Person and Sexual offences (by crime type) split by gender.</a:t>
            </a:r>
          </a:p>
        </p:txBody>
      </p:sp>
      <p:pic>
        <p:nvPicPr>
          <p:cNvPr id="2" name="Picture 1">
            <a:extLst>
              <a:ext uri="{FF2B5EF4-FFF2-40B4-BE49-F238E27FC236}">
                <a16:creationId xmlns:a16="http://schemas.microsoft.com/office/drawing/2014/main" id="{47082FF8-7224-A587-6117-841D065E6C75}"/>
              </a:ext>
            </a:extLst>
          </p:cNvPr>
          <p:cNvPicPr>
            <a:picLocks noChangeAspect="1"/>
          </p:cNvPicPr>
          <p:nvPr/>
        </p:nvPicPr>
        <p:blipFill>
          <a:blip r:embed="rId2"/>
          <a:stretch>
            <a:fillRect/>
          </a:stretch>
        </p:blipFill>
        <p:spPr>
          <a:xfrm>
            <a:off x="88381" y="707651"/>
            <a:ext cx="8978675" cy="1096074"/>
          </a:xfrm>
          <a:prstGeom prst="rect">
            <a:avLst/>
          </a:prstGeom>
        </p:spPr>
      </p:pic>
      <p:sp>
        <p:nvSpPr>
          <p:cNvPr id="3" name="Rectangle 2">
            <a:extLst>
              <a:ext uri="{FF2B5EF4-FFF2-40B4-BE49-F238E27FC236}">
                <a16:creationId xmlns:a16="http://schemas.microsoft.com/office/drawing/2014/main" id="{C8F6F3BB-BB1E-B272-B735-306125E75D6D}"/>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41430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3" y="170296"/>
            <a:ext cx="6807102"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14</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107503" y="3510799"/>
            <a:ext cx="8978675" cy="330859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StreetSafe on police.uk to enable people, particularly women and girls, to pin-point locations where they feel unsafe or have felt unsafe and identify why that location made them feel unsafe. StreetSafe was developed by the Digital Public Contact (DPC) Programme in cooperation with the Home Office and the National Police Chiefs’ Council (NPCC) and was launched on 2 September 2021 as a national pilot for three months. StreetSafe was introduced into Essex as part of the government’s strategy to tackle Violence against Women and Girls (VAWG). In April 2023, 11 reports were submitted in Essex. In total 368 reports have been submitted for the county.</a:t>
            </a:r>
          </a:p>
          <a:p>
            <a:endParaRPr lang="en-GB" sz="950" dirty="0">
              <a:solidFill>
                <a:schemeClr val="tx1"/>
              </a:solidFill>
              <a:latin typeface="Atkinson Hyperlegible" pitchFamily="50" charset="0"/>
            </a:endParaRPr>
          </a:p>
          <a:p>
            <a:r>
              <a:rPr lang="en-GB" sz="950" dirty="0">
                <a:solidFill>
                  <a:schemeClr val="tx1"/>
                </a:solidFill>
                <a:latin typeface="Atkinson Hyperlegible" pitchFamily="50" charset="0"/>
              </a:rPr>
              <a:t>44.5% of females feel safe walking alone in their area after dark (from the independent survey commissioned by Essex Police) for the 12 months to March 2023 compared to 73.2% of males.</a:t>
            </a:r>
          </a:p>
          <a:p>
            <a:endParaRPr lang="en-GB" sz="95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Essex Police is regularly reporting to the national VAWG Taskforce and HMICFRS in respect of its performance, its action plan to tackle VAWG, and its internal conduct and behaviour. This contact also shares best practice and innovation.</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 </a:t>
            </a:r>
            <a:r>
              <a:rPr lang="en-GB" sz="950" dirty="0">
                <a:solidFill>
                  <a:schemeClr val="tx1"/>
                </a:solidFill>
                <a:effectLst/>
                <a:latin typeface="Atkinson Hyperlegible" pitchFamily="50" charset="0"/>
                <a:ea typeface="Calibri" panose="020F0502020204030204" pitchFamily="34" charset="0"/>
              </a:rPr>
              <a:t>The national VAWG Taskforce categorise work in three distinct areas: improving trust and confidence in policing; relentless pursuit of offenders; and creating safer spaces. </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Partnership engagement is key in tackling VAWG, as there are many strands which policing cannot tackle alone; these include education and the prevalence of VAWG and the anonymity of the internet.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In March 2023, the</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 </a:t>
            </a:r>
            <a:r>
              <a:rPr lang="en-GB" sz="950" dirty="0">
                <a:solidFill>
                  <a:schemeClr val="tx1"/>
                </a:solidFill>
                <a:latin typeface="Atkinson Hyperlegible" pitchFamily="50" charset="0"/>
                <a:ea typeface="Calibri" panose="020F0502020204030204" pitchFamily="34" charset="0"/>
                <a:cs typeface="Times New Roman" panose="02020603050405020304" pitchFamily="18" charset="0"/>
              </a:rPr>
              <a:t>NPCC released national findings on</a:t>
            </a:r>
            <a:r>
              <a:rPr lang="en-GB" sz="950" dirty="0">
                <a:solidFill>
                  <a:schemeClr val="tx1"/>
                </a:solidFill>
                <a:effectLst/>
                <a:latin typeface="Atkinson Hyperlegible" pitchFamily="50" charset="0"/>
                <a:ea typeface="Calibri" panose="020F0502020204030204" pitchFamily="34" charset="0"/>
                <a:cs typeface="Times New Roman" panose="02020603050405020304" pitchFamily="18" charset="0"/>
              </a:rPr>
              <a:t> VAWG performance.</a:t>
            </a:r>
          </a:p>
          <a:p>
            <a:endParaRPr lang="en-GB" sz="950" dirty="0">
              <a:solidFill>
                <a:schemeClr val="tx1"/>
              </a:solidFill>
              <a:effectLst/>
              <a:highlight>
                <a:srgbClr val="FFFF66"/>
              </a:highlight>
              <a:latin typeface="Atkinson Hyperlegible" pitchFamily="50" charset="0"/>
              <a:ea typeface="Calibri" panose="020F0502020204030204" pitchFamily="34" charset="0"/>
              <a:cs typeface="Times New Roman" panose="02020603050405020304" pitchFamily="18" charset="0"/>
            </a:endParaRPr>
          </a:p>
          <a:p>
            <a:r>
              <a:rPr lang="en-GB" sz="950" dirty="0">
                <a:solidFill>
                  <a:schemeClr val="tx1"/>
                </a:solidFill>
                <a:latin typeface="Atkinson Hyperlegible" pitchFamily="50" charset="0"/>
              </a:rPr>
              <a:t>Essex Police encourage reporting and are working to gain a better understand this type of offence. There has been a decrease in Violence Against the Person offences and Sexual Offences against females compared to last year. Conversely, there has been an increase in the number of sexual offences solved. As such a grade of Good is recommended.</a:t>
            </a:r>
          </a:p>
          <a:p>
            <a:endParaRPr lang="en-GB" sz="950" dirty="0">
              <a:solidFill>
                <a:schemeClr val="tx1"/>
              </a:solidFill>
              <a:latin typeface="Atkinson Hyperlegible" pitchFamily="50" charset="0"/>
            </a:endParaRPr>
          </a:p>
          <a:p>
            <a:endParaRPr lang="en-GB" sz="95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3" name="Picture 2">
            <a:extLst>
              <a:ext uri="{FF2B5EF4-FFF2-40B4-BE49-F238E27FC236}">
                <a16:creationId xmlns:a16="http://schemas.microsoft.com/office/drawing/2014/main" id="{E816600F-9AB8-3D68-331E-BAC126FBB536}"/>
              </a:ext>
            </a:extLst>
          </p:cNvPr>
          <p:cNvPicPr>
            <a:picLocks noChangeAspect="1"/>
          </p:cNvPicPr>
          <p:nvPr/>
        </p:nvPicPr>
        <p:blipFill>
          <a:blip r:embed="rId2"/>
          <a:stretch>
            <a:fillRect/>
          </a:stretch>
        </p:blipFill>
        <p:spPr>
          <a:xfrm>
            <a:off x="107503" y="2536478"/>
            <a:ext cx="8988532" cy="960118"/>
          </a:xfrm>
          <a:prstGeom prst="rect">
            <a:avLst/>
          </a:prstGeom>
        </p:spPr>
      </p:pic>
      <p:pic>
        <p:nvPicPr>
          <p:cNvPr id="7" name="Picture 6">
            <a:extLst>
              <a:ext uri="{FF2B5EF4-FFF2-40B4-BE49-F238E27FC236}">
                <a16:creationId xmlns:a16="http://schemas.microsoft.com/office/drawing/2014/main" id="{04A247A6-8884-7D23-24BB-CC75046DB9AC}"/>
              </a:ext>
            </a:extLst>
          </p:cNvPr>
          <p:cNvPicPr>
            <a:picLocks noChangeAspect="1"/>
          </p:cNvPicPr>
          <p:nvPr/>
        </p:nvPicPr>
        <p:blipFill>
          <a:blip r:embed="rId3"/>
          <a:stretch>
            <a:fillRect/>
          </a:stretch>
        </p:blipFill>
        <p:spPr>
          <a:xfrm>
            <a:off x="107503" y="695385"/>
            <a:ext cx="4351285" cy="1807706"/>
          </a:xfrm>
          <a:prstGeom prst="rect">
            <a:avLst/>
          </a:prstGeom>
        </p:spPr>
      </p:pic>
      <p:pic>
        <p:nvPicPr>
          <p:cNvPr id="8" name="Picture 7">
            <a:extLst>
              <a:ext uri="{FF2B5EF4-FFF2-40B4-BE49-F238E27FC236}">
                <a16:creationId xmlns:a16="http://schemas.microsoft.com/office/drawing/2014/main" id="{031F7703-486C-A112-105E-C3716D19CFB2}"/>
              </a:ext>
            </a:extLst>
          </p:cNvPr>
          <p:cNvPicPr>
            <a:picLocks noChangeAspect="1"/>
          </p:cNvPicPr>
          <p:nvPr/>
        </p:nvPicPr>
        <p:blipFill>
          <a:blip r:embed="rId4"/>
          <a:stretch>
            <a:fillRect/>
          </a:stretch>
        </p:blipFill>
        <p:spPr>
          <a:xfrm>
            <a:off x="4734893" y="695385"/>
            <a:ext cx="4351285" cy="1807706"/>
          </a:xfrm>
          <a:prstGeom prst="rect">
            <a:avLst/>
          </a:prstGeom>
        </p:spPr>
      </p:pic>
      <p:sp>
        <p:nvSpPr>
          <p:cNvPr id="2" name="Rectangle 1">
            <a:extLst>
              <a:ext uri="{FF2B5EF4-FFF2-40B4-BE49-F238E27FC236}">
                <a16:creationId xmlns:a16="http://schemas.microsoft.com/office/drawing/2014/main" id="{56CED728-F8AA-6786-87D1-0469FB37C55B}"/>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Tree>
    <p:extLst>
      <p:ext uri="{BB962C8B-B14F-4D97-AF65-F5344CB8AC3E}">
        <p14:creationId xmlns:p14="http://schemas.microsoft.com/office/powerpoint/2010/main" val="4013582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15</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67512" y="3879735"/>
            <a:ext cx="9000000" cy="272382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a:t>
            </a:r>
            <a:r>
              <a:rPr lang="en-GB" sz="900" b="1" dirty="0">
                <a:solidFill>
                  <a:schemeClr val="tx1"/>
                </a:solidFill>
                <a:latin typeface="Atkinson Hyperlegible" pitchFamily="50" charset="0"/>
              </a:rPr>
              <a:t>9.4% decrease (4,536 fewer) in the number of </a:t>
            </a:r>
            <a:r>
              <a:rPr lang="en-GB" sz="900" b="1" i="1" dirty="0">
                <a:solidFill>
                  <a:schemeClr val="tx1"/>
                </a:solidFill>
                <a:latin typeface="Atkinson Hyperlegible" pitchFamily="50" charset="0"/>
              </a:rPr>
              <a:t>offences</a:t>
            </a:r>
            <a:r>
              <a:rPr lang="en-GB" sz="900" b="1" dirty="0">
                <a:solidFill>
                  <a:schemeClr val="tx1"/>
                </a:solidFill>
                <a:latin typeface="Atkinson Hyperlegible" pitchFamily="50" charset="0"/>
              </a:rPr>
              <a:t> with a repeat victim </a:t>
            </a:r>
            <a:r>
              <a:rPr lang="en-GB" sz="900" dirty="0">
                <a:solidFill>
                  <a:schemeClr val="tx1"/>
                </a:solidFill>
                <a:latin typeface="Atkinson Hyperlegible" pitchFamily="50" charset="0"/>
              </a:rPr>
              <a:t>for the 12 months to May 2023 (43,481 offences) compared to the 12 months to May 2022 (48,017 offences) and a 1.8% increase (777 more) compared to the 12 months to December 2019 (42,704 offences).* Except for August 2022, the year on year change for repeat victimisation has decreased each month since March 2022.</a:t>
            </a:r>
          </a:p>
          <a:p>
            <a:endParaRPr lang="en-GB" sz="900" dirty="0">
              <a:solidFill>
                <a:srgbClr val="FF0000"/>
              </a:solidFill>
              <a:highlight>
                <a:srgbClr val="FFFF66"/>
              </a:highlight>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a:t>
            </a:r>
            <a:r>
              <a:rPr lang="en-GB" sz="900" b="1" dirty="0">
                <a:solidFill>
                  <a:schemeClr val="tx1"/>
                </a:solidFill>
                <a:latin typeface="Atkinson Hyperlegible" pitchFamily="50" charset="0"/>
                <a:ea typeface="Calibri" panose="020F0502020204030204" pitchFamily="34" charset="0"/>
              </a:rPr>
              <a:t>number of </a:t>
            </a:r>
            <a:r>
              <a:rPr lang="en-GB" sz="900" b="1" i="1" dirty="0">
                <a:solidFill>
                  <a:schemeClr val="tx1"/>
                </a:solidFill>
                <a:latin typeface="Atkinson Hyperlegible" pitchFamily="50" charset="0"/>
                <a:ea typeface="Calibri" panose="020F0502020204030204" pitchFamily="34" charset="0"/>
              </a:rPr>
              <a:t>individual</a:t>
            </a:r>
            <a:r>
              <a:rPr lang="en-GB" sz="900" b="1" dirty="0">
                <a:solidFill>
                  <a:schemeClr val="tx1"/>
                </a:solidFill>
                <a:latin typeface="Atkinson Hyperlegible" pitchFamily="50" charset="0"/>
                <a:ea typeface="Calibri" panose="020F0502020204030204" pitchFamily="34" charset="0"/>
              </a:rPr>
              <a:t> repeat victims decreased by 3.6% </a:t>
            </a:r>
            <a:r>
              <a:rPr lang="en-GB" sz="900" dirty="0">
                <a:solidFill>
                  <a:schemeClr val="tx1"/>
                </a:solidFill>
                <a:latin typeface="Atkinson Hyperlegible" pitchFamily="50" charset="0"/>
                <a:ea typeface="Calibri" panose="020F0502020204030204" pitchFamily="34" charset="0"/>
              </a:rPr>
              <a:t>(810 fewer) for the 12 months to </a:t>
            </a:r>
            <a:r>
              <a:rPr lang="en-GB" sz="900" dirty="0">
                <a:solidFill>
                  <a:schemeClr val="tx1"/>
                </a:solidFill>
                <a:latin typeface="Atkinson Hyperlegible" pitchFamily="50" charset="0"/>
              </a:rPr>
              <a:t>May</a:t>
            </a:r>
            <a:r>
              <a:rPr lang="en-GB" sz="900" dirty="0">
                <a:solidFill>
                  <a:schemeClr val="tx1"/>
                </a:solidFill>
                <a:latin typeface="Atkinson Hyperlegible" pitchFamily="50" charset="0"/>
                <a:ea typeface="Calibri" panose="020F0502020204030204" pitchFamily="34" charset="0"/>
              </a:rPr>
              <a:t> 2023 (21,800 individual victims) compared to the 12 months to </a:t>
            </a:r>
            <a:r>
              <a:rPr lang="en-GB" sz="900" dirty="0">
                <a:solidFill>
                  <a:schemeClr val="tx1"/>
                </a:solidFill>
                <a:latin typeface="Atkinson Hyperlegible" pitchFamily="50" charset="0"/>
              </a:rPr>
              <a:t>May</a:t>
            </a:r>
            <a:r>
              <a:rPr lang="en-GB" sz="900" dirty="0">
                <a:solidFill>
                  <a:schemeClr val="tx1"/>
                </a:solidFill>
                <a:latin typeface="Atkinson Hyperlegible" pitchFamily="50" charset="0"/>
                <a:ea typeface="Calibri" panose="020F0502020204030204" pitchFamily="34" charset="0"/>
              </a:rPr>
              <a:t> 2022 (22,610 individual victims). There was an increase of 2.3% (493 more) compared to the 12 months to December 2019 (21,307 individual victims). </a:t>
            </a:r>
          </a:p>
          <a:p>
            <a:endParaRPr lang="en-GB" sz="900" dirty="0">
              <a:solidFill>
                <a:srgbClr val="FF0000"/>
              </a:solidFill>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ea typeface="Calibri" panose="020F0502020204030204" pitchFamily="34" charset="0"/>
              </a:rPr>
              <a:t>The average number of days taken to investigate High Harm offences increased to 51.6 in </a:t>
            </a:r>
            <a:r>
              <a:rPr lang="en-GB" sz="900" dirty="0">
                <a:solidFill>
                  <a:schemeClr val="tx1"/>
                </a:solidFill>
                <a:latin typeface="Atkinson Hyperlegible" pitchFamily="50" charset="0"/>
              </a:rPr>
              <a:t>May</a:t>
            </a:r>
            <a:r>
              <a:rPr lang="en-GB" sz="900" dirty="0">
                <a:solidFill>
                  <a:schemeClr val="tx1"/>
                </a:solidFill>
                <a:latin typeface="Atkinson Hyperlegible" pitchFamily="50" charset="0"/>
                <a:ea typeface="Calibri" panose="020F0502020204030204" pitchFamily="34" charset="0"/>
              </a:rPr>
              <a:t> 2023 compared to 43.7 in </a:t>
            </a:r>
            <a:r>
              <a:rPr lang="en-GB" sz="900" dirty="0">
                <a:solidFill>
                  <a:schemeClr val="tx1"/>
                </a:solidFill>
                <a:latin typeface="Atkinson Hyperlegible" pitchFamily="50" charset="0"/>
              </a:rPr>
              <a:t>May</a:t>
            </a:r>
            <a:r>
              <a:rPr lang="en-GB" sz="900" dirty="0">
                <a:solidFill>
                  <a:schemeClr val="tx1"/>
                </a:solidFill>
                <a:latin typeface="Atkinson Hyperlegible" pitchFamily="50" charset="0"/>
                <a:ea typeface="Calibri" panose="020F0502020204030204" pitchFamily="34" charset="0"/>
              </a:rPr>
              <a:t> 2022 (7.9 days more). There was an increase of 17.5 days compared to December 2019 (44.2 days).</a:t>
            </a:r>
          </a:p>
          <a:p>
            <a:endParaRPr lang="en-GB" sz="900" dirty="0">
              <a:solidFill>
                <a:schemeClr val="tx1"/>
              </a:solidFill>
              <a:highlight>
                <a:srgbClr val="FFFF66"/>
              </a:highlight>
              <a:latin typeface="Atkinson Hyperlegible" pitchFamily="50" charset="0"/>
              <a:ea typeface="Calibri" panose="020F0502020204030204" pitchFamily="34" charset="0"/>
            </a:endParaRPr>
          </a:p>
          <a:p>
            <a:r>
              <a:rPr lang="en-GB" sz="900" dirty="0">
                <a:solidFill>
                  <a:schemeClr val="tx1"/>
                </a:solidFill>
                <a:latin typeface="Atkinson Hyperlegible" pitchFamily="50" charset="0"/>
              </a:rPr>
              <a:t>There was a 0.4% decrease in the number of referrals to Victim Support in the 12 months to May 2023 compared to the 12 months to May 2022; this equates to 116 fewer referrals. There was, however, a 31.4% decrease (12,893 fewer referrals) for the 12 months to May 2023 compared to the 12 months to December 2019.***</a:t>
            </a:r>
          </a:p>
          <a:p>
            <a:endParaRPr lang="en-GB" sz="900" dirty="0">
              <a:solidFill>
                <a:srgbClr val="FF0000"/>
              </a:solidFill>
              <a:highlight>
                <a:srgbClr val="FFFF66"/>
              </a:highlight>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This metric details how many crimes had a repeat victim rather than the number of individual people who are repeat victims of crime. A repeat victim is someone who has been named as a victim for more than one crime within a 12-month period; to mitigate the fact that multiple crimes can be associated with the same incident, additional crimes with the same victim on the same date are not counted.</a:t>
            </a:r>
          </a:p>
          <a:p>
            <a:r>
              <a:rPr lang="en-GB" sz="900" dirty="0">
                <a:solidFill>
                  <a:schemeClr val="tx1"/>
                </a:solidFill>
                <a:latin typeface="Atkinson Hyperlegible" pitchFamily="50" charset="0"/>
              </a:rPr>
              <a:t>**   Data are for May only for the last two years.</a:t>
            </a:r>
          </a:p>
          <a:p>
            <a:r>
              <a:rPr lang="en-GB" sz="900" dirty="0">
                <a:solidFill>
                  <a:schemeClr val="tx1"/>
                </a:solidFill>
                <a:latin typeface="Atkinson Hyperlegible" pitchFamily="50" charset="0"/>
              </a:rPr>
              <a:t>*** Please see slide 37</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tables detailing Offence details.</a:t>
            </a:r>
          </a:p>
        </p:txBody>
      </p:sp>
      <p:sp>
        <p:nvSpPr>
          <p:cNvPr id="14" name="Rectangle 13">
            <a:extLst>
              <a:ext uri="{FF2B5EF4-FFF2-40B4-BE49-F238E27FC236}">
                <a16:creationId xmlns:a16="http://schemas.microsoft.com/office/drawing/2014/main" id="{94E20171-A249-438B-A227-4B45DF4F5617}"/>
              </a:ext>
            </a:extLst>
          </p:cNvPr>
          <p:cNvSpPr/>
          <p:nvPr/>
        </p:nvSpPr>
        <p:spPr>
          <a:xfrm>
            <a:off x="6588224" y="90010"/>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50CB952B-1D56-F578-9F27-ACEBBF4801AE}"/>
              </a:ext>
            </a:extLst>
          </p:cNvPr>
          <p:cNvPicPr>
            <a:picLocks noChangeAspect="1"/>
          </p:cNvPicPr>
          <p:nvPr/>
        </p:nvPicPr>
        <p:blipFill>
          <a:blip r:embed="rId2"/>
          <a:stretch>
            <a:fillRect/>
          </a:stretch>
        </p:blipFill>
        <p:spPr>
          <a:xfrm>
            <a:off x="64511" y="706399"/>
            <a:ext cx="9000000" cy="1080366"/>
          </a:xfrm>
          <a:prstGeom prst="rect">
            <a:avLst/>
          </a:prstGeom>
        </p:spPr>
      </p:pic>
      <p:pic>
        <p:nvPicPr>
          <p:cNvPr id="4" name="Picture 3">
            <a:extLst>
              <a:ext uri="{FF2B5EF4-FFF2-40B4-BE49-F238E27FC236}">
                <a16:creationId xmlns:a16="http://schemas.microsoft.com/office/drawing/2014/main" id="{264DC23C-B50E-9FDF-6FF8-DB728363E99B}"/>
              </a:ext>
            </a:extLst>
          </p:cNvPr>
          <p:cNvPicPr>
            <a:picLocks noChangeAspect="1"/>
          </p:cNvPicPr>
          <p:nvPr/>
        </p:nvPicPr>
        <p:blipFill>
          <a:blip r:embed="rId3"/>
          <a:stretch>
            <a:fillRect/>
          </a:stretch>
        </p:blipFill>
        <p:spPr>
          <a:xfrm>
            <a:off x="4650180" y="1844487"/>
            <a:ext cx="4414331" cy="2004511"/>
          </a:xfrm>
          <a:prstGeom prst="rect">
            <a:avLst/>
          </a:prstGeom>
        </p:spPr>
      </p:pic>
      <p:pic>
        <p:nvPicPr>
          <p:cNvPr id="7" name="Picture 6">
            <a:extLst>
              <a:ext uri="{FF2B5EF4-FFF2-40B4-BE49-F238E27FC236}">
                <a16:creationId xmlns:a16="http://schemas.microsoft.com/office/drawing/2014/main" id="{FA817B47-0C54-891C-7319-75C2EEE69587}"/>
              </a:ext>
            </a:extLst>
          </p:cNvPr>
          <p:cNvPicPr>
            <a:picLocks noChangeAspect="1"/>
          </p:cNvPicPr>
          <p:nvPr/>
        </p:nvPicPr>
        <p:blipFill>
          <a:blip r:embed="rId4"/>
          <a:stretch>
            <a:fillRect/>
          </a:stretch>
        </p:blipFill>
        <p:spPr>
          <a:xfrm>
            <a:off x="58948" y="1844487"/>
            <a:ext cx="4542934" cy="2004511"/>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89837" y="157514"/>
            <a:ext cx="6624736" cy="338554"/>
          </a:xfrm>
          <a:prstGeom prst="rect">
            <a:avLst/>
          </a:prstGeom>
        </p:spPr>
        <p:txBody>
          <a:bodyPr wrap="square" anchor="ctr" anchorCtr="0">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16</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76292" y="4619456"/>
            <a:ext cx="8978675" cy="19543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Confidence among victims (from the independent survey commissioned by Essex Police) is at 60.9%</a:t>
            </a:r>
            <a:r>
              <a:rPr lang="en-GB" sz="1100" dirty="0">
                <a:solidFill>
                  <a:schemeClr val="tx1"/>
                </a:solidFill>
                <a:latin typeface="Atkinson Hyperlegible" pitchFamily="50" charset="0"/>
              </a:rPr>
              <a:t> (results to the 12 months to March 2023). Although this is 14.6 percentage points lower than confidence of non-victims for the same period (75.5%), the gap has narrowed from 20.5 percentage points over the same period last year. However, the disparity has increased by 1.2 percentage points compared to the 12 months to December 2019 (13.4%).</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Compared to year ending March 2023, </a:t>
            </a:r>
            <a:r>
              <a:rPr lang="en-GB" sz="1100" b="1" dirty="0">
                <a:solidFill>
                  <a:schemeClr val="tx1"/>
                </a:solidFill>
                <a:latin typeface="Atkinson Hyperlegible" pitchFamily="50" charset="0"/>
              </a:rPr>
              <a:t>confidence in the local police amongst victims is stable</a:t>
            </a:r>
            <a:r>
              <a:rPr lang="en-GB" sz="1100" dirty="0">
                <a:solidFill>
                  <a:schemeClr val="tx1"/>
                </a:solidFill>
                <a:latin typeface="Atkinson Hyperlegible" pitchFamily="50" charset="0"/>
              </a:rPr>
              <a:t>, in contrast to confidence amongst non-victims for whom there was a statistically significantly reduction of 5.6 percentage points. </a:t>
            </a:r>
          </a:p>
          <a:p>
            <a:endParaRPr lang="en-GB" sz="1100" dirty="0">
              <a:solidFill>
                <a:schemeClr val="tx1"/>
              </a:solidFill>
              <a:highlight>
                <a:srgbClr val="FFFF66"/>
              </a:highlight>
              <a:latin typeface="Atkinson Hyperlegible" pitchFamily="50" charset="0"/>
            </a:endParaRPr>
          </a:p>
          <a:p>
            <a:r>
              <a:rPr lang="en-GB" sz="1100" dirty="0">
                <a:solidFill>
                  <a:schemeClr val="tx1"/>
                </a:solidFill>
                <a:latin typeface="Atkinson Hyperlegible" pitchFamily="50" charset="0"/>
              </a:rPr>
              <a:t>Whilst the number of repeat victims has decreased in the 12 months to April 2023 compared to last year, the average number of days taken to investigate high harm offences has increased substantially when compared to April 2022 and December 2019. Therefore, a grade of Requires Improvement is recommended.</a:t>
            </a:r>
          </a:p>
        </p:txBody>
      </p:sp>
      <p:sp>
        <p:nvSpPr>
          <p:cNvPr id="11" name="Rectangle 10">
            <a:extLst>
              <a:ext uri="{FF2B5EF4-FFF2-40B4-BE49-F238E27FC236}">
                <a16:creationId xmlns:a16="http://schemas.microsoft.com/office/drawing/2014/main" id="{C24F130A-64FD-4C76-B98B-E680F789052C}"/>
              </a:ext>
            </a:extLst>
          </p:cNvPr>
          <p:cNvSpPr/>
          <p:nvPr/>
        </p:nvSpPr>
        <p:spPr>
          <a:xfrm>
            <a:off x="6732240" y="43037"/>
            <a:ext cx="2441984" cy="584775"/>
          </a:xfrm>
          <a:prstGeom prst="rect">
            <a:avLst/>
          </a:prstGeom>
        </p:spPr>
        <p:txBody>
          <a:bodyPr wrap="square" anchor="ctr" anchorCtr="0">
            <a:spAutoFit/>
          </a:bodyPr>
          <a:lstStyle/>
          <a:p>
            <a:r>
              <a:rPr lang="en-GB" sz="1600" b="1">
                <a:solidFill>
                  <a:schemeClr val="bg1"/>
                </a:solidFill>
                <a:latin typeface="Atkinson Hyperlegible" pitchFamily="50" charset="0"/>
              </a:rPr>
              <a:t>Grade:</a:t>
            </a:r>
          </a:p>
          <a:p>
            <a:r>
              <a:rPr lang="en-GB" sz="1600" b="1">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433582EE-781D-C824-6908-0F288A63316A}"/>
              </a:ext>
            </a:extLst>
          </p:cNvPr>
          <p:cNvPicPr>
            <a:picLocks noChangeAspect="1"/>
          </p:cNvPicPr>
          <p:nvPr/>
        </p:nvPicPr>
        <p:blipFill>
          <a:blip r:embed="rId2"/>
          <a:stretch>
            <a:fillRect/>
          </a:stretch>
        </p:blipFill>
        <p:spPr>
          <a:xfrm>
            <a:off x="76292" y="700462"/>
            <a:ext cx="8989856" cy="1463253"/>
          </a:xfrm>
          <a:prstGeom prst="rect">
            <a:avLst/>
          </a:prstGeom>
        </p:spPr>
      </p:pic>
      <p:pic>
        <p:nvPicPr>
          <p:cNvPr id="4" name="Picture 3">
            <a:extLst>
              <a:ext uri="{FF2B5EF4-FFF2-40B4-BE49-F238E27FC236}">
                <a16:creationId xmlns:a16="http://schemas.microsoft.com/office/drawing/2014/main" id="{04E47D20-EFAC-3412-3523-C617AD07F327}"/>
              </a:ext>
            </a:extLst>
          </p:cNvPr>
          <p:cNvPicPr>
            <a:picLocks noChangeAspect="1"/>
          </p:cNvPicPr>
          <p:nvPr/>
        </p:nvPicPr>
        <p:blipFill>
          <a:blip r:embed="rId3"/>
          <a:stretch>
            <a:fillRect/>
          </a:stretch>
        </p:blipFill>
        <p:spPr>
          <a:xfrm>
            <a:off x="89033" y="2218298"/>
            <a:ext cx="4115413" cy="1906428"/>
          </a:xfrm>
          <a:prstGeom prst="rect">
            <a:avLst/>
          </a:prstGeom>
        </p:spPr>
      </p:pic>
      <p:pic>
        <p:nvPicPr>
          <p:cNvPr id="7" name="Picture 6">
            <a:extLst>
              <a:ext uri="{FF2B5EF4-FFF2-40B4-BE49-F238E27FC236}">
                <a16:creationId xmlns:a16="http://schemas.microsoft.com/office/drawing/2014/main" id="{53B2FF4F-B3BC-8881-88A8-9D3407583D23}"/>
              </a:ext>
            </a:extLst>
          </p:cNvPr>
          <p:cNvPicPr>
            <a:picLocks noChangeAspect="1"/>
          </p:cNvPicPr>
          <p:nvPr/>
        </p:nvPicPr>
        <p:blipFill>
          <a:blip r:embed="rId4"/>
          <a:stretch>
            <a:fillRect/>
          </a:stretch>
        </p:blipFill>
        <p:spPr>
          <a:xfrm>
            <a:off x="4831976" y="2218298"/>
            <a:ext cx="4222991" cy="1906428"/>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17</a:t>
            </a:fld>
            <a:endParaRPr lang="en-GB"/>
          </a:p>
        </p:txBody>
      </p:sp>
      <p:sp>
        <p:nvSpPr>
          <p:cNvPr id="8" name="TextBox 7"/>
          <p:cNvSpPr txBox="1"/>
          <p:nvPr/>
        </p:nvSpPr>
        <p:spPr>
          <a:xfrm>
            <a:off x="80881" y="4509120"/>
            <a:ext cx="8978082" cy="223138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b="1" dirty="0">
                <a:solidFill>
                  <a:schemeClr val="tx1"/>
                </a:solidFill>
                <a:latin typeface="Atkinson Hyperlegible" pitchFamily="50" charset="0"/>
              </a:rPr>
              <a:t>Rural Crime decreased by 2.7% (646 fewer offences) in the 12 months to May 2023 compared to the 12 months to May 2022</a:t>
            </a:r>
            <a:r>
              <a:rPr lang="en-GB" sz="1000" dirty="0">
                <a:solidFill>
                  <a:schemeClr val="tx1"/>
                </a:solidFill>
                <a:latin typeface="Atkinson Hyperlegible" pitchFamily="50" charset="0"/>
              </a:rPr>
              <a:t>. During this period All crime decreased by 2.9%. However, Rural Crime decreased by 10.3% (2,730 fewer offences) compared to the 12 months to December 2019. All Crime in Essex decreased by 3.0% in the same period. </a:t>
            </a:r>
          </a:p>
          <a:p>
            <a:endParaRPr lang="en-GB" sz="1000" dirty="0">
              <a:solidFill>
                <a:srgbClr val="FF0000"/>
              </a:solidFill>
              <a:latin typeface="Atkinson Hyperlegible" pitchFamily="50" charset="0"/>
            </a:endParaRPr>
          </a:p>
          <a:p>
            <a:r>
              <a:rPr lang="en-GB" sz="1000" b="1" dirty="0">
                <a:solidFill>
                  <a:schemeClr val="tx1"/>
                </a:solidFill>
                <a:latin typeface="Atkinson Hyperlegible" pitchFamily="50" charset="0"/>
              </a:rPr>
              <a:t>Essex Police solved 2.9% (72) more Rural Crime offences</a:t>
            </a:r>
            <a:r>
              <a:rPr lang="en-GB" sz="1000" dirty="0">
                <a:solidFill>
                  <a:schemeClr val="tx1"/>
                </a:solidFill>
                <a:latin typeface="Atkinson Hyperlegible" pitchFamily="50" charset="0"/>
              </a:rPr>
              <a:t> for the 12 months to May 2023 compared to the 12 months to May 2022, and 15.2% fewer (a decrease of 464) compared to the 12 months to December 2019.</a:t>
            </a:r>
          </a:p>
          <a:p>
            <a:endParaRPr lang="en-GB" sz="1000" dirty="0">
              <a:solidFill>
                <a:srgbClr val="FF0000"/>
              </a:solidFill>
              <a:highlight>
                <a:srgbClr val="FFFF66"/>
              </a:highlight>
              <a:latin typeface="Atkinson Hyperlegible" pitchFamily="50" charset="0"/>
            </a:endParaRPr>
          </a:p>
          <a:p>
            <a:r>
              <a:rPr lang="en-GB" sz="1000" dirty="0">
                <a:solidFill>
                  <a:schemeClr val="tx1"/>
                </a:solidFill>
                <a:latin typeface="Atkinson Hyperlegible" pitchFamily="50" charset="0"/>
              </a:rPr>
              <a:t>The Rural Crime Harm (Crime Severity) Score* was 8.6 for the 12 months to May 2023, which is a decrease of 0.3 when compared to the 12 months to May 2022 and lower than the All Crime Harm Score in Essex (14.3) which decreased by 0.5.</a:t>
            </a:r>
          </a:p>
          <a:p>
            <a:pPr lvl="0"/>
            <a:endParaRPr lang="en-GB" sz="900" dirty="0">
              <a:solidFill>
                <a:schemeClr val="tx1"/>
              </a:solidFill>
              <a:highlight>
                <a:srgbClr val="FFFF00"/>
              </a:highlight>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May 2023) have been used rather than national data (which are to March 2023).</a:t>
            </a:r>
          </a:p>
        </p:txBody>
      </p:sp>
      <p:sp>
        <p:nvSpPr>
          <p:cNvPr id="16" name="Rectangle 15">
            <a:extLst>
              <a:ext uri="{FF2B5EF4-FFF2-40B4-BE49-F238E27FC236}">
                <a16:creationId xmlns:a16="http://schemas.microsoft.com/office/drawing/2014/main" id="{BDBEEABB-F600-48D7-A802-D339AA8926C5}"/>
              </a:ext>
            </a:extLst>
          </p:cNvPr>
          <p:cNvSpPr/>
          <p:nvPr/>
        </p:nvSpPr>
        <p:spPr>
          <a:xfrm>
            <a:off x="7681984" y="198020"/>
            <a:ext cx="1375440"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7" name="Picture 6">
            <a:extLst>
              <a:ext uri="{FF2B5EF4-FFF2-40B4-BE49-F238E27FC236}">
                <a16:creationId xmlns:a16="http://schemas.microsoft.com/office/drawing/2014/main" id="{7BE4E7A3-448A-28D3-35A9-4653E6846DD0}"/>
              </a:ext>
            </a:extLst>
          </p:cNvPr>
          <p:cNvPicPr>
            <a:picLocks noChangeAspect="1"/>
          </p:cNvPicPr>
          <p:nvPr/>
        </p:nvPicPr>
        <p:blipFill>
          <a:blip r:embed="rId3"/>
          <a:stretch>
            <a:fillRect/>
          </a:stretch>
        </p:blipFill>
        <p:spPr>
          <a:xfrm>
            <a:off x="64754" y="708562"/>
            <a:ext cx="8992670" cy="914819"/>
          </a:xfrm>
          <a:prstGeom prst="rect">
            <a:avLst/>
          </a:prstGeom>
        </p:spPr>
      </p:pic>
      <p:pic>
        <p:nvPicPr>
          <p:cNvPr id="10" name="Picture 9">
            <a:extLst>
              <a:ext uri="{FF2B5EF4-FFF2-40B4-BE49-F238E27FC236}">
                <a16:creationId xmlns:a16="http://schemas.microsoft.com/office/drawing/2014/main" id="{A41D8824-4786-EC62-9078-DDD120BE674C}"/>
              </a:ext>
            </a:extLst>
          </p:cNvPr>
          <p:cNvPicPr>
            <a:picLocks noChangeAspect="1"/>
          </p:cNvPicPr>
          <p:nvPr/>
        </p:nvPicPr>
        <p:blipFill>
          <a:blip r:embed="rId4"/>
          <a:stretch>
            <a:fillRect/>
          </a:stretch>
        </p:blipFill>
        <p:spPr>
          <a:xfrm>
            <a:off x="76178" y="3623370"/>
            <a:ext cx="8992669" cy="731855"/>
          </a:xfrm>
          <a:prstGeom prst="rect">
            <a:avLst/>
          </a:prstGeom>
        </p:spPr>
      </p:pic>
      <p:pic>
        <p:nvPicPr>
          <p:cNvPr id="11" name="Picture 10">
            <a:extLst>
              <a:ext uri="{FF2B5EF4-FFF2-40B4-BE49-F238E27FC236}">
                <a16:creationId xmlns:a16="http://schemas.microsoft.com/office/drawing/2014/main" id="{0C3334EB-6624-56B9-63D1-1735BAF03242}"/>
              </a:ext>
            </a:extLst>
          </p:cNvPr>
          <p:cNvPicPr>
            <a:picLocks noChangeAspect="1"/>
          </p:cNvPicPr>
          <p:nvPr/>
        </p:nvPicPr>
        <p:blipFill>
          <a:blip r:embed="rId5"/>
          <a:stretch>
            <a:fillRect/>
          </a:stretch>
        </p:blipFill>
        <p:spPr>
          <a:xfrm>
            <a:off x="75153" y="1638776"/>
            <a:ext cx="4420669" cy="1944549"/>
          </a:xfrm>
          <a:prstGeom prst="rect">
            <a:avLst/>
          </a:prstGeom>
        </p:spPr>
      </p:pic>
      <p:pic>
        <p:nvPicPr>
          <p:cNvPr id="12" name="Picture 11">
            <a:extLst>
              <a:ext uri="{FF2B5EF4-FFF2-40B4-BE49-F238E27FC236}">
                <a16:creationId xmlns:a16="http://schemas.microsoft.com/office/drawing/2014/main" id="{E65256C5-9E5A-51CE-908B-020B74354FE8}"/>
              </a:ext>
            </a:extLst>
          </p:cNvPr>
          <p:cNvPicPr>
            <a:picLocks noChangeAspect="1"/>
          </p:cNvPicPr>
          <p:nvPr/>
        </p:nvPicPr>
        <p:blipFill>
          <a:blip r:embed="rId6"/>
          <a:stretch>
            <a:fillRect/>
          </a:stretch>
        </p:blipFill>
        <p:spPr>
          <a:xfrm>
            <a:off x="4648180" y="1638776"/>
            <a:ext cx="4409244" cy="1948587"/>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18</a:t>
            </a:fld>
            <a:endParaRPr lang="en-GB"/>
          </a:p>
        </p:txBody>
      </p:sp>
      <p:sp>
        <p:nvSpPr>
          <p:cNvPr id="8" name="TextBox 7"/>
          <p:cNvSpPr txBox="1"/>
          <p:nvPr/>
        </p:nvSpPr>
        <p:spPr>
          <a:xfrm>
            <a:off x="60974" y="2214781"/>
            <a:ext cx="8978082" cy="390876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in rural policing (from the independent survey commissioned by Essex Police) is at 74.0% (results to the 12 months to March 2023). Compared to year ending March 2022 (81.5%), confidence in rural policing has deteriorated significantly (by 7.6%), although it remains slightly higher than the current overall Essex average (rural and urban combined) of 73.5%. </a:t>
            </a:r>
            <a:r>
              <a:rPr lang="en-GB" sz="1200" b="1" dirty="0">
                <a:solidFill>
                  <a:schemeClr val="tx1"/>
                </a:solidFill>
                <a:latin typeface="Atkinson Hyperlegible" pitchFamily="50" charset="0"/>
              </a:rPr>
              <a:t>Since 2019, confidence in Essex Police has increased significantly in every area across Essex.</a:t>
            </a:r>
          </a:p>
          <a:p>
            <a:endParaRPr lang="en-GB" sz="1200" dirty="0">
              <a:solidFill>
                <a:srgbClr val="FF0000"/>
              </a:solidFill>
              <a:highlight>
                <a:srgbClr val="FFFF66"/>
              </a:highlight>
              <a:latin typeface="Atkinson Hyperlegible" pitchFamily="50"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a:t>
            </a:r>
            <a:r>
              <a:rPr lang="en-GB" sz="1200" b="0" i="0" dirty="0">
                <a:solidFill>
                  <a:schemeClr val="tx1"/>
                </a:solidFill>
                <a:effectLst/>
                <a:latin typeface="Atkinson Hyperlegible" pitchFamily="50" charset="0"/>
              </a:rPr>
              <a:t>Essex Police are also continuing their commitment to prevent rural and heritage crime with the innovative launch of a horseback volunteer scheme in Uttlesford. The idea behind the scheme is that horse riders are in a unique position to spot signs of suspicious activity related to offences such as hare coursing, stolen agricultural vehicles, unlawful metal detecting or theft of lead from protected heritage buildings. The horseback volunteers will be trained in what to look out for and will be able to report any concerns or suspicious activity, helping the Force target those committing offences and stop criminality before it happens.</a:t>
            </a:r>
          </a:p>
          <a:p>
            <a:endParaRPr lang="en-GB" sz="1200" dirty="0">
              <a:solidFill>
                <a:schemeClr val="tx1"/>
              </a:solidFill>
              <a:latin typeface="Atkinson Hyperlegible" pitchFamily="50" charset="0"/>
              <a:ea typeface="Yu Mincho" panose="020B0400000000000000" pitchFamily="18" charset="-128"/>
              <a:cs typeface="Arial" panose="020B0604020202020204" pitchFamily="34" charset="0"/>
            </a:endParaRPr>
          </a:p>
          <a:p>
            <a:r>
              <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rPr>
              <a:t>In March 2023, a new Rural Crime Strategy was launched in collaboration with the Essex Rural Partnership (ERP) and the Police, Fire and Crime Commissioner (PFCC).</a:t>
            </a:r>
          </a:p>
          <a:p>
            <a:r>
              <a:rPr lang="en-US" sz="1200" dirty="0">
                <a:solidFill>
                  <a:srgbClr val="FF0000"/>
                </a:solidFill>
                <a:effectLst/>
                <a:highlight>
                  <a:srgbClr val="FFFF66"/>
                </a:highlight>
                <a:latin typeface="Atkinson Hyperlegible" pitchFamily="50" charset="0"/>
                <a:ea typeface="Yu Mincho" panose="020B0400000000000000" pitchFamily="18" charset="-128"/>
                <a:cs typeface="Arial" panose="020B0604020202020204" pitchFamily="34" charset="0"/>
              </a:rPr>
              <a:t> </a:t>
            </a:r>
            <a:endParaRPr lang="en-GB" sz="1200" dirty="0">
              <a:solidFill>
                <a:srgbClr val="FF0000"/>
              </a:solidFill>
              <a:effectLst/>
              <a:highlight>
                <a:srgbClr val="FFFF66"/>
              </a:highlight>
              <a:latin typeface="Atkinson Hyperlegible" pitchFamily="50" charset="0"/>
              <a:ea typeface="Yu Mincho" panose="020B0400000000000000" pitchFamily="18" charset="-128"/>
              <a:cs typeface="Arial" panose="020B0604020202020204" pitchFamily="34" charset="0"/>
            </a:endParaRPr>
          </a:p>
          <a:p>
            <a:pPr lvl="0"/>
            <a:r>
              <a:rPr lang="en-GB" sz="1200" dirty="0">
                <a:solidFill>
                  <a:schemeClr val="tx1"/>
                </a:solidFill>
                <a:latin typeface="Atkinson Hyperlegible" pitchFamily="50" charset="0"/>
              </a:rPr>
              <a:t>Confidence in the local police in rural areas is in line with the rest of the county, and offence levels in the 12 months to May 2023 are lower compared to the 12 months to December 2019 (pre-COVID). With an increase in the number of rural offences solved and a decrease in the overall number of Rural Crime offences and the Severity Score, a grade of Good is recommended. </a:t>
            </a:r>
          </a:p>
          <a:p>
            <a:pPr lvl="0"/>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Rural districts: Braintree, Maldon, Tendring and Uttlesford</a:t>
            </a:r>
          </a:p>
        </p:txBody>
      </p:sp>
      <p:sp>
        <p:nvSpPr>
          <p:cNvPr id="11" name="Rectangle 10">
            <a:extLst>
              <a:ext uri="{FF2B5EF4-FFF2-40B4-BE49-F238E27FC236}">
                <a16:creationId xmlns:a16="http://schemas.microsoft.com/office/drawing/2014/main" id="{A5F587F2-CBD0-45AF-A881-6A3960A39465}"/>
              </a:ext>
            </a:extLst>
          </p:cNvPr>
          <p:cNvSpPr/>
          <p:nvPr/>
        </p:nvSpPr>
        <p:spPr>
          <a:xfrm>
            <a:off x="7652347" y="179348"/>
            <a:ext cx="1384149" cy="338554"/>
          </a:xfrm>
          <a:prstGeom prst="rect">
            <a:avLst/>
          </a:prstGeom>
        </p:spPr>
        <p:txBody>
          <a:bodyPr wrap="square" anchor="ctr" anchorCtr="0">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4" name="Picture 3">
            <a:extLst>
              <a:ext uri="{FF2B5EF4-FFF2-40B4-BE49-F238E27FC236}">
                <a16:creationId xmlns:a16="http://schemas.microsoft.com/office/drawing/2014/main" id="{22B0DDC8-AFD7-255D-7E6F-F52584B1FCBD}"/>
              </a:ext>
            </a:extLst>
          </p:cNvPr>
          <p:cNvPicPr>
            <a:picLocks noChangeAspect="1"/>
          </p:cNvPicPr>
          <p:nvPr/>
        </p:nvPicPr>
        <p:blipFill>
          <a:blip r:embed="rId3"/>
          <a:stretch>
            <a:fillRect/>
          </a:stretch>
        </p:blipFill>
        <p:spPr>
          <a:xfrm>
            <a:off x="60974" y="741082"/>
            <a:ext cx="8975522" cy="903943"/>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926" y="-5050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19</a:t>
            </a:fld>
            <a:endParaRPr lang="en-GB"/>
          </a:p>
        </p:txBody>
      </p:sp>
      <p:sp>
        <p:nvSpPr>
          <p:cNvPr id="13" name="Rectangle 12"/>
          <p:cNvSpPr/>
          <p:nvPr/>
        </p:nvSpPr>
        <p:spPr>
          <a:xfrm>
            <a:off x="7615428" y="172331"/>
            <a:ext cx="142079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57551" y="4292883"/>
            <a:ext cx="8978675" cy="247760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There were fourteen fewer dog thefts in Essex for the 12 months to May 2023 compared to the 12 months to May 2022 (50 v. 64). There were seven fewer dog thefts in the 12 months to May 2023 compared to the 12 months to December 2019.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 number of dog thefts solved for the 12 months to May 2023 (1) fell by two compared to the 12 months to May 2022 (3) and by 1 compared to the 12 months to December 2019 (2).</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in how Essex Police and the organisations they work with are dealing with dog theft (from the independent survey commissioned by Essex Police) is at 61.6% for the 12 months to March 2023.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Due to the low and reducing number of thefts across the county (given the comparatively large population of Essex), along with relatively high confidence levels, a grade of Good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i="0" dirty="0">
                <a:solidFill>
                  <a:schemeClr val="tx1"/>
                </a:solidFill>
                <a:effectLst/>
                <a:latin typeface="Atkinson Hyperlegible" pitchFamily="50" charset="0"/>
              </a:rPr>
              <a:t>*   T</a:t>
            </a:r>
            <a:r>
              <a:rPr lang="en-GB" sz="900" dirty="0">
                <a:solidFill>
                  <a:schemeClr val="tx1"/>
                </a:solidFill>
                <a:effectLst/>
                <a:latin typeface="Atkinson Hyperlegible" pitchFamily="50" charset="0"/>
              </a:rPr>
              <a:t>his is number of thefts in which dogs were stolen, and not quantity of dogs stolen in each theft. </a:t>
            </a:r>
            <a:r>
              <a:rPr lang="en-GB" sz="90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82E1F2F2-2EDC-556B-FF2D-5B1C270DC5A2}"/>
              </a:ext>
            </a:extLst>
          </p:cNvPr>
          <p:cNvPicPr>
            <a:picLocks noChangeAspect="1"/>
          </p:cNvPicPr>
          <p:nvPr/>
        </p:nvPicPr>
        <p:blipFill>
          <a:blip r:embed="rId2"/>
          <a:stretch>
            <a:fillRect/>
          </a:stretch>
        </p:blipFill>
        <p:spPr>
          <a:xfrm>
            <a:off x="57551" y="664639"/>
            <a:ext cx="8978675" cy="913238"/>
          </a:xfrm>
          <a:prstGeom prst="rect">
            <a:avLst/>
          </a:prstGeom>
        </p:spPr>
      </p:pic>
      <p:pic>
        <p:nvPicPr>
          <p:cNvPr id="3" name="Picture 2">
            <a:extLst>
              <a:ext uri="{FF2B5EF4-FFF2-40B4-BE49-F238E27FC236}">
                <a16:creationId xmlns:a16="http://schemas.microsoft.com/office/drawing/2014/main" id="{668002DD-B055-BDB5-2EC0-36EB9D6094DD}"/>
              </a:ext>
            </a:extLst>
          </p:cNvPr>
          <p:cNvPicPr>
            <a:picLocks noChangeAspect="1"/>
          </p:cNvPicPr>
          <p:nvPr/>
        </p:nvPicPr>
        <p:blipFill>
          <a:blip r:embed="rId3"/>
          <a:stretch>
            <a:fillRect/>
          </a:stretch>
        </p:blipFill>
        <p:spPr>
          <a:xfrm>
            <a:off x="48586" y="3360668"/>
            <a:ext cx="8998533" cy="897134"/>
          </a:xfrm>
          <a:prstGeom prst="rect">
            <a:avLst/>
          </a:prstGeom>
        </p:spPr>
      </p:pic>
      <p:pic>
        <p:nvPicPr>
          <p:cNvPr id="10" name="Picture 9">
            <a:extLst>
              <a:ext uri="{FF2B5EF4-FFF2-40B4-BE49-F238E27FC236}">
                <a16:creationId xmlns:a16="http://schemas.microsoft.com/office/drawing/2014/main" id="{BF63727C-A2C4-8715-B129-A2AEB7AF19B7}"/>
              </a:ext>
            </a:extLst>
          </p:cNvPr>
          <p:cNvPicPr>
            <a:picLocks noChangeAspect="1"/>
          </p:cNvPicPr>
          <p:nvPr/>
        </p:nvPicPr>
        <p:blipFill>
          <a:blip r:embed="rId4"/>
          <a:stretch>
            <a:fillRect/>
          </a:stretch>
        </p:blipFill>
        <p:spPr>
          <a:xfrm>
            <a:off x="2575421" y="1586654"/>
            <a:ext cx="3942934" cy="1747898"/>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a:latin typeface="Atkinson Hyperlegible" pitchFamily="50" charset="0"/>
            </a:endParaRPr>
          </a:p>
        </p:txBody>
      </p:sp>
      <p:sp>
        <p:nvSpPr>
          <p:cNvPr id="5" name="TextBox 4"/>
          <p:cNvSpPr txBox="1"/>
          <p:nvPr/>
        </p:nvSpPr>
        <p:spPr>
          <a:xfrm>
            <a:off x="0" y="742340"/>
            <a:ext cx="9144000" cy="4770537"/>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The Police and Crime Plan 2021-2024 was introduced in April 2021,</a:t>
            </a:r>
            <a:r>
              <a:rPr lang="en-GB" sz="950" baseline="30000" dirty="0">
                <a:latin typeface="Atkinson Hyperlegible" pitchFamily="50" charset="0"/>
              </a:rPr>
              <a:t> </a:t>
            </a:r>
            <a:r>
              <a:rPr lang="en-GB" sz="950" dirty="0">
                <a:latin typeface="Atkinson Hyperlegible" pitchFamily="50" charset="0"/>
              </a:rPr>
              <a:t>with new measures that reflect the Essex Police, Fire and Crime Commissioner’s (PFCC) strategic commitment to targeted prevention and early intervention. On 13 December 2022, the Chief Constable of Essex Police and the Police, Fire &amp; Crime Commissioner for Essex agreed that more measures should be included so a more holistic and rounded view of the Force’s performance against the Police and Crime Plan could be provided. </a:t>
            </a:r>
          </a:p>
          <a:p>
            <a:pPr marL="285750" indent="-285750">
              <a:buFont typeface="Arial" panose="020B0604020202020204" pitchFamily="34" charset="0"/>
              <a:buChar char="•"/>
            </a:pPr>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Five of the twelve PFCC Priorities have been given a recommended grade of ‘</a:t>
            </a:r>
            <a:r>
              <a:rPr lang="en-GB" sz="950" b="1" dirty="0">
                <a:solidFill>
                  <a:srgbClr val="00B050"/>
                </a:solidFill>
                <a:latin typeface="Atkinson Hyperlegible" pitchFamily="50" charset="0"/>
              </a:rPr>
              <a:t>Good</a:t>
            </a:r>
            <a:r>
              <a:rPr lang="en-GB" sz="950" b="1" dirty="0">
                <a:latin typeface="Atkinson Hyperlegible" pitchFamily="50" charset="0"/>
              </a:rPr>
              <a:t>’</a:t>
            </a:r>
            <a:r>
              <a:rPr lang="en-GB" sz="950" dirty="0">
                <a:latin typeface="Atkinson Hyperlegible" pitchFamily="50" charset="0"/>
              </a:rPr>
              <a:t>: 2 (Reducing drug driven violence), 3 (Protecting vulnerable people and breaking the cycle of domestic abuse), 4 (Reducing violence against women and girls), 6 (Protecting rural and isolated areas) and 7 (Dog Theft). </a:t>
            </a:r>
            <a:r>
              <a:rPr lang="en-GB" sz="950" b="1" dirty="0">
                <a:latin typeface="Atkinson Hyperlegible" pitchFamily="50" charset="0"/>
              </a:rPr>
              <a:t>Five have been given a recommended grade of ‘</a:t>
            </a:r>
            <a:r>
              <a:rPr lang="en-GB" sz="950" b="1" dirty="0">
                <a:solidFill>
                  <a:srgbClr val="0070C0"/>
                </a:solidFill>
                <a:latin typeface="Atkinson Hyperlegible" pitchFamily="50" charset="0"/>
              </a:rPr>
              <a:t>Adequate</a:t>
            </a:r>
            <a:r>
              <a:rPr lang="en-GB" sz="950" dirty="0">
                <a:latin typeface="Atkinson Hyperlegible" pitchFamily="50" charset="0"/>
              </a:rPr>
              <a:t>’ and </a:t>
            </a:r>
            <a:r>
              <a:rPr lang="en-GB" sz="950" b="1" dirty="0">
                <a:latin typeface="Atkinson Hyperlegible" pitchFamily="50" charset="0"/>
              </a:rPr>
              <a:t>two</a:t>
            </a:r>
            <a:r>
              <a:rPr lang="en-GB" sz="950" dirty="0">
                <a:latin typeface="Atkinson Hyperlegible" pitchFamily="50" charset="0"/>
              </a:rPr>
              <a:t> </a:t>
            </a:r>
            <a:r>
              <a:rPr lang="en-GB" sz="950" b="1" dirty="0">
                <a:latin typeface="Atkinson Hyperlegible" pitchFamily="50" charset="0"/>
              </a:rPr>
              <a:t>have been given a recommended grade of ‘</a:t>
            </a:r>
            <a:r>
              <a:rPr lang="en-GB" sz="950" b="1" dirty="0">
                <a:solidFill>
                  <a:srgbClr val="FF0000"/>
                </a:solidFill>
                <a:latin typeface="Atkinson Hyperlegible" pitchFamily="50" charset="0"/>
              </a:rPr>
              <a:t>Requires Improvement</a:t>
            </a:r>
            <a:r>
              <a:rPr lang="en-GB" sz="950" b="1" dirty="0">
                <a:latin typeface="Atkinson Hyperlegible" pitchFamily="50" charset="0"/>
              </a:rPr>
              <a:t>’:</a:t>
            </a:r>
            <a:r>
              <a:rPr lang="en-GB" sz="950" dirty="0">
                <a:latin typeface="Atkinson Hyperlegible" pitchFamily="50" charset="0"/>
              </a:rPr>
              <a:t> 5 (Improving support for victims of crime) and 9 (Improving safety on our roads).</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have been no changes in grading compared to the previous month’s report.</a:t>
            </a:r>
          </a:p>
          <a:p>
            <a:pPr marL="285750" indent="-285750">
              <a:buFont typeface="Arial" panose="020B0604020202020204" pitchFamily="34" charset="0"/>
              <a:buChar char="•"/>
            </a:pPr>
            <a:endParaRPr lang="en-GB" sz="950" b="1"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Confidence (from the independent survey commissioned by Essex Police) was at 73.5% for the 12 months to March 2023. Although confidence decreased by 5.5 percentage points compared to the 12 months to March 2022 (79.0%), </a:t>
            </a:r>
            <a:r>
              <a:rPr lang="en-GB" sz="950" b="1" dirty="0">
                <a:latin typeface="Atkinson Hyperlegible" pitchFamily="50" charset="0"/>
              </a:rPr>
              <a:t>confidence is 8.8 percentage points </a:t>
            </a:r>
            <a:r>
              <a:rPr lang="en-GB" sz="950" b="1" dirty="0">
                <a:solidFill>
                  <a:srgbClr val="00B050"/>
                </a:solidFill>
                <a:latin typeface="Atkinson Hyperlegible" pitchFamily="50" charset="0"/>
              </a:rPr>
              <a:t>higher</a:t>
            </a:r>
            <a:r>
              <a:rPr lang="en-GB" sz="950" b="1" dirty="0">
                <a:latin typeface="Atkinson Hyperlegible" pitchFamily="50" charset="0"/>
              </a:rPr>
              <a:t> than it was in the 12 months to December 2019 (64.7%). </a:t>
            </a:r>
            <a:r>
              <a:rPr lang="en-GB" sz="950" dirty="0">
                <a:latin typeface="Atkinson Hyperlegible" pitchFamily="50" charset="0"/>
              </a:rPr>
              <a:t>The 12 months to December 2019 was the last full year (and last full financial quarter) in which society, crime and policing was not affected by the pandemic. Although confidence in the local police has deteriorated significantly compared to year ending December 2021, Forces contacted by Essex Police reported patterns similar to Essex Police: confidence was high during COVID, but has been in general decline ever since (the last two quarters especially have seen significant decreases).</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was a </a:t>
            </a:r>
            <a:r>
              <a:rPr lang="en-GB" sz="950" b="1" dirty="0">
                <a:solidFill>
                  <a:srgbClr val="00B050"/>
                </a:solidFill>
                <a:latin typeface="Atkinson Hyperlegible" pitchFamily="50" charset="0"/>
              </a:rPr>
              <a:t>decrease</a:t>
            </a:r>
            <a:r>
              <a:rPr lang="en-GB" sz="950" b="1" dirty="0">
                <a:latin typeface="Atkinson Hyperlegible" pitchFamily="50" charset="0"/>
              </a:rPr>
              <a:t> in All Crime (2.9%) and Rural Crime (2.7%), but an increase in Business Crime (9.5%) for the 12 months to May 2023 compared to the 12 months to May 2022</a:t>
            </a:r>
            <a:r>
              <a:rPr lang="en-GB" sz="950" dirty="0">
                <a:latin typeface="Atkinson Hyperlegible" pitchFamily="50" charset="0"/>
              </a:rPr>
              <a:t>; acquisitive crime has generally been at higher levels in the last 12 months than in the same 12 months the preceding year. When compared to the 12 months to December 2019, All Crime decreased by 4.0%;</a:t>
            </a:r>
            <a:r>
              <a:rPr lang="en-GB" sz="950" b="1" dirty="0">
                <a:latin typeface="Atkinson Hyperlegible" pitchFamily="50" charset="0"/>
              </a:rPr>
              <a:t> </a:t>
            </a:r>
            <a:r>
              <a:rPr lang="en-GB" sz="950" dirty="0">
                <a:latin typeface="Atkinson Hyperlegible" pitchFamily="50" charset="0"/>
              </a:rPr>
              <a:t>this equates to 6,797 fewer offences. </a:t>
            </a:r>
            <a:r>
              <a:rPr lang="en-GB" sz="950" b="1" dirty="0">
                <a:latin typeface="Atkinson Hyperlegible" pitchFamily="50" charset="0"/>
              </a:rPr>
              <a:t>For the three months to May 2023, All Crime </a:t>
            </a:r>
            <a:r>
              <a:rPr lang="en-GB" sz="950" b="1" dirty="0">
                <a:solidFill>
                  <a:srgbClr val="00B050"/>
                </a:solidFill>
                <a:latin typeface="Atkinson Hyperlegible" pitchFamily="50" charset="0"/>
              </a:rPr>
              <a:t>fell</a:t>
            </a:r>
            <a:r>
              <a:rPr lang="en-GB" sz="950" b="1" dirty="0">
                <a:latin typeface="Atkinson Hyperlegible" pitchFamily="50" charset="0"/>
              </a:rPr>
              <a:t> by </a:t>
            </a:r>
            <a:r>
              <a:rPr lang="en-GB" sz="950" b="1" dirty="0">
                <a:solidFill>
                  <a:srgbClr val="00B050"/>
                </a:solidFill>
                <a:latin typeface="Atkinson Hyperlegible" pitchFamily="50" charset="0"/>
              </a:rPr>
              <a:t>5.5%</a:t>
            </a:r>
            <a:r>
              <a:rPr lang="en-GB" sz="950" b="1" dirty="0">
                <a:latin typeface="Atkinson Hyperlegible" pitchFamily="50" charset="0"/>
              </a:rPr>
              <a:t> whilst the solved rate increased by </a:t>
            </a:r>
            <a:r>
              <a:rPr lang="en-GB" sz="950" b="1" dirty="0">
                <a:solidFill>
                  <a:srgbClr val="00B050"/>
                </a:solidFill>
                <a:latin typeface="Atkinson Hyperlegible" pitchFamily="50" charset="0"/>
              </a:rPr>
              <a:t>0.5</a:t>
            </a:r>
            <a:r>
              <a:rPr lang="en-GB" sz="950" b="1" dirty="0">
                <a:latin typeface="Atkinson Hyperlegible" pitchFamily="50" charset="0"/>
              </a:rPr>
              <a:t> percentage points compared to the three months to May 2022</a:t>
            </a:r>
            <a:r>
              <a:rPr lang="en-GB" sz="950" dirty="0">
                <a:latin typeface="Atkinson Hyperlegible" pitchFamily="50" charset="0"/>
              </a:rPr>
              <a:t>.</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In the 12 months to May 2023 all Theft offences rose by 11.2% (4,714 more), compared to the 12 months to May 2022. This has primarily been driven by increases in shoplifting (1,355 more), Theft </a:t>
            </a:r>
            <a:r>
              <a:rPr lang="en-GB" sz="950" u="sng" dirty="0">
                <a:latin typeface="Atkinson Hyperlegible" pitchFamily="50" charset="0"/>
              </a:rPr>
              <a:t>of</a:t>
            </a:r>
            <a:r>
              <a:rPr lang="en-GB" sz="950" dirty="0">
                <a:latin typeface="Atkinson Hyperlegible" pitchFamily="50" charset="0"/>
              </a:rPr>
              <a:t> a Vehicle (956 more) and Theft </a:t>
            </a:r>
            <a:r>
              <a:rPr lang="en-GB" sz="950" u="sng" dirty="0">
                <a:latin typeface="Atkinson Hyperlegible" pitchFamily="50" charset="0"/>
              </a:rPr>
              <a:t>from</a:t>
            </a:r>
            <a:r>
              <a:rPr lang="en-GB" sz="950" dirty="0">
                <a:latin typeface="Atkinson Hyperlegible" pitchFamily="50" charset="0"/>
              </a:rPr>
              <a:t> a Vehicle (810 more).</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Essex experienced a </a:t>
            </a:r>
            <a:r>
              <a:rPr lang="en-GB" sz="950" b="1" dirty="0">
                <a:latin typeface="Atkinson Hyperlegible" pitchFamily="50" charset="0"/>
              </a:rPr>
              <a:t>9.4% </a:t>
            </a:r>
            <a:r>
              <a:rPr lang="en-GB" sz="950" b="1" dirty="0">
                <a:solidFill>
                  <a:srgbClr val="00B050"/>
                </a:solidFill>
                <a:latin typeface="Atkinson Hyperlegible" pitchFamily="50" charset="0"/>
              </a:rPr>
              <a:t>decrease</a:t>
            </a:r>
            <a:r>
              <a:rPr lang="en-GB" sz="950" b="1" dirty="0">
                <a:latin typeface="Atkinson Hyperlegible" pitchFamily="50" charset="0"/>
              </a:rPr>
              <a:t> (4,536 fewer) in the number of offences with a repeat victim </a:t>
            </a:r>
            <a:r>
              <a:rPr lang="en-GB" sz="950" dirty="0">
                <a:latin typeface="Atkinson Hyperlegible" pitchFamily="50" charset="0"/>
              </a:rPr>
              <a:t>for the 12 months to May 2023 (43,481 offences) compared to the 12 months to May 2022 (48,017 offences). Except for August 2022, </a:t>
            </a:r>
            <a:r>
              <a:rPr lang="en-GB" sz="950" b="1" dirty="0">
                <a:latin typeface="Atkinson Hyperlegible" pitchFamily="50" charset="0"/>
              </a:rPr>
              <a:t>the year on year increase in repeat victimisation has been reducing each month since March 2022.</a:t>
            </a:r>
            <a:r>
              <a:rPr lang="en-GB" sz="950" b="1" baseline="30000" dirty="0">
                <a:latin typeface="Atkinson Hyperlegible" pitchFamily="50" charset="0"/>
              </a:rPr>
              <a:t>*</a:t>
            </a:r>
            <a:r>
              <a:rPr lang="en-GB" sz="950" dirty="0">
                <a:latin typeface="Atkinson Hyperlegible" pitchFamily="50" charset="0"/>
              </a:rPr>
              <a:t>  </a:t>
            </a:r>
            <a:r>
              <a:rPr lang="en-GB" sz="950" b="1" dirty="0">
                <a:latin typeface="Atkinson Hyperlegible" pitchFamily="50" charset="0"/>
              </a:rPr>
              <a:t>The </a:t>
            </a:r>
            <a:r>
              <a:rPr lang="en-GB" sz="950" b="1" dirty="0">
                <a:latin typeface="Atkinson Hyperlegible" pitchFamily="50" charset="0"/>
                <a:ea typeface="Calibri" panose="020F0502020204030204" pitchFamily="34" charset="0"/>
              </a:rPr>
              <a:t>number of individual repeat victims </a:t>
            </a:r>
            <a:r>
              <a:rPr lang="en-GB" sz="950" b="1" dirty="0">
                <a:solidFill>
                  <a:srgbClr val="00B050"/>
                </a:solidFill>
                <a:latin typeface="Atkinson Hyperlegible" pitchFamily="50" charset="0"/>
              </a:rPr>
              <a:t>decreased</a:t>
            </a:r>
            <a:r>
              <a:rPr lang="en-GB" sz="950" b="1" dirty="0">
                <a:latin typeface="Atkinson Hyperlegible" pitchFamily="50" charset="0"/>
                <a:ea typeface="Calibri" panose="020F0502020204030204" pitchFamily="34" charset="0"/>
              </a:rPr>
              <a:t> by 3.6% (810 fewer)</a:t>
            </a:r>
            <a:r>
              <a:rPr lang="en-GB" sz="950" dirty="0">
                <a:latin typeface="Atkinson Hyperlegible" pitchFamily="50" charset="0"/>
                <a:ea typeface="Calibri" panose="020F0502020204030204" pitchFamily="34" charset="0"/>
              </a:rPr>
              <a:t> for the 12 months to May</a:t>
            </a:r>
            <a:r>
              <a:rPr lang="en-GB" sz="950" dirty="0">
                <a:latin typeface="Atkinson Hyperlegible" pitchFamily="50" charset="0"/>
              </a:rPr>
              <a:t> 2023 </a:t>
            </a:r>
            <a:r>
              <a:rPr lang="en-GB" sz="950" dirty="0">
                <a:latin typeface="Atkinson Hyperlegible" pitchFamily="50" charset="0"/>
                <a:ea typeface="Calibri" panose="020F0502020204030204" pitchFamily="34" charset="0"/>
              </a:rPr>
              <a:t>(21,800 individual victims) compared to the 12 months to May 2022 (22,610 individual victims). It is of note that any over-recording of Stalking &amp; Harassment offences (discussed on the next slide) will </a:t>
            </a:r>
            <a:r>
              <a:rPr lang="en-GB" sz="950" dirty="0">
                <a:latin typeface="Atkinson Hyperlegible" pitchFamily="50" charset="0"/>
              </a:rPr>
              <a:t>impact both the number of repeat victims and the number of offences with a repeat victim.</a:t>
            </a:r>
          </a:p>
        </p:txBody>
      </p:sp>
      <p:sp>
        <p:nvSpPr>
          <p:cNvPr id="2" name="Footer Placeholder 1">
            <a:extLst>
              <a:ext uri="{FF2B5EF4-FFF2-40B4-BE49-F238E27FC236}">
                <a16:creationId xmlns:a16="http://schemas.microsoft.com/office/drawing/2014/main" id="{7E5191CD-F8DC-965A-9DEB-E0687D298D0A}"/>
              </a:ext>
            </a:extLst>
          </p:cNvPr>
          <p:cNvSpPr>
            <a:spLocks noGrp="1"/>
          </p:cNvSpPr>
          <p:nvPr>
            <p:ph type="ftr" sz="quarter" idx="11"/>
          </p:nvPr>
        </p:nvSpPr>
        <p:spPr>
          <a:xfrm>
            <a:off x="0" y="6444869"/>
            <a:ext cx="8928992" cy="365125"/>
          </a:xfrm>
        </p:spPr>
        <p:txBody>
          <a:bodyPr/>
          <a:lstStyle/>
          <a:p>
            <a:pPr algn="l"/>
            <a:r>
              <a:rPr lang="en-GB" sz="900" dirty="0">
                <a:solidFill>
                  <a:schemeClr val="tx1"/>
                </a:solidFill>
                <a:latin typeface="Atkinson Hyperlegible" pitchFamily="50" charset="0"/>
              </a:rPr>
              <a:t>Please note:</a:t>
            </a:r>
          </a:p>
          <a:p>
            <a:pPr algn="l"/>
            <a:r>
              <a:rPr lang="en-GB" sz="900" dirty="0">
                <a:solidFill>
                  <a:schemeClr val="tx1"/>
                </a:solidFill>
                <a:latin typeface="Atkinson Hyperlegible" pitchFamily="50" charset="0"/>
              </a:rPr>
              <a:t>* See comparison chart on slide 15 and data table on slide 33.</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20</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68985" y="3918993"/>
            <a:ext cx="900000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May 2023, a total of 1,872 Fraud investigations were allocated to Essex Police by NFIB for investigation. For data on the number and type of Fraud investigations reported as being committed within the Essex Police area, please visit the </a:t>
            </a:r>
            <a:r>
              <a:rPr lang="en-GB" sz="1200" b="1" u="sng" dirty="0">
                <a:solidFill>
                  <a:schemeClr val="tx1"/>
                </a:solidFill>
                <a:latin typeface="Atkinson Hyperlegible" pitchFamily="50" charset="0"/>
                <a:hlinkClick r:id="rId2"/>
              </a:rPr>
              <a:t>NFIB Fraud and Cyber Crime Dashboard.</a:t>
            </a:r>
            <a:endParaRPr lang="en-GB" sz="1200" b="1" u="sng" dirty="0">
              <a:solidFill>
                <a:schemeClr val="tx1"/>
              </a:solidFill>
              <a:latin typeface="Atkinson Hyperlegible" pitchFamily="50" charset="0"/>
            </a:endParaRP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Essex experienced a </a:t>
            </a:r>
            <a:r>
              <a:rPr lang="en-GB" sz="1200" b="1" dirty="0">
                <a:solidFill>
                  <a:schemeClr val="tx1"/>
                </a:solidFill>
                <a:latin typeface="Atkinson Hyperlegible" pitchFamily="50" charset="0"/>
              </a:rPr>
              <a:t>9.5% increase (1,833 more) in the number of Business Crime offences and a 9.1% increase (283 more) in the number of these offences which were solved</a:t>
            </a:r>
            <a:r>
              <a:rPr lang="en-GB" sz="1200" dirty="0">
                <a:solidFill>
                  <a:schemeClr val="tx1"/>
                </a:solidFill>
                <a:latin typeface="Atkinson Hyperlegible" pitchFamily="50" charset="0"/>
              </a:rPr>
              <a:t> in the 12 months to May 2023 compared to the 12 months to May 2022.</a:t>
            </a:r>
            <a:r>
              <a:rPr lang="en-GB" sz="1200" dirty="0">
                <a:solidFill>
                  <a:schemeClr val="tx1"/>
                </a:solidFill>
                <a:effectLst/>
                <a:latin typeface="Atkinson Hyperlegible" pitchFamily="50" charset="0"/>
              </a:rPr>
              <a:t> </a:t>
            </a:r>
            <a:r>
              <a:rPr lang="en-GB" sz="1200" dirty="0">
                <a:solidFill>
                  <a:schemeClr val="tx1"/>
                </a:solidFill>
                <a:latin typeface="Atkinson Hyperlegible" pitchFamily="50" charset="0"/>
              </a:rPr>
              <a:t>S</a:t>
            </a:r>
            <a:r>
              <a:rPr lang="en-GB" sz="1200" dirty="0">
                <a:solidFill>
                  <a:schemeClr val="tx1"/>
                </a:solidFill>
                <a:effectLst/>
                <a:latin typeface="Atkinson Hyperlegible" pitchFamily="50" charset="0"/>
              </a:rPr>
              <a:t>hoplifting accounts for approximately 48.4% of business crime. </a:t>
            </a:r>
            <a:r>
              <a:rPr lang="en-GB" sz="1200" dirty="0">
                <a:solidFill>
                  <a:schemeClr val="tx1"/>
                </a:solidFill>
                <a:latin typeface="Atkinson Hyperlegible" pitchFamily="50" charset="0"/>
              </a:rPr>
              <a:t>Essex Police have been working with businesses to encourage them to record more offences.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11.9% decrease (2,866 fewer) in the number of Business Crime offences and a 30.6% decrease (1,495 fewer) in the number of Business Crimes solved in the 12 months to May 2023 compared to the 12 months to December 2019. </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3" name="Picture 2">
            <a:extLst>
              <a:ext uri="{FF2B5EF4-FFF2-40B4-BE49-F238E27FC236}">
                <a16:creationId xmlns:a16="http://schemas.microsoft.com/office/drawing/2014/main" id="{1D57B400-258A-E911-7EC5-A59FA11D3E45}"/>
              </a:ext>
            </a:extLst>
          </p:cNvPr>
          <p:cNvPicPr>
            <a:picLocks noChangeAspect="1"/>
          </p:cNvPicPr>
          <p:nvPr/>
        </p:nvPicPr>
        <p:blipFill>
          <a:blip r:embed="rId3"/>
          <a:stretch>
            <a:fillRect/>
          </a:stretch>
        </p:blipFill>
        <p:spPr>
          <a:xfrm>
            <a:off x="62955" y="698199"/>
            <a:ext cx="9000000" cy="915407"/>
          </a:xfrm>
          <a:prstGeom prst="rect">
            <a:avLst/>
          </a:prstGeom>
        </p:spPr>
      </p:pic>
      <p:pic>
        <p:nvPicPr>
          <p:cNvPr id="8" name="Picture 7">
            <a:extLst>
              <a:ext uri="{FF2B5EF4-FFF2-40B4-BE49-F238E27FC236}">
                <a16:creationId xmlns:a16="http://schemas.microsoft.com/office/drawing/2014/main" id="{F36E0724-ADAB-7E12-FAEE-6B4713CC2045}"/>
              </a:ext>
            </a:extLst>
          </p:cNvPr>
          <p:cNvPicPr>
            <a:picLocks noChangeAspect="1"/>
          </p:cNvPicPr>
          <p:nvPr/>
        </p:nvPicPr>
        <p:blipFill>
          <a:blip r:embed="rId4"/>
          <a:stretch>
            <a:fillRect/>
          </a:stretch>
        </p:blipFill>
        <p:spPr>
          <a:xfrm>
            <a:off x="75015" y="1631302"/>
            <a:ext cx="4481865" cy="1982186"/>
          </a:xfrm>
          <a:prstGeom prst="rect">
            <a:avLst/>
          </a:prstGeom>
        </p:spPr>
      </p:pic>
      <p:pic>
        <p:nvPicPr>
          <p:cNvPr id="13" name="Picture 12">
            <a:extLst>
              <a:ext uri="{FF2B5EF4-FFF2-40B4-BE49-F238E27FC236}">
                <a16:creationId xmlns:a16="http://schemas.microsoft.com/office/drawing/2014/main" id="{2CE35F7F-339A-FFD8-3C6E-2F58487077C2}"/>
              </a:ext>
            </a:extLst>
          </p:cNvPr>
          <p:cNvPicPr>
            <a:picLocks noChangeAspect="1"/>
          </p:cNvPicPr>
          <p:nvPr/>
        </p:nvPicPr>
        <p:blipFill>
          <a:blip r:embed="rId5"/>
          <a:stretch>
            <a:fillRect/>
          </a:stretch>
        </p:blipFill>
        <p:spPr>
          <a:xfrm>
            <a:off x="4596121" y="1628589"/>
            <a:ext cx="4466834" cy="1982186"/>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79348"/>
            <a:ext cx="7161244"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 - continued</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21</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72000" y="3789040"/>
            <a:ext cx="9000000" cy="279307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10.2% decrease in the number of fraud offences related to business crime in the 12 months to May 2023 compared to the 12 months to May 2022</a:t>
            </a:r>
            <a:r>
              <a:rPr lang="en-GB" sz="1200" u="sng" dirty="0">
                <a:solidFill>
                  <a:schemeClr val="tx1"/>
                </a:solidFill>
                <a:latin typeface="Atkinson Hyperlegible" pitchFamily="50" charset="0"/>
              </a:rPr>
              <a:t>;</a:t>
            </a:r>
            <a:r>
              <a:rPr lang="en-GB" sz="1200" dirty="0">
                <a:solidFill>
                  <a:schemeClr val="tx1"/>
                </a:solidFill>
                <a:latin typeface="Atkinson Hyperlegible" pitchFamily="50" charset="0"/>
              </a:rPr>
              <a:t> this equates to 38 fewer offences. There was also a 30.9% decrease in the 12 months to May 2023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this equates to 150 fewer offences.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that Essex Police are dealing with cyber crime (from the independent survey commissioned by Essex Police) is at 48.8% for the 12 months to March 2023.</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Two of the five metrics deteriorated when compared to the 12 months to May 2022 (Business Crime offences and the total number of fraud offences). However, despite the increase in Business Crime Offences, the number solved has increased in proportion to this and business related fraud has decreased. Due to the fact that these measures are also improving when compared to the 12 months to December 2019, a grade of Adequate is recommended.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pPr lvl="0"/>
            <a:r>
              <a:rPr lang="en-GB" sz="1050" dirty="0">
                <a:solidFill>
                  <a:schemeClr val="tx1"/>
                </a:solidFill>
                <a:latin typeface="Atkinson Hyperlegible" pitchFamily="50" charset="0"/>
              </a:rPr>
              <a:t>*   Fraud offences recorded on Athena where the victim is either an organisation or a person with the Business Victim flag.</a:t>
            </a:r>
          </a:p>
          <a:p>
            <a:pPr lvl="0"/>
            <a:r>
              <a:rPr lang="en-GB" sz="10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2" name="Picture 1">
            <a:extLst>
              <a:ext uri="{FF2B5EF4-FFF2-40B4-BE49-F238E27FC236}">
                <a16:creationId xmlns:a16="http://schemas.microsoft.com/office/drawing/2014/main" id="{2AC4641F-5EBD-701E-9EE1-9755BE0FA327}"/>
              </a:ext>
            </a:extLst>
          </p:cNvPr>
          <p:cNvPicPr>
            <a:picLocks noChangeAspect="1"/>
          </p:cNvPicPr>
          <p:nvPr/>
        </p:nvPicPr>
        <p:blipFill>
          <a:blip r:embed="rId2"/>
          <a:stretch>
            <a:fillRect/>
          </a:stretch>
        </p:blipFill>
        <p:spPr>
          <a:xfrm>
            <a:off x="72000" y="700635"/>
            <a:ext cx="9000000" cy="879155"/>
          </a:xfrm>
          <a:prstGeom prst="rect">
            <a:avLst/>
          </a:prstGeom>
        </p:spPr>
      </p:pic>
      <p:pic>
        <p:nvPicPr>
          <p:cNvPr id="3" name="Picture 2">
            <a:extLst>
              <a:ext uri="{FF2B5EF4-FFF2-40B4-BE49-F238E27FC236}">
                <a16:creationId xmlns:a16="http://schemas.microsoft.com/office/drawing/2014/main" id="{076D70E9-67EE-696C-4233-92FDD753C85B}"/>
              </a:ext>
            </a:extLst>
          </p:cNvPr>
          <p:cNvPicPr>
            <a:picLocks noChangeAspect="1"/>
          </p:cNvPicPr>
          <p:nvPr/>
        </p:nvPicPr>
        <p:blipFill>
          <a:blip r:embed="rId3"/>
          <a:stretch>
            <a:fillRect/>
          </a:stretch>
        </p:blipFill>
        <p:spPr>
          <a:xfrm>
            <a:off x="72000" y="1589254"/>
            <a:ext cx="9000000" cy="897281"/>
          </a:xfrm>
          <a:prstGeom prst="rect">
            <a:avLst/>
          </a:prstGeom>
        </p:spPr>
      </p:pic>
    </p:spTree>
    <p:extLst>
      <p:ext uri="{BB962C8B-B14F-4D97-AF65-F5344CB8AC3E}">
        <p14:creationId xmlns:p14="http://schemas.microsoft.com/office/powerpoint/2010/main" val="4085783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22</a:t>
            </a:fld>
            <a:endParaRPr lang="en-GB"/>
          </a:p>
        </p:txBody>
      </p:sp>
      <p:sp>
        <p:nvSpPr>
          <p:cNvPr id="7" name="TextBox 6"/>
          <p:cNvSpPr txBox="1"/>
          <p:nvPr/>
        </p:nvSpPr>
        <p:spPr>
          <a:xfrm>
            <a:off x="69909" y="3426643"/>
            <a:ext cx="8978675" cy="341632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SERP comprises representatives from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1.8% decrease (16 fewer) in the number of those Killed or Seriously Injured (KSI) in Essex </a:t>
            </a:r>
            <a:r>
              <a:rPr lang="en-GB" sz="1200" dirty="0">
                <a:solidFill>
                  <a:schemeClr val="tx1"/>
                </a:solidFill>
                <a:latin typeface="Atkinson Hyperlegible" pitchFamily="50" charset="0"/>
              </a:rPr>
              <a:t>for the 12 months to May 2023 compared to the 12 months to May 2022. The number of KSIs increased by 40 in the 12 months to May 2023 compared to the 12 months to December 2019, however. </a:t>
            </a:r>
          </a:p>
          <a:p>
            <a:endParaRPr lang="en-GB" sz="1200" dirty="0">
              <a:solidFill>
                <a:srgbClr val="FF0000"/>
              </a:solidFill>
              <a:highlight>
                <a:srgbClr val="FFFF66"/>
              </a:highlight>
              <a:latin typeface="Atkinson Hyperlegible" pitchFamily="50" charset="0"/>
            </a:endParaRPr>
          </a:p>
          <a:p>
            <a:r>
              <a:rPr lang="en-GB" sz="1200" dirty="0">
                <a:solidFill>
                  <a:schemeClr val="tx1"/>
                </a:solidFill>
                <a:latin typeface="Atkinson Hyperlegible" pitchFamily="50" charset="0"/>
              </a:rPr>
              <a:t>Essex recorded the third highest number of casualties per 100 million vehicle kilometres (results to June 20</a:t>
            </a:r>
            <a:r>
              <a:rPr lang="en-GB" sz="1200" u="sng" dirty="0">
                <a:solidFill>
                  <a:schemeClr val="tx1"/>
                </a:solidFill>
                <a:latin typeface="Atkinson Hyperlegible" pitchFamily="50" charset="0"/>
              </a:rPr>
              <a:t>21</a:t>
            </a:r>
            <a:r>
              <a:rPr lang="en-GB" sz="1200" dirty="0">
                <a:solidFill>
                  <a:schemeClr val="tx1"/>
                </a:solidFill>
                <a:latin typeface="Atkinson Hyperlegible" pitchFamily="50" charset="0"/>
              </a:rPr>
              <a:t>) in its Most Similar Group (MSG) of eight forces; Essex are above the MSG average also.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not all KSIs will result in a criminal offence, for instance where a fatal collision has been caused by bad weather or because of a medical episode suffered by the driver.</a:t>
            </a:r>
          </a:p>
        </p:txBody>
      </p:sp>
      <p:sp>
        <p:nvSpPr>
          <p:cNvPr id="3" name="Rectangle 2">
            <a:extLst>
              <a:ext uri="{FF2B5EF4-FFF2-40B4-BE49-F238E27FC236}">
                <a16:creationId xmlns:a16="http://schemas.microsoft.com/office/drawing/2014/main" id="{05234856-D5F9-4623-B6E8-54E918A418BF}"/>
              </a:ext>
            </a:extLst>
          </p:cNvPr>
          <p:cNvSpPr/>
          <p:nvPr/>
        </p:nvSpPr>
        <p:spPr>
          <a:xfrm>
            <a:off x="6704961" y="67994"/>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3FE54864-A864-49FB-CBA8-7DC276BE4CB1}"/>
              </a:ext>
            </a:extLst>
          </p:cNvPr>
          <p:cNvPicPr>
            <a:picLocks noChangeAspect="1"/>
          </p:cNvPicPr>
          <p:nvPr/>
        </p:nvPicPr>
        <p:blipFill>
          <a:blip r:embed="rId2"/>
          <a:stretch>
            <a:fillRect/>
          </a:stretch>
        </p:blipFill>
        <p:spPr>
          <a:xfrm>
            <a:off x="63646" y="1321802"/>
            <a:ext cx="4429977" cy="2070383"/>
          </a:xfrm>
          <a:prstGeom prst="rect">
            <a:avLst/>
          </a:prstGeom>
        </p:spPr>
      </p:pic>
      <p:pic>
        <p:nvPicPr>
          <p:cNvPr id="8" name="Picture 7">
            <a:extLst>
              <a:ext uri="{FF2B5EF4-FFF2-40B4-BE49-F238E27FC236}">
                <a16:creationId xmlns:a16="http://schemas.microsoft.com/office/drawing/2014/main" id="{11B56AC5-14F0-F8E1-10C0-2C30495D3172}"/>
              </a:ext>
            </a:extLst>
          </p:cNvPr>
          <p:cNvPicPr>
            <a:picLocks noChangeAspect="1"/>
          </p:cNvPicPr>
          <p:nvPr/>
        </p:nvPicPr>
        <p:blipFill>
          <a:blip r:embed="rId3"/>
          <a:stretch>
            <a:fillRect/>
          </a:stretch>
        </p:blipFill>
        <p:spPr>
          <a:xfrm>
            <a:off x="4567777" y="1356260"/>
            <a:ext cx="4480807" cy="1431798"/>
          </a:xfrm>
          <a:prstGeom prst="rect">
            <a:avLst/>
          </a:prstGeom>
        </p:spPr>
      </p:pic>
      <p:pic>
        <p:nvPicPr>
          <p:cNvPr id="11" name="Picture 10">
            <a:extLst>
              <a:ext uri="{FF2B5EF4-FFF2-40B4-BE49-F238E27FC236}">
                <a16:creationId xmlns:a16="http://schemas.microsoft.com/office/drawing/2014/main" id="{B2F96012-752B-21CF-11CE-4DE2C6AAA174}"/>
              </a:ext>
            </a:extLst>
          </p:cNvPr>
          <p:cNvPicPr>
            <a:picLocks noChangeAspect="1"/>
          </p:cNvPicPr>
          <p:nvPr/>
        </p:nvPicPr>
        <p:blipFill>
          <a:blip r:embed="rId4"/>
          <a:stretch>
            <a:fillRect/>
          </a:stretch>
        </p:blipFill>
        <p:spPr>
          <a:xfrm>
            <a:off x="63646" y="694636"/>
            <a:ext cx="8978675" cy="637350"/>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31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86180" y="5919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23</a:t>
            </a:fld>
            <a:endParaRPr lang="en-GB"/>
          </a:p>
        </p:txBody>
      </p:sp>
      <p:sp>
        <p:nvSpPr>
          <p:cNvPr id="12" name="TextBox 11">
            <a:extLst>
              <a:ext uri="{FF2B5EF4-FFF2-40B4-BE49-F238E27FC236}">
                <a16:creationId xmlns:a16="http://schemas.microsoft.com/office/drawing/2014/main" id="{4B4192FE-0414-49C9-9794-2AE36D86C0B2}"/>
              </a:ext>
            </a:extLst>
          </p:cNvPr>
          <p:cNvSpPr txBox="1"/>
          <p:nvPr/>
        </p:nvSpPr>
        <p:spPr>
          <a:xfrm>
            <a:off x="86180" y="3303181"/>
            <a:ext cx="9000000" cy="327782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9.3% decrease (227 fewer offences) in drink/drug driving offences </a:t>
            </a:r>
            <a:r>
              <a:rPr lang="en-GB" sz="900" dirty="0">
                <a:solidFill>
                  <a:schemeClr val="tx1"/>
                </a:solidFill>
                <a:latin typeface="Atkinson Hyperlegible" pitchFamily="50" charset="0"/>
              </a:rPr>
              <a:t>for the 12 months to May 2023 compared to the 12 months to May 2022. There was a 15.1% decrease (229 fewer offences) in drink driving and a 0.2% increase (2 more offences) in drug driving. There was also a 32.9% decrease (1,090 fewer offences) in drink/drug driving offences for the 12 months to May 2023 compared to the 12 months to December 2019; of these offences, there was a 12.5% decrease (184 fewer offences) in drink driving and a 49.1% decrease (906 fewer offences) in drug driving. All of these offence types are primarily driven by police proactivity in relation to road safety. </a:t>
            </a:r>
          </a:p>
          <a:p>
            <a:endParaRPr lang="en-GB" sz="900" dirty="0">
              <a:solidFill>
                <a:schemeClr val="tx1"/>
              </a:solidFill>
              <a:highlight>
                <a:srgbClr val="FFFF00"/>
              </a:highlight>
              <a:latin typeface="Atkinson Hyperlegible" pitchFamily="50" charset="0"/>
            </a:endParaRPr>
          </a:p>
          <a:p>
            <a:r>
              <a:rPr lang="en-GB" sz="900" dirty="0">
                <a:solidFill>
                  <a:schemeClr val="tx1"/>
                </a:solidFill>
                <a:latin typeface="Atkinson Hyperlegible" pitchFamily="50" charset="0"/>
              </a:rPr>
              <a:t>The number of Failure to Provide samples decreased by 8.4% (30 fewer) in the 12 months to May 2023 compared to the same period last year, and by 18.3% compared to the 12 months to December 2019.</a:t>
            </a:r>
          </a:p>
          <a:p>
            <a:endParaRPr lang="en-GB" sz="900" dirty="0">
              <a:solidFill>
                <a:srgbClr val="FF0000"/>
              </a:solidFill>
              <a:highlight>
                <a:srgbClr val="FFFF00"/>
              </a:highlight>
              <a:latin typeface="Atkinson Hyperlegible" pitchFamily="50" charset="0"/>
            </a:endParaRPr>
          </a:p>
          <a:p>
            <a:r>
              <a:rPr lang="en-GB" sz="900" dirty="0">
                <a:solidFill>
                  <a:schemeClr val="tx1"/>
                </a:solidFill>
                <a:latin typeface="Atkinson Hyperlegible" pitchFamily="50" charset="0"/>
              </a:rPr>
              <a:t>There was a </a:t>
            </a:r>
            <a:r>
              <a:rPr lang="en-GB" sz="900" b="1" dirty="0">
                <a:solidFill>
                  <a:schemeClr val="tx1"/>
                </a:solidFill>
                <a:latin typeface="Atkinson Hyperlegible" pitchFamily="50" charset="0"/>
              </a:rPr>
              <a:t>202.3% increase (1,236 more offences) in the number of driving related mobile phone offences </a:t>
            </a:r>
            <a:r>
              <a:rPr lang="en-GB" sz="900" dirty="0">
                <a:solidFill>
                  <a:schemeClr val="tx1"/>
                </a:solidFill>
                <a:latin typeface="Atkinson Hyperlegible" pitchFamily="50" charset="0"/>
              </a:rPr>
              <a:t>recorded for the 12 months to May 2023 compared to the 12 months to May 2022.*</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in Essex Police and organisations with whom they police the roads (from the independent survey commissioned by Essex Police) is at 66.0% (results to the 12 months to March 2023). Confidence in the local police and organisations they work is stable when compared to year ending March 2022 (64.0%).</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Due to the increase in KSIs compared to the 12 months to December 2019 and the decrease in the number of driving under the influence of drink drug driving in the past 12 months compared to the previous 12 months and the 12 months to December 2019 a grade of Requires Improvement is recommended. </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 </a:t>
            </a:r>
          </a:p>
        </p:txBody>
      </p:sp>
      <p:sp>
        <p:nvSpPr>
          <p:cNvPr id="7" name="Rectangle 6">
            <a:extLst>
              <a:ext uri="{FF2B5EF4-FFF2-40B4-BE49-F238E27FC236}">
                <a16:creationId xmlns:a16="http://schemas.microsoft.com/office/drawing/2014/main" id="{6FAF5B2A-265A-183C-BCBE-4EF6D6F1672C}"/>
              </a:ext>
            </a:extLst>
          </p:cNvPr>
          <p:cNvSpPr/>
          <p:nvPr/>
        </p:nvSpPr>
        <p:spPr>
          <a:xfrm>
            <a:off x="6692873" y="-15460"/>
            <a:ext cx="2451127" cy="584775"/>
          </a:xfrm>
          <a:prstGeom prst="rect">
            <a:avLst/>
          </a:prstGeom>
        </p:spPr>
        <p:txBody>
          <a:bodyPr wrap="square">
            <a:spAutoFit/>
          </a:bodyPr>
          <a:lstStyle/>
          <a:p>
            <a:r>
              <a:rPr lang="en-GB" sz="1600" b="1" dirty="0">
                <a:solidFill>
                  <a:schemeClr val="bg1"/>
                </a:solidFill>
                <a:latin typeface="Atkinson Hyperlegible" pitchFamily="50" charset="0"/>
              </a:rPr>
              <a:t>Grade:</a:t>
            </a:r>
          </a:p>
          <a:p>
            <a:r>
              <a:rPr lang="en-GB" sz="1600" b="1" dirty="0">
                <a:solidFill>
                  <a:srgbClr val="FF0000"/>
                </a:solidFill>
                <a:latin typeface="Atkinson Hyperlegible" pitchFamily="50" charset="0"/>
              </a:rPr>
              <a:t>Requires Improvement</a:t>
            </a:r>
          </a:p>
        </p:txBody>
      </p:sp>
      <p:pic>
        <p:nvPicPr>
          <p:cNvPr id="8" name="Picture 7">
            <a:extLst>
              <a:ext uri="{FF2B5EF4-FFF2-40B4-BE49-F238E27FC236}">
                <a16:creationId xmlns:a16="http://schemas.microsoft.com/office/drawing/2014/main" id="{A15B3102-4F98-8187-FE6A-8E67CDBD7A38}"/>
              </a:ext>
            </a:extLst>
          </p:cNvPr>
          <p:cNvPicPr>
            <a:picLocks noChangeAspect="1"/>
          </p:cNvPicPr>
          <p:nvPr/>
        </p:nvPicPr>
        <p:blipFill>
          <a:blip r:embed="rId2"/>
          <a:stretch>
            <a:fillRect/>
          </a:stretch>
        </p:blipFill>
        <p:spPr>
          <a:xfrm>
            <a:off x="86180" y="2103993"/>
            <a:ext cx="9000000" cy="1094472"/>
          </a:xfrm>
          <a:prstGeom prst="rect">
            <a:avLst/>
          </a:prstGeom>
        </p:spPr>
      </p:pic>
      <p:pic>
        <p:nvPicPr>
          <p:cNvPr id="3" name="Picture 2">
            <a:extLst>
              <a:ext uri="{FF2B5EF4-FFF2-40B4-BE49-F238E27FC236}">
                <a16:creationId xmlns:a16="http://schemas.microsoft.com/office/drawing/2014/main" id="{E9960EA1-7451-59A2-A929-EC215AF16FF8}"/>
              </a:ext>
            </a:extLst>
          </p:cNvPr>
          <p:cNvPicPr>
            <a:picLocks noChangeAspect="1"/>
          </p:cNvPicPr>
          <p:nvPr/>
        </p:nvPicPr>
        <p:blipFill>
          <a:blip r:embed="rId3"/>
          <a:stretch>
            <a:fillRect/>
          </a:stretch>
        </p:blipFill>
        <p:spPr>
          <a:xfrm>
            <a:off x="86180" y="577692"/>
            <a:ext cx="9000000" cy="1501508"/>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361"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24</a:t>
            </a:fld>
            <a:endParaRPr lang="en-GB"/>
          </a:p>
        </p:txBody>
      </p:sp>
      <p:sp>
        <p:nvSpPr>
          <p:cNvPr id="13" name="Rectangle 12"/>
          <p:cNvSpPr/>
          <p:nvPr/>
        </p:nvSpPr>
        <p:spPr>
          <a:xfrm>
            <a:off x="7206545" y="152586"/>
            <a:ext cx="2016224"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102693" y="4621818"/>
            <a:ext cx="8978675" cy="220060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Watch Liaison Officers continue to work with Neighbourhood Watch (NHW) to offer crime and fraud prevention advice.*</a:t>
            </a:r>
          </a:p>
          <a:p>
            <a:endParaRPr lang="en-GB" sz="1000" dirty="0">
              <a:solidFill>
                <a:schemeClr val="tx1"/>
              </a:solidFill>
              <a:latin typeface="Atkinson Hyperlegible" pitchFamily="50" charset="0"/>
            </a:endParaRPr>
          </a:p>
          <a:p>
            <a:r>
              <a:rPr lang="en-GB" sz="1000" dirty="0">
                <a:solidFill>
                  <a:schemeClr val="tx1"/>
                </a:solidFill>
                <a:effectLst/>
                <a:latin typeface="Atkinson Hyperlegible" pitchFamily="50" charset="0"/>
                <a:ea typeface="Calibri" panose="020F0502020204030204" pitchFamily="34" charset="0"/>
              </a:rPr>
              <a:t>Citizens in Policing and the Special Constabulary play an integral part in supporting Essex Police.</a:t>
            </a:r>
            <a:r>
              <a:rPr lang="en-GB" sz="1000" dirty="0">
                <a:solidFill>
                  <a:schemeClr val="tx1"/>
                </a:solidFill>
                <a:effectLst/>
                <a:latin typeface="Atkinson Hyperlegible" pitchFamily="50" charset="0"/>
              </a:rPr>
              <a:t> </a:t>
            </a:r>
            <a:r>
              <a:rPr lang="en-GB" sz="1000" dirty="0">
                <a:solidFill>
                  <a:schemeClr val="tx1"/>
                </a:solidFill>
                <a:latin typeface="Atkinson Hyperlegible" pitchFamily="50" charset="0"/>
              </a:rPr>
              <a:t>In</a:t>
            </a:r>
            <a:r>
              <a:rPr lang="en-GB" sz="1000" dirty="0">
                <a:solidFill>
                  <a:schemeClr val="tx1"/>
                </a:solidFill>
                <a:effectLst/>
                <a:latin typeface="Atkinson Hyperlegible" pitchFamily="50" charset="0"/>
                <a:ea typeface="Calibri" panose="020F0502020204030204" pitchFamily="34" charset="0"/>
              </a:rPr>
              <a:t> </a:t>
            </a:r>
            <a:r>
              <a:rPr lang="en-GB" sz="1000" dirty="0">
                <a:solidFill>
                  <a:schemeClr val="tx1"/>
                </a:solidFill>
                <a:latin typeface="Atkinson Hyperlegible" pitchFamily="50" charset="0"/>
                <a:ea typeface="Calibri" panose="020F0502020204030204" pitchFamily="34" charset="0"/>
              </a:rPr>
              <a:t>January</a:t>
            </a:r>
            <a:r>
              <a:rPr lang="en-GB" sz="1000" dirty="0">
                <a:solidFill>
                  <a:schemeClr val="tx1"/>
                </a:solidFill>
                <a:effectLst/>
                <a:latin typeface="Atkinson Hyperlegible" pitchFamily="50" charset="0"/>
                <a:ea typeface="Calibri" panose="020F0502020204030204" pitchFamily="34" charset="0"/>
              </a:rPr>
              <a:t> 2022, the Local Policing Support Unit (LPSU) introduced a Strategic Co-ordination Group which proactively supports, throughout the county, the mobilisation of all Special Constables, Police Support Volunteers, Active Citizens, Accredited Persons and, where appropriate our Volunteer Police Cadets, with local operations and initiatives under the Chief Constable’s Plan on a Page and the Police, Fire Crime Commissioner’s Police and Fire Plan.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Since last month’s report, there are now: 33 more dog group members, four more farm and rural group members, one more caravan group member, one more horse group member, one less allotment group member and one less heritage group member.</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are currently 2,343 NHW Co-ordinators and 79,449 NHW members.</a:t>
            </a:r>
          </a:p>
          <a:p>
            <a:pPr lvl="0"/>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Neighbourhood Watch data were first produced in March 2022 so year on year comparison is not available.</a:t>
            </a:r>
          </a:p>
        </p:txBody>
      </p:sp>
      <p:pic>
        <p:nvPicPr>
          <p:cNvPr id="2" name="Picture 1">
            <a:extLst>
              <a:ext uri="{FF2B5EF4-FFF2-40B4-BE49-F238E27FC236}">
                <a16:creationId xmlns:a16="http://schemas.microsoft.com/office/drawing/2014/main" id="{19508FA0-A46D-757B-1535-9F3A55789F9F}"/>
              </a:ext>
            </a:extLst>
          </p:cNvPr>
          <p:cNvPicPr>
            <a:picLocks noChangeAspect="1"/>
          </p:cNvPicPr>
          <p:nvPr/>
        </p:nvPicPr>
        <p:blipFill>
          <a:blip r:embed="rId2"/>
          <a:stretch>
            <a:fillRect/>
          </a:stretch>
        </p:blipFill>
        <p:spPr>
          <a:xfrm>
            <a:off x="102693" y="612691"/>
            <a:ext cx="8978675" cy="3119863"/>
          </a:xfrm>
          <a:prstGeom prst="rect">
            <a:avLst/>
          </a:prstGeom>
        </p:spPr>
      </p:pic>
      <p:pic>
        <p:nvPicPr>
          <p:cNvPr id="3" name="Picture 2">
            <a:extLst>
              <a:ext uri="{FF2B5EF4-FFF2-40B4-BE49-F238E27FC236}">
                <a16:creationId xmlns:a16="http://schemas.microsoft.com/office/drawing/2014/main" id="{BC37BAE0-F9AA-8736-886B-474E42905157}"/>
              </a:ext>
            </a:extLst>
          </p:cNvPr>
          <p:cNvPicPr>
            <a:picLocks noChangeAspect="1"/>
          </p:cNvPicPr>
          <p:nvPr/>
        </p:nvPicPr>
        <p:blipFill>
          <a:blip r:embed="rId3"/>
          <a:stretch>
            <a:fillRect/>
          </a:stretch>
        </p:blipFill>
        <p:spPr>
          <a:xfrm>
            <a:off x="102693" y="3721668"/>
            <a:ext cx="8978675" cy="906937"/>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6" name="Rectangle 5"/>
          <p:cNvSpPr/>
          <p:nvPr/>
        </p:nvSpPr>
        <p:spPr>
          <a:xfrm>
            <a:off x="107504" y="152586"/>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25</a:t>
            </a:fld>
            <a:endParaRPr lang="en-GB"/>
          </a:p>
        </p:txBody>
      </p:sp>
      <p:sp>
        <p:nvSpPr>
          <p:cNvPr id="13" name="Rectangle 12"/>
          <p:cNvSpPr/>
          <p:nvPr/>
        </p:nvSpPr>
        <p:spPr>
          <a:xfrm>
            <a:off x="7206545" y="152586"/>
            <a:ext cx="2016224"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802807"/>
            <a:ext cx="8978676" cy="272382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ea typeface="+mn-lt"/>
                <a:cs typeface="+mn-lt"/>
              </a:rPr>
              <a:t>The Special Constabulary headcount is currently 300 (as of 31 May 2023). This is down 32.1% (142 fewer) compared to May 2022. Compared to the 12 months to December 2019 this is down 42.2% (219 fewer).</a:t>
            </a:r>
          </a:p>
          <a:p>
            <a:endParaRPr lang="en-GB" sz="900" dirty="0">
              <a:solidFill>
                <a:schemeClr val="tx1"/>
              </a:solidFill>
              <a:latin typeface="Atkinson Hyperlegible" pitchFamily="50" charset="0"/>
              <a:ea typeface="+mn-lt"/>
              <a:cs typeface="+mn-lt"/>
            </a:endParaRPr>
          </a:p>
          <a:p>
            <a:r>
              <a:rPr lang="en-GB" sz="900" dirty="0">
                <a:solidFill>
                  <a:schemeClr val="tx1"/>
                </a:solidFill>
                <a:latin typeface="Atkinson Hyperlegible" pitchFamily="50" charset="0"/>
                <a:ea typeface="+mn-lt"/>
                <a:cs typeface="+mn-lt"/>
              </a:rPr>
              <a:t>There are 220 Volunteer Police Cadets (VPCs) and 86 Volunteer Cadet Leaders across 13 Cadet Units. In addition, t</a:t>
            </a:r>
            <a:r>
              <a:rPr lang="en-GB" sz="900" dirty="0">
                <a:effectLst/>
                <a:latin typeface="Atkinson Hyperlegible" pitchFamily="50" charset="0"/>
                <a:ea typeface="Calibri" panose="020F0502020204030204" pitchFamily="34" charset="0"/>
              </a:rPr>
              <a:t>here are </a:t>
            </a:r>
            <a:r>
              <a:rPr lang="en-GB" sz="900" dirty="0">
                <a:latin typeface="Atkinson Hyperlegible" pitchFamily="50" charset="0"/>
                <a:ea typeface="Calibri" panose="020F0502020204030204" pitchFamily="34" charset="0"/>
              </a:rPr>
              <a:t>98</a:t>
            </a:r>
            <a:r>
              <a:rPr lang="en-GB" sz="900" dirty="0">
                <a:effectLst/>
                <a:latin typeface="Atkinson Hyperlegible" pitchFamily="50" charset="0"/>
                <a:ea typeface="Calibri" panose="020F0502020204030204" pitchFamily="34" charset="0"/>
              </a:rPr>
              <a:t> Police Support Volunteers and 54 Active Citizens within Essex Police across the county, a total of 152 Volunteers. These volunteers also are part of the Strategic Co-ordination Group and support their Local Community Policing Teams with local events</a:t>
            </a:r>
            <a:r>
              <a:rPr lang="en-GB" sz="900" dirty="0">
                <a:latin typeface="Atkinson Hyperlegible" pitchFamily="50" charset="0"/>
                <a:ea typeface="Calibri" panose="020F0502020204030204" pitchFamily="34" charset="0"/>
              </a:rPr>
              <a:t>.</a:t>
            </a:r>
            <a:endParaRPr lang="en-GB" sz="900" dirty="0">
              <a:solidFill>
                <a:schemeClr val="tx1"/>
              </a:solidFill>
              <a:latin typeface="Atkinson Hyperlegible" pitchFamily="50" charset="0"/>
            </a:endParaRP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54.0% for the 12 months to March 2023. Confidence has increased each quarter since Q4 2021/22 (45.1%).</a:t>
            </a:r>
          </a:p>
          <a:p>
            <a:endParaRPr lang="en-GB" sz="900" dirty="0">
              <a:solidFill>
                <a:schemeClr val="tx1"/>
              </a:solidFill>
              <a:highlight>
                <a:srgbClr val="FFFF66"/>
              </a:highlight>
              <a:latin typeface="Atkinson Hyperlegible" pitchFamily="50" charset="0"/>
            </a:endParaRPr>
          </a:p>
          <a:p>
            <a:pPr lvl="0"/>
            <a:r>
              <a:rPr lang="en-GB" sz="900" dirty="0">
                <a:solidFill>
                  <a:schemeClr val="tx1"/>
                </a:solidFill>
                <a:latin typeface="Atkinson Hyperlegible" pitchFamily="50" charset="0"/>
              </a:rPr>
              <a:t>The Special Constabulary headcount has decreased significantly compared to 12 months ago and December 2019. However, due to the fact that Essex has the second largest Special Constabulary in the country***, the Force’s use of Ethics Boards to inform its work and the uptick in watch group membership, a grade of Adequate is recommended.</a:t>
            </a:r>
          </a:p>
          <a:p>
            <a:pPr lvl="0"/>
            <a:endParaRPr lang="en-GB" sz="900" dirty="0">
              <a:solidFill>
                <a:srgbClr val="FF0000"/>
              </a:solidFill>
              <a:highlight>
                <a:srgbClr val="FFFF66"/>
              </a:highlight>
              <a:latin typeface="Atkinson Hyperlegible" pitchFamily="50" charset="0"/>
            </a:endParaRPr>
          </a:p>
          <a:p>
            <a:pPr lvl="0"/>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latin typeface="Atkinson Hyperlegible" pitchFamily="50" charset="0"/>
              </a:rPr>
              <a:t>* Monthly data only collected from December 2022 so year on year comparisons not available.</a:t>
            </a:r>
            <a:r>
              <a:rPr lang="en-GB" sz="900" dirty="0">
                <a:solidFill>
                  <a:schemeClr val="tx1"/>
                </a:solidFill>
                <a:latin typeface="Atkinson Hyperlegible" pitchFamily="50" charset="0"/>
                <a:ea typeface="Tahoma" panose="020B0604030504040204" pitchFamily="34" charset="0"/>
                <a:cs typeface="Tahoma" panose="020B0604030504040204" pitchFamily="34" charset="0"/>
              </a:rPr>
              <a:t> Of the 13 Cadet Units </a:t>
            </a:r>
            <a:r>
              <a:rPr lang="en-GB" sz="900" i="0" u="none" strike="noStrike" dirty="0">
                <a:solidFill>
                  <a:schemeClr val="tx1"/>
                </a:solidFill>
                <a:effectLst/>
                <a:latin typeface="Atkinson Hyperlegible" pitchFamily="50" charset="0"/>
                <a:ea typeface="Tahoma" panose="020B0604030504040204" pitchFamily="34" charset="0"/>
                <a:cs typeface="Tahoma" panose="020B0604030504040204" pitchFamily="34" charset="0"/>
              </a:rPr>
              <a:t>10 are active and 3 are temporarily suspended due to not enough leader coverage in that area. Recruitment is ongoing to get the units up and running again. They are Southend, Chelmsford &amp; Braintree.</a:t>
            </a:r>
            <a:r>
              <a:rPr lang="en-GB" sz="900" dirty="0">
                <a:solidFill>
                  <a:schemeClr val="tx1"/>
                </a:solidFill>
                <a:effectLst/>
                <a:latin typeface="Atkinson Hyperlegible" pitchFamily="50" charset="0"/>
                <a:ea typeface="Tahoma" panose="020B0604030504040204" pitchFamily="34" charset="0"/>
                <a:cs typeface="Tahoma" panose="020B0604030504040204" pitchFamily="34" charset="0"/>
              </a:rPr>
              <a:t> </a:t>
            </a:r>
            <a:endParaRPr lang="en-GB" sz="900" dirty="0">
              <a:solidFill>
                <a:schemeClr val="tx1"/>
              </a:solidFill>
              <a:latin typeface="Atkinson Hyperlegible" pitchFamily="50" charset="0"/>
              <a:ea typeface="Tahoma" panose="020B0604030504040204" pitchFamily="34" charset="0"/>
              <a:cs typeface="Tahoma" panose="020B0604030504040204" pitchFamily="34" charset="0"/>
            </a:endParaRPr>
          </a:p>
          <a:p>
            <a:r>
              <a:rPr lang="en-GB" sz="900" dirty="0">
                <a:solidFill>
                  <a:schemeClr val="tx1"/>
                </a:solidFill>
                <a:latin typeface="Atkinson Hyperlegible" pitchFamily="50" charset="0"/>
              </a:rPr>
              <a:t>** The confidence question was added to the internal survey in September 2021 so year on year comparison is not available.</a:t>
            </a:r>
          </a:p>
          <a:p>
            <a:r>
              <a:rPr lang="en-GB" sz="900" dirty="0">
                <a:solidFill>
                  <a:schemeClr val="tx1"/>
                </a:solidFill>
                <a:latin typeface="Atkinson Hyperlegible" pitchFamily="50" charset="0"/>
              </a:rPr>
              <a:t>*** As of September 2022. The latest National Police Workforce Statistics were published in January 2023 and are updated bi-annually.</a:t>
            </a:r>
          </a:p>
        </p:txBody>
      </p:sp>
      <p:pic>
        <p:nvPicPr>
          <p:cNvPr id="4" name="Picture 3">
            <a:extLst>
              <a:ext uri="{FF2B5EF4-FFF2-40B4-BE49-F238E27FC236}">
                <a16:creationId xmlns:a16="http://schemas.microsoft.com/office/drawing/2014/main" id="{AA1FD6E0-0CE1-4728-BBF2-E0B1486A5AE1}"/>
              </a:ext>
            </a:extLst>
          </p:cNvPr>
          <p:cNvPicPr>
            <a:picLocks noChangeAspect="1"/>
          </p:cNvPicPr>
          <p:nvPr/>
        </p:nvPicPr>
        <p:blipFill>
          <a:blip r:embed="rId2"/>
          <a:stretch>
            <a:fillRect/>
          </a:stretch>
        </p:blipFill>
        <p:spPr>
          <a:xfrm>
            <a:off x="78769" y="637529"/>
            <a:ext cx="8978676" cy="725549"/>
          </a:xfrm>
          <a:prstGeom prst="rect">
            <a:avLst/>
          </a:prstGeom>
        </p:spPr>
      </p:pic>
      <p:pic>
        <p:nvPicPr>
          <p:cNvPr id="7" name="Picture 6">
            <a:extLst>
              <a:ext uri="{FF2B5EF4-FFF2-40B4-BE49-F238E27FC236}">
                <a16:creationId xmlns:a16="http://schemas.microsoft.com/office/drawing/2014/main" id="{B4D894BC-2B2C-6A5C-3961-CDBD655EC6D2}"/>
              </a:ext>
            </a:extLst>
          </p:cNvPr>
          <p:cNvPicPr>
            <a:picLocks noChangeAspect="1"/>
          </p:cNvPicPr>
          <p:nvPr/>
        </p:nvPicPr>
        <p:blipFill>
          <a:blip r:embed="rId3"/>
          <a:stretch>
            <a:fillRect/>
          </a:stretch>
        </p:blipFill>
        <p:spPr>
          <a:xfrm>
            <a:off x="78769" y="1379795"/>
            <a:ext cx="8978676" cy="1423891"/>
          </a:xfrm>
          <a:prstGeom prst="rect">
            <a:avLst/>
          </a:prstGeom>
        </p:spPr>
      </p:pic>
      <p:pic>
        <p:nvPicPr>
          <p:cNvPr id="8" name="Picture 7">
            <a:extLst>
              <a:ext uri="{FF2B5EF4-FFF2-40B4-BE49-F238E27FC236}">
                <a16:creationId xmlns:a16="http://schemas.microsoft.com/office/drawing/2014/main" id="{442CA912-6FF7-4AE3-E6E5-4997ACF83FF6}"/>
              </a:ext>
            </a:extLst>
          </p:cNvPr>
          <p:cNvPicPr>
            <a:picLocks noChangeAspect="1"/>
          </p:cNvPicPr>
          <p:nvPr/>
        </p:nvPicPr>
        <p:blipFill>
          <a:blip r:embed="rId4"/>
          <a:stretch>
            <a:fillRect/>
          </a:stretch>
        </p:blipFill>
        <p:spPr>
          <a:xfrm>
            <a:off x="78769" y="2803471"/>
            <a:ext cx="8986462" cy="853260"/>
          </a:xfrm>
          <a:prstGeom prst="rect">
            <a:avLst/>
          </a:prstGeom>
        </p:spPr>
      </p:pic>
    </p:spTree>
    <p:extLst>
      <p:ext uri="{BB962C8B-B14F-4D97-AF65-F5344CB8AC3E}">
        <p14:creationId xmlns:p14="http://schemas.microsoft.com/office/powerpoint/2010/main" val="36640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90608DC-25BC-4D4A-BFB8-31EFAFAA6ED2}"/>
              </a:ext>
            </a:extLst>
          </p:cNvPr>
          <p:cNvSpPr txBox="1"/>
          <p:nvPr/>
        </p:nvSpPr>
        <p:spPr>
          <a:xfrm>
            <a:off x="68222" y="4632518"/>
            <a:ext cx="8980178" cy="18928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There has been a </a:t>
            </a:r>
            <a:r>
              <a:rPr lang="en-GB" sz="900" b="1" dirty="0">
                <a:solidFill>
                  <a:schemeClr val="tx1"/>
                </a:solidFill>
                <a:latin typeface="Atkinson Hyperlegible" pitchFamily="50" charset="0"/>
              </a:rPr>
              <a:t>slight decrease (0.18%) in the proportion of ethnic minority employees </a:t>
            </a:r>
            <a:r>
              <a:rPr lang="en-GB" sz="900" dirty="0">
                <a:solidFill>
                  <a:schemeClr val="tx1"/>
                </a:solidFill>
                <a:latin typeface="Atkinson Hyperlegible" pitchFamily="50" charset="0"/>
              </a:rPr>
              <a:t>in May 2023 (266) compared to May 2022 (277); this equates to 11 fewer employees. However, in contrast, there has been an increase of 49 compared to December 2019 (217).</a:t>
            </a:r>
          </a:p>
          <a:p>
            <a:endParaRPr lang="en-GB" sz="900" dirty="0">
              <a:solidFill>
                <a:srgbClr val="FF0000"/>
              </a:solidFill>
              <a:highlight>
                <a:srgbClr val="FFFF00"/>
              </a:highlight>
              <a:latin typeface="Atkinson Hyperlegible" pitchFamily="50" charset="0"/>
            </a:endParaRPr>
          </a:p>
          <a:p>
            <a:r>
              <a:rPr lang="en-GB" sz="900" b="0" i="0" dirty="0">
                <a:solidFill>
                  <a:schemeClr val="tx1"/>
                </a:solidFill>
                <a:effectLst/>
                <a:latin typeface="Atkinson Hyperlegible" pitchFamily="50" charset="0"/>
              </a:rPr>
              <a:t>In the 12 months to May 2023, 431 new officers took their oaths to the King and started their Essex Police careers. The new officers pledged their commitment to police with the consent of every community at a time when the Force is welcoming more new colleagues from a range of different backgrounds. Over the same period, 259 officers left their positions, leading to an overall increase of 172 officers over the last year.</a:t>
            </a:r>
          </a:p>
          <a:p>
            <a:endParaRPr lang="en-GB" sz="900" dirty="0">
              <a:solidFill>
                <a:schemeClr val="tx1"/>
              </a:solidFill>
              <a:highlight>
                <a:srgbClr val="FFFF00"/>
              </a:highlight>
              <a:latin typeface="Atkinson Hyperlegible" pitchFamily="50" charset="0"/>
            </a:endParaRPr>
          </a:p>
          <a:p>
            <a:r>
              <a:rPr lang="en-GB" sz="900" dirty="0">
                <a:solidFill>
                  <a:schemeClr val="tx1"/>
                </a:solidFill>
                <a:latin typeface="Atkinson Hyperlegible" pitchFamily="50" charset="0"/>
              </a:rPr>
              <a:t>The average days lost per person for sickness decreased for all employee types in the 12 months to May 2023 compared to the 12 months to May 2022. Full Time Employee vacancies deteriorated for all employee types except PCSOs over the same period. For these reasons a grade of Adequate is recommended.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 Please note:</a:t>
            </a:r>
          </a:p>
          <a:p>
            <a:r>
              <a:rPr lang="en-GB" sz="900" dirty="0">
                <a:solidFill>
                  <a:schemeClr val="tx1"/>
                </a:solidFill>
                <a:latin typeface="Atkinson Hyperlegible" pitchFamily="50" charset="0"/>
              </a:rPr>
              <a:t>*    Ethnic minority employees as a percentage of the total workforce. </a:t>
            </a:r>
          </a:p>
          <a:p>
            <a:r>
              <a:rPr lang="en-GB" sz="900" dirty="0">
                <a:solidFill>
                  <a:schemeClr val="tx1"/>
                </a:solidFill>
                <a:latin typeface="Atkinson Hyperlegible" pitchFamily="50" charset="0"/>
              </a:rPr>
              <a:t>**   Ethnic minority employees as a percentage of type of employee.</a:t>
            </a:r>
          </a:p>
        </p:txBody>
      </p:sp>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34840"/>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6940534" y="6457394"/>
            <a:ext cx="2133600" cy="365125"/>
          </a:xfrm>
        </p:spPr>
        <p:txBody>
          <a:bodyPr/>
          <a:lstStyle/>
          <a:p>
            <a:fld id="{E0D83E65-4E55-4BA6-A0BC-212B9D3BDCE3}" type="slidenum">
              <a:rPr lang="en-GB" smtClean="0"/>
              <a:pPr/>
              <a:t>26</a:t>
            </a:fld>
            <a:endParaRPr lang="en-GB"/>
          </a:p>
        </p:txBody>
      </p:sp>
      <p:sp>
        <p:nvSpPr>
          <p:cNvPr id="8" name="Rectangle 7">
            <a:extLst>
              <a:ext uri="{FF2B5EF4-FFF2-40B4-BE49-F238E27FC236}">
                <a16:creationId xmlns:a16="http://schemas.microsoft.com/office/drawing/2014/main" id="{5C79F3E8-9B6E-4586-9B29-7A90BA98D1C2}"/>
              </a:ext>
            </a:extLst>
          </p:cNvPr>
          <p:cNvSpPr/>
          <p:nvPr/>
        </p:nvSpPr>
        <p:spPr>
          <a:xfrm>
            <a:off x="7260527" y="134840"/>
            <a:ext cx="180020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4" name="Picture 3">
            <a:extLst>
              <a:ext uri="{FF2B5EF4-FFF2-40B4-BE49-F238E27FC236}">
                <a16:creationId xmlns:a16="http://schemas.microsoft.com/office/drawing/2014/main" id="{76F1B752-6272-9B41-259C-1A77EB7EF8B7}"/>
              </a:ext>
            </a:extLst>
          </p:cNvPr>
          <p:cNvPicPr>
            <a:picLocks noChangeAspect="1"/>
          </p:cNvPicPr>
          <p:nvPr/>
        </p:nvPicPr>
        <p:blipFill>
          <a:blip r:embed="rId2"/>
          <a:stretch>
            <a:fillRect/>
          </a:stretch>
        </p:blipFill>
        <p:spPr>
          <a:xfrm>
            <a:off x="60727" y="668313"/>
            <a:ext cx="9000000" cy="1187140"/>
          </a:xfrm>
          <a:prstGeom prst="rect">
            <a:avLst/>
          </a:prstGeom>
        </p:spPr>
      </p:pic>
      <p:pic>
        <p:nvPicPr>
          <p:cNvPr id="7" name="Picture 6">
            <a:extLst>
              <a:ext uri="{FF2B5EF4-FFF2-40B4-BE49-F238E27FC236}">
                <a16:creationId xmlns:a16="http://schemas.microsoft.com/office/drawing/2014/main" id="{EC7D95D4-68BE-FCCB-A0C6-E0B45C5A71C4}"/>
              </a:ext>
            </a:extLst>
          </p:cNvPr>
          <p:cNvPicPr>
            <a:picLocks noChangeAspect="1"/>
          </p:cNvPicPr>
          <p:nvPr/>
        </p:nvPicPr>
        <p:blipFill>
          <a:blip r:embed="rId3"/>
          <a:stretch>
            <a:fillRect/>
          </a:stretch>
        </p:blipFill>
        <p:spPr>
          <a:xfrm>
            <a:off x="60727" y="1872309"/>
            <a:ext cx="9013407" cy="2251494"/>
          </a:xfrm>
          <a:prstGeom prst="rect">
            <a:avLst/>
          </a:prstGeom>
        </p:spPr>
      </p:pic>
    </p:spTree>
    <p:extLst>
      <p:ext uri="{BB962C8B-B14F-4D97-AF65-F5344CB8AC3E}">
        <p14:creationId xmlns:p14="http://schemas.microsoft.com/office/powerpoint/2010/main" val="4032978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90608DC-25BC-4D4A-BFB8-31EFAFAA6ED2}"/>
              </a:ext>
            </a:extLst>
          </p:cNvPr>
          <p:cNvSpPr txBox="1"/>
          <p:nvPr/>
        </p:nvSpPr>
        <p:spPr>
          <a:xfrm>
            <a:off x="74845" y="3418702"/>
            <a:ext cx="9003327" cy="307776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r>
              <a:rPr lang="en-GB" sz="1200" dirty="0">
                <a:solidFill>
                  <a:schemeClr val="tx1"/>
                </a:solidFill>
                <a:latin typeface="Atkinson Hyperlegible" pitchFamily="50" charset="0"/>
              </a:rPr>
              <a:t>The data in this section is provided by Essex County Fire and Rescue Service as part of the Joint Essex Fire and Police Education in Schools Programme (2022). Except for audience numbers, school visit data has been provided up to March 2023 as data to the end of May is not yet available.</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has been a 12.3% decrease (17,595 fewer) in audience numbers in the 12 months to May 2023 (125,733) compared to the 12 months to May 2022 (143,328).</a:t>
            </a:r>
          </a:p>
          <a:p>
            <a:endParaRPr lang="en-GB" sz="1200" dirty="0">
              <a:solidFill>
                <a:schemeClr val="tx1"/>
              </a:solidFill>
              <a:latin typeface="Atkinson Hyperlegible" pitchFamily="50" charset="0"/>
            </a:endParaRPr>
          </a:p>
          <a:p>
            <a:r>
              <a:rPr lang="en-GB" sz="1200" dirty="0">
                <a:solidFill>
                  <a:schemeClr val="tx1"/>
                </a:solidFill>
                <a:latin typeface="Atkinson Hyperlegible"/>
              </a:rPr>
              <a:t>1,028 school visits at 361 unique schools were conducted in the 12 months to March 2023. 67.7% of these were at primary schools.</a:t>
            </a:r>
          </a:p>
          <a:p>
            <a:endParaRPr lang="en-GB" sz="1200" dirty="0">
              <a:solidFill>
                <a:schemeClr val="tx1"/>
              </a:solidFill>
              <a:latin typeface="Atkinson Hyperlegible" pitchFamily="50" charset="0"/>
            </a:endParaRPr>
          </a:p>
          <a:p>
            <a:r>
              <a:rPr lang="en-GB" sz="1200" dirty="0">
                <a:solidFill>
                  <a:schemeClr val="tx1"/>
                </a:solidFill>
                <a:latin typeface="Atkinson Hyperlegible"/>
              </a:rPr>
              <a:t>Over the 12 months to May 2023 audience numbers have decreased compared to the 12 months to May 2022, however, due to a lack of further qualitative information, a grade of Adequate is recommended.</a:t>
            </a:r>
          </a:p>
          <a:p>
            <a:endParaRPr lang="en-GB" sz="1200" dirty="0">
              <a:solidFill>
                <a:schemeClr val="tx1"/>
              </a:solidFill>
              <a:latin typeface="Atkinson Hyperlegible" pitchFamily="50" charset="0"/>
            </a:endParaRPr>
          </a:p>
          <a:p>
            <a:r>
              <a:rPr lang="en-GB" sz="1000" dirty="0">
                <a:solidFill>
                  <a:schemeClr val="tx1"/>
                </a:solidFill>
                <a:latin typeface="Atkinson Hyperlegible"/>
              </a:rPr>
              <a:t>Please note:</a:t>
            </a:r>
          </a:p>
          <a:p>
            <a:r>
              <a:rPr lang="en-GB" sz="1000" dirty="0">
                <a:solidFill>
                  <a:schemeClr val="tx1"/>
                </a:solidFill>
                <a:latin typeface="Atkinson Hyperlegible"/>
              </a:rPr>
              <a:t>* Data is to March 2023. Due to changes to the way data is recorded, data is only available from January 2022. As such, year on year comparisons are not possible.</a:t>
            </a:r>
          </a:p>
          <a:p>
            <a:r>
              <a:rPr lang="en-GB" sz="1000" dirty="0">
                <a:solidFill>
                  <a:schemeClr val="tx1"/>
                </a:solidFill>
                <a:latin typeface="Atkinson Hyperlegible"/>
              </a:rPr>
              <a:t>** Data only available to September 2022.</a:t>
            </a:r>
          </a:p>
          <a:p>
            <a:r>
              <a:rPr lang="en-GB" sz="1000" dirty="0">
                <a:solidFill>
                  <a:schemeClr val="tx1"/>
                </a:solidFill>
                <a:latin typeface="Atkinson Hyperlegible"/>
              </a:rPr>
              <a:t>*** Data only available to March 2023</a:t>
            </a:r>
          </a:p>
        </p:txBody>
      </p:sp>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5184576" cy="338554"/>
          </a:xfrm>
          <a:prstGeom prst="rect">
            <a:avLst/>
          </a:prstGeom>
        </p:spPr>
        <p:txBody>
          <a:bodyPr wrap="square" lIns="91440" tIns="45720" rIns="91440" bIns="45720" anchor="t">
            <a:spAutoFit/>
          </a:bodyPr>
          <a:lstStyle/>
          <a:p>
            <a:r>
              <a:rPr lang="en-GB" sz="1600" b="1" dirty="0">
                <a:solidFill>
                  <a:schemeClr val="bg1"/>
                </a:solidFill>
                <a:latin typeface="Atkinson Hyperlegible"/>
              </a:rPr>
              <a:t>Priority 12 – Increasing collaboration</a:t>
            </a:r>
          </a:p>
        </p:txBody>
      </p:sp>
      <p:sp>
        <p:nvSpPr>
          <p:cNvPr id="5" name="Slide Number Placeholder 4"/>
          <p:cNvSpPr>
            <a:spLocks noGrp="1"/>
          </p:cNvSpPr>
          <p:nvPr>
            <p:ph type="sldNum" sz="quarter" idx="12"/>
          </p:nvPr>
        </p:nvSpPr>
        <p:spPr>
          <a:xfrm>
            <a:off x="6960260" y="6448251"/>
            <a:ext cx="2133600" cy="365125"/>
          </a:xfrm>
        </p:spPr>
        <p:txBody>
          <a:bodyPr/>
          <a:lstStyle/>
          <a:p>
            <a:fld id="{E0D83E65-4E55-4BA6-A0BC-212B9D3BDCE3}" type="slidenum">
              <a:rPr lang="en-GB" smtClean="0"/>
              <a:pPr/>
              <a:t>27</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164289" y="122430"/>
            <a:ext cx="1872208"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p>
        </p:txBody>
      </p:sp>
      <p:pic>
        <p:nvPicPr>
          <p:cNvPr id="13" name="Picture 12">
            <a:extLst>
              <a:ext uri="{FF2B5EF4-FFF2-40B4-BE49-F238E27FC236}">
                <a16:creationId xmlns:a16="http://schemas.microsoft.com/office/drawing/2014/main" id="{60FF7BA6-3A76-44D6-ADD8-E614C0C26B95}"/>
              </a:ext>
            </a:extLst>
          </p:cNvPr>
          <p:cNvPicPr>
            <a:picLocks noChangeAspect="1"/>
          </p:cNvPicPr>
          <p:nvPr/>
        </p:nvPicPr>
        <p:blipFill>
          <a:blip r:embed="rId2"/>
          <a:stretch>
            <a:fillRect/>
          </a:stretch>
        </p:blipFill>
        <p:spPr>
          <a:xfrm>
            <a:off x="3317784" y="1781368"/>
            <a:ext cx="5776076" cy="1450767"/>
          </a:xfrm>
          <a:prstGeom prst="rect">
            <a:avLst/>
          </a:prstGeom>
        </p:spPr>
      </p:pic>
      <p:pic>
        <p:nvPicPr>
          <p:cNvPr id="14" name="Picture 13">
            <a:extLst>
              <a:ext uri="{FF2B5EF4-FFF2-40B4-BE49-F238E27FC236}">
                <a16:creationId xmlns:a16="http://schemas.microsoft.com/office/drawing/2014/main" id="{58A44C3E-3285-447B-91DC-FD725A851D7F}"/>
              </a:ext>
            </a:extLst>
          </p:cNvPr>
          <p:cNvPicPr>
            <a:picLocks noChangeAspect="1"/>
          </p:cNvPicPr>
          <p:nvPr/>
        </p:nvPicPr>
        <p:blipFill>
          <a:blip r:embed="rId3"/>
          <a:stretch>
            <a:fillRect/>
          </a:stretch>
        </p:blipFill>
        <p:spPr>
          <a:xfrm>
            <a:off x="74845" y="1781368"/>
            <a:ext cx="3242939" cy="1436267"/>
          </a:xfrm>
          <a:prstGeom prst="rect">
            <a:avLst/>
          </a:prstGeom>
        </p:spPr>
      </p:pic>
      <p:pic>
        <p:nvPicPr>
          <p:cNvPr id="2" name="Picture 1">
            <a:extLst>
              <a:ext uri="{FF2B5EF4-FFF2-40B4-BE49-F238E27FC236}">
                <a16:creationId xmlns:a16="http://schemas.microsoft.com/office/drawing/2014/main" id="{2197FB50-18A4-C597-6A95-C8F2B6F1D756}"/>
              </a:ext>
            </a:extLst>
          </p:cNvPr>
          <p:cNvPicPr>
            <a:picLocks noChangeAspect="1"/>
          </p:cNvPicPr>
          <p:nvPr/>
        </p:nvPicPr>
        <p:blipFill>
          <a:blip r:embed="rId4"/>
          <a:stretch>
            <a:fillRect/>
          </a:stretch>
        </p:blipFill>
        <p:spPr>
          <a:xfrm>
            <a:off x="74845" y="660911"/>
            <a:ext cx="9019015" cy="1086629"/>
          </a:xfrm>
          <a:prstGeom prst="rect">
            <a:avLst/>
          </a:prstGeom>
        </p:spPr>
      </p:pic>
    </p:spTree>
    <p:extLst>
      <p:ext uri="{BB962C8B-B14F-4D97-AF65-F5344CB8AC3E}">
        <p14:creationId xmlns:p14="http://schemas.microsoft.com/office/powerpoint/2010/main" val="464402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63961" y="112252"/>
            <a:ext cx="5184576" cy="338554"/>
          </a:xfrm>
          <a:prstGeom prst="rect">
            <a:avLst/>
          </a:prstGeom>
        </p:spPr>
        <p:txBody>
          <a:bodyPr wrap="square">
            <a:spAutoFit/>
          </a:bodyPr>
          <a:lstStyle/>
          <a:p>
            <a:r>
              <a:rPr lang="en-GB" sz="1600"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28</a:t>
            </a:fld>
            <a:endParaRPr lang="en-GB"/>
          </a:p>
        </p:txBody>
      </p:sp>
      <p:sp>
        <p:nvSpPr>
          <p:cNvPr id="10" name="TextBox 9">
            <a:extLst>
              <a:ext uri="{FF2B5EF4-FFF2-40B4-BE49-F238E27FC236}">
                <a16:creationId xmlns:a16="http://schemas.microsoft.com/office/drawing/2014/main" id="{B1DBBDEA-5186-4807-A6B0-771CD2674371}"/>
              </a:ext>
            </a:extLst>
          </p:cNvPr>
          <p:cNvSpPr txBox="1"/>
          <p:nvPr/>
        </p:nvSpPr>
        <p:spPr>
          <a:xfrm>
            <a:off x="124948" y="743500"/>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latin typeface="Atkinson Hyperlegible" pitchFamily="50" charset="0"/>
              </a:rPr>
              <a:t>Exceptions Overview</a:t>
            </a:r>
            <a:r>
              <a:rPr lang="en-GB" sz="1600" dirty="0">
                <a:solidFill>
                  <a:schemeClr val="tx1"/>
                </a:solidFill>
                <a:latin typeface="Atkinson Hyperlegible" pitchFamily="50" charset="0"/>
              </a:rPr>
              <a:t> </a:t>
            </a:r>
          </a:p>
          <a:p>
            <a:r>
              <a:rPr lang="en-GB" sz="1200" dirty="0">
                <a:solidFill>
                  <a:schemeClr val="tx1"/>
                </a:solidFill>
                <a:latin typeface="Atkinson Hyperlegible" pitchFamily="50" charset="0"/>
              </a:rPr>
              <a:t>The force saw a statistically significant decrease in Stalking &amp; Harassment offences in May 2023 and a statistically significant increase in Theft of a Vehicle offences in May 2023.</a:t>
            </a:r>
          </a:p>
        </p:txBody>
      </p:sp>
      <p:sp>
        <p:nvSpPr>
          <p:cNvPr id="2" name="TextBox 1">
            <a:extLst>
              <a:ext uri="{FF2B5EF4-FFF2-40B4-BE49-F238E27FC236}">
                <a16:creationId xmlns:a16="http://schemas.microsoft.com/office/drawing/2014/main" id="{001FB74A-0653-400C-8FF9-6C4EE15BA0A9}"/>
              </a:ext>
            </a:extLst>
          </p:cNvPr>
          <p:cNvSpPr txBox="1"/>
          <p:nvPr/>
        </p:nvSpPr>
        <p:spPr>
          <a:xfrm>
            <a:off x="124948" y="2751892"/>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Theft of a Vehicle – </a:t>
            </a:r>
            <a:r>
              <a:rPr lang="en-GB" sz="1400" b="1" dirty="0">
                <a:solidFill>
                  <a:srgbClr val="FF0000"/>
                </a:solidFill>
                <a:latin typeface="Atkinson Hyperlegible" pitchFamily="50" charset="0"/>
              </a:rPr>
              <a:t>Increase</a:t>
            </a:r>
            <a:endParaRPr lang="en-GB" sz="1400" dirty="0">
              <a:solidFill>
                <a:srgbClr val="FF0000"/>
              </a:solidFill>
              <a:latin typeface="Atkinson Hyperlegible" pitchFamily="50" charset="0"/>
            </a:endParaRPr>
          </a:p>
          <a:p>
            <a:r>
              <a:rPr lang="en-GB" sz="1200" dirty="0">
                <a:solidFill>
                  <a:schemeClr val="tx1"/>
                </a:solidFill>
                <a:latin typeface="Atkinson Hyperlegible" pitchFamily="50" charset="0"/>
              </a:rPr>
              <a:t>21.4% increase (956 more crimes) for the 12 months to May 2023 compared to the 12 months to May 2022. There were statistically exceptional increases in two Districts in May 2023: Rochford and Brentwood.</a:t>
            </a:r>
            <a:endParaRPr lang="en-GB" sz="1200" dirty="0">
              <a:solidFill>
                <a:schemeClr val="tx1"/>
              </a:solidFill>
            </a:endParaRPr>
          </a:p>
        </p:txBody>
      </p:sp>
      <p:sp>
        <p:nvSpPr>
          <p:cNvPr id="3" name="TextBox 2">
            <a:extLst>
              <a:ext uri="{FF2B5EF4-FFF2-40B4-BE49-F238E27FC236}">
                <a16:creationId xmlns:a16="http://schemas.microsoft.com/office/drawing/2014/main" id="{035253D2-4B8E-6688-169F-7557A57D8E32}"/>
              </a:ext>
            </a:extLst>
          </p:cNvPr>
          <p:cNvSpPr txBox="1"/>
          <p:nvPr/>
        </p:nvSpPr>
        <p:spPr>
          <a:xfrm>
            <a:off x="124948" y="1571748"/>
            <a:ext cx="8894104" cy="104644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Stalking &amp; Harassment– </a:t>
            </a:r>
            <a:r>
              <a:rPr lang="en-GB" sz="1400" b="1" dirty="0">
                <a:solidFill>
                  <a:srgbClr val="00B050"/>
                </a:solidFill>
                <a:latin typeface="Atkinson Hyperlegible" pitchFamily="50" charset="0"/>
              </a:rPr>
              <a:t>Decrease</a:t>
            </a:r>
            <a:endParaRPr lang="en-GB" sz="1400" dirty="0">
              <a:solidFill>
                <a:srgbClr val="00B050"/>
              </a:solidFill>
              <a:latin typeface="Atkinson Hyperlegible" pitchFamily="50" charset="0"/>
            </a:endParaRPr>
          </a:p>
          <a:p>
            <a:r>
              <a:rPr lang="en-GB" sz="1200" dirty="0">
                <a:solidFill>
                  <a:schemeClr val="tx1"/>
                </a:solidFill>
                <a:latin typeface="Atkinson Hyperlegible" pitchFamily="50" charset="0"/>
              </a:rPr>
              <a:t>19.3% decrease (5,368 fewer crimes) for the 12 months to May 2023 compared to the 12 months to May 2022. There were statistically exceptional decreases in three Districts in May 2023: Colchester, Southend and Castle Point. This has been driven by both a Force-wide effort to review and cancel duplicate offences and changes to Home Office counting rules, which came into effect on 1 May 2023.</a:t>
            </a:r>
            <a:endParaRPr lang="en-GB" sz="1200" dirty="0">
              <a:solidFill>
                <a:schemeClr val="tx1"/>
              </a:solidFill>
            </a:endParaRPr>
          </a:p>
        </p:txBody>
      </p:sp>
    </p:spTree>
    <p:extLst>
      <p:ext uri="{BB962C8B-B14F-4D97-AF65-F5344CB8AC3E}">
        <p14:creationId xmlns:p14="http://schemas.microsoft.com/office/powerpoint/2010/main" val="2502969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29</a:t>
            </a:fld>
            <a:endParaRPr lang="en-GB"/>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2" name="Picture 1">
            <a:extLst>
              <a:ext uri="{FF2B5EF4-FFF2-40B4-BE49-F238E27FC236}">
                <a16:creationId xmlns:a16="http://schemas.microsoft.com/office/drawing/2014/main" id="{623D7A5F-00FE-494E-ED7C-142A486282DC}"/>
              </a:ext>
            </a:extLst>
          </p:cNvPr>
          <p:cNvPicPr>
            <a:picLocks noChangeAspect="1"/>
          </p:cNvPicPr>
          <p:nvPr/>
        </p:nvPicPr>
        <p:blipFill>
          <a:blip r:embed="rId2"/>
          <a:stretch>
            <a:fillRect/>
          </a:stretch>
        </p:blipFill>
        <p:spPr>
          <a:xfrm>
            <a:off x="27664" y="691707"/>
            <a:ext cx="9087128" cy="5536337"/>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a:latin typeface="Atkinson Hyperlegible" pitchFamily="50" charset="0"/>
            </a:endParaRPr>
          </a:p>
        </p:txBody>
      </p:sp>
      <p:sp>
        <p:nvSpPr>
          <p:cNvPr id="5" name="TextBox 4"/>
          <p:cNvSpPr txBox="1"/>
          <p:nvPr/>
        </p:nvSpPr>
        <p:spPr>
          <a:xfrm>
            <a:off x="0" y="655833"/>
            <a:ext cx="9144001" cy="5793894"/>
          </a:xfrm>
          <a:prstGeom prst="rect">
            <a:avLst/>
          </a:prstGeom>
          <a:noFill/>
        </p:spPr>
        <p:txBody>
          <a:bodyPr wrap="square" rtlCol="0">
            <a:spAutoFit/>
          </a:bodyPr>
          <a:lstStyle/>
          <a:p>
            <a:pPr marL="285750" indent="-285750">
              <a:buFont typeface="Arial" panose="020B0604020202020204" pitchFamily="34" charset="0"/>
              <a:buChar char="•"/>
            </a:pPr>
            <a:r>
              <a:rPr lang="en-GB" sz="950" b="1" i="0" dirty="0">
                <a:effectLst/>
                <a:latin typeface="Atkinson Hyperlegible" pitchFamily="50" charset="0"/>
              </a:rPr>
              <a:t>Essex Police prides itself on having excellent Crime Data Accuracy (CDA)</a:t>
            </a:r>
            <a:r>
              <a:rPr lang="en-GB" sz="95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(S&amp;H) offences to ensure additional crimes have not been unnecessarily recorded. Essex Police have also been educating those working within the Resolution Centre to ensure they fully research the individuals involved in these types of</a:t>
            </a:r>
            <a:r>
              <a:rPr lang="en-GB" sz="95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950" i="0" dirty="0">
                <a:effectLst/>
                <a:latin typeface="Atkinson Hyperlegible" pitchFamily="50" charset="0"/>
              </a:rPr>
              <a:t>This activity has therefore not only </a:t>
            </a:r>
            <a:r>
              <a:rPr lang="en-GB" sz="950" dirty="0">
                <a:latin typeface="Atkinson Hyperlegible" pitchFamily="50" charset="0"/>
              </a:rPr>
              <a:t>resulted in a decrease in offences since the start of the review (August 2022) but has enabled the Force to better coordinate these types of investigations. For the fiscal year to date, starting 01</a:t>
            </a:r>
            <a:r>
              <a:rPr lang="en-GB" sz="950" dirty="0">
                <a:effectLst/>
                <a:latin typeface="Atkinson Hyperlegible" pitchFamily="50" charset="0"/>
                <a:ea typeface="Calibri" panose="020F0502020204030204" pitchFamily="34" charset="0"/>
              </a:rPr>
              <a:t> April 2023, a further </a:t>
            </a:r>
            <a:r>
              <a:rPr lang="en-GB" sz="950" b="1" dirty="0">
                <a:latin typeface="Atkinson Hyperlegible" pitchFamily="50" charset="0"/>
                <a:ea typeface="Calibri" panose="020F0502020204030204" pitchFamily="34" charset="0"/>
              </a:rPr>
              <a:t>261</a:t>
            </a:r>
            <a:r>
              <a:rPr lang="en-GB" sz="950" dirty="0">
                <a:effectLst/>
                <a:latin typeface="Atkinson Hyperlegible" pitchFamily="50" charset="0"/>
                <a:ea typeface="Calibri" panose="020F0502020204030204" pitchFamily="34" charset="0"/>
              </a:rPr>
              <a:t> records have been reviewed as potential duplicate crimes and </a:t>
            </a:r>
            <a:r>
              <a:rPr lang="en-GB" sz="950" b="1" dirty="0">
                <a:latin typeface="Atkinson Hyperlegible" pitchFamily="50" charset="0"/>
                <a:ea typeface="Calibri" panose="020F0502020204030204" pitchFamily="34" charset="0"/>
              </a:rPr>
              <a:t>78</a:t>
            </a:r>
            <a:r>
              <a:rPr lang="en-GB" sz="950" dirty="0">
                <a:effectLst/>
                <a:latin typeface="Atkinson Hyperlegible" pitchFamily="50" charset="0"/>
                <a:ea typeface="Calibri" panose="020F0502020204030204" pitchFamily="34" charset="0"/>
              </a:rPr>
              <a:t> identified for cancellation; of these, </a:t>
            </a:r>
            <a:r>
              <a:rPr lang="en-GB" sz="950" b="1" dirty="0">
                <a:latin typeface="Atkinson Hyperlegible" pitchFamily="50" charset="0"/>
                <a:ea typeface="Calibri" panose="020F0502020204030204" pitchFamily="34" charset="0"/>
              </a:rPr>
              <a:t>46</a:t>
            </a:r>
            <a:r>
              <a:rPr lang="en-GB" sz="950" dirty="0">
                <a:effectLst/>
                <a:latin typeface="Atkinson Hyperlegible" pitchFamily="50" charset="0"/>
                <a:ea typeface="Calibri" panose="020F0502020204030204" pitchFamily="34" charset="0"/>
              </a:rPr>
              <a:t> records (</a:t>
            </a:r>
            <a:r>
              <a:rPr lang="en-GB" sz="950" dirty="0">
                <a:latin typeface="Atkinson Hyperlegible" pitchFamily="50" charset="0"/>
                <a:ea typeface="Calibri" panose="020F0502020204030204" pitchFamily="34" charset="0"/>
              </a:rPr>
              <a:t>59</a:t>
            </a:r>
            <a:r>
              <a:rPr lang="en-GB" sz="950" dirty="0">
                <a:effectLst/>
                <a:latin typeface="Atkinson Hyperlegible" pitchFamily="50" charset="0"/>
                <a:ea typeface="Calibri" panose="020F0502020204030204" pitchFamily="34" charset="0"/>
              </a:rPr>
              <a:t>%) have now been cancelled.</a:t>
            </a:r>
          </a:p>
          <a:p>
            <a:pPr marL="285750" indent="-285750">
              <a:buFont typeface="Arial" panose="020B0604020202020204" pitchFamily="34" charset="0"/>
              <a:buChar char="•"/>
            </a:pPr>
            <a:endParaRPr lang="en-GB" sz="950" dirty="0">
              <a:latin typeface="Atkinson Hyperlegible" pitchFamily="50" charset="0"/>
              <a:ea typeface="Calibri" panose="020F0502020204030204" pitchFamily="34" charset="0"/>
            </a:endParaRPr>
          </a:p>
          <a:p>
            <a:pPr marL="285750" indent="-285750">
              <a:buFont typeface="Arial" panose="020B0604020202020204" pitchFamily="34" charset="0"/>
              <a:buChar char="•"/>
            </a:pPr>
            <a:r>
              <a:rPr lang="en-GB" sz="950" b="1" dirty="0">
                <a:effectLst/>
                <a:latin typeface="Atkinson Hyperlegible" pitchFamily="50" charset="0"/>
                <a:ea typeface="Calibri" panose="020F0502020204030204" pitchFamily="34" charset="0"/>
              </a:rPr>
              <a:t>In May 2023 national Home Office Counting Rules (HOCR) changed as </a:t>
            </a:r>
            <a:r>
              <a:rPr lang="en-GB" sz="950" b="1" dirty="0">
                <a:latin typeface="Atkinson Hyperlegible" pitchFamily="50" charset="0"/>
                <a:ea typeface="Calibri" panose="020F0502020204030204" pitchFamily="34" charset="0"/>
              </a:rPr>
              <a:t>r</a:t>
            </a:r>
            <a:r>
              <a:rPr lang="en-GB" sz="950" b="1" dirty="0">
                <a:effectLst/>
                <a:latin typeface="Atkinson Hyperlegible" pitchFamily="50" charset="0"/>
                <a:ea typeface="Calibri" panose="020F0502020204030204" pitchFamily="34" charset="0"/>
              </a:rPr>
              <a:t>egards Stalking &amp; Harassment (S&amp;H) </a:t>
            </a:r>
            <a:r>
              <a:rPr lang="en-GB" sz="950" dirty="0">
                <a:effectLst/>
                <a:latin typeface="Atkinson Hyperlegible" pitchFamily="50" charset="0"/>
                <a:ea typeface="Calibri" panose="020F0502020204030204" pitchFamily="34" charset="0"/>
              </a:rPr>
              <a:t>offences.  The “principle crime rule” now applies, meaning that only the most serious crime is recorded (previously, </a:t>
            </a:r>
            <a:r>
              <a:rPr lang="en-GB" sz="950" dirty="0">
                <a:latin typeface="Atkinson Hyperlegible" pitchFamily="50" charset="0"/>
                <a:ea typeface="Calibri" panose="020F0502020204030204" pitchFamily="34" charset="0"/>
              </a:rPr>
              <a:t>Stalking &amp; Harassment</a:t>
            </a:r>
            <a:r>
              <a:rPr lang="en-GB" sz="950" dirty="0">
                <a:effectLst/>
                <a:latin typeface="Atkinson Hyperlegible" pitchFamily="50" charset="0"/>
                <a:ea typeface="Calibri" panose="020F0502020204030204" pitchFamily="34" charset="0"/>
              </a:rPr>
              <a:t> offences were recorded as well as the more serious offence).  This has </a:t>
            </a:r>
            <a:r>
              <a:rPr lang="en-GB" sz="950" dirty="0">
                <a:latin typeface="Atkinson Hyperlegible" pitchFamily="50" charset="0"/>
                <a:ea typeface="Calibri" panose="020F0502020204030204" pitchFamily="34" charset="0"/>
              </a:rPr>
              <a:t>resulted in fewer Stalking &amp; Harassment offences being recorded.  </a:t>
            </a:r>
            <a:r>
              <a:rPr lang="en-GB" sz="950" dirty="0">
                <a:latin typeface="Atkinson Hyperlegible" pitchFamily="50" charset="0"/>
              </a:rPr>
              <a:t>It is of note that Stalking &amp; Harassment offences</a:t>
            </a:r>
            <a:r>
              <a:rPr lang="en-GB" sz="950" b="0" i="0" dirty="0">
                <a:effectLst/>
                <a:latin typeface="Atkinson Hyperlegible" pitchFamily="50" charset="0"/>
              </a:rPr>
              <a:t> comprise the largest volume of Violence Against Women &amp; Girls offences (VAWG) and account for </a:t>
            </a:r>
            <a:r>
              <a:rPr lang="en-GB" sz="950" dirty="0">
                <a:latin typeface="Atkinson Hyperlegible" pitchFamily="50" charset="0"/>
              </a:rPr>
              <a:t>19</a:t>
            </a:r>
            <a:r>
              <a:rPr lang="en-GB" sz="950" b="0" i="0" dirty="0">
                <a:effectLst/>
                <a:latin typeface="Atkinson Hyperlegible" pitchFamily="50" charset="0"/>
              </a:rPr>
              <a:t>.7% of all Domestic Abuse investigations</a:t>
            </a:r>
            <a:r>
              <a:rPr lang="en-GB" sz="950" dirty="0">
                <a:latin typeface="Atkinson Hyperlegible" pitchFamily="50" charset="0"/>
              </a:rPr>
              <a:t>. There were, for example, </a:t>
            </a:r>
            <a:r>
              <a:rPr lang="en-GB" sz="950" b="1" dirty="0">
                <a:latin typeface="Atkinson Hyperlegible" pitchFamily="50" charset="0"/>
              </a:rPr>
              <a:t>2,991 </a:t>
            </a:r>
            <a:r>
              <a:rPr lang="en-GB" sz="950" b="1" dirty="0">
                <a:solidFill>
                  <a:srgbClr val="00B050"/>
                </a:solidFill>
                <a:latin typeface="Atkinson Hyperlegible" pitchFamily="50" charset="0"/>
              </a:rPr>
              <a:t>fewer</a:t>
            </a:r>
            <a:r>
              <a:rPr lang="en-GB" sz="950" b="1" dirty="0">
                <a:latin typeface="Atkinson Hyperlegible" pitchFamily="50" charset="0"/>
              </a:rPr>
              <a:t> Stalking &amp; Harassment crimes committed against females </a:t>
            </a:r>
            <a:r>
              <a:rPr lang="en-GB" sz="950" dirty="0">
                <a:latin typeface="Atkinson Hyperlegible" pitchFamily="50" charset="0"/>
              </a:rPr>
              <a:t>in the 12 months to May 2023 (14,385 crimes) compared to the 12 months to May 2022 (17,376 crimes).</a:t>
            </a:r>
            <a:endParaRPr lang="en-GB" sz="950" b="1" dirty="0">
              <a:latin typeface="Atkinson Hyperlegible" pitchFamily="50" charset="0"/>
            </a:endParaRPr>
          </a:p>
          <a:p>
            <a:pPr marL="285750" indent="-285750">
              <a:buFont typeface="Arial" panose="020B0604020202020204" pitchFamily="34" charset="0"/>
              <a:buChar char="•"/>
            </a:pPr>
            <a:endParaRPr lang="en-GB" sz="950" b="1"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ea typeface="Times New Roman" panose="02020603050405020304" pitchFamily="18" charset="0"/>
                <a:cs typeface="Times New Roman" panose="02020603050405020304" pitchFamily="18" charset="0"/>
              </a:rPr>
              <a:t>Violence Against the Person (VAP)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a:t>
            </a:r>
            <a:r>
              <a:rPr lang="en-GB" sz="950" b="1" dirty="0">
                <a:solidFill>
                  <a:srgbClr val="00B050"/>
                </a:solidFill>
                <a:latin typeface="Atkinson Hyperlegible" pitchFamily="50" charset="0"/>
                <a:ea typeface="Times New Roman" panose="02020603050405020304" pitchFamily="18" charset="0"/>
                <a:cs typeface="Times New Roman" panose="02020603050405020304" pitchFamily="18" charset="0"/>
              </a:rPr>
              <a:t>de</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creased</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by </a:t>
            </a:r>
            <a:r>
              <a:rPr lang="en-GB" sz="950" b="1" dirty="0">
                <a:latin typeface="Atkinson Hyperlegible" pitchFamily="50" charset="0"/>
                <a:ea typeface="Times New Roman" panose="02020603050405020304" pitchFamily="18" charset="0"/>
                <a:cs typeface="Times New Roman" panose="02020603050405020304" pitchFamily="18" charset="0"/>
              </a:rPr>
              <a:t>9.2</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(3,650 fewer) in the 12 months to May 2023 compared to the 12 months to May 2022. </a:t>
            </a:r>
            <a:r>
              <a:rPr lang="en-GB" sz="950" dirty="0">
                <a:latin typeface="Atkinson Hyperlegible" pitchFamily="50" charset="0"/>
                <a:ea typeface="Times New Roman" panose="02020603050405020304" pitchFamily="18" charset="0"/>
                <a:cs typeface="Times New Roman" panose="02020603050405020304" pitchFamily="18" charset="0"/>
              </a:rPr>
              <a:t>T</a:t>
            </a:r>
            <a:r>
              <a:rPr lang="en-GB" sz="950" kern="1200" dirty="0">
                <a:effectLst/>
                <a:latin typeface="Atkinson Hyperlegible" pitchFamily="50" charset="0"/>
                <a:ea typeface="Times New Roman" panose="02020603050405020304" pitchFamily="18" charset="0"/>
                <a:cs typeface="Times New Roman" panose="02020603050405020304" pitchFamily="18" charset="0"/>
              </a:rPr>
              <a:t>here was also a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6.1% </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decrease</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latin typeface="Atkinson Hyperlegible" pitchFamily="50" charset="0"/>
                <a:ea typeface="Times New Roman" panose="02020603050405020304" pitchFamily="18" charset="0"/>
                <a:cs typeface="Times New Roman" panose="02020603050405020304" pitchFamily="18" charset="0"/>
              </a:rPr>
              <a:t>300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fewer) in the number of sexual offences committed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these time periods.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Essex Police additionally solved </a:t>
            </a:r>
            <a:r>
              <a:rPr lang="en-GB" sz="950" b="1" dirty="0">
                <a:latin typeface="Atkinson Hyperlegible" pitchFamily="50" charset="0"/>
                <a:ea typeface="Times New Roman" panose="02020603050405020304" pitchFamily="18" charset="0"/>
                <a:cs typeface="Times New Roman" panose="02020603050405020304" pitchFamily="18" charset="0"/>
              </a:rPr>
              <a:t>32</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solidFill>
                  <a:srgbClr val="00B050"/>
                </a:solidFill>
                <a:latin typeface="Atkinson Hyperlegible" pitchFamily="50" charset="0"/>
                <a:ea typeface="Times New Roman" panose="02020603050405020304" pitchFamily="18" charset="0"/>
                <a:cs typeface="Times New Roman" panose="02020603050405020304" pitchFamily="18" charset="0"/>
              </a:rPr>
              <a:t>m</a:t>
            </a:r>
            <a:r>
              <a:rPr lang="en-GB" sz="950" b="1" kern="1200"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ore</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 (11.7%) sexual offences committed against females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in the 12 months to May 2023 compared to the 12 months to May 2022.</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When comparing High Harm</a:t>
            </a:r>
            <a:r>
              <a:rPr lang="en-GB" sz="950" baseline="30000" dirty="0">
                <a:latin typeface="Atkinson Hyperlegible" pitchFamily="50" charset="0"/>
              </a:rPr>
              <a:t>*</a:t>
            </a:r>
            <a:r>
              <a:rPr lang="en-GB" sz="950" dirty="0">
                <a:latin typeface="Atkinson Hyperlegible" pitchFamily="50" charset="0"/>
              </a:rPr>
              <a:t> offences to its Most Similar Group (MSG) by crimes per 1,000 population, Essex recorded the sixth highest number of offences (out of eight police forces) for Other Sexual Offences, fourth for Violence with Injury, third for Burglary Residential, second for Robbery of Personal Property and first for Rape.</a:t>
            </a:r>
          </a:p>
          <a:p>
            <a:pPr marL="285750" indent="-285750">
              <a:buFont typeface="Arial" panose="020B0604020202020204" pitchFamily="34" charset="0"/>
              <a:buChar char="•"/>
            </a:pPr>
            <a:endParaRPr lang="en-GB" sz="950" dirty="0">
              <a:solidFill>
                <a:srgbClr val="0070C0"/>
              </a:solidFill>
              <a:highlight>
                <a:srgbClr val="FFFF00"/>
              </a:highlight>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rPr>
              <a:t>There was a 1.8% </a:t>
            </a:r>
            <a:r>
              <a:rPr lang="en-GB" sz="950" b="1" dirty="0">
                <a:solidFill>
                  <a:srgbClr val="00B050"/>
                </a:solidFill>
                <a:latin typeface="Atkinson Hyperlegible" pitchFamily="50" charset="0"/>
              </a:rPr>
              <a:t>decrease</a:t>
            </a:r>
            <a:r>
              <a:rPr lang="en-GB" sz="950" b="1" dirty="0">
                <a:latin typeface="Atkinson Hyperlegible" pitchFamily="50" charset="0"/>
              </a:rPr>
              <a:t> (16 fewer) in the number of those Killed or Seriously Injured (KSI) in Essex </a:t>
            </a:r>
            <a:r>
              <a:rPr lang="en-GB" sz="950" dirty="0">
                <a:latin typeface="Atkinson Hyperlegible" pitchFamily="50" charset="0"/>
              </a:rPr>
              <a:t>for the 12 months to </a:t>
            </a:r>
            <a:r>
              <a:rPr lang="en-GB" sz="950" dirty="0">
                <a:latin typeface="Atkinson Hyperlegible" pitchFamily="50" charset="0"/>
                <a:cs typeface="Times New Roman" panose="02020603050405020304" pitchFamily="18" charset="0"/>
              </a:rPr>
              <a:t>May</a:t>
            </a:r>
            <a:r>
              <a:rPr lang="en-GB" sz="950" dirty="0">
                <a:latin typeface="Atkinson Hyperlegible" pitchFamily="50" charset="0"/>
              </a:rPr>
              <a:t> 2023 compared to the 12 months to </a:t>
            </a:r>
            <a:r>
              <a:rPr lang="en-GB" sz="950" dirty="0">
                <a:latin typeface="Atkinson Hyperlegible" pitchFamily="50" charset="0"/>
                <a:cs typeface="Times New Roman" panose="02020603050405020304" pitchFamily="18" charset="0"/>
              </a:rPr>
              <a:t>May</a:t>
            </a:r>
            <a:r>
              <a:rPr lang="en-GB" sz="950" dirty="0">
                <a:latin typeface="Atkinson Hyperlegible" pitchFamily="50" charset="0"/>
              </a:rPr>
              <a:t> 2022. It is of note that r</a:t>
            </a:r>
            <a:r>
              <a:rPr lang="en-GB" sz="950" dirty="0">
                <a:effectLst/>
                <a:latin typeface="Atkinson Hyperlegible" pitchFamily="50" charset="0"/>
                <a:ea typeface="Times New Roman" panose="02020603050405020304" pitchFamily="18" charset="0"/>
                <a:cs typeface="Times New Roman" panose="02020603050405020304" pitchFamily="18" charset="0"/>
              </a:rPr>
              <a:t>oad traffic safety is the responsibility of the </a:t>
            </a:r>
            <a:r>
              <a:rPr lang="en-GB" sz="950" dirty="0">
                <a:latin typeface="Atkinson Hyperlegible" pitchFamily="50" charset="0"/>
              </a:rPr>
              <a:t>Safer Essex Roads Partnership (</a:t>
            </a:r>
            <a:r>
              <a:rPr lang="en-GB" sz="950" dirty="0">
                <a:effectLst/>
                <a:latin typeface="Atkinson Hyperlegible" pitchFamily="50" charset="0"/>
                <a:ea typeface="Times New Roman" panose="02020603050405020304" pitchFamily="18" charset="0"/>
                <a:cs typeface="Times New Roman" panose="02020603050405020304" pitchFamily="18" charset="0"/>
              </a:rPr>
              <a:t>SERP) which includes Essex Police, Essex County Fire &amp; Rescue Service, Essex County Council, Southend on Sea Borough Council, Thurrock Council, National Highways, East of England Ambulance Service Trust, Essex and Herts Air Ambulance Service Trust, and The Safer Roads Foundation (Registered Charity). </a:t>
            </a:r>
          </a:p>
          <a:p>
            <a:pPr marL="285750" indent="-285750">
              <a:buFont typeface="Arial" panose="020B0604020202020204" pitchFamily="34" charset="0"/>
              <a:buChar char="•"/>
            </a:pPr>
            <a:endParaRPr lang="en-GB" sz="950"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effectLst/>
                <a:latin typeface="Atkinson Hyperlegible" pitchFamily="50" charset="0"/>
                <a:ea typeface="Times New Roman" panose="02020603050405020304" pitchFamily="18" charset="0"/>
                <a:cs typeface="Times New Roman" panose="02020603050405020304" pitchFamily="18" charset="0"/>
              </a:rPr>
              <a:t>Essex Police conducted </a:t>
            </a:r>
            <a:r>
              <a:rPr lang="en-GB" sz="950" b="1" dirty="0">
                <a:latin typeface="Atkinson Hyperlegible" pitchFamily="50" charset="0"/>
                <a:ea typeface="Times New Roman" panose="02020603050405020304" pitchFamily="18" charset="0"/>
                <a:cs typeface="Times New Roman" panose="02020603050405020304" pitchFamily="18" charset="0"/>
              </a:rPr>
              <a:t>85</a:t>
            </a:r>
            <a:r>
              <a:rPr lang="en-GB" sz="950" b="1" dirty="0">
                <a:effectLst/>
                <a:latin typeface="Atkinson Hyperlegible" pitchFamily="50" charset="0"/>
                <a:ea typeface="Times New Roman" panose="02020603050405020304" pitchFamily="18" charset="0"/>
                <a:cs typeface="Times New Roman" panose="02020603050405020304" pitchFamily="18" charset="0"/>
              </a:rPr>
              <a:t> </a:t>
            </a:r>
            <a:r>
              <a:rPr lang="en-GB" sz="950" b="1" dirty="0">
                <a:solidFill>
                  <a:srgbClr val="00B050"/>
                </a:solidFill>
                <a:effectLst/>
                <a:latin typeface="Atkinson Hyperlegible" pitchFamily="50" charset="0"/>
                <a:ea typeface="Times New Roman" panose="02020603050405020304" pitchFamily="18" charset="0"/>
                <a:cs typeface="Times New Roman" panose="02020603050405020304" pitchFamily="18" charset="0"/>
              </a:rPr>
              <a:t>more</a:t>
            </a:r>
            <a:r>
              <a:rPr lang="en-GB" sz="950" b="1" dirty="0">
                <a:effectLst/>
                <a:latin typeface="Atkinson Hyperlegible" pitchFamily="50" charset="0"/>
                <a:ea typeface="Times New Roman" panose="02020603050405020304" pitchFamily="18" charset="0"/>
                <a:cs typeface="Times New Roman" panose="02020603050405020304" pitchFamily="18" charset="0"/>
              </a:rPr>
              <a:t> OCG disruptions </a:t>
            </a:r>
            <a:r>
              <a:rPr lang="en-GB" sz="950" b="1" dirty="0">
                <a:latin typeface="Atkinson Hyperlegible" pitchFamily="50" charset="0"/>
                <a:ea typeface="Times New Roman" panose="02020603050405020304" pitchFamily="18" charset="0"/>
                <a:cs typeface="Times New Roman" panose="02020603050405020304" pitchFamily="18" charset="0"/>
              </a:rPr>
              <a:t>in </a:t>
            </a:r>
            <a:r>
              <a:rPr lang="en-GB" sz="950" b="1" dirty="0">
                <a:effectLst/>
                <a:latin typeface="Atkinson Hyperlegible" pitchFamily="50" charset="0"/>
                <a:ea typeface="Times New Roman" panose="02020603050405020304" pitchFamily="18" charset="0"/>
                <a:cs typeface="Times New Roman" panose="02020603050405020304" pitchFamily="18" charset="0"/>
              </a:rPr>
              <a:t>the 12 months to March 2023 compared to the 12 months to March 2022</a:t>
            </a:r>
            <a:r>
              <a:rPr lang="en-GB" sz="950" b="1" baseline="30000" dirty="0">
                <a:effectLst/>
                <a:latin typeface="Atkinson Hyperlegible" pitchFamily="50" charset="0"/>
                <a:ea typeface="Times New Roman" panose="02020603050405020304" pitchFamily="18" charset="0"/>
                <a:cs typeface="Times New Roman" panose="02020603050405020304" pitchFamily="18" charset="0"/>
              </a:rPr>
              <a:t>***</a:t>
            </a:r>
            <a:r>
              <a:rPr lang="en-GB" sz="950" dirty="0">
                <a:effectLst/>
                <a:latin typeface="Atkinson Hyperlegible" pitchFamily="50" charset="0"/>
                <a:ea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en-GB" sz="950" dirty="0">
              <a:highlight>
                <a:srgbClr val="FFFF00"/>
              </a:highligh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b="1" dirty="0">
                <a:latin typeface="Atkinson Hyperlegible" pitchFamily="50" charset="0"/>
              </a:rPr>
              <a:t>Stalking &amp; Harassment experienced a statistically significant</a:t>
            </a:r>
            <a:r>
              <a:rPr lang="en-GB" sz="950" b="1" dirty="0">
                <a:solidFill>
                  <a:srgbClr val="00B050"/>
                </a:solidFill>
                <a:latin typeface="Atkinson Hyperlegible" pitchFamily="50" charset="0"/>
              </a:rPr>
              <a:t> decrease </a:t>
            </a:r>
            <a:r>
              <a:rPr lang="en-GB" sz="950" dirty="0">
                <a:latin typeface="Atkinson Hyperlegible" pitchFamily="50" charset="0"/>
              </a:rPr>
              <a:t>in May 2023, most likely linked to the review of these offences and changes in Home Office counting rules (discussed above). </a:t>
            </a:r>
            <a:r>
              <a:rPr lang="en-GB" sz="950" b="1" dirty="0">
                <a:latin typeface="Atkinson Hyperlegible" pitchFamily="50" charset="0"/>
              </a:rPr>
              <a:t>Theft of a Vehicle experienced a statistically significant </a:t>
            </a:r>
            <a:r>
              <a:rPr lang="en-GB" sz="950" b="1" dirty="0">
                <a:solidFill>
                  <a:srgbClr val="FF0000"/>
                </a:solidFill>
                <a:latin typeface="Atkinson Hyperlegible" pitchFamily="50" charset="0"/>
              </a:rPr>
              <a:t>increase</a:t>
            </a:r>
            <a:r>
              <a:rPr lang="en-GB" sz="950" b="1" dirty="0">
                <a:latin typeface="Atkinson Hyperlegible" pitchFamily="50" charset="0"/>
              </a:rPr>
              <a:t> </a:t>
            </a:r>
            <a:r>
              <a:rPr lang="en-GB" sz="950" dirty="0">
                <a:latin typeface="Atkinson Hyperlegible" pitchFamily="50" charset="0"/>
              </a:rPr>
              <a:t>in offences in </a:t>
            </a:r>
            <a:r>
              <a:rPr lang="en-GB" sz="950" dirty="0">
                <a:latin typeface="Atkinson Hyperlegible" pitchFamily="50" charset="0"/>
                <a:cs typeface="Times New Roman" panose="02020603050405020304" pitchFamily="18" charset="0"/>
              </a:rPr>
              <a:t>May</a:t>
            </a:r>
            <a:r>
              <a:rPr lang="en-GB" sz="950" dirty="0">
                <a:latin typeface="Atkinson Hyperlegible" pitchFamily="50" charset="0"/>
              </a:rPr>
              <a:t> 2023.</a:t>
            </a:r>
          </a:p>
          <a:p>
            <a:pPr marL="285750" indent="-285750">
              <a:buFont typeface="Arial" panose="020B0604020202020204" pitchFamily="34" charset="0"/>
              <a:buChar char="•"/>
            </a:pPr>
            <a:endParaRPr lang="en-GB" sz="950" dirty="0">
              <a:highlight>
                <a:srgbClr val="FFFF00"/>
              </a:highlight>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I</a:t>
            </a:r>
            <a:r>
              <a:rPr lang="en-GB" sz="950" b="1" dirty="0">
                <a:effectLst/>
                <a:latin typeface="Atkinson Hyperlegible" pitchFamily="50" charset="0"/>
                <a:ea typeface="Calibri" panose="020F0502020204030204" pitchFamily="34" charset="0"/>
              </a:rPr>
              <a:t>n May 2023, almost half of all Essex Police employees were female (48.1%) with female officers accounting for over a third of all officers (37.1%). However Ethnic Minorities as a percentage of the workforce continues to fall, </a:t>
            </a:r>
            <a:r>
              <a:rPr lang="en-GB" sz="950" dirty="0">
                <a:effectLst/>
                <a:latin typeface="Atkinson Hyperlegible" pitchFamily="50" charset="0"/>
                <a:ea typeface="Calibri" panose="020F0502020204030204" pitchFamily="34" charset="0"/>
              </a:rPr>
              <a:t>with a decrease in overall numbers in May 2023 compared to 12 months ago.</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Officer numbers stand at 3,770 in May 2023, an increase of 172 from 3,598 in May 2022, but a slight decrease on the peak reached in February 2023</a:t>
            </a:r>
            <a:r>
              <a:rPr lang="en-GB" sz="1000" baseline="30000" dirty="0">
                <a:latin typeface="Atkinson Hyperlegible" pitchFamily="50" charset="0"/>
              </a:rPr>
              <a:t>**</a:t>
            </a:r>
            <a:r>
              <a:rPr lang="en-GB" sz="950" dirty="0">
                <a:latin typeface="Atkinson Hyperlegible" pitchFamily="50" charset="0"/>
              </a:rPr>
              <a:t>.</a:t>
            </a:r>
          </a:p>
        </p:txBody>
      </p:sp>
      <p:sp>
        <p:nvSpPr>
          <p:cNvPr id="7" name="Footer Placeholder 1">
            <a:extLst>
              <a:ext uri="{FF2B5EF4-FFF2-40B4-BE49-F238E27FC236}">
                <a16:creationId xmlns:a16="http://schemas.microsoft.com/office/drawing/2014/main" id="{C98F25A4-D673-4720-B2FF-E7A3238B0FCA}"/>
              </a:ext>
            </a:extLst>
          </p:cNvPr>
          <p:cNvSpPr>
            <a:spLocks noGrp="1"/>
          </p:cNvSpPr>
          <p:nvPr>
            <p:ph type="ftr" sz="quarter" idx="11"/>
          </p:nvPr>
        </p:nvSpPr>
        <p:spPr>
          <a:xfrm>
            <a:off x="0" y="6444869"/>
            <a:ext cx="8928992" cy="365125"/>
          </a:xfrm>
        </p:spPr>
        <p:txBody>
          <a:bodyPr/>
          <a:lstStyle/>
          <a:p>
            <a:pPr algn="l"/>
            <a:r>
              <a:rPr lang="en-GB" sz="900" dirty="0">
                <a:solidFill>
                  <a:schemeClr val="tx1"/>
                </a:solidFill>
                <a:latin typeface="Atkinson Hyperlegible" pitchFamily="50" charset="0"/>
              </a:rPr>
              <a:t>Please note:</a:t>
            </a:r>
          </a:p>
          <a:p>
            <a:pPr algn="l"/>
            <a:r>
              <a:rPr lang="en-GB" sz="900" dirty="0">
                <a:solidFill>
                  <a:schemeClr val="tx1"/>
                </a:solidFill>
                <a:latin typeface="Atkinson Hyperlegible" pitchFamily="50" charset="0"/>
              </a:rPr>
              <a:t>* High Harm offences: Violence with Injury, Rape, Other Sexual Offences, Robbery of Personal Property and Burglary Residential</a:t>
            </a:r>
          </a:p>
          <a:p>
            <a:pPr algn="l"/>
            <a:r>
              <a:rPr lang="en-GB" sz="900" dirty="0">
                <a:solidFill>
                  <a:schemeClr val="tx1"/>
                </a:solidFill>
                <a:latin typeface="Atkinson Hyperlegible" pitchFamily="50" charset="0"/>
              </a:rPr>
              <a:t>** </a:t>
            </a:r>
            <a:r>
              <a:rPr lang="en-GB" sz="900" dirty="0">
                <a:solidFill>
                  <a:srgbClr val="0000FF"/>
                </a:solidFill>
                <a:latin typeface="Atkinson Hyperlegible" pitchFamily="50" charset="0"/>
                <a:hlinkClick r:id="rId3">
                  <a:extLst>
                    <a:ext uri="{A12FA001-AC4F-418D-AE19-62706E023703}">
                      <ahyp:hlinkClr xmlns:ahyp="http://schemas.microsoft.com/office/drawing/2018/hyperlinkcolor" val="tx"/>
                    </a:ext>
                  </a:extLst>
                </a:hlinkClick>
              </a:rPr>
              <a:t>Police: 1,800 officers recruited under Boris Johnson scheme ‘have resigned’. </a:t>
            </a:r>
            <a:r>
              <a:rPr lang="en-GB" sz="900" dirty="0">
                <a:solidFill>
                  <a:schemeClr val="tx1"/>
                </a:solidFill>
                <a:latin typeface="Atkinson Hyperlegible" pitchFamily="50" charset="0"/>
              </a:rPr>
              <a:t>The Guardian, 30</a:t>
            </a:r>
            <a:r>
              <a:rPr lang="en-GB" sz="900" baseline="30000" dirty="0">
                <a:solidFill>
                  <a:schemeClr val="tx1"/>
                </a:solidFill>
                <a:latin typeface="Atkinson Hyperlegible" pitchFamily="50" charset="0"/>
              </a:rPr>
              <a:t>th</a:t>
            </a:r>
            <a:r>
              <a:rPr lang="en-GB" sz="900" dirty="0">
                <a:solidFill>
                  <a:schemeClr val="tx1"/>
                </a:solidFill>
                <a:latin typeface="Atkinson Hyperlegible" pitchFamily="50" charset="0"/>
              </a:rPr>
              <a:t> December 2022.</a:t>
            </a:r>
          </a:p>
          <a:p>
            <a:pPr algn="l"/>
            <a:r>
              <a:rPr lang="en-GB" sz="900" dirty="0">
                <a:solidFill>
                  <a:schemeClr val="tx1"/>
                </a:solidFill>
                <a:latin typeface="Atkinson Hyperlegible" pitchFamily="50" charset="0"/>
                <a:ea typeface="Calibri" panose="020F0502020204030204" pitchFamily="34" charset="0"/>
              </a:rPr>
              <a:t>*** OCG disruption data are provided quarterly, data is to March 2023.</a:t>
            </a:r>
            <a:endParaRPr lang="en-GB" sz="900" dirty="0">
              <a:solidFill>
                <a:schemeClr val="tx1"/>
              </a:solidFill>
              <a:latin typeface="Atkinson Hyperlegible" pitchFamily="50" charset="0"/>
            </a:endParaRPr>
          </a:p>
          <a:p>
            <a:pPr algn="l"/>
            <a:endParaRPr lang="en-GB" sz="850" dirty="0">
              <a:solidFill>
                <a:schemeClr val="tx1"/>
              </a:solidFill>
              <a:latin typeface="Atkinson Hyperlegible" pitchFamily="50" charset="0"/>
            </a:endParaRPr>
          </a:p>
        </p:txBody>
      </p:sp>
    </p:spTree>
    <p:extLst>
      <p:ext uri="{BB962C8B-B14F-4D97-AF65-F5344CB8AC3E}">
        <p14:creationId xmlns:p14="http://schemas.microsoft.com/office/powerpoint/2010/main" val="4248772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30</a:t>
            </a:fld>
            <a:endParaRPr lang="en-GB"/>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4" name="Picture 3">
            <a:extLst>
              <a:ext uri="{FF2B5EF4-FFF2-40B4-BE49-F238E27FC236}">
                <a16:creationId xmlns:a16="http://schemas.microsoft.com/office/drawing/2014/main" id="{720796FA-ABE8-C3C3-141F-6EE09E34C60F}"/>
              </a:ext>
            </a:extLst>
          </p:cNvPr>
          <p:cNvPicPr>
            <a:picLocks noChangeAspect="1"/>
          </p:cNvPicPr>
          <p:nvPr/>
        </p:nvPicPr>
        <p:blipFill>
          <a:blip r:embed="rId2"/>
          <a:stretch>
            <a:fillRect/>
          </a:stretch>
        </p:blipFill>
        <p:spPr>
          <a:xfrm>
            <a:off x="29207" y="879983"/>
            <a:ext cx="9106084" cy="5068617"/>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a:t>Table 3</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31</a:t>
            </a:fld>
            <a:endParaRPr lang="en-GB"/>
          </a:p>
        </p:txBody>
      </p:sp>
      <p:sp>
        <p:nvSpPr>
          <p:cNvPr id="3" name="TextBox 2"/>
          <p:cNvSpPr txBox="1"/>
          <p:nvPr/>
        </p:nvSpPr>
        <p:spPr>
          <a:xfrm>
            <a:off x="37917" y="6563236"/>
            <a:ext cx="9106083" cy="230832"/>
          </a:xfrm>
          <a:prstGeom prst="rect">
            <a:avLst/>
          </a:prstGeom>
          <a:noFill/>
        </p:spPr>
        <p:txBody>
          <a:bodyPr wrap="square" rtlCol="0">
            <a:spAutoFit/>
          </a:bodyPr>
          <a:lstStyle/>
          <a:p>
            <a:r>
              <a:rPr lang="en-GB" sz="900">
                <a:latin typeface="Atkinson Hyperlegible" pitchFamily="50" charset="0"/>
              </a:rPr>
              <a:t>Please view above table with the explanations and caveats detailed on slides 32 and 33.</a:t>
            </a:r>
          </a:p>
        </p:txBody>
      </p:sp>
      <p:pic>
        <p:nvPicPr>
          <p:cNvPr id="4" name="Picture 3">
            <a:extLst>
              <a:ext uri="{FF2B5EF4-FFF2-40B4-BE49-F238E27FC236}">
                <a16:creationId xmlns:a16="http://schemas.microsoft.com/office/drawing/2014/main" id="{AE89D6A5-17E7-9B42-D59E-282F3B1BB500}"/>
              </a:ext>
            </a:extLst>
          </p:cNvPr>
          <p:cNvPicPr>
            <a:picLocks noChangeAspect="1"/>
          </p:cNvPicPr>
          <p:nvPr/>
        </p:nvPicPr>
        <p:blipFill>
          <a:blip r:embed="rId2"/>
          <a:stretch>
            <a:fillRect/>
          </a:stretch>
        </p:blipFill>
        <p:spPr>
          <a:xfrm>
            <a:off x="84088" y="862565"/>
            <a:ext cx="8975823" cy="3156570"/>
          </a:xfrm>
          <a:prstGeom prst="rect">
            <a:avLst/>
          </a:prstGeom>
        </p:spPr>
      </p:pic>
    </p:spTree>
    <p:extLst>
      <p:ext uri="{BB962C8B-B14F-4D97-AF65-F5344CB8AC3E}">
        <p14:creationId xmlns:p14="http://schemas.microsoft.com/office/powerpoint/2010/main" val="1471442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32</a:t>
            </a:fld>
            <a:endParaRPr lang="en-GB"/>
          </a:p>
        </p:txBody>
      </p:sp>
      <p:sp>
        <p:nvSpPr>
          <p:cNvPr id="8" name="Rectangle 7">
            <a:extLst>
              <a:ext uri="{FF2B5EF4-FFF2-40B4-BE49-F238E27FC236}">
                <a16:creationId xmlns:a16="http://schemas.microsoft.com/office/drawing/2014/main" id="{1839DDDE-DF1C-42E9-B24E-ED2DF0C12734}"/>
              </a:ext>
            </a:extLst>
          </p:cNvPr>
          <p:cNvSpPr/>
          <p:nvPr/>
        </p:nvSpPr>
        <p:spPr>
          <a:xfrm>
            <a:off x="72000" y="735830"/>
            <a:ext cx="9000000" cy="5529719"/>
          </a:xfrm>
          <a:prstGeom prst="rect">
            <a:avLst/>
          </a:prstGeom>
        </p:spPr>
        <p:txBody>
          <a:bodyPr wrap="square">
            <a:spAutoFit/>
          </a:bodyPr>
          <a:lstStyle/>
          <a:p>
            <a:r>
              <a:rPr lang="en-GB" sz="1000" baseline="30000" dirty="0">
                <a:latin typeface="Atkinson Hyperlegible" pitchFamily="50" charset="0"/>
              </a:rPr>
              <a:t>1</a:t>
            </a:r>
            <a:r>
              <a:rPr lang="en-GB" sz="1000" dirty="0">
                <a:latin typeface="Atkinson Hyperlegible" pitchFamily="50" charset="0"/>
              </a:rPr>
              <a:t> Crime Severity Score measures ‘relative harm’ of crimes by taking into account both the volume and the severity of offences, and by weighting offences differently. National data for the 12 months to March 2023 have been used in order that comparisons can be made to Essex’s Most Similar Group of Forces (MSG).</a:t>
            </a:r>
          </a:p>
          <a:p>
            <a:endParaRPr lang="en-GB" sz="1000" baseline="30000" dirty="0">
              <a:latin typeface="Atkinson Hyperlegible" pitchFamily="50" charset="0"/>
            </a:endParaRPr>
          </a:p>
          <a:p>
            <a:r>
              <a:rPr lang="en-GB" sz="1000" baseline="30000" dirty="0">
                <a:latin typeface="Atkinson Hyperlegible" pitchFamily="50" charset="0"/>
              </a:rPr>
              <a:t>2</a:t>
            </a:r>
            <a:r>
              <a:rPr lang="en-GB" sz="1000" dirty="0">
                <a:latin typeface="Atkinson Hyperlegible" pitchFamily="50" charset="0"/>
              </a:rPr>
              <a:t> Please note that on Wednesday 23 October 2019 the bodies of 39 Vietnamese nationals were discovered in a lorry trailer in Grays. This tragic incident is reflected in the Homicide numbers.</a:t>
            </a:r>
          </a:p>
          <a:p>
            <a:endParaRPr lang="en-GB" sz="1000" baseline="30000" dirty="0">
              <a:latin typeface="Atkinson Hyperlegible" pitchFamily="50" charset="0"/>
            </a:endParaRPr>
          </a:p>
          <a:p>
            <a:r>
              <a:rPr lang="en-GB" sz="1000" baseline="30000" dirty="0">
                <a:latin typeface="Atkinson Hyperlegible" pitchFamily="50" charset="0"/>
              </a:rPr>
              <a:t>3</a:t>
            </a:r>
            <a:r>
              <a:rPr lang="en-GB" sz="1000" dirty="0">
                <a:latin typeface="Atkinson Hyperlegible" pitchFamily="50" charset="0"/>
              </a:rPr>
              <a:t> October 2021 saw the implementation of Operation SOMERTON, which aims to both improve the service given to victims of ASB and ensure crimes are correctly recorded.</a:t>
            </a:r>
          </a:p>
          <a:p>
            <a:endParaRPr lang="en-GB" sz="1000" dirty="0">
              <a:latin typeface="Atkinson Hyperlegible" pitchFamily="50" charset="0"/>
            </a:endParaRPr>
          </a:p>
          <a:p>
            <a:r>
              <a:rPr lang="en-GB" sz="1000" baseline="30000" dirty="0">
                <a:latin typeface="Atkinson Hyperlegible" pitchFamily="50" charset="0"/>
              </a:rPr>
              <a:t>4 </a:t>
            </a:r>
            <a:r>
              <a:rPr lang="en-GB" sz="1000" dirty="0">
                <a:latin typeface="Atkinson Hyperlegible" pitchFamily="50" charset="0"/>
              </a:rPr>
              <a:t>Question from the independent survey commissioned by Essex Police. Results are for the period 12 months March 2023 versus the 12 months to March 2022.</a:t>
            </a:r>
          </a:p>
          <a:p>
            <a:endParaRPr lang="en-GB" sz="1000" dirty="0">
              <a:latin typeface="Atkinson Hyperlegible" pitchFamily="50" charset="0"/>
            </a:endParaRPr>
          </a:p>
          <a:p>
            <a:r>
              <a:rPr lang="en-GB" sz="1000" baseline="30000" dirty="0">
                <a:latin typeface="Atkinson Hyperlegible" pitchFamily="50" charset="0"/>
              </a:rPr>
              <a:t>5</a:t>
            </a:r>
            <a:r>
              <a:rPr lang="en-GB" sz="100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1000" dirty="0">
              <a:latin typeface="Atkinson Hyperlegible" pitchFamily="50" charset="0"/>
            </a:endParaRPr>
          </a:p>
          <a:p>
            <a:r>
              <a:rPr lang="en-GB" sz="1000" baseline="30000" dirty="0">
                <a:latin typeface="Atkinson Hyperlegible" pitchFamily="50" charset="0"/>
              </a:rPr>
              <a:t>6 </a:t>
            </a:r>
            <a:r>
              <a:rPr lang="en-GB" sz="1000" dirty="0">
                <a:latin typeface="Atkinson Hyperlegible" pitchFamily="50" charset="0"/>
              </a:rPr>
              <a:t>T</a:t>
            </a:r>
            <a:r>
              <a:rPr lang="en-GB" sz="100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p>
          <a:p>
            <a:endParaRPr lang="en-GB" sz="1000" dirty="0">
              <a:latin typeface="Atkinson Hyperlegible" pitchFamily="50" charset="0"/>
            </a:endParaRPr>
          </a:p>
          <a:p>
            <a:r>
              <a:rPr lang="en-GB" sz="1000" baseline="30000" dirty="0">
                <a:latin typeface="Atkinson Hyperlegible" pitchFamily="50" charset="0"/>
              </a:rPr>
              <a:t>7 </a:t>
            </a:r>
            <a:r>
              <a:rPr lang="en-GB" sz="1000" dirty="0">
                <a:latin typeface="Atkinson Hyperlegible" pitchFamily="50" charset="0"/>
              </a:rPr>
              <a:t>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00" dirty="0">
              <a:latin typeface="Atkinson Hyperlegible" pitchFamily="50" charset="0"/>
            </a:endParaRPr>
          </a:p>
          <a:p>
            <a:r>
              <a:rPr lang="en-GB" sz="1000" baseline="30000" dirty="0">
                <a:latin typeface="Atkinson Hyperlegible" pitchFamily="50" charset="0"/>
              </a:rPr>
              <a:t>8</a:t>
            </a:r>
            <a:r>
              <a:rPr lang="en-GB" sz="1000" dirty="0">
                <a:latin typeface="Atkinson Hyperlegible" pitchFamily="50" charset="0"/>
              </a:rPr>
              <a:t> OCG disruptions are reported quarterly. Data are to March 2023.</a:t>
            </a:r>
          </a:p>
          <a:p>
            <a:endParaRPr lang="en-GB" sz="1000" dirty="0">
              <a:latin typeface="Atkinson Hyperlegible" pitchFamily="50" charset="0"/>
            </a:endParaRPr>
          </a:p>
          <a:p>
            <a:r>
              <a:rPr lang="en-GB" sz="1000" baseline="30000" dirty="0">
                <a:latin typeface="Atkinson Hyperlegible" pitchFamily="50" charset="0"/>
              </a:rPr>
              <a:t>9</a:t>
            </a:r>
            <a:r>
              <a:rPr lang="en-GB" sz="1000" dirty="0">
                <a:latin typeface="Atkinson Hyperlegible" pitchFamily="50" charset="0"/>
              </a:rPr>
              <a:t> Solved outcomes are crimes that result in: charge or summons, caution, crimes taken into consideration, fixed penalty notice, cannabis warning or community resolution.</a:t>
            </a:r>
          </a:p>
          <a:p>
            <a:r>
              <a:rPr lang="en-GB" sz="1000" dirty="0">
                <a:solidFill>
                  <a:srgbClr val="FF0000"/>
                </a:solidFill>
                <a:latin typeface="Atkinson Hyperlegible" pitchFamily="50" charset="0"/>
              </a:rPr>
              <a:t>	</a:t>
            </a:r>
          </a:p>
          <a:p>
            <a:r>
              <a:rPr lang="en-GB" sz="1000" baseline="30000" dirty="0">
                <a:latin typeface="Atkinson Hyperlegible" pitchFamily="50" charset="0"/>
              </a:rPr>
              <a:t>10</a:t>
            </a:r>
            <a:r>
              <a:rPr lang="en-GB" sz="1000" dirty="0">
                <a:latin typeface="Atkinson Hyperlegible" pitchFamily="50" charset="0"/>
              </a:rPr>
              <a:t> NRM data only available from April 2019 due to recording change at that time.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11</a:t>
            </a:r>
            <a:r>
              <a:rPr lang="en-GB" sz="1000" dirty="0">
                <a:latin typeface="Atkinson Hyperlegible" pitchFamily="50" charset="0"/>
              </a:rPr>
              <a:t> High Harm offences: Violence with Injury, Rape, Other Sexual Offences, Robbery of Personal Property and Residential Burglary. Average number of days are for the previous month in all three periods.</a:t>
            </a:r>
          </a:p>
          <a:p>
            <a:endParaRPr lang="en-GB" sz="1000" dirty="0">
              <a:solidFill>
                <a:srgbClr val="FF0000"/>
              </a:solidFill>
              <a:latin typeface="Atkinson Hyperlegible" pitchFamily="50" charset="0"/>
            </a:endParaRPr>
          </a:p>
          <a:p>
            <a:r>
              <a:rPr lang="en-GB" sz="1000" baseline="30000" dirty="0">
                <a:latin typeface="Atkinson Hyperlegible" pitchFamily="50" charset="0"/>
              </a:rPr>
              <a:t>12</a:t>
            </a:r>
            <a:r>
              <a:rPr lang="en-GB" sz="1000" dirty="0">
                <a:latin typeface="Atkinson Hyperlegible" pitchFamily="50" charset="0"/>
              </a:rPr>
              <a:t> </a:t>
            </a:r>
            <a:r>
              <a:rPr lang="en-GB" sz="1000" i="0" dirty="0">
                <a:effectLst/>
                <a:latin typeface="Atkinson Hyperlegible" pitchFamily="50" charset="0"/>
              </a:rPr>
              <a:t>T</a:t>
            </a:r>
            <a:r>
              <a:rPr lang="en-GB" sz="1000" dirty="0">
                <a:effectLst/>
                <a:latin typeface="Atkinson Hyperlegible" pitchFamily="50" charset="0"/>
              </a:rPr>
              <a:t>his is the number of theft offences in which dogs were stolen, and not necessarily the number of dogs which were stolen. </a:t>
            </a:r>
          </a:p>
        </p:txBody>
      </p:sp>
    </p:spTree>
    <p:extLst>
      <p:ext uri="{BB962C8B-B14F-4D97-AF65-F5344CB8AC3E}">
        <p14:creationId xmlns:p14="http://schemas.microsoft.com/office/powerpoint/2010/main" val="3042133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 - continued</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33</a:t>
            </a:fld>
            <a:endParaRPr lang="en-GB"/>
          </a:p>
        </p:txBody>
      </p:sp>
      <p:sp>
        <p:nvSpPr>
          <p:cNvPr id="10" name="Rectangle 9">
            <a:extLst>
              <a:ext uri="{FF2B5EF4-FFF2-40B4-BE49-F238E27FC236}">
                <a16:creationId xmlns:a16="http://schemas.microsoft.com/office/drawing/2014/main" id="{C9EABF9B-6CEE-47A4-9D6F-56E5BD470E8E}"/>
              </a:ext>
            </a:extLst>
          </p:cNvPr>
          <p:cNvSpPr/>
          <p:nvPr/>
        </p:nvSpPr>
        <p:spPr>
          <a:xfrm>
            <a:off x="72000" y="711870"/>
            <a:ext cx="9000000" cy="3323987"/>
          </a:xfrm>
          <a:prstGeom prst="rect">
            <a:avLst/>
          </a:prstGeom>
        </p:spPr>
        <p:txBody>
          <a:bodyPr wrap="square">
            <a:spAutoFit/>
          </a:bodyPr>
          <a:lstStyle/>
          <a:p>
            <a:r>
              <a:rPr lang="en-GB" sz="1000" baseline="30000" dirty="0">
                <a:latin typeface="Atkinson Hyperlegible" pitchFamily="50" charset="0"/>
              </a:rPr>
              <a:t>13</a:t>
            </a:r>
            <a:r>
              <a:rPr lang="en-GB" sz="100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slide 22) refers to the number of crimes of this type.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14</a:t>
            </a:r>
            <a:r>
              <a:rPr lang="en-GB" sz="100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p>
          <a:p>
            <a:endParaRPr lang="en-GB" sz="1000" dirty="0">
              <a:latin typeface="Atkinson Hyperlegible" pitchFamily="50" charset="0"/>
            </a:endParaRPr>
          </a:p>
          <a:p>
            <a:r>
              <a:rPr lang="en-GB" sz="1000" baseline="30000" dirty="0">
                <a:latin typeface="Atkinson Hyperlegible" pitchFamily="50" charset="0"/>
              </a:rPr>
              <a:t>15</a:t>
            </a:r>
            <a:r>
              <a:rPr lang="en-GB" sz="1000" dirty="0">
                <a:latin typeface="Atkinson Hyperlegible" pitchFamily="50" charset="0"/>
              </a:rPr>
              <a:t> Monthly data only collected from December 2022 so year on year comparisons not available.</a:t>
            </a:r>
          </a:p>
          <a:p>
            <a:endParaRPr lang="en-GB" sz="1000" dirty="0">
              <a:latin typeface="Atkinson Hyperlegible" pitchFamily="50" charset="0"/>
            </a:endParaRPr>
          </a:p>
          <a:p>
            <a:r>
              <a:rPr lang="en-GB" sz="1000" baseline="30000" dirty="0">
                <a:latin typeface="Atkinson Hyperlegible" pitchFamily="50" charset="0"/>
              </a:rPr>
              <a:t>16</a:t>
            </a:r>
            <a:r>
              <a:rPr lang="en-GB" sz="1000" dirty="0">
                <a:latin typeface="Atkinson Hyperlegible" pitchFamily="50" charset="0"/>
              </a:rPr>
              <a:t> Neighbourhood Watch data are reported quarterly. Data as at 31st March 2023. </a:t>
            </a:r>
          </a:p>
          <a:p>
            <a:r>
              <a:rPr lang="en-GB" sz="1000" dirty="0">
                <a:solidFill>
                  <a:srgbClr val="FF0000"/>
                </a:solidFill>
                <a:latin typeface="Atkinson Hyperlegible" pitchFamily="50" charset="0"/>
              </a:rPr>
              <a:t>		</a:t>
            </a:r>
          </a:p>
          <a:p>
            <a:r>
              <a:rPr lang="en-GB" sz="1000" baseline="30000" dirty="0">
                <a:latin typeface="Atkinson Hyperlegible" pitchFamily="50" charset="0"/>
              </a:rPr>
              <a:t>17</a:t>
            </a:r>
            <a:r>
              <a:rPr lang="en-GB" sz="1000" dirty="0">
                <a:latin typeface="Atkinson Hyperlegible" pitchFamily="50" charset="0"/>
              </a:rPr>
              <a:t> Ethnic minority employees as a percentage of the total workforce.</a:t>
            </a:r>
          </a:p>
          <a:p>
            <a:endParaRPr lang="en-GB" sz="1000" dirty="0">
              <a:solidFill>
                <a:srgbClr val="FF0000"/>
              </a:solidFill>
              <a:latin typeface="Atkinson Hyperlegible" pitchFamily="50" charset="0"/>
            </a:endParaRPr>
          </a:p>
          <a:p>
            <a:r>
              <a:rPr lang="en-GB" sz="1000" baseline="30000" dirty="0">
                <a:latin typeface="Atkinson Hyperlegible" pitchFamily="50" charset="0"/>
              </a:rPr>
              <a:t>18</a:t>
            </a:r>
            <a:r>
              <a:rPr lang="en-GB" sz="1000" dirty="0">
                <a:latin typeface="Atkinson Hyperlegible" pitchFamily="50" charset="0"/>
              </a:rPr>
              <a:t> Absence data: Rolling from 1</a:t>
            </a:r>
            <a:r>
              <a:rPr lang="en-GB" sz="1000" baseline="30000" dirty="0">
                <a:latin typeface="Atkinson Hyperlegible" pitchFamily="50" charset="0"/>
              </a:rPr>
              <a:t>st</a:t>
            </a:r>
            <a:r>
              <a:rPr lang="en-GB" sz="1000" dirty="0">
                <a:latin typeface="Atkinson Hyperlegible" pitchFamily="50" charset="0"/>
              </a:rPr>
              <a:t> April each year.</a:t>
            </a:r>
          </a:p>
          <a:p>
            <a:endParaRPr lang="en-GB" sz="1000" dirty="0">
              <a:latin typeface="Atkinson Hyperlegible" pitchFamily="50" charset="0"/>
            </a:endParaRPr>
          </a:p>
          <a:p>
            <a:r>
              <a:rPr lang="en-GB" sz="1000" baseline="30000" dirty="0">
                <a:latin typeface="Atkinson Hyperlegible" pitchFamily="50" charset="0"/>
              </a:rPr>
              <a:t>19</a:t>
            </a:r>
            <a:r>
              <a:rPr lang="en-GB" sz="1000" dirty="0">
                <a:latin typeface="Atkinson Hyperlegible" pitchFamily="50" charset="0"/>
              </a:rPr>
              <a:t> Data provided by the Fire Service. Comparison data provided to the 12 months to December 2022 only. Data for School Visits and Programmes are to March 2023. Data for Audience numbers are to May 2023.</a:t>
            </a:r>
          </a:p>
          <a:p>
            <a:endParaRPr lang="en-GB" sz="1000" dirty="0">
              <a:solidFill>
                <a:srgbClr val="FF0000"/>
              </a:solidFill>
              <a:latin typeface="Atkinson Hyperlegible" pitchFamily="50" charset="0"/>
            </a:endParaRPr>
          </a:p>
          <a:p>
            <a:r>
              <a:rPr lang="en-GB" sz="1000" baseline="30000" dirty="0">
                <a:latin typeface="Atkinson Hyperlegible" pitchFamily="50" charset="0"/>
              </a:rPr>
              <a:t>20</a:t>
            </a:r>
            <a:r>
              <a:rPr lang="en-GB" sz="1000" dirty="0">
                <a:latin typeface="Atkinson Hyperlegible" pitchFamily="50" charset="0"/>
              </a:rPr>
              <a:t> Number of offences with repeat victim including month on month percentage change.</a:t>
            </a:r>
          </a:p>
        </p:txBody>
      </p:sp>
      <p:pic>
        <p:nvPicPr>
          <p:cNvPr id="5" name="Picture 4">
            <a:extLst>
              <a:ext uri="{FF2B5EF4-FFF2-40B4-BE49-F238E27FC236}">
                <a16:creationId xmlns:a16="http://schemas.microsoft.com/office/drawing/2014/main" id="{936F91F8-2327-34A2-5FFE-B0001861323C}"/>
              </a:ext>
            </a:extLst>
          </p:cNvPr>
          <p:cNvPicPr>
            <a:picLocks noChangeAspect="1"/>
          </p:cNvPicPr>
          <p:nvPr/>
        </p:nvPicPr>
        <p:blipFill>
          <a:blip r:embed="rId2"/>
          <a:stretch>
            <a:fillRect/>
          </a:stretch>
        </p:blipFill>
        <p:spPr>
          <a:xfrm>
            <a:off x="107504" y="3977767"/>
            <a:ext cx="2809867" cy="2800861"/>
          </a:xfrm>
          <a:prstGeom prst="rect">
            <a:avLst/>
          </a:prstGeom>
        </p:spPr>
      </p:pic>
    </p:spTree>
    <p:extLst>
      <p:ext uri="{BB962C8B-B14F-4D97-AF65-F5344CB8AC3E}">
        <p14:creationId xmlns:p14="http://schemas.microsoft.com/office/powerpoint/2010/main" val="390578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May</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a:latin typeface="Atkinson Hyperlegible" pitchFamily="50" charset="0"/>
              </a:rPr>
              <a:t>Table 4</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34</a:t>
            </a:fld>
            <a:endParaRPr lang="en-GB"/>
          </a:p>
        </p:txBody>
      </p:sp>
      <p:pic>
        <p:nvPicPr>
          <p:cNvPr id="5" name="Picture 4">
            <a:extLst>
              <a:ext uri="{FF2B5EF4-FFF2-40B4-BE49-F238E27FC236}">
                <a16:creationId xmlns:a16="http://schemas.microsoft.com/office/drawing/2014/main" id="{E397D403-623E-E20E-0339-81B9F7AE3DE9}"/>
              </a:ext>
            </a:extLst>
          </p:cNvPr>
          <p:cNvPicPr>
            <a:picLocks noChangeAspect="1"/>
          </p:cNvPicPr>
          <p:nvPr/>
        </p:nvPicPr>
        <p:blipFill>
          <a:blip r:embed="rId2"/>
          <a:stretch>
            <a:fillRect/>
          </a:stretch>
        </p:blipFill>
        <p:spPr>
          <a:xfrm>
            <a:off x="53752" y="756754"/>
            <a:ext cx="9036496" cy="534449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2" name="Rectangle 1"/>
          <p:cNvSpPr/>
          <p:nvPr/>
        </p:nvSpPr>
        <p:spPr>
          <a:xfrm>
            <a:off x="107504" y="159623"/>
            <a:ext cx="5736186"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May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a:latin typeface="Atkinson Hyperlegible" pitchFamily="50" charset="0"/>
              </a:rPr>
              <a:t>Table 5</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35</a:t>
            </a:fld>
            <a:endParaRPr lang="en-GB"/>
          </a:p>
        </p:txBody>
      </p:sp>
      <p:pic>
        <p:nvPicPr>
          <p:cNvPr id="6" name="Picture 5">
            <a:extLst>
              <a:ext uri="{FF2B5EF4-FFF2-40B4-BE49-F238E27FC236}">
                <a16:creationId xmlns:a16="http://schemas.microsoft.com/office/drawing/2014/main" id="{3548D3E8-508B-7ADD-D94E-4B8BD7B3E65A}"/>
              </a:ext>
            </a:extLst>
          </p:cNvPr>
          <p:cNvPicPr>
            <a:picLocks noChangeAspect="1"/>
          </p:cNvPicPr>
          <p:nvPr/>
        </p:nvPicPr>
        <p:blipFill>
          <a:blip r:embed="rId2"/>
          <a:stretch>
            <a:fillRect/>
          </a:stretch>
        </p:blipFill>
        <p:spPr>
          <a:xfrm>
            <a:off x="53752" y="1068075"/>
            <a:ext cx="9036496" cy="2857064"/>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a:latin typeface="Atkinson Hyperlegible" pitchFamily="50" charset="0"/>
              </a:rPr>
              <a:t>Table 6</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36</a:t>
            </a:fld>
            <a:endParaRPr lang="en-GB"/>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May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a:latin typeface="Atkinson Hyperlegible" pitchFamily="50" charset="0"/>
              </a:rPr>
              <a:t>Please note: the breakdown of data for the previous 12 months within these tables may not tally with the totals on slide 13 as gender data is rerun on a monthly basis.</a:t>
            </a:r>
          </a:p>
        </p:txBody>
      </p:sp>
      <p:pic>
        <p:nvPicPr>
          <p:cNvPr id="3" name="Picture 2">
            <a:extLst>
              <a:ext uri="{FF2B5EF4-FFF2-40B4-BE49-F238E27FC236}">
                <a16:creationId xmlns:a16="http://schemas.microsoft.com/office/drawing/2014/main" id="{891233D7-53A2-EB40-C630-313F59103D54}"/>
              </a:ext>
            </a:extLst>
          </p:cNvPr>
          <p:cNvPicPr>
            <a:picLocks noChangeAspect="1"/>
          </p:cNvPicPr>
          <p:nvPr/>
        </p:nvPicPr>
        <p:blipFill>
          <a:blip r:embed="rId2"/>
          <a:stretch>
            <a:fillRect/>
          </a:stretch>
        </p:blipFill>
        <p:spPr>
          <a:xfrm>
            <a:off x="17040" y="698384"/>
            <a:ext cx="9092824" cy="4988311"/>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11" name="TextBox 10"/>
          <p:cNvSpPr txBox="1"/>
          <p:nvPr/>
        </p:nvSpPr>
        <p:spPr>
          <a:xfrm>
            <a:off x="7840947" y="670131"/>
            <a:ext cx="1236639" cy="246221"/>
          </a:xfrm>
          <a:prstGeom prst="rect">
            <a:avLst/>
          </a:prstGeom>
          <a:noFill/>
        </p:spPr>
        <p:txBody>
          <a:bodyPr wrap="square" rtlCol="0">
            <a:spAutoFit/>
          </a:bodyPr>
          <a:lstStyle/>
          <a:p>
            <a:pPr algn="ctr"/>
            <a:r>
              <a:rPr lang="en-GB" sz="1000" dirty="0">
                <a:latin typeface="Atkinson Hyperlegible" pitchFamily="50" charset="0"/>
              </a:rPr>
              <a:t>Table 7</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37</a:t>
            </a:fld>
            <a:endParaRPr lang="en-GB"/>
          </a:p>
        </p:txBody>
      </p:sp>
      <p:sp>
        <p:nvSpPr>
          <p:cNvPr id="7" name="Rectangle 6">
            <a:extLst>
              <a:ext uri="{FF2B5EF4-FFF2-40B4-BE49-F238E27FC236}">
                <a16:creationId xmlns:a16="http://schemas.microsoft.com/office/drawing/2014/main" id="{4D8B76C5-3C8D-4796-B6EE-D77F54941A33}"/>
              </a:ext>
            </a:extLst>
          </p:cNvPr>
          <p:cNvSpPr/>
          <p:nvPr/>
        </p:nvSpPr>
        <p:spPr>
          <a:xfrm>
            <a:off x="105245" y="147307"/>
            <a:ext cx="8965917" cy="338554"/>
          </a:xfrm>
          <a:prstGeom prst="rect">
            <a:avLst/>
          </a:prstGeom>
        </p:spPr>
        <p:txBody>
          <a:bodyPr wrap="square">
            <a:spAutoFit/>
          </a:bodyPr>
          <a:lstStyle/>
          <a:p>
            <a:r>
              <a:rPr lang="en-GB" sz="1600" b="1" dirty="0">
                <a:solidFill>
                  <a:schemeClr val="bg1"/>
                </a:solidFill>
                <a:latin typeface="Atkinson Hyperlegible" pitchFamily="50" charset="0"/>
              </a:rPr>
              <a:t>Victim Referrals by Crime offence - Rolling 12 months to May 2023</a:t>
            </a:r>
            <a:endParaRPr lang="en-GB" sz="1400" b="1" dirty="0">
              <a:solidFill>
                <a:schemeClr val="bg1"/>
              </a:solidFill>
              <a:latin typeface="Atkinson Hyperlegible" pitchFamily="50" charset="0"/>
            </a:endParaRPr>
          </a:p>
        </p:txBody>
      </p:sp>
      <p:sp>
        <p:nvSpPr>
          <p:cNvPr id="10" name="TextBox 9">
            <a:extLst>
              <a:ext uri="{FF2B5EF4-FFF2-40B4-BE49-F238E27FC236}">
                <a16:creationId xmlns:a16="http://schemas.microsoft.com/office/drawing/2014/main" id="{CBE0768A-5093-477E-A364-F13B92FCDDC5}"/>
              </a:ext>
            </a:extLst>
          </p:cNvPr>
          <p:cNvSpPr txBox="1"/>
          <p:nvPr/>
        </p:nvSpPr>
        <p:spPr>
          <a:xfrm>
            <a:off x="6691652" y="6587582"/>
            <a:ext cx="2379510" cy="246221"/>
          </a:xfrm>
          <a:prstGeom prst="rect">
            <a:avLst/>
          </a:prstGeom>
          <a:noFill/>
        </p:spPr>
        <p:txBody>
          <a:bodyPr wrap="square">
            <a:spAutoFit/>
          </a:bodyPr>
          <a:lstStyle/>
          <a:p>
            <a:r>
              <a:rPr lang="en-GB" sz="1000" dirty="0">
                <a:latin typeface="Atkinson Hyperlegible" pitchFamily="50" charset="0"/>
              </a:rPr>
              <a:t>Please note: data updated quarterly.</a:t>
            </a:r>
          </a:p>
        </p:txBody>
      </p:sp>
      <p:pic>
        <p:nvPicPr>
          <p:cNvPr id="5" name="Picture 4">
            <a:extLst>
              <a:ext uri="{FF2B5EF4-FFF2-40B4-BE49-F238E27FC236}">
                <a16:creationId xmlns:a16="http://schemas.microsoft.com/office/drawing/2014/main" id="{365627CC-179A-90C0-F9F8-6821928E937B}"/>
              </a:ext>
            </a:extLst>
          </p:cNvPr>
          <p:cNvPicPr>
            <a:picLocks noChangeAspect="1"/>
          </p:cNvPicPr>
          <p:nvPr/>
        </p:nvPicPr>
        <p:blipFill>
          <a:blip r:embed="rId2"/>
          <a:stretch>
            <a:fillRect/>
          </a:stretch>
        </p:blipFill>
        <p:spPr>
          <a:xfrm>
            <a:off x="66415" y="3949598"/>
            <a:ext cx="3930819" cy="2761094"/>
          </a:xfrm>
          <a:prstGeom prst="rect">
            <a:avLst/>
          </a:prstGeom>
        </p:spPr>
      </p:pic>
      <p:pic>
        <p:nvPicPr>
          <p:cNvPr id="6" name="Picture 5">
            <a:extLst>
              <a:ext uri="{FF2B5EF4-FFF2-40B4-BE49-F238E27FC236}">
                <a16:creationId xmlns:a16="http://schemas.microsoft.com/office/drawing/2014/main" id="{6079F8D8-C419-29A4-3D0F-FE530D0411D3}"/>
              </a:ext>
            </a:extLst>
          </p:cNvPr>
          <p:cNvPicPr>
            <a:picLocks noChangeAspect="1"/>
          </p:cNvPicPr>
          <p:nvPr/>
        </p:nvPicPr>
        <p:blipFill>
          <a:blip r:embed="rId3"/>
          <a:stretch>
            <a:fillRect/>
          </a:stretch>
        </p:blipFill>
        <p:spPr>
          <a:xfrm>
            <a:off x="66414" y="703087"/>
            <a:ext cx="9004748" cy="3236328"/>
          </a:xfrm>
          <a:prstGeom prst="rect">
            <a:avLst/>
          </a:prstGeom>
        </p:spPr>
      </p:pic>
    </p:spTree>
    <p:extLst>
      <p:ext uri="{BB962C8B-B14F-4D97-AF65-F5344CB8AC3E}">
        <p14:creationId xmlns:p14="http://schemas.microsoft.com/office/powerpoint/2010/main" val="203608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a:p>
        </p:txBody>
      </p:sp>
      <p:sp>
        <p:nvSpPr>
          <p:cNvPr id="17" name="TextBox 16"/>
          <p:cNvSpPr txBox="1"/>
          <p:nvPr/>
        </p:nvSpPr>
        <p:spPr>
          <a:xfrm>
            <a:off x="112061" y="4481439"/>
            <a:ext cx="8964496" cy="218521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00" b="1" dirty="0">
                <a:solidFill>
                  <a:schemeClr val="tx1"/>
                </a:solidFill>
                <a:latin typeface="Atkinson Hyperlegible" pitchFamily="50" charset="0"/>
              </a:rPr>
              <a:t>There was a 2.9% </a:t>
            </a:r>
            <a:r>
              <a:rPr lang="en-GB" sz="1000" b="1" dirty="0">
                <a:solidFill>
                  <a:srgbClr val="00B050"/>
                </a:solidFill>
                <a:latin typeface="Atkinson Hyperlegible" pitchFamily="50" charset="0"/>
              </a:rPr>
              <a:t>decrease</a:t>
            </a:r>
            <a:r>
              <a:rPr lang="en-GB" sz="1000" b="1" dirty="0">
                <a:solidFill>
                  <a:schemeClr val="tx1"/>
                </a:solidFill>
                <a:latin typeface="Atkinson Hyperlegible" pitchFamily="50" charset="0"/>
              </a:rPr>
              <a:t> in All Crime in the 12 months to May 2023 compared to the 12 months to May 2022</a:t>
            </a:r>
            <a:r>
              <a:rPr lang="en-GB" sz="1000"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this equates to 4,736 fewer offences. There was also </a:t>
            </a:r>
            <a:r>
              <a:rPr lang="en-GB" sz="1000" b="1" dirty="0">
                <a:solidFill>
                  <a:schemeClr val="tx1"/>
                </a:solidFill>
                <a:latin typeface="Atkinson Hyperlegible" pitchFamily="50" charset="0"/>
              </a:rPr>
              <a:t>a 4.0% </a:t>
            </a:r>
            <a:r>
              <a:rPr lang="en-GB" sz="1000" b="1" dirty="0">
                <a:solidFill>
                  <a:srgbClr val="00B050"/>
                </a:solidFill>
                <a:latin typeface="Atkinson Hyperlegible" pitchFamily="50" charset="0"/>
              </a:rPr>
              <a:t>decrease</a:t>
            </a:r>
            <a:r>
              <a:rPr lang="en-GB" sz="1000" b="1" dirty="0">
                <a:solidFill>
                  <a:schemeClr val="tx1"/>
                </a:solidFill>
                <a:latin typeface="Atkinson Hyperlegible" pitchFamily="50" charset="0"/>
              </a:rPr>
              <a:t> in All Crime (6,797 fewer offences) for the 12 months to May 2023 compared to the 12 months to December 2019</a:t>
            </a:r>
            <a:r>
              <a:rPr lang="en-GB" sz="1000" dirty="0">
                <a:solidFill>
                  <a:schemeClr val="tx1"/>
                </a:solidFill>
                <a:latin typeface="Atkinson Hyperlegible" pitchFamily="50" charset="0"/>
              </a:rPr>
              <a:t>.</a:t>
            </a:r>
            <a:r>
              <a:rPr lang="en-GB" sz="1000" b="1" dirty="0">
                <a:solidFill>
                  <a:schemeClr val="tx1"/>
                </a:solidFill>
                <a:latin typeface="Atkinson Hyperlegible" pitchFamily="50" charset="0"/>
              </a:rPr>
              <a:t> </a:t>
            </a:r>
            <a:r>
              <a:rPr lang="en-GB" sz="1000" dirty="0">
                <a:solidFill>
                  <a:schemeClr val="tx1"/>
                </a:solidFill>
                <a:latin typeface="Atkinson Hyperlegible" pitchFamily="50" charset="0"/>
              </a:rPr>
              <a:t>Essex recorded the second highest volume of offences per 1,000 population in its Most Similar Group of forces (MSG); there are seven other forces in Essex’s MSG.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Essex Police solved the 6th highest number of Rape offences per 1,000 population in it’s MSG (out of eight forces) and 32nd highest nationally (out of 42 forces). For offences committed, Essex had the highest number of offences per 1,000 population in it’s MSG and was 5</a:t>
            </a:r>
            <a:r>
              <a:rPr lang="en-GB" sz="1000" baseline="30000" dirty="0">
                <a:solidFill>
                  <a:schemeClr val="tx1"/>
                </a:solidFill>
                <a:latin typeface="Atkinson Hyperlegible" pitchFamily="50" charset="0"/>
              </a:rPr>
              <a:t>th</a:t>
            </a:r>
            <a:r>
              <a:rPr lang="en-GB" sz="1000" dirty="0">
                <a:solidFill>
                  <a:schemeClr val="tx1"/>
                </a:solidFill>
                <a:latin typeface="Atkinson Hyperlegible" pitchFamily="50" charset="0"/>
              </a:rPr>
              <a:t> highest nationally.</a:t>
            </a:r>
          </a:p>
          <a:p>
            <a:endParaRPr lang="en-GB" sz="1000" dirty="0">
              <a:solidFill>
                <a:srgbClr val="FF0000"/>
              </a:solidFill>
              <a:highlight>
                <a:srgbClr val="FFFF00"/>
              </a:highlight>
              <a:latin typeface="Atkinson Hyperlegible" pitchFamily="50" charset="0"/>
            </a:endParaRPr>
          </a:p>
          <a:p>
            <a:r>
              <a:rPr lang="en-GB" sz="1000" dirty="0">
                <a:solidFill>
                  <a:schemeClr val="tx1"/>
                </a:solidFill>
                <a:latin typeface="Atkinson Hyperlegible" pitchFamily="50" charset="0"/>
              </a:rPr>
              <a:t>13,004 offences were recorded in the month of May 2023, a decrease of 8.3% (1,170 fewer offences) compared to the month of May 2022 (14,174 offences). </a:t>
            </a:r>
            <a:endParaRPr lang="en-GB" sz="950" dirty="0">
              <a:solidFill>
                <a:srgbClr val="FF0000"/>
              </a:solidFill>
              <a:highlight>
                <a:srgbClr val="FFFF00"/>
              </a:highlight>
              <a:latin typeface="Atkinson Hyperlegible" pitchFamily="50" charset="0"/>
            </a:endParaRPr>
          </a:p>
          <a:p>
            <a:r>
              <a:rPr lang="en-GB" sz="950" dirty="0">
                <a:solidFill>
                  <a:schemeClr val="tx1"/>
                </a:solidFill>
                <a:latin typeface="Atkinson Hyperlegible" pitchFamily="50" charset="0"/>
              </a:rPr>
              <a:t>The All Crime Harm (Crime Severity) Score* (14.3) has decreased by 0.5 in the 12 months to March 2023 with Essex the second highest out of eight in its MSG.</a:t>
            </a:r>
          </a:p>
          <a:p>
            <a:endParaRPr lang="en-GB" sz="95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March 2023, the score for the 12 months to March for the preceding year has been included.</a:t>
            </a:r>
          </a:p>
        </p:txBody>
      </p:sp>
      <p:sp>
        <p:nvSpPr>
          <p:cNvPr id="14" name="Rectangle 13">
            <a:extLst>
              <a:ext uri="{FF2B5EF4-FFF2-40B4-BE49-F238E27FC236}">
                <a16:creationId xmlns:a16="http://schemas.microsoft.com/office/drawing/2014/main" id="{DFA2D09C-F592-49C4-BE72-D1ECDC549362}"/>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3" name="Picture 2">
            <a:extLst>
              <a:ext uri="{FF2B5EF4-FFF2-40B4-BE49-F238E27FC236}">
                <a16:creationId xmlns:a16="http://schemas.microsoft.com/office/drawing/2014/main" id="{EE263C98-54AC-2461-E7D0-FBF0EB1599B0}"/>
              </a:ext>
            </a:extLst>
          </p:cNvPr>
          <p:cNvPicPr>
            <a:picLocks noChangeAspect="1"/>
          </p:cNvPicPr>
          <p:nvPr/>
        </p:nvPicPr>
        <p:blipFill>
          <a:blip r:embed="rId3"/>
          <a:stretch>
            <a:fillRect/>
          </a:stretch>
        </p:blipFill>
        <p:spPr>
          <a:xfrm>
            <a:off x="67056" y="1378067"/>
            <a:ext cx="9009501" cy="703739"/>
          </a:xfrm>
          <a:prstGeom prst="rect">
            <a:avLst/>
          </a:prstGeom>
        </p:spPr>
      </p:pic>
      <p:pic>
        <p:nvPicPr>
          <p:cNvPr id="4" name="Picture 3">
            <a:extLst>
              <a:ext uri="{FF2B5EF4-FFF2-40B4-BE49-F238E27FC236}">
                <a16:creationId xmlns:a16="http://schemas.microsoft.com/office/drawing/2014/main" id="{61613E98-C92D-16B5-BE15-594C36BCF9F5}"/>
              </a:ext>
            </a:extLst>
          </p:cNvPr>
          <p:cNvPicPr>
            <a:picLocks noChangeAspect="1"/>
          </p:cNvPicPr>
          <p:nvPr/>
        </p:nvPicPr>
        <p:blipFill>
          <a:blip r:embed="rId4"/>
          <a:stretch>
            <a:fillRect/>
          </a:stretch>
        </p:blipFill>
        <p:spPr>
          <a:xfrm>
            <a:off x="2063430" y="2090515"/>
            <a:ext cx="5016752" cy="2209637"/>
          </a:xfrm>
          <a:prstGeom prst="rect">
            <a:avLst/>
          </a:prstGeom>
        </p:spPr>
      </p:pic>
      <p:pic>
        <p:nvPicPr>
          <p:cNvPr id="7" name="Picture 6">
            <a:extLst>
              <a:ext uri="{FF2B5EF4-FFF2-40B4-BE49-F238E27FC236}">
                <a16:creationId xmlns:a16="http://schemas.microsoft.com/office/drawing/2014/main" id="{CE909744-1BAF-8563-8F3F-D566C4431309}"/>
              </a:ext>
            </a:extLst>
          </p:cNvPr>
          <p:cNvPicPr>
            <a:picLocks noChangeAspect="1"/>
          </p:cNvPicPr>
          <p:nvPr/>
        </p:nvPicPr>
        <p:blipFill>
          <a:blip r:embed="rId5"/>
          <a:stretch>
            <a:fillRect/>
          </a:stretch>
        </p:blipFill>
        <p:spPr>
          <a:xfrm>
            <a:off x="67056" y="707228"/>
            <a:ext cx="9009501" cy="662824"/>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757682"/>
            <a:ext cx="8928992" cy="301621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b="1" dirty="0">
                <a:solidFill>
                  <a:schemeClr val="tx1"/>
                </a:solidFill>
                <a:latin typeface="Atkinson Hyperlegible" pitchFamily="50" charset="0"/>
              </a:rPr>
              <a:t>Ten </a:t>
            </a:r>
            <a:r>
              <a:rPr lang="en-GB" sz="1200" b="1" dirty="0">
                <a:solidFill>
                  <a:srgbClr val="00B050"/>
                </a:solidFill>
                <a:latin typeface="Atkinson Hyperlegible" pitchFamily="50" charset="0"/>
              </a:rPr>
              <a:t>fewer</a:t>
            </a:r>
            <a:r>
              <a:rPr lang="en-GB" sz="1200" b="1" dirty="0">
                <a:solidFill>
                  <a:schemeClr val="tx1"/>
                </a:solidFill>
                <a:latin typeface="Atkinson Hyperlegible" pitchFamily="50" charset="0"/>
              </a:rPr>
              <a:t> Homicides were recorded for the 12 months to May 2023 </a:t>
            </a:r>
            <a:r>
              <a:rPr lang="en-GB" sz="1200" dirty="0">
                <a:solidFill>
                  <a:schemeClr val="tx1"/>
                </a:solidFill>
                <a:latin typeface="Atkinson Hyperlegible" pitchFamily="50" charset="0"/>
              </a:rPr>
              <a:t>compared to the 12 months to May 2022, a 40% decrease.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 number of Homicides decreased by 75.4% (46 fewer offences) in the 12 months to May 2023 compared to the 12 months to December 20</a:t>
            </a:r>
            <a:r>
              <a:rPr lang="en-GB" sz="1200" u="sng" dirty="0">
                <a:solidFill>
                  <a:schemeClr val="tx1"/>
                </a:solidFill>
                <a:latin typeface="Atkinson Hyperlegible" pitchFamily="50" charset="0"/>
              </a:rPr>
              <a:t>19</a:t>
            </a:r>
            <a:r>
              <a:rPr lang="en-GB" sz="1200" dirty="0">
                <a:solidFill>
                  <a:schemeClr val="tx1"/>
                </a:solidFill>
                <a:latin typeface="Atkinson Hyperlegible" pitchFamily="50" charset="0"/>
              </a:rPr>
              <a:t>.* </a:t>
            </a:r>
          </a:p>
          <a:p>
            <a:endParaRPr lang="en-GB" sz="1200" dirty="0">
              <a:solidFill>
                <a:schemeClr val="tx1"/>
              </a:solidFill>
              <a:highlight>
                <a:srgbClr val="FFFF00"/>
              </a:highlight>
              <a:latin typeface="Atkinson Hyperlegible" pitchFamily="50" charset="0"/>
            </a:endParaRPr>
          </a:p>
          <a:p>
            <a:r>
              <a:rPr lang="en-GB" sz="1200" dirty="0">
                <a:solidFill>
                  <a:schemeClr val="tx1"/>
                </a:solidFill>
                <a:latin typeface="Atkinson Hyperlegible" pitchFamily="50" charset="0"/>
              </a:rPr>
              <a:t>In March 2023, the government launched their National ASB Action Plan. Essex experienced a 31.3% decrease (8,562 fewer) in Anti-Social Behaviour (ASB) incidents for the 12 months to May 2023 compared to the 12 months to May 2022.** There was a decrease of 55.3% ASB reports in the 12 months to May 2023 compared to the 12 months to December 2019 (23,204 fewer incidents). </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In October 2019 the bodies of 39 Vietnamese nationals were discovered in a lorry trailer in </a:t>
            </a:r>
            <a:r>
              <a:rPr lang="en-GB" sz="1000" dirty="0" err="1">
                <a:solidFill>
                  <a:schemeClr val="tx1"/>
                </a:solidFill>
                <a:latin typeface="Atkinson Hyperlegible" pitchFamily="50" charset="0"/>
              </a:rPr>
              <a:t>Grays</a:t>
            </a:r>
            <a:r>
              <a:rPr lang="en-GB" sz="1000" dirty="0">
                <a:solidFill>
                  <a:schemeClr val="tx1"/>
                </a:solidFill>
                <a:latin typeface="Atkinson Hyperlegible" pitchFamily="50" charset="0"/>
              </a:rPr>
              <a:t>. This tragic incident is reflected in the Homicide numbers for the 12 months to December 2019.</a:t>
            </a:r>
          </a:p>
          <a:p>
            <a:r>
              <a:rPr lang="en-GB" sz="1000" dirty="0">
                <a:solidFill>
                  <a:schemeClr val="tx1"/>
                </a:solidFill>
                <a:latin typeface="Atkinson Hyperlegible" pitchFamily="50" charset="0"/>
              </a:rPr>
              <a:t>** October 2021 saw the implementation of Operation SOMERTON, which aims to both improve the service given to victims of ASB and ensure crimes are correctly recorded. </a:t>
            </a:r>
          </a:p>
          <a:p>
            <a:endParaRPr lang="en-GB" sz="1000" dirty="0">
              <a:solidFill>
                <a:schemeClr val="tx1"/>
              </a:solidFill>
              <a:latin typeface="Atkinson Hyperlegible" pitchFamily="50" charset="0"/>
            </a:endParaRP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a:p>
        </p:txBody>
      </p:sp>
      <p:sp>
        <p:nvSpPr>
          <p:cNvPr id="14" name="Rectangle 13">
            <a:extLst>
              <a:ext uri="{FF2B5EF4-FFF2-40B4-BE49-F238E27FC236}">
                <a16:creationId xmlns:a16="http://schemas.microsoft.com/office/drawing/2014/main" id="{46A59AEF-0F1E-4799-9E42-733C37E122F0}"/>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2" name="Picture 1">
            <a:extLst>
              <a:ext uri="{FF2B5EF4-FFF2-40B4-BE49-F238E27FC236}">
                <a16:creationId xmlns:a16="http://schemas.microsoft.com/office/drawing/2014/main" id="{9AF55FC0-D4E4-AA9B-F1CC-C4DD8E38D049}"/>
              </a:ext>
            </a:extLst>
          </p:cNvPr>
          <p:cNvPicPr>
            <a:picLocks noChangeAspect="1"/>
          </p:cNvPicPr>
          <p:nvPr/>
        </p:nvPicPr>
        <p:blipFill>
          <a:blip r:embed="rId2"/>
          <a:stretch>
            <a:fillRect/>
          </a:stretch>
        </p:blipFill>
        <p:spPr>
          <a:xfrm>
            <a:off x="107504" y="661517"/>
            <a:ext cx="8928992" cy="908341"/>
          </a:xfrm>
          <a:prstGeom prst="rect">
            <a:avLst/>
          </a:prstGeom>
        </p:spPr>
      </p:pic>
      <p:pic>
        <p:nvPicPr>
          <p:cNvPr id="3" name="Picture 2">
            <a:extLst>
              <a:ext uri="{FF2B5EF4-FFF2-40B4-BE49-F238E27FC236}">
                <a16:creationId xmlns:a16="http://schemas.microsoft.com/office/drawing/2014/main" id="{A4AE5B68-781D-3CFC-73E0-CCB884AD6132}"/>
              </a:ext>
            </a:extLst>
          </p:cNvPr>
          <p:cNvPicPr>
            <a:picLocks noChangeAspect="1"/>
          </p:cNvPicPr>
          <p:nvPr/>
        </p:nvPicPr>
        <p:blipFill>
          <a:blip r:embed="rId3"/>
          <a:stretch>
            <a:fillRect/>
          </a:stretch>
        </p:blipFill>
        <p:spPr>
          <a:xfrm>
            <a:off x="4655297" y="1597709"/>
            <a:ext cx="4394982" cy="1938300"/>
          </a:xfrm>
          <a:prstGeom prst="rect">
            <a:avLst/>
          </a:prstGeom>
        </p:spPr>
      </p:pic>
      <p:pic>
        <p:nvPicPr>
          <p:cNvPr id="4" name="Picture 3">
            <a:extLst>
              <a:ext uri="{FF2B5EF4-FFF2-40B4-BE49-F238E27FC236}">
                <a16:creationId xmlns:a16="http://schemas.microsoft.com/office/drawing/2014/main" id="{A090C431-7706-D963-A1DE-2201169DE9D8}"/>
              </a:ext>
            </a:extLst>
          </p:cNvPr>
          <p:cNvPicPr>
            <a:picLocks noChangeAspect="1"/>
          </p:cNvPicPr>
          <p:nvPr/>
        </p:nvPicPr>
        <p:blipFill>
          <a:blip r:embed="rId4"/>
          <a:stretch>
            <a:fillRect/>
          </a:stretch>
        </p:blipFill>
        <p:spPr>
          <a:xfrm>
            <a:off x="107504" y="1597710"/>
            <a:ext cx="4394982" cy="1942284"/>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75052" y="3569082"/>
            <a:ext cx="8993896" cy="316240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latin typeface="Atkinson Hyperlegible" pitchFamily="50" charset="0"/>
              </a:rPr>
              <a:t>Essex Police received 43,662 fewer 101 calls to the Force Control Room (FCR), a decrease of 16.9% in the 12 months to May 2023 (214,911 calls) compared to the 12 months to May 2022 (258,573). There was a 26.7% decrease compared to the 12 months to December 2019 (293,049 calls).</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35.7% of FCR 101 calls were abandoned in the month of May 2023, an increase of 20.3 percentage points compared to May 2022 (15.5%). There was also a decrease of 1.8 percentage points compared to December 2019 (35.7%). The average wait time as of 31 May 2023 increased by almost seven minutes when compared to 31 May 2022, and increased by over three minutes when compared to the 31</a:t>
            </a:r>
            <a:r>
              <a:rPr lang="en-GB" sz="1050" baseline="30000" dirty="0">
                <a:solidFill>
                  <a:schemeClr val="tx1"/>
                </a:solidFill>
                <a:latin typeface="Atkinson Hyperlegible" pitchFamily="50" charset="0"/>
              </a:rPr>
              <a:t>st</a:t>
            </a:r>
            <a:r>
              <a:rPr lang="en-GB" sz="1050" dirty="0">
                <a:solidFill>
                  <a:schemeClr val="tx1"/>
                </a:solidFill>
                <a:latin typeface="Atkinson Hyperlegible" pitchFamily="50" charset="0"/>
              </a:rPr>
              <a:t> December 2019. </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The Resolution Centre received 6,194 fewer calls in the 12 months to May 2023 (82,001 calls) compared to the 12 months to May 2022 (88,195 calls). There was a 23.6% decrease compared to the 12 months to December 2019 (107,347 calls).</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19.9% of Resolution Centre (RC) calls were abandoned in the month of May 2023, a decrease of 6.4 percentage points when compared to the month of May 2022 (26.3%). There was a decrease of 3.6 percentage points when compared to December 2019 (23.5%). The average wait time on 31 May 2023 decreased by over two minutes when compared to the 31 May 2022 and by over three minutes compared to 31 December 2019.</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Due to concerns in this area, Contact Management is subject to one of the Force’s major change programmes, which aims to optimise and improve its processes. Although this is a decrease year on year, performance has improved compared to last month’s report.</a:t>
            </a:r>
          </a:p>
          <a:p>
            <a:endParaRPr lang="en-GB" sz="1050" dirty="0">
              <a:solidFill>
                <a:schemeClr val="tx1"/>
              </a:solidFill>
              <a:highlight>
                <a:srgbClr val="FFFF00"/>
              </a:highlight>
              <a:latin typeface="Atkinson Hyperlegible" pitchFamily="50" charset="0"/>
            </a:endParaRPr>
          </a:p>
          <a:p>
            <a:r>
              <a:rPr lang="en-GB" sz="1050" dirty="0">
                <a:solidFill>
                  <a:schemeClr val="tx1"/>
                </a:solidFill>
                <a:latin typeface="Atkinson Hyperlegible" pitchFamily="50" charset="0"/>
              </a:rPr>
              <a:t>The number of online reports increased by 25.3% (7,472 more) in the 12 months to May 2023 compared to the 12 months to May 2022. The number of reports also increased by 51.2% (12,533 more) compared to the 12 months to December 2019.</a:t>
            </a:r>
          </a:p>
        </p:txBody>
      </p:sp>
      <p:sp>
        <p:nvSpPr>
          <p:cNvPr id="9" name="Rectangle 8"/>
          <p:cNvSpPr/>
          <p:nvPr/>
        </p:nvSpPr>
        <p:spPr>
          <a:xfrm>
            <a:off x="0" y="-18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6</a:t>
            </a:fld>
            <a:endParaRPr lang="en-GB"/>
          </a:p>
        </p:txBody>
      </p:sp>
      <p:sp>
        <p:nvSpPr>
          <p:cNvPr id="11" name="Rectangle 10">
            <a:extLst>
              <a:ext uri="{FF2B5EF4-FFF2-40B4-BE49-F238E27FC236}">
                <a16:creationId xmlns:a16="http://schemas.microsoft.com/office/drawing/2014/main" id="{B161E488-31ED-42C2-A7C7-13199CC191EF}"/>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2" name="Picture 1">
            <a:extLst>
              <a:ext uri="{FF2B5EF4-FFF2-40B4-BE49-F238E27FC236}">
                <a16:creationId xmlns:a16="http://schemas.microsoft.com/office/drawing/2014/main" id="{41DC2159-F521-ABCB-7C5F-C4E0BC39FADC}"/>
              </a:ext>
            </a:extLst>
          </p:cNvPr>
          <p:cNvPicPr>
            <a:picLocks noChangeAspect="1"/>
          </p:cNvPicPr>
          <p:nvPr/>
        </p:nvPicPr>
        <p:blipFill>
          <a:blip r:embed="rId3"/>
          <a:stretch>
            <a:fillRect/>
          </a:stretch>
        </p:blipFill>
        <p:spPr>
          <a:xfrm>
            <a:off x="72000" y="689563"/>
            <a:ext cx="8992063" cy="1079413"/>
          </a:xfrm>
          <a:prstGeom prst="rect">
            <a:avLst/>
          </a:prstGeom>
        </p:spPr>
      </p:pic>
      <p:pic>
        <p:nvPicPr>
          <p:cNvPr id="7" name="Picture 6">
            <a:extLst>
              <a:ext uri="{FF2B5EF4-FFF2-40B4-BE49-F238E27FC236}">
                <a16:creationId xmlns:a16="http://schemas.microsoft.com/office/drawing/2014/main" id="{265C394F-BECD-0EED-25BC-486D7FFA7428}"/>
              </a:ext>
            </a:extLst>
          </p:cNvPr>
          <p:cNvPicPr>
            <a:picLocks noChangeAspect="1"/>
          </p:cNvPicPr>
          <p:nvPr/>
        </p:nvPicPr>
        <p:blipFill>
          <a:blip r:embed="rId4"/>
          <a:stretch>
            <a:fillRect/>
          </a:stretch>
        </p:blipFill>
        <p:spPr>
          <a:xfrm>
            <a:off x="72000" y="1762459"/>
            <a:ext cx="9000000" cy="878942"/>
          </a:xfrm>
          <a:prstGeom prst="rect">
            <a:avLst/>
          </a:prstGeom>
        </p:spPr>
      </p:pic>
      <p:pic>
        <p:nvPicPr>
          <p:cNvPr id="3" name="Picture 2">
            <a:extLst>
              <a:ext uri="{FF2B5EF4-FFF2-40B4-BE49-F238E27FC236}">
                <a16:creationId xmlns:a16="http://schemas.microsoft.com/office/drawing/2014/main" id="{9ED3CB70-EBCB-7ECC-77EF-FC1B7A9DD747}"/>
              </a:ext>
            </a:extLst>
          </p:cNvPr>
          <p:cNvPicPr>
            <a:picLocks noChangeAspect="1"/>
          </p:cNvPicPr>
          <p:nvPr/>
        </p:nvPicPr>
        <p:blipFill>
          <a:blip r:embed="rId5"/>
          <a:stretch>
            <a:fillRect/>
          </a:stretch>
        </p:blipFill>
        <p:spPr>
          <a:xfrm>
            <a:off x="72000" y="2648171"/>
            <a:ext cx="8992063" cy="905609"/>
          </a:xfrm>
          <a:prstGeom prst="rect">
            <a:avLst/>
          </a:prstGeom>
        </p:spPr>
      </p:pic>
    </p:spTree>
    <p:extLst>
      <p:ext uri="{BB962C8B-B14F-4D97-AF65-F5344CB8AC3E}">
        <p14:creationId xmlns:p14="http://schemas.microsoft.com/office/powerpoint/2010/main" val="390075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85169" y="4835899"/>
            <a:ext cx="8954182" cy="1615827"/>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Confidence experienced a statistically significant decline to 73.5% in the 12 months to March 2023 compared to the 12 months to March 2022 </a:t>
            </a:r>
            <a:r>
              <a:rPr lang="en-GB" sz="1100" dirty="0">
                <a:solidFill>
                  <a:schemeClr val="tx1"/>
                </a:solidFill>
                <a:latin typeface="Atkinson Hyperlegible" pitchFamily="50" charset="0"/>
              </a:rPr>
              <a:t>(by 5.5% percentage points from 79.0% for the 12 months to March 2022). It was </a:t>
            </a:r>
            <a:r>
              <a:rPr lang="en-GB" sz="1100" b="1" dirty="0">
                <a:solidFill>
                  <a:schemeClr val="tx1"/>
                </a:solidFill>
                <a:latin typeface="Atkinson Hyperlegible" pitchFamily="50" charset="0"/>
              </a:rPr>
              <a:t>during the height of the pandemic that confidence reached its highest levels</a:t>
            </a:r>
            <a:r>
              <a:rPr lang="en-GB" sz="1100" dirty="0">
                <a:solidFill>
                  <a:schemeClr val="tx1"/>
                </a:solidFill>
                <a:latin typeface="Atkinson Hyperlegible" pitchFamily="50" charset="0"/>
              </a:rPr>
              <a:t>. Forces contacted by Essex Police reported similar patterns: confidence was high during COVID, but has been in general decline ever since. Confidence remains 8.8 percentage points higher compared to the 12 months to December 2019 (64.7%).</a:t>
            </a:r>
          </a:p>
          <a:p>
            <a:endParaRPr lang="en-GB" sz="1100" dirty="0">
              <a:solidFill>
                <a:schemeClr val="tx1"/>
              </a:solidFill>
              <a:highlight>
                <a:srgbClr val="FFFF66"/>
              </a:highlight>
              <a:latin typeface="Atkinson Hyperlegible" pitchFamily="50" charset="0"/>
            </a:endParaRPr>
          </a:p>
          <a:p>
            <a:r>
              <a:rPr lang="en-GB" sz="1100" dirty="0">
                <a:solidFill>
                  <a:schemeClr val="tx1"/>
                </a:solidFill>
                <a:effectLst/>
                <a:latin typeface="Atkinson Hyperlegible" pitchFamily="50" charset="0"/>
              </a:rPr>
              <a:t>Nine of the </a:t>
            </a:r>
            <a:r>
              <a:rPr lang="en-GB" sz="1100" dirty="0">
                <a:solidFill>
                  <a:schemeClr val="tx1"/>
                </a:solidFill>
                <a:latin typeface="Atkinson Hyperlegible" pitchFamily="50" charset="0"/>
              </a:rPr>
              <a:t>twelve measures for this priority are improving, whilst three are deteriorating. Due to the deterioration in the call handling measures compared to last year and 2019, this area is currently subject to a major change programme to improve performance.</a:t>
            </a:r>
            <a:r>
              <a:rPr lang="en-GB" sz="1100" dirty="0">
                <a:solidFill>
                  <a:schemeClr val="tx1"/>
                </a:solidFill>
                <a:effectLst/>
                <a:latin typeface="Atkinson Hyperlegible" pitchFamily="50" charset="0"/>
              </a:rPr>
              <a:t> However, due to the significant decline in confidence, a grade of Adequate is recommended.</a:t>
            </a:r>
          </a:p>
        </p:txBody>
      </p:sp>
      <p:sp>
        <p:nvSpPr>
          <p:cNvPr id="9" name="Rectangle 8"/>
          <p:cNvSpPr/>
          <p:nvPr/>
        </p:nvSpPr>
        <p:spPr>
          <a:xfrm>
            <a:off x="0" y="-183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7</a:t>
            </a:fld>
            <a:endParaRPr lang="en-GB"/>
          </a:p>
        </p:txBody>
      </p:sp>
      <p:sp>
        <p:nvSpPr>
          <p:cNvPr id="8" name="Rectangle 7">
            <a:extLst>
              <a:ext uri="{FF2B5EF4-FFF2-40B4-BE49-F238E27FC236}">
                <a16:creationId xmlns:a16="http://schemas.microsoft.com/office/drawing/2014/main" id="{378D13F6-4CD9-4357-B3FC-B7AF9E4F7C8A}"/>
              </a:ext>
            </a:extLst>
          </p:cNvPr>
          <p:cNvSpPr/>
          <p:nvPr/>
        </p:nvSpPr>
        <p:spPr>
          <a:xfrm>
            <a:off x="7236296" y="200169"/>
            <a:ext cx="1830760" cy="338554"/>
          </a:xfrm>
          <a:prstGeom prst="rect">
            <a:avLst/>
          </a:prstGeom>
        </p:spPr>
        <p:txBody>
          <a:bodyPr wrap="square">
            <a:spAutoFit/>
          </a:bodyPr>
          <a:lstStyle/>
          <a:p>
            <a:r>
              <a:rPr lang="en-GB" sz="1600" b="1">
                <a:solidFill>
                  <a:schemeClr val="bg1"/>
                </a:solidFill>
                <a:latin typeface="Atkinson Hyperlegible" pitchFamily="50" charset="0"/>
              </a:rPr>
              <a:t>Grade: </a:t>
            </a:r>
            <a:r>
              <a:rPr lang="en-GB" sz="1600" b="1">
                <a:solidFill>
                  <a:srgbClr val="00B0F0"/>
                </a:solidFill>
                <a:latin typeface="Atkinson Hyperlegible" pitchFamily="50" charset="0"/>
              </a:rPr>
              <a:t>Adequate</a:t>
            </a:r>
            <a:endParaRPr lang="en-GB" sz="1600" b="1">
              <a:solidFill>
                <a:srgbClr val="FF0000"/>
              </a:solidFill>
              <a:latin typeface="Atkinson Hyperlegible" pitchFamily="50" charset="0"/>
            </a:endParaRPr>
          </a:p>
        </p:txBody>
      </p:sp>
      <p:pic>
        <p:nvPicPr>
          <p:cNvPr id="2" name="Picture 1">
            <a:extLst>
              <a:ext uri="{FF2B5EF4-FFF2-40B4-BE49-F238E27FC236}">
                <a16:creationId xmlns:a16="http://schemas.microsoft.com/office/drawing/2014/main" id="{C0774CFB-D24F-F566-AC10-29FF118DDE5F}"/>
              </a:ext>
            </a:extLst>
          </p:cNvPr>
          <p:cNvPicPr>
            <a:picLocks noChangeAspect="1"/>
          </p:cNvPicPr>
          <p:nvPr/>
        </p:nvPicPr>
        <p:blipFill>
          <a:blip r:embed="rId3"/>
          <a:stretch>
            <a:fillRect/>
          </a:stretch>
        </p:blipFill>
        <p:spPr>
          <a:xfrm>
            <a:off x="85169" y="719905"/>
            <a:ext cx="8954182" cy="901794"/>
          </a:xfrm>
          <a:prstGeom prst="rect">
            <a:avLst/>
          </a:prstGeom>
        </p:spPr>
      </p:pic>
    </p:spTree>
    <p:extLst>
      <p:ext uri="{BB962C8B-B14F-4D97-AF65-F5344CB8AC3E}">
        <p14:creationId xmlns:p14="http://schemas.microsoft.com/office/powerpoint/2010/main" val="91592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8</a:t>
            </a:fld>
            <a:endParaRPr lang="en-GB"/>
          </a:p>
        </p:txBody>
      </p:sp>
      <p:sp>
        <p:nvSpPr>
          <p:cNvPr id="8" name="TextBox 7"/>
          <p:cNvSpPr txBox="1"/>
          <p:nvPr/>
        </p:nvSpPr>
        <p:spPr>
          <a:xfrm>
            <a:off x="95960" y="4515595"/>
            <a:ext cx="8952079" cy="18466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t>
            </a:r>
            <a:r>
              <a:rPr lang="en-GB" sz="1200" b="1" dirty="0">
                <a:solidFill>
                  <a:schemeClr val="tx1"/>
                </a:solidFill>
                <a:latin typeface="Atkinson Hyperlegible" pitchFamily="50" charset="0"/>
              </a:rPr>
              <a:t>four fewer drug related homicides (3) </a:t>
            </a:r>
            <a:r>
              <a:rPr lang="en-GB" sz="1200" dirty="0">
                <a:solidFill>
                  <a:schemeClr val="tx1"/>
                </a:solidFill>
                <a:latin typeface="Atkinson Hyperlegible" pitchFamily="50" charset="0"/>
              </a:rPr>
              <a:t>for the 12 months to May 2023 compared to the 12 months to May 2022 (7) and seven fewer compared to the 12 months to December 2019.</a:t>
            </a:r>
          </a:p>
          <a:p>
            <a:pPr lvl="0"/>
            <a:endParaRPr lang="en-GB" sz="1200" dirty="0">
              <a:solidFill>
                <a:srgbClr val="FF0000"/>
              </a:solidFill>
              <a:highlight>
                <a:srgbClr val="FFFF00"/>
              </a:highlight>
              <a:latin typeface="Atkinson Hyperlegible" pitchFamily="50" charset="0"/>
            </a:endParaRPr>
          </a:p>
          <a:p>
            <a:r>
              <a:rPr lang="en-GB" sz="1200" dirty="0">
                <a:solidFill>
                  <a:schemeClr val="tx1"/>
                </a:solidFill>
                <a:latin typeface="Atkinson Hyperlegible" pitchFamily="50" charset="0"/>
              </a:rPr>
              <a:t>There was a 2.6% decrease (412 fewer offences) in Violence with Injury (VWI) offences for the 12 months to May 2023 compared to the 12 months to May 2022. There was a 1.4% increase compared to the 12 months to December 2019 (212 more offences). </a:t>
            </a:r>
          </a:p>
          <a:p>
            <a:pPr lvl="0"/>
            <a:endParaRPr lang="en-GB" sz="1200" dirty="0">
              <a:solidFill>
                <a:srgbClr val="FF0000"/>
              </a:solidFill>
              <a:latin typeface="Atkinson Hyperlegible" pitchFamily="50" charset="0"/>
            </a:endParaRPr>
          </a:p>
          <a:p>
            <a:pPr lvl="0"/>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a:t>
            </a:r>
            <a:r>
              <a:rPr lang="en-GB" sz="105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r>
              <a:rPr lang="en-GB" sz="1050" dirty="0">
                <a:solidFill>
                  <a:schemeClr val="tx1"/>
                </a:solidFill>
                <a:latin typeface="Atkinson Hyperlegible" pitchFamily="50" charset="0"/>
                <a:ea typeface="Calibri" panose="020F0502020204030204" pitchFamily="34" charset="0"/>
              </a:rPr>
              <a:t>Data has been re-run to reflect the current position. This will be run on a annual basis due to the complexity of the process.</a:t>
            </a:r>
            <a:endParaRPr lang="en-GB" sz="1050" dirty="0">
              <a:solidFill>
                <a:schemeClr val="tx1"/>
              </a:solidFill>
              <a:effectLst/>
              <a:latin typeface="Atkinson Hyperlegible" pitchFamily="50" charset="0"/>
              <a:ea typeface="Calibri" panose="020F0502020204030204" pitchFamily="34" charset="0"/>
            </a:endParaRPr>
          </a:p>
        </p:txBody>
      </p:sp>
      <p:sp>
        <p:nvSpPr>
          <p:cNvPr id="10" name="Rectangle 9">
            <a:extLst>
              <a:ext uri="{FF2B5EF4-FFF2-40B4-BE49-F238E27FC236}">
                <a16:creationId xmlns:a16="http://schemas.microsoft.com/office/drawing/2014/main" id="{86290544-8C6C-4AFA-81C4-F2F0BEE832C2}"/>
              </a:ext>
            </a:extLst>
          </p:cNvPr>
          <p:cNvSpPr/>
          <p:nvPr/>
        </p:nvSpPr>
        <p:spPr>
          <a:xfrm>
            <a:off x="7765180" y="219325"/>
            <a:ext cx="13788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E0BA2737-1A40-4333-D557-1406630A315F}"/>
              </a:ext>
            </a:extLst>
          </p:cNvPr>
          <p:cNvPicPr>
            <a:picLocks noChangeAspect="1"/>
          </p:cNvPicPr>
          <p:nvPr/>
        </p:nvPicPr>
        <p:blipFill>
          <a:blip r:embed="rId3"/>
          <a:stretch>
            <a:fillRect/>
          </a:stretch>
        </p:blipFill>
        <p:spPr>
          <a:xfrm>
            <a:off x="107504" y="683217"/>
            <a:ext cx="8940535" cy="918611"/>
          </a:xfrm>
          <a:prstGeom prst="rect">
            <a:avLst/>
          </a:prstGeom>
        </p:spPr>
      </p:pic>
      <p:pic>
        <p:nvPicPr>
          <p:cNvPr id="4" name="Picture 3">
            <a:extLst>
              <a:ext uri="{FF2B5EF4-FFF2-40B4-BE49-F238E27FC236}">
                <a16:creationId xmlns:a16="http://schemas.microsoft.com/office/drawing/2014/main" id="{77C7C7A9-4F6B-4FD2-DDC6-40BA551E04EA}"/>
              </a:ext>
            </a:extLst>
          </p:cNvPr>
          <p:cNvPicPr>
            <a:picLocks noChangeAspect="1"/>
          </p:cNvPicPr>
          <p:nvPr/>
        </p:nvPicPr>
        <p:blipFill>
          <a:blip r:embed="rId4"/>
          <a:stretch>
            <a:fillRect/>
          </a:stretch>
        </p:blipFill>
        <p:spPr>
          <a:xfrm>
            <a:off x="4620525" y="1657149"/>
            <a:ext cx="4427514" cy="2149986"/>
          </a:xfrm>
          <a:prstGeom prst="rect">
            <a:avLst/>
          </a:prstGeom>
        </p:spPr>
      </p:pic>
      <p:pic>
        <p:nvPicPr>
          <p:cNvPr id="7" name="Picture 6">
            <a:extLst>
              <a:ext uri="{FF2B5EF4-FFF2-40B4-BE49-F238E27FC236}">
                <a16:creationId xmlns:a16="http://schemas.microsoft.com/office/drawing/2014/main" id="{DEFAE4BF-7351-650C-0ABB-FC7607276FCB}"/>
              </a:ext>
            </a:extLst>
          </p:cNvPr>
          <p:cNvPicPr>
            <a:picLocks noChangeAspect="1"/>
          </p:cNvPicPr>
          <p:nvPr/>
        </p:nvPicPr>
        <p:blipFill>
          <a:blip r:embed="rId5"/>
          <a:stretch>
            <a:fillRect/>
          </a:stretch>
        </p:blipFill>
        <p:spPr>
          <a:xfrm>
            <a:off x="180406" y="1657149"/>
            <a:ext cx="4286782" cy="2149986"/>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a:solidFill>
                <a:srgbClr val="FF0000"/>
              </a:solidFill>
            </a:endParaRPr>
          </a:p>
        </p:txBody>
      </p:sp>
      <p:sp>
        <p:nvSpPr>
          <p:cNvPr id="6" name="Rectangle 5"/>
          <p:cNvSpPr/>
          <p:nvPr/>
        </p:nvSpPr>
        <p:spPr>
          <a:xfrm>
            <a:off x="107504" y="179348"/>
            <a:ext cx="5832648"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 – continued</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9</a:t>
            </a:fld>
            <a:endParaRPr lang="en-GB"/>
          </a:p>
        </p:txBody>
      </p:sp>
      <p:sp>
        <p:nvSpPr>
          <p:cNvPr id="8" name="TextBox 7"/>
          <p:cNvSpPr txBox="1"/>
          <p:nvPr/>
        </p:nvSpPr>
        <p:spPr>
          <a:xfrm>
            <a:off x="48529" y="2485321"/>
            <a:ext cx="9009564" cy="410881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GB" sz="1000" dirty="0">
                <a:solidFill>
                  <a:schemeClr val="tx1"/>
                </a:solidFill>
                <a:latin typeface="Atkinson Hyperlegible" pitchFamily="50" charset="0"/>
              </a:rPr>
              <a:t>There was a 5.2% decrease (87 fewer) in the number of knife-enabled crime offences in the 12 months to May 2023 compared to the 12 months to May 2022</a:t>
            </a:r>
            <a:r>
              <a:rPr lang="en-GB" sz="1000" i="1" dirty="0">
                <a:solidFill>
                  <a:schemeClr val="tx1"/>
                </a:solidFill>
                <a:latin typeface="Atkinson Hyperlegible" pitchFamily="50" charset="0"/>
              </a:rPr>
              <a:t>. </a:t>
            </a:r>
            <a:r>
              <a:rPr lang="en-GB" sz="1000" dirty="0">
                <a:solidFill>
                  <a:schemeClr val="tx1"/>
                </a:solidFill>
                <a:latin typeface="Atkinson Hyperlegible" pitchFamily="50" charset="0"/>
              </a:rPr>
              <a:t>The number of knife-enabled crime offences also decreased by 2.9% (48 fewer) in the 12 months to May 2023 compared to the 12 months to December 20</a:t>
            </a:r>
            <a:r>
              <a:rPr lang="en-GB" sz="1000" u="sng" dirty="0">
                <a:solidFill>
                  <a:schemeClr val="tx1"/>
                </a:solidFill>
                <a:latin typeface="Atkinson Hyperlegible" pitchFamily="50" charset="0"/>
              </a:rPr>
              <a:t>19</a:t>
            </a:r>
            <a:r>
              <a:rPr lang="en-GB" sz="1000" dirty="0">
                <a:solidFill>
                  <a:schemeClr val="tx1"/>
                </a:solidFill>
                <a:latin typeface="Atkinson Hyperlegible" pitchFamily="50" charset="0"/>
              </a:rPr>
              <a:t>.</a:t>
            </a:r>
          </a:p>
          <a:p>
            <a:r>
              <a:rPr lang="en-GB" sz="1000" dirty="0">
                <a:solidFill>
                  <a:schemeClr val="tx1"/>
                </a:solidFill>
                <a:latin typeface="Atkinson Hyperlegible" pitchFamily="50" charset="0"/>
              </a:rPr>
              <a:t>Essex conducted 25.3% more Organised Crime Group (OCG) disruptions (85 more) for the 12 months to March 2023 compared to the 12 months to March 2022. Although there was a 325.3% increase compared with the 12 months to December 2019 (322 more), this is due to a breakdown in the communication between the data from the operation activity to the figures which were produced by the Eastern Region Special Operations Unit (ERSOU)**.</a:t>
            </a:r>
          </a:p>
          <a:p>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57.6% for the 12 months to March 2023. The results for this question have been stable since it was first asked in September 2021. </a:t>
            </a:r>
          </a:p>
          <a:p>
            <a:endParaRPr lang="en-GB" sz="1000" dirty="0">
              <a:solidFill>
                <a:schemeClr val="tx1"/>
              </a:solidFill>
              <a:highlight>
                <a:srgbClr val="FFFF66"/>
              </a:highlight>
              <a:latin typeface="Atkinson Hyperlegible" pitchFamily="50" charset="0"/>
            </a:endParaRPr>
          </a:p>
          <a:p>
            <a:r>
              <a:rPr lang="en-GB" sz="1000" dirty="0">
                <a:solidFill>
                  <a:schemeClr val="tx1"/>
                </a:solidFill>
                <a:latin typeface="Atkinson Hyperlegible" pitchFamily="50" charset="0"/>
              </a:rPr>
              <a:t>D</a:t>
            </a:r>
            <a:r>
              <a:rPr lang="en-GB" sz="1000" dirty="0">
                <a:solidFill>
                  <a:schemeClr val="tx1"/>
                </a:solidFill>
                <a:effectLst/>
                <a:latin typeface="Atkinson Hyperlegible" pitchFamily="50" charset="0"/>
                <a:ea typeface="Times New Roman" panose="02020603050405020304" pitchFamily="18" charset="0"/>
              </a:rPr>
              <a:t>rug related homicides, Violence with Injury offences and Knife enabled crimes have fallen, whilst confidence is relatively high</a:t>
            </a:r>
            <a:r>
              <a:rPr lang="en-GB" sz="1000" dirty="0">
                <a:solidFill>
                  <a:schemeClr val="tx1"/>
                </a:solidFill>
                <a:latin typeface="Atkinson Hyperlegible" pitchFamily="50" charset="0"/>
                <a:ea typeface="Times New Roman" panose="02020603050405020304" pitchFamily="18" charset="0"/>
              </a:rPr>
              <a:t> and </a:t>
            </a:r>
            <a:r>
              <a:rPr lang="en-GB" sz="1000" dirty="0">
                <a:solidFill>
                  <a:schemeClr val="tx1"/>
                </a:solidFill>
                <a:effectLst/>
                <a:latin typeface="Atkinson Hyperlegible" pitchFamily="50" charset="0"/>
                <a:ea typeface="Times New Roman" panose="02020603050405020304" pitchFamily="18" charset="0"/>
              </a:rPr>
              <a:t>OCG disruptions are higher. Therefore, a grade of Good is recommended.</a:t>
            </a:r>
            <a:endParaRPr lang="en-GB" sz="1000" dirty="0">
              <a:solidFill>
                <a:schemeClr val="tx1"/>
              </a:solidFill>
              <a:latin typeface="Atkinson Hyperlegible" pitchFamily="50" charset="0"/>
            </a:endParaRPr>
          </a:p>
          <a:p>
            <a:pPr lvl="0"/>
            <a:endParaRPr lang="en-GB" sz="1000" dirty="0">
              <a:solidFill>
                <a:srgbClr val="FF0000"/>
              </a:solidFill>
              <a:highlight>
                <a:srgbClr val="FFFF66"/>
              </a:highlight>
              <a:latin typeface="Atkinson Hyperlegible" pitchFamily="50" charset="0"/>
            </a:endParaRPr>
          </a:p>
          <a:p>
            <a:pPr lvl="0"/>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new data quality process was introduced in June 2020 and </a:t>
            </a:r>
            <a:r>
              <a:rPr lang="en-GB" sz="900" dirty="0">
                <a:solidFill>
                  <a:schemeClr val="tx1"/>
                </a:solidFill>
                <a:latin typeface="Atkinson Hyperlegible" pitchFamily="50" charset="0"/>
                <a:ea typeface="Calibri" panose="020F0502020204030204" pitchFamily="34" charset="0"/>
              </a:rPr>
              <a:t>Essex Police is currently working with the National Data Quality Improvement Service (NDQIS) to revise knife crime flags. In September 2021, data from April 2019 was revised; this resulted in an increase in the number of offences recorded. T</a:t>
            </a:r>
            <a:r>
              <a:rPr lang="en-GB" sz="900" dirty="0">
                <a:solidFill>
                  <a:schemeClr val="tx1"/>
                </a:solidFill>
                <a:latin typeface="Atkinson Hyperlegible" pitchFamily="50" charset="0"/>
              </a:rPr>
              <a:t>his has enabled Essex Police to better understand knife crime in Essex. </a:t>
            </a:r>
          </a:p>
          <a:p>
            <a:r>
              <a:rPr lang="en-GB" sz="900" dirty="0">
                <a:solidFill>
                  <a:schemeClr val="tx1"/>
                </a:solidFill>
                <a:latin typeface="Atkinson Hyperlegible" pitchFamily="50" charset="0"/>
              </a:rPr>
              <a:t>** In the fiscal year 2019/20 the disruption returns to the Eastern Region Special Operations Unit (ERSOU) averaged 25 a quarter. A process review identified a breakdown in the communication of the data from the operation activity to the figures produced by ERSOU. A project of improvement was implemented which focussed on improving the communication between teams internally, and more importantly with ERSOU, to understand the parameters of what a disruption is and share this information with all teams within Essex Police. </a:t>
            </a:r>
            <a:r>
              <a:rPr lang="en-GB" sz="900" dirty="0">
                <a:latin typeface="Atkinson Hyperlegible" pitchFamily="50" charset="0"/>
                <a:ea typeface="Calibri" panose="020F0502020204030204" pitchFamily="34" charset="0"/>
              </a:rPr>
              <a:t>Over a two year period a </a:t>
            </a:r>
            <a:r>
              <a:rPr lang="en-GB" sz="900" dirty="0">
                <a:solidFill>
                  <a:schemeClr val="tx1"/>
                </a:solidFill>
                <a:latin typeface="Atkinson Hyperlegible" pitchFamily="50" charset="0"/>
                <a:ea typeface="Calibri" panose="020F0502020204030204" pitchFamily="34" charset="0"/>
              </a:rPr>
              <a:t>continual improvement of disruption figures has come from a refinement of the communication and claiming process. This has been focussed on ensuring that we are claiming all possible disruptions of OCGs, tracking all activity from inception to closure, being innovative in our activity led by the </a:t>
            </a:r>
            <a:r>
              <a:rPr lang="en-GB" sz="900" dirty="0">
                <a:solidFill>
                  <a:schemeClr val="tx1"/>
                </a:solidFill>
                <a:latin typeface="Atkinson Hyperlegible" pitchFamily="50" charset="0"/>
                <a:ea typeface="Calibri" panose="020F0502020204030204" pitchFamily="34" charset="0"/>
                <a:cs typeface="Calibri" panose="020F0502020204030204" pitchFamily="34" charset="0"/>
              </a:rPr>
              <a:t>Organised Crime Group Management Unit (</a:t>
            </a:r>
            <a:r>
              <a:rPr lang="en-GB" sz="900" dirty="0">
                <a:solidFill>
                  <a:schemeClr val="tx1"/>
                </a:solidFill>
                <a:latin typeface="Atkinson Hyperlegible" pitchFamily="50" charset="0"/>
                <a:ea typeface="Calibri" panose="020F0502020204030204" pitchFamily="34" charset="0"/>
              </a:rPr>
              <a:t>OCGMU) and highlighting and educating new teams on how they can impact OCGs in their daily work. The moderation process has also been refined to ensure consistency with ERSOU. OCG disruption data are provided quarterly, data is to March 2023.</a:t>
            </a:r>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 The confidence question was added to the external independent survey in September 2021. A year on year comparison is therefore not available.</a:t>
            </a:r>
          </a:p>
        </p:txBody>
      </p:sp>
      <p:sp>
        <p:nvSpPr>
          <p:cNvPr id="10" name="Rectangle 9">
            <a:extLst>
              <a:ext uri="{FF2B5EF4-FFF2-40B4-BE49-F238E27FC236}">
                <a16:creationId xmlns:a16="http://schemas.microsoft.com/office/drawing/2014/main" id="{6800D2F1-76AF-4A74-B9DA-529E417E68F5}"/>
              </a:ext>
            </a:extLst>
          </p:cNvPr>
          <p:cNvSpPr/>
          <p:nvPr/>
        </p:nvSpPr>
        <p:spPr>
          <a:xfrm>
            <a:off x="7756472" y="198529"/>
            <a:ext cx="13875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ED5903F1-9F1A-420D-D95D-C0B811EAFA11}"/>
              </a:ext>
            </a:extLst>
          </p:cNvPr>
          <p:cNvPicPr>
            <a:picLocks noChangeAspect="1"/>
          </p:cNvPicPr>
          <p:nvPr/>
        </p:nvPicPr>
        <p:blipFill>
          <a:blip r:embed="rId3"/>
          <a:stretch>
            <a:fillRect/>
          </a:stretch>
        </p:blipFill>
        <p:spPr>
          <a:xfrm>
            <a:off x="48529" y="683218"/>
            <a:ext cx="9009564" cy="907372"/>
          </a:xfrm>
          <a:prstGeom prst="rect">
            <a:avLst/>
          </a:prstGeom>
        </p:spPr>
      </p:pic>
      <p:pic>
        <p:nvPicPr>
          <p:cNvPr id="7" name="Picture 6">
            <a:extLst>
              <a:ext uri="{FF2B5EF4-FFF2-40B4-BE49-F238E27FC236}">
                <a16:creationId xmlns:a16="http://schemas.microsoft.com/office/drawing/2014/main" id="{BC86335F-C4AA-0A8D-1105-0418B714B238}"/>
              </a:ext>
            </a:extLst>
          </p:cNvPr>
          <p:cNvPicPr>
            <a:picLocks noChangeAspect="1"/>
          </p:cNvPicPr>
          <p:nvPr/>
        </p:nvPicPr>
        <p:blipFill>
          <a:blip r:embed="rId4"/>
          <a:stretch>
            <a:fillRect/>
          </a:stretch>
        </p:blipFill>
        <p:spPr>
          <a:xfrm>
            <a:off x="48529" y="1600755"/>
            <a:ext cx="9009564" cy="861545"/>
          </a:xfrm>
          <a:prstGeom prst="rect">
            <a:avLst/>
          </a:prstGeom>
        </p:spPr>
      </p:pic>
    </p:spTree>
    <p:extLst>
      <p:ext uri="{BB962C8B-B14F-4D97-AF65-F5344CB8AC3E}">
        <p14:creationId xmlns:p14="http://schemas.microsoft.com/office/powerpoint/2010/main" val="3843076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14" ma:contentTypeDescription="Create a new document." ma:contentTypeScope="" ma:versionID="50791a4b3621a95d191a802b21481abf">
  <xsd:schema xmlns:xsd="http://www.w3.org/2001/XMLSchema" xmlns:xs="http://www.w3.org/2001/XMLSchema" xmlns:p="http://schemas.microsoft.com/office/2006/metadata/properties" xmlns:ns2="2cb40d17-24dc-4d07-b660-1564287169a8" xmlns:ns3="0bdee5e8-5fc9-4362-8615-f366afddac20" xmlns:ns4="5fbcba35-67f7-44b8-a70f-e0177a2c305e" targetNamespace="http://schemas.microsoft.com/office/2006/metadata/properties" ma:root="true" ma:fieldsID="7565db5f7c89277f2f3b8f8ea85ab827" ns2:_="" ns3:_="" ns4:_="">
    <xsd:import namespace="2cb40d17-24dc-4d07-b660-1564287169a8"/>
    <xsd:import namespace="0bdee5e8-5fc9-4362-8615-f366afddac20"/>
    <xsd:import namespace="5fbcba35-67f7-44b8-a70f-e0177a2c30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c599ab7-55e5-40db-9431-276631c6cdcf"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descriptio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bcba35-67f7-44b8-a70f-e0177a2c305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e1932837-3433-4ecc-a335-8d5614d31136}" ma:internalName="TaxCatchAll" ma:showField="CatchAllData" ma:web="0bdee5e8-5fc9-4362-8615-f366afddac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cb40d17-24dc-4d07-b660-1564287169a8">
      <Terms xmlns="http://schemas.microsoft.com/office/infopath/2007/PartnerControls"/>
    </lcf76f155ced4ddcb4097134ff3c332f>
    <TaxCatchAll xmlns="5fbcba35-67f7-44b8-a70f-e0177a2c305e" xsi:nil="true"/>
    <SharedWithUsers xmlns="0bdee5e8-5fc9-4362-8615-f366afddac20">
      <UserInfo>
        <DisplayName>Laura Cade 42076403</DisplayName>
        <AccountId>18</AccountId>
        <AccountType/>
      </UserInfo>
      <UserInfo>
        <DisplayName>Tom Bastendorff PS 42003253</DisplayName>
        <AccountId>19</AccountId>
        <AccountType/>
      </UserInfo>
      <UserInfo>
        <DisplayName>Simon Bentley PS 42071875</DisplayName>
        <AccountId>30</AccountId>
        <AccountType/>
      </UserInfo>
      <UserInfo>
        <DisplayName>Tim Bamforth-White 42081165</DisplayName>
        <AccountId>20</AccountId>
        <AccountType/>
      </UserInfo>
      <UserInfo>
        <DisplayName>Lisa Tremlett 42077683</DisplayName>
        <AccountId>61</AccountId>
        <AccountType/>
      </UserInfo>
      <UserInfo>
        <DisplayName>Everyone</DisplayName>
        <AccountId>11</AccountId>
        <AccountType/>
      </UserInfo>
      <UserInfo>
        <DisplayName>Fiona Henderson 42082557</DisplayName>
        <AccountId>371</AccountId>
        <AccountType/>
      </UserInfo>
    </SharedWithUsers>
  </documentManagement>
</p:properties>
</file>

<file path=customXml/itemProps1.xml><?xml version="1.0" encoding="utf-8"?>
<ds:datastoreItem xmlns:ds="http://schemas.openxmlformats.org/officeDocument/2006/customXml" ds:itemID="{63C0F73A-750D-43A6-A525-F15F05EA1B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b40d17-24dc-4d07-b660-1564287169a8"/>
    <ds:schemaRef ds:uri="0bdee5e8-5fc9-4362-8615-f366afddac20"/>
    <ds:schemaRef ds:uri="5fbcba35-67f7-44b8-a70f-e0177a2c30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C376E85F-4E80-45DB-8D7E-A114981C45FF}">
  <ds:schemaRef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http://schemas.microsoft.com/office/2006/metadata/properties"/>
    <ds:schemaRef ds:uri="http://schemas.microsoft.com/office/infopath/2007/PartnerControls"/>
    <ds:schemaRef ds:uri="http://purl.org/dc/dcmitype/"/>
    <ds:schemaRef ds:uri="5fbcba35-67f7-44b8-a70f-e0177a2c305e"/>
    <ds:schemaRef ds:uri="0bdee5e8-5fc9-4362-8615-f366afddac20"/>
    <ds:schemaRef ds:uri="2cb40d17-24dc-4d07-b660-1564287169a8"/>
  </ds:schemaRefs>
</ds:datastoreItem>
</file>

<file path=docProps/app.xml><?xml version="1.0" encoding="utf-8"?>
<Properties xmlns="http://schemas.openxmlformats.org/officeDocument/2006/extended-properties" xmlns:vt="http://schemas.openxmlformats.org/officeDocument/2006/docPropsVTypes">
  <TotalTime>9012</TotalTime>
  <Words>10149</Words>
  <Application>Microsoft Office PowerPoint</Application>
  <PresentationFormat>On-screen Show (4:3)</PresentationFormat>
  <Paragraphs>423</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14</cp:revision>
  <cp:lastPrinted>2020-11-06T11:50:37Z</cp:lastPrinted>
  <dcterms:created xsi:type="dcterms:W3CDTF">2016-11-25T10:22:24Z</dcterms:created>
  <dcterms:modified xsi:type="dcterms:W3CDTF">2023-06-16T14:45:47Z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y fmtid="{D5CDD505-2E9C-101B-9397-08002B2CF9AE}" pid="10" name="Order">
    <vt:r8>2639800</vt:r8>
  </property>
  <property fmtid="{D5CDD505-2E9C-101B-9397-08002B2CF9AE}" pid="11" name="MediaServiceImageTags">
    <vt:lpwstr/>
  </property>
</Properties>
</file>