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7" r:id="rId5"/>
    <p:sldId id="340" r:id="rId6"/>
    <p:sldId id="299" r:id="rId7"/>
    <p:sldId id="286" r:id="rId8"/>
    <p:sldId id="300" r:id="rId9"/>
    <p:sldId id="343" r:id="rId10"/>
    <p:sldId id="354" r:id="rId11"/>
    <p:sldId id="287" r:id="rId12"/>
    <p:sldId id="344" r:id="rId13"/>
    <p:sldId id="288" r:id="rId14"/>
    <p:sldId id="324" r:id="rId15"/>
    <p:sldId id="349" r:id="rId16"/>
    <p:sldId id="319" r:id="rId17"/>
    <p:sldId id="333" r:id="rId18"/>
    <p:sldId id="318" r:id="rId19"/>
    <p:sldId id="329" r:id="rId20"/>
    <p:sldId id="335" r:id="rId21"/>
    <p:sldId id="336" r:id="rId22"/>
    <p:sldId id="321" r:id="rId23"/>
    <p:sldId id="322" r:id="rId24"/>
    <p:sldId id="350" r:id="rId25"/>
    <p:sldId id="337" r:id="rId26"/>
    <p:sldId id="338" r:id="rId27"/>
    <p:sldId id="317" r:id="rId28"/>
    <p:sldId id="342" r:id="rId29"/>
    <p:sldId id="351" r:id="rId30"/>
    <p:sldId id="345" r:id="rId31"/>
    <p:sldId id="341" r:id="rId32"/>
    <p:sldId id="298" r:id="rId33"/>
    <p:sldId id="326" r:id="rId34"/>
    <p:sldId id="346" r:id="rId35"/>
    <p:sldId id="325" r:id="rId36"/>
    <p:sldId id="348" r:id="rId37"/>
    <p:sldId id="295" r:id="rId38"/>
    <p:sldId id="296" r:id="rId39"/>
    <p:sldId id="327" r:id="rId40"/>
    <p:sldId id="353" r:id="rId41"/>
  </p:sldIdLst>
  <p:sldSz cx="9144000" cy="6858000" type="screen4x3"/>
  <p:notesSz cx="6877050" cy="9656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27A833-90BD-6805-ADF2-6C282277EC87}" name="Victoria Harrington 42077067" initials="VH4" userId="S::Victoria.Harrington@essex.police.uk::f4ff6639-4e17-47a0-8417-d7c2b298290e" providerId="AD"/>
  <p188:author id="{EBF5675B-5860-EE94-280C-D7E4AF4A2F56}" name="Matt Robbins 42073495" initials="MR4" userId="S::Matt.Robbins@essex.police.uk::a8de2c8f-d049-460a-a9e1-41659b9f2e59" providerId="AD"/>
  <p188:author id="{53D08B5B-FF56-910D-7832-3ACC8F4F55D9}" name="Richard Charnock 42071826" initials="RC4" userId="S::Richard.Charnock@essex.police.uk::9349f1fd-d448-4709-94f9-992c39c3d9bf" providerId="AD"/>
  <p188:author id="{98A624BD-733E-98A4-66D4-59319B7D78DF}" name="Mark Johnson 42078336" initials="MJ4" userId="S::mark.johnson@essex.police.uk::0aa660a2-bce6-422a-a4b8-31221bdde3e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ucy Morris D/SUPT 42000436" initials="LMD4" lastIdx="2" clrIdx="0"/>
  <p:cmAuthor id="7" name="Richard Charnock 42071826" initials="RC4" lastIdx="7" clrIdx="7">
    <p:extLst>
      <p:ext uri="{19B8F6BF-5375-455C-9EA6-DF929625EA0E}">
        <p15:presenceInfo xmlns:p15="http://schemas.microsoft.com/office/powerpoint/2012/main" userId="S::Richard.Charnock@essex.police.uk::9349f1fd-d448-4709-94f9-992c39c3d9bf" providerId="AD"/>
      </p:ext>
    </p:extLst>
  </p:cmAuthor>
  <p:cmAuthor id="1" name="Mark Johnson 42078336" initials="MJ4" lastIdx="40" clrIdx="1"/>
  <p:cmAuthor id="8" name="Morgan Cronin T/CH/SUPT 42002887" initials="MCT4" lastIdx="5" clrIdx="8">
    <p:extLst>
      <p:ext uri="{19B8F6BF-5375-455C-9EA6-DF929625EA0E}">
        <p15:presenceInfo xmlns:p15="http://schemas.microsoft.com/office/powerpoint/2012/main" userId="S::Morgan.Cronin@essex.police.uk::9e0ccce6-48d7-429b-b73a-6e2d245cd771" providerId="AD"/>
      </p:ext>
    </p:extLst>
  </p:cmAuthor>
  <p:cmAuthor id="2" name="Victoria Harrington 42077067" initials="VH4" lastIdx="237" clrIdx="2"/>
  <p:cmAuthor id="3" name="Matt Robbins 42073495" initials="MR4" lastIdx="5" clrIdx="3">
    <p:extLst>
      <p:ext uri="{19B8F6BF-5375-455C-9EA6-DF929625EA0E}">
        <p15:presenceInfo xmlns:p15="http://schemas.microsoft.com/office/powerpoint/2012/main" userId="S-1-5-21-3905950219-3223722337-1205513746-15545" providerId="AD"/>
      </p:ext>
    </p:extLst>
  </p:cmAuthor>
  <p:cmAuthor id="4" name="Laura Sumer 42070126" initials="LS4" lastIdx="18" clrIdx="4">
    <p:extLst>
      <p:ext uri="{19B8F6BF-5375-455C-9EA6-DF929625EA0E}">
        <p15:presenceInfo xmlns:p15="http://schemas.microsoft.com/office/powerpoint/2012/main" userId="S-1-5-21-3905950219-3223722337-1205513746-14080" providerId="AD"/>
      </p:ext>
    </p:extLst>
  </p:cmAuthor>
  <p:cmAuthor id="5" name="Laura Sumer 42070126" initials="LS4 [2]" lastIdx="173" clrIdx="5">
    <p:extLst>
      <p:ext uri="{19B8F6BF-5375-455C-9EA6-DF929625EA0E}">
        <p15:presenceInfo xmlns:p15="http://schemas.microsoft.com/office/powerpoint/2012/main" userId="S::Laura.Sumer@essex.police.uk::fbb2f4ed-998a-41d0-8295-e1419d34a0c5" providerId="AD"/>
      </p:ext>
    </p:extLst>
  </p:cmAuthor>
  <p:cmAuthor id="6" name="Matt Robbins 42073495" initials="MR4 [2]" lastIdx="67" clrIdx="6">
    <p:extLst>
      <p:ext uri="{19B8F6BF-5375-455C-9EA6-DF929625EA0E}">
        <p15:presenceInfo xmlns:p15="http://schemas.microsoft.com/office/powerpoint/2012/main" userId="S::Matt.Robbins@essex.police.uk::a8de2c8f-d049-460a-a9e1-41659b9f2e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1C3048"/>
    <a:srgbClr val="001947"/>
    <a:srgbClr val="E9EDF4"/>
    <a:srgbClr val="1F3651"/>
    <a:srgbClr val="142232"/>
    <a:srgbClr val="E890AB"/>
    <a:srgbClr val="83F5BF"/>
    <a:srgbClr val="132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2570" autoAdjust="0"/>
  </p:normalViewPr>
  <p:slideViewPr>
    <p:cSldViewPr>
      <p:cViewPr varScale="1">
        <p:scale>
          <a:sx n="58" d="100"/>
          <a:sy n="58" d="100"/>
        </p:scale>
        <p:origin x="1564" y="28"/>
      </p:cViewPr>
      <p:guideLst>
        <p:guide orient="horz" pos="2160"/>
        <p:guide pos="2880"/>
      </p:guideLst>
    </p:cSldViewPr>
  </p:slideViewPr>
  <p:notesTextViewPr>
    <p:cViewPr>
      <p:scale>
        <a:sx n="1" d="1"/>
        <a:sy n="1" d="1"/>
      </p:scale>
      <p:origin x="0" y="0"/>
    </p:cViewPr>
  </p:notesTextViewPr>
  <p:notesViewPr>
    <p:cSldViewPr>
      <p:cViewPr varScale="1">
        <p:scale>
          <a:sx n="61" d="100"/>
          <a:sy n="61" d="100"/>
        </p:scale>
        <p:origin x="325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0704" cy="482839"/>
          </a:xfrm>
          <a:prstGeom prst="rect">
            <a:avLst/>
          </a:prstGeom>
        </p:spPr>
        <p:txBody>
          <a:bodyPr vert="horz" lIns="92098" tIns="46048" rIns="92098" bIns="46048" rtlCol="0"/>
          <a:lstStyle>
            <a:lvl1pPr algn="l">
              <a:defRPr sz="1200"/>
            </a:lvl1pPr>
          </a:lstStyle>
          <a:p>
            <a:endParaRPr lang="en-GB" dirty="0"/>
          </a:p>
        </p:txBody>
      </p:sp>
      <p:sp>
        <p:nvSpPr>
          <p:cNvPr id="3" name="Date Placeholder 2"/>
          <p:cNvSpPr>
            <a:spLocks noGrp="1"/>
          </p:cNvSpPr>
          <p:nvPr>
            <p:ph type="dt" sz="quarter" idx="1"/>
          </p:nvPr>
        </p:nvSpPr>
        <p:spPr>
          <a:xfrm>
            <a:off x="3894723" y="2"/>
            <a:ext cx="2980704" cy="482839"/>
          </a:xfrm>
          <a:prstGeom prst="rect">
            <a:avLst/>
          </a:prstGeom>
        </p:spPr>
        <p:txBody>
          <a:bodyPr vert="horz" lIns="92098" tIns="46048" rIns="92098" bIns="46048" rtlCol="0"/>
          <a:lstStyle>
            <a:lvl1pPr algn="r">
              <a:defRPr sz="1200"/>
            </a:lvl1pPr>
          </a:lstStyle>
          <a:p>
            <a:fld id="{5903D7C5-9F6C-4676-B42A-1E0731642E03}" type="datetimeFigureOut">
              <a:rPr lang="en-GB" smtClean="0"/>
              <a:t>17/02/2023</a:t>
            </a:fld>
            <a:endParaRPr lang="en-GB" dirty="0"/>
          </a:p>
        </p:txBody>
      </p:sp>
      <p:sp>
        <p:nvSpPr>
          <p:cNvPr id="4" name="Footer Placeholder 3"/>
          <p:cNvSpPr>
            <a:spLocks noGrp="1"/>
          </p:cNvSpPr>
          <p:nvPr>
            <p:ph type="ftr" sz="quarter" idx="2"/>
          </p:nvPr>
        </p:nvSpPr>
        <p:spPr>
          <a:xfrm>
            <a:off x="1" y="9172375"/>
            <a:ext cx="2980704" cy="482839"/>
          </a:xfrm>
          <a:prstGeom prst="rect">
            <a:avLst/>
          </a:prstGeom>
        </p:spPr>
        <p:txBody>
          <a:bodyPr vert="horz" lIns="92098" tIns="46048" rIns="92098" bIns="4604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94723" y="9172375"/>
            <a:ext cx="2980704" cy="482839"/>
          </a:xfrm>
          <a:prstGeom prst="rect">
            <a:avLst/>
          </a:prstGeom>
        </p:spPr>
        <p:txBody>
          <a:bodyPr vert="horz" lIns="92098" tIns="46048" rIns="92098" bIns="46048" rtlCol="0" anchor="b"/>
          <a:lstStyle>
            <a:lvl1pPr algn="r">
              <a:defRPr sz="1200"/>
            </a:lvl1pPr>
          </a:lstStyle>
          <a:p>
            <a:fld id="{B07D4B5A-3B64-4AD6-87F8-980ACD575913}" type="slidenum">
              <a:rPr lang="en-GB" smtClean="0"/>
              <a:t>‹#›</a:t>
            </a:fld>
            <a:endParaRPr lang="en-GB" dirty="0"/>
          </a:p>
        </p:txBody>
      </p:sp>
    </p:spTree>
    <p:extLst>
      <p:ext uri="{BB962C8B-B14F-4D97-AF65-F5344CB8AC3E}">
        <p14:creationId xmlns:p14="http://schemas.microsoft.com/office/powerpoint/2010/main" val="34984654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0704" cy="482839"/>
          </a:xfrm>
          <a:prstGeom prst="rect">
            <a:avLst/>
          </a:prstGeom>
        </p:spPr>
        <p:txBody>
          <a:bodyPr vert="horz" lIns="92098" tIns="46048" rIns="92098" bIns="46048" rtlCol="0"/>
          <a:lstStyle>
            <a:lvl1pPr algn="l">
              <a:defRPr sz="1200"/>
            </a:lvl1pPr>
          </a:lstStyle>
          <a:p>
            <a:endParaRPr lang="en-GB" dirty="0"/>
          </a:p>
        </p:txBody>
      </p:sp>
      <p:sp>
        <p:nvSpPr>
          <p:cNvPr id="3" name="Date Placeholder 2"/>
          <p:cNvSpPr>
            <a:spLocks noGrp="1"/>
          </p:cNvSpPr>
          <p:nvPr>
            <p:ph type="dt" idx="1"/>
          </p:nvPr>
        </p:nvSpPr>
        <p:spPr>
          <a:xfrm>
            <a:off x="3894723" y="2"/>
            <a:ext cx="2980704" cy="482839"/>
          </a:xfrm>
          <a:prstGeom prst="rect">
            <a:avLst/>
          </a:prstGeom>
        </p:spPr>
        <p:txBody>
          <a:bodyPr vert="horz" lIns="92098" tIns="46048" rIns="92098" bIns="46048" rtlCol="0"/>
          <a:lstStyle>
            <a:lvl1pPr algn="r">
              <a:defRPr sz="1200"/>
            </a:lvl1pPr>
          </a:lstStyle>
          <a:p>
            <a:fld id="{94FE0818-969F-4496-9006-8FE67EE6E561}" type="datetimeFigureOut">
              <a:rPr lang="en-GB" smtClean="0"/>
              <a:t>17/02/2023</a:t>
            </a:fld>
            <a:endParaRPr lang="en-GB" dirty="0"/>
          </a:p>
        </p:txBody>
      </p:sp>
      <p:sp>
        <p:nvSpPr>
          <p:cNvPr id="4" name="Slide Image Placeholder 3"/>
          <p:cNvSpPr>
            <a:spLocks noGrp="1" noRot="1" noChangeAspect="1"/>
          </p:cNvSpPr>
          <p:nvPr>
            <p:ph type="sldImg" idx="2"/>
          </p:nvPr>
        </p:nvSpPr>
        <p:spPr>
          <a:xfrm>
            <a:off x="1023938" y="723900"/>
            <a:ext cx="4829175" cy="3621088"/>
          </a:xfrm>
          <a:prstGeom prst="rect">
            <a:avLst/>
          </a:prstGeom>
          <a:noFill/>
          <a:ln w="12700">
            <a:solidFill>
              <a:prstClr val="black"/>
            </a:solidFill>
          </a:ln>
        </p:spPr>
        <p:txBody>
          <a:bodyPr vert="horz" lIns="92098" tIns="46048" rIns="92098" bIns="46048" rtlCol="0" anchor="ctr"/>
          <a:lstStyle/>
          <a:p>
            <a:endParaRPr lang="en-GB" dirty="0"/>
          </a:p>
        </p:txBody>
      </p:sp>
      <p:sp>
        <p:nvSpPr>
          <p:cNvPr id="5" name="Notes Placeholder 4"/>
          <p:cNvSpPr>
            <a:spLocks noGrp="1"/>
          </p:cNvSpPr>
          <p:nvPr>
            <p:ph type="body" sz="quarter" idx="3"/>
          </p:nvPr>
        </p:nvSpPr>
        <p:spPr>
          <a:xfrm>
            <a:off x="688357" y="4587739"/>
            <a:ext cx="5500342" cy="4345543"/>
          </a:xfrm>
          <a:prstGeom prst="rect">
            <a:avLst/>
          </a:prstGeom>
        </p:spPr>
        <p:txBody>
          <a:bodyPr vert="horz" lIns="92098" tIns="46048" rIns="92098" bIns="460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172375"/>
            <a:ext cx="2980704" cy="482839"/>
          </a:xfrm>
          <a:prstGeom prst="rect">
            <a:avLst/>
          </a:prstGeom>
        </p:spPr>
        <p:txBody>
          <a:bodyPr vert="horz" lIns="92098" tIns="46048" rIns="92098" bIns="4604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4723" y="9172375"/>
            <a:ext cx="2980704" cy="482839"/>
          </a:xfrm>
          <a:prstGeom prst="rect">
            <a:avLst/>
          </a:prstGeom>
        </p:spPr>
        <p:txBody>
          <a:bodyPr vert="horz" lIns="92098" tIns="46048" rIns="92098" bIns="46048" rtlCol="0" anchor="b"/>
          <a:lstStyle>
            <a:lvl1pPr algn="r">
              <a:defRPr sz="1200"/>
            </a:lvl1pPr>
          </a:lstStyle>
          <a:p>
            <a:fld id="{AC682968-C500-41F0-8EA9-AEB7EAFF1BE1}" type="slidenum">
              <a:rPr lang="en-GB" smtClean="0"/>
              <a:t>‹#›</a:t>
            </a:fld>
            <a:endParaRPr lang="en-GB" dirty="0"/>
          </a:p>
        </p:txBody>
      </p:sp>
    </p:spTree>
    <p:extLst>
      <p:ext uri="{BB962C8B-B14F-4D97-AF65-F5344CB8AC3E}">
        <p14:creationId xmlns:p14="http://schemas.microsoft.com/office/powerpoint/2010/main" val="15177139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307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347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5289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3107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42977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096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25366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25227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3D49C3-51F0-484B-90BE-E68DCD6092B4}" type="datetime1">
              <a:rPr lang="en-GB" smtClean="0"/>
              <a:t>17/02/2023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80711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862981-8D8F-4C00-A270-A50B97D6A135}" type="datetime1">
              <a:rPr lang="en-GB" smtClean="0"/>
              <a:t>17/02/2023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53724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D14697-7789-46C6-8E9B-DA9F96D7ACB6}" type="datetime1">
              <a:rPr lang="en-GB" smtClean="0"/>
              <a:t>17/02/2023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59754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45F4F4-1575-4393-9066-05EB6415236A}" type="datetime1">
              <a:rPr lang="en-GB" smtClean="0"/>
              <a:t>17/02/2023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65184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8DACA-9ED4-4ABD-8F4A-4833BB894C40}" type="datetime1">
              <a:rPr lang="en-GB" smtClean="0"/>
              <a:t>17/02/2023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51911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99A09AD-8B61-4E5D-AE1F-CAFF15C4FBF5}" type="datetime1">
              <a:rPr lang="en-GB" smtClean="0"/>
              <a:t>17/02/2023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387979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C38E7A-8525-40C6-8BB1-5440BCB18485}" type="datetime1">
              <a:rPr lang="en-GB" smtClean="0"/>
              <a:t>17/02/2023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30604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26EBF3-73A6-4007-A20F-ABFC92F4115D}" type="datetime1">
              <a:rPr lang="en-GB" smtClean="0"/>
              <a:t>17/02/2023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25047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B7109-DAC7-4ACA-9CB2-2C155A3CF4F1}" type="datetime1">
              <a:rPr lang="en-GB" smtClean="0"/>
              <a:t>17/02/2023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72126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D8A6CB-2731-471C-A854-00C06D38D1CB}" type="datetime1">
              <a:rPr lang="en-GB" smtClean="0"/>
              <a:t>17/02/2023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009590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AB555-B295-4818-A9D2-165A49934E58}" type="datetime1">
              <a:rPr lang="en-GB" smtClean="0"/>
              <a:t>17/02/2023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273520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0021A-6670-426C-9817-1BEF5B58DECA}" type="datetime1">
              <a:rPr lang="en-GB" smtClean="0"/>
              <a:t>17/02/2023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83E65-4E55-4BA6-A0BC-212B9D3BDCE3}" type="slidenum">
              <a:rPr lang="en-GB" smtClean="0"/>
              <a:t>‹#›</a:t>
            </a:fld>
            <a:endParaRPr lang="en-GB" dirty="0"/>
          </a:p>
        </p:txBody>
      </p:sp>
    </p:spTree>
    <p:extLst>
      <p:ext uri="{BB962C8B-B14F-4D97-AF65-F5344CB8AC3E}">
        <p14:creationId xmlns:p14="http://schemas.microsoft.com/office/powerpoint/2010/main" val="3332614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8.emf"/><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hyperlink" Target="https://colp.maps.arcgis.com/apps/dashboards/0334150e430449cf8ac917e347897d46" TargetMode="Externa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2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7.emf"/><Relationship Id="rId5" Type="http://schemas.openxmlformats.org/officeDocument/2006/relationships/image" Target="../media/image55.emf"/><Relationship Id="rId4" Type="http://schemas.openxmlformats.org/officeDocument/2006/relationships/package" Target="../embeddings/Microsoft_Excel_Worksheet.xlsx"/></Relationships>
</file>

<file path=ppt/slides/_rels/slide2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1.xml"/><Relationship Id="rId4" Type="http://schemas.openxmlformats.org/officeDocument/2006/relationships/image" Target="../media/image6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guardian.com/uk-news/2022/dec/30/police-1800-officers-recruited-under-boris-johnson-scheme-have-resigned"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225" y="1124744"/>
            <a:ext cx="8599558" cy="1323439"/>
          </a:xfrm>
          <a:prstGeom prst="rect">
            <a:avLst/>
          </a:prstGeom>
          <a:noFill/>
        </p:spPr>
        <p:txBody>
          <a:bodyPr wrap="square" rtlCol="0">
            <a:spAutoFit/>
          </a:bodyPr>
          <a:lstStyle/>
          <a:p>
            <a:r>
              <a:rPr lang="en-GB" sz="4000" b="1" dirty="0">
                <a:latin typeface="Atkinson Hyperlegible" pitchFamily="50" charset="0"/>
              </a:rPr>
              <a:t>Police and Crime Plan 2021-2024</a:t>
            </a:r>
          </a:p>
          <a:p>
            <a:r>
              <a:rPr lang="en-GB" sz="4000" b="1" dirty="0">
                <a:latin typeface="Atkinson Hyperlegible" pitchFamily="50" charset="0"/>
              </a:rPr>
              <a:t>Monthly Performance Update</a:t>
            </a:r>
          </a:p>
        </p:txBody>
      </p:sp>
      <p:sp>
        <p:nvSpPr>
          <p:cNvPr id="3" name="Rectangle 2"/>
          <p:cNvSpPr/>
          <p:nvPr/>
        </p:nvSpPr>
        <p:spPr>
          <a:xfrm>
            <a:off x="199224" y="2570431"/>
            <a:ext cx="7253095" cy="830997"/>
          </a:xfrm>
          <a:prstGeom prst="rect">
            <a:avLst/>
          </a:prstGeom>
        </p:spPr>
        <p:txBody>
          <a:bodyPr wrap="square">
            <a:spAutoFit/>
          </a:bodyPr>
          <a:lstStyle/>
          <a:p>
            <a:r>
              <a:rPr lang="en-GB" sz="2400" b="1" dirty="0">
                <a:latin typeface="Atkinson Hyperlegible" pitchFamily="50" charset="0"/>
              </a:rPr>
              <a:t>January 2023 </a:t>
            </a:r>
            <a:endParaRPr lang="en-GB" sz="1400" dirty="0">
              <a:latin typeface="Atkinson Hyperlegible" pitchFamily="50" charset="0"/>
            </a:endParaRPr>
          </a:p>
          <a:p>
            <a:endParaRPr lang="en-GB" sz="2400" b="1" dirty="0">
              <a:solidFill>
                <a:srgbClr val="FF0000"/>
              </a:solidFill>
              <a:latin typeface="Atkinson Hyperlegible" pitchFamily="50" charset="0"/>
            </a:endParaRPr>
          </a:p>
        </p:txBody>
      </p:sp>
      <p:sp>
        <p:nvSpPr>
          <p:cNvPr id="8" name="Rectangle 7"/>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4" name="TextBox 3"/>
          <p:cNvSpPr txBox="1"/>
          <p:nvPr/>
        </p:nvSpPr>
        <p:spPr>
          <a:xfrm>
            <a:off x="2915816" y="5705380"/>
            <a:ext cx="6192689" cy="954107"/>
          </a:xfrm>
          <a:prstGeom prst="rect">
            <a:avLst/>
          </a:prstGeom>
          <a:noFill/>
        </p:spPr>
        <p:txBody>
          <a:bodyPr wrap="square" rtlCol="0">
            <a:spAutoFit/>
          </a:bodyPr>
          <a:lstStyle/>
          <a:p>
            <a:pPr algn="r"/>
            <a:r>
              <a:rPr lang="en-GB" sz="1400" dirty="0">
                <a:latin typeface="Atkinson Hyperlegible" pitchFamily="50" charset="0"/>
              </a:rPr>
              <a:t>Version 1.7</a:t>
            </a:r>
          </a:p>
          <a:p>
            <a:pPr algn="r"/>
            <a:r>
              <a:rPr lang="en-GB" sz="1400" dirty="0">
                <a:latin typeface="Atkinson Hyperlegible" pitchFamily="50" charset="0"/>
              </a:rPr>
              <a:t>Produced February 2023</a:t>
            </a:r>
          </a:p>
          <a:p>
            <a:pPr algn="r"/>
            <a:r>
              <a:rPr lang="en-GB" sz="1400" dirty="0">
                <a:latin typeface="Atkinson Hyperlegible" pitchFamily="50" charset="0"/>
              </a:rPr>
              <a:t>Performance Analysis Unit, Research &amp; Analysis Department, Essex Police</a:t>
            </a:r>
          </a:p>
          <a:p>
            <a:pPr algn="r"/>
            <a:r>
              <a:rPr lang="en-GB" sz="1400" dirty="0">
                <a:latin typeface="Atkinson Hyperlegible" pitchFamily="50" charset="0"/>
              </a:rPr>
              <a:t>Sensitivity: Official</a:t>
            </a:r>
          </a:p>
        </p:txBody>
      </p:sp>
      <p:sp>
        <p:nvSpPr>
          <p:cNvPr id="10" name="TextBox 9"/>
          <p:cNvSpPr txBox="1"/>
          <p:nvPr/>
        </p:nvSpPr>
        <p:spPr>
          <a:xfrm>
            <a:off x="199225" y="3093649"/>
            <a:ext cx="8329642" cy="276999"/>
          </a:xfrm>
          <a:prstGeom prst="rect">
            <a:avLst/>
          </a:prstGeom>
          <a:noFill/>
        </p:spPr>
        <p:txBody>
          <a:bodyPr wrap="square" rtlCol="0">
            <a:spAutoFit/>
          </a:bodyPr>
          <a:lstStyle/>
          <a:p>
            <a:r>
              <a:rPr lang="en-GB" sz="1200" i="1" dirty="0">
                <a:latin typeface="Atkinson Hyperlegible" pitchFamily="50" charset="0"/>
              </a:rPr>
              <a:t>National and MSG positions are to 30 November 2022 </a:t>
            </a:r>
            <a:r>
              <a:rPr lang="en-GB" sz="1200" i="1" dirty="0">
                <a:solidFill>
                  <a:schemeClr val="bg1">
                    <a:lumMod val="50000"/>
                  </a:schemeClr>
                </a:solidFill>
                <a:latin typeface="Atkinson Hyperlegible" pitchFamily="50" charset="0"/>
              </a:rPr>
              <a:t>(Essex Police data are to 31 January 2023).</a:t>
            </a:r>
            <a:endParaRPr lang="en-GB" sz="3600" dirty="0">
              <a:solidFill>
                <a:srgbClr val="FF0000"/>
              </a:solidFill>
              <a:latin typeface="Atkinson Hyperlegible" pitchFamily="50"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25" y="5877271"/>
            <a:ext cx="1758002" cy="68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42073495\AppData\Local\Temp\Essex Police logo and text on 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4642897"/>
            <a:ext cx="1976798" cy="12241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ACEA3B1-4440-4C8C-B3EB-AADFD87F8314}"/>
              </a:ext>
            </a:extLst>
          </p:cNvPr>
          <p:cNvSpPr txBox="1"/>
          <p:nvPr/>
        </p:nvSpPr>
        <p:spPr>
          <a:xfrm rot="19178712">
            <a:off x="1560810" y="2215103"/>
            <a:ext cx="5606471" cy="2215991"/>
          </a:xfrm>
          <a:prstGeom prst="rect">
            <a:avLst/>
          </a:prstGeom>
          <a:noFill/>
        </p:spPr>
        <p:txBody>
          <a:bodyPr wrap="none" rtlCol="0">
            <a:spAutoFit/>
          </a:bodyPr>
          <a:lstStyle/>
          <a:p>
            <a:r>
              <a:rPr lang="en-GB" sz="13800" dirty="0">
                <a:solidFill>
                  <a:srgbClr val="FF0000"/>
                </a:solidFill>
                <a:latin typeface="Atkinson Hyperlegible" pitchFamily="50" charset="0"/>
              </a:rPr>
              <a:t>DRAFT</a:t>
            </a:r>
          </a:p>
        </p:txBody>
      </p:sp>
    </p:spTree>
    <p:extLst>
      <p:ext uri="{BB962C8B-B14F-4D97-AF65-F5344CB8AC3E}">
        <p14:creationId xmlns:p14="http://schemas.microsoft.com/office/powerpoint/2010/main" val="3281571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91118" y="93134"/>
            <a:ext cx="5760640" cy="584775"/>
          </a:xfrm>
          <a:prstGeom prst="rect">
            <a:avLst/>
          </a:prstGeom>
        </p:spPr>
        <p:txBody>
          <a:bodyPr wrap="square">
            <a:spAutoFit/>
          </a:bodyPr>
          <a:lstStyle/>
          <a:p>
            <a:r>
              <a:rPr lang="en-GB" sz="1600" b="1" dirty="0">
                <a:solidFill>
                  <a:schemeClr val="bg1"/>
                </a:solidFill>
                <a:latin typeface="Atkinson Hyperlegible" pitchFamily="50" charset="0"/>
              </a:rPr>
              <a:t>Priority 3 - Protecting vulnerable people and breaking the cycle of domestic abuse</a:t>
            </a:r>
          </a:p>
        </p:txBody>
      </p:sp>
      <p:sp>
        <p:nvSpPr>
          <p:cNvPr id="5" name="Slide Number Placeholder 4"/>
          <p:cNvSpPr>
            <a:spLocks noGrp="1"/>
          </p:cNvSpPr>
          <p:nvPr>
            <p:ph type="sldNum" sz="quarter" idx="12"/>
          </p:nvPr>
        </p:nvSpPr>
        <p:spPr>
          <a:xfrm>
            <a:off x="6976583" y="6481197"/>
            <a:ext cx="2133600" cy="365125"/>
          </a:xfrm>
        </p:spPr>
        <p:txBody>
          <a:bodyPr/>
          <a:lstStyle/>
          <a:p>
            <a:fld id="{E0D83E65-4E55-4BA6-A0BC-212B9D3BDCE3}" type="slidenum">
              <a:rPr lang="en-GB" smtClean="0"/>
              <a:pPr/>
              <a:t>10</a:t>
            </a:fld>
            <a:endParaRPr lang="en-GB" dirty="0"/>
          </a:p>
        </p:txBody>
      </p:sp>
      <p:sp>
        <p:nvSpPr>
          <p:cNvPr id="7" name="TextBox 6"/>
          <p:cNvSpPr txBox="1"/>
          <p:nvPr/>
        </p:nvSpPr>
        <p:spPr>
          <a:xfrm>
            <a:off x="129074" y="3563517"/>
            <a:ext cx="8879360" cy="307776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dirty="0">
                <a:solidFill>
                  <a:schemeClr val="tx1"/>
                </a:solidFill>
                <a:latin typeface="Atkinson Hyperlegible" pitchFamily="50" charset="0"/>
              </a:rPr>
              <a:t>Essex experienced a </a:t>
            </a:r>
            <a:r>
              <a:rPr lang="en-GB" sz="1100" b="1" dirty="0">
                <a:solidFill>
                  <a:schemeClr val="tx1"/>
                </a:solidFill>
                <a:latin typeface="Atkinson Hyperlegible" pitchFamily="50" charset="0"/>
              </a:rPr>
              <a:t>5.9% decrease (1,796 fewer) in the number of recorded Domestic Abuse (DA) offences</a:t>
            </a:r>
            <a:r>
              <a:rPr lang="en-GB" sz="1100" dirty="0">
                <a:solidFill>
                  <a:schemeClr val="tx1"/>
                </a:solidFill>
                <a:latin typeface="Atkinson Hyperlegible" pitchFamily="50" charset="0"/>
              </a:rPr>
              <a:t> for the 12 months to January 2023 compared to the 12 months to January 2022. The Force recorded </a:t>
            </a:r>
            <a:r>
              <a:rPr lang="en-GB" sz="1100" b="1" dirty="0">
                <a:solidFill>
                  <a:schemeClr val="tx1"/>
                </a:solidFill>
                <a:latin typeface="Atkinson Hyperlegible" pitchFamily="50" charset="0"/>
              </a:rPr>
              <a:t>1,439 fewer offences in the </a:t>
            </a:r>
            <a:r>
              <a:rPr lang="en-GB" sz="1100" b="1" u="sng" dirty="0">
                <a:solidFill>
                  <a:schemeClr val="tx1"/>
                </a:solidFill>
                <a:latin typeface="Atkinson Hyperlegible" pitchFamily="50" charset="0"/>
              </a:rPr>
              <a:t>three</a:t>
            </a:r>
            <a:r>
              <a:rPr lang="en-GB" sz="1100" b="1" dirty="0">
                <a:solidFill>
                  <a:schemeClr val="tx1"/>
                </a:solidFill>
                <a:latin typeface="Atkinson Hyperlegible" pitchFamily="50" charset="0"/>
              </a:rPr>
              <a:t> months to January 2023 compared to the three months to January 2022</a:t>
            </a:r>
            <a:r>
              <a:rPr lang="en-GB" sz="1100" dirty="0">
                <a:solidFill>
                  <a:schemeClr val="tx1"/>
                </a:solidFill>
                <a:latin typeface="Atkinson Hyperlegible" pitchFamily="50" charset="0"/>
              </a:rPr>
              <a:t> (6,495 v. 7,934). It is of note that Stalking &amp; Harassment offences account for more than a fifth (20.5%) of all Domestic Abuse investigations and that Essex Police are currently auditing and – where appropriate – cancelling Stalking &amp; Harassment offences to ensure additional crimes have not been unnecessarily recorded. </a:t>
            </a:r>
          </a:p>
          <a:p>
            <a:endParaRPr lang="en-GB" sz="1100" dirty="0">
              <a:solidFill>
                <a:schemeClr val="tx1"/>
              </a:solidFill>
              <a:latin typeface="Atkinson Hyperlegible" pitchFamily="50" charset="0"/>
            </a:endParaRPr>
          </a:p>
          <a:p>
            <a:r>
              <a:rPr lang="en-GB" sz="1100" dirty="0">
                <a:solidFill>
                  <a:schemeClr val="tx1"/>
                </a:solidFill>
                <a:latin typeface="Atkinson Hyperlegible" pitchFamily="50" charset="0"/>
              </a:rPr>
              <a:t>Essex Police </a:t>
            </a:r>
            <a:r>
              <a:rPr lang="en-GB" sz="1100" b="1" dirty="0">
                <a:solidFill>
                  <a:schemeClr val="tx1"/>
                </a:solidFill>
                <a:latin typeface="Atkinson Hyperlegible" pitchFamily="50" charset="0"/>
              </a:rPr>
              <a:t>solved 5.5% (172) more DA offences</a:t>
            </a:r>
            <a:r>
              <a:rPr lang="en-GB" sz="1100" dirty="0">
                <a:solidFill>
                  <a:schemeClr val="tx1"/>
                </a:solidFill>
                <a:latin typeface="Atkinson Hyperlegible" pitchFamily="50" charset="0"/>
              </a:rPr>
              <a:t> for the 12 months to January 2023 compared to the 12 months to January 2022. The Force </a:t>
            </a:r>
            <a:r>
              <a:rPr lang="en-GB" sz="1100" b="1" dirty="0">
                <a:solidFill>
                  <a:schemeClr val="tx1"/>
                </a:solidFill>
                <a:latin typeface="Atkinson Hyperlegible" pitchFamily="50" charset="0"/>
              </a:rPr>
              <a:t>solved 58 fewer offences in the three months to January 2023 compared to the three months to January 2022</a:t>
            </a:r>
            <a:r>
              <a:rPr lang="en-GB" sz="1100" dirty="0">
                <a:solidFill>
                  <a:schemeClr val="tx1"/>
                </a:solidFill>
                <a:latin typeface="Atkinson Hyperlegible" pitchFamily="50" charset="0"/>
              </a:rPr>
              <a:t> (804 v 746).</a:t>
            </a:r>
          </a:p>
          <a:p>
            <a:endParaRPr lang="en-GB" sz="1100" dirty="0">
              <a:solidFill>
                <a:schemeClr val="tx1"/>
              </a:solidFill>
              <a:latin typeface="Atkinson Hyperlegible" pitchFamily="50" charset="0"/>
            </a:endParaRPr>
          </a:p>
          <a:p>
            <a:r>
              <a:rPr lang="en-GB" sz="1100" dirty="0">
                <a:solidFill>
                  <a:schemeClr val="tx1"/>
                </a:solidFill>
                <a:latin typeface="Atkinson Hyperlegible" pitchFamily="50" charset="0"/>
              </a:rPr>
              <a:t>There was a 3.0% decrease (887 fewer) in DA offences and a 9.3% increase (280 more) in the number of DA offences solved for the 12 months to January 2023 compared to the 12 months to December 2019.</a:t>
            </a:r>
          </a:p>
          <a:p>
            <a:endParaRPr lang="en-GB" sz="1100" dirty="0">
              <a:solidFill>
                <a:schemeClr val="tx1"/>
              </a:solidFill>
              <a:latin typeface="Atkinson Hyperlegible" pitchFamily="50" charset="0"/>
            </a:endParaRPr>
          </a:p>
          <a:p>
            <a:r>
              <a:rPr lang="en-GB" sz="1100" dirty="0">
                <a:solidFill>
                  <a:schemeClr val="tx1"/>
                </a:solidFill>
                <a:latin typeface="Atkinson Hyperlegible" pitchFamily="50" charset="0"/>
              </a:rPr>
              <a:t>There were 1,939 fewer repeat victims of DA in the 12 months to January 2023 compared to the 12 months to January 2022 (9.2% less). There was also a decrease of 6.9% (1,426 fewer) compared to the 12 months to December 2019.</a:t>
            </a:r>
          </a:p>
          <a:p>
            <a:endParaRPr lang="en-GB" sz="1000" dirty="0">
              <a:solidFill>
                <a:schemeClr val="tx1"/>
              </a:solidFill>
              <a:latin typeface="Atkinson Hyperlegible" pitchFamily="50" charset="0"/>
            </a:endParaRPr>
          </a:p>
          <a:p>
            <a:r>
              <a:rPr lang="en-GB" sz="1000" dirty="0">
                <a:solidFill>
                  <a:schemeClr val="tx1"/>
                </a:solidFill>
                <a:latin typeface="Atkinson Hyperlegible" pitchFamily="50" charset="0"/>
                <a:ea typeface="Times New Roman" panose="02020603050405020304" pitchFamily="18" charset="0"/>
                <a:cs typeface="Calibri" panose="020F0502020204030204" pitchFamily="34" charset="0"/>
              </a:rPr>
              <a:t>Please note:</a:t>
            </a:r>
          </a:p>
          <a:p>
            <a:r>
              <a:rPr lang="en-GB" sz="1000" dirty="0">
                <a:solidFill>
                  <a:schemeClr val="tx1"/>
                </a:solidFill>
                <a:latin typeface="Atkinson Hyperlegible" pitchFamily="50" charset="0"/>
                <a:ea typeface="Times New Roman" panose="02020603050405020304" pitchFamily="18" charset="0"/>
                <a:cs typeface="Calibri" panose="020F0502020204030204" pitchFamily="34" charset="0"/>
              </a:rPr>
              <a:t>* A</a:t>
            </a:r>
            <a:r>
              <a:rPr lang="en-GB" sz="1000" dirty="0">
                <a:solidFill>
                  <a:schemeClr val="tx1"/>
                </a:solidFill>
                <a:effectLst/>
                <a:latin typeface="Atkinson Hyperlegible" pitchFamily="50" charset="0"/>
                <a:ea typeface="Times New Roman" panose="02020603050405020304" pitchFamily="18" charset="0"/>
                <a:cs typeface="Calibri" panose="020F0502020204030204" pitchFamily="34" charset="0"/>
              </a:rPr>
              <a:t> repeat victim is someone who has been named as a victim for more than one crime within a 12-month period; to mitigate the fact that multiple crimes  can be associated with the same incident, additional crimes with the same victim on the same date are not counted.</a:t>
            </a:r>
            <a:endParaRPr lang="en-GB" sz="1000" dirty="0">
              <a:solidFill>
                <a:schemeClr val="tx1"/>
              </a:solidFill>
              <a:latin typeface="Atkinson Hyperlegible" pitchFamily="50" charset="0"/>
            </a:endParaRPr>
          </a:p>
        </p:txBody>
      </p:sp>
      <p:pic>
        <p:nvPicPr>
          <p:cNvPr id="3" name="Picture 2">
            <a:extLst>
              <a:ext uri="{FF2B5EF4-FFF2-40B4-BE49-F238E27FC236}">
                <a16:creationId xmlns:a16="http://schemas.microsoft.com/office/drawing/2014/main" id="{7374024A-8A76-4CA5-B08B-4DB24932FAB0}"/>
              </a:ext>
            </a:extLst>
          </p:cNvPr>
          <p:cNvPicPr>
            <a:picLocks noChangeAspect="1"/>
          </p:cNvPicPr>
          <p:nvPr/>
        </p:nvPicPr>
        <p:blipFill>
          <a:blip r:embed="rId2"/>
          <a:stretch>
            <a:fillRect/>
          </a:stretch>
        </p:blipFill>
        <p:spPr>
          <a:xfrm>
            <a:off x="129074" y="1801357"/>
            <a:ext cx="4082885" cy="1713813"/>
          </a:xfrm>
          <a:prstGeom prst="rect">
            <a:avLst/>
          </a:prstGeom>
        </p:spPr>
      </p:pic>
      <p:pic>
        <p:nvPicPr>
          <p:cNvPr id="4" name="Picture 3">
            <a:extLst>
              <a:ext uri="{FF2B5EF4-FFF2-40B4-BE49-F238E27FC236}">
                <a16:creationId xmlns:a16="http://schemas.microsoft.com/office/drawing/2014/main" id="{4E5F3436-D094-446F-AB31-C7547EED22EB}"/>
              </a:ext>
            </a:extLst>
          </p:cNvPr>
          <p:cNvPicPr>
            <a:picLocks noChangeAspect="1"/>
          </p:cNvPicPr>
          <p:nvPr/>
        </p:nvPicPr>
        <p:blipFill>
          <a:blip r:embed="rId3"/>
          <a:stretch>
            <a:fillRect/>
          </a:stretch>
        </p:blipFill>
        <p:spPr>
          <a:xfrm>
            <a:off x="4788024" y="1801357"/>
            <a:ext cx="4220410" cy="1700559"/>
          </a:xfrm>
          <a:prstGeom prst="rect">
            <a:avLst/>
          </a:prstGeom>
        </p:spPr>
      </p:pic>
      <p:pic>
        <p:nvPicPr>
          <p:cNvPr id="16" name="Picture 15">
            <a:extLst>
              <a:ext uri="{FF2B5EF4-FFF2-40B4-BE49-F238E27FC236}">
                <a16:creationId xmlns:a16="http://schemas.microsoft.com/office/drawing/2014/main" id="{B4B519DD-0EC4-4B52-8CC2-DE845FB2186A}"/>
              </a:ext>
            </a:extLst>
          </p:cNvPr>
          <p:cNvPicPr>
            <a:picLocks noChangeAspect="1"/>
          </p:cNvPicPr>
          <p:nvPr/>
        </p:nvPicPr>
        <p:blipFill>
          <a:blip r:embed="rId4"/>
          <a:stretch>
            <a:fillRect/>
          </a:stretch>
        </p:blipFill>
        <p:spPr>
          <a:xfrm>
            <a:off x="129074" y="700825"/>
            <a:ext cx="8879360" cy="1080170"/>
          </a:xfrm>
          <a:prstGeom prst="rect">
            <a:avLst/>
          </a:prstGeom>
        </p:spPr>
      </p:pic>
      <p:sp>
        <p:nvSpPr>
          <p:cNvPr id="10" name="Rectangle 9">
            <a:extLst>
              <a:ext uri="{FF2B5EF4-FFF2-40B4-BE49-F238E27FC236}">
                <a16:creationId xmlns:a16="http://schemas.microsoft.com/office/drawing/2014/main" id="{CE1688AC-CB61-4DC6-9CED-29B393AF5E0A}"/>
              </a:ext>
            </a:extLst>
          </p:cNvPr>
          <p:cNvSpPr/>
          <p:nvPr/>
        </p:nvSpPr>
        <p:spPr>
          <a:xfrm>
            <a:off x="7164289" y="205928"/>
            <a:ext cx="189977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spTree>
    <p:extLst>
      <p:ext uri="{BB962C8B-B14F-4D97-AF65-F5344CB8AC3E}">
        <p14:creationId xmlns:p14="http://schemas.microsoft.com/office/powerpoint/2010/main" val="182840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5871" y="5449353"/>
            <a:ext cx="8999999"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a:solidFill>
                  <a:schemeClr val="tx1"/>
                </a:solidFill>
                <a:latin typeface="Atkinson Hyperlegible" pitchFamily="50" charset="0"/>
              </a:rPr>
              <a:t>Essex Police solved 61 more (16.5%) child abuse offences </a:t>
            </a:r>
            <a:r>
              <a:rPr lang="en-GB" sz="1200" dirty="0">
                <a:solidFill>
                  <a:schemeClr val="tx1"/>
                </a:solidFill>
                <a:latin typeface="Atkinson Hyperlegible" pitchFamily="50" charset="0"/>
              </a:rPr>
              <a:t>for the 12 months to January 2023 compared to the 12 months to January 2022; there was a </a:t>
            </a:r>
            <a:r>
              <a:rPr lang="en-GB" sz="1200" b="1" dirty="0">
                <a:solidFill>
                  <a:schemeClr val="tx1"/>
                </a:solidFill>
                <a:latin typeface="Atkinson Hyperlegible" pitchFamily="50" charset="0"/>
              </a:rPr>
              <a:t>5.4% decrease (336 fewer) </a:t>
            </a:r>
            <a:r>
              <a:rPr lang="en-GB" sz="1200" dirty="0">
                <a:solidFill>
                  <a:schemeClr val="tx1"/>
                </a:solidFill>
                <a:latin typeface="Atkinson Hyperlegible" pitchFamily="50" charset="0"/>
              </a:rPr>
              <a:t>in offences for the same comparison periods. </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Essex Police also solved 72 more (35.5%) offences for the 12 months to January 2023 compared to the 12 months to December 2019.  There was also a 24.3% increase (927 more) in Child Abuse offences for the same comparison periods.</a:t>
            </a:r>
          </a:p>
        </p:txBody>
      </p:sp>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11032" y="78719"/>
            <a:ext cx="5897174" cy="584775"/>
          </a:xfrm>
          <a:prstGeom prst="rect">
            <a:avLst/>
          </a:prstGeom>
        </p:spPr>
        <p:txBody>
          <a:bodyPr wrap="square">
            <a:spAutoFit/>
          </a:bodyPr>
          <a:lstStyle/>
          <a:p>
            <a:r>
              <a:rPr lang="en-GB" sz="1600" b="1" dirty="0">
                <a:solidFill>
                  <a:schemeClr val="bg1"/>
                </a:solidFill>
                <a:latin typeface="Atkinson Hyperlegible" pitchFamily="50" charset="0"/>
              </a:rPr>
              <a:t>Priority 3 - Protecting vulnerable people and breaking the cycle of domestic abuse - continued</a:t>
            </a:r>
          </a:p>
        </p:txBody>
      </p:sp>
      <p:sp>
        <p:nvSpPr>
          <p:cNvPr id="5" name="Slide Number Placeholder 4"/>
          <p:cNvSpPr>
            <a:spLocks noGrp="1"/>
          </p:cNvSpPr>
          <p:nvPr>
            <p:ph type="sldNum" sz="quarter" idx="12"/>
          </p:nvPr>
        </p:nvSpPr>
        <p:spPr>
          <a:xfrm>
            <a:off x="7010400" y="6492875"/>
            <a:ext cx="2133600" cy="365125"/>
          </a:xfrm>
        </p:spPr>
        <p:txBody>
          <a:bodyPr/>
          <a:lstStyle/>
          <a:p>
            <a:fld id="{E0D83E65-4E55-4BA6-A0BC-212B9D3BDCE3}" type="slidenum">
              <a:rPr lang="en-GB" smtClean="0"/>
              <a:pPr/>
              <a:t>11</a:t>
            </a:fld>
            <a:endParaRPr lang="en-GB" dirty="0"/>
          </a:p>
        </p:txBody>
      </p:sp>
      <p:pic>
        <p:nvPicPr>
          <p:cNvPr id="2" name="Picture 1">
            <a:extLst>
              <a:ext uri="{FF2B5EF4-FFF2-40B4-BE49-F238E27FC236}">
                <a16:creationId xmlns:a16="http://schemas.microsoft.com/office/drawing/2014/main" id="{FDA0B3D0-0B34-4E70-99FA-2821A6281C20}"/>
              </a:ext>
            </a:extLst>
          </p:cNvPr>
          <p:cNvPicPr>
            <a:picLocks noChangeAspect="1"/>
          </p:cNvPicPr>
          <p:nvPr/>
        </p:nvPicPr>
        <p:blipFill>
          <a:blip r:embed="rId2"/>
          <a:stretch>
            <a:fillRect/>
          </a:stretch>
        </p:blipFill>
        <p:spPr>
          <a:xfrm>
            <a:off x="80981" y="710944"/>
            <a:ext cx="8999999" cy="918557"/>
          </a:xfrm>
          <a:prstGeom prst="rect">
            <a:avLst/>
          </a:prstGeom>
        </p:spPr>
      </p:pic>
      <p:pic>
        <p:nvPicPr>
          <p:cNvPr id="3" name="Picture 2">
            <a:extLst>
              <a:ext uri="{FF2B5EF4-FFF2-40B4-BE49-F238E27FC236}">
                <a16:creationId xmlns:a16="http://schemas.microsoft.com/office/drawing/2014/main" id="{F4743F3D-18D8-4FB5-A8C3-78662DA5B944}"/>
              </a:ext>
            </a:extLst>
          </p:cNvPr>
          <p:cNvPicPr>
            <a:picLocks noChangeAspect="1"/>
          </p:cNvPicPr>
          <p:nvPr/>
        </p:nvPicPr>
        <p:blipFill>
          <a:blip r:embed="rId3"/>
          <a:stretch>
            <a:fillRect/>
          </a:stretch>
        </p:blipFill>
        <p:spPr>
          <a:xfrm>
            <a:off x="72167" y="1723097"/>
            <a:ext cx="4392253" cy="2036987"/>
          </a:xfrm>
          <a:prstGeom prst="rect">
            <a:avLst/>
          </a:prstGeom>
        </p:spPr>
      </p:pic>
      <p:pic>
        <p:nvPicPr>
          <p:cNvPr id="11" name="Picture 10">
            <a:extLst>
              <a:ext uri="{FF2B5EF4-FFF2-40B4-BE49-F238E27FC236}">
                <a16:creationId xmlns:a16="http://schemas.microsoft.com/office/drawing/2014/main" id="{084A168B-8F75-41AE-972B-BD76330EBEEF}"/>
              </a:ext>
            </a:extLst>
          </p:cNvPr>
          <p:cNvPicPr>
            <a:picLocks noChangeAspect="1"/>
          </p:cNvPicPr>
          <p:nvPr/>
        </p:nvPicPr>
        <p:blipFill>
          <a:blip r:embed="rId4"/>
          <a:stretch>
            <a:fillRect/>
          </a:stretch>
        </p:blipFill>
        <p:spPr>
          <a:xfrm>
            <a:off x="4644008" y="1723097"/>
            <a:ext cx="4421862" cy="2036987"/>
          </a:xfrm>
          <a:prstGeom prst="rect">
            <a:avLst/>
          </a:prstGeom>
        </p:spPr>
      </p:pic>
      <p:sp>
        <p:nvSpPr>
          <p:cNvPr id="10" name="Rectangle 9">
            <a:extLst>
              <a:ext uri="{FF2B5EF4-FFF2-40B4-BE49-F238E27FC236}">
                <a16:creationId xmlns:a16="http://schemas.microsoft.com/office/drawing/2014/main" id="{618C0E18-903B-4F49-A448-6B949178C1F8}"/>
              </a:ext>
            </a:extLst>
          </p:cNvPr>
          <p:cNvSpPr/>
          <p:nvPr/>
        </p:nvSpPr>
        <p:spPr>
          <a:xfrm>
            <a:off x="7164289" y="205928"/>
            <a:ext cx="189977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spTree>
    <p:extLst>
      <p:ext uri="{BB962C8B-B14F-4D97-AF65-F5344CB8AC3E}">
        <p14:creationId xmlns:p14="http://schemas.microsoft.com/office/powerpoint/2010/main" val="3265022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033" y="2908955"/>
            <a:ext cx="8999999" cy="37317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GB" sz="1100" dirty="0">
                <a:solidFill>
                  <a:schemeClr val="tx1"/>
                </a:solidFill>
                <a:latin typeface="Atkinson Hyperlegible" pitchFamily="50" charset="0"/>
              </a:rPr>
              <a:t>219 Modern Slavery referrals were made in the 12 months to January 2023 compared with 167 in the 12 months to January 2021 (52 more). </a:t>
            </a:r>
          </a:p>
          <a:p>
            <a:pPr lvl="0"/>
            <a:endParaRPr lang="en-GB" sz="1100" dirty="0">
              <a:solidFill>
                <a:srgbClr val="FF0000"/>
              </a:solidFill>
              <a:latin typeface="Atkinson Hyperlegible" pitchFamily="50" charset="0"/>
            </a:endParaRPr>
          </a:p>
          <a:p>
            <a:r>
              <a:rPr lang="en-GB" sz="1100" dirty="0">
                <a:solidFill>
                  <a:schemeClr val="tx1"/>
                </a:solidFill>
                <a:latin typeface="Atkinson Hyperlegible" pitchFamily="50" charset="0"/>
              </a:rPr>
              <a:t>The number of Domestic Violence Protection Notices (DVPN) decreased by 36.1% (101 fewer notices) in the 12 months to January 2023 compared to the 12 months to January 2022. There was an decrease of 26.9% (66 fewer notices) compared to the 12 months to December 2019.</a:t>
            </a:r>
          </a:p>
          <a:p>
            <a:endParaRPr lang="en-GB" sz="1100" dirty="0">
              <a:solidFill>
                <a:schemeClr val="tx1"/>
              </a:solidFill>
              <a:latin typeface="Atkinson Hyperlegible" pitchFamily="50" charset="0"/>
            </a:endParaRPr>
          </a:p>
          <a:p>
            <a:r>
              <a:rPr lang="en-GB" sz="1100" dirty="0">
                <a:solidFill>
                  <a:schemeClr val="tx1"/>
                </a:solidFill>
                <a:latin typeface="Atkinson Hyperlegible" pitchFamily="50" charset="0"/>
              </a:rPr>
              <a:t>There were 100 fewer Domestic Violence Protection Orders (DVPO), a decrease of 38.6% in the 12 months to January 2023 compared to the 12 months to January 2022. A 35.1% decrease was recorded compared to the 12 months to December 2019, (159 v. 245 DVPOs).</a:t>
            </a:r>
          </a:p>
          <a:p>
            <a:endParaRPr lang="en-GB" sz="1100" dirty="0">
              <a:solidFill>
                <a:srgbClr val="FF0000"/>
              </a:solidFill>
              <a:latin typeface="Atkinson Hyperlegible" pitchFamily="50" charset="0"/>
            </a:endParaRPr>
          </a:p>
          <a:p>
            <a:r>
              <a:rPr lang="en-GB" sz="1100" dirty="0">
                <a:solidFill>
                  <a:schemeClr val="tx1"/>
                </a:solidFill>
                <a:latin typeface="Atkinson Hyperlegible" pitchFamily="50" charset="0"/>
              </a:rPr>
              <a:t>Confidence that the policing response to protect children and vulnerable people (from the independent survey commissioned by Essex Police) is at 79.2% (results to the 12 months to September 2022). Compared to year ending September 2021, confidence has decreased by 10.1 percentage points but nevertheless remains at a high level.</a:t>
            </a:r>
          </a:p>
          <a:p>
            <a:endParaRPr lang="en-GB" sz="1100" dirty="0">
              <a:solidFill>
                <a:srgbClr val="FF0000"/>
              </a:solidFill>
              <a:highlight>
                <a:srgbClr val="FFFF66"/>
              </a:highlight>
              <a:latin typeface="Atkinson Hyperlegible" pitchFamily="50" charset="0"/>
            </a:endParaRPr>
          </a:p>
          <a:p>
            <a:r>
              <a:rPr lang="en-GB" sz="1100" dirty="0">
                <a:solidFill>
                  <a:schemeClr val="tx1"/>
                </a:solidFill>
                <a:latin typeface="Atkinson Hyperlegible" pitchFamily="50" charset="0"/>
              </a:rPr>
              <a:t>S</a:t>
            </a:r>
            <a:r>
              <a:rPr lang="en-GB" sz="1100" dirty="0">
                <a:solidFill>
                  <a:schemeClr val="tx1"/>
                </a:solidFill>
                <a:effectLst/>
                <a:latin typeface="Atkinson Hyperlegible" pitchFamily="50" charset="0"/>
              </a:rPr>
              <a:t>ix of the nine metrics for this Priority improved </a:t>
            </a:r>
            <a:r>
              <a:rPr lang="en-GB" sz="1100" dirty="0">
                <a:solidFill>
                  <a:schemeClr val="tx1"/>
                </a:solidFill>
                <a:latin typeface="Atkinson Hyperlegible" pitchFamily="50" charset="0"/>
              </a:rPr>
              <a:t>in the 12 months to January 2023 </a:t>
            </a:r>
            <a:r>
              <a:rPr lang="en-GB" sz="1100" dirty="0">
                <a:solidFill>
                  <a:schemeClr val="tx1"/>
                </a:solidFill>
                <a:effectLst/>
                <a:latin typeface="Atkinson Hyperlegible" pitchFamily="50" charset="0"/>
              </a:rPr>
              <a:t>compared to the 12 months to January 2022 (DA offences, DA solved, repeat victims of DA, CA offences, NRM referrals and CA solved); </a:t>
            </a:r>
            <a:r>
              <a:rPr lang="en-GB" sz="1100" dirty="0">
                <a:solidFill>
                  <a:schemeClr val="tx1"/>
                </a:solidFill>
                <a:latin typeface="Atkinson Hyperlegible" pitchFamily="50" charset="0"/>
              </a:rPr>
              <a:t>three</a:t>
            </a:r>
            <a:r>
              <a:rPr lang="en-GB" sz="1100" dirty="0">
                <a:solidFill>
                  <a:schemeClr val="tx1"/>
                </a:solidFill>
                <a:effectLst/>
                <a:latin typeface="Atkinson Hyperlegible" pitchFamily="50" charset="0"/>
              </a:rPr>
              <a:t> deteriorated </a:t>
            </a:r>
            <a:r>
              <a:rPr lang="en-GB" sz="1100" dirty="0">
                <a:solidFill>
                  <a:schemeClr val="tx1"/>
                </a:solidFill>
                <a:latin typeface="Atkinson Hyperlegible" pitchFamily="50" charset="0"/>
              </a:rPr>
              <a:t>(NRM referrals, DVPNs</a:t>
            </a:r>
            <a:r>
              <a:rPr lang="en-GB" sz="1100" dirty="0">
                <a:solidFill>
                  <a:schemeClr val="tx1"/>
                </a:solidFill>
                <a:effectLst/>
                <a:latin typeface="Atkinson Hyperlegible" pitchFamily="50" charset="0"/>
              </a:rPr>
              <a:t>, DVPOs and confidence). </a:t>
            </a:r>
            <a:r>
              <a:rPr lang="en-GB" sz="1100" dirty="0">
                <a:solidFill>
                  <a:schemeClr val="tx1"/>
                </a:solidFill>
                <a:latin typeface="Atkinson Hyperlegible" pitchFamily="50" charset="0"/>
              </a:rPr>
              <a:t>Six</a:t>
            </a:r>
            <a:r>
              <a:rPr lang="en-GB" sz="1100" dirty="0">
                <a:solidFill>
                  <a:schemeClr val="tx1"/>
                </a:solidFill>
                <a:effectLst/>
                <a:latin typeface="Atkinson Hyperlegible" pitchFamily="50" charset="0"/>
              </a:rPr>
              <a:t> metrics also improved when compared with the 12 months to December 2019.</a:t>
            </a:r>
            <a:r>
              <a:rPr lang="en-GB" sz="1100" dirty="0">
                <a:solidFill>
                  <a:schemeClr val="tx1"/>
                </a:solidFill>
                <a:latin typeface="Atkinson Hyperlegible" pitchFamily="50" charset="0"/>
              </a:rPr>
              <a:t> </a:t>
            </a:r>
            <a:r>
              <a:rPr lang="en-GB" sz="1100" dirty="0">
                <a:solidFill>
                  <a:schemeClr val="tx1"/>
                </a:solidFill>
                <a:effectLst/>
                <a:latin typeface="Atkinson Hyperlegible" pitchFamily="50" charset="0"/>
              </a:rPr>
              <a:t>As such, a grade of Good is recommended.</a:t>
            </a:r>
          </a:p>
          <a:p>
            <a:endParaRPr lang="en-GB" sz="1050" dirty="0">
              <a:solidFill>
                <a:srgbClr val="FF0000"/>
              </a:solidFill>
              <a:latin typeface="Atkinson Hyperlegible" pitchFamily="50" charset="0"/>
            </a:endParaRPr>
          </a:p>
          <a:p>
            <a:r>
              <a:rPr lang="en-GB" sz="1000" dirty="0">
                <a:solidFill>
                  <a:schemeClr val="tx1"/>
                </a:solidFill>
                <a:latin typeface="Atkinson Hyperlegible" pitchFamily="50" charset="0"/>
              </a:rPr>
              <a:t>Please note:</a:t>
            </a:r>
          </a:p>
          <a:p>
            <a:r>
              <a:rPr lang="en-GB" sz="1000" dirty="0">
                <a:solidFill>
                  <a:schemeClr val="tx1"/>
                </a:solidFill>
                <a:latin typeface="Atkinson Hyperlegible" pitchFamily="50" charset="0"/>
              </a:rPr>
              <a:t>*  The number of Modern Slavery referrals made to the National Referral Model are only available from April 2019 due to a change in the method of recording. A year on year comparison for the 12 months to December 2019 is therefore not possible.</a:t>
            </a:r>
          </a:p>
          <a:p>
            <a:r>
              <a:rPr lang="en-GB" sz="1000" dirty="0">
                <a:solidFill>
                  <a:schemeClr val="tx1"/>
                </a:solidFill>
                <a:latin typeface="Atkinson Hyperlegible" pitchFamily="50" charset="0"/>
              </a:rPr>
              <a:t>** </a:t>
            </a:r>
            <a:r>
              <a:rPr lang="en-GB" sz="1000" dirty="0">
                <a:solidFill>
                  <a:schemeClr val="tx1"/>
                </a:solidFill>
                <a:effectLst/>
                <a:latin typeface="Atkinson Hyperlegible" pitchFamily="50" charset="0"/>
                <a:ea typeface="Calibri" panose="020F0502020204030204" pitchFamily="34" charset="0"/>
                <a:cs typeface="Calibri" panose="020F0502020204030204" pitchFamily="34" charset="0"/>
              </a:rPr>
              <a:t>DVPN’s are the first stage of the process, and DVPO the second. An officer issues a DVPN which has to go to court to become a DVPO</a:t>
            </a:r>
            <a:r>
              <a:rPr lang="en-GB" sz="1000" dirty="0">
                <a:solidFill>
                  <a:schemeClr val="tx1"/>
                </a:solidFill>
                <a:latin typeface="Atkinson Hyperlegible" pitchFamily="50" charset="0"/>
                <a:ea typeface="Calibri" panose="020F0502020204030204" pitchFamily="34" charset="0"/>
                <a:cs typeface="Calibri" panose="020F0502020204030204" pitchFamily="34" charset="0"/>
              </a:rPr>
              <a:t>, </a:t>
            </a:r>
            <a:r>
              <a:rPr lang="en-GB" sz="1000" dirty="0">
                <a:solidFill>
                  <a:schemeClr val="tx1"/>
                </a:solidFill>
                <a:effectLst/>
                <a:latin typeface="Atkinson Hyperlegible" pitchFamily="50" charset="0"/>
                <a:ea typeface="Calibri" panose="020F0502020204030204" pitchFamily="34" charset="0"/>
                <a:cs typeface="Calibri" panose="020F0502020204030204" pitchFamily="34" charset="0"/>
              </a:rPr>
              <a:t>there are always less orders than notices as a result, as not all are approved or process hasn’t been followed.</a:t>
            </a:r>
            <a:endParaRPr lang="en-GB" sz="1000" dirty="0">
              <a:solidFill>
                <a:schemeClr val="tx1"/>
              </a:solidFill>
              <a:latin typeface="Atkinson Hyperlegible" pitchFamily="50" charset="0"/>
            </a:endParaRPr>
          </a:p>
        </p:txBody>
      </p:sp>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11032" y="78719"/>
            <a:ext cx="5897174" cy="584775"/>
          </a:xfrm>
          <a:prstGeom prst="rect">
            <a:avLst/>
          </a:prstGeom>
        </p:spPr>
        <p:txBody>
          <a:bodyPr wrap="square">
            <a:spAutoFit/>
          </a:bodyPr>
          <a:lstStyle/>
          <a:p>
            <a:r>
              <a:rPr lang="en-GB" sz="1600" b="1" dirty="0">
                <a:solidFill>
                  <a:schemeClr val="bg1"/>
                </a:solidFill>
                <a:latin typeface="Atkinson Hyperlegible" pitchFamily="50" charset="0"/>
              </a:rPr>
              <a:t>Priority 3 - Protecting vulnerable people and breaking the cycle of domestic abuse - continued</a:t>
            </a:r>
          </a:p>
        </p:txBody>
      </p:sp>
      <p:sp>
        <p:nvSpPr>
          <p:cNvPr id="5" name="Slide Number Placeholder 4"/>
          <p:cNvSpPr>
            <a:spLocks noGrp="1"/>
          </p:cNvSpPr>
          <p:nvPr>
            <p:ph type="sldNum" sz="quarter" idx="12"/>
          </p:nvPr>
        </p:nvSpPr>
        <p:spPr>
          <a:xfrm>
            <a:off x="7010400" y="6492875"/>
            <a:ext cx="2133600" cy="365125"/>
          </a:xfrm>
        </p:spPr>
        <p:txBody>
          <a:bodyPr/>
          <a:lstStyle/>
          <a:p>
            <a:fld id="{E0D83E65-4E55-4BA6-A0BC-212B9D3BDCE3}" type="slidenum">
              <a:rPr lang="en-GB" smtClean="0"/>
              <a:pPr/>
              <a:t>12</a:t>
            </a:fld>
            <a:endParaRPr lang="en-GB" dirty="0"/>
          </a:p>
        </p:txBody>
      </p:sp>
      <p:pic>
        <p:nvPicPr>
          <p:cNvPr id="3" name="Picture 2">
            <a:extLst>
              <a:ext uri="{FF2B5EF4-FFF2-40B4-BE49-F238E27FC236}">
                <a16:creationId xmlns:a16="http://schemas.microsoft.com/office/drawing/2014/main" id="{76D499A7-0697-4BD0-9448-B0A311DB3F0E}"/>
              </a:ext>
            </a:extLst>
          </p:cNvPr>
          <p:cNvPicPr>
            <a:picLocks noChangeAspect="1"/>
          </p:cNvPicPr>
          <p:nvPr/>
        </p:nvPicPr>
        <p:blipFill>
          <a:blip r:embed="rId2"/>
          <a:stretch>
            <a:fillRect/>
          </a:stretch>
        </p:blipFill>
        <p:spPr>
          <a:xfrm>
            <a:off x="83032" y="735594"/>
            <a:ext cx="9000000" cy="1057732"/>
          </a:xfrm>
          <a:prstGeom prst="rect">
            <a:avLst/>
          </a:prstGeom>
        </p:spPr>
      </p:pic>
      <p:pic>
        <p:nvPicPr>
          <p:cNvPr id="2" name="Picture 1">
            <a:extLst>
              <a:ext uri="{FF2B5EF4-FFF2-40B4-BE49-F238E27FC236}">
                <a16:creationId xmlns:a16="http://schemas.microsoft.com/office/drawing/2014/main" id="{536E87E5-39CB-4424-B85E-C6BA591FC97C}"/>
              </a:ext>
            </a:extLst>
          </p:cNvPr>
          <p:cNvPicPr>
            <a:picLocks noChangeAspect="1"/>
          </p:cNvPicPr>
          <p:nvPr/>
        </p:nvPicPr>
        <p:blipFill>
          <a:blip r:embed="rId3"/>
          <a:stretch>
            <a:fillRect/>
          </a:stretch>
        </p:blipFill>
        <p:spPr>
          <a:xfrm>
            <a:off x="72000" y="1845703"/>
            <a:ext cx="9000000" cy="802623"/>
          </a:xfrm>
          <a:prstGeom prst="rect">
            <a:avLst/>
          </a:prstGeom>
        </p:spPr>
      </p:pic>
      <p:sp>
        <p:nvSpPr>
          <p:cNvPr id="10" name="Rectangle 9">
            <a:extLst>
              <a:ext uri="{FF2B5EF4-FFF2-40B4-BE49-F238E27FC236}">
                <a16:creationId xmlns:a16="http://schemas.microsoft.com/office/drawing/2014/main" id="{164BA392-1B71-499C-86A7-54FCC634C241}"/>
              </a:ext>
            </a:extLst>
          </p:cNvPr>
          <p:cNvSpPr/>
          <p:nvPr/>
        </p:nvSpPr>
        <p:spPr>
          <a:xfrm>
            <a:off x="7164289" y="205928"/>
            <a:ext cx="189977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spTree>
    <p:extLst>
      <p:ext uri="{BB962C8B-B14F-4D97-AF65-F5344CB8AC3E}">
        <p14:creationId xmlns:p14="http://schemas.microsoft.com/office/powerpoint/2010/main" val="103632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 y="7016"/>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tkinson Hyperlegible" pitchFamily="50" charset="0"/>
              </a:rPr>
              <a:t>Priority 4 – Reducing violence against women and girls</a:t>
            </a:r>
          </a:p>
        </p:txBody>
      </p:sp>
      <p:sp>
        <p:nvSpPr>
          <p:cNvPr id="5" name="Slide Number Placeholder 4"/>
          <p:cNvSpPr>
            <a:spLocks noGrp="1"/>
          </p:cNvSpPr>
          <p:nvPr>
            <p:ph type="sldNum" sz="quarter" idx="12"/>
          </p:nvPr>
        </p:nvSpPr>
        <p:spPr>
          <a:xfrm>
            <a:off x="6988433" y="6487659"/>
            <a:ext cx="2133600" cy="365125"/>
          </a:xfrm>
        </p:spPr>
        <p:txBody>
          <a:bodyPr/>
          <a:lstStyle/>
          <a:p>
            <a:fld id="{E0D83E65-4E55-4BA6-A0BC-212B9D3BDCE3}" type="slidenum">
              <a:rPr lang="en-GB" smtClean="0"/>
              <a:pPr/>
              <a:t>13</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88381" y="1832660"/>
            <a:ext cx="8978675" cy="5032147"/>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kern="1200" dirty="0">
                <a:solidFill>
                  <a:schemeClr val="tx1"/>
                </a:solidFill>
                <a:effectLst/>
                <a:latin typeface="Atkinson Hyperlegible" pitchFamily="50" charset="0"/>
                <a:ea typeface="Calibri" panose="020F0502020204030204" pitchFamily="34" charset="0"/>
                <a:cs typeface="Times New Roman" panose="02020603050405020304" pitchFamily="18" charset="0"/>
              </a:rPr>
              <a:t>Where gender is detailed, over half of victims of Violence Against the Person (VAP) offences identified as female* (56.4%). </a:t>
            </a:r>
            <a:r>
              <a:rPr lang="en-GB" sz="1100" dirty="0">
                <a:solidFill>
                  <a:schemeClr val="tx1"/>
                </a:solidFill>
                <a:latin typeface="Atkinson Hyperlegible" pitchFamily="50" charset="0"/>
                <a:ea typeface="Calibri" panose="020F0502020204030204" pitchFamily="34" charset="0"/>
                <a:cs typeface="Times New Roman" panose="02020603050405020304" pitchFamily="18" charset="0"/>
              </a:rPr>
              <a:t>3.0</a:t>
            </a:r>
            <a:r>
              <a:rPr lang="en-GB" sz="1100" kern="1200" dirty="0">
                <a:solidFill>
                  <a:schemeClr val="tx1"/>
                </a:solidFill>
                <a:effectLst/>
                <a:latin typeface="Atkinson Hyperlegible" pitchFamily="50" charset="0"/>
                <a:ea typeface="Calibri" panose="020F0502020204030204" pitchFamily="34" charset="0"/>
                <a:cs typeface="Times New Roman" panose="02020603050405020304" pitchFamily="18" charset="0"/>
              </a:rPr>
              <a:t>% of offences (2,082 offences) had no gender recorded**.</a:t>
            </a:r>
          </a:p>
          <a:p>
            <a:endParaRPr lang="en-GB" sz="1100" kern="1200" dirty="0">
              <a:solidFill>
                <a:schemeClr val="tx1"/>
              </a:solidFill>
              <a:latin typeface="Atkinson Hyperlegible" pitchFamily="50" charset="0"/>
              <a:ea typeface="Times New Roman" panose="02020603050405020304" pitchFamily="18" charset="0"/>
              <a:cs typeface="Times New Roman" panose="02020603050405020304" pitchFamily="18" charset="0"/>
            </a:endParaRPr>
          </a:p>
          <a:p>
            <a:r>
              <a:rPr lang="en-GB" sz="1100" dirty="0">
                <a:solidFill>
                  <a:schemeClr val="tx1"/>
                </a:solidFill>
                <a:latin typeface="Atkinson Hyperlegible" pitchFamily="50" charset="0"/>
              </a:rPr>
              <a:t>Essex experienced a </a:t>
            </a:r>
            <a:r>
              <a:rPr lang="en-GB" sz="1100" b="1" dirty="0">
                <a:solidFill>
                  <a:schemeClr val="tx1"/>
                </a:solidFill>
                <a:latin typeface="Atkinson Hyperlegible" pitchFamily="50" charset="0"/>
              </a:rPr>
              <a:t>3.9% decrease (1,514 fewer) in the number of VAP offences committed against females </a:t>
            </a:r>
            <a:r>
              <a:rPr lang="en-GB" sz="1100" dirty="0">
                <a:solidFill>
                  <a:schemeClr val="tx1"/>
                </a:solidFill>
                <a:latin typeface="Atkinson Hyperlegible" pitchFamily="50" charset="0"/>
              </a:rPr>
              <a:t>in the 12 months to January 2023 compared to the 12 months to January 2022. There was an 6.6% increase (2,328 more) in the number of VAP offences committed against females in the 12 months to January 2023 compared to the 12 months to December 2019. </a:t>
            </a:r>
            <a:r>
              <a:rPr lang="en-GB" sz="1100" dirty="0">
                <a:solidFill>
                  <a:schemeClr val="tx1"/>
                </a:solidFill>
                <a:effectLst/>
                <a:latin typeface="Atkinson Hyperlegible" pitchFamily="50" charset="0"/>
                <a:ea typeface="Calibri" panose="020F0502020204030204" pitchFamily="34" charset="0"/>
                <a:cs typeface="Times New Roman" panose="02020603050405020304" pitchFamily="18" charset="0"/>
              </a:rPr>
              <a:t>A rise in these types of offences, however, is often </a:t>
            </a:r>
            <a:r>
              <a:rPr lang="en-GB" sz="1100" dirty="0">
                <a:solidFill>
                  <a:schemeClr val="tx1"/>
                </a:solidFill>
                <a:latin typeface="Atkinson Hyperlegible" pitchFamily="50" charset="0"/>
                <a:ea typeface="Calibri" panose="020F0502020204030204" pitchFamily="34" charset="0"/>
                <a:cs typeface="Times New Roman" panose="02020603050405020304" pitchFamily="18" charset="0"/>
              </a:rPr>
              <a:t>driven by an increased </a:t>
            </a:r>
            <a:r>
              <a:rPr lang="en-GB" sz="1100" dirty="0">
                <a:solidFill>
                  <a:schemeClr val="tx1"/>
                </a:solidFill>
                <a:effectLst/>
                <a:latin typeface="Atkinson Hyperlegible" pitchFamily="50" charset="0"/>
                <a:ea typeface="Calibri" panose="020F0502020204030204" pitchFamily="34" charset="0"/>
                <a:cs typeface="Times New Roman" panose="02020603050405020304" pitchFamily="18" charset="0"/>
              </a:rPr>
              <a:t>confidence in reporting. This not only raises more awareness of VAWG-related issues but better enables the Force to understand the problem and thereby meet victims' needs</a:t>
            </a:r>
            <a:r>
              <a:rPr lang="en-GB" sz="1100" dirty="0">
                <a:solidFill>
                  <a:srgbClr val="FF0000"/>
                </a:solidFill>
                <a:effectLst/>
                <a:latin typeface="Atkinson Hyperlegible" pitchFamily="50" charset="0"/>
                <a:ea typeface="Calibri" panose="020F0502020204030204" pitchFamily="34" charset="0"/>
                <a:cs typeface="Times New Roman" panose="02020603050405020304" pitchFamily="18" charset="0"/>
              </a:rPr>
              <a:t>. </a:t>
            </a:r>
            <a:endParaRPr lang="en-GB" sz="1100" kern="1200" dirty="0">
              <a:solidFill>
                <a:srgbClr val="FF0000"/>
              </a:solidFill>
              <a:effectLst/>
              <a:latin typeface="Atkinson Hyperlegible" pitchFamily="50" charset="0"/>
              <a:ea typeface="Times New Roman" panose="02020603050405020304" pitchFamily="18" charset="0"/>
              <a:cs typeface="Times New Roman" panose="02020603050405020304" pitchFamily="18" charset="0"/>
            </a:endParaRPr>
          </a:p>
          <a:p>
            <a:endParaRPr lang="en-GB" sz="1100" dirty="0">
              <a:solidFill>
                <a:schemeClr val="tx1"/>
              </a:solidFill>
              <a:highlight>
                <a:srgbClr val="FFFF66"/>
              </a:highlight>
              <a:latin typeface="Atkinson Hyperlegible" pitchFamily="50" charset="0"/>
            </a:endParaRPr>
          </a:p>
          <a:p>
            <a:r>
              <a:rPr lang="en-GB" sz="1100" b="1" i="0" dirty="0">
                <a:solidFill>
                  <a:schemeClr val="tx1"/>
                </a:solidFill>
                <a:effectLst/>
                <a:latin typeface="Atkinson Hyperlegible" pitchFamily="50" charset="0"/>
              </a:rPr>
              <a:t>Essex Police prides itself on having excellent Crime Data Accuracy (CDA)</a:t>
            </a:r>
            <a:r>
              <a:rPr lang="en-GB" sz="1100" i="0" dirty="0">
                <a:solidFill>
                  <a:schemeClr val="tx1"/>
                </a:solidFill>
                <a:effectLst/>
                <a:latin typeface="Atkinson Hyperlegible" pitchFamily="50" charset="0"/>
              </a:rPr>
              <a:t>. In its most recent inspection by HMICFRS, Essex Police was graded as Outstanding in relation to its CDA. Maintaining excellent CDA, however, requires the Force to neither under-record nor over-record offences. To this end, Essex Police is auditing and – where appropriate – cancelling Stalking &amp; Harassment offences to ensure additional crimes have not been unnecessarily recorded. Essex Police have also been educating those working within the Resolution Centre to ensure they fully research the individuals involved in these types of</a:t>
            </a:r>
            <a:r>
              <a:rPr lang="en-GB" sz="1100" dirty="0">
                <a:solidFill>
                  <a:schemeClr val="tx1"/>
                </a:solidFill>
                <a:latin typeface="Atkinson Hyperlegible" pitchFamily="50" charset="0"/>
              </a:rPr>
              <a:t> offences before they create new crimes; where previous records exist, these additional incidents are instead referred to the relevant officer(s) in order that they can be investigated together. </a:t>
            </a:r>
            <a:r>
              <a:rPr lang="en-GB" sz="1100" dirty="0">
                <a:latin typeface="Atkinson Hyperlegible" pitchFamily="50" charset="0"/>
              </a:rPr>
              <a:t>As of 31 January 2023, 904 records have been reviewed as potential duplicate crimes and 320 sent for cancellation; of these, 233 records (72.8%) have now been cancelled.  </a:t>
            </a:r>
            <a:r>
              <a:rPr lang="en-GB" sz="1100" dirty="0">
                <a:solidFill>
                  <a:schemeClr val="tx1"/>
                </a:solidFill>
                <a:latin typeface="Atkinson Hyperlegible" pitchFamily="50" charset="0"/>
              </a:rPr>
              <a:t>It is of note that Stalking and Harassment offences</a:t>
            </a:r>
            <a:r>
              <a:rPr lang="en-GB" sz="1100" b="0" i="0" dirty="0">
                <a:solidFill>
                  <a:schemeClr val="tx1"/>
                </a:solidFill>
                <a:effectLst/>
                <a:latin typeface="Atkinson Hyperlegible" pitchFamily="50" charset="0"/>
              </a:rPr>
              <a:t> comprise the largest volume of VAWG offences; t</a:t>
            </a:r>
            <a:r>
              <a:rPr lang="en-GB" sz="1100" dirty="0">
                <a:solidFill>
                  <a:schemeClr val="tx1"/>
                </a:solidFill>
                <a:latin typeface="Atkinson Hyperlegible" pitchFamily="50" charset="0"/>
              </a:rPr>
              <a:t>here were, for example, </a:t>
            </a:r>
            <a:r>
              <a:rPr lang="en-GB" sz="1100" b="1" dirty="0">
                <a:solidFill>
                  <a:schemeClr val="tx1"/>
                </a:solidFill>
                <a:latin typeface="Atkinson Hyperlegible" pitchFamily="50" charset="0"/>
              </a:rPr>
              <a:t>2,423 fewer Stalking and Harassment crimes committed against females </a:t>
            </a:r>
            <a:r>
              <a:rPr lang="en-GB" sz="1100" dirty="0">
                <a:solidFill>
                  <a:schemeClr val="tx1"/>
                </a:solidFill>
                <a:latin typeface="Atkinson Hyperlegible" pitchFamily="50" charset="0"/>
              </a:rPr>
              <a:t>in the 12 months to January 2023 (15,562 crimes) compared to the 12 months to January 2022 (17,985 crimes). </a:t>
            </a:r>
          </a:p>
          <a:p>
            <a:endParaRPr lang="en-GB" sz="1100" dirty="0">
              <a:solidFill>
                <a:schemeClr val="tx1"/>
              </a:solidFill>
              <a:latin typeface="Atkinson Hyperlegible" pitchFamily="50" charset="0"/>
            </a:endParaRPr>
          </a:p>
          <a:p>
            <a:r>
              <a:rPr lang="en-GB" sz="1100" dirty="0">
                <a:solidFill>
                  <a:schemeClr val="tx1"/>
                </a:solidFill>
                <a:latin typeface="Atkinson Hyperlegible" pitchFamily="50" charset="0"/>
              </a:rPr>
              <a:t>There was a </a:t>
            </a:r>
            <a:r>
              <a:rPr lang="en-GB" sz="1100" b="1" dirty="0">
                <a:solidFill>
                  <a:schemeClr val="tx1"/>
                </a:solidFill>
                <a:latin typeface="Atkinson Hyperlegible" pitchFamily="50" charset="0"/>
              </a:rPr>
              <a:t>1.3% decrease (61 fewer) in the number of Sexual Offences committed against females </a:t>
            </a:r>
            <a:r>
              <a:rPr lang="en-GB" sz="1100" dirty="0">
                <a:solidFill>
                  <a:schemeClr val="tx1"/>
                </a:solidFill>
                <a:latin typeface="Atkinson Hyperlegible" pitchFamily="50" charset="0"/>
              </a:rPr>
              <a:t>in the 12 months to January 2023 compared to the 12 months to January 2022, and a 24.3% increase (927 more) compared to the 12 months to December 2019.  Although Essex Police solved four fewer of these offences in the 12 months to January 2023 compared to the 12 months to January 2022, it </a:t>
            </a:r>
            <a:r>
              <a:rPr lang="en-GB" sz="1100" b="1" dirty="0">
                <a:solidFill>
                  <a:schemeClr val="tx1"/>
                </a:solidFill>
                <a:latin typeface="Atkinson Hyperlegible" pitchFamily="50" charset="0"/>
              </a:rPr>
              <a:t>solved 72 more compared to the 12 months to December 2019</a:t>
            </a:r>
            <a:r>
              <a:rPr lang="en-GB" sz="1100" dirty="0">
                <a:solidFill>
                  <a:schemeClr val="tx1"/>
                </a:solidFill>
                <a:latin typeface="Atkinson Hyperlegible" pitchFamily="50" charset="0"/>
              </a:rPr>
              <a:t>.</a:t>
            </a:r>
          </a:p>
          <a:p>
            <a:endParaRPr lang="en-GB" sz="1000" dirty="0">
              <a:solidFill>
                <a:srgbClr val="FF0000"/>
              </a:solidFill>
              <a:latin typeface="Atkinson Hyperlegible" pitchFamily="50" charset="0"/>
            </a:endParaRPr>
          </a:p>
          <a:p>
            <a:r>
              <a:rPr lang="en-GB" sz="900" dirty="0">
                <a:solidFill>
                  <a:schemeClr val="tx1"/>
                </a:solidFill>
                <a:latin typeface="Atkinson Hyperlegible" pitchFamily="50" charset="0"/>
              </a:rPr>
              <a:t>Please note:</a:t>
            </a:r>
          </a:p>
          <a:p>
            <a:r>
              <a:rPr lang="en-GB" sz="900" dirty="0">
                <a:solidFill>
                  <a:schemeClr val="tx1"/>
                </a:solidFill>
                <a:latin typeface="Atkinson Hyperlegible" pitchFamily="50" charset="0"/>
              </a:rPr>
              <a:t>*</a:t>
            </a:r>
            <a:r>
              <a:rPr lang="en-GB" sz="900" dirty="0">
                <a:solidFill>
                  <a:schemeClr val="bg1"/>
                </a:solidFill>
                <a:latin typeface="Atkinson Hyperlegible" pitchFamily="50" charset="0"/>
              </a:rPr>
              <a:t>**i</a:t>
            </a:r>
            <a:r>
              <a:rPr lang="en-GB" sz="900" dirty="0">
                <a:solidFill>
                  <a:schemeClr val="tx1"/>
                </a:solidFill>
                <a:latin typeface="Atkinson Hyperlegible" pitchFamily="50" charset="0"/>
              </a:rPr>
              <a:t>Officer defined gender.</a:t>
            </a:r>
          </a:p>
          <a:p>
            <a:r>
              <a:rPr lang="en-GB" sz="900" dirty="0">
                <a:solidFill>
                  <a:schemeClr val="tx1"/>
                </a:solidFill>
                <a:latin typeface="Atkinson Hyperlegible" pitchFamily="50" charset="0"/>
              </a:rPr>
              <a:t>**</a:t>
            </a:r>
            <a:r>
              <a:rPr lang="en-GB" sz="900" dirty="0">
                <a:solidFill>
                  <a:schemeClr val="bg1"/>
                </a:solidFill>
                <a:latin typeface="Atkinson Hyperlegible" pitchFamily="50" charset="0"/>
              </a:rPr>
              <a:t>*i</a:t>
            </a:r>
            <a:r>
              <a:rPr lang="en-GB" sz="900" dirty="0">
                <a:solidFill>
                  <a:schemeClr val="tx1"/>
                </a:solidFill>
                <a:latin typeface="Atkinson Hyperlegible" pitchFamily="50" charset="0"/>
              </a:rPr>
              <a:t>Not Recorded also includes records where gender is unknown or unspecified.</a:t>
            </a:r>
          </a:p>
          <a:p>
            <a:r>
              <a:rPr lang="en-GB" sz="900" dirty="0">
                <a:solidFill>
                  <a:schemeClr val="tx1"/>
                </a:solidFill>
                <a:latin typeface="Atkinson Hyperlegible" pitchFamily="50" charset="0"/>
              </a:rPr>
              <a:t>*** Please see slide 36</a:t>
            </a:r>
            <a:r>
              <a:rPr lang="en-GB" sz="900" b="1" dirty="0">
                <a:solidFill>
                  <a:schemeClr val="tx1"/>
                </a:solidFill>
                <a:latin typeface="Atkinson Hyperlegible" pitchFamily="50" charset="0"/>
              </a:rPr>
              <a:t> </a:t>
            </a:r>
            <a:r>
              <a:rPr lang="en-GB" sz="900" dirty="0">
                <a:solidFill>
                  <a:schemeClr val="tx1"/>
                </a:solidFill>
                <a:latin typeface="Atkinson Hyperlegible" pitchFamily="50" charset="0"/>
              </a:rPr>
              <a:t>for tables detailing Offences, Solved Outcomes and Solved Rates% for Violence against the Person and Sexual offences (by crime type) split by gender.</a:t>
            </a:r>
          </a:p>
        </p:txBody>
      </p:sp>
      <p:sp>
        <p:nvSpPr>
          <p:cNvPr id="11" name="Rectangle 10">
            <a:extLst>
              <a:ext uri="{FF2B5EF4-FFF2-40B4-BE49-F238E27FC236}">
                <a16:creationId xmlns:a16="http://schemas.microsoft.com/office/drawing/2014/main" id="{52F50721-8236-409D-A99A-9A9B46DC71EF}"/>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pic>
        <p:nvPicPr>
          <p:cNvPr id="2" name="Picture 1">
            <a:extLst>
              <a:ext uri="{FF2B5EF4-FFF2-40B4-BE49-F238E27FC236}">
                <a16:creationId xmlns:a16="http://schemas.microsoft.com/office/drawing/2014/main" id="{2846D78A-4428-44B2-8E72-368852353623}"/>
              </a:ext>
            </a:extLst>
          </p:cNvPr>
          <p:cNvPicPr>
            <a:picLocks noChangeAspect="1"/>
          </p:cNvPicPr>
          <p:nvPr/>
        </p:nvPicPr>
        <p:blipFill>
          <a:blip r:embed="rId2"/>
          <a:stretch>
            <a:fillRect/>
          </a:stretch>
        </p:blipFill>
        <p:spPr>
          <a:xfrm>
            <a:off x="88381" y="725767"/>
            <a:ext cx="8978675" cy="1110763"/>
          </a:xfrm>
          <a:prstGeom prst="rect">
            <a:avLst/>
          </a:prstGeom>
        </p:spPr>
      </p:pic>
    </p:spTree>
    <p:extLst>
      <p:ext uri="{BB962C8B-B14F-4D97-AF65-F5344CB8AC3E}">
        <p14:creationId xmlns:p14="http://schemas.microsoft.com/office/powerpoint/2010/main" val="414304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035"/>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54778"/>
            <a:ext cx="6624736" cy="584775"/>
          </a:xfrm>
          <a:prstGeom prst="rect">
            <a:avLst/>
          </a:prstGeom>
        </p:spPr>
        <p:txBody>
          <a:bodyPr wrap="square">
            <a:spAutoFit/>
          </a:bodyPr>
          <a:lstStyle/>
          <a:p>
            <a:r>
              <a:rPr lang="en-GB" sz="1600" b="1" dirty="0">
                <a:solidFill>
                  <a:schemeClr val="bg1"/>
                </a:solidFill>
                <a:latin typeface="Atkinson Hyperlegible" pitchFamily="50" charset="0"/>
              </a:rPr>
              <a:t>Priority 4 – Reducing violence against women and girls - continued</a:t>
            </a:r>
          </a:p>
        </p:txBody>
      </p:sp>
      <p:sp>
        <p:nvSpPr>
          <p:cNvPr id="5" name="Slide Number Placeholder 4"/>
          <p:cNvSpPr>
            <a:spLocks noGrp="1"/>
          </p:cNvSpPr>
          <p:nvPr>
            <p:ph type="sldNum" sz="quarter" idx="12"/>
          </p:nvPr>
        </p:nvSpPr>
        <p:spPr>
          <a:xfrm>
            <a:off x="6988433" y="6487659"/>
            <a:ext cx="2133600" cy="365125"/>
          </a:xfrm>
        </p:spPr>
        <p:txBody>
          <a:bodyPr/>
          <a:lstStyle/>
          <a:p>
            <a:fld id="{E0D83E65-4E55-4BA6-A0BC-212B9D3BDCE3}" type="slidenum">
              <a:rPr lang="en-GB" smtClean="0"/>
              <a:pPr/>
              <a:t>14</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84961" y="3787012"/>
            <a:ext cx="8978675" cy="301621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950" dirty="0">
                <a:solidFill>
                  <a:schemeClr val="tx1"/>
                </a:solidFill>
                <a:effectLst/>
                <a:latin typeface="Atkinson Hyperlegible" pitchFamily="50" charset="0"/>
                <a:ea typeface="Calibri" panose="020F0502020204030204" pitchFamily="34" charset="0"/>
                <a:cs typeface="Times New Roman" panose="02020603050405020304" pitchFamily="18" charset="0"/>
              </a:rPr>
              <a:t>The Home Office is trialling a new online tool called StreetSafe on police.uk to enable people, particularly women and girls, to pin-point locations where they feel unsafe or have felt unsafe and identify why that location made them feel unsafe. StreetSafe was developed by the Digital Public Contact (DPC) Programme in cooperation with the Home Office and the National Police Chiefs’ Council (NPCC) and was launched on 2 September 2021 as a national pilot for three months. StreetSafe was introduced into Essex as part of the government’s strategy to tackle Violence against Women and Girls (VAWG). In January 2023, 11 reports were submitted in Essex. In total 328 reports have been submitted for the county.</a:t>
            </a:r>
          </a:p>
          <a:p>
            <a:endParaRPr lang="en-GB" sz="950" dirty="0">
              <a:solidFill>
                <a:schemeClr val="tx1"/>
              </a:solidFill>
              <a:latin typeface="Atkinson Hyperlegible" pitchFamily="50" charset="0"/>
            </a:endParaRPr>
          </a:p>
          <a:p>
            <a:r>
              <a:rPr lang="en-GB" sz="950" dirty="0">
                <a:solidFill>
                  <a:schemeClr val="tx1"/>
                </a:solidFill>
                <a:latin typeface="Atkinson Hyperlegible" pitchFamily="50" charset="0"/>
              </a:rPr>
              <a:t>44.5% of females feel safe walking alone in their area after dark (from the independent survey commissioned by Essex Police) for the 12 months to September 2022 compared to 76.2% of males.</a:t>
            </a:r>
          </a:p>
          <a:p>
            <a:endParaRPr lang="en-GB" sz="950" dirty="0">
              <a:solidFill>
                <a:srgbClr val="FF0000"/>
              </a:solidFill>
              <a:latin typeface="Atkinson Hyperlegible" pitchFamily="50" charset="0"/>
              <a:ea typeface="Calibri" panose="020F0502020204030204" pitchFamily="34" charset="0"/>
              <a:cs typeface="Times New Roman" panose="02020603050405020304" pitchFamily="18" charset="0"/>
            </a:endParaRPr>
          </a:p>
          <a:p>
            <a:r>
              <a:rPr lang="en-GB" sz="950" dirty="0">
                <a:solidFill>
                  <a:schemeClr val="tx1"/>
                </a:solidFill>
                <a:effectLst/>
                <a:latin typeface="Atkinson Hyperlegible" pitchFamily="50" charset="0"/>
                <a:ea typeface="Calibri" panose="020F0502020204030204" pitchFamily="34" charset="0"/>
                <a:cs typeface="Times New Roman" panose="02020603050405020304" pitchFamily="18" charset="0"/>
              </a:rPr>
              <a:t>Essex Police is regularly reporting to the national VAWG Taskforce and HMICFRS in respect of its performance, its action plan to tackle VAWG, and its internal conduct and behaviour. This contact also shares best practice and innovation.</a:t>
            </a:r>
            <a:r>
              <a:rPr lang="en-GB" sz="950" dirty="0">
                <a:solidFill>
                  <a:schemeClr val="tx1"/>
                </a:solidFill>
                <a:latin typeface="Atkinson Hyperlegible" pitchFamily="50" charset="0"/>
                <a:ea typeface="Calibri" panose="020F0502020204030204" pitchFamily="34" charset="0"/>
                <a:cs typeface="Times New Roman" panose="02020603050405020304" pitchFamily="18" charset="0"/>
              </a:rPr>
              <a:t> </a:t>
            </a:r>
            <a:r>
              <a:rPr lang="en-GB" sz="950" dirty="0">
                <a:solidFill>
                  <a:schemeClr val="tx1"/>
                </a:solidFill>
                <a:effectLst/>
                <a:latin typeface="Atkinson Hyperlegible" pitchFamily="50" charset="0"/>
                <a:ea typeface="Calibri" panose="020F0502020204030204" pitchFamily="34" charset="0"/>
              </a:rPr>
              <a:t>The national VAWG Taskforce categorise work in three distinct areas: improving trust and confidence in policing; relentless pursuit of offenders; and creating safer spaces. </a:t>
            </a:r>
            <a:r>
              <a:rPr lang="en-GB" sz="950" dirty="0">
                <a:solidFill>
                  <a:schemeClr val="tx1"/>
                </a:solidFill>
                <a:effectLst/>
                <a:latin typeface="Atkinson Hyperlegible" pitchFamily="50" charset="0"/>
                <a:ea typeface="Calibri" panose="020F0502020204030204" pitchFamily="34" charset="0"/>
                <a:cs typeface="Times New Roman" panose="02020603050405020304" pitchFamily="18" charset="0"/>
              </a:rPr>
              <a:t>Partnership engagement is key in tackling VAWG, as there are many strands which policing cannot tackle alone; these include education and the prevalence of VAWG and the anonymity of the internet.</a:t>
            </a:r>
          </a:p>
          <a:p>
            <a:endParaRPr lang="en-GB" sz="950" dirty="0">
              <a:solidFill>
                <a:schemeClr val="tx1"/>
              </a:solidFill>
              <a:effectLst/>
              <a:highlight>
                <a:srgbClr val="FFFF66"/>
              </a:highlight>
              <a:latin typeface="Atkinson Hyperlegible" pitchFamily="50" charset="0"/>
              <a:ea typeface="Calibri" panose="020F0502020204030204" pitchFamily="34" charset="0"/>
              <a:cs typeface="Times New Roman" panose="02020603050405020304" pitchFamily="18" charset="0"/>
            </a:endParaRPr>
          </a:p>
          <a:p>
            <a:r>
              <a:rPr lang="en-GB" sz="950" dirty="0">
                <a:solidFill>
                  <a:schemeClr val="tx1"/>
                </a:solidFill>
                <a:latin typeface="Atkinson Hyperlegible" pitchFamily="50" charset="0"/>
              </a:rPr>
              <a:t>Essex Police encourage reporting and are working to gain a better understand this type of offence. There has been a decrease in Violence Against the Person offences against females compared to last year. Whilst the number of solved sexual offences has fallen compared to last year, the number of sexual offences reported has also fallen proportionately. As such a grade of Adequate is recommended.</a:t>
            </a:r>
            <a:endParaRPr lang="en-GB" sz="950" b="0" i="0" dirty="0">
              <a:solidFill>
                <a:schemeClr val="tx1"/>
              </a:solidFill>
              <a:effectLst/>
              <a:latin typeface="Atkinson Hyperlegible" pitchFamily="50" charset="0"/>
              <a:cs typeface="Aharoni" panose="02010803020104030203" pitchFamily="2" charset="-79"/>
            </a:endParaRPr>
          </a:p>
          <a:p>
            <a:endParaRPr lang="en-GB" sz="950" dirty="0">
              <a:solidFill>
                <a:srgbClr val="FF0000"/>
              </a:solidFill>
              <a:latin typeface="Atkinson Hyperlegible" pitchFamily="50" charset="0"/>
            </a:endParaRPr>
          </a:p>
          <a:p>
            <a:r>
              <a:rPr lang="en-GB" sz="950" dirty="0">
                <a:solidFill>
                  <a:schemeClr val="tx1"/>
                </a:solidFill>
                <a:latin typeface="Atkinson Hyperlegible" pitchFamily="50" charset="0"/>
              </a:rPr>
              <a:t>Please note:</a:t>
            </a:r>
          </a:p>
          <a:p>
            <a:pPr marL="171450" indent="-171450">
              <a:buFont typeface="Arial" panose="020B0604020202020204" pitchFamily="34" charset="0"/>
              <a:buChar char="•"/>
            </a:pPr>
            <a:r>
              <a:rPr lang="en-GB" sz="950" dirty="0">
                <a:solidFill>
                  <a:schemeClr val="tx1"/>
                </a:solidFill>
                <a:latin typeface="Atkinson Hyperlegible" pitchFamily="50" charset="0"/>
              </a:rPr>
              <a:t>The confidence question was added to the internal survey in September 2021 so year on year comparison is not available.</a:t>
            </a:r>
          </a:p>
        </p:txBody>
      </p:sp>
      <p:pic>
        <p:nvPicPr>
          <p:cNvPr id="10" name="Picture 9">
            <a:extLst>
              <a:ext uri="{FF2B5EF4-FFF2-40B4-BE49-F238E27FC236}">
                <a16:creationId xmlns:a16="http://schemas.microsoft.com/office/drawing/2014/main" id="{CF5CD81C-9B90-4E49-B961-DB35D648F274}"/>
              </a:ext>
            </a:extLst>
          </p:cNvPr>
          <p:cNvPicPr>
            <a:picLocks noChangeAspect="1"/>
          </p:cNvPicPr>
          <p:nvPr/>
        </p:nvPicPr>
        <p:blipFill>
          <a:blip r:embed="rId2"/>
          <a:stretch>
            <a:fillRect/>
          </a:stretch>
        </p:blipFill>
        <p:spPr>
          <a:xfrm>
            <a:off x="84961" y="2636912"/>
            <a:ext cx="8946918" cy="955423"/>
          </a:xfrm>
          <a:prstGeom prst="rect">
            <a:avLst/>
          </a:prstGeom>
        </p:spPr>
      </p:pic>
      <p:pic>
        <p:nvPicPr>
          <p:cNvPr id="11" name="Picture 10">
            <a:extLst>
              <a:ext uri="{FF2B5EF4-FFF2-40B4-BE49-F238E27FC236}">
                <a16:creationId xmlns:a16="http://schemas.microsoft.com/office/drawing/2014/main" id="{A5FA9347-4FDC-4D41-B0FE-6F9CC7578D7A}"/>
              </a:ext>
            </a:extLst>
          </p:cNvPr>
          <p:cNvPicPr>
            <a:picLocks noChangeAspect="1"/>
          </p:cNvPicPr>
          <p:nvPr/>
        </p:nvPicPr>
        <p:blipFill>
          <a:blip r:embed="rId3"/>
          <a:stretch>
            <a:fillRect/>
          </a:stretch>
        </p:blipFill>
        <p:spPr>
          <a:xfrm>
            <a:off x="84961" y="819686"/>
            <a:ext cx="4126999" cy="1769856"/>
          </a:xfrm>
          <a:prstGeom prst="rect">
            <a:avLst/>
          </a:prstGeom>
        </p:spPr>
      </p:pic>
      <p:pic>
        <p:nvPicPr>
          <p:cNvPr id="13" name="Picture 12">
            <a:extLst>
              <a:ext uri="{FF2B5EF4-FFF2-40B4-BE49-F238E27FC236}">
                <a16:creationId xmlns:a16="http://schemas.microsoft.com/office/drawing/2014/main" id="{CA57BA0F-A8DB-439F-A3A8-F87828E25236}"/>
              </a:ext>
            </a:extLst>
          </p:cNvPr>
          <p:cNvPicPr>
            <a:picLocks noChangeAspect="1"/>
          </p:cNvPicPr>
          <p:nvPr/>
        </p:nvPicPr>
        <p:blipFill>
          <a:blip r:embed="rId4"/>
          <a:stretch>
            <a:fillRect/>
          </a:stretch>
        </p:blipFill>
        <p:spPr>
          <a:xfrm>
            <a:off x="4904880" y="819686"/>
            <a:ext cx="4126999" cy="1769857"/>
          </a:xfrm>
          <a:prstGeom prst="rect">
            <a:avLst/>
          </a:prstGeom>
        </p:spPr>
      </p:pic>
      <p:sp>
        <p:nvSpPr>
          <p:cNvPr id="14" name="Rectangle 13">
            <a:extLst>
              <a:ext uri="{FF2B5EF4-FFF2-40B4-BE49-F238E27FC236}">
                <a16:creationId xmlns:a16="http://schemas.microsoft.com/office/drawing/2014/main" id="{5642F528-1E9E-42E7-82C9-309D29C942D2}"/>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spTree>
    <p:extLst>
      <p:ext uri="{BB962C8B-B14F-4D97-AF65-F5344CB8AC3E}">
        <p14:creationId xmlns:p14="http://schemas.microsoft.com/office/powerpoint/2010/main" val="401358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43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tkinson Hyperlegible" pitchFamily="50" charset="0"/>
              </a:rPr>
              <a:t>Priority 5 – Improving support for victims of crime</a:t>
            </a:r>
          </a:p>
        </p:txBody>
      </p:sp>
      <p:sp>
        <p:nvSpPr>
          <p:cNvPr id="5" name="Slide Number Placeholder 4"/>
          <p:cNvSpPr>
            <a:spLocks noGrp="1"/>
          </p:cNvSpPr>
          <p:nvPr>
            <p:ph type="sldNum" sz="quarter" idx="12"/>
          </p:nvPr>
        </p:nvSpPr>
        <p:spPr>
          <a:xfrm>
            <a:off x="6902896" y="6492875"/>
            <a:ext cx="2133600" cy="365125"/>
          </a:xfrm>
        </p:spPr>
        <p:txBody>
          <a:bodyPr/>
          <a:lstStyle/>
          <a:p>
            <a:fld id="{E0D83E65-4E55-4BA6-A0BC-212B9D3BDCE3}" type="slidenum">
              <a:rPr lang="en-GB" smtClean="0"/>
              <a:pPr/>
              <a:t>15</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93037" y="3885688"/>
            <a:ext cx="9000000" cy="286232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900" dirty="0">
                <a:solidFill>
                  <a:schemeClr val="tx1"/>
                </a:solidFill>
                <a:latin typeface="Atkinson Hyperlegible" pitchFamily="50" charset="0"/>
              </a:rPr>
              <a:t>Essex experienced a </a:t>
            </a:r>
            <a:r>
              <a:rPr lang="en-GB" sz="900" b="1" dirty="0">
                <a:solidFill>
                  <a:schemeClr val="tx1"/>
                </a:solidFill>
                <a:latin typeface="Atkinson Hyperlegible" pitchFamily="50" charset="0"/>
              </a:rPr>
              <a:t>2.8% decrease (1,317 fewer) in the number of </a:t>
            </a:r>
            <a:r>
              <a:rPr lang="en-GB" sz="900" b="1" i="1" dirty="0">
                <a:solidFill>
                  <a:schemeClr val="tx1"/>
                </a:solidFill>
                <a:latin typeface="Atkinson Hyperlegible" pitchFamily="50" charset="0"/>
              </a:rPr>
              <a:t>offences</a:t>
            </a:r>
            <a:r>
              <a:rPr lang="en-GB" sz="900" b="1" dirty="0">
                <a:solidFill>
                  <a:schemeClr val="tx1"/>
                </a:solidFill>
                <a:latin typeface="Atkinson Hyperlegible" pitchFamily="50" charset="0"/>
              </a:rPr>
              <a:t> with a repeat victim </a:t>
            </a:r>
            <a:r>
              <a:rPr lang="en-GB" sz="900" dirty="0">
                <a:solidFill>
                  <a:schemeClr val="tx1"/>
                </a:solidFill>
                <a:latin typeface="Atkinson Hyperlegible" pitchFamily="50" charset="0"/>
              </a:rPr>
              <a:t>for the 12 months to January 2023 (45,547 offences) compared to the 12 months to January 2022 (46,864 offences) and a 6.7% increase (2,843 more) compared to the 12 months to December 2019 (42,704 offences).* Except for August 2022, the year on year change for repeat victimisation has decreased each month since March 2022.</a:t>
            </a:r>
          </a:p>
          <a:p>
            <a:endParaRPr lang="en-GB" sz="900" dirty="0">
              <a:solidFill>
                <a:srgbClr val="FF0000"/>
              </a:solidFill>
              <a:highlight>
                <a:srgbClr val="FFFF66"/>
              </a:highlight>
              <a:latin typeface="Atkinson Hyperlegible" pitchFamily="50" charset="0"/>
              <a:ea typeface="Calibri" panose="020F0502020204030204" pitchFamily="34" charset="0"/>
            </a:endParaRPr>
          </a:p>
          <a:p>
            <a:r>
              <a:rPr lang="en-GB" sz="900" dirty="0">
                <a:solidFill>
                  <a:schemeClr val="tx1"/>
                </a:solidFill>
                <a:latin typeface="Atkinson Hyperlegible" pitchFamily="50" charset="0"/>
                <a:ea typeface="Calibri" panose="020F0502020204030204" pitchFamily="34" charset="0"/>
              </a:rPr>
              <a:t>The </a:t>
            </a:r>
            <a:r>
              <a:rPr lang="en-GB" sz="900" b="1" dirty="0">
                <a:solidFill>
                  <a:schemeClr val="tx1"/>
                </a:solidFill>
                <a:latin typeface="Atkinson Hyperlegible" pitchFamily="50" charset="0"/>
                <a:ea typeface="Calibri" panose="020F0502020204030204" pitchFamily="34" charset="0"/>
              </a:rPr>
              <a:t>number of </a:t>
            </a:r>
            <a:r>
              <a:rPr lang="en-GB" sz="900" b="1" i="1" dirty="0">
                <a:solidFill>
                  <a:schemeClr val="tx1"/>
                </a:solidFill>
                <a:latin typeface="Atkinson Hyperlegible" pitchFamily="50" charset="0"/>
                <a:ea typeface="Calibri" panose="020F0502020204030204" pitchFamily="34" charset="0"/>
              </a:rPr>
              <a:t>individual</a:t>
            </a:r>
            <a:r>
              <a:rPr lang="en-GB" sz="900" b="1" dirty="0">
                <a:solidFill>
                  <a:schemeClr val="tx1"/>
                </a:solidFill>
                <a:latin typeface="Atkinson Hyperlegible" pitchFamily="50" charset="0"/>
                <a:ea typeface="Calibri" panose="020F0502020204030204" pitchFamily="34" charset="0"/>
              </a:rPr>
              <a:t> repeat victims increased by 1.6% </a:t>
            </a:r>
            <a:r>
              <a:rPr lang="en-GB" sz="900" dirty="0">
                <a:solidFill>
                  <a:schemeClr val="tx1"/>
                </a:solidFill>
                <a:latin typeface="Atkinson Hyperlegible" pitchFamily="50" charset="0"/>
                <a:ea typeface="Calibri" panose="020F0502020204030204" pitchFamily="34" charset="0"/>
              </a:rPr>
              <a:t>(346 more) for the 12 months to January 2023 (22,331 individual victims) compared to the 12 months to January 2022 (21,985 individual victims). There was a slightly larger overall rise of 4.8% (1,024 more) compared to the 12 months to December 2019 (21,307 individual victims). </a:t>
            </a:r>
          </a:p>
          <a:p>
            <a:endParaRPr lang="en-GB" sz="900" dirty="0">
              <a:solidFill>
                <a:srgbClr val="FF0000"/>
              </a:solidFill>
              <a:latin typeface="Atkinson Hyperlegible" pitchFamily="50" charset="0"/>
              <a:ea typeface="Calibri" panose="020F0502020204030204" pitchFamily="34" charset="0"/>
            </a:endParaRPr>
          </a:p>
          <a:p>
            <a:r>
              <a:rPr lang="en-GB" sz="900" dirty="0">
                <a:solidFill>
                  <a:schemeClr val="tx1"/>
                </a:solidFill>
                <a:latin typeface="Atkinson Hyperlegible" pitchFamily="50" charset="0"/>
                <a:ea typeface="Calibri" panose="020F0502020204030204" pitchFamily="34" charset="0"/>
              </a:rPr>
              <a:t>The average number of days taken to investigate High Harm offences increased to 59.1 in January 2023 compared to 48.3 in January 2022 (10.8 days more); it was 44.2 days in December 2019 (14.9 days more).</a:t>
            </a:r>
          </a:p>
          <a:p>
            <a:endParaRPr lang="en-GB" sz="900" dirty="0">
              <a:solidFill>
                <a:schemeClr val="tx1"/>
              </a:solidFill>
              <a:highlight>
                <a:srgbClr val="FFFF66"/>
              </a:highlight>
              <a:latin typeface="Atkinson Hyperlegible" pitchFamily="50" charset="0"/>
              <a:ea typeface="Calibri" panose="020F0502020204030204" pitchFamily="34" charset="0"/>
            </a:endParaRPr>
          </a:p>
          <a:p>
            <a:r>
              <a:rPr lang="en-GB" sz="900" dirty="0">
                <a:solidFill>
                  <a:schemeClr val="tx1"/>
                </a:solidFill>
                <a:latin typeface="Atkinson Hyperlegible" pitchFamily="50" charset="0"/>
              </a:rPr>
              <a:t>There was a 0.3% decrease in the number of referrals to Victim Support in the 12 months to January 2023 compared to the 12 months to January 2022; this equates to 97 fewer referrals. There was, however, a 32.0% decrease (13,140 fewer referrals) for the 12 months to January 2022 compared to the 12 months to December 2019.***</a:t>
            </a:r>
          </a:p>
          <a:p>
            <a:endParaRPr lang="en-GB" sz="900" dirty="0">
              <a:solidFill>
                <a:srgbClr val="FF0000"/>
              </a:solidFill>
              <a:highlight>
                <a:srgbClr val="FFFF66"/>
              </a:highlight>
              <a:latin typeface="Atkinson Hyperlegible" pitchFamily="50" charset="0"/>
            </a:endParaRPr>
          </a:p>
          <a:p>
            <a:r>
              <a:rPr lang="en-GB" sz="900" dirty="0">
                <a:solidFill>
                  <a:schemeClr val="tx1"/>
                </a:solidFill>
                <a:latin typeface="Atkinson Hyperlegible" pitchFamily="50" charset="0"/>
              </a:rPr>
              <a:t>Please note:</a:t>
            </a:r>
          </a:p>
          <a:p>
            <a:r>
              <a:rPr lang="en-GB" sz="900" dirty="0">
                <a:solidFill>
                  <a:schemeClr val="tx1"/>
                </a:solidFill>
                <a:latin typeface="Atkinson Hyperlegible" pitchFamily="50" charset="0"/>
              </a:rPr>
              <a:t>*    This metric details how many crimes had a repeat victim rather than the number of individual people who are repeat victims of crime. A repeat victim is someone who has been named as a victim for more than one crime within a 12-month period; to mitigate the fact that multiple crimes can be associated with the same incident, additional crimes with the same victim on the same date are not counted.</a:t>
            </a:r>
          </a:p>
          <a:p>
            <a:r>
              <a:rPr lang="en-GB" sz="900" dirty="0">
                <a:solidFill>
                  <a:schemeClr val="tx1"/>
                </a:solidFill>
                <a:latin typeface="Atkinson Hyperlegible" pitchFamily="50" charset="0"/>
              </a:rPr>
              <a:t>**   Data are for January only for all three years.</a:t>
            </a:r>
          </a:p>
          <a:p>
            <a:r>
              <a:rPr lang="en-GB" sz="900" dirty="0">
                <a:solidFill>
                  <a:schemeClr val="tx1"/>
                </a:solidFill>
                <a:latin typeface="Atkinson Hyperlegible" pitchFamily="50" charset="0"/>
              </a:rPr>
              <a:t>*** Please see slide 37</a:t>
            </a:r>
            <a:r>
              <a:rPr lang="en-GB" sz="900" b="1" dirty="0">
                <a:solidFill>
                  <a:schemeClr val="tx1"/>
                </a:solidFill>
                <a:latin typeface="Atkinson Hyperlegible" pitchFamily="50" charset="0"/>
              </a:rPr>
              <a:t> </a:t>
            </a:r>
            <a:r>
              <a:rPr lang="en-GB" sz="900" dirty="0">
                <a:solidFill>
                  <a:schemeClr val="tx1"/>
                </a:solidFill>
                <a:latin typeface="Atkinson Hyperlegible" pitchFamily="50" charset="0"/>
              </a:rPr>
              <a:t>for tables detailing Offence details.</a:t>
            </a:r>
          </a:p>
        </p:txBody>
      </p:sp>
      <p:sp>
        <p:nvSpPr>
          <p:cNvPr id="14" name="Rectangle 13">
            <a:extLst>
              <a:ext uri="{FF2B5EF4-FFF2-40B4-BE49-F238E27FC236}">
                <a16:creationId xmlns:a16="http://schemas.microsoft.com/office/drawing/2014/main" id="{94E20171-A249-438B-A227-4B45DF4F5617}"/>
              </a:ext>
            </a:extLst>
          </p:cNvPr>
          <p:cNvSpPr/>
          <p:nvPr/>
        </p:nvSpPr>
        <p:spPr>
          <a:xfrm>
            <a:off x="6588224" y="90010"/>
            <a:ext cx="2451127" cy="584775"/>
          </a:xfrm>
          <a:prstGeom prst="rect">
            <a:avLst/>
          </a:prstGeom>
        </p:spPr>
        <p:txBody>
          <a:bodyPr wrap="square">
            <a:spAutoFit/>
          </a:bodyPr>
          <a:lstStyle/>
          <a:p>
            <a:r>
              <a:rPr lang="en-GB" sz="1600" b="1" dirty="0">
                <a:solidFill>
                  <a:schemeClr val="bg1"/>
                </a:solidFill>
                <a:latin typeface="Atkinson Hyperlegible" pitchFamily="50" charset="0"/>
              </a:rPr>
              <a:t>Grade:</a:t>
            </a:r>
          </a:p>
          <a:p>
            <a:r>
              <a:rPr lang="en-GB" sz="1600" b="1" dirty="0">
                <a:solidFill>
                  <a:srgbClr val="FF0000"/>
                </a:solidFill>
                <a:latin typeface="Atkinson Hyperlegible" pitchFamily="50" charset="0"/>
              </a:rPr>
              <a:t>Requires Improvement</a:t>
            </a:r>
          </a:p>
        </p:txBody>
      </p:sp>
      <p:pic>
        <p:nvPicPr>
          <p:cNvPr id="3" name="Picture 2">
            <a:extLst>
              <a:ext uri="{FF2B5EF4-FFF2-40B4-BE49-F238E27FC236}">
                <a16:creationId xmlns:a16="http://schemas.microsoft.com/office/drawing/2014/main" id="{0CA8F2A8-BABE-4693-BFF3-0647D81F78D0}"/>
              </a:ext>
            </a:extLst>
          </p:cNvPr>
          <p:cNvPicPr>
            <a:picLocks noChangeAspect="1"/>
          </p:cNvPicPr>
          <p:nvPr/>
        </p:nvPicPr>
        <p:blipFill>
          <a:blip r:embed="rId2"/>
          <a:stretch>
            <a:fillRect/>
          </a:stretch>
        </p:blipFill>
        <p:spPr>
          <a:xfrm>
            <a:off x="91333" y="1858714"/>
            <a:ext cx="4480668" cy="1946102"/>
          </a:xfrm>
          <a:prstGeom prst="rect">
            <a:avLst/>
          </a:prstGeom>
        </p:spPr>
      </p:pic>
      <p:pic>
        <p:nvPicPr>
          <p:cNvPr id="8" name="Picture 7">
            <a:extLst>
              <a:ext uri="{FF2B5EF4-FFF2-40B4-BE49-F238E27FC236}">
                <a16:creationId xmlns:a16="http://schemas.microsoft.com/office/drawing/2014/main" id="{CB2A0CA7-9B20-4237-BDE5-05F14E1BC383}"/>
              </a:ext>
            </a:extLst>
          </p:cNvPr>
          <p:cNvPicPr>
            <a:picLocks noChangeAspect="1"/>
          </p:cNvPicPr>
          <p:nvPr/>
        </p:nvPicPr>
        <p:blipFill>
          <a:blip r:embed="rId3"/>
          <a:stretch>
            <a:fillRect/>
          </a:stretch>
        </p:blipFill>
        <p:spPr>
          <a:xfrm>
            <a:off x="4676707" y="1858714"/>
            <a:ext cx="4416329" cy="1946102"/>
          </a:xfrm>
          <a:prstGeom prst="rect">
            <a:avLst/>
          </a:prstGeom>
        </p:spPr>
      </p:pic>
      <p:pic>
        <p:nvPicPr>
          <p:cNvPr id="4" name="Picture 3">
            <a:extLst>
              <a:ext uri="{FF2B5EF4-FFF2-40B4-BE49-F238E27FC236}">
                <a16:creationId xmlns:a16="http://schemas.microsoft.com/office/drawing/2014/main" id="{E6DD2879-9B4A-46AC-B49E-DA67E4B74F72}"/>
              </a:ext>
            </a:extLst>
          </p:cNvPr>
          <p:cNvPicPr>
            <a:picLocks noChangeAspect="1"/>
          </p:cNvPicPr>
          <p:nvPr/>
        </p:nvPicPr>
        <p:blipFill>
          <a:blip r:embed="rId4"/>
          <a:stretch>
            <a:fillRect/>
          </a:stretch>
        </p:blipFill>
        <p:spPr>
          <a:xfrm>
            <a:off x="91333" y="705682"/>
            <a:ext cx="9000000" cy="1094845"/>
          </a:xfrm>
          <a:prstGeom prst="rect">
            <a:avLst/>
          </a:prstGeom>
        </p:spPr>
      </p:pic>
    </p:spTree>
    <p:extLst>
      <p:ext uri="{BB962C8B-B14F-4D97-AF65-F5344CB8AC3E}">
        <p14:creationId xmlns:p14="http://schemas.microsoft.com/office/powerpoint/2010/main" val="356160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43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89837" y="157514"/>
            <a:ext cx="6624736" cy="338554"/>
          </a:xfrm>
          <a:prstGeom prst="rect">
            <a:avLst/>
          </a:prstGeom>
        </p:spPr>
        <p:txBody>
          <a:bodyPr wrap="square" anchor="ctr" anchorCtr="0">
            <a:spAutoFit/>
          </a:bodyPr>
          <a:lstStyle/>
          <a:p>
            <a:r>
              <a:rPr lang="en-GB" sz="1600" b="1" dirty="0">
                <a:solidFill>
                  <a:schemeClr val="bg1"/>
                </a:solidFill>
                <a:latin typeface="Atkinson Hyperlegible" pitchFamily="50" charset="0"/>
              </a:rPr>
              <a:t>Priority 5 – Improving support for victims of crime - continued</a:t>
            </a:r>
          </a:p>
        </p:txBody>
      </p:sp>
      <p:sp>
        <p:nvSpPr>
          <p:cNvPr id="5" name="Slide Number Placeholder 4"/>
          <p:cNvSpPr>
            <a:spLocks noGrp="1"/>
          </p:cNvSpPr>
          <p:nvPr>
            <p:ph type="sldNum" sz="quarter" idx="12"/>
          </p:nvPr>
        </p:nvSpPr>
        <p:spPr>
          <a:xfrm>
            <a:off x="6902896" y="6492875"/>
            <a:ext cx="2133600" cy="365125"/>
          </a:xfrm>
        </p:spPr>
        <p:txBody>
          <a:bodyPr/>
          <a:lstStyle/>
          <a:p>
            <a:fld id="{E0D83E65-4E55-4BA6-A0BC-212B9D3BDCE3}" type="slidenum">
              <a:rPr lang="en-GB" smtClean="0"/>
              <a:pPr/>
              <a:t>16</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76292" y="4619456"/>
            <a:ext cx="8978675" cy="1954381"/>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b="1" dirty="0">
                <a:solidFill>
                  <a:schemeClr val="tx1"/>
                </a:solidFill>
                <a:latin typeface="Atkinson Hyperlegible" pitchFamily="50" charset="0"/>
              </a:rPr>
              <a:t>Confidence among victims (from the independent survey commissioned by Essex Police) is at 61.9%</a:t>
            </a:r>
            <a:r>
              <a:rPr lang="en-GB" sz="1100" dirty="0">
                <a:solidFill>
                  <a:schemeClr val="tx1"/>
                </a:solidFill>
                <a:latin typeface="Atkinson Hyperlegible" pitchFamily="50" charset="0"/>
              </a:rPr>
              <a:t> (results to the 12 months to September 2022). Although this is 16.4 percentage points lower than confidence of non-victims for the same period (78.3%), the gap has narrowed from 20.1 percentage points. compared to the same period last year. However, the disparity has increased by 3.0 percentage points compared to the 12 months to December 2019 (13.4%).</a:t>
            </a:r>
          </a:p>
          <a:p>
            <a:endParaRPr lang="en-GB" sz="1100" dirty="0">
              <a:solidFill>
                <a:srgbClr val="FF0000"/>
              </a:solidFill>
              <a:latin typeface="Atkinson Hyperlegible" pitchFamily="50" charset="0"/>
            </a:endParaRPr>
          </a:p>
          <a:p>
            <a:r>
              <a:rPr lang="en-GB" sz="1100" dirty="0">
                <a:solidFill>
                  <a:schemeClr val="tx1"/>
                </a:solidFill>
                <a:latin typeface="Atkinson Hyperlegible" pitchFamily="50" charset="0"/>
              </a:rPr>
              <a:t>Compared to year ending September 2021, </a:t>
            </a:r>
            <a:r>
              <a:rPr lang="en-GB" sz="1100" b="1" dirty="0">
                <a:solidFill>
                  <a:schemeClr val="tx1"/>
                </a:solidFill>
                <a:latin typeface="Atkinson Hyperlegible" pitchFamily="50" charset="0"/>
              </a:rPr>
              <a:t>confidence in the local police among victims is stable</a:t>
            </a:r>
            <a:r>
              <a:rPr lang="en-GB" sz="1100" dirty="0">
                <a:solidFill>
                  <a:schemeClr val="tx1"/>
                </a:solidFill>
                <a:latin typeface="Atkinson Hyperlegible" pitchFamily="50" charset="0"/>
              </a:rPr>
              <a:t>, in contrast to confidence amongst non-victims for whom there was a statistically significantly reduction of 4.5 percentage points. </a:t>
            </a:r>
          </a:p>
          <a:p>
            <a:endParaRPr lang="en-GB" sz="1100" dirty="0">
              <a:solidFill>
                <a:schemeClr val="tx1"/>
              </a:solidFill>
              <a:highlight>
                <a:srgbClr val="FFFF66"/>
              </a:highlight>
              <a:latin typeface="Atkinson Hyperlegible" pitchFamily="50" charset="0"/>
            </a:endParaRPr>
          </a:p>
          <a:p>
            <a:r>
              <a:rPr lang="en-GB" sz="1100" dirty="0">
                <a:solidFill>
                  <a:schemeClr val="tx1"/>
                </a:solidFill>
                <a:latin typeface="Atkinson Hyperlegible" pitchFamily="50" charset="0"/>
              </a:rPr>
              <a:t>Due to the fact that the number of repeat victims has increased in the 12 months to January 2023 compared to last year and the 12 months to December 2019 and the average number of days taken to investigate high harm offences has increased when compared to the 12 months to January 2021 and December 2019, a grade of Requires Improvement is recommended.</a:t>
            </a:r>
          </a:p>
        </p:txBody>
      </p:sp>
      <p:pic>
        <p:nvPicPr>
          <p:cNvPr id="19" name="Picture 18">
            <a:extLst>
              <a:ext uri="{FF2B5EF4-FFF2-40B4-BE49-F238E27FC236}">
                <a16:creationId xmlns:a16="http://schemas.microsoft.com/office/drawing/2014/main" id="{17250CDE-0324-4083-843C-271EEF995DAA}"/>
              </a:ext>
            </a:extLst>
          </p:cNvPr>
          <p:cNvPicPr>
            <a:picLocks noChangeAspect="1"/>
          </p:cNvPicPr>
          <p:nvPr/>
        </p:nvPicPr>
        <p:blipFill>
          <a:blip r:embed="rId2"/>
          <a:stretch>
            <a:fillRect/>
          </a:stretch>
        </p:blipFill>
        <p:spPr>
          <a:xfrm>
            <a:off x="47149" y="2291672"/>
            <a:ext cx="4320000" cy="1538251"/>
          </a:xfrm>
          <a:prstGeom prst="rect">
            <a:avLst/>
          </a:prstGeom>
        </p:spPr>
      </p:pic>
      <p:pic>
        <p:nvPicPr>
          <p:cNvPr id="20" name="Picture 19">
            <a:extLst>
              <a:ext uri="{FF2B5EF4-FFF2-40B4-BE49-F238E27FC236}">
                <a16:creationId xmlns:a16="http://schemas.microsoft.com/office/drawing/2014/main" id="{EC48192E-46E2-41F9-95FF-DE71BC07E4AF}"/>
              </a:ext>
            </a:extLst>
          </p:cNvPr>
          <p:cNvPicPr>
            <a:picLocks noChangeAspect="1"/>
          </p:cNvPicPr>
          <p:nvPr/>
        </p:nvPicPr>
        <p:blipFill>
          <a:blip r:embed="rId3"/>
          <a:stretch>
            <a:fillRect/>
          </a:stretch>
        </p:blipFill>
        <p:spPr>
          <a:xfrm>
            <a:off x="4746149" y="2291672"/>
            <a:ext cx="4320000" cy="1541214"/>
          </a:xfrm>
          <a:prstGeom prst="rect">
            <a:avLst/>
          </a:prstGeom>
        </p:spPr>
      </p:pic>
      <p:sp>
        <p:nvSpPr>
          <p:cNvPr id="11" name="Rectangle 10">
            <a:extLst>
              <a:ext uri="{FF2B5EF4-FFF2-40B4-BE49-F238E27FC236}">
                <a16:creationId xmlns:a16="http://schemas.microsoft.com/office/drawing/2014/main" id="{C24F130A-64FD-4C76-B98B-E680F789052C}"/>
              </a:ext>
            </a:extLst>
          </p:cNvPr>
          <p:cNvSpPr/>
          <p:nvPr/>
        </p:nvSpPr>
        <p:spPr>
          <a:xfrm>
            <a:off x="6732240" y="43037"/>
            <a:ext cx="2441984" cy="584775"/>
          </a:xfrm>
          <a:prstGeom prst="rect">
            <a:avLst/>
          </a:prstGeom>
        </p:spPr>
        <p:txBody>
          <a:bodyPr wrap="square" anchor="ctr" anchorCtr="0">
            <a:spAutoFit/>
          </a:bodyPr>
          <a:lstStyle/>
          <a:p>
            <a:r>
              <a:rPr lang="en-GB" sz="1600" b="1" dirty="0">
                <a:solidFill>
                  <a:schemeClr val="bg1"/>
                </a:solidFill>
                <a:latin typeface="Atkinson Hyperlegible" pitchFamily="50" charset="0"/>
              </a:rPr>
              <a:t>Grade:</a:t>
            </a:r>
          </a:p>
          <a:p>
            <a:r>
              <a:rPr lang="en-GB" sz="1600" b="1" dirty="0">
                <a:solidFill>
                  <a:srgbClr val="FF0000"/>
                </a:solidFill>
                <a:latin typeface="Atkinson Hyperlegible" pitchFamily="50" charset="0"/>
              </a:rPr>
              <a:t>Requires Improvement</a:t>
            </a:r>
          </a:p>
        </p:txBody>
      </p:sp>
      <p:pic>
        <p:nvPicPr>
          <p:cNvPr id="3" name="Picture 2">
            <a:extLst>
              <a:ext uri="{FF2B5EF4-FFF2-40B4-BE49-F238E27FC236}">
                <a16:creationId xmlns:a16="http://schemas.microsoft.com/office/drawing/2014/main" id="{5AC97B22-FC52-44AA-B228-0290B8D07A75}"/>
              </a:ext>
            </a:extLst>
          </p:cNvPr>
          <p:cNvPicPr>
            <a:picLocks noChangeAspect="1"/>
          </p:cNvPicPr>
          <p:nvPr/>
        </p:nvPicPr>
        <p:blipFill>
          <a:blip r:embed="rId4"/>
          <a:stretch>
            <a:fillRect/>
          </a:stretch>
        </p:blipFill>
        <p:spPr>
          <a:xfrm>
            <a:off x="45573" y="730256"/>
            <a:ext cx="9020576" cy="1487930"/>
          </a:xfrm>
          <a:prstGeom prst="rect">
            <a:avLst/>
          </a:prstGeom>
        </p:spPr>
      </p:pic>
    </p:spTree>
    <p:extLst>
      <p:ext uri="{BB962C8B-B14F-4D97-AF65-F5344CB8AC3E}">
        <p14:creationId xmlns:p14="http://schemas.microsoft.com/office/powerpoint/2010/main" val="3885330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6 – Protecting rural and isolated areas</a:t>
            </a:r>
          </a:p>
        </p:txBody>
      </p:sp>
      <p:sp>
        <p:nvSpPr>
          <p:cNvPr id="5" name="Slide Number Placeholder 4"/>
          <p:cNvSpPr>
            <a:spLocks noGrp="1"/>
          </p:cNvSpPr>
          <p:nvPr>
            <p:ph type="sldNum" sz="quarter" idx="12"/>
          </p:nvPr>
        </p:nvSpPr>
        <p:spPr>
          <a:xfrm>
            <a:off x="6894721" y="6492875"/>
            <a:ext cx="2133600" cy="365125"/>
          </a:xfrm>
        </p:spPr>
        <p:txBody>
          <a:bodyPr/>
          <a:lstStyle/>
          <a:p>
            <a:fld id="{E0D83E65-4E55-4BA6-A0BC-212B9D3BDCE3}" type="slidenum">
              <a:rPr lang="en-GB" smtClean="0"/>
              <a:pPr/>
              <a:t>17</a:t>
            </a:fld>
            <a:endParaRPr lang="en-GB" dirty="0"/>
          </a:p>
        </p:txBody>
      </p:sp>
      <p:sp>
        <p:nvSpPr>
          <p:cNvPr id="8" name="TextBox 7"/>
          <p:cNvSpPr txBox="1"/>
          <p:nvPr/>
        </p:nvSpPr>
        <p:spPr>
          <a:xfrm>
            <a:off x="80881" y="4509120"/>
            <a:ext cx="8978082" cy="223138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b="1" dirty="0">
                <a:solidFill>
                  <a:schemeClr val="tx1"/>
                </a:solidFill>
                <a:latin typeface="Atkinson Hyperlegible" pitchFamily="50" charset="0"/>
              </a:rPr>
              <a:t>Rural Crime increased by 0.9% (211 more offences) in the 12 months to January 2023 compared to the 12 months to January 2022</a:t>
            </a:r>
            <a:r>
              <a:rPr lang="en-GB" sz="1000" dirty="0">
                <a:solidFill>
                  <a:schemeClr val="tx1"/>
                </a:solidFill>
                <a:latin typeface="Atkinson Hyperlegible" pitchFamily="50" charset="0"/>
              </a:rPr>
              <a:t>. During this period All crime increased by 1.6%. However, Rural crime decreased by 8.8% (2,341 fewer offences) compared to the 12 months to December 2019. All Crime in Essex decreased by 2.3% in the same period. </a:t>
            </a:r>
          </a:p>
          <a:p>
            <a:endParaRPr lang="en-GB" sz="1000" dirty="0">
              <a:solidFill>
                <a:srgbClr val="FF0000"/>
              </a:solidFill>
              <a:latin typeface="Atkinson Hyperlegible" pitchFamily="50" charset="0"/>
            </a:endParaRPr>
          </a:p>
          <a:p>
            <a:r>
              <a:rPr lang="en-GB" sz="1000" b="1" dirty="0">
                <a:solidFill>
                  <a:schemeClr val="tx1"/>
                </a:solidFill>
                <a:latin typeface="Atkinson Hyperlegible" pitchFamily="50" charset="0"/>
              </a:rPr>
              <a:t>Essex Police solved 0.9% (24) more rural crime offences</a:t>
            </a:r>
            <a:r>
              <a:rPr lang="en-GB" sz="1000" dirty="0">
                <a:solidFill>
                  <a:schemeClr val="tx1"/>
                </a:solidFill>
                <a:latin typeface="Atkinson Hyperlegible" pitchFamily="50" charset="0"/>
              </a:rPr>
              <a:t> for the 12 months to January 2023 compared to the 12 months to January 2022, but 15.9% fewer (a decrease of 485) compared to the 12 months to December 2019.</a:t>
            </a:r>
          </a:p>
          <a:p>
            <a:endParaRPr lang="en-GB" sz="1000" dirty="0">
              <a:solidFill>
                <a:srgbClr val="FF0000"/>
              </a:solidFill>
              <a:highlight>
                <a:srgbClr val="FFFF66"/>
              </a:highlight>
              <a:latin typeface="Atkinson Hyperlegible" pitchFamily="50" charset="0"/>
            </a:endParaRPr>
          </a:p>
          <a:p>
            <a:r>
              <a:rPr lang="en-GB" sz="1000" dirty="0">
                <a:solidFill>
                  <a:schemeClr val="tx1"/>
                </a:solidFill>
                <a:latin typeface="Atkinson Hyperlegible" pitchFamily="50" charset="0"/>
              </a:rPr>
              <a:t>The rural crime Harm (Crime Severity) Score* was 8.8 for the 12 months to January 2023. Although equates to, a rise of 0.3 when compared to the 12 months to January 2022, it is lower than the All Crime Harm Score in Essex (14.6) which increased by 0.9 over the same period.</a:t>
            </a:r>
          </a:p>
          <a:p>
            <a:pPr lvl="0"/>
            <a:endParaRPr lang="en-GB" sz="900" dirty="0">
              <a:solidFill>
                <a:schemeClr val="tx1"/>
              </a:solidFill>
              <a:latin typeface="Atkinson Hyperlegible" pitchFamily="50" charset="0"/>
            </a:endParaRPr>
          </a:p>
          <a:p>
            <a:r>
              <a:rPr lang="en-GB" sz="1000" dirty="0">
                <a:solidFill>
                  <a:schemeClr val="tx1"/>
                </a:solidFill>
                <a:latin typeface="Atkinson Hyperlegible" pitchFamily="50" charset="0"/>
              </a:rPr>
              <a:t>Please note:</a:t>
            </a:r>
          </a:p>
          <a:p>
            <a:r>
              <a:rPr lang="en-GB" sz="1000" dirty="0">
                <a:solidFill>
                  <a:schemeClr val="tx1"/>
                </a:solidFill>
                <a:latin typeface="Atkinson Hyperlegible" pitchFamily="50" charset="0"/>
              </a:rPr>
              <a:t>* Crime Severity Scores (as calculated by the Office for National Statistics) measure the ‘relative harm’ of crimes by taking into account both their volume and their severity. National data are not available for crimes committed in rural areas, so it is not possible to measure against an MSG average; due to this, Essex Police data (to January 2023) have been used rather than national data (which are to November 2022).</a:t>
            </a:r>
          </a:p>
        </p:txBody>
      </p:sp>
      <p:pic>
        <p:nvPicPr>
          <p:cNvPr id="10" name="Picture 9">
            <a:extLst>
              <a:ext uri="{FF2B5EF4-FFF2-40B4-BE49-F238E27FC236}">
                <a16:creationId xmlns:a16="http://schemas.microsoft.com/office/drawing/2014/main" id="{56677DD9-78D7-4BB7-8A46-72CC444FE5E7}"/>
              </a:ext>
            </a:extLst>
          </p:cNvPr>
          <p:cNvPicPr>
            <a:picLocks noChangeAspect="1"/>
          </p:cNvPicPr>
          <p:nvPr/>
        </p:nvPicPr>
        <p:blipFill>
          <a:blip r:embed="rId3"/>
          <a:stretch>
            <a:fillRect/>
          </a:stretch>
        </p:blipFill>
        <p:spPr>
          <a:xfrm>
            <a:off x="66672" y="3503345"/>
            <a:ext cx="9000000" cy="742268"/>
          </a:xfrm>
          <a:prstGeom prst="rect">
            <a:avLst/>
          </a:prstGeom>
        </p:spPr>
      </p:pic>
      <p:pic>
        <p:nvPicPr>
          <p:cNvPr id="11" name="Picture 10">
            <a:extLst>
              <a:ext uri="{FF2B5EF4-FFF2-40B4-BE49-F238E27FC236}">
                <a16:creationId xmlns:a16="http://schemas.microsoft.com/office/drawing/2014/main" id="{3E292303-FDF0-4DD1-88B1-C581A22C9C13}"/>
              </a:ext>
            </a:extLst>
          </p:cNvPr>
          <p:cNvPicPr>
            <a:picLocks noChangeAspect="1"/>
          </p:cNvPicPr>
          <p:nvPr/>
        </p:nvPicPr>
        <p:blipFill>
          <a:blip r:embed="rId4"/>
          <a:stretch>
            <a:fillRect/>
          </a:stretch>
        </p:blipFill>
        <p:spPr>
          <a:xfrm>
            <a:off x="64754" y="1653866"/>
            <a:ext cx="4186082" cy="1820599"/>
          </a:xfrm>
          <a:prstGeom prst="rect">
            <a:avLst/>
          </a:prstGeom>
        </p:spPr>
      </p:pic>
      <p:pic>
        <p:nvPicPr>
          <p:cNvPr id="14" name="Picture 13">
            <a:extLst>
              <a:ext uri="{FF2B5EF4-FFF2-40B4-BE49-F238E27FC236}">
                <a16:creationId xmlns:a16="http://schemas.microsoft.com/office/drawing/2014/main" id="{346E8017-49C9-4852-8D73-2788E2DEB9A8}"/>
              </a:ext>
            </a:extLst>
          </p:cNvPr>
          <p:cNvPicPr>
            <a:picLocks noChangeAspect="1"/>
          </p:cNvPicPr>
          <p:nvPr/>
        </p:nvPicPr>
        <p:blipFill>
          <a:blip r:embed="rId5"/>
          <a:stretch>
            <a:fillRect/>
          </a:stretch>
        </p:blipFill>
        <p:spPr>
          <a:xfrm>
            <a:off x="4850414" y="1653684"/>
            <a:ext cx="4186082" cy="1824924"/>
          </a:xfrm>
          <a:prstGeom prst="rect">
            <a:avLst/>
          </a:prstGeom>
        </p:spPr>
      </p:pic>
      <p:sp>
        <p:nvSpPr>
          <p:cNvPr id="15" name="Rectangle 14">
            <a:extLst>
              <a:ext uri="{FF2B5EF4-FFF2-40B4-BE49-F238E27FC236}">
                <a16:creationId xmlns:a16="http://schemas.microsoft.com/office/drawing/2014/main" id="{4BFB6027-62B1-4AA9-9D89-EFEF5123D38B}"/>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pic>
        <p:nvPicPr>
          <p:cNvPr id="2" name="Picture 1">
            <a:extLst>
              <a:ext uri="{FF2B5EF4-FFF2-40B4-BE49-F238E27FC236}">
                <a16:creationId xmlns:a16="http://schemas.microsoft.com/office/drawing/2014/main" id="{D1612BB7-6DC6-42AB-A06D-0B4AEDB987F0}"/>
              </a:ext>
            </a:extLst>
          </p:cNvPr>
          <p:cNvPicPr>
            <a:picLocks noChangeAspect="1"/>
          </p:cNvPicPr>
          <p:nvPr/>
        </p:nvPicPr>
        <p:blipFill>
          <a:blip r:embed="rId6"/>
          <a:stretch>
            <a:fillRect/>
          </a:stretch>
        </p:blipFill>
        <p:spPr>
          <a:xfrm>
            <a:off x="64934" y="707954"/>
            <a:ext cx="8994029" cy="890556"/>
          </a:xfrm>
          <a:prstGeom prst="rect">
            <a:avLst/>
          </a:prstGeom>
        </p:spPr>
      </p:pic>
    </p:spTree>
    <p:extLst>
      <p:ext uri="{BB962C8B-B14F-4D97-AF65-F5344CB8AC3E}">
        <p14:creationId xmlns:p14="http://schemas.microsoft.com/office/powerpoint/2010/main" val="345665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904656" cy="338554"/>
          </a:xfrm>
          <a:prstGeom prst="rect">
            <a:avLst/>
          </a:prstGeom>
        </p:spPr>
        <p:txBody>
          <a:bodyPr wrap="square">
            <a:spAutoFit/>
          </a:bodyPr>
          <a:lstStyle/>
          <a:p>
            <a:r>
              <a:rPr lang="en-GB" sz="1600" b="1" dirty="0">
                <a:solidFill>
                  <a:schemeClr val="bg1"/>
                </a:solidFill>
                <a:latin typeface="Atkinson Hyperlegible" pitchFamily="50" charset="0"/>
              </a:rPr>
              <a:t>Priority 6 – Protecting rural and isolated areas - continued</a:t>
            </a:r>
          </a:p>
        </p:txBody>
      </p:sp>
      <p:sp>
        <p:nvSpPr>
          <p:cNvPr id="5" name="Slide Number Placeholder 4"/>
          <p:cNvSpPr>
            <a:spLocks noGrp="1"/>
          </p:cNvSpPr>
          <p:nvPr>
            <p:ph type="sldNum" sz="quarter" idx="12"/>
          </p:nvPr>
        </p:nvSpPr>
        <p:spPr>
          <a:xfrm>
            <a:off x="6894721" y="6492875"/>
            <a:ext cx="2133600" cy="365125"/>
          </a:xfrm>
        </p:spPr>
        <p:txBody>
          <a:bodyPr/>
          <a:lstStyle/>
          <a:p>
            <a:fld id="{E0D83E65-4E55-4BA6-A0BC-212B9D3BDCE3}" type="slidenum">
              <a:rPr lang="en-GB" smtClean="0"/>
              <a:pPr/>
              <a:t>18</a:t>
            </a:fld>
            <a:endParaRPr lang="en-GB" dirty="0"/>
          </a:p>
        </p:txBody>
      </p:sp>
      <p:sp>
        <p:nvSpPr>
          <p:cNvPr id="8" name="TextBox 7"/>
          <p:cNvSpPr txBox="1"/>
          <p:nvPr/>
        </p:nvSpPr>
        <p:spPr>
          <a:xfrm>
            <a:off x="60974" y="2584113"/>
            <a:ext cx="8978082" cy="390876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tkinson Hyperlegible" pitchFamily="50" charset="0"/>
              </a:rPr>
              <a:t>Confidence in rural policing (from the independent survey commissioned by Essex Police) is at 77.4% (results to the 12 months to September 2022). Compared to year ending September 2021, confidence in rural policing has deteriorated, although it remains higher than the current overall Essex average (rural and urban combined) of 76.3%. In all four of the more rural districts in Essex, more than 75% of people believe Essex are doing a good or excellent job. </a:t>
            </a:r>
            <a:r>
              <a:rPr lang="en-GB" sz="1200" b="1" dirty="0">
                <a:solidFill>
                  <a:schemeClr val="tx1"/>
                </a:solidFill>
                <a:latin typeface="Atkinson Hyperlegible" pitchFamily="50" charset="0"/>
              </a:rPr>
              <a:t>Since 2019, confidence in Essex Police has increased significantly in every area across Essex. </a:t>
            </a:r>
            <a:r>
              <a:rPr lang="en-GB" sz="1200" dirty="0">
                <a:solidFill>
                  <a:schemeClr val="tx1"/>
                </a:solidFill>
                <a:latin typeface="Atkinson Hyperlegible" pitchFamily="50" charset="0"/>
              </a:rPr>
              <a:t>The four districts with the lowest levels of confidence (between 69%-75%) are urban. </a:t>
            </a:r>
          </a:p>
          <a:p>
            <a:endParaRPr lang="en-GB" sz="1200" dirty="0">
              <a:solidFill>
                <a:srgbClr val="FF0000"/>
              </a:solidFill>
              <a:highlight>
                <a:srgbClr val="FFFF66"/>
              </a:highlight>
              <a:latin typeface="Atkinson Hyperlegible" pitchFamily="50" charset="0"/>
            </a:endParaRPr>
          </a:p>
          <a:p>
            <a:r>
              <a:rPr lang="en-US" sz="1200" dirty="0">
                <a:solidFill>
                  <a:schemeClr val="tx1"/>
                </a:solidFill>
                <a:effectLst/>
                <a:latin typeface="Atkinson Hyperlegible" pitchFamily="50" charset="0"/>
                <a:ea typeface="Yu Mincho" panose="020B0400000000000000" pitchFamily="18" charset="-128"/>
                <a:cs typeface="Arial" panose="020B0604020202020204" pitchFamily="34" charset="0"/>
              </a:rPr>
              <a:t>Essex Police is one of only 15 forces who have dedicated Rural Policing Teams. </a:t>
            </a:r>
            <a:r>
              <a:rPr lang="en-GB" sz="1200" b="0" i="0" dirty="0">
                <a:solidFill>
                  <a:schemeClr val="tx1"/>
                </a:solidFill>
                <a:effectLst/>
                <a:latin typeface="Atkinson Hyperlegible" pitchFamily="50" charset="0"/>
              </a:rPr>
              <a:t>Essex Police are also continuing their commitment to prevent rural and heritage crime with the innovative launch of a horseback volunteer scheme in Uttlesford. The idea behind the scheme is that horse riders are in a unique position to spot signs of suspicious activity related to offences such as hare coursing, stolen agricultural vehicles, unlawful metal detecting or theft of lead from protected heritage buildings. The horseback volunteers will be trained in what to look out for and will be able to report any concerns or suspicious activity, helping the Force target those committing offences and stop criminality before it happens.</a:t>
            </a:r>
            <a:endParaRPr lang="en-GB" sz="1200" dirty="0">
              <a:solidFill>
                <a:schemeClr val="tx1"/>
              </a:solidFill>
              <a:effectLst/>
              <a:latin typeface="Atkinson Hyperlegible" pitchFamily="50" charset="0"/>
              <a:ea typeface="Yu Mincho" panose="020B0400000000000000" pitchFamily="18" charset="-128"/>
              <a:cs typeface="Arial" panose="020B0604020202020204" pitchFamily="34" charset="0"/>
            </a:endParaRPr>
          </a:p>
          <a:p>
            <a:r>
              <a:rPr lang="en-US" sz="1200" dirty="0">
                <a:solidFill>
                  <a:srgbClr val="FF0000"/>
                </a:solidFill>
                <a:effectLst/>
                <a:highlight>
                  <a:srgbClr val="FFFF66"/>
                </a:highlight>
                <a:latin typeface="Atkinson Hyperlegible" pitchFamily="50" charset="0"/>
                <a:ea typeface="Yu Mincho" panose="020B0400000000000000" pitchFamily="18" charset="-128"/>
                <a:cs typeface="Arial" panose="020B0604020202020204" pitchFamily="34" charset="0"/>
              </a:rPr>
              <a:t> </a:t>
            </a:r>
            <a:endParaRPr lang="en-GB" sz="1200" dirty="0">
              <a:solidFill>
                <a:srgbClr val="FF0000"/>
              </a:solidFill>
              <a:effectLst/>
              <a:highlight>
                <a:srgbClr val="FFFF66"/>
              </a:highlight>
              <a:latin typeface="Atkinson Hyperlegible" pitchFamily="50" charset="0"/>
              <a:ea typeface="Yu Mincho" panose="020B0400000000000000" pitchFamily="18" charset="-128"/>
              <a:cs typeface="Arial" panose="020B0604020202020204" pitchFamily="34" charset="0"/>
            </a:endParaRPr>
          </a:p>
          <a:p>
            <a:pPr lvl="0"/>
            <a:r>
              <a:rPr lang="en-GB" sz="1200" dirty="0">
                <a:solidFill>
                  <a:schemeClr val="tx1"/>
                </a:solidFill>
                <a:latin typeface="Atkinson Hyperlegible" pitchFamily="50" charset="0"/>
              </a:rPr>
              <a:t>Confidence in the local police in rural areas remains higher than in Essex as a whole, and offence levels in the 12 months to January 2023 are lower compared to the 12 months to December 2019 (pre-COVID). However, over the last 12 months there has been a slight increase in the number of rural offences, but a proportional increase in the number solved. Therefore, a grade of adequate is recommended.</a:t>
            </a:r>
          </a:p>
          <a:p>
            <a:pPr lvl="0"/>
            <a:endParaRPr lang="en-GB" sz="1200" dirty="0">
              <a:solidFill>
                <a:srgbClr val="FF0000"/>
              </a:solidFill>
              <a:latin typeface="Atkinson Hyperlegible" pitchFamily="50" charset="0"/>
            </a:endParaRPr>
          </a:p>
          <a:p>
            <a:r>
              <a:rPr lang="en-GB" sz="1000" dirty="0">
                <a:solidFill>
                  <a:schemeClr val="tx1"/>
                </a:solidFill>
                <a:latin typeface="Atkinson Hyperlegible" pitchFamily="50" charset="0"/>
              </a:rPr>
              <a:t>Please note:</a:t>
            </a:r>
          </a:p>
          <a:p>
            <a:r>
              <a:rPr lang="en-GB" sz="1000" dirty="0">
                <a:solidFill>
                  <a:schemeClr val="tx1"/>
                </a:solidFill>
                <a:latin typeface="Atkinson Hyperlegible" pitchFamily="50" charset="0"/>
              </a:rPr>
              <a:t>* Rural districts: Braintree, Maldon, Tendring and Uttlesford</a:t>
            </a:r>
          </a:p>
        </p:txBody>
      </p:sp>
      <p:sp>
        <p:nvSpPr>
          <p:cNvPr id="10" name="Rectangle 9">
            <a:extLst>
              <a:ext uri="{FF2B5EF4-FFF2-40B4-BE49-F238E27FC236}">
                <a16:creationId xmlns:a16="http://schemas.microsoft.com/office/drawing/2014/main" id="{E38C8FA1-0F58-4E04-880A-F4998C09835E}"/>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pic>
        <p:nvPicPr>
          <p:cNvPr id="2" name="Picture 1">
            <a:extLst>
              <a:ext uri="{FF2B5EF4-FFF2-40B4-BE49-F238E27FC236}">
                <a16:creationId xmlns:a16="http://schemas.microsoft.com/office/drawing/2014/main" id="{4AD1FA4F-B719-4EDB-BA6E-48A6B404D2F0}"/>
              </a:ext>
            </a:extLst>
          </p:cNvPr>
          <p:cNvPicPr>
            <a:picLocks noChangeAspect="1"/>
          </p:cNvPicPr>
          <p:nvPr/>
        </p:nvPicPr>
        <p:blipFill>
          <a:blip r:embed="rId3"/>
          <a:stretch>
            <a:fillRect/>
          </a:stretch>
        </p:blipFill>
        <p:spPr>
          <a:xfrm>
            <a:off x="67056" y="720364"/>
            <a:ext cx="9000000" cy="891148"/>
          </a:xfrm>
          <a:prstGeom prst="rect">
            <a:avLst/>
          </a:prstGeom>
        </p:spPr>
      </p:pic>
    </p:spTree>
    <p:extLst>
      <p:ext uri="{BB962C8B-B14F-4D97-AF65-F5344CB8AC3E}">
        <p14:creationId xmlns:p14="http://schemas.microsoft.com/office/powerpoint/2010/main" val="17598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926" y="-243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tkinson Hyperlegible" pitchFamily="50" charset="0"/>
              </a:rPr>
              <a:t>Priority 7 – Preventing dog theft</a:t>
            </a:r>
          </a:p>
        </p:txBody>
      </p:sp>
      <p:sp>
        <p:nvSpPr>
          <p:cNvPr id="5" name="Slide Number Placeholder 4"/>
          <p:cNvSpPr>
            <a:spLocks noGrp="1"/>
          </p:cNvSpPr>
          <p:nvPr>
            <p:ph type="sldNum" sz="quarter" idx="12"/>
          </p:nvPr>
        </p:nvSpPr>
        <p:spPr>
          <a:xfrm>
            <a:off x="6872531" y="6492875"/>
            <a:ext cx="2133600" cy="365125"/>
          </a:xfrm>
        </p:spPr>
        <p:txBody>
          <a:bodyPr/>
          <a:lstStyle/>
          <a:p>
            <a:fld id="{E0D83E65-4E55-4BA6-A0BC-212B9D3BDCE3}" type="slidenum">
              <a:rPr lang="en-GB" smtClean="0"/>
              <a:pPr/>
              <a:t>19</a:t>
            </a:fld>
            <a:endParaRPr lang="en-GB" dirty="0"/>
          </a:p>
        </p:txBody>
      </p:sp>
      <p:sp>
        <p:nvSpPr>
          <p:cNvPr id="13" name="Rectangle 12"/>
          <p:cNvSpPr/>
          <p:nvPr/>
        </p:nvSpPr>
        <p:spPr>
          <a:xfrm>
            <a:off x="7615428" y="172331"/>
            <a:ext cx="1420798"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sp>
        <p:nvSpPr>
          <p:cNvPr id="12" name="TextBox 11">
            <a:extLst>
              <a:ext uri="{FF2B5EF4-FFF2-40B4-BE49-F238E27FC236}">
                <a16:creationId xmlns:a16="http://schemas.microsoft.com/office/drawing/2014/main" id="{4B4192FE-0414-49C9-9794-2AE36D86C0B2}"/>
              </a:ext>
            </a:extLst>
          </p:cNvPr>
          <p:cNvSpPr txBox="1"/>
          <p:nvPr/>
        </p:nvSpPr>
        <p:spPr>
          <a:xfrm>
            <a:off x="57551" y="4292883"/>
            <a:ext cx="8978675" cy="2477601"/>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a:solidFill>
                  <a:schemeClr val="tx1"/>
                </a:solidFill>
                <a:latin typeface="Atkinson Hyperlegible" pitchFamily="50" charset="0"/>
              </a:rPr>
              <a:t>There were five fewer dog thefts in Essex for the 12 months to January 2023 compared to the 12 months to January 2022 (57 v. 62). There were the same number of dog thefts in the 12 months to January 2023 compared to the 12 months to December 2019. </a:t>
            </a:r>
          </a:p>
          <a:p>
            <a:endParaRPr lang="en-GB" sz="1000" dirty="0">
              <a:solidFill>
                <a:schemeClr val="tx1"/>
              </a:solidFill>
              <a:latin typeface="Atkinson Hyperlegible" pitchFamily="50" charset="0"/>
            </a:endParaRPr>
          </a:p>
          <a:p>
            <a:r>
              <a:rPr lang="en-GB" sz="1000" dirty="0">
                <a:solidFill>
                  <a:schemeClr val="tx1"/>
                </a:solidFill>
                <a:latin typeface="Atkinson Hyperlegible" pitchFamily="50" charset="0"/>
              </a:rPr>
              <a:t>Essex Police solved one fewer dog theft offence for the 12 months to January 2023 compared to the 12 months to January 2022 and the 12 months to December 2019.</a:t>
            </a:r>
          </a:p>
          <a:p>
            <a:endParaRPr lang="en-GB" sz="1000" dirty="0">
              <a:solidFill>
                <a:srgbClr val="FF0000"/>
              </a:solidFill>
              <a:latin typeface="Atkinson Hyperlegible" pitchFamily="50" charset="0"/>
            </a:endParaRPr>
          </a:p>
          <a:p>
            <a:r>
              <a:rPr lang="en-GB" sz="1000" dirty="0">
                <a:solidFill>
                  <a:schemeClr val="tx1"/>
                </a:solidFill>
                <a:latin typeface="Atkinson Hyperlegible" pitchFamily="50" charset="0"/>
              </a:rPr>
              <a:t>Confidence in how Essex Police and the organisations they work with are dealing with dog theft (from the independent survey commissioned by Essex Police) is at 63.4% for the 12 months to September 2022. </a:t>
            </a:r>
          </a:p>
          <a:p>
            <a:endParaRPr lang="en-GB" sz="1000" dirty="0">
              <a:solidFill>
                <a:srgbClr val="FF0000"/>
              </a:solidFill>
              <a:latin typeface="Atkinson Hyperlegible" pitchFamily="50" charset="0"/>
            </a:endParaRPr>
          </a:p>
          <a:p>
            <a:r>
              <a:rPr lang="en-GB" sz="1000" dirty="0">
                <a:solidFill>
                  <a:schemeClr val="tx1"/>
                </a:solidFill>
                <a:latin typeface="Atkinson Hyperlegible" pitchFamily="50" charset="0"/>
              </a:rPr>
              <a:t>Due to the low and reducing number of thefts across the county (given the comparatively large population of Essex), along with relatively high confidence levels, a grade of Good is recommended.</a:t>
            </a:r>
          </a:p>
          <a:p>
            <a:endParaRPr lang="en-GB" sz="900" dirty="0">
              <a:solidFill>
                <a:srgbClr val="FF0000"/>
              </a:solidFill>
              <a:latin typeface="Atkinson Hyperlegible" pitchFamily="50" charset="0"/>
            </a:endParaRPr>
          </a:p>
          <a:p>
            <a:r>
              <a:rPr lang="en-GB" sz="900" dirty="0">
                <a:solidFill>
                  <a:schemeClr val="tx1"/>
                </a:solidFill>
                <a:latin typeface="Atkinson Hyperlegible" pitchFamily="50" charset="0"/>
              </a:rPr>
              <a:t>Please note:</a:t>
            </a:r>
          </a:p>
          <a:p>
            <a:r>
              <a:rPr lang="en-GB" sz="900" i="0" dirty="0">
                <a:solidFill>
                  <a:schemeClr val="tx1"/>
                </a:solidFill>
                <a:effectLst/>
                <a:latin typeface="Atkinson Hyperlegible" pitchFamily="50" charset="0"/>
              </a:rPr>
              <a:t>*   T</a:t>
            </a:r>
            <a:r>
              <a:rPr lang="en-GB" sz="900" dirty="0">
                <a:solidFill>
                  <a:schemeClr val="tx1"/>
                </a:solidFill>
                <a:effectLst/>
                <a:latin typeface="Atkinson Hyperlegible" pitchFamily="50" charset="0"/>
              </a:rPr>
              <a:t>his is number of thefts in which dogs were stolen, and not quantity of dogs stolen in each theft. </a:t>
            </a:r>
            <a:r>
              <a:rPr lang="en-GB" sz="900" i="0" dirty="0">
                <a:solidFill>
                  <a:schemeClr val="tx1"/>
                </a:solidFill>
                <a:effectLst/>
                <a:latin typeface="Atkinson Hyperlegible" pitchFamily="50" charset="0"/>
              </a:rPr>
              <a:t>Data are based on theft offence crimes and robbery offence crimes where the ‘property code’ is ‘pet animal – dog’ and the ‘property status’ is ‘stolen’ and/or ‘stolen/recovered’. </a:t>
            </a:r>
            <a:endParaRPr lang="en-GB" sz="900" dirty="0">
              <a:solidFill>
                <a:schemeClr val="tx1"/>
              </a:solidFill>
              <a:latin typeface="Atkinson Hyperlegible" pitchFamily="50" charset="0"/>
            </a:endParaRPr>
          </a:p>
          <a:p>
            <a:r>
              <a:rPr lang="en-GB" sz="900" dirty="0">
                <a:solidFill>
                  <a:schemeClr val="tx1"/>
                </a:solidFill>
                <a:latin typeface="Atkinson Hyperlegible" pitchFamily="50" charset="0"/>
              </a:rPr>
              <a:t>**  The confidence question was added to the internal survey in September 2021 so year on year comparison is not available.</a:t>
            </a:r>
          </a:p>
        </p:txBody>
      </p:sp>
      <p:pic>
        <p:nvPicPr>
          <p:cNvPr id="2" name="Picture 1">
            <a:extLst>
              <a:ext uri="{FF2B5EF4-FFF2-40B4-BE49-F238E27FC236}">
                <a16:creationId xmlns:a16="http://schemas.microsoft.com/office/drawing/2014/main" id="{B8EBFBDB-5F7E-4978-9C48-18D73C268E0D}"/>
              </a:ext>
            </a:extLst>
          </p:cNvPr>
          <p:cNvPicPr>
            <a:picLocks noChangeAspect="1"/>
          </p:cNvPicPr>
          <p:nvPr/>
        </p:nvPicPr>
        <p:blipFill>
          <a:blip r:embed="rId2"/>
          <a:stretch>
            <a:fillRect/>
          </a:stretch>
        </p:blipFill>
        <p:spPr>
          <a:xfrm>
            <a:off x="57551" y="679577"/>
            <a:ext cx="8978675" cy="916007"/>
          </a:xfrm>
          <a:prstGeom prst="rect">
            <a:avLst/>
          </a:prstGeom>
        </p:spPr>
      </p:pic>
      <p:pic>
        <p:nvPicPr>
          <p:cNvPr id="4" name="Picture 3">
            <a:extLst>
              <a:ext uri="{FF2B5EF4-FFF2-40B4-BE49-F238E27FC236}">
                <a16:creationId xmlns:a16="http://schemas.microsoft.com/office/drawing/2014/main" id="{3A5F3C4A-BFAB-4BB9-BA76-4EC295B468AB}"/>
              </a:ext>
            </a:extLst>
          </p:cNvPr>
          <p:cNvPicPr>
            <a:picLocks noChangeAspect="1"/>
          </p:cNvPicPr>
          <p:nvPr/>
        </p:nvPicPr>
        <p:blipFill>
          <a:blip r:embed="rId3"/>
          <a:stretch>
            <a:fillRect/>
          </a:stretch>
        </p:blipFill>
        <p:spPr>
          <a:xfrm>
            <a:off x="57551" y="3318096"/>
            <a:ext cx="8978675" cy="897868"/>
          </a:xfrm>
          <a:prstGeom prst="rect">
            <a:avLst/>
          </a:prstGeom>
        </p:spPr>
      </p:pic>
      <p:pic>
        <p:nvPicPr>
          <p:cNvPr id="10" name="Picture 9">
            <a:extLst>
              <a:ext uri="{FF2B5EF4-FFF2-40B4-BE49-F238E27FC236}">
                <a16:creationId xmlns:a16="http://schemas.microsoft.com/office/drawing/2014/main" id="{099CCABD-BA2D-483C-BC2B-F65F8444C814}"/>
              </a:ext>
            </a:extLst>
          </p:cNvPr>
          <p:cNvPicPr>
            <a:picLocks noChangeAspect="1"/>
          </p:cNvPicPr>
          <p:nvPr/>
        </p:nvPicPr>
        <p:blipFill>
          <a:blip r:embed="rId4"/>
          <a:stretch>
            <a:fillRect/>
          </a:stretch>
        </p:blipFill>
        <p:spPr>
          <a:xfrm>
            <a:off x="2629646" y="1595584"/>
            <a:ext cx="3884708" cy="1696538"/>
          </a:xfrm>
          <a:prstGeom prst="rect">
            <a:avLst/>
          </a:prstGeom>
        </p:spPr>
      </p:pic>
    </p:spTree>
    <p:extLst>
      <p:ext uri="{BB962C8B-B14F-4D97-AF65-F5344CB8AC3E}">
        <p14:creationId xmlns:p14="http://schemas.microsoft.com/office/powerpoint/2010/main" val="2050925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7384"/>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29558"/>
            <a:ext cx="7200800" cy="338554"/>
          </a:xfrm>
          <a:prstGeom prst="rect">
            <a:avLst/>
          </a:prstGeom>
        </p:spPr>
        <p:txBody>
          <a:bodyPr wrap="square">
            <a:spAutoFit/>
          </a:bodyPr>
          <a:lstStyle/>
          <a:p>
            <a:r>
              <a:rPr lang="en-GB" sz="1600" b="1" dirty="0">
                <a:solidFill>
                  <a:schemeClr val="bg1"/>
                </a:solidFill>
                <a:latin typeface="Atkinson Hyperlegible" pitchFamily="50" charset="0"/>
              </a:rPr>
              <a:t>Executive Summary </a:t>
            </a:r>
          </a:p>
        </p:txBody>
      </p:sp>
      <p:sp>
        <p:nvSpPr>
          <p:cNvPr id="3" name="Slide Number Placeholder 2"/>
          <p:cNvSpPr>
            <a:spLocks noGrp="1"/>
          </p:cNvSpPr>
          <p:nvPr>
            <p:ph type="sldNum" sz="quarter" idx="12"/>
          </p:nvPr>
        </p:nvSpPr>
        <p:spPr>
          <a:xfrm>
            <a:off x="7010400" y="6545879"/>
            <a:ext cx="2133600" cy="365125"/>
          </a:xfrm>
        </p:spPr>
        <p:txBody>
          <a:bodyPr/>
          <a:lstStyle/>
          <a:p>
            <a:fld id="{E0D83E65-4E55-4BA6-A0BC-212B9D3BDCE3}" type="slidenum">
              <a:rPr lang="en-GB" smtClean="0">
                <a:latin typeface="Atkinson Hyperlegible" pitchFamily="50" charset="0"/>
              </a:rPr>
              <a:pPr/>
              <a:t>2</a:t>
            </a:fld>
            <a:endParaRPr lang="en-GB" dirty="0">
              <a:latin typeface="Atkinson Hyperlegible" pitchFamily="50" charset="0"/>
            </a:endParaRPr>
          </a:p>
        </p:txBody>
      </p:sp>
      <p:sp>
        <p:nvSpPr>
          <p:cNvPr id="5" name="TextBox 4"/>
          <p:cNvSpPr txBox="1"/>
          <p:nvPr/>
        </p:nvSpPr>
        <p:spPr>
          <a:xfrm>
            <a:off x="0" y="655833"/>
            <a:ext cx="9144000" cy="5973943"/>
          </a:xfrm>
          <a:prstGeom prst="rect">
            <a:avLst/>
          </a:prstGeom>
          <a:noFill/>
        </p:spPr>
        <p:txBody>
          <a:bodyPr wrap="square" rtlCol="0">
            <a:spAutoFit/>
          </a:bodyPr>
          <a:lstStyle/>
          <a:p>
            <a:pPr marL="285750" indent="-285750">
              <a:buFont typeface="Arial" panose="020B0604020202020204" pitchFamily="34" charset="0"/>
              <a:buChar char="•"/>
            </a:pPr>
            <a:endParaRPr lang="en-GB" sz="910" dirty="0">
              <a:latin typeface="Atkinson Hyperlegible" pitchFamily="50" charset="0"/>
            </a:endParaRPr>
          </a:p>
          <a:p>
            <a:pPr marL="285750" indent="-285750">
              <a:buFont typeface="Arial" panose="020B0604020202020204" pitchFamily="34" charset="0"/>
              <a:buChar char="•"/>
            </a:pPr>
            <a:r>
              <a:rPr lang="en-GB" sz="910" dirty="0">
                <a:latin typeface="Atkinson Hyperlegible" pitchFamily="50" charset="0"/>
              </a:rPr>
              <a:t>The Police and Crime Plan 2021-2024 was introduced in April 2021,</a:t>
            </a:r>
            <a:r>
              <a:rPr lang="en-GB" sz="910" baseline="30000" dirty="0">
                <a:latin typeface="Atkinson Hyperlegible" pitchFamily="50" charset="0"/>
              </a:rPr>
              <a:t> </a:t>
            </a:r>
            <a:r>
              <a:rPr lang="en-GB" sz="910" dirty="0">
                <a:latin typeface="Atkinson Hyperlegible" pitchFamily="50" charset="0"/>
              </a:rPr>
              <a:t>with new measures that reflect the Essex Police, Fire and Crime Commissioner’s (PFCC) strategic commitment to targeted prevention and early intervention. On 13 December 2022, the Chief Constable of Essex Police and the Police, Fire &amp; Crime Commissioner for Essex agreed that more measures should be included so a more holistic and rounded view of the Force’s performance against the Police and Crime Plan could be provided. </a:t>
            </a:r>
          </a:p>
          <a:p>
            <a:pPr marL="285750" indent="-285750">
              <a:buFont typeface="Arial" panose="020B0604020202020204" pitchFamily="34" charset="0"/>
              <a:buChar char="•"/>
            </a:pPr>
            <a:endParaRPr lang="en-GB" sz="910" dirty="0">
              <a:solidFill>
                <a:srgbClr val="FF0000"/>
              </a:solidFill>
              <a:latin typeface="Atkinson Hyperlegible" pitchFamily="50" charset="0"/>
            </a:endParaRPr>
          </a:p>
          <a:p>
            <a:pPr marL="285750" indent="-285750">
              <a:buFont typeface="Arial" panose="020B0604020202020204" pitchFamily="34" charset="0"/>
              <a:buChar char="•"/>
            </a:pPr>
            <a:r>
              <a:rPr lang="en-GB" sz="910" b="1" dirty="0">
                <a:latin typeface="Atkinson Hyperlegible" pitchFamily="50" charset="0"/>
              </a:rPr>
              <a:t>Three of the twelve PFCC Priorities have been given a recommended grade of ‘</a:t>
            </a:r>
            <a:r>
              <a:rPr lang="en-GB" sz="910" b="1" dirty="0">
                <a:solidFill>
                  <a:srgbClr val="00B050"/>
                </a:solidFill>
                <a:latin typeface="Atkinson Hyperlegible" pitchFamily="50" charset="0"/>
              </a:rPr>
              <a:t>Good</a:t>
            </a:r>
            <a:r>
              <a:rPr lang="en-GB" sz="910" b="1" dirty="0">
                <a:latin typeface="Atkinson Hyperlegible" pitchFamily="50" charset="0"/>
              </a:rPr>
              <a:t>’</a:t>
            </a:r>
            <a:r>
              <a:rPr lang="en-GB" sz="910" dirty="0">
                <a:latin typeface="Atkinson Hyperlegible" pitchFamily="50" charset="0"/>
              </a:rPr>
              <a:t>: 2 (Reducing drug driven violence), 3 (Protecting vulnerable people and breaking the cycle of domestic abuse) and 7 (Dog Theft). </a:t>
            </a:r>
            <a:r>
              <a:rPr lang="en-GB" sz="910" b="1">
                <a:latin typeface="Atkinson Hyperlegible" pitchFamily="50" charset="0"/>
              </a:rPr>
              <a:t>Seven </a:t>
            </a:r>
            <a:r>
              <a:rPr lang="en-GB" sz="910" b="1" dirty="0">
                <a:latin typeface="Atkinson Hyperlegible" pitchFamily="50" charset="0"/>
              </a:rPr>
              <a:t>have been given a recommended grade of ‘</a:t>
            </a:r>
            <a:r>
              <a:rPr lang="en-GB" sz="910" b="1" dirty="0">
                <a:solidFill>
                  <a:srgbClr val="0070C0"/>
                </a:solidFill>
                <a:latin typeface="Atkinson Hyperlegible" pitchFamily="50" charset="0"/>
              </a:rPr>
              <a:t>Adequate</a:t>
            </a:r>
            <a:r>
              <a:rPr lang="en-GB" sz="910" dirty="0">
                <a:latin typeface="Atkinson Hyperlegible" pitchFamily="50" charset="0"/>
              </a:rPr>
              <a:t>’ and </a:t>
            </a:r>
            <a:r>
              <a:rPr lang="en-GB" sz="910" b="1" dirty="0">
                <a:latin typeface="Atkinson Hyperlegible" pitchFamily="50" charset="0"/>
              </a:rPr>
              <a:t>two</a:t>
            </a:r>
            <a:r>
              <a:rPr lang="en-GB" sz="910" dirty="0">
                <a:latin typeface="Atkinson Hyperlegible" pitchFamily="50" charset="0"/>
              </a:rPr>
              <a:t> </a:t>
            </a:r>
            <a:r>
              <a:rPr lang="en-GB" sz="910" b="1" dirty="0">
                <a:latin typeface="Atkinson Hyperlegible" pitchFamily="50" charset="0"/>
              </a:rPr>
              <a:t>have been given a recommended grade of ‘</a:t>
            </a:r>
            <a:r>
              <a:rPr lang="en-GB" sz="910" b="1" dirty="0">
                <a:solidFill>
                  <a:srgbClr val="FF0000"/>
                </a:solidFill>
                <a:latin typeface="Atkinson Hyperlegible" pitchFamily="50" charset="0"/>
              </a:rPr>
              <a:t>Requires Improvement</a:t>
            </a:r>
            <a:r>
              <a:rPr lang="en-GB" sz="910" b="1" dirty="0">
                <a:latin typeface="Atkinson Hyperlegible" pitchFamily="50" charset="0"/>
              </a:rPr>
              <a:t>’:</a:t>
            </a:r>
            <a:r>
              <a:rPr lang="en-GB" sz="910" dirty="0">
                <a:latin typeface="Atkinson Hyperlegible" pitchFamily="50" charset="0"/>
              </a:rPr>
              <a:t> 5 (Improving support for victims of crime) and 9 (Improving safety on our roads).</a:t>
            </a:r>
          </a:p>
          <a:p>
            <a:pPr marL="285750" indent="-285750">
              <a:buFont typeface="Arial" panose="020B0604020202020204" pitchFamily="34" charset="0"/>
              <a:buChar char="•"/>
            </a:pPr>
            <a:endParaRPr lang="en-GB" sz="910" b="1" dirty="0">
              <a:latin typeface="Atkinson Hyperlegible" pitchFamily="50" charset="0"/>
            </a:endParaRPr>
          </a:p>
          <a:p>
            <a:pPr marL="285750" indent="-285750">
              <a:buFont typeface="Arial" panose="020B0604020202020204" pitchFamily="34" charset="0"/>
              <a:buChar char="•"/>
            </a:pPr>
            <a:r>
              <a:rPr lang="en-GB" sz="910" b="1" dirty="0">
                <a:latin typeface="Atkinson Hyperlegible" pitchFamily="50" charset="0"/>
              </a:rPr>
              <a:t>Priorities 2, 4 and 12 (Drug driven violence, VAWG and Collaboration) have </a:t>
            </a:r>
            <a:r>
              <a:rPr lang="en-GB" sz="910" b="1" dirty="0">
                <a:solidFill>
                  <a:srgbClr val="00B050"/>
                </a:solidFill>
                <a:latin typeface="Atkinson Hyperlegible" pitchFamily="50" charset="0"/>
              </a:rPr>
              <a:t>improved</a:t>
            </a:r>
            <a:r>
              <a:rPr lang="en-GB" sz="910" b="1" dirty="0">
                <a:latin typeface="Atkinson Hyperlegible" pitchFamily="50" charset="0"/>
              </a:rPr>
              <a:t> their grading this month, whilst priority 6 (Rural and isolated areas) have </a:t>
            </a:r>
            <a:r>
              <a:rPr lang="en-GB" sz="910" b="1" dirty="0">
                <a:solidFill>
                  <a:srgbClr val="FF0000"/>
                </a:solidFill>
                <a:latin typeface="Atkinson Hyperlegible" pitchFamily="50" charset="0"/>
              </a:rPr>
              <a:t>deteriorated</a:t>
            </a:r>
            <a:r>
              <a:rPr lang="en-GB" sz="910" b="1" dirty="0">
                <a:latin typeface="Atkinson Hyperlegible" pitchFamily="50" charset="0"/>
              </a:rPr>
              <a:t>. </a:t>
            </a:r>
            <a:r>
              <a:rPr lang="en-GB" sz="910" dirty="0">
                <a:latin typeface="Atkinson Hyperlegible" pitchFamily="50" charset="0"/>
              </a:rPr>
              <a:t>The gradings for the remaining eight priorities have remained stable compared to last month.</a:t>
            </a:r>
            <a:endParaRPr lang="en-GB" sz="910" b="1" dirty="0">
              <a:latin typeface="Atkinson Hyperlegible" pitchFamily="50" charset="0"/>
            </a:endParaRPr>
          </a:p>
          <a:p>
            <a:endParaRPr lang="en-GB" sz="910" dirty="0">
              <a:highlight>
                <a:srgbClr val="FFFF66"/>
              </a:highlight>
              <a:latin typeface="Atkinson Hyperlegible" pitchFamily="50" charset="0"/>
            </a:endParaRPr>
          </a:p>
          <a:p>
            <a:pPr marL="285750" indent="-285750">
              <a:buFont typeface="Arial" panose="020B0604020202020204" pitchFamily="34" charset="0"/>
              <a:buChar char="•"/>
            </a:pPr>
            <a:r>
              <a:rPr lang="en-GB" sz="910" b="1" dirty="0">
                <a:latin typeface="Atkinson Hyperlegible" pitchFamily="50" charset="0"/>
              </a:rPr>
              <a:t>Priority 2 (Reducing Drug Driven Violence) has been upgraded from ‘Adequate’ to ‘</a:t>
            </a:r>
            <a:r>
              <a:rPr lang="en-GB" sz="910" b="1" dirty="0">
                <a:solidFill>
                  <a:srgbClr val="00B050"/>
                </a:solidFill>
                <a:latin typeface="Atkinson Hyperlegible" pitchFamily="50" charset="0"/>
              </a:rPr>
              <a:t>Good</a:t>
            </a:r>
            <a:r>
              <a:rPr lang="en-GB" sz="910" b="1" dirty="0">
                <a:latin typeface="Atkinson Hyperlegible" pitchFamily="50" charset="0"/>
              </a:rPr>
              <a:t>’</a:t>
            </a:r>
            <a:r>
              <a:rPr lang="en-GB" sz="910" dirty="0">
                <a:latin typeface="Atkinson Hyperlegible" pitchFamily="50" charset="0"/>
              </a:rPr>
              <a:t> since the last report. This is due to the fact that two</a:t>
            </a:r>
            <a:r>
              <a:rPr lang="en-GB" sz="910" dirty="0">
                <a:effectLst/>
                <a:latin typeface="Atkinson Hyperlegible" pitchFamily="50" charset="0"/>
              </a:rPr>
              <a:t> of the four metrics – namely drug related homicides and knife-enabled crimes – have improved when compared to the 12 months to January 2022,</a:t>
            </a:r>
            <a:r>
              <a:rPr lang="en-GB" sz="910" dirty="0">
                <a:latin typeface="Atkinson Hyperlegible" pitchFamily="50" charset="0"/>
              </a:rPr>
              <a:t> whilst only one has deteriorated</a:t>
            </a:r>
            <a:r>
              <a:rPr lang="en-GB" sz="910" dirty="0">
                <a:effectLst/>
                <a:latin typeface="Atkinson Hyperlegible" pitchFamily="50" charset="0"/>
              </a:rPr>
              <a:t>.</a:t>
            </a:r>
            <a:r>
              <a:rPr lang="en-GB" sz="910" b="1" dirty="0">
                <a:latin typeface="Atkinson Hyperlegible" pitchFamily="50" charset="0"/>
              </a:rPr>
              <a:t> Priority 4 (Reducing Violence Against Women and Girls) has been upgraded from ‘Requires Improvement’ to ‘</a:t>
            </a:r>
            <a:r>
              <a:rPr lang="en-GB" sz="910" b="1" dirty="0">
                <a:solidFill>
                  <a:srgbClr val="0070C0"/>
                </a:solidFill>
                <a:latin typeface="Atkinson Hyperlegible" pitchFamily="50" charset="0"/>
              </a:rPr>
              <a:t>Adequate</a:t>
            </a:r>
            <a:r>
              <a:rPr lang="en-GB" sz="910" b="1" dirty="0">
                <a:latin typeface="Atkinson Hyperlegible" pitchFamily="50" charset="0"/>
              </a:rPr>
              <a:t>’</a:t>
            </a:r>
            <a:r>
              <a:rPr lang="en-GB" sz="910" dirty="0">
                <a:latin typeface="Atkinson Hyperlegible" pitchFamily="50" charset="0"/>
              </a:rPr>
              <a:t>.</a:t>
            </a:r>
            <a:r>
              <a:rPr lang="en-GB" sz="910" b="1" dirty="0">
                <a:latin typeface="Atkinson Hyperlegible" pitchFamily="50" charset="0"/>
              </a:rPr>
              <a:t> </a:t>
            </a:r>
            <a:r>
              <a:rPr lang="en-GB" sz="910" dirty="0">
                <a:latin typeface="Atkinson Hyperlegible" pitchFamily="50" charset="0"/>
              </a:rPr>
              <a:t>This is because there has been a reduction in the number of Sexual offences against females; although there was also a reduction in the number solved, this was in proportion to the reduction of the number of offences which were recorded in the same period. </a:t>
            </a:r>
            <a:r>
              <a:rPr lang="en-GB" sz="910" b="1" dirty="0">
                <a:latin typeface="Atkinson Hyperlegible" pitchFamily="50" charset="0"/>
              </a:rPr>
              <a:t>Priority 12 (Collaboration) has been upgraded from ‘Requires Improvement’ to ‘</a:t>
            </a:r>
            <a:r>
              <a:rPr lang="en-GB" sz="910" b="1" dirty="0">
                <a:solidFill>
                  <a:srgbClr val="0070C0"/>
                </a:solidFill>
                <a:latin typeface="Atkinson Hyperlegible" pitchFamily="50" charset="0"/>
              </a:rPr>
              <a:t>Adequate</a:t>
            </a:r>
            <a:r>
              <a:rPr lang="en-GB" sz="910" b="1" dirty="0">
                <a:latin typeface="Atkinson Hyperlegible" pitchFamily="50" charset="0"/>
              </a:rPr>
              <a:t>’</a:t>
            </a:r>
            <a:r>
              <a:rPr lang="en-GB" sz="910" dirty="0">
                <a:latin typeface="Atkinson Hyperlegible" pitchFamily="50" charset="0"/>
              </a:rPr>
              <a:t>.</a:t>
            </a:r>
            <a:r>
              <a:rPr lang="en-GB" sz="910" b="1" dirty="0">
                <a:latin typeface="Atkinson Hyperlegible" pitchFamily="50" charset="0"/>
              </a:rPr>
              <a:t> </a:t>
            </a:r>
            <a:r>
              <a:rPr lang="en-GB" sz="910" dirty="0">
                <a:latin typeface="Atkinson Hyperlegible" pitchFamily="50" charset="0"/>
              </a:rPr>
              <a:t>This is because this priority requires additional context so that a more accurate grading can be given.</a:t>
            </a:r>
          </a:p>
          <a:p>
            <a:pPr marL="285750" indent="-285750">
              <a:buFont typeface="Arial" panose="020B0604020202020204" pitchFamily="34" charset="0"/>
              <a:buChar char="•"/>
            </a:pPr>
            <a:endParaRPr lang="en-GB" sz="910" b="1" dirty="0">
              <a:highlight>
                <a:srgbClr val="FFFF66"/>
              </a:highlight>
              <a:latin typeface="Atkinson Hyperlegible" pitchFamily="50" charset="0"/>
            </a:endParaRPr>
          </a:p>
          <a:p>
            <a:pPr marL="285750" indent="-285750">
              <a:buFont typeface="Arial" panose="020B0604020202020204" pitchFamily="34" charset="0"/>
              <a:buChar char="•"/>
            </a:pPr>
            <a:r>
              <a:rPr lang="en-GB" sz="910" b="1" dirty="0">
                <a:latin typeface="Atkinson Hyperlegible" pitchFamily="50" charset="0"/>
              </a:rPr>
              <a:t>Priority 6 (Protecting Rural and Isolated Areas) has been downgraded from ‘Good’ to ‘</a:t>
            </a:r>
            <a:r>
              <a:rPr lang="en-GB" sz="910" b="1" dirty="0">
                <a:solidFill>
                  <a:srgbClr val="0070C0"/>
                </a:solidFill>
                <a:latin typeface="Atkinson Hyperlegible" pitchFamily="50" charset="0"/>
              </a:rPr>
              <a:t>Adequate</a:t>
            </a:r>
            <a:r>
              <a:rPr lang="en-GB" sz="910" b="1" dirty="0">
                <a:latin typeface="Atkinson Hyperlegible" pitchFamily="50" charset="0"/>
              </a:rPr>
              <a:t>’. </a:t>
            </a:r>
            <a:r>
              <a:rPr lang="en-GB" sz="910" dirty="0">
                <a:latin typeface="Atkinson Hyperlegible" pitchFamily="50" charset="0"/>
              </a:rPr>
              <a:t>This is due to a deterioration in three of the four measures; Rural Crime Offences, Harm (Crime Severity) Score and Confidence in Rural Policing. It is of note that the number of solved offences increased, albeit in proportion to the number of offences which were recorded in the same period.</a:t>
            </a:r>
            <a:endParaRPr lang="en-GB" sz="910" b="1" dirty="0">
              <a:latin typeface="Atkinson Hyperlegible" pitchFamily="50" charset="0"/>
            </a:endParaRPr>
          </a:p>
          <a:p>
            <a:pPr marL="285750" indent="-285750">
              <a:buFont typeface="Arial" panose="020B0604020202020204" pitchFamily="34" charset="0"/>
              <a:buChar char="•"/>
            </a:pPr>
            <a:endParaRPr lang="en-GB" sz="910" dirty="0">
              <a:highlight>
                <a:srgbClr val="FFFF66"/>
              </a:highlight>
              <a:latin typeface="Atkinson Hyperlegible" pitchFamily="50" charset="0"/>
            </a:endParaRPr>
          </a:p>
          <a:p>
            <a:pPr marL="285750" indent="-285750">
              <a:buFont typeface="Arial" panose="020B0604020202020204" pitchFamily="34" charset="0"/>
              <a:buChar char="•"/>
            </a:pPr>
            <a:r>
              <a:rPr lang="en-GB" sz="910" dirty="0">
                <a:latin typeface="Atkinson Hyperlegible" pitchFamily="50" charset="0"/>
              </a:rPr>
              <a:t>Confidence (from the independent survey commissioned by Essex Police) was at 76.3% for the 12 months to September 2022. </a:t>
            </a:r>
            <a:r>
              <a:rPr lang="en-GB" sz="910" b="1" dirty="0">
                <a:latin typeface="Atkinson Hyperlegible" pitchFamily="50" charset="0"/>
              </a:rPr>
              <a:t>Confidence </a:t>
            </a:r>
            <a:r>
              <a:rPr lang="en-GB" sz="910" b="1" dirty="0">
                <a:solidFill>
                  <a:srgbClr val="00B050"/>
                </a:solidFill>
                <a:latin typeface="Atkinson Hyperlegible" pitchFamily="50" charset="0"/>
              </a:rPr>
              <a:t>increased</a:t>
            </a:r>
            <a:r>
              <a:rPr lang="en-GB" sz="910" b="1" dirty="0">
                <a:latin typeface="Atkinson Hyperlegible" pitchFamily="50" charset="0"/>
              </a:rPr>
              <a:t> by 11.6 percentage points compared to the 12 months to December 2019 </a:t>
            </a:r>
            <a:r>
              <a:rPr lang="en-GB" sz="910" dirty="0">
                <a:latin typeface="Atkinson Hyperlegible" pitchFamily="50" charset="0"/>
              </a:rPr>
              <a:t>(64.7%); the 12 months to December 2019 has been used as a comparative period as it was the last full year (and last full financial quarter) in which society, crime and policing was not affected by the pandemic. Although confidence in the local police has deteriorated significantly compared to year ending September 2021 (80.9%), falls in confidence are reflected in publicly available trackers; in the past year, YouGov reported a fall of 10% in the number of people who say the Police are doing a ‘Good Job’.  Forces contacted separately by Essex Police similarly reported patterns similar to Essex Police: confidence was high during COVID, but has been in general decline ever since (the last two quarters especially have seen significant decreases).</a:t>
            </a:r>
          </a:p>
          <a:p>
            <a:pPr marL="285750" indent="-285750">
              <a:buFont typeface="Arial" panose="020B0604020202020204" pitchFamily="34" charset="0"/>
              <a:buChar char="•"/>
            </a:pPr>
            <a:endParaRPr lang="en-GB" sz="910" dirty="0">
              <a:highlight>
                <a:srgbClr val="FFFF66"/>
              </a:highlight>
              <a:latin typeface="Atkinson Hyperlegible" pitchFamily="50" charset="0"/>
            </a:endParaRPr>
          </a:p>
          <a:p>
            <a:pPr marL="285750" indent="-285750">
              <a:buFont typeface="Arial" panose="020B0604020202020204" pitchFamily="34" charset="0"/>
              <a:buChar char="•"/>
            </a:pPr>
            <a:r>
              <a:rPr lang="en-GB" sz="910" b="1" dirty="0">
                <a:latin typeface="Atkinson Hyperlegible" pitchFamily="50" charset="0"/>
              </a:rPr>
              <a:t>There was a </a:t>
            </a:r>
            <a:r>
              <a:rPr lang="en-GB" sz="910" b="1" dirty="0">
                <a:solidFill>
                  <a:srgbClr val="00B050"/>
                </a:solidFill>
                <a:latin typeface="Atkinson Hyperlegible" pitchFamily="50" charset="0"/>
              </a:rPr>
              <a:t>decrease</a:t>
            </a:r>
            <a:r>
              <a:rPr lang="en-GB" sz="910" b="1" dirty="0">
                <a:latin typeface="Atkinson Hyperlegible" pitchFamily="50" charset="0"/>
              </a:rPr>
              <a:t> in All Crime (2.3%), Rural Crime (8.8%) and Business Crime (13.8%) for the 12 months to January 2023 compared to the 12 months to December 2019</a:t>
            </a:r>
            <a:r>
              <a:rPr lang="en-GB" sz="910" dirty="0">
                <a:latin typeface="Atkinson Hyperlegible" pitchFamily="50" charset="0"/>
              </a:rPr>
              <a:t>. However, compared to the 12 months to January 2022, All Crime increased by 1.6%;</a:t>
            </a:r>
            <a:r>
              <a:rPr lang="en-GB" sz="910" b="1" dirty="0">
                <a:latin typeface="Atkinson Hyperlegible" pitchFamily="50" charset="0"/>
              </a:rPr>
              <a:t> </a:t>
            </a:r>
            <a:r>
              <a:rPr lang="en-GB" sz="910" dirty="0">
                <a:latin typeface="Atkinson Hyperlegible" pitchFamily="50" charset="0"/>
              </a:rPr>
              <a:t>this equates to 2,580 more offences. When looking at one month, All Crime is down 3.1%, whilst the volume of solved crimes increased by 245 in January 2023 compared to January 2022. Similarly, the three month trend saw All Crime fall by 5.8% whilst the volume of solved crimes increased by 327 in the three months to January 2023 compared to the three months to January 2022.</a:t>
            </a:r>
          </a:p>
          <a:p>
            <a:pPr marL="285750" indent="-285750">
              <a:buFont typeface="Arial" panose="020B0604020202020204" pitchFamily="34" charset="0"/>
              <a:buChar char="•"/>
            </a:pPr>
            <a:endParaRPr lang="en-GB" sz="910" dirty="0">
              <a:latin typeface="Atkinson Hyperlegible" pitchFamily="50" charset="0"/>
            </a:endParaRPr>
          </a:p>
          <a:p>
            <a:pPr marL="285750" indent="-285750">
              <a:buFont typeface="Arial" panose="020B0604020202020204" pitchFamily="34" charset="0"/>
              <a:buChar char="•"/>
            </a:pPr>
            <a:r>
              <a:rPr lang="en-GB" sz="910" dirty="0">
                <a:latin typeface="Atkinson Hyperlegible" pitchFamily="50" charset="0"/>
              </a:rPr>
              <a:t>Essex experienced a </a:t>
            </a:r>
            <a:r>
              <a:rPr lang="en-GB" sz="910" b="1" dirty="0">
                <a:latin typeface="Atkinson Hyperlegible" pitchFamily="50" charset="0"/>
              </a:rPr>
              <a:t>2.8% </a:t>
            </a:r>
            <a:r>
              <a:rPr lang="en-GB" sz="910" b="1" dirty="0">
                <a:solidFill>
                  <a:srgbClr val="00B050"/>
                </a:solidFill>
                <a:latin typeface="Atkinson Hyperlegible" pitchFamily="50" charset="0"/>
              </a:rPr>
              <a:t>decrease</a:t>
            </a:r>
            <a:r>
              <a:rPr lang="en-GB" sz="910" b="1" dirty="0">
                <a:latin typeface="Atkinson Hyperlegible" pitchFamily="50" charset="0"/>
              </a:rPr>
              <a:t> (1,317 fewer) in the number of offences with a repeat victim </a:t>
            </a:r>
            <a:r>
              <a:rPr lang="en-GB" sz="910" dirty="0">
                <a:latin typeface="Atkinson Hyperlegible" pitchFamily="50" charset="0"/>
              </a:rPr>
              <a:t>for the 12 months to January 2023 (45,547 offences) compared to the 12 months to January 2022 (46,864 offences). Except for August 2022, </a:t>
            </a:r>
            <a:r>
              <a:rPr lang="en-GB" sz="910" b="1" dirty="0">
                <a:latin typeface="Atkinson Hyperlegible" pitchFamily="50" charset="0"/>
              </a:rPr>
              <a:t>the year on year increase in repeat victimisation has been reducing each month since March 2022.</a:t>
            </a:r>
            <a:r>
              <a:rPr lang="en-GB" sz="910" baseline="30000" dirty="0">
                <a:latin typeface="Atkinson Hyperlegible" pitchFamily="50" charset="0"/>
              </a:rPr>
              <a:t>1</a:t>
            </a:r>
            <a:r>
              <a:rPr lang="en-GB" sz="910" dirty="0">
                <a:latin typeface="Atkinson Hyperlegible" pitchFamily="50" charset="0"/>
              </a:rPr>
              <a:t>  </a:t>
            </a:r>
            <a:r>
              <a:rPr lang="en-GB" sz="910" b="1" dirty="0">
                <a:latin typeface="Atkinson Hyperlegible" pitchFamily="50" charset="0"/>
              </a:rPr>
              <a:t>H</a:t>
            </a:r>
            <a:r>
              <a:rPr lang="en-GB" sz="910" b="1" dirty="0">
                <a:latin typeface="Atkinson Hyperlegible" pitchFamily="50" charset="0"/>
                <a:ea typeface="Calibri" panose="020F0502020204030204" pitchFamily="34" charset="0"/>
              </a:rPr>
              <a:t>owever, the number of individual repeat victims </a:t>
            </a:r>
            <a:r>
              <a:rPr lang="en-GB" sz="910" b="1" dirty="0">
                <a:solidFill>
                  <a:srgbClr val="FF0000"/>
                </a:solidFill>
                <a:latin typeface="Atkinson Hyperlegible" pitchFamily="50" charset="0"/>
                <a:ea typeface="Calibri" panose="020F0502020204030204" pitchFamily="34" charset="0"/>
              </a:rPr>
              <a:t>increased</a:t>
            </a:r>
            <a:r>
              <a:rPr lang="en-GB" sz="910" b="1" dirty="0">
                <a:latin typeface="Atkinson Hyperlegible" pitchFamily="50" charset="0"/>
                <a:ea typeface="Calibri" panose="020F0502020204030204" pitchFamily="34" charset="0"/>
              </a:rPr>
              <a:t> by 1.6% (346 more)</a:t>
            </a:r>
            <a:r>
              <a:rPr lang="en-GB" sz="910" dirty="0">
                <a:latin typeface="Atkinson Hyperlegible" pitchFamily="50" charset="0"/>
                <a:ea typeface="Calibri" panose="020F0502020204030204" pitchFamily="34" charset="0"/>
              </a:rPr>
              <a:t> for the 12 months to </a:t>
            </a:r>
            <a:r>
              <a:rPr lang="en-GB" sz="910" dirty="0">
                <a:latin typeface="Atkinson Hyperlegible" pitchFamily="50" charset="0"/>
              </a:rPr>
              <a:t>January 2023 </a:t>
            </a:r>
            <a:r>
              <a:rPr lang="en-GB" sz="910" dirty="0">
                <a:latin typeface="Atkinson Hyperlegible" pitchFamily="50" charset="0"/>
                <a:ea typeface="Calibri" panose="020F0502020204030204" pitchFamily="34" charset="0"/>
              </a:rPr>
              <a:t>(22,331 individual victims) compared to the 12 months to January 2022 (21,985 individual victims). It is of note that any over-recording of Stalking and Harassment offences (discussed on the next slide) will </a:t>
            </a:r>
            <a:r>
              <a:rPr lang="en-GB" sz="910" dirty="0">
                <a:latin typeface="Atkinson Hyperlegible" pitchFamily="50" charset="0"/>
              </a:rPr>
              <a:t>impact both the number of repeat victims and the number of offences with a repeat victim.</a:t>
            </a:r>
          </a:p>
        </p:txBody>
      </p:sp>
    </p:spTree>
    <p:extLst>
      <p:ext uri="{BB962C8B-B14F-4D97-AF65-F5344CB8AC3E}">
        <p14:creationId xmlns:p14="http://schemas.microsoft.com/office/powerpoint/2010/main" val="3936154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tkinson Hyperlegible" pitchFamily="50" charset="0"/>
              </a:rPr>
              <a:t>Priority 8 – Reducing business crime, fraud and cyber crime</a:t>
            </a:r>
          </a:p>
        </p:txBody>
      </p:sp>
      <p:sp>
        <p:nvSpPr>
          <p:cNvPr id="5" name="Slide Number Placeholder 4"/>
          <p:cNvSpPr>
            <a:spLocks noGrp="1"/>
          </p:cNvSpPr>
          <p:nvPr>
            <p:ph type="sldNum" sz="quarter" idx="12"/>
          </p:nvPr>
        </p:nvSpPr>
        <p:spPr>
          <a:xfrm>
            <a:off x="6941415" y="6539261"/>
            <a:ext cx="2133600" cy="365125"/>
          </a:xfrm>
        </p:spPr>
        <p:txBody>
          <a:bodyPr/>
          <a:lstStyle/>
          <a:p>
            <a:fld id="{E0D83E65-4E55-4BA6-A0BC-212B9D3BDCE3}" type="slidenum">
              <a:rPr lang="en-GB" smtClean="0"/>
              <a:pPr/>
              <a:t>20</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68985" y="3918993"/>
            <a:ext cx="9000000" cy="249299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tkinson Hyperlegible" pitchFamily="50" charset="0"/>
              </a:rPr>
              <a:t>Business Crime offences include any notifiable crimes recorded with a victim which is an organisation; it does not include Fraud offences. All reports of Fraud are recorded by the National Fraud Intelligence Bureau (NFIB) rather than Essex Police. In the 12 months to January 2023, a total of 1,864 Fraud investigations were allocated to Essex Police by NFIB for investigation. For data on the number and type of Fraud investigations reported as being committed within the Essex Police area, please visit the </a:t>
            </a:r>
            <a:r>
              <a:rPr lang="en-GB" sz="1200" b="1" u="sng" dirty="0">
                <a:solidFill>
                  <a:schemeClr val="tx1"/>
                </a:solidFill>
                <a:latin typeface="Atkinson Hyperlegible" pitchFamily="50" charset="0"/>
                <a:hlinkClick r:id="rId2"/>
              </a:rPr>
              <a:t>NFIB Fraud and Cyber Crime Dashboard.</a:t>
            </a:r>
            <a:endParaRPr lang="en-GB" sz="1200" b="1" u="sng" dirty="0">
              <a:solidFill>
                <a:schemeClr val="tx1"/>
              </a:solidFill>
              <a:latin typeface="Atkinson Hyperlegible" pitchFamily="50" charset="0"/>
            </a:endParaRPr>
          </a:p>
          <a:p>
            <a:endParaRPr lang="en-GB" sz="1200" dirty="0">
              <a:solidFill>
                <a:srgbClr val="FF0000"/>
              </a:solidFill>
              <a:highlight>
                <a:srgbClr val="FFFF66"/>
              </a:highlight>
              <a:latin typeface="Atkinson Hyperlegible" pitchFamily="50" charset="0"/>
            </a:endParaRPr>
          </a:p>
          <a:p>
            <a:r>
              <a:rPr lang="en-GB" sz="1200" dirty="0">
                <a:solidFill>
                  <a:schemeClr val="tx1"/>
                </a:solidFill>
                <a:latin typeface="Atkinson Hyperlegible" pitchFamily="50" charset="0"/>
              </a:rPr>
              <a:t>Essex experienced a </a:t>
            </a:r>
            <a:r>
              <a:rPr lang="en-GB" sz="1200" b="1" dirty="0">
                <a:solidFill>
                  <a:schemeClr val="tx1"/>
                </a:solidFill>
                <a:latin typeface="Atkinson Hyperlegible" pitchFamily="50" charset="0"/>
              </a:rPr>
              <a:t>17.1% increase (3,034 more) in the number of Business Crime offences and a 14.4% increase (398 more) in the number of these offences which were solved</a:t>
            </a:r>
            <a:r>
              <a:rPr lang="en-GB" sz="1200" dirty="0">
                <a:solidFill>
                  <a:schemeClr val="tx1"/>
                </a:solidFill>
                <a:latin typeface="Atkinson Hyperlegible" pitchFamily="50" charset="0"/>
              </a:rPr>
              <a:t> in the 12 months to January 2023 compared to the 12 months to January 2022.</a:t>
            </a:r>
            <a:r>
              <a:rPr lang="en-GB" sz="1200" dirty="0">
                <a:solidFill>
                  <a:schemeClr val="tx1"/>
                </a:solidFill>
                <a:effectLst/>
                <a:latin typeface="Atkinson Hyperlegible" pitchFamily="50" charset="0"/>
              </a:rPr>
              <a:t> </a:t>
            </a:r>
            <a:r>
              <a:rPr lang="en-GB" sz="1200" dirty="0">
                <a:solidFill>
                  <a:schemeClr val="tx1"/>
                </a:solidFill>
                <a:latin typeface="Atkinson Hyperlegible" pitchFamily="50" charset="0"/>
              </a:rPr>
              <a:t>S</a:t>
            </a:r>
            <a:r>
              <a:rPr lang="en-GB" sz="1200" dirty="0">
                <a:solidFill>
                  <a:schemeClr val="tx1"/>
                </a:solidFill>
                <a:effectLst/>
                <a:latin typeface="Atkinson Hyperlegible" pitchFamily="50" charset="0"/>
              </a:rPr>
              <a:t>hoplifting accounts for approximately 46% of business crime. </a:t>
            </a:r>
            <a:r>
              <a:rPr lang="en-GB" sz="1200" dirty="0">
                <a:solidFill>
                  <a:schemeClr val="tx1"/>
                </a:solidFill>
                <a:latin typeface="Atkinson Hyperlegible" pitchFamily="50" charset="0"/>
              </a:rPr>
              <a:t>Essex Police have been working with businesses to encourage them to record more offences. </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There was a 13.8% decrease (3,307 fewer) in the number of Business Crime offences and a 35.5% decrease (1,737 fewer) in the number of Business Crimes solved in the 12 months to January 2023 compared to the 12 months to December 2019.  </a:t>
            </a:r>
          </a:p>
        </p:txBody>
      </p:sp>
      <p:sp>
        <p:nvSpPr>
          <p:cNvPr id="11" name="Rectangle 10">
            <a:extLst>
              <a:ext uri="{FF2B5EF4-FFF2-40B4-BE49-F238E27FC236}">
                <a16:creationId xmlns:a16="http://schemas.microsoft.com/office/drawing/2014/main" id="{A8CE14F5-4CE6-42E3-9C41-2FE12885F838}"/>
              </a:ext>
            </a:extLst>
          </p:cNvPr>
          <p:cNvSpPr/>
          <p:nvPr/>
        </p:nvSpPr>
        <p:spPr>
          <a:xfrm>
            <a:off x="7288018" y="200636"/>
            <a:ext cx="1837828"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p>
        </p:txBody>
      </p:sp>
      <p:pic>
        <p:nvPicPr>
          <p:cNvPr id="4" name="Picture 3">
            <a:extLst>
              <a:ext uri="{FF2B5EF4-FFF2-40B4-BE49-F238E27FC236}">
                <a16:creationId xmlns:a16="http://schemas.microsoft.com/office/drawing/2014/main" id="{4E358EED-1FEA-490A-ADA9-2C936A363C01}"/>
              </a:ext>
            </a:extLst>
          </p:cNvPr>
          <p:cNvPicPr>
            <a:picLocks noChangeAspect="1"/>
          </p:cNvPicPr>
          <p:nvPr/>
        </p:nvPicPr>
        <p:blipFill>
          <a:blip r:embed="rId3"/>
          <a:stretch>
            <a:fillRect/>
          </a:stretch>
        </p:blipFill>
        <p:spPr>
          <a:xfrm>
            <a:off x="86459" y="739826"/>
            <a:ext cx="8982526" cy="916399"/>
          </a:xfrm>
          <a:prstGeom prst="rect">
            <a:avLst/>
          </a:prstGeom>
        </p:spPr>
      </p:pic>
      <p:pic>
        <p:nvPicPr>
          <p:cNvPr id="8" name="Picture 7">
            <a:extLst>
              <a:ext uri="{FF2B5EF4-FFF2-40B4-BE49-F238E27FC236}">
                <a16:creationId xmlns:a16="http://schemas.microsoft.com/office/drawing/2014/main" id="{F232B1D3-91D2-4F54-A464-FFEFF6FEBE59}"/>
              </a:ext>
            </a:extLst>
          </p:cNvPr>
          <p:cNvPicPr>
            <a:picLocks noChangeAspect="1"/>
          </p:cNvPicPr>
          <p:nvPr/>
        </p:nvPicPr>
        <p:blipFill>
          <a:blip r:embed="rId4"/>
          <a:stretch>
            <a:fillRect/>
          </a:stretch>
        </p:blipFill>
        <p:spPr>
          <a:xfrm>
            <a:off x="86459" y="1763608"/>
            <a:ext cx="4413533" cy="1925489"/>
          </a:xfrm>
          <a:prstGeom prst="rect">
            <a:avLst/>
          </a:prstGeom>
        </p:spPr>
      </p:pic>
      <p:pic>
        <p:nvPicPr>
          <p:cNvPr id="13" name="Picture 12">
            <a:extLst>
              <a:ext uri="{FF2B5EF4-FFF2-40B4-BE49-F238E27FC236}">
                <a16:creationId xmlns:a16="http://schemas.microsoft.com/office/drawing/2014/main" id="{B93FE1FC-31D0-4C7E-AE98-724243E325F8}"/>
              </a:ext>
            </a:extLst>
          </p:cNvPr>
          <p:cNvPicPr>
            <a:picLocks noChangeAspect="1"/>
          </p:cNvPicPr>
          <p:nvPr/>
        </p:nvPicPr>
        <p:blipFill>
          <a:blip r:embed="rId5"/>
          <a:stretch>
            <a:fillRect/>
          </a:stretch>
        </p:blipFill>
        <p:spPr>
          <a:xfrm>
            <a:off x="4653893" y="1758991"/>
            <a:ext cx="4418106" cy="1925489"/>
          </a:xfrm>
          <a:prstGeom prst="rect">
            <a:avLst/>
          </a:prstGeom>
        </p:spPr>
      </p:pic>
    </p:spTree>
    <p:extLst>
      <p:ext uri="{BB962C8B-B14F-4D97-AF65-F5344CB8AC3E}">
        <p14:creationId xmlns:p14="http://schemas.microsoft.com/office/powerpoint/2010/main" val="2160698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7161244" cy="338554"/>
          </a:xfrm>
          <a:prstGeom prst="rect">
            <a:avLst/>
          </a:prstGeom>
        </p:spPr>
        <p:txBody>
          <a:bodyPr wrap="square">
            <a:spAutoFit/>
          </a:bodyPr>
          <a:lstStyle/>
          <a:p>
            <a:r>
              <a:rPr lang="en-GB" sz="1600" b="1" dirty="0">
                <a:solidFill>
                  <a:schemeClr val="bg1"/>
                </a:solidFill>
                <a:latin typeface="Atkinson Hyperlegible" pitchFamily="50" charset="0"/>
              </a:rPr>
              <a:t>Priority 8 – Reducing business crime, fraud and cyber crime - continued</a:t>
            </a:r>
          </a:p>
        </p:txBody>
      </p:sp>
      <p:sp>
        <p:nvSpPr>
          <p:cNvPr id="5" name="Slide Number Placeholder 4"/>
          <p:cNvSpPr>
            <a:spLocks noGrp="1"/>
          </p:cNvSpPr>
          <p:nvPr>
            <p:ph type="sldNum" sz="quarter" idx="12"/>
          </p:nvPr>
        </p:nvSpPr>
        <p:spPr>
          <a:xfrm>
            <a:off x="6941415" y="6539261"/>
            <a:ext cx="2133600" cy="365125"/>
          </a:xfrm>
        </p:spPr>
        <p:txBody>
          <a:bodyPr/>
          <a:lstStyle/>
          <a:p>
            <a:fld id="{E0D83E65-4E55-4BA6-A0BC-212B9D3BDCE3}" type="slidenum">
              <a:rPr lang="en-GB" smtClean="0"/>
              <a:pPr/>
              <a:t>21</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72000" y="3861605"/>
            <a:ext cx="9000000" cy="267765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tkinson Hyperlegible" pitchFamily="50" charset="0"/>
              </a:rPr>
              <a:t>There was a 4.3% increase in the number of fraud offences related to business crime in the 12 months to January 2023 compared to the 12 months to January 2022</a:t>
            </a:r>
            <a:r>
              <a:rPr lang="en-GB" sz="1200" u="sng" dirty="0">
                <a:solidFill>
                  <a:schemeClr val="tx1"/>
                </a:solidFill>
                <a:latin typeface="Atkinson Hyperlegible" pitchFamily="50" charset="0"/>
              </a:rPr>
              <a:t>;</a:t>
            </a:r>
            <a:r>
              <a:rPr lang="en-GB" sz="1200" dirty="0">
                <a:solidFill>
                  <a:schemeClr val="tx1"/>
                </a:solidFill>
                <a:latin typeface="Atkinson Hyperlegible" pitchFamily="50" charset="0"/>
              </a:rPr>
              <a:t> this equates to 15 more offences. There was also a 25.6% decrease in the 12 months to January 2023 compared to the 12 months to December 20</a:t>
            </a:r>
            <a:r>
              <a:rPr lang="en-GB" sz="1200" u="sng" dirty="0">
                <a:solidFill>
                  <a:schemeClr val="tx1"/>
                </a:solidFill>
                <a:latin typeface="Atkinson Hyperlegible" pitchFamily="50" charset="0"/>
              </a:rPr>
              <a:t>19;</a:t>
            </a:r>
            <a:r>
              <a:rPr lang="en-GB" sz="1200" dirty="0">
                <a:solidFill>
                  <a:schemeClr val="tx1"/>
                </a:solidFill>
                <a:latin typeface="Atkinson Hyperlegible" pitchFamily="50" charset="0"/>
              </a:rPr>
              <a:t> this equates to 124 fewer offences.</a:t>
            </a:r>
          </a:p>
          <a:p>
            <a:endParaRPr lang="en-GB" sz="1200" dirty="0">
              <a:solidFill>
                <a:srgbClr val="FF0000"/>
              </a:solidFill>
              <a:latin typeface="Atkinson Hyperlegible" pitchFamily="50" charset="0"/>
            </a:endParaRPr>
          </a:p>
          <a:p>
            <a:r>
              <a:rPr lang="en-GB" sz="1200" dirty="0">
                <a:solidFill>
                  <a:schemeClr val="tx1"/>
                </a:solidFill>
                <a:latin typeface="Atkinson Hyperlegible" pitchFamily="50" charset="0"/>
              </a:rPr>
              <a:t>Confidence that Essex Police are dealing with cyber crime (from the independent survey commissioned by Essex Police) is at 51.1% for the 12 months to September 2022. Confidence has significantly increased from the previous quarter when it was at 25.2%. </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Three of the five metrics deteriorating when compared to the 12 months to January 2022 (Business Crime offences, fraud offences related to Business Crime and the total number of fraud offences). However, due to the fact that these measures are improving when compared to the 12 months to December 2019, a grade of Adequate is recommended. </a:t>
            </a:r>
          </a:p>
          <a:p>
            <a:pPr lvl="0"/>
            <a:endParaRPr lang="en-GB" sz="1200" dirty="0">
              <a:solidFill>
                <a:srgbClr val="FF0000"/>
              </a:solidFill>
              <a:latin typeface="Atkinson Hyperlegible" pitchFamily="50" charset="0"/>
            </a:endParaRPr>
          </a:p>
          <a:p>
            <a:pPr lvl="0"/>
            <a:r>
              <a:rPr lang="en-GB" sz="1050" dirty="0">
                <a:solidFill>
                  <a:schemeClr val="tx1"/>
                </a:solidFill>
                <a:latin typeface="Atkinson Hyperlegible" pitchFamily="50" charset="0"/>
              </a:rPr>
              <a:t>Please note:</a:t>
            </a:r>
          </a:p>
          <a:p>
            <a:pPr lvl="0"/>
            <a:r>
              <a:rPr lang="en-GB" sz="1050" dirty="0">
                <a:solidFill>
                  <a:schemeClr val="tx1"/>
                </a:solidFill>
                <a:latin typeface="Atkinson Hyperlegible" pitchFamily="50" charset="0"/>
              </a:rPr>
              <a:t>*   Fraud offences recorded on Athena where the victim is either an organisation or a person with the Business Victim flag.</a:t>
            </a:r>
          </a:p>
          <a:p>
            <a:pPr lvl="0"/>
            <a:r>
              <a:rPr lang="en-GB" sz="1050" dirty="0">
                <a:solidFill>
                  <a:schemeClr val="tx1"/>
                </a:solidFill>
                <a:latin typeface="Atkinson Hyperlegible" pitchFamily="50" charset="0"/>
              </a:rPr>
              <a:t>** The confidence question was added to the internal survey in September 2021 so year on year comparison is not yet available.</a:t>
            </a:r>
          </a:p>
        </p:txBody>
      </p:sp>
      <p:sp>
        <p:nvSpPr>
          <p:cNvPr id="11" name="Rectangle 10">
            <a:extLst>
              <a:ext uri="{FF2B5EF4-FFF2-40B4-BE49-F238E27FC236}">
                <a16:creationId xmlns:a16="http://schemas.microsoft.com/office/drawing/2014/main" id="{A8CE14F5-4CE6-42E3-9C41-2FE12885F838}"/>
              </a:ext>
            </a:extLst>
          </p:cNvPr>
          <p:cNvSpPr/>
          <p:nvPr/>
        </p:nvSpPr>
        <p:spPr>
          <a:xfrm>
            <a:off x="7288018" y="200636"/>
            <a:ext cx="1837828"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p>
        </p:txBody>
      </p:sp>
      <p:pic>
        <p:nvPicPr>
          <p:cNvPr id="2" name="Picture 1">
            <a:extLst>
              <a:ext uri="{FF2B5EF4-FFF2-40B4-BE49-F238E27FC236}">
                <a16:creationId xmlns:a16="http://schemas.microsoft.com/office/drawing/2014/main" id="{F66489F4-E6D0-4EBE-9868-E6F864536BF7}"/>
              </a:ext>
            </a:extLst>
          </p:cNvPr>
          <p:cNvPicPr>
            <a:picLocks noChangeAspect="1"/>
          </p:cNvPicPr>
          <p:nvPr/>
        </p:nvPicPr>
        <p:blipFill>
          <a:blip r:embed="rId2"/>
          <a:stretch>
            <a:fillRect/>
          </a:stretch>
        </p:blipFill>
        <p:spPr>
          <a:xfrm>
            <a:off x="72000" y="752848"/>
            <a:ext cx="9000000" cy="881818"/>
          </a:xfrm>
          <a:prstGeom prst="rect">
            <a:avLst/>
          </a:prstGeom>
        </p:spPr>
      </p:pic>
      <p:pic>
        <p:nvPicPr>
          <p:cNvPr id="8" name="Picture 7">
            <a:extLst>
              <a:ext uri="{FF2B5EF4-FFF2-40B4-BE49-F238E27FC236}">
                <a16:creationId xmlns:a16="http://schemas.microsoft.com/office/drawing/2014/main" id="{A1A44A3B-706A-4A4C-92E9-0495BCF6BCDD}"/>
              </a:ext>
            </a:extLst>
          </p:cNvPr>
          <p:cNvPicPr>
            <a:picLocks noChangeAspect="1"/>
          </p:cNvPicPr>
          <p:nvPr/>
        </p:nvPicPr>
        <p:blipFill>
          <a:blip r:embed="rId3"/>
          <a:stretch>
            <a:fillRect/>
          </a:stretch>
        </p:blipFill>
        <p:spPr>
          <a:xfrm>
            <a:off x="72000" y="1704297"/>
            <a:ext cx="9000000" cy="900000"/>
          </a:xfrm>
          <a:prstGeom prst="rect">
            <a:avLst/>
          </a:prstGeom>
        </p:spPr>
      </p:pic>
    </p:spTree>
    <p:extLst>
      <p:ext uri="{BB962C8B-B14F-4D97-AF65-F5344CB8AC3E}">
        <p14:creationId xmlns:p14="http://schemas.microsoft.com/office/powerpoint/2010/main" val="4085783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9 - Improving safety on our roads </a:t>
            </a:r>
          </a:p>
        </p:txBody>
      </p:sp>
      <p:sp>
        <p:nvSpPr>
          <p:cNvPr id="5" name="Slide Number Placeholder 4"/>
          <p:cNvSpPr>
            <a:spLocks noGrp="1"/>
          </p:cNvSpPr>
          <p:nvPr>
            <p:ph type="sldNum" sz="quarter" idx="12"/>
          </p:nvPr>
        </p:nvSpPr>
        <p:spPr>
          <a:xfrm>
            <a:off x="6988433" y="6487659"/>
            <a:ext cx="2133600" cy="365125"/>
          </a:xfrm>
        </p:spPr>
        <p:txBody>
          <a:bodyPr/>
          <a:lstStyle/>
          <a:p>
            <a:fld id="{E0D83E65-4E55-4BA6-A0BC-212B9D3BDCE3}" type="slidenum">
              <a:rPr lang="en-GB" smtClean="0"/>
              <a:pPr/>
              <a:t>22</a:t>
            </a:fld>
            <a:endParaRPr lang="en-GB" dirty="0"/>
          </a:p>
        </p:txBody>
      </p:sp>
      <p:sp>
        <p:nvSpPr>
          <p:cNvPr id="7" name="TextBox 6"/>
          <p:cNvSpPr txBox="1"/>
          <p:nvPr/>
        </p:nvSpPr>
        <p:spPr>
          <a:xfrm>
            <a:off x="75615" y="3491827"/>
            <a:ext cx="8978675" cy="3231654"/>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effectLst/>
                <a:latin typeface="Atkinson Hyperlegible" pitchFamily="50" charset="0"/>
                <a:ea typeface="Times New Roman" panose="02020603050405020304" pitchFamily="18" charset="0"/>
                <a:cs typeface="Times New Roman" panose="02020603050405020304" pitchFamily="18" charset="0"/>
              </a:rPr>
              <a:t>Road traffic safety is the responsibility of the </a:t>
            </a:r>
            <a:r>
              <a:rPr lang="en-GB" sz="1200" dirty="0">
                <a:solidFill>
                  <a:schemeClr val="tx1"/>
                </a:solidFill>
                <a:latin typeface="Atkinson Hyperlegible" pitchFamily="50" charset="0"/>
              </a:rPr>
              <a:t>Safer Essex Roads Partnership (</a:t>
            </a:r>
            <a:r>
              <a:rPr lang="en-GB" sz="1200" dirty="0">
                <a:solidFill>
                  <a:schemeClr val="tx1"/>
                </a:solidFill>
                <a:effectLst/>
                <a:latin typeface="Atkinson Hyperlegible" pitchFamily="50" charset="0"/>
                <a:ea typeface="Times New Roman" panose="02020603050405020304" pitchFamily="18" charset="0"/>
                <a:cs typeface="Times New Roman" panose="02020603050405020304" pitchFamily="18" charset="0"/>
              </a:rPr>
              <a:t>SERP). SERP comprises reprentatives from Essex Police, Essex County Fire &amp; Rescue Service, Essex County Council, Southend on Sea Borough Council, Thurrock Council, National Highways, East of England Ambulance Service Trust, Essex and Herts Air Ambulance Service Trust and The Safer Roads Foundation (Registered Charity). The aspiration of Essex Police and partners is ‘Vision Zero’, namely to have no road deaths or serious injuries by 2040. </a:t>
            </a:r>
            <a:r>
              <a:rPr lang="en-GB" sz="1200" dirty="0">
                <a:solidFill>
                  <a:schemeClr val="tx1"/>
                </a:solidFill>
                <a:effectLst/>
                <a:latin typeface="Atkinson Hyperlegible" pitchFamily="50" charset="0"/>
                <a:ea typeface="Calibri" panose="020F0502020204030204" pitchFamily="34" charset="0"/>
                <a:cs typeface="Times New Roman" panose="02020603050405020304" pitchFamily="18" charset="0"/>
              </a:rPr>
              <a:t>The SERP Safety delivery plan sets out a structured programme of educational and engagement activity to address this and support behavioural changes. </a:t>
            </a:r>
          </a:p>
          <a:p>
            <a:endParaRPr lang="en-GB" sz="1200" dirty="0">
              <a:solidFill>
                <a:srgbClr val="FF0000"/>
              </a:solidFill>
              <a:highlight>
                <a:srgbClr val="FFFF66"/>
              </a:highlight>
              <a:latin typeface="Atkinson Hyperlegible" pitchFamily="50" charset="0"/>
            </a:endParaRPr>
          </a:p>
          <a:p>
            <a:r>
              <a:rPr lang="en-GB" sz="1200" dirty="0">
                <a:solidFill>
                  <a:schemeClr val="tx1"/>
                </a:solidFill>
                <a:latin typeface="Atkinson Hyperlegible" pitchFamily="50" charset="0"/>
              </a:rPr>
              <a:t>There was a </a:t>
            </a:r>
            <a:r>
              <a:rPr lang="en-GB" sz="1200" b="1" dirty="0">
                <a:solidFill>
                  <a:schemeClr val="tx1"/>
                </a:solidFill>
                <a:latin typeface="Atkinson Hyperlegible" pitchFamily="50" charset="0"/>
              </a:rPr>
              <a:t>8.5% increase (70 more) in the number of those Killed or Seriously Injured (KSI) in Essex </a:t>
            </a:r>
            <a:r>
              <a:rPr lang="en-GB" sz="1200" dirty="0">
                <a:solidFill>
                  <a:schemeClr val="tx1"/>
                </a:solidFill>
                <a:latin typeface="Atkinson Hyperlegible" pitchFamily="50" charset="0"/>
              </a:rPr>
              <a:t>for the 12 months to January 2023 compared to the 12 months to January 2022 with the rate of increase slowing more recently. The number of KSIs also increased by 66 in the 12 months to January 2023 compared to the 12 months to December 2019. </a:t>
            </a:r>
          </a:p>
          <a:p>
            <a:endParaRPr lang="en-GB" sz="1200" dirty="0">
              <a:solidFill>
                <a:srgbClr val="FF0000"/>
              </a:solidFill>
              <a:highlight>
                <a:srgbClr val="FFFF66"/>
              </a:highlight>
              <a:latin typeface="Atkinson Hyperlegible" pitchFamily="50" charset="0"/>
            </a:endParaRPr>
          </a:p>
          <a:p>
            <a:r>
              <a:rPr lang="en-GB" sz="1200" dirty="0">
                <a:solidFill>
                  <a:schemeClr val="tx1"/>
                </a:solidFill>
                <a:latin typeface="Atkinson Hyperlegible" pitchFamily="50" charset="0"/>
              </a:rPr>
              <a:t>Essex is sixth in its Most Similar Group (MSG) of forces for casualties per 100 million vehicle kilometres (results to June 20</a:t>
            </a:r>
            <a:r>
              <a:rPr lang="en-GB" sz="1200" u="sng" dirty="0">
                <a:solidFill>
                  <a:schemeClr val="tx1"/>
                </a:solidFill>
                <a:latin typeface="Atkinson Hyperlegible" pitchFamily="50" charset="0"/>
              </a:rPr>
              <a:t>21</a:t>
            </a:r>
            <a:r>
              <a:rPr lang="en-GB" sz="1200" dirty="0">
                <a:solidFill>
                  <a:schemeClr val="tx1"/>
                </a:solidFill>
                <a:latin typeface="Atkinson Hyperlegible" pitchFamily="50" charset="0"/>
              </a:rPr>
              <a:t>) and is slightly higher than the MSG average. However, due to the fact that more recent national figures have not been released, the current position cannot be determined (the date of the next national release has not yet been confirmed).</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Please note that most KSIs do not necessarily result in criminal offences (such as death or serious injury caused by dangerous driving) being recorded.</a:t>
            </a:r>
          </a:p>
        </p:txBody>
      </p:sp>
      <p:sp>
        <p:nvSpPr>
          <p:cNvPr id="16" name="Rectangle 15">
            <a:extLst>
              <a:ext uri="{FF2B5EF4-FFF2-40B4-BE49-F238E27FC236}">
                <a16:creationId xmlns:a16="http://schemas.microsoft.com/office/drawing/2014/main" id="{5713B068-63A2-4E9F-90F7-B16DE8E7EC4C}"/>
              </a:ext>
            </a:extLst>
          </p:cNvPr>
          <p:cNvSpPr/>
          <p:nvPr/>
        </p:nvSpPr>
        <p:spPr>
          <a:xfrm>
            <a:off x="6588224" y="54598"/>
            <a:ext cx="2448272" cy="584775"/>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FF0000"/>
                </a:solidFill>
                <a:latin typeface="Atkinson Hyperlegible" pitchFamily="50" charset="0"/>
              </a:rPr>
              <a:t>Requires Improvement</a:t>
            </a:r>
          </a:p>
        </p:txBody>
      </p:sp>
      <p:pic>
        <p:nvPicPr>
          <p:cNvPr id="2" name="Picture 1">
            <a:extLst>
              <a:ext uri="{FF2B5EF4-FFF2-40B4-BE49-F238E27FC236}">
                <a16:creationId xmlns:a16="http://schemas.microsoft.com/office/drawing/2014/main" id="{684CFF3F-B83A-4721-B321-1DE39BF26D16}"/>
              </a:ext>
            </a:extLst>
          </p:cNvPr>
          <p:cNvPicPr>
            <a:picLocks noChangeAspect="1"/>
          </p:cNvPicPr>
          <p:nvPr/>
        </p:nvPicPr>
        <p:blipFill>
          <a:blip r:embed="rId2"/>
          <a:stretch>
            <a:fillRect/>
          </a:stretch>
        </p:blipFill>
        <p:spPr>
          <a:xfrm>
            <a:off x="37893" y="739453"/>
            <a:ext cx="9016397" cy="642881"/>
          </a:xfrm>
          <a:prstGeom prst="rect">
            <a:avLst/>
          </a:prstGeom>
        </p:spPr>
      </p:pic>
      <p:pic>
        <p:nvPicPr>
          <p:cNvPr id="8" name="Picture 7">
            <a:extLst>
              <a:ext uri="{FF2B5EF4-FFF2-40B4-BE49-F238E27FC236}">
                <a16:creationId xmlns:a16="http://schemas.microsoft.com/office/drawing/2014/main" id="{12F721C7-CB3C-4138-A545-EB70413C0E02}"/>
              </a:ext>
            </a:extLst>
          </p:cNvPr>
          <p:cNvPicPr>
            <a:picLocks noChangeAspect="1"/>
          </p:cNvPicPr>
          <p:nvPr/>
        </p:nvPicPr>
        <p:blipFill>
          <a:blip r:embed="rId3"/>
          <a:stretch>
            <a:fillRect/>
          </a:stretch>
        </p:blipFill>
        <p:spPr>
          <a:xfrm>
            <a:off x="160366" y="1408227"/>
            <a:ext cx="4385107" cy="2032680"/>
          </a:xfrm>
          <a:prstGeom prst="rect">
            <a:avLst/>
          </a:prstGeom>
        </p:spPr>
      </p:pic>
      <p:pic>
        <p:nvPicPr>
          <p:cNvPr id="3" name="Picture 2">
            <a:extLst>
              <a:ext uri="{FF2B5EF4-FFF2-40B4-BE49-F238E27FC236}">
                <a16:creationId xmlns:a16="http://schemas.microsoft.com/office/drawing/2014/main" id="{686E4265-30C1-4E1E-BC57-E97EB8C12811}"/>
              </a:ext>
            </a:extLst>
          </p:cNvPr>
          <p:cNvPicPr>
            <a:picLocks noChangeAspect="1"/>
          </p:cNvPicPr>
          <p:nvPr/>
        </p:nvPicPr>
        <p:blipFill>
          <a:blip r:embed="rId4"/>
          <a:stretch>
            <a:fillRect/>
          </a:stretch>
        </p:blipFill>
        <p:spPr>
          <a:xfrm>
            <a:off x="4845496" y="1408227"/>
            <a:ext cx="4191000" cy="1323975"/>
          </a:xfrm>
          <a:prstGeom prst="rect">
            <a:avLst/>
          </a:prstGeom>
        </p:spPr>
      </p:pic>
    </p:spTree>
    <p:extLst>
      <p:ext uri="{BB962C8B-B14F-4D97-AF65-F5344CB8AC3E}">
        <p14:creationId xmlns:p14="http://schemas.microsoft.com/office/powerpoint/2010/main" val="2107516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4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5472608" cy="338554"/>
          </a:xfrm>
          <a:prstGeom prst="rect">
            <a:avLst/>
          </a:prstGeom>
        </p:spPr>
        <p:txBody>
          <a:bodyPr wrap="square">
            <a:spAutoFit/>
          </a:bodyPr>
          <a:lstStyle/>
          <a:p>
            <a:r>
              <a:rPr lang="en-GB" sz="1600" b="1" dirty="0">
                <a:solidFill>
                  <a:schemeClr val="bg1"/>
                </a:solidFill>
                <a:latin typeface="Atkinson Hyperlegible" pitchFamily="50" charset="0"/>
              </a:rPr>
              <a:t>Priority 9 - Improving safety on our roads - continued </a:t>
            </a:r>
          </a:p>
        </p:txBody>
      </p:sp>
      <p:sp>
        <p:nvSpPr>
          <p:cNvPr id="5" name="Slide Number Placeholder 4"/>
          <p:cNvSpPr>
            <a:spLocks noGrp="1"/>
          </p:cNvSpPr>
          <p:nvPr>
            <p:ph type="sldNum" sz="quarter" idx="12"/>
          </p:nvPr>
        </p:nvSpPr>
        <p:spPr>
          <a:xfrm>
            <a:off x="6988433" y="6487659"/>
            <a:ext cx="2133600" cy="365125"/>
          </a:xfrm>
        </p:spPr>
        <p:txBody>
          <a:bodyPr/>
          <a:lstStyle/>
          <a:p>
            <a:fld id="{E0D83E65-4E55-4BA6-A0BC-212B9D3BDCE3}" type="slidenum">
              <a:rPr lang="en-GB" smtClean="0"/>
              <a:pPr/>
              <a:t>23</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86180" y="3366859"/>
            <a:ext cx="9000000" cy="341632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900" dirty="0">
                <a:solidFill>
                  <a:schemeClr val="tx1"/>
                </a:solidFill>
                <a:latin typeface="Atkinson Hyperlegible" pitchFamily="50" charset="0"/>
              </a:rPr>
              <a:t>There was a </a:t>
            </a:r>
            <a:r>
              <a:rPr lang="en-GB" sz="900" b="1" dirty="0">
                <a:solidFill>
                  <a:schemeClr val="tx1"/>
                </a:solidFill>
                <a:latin typeface="Atkinson Hyperlegible" pitchFamily="50" charset="0"/>
              </a:rPr>
              <a:t>8.9% decrease (222 fewer offences) in drink/drug driving offences </a:t>
            </a:r>
            <a:r>
              <a:rPr lang="en-GB" sz="900" dirty="0">
                <a:solidFill>
                  <a:schemeClr val="tx1"/>
                </a:solidFill>
                <a:latin typeface="Atkinson Hyperlegible" pitchFamily="50" charset="0"/>
              </a:rPr>
              <a:t>for the 12 months to January 2023 compared to the 12 months to January 2022. There was a 5.6% decrease (81 fewer offences) in drink driving and a 13.3% decrease (141 fewer offences) in drug driving. There was also a 31.5% decrease (1,042 fewer offences) in drink/drug driving offences for the 12 months to January 2023 compared to the 12 months to December 2019; of these offences, there was a 7.7% decrease (113 fewer offences) in drink driving and a 50.4% decrease (929 fewer offences) in drug driving. All of these offence types are primarily driven by police proactivity in relation to road safety. </a:t>
            </a:r>
          </a:p>
          <a:p>
            <a:endParaRPr lang="en-GB" sz="900" dirty="0">
              <a:solidFill>
                <a:schemeClr val="tx1"/>
              </a:solidFill>
              <a:highlight>
                <a:srgbClr val="FFFF66"/>
              </a:highlight>
              <a:latin typeface="Atkinson Hyperlegible" pitchFamily="50" charset="0"/>
            </a:endParaRPr>
          </a:p>
          <a:p>
            <a:r>
              <a:rPr lang="en-GB" sz="900" dirty="0">
                <a:solidFill>
                  <a:schemeClr val="tx1"/>
                </a:solidFill>
                <a:latin typeface="Atkinson Hyperlegible" pitchFamily="50" charset="0"/>
              </a:rPr>
              <a:t>The number of Failure to Provide samples decreased by 8.5% (30 fewer) in the 12 months to January 2023 compared to the same period last year, and by 19.5% compared to the 12 months to December 2019.</a:t>
            </a:r>
          </a:p>
          <a:p>
            <a:endParaRPr lang="en-GB" sz="900" dirty="0">
              <a:solidFill>
                <a:srgbClr val="FF0000"/>
              </a:solidFill>
              <a:latin typeface="Atkinson Hyperlegible" pitchFamily="50" charset="0"/>
            </a:endParaRPr>
          </a:p>
          <a:p>
            <a:r>
              <a:rPr lang="en-GB" sz="900" dirty="0">
                <a:solidFill>
                  <a:schemeClr val="tx1"/>
                </a:solidFill>
                <a:latin typeface="Atkinson Hyperlegible" pitchFamily="50" charset="0"/>
              </a:rPr>
              <a:t>There was a </a:t>
            </a:r>
            <a:r>
              <a:rPr lang="en-GB" sz="900" b="1" dirty="0">
                <a:solidFill>
                  <a:schemeClr val="tx1"/>
                </a:solidFill>
                <a:latin typeface="Atkinson Hyperlegible" pitchFamily="50" charset="0"/>
              </a:rPr>
              <a:t>192.1% increase (874 more offences) in the number of driving related mobile phone offences </a:t>
            </a:r>
            <a:r>
              <a:rPr lang="en-GB" sz="900" dirty="0">
                <a:solidFill>
                  <a:schemeClr val="tx1"/>
                </a:solidFill>
                <a:latin typeface="Atkinson Hyperlegible" pitchFamily="50" charset="0"/>
              </a:rPr>
              <a:t>recorded for the 12 months to January 2023 compared to the 12 months to January 2022.*</a:t>
            </a:r>
          </a:p>
          <a:p>
            <a:endParaRPr lang="en-GB" sz="900" dirty="0">
              <a:solidFill>
                <a:srgbClr val="FF0000"/>
              </a:solidFill>
              <a:latin typeface="Atkinson Hyperlegible" pitchFamily="50" charset="0"/>
            </a:endParaRPr>
          </a:p>
          <a:p>
            <a:r>
              <a:rPr lang="en-GB" sz="900" dirty="0">
                <a:solidFill>
                  <a:schemeClr val="tx1"/>
                </a:solidFill>
                <a:latin typeface="Atkinson Hyperlegible" pitchFamily="50" charset="0"/>
              </a:rPr>
              <a:t>Confidence in Essex Police and organisations with whom they police the roads (from the independent survey commissioned by Essex Police) is at 65.8% (results to the 12 months to September 2022). Confidence in the local police and organisations they work with has remained stable when compared to year ending September 2021 (66.0%).</a:t>
            </a:r>
          </a:p>
          <a:p>
            <a:endParaRPr lang="en-GB" sz="900" dirty="0">
              <a:solidFill>
                <a:srgbClr val="FF0000"/>
              </a:solidFill>
              <a:latin typeface="Atkinson Hyperlegible" pitchFamily="50" charset="0"/>
            </a:endParaRPr>
          </a:p>
          <a:p>
            <a:r>
              <a:rPr lang="en-GB" sz="900" dirty="0">
                <a:solidFill>
                  <a:schemeClr val="tx1"/>
                </a:solidFill>
                <a:latin typeface="Atkinson Hyperlegible" pitchFamily="50" charset="0"/>
              </a:rPr>
              <a:t>Due to the increase in KSIs and the decrease in the number of driving under the influence of drink drug driving in the past 12 months compared to the previous 12 months and the 12 months to December 2019 a grade of Requires Improvement is recommended. </a:t>
            </a:r>
          </a:p>
          <a:p>
            <a:endParaRPr lang="en-GB" sz="900" dirty="0">
              <a:solidFill>
                <a:srgbClr val="FF0000"/>
              </a:solidFill>
              <a:latin typeface="Atkinson Hyperlegible" pitchFamily="50" charset="0"/>
            </a:endParaRPr>
          </a:p>
          <a:p>
            <a:r>
              <a:rPr lang="en-GB" sz="900" dirty="0">
                <a:solidFill>
                  <a:schemeClr val="tx1"/>
                </a:solidFill>
                <a:latin typeface="Atkinson Hyperlegible" pitchFamily="50" charset="0"/>
              </a:rPr>
              <a:t>Please note:</a:t>
            </a:r>
          </a:p>
          <a:p>
            <a:r>
              <a:rPr lang="en-GB" sz="900" dirty="0">
                <a:solidFill>
                  <a:schemeClr val="tx1"/>
                </a:solidFill>
                <a:latin typeface="Atkinson Hyperlegible" pitchFamily="50" charset="0"/>
              </a:rPr>
              <a:t>* In 2019, the definition as to what constituted “use” of a mobile phone in relation to driver-related mobile phone offences was subject to a legal challenge. This resulted in a ruling, which held that while “use” included accessing the interactive functions of the mobile phone (such as making calls, sending messages or using the internet), it did not extend to solely accessing the device’s internal functions (such as making use of the camera). Fewer mobile phone offences were subsequently prosecuted from this point. In 2021 the government announced that the law was to be changed making it illegal to “hold” a phone or sat nav when driving or riding a motorcycle. This law was finally passed on 25th March 2022. </a:t>
            </a:r>
          </a:p>
        </p:txBody>
      </p:sp>
      <p:sp>
        <p:nvSpPr>
          <p:cNvPr id="10" name="Rectangle 9">
            <a:extLst>
              <a:ext uri="{FF2B5EF4-FFF2-40B4-BE49-F238E27FC236}">
                <a16:creationId xmlns:a16="http://schemas.microsoft.com/office/drawing/2014/main" id="{B9B283FB-D3A1-4B0E-8CEE-665B0BC8380C}"/>
              </a:ext>
            </a:extLst>
          </p:cNvPr>
          <p:cNvSpPr/>
          <p:nvPr/>
        </p:nvSpPr>
        <p:spPr>
          <a:xfrm>
            <a:off x="6621097" y="43071"/>
            <a:ext cx="2448272" cy="584775"/>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FF0000"/>
                </a:solidFill>
                <a:latin typeface="Atkinson Hyperlegible" pitchFamily="50" charset="0"/>
              </a:rPr>
              <a:t>Requires Improvement</a:t>
            </a:r>
          </a:p>
        </p:txBody>
      </p:sp>
      <p:pic>
        <p:nvPicPr>
          <p:cNvPr id="2" name="Picture 1">
            <a:extLst>
              <a:ext uri="{FF2B5EF4-FFF2-40B4-BE49-F238E27FC236}">
                <a16:creationId xmlns:a16="http://schemas.microsoft.com/office/drawing/2014/main" id="{54ADF2DB-556F-420B-9254-E01E6FFFC990}"/>
              </a:ext>
            </a:extLst>
          </p:cNvPr>
          <p:cNvPicPr>
            <a:picLocks noChangeAspect="1"/>
          </p:cNvPicPr>
          <p:nvPr/>
        </p:nvPicPr>
        <p:blipFill>
          <a:blip r:embed="rId2"/>
          <a:stretch>
            <a:fillRect/>
          </a:stretch>
        </p:blipFill>
        <p:spPr>
          <a:xfrm>
            <a:off x="125992" y="2229255"/>
            <a:ext cx="8960188" cy="1057199"/>
          </a:xfrm>
          <a:prstGeom prst="rect">
            <a:avLst/>
          </a:prstGeom>
        </p:spPr>
      </p:pic>
      <p:pic>
        <p:nvPicPr>
          <p:cNvPr id="3" name="Picture 2">
            <a:extLst>
              <a:ext uri="{FF2B5EF4-FFF2-40B4-BE49-F238E27FC236}">
                <a16:creationId xmlns:a16="http://schemas.microsoft.com/office/drawing/2014/main" id="{0EB7E68B-3234-413C-9334-52087B262109}"/>
              </a:ext>
            </a:extLst>
          </p:cNvPr>
          <p:cNvPicPr>
            <a:picLocks noChangeAspect="1"/>
          </p:cNvPicPr>
          <p:nvPr/>
        </p:nvPicPr>
        <p:blipFill>
          <a:blip r:embed="rId3"/>
          <a:stretch>
            <a:fillRect/>
          </a:stretch>
        </p:blipFill>
        <p:spPr>
          <a:xfrm>
            <a:off x="125992" y="700541"/>
            <a:ext cx="8960188" cy="1506982"/>
          </a:xfrm>
          <a:prstGeom prst="rect">
            <a:avLst/>
          </a:prstGeom>
        </p:spPr>
      </p:pic>
    </p:spTree>
    <p:extLst>
      <p:ext uri="{BB962C8B-B14F-4D97-AF65-F5344CB8AC3E}">
        <p14:creationId xmlns:p14="http://schemas.microsoft.com/office/powerpoint/2010/main" val="636222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6095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361" y="152586"/>
            <a:ext cx="6624736" cy="338554"/>
          </a:xfrm>
          <a:prstGeom prst="rect">
            <a:avLst/>
          </a:prstGeom>
        </p:spPr>
        <p:txBody>
          <a:bodyPr wrap="square">
            <a:spAutoFit/>
          </a:bodyPr>
          <a:lstStyle/>
          <a:p>
            <a:r>
              <a:rPr lang="en-GB" sz="1600" b="1" dirty="0">
                <a:solidFill>
                  <a:schemeClr val="bg1"/>
                </a:solidFill>
                <a:latin typeface="Atkinson Hyperlegible" pitchFamily="50" charset="0"/>
              </a:rPr>
              <a:t>Priority 10 – Encouraging volunteers and community support</a:t>
            </a:r>
          </a:p>
        </p:txBody>
      </p:sp>
      <p:sp>
        <p:nvSpPr>
          <p:cNvPr id="5" name="Slide Number Placeholder 4"/>
          <p:cNvSpPr>
            <a:spLocks noGrp="1"/>
          </p:cNvSpPr>
          <p:nvPr>
            <p:ph type="sldNum" sz="quarter" idx="12"/>
          </p:nvPr>
        </p:nvSpPr>
        <p:spPr>
          <a:xfrm>
            <a:off x="6988433" y="6487659"/>
            <a:ext cx="2133600" cy="365125"/>
          </a:xfrm>
        </p:spPr>
        <p:txBody>
          <a:bodyPr/>
          <a:lstStyle/>
          <a:p>
            <a:fld id="{E0D83E65-4E55-4BA6-A0BC-212B9D3BDCE3}" type="slidenum">
              <a:rPr lang="en-GB" smtClean="0"/>
              <a:pPr/>
              <a:t>24</a:t>
            </a:fld>
            <a:endParaRPr lang="en-GB" dirty="0"/>
          </a:p>
        </p:txBody>
      </p:sp>
      <p:sp>
        <p:nvSpPr>
          <p:cNvPr id="13" name="Rectangle 12"/>
          <p:cNvSpPr/>
          <p:nvPr/>
        </p:nvSpPr>
        <p:spPr>
          <a:xfrm>
            <a:off x="7206545" y="152586"/>
            <a:ext cx="201622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p>
        </p:txBody>
      </p:sp>
      <p:sp>
        <p:nvSpPr>
          <p:cNvPr id="12" name="TextBox 11">
            <a:extLst>
              <a:ext uri="{FF2B5EF4-FFF2-40B4-BE49-F238E27FC236}">
                <a16:creationId xmlns:a16="http://schemas.microsoft.com/office/drawing/2014/main" id="{4B4192FE-0414-49C9-9794-2AE36D86C0B2}"/>
              </a:ext>
            </a:extLst>
          </p:cNvPr>
          <p:cNvSpPr txBox="1"/>
          <p:nvPr/>
        </p:nvSpPr>
        <p:spPr>
          <a:xfrm>
            <a:off x="102693" y="4621818"/>
            <a:ext cx="8978675" cy="220060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a:solidFill>
                  <a:schemeClr val="tx1"/>
                </a:solidFill>
                <a:latin typeface="Atkinson Hyperlegible" pitchFamily="50" charset="0"/>
              </a:rPr>
              <a:t>Essex Watch Liaison Officers continue to work with Neighbourhood Watch (NHW) to offer crime and fraud prevention advice.*</a:t>
            </a:r>
          </a:p>
          <a:p>
            <a:endParaRPr lang="en-GB" sz="1000" dirty="0">
              <a:solidFill>
                <a:schemeClr val="tx1"/>
              </a:solidFill>
              <a:latin typeface="Atkinson Hyperlegible" pitchFamily="50" charset="0"/>
            </a:endParaRPr>
          </a:p>
          <a:p>
            <a:r>
              <a:rPr lang="en-GB" sz="1000" dirty="0">
                <a:solidFill>
                  <a:schemeClr val="tx1"/>
                </a:solidFill>
                <a:effectLst/>
                <a:latin typeface="Atkinson Hyperlegible" pitchFamily="50" charset="0"/>
                <a:ea typeface="Calibri" panose="020F0502020204030204" pitchFamily="34" charset="0"/>
              </a:rPr>
              <a:t>Citizens in Policing and the Special Constabulary play an integral part in supporting Essex Police.</a:t>
            </a:r>
            <a:r>
              <a:rPr lang="en-GB" sz="1000" dirty="0">
                <a:solidFill>
                  <a:schemeClr val="tx1"/>
                </a:solidFill>
                <a:effectLst/>
                <a:latin typeface="Atkinson Hyperlegible" pitchFamily="50" charset="0"/>
              </a:rPr>
              <a:t> </a:t>
            </a:r>
            <a:r>
              <a:rPr lang="en-GB" sz="1000" dirty="0">
                <a:solidFill>
                  <a:schemeClr val="tx1"/>
                </a:solidFill>
                <a:latin typeface="Atkinson Hyperlegible" pitchFamily="50" charset="0"/>
              </a:rPr>
              <a:t>In</a:t>
            </a:r>
            <a:r>
              <a:rPr lang="en-GB" sz="1000" dirty="0">
                <a:solidFill>
                  <a:schemeClr val="tx1"/>
                </a:solidFill>
                <a:effectLst/>
                <a:latin typeface="Atkinson Hyperlegible" pitchFamily="50" charset="0"/>
                <a:ea typeface="Calibri" panose="020F0502020204030204" pitchFamily="34" charset="0"/>
              </a:rPr>
              <a:t> January 2022, the Local Policing Support Unit (LPSU) introduced a Strategic Co-ordination Group which proactively supports, throughout the county, the mobilisation of all Special Constables, Police Support Volunteers, Active Citizens, Accredited Persons and, where appropriate our Volunteer Police Cadets, with local operations and initiatives under the Chief Constable’s Plan on a Page and the Police, Fire Crime Commissioner’s Police and Fire Plan. </a:t>
            </a:r>
          </a:p>
          <a:p>
            <a:endParaRPr lang="en-GB" sz="1000" dirty="0">
              <a:solidFill>
                <a:srgbClr val="FF0000"/>
              </a:solidFill>
              <a:latin typeface="Atkinson Hyperlegible" pitchFamily="50" charset="0"/>
            </a:endParaRPr>
          </a:p>
          <a:p>
            <a:r>
              <a:rPr lang="en-GB" sz="1000" dirty="0">
                <a:solidFill>
                  <a:schemeClr val="tx1"/>
                </a:solidFill>
                <a:latin typeface="Atkinson Hyperlegible" pitchFamily="50" charset="0"/>
              </a:rPr>
              <a:t>Since last month’s report, there are now: one fewer business group member, one more caravan group member, four fewer dog group members, four more farm and rural group members and two fewer heritage group members.</a:t>
            </a:r>
          </a:p>
          <a:p>
            <a:endParaRPr lang="en-GB" sz="1000" dirty="0">
              <a:solidFill>
                <a:schemeClr val="tx1"/>
              </a:solidFill>
              <a:latin typeface="Atkinson Hyperlegible" pitchFamily="50" charset="0"/>
            </a:endParaRPr>
          </a:p>
          <a:p>
            <a:r>
              <a:rPr lang="en-GB" sz="1000" dirty="0">
                <a:solidFill>
                  <a:schemeClr val="tx1"/>
                </a:solidFill>
                <a:latin typeface="Atkinson Hyperlegible" pitchFamily="50" charset="0"/>
              </a:rPr>
              <a:t>There are currently 2,366 NHW Co-ordinators and 92,500 NHW members.</a:t>
            </a:r>
          </a:p>
          <a:p>
            <a:pPr lvl="0"/>
            <a:endParaRPr lang="en-GB" sz="900" dirty="0">
              <a:solidFill>
                <a:schemeClr val="tx1"/>
              </a:solidFill>
              <a:latin typeface="Atkinson Hyperlegible" pitchFamily="50" charset="0"/>
            </a:endParaRPr>
          </a:p>
          <a:p>
            <a:r>
              <a:rPr lang="en-GB" sz="900" dirty="0">
                <a:solidFill>
                  <a:schemeClr val="tx1"/>
                </a:solidFill>
                <a:latin typeface="Atkinson Hyperlegible" pitchFamily="50" charset="0"/>
              </a:rPr>
              <a:t>Please note:</a:t>
            </a:r>
          </a:p>
          <a:p>
            <a:r>
              <a:rPr lang="en-GB" sz="900" dirty="0">
                <a:solidFill>
                  <a:schemeClr val="tx1"/>
                </a:solidFill>
                <a:latin typeface="Atkinson Hyperlegible" pitchFamily="50" charset="0"/>
              </a:rPr>
              <a:t>* Neighbourhood Watch data were first produced in March 2022 so year on year comparison is not available.</a:t>
            </a:r>
          </a:p>
        </p:txBody>
      </p:sp>
      <p:pic>
        <p:nvPicPr>
          <p:cNvPr id="4" name="Picture 3">
            <a:extLst>
              <a:ext uri="{FF2B5EF4-FFF2-40B4-BE49-F238E27FC236}">
                <a16:creationId xmlns:a16="http://schemas.microsoft.com/office/drawing/2014/main" id="{1DA85006-8860-46EF-8F5C-19237E6157A0}"/>
              </a:ext>
            </a:extLst>
          </p:cNvPr>
          <p:cNvPicPr>
            <a:picLocks noChangeAspect="1"/>
          </p:cNvPicPr>
          <p:nvPr/>
        </p:nvPicPr>
        <p:blipFill>
          <a:blip r:embed="rId2"/>
          <a:stretch>
            <a:fillRect/>
          </a:stretch>
        </p:blipFill>
        <p:spPr>
          <a:xfrm>
            <a:off x="72000" y="717279"/>
            <a:ext cx="9000000" cy="2881630"/>
          </a:xfrm>
          <a:prstGeom prst="rect">
            <a:avLst/>
          </a:prstGeom>
        </p:spPr>
      </p:pic>
      <p:pic>
        <p:nvPicPr>
          <p:cNvPr id="2" name="Picture 1">
            <a:extLst>
              <a:ext uri="{FF2B5EF4-FFF2-40B4-BE49-F238E27FC236}">
                <a16:creationId xmlns:a16="http://schemas.microsoft.com/office/drawing/2014/main" id="{72F8E582-A942-401B-9A3D-F35CA343AE86}"/>
              </a:ext>
            </a:extLst>
          </p:cNvPr>
          <p:cNvPicPr>
            <a:picLocks noChangeAspect="1"/>
          </p:cNvPicPr>
          <p:nvPr/>
        </p:nvPicPr>
        <p:blipFill>
          <a:blip r:embed="rId3"/>
          <a:stretch>
            <a:fillRect/>
          </a:stretch>
        </p:blipFill>
        <p:spPr>
          <a:xfrm>
            <a:off x="81368" y="3670842"/>
            <a:ext cx="9000000" cy="879042"/>
          </a:xfrm>
          <a:prstGeom prst="rect">
            <a:avLst/>
          </a:prstGeom>
        </p:spPr>
      </p:pic>
    </p:spTree>
    <p:extLst>
      <p:ext uri="{BB962C8B-B14F-4D97-AF65-F5344CB8AC3E}">
        <p14:creationId xmlns:p14="http://schemas.microsoft.com/office/powerpoint/2010/main" val="3169228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6095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52586"/>
            <a:ext cx="6624736" cy="338554"/>
          </a:xfrm>
          <a:prstGeom prst="rect">
            <a:avLst/>
          </a:prstGeom>
        </p:spPr>
        <p:txBody>
          <a:bodyPr wrap="square">
            <a:spAutoFit/>
          </a:bodyPr>
          <a:lstStyle/>
          <a:p>
            <a:r>
              <a:rPr lang="en-GB" sz="1600" b="1" dirty="0">
                <a:solidFill>
                  <a:schemeClr val="bg1"/>
                </a:solidFill>
                <a:latin typeface="Atkinson Hyperlegible" pitchFamily="50" charset="0"/>
              </a:rPr>
              <a:t>Priority 10 – Encouraging volunteers and community support</a:t>
            </a:r>
          </a:p>
        </p:txBody>
      </p:sp>
      <p:sp>
        <p:nvSpPr>
          <p:cNvPr id="5" name="Slide Number Placeholder 4"/>
          <p:cNvSpPr>
            <a:spLocks noGrp="1"/>
          </p:cNvSpPr>
          <p:nvPr>
            <p:ph type="sldNum" sz="quarter" idx="12"/>
          </p:nvPr>
        </p:nvSpPr>
        <p:spPr>
          <a:xfrm>
            <a:off x="6988433" y="6487659"/>
            <a:ext cx="2133600" cy="365125"/>
          </a:xfrm>
        </p:spPr>
        <p:txBody>
          <a:bodyPr/>
          <a:lstStyle/>
          <a:p>
            <a:fld id="{E0D83E65-4E55-4BA6-A0BC-212B9D3BDCE3}" type="slidenum">
              <a:rPr lang="en-GB" smtClean="0"/>
              <a:pPr/>
              <a:t>25</a:t>
            </a:fld>
            <a:endParaRPr lang="en-GB" dirty="0"/>
          </a:p>
        </p:txBody>
      </p:sp>
      <p:sp>
        <p:nvSpPr>
          <p:cNvPr id="13" name="Rectangle 12"/>
          <p:cNvSpPr/>
          <p:nvPr/>
        </p:nvSpPr>
        <p:spPr>
          <a:xfrm>
            <a:off x="7206545" y="152586"/>
            <a:ext cx="201622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p>
        </p:txBody>
      </p:sp>
      <p:sp>
        <p:nvSpPr>
          <p:cNvPr id="12" name="TextBox 11">
            <a:extLst>
              <a:ext uri="{FF2B5EF4-FFF2-40B4-BE49-F238E27FC236}">
                <a16:creationId xmlns:a16="http://schemas.microsoft.com/office/drawing/2014/main" id="{4B4192FE-0414-49C9-9794-2AE36D86C0B2}"/>
              </a:ext>
            </a:extLst>
          </p:cNvPr>
          <p:cNvSpPr txBox="1"/>
          <p:nvPr/>
        </p:nvSpPr>
        <p:spPr>
          <a:xfrm>
            <a:off x="82662" y="3877768"/>
            <a:ext cx="8978676" cy="3000821"/>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900" dirty="0">
                <a:solidFill>
                  <a:schemeClr val="tx1"/>
                </a:solidFill>
                <a:latin typeface="Atkinson Hyperlegible" pitchFamily="50" charset="0"/>
                <a:ea typeface="+mn-lt"/>
                <a:cs typeface="+mn-lt"/>
              </a:rPr>
              <a:t>The Special Constabulary headcount is currently 339 (as of 31 January 2023). This is down 28.9% (138 fewer) compared to January 2022. Compared to the 12 months to December 2019 this is down 34.7% (180 fewer).</a:t>
            </a:r>
          </a:p>
          <a:p>
            <a:endParaRPr lang="en-GB" sz="900" dirty="0">
              <a:solidFill>
                <a:schemeClr val="tx1"/>
              </a:solidFill>
              <a:latin typeface="Atkinson Hyperlegible" pitchFamily="50" charset="0"/>
              <a:ea typeface="+mn-lt"/>
              <a:cs typeface="+mn-lt"/>
            </a:endParaRPr>
          </a:p>
          <a:p>
            <a:r>
              <a:rPr lang="en-GB" sz="900" dirty="0">
                <a:solidFill>
                  <a:schemeClr val="tx1"/>
                </a:solidFill>
                <a:latin typeface="Atkinson Hyperlegible" pitchFamily="50" charset="0"/>
                <a:ea typeface="+mn-lt"/>
                <a:cs typeface="+mn-lt"/>
              </a:rPr>
              <a:t>There are 221 Volunteer Police Cadets (VPCs) and 88 Volunteer Cadet Leaders across 13 Cadet Units. In addition, t</a:t>
            </a:r>
            <a:r>
              <a:rPr lang="en-GB" sz="900" dirty="0">
                <a:effectLst/>
                <a:latin typeface="Atkinson Hyperlegible" pitchFamily="50" charset="0"/>
                <a:ea typeface="Calibri" panose="020F0502020204030204" pitchFamily="34" charset="0"/>
              </a:rPr>
              <a:t>here are 101 Police Support Volunteers and 56 Active Citizens within Essex Police across the county, a total of 157 Volunteers. This is a decrease of 7 compared to last month. These volunteers also are part of the Strategic Co-ordination Group and support their Locally Community Policing Teams with local events</a:t>
            </a:r>
            <a:r>
              <a:rPr lang="en-GB" sz="900" dirty="0">
                <a:latin typeface="Atkinson Hyperlegible" pitchFamily="50" charset="0"/>
                <a:ea typeface="Calibri" panose="020F0502020204030204" pitchFamily="34" charset="0"/>
              </a:rPr>
              <a:t>.</a:t>
            </a:r>
            <a:endParaRPr lang="en-GB" sz="900" dirty="0">
              <a:solidFill>
                <a:schemeClr val="tx1"/>
              </a:solidFill>
              <a:latin typeface="Atkinson Hyperlegible" pitchFamily="50" charset="0"/>
            </a:endParaRPr>
          </a:p>
          <a:p>
            <a:endParaRPr lang="en-GB" sz="900" dirty="0">
              <a:solidFill>
                <a:srgbClr val="FF0000"/>
              </a:solidFill>
              <a:latin typeface="Atkinson Hyperlegible" pitchFamily="50" charset="0"/>
            </a:endParaRPr>
          </a:p>
          <a:p>
            <a:r>
              <a:rPr lang="en-GB" sz="900" dirty="0">
                <a:solidFill>
                  <a:schemeClr val="tx1"/>
                </a:solidFill>
                <a:latin typeface="Atkinson Hyperlegible" pitchFamily="50" charset="0"/>
              </a:rPr>
              <a:t>Confidence that there are good opportunities for volunteers to assist policing and reduce crime in Essex (from the independent survey commissioned by Essex Police) is at 49.4% for 12 months to September 2022. Confidence has increased each quarter since Q4 2021/22 (2021/22 Q4 45.1%; 2022/23 Q1 48.6%).</a:t>
            </a:r>
          </a:p>
          <a:p>
            <a:endParaRPr lang="en-GB" sz="900" dirty="0">
              <a:solidFill>
                <a:schemeClr val="tx1"/>
              </a:solidFill>
              <a:highlight>
                <a:srgbClr val="FFFF66"/>
              </a:highlight>
              <a:latin typeface="Atkinson Hyperlegible" pitchFamily="50" charset="0"/>
            </a:endParaRPr>
          </a:p>
          <a:p>
            <a:pPr lvl="0"/>
            <a:r>
              <a:rPr lang="en-GB" sz="900" dirty="0">
                <a:solidFill>
                  <a:schemeClr val="tx1"/>
                </a:solidFill>
                <a:latin typeface="Atkinson Hyperlegible" pitchFamily="50" charset="0"/>
              </a:rPr>
              <a:t>The total number of volunteers decreased slightly compared to last month. The Special Constabulary headcount has also decreased significantly compared to 12 months ago and December 2019. However, due to the fact that Essex has the second largest Special Constabulary in the country, and that the Essex Police makes use of Ethics Boards to inform its work, a grade of Adequate is recommended.</a:t>
            </a:r>
          </a:p>
          <a:p>
            <a:pPr lvl="0"/>
            <a:endParaRPr lang="en-GB" sz="900" dirty="0">
              <a:solidFill>
                <a:srgbClr val="FF0000"/>
              </a:solidFill>
              <a:highlight>
                <a:srgbClr val="FFFF66"/>
              </a:highlight>
              <a:latin typeface="Atkinson Hyperlegible" pitchFamily="50" charset="0"/>
            </a:endParaRPr>
          </a:p>
          <a:p>
            <a:pPr lvl="0"/>
            <a:endParaRPr lang="en-GB" sz="900" dirty="0">
              <a:solidFill>
                <a:srgbClr val="FF0000"/>
              </a:solidFill>
              <a:latin typeface="Atkinson Hyperlegible" pitchFamily="50" charset="0"/>
            </a:endParaRPr>
          </a:p>
          <a:p>
            <a:r>
              <a:rPr lang="en-GB" sz="900" dirty="0">
                <a:solidFill>
                  <a:schemeClr val="tx1"/>
                </a:solidFill>
                <a:latin typeface="Atkinson Hyperlegible" pitchFamily="50" charset="0"/>
              </a:rPr>
              <a:t>Please note:</a:t>
            </a:r>
          </a:p>
          <a:p>
            <a:pPr marL="171450" indent="-171450">
              <a:buFont typeface="Arial" panose="020B0604020202020204" pitchFamily="34" charset="0"/>
              <a:buChar char="•"/>
            </a:pPr>
            <a:r>
              <a:rPr lang="en-GB" sz="900" dirty="0">
                <a:latin typeface="Atkinson Hyperlegible" pitchFamily="50" charset="0"/>
              </a:rPr>
              <a:t>Monthly data only collected from December 2022 so year on year comparisons not available.</a:t>
            </a:r>
            <a:endParaRPr lang="en-GB" sz="900" dirty="0">
              <a:solidFill>
                <a:schemeClr val="tx1"/>
              </a:solidFill>
              <a:latin typeface="Atkinson Hyperlegible" pitchFamily="50" charset="0"/>
            </a:endParaRPr>
          </a:p>
          <a:p>
            <a:r>
              <a:rPr lang="en-GB" sz="900" dirty="0">
                <a:solidFill>
                  <a:schemeClr val="tx1"/>
                </a:solidFill>
                <a:latin typeface="Atkinson Hyperlegible" pitchFamily="50" charset="0"/>
                <a:ea typeface="Tahoma" panose="020B0604030504040204" pitchFamily="34" charset="0"/>
                <a:cs typeface="Tahoma" panose="020B0604030504040204" pitchFamily="34" charset="0"/>
              </a:rPr>
              <a:t>     VPC data are taken from the cadet census and are for the 31</a:t>
            </a:r>
            <a:r>
              <a:rPr lang="en-GB" sz="900" baseline="30000" dirty="0">
                <a:solidFill>
                  <a:schemeClr val="tx1"/>
                </a:solidFill>
                <a:latin typeface="Atkinson Hyperlegible" pitchFamily="50" charset="0"/>
                <a:ea typeface="Tahoma" panose="020B0604030504040204" pitchFamily="34" charset="0"/>
                <a:cs typeface="Tahoma" panose="020B0604030504040204" pitchFamily="34" charset="0"/>
              </a:rPr>
              <a:t>st</a:t>
            </a:r>
            <a:r>
              <a:rPr lang="en-GB" sz="900" dirty="0">
                <a:solidFill>
                  <a:schemeClr val="tx1"/>
                </a:solidFill>
                <a:latin typeface="Atkinson Hyperlegible" pitchFamily="50" charset="0"/>
                <a:ea typeface="Tahoma" panose="020B0604030504040204" pitchFamily="34" charset="0"/>
                <a:cs typeface="Tahoma" panose="020B0604030504040204" pitchFamily="34" charset="0"/>
              </a:rPr>
              <a:t> January each year.</a:t>
            </a:r>
          </a:p>
          <a:p>
            <a:r>
              <a:rPr lang="en-GB" sz="900" dirty="0">
                <a:solidFill>
                  <a:schemeClr val="tx1"/>
                </a:solidFill>
                <a:latin typeface="Atkinson Hyperlegible" pitchFamily="50" charset="0"/>
                <a:ea typeface="Tahoma" panose="020B0604030504040204" pitchFamily="34" charset="0"/>
                <a:cs typeface="Tahoma" panose="020B0604030504040204" pitchFamily="34" charset="0"/>
              </a:rPr>
              <a:t>     Of the 13 Cadet Units </a:t>
            </a:r>
            <a:r>
              <a:rPr lang="en-GB" sz="900" i="0" u="none" strike="noStrike" dirty="0">
                <a:solidFill>
                  <a:schemeClr val="tx1"/>
                </a:solidFill>
                <a:effectLst/>
                <a:latin typeface="Atkinson Hyperlegible" pitchFamily="50" charset="0"/>
                <a:ea typeface="Tahoma" panose="020B0604030504040204" pitchFamily="34" charset="0"/>
                <a:cs typeface="Tahoma" panose="020B0604030504040204" pitchFamily="34" charset="0"/>
              </a:rPr>
              <a:t>10 are active and 3 are temporarily suspended due to not enough leader coverage in that area. Recruitment is ongoing to get the units up and        </a:t>
            </a:r>
            <a:r>
              <a:rPr lang="en-GB" sz="900" i="0" u="none" strike="noStrike" dirty="0">
                <a:solidFill>
                  <a:schemeClr val="bg1"/>
                </a:solidFill>
                <a:effectLst/>
                <a:latin typeface="Atkinson Hyperlegible" pitchFamily="50" charset="0"/>
                <a:ea typeface="Tahoma" panose="020B0604030504040204" pitchFamily="34" charset="0"/>
                <a:cs typeface="Tahoma" panose="020B0604030504040204" pitchFamily="34" charset="0"/>
              </a:rPr>
              <a:t>iiiii</a:t>
            </a:r>
            <a:r>
              <a:rPr lang="en-GB" sz="900" i="0" u="none" strike="noStrike" dirty="0">
                <a:solidFill>
                  <a:schemeClr val="tx1"/>
                </a:solidFill>
                <a:effectLst/>
                <a:latin typeface="Atkinson Hyperlegible" pitchFamily="50" charset="0"/>
                <a:ea typeface="Tahoma" panose="020B0604030504040204" pitchFamily="34" charset="0"/>
                <a:cs typeface="Tahoma" panose="020B0604030504040204" pitchFamily="34" charset="0"/>
              </a:rPr>
              <a:t>running again. They are Southend, Chelmsford &amp; Braintree.</a:t>
            </a:r>
            <a:r>
              <a:rPr lang="en-GB" sz="900" dirty="0">
                <a:solidFill>
                  <a:schemeClr val="tx1"/>
                </a:solidFill>
                <a:effectLst/>
                <a:latin typeface="Atkinson Hyperlegible" pitchFamily="50" charset="0"/>
                <a:ea typeface="Tahoma" panose="020B0604030504040204" pitchFamily="34" charset="0"/>
                <a:cs typeface="Tahoma" panose="020B0604030504040204" pitchFamily="34" charset="0"/>
              </a:rPr>
              <a:t> </a:t>
            </a:r>
            <a:endParaRPr lang="en-GB" sz="900" dirty="0">
              <a:solidFill>
                <a:schemeClr val="tx1"/>
              </a:solidFill>
              <a:latin typeface="Atkinson Hyperlegible" pitchFamily="50" charset="0"/>
              <a:ea typeface="Tahoma" panose="020B0604030504040204" pitchFamily="34" charset="0"/>
              <a:cs typeface="Tahoma" panose="020B0604030504040204" pitchFamily="34" charset="0"/>
            </a:endParaRPr>
          </a:p>
          <a:p>
            <a:r>
              <a:rPr lang="en-GB" sz="900" dirty="0">
                <a:solidFill>
                  <a:schemeClr val="tx1"/>
                </a:solidFill>
                <a:latin typeface="Atkinson Hyperlegible" pitchFamily="50" charset="0"/>
              </a:rPr>
              <a:t>** The confidence question was added to the internal survey in September 2021 so year on year comparison is not available.</a:t>
            </a:r>
          </a:p>
        </p:txBody>
      </p:sp>
      <p:pic>
        <p:nvPicPr>
          <p:cNvPr id="8" name="Picture 7">
            <a:extLst>
              <a:ext uri="{FF2B5EF4-FFF2-40B4-BE49-F238E27FC236}">
                <a16:creationId xmlns:a16="http://schemas.microsoft.com/office/drawing/2014/main" id="{8CAE73D8-6274-494D-9736-93AF1D52B19F}"/>
              </a:ext>
            </a:extLst>
          </p:cNvPr>
          <p:cNvPicPr>
            <a:picLocks noChangeAspect="1"/>
          </p:cNvPicPr>
          <p:nvPr/>
        </p:nvPicPr>
        <p:blipFill>
          <a:blip r:embed="rId3"/>
          <a:stretch>
            <a:fillRect/>
          </a:stretch>
        </p:blipFill>
        <p:spPr>
          <a:xfrm>
            <a:off x="82661" y="2858743"/>
            <a:ext cx="9000000" cy="966365"/>
          </a:xfrm>
          <a:prstGeom prst="rect">
            <a:avLst/>
          </a:prstGeom>
        </p:spPr>
      </p:pic>
      <p:graphicFrame>
        <p:nvGraphicFramePr>
          <p:cNvPr id="3" name="Object 2">
            <a:extLst>
              <a:ext uri="{FF2B5EF4-FFF2-40B4-BE49-F238E27FC236}">
                <a16:creationId xmlns:a16="http://schemas.microsoft.com/office/drawing/2014/main" id="{92D5DDA1-AF1C-43D2-B980-EC18B08B8AA6}"/>
              </a:ext>
            </a:extLst>
          </p:cNvPr>
          <p:cNvGraphicFramePr>
            <a:graphicFrameLocks noChangeAspect="1"/>
          </p:cNvGraphicFramePr>
          <p:nvPr>
            <p:extLst>
              <p:ext uri="{D42A27DB-BD31-4B8C-83A1-F6EECF244321}">
                <p14:modId xmlns:p14="http://schemas.microsoft.com/office/powerpoint/2010/main" val="675052975"/>
              </p:ext>
            </p:extLst>
          </p:nvPr>
        </p:nvGraphicFramePr>
        <p:xfrm>
          <a:off x="82661" y="669055"/>
          <a:ext cx="8978675" cy="722502"/>
        </p:xfrm>
        <a:graphic>
          <a:graphicData uri="http://schemas.openxmlformats.org/presentationml/2006/ole">
            <mc:AlternateContent xmlns:mc="http://schemas.openxmlformats.org/markup-compatibility/2006">
              <mc:Choice xmlns:v="urn:schemas-microsoft-com:vml" Requires="v">
                <p:oleObj spid="_x0000_s1026" name="Worksheet" r:id="rId4" imgW="9363043" imgH="752430" progId="Excel.Sheet.12">
                  <p:embed/>
                </p:oleObj>
              </mc:Choice>
              <mc:Fallback>
                <p:oleObj name="Worksheet" r:id="rId4" imgW="9363043" imgH="752430" progId="Excel.Sheet.12">
                  <p:embed/>
                  <p:pic>
                    <p:nvPicPr>
                      <p:cNvPr id="0" name=""/>
                      <p:cNvPicPr/>
                      <p:nvPr/>
                    </p:nvPicPr>
                    <p:blipFill>
                      <a:blip r:embed="rId5"/>
                      <a:stretch>
                        <a:fillRect/>
                      </a:stretch>
                    </p:blipFill>
                    <p:spPr>
                      <a:xfrm>
                        <a:off x="82661" y="669055"/>
                        <a:ext cx="8978675" cy="722502"/>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7AF8C6C-DD8A-4430-B37C-4EC1D371FEB5}"/>
              </a:ext>
            </a:extLst>
          </p:cNvPr>
          <p:cNvPicPr>
            <a:picLocks noChangeAspect="1"/>
          </p:cNvPicPr>
          <p:nvPr/>
        </p:nvPicPr>
        <p:blipFill>
          <a:blip r:embed="rId6"/>
          <a:stretch>
            <a:fillRect/>
          </a:stretch>
        </p:blipFill>
        <p:spPr>
          <a:xfrm>
            <a:off x="82661" y="1420363"/>
            <a:ext cx="8978675" cy="1432573"/>
          </a:xfrm>
          <a:prstGeom prst="rect">
            <a:avLst/>
          </a:prstGeom>
        </p:spPr>
      </p:pic>
    </p:spTree>
    <p:extLst>
      <p:ext uri="{BB962C8B-B14F-4D97-AF65-F5344CB8AC3E}">
        <p14:creationId xmlns:p14="http://schemas.microsoft.com/office/powerpoint/2010/main" val="3664042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0608DC-25BC-4D4A-BFB8-31EFAFAA6ED2}"/>
              </a:ext>
            </a:extLst>
          </p:cNvPr>
          <p:cNvSpPr txBox="1"/>
          <p:nvPr/>
        </p:nvSpPr>
        <p:spPr>
          <a:xfrm>
            <a:off x="68222" y="4426069"/>
            <a:ext cx="8980178"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900" dirty="0">
                <a:solidFill>
                  <a:schemeClr val="tx1"/>
                </a:solidFill>
                <a:latin typeface="Atkinson Hyperlegible" pitchFamily="50" charset="0"/>
              </a:rPr>
              <a:t>There has been a </a:t>
            </a:r>
            <a:r>
              <a:rPr lang="en-GB" sz="900" b="1" dirty="0">
                <a:solidFill>
                  <a:schemeClr val="tx1"/>
                </a:solidFill>
                <a:latin typeface="Atkinson Hyperlegible" pitchFamily="50" charset="0"/>
              </a:rPr>
              <a:t>slight decrease (0.3%) in the proportion of ethnic minority employees </a:t>
            </a:r>
            <a:r>
              <a:rPr lang="en-GB" sz="900" dirty="0">
                <a:solidFill>
                  <a:schemeClr val="tx1"/>
                </a:solidFill>
                <a:latin typeface="Atkinson Hyperlegible" pitchFamily="50" charset="0"/>
              </a:rPr>
              <a:t>in January 2023 (270) compared to January 2022 (291); this equates to 21 fewer employees. However, in contrast, there has been a 24.4% increase compared to December 2019 (217); this equates to 53 additional employees.</a:t>
            </a:r>
          </a:p>
          <a:p>
            <a:endParaRPr lang="en-GB" sz="900" dirty="0">
              <a:solidFill>
                <a:srgbClr val="FF0000"/>
              </a:solidFill>
              <a:latin typeface="Atkinson Hyperlegible" pitchFamily="50" charset="0"/>
            </a:endParaRPr>
          </a:p>
          <a:p>
            <a:r>
              <a:rPr lang="en-GB" sz="900" b="0" i="0" dirty="0">
                <a:solidFill>
                  <a:schemeClr val="tx1"/>
                </a:solidFill>
                <a:effectLst/>
                <a:latin typeface="Atkinson Hyperlegible" pitchFamily="50" charset="0"/>
              </a:rPr>
              <a:t>Essex Police reached record strength in its 182-year history. In the 12 months to January 2023, 415 new officers took their oaths to the King and started their Essex Police careers as the Force now has more officers than ever before. The new officers pledged their commitment to police with the consent of every community at a time when the Force is welcoming more new colleagues from a range of different backgrounds. Over the same period, 268 officers left their positions, leading to an overall increase of 147 officers over the last year.</a:t>
            </a:r>
          </a:p>
          <a:p>
            <a:endParaRPr lang="en-GB" sz="900" dirty="0">
              <a:solidFill>
                <a:schemeClr val="tx1"/>
              </a:solidFill>
              <a:latin typeface="Atkinson Hyperlegible" pitchFamily="50" charset="0"/>
            </a:endParaRPr>
          </a:p>
          <a:p>
            <a:r>
              <a:rPr lang="en-GB" sz="900" dirty="0">
                <a:solidFill>
                  <a:schemeClr val="tx1"/>
                </a:solidFill>
                <a:latin typeface="Atkinson Hyperlegible" pitchFamily="50" charset="0"/>
              </a:rPr>
              <a:t>The average days lost per person for sickness improved for all groups in the 12 months to January 2023 compared to the 12 months to January 2023. Full Time Employee vacancies deteriorated for all employee types except PCSOs over the same period. For these reasons a grade of Adequate is recommended.</a:t>
            </a:r>
          </a:p>
          <a:p>
            <a:endParaRPr lang="en-GB" sz="900" dirty="0">
              <a:solidFill>
                <a:srgbClr val="FF0000"/>
              </a:solidFill>
              <a:latin typeface="Atkinson Hyperlegible" pitchFamily="50" charset="0"/>
            </a:endParaRPr>
          </a:p>
          <a:p>
            <a:r>
              <a:rPr lang="en-GB" sz="900" dirty="0">
                <a:solidFill>
                  <a:schemeClr val="tx1"/>
                </a:solidFill>
                <a:latin typeface="Atkinson Hyperlegible" pitchFamily="50" charset="0"/>
              </a:rPr>
              <a:t> Please note:</a:t>
            </a:r>
          </a:p>
          <a:p>
            <a:r>
              <a:rPr lang="en-GB" sz="900" dirty="0">
                <a:solidFill>
                  <a:schemeClr val="tx1"/>
                </a:solidFill>
                <a:latin typeface="Atkinson Hyperlegible" pitchFamily="50" charset="0"/>
              </a:rPr>
              <a:t>*    Ethnic minority employees as a percentage of the total workforce. </a:t>
            </a:r>
          </a:p>
          <a:p>
            <a:r>
              <a:rPr lang="en-GB" sz="900" dirty="0">
                <a:solidFill>
                  <a:schemeClr val="tx1"/>
                </a:solidFill>
                <a:latin typeface="Atkinson Hyperlegible" pitchFamily="50" charset="0"/>
              </a:rPr>
              <a:t>**   Ethnic minority employees as a percentage of type of employee.</a:t>
            </a:r>
          </a:p>
        </p:txBody>
      </p:sp>
      <p:sp>
        <p:nvSpPr>
          <p:cNvPr id="9" name="Rectangle 8"/>
          <p:cNvSpPr/>
          <p:nvPr/>
        </p:nvSpPr>
        <p:spPr>
          <a:xfrm>
            <a:off x="0" y="-600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34840"/>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11 – Supporting our officers and staff</a:t>
            </a:r>
          </a:p>
        </p:txBody>
      </p:sp>
      <p:sp>
        <p:nvSpPr>
          <p:cNvPr id="5" name="Slide Number Placeholder 4"/>
          <p:cNvSpPr>
            <a:spLocks noGrp="1"/>
          </p:cNvSpPr>
          <p:nvPr>
            <p:ph type="sldNum" sz="quarter" idx="12"/>
          </p:nvPr>
        </p:nvSpPr>
        <p:spPr>
          <a:xfrm>
            <a:off x="6940534" y="6457394"/>
            <a:ext cx="2133600" cy="365125"/>
          </a:xfrm>
        </p:spPr>
        <p:txBody>
          <a:bodyPr/>
          <a:lstStyle/>
          <a:p>
            <a:fld id="{E0D83E65-4E55-4BA6-A0BC-212B9D3BDCE3}" type="slidenum">
              <a:rPr lang="en-GB" smtClean="0"/>
              <a:pPr/>
              <a:t>26</a:t>
            </a:fld>
            <a:endParaRPr lang="en-GB" dirty="0"/>
          </a:p>
        </p:txBody>
      </p:sp>
      <p:sp>
        <p:nvSpPr>
          <p:cNvPr id="8" name="Rectangle 7">
            <a:extLst>
              <a:ext uri="{FF2B5EF4-FFF2-40B4-BE49-F238E27FC236}">
                <a16:creationId xmlns:a16="http://schemas.microsoft.com/office/drawing/2014/main" id="{5C79F3E8-9B6E-4586-9B29-7A90BA98D1C2}"/>
              </a:ext>
            </a:extLst>
          </p:cNvPr>
          <p:cNvSpPr/>
          <p:nvPr/>
        </p:nvSpPr>
        <p:spPr>
          <a:xfrm>
            <a:off x="7260527" y="134840"/>
            <a:ext cx="180020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p>
        </p:txBody>
      </p:sp>
      <p:pic>
        <p:nvPicPr>
          <p:cNvPr id="4" name="Picture 3">
            <a:extLst>
              <a:ext uri="{FF2B5EF4-FFF2-40B4-BE49-F238E27FC236}">
                <a16:creationId xmlns:a16="http://schemas.microsoft.com/office/drawing/2014/main" id="{0B62221F-CF64-49DF-BDCC-A281A6C699B8}"/>
              </a:ext>
            </a:extLst>
          </p:cNvPr>
          <p:cNvPicPr>
            <a:picLocks noChangeAspect="1"/>
          </p:cNvPicPr>
          <p:nvPr/>
        </p:nvPicPr>
        <p:blipFill>
          <a:blip r:embed="rId2"/>
          <a:stretch>
            <a:fillRect/>
          </a:stretch>
        </p:blipFill>
        <p:spPr>
          <a:xfrm>
            <a:off x="74134" y="678627"/>
            <a:ext cx="9000000" cy="1200661"/>
          </a:xfrm>
          <a:prstGeom prst="rect">
            <a:avLst/>
          </a:prstGeom>
        </p:spPr>
      </p:pic>
      <p:pic>
        <p:nvPicPr>
          <p:cNvPr id="11" name="Picture 10">
            <a:extLst>
              <a:ext uri="{FF2B5EF4-FFF2-40B4-BE49-F238E27FC236}">
                <a16:creationId xmlns:a16="http://schemas.microsoft.com/office/drawing/2014/main" id="{560A44D5-53A3-401F-AD4A-F0354E556314}"/>
              </a:ext>
            </a:extLst>
          </p:cNvPr>
          <p:cNvPicPr>
            <a:picLocks noChangeAspect="1"/>
          </p:cNvPicPr>
          <p:nvPr/>
        </p:nvPicPr>
        <p:blipFill>
          <a:blip r:embed="rId3"/>
          <a:stretch>
            <a:fillRect/>
          </a:stretch>
        </p:blipFill>
        <p:spPr>
          <a:xfrm>
            <a:off x="72000" y="1926398"/>
            <a:ext cx="9000000" cy="2187982"/>
          </a:xfrm>
          <a:prstGeom prst="rect">
            <a:avLst/>
          </a:prstGeom>
        </p:spPr>
      </p:pic>
    </p:spTree>
    <p:extLst>
      <p:ext uri="{BB962C8B-B14F-4D97-AF65-F5344CB8AC3E}">
        <p14:creationId xmlns:p14="http://schemas.microsoft.com/office/powerpoint/2010/main" val="4032978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00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12 – Increasing collaboration</a:t>
            </a:r>
          </a:p>
        </p:txBody>
      </p:sp>
      <p:sp>
        <p:nvSpPr>
          <p:cNvPr id="5" name="Slide Number Placeholder 4"/>
          <p:cNvSpPr>
            <a:spLocks noGrp="1"/>
          </p:cNvSpPr>
          <p:nvPr>
            <p:ph type="sldNum" sz="quarter" idx="12"/>
          </p:nvPr>
        </p:nvSpPr>
        <p:spPr>
          <a:xfrm>
            <a:off x="7010400" y="6492875"/>
            <a:ext cx="2133600" cy="365125"/>
          </a:xfrm>
        </p:spPr>
        <p:txBody>
          <a:bodyPr/>
          <a:lstStyle/>
          <a:p>
            <a:fld id="{E0D83E65-4E55-4BA6-A0BC-212B9D3BDCE3}" type="slidenum">
              <a:rPr lang="en-GB" smtClean="0"/>
              <a:pPr/>
              <a:t>27</a:t>
            </a:fld>
            <a:endParaRPr lang="en-GB" dirty="0"/>
          </a:p>
        </p:txBody>
      </p:sp>
      <p:sp>
        <p:nvSpPr>
          <p:cNvPr id="8" name="Rectangle 7">
            <a:extLst>
              <a:ext uri="{FF2B5EF4-FFF2-40B4-BE49-F238E27FC236}">
                <a16:creationId xmlns:a16="http://schemas.microsoft.com/office/drawing/2014/main" id="{5C79F3E8-9B6E-4586-9B29-7A90BA98D1C2}"/>
              </a:ext>
            </a:extLst>
          </p:cNvPr>
          <p:cNvSpPr/>
          <p:nvPr/>
        </p:nvSpPr>
        <p:spPr>
          <a:xfrm>
            <a:off x="7164289" y="122430"/>
            <a:ext cx="1872208"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p>
        </p:txBody>
      </p:sp>
      <p:sp>
        <p:nvSpPr>
          <p:cNvPr id="12" name="TextBox 11">
            <a:extLst>
              <a:ext uri="{FF2B5EF4-FFF2-40B4-BE49-F238E27FC236}">
                <a16:creationId xmlns:a16="http://schemas.microsoft.com/office/drawing/2014/main" id="{F90608DC-25BC-4D4A-BFB8-31EFAFAA6ED2}"/>
              </a:ext>
            </a:extLst>
          </p:cNvPr>
          <p:cNvSpPr txBox="1"/>
          <p:nvPr/>
        </p:nvSpPr>
        <p:spPr>
          <a:xfrm>
            <a:off x="74845" y="3261221"/>
            <a:ext cx="8987641"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tkinson Hyperlegible" pitchFamily="50" charset="0"/>
              </a:rPr>
              <a:t>330 school visits were conducted in the 12 months to December 2022. This is an increase of 17% compared to the 12 months to December 2021.*</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There was a 52.0% decrease (1,397 fewer) in the number of programmes delivered in the 12 months to December 2022 compared to the 12 months to December 2019.** </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A decrease of 42.5% (88,963 fewer) was recorded for Audience Numbers in the 12 months to December 2022 compared to the 12 months to December 2019.** </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This section is due to be reviewed for the next report to include additional context. Whilst there has been a decrease in programmes delivered and audience numbers in the 12 months to December 2022 compared to the 12 months to December 2019, due to a lack of contextual information a grade of Adequate is recommended.</a:t>
            </a:r>
          </a:p>
          <a:p>
            <a:endParaRPr lang="en-GB" sz="1200" dirty="0">
              <a:solidFill>
                <a:schemeClr val="tx1"/>
              </a:solidFill>
              <a:latin typeface="Atkinson Hyperlegible" pitchFamily="50" charset="0"/>
            </a:endParaRPr>
          </a:p>
          <a:p>
            <a:r>
              <a:rPr lang="en-GB" sz="1000" dirty="0">
                <a:solidFill>
                  <a:schemeClr val="tx1"/>
                </a:solidFill>
                <a:latin typeface="Atkinson Hyperlegible" pitchFamily="50" charset="0"/>
              </a:rPr>
              <a:t>Please note:</a:t>
            </a:r>
          </a:p>
          <a:p>
            <a:r>
              <a:rPr lang="en-GB" sz="1000" dirty="0">
                <a:solidFill>
                  <a:schemeClr val="tx1"/>
                </a:solidFill>
                <a:latin typeface="Atkinson Hyperlegible" pitchFamily="50" charset="0"/>
              </a:rPr>
              <a:t>All data from the Joint Essex Fire and Police Education in Schools Programme (2022) have been provided by the Fire Service.</a:t>
            </a:r>
          </a:p>
          <a:p>
            <a:r>
              <a:rPr lang="en-GB" sz="1000" dirty="0">
                <a:solidFill>
                  <a:schemeClr val="tx1"/>
                </a:solidFill>
                <a:latin typeface="Atkinson Hyperlegible" pitchFamily="50" charset="0"/>
              </a:rPr>
              <a:t>* Data is to December 2022. Only data for the last two years has been provided, so comparisons to the Pre-Covid period are not possible. </a:t>
            </a:r>
          </a:p>
          <a:p>
            <a:r>
              <a:rPr lang="en-GB" sz="1000" dirty="0">
                <a:solidFill>
                  <a:schemeClr val="tx1"/>
                </a:solidFill>
                <a:latin typeface="Atkinson Hyperlegible" pitchFamily="50" charset="0"/>
              </a:rPr>
              <a:t>** Schools and colleges reopened in September 2020 due to the pandemic, but were closed again from January to March 2021. In addition, throughout most of the September 2020 to July 2021 period there were still government restrictions on gathering and movement, especially for non-essential mixing.</a:t>
            </a:r>
          </a:p>
          <a:p>
            <a:r>
              <a:rPr lang="en-GB" sz="1000" dirty="0">
                <a:solidFill>
                  <a:schemeClr val="tx1"/>
                </a:solidFill>
                <a:latin typeface="Atkinson Hyperlegible" pitchFamily="50" charset="0"/>
              </a:rPr>
              <a:t>*** Data is only available to September 2022.</a:t>
            </a:r>
          </a:p>
        </p:txBody>
      </p:sp>
      <p:pic>
        <p:nvPicPr>
          <p:cNvPr id="10" name="Picture 9">
            <a:extLst>
              <a:ext uri="{FF2B5EF4-FFF2-40B4-BE49-F238E27FC236}">
                <a16:creationId xmlns:a16="http://schemas.microsoft.com/office/drawing/2014/main" id="{5BB4EB05-B044-473C-AF0A-4259DE37242E}"/>
              </a:ext>
            </a:extLst>
          </p:cNvPr>
          <p:cNvPicPr>
            <a:picLocks noChangeAspect="1"/>
          </p:cNvPicPr>
          <p:nvPr/>
        </p:nvPicPr>
        <p:blipFill>
          <a:blip r:embed="rId2"/>
          <a:stretch>
            <a:fillRect/>
          </a:stretch>
        </p:blipFill>
        <p:spPr>
          <a:xfrm>
            <a:off x="3286409" y="1778460"/>
            <a:ext cx="5776077" cy="1450767"/>
          </a:xfrm>
          <a:prstGeom prst="rect">
            <a:avLst/>
          </a:prstGeom>
        </p:spPr>
      </p:pic>
      <p:pic>
        <p:nvPicPr>
          <p:cNvPr id="11" name="Picture 10">
            <a:extLst>
              <a:ext uri="{FF2B5EF4-FFF2-40B4-BE49-F238E27FC236}">
                <a16:creationId xmlns:a16="http://schemas.microsoft.com/office/drawing/2014/main" id="{E15FB5C1-2145-4DC0-8144-9E34CAEF190E}"/>
              </a:ext>
            </a:extLst>
          </p:cNvPr>
          <p:cNvPicPr>
            <a:picLocks noChangeAspect="1"/>
          </p:cNvPicPr>
          <p:nvPr/>
        </p:nvPicPr>
        <p:blipFill>
          <a:blip r:embed="rId3"/>
          <a:stretch>
            <a:fillRect/>
          </a:stretch>
        </p:blipFill>
        <p:spPr>
          <a:xfrm>
            <a:off x="107504" y="1778460"/>
            <a:ext cx="3178905" cy="1311576"/>
          </a:xfrm>
          <a:prstGeom prst="rect">
            <a:avLst/>
          </a:prstGeom>
        </p:spPr>
      </p:pic>
      <p:pic>
        <p:nvPicPr>
          <p:cNvPr id="4" name="Picture 3">
            <a:extLst>
              <a:ext uri="{FF2B5EF4-FFF2-40B4-BE49-F238E27FC236}">
                <a16:creationId xmlns:a16="http://schemas.microsoft.com/office/drawing/2014/main" id="{5D95B298-1F91-40A5-B989-ED6D77B0E369}"/>
              </a:ext>
            </a:extLst>
          </p:cNvPr>
          <p:cNvPicPr>
            <a:picLocks noChangeAspect="1"/>
          </p:cNvPicPr>
          <p:nvPr/>
        </p:nvPicPr>
        <p:blipFill>
          <a:blip r:embed="rId4"/>
          <a:stretch>
            <a:fillRect/>
          </a:stretch>
        </p:blipFill>
        <p:spPr>
          <a:xfrm>
            <a:off x="74887" y="670358"/>
            <a:ext cx="9000000" cy="1060881"/>
          </a:xfrm>
          <a:prstGeom prst="rect">
            <a:avLst/>
          </a:prstGeom>
        </p:spPr>
      </p:pic>
    </p:spTree>
    <p:extLst>
      <p:ext uri="{BB962C8B-B14F-4D97-AF65-F5344CB8AC3E}">
        <p14:creationId xmlns:p14="http://schemas.microsoft.com/office/powerpoint/2010/main" val="464402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00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Monthly Performance Overview: Exceptions</a:t>
            </a:r>
          </a:p>
        </p:txBody>
      </p:sp>
      <p:sp>
        <p:nvSpPr>
          <p:cNvPr id="5" name="Slide Number Placeholder 4"/>
          <p:cNvSpPr>
            <a:spLocks noGrp="1"/>
          </p:cNvSpPr>
          <p:nvPr>
            <p:ph type="sldNum" sz="quarter" idx="12"/>
          </p:nvPr>
        </p:nvSpPr>
        <p:spPr>
          <a:xfrm>
            <a:off x="7010400" y="6492875"/>
            <a:ext cx="2133600" cy="365125"/>
          </a:xfrm>
        </p:spPr>
        <p:txBody>
          <a:bodyPr/>
          <a:lstStyle/>
          <a:p>
            <a:fld id="{E0D83E65-4E55-4BA6-A0BC-212B9D3BDCE3}" type="slidenum">
              <a:rPr lang="en-GB" smtClean="0"/>
              <a:pPr/>
              <a:t>28</a:t>
            </a:fld>
            <a:endParaRPr lang="en-GB" dirty="0"/>
          </a:p>
        </p:txBody>
      </p:sp>
      <p:sp>
        <p:nvSpPr>
          <p:cNvPr id="10" name="TextBox 9">
            <a:extLst>
              <a:ext uri="{FF2B5EF4-FFF2-40B4-BE49-F238E27FC236}">
                <a16:creationId xmlns:a16="http://schemas.microsoft.com/office/drawing/2014/main" id="{B1DBBDEA-5186-4807-A6B0-771CD2674371}"/>
              </a:ext>
            </a:extLst>
          </p:cNvPr>
          <p:cNvSpPr txBox="1"/>
          <p:nvPr/>
        </p:nvSpPr>
        <p:spPr>
          <a:xfrm>
            <a:off x="124948" y="743500"/>
            <a:ext cx="8894104" cy="707886"/>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dirty="0">
                <a:solidFill>
                  <a:schemeClr val="tx1"/>
                </a:solidFill>
                <a:latin typeface="Atkinson Hyperlegible" pitchFamily="50" charset="0"/>
              </a:rPr>
              <a:t>Exceptions Overview</a:t>
            </a:r>
            <a:r>
              <a:rPr lang="en-GB" sz="1600" dirty="0">
                <a:solidFill>
                  <a:schemeClr val="tx1"/>
                </a:solidFill>
                <a:latin typeface="Atkinson Hyperlegible" pitchFamily="50" charset="0"/>
              </a:rPr>
              <a:t> </a:t>
            </a:r>
          </a:p>
          <a:p>
            <a:r>
              <a:rPr lang="en-GB" sz="1200" dirty="0">
                <a:solidFill>
                  <a:schemeClr val="tx1"/>
                </a:solidFill>
                <a:latin typeface="Atkinson Hyperlegible" pitchFamily="50" charset="0"/>
              </a:rPr>
              <a:t>The force saw statistically exceptional increases in Thefts from a Vehicle, Thefts of a Vehicle, Shoplifting and Trafficking of Drugs in January 2023. </a:t>
            </a:r>
          </a:p>
        </p:txBody>
      </p:sp>
      <p:sp>
        <p:nvSpPr>
          <p:cNvPr id="11" name="TextBox 10">
            <a:extLst>
              <a:ext uri="{FF2B5EF4-FFF2-40B4-BE49-F238E27FC236}">
                <a16:creationId xmlns:a16="http://schemas.microsoft.com/office/drawing/2014/main" id="{2497771C-D24A-42DD-A390-1D58C68D68A2}"/>
              </a:ext>
            </a:extLst>
          </p:cNvPr>
          <p:cNvSpPr txBox="1"/>
          <p:nvPr/>
        </p:nvSpPr>
        <p:spPr>
          <a:xfrm>
            <a:off x="125548" y="1524453"/>
            <a:ext cx="8894104" cy="6771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chemeClr val="tx1"/>
                </a:solidFill>
                <a:latin typeface="Atkinson Hyperlegible" pitchFamily="50" charset="0"/>
              </a:rPr>
              <a:t>Theft from a Vehicle– </a:t>
            </a:r>
            <a:r>
              <a:rPr lang="en-GB" sz="1400" b="1" dirty="0">
                <a:solidFill>
                  <a:srgbClr val="FF0000"/>
                </a:solidFill>
                <a:latin typeface="Atkinson Hyperlegible" pitchFamily="50" charset="0"/>
              </a:rPr>
              <a:t>Increase</a:t>
            </a:r>
            <a:endParaRPr lang="en-GB" sz="1400" dirty="0">
              <a:solidFill>
                <a:srgbClr val="FF0000"/>
              </a:solidFill>
              <a:latin typeface="Atkinson Hyperlegible" pitchFamily="50" charset="0"/>
            </a:endParaRPr>
          </a:p>
          <a:p>
            <a:r>
              <a:rPr lang="en-GB" sz="1200" dirty="0">
                <a:solidFill>
                  <a:schemeClr val="tx1"/>
                </a:solidFill>
                <a:latin typeface="Atkinson Hyperlegible" pitchFamily="50" charset="0"/>
              </a:rPr>
              <a:t>13.3% increase (746 more crimes) for the 12 months to January 2023 compared to the 12 months to January 2022. There were statistically exceptional increases in three Districts in January 2023: Colchester, Thurrock and Harlow.</a:t>
            </a:r>
            <a:endParaRPr lang="en-GB" sz="1200" dirty="0">
              <a:solidFill>
                <a:schemeClr val="tx1"/>
              </a:solidFill>
            </a:endParaRPr>
          </a:p>
        </p:txBody>
      </p:sp>
      <p:sp>
        <p:nvSpPr>
          <p:cNvPr id="7" name="TextBox 6">
            <a:extLst>
              <a:ext uri="{FF2B5EF4-FFF2-40B4-BE49-F238E27FC236}">
                <a16:creationId xmlns:a16="http://schemas.microsoft.com/office/drawing/2014/main" id="{F024FD71-546B-4ED8-A762-1B89F8E2E9DC}"/>
              </a:ext>
            </a:extLst>
          </p:cNvPr>
          <p:cNvSpPr txBox="1"/>
          <p:nvPr/>
        </p:nvSpPr>
        <p:spPr>
          <a:xfrm>
            <a:off x="124948" y="3026110"/>
            <a:ext cx="8894104" cy="6771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chemeClr val="tx1"/>
                </a:solidFill>
                <a:latin typeface="Atkinson Hyperlegible" pitchFamily="50" charset="0"/>
              </a:rPr>
              <a:t>Shoplifting– </a:t>
            </a:r>
            <a:r>
              <a:rPr lang="en-GB" sz="1400" b="1" dirty="0">
                <a:solidFill>
                  <a:srgbClr val="FF0000"/>
                </a:solidFill>
                <a:latin typeface="Atkinson Hyperlegible" pitchFamily="50" charset="0"/>
              </a:rPr>
              <a:t>Increase</a:t>
            </a:r>
            <a:endParaRPr lang="en-GB" sz="1400" dirty="0">
              <a:solidFill>
                <a:srgbClr val="FF0000"/>
              </a:solidFill>
              <a:latin typeface="Atkinson Hyperlegible" pitchFamily="50" charset="0"/>
            </a:endParaRPr>
          </a:p>
          <a:p>
            <a:r>
              <a:rPr lang="en-GB" sz="1200" dirty="0">
                <a:solidFill>
                  <a:schemeClr val="tx1"/>
                </a:solidFill>
                <a:latin typeface="Atkinson Hyperlegible" pitchFamily="50" charset="0"/>
              </a:rPr>
              <a:t>17.4% increase (1,420 more crimes) for the 12 months to January 2023 compared to the 12 months to January 2022. Chelmsford, Colchester and Thurrock districts experienced statistically exceptional increases in January 2023.</a:t>
            </a:r>
          </a:p>
        </p:txBody>
      </p:sp>
      <p:sp>
        <p:nvSpPr>
          <p:cNvPr id="8" name="TextBox 7">
            <a:extLst>
              <a:ext uri="{FF2B5EF4-FFF2-40B4-BE49-F238E27FC236}">
                <a16:creationId xmlns:a16="http://schemas.microsoft.com/office/drawing/2014/main" id="{4C935E18-496F-45CA-84E2-406496A2946F}"/>
              </a:ext>
            </a:extLst>
          </p:cNvPr>
          <p:cNvSpPr txBox="1"/>
          <p:nvPr/>
        </p:nvSpPr>
        <p:spPr>
          <a:xfrm>
            <a:off x="124948" y="3794666"/>
            <a:ext cx="8894104" cy="8617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chemeClr val="tx1"/>
                </a:solidFill>
                <a:latin typeface="Atkinson Hyperlegible" pitchFamily="50" charset="0"/>
              </a:rPr>
              <a:t>Trafficking of Drugs – </a:t>
            </a:r>
            <a:r>
              <a:rPr lang="en-GB" sz="1400" b="1" dirty="0">
                <a:solidFill>
                  <a:srgbClr val="FF0000"/>
                </a:solidFill>
                <a:latin typeface="Atkinson Hyperlegible" pitchFamily="50" charset="0"/>
              </a:rPr>
              <a:t>Increase</a:t>
            </a:r>
            <a:endParaRPr lang="en-GB" sz="1400" dirty="0">
              <a:solidFill>
                <a:srgbClr val="FF0000"/>
              </a:solidFill>
              <a:latin typeface="Atkinson Hyperlegible" pitchFamily="50" charset="0"/>
            </a:endParaRPr>
          </a:p>
          <a:p>
            <a:r>
              <a:rPr lang="en-GB" sz="1200" dirty="0">
                <a:solidFill>
                  <a:schemeClr val="tx1"/>
                </a:solidFill>
                <a:latin typeface="Atkinson Hyperlegible" pitchFamily="50" charset="0"/>
              </a:rPr>
              <a:t>11.1% increase (138 more crimes) for the 12 months to January 2023 compared to the 12 months to January 2022. The Force experienced a statistically exceptional increase in January 2023. It is of note that these offences are an indication of police proactivity rather than of the level of drug dealing activity in the county.</a:t>
            </a:r>
          </a:p>
        </p:txBody>
      </p:sp>
      <p:sp>
        <p:nvSpPr>
          <p:cNvPr id="12" name="TextBox 11">
            <a:extLst>
              <a:ext uri="{FF2B5EF4-FFF2-40B4-BE49-F238E27FC236}">
                <a16:creationId xmlns:a16="http://schemas.microsoft.com/office/drawing/2014/main" id="{615F31FC-5BD0-4710-9AEA-B6D508FDC60B}"/>
              </a:ext>
            </a:extLst>
          </p:cNvPr>
          <p:cNvSpPr txBox="1"/>
          <p:nvPr/>
        </p:nvSpPr>
        <p:spPr>
          <a:xfrm>
            <a:off x="124948" y="2274394"/>
            <a:ext cx="8894104" cy="6771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chemeClr val="tx1"/>
                </a:solidFill>
                <a:latin typeface="Atkinson Hyperlegible" pitchFamily="50" charset="0"/>
              </a:rPr>
              <a:t>Theft of a Vehicle– </a:t>
            </a:r>
            <a:r>
              <a:rPr lang="en-GB" sz="1400" b="1" dirty="0">
                <a:solidFill>
                  <a:srgbClr val="FF0000"/>
                </a:solidFill>
                <a:latin typeface="Atkinson Hyperlegible" pitchFamily="50" charset="0"/>
              </a:rPr>
              <a:t>Increase</a:t>
            </a:r>
            <a:endParaRPr lang="en-GB" sz="1400" dirty="0">
              <a:solidFill>
                <a:srgbClr val="FF0000"/>
              </a:solidFill>
              <a:latin typeface="Atkinson Hyperlegible" pitchFamily="50" charset="0"/>
            </a:endParaRPr>
          </a:p>
          <a:p>
            <a:r>
              <a:rPr lang="en-GB" sz="1200" dirty="0">
                <a:solidFill>
                  <a:schemeClr val="tx1"/>
                </a:solidFill>
                <a:latin typeface="Atkinson Hyperlegible" pitchFamily="50" charset="0"/>
              </a:rPr>
              <a:t>29.3% increase (1,173 more crimes) for the 12 months to January 2023 compared to the 12 months to January 2022. There were statistically exceptional increases in four Districts in January 2023: Maldon, Tendring, Thurrock and Harlow.</a:t>
            </a:r>
            <a:endParaRPr lang="en-GB" sz="1200" dirty="0">
              <a:solidFill>
                <a:schemeClr val="tx1"/>
              </a:solidFill>
            </a:endParaRPr>
          </a:p>
        </p:txBody>
      </p:sp>
    </p:spTree>
    <p:extLst>
      <p:ext uri="{BB962C8B-B14F-4D97-AF65-F5344CB8AC3E}">
        <p14:creationId xmlns:p14="http://schemas.microsoft.com/office/powerpoint/2010/main" val="2502969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7" name="Rectangle 6"/>
          <p:cNvSpPr/>
          <p:nvPr/>
        </p:nvSpPr>
        <p:spPr>
          <a:xfrm>
            <a:off x="107504" y="179348"/>
            <a:ext cx="7200800" cy="338554"/>
          </a:xfrm>
          <a:prstGeom prst="rect">
            <a:avLst/>
          </a:prstGeom>
        </p:spPr>
        <p:txBody>
          <a:bodyPr wrap="square">
            <a:spAutoFit/>
          </a:bodyPr>
          <a:lstStyle/>
          <a:p>
            <a:r>
              <a:rPr lang="en-GB" sz="1600" b="1" dirty="0">
                <a:solidFill>
                  <a:schemeClr val="bg1"/>
                </a:solidFill>
                <a:latin typeface="Atkinson Hyperlegible" pitchFamily="50" charset="0"/>
              </a:rPr>
              <a:t>2021-2024 Police and Crime Plan Performance Indicators</a:t>
            </a:r>
          </a:p>
        </p:txBody>
      </p:sp>
      <p:sp>
        <p:nvSpPr>
          <p:cNvPr id="11" name="TextBox 10"/>
          <p:cNvSpPr txBox="1"/>
          <p:nvPr/>
        </p:nvSpPr>
        <p:spPr>
          <a:xfrm>
            <a:off x="7869444" y="668518"/>
            <a:ext cx="1236639" cy="261610"/>
          </a:xfrm>
          <a:prstGeom prst="rect">
            <a:avLst/>
          </a:prstGeom>
          <a:noFill/>
        </p:spPr>
        <p:txBody>
          <a:bodyPr wrap="square" rtlCol="0">
            <a:spAutoFit/>
          </a:bodyPr>
          <a:lstStyle/>
          <a:p>
            <a:pPr algn="ctr"/>
            <a:r>
              <a:rPr lang="en-GB" sz="1100" dirty="0"/>
              <a:t>Table 1</a:t>
            </a:r>
          </a:p>
        </p:txBody>
      </p:sp>
      <p:sp>
        <p:nvSpPr>
          <p:cNvPr id="13" name="Slide Number Placeholder 2"/>
          <p:cNvSpPr>
            <a:spLocks noGrp="1"/>
          </p:cNvSpPr>
          <p:nvPr>
            <p:ph type="sldNum" sz="quarter" idx="12"/>
          </p:nvPr>
        </p:nvSpPr>
        <p:spPr>
          <a:xfrm>
            <a:off x="6998597" y="6500676"/>
            <a:ext cx="2133600" cy="365125"/>
          </a:xfrm>
        </p:spPr>
        <p:txBody>
          <a:bodyPr/>
          <a:lstStyle/>
          <a:p>
            <a:fld id="{E0D83E65-4E55-4BA6-A0BC-212B9D3BDCE3}" type="slidenum">
              <a:rPr lang="en-GB" smtClean="0"/>
              <a:pPr/>
              <a:t>29</a:t>
            </a:fld>
            <a:endParaRPr lang="en-GB" dirty="0"/>
          </a:p>
        </p:txBody>
      </p:sp>
      <p:sp>
        <p:nvSpPr>
          <p:cNvPr id="8" name="TextBox 7">
            <a:extLst>
              <a:ext uri="{FF2B5EF4-FFF2-40B4-BE49-F238E27FC236}">
                <a16:creationId xmlns:a16="http://schemas.microsoft.com/office/drawing/2014/main" id="{9E789287-6B36-43A9-8C6D-024438DCAFA0}"/>
              </a:ext>
            </a:extLst>
          </p:cNvPr>
          <p:cNvSpPr txBox="1"/>
          <p:nvPr/>
        </p:nvSpPr>
        <p:spPr>
          <a:xfrm>
            <a:off x="18955" y="6563236"/>
            <a:ext cx="9106083" cy="230832"/>
          </a:xfrm>
          <a:prstGeom prst="rect">
            <a:avLst/>
          </a:prstGeom>
          <a:noFill/>
        </p:spPr>
        <p:txBody>
          <a:bodyPr wrap="square" rtlCol="0">
            <a:spAutoFit/>
          </a:bodyPr>
          <a:lstStyle/>
          <a:p>
            <a:r>
              <a:rPr lang="en-GB" sz="900" dirty="0">
                <a:latin typeface="Atkinson Hyperlegible" pitchFamily="50" charset="0"/>
              </a:rPr>
              <a:t>Please view above table with the explanations and caveats detailed on slides 32 and 33.</a:t>
            </a:r>
          </a:p>
        </p:txBody>
      </p:sp>
      <p:pic>
        <p:nvPicPr>
          <p:cNvPr id="2" name="Picture 1">
            <a:extLst>
              <a:ext uri="{FF2B5EF4-FFF2-40B4-BE49-F238E27FC236}">
                <a16:creationId xmlns:a16="http://schemas.microsoft.com/office/drawing/2014/main" id="{ABD0AC3B-D469-42B3-BF6C-D7A109E2B2CC}"/>
              </a:ext>
            </a:extLst>
          </p:cNvPr>
          <p:cNvPicPr>
            <a:picLocks noChangeAspect="1"/>
          </p:cNvPicPr>
          <p:nvPr/>
        </p:nvPicPr>
        <p:blipFill>
          <a:blip r:embed="rId2"/>
          <a:stretch>
            <a:fillRect/>
          </a:stretch>
        </p:blipFill>
        <p:spPr>
          <a:xfrm>
            <a:off x="143504" y="862565"/>
            <a:ext cx="8856984" cy="5719979"/>
          </a:xfrm>
          <a:prstGeom prst="rect">
            <a:avLst/>
          </a:prstGeom>
        </p:spPr>
      </p:pic>
    </p:spTree>
    <p:extLst>
      <p:ext uri="{BB962C8B-B14F-4D97-AF65-F5344CB8AC3E}">
        <p14:creationId xmlns:p14="http://schemas.microsoft.com/office/powerpoint/2010/main" val="3736157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7384"/>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29558"/>
            <a:ext cx="7200800" cy="338554"/>
          </a:xfrm>
          <a:prstGeom prst="rect">
            <a:avLst/>
          </a:prstGeom>
        </p:spPr>
        <p:txBody>
          <a:bodyPr wrap="square">
            <a:spAutoFit/>
          </a:bodyPr>
          <a:lstStyle/>
          <a:p>
            <a:r>
              <a:rPr lang="en-GB" sz="1600" b="1" dirty="0">
                <a:solidFill>
                  <a:schemeClr val="bg1"/>
                </a:solidFill>
                <a:latin typeface="Atkinson Hyperlegible" pitchFamily="50" charset="0"/>
              </a:rPr>
              <a:t>Executive Summary - continued </a:t>
            </a:r>
          </a:p>
        </p:txBody>
      </p:sp>
      <p:sp>
        <p:nvSpPr>
          <p:cNvPr id="3" name="Slide Number Placeholder 2"/>
          <p:cNvSpPr>
            <a:spLocks noGrp="1"/>
          </p:cNvSpPr>
          <p:nvPr>
            <p:ph type="sldNum" sz="quarter" idx="12"/>
          </p:nvPr>
        </p:nvSpPr>
        <p:spPr>
          <a:xfrm>
            <a:off x="7010400" y="6545879"/>
            <a:ext cx="2133600" cy="365125"/>
          </a:xfrm>
        </p:spPr>
        <p:txBody>
          <a:bodyPr/>
          <a:lstStyle/>
          <a:p>
            <a:fld id="{E0D83E65-4E55-4BA6-A0BC-212B9D3BDCE3}" type="slidenum">
              <a:rPr lang="en-GB" smtClean="0">
                <a:latin typeface="Atkinson Hyperlegible" pitchFamily="50" charset="0"/>
              </a:rPr>
              <a:pPr/>
              <a:t>3</a:t>
            </a:fld>
            <a:endParaRPr lang="en-GB" dirty="0">
              <a:latin typeface="Atkinson Hyperlegible" pitchFamily="50" charset="0"/>
            </a:endParaRPr>
          </a:p>
        </p:txBody>
      </p:sp>
      <p:sp>
        <p:nvSpPr>
          <p:cNvPr id="5" name="TextBox 4"/>
          <p:cNvSpPr txBox="1"/>
          <p:nvPr/>
        </p:nvSpPr>
        <p:spPr>
          <a:xfrm>
            <a:off x="0" y="655833"/>
            <a:ext cx="9144000" cy="5501506"/>
          </a:xfrm>
          <a:prstGeom prst="rect">
            <a:avLst/>
          </a:prstGeom>
          <a:noFill/>
        </p:spPr>
        <p:txBody>
          <a:bodyPr wrap="square" rtlCol="0">
            <a:spAutoFit/>
          </a:bodyPr>
          <a:lstStyle/>
          <a:p>
            <a:endParaRPr lang="en-GB" sz="950" dirty="0">
              <a:highlight>
                <a:srgbClr val="FFFF66"/>
              </a:highlight>
              <a:latin typeface="Atkinson Hyperlegible" pitchFamily="50"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950" b="1" i="0" dirty="0">
                <a:effectLst/>
                <a:latin typeface="Atkinson Hyperlegible" pitchFamily="50" charset="0"/>
              </a:rPr>
              <a:t>Essex Police prides itself on having excellent Crime Data Accuracy (CDA)</a:t>
            </a:r>
            <a:r>
              <a:rPr lang="en-GB" sz="950" i="0" dirty="0">
                <a:effectLst/>
                <a:latin typeface="Atkinson Hyperlegible" pitchFamily="50" charset="0"/>
              </a:rPr>
              <a:t>. In its most recent inspection by HMICFRS, Essex Police was graded as Outstanding in relation to its CDA. Maintaining excellent CDA, however, requires the Force to neither under-record nor over-record offences. To this end, Essex Police is auditing and – where appropriate – cancelling Stalking &amp; Harassment (S&amp;H) offences to ensure additional crimes have not been unnecessarily recorded. Essex Police have also been educating those working within the Resolution Centre to ensure they fully research the individuals involved in these types of</a:t>
            </a:r>
            <a:r>
              <a:rPr lang="en-GB" sz="950" dirty="0">
                <a:latin typeface="Atkinson Hyperlegible" pitchFamily="50" charset="0"/>
              </a:rPr>
              <a:t> offences before they create new crimes; where previous records exist, these additional incidents are instead referred to the relevant officer(s) in order that they can be investigated together. </a:t>
            </a:r>
            <a:r>
              <a:rPr lang="en-GB" sz="950" i="0" dirty="0">
                <a:effectLst/>
                <a:latin typeface="Atkinson Hyperlegible" pitchFamily="50" charset="0"/>
              </a:rPr>
              <a:t>This activity has therefore not only </a:t>
            </a:r>
            <a:r>
              <a:rPr lang="en-GB" sz="950" dirty="0">
                <a:latin typeface="Atkinson Hyperlegible" pitchFamily="50" charset="0"/>
              </a:rPr>
              <a:t>resulted in a decrease in offences since the start of the review (August 2022) but has enabled the Force to better coordinate these types of investigations. </a:t>
            </a:r>
            <a:r>
              <a:rPr lang="en-GB" sz="1000" dirty="0">
                <a:latin typeface="Atkinson Hyperlegible" pitchFamily="50" charset="0"/>
              </a:rPr>
              <a:t> As of 31 January 2023, 904 records have been reviewed as potential duplicate crimes and 320 sent for cancellation; of these, 233 records (72.8%) have now been cancelled</a:t>
            </a:r>
            <a:r>
              <a:rPr lang="en-GB" sz="950" dirty="0">
                <a:latin typeface="Atkinson Hyperlegible" pitchFamily="50" charset="0"/>
              </a:rPr>
              <a:t>.  It is of note that Stalking and Harassment offences</a:t>
            </a:r>
            <a:r>
              <a:rPr lang="en-GB" sz="950" b="0" i="0" dirty="0">
                <a:effectLst/>
                <a:latin typeface="Atkinson Hyperlegible" pitchFamily="50" charset="0"/>
              </a:rPr>
              <a:t> comprise the largest volume of Violence Against Women &amp; Girls offences (VAWG) and accounts for 20.5% of all Domestic Abuse investigations</a:t>
            </a:r>
            <a:r>
              <a:rPr lang="en-GB" sz="950" dirty="0">
                <a:latin typeface="Atkinson Hyperlegible" pitchFamily="50" charset="0"/>
              </a:rPr>
              <a:t>. There were, for example, </a:t>
            </a:r>
            <a:r>
              <a:rPr lang="en-GB" sz="900" b="1" dirty="0">
                <a:solidFill>
                  <a:schemeClr val="tx1"/>
                </a:solidFill>
                <a:latin typeface="Atkinson Hyperlegible" pitchFamily="50" charset="0"/>
              </a:rPr>
              <a:t>2,423</a:t>
            </a:r>
            <a:r>
              <a:rPr lang="en-GB" sz="950" b="1" dirty="0">
                <a:latin typeface="Atkinson Hyperlegible" pitchFamily="50" charset="0"/>
              </a:rPr>
              <a:t> </a:t>
            </a:r>
            <a:r>
              <a:rPr lang="en-GB" sz="950" b="1" dirty="0">
                <a:solidFill>
                  <a:srgbClr val="00B050"/>
                </a:solidFill>
                <a:latin typeface="Atkinson Hyperlegible" pitchFamily="50" charset="0"/>
              </a:rPr>
              <a:t>fewer</a:t>
            </a:r>
            <a:r>
              <a:rPr lang="en-GB" sz="950" b="1" dirty="0">
                <a:latin typeface="Atkinson Hyperlegible" pitchFamily="50" charset="0"/>
              </a:rPr>
              <a:t> Stalking and Harassment crimes committed against females </a:t>
            </a:r>
            <a:r>
              <a:rPr lang="en-GB" sz="950" dirty="0">
                <a:latin typeface="Atkinson Hyperlegible" pitchFamily="50" charset="0"/>
              </a:rPr>
              <a:t>in the 12 months to January 2023 (15,562 crimes) compared to the 12 months to January 2022 (17,985 crimes).</a:t>
            </a:r>
            <a:endParaRPr lang="en-GB" sz="950" b="1" dirty="0">
              <a:highlight>
                <a:srgbClr val="FFFF66"/>
              </a:highlight>
              <a:latin typeface="Atkinson Hyperlegible" pitchFamily="50" charset="0"/>
            </a:endParaRPr>
          </a:p>
          <a:p>
            <a:pPr marL="285750" indent="-285750">
              <a:buFont typeface="Arial" panose="020B0604020202020204" pitchFamily="34" charset="0"/>
              <a:buChar char="•"/>
            </a:pPr>
            <a:endParaRPr lang="en-GB" sz="950" b="1" dirty="0">
              <a:highlight>
                <a:srgbClr val="FFFF66"/>
              </a:highlight>
              <a:latin typeface="Atkinson Hyperlegible" pitchFamily="50"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950" b="1" dirty="0">
                <a:latin typeface="Atkinson Hyperlegible" pitchFamily="50" charset="0"/>
                <a:ea typeface="Times New Roman" panose="02020603050405020304" pitchFamily="18" charset="0"/>
                <a:cs typeface="Times New Roman" panose="02020603050405020304" pitchFamily="18" charset="0"/>
              </a:rPr>
              <a:t>Violence Against the Person (VAP) </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offences committed against females </a:t>
            </a:r>
            <a:r>
              <a:rPr lang="en-GB" sz="950" b="1" dirty="0">
                <a:solidFill>
                  <a:srgbClr val="00B050"/>
                </a:solidFill>
                <a:latin typeface="Atkinson Hyperlegible" pitchFamily="50" charset="0"/>
                <a:ea typeface="Times New Roman" panose="02020603050405020304" pitchFamily="18" charset="0"/>
                <a:cs typeface="Times New Roman" panose="02020603050405020304" pitchFamily="18" charset="0"/>
              </a:rPr>
              <a:t>de</a:t>
            </a:r>
            <a:r>
              <a:rPr lang="en-GB" sz="950" b="1" kern="1200" dirty="0">
                <a:solidFill>
                  <a:srgbClr val="00B050"/>
                </a:solidFill>
                <a:effectLst/>
                <a:latin typeface="Atkinson Hyperlegible" pitchFamily="50" charset="0"/>
                <a:ea typeface="Times New Roman" panose="02020603050405020304" pitchFamily="18" charset="0"/>
                <a:cs typeface="Times New Roman" panose="02020603050405020304" pitchFamily="18" charset="0"/>
              </a:rPr>
              <a:t>creased</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 by 3</a:t>
            </a:r>
            <a:r>
              <a:rPr lang="en-GB" sz="950" b="1" dirty="0">
                <a:latin typeface="Atkinson Hyperlegible" pitchFamily="50" charset="0"/>
                <a:ea typeface="Times New Roman" panose="02020603050405020304" pitchFamily="18" charset="0"/>
                <a:cs typeface="Times New Roman" panose="02020603050405020304" pitchFamily="18" charset="0"/>
              </a:rPr>
              <a:t>.9</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 </a:t>
            </a:r>
            <a:r>
              <a:rPr lang="en-GB" sz="950" kern="1200" dirty="0">
                <a:effectLst/>
                <a:latin typeface="Atkinson Hyperlegible" pitchFamily="50" charset="0"/>
                <a:ea typeface="Times New Roman" panose="02020603050405020304" pitchFamily="18" charset="0"/>
                <a:cs typeface="Times New Roman" panose="02020603050405020304" pitchFamily="18" charset="0"/>
              </a:rPr>
              <a:t>(</a:t>
            </a:r>
            <a:r>
              <a:rPr lang="en-GB" sz="950" dirty="0">
                <a:latin typeface="Atkinson Hyperlegible" pitchFamily="50" charset="0"/>
                <a:ea typeface="Times New Roman" panose="02020603050405020304" pitchFamily="18" charset="0"/>
                <a:cs typeface="Times New Roman" panose="02020603050405020304" pitchFamily="18" charset="0"/>
              </a:rPr>
              <a:t>1,514</a:t>
            </a:r>
            <a:r>
              <a:rPr lang="en-GB" sz="950" kern="1200" dirty="0">
                <a:effectLst/>
                <a:latin typeface="Atkinson Hyperlegible" pitchFamily="50" charset="0"/>
                <a:ea typeface="Times New Roman" panose="02020603050405020304" pitchFamily="18" charset="0"/>
                <a:cs typeface="Times New Roman" panose="02020603050405020304" pitchFamily="18" charset="0"/>
              </a:rPr>
              <a:t> fewer) in the 12 months to January 2023 compared to the 12 months to January 2022. </a:t>
            </a:r>
            <a:r>
              <a:rPr lang="en-GB" sz="950" dirty="0">
                <a:latin typeface="Atkinson Hyperlegible" pitchFamily="50" charset="0"/>
                <a:ea typeface="Times New Roman" panose="02020603050405020304" pitchFamily="18" charset="0"/>
                <a:cs typeface="Times New Roman" panose="02020603050405020304" pitchFamily="18" charset="0"/>
              </a:rPr>
              <a:t>T</a:t>
            </a:r>
            <a:r>
              <a:rPr lang="en-GB" sz="950" kern="1200" dirty="0">
                <a:effectLst/>
                <a:latin typeface="Atkinson Hyperlegible" pitchFamily="50" charset="0"/>
                <a:ea typeface="Times New Roman" panose="02020603050405020304" pitchFamily="18" charset="0"/>
                <a:cs typeface="Times New Roman" panose="02020603050405020304" pitchFamily="18" charset="0"/>
              </a:rPr>
              <a:t>here was also a </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1</a:t>
            </a:r>
            <a:r>
              <a:rPr lang="en-GB" sz="950" b="1" dirty="0">
                <a:latin typeface="Atkinson Hyperlegible" pitchFamily="50" charset="0"/>
                <a:ea typeface="Times New Roman" panose="02020603050405020304" pitchFamily="18" charset="0"/>
                <a:cs typeface="Times New Roman" panose="02020603050405020304" pitchFamily="18" charset="0"/>
              </a:rPr>
              <a:t>.3</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 </a:t>
            </a:r>
            <a:r>
              <a:rPr lang="en-GB" sz="950" b="1" kern="1200" dirty="0">
                <a:solidFill>
                  <a:srgbClr val="00B050"/>
                </a:solidFill>
                <a:effectLst/>
                <a:latin typeface="Atkinson Hyperlegible" pitchFamily="50" charset="0"/>
                <a:ea typeface="Times New Roman" panose="02020603050405020304" pitchFamily="18" charset="0"/>
                <a:cs typeface="Times New Roman" panose="02020603050405020304" pitchFamily="18" charset="0"/>
              </a:rPr>
              <a:t>decrease</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 (</a:t>
            </a:r>
            <a:r>
              <a:rPr lang="en-GB" sz="950" b="1" dirty="0">
                <a:latin typeface="Atkinson Hyperlegible" pitchFamily="50" charset="0"/>
                <a:ea typeface="Times New Roman" panose="02020603050405020304" pitchFamily="18" charset="0"/>
                <a:cs typeface="Times New Roman" panose="02020603050405020304" pitchFamily="18" charset="0"/>
              </a:rPr>
              <a:t>61</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 fewer) in the number of sexual offences against females </a:t>
            </a:r>
            <a:r>
              <a:rPr lang="en-GB" sz="950" kern="1200" dirty="0">
                <a:effectLst/>
                <a:latin typeface="Atkinson Hyperlegible" pitchFamily="50" charset="0"/>
                <a:ea typeface="Times New Roman" panose="02020603050405020304" pitchFamily="18" charset="0"/>
                <a:cs typeface="Times New Roman" panose="02020603050405020304" pitchFamily="18" charset="0"/>
              </a:rPr>
              <a:t>in the 12 months to January 2023 compared to the 12 months to January 2022.  </a:t>
            </a:r>
            <a:r>
              <a:rPr lang="en-GB" sz="950" dirty="0">
                <a:latin typeface="Atkinson Hyperlegible" pitchFamily="50" charset="0"/>
                <a:ea typeface="Times New Roman" panose="02020603050405020304" pitchFamily="18" charset="0"/>
                <a:cs typeface="Times New Roman" panose="02020603050405020304" pitchFamily="18" charset="0"/>
              </a:rPr>
              <a:t>H</a:t>
            </a:r>
            <a:r>
              <a:rPr lang="en-GB" sz="950" kern="1200" dirty="0">
                <a:effectLst/>
                <a:latin typeface="Atkinson Hyperlegible" pitchFamily="50" charset="0"/>
                <a:ea typeface="Times New Roman" panose="02020603050405020304" pitchFamily="18" charset="0"/>
                <a:cs typeface="Times New Roman" panose="02020603050405020304" pitchFamily="18" charset="0"/>
              </a:rPr>
              <a:t>owever, </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Essex Police solved four </a:t>
            </a:r>
            <a:r>
              <a:rPr lang="en-GB" sz="950" b="1" kern="1200" dirty="0">
                <a:solidFill>
                  <a:srgbClr val="FF0000"/>
                </a:solidFill>
                <a:effectLst/>
                <a:latin typeface="Atkinson Hyperlegible" pitchFamily="50" charset="0"/>
                <a:ea typeface="Times New Roman" panose="02020603050405020304" pitchFamily="18" charset="0"/>
                <a:cs typeface="Times New Roman" panose="02020603050405020304" pitchFamily="18" charset="0"/>
              </a:rPr>
              <a:t>fewer</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 (-1.4%) sexual offences committed against females </a:t>
            </a:r>
            <a:r>
              <a:rPr lang="en-GB" sz="950" kern="1200" dirty="0">
                <a:effectLst/>
                <a:latin typeface="Atkinson Hyperlegible" pitchFamily="50" charset="0"/>
                <a:ea typeface="Times New Roman" panose="02020603050405020304" pitchFamily="18" charset="0"/>
                <a:cs typeface="Times New Roman" panose="02020603050405020304" pitchFamily="18" charset="0"/>
              </a:rPr>
              <a:t>in the 12 months to January 2023 compared to the 12 months to January 2022.</a:t>
            </a:r>
          </a:p>
          <a:p>
            <a:pPr marL="285750" indent="-285750">
              <a:buFont typeface="Arial" panose="020B0604020202020204" pitchFamily="34" charset="0"/>
              <a:buChar char="•"/>
            </a:pPr>
            <a:endParaRPr lang="en-GB" sz="950" dirty="0">
              <a:latin typeface="Atkinson Hyperlegible" pitchFamily="50" charset="0"/>
            </a:endParaRPr>
          </a:p>
          <a:p>
            <a:pPr marL="285750" indent="-285750">
              <a:buFont typeface="Arial" panose="020B0604020202020204" pitchFamily="34" charset="0"/>
              <a:buChar char="•"/>
            </a:pPr>
            <a:r>
              <a:rPr lang="en-GB" sz="950" dirty="0">
                <a:latin typeface="Atkinson Hyperlegible" pitchFamily="50" charset="0"/>
              </a:rPr>
              <a:t>When comparing High Harm</a:t>
            </a:r>
            <a:r>
              <a:rPr lang="en-GB" sz="950" baseline="30000" dirty="0">
                <a:latin typeface="Atkinson Hyperlegible" pitchFamily="50" charset="0"/>
              </a:rPr>
              <a:t>2</a:t>
            </a:r>
            <a:r>
              <a:rPr lang="en-GB" sz="950" dirty="0">
                <a:latin typeface="Atkinson Hyperlegible" pitchFamily="50" charset="0"/>
              </a:rPr>
              <a:t> offences to its Most Similar Group (MSG) by crimes per 1,000 population, Essex is placed fourth (out of eight police forces) for Other Sexual Offences, fifth for Violence with Injury, sixth for Burglary Residential, and eighth for Rape and Robbery of Personal Property (first is considered to be the “best” performing force, and eighth the “worst”).</a:t>
            </a:r>
          </a:p>
          <a:p>
            <a:pPr marL="285750" indent="-285750">
              <a:buFont typeface="Arial" panose="020B0604020202020204" pitchFamily="34" charset="0"/>
              <a:buChar char="•"/>
            </a:pPr>
            <a:endParaRPr lang="en-GB" sz="950" dirty="0">
              <a:solidFill>
                <a:srgbClr val="0070C0"/>
              </a:solidFill>
              <a:highlight>
                <a:srgbClr val="FFFF66"/>
              </a:highlight>
              <a:latin typeface="Atkinson Hyperlegible" pitchFamily="50" charset="0"/>
              <a:cs typeface="Times New Roman" panose="02020603050405020304" pitchFamily="18" charset="0"/>
            </a:endParaRPr>
          </a:p>
          <a:p>
            <a:pPr marL="285750" indent="-285750">
              <a:buFont typeface="Arial" panose="020B0604020202020204" pitchFamily="34" charset="0"/>
              <a:buChar char="•"/>
            </a:pPr>
            <a:r>
              <a:rPr lang="en-GB" sz="950" b="1" dirty="0">
                <a:latin typeface="Atkinson Hyperlegible" pitchFamily="50" charset="0"/>
              </a:rPr>
              <a:t>There was a 8.5% </a:t>
            </a:r>
            <a:r>
              <a:rPr lang="en-GB" sz="950" b="1" dirty="0">
                <a:solidFill>
                  <a:srgbClr val="FF0000"/>
                </a:solidFill>
                <a:latin typeface="Atkinson Hyperlegible" pitchFamily="50" charset="0"/>
              </a:rPr>
              <a:t>increase</a:t>
            </a:r>
            <a:r>
              <a:rPr lang="en-GB" sz="950" b="1" dirty="0">
                <a:latin typeface="Atkinson Hyperlegible" pitchFamily="50" charset="0"/>
              </a:rPr>
              <a:t> (70 more) in the number of those Killed or Seriously Injured (KSI) in Essex </a:t>
            </a:r>
            <a:r>
              <a:rPr lang="en-GB" sz="950" dirty="0">
                <a:latin typeface="Atkinson Hyperlegible" pitchFamily="50" charset="0"/>
              </a:rPr>
              <a:t>for the 12 months to January 2023 compared to the 12 months to January 2022. Since August, the number of incidents reported each month has been slightly below those experienced in 2021 (although there were 14 more incidents in October 2022 compared to October 2021: 81 v. 67). It is of note that r</a:t>
            </a:r>
            <a:r>
              <a:rPr lang="en-GB" sz="950" dirty="0">
                <a:effectLst/>
                <a:latin typeface="Atkinson Hyperlegible" pitchFamily="50" charset="0"/>
                <a:ea typeface="Times New Roman" panose="02020603050405020304" pitchFamily="18" charset="0"/>
                <a:cs typeface="Times New Roman" panose="02020603050405020304" pitchFamily="18" charset="0"/>
              </a:rPr>
              <a:t>oad traffic safety is the responsibility of the </a:t>
            </a:r>
            <a:r>
              <a:rPr lang="en-GB" sz="950" dirty="0">
                <a:latin typeface="Atkinson Hyperlegible" pitchFamily="50" charset="0"/>
              </a:rPr>
              <a:t>Safer Essex Roads Partnership (</a:t>
            </a:r>
            <a:r>
              <a:rPr lang="en-GB" sz="950" dirty="0">
                <a:effectLst/>
                <a:latin typeface="Atkinson Hyperlegible" pitchFamily="50" charset="0"/>
                <a:ea typeface="Times New Roman" panose="02020603050405020304" pitchFamily="18" charset="0"/>
                <a:cs typeface="Times New Roman" panose="02020603050405020304" pitchFamily="18" charset="0"/>
              </a:rPr>
              <a:t>SERP) which includes Essex Police, Essex County Fire &amp; Rescue Service, Essex County Council, Southend on Sea Borough Council, Thurrock Council, National Highways, East of England Ambulance Service Trust, Essex and Herts Air Ambulance Service Trust, and The Safer Roads Foundation (Registered Charity). </a:t>
            </a:r>
          </a:p>
          <a:p>
            <a:pPr marL="285750" indent="-285750">
              <a:buFont typeface="Arial" panose="020B0604020202020204" pitchFamily="34" charset="0"/>
              <a:buChar char="•"/>
            </a:pPr>
            <a:endParaRPr lang="en-GB" sz="950" dirty="0">
              <a:latin typeface="Atkinson Hyperlegible" pitchFamily="50"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950" b="1" dirty="0">
                <a:effectLst/>
                <a:latin typeface="Atkinson Hyperlegible" pitchFamily="50" charset="0"/>
                <a:ea typeface="Times New Roman" panose="02020603050405020304" pitchFamily="18" charset="0"/>
                <a:cs typeface="Times New Roman" panose="02020603050405020304" pitchFamily="18" charset="0"/>
              </a:rPr>
              <a:t>Essex Police conducted 37 </a:t>
            </a:r>
            <a:r>
              <a:rPr lang="en-GB" sz="950" b="1" dirty="0">
                <a:solidFill>
                  <a:srgbClr val="00B050"/>
                </a:solidFill>
                <a:effectLst/>
                <a:latin typeface="Atkinson Hyperlegible" pitchFamily="50" charset="0"/>
                <a:ea typeface="Times New Roman" panose="02020603050405020304" pitchFamily="18" charset="0"/>
                <a:cs typeface="Times New Roman" panose="02020603050405020304" pitchFamily="18" charset="0"/>
              </a:rPr>
              <a:t>more</a:t>
            </a:r>
            <a:r>
              <a:rPr lang="en-GB" sz="950" b="1" dirty="0">
                <a:effectLst/>
                <a:latin typeface="Atkinson Hyperlegible" pitchFamily="50" charset="0"/>
                <a:ea typeface="Times New Roman" panose="02020603050405020304" pitchFamily="18" charset="0"/>
                <a:cs typeface="Times New Roman" panose="02020603050405020304" pitchFamily="18" charset="0"/>
              </a:rPr>
              <a:t> OCG disruptions </a:t>
            </a:r>
            <a:r>
              <a:rPr lang="en-GB" sz="950" b="1" dirty="0">
                <a:latin typeface="Atkinson Hyperlegible" pitchFamily="50" charset="0"/>
                <a:ea typeface="Times New Roman" panose="02020603050405020304" pitchFamily="18" charset="0"/>
                <a:cs typeface="Times New Roman" panose="02020603050405020304" pitchFamily="18" charset="0"/>
              </a:rPr>
              <a:t>in </a:t>
            </a:r>
            <a:r>
              <a:rPr lang="en-GB" sz="950" b="1" dirty="0">
                <a:effectLst/>
                <a:latin typeface="Atkinson Hyperlegible" pitchFamily="50" charset="0"/>
                <a:ea typeface="Times New Roman" panose="02020603050405020304" pitchFamily="18" charset="0"/>
                <a:cs typeface="Times New Roman" panose="02020603050405020304" pitchFamily="18" charset="0"/>
              </a:rPr>
              <a:t>the 12 months to December 2022 compared to the 12 months to December 2021</a:t>
            </a:r>
            <a:r>
              <a:rPr lang="en-GB" sz="950" dirty="0">
                <a:effectLst/>
                <a:latin typeface="Atkinson Hyperlegible" pitchFamily="50" charset="0"/>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GB" sz="950" dirty="0">
              <a:highlight>
                <a:srgbClr val="FFFF66"/>
              </a:highlight>
              <a:latin typeface="Atkinson Hyperlegible" pitchFamily="50"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950" dirty="0">
                <a:latin typeface="Atkinson Hyperlegible" pitchFamily="50" charset="0"/>
              </a:rPr>
              <a:t>Theft from a Vehicle, Theft of a Vehicle, Shoplifting and Trafficking of Drugs experienced a statistically significant increase in offences in January 2023.  It is of note that Drug Trafficking offences are an indication of police proactivity and not necessarily of drug dealing activity levels in the county.</a:t>
            </a:r>
          </a:p>
          <a:p>
            <a:endParaRPr lang="en-GB" sz="950" dirty="0">
              <a:highlight>
                <a:srgbClr val="FFFF66"/>
              </a:highlight>
              <a:latin typeface="Atkinson Hyperlegible" pitchFamily="50" charset="0"/>
            </a:endParaRPr>
          </a:p>
          <a:p>
            <a:pPr marL="285750" indent="-285750">
              <a:buFont typeface="Arial" panose="020B0604020202020204" pitchFamily="34" charset="0"/>
              <a:buChar char="•"/>
            </a:pPr>
            <a:r>
              <a:rPr lang="en-GB" sz="950" dirty="0">
                <a:latin typeface="Atkinson Hyperlegible" pitchFamily="50" charset="0"/>
              </a:rPr>
              <a:t>In spite of the fact that an article published in The Guardian in December</a:t>
            </a:r>
            <a:r>
              <a:rPr lang="en-GB" sz="1000" baseline="30000" dirty="0">
                <a:solidFill>
                  <a:schemeClr val="tx1"/>
                </a:solidFill>
                <a:latin typeface="Atkinson Hyperlegible" pitchFamily="50" charset="0"/>
              </a:rPr>
              <a:t>3</a:t>
            </a:r>
            <a:r>
              <a:rPr lang="en-GB" sz="950" dirty="0">
                <a:latin typeface="Atkinson Hyperlegible" pitchFamily="50" charset="0"/>
              </a:rPr>
              <a:t> indicated t</a:t>
            </a:r>
            <a:r>
              <a:rPr lang="en-GB" sz="950" dirty="0">
                <a:latin typeface="Atkinson Hyperlegible" pitchFamily="50" charset="0"/>
                <a:ea typeface="Calibri" panose="020F0502020204030204" pitchFamily="34" charset="0"/>
              </a:rPr>
              <a:t>hat more than 1,800 police officers recruited under the Government’s pledge to increase numbers have already resigned, </a:t>
            </a:r>
            <a:r>
              <a:rPr lang="en-GB" sz="950" b="1" dirty="0">
                <a:effectLst/>
                <a:latin typeface="Atkinson Hyperlegible" pitchFamily="50" charset="0"/>
                <a:ea typeface="Calibri" panose="020F0502020204030204" pitchFamily="34" charset="0"/>
              </a:rPr>
              <a:t>Essex Police now has the highest numbers of </a:t>
            </a:r>
            <a:r>
              <a:rPr lang="en-GB" sz="950" b="1" dirty="0">
                <a:latin typeface="Atkinson Hyperlegible" pitchFamily="50" charset="0"/>
                <a:ea typeface="Calibri" panose="020F0502020204030204" pitchFamily="34" charset="0"/>
              </a:rPr>
              <a:t>officers </a:t>
            </a:r>
            <a:r>
              <a:rPr lang="en-GB" sz="950" b="1" dirty="0">
                <a:effectLst/>
                <a:latin typeface="Atkinson Hyperlegible" pitchFamily="50" charset="0"/>
                <a:ea typeface="Calibri" panose="020F0502020204030204" pitchFamily="34" charset="0"/>
              </a:rPr>
              <a:t>in its 182-year history</a:t>
            </a:r>
            <a:r>
              <a:rPr lang="en-GB" sz="950" dirty="0">
                <a:latin typeface="Atkinson Hyperlegible" pitchFamily="50" charset="0"/>
                <a:ea typeface="Calibri" panose="020F0502020204030204" pitchFamily="34" charset="0"/>
              </a:rPr>
              <a:t>. </a:t>
            </a:r>
            <a:r>
              <a:rPr lang="en-GB" sz="950" dirty="0">
                <a:effectLst/>
                <a:latin typeface="Atkinson Hyperlegible" pitchFamily="50" charset="0"/>
                <a:ea typeface="Calibri" panose="020F0502020204030204" pitchFamily="34" charset="0"/>
              </a:rPr>
              <a:t>The Force is also on track to have a total of 3,755 officers by March 2023. It is also of note that t</a:t>
            </a:r>
            <a:r>
              <a:rPr lang="en-GB" sz="950" u="none" strike="noStrike" dirty="0">
                <a:effectLst/>
                <a:latin typeface="Atkinson Hyperlegible" pitchFamily="50" charset="0"/>
                <a:ea typeface="Calibri" panose="020F0502020204030204" pitchFamily="34" charset="0"/>
                <a:cs typeface="Calibri" panose="020F0502020204030204" pitchFamily="34" charset="0"/>
              </a:rPr>
              <a:t>here has been a steady and continual increase in the numbers and proportion of employed female colleagues.</a:t>
            </a:r>
            <a:endParaRPr lang="en-GB" sz="950" dirty="0">
              <a:latin typeface="Atkinson Hyperlegible" pitchFamily="50" charset="0"/>
            </a:endParaRPr>
          </a:p>
        </p:txBody>
      </p:sp>
      <p:sp>
        <p:nvSpPr>
          <p:cNvPr id="7" name="Footer Placeholder 1">
            <a:extLst>
              <a:ext uri="{FF2B5EF4-FFF2-40B4-BE49-F238E27FC236}">
                <a16:creationId xmlns:a16="http://schemas.microsoft.com/office/drawing/2014/main" id="{C98F25A4-D673-4720-B2FF-E7A3238B0FCA}"/>
              </a:ext>
            </a:extLst>
          </p:cNvPr>
          <p:cNvSpPr>
            <a:spLocks noGrp="1"/>
          </p:cNvSpPr>
          <p:nvPr>
            <p:ph type="ftr" sz="quarter" idx="11"/>
          </p:nvPr>
        </p:nvSpPr>
        <p:spPr>
          <a:xfrm>
            <a:off x="0" y="6453336"/>
            <a:ext cx="8928992" cy="365125"/>
          </a:xfrm>
        </p:spPr>
        <p:txBody>
          <a:bodyPr/>
          <a:lstStyle/>
          <a:p>
            <a:pPr algn="l"/>
            <a:r>
              <a:rPr lang="en-GB" sz="850" baseline="30000" dirty="0">
                <a:solidFill>
                  <a:schemeClr val="tx1"/>
                </a:solidFill>
                <a:latin typeface="Atkinson Hyperlegible" pitchFamily="50" charset="0"/>
              </a:rPr>
              <a:t>1</a:t>
            </a:r>
            <a:r>
              <a:rPr lang="en-GB" sz="850" dirty="0">
                <a:solidFill>
                  <a:schemeClr val="tx1"/>
                </a:solidFill>
                <a:latin typeface="Atkinson Hyperlegible" pitchFamily="50" charset="0"/>
              </a:rPr>
              <a:t> See comparison chart on slide 15 and data table on slide 33.</a:t>
            </a:r>
          </a:p>
          <a:p>
            <a:pPr algn="l"/>
            <a:r>
              <a:rPr lang="en-GB" sz="850" baseline="30000" dirty="0">
                <a:solidFill>
                  <a:schemeClr val="tx1"/>
                </a:solidFill>
                <a:latin typeface="Atkinson Hyperlegible" pitchFamily="50" charset="0"/>
              </a:rPr>
              <a:t>2</a:t>
            </a:r>
            <a:r>
              <a:rPr lang="en-GB" sz="850" dirty="0">
                <a:solidFill>
                  <a:schemeClr val="tx1"/>
                </a:solidFill>
                <a:latin typeface="Atkinson Hyperlegible" pitchFamily="50" charset="0"/>
              </a:rPr>
              <a:t> High Harm offences: Violence with Injury, Rape, Other Sexual Offences, Robbery of Personal Property and Burglary Residential</a:t>
            </a:r>
          </a:p>
          <a:p>
            <a:pPr algn="l"/>
            <a:r>
              <a:rPr lang="en-GB" sz="850" baseline="30000" dirty="0">
                <a:solidFill>
                  <a:schemeClr val="tx1"/>
                </a:solidFill>
                <a:latin typeface="Atkinson Hyperlegible" pitchFamily="50" charset="0"/>
              </a:rPr>
              <a:t>3</a:t>
            </a:r>
            <a:r>
              <a:rPr lang="en-GB" sz="900" dirty="0">
                <a:solidFill>
                  <a:schemeClr val="tx1"/>
                </a:solidFill>
                <a:latin typeface="Atkinson Hyperlegible" pitchFamily="50" charset="0"/>
                <a:hlinkClick r:id="rId3"/>
              </a:rPr>
              <a:t> Police: 1,800 officers recruited under Boris Johnson scheme ‘have resigned’. </a:t>
            </a:r>
            <a:r>
              <a:rPr lang="en-GB" sz="850" dirty="0">
                <a:solidFill>
                  <a:schemeClr val="tx1"/>
                </a:solidFill>
                <a:latin typeface="Atkinson Hyperlegible" pitchFamily="50" charset="0"/>
              </a:rPr>
              <a:t>The Guardian, 30</a:t>
            </a:r>
            <a:r>
              <a:rPr lang="en-GB" sz="850" baseline="30000" dirty="0">
                <a:solidFill>
                  <a:schemeClr val="tx1"/>
                </a:solidFill>
                <a:latin typeface="Atkinson Hyperlegible" pitchFamily="50" charset="0"/>
              </a:rPr>
              <a:t>th</a:t>
            </a:r>
            <a:r>
              <a:rPr lang="en-GB" sz="850" dirty="0">
                <a:solidFill>
                  <a:schemeClr val="tx1"/>
                </a:solidFill>
                <a:latin typeface="Atkinson Hyperlegible" pitchFamily="50" charset="0"/>
              </a:rPr>
              <a:t> December 2022.</a:t>
            </a:r>
          </a:p>
        </p:txBody>
      </p:sp>
    </p:spTree>
    <p:extLst>
      <p:ext uri="{BB962C8B-B14F-4D97-AF65-F5344CB8AC3E}">
        <p14:creationId xmlns:p14="http://schemas.microsoft.com/office/powerpoint/2010/main" val="4248772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7" name="Rectangle 6"/>
          <p:cNvSpPr/>
          <p:nvPr/>
        </p:nvSpPr>
        <p:spPr>
          <a:xfrm>
            <a:off x="107504" y="179348"/>
            <a:ext cx="7992888" cy="338554"/>
          </a:xfrm>
          <a:prstGeom prst="rect">
            <a:avLst/>
          </a:prstGeom>
        </p:spPr>
        <p:txBody>
          <a:bodyPr wrap="square">
            <a:spAutoFit/>
          </a:bodyPr>
          <a:lstStyle/>
          <a:p>
            <a:r>
              <a:rPr lang="en-GB" sz="1600" b="1" dirty="0">
                <a:solidFill>
                  <a:schemeClr val="bg1"/>
                </a:solidFill>
                <a:latin typeface="Atkinson Hyperlegible" pitchFamily="50" charset="0"/>
              </a:rPr>
              <a:t>2021-2024 Police and Crime Plan Performance Indicators - continued</a:t>
            </a:r>
          </a:p>
        </p:txBody>
      </p:sp>
      <p:sp>
        <p:nvSpPr>
          <p:cNvPr id="11" name="TextBox 10"/>
          <p:cNvSpPr txBox="1"/>
          <p:nvPr/>
        </p:nvSpPr>
        <p:spPr>
          <a:xfrm>
            <a:off x="7869444" y="668518"/>
            <a:ext cx="1236639" cy="261610"/>
          </a:xfrm>
          <a:prstGeom prst="rect">
            <a:avLst/>
          </a:prstGeom>
          <a:noFill/>
        </p:spPr>
        <p:txBody>
          <a:bodyPr wrap="square" rtlCol="0">
            <a:spAutoFit/>
          </a:bodyPr>
          <a:lstStyle/>
          <a:p>
            <a:pPr algn="ctr"/>
            <a:r>
              <a:rPr lang="en-GB" sz="1100" dirty="0"/>
              <a:t>Table 2</a:t>
            </a:r>
          </a:p>
        </p:txBody>
      </p:sp>
      <p:sp>
        <p:nvSpPr>
          <p:cNvPr id="13" name="Slide Number Placeholder 2"/>
          <p:cNvSpPr>
            <a:spLocks noGrp="1"/>
          </p:cNvSpPr>
          <p:nvPr>
            <p:ph type="sldNum" sz="quarter" idx="12"/>
          </p:nvPr>
        </p:nvSpPr>
        <p:spPr>
          <a:xfrm>
            <a:off x="7010400" y="6492875"/>
            <a:ext cx="2133600" cy="365125"/>
          </a:xfrm>
        </p:spPr>
        <p:txBody>
          <a:bodyPr/>
          <a:lstStyle/>
          <a:p>
            <a:fld id="{E0D83E65-4E55-4BA6-A0BC-212B9D3BDCE3}" type="slidenum">
              <a:rPr lang="en-GB" smtClean="0"/>
              <a:pPr/>
              <a:t>30</a:t>
            </a:fld>
            <a:endParaRPr lang="en-GB" dirty="0"/>
          </a:p>
        </p:txBody>
      </p:sp>
      <p:sp>
        <p:nvSpPr>
          <p:cNvPr id="3" name="TextBox 2"/>
          <p:cNvSpPr txBox="1"/>
          <p:nvPr/>
        </p:nvSpPr>
        <p:spPr>
          <a:xfrm>
            <a:off x="37917" y="6553013"/>
            <a:ext cx="9106083" cy="230832"/>
          </a:xfrm>
          <a:prstGeom prst="rect">
            <a:avLst/>
          </a:prstGeom>
          <a:noFill/>
        </p:spPr>
        <p:txBody>
          <a:bodyPr wrap="square" rtlCol="0">
            <a:spAutoFit/>
          </a:bodyPr>
          <a:lstStyle/>
          <a:p>
            <a:r>
              <a:rPr lang="en-GB" sz="900" dirty="0">
                <a:latin typeface="Atkinson Hyperlegible" pitchFamily="50" charset="0"/>
              </a:rPr>
              <a:t>Please view above table with the explanations and caveats detailed on slides 32 and 33.</a:t>
            </a:r>
          </a:p>
        </p:txBody>
      </p:sp>
      <p:pic>
        <p:nvPicPr>
          <p:cNvPr id="5" name="Picture 4">
            <a:extLst>
              <a:ext uri="{FF2B5EF4-FFF2-40B4-BE49-F238E27FC236}">
                <a16:creationId xmlns:a16="http://schemas.microsoft.com/office/drawing/2014/main" id="{45D2430A-EA9D-44CD-8775-68DBC922F8F9}"/>
              </a:ext>
            </a:extLst>
          </p:cNvPr>
          <p:cNvPicPr>
            <a:picLocks noChangeAspect="1"/>
          </p:cNvPicPr>
          <p:nvPr/>
        </p:nvPicPr>
        <p:blipFill>
          <a:blip r:embed="rId2"/>
          <a:stretch>
            <a:fillRect/>
          </a:stretch>
        </p:blipFill>
        <p:spPr>
          <a:xfrm>
            <a:off x="18958" y="936500"/>
            <a:ext cx="9106083" cy="5372820"/>
          </a:xfrm>
          <a:prstGeom prst="rect">
            <a:avLst/>
          </a:prstGeom>
        </p:spPr>
      </p:pic>
    </p:spTree>
    <p:extLst>
      <p:ext uri="{BB962C8B-B14F-4D97-AF65-F5344CB8AC3E}">
        <p14:creationId xmlns:p14="http://schemas.microsoft.com/office/powerpoint/2010/main" val="617534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7" name="Rectangle 6"/>
          <p:cNvSpPr/>
          <p:nvPr/>
        </p:nvSpPr>
        <p:spPr>
          <a:xfrm>
            <a:off x="107504" y="179348"/>
            <a:ext cx="7992888" cy="338554"/>
          </a:xfrm>
          <a:prstGeom prst="rect">
            <a:avLst/>
          </a:prstGeom>
        </p:spPr>
        <p:txBody>
          <a:bodyPr wrap="square">
            <a:spAutoFit/>
          </a:bodyPr>
          <a:lstStyle/>
          <a:p>
            <a:r>
              <a:rPr lang="en-GB" sz="1600" b="1" dirty="0">
                <a:solidFill>
                  <a:schemeClr val="bg1"/>
                </a:solidFill>
                <a:latin typeface="Atkinson Hyperlegible" pitchFamily="50" charset="0"/>
              </a:rPr>
              <a:t>2021-2024 Police and Crime Plan Performance Indicators - continued</a:t>
            </a:r>
          </a:p>
        </p:txBody>
      </p:sp>
      <p:sp>
        <p:nvSpPr>
          <p:cNvPr id="11" name="TextBox 10"/>
          <p:cNvSpPr txBox="1"/>
          <p:nvPr/>
        </p:nvSpPr>
        <p:spPr>
          <a:xfrm>
            <a:off x="7869444" y="668518"/>
            <a:ext cx="1236639" cy="261610"/>
          </a:xfrm>
          <a:prstGeom prst="rect">
            <a:avLst/>
          </a:prstGeom>
          <a:noFill/>
        </p:spPr>
        <p:txBody>
          <a:bodyPr wrap="square" rtlCol="0">
            <a:spAutoFit/>
          </a:bodyPr>
          <a:lstStyle/>
          <a:p>
            <a:pPr algn="ctr"/>
            <a:r>
              <a:rPr lang="en-GB" sz="1100" dirty="0"/>
              <a:t>Table 3</a:t>
            </a:r>
          </a:p>
        </p:txBody>
      </p:sp>
      <p:sp>
        <p:nvSpPr>
          <p:cNvPr id="13" name="Slide Number Placeholder 2"/>
          <p:cNvSpPr>
            <a:spLocks noGrp="1"/>
          </p:cNvSpPr>
          <p:nvPr>
            <p:ph type="sldNum" sz="quarter" idx="12"/>
          </p:nvPr>
        </p:nvSpPr>
        <p:spPr>
          <a:xfrm>
            <a:off x="7010400" y="6492875"/>
            <a:ext cx="2133600" cy="365125"/>
          </a:xfrm>
        </p:spPr>
        <p:txBody>
          <a:bodyPr/>
          <a:lstStyle/>
          <a:p>
            <a:fld id="{E0D83E65-4E55-4BA6-A0BC-212B9D3BDCE3}" type="slidenum">
              <a:rPr lang="en-GB" smtClean="0"/>
              <a:pPr/>
              <a:t>31</a:t>
            </a:fld>
            <a:endParaRPr lang="en-GB" dirty="0"/>
          </a:p>
        </p:txBody>
      </p:sp>
      <p:sp>
        <p:nvSpPr>
          <p:cNvPr id="3" name="TextBox 2"/>
          <p:cNvSpPr txBox="1"/>
          <p:nvPr/>
        </p:nvSpPr>
        <p:spPr>
          <a:xfrm>
            <a:off x="37917" y="6563236"/>
            <a:ext cx="9106083" cy="230832"/>
          </a:xfrm>
          <a:prstGeom prst="rect">
            <a:avLst/>
          </a:prstGeom>
          <a:noFill/>
        </p:spPr>
        <p:txBody>
          <a:bodyPr wrap="square" rtlCol="0">
            <a:spAutoFit/>
          </a:bodyPr>
          <a:lstStyle/>
          <a:p>
            <a:r>
              <a:rPr lang="en-GB" sz="900" dirty="0">
                <a:latin typeface="Atkinson Hyperlegible" pitchFamily="50" charset="0"/>
              </a:rPr>
              <a:t>Please view above table with the explanations and caveats detailed on slides 32 and 33.</a:t>
            </a:r>
          </a:p>
        </p:txBody>
      </p:sp>
      <p:pic>
        <p:nvPicPr>
          <p:cNvPr id="5" name="Picture 4">
            <a:extLst>
              <a:ext uri="{FF2B5EF4-FFF2-40B4-BE49-F238E27FC236}">
                <a16:creationId xmlns:a16="http://schemas.microsoft.com/office/drawing/2014/main" id="{5DBE2C9F-6B52-45F1-A99D-0FB50D634860}"/>
              </a:ext>
            </a:extLst>
          </p:cNvPr>
          <p:cNvPicPr>
            <a:picLocks noChangeAspect="1"/>
          </p:cNvPicPr>
          <p:nvPr/>
        </p:nvPicPr>
        <p:blipFill>
          <a:blip r:embed="rId2"/>
          <a:stretch>
            <a:fillRect/>
          </a:stretch>
        </p:blipFill>
        <p:spPr>
          <a:xfrm>
            <a:off x="18958" y="929125"/>
            <a:ext cx="9087125" cy="3310694"/>
          </a:xfrm>
          <a:prstGeom prst="rect">
            <a:avLst/>
          </a:prstGeom>
        </p:spPr>
      </p:pic>
    </p:spTree>
    <p:extLst>
      <p:ext uri="{BB962C8B-B14F-4D97-AF65-F5344CB8AC3E}">
        <p14:creationId xmlns:p14="http://schemas.microsoft.com/office/powerpoint/2010/main" val="1471442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7" name="Rectangle 6"/>
          <p:cNvSpPr/>
          <p:nvPr/>
        </p:nvSpPr>
        <p:spPr>
          <a:xfrm>
            <a:off x="107504" y="179348"/>
            <a:ext cx="7200800" cy="338554"/>
          </a:xfrm>
          <a:prstGeom prst="rect">
            <a:avLst/>
          </a:prstGeom>
        </p:spPr>
        <p:txBody>
          <a:bodyPr wrap="square">
            <a:spAutoFit/>
          </a:bodyPr>
          <a:lstStyle/>
          <a:p>
            <a:r>
              <a:rPr lang="en-GB" sz="1600" b="1" dirty="0">
                <a:solidFill>
                  <a:schemeClr val="bg1"/>
                </a:solidFill>
                <a:latin typeface="Atkinson Hyperlegible" pitchFamily="50" charset="0"/>
              </a:rPr>
              <a:t>End Notes</a:t>
            </a:r>
          </a:p>
        </p:txBody>
      </p:sp>
      <p:sp>
        <p:nvSpPr>
          <p:cNvPr id="3" name="Slide Number Placeholder 2"/>
          <p:cNvSpPr>
            <a:spLocks noGrp="1"/>
          </p:cNvSpPr>
          <p:nvPr>
            <p:ph type="sldNum" sz="quarter" idx="12"/>
          </p:nvPr>
        </p:nvSpPr>
        <p:spPr>
          <a:xfrm>
            <a:off x="6983355" y="6492875"/>
            <a:ext cx="2133600" cy="365125"/>
          </a:xfrm>
        </p:spPr>
        <p:txBody>
          <a:bodyPr/>
          <a:lstStyle/>
          <a:p>
            <a:fld id="{E0D83E65-4E55-4BA6-A0BC-212B9D3BDCE3}" type="slidenum">
              <a:rPr lang="en-GB" smtClean="0"/>
              <a:pPr/>
              <a:t>32</a:t>
            </a:fld>
            <a:endParaRPr lang="en-GB" dirty="0"/>
          </a:p>
        </p:txBody>
      </p:sp>
      <p:sp>
        <p:nvSpPr>
          <p:cNvPr id="8" name="Rectangle 7">
            <a:extLst>
              <a:ext uri="{FF2B5EF4-FFF2-40B4-BE49-F238E27FC236}">
                <a16:creationId xmlns:a16="http://schemas.microsoft.com/office/drawing/2014/main" id="{1839DDDE-DF1C-42E9-B24E-ED2DF0C12734}"/>
              </a:ext>
            </a:extLst>
          </p:cNvPr>
          <p:cNvSpPr/>
          <p:nvPr/>
        </p:nvSpPr>
        <p:spPr>
          <a:xfrm>
            <a:off x="72000" y="735830"/>
            <a:ext cx="9000000" cy="5529719"/>
          </a:xfrm>
          <a:prstGeom prst="rect">
            <a:avLst/>
          </a:prstGeom>
        </p:spPr>
        <p:txBody>
          <a:bodyPr wrap="square">
            <a:spAutoFit/>
          </a:bodyPr>
          <a:lstStyle/>
          <a:p>
            <a:r>
              <a:rPr lang="en-GB" sz="1000" baseline="30000" dirty="0">
                <a:latin typeface="Atkinson Hyperlegible" pitchFamily="50" charset="0"/>
              </a:rPr>
              <a:t>1</a:t>
            </a:r>
            <a:r>
              <a:rPr lang="en-GB" sz="1000" dirty="0">
                <a:latin typeface="Atkinson Hyperlegible" pitchFamily="50" charset="0"/>
              </a:rPr>
              <a:t> Crime Severity Score measures ‘relative harm’ of crimes by taking into account both the volume and the severity of offences, and by weighting offences differently. National data for the 12 months to November 2022 have been used in order that comparisons can be made to Essex’s Most Similar Group of Forces (MSG).</a:t>
            </a:r>
          </a:p>
          <a:p>
            <a:endParaRPr lang="en-GB" sz="1000" baseline="30000" dirty="0">
              <a:latin typeface="Atkinson Hyperlegible" pitchFamily="50" charset="0"/>
            </a:endParaRPr>
          </a:p>
          <a:p>
            <a:r>
              <a:rPr lang="en-GB" sz="1000" baseline="30000" dirty="0">
                <a:latin typeface="Atkinson Hyperlegible" pitchFamily="50" charset="0"/>
              </a:rPr>
              <a:t>2</a:t>
            </a:r>
            <a:r>
              <a:rPr lang="en-GB" sz="1000" dirty="0">
                <a:latin typeface="Atkinson Hyperlegible" pitchFamily="50" charset="0"/>
              </a:rPr>
              <a:t> Please note that on Wednesday 23 October 2019 the bodies of 39 Vietnamese nationals were discovered in a lorry trailer in Grays. This tragic incident is reflected in the Homicide numbers.</a:t>
            </a:r>
          </a:p>
          <a:p>
            <a:endParaRPr lang="en-GB" sz="1000" baseline="30000" dirty="0">
              <a:latin typeface="Atkinson Hyperlegible" pitchFamily="50" charset="0"/>
            </a:endParaRPr>
          </a:p>
          <a:p>
            <a:r>
              <a:rPr lang="en-GB" sz="1000" baseline="30000" dirty="0">
                <a:latin typeface="Atkinson Hyperlegible" pitchFamily="50" charset="0"/>
              </a:rPr>
              <a:t>3</a:t>
            </a:r>
            <a:r>
              <a:rPr lang="en-GB" sz="1000" dirty="0">
                <a:latin typeface="Atkinson Hyperlegible" pitchFamily="50" charset="0"/>
              </a:rPr>
              <a:t> October 2021 saw the implementation of Operation SOMERTON, which aims to both improve the service given to victims of ASB and ensure crimes are correctly recorded.</a:t>
            </a:r>
          </a:p>
          <a:p>
            <a:endParaRPr lang="en-GB" sz="1000" dirty="0">
              <a:latin typeface="Atkinson Hyperlegible" pitchFamily="50" charset="0"/>
            </a:endParaRPr>
          </a:p>
          <a:p>
            <a:r>
              <a:rPr lang="en-GB" sz="1000" baseline="30000" dirty="0">
                <a:latin typeface="Atkinson Hyperlegible" pitchFamily="50" charset="0"/>
              </a:rPr>
              <a:t>4 </a:t>
            </a:r>
            <a:r>
              <a:rPr lang="en-GB" sz="1000" dirty="0">
                <a:latin typeface="Atkinson Hyperlegible" pitchFamily="50" charset="0"/>
              </a:rPr>
              <a:t>Question from the independent survey commissioned by Essex Police. Results are for the period 12 months September 2022 versus the 12 months to September 2021.</a:t>
            </a:r>
          </a:p>
          <a:p>
            <a:endParaRPr lang="en-GB" sz="1000" dirty="0">
              <a:latin typeface="Atkinson Hyperlegible" pitchFamily="50" charset="0"/>
            </a:endParaRPr>
          </a:p>
          <a:p>
            <a:r>
              <a:rPr lang="en-GB" sz="1000" baseline="30000" dirty="0">
                <a:latin typeface="Atkinson Hyperlegible" pitchFamily="50" charset="0"/>
              </a:rPr>
              <a:t>5</a:t>
            </a:r>
            <a:r>
              <a:rPr lang="en-GB" sz="1000" dirty="0">
                <a:latin typeface="Atkinson Hyperlegible" pitchFamily="50" charset="0"/>
              </a:rPr>
              <a:t> The confidence interval is the range +/- within which the survey result will lie. This is mainly influenced by the number of people answering the survey. The more people that answer the survey, the smaller the interval range.</a:t>
            </a:r>
          </a:p>
          <a:p>
            <a:endParaRPr lang="en-GB" sz="1000" dirty="0">
              <a:latin typeface="Atkinson Hyperlegible" pitchFamily="50" charset="0"/>
            </a:endParaRPr>
          </a:p>
          <a:p>
            <a:r>
              <a:rPr lang="en-GB" sz="1000" baseline="30000" dirty="0">
                <a:latin typeface="Atkinson Hyperlegible" pitchFamily="50" charset="0"/>
              </a:rPr>
              <a:t>6 </a:t>
            </a:r>
            <a:r>
              <a:rPr lang="en-GB" sz="1000" dirty="0">
                <a:latin typeface="Atkinson Hyperlegible" pitchFamily="50" charset="0"/>
              </a:rPr>
              <a:t>T</a:t>
            </a:r>
            <a:r>
              <a:rPr lang="en-GB" sz="1000" dirty="0">
                <a:effectLst/>
                <a:latin typeface="Atkinson Hyperlegible" pitchFamily="50" charset="0"/>
                <a:ea typeface="Calibri" panose="020F0502020204030204" pitchFamily="34" charset="0"/>
              </a:rPr>
              <a:t>he methodology used for identifying these investigations as drug related is subjective and based on the circumstances presented. These figures will include investigations where the victim or the suspect are involved Drug Use, Possession or Selling. </a:t>
            </a:r>
          </a:p>
          <a:p>
            <a:endParaRPr lang="en-GB" sz="1000" dirty="0">
              <a:latin typeface="Atkinson Hyperlegible" pitchFamily="50" charset="0"/>
            </a:endParaRPr>
          </a:p>
          <a:p>
            <a:r>
              <a:rPr lang="en-GB" sz="1000" baseline="30000" dirty="0">
                <a:latin typeface="Atkinson Hyperlegible" pitchFamily="50" charset="0"/>
              </a:rPr>
              <a:t>7 </a:t>
            </a:r>
            <a:r>
              <a:rPr lang="en-GB" sz="1000" dirty="0">
                <a:latin typeface="Atkinson Hyperlegible" pitchFamily="50" charset="0"/>
              </a:rPr>
              <a:t>The number of knife crime offences is an indicator of how effective Essex Police is at identifying knife-enabled offences, and is not necessarily reflective of the number of these offences that have been committed in the county.  This is because the identification of these offences is reliant on the appropriate indicator being manually added to the crime record.  A manual review of knife flags was conducted and missing flags were added retrospectively. Additionally a new data quality process was introduced in June 2020. Whilst this has enabled us to better understand knife crime in Essex, the process has consequently inflated the figures.  As such, no inferences can be drawn as to the current trend.</a:t>
            </a:r>
          </a:p>
          <a:p>
            <a:endParaRPr lang="en-GB" sz="1000" dirty="0">
              <a:latin typeface="Atkinson Hyperlegible" pitchFamily="50" charset="0"/>
            </a:endParaRPr>
          </a:p>
          <a:p>
            <a:r>
              <a:rPr lang="en-GB" sz="1000" baseline="30000" dirty="0">
                <a:latin typeface="Atkinson Hyperlegible" pitchFamily="50" charset="0"/>
              </a:rPr>
              <a:t>8</a:t>
            </a:r>
            <a:r>
              <a:rPr lang="en-GB" sz="1000" dirty="0">
                <a:latin typeface="Atkinson Hyperlegible" pitchFamily="50" charset="0"/>
              </a:rPr>
              <a:t> OCG disruptions are reported quarterly. Data are to December 2022.</a:t>
            </a:r>
          </a:p>
          <a:p>
            <a:endParaRPr lang="en-GB" sz="1000" dirty="0">
              <a:latin typeface="Atkinson Hyperlegible" pitchFamily="50" charset="0"/>
            </a:endParaRPr>
          </a:p>
          <a:p>
            <a:r>
              <a:rPr lang="en-GB" sz="1000" baseline="30000" dirty="0">
                <a:latin typeface="Atkinson Hyperlegible" pitchFamily="50" charset="0"/>
              </a:rPr>
              <a:t>9</a:t>
            </a:r>
            <a:r>
              <a:rPr lang="en-GB" sz="1000" dirty="0">
                <a:latin typeface="Atkinson Hyperlegible" pitchFamily="50" charset="0"/>
              </a:rPr>
              <a:t> Solved outcomes are crimes that result in: charge or summons, caution, crimes taken into consideration, fixed penalty notice, cannabis warning or community resolution.</a:t>
            </a:r>
          </a:p>
          <a:p>
            <a:r>
              <a:rPr lang="en-GB" sz="1000" dirty="0">
                <a:solidFill>
                  <a:srgbClr val="FF0000"/>
                </a:solidFill>
                <a:latin typeface="Atkinson Hyperlegible" pitchFamily="50" charset="0"/>
              </a:rPr>
              <a:t>	</a:t>
            </a:r>
          </a:p>
          <a:p>
            <a:r>
              <a:rPr lang="en-GB" sz="1000" baseline="30000" dirty="0">
                <a:latin typeface="Atkinson Hyperlegible" pitchFamily="50" charset="0"/>
              </a:rPr>
              <a:t>10</a:t>
            </a:r>
            <a:r>
              <a:rPr lang="en-GB" sz="1000" dirty="0">
                <a:latin typeface="Atkinson Hyperlegible" pitchFamily="50" charset="0"/>
              </a:rPr>
              <a:t> NRM data only available from April 2019 due to recording change at that time.</a:t>
            </a:r>
          </a:p>
          <a:p>
            <a:endParaRPr lang="en-GB" sz="1000" dirty="0">
              <a:solidFill>
                <a:srgbClr val="FF0000"/>
              </a:solidFill>
              <a:latin typeface="Atkinson Hyperlegible" pitchFamily="50" charset="0"/>
            </a:endParaRPr>
          </a:p>
          <a:p>
            <a:r>
              <a:rPr lang="en-GB" sz="1000" baseline="30000" dirty="0">
                <a:latin typeface="Atkinson Hyperlegible" pitchFamily="50" charset="0"/>
              </a:rPr>
              <a:t>11</a:t>
            </a:r>
            <a:r>
              <a:rPr lang="en-GB" sz="1000" dirty="0">
                <a:latin typeface="Atkinson Hyperlegible" pitchFamily="50" charset="0"/>
              </a:rPr>
              <a:t> High Harm offences: Violence with Injury, Rape, Other Sexual Offences, Robbery of Personal Property and Residential Burglary. Average number of days are for the previous month in all three periods.</a:t>
            </a:r>
          </a:p>
          <a:p>
            <a:endParaRPr lang="en-GB" sz="1000" dirty="0">
              <a:solidFill>
                <a:srgbClr val="FF0000"/>
              </a:solidFill>
              <a:latin typeface="Atkinson Hyperlegible" pitchFamily="50" charset="0"/>
            </a:endParaRPr>
          </a:p>
          <a:p>
            <a:r>
              <a:rPr lang="en-GB" sz="1000" baseline="30000" dirty="0">
                <a:latin typeface="Atkinson Hyperlegible" pitchFamily="50" charset="0"/>
              </a:rPr>
              <a:t>12</a:t>
            </a:r>
            <a:r>
              <a:rPr lang="en-GB" sz="1000" dirty="0">
                <a:latin typeface="Atkinson Hyperlegible" pitchFamily="50" charset="0"/>
              </a:rPr>
              <a:t> </a:t>
            </a:r>
            <a:r>
              <a:rPr lang="en-GB" sz="1000" i="0" dirty="0">
                <a:effectLst/>
                <a:latin typeface="Atkinson Hyperlegible" pitchFamily="50" charset="0"/>
              </a:rPr>
              <a:t>T</a:t>
            </a:r>
            <a:r>
              <a:rPr lang="en-GB" sz="1000" dirty="0">
                <a:effectLst/>
                <a:latin typeface="Atkinson Hyperlegible" pitchFamily="50" charset="0"/>
              </a:rPr>
              <a:t>his is the number of theft offences in which dogs were stolen, and not necessarily the number of dogs which were stolen. </a:t>
            </a:r>
          </a:p>
        </p:txBody>
      </p:sp>
    </p:spTree>
    <p:extLst>
      <p:ext uri="{BB962C8B-B14F-4D97-AF65-F5344CB8AC3E}">
        <p14:creationId xmlns:p14="http://schemas.microsoft.com/office/powerpoint/2010/main" val="3042133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7" name="Rectangle 6"/>
          <p:cNvSpPr/>
          <p:nvPr/>
        </p:nvSpPr>
        <p:spPr>
          <a:xfrm>
            <a:off x="107504" y="179348"/>
            <a:ext cx="7200800" cy="338554"/>
          </a:xfrm>
          <a:prstGeom prst="rect">
            <a:avLst/>
          </a:prstGeom>
        </p:spPr>
        <p:txBody>
          <a:bodyPr wrap="square">
            <a:spAutoFit/>
          </a:bodyPr>
          <a:lstStyle/>
          <a:p>
            <a:r>
              <a:rPr lang="en-GB" sz="1600" b="1" dirty="0">
                <a:solidFill>
                  <a:schemeClr val="bg1"/>
                </a:solidFill>
                <a:latin typeface="Atkinson Hyperlegible" pitchFamily="50" charset="0"/>
              </a:rPr>
              <a:t>End Notes - continued</a:t>
            </a:r>
          </a:p>
        </p:txBody>
      </p:sp>
      <p:sp>
        <p:nvSpPr>
          <p:cNvPr id="3" name="Slide Number Placeholder 2"/>
          <p:cNvSpPr>
            <a:spLocks noGrp="1"/>
          </p:cNvSpPr>
          <p:nvPr>
            <p:ph type="sldNum" sz="quarter" idx="12"/>
          </p:nvPr>
        </p:nvSpPr>
        <p:spPr>
          <a:xfrm>
            <a:off x="6983355" y="6492875"/>
            <a:ext cx="2133600" cy="365125"/>
          </a:xfrm>
        </p:spPr>
        <p:txBody>
          <a:bodyPr/>
          <a:lstStyle/>
          <a:p>
            <a:fld id="{E0D83E65-4E55-4BA6-A0BC-212B9D3BDCE3}" type="slidenum">
              <a:rPr lang="en-GB" smtClean="0"/>
              <a:pPr/>
              <a:t>33</a:t>
            </a:fld>
            <a:endParaRPr lang="en-GB" dirty="0"/>
          </a:p>
        </p:txBody>
      </p:sp>
      <p:sp>
        <p:nvSpPr>
          <p:cNvPr id="10" name="Rectangle 9">
            <a:extLst>
              <a:ext uri="{FF2B5EF4-FFF2-40B4-BE49-F238E27FC236}">
                <a16:creationId xmlns:a16="http://schemas.microsoft.com/office/drawing/2014/main" id="{C9EABF9B-6CEE-47A4-9D6F-56E5BD470E8E}"/>
              </a:ext>
            </a:extLst>
          </p:cNvPr>
          <p:cNvSpPr/>
          <p:nvPr/>
        </p:nvSpPr>
        <p:spPr>
          <a:xfrm>
            <a:off x="72000" y="807668"/>
            <a:ext cx="9000000" cy="3170099"/>
          </a:xfrm>
          <a:prstGeom prst="rect">
            <a:avLst/>
          </a:prstGeom>
        </p:spPr>
        <p:txBody>
          <a:bodyPr wrap="square">
            <a:spAutoFit/>
          </a:bodyPr>
          <a:lstStyle/>
          <a:p>
            <a:r>
              <a:rPr lang="en-GB" sz="1000" baseline="30000" dirty="0">
                <a:latin typeface="Atkinson Hyperlegible" pitchFamily="50" charset="0"/>
              </a:rPr>
              <a:t>13</a:t>
            </a:r>
            <a:r>
              <a:rPr lang="en-GB" sz="1000" dirty="0">
                <a:latin typeface="Atkinson Hyperlegible" pitchFamily="50" charset="0"/>
              </a:rPr>
              <a:t> ‘Killed or Seriously Injured’ (KSI) refers to all people killed or seriously injured on Essex’s roads, regardless of whether any criminal offences were committed. ‘Causing Death/Serious Injury by Dangerous/Inconsiderate Driving’ offences (detailed on slide 22) refers to the number of crimes of this type.</a:t>
            </a:r>
          </a:p>
          <a:p>
            <a:endParaRPr lang="en-GB" sz="1000" dirty="0">
              <a:solidFill>
                <a:srgbClr val="FF0000"/>
              </a:solidFill>
              <a:latin typeface="Atkinson Hyperlegible" pitchFamily="50" charset="0"/>
            </a:endParaRPr>
          </a:p>
          <a:p>
            <a:r>
              <a:rPr lang="en-GB" sz="1000" baseline="30000" dirty="0">
                <a:latin typeface="Atkinson Hyperlegible" pitchFamily="50" charset="0"/>
              </a:rPr>
              <a:t>14</a:t>
            </a:r>
            <a:r>
              <a:rPr lang="en-GB" sz="1000" dirty="0">
                <a:latin typeface="Atkinson Hyperlegible" pitchFamily="50" charset="0"/>
              </a:rPr>
              <a:t> In 2019, the definition as to what constituted “use” of a mobile phone in relation to driver-related mobile phone offences was subject to a legal challenge. This resulted in a ruling, which held that while “use” included accessing the interactive functions of the mobile phone (such as making calls, sending messages or using the internet), it did not extend to solely accessing the device’s internal functions (such as making use of the camera). Fewer mobile phone offences were subsequently prosecuted from this point. In 2021 the government announced that the law was to be changed making it illegal to “hold” a phone or sat nav when driving or riding a motorcycle. This law was finally passed on 25th March 2022.</a:t>
            </a:r>
          </a:p>
          <a:p>
            <a:endParaRPr lang="en-GB" sz="1000" dirty="0">
              <a:latin typeface="Atkinson Hyperlegible" pitchFamily="50" charset="0"/>
            </a:endParaRPr>
          </a:p>
          <a:p>
            <a:r>
              <a:rPr lang="en-GB" sz="1000" baseline="30000" dirty="0">
                <a:latin typeface="Atkinson Hyperlegible" pitchFamily="50" charset="0"/>
              </a:rPr>
              <a:t>15</a:t>
            </a:r>
            <a:r>
              <a:rPr lang="en-GB" sz="1000" dirty="0">
                <a:latin typeface="Atkinson Hyperlegible" pitchFamily="50" charset="0"/>
              </a:rPr>
              <a:t> Monthly data only collected from December 2022 so year on year comparisons not available.</a:t>
            </a:r>
          </a:p>
          <a:p>
            <a:endParaRPr lang="en-GB" sz="1000" dirty="0">
              <a:latin typeface="Atkinson Hyperlegible" pitchFamily="50" charset="0"/>
            </a:endParaRPr>
          </a:p>
          <a:p>
            <a:r>
              <a:rPr lang="en-GB" sz="1000" baseline="30000" dirty="0">
                <a:latin typeface="Atkinson Hyperlegible" pitchFamily="50" charset="0"/>
              </a:rPr>
              <a:t>16</a:t>
            </a:r>
            <a:r>
              <a:rPr lang="en-GB" sz="1000" dirty="0">
                <a:latin typeface="Atkinson Hyperlegible" pitchFamily="50" charset="0"/>
              </a:rPr>
              <a:t> Neighbourhood Watch data are reported quarterly. Data as at 31</a:t>
            </a:r>
            <a:r>
              <a:rPr lang="en-GB" sz="1000" baseline="30000" dirty="0">
                <a:latin typeface="Atkinson Hyperlegible" pitchFamily="50" charset="0"/>
              </a:rPr>
              <a:t>st</a:t>
            </a:r>
            <a:r>
              <a:rPr lang="en-GB" sz="1000" dirty="0">
                <a:latin typeface="Atkinson Hyperlegible" pitchFamily="50" charset="0"/>
              </a:rPr>
              <a:t> December 2022. </a:t>
            </a:r>
          </a:p>
          <a:p>
            <a:r>
              <a:rPr lang="en-GB" sz="1000" dirty="0">
                <a:solidFill>
                  <a:srgbClr val="FF0000"/>
                </a:solidFill>
                <a:latin typeface="Atkinson Hyperlegible" pitchFamily="50" charset="0"/>
              </a:rPr>
              <a:t>		</a:t>
            </a:r>
          </a:p>
          <a:p>
            <a:r>
              <a:rPr lang="en-GB" sz="1000" baseline="30000" dirty="0">
                <a:latin typeface="Atkinson Hyperlegible" pitchFamily="50" charset="0"/>
              </a:rPr>
              <a:t>17</a:t>
            </a:r>
            <a:r>
              <a:rPr lang="en-GB" sz="1000" dirty="0">
                <a:latin typeface="Atkinson Hyperlegible" pitchFamily="50" charset="0"/>
              </a:rPr>
              <a:t> Ethnic minority employees as a percentage of the total workforce.</a:t>
            </a:r>
          </a:p>
          <a:p>
            <a:endParaRPr lang="en-GB" sz="1000" dirty="0">
              <a:solidFill>
                <a:srgbClr val="FF0000"/>
              </a:solidFill>
              <a:latin typeface="Atkinson Hyperlegible" pitchFamily="50" charset="0"/>
            </a:endParaRPr>
          </a:p>
          <a:p>
            <a:r>
              <a:rPr lang="en-GB" sz="1000" baseline="30000" dirty="0">
                <a:latin typeface="Atkinson Hyperlegible" pitchFamily="50" charset="0"/>
              </a:rPr>
              <a:t>18</a:t>
            </a:r>
            <a:r>
              <a:rPr lang="en-GB" sz="1000" dirty="0">
                <a:latin typeface="Atkinson Hyperlegible" pitchFamily="50" charset="0"/>
              </a:rPr>
              <a:t> Absence data: Rolling from 1</a:t>
            </a:r>
            <a:r>
              <a:rPr lang="en-GB" sz="1000" baseline="30000" dirty="0">
                <a:latin typeface="Atkinson Hyperlegible" pitchFamily="50" charset="0"/>
              </a:rPr>
              <a:t>st</a:t>
            </a:r>
            <a:r>
              <a:rPr lang="en-GB" sz="1000" dirty="0">
                <a:latin typeface="Atkinson Hyperlegible" pitchFamily="50" charset="0"/>
              </a:rPr>
              <a:t> April each year.</a:t>
            </a:r>
          </a:p>
          <a:p>
            <a:endParaRPr lang="en-GB" sz="1000" dirty="0">
              <a:latin typeface="Atkinson Hyperlegible" pitchFamily="50" charset="0"/>
            </a:endParaRPr>
          </a:p>
          <a:p>
            <a:r>
              <a:rPr lang="en-GB" sz="1000" baseline="30000" dirty="0">
                <a:latin typeface="Atkinson Hyperlegible" pitchFamily="50" charset="0"/>
              </a:rPr>
              <a:t>19</a:t>
            </a:r>
            <a:r>
              <a:rPr lang="en-GB" sz="1000" dirty="0">
                <a:latin typeface="Atkinson Hyperlegible" pitchFamily="50" charset="0"/>
              </a:rPr>
              <a:t> Data provided by the Fire Service and to the 12 months to December 2022.</a:t>
            </a:r>
          </a:p>
          <a:p>
            <a:endParaRPr lang="en-GB" sz="1000" dirty="0">
              <a:solidFill>
                <a:srgbClr val="FF0000"/>
              </a:solidFill>
              <a:latin typeface="Atkinson Hyperlegible" pitchFamily="50" charset="0"/>
            </a:endParaRPr>
          </a:p>
          <a:p>
            <a:r>
              <a:rPr lang="en-GB" sz="1000" baseline="30000" dirty="0">
                <a:latin typeface="Atkinson Hyperlegible" pitchFamily="50" charset="0"/>
              </a:rPr>
              <a:t>20</a:t>
            </a:r>
            <a:r>
              <a:rPr lang="en-GB" sz="1000" dirty="0">
                <a:latin typeface="Atkinson Hyperlegible" pitchFamily="50" charset="0"/>
              </a:rPr>
              <a:t> Number of offences with repeat victim including month on month percentage change.</a:t>
            </a:r>
          </a:p>
        </p:txBody>
      </p:sp>
      <p:pic>
        <p:nvPicPr>
          <p:cNvPr id="2" name="Picture 1">
            <a:extLst>
              <a:ext uri="{FF2B5EF4-FFF2-40B4-BE49-F238E27FC236}">
                <a16:creationId xmlns:a16="http://schemas.microsoft.com/office/drawing/2014/main" id="{0D8AF069-FD54-42D7-9A0A-B04ECFC02CC8}"/>
              </a:ext>
            </a:extLst>
          </p:cNvPr>
          <p:cNvPicPr>
            <a:picLocks noChangeAspect="1"/>
          </p:cNvPicPr>
          <p:nvPr/>
        </p:nvPicPr>
        <p:blipFill>
          <a:blip r:embed="rId2"/>
          <a:stretch>
            <a:fillRect/>
          </a:stretch>
        </p:blipFill>
        <p:spPr>
          <a:xfrm>
            <a:off x="179512" y="3976426"/>
            <a:ext cx="2664296" cy="2699011"/>
          </a:xfrm>
          <a:prstGeom prst="rect">
            <a:avLst/>
          </a:prstGeom>
        </p:spPr>
      </p:pic>
    </p:spTree>
    <p:extLst>
      <p:ext uri="{BB962C8B-B14F-4D97-AF65-F5344CB8AC3E}">
        <p14:creationId xmlns:p14="http://schemas.microsoft.com/office/powerpoint/2010/main" val="390578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02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2" name="Rectangle 1"/>
          <p:cNvSpPr/>
          <p:nvPr/>
        </p:nvSpPr>
        <p:spPr>
          <a:xfrm>
            <a:off x="107504" y="159623"/>
            <a:ext cx="5688632" cy="338554"/>
          </a:xfrm>
          <a:prstGeom prst="rect">
            <a:avLst/>
          </a:prstGeom>
        </p:spPr>
        <p:txBody>
          <a:bodyPr wrap="square">
            <a:spAutoFit/>
          </a:bodyPr>
          <a:lstStyle/>
          <a:p>
            <a:r>
              <a:rPr lang="en-GB" sz="1600" b="1" dirty="0">
                <a:solidFill>
                  <a:schemeClr val="bg1"/>
                </a:solidFill>
                <a:latin typeface="Atkinson Hyperlegible" pitchFamily="50" charset="0"/>
              </a:rPr>
              <a:t>Crime Tree Data – Rolling 12 Months to January</a:t>
            </a:r>
          </a:p>
        </p:txBody>
      </p:sp>
      <p:sp>
        <p:nvSpPr>
          <p:cNvPr id="11" name="TextBox 10"/>
          <p:cNvSpPr txBox="1"/>
          <p:nvPr/>
        </p:nvSpPr>
        <p:spPr>
          <a:xfrm>
            <a:off x="7648317" y="805186"/>
            <a:ext cx="1236639" cy="246221"/>
          </a:xfrm>
          <a:prstGeom prst="rect">
            <a:avLst/>
          </a:prstGeom>
          <a:noFill/>
        </p:spPr>
        <p:txBody>
          <a:bodyPr wrap="square" rtlCol="0">
            <a:spAutoFit/>
          </a:bodyPr>
          <a:lstStyle/>
          <a:p>
            <a:pPr algn="ctr"/>
            <a:r>
              <a:rPr lang="en-GB" sz="1000" dirty="0">
                <a:latin typeface="Atkinson Hyperlegible" pitchFamily="50" charset="0"/>
              </a:rPr>
              <a:t>Table 4</a:t>
            </a:r>
          </a:p>
        </p:txBody>
      </p:sp>
      <p:sp>
        <p:nvSpPr>
          <p:cNvPr id="4" name="Slide Number Placeholder 3"/>
          <p:cNvSpPr>
            <a:spLocks noGrp="1"/>
          </p:cNvSpPr>
          <p:nvPr>
            <p:ph type="sldNum" sz="quarter" idx="12"/>
          </p:nvPr>
        </p:nvSpPr>
        <p:spPr>
          <a:xfrm>
            <a:off x="7010400" y="6492875"/>
            <a:ext cx="2133600" cy="365125"/>
          </a:xfrm>
        </p:spPr>
        <p:txBody>
          <a:bodyPr/>
          <a:lstStyle/>
          <a:p>
            <a:fld id="{E0D83E65-4E55-4BA6-A0BC-212B9D3BDCE3}" type="slidenum">
              <a:rPr lang="en-GB" smtClean="0"/>
              <a:pPr/>
              <a:t>34</a:t>
            </a:fld>
            <a:endParaRPr lang="en-GB" dirty="0"/>
          </a:p>
        </p:txBody>
      </p:sp>
      <p:pic>
        <p:nvPicPr>
          <p:cNvPr id="5" name="Picture 4">
            <a:extLst>
              <a:ext uri="{FF2B5EF4-FFF2-40B4-BE49-F238E27FC236}">
                <a16:creationId xmlns:a16="http://schemas.microsoft.com/office/drawing/2014/main" id="{E956052A-2153-4787-9DF0-923F31B1891A}"/>
              </a:ext>
            </a:extLst>
          </p:cNvPr>
          <p:cNvPicPr>
            <a:picLocks noChangeAspect="1"/>
          </p:cNvPicPr>
          <p:nvPr/>
        </p:nvPicPr>
        <p:blipFill>
          <a:blip r:embed="rId2"/>
          <a:stretch>
            <a:fillRect/>
          </a:stretch>
        </p:blipFill>
        <p:spPr>
          <a:xfrm>
            <a:off x="78765" y="805186"/>
            <a:ext cx="8986470" cy="5314904"/>
          </a:xfrm>
          <a:prstGeom prst="rect">
            <a:avLst/>
          </a:prstGeom>
        </p:spPr>
      </p:pic>
    </p:spTree>
    <p:extLst>
      <p:ext uri="{BB962C8B-B14F-4D97-AF65-F5344CB8AC3E}">
        <p14:creationId xmlns:p14="http://schemas.microsoft.com/office/powerpoint/2010/main" val="379107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2" name="Rectangle 1"/>
          <p:cNvSpPr/>
          <p:nvPr/>
        </p:nvSpPr>
        <p:spPr>
          <a:xfrm>
            <a:off x="107504" y="159623"/>
            <a:ext cx="6103530" cy="338554"/>
          </a:xfrm>
          <a:prstGeom prst="rect">
            <a:avLst/>
          </a:prstGeom>
        </p:spPr>
        <p:txBody>
          <a:bodyPr wrap="none">
            <a:spAutoFit/>
          </a:bodyPr>
          <a:lstStyle/>
          <a:p>
            <a:r>
              <a:rPr lang="en-GB" sz="1600" b="1" dirty="0">
                <a:solidFill>
                  <a:schemeClr val="bg1"/>
                </a:solidFill>
                <a:latin typeface="Atkinson Hyperlegible" pitchFamily="50" charset="0"/>
              </a:rPr>
              <a:t>Crime Tree Data – Rolling 12 Months to January - continued  </a:t>
            </a:r>
          </a:p>
        </p:txBody>
      </p:sp>
      <p:sp>
        <p:nvSpPr>
          <p:cNvPr id="11" name="TextBox 10"/>
          <p:cNvSpPr txBox="1"/>
          <p:nvPr/>
        </p:nvSpPr>
        <p:spPr>
          <a:xfrm>
            <a:off x="7648317" y="821854"/>
            <a:ext cx="1236639" cy="246221"/>
          </a:xfrm>
          <a:prstGeom prst="rect">
            <a:avLst/>
          </a:prstGeom>
          <a:noFill/>
        </p:spPr>
        <p:txBody>
          <a:bodyPr wrap="square" rtlCol="0">
            <a:spAutoFit/>
          </a:bodyPr>
          <a:lstStyle/>
          <a:p>
            <a:pPr algn="ctr"/>
            <a:r>
              <a:rPr lang="en-GB" sz="1000" dirty="0">
                <a:latin typeface="Atkinson Hyperlegible" pitchFamily="50" charset="0"/>
              </a:rPr>
              <a:t>Table 5</a:t>
            </a:r>
          </a:p>
        </p:txBody>
      </p:sp>
      <p:sp>
        <p:nvSpPr>
          <p:cNvPr id="12" name="Slide Number Placeholder 3"/>
          <p:cNvSpPr>
            <a:spLocks noGrp="1"/>
          </p:cNvSpPr>
          <p:nvPr>
            <p:ph type="sldNum" sz="quarter" idx="12"/>
          </p:nvPr>
        </p:nvSpPr>
        <p:spPr>
          <a:xfrm>
            <a:off x="6995053" y="6492875"/>
            <a:ext cx="2133600" cy="365125"/>
          </a:xfrm>
        </p:spPr>
        <p:txBody>
          <a:bodyPr/>
          <a:lstStyle/>
          <a:p>
            <a:fld id="{E0D83E65-4E55-4BA6-A0BC-212B9D3BDCE3}" type="slidenum">
              <a:rPr lang="en-GB" smtClean="0"/>
              <a:pPr/>
              <a:t>35</a:t>
            </a:fld>
            <a:endParaRPr lang="en-GB" dirty="0"/>
          </a:p>
        </p:txBody>
      </p:sp>
      <p:pic>
        <p:nvPicPr>
          <p:cNvPr id="3" name="Picture 2">
            <a:extLst>
              <a:ext uri="{FF2B5EF4-FFF2-40B4-BE49-F238E27FC236}">
                <a16:creationId xmlns:a16="http://schemas.microsoft.com/office/drawing/2014/main" id="{C58BB921-1431-4429-BA32-7FB2EC6172A8}"/>
              </a:ext>
            </a:extLst>
          </p:cNvPr>
          <p:cNvPicPr>
            <a:picLocks noChangeAspect="1"/>
          </p:cNvPicPr>
          <p:nvPr/>
        </p:nvPicPr>
        <p:blipFill>
          <a:blip r:embed="rId2"/>
          <a:stretch>
            <a:fillRect/>
          </a:stretch>
        </p:blipFill>
        <p:spPr>
          <a:xfrm>
            <a:off x="55221" y="1037573"/>
            <a:ext cx="9033558" cy="2960468"/>
          </a:xfrm>
          <a:prstGeom prst="rect">
            <a:avLst/>
          </a:prstGeom>
        </p:spPr>
      </p:pic>
    </p:spTree>
    <p:extLst>
      <p:ext uri="{BB962C8B-B14F-4D97-AF65-F5344CB8AC3E}">
        <p14:creationId xmlns:p14="http://schemas.microsoft.com/office/powerpoint/2010/main" val="2804245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336"/>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11" name="TextBox 10"/>
          <p:cNvSpPr txBox="1"/>
          <p:nvPr/>
        </p:nvSpPr>
        <p:spPr>
          <a:xfrm>
            <a:off x="7648317" y="821854"/>
            <a:ext cx="1236639" cy="246221"/>
          </a:xfrm>
          <a:prstGeom prst="rect">
            <a:avLst/>
          </a:prstGeom>
          <a:noFill/>
        </p:spPr>
        <p:txBody>
          <a:bodyPr wrap="square" rtlCol="0">
            <a:spAutoFit/>
          </a:bodyPr>
          <a:lstStyle/>
          <a:p>
            <a:pPr algn="ctr"/>
            <a:r>
              <a:rPr lang="en-GB" sz="1000" dirty="0">
                <a:latin typeface="Atkinson Hyperlegible" pitchFamily="50" charset="0"/>
              </a:rPr>
              <a:t>Table 6</a:t>
            </a:r>
          </a:p>
        </p:txBody>
      </p:sp>
      <p:sp>
        <p:nvSpPr>
          <p:cNvPr id="12" name="Slide Number Placeholder 3"/>
          <p:cNvSpPr>
            <a:spLocks noGrp="1"/>
          </p:cNvSpPr>
          <p:nvPr>
            <p:ph type="sldNum" sz="quarter" idx="12"/>
          </p:nvPr>
        </p:nvSpPr>
        <p:spPr>
          <a:xfrm>
            <a:off x="7003761" y="6508237"/>
            <a:ext cx="2133600" cy="365125"/>
          </a:xfrm>
        </p:spPr>
        <p:txBody>
          <a:bodyPr/>
          <a:lstStyle/>
          <a:p>
            <a:fld id="{E0D83E65-4E55-4BA6-A0BC-212B9D3BDCE3}" type="slidenum">
              <a:rPr lang="en-GB" smtClean="0"/>
              <a:pPr/>
              <a:t>36</a:t>
            </a:fld>
            <a:endParaRPr lang="en-GB" dirty="0"/>
          </a:p>
        </p:txBody>
      </p:sp>
      <p:sp>
        <p:nvSpPr>
          <p:cNvPr id="7" name="Rectangle 6">
            <a:extLst>
              <a:ext uri="{FF2B5EF4-FFF2-40B4-BE49-F238E27FC236}">
                <a16:creationId xmlns:a16="http://schemas.microsoft.com/office/drawing/2014/main" id="{4D8B76C5-3C8D-4796-B6EE-D77F54941A33}"/>
              </a:ext>
            </a:extLst>
          </p:cNvPr>
          <p:cNvSpPr/>
          <p:nvPr/>
        </p:nvSpPr>
        <p:spPr>
          <a:xfrm>
            <a:off x="106082" y="81443"/>
            <a:ext cx="8965917" cy="553998"/>
          </a:xfrm>
          <a:prstGeom prst="rect">
            <a:avLst/>
          </a:prstGeom>
        </p:spPr>
        <p:txBody>
          <a:bodyPr wrap="square">
            <a:spAutoFit/>
          </a:bodyPr>
          <a:lstStyle/>
          <a:p>
            <a:r>
              <a:rPr lang="en-GB" sz="1600" b="1" dirty="0">
                <a:solidFill>
                  <a:schemeClr val="bg1"/>
                </a:solidFill>
                <a:latin typeface="Atkinson Hyperlegible" pitchFamily="50" charset="0"/>
              </a:rPr>
              <a:t>Crime Tree Data - Rolling 12 months to January                                                                        </a:t>
            </a:r>
            <a:r>
              <a:rPr lang="en-GB" sz="1400" b="1" dirty="0">
                <a:solidFill>
                  <a:schemeClr val="bg1"/>
                </a:solidFill>
                <a:latin typeface="Atkinson Hyperlegible" pitchFamily="50" charset="0"/>
              </a:rPr>
              <a:t>Violence against the Person and Sexual offences and outcomes (by crime type) split by gender</a:t>
            </a:r>
          </a:p>
        </p:txBody>
      </p:sp>
      <p:sp>
        <p:nvSpPr>
          <p:cNvPr id="19" name="TextBox 18">
            <a:extLst>
              <a:ext uri="{FF2B5EF4-FFF2-40B4-BE49-F238E27FC236}">
                <a16:creationId xmlns:a16="http://schemas.microsoft.com/office/drawing/2014/main" id="{8BB45000-24B5-492A-B11B-C463534CE5EC}"/>
              </a:ext>
            </a:extLst>
          </p:cNvPr>
          <p:cNvSpPr txBox="1"/>
          <p:nvPr/>
        </p:nvSpPr>
        <p:spPr>
          <a:xfrm>
            <a:off x="-1" y="5660761"/>
            <a:ext cx="9071999" cy="400110"/>
          </a:xfrm>
          <a:prstGeom prst="rect">
            <a:avLst/>
          </a:prstGeom>
          <a:noFill/>
        </p:spPr>
        <p:txBody>
          <a:bodyPr wrap="square">
            <a:spAutoFit/>
          </a:bodyPr>
          <a:lstStyle/>
          <a:p>
            <a:r>
              <a:rPr lang="en-GB" sz="1000" dirty="0">
                <a:latin typeface="Atkinson Hyperlegible" pitchFamily="50" charset="0"/>
              </a:rPr>
              <a:t>Please note: the breakdown of data for the previous 12 months within these tables may not tally with the totals on slide 13 as gender data is rerun on a monthly basis.</a:t>
            </a:r>
          </a:p>
        </p:txBody>
      </p:sp>
      <p:pic>
        <p:nvPicPr>
          <p:cNvPr id="4" name="Picture 3">
            <a:extLst>
              <a:ext uri="{FF2B5EF4-FFF2-40B4-BE49-F238E27FC236}">
                <a16:creationId xmlns:a16="http://schemas.microsoft.com/office/drawing/2014/main" id="{967C1026-6A95-4667-A20B-E8E9FD4DA604}"/>
              </a:ext>
            </a:extLst>
          </p:cNvPr>
          <p:cNvPicPr>
            <a:picLocks noChangeAspect="1"/>
          </p:cNvPicPr>
          <p:nvPr/>
        </p:nvPicPr>
        <p:blipFill>
          <a:blip r:embed="rId2"/>
          <a:stretch>
            <a:fillRect/>
          </a:stretch>
        </p:blipFill>
        <p:spPr>
          <a:xfrm>
            <a:off x="36000" y="683875"/>
            <a:ext cx="9071999" cy="4976886"/>
          </a:xfrm>
          <a:prstGeom prst="rect">
            <a:avLst/>
          </a:prstGeom>
        </p:spPr>
      </p:pic>
    </p:spTree>
    <p:extLst>
      <p:ext uri="{BB962C8B-B14F-4D97-AF65-F5344CB8AC3E}">
        <p14:creationId xmlns:p14="http://schemas.microsoft.com/office/powerpoint/2010/main" val="549692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336"/>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11" name="TextBox 10"/>
          <p:cNvSpPr txBox="1"/>
          <p:nvPr/>
        </p:nvSpPr>
        <p:spPr>
          <a:xfrm>
            <a:off x="7648317" y="821854"/>
            <a:ext cx="1236639" cy="246221"/>
          </a:xfrm>
          <a:prstGeom prst="rect">
            <a:avLst/>
          </a:prstGeom>
          <a:noFill/>
        </p:spPr>
        <p:txBody>
          <a:bodyPr wrap="square" rtlCol="0">
            <a:spAutoFit/>
          </a:bodyPr>
          <a:lstStyle/>
          <a:p>
            <a:pPr algn="ctr"/>
            <a:r>
              <a:rPr lang="en-GB" sz="1000" dirty="0">
                <a:latin typeface="Atkinson Hyperlegible" pitchFamily="50" charset="0"/>
              </a:rPr>
              <a:t>Table 7</a:t>
            </a:r>
          </a:p>
        </p:txBody>
      </p:sp>
      <p:sp>
        <p:nvSpPr>
          <p:cNvPr id="12" name="Slide Number Placeholder 3"/>
          <p:cNvSpPr>
            <a:spLocks noGrp="1"/>
          </p:cNvSpPr>
          <p:nvPr>
            <p:ph type="sldNum" sz="quarter" idx="12"/>
          </p:nvPr>
        </p:nvSpPr>
        <p:spPr>
          <a:xfrm>
            <a:off x="7003761" y="6508237"/>
            <a:ext cx="2133600" cy="365125"/>
          </a:xfrm>
        </p:spPr>
        <p:txBody>
          <a:bodyPr/>
          <a:lstStyle/>
          <a:p>
            <a:fld id="{E0D83E65-4E55-4BA6-A0BC-212B9D3BDCE3}" type="slidenum">
              <a:rPr lang="en-GB" smtClean="0"/>
              <a:pPr/>
              <a:t>37</a:t>
            </a:fld>
            <a:endParaRPr lang="en-GB" dirty="0"/>
          </a:p>
        </p:txBody>
      </p:sp>
      <p:sp>
        <p:nvSpPr>
          <p:cNvPr id="7" name="Rectangle 6">
            <a:extLst>
              <a:ext uri="{FF2B5EF4-FFF2-40B4-BE49-F238E27FC236}">
                <a16:creationId xmlns:a16="http://schemas.microsoft.com/office/drawing/2014/main" id="{4D8B76C5-3C8D-4796-B6EE-D77F54941A33}"/>
              </a:ext>
            </a:extLst>
          </p:cNvPr>
          <p:cNvSpPr/>
          <p:nvPr/>
        </p:nvSpPr>
        <p:spPr>
          <a:xfrm>
            <a:off x="105245" y="147307"/>
            <a:ext cx="8965917" cy="338554"/>
          </a:xfrm>
          <a:prstGeom prst="rect">
            <a:avLst/>
          </a:prstGeom>
        </p:spPr>
        <p:txBody>
          <a:bodyPr wrap="square">
            <a:spAutoFit/>
          </a:bodyPr>
          <a:lstStyle/>
          <a:p>
            <a:r>
              <a:rPr lang="en-GB" sz="1600" b="1" dirty="0">
                <a:solidFill>
                  <a:schemeClr val="bg1"/>
                </a:solidFill>
                <a:latin typeface="Atkinson Hyperlegible" pitchFamily="50" charset="0"/>
              </a:rPr>
              <a:t>Victim Referrals by Crime offence - Rolling 12 months to December 2022</a:t>
            </a:r>
            <a:endParaRPr lang="en-GB" sz="1400" b="1" dirty="0">
              <a:solidFill>
                <a:schemeClr val="bg1"/>
              </a:solidFill>
              <a:latin typeface="Atkinson Hyperlegible" pitchFamily="50" charset="0"/>
            </a:endParaRPr>
          </a:p>
        </p:txBody>
      </p:sp>
      <p:sp>
        <p:nvSpPr>
          <p:cNvPr id="10" name="TextBox 9">
            <a:extLst>
              <a:ext uri="{FF2B5EF4-FFF2-40B4-BE49-F238E27FC236}">
                <a16:creationId xmlns:a16="http://schemas.microsoft.com/office/drawing/2014/main" id="{CBE0768A-5093-477E-A364-F13B92FCDDC5}"/>
              </a:ext>
            </a:extLst>
          </p:cNvPr>
          <p:cNvSpPr txBox="1"/>
          <p:nvPr/>
        </p:nvSpPr>
        <p:spPr>
          <a:xfrm>
            <a:off x="-2395" y="4168018"/>
            <a:ext cx="9071999" cy="246221"/>
          </a:xfrm>
          <a:prstGeom prst="rect">
            <a:avLst/>
          </a:prstGeom>
          <a:noFill/>
        </p:spPr>
        <p:txBody>
          <a:bodyPr wrap="square">
            <a:spAutoFit/>
          </a:bodyPr>
          <a:lstStyle/>
          <a:p>
            <a:r>
              <a:rPr lang="en-GB" sz="1000" dirty="0">
                <a:latin typeface="Atkinson Hyperlegible" pitchFamily="50" charset="0"/>
              </a:rPr>
              <a:t>Please note: data updated quarterly.</a:t>
            </a:r>
          </a:p>
        </p:txBody>
      </p:sp>
      <p:pic>
        <p:nvPicPr>
          <p:cNvPr id="5" name="Picture 4">
            <a:extLst>
              <a:ext uri="{FF2B5EF4-FFF2-40B4-BE49-F238E27FC236}">
                <a16:creationId xmlns:a16="http://schemas.microsoft.com/office/drawing/2014/main" id="{31BEDC69-7963-4418-83CE-5B89F62DE943}"/>
              </a:ext>
            </a:extLst>
          </p:cNvPr>
          <p:cNvPicPr>
            <a:picLocks noChangeAspect="1"/>
          </p:cNvPicPr>
          <p:nvPr/>
        </p:nvPicPr>
        <p:blipFill>
          <a:blip r:embed="rId2"/>
          <a:stretch>
            <a:fillRect/>
          </a:stretch>
        </p:blipFill>
        <p:spPr>
          <a:xfrm>
            <a:off x="36505" y="1018585"/>
            <a:ext cx="9071999" cy="3063382"/>
          </a:xfrm>
          <a:prstGeom prst="rect">
            <a:avLst/>
          </a:prstGeom>
        </p:spPr>
      </p:pic>
    </p:spTree>
    <p:extLst>
      <p:ext uri="{BB962C8B-B14F-4D97-AF65-F5344CB8AC3E}">
        <p14:creationId xmlns:p14="http://schemas.microsoft.com/office/powerpoint/2010/main" val="203608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1 – Further investment in crime prevention</a:t>
            </a:r>
          </a:p>
        </p:txBody>
      </p:sp>
      <p:sp>
        <p:nvSpPr>
          <p:cNvPr id="5" name="Slide Number Placeholder 4"/>
          <p:cNvSpPr>
            <a:spLocks noGrp="1"/>
          </p:cNvSpPr>
          <p:nvPr>
            <p:ph type="sldNum" sz="quarter" idx="12"/>
          </p:nvPr>
        </p:nvSpPr>
        <p:spPr>
          <a:xfrm>
            <a:off x="7022477" y="6563544"/>
            <a:ext cx="2133600" cy="365125"/>
          </a:xfrm>
        </p:spPr>
        <p:txBody>
          <a:bodyPr/>
          <a:lstStyle/>
          <a:p>
            <a:fld id="{E0D83E65-4E55-4BA6-A0BC-212B9D3BDCE3}" type="slidenum">
              <a:rPr lang="en-GB" smtClean="0"/>
              <a:pPr/>
              <a:t>4</a:t>
            </a:fld>
            <a:endParaRPr lang="en-GB" dirty="0"/>
          </a:p>
        </p:txBody>
      </p:sp>
      <p:sp>
        <p:nvSpPr>
          <p:cNvPr id="17" name="TextBox 16"/>
          <p:cNvSpPr txBox="1"/>
          <p:nvPr/>
        </p:nvSpPr>
        <p:spPr>
          <a:xfrm>
            <a:off x="112061" y="4335246"/>
            <a:ext cx="8964496" cy="2331407"/>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000" b="1" dirty="0">
                <a:solidFill>
                  <a:schemeClr val="tx1"/>
                </a:solidFill>
                <a:latin typeface="Atkinson Hyperlegible" pitchFamily="50" charset="0"/>
              </a:rPr>
              <a:t>There was a 2.3% decrease in All Crime in the 12 months to January 2023 compared to the 12 months to December 20</a:t>
            </a:r>
            <a:r>
              <a:rPr lang="en-GB" sz="1000" b="1" u="sng" dirty="0">
                <a:solidFill>
                  <a:schemeClr val="tx1"/>
                </a:solidFill>
                <a:latin typeface="Atkinson Hyperlegible" pitchFamily="50" charset="0"/>
              </a:rPr>
              <a:t>19</a:t>
            </a:r>
            <a:r>
              <a:rPr lang="en-GB" sz="1000" dirty="0">
                <a:solidFill>
                  <a:schemeClr val="tx1"/>
                </a:solidFill>
                <a:latin typeface="Atkinson Hyperlegible" pitchFamily="50" charset="0"/>
              </a:rPr>
              <a:t>;</a:t>
            </a:r>
            <a:r>
              <a:rPr lang="en-GB" sz="1000" b="1" dirty="0">
                <a:solidFill>
                  <a:schemeClr val="tx1"/>
                </a:solidFill>
                <a:latin typeface="Atkinson Hyperlegible" pitchFamily="50" charset="0"/>
              </a:rPr>
              <a:t> </a:t>
            </a:r>
            <a:r>
              <a:rPr lang="en-GB" sz="1000" dirty="0">
                <a:solidFill>
                  <a:schemeClr val="tx1"/>
                </a:solidFill>
                <a:latin typeface="Atkinson Hyperlegible" pitchFamily="50" charset="0"/>
              </a:rPr>
              <a:t>this equates to 3,941  fewer offences. There was, however, </a:t>
            </a:r>
            <a:r>
              <a:rPr lang="en-GB" sz="1000" b="1" dirty="0">
                <a:solidFill>
                  <a:schemeClr val="tx1"/>
                </a:solidFill>
                <a:latin typeface="Atkinson Hyperlegible" pitchFamily="50" charset="0"/>
              </a:rPr>
              <a:t>a 1.6% increase in All Crime (2,580 more offences) for the 12 months to January 2023 compared to the 12 months to January 2022</a:t>
            </a:r>
            <a:r>
              <a:rPr lang="en-GB" sz="1000" dirty="0">
                <a:solidFill>
                  <a:schemeClr val="tx1"/>
                </a:solidFill>
                <a:latin typeface="Atkinson Hyperlegible" pitchFamily="50" charset="0"/>
              </a:rPr>
              <a:t>.</a:t>
            </a:r>
            <a:r>
              <a:rPr lang="en-GB" sz="1000" b="1" dirty="0">
                <a:solidFill>
                  <a:schemeClr val="tx1"/>
                </a:solidFill>
                <a:latin typeface="Atkinson Hyperlegible" pitchFamily="50" charset="0"/>
              </a:rPr>
              <a:t> </a:t>
            </a:r>
            <a:r>
              <a:rPr lang="en-GB" sz="1000" dirty="0">
                <a:solidFill>
                  <a:schemeClr val="tx1"/>
                </a:solidFill>
                <a:latin typeface="Atkinson Hyperlegible" pitchFamily="50" charset="0"/>
              </a:rPr>
              <a:t>Essex is seventh in its Most Similar Group of forces (MSG) for all crime per 1,000 population.</a:t>
            </a:r>
          </a:p>
          <a:p>
            <a:endParaRPr lang="en-GB" sz="1000" dirty="0">
              <a:solidFill>
                <a:srgbClr val="FF0000"/>
              </a:solidFill>
              <a:highlight>
                <a:srgbClr val="FFFF66"/>
              </a:highlight>
              <a:latin typeface="Atkinson Hyperlegible" pitchFamily="50" charset="0"/>
            </a:endParaRPr>
          </a:p>
          <a:p>
            <a:r>
              <a:rPr lang="en-GB" sz="1000" dirty="0">
                <a:solidFill>
                  <a:schemeClr val="tx1"/>
                </a:solidFill>
                <a:latin typeface="Atkinson Hyperlegible" pitchFamily="50" charset="0"/>
              </a:rPr>
              <a:t>Essex Police recorded a daily average of 415 crimes in January 2023, compared to an average of 389 crimes recorded in December 2022. This equates to an increase of 6.9%, or an average of 27 more crimes recorded per day.  </a:t>
            </a:r>
          </a:p>
          <a:p>
            <a:endParaRPr lang="en-GB" sz="1000" dirty="0">
              <a:solidFill>
                <a:schemeClr val="tx1"/>
              </a:solidFill>
              <a:highlight>
                <a:srgbClr val="FFFF66"/>
              </a:highlight>
              <a:latin typeface="Atkinson Hyperlegible" pitchFamily="50" charset="0"/>
            </a:endParaRPr>
          </a:p>
          <a:p>
            <a:r>
              <a:rPr lang="en-GB" sz="1000" dirty="0">
                <a:solidFill>
                  <a:schemeClr val="tx1"/>
                </a:solidFill>
                <a:latin typeface="Atkinson Hyperlegible" pitchFamily="50" charset="0"/>
              </a:rPr>
              <a:t>12,876 offences were recorded in the month of January 2023, a decrease of 3.1% (407 fewer offences) compared to the month of January 2022 (13,283 offences), and a decrease of 3.8% (508 fewer offences) compared to the month of December 2019. </a:t>
            </a:r>
          </a:p>
          <a:p>
            <a:endParaRPr lang="en-GB" sz="950" dirty="0">
              <a:solidFill>
                <a:srgbClr val="FF0000"/>
              </a:solidFill>
              <a:highlight>
                <a:srgbClr val="FFFF66"/>
              </a:highlight>
              <a:latin typeface="Atkinson Hyperlegible" pitchFamily="50" charset="0"/>
            </a:endParaRPr>
          </a:p>
          <a:p>
            <a:r>
              <a:rPr lang="en-GB" sz="950" dirty="0">
                <a:solidFill>
                  <a:schemeClr val="tx1"/>
                </a:solidFill>
                <a:latin typeface="Atkinson Hyperlegible" pitchFamily="50" charset="0"/>
              </a:rPr>
              <a:t>The All Crime Harm (Crime Severity) Score* (14.6) places Essex seventh in its MSG.</a:t>
            </a:r>
          </a:p>
          <a:p>
            <a:endParaRPr lang="en-GB" sz="950" dirty="0">
              <a:solidFill>
                <a:srgbClr val="FF0000"/>
              </a:solidFill>
              <a:latin typeface="Atkinson Hyperlegible" pitchFamily="50" charset="0"/>
            </a:endParaRPr>
          </a:p>
          <a:p>
            <a:r>
              <a:rPr lang="en-GB" sz="900" dirty="0">
                <a:solidFill>
                  <a:schemeClr val="tx1"/>
                </a:solidFill>
                <a:latin typeface="Atkinson Hyperlegible" pitchFamily="50" charset="0"/>
              </a:rPr>
              <a:t>Please note:</a:t>
            </a:r>
          </a:p>
          <a:p>
            <a:r>
              <a:rPr lang="en-GB" sz="900" dirty="0">
                <a:solidFill>
                  <a:schemeClr val="tx1"/>
                </a:solidFill>
                <a:latin typeface="Atkinson Hyperlegible" pitchFamily="50" charset="0"/>
              </a:rPr>
              <a:t>*  Crime Severity Scores (as calculated by the Office for National Statistics) measure the ‘relative harm’ of crimes by taking into account both their volume and their severity. As national data are only available to November 2022, the score for the 12 months to November for the preceding year has been included.</a:t>
            </a:r>
          </a:p>
        </p:txBody>
      </p:sp>
      <p:pic>
        <p:nvPicPr>
          <p:cNvPr id="2" name="Picture 1">
            <a:extLst>
              <a:ext uri="{FF2B5EF4-FFF2-40B4-BE49-F238E27FC236}">
                <a16:creationId xmlns:a16="http://schemas.microsoft.com/office/drawing/2014/main" id="{ECE444F4-C8F1-4E2D-8531-4D2DEC6753E2}"/>
              </a:ext>
            </a:extLst>
          </p:cNvPr>
          <p:cNvPicPr>
            <a:picLocks noChangeAspect="1"/>
          </p:cNvPicPr>
          <p:nvPr/>
        </p:nvPicPr>
        <p:blipFill>
          <a:blip r:embed="rId2"/>
          <a:stretch>
            <a:fillRect/>
          </a:stretch>
        </p:blipFill>
        <p:spPr>
          <a:xfrm>
            <a:off x="71238" y="689112"/>
            <a:ext cx="8965258" cy="658971"/>
          </a:xfrm>
          <a:prstGeom prst="rect">
            <a:avLst/>
          </a:prstGeom>
        </p:spPr>
      </p:pic>
      <p:pic>
        <p:nvPicPr>
          <p:cNvPr id="12" name="Picture 11">
            <a:extLst>
              <a:ext uri="{FF2B5EF4-FFF2-40B4-BE49-F238E27FC236}">
                <a16:creationId xmlns:a16="http://schemas.microsoft.com/office/drawing/2014/main" id="{F0989D99-FBBD-49A2-BB63-C5BBCC9C5E51}"/>
              </a:ext>
            </a:extLst>
          </p:cNvPr>
          <p:cNvPicPr>
            <a:picLocks noChangeAspect="1"/>
          </p:cNvPicPr>
          <p:nvPr/>
        </p:nvPicPr>
        <p:blipFill>
          <a:blip r:embed="rId3"/>
          <a:stretch>
            <a:fillRect/>
          </a:stretch>
        </p:blipFill>
        <p:spPr>
          <a:xfrm>
            <a:off x="2463256" y="2056317"/>
            <a:ext cx="4262105" cy="1879181"/>
          </a:xfrm>
          <a:prstGeom prst="rect">
            <a:avLst/>
          </a:prstGeom>
        </p:spPr>
      </p:pic>
      <p:pic>
        <p:nvPicPr>
          <p:cNvPr id="3" name="Picture 2">
            <a:extLst>
              <a:ext uri="{FF2B5EF4-FFF2-40B4-BE49-F238E27FC236}">
                <a16:creationId xmlns:a16="http://schemas.microsoft.com/office/drawing/2014/main" id="{5C5AF5AD-3CA3-4085-94AA-74026BEFFA65}"/>
              </a:ext>
            </a:extLst>
          </p:cNvPr>
          <p:cNvPicPr>
            <a:picLocks noChangeAspect="1"/>
          </p:cNvPicPr>
          <p:nvPr/>
        </p:nvPicPr>
        <p:blipFill>
          <a:blip r:embed="rId4"/>
          <a:stretch>
            <a:fillRect/>
          </a:stretch>
        </p:blipFill>
        <p:spPr>
          <a:xfrm>
            <a:off x="71238" y="1369252"/>
            <a:ext cx="9000000" cy="665896"/>
          </a:xfrm>
          <a:prstGeom prst="rect">
            <a:avLst/>
          </a:prstGeom>
        </p:spPr>
      </p:pic>
      <p:sp>
        <p:nvSpPr>
          <p:cNvPr id="11" name="Rectangle 10">
            <a:extLst>
              <a:ext uri="{FF2B5EF4-FFF2-40B4-BE49-F238E27FC236}">
                <a16:creationId xmlns:a16="http://schemas.microsoft.com/office/drawing/2014/main" id="{BAED46DA-CC0A-4440-A60A-C301083BD627}"/>
              </a:ext>
            </a:extLst>
          </p:cNvPr>
          <p:cNvSpPr/>
          <p:nvPr/>
        </p:nvSpPr>
        <p:spPr>
          <a:xfrm>
            <a:off x="6588224" y="90010"/>
            <a:ext cx="2451127" cy="584775"/>
          </a:xfrm>
          <a:prstGeom prst="rect">
            <a:avLst/>
          </a:prstGeom>
        </p:spPr>
        <p:txBody>
          <a:bodyPr wrap="square">
            <a:spAutoFit/>
          </a:bodyPr>
          <a:lstStyle/>
          <a:p>
            <a:r>
              <a:rPr lang="en-GB" sz="1600" b="1" dirty="0">
                <a:solidFill>
                  <a:schemeClr val="bg1"/>
                </a:solidFill>
                <a:latin typeface="Atkinson Hyperlegible" pitchFamily="50" charset="0"/>
              </a:rPr>
              <a:t>Grade:</a:t>
            </a:r>
          </a:p>
          <a:p>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spTree>
    <p:extLst>
      <p:ext uri="{BB962C8B-B14F-4D97-AF65-F5344CB8AC3E}">
        <p14:creationId xmlns:p14="http://schemas.microsoft.com/office/powerpoint/2010/main" val="4024643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7504" y="3655335"/>
            <a:ext cx="8928992"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200" dirty="0">
                <a:solidFill>
                  <a:schemeClr val="tx1"/>
                </a:solidFill>
                <a:latin typeface="Atkinson Hyperlegible" pitchFamily="50" charset="0"/>
              </a:rPr>
              <a:t>Seven fewer Homicides (to 15 offences) were recorded for the 12 months to January 2023 compared to the 12 months to January 2022. </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The number of Homicides decreased by 75.4% (46 fewer offences) in the 12 months to January 2023 compared to the 12 months to December 20</a:t>
            </a:r>
            <a:r>
              <a:rPr lang="en-GB" sz="1200" u="sng" dirty="0">
                <a:solidFill>
                  <a:schemeClr val="tx1"/>
                </a:solidFill>
                <a:latin typeface="Atkinson Hyperlegible" pitchFamily="50" charset="0"/>
              </a:rPr>
              <a:t>19</a:t>
            </a:r>
            <a:r>
              <a:rPr lang="en-GB" sz="1200" dirty="0">
                <a:solidFill>
                  <a:schemeClr val="tx1"/>
                </a:solidFill>
                <a:latin typeface="Atkinson Hyperlegible" pitchFamily="50" charset="0"/>
              </a:rPr>
              <a:t>.* </a:t>
            </a:r>
          </a:p>
          <a:p>
            <a:endParaRPr lang="en-GB" sz="1200" dirty="0">
              <a:solidFill>
                <a:schemeClr val="tx1"/>
              </a:solidFill>
              <a:highlight>
                <a:srgbClr val="FFFF66"/>
              </a:highlight>
              <a:latin typeface="Atkinson Hyperlegible" pitchFamily="50" charset="0"/>
            </a:endParaRPr>
          </a:p>
          <a:p>
            <a:r>
              <a:rPr lang="en-GB" sz="1200" dirty="0">
                <a:solidFill>
                  <a:schemeClr val="tx1"/>
                </a:solidFill>
                <a:latin typeface="Atkinson Hyperlegible" pitchFamily="50" charset="0"/>
              </a:rPr>
              <a:t>Essex experienced a 34.3% decrease (12,779 fewer) in Anti-Social Behaviour (ASB) incidents for the 12 months to January 2023 compared to the 12 months to January 2022.** There was a decrease of 41.8% ASB reports in the 12 months to January 2023 compared to the 12 months to December 2019 (17,549 fewer incidents). The average daily number of ASB incidents decreased by 20.8% in January 2023 (28 incidents) compared to December 2022 (35 incidents). </a:t>
            </a:r>
          </a:p>
          <a:p>
            <a:endParaRPr lang="en-GB" sz="1000" dirty="0">
              <a:solidFill>
                <a:srgbClr val="FF0000"/>
              </a:solidFill>
              <a:latin typeface="Atkinson Hyperlegible" pitchFamily="50" charset="0"/>
            </a:endParaRPr>
          </a:p>
          <a:p>
            <a:r>
              <a:rPr lang="en-GB" sz="1000" dirty="0">
                <a:solidFill>
                  <a:schemeClr val="tx1"/>
                </a:solidFill>
                <a:latin typeface="Atkinson Hyperlegible" pitchFamily="50" charset="0"/>
              </a:rPr>
              <a:t>Please note:</a:t>
            </a:r>
          </a:p>
          <a:p>
            <a:r>
              <a:rPr lang="en-GB" sz="1000" dirty="0">
                <a:solidFill>
                  <a:schemeClr val="tx1"/>
                </a:solidFill>
                <a:latin typeface="Atkinson Hyperlegible" pitchFamily="50" charset="0"/>
              </a:rPr>
              <a:t>*   In October 2019 the bodies of 39 Vietnamese nationals were discovered in a lorry trailer in Grays. This tragic incident is reflected in the Homicide numbers for the 12 months to December 2019.</a:t>
            </a:r>
          </a:p>
          <a:p>
            <a:r>
              <a:rPr lang="en-GB" sz="1000" dirty="0">
                <a:solidFill>
                  <a:schemeClr val="tx1"/>
                </a:solidFill>
                <a:latin typeface="Atkinson Hyperlegible" pitchFamily="50" charset="0"/>
              </a:rPr>
              <a:t>** October 2021 saw the implementation of Operation SOMERTON, which aims to both improve the service given to victims of ASB and ensure crimes are correctly recorded. </a:t>
            </a:r>
          </a:p>
        </p:txBody>
      </p:sp>
      <p:sp>
        <p:nvSpPr>
          <p:cNvPr id="9" name="Rectangle 8"/>
          <p:cNvSpPr/>
          <p:nvPr/>
        </p:nvSpPr>
        <p:spPr>
          <a:xfrm>
            <a:off x="1116" y="-26125"/>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tkinson Hyperlegible" pitchFamily="50" charset="0"/>
              </a:rPr>
              <a:t>Priority 1 - Further investment in crime prevention - continued</a:t>
            </a:r>
          </a:p>
        </p:txBody>
      </p:sp>
      <p:sp>
        <p:nvSpPr>
          <p:cNvPr id="5" name="Slide Number Placeholder 4"/>
          <p:cNvSpPr>
            <a:spLocks noGrp="1"/>
          </p:cNvSpPr>
          <p:nvPr>
            <p:ph type="sldNum" sz="quarter" idx="12"/>
          </p:nvPr>
        </p:nvSpPr>
        <p:spPr>
          <a:xfrm>
            <a:off x="6930463" y="6458325"/>
            <a:ext cx="2133600" cy="365125"/>
          </a:xfrm>
        </p:spPr>
        <p:txBody>
          <a:bodyPr/>
          <a:lstStyle/>
          <a:p>
            <a:fld id="{E0D83E65-4E55-4BA6-A0BC-212B9D3BDCE3}" type="slidenum">
              <a:rPr lang="en-GB" smtClean="0"/>
              <a:pPr/>
              <a:t>5</a:t>
            </a:fld>
            <a:endParaRPr lang="en-GB" dirty="0"/>
          </a:p>
        </p:txBody>
      </p:sp>
      <p:pic>
        <p:nvPicPr>
          <p:cNvPr id="4" name="Picture 3">
            <a:extLst>
              <a:ext uri="{FF2B5EF4-FFF2-40B4-BE49-F238E27FC236}">
                <a16:creationId xmlns:a16="http://schemas.microsoft.com/office/drawing/2014/main" id="{CD0568FE-65BA-4B66-8B66-1720470A316F}"/>
              </a:ext>
            </a:extLst>
          </p:cNvPr>
          <p:cNvPicPr>
            <a:picLocks noChangeAspect="1"/>
          </p:cNvPicPr>
          <p:nvPr/>
        </p:nvPicPr>
        <p:blipFill>
          <a:blip r:embed="rId2"/>
          <a:stretch>
            <a:fillRect/>
          </a:stretch>
        </p:blipFill>
        <p:spPr>
          <a:xfrm>
            <a:off x="4860224" y="1663782"/>
            <a:ext cx="4140478" cy="1821300"/>
          </a:xfrm>
          <a:prstGeom prst="rect">
            <a:avLst/>
          </a:prstGeom>
        </p:spPr>
      </p:pic>
      <p:pic>
        <p:nvPicPr>
          <p:cNvPr id="7" name="Picture 6">
            <a:extLst>
              <a:ext uri="{FF2B5EF4-FFF2-40B4-BE49-F238E27FC236}">
                <a16:creationId xmlns:a16="http://schemas.microsoft.com/office/drawing/2014/main" id="{BF0250DD-090B-4F73-871F-C2319A6D2D4C}"/>
              </a:ext>
            </a:extLst>
          </p:cNvPr>
          <p:cNvPicPr>
            <a:picLocks noChangeAspect="1"/>
          </p:cNvPicPr>
          <p:nvPr/>
        </p:nvPicPr>
        <p:blipFill>
          <a:blip r:embed="rId3"/>
          <a:stretch>
            <a:fillRect/>
          </a:stretch>
        </p:blipFill>
        <p:spPr>
          <a:xfrm>
            <a:off x="143299" y="1659527"/>
            <a:ext cx="4140478" cy="1829810"/>
          </a:xfrm>
          <a:prstGeom prst="rect">
            <a:avLst/>
          </a:prstGeom>
        </p:spPr>
      </p:pic>
      <p:pic>
        <p:nvPicPr>
          <p:cNvPr id="3" name="Picture 2">
            <a:extLst>
              <a:ext uri="{FF2B5EF4-FFF2-40B4-BE49-F238E27FC236}">
                <a16:creationId xmlns:a16="http://schemas.microsoft.com/office/drawing/2014/main" id="{1F319C98-4BBC-4879-889F-FF55E3F5259C}"/>
              </a:ext>
            </a:extLst>
          </p:cNvPr>
          <p:cNvPicPr>
            <a:picLocks noChangeAspect="1"/>
          </p:cNvPicPr>
          <p:nvPr/>
        </p:nvPicPr>
        <p:blipFill>
          <a:blip r:embed="rId4"/>
          <a:stretch>
            <a:fillRect/>
          </a:stretch>
        </p:blipFill>
        <p:spPr>
          <a:xfrm>
            <a:off x="72000" y="677220"/>
            <a:ext cx="9000000" cy="891148"/>
          </a:xfrm>
          <a:prstGeom prst="rect">
            <a:avLst/>
          </a:prstGeom>
        </p:spPr>
      </p:pic>
      <p:sp>
        <p:nvSpPr>
          <p:cNvPr id="11" name="Rectangle 10">
            <a:extLst>
              <a:ext uri="{FF2B5EF4-FFF2-40B4-BE49-F238E27FC236}">
                <a16:creationId xmlns:a16="http://schemas.microsoft.com/office/drawing/2014/main" id="{72925A09-C721-4B32-9BBB-E1016AD1E819}"/>
              </a:ext>
            </a:extLst>
          </p:cNvPr>
          <p:cNvSpPr/>
          <p:nvPr/>
        </p:nvSpPr>
        <p:spPr>
          <a:xfrm>
            <a:off x="6588224" y="90010"/>
            <a:ext cx="2451127" cy="584775"/>
          </a:xfrm>
          <a:prstGeom prst="rect">
            <a:avLst/>
          </a:prstGeom>
        </p:spPr>
        <p:txBody>
          <a:bodyPr wrap="square">
            <a:spAutoFit/>
          </a:bodyPr>
          <a:lstStyle/>
          <a:p>
            <a:r>
              <a:rPr lang="en-GB" sz="1600" b="1" dirty="0">
                <a:solidFill>
                  <a:schemeClr val="bg1"/>
                </a:solidFill>
                <a:latin typeface="Atkinson Hyperlegible" pitchFamily="50" charset="0"/>
              </a:rPr>
              <a:t>Grade:</a:t>
            </a:r>
          </a:p>
          <a:p>
            <a:r>
              <a:rPr lang="en-GB" sz="1600" b="1" dirty="0">
                <a:solidFill>
                  <a:srgbClr val="00B0F0"/>
                </a:solidFill>
                <a:latin typeface="Atkinson Hyperlegible" pitchFamily="50" charset="0"/>
              </a:rPr>
              <a:t>Adequate</a:t>
            </a:r>
            <a:endParaRPr lang="en-GB" sz="1600" b="1" dirty="0">
              <a:solidFill>
                <a:schemeClr val="bg1"/>
              </a:solidFill>
              <a:latin typeface="Atkinson Hyperlegible" pitchFamily="50" charset="0"/>
            </a:endParaRPr>
          </a:p>
        </p:txBody>
      </p:sp>
    </p:spTree>
    <p:extLst>
      <p:ext uri="{BB962C8B-B14F-4D97-AF65-F5344CB8AC3E}">
        <p14:creationId xmlns:p14="http://schemas.microsoft.com/office/powerpoint/2010/main" val="1304135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3822" y="3327323"/>
            <a:ext cx="8928992" cy="3162404"/>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050" dirty="0">
                <a:solidFill>
                  <a:schemeClr val="tx1"/>
                </a:solidFill>
                <a:latin typeface="Atkinson Hyperlegible" pitchFamily="50" charset="0"/>
              </a:rPr>
              <a:t>Essex Police received 13,254 fewer 101 calls to the Force Control Room (FCR), a decrease of 5.2% in the 12 months to January 2023 (243,197 calls) compared to the 12 months to January 2022 (256,451). There was a 17.0% decrease compared to the 12 months to December 2019 (293,049 calls).</a:t>
            </a:r>
          </a:p>
          <a:p>
            <a:endParaRPr lang="en-GB" sz="1050" dirty="0">
              <a:solidFill>
                <a:schemeClr val="tx1"/>
              </a:solidFill>
              <a:latin typeface="Atkinson Hyperlegible" pitchFamily="50" charset="0"/>
            </a:endParaRPr>
          </a:p>
          <a:p>
            <a:r>
              <a:rPr lang="en-GB" sz="1050" dirty="0">
                <a:solidFill>
                  <a:schemeClr val="tx1"/>
                </a:solidFill>
                <a:latin typeface="Atkinson Hyperlegible" pitchFamily="50" charset="0"/>
              </a:rPr>
              <a:t>33.2% of FCR 101 calls were abandoned in January 2023, an increase of 20.4 percentage points. when compared to the same period last year, (12.8%). There was a small decrease of 0.8 percentage points when compared to December 2019 (34.0%). The average wait time increased by over seven minutes in January 2023 when compared to January 2022, and an increase of almost three minutes when compared to December 2019. </a:t>
            </a:r>
          </a:p>
          <a:p>
            <a:endParaRPr lang="en-GB" sz="1050" dirty="0">
              <a:solidFill>
                <a:schemeClr val="tx1"/>
              </a:solidFill>
              <a:latin typeface="Atkinson Hyperlegible" pitchFamily="50" charset="0"/>
            </a:endParaRPr>
          </a:p>
          <a:p>
            <a:r>
              <a:rPr lang="en-GB" sz="1050" dirty="0">
                <a:solidFill>
                  <a:schemeClr val="tx1"/>
                </a:solidFill>
                <a:latin typeface="Atkinson Hyperlegible" pitchFamily="50" charset="0"/>
              </a:rPr>
              <a:t>The Resolution Centre received 3,307 more calls (an increase of 3.9%) in the 12 months to January 2023 (88,192 calls) compared to the 12 months to January 2022 (84,885). There was a 17.8% decrease compared to the 12 months to December 2019 (107,347 calls).</a:t>
            </a:r>
          </a:p>
          <a:p>
            <a:endParaRPr lang="en-GB" sz="1050" dirty="0">
              <a:solidFill>
                <a:schemeClr val="tx1"/>
              </a:solidFill>
              <a:latin typeface="Atkinson Hyperlegible" pitchFamily="50" charset="0"/>
            </a:endParaRPr>
          </a:p>
          <a:p>
            <a:r>
              <a:rPr lang="en-GB" sz="1050" dirty="0">
                <a:solidFill>
                  <a:schemeClr val="tx1"/>
                </a:solidFill>
                <a:latin typeface="Atkinson Hyperlegible" pitchFamily="50" charset="0"/>
              </a:rPr>
              <a:t>22.8% of Resolution Centre (RC) calls were abandoned in January 2023, an increase of 16.1 percentage points. when compared to the same period last year, (6.8%). There was a small decrease of 0.7 percentage points when compared to December 2019 (23.5%). The average wait time increased by almost eighteen minutes in January 2023 when compared to January 2022, and an increase of over six minutes when compared to December 2019.</a:t>
            </a:r>
          </a:p>
          <a:p>
            <a:endParaRPr lang="en-GB" sz="1050" dirty="0">
              <a:solidFill>
                <a:schemeClr val="tx1"/>
              </a:solidFill>
              <a:latin typeface="Atkinson Hyperlegible" pitchFamily="50" charset="0"/>
            </a:endParaRPr>
          </a:p>
          <a:p>
            <a:r>
              <a:rPr lang="en-GB" sz="1050" dirty="0">
                <a:solidFill>
                  <a:schemeClr val="tx1"/>
                </a:solidFill>
                <a:latin typeface="Atkinson Hyperlegible" pitchFamily="50" charset="0"/>
              </a:rPr>
              <a:t>Due to concerns in this area, Contact Management is one of the Force’s major change programmes, aiming to optimise and improve processes.</a:t>
            </a:r>
          </a:p>
          <a:p>
            <a:endParaRPr lang="en-GB" sz="1050" dirty="0">
              <a:solidFill>
                <a:schemeClr val="tx1"/>
              </a:solidFill>
              <a:latin typeface="Atkinson Hyperlegible" pitchFamily="50" charset="0"/>
            </a:endParaRPr>
          </a:p>
          <a:p>
            <a:r>
              <a:rPr lang="en-GB" sz="1050" dirty="0">
                <a:solidFill>
                  <a:schemeClr val="tx1"/>
                </a:solidFill>
                <a:latin typeface="Atkinson Hyperlegible" pitchFamily="50" charset="0"/>
              </a:rPr>
              <a:t>The number of online reports increased by 23.4% (6,548 more) in the 12 months to January 2023 compared to the 12 months to January 2022. The number of reports also increased by 40.9% (10,014 more) compared to the 12 months to December 2019.</a:t>
            </a:r>
          </a:p>
        </p:txBody>
      </p:sp>
      <p:sp>
        <p:nvSpPr>
          <p:cNvPr id="9" name="Rectangle 8"/>
          <p:cNvSpPr/>
          <p:nvPr/>
        </p:nvSpPr>
        <p:spPr>
          <a:xfrm>
            <a:off x="0" y="-1833"/>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tkinson Hyperlegible" pitchFamily="50" charset="0"/>
              </a:rPr>
              <a:t>Priority 1 - Further investment in crime prevention - continued</a:t>
            </a:r>
          </a:p>
        </p:txBody>
      </p:sp>
      <p:sp>
        <p:nvSpPr>
          <p:cNvPr id="5" name="Slide Number Placeholder 4"/>
          <p:cNvSpPr>
            <a:spLocks noGrp="1"/>
          </p:cNvSpPr>
          <p:nvPr>
            <p:ph type="sldNum" sz="quarter" idx="12"/>
          </p:nvPr>
        </p:nvSpPr>
        <p:spPr>
          <a:xfrm>
            <a:off x="6930463" y="6458325"/>
            <a:ext cx="2133600" cy="365125"/>
          </a:xfrm>
        </p:spPr>
        <p:txBody>
          <a:bodyPr/>
          <a:lstStyle/>
          <a:p>
            <a:fld id="{E0D83E65-4E55-4BA6-A0BC-212B9D3BDCE3}" type="slidenum">
              <a:rPr lang="en-GB" smtClean="0"/>
              <a:pPr/>
              <a:t>6</a:t>
            </a:fld>
            <a:endParaRPr lang="en-GB" dirty="0"/>
          </a:p>
        </p:txBody>
      </p:sp>
      <p:pic>
        <p:nvPicPr>
          <p:cNvPr id="7" name="Picture 6">
            <a:extLst>
              <a:ext uri="{FF2B5EF4-FFF2-40B4-BE49-F238E27FC236}">
                <a16:creationId xmlns:a16="http://schemas.microsoft.com/office/drawing/2014/main" id="{5DC34941-6886-4B76-9041-59CF6F225CDF}"/>
              </a:ext>
            </a:extLst>
          </p:cNvPr>
          <p:cNvPicPr>
            <a:picLocks noChangeAspect="1"/>
          </p:cNvPicPr>
          <p:nvPr/>
        </p:nvPicPr>
        <p:blipFill>
          <a:blip r:embed="rId3"/>
          <a:stretch>
            <a:fillRect/>
          </a:stretch>
        </p:blipFill>
        <p:spPr>
          <a:xfrm>
            <a:off x="45455" y="746474"/>
            <a:ext cx="9028807" cy="1098350"/>
          </a:xfrm>
          <a:prstGeom prst="rect">
            <a:avLst/>
          </a:prstGeom>
        </p:spPr>
      </p:pic>
      <p:pic>
        <p:nvPicPr>
          <p:cNvPr id="12" name="Picture 11">
            <a:extLst>
              <a:ext uri="{FF2B5EF4-FFF2-40B4-BE49-F238E27FC236}">
                <a16:creationId xmlns:a16="http://schemas.microsoft.com/office/drawing/2014/main" id="{64104102-573D-4ADA-9F49-71CD34A43C2E}"/>
              </a:ext>
            </a:extLst>
          </p:cNvPr>
          <p:cNvPicPr>
            <a:picLocks noChangeAspect="1"/>
          </p:cNvPicPr>
          <p:nvPr/>
        </p:nvPicPr>
        <p:blipFill>
          <a:blip r:embed="rId4"/>
          <a:stretch>
            <a:fillRect/>
          </a:stretch>
        </p:blipFill>
        <p:spPr>
          <a:xfrm>
            <a:off x="45455" y="1895098"/>
            <a:ext cx="9018608" cy="1245870"/>
          </a:xfrm>
          <a:prstGeom prst="rect">
            <a:avLst/>
          </a:prstGeom>
        </p:spPr>
      </p:pic>
      <p:sp>
        <p:nvSpPr>
          <p:cNvPr id="14" name="Rectangle 13">
            <a:extLst>
              <a:ext uri="{FF2B5EF4-FFF2-40B4-BE49-F238E27FC236}">
                <a16:creationId xmlns:a16="http://schemas.microsoft.com/office/drawing/2014/main" id="{A828F31A-8A41-493D-ABC0-947DE26BCE90}"/>
              </a:ext>
            </a:extLst>
          </p:cNvPr>
          <p:cNvSpPr/>
          <p:nvPr/>
        </p:nvSpPr>
        <p:spPr>
          <a:xfrm>
            <a:off x="6588224" y="90010"/>
            <a:ext cx="2451127" cy="584775"/>
          </a:xfrm>
          <a:prstGeom prst="rect">
            <a:avLst/>
          </a:prstGeom>
        </p:spPr>
        <p:txBody>
          <a:bodyPr wrap="square">
            <a:spAutoFit/>
          </a:bodyPr>
          <a:lstStyle/>
          <a:p>
            <a:r>
              <a:rPr lang="en-GB" sz="1600" b="1" dirty="0">
                <a:solidFill>
                  <a:schemeClr val="bg1"/>
                </a:solidFill>
                <a:latin typeface="Atkinson Hyperlegible" pitchFamily="50" charset="0"/>
              </a:rPr>
              <a:t>Grade:</a:t>
            </a:r>
          </a:p>
          <a:p>
            <a:r>
              <a:rPr lang="en-GB" sz="1600" b="1" dirty="0">
                <a:solidFill>
                  <a:srgbClr val="00B0F0"/>
                </a:solidFill>
                <a:latin typeface="Atkinson Hyperlegible" pitchFamily="50" charset="0"/>
              </a:rPr>
              <a:t>Adequate</a:t>
            </a:r>
            <a:endParaRPr lang="en-GB" sz="1600" b="1" dirty="0">
              <a:solidFill>
                <a:schemeClr val="bg1"/>
              </a:solidFill>
              <a:latin typeface="Atkinson Hyperlegible" pitchFamily="50" charset="0"/>
            </a:endParaRPr>
          </a:p>
        </p:txBody>
      </p:sp>
    </p:spTree>
    <p:extLst>
      <p:ext uri="{BB962C8B-B14F-4D97-AF65-F5344CB8AC3E}">
        <p14:creationId xmlns:p14="http://schemas.microsoft.com/office/powerpoint/2010/main" val="390075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7504" y="3775099"/>
            <a:ext cx="8954182" cy="2462213"/>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100" b="1" dirty="0">
                <a:solidFill>
                  <a:schemeClr val="tx1"/>
                </a:solidFill>
                <a:latin typeface="Atkinson Hyperlegible" pitchFamily="50" charset="0"/>
              </a:rPr>
              <a:t>Confidence has experienced a statistically significant improvement compared to levels reported prior to the pandemic</a:t>
            </a:r>
            <a:r>
              <a:rPr lang="en-GB" sz="1100" dirty="0">
                <a:solidFill>
                  <a:schemeClr val="tx1"/>
                </a:solidFill>
                <a:latin typeface="Atkinson Hyperlegible" pitchFamily="50" charset="0"/>
              </a:rPr>
              <a:t> (by 11.6 percentage points from 64.7% for the 12 months to December 2019). It was </a:t>
            </a:r>
            <a:r>
              <a:rPr lang="en-GB" sz="1100" b="1" dirty="0">
                <a:solidFill>
                  <a:schemeClr val="tx1"/>
                </a:solidFill>
                <a:latin typeface="Atkinson Hyperlegible" pitchFamily="50" charset="0"/>
              </a:rPr>
              <a:t>during the height of the pandemic that confidence reached its highest levels</a:t>
            </a:r>
            <a:r>
              <a:rPr lang="en-GB" sz="1100" dirty="0">
                <a:solidFill>
                  <a:schemeClr val="tx1"/>
                </a:solidFill>
                <a:latin typeface="Atkinson Hyperlegible" pitchFamily="50" charset="0"/>
              </a:rPr>
              <a:t>. Although there was a statistically significant decrease in confidence of 4.5 percentage points (from the independent survey commissioned by Essex Police) in the 12 months to September 2022 (76.3%) compared to the 12 months to September 2021 (80.9%), falls in confidence are reflected in publicly available trackers; in the past year, YouGov reported fall of 10% in the number of people who say the Police are doing a ‘Good Job’.  Forces contacted separately by Essex Police similarly reported patterns similar to Essex Police: confidence was high during COVID, but has been in general decline ever since (the last two quarters especially have seen significant decreases).  </a:t>
            </a:r>
          </a:p>
          <a:p>
            <a:endParaRPr lang="en-GB" sz="1100" dirty="0">
              <a:solidFill>
                <a:schemeClr val="tx1"/>
              </a:solidFill>
              <a:highlight>
                <a:srgbClr val="FFFF66"/>
              </a:highlight>
              <a:latin typeface="Atkinson Hyperlegible" pitchFamily="50" charset="0"/>
            </a:endParaRPr>
          </a:p>
          <a:p>
            <a:r>
              <a:rPr lang="en-GB" sz="1100" dirty="0">
                <a:solidFill>
                  <a:schemeClr val="tx1"/>
                </a:solidFill>
                <a:effectLst/>
                <a:latin typeface="Atkinson Hyperlegible" pitchFamily="50" charset="0"/>
              </a:rPr>
              <a:t>Four of the </a:t>
            </a:r>
            <a:r>
              <a:rPr lang="en-GB" sz="1100" dirty="0">
                <a:solidFill>
                  <a:schemeClr val="tx1"/>
                </a:solidFill>
                <a:latin typeface="Atkinson Hyperlegible" pitchFamily="50" charset="0"/>
              </a:rPr>
              <a:t>twelve</a:t>
            </a:r>
            <a:r>
              <a:rPr lang="en-GB" sz="1100" dirty="0">
                <a:solidFill>
                  <a:schemeClr val="tx1"/>
                </a:solidFill>
                <a:effectLst/>
                <a:latin typeface="Atkinson Hyperlegible" pitchFamily="50" charset="0"/>
              </a:rPr>
              <a:t> metrics in this Priority have improved when compared to the 12 months to January 2022 (homicides, ASB incidents, 101 calls received and online reports), </a:t>
            </a:r>
            <a:r>
              <a:rPr lang="en-GB" sz="1100" dirty="0">
                <a:solidFill>
                  <a:schemeClr val="tx1"/>
                </a:solidFill>
                <a:latin typeface="Atkinson Hyperlegible" pitchFamily="50" charset="0"/>
              </a:rPr>
              <a:t>eight</a:t>
            </a:r>
            <a:r>
              <a:rPr lang="en-GB" sz="1100" dirty="0">
                <a:solidFill>
                  <a:schemeClr val="tx1"/>
                </a:solidFill>
                <a:effectLst/>
                <a:latin typeface="Atkinson Hyperlegible" pitchFamily="50" charset="0"/>
              </a:rPr>
              <a:t> have deteriorated (all crime offences, Crime Severity Score, RC calls received, percentage of FCR and RC 101 calls abandoned, FCR and RC average wait times and confidence). When compared to the pre-COVID period, there has been a reduction in crime and an increase in confidence</a:t>
            </a:r>
            <a:r>
              <a:rPr lang="en-GB" sz="1100" dirty="0">
                <a:solidFill>
                  <a:schemeClr val="tx1"/>
                </a:solidFill>
                <a:latin typeface="Atkinson Hyperlegible" pitchFamily="50" charset="0"/>
              </a:rPr>
              <a:t>. F</a:t>
            </a:r>
            <a:r>
              <a:rPr lang="en-GB" sz="1100" dirty="0">
                <a:solidFill>
                  <a:schemeClr val="tx1"/>
                </a:solidFill>
                <a:effectLst/>
                <a:latin typeface="Atkinson Hyperlegible" pitchFamily="50" charset="0"/>
              </a:rPr>
              <a:t>urthermore when looking at recent performance, month on month performance and the last 3 month trend </a:t>
            </a:r>
            <a:r>
              <a:rPr lang="en-GB" sz="1100">
                <a:solidFill>
                  <a:schemeClr val="tx1"/>
                </a:solidFill>
                <a:effectLst/>
                <a:latin typeface="Atkinson Hyperlegible" pitchFamily="50" charset="0"/>
              </a:rPr>
              <a:t>and comparison, </a:t>
            </a:r>
            <a:r>
              <a:rPr lang="en-GB" sz="1100" dirty="0">
                <a:solidFill>
                  <a:schemeClr val="tx1"/>
                </a:solidFill>
                <a:effectLst/>
                <a:latin typeface="Atkinson Hyperlegible" pitchFamily="50" charset="0"/>
              </a:rPr>
              <a:t>a reduction in crime is seen along with </a:t>
            </a:r>
            <a:r>
              <a:rPr lang="en-GB" sz="1100" dirty="0">
                <a:solidFill>
                  <a:schemeClr val="tx1"/>
                </a:solidFill>
                <a:latin typeface="Atkinson Hyperlegible" pitchFamily="50" charset="0"/>
              </a:rPr>
              <a:t>an increase in volume of crimes solved</a:t>
            </a:r>
            <a:r>
              <a:rPr lang="en-GB" sz="1100" dirty="0">
                <a:solidFill>
                  <a:schemeClr val="tx1"/>
                </a:solidFill>
                <a:effectLst/>
                <a:latin typeface="Atkinson Hyperlegible" pitchFamily="50" charset="0"/>
              </a:rPr>
              <a:t>  . As such, a grade of </a:t>
            </a:r>
            <a:r>
              <a:rPr lang="en-GB" sz="1100" dirty="0">
                <a:solidFill>
                  <a:schemeClr val="tx1"/>
                </a:solidFill>
                <a:latin typeface="Atkinson Hyperlegible" pitchFamily="50" charset="0"/>
              </a:rPr>
              <a:t>Adequate</a:t>
            </a:r>
            <a:r>
              <a:rPr lang="en-GB" sz="1100" dirty="0">
                <a:solidFill>
                  <a:schemeClr val="tx1"/>
                </a:solidFill>
                <a:effectLst/>
                <a:latin typeface="Atkinson Hyperlegible" pitchFamily="50" charset="0"/>
              </a:rPr>
              <a:t> is recommended.</a:t>
            </a:r>
          </a:p>
        </p:txBody>
      </p:sp>
      <p:sp>
        <p:nvSpPr>
          <p:cNvPr id="9" name="Rectangle 8"/>
          <p:cNvSpPr/>
          <p:nvPr/>
        </p:nvSpPr>
        <p:spPr>
          <a:xfrm>
            <a:off x="0" y="-1833"/>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tkinson Hyperlegible" pitchFamily="50" charset="0"/>
              </a:rPr>
              <a:t>Priority 1 - Further investment in crime prevention - continued</a:t>
            </a:r>
          </a:p>
        </p:txBody>
      </p:sp>
      <p:sp>
        <p:nvSpPr>
          <p:cNvPr id="5" name="Slide Number Placeholder 4"/>
          <p:cNvSpPr>
            <a:spLocks noGrp="1"/>
          </p:cNvSpPr>
          <p:nvPr>
            <p:ph type="sldNum" sz="quarter" idx="12"/>
          </p:nvPr>
        </p:nvSpPr>
        <p:spPr>
          <a:xfrm>
            <a:off x="6930463" y="6458325"/>
            <a:ext cx="2133600" cy="365125"/>
          </a:xfrm>
        </p:spPr>
        <p:txBody>
          <a:bodyPr/>
          <a:lstStyle/>
          <a:p>
            <a:fld id="{E0D83E65-4E55-4BA6-A0BC-212B9D3BDCE3}" type="slidenum">
              <a:rPr lang="en-GB" smtClean="0"/>
              <a:pPr/>
              <a:t>7</a:t>
            </a:fld>
            <a:endParaRPr lang="en-GB" dirty="0"/>
          </a:p>
        </p:txBody>
      </p:sp>
      <p:pic>
        <p:nvPicPr>
          <p:cNvPr id="2" name="Picture 1">
            <a:extLst>
              <a:ext uri="{FF2B5EF4-FFF2-40B4-BE49-F238E27FC236}">
                <a16:creationId xmlns:a16="http://schemas.microsoft.com/office/drawing/2014/main" id="{ACC92097-4B1E-4FA1-8636-E1D3A16F76F6}"/>
              </a:ext>
            </a:extLst>
          </p:cNvPr>
          <p:cNvPicPr>
            <a:picLocks noChangeAspect="1"/>
          </p:cNvPicPr>
          <p:nvPr/>
        </p:nvPicPr>
        <p:blipFill>
          <a:blip r:embed="rId3"/>
          <a:stretch>
            <a:fillRect/>
          </a:stretch>
        </p:blipFill>
        <p:spPr>
          <a:xfrm>
            <a:off x="72000" y="862565"/>
            <a:ext cx="9000000" cy="891148"/>
          </a:xfrm>
          <a:prstGeom prst="rect">
            <a:avLst/>
          </a:prstGeom>
        </p:spPr>
      </p:pic>
      <p:sp>
        <p:nvSpPr>
          <p:cNvPr id="11" name="Rectangle 10">
            <a:extLst>
              <a:ext uri="{FF2B5EF4-FFF2-40B4-BE49-F238E27FC236}">
                <a16:creationId xmlns:a16="http://schemas.microsoft.com/office/drawing/2014/main" id="{B74B67A8-CACE-46F1-B34F-8C987A18671D}"/>
              </a:ext>
            </a:extLst>
          </p:cNvPr>
          <p:cNvSpPr/>
          <p:nvPr/>
        </p:nvSpPr>
        <p:spPr>
          <a:xfrm>
            <a:off x="6588224" y="90010"/>
            <a:ext cx="2451127" cy="584775"/>
          </a:xfrm>
          <a:prstGeom prst="rect">
            <a:avLst/>
          </a:prstGeom>
        </p:spPr>
        <p:txBody>
          <a:bodyPr wrap="square">
            <a:spAutoFit/>
          </a:bodyPr>
          <a:lstStyle/>
          <a:p>
            <a:r>
              <a:rPr lang="en-GB" sz="1600" b="1" dirty="0">
                <a:solidFill>
                  <a:schemeClr val="bg1"/>
                </a:solidFill>
                <a:latin typeface="Atkinson Hyperlegible" pitchFamily="50" charset="0"/>
              </a:rPr>
              <a:t>Grade:</a:t>
            </a:r>
          </a:p>
          <a:p>
            <a:r>
              <a:rPr lang="en-GB" sz="1600" b="1" dirty="0">
                <a:solidFill>
                  <a:srgbClr val="00B0F0"/>
                </a:solidFill>
                <a:latin typeface="Atkinson Hyperlegible" pitchFamily="50" charset="0"/>
              </a:rPr>
              <a:t>Adequate</a:t>
            </a:r>
            <a:endParaRPr lang="en-GB" sz="1600" b="1" dirty="0">
              <a:solidFill>
                <a:schemeClr val="bg1"/>
              </a:solidFill>
              <a:latin typeface="Atkinson Hyperlegible" pitchFamily="50" charset="0"/>
            </a:endParaRPr>
          </a:p>
        </p:txBody>
      </p:sp>
    </p:spTree>
    <p:extLst>
      <p:ext uri="{BB962C8B-B14F-4D97-AF65-F5344CB8AC3E}">
        <p14:creationId xmlns:p14="http://schemas.microsoft.com/office/powerpoint/2010/main" val="915922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2 – Reducing drug driven violence</a:t>
            </a:r>
          </a:p>
        </p:txBody>
      </p:sp>
      <p:sp>
        <p:nvSpPr>
          <p:cNvPr id="5" name="Slide Number Placeholder 4"/>
          <p:cNvSpPr>
            <a:spLocks noGrp="1"/>
          </p:cNvSpPr>
          <p:nvPr>
            <p:ph type="sldNum" sz="quarter" idx="12"/>
          </p:nvPr>
        </p:nvSpPr>
        <p:spPr>
          <a:xfrm>
            <a:off x="6804248" y="6381798"/>
            <a:ext cx="2133600" cy="365125"/>
          </a:xfrm>
        </p:spPr>
        <p:txBody>
          <a:bodyPr/>
          <a:lstStyle/>
          <a:p>
            <a:fld id="{E0D83E65-4E55-4BA6-A0BC-212B9D3BDCE3}" type="slidenum">
              <a:rPr lang="en-GB" smtClean="0"/>
              <a:pPr/>
              <a:t>8</a:t>
            </a:fld>
            <a:endParaRPr lang="en-GB" dirty="0"/>
          </a:p>
        </p:txBody>
      </p:sp>
      <p:sp>
        <p:nvSpPr>
          <p:cNvPr id="8" name="TextBox 7"/>
          <p:cNvSpPr txBox="1"/>
          <p:nvPr/>
        </p:nvSpPr>
        <p:spPr>
          <a:xfrm>
            <a:off x="95960" y="4221088"/>
            <a:ext cx="8952079" cy="203132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tkinson Hyperlegible" pitchFamily="50" charset="0"/>
              </a:rPr>
              <a:t>Essex experienced </a:t>
            </a:r>
            <a:r>
              <a:rPr lang="en-GB" sz="1200" b="1" dirty="0">
                <a:solidFill>
                  <a:schemeClr val="tx1"/>
                </a:solidFill>
                <a:latin typeface="Atkinson Hyperlegible" pitchFamily="50" charset="0"/>
              </a:rPr>
              <a:t>four fewer drug related homicides (3) </a:t>
            </a:r>
            <a:r>
              <a:rPr lang="en-GB" sz="1200" dirty="0">
                <a:solidFill>
                  <a:schemeClr val="tx1"/>
                </a:solidFill>
                <a:latin typeface="Atkinson Hyperlegible" pitchFamily="50" charset="0"/>
              </a:rPr>
              <a:t>for the 12 months to January 2023 compared to the 12 months to January 2022 (7) and seven fewer compared to the 12 months to December 2019.</a:t>
            </a:r>
          </a:p>
          <a:p>
            <a:pPr lvl="0"/>
            <a:endParaRPr lang="en-GB" sz="1200" dirty="0">
              <a:solidFill>
                <a:srgbClr val="FF0000"/>
              </a:solidFill>
              <a:latin typeface="Atkinson Hyperlegible" pitchFamily="50" charset="0"/>
            </a:endParaRPr>
          </a:p>
          <a:p>
            <a:r>
              <a:rPr lang="en-GB" sz="1200" dirty="0">
                <a:solidFill>
                  <a:schemeClr val="tx1"/>
                </a:solidFill>
                <a:latin typeface="Atkinson Hyperlegible" pitchFamily="50" charset="0"/>
              </a:rPr>
              <a:t>There was an 5.9% increase (887 more offences) in Violence with Injury (VWI) offences for the 12 months to January 2023 compared to the 12 months to January 2022. There was a 4.2% increase compared to the 12 months to December 2019 (644 more offences).  </a:t>
            </a:r>
          </a:p>
          <a:p>
            <a:pPr lvl="0"/>
            <a:endParaRPr lang="en-GB" sz="1200" dirty="0">
              <a:solidFill>
                <a:srgbClr val="FF0000"/>
              </a:solidFill>
              <a:latin typeface="Atkinson Hyperlegible" pitchFamily="50" charset="0"/>
            </a:endParaRPr>
          </a:p>
          <a:p>
            <a:pPr lvl="0"/>
            <a:r>
              <a:rPr lang="en-GB" sz="1050" dirty="0">
                <a:solidFill>
                  <a:schemeClr val="tx1"/>
                </a:solidFill>
                <a:latin typeface="Atkinson Hyperlegible" pitchFamily="50" charset="0"/>
              </a:rPr>
              <a:t>Please note:</a:t>
            </a:r>
          </a:p>
          <a:p>
            <a:r>
              <a:rPr lang="en-GB" sz="1050" dirty="0">
                <a:solidFill>
                  <a:schemeClr val="tx1"/>
                </a:solidFill>
                <a:latin typeface="Atkinson Hyperlegible" pitchFamily="50" charset="0"/>
              </a:rPr>
              <a:t>*   T</a:t>
            </a:r>
            <a:r>
              <a:rPr lang="en-GB" sz="1050" dirty="0">
                <a:solidFill>
                  <a:schemeClr val="tx1"/>
                </a:solidFill>
                <a:effectLst/>
                <a:latin typeface="Atkinson Hyperlegible" pitchFamily="50" charset="0"/>
                <a:ea typeface="Calibri" panose="020F0502020204030204" pitchFamily="34" charset="0"/>
              </a:rPr>
              <a:t>he methodology used for identifying investigations as being drug-related is subjective (qualitative data) and based on the circumstances presented. These figures include investigations where the victim and/or suspect are suspected of being involved in Drug Use, Possession or Selling. </a:t>
            </a:r>
            <a:r>
              <a:rPr lang="en-GB" sz="1050" dirty="0">
                <a:solidFill>
                  <a:schemeClr val="tx1"/>
                </a:solidFill>
                <a:latin typeface="Atkinson Hyperlegible" pitchFamily="50" charset="0"/>
                <a:ea typeface="Calibri" panose="020F0502020204030204" pitchFamily="34" charset="0"/>
              </a:rPr>
              <a:t>Data has been re-run to reflect the current position. This will be run on a annual basis due to the complexity of the process.</a:t>
            </a:r>
            <a:endParaRPr lang="en-GB" sz="1050" dirty="0">
              <a:solidFill>
                <a:schemeClr val="tx1"/>
              </a:solidFill>
              <a:effectLst/>
              <a:latin typeface="Atkinson Hyperlegible" pitchFamily="50" charset="0"/>
              <a:ea typeface="Calibri" panose="020F0502020204030204" pitchFamily="34" charset="0"/>
            </a:endParaRPr>
          </a:p>
        </p:txBody>
      </p:sp>
      <p:sp>
        <p:nvSpPr>
          <p:cNvPr id="10" name="Rectangle 9">
            <a:extLst>
              <a:ext uri="{FF2B5EF4-FFF2-40B4-BE49-F238E27FC236}">
                <a16:creationId xmlns:a16="http://schemas.microsoft.com/office/drawing/2014/main" id="{86290544-8C6C-4AFA-81C4-F2F0BEE832C2}"/>
              </a:ext>
            </a:extLst>
          </p:cNvPr>
          <p:cNvSpPr/>
          <p:nvPr/>
        </p:nvSpPr>
        <p:spPr>
          <a:xfrm>
            <a:off x="7164289" y="205928"/>
            <a:ext cx="189977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pic>
        <p:nvPicPr>
          <p:cNvPr id="3" name="Picture 2">
            <a:extLst>
              <a:ext uri="{FF2B5EF4-FFF2-40B4-BE49-F238E27FC236}">
                <a16:creationId xmlns:a16="http://schemas.microsoft.com/office/drawing/2014/main" id="{E308CE49-C7FA-429E-8536-C610D49012B8}"/>
              </a:ext>
            </a:extLst>
          </p:cNvPr>
          <p:cNvPicPr>
            <a:picLocks noChangeAspect="1"/>
          </p:cNvPicPr>
          <p:nvPr/>
        </p:nvPicPr>
        <p:blipFill>
          <a:blip r:embed="rId3"/>
          <a:stretch>
            <a:fillRect/>
          </a:stretch>
        </p:blipFill>
        <p:spPr>
          <a:xfrm>
            <a:off x="72000" y="761852"/>
            <a:ext cx="9017695" cy="938956"/>
          </a:xfrm>
          <a:prstGeom prst="rect">
            <a:avLst/>
          </a:prstGeom>
        </p:spPr>
      </p:pic>
      <p:pic>
        <p:nvPicPr>
          <p:cNvPr id="11" name="Picture 10">
            <a:extLst>
              <a:ext uri="{FF2B5EF4-FFF2-40B4-BE49-F238E27FC236}">
                <a16:creationId xmlns:a16="http://schemas.microsoft.com/office/drawing/2014/main" id="{169B5F20-77A8-4AC9-B0DD-BDE91C97119A}"/>
              </a:ext>
            </a:extLst>
          </p:cNvPr>
          <p:cNvPicPr>
            <a:picLocks noChangeAspect="1"/>
          </p:cNvPicPr>
          <p:nvPr/>
        </p:nvPicPr>
        <p:blipFill>
          <a:blip r:embed="rId4"/>
          <a:stretch>
            <a:fillRect/>
          </a:stretch>
        </p:blipFill>
        <p:spPr>
          <a:xfrm>
            <a:off x="72000" y="1745981"/>
            <a:ext cx="4283976" cy="2043058"/>
          </a:xfrm>
          <a:prstGeom prst="rect">
            <a:avLst/>
          </a:prstGeom>
        </p:spPr>
      </p:pic>
      <p:pic>
        <p:nvPicPr>
          <p:cNvPr id="4" name="Picture 3">
            <a:extLst>
              <a:ext uri="{FF2B5EF4-FFF2-40B4-BE49-F238E27FC236}">
                <a16:creationId xmlns:a16="http://schemas.microsoft.com/office/drawing/2014/main" id="{7D3480E2-7411-497D-9EEB-E96CF1CA5A5B}"/>
              </a:ext>
            </a:extLst>
          </p:cNvPr>
          <p:cNvPicPr>
            <a:picLocks noChangeAspect="1"/>
          </p:cNvPicPr>
          <p:nvPr/>
        </p:nvPicPr>
        <p:blipFill>
          <a:blip r:embed="rId5"/>
          <a:stretch>
            <a:fillRect/>
          </a:stretch>
        </p:blipFill>
        <p:spPr>
          <a:xfrm>
            <a:off x="4465777" y="1745981"/>
            <a:ext cx="4620748" cy="2043058"/>
          </a:xfrm>
          <a:prstGeom prst="rect">
            <a:avLst/>
          </a:prstGeom>
        </p:spPr>
      </p:pic>
    </p:spTree>
    <p:extLst>
      <p:ext uri="{BB962C8B-B14F-4D97-AF65-F5344CB8AC3E}">
        <p14:creationId xmlns:p14="http://schemas.microsoft.com/office/powerpoint/2010/main" val="416325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832648" cy="338554"/>
          </a:xfrm>
          <a:prstGeom prst="rect">
            <a:avLst/>
          </a:prstGeom>
        </p:spPr>
        <p:txBody>
          <a:bodyPr wrap="square">
            <a:spAutoFit/>
          </a:bodyPr>
          <a:lstStyle/>
          <a:p>
            <a:r>
              <a:rPr lang="en-GB" sz="1600" b="1" dirty="0">
                <a:solidFill>
                  <a:schemeClr val="bg1"/>
                </a:solidFill>
                <a:latin typeface="Atkinson Hyperlegible" pitchFamily="50" charset="0"/>
              </a:rPr>
              <a:t>Priority 2 – Reducing drug driven violence – continued</a:t>
            </a:r>
          </a:p>
        </p:txBody>
      </p:sp>
      <p:sp>
        <p:nvSpPr>
          <p:cNvPr id="5" name="Slide Number Placeholder 4"/>
          <p:cNvSpPr>
            <a:spLocks noGrp="1"/>
          </p:cNvSpPr>
          <p:nvPr>
            <p:ph type="sldNum" sz="quarter" idx="12"/>
          </p:nvPr>
        </p:nvSpPr>
        <p:spPr>
          <a:xfrm>
            <a:off x="6804248" y="6381798"/>
            <a:ext cx="2133600" cy="365125"/>
          </a:xfrm>
        </p:spPr>
        <p:txBody>
          <a:bodyPr/>
          <a:lstStyle/>
          <a:p>
            <a:fld id="{E0D83E65-4E55-4BA6-A0BC-212B9D3BDCE3}" type="slidenum">
              <a:rPr lang="en-GB" smtClean="0"/>
              <a:pPr/>
              <a:t>9</a:t>
            </a:fld>
            <a:endParaRPr lang="en-GB" dirty="0"/>
          </a:p>
        </p:txBody>
      </p:sp>
      <p:sp>
        <p:nvSpPr>
          <p:cNvPr id="8" name="TextBox 7"/>
          <p:cNvSpPr txBox="1"/>
          <p:nvPr/>
        </p:nvSpPr>
        <p:spPr>
          <a:xfrm>
            <a:off x="107504" y="2569835"/>
            <a:ext cx="8952079" cy="4247317"/>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600"/>
              </a:spcAft>
            </a:pPr>
            <a:r>
              <a:rPr lang="en-GB" sz="1000" dirty="0">
                <a:solidFill>
                  <a:schemeClr val="tx1"/>
                </a:solidFill>
                <a:latin typeface="Atkinson Hyperlegible" pitchFamily="50" charset="0"/>
              </a:rPr>
              <a:t>There was a 0.6% increase (10 more) in the number of knife-enabled crime offences in the 12 months to January 2023 compared to the 12 months to January 2022</a:t>
            </a:r>
            <a:r>
              <a:rPr lang="en-GB" sz="1000" i="1" dirty="0">
                <a:solidFill>
                  <a:schemeClr val="tx1"/>
                </a:solidFill>
                <a:latin typeface="Atkinson Hyperlegible" pitchFamily="50" charset="0"/>
              </a:rPr>
              <a:t>. </a:t>
            </a:r>
            <a:r>
              <a:rPr lang="en-GB" sz="1000" dirty="0">
                <a:solidFill>
                  <a:schemeClr val="tx1"/>
                </a:solidFill>
                <a:latin typeface="Atkinson Hyperlegible" pitchFamily="50" charset="0"/>
              </a:rPr>
              <a:t>The number of knife-enabled crime offences also increased by 0.6% (10 more) in the 12 months to January 2023 compared to the 12 months to December 20</a:t>
            </a:r>
            <a:r>
              <a:rPr lang="en-GB" sz="1000" u="sng" dirty="0">
                <a:solidFill>
                  <a:schemeClr val="tx1"/>
                </a:solidFill>
                <a:latin typeface="Atkinson Hyperlegible" pitchFamily="50" charset="0"/>
              </a:rPr>
              <a:t>19</a:t>
            </a:r>
            <a:r>
              <a:rPr lang="en-GB" sz="1000" dirty="0">
                <a:solidFill>
                  <a:schemeClr val="tx1"/>
                </a:solidFill>
                <a:latin typeface="Atkinson Hyperlegible" pitchFamily="50" charset="0"/>
              </a:rPr>
              <a:t>.</a:t>
            </a:r>
          </a:p>
          <a:p>
            <a:r>
              <a:rPr lang="en-GB" sz="1000" dirty="0">
                <a:solidFill>
                  <a:schemeClr val="tx1"/>
                </a:solidFill>
                <a:latin typeface="Atkinson Hyperlegible" pitchFamily="50" charset="0"/>
              </a:rPr>
              <a:t>Essex conducted 11.4% more Organised Crime Group (OCG) disruptions (37 more) for the 12 months to December 2022 compared to the 12 months to December 2021. Although there was a 265.7% increase compared with the 12 months to December 2019 (263 more), this is due to a breakdown in the communication between the data from the operation activity to the figures which were produced by the Eastern Region Special Operations Unit (ERSOU)***.</a:t>
            </a:r>
          </a:p>
          <a:p>
            <a:endParaRPr lang="en-GB" sz="1000" dirty="0">
              <a:solidFill>
                <a:srgbClr val="FF0000"/>
              </a:solidFill>
              <a:latin typeface="Atkinson Hyperlegible" pitchFamily="50" charset="0"/>
            </a:endParaRPr>
          </a:p>
          <a:p>
            <a:r>
              <a:rPr lang="en-GB" sz="1000" dirty="0">
                <a:solidFill>
                  <a:schemeClr val="tx1"/>
                </a:solidFill>
                <a:latin typeface="Atkinson Hyperlegible" pitchFamily="50" charset="0"/>
              </a:rPr>
              <a:t>Confidence that Essex Police and partners are dealing with drug crime (from the independent survey commissioned by Essex Police) is at 61.0% for the 12 months to September 2022. The results for this question have been stable since it was first asked in September 2021. </a:t>
            </a:r>
          </a:p>
          <a:p>
            <a:endParaRPr lang="en-GB" sz="1000" dirty="0">
              <a:solidFill>
                <a:schemeClr val="tx1"/>
              </a:solidFill>
              <a:highlight>
                <a:srgbClr val="FFFF66"/>
              </a:highlight>
              <a:latin typeface="Atkinson Hyperlegible" pitchFamily="50" charset="0"/>
            </a:endParaRPr>
          </a:p>
          <a:p>
            <a:r>
              <a:rPr lang="en-GB" sz="1000" dirty="0">
                <a:solidFill>
                  <a:schemeClr val="tx1"/>
                </a:solidFill>
                <a:latin typeface="Atkinson Hyperlegible" pitchFamily="50" charset="0"/>
              </a:rPr>
              <a:t>D</a:t>
            </a:r>
            <a:r>
              <a:rPr lang="en-GB" sz="1000" dirty="0">
                <a:solidFill>
                  <a:schemeClr val="tx1"/>
                </a:solidFill>
                <a:effectLst/>
                <a:latin typeface="Atkinson Hyperlegible" pitchFamily="50" charset="0"/>
                <a:ea typeface="Times New Roman" panose="02020603050405020304" pitchFamily="18" charset="0"/>
              </a:rPr>
              <a:t>rug related homicides have fallen, whilst confidence is relatively high. K</a:t>
            </a:r>
            <a:r>
              <a:rPr lang="en-GB" sz="1000" dirty="0">
                <a:solidFill>
                  <a:schemeClr val="tx1"/>
                </a:solidFill>
                <a:latin typeface="Atkinson Hyperlegible" pitchFamily="50" charset="0"/>
                <a:ea typeface="Times New Roman" panose="02020603050405020304" pitchFamily="18" charset="0"/>
              </a:rPr>
              <a:t>nife-enabled crime is stable and </a:t>
            </a:r>
            <a:r>
              <a:rPr lang="en-GB" sz="1000" dirty="0">
                <a:solidFill>
                  <a:schemeClr val="tx1"/>
                </a:solidFill>
                <a:effectLst/>
                <a:latin typeface="Atkinson Hyperlegible" pitchFamily="50" charset="0"/>
                <a:ea typeface="Times New Roman" panose="02020603050405020304" pitchFamily="18" charset="0"/>
              </a:rPr>
              <a:t>OCG disruptions are higher. However, there has been an increase in the number of VWI offences when compared to the same period. Overall, with two measures improving, one stable and one deteriorating, a grade of Good is recommended.</a:t>
            </a:r>
            <a:endParaRPr lang="en-GB" sz="1000" dirty="0">
              <a:solidFill>
                <a:schemeClr val="tx1"/>
              </a:solidFill>
              <a:latin typeface="Atkinson Hyperlegible" pitchFamily="50" charset="0"/>
            </a:endParaRPr>
          </a:p>
          <a:p>
            <a:pPr lvl="0"/>
            <a:endParaRPr lang="en-GB" sz="1000" dirty="0">
              <a:solidFill>
                <a:srgbClr val="FF0000"/>
              </a:solidFill>
              <a:highlight>
                <a:srgbClr val="FFFF66"/>
              </a:highlight>
              <a:latin typeface="Atkinson Hyperlegible" pitchFamily="50" charset="0"/>
            </a:endParaRPr>
          </a:p>
          <a:p>
            <a:pPr lvl="0"/>
            <a:r>
              <a:rPr lang="en-GB" sz="900" dirty="0">
                <a:solidFill>
                  <a:schemeClr val="tx1"/>
                </a:solidFill>
                <a:latin typeface="Atkinson Hyperlegible" pitchFamily="50" charset="0"/>
              </a:rPr>
              <a:t>Please note:</a:t>
            </a:r>
          </a:p>
          <a:p>
            <a:r>
              <a:rPr lang="en-GB" sz="900" dirty="0">
                <a:solidFill>
                  <a:schemeClr val="tx1"/>
                </a:solidFill>
                <a:latin typeface="Atkinson Hyperlegible" pitchFamily="50" charset="0"/>
              </a:rPr>
              <a:t>*    The number of knife crime offences is an indicator of how effective Essex Police is at identifying knife-enabled offences, and is not necessarily reflective of the number of these offences that have been committed in the county.  This is because the identification of these offences is reliant on the appropriate indicator being manually added to the crime record.  A new data quality process was introduced in June 2020 and </a:t>
            </a:r>
            <a:r>
              <a:rPr lang="en-GB" sz="900" dirty="0">
                <a:solidFill>
                  <a:schemeClr val="tx1"/>
                </a:solidFill>
                <a:latin typeface="Atkinson Hyperlegible" pitchFamily="50" charset="0"/>
                <a:ea typeface="Calibri" panose="020F0502020204030204" pitchFamily="34" charset="0"/>
              </a:rPr>
              <a:t>Essex Police is currently working with the National Data Quality Improvement Service (NDQIS) to revise knife crime flags. In September 2021, data from April 2019 was revised; this resulted in an increase in the number of offences recorded. T</a:t>
            </a:r>
            <a:r>
              <a:rPr lang="en-GB" sz="900" dirty="0">
                <a:solidFill>
                  <a:schemeClr val="tx1"/>
                </a:solidFill>
                <a:latin typeface="Atkinson Hyperlegible" pitchFamily="50" charset="0"/>
              </a:rPr>
              <a:t>his has enabled Essex Police to better understand knife crime in Essex. </a:t>
            </a:r>
          </a:p>
          <a:p>
            <a:r>
              <a:rPr lang="en-GB" sz="900" dirty="0">
                <a:solidFill>
                  <a:schemeClr val="tx1"/>
                </a:solidFill>
                <a:latin typeface="Atkinson Hyperlegible" pitchFamily="50" charset="0"/>
              </a:rPr>
              <a:t>**The confidence question was added to the external independent survey in September 2021. A year on year comparison is therefore not available. </a:t>
            </a:r>
          </a:p>
          <a:p>
            <a:r>
              <a:rPr lang="en-GB" sz="900" dirty="0">
                <a:solidFill>
                  <a:schemeClr val="tx1"/>
                </a:solidFill>
                <a:latin typeface="Atkinson Hyperlegible" pitchFamily="50" charset="0"/>
              </a:rPr>
              <a:t>*** In the fiscal year 2019/20 the disruption returns to the Eastern Region Special Operations Unit (ERSOU) averaged 25 a quarter. A process review identified a breakdown in the communication of the data from the operation activity to the figures produced by ERSOU. A project of improvement was implemented which focussed on improving the communication between teams internally, and more importantly with ERSOU, to understand the parameters of what a disruption is and share this information with all teams within Essex Police. </a:t>
            </a:r>
            <a:r>
              <a:rPr lang="en-GB" sz="900" dirty="0">
                <a:effectLst/>
                <a:latin typeface="Atkinson Hyperlegible" pitchFamily="50" charset="0"/>
                <a:ea typeface="Calibri" panose="020F0502020204030204" pitchFamily="34" charset="0"/>
              </a:rPr>
              <a:t>Over a two year period a </a:t>
            </a:r>
            <a:r>
              <a:rPr lang="en-GB" sz="900" dirty="0">
                <a:solidFill>
                  <a:schemeClr val="tx1"/>
                </a:solidFill>
                <a:effectLst/>
                <a:latin typeface="Atkinson Hyperlegible" pitchFamily="50" charset="0"/>
                <a:ea typeface="Calibri" panose="020F0502020204030204" pitchFamily="34" charset="0"/>
              </a:rPr>
              <a:t>continual improvement of disruption figures has come from a refinement of the communication and claiming process. This has been focussed on ensuring that we are claiming all possible disruptions of OCGs, tracking all activity from inception to closure, being innovative in our activity led by the </a:t>
            </a:r>
            <a:r>
              <a:rPr lang="en-GB" sz="900" dirty="0">
                <a:solidFill>
                  <a:schemeClr val="tx1"/>
                </a:solidFill>
                <a:effectLst/>
                <a:latin typeface="Atkinson Hyperlegible" pitchFamily="50" charset="0"/>
                <a:ea typeface="Calibri" panose="020F0502020204030204" pitchFamily="34" charset="0"/>
                <a:cs typeface="Calibri" panose="020F0502020204030204" pitchFamily="34" charset="0"/>
              </a:rPr>
              <a:t>Organised Crime Group Management Unit (</a:t>
            </a:r>
            <a:r>
              <a:rPr lang="en-GB" sz="900" dirty="0">
                <a:solidFill>
                  <a:schemeClr val="tx1"/>
                </a:solidFill>
                <a:effectLst/>
                <a:latin typeface="Atkinson Hyperlegible" pitchFamily="50" charset="0"/>
                <a:ea typeface="Calibri" panose="020F0502020204030204" pitchFamily="34" charset="0"/>
              </a:rPr>
              <a:t>OCGMU) and highlighting and educating new teams on how they can impact OCGs in their daily work. The moderation process has also been refined to ensure consistency with ERSOU. OCG </a:t>
            </a:r>
            <a:r>
              <a:rPr lang="en-GB" sz="900" dirty="0">
                <a:solidFill>
                  <a:schemeClr val="tx1"/>
                </a:solidFill>
                <a:latin typeface="Atkinson Hyperlegible" pitchFamily="50" charset="0"/>
                <a:ea typeface="Calibri" panose="020F0502020204030204" pitchFamily="34" charset="0"/>
              </a:rPr>
              <a:t>disruption data are provided quarterly, data is to December 2022.</a:t>
            </a:r>
            <a:endParaRPr lang="en-GB" sz="900" dirty="0">
              <a:solidFill>
                <a:schemeClr val="tx1"/>
              </a:solidFill>
              <a:latin typeface="Atkinson Hyperlegible" pitchFamily="50" charset="0"/>
            </a:endParaRPr>
          </a:p>
        </p:txBody>
      </p:sp>
      <p:sp>
        <p:nvSpPr>
          <p:cNvPr id="10" name="Rectangle 9">
            <a:extLst>
              <a:ext uri="{FF2B5EF4-FFF2-40B4-BE49-F238E27FC236}">
                <a16:creationId xmlns:a16="http://schemas.microsoft.com/office/drawing/2014/main" id="{6800D2F1-76AF-4A74-B9DA-529E417E68F5}"/>
              </a:ext>
            </a:extLst>
          </p:cNvPr>
          <p:cNvSpPr/>
          <p:nvPr/>
        </p:nvSpPr>
        <p:spPr>
          <a:xfrm>
            <a:off x="7164289" y="205928"/>
            <a:ext cx="189977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pic>
        <p:nvPicPr>
          <p:cNvPr id="2" name="Picture 1">
            <a:extLst>
              <a:ext uri="{FF2B5EF4-FFF2-40B4-BE49-F238E27FC236}">
                <a16:creationId xmlns:a16="http://schemas.microsoft.com/office/drawing/2014/main" id="{BDD92D6E-3E81-4E58-B5BD-461D4529535A}"/>
              </a:ext>
            </a:extLst>
          </p:cNvPr>
          <p:cNvPicPr>
            <a:picLocks noChangeAspect="1"/>
          </p:cNvPicPr>
          <p:nvPr/>
        </p:nvPicPr>
        <p:blipFill>
          <a:blip r:embed="rId3"/>
          <a:stretch>
            <a:fillRect/>
          </a:stretch>
        </p:blipFill>
        <p:spPr>
          <a:xfrm>
            <a:off x="50018" y="708203"/>
            <a:ext cx="9000000" cy="918557"/>
          </a:xfrm>
          <a:prstGeom prst="rect">
            <a:avLst/>
          </a:prstGeom>
        </p:spPr>
      </p:pic>
      <p:pic>
        <p:nvPicPr>
          <p:cNvPr id="3" name="Picture 2">
            <a:extLst>
              <a:ext uri="{FF2B5EF4-FFF2-40B4-BE49-F238E27FC236}">
                <a16:creationId xmlns:a16="http://schemas.microsoft.com/office/drawing/2014/main" id="{77088C8E-9A54-40B9-8436-3C0216F4DB22}"/>
              </a:ext>
            </a:extLst>
          </p:cNvPr>
          <p:cNvPicPr>
            <a:picLocks noChangeAspect="1"/>
          </p:cNvPicPr>
          <p:nvPr/>
        </p:nvPicPr>
        <p:blipFill>
          <a:blip r:embed="rId4"/>
          <a:stretch>
            <a:fillRect/>
          </a:stretch>
        </p:blipFill>
        <p:spPr>
          <a:xfrm>
            <a:off x="50018" y="1654990"/>
            <a:ext cx="9009565" cy="873092"/>
          </a:xfrm>
          <a:prstGeom prst="rect">
            <a:avLst/>
          </a:prstGeom>
        </p:spPr>
      </p:pic>
    </p:spTree>
    <p:extLst>
      <p:ext uri="{BB962C8B-B14F-4D97-AF65-F5344CB8AC3E}">
        <p14:creationId xmlns:p14="http://schemas.microsoft.com/office/powerpoint/2010/main" val="3843076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DFB2CD4055AB4BB382ABB8087D1A4A" ma:contentTypeVersion="14" ma:contentTypeDescription="Create a new document." ma:contentTypeScope="" ma:versionID="50791a4b3621a95d191a802b21481abf">
  <xsd:schema xmlns:xsd="http://www.w3.org/2001/XMLSchema" xmlns:xs="http://www.w3.org/2001/XMLSchema" xmlns:p="http://schemas.microsoft.com/office/2006/metadata/properties" xmlns:ns2="2cb40d17-24dc-4d07-b660-1564287169a8" xmlns:ns3="0bdee5e8-5fc9-4362-8615-f366afddac20" xmlns:ns4="5fbcba35-67f7-44b8-a70f-e0177a2c305e" targetNamespace="http://schemas.microsoft.com/office/2006/metadata/properties" ma:root="true" ma:fieldsID="7565db5f7c89277f2f3b8f8ea85ab827" ns2:_="" ns3:_="" ns4:_="">
    <xsd:import namespace="2cb40d17-24dc-4d07-b660-1564287169a8"/>
    <xsd:import namespace="0bdee5e8-5fc9-4362-8615-f366afddac20"/>
    <xsd:import namespace="5fbcba35-67f7-44b8-a70f-e0177a2c30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40d17-24dc-4d07-b660-156428716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599ab7-55e5-40db-9431-276631c6cdc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descriptio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bdee5e8-5fc9-4362-8615-f366afddac2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bcba35-67f7-44b8-a70f-e0177a2c305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1932837-3433-4ecc-a335-8d5614d31136}" ma:internalName="TaxCatchAll" ma:showField="CatchAllData" ma:web="0bdee5e8-5fc9-4362-8615-f366afddac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fbcba35-67f7-44b8-a70f-e0177a2c305e" xsi:nil="true"/>
    <lcf76f155ced4ddcb4097134ff3c332f xmlns="2cb40d17-24dc-4d07-b660-1564287169a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A56A74-53C6-43C2-A1B5-4680366143BD}"/>
</file>

<file path=customXml/itemProps2.xml><?xml version="1.0" encoding="utf-8"?>
<ds:datastoreItem xmlns:ds="http://schemas.openxmlformats.org/officeDocument/2006/customXml" ds:itemID="{C376E85F-4E80-45DB-8D7E-A114981C45FF}">
  <ds:schemaRef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purl.org/dc/terms/"/>
    <ds:schemaRef ds:uri="http://purl.org/dc/dcmitype/"/>
    <ds:schemaRef ds:uri="http://purl.org/dc/elements/1.1/"/>
    <ds:schemaRef ds:uri="8d7c5e81-ca17-4398-b481-393a2177e379"/>
  </ds:schemaRefs>
</ds:datastoreItem>
</file>

<file path=customXml/itemProps3.xml><?xml version="1.0" encoding="utf-8"?>
<ds:datastoreItem xmlns:ds="http://schemas.openxmlformats.org/officeDocument/2006/customXml" ds:itemID="{28994F2E-0B20-4C22-93D0-ED08D70A56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167427</TotalTime>
  <Words>10534</Words>
  <Application>Microsoft Office PowerPoint</Application>
  <PresentationFormat>On-screen Show (4:3)</PresentationFormat>
  <Paragraphs>425</Paragraphs>
  <Slides>37</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2" baseType="lpstr">
      <vt:lpstr>Arial</vt:lpstr>
      <vt:lpstr>Atkinson Hyperlegible</vt:lpstr>
      <vt:lpstr>Calibri</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Essex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Kendall 42902025</dc:creator>
  <cp:lastModifiedBy>Samantha Dowdeswell 42073768</cp:lastModifiedBy>
  <cp:revision>6548</cp:revision>
  <cp:lastPrinted>2020-11-06T11:50:37Z</cp:lastPrinted>
  <dcterms:created xsi:type="dcterms:W3CDTF">2016-11-25T10:22:24Z</dcterms:created>
  <dcterms:modified xsi:type="dcterms:W3CDTF">2023-02-17T14:43:27Z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0x01010030DFB2CD4055AB4BB382ABB8087D1A4A</vt:lpwstr>
  </property>
  <property fmtid="{D5CDD505-2E9C-101B-9397-08002B2CF9AE}" pid="3" name="MSIP_Label_8f716d1d-13e1-4569-9dd0-bef6621415c1_Enabled">
    <vt:lpwstr>true</vt:lpwstr>
  </property>
  <property fmtid="{D5CDD505-2E9C-101B-9397-08002B2CF9AE}" pid="4" name="MSIP_Label_8f716d1d-13e1-4569-9dd0-bef6621415c1_SetDate">
    <vt:lpwstr>2022-08-10T10:09:57Z</vt:lpwstr>
  </property>
  <property fmtid="{D5CDD505-2E9C-101B-9397-08002B2CF9AE}" pid="5" name="MSIP_Label_8f716d1d-13e1-4569-9dd0-bef6621415c1_Method">
    <vt:lpwstr>Standard</vt:lpwstr>
  </property>
  <property fmtid="{D5CDD505-2E9C-101B-9397-08002B2CF9AE}" pid="6" name="MSIP_Label_8f716d1d-13e1-4569-9dd0-bef6621415c1_Name">
    <vt:lpwstr>OFFICIAL</vt:lpwstr>
  </property>
  <property fmtid="{D5CDD505-2E9C-101B-9397-08002B2CF9AE}" pid="7" name="MSIP_Label_8f716d1d-13e1-4569-9dd0-bef6621415c1_SiteId">
    <vt:lpwstr>f31b07f0-9cf9-40db-964d-6ff986a97e3d</vt:lpwstr>
  </property>
  <property fmtid="{D5CDD505-2E9C-101B-9397-08002B2CF9AE}" pid="8" name="MSIP_Label_8f716d1d-13e1-4569-9dd0-bef6621415c1_ActionId">
    <vt:lpwstr>bf00b807-af35-45c6-bdba-8ccd2f940679</vt:lpwstr>
  </property>
  <property fmtid="{D5CDD505-2E9C-101B-9397-08002B2CF9AE}" pid="9" name="MSIP_Label_8f716d1d-13e1-4569-9dd0-bef6621415c1_ContentBits">
    <vt:lpwstr>0</vt:lpwstr>
  </property>
</Properties>
</file>