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handoutMasterIdLst>
    <p:handoutMasterId r:id="rId34"/>
  </p:handoutMasterIdLst>
  <p:sldIdLst>
    <p:sldId id="257" r:id="rId5"/>
    <p:sldId id="340" r:id="rId6"/>
    <p:sldId id="299" r:id="rId7"/>
    <p:sldId id="286" r:id="rId8"/>
    <p:sldId id="300" r:id="rId9"/>
    <p:sldId id="287" r:id="rId10"/>
    <p:sldId id="288" r:id="rId11"/>
    <p:sldId id="324" r:id="rId12"/>
    <p:sldId id="319" r:id="rId13"/>
    <p:sldId id="333" r:id="rId14"/>
    <p:sldId id="318" r:id="rId15"/>
    <p:sldId id="329" r:id="rId16"/>
    <p:sldId id="335" r:id="rId17"/>
    <p:sldId id="336" r:id="rId18"/>
    <p:sldId id="321" r:id="rId19"/>
    <p:sldId id="322" r:id="rId20"/>
    <p:sldId id="337" r:id="rId21"/>
    <p:sldId id="338" r:id="rId22"/>
    <p:sldId id="317" r:id="rId23"/>
    <p:sldId id="342" r:id="rId24"/>
    <p:sldId id="305" r:id="rId25"/>
    <p:sldId id="341" r:id="rId26"/>
    <p:sldId id="298" r:id="rId27"/>
    <p:sldId id="326" r:id="rId28"/>
    <p:sldId id="325" r:id="rId29"/>
    <p:sldId id="295" r:id="rId30"/>
    <p:sldId id="296" r:id="rId31"/>
    <p:sldId id="327" r:id="rId32"/>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27A833-90BD-6805-ADF2-6C282277EC87}" name="Victoria Harrington 42077067" initials="VH4" userId="S::Victoria.Harrington@essex.police.uk::f4ff6639-4e17-47a0-8417-d7c2b298290e" providerId="AD"/>
  <p188:author id="{EBF5675B-5860-EE94-280C-D7E4AF4A2F56}" name="Matt Robbins 42073495" initials="MR4" userId="S::Matt.Robbins@essex.police.uk::a8de2c8f-d049-460a-a9e1-41659b9f2e59" providerId="AD"/>
  <p188:author id="{53D08B5B-FF56-910D-7832-3ACC8F4F55D9}" name="Richard Charnock 42071826" initials="RC4" userId="S::Richard.Charnock@essex.police.uk::9349f1fd-d448-4709-94f9-992c39c3d9bf" providerId="AD"/>
  <p188:author id="{98A624BD-733E-98A4-66D4-59319B7D78DF}" name="Mark Johnson 42078336" initials="MJ4" userId="S::mark.johnson@essex.police.uk::0aa660a2-bce6-422a-a4b8-31221bdde3e3" providerId="AD"/>
  <p188:author id="{3EBFD6D6-2659-1E88-A11B-07085EA0747E}" name="Laura Sumer 42070126" initials="LS4" userId="S::Laura.Sumer@essex.police.uk::fbb2f4ed-998a-41d0-8295-e1419d34a0c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7"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40"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237"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73"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6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14/12/2022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14/12/2022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5227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14/12/2022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14/12/2022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14/12/2022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14/12/2022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14/12/2022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14/12/2022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14/12/2022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14/12/2022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14/12/2022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14/12/2022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14/12/2022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14/12/2022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6.emf"/><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1.xml"/><Relationship Id="rId4" Type="http://schemas.openxmlformats.org/officeDocument/2006/relationships/image" Target="../media/image30.emf"/></Relationships>
</file>

<file path=ppt/slides/_rels/slide1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hyperlink" Target="https://colp.maps.arcgis.com/apps/dashboards/0334150e430449cf8ac917e347897d46" TargetMode="External"/><Relationship Id="rId1" Type="http://schemas.openxmlformats.org/officeDocument/2006/relationships/slideLayout" Target="../slideLayouts/slideLayout1.xml"/><Relationship Id="rId6" Type="http://schemas.openxmlformats.org/officeDocument/2006/relationships/image" Target="../media/image34.emf"/><Relationship Id="rId5" Type="http://schemas.openxmlformats.org/officeDocument/2006/relationships/image" Target="../media/image33.emf"/><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emf"/><Relationship Id="rId1" Type="http://schemas.openxmlformats.org/officeDocument/2006/relationships/slideLayout" Target="../slideLayouts/slideLayout1.xml"/><Relationship Id="rId4" Type="http://schemas.openxmlformats.org/officeDocument/2006/relationships/image" Target="../media/image37.emf"/></Relationships>
</file>

<file path=ppt/slides/_rels/slide18.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emf"/><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4" y="2570431"/>
            <a:ext cx="7253095" cy="830997"/>
          </a:xfrm>
          <a:prstGeom prst="rect">
            <a:avLst/>
          </a:prstGeom>
        </p:spPr>
        <p:txBody>
          <a:bodyPr wrap="square">
            <a:spAutoFit/>
          </a:bodyPr>
          <a:lstStyle/>
          <a:p>
            <a:r>
              <a:rPr lang="en-GB" sz="2400" b="1" dirty="0">
                <a:latin typeface="Atkinson Hyperlegible" pitchFamily="50" charset="0"/>
              </a:rPr>
              <a:t>November 2022 </a:t>
            </a:r>
            <a:endParaRPr lang="en-GB" sz="1400" dirty="0">
              <a:latin typeface="Atkinson Hyperlegible" pitchFamily="50" charset="0"/>
            </a:endParaRPr>
          </a:p>
          <a:p>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2915816" y="5705380"/>
            <a:ext cx="6192689" cy="954107"/>
          </a:xfrm>
          <a:prstGeom prst="rect">
            <a:avLst/>
          </a:prstGeom>
          <a:noFill/>
        </p:spPr>
        <p:txBody>
          <a:bodyPr wrap="square" rtlCol="0">
            <a:spAutoFit/>
          </a:bodyPr>
          <a:lstStyle/>
          <a:p>
            <a:pPr algn="r"/>
            <a:r>
              <a:rPr lang="en-GB" sz="1400" dirty="0">
                <a:latin typeface="Atkinson Hyperlegible" pitchFamily="50" charset="0"/>
              </a:rPr>
              <a:t>Version 1.3</a:t>
            </a:r>
          </a:p>
          <a:p>
            <a:pPr algn="r"/>
            <a:r>
              <a:rPr lang="en-GB" sz="1400" dirty="0">
                <a:latin typeface="Atkinson Hyperlegible" pitchFamily="50" charset="0"/>
              </a:rPr>
              <a:t>Produced December 2022</a:t>
            </a:r>
          </a:p>
          <a:p>
            <a:pPr algn="r"/>
            <a:r>
              <a:rPr lang="en-GB" sz="1400" dirty="0">
                <a:latin typeface="Atkinson Hyperlegible" pitchFamily="50" charset="0"/>
              </a:rPr>
              <a:t>Performance Analysis Unit, Research &amp; Analysis Department,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30 September 2022 </a:t>
            </a:r>
            <a:r>
              <a:rPr lang="en-GB" sz="1200" i="1" dirty="0">
                <a:solidFill>
                  <a:schemeClr val="bg1">
                    <a:lumMod val="50000"/>
                  </a:schemeClr>
                </a:solidFill>
                <a:latin typeface="Atkinson Hyperlegible" pitchFamily="50" charset="0"/>
              </a:rPr>
              <a:t>(Essex Police data are to 30 November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26BD424-19A3-4C5E-913D-521443473CFC}"/>
              </a:ext>
            </a:extLst>
          </p:cNvPr>
          <p:cNvSpPr txBox="1"/>
          <p:nvPr/>
        </p:nvSpPr>
        <p:spPr>
          <a:xfrm rot="19400311">
            <a:off x="692513" y="2808620"/>
            <a:ext cx="7344816" cy="1323439"/>
          </a:xfrm>
          <a:prstGeom prst="rect">
            <a:avLst/>
          </a:prstGeom>
          <a:noFill/>
        </p:spPr>
        <p:txBody>
          <a:bodyPr wrap="square" rtlCol="0">
            <a:spAutoFit/>
          </a:bodyPr>
          <a:lstStyle/>
          <a:p>
            <a:pPr algn="ctr"/>
            <a:r>
              <a:rPr lang="en-GB" sz="8000" b="1" dirty="0">
                <a:solidFill>
                  <a:srgbClr val="FF0000"/>
                </a:solidFill>
              </a:rPr>
              <a:t>DRAFT</a:t>
            </a:r>
          </a:p>
        </p:txBody>
      </p:sp>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03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54778"/>
            <a:ext cx="6624736" cy="584775"/>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 - continued</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18166" y="1640826"/>
            <a:ext cx="8978675" cy="497059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44.5% of females feel safe walking alone in their area after dark (from the independent survey commissioned by Essex Police) for the 12 months to September 2022 compared to 76.2% of males.</a:t>
            </a:r>
          </a:p>
          <a:p>
            <a:endParaRPr lang="en-GB" sz="1000" dirty="0">
              <a:solidFill>
                <a:srgbClr val="FF0000"/>
              </a:solidFill>
              <a:effectLs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Home Office is trialling a new online tool called Street Safe on police.uk to enable people, particularly women and girls, to pin-point locations where they feel unsafe or have felt unsafe to better understand why. Street-Safe was developed by the Digital Public Contact (DPC) Programme in cooperation with the Home Office and the National Police Chiefs’ Council (NPCC) and was launched on 2 September 2021 as a national pilot for three months. Street Safe was introduced into Essex as part of the government’s strategy to tackle Violence against Women and Girls (VAWG). In November 2022, 67 reports were submitted in Essex, the highest total since the service was launched. In total 286 reports have been submitted for Essex. </a:t>
            </a:r>
          </a:p>
          <a:p>
            <a:endParaRPr lang="en-GB" sz="1000" dirty="0">
              <a:solidFill>
                <a:srgbClr val="FF0000"/>
              </a:solidFill>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Essex Police is regularly reporting to the national VAWG Taskforce and HMICFRS in respect of its performance as regards VAWG, its action plan to tackle VAWG, and its internal conduct and behaviour. This contact also shares best practice and innovation.</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 </a:t>
            </a:r>
            <a:r>
              <a:rPr lang="en-GB" sz="1000" dirty="0">
                <a:solidFill>
                  <a:schemeClr val="tx1"/>
                </a:solidFill>
                <a:effectLst/>
                <a:latin typeface="Atkinson Hyperlegible" pitchFamily="50" charset="0"/>
                <a:ea typeface="Calibri" panose="020F0502020204030204" pitchFamily="34" charset="0"/>
              </a:rPr>
              <a:t>The national VAWG Taskforce categorise work in three distinct areas: improving trust and confidence in policing; relentless pursuit of offenders; and creating safer spaces. </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Partnership engagement is key to tackling VAWG, as there are many strands which policing cannot tackle alone; these include education and the prevalence of VAWG and the anonymity of the internet.</a:t>
            </a:r>
          </a:p>
          <a:p>
            <a:endParaRPr lang="en-GB" sz="1000" dirty="0">
              <a:solidFill>
                <a:srgbClr val="0070C0"/>
              </a:solidFill>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White Ribbon Day (International Day for the Elimination of Violence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Against Women and Girls) started </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on 25 November. This is </a:t>
            </a:r>
            <a:r>
              <a:rPr lang="en-GB" sz="1000" b="0" i="0" dirty="0">
                <a:solidFill>
                  <a:schemeClr val="tx1"/>
                </a:solidFill>
                <a:effectLst/>
                <a:latin typeface="Atkinson Hyperlegible" pitchFamily="50" charset="0"/>
              </a:rPr>
              <a:t>a global campaign that encourages people, and especially men and boys, to individually and collectively take action and change the behaviour and culture that leads to abuse and violence; to wear a white ribbon is to promise to never commit, excuse or remain silent about male violence against women. As a White Ribbon accredited force, Essex Police will be promoting the day and hosting several events across the Local Policing Areas to reignite the conversation. By raising awareness among employees, people can learn how to become allies and call out violent and abusive behaviour when they see it. Essex Police will once again be joining everyone across the country in participating in the 16 days of action, although its prime concern will be to tackle violence against women all year round. The Force’s VAWG strategy sets out our priorities to relentlessly pursue perpetrators with a focus on high harm offenders, improving trust and confidence in policing through addressing culture and behaviours as well as working with partners to create safer spaces in Essex.</a:t>
            </a:r>
            <a:endPar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endParaRPr>
          </a:p>
          <a:p>
            <a:endParaRPr lang="en-GB" sz="1000" dirty="0">
              <a:solidFill>
                <a:srgbClr val="FF0000"/>
              </a:solidFill>
              <a:effectLst/>
              <a:highlight>
                <a:srgbClr val="FFFF00"/>
              </a:highlight>
              <a:latin typeface="Atkinson Hyperlegible" pitchFamily="50" charset="0"/>
              <a:ea typeface="Calibri" panose="020F0502020204030204" pitchFamily="34" charset="0"/>
              <a:cs typeface="Times New Roman" panose="02020603050405020304" pitchFamily="18" charset="0"/>
            </a:endParaRPr>
          </a:p>
          <a:p>
            <a:r>
              <a:rPr lang="en-GB" sz="1000" dirty="0">
                <a:solidFill>
                  <a:schemeClr val="tx1"/>
                </a:solidFill>
                <a:latin typeface="Atkinson Hyperlegible" pitchFamily="50" charset="0"/>
              </a:rPr>
              <a:t>Essex Police encourage reporting and are working to gain a better understand this type of offence. While an increase in offences should therefore not necessarily be viewed negatively, the number of solved Sexual Offences committed against women has fallen in the 12 months to November 2022 compared to the same period last year (even though solved volumes are higher compared to the 12 months to December 2019). As such a grade of Requires Improvement is recommended.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8" name="Rectangle 7">
            <a:extLst>
              <a:ext uri="{FF2B5EF4-FFF2-40B4-BE49-F238E27FC236}">
                <a16:creationId xmlns:a16="http://schemas.microsoft.com/office/drawing/2014/main" id="{9ADC78B2-C378-42E3-80B1-84F9585E8DB9}"/>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A1D5B91D-4B56-478E-90B7-3634C99855DD}"/>
              </a:ext>
            </a:extLst>
          </p:cNvPr>
          <p:cNvPicPr>
            <a:picLocks noChangeAspect="1"/>
          </p:cNvPicPr>
          <p:nvPr/>
        </p:nvPicPr>
        <p:blipFill>
          <a:blip r:embed="rId2"/>
          <a:stretch>
            <a:fillRect/>
          </a:stretch>
        </p:blipFill>
        <p:spPr>
          <a:xfrm>
            <a:off x="118166" y="725242"/>
            <a:ext cx="9000000" cy="873955"/>
          </a:xfrm>
          <a:prstGeom prst="rect">
            <a:avLst/>
          </a:prstGeom>
        </p:spPr>
      </p:pic>
    </p:spTree>
    <p:extLst>
      <p:ext uri="{BB962C8B-B14F-4D97-AF65-F5344CB8AC3E}">
        <p14:creationId xmlns:p14="http://schemas.microsoft.com/office/powerpoint/2010/main" val="4013582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106185" y="4365104"/>
            <a:ext cx="9000000" cy="223138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2.4% increase (1,084 more) in the number of </a:t>
            </a:r>
            <a:r>
              <a:rPr lang="en-GB" sz="1100" b="1" i="1" dirty="0">
                <a:solidFill>
                  <a:schemeClr val="tx1"/>
                </a:solidFill>
                <a:latin typeface="Atkinson Hyperlegible" pitchFamily="50" charset="0"/>
              </a:rPr>
              <a:t>offences</a:t>
            </a:r>
            <a:r>
              <a:rPr lang="en-GB" sz="1100" b="1" dirty="0">
                <a:solidFill>
                  <a:schemeClr val="tx1"/>
                </a:solidFill>
                <a:latin typeface="Atkinson Hyperlegible" pitchFamily="50" charset="0"/>
              </a:rPr>
              <a:t> with a repeat victim </a:t>
            </a:r>
            <a:r>
              <a:rPr lang="en-GB" sz="1100" dirty="0">
                <a:solidFill>
                  <a:schemeClr val="tx1"/>
                </a:solidFill>
                <a:latin typeface="Atkinson Hyperlegible" pitchFamily="50" charset="0"/>
              </a:rPr>
              <a:t>for the 12 months to November 2022 (46,747 offences) compared to the 12 months to November 2021 (45,663 offences) and a 9.5% increase (4,043 more) compared to the 12 months to December 2019 (42,704 offences)*. Except for August 2022, the year on year increase for repeat victimisation, however, has decreased each month since March 2022 (decrease of 11.4%pts. in that period).</a:t>
            </a:r>
          </a:p>
          <a:p>
            <a:endParaRPr lang="en-GB" sz="1100" dirty="0">
              <a:solidFill>
                <a:srgbClr val="FF0000"/>
              </a:solidFill>
              <a:latin typeface="Atkinson Hyperlegible" pitchFamily="50" charset="0"/>
              <a:ea typeface="Calibri" panose="020F0502020204030204" pitchFamily="34" charset="0"/>
            </a:endParaRPr>
          </a:p>
          <a:p>
            <a:r>
              <a:rPr lang="en-GB" sz="1100" dirty="0">
                <a:solidFill>
                  <a:schemeClr val="tx1"/>
                </a:solidFill>
                <a:latin typeface="Atkinson Hyperlegible" pitchFamily="50" charset="0"/>
                <a:ea typeface="Calibri" panose="020F0502020204030204" pitchFamily="34" charset="0"/>
              </a:rPr>
              <a:t>The number of individual repeat victims decreased by 1.3% (301 fewer) for the 12 months to </a:t>
            </a:r>
            <a:r>
              <a:rPr lang="en-GB" sz="1100" dirty="0">
                <a:solidFill>
                  <a:schemeClr val="tx1"/>
                </a:solidFill>
                <a:latin typeface="Atkinson Hyperlegible" pitchFamily="50" charset="0"/>
              </a:rPr>
              <a:t>November</a:t>
            </a:r>
            <a:r>
              <a:rPr lang="en-GB" sz="1100" dirty="0">
                <a:solidFill>
                  <a:schemeClr val="tx1"/>
                </a:solidFill>
                <a:latin typeface="Atkinson Hyperlegible" pitchFamily="50" charset="0"/>
                <a:ea typeface="Calibri" panose="020F0502020204030204" pitchFamily="34" charset="0"/>
              </a:rPr>
              <a:t> 2022 (22,596 individual victims) compared to the 12 months to </a:t>
            </a:r>
            <a:r>
              <a:rPr lang="en-GB" sz="1100" dirty="0">
                <a:solidFill>
                  <a:schemeClr val="tx1"/>
                </a:solidFill>
                <a:latin typeface="Atkinson Hyperlegible" pitchFamily="50" charset="0"/>
              </a:rPr>
              <a:t>November</a:t>
            </a:r>
            <a:r>
              <a:rPr lang="en-GB" sz="1100" dirty="0">
                <a:solidFill>
                  <a:schemeClr val="tx1"/>
                </a:solidFill>
                <a:latin typeface="Atkinson Hyperlegible" pitchFamily="50" charset="0"/>
                <a:ea typeface="Calibri" panose="020F0502020204030204" pitchFamily="34" charset="0"/>
              </a:rPr>
              <a:t> 2021 (22,897 individual victims). There was a slightly larger overall rise of 6.0% (1,289 more) compared to the 12 months to December 2019 (21,307 individual victims). </a:t>
            </a:r>
          </a:p>
          <a:p>
            <a:endParaRPr lang="en-GB" sz="11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  </a:t>
            </a:r>
            <a:r>
              <a:rPr lang="en-GB" sz="1000" dirty="0">
                <a:solidFill>
                  <a:schemeClr val="tx1"/>
                </a:solidFill>
                <a:effectLst/>
                <a:latin typeface="Atkinson Hyperlegible" pitchFamily="50" charset="0"/>
                <a:ea typeface="Times New Roman" panose="02020603050405020304" pitchFamily="18" charset="0"/>
                <a:cs typeface="Calibri" panose="020F0502020204030204" pitchFamily="34" charset="0"/>
              </a:rPr>
              <a:t>This metric details how many crimes had a repeat victim rather than the number of individual people who are repeat victims of crime. </a:t>
            </a:r>
            <a:r>
              <a:rPr lang="en-GB" sz="1000" dirty="0">
                <a:solidFill>
                  <a:schemeClr val="tx1"/>
                </a:solidFill>
                <a:latin typeface="Atkinson Hyperlegible" pitchFamily="50" charset="0"/>
                <a:ea typeface="Times New Roman" panose="02020603050405020304" pitchFamily="18" charset="0"/>
                <a:cs typeface="Calibri" panose="020F0502020204030204" pitchFamily="34" charset="0"/>
              </a:rPr>
              <a:t>A</a:t>
            </a:r>
            <a:r>
              <a:rPr lang="en-GB" sz="1000" dirty="0">
                <a:solidFill>
                  <a:schemeClr val="tx1"/>
                </a:solidFill>
                <a:effectLst/>
                <a:latin typeface="Atkinson Hyperlegible" pitchFamily="50" charset="0"/>
                <a:ea typeface="Times New Roman" panose="02020603050405020304" pitchFamily="18" charset="0"/>
                <a:cs typeface="Calibri" panose="020F0502020204030204" pitchFamily="34" charset="0"/>
              </a:rPr>
              <a:t> repeat victim is someone who has been named as a victim for more than one crime within a 12-month period; to mitigate the fact that multiple crimes can be associated with the same incident, additional crimes with the same victim on the same date are not counted.</a:t>
            </a:r>
          </a:p>
        </p:txBody>
      </p:sp>
      <p:pic>
        <p:nvPicPr>
          <p:cNvPr id="7" name="Picture 6">
            <a:extLst>
              <a:ext uri="{FF2B5EF4-FFF2-40B4-BE49-F238E27FC236}">
                <a16:creationId xmlns:a16="http://schemas.microsoft.com/office/drawing/2014/main" id="{2F218A77-ED7C-46EE-ACF5-8DD89E98B00F}"/>
              </a:ext>
            </a:extLst>
          </p:cNvPr>
          <p:cNvPicPr>
            <a:picLocks noChangeAspect="1"/>
          </p:cNvPicPr>
          <p:nvPr/>
        </p:nvPicPr>
        <p:blipFill>
          <a:blip r:embed="rId2"/>
          <a:stretch>
            <a:fillRect/>
          </a:stretch>
        </p:blipFill>
        <p:spPr>
          <a:xfrm>
            <a:off x="72000" y="728773"/>
            <a:ext cx="9000000" cy="706109"/>
          </a:xfrm>
          <a:prstGeom prst="rect">
            <a:avLst/>
          </a:prstGeom>
        </p:spPr>
      </p:pic>
      <p:pic>
        <p:nvPicPr>
          <p:cNvPr id="10" name="Picture 9">
            <a:extLst>
              <a:ext uri="{FF2B5EF4-FFF2-40B4-BE49-F238E27FC236}">
                <a16:creationId xmlns:a16="http://schemas.microsoft.com/office/drawing/2014/main" id="{E0B01C5F-EC06-4D1C-8D6E-7C01F641AF8B}"/>
              </a:ext>
            </a:extLst>
          </p:cNvPr>
          <p:cNvPicPr>
            <a:picLocks noChangeAspect="1"/>
          </p:cNvPicPr>
          <p:nvPr/>
        </p:nvPicPr>
        <p:blipFill>
          <a:blip r:embed="rId3"/>
          <a:stretch>
            <a:fillRect/>
          </a:stretch>
        </p:blipFill>
        <p:spPr>
          <a:xfrm>
            <a:off x="4716496" y="1517848"/>
            <a:ext cx="4320000" cy="1818498"/>
          </a:xfrm>
          <a:prstGeom prst="rect">
            <a:avLst/>
          </a:prstGeom>
        </p:spPr>
      </p:pic>
      <p:pic>
        <p:nvPicPr>
          <p:cNvPr id="11" name="Picture 10">
            <a:extLst>
              <a:ext uri="{FF2B5EF4-FFF2-40B4-BE49-F238E27FC236}">
                <a16:creationId xmlns:a16="http://schemas.microsoft.com/office/drawing/2014/main" id="{512CB5B9-4D24-487A-B84F-99D6D5D67939}"/>
              </a:ext>
            </a:extLst>
          </p:cNvPr>
          <p:cNvPicPr>
            <a:picLocks noChangeAspect="1"/>
          </p:cNvPicPr>
          <p:nvPr/>
        </p:nvPicPr>
        <p:blipFill>
          <a:blip r:embed="rId4"/>
          <a:stretch>
            <a:fillRect/>
          </a:stretch>
        </p:blipFill>
        <p:spPr>
          <a:xfrm>
            <a:off x="70310" y="1503878"/>
            <a:ext cx="4320000" cy="1832468"/>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8432"/>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82662" y="163899"/>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Improving support for victims of crime - continued</a:t>
            </a:r>
          </a:p>
        </p:txBody>
      </p:sp>
      <p:sp>
        <p:nvSpPr>
          <p:cNvPr id="5" name="Slide Number Placeholder 4"/>
          <p:cNvSpPr>
            <a:spLocks noGrp="1"/>
          </p:cNvSpPr>
          <p:nvPr>
            <p:ph type="sldNum" sz="quarter" idx="12"/>
          </p:nvPr>
        </p:nvSpPr>
        <p:spPr>
          <a:xfrm>
            <a:off x="6902896"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4768083"/>
            <a:ext cx="8978675" cy="175432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Confidence among victims (from the independent survey commissioned by Essex Police) is at 61.9%</a:t>
            </a:r>
            <a:r>
              <a:rPr lang="en-GB" sz="1200" dirty="0">
                <a:solidFill>
                  <a:schemeClr val="tx1"/>
                </a:solidFill>
                <a:latin typeface="Atkinson Hyperlegible" pitchFamily="50" charset="0"/>
              </a:rPr>
              <a:t> (results to the 12 months to September 2022). This is 16.4% points lower than confidence of non-victims for the same period (78.3%) but the gap has narrowed.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Compared to year ending September 2021, </a:t>
            </a:r>
            <a:r>
              <a:rPr lang="en-GB" sz="1200" b="1" dirty="0">
                <a:solidFill>
                  <a:schemeClr val="tx1"/>
                </a:solidFill>
                <a:latin typeface="Atkinson Hyperlegible" pitchFamily="50" charset="0"/>
              </a:rPr>
              <a:t>confidence in the local police among victims is stable</a:t>
            </a:r>
            <a:r>
              <a:rPr lang="en-GB" sz="1200" dirty="0">
                <a:solidFill>
                  <a:schemeClr val="tx1"/>
                </a:solidFill>
                <a:latin typeface="Atkinson Hyperlegible" pitchFamily="50" charset="0"/>
              </a:rPr>
              <a:t>, in contrast to confidence amongst non-victims for whom there was a statistically significantly reduction of 4.5% points.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Due to the fact that the number of repeat victims has increased in the 12 months to November 2022 compared to the same period last year and the 12 months to December 2019, a grade of Requires Improvement is recommended.</a:t>
            </a:r>
          </a:p>
        </p:txBody>
      </p:sp>
      <p:pic>
        <p:nvPicPr>
          <p:cNvPr id="2" name="Picture 1">
            <a:extLst>
              <a:ext uri="{FF2B5EF4-FFF2-40B4-BE49-F238E27FC236}">
                <a16:creationId xmlns:a16="http://schemas.microsoft.com/office/drawing/2014/main" id="{14973B3B-E1DF-49E5-BBE8-106C1D8DA125}"/>
              </a:ext>
            </a:extLst>
          </p:cNvPr>
          <p:cNvPicPr>
            <a:picLocks noChangeAspect="1"/>
          </p:cNvPicPr>
          <p:nvPr/>
        </p:nvPicPr>
        <p:blipFill>
          <a:blip r:embed="rId2"/>
          <a:stretch>
            <a:fillRect/>
          </a:stretch>
        </p:blipFill>
        <p:spPr>
          <a:xfrm>
            <a:off x="61337" y="742277"/>
            <a:ext cx="9000000" cy="873955"/>
          </a:xfrm>
          <a:prstGeom prst="rect">
            <a:avLst/>
          </a:prstGeom>
        </p:spPr>
      </p:pic>
      <p:pic>
        <p:nvPicPr>
          <p:cNvPr id="3" name="Picture 2">
            <a:extLst>
              <a:ext uri="{FF2B5EF4-FFF2-40B4-BE49-F238E27FC236}">
                <a16:creationId xmlns:a16="http://schemas.microsoft.com/office/drawing/2014/main" id="{E48BB10A-ECAE-4B61-953A-775C30C6F4A4}"/>
              </a:ext>
            </a:extLst>
          </p:cNvPr>
          <p:cNvPicPr>
            <a:picLocks noChangeAspect="1"/>
          </p:cNvPicPr>
          <p:nvPr/>
        </p:nvPicPr>
        <p:blipFill>
          <a:blip r:embed="rId3"/>
          <a:stretch>
            <a:fillRect/>
          </a:stretch>
        </p:blipFill>
        <p:spPr>
          <a:xfrm>
            <a:off x="61337" y="1683724"/>
            <a:ext cx="9000000" cy="873955"/>
          </a:xfrm>
          <a:prstGeom prst="rect">
            <a:avLst/>
          </a:prstGeom>
        </p:spPr>
      </p:pic>
    </p:spTree>
    <p:extLst>
      <p:ext uri="{BB962C8B-B14F-4D97-AF65-F5344CB8AC3E}">
        <p14:creationId xmlns:p14="http://schemas.microsoft.com/office/powerpoint/2010/main" val="388533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13</a:t>
            </a:fld>
            <a:endParaRPr lang="en-GB" dirty="0"/>
          </a:p>
        </p:txBody>
      </p:sp>
      <p:sp>
        <p:nvSpPr>
          <p:cNvPr id="8" name="TextBox 7"/>
          <p:cNvSpPr txBox="1"/>
          <p:nvPr/>
        </p:nvSpPr>
        <p:spPr>
          <a:xfrm>
            <a:off x="58414" y="4328153"/>
            <a:ext cx="8978082" cy="246221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b="1" dirty="0">
                <a:solidFill>
                  <a:schemeClr val="tx1"/>
                </a:solidFill>
                <a:latin typeface="Atkinson Hyperlegible" pitchFamily="50" charset="0"/>
              </a:rPr>
              <a:t>Rural Crime decreased by 7.6% (2,020 fewer offences) in the 12 months to November 2022 compared to the 12 months to December 2019</a:t>
            </a:r>
            <a:r>
              <a:rPr lang="en-GB" sz="1200" dirty="0">
                <a:solidFill>
                  <a:schemeClr val="tx1"/>
                </a:solidFill>
                <a:latin typeface="Atkinson Hyperlegible" pitchFamily="50" charset="0"/>
              </a:rPr>
              <a:t> pre-COVID period (All Crime in Essex decreased by 1.3% in the same period). Essex experienced a 4.5% increase in Rural Crime (1,043 more offences) for the 12 months to November 2022 compared to the 12 months to November 2021; All Crime in Essex increased by 5.8% in the same period.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Rural Crime Harm (Crime Severity) Score* was 8.9 for the 12 months to November 2022, a rise of 0.9 when compared to the 12 months to November 2021. However, this is lower than the All Crime Harm Score in Essex (14.9) which increased by 1.7 over the same period.</a:t>
            </a:r>
          </a:p>
          <a:p>
            <a:endParaRPr lang="en-GB" sz="900" dirty="0">
              <a:solidFill>
                <a:schemeClr val="tx1"/>
              </a:solidFill>
              <a:latin typeface="Atkinson Hyperlegible" pitchFamily="50" charset="0"/>
            </a:endParaRPr>
          </a:p>
          <a:p>
            <a:pPr lvl="0"/>
            <a:endParaRPr lang="en-GB" sz="9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November 2022) have been used rather than national data (which are to September 2022).</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3" name="Picture 2">
            <a:extLst>
              <a:ext uri="{FF2B5EF4-FFF2-40B4-BE49-F238E27FC236}">
                <a16:creationId xmlns:a16="http://schemas.microsoft.com/office/drawing/2014/main" id="{94D68DB1-63F9-488F-AC74-588B3A6E71D7}"/>
              </a:ext>
            </a:extLst>
          </p:cNvPr>
          <p:cNvPicPr>
            <a:picLocks noChangeAspect="1"/>
          </p:cNvPicPr>
          <p:nvPr/>
        </p:nvPicPr>
        <p:blipFill>
          <a:blip r:embed="rId3"/>
          <a:stretch>
            <a:fillRect/>
          </a:stretch>
        </p:blipFill>
        <p:spPr>
          <a:xfrm>
            <a:off x="72000" y="749825"/>
            <a:ext cx="9000000" cy="737904"/>
          </a:xfrm>
          <a:prstGeom prst="rect">
            <a:avLst/>
          </a:prstGeom>
        </p:spPr>
      </p:pic>
      <p:pic>
        <p:nvPicPr>
          <p:cNvPr id="4" name="Picture 3">
            <a:extLst>
              <a:ext uri="{FF2B5EF4-FFF2-40B4-BE49-F238E27FC236}">
                <a16:creationId xmlns:a16="http://schemas.microsoft.com/office/drawing/2014/main" id="{B5C049C9-27E2-4162-9104-99B6FDC82E5E}"/>
              </a:ext>
            </a:extLst>
          </p:cNvPr>
          <p:cNvPicPr>
            <a:picLocks noChangeAspect="1"/>
          </p:cNvPicPr>
          <p:nvPr/>
        </p:nvPicPr>
        <p:blipFill>
          <a:blip r:embed="rId4"/>
          <a:stretch>
            <a:fillRect/>
          </a:stretch>
        </p:blipFill>
        <p:spPr>
          <a:xfrm>
            <a:off x="2207455" y="1510748"/>
            <a:ext cx="4680000" cy="1978050"/>
          </a:xfrm>
          <a:prstGeom prst="rect">
            <a:avLst/>
          </a:prstGeom>
        </p:spPr>
      </p:pic>
      <p:pic>
        <p:nvPicPr>
          <p:cNvPr id="7" name="Picture 6">
            <a:extLst>
              <a:ext uri="{FF2B5EF4-FFF2-40B4-BE49-F238E27FC236}">
                <a16:creationId xmlns:a16="http://schemas.microsoft.com/office/drawing/2014/main" id="{9E178263-B78E-4202-8D79-28BE5CC6A1D5}"/>
              </a:ext>
            </a:extLst>
          </p:cNvPr>
          <p:cNvPicPr>
            <a:picLocks noChangeAspect="1"/>
          </p:cNvPicPr>
          <p:nvPr/>
        </p:nvPicPr>
        <p:blipFill>
          <a:blip r:embed="rId5"/>
          <a:stretch>
            <a:fillRect/>
          </a:stretch>
        </p:blipFill>
        <p:spPr>
          <a:xfrm>
            <a:off x="72000" y="3522615"/>
            <a:ext cx="9000000" cy="737904"/>
          </a:xfrm>
          <a:prstGeom prst="rect">
            <a:avLst/>
          </a:prstGeom>
        </p:spPr>
      </p:pic>
    </p:spTree>
    <p:extLst>
      <p:ext uri="{BB962C8B-B14F-4D97-AF65-F5344CB8AC3E}">
        <p14:creationId xmlns:p14="http://schemas.microsoft.com/office/powerpoint/2010/main" val="345665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904656" cy="338554"/>
          </a:xfrm>
          <a:prstGeom prst="rect">
            <a:avLst/>
          </a:prstGeom>
        </p:spPr>
        <p:txBody>
          <a:bodyPr wrap="square">
            <a:spAutoFit/>
          </a:bodyPr>
          <a:lstStyle/>
          <a:p>
            <a:r>
              <a:rPr lang="en-GB" sz="1600" b="1" dirty="0">
                <a:solidFill>
                  <a:schemeClr val="bg1"/>
                </a:solidFill>
                <a:latin typeface="Atkinson Hyperlegible" pitchFamily="50" charset="0"/>
              </a:rPr>
              <a:t>Priority 6 – Protecting rural and isolated areas - continued</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14</a:t>
            </a:fld>
            <a:endParaRPr lang="en-GB" dirty="0"/>
          </a:p>
        </p:txBody>
      </p:sp>
      <p:sp>
        <p:nvSpPr>
          <p:cNvPr id="8" name="TextBox 7"/>
          <p:cNvSpPr txBox="1"/>
          <p:nvPr/>
        </p:nvSpPr>
        <p:spPr>
          <a:xfrm>
            <a:off x="93918" y="2492896"/>
            <a:ext cx="8978082" cy="427809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in rural policing (from the independent survey commissioned by Essex Police) is at 77.4% (results to the 12 months to September 2022). Compared to year ending September 2021, confidence in rural policing has deteriorated, although it remains higher than the current overall Essex average (rural and urban combined) of 76.3%. In all four of the more rural districts in Essex, more than 75% of people believe Essex are doing a good or excellent job. </a:t>
            </a:r>
            <a:r>
              <a:rPr lang="en-GB" sz="1200" b="1" dirty="0">
                <a:solidFill>
                  <a:schemeClr val="tx1"/>
                </a:solidFill>
                <a:latin typeface="Atkinson Hyperlegible" pitchFamily="50" charset="0"/>
              </a:rPr>
              <a:t>Since 2019, confidence in Essex Police has increased significantly in every area across Essex. </a:t>
            </a:r>
            <a:r>
              <a:rPr lang="en-GB" sz="1200" dirty="0">
                <a:solidFill>
                  <a:schemeClr val="tx1"/>
                </a:solidFill>
                <a:latin typeface="Atkinson Hyperlegible" pitchFamily="50" charset="0"/>
              </a:rPr>
              <a:t>The four districts with the lowest levels of confidence (between 69%-75%) are urban. </a:t>
            </a:r>
          </a:p>
          <a:p>
            <a:endParaRPr lang="en-GB" sz="1200" dirty="0">
              <a:solidFill>
                <a:srgbClr val="FF0000"/>
              </a:solidFill>
              <a:latin typeface="Atkinson Hyperlegible" pitchFamily="50" charset="0"/>
            </a:endParaRPr>
          </a:p>
          <a:p>
            <a:r>
              <a:rPr lang="en-US" sz="1200" dirty="0">
                <a:solidFill>
                  <a:schemeClr val="tx1"/>
                </a:solidFill>
                <a:effectLst/>
                <a:latin typeface="Atkinson Hyperlegible" pitchFamily="50" charset="0"/>
                <a:ea typeface="Yu Mincho" panose="020B0400000000000000" pitchFamily="18" charset="-128"/>
                <a:cs typeface="Arial" panose="020B0604020202020204" pitchFamily="34" charset="0"/>
              </a:rPr>
              <a:t>Essex Police is one of only 15 forces who have dedicated Rural Policing Teams. The Rural Engagement Team establishment is two Sergeants and 11 PCs, one of whom is a dedicated Wildlife and Heritage Crime Officer. Four special constables are also fully embedded into the team. Delivery of the Rural Crime Strategy is overseen by the </a:t>
            </a:r>
            <a:r>
              <a:rPr lang="en-US" sz="1200" dirty="0">
                <a:solidFill>
                  <a:schemeClr val="tx1"/>
                </a:solidFill>
                <a:latin typeface="Atkinson Hyperlegible" pitchFamily="50" charset="0"/>
                <a:ea typeface="Yu Mincho" panose="020B0400000000000000" pitchFamily="18" charset="-128"/>
                <a:cs typeface="Arial" panose="020B0604020202020204" pitchFamily="34" charset="0"/>
              </a:rPr>
              <a:t>Local Policing Support Unit (LPSU)</a:t>
            </a:r>
            <a:r>
              <a:rPr lang="en-US" sz="1200" dirty="0">
                <a:solidFill>
                  <a:schemeClr val="tx1"/>
                </a:solidFill>
                <a:effectLst/>
                <a:latin typeface="Atkinson Hyperlegible" pitchFamily="50" charset="0"/>
                <a:ea typeface="Yu Mincho" panose="020B0400000000000000" pitchFamily="18" charset="-128"/>
                <a:cs typeface="Arial" panose="020B0604020202020204" pitchFamily="34" charset="0"/>
              </a:rPr>
              <a:t> Chief Inspector and LPSU Inspector with the Rural Engagement Team delivering much of the activity. </a:t>
            </a:r>
            <a:endParaRPr lang="en-GB" sz="1200" dirty="0">
              <a:solidFill>
                <a:schemeClr val="tx1"/>
              </a:solidFill>
              <a:effectLst/>
              <a:latin typeface="Atkinson Hyperlegible" pitchFamily="50" charset="0"/>
              <a:ea typeface="Yu Mincho" panose="020B0400000000000000" pitchFamily="18" charset="-128"/>
              <a:cs typeface="Arial" panose="020B0604020202020204" pitchFamily="34" charset="0"/>
            </a:endParaRPr>
          </a:p>
          <a:p>
            <a:endParaRPr lang="en-GB" sz="1200" dirty="0">
              <a:solidFill>
                <a:schemeClr val="tx1"/>
              </a:solidFill>
              <a:latin typeface="Atkinson Hyperlegible" pitchFamily="50" charset="0"/>
              <a:ea typeface="Yu Mincho" panose="020B0400000000000000" pitchFamily="18" charset="-128"/>
              <a:cs typeface="Arial" panose="020B0604020202020204" pitchFamily="34" charset="0"/>
            </a:endParaRPr>
          </a:p>
          <a:p>
            <a:r>
              <a:rPr lang="en-GB" sz="1200" b="0" i="0" dirty="0">
                <a:solidFill>
                  <a:schemeClr val="tx1"/>
                </a:solidFill>
                <a:effectLst/>
                <a:latin typeface="Atkinson Hyperlegible" pitchFamily="50" charset="0"/>
              </a:rPr>
              <a:t>Essex Police are continuing their commitment to prevent rural and heritage crime with the innovative launch of a horseback volunteer scheme in Uttlesford. The idea behind the scheme is that horse riders are in a unique position to spot signs of suspicious activity related to offences such as hare coursing, stolen agricultural vehicles, unlawful metal detecting or theft of lead from protected heritage buildings. The horseback volunteers will be trained in what to look out for and will be able to report any concerns or suspicious activity, helping the Force target those committing offences and stop criminality before it happens.</a:t>
            </a:r>
            <a:endParaRPr lang="en-GB" sz="1200" i="0" dirty="0">
              <a:solidFill>
                <a:schemeClr val="tx1"/>
              </a:solidFill>
              <a:effectLst/>
              <a:latin typeface="Atkinson Hyperlegible" pitchFamily="50" charset="0"/>
            </a:endParaRPr>
          </a:p>
          <a:p>
            <a:r>
              <a:rPr lang="en-US" sz="1200" dirty="0">
                <a:solidFill>
                  <a:srgbClr val="FF0000"/>
                </a:solidFill>
                <a:effectLst/>
                <a:latin typeface="Atkinson Hyperlegible" pitchFamily="50" charset="0"/>
                <a:ea typeface="Yu Mincho" panose="020B0400000000000000" pitchFamily="18" charset="-128"/>
                <a:cs typeface="Arial" panose="020B0604020202020204" pitchFamily="34" charset="0"/>
              </a:rPr>
              <a:t> </a:t>
            </a:r>
            <a:endParaRPr lang="en-GB" sz="1200" dirty="0">
              <a:solidFill>
                <a:srgbClr val="FF0000"/>
              </a:solidFill>
              <a:effectLst/>
              <a:latin typeface="Atkinson Hyperlegible" pitchFamily="50" charset="0"/>
              <a:ea typeface="Yu Mincho" panose="020B0400000000000000" pitchFamily="18" charset="-128"/>
              <a:cs typeface="Arial" panose="020B0604020202020204" pitchFamily="34" charset="0"/>
            </a:endParaRPr>
          </a:p>
          <a:p>
            <a:pPr lvl="0"/>
            <a:r>
              <a:rPr lang="en-GB" sz="1200" dirty="0">
                <a:solidFill>
                  <a:schemeClr val="tx1"/>
                </a:solidFill>
                <a:latin typeface="Atkinson Hyperlegible" pitchFamily="50" charset="0"/>
              </a:rPr>
              <a:t>As confidence in the local police in rural areas is higher than in Essex as a whole, and offence levels in the 12 months to September 2022 compared to the 12 months to December 2019 (pre-COVID) are lower, a grade of Good is recommended.</a:t>
            </a:r>
          </a:p>
          <a:p>
            <a:pPr lvl="0"/>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Rural districts: Braintree, Maldon, Tendring and Uttlesford</a:t>
            </a:r>
          </a:p>
        </p:txBody>
      </p:sp>
      <p:sp>
        <p:nvSpPr>
          <p:cNvPr id="12" name="Rectangle 11"/>
          <p:cNvSpPr/>
          <p:nvPr/>
        </p:nvSpPr>
        <p:spPr>
          <a:xfrm>
            <a:off x="7524328" y="186722"/>
            <a:ext cx="151216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483DAB84-F250-4ED9-81B2-73C3E28F9BE3}"/>
              </a:ext>
            </a:extLst>
          </p:cNvPr>
          <p:cNvPicPr>
            <a:picLocks noChangeAspect="1"/>
          </p:cNvPicPr>
          <p:nvPr/>
        </p:nvPicPr>
        <p:blipFill>
          <a:blip r:embed="rId3"/>
          <a:stretch>
            <a:fillRect/>
          </a:stretch>
        </p:blipFill>
        <p:spPr>
          <a:xfrm>
            <a:off x="72000" y="711998"/>
            <a:ext cx="9000000" cy="913306"/>
          </a:xfrm>
          <a:prstGeom prst="rect">
            <a:avLst/>
          </a:prstGeom>
        </p:spPr>
      </p:pic>
    </p:spTree>
    <p:extLst>
      <p:ext uri="{BB962C8B-B14F-4D97-AF65-F5344CB8AC3E}">
        <p14:creationId xmlns:p14="http://schemas.microsoft.com/office/powerpoint/2010/main" val="175980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1293"/>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Preventing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15</a:t>
            </a:fld>
            <a:endParaRPr lang="en-GB" dirty="0"/>
          </a:p>
        </p:txBody>
      </p:sp>
      <p:sp>
        <p:nvSpPr>
          <p:cNvPr id="13" name="Rectangle 12"/>
          <p:cNvSpPr/>
          <p:nvPr/>
        </p:nvSpPr>
        <p:spPr>
          <a:xfrm>
            <a:off x="7615428" y="172331"/>
            <a:ext cx="142079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9048" y="4096316"/>
            <a:ext cx="8978675" cy="237757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were 11 fewer dog thefts in Essex for the 12 months to November 2022 compared to the 12 months to November 2021 (55 v. 66). There were two fewer dogs theft in the 12 months to November 2022 compared to the 12 months to December 2019.</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in how Essex Police and the organisations they work with are dealing with dog theft (from the independent survey commissioned by Essex Police) is at 63.4% for the 12 months to September 2022.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low and reducing number of thefts across the county (given the comparatively large population of Essex), along with relatively high confidence levels, a grade of Good is recommended.</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4" name="Picture 3">
            <a:extLst>
              <a:ext uri="{FF2B5EF4-FFF2-40B4-BE49-F238E27FC236}">
                <a16:creationId xmlns:a16="http://schemas.microsoft.com/office/drawing/2014/main" id="{AE894C0C-1BFA-4941-9A49-65A1C933A220}"/>
              </a:ext>
            </a:extLst>
          </p:cNvPr>
          <p:cNvPicPr>
            <a:picLocks noChangeAspect="1"/>
          </p:cNvPicPr>
          <p:nvPr/>
        </p:nvPicPr>
        <p:blipFill>
          <a:blip r:embed="rId2"/>
          <a:stretch>
            <a:fillRect/>
          </a:stretch>
        </p:blipFill>
        <p:spPr>
          <a:xfrm>
            <a:off x="54292" y="698468"/>
            <a:ext cx="9000000" cy="717685"/>
          </a:xfrm>
          <a:prstGeom prst="rect">
            <a:avLst/>
          </a:prstGeom>
        </p:spPr>
      </p:pic>
      <p:pic>
        <p:nvPicPr>
          <p:cNvPr id="7" name="Picture 6">
            <a:extLst>
              <a:ext uri="{FF2B5EF4-FFF2-40B4-BE49-F238E27FC236}">
                <a16:creationId xmlns:a16="http://schemas.microsoft.com/office/drawing/2014/main" id="{29F599DA-5E4F-432C-B897-BDE93CAB0A68}"/>
              </a:ext>
            </a:extLst>
          </p:cNvPr>
          <p:cNvPicPr>
            <a:picLocks noChangeAspect="1"/>
          </p:cNvPicPr>
          <p:nvPr/>
        </p:nvPicPr>
        <p:blipFill>
          <a:blip r:embed="rId3"/>
          <a:stretch>
            <a:fillRect/>
          </a:stretch>
        </p:blipFill>
        <p:spPr>
          <a:xfrm>
            <a:off x="2608385" y="1452827"/>
            <a:ext cx="3960000" cy="1676439"/>
          </a:xfrm>
          <a:prstGeom prst="rect">
            <a:avLst/>
          </a:prstGeom>
        </p:spPr>
      </p:pic>
      <p:pic>
        <p:nvPicPr>
          <p:cNvPr id="8" name="Picture 7">
            <a:extLst>
              <a:ext uri="{FF2B5EF4-FFF2-40B4-BE49-F238E27FC236}">
                <a16:creationId xmlns:a16="http://schemas.microsoft.com/office/drawing/2014/main" id="{06853135-F568-49B9-8AEF-FA320A5880CA}"/>
              </a:ext>
            </a:extLst>
          </p:cNvPr>
          <p:cNvPicPr>
            <a:picLocks noChangeAspect="1"/>
          </p:cNvPicPr>
          <p:nvPr/>
        </p:nvPicPr>
        <p:blipFill>
          <a:blip r:embed="rId4"/>
          <a:stretch>
            <a:fillRect/>
          </a:stretch>
        </p:blipFill>
        <p:spPr>
          <a:xfrm>
            <a:off x="77723" y="3194683"/>
            <a:ext cx="9000000" cy="873955"/>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Reducing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16</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6926" y="4240543"/>
            <a:ext cx="9000000" cy="257762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850" dirty="0">
                <a:solidFill>
                  <a:schemeClr val="tx1"/>
                </a:solidFill>
                <a:latin typeface="Atkinson Hyperlegible" pitchFamily="50" charset="0"/>
              </a:rPr>
              <a:t>Business Crime offences include any notifiable crimes recorded with a victim which is an organisation; it does not include Fraud offences. All reports of Fraud are recorded by the National Fraud Intelligence Bureau (NFIB) rather than Essex Police. In the 12 months to November 2022, a total of 1,769 Fraud investigations were allocated to Essex Police by NFIB for investigation. For data on the number and type of Fraud investigations reported as being committed within the Essex Police area, please visit the </a:t>
            </a:r>
            <a:r>
              <a:rPr lang="en-GB" sz="850" b="1" u="sng" dirty="0">
                <a:solidFill>
                  <a:schemeClr val="tx1"/>
                </a:solidFill>
                <a:latin typeface="Atkinson Hyperlegible" pitchFamily="50" charset="0"/>
                <a:hlinkClick r:id="rId2"/>
              </a:rPr>
              <a:t>NFIB Fraud and Cyber Crime Dashboard</a:t>
            </a:r>
            <a:r>
              <a:rPr lang="en-GB" sz="850" dirty="0">
                <a:solidFill>
                  <a:schemeClr val="tx1"/>
                </a:solidFill>
                <a:latin typeface="Atkinson Hyperlegible" pitchFamily="50" charset="0"/>
              </a:rPr>
              <a:t>.</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Essex experienced a </a:t>
            </a:r>
            <a:r>
              <a:rPr lang="en-GB" sz="850" b="1" dirty="0">
                <a:solidFill>
                  <a:schemeClr val="tx1"/>
                </a:solidFill>
                <a:latin typeface="Atkinson Hyperlegible" pitchFamily="50" charset="0"/>
              </a:rPr>
              <a:t>22.3% increase (3,759 more) in the number of Business Crime offences and a 17.1% increase (461 more) in the number of these offences which were solved</a:t>
            </a:r>
            <a:r>
              <a:rPr lang="en-GB" sz="850" dirty="0">
                <a:solidFill>
                  <a:schemeClr val="tx1"/>
                </a:solidFill>
                <a:latin typeface="Atkinson Hyperlegible" pitchFamily="50" charset="0"/>
              </a:rPr>
              <a:t> in the 12 months to November 2022 compared to the 12 months to November 2021. </a:t>
            </a:r>
            <a:r>
              <a:rPr lang="en-GB" sz="850" dirty="0">
                <a:solidFill>
                  <a:schemeClr val="tx1"/>
                </a:solidFill>
                <a:effectLst/>
                <a:latin typeface="Atkinson Hyperlegible" pitchFamily="50" charset="0"/>
              </a:rPr>
              <a:t>COVID restrictions were lifted at the end of January 2021 resulting in lower crime levels in the 12 months to </a:t>
            </a:r>
            <a:r>
              <a:rPr lang="en-GB" sz="850" dirty="0">
                <a:solidFill>
                  <a:schemeClr val="tx1"/>
                </a:solidFill>
                <a:latin typeface="Atkinson Hyperlegible" pitchFamily="50" charset="0"/>
              </a:rPr>
              <a:t>November</a:t>
            </a:r>
            <a:r>
              <a:rPr lang="en-GB" sz="850" dirty="0">
                <a:solidFill>
                  <a:schemeClr val="tx1"/>
                </a:solidFill>
                <a:effectLst/>
                <a:latin typeface="Atkinson Hyperlegible" pitchFamily="50" charset="0"/>
              </a:rPr>
              <a:t> 2021 as this includes periods when businesses were not open; shoplifting accounts for approximately 45% of business crime. </a:t>
            </a:r>
            <a:r>
              <a:rPr lang="en-GB" sz="850" dirty="0">
                <a:solidFill>
                  <a:schemeClr val="tx1"/>
                </a:solidFill>
                <a:latin typeface="Atkinson Hyperlegible" pitchFamily="50" charset="0"/>
              </a:rPr>
              <a:t>Essex Police have been working with businesses to encourage them to record more offences.</a:t>
            </a:r>
          </a:p>
          <a:p>
            <a:endParaRPr lang="en-GB" sz="850" dirty="0">
              <a:solidFill>
                <a:schemeClr val="tx1"/>
              </a:solidFill>
              <a:latin typeface="Atkinson Hyperlegible" pitchFamily="50" charset="0"/>
            </a:endParaRPr>
          </a:p>
          <a:p>
            <a:r>
              <a:rPr lang="en-GB" sz="850" dirty="0">
                <a:solidFill>
                  <a:schemeClr val="tx1"/>
                </a:solidFill>
                <a:latin typeface="Atkinson Hyperlegible" pitchFamily="50" charset="0"/>
              </a:rPr>
              <a:t>There was a 14.3% decrease (3,435 fewer) in the number of Business Crime offences and a 35.4% decrease (1,733 fewer) in the number of Business Crimes solved in the 12 months to November 2022 compared to the 12 months to December 2019.  </a:t>
            </a:r>
          </a:p>
          <a:p>
            <a:endParaRPr lang="en-GB" sz="850" dirty="0">
              <a:solidFill>
                <a:srgbClr val="FF0000"/>
              </a:solidFill>
              <a:latin typeface="Atkinson Hyperlegible" pitchFamily="50" charset="0"/>
            </a:endParaRPr>
          </a:p>
          <a:p>
            <a:r>
              <a:rPr lang="en-GB" sz="850" dirty="0">
                <a:solidFill>
                  <a:schemeClr val="tx1"/>
                </a:solidFill>
                <a:latin typeface="Atkinson Hyperlegible" pitchFamily="50" charset="0"/>
              </a:rPr>
              <a:t>Confidence that Essex Police are dealing with cyber crime (from the independent survey commissioned by Essex Police) is at 51.1% for the 12 months to September 2022. Confidence has significantly increased from the previous quarter when it was at 25.2%. </a:t>
            </a:r>
          </a:p>
          <a:p>
            <a:endParaRPr lang="en-GB" sz="850" dirty="0">
              <a:solidFill>
                <a:schemeClr val="tx1"/>
              </a:solidFill>
              <a:latin typeface="Atkinson Hyperlegible" pitchFamily="50" charset="0"/>
            </a:endParaRPr>
          </a:p>
          <a:p>
            <a:pPr lvl="0"/>
            <a:r>
              <a:rPr lang="en-GB" sz="850" dirty="0">
                <a:solidFill>
                  <a:schemeClr val="tx1"/>
                </a:solidFill>
                <a:latin typeface="Atkinson Hyperlegible" pitchFamily="50" charset="0"/>
              </a:rPr>
              <a:t>Due to the increase in the number of solved Business Crime offences, a grade of Adequate is recommended.</a:t>
            </a:r>
          </a:p>
          <a:p>
            <a:pPr lvl="0"/>
            <a:endParaRPr lang="en-GB" sz="850" dirty="0">
              <a:solidFill>
                <a:schemeClr val="tx1"/>
              </a:solidFill>
              <a:latin typeface="Atkinson Hyperlegible" pitchFamily="50" charset="0"/>
            </a:endParaRPr>
          </a:p>
          <a:p>
            <a:pPr lvl="0"/>
            <a:r>
              <a:rPr lang="en-GB" sz="850" dirty="0">
                <a:solidFill>
                  <a:schemeClr val="tx1"/>
                </a:solidFill>
                <a:latin typeface="Atkinson Hyperlegible" pitchFamily="50" charset="0"/>
              </a:rPr>
              <a:t>* The confidence question was added to the internal survey in September 2021 so year on year comparison is not yet available.</a:t>
            </a:r>
          </a:p>
        </p:txBody>
      </p:sp>
      <p:sp>
        <p:nvSpPr>
          <p:cNvPr id="11" name="Rectangle 10">
            <a:extLst>
              <a:ext uri="{FF2B5EF4-FFF2-40B4-BE49-F238E27FC236}">
                <a16:creationId xmlns:a16="http://schemas.microsoft.com/office/drawing/2014/main" id="{A8CE14F5-4CE6-42E3-9C41-2FE12885F838}"/>
              </a:ext>
            </a:extLst>
          </p:cNvPr>
          <p:cNvSpPr/>
          <p:nvPr/>
        </p:nvSpPr>
        <p:spPr>
          <a:xfrm>
            <a:off x="7288018" y="200636"/>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3E915F79-381F-4D06-9B1B-687E9728AA4D}"/>
              </a:ext>
            </a:extLst>
          </p:cNvPr>
          <p:cNvPicPr>
            <a:picLocks noChangeAspect="1"/>
          </p:cNvPicPr>
          <p:nvPr/>
        </p:nvPicPr>
        <p:blipFill>
          <a:blip r:embed="rId3"/>
          <a:stretch>
            <a:fillRect/>
          </a:stretch>
        </p:blipFill>
        <p:spPr>
          <a:xfrm>
            <a:off x="67730" y="1642825"/>
            <a:ext cx="3960000" cy="1674782"/>
          </a:xfrm>
          <a:prstGeom prst="rect">
            <a:avLst/>
          </a:prstGeom>
        </p:spPr>
      </p:pic>
      <p:pic>
        <p:nvPicPr>
          <p:cNvPr id="8" name="Picture 7">
            <a:extLst>
              <a:ext uri="{FF2B5EF4-FFF2-40B4-BE49-F238E27FC236}">
                <a16:creationId xmlns:a16="http://schemas.microsoft.com/office/drawing/2014/main" id="{0E14F18C-3017-4ED7-B660-A1CE4B19E42D}"/>
              </a:ext>
            </a:extLst>
          </p:cNvPr>
          <p:cNvPicPr>
            <a:picLocks noChangeAspect="1"/>
          </p:cNvPicPr>
          <p:nvPr/>
        </p:nvPicPr>
        <p:blipFill>
          <a:blip r:embed="rId4"/>
          <a:stretch>
            <a:fillRect/>
          </a:stretch>
        </p:blipFill>
        <p:spPr>
          <a:xfrm>
            <a:off x="5097074" y="1642825"/>
            <a:ext cx="3960000" cy="1674782"/>
          </a:xfrm>
          <a:prstGeom prst="rect">
            <a:avLst/>
          </a:prstGeom>
        </p:spPr>
      </p:pic>
      <p:pic>
        <p:nvPicPr>
          <p:cNvPr id="10" name="Picture 9">
            <a:extLst>
              <a:ext uri="{FF2B5EF4-FFF2-40B4-BE49-F238E27FC236}">
                <a16:creationId xmlns:a16="http://schemas.microsoft.com/office/drawing/2014/main" id="{272168A6-C158-4772-B1A9-AA5A76D414E0}"/>
              </a:ext>
            </a:extLst>
          </p:cNvPr>
          <p:cNvPicPr>
            <a:picLocks noChangeAspect="1"/>
          </p:cNvPicPr>
          <p:nvPr/>
        </p:nvPicPr>
        <p:blipFill>
          <a:blip r:embed="rId5"/>
          <a:stretch>
            <a:fillRect/>
          </a:stretch>
        </p:blipFill>
        <p:spPr>
          <a:xfrm>
            <a:off x="86926" y="732198"/>
            <a:ext cx="9000000" cy="885531"/>
          </a:xfrm>
          <a:prstGeom prst="rect">
            <a:avLst/>
          </a:prstGeom>
        </p:spPr>
      </p:pic>
      <p:pic>
        <p:nvPicPr>
          <p:cNvPr id="13" name="Picture 12">
            <a:extLst>
              <a:ext uri="{FF2B5EF4-FFF2-40B4-BE49-F238E27FC236}">
                <a16:creationId xmlns:a16="http://schemas.microsoft.com/office/drawing/2014/main" id="{987190D9-B44E-4A54-A9A6-029B186A19F7}"/>
              </a:ext>
            </a:extLst>
          </p:cNvPr>
          <p:cNvPicPr>
            <a:picLocks noChangeAspect="1"/>
          </p:cNvPicPr>
          <p:nvPr/>
        </p:nvPicPr>
        <p:blipFill>
          <a:blip r:embed="rId6"/>
          <a:stretch>
            <a:fillRect/>
          </a:stretch>
        </p:blipFill>
        <p:spPr>
          <a:xfrm>
            <a:off x="91394" y="3331211"/>
            <a:ext cx="9000000" cy="873955"/>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17</a:t>
            </a:fld>
            <a:endParaRPr lang="en-GB" dirty="0"/>
          </a:p>
        </p:txBody>
      </p:sp>
      <p:sp>
        <p:nvSpPr>
          <p:cNvPr id="7" name="TextBox 6"/>
          <p:cNvSpPr txBox="1"/>
          <p:nvPr/>
        </p:nvSpPr>
        <p:spPr>
          <a:xfrm>
            <a:off x="75615" y="3491827"/>
            <a:ext cx="8978675" cy="323165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Road traffic safety is the responsibility of the </a:t>
            </a:r>
            <a:r>
              <a:rPr lang="en-GB" sz="1200" dirty="0">
                <a:solidFill>
                  <a:schemeClr val="tx1"/>
                </a:solidFill>
                <a:latin typeface="Atkinson Hyperlegible" pitchFamily="50" charset="0"/>
              </a:rPr>
              <a:t>Safer Essex Roads Partnership (</a:t>
            </a:r>
            <a:r>
              <a:rPr lang="en-GB" sz="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rPr>
              <a:t>SERP). SERP comprises representatives from Essex Police, Essex County Fire &amp; Rescue Service, Essex County Council, Southend on Sea Borough Council, Thurrock Council, National Highways, East of England Ambulance Service Trust, Essex and Herts Air Ambulance Service Trust and The Safer Roads Foundation (Registered Charity). The aspiration of Essex Police and partners is ‘Vision Zero’, namely to have no road deaths or serious injuries by 2040. </a:t>
            </a:r>
            <a:r>
              <a:rPr lang="en-GB" sz="1200" dirty="0">
                <a:solidFill>
                  <a:schemeClr val="tx1"/>
                </a:solidFill>
                <a:effectLst/>
                <a:latin typeface="Atkinson Hyperlegible" pitchFamily="50" charset="0"/>
                <a:ea typeface="Calibri" panose="020F0502020204030204" pitchFamily="34" charset="0"/>
                <a:cs typeface="Times New Roman" panose="02020603050405020304" pitchFamily="18" charset="0"/>
              </a:rPr>
              <a:t>The SERP Safety delivery plan sets out a structured programme of educational and engagement activity to address this and support behavioural changes.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a:t>
            </a:r>
            <a:r>
              <a:rPr lang="en-GB" sz="1200" b="1" dirty="0">
                <a:solidFill>
                  <a:schemeClr val="tx1"/>
                </a:solidFill>
                <a:latin typeface="Atkinson Hyperlegible" pitchFamily="50" charset="0"/>
              </a:rPr>
              <a:t>10.9% increase (87 more) in the number of those Killed or Seriously Injured (KSI) in Essex </a:t>
            </a:r>
            <a:r>
              <a:rPr lang="en-GB" sz="1200" dirty="0">
                <a:solidFill>
                  <a:schemeClr val="tx1"/>
                </a:solidFill>
                <a:latin typeface="Atkinson Hyperlegible" pitchFamily="50" charset="0"/>
              </a:rPr>
              <a:t>for the 12 months to November 2022 compared to the 12 months to November 2021 with the rate of increase slowing more recently. The number of KSIs also increased by 59 in the 12 months to November 2022 compared to the 12 months to December 2019.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Essex is sixth in its Most Similar Group (MSG) of police forces (out of eight) for casualties per 100 million vehicle kilometres (results to June 20</a:t>
            </a:r>
            <a:r>
              <a:rPr lang="en-GB" sz="1200" u="sng" dirty="0">
                <a:solidFill>
                  <a:schemeClr val="tx1"/>
                </a:solidFill>
                <a:latin typeface="Atkinson Hyperlegible" pitchFamily="50" charset="0"/>
              </a:rPr>
              <a:t>21</a:t>
            </a:r>
            <a:r>
              <a:rPr lang="en-GB" sz="12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48953F60-DBB0-4EAA-B205-2C64C8B6B380}"/>
              </a:ext>
            </a:extLst>
          </p:cNvPr>
          <p:cNvPicPr>
            <a:picLocks noChangeAspect="1"/>
          </p:cNvPicPr>
          <p:nvPr/>
        </p:nvPicPr>
        <p:blipFill>
          <a:blip r:embed="rId2"/>
          <a:stretch>
            <a:fillRect/>
          </a:stretch>
        </p:blipFill>
        <p:spPr>
          <a:xfrm>
            <a:off x="64952" y="778082"/>
            <a:ext cx="9000000" cy="622802"/>
          </a:xfrm>
          <a:prstGeom prst="rect">
            <a:avLst/>
          </a:prstGeom>
        </p:spPr>
      </p:pic>
      <p:pic>
        <p:nvPicPr>
          <p:cNvPr id="8" name="Picture 7">
            <a:extLst>
              <a:ext uri="{FF2B5EF4-FFF2-40B4-BE49-F238E27FC236}">
                <a16:creationId xmlns:a16="http://schemas.microsoft.com/office/drawing/2014/main" id="{57971A2D-EADA-4A0A-84FE-724AF99F0F48}"/>
              </a:ext>
            </a:extLst>
          </p:cNvPr>
          <p:cNvPicPr>
            <a:picLocks noChangeAspect="1"/>
          </p:cNvPicPr>
          <p:nvPr/>
        </p:nvPicPr>
        <p:blipFill>
          <a:blip r:embed="rId3"/>
          <a:stretch>
            <a:fillRect/>
          </a:stretch>
        </p:blipFill>
        <p:spPr>
          <a:xfrm>
            <a:off x="83718" y="1530359"/>
            <a:ext cx="4320000" cy="1859404"/>
          </a:xfrm>
          <a:prstGeom prst="rect">
            <a:avLst/>
          </a:prstGeom>
        </p:spPr>
      </p:pic>
      <p:pic>
        <p:nvPicPr>
          <p:cNvPr id="10" name="Picture 9">
            <a:extLst>
              <a:ext uri="{FF2B5EF4-FFF2-40B4-BE49-F238E27FC236}">
                <a16:creationId xmlns:a16="http://schemas.microsoft.com/office/drawing/2014/main" id="{FD798D72-FC66-4A95-8BC9-A17C5F1810EA}"/>
              </a:ext>
            </a:extLst>
          </p:cNvPr>
          <p:cNvPicPr>
            <a:picLocks noChangeAspect="1"/>
          </p:cNvPicPr>
          <p:nvPr/>
        </p:nvPicPr>
        <p:blipFill>
          <a:blip r:embed="rId4"/>
          <a:stretch>
            <a:fillRect/>
          </a:stretch>
        </p:blipFill>
        <p:spPr>
          <a:xfrm>
            <a:off x="4734290" y="1562707"/>
            <a:ext cx="4320000" cy="1151138"/>
          </a:xfrm>
          <a:prstGeom prst="rect">
            <a:avLst/>
          </a:prstGeom>
        </p:spPr>
      </p:pic>
    </p:spTree>
    <p:extLst>
      <p:ext uri="{BB962C8B-B14F-4D97-AF65-F5344CB8AC3E}">
        <p14:creationId xmlns:p14="http://schemas.microsoft.com/office/powerpoint/2010/main" val="2107516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472608" cy="338554"/>
          </a:xfrm>
          <a:prstGeom prst="rect">
            <a:avLst/>
          </a:prstGeom>
        </p:spPr>
        <p:txBody>
          <a:bodyPr wrap="square">
            <a:spAutoFit/>
          </a:bodyPr>
          <a:lstStyle/>
          <a:p>
            <a:r>
              <a:rPr lang="en-GB" sz="1600" b="1" dirty="0">
                <a:solidFill>
                  <a:schemeClr val="bg1"/>
                </a:solidFill>
                <a:latin typeface="Atkinson Hyperlegible" pitchFamily="50" charset="0"/>
              </a:rPr>
              <a:t>Priority 9 - Improving safety on our roads - continued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18</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92506" y="3296592"/>
            <a:ext cx="9000000" cy="3323987"/>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875" b="1" dirty="0">
                <a:solidFill>
                  <a:schemeClr val="tx1"/>
                </a:solidFill>
                <a:latin typeface="Atkinson Hyperlegible" pitchFamily="50" charset="0"/>
              </a:rPr>
              <a:t>There was a 6.6% decrease (187 fewer offences) in drink/drug driving offences </a:t>
            </a:r>
            <a:r>
              <a:rPr lang="en-GB" sz="875" dirty="0">
                <a:solidFill>
                  <a:schemeClr val="tx1"/>
                </a:solidFill>
                <a:latin typeface="Atkinson Hyperlegible" pitchFamily="50" charset="0"/>
              </a:rPr>
              <a:t>for the 12 months to November 2022 compared to the 12 months to November 2021. This is due to a decrease in recorded drug driving offences; there was an 3.0% increase (41 more offences) in drink driving but a 19.7% decrease (221 fewer offences) in drug driving. There was also a 28.8% decrease (1,068 fewer offences) in drink/drug driving offences for the 12 months to November 2022 compared to the 12 months to December 2019; of these offences, there was a 4.0% decrease (58 fewer offences) in drink driving and a 51.2% decrease (944 fewer offences) in drug driving. All of these offence types are primarily driven by police proactivity in relation to road safety. </a:t>
            </a:r>
          </a:p>
          <a:p>
            <a:endParaRPr lang="en-GB" sz="875" dirty="0">
              <a:solidFill>
                <a:srgbClr val="FF0000"/>
              </a:solidFill>
              <a:latin typeface="Atkinson Hyperlegible" pitchFamily="50" charset="0"/>
            </a:endParaRPr>
          </a:p>
          <a:p>
            <a:r>
              <a:rPr lang="en-GB" sz="875" dirty="0">
                <a:solidFill>
                  <a:schemeClr val="tx1"/>
                </a:solidFill>
                <a:latin typeface="Atkinson Hyperlegible" pitchFamily="50" charset="0"/>
              </a:rPr>
              <a:t>There was a </a:t>
            </a:r>
            <a:r>
              <a:rPr lang="en-GB" sz="875" b="1" dirty="0">
                <a:solidFill>
                  <a:schemeClr val="tx1"/>
                </a:solidFill>
                <a:latin typeface="Atkinson Hyperlegible" pitchFamily="50" charset="0"/>
              </a:rPr>
              <a:t>142.4% increase (665 more offences) in the number of driving related mobile phone offences </a:t>
            </a:r>
            <a:r>
              <a:rPr lang="en-GB" sz="875" dirty="0">
                <a:solidFill>
                  <a:schemeClr val="tx1"/>
                </a:solidFill>
                <a:latin typeface="Atkinson Hyperlegible" pitchFamily="50" charset="0"/>
              </a:rPr>
              <a:t>recorded for the 12 months to November 2022 compared to the 12 months to November 2021.*</a:t>
            </a:r>
          </a:p>
          <a:p>
            <a:endParaRPr lang="en-GB" sz="875" dirty="0">
              <a:solidFill>
                <a:schemeClr val="tx1"/>
              </a:solidFill>
              <a:latin typeface="Atkinson Hyperlegible" pitchFamily="50" charset="0"/>
            </a:endParaRPr>
          </a:p>
          <a:p>
            <a:r>
              <a:rPr lang="en-GB" sz="875" i="0" dirty="0">
                <a:solidFill>
                  <a:schemeClr val="tx1"/>
                </a:solidFill>
                <a:effectLst/>
                <a:latin typeface="Atkinson Hyperlegible" pitchFamily="50" charset="0"/>
              </a:rPr>
              <a:t>Essex Police are launching a new campaign aimed at the friends of drink drivers to prevent, persuade and, as a last resort, report drink driving to police this Christmas. The campaign runs alongside the National Police Chiefs Council’s annual drink and drug drive operation, which provides an increased policing presence, targeting drink and drug drivers during the men’s football World Cup and in the run up to Christmas.</a:t>
            </a:r>
          </a:p>
          <a:p>
            <a:endParaRPr lang="en-GB" sz="875" dirty="0">
              <a:solidFill>
                <a:srgbClr val="FF0000"/>
              </a:solidFill>
              <a:latin typeface="Atkinson Hyperlegible" pitchFamily="50" charset="0"/>
            </a:endParaRPr>
          </a:p>
          <a:p>
            <a:r>
              <a:rPr lang="en-GB" sz="875" dirty="0">
                <a:solidFill>
                  <a:schemeClr val="tx1"/>
                </a:solidFill>
                <a:latin typeface="Atkinson Hyperlegible" pitchFamily="50" charset="0"/>
              </a:rPr>
              <a:t>Confidence in Essex Police and organisations with whom they police the roads (from the independent survey commissioned by Essex Police) is at 65.8% (results to the 12 months to September 2022). Confidence in the local police and organisations they work with has remained stable when compared to year ending September 2021 (66.0%).</a:t>
            </a:r>
          </a:p>
          <a:p>
            <a:endParaRPr lang="en-GB" sz="875" dirty="0">
              <a:solidFill>
                <a:srgbClr val="FF0000"/>
              </a:solidFill>
              <a:latin typeface="Atkinson Hyperlegible" pitchFamily="50" charset="0"/>
            </a:endParaRPr>
          </a:p>
          <a:p>
            <a:r>
              <a:rPr lang="en-GB" sz="875" dirty="0">
                <a:solidFill>
                  <a:schemeClr val="tx1"/>
                </a:solidFill>
                <a:latin typeface="Atkinson Hyperlegible" pitchFamily="50" charset="0"/>
              </a:rPr>
              <a:t>Due to the increase in KSIs in the past 12 months compared to the previous 12 months and the 12 months to December 2019 a grade of Requires Improvement is recommended. </a:t>
            </a:r>
          </a:p>
          <a:p>
            <a:endParaRPr lang="en-GB" sz="875" dirty="0">
              <a:solidFill>
                <a:srgbClr val="FF0000"/>
              </a:solidFill>
              <a:latin typeface="Atkinson Hyperlegible" pitchFamily="50" charset="0"/>
            </a:endParaRPr>
          </a:p>
          <a:p>
            <a:r>
              <a:rPr lang="en-GB" sz="875" dirty="0">
                <a:solidFill>
                  <a:schemeClr val="tx1"/>
                </a:solidFill>
                <a:latin typeface="Atkinson Hyperlegible" pitchFamily="50" charset="0"/>
              </a:rPr>
              <a:t>Please note:</a:t>
            </a:r>
          </a:p>
          <a:p>
            <a:r>
              <a:rPr lang="en-GB" sz="875"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 In addition, due to some processing issues there may be outstanding tickets not yet included in October’s total.</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4" name="Picture 3">
            <a:extLst>
              <a:ext uri="{FF2B5EF4-FFF2-40B4-BE49-F238E27FC236}">
                <a16:creationId xmlns:a16="http://schemas.microsoft.com/office/drawing/2014/main" id="{EFC41385-ACF2-4CE6-B4C5-2CFE2EFA53FE}"/>
              </a:ext>
            </a:extLst>
          </p:cNvPr>
          <p:cNvPicPr>
            <a:picLocks noChangeAspect="1"/>
          </p:cNvPicPr>
          <p:nvPr/>
        </p:nvPicPr>
        <p:blipFill>
          <a:blip r:embed="rId2"/>
          <a:stretch>
            <a:fillRect/>
          </a:stretch>
        </p:blipFill>
        <p:spPr>
          <a:xfrm>
            <a:off x="92506" y="2204580"/>
            <a:ext cx="9000000" cy="1061896"/>
          </a:xfrm>
          <a:prstGeom prst="rect">
            <a:avLst/>
          </a:prstGeom>
        </p:spPr>
      </p:pic>
      <p:pic>
        <p:nvPicPr>
          <p:cNvPr id="3" name="Picture 2">
            <a:extLst>
              <a:ext uri="{FF2B5EF4-FFF2-40B4-BE49-F238E27FC236}">
                <a16:creationId xmlns:a16="http://schemas.microsoft.com/office/drawing/2014/main" id="{8587537C-D1BA-4010-BCFC-6B37E0F04B47}"/>
              </a:ext>
            </a:extLst>
          </p:cNvPr>
          <p:cNvPicPr>
            <a:picLocks noChangeAspect="1"/>
          </p:cNvPicPr>
          <p:nvPr/>
        </p:nvPicPr>
        <p:blipFill>
          <a:blip r:embed="rId3"/>
          <a:stretch>
            <a:fillRect/>
          </a:stretch>
        </p:blipFill>
        <p:spPr>
          <a:xfrm>
            <a:off x="113202" y="735392"/>
            <a:ext cx="9000000" cy="1439072"/>
          </a:xfrm>
          <a:prstGeom prst="rect">
            <a:avLst/>
          </a:prstGeom>
        </p:spPr>
      </p:pic>
    </p:spTree>
    <p:extLst>
      <p:ext uri="{BB962C8B-B14F-4D97-AF65-F5344CB8AC3E}">
        <p14:creationId xmlns:p14="http://schemas.microsoft.com/office/powerpoint/2010/main" val="636222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19</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3324" y="3735370"/>
            <a:ext cx="8978675" cy="297004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Watch Liaison Officers continue to work with Neighbourhood Watch to offer crime and fraud prevention advice.*</a:t>
            </a:r>
          </a:p>
          <a:p>
            <a:endParaRPr lang="en-GB" sz="1100" dirty="0">
              <a:solidFill>
                <a:schemeClr val="tx1"/>
              </a:solidFill>
              <a:highlight>
                <a:srgbClr val="FFFF00"/>
              </a:highlight>
              <a:latin typeface="Atkinson Hyperlegible" pitchFamily="50" charset="0"/>
            </a:endParaRPr>
          </a:p>
          <a:p>
            <a:r>
              <a:rPr lang="en-GB" sz="1100" dirty="0">
                <a:solidFill>
                  <a:schemeClr val="tx1"/>
                </a:solidFill>
                <a:effectLst/>
                <a:latin typeface="Atkinson Hyperlegible" pitchFamily="50" charset="0"/>
                <a:ea typeface="Calibri" panose="020F0502020204030204" pitchFamily="34" charset="0"/>
              </a:rPr>
              <a:t>Citizens in Policing and the Special Constabulary play an integral part in supporting Essex Police.</a:t>
            </a:r>
            <a:r>
              <a:rPr lang="en-GB" sz="1100" dirty="0">
                <a:solidFill>
                  <a:schemeClr val="tx1"/>
                </a:solidFill>
                <a:effectLst/>
                <a:latin typeface="Atkinson Hyperlegible" pitchFamily="50" charset="0"/>
              </a:rPr>
              <a:t> </a:t>
            </a:r>
            <a:r>
              <a:rPr lang="en-GB" sz="1100" dirty="0">
                <a:solidFill>
                  <a:schemeClr val="tx1"/>
                </a:solidFill>
                <a:latin typeface="Atkinson Hyperlegible" pitchFamily="50" charset="0"/>
              </a:rPr>
              <a:t>In</a:t>
            </a:r>
            <a:r>
              <a:rPr lang="en-GB" sz="1100" dirty="0">
                <a:solidFill>
                  <a:schemeClr val="tx1"/>
                </a:solidFill>
                <a:effectLst/>
                <a:latin typeface="Atkinson Hyperlegible" pitchFamily="50" charset="0"/>
                <a:ea typeface="Calibri" panose="020F0502020204030204" pitchFamily="34" charset="0"/>
              </a:rPr>
              <a:t> January 2022, the Local Policing Support Unit (LPSU) introduced a Strategic Co-ordination Group which proactively supports, throughout the county, the mobilisation of all Special Constables, Police Support Volunteers, Active Citizens, Accredited Persons and, where appropriate our Volunteer Police Cadets, with local operations and initiatives under the Chief Constable’s Plan on a Page and the Police, Fire Crime Commissioner’s Police and Fire Plan. </a:t>
            </a:r>
          </a:p>
          <a:p>
            <a:endParaRPr lang="en-GB" sz="1100" dirty="0">
              <a:solidFill>
                <a:srgbClr val="FF0000"/>
              </a:solidFill>
              <a:latin typeface="Atkinson Hyperlegible" pitchFamily="50" charset="0"/>
              <a:ea typeface="+mn-lt"/>
              <a:cs typeface="+mn-lt"/>
            </a:endParaRPr>
          </a:p>
          <a:p>
            <a:r>
              <a:rPr lang="en-GB" sz="1100" dirty="0">
                <a:solidFill>
                  <a:schemeClr val="tx1"/>
                </a:solidFill>
                <a:latin typeface="Atkinson Hyperlegible" pitchFamily="50" charset="0"/>
                <a:ea typeface="+mn-lt"/>
                <a:cs typeface="+mn-lt"/>
              </a:rPr>
              <a:t>The Special Constabulary headcount is currently 364 (as of 30 November 2022). There are 428 Volunteer Police Cadets (VPCs) and 97 Volunteer Cadet Leaders across 13 Cadet Units. In addition t</a:t>
            </a:r>
            <a:r>
              <a:rPr lang="en-GB" sz="1100" dirty="0">
                <a:effectLst/>
                <a:latin typeface="Atkinson Hyperlegible" pitchFamily="50" charset="0"/>
                <a:ea typeface="Calibri" panose="020F0502020204030204" pitchFamily="34" charset="0"/>
              </a:rPr>
              <a:t>here are 125 Police Support Volunteers and 63 Active Citizens within Essex Police across the county, a total of 188 Volunteers. These volunteers also are part of the Strategic Co-ordination Group and support their Local Community Policing Teams with local events</a:t>
            </a:r>
            <a:r>
              <a:rPr lang="en-GB" sz="1100" dirty="0">
                <a:latin typeface="Atkinson Hyperlegible" pitchFamily="50" charset="0"/>
                <a:ea typeface="Calibri" panose="020F0502020204030204" pitchFamily="34" charset="0"/>
              </a:rPr>
              <a:t>.</a:t>
            </a:r>
            <a:endParaRPr lang="en-GB" sz="1100" dirty="0">
              <a:solidFill>
                <a:schemeClr val="tx1"/>
              </a:solidFill>
              <a:latin typeface="Atkinson Hyperlegible" pitchFamily="50" charset="0"/>
            </a:endParaRP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Since last month’s report, there are now: 14 more allotment group members, one more caravan group member, 41 more dog group members, one more farm and rural group member and three more heritage group members.</a:t>
            </a:r>
          </a:p>
          <a:p>
            <a:pPr lvl="0"/>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Please note:</a:t>
            </a:r>
          </a:p>
          <a:p>
            <a:r>
              <a:rPr lang="en-GB" sz="1100" dirty="0">
                <a:solidFill>
                  <a:schemeClr val="tx1"/>
                </a:solidFill>
                <a:latin typeface="Atkinson Hyperlegible" pitchFamily="50" charset="0"/>
              </a:rPr>
              <a:t>* Neighbourhood Watch data were first produced in March 2022 so year on year comparison is not available.</a:t>
            </a:r>
          </a:p>
        </p:txBody>
      </p:sp>
      <p:pic>
        <p:nvPicPr>
          <p:cNvPr id="2" name="Picture 1">
            <a:extLst>
              <a:ext uri="{FF2B5EF4-FFF2-40B4-BE49-F238E27FC236}">
                <a16:creationId xmlns:a16="http://schemas.microsoft.com/office/drawing/2014/main" id="{3A80A6C6-EFEB-41B8-9840-8B6941475BF1}"/>
              </a:ext>
            </a:extLst>
          </p:cNvPr>
          <p:cNvPicPr>
            <a:picLocks noChangeAspect="1"/>
          </p:cNvPicPr>
          <p:nvPr/>
        </p:nvPicPr>
        <p:blipFill>
          <a:blip r:embed="rId2"/>
          <a:stretch>
            <a:fillRect/>
          </a:stretch>
        </p:blipFill>
        <p:spPr>
          <a:xfrm>
            <a:off x="82662" y="710220"/>
            <a:ext cx="9000000" cy="2881630"/>
          </a:xfrm>
          <a:prstGeom prst="rect">
            <a:avLst/>
          </a:prstGeom>
        </p:spPr>
      </p:pic>
    </p:spTree>
    <p:extLst>
      <p:ext uri="{BB962C8B-B14F-4D97-AF65-F5344CB8AC3E}">
        <p14:creationId xmlns:p14="http://schemas.microsoft.com/office/powerpoint/2010/main" val="316922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0" y="655833"/>
            <a:ext cx="9144000" cy="5586145"/>
          </a:xfrm>
          <a:prstGeom prst="rect">
            <a:avLst/>
          </a:prstGeom>
          <a:noFill/>
        </p:spPr>
        <p:txBody>
          <a:bodyPr wrap="square" rtlCol="0">
            <a:spAutoFit/>
          </a:bodyPr>
          <a:lstStyle/>
          <a:p>
            <a:pPr marL="285750" indent="-285750">
              <a:buFont typeface="Arial" panose="020B0604020202020204" pitchFamily="34" charset="0"/>
              <a:buChar char="•"/>
            </a:pPr>
            <a:r>
              <a:rPr lang="en-GB" sz="1050" dirty="0">
                <a:latin typeface="Atkinson Hyperlegible" pitchFamily="50" charset="0"/>
              </a:rPr>
              <a:t>The Police and Crime Plan 2021-2024 was introduced in April 2021,</a:t>
            </a:r>
            <a:r>
              <a:rPr lang="en-GB" sz="1050" baseline="30000" dirty="0">
                <a:latin typeface="Atkinson Hyperlegible" pitchFamily="50" charset="0"/>
              </a:rPr>
              <a:t> </a:t>
            </a:r>
            <a:r>
              <a:rPr lang="en-GB" sz="1050" dirty="0">
                <a:latin typeface="Atkinson Hyperlegible" pitchFamily="50" charset="0"/>
              </a:rPr>
              <a:t>with new measures that reflect the Essex Police, Fire and Crime Commissioner’s (PFCC) strategic commitment to targeted prevention and early intervention. </a:t>
            </a:r>
          </a:p>
          <a:p>
            <a:pPr marL="285750" indent="-285750">
              <a:buFont typeface="Arial" panose="020B0604020202020204" pitchFamily="34" charset="0"/>
              <a:buChar char="•"/>
            </a:pPr>
            <a:endParaRPr lang="en-GB" sz="1050" dirty="0">
              <a:solidFill>
                <a:srgbClr val="FF0000"/>
              </a:solidFill>
              <a:latin typeface="Atkinson Hyperlegible" pitchFamily="50" charset="0"/>
            </a:endParaRPr>
          </a:p>
          <a:p>
            <a:pPr marL="285750" indent="-285750">
              <a:buFont typeface="Arial" panose="020B0604020202020204" pitchFamily="34" charset="0"/>
              <a:buChar char="•"/>
            </a:pPr>
            <a:r>
              <a:rPr lang="en-GB" sz="1050" b="1" dirty="0">
                <a:latin typeface="Atkinson Hyperlegible" pitchFamily="50" charset="0"/>
              </a:rPr>
              <a:t>Four of the eleven PFCC Priorities have been given a recommended grade of ‘</a:t>
            </a:r>
            <a:r>
              <a:rPr lang="en-GB" sz="1050" b="1" dirty="0">
                <a:solidFill>
                  <a:srgbClr val="00B050"/>
                </a:solidFill>
                <a:latin typeface="Atkinson Hyperlegible" pitchFamily="50" charset="0"/>
              </a:rPr>
              <a:t>Good</a:t>
            </a:r>
            <a:r>
              <a:rPr lang="en-GB" sz="1050" b="1" dirty="0">
                <a:latin typeface="Atkinson Hyperlegible" pitchFamily="50" charset="0"/>
              </a:rPr>
              <a:t>’</a:t>
            </a:r>
            <a:r>
              <a:rPr lang="en-GB" sz="1050" dirty="0">
                <a:latin typeface="Atkinson Hyperlegible" pitchFamily="50" charset="0"/>
              </a:rPr>
              <a:t>:</a:t>
            </a:r>
            <a:r>
              <a:rPr lang="en-GB" sz="1050" b="1" dirty="0">
                <a:latin typeface="Atkinson Hyperlegible" pitchFamily="50" charset="0"/>
              </a:rPr>
              <a:t> </a:t>
            </a:r>
            <a:r>
              <a:rPr lang="en-GB" sz="1050" dirty="0">
                <a:latin typeface="Atkinson Hyperlegible" pitchFamily="50" charset="0"/>
              </a:rPr>
              <a:t>2</a:t>
            </a:r>
            <a:r>
              <a:rPr lang="en-GB" sz="1050" b="1" dirty="0">
                <a:latin typeface="Atkinson Hyperlegible" pitchFamily="50" charset="0"/>
              </a:rPr>
              <a:t> </a:t>
            </a:r>
            <a:r>
              <a:rPr lang="en-GB" sz="1050" dirty="0">
                <a:latin typeface="Atkinson Hyperlegible" pitchFamily="50" charset="0"/>
              </a:rPr>
              <a:t>(Reduce drug driven violence), 6 (Protect rural and isolated areas), 7 (Dog Theft) and 10 (Encouraging Volunteers and Community Support). </a:t>
            </a:r>
            <a:r>
              <a:rPr lang="en-GB" sz="1050" b="1" dirty="0">
                <a:latin typeface="Atkinson Hyperlegible" pitchFamily="50" charset="0"/>
              </a:rPr>
              <a:t>Four have been given a recommended grade of ‘Adequate</a:t>
            </a:r>
            <a:r>
              <a:rPr lang="en-GB" sz="1050" dirty="0">
                <a:latin typeface="Atkinson Hyperlegible" pitchFamily="50" charset="0"/>
              </a:rPr>
              <a:t>’ and </a:t>
            </a:r>
            <a:r>
              <a:rPr lang="en-GB" sz="1050" b="1" dirty="0">
                <a:latin typeface="Atkinson Hyperlegible" pitchFamily="50" charset="0"/>
              </a:rPr>
              <a:t>three</a:t>
            </a:r>
            <a:r>
              <a:rPr lang="en-GB" sz="1050" dirty="0">
                <a:latin typeface="Atkinson Hyperlegible" pitchFamily="50" charset="0"/>
              </a:rPr>
              <a:t> </a:t>
            </a:r>
            <a:r>
              <a:rPr lang="en-GB" sz="1050" b="1" dirty="0">
                <a:latin typeface="Atkinson Hyperlegible" pitchFamily="50" charset="0"/>
              </a:rPr>
              <a:t>have been given a recommended grade of ‘</a:t>
            </a:r>
            <a:r>
              <a:rPr lang="en-GB" sz="1050" b="1" dirty="0">
                <a:solidFill>
                  <a:srgbClr val="FF0000"/>
                </a:solidFill>
                <a:latin typeface="Atkinson Hyperlegible" pitchFamily="50" charset="0"/>
              </a:rPr>
              <a:t>Requires Improvement</a:t>
            </a:r>
            <a:r>
              <a:rPr lang="en-GB" sz="1050" dirty="0">
                <a:latin typeface="Atkinson Hyperlegible" pitchFamily="50" charset="0"/>
              </a:rPr>
              <a:t>’: 4 (Violence against women and girls), 5 (Improving our service to support victims of crime) and 9 (Improving safety on our roads). There have been no changes in the recommended grades since the last report.</a:t>
            </a:r>
          </a:p>
          <a:p>
            <a:endParaRPr lang="en-GB" sz="1050" dirty="0">
              <a:solidFill>
                <a:srgbClr val="FF0000"/>
              </a:solidFill>
              <a:latin typeface="Atkinson Hyperlegible" pitchFamily="50" charset="0"/>
            </a:endParaRPr>
          </a:p>
          <a:p>
            <a:pPr marL="285750" indent="-285750">
              <a:buFont typeface="Arial" panose="020B0604020202020204" pitchFamily="34" charset="0"/>
              <a:buChar char="•"/>
            </a:pPr>
            <a:r>
              <a:rPr lang="en-GB" sz="1050" dirty="0">
                <a:latin typeface="Atkinson Hyperlegible" pitchFamily="50" charset="0"/>
              </a:rPr>
              <a:t>Confidence (from the independent survey commissioned by Essex Police) is at 76.3% (results to the 12 months to September 2022). </a:t>
            </a:r>
            <a:r>
              <a:rPr lang="en-GB" sz="1050" b="1" dirty="0">
                <a:latin typeface="Atkinson Hyperlegible" pitchFamily="50" charset="0"/>
              </a:rPr>
              <a:t>Confidence has increased by 11.6 percentage points compared to the 12 months to December 2019 </a:t>
            </a:r>
            <a:r>
              <a:rPr lang="en-GB" sz="1050" dirty="0">
                <a:latin typeface="Atkinson Hyperlegible" pitchFamily="50" charset="0"/>
              </a:rPr>
              <a:t>(64.7%); the 12 months to December 2019 has been used as a comparative period as it was the last full year (and last full financial quarter) in which society, crime and policing was not affected by the pandemic. Although confidence in the local police has deteriorated significantly compared to year ending September 2021 (80.9%), falls in confidence are reflected in publicly available trackers; in the past year, YouGov reported a fall of 10% in the number of people who say the Police are doing a ‘Good Job’.  Forces contacted separately by Essex Police similarly reported patterns similar to Essex Police: confidence was high during COVID, but has been in general decline ever since (the last two quarters especially have seen significant decreases).</a:t>
            </a:r>
          </a:p>
          <a:p>
            <a:pPr marL="285750" indent="-285750">
              <a:buFont typeface="Arial" panose="020B0604020202020204" pitchFamily="34" charset="0"/>
              <a:buChar char="•"/>
            </a:pPr>
            <a:endParaRPr lang="en-GB" sz="1050" dirty="0">
              <a:latin typeface="Atkinson Hyperlegible" pitchFamily="50" charset="0"/>
            </a:endParaRPr>
          </a:p>
          <a:p>
            <a:pPr marL="285750" indent="-285750">
              <a:buFont typeface="Arial" panose="020B0604020202020204" pitchFamily="34" charset="0"/>
              <a:buChar char="•"/>
            </a:pPr>
            <a:r>
              <a:rPr lang="en-GB" sz="1050" b="1" dirty="0">
                <a:latin typeface="Atkinson Hyperlegible" pitchFamily="50" charset="0"/>
              </a:rPr>
              <a:t>There was a decrease in All Crime (1.3%), Rural Crime (7.6%) and Business Crime (14.3%) for the 12 months to November 2022 compared to the 12 months to December 2019</a:t>
            </a:r>
            <a:r>
              <a:rPr lang="en-GB" sz="1050" dirty="0">
                <a:latin typeface="Atkinson Hyperlegible" pitchFamily="50" charset="0"/>
              </a:rPr>
              <a:t>. However, compared to the 12 months to November 2021, All Crime increased by 5.8%;</a:t>
            </a:r>
            <a:r>
              <a:rPr lang="en-GB" sz="1050" b="1" dirty="0">
                <a:latin typeface="Atkinson Hyperlegible" pitchFamily="50" charset="0"/>
              </a:rPr>
              <a:t> </a:t>
            </a:r>
            <a:r>
              <a:rPr lang="en-GB" sz="1050" dirty="0">
                <a:latin typeface="Atkinson Hyperlegible" pitchFamily="50" charset="0"/>
              </a:rPr>
              <a:t>this equates to 9,071 more offences. The volume of crimes recorded by the police has been influenced by the Government’s restrictions on gathering and movement in relation to COVID-19; fewer offences were recorded when more restrictions were in place.</a:t>
            </a:r>
          </a:p>
          <a:p>
            <a:pPr marL="285750" indent="-285750">
              <a:buFont typeface="Arial" panose="020B0604020202020204" pitchFamily="34" charset="0"/>
              <a:buChar char="•"/>
            </a:pPr>
            <a:endParaRPr lang="en-GB" sz="1050" dirty="0">
              <a:solidFill>
                <a:srgbClr val="FF0000"/>
              </a:solidFill>
              <a:latin typeface="Atkinson Hyperlegible" pitchFamily="50" charset="0"/>
            </a:endParaRPr>
          </a:p>
          <a:p>
            <a:pPr marL="285750" indent="-285750">
              <a:buFont typeface="Arial" panose="020B0604020202020204" pitchFamily="34" charset="0"/>
              <a:buChar char="•"/>
            </a:pPr>
            <a:r>
              <a:rPr lang="en-GB" sz="1050" b="1" i="0" dirty="0">
                <a:effectLst/>
                <a:latin typeface="Atkinson Hyperlegible" pitchFamily="50" charset="0"/>
              </a:rPr>
              <a:t>Essex Police prides itself on having excellent Crime Data Accuracy (CDA)</a:t>
            </a:r>
            <a:r>
              <a:rPr lang="en-GB" sz="1050" i="0" dirty="0">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(S&amp;H) offences to ensure additional crimes have not been unnecessarily recorded. Essex Police have also been educating those working within the Resolution Centre to ensure they fully research the individuals involved in these types of</a:t>
            </a:r>
            <a:r>
              <a:rPr lang="en-GB" sz="1050" dirty="0">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1050" i="0" dirty="0">
                <a:effectLst/>
                <a:latin typeface="Atkinson Hyperlegible" pitchFamily="50" charset="0"/>
              </a:rPr>
              <a:t>This activity has therefore not only </a:t>
            </a:r>
            <a:r>
              <a:rPr lang="en-GB" sz="1050" dirty="0">
                <a:latin typeface="Atkinson Hyperlegible" pitchFamily="50" charset="0"/>
              </a:rPr>
              <a:t>resulted in a decrease in offences since the start of the review (August 2022) but has enabled the Force to better coordinate these types of investigations. The total number of investigations for the rolling year decreased to 15,111 for week ending 27</a:t>
            </a:r>
            <a:r>
              <a:rPr lang="en-GB" sz="1050" baseline="30000" dirty="0">
                <a:latin typeface="Atkinson Hyperlegible" pitchFamily="50" charset="0"/>
              </a:rPr>
              <a:t>th</a:t>
            </a:r>
            <a:r>
              <a:rPr lang="en-GB" sz="1050" dirty="0">
                <a:latin typeface="Atkinson Hyperlegible" pitchFamily="50" charset="0"/>
              </a:rPr>
              <a:t> November 2022 compared to 15,927 for week ending 21</a:t>
            </a:r>
            <a:r>
              <a:rPr lang="en-GB" sz="1050" baseline="30000" dirty="0">
                <a:latin typeface="Atkinson Hyperlegible" pitchFamily="50" charset="0"/>
              </a:rPr>
              <a:t>st</a:t>
            </a:r>
            <a:r>
              <a:rPr lang="en-GB" sz="1050" dirty="0">
                <a:latin typeface="Atkinson Hyperlegible" pitchFamily="50" charset="0"/>
              </a:rPr>
              <a:t> August 2022, 816 fewer investigations. It is of note that Stalking and Harassment offences</a:t>
            </a:r>
            <a:r>
              <a:rPr lang="en-GB" sz="1050" b="0" i="0" dirty="0">
                <a:effectLst/>
                <a:latin typeface="Atkinson Hyperlegible" pitchFamily="50" charset="0"/>
              </a:rPr>
              <a:t> comprise the largest volume of Violence Against Women &amp; Girls offences (VAWG) and accounts for 21.0% of all Domestic Abuse investigations</a:t>
            </a:r>
            <a:r>
              <a:rPr lang="en-GB" sz="1050" dirty="0">
                <a:latin typeface="Atkinson Hyperlegible" pitchFamily="50" charset="0"/>
              </a:rPr>
              <a:t>. There were, for example, </a:t>
            </a:r>
            <a:r>
              <a:rPr lang="en-GB" sz="1050" b="1" dirty="0">
                <a:latin typeface="Atkinson Hyperlegible" pitchFamily="50" charset="0"/>
              </a:rPr>
              <a:t>1,534 fewer Stalking and Harassment crimes committed against females </a:t>
            </a:r>
            <a:r>
              <a:rPr lang="en-GB" sz="1050" dirty="0">
                <a:latin typeface="Atkinson Hyperlegible" pitchFamily="50" charset="0"/>
              </a:rPr>
              <a:t>in the 12 months to November 2022 (16,310 crimes) compared to the 12 months to November 2021 (17,844 crimes). </a:t>
            </a:r>
            <a:endParaRPr lang="en-GB" sz="1050" b="1" dirty="0">
              <a:latin typeface="Atkinson Hyperlegible" pitchFamily="50" charset="0"/>
            </a:endParaRPr>
          </a:p>
        </p:txBody>
      </p:sp>
      <p:sp>
        <p:nvSpPr>
          <p:cNvPr id="7" name="Footer Placeholder 1">
            <a:extLst>
              <a:ext uri="{FF2B5EF4-FFF2-40B4-BE49-F238E27FC236}">
                <a16:creationId xmlns:a16="http://schemas.microsoft.com/office/drawing/2014/main" id="{856F34B4-1137-4E1B-A69D-3A7D8C78C78C}"/>
              </a:ext>
            </a:extLst>
          </p:cNvPr>
          <p:cNvSpPr>
            <a:spLocks noGrp="1"/>
          </p:cNvSpPr>
          <p:nvPr>
            <p:ph type="ftr" sz="quarter" idx="11"/>
          </p:nvPr>
        </p:nvSpPr>
        <p:spPr>
          <a:xfrm>
            <a:off x="0" y="6551621"/>
            <a:ext cx="8928992" cy="365125"/>
          </a:xfrm>
        </p:spPr>
        <p:txBody>
          <a:bodyPr/>
          <a:lstStyle/>
          <a:p>
            <a:pPr algn="l"/>
            <a:r>
              <a:rPr lang="en-GB" sz="850" baseline="30000" dirty="0">
                <a:solidFill>
                  <a:schemeClr val="tx1"/>
                </a:solidFill>
                <a:latin typeface="Atkinson Hyperlegible" pitchFamily="50" charset="0"/>
              </a:rPr>
              <a:t>1</a:t>
            </a:r>
            <a:r>
              <a:rPr lang="en-GB" sz="850" dirty="0">
                <a:solidFill>
                  <a:schemeClr val="tx1"/>
                </a:solidFill>
                <a:latin typeface="Atkinson Hyperlegible" pitchFamily="50" charset="0"/>
              </a:rPr>
              <a:t> See comparison chart on slide 11 and data table on slide 25 </a:t>
            </a:r>
          </a:p>
        </p:txBody>
      </p:sp>
    </p:spTree>
    <p:extLst>
      <p:ext uri="{BB962C8B-B14F-4D97-AF65-F5344CB8AC3E}">
        <p14:creationId xmlns:p14="http://schemas.microsoft.com/office/powerpoint/2010/main" val="3936154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6095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10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20</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4733333"/>
            <a:ext cx="8978675" cy="175432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49.4% for 12 months to September 2022. Confidence has increased each quarter since Q4 2021/22 (2021/22 Q4 45.1%; 2022/23 Q1 48.6%)</a:t>
            </a:r>
          </a:p>
          <a:p>
            <a:endParaRPr lang="en-GB" sz="1200" dirty="0">
              <a:solidFill>
                <a:srgbClr val="FF0000"/>
              </a:solidFill>
              <a:latin typeface="Atkinson Hyperlegible" pitchFamily="50" charset="0"/>
            </a:endParaRPr>
          </a:p>
          <a:p>
            <a:pPr lvl="0"/>
            <a:r>
              <a:rPr lang="en-GB" sz="1200" dirty="0">
                <a:solidFill>
                  <a:schemeClr val="tx1"/>
                </a:solidFill>
                <a:latin typeface="Atkinson Hyperlegible" pitchFamily="50" charset="0"/>
              </a:rPr>
              <a:t>Due to the fact that Essex has the second largest Special Constabulary in the country, and the fact that the Essex Police makes use of Ethics Boards to inform its work, a grade of Good is recommended.</a:t>
            </a:r>
          </a:p>
          <a:p>
            <a:pPr lvl="0"/>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a:t>
            </a:r>
          </a:p>
          <a:p>
            <a:r>
              <a:rPr lang="en-GB" sz="12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2" name="Picture 1">
            <a:extLst>
              <a:ext uri="{FF2B5EF4-FFF2-40B4-BE49-F238E27FC236}">
                <a16:creationId xmlns:a16="http://schemas.microsoft.com/office/drawing/2014/main" id="{5762A5EF-2371-4A59-A90A-77ACC2D4B9C4}"/>
              </a:ext>
            </a:extLst>
          </p:cNvPr>
          <p:cNvPicPr>
            <a:picLocks noChangeAspect="1"/>
          </p:cNvPicPr>
          <p:nvPr/>
        </p:nvPicPr>
        <p:blipFill>
          <a:blip r:embed="rId2"/>
          <a:stretch>
            <a:fillRect/>
          </a:stretch>
        </p:blipFill>
        <p:spPr>
          <a:xfrm>
            <a:off x="88396" y="678072"/>
            <a:ext cx="9000000" cy="879042"/>
          </a:xfrm>
          <a:prstGeom prst="rect">
            <a:avLst/>
          </a:prstGeom>
        </p:spPr>
      </p:pic>
    </p:spTree>
    <p:extLst>
      <p:ext uri="{BB962C8B-B14F-4D97-AF65-F5344CB8AC3E}">
        <p14:creationId xmlns:p14="http://schemas.microsoft.com/office/powerpoint/2010/main" val="3664042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Supporting our officers and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sp>
        <p:nvSpPr>
          <p:cNvPr id="12" name="TextBox 11">
            <a:extLst>
              <a:ext uri="{FF2B5EF4-FFF2-40B4-BE49-F238E27FC236}">
                <a16:creationId xmlns:a16="http://schemas.microsoft.com/office/drawing/2014/main" id="{F90608DC-25BC-4D4A-BFB8-31EFAFAA6ED2}"/>
              </a:ext>
            </a:extLst>
          </p:cNvPr>
          <p:cNvSpPr txBox="1"/>
          <p:nvPr/>
        </p:nvSpPr>
        <p:spPr>
          <a:xfrm>
            <a:off x="73086" y="2198690"/>
            <a:ext cx="8987641" cy="42165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has been a </a:t>
            </a:r>
            <a:r>
              <a:rPr lang="en-GB" sz="1200" b="1" dirty="0">
                <a:solidFill>
                  <a:schemeClr val="tx1"/>
                </a:solidFill>
                <a:latin typeface="Atkinson Hyperlegible" pitchFamily="50" charset="0"/>
              </a:rPr>
              <a:t>slight decrease (0.1%) in the proportion of ethnic minority employees </a:t>
            </a:r>
            <a:r>
              <a:rPr lang="en-GB" sz="1200" dirty="0">
                <a:solidFill>
                  <a:schemeClr val="tx1"/>
                </a:solidFill>
                <a:latin typeface="Atkinson Hyperlegible" pitchFamily="50" charset="0"/>
              </a:rPr>
              <a:t>in November 2022 (272) compared to November 2021 (282); this equates to 10 fewer employees. However, in contrast, there has been a 25.3% increase compared to December 2019 (217); this equates to 55 additional employees.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is a 3.4% point disparity in the proportion of ethnic minority residents in Essex*** (7.6%) compared to the proportion of ethnic minority employees in Essex Police (4.2%).</a:t>
            </a:r>
          </a:p>
          <a:p>
            <a:endParaRPr lang="en-GB" sz="1200" dirty="0">
              <a:solidFill>
                <a:schemeClr val="tx1"/>
              </a:solidFill>
              <a:latin typeface="Atkinson Hyperlegible" pitchFamily="50" charset="0"/>
            </a:endParaRPr>
          </a:p>
          <a:p>
            <a:pPr algn="l"/>
            <a:r>
              <a:rPr lang="en-GB" sz="1200" b="0" i="0" dirty="0">
                <a:solidFill>
                  <a:schemeClr val="tx1"/>
                </a:solidFill>
                <a:effectLst/>
                <a:latin typeface="Atkinson Hyperlegible" pitchFamily="50" charset="0"/>
              </a:rPr>
              <a:t>The exceptional work of our Police Community Support Officers (PCSOs) was celebrated in November to mark the 20</a:t>
            </a:r>
            <a:r>
              <a:rPr lang="en-GB" sz="1200" b="0" i="0" baseline="30000" dirty="0">
                <a:solidFill>
                  <a:schemeClr val="tx1"/>
                </a:solidFill>
                <a:effectLst/>
                <a:latin typeface="Atkinson Hyperlegible" pitchFamily="50" charset="0"/>
              </a:rPr>
              <a:t>th</a:t>
            </a:r>
            <a:r>
              <a:rPr lang="en-GB" sz="1200" b="0" i="0" dirty="0">
                <a:solidFill>
                  <a:schemeClr val="tx1"/>
                </a:solidFill>
                <a:effectLst/>
                <a:latin typeface="Atkinson Hyperlegible" pitchFamily="50" charset="0"/>
              </a:rPr>
              <a:t> anniversary of the role’s creation. PCSOs have become a vital link between communities and the police since they were established by the 2002 Police Reform Act. By forming close working relationships with local bodies and individuals, resolving disputes, and providing support to policing operations, PCSOs help to deter crime and promote community cohesion. The Force’s 108 PCSOs are involved in tackling a multitude of issues including hate crimes, anti-social behaviour, noise, parking, fly tipping and criminal damage. They also look out for vulnerable people such as the elderly and those in danger of radicalisation.</a:t>
            </a:r>
          </a:p>
          <a:p>
            <a:endParaRPr lang="en-GB" sz="1200" dirty="0">
              <a:solidFill>
                <a:schemeClr val="tx1"/>
              </a:solidFill>
              <a:latin typeface="Atkinson Hyperlegible" pitchFamily="50" charset="0"/>
            </a:endParaRPr>
          </a:p>
          <a:p>
            <a:r>
              <a:rPr lang="en-GB" sz="1200" b="0" i="0" dirty="0">
                <a:solidFill>
                  <a:schemeClr val="tx1"/>
                </a:solidFill>
                <a:effectLst/>
                <a:latin typeface="Atkinson Hyperlegible" pitchFamily="50" charset="0"/>
              </a:rPr>
              <a:t>Essex Police reached record strength in its 182-year history. 74 new officers took their oaths to the King and started their Essex Police careers as the Force now has more officers protecting and serving the county than ever before. The new officers pledged their commitment to police with the consent of every community at a time when the force is welcoming more new colleagues from a range of different backgrounds.</a:t>
            </a:r>
            <a:endParaRPr lang="en-GB" sz="1200" dirty="0">
              <a:solidFill>
                <a:schemeClr val="tx1"/>
              </a:solidFill>
              <a:latin typeface="Atkinson Hyperlegible" pitchFamily="50" charset="0"/>
            </a:endParaRPr>
          </a:p>
          <a:p>
            <a:endParaRPr lang="en-GB" sz="1200" dirty="0">
              <a:solidFill>
                <a:schemeClr val="tx1"/>
              </a:solidFill>
              <a:latin typeface="Atkinson Hyperlegible" pitchFamily="50" charset="0"/>
            </a:endParaRPr>
          </a:p>
          <a:p>
            <a:r>
              <a:rPr lang="en-GB" sz="1000" dirty="0">
                <a:solidFill>
                  <a:schemeClr val="tx1"/>
                </a:solidFill>
                <a:latin typeface="Atkinson Hyperlegible" pitchFamily="50" charset="0"/>
              </a:rPr>
              <a:t> 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Essex population 1,846,655, ethnic minority residents 140,641.</a:t>
            </a:r>
          </a:p>
        </p:txBody>
      </p:sp>
      <p:pic>
        <p:nvPicPr>
          <p:cNvPr id="2" name="Picture 1">
            <a:extLst>
              <a:ext uri="{FF2B5EF4-FFF2-40B4-BE49-F238E27FC236}">
                <a16:creationId xmlns:a16="http://schemas.microsoft.com/office/drawing/2014/main" id="{9802F605-8BA6-4F3D-86D0-5FFE386D65B2}"/>
              </a:ext>
            </a:extLst>
          </p:cNvPr>
          <p:cNvPicPr>
            <a:picLocks noChangeAspect="1"/>
          </p:cNvPicPr>
          <p:nvPr/>
        </p:nvPicPr>
        <p:blipFill>
          <a:blip r:embed="rId2"/>
          <a:stretch>
            <a:fillRect/>
          </a:stretch>
        </p:blipFill>
        <p:spPr>
          <a:xfrm>
            <a:off x="90871" y="694205"/>
            <a:ext cx="9000000" cy="1426326"/>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07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Monthly Performance Overview: Exceptions</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22</a:t>
            </a:fld>
            <a:endParaRPr lang="en-GB" dirty="0"/>
          </a:p>
        </p:txBody>
      </p:sp>
      <p:sp>
        <p:nvSpPr>
          <p:cNvPr id="10" name="TextBox 9">
            <a:extLst>
              <a:ext uri="{FF2B5EF4-FFF2-40B4-BE49-F238E27FC236}">
                <a16:creationId xmlns:a16="http://schemas.microsoft.com/office/drawing/2014/main" id="{B1DBBDEA-5186-4807-A6B0-771CD2674371}"/>
              </a:ext>
            </a:extLst>
          </p:cNvPr>
          <p:cNvSpPr txBox="1"/>
          <p:nvPr/>
        </p:nvSpPr>
        <p:spPr>
          <a:xfrm>
            <a:off x="124948" y="743500"/>
            <a:ext cx="8894104" cy="707886"/>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dirty="0">
                <a:solidFill>
                  <a:schemeClr val="tx1"/>
                </a:solidFill>
                <a:latin typeface="Atkinson Hyperlegible" pitchFamily="50" charset="0"/>
              </a:rPr>
              <a:t>Exceptions Overview</a:t>
            </a:r>
            <a:r>
              <a:rPr lang="en-GB" sz="1600" dirty="0">
                <a:solidFill>
                  <a:schemeClr val="tx1"/>
                </a:solidFill>
                <a:latin typeface="Atkinson Hyperlegible" pitchFamily="50" charset="0"/>
              </a:rPr>
              <a:t> </a:t>
            </a:r>
          </a:p>
          <a:p>
            <a:r>
              <a:rPr lang="en-GB" sz="1200" dirty="0">
                <a:solidFill>
                  <a:schemeClr val="tx1"/>
                </a:solidFill>
                <a:latin typeface="Atkinson Hyperlegible" pitchFamily="50" charset="0"/>
              </a:rPr>
              <a:t>Death or Serious Injury caused by unlawful driving experienced a statistically significant </a:t>
            </a:r>
            <a:r>
              <a:rPr lang="en-GB" sz="1200" u="sng" dirty="0">
                <a:solidFill>
                  <a:schemeClr val="tx1"/>
                </a:solidFill>
                <a:latin typeface="Atkinson Hyperlegible" pitchFamily="50" charset="0"/>
              </a:rPr>
              <a:t>increase</a:t>
            </a:r>
            <a:r>
              <a:rPr lang="en-GB" sz="1200" dirty="0">
                <a:solidFill>
                  <a:schemeClr val="tx1"/>
                </a:solidFill>
                <a:latin typeface="Atkinson Hyperlegible" pitchFamily="50" charset="0"/>
              </a:rPr>
              <a:t> for the month of November 2022. There were no statistically exceptional decreases. </a:t>
            </a:r>
          </a:p>
        </p:txBody>
      </p:sp>
      <p:sp>
        <p:nvSpPr>
          <p:cNvPr id="11" name="TextBox 10">
            <a:extLst>
              <a:ext uri="{FF2B5EF4-FFF2-40B4-BE49-F238E27FC236}">
                <a16:creationId xmlns:a16="http://schemas.microsoft.com/office/drawing/2014/main" id="{2497771C-D24A-42DD-A390-1D58C68D68A2}"/>
              </a:ext>
            </a:extLst>
          </p:cNvPr>
          <p:cNvSpPr txBox="1"/>
          <p:nvPr/>
        </p:nvSpPr>
        <p:spPr>
          <a:xfrm>
            <a:off x="134042" y="1628800"/>
            <a:ext cx="8894104"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latin typeface="Atkinson Hyperlegible" pitchFamily="50" charset="0"/>
              </a:rPr>
              <a:t>Death or Serious Injury caused by unlawful driving – </a:t>
            </a:r>
            <a:r>
              <a:rPr lang="en-GB" sz="1400" b="1" dirty="0">
                <a:solidFill>
                  <a:srgbClr val="FF0000"/>
                </a:solidFill>
                <a:latin typeface="Atkinson Hyperlegible" pitchFamily="50" charset="0"/>
              </a:rPr>
              <a:t>Increase</a:t>
            </a:r>
            <a:r>
              <a:rPr lang="en-GB" sz="1400" b="1" dirty="0">
                <a:solidFill>
                  <a:schemeClr val="tx1"/>
                </a:solidFill>
                <a:latin typeface="Atkinson Hyperlegible" pitchFamily="50" charset="0"/>
              </a:rPr>
              <a:t> </a:t>
            </a:r>
          </a:p>
          <a:p>
            <a:r>
              <a:rPr lang="en-GB" sz="1200" dirty="0">
                <a:solidFill>
                  <a:schemeClr val="tx1"/>
                </a:solidFill>
                <a:latin typeface="Atkinson Hyperlegible" pitchFamily="50" charset="0"/>
              </a:rPr>
              <a:t>7 offences were recorded in the month of November 2022 (4 in Braintree, 2 in Epping and 1 in Tendring) compared to 2 offences in the month of November 2021.  This equates to almost half the total number of offences recorded in the 12 months to November 2022; 15 more offences were committed in the 12 months to November 2022 compared to the 12 months to November 2021.</a:t>
            </a:r>
            <a:endParaRPr lang="en-GB" sz="1200" dirty="0">
              <a:solidFill>
                <a:schemeClr val="tx1"/>
              </a:solidFill>
            </a:endParaRPr>
          </a:p>
        </p:txBody>
      </p:sp>
    </p:spTree>
    <p:extLst>
      <p:ext uri="{BB962C8B-B14F-4D97-AF65-F5344CB8AC3E}">
        <p14:creationId xmlns:p14="http://schemas.microsoft.com/office/powerpoint/2010/main" val="2502969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23</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5" y="6563236"/>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slide 25.</a:t>
            </a:r>
          </a:p>
        </p:txBody>
      </p:sp>
      <p:pic>
        <p:nvPicPr>
          <p:cNvPr id="2" name="Picture 1">
            <a:extLst>
              <a:ext uri="{FF2B5EF4-FFF2-40B4-BE49-F238E27FC236}">
                <a16:creationId xmlns:a16="http://schemas.microsoft.com/office/drawing/2014/main" id="{40728C32-CBE8-4891-A73B-85BB5FB4C71B}"/>
              </a:ext>
            </a:extLst>
          </p:cNvPr>
          <p:cNvPicPr>
            <a:picLocks noChangeAspect="1"/>
          </p:cNvPicPr>
          <p:nvPr/>
        </p:nvPicPr>
        <p:blipFill>
          <a:blip r:embed="rId2"/>
          <a:stretch>
            <a:fillRect/>
          </a:stretch>
        </p:blipFill>
        <p:spPr>
          <a:xfrm>
            <a:off x="71996" y="930128"/>
            <a:ext cx="9000000" cy="4736843"/>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38554"/>
          </a:xfrm>
          <a:prstGeom prst="rect">
            <a:avLst/>
          </a:prstGeom>
        </p:spPr>
        <p:txBody>
          <a:bodyPr wrap="square">
            <a:spAutoFit/>
          </a:bodyPr>
          <a:lstStyle/>
          <a:p>
            <a:r>
              <a:rPr lang="en-GB" sz="1600" b="1" dirty="0">
                <a:solidFill>
                  <a:schemeClr val="bg1"/>
                </a:solidFill>
                <a:latin typeface="Atkinson Hyperlegible" pitchFamily="50" charset="0"/>
              </a:rPr>
              <a:t>2021-2024 Police and Crime Plan Performance Indicators -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24</a:t>
            </a:fld>
            <a:endParaRPr lang="en-GB" dirty="0"/>
          </a:p>
        </p:txBody>
      </p:sp>
      <p:sp>
        <p:nvSpPr>
          <p:cNvPr id="3" name="TextBox 2"/>
          <p:cNvSpPr txBox="1"/>
          <p:nvPr/>
        </p:nvSpPr>
        <p:spPr>
          <a:xfrm>
            <a:off x="37917" y="6553013"/>
            <a:ext cx="9106083" cy="230832"/>
          </a:xfrm>
          <a:prstGeom prst="rect">
            <a:avLst/>
          </a:prstGeom>
          <a:noFill/>
        </p:spPr>
        <p:txBody>
          <a:bodyPr wrap="square" rtlCol="0">
            <a:spAutoFit/>
          </a:bodyPr>
          <a:lstStyle/>
          <a:p>
            <a:r>
              <a:rPr lang="en-GB" sz="900" dirty="0">
                <a:latin typeface="Atkinson Hyperlegible" pitchFamily="50" charset="0"/>
              </a:rPr>
              <a:t>Please view above table with the explanations and caveats detailed on slide 25.</a:t>
            </a:r>
          </a:p>
        </p:txBody>
      </p:sp>
      <p:pic>
        <p:nvPicPr>
          <p:cNvPr id="2" name="Picture 1">
            <a:extLst>
              <a:ext uri="{FF2B5EF4-FFF2-40B4-BE49-F238E27FC236}">
                <a16:creationId xmlns:a16="http://schemas.microsoft.com/office/drawing/2014/main" id="{9FE4BE19-6E26-411C-BEC9-3C414060C6FA}"/>
              </a:ext>
            </a:extLst>
          </p:cNvPr>
          <p:cNvPicPr>
            <a:picLocks noChangeAspect="1"/>
          </p:cNvPicPr>
          <p:nvPr/>
        </p:nvPicPr>
        <p:blipFill>
          <a:blip r:embed="rId2"/>
          <a:stretch>
            <a:fillRect/>
          </a:stretch>
        </p:blipFill>
        <p:spPr>
          <a:xfrm>
            <a:off x="72000" y="930128"/>
            <a:ext cx="9000000" cy="3306502"/>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38554"/>
          </a:xfrm>
          <a:prstGeom prst="rect">
            <a:avLst/>
          </a:prstGeom>
        </p:spPr>
        <p:txBody>
          <a:bodyPr wrap="square">
            <a:spAutoFit/>
          </a:bodyPr>
          <a:lstStyle/>
          <a:p>
            <a:r>
              <a:rPr lang="en-GB" sz="1600" b="1" dirty="0">
                <a:solidFill>
                  <a:schemeClr val="bg1"/>
                </a:solidFill>
                <a:latin typeface="Atkinson Hyperlegible" pitchFamily="50" charset="0"/>
              </a:rPr>
              <a:t>End Notes</a:t>
            </a:r>
          </a:p>
        </p:txBody>
      </p:sp>
      <p:sp>
        <p:nvSpPr>
          <p:cNvPr id="4" name="Rectangle 3"/>
          <p:cNvSpPr/>
          <p:nvPr/>
        </p:nvSpPr>
        <p:spPr>
          <a:xfrm>
            <a:off x="1116" y="822971"/>
            <a:ext cx="9142884" cy="4429418"/>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September 2022 versus the 12 months to September 2021.</a:t>
            </a:r>
            <a:endParaRPr lang="en-GB" sz="950" dirty="0">
              <a:highlight>
                <a:srgbClr val="FFFF00"/>
              </a:highlight>
              <a:latin typeface="Atkinson Hyperlegible" pitchFamily="50" charset="0"/>
            </a:endParaRPr>
          </a:p>
          <a:p>
            <a:endParaRPr lang="en-GB" sz="950" dirty="0">
              <a:highlight>
                <a:srgbClr val="FFFF00"/>
              </a:highlight>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within which the survey result will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September 2022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 </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slide 17)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a:t>
            </a:r>
            <a:r>
              <a:rPr lang="en-GB" sz="950" dirty="0">
                <a:solidFill>
                  <a:schemeClr val="tx1"/>
                </a:solidFill>
                <a:latin typeface="Atkinson Hyperlegible" pitchFamily="50" charset="0"/>
              </a:rPr>
              <a:t>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the government announced that the law was to be changed making it illegal to “hold” a phone or sat nav when driving or riding a motorcycle. This law was finally passed on 25th March 2022.</a:t>
            </a:r>
            <a:endParaRPr lang="en-GB" sz="950" dirty="0">
              <a:latin typeface="Atkinson Hyperlegible" pitchFamily="50" charset="0"/>
            </a:endParaRP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the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a:p>
            <a:endParaRPr lang="en-GB" sz="950" dirty="0">
              <a:latin typeface="Atkinson Hyperlegible" pitchFamily="50" charset="0"/>
            </a:endParaRPr>
          </a:p>
          <a:p>
            <a:r>
              <a:rPr lang="en-GB" sz="950" baseline="30000" dirty="0">
                <a:latin typeface="Atkinson Hyperlegible" pitchFamily="50" charset="0"/>
              </a:rPr>
              <a:t>10</a:t>
            </a:r>
            <a:r>
              <a:rPr lang="en-GB" sz="950" dirty="0">
                <a:latin typeface="Atkinson Hyperlegible" pitchFamily="50" charset="0"/>
              </a:rPr>
              <a:t> Number of offences with repeat victim including month on month percentage change.</a:t>
            </a:r>
          </a:p>
          <a:p>
            <a:endParaRPr lang="en-GB" sz="950" dirty="0">
              <a:latin typeface="Atkinson Hyperlegible" pitchFamily="50" charset="0"/>
            </a:endParaRP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25</a:t>
            </a:fld>
            <a:endParaRPr lang="en-GB" dirty="0"/>
          </a:p>
        </p:txBody>
      </p:sp>
      <p:pic>
        <p:nvPicPr>
          <p:cNvPr id="2" name="Picture 1">
            <a:extLst>
              <a:ext uri="{FF2B5EF4-FFF2-40B4-BE49-F238E27FC236}">
                <a16:creationId xmlns:a16="http://schemas.microsoft.com/office/drawing/2014/main" id="{A52FA8DE-56A3-44ED-95AA-0ED9B80422BD}"/>
              </a:ext>
            </a:extLst>
          </p:cNvPr>
          <p:cNvPicPr>
            <a:picLocks noChangeAspect="1"/>
          </p:cNvPicPr>
          <p:nvPr/>
        </p:nvPicPr>
        <p:blipFill>
          <a:blip r:embed="rId2"/>
          <a:stretch>
            <a:fillRect/>
          </a:stretch>
        </p:blipFill>
        <p:spPr>
          <a:xfrm>
            <a:off x="4823355" y="4738332"/>
            <a:ext cx="2160000" cy="2119668"/>
          </a:xfrm>
          <a:prstGeom prst="rect">
            <a:avLst/>
          </a:prstGeom>
        </p:spPr>
      </p:pic>
    </p:spTree>
    <p:extLst>
      <p:ext uri="{BB962C8B-B14F-4D97-AF65-F5344CB8AC3E}">
        <p14:creationId xmlns:p14="http://schemas.microsoft.com/office/powerpoint/2010/main" val="3042133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12" y="58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November</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26</a:t>
            </a:fld>
            <a:endParaRPr lang="en-GB" dirty="0"/>
          </a:p>
        </p:txBody>
      </p:sp>
      <p:pic>
        <p:nvPicPr>
          <p:cNvPr id="3" name="Picture 2">
            <a:extLst>
              <a:ext uri="{FF2B5EF4-FFF2-40B4-BE49-F238E27FC236}">
                <a16:creationId xmlns:a16="http://schemas.microsoft.com/office/drawing/2014/main" id="{81272049-7B87-4C0B-887A-CA9D1B11B039}"/>
              </a:ext>
            </a:extLst>
          </p:cNvPr>
          <p:cNvPicPr>
            <a:picLocks noChangeAspect="1"/>
          </p:cNvPicPr>
          <p:nvPr/>
        </p:nvPicPr>
        <p:blipFill>
          <a:blip r:embed="rId2"/>
          <a:stretch>
            <a:fillRect/>
          </a:stretch>
        </p:blipFill>
        <p:spPr>
          <a:xfrm>
            <a:off x="72000" y="780399"/>
            <a:ext cx="9000000" cy="4917611"/>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6322436"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November - continued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27</a:t>
            </a:fld>
            <a:endParaRPr lang="en-GB" dirty="0"/>
          </a:p>
        </p:txBody>
      </p:sp>
      <p:pic>
        <p:nvPicPr>
          <p:cNvPr id="4" name="Picture 3">
            <a:extLst>
              <a:ext uri="{FF2B5EF4-FFF2-40B4-BE49-F238E27FC236}">
                <a16:creationId xmlns:a16="http://schemas.microsoft.com/office/drawing/2014/main" id="{0EA00292-CE43-460D-9983-150956B66ABD}"/>
              </a:ext>
            </a:extLst>
          </p:cNvPr>
          <p:cNvPicPr>
            <a:picLocks noChangeAspect="1"/>
          </p:cNvPicPr>
          <p:nvPr/>
        </p:nvPicPr>
        <p:blipFill>
          <a:blip r:embed="rId2"/>
          <a:stretch>
            <a:fillRect/>
          </a:stretch>
        </p:blipFill>
        <p:spPr>
          <a:xfrm>
            <a:off x="81905" y="1068075"/>
            <a:ext cx="9000000" cy="2549771"/>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28</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November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400110"/>
          </a:xfrm>
          <a:prstGeom prst="rect">
            <a:avLst/>
          </a:prstGeom>
          <a:noFill/>
        </p:spPr>
        <p:txBody>
          <a:bodyPr wrap="square">
            <a:spAutoFit/>
          </a:bodyPr>
          <a:lstStyle/>
          <a:p>
            <a:r>
              <a:rPr lang="en-GB" sz="1000" dirty="0">
                <a:latin typeface="Atkinson Hyperlegible" pitchFamily="50" charset="0"/>
              </a:rPr>
              <a:t>Please note: the breakdown of data for the previous 12 months within these tables may not tally with the totals on slide 9 as gender data is rerun on a monthly basis.</a:t>
            </a:r>
          </a:p>
        </p:txBody>
      </p:sp>
      <p:pic>
        <p:nvPicPr>
          <p:cNvPr id="5" name="Picture 4">
            <a:extLst>
              <a:ext uri="{FF2B5EF4-FFF2-40B4-BE49-F238E27FC236}">
                <a16:creationId xmlns:a16="http://schemas.microsoft.com/office/drawing/2014/main" id="{08AF09D1-42A7-4D75-8E08-874F7ABCB36B}"/>
              </a:ext>
            </a:extLst>
          </p:cNvPr>
          <p:cNvPicPr>
            <a:picLocks noChangeAspect="1"/>
          </p:cNvPicPr>
          <p:nvPr/>
        </p:nvPicPr>
        <p:blipFill>
          <a:blip r:embed="rId2"/>
          <a:stretch>
            <a:fillRect/>
          </a:stretch>
        </p:blipFill>
        <p:spPr>
          <a:xfrm>
            <a:off x="17040" y="821854"/>
            <a:ext cx="9144000" cy="4704867"/>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38554"/>
          </a:xfrm>
          <a:prstGeom prst="rect">
            <a:avLst/>
          </a:prstGeom>
        </p:spPr>
        <p:txBody>
          <a:bodyPr wrap="square">
            <a:spAutoFit/>
          </a:bodyPr>
          <a:lstStyle/>
          <a:p>
            <a:r>
              <a:rPr lang="en-GB" sz="1600" b="1" dirty="0">
                <a:solidFill>
                  <a:schemeClr val="bg1"/>
                </a:solidFill>
                <a:latin typeface="Atkinson Hyperlegible" pitchFamily="50" charset="0"/>
              </a:rPr>
              <a:t>Executive Summary - continued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3</a:t>
            </a:fld>
            <a:endParaRPr lang="en-GB" dirty="0">
              <a:latin typeface="Atkinson Hyperlegible" pitchFamily="50" charset="0"/>
            </a:endParaRPr>
          </a:p>
        </p:txBody>
      </p:sp>
      <p:sp>
        <p:nvSpPr>
          <p:cNvPr id="5" name="TextBox 4"/>
          <p:cNvSpPr txBox="1"/>
          <p:nvPr/>
        </p:nvSpPr>
        <p:spPr>
          <a:xfrm>
            <a:off x="0" y="692696"/>
            <a:ext cx="9144000" cy="5747727"/>
          </a:xfrm>
          <a:prstGeom prst="rect">
            <a:avLst/>
          </a:prstGeom>
          <a:noFill/>
        </p:spPr>
        <p:txBody>
          <a:bodyPr wrap="square" rtlCol="0">
            <a:spAutoFit/>
          </a:bodyPr>
          <a:lstStyle/>
          <a:p>
            <a:pPr marL="285750" indent="-285750">
              <a:buFont typeface="Arial" panose="020B0604020202020204" pitchFamily="34" charset="0"/>
              <a:buChar char="•"/>
            </a:pPr>
            <a:r>
              <a:rPr lang="en-GB" sz="1050" dirty="0">
                <a:latin typeface="Atkinson Hyperlegible" pitchFamily="50" charset="0"/>
              </a:rPr>
              <a:t>Essex experienced a </a:t>
            </a:r>
            <a:r>
              <a:rPr lang="en-GB" sz="1050" b="1" dirty="0">
                <a:latin typeface="Atkinson Hyperlegible" pitchFamily="50" charset="0"/>
              </a:rPr>
              <a:t>2.4% increase (1,084 more) in the number of offences with a repeat victim </a:t>
            </a:r>
            <a:r>
              <a:rPr lang="en-GB" sz="1050" dirty="0">
                <a:latin typeface="Atkinson Hyperlegible" pitchFamily="50" charset="0"/>
              </a:rPr>
              <a:t>for the 12 months to November 2022 (46,747 offences) compared to the 12 months to November 2021 (45,663 offences). Except for August 2022, </a:t>
            </a:r>
            <a:r>
              <a:rPr lang="en-GB" sz="1050" b="1" dirty="0">
                <a:latin typeface="Atkinson Hyperlegible" pitchFamily="50" charset="0"/>
              </a:rPr>
              <a:t>the year on year increase in repeat victimisation has been reducing since March 2022 </a:t>
            </a:r>
            <a:r>
              <a:rPr lang="en-GB" sz="1050" dirty="0">
                <a:latin typeface="Atkinson Hyperlegible" pitchFamily="50" charset="0"/>
              </a:rPr>
              <a:t>(decrease of 11.4%pts.)</a:t>
            </a:r>
            <a:r>
              <a:rPr lang="en-GB" sz="1050" baseline="30000" dirty="0">
                <a:latin typeface="Atkinson Hyperlegible" pitchFamily="50" charset="0"/>
              </a:rPr>
              <a:t>1</a:t>
            </a:r>
            <a:r>
              <a:rPr lang="en-GB" sz="1050" dirty="0">
                <a:latin typeface="Atkinson Hyperlegible" pitchFamily="50" charset="0"/>
              </a:rPr>
              <a:t>.  </a:t>
            </a:r>
            <a:r>
              <a:rPr lang="en-GB" sz="1050" b="1" dirty="0">
                <a:latin typeface="Atkinson Hyperlegible" pitchFamily="50" charset="0"/>
                <a:ea typeface="Calibri" panose="020F0502020204030204" pitchFamily="34" charset="0"/>
              </a:rPr>
              <a:t>The number of individual repeat victims decreased by 1.3% (301 fewer)</a:t>
            </a:r>
            <a:r>
              <a:rPr lang="en-GB" sz="1050" dirty="0">
                <a:latin typeface="Atkinson Hyperlegible" pitchFamily="50" charset="0"/>
                <a:ea typeface="Calibri" panose="020F0502020204030204" pitchFamily="34" charset="0"/>
              </a:rPr>
              <a:t> for the 12 months to </a:t>
            </a:r>
            <a:r>
              <a:rPr lang="en-GB" sz="1050" dirty="0">
                <a:latin typeface="Atkinson Hyperlegible" pitchFamily="50" charset="0"/>
              </a:rPr>
              <a:t>November</a:t>
            </a:r>
            <a:r>
              <a:rPr lang="en-GB" sz="1050" dirty="0">
                <a:latin typeface="Atkinson Hyperlegible" pitchFamily="50" charset="0"/>
                <a:ea typeface="Calibri" panose="020F0502020204030204" pitchFamily="34" charset="0"/>
              </a:rPr>
              <a:t> 2022 (22,596 individual victims) compared to the 12 months to </a:t>
            </a:r>
            <a:r>
              <a:rPr lang="en-GB" sz="1050" dirty="0">
                <a:latin typeface="Atkinson Hyperlegible" pitchFamily="50" charset="0"/>
              </a:rPr>
              <a:t>November</a:t>
            </a:r>
            <a:r>
              <a:rPr lang="en-GB" sz="1050" dirty="0">
                <a:latin typeface="Atkinson Hyperlegible" pitchFamily="50" charset="0"/>
                <a:ea typeface="Calibri" panose="020F0502020204030204" pitchFamily="34" charset="0"/>
              </a:rPr>
              <a:t> 2021 (22,897 individual victims). It is of note that any over-recording of Stalking and Harassment offences will </a:t>
            </a:r>
            <a:r>
              <a:rPr lang="en-GB" sz="1050" dirty="0">
                <a:latin typeface="Atkinson Hyperlegible" pitchFamily="50" charset="0"/>
              </a:rPr>
              <a:t>impact both the number of repeat victims and the number of offences with a repeat victim.</a:t>
            </a:r>
          </a:p>
          <a:p>
            <a:pPr marL="285750" indent="-285750">
              <a:buFont typeface="Arial" panose="020B0604020202020204" pitchFamily="34" charset="0"/>
              <a:buChar char="•"/>
            </a:pPr>
            <a:endParaRPr lang="en-GB" sz="10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050" b="1" dirty="0">
                <a:latin typeface="Atkinson Hyperlegible" pitchFamily="50" charset="0"/>
                <a:ea typeface="Times New Roman" panose="02020603050405020304" pitchFamily="18" charset="0"/>
                <a:cs typeface="Times New Roman" panose="02020603050405020304" pitchFamily="18" charset="0"/>
              </a:rPr>
              <a:t>VAP </a:t>
            </a:r>
            <a:r>
              <a:rPr lang="en-GB" sz="1050" b="1"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a:t>
            </a:r>
            <a:r>
              <a:rPr lang="en-GB" sz="1050" b="1" dirty="0">
                <a:latin typeface="Atkinson Hyperlegible" pitchFamily="50" charset="0"/>
                <a:ea typeface="Times New Roman" panose="02020603050405020304" pitchFamily="18" charset="0"/>
                <a:cs typeface="Times New Roman" panose="02020603050405020304" pitchFamily="18" charset="0"/>
              </a:rPr>
              <a:t>0.6</a:t>
            </a:r>
            <a:r>
              <a:rPr lang="en-GB" sz="1050" b="1" kern="1200" dirty="0">
                <a:effectLst/>
                <a:latin typeface="Atkinson Hyperlegible" pitchFamily="50" charset="0"/>
                <a:ea typeface="Times New Roman" panose="02020603050405020304" pitchFamily="18" charset="0"/>
                <a:cs typeface="Times New Roman" panose="02020603050405020304" pitchFamily="18" charset="0"/>
              </a:rPr>
              <a:t>% </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(229 more), and there was a </a:t>
            </a:r>
            <a:r>
              <a:rPr lang="en-GB" sz="1050" b="1" kern="1200" dirty="0">
                <a:effectLst/>
                <a:latin typeface="Atkinson Hyperlegible" pitchFamily="50" charset="0"/>
                <a:ea typeface="Times New Roman" panose="02020603050405020304" pitchFamily="18" charset="0"/>
                <a:cs typeface="Times New Roman" panose="02020603050405020304" pitchFamily="18" charset="0"/>
              </a:rPr>
              <a:t>6.0% increase (275 more) in the number of sexual offences against females </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in the 12 months to </a:t>
            </a:r>
            <a:r>
              <a:rPr lang="en-GB" sz="1050" dirty="0">
                <a:latin typeface="Atkinson Hyperlegible" pitchFamily="50" charset="0"/>
              </a:rPr>
              <a:t>November</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050" dirty="0">
                <a:latin typeface="Atkinson Hyperlegible" pitchFamily="50" charset="0"/>
              </a:rPr>
              <a:t>November</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2021. These increases are smaller than those reported as being committed against males; there was a </a:t>
            </a:r>
            <a:r>
              <a:rPr lang="en-GB" sz="1050" dirty="0">
                <a:latin typeface="Atkinson Hyperlegible" pitchFamily="50" charset="0"/>
                <a:ea typeface="Times New Roman" panose="02020603050405020304" pitchFamily="18" charset="0"/>
                <a:cs typeface="Times New Roman" panose="02020603050405020304" pitchFamily="18" charset="0"/>
              </a:rPr>
              <a:t>2.1</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rise (627 more) in VAP offences committed against males and a 12.4% rise (</a:t>
            </a:r>
            <a:r>
              <a:rPr lang="en-GB" sz="1050" dirty="0">
                <a:latin typeface="Atkinson Hyperlegible" pitchFamily="50" charset="0"/>
                <a:ea typeface="Times New Roman" panose="02020603050405020304" pitchFamily="18" charset="0"/>
                <a:cs typeface="Times New Roman" panose="02020603050405020304" pitchFamily="18" charset="0"/>
              </a:rPr>
              <a:t>9</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3 more) in sexual offences against males in the same period. </a:t>
            </a:r>
          </a:p>
          <a:p>
            <a:pPr marL="285750" indent="-285750">
              <a:buFont typeface="Arial" panose="020B0604020202020204" pitchFamily="34" charset="0"/>
              <a:buChar char="•"/>
            </a:pPr>
            <a:endParaRPr lang="en-GB" sz="1050" kern="1200" dirty="0">
              <a:solidFill>
                <a:srgbClr val="FF0000"/>
              </a:solidFill>
              <a:effectLst/>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050" b="1" kern="1200" dirty="0">
                <a:effectLst/>
                <a:latin typeface="Atkinson Hyperlegible" pitchFamily="50" charset="0"/>
                <a:ea typeface="Times New Roman" panose="02020603050405020304" pitchFamily="18" charset="0"/>
                <a:cs typeface="Times New Roman" panose="02020603050405020304" pitchFamily="18" charset="0"/>
              </a:rPr>
              <a:t>Essex Police solved </a:t>
            </a:r>
            <a:r>
              <a:rPr lang="en-GB" sz="1050" b="1" dirty="0">
                <a:latin typeface="Atkinson Hyperlegible" pitchFamily="50" charset="0"/>
                <a:ea typeface="Times New Roman" panose="02020603050405020304" pitchFamily="18" charset="0"/>
                <a:cs typeface="Times New Roman" panose="02020603050405020304" pitchFamily="18" charset="0"/>
              </a:rPr>
              <a:t>21</a:t>
            </a:r>
            <a:r>
              <a:rPr lang="en-GB" sz="1050" b="1" kern="1200" dirty="0">
                <a:effectLst/>
                <a:latin typeface="Atkinson Hyperlegible" pitchFamily="50" charset="0"/>
                <a:ea typeface="Times New Roman" panose="02020603050405020304" pitchFamily="18" charset="0"/>
                <a:cs typeface="Times New Roman" panose="02020603050405020304" pitchFamily="18" charset="0"/>
              </a:rPr>
              <a:t> fewer sexual offences committed against females </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in the 12 months to </a:t>
            </a:r>
            <a:r>
              <a:rPr lang="en-GB" sz="1050" dirty="0">
                <a:latin typeface="Atkinson Hyperlegible" pitchFamily="50" charset="0"/>
              </a:rPr>
              <a:t>November</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2022 compared to the 12 months to </a:t>
            </a:r>
            <a:r>
              <a:rPr lang="en-GB" sz="1050" dirty="0">
                <a:latin typeface="Atkinson Hyperlegible" pitchFamily="50" charset="0"/>
              </a:rPr>
              <a:t>November</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 2021. </a:t>
            </a:r>
            <a:r>
              <a:rPr lang="en-GB" sz="1050" dirty="0">
                <a:latin typeface="Atkinson Hyperlegible" pitchFamily="50" charset="0"/>
                <a:ea typeface="Times New Roman" panose="02020603050405020304" pitchFamily="18" charset="0"/>
                <a:cs typeface="Times New Roman" panose="02020603050405020304" pitchFamily="18" charset="0"/>
              </a:rPr>
              <a:t>T</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his compares to </a:t>
            </a:r>
            <a:r>
              <a:rPr lang="en-GB" sz="1050" dirty="0">
                <a:latin typeface="Atkinson Hyperlegible" pitchFamily="50" charset="0"/>
                <a:ea typeface="Times New Roman" panose="02020603050405020304" pitchFamily="18" charset="0"/>
                <a:cs typeface="Times New Roman" panose="02020603050405020304" pitchFamily="18" charset="0"/>
              </a:rPr>
              <a:t>a de</a:t>
            </a:r>
            <a:r>
              <a:rPr lang="en-GB" sz="1050" kern="1200" dirty="0">
                <a:effectLst/>
                <a:latin typeface="Atkinson Hyperlegible" pitchFamily="50" charset="0"/>
                <a:ea typeface="Times New Roman" panose="02020603050405020304" pitchFamily="18" charset="0"/>
                <a:cs typeface="Times New Roman" panose="02020603050405020304" pitchFamily="18" charset="0"/>
              </a:rPr>
              <a:t>crease of six fewer solved sexual offences committed against males in the same period.</a:t>
            </a:r>
          </a:p>
          <a:p>
            <a:pPr marL="285750" indent="-285750">
              <a:buFont typeface="Arial" panose="020B0604020202020204" pitchFamily="34" charset="0"/>
              <a:buChar char="•"/>
            </a:pPr>
            <a:endParaRPr lang="en-GB" sz="1050" dirty="0">
              <a:latin typeface="Atkinson Hyperlegible" pitchFamily="50" charset="0"/>
            </a:endParaRPr>
          </a:p>
          <a:p>
            <a:pPr marL="285750" indent="-285750">
              <a:buFont typeface="Arial" panose="020B0604020202020204" pitchFamily="34" charset="0"/>
              <a:buChar char="•"/>
            </a:pPr>
            <a:r>
              <a:rPr lang="en-GB" sz="1050" dirty="0">
                <a:latin typeface="Atkinson Hyperlegible" pitchFamily="50" charset="0"/>
              </a:rPr>
              <a:t>When comparing High Harm offences to its Most Similar Group (MSG) by crimes per 1,000 population, Essex is placed third (out of eight police forces) for Other Sexual Offences, fifth for Violence with Injury and Burglary Residential, and eighth for Rape and Robbery of Personal Property; first is considered to be the “best” performing force, and eighth the “worst”.</a:t>
            </a:r>
          </a:p>
          <a:p>
            <a:pPr marL="285750" indent="-285750">
              <a:buFont typeface="Arial" panose="020B0604020202020204" pitchFamily="34" charset="0"/>
              <a:buChar char="•"/>
            </a:pPr>
            <a:endParaRPr lang="en-GB" sz="1050" dirty="0">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1050" b="1" dirty="0">
                <a:latin typeface="Atkinson Hyperlegible" pitchFamily="50" charset="0"/>
              </a:rPr>
              <a:t>There was a 10.9% increase (87 more) in the number of those Killed or Seriously Injured (KSI) in Essex </a:t>
            </a:r>
            <a:r>
              <a:rPr lang="en-GB" sz="1050" dirty="0">
                <a:latin typeface="Atkinson Hyperlegible" pitchFamily="50" charset="0"/>
              </a:rPr>
              <a:t>for the 12 months to November 2022 compared to the 12 months to November 2021. Since August 2022, the number of incidents reported each month has been slightly below those experienced in 2021 (although there were 14 more incidents in October 2022 compared to October 2021: 81 v. 67). It is of note that r</a:t>
            </a:r>
            <a:r>
              <a:rPr lang="en-GB" sz="1050" dirty="0">
                <a:effectLst/>
                <a:latin typeface="Atkinson Hyperlegible" pitchFamily="50" charset="0"/>
                <a:ea typeface="Times New Roman" panose="02020603050405020304" pitchFamily="18" charset="0"/>
                <a:cs typeface="Times New Roman" panose="02020603050405020304" pitchFamily="18" charset="0"/>
              </a:rPr>
              <a:t>oad traffic safety is the responsibility of the </a:t>
            </a:r>
            <a:r>
              <a:rPr lang="en-GB" sz="1050" dirty="0">
                <a:latin typeface="Atkinson Hyperlegible" pitchFamily="50" charset="0"/>
              </a:rPr>
              <a:t>Safer Essex Roads Partnership (</a:t>
            </a:r>
            <a:r>
              <a:rPr lang="en-GB" sz="1050" dirty="0">
                <a:effectLst/>
                <a:latin typeface="Atkinson Hyperlegible" pitchFamily="50" charset="0"/>
                <a:ea typeface="Times New Roman" panose="02020603050405020304" pitchFamily="18" charset="0"/>
                <a:cs typeface="Times New Roman" panose="02020603050405020304" pitchFamily="18" charset="0"/>
              </a:rPr>
              <a:t>SERP) which includes Essex Police, Essex County Fire &amp; Rescue Service, Essex County Council, Southend on Sea Borough Council, Thurrock Council, National Highways, East of England Ambulance Service Trust, Essex and Herts Air Ambulance Service Trust, and The Safer Roads Foundation (Registered Charity). </a:t>
            </a:r>
          </a:p>
          <a:p>
            <a:pPr marL="285750" indent="-285750">
              <a:buFont typeface="Arial" panose="020B0604020202020204" pitchFamily="34" charset="0"/>
              <a:buChar char="•"/>
            </a:pPr>
            <a:endParaRPr lang="en-GB" sz="10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050" b="1" dirty="0">
                <a:latin typeface="Atkinson Hyperlegible" pitchFamily="50" charset="0"/>
              </a:rPr>
              <a:t>There was a statistically significant increase in Death or Serious Injury caused by unlawful driving for the month of November 2022</a:t>
            </a:r>
            <a:r>
              <a:rPr lang="en-GB" sz="1050" dirty="0">
                <a:latin typeface="Atkinson Hyperlegible" pitchFamily="50" charset="0"/>
              </a:rPr>
              <a:t>. 7 offences were recorded in the month of November 2022 </a:t>
            </a:r>
            <a:r>
              <a:rPr lang="en-GB" sz="1050" dirty="0">
                <a:solidFill>
                  <a:schemeClr val="tx1"/>
                </a:solidFill>
                <a:latin typeface="Atkinson Hyperlegible" pitchFamily="50" charset="0"/>
              </a:rPr>
              <a:t>(4 in Braintree, 2 in Epping and 1 in Tendring) </a:t>
            </a:r>
            <a:r>
              <a:rPr lang="en-GB" sz="1050" dirty="0">
                <a:latin typeface="Atkinson Hyperlegible" pitchFamily="50" charset="0"/>
              </a:rPr>
              <a:t>compared to the month of November 2021.  This equates to almost half the total number of offences recorded in the 12 months to November 2022; 15 more offences were committed in the 12 months to November 2022 compared to the 12 months to November 2021.</a:t>
            </a:r>
          </a:p>
          <a:p>
            <a:pPr marL="285750" indent="-285750">
              <a:buFont typeface="Arial" panose="020B0604020202020204" pitchFamily="34" charset="0"/>
              <a:buChar char="•"/>
            </a:pPr>
            <a:endParaRPr lang="en-GB" sz="1050" dirty="0">
              <a:latin typeface="Atkinson Hyperlegible" pitchFamily="50" charset="0"/>
              <a:cs typeface="Times New Roman" panose="02020603050405020304" pitchFamily="18" charset="0"/>
            </a:endParaRPr>
          </a:p>
          <a:p>
            <a:pPr marL="285750" indent="-285750">
              <a:buFont typeface="Arial" panose="020B0604020202020204" pitchFamily="34" charset="0"/>
              <a:buChar char="•"/>
            </a:pPr>
            <a:r>
              <a:rPr lang="en-GB" sz="1050" b="1" dirty="0">
                <a:effectLst/>
                <a:latin typeface="Atkinson Hyperlegible" pitchFamily="50" charset="0"/>
                <a:ea typeface="Calibri" panose="020F0502020204030204" pitchFamily="34" charset="0"/>
              </a:rPr>
              <a:t>Essex Police now has the highest numbers of </a:t>
            </a:r>
            <a:r>
              <a:rPr lang="en-GB" sz="1050" b="1" dirty="0">
                <a:latin typeface="Atkinson Hyperlegible" pitchFamily="50" charset="0"/>
                <a:ea typeface="Calibri" panose="020F0502020204030204" pitchFamily="34" charset="0"/>
              </a:rPr>
              <a:t>officers </a:t>
            </a:r>
            <a:r>
              <a:rPr lang="en-GB" sz="1050" b="1" dirty="0">
                <a:effectLst/>
                <a:latin typeface="Atkinson Hyperlegible" pitchFamily="50" charset="0"/>
                <a:ea typeface="Calibri" panose="020F0502020204030204" pitchFamily="34" charset="0"/>
              </a:rPr>
              <a:t>in its 182-year old history</a:t>
            </a:r>
            <a:r>
              <a:rPr lang="en-GB" sz="1050" dirty="0">
                <a:latin typeface="Atkinson Hyperlegible" pitchFamily="50" charset="0"/>
                <a:ea typeface="Calibri" panose="020F0502020204030204" pitchFamily="34" charset="0"/>
              </a:rPr>
              <a:t>. </a:t>
            </a:r>
            <a:r>
              <a:rPr lang="en-GB" sz="1050" dirty="0">
                <a:effectLst/>
                <a:latin typeface="Atkinson Hyperlegible" pitchFamily="50" charset="0"/>
                <a:ea typeface="Calibri" panose="020F0502020204030204" pitchFamily="34" charset="0"/>
              </a:rPr>
              <a:t>The Force is also on track to have a total of 3,755 officers by March 2023. It is also of note that t</a:t>
            </a:r>
            <a:r>
              <a:rPr lang="en-GB" sz="1050" u="none" strike="noStrike" dirty="0">
                <a:effectLst/>
                <a:latin typeface="Atkinson Hyperlegible" pitchFamily="50" charset="0"/>
                <a:ea typeface="Calibri" panose="020F0502020204030204" pitchFamily="34" charset="0"/>
                <a:cs typeface="Calibri" panose="020F0502020204030204" pitchFamily="34" charset="0"/>
              </a:rPr>
              <a:t>here has been a steady and continual increase in the numbers of employed female colleagues, as well as those from ethnic minority backgrounds. </a:t>
            </a:r>
            <a:endParaRPr lang="en-GB" sz="1050" u="none" strike="noStrike" dirty="0">
              <a:effectLst/>
              <a:latin typeface="Atkinson Hyperlegible" pitchFamily="50" charset="0"/>
              <a:ea typeface="Calibri" panose="020F0502020204030204" pitchFamily="34" charset="0"/>
              <a:cs typeface="Times New Roman" panose="02020603050405020304" pitchFamily="18" charset="0"/>
            </a:endParaRPr>
          </a:p>
          <a:p>
            <a:endParaRPr lang="en-GB" sz="1050" dirty="0">
              <a:latin typeface="Atkinson Hyperlegible" pitchFamily="50" charset="0"/>
            </a:endParaRPr>
          </a:p>
        </p:txBody>
      </p:sp>
    </p:spTree>
    <p:extLst>
      <p:ext uri="{BB962C8B-B14F-4D97-AF65-F5344CB8AC3E}">
        <p14:creationId xmlns:p14="http://schemas.microsoft.com/office/powerpoint/2010/main" val="424877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4</a:t>
            </a:fld>
            <a:endParaRPr lang="en-GB" dirty="0"/>
          </a:p>
        </p:txBody>
      </p:sp>
      <p:sp>
        <p:nvSpPr>
          <p:cNvPr id="17" name="TextBox 16"/>
          <p:cNvSpPr txBox="1"/>
          <p:nvPr/>
        </p:nvSpPr>
        <p:spPr>
          <a:xfrm>
            <a:off x="116997" y="4609163"/>
            <a:ext cx="8964496" cy="1954381"/>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b="1" dirty="0">
                <a:solidFill>
                  <a:schemeClr val="tx1"/>
                </a:solidFill>
                <a:latin typeface="Atkinson Hyperlegible" pitchFamily="50" charset="0"/>
              </a:rPr>
              <a:t>There was a 1.3% decrease in All Crime in the 12 months to November 2022 compared to the 12 months to December 20</a:t>
            </a:r>
            <a:r>
              <a:rPr lang="en-GB" sz="1100" b="1" u="sng" dirty="0">
                <a:solidFill>
                  <a:schemeClr val="tx1"/>
                </a:solidFill>
                <a:latin typeface="Atkinson Hyperlegible" pitchFamily="50" charset="0"/>
              </a:rPr>
              <a:t>19</a:t>
            </a:r>
            <a:r>
              <a:rPr lang="en-GB" sz="1100" u="sng" dirty="0">
                <a:solidFill>
                  <a:schemeClr val="tx1"/>
                </a:solidFill>
                <a:latin typeface="Atkinson Hyperlegible" pitchFamily="50" charset="0"/>
              </a:rPr>
              <a:t>;</a:t>
            </a:r>
            <a:r>
              <a:rPr lang="en-GB" sz="1100" b="1" dirty="0">
                <a:solidFill>
                  <a:schemeClr val="tx1"/>
                </a:solidFill>
                <a:latin typeface="Atkinson Hyperlegible" pitchFamily="50" charset="0"/>
              </a:rPr>
              <a:t> </a:t>
            </a:r>
            <a:r>
              <a:rPr lang="en-GB" sz="1100" dirty="0">
                <a:solidFill>
                  <a:schemeClr val="tx1"/>
                </a:solidFill>
                <a:latin typeface="Atkinson Hyperlegible" pitchFamily="50" charset="0"/>
              </a:rPr>
              <a:t>this equates to 2,180 fewer offences. There was, however, </a:t>
            </a:r>
            <a:r>
              <a:rPr lang="en-GB" sz="1100" b="1" dirty="0">
                <a:solidFill>
                  <a:schemeClr val="tx1"/>
                </a:solidFill>
                <a:latin typeface="Atkinson Hyperlegible" pitchFamily="50" charset="0"/>
              </a:rPr>
              <a:t>a 5.8% increase in All Crime (9,071 more offences) for the 12 months to November 2022 compared to the 12 months to November 2021</a:t>
            </a:r>
            <a:r>
              <a:rPr lang="en-GB" sz="1100" dirty="0">
                <a:solidFill>
                  <a:schemeClr val="tx1"/>
                </a:solidFill>
                <a:latin typeface="Atkinson Hyperlegible" pitchFamily="50" charset="0"/>
              </a:rPr>
              <a:t>.</a:t>
            </a:r>
            <a:r>
              <a:rPr lang="en-GB" sz="1100" b="1" dirty="0">
                <a:solidFill>
                  <a:schemeClr val="tx1"/>
                </a:solidFill>
                <a:latin typeface="Atkinson Hyperlegible" pitchFamily="50" charset="0"/>
              </a:rPr>
              <a:t> </a:t>
            </a:r>
            <a:r>
              <a:rPr lang="en-GB" sz="1100" dirty="0">
                <a:solidFill>
                  <a:schemeClr val="tx1"/>
                </a:solidFill>
                <a:latin typeface="Atkinson Hyperlegible" pitchFamily="50" charset="0"/>
              </a:rPr>
              <a:t>The volumes of crimes recorded by the police has been influenced by the Government’s restrictions on gathering and movement in relation to COVID-19; fewer offences were recorded when there were more restrictions in place. Essex is seventh in its Most Similar Group of forces (MSG) for all crime per 1,000 population.</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recorded a daily average of 440 crimes in November 2022, compared to an average of 445 crimes recorded in October 2022. This equates to a decrease of 1.3%, or an average of 5 fewer crimes recorded per day.  </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13,189 offences were recorded in the month of November 2022, a decrease of 5.8% (818 fewer offences) compared to the month of November 2021 (14,007 offences), and a decrease of 3.5% (472 fewer offences) compared to the month of November 2019. </a:t>
            </a:r>
          </a:p>
        </p:txBody>
      </p:sp>
      <p:sp>
        <p:nvSpPr>
          <p:cNvPr id="10" name="Rectangle 9">
            <a:extLst>
              <a:ext uri="{FF2B5EF4-FFF2-40B4-BE49-F238E27FC236}">
                <a16:creationId xmlns:a16="http://schemas.microsoft.com/office/drawing/2014/main" id="{6FD3AF26-A791-46EF-B41C-C8083244AF9D}"/>
              </a:ext>
            </a:extLst>
          </p:cNvPr>
          <p:cNvSpPr/>
          <p:nvPr/>
        </p:nvSpPr>
        <p:spPr>
          <a:xfrm>
            <a:off x="7236296" y="191347"/>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ED4F3D48-17CF-4857-9206-C9F2994BB375}"/>
              </a:ext>
            </a:extLst>
          </p:cNvPr>
          <p:cNvPicPr>
            <a:picLocks noChangeAspect="1"/>
          </p:cNvPicPr>
          <p:nvPr/>
        </p:nvPicPr>
        <p:blipFill>
          <a:blip r:embed="rId2"/>
          <a:stretch>
            <a:fillRect/>
          </a:stretch>
        </p:blipFill>
        <p:spPr>
          <a:xfrm>
            <a:off x="98930" y="764549"/>
            <a:ext cx="9000000" cy="634682"/>
          </a:xfrm>
          <a:prstGeom prst="rect">
            <a:avLst/>
          </a:prstGeom>
        </p:spPr>
      </p:pic>
      <p:pic>
        <p:nvPicPr>
          <p:cNvPr id="7" name="Picture 6">
            <a:extLst>
              <a:ext uri="{FF2B5EF4-FFF2-40B4-BE49-F238E27FC236}">
                <a16:creationId xmlns:a16="http://schemas.microsoft.com/office/drawing/2014/main" id="{AB5A8BB6-9693-486E-AF7A-ADAA9518DC66}"/>
              </a:ext>
            </a:extLst>
          </p:cNvPr>
          <p:cNvPicPr>
            <a:picLocks noChangeAspect="1"/>
          </p:cNvPicPr>
          <p:nvPr/>
        </p:nvPicPr>
        <p:blipFill>
          <a:blip r:embed="rId3"/>
          <a:stretch>
            <a:fillRect/>
          </a:stretch>
        </p:blipFill>
        <p:spPr>
          <a:xfrm>
            <a:off x="1490205" y="1540572"/>
            <a:ext cx="6163590" cy="2615411"/>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3026856"/>
            <a:ext cx="8928992" cy="3477875"/>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b="1" dirty="0">
                <a:solidFill>
                  <a:schemeClr val="tx1"/>
                </a:solidFill>
                <a:latin typeface="Atkinson Hyperlegible" pitchFamily="50" charset="0"/>
              </a:rPr>
              <a:t>Confidence has experienced a statistically significant improvement compared to levels reported prior to the pandemic</a:t>
            </a:r>
            <a:r>
              <a:rPr lang="en-GB" sz="1200" dirty="0">
                <a:solidFill>
                  <a:schemeClr val="tx1"/>
                </a:solidFill>
                <a:latin typeface="Atkinson Hyperlegible" pitchFamily="50" charset="0"/>
              </a:rPr>
              <a:t> (by 11.6% points from 64.7% for the 12 months to December 2019). It was </a:t>
            </a:r>
            <a:r>
              <a:rPr lang="en-GB" sz="1200" b="1" dirty="0">
                <a:solidFill>
                  <a:schemeClr val="tx1"/>
                </a:solidFill>
                <a:latin typeface="Atkinson Hyperlegible" pitchFamily="50" charset="0"/>
              </a:rPr>
              <a:t>during the height of the pandemic that confidence reached its highest levels</a:t>
            </a:r>
            <a:r>
              <a:rPr lang="en-GB" sz="1200" dirty="0">
                <a:solidFill>
                  <a:schemeClr val="tx1"/>
                </a:solidFill>
                <a:latin typeface="Atkinson Hyperlegible" pitchFamily="50" charset="0"/>
              </a:rPr>
              <a:t>. Although there was a statistically significant decrease in confidence of 4.5% points (from the independent survey commissioned by Essex Police) in the 12 months to September 2022 (76.3%) compared to the 12 months to September 2021 (80.9%), falls in confidence are reflected in publicly available trackers; in the past year, YouGov reported fall of 10% in the number of people who say the Police are doing a ‘Good Job’.  Forces contacted separately by Essex Police similarly reported patterns similar to Essex Police: confidence was high during COVID, but has been in general decline ever since (the last two quarters especially have seen significant decreases).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(14.9) places Essex seventh in its MSG.</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a:t>
            </a:r>
            <a:r>
              <a:rPr lang="en-GB" sz="1200" dirty="0">
                <a:solidFill>
                  <a:schemeClr val="tx1"/>
                </a:solidFill>
                <a:effectLst/>
                <a:latin typeface="Atkinson Hyperlegible" pitchFamily="50" charset="0"/>
              </a:rPr>
              <a:t>ompared to the pre-COVID period, there has been a reduction in crime and an increase in confidence. However, when comparing the 12 months to September 2022 with the 12 months to September 2021, </a:t>
            </a:r>
            <a:r>
              <a:rPr lang="en-GB" sz="1200" dirty="0">
                <a:solidFill>
                  <a:schemeClr val="tx1"/>
                </a:solidFill>
                <a:latin typeface="Atkinson Hyperlegible" pitchFamily="50" charset="0"/>
              </a:rPr>
              <a:t>this pattern is </a:t>
            </a:r>
            <a:r>
              <a:rPr lang="en-GB" sz="1200" dirty="0">
                <a:solidFill>
                  <a:schemeClr val="tx1"/>
                </a:solidFill>
                <a:effectLst/>
                <a:latin typeface="Atkinson Hyperlegible" pitchFamily="50" charset="0"/>
              </a:rPr>
              <a:t>reversed: crime has increased and confidence has decreased. As such, a grade of Adequate is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September 2022, the score for the 12 months to September for the preceding year has been included.</a:t>
            </a:r>
          </a:p>
        </p:txBody>
      </p:sp>
      <p:sp>
        <p:nvSpPr>
          <p:cNvPr id="9" name="Rectangle 8"/>
          <p:cNvSpPr/>
          <p:nvPr/>
        </p:nvSpPr>
        <p:spPr>
          <a:xfrm>
            <a:off x="1116" y="-26125"/>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626469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 - continued</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5</a:t>
            </a:fld>
            <a:endParaRPr lang="en-GB" dirty="0"/>
          </a:p>
        </p:txBody>
      </p:sp>
      <p:sp>
        <p:nvSpPr>
          <p:cNvPr id="10" name="Rectangle 9">
            <a:extLst>
              <a:ext uri="{FF2B5EF4-FFF2-40B4-BE49-F238E27FC236}">
                <a16:creationId xmlns:a16="http://schemas.microsoft.com/office/drawing/2014/main" id="{7F0BCF5A-9743-482C-869A-25F022E83A6E}"/>
              </a:ext>
            </a:extLst>
          </p:cNvPr>
          <p:cNvSpPr/>
          <p:nvPr/>
        </p:nvSpPr>
        <p:spPr>
          <a:xfrm>
            <a:off x="7164289" y="205928"/>
            <a:ext cx="189977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3" name="Picture 2">
            <a:extLst>
              <a:ext uri="{FF2B5EF4-FFF2-40B4-BE49-F238E27FC236}">
                <a16:creationId xmlns:a16="http://schemas.microsoft.com/office/drawing/2014/main" id="{3C89395F-CFA8-460F-A6C5-0A008ABD0728}"/>
              </a:ext>
            </a:extLst>
          </p:cNvPr>
          <p:cNvPicPr>
            <a:picLocks noChangeAspect="1"/>
          </p:cNvPicPr>
          <p:nvPr/>
        </p:nvPicPr>
        <p:blipFill>
          <a:blip r:embed="rId2"/>
          <a:stretch>
            <a:fillRect/>
          </a:stretch>
        </p:blipFill>
        <p:spPr>
          <a:xfrm>
            <a:off x="64063" y="703091"/>
            <a:ext cx="9000000" cy="634682"/>
          </a:xfrm>
          <a:prstGeom prst="rect">
            <a:avLst/>
          </a:prstGeom>
        </p:spPr>
      </p:pic>
      <p:pic>
        <p:nvPicPr>
          <p:cNvPr id="4" name="Picture 3">
            <a:extLst>
              <a:ext uri="{FF2B5EF4-FFF2-40B4-BE49-F238E27FC236}">
                <a16:creationId xmlns:a16="http://schemas.microsoft.com/office/drawing/2014/main" id="{3F577F54-4C7D-4ABE-BC73-708FDFCA49FA}"/>
              </a:ext>
            </a:extLst>
          </p:cNvPr>
          <p:cNvPicPr>
            <a:picLocks noChangeAspect="1"/>
          </p:cNvPicPr>
          <p:nvPr/>
        </p:nvPicPr>
        <p:blipFill>
          <a:blip r:embed="rId3"/>
          <a:stretch>
            <a:fillRect/>
          </a:stretch>
        </p:blipFill>
        <p:spPr>
          <a:xfrm>
            <a:off x="64063" y="1428246"/>
            <a:ext cx="9000000" cy="785549"/>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72000" y="4561586"/>
            <a:ext cx="8952079" cy="209288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latin typeface="Atkinson Hyperlegible" pitchFamily="50" charset="0"/>
              </a:rPr>
              <a:t>Essex experienced an </a:t>
            </a:r>
            <a:r>
              <a:rPr lang="en-GB" sz="1000" b="1" dirty="0">
                <a:solidFill>
                  <a:schemeClr val="tx1"/>
                </a:solidFill>
                <a:latin typeface="Atkinson Hyperlegible" pitchFamily="50" charset="0"/>
              </a:rPr>
              <a:t>increase of one drug related homicide </a:t>
            </a:r>
            <a:r>
              <a:rPr lang="en-GB" sz="1000" dirty="0">
                <a:solidFill>
                  <a:schemeClr val="tx1"/>
                </a:solidFill>
                <a:latin typeface="Atkinson Hyperlegible" pitchFamily="50" charset="0"/>
              </a:rPr>
              <a:t>for the 12 months to November 2022 compared to the 12 months to November 2021 and three fewer compared to the 12 months to December 2019.</a:t>
            </a:r>
          </a:p>
          <a:p>
            <a:pPr lvl="0"/>
            <a:endParaRPr lang="en-GB" sz="1000" dirty="0">
              <a:solidFill>
                <a:srgbClr val="FF0000"/>
              </a:solidFill>
              <a:latin typeface="Atkinson Hyperlegible" pitchFamily="50" charset="0"/>
            </a:endParaRPr>
          </a:p>
          <a:p>
            <a:r>
              <a:rPr lang="en-GB" sz="1000" dirty="0">
                <a:solidFill>
                  <a:schemeClr val="tx1"/>
                </a:solidFill>
                <a:latin typeface="Atkinson Hyperlegible" pitchFamily="50" charset="0"/>
              </a:rPr>
              <a:t>Confidence that Essex Police and partners are dealing with drug crime (from the independent survey commissioned by Essex Police) is at 61.0% for the 12 months to September 2022. The results for this question have been stable since it was first asked in September 2021.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Due to the fact that </a:t>
            </a:r>
            <a:r>
              <a:rPr lang="en-GB" sz="1000" dirty="0">
                <a:solidFill>
                  <a:schemeClr val="tx1"/>
                </a:solidFill>
                <a:effectLst/>
                <a:latin typeface="Atkinson Hyperlegible" pitchFamily="50" charset="0"/>
                <a:ea typeface="Times New Roman" panose="02020603050405020304" pitchFamily="18" charset="0"/>
              </a:rPr>
              <a:t>drug related homicides are lower</a:t>
            </a:r>
            <a:r>
              <a:rPr lang="en-GB" sz="1000" dirty="0">
                <a:solidFill>
                  <a:schemeClr val="tx1"/>
                </a:solidFill>
                <a:latin typeface="Atkinson Hyperlegible" pitchFamily="50" charset="0"/>
                <a:ea typeface="Times New Roman" panose="02020603050405020304" pitchFamily="18" charset="0"/>
              </a:rPr>
              <a:t> compared to the pre-COVID period</a:t>
            </a:r>
            <a:r>
              <a:rPr lang="en-GB" sz="1000" dirty="0">
                <a:solidFill>
                  <a:schemeClr val="tx1"/>
                </a:solidFill>
                <a:effectLst/>
                <a:latin typeface="Atkinson Hyperlegible" pitchFamily="50" charset="0"/>
                <a:ea typeface="Times New Roman" panose="02020603050405020304" pitchFamily="18" charset="0"/>
              </a:rPr>
              <a:t>, and that confidence is relatively high, a grade of Good is recommended. </a:t>
            </a:r>
            <a:endParaRPr lang="en-GB" sz="1000" dirty="0">
              <a:solidFill>
                <a:schemeClr val="tx1"/>
              </a:solidFill>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investigations as being drug-related is subjective (qualitative data) and based on the circumstances presented. These figures include investigations where the victim and/or suspect are suspected of being involved in Drug Use, Possession or Selling. </a:t>
            </a:r>
          </a:p>
          <a:p>
            <a:r>
              <a:rPr lang="en-GB" sz="1000" dirty="0">
                <a:solidFill>
                  <a:schemeClr val="tx1"/>
                </a:solidFill>
                <a:latin typeface="Atkinson Hyperlegible" pitchFamily="50" charset="0"/>
              </a:rPr>
              <a:t>**  The confidence question was added to the external independent survey in September 2021. A year on year comparison is therefore not available. </a:t>
            </a:r>
          </a:p>
        </p:txBody>
      </p:sp>
      <p:sp>
        <p:nvSpPr>
          <p:cNvPr id="12" name="Rectangle 11"/>
          <p:cNvSpPr/>
          <p:nvPr/>
        </p:nvSpPr>
        <p:spPr>
          <a:xfrm>
            <a:off x="7596336" y="203533"/>
            <a:ext cx="144016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00B050"/>
                </a:solidFill>
                <a:latin typeface="Atkinson Hyperlegible" pitchFamily="50" charset="0"/>
              </a:rPr>
              <a:t>Good</a:t>
            </a:r>
          </a:p>
        </p:txBody>
      </p:sp>
      <p:pic>
        <p:nvPicPr>
          <p:cNvPr id="2" name="Picture 1">
            <a:extLst>
              <a:ext uri="{FF2B5EF4-FFF2-40B4-BE49-F238E27FC236}">
                <a16:creationId xmlns:a16="http://schemas.microsoft.com/office/drawing/2014/main" id="{61B571CD-1C97-40A1-A30B-706C2B968E63}"/>
              </a:ext>
            </a:extLst>
          </p:cNvPr>
          <p:cNvPicPr>
            <a:picLocks noChangeAspect="1"/>
          </p:cNvPicPr>
          <p:nvPr/>
        </p:nvPicPr>
        <p:blipFill>
          <a:blip r:embed="rId3"/>
          <a:stretch>
            <a:fillRect/>
          </a:stretch>
        </p:blipFill>
        <p:spPr>
          <a:xfrm>
            <a:off x="72000" y="764811"/>
            <a:ext cx="9000000" cy="764907"/>
          </a:xfrm>
          <a:prstGeom prst="rect">
            <a:avLst/>
          </a:prstGeom>
        </p:spPr>
      </p:pic>
      <p:pic>
        <p:nvPicPr>
          <p:cNvPr id="3" name="Picture 2">
            <a:extLst>
              <a:ext uri="{FF2B5EF4-FFF2-40B4-BE49-F238E27FC236}">
                <a16:creationId xmlns:a16="http://schemas.microsoft.com/office/drawing/2014/main" id="{11B36316-1272-4234-826B-60A212E7939A}"/>
              </a:ext>
            </a:extLst>
          </p:cNvPr>
          <p:cNvPicPr>
            <a:picLocks noChangeAspect="1"/>
          </p:cNvPicPr>
          <p:nvPr/>
        </p:nvPicPr>
        <p:blipFill>
          <a:blip r:embed="rId4"/>
          <a:stretch>
            <a:fillRect/>
          </a:stretch>
        </p:blipFill>
        <p:spPr>
          <a:xfrm>
            <a:off x="2339752" y="1599864"/>
            <a:ext cx="4320000" cy="1831304"/>
          </a:xfrm>
          <a:prstGeom prst="rect">
            <a:avLst/>
          </a:prstGeom>
        </p:spPr>
      </p:pic>
      <p:pic>
        <p:nvPicPr>
          <p:cNvPr id="10" name="Picture 9">
            <a:extLst>
              <a:ext uri="{FF2B5EF4-FFF2-40B4-BE49-F238E27FC236}">
                <a16:creationId xmlns:a16="http://schemas.microsoft.com/office/drawing/2014/main" id="{36C59667-9973-4284-A21B-3719180179F6}"/>
              </a:ext>
            </a:extLst>
          </p:cNvPr>
          <p:cNvPicPr>
            <a:picLocks noChangeAspect="1"/>
          </p:cNvPicPr>
          <p:nvPr/>
        </p:nvPicPr>
        <p:blipFill>
          <a:blip r:embed="rId5"/>
          <a:stretch>
            <a:fillRect/>
          </a:stretch>
        </p:blipFill>
        <p:spPr>
          <a:xfrm>
            <a:off x="72000" y="3501314"/>
            <a:ext cx="9000000" cy="949966"/>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132320" y="3715442"/>
            <a:ext cx="8879360" cy="2970044"/>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latin typeface="Atkinson Hyperlegible" pitchFamily="50" charset="0"/>
              </a:rPr>
              <a:t>Essex experienced a </a:t>
            </a:r>
            <a:r>
              <a:rPr lang="en-GB" sz="1100" b="1" dirty="0">
                <a:solidFill>
                  <a:schemeClr val="tx1"/>
                </a:solidFill>
                <a:latin typeface="Atkinson Hyperlegible" pitchFamily="50" charset="0"/>
              </a:rPr>
              <a:t>0.6% decrease (167 fewer) in Domestic Abuse (DA) offences</a:t>
            </a:r>
            <a:r>
              <a:rPr lang="en-GB" sz="1100" dirty="0">
                <a:solidFill>
                  <a:schemeClr val="tx1"/>
                </a:solidFill>
                <a:latin typeface="Atkinson Hyperlegible" pitchFamily="50" charset="0"/>
              </a:rPr>
              <a:t> for the 12 months to November 2022 compared to the 12 months to November 2021. The Force recorded </a:t>
            </a:r>
            <a:r>
              <a:rPr lang="en-GB" sz="1100" b="1" dirty="0">
                <a:solidFill>
                  <a:schemeClr val="tx1"/>
                </a:solidFill>
                <a:latin typeface="Atkinson Hyperlegible" pitchFamily="50" charset="0"/>
              </a:rPr>
              <a:t>1,014 fewer offences in the </a:t>
            </a:r>
            <a:r>
              <a:rPr lang="en-GB" sz="1100" b="1" u="sng" dirty="0">
                <a:solidFill>
                  <a:schemeClr val="tx1"/>
                </a:solidFill>
                <a:latin typeface="Atkinson Hyperlegible" pitchFamily="50" charset="0"/>
              </a:rPr>
              <a:t>three</a:t>
            </a:r>
            <a:r>
              <a:rPr lang="en-GB" sz="1100" b="1" dirty="0">
                <a:solidFill>
                  <a:schemeClr val="tx1"/>
                </a:solidFill>
                <a:latin typeface="Atkinson Hyperlegible" pitchFamily="50" charset="0"/>
              </a:rPr>
              <a:t> months to November 2022 compared to the same period in 2021</a:t>
            </a:r>
            <a:r>
              <a:rPr lang="en-GB" sz="1100" dirty="0">
                <a:solidFill>
                  <a:schemeClr val="tx1"/>
                </a:solidFill>
                <a:latin typeface="Atkinson Hyperlegible" pitchFamily="50" charset="0"/>
              </a:rPr>
              <a:t> (6,912 v. 7,926). It is of note that Stalking &amp; Harassment offences account for more than a fifth (21.0%) of all Domestic Abuse investigations and that Essex Police are currently auditing and – where appropriate – cancelling Stalking &amp; Harassment offences to ensure additional crimes have not been unnecessarily recorded. </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Essex Police </a:t>
            </a:r>
            <a:r>
              <a:rPr lang="en-GB" sz="1100" b="1" dirty="0">
                <a:solidFill>
                  <a:schemeClr val="tx1"/>
                </a:solidFill>
                <a:latin typeface="Atkinson Hyperlegible" pitchFamily="50" charset="0"/>
              </a:rPr>
              <a:t>solved 4.3% (133) more DA offences</a:t>
            </a:r>
            <a:r>
              <a:rPr lang="en-GB" sz="1100" dirty="0">
                <a:solidFill>
                  <a:schemeClr val="tx1"/>
                </a:solidFill>
                <a:latin typeface="Atkinson Hyperlegible" pitchFamily="50" charset="0"/>
              </a:rPr>
              <a:t> for the 12 months to November 2022 compared to the 12 months to November 2021. However, the Force </a:t>
            </a:r>
            <a:r>
              <a:rPr lang="en-GB" sz="1100" b="1" dirty="0">
                <a:solidFill>
                  <a:schemeClr val="tx1"/>
                </a:solidFill>
                <a:latin typeface="Atkinson Hyperlegible" pitchFamily="50" charset="0"/>
              </a:rPr>
              <a:t>solved 48 fewer offences in the three months to November 2022 compared to the same period in 2021 </a:t>
            </a:r>
            <a:r>
              <a:rPr lang="en-GB" sz="1100" dirty="0">
                <a:solidFill>
                  <a:schemeClr val="tx1"/>
                </a:solidFill>
                <a:latin typeface="Atkinson Hyperlegible" pitchFamily="50" charset="0"/>
              </a:rPr>
              <a:t>(764 v 812).</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There was a 0.7% increase (203 more) in DA offences and an 8.4% increase (251 more) in the number of DA offences solved for the 12 months to November 2022 compared to the 12 months to December 2019.</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The Essex Police Domestic Abuse Problem Solving Teams (DAPST) were formed in March 2021 and are divided into a victim focused contingent (Problem-Solving officers) and an Offender Management contingent (Offender Management officers). They work alongside DAIT, who manage the most prolific DA perpetrators and the most vulnerable victims. The team provide a continual and sustained problem-solving approach, focusing on preventing future harm and reducing repeat victimisation.</a:t>
            </a:r>
          </a:p>
        </p:txBody>
      </p:sp>
      <p:sp>
        <p:nvSpPr>
          <p:cNvPr id="14" name="Rectangle 13">
            <a:extLst>
              <a:ext uri="{FF2B5EF4-FFF2-40B4-BE49-F238E27FC236}">
                <a16:creationId xmlns:a16="http://schemas.microsoft.com/office/drawing/2014/main" id="{223F1486-25ED-4A96-A70C-A701B35B4566}"/>
              </a:ext>
            </a:extLst>
          </p:cNvPr>
          <p:cNvSpPr/>
          <p:nvPr/>
        </p:nvSpPr>
        <p:spPr>
          <a:xfrm>
            <a:off x="7252682" y="172331"/>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F94D9DBB-73E9-4ABE-98E3-6A6E0EC8F924}"/>
              </a:ext>
            </a:extLst>
          </p:cNvPr>
          <p:cNvPicPr>
            <a:picLocks noChangeAspect="1"/>
          </p:cNvPicPr>
          <p:nvPr/>
        </p:nvPicPr>
        <p:blipFill>
          <a:blip r:embed="rId2"/>
          <a:stretch>
            <a:fillRect/>
          </a:stretch>
        </p:blipFill>
        <p:spPr>
          <a:xfrm>
            <a:off x="53017" y="775705"/>
            <a:ext cx="9000000" cy="891148"/>
          </a:xfrm>
          <a:prstGeom prst="rect">
            <a:avLst/>
          </a:prstGeom>
        </p:spPr>
      </p:pic>
      <p:pic>
        <p:nvPicPr>
          <p:cNvPr id="10" name="Picture 9">
            <a:extLst>
              <a:ext uri="{FF2B5EF4-FFF2-40B4-BE49-F238E27FC236}">
                <a16:creationId xmlns:a16="http://schemas.microsoft.com/office/drawing/2014/main" id="{4298F931-C734-4821-A8B1-1D9519FA471D}"/>
              </a:ext>
            </a:extLst>
          </p:cNvPr>
          <p:cNvPicPr>
            <a:picLocks noChangeAspect="1"/>
          </p:cNvPicPr>
          <p:nvPr/>
        </p:nvPicPr>
        <p:blipFill>
          <a:blip r:embed="rId3"/>
          <a:stretch>
            <a:fillRect/>
          </a:stretch>
        </p:blipFill>
        <p:spPr>
          <a:xfrm>
            <a:off x="61983" y="1759341"/>
            <a:ext cx="4320000" cy="1865455"/>
          </a:xfrm>
          <a:prstGeom prst="rect">
            <a:avLst/>
          </a:prstGeom>
        </p:spPr>
      </p:pic>
      <p:pic>
        <p:nvPicPr>
          <p:cNvPr id="11" name="Picture 10">
            <a:extLst>
              <a:ext uri="{FF2B5EF4-FFF2-40B4-BE49-F238E27FC236}">
                <a16:creationId xmlns:a16="http://schemas.microsoft.com/office/drawing/2014/main" id="{9B923FF3-C602-414B-8C43-399EC9568307}"/>
              </a:ext>
            </a:extLst>
          </p:cNvPr>
          <p:cNvPicPr>
            <a:picLocks noChangeAspect="1"/>
          </p:cNvPicPr>
          <p:nvPr/>
        </p:nvPicPr>
        <p:blipFill>
          <a:blip r:embed="rId4"/>
          <a:stretch>
            <a:fillRect/>
          </a:stretch>
        </p:blipFill>
        <p:spPr>
          <a:xfrm>
            <a:off x="4732882" y="1759341"/>
            <a:ext cx="4320000" cy="1863613"/>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4874" y="4491295"/>
            <a:ext cx="8999999"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b="1" dirty="0">
                <a:solidFill>
                  <a:schemeClr val="tx1"/>
                </a:solidFill>
                <a:latin typeface="Atkinson Hyperlegible" pitchFamily="50" charset="0"/>
              </a:rPr>
              <a:t>Essex Police solved 47 more (13.2%) child abuse offences </a:t>
            </a:r>
            <a:r>
              <a:rPr lang="en-GB" sz="1100" dirty="0">
                <a:solidFill>
                  <a:schemeClr val="tx1"/>
                </a:solidFill>
                <a:latin typeface="Atkinson Hyperlegible" pitchFamily="50" charset="0"/>
              </a:rPr>
              <a:t>for the 12 months to November 2022 compared to the 12 months to November 2021; there was a </a:t>
            </a:r>
            <a:r>
              <a:rPr lang="en-GB" sz="1100" b="1" dirty="0">
                <a:solidFill>
                  <a:schemeClr val="tx1"/>
                </a:solidFill>
                <a:latin typeface="Atkinson Hyperlegible" pitchFamily="50" charset="0"/>
              </a:rPr>
              <a:t>2.3% increase (136 more) </a:t>
            </a:r>
            <a:r>
              <a:rPr lang="en-GB" sz="1100" dirty="0">
                <a:solidFill>
                  <a:schemeClr val="tx1"/>
                </a:solidFill>
                <a:latin typeface="Atkinson Hyperlegible" pitchFamily="50" charset="0"/>
              </a:rPr>
              <a:t>in offences for the same comparison periods. Essex Police also solved 129 more (46.9%) offences for the 12 months to November 2022 compared to the 12 months to December 2019; there was also a 16.2% increase (853 more) in Child Abuse offences for the same comparison periods.</a:t>
            </a:r>
          </a:p>
          <a:p>
            <a:endParaRPr lang="en-GB" sz="1100" dirty="0">
              <a:solidFill>
                <a:schemeClr val="tx1"/>
              </a:solidFill>
              <a:latin typeface="Atkinson Hyperlegible" pitchFamily="50" charset="0"/>
            </a:endParaRPr>
          </a:p>
          <a:p>
            <a:r>
              <a:rPr lang="en-GB" sz="1100" dirty="0">
                <a:solidFill>
                  <a:schemeClr val="tx1"/>
                </a:solidFill>
                <a:latin typeface="Atkinson Hyperlegible" pitchFamily="50" charset="0"/>
              </a:rPr>
              <a:t>Confidence that the policing response to protect children and vulnerable people (from the independent survey commissioned by Essex Police) is at 79.2% (results to the 12 months to September 2022). Compared to year ending September 2021, confidence has decreased by 10.1% points but nevertheless remains at a high level.</a:t>
            </a:r>
          </a:p>
          <a:p>
            <a:endParaRPr lang="en-GB" sz="1100" dirty="0">
              <a:solidFill>
                <a:srgbClr val="FF0000"/>
              </a:solidFill>
            </a:endParaRPr>
          </a:p>
          <a:p>
            <a:r>
              <a:rPr lang="en-GB" sz="1100" dirty="0">
                <a:solidFill>
                  <a:schemeClr val="tx1"/>
                </a:solidFill>
                <a:latin typeface="Atkinson Hyperlegible" pitchFamily="50" charset="0"/>
              </a:rPr>
              <a:t>There has been a continuing increase in the number of Child Abuse and Domestic Abuse offences solved in the 12 months to November 2022 compared to the previous 12 months and the 12 months to December 2019, even though offences have increased over the same time periods.  As such, a grade of Adequate is recommended. </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3 - Protecting vulnerable people and breaking the cycle of domestic abuse - continued</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8</a:t>
            </a:fld>
            <a:endParaRPr lang="en-GB" dirty="0"/>
          </a:p>
        </p:txBody>
      </p:sp>
      <p:sp>
        <p:nvSpPr>
          <p:cNvPr id="12" name="Rectangle 11">
            <a:extLst>
              <a:ext uri="{FF2B5EF4-FFF2-40B4-BE49-F238E27FC236}">
                <a16:creationId xmlns:a16="http://schemas.microsoft.com/office/drawing/2014/main" id="{491DB709-342B-4437-BC42-93EF92187961}"/>
              </a:ext>
            </a:extLst>
          </p:cNvPr>
          <p:cNvSpPr/>
          <p:nvPr/>
        </p:nvSpPr>
        <p:spPr>
          <a:xfrm>
            <a:off x="7205723" y="186460"/>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2" name="Picture 1">
            <a:extLst>
              <a:ext uri="{FF2B5EF4-FFF2-40B4-BE49-F238E27FC236}">
                <a16:creationId xmlns:a16="http://schemas.microsoft.com/office/drawing/2014/main" id="{F02F0607-98E2-46F0-BDA6-7806926DFB6E}"/>
              </a:ext>
            </a:extLst>
          </p:cNvPr>
          <p:cNvPicPr>
            <a:picLocks noChangeAspect="1"/>
          </p:cNvPicPr>
          <p:nvPr/>
        </p:nvPicPr>
        <p:blipFill>
          <a:blip r:embed="rId2"/>
          <a:stretch>
            <a:fillRect/>
          </a:stretch>
        </p:blipFill>
        <p:spPr>
          <a:xfrm>
            <a:off x="72000" y="712667"/>
            <a:ext cx="9000000" cy="891148"/>
          </a:xfrm>
          <a:prstGeom prst="rect">
            <a:avLst/>
          </a:prstGeom>
        </p:spPr>
      </p:pic>
      <p:pic>
        <p:nvPicPr>
          <p:cNvPr id="3" name="Picture 2">
            <a:extLst>
              <a:ext uri="{FF2B5EF4-FFF2-40B4-BE49-F238E27FC236}">
                <a16:creationId xmlns:a16="http://schemas.microsoft.com/office/drawing/2014/main" id="{0F240B5C-3871-40E7-A3C0-D729CA54560C}"/>
              </a:ext>
            </a:extLst>
          </p:cNvPr>
          <p:cNvPicPr>
            <a:picLocks noChangeAspect="1"/>
          </p:cNvPicPr>
          <p:nvPr/>
        </p:nvPicPr>
        <p:blipFill>
          <a:blip r:embed="rId3"/>
          <a:stretch>
            <a:fillRect/>
          </a:stretch>
        </p:blipFill>
        <p:spPr>
          <a:xfrm>
            <a:off x="84943" y="1648248"/>
            <a:ext cx="3960000" cy="1719009"/>
          </a:xfrm>
          <a:prstGeom prst="rect">
            <a:avLst/>
          </a:prstGeom>
        </p:spPr>
      </p:pic>
      <p:pic>
        <p:nvPicPr>
          <p:cNvPr id="14" name="Picture 13">
            <a:extLst>
              <a:ext uri="{FF2B5EF4-FFF2-40B4-BE49-F238E27FC236}">
                <a16:creationId xmlns:a16="http://schemas.microsoft.com/office/drawing/2014/main" id="{8A081948-5325-4184-84A7-82262FE5A747}"/>
              </a:ext>
            </a:extLst>
          </p:cNvPr>
          <p:cNvPicPr>
            <a:picLocks noChangeAspect="1"/>
          </p:cNvPicPr>
          <p:nvPr/>
        </p:nvPicPr>
        <p:blipFill>
          <a:blip r:embed="rId4"/>
          <a:stretch>
            <a:fillRect/>
          </a:stretch>
        </p:blipFill>
        <p:spPr>
          <a:xfrm>
            <a:off x="86481" y="3398128"/>
            <a:ext cx="9000000" cy="1062295"/>
          </a:xfrm>
          <a:prstGeom prst="rect">
            <a:avLst/>
          </a:prstGeom>
        </p:spPr>
      </p:pic>
      <p:pic>
        <p:nvPicPr>
          <p:cNvPr id="16" name="Picture 15">
            <a:extLst>
              <a:ext uri="{FF2B5EF4-FFF2-40B4-BE49-F238E27FC236}">
                <a16:creationId xmlns:a16="http://schemas.microsoft.com/office/drawing/2014/main" id="{149F1AA6-8C67-47EF-8E92-0228132155E9}"/>
              </a:ext>
            </a:extLst>
          </p:cNvPr>
          <p:cNvPicPr>
            <a:picLocks noChangeAspect="1"/>
          </p:cNvPicPr>
          <p:nvPr/>
        </p:nvPicPr>
        <p:blipFill>
          <a:blip r:embed="rId5"/>
          <a:stretch>
            <a:fillRect/>
          </a:stretch>
        </p:blipFill>
        <p:spPr>
          <a:xfrm>
            <a:off x="5099057" y="1652172"/>
            <a:ext cx="3960000" cy="1715084"/>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 y="701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4 – Reducing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7504" y="1975667"/>
            <a:ext cx="8978675" cy="495520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identified as female* (56.3%).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3.0</a:t>
            </a:r>
            <a:r>
              <a:rPr lang="en-GB" sz="1000" kern="1200" dirty="0">
                <a:solidFill>
                  <a:schemeClr val="tx1"/>
                </a:solidFill>
                <a:effectLst/>
                <a:latin typeface="Atkinson Hyperlegible" pitchFamily="50" charset="0"/>
                <a:ea typeface="Calibri" panose="020F0502020204030204" pitchFamily="34" charset="0"/>
                <a:cs typeface="Times New Roman" panose="02020603050405020304" pitchFamily="18" charset="0"/>
              </a:rPr>
              <a:t>% of offences (2,131 offences) had no gender recorded**.</a:t>
            </a:r>
          </a:p>
          <a:p>
            <a:endParaRPr lang="en-GB" sz="1000" dirty="0">
              <a:solidFill>
                <a:schemeClr val="tx1"/>
              </a:solidFill>
              <a:latin typeface="Atkinson Hyperlegible" pitchFamily="50" charset="0"/>
            </a:endParaRPr>
          </a:p>
          <a:p>
            <a:r>
              <a:rPr lang="en-GB" sz="1000" b="1" dirty="0">
                <a:solidFill>
                  <a:schemeClr val="tx1"/>
                </a:solidFill>
                <a:latin typeface="Atkinson Hyperlegible" pitchFamily="50" charset="0"/>
              </a:rPr>
              <a:t>More VAWG offences are being reported</a:t>
            </a:r>
            <a:r>
              <a:rPr lang="en-GB" sz="1000" dirty="0">
                <a:solidFill>
                  <a:schemeClr val="tx1"/>
                </a:solidFill>
                <a:latin typeface="Atkinson Hyperlegible" pitchFamily="50" charset="0"/>
              </a:rPr>
              <a:t>.  Essex experienced a </a:t>
            </a:r>
            <a:r>
              <a:rPr lang="en-GB" sz="1000" b="1" dirty="0">
                <a:solidFill>
                  <a:schemeClr val="tx1"/>
                </a:solidFill>
                <a:latin typeface="Atkinson Hyperlegible" pitchFamily="50" charset="0"/>
              </a:rPr>
              <a:t>0.6% increase (229 more) in the number of VAP offences committed against females </a:t>
            </a:r>
            <a:r>
              <a:rPr lang="en-GB" sz="1000" dirty="0">
                <a:solidFill>
                  <a:schemeClr val="tx1"/>
                </a:solidFill>
                <a:latin typeface="Atkinson Hyperlegible" pitchFamily="50" charset="0"/>
              </a:rPr>
              <a:t>in the 12 months to November 2022 compared to the 12 months to November 2021. There was also a 9.1% increase (3,228 more) in the number of VAP offences committed against females in the 12 months to November 2022 compared to the 12 months to December 2019. </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A rise in these types of offences, however, is often </a:t>
            </a:r>
            <a:r>
              <a:rPr lang="en-GB" sz="1000" dirty="0">
                <a:solidFill>
                  <a:schemeClr val="tx1"/>
                </a:solidFill>
                <a:latin typeface="Atkinson Hyperlegible" pitchFamily="50" charset="0"/>
                <a:ea typeface="Calibri" panose="020F0502020204030204" pitchFamily="34" charset="0"/>
                <a:cs typeface="Times New Roman" panose="02020603050405020304" pitchFamily="18" charset="0"/>
              </a:rPr>
              <a:t>driven by an increased </a:t>
            </a:r>
            <a:r>
              <a:rPr lang="en-GB" sz="1000" dirty="0">
                <a:solidFill>
                  <a:schemeClr val="tx1"/>
                </a:solidFill>
                <a:effectLst/>
                <a:latin typeface="Atkinson Hyperlegible" pitchFamily="50" charset="0"/>
                <a:ea typeface="Calibri" panose="020F0502020204030204" pitchFamily="34" charset="0"/>
                <a:cs typeface="Times New Roman" panose="02020603050405020304" pitchFamily="18" charset="0"/>
              </a:rPr>
              <a:t>confidence in reporting. This not only raises more awareness of VAWG-related issues but better enables the Force to understand the problem and thereby meet victims' needs. </a:t>
            </a:r>
            <a:endParaRPr lang="en-GB" sz="1000" kern="1200" dirty="0">
              <a:solidFill>
                <a:schemeClr val="tx1"/>
              </a:solidFill>
              <a:effectLst/>
              <a:latin typeface="Atkinson Hyperlegible" pitchFamily="50" charset="0"/>
              <a:ea typeface="Times New Roman" panose="02020603050405020304" pitchFamily="18" charset="0"/>
              <a:cs typeface="Times New Roman" panose="02020603050405020304" pitchFamily="18" charset="0"/>
            </a:endParaRPr>
          </a:p>
          <a:p>
            <a:endParaRPr lang="en-GB" sz="1000" dirty="0">
              <a:solidFill>
                <a:srgbClr val="FF0000"/>
              </a:solidFill>
              <a:latin typeface="Atkinson Hyperlegible" pitchFamily="50" charset="0"/>
            </a:endParaRPr>
          </a:p>
          <a:p>
            <a:r>
              <a:rPr lang="en-GB" sz="1000" b="1" i="0" dirty="0">
                <a:solidFill>
                  <a:schemeClr val="tx1"/>
                </a:solidFill>
                <a:effectLst/>
                <a:latin typeface="Atkinson Hyperlegible" pitchFamily="50" charset="0"/>
              </a:rPr>
              <a:t>Essex Police prides itself on having excellent Crime Data Accuracy (CDA)</a:t>
            </a:r>
            <a:r>
              <a:rPr lang="en-GB" sz="1000" i="0" dirty="0">
                <a:solidFill>
                  <a:schemeClr val="tx1"/>
                </a:solidFill>
                <a:effectLst/>
                <a:latin typeface="Atkinson Hyperlegible" pitchFamily="50" charset="0"/>
              </a:rPr>
              <a:t>. In its most recent inspection by HMICFRS, Essex Police was graded as Outstanding in relation to its CDA. Maintaining excellent CDA, however, requires the Force to neither under-record nor over-record offences. To this end, Essex Police is auditing and – where appropriate – cancelling Stalking &amp; Harassment offences to ensure additional crimes have not been unnecessarily recorded. Essex Police have also been educating those working within the Resolution Centre to ensure they fully research the individuals involved in these types of</a:t>
            </a:r>
            <a:r>
              <a:rPr lang="en-GB" sz="1000" dirty="0">
                <a:solidFill>
                  <a:schemeClr val="tx1"/>
                </a:solidFill>
                <a:latin typeface="Atkinson Hyperlegible" pitchFamily="50" charset="0"/>
              </a:rPr>
              <a:t> offences before they create new crimes; where previous records exist, these additional incidents are instead referred to the relevant officer(s) in order that they can be investigated together. </a:t>
            </a:r>
            <a:r>
              <a:rPr lang="en-GB" sz="1000" i="0" dirty="0">
                <a:solidFill>
                  <a:schemeClr val="tx1"/>
                </a:solidFill>
                <a:effectLst/>
                <a:latin typeface="Atkinson Hyperlegible" pitchFamily="50" charset="0"/>
              </a:rPr>
              <a:t>This activity has therefore not only </a:t>
            </a:r>
            <a:r>
              <a:rPr lang="en-GB" sz="1000" dirty="0">
                <a:solidFill>
                  <a:schemeClr val="tx1"/>
                </a:solidFill>
                <a:latin typeface="Atkinson Hyperlegible" pitchFamily="50" charset="0"/>
              </a:rPr>
              <a:t>resulted in a decrease in offences since the start of the review (August 2022) but has enabled the Force to better coordinate these types of investigation. </a:t>
            </a:r>
            <a:r>
              <a:rPr lang="en-GB" sz="1000" dirty="0">
                <a:latin typeface="Atkinson Hyperlegible" pitchFamily="50" charset="0"/>
              </a:rPr>
              <a:t>The total number of investigations for the rolling year decreased to 15,111 for week ending 27</a:t>
            </a:r>
            <a:r>
              <a:rPr lang="en-GB" sz="1000" baseline="30000" dirty="0">
                <a:latin typeface="Atkinson Hyperlegible" pitchFamily="50" charset="0"/>
              </a:rPr>
              <a:t>th</a:t>
            </a:r>
            <a:r>
              <a:rPr lang="en-GB" sz="1000" dirty="0">
                <a:latin typeface="Atkinson Hyperlegible" pitchFamily="50" charset="0"/>
              </a:rPr>
              <a:t> November 2022 compared to 15,927 for week ending 21</a:t>
            </a:r>
            <a:r>
              <a:rPr lang="en-GB" sz="1000" baseline="30000" dirty="0">
                <a:latin typeface="Atkinson Hyperlegible" pitchFamily="50" charset="0"/>
              </a:rPr>
              <a:t>st</a:t>
            </a:r>
            <a:r>
              <a:rPr lang="en-GB" sz="1000" dirty="0">
                <a:latin typeface="Atkinson Hyperlegible" pitchFamily="50" charset="0"/>
              </a:rPr>
              <a:t> August 2022, 816 fewer investigations. (There was a decrease of 163 investigations in the period 31</a:t>
            </a:r>
            <a:r>
              <a:rPr lang="en-GB" sz="1000" baseline="30000" dirty="0">
                <a:latin typeface="Atkinson Hyperlegible" pitchFamily="50" charset="0"/>
              </a:rPr>
              <a:t>st</a:t>
            </a:r>
            <a:r>
              <a:rPr lang="en-GB" sz="1000" dirty="0">
                <a:latin typeface="Atkinson Hyperlegible" pitchFamily="50" charset="0"/>
              </a:rPr>
              <a:t> October 2022 to 27</a:t>
            </a:r>
            <a:r>
              <a:rPr lang="en-GB" sz="1000" baseline="30000" dirty="0">
                <a:latin typeface="Atkinson Hyperlegible" pitchFamily="50" charset="0"/>
              </a:rPr>
              <a:t>th</a:t>
            </a:r>
            <a:r>
              <a:rPr lang="en-GB" sz="1000" dirty="0">
                <a:latin typeface="Atkinson Hyperlegible" pitchFamily="50" charset="0"/>
              </a:rPr>
              <a:t> November 2022). </a:t>
            </a:r>
            <a:r>
              <a:rPr lang="en-GB" sz="1000" dirty="0">
                <a:solidFill>
                  <a:schemeClr val="tx1"/>
                </a:solidFill>
                <a:latin typeface="Atkinson Hyperlegible" pitchFamily="50" charset="0"/>
              </a:rPr>
              <a:t>It is of note that Stalking and Harassment offences</a:t>
            </a:r>
            <a:r>
              <a:rPr lang="en-GB" sz="1000" b="0" i="0" dirty="0">
                <a:solidFill>
                  <a:schemeClr val="tx1"/>
                </a:solidFill>
                <a:effectLst/>
                <a:latin typeface="Atkinson Hyperlegible" pitchFamily="50" charset="0"/>
              </a:rPr>
              <a:t> comprise the largest volume of VAWG offences; t</a:t>
            </a:r>
            <a:r>
              <a:rPr lang="en-GB" sz="1000" dirty="0">
                <a:solidFill>
                  <a:schemeClr val="tx1"/>
                </a:solidFill>
                <a:latin typeface="Atkinson Hyperlegible" pitchFamily="50" charset="0"/>
              </a:rPr>
              <a:t>here were, for example, </a:t>
            </a:r>
            <a:r>
              <a:rPr lang="en-GB" sz="1000" b="1" dirty="0">
                <a:solidFill>
                  <a:schemeClr val="tx1"/>
                </a:solidFill>
                <a:latin typeface="Atkinson Hyperlegible" pitchFamily="50" charset="0"/>
              </a:rPr>
              <a:t>1,534 fewer Stalking and Harassment crimes committed against females </a:t>
            </a:r>
            <a:r>
              <a:rPr lang="en-GB" sz="1000" dirty="0">
                <a:solidFill>
                  <a:schemeClr val="tx1"/>
                </a:solidFill>
                <a:latin typeface="Atkinson Hyperlegible" pitchFamily="50" charset="0"/>
              </a:rPr>
              <a:t>in the 12 months to November 2022 (16,310 crimes) compared to the 12 months to November 2021 (17,844 crimes). </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There was a </a:t>
            </a:r>
            <a:r>
              <a:rPr lang="en-GB" sz="1000" b="1" dirty="0">
                <a:solidFill>
                  <a:schemeClr val="tx1"/>
                </a:solidFill>
                <a:latin typeface="Atkinson Hyperlegible" pitchFamily="50" charset="0"/>
              </a:rPr>
              <a:t>6.0% increase (275 more) in the number of Sexual Offences committed against females </a:t>
            </a:r>
            <a:r>
              <a:rPr lang="en-GB" sz="1000" dirty="0">
                <a:solidFill>
                  <a:schemeClr val="tx1"/>
                </a:solidFill>
                <a:latin typeface="Atkinson Hyperlegible" pitchFamily="50" charset="0"/>
              </a:rPr>
              <a:t>in the 12 months to November 2022 compared to the 12 months to November 2021, and a 27.6% increase (1,050 more) compared to the 12 months to December 2019. Although Essex Police solved 21 fewer of these offences in the 12 months to November 2022 compared to the 12 months to November 2021, it </a:t>
            </a:r>
            <a:r>
              <a:rPr lang="en-GB" sz="1000" b="1" dirty="0">
                <a:solidFill>
                  <a:schemeClr val="tx1"/>
                </a:solidFill>
                <a:latin typeface="Atkinson Hyperlegible" pitchFamily="50" charset="0"/>
              </a:rPr>
              <a:t>solved 67 more compared to the 12 months to December 2019</a:t>
            </a:r>
            <a:r>
              <a:rPr lang="en-GB" sz="1000" dirty="0">
                <a:solidFill>
                  <a:schemeClr val="tx1"/>
                </a:solidFill>
                <a:latin typeface="Atkinson Hyperlegible" pitchFamily="50" charset="0"/>
              </a:rPr>
              <a:t>.</a:t>
            </a:r>
          </a:p>
          <a:p>
            <a:endParaRPr lang="en-GB" sz="1000" dirty="0">
              <a:solidFill>
                <a:schemeClr val="tx1"/>
              </a:solidFill>
              <a:latin typeface="Atkinson Hyperlegible" pitchFamily="50" charset="0"/>
            </a:endParaRPr>
          </a:p>
          <a:p>
            <a:endParaRPr lang="en-GB" sz="1000" dirty="0">
              <a:solidFill>
                <a:schemeClr val="tx1"/>
              </a:solidFill>
              <a:latin typeface="Atkinson Hyperlegible" pitchFamily="50" charset="0"/>
            </a:endParaRPr>
          </a:p>
          <a:p>
            <a:endParaRPr lang="en-GB" sz="10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slide 28</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p:txBody>
      </p:sp>
      <p:sp>
        <p:nvSpPr>
          <p:cNvPr id="11" name="Rectangle 10">
            <a:extLst>
              <a:ext uri="{FF2B5EF4-FFF2-40B4-BE49-F238E27FC236}">
                <a16:creationId xmlns:a16="http://schemas.microsoft.com/office/drawing/2014/main" id="{52F50721-8236-409D-A99A-9A9B46DC71EF}"/>
              </a:ext>
            </a:extLst>
          </p:cNvPr>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0AD07AF6-252C-47F5-967B-58108D61DF23}"/>
              </a:ext>
            </a:extLst>
          </p:cNvPr>
          <p:cNvPicPr>
            <a:picLocks noChangeAspect="1"/>
          </p:cNvPicPr>
          <p:nvPr/>
        </p:nvPicPr>
        <p:blipFill>
          <a:blip r:embed="rId2"/>
          <a:stretch>
            <a:fillRect/>
          </a:stretch>
        </p:blipFill>
        <p:spPr>
          <a:xfrm>
            <a:off x="96841" y="757176"/>
            <a:ext cx="9000000" cy="1053376"/>
          </a:xfrm>
          <a:prstGeom prst="rect">
            <a:avLst/>
          </a:prstGeom>
        </p:spPr>
      </p:pic>
    </p:spTree>
    <p:extLst>
      <p:ext uri="{BB962C8B-B14F-4D97-AF65-F5344CB8AC3E}">
        <p14:creationId xmlns:p14="http://schemas.microsoft.com/office/powerpoint/2010/main" val="4143044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DFB2CD4055AB4BB382ABB8087D1A4A" ma:contentTypeVersion="6" ma:contentTypeDescription="Create a new document." ma:contentTypeScope="" ma:versionID="455da23f6c04041461fcce88447772f4">
  <xsd:schema xmlns:xsd="http://www.w3.org/2001/XMLSchema" xmlns:xs="http://www.w3.org/2001/XMLSchema" xmlns:p="http://schemas.microsoft.com/office/2006/metadata/properties" xmlns:ns2="2cb40d17-24dc-4d07-b660-1564287169a8" xmlns:ns3="0bdee5e8-5fc9-4362-8615-f366afddac20" targetNamespace="http://schemas.microsoft.com/office/2006/metadata/properties" ma:root="true" ma:fieldsID="c3d9474e3a347d847202b08df6f47a92" ns2:_="" ns3:_="">
    <xsd:import namespace="2cb40d17-24dc-4d07-b660-1564287169a8"/>
    <xsd:import namespace="0bdee5e8-5fc9-4362-8615-f366afddac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b40d17-24dc-4d07-b660-1564287169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dee5e8-5fc9-4362-8615-f366afddac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42B7D0-E539-4490-BF50-FEA8B888A0F0}"/>
</file>

<file path=customXml/itemProps2.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3.xml><?xml version="1.0" encoding="utf-8"?>
<ds:datastoreItem xmlns:ds="http://schemas.openxmlformats.org/officeDocument/2006/customXml" ds:itemID="{C376E85F-4E80-45DB-8D7E-A114981C45FF}">
  <ds:schemaRefs>
    <ds:schemaRef ds:uri="http://schemas.openxmlformats.org/package/2006/metadata/core-properties"/>
    <ds:schemaRef ds:uri="http://purl.org/dc/terms/"/>
    <ds:schemaRef ds:uri="http://schemas.microsoft.com/office/2006/documentManagement/types"/>
    <ds:schemaRef ds:uri="http://purl.org/dc/elements/1.1/"/>
    <ds:schemaRef ds:uri="http://schemas.microsoft.com/office/2006/metadata/properties"/>
    <ds:schemaRef ds:uri="http://purl.org/dc/dcmitype/"/>
    <ds:schemaRef ds:uri="http://schemas.microsoft.com/office/infopath/2007/PartnerControls"/>
    <ds:schemaRef ds:uri="8d7c5e81-ca17-4398-b481-393a2177e37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160668</TotalTime>
  <Words>7824</Words>
  <Application>Microsoft Office PowerPoint</Application>
  <PresentationFormat>On-screen Show (4:3)</PresentationFormat>
  <Paragraphs>290</Paragraphs>
  <Slides>28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6408</cp:revision>
  <cp:lastPrinted>2020-11-06T11:50:37Z</cp:lastPrinted>
  <dcterms:created xsi:type="dcterms:W3CDTF">2016-11-25T10:22:24Z</dcterms:created>
  <dcterms:modified xsi:type="dcterms:W3CDTF">2022-12-14T15:04:51Z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0x01010030DFB2CD4055AB4BB382ABB8087D1A4A</vt:lpwstr>
  </property>
  <property fmtid="{D5CDD505-2E9C-101B-9397-08002B2CF9AE}" pid="3" name="MSIP_Label_8f716d1d-13e1-4569-9dd0-bef6621415c1_Enabled">
    <vt:lpwstr>true</vt:lpwstr>
  </property>
  <property fmtid="{D5CDD505-2E9C-101B-9397-08002B2CF9AE}" pid="4" name="MSIP_Label_8f716d1d-13e1-4569-9dd0-bef6621415c1_SetDate">
    <vt:lpwstr>2022-08-10T10:09:57Z</vt:lpwstr>
  </property>
  <property fmtid="{D5CDD505-2E9C-101B-9397-08002B2CF9AE}" pid="5" name="MSIP_Label_8f716d1d-13e1-4569-9dd0-bef6621415c1_Method">
    <vt:lpwstr>Standard</vt:lpwstr>
  </property>
  <property fmtid="{D5CDD505-2E9C-101B-9397-08002B2CF9AE}" pid="6" name="MSIP_Label_8f716d1d-13e1-4569-9dd0-bef6621415c1_Name">
    <vt:lpwstr>OFFICIAL</vt:lpwstr>
  </property>
  <property fmtid="{D5CDD505-2E9C-101B-9397-08002B2CF9AE}" pid="7" name="MSIP_Label_8f716d1d-13e1-4569-9dd0-bef6621415c1_SiteId">
    <vt:lpwstr>f31b07f0-9cf9-40db-964d-6ff986a97e3d</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ContentBits">
    <vt:lpwstr>0</vt:lpwstr>
  </property>
</Properties>
</file>