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2"/>
  </p:notesMasterIdLst>
  <p:handoutMasterIdLst>
    <p:handoutMasterId r:id="rId43"/>
  </p:handoutMasterIdLst>
  <p:sldIdLst>
    <p:sldId id="257" r:id="rId5"/>
    <p:sldId id="340" r:id="rId6"/>
    <p:sldId id="299" r:id="rId7"/>
    <p:sldId id="286" r:id="rId8"/>
    <p:sldId id="300" r:id="rId9"/>
    <p:sldId id="343" r:id="rId10"/>
    <p:sldId id="354" r:id="rId11"/>
    <p:sldId id="287" r:id="rId12"/>
    <p:sldId id="344" r:id="rId13"/>
    <p:sldId id="288" r:id="rId14"/>
    <p:sldId id="324" r:id="rId15"/>
    <p:sldId id="349" r:id="rId16"/>
    <p:sldId id="319" r:id="rId17"/>
    <p:sldId id="333" r:id="rId18"/>
    <p:sldId id="318" r:id="rId19"/>
    <p:sldId id="329" r:id="rId20"/>
    <p:sldId id="335" r:id="rId21"/>
    <p:sldId id="336" r:id="rId22"/>
    <p:sldId id="321" r:id="rId23"/>
    <p:sldId id="322" r:id="rId24"/>
    <p:sldId id="350" r:id="rId25"/>
    <p:sldId id="337" r:id="rId26"/>
    <p:sldId id="338" r:id="rId27"/>
    <p:sldId id="317" r:id="rId28"/>
    <p:sldId id="342" r:id="rId29"/>
    <p:sldId id="351" r:id="rId30"/>
    <p:sldId id="345" r:id="rId31"/>
    <p:sldId id="341" r:id="rId32"/>
    <p:sldId id="298" r:id="rId33"/>
    <p:sldId id="326" r:id="rId34"/>
    <p:sldId id="346" r:id="rId35"/>
    <p:sldId id="325" r:id="rId36"/>
    <p:sldId id="348" r:id="rId37"/>
    <p:sldId id="295" r:id="rId38"/>
    <p:sldId id="296" r:id="rId39"/>
    <p:sldId id="327" r:id="rId40"/>
    <p:sldId id="353" r:id="rId41"/>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27A833-90BD-6805-ADF2-6C282277EC87}" name="Victoria Harrington 42077067" initials="VH4" userId="S::Victoria.Harrington@essex.police.uk::f4ff6639-4e17-47a0-8417-d7c2b298290e" providerId="AD"/>
  <p188:author id="{9F40133B-79FD-784A-6AE0-DC292AC9BA6D}" name="BJ Harrington CC 42079007" initials="BHC4" userId="S::ben-julian.harrington@essex.police.uk::e917a4fd-7085-4b73-9abd-2d945e98391e" providerId="AD"/>
  <p188:author id="{EBF5675B-5860-EE94-280C-D7E4AF4A2F56}" name="Matt Robbins 42073495" initials="MR4" userId="S::Matt.Robbins@essex.police.uk::a8de2c8f-d049-460a-a9e1-41659b9f2e59" providerId="AD"/>
  <p188:author id="{53D08B5B-FF56-910D-7832-3ACC8F4F55D9}" name="Richard Charnock 42071826" initials="RC4" userId="S::Richard.Charnock@essex.police.uk::9349f1fd-d448-4709-94f9-992c39c3d9bf" providerId="AD"/>
  <p188:author id="{AF6AAAAC-1F73-8CEA-89EF-A924D2F20027}" name="Robert Draper 42081891" initials="RD4" userId="S::Robert.Draper@essex.police.uk::56bba637-add6-4881-983b-d7fd75e4174d" providerId="AD"/>
  <p188:author id="{98A624BD-733E-98A4-66D4-59319B7D78DF}" name="Mark Johnson 42078336" initials="MJ4" userId="S::mark.johnson@essex.police.uk::0aa660a2-bce6-422a-a4b8-31221bdde3e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Lucy Morris D/SUPT 42000436" initials="LMD4" lastIdx="2" clrIdx="0"/>
  <p:cmAuthor id="7" name="Richard Charnock 42071826" initials="RC4" lastIdx="7" clrIdx="7">
    <p:extLst>
      <p:ext uri="{19B8F6BF-5375-455C-9EA6-DF929625EA0E}">
        <p15:presenceInfo xmlns:p15="http://schemas.microsoft.com/office/powerpoint/2012/main" userId="S::Richard.Charnock@essex.police.uk::9349f1fd-d448-4709-94f9-992c39c3d9bf" providerId="AD"/>
      </p:ext>
    </p:extLst>
  </p:cmAuthor>
  <p:cmAuthor id="1" name="Mark Johnson 42078336" initials="MJ4" lastIdx="40" clrIdx="1"/>
  <p:cmAuthor id="8" name="Morgan Cronin T/CH/SUPT 42002887" initials="MCT4" lastIdx="5" clrIdx="8">
    <p:extLst>
      <p:ext uri="{19B8F6BF-5375-455C-9EA6-DF929625EA0E}">
        <p15:presenceInfo xmlns:p15="http://schemas.microsoft.com/office/powerpoint/2012/main" userId="S::Morgan.Cronin@essex.police.uk::9e0ccce6-48d7-429b-b73a-6e2d245cd771" providerId="AD"/>
      </p:ext>
    </p:extLst>
  </p:cmAuthor>
  <p:cmAuthor id="2" name="Victoria Harrington 42077067" initials="VH4" lastIdx="237" clrIdx="2"/>
  <p:cmAuthor id="3" name="Matt Robbins 42073495" initials="MR4" lastIdx="5" clrIdx="3">
    <p:extLst>
      <p:ext uri="{19B8F6BF-5375-455C-9EA6-DF929625EA0E}">
        <p15:presenceInfo xmlns:p15="http://schemas.microsoft.com/office/powerpoint/2012/main" userId="S-1-5-21-3905950219-3223722337-1205513746-15545" providerId="AD"/>
      </p:ext>
    </p:extLst>
  </p:cmAuthor>
  <p:cmAuthor id="4" name="Laura Sumer 42070126" initials="LS4" lastIdx="18" clrIdx="4">
    <p:extLst>
      <p:ext uri="{19B8F6BF-5375-455C-9EA6-DF929625EA0E}">
        <p15:presenceInfo xmlns:p15="http://schemas.microsoft.com/office/powerpoint/2012/main" userId="S-1-5-21-3905950219-3223722337-1205513746-14080" providerId="AD"/>
      </p:ext>
    </p:extLst>
  </p:cmAuthor>
  <p:cmAuthor id="5" name="Laura Sumer 42070126" initials="LS4 [2]" lastIdx="173" clrIdx="5">
    <p:extLst>
      <p:ext uri="{19B8F6BF-5375-455C-9EA6-DF929625EA0E}">
        <p15:presenceInfo xmlns:p15="http://schemas.microsoft.com/office/powerpoint/2012/main" userId="S::Laura.Sumer@essex.police.uk::fbb2f4ed-998a-41d0-8295-e1419d34a0c5" providerId="AD"/>
      </p:ext>
    </p:extLst>
  </p:cmAuthor>
  <p:cmAuthor id="6" name="Matt Robbins 42073495" initials="MR4 [2]" lastIdx="67" clrIdx="6">
    <p:extLst>
      <p:ext uri="{19B8F6BF-5375-455C-9EA6-DF929625EA0E}">
        <p15:presenceInfo xmlns:p15="http://schemas.microsoft.com/office/powerpoint/2012/main" userId="S::Matt.Robbins@essex.police.uk::a8de2c8f-d049-460a-a9e1-41659b9f2e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1C3048"/>
    <a:srgbClr val="001947"/>
    <a:srgbClr val="E9EDF4"/>
    <a:srgbClr val="1F3651"/>
    <a:srgbClr val="142232"/>
    <a:srgbClr val="E890AB"/>
    <a:srgbClr val="83F5BF"/>
    <a:srgbClr val="132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E7FF2-49F9-AE71-98A0-3A188F1999EC}" v="6" dt="2023-03-15T17:18:20.480"/>
    <p1510:client id="{FAFBFFB7-AAA4-C587-719C-97D4B1DFB48E}" v="8" dt="2023-03-24T11:21:32.3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2" autoAdjust="0"/>
    <p:restoredTop sz="92570" autoAdjust="0"/>
  </p:normalViewPr>
  <p:slideViewPr>
    <p:cSldViewPr>
      <p:cViewPr>
        <p:scale>
          <a:sx n="60" d="100"/>
          <a:sy n="60" d="100"/>
        </p:scale>
        <p:origin x="1504" y="-4"/>
      </p:cViewPr>
      <p:guideLst>
        <p:guide orient="horz" pos="2160"/>
        <p:guide pos="2880"/>
      </p:guideLst>
    </p:cSldViewPr>
  </p:slideViewPr>
  <p:notesTextViewPr>
    <p:cViewPr>
      <p:scale>
        <a:sx n="1" d="1"/>
        <a:sy n="1" d="1"/>
      </p:scale>
      <p:origin x="0" y="0"/>
    </p:cViewPr>
  </p:notesTextViewPr>
  <p:notesViewPr>
    <p:cSldViewPr>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dirty="0"/>
          </a:p>
        </p:txBody>
      </p:sp>
      <p:sp>
        <p:nvSpPr>
          <p:cNvPr id="3" name="Date Placeholder 2"/>
          <p:cNvSpPr>
            <a:spLocks noGrp="1"/>
          </p:cNvSpPr>
          <p:nvPr>
            <p:ph type="dt" sz="quarter" idx="1"/>
          </p:nvPr>
        </p:nvSpPr>
        <p:spPr>
          <a:xfrm>
            <a:off x="3894723" y="2"/>
            <a:ext cx="2980704" cy="482839"/>
          </a:xfrm>
          <a:prstGeom prst="rect">
            <a:avLst/>
          </a:prstGeom>
        </p:spPr>
        <p:txBody>
          <a:bodyPr vert="horz" lIns="92098" tIns="46048" rIns="92098" bIns="46048" rtlCol="0"/>
          <a:lstStyle>
            <a:lvl1pPr algn="r">
              <a:defRPr sz="1200"/>
            </a:lvl1pPr>
          </a:lstStyle>
          <a:p>
            <a:fld id="{5903D7C5-9F6C-4676-B42A-1E0731642E03}" type="datetimeFigureOut">
              <a:rPr lang="en-GB" smtClean="0"/>
              <a:t>24/03/2023</a:t>
            </a:fld>
            <a:endParaRPr lang="en-GB" dirty="0"/>
          </a:p>
        </p:txBody>
      </p:sp>
      <p:sp>
        <p:nvSpPr>
          <p:cNvPr id="4" name="Footer Placeholder 3"/>
          <p:cNvSpPr>
            <a:spLocks noGrp="1"/>
          </p:cNvSpPr>
          <p:nvPr>
            <p:ph type="ftr" sz="quarter" idx="2"/>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94723" y="9172375"/>
            <a:ext cx="2980704" cy="482839"/>
          </a:xfrm>
          <a:prstGeom prst="rect">
            <a:avLst/>
          </a:prstGeom>
        </p:spPr>
        <p:txBody>
          <a:bodyPr vert="horz" lIns="92098" tIns="46048" rIns="92098" bIns="46048" rtlCol="0" anchor="b"/>
          <a:lstStyle>
            <a:lvl1pPr algn="r">
              <a:defRPr sz="1200"/>
            </a:lvl1pPr>
          </a:lstStyle>
          <a:p>
            <a:fld id="{B07D4B5A-3B64-4AD6-87F8-980ACD575913}" type="slidenum">
              <a:rPr lang="en-GB" smtClean="0"/>
              <a:t>‹#›</a:t>
            </a:fld>
            <a:endParaRPr lang="en-GB" dirty="0"/>
          </a:p>
        </p:txBody>
      </p:sp>
    </p:spTree>
    <p:extLst>
      <p:ext uri="{BB962C8B-B14F-4D97-AF65-F5344CB8AC3E}">
        <p14:creationId xmlns:p14="http://schemas.microsoft.com/office/powerpoint/2010/main" val="34984654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80704" cy="482839"/>
          </a:xfrm>
          <a:prstGeom prst="rect">
            <a:avLst/>
          </a:prstGeom>
        </p:spPr>
        <p:txBody>
          <a:bodyPr vert="horz" lIns="92098" tIns="46048" rIns="92098" bIns="46048" rtlCol="0"/>
          <a:lstStyle>
            <a:lvl1pPr algn="l">
              <a:defRPr sz="1200"/>
            </a:lvl1pPr>
          </a:lstStyle>
          <a:p>
            <a:endParaRPr lang="en-GB" dirty="0"/>
          </a:p>
        </p:txBody>
      </p:sp>
      <p:sp>
        <p:nvSpPr>
          <p:cNvPr id="3" name="Date Placeholder 2"/>
          <p:cNvSpPr>
            <a:spLocks noGrp="1"/>
          </p:cNvSpPr>
          <p:nvPr>
            <p:ph type="dt" idx="1"/>
          </p:nvPr>
        </p:nvSpPr>
        <p:spPr>
          <a:xfrm>
            <a:off x="3894723" y="2"/>
            <a:ext cx="2980704" cy="482839"/>
          </a:xfrm>
          <a:prstGeom prst="rect">
            <a:avLst/>
          </a:prstGeom>
        </p:spPr>
        <p:txBody>
          <a:bodyPr vert="horz" lIns="92098" tIns="46048" rIns="92098" bIns="46048" rtlCol="0"/>
          <a:lstStyle>
            <a:lvl1pPr algn="r">
              <a:defRPr sz="1200"/>
            </a:lvl1pPr>
          </a:lstStyle>
          <a:p>
            <a:fld id="{94FE0818-969F-4496-9006-8FE67EE6E561}" type="datetimeFigureOut">
              <a:rPr lang="en-GB" smtClean="0"/>
              <a:t>24/03/2023</a:t>
            </a:fld>
            <a:endParaRPr lang="en-GB" dirty="0"/>
          </a:p>
        </p:txBody>
      </p:sp>
      <p:sp>
        <p:nvSpPr>
          <p:cNvPr id="4" name="Slide Image Placeholder 3"/>
          <p:cNvSpPr>
            <a:spLocks noGrp="1" noRot="1" noChangeAspect="1"/>
          </p:cNvSpPr>
          <p:nvPr>
            <p:ph type="sldImg" idx="2"/>
          </p:nvPr>
        </p:nvSpPr>
        <p:spPr>
          <a:xfrm>
            <a:off x="1023938" y="723900"/>
            <a:ext cx="4829175" cy="3621088"/>
          </a:xfrm>
          <a:prstGeom prst="rect">
            <a:avLst/>
          </a:prstGeom>
          <a:noFill/>
          <a:ln w="12700">
            <a:solidFill>
              <a:prstClr val="black"/>
            </a:solidFill>
          </a:ln>
        </p:spPr>
        <p:txBody>
          <a:bodyPr vert="horz" lIns="92098" tIns="46048" rIns="92098" bIns="46048" rtlCol="0" anchor="ctr"/>
          <a:lstStyle/>
          <a:p>
            <a:endParaRPr lang="en-GB" dirty="0"/>
          </a:p>
        </p:txBody>
      </p:sp>
      <p:sp>
        <p:nvSpPr>
          <p:cNvPr id="5" name="Notes Placeholder 4"/>
          <p:cNvSpPr>
            <a:spLocks noGrp="1"/>
          </p:cNvSpPr>
          <p:nvPr>
            <p:ph type="body" sz="quarter" idx="3"/>
          </p:nvPr>
        </p:nvSpPr>
        <p:spPr>
          <a:xfrm>
            <a:off x="688357" y="4587739"/>
            <a:ext cx="5500342" cy="4345543"/>
          </a:xfrm>
          <a:prstGeom prst="rect">
            <a:avLst/>
          </a:prstGeom>
        </p:spPr>
        <p:txBody>
          <a:bodyPr vert="horz" lIns="92098" tIns="46048" rIns="92098" bIns="460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172375"/>
            <a:ext cx="2980704" cy="482839"/>
          </a:xfrm>
          <a:prstGeom prst="rect">
            <a:avLst/>
          </a:prstGeom>
        </p:spPr>
        <p:txBody>
          <a:bodyPr vert="horz" lIns="92098" tIns="46048" rIns="92098" bIns="46048"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4723" y="9172375"/>
            <a:ext cx="2980704" cy="482839"/>
          </a:xfrm>
          <a:prstGeom prst="rect">
            <a:avLst/>
          </a:prstGeom>
        </p:spPr>
        <p:txBody>
          <a:bodyPr vert="horz" lIns="92098" tIns="46048" rIns="92098" bIns="46048" rtlCol="0" anchor="b"/>
          <a:lstStyle>
            <a:lvl1pPr algn="r">
              <a:defRPr sz="1200"/>
            </a:lvl1pPr>
          </a:lstStyle>
          <a:p>
            <a:fld id="{AC682968-C500-41F0-8EA9-AEB7EAFF1BE1}" type="slidenum">
              <a:rPr lang="en-GB" smtClean="0"/>
              <a:t>‹#›</a:t>
            </a:fld>
            <a:endParaRPr lang="en-GB" dirty="0"/>
          </a:p>
        </p:txBody>
      </p:sp>
    </p:spTree>
    <p:extLst>
      <p:ext uri="{BB962C8B-B14F-4D97-AF65-F5344CB8AC3E}">
        <p14:creationId xmlns:p14="http://schemas.microsoft.com/office/powerpoint/2010/main" val="1517713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03070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2522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2347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289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3107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4297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096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6679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6984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25366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3D49C3-51F0-484B-90BE-E68DCD6092B4}" type="datetime1">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807110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862981-8D8F-4C00-A270-A50B97D6A135}" type="datetime1">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3724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14697-7789-46C6-8E9B-DA9F96D7ACB6}" type="datetime1">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597542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845F4F4-1575-4393-9066-05EB6415236A}" type="datetime1">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65184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C8DACA-9ED4-4ABD-8F4A-4833BB894C40}" type="datetime1">
              <a:rPr lang="en-GB" smtClean="0"/>
              <a:t>24/03/2023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519114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9A09AD-8B61-4E5D-AE1F-CAFF15C4FBF5}" type="datetime1">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387979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C38E7A-8525-40C6-8BB1-5440BCB18485}" type="datetime1">
              <a:rPr lang="en-GB" smtClean="0"/>
              <a:t>24/03/2023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306048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26EBF3-73A6-4007-A20F-ABFC92F4115D}" type="datetime1">
              <a:rPr lang="en-GB" smtClean="0"/>
              <a:t>24/03/2023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25047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B7109-DAC7-4ACA-9CB2-2C155A3CF4F1}" type="datetime1">
              <a:rPr lang="en-GB" smtClean="0"/>
              <a:t>24/03/2023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372126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D8A6CB-2731-471C-A854-00C06D38D1CB}" type="datetime1">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100959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4AB555-B295-4818-A9D2-165A49934E58}" type="datetime1">
              <a:rPr lang="en-GB" smtClean="0"/>
              <a:t>24/03/2023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0D83E65-4E55-4BA6-A0BC-212B9D3BDCE3}" type="slidenum">
              <a:rPr lang="en-GB" smtClean="0"/>
              <a:pPr/>
              <a:t>‹#›</a:t>
            </a:fld>
            <a:endParaRPr lang="en-GB" dirty="0"/>
          </a:p>
        </p:txBody>
      </p:sp>
    </p:spTree>
    <p:extLst>
      <p:ext uri="{BB962C8B-B14F-4D97-AF65-F5344CB8AC3E}">
        <p14:creationId xmlns:p14="http://schemas.microsoft.com/office/powerpoint/2010/main" val="273520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50021A-6670-426C-9817-1BEF5B58DECA}" type="datetime1">
              <a:rPr lang="en-GB" smtClean="0"/>
              <a:t>24/03/2023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83E65-4E55-4BA6-A0BC-212B9D3BDCE3}" type="slidenum">
              <a:rPr lang="en-GB" smtClean="0"/>
              <a:t>‹#›</a:t>
            </a:fld>
            <a:endParaRPr lang="en-GB" dirty="0"/>
          </a:p>
        </p:txBody>
      </p:sp>
    </p:spTree>
    <p:extLst>
      <p:ext uri="{BB962C8B-B14F-4D97-AF65-F5344CB8AC3E}">
        <p14:creationId xmlns:p14="http://schemas.microsoft.com/office/powerpoint/2010/main" val="333261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hyperlink" Target="https://colp.maps.arcgis.com/apps/dashboards/0334150e430449cf8ac917e347897d46" TargetMode="Externa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1.xml"/><Relationship Id="rId4" Type="http://schemas.openxmlformats.org/officeDocument/2006/relationships/image" Target="../media/image50.emf"/></Relationships>
</file>

<file path=ppt/slides/_rels/slide2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1.xml"/><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slideLayout" Target="../slideLayouts/slideLayout1.xml"/><Relationship Id="rId4" Type="http://schemas.openxmlformats.org/officeDocument/2006/relationships/image" Target="../media/image6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guardian.com/uk-news/2022/dec/30/police-1800-officers-recruited-under-boris-johnson-scheme-have-resigned"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225" y="1124744"/>
            <a:ext cx="8599558" cy="1323439"/>
          </a:xfrm>
          <a:prstGeom prst="rect">
            <a:avLst/>
          </a:prstGeom>
          <a:noFill/>
        </p:spPr>
        <p:txBody>
          <a:bodyPr wrap="square" rtlCol="0">
            <a:spAutoFit/>
          </a:bodyPr>
          <a:lstStyle/>
          <a:p>
            <a:r>
              <a:rPr lang="en-GB" sz="4000" b="1" dirty="0">
                <a:latin typeface="Atkinson Hyperlegible" pitchFamily="50" charset="0"/>
              </a:rPr>
              <a:t>Police and Crime Plan 2021-2024</a:t>
            </a:r>
          </a:p>
          <a:p>
            <a:r>
              <a:rPr lang="en-GB" sz="4000" b="1" dirty="0">
                <a:latin typeface="Atkinson Hyperlegible" pitchFamily="50" charset="0"/>
              </a:rPr>
              <a:t>Monthly Performance Update</a:t>
            </a:r>
          </a:p>
        </p:txBody>
      </p:sp>
      <p:sp>
        <p:nvSpPr>
          <p:cNvPr id="3" name="Rectangle 2"/>
          <p:cNvSpPr/>
          <p:nvPr/>
        </p:nvSpPr>
        <p:spPr>
          <a:xfrm>
            <a:off x="199224" y="2570431"/>
            <a:ext cx="7253095" cy="830997"/>
          </a:xfrm>
          <a:prstGeom prst="rect">
            <a:avLst/>
          </a:prstGeom>
        </p:spPr>
        <p:txBody>
          <a:bodyPr wrap="square">
            <a:spAutoFit/>
          </a:bodyPr>
          <a:lstStyle/>
          <a:p>
            <a:r>
              <a:rPr lang="en-GB" sz="2400" b="1" dirty="0">
                <a:latin typeface="Atkinson Hyperlegible" pitchFamily="50" charset="0"/>
              </a:rPr>
              <a:t>February 2023 </a:t>
            </a:r>
            <a:endParaRPr lang="en-GB" sz="1400" dirty="0">
              <a:latin typeface="Atkinson Hyperlegible" pitchFamily="50" charset="0"/>
            </a:endParaRPr>
          </a:p>
          <a:p>
            <a:endParaRPr lang="en-GB" sz="2400" b="1" dirty="0">
              <a:solidFill>
                <a:srgbClr val="FF0000"/>
              </a:solidFill>
              <a:latin typeface="Atkinson Hyperlegible" pitchFamily="50" charset="0"/>
            </a:endParaRPr>
          </a:p>
        </p:txBody>
      </p:sp>
      <p:sp>
        <p:nvSpPr>
          <p:cNvPr id="8" name="Rectangle 7"/>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4" name="TextBox 3"/>
          <p:cNvSpPr txBox="1"/>
          <p:nvPr/>
        </p:nvSpPr>
        <p:spPr>
          <a:xfrm>
            <a:off x="2915816" y="5705380"/>
            <a:ext cx="6192689" cy="954107"/>
          </a:xfrm>
          <a:prstGeom prst="rect">
            <a:avLst/>
          </a:prstGeom>
          <a:noFill/>
        </p:spPr>
        <p:txBody>
          <a:bodyPr wrap="square" lIns="91440" tIns="45720" rIns="91440" bIns="45720" rtlCol="0" anchor="t">
            <a:spAutoFit/>
          </a:bodyPr>
          <a:lstStyle/>
          <a:p>
            <a:pPr algn="r"/>
            <a:r>
              <a:rPr lang="en-GB" sz="1400" dirty="0">
                <a:latin typeface="Atkinson Hyperlegible"/>
              </a:rPr>
              <a:t>Version 1.8</a:t>
            </a:r>
            <a:endParaRPr lang="en-GB" sz="1400" dirty="0">
              <a:latin typeface="Atkinson Hyperlegible" pitchFamily="50" charset="0"/>
            </a:endParaRPr>
          </a:p>
          <a:p>
            <a:pPr algn="r"/>
            <a:r>
              <a:rPr lang="en-GB" sz="1400" dirty="0">
                <a:latin typeface="Atkinson Hyperlegible" pitchFamily="50" charset="0"/>
              </a:rPr>
              <a:t>Produced March 2023</a:t>
            </a:r>
          </a:p>
          <a:p>
            <a:pPr algn="r"/>
            <a:r>
              <a:rPr lang="en-GB" sz="1400" dirty="0">
                <a:latin typeface="Atkinson Hyperlegible" pitchFamily="50" charset="0"/>
              </a:rPr>
              <a:t>Performance Analysis Unit, Research &amp; Analysis Department, Essex Police</a:t>
            </a:r>
          </a:p>
          <a:p>
            <a:pPr algn="r"/>
            <a:r>
              <a:rPr lang="en-GB" sz="1400" dirty="0">
                <a:latin typeface="Atkinson Hyperlegible" pitchFamily="50" charset="0"/>
              </a:rPr>
              <a:t>Sensitivity: Official</a:t>
            </a:r>
          </a:p>
        </p:txBody>
      </p:sp>
      <p:sp>
        <p:nvSpPr>
          <p:cNvPr id="10" name="TextBox 9"/>
          <p:cNvSpPr txBox="1"/>
          <p:nvPr/>
        </p:nvSpPr>
        <p:spPr>
          <a:xfrm>
            <a:off x="199225" y="3093649"/>
            <a:ext cx="8329642" cy="276999"/>
          </a:xfrm>
          <a:prstGeom prst="rect">
            <a:avLst/>
          </a:prstGeom>
          <a:noFill/>
        </p:spPr>
        <p:txBody>
          <a:bodyPr wrap="square" rtlCol="0">
            <a:spAutoFit/>
          </a:bodyPr>
          <a:lstStyle/>
          <a:p>
            <a:r>
              <a:rPr lang="en-GB" sz="1200" i="1" dirty="0">
                <a:latin typeface="Atkinson Hyperlegible" pitchFamily="50" charset="0"/>
              </a:rPr>
              <a:t>National and MSG positions are to 31 December 2022 </a:t>
            </a:r>
            <a:r>
              <a:rPr lang="en-GB" sz="1200" i="1" dirty="0">
                <a:solidFill>
                  <a:schemeClr val="bg1">
                    <a:lumMod val="50000"/>
                  </a:schemeClr>
                </a:solidFill>
                <a:latin typeface="Atkinson Hyperlegible" pitchFamily="50" charset="0"/>
              </a:rPr>
              <a:t>(Essex Police data are to 28 February 2023).</a:t>
            </a:r>
            <a:endParaRPr lang="en-GB" sz="3600" dirty="0">
              <a:solidFill>
                <a:srgbClr val="FF0000"/>
              </a:solidFill>
              <a:latin typeface="Atkinson Hyperlegible" pitchFamily="50" charset="0"/>
            </a:endParaRP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25" y="5877271"/>
            <a:ext cx="1758002" cy="68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42073495\AppData\Local\Temp\Essex Police logo and text on whi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4642897"/>
            <a:ext cx="1976798"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71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91118" y="93134"/>
            <a:ext cx="5760640"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a:t>
            </a:r>
          </a:p>
        </p:txBody>
      </p:sp>
      <p:sp>
        <p:nvSpPr>
          <p:cNvPr id="5" name="Slide Number Placeholder 4"/>
          <p:cNvSpPr>
            <a:spLocks noGrp="1"/>
          </p:cNvSpPr>
          <p:nvPr>
            <p:ph type="sldNum" sz="quarter" idx="12"/>
          </p:nvPr>
        </p:nvSpPr>
        <p:spPr>
          <a:xfrm>
            <a:off x="6976583" y="6481197"/>
            <a:ext cx="2133600" cy="365125"/>
          </a:xfrm>
        </p:spPr>
        <p:txBody>
          <a:bodyPr/>
          <a:lstStyle/>
          <a:p>
            <a:fld id="{E0D83E65-4E55-4BA6-A0BC-212B9D3BDCE3}" type="slidenum">
              <a:rPr lang="en-GB" smtClean="0"/>
              <a:pPr/>
              <a:t>10</a:t>
            </a:fld>
            <a:endParaRPr lang="en-GB" dirty="0"/>
          </a:p>
        </p:txBody>
      </p:sp>
      <p:sp>
        <p:nvSpPr>
          <p:cNvPr id="7" name="TextBox 6"/>
          <p:cNvSpPr txBox="1"/>
          <p:nvPr/>
        </p:nvSpPr>
        <p:spPr>
          <a:xfrm>
            <a:off x="129074" y="3563517"/>
            <a:ext cx="8879360" cy="307776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dirty="0">
                <a:solidFill>
                  <a:schemeClr val="tx1"/>
                </a:solidFill>
                <a:latin typeface="Atkinson Hyperlegible" pitchFamily="50" charset="0"/>
              </a:rPr>
              <a:t>Essex experienced a </a:t>
            </a:r>
            <a:r>
              <a:rPr lang="en-GB" sz="1100" b="1" dirty="0">
                <a:solidFill>
                  <a:schemeClr val="tx1"/>
                </a:solidFill>
                <a:latin typeface="Atkinson Hyperlegible" pitchFamily="50" charset="0"/>
              </a:rPr>
              <a:t>7.9% decrease (2,418 fewer) in the number of recorded Domestic Abuse (DA) offences</a:t>
            </a:r>
            <a:r>
              <a:rPr lang="en-GB" sz="1100" dirty="0">
                <a:solidFill>
                  <a:schemeClr val="tx1"/>
                </a:solidFill>
                <a:latin typeface="Atkinson Hyperlegible" pitchFamily="50" charset="0"/>
              </a:rPr>
              <a:t> for the 12 months to February 2023 compared to the 12 months to February 2022. The Force recorded </a:t>
            </a:r>
            <a:r>
              <a:rPr lang="en-GB" sz="1100" b="1" dirty="0">
                <a:solidFill>
                  <a:schemeClr val="tx1"/>
                </a:solidFill>
                <a:latin typeface="Atkinson Hyperlegible" pitchFamily="50" charset="0"/>
              </a:rPr>
              <a:t>1,353 fewer offences in the </a:t>
            </a:r>
            <a:r>
              <a:rPr lang="en-GB" sz="1100" b="1" u="sng" dirty="0">
                <a:solidFill>
                  <a:schemeClr val="tx1"/>
                </a:solidFill>
                <a:latin typeface="Atkinson Hyperlegible" pitchFamily="50" charset="0"/>
              </a:rPr>
              <a:t>three</a:t>
            </a:r>
            <a:r>
              <a:rPr lang="en-GB" sz="1100" b="1" dirty="0">
                <a:solidFill>
                  <a:schemeClr val="tx1"/>
                </a:solidFill>
                <a:latin typeface="Atkinson Hyperlegible" pitchFamily="50" charset="0"/>
              </a:rPr>
              <a:t> months to February 2023 compared to the three months to February 2022</a:t>
            </a:r>
            <a:r>
              <a:rPr lang="en-GB" sz="1100" dirty="0">
                <a:solidFill>
                  <a:schemeClr val="tx1"/>
                </a:solidFill>
                <a:latin typeface="Atkinson Hyperlegible" pitchFamily="50" charset="0"/>
              </a:rPr>
              <a:t> (6,218 v. 7,571). It is of note that Stalking &amp; Harassment offences account for about a fifth (19.6%) of all Domestic Abuse investigations and that Essex Police are currently auditing and – where appropriate – cancelling Stalking &amp; Harassment offences to ensure additional crimes have not been unnecessarily recorded. </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Essex Police </a:t>
            </a:r>
            <a:r>
              <a:rPr lang="en-GB" sz="1100" b="1" dirty="0">
                <a:solidFill>
                  <a:schemeClr val="tx1"/>
                </a:solidFill>
                <a:latin typeface="Atkinson Hyperlegible" pitchFamily="50" charset="0"/>
              </a:rPr>
              <a:t>solved 1.7% (55) more DA offences</a:t>
            </a:r>
            <a:r>
              <a:rPr lang="en-GB" sz="1100" dirty="0">
                <a:solidFill>
                  <a:schemeClr val="tx1"/>
                </a:solidFill>
                <a:latin typeface="Atkinson Hyperlegible" pitchFamily="50" charset="0"/>
              </a:rPr>
              <a:t> for the 12 months to February 2023 compared to the 12 months to February 2022. The Force </a:t>
            </a:r>
            <a:r>
              <a:rPr lang="en-GB" sz="1100" b="1" dirty="0">
                <a:solidFill>
                  <a:schemeClr val="tx1"/>
                </a:solidFill>
                <a:latin typeface="Atkinson Hyperlegible" pitchFamily="50" charset="0"/>
              </a:rPr>
              <a:t>solved 37 fewer offences in the three months to February 2023 compared to the three months to February 2022</a:t>
            </a:r>
            <a:r>
              <a:rPr lang="en-GB" sz="1100" dirty="0">
                <a:solidFill>
                  <a:schemeClr val="tx1"/>
                </a:solidFill>
                <a:latin typeface="Atkinson Hyperlegible" pitchFamily="50" charset="0"/>
              </a:rPr>
              <a:t> (724 v. 761).</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was a 4.6% decrease (1,371 fewer) in DA offences and a 7.4% increase (223 more) in the number of DA offences solved for the 12 months to February 2023 compared to the 12 months to December 2019.</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were 2,446 fewer repeat victims of DA in the 12 months to February 2023 compared to the 12 months to February 2022 (11.6% less). There was also a decrease of 9.0% (1,847 fewer) compared to the 12 months to December 2019.</a:t>
            </a:r>
          </a:p>
          <a:p>
            <a:endParaRPr lang="en-GB" sz="1000" dirty="0">
              <a:solidFill>
                <a:schemeClr val="tx1"/>
              </a:solidFill>
              <a:latin typeface="Atkinson Hyperlegible" pitchFamily="50" charset="0"/>
            </a:endParaRPr>
          </a:p>
          <a:p>
            <a:r>
              <a:rPr lang="en-GB" sz="1000" dirty="0">
                <a:solidFill>
                  <a:schemeClr val="tx1"/>
                </a:solidFill>
                <a:latin typeface="Atkinson Hyperlegible" pitchFamily="50" charset="0"/>
                <a:ea typeface="Times New Roman" panose="02020603050405020304" pitchFamily="18" charset="0"/>
                <a:cs typeface="Calibri" panose="020F0502020204030204" pitchFamily="34" charset="0"/>
              </a:rPr>
              <a:t>Please note:</a:t>
            </a:r>
          </a:p>
          <a:p>
            <a:pPr marL="171450" indent="-171450">
              <a:buFont typeface="Arial" panose="020B0604020202020204" pitchFamily="34" charset="0"/>
              <a:buChar char="•"/>
            </a:pPr>
            <a:r>
              <a:rPr lang="en-GB" sz="1000" dirty="0">
                <a:solidFill>
                  <a:schemeClr val="tx1"/>
                </a:solidFill>
                <a:latin typeface="Atkinson Hyperlegible" pitchFamily="50" charset="0"/>
                <a:ea typeface="Times New Roman" panose="02020603050405020304" pitchFamily="18" charset="0"/>
                <a:cs typeface="Calibri" panose="020F0502020204030204" pitchFamily="34" charset="0"/>
              </a:rPr>
              <a:t>A</a:t>
            </a:r>
            <a:r>
              <a:rPr lang="en-GB" sz="1000" dirty="0">
                <a:solidFill>
                  <a:schemeClr val="tx1"/>
                </a:solidFill>
                <a:effectLst/>
                <a:latin typeface="Atkinson Hyperlegible" pitchFamily="50" charset="0"/>
                <a:ea typeface="Times New Roman" panose="02020603050405020304" pitchFamily="18" charset="0"/>
                <a:cs typeface="Calibri" panose="020F0502020204030204" pitchFamily="34" charset="0"/>
              </a:rPr>
              <a:t> repeat victim is someone who has been named as a victim for more than one crime within a 12-month period; to mitigate the fact that multiple crimes  can be associated with the same incident, additional crimes with the same victim on the same date are not counted.</a:t>
            </a:r>
          </a:p>
        </p:txBody>
      </p:sp>
      <p:sp>
        <p:nvSpPr>
          <p:cNvPr id="10" name="Rectangle 9">
            <a:extLst>
              <a:ext uri="{FF2B5EF4-FFF2-40B4-BE49-F238E27FC236}">
                <a16:creationId xmlns:a16="http://schemas.microsoft.com/office/drawing/2014/main" id="{CE1688AC-CB61-4DC6-9CED-29B393AF5E0A}"/>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2" name="Picture 1">
            <a:extLst>
              <a:ext uri="{FF2B5EF4-FFF2-40B4-BE49-F238E27FC236}">
                <a16:creationId xmlns:a16="http://schemas.microsoft.com/office/drawing/2014/main" id="{67AE67D5-FBDB-446C-9EFB-6DAC44F2A31D}"/>
              </a:ext>
            </a:extLst>
          </p:cNvPr>
          <p:cNvPicPr>
            <a:picLocks noChangeAspect="1"/>
          </p:cNvPicPr>
          <p:nvPr/>
        </p:nvPicPr>
        <p:blipFill>
          <a:blip r:embed="rId2"/>
          <a:stretch>
            <a:fillRect/>
          </a:stretch>
        </p:blipFill>
        <p:spPr>
          <a:xfrm>
            <a:off x="91118" y="683686"/>
            <a:ext cx="8917316" cy="1084787"/>
          </a:xfrm>
          <a:prstGeom prst="rect">
            <a:avLst/>
          </a:prstGeom>
        </p:spPr>
      </p:pic>
      <p:pic>
        <p:nvPicPr>
          <p:cNvPr id="8" name="Picture 7">
            <a:extLst>
              <a:ext uri="{FF2B5EF4-FFF2-40B4-BE49-F238E27FC236}">
                <a16:creationId xmlns:a16="http://schemas.microsoft.com/office/drawing/2014/main" id="{4F7F84B9-3A92-4904-8681-8A0351EAE3AB}"/>
              </a:ext>
            </a:extLst>
          </p:cNvPr>
          <p:cNvPicPr>
            <a:picLocks noChangeAspect="1"/>
          </p:cNvPicPr>
          <p:nvPr/>
        </p:nvPicPr>
        <p:blipFill>
          <a:blip r:embed="rId3"/>
          <a:stretch>
            <a:fillRect/>
          </a:stretch>
        </p:blipFill>
        <p:spPr>
          <a:xfrm>
            <a:off x="129075" y="1801357"/>
            <a:ext cx="4370918" cy="1717093"/>
          </a:xfrm>
          <a:prstGeom prst="rect">
            <a:avLst/>
          </a:prstGeom>
        </p:spPr>
      </p:pic>
      <p:pic>
        <p:nvPicPr>
          <p:cNvPr id="11" name="Picture 10">
            <a:extLst>
              <a:ext uri="{FF2B5EF4-FFF2-40B4-BE49-F238E27FC236}">
                <a16:creationId xmlns:a16="http://schemas.microsoft.com/office/drawing/2014/main" id="{2845B02E-C580-4C3B-849E-86F2B212E286}"/>
              </a:ext>
            </a:extLst>
          </p:cNvPr>
          <p:cNvPicPr>
            <a:picLocks noChangeAspect="1"/>
          </p:cNvPicPr>
          <p:nvPr/>
        </p:nvPicPr>
        <p:blipFill>
          <a:blip r:embed="rId4"/>
          <a:stretch>
            <a:fillRect/>
          </a:stretch>
        </p:blipFill>
        <p:spPr>
          <a:xfrm>
            <a:off x="4644008" y="1801357"/>
            <a:ext cx="4364426" cy="1717093"/>
          </a:xfrm>
          <a:prstGeom prst="rect">
            <a:avLst/>
          </a:prstGeom>
        </p:spPr>
      </p:pic>
    </p:spTree>
    <p:extLst>
      <p:ext uri="{BB962C8B-B14F-4D97-AF65-F5344CB8AC3E}">
        <p14:creationId xmlns:p14="http://schemas.microsoft.com/office/powerpoint/2010/main" val="182840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5871" y="5449353"/>
            <a:ext cx="8999999"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solidFill>
                  <a:schemeClr val="tx1"/>
                </a:solidFill>
                <a:latin typeface="Atkinson Hyperlegible" pitchFamily="50" charset="0"/>
              </a:rPr>
              <a:t>Essex Police solved 43 more (10.8%) child abuse offences </a:t>
            </a:r>
            <a:r>
              <a:rPr lang="en-GB" sz="1200" dirty="0">
                <a:solidFill>
                  <a:schemeClr val="tx1"/>
                </a:solidFill>
                <a:latin typeface="Atkinson Hyperlegible" pitchFamily="50" charset="0"/>
              </a:rPr>
              <a:t>for the 12 months to February 2023 compared to the 12 months to February 2022, whilst there was a </a:t>
            </a:r>
            <a:r>
              <a:rPr lang="en-GB" sz="1200" b="1" dirty="0">
                <a:solidFill>
                  <a:schemeClr val="tx1"/>
                </a:solidFill>
                <a:latin typeface="Atkinson Hyperlegible" pitchFamily="50" charset="0"/>
              </a:rPr>
              <a:t>5.4% decrease (348 fewer) </a:t>
            </a:r>
            <a:r>
              <a:rPr lang="en-GB" sz="1200" dirty="0">
                <a:solidFill>
                  <a:schemeClr val="tx1"/>
                </a:solidFill>
                <a:latin typeface="Atkinson Hyperlegible" pitchFamily="50" charset="0"/>
              </a:rPr>
              <a:t>in offences for the same comparison periods.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Essex Police also solved 165 more (60.0%) offences for the 12 months to February 2023 compared to the 12 months to December 2019. There was also a 15.0% increase (788 more) in Child Abuse offences for the same comparison periods.</a:t>
            </a:r>
          </a:p>
        </p:txBody>
      </p:sp>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11032" y="78719"/>
            <a:ext cx="5897174"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11</a:t>
            </a:fld>
            <a:endParaRPr lang="en-GB" dirty="0"/>
          </a:p>
        </p:txBody>
      </p:sp>
      <p:sp>
        <p:nvSpPr>
          <p:cNvPr id="10" name="Rectangle 9">
            <a:extLst>
              <a:ext uri="{FF2B5EF4-FFF2-40B4-BE49-F238E27FC236}">
                <a16:creationId xmlns:a16="http://schemas.microsoft.com/office/drawing/2014/main" id="{618C0E18-903B-4F49-A448-6B949178C1F8}"/>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4" name="Picture 3">
            <a:extLst>
              <a:ext uri="{FF2B5EF4-FFF2-40B4-BE49-F238E27FC236}">
                <a16:creationId xmlns:a16="http://schemas.microsoft.com/office/drawing/2014/main" id="{BF5E122C-C5CE-4306-8395-9E20D61D11A3}"/>
              </a:ext>
            </a:extLst>
          </p:cNvPr>
          <p:cNvPicPr>
            <a:picLocks noChangeAspect="1"/>
          </p:cNvPicPr>
          <p:nvPr/>
        </p:nvPicPr>
        <p:blipFill>
          <a:blip r:embed="rId3"/>
          <a:stretch>
            <a:fillRect/>
          </a:stretch>
        </p:blipFill>
        <p:spPr>
          <a:xfrm>
            <a:off x="65871" y="692696"/>
            <a:ext cx="8998192" cy="918373"/>
          </a:xfrm>
          <a:prstGeom prst="rect">
            <a:avLst/>
          </a:prstGeom>
        </p:spPr>
      </p:pic>
      <p:pic>
        <p:nvPicPr>
          <p:cNvPr id="8" name="Picture 7">
            <a:extLst>
              <a:ext uri="{FF2B5EF4-FFF2-40B4-BE49-F238E27FC236}">
                <a16:creationId xmlns:a16="http://schemas.microsoft.com/office/drawing/2014/main" id="{C9E56AB9-AC88-40A0-A375-2065DD6CE3F1}"/>
              </a:ext>
            </a:extLst>
          </p:cNvPr>
          <p:cNvPicPr>
            <a:picLocks noChangeAspect="1"/>
          </p:cNvPicPr>
          <p:nvPr/>
        </p:nvPicPr>
        <p:blipFill>
          <a:blip r:embed="rId4"/>
          <a:stretch>
            <a:fillRect/>
          </a:stretch>
        </p:blipFill>
        <p:spPr>
          <a:xfrm>
            <a:off x="78130" y="1731145"/>
            <a:ext cx="4420055" cy="2012457"/>
          </a:xfrm>
          <a:prstGeom prst="rect">
            <a:avLst/>
          </a:prstGeom>
        </p:spPr>
      </p:pic>
      <p:pic>
        <p:nvPicPr>
          <p:cNvPr id="12" name="Picture 11">
            <a:extLst>
              <a:ext uri="{FF2B5EF4-FFF2-40B4-BE49-F238E27FC236}">
                <a16:creationId xmlns:a16="http://schemas.microsoft.com/office/drawing/2014/main" id="{6CA408D1-B097-42F9-A204-65BEBAF8B234}"/>
              </a:ext>
            </a:extLst>
          </p:cNvPr>
          <p:cNvPicPr>
            <a:picLocks noChangeAspect="1"/>
          </p:cNvPicPr>
          <p:nvPr/>
        </p:nvPicPr>
        <p:blipFill>
          <a:blip r:embed="rId5"/>
          <a:stretch>
            <a:fillRect/>
          </a:stretch>
        </p:blipFill>
        <p:spPr>
          <a:xfrm>
            <a:off x="4644007" y="1724680"/>
            <a:ext cx="4420055" cy="2018922"/>
          </a:xfrm>
          <a:prstGeom prst="rect">
            <a:avLst/>
          </a:prstGeom>
        </p:spPr>
      </p:pic>
    </p:spTree>
    <p:extLst>
      <p:ext uri="{BB962C8B-B14F-4D97-AF65-F5344CB8AC3E}">
        <p14:creationId xmlns:p14="http://schemas.microsoft.com/office/powerpoint/2010/main" val="3265022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033" y="2564904"/>
            <a:ext cx="8999999" cy="403956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GB" sz="1100" dirty="0">
                <a:solidFill>
                  <a:schemeClr val="tx1"/>
                </a:solidFill>
                <a:latin typeface="Atkinson Hyperlegible" pitchFamily="50" charset="0"/>
              </a:rPr>
              <a:t>210 Modern Slavery referrals were made in the 12 months to February 2023 compared with 166 in the 12 months to February 2022 (44 more). </a:t>
            </a:r>
          </a:p>
          <a:p>
            <a:pPr lvl="0"/>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The number of Domestic Violence Protection Notices (DVPN) decreased by 34.3% (94 fewer notices) in the 12 months to February 2023 compared to the 12 months to February 2022. 94 fewer (37.2%) Domestic Violence Protection Orders (DVPO) were issued in the 12 months to February 2023 compared to the 12 months to February 2022.</a:t>
            </a:r>
          </a:p>
          <a:p>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Confidence that the policing response to protect children and vulnerable people (from the independent survey commissioned by Essex Police) is at 79.6% (results to the 12 months to December 2022). Compared to year ending December 2021, confidence has decreased by 6.7 percentage points but nevertheless remains at a high level.</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As a result of Operation Puffin***, the force has implemented a number of changes to how it approaches the issue of domestic violence. This includes implementing improvements to the risk assessment and victim safeguarding processes.</a:t>
            </a:r>
          </a:p>
          <a:p>
            <a:endParaRPr lang="en-GB" sz="1100" dirty="0">
              <a:solidFill>
                <a:srgbClr val="FF0000"/>
              </a:solidFill>
              <a:highlight>
                <a:srgbClr val="FFFF66"/>
              </a:highlight>
              <a:latin typeface="Atkinson Hyperlegible" pitchFamily="50" charset="0"/>
            </a:endParaRPr>
          </a:p>
          <a:p>
            <a:r>
              <a:rPr lang="en-GB" sz="1100" dirty="0">
                <a:solidFill>
                  <a:schemeClr val="tx1"/>
                </a:solidFill>
                <a:latin typeface="Atkinson Hyperlegible" pitchFamily="50" charset="0"/>
              </a:rPr>
              <a:t>Six</a:t>
            </a:r>
            <a:r>
              <a:rPr lang="en-GB" sz="1100" dirty="0">
                <a:solidFill>
                  <a:schemeClr val="tx1"/>
                </a:solidFill>
                <a:effectLst/>
                <a:latin typeface="Atkinson Hyperlegible" pitchFamily="50" charset="0"/>
              </a:rPr>
              <a:t> of the nine metrics for this Priority improved </a:t>
            </a:r>
            <a:r>
              <a:rPr lang="en-GB" sz="1100" dirty="0">
                <a:solidFill>
                  <a:schemeClr val="tx1"/>
                </a:solidFill>
                <a:latin typeface="Atkinson Hyperlegible" pitchFamily="50" charset="0"/>
              </a:rPr>
              <a:t>in the 12 months to February 2023 </a:t>
            </a:r>
            <a:r>
              <a:rPr lang="en-GB" sz="1100" dirty="0">
                <a:solidFill>
                  <a:schemeClr val="tx1"/>
                </a:solidFill>
                <a:effectLst/>
                <a:latin typeface="Atkinson Hyperlegible" pitchFamily="50" charset="0"/>
              </a:rPr>
              <a:t>compared to the 12 months to </a:t>
            </a:r>
            <a:r>
              <a:rPr lang="en-GB" sz="1100" dirty="0">
                <a:solidFill>
                  <a:schemeClr val="tx1"/>
                </a:solidFill>
                <a:latin typeface="Atkinson Hyperlegible" pitchFamily="50" charset="0"/>
              </a:rPr>
              <a:t>February</a:t>
            </a:r>
            <a:r>
              <a:rPr lang="en-GB" sz="1100" dirty="0">
                <a:solidFill>
                  <a:schemeClr val="tx1"/>
                </a:solidFill>
                <a:effectLst/>
                <a:latin typeface="Atkinson Hyperlegible" pitchFamily="50" charset="0"/>
              </a:rPr>
              <a:t> 2022 (DA offences, DA solved, repeat victims of DA, CA offences, CA solved and NRM referrals); </a:t>
            </a:r>
            <a:r>
              <a:rPr lang="en-GB" sz="1100" dirty="0">
                <a:solidFill>
                  <a:schemeClr val="tx1"/>
                </a:solidFill>
                <a:latin typeface="Atkinson Hyperlegible" pitchFamily="50" charset="0"/>
              </a:rPr>
              <a:t>three</a:t>
            </a:r>
            <a:r>
              <a:rPr lang="en-GB" sz="1100" dirty="0">
                <a:solidFill>
                  <a:schemeClr val="tx1"/>
                </a:solidFill>
                <a:effectLst/>
                <a:latin typeface="Atkinson Hyperlegible" pitchFamily="50" charset="0"/>
              </a:rPr>
              <a:t> deteriorated (</a:t>
            </a:r>
            <a:r>
              <a:rPr lang="en-GB" sz="1100" dirty="0">
                <a:solidFill>
                  <a:schemeClr val="tx1"/>
                </a:solidFill>
                <a:latin typeface="Atkinson Hyperlegible" pitchFamily="50" charset="0"/>
              </a:rPr>
              <a:t>DVPNs</a:t>
            </a:r>
            <a:r>
              <a:rPr lang="en-GB" sz="1100" dirty="0">
                <a:solidFill>
                  <a:schemeClr val="tx1"/>
                </a:solidFill>
                <a:effectLst/>
                <a:latin typeface="Atkinson Hyperlegible" pitchFamily="50" charset="0"/>
              </a:rPr>
              <a:t>, DVPOs and confidence). Five metrics improved when compared with the 12 months to December 2019.</a:t>
            </a:r>
            <a:r>
              <a:rPr lang="en-GB" sz="1100" dirty="0">
                <a:solidFill>
                  <a:schemeClr val="tx1"/>
                </a:solidFill>
                <a:latin typeface="Atkinson Hyperlegible" pitchFamily="50" charset="0"/>
              </a:rPr>
              <a:t> </a:t>
            </a:r>
            <a:r>
              <a:rPr lang="en-GB" sz="1100" dirty="0">
                <a:solidFill>
                  <a:schemeClr val="tx1"/>
                </a:solidFill>
                <a:effectLst/>
                <a:latin typeface="Atkinson Hyperlegible" pitchFamily="50" charset="0"/>
              </a:rPr>
              <a:t>As such, a grade of </a:t>
            </a:r>
            <a:r>
              <a:rPr lang="en-GB" sz="1100" dirty="0">
                <a:solidFill>
                  <a:schemeClr val="tx1"/>
                </a:solidFill>
                <a:latin typeface="Atkinson Hyperlegible" pitchFamily="50" charset="0"/>
              </a:rPr>
              <a:t>Good</a:t>
            </a:r>
            <a:r>
              <a:rPr lang="en-GB" sz="1100" dirty="0">
                <a:solidFill>
                  <a:schemeClr val="tx1"/>
                </a:solidFill>
                <a:effectLst/>
                <a:latin typeface="Atkinson Hyperlegible" pitchFamily="50" charset="0"/>
              </a:rPr>
              <a:t> is recommended.</a:t>
            </a:r>
          </a:p>
          <a:p>
            <a:endParaRPr lang="en-GB" sz="105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The number of Modern Slavery referrals made to the National Referral Model are only available from April 2019 due to a change in the method of recording. A year on year comparison for the 12 months to December 2019 is therefore not possible.</a:t>
            </a:r>
          </a:p>
          <a:p>
            <a:r>
              <a:rPr lang="en-GB" sz="1000" dirty="0">
                <a:solidFill>
                  <a:schemeClr val="tx1"/>
                </a:solidFill>
                <a:latin typeface="Atkinson Hyperlegible" pitchFamily="50" charset="0"/>
              </a:rPr>
              <a:t>** </a:t>
            </a:r>
            <a:r>
              <a:rPr lang="en-GB" sz="1000" dirty="0">
                <a:solidFill>
                  <a:schemeClr val="tx1"/>
                </a:solidFill>
                <a:effectLst/>
                <a:latin typeface="Atkinson Hyperlegible" pitchFamily="50" charset="0"/>
                <a:ea typeface="Calibri" panose="020F0502020204030204" pitchFamily="34" charset="0"/>
                <a:cs typeface="Calibri" panose="020F0502020204030204" pitchFamily="34" charset="0"/>
              </a:rPr>
              <a:t>DVPN’s are the first stage of the process, and DVPO the second. An officer issues a DVPN which has to go to court to become a DVPO</a:t>
            </a:r>
            <a:r>
              <a:rPr lang="en-GB" sz="1000" dirty="0">
                <a:solidFill>
                  <a:schemeClr val="tx1"/>
                </a:solidFill>
                <a:latin typeface="Atkinson Hyperlegible" pitchFamily="50" charset="0"/>
                <a:ea typeface="Calibri" panose="020F0502020204030204" pitchFamily="34" charset="0"/>
                <a:cs typeface="Calibri" panose="020F0502020204030204" pitchFamily="34" charset="0"/>
              </a:rPr>
              <a:t>, </a:t>
            </a:r>
            <a:r>
              <a:rPr lang="en-GB" sz="1000" dirty="0">
                <a:solidFill>
                  <a:schemeClr val="tx1"/>
                </a:solidFill>
                <a:effectLst/>
                <a:latin typeface="Atkinson Hyperlegible" pitchFamily="50" charset="0"/>
                <a:ea typeface="Calibri" panose="020F0502020204030204" pitchFamily="34" charset="0"/>
                <a:cs typeface="Calibri" panose="020F0502020204030204" pitchFamily="34" charset="0"/>
              </a:rPr>
              <a:t>there are always less orders than notices as a result, as not all are approved or process hasn’t been followed.</a:t>
            </a:r>
          </a:p>
          <a:p>
            <a:r>
              <a:rPr lang="en-GB" sz="1000" dirty="0">
                <a:solidFill>
                  <a:schemeClr val="tx1"/>
                </a:solidFill>
                <a:latin typeface="Atkinson Hyperlegible" pitchFamily="50" charset="0"/>
                <a:cs typeface="Calibri" panose="020F0502020204030204" pitchFamily="34" charset="0"/>
              </a:rPr>
              <a:t>*** Operation Puffin was an investigation into the horrific murder of Ashley Wadsworth by a young man with a history of domestic violence in Chelmsford last year.</a:t>
            </a:r>
            <a:endParaRPr lang="en-GB" sz="1000" dirty="0">
              <a:solidFill>
                <a:schemeClr val="tx1"/>
              </a:solidFill>
              <a:latin typeface="Atkinson Hyperlegible" pitchFamily="50" charset="0"/>
            </a:endParaRPr>
          </a:p>
        </p:txBody>
      </p:sp>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11032" y="78719"/>
            <a:ext cx="5897174" cy="584775"/>
          </a:xfrm>
          <a:prstGeom prst="rect">
            <a:avLst/>
          </a:prstGeom>
        </p:spPr>
        <p:txBody>
          <a:bodyPr wrap="square">
            <a:spAutoFit/>
          </a:bodyPr>
          <a:lstStyle/>
          <a:p>
            <a:r>
              <a:rPr lang="en-GB" sz="1600" b="1" dirty="0">
                <a:solidFill>
                  <a:schemeClr val="bg1"/>
                </a:solidFill>
                <a:latin typeface="Atkinson Hyperlegible" pitchFamily="50" charset="0"/>
              </a:rPr>
              <a:t>Priority 3 - Protecting vulnerable people and breaking the cycle of domestic abuse - continued</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12</a:t>
            </a:fld>
            <a:endParaRPr lang="en-GB" dirty="0"/>
          </a:p>
        </p:txBody>
      </p:sp>
      <p:sp>
        <p:nvSpPr>
          <p:cNvPr id="10" name="Rectangle 9">
            <a:extLst>
              <a:ext uri="{FF2B5EF4-FFF2-40B4-BE49-F238E27FC236}">
                <a16:creationId xmlns:a16="http://schemas.microsoft.com/office/drawing/2014/main" id="{164BA392-1B71-499C-86A7-54FCC634C241}"/>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4" name="Picture 3">
            <a:extLst>
              <a:ext uri="{FF2B5EF4-FFF2-40B4-BE49-F238E27FC236}">
                <a16:creationId xmlns:a16="http://schemas.microsoft.com/office/drawing/2014/main" id="{768FF7D4-A599-417E-944B-A93B020D6FDD}"/>
              </a:ext>
            </a:extLst>
          </p:cNvPr>
          <p:cNvPicPr>
            <a:picLocks noChangeAspect="1"/>
          </p:cNvPicPr>
          <p:nvPr/>
        </p:nvPicPr>
        <p:blipFill>
          <a:blip r:embed="rId3"/>
          <a:stretch>
            <a:fillRect/>
          </a:stretch>
        </p:blipFill>
        <p:spPr>
          <a:xfrm>
            <a:off x="83033" y="692696"/>
            <a:ext cx="8981030" cy="1055503"/>
          </a:xfrm>
          <a:prstGeom prst="rect">
            <a:avLst/>
          </a:prstGeom>
        </p:spPr>
      </p:pic>
      <p:pic>
        <p:nvPicPr>
          <p:cNvPr id="8" name="Picture 7">
            <a:extLst>
              <a:ext uri="{FF2B5EF4-FFF2-40B4-BE49-F238E27FC236}">
                <a16:creationId xmlns:a16="http://schemas.microsoft.com/office/drawing/2014/main" id="{773060E7-44D5-4351-BC33-6534ED08E269}"/>
              </a:ext>
            </a:extLst>
          </p:cNvPr>
          <p:cNvPicPr>
            <a:picLocks noChangeAspect="1"/>
          </p:cNvPicPr>
          <p:nvPr/>
        </p:nvPicPr>
        <p:blipFill>
          <a:blip r:embed="rId4"/>
          <a:stretch>
            <a:fillRect/>
          </a:stretch>
        </p:blipFill>
        <p:spPr>
          <a:xfrm>
            <a:off x="83251" y="1740891"/>
            <a:ext cx="8980812" cy="824013"/>
          </a:xfrm>
          <a:prstGeom prst="rect">
            <a:avLst/>
          </a:prstGeom>
        </p:spPr>
      </p:pic>
    </p:spTree>
    <p:extLst>
      <p:ext uri="{BB962C8B-B14F-4D97-AF65-F5344CB8AC3E}">
        <p14:creationId xmlns:p14="http://schemas.microsoft.com/office/powerpoint/2010/main" val="1036327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1" y="701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4 – Reducing violence against women and girls</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13</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88381" y="1832660"/>
            <a:ext cx="8978675" cy="452431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kern="1200" dirty="0">
                <a:solidFill>
                  <a:schemeClr val="tx1"/>
                </a:solidFill>
                <a:effectLst/>
                <a:latin typeface="Atkinson Hyperlegible" pitchFamily="50" charset="0"/>
                <a:ea typeface="Calibri" panose="020F0502020204030204" pitchFamily="34" charset="0"/>
                <a:cs typeface="Times New Roman" panose="02020603050405020304" pitchFamily="18" charset="0"/>
              </a:rPr>
              <a:t>Where gender is detailed, over half of victims of Violence Against the Person (VAP) offences identified as female* (56.3%). </a:t>
            </a:r>
            <a:r>
              <a:rPr lang="en-GB" sz="1100" dirty="0">
                <a:solidFill>
                  <a:schemeClr val="tx1"/>
                </a:solidFill>
                <a:latin typeface="Atkinson Hyperlegible" pitchFamily="50" charset="0"/>
                <a:ea typeface="Calibri" panose="020F0502020204030204" pitchFamily="34" charset="0"/>
                <a:cs typeface="Times New Roman" panose="02020603050405020304" pitchFamily="18" charset="0"/>
              </a:rPr>
              <a:t>3.1</a:t>
            </a:r>
            <a:r>
              <a:rPr lang="en-GB" sz="1100" kern="1200" dirty="0">
                <a:solidFill>
                  <a:schemeClr val="tx1"/>
                </a:solidFill>
                <a:effectLst/>
                <a:latin typeface="Atkinson Hyperlegible" pitchFamily="50" charset="0"/>
                <a:ea typeface="Calibri" panose="020F0502020204030204" pitchFamily="34" charset="0"/>
                <a:cs typeface="Times New Roman" panose="02020603050405020304" pitchFamily="18" charset="0"/>
              </a:rPr>
              <a:t>% of offences (</a:t>
            </a:r>
            <a:r>
              <a:rPr lang="en-GB" sz="1100" dirty="0">
                <a:solidFill>
                  <a:schemeClr val="tx1"/>
                </a:solidFill>
                <a:latin typeface="Atkinson Hyperlegible" pitchFamily="50" charset="0"/>
                <a:ea typeface="Calibri" panose="020F0502020204030204" pitchFamily="34" charset="0"/>
                <a:cs typeface="Times New Roman" panose="02020603050405020304" pitchFamily="18" charset="0"/>
              </a:rPr>
              <a:t>2,101</a:t>
            </a:r>
            <a:r>
              <a:rPr lang="en-GB" sz="1100" kern="1200" dirty="0">
                <a:solidFill>
                  <a:schemeClr val="tx1"/>
                </a:solidFill>
                <a:effectLst/>
                <a:latin typeface="Atkinson Hyperlegible" pitchFamily="50" charset="0"/>
                <a:ea typeface="Calibri" panose="020F0502020204030204" pitchFamily="34" charset="0"/>
                <a:cs typeface="Times New Roman" panose="02020603050405020304" pitchFamily="18" charset="0"/>
              </a:rPr>
              <a:t> offences) had no gender recorded**.</a:t>
            </a:r>
          </a:p>
          <a:p>
            <a:endParaRPr lang="en-GB" sz="1100" kern="1200" dirty="0">
              <a:solidFill>
                <a:schemeClr val="tx1"/>
              </a:solidFill>
              <a:latin typeface="Atkinson Hyperlegible" pitchFamily="50" charset="0"/>
              <a:ea typeface="Times New Roman" panose="02020603050405020304" pitchFamily="18" charset="0"/>
              <a:cs typeface="Times New Roman" panose="02020603050405020304" pitchFamily="18" charset="0"/>
            </a:endParaRPr>
          </a:p>
          <a:p>
            <a:r>
              <a:rPr lang="en-GB" sz="1100" dirty="0">
                <a:solidFill>
                  <a:schemeClr val="tx1"/>
                </a:solidFill>
                <a:latin typeface="Atkinson Hyperlegible" pitchFamily="50" charset="0"/>
              </a:rPr>
              <a:t>Essex experienced a </a:t>
            </a:r>
            <a:r>
              <a:rPr lang="en-GB" sz="1100" b="1" dirty="0">
                <a:solidFill>
                  <a:schemeClr val="tx1"/>
                </a:solidFill>
                <a:latin typeface="Atkinson Hyperlegible" pitchFamily="50" charset="0"/>
              </a:rPr>
              <a:t>5.1% decrease (2,007 fewer) in the number of VAP offences committed against females </a:t>
            </a:r>
            <a:r>
              <a:rPr lang="en-GB" sz="1100" dirty="0">
                <a:solidFill>
                  <a:schemeClr val="tx1"/>
                </a:solidFill>
                <a:latin typeface="Atkinson Hyperlegible" pitchFamily="50" charset="0"/>
              </a:rPr>
              <a:t>in the 12 months to February 2023 compared to the 12 months to February 2022. There was an 5.8% increase (2,044 more) in the number of VAP offences committed against females in the 12 months to February 2023 compared to the 12 months to December 2019.</a:t>
            </a:r>
            <a:r>
              <a:rPr lang="en-GB" sz="1100" dirty="0">
                <a:solidFill>
                  <a:srgbClr val="FF0000"/>
                </a:solidFill>
                <a:effectLst/>
                <a:latin typeface="Atkinson Hyperlegible" pitchFamily="50" charset="0"/>
                <a:ea typeface="Calibri" panose="020F0502020204030204" pitchFamily="34" charset="0"/>
                <a:cs typeface="Times New Roman" panose="02020603050405020304" pitchFamily="18" charset="0"/>
              </a:rPr>
              <a:t> </a:t>
            </a:r>
            <a:endParaRPr lang="en-GB" sz="1100" kern="1200" dirty="0">
              <a:solidFill>
                <a:srgbClr val="FF0000"/>
              </a:solidFill>
              <a:effectLst/>
              <a:latin typeface="Atkinson Hyperlegible" pitchFamily="50" charset="0"/>
              <a:ea typeface="Times New Roman" panose="02020603050405020304" pitchFamily="18" charset="0"/>
              <a:cs typeface="Times New Roman" panose="02020603050405020304" pitchFamily="18" charset="0"/>
            </a:endParaRPr>
          </a:p>
          <a:p>
            <a:endParaRPr lang="en-GB" sz="1100" dirty="0">
              <a:solidFill>
                <a:schemeClr val="tx1"/>
              </a:solidFill>
              <a:highlight>
                <a:srgbClr val="FFFF66"/>
              </a:highlight>
              <a:latin typeface="Atkinson Hyperlegible" pitchFamily="50" charset="0"/>
            </a:endParaRPr>
          </a:p>
          <a:p>
            <a:r>
              <a:rPr lang="en-GB" sz="1100" b="1" i="0" dirty="0">
                <a:solidFill>
                  <a:schemeClr val="tx1"/>
                </a:solidFill>
                <a:effectLst/>
                <a:latin typeface="Atkinson Hyperlegible" pitchFamily="50" charset="0"/>
              </a:rPr>
              <a:t>Essex Police prides itself on having excellent Crime Data Accuracy (CDA)</a:t>
            </a:r>
            <a:r>
              <a:rPr lang="en-GB" sz="1100" i="0" dirty="0">
                <a:solidFill>
                  <a:schemeClr val="tx1"/>
                </a:solidFill>
                <a:effectLst/>
                <a:latin typeface="Atkinson Hyperlegible" pitchFamily="50"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offences to ensure additional crimes have not been unnecessarily recorded. Essex Police have also been educating those working within the Resolution Centre to ensure they fully research the individuals involved in these types of</a:t>
            </a:r>
            <a:r>
              <a:rPr lang="en-GB" sz="1100" dirty="0">
                <a:solidFill>
                  <a:schemeClr val="tx1"/>
                </a:solidFill>
                <a:latin typeface="Atkinson Hyperlegible" pitchFamily="50" charset="0"/>
              </a:rPr>
              <a:t> offences before they create new crimes; where previous records exist, these additional incidents are instead referred to the relevant officer(s) in order that they can be investigated together. </a:t>
            </a:r>
            <a:r>
              <a:rPr lang="en-GB" sz="1100" dirty="0">
                <a:latin typeface="Atkinson Hyperlegible" pitchFamily="50" charset="0"/>
              </a:rPr>
              <a:t>As of the 31</a:t>
            </a:r>
            <a:r>
              <a:rPr lang="en-GB" sz="1100" baseline="30000" dirty="0">
                <a:latin typeface="Atkinson Hyperlegible" pitchFamily="50" charset="0"/>
              </a:rPr>
              <a:t>st</a:t>
            </a:r>
            <a:r>
              <a:rPr lang="en-GB" sz="1100" dirty="0">
                <a:latin typeface="Atkinson Hyperlegible" pitchFamily="50" charset="0"/>
              </a:rPr>
              <a:t> January 2023, 904 records have been reviewed as potential duplicate crimes and 320 sent for cancellation; of these, 233 records (72.8%) have now been cancelled.  </a:t>
            </a:r>
            <a:r>
              <a:rPr lang="en-GB" sz="1100" dirty="0">
                <a:solidFill>
                  <a:schemeClr val="tx1"/>
                </a:solidFill>
                <a:latin typeface="Atkinson Hyperlegible" pitchFamily="50" charset="0"/>
              </a:rPr>
              <a:t>It is of note that Stalking and Harassment offences</a:t>
            </a:r>
            <a:r>
              <a:rPr lang="en-GB" sz="1100" b="0" i="0" dirty="0">
                <a:solidFill>
                  <a:schemeClr val="tx1"/>
                </a:solidFill>
                <a:effectLst/>
                <a:latin typeface="Atkinson Hyperlegible" pitchFamily="50" charset="0"/>
              </a:rPr>
              <a:t> comprise the largest volume of VAWG offences; t</a:t>
            </a:r>
            <a:r>
              <a:rPr lang="en-GB" sz="1100" dirty="0">
                <a:solidFill>
                  <a:schemeClr val="tx1"/>
                </a:solidFill>
                <a:latin typeface="Atkinson Hyperlegible" pitchFamily="50" charset="0"/>
              </a:rPr>
              <a:t>here were, for example, </a:t>
            </a:r>
            <a:r>
              <a:rPr lang="en-GB" sz="1100" b="1" dirty="0">
                <a:solidFill>
                  <a:schemeClr val="tx1"/>
                </a:solidFill>
                <a:latin typeface="Atkinson Hyperlegible" pitchFamily="50" charset="0"/>
              </a:rPr>
              <a:t>2,595 fewer Stalking and Harassment crimes committed against females </a:t>
            </a:r>
            <a:r>
              <a:rPr lang="en-GB" sz="1100" dirty="0">
                <a:solidFill>
                  <a:schemeClr val="tx1"/>
                </a:solidFill>
                <a:latin typeface="Atkinson Hyperlegible" pitchFamily="50" charset="0"/>
              </a:rPr>
              <a:t>in the 12 months to February 2023 (15,285 crimes) compared to the 12 months to February 2022 (17,880 crimes). </a:t>
            </a:r>
          </a:p>
          <a:p>
            <a:endParaRPr lang="en-GB" sz="1100" dirty="0">
              <a:solidFill>
                <a:schemeClr val="tx1"/>
              </a:solidFill>
              <a:latin typeface="Atkinson Hyperlegible" pitchFamily="50" charset="0"/>
            </a:endParaRPr>
          </a:p>
          <a:p>
            <a:r>
              <a:rPr lang="en-GB" sz="1100" dirty="0">
                <a:solidFill>
                  <a:schemeClr val="tx1"/>
                </a:solidFill>
                <a:latin typeface="Atkinson Hyperlegible" pitchFamily="50" charset="0"/>
              </a:rPr>
              <a:t>There was a </a:t>
            </a:r>
            <a:r>
              <a:rPr lang="en-GB" sz="1100" b="1" dirty="0">
                <a:solidFill>
                  <a:schemeClr val="tx1"/>
                </a:solidFill>
                <a:latin typeface="Atkinson Hyperlegible" pitchFamily="50" charset="0"/>
              </a:rPr>
              <a:t>5.8% decrease (286 fewer) in the number of Sexual Offences committed against females </a:t>
            </a:r>
            <a:r>
              <a:rPr lang="en-GB" sz="1100" dirty="0">
                <a:solidFill>
                  <a:schemeClr val="tx1"/>
                </a:solidFill>
                <a:latin typeface="Atkinson Hyperlegible" pitchFamily="50" charset="0"/>
              </a:rPr>
              <a:t>in the 12 months to February 2023 compared to the 12 months to February 2022, and a 22.2% increase (847 more) compared to the 12 months to December 2019.  Although Essex Police solved ten fewer of these offences in the 12 months to February 2023 compared to the 12 months to February 2022, it </a:t>
            </a:r>
            <a:r>
              <a:rPr lang="en-GB" sz="1100" b="1" dirty="0">
                <a:solidFill>
                  <a:schemeClr val="tx1"/>
                </a:solidFill>
                <a:latin typeface="Atkinson Hyperlegible" pitchFamily="50" charset="0"/>
              </a:rPr>
              <a:t>solved 81 more compared to the 12 months to December 2019</a:t>
            </a:r>
            <a:r>
              <a:rPr lang="en-GB" sz="1100" dirty="0">
                <a:solidFill>
                  <a:schemeClr val="tx1"/>
                </a:solidFill>
                <a:latin typeface="Atkinson Hyperlegible" pitchFamily="50" charset="0"/>
              </a:rPr>
              <a:t>.</a:t>
            </a:r>
          </a:p>
          <a:p>
            <a:endParaRPr lang="en-GB" sz="10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a:t>
            </a:r>
            <a:r>
              <a:rPr lang="en-GB" sz="900" dirty="0">
                <a:solidFill>
                  <a:schemeClr val="bg1"/>
                </a:solidFill>
                <a:latin typeface="Atkinson Hyperlegible" pitchFamily="50" charset="0"/>
              </a:rPr>
              <a:t>**i</a:t>
            </a:r>
            <a:r>
              <a:rPr lang="en-GB" sz="900" dirty="0">
                <a:solidFill>
                  <a:schemeClr val="tx1"/>
                </a:solidFill>
                <a:latin typeface="Atkinson Hyperlegible" pitchFamily="50" charset="0"/>
              </a:rPr>
              <a:t>Officer defined gender.</a:t>
            </a:r>
          </a:p>
          <a:p>
            <a:r>
              <a:rPr lang="en-GB" sz="900" dirty="0">
                <a:solidFill>
                  <a:schemeClr val="tx1"/>
                </a:solidFill>
                <a:latin typeface="Atkinson Hyperlegible" pitchFamily="50" charset="0"/>
              </a:rPr>
              <a:t>**</a:t>
            </a:r>
            <a:r>
              <a:rPr lang="en-GB" sz="900" dirty="0">
                <a:solidFill>
                  <a:schemeClr val="bg1"/>
                </a:solidFill>
                <a:latin typeface="Atkinson Hyperlegible" pitchFamily="50" charset="0"/>
              </a:rPr>
              <a:t>*i</a:t>
            </a:r>
            <a:r>
              <a:rPr lang="en-GB" sz="900" dirty="0">
                <a:solidFill>
                  <a:schemeClr val="tx1"/>
                </a:solidFill>
                <a:latin typeface="Atkinson Hyperlegible" pitchFamily="50" charset="0"/>
              </a:rPr>
              <a:t>Not Recorded also includes records where gender is unknown or unspecified.</a:t>
            </a:r>
          </a:p>
          <a:p>
            <a:r>
              <a:rPr lang="en-GB" sz="900" dirty="0">
                <a:solidFill>
                  <a:schemeClr val="tx1"/>
                </a:solidFill>
                <a:latin typeface="Atkinson Hyperlegible" pitchFamily="50" charset="0"/>
              </a:rPr>
              <a:t>*** Please see slide 36</a:t>
            </a:r>
            <a:r>
              <a:rPr lang="en-GB" sz="900" b="1" dirty="0">
                <a:solidFill>
                  <a:schemeClr val="tx1"/>
                </a:solidFill>
                <a:latin typeface="Atkinson Hyperlegible" pitchFamily="50" charset="0"/>
              </a:rPr>
              <a:t> </a:t>
            </a:r>
            <a:r>
              <a:rPr lang="en-GB" sz="900" dirty="0">
                <a:solidFill>
                  <a:schemeClr val="tx1"/>
                </a:solidFill>
                <a:latin typeface="Atkinson Hyperlegible" pitchFamily="50" charset="0"/>
              </a:rPr>
              <a:t>for tables detailing Offences, Solved Outcomes and Solved Rates% for Violence against the Person and Sexual offences (by crime type) split by gender.</a:t>
            </a:r>
          </a:p>
        </p:txBody>
      </p:sp>
      <p:sp>
        <p:nvSpPr>
          <p:cNvPr id="11" name="Rectangle 10">
            <a:extLst>
              <a:ext uri="{FF2B5EF4-FFF2-40B4-BE49-F238E27FC236}">
                <a16:creationId xmlns:a16="http://schemas.microsoft.com/office/drawing/2014/main" id="{52F50721-8236-409D-A99A-9A9B46DC71EF}"/>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3" name="Picture 2">
            <a:extLst>
              <a:ext uri="{FF2B5EF4-FFF2-40B4-BE49-F238E27FC236}">
                <a16:creationId xmlns:a16="http://schemas.microsoft.com/office/drawing/2014/main" id="{4404AD02-ABFE-4B43-A77E-7328258C363E}"/>
              </a:ext>
            </a:extLst>
          </p:cNvPr>
          <p:cNvPicPr>
            <a:picLocks noChangeAspect="1"/>
          </p:cNvPicPr>
          <p:nvPr/>
        </p:nvPicPr>
        <p:blipFill>
          <a:blip r:embed="rId2"/>
          <a:stretch>
            <a:fillRect/>
          </a:stretch>
        </p:blipFill>
        <p:spPr>
          <a:xfrm>
            <a:off x="82662" y="706065"/>
            <a:ext cx="8978675" cy="1110763"/>
          </a:xfrm>
          <a:prstGeom prst="rect">
            <a:avLst/>
          </a:prstGeom>
        </p:spPr>
      </p:pic>
    </p:spTree>
    <p:extLst>
      <p:ext uri="{BB962C8B-B14F-4D97-AF65-F5344CB8AC3E}">
        <p14:creationId xmlns:p14="http://schemas.microsoft.com/office/powerpoint/2010/main" val="414304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3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54778"/>
            <a:ext cx="6624736" cy="584775"/>
          </a:xfrm>
          <a:prstGeom prst="rect">
            <a:avLst/>
          </a:prstGeom>
        </p:spPr>
        <p:txBody>
          <a:bodyPr wrap="square">
            <a:spAutoFit/>
          </a:bodyPr>
          <a:lstStyle/>
          <a:p>
            <a:r>
              <a:rPr lang="en-GB" sz="1600" b="1" dirty="0">
                <a:solidFill>
                  <a:schemeClr val="bg1"/>
                </a:solidFill>
                <a:latin typeface="Atkinson Hyperlegible" pitchFamily="50" charset="0"/>
              </a:rPr>
              <a:t>Priority 4 – Reducing violence against women and girls - continued</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14</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107504" y="3549488"/>
            <a:ext cx="8978675" cy="3308598"/>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The Home Office is trialling a new online tool called StreetSafe on police.uk to enable people, particularly women and girls, to pin-point locations where they feel unsafe or have felt unsafe and identify why that location made them feel unsafe. StreetSafe was developed by the Digital Public Contact (DPC) Programme in cooperation with the Home Office and the National Police Chiefs’ Council (NPCC) and was launched on 2 September 2021 as a national pilot for three months. StreetSafe was introduced into Essex as part of the government’s strategy to tackle Violence against Women and Girls (VAWG). In February 2023, 7 reports were submitted in Essex. In total 335 reports have been submitted for the county.</a:t>
            </a:r>
          </a:p>
          <a:p>
            <a:endParaRPr lang="en-GB" sz="950" dirty="0">
              <a:solidFill>
                <a:schemeClr val="tx1"/>
              </a:solidFill>
              <a:latin typeface="Atkinson Hyperlegible" pitchFamily="50" charset="0"/>
            </a:endParaRPr>
          </a:p>
          <a:p>
            <a:r>
              <a:rPr lang="en-GB" sz="950" dirty="0">
                <a:solidFill>
                  <a:schemeClr val="tx1"/>
                </a:solidFill>
                <a:latin typeface="Atkinson Hyperlegible" pitchFamily="50" charset="0"/>
              </a:rPr>
              <a:t>43.5% of females feel safe walking alone in their area after dark (from the independent survey commissioned by Essex Police) for the 12 months to December 2022 compared to 74.7% of males.</a:t>
            </a:r>
          </a:p>
          <a:p>
            <a:endParaRPr lang="en-GB" sz="950" dirty="0">
              <a:solidFill>
                <a:srgbClr val="FF0000"/>
              </a:solidFill>
              <a:latin typeface="Atkinson Hyperlegible" pitchFamily="50" charset="0"/>
              <a:ea typeface="Calibri" panose="020F0502020204030204" pitchFamily="34" charset="0"/>
              <a:cs typeface="Times New Roman" panose="02020603050405020304" pitchFamily="18" charset="0"/>
            </a:endParaRPr>
          </a:p>
          <a:p>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Essex Police is regularly reporting to the national VAWG Taskforce and HMICFRS in respect of its performance, its action plan to tackle VAWG, and its internal conduct and behaviour. This contact also shares best practice and innovation.</a:t>
            </a:r>
            <a:r>
              <a:rPr lang="en-GB" sz="950" dirty="0">
                <a:solidFill>
                  <a:schemeClr val="tx1"/>
                </a:solidFill>
                <a:latin typeface="Atkinson Hyperlegible" pitchFamily="50" charset="0"/>
                <a:ea typeface="Calibri" panose="020F0502020204030204" pitchFamily="34" charset="0"/>
                <a:cs typeface="Times New Roman" panose="02020603050405020304" pitchFamily="18" charset="0"/>
              </a:rPr>
              <a:t> </a:t>
            </a:r>
            <a:r>
              <a:rPr lang="en-GB" sz="950" dirty="0">
                <a:solidFill>
                  <a:schemeClr val="tx1"/>
                </a:solidFill>
                <a:effectLst/>
                <a:latin typeface="Atkinson Hyperlegible" pitchFamily="50" charset="0"/>
                <a:ea typeface="Calibri" panose="020F0502020204030204" pitchFamily="34" charset="0"/>
              </a:rPr>
              <a:t>The national VAWG Taskforce categorise work in three distinct areas: improving trust and confidence in policing; relentless pursuit of offenders; and creating safer spaces. </a:t>
            </a:r>
            <a:r>
              <a:rPr lang="en-GB" sz="950" dirty="0">
                <a:solidFill>
                  <a:schemeClr val="tx1"/>
                </a:solidFill>
                <a:effectLst/>
                <a:latin typeface="Atkinson Hyperlegible" pitchFamily="50" charset="0"/>
                <a:ea typeface="Calibri" panose="020F0502020204030204" pitchFamily="34" charset="0"/>
                <a:cs typeface="Times New Roman" panose="02020603050405020304" pitchFamily="18" charset="0"/>
              </a:rPr>
              <a:t>Partnership engagement is key in tackling VAWG, as there are many strands which policing cannot tackle alone; these include education and the prevalence of VAWG and the anonymity of the internet. A national report into VAWG performance is due to be released in the near future.</a:t>
            </a:r>
          </a:p>
          <a:p>
            <a:endParaRPr lang="en-GB" sz="950" dirty="0">
              <a:solidFill>
                <a:schemeClr val="tx1"/>
              </a:solidFill>
              <a:effectLst/>
              <a:highlight>
                <a:srgbClr val="FFFF66"/>
              </a:highlight>
              <a:latin typeface="Atkinson Hyperlegible" pitchFamily="50" charset="0"/>
              <a:ea typeface="Calibri" panose="020F0502020204030204" pitchFamily="34" charset="0"/>
              <a:cs typeface="Times New Roman" panose="02020603050405020304" pitchFamily="18" charset="0"/>
            </a:endParaRPr>
          </a:p>
          <a:p>
            <a:r>
              <a:rPr lang="en-GB" sz="950" dirty="0">
                <a:solidFill>
                  <a:schemeClr val="tx1"/>
                </a:solidFill>
                <a:latin typeface="Atkinson Hyperlegible" pitchFamily="50" charset="0"/>
              </a:rPr>
              <a:t>Essex Police encourage reporting and are working to gain a better understand this type of offence. The recent high-profile conviction of Stephen Bear demonstrates the Forces commitment to reducing VAWG and it is hoped this will encourage other victims to come forward with their experiences. There has been a decrease in Violence Against the Person offences against females compared to last year. Whilst the number of solved sexual offences has fallen compared to last year, the number of sexual offences reported has also fallen proportionately. As such a grade of Adequate is recommended.</a:t>
            </a:r>
            <a:endParaRPr lang="en-GB" sz="950" b="0" i="0" dirty="0">
              <a:solidFill>
                <a:schemeClr val="tx1"/>
              </a:solidFill>
              <a:effectLst/>
              <a:latin typeface="Atkinson Hyperlegible" pitchFamily="50" charset="0"/>
              <a:cs typeface="Aharoni" panose="02010803020104030203" pitchFamily="2" charset="-79"/>
            </a:endParaRPr>
          </a:p>
          <a:p>
            <a:endParaRPr lang="en-GB" sz="950" dirty="0">
              <a:solidFill>
                <a:srgbClr val="FF0000"/>
              </a:solidFill>
              <a:latin typeface="Atkinson Hyperlegible" pitchFamily="50" charset="0"/>
            </a:endParaRPr>
          </a:p>
          <a:p>
            <a:r>
              <a:rPr lang="en-GB" sz="950" dirty="0">
                <a:solidFill>
                  <a:schemeClr val="tx1"/>
                </a:solidFill>
                <a:latin typeface="Atkinson Hyperlegible" pitchFamily="50" charset="0"/>
              </a:rPr>
              <a:t>Please note:</a:t>
            </a:r>
          </a:p>
          <a:p>
            <a:r>
              <a:rPr lang="en-GB" sz="950" dirty="0">
                <a:solidFill>
                  <a:schemeClr val="tx1"/>
                </a:solidFill>
                <a:latin typeface="Atkinson Hyperlegible" pitchFamily="50" charset="0"/>
              </a:rPr>
              <a:t>* The confidence question was added to the internal survey in September 2021 so year on year comparison is not available.</a:t>
            </a:r>
          </a:p>
        </p:txBody>
      </p:sp>
      <p:sp>
        <p:nvSpPr>
          <p:cNvPr id="14" name="Rectangle 13">
            <a:extLst>
              <a:ext uri="{FF2B5EF4-FFF2-40B4-BE49-F238E27FC236}">
                <a16:creationId xmlns:a16="http://schemas.microsoft.com/office/drawing/2014/main" id="{5642F528-1E9E-42E7-82C9-309D29C942D2}"/>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2" name="Picture 1">
            <a:extLst>
              <a:ext uri="{FF2B5EF4-FFF2-40B4-BE49-F238E27FC236}">
                <a16:creationId xmlns:a16="http://schemas.microsoft.com/office/drawing/2014/main" id="{CC02BB50-C88E-4C5B-BAA4-7B1EB84BA623}"/>
              </a:ext>
            </a:extLst>
          </p:cNvPr>
          <p:cNvPicPr>
            <a:picLocks noChangeAspect="1"/>
          </p:cNvPicPr>
          <p:nvPr/>
        </p:nvPicPr>
        <p:blipFill>
          <a:blip r:embed="rId2"/>
          <a:stretch>
            <a:fillRect/>
          </a:stretch>
        </p:blipFill>
        <p:spPr>
          <a:xfrm>
            <a:off x="84961" y="2564904"/>
            <a:ext cx="8978675" cy="971918"/>
          </a:xfrm>
          <a:prstGeom prst="rect">
            <a:avLst/>
          </a:prstGeom>
        </p:spPr>
      </p:pic>
      <p:pic>
        <p:nvPicPr>
          <p:cNvPr id="3" name="Picture 2">
            <a:extLst>
              <a:ext uri="{FF2B5EF4-FFF2-40B4-BE49-F238E27FC236}">
                <a16:creationId xmlns:a16="http://schemas.microsoft.com/office/drawing/2014/main" id="{5D5B6ED7-E796-4B16-88E5-C45E30C095AD}"/>
              </a:ext>
            </a:extLst>
          </p:cNvPr>
          <p:cNvPicPr>
            <a:picLocks noChangeAspect="1"/>
          </p:cNvPicPr>
          <p:nvPr/>
        </p:nvPicPr>
        <p:blipFill>
          <a:blip r:embed="rId3"/>
          <a:stretch>
            <a:fillRect/>
          </a:stretch>
        </p:blipFill>
        <p:spPr>
          <a:xfrm>
            <a:off x="84961" y="692697"/>
            <a:ext cx="4310210" cy="1879888"/>
          </a:xfrm>
          <a:prstGeom prst="rect">
            <a:avLst/>
          </a:prstGeom>
        </p:spPr>
      </p:pic>
      <p:pic>
        <p:nvPicPr>
          <p:cNvPr id="4" name="Picture 3">
            <a:extLst>
              <a:ext uri="{FF2B5EF4-FFF2-40B4-BE49-F238E27FC236}">
                <a16:creationId xmlns:a16="http://schemas.microsoft.com/office/drawing/2014/main" id="{9DA775B3-DF4D-4CEE-963F-38F765573473}"/>
              </a:ext>
            </a:extLst>
          </p:cNvPr>
          <p:cNvPicPr>
            <a:picLocks noChangeAspect="1"/>
          </p:cNvPicPr>
          <p:nvPr/>
        </p:nvPicPr>
        <p:blipFill>
          <a:blip r:embed="rId4"/>
          <a:stretch>
            <a:fillRect/>
          </a:stretch>
        </p:blipFill>
        <p:spPr>
          <a:xfrm>
            <a:off x="4788024" y="692696"/>
            <a:ext cx="4264888" cy="1879889"/>
          </a:xfrm>
          <a:prstGeom prst="rect">
            <a:avLst/>
          </a:prstGeom>
        </p:spPr>
      </p:pic>
    </p:spTree>
    <p:extLst>
      <p:ext uri="{BB962C8B-B14F-4D97-AF65-F5344CB8AC3E}">
        <p14:creationId xmlns:p14="http://schemas.microsoft.com/office/powerpoint/2010/main" val="401358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5 – Improving support for victims of crime</a:t>
            </a:r>
          </a:p>
        </p:txBody>
      </p:sp>
      <p:sp>
        <p:nvSpPr>
          <p:cNvPr id="5" name="Slide Number Placeholder 4"/>
          <p:cNvSpPr>
            <a:spLocks noGrp="1"/>
          </p:cNvSpPr>
          <p:nvPr>
            <p:ph type="sldNum" sz="quarter" idx="12"/>
          </p:nvPr>
        </p:nvSpPr>
        <p:spPr>
          <a:xfrm>
            <a:off x="6902896" y="6492875"/>
            <a:ext cx="2133600" cy="365125"/>
          </a:xfrm>
        </p:spPr>
        <p:txBody>
          <a:bodyPr/>
          <a:lstStyle/>
          <a:p>
            <a:fld id="{E0D83E65-4E55-4BA6-A0BC-212B9D3BDCE3}" type="slidenum">
              <a:rPr lang="en-GB" smtClean="0"/>
              <a:pPr/>
              <a:t>15</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93037" y="3885688"/>
            <a:ext cx="9000000" cy="286232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rPr>
              <a:t>Essex experienced a </a:t>
            </a:r>
            <a:r>
              <a:rPr lang="en-GB" sz="900" b="1" dirty="0">
                <a:solidFill>
                  <a:schemeClr val="tx1"/>
                </a:solidFill>
                <a:latin typeface="Atkinson Hyperlegible" pitchFamily="50" charset="0"/>
              </a:rPr>
              <a:t>4.5% decrease (2,118 fewer) in the number of </a:t>
            </a:r>
            <a:r>
              <a:rPr lang="en-GB" sz="900" b="1" i="1" dirty="0">
                <a:solidFill>
                  <a:schemeClr val="tx1"/>
                </a:solidFill>
                <a:latin typeface="Atkinson Hyperlegible" pitchFamily="50" charset="0"/>
              </a:rPr>
              <a:t>offences</a:t>
            </a:r>
            <a:r>
              <a:rPr lang="en-GB" sz="900" b="1" dirty="0">
                <a:solidFill>
                  <a:schemeClr val="tx1"/>
                </a:solidFill>
                <a:latin typeface="Atkinson Hyperlegible" pitchFamily="50" charset="0"/>
              </a:rPr>
              <a:t> with a repeat victim </a:t>
            </a:r>
            <a:r>
              <a:rPr lang="en-GB" sz="900" dirty="0">
                <a:solidFill>
                  <a:schemeClr val="tx1"/>
                </a:solidFill>
                <a:latin typeface="Atkinson Hyperlegible" pitchFamily="50" charset="0"/>
              </a:rPr>
              <a:t>for the 12 months to February 2023 (45,220 offences) compared to the 12 months to February 2022 (47,338 offences) and a 5.9% increase (2,516 more) compared to the 12 months to December 2019 (42,704 offences).* Except for August 2022, the year on year change for repeat victimisation has decreased each month since March 2022.</a:t>
            </a:r>
          </a:p>
          <a:p>
            <a:endParaRPr lang="en-GB" sz="900" dirty="0">
              <a:solidFill>
                <a:srgbClr val="FF0000"/>
              </a:solidFill>
              <a:highlight>
                <a:srgbClr val="FFFF66"/>
              </a:highlight>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ea typeface="Calibri" panose="020F0502020204030204" pitchFamily="34" charset="0"/>
              </a:rPr>
              <a:t>The </a:t>
            </a:r>
            <a:r>
              <a:rPr lang="en-GB" sz="900" b="1" dirty="0">
                <a:solidFill>
                  <a:schemeClr val="tx1"/>
                </a:solidFill>
                <a:latin typeface="Atkinson Hyperlegible" pitchFamily="50" charset="0"/>
                <a:ea typeface="Calibri" panose="020F0502020204030204" pitchFamily="34" charset="0"/>
              </a:rPr>
              <a:t>number of </a:t>
            </a:r>
            <a:r>
              <a:rPr lang="en-GB" sz="900" b="1" i="1" dirty="0">
                <a:solidFill>
                  <a:schemeClr val="tx1"/>
                </a:solidFill>
                <a:latin typeface="Atkinson Hyperlegible" pitchFamily="50" charset="0"/>
                <a:ea typeface="Calibri" panose="020F0502020204030204" pitchFamily="34" charset="0"/>
              </a:rPr>
              <a:t>individual</a:t>
            </a:r>
            <a:r>
              <a:rPr lang="en-GB" sz="900" b="1" dirty="0">
                <a:solidFill>
                  <a:schemeClr val="tx1"/>
                </a:solidFill>
                <a:latin typeface="Atkinson Hyperlegible" pitchFamily="50" charset="0"/>
                <a:ea typeface="Calibri" panose="020F0502020204030204" pitchFamily="34" charset="0"/>
              </a:rPr>
              <a:t> repeat victims increased by 0.3% </a:t>
            </a:r>
            <a:r>
              <a:rPr lang="en-GB" sz="900" dirty="0">
                <a:solidFill>
                  <a:schemeClr val="tx1"/>
                </a:solidFill>
                <a:latin typeface="Atkinson Hyperlegible" pitchFamily="50" charset="0"/>
                <a:ea typeface="Calibri" panose="020F0502020204030204" pitchFamily="34" charset="0"/>
              </a:rPr>
              <a:t>(60 more) for the 12 months to </a:t>
            </a:r>
            <a:r>
              <a:rPr lang="en-GB" sz="900" dirty="0">
                <a:solidFill>
                  <a:schemeClr val="tx1"/>
                </a:solidFill>
                <a:latin typeface="Atkinson Hyperlegible" pitchFamily="50" charset="0"/>
              </a:rPr>
              <a:t>February</a:t>
            </a:r>
            <a:r>
              <a:rPr lang="en-GB" sz="900" dirty="0">
                <a:solidFill>
                  <a:schemeClr val="tx1"/>
                </a:solidFill>
                <a:latin typeface="Atkinson Hyperlegible" pitchFamily="50" charset="0"/>
                <a:ea typeface="Calibri" panose="020F0502020204030204" pitchFamily="34" charset="0"/>
              </a:rPr>
              <a:t> 2023 (22,310 individual victims) compared to the 12 months to </a:t>
            </a:r>
            <a:r>
              <a:rPr lang="en-GB" sz="900" dirty="0">
                <a:solidFill>
                  <a:schemeClr val="tx1"/>
                </a:solidFill>
                <a:latin typeface="Atkinson Hyperlegible" pitchFamily="50" charset="0"/>
              </a:rPr>
              <a:t>February</a:t>
            </a:r>
            <a:r>
              <a:rPr lang="en-GB" sz="900" dirty="0">
                <a:solidFill>
                  <a:schemeClr val="tx1"/>
                </a:solidFill>
                <a:latin typeface="Atkinson Hyperlegible" pitchFamily="50" charset="0"/>
                <a:ea typeface="Calibri" panose="020F0502020204030204" pitchFamily="34" charset="0"/>
              </a:rPr>
              <a:t> 2022 (22,250 individual victims). There was a slightly larger overall rise of 4.7% (1,003 more) compared to the 12 months to December 2019 (21,307 individual victims). </a:t>
            </a:r>
          </a:p>
          <a:p>
            <a:endParaRPr lang="en-GB" sz="900" dirty="0">
              <a:solidFill>
                <a:srgbClr val="FF0000"/>
              </a:solidFill>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ea typeface="Calibri" panose="020F0502020204030204" pitchFamily="34" charset="0"/>
              </a:rPr>
              <a:t>The average number of days taken to investigate High Harm offences increased to 51.3 in </a:t>
            </a:r>
            <a:r>
              <a:rPr lang="en-GB" sz="900" dirty="0">
                <a:solidFill>
                  <a:schemeClr val="tx1"/>
                </a:solidFill>
                <a:latin typeface="Atkinson Hyperlegible" pitchFamily="50" charset="0"/>
              </a:rPr>
              <a:t>February</a:t>
            </a:r>
            <a:r>
              <a:rPr lang="en-GB" sz="900" dirty="0">
                <a:solidFill>
                  <a:schemeClr val="tx1"/>
                </a:solidFill>
                <a:latin typeface="Atkinson Hyperlegible" pitchFamily="50" charset="0"/>
                <a:ea typeface="Calibri" panose="020F0502020204030204" pitchFamily="34" charset="0"/>
              </a:rPr>
              <a:t> 2023 compared to 49.2 in </a:t>
            </a:r>
            <a:r>
              <a:rPr lang="en-GB" sz="900" dirty="0">
                <a:solidFill>
                  <a:schemeClr val="tx1"/>
                </a:solidFill>
                <a:latin typeface="Atkinson Hyperlegible" pitchFamily="50" charset="0"/>
              </a:rPr>
              <a:t>February</a:t>
            </a:r>
            <a:r>
              <a:rPr lang="en-GB" sz="900" dirty="0">
                <a:solidFill>
                  <a:schemeClr val="tx1"/>
                </a:solidFill>
                <a:latin typeface="Atkinson Hyperlegible" pitchFamily="50" charset="0"/>
                <a:ea typeface="Calibri" panose="020F0502020204030204" pitchFamily="34" charset="0"/>
              </a:rPr>
              <a:t> 2022 (2.1 days more); it was 44.2 days in December 2019 (7.2 days more).</a:t>
            </a:r>
          </a:p>
          <a:p>
            <a:endParaRPr lang="en-GB" sz="900" dirty="0">
              <a:solidFill>
                <a:schemeClr val="tx1"/>
              </a:solidFill>
              <a:highlight>
                <a:srgbClr val="FFFF66"/>
              </a:highlight>
              <a:latin typeface="Atkinson Hyperlegible" pitchFamily="50" charset="0"/>
              <a:ea typeface="Calibri" panose="020F0502020204030204" pitchFamily="34" charset="0"/>
            </a:endParaRPr>
          </a:p>
          <a:p>
            <a:r>
              <a:rPr lang="en-GB" sz="900" dirty="0">
                <a:solidFill>
                  <a:schemeClr val="tx1"/>
                </a:solidFill>
                <a:latin typeface="Atkinson Hyperlegible" pitchFamily="50" charset="0"/>
              </a:rPr>
              <a:t>There was a 0.5% decrease in the number of referrals to Victim Support in the 12 months to February 2023 compared to the 12 months to February 2022; this equates to 152 fewer referrals. There was, however, a 31.6% decrease (12,994 fewer referrals) for the 12 months to February 2022 compared to the 12 months to December 2019.***</a:t>
            </a:r>
          </a:p>
          <a:p>
            <a:endParaRPr lang="en-GB" sz="900" dirty="0">
              <a:solidFill>
                <a:srgbClr val="FF0000"/>
              </a:solidFill>
              <a:highlight>
                <a:srgbClr val="FFFF66"/>
              </a:highlight>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This metric details how many crimes had a repeat victim rather than the number of individual people who are repeat victims of crime. A repeat victim is someone who has been named as a victim for more than one crime within a 12-month period; to mitigate the fact that multiple crimes can be associated with the same incident, additional crimes with the same victim on the same date are not counted.</a:t>
            </a:r>
          </a:p>
          <a:p>
            <a:r>
              <a:rPr lang="en-GB" sz="900" dirty="0">
                <a:solidFill>
                  <a:schemeClr val="tx1"/>
                </a:solidFill>
                <a:latin typeface="Atkinson Hyperlegible" pitchFamily="50" charset="0"/>
              </a:rPr>
              <a:t>**   Data are for February only for all three years.</a:t>
            </a:r>
          </a:p>
          <a:p>
            <a:r>
              <a:rPr lang="en-GB" sz="900" dirty="0">
                <a:solidFill>
                  <a:schemeClr val="tx1"/>
                </a:solidFill>
                <a:latin typeface="Atkinson Hyperlegible" pitchFamily="50" charset="0"/>
              </a:rPr>
              <a:t>*** Please see slide 37</a:t>
            </a:r>
            <a:r>
              <a:rPr lang="en-GB" sz="900" b="1" dirty="0">
                <a:solidFill>
                  <a:schemeClr val="tx1"/>
                </a:solidFill>
                <a:latin typeface="Atkinson Hyperlegible" pitchFamily="50" charset="0"/>
              </a:rPr>
              <a:t> </a:t>
            </a:r>
            <a:r>
              <a:rPr lang="en-GB" sz="900" dirty="0">
                <a:solidFill>
                  <a:schemeClr val="tx1"/>
                </a:solidFill>
                <a:latin typeface="Atkinson Hyperlegible" pitchFamily="50" charset="0"/>
              </a:rPr>
              <a:t>for tables detailing Offence details.</a:t>
            </a:r>
          </a:p>
        </p:txBody>
      </p:sp>
      <p:sp>
        <p:nvSpPr>
          <p:cNvPr id="14" name="Rectangle 13">
            <a:extLst>
              <a:ext uri="{FF2B5EF4-FFF2-40B4-BE49-F238E27FC236}">
                <a16:creationId xmlns:a16="http://schemas.microsoft.com/office/drawing/2014/main" id="{94E20171-A249-438B-A227-4B45DF4F5617}"/>
              </a:ext>
            </a:extLst>
          </p:cNvPr>
          <p:cNvSpPr/>
          <p:nvPr/>
        </p:nvSpPr>
        <p:spPr>
          <a:xfrm>
            <a:off x="6588224" y="90010"/>
            <a:ext cx="2451127" cy="584775"/>
          </a:xfrm>
          <a:prstGeom prst="rect">
            <a:avLst/>
          </a:prstGeom>
        </p:spPr>
        <p:txBody>
          <a:bodyPr wrap="square">
            <a:spAutoFit/>
          </a:bodyPr>
          <a:lstStyle/>
          <a:p>
            <a:r>
              <a:rPr lang="en-GB" sz="1600" b="1" dirty="0">
                <a:solidFill>
                  <a:schemeClr val="bg1"/>
                </a:solidFill>
                <a:latin typeface="Atkinson Hyperlegible" pitchFamily="50" charset="0"/>
              </a:rPr>
              <a:t>Grade:</a:t>
            </a:r>
          </a:p>
          <a:p>
            <a:r>
              <a:rPr lang="en-GB" sz="1600" b="1" dirty="0">
                <a:solidFill>
                  <a:srgbClr val="FF0000"/>
                </a:solidFill>
                <a:latin typeface="Atkinson Hyperlegible" pitchFamily="50" charset="0"/>
              </a:rPr>
              <a:t>Requires Improvement</a:t>
            </a:r>
          </a:p>
        </p:txBody>
      </p:sp>
      <p:pic>
        <p:nvPicPr>
          <p:cNvPr id="7" name="Picture 6">
            <a:extLst>
              <a:ext uri="{FF2B5EF4-FFF2-40B4-BE49-F238E27FC236}">
                <a16:creationId xmlns:a16="http://schemas.microsoft.com/office/drawing/2014/main" id="{52626ED6-334A-4C65-AC58-4CAA60445A55}"/>
              </a:ext>
            </a:extLst>
          </p:cNvPr>
          <p:cNvPicPr>
            <a:picLocks noChangeAspect="1"/>
          </p:cNvPicPr>
          <p:nvPr/>
        </p:nvPicPr>
        <p:blipFill>
          <a:blip r:embed="rId2"/>
          <a:stretch>
            <a:fillRect/>
          </a:stretch>
        </p:blipFill>
        <p:spPr>
          <a:xfrm>
            <a:off x="91333" y="687773"/>
            <a:ext cx="9000000" cy="1094845"/>
          </a:xfrm>
          <a:prstGeom prst="rect">
            <a:avLst/>
          </a:prstGeom>
        </p:spPr>
      </p:pic>
      <p:pic>
        <p:nvPicPr>
          <p:cNvPr id="10" name="Picture 9">
            <a:extLst>
              <a:ext uri="{FF2B5EF4-FFF2-40B4-BE49-F238E27FC236}">
                <a16:creationId xmlns:a16="http://schemas.microsoft.com/office/drawing/2014/main" id="{F22D0A00-3682-46B0-B579-2F78E4DCD29B}"/>
              </a:ext>
            </a:extLst>
          </p:cNvPr>
          <p:cNvPicPr>
            <a:picLocks noChangeAspect="1"/>
          </p:cNvPicPr>
          <p:nvPr/>
        </p:nvPicPr>
        <p:blipFill>
          <a:blip r:embed="rId3"/>
          <a:stretch>
            <a:fillRect/>
          </a:stretch>
        </p:blipFill>
        <p:spPr>
          <a:xfrm>
            <a:off x="4675003" y="1858714"/>
            <a:ext cx="4416329" cy="1946102"/>
          </a:xfrm>
          <a:prstGeom prst="rect">
            <a:avLst/>
          </a:prstGeom>
        </p:spPr>
      </p:pic>
      <p:pic>
        <p:nvPicPr>
          <p:cNvPr id="11" name="Picture 10">
            <a:extLst>
              <a:ext uri="{FF2B5EF4-FFF2-40B4-BE49-F238E27FC236}">
                <a16:creationId xmlns:a16="http://schemas.microsoft.com/office/drawing/2014/main" id="{C07B5E26-D9D5-4CC7-B006-2A5360BD77D5}"/>
              </a:ext>
            </a:extLst>
          </p:cNvPr>
          <p:cNvPicPr>
            <a:picLocks noChangeAspect="1"/>
          </p:cNvPicPr>
          <p:nvPr/>
        </p:nvPicPr>
        <p:blipFill>
          <a:blip r:embed="rId4"/>
          <a:stretch>
            <a:fillRect/>
          </a:stretch>
        </p:blipFill>
        <p:spPr>
          <a:xfrm>
            <a:off x="107505" y="1858714"/>
            <a:ext cx="4464496" cy="1946102"/>
          </a:xfrm>
          <a:prstGeom prst="rect">
            <a:avLst/>
          </a:prstGeom>
        </p:spPr>
      </p:pic>
    </p:spTree>
    <p:extLst>
      <p:ext uri="{BB962C8B-B14F-4D97-AF65-F5344CB8AC3E}">
        <p14:creationId xmlns:p14="http://schemas.microsoft.com/office/powerpoint/2010/main" val="3561602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8432"/>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89837" y="157514"/>
            <a:ext cx="6624736" cy="338554"/>
          </a:xfrm>
          <a:prstGeom prst="rect">
            <a:avLst/>
          </a:prstGeom>
        </p:spPr>
        <p:txBody>
          <a:bodyPr wrap="square" anchor="ctr" anchorCtr="0">
            <a:spAutoFit/>
          </a:bodyPr>
          <a:lstStyle/>
          <a:p>
            <a:r>
              <a:rPr lang="en-GB" sz="1600" b="1" dirty="0">
                <a:solidFill>
                  <a:schemeClr val="bg1"/>
                </a:solidFill>
                <a:latin typeface="Atkinson Hyperlegible" pitchFamily="50" charset="0"/>
              </a:rPr>
              <a:t>Priority 5 – Improving support for victims of crime - continued</a:t>
            </a:r>
          </a:p>
        </p:txBody>
      </p:sp>
      <p:sp>
        <p:nvSpPr>
          <p:cNvPr id="5" name="Slide Number Placeholder 4"/>
          <p:cNvSpPr>
            <a:spLocks noGrp="1"/>
          </p:cNvSpPr>
          <p:nvPr>
            <p:ph type="sldNum" sz="quarter" idx="12"/>
          </p:nvPr>
        </p:nvSpPr>
        <p:spPr>
          <a:xfrm>
            <a:off x="6902896" y="6492875"/>
            <a:ext cx="2133600" cy="365125"/>
          </a:xfrm>
        </p:spPr>
        <p:txBody>
          <a:bodyPr/>
          <a:lstStyle/>
          <a:p>
            <a:fld id="{E0D83E65-4E55-4BA6-A0BC-212B9D3BDCE3}" type="slidenum">
              <a:rPr lang="en-GB" smtClean="0"/>
              <a:pPr/>
              <a:t>16</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76292" y="4619456"/>
            <a:ext cx="8978675" cy="195438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100" b="1" dirty="0">
                <a:solidFill>
                  <a:schemeClr val="tx1"/>
                </a:solidFill>
                <a:latin typeface="Atkinson Hyperlegible" pitchFamily="50" charset="0"/>
              </a:rPr>
              <a:t>Confidence among victims (from the independent survey commissioned by Essex Police) is at 61.0%</a:t>
            </a:r>
            <a:r>
              <a:rPr lang="en-GB" sz="1100" dirty="0">
                <a:solidFill>
                  <a:schemeClr val="tx1"/>
                </a:solidFill>
                <a:latin typeface="Atkinson Hyperlegible" pitchFamily="50" charset="0"/>
              </a:rPr>
              <a:t> (results to the 12 months to December 2022). Although this is 16.1 percentage points lower than confidence of non-victims for the same period (77.1%), the gap has narrowed from 21.1 percentage points over the same period last year. However, the disparity has increased by 2.7 percentage points compared to the 12 months to December 2019 (13.4%).</a:t>
            </a:r>
          </a:p>
          <a:p>
            <a:endParaRPr lang="en-GB" sz="1100" dirty="0">
              <a:solidFill>
                <a:srgbClr val="FF0000"/>
              </a:solidFill>
              <a:latin typeface="Atkinson Hyperlegible" pitchFamily="50" charset="0"/>
            </a:endParaRPr>
          </a:p>
          <a:p>
            <a:r>
              <a:rPr lang="en-GB" sz="1100" dirty="0">
                <a:solidFill>
                  <a:schemeClr val="tx1"/>
                </a:solidFill>
                <a:latin typeface="Atkinson Hyperlegible" pitchFamily="50" charset="0"/>
              </a:rPr>
              <a:t>Compared to year ending December 2021, </a:t>
            </a:r>
            <a:r>
              <a:rPr lang="en-GB" sz="1100" b="1" dirty="0">
                <a:solidFill>
                  <a:schemeClr val="tx1"/>
                </a:solidFill>
                <a:latin typeface="Atkinson Hyperlegible" pitchFamily="50" charset="0"/>
              </a:rPr>
              <a:t>confidence in the local police among victims is stable</a:t>
            </a:r>
            <a:r>
              <a:rPr lang="en-GB" sz="1100" dirty="0">
                <a:solidFill>
                  <a:schemeClr val="tx1"/>
                </a:solidFill>
                <a:latin typeface="Atkinson Hyperlegible" pitchFamily="50" charset="0"/>
              </a:rPr>
              <a:t>, in contrast to confidence amongst non-victims for whom there was a statistically significantly reduction of 5.0 percentage points. </a:t>
            </a:r>
          </a:p>
          <a:p>
            <a:endParaRPr lang="en-GB" sz="1100" dirty="0">
              <a:solidFill>
                <a:schemeClr val="tx1"/>
              </a:solidFill>
              <a:highlight>
                <a:srgbClr val="FFFF66"/>
              </a:highlight>
              <a:latin typeface="Atkinson Hyperlegible" pitchFamily="50" charset="0"/>
            </a:endParaRPr>
          </a:p>
          <a:p>
            <a:r>
              <a:rPr lang="en-GB" sz="1100" dirty="0">
                <a:solidFill>
                  <a:schemeClr val="tx1"/>
                </a:solidFill>
                <a:latin typeface="Atkinson Hyperlegible" pitchFamily="50" charset="0"/>
              </a:rPr>
              <a:t>Whilst the number of repeat victims has decreased in the 12 months to February 2023 compared to last year, the average number of days taken to investigate high harm offences has increased when compared to the February 2022 and December 2019, a grade of Requires Improvement is recommended.</a:t>
            </a:r>
          </a:p>
        </p:txBody>
      </p:sp>
      <p:sp>
        <p:nvSpPr>
          <p:cNvPr id="11" name="Rectangle 10">
            <a:extLst>
              <a:ext uri="{FF2B5EF4-FFF2-40B4-BE49-F238E27FC236}">
                <a16:creationId xmlns:a16="http://schemas.microsoft.com/office/drawing/2014/main" id="{C24F130A-64FD-4C76-B98B-E680F789052C}"/>
              </a:ext>
            </a:extLst>
          </p:cNvPr>
          <p:cNvSpPr/>
          <p:nvPr/>
        </p:nvSpPr>
        <p:spPr>
          <a:xfrm>
            <a:off x="6732240" y="43037"/>
            <a:ext cx="2441984" cy="584775"/>
          </a:xfrm>
          <a:prstGeom prst="rect">
            <a:avLst/>
          </a:prstGeom>
        </p:spPr>
        <p:txBody>
          <a:bodyPr wrap="square" anchor="ctr" anchorCtr="0">
            <a:spAutoFit/>
          </a:bodyPr>
          <a:lstStyle/>
          <a:p>
            <a:r>
              <a:rPr lang="en-GB" sz="1600" b="1" dirty="0">
                <a:solidFill>
                  <a:schemeClr val="bg1"/>
                </a:solidFill>
                <a:latin typeface="Atkinson Hyperlegible" pitchFamily="50" charset="0"/>
              </a:rPr>
              <a:t>Grade:</a:t>
            </a:r>
          </a:p>
          <a:p>
            <a:r>
              <a:rPr lang="en-GB" sz="1600" b="1" dirty="0">
                <a:solidFill>
                  <a:srgbClr val="FF0000"/>
                </a:solidFill>
                <a:latin typeface="Atkinson Hyperlegible" pitchFamily="50" charset="0"/>
              </a:rPr>
              <a:t>Requires Improvement</a:t>
            </a:r>
          </a:p>
        </p:txBody>
      </p:sp>
      <p:pic>
        <p:nvPicPr>
          <p:cNvPr id="2" name="Picture 1">
            <a:extLst>
              <a:ext uri="{FF2B5EF4-FFF2-40B4-BE49-F238E27FC236}">
                <a16:creationId xmlns:a16="http://schemas.microsoft.com/office/drawing/2014/main" id="{DC204B14-35D4-492F-A3DD-AFF14BE86C16}"/>
              </a:ext>
            </a:extLst>
          </p:cNvPr>
          <p:cNvPicPr>
            <a:picLocks noChangeAspect="1"/>
          </p:cNvPicPr>
          <p:nvPr/>
        </p:nvPicPr>
        <p:blipFill>
          <a:blip r:embed="rId2"/>
          <a:stretch>
            <a:fillRect/>
          </a:stretch>
        </p:blipFill>
        <p:spPr>
          <a:xfrm>
            <a:off x="76293" y="2218186"/>
            <a:ext cx="4423700" cy="1905746"/>
          </a:xfrm>
          <a:prstGeom prst="rect">
            <a:avLst/>
          </a:prstGeom>
        </p:spPr>
      </p:pic>
      <p:pic>
        <p:nvPicPr>
          <p:cNvPr id="8" name="Picture 7">
            <a:extLst>
              <a:ext uri="{FF2B5EF4-FFF2-40B4-BE49-F238E27FC236}">
                <a16:creationId xmlns:a16="http://schemas.microsoft.com/office/drawing/2014/main" id="{C2272714-ACAE-4ABF-9AB9-F17AFFD3E1EC}"/>
              </a:ext>
            </a:extLst>
          </p:cNvPr>
          <p:cNvPicPr>
            <a:picLocks noChangeAspect="1"/>
          </p:cNvPicPr>
          <p:nvPr/>
        </p:nvPicPr>
        <p:blipFill>
          <a:blip r:embed="rId3"/>
          <a:stretch>
            <a:fillRect/>
          </a:stretch>
        </p:blipFill>
        <p:spPr>
          <a:xfrm>
            <a:off x="4642447" y="2218297"/>
            <a:ext cx="4423701" cy="1906428"/>
          </a:xfrm>
          <a:prstGeom prst="rect">
            <a:avLst/>
          </a:prstGeom>
        </p:spPr>
      </p:pic>
      <p:pic>
        <p:nvPicPr>
          <p:cNvPr id="10" name="Picture 9">
            <a:extLst>
              <a:ext uri="{FF2B5EF4-FFF2-40B4-BE49-F238E27FC236}">
                <a16:creationId xmlns:a16="http://schemas.microsoft.com/office/drawing/2014/main" id="{F45C50C1-C0EA-4F1D-9832-8F48BD2887C5}"/>
              </a:ext>
            </a:extLst>
          </p:cNvPr>
          <p:cNvPicPr>
            <a:picLocks noChangeAspect="1"/>
          </p:cNvPicPr>
          <p:nvPr/>
        </p:nvPicPr>
        <p:blipFill>
          <a:blip r:embed="rId4"/>
          <a:stretch>
            <a:fillRect/>
          </a:stretch>
        </p:blipFill>
        <p:spPr>
          <a:xfrm>
            <a:off x="76292" y="710666"/>
            <a:ext cx="8978675" cy="1481019"/>
          </a:xfrm>
          <a:prstGeom prst="rect">
            <a:avLst/>
          </a:prstGeom>
        </p:spPr>
      </p:pic>
    </p:spTree>
    <p:extLst>
      <p:ext uri="{BB962C8B-B14F-4D97-AF65-F5344CB8AC3E}">
        <p14:creationId xmlns:p14="http://schemas.microsoft.com/office/powerpoint/2010/main" val="388533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6 – Protecting rural and isolated areas</a:t>
            </a:r>
          </a:p>
        </p:txBody>
      </p:sp>
      <p:sp>
        <p:nvSpPr>
          <p:cNvPr id="5" name="Slide Number Placeholder 4"/>
          <p:cNvSpPr>
            <a:spLocks noGrp="1"/>
          </p:cNvSpPr>
          <p:nvPr>
            <p:ph type="sldNum" sz="quarter" idx="12"/>
          </p:nvPr>
        </p:nvSpPr>
        <p:spPr>
          <a:xfrm>
            <a:off x="6894721" y="6492875"/>
            <a:ext cx="2133600" cy="365125"/>
          </a:xfrm>
        </p:spPr>
        <p:txBody>
          <a:bodyPr/>
          <a:lstStyle/>
          <a:p>
            <a:fld id="{E0D83E65-4E55-4BA6-A0BC-212B9D3BDCE3}" type="slidenum">
              <a:rPr lang="en-GB" smtClean="0"/>
              <a:pPr/>
              <a:t>17</a:t>
            </a:fld>
            <a:endParaRPr lang="en-GB" dirty="0"/>
          </a:p>
        </p:txBody>
      </p:sp>
      <p:sp>
        <p:nvSpPr>
          <p:cNvPr id="8" name="TextBox 7"/>
          <p:cNvSpPr txBox="1"/>
          <p:nvPr/>
        </p:nvSpPr>
        <p:spPr>
          <a:xfrm>
            <a:off x="80881" y="4509120"/>
            <a:ext cx="8978082" cy="223138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b="1" dirty="0">
                <a:solidFill>
                  <a:schemeClr val="tx1"/>
                </a:solidFill>
                <a:latin typeface="Atkinson Hyperlegible" pitchFamily="50" charset="0"/>
              </a:rPr>
              <a:t>Rural Crime increased by 0.5% (126 more offences) in the 12 months to February 2023 compared to the 12 months to February 2022</a:t>
            </a:r>
            <a:r>
              <a:rPr lang="en-GB" sz="1000" dirty="0">
                <a:solidFill>
                  <a:schemeClr val="tx1"/>
                </a:solidFill>
                <a:latin typeface="Atkinson Hyperlegible" pitchFamily="50" charset="0"/>
              </a:rPr>
              <a:t>. During this period All crime increased by 0.5%. However, Rural crime decreased by 8.7% (2,305 fewer offences) compared to the 12 months to December 2019. All Crime in Essex decreased by 2.5% in the same period. </a:t>
            </a:r>
          </a:p>
          <a:p>
            <a:endParaRPr lang="en-GB" sz="1000" dirty="0">
              <a:solidFill>
                <a:srgbClr val="FF0000"/>
              </a:solidFill>
              <a:latin typeface="Atkinson Hyperlegible" pitchFamily="50" charset="0"/>
            </a:endParaRPr>
          </a:p>
          <a:p>
            <a:r>
              <a:rPr lang="en-GB" sz="1000" b="1" dirty="0">
                <a:solidFill>
                  <a:schemeClr val="tx1"/>
                </a:solidFill>
                <a:latin typeface="Atkinson Hyperlegible" pitchFamily="50" charset="0"/>
              </a:rPr>
              <a:t>Essex Police solved 0.2% (-5) fewer rural crime offences</a:t>
            </a:r>
            <a:r>
              <a:rPr lang="en-GB" sz="1000" dirty="0">
                <a:solidFill>
                  <a:schemeClr val="tx1"/>
                </a:solidFill>
                <a:latin typeface="Atkinson Hyperlegible" pitchFamily="50" charset="0"/>
              </a:rPr>
              <a:t> for the 12 months to February 2023 compared to the 12 months to February 2022, and 15.6% fewer (a decrease of 474) compared to the 12 months to December 2019.</a:t>
            </a:r>
          </a:p>
          <a:p>
            <a:endParaRPr lang="en-GB" sz="1000" dirty="0">
              <a:solidFill>
                <a:srgbClr val="FF0000"/>
              </a:solidFill>
              <a:highlight>
                <a:srgbClr val="FFFF66"/>
              </a:highlight>
              <a:latin typeface="Atkinson Hyperlegible" pitchFamily="50" charset="0"/>
            </a:endParaRPr>
          </a:p>
          <a:p>
            <a:r>
              <a:rPr lang="en-GB" sz="1000" dirty="0">
                <a:solidFill>
                  <a:schemeClr val="tx1"/>
                </a:solidFill>
                <a:latin typeface="Atkinson Hyperlegible" pitchFamily="50" charset="0"/>
              </a:rPr>
              <a:t>The rural crime Harm (Crime Severity) Score* was 8.7 for the 12 months to February 2023, which is stable when compared to the 12 months to February 2022 and lower than the All Crime Harm Score in Essex (14.5) which increased by 0.4 over the same period.</a:t>
            </a:r>
          </a:p>
          <a:p>
            <a:pPr lvl="0"/>
            <a:endParaRPr lang="en-GB" sz="900" dirty="0">
              <a:solidFill>
                <a:schemeClr val="tx1"/>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Crime Severity Scores (as calculated by the Office for National Statistics) measure the ‘relative harm’ of crimes by taking into account both their volume and their severity. National data are not available for crimes committed in rural areas, so it is not possible to measure against an MSG average; due to this, Essex Police data (to January 2023) have been used rather than national data (which are to December 2022).</a:t>
            </a:r>
          </a:p>
        </p:txBody>
      </p:sp>
      <p:pic>
        <p:nvPicPr>
          <p:cNvPr id="3" name="Picture 2">
            <a:extLst>
              <a:ext uri="{FF2B5EF4-FFF2-40B4-BE49-F238E27FC236}">
                <a16:creationId xmlns:a16="http://schemas.microsoft.com/office/drawing/2014/main" id="{C9C8C8BD-A7D7-4BC2-87E8-15B55AC4182E}"/>
              </a:ext>
            </a:extLst>
          </p:cNvPr>
          <p:cNvPicPr>
            <a:picLocks noChangeAspect="1"/>
          </p:cNvPicPr>
          <p:nvPr/>
        </p:nvPicPr>
        <p:blipFill>
          <a:blip r:embed="rId3"/>
          <a:stretch>
            <a:fillRect/>
          </a:stretch>
        </p:blipFill>
        <p:spPr>
          <a:xfrm>
            <a:off x="64754" y="711004"/>
            <a:ext cx="8963567" cy="924079"/>
          </a:xfrm>
          <a:prstGeom prst="rect">
            <a:avLst/>
          </a:prstGeom>
        </p:spPr>
      </p:pic>
      <p:pic>
        <p:nvPicPr>
          <p:cNvPr id="4" name="Picture 3">
            <a:extLst>
              <a:ext uri="{FF2B5EF4-FFF2-40B4-BE49-F238E27FC236}">
                <a16:creationId xmlns:a16="http://schemas.microsoft.com/office/drawing/2014/main" id="{6F81F4F3-615D-4C5A-85C7-F46EB313412B}"/>
              </a:ext>
            </a:extLst>
          </p:cNvPr>
          <p:cNvPicPr>
            <a:picLocks noChangeAspect="1"/>
          </p:cNvPicPr>
          <p:nvPr/>
        </p:nvPicPr>
        <p:blipFill>
          <a:blip r:embed="rId4"/>
          <a:stretch>
            <a:fillRect/>
          </a:stretch>
        </p:blipFill>
        <p:spPr>
          <a:xfrm>
            <a:off x="64754" y="3500613"/>
            <a:ext cx="8994209" cy="741790"/>
          </a:xfrm>
          <a:prstGeom prst="rect">
            <a:avLst/>
          </a:prstGeom>
        </p:spPr>
      </p:pic>
      <p:sp>
        <p:nvSpPr>
          <p:cNvPr id="16" name="Rectangle 15">
            <a:extLst>
              <a:ext uri="{FF2B5EF4-FFF2-40B4-BE49-F238E27FC236}">
                <a16:creationId xmlns:a16="http://schemas.microsoft.com/office/drawing/2014/main" id="{BDBEEABB-F600-48D7-A802-D339AA8926C5}"/>
              </a:ext>
            </a:extLst>
          </p:cNvPr>
          <p:cNvSpPr/>
          <p:nvPr/>
        </p:nvSpPr>
        <p:spPr>
          <a:xfrm>
            <a:off x="6732240" y="166147"/>
            <a:ext cx="2441984" cy="338554"/>
          </a:xfrm>
          <a:prstGeom prst="rect">
            <a:avLst/>
          </a:prstGeom>
        </p:spPr>
        <p:txBody>
          <a:bodyPr wrap="square" anchor="ctr" anchorCtr="0">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pic>
        <p:nvPicPr>
          <p:cNvPr id="2" name="Picture 1">
            <a:extLst>
              <a:ext uri="{FF2B5EF4-FFF2-40B4-BE49-F238E27FC236}">
                <a16:creationId xmlns:a16="http://schemas.microsoft.com/office/drawing/2014/main" id="{4804F141-93BF-486E-AD7A-8F0F0C69C489}"/>
              </a:ext>
            </a:extLst>
          </p:cNvPr>
          <p:cNvPicPr>
            <a:picLocks noChangeAspect="1"/>
          </p:cNvPicPr>
          <p:nvPr/>
        </p:nvPicPr>
        <p:blipFill>
          <a:blip r:embed="rId5"/>
          <a:stretch>
            <a:fillRect/>
          </a:stretch>
        </p:blipFill>
        <p:spPr>
          <a:xfrm>
            <a:off x="64754" y="1635083"/>
            <a:ext cx="4186082" cy="1841360"/>
          </a:xfrm>
          <a:prstGeom prst="rect">
            <a:avLst/>
          </a:prstGeom>
        </p:spPr>
      </p:pic>
      <p:pic>
        <p:nvPicPr>
          <p:cNvPr id="7" name="Picture 6">
            <a:extLst>
              <a:ext uri="{FF2B5EF4-FFF2-40B4-BE49-F238E27FC236}">
                <a16:creationId xmlns:a16="http://schemas.microsoft.com/office/drawing/2014/main" id="{FA043BDF-5ADC-4B51-A7D3-1E7A2CCDDCEA}"/>
              </a:ext>
            </a:extLst>
          </p:cNvPr>
          <p:cNvPicPr>
            <a:picLocks noChangeAspect="1"/>
          </p:cNvPicPr>
          <p:nvPr/>
        </p:nvPicPr>
        <p:blipFill>
          <a:blip r:embed="rId6"/>
          <a:stretch>
            <a:fillRect/>
          </a:stretch>
        </p:blipFill>
        <p:spPr>
          <a:xfrm>
            <a:off x="4893165" y="1635084"/>
            <a:ext cx="4164259" cy="1840320"/>
          </a:xfrm>
          <a:prstGeom prst="rect">
            <a:avLst/>
          </a:prstGeom>
        </p:spPr>
      </p:pic>
    </p:spTree>
    <p:extLst>
      <p:ext uri="{BB962C8B-B14F-4D97-AF65-F5344CB8AC3E}">
        <p14:creationId xmlns:p14="http://schemas.microsoft.com/office/powerpoint/2010/main" val="345665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904656" cy="338554"/>
          </a:xfrm>
          <a:prstGeom prst="rect">
            <a:avLst/>
          </a:prstGeom>
        </p:spPr>
        <p:txBody>
          <a:bodyPr wrap="square">
            <a:spAutoFit/>
          </a:bodyPr>
          <a:lstStyle/>
          <a:p>
            <a:r>
              <a:rPr lang="en-GB" sz="1600" b="1" dirty="0">
                <a:solidFill>
                  <a:schemeClr val="bg1"/>
                </a:solidFill>
                <a:latin typeface="Atkinson Hyperlegible" pitchFamily="50" charset="0"/>
              </a:rPr>
              <a:t>Priority 6 – Protecting rural and isolated areas - continued</a:t>
            </a:r>
          </a:p>
        </p:txBody>
      </p:sp>
      <p:sp>
        <p:nvSpPr>
          <p:cNvPr id="5" name="Slide Number Placeholder 4"/>
          <p:cNvSpPr>
            <a:spLocks noGrp="1"/>
          </p:cNvSpPr>
          <p:nvPr>
            <p:ph type="sldNum" sz="quarter" idx="12"/>
          </p:nvPr>
        </p:nvSpPr>
        <p:spPr>
          <a:xfrm>
            <a:off x="6894721" y="6492875"/>
            <a:ext cx="2133600" cy="365125"/>
          </a:xfrm>
        </p:spPr>
        <p:txBody>
          <a:bodyPr/>
          <a:lstStyle/>
          <a:p>
            <a:fld id="{E0D83E65-4E55-4BA6-A0BC-212B9D3BDCE3}" type="slidenum">
              <a:rPr lang="en-GB" smtClean="0"/>
              <a:pPr/>
              <a:t>18</a:t>
            </a:fld>
            <a:endParaRPr lang="en-GB" dirty="0"/>
          </a:p>
        </p:txBody>
      </p:sp>
      <p:sp>
        <p:nvSpPr>
          <p:cNvPr id="8" name="TextBox 7"/>
          <p:cNvSpPr txBox="1"/>
          <p:nvPr/>
        </p:nvSpPr>
        <p:spPr>
          <a:xfrm>
            <a:off x="60974" y="2584113"/>
            <a:ext cx="8978082" cy="3724096"/>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Confidence in rural policing (from the independent survey commissioned by Essex Police) is at 77.4% (results to the 12 months to December 2022). Compared to year ending December 2021, confidence in rural policing has deteriorated significantly, although it remains higher than the current overall Essex average (rural and urban combined) of 75.0%. </a:t>
            </a:r>
            <a:r>
              <a:rPr lang="en-GB" sz="1200" b="1" dirty="0">
                <a:solidFill>
                  <a:schemeClr val="tx1"/>
                </a:solidFill>
                <a:latin typeface="Atkinson Hyperlegible" pitchFamily="50" charset="0"/>
              </a:rPr>
              <a:t>Since 2019, confidence in Essex Police has increased significantly in every area across Essex. </a:t>
            </a:r>
            <a:r>
              <a:rPr lang="en-GB" sz="1200" dirty="0">
                <a:solidFill>
                  <a:schemeClr val="tx1"/>
                </a:solidFill>
                <a:latin typeface="Atkinson Hyperlegible" pitchFamily="50" charset="0"/>
              </a:rPr>
              <a:t>The four districts with the lowest levels of confidence (between 69%-75%) are urban. </a:t>
            </a:r>
          </a:p>
          <a:p>
            <a:endParaRPr lang="en-GB" sz="1200" dirty="0">
              <a:solidFill>
                <a:srgbClr val="FF0000"/>
              </a:solidFill>
              <a:highlight>
                <a:srgbClr val="FFFF66"/>
              </a:highlight>
              <a:latin typeface="Atkinson Hyperlegible" pitchFamily="50" charset="0"/>
            </a:endParaRPr>
          </a:p>
          <a:p>
            <a:r>
              <a:rPr lang="en-US" sz="1200" dirty="0">
                <a:solidFill>
                  <a:schemeClr val="tx1"/>
                </a:solidFill>
                <a:effectLst/>
                <a:latin typeface="Atkinson Hyperlegible" pitchFamily="50" charset="0"/>
                <a:ea typeface="Yu Mincho" panose="020B0400000000000000" pitchFamily="18" charset="-128"/>
                <a:cs typeface="Arial" panose="020B0604020202020204" pitchFamily="34" charset="0"/>
              </a:rPr>
              <a:t>Essex Police is one of only 15 forces who have dedicated Rural Policing Teams. </a:t>
            </a:r>
            <a:r>
              <a:rPr lang="en-GB" sz="1200" b="0" i="0" dirty="0">
                <a:solidFill>
                  <a:schemeClr val="tx1"/>
                </a:solidFill>
                <a:effectLst/>
                <a:latin typeface="Atkinson Hyperlegible" pitchFamily="50" charset="0"/>
              </a:rPr>
              <a:t>Essex Police are also continuing their commitment to prevent rural and heritage crime with the innovative launch of a horseback volunteer scheme in Uttlesford. The idea behind the scheme is that horse riders are in a unique position to spot signs of suspicious activity related to offences such as hare coursing, stolen agricultural vehicles, unlawful metal detecting or theft of lead from protected heritage buildings. The horseback volunteers will be trained in what to look out for and will be able to report any concerns or suspicious activity, helping the Force target those committing offences and stop criminality before it happens.</a:t>
            </a:r>
            <a:endParaRPr lang="en-GB" sz="1200" dirty="0">
              <a:solidFill>
                <a:schemeClr val="tx1"/>
              </a:solidFill>
              <a:effectLst/>
              <a:latin typeface="Atkinson Hyperlegible" pitchFamily="50" charset="0"/>
              <a:ea typeface="Yu Mincho" panose="020B0400000000000000" pitchFamily="18" charset="-128"/>
              <a:cs typeface="Arial" panose="020B0604020202020204" pitchFamily="34" charset="0"/>
            </a:endParaRPr>
          </a:p>
          <a:p>
            <a:r>
              <a:rPr lang="en-US" sz="1200" dirty="0">
                <a:solidFill>
                  <a:srgbClr val="FF0000"/>
                </a:solidFill>
                <a:effectLst/>
                <a:highlight>
                  <a:srgbClr val="FFFF66"/>
                </a:highlight>
                <a:latin typeface="Atkinson Hyperlegible" pitchFamily="50" charset="0"/>
                <a:ea typeface="Yu Mincho" panose="020B0400000000000000" pitchFamily="18" charset="-128"/>
                <a:cs typeface="Arial" panose="020B0604020202020204" pitchFamily="34" charset="0"/>
              </a:rPr>
              <a:t> </a:t>
            </a:r>
            <a:endParaRPr lang="en-GB" sz="1200" dirty="0">
              <a:solidFill>
                <a:srgbClr val="FF0000"/>
              </a:solidFill>
              <a:effectLst/>
              <a:highlight>
                <a:srgbClr val="FFFF66"/>
              </a:highlight>
              <a:latin typeface="Atkinson Hyperlegible" pitchFamily="50" charset="0"/>
              <a:ea typeface="Yu Mincho" panose="020B0400000000000000" pitchFamily="18" charset="-128"/>
              <a:cs typeface="Arial" panose="020B0604020202020204" pitchFamily="34" charset="0"/>
            </a:endParaRPr>
          </a:p>
          <a:p>
            <a:pPr lvl="0"/>
            <a:r>
              <a:rPr lang="en-GB" sz="1200" dirty="0">
                <a:solidFill>
                  <a:schemeClr val="tx1"/>
                </a:solidFill>
                <a:latin typeface="Atkinson Hyperlegible" pitchFamily="50" charset="0"/>
              </a:rPr>
              <a:t>Confidence in the local police in rural areas remains higher than in Essex as a whole, and offence levels in the 12 months to February 2023 are lower compared to the 12 months to December 2019 (pre-COVID). While there has been a slight increase in the number of rural offences and a slight decrease in the number solved, performance remains stable. A grade of Adequate is therefore recommended. </a:t>
            </a:r>
          </a:p>
          <a:p>
            <a:pPr lvl="0"/>
            <a:endParaRPr lang="en-GB" sz="120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Rural districts: Braintree, Maldon, Tendring and Uttlesford</a:t>
            </a:r>
          </a:p>
        </p:txBody>
      </p:sp>
      <p:pic>
        <p:nvPicPr>
          <p:cNvPr id="3" name="Picture 2">
            <a:extLst>
              <a:ext uri="{FF2B5EF4-FFF2-40B4-BE49-F238E27FC236}">
                <a16:creationId xmlns:a16="http://schemas.microsoft.com/office/drawing/2014/main" id="{0DCFC667-C61A-4DF7-8149-96AE0738F9D1}"/>
              </a:ext>
            </a:extLst>
          </p:cNvPr>
          <p:cNvPicPr>
            <a:picLocks noChangeAspect="1"/>
          </p:cNvPicPr>
          <p:nvPr/>
        </p:nvPicPr>
        <p:blipFill>
          <a:blip r:embed="rId3"/>
          <a:stretch>
            <a:fillRect/>
          </a:stretch>
        </p:blipFill>
        <p:spPr>
          <a:xfrm>
            <a:off x="60974" y="703408"/>
            <a:ext cx="8978082" cy="916320"/>
          </a:xfrm>
          <a:prstGeom prst="rect">
            <a:avLst/>
          </a:prstGeom>
        </p:spPr>
      </p:pic>
      <p:sp>
        <p:nvSpPr>
          <p:cNvPr id="11" name="Rectangle 10">
            <a:extLst>
              <a:ext uri="{FF2B5EF4-FFF2-40B4-BE49-F238E27FC236}">
                <a16:creationId xmlns:a16="http://schemas.microsoft.com/office/drawing/2014/main" id="{A5F587F2-CBD0-45AF-A881-6A3960A39465}"/>
              </a:ext>
            </a:extLst>
          </p:cNvPr>
          <p:cNvSpPr/>
          <p:nvPr/>
        </p:nvSpPr>
        <p:spPr>
          <a:xfrm>
            <a:off x="6732240" y="166147"/>
            <a:ext cx="2441984" cy="338554"/>
          </a:xfrm>
          <a:prstGeom prst="rect">
            <a:avLst/>
          </a:prstGeom>
        </p:spPr>
        <p:txBody>
          <a:bodyPr wrap="square" anchor="ctr" anchorCtr="0">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17598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26" y="-243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7 – Preventing dog theft</a:t>
            </a:r>
          </a:p>
        </p:txBody>
      </p:sp>
      <p:sp>
        <p:nvSpPr>
          <p:cNvPr id="5" name="Slide Number Placeholder 4"/>
          <p:cNvSpPr>
            <a:spLocks noGrp="1"/>
          </p:cNvSpPr>
          <p:nvPr>
            <p:ph type="sldNum" sz="quarter" idx="12"/>
          </p:nvPr>
        </p:nvSpPr>
        <p:spPr>
          <a:xfrm>
            <a:off x="6872531" y="6492875"/>
            <a:ext cx="2133600" cy="365125"/>
          </a:xfrm>
        </p:spPr>
        <p:txBody>
          <a:bodyPr/>
          <a:lstStyle/>
          <a:p>
            <a:fld id="{E0D83E65-4E55-4BA6-A0BC-212B9D3BDCE3}" type="slidenum">
              <a:rPr lang="en-GB" smtClean="0"/>
              <a:pPr/>
              <a:t>19</a:t>
            </a:fld>
            <a:endParaRPr lang="en-GB" dirty="0"/>
          </a:p>
        </p:txBody>
      </p:sp>
      <p:sp>
        <p:nvSpPr>
          <p:cNvPr id="13" name="Rectangle 12"/>
          <p:cNvSpPr/>
          <p:nvPr/>
        </p:nvSpPr>
        <p:spPr>
          <a:xfrm>
            <a:off x="7615428" y="172331"/>
            <a:ext cx="142079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sp>
        <p:nvSpPr>
          <p:cNvPr id="12" name="TextBox 11">
            <a:extLst>
              <a:ext uri="{FF2B5EF4-FFF2-40B4-BE49-F238E27FC236}">
                <a16:creationId xmlns:a16="http://schemas.microsoft.com/office/drawing/2014/main" id="{4B4192FE-0414-49C9-9794-2AE36D86C0B2}"/>
              </a:ext>
            </a:extLst>
          </p:cNvPr>
          <p:cNvSpPr txBox="1"/>
          <p:nvPr/>
        </p:nvSpPr>
        <p:spPr>
          <a:xfrm>
            <a:off x="57551" y="4292883"/>
            <a:ext cx="8978675" cy="247760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solidFill>
                  <a:schemeClr val="tx1"/>
                </a:solidFill>
                <a:latin typeface="Atkinson Hyperlegible" pitchFamily="50" charset="0"/>
              </a:rPr>
              <a:t>There were six fewer dog thefts in Essex for the 12 months to February 2023 compared to the 12 months to February 2022 (55 v. 61). There were two fewer dog thefts in the 12 months to February 2023 compared to the 12 months to December 2019. </a:t>
            </a:r>
          </a:p>
          <a:p>
            <a:endParaRPr lang="en-GB" sz="1000" dirty="0">
              <a:solidFill>
                <a:schemeClr val="tx1"/>
              </a:solidFill>
              <a:latin typeface="Atkinson Hyperlegible" pitchFamily="50" charset="0"/>
            </a:endParaRPr>
          </a:p>
          <a:p>
            <a:r>
              <a:rPr lang="en-GB" sz="1000" dirty="0">
                <a:solidFill>
                  <a:schemeClr val="tx1"/>
                </a:solidFill>
                <a:latin typeface="Atkinson Hyperlegible" pitchFamily="50" charset="0"/>
              </a:rPr>
              <a:t>Essex Police solved one fewer dog theft offence for the 12 months to February 2023 compared to the 12 months to February 2022 and the 12 months to December 2019.</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Confidence in how Essex Police and the organisations they work with are dealing with dog theft (from the independent survey commissioned by Essex Police) is at 63.3% for the 12 months to December 2022. </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Due to the low and reducing number of thefts across the county (given the comparatively large population of Essex), along with relatively high confidence levels, a grade of Good is recommended.</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i="0" dirty="0">
                <a:solidFill>
                  <a:schemeClr val="tx1"/>
                </a:solidFill>
                <a:effectLst/>
                <a:latin typeface="Atkinson Hyperlegible" pitchFamily="50" charset="0"/>
              </a:rPr>
              <a:t>*   T</a:t>
            </a:r>
            <a:r>
              <a:rPr lang="en-GB" sz="900" dirty="0">
                <a:solidFill>
                  <a:schemeClr val="tx1"/>
                </a:solidFill>
                <a:effectLst/>
                <a:latin typeface="Atkinson Hyperlegible" pitchFamily="50" charset="0"/>
              </a:rPr>
              <a:t>his is number of thefts in which dogs were stolen, and not quantity of dogs stolen in each theft. </a:t>
            </a:r>
            <a:r>
              <a:rPr lang="en-GB" sz="900" i="0" dirty="0">
                <a:solidFill>
                  <a:schemeClr val="tx1"/>
                </a:solidFill>
                <a:effectLst/>
                <a:latin typeface="Atkinson Hyperlegible" pitchFamily="50" charset="0"/>
              </a:rPr>
              <a:t>Data are based on theft offence crimes and robbery offence crimes where the ‘property code’ is ‘pet animal – dog’ and the ‘property status’ is ‘stolen’ and/or ‘stolen/recovered’. </a:t>
            </a:r>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  The confidence question was added to the internal survey in September 2021 so year on year comparison is not available.</a:t>
            </a:r>
          </a:p>
        </p:txBody>
      </p:sp>
      <p:pic>
        <p:nvPicPr>
          <p:cNvPr id="7" name="Picture 6">
            <a:extLst>
              <a:ext uri="{FF2B5EF4-FFF2-40B4-BE49-F238E27FC236}">
                <a16:creationId xmlns:a16="http://schemas.microsoft.com/office/drawing/2014/main" id="{3D960FAF-B14F-44E5-A9FD-B2742C42BE3D}"/>
              </a:ext>
            </a:extLst>
          </p:cNvPr>
          <p:cNvPicPr>
            <a:picLocks noChangeAspect="1"/>
          </p:cNvPicPr>
          <p:nvPr/>
        </p:nvPicPr>
        <p:blipFill>
          <a:blip r:embed="rId2"/>
          <a:stretch>
            <a:fillRect/>
          </a:stretch>
        </p:blipFill>
        <p:spPr>
          <a:xfrm>
            <a:off x="57551" y="684812"/>
            <a:ext cx="8978675" cy="916007"/>
          </a:xfrm>
          <a:prstGeom prst="rect">
            <a:avLst/>
          </a:prstGeom>
        </p:spPr>
      </p:pic>
      <p:pic>
        <p:nvPicPr>
          <p:cNvPr id="8" name="Picture 7">
            <a:extLst>
              <a:ext uri="{FF2B5EF4-FFF2-40B4-BE49-F238E27FC236}">
                <a16:creationId xmlns:a16="http://schemas.microsoft.com/office/drawing/2014/main" id="{A85DA314-A035-40BD-979C-60CA8D98ADB0}"/>
              </a:ext>
            </a:extLst>
          </p:cNvPr>
          <p:cNvPicPr>
            <a:picLocks noChangeAspect="1"/>
          </p:cNvPicPr>
          <p:nvPr/>
        </p:nvPicPr>
        <p:blipFill>
          <a:blip r:embed="rId3"/>
          <a:stretch>
            <a:fillRect/>
          </a:stretch>
        </p:blipFill>
        <p:spPr>
          <a:xfrm>
            <a:off x="57551" y="3371850"/>
            <a:ext cx="8978675" cy="897868"/>
          </a:xfrm>
          <a:prstGeom prst="rect">
            <a:avLst/>
          </a:prstGeom>
        </p:spPr>
      </p:pic>
      <p:pic>
        <p:nvPicPr>
          <p:cNvPr id="11" name="Picture 10">
            <a:extLst>
              <a:ext uri="{FF2B5EF4-FFF2-40B4-BE49-F238E27FC236}">
                <a16:creationId xmlns:a16="http://schemas.microsoft.com/office/drawing/2014/main" id="{B7DDE2D2-E13E-4752-A18D-91CD42C244AB}"/>
              </a:ext>
            </a:extLst>
          </p:cNvPr>
          <p:cNvPicPr>
            <a:picLocks noChangeAspect="1"/>
          </p:cNvPicPr>
          <p:nvPr/>
        </p:nvPicPr>
        <p:blipFill>
          <a:blip r:embed="rId4"/>
          <a:stretch>
            <a:fillRect/>
          </a:stretch>
        </p:blipFill>
        <p:spPr>
          <a:xfrm>
            <a:off x="2593642" y="1622342"/>
            <a:ext cx="3956716" cy="1727985"/>
          </a:xfrm>
          <a:prstGeom prst="rect">
            <a:avLst/>
          </a:prstGeom>
        </p:spPr>
      </p:pic>
    </p:spTree>
    <p:extLst>
      <p:ext uri="{BB962C8B-B14F-4D97-AF65-F5344CB8AC3E}">
        <p14:creationId xmlns:p14="http://schemas.microsoft.com/office/powerpoint/2010/main" val="2050925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a:t>
            </a:r>
          </a:p>
        </p:txBody>
      </p:sp>
      <p:sp>
        <p:nvSpPr>
          <p:cNvPr id="3" name="Slide Number Placeholder 2"/>
          <p:cNvSpPr>
            <a:spLocks noGrp="1"/>
          </p:cNvSpPr>
          <p:nvPr>
            <p:ph type="sldNum" sz="quarter" idx="12"/>
          </p:nvPr>
        </p:nvSpPr>
        <p:spPr>
          <a:xfrm>
            <a:off x="7010400" y="6545879"/>
            <a:ext cx="2133600" cy="365125"/>
          </a:xfrm>
        </p:spPr>
        <p:txBody>
          <a:bodyPr/>
          <a:lstStyle/>
          <a:p>
            <a:fld id="{E0D83E65-4E55-4BA6-A0BC-212B9D3BDCE3}" type="slidenum">
              <a:rPr lang="en-GB" smtClean="0">
                <a:latin typeface="Atkinson Hyperlegible" pitchFamily="50" charset="0"/>
              </a:rPr>
              <a:pPr/>
              <a:t>2</a:t>
            </a:fld>
            <a:endParaRPr lang="en-GB" dirty="0">
              <a:latin typeface="Atkinson Hyperlegible" pitchFamily="50" charset="0"/>
            </a:endParaRPr>
          </a:p>
        </p:txBody>
      </p:sp>
      <p:sp>
        <p:nvSpPr>
          <p:cNvPr id="5" name="TextBox 4"/>
          <p:cNvSpPr txBox="1"/>
          <p:nvPr/>
        </p:nvSpPr>
        <p:spPr>
          <a:xfrm>
            <a:off x="0" y="662986"/>
            <a:ext cx="9144000" cy="4770537"/>
          </a:xfrm>
          <a:prstGeom prst="rect">
            <a:avLst/>
          </a:prstGeom>
          <a:noFill/>
        </p:spPr>
        <p:txBody>
          <a:bodyPr wrap="square" rtlCol="0">
            <a:spAutoFit/>
          </a:bodyPr>
          <a:lstStyle/>
          <a:p>
            <a:pPr marL="285750" indent="-285750">
              <a:buFont typeface="Arial" panose="020B0604020202020204" pitchFamily="34" charset="0"/>
              <a:buChar char="•"/>
            </a:pPr>
            <a:endParaRPr lang="en-GB" sz="950" dirty="0">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The Police and Crime Plan 2021-2024 was introduced in April 2021,</a:t>
            </a:r>
            <a:r>
              <a:rPr lang="en-GB" sz="950" baseline="30000" dirty="0">
                <a:latin typeface="Atkinson Hyperlegible" pitchFamily="50" charset="0"/>
              </a:rPr>
              <a:t> </a:t>
            </a:r>
            <a:r>
              <a:rPr lang="en-GB" sz="950" dirty="0">
                <a:latin typeface="Atkinson Hyperlegible" pitchFamily="50" charset="0"/>
              </a:rPr>
              <a:t>with new measures that reflect the Essex Police, Fire and Crime Commissioner’s (PFCC) strategic commitment to targeted prevention and early intervention. On 13 December 2022, the Chief Constable of Essex Police and the Police, Fire &amp; Crime Commissioner for Essex agreed that more measures should be included so a more holistic and rounded view of the Force’s performance against the Police and Crime Plan could be provided. </a:t>
            </a:r>
          </a:p>
          <a:p>
            <a:pPr marL="285750" indent="-285750">
              <a:buFont typeface="Arial" panose="020B0604020202020204" pitchFamily="34" charset="0"/>
              <a:buChar char="•"/>
            </a:pPr>
            <a:endParaRPr lang="en-GB" sz="950" dirty="0">
              <a:solidFill>
                <a:srgbClr val="FF0000"/>
              </a:solidFill>
              <a:latin typeface="Atkinson Hyperlegible" pitchFamily="50" charset="0"/>
            </a:endParaRPr>
          </a:p>
          <a:p>
            <a:pPr marL="285750" indent="-285750">
              <a:buFont typeface="Arial" panose="020B0604020202020204" pitchFamily="34" charset="0"/>
              <a:buChar char="•"/>
            </a:pPr>
            <a:r>
              <a:rPr lang="en-GB" sz="950" b="1" dirty="0">
                <a:latin typeface="Atkinson Hyperlegible" pitchFamily="50" charset="0"/>
              </a:rPr>
              <a:t>Three of the twelve PFCC Priorities have been given a recommended grade of ‘</a:t>
            </a:r>
            <a:r>
              <a:rPr lang="en-GB" sz="950" b="1" dirty="0">
                <a:solidFill>
                  <a:srgbClr val="00B050"/>
                </a:solidFill>
                <a:latin typeface="Atkinson Hyperlegible" pitchFamily="50" charset="0"/>
              </a:rPr>
              <a:t>Good</a:t>
            </a:r>
            <a:r>
              <a:rPr lang="en-GB" sz="950" b="1" dirty="0">
                <a:latin typeface="Atkinson Hyperlegible" pitchFamily="50" charset="0"/>
              </a:rPr>
              <a:t>’</a:t>
            </a:r>
            <a:r>
              <a:rPr lang="en-GB" sz="950" dirty="0">
                <a:latin typeface="Atkinson Hyperlegible" pitchFamily="50" charset="0"/>
              </a:rPr>
              <a:t>: 2 (Reducing drug driven violence), 3 (Protecting vulnerable people and breaking the cycle of domestic abuse) and 7 (Dog Theft). </a:t>
            </a:r>
            <a:r>
              <a:rPr lang="en-GB" sz="950" b="1" dirty="0">
                <a:latin typeface="Atkinson Hyperlegible" pitchFamily="50" charset="0"/>
              </a:rPr>
              <a:t>Seven have been given a recommended grade of ‘</a:t>
            </a:r>
            <a:r>
              <a:rPr lang="en-GB" sz="950" b="1" dirty="0">
                <a:solidFill>
                  <a:srgbClr val="0070C0"/>
                </a:solidFill>
                <a:latin typeface="Atkinson Hyperlegible" pitchFamily="50" charset="0"/>
              </a:rPr>
              <a:t>Adequate</a:t>
            </a:r>
            <a:r>
              <a:rPr lang="en-GB" sz="950" dirty="0">
                <a:latin typeface="Atkinson Hyperlegible" pitchFamily="50" charset="0"/>
              </a:rPr>
              <a:t>’ and </a:t>
            </a:r>
            <a:r>
              <a:rPr lang="en-GB" sz="950" b="1" dirty="0">
                <a:latin typeface="Atkinson Hyperlegible" pitchFamily="50" charset="0"/>
              </a:rPr>
              <a:t>two</a:t>
            </a:r>
            <a:r>
              <a:rPr lang="en-GB" sz="950" dirty="0">
                <a:latin typeface="Atkinson Hyperlegible" pitchFamily="50" charset="0"/>
              </a:rPr>
              <a:t> </a:t>
            </a:r>
            <a:r>
              <a:rPr lang="en-GB" sz="950" b="1" dirty="0">
                <a:latin typeface="Atkinson Hyperlegible" pitchFamily="50" charset="0"/>
              </a:rPr>
              <a:t>have been given a recommended grade of ‘</a:t>
            </a:r>
            <a:r>
              <a:rPr lang="en-GB" sz="950" b="1" dirty="0">
                <a:solidFill>
                  <a:srgbClr val="FF0000"/>
                </a:solidFill>
                <a:latin typeface="Atkinson Hyperlegible" pitchFamily="50" charset="0"/>
              </a:rPr>
              <a:t>Requires Improvement</a:t>
            </a:r>
            <a:r>
              <a:rPr lang="en-GB" sz="950" b="1" dirty="0">
                <a:latin typeface="Atkinson Hyperlegible" pitchFamily="50" charset="0"/>
              </a:rPr>
              <a:t>’:</a:t>
            </a:r>
            <a:r>
              <a:rPr lang="en-GB" sz="950" dirty="0">
                <a:latin typeface="Atkinson Hyperlegible" pitchFamily="50" charset="0"/>
              </a:rPr>
              <a:t> 5 (Improving support for victims of crime) and 9 (Improving safety on our roads).</a:t>
            </a:r>
          </a:p>
          <a:p>
            <a:pPr marL="285750" indent="-285750">
              <a:buFont typeface="Arial" panose="020B0604020202020204" pitchFamily="34" charset="0"/>
              <a:buChar char="•"/>
            </a:pPr>
            <a:endParaRPr lang="en-GB" sz="950" b="1" dirty="0">
              <a:latin typeface="Atkinson Hyperlegible" pitchFamily="50" charset="0"/>
            </a:endParaRPr>
          </a:p>
          <a:p>
            <a:pPr marL="285750" indent="-285750">
              <a:buFont typeface="Arial" panose="020B0604020202020204" pitchFamily="34" charset="0"/>
              <a:buChar char="•"/>
            </a:pPr>
            <a:r>
              <a:rPr lang="en-GB" sz="950" b="1" dirty="0">
                <a:latin typeface="Atkinson Hyperlegible" pitchFamily="50" charset="0"/>
              </a:rPr>
              <a:t>There have been no changes in grading compared to last month’s report.</a:t>
            </a:r>
          </a:p>
          <a:p>
            <a:pPr marL="285750" indent="-285750">
              <a:buFont typeface="Arial" panose="020B0604020202020204" pitchFamily="34" charset="0"/>
              <a:buChar char="•"/>
            </a:pPr>
            <a:endParaRPr lang="en-GB" sz="950" dirty="0">
              <a:highlight>
                <a:srgbClr val="FFFF66"/>
              </a:highlight>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Confidence (from the independent survey commissioned by Essex Police) was at 75.0% for the 12 months to December 2022. </a:t>
            </a:r>
            <a:r>
              <a:rPr lang="en-GB" sz="950" b="1" dirty="0">
                <a:latin typeface="Atkinson Hyperlegible" pitchFamily="50" charset="0"/>
              </a:rPr>
              <a:t>Confidence </a:t>
            </a:r>
            <a:r>
              <a:rPr lang="en-GB" sz="950" b="1" dirty="0">
                <a:solidFill>
                  <a:srgbClr val="FF0000"/>
                </a:solidFill>
                <a:latin typeface="Atkinson Hyperlegible" pitchFamily="50" charset="0"/>
              </a:rPr>
              <a:t>decreased</a:t>
            </a:r>
            <a:r>
              <a:rPr lang="en-GB" sz="950" b="1" dirty="0">
                <a:latin typeface="Atkinson Hyperlegible" pitchFamily="50" charset="0"/>
              </a:rPr>
              <a:t> by 5.1 percentage points compared to the 12 months to December 2021 (80.1%), but </a:t>
            </a:r>
            <a:r>
              <a:rPr lang="en-GB" sz="950" b="1" dirty="0">
                <a:solidFill>
                  <a:srgbClr val="00B050"/>
                </a:solidFill>
                <a:latin typeface="Atkinson Hyperlegible" pitchFamily="50" charset="0"/>
              </a:rPr>
              <a:t>increased</a:t>
            </a:r>
            <a:r>
              <a:rPr lang="en-GB" sz="950" b="1" dirty="0">
                <a:latin typeface="Atkinson Hyperlegible" pitchFamily="50" charset="0"/>
              </a:rPr>
              <a:t> by 10.3 percentage points compared to the 12 months to December 2019 (64.7%). </a:t>
            </a:r>
            <a:r>
              <a:rPr lang="en-GB" sz="950" dirty="0">
                <a:latin typeface="Atkinson Hyperlegible" pitchFamily="50" charset="0"/>
              </a:rPr>
              <a:t>The 12 months to December 2019 was the last full year (and last full financial quarter) in which society, crime and policing was not affected by the pandemic. Although confidence in the local police has deteriorated significantly compared to year ending December 2021, Forces contacted by Essex Police reported patterns similar to Essex Police: confidence was high during COVID, but has been in general decline ever since (the last two quarters especially have seen significant decreases).</a:t>
            </a:r>
          </a:p>
          <a:p>
            <a:pPr marL="285750" indent="-285750">
              <a:buFont typeface="Arial" panose="020B0604020202020204" pitchFamily="34" charset="0"/>
              <a:buChar char="•"/>
            </a:pPr>
            <a:endParaRPr lang="en-GB" sz="950" dirty="0">
              <a:highlight>
                <a:srgbClr val="FFFF66"/>
              </a:highlight>
              <a:latin typeface="Atkinson Hyperlegible" pitchFamily="50" charset="0"/>
            </a:endParaRPr>
          </a:p>
          <a:p>
            <a:pPr marL="285750" indent="-285750">
              <a:buFont typeface="Arial" panose="020B0604020202020204" pitchFamily="34" charset="0"/>
              <a:buChar char="•"/>
            </a:pPr>
            <a:r>
              <a:rPr lang="en-GB" sz="950" b="1" dirty="0">
                <a:latin typeface="Atkinson Hyperlegible" pitchFamily="50" charset="0"/>
              </a:rPr>
              <a:t>There was a </a:t>
            </a:r>
            <a:r>
              <a:rPr lang="en-GB" sz="950" b="1" dirty="0">
                <a:solidFill>
                  <a:srgbClr val="FF0000"/>
                </a:solidFill>
                <a:latin typeface="Atkinson Hyperlegible" pitchFamily="50" charset="0"/>
              </a:rPr>
              <a:t>increase</a:t>
            </a:r>
            <a:r>
              <a:rPr lang="en-GB" sz="950" b="1" dirty="0">
                <a:latin typeface="Atkinson Hyperlegible" pitchFamily="50" charset="0"/>
              </a:rPr>
              <a:t> in All Crime (0.5%), Rural Crime (0.5%) and Business Crime (14.6%) for the 12 months to February 2023 compared to the 12 months to February 2022</a:t>
            </a:r>
            <a:r>
              <a:rPr lang="en-GB" sz="950" dirty="0">
                <a:latin typeface="Atkinson Hyperlegible" pitchFamily="50" charset="0"/>
              </a:rPr>
              <a:t>. However, the rate at which All Crimes have increased has slowed compared to last month’s report. When compared to the 12 months to December 2019, All Crime decreased by 2.5%;</a:t>
            </a:r>
            <a:r>
              <a:rPr lang="en-GB" sz="950" b="1" dirty="0">
                <a:latin typeface="Atkinson Hyperlegible" pitchFamily="50" charset="0"/>
              </a:rPr>
              <a:t> </a:t>
            </a:r>
            <a:r>
              <a:rPr lang="en-GB" sz="950" dirty="0">
                <a:latin typeface="Atkinson Hyperlegible" pitchFamily="50" charset="0"/>
              </a:rPr>
              <a:t>this equates to 4,163 fewer offences. For the three months to February 2023, </a:t>
            </a:r>
            <a:r>
              <a:rPr lang="en-GB" sz="950" b="1" dirty="0">
                <a:latin typeface="Atkinson Hyperlegible" pitchFamily="50" charset="0"/>
              </a:rPr>
              <a:t>All Crime </a:t>
            </a:r>
            <a:r>
              <a:rPr lang="en-GB" sz="950" b="1" dirty="0">
                <a:solidFill>
                  <a:srgbClr val="00B050"/>
                </a:solidFill>
                <a:latin typeface="Atkinson Hyperlegible" pitchFamily="50" charset="0"/>
              </a:rPr>
              <a:t>fell</a:t>
            </a:r>
            <a:r>
              <a:rPr lang="en-GB" sz="950" b="1" dirty="0">
                <a:latin typeface="Atkinson Hyperlegible" pitchFamily="50" charset="0"/>
              </a:rPr>
              <a:t> by 3.6% whilst the solved rate increased by 1.5 percentage points compared to the three months to February 2022</a:t>
            </a:r>
            <a:r>
              <a:rPr lang="en-GB" sz="950" dirty="0">
                <a:latin typeface="Atkinson Hyperlegible" pitchFamily="50" charset="0"/>
              </a:rPr>
              <a:t>.</a:t>
            </a:r>
          </a:p>
          <a:p>
            <a:pPr marL="285750" indent="-285750">
              <a:buFont typeface="Arial" panose="020B0604020202020204" pitchFamily="34" charset="0"/>
              <a:buChar char="•"/>
            </a:pPr>
            <a:endParaRPr lang="en-GB" sz="950" dirty="0">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In the 12 months to February 2023 all Theft offence rose by 14% (5,638 more), compared to the 12 months to February 2022. This has primarily been driven by increases in shoplifting (1,325 more), theft </a:t>
            </a:r>
            <a:r>
              <a:rPr lang="en-GB" sz="950" u="sng" dirty="0">
                <a:latin typeface="Atkinson Hyperlegible" pitchFamily="50" charset="0"/>
              </a:rPr>
              <a:t>of</a:t>
            </a:r>
            <a:r>
              <a:rPr lang="en-GB" sz="950" dirty="0">
                <a:latin typeface="Atkinson Hyperlegible" pitchFamily="50" charset="0"/>
              </a:rPr>
              <a:t> a vehicle (1,016 more) and theft </a:t>
            </a:r>
            <a:r>
              <a:rPr lang="en-GB" sz="950" u="sng" dirty="0">
                <a:latin typeface="Atkinson Hyperlegible" pitchFamily="50" charset="0"/>
              </a:rPr>
              <a:t>from</a:t>
            </a:r>
            <a:r>
              <a:rPr lang="en-GB" sz="950" dirty="0">
                <a:latin typeface="Atkinson Hyperlegible" pitchFamily="50" charset="0"/>
              </a:rPr>
              <a:t> a vehicle (801 more).</a:t>
            </a:r>
          </a:p>
          <a:p>
            <a:pPr marL="285750" indent="-285750">
              <a:buFont typeface="Arial" panose="020B0604020202020204" pitchFamily="34" charset="0"/>
              <a:buChar char="•"/>
            </a:pPr>
            <a:endParaRPr lang="en-GB" sz="950" dirty="0">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Essex experienced a </a:t>
            </a:r>
            <a:r>
              <a:rPr lang="en-GB" sz="950" b="1" dirty="0">
                <a:latin typeface="Atkinson Hyperlegible" pitchFamily="50" charset="0"/>
              </a:rPr>
              <a:t>4.5% </a:t>
            </a:r>
            <a:r>
              <a:rPr lang="en-GB" sz="950" b="1" dirty="0">
                <a:solidFill>
                  <a:srgbClr val="00B050"/>
                </a:solidFill>
                <a:latin typeface="Atkinson Hyperlegible" pitchFamily="50" charset="0"/>
              </a:rPr>
              <a:t>decrease</a:t>
            </a:r>
            <a:r>
              <a:rPr lang="en-GB" sz="950" b="1" dirty="0">
                <a:latin typeface="Atkinson Hyperlegible" pitchFamily="50" charset="0"/>
              </a:rPr>
              <a:t> (2,118 fewer) in the number of offences with a repeat victim </a:t>
            </a:r>
            <a:r>
              <a:rPr lang="en-GB" sz="950" dirty="0">
                <a:latin typeface="Atkinson Hyperlegible" pitchFamily="50" charset="0"/>
              </a:rPr>
              <a:t>for the 12 months to February 2023 (45,220 offences) compared to the 12 months to February 2022 (47,338 offences). Except for August 2022, </a:t>
            </a:r>
            <a:r>
              <a:rPr lang="en-GB" sz="950" b="1" dirty="0">
                <a:latin typeface="Atkinson Hyperlegible" pitchFamily="50" charset="0"/>
              </a:rPr>
              <a:t>the year on year increase in repeat victimisation has been reducing each month since March 2022.</a:t>
            </a:r>
            <a:r>
              <a:rPr lang="en-GB" sz="950" baseline="30000" dirty="0">
                <a:latin typeface="Atkinson Hyperlegible" pitchFamily="50" charset="0"/>
              </a:rPr>
              <a:t>1</a:t>
            </a:r>
            <a:r>
              <a:rPr lang="en-GB" sz="950" dirty="0">
                <a:latin typeface="Atkinson Hyperlegible" pitchFamily="50" charset="0"/>
              </a:rPr>
              <a:t>  </a:t>
            </a:r>
            <a:r>
              <a:rPr lang="en-GB" sz="950" b="1" dirty="0">
                <a:latin typeface="Atkinson Hyperlegible" pitchFamily="50" charset="0"/>
              </a:rPr>
              <a:t>H</a:t>
            </a:r>
            <a:r>
              <a:rPr lang="en-GB" sz="950" b="1" dirty="0">
                <a:latin typeface="Atkinson Hyperlegible" pitchFamily="50" charset="0"/>
                <a:ea typeface="Calibri" panose="020F0502020204030204" pitchFamily="34" charset="0"/>
              </a:rPr>
              <a:t>owever, the number of individual repeat victims </a:t>
            </a:r>
            <a:r>
              <a:rPr lang="en-GB" sz="950" b="1" dirty="0">
                <a:solidFill>
                  <a:srgbClr val="FF0000"/>
                </a:solidFill>
                <a:latin typeface="Atkinson Hyperlegible" pitchFamily="50" charset="0"/>
                <a:ea typeface="Calibri" panose="020F0502020204030204" pitchFamily="34" charset="0"/>
              </a:rPr>
              <a:t>increased</a:t>
            </a:r>
            <a:r>
              <a:rPr lang="en-GB" sz="950" b="1" dirty="0">
                <a:latin typeface="Atkinson Hyperlegible" pitchFamily="50" charset="0"/>
                <a:ea typeface="Calibri" panose="020F0502020204030204" pitchFamily="34" charset="0"/>
              </a:rPr>
              <a:t> by 0.3% (60 more)</a:t>
            </a:r>
            <a:r>
              <a:rPr lang="en-GB" sz="950" dirty="0">
                <a:latin typeface="Atkinson Hyperlegible" pitchFamily="50" charset="0"/>
                <a:ea typeface="Calibri" panose="020F0502020204030204" pitchFamily="34" charset="0"/>
              </a:rPr>
              <a:t> for the 12 months to </a:t>
            </a:r>
            <a:r>
              <a:rPr lang="en-GB" sz="950" dirty="0">
                <a:latin typeface="Atkinson Hyperlegible" pitchFamily="50" charset="0"/>
              </a:rPr>
              <a:t>February 2023 </a:t>
            </a:r>
            <a:r>
              <a:rPr lang="en-GB" sz="950" dirty="0">
                <a:latin typeface="Atkinson Hyperlegible" pitchFamily="50" charset="0"/>
                <a:ea typeface="Calibri" panose="020F0502020204030204" pitchFamily="34" charset="0"/>
              </a:rPr>
              <a:t>(22,310 individual victims) compared to the 12 months to February 2022 (22,250 individual victims). It is of note that any over-recording of Stalking and Harassment offences (discussed on the next slide) will </a:t>
            </a:r>
            <a:r>
              <a:rPr lang="en-GB" sz="950" dirty="0">
                <a:latin typeface="Atkinson Hyperlegible" pitchFamily="50" charset="0"/>
              </a:rPr>
              <a:t>impact both the number of repeat victims and the number of offences with a repeat victim.</a:t>
            </a:r>
          </a:p>
        </p:txBody>
      </p:sp>
    </p:spTree>
    <p:extLst>
      <p:ext uri="{BB962C8B-B14F-4D97-AF65-F5344CB8AC3E}">
        <p14:creationId xmlns:p14="http://schemas.microsoft.com/office/powerpoint/2010/main" val="3936154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8 – Reducing business crime, fraud and cyber crime</a:t>
            </a:r>
          </a:p>
        </p:txBody>
      </p:sp>
      <p:sp>
        <p:nvSpPr>
          <p:cNvPr id="5" name="Slide Number Placeholder 4"/>
          <p:cNvSpPr>
            <a:spLocks noGrp="1"/>
          </p:cNvSpPr>
          <p:nvPr>
            <p:ph type="sldNum" sz="quarter" idx="12"/>
          </p:nvPr>
        </p:nvSpPr>
        <p:spPr>
          <a:xfrm>
            <a:off x="6941415" y="6539261"/>
            <a:ext cx="2133600" cy="365125"/>
          </a:xfrm>
        </p:spPr>
        <p:txBody>
          <a:bodyPr/>
          <a:lstStyle/>
          <a:p>
            <a:fld id="{E0D83E65-4E55-4BA6-A0BC-212B9D3BDCE3}" type="slidenum">
              <a:rPr lang="en-GB" smtClean="0"/>
              <a:pPr/>
              <a:t>20</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68985" y="3918993"/>
            <a:ext cx="9000000" cy="249299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Business Crime offences include any notifiable crimes recorded with a victim which is an organisation; it does not include Fraud offences. All reports of Fraud are recorded by the National Fraud Intelligence Bureau (NFIB) rather than Essex Police. In the 12 months to February 2023, a total of 1,934 Fraud investigations were allocated to Essex Police by NFIB for investigation. For data on the number and type of Fraud investigations reported as being committed within the Essex Police area, please visit the </a:t>
            </a:r>
            <a:r>
              <a:rPr lang="en-GB" sz="1200" b="1" u="sng" dirty="0">
                <a:solidFill>
                  <a:schemeClr val="tx1"/>
                </a:solidFill>
                <a:latin typeface="Atkinson Hyperlegible" pitchFamily="50" charset="0"/>
                <a:hlinkClick r:id="rId2"/>
              </a:rPr>
              <a:t>NFIB Fraud and Cyber Crime Dashboard.</a:t>
            </a:r>
            <a:endParaRPr lang="en-GB" sz="1200" b="1" u="sng" dirty="0">
              <a:solidFill>
                <a:schemeClr val="tx1"/>
              </a:solidFill>
              <a:latin typeface="Atkinson Hyperlegible" pitchFamily="50" charset="0"/>
            </a:endParaRP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Essex experienced a </a:t>
            </a:r>
            <a:r>
              <a:rPr lang="en-GB" sz="1200" b="1" dirty="0">
                <a:solidFill>
                  <a:schemeClr val="tx1"/>
                </a:solidFill>
                <a:latin typeface="Atkinson Hyperlegible" pitchFamily="50" charset="0"/>
              </a:rPr>
              <a:t>14.6% increase (2,660 more) in the number of Business Crime offences and a 17.9% increase (507 more) in the number of these offences which were solved</a:t>
            </a:r>
            <a:r>
              <a:rPr lang="en-GB" sz="1200" dirty="0">
                <a:solidFill>
                  <a:schemeClr val="tx1"/>
                </a:solidFill>
                <a:latin typeface="Atkinson Hyperlegible" pitchFamily="50" charset="0"/>
              </a:rPr>
              <a:t> in the 12 months to February 2023 compared to the 12 months to February 2022.</a:t>
            </a:r>
            <a:r>
              <a:rPr lang="en-GB" sz="1200" dirty="0">
                <a:solidFill>
                  <a:schemeClr val="tx1"/>
                </a:solidFill>
                <a:effectLst/>
                <a:latin typeface="Atkinson Hyperlegible" pitchFamily="50" charset="0"/>
              </a:rPr>
              <a:t> </a:t>
            </a:r>
            <a:r>
              <a:rPr lang="en-GB" sz="1200" dirty="0">
                <a:solidFill>
                  <a:schemeClr val="tx1"/>
                </a:solidFill>
                <a:latin typeface="Atkinson Hyperlegible" pitchFamily="50" charset="0"/>
              </a:rPr>
              <a:t>S</a:t>
            </a:r>
            <a:r>
              <a:rPr lang="en-GB" sz="1200" dirty="0">
                <a:solidFill>
                  <a:schemeClr val="tx1"/>
                </a:solidFill>
                <a:effectLst/>
                <a:latin typeface="Atkinson Hyperlegible" pitchFamily="50" charset="0"/>
              </a:rPr>
              <a:t>hoplifting accounts for approximately 46.6% of business crime. </a:t>
            </a:r>
            <a:r>
              <a:rPr lang="en-GB" sz="1200" dirty="0">
                <a:solidFill>
                  <a:schemeClr val="tx1"/>
                </a:solidFill>
                <a:latin typeface="Atkinson Hyperlegible" pitchFamily="50" charset="0"/>
              </a:rPr>
              <a:t>Essex Police have been working with businesses to encourage them to record more offences.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There was a 13.4% decrease (3,211 fewer) in the number of Business Crime offences and a 31.6% decrease (1,547 fewer) in the number of Business Crimes solved in the 12 months to February 2023 compared to the 12 months to December 2019.  </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2" name="Picture 1">
            <a:extLst>
              <a:ext uri="{FF2B5EF4-FFF2-40B4-BE49-F238E27FC236}">
                <a16:creationId xmlns:a16="http://schemas.microsoft.com/office/drawing/2014/main" id="{710961AA-36ED-476C-9BAD-28211A1BDF29}"/>
              </a:ext>
            </a:extLst>
          </p:cNvPr>
          <p:cNvPicPr>
            <a:picLocks noChangeAspect="1"/>
          </p:cNvPicPr>
          <p:nvPr/>
        </p:nvPicPr>
        <p:blipFill>
          <a:blip r:embed="rId3"/>
          <a:stretch>
            <a:fillRect/>
          </a:stretch>
        </p:blipFill>
        <p:spPr>
          <a:xfrm>
            <a:off x="68985" y="694969"/>
            <a:ext cx="9000000" cy="918182"/>
          </a:xfrm>
          <a:prstGeom prst="rect">
            <a:avLst/>
          </a:prstGeom>
        </p:spPr>
      </p:pic>
      <p:pic>
        <p:nvPicPr>
          <p:cNvPr id="3" name="Picture 2">
            <a:extLst>
              <a:ext uri="{FF2B5EF4-FFF2-40B4-BE49-F238E27FC236}">
                <a16:creationId xmlns:a16="http://schemas.microsoft.com/office/drawing/2014/main" id="{AF492F57-208B-443B-B655-B2B7F68FDD3C}"/>
              </a:ext>
            </a:extLst>
          </p:cNvPr>
          <p:cNvPicPr>
            <a:picLocks noChangeAspect="1"/>
          </p:cNvPicPr>
          <p:nvPr/>
        </p:nvPicPr>
        <p:blipFill>
          <a:blip r:embed="rId4"/>
          <a:stretch>
            <a:fillRect/>
          </a:stretch>
        </p:blipFill>
        <p:spPr>
          <a:xfrm>
            <a:off x="68985" y="1624903"/>
            <a:ext cx="4418106" cy="1927484"/>
          </a:xfrm>
          <a:prstGeom prst="rect">
            <a:avLst/>
          </a:prstGeom>
        </p:spPr>
      </p:pic>
      <p:pic>
        <p:nvPicPr>
          <p:cNvPr id="7" name="Picture 6">
            <a:extLst>
              <a:ext uri="{FF2B5EF4-FFF2-40B4-BE49-F238E27FC236}">
                <a16:creationId xmlns:a16="http://schemas.microsoft.com/office/drawing/2014/main" id="{806D7468-F892-4986-B99E-81F695ED4B6D}"/>
              </a:ext>
            </a:extLst>
          </p:cNvPr>
          <p:cNvPicPr>
            <a:picLocks noChangeAspect="1"/>
          </p:cNvPicPr>
          <p:nvPr/>
        </p:nvPicPr>
        <p:blipFill>
          <a:blip r:embed="rId5"/>
          <a:stretch>
            <a:fillRect/>
          </a:stretch>
        </p:blipFill>
        <p:spPr>
          <a:xfrm>
            <a:off x="4647828" y="1624903"/>
            <a:ext cx="4418106" cy="1925489"/>
          </a:xfrm>
          <a:prstGeom prst="rect">
            <a:avLst/>
          </a:prstGeom>
        </p:spPr>
      </p:pic>
    </p:spTree>
    <p:extLst>
      <p:ext uri="{BB962C8B-B14F-4D97-AF65-F5344CB8AC3E}">
        <p14:creationId xmlns:p14="http://schemas.microsoft.com/office/powerpoint/2010/main" val="2160698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7161244" cy="338554"/>
          </a:xfrm>
          <a:prstGeom prst="rect">
            <a:avLst/>
          </a:prstGeom>
        </p:spPr>
        <p:txBody>
          <a:bodyPr wrap="square">
            <a:spAutoFit/>
          </a:bodyPr>
          <a:lstStyle/>
          <a:p>
            <a:r>
              <a:rPr lang="en-GB" sz="1600" b="1" dirty="0">
                <a:solidFill>
                  <a:schemeClr val="bg1"/>
                </a:solidFill>
                <a:latin typeface="Atkinson Hyperlegible" pitchFamily="50" charset="0"/>
              </a:rPr>
              <a:t>Priority 8 – Reducing business crime, fraud and cyber crime - continued</a:t>
            </a:r>
          </a:p>
        </p:txBody>
      </p:sp>
      <p:sp>
        <p:nvSpPr>
          <p:cNvPr id="5" name="Slide Number Placeholder 4"/>
          <p:cNvSpPr>
            <a:spLocks noGrp="1"/>
          </p:cNvSpPr>
          <p:nvPr>
            <p:ph type="sldNum" sz="quarter" idx="12"/>
          </p:nvPr>
        </p:nvSpPr>
        <p:spPr>
          <a:xfrm>
            <a:off x="6941415" y="6539261"/>
            <a:ext cx="2133600" cy="365125"/>
          </a:xfrm>
        </p:spPr>
        <p:txBody>
          <a:bodyPr/>
          <a:lstStyle/>
          <a:p>
            <a:fld id="{E0D83E65-4E55-4BA6-A0BC-212B9D3BDCE3}" type="slidenum">
              <a:rPr lang="en-GB" smtClean="0"/>
              <a:pPr/>
              <a:t>21</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72000" y="3861605"/>
            <a:ext cx="9000000" cy="279307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There was a 2.9% increase in the number of fraud offences related to business crime in the 12 months to February 2023 compared to the 12 months to February 2022</a:t>
            </a:r>
            <a:r>
              <a:rPr lang="en-GB" sz="1200" u="sng" dirty="0">
                <a:solidFill>
                  <a:schemeClr val="tx1"/>
                </a:solidFill>
                <a:latin typeface="Atkinson Hyperlegible" pitchFamily="50" charset="0"/>
              </a:rPr>
              <a:t>;</a:t>
            </a:r>
            <a:r>
              <a:rPr lang="en-GB" sz="1200" dirty="0">
                <a:solidFill>
                  <a:schemeClr val="tx1"/>
                </a:solidFill>
                <a:latin typeface="Atkinson Hyperlegible" pitchFamily="50" charset="0"/>
              </a:rPr>
              <a:t> this equates to 10 more offences. There was also a 27.0% decrease in the 12 months to February 2023 compared to the 12 months to December 20</a:t>
            </a:r>
            <a:r>
              <a:rPr lang="en-GB" sz="1200" u="sng" dirty="0">
                <a:solidFill>
                  <a:schemeClr val="tx1"/>
                </a:solidFill>
                <a:latin typeface="Atkinson Hyperlegible" pitchFamily="50" charset="0"/>
              </a:rPr>
              <a:t>19;</a:t>
            </a:r>
            <a:r>
              <a:rPr lang="en-GB" sz="1200" dirty="0">
                <a:solidFill>
                  <a:schemeClr val="tx1"/>
                </a:solidFill>
                <a:latin typeface="Atkinson Hyperlegible" pitchFamily="50" charset="0"/>
              </a:rPr>
              <a:t> this equates to 131 fewer offences.</a:t>
            </a:r>
          </a:p>
          <a:p>
            <a:endParaRPr lang="en-GB" sz="1200" dirty="0">
              <a:solidFill>
                <a:srgbClr val="FF0000"/>
              </a:solidFill>
              <a:latin typeface="Atkinson Hyperlegible" pitchFamily="50" charset="0"/>
            </a:endParaRPr>
          </a:p>
          <a:p>
            <a:r>
              <a:rPr lang="en-GB" sz="1200" dirty="0">
                <a:solidFill>
                  <a:schemeClr val="tx1"/>
                </a:solidFill>
                <a:latin typeface="Atkinson Hyperlegible" pitchFamily="50" charset="0"/>
              </a:rPr>
              <a:t>Confidence that Essex Police are dealing with cyber crime (from the independent survey commissioned by Essex Police) is at 50.4% for the 12 months to December 2022.</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Three of the five metrics deteriorated when compared to the 12 months to January 2022 (Business Crime offences, fraud offences related to Business Crime and the total number of fraud offences). However, despite the increase in Business Crime Offences, the number solved has increased in proportion to this. Due to the fact that these measures are also improving when compared to the 12 months to December 2019, a grade of Adequate is recommended. </a:t>
            </a:r>
          </a:p>
          <a:p>
            <a:pPr lvl="0"/>
            <a:endParaRPr lang="en-GB" sz="1200" dirty="0">
              <a:solidFill>
                <a:srgbClr val="FF0000"/>
              </a:solidFill>
              <a:latin typeface="Atkinson Hyperlegible" pitchFamily="50" charset="0"/>
            </a:endParaRPr>
          </a:p>
          <a:p>
            <a:pPr lvl="0"/>
            <a:r>
              <a:rPr lang="en-GB" sz="1050" dirty="0">
                <a:solidFill>
                  <a:schemeClr val="tx1"/>
                </a:solidFill>
                <a:latin typeface="Atkinson Hyperlegible" pitchFamily="50" charset="0"/>
              </a:rPr>
              <a:t>Please note:</a:t>
            </a:r>
          </a:p>
          <a:p>
            <a:pPr lvl="0"/>
            <a:r>
              <a:rPr lang="en-GB" sz="1050" dirty="0">
                <a:solidFill>
                  <a:schemeClr val="tx1"/>
                </a:solidFill>
                <a:latin typeface="Atkinson Hyperlegible" pitchFamily="50" charset="0"/>
              </a:rPr>
              <a:t>*   Fraud offences recorded on Athena where the victim is either an organisation or a person with the Business Victim flag.</a:t>
            </a:r>
          </a:p>
          <a:p>
            <a:pPr lvl="0"/>
            <a:r>
              <a:rPr lang="en-GB" sz="1050" dirty="0">
                <a:solidFill>
                  <a:schemeClr val="tx1"/>
                </a:solidFill>
                <a:latin typeface="Atkinson Hyperlegible" pitchFamily="50" charset="0"/>
              </a:rPr>
              <a:t>** The confidence question was added to the internal survey in September 2021 so year on year comparison is not yet available.</a:t>
            </a:r>
          </a:p>
        </p:txBody>
      </p:sp>
      <p:sp>
        <p:nvSpPr>
          <p:cNvPr id="11" name="Rectangle 10">
            <a:extLst>
              <a:ext uri="{FF2B5EF4-FFF2-40B4-BE49-F238E27FC236}">
                <a16:creationId xmlns:a16="http://schemas.microsoft.com/office/drawing/2014/main" id="{A8CE14F5-4CE6-42E3-9C41-2FE12885F838}"/>
              </a:ext>
            </a:extLst>
          </p:cNvPr>
          <p:cNvSpPr/>
          <p:nvPr/>
        </p:nvSpPr>
        <p:spPr>
          <a:xfrm>
            <a:off x="7288018" y="200636"/>
            <a:ext cx="183782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3" name="Picture 2">
            <a:extLst>
              <a:ext uri="{FF2B5EF4-FFF2-40B4-BE49-F238E27FC236}">
                <a16:creationId xmlns:a16="http://schemas.microsoft.com/office/drawing/2014/main" id="{861D97B7-7900-42BD-81ED-F37A5191382D}"/>
              </a:ext>
            </a:extLst>
          </p:cNvPr>
          <p:cNvPicPr>
            <a:picLocks noChangeAspect="1"/>
          </p:cNvPicPr>
          <p:nvPr/>
        </p:nvPicPr>
        <p:blipFill>
          <a:blip r:embed="rId2"/>
          <a:stretch>
            <a:fillRect/>
          </a:stretch>
        </p:blipFill>
        <p:spPr>
          <a:xfrm>
            <a:off x="72000" y="739827"/>
            <a:ext cx="9000000" cy="881818"/>
          </a:xfrm>
          <a:prstGeom prst="rect">
            <a:avLst/>
          </a:prstGeom>
        </p:spPr>
      </p:pic>
      <p:pic>
        <p:nvPicPr>
          <p:cNvPr id="4" name="Picture 3">
            <a:extLst>
              <a:ext uri="{FF2B5EF4-FFF2-40B4-BE49-F238E27FC236}">
                <a16:creationId xmlns:a16="http://schemas.microsoft.com/office/drawing/2014/main" id="{38E312DF-9836-46FB-94E6-308BEB05C490}"/>
              </a:ext>
            </a:extLst>
          </p:cNvPr>
          <p:cNvPicPr>
            <a:picLocks noChangeAspect="1"/>
          </p:cNvPicPr>
          <p:nvPr/>
        </p:nvPicPr>
        <p:blipFill>
          <a:blip r:embed="rId3"/>
          <a:stretch>
            <a:fillRect/>
          </a:stretch>
        </p:blipFill>
        <p:spPr>
          <a:xfrm>
            <a:off x="72000" y="1638112"/>
            <a:ext cx="9000000" cy="900000"/>
          </a:xfrm>
          <a:prstGeom prst="rect">
            <a:avLst/>
          </a:prstGeom>
        </p:spPr>
      </p:pic>
    </p:spTree>
    <p:extLst>
      <p:ext uri="{BB962C8B-B14F-4D97-AF65-F5344CB8AC3E}">
        <p14:creationId xmlns:p14="http://schemas.microsoft.com/office/powerpoint/2010/main" val="4085783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9 - Improving safety on our roads </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22</a:t>
            </a:fld>
            <a:endParaRPr lang="en-GB" dirty="0"/>
          </a:p>
        </p:txBody>
      </p:sp>
      <p:sp>
        <p:nvSpPr>
          <p:cNvPr id="7" name="TextBox 6"/>
          <p:cNvSpPr txBox="1"/>
          <p:nvPr/>
        </p:nvSpPr>
        <p:spPr>
          <a:xfrm>
            <a:off x="69909" y="3426643"/>
            <a:ext cx="8978675" cy="341632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effectLst/>
                <a:latin typeface="Atkinson Hyperlegible" pitchFamily="50" charset="0"/>
                <a:ea typeface="Times New Roman" panose="02020603050405020304" pitchFamily="18" charset="0"/>
                <a:cs typeface="Times New Roman" panose="02020603050405020304" pitchFamily="18" charset="0"/>
              </a:rPr>
              <a:t>Road traffic safety is the responsibility of the </a:t>
            </a:r>
            <a:r>
              <a:rPr lang="en-GB" sz="1200" dirty="0">
                <a:solidFill>
                  <a:schemeClr val="tx1"/>
                </a:solidFill>
                <a:latin typeface="Atkinson Hyperlegible" pitchFamily="50" charset="0"/>
              </a:rPr>
              <a:t>Safer Essex Roads Partnership (</a:t>
            </a:r>
            <a:r>
              <a:rPr lang="en-GB" sz="1200" dirty="0">
                <a:solidFill>
                  <a:schemeClr val="tx1"/>
                </a:solidFill>
                <a:effectLst/>
                <a:latin typeface="Atkinson Hyperlegible" pitchFamily="50" charset="0"/>
                <a:ea typeface="Times New Roman" panose="02020603050405020304" pitchFamily="18" charset="0"/>
                <a:cs typeface="Times New Roman" panose="02020603050405020304" pitchFamily="18" charset="0"/>
              </a:rPr>
              <a:t>SERP). SERP comprises reprentatives from Essex Police, Essex County Fire &amp; Rescue Service, Essex County Council, Southend on Sea Borough Council, Thurrock Council, National Highways, East of England Ambulance Service Trust, Essex and Herts Air Ambulance Service Trust and The Safer Roads Foundation (Registered Charity). The aspiration of Essex Police and partners is ‘Vision Zero’, namely to have no road deaths or serious injuries by 2040. </a:t>
            </a:r>
            <a:r>
              <a:rPr lang="en-GB" sz="1200" dirty="0">
                <a:solidFill>
                  <a:schemeClr val="tx1"/>
                </a:solidFill>
                <a:effectLst/>
                <a:latin typeface="Atkinson Hyperlegible" pitchFamily="50" charset="0"/>
                <a:ea typeface="Calibri" panose="020F0502020204030204" pitchFamily="34" charset="0"/>
                <a:cs typeface="Times New Roman" panose="02020603050405020304" pitchFamily="18" charset="0"/>
              </a:rPr>
              <a:t>The SERP Safety delivery plan sets out a structured programme of educational and engagement activity to address this and support behavioural changes. </a:t>
            </a: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There was a </a:t>
            </a:r>
            <a:r>
              <a:rPr lang="en-GB" sz="1200" b="1" dirty="0">
                <a:solidFill>
                  <a:schemeClr val="tx1"/>
                </a:solidFill>
                <a:latin typeface="Atkinson Hyperlegible" pitchFamily="50" charset="0"/>
              </a:rPr>
              <a:t>6.2% increase (52 more) in the number of those Killed or Seriously Injured (KSI) in Essex </a:t>
            </a:r>
            <a:r>
              <a:rPr lang="en-GB" sz="1200" dirty="0">
                <a:solidFill>
                  <a:schemeClr val="tx1"/>
                </a:solidFill>
                <a:latin typeface="Atkinson Hyperlegible" pitchFamily="50" charset="0"/>
              </a:rPr>
              <a:t>for the 12 months to February 2023 compared to the 12 months to February 2022 with the rate of increase slowing more recently. The number of KSIs also increased by 69 in the 12 months to February 2023 compared to the 12 months to December 2019. </a:t>
            </a:r>
          </a:p>
          <a:p>
            <a:endParaRPr lang="en-GB" sz="1200" dirty="0">
              <a:solidFill>
                <a:srgbClr val="FF0000"/>
              </a:solidFill>
              <a:highlight>
                <a:srgbClr val="FFFF66"/>
              </a:highlight>
              <a:latin typeface="Atkinson Hyperlegible" pitchFamily="50" charset="0"/>
            </a:endParaRPr>
          </a:p>
          <a:p>
            <a:r>
              <a:rPr lang="en-GB" sz="1200" dirty="0">
                <a:solidFill>
                  <a:schemeClr val="tx1"/>
                </a:solidFill>
                <a:latin typeface="Atkinson Hyperlegible" pitchFamily="50" charset="0"/>
              </a:rPr>
              <a:t>Essex recorded the third highest number of casualties per 100 million vehicle kilometres (results to June 20</a:t>
            </a:r>
            <a:r>
              <a:rPr lang="en-GB" sz="1200" u="sng" dirty="0">
                <a:solidFill>
                  <a:schemeClr val="tx1"/>
                </a:solidFill>
                <a:latin typeface="Atkinson Hyperlegible" pitchFamily="50" charset="0"/>
              </a:rPr>
              <a:t>21</a:t>
            </a:r>
            <a:r>
              <a:rPr lang="en-GB" sz="1200" dirty="0">
                <a:solidFill>
                  <a:schemeClr val="tx1"/>
                </a:solidFill>
                <a:latin typeface="Atkinson Hyperlegible" pitchFamily="50" charset="0"/>
              </a:rPr>
              <a:t>) in its Most Similar Group (MSG) of eight forces; Essex are above the MSG average also. However, due to the fact that more recent national figures have not been released, the current position cannot be determined (the date of the next national release has not yet been confirmed).</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Please note that not all KSIs will result in a criminal offence, for instance where a fatal collision has been caused by bad weather or because of a medical episode suffered by the driver.</a:t>
            </a:r>
          </a:p>
        </p:txBody>
      </p:sp>
      <p:sp>
        <p:nvSpPr>
          <p:cNvPr id="16" name="Rectangle 15">
            <a:extLst>
              <a:ext uri="{FF2B5EF4-FFF2-40B4-BE49-F238E27FC236}">
                <a16:creationId xmlns:a16="http://schemas.microsoft.com/office/drawing/2014/main" id="{5713B068-63A2-4E9F-90F7-B16DE8E7EC4C}"/>
              </a:ext>
            </a:extLst>
          </p:cNvPr>
          <p:cNvSpPr/>
          <p:nvPr/>
        </p:nvSpPr>
        <p:spPr>
          <a:xfrm>
            <a:off x="6588224" y="54598"/>
            <a:ext cx="2448272" cy="584775"/>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FF0000"/>
                </a:solidFill>
                <a:latin typeface="Atkinson Hyperlegible" pitchFamily="50" charset="0"/>
              </a:rPr>
              <a:t>Requires Improvement</a:t>
            </a:r>
          </a:p>
        </p:txBody>
      </p:sp>
      <p:pic>
        <p:nvPicPr>
          <p:cNvPr id="4" name="Picture 3">
            <a:extLst>
              <a:ext uri="{FF2B5EF4-FFF2-40B4-BE49-F238E27FC236}">
                <a16:creationId xmlns:a16="http://schemas.microsoft.com/office/drawing/2014/main" id="{728F1ACC-5AC8-4991-93B7-36925014DDDF}"/>
              </a:ext>
            </a:extLst>
          </p:cNvPr>
          <p:cNvPicPr>
            <a:picLocks noChangeAspect="1"/>
          </p:cNvPicPr>
          <p:nvPr/>
        </p:nvPicPr>
        <p:blipFill>
          <a:blip r:embed="rId2"/>
          <a:stretch>
            <a:fillRect/>
          </a:stretch>
        </p:blipFill>
        <p:spPr>
          <a:xfrm>
            <a:off x="69909" y="719732"/>
            <a:ext cx="8978675" cy="640191"/>
          </a:xfrm>
          <a:prstGeom prst="rect">
            <a:avLst/>
          </a:prstGeom>
        </p:spPr>
      </p:pic>
      <p:pic>
        <p:nvPicPr>
          <p:cNvPr id="10" name="Picture 9">
            <a:extLst>
              <a:ext uri="{FF2B5EF4-FFF2-40B4-BE49-F238E27FC236}">
                <a16:creationId xmlns:a16="http://schemas.microsoft.com/office/drawing/2014/main" id="{BFF997D8-E5D9-4760-B400-34A2FF84DB10}"/>
              </a:ext>
            </a:extLst>
          </p:cNvPr>
          <p:cNvPicPr>
            <a:picLocks noChangeAspect="1"/>
          </p:cNvPicPr>
          <p:nvPr/>
        </p:nvPicPr>
        <p:blipFill>
          <a:blip r:embed="rId3"/>
          <a:stretch>
            <a:fillRect/>
          </a:stretch>
        </p:blipFill>
        <p:spPr>
          <a:xfrm>
            <a:off x="69909" y="1359923"/>
            <a:ext cx="4502091" cy="2086907"/>
          </a:xfrm>
          <a:prstGeom prst="rect">
            <a:avLst/>
          </a:prstGeom>
        </p:spPr>
      </p:pic>
      <p:pic>
        <p:nvPicPr>
          <p:cNvPr id="11" name="Picture 10">
            <a:extLst>
              <a:ext uri="{FF2B5EF4-FFF2-40B4-BE49-F238E27FC236}">
                <a16:creationId xmlns:a16="http://schemas.microsoft.com/office/drawing/2014/main" id="{E4D0CD43-1B54-4A3C-87D3-8812A0643B15}"/>
              </a:ext>
            </a:extLst>
          </p:cNvPr>
          <p:cNvPicPr>
            <a:picLocks noChangeAspect="1"/>
          </p:cNvPicPr>
          <p:nvPr/>
        </p:nvPicPr>
        <p:blipFill>
          <a:blip r:embed="rId4"/>
          <a:stretch>
            <a:fillRect/>
          </a:stretch>
        </p:blipFill>
        <p:spPr>
          <a:xfrm>
            <a:off x="4671803" y="1390361"/>
            <a:ext cx="4376781" cy="1424760"/>
          </a:xfrm>
          <a:prstGeom prst="rect">
            <a:avLst/>
          </a:prstGeom>
        </p:spPr>
      </p:pic>
    </p:spTree>
    <p:extLst>
      <p:ext uri="{BB962C8B-B14F-4D97-AF65-F5344CB8AC3E}">
        <p14:creationId xmlns:p14="http://schemas.microsoft.com/office/powerpoint/2010/main" val="2107516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14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79348"/>
            <a:ext cx="5472608" cy="338554"/>
          </a:xfrm>
          <a:prstGeom prst="rect">
            <a:avLst/>
          </a:prstGeom>
        </p:spPr>
        <p:txBody>
          <a:bodyPr wrap="square">
            <a:spAutoFit/>
          </a:bodyPr>
          <a:lstStyle/>
          <a:p>
            <a:r>
              <a:rPr lang="en-GB" sz="1600" b="1" dirty="0">
                <a:solidFill>
                  <a:schemeClr val="bg1"/>
                </a:solidFill>
                <a:latin typeface="Atkinson Hyperlegible" pitchFamily="50" charset="0"/>
              </a:rPr>
              <a:t>Priority 9 - Improving safety on our roads - continued </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23</a:t>
            </a:fld>
            <a:endParaRPr lang="en-GB" dirty="0"/>
          </a:p>
        </p:txBody>
      </p:sp>
      <p:sp>
        <p:nvSpPr>
          <p:cNvPr id="12" name="TextBox 11">
            <a:extLst>
              <a:ext uri="{FF2B5EF4-FFF2-40B4-BE49-F238E27FC236}">
                <a16:creationId xmlns:a16="http://schemas.microsoft.com/office/drawing/2014/main" id="{4B4192FE-0414-49C9-9794-2AE36D86C0B2}"/>
              </a:ext>
            </a:extLst>
          </p:cNvPr>
          <p:cNvSpPr txBox="1"/>
          <p:nvPr/>
        </p:nvSpPr>
        <p:spPr>
          <a:xfrm>
            <a:off x="86180" y="3366859"/>
            <a:ext cx="9000000" cy="3554819"/>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rPr>
              <a:t>There was a </a:t>
            </a:r>
            <a:r>
              <a:rPr lang="en-GB" sz="900" b="1" dirty="0">
                <a:solidFill>
                  <a:schemeClr val="tx1"/>
                </a:solidFill>
                <a:latin typeface="Atkinson Hyperlegible" pitchFamily="50" charset="0"/>
              </a:rPr>
              <a:t>8.8% decrease (218 fewer offences) in drink/drug driving offences </a:t>
            </a:r>
            <a:r>
              <a:rPr lang="en-GB" sz="900" dirty="0">
                <a:solidFill>
                  <a:schemeClr val="tx1"/>
                </a:solidFill>
                <a:latin typeface="Atkinson Hyperlegible" pitchFamily="50" charset="0"/>
              </a:rPr>
              <a:t>for the 12 months to February 2023 compared to the 12 months to February 2022. There was a 10.0% decrease (147 fewer offences) in drink driving and a 7.1% decrease (71 fewer offences) in drug driving. There was also a 31.7% decrease (1,049 fewer offences) in drink/drug driving offences for the 12 months to February 2023 compared to the 12 months to December 2019; of these offences, there was a 9.4% decrease (138 fewer offences) in drink driving and a 49.4% decrease (911 fewer offences) in drug driving. All of these offence types are primarily driven by police proactivity in relation to road safety. </a:t>
            </a:r>
          </a:p>
          <a:p>
            <a:endParaRPr lang="en-GB" sz="900" dirty="0">
              <a:solidFill>
                <a:schemeClr val="tx1"/>
              </a:solidFill>
              <a:highlight>
                <a:srgbClr val="FFFF66"/>
              </a:highlight>
              <a:latin typeface="Atkinson Hyperlegible" pitchFamily="50" charset="0"/>
            </a:endParaRPr>
          </a:p>
          <a:p>
            <a:r>
              <a:rPr lang="en-GB" sz="900" dirty="0">
                <a:solidFill>
                  <a:schemeClr val="tx1"/>
                </a:solidFill>
                <a:latin typeface="Atkinson Hyperlegible" pitchFamily="50" charset="0"/>
              </a:rPr>
              <a:t>The number of Failure to Provide samples decreased by 11.0% (39 fewer) in the 12 months to February 2023 compared to the same period last year, and by 20.6% compared to the 12 months to December 2019.</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There was a </a:t>
            </a:r>
            <a:r>
              <a:rPr lang="en-GB" sz="900" b="1" dirty="0">
                <a:solidFill>
                  <a:schemeClr val="tx1"/>
                </a:solidFill>
                <a:latin typeface="Atkinson Hyperlegible" pitchFamily="50" charset="0"/>
              </a:rPr>
              <a:t>229.4% increase (1030 more offences) in the number of driving related mobile phone offences </a:t>
            </a:r>
            <a:r>
              <a:rPr lang="en-GB" sz="900" dirty="0">
                <a:solidFill>
                  <a:schemeClr val="tx1"/>
                </a:solidFill>
                <a:latin typeface="Atkinson Hyperlegible" pitchFamily="50" charset="0"/>
              </a:rPr>
              <a:t>recorded for the 12 months to February 2023 compared to the 12 months to February 2022.*</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Confidence in Essex Police and organisations with whom they police the roads (from the independent survey commissioned by Essex Police) is at 66.9% (results to the 12 months to December 2022). Confidence in the local police and organisations they work with has increased significantly when compared to year ending December 2021 (63.9%).</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Due to the increase in KSIs and the decrease in the number of driving under the influence of drink drug driving in the past 12 months compared to the previous 12 months and the 12 months to December 2019 a grade of Requires Improvement is recommended. </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In 2019, the definition as to what constituted “use” of a mobile phone in relation to driver-related mobile phone offences was subject to a legal challenge. This resulted in a ruling, which held that while “use” included accessing the interactive functions of the mobile phone (such as making calls, sending messages or using the internet), it did not extend to solely accessing the device’s internal functions (such as making use of the camera). Fewer mobile phone offences were subsequently prosecuted from this point. In 2021 the government announced that the law was to be changed making it illegal to “hold” a phone or sat nav when driving or riding a motorcycle. This law was finally passed on 25th March 2022. </a:t>
            </a:r>
          </a:p>
        </p:txBody>
      </p:sp>
      <p:sp>
        <p:nvSpPr>
          <p:cNvPr id="10" name="Rectangle 9">
            <a:extLst>
              <a:ext uri="{FF2B5EF4-FFF2-40B4-BE49-F238E27FC236}">
                <a16:creationId xmlns:a16="http://schemas.microsoft.com/office/drawing/2014/main" id="{B9B283FB-D3A1-4B0E-8CEE-665B0BC8380C}"/>
              </a:ext>
            </a:extLst>
          </p:cNvPr>
          <p:cNvSpPr/>
          <p:nvPr/>
        </p:nvSpPr>
        <p:spPr>
          <a:xfrm>
            <a:off x="6621097" y="43071"/>
            <a:ext cx="2448272" cy="584775"/>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FF0000"/>
                </a:solidFill>
                <a:latin typeface="Atkinson Hyperlegible" pitchFamily="50" charset="0"/>
              </a:rPr>
              <a:t>Requires Improvement</a:t>
            </a:r>
          </a:p>
        </p:txBody>
      </p:sp>
      <p:pic>
        <p:nvPicPr>
          <p:cNvPr id="4" name="Picture 3">
            <a:extLst>
              <a:ext uri="{FF2B5EF4-FFF2-40B4-BE49-F238E27FC236}">
                <a16:creationId xmlns:a16="http://schemas.microsoft.com/office/drawing/2014/main" id="{330C67AF-05BB-4F76-AFCB-FDAE500FD7E9}"/>
              </a:ext>
            </a:extLst>
          </p:cNvPr>
          <p:cNvPicPr>
            <a:picLocks noChangeAspect="1"/>
          </p:cNvPicPr>
          <p:nvPr/>
        </p:nvPicPr>
        <p:blipFill>
          <a:blip r:embed="rId2"/>
          <a:stretch>
            <a:fillRect/>
          </a:stretch>
        </p:blipFill>
        <p:spPr>
          <a:xfrm>
            <a:off x="86180" y="726289"/>
            <a:ext cx="9000000" cy="1513678"/>
          </a:xfrm>
          <a:prstGeom prst="rect">
            <a:avLst/>
          </a:prstGeom>
        </p:spPr>
      </p:pic>
      <p:pic>
        <p:nvPicPr>
          <p:cNvPr id="8" name="Picture 7">
            <a:extLst>
              <a:ext uri="{FF2B5EF4-FFF2-40B4-BE49-F238E27FC236}">
                <a16:creationId xmlns:a16="http://schemas.microsoft.com/office/drawing/2014/main" id="{DB557125-25D5-4B52-A2BE-9FAC270EE792}"/>
              </a:ext>
            </a:extLst>
          </p:cNvPr>
          <p:cNvPicPr>
            <a:picLocks noChangeAspect="1"/>
          </p:cNvPicPr>
          <p:nvPr/>
        </p:nvPicPr>
        <p:blipFill>
          <a:blip r:embed="rId3"/>
          <a:stretch>
            <a:fillRect/>
          </a:stretch>
        </p:blipFill>
        <p:spPr>
          <a:xfrm>
            <a:off x="86180" y="2238861"/>
            <a:ext cx="9000000" cy="1103344"/>
          </a:xfrm>
          <a:prstGeom prst="rect">
            <a:avLst/>
          </a:prstGeom>
        </p:spPr>
      </p:pic>
    </p:spTree>
    <p:extLst>
      <p:ext uri="{BB962C8B-B14F-4D97-AF65-F5344CB8AC3E}">
        <p14:creationId xmlns:p14="http://schemas.microsoft.com/office/powerpoint/2010/main" val="636222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361" y="152586"/>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10 – Encouraging volunteers and community support</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24</a:t>
            </a:fld>
            <a:endParaRPr lang="en-GB" dirty="0"/>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102693" y="4621818"/>
            <a:ext cx="8978675" cy="2200602"/>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000" dirty="0">
                <a:solidFill>
                  <a:schemeClr val="tx1"/>
                </a:solidFill>
                <a:latin typeface="Atkinson Hyperlegible" pitchFamily="50" charset="0"/>
              </a:rPr>
              <a:t>Essex Watch Liaison Officers continue to work with Neighbourhood Watch (NHW) to offer crime and fraud prevention advice.*</a:t>
            </a:r>
          </a:p>
          <a:p>
            <a:endParaRPr lang="en-GB" sz="1000" dirty="0">
              <a:solidFill>
                <a:schemeClr val="tx1"/>
              </a:solidFill>
              <a:latin typeface="Atkinson Hyperlegible" pitchFamily="50" charset="0"/>
            </a:endParaRPr>
          </a:p>
          <a:p>
            <a:r>
              <a:rPr lang="en-GB" sz="1000" dirty="0">
                <a:solidFill>
                  <a:schemeClr val="tx1"/>
                </a:solidFill>
                <a:effectLst/>
                <a:latin typeface="Atkinson Hyperlegible" pitchFamily="50" charset="0"/>
                <a:ea typeface="Calibri" panose="020F0502020204030204" pitchFamily="34" charset="0"/>
              </a:rPr>
              <a:t>Citizens in Policing and the Special Constabulary play an integral part in supporting Essex Police.</a:t>
            </a:r>
            <a:r>
              <a:rPr lang="en-GB" sz="1000" dirty="0">
                <a:solidFill>
                  <a:schemeClr val="tx1"/>
                </a:solidFill>
                <a:effectLst/>
                <a:latin typeface="Atkinson Hyperlegible" pitchFamily="50" charset="0"/>
              </a:rPr>
              <a:t> </a:t>
            </a:r>
            <a:r>
              <a:rPr lang="en-GB" sz="1000" dirty="0">
                <a:solidFill>
                  <a:schemeClr val="tx1"/>
                </a:solidFill>
                <a:latin typeface="Atkinson Hyperlegible" pitchFamily="50" charset="0"/>
              </a:rPr>
              <a:t>In</a:t>
            </a:r>
            <a:r>
              <a:rPr lang="en-GB" sz="1000" dirty="0">
                <a:solidFill>
                  <a:schemeClr val="tx1"/>
                </a:solidFill>
                <a:effectLst/>
                <a:latin typeface="Atkinson Hyperlegible" pitchFamily="50" charset="0"/>
                <a:ea typeface="Calibri" panose="020F0502020204030204" pitchFamily="34" charset="0"/>
              </a:rPr>
              <a:t> January 2022, the Local Policing Support Unit (LPSU) introduced a Strategic Co-ordination Group which proactively supports, throughout the county, the mobilisation of all Special Constables, Police Support Volunteers, Active Citizens, Accredited Persons and, where appropriate our Volunteer Police Cadets, with local operations and initiatives under the Chief Constable’s Plan on a Page and the Police, Fire Crime Commissioner’s Police and Fire Plan. </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Since last month’s report, there are now: twelve more dog group members, three more farm and rural group members and three more heritage group members.</a:t>
            </a:r>
          </a:p>
          <a:p>
            <a:endParaRPr lang="en-GB" sz="1000" dirty="0">
              <a:solidFill>
                <a:schemeClr val="tx1"/>
              </a:solidFill>
              <a:latin typeface="Atkinson Hyperlegible" pitchFamily="50" charset="0"/>
            </a:endParaRPr>
          </a:p>
          <a:p>
            <a:r>
              <a:rPr lang="en-GB" sz="1000" dirty="0">
                <a:solidFill>
                  <a:schemeClr val="tx1"/>
                </a:solidFill>
                <a:latin typeface="Atkinson Hyperlegible" pitchFamily="50" charset="0"/>
              </a:rPr>
              <a:t>There are currently 2,343 NHW Co-ordinators and 79,449 NHW members.</a:t>
            </a:r>
          </a:p>
          <a:p>
            <a:pPr lvl="0"/>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Neighbourhood Watch data were first produced in March 2022 so year on year comparison is not available.</a:t>
            </a:r>
          </a:p>
        </p:txBody>
      </p:sp>
      <p:pic>
        <p:nvPicPr>
          <p:cNvPr id="3" name="Picture 2">
            <a:extLst>
              <a:ext uri="{FF2B5EF4-FFF2-40B4-BE49-F238E27FC236}">
                <a16:creationId xmlns:a16="http://schemas.microsoft.com/office/drawing/2014/main" id="{9A2913FA-DBCA-4BC3-A437-3D287C0BB84A}"/>
              </a:ext>
            </a:extLst>
          </p:cNvPr>
          <p:cNvPicPr>
            <a:picLocks noChangeAspect="1"/>
          </p:cNvPicPr>
          <p:nvPr/>
        </p:nvPicPr>
        <p:blipFill>
          <a:blip r:embed="rId2"/>
          <a:stretch>
            <a:fillRect/>
          </a:stretch>
        </p:blipFill>
        <p:spPr>
          <a:xfrm>
            <a:off x="81368" y="649703"/>
            <a:ext cx="9000000" cy="2972561"/>
          </a:xfrm>
          <a:prstGeom prst="rect">
            <a:avLst/>
          </a:prstGeom>
        </p:spPr>
      </p:pic>
      <p:pic>
        <p:nvPicPr>
          <p:cNvPr id="10" name="Picture 9">
            <a:extLst>
              <a:ext uri="{FF2B5EF4-FFF2-40B4-BE49-F238E27FC236}">
                <a16:creationId xmlns:a16="http://schemas.microsoft.com/office/drawing/2014/main" id="{E17CBD39-B802-4434-A452-01AD5FA47BC5}"/>
              </a:ext>
            </a:extLst>
          </p:cNvPr>
          <p:cNvPicPr>
            <a:picLocks noChangeAspect="1"/>
          </p:cNvPicPr>
          <p:nvPr/>
        </p:nvPicPr>
        <p:blipFill>
          <a:blip r:embed="rId3"/>
          <a:stretch>
            <a:fillRect/>
          </a:stretch>
        </p:blipFill>
        <p:spPr>
          <a:xfrm>
            <a:off x="81368" y="3622264"/>
            <a:ext cx="9000000" cy="905488"/>
          </a:xfrm>
          <a:prstGeom prst="rect">
            <a:avLst/>
          </a:prstGeom>
        </p:spPr>
      </p:pic>
    </p:spTree>
    <p:extLst>
      <p:ext uri="{BB962C8B-B14F-4D97-AF65-F5344CB8AC3E}">
        <p14:creationId xmlns:p14="http://schemas.microsoft.com/office/powerpoint/2010/main" val="3169228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6095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6" name="Rectangle 5"/>
          <p:cNvSpPr/>
          <p:nvPr/>
        </p:nvSpPr>
        <p:spPr>
          <a:xfrm>
            <a:off x="107504" y="152586"/>
            <a:ext cx="6624736" cy="338554"/>
          </a:xfrm>
          <a:prstGeom prst="rect">
            <a:avLst/>
          </a:prstGeom>
        </p:spPr>
        <p:txBody>
          <a:bodyPr wrap="square">
            <a:spAutoFit/>
          </a:bodyPr>
          <a:lstStyle/>
          <a:p>
            <a:r>
              <a:rPr lang="en-GB" sz="1600" b="1" dirty="0">
                <a:solidFill>
                  <a:schemeClr val="bg1"/>
                </a:solidFill>
                <a:latin typeface="Atkinson Hyperlegible" pitchFamily="50" charset="0"/>
              </a:rPr>
              <a:t>Priority 10 – Encouraging volunteers and community support</a:t>
            </a:r>
          </a:p>
        </p:txBody>
      </p:sp>
      <p:sp>
        <p:nvSpPr>
          <p:cNvPr id="5" name="Slide Number Placeholder 4"/>
          <p:cNvSpPr>
            <a:spLocks noGrp="1"/>
          </p:cNvSpPr>
          <p:nvPr>
            <p:ph type="sldNum" sz="quarter" idx="12"/>
          </p:nvPr>
        </p:nvSpPr>
        <p:spPr>
          <a:xfrm>
            <a:off x="6988433" y="6487659"/>
            <a:ext cx="2133600" cy="365125"/>
          </a:xfrm>
        </p:spPr>
        <p:txBody>
          <a:bodyPr/>
          <a:lstStyle/>
          <a:p>
            <a:fld id="{E0D83E65-4E55-4BA6-A0BC-212B9D3BDCE3}" type="slidenum">
              <a:rPr lang="en-GB" smtClean="0"/>
              <a:pPr/>
              <a:t>25</a:t>
            </a:fld>
            <a:endParaRPr lang="en-GB" dirty="0"/>
          </a:p>
        </p:txBody>
      </p:sp>
      <p:sp>
        <p:nvSpPr>
          <p:cNvPr id="13" name="Rectangle 12"/>
          <p:cNvSpPr/>
          <p:nvPr/>
        </p:nvSpPr>
        <p:spPr>
          <a:xfrm>
            <a:off x="7206545" y="152586"/>
            <a:ext cx="201622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sp>
        <p:nvSpPr>
          <p:cNvPr id="12" name="TextBox 11">
            <a:extLst>
              <a:ext uri="{FF2B5EF4-FFF2-40B4-BE49-F238E27FC236}">
                <a16:creationId xmlns:a16="http://schemas.microsoft.com/office/drawing/2014/main" id="{4B4192FE-0414-49C9-9794-2AE36D86C0B2}"/>
              </a:ext>
            </a:extLst>
          </p:cNvPr>
          <p:cNvSpPr txBox="1"/>
          <p:nvPr/>
        </p:nvSpPr>
        <p:spPr>
          <a:xfrm>
            <a:off x="82662" y="3757720"/>
            <a:ext cx="8978676" cy="3000821"/>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ea typeface="+mn-lt"/>
                <a:cs typeface="+mn-lt"/>
              </a:rPr>
              <a:t>The Special Constabulary headcount is currently 327 (as of 28 Feb 2023). This is down 30.6% (144 fewer) compared to February 2022. Compared to the 12 months to December 2019 this is down 37.0% (192 fewer).</a:t>
            </a:r>
          </a:p>
          <a:p>
            <a:endParaRPr lang="en-GB" sz="900" dirty="0">
              <a:solidFill>
                <a:schemeClr val="tx1"/>
              </a:solidFill>
              <a:latin typeface="Atkinson Hyperlegible" pitchFamily="50" charset="0"/>
              <a:ea typeface="+mn-lt"/>
              <a:cs typeface="+mn-lt"/>
            </a:endParaRPr>
          </a:p>
          <a:p>
            <a:r>
              <a:rPr lang="en-GB" sz="900" dirty="0">
                <a:solidFill>
                  <a:schemeClr val="tx1"/>
                </a:solidFill>
                <a:latin typeface="Atkinson Hyperlegible" pitchFamily="50" charset="0"/>
                <a:ea typeface="+mn-lt"/>
                <a:cs typeface="+mn-lt"/>
              </a:rPr>
              <a:t>There are 221 Volunteer Police Cadets (VPCs) and 87 Volunteer Cadet Leaders across 13 Cadet Units. In addition, t</a:t>
            </a:r>
            <a:r>
              <a:rPr lang="en-GB" sz="900" dirty="0">
                <a:effectLst/>
                <a:latin typeface="Atkinson Hyperlegible" pitchFamily="50" charset="0"/>
                <a:ea typeface="Calibri" panose="020F0502020204030204" pitchFamily="34" charset="0"/>
              </a:rPr>
              <a:t>here are </a:t>
            </a:r>
            <a:r>
              <a:rPr lang="en-GB" sz="900" dirty="0">
                <a:latin typeface="Atkinson Hyperlegible" pitchFamily="50" charset="0"/>
                <a:ea typeface="Calibri" panose="020F0502020204030204" pitchFamily="34" charset="0"/>
              </a:rPr>
              <a:t>99</a:t>
            </a:r>
            <a:r>
              <a:rPr lang="en-GB" sz="900" dirty="0">
                <a:effectLst/>
                <a:latin typeface="Atkinson Hyperlegible" pitchFamily="50" charset="0"/>
                <a:ea typeface="Calibri" panose="020F0502020204030204" pitchFamily="34" charset="0"/>
              </a:rPr>
              <a:t> Police Support Volunteers and 56 Active Citizens within Essex Police across the county, a total of 155 Volunteers. This is a decrease of 2 compared to last month. These volunteers also are part of the Strategic Co-ordination Group and support their Locally Community Policing Teams with local events</a:t>
            </a:r>
            <a:r>
              <a:rPr lang="en-GB" sz="900" dirty="0">
                <a:latin typeface="Atkinson Hyperlegible" pitchFamily="50" charset="0"/>
                <a:ea typeface="Calibri" panose="020F0502020204030204" pitchFamily="34" charset="0"/>
              </a:rPr>
              <a:t>.</a:t>
            </a:r>
            <a:endParaRPr lang="en-GB" sz="900" dirty="0">
              <a:solidFill>
                <a:schemeClr val="tx1"/>
              </a:solidFill>
              <a:latin typeface="Atkinson Hyperlegible" pitchFamily="50" charset="0"/>
            </a:endParaRP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Confidence that there are good opportunities for volunteers to assist policing and reduce crime in Essex (from the independent survey commissioned by Essex Police) is at 52.5% for the 12 months to December 2022. Confidence has increased each quarter since Q4 2021/22 (2021/22 Q4 45.1%; 2022/23 Q1 48.6%; Q2 49.4%).</a:t>
            </a:r>
          </a:p>
          <a:p>
            <a:endParaRPr lang="en-GB" sz="900" dirty="0">
              <a:solidFill>
                <a:schemeClr val="tx1"/>
              </a:solidFill>
              <a:highlight>
                <a:srgbClr val="FFFF66"/>
              </a:highlight>
              <a:latin typeface="Atkinson Hyperlegible" pitchFamily="50" charset="0"/>
            </a:endParaRPr>
          </a:p>
          <a:p>
            <a:pPr lvl="0"/>
            <a:r>
              <a:rPr lang="en-GB" sz="900" dirty="0">
                <a:solidFill>
                  <a:schemeClr val="tx1"/>
                </a:solidFill>
                <a:latin typeface="Atkinson Hyperlegible" pitchFamily="50" charset="0"/>
              </a:rPr>
              <a:t>The total number of volunteers decreased slightly compared to last month. The Special Constabulary headcount has also decreased significantly compared to 12 months ago and December 2019. However, due to the fact that Essex has the second largest Special Constabulary in the country, and that the Essex Police makes use of Ethics Boards to inform its work, a grade of Adequate is recommended.</a:t>
            </a:r>
          </a:p>
          <a:p>
            <a:pPr lvl="0"/>
            <a:endParaRPr lang="en-GB" sz="900" dirty="0">
              <a:solidFill>
                <a:srgbClr val="FF0000"/>
              </a:solidFill>
              <a:highlight>
                <a:srgbClr val="FFFF66"/>
              </a:highlight>
              <a:latin typeface="Atkinson Hyperlegible" pitchFamily="50" charset="0"/>
            </a:endParaRPr>
          </a:p>
          <a:p>
            <a:pPr lvl="0"/>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pPr marL="171450" indent="-171450">
              <a:buFont typeface="Arial" panose="020B0604020202020204" pitchFamily="34" charset="0"/>
              <a:buChar char="•"/>
            </a:pPr>
            <a:r>
              <a:rPr lang="en-GB" sz="900" dirty="0">
                <a:latin typeface="Atkinson Hyperlegible" pitchFamily="50" charset="0"/>
              </a:rPr>
              <a:t>Monthly data only collected from December 2022 so year on year comparisons not available.</a:t>
            </a:r>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ea typeface="Tahoma" panose="020B0604030504040204" pitchFamily="34" charset="0"/>
                <a:cs typeface="Tahoma" panose="020B0604030504040204" pitchFamily="34" charset="0"/>
              </a:rPr>
              <a:t>     VPC data are taken from the cadet census and are for the 28</a:t>
            </a:r>
            <a:r>
              <a:rPr lang="en-GB" sz="900" baseline="30000" dirty="0">
                <a:solidFill>
                  <a:schemeClr val="tx1"/>
                </a:solidFill>
                <a:latin typeface="Atkinson Hyperlegible" pitchFamily="50" charset="0"/>
                <a:ea typeface="Tahoma" panose="020B0604030504040204" pitchFamily="34" charset="0"/>
                <a:cs typeface="Tahoma" panose="020B0604030504040204" pitchFamily="34" charset="0"/>
              </a:rPr>
              <a:t>th</a:t>
            </a:r>
            <a:r>
              <a:rPr lang="en-GB" sz="900" dirty="0">
                <a:solidFill>
                  <a:schemeClr val="tx1"/>
                </a:solidFill>
                <a:latin typeface="Atkinson Hyperlegible" pitchFamily="50" charset="0"/>
                <a:ea typeface="Tahoma" panose="020B0604030504040204" pitchFamily="34" charset="0"/>
                <a:cs typeface="Tahoma" panose="020B0604030504040204" pitchFamily="34" charset="0"/>
              </a:rPr>
              <a:t> February each year.</a:t>
            </a:r>
          </a:p>
          <a:p>
            <a:r>
              <a:rPr lang="en-GB" sz="900" dirty="0">
                <a:solidFill>
                  <a:schemeClr val="tx1"/>
                </a:solidFill>
                <a:latin typeface="Atkinson Hyperlegible" pitchFamily="50" charset="0"/>
                <a:ea typeface="Tahoma" panose="020B0604030504040204" pitchFamily="34" charset="0"/>
                <a:cs typeface="Tahoma" panose="020B0604030504040204" pitchFamily="34" charset="0"/>
              </a:rPr>
              <a:t>     Of the 13 Cadet Units </a:t>
            </a:r>
            <a:r>
              <a:rPr lang="en-GB" sz="900" i="0" u="none" strike="noStrike" dirty="0">
                <a:solidFill>
                  <a:schemeClr val="tx1"/>
                </a:solidFill>
                <a:effectLst/>
                <a:latin typeface="Atkinson Hyperlegible" pitchFamily="50" charset="0"/>
                <a:ea typeface="Tahoma" panose="020B0604030504040204" pitchFamily="34" charset="0"/>
                <a:cs typeface="Tahoma" panose="020B0604030504040204" pitchFamily="34" charset="0"/>
              </a:rPr>
              <a:t>10 are active and 3 are temporarily suspended due to not enough leader coverage in that area. Recruitment is ongoing to get the units up and        </a:t>
            </a:r>
            <a:r>
              <a:rPr lang="en-GB" sz="900" i="0" u="none" strike="noStrike" dirty="0">
                <a:solidFill>
                  <a:schemeClr val="bg1"/>
                </a:solidFill>
                <a:effectLst/>
                <a:latin typeface="Atkinson Hyperlegible" pitchFamily="50" charset="0"/>
                <a:ea typeface="Tahoma" panose="020B0604030504040204" pitchFamily="34" charset="0"/>
                <a:cs typeface="Tahoma" panose="020B0604030504040204" pitchFamily="34" charset="0"/>
              </a:rPr>
              <a:t>iiiii</a:t>
            </a:r>
            <a:r>
              <a:rPr lang="en-GB" sz="900" i="0" u="none" strike="noStrike" dirty="0">
                <a:solidFill>
                  <a:schemeClr val="tx1"/>
                </a:solidFill>
                <a:effectLst/>
                <a:latin typeface="Atkinson Hyperlegible" pitchFamily="50" charset="0"/>
                <a:ea typeface="Tahoma" panose="020B0604030504040204" pitchFamily="34" charset="0"/>
                <a:cs typeface="Tahoma" panose="020B0604030504040204" pitchFamily="34" charset="0"/>
              </a:rPr>
              <a:t>running again. They are Southend, Chelmsford &amp; Braintree.</a:t>
            </a:r>
            <a:r>
              <a:rPr lang="en-GB" sz="900" dirty="0">
                <a:solidFill>
                  <a:schemeClr val="tx1"/>
                </a:solidFill>
                <a:effectLst/>
                <a:latin typeface="Atkinson Hyperlegible" pitchFamily="50" charset="0"/>
                <a:ea typeface="Tahoma" panose="020B0604030504040204" pitchFamily="34" charset="0"/>
                <a:cs typeface="Tahoma" panose="020B0604030504040204" pitchFamily="34" charset="0"/>
              </a:rPr>
              <a:t> </a:t>
            </a:r>
            <a:endParaRPr lang="en-GB" sz="900" dirty="0">
              <a:solidFill>
                <a:schemeClr val="tx1"/>
              </a:solidFill>
              <a:latin typeface="Atkinson Hyperlegible" pitchFamily="50" charset="0"/>
              <a:ea typeface="Tahoma" panose="020B0604030504040204" pitchFamily="34" charset="0"/>
              <a:cs typeface="Tahoma" panose="020B0604030504040204" pitchFamily="34" charset="0"/>
            </a:endParaRPr>
          </a:p>
          <a:p>
            <a:r>
              <a:rPr lang="en-GB" sz="900" dirty="0">
                <a:solidFill>
                  <a:schemeClr val="tx1"/>
                </a:solidFill>
                <a:latin typeface="Atkinson Hyperlegible" pitchFamily="50" charset="0"/>
              </a:rPr>
              <a:t>** The confidence question was added to the internal survey in September 2021 so year on year comparison is not available.</a:t>
            </a:r>
          </a:p>
        </p:txBody>
      </p:sp>
      <p:pic>
        <p:nvPicPr>
          <p:cNvPr id="2" name="Picture 1">
            <a:extLst>
              <a:ext uri="{FF2B5EF4-FFF2-40B4-BE49-F238E27FC236}">
                <a16:creationId xmlns:a16="http://schemas.microsoft.com/office/drawing/2014/main" id="{E1CCC2A0-2C1D-4CD2-A5CE-1AAE824A3DBE}"/>
              </a:ext>
            </a:extLst>
          </p:cNvPr>
          <p:cNvPicPr>
            <a:picLocks noChangeAspect="1"/>
          </p:cNvPicPr>
          <p:nvPr/>
        </p:nvPicPr>
        <p:blipFill>
          <a:blip r:embed="rId2"/>
          <a:stretch>
            <a:fillRect/>
          </a:stretch>
        </p:blipFill>
        <p:spPr>
          <a:xfrm>
            <a:off x="78769" y="638938"/>
            <a:ext cx="8978675" cy="729974"/>
          </a:xfrm>
          <a:prstGeom prst="rect">
            <a:avLst/>
          </a:prstGeom>
        </p:spPr>
      </p:pic>
      <p:pic>
        <p:nvPicPr>
          <p:cNvPr id="4" name="Picture 3">
            <a:extLst>
              <a:ext uri="{FF2B5EF4-FFF2-40B4-BE49-F238E27FC236}">
                <a16:creationId xmlns:a16="http://schemas.microsoft.com/office/drawing/2014/main" id="{40EF8E15-6B95-4ACF-B97D-215C546325D3}"/>
              </a:ext>
            </a:extLst>
          </p:cNvPr>
          <p:cNvPicPr>
            <a:picLocks noChangeAspect="1"/>
          </p:cNvPicPr>
          <p:nvPr/>
        </p:nvPicPr>
        <p:blipFill>
          <a:blip r:embed="rId3"/>
          <a:stretch>
            <a:fillRect/>
          </a:stretch>
        </p:blipFill>
        <p:spPr>
          <a:xfrm>
            <a:off x="78769" y="1384352"/>
            <a:ext cx="8978675" cy="1432573"/>
          </a:xfrm>
          <a:prstGeom prst="rect">
            <a:avLst/>
          </a:prstGeom>
        </p:spPr>
      </p:pic>
      <p:pic>
        <p:nvPicPr>
          <p:cNvPr id="10" name="Picture 9">
            <a:extLst>
              <a:ext uri="{FF2B5EF4-FFF2-40B4-BE49-F238E27FC236}">
                <a16:creationId xmlns:a16="http://schemas.microsoft.com/office/drawing/2014/main" id="{E2961FFF-19A5-45CE-B78B-419AE6C1AB05}"/>
              </a:ext>
            </a:extLst>
          </p:cNvPr>
          <p:cNvPicPr>
            <a:picLocks noChangeAspect="1"/>
          </p:cNvPicPr>
          <p:nvPr/>
        </p:nvPicPr>
        <p:blipFill>
          <a:blip r:embed="rId4"/>
          <a:stretch>
            <a:fillRect/>
          </a:stretch>
        </p:blipFill>
        <p:spPr>
          <a:xfrm>
            <a:off x="76250" y="2835651"/>
            <a:ext cx="8978675" cy="903343"/>
          </a:xfrm>
          <a:prstGeom prst="rect">
            <a:avLst/>
          </a:prstGeom>
        </p:spPr>
      </p:pic>
    </p:spTree>
    <p:extLst>
      <p:ext uri="{BB962C8B-B14F-4D97-AF65-F5344CB8AC3E}">
        <p14:creationId xmlns:p14="http://schemas.microsoft.com/office/powerpoint/2010/main" val="3664042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68222" y="4426069"/>
            <a:ext cx="8980178"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900" dirty="0">
                <a:solidFill>
                  <a:schemeClr val="tx1"/>
                </a:solidFill>
                <a:latin typeface="Atkinson Hyperlegible" pitchFamily="50" charset="0"/>
              </a:rPr>
              <a:t>There has been a </a:t>
            </a:r>
            <a:r>
              <a:rPr lang="en-GB" sz="900" b="1" dirty="0">
                <a:solidFill>
                  <a:schemeClr val="tx1"/>
                </a:solidFill>
                <a:latin typeface="Atkinson Hyperlegible" pitchFamily="50" charset="0"/>
              </a:rPr>
              <a:t>slight decrease (0.3%) in the proportion of ethnic minority employees </a:t>
            </a:r>
            <a:r>
              <a:rPr lang="en-GB" sz="900" dirty="0">
                <a:solidFill>
                  <a:schemeClr val="tx1"/>
                </a:solidFill>
                <a:latin typeface="Atkinson Hyperlegible" pitchFamily="50" charset="0"/>
              </a:rPr>
              <a:t>in February 2023 (268) compared to February 2022 (289); this equates to 21 fewer employees. However, in contrast, there has been an increase of 51 compared to December 2019 (217).</a:t>
            </a:r>
          </a:p>
          <a:p>
            <a:endParaRPr lang="en-GB" sz="900" dirty="0">
              <a:solidFill>
                <a:srgbClr val="FF0000"/>
              </a:solidFill>
              <a:latin typeface="Atkinson Hyperlegible" pitchFamily="50" charset="0"/>
            </a:endParaRPr>
          </a:p>
          <a:p>
            <a:r>
              <a:rPr lang="en-GB" sz="900" b="0" i="0" dirty="0">
                <a:solidFill>
                  <a:schemeClr val="tx1"/>
                </a:solidFill>
                <a:effectLst/>
                <a:latin typeface="Atkinson Hyperlegible" pitchFamily="50" charset="0"/>
              </a:rPr>
              <a:t>In the 12 months to February 2023, </a:t>
            </a:r>
            <a:r>
              <a:rPr lang="en-GB" sz="900" dirty="0">
                <a:solidFill>
                  <a:schemeClr val="tx1"/>
                </a:solidFill>
                <a:latin typeface="Atkinson Hyperlegible" pitchFamily="50" charset="0"/>
              </a:rPr>
              <a:t>356</a:t>
            </a:r>
            <a:r>
              <a:rPr lang="en-GB" sz="900" b="0" i="0" dirty="0">
                <a:solidFill>
                  <a:schemeClr val="tx1"/>
                </a:solidFill>
                <a:effectLst/>
                <a:latin typeface="Atkinson Hyperlegible" pitchFamily="50" charset="0"/>
              </a:rPr>
              <a:t> new officers took their oaths to the King and started their Essex Police careers. The new officers pledged their commitment to police with the consent of every community at a time when the Force is welcoming more new colleagues from a range of different backgrounds. Over the same period, 244 officers left their positions, leading to an overall increase of 112 officers over the last year.</a:t>
            </a:r>
          </a:p>
          <a:p>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The average days lost per person for sickness decreased for Staff and PCSOs, but increased for Officers in the 12 months to February 2023 compared to the 12 months to February 2022. Full Time Employee vacancies deteriorated for all employee types except PCSOs over the same period. For these reasons a grade of Adequate is recommended.</a:t>
            </a:r>
          </a:p>
          <a:p>
            <a:endParaRPr lang="en-GB" sz="900" dirty="0">
              <a:solidFill>
                <a:srgbClr val="FF0000"/>
              </a:solidFill>
              <a:latin typeface="Atkinson Hyperlegible" pitchFamily="50" charset="0"/>
            </a:endParaRPr>
          </a:p>
          <a:p>
            <a:r>
              <a:rPr lang="en-GB" sz="900" dirty="0">
                <a:solidFill>
                  <a:schemeClr val="tx1"/>
                </a:solidFill>
                <a:latin typeface="Atkinson Hyperlegible" pitchFamily="50" charset="0"/>
              </a:rPr>
              <a:t> Please note:</a:t>
            </a:r>
          </a:p>
          <a:p>
            <a:r>
              <a:rPr lang="en-GB" sz="900" dirty="0">
                <a:solidFill>
                  <a:schemeClr val="tx1"/>
                </a:solidFill>
                <a:latin typeface="Atkinson Hyperlegible" pitchFamily="50" charset="0"/>
              </a:rPr>
              <a:t>*    Ethnic minority employees as a percentage of the total workforce. </a:t>
            </a:r>
          </a:p>
          <a:p>
            <a:r>
              <a:rPr lang="en-GB" sz="900" dirty="0">
                <a:solidFill>
                  <a:schemeClr val="tx1"/>
                </a:solidFill>
                <a:latin typeface="Atkinson Hyperlegible" pitchFamily="50" charset="0"/>
              </a:rPr>
              <a:t>**   Ethnic minority employees as a percentage of type of employee.</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34840"/>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11 – Supporting our officers and staff</a:t>
            </a:r>
          </a:p>
        </p:txBody>
      </p:sp>
      <p:sp>
        <p:nvSpPr>
          <p:cNvPr id="5" name="Slide Number Placeholder 4"/>
          <p:cNvSpPr>
            <a:spLocks noGrp="1"/>
          </p:cNvSpPr>
          <p:nvPr>
            <p:ph type="sldNum" sz="quarter" idx="12"/>
          </p:nvPr>
        </p:nvSpPr>
        <p:spPr>
          <a:xfrm>
            <a:off x="6940534" y="6457394"/>
            <a:ext cx="2133600" cy="365125"/>
          </a:xfrm>
        </p:spPr>
        <p:txBody>
          <a:bodyPr/>
          <a:lstStyle/>
          <a:p>
            <a:fld id="{E0D83E65-4E55-4BA6-A0BC-212B9D3BDCE3}" type="slidenum">
              <a:rPr lang="en-GB" smtClean="0"/>
              <a:pPr/>
              <a:t>26</a:t>
            </a:fld>
            <a:endParaRPr lang="en-GB" dirty="0"/>
          </a:p>
        </p:txBody>
      </p:sp>
      <p:sp>
        <p:nvSpPr>
          <p:cNvPr id="8" name="Rectangle 7">
            <a:extLst>
              <a:ext uri="{FF2B5EF4-FFF2-40B4-BE49-F238E27FC236}">
                <a16:creationId xmlns:a16="http://schemas.microsoft.com/office/drawing/2014/main" id="{5C79F3E8-9B6E-4586-9B29-7A90BA98D1C2}"/>
              </a:ext>
            </a:extLst>
          </p:cNvPr>
          <p:cNvSpPr/>
          <p:nvPr/>
        </p:nvSpPr>
        <p:spPr>
          <a:xfrm>
            <a:off x="7260527" y="134840"/>
            <a:ext cx="180020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3" name="Picture 2">
            <a:extLst>
              <a:ext uri="{FF2B5EF4-FFF2-40B4-BE49-F238E27FC236}">
                <a16:creationId xmlns:a16="http://schemas.microsoft.com/office/drawing/2014/main" id="{913761EE-4B03-4169-8B5B-A20ECF0F159B}"/>
              </a:ext>
            </a:extLst>
          </p:cNvPr>
          <p:cNvPicPr>
            <a:picLocks noChangeAspect="1"/>
          </p:cNvPicPr>
          <p:nvPr/>
        </p:nvPicPr>
        <p:blipFill>
          <a:blip r:embed="rId2"/>
          <a:stretch>
            <a:fillRect/>
          </a:stretch>
        </p:blipFill>
        <p:spPr>
          <a:xfrm>
            <a:off x="68222" y="668313"/>
            <a:ext cx="9000000" cy="1213143"/>
          </a:xfrm>
          <a:prstGeom prst="rect">
            <a:avLst/>
          </a:prstGeom>
        </p:spPr>
      </p:pic>
      <p:pic>
        <p:nvPicPr>
          <p:cNvPr id="7" name="Picture 6">
            <a:extLst>
              <a:ext uri="{FF2B5EF4-FFF2-40B4-BE49-F238E27FC236}">
                <a16:creationId xmlns:a16="http://schemas.microsoft.com/office/drawing/2014/main" id="{6637052A-8DB7-40F5-A0B4-D446374A6D0B}"/>
              </a:ext>
            </a:extLst>
          </p:cNvPr>
          <p:cNvPicPr>
            <a:picLocks noChangeAspect="1"/>
          </p:cNvPicPr>
          <p:nvPr/>
        </p:nvPicPr>
        <p:blipFill>
          <a:blip r:embed="rId3"/>
          <a:stretch>
            <a:fillRect/>
          </a:stretch>
        </p:blipFill>
        <p:spPr>
          <a:xfrm>
            <a:off x="67502" y="1926631"/>
            <a:ext cx="9006631" cy="2299081"/>
          </a:xfrm>
          <a:prstGeom prst="rect">
            <a:avLst/>
          </a:prstGeom>
        </p:spPr>
      </p:pic>
    </p:spTree>
    <p:extLst>
      <p:ext uri="{BB962C8B-B14F-4D97-AF65-F5344CB8AC3E}">
        <p14:creationId xmlns:p14="http://schemas.microsoft.com/office/powerpoint/2010/main" val="4032978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0608DC-25BC-4D4A-BFB8-31EFAFAA6ED2}"/>
              </a:ext>
            </a:extLst>
          </p:cNvPr>
          <p:cNvSpPr txBox="1"/>
          <p:nvPr/>
        </p:nvSpPr>
        <p:spPr>
          <a:xfrm>
            <a:off x="74845" y="3261221"/>
            <a:ext cx="8987641" cy="344709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The data is this section is provided by Essex County Fire and Rescue Service as part of the Joint Essex Fire and Police Education in Schools Programme (2022). School visit data has been provided up to December 2022.</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330 school visits were conducted in the 12 months to December 2022. This is an increase of 17% compared to the 12 months to December 2021.*</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There was a 52.0% decrease (1,397 fewer) in the number of programmes delivered in the 12 months to December 2022 compared to the 12 months to December 2019.** Audience Numbers decreased by 42.5% (88,963 fewer) in the 12 months to December 2022 compared to the 12 months to December 2019.**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This section is due to be reviewed to include additional context. Whilst there has been a decrease in programmes delivered and audience numbers in the 12 months to December 2022 compared to the 12 months to December 2019, due to a lack of further qualitative information, a grade of Adequate is recommended.</a:t>
            </a:r>
          </a:p>
          <a:p>
            <a:endParaRPr lang="en-GB" sz="1200" dirty="0">
              <a:solidFill>
                <a:schemeClr val="tx1"/>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Data is to December 2022. Only data for the last two years has been provided, so comparisons to the Pre-Covid period are not possible. </a:t>
            </a:r>
          </a:p>
          <a:p>
            <a:r>
              <a:rPr lang="en-GB" sz="1000" dirty="0">
                <a:solidFill>
                  <a:schemeClr val="tx1"/>
                </a:solidFill>
                <a:latin typeface="Atkinson Hyperlegible" pitchFamily="50" charset="0"/>
              </a:rPr>
              <a:t>** Schools and colleges reopened in September 2020 due to the pandemic, but were closed again from January to March 2021. In addition, throughout most of the September 2020 to July 2021 period there were still government restrictions on gathering and movement, especially for non-essential mixing.</a:t>
            </a:r>
          </a:p>
          <a:p>
            <a:r>
              <a:rPr lang="en-GB" sz="1000" dirty="0">
                <a:solidFill>
                  <a:schemeClr val="tx1"/>
                </a:solidFill>
                <a:latin typeface="Atkinson Hyperlegible" pitchFamily="50" charset="0"/>
              </a:rPr>
              <a:t>*** Data is only available to September 2022.</a:t>
            </a:r>
          </a:p>
        </p:txBody>
      </p:sp>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12 – Increasing collaboration</a:t>
            </a:r>
          </a:p>
        </p:txBody>
      </p:sp>
      <p:sp>
        <p:nvSpPr>
          <p:cNvPr id="5" name="Slide Number Placeholder 4"/>
          <p:cNvSpPr>
            <a:spLocks noGrp="1"/>
          </p:cNvSpPr>
          <p:nvPr>
            <p:ph type="sldNum" sz="quarter" idx="12"/>
          </p:nvPr>
        </p:nvSpPr>
        <p:spPr>
          <a:xfrm>
            <a:off x="6960260" y="6399739"/>
            <a:ext cx="2133600" cy="365125"/>
          </a:xfrm>
        </p:spPr>
        <p:txBody>
          <a:bodyPr/>
          <a:lstStyle/>
          <a:p>
            <a:fld id="{E0D83E65-4E55-4BA6-A0BC-212B9D3BDCE3}" type="slidenum">
              <a:rPr lang="en-GB" smtClean="0"/>
              <a:pPr/>
              <a:t>27</a:t>
            </a:fld>
            <a:endParaRPr lang="en-GB" dirty="0"/>
          </a:p>
        </p:txBody>
      </p:sp>
      <p:sp>
        <p:nvSpPr>
          <p:cNvPr id="8" name="Rectangle 7">
            <a:extLst>
              <a:ext uri="{FF2B5EF4-FFF2-40B4-BE49-F238E27FC236}">
                <a16:creationId xmlns:a16="http://schemas.microsoft.com/office/drawing/2014/main" id="{5C79F3E8-9B6E-4586-9B29-7A90BA98D1C2}"/>
              </a:ext>
            </a:extLst>
          </p:cNvPr>
          <p:cNvSpPr/>
          <p:nvPr/>
        </p:nvSpPr>
        <p:spPr>
          <a:xfrm>
            <a:off x="7164289" y="122430"/>
            <a:ext cx="1872208"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p>
        </p:txBody>
      </p:sp>
      <p:pic>
        <p:nvPicPr>
          <p:cNvPr id="10" name="Picture 9">
            <a:extLst>
              <a:ext uri="{FF2B5EF4-FFF2-40B4-BE49-F238E27FC236}">
                <a16:creationId xmlns:a16="http://schemas.microsoft.com/office/drawing/2014/main" id="{5BB4EB05-B044-473C-AF0A-4259DE37242E}"/>
              </a:ext>
            </a:extLst>
          </p:cNvPr>
          <p:cNvPicPr>
            <a:picLocks noChangeAspect="1"/>
          </p:cNvPicPr>
          <p:nvPr/>
        </p:nvPicPr>
        <p:blipFill>
          <a:blip r:embed="rId2"/>
          <a:stretch>
            <a:fillRect/>
          </a:stretch>
        </p:blipFill>
        <p:spPr>
          <a:xfrm>
            <a:off x="3286409" y="1778460"/>
            <a:ext cx="5776077" cy="1450767"/>
          </a:xfrm>
          <a:prstGeom prst="rect">
            <a:avLst/>
          </a:prstGeom>
        </p:spPr>
      </p:pic>
      <p:pic>
        <p:nvPicPr>
          <p:cNvPr id="11" name="Picture 10">
            <a:extLst>
              <a:ext uri="{FF2B5EF4-FFF2-40B4-BE49-F238E27FC236}">
                <a16:creationId xmlns:a16="http://schemas.microsoft.com/office/drawing/2014/main" id="{E15FB5C1-2145-4DC0-8144-9E34CAEF190E}"/>
              </a:ext>
            </a:extLst>
          </p:cNvPr>
          <p:cNvPicPr>
            <a:picLocks noChangeAspect="1"/>
          </p:cNvPicPr>
          <p:nvPr/>
        </p:nvPicPr>
        <p:blipFill>
          <a:blip r:embed="rId3"/>
          <a:stretch>
            <a:fillRect/>
          </a:stretch>
        </p:blipFill>
        <p:spPr>
          <a:xfrm>
            <a:off x="107504" y="1778460"/>
            <a:ext cx="3178905" cy="1311576"/>
          </a:xfrm>
          <a:prstGeom prst="rect">
            <a:avLst/>
          </a:prstGeom>
        </p:spPr>
      </p:pic>
      <p:pic>
        <p:nvPicPr>
          <p:cNvPr id="4" name="Picture 3">
            <a:extLst>
              <a:ext uri="{FF2B5EF4-FFF2-40B4-BE49-F238E27FC236}">
                <a16:creationId xmlns:a16="http://schemas.microsoft.com/office/drawing/2014/main" id="{5D95B298-1F91-40A5-B989-ED6D77B0E369}"/>
              </a:ext>
            </a:extLst>
          </p:cNvPr>
          <p:cNvPicPr>
            <a:picLocks noChangeAspect="1"/>
          </p:cNvPicPr>
          <p:nvPr/>
        </p:nvPicPr>
        <p:blipFill>
          <a:blip r:embed="rId4"/>
          <a:stretch>
            <a:fillRect/>
          </a:stretch>
        </p:blipFill>
        <p:spPr>
          <a:xfrm>
            <a:off x="74887" y="670358"/>
            <a:ext cx="9000000" cy="1060881"/>
          </a:xfrm>
          <a:prstGeom prst="rect">
            <a:avLst/>
          </a:prstGeom>
        </p:spPr>
      </p:pic>
    </p:spTree>
    <p:extLst>
      <p:ext uri="{BB962C8B-B14F-4D97-AF65-F5344CB8AC3E}">
        <p14:creationId xmlns:p14="http://schemas.microsoft.com/office/powerpoint/2010/main" val="4644029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0079"/>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Monthly Performance Overview: Exceptions</a:t>
            </a:r>
          </a:p>
        </p:txBody>
      </p:sp>
      <p:sp>
        <p:nvSpPr>
          <p:cNvPr id="5" name="Slide Number Placeholder 4"/>
          <p:cNvSpPr>
            <a:spLocks noGrp="1"/>
          </p:cNvSpPr>
          <p:nvPr>
            <p:ph type="sldNum" sz="quarter" idx="12"/>
          </p:nvPr>
        </p:nvSpPr>
        <p:spPr>
          <a:xfrm>
            <a:off x="7010400" y="6492875"/>
            <a:ext cx="2133600" cy="365125"/>
          </a:xfrm>
        </p:spPr>
        <p:txBody>
          <a:bodyPr/>
          <a:lstStyle/>
          <a:p>
            <a:fld id="{E0D83E65-4E55-4BA6-A0BC-212B9D3BDCE3}" type="slidenum">
              <a:rPr lang="en-GB" smtClean="0"/>
              <a:pPr/>
              <a:t>28</a:t>
            </a:fld>
            <a:endParaRPr lang="en-GB" dirty="0"/>
          </a:p>
        </p:txBody>
      </p:sp>
      <p:sp>
        <p:nvSpPr>
          <p:cNvPr id="10" name="TextBox 9">
            <a:extLst>
              <a:ext uri="{FF2B5EF4-FFF2-40B4-BE49-F238E27FC236}">
                <a16:creationId xmlns:a16="http://schemas.microsoft.com/office/drawing/2014/main" id="{B1DBBDEA-5186-4807-A6B0-771CD2674371}"/>
              </a:ext>
            </a:extLst>
          </p:cNvPr>
          <p:cNvSpPr txBox="1"/>
          <p:nvPr/>
        </p:nvSpPr>
        <p:spPr>
          <a:xfrm>
            <a:off x="124948" y="743500"/>
            <a:ext cx="8894104" cy="707886"/>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tkinson Hyperlegible" pitchFamily="50" charset="0"/>
              </a:rPr>
              <a:t>Exceptions Overview</a:t>
            </a:r>
            <a:r>
              <a:rPr lang="en-GB" sz="1600" dirty="0">
                <a:solidFill>
                  <a:schemeClr val="tx1"/>
                </a:solidFill>
                <a:latin typeface="Atkinson Hyperlegible" pitchFamily="50" charset="0"/>
              </a:rPr>
              <a:t> </a:t>
            </a:r>
          </a:p>
          <a:p>
            <a:r>
              <a:rPr lang="en-GB" sz="1200" dirty="0">
                <a:solidFill>
                  <a:schemeClr val="tx1"/>
                </a:solidFill>
                <a:latin typeface="Atkinson Hyperlegible" pitchFamily="50" charset="0"/>
              </a:rPr>
              <a:t>The force saw a statistically exceptional increase in Burglaries and a statistically exceptional decrease in Domestic Abuse in February 2023. </a:t>
            </a:r>
          </a:p>
        </p:txBody>
      </p:sp>
      <p:sp>
        <p:nvSpPr>
          <p:cNvPr id="11" name="TextBox 10">
            <a:extLst>
              <a:ext uri="{FF2B5EF4-FFF2-40B4-BE49-F238E27FC236}">
                <a16:creationId xmlns:a16="http://schemas.microsoft.com/office/drawing/2014/main" id="{2497771C-D24A-42DD-A390-1D58C68D68A2}"/>
              </a:ext>
            </a:extLst>
          </p:cNvPr>
          <p:cNvSpPr txBox="1"/>
          <p:nvPr/>
        </p:nvSpPr>
        <p:spPr>
          <a:xfrm>
            <a:off x="125548" y="1524453"/>
            <a:ext cx="8894104" cy="4924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chemeClr val="tx1"/>
                </a:solidFill>
                <a:latin typeface="Atkinson Hyperlegible" pitchFamily="50" charset="0"/>
              </a:rPr>
              <a:t>Burglary </a:t>
            </a:r>
            <a:r>
              <a:rPr lang="en-GB" sz="1400" dirty="0">
                <a:solidFill>
                  <a:schemeClr val="tx1"/>
                </a:solidFill>
                <a:latin typeface="Atkinson Hyperlegible" pitchFamily="50" charset="0"/>
              </a:rPr>
              <a:t>(Residential and Business &amp; Community combined)</a:t>
            </a:r>
            <a:r>
              <a:rPr lang="en-GB" sz="1400" b="1" dirty="0">
                <a:solidFill>
                  <a:schemeClr val="tx1"/>
                </a:solidFill>
                <a:latin typeface="Atkinson Hyperlegible" pitchFamily="50" charset="0"/>
              </a:rPr>
              <a:t> – </a:t>
            </a:r>
            <a:r>
              <a:rPr lang="en-GB" sz="1400" b="1" dirty="0">
                <a:solidFill>
                  <a:srgbClr val="FF0000"/>
                </a:solidFill>
                <a:latin typeface="Atkinson Hyperlegible" pitchFamily="50" charset="0"/>
              </a:rPr>
              <a:t>Increase</a:t>
            </a:r>
            <a:endParaRPr lang="en-GB" sz="1400" dirty="0">
              <a:solidFill>
                <a:srgbClr val="FF0000"/>
              </a:solidFill>
              <a:latin typeface="Atkinson Hyperlegible" pitchFamily="50" charset="0"/>
            </a:endParaRPr>
          </a:p>
          <a:p>
            <a:r>
              <a:rPr lang="en-GB" sz="1200" dirty="0">
                <a:solidFill>
                  <a:schemeClr val="tx1"/>
                </a:solidFill>
                <a:latin typeface="Atkinson Hyperlegible" pitchFamily="50" charset="0"/>
              </a:rPr>
              <a:t>5.0% increase (321 more crimes) for the 12 months to February 2023 compared to the 12 months to February 2022. </a:t>
            </a:r>
            <a:endParaRPr lang="en-GB" sz="1200" dirty="0">
              <a:solidFill>
                <a:schemeClr val="tx1"/>
              </a:solidFill>
            </a:endParaRPr>
          </a:p>
        </p:txBody>
      </p:sp>
      <p:sp>
        <p:nvSpPr>
          <p:cNvPr id="12" name="TextBox 11">
            <a:extLst>
              <a:ext uri="{FF2B5EF4-FFF2-40B4-BE49-F238E27FC236}">
                <a16:creationId xmlns:a16="http://schemas.microsoft.com/office/drawing/2014/main" id="{615F31FC-5BD0-4710-9AEA-B6D508FDC60B}"/>
              </a:ext>
            </a:extLst>
          </p:cNvPr>
          <p:cNvSpPr txBox="1"/>
          <p:nvPr/>
        </p:nvSpPr>
        <p:spPr>
          <a:xfrm>
            <a:off x="124948" y="2089963"/>
            <a:ext cx="8894104" cy="86177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400" b="1" dirty="0">
                <a:solidFill>
                  <a:schemeClr val="tx1"/>
                </a:solidFill>
                <a:latin typeface="Atkinson Hyperlegible" pitchFamily="50" charset="0"/>
              </a:rPr>
              <a:t>Domestic Abuse – </a:t>
            </a:r>
            <a:r>
              <a:rPr lang="en-GB" sz="1400" b="1" dirty="0">
                <a:solidFill>
                  <a:srgbClr val="00B050"/>
                </a:solidFill>
                <a:latin typeface="Atkinson Hyperlegible" pitchFamily="50" charset="0"/>
              </a:rPr>
              <a:t>Decrease</a:t>
            </a:r>
            <a:endParaRPr lang="en-GB" sz="1400" dirty="0">
              <a:solidFill>
                <a:srgbClr val="00B050"/>
              </a:solidFill>
              <a:latin typeface="Atkinson Hyperlegible" pitchFamily="50" charset="0"/>
            </a:endParaRPr>
          </a:p>
          <a:p>
            <a:r>
              <a:rPr lang="en-GB" sz="1200" dirty="0">
                <a:solidFill>
                  <a:schemeClr val="tx1"/>
                </a:solidFill>
                <a:latin typeface="Atkinson Hyperlegible" pitchFamily="50" charset="0"/>
              </a:rPr>
              <a:t>8.1% decrease (2,489 fewer crimes) for the 12 months to February 2023 compared to the 12 months to February 2022. This is primarily being driven by Standard Risk Domestic Abuse. There were statistically exceptional decreases in four Districts in February 2023: Tendring, Southend, Castle Point and Basildon. </a:t>
            </a:r>
            <a:endParaRPr lang="en-GB" sz="1200" dirty="0">
              <a:solidFill>
                <a:schemeClr val="tx1"/>
              </a:solidFill>
            </a:endParaRPr>
          </a:p>
        </p:txBody>
      </p:sp>
    </p:spTree>
    <p:extLst>
      <p:ext uri="{BB962C8B-B14F-4D97-AF65-F5344CB8AC3E}">
        <p14:creationId xmlns:p14="http://schemas.microsoft.com/office/powerpoint/2010/main" val="2502969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dirty="0">
                <a:solidFill>
                  <a:schemeClr val="bg1"/>
                </a:solidFill>
                <a:latin typeface="Atkinson Hyperlegible" pitchFamily="50" charset="0"/>
              </a:rPr>
              <a:t>2021-2024 Police and Crime Plan Performance Indicators</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dirty="0"/>
              <a:t>Table 1</a:t>
            </a:r>
          </a:p>
        </p:txBody>
      </p:sp>
      <p:sp>
        <p:nvSpPr>
          <p:cNvPr id="13" name="Slide Number Placeholder 2"/>
          <p:cNvSpPr>
            <a:spLocks noGrp="1"/>
          </p:cNvSpPr>
          <p:nvPr>
            <p:ph type="sldNum" sz="quarter" idx="12"/>
          </p:nvPr>
        </p:nvSpPr>
        <p:spPr>
          <a:xfrm>
            <a:off x="6998597" y="6500676"/>
            <a:ext cx="2133600" cy="365125"/>
          </a:xfrm>
        </p:spPr>
        <p:txBody>
          <a:bodyPr/>
          <a:lstStyle/>
          <a:p>
            <a:fld id="{E0D83E65-4E55-4BA6-A0BC-212B9D3BDCE3}" type="slidenum">
              <a:rPr lang="en-GB" smtClean="0"/>
              <a:pPr/>
              <a:t>29</a:t>
            </a:fld>
            <a:endParaRPr lang="en-GB" dirty="0"/>
          </a:p>
        </p:txBody>
      </p:sp>
      <p:sp>
        <p:nvSpPr>
          <p:cNvPr id="8" name="TextBox 7">
            <a:extLst>
              <a:ext uri="{FF2B5EF4-FFF2-40B4-BE49-F238E27FC236}">
                <a16:creationId xmlns:a16="http://schemas.microsoft.com/office/drawing/2014/main" id="{9E789287-6B36-43A9-8C6D-024438DCAFA0}"/>
              </a:ext>
            </a:extLst>
          </p:cNvPr>
          <p:cNvSpPr txBox="1"/>
          <p:nvPr/>
        </p:nvSpPr>
        <p:spPr>
          <a:xfrm>
            <a:off x="18955" y="6563236"/>
            <a:ext cx="9106083" cy="230832"/>
          </a:xfrm>
          <a:prstGeom prst="rect">
            <a:avLst/>
          </a:prstGeom>
          <a:noFill/>
        </p:spPr>
        <p:txBody>
          <a:bodyPr wrap="square" rtlCol="0">
            <a:spAutoFit/>
          </a:bodyPr>
          <a:lstStyle/>
          <a:p>
            <a:r>
              <a:rPr lang="en-GB" sz="900" dirty="0">
                <a:latin typeface="Atkinson Hyperlegible" pitchFamily="50" charset="0"/>
              </a:rPr>
              <a:t>Please view above table with the explanations and caveats detailed on slides 32 and 33.</a:t>
            </a:r>
          </a:p>
        </p:txBody>
      </p:sp>
      <p:pic>
        <p:nvPicPr>
          <p:cNvPr id="2" name="Picture 1">
            <a:extLst>
              <a:ext uri="{FF2B5EF4-FFF2-40B4-BE49-F238E27FC236}">
                <a16:creationId xmlns:a16="http://schemas.microsoft.com/office/drawing/2014/main" id="{C775EF3C-D0C4-4511-9274-EAD54E73B2BE}"/>
              </a:ext>
            </a:extLst>
          </p:cNvPr>
          <p:cNvPicPr>
            <a:picLocks noChangeAspect="1"/>
          </p:cNvPicPr>
          <p:nvPr/>
        </p:nvPicPr>
        <p:blipFill>
          <a:blip r:embed="rId2"/>
          <a:stretch>
            <a:fillRect/>
          </a:stretch>
        </p:blipFill>
        <p:spPr>
          <a:xfrm>
            <a:off x="179512" y="878977"/>
            <a:ext cx="8856984" cy="5719979"/>
          </a:xfrm>
          <a:prstGeom prst="rect">
            <a:avLst/>
          </a:prstGeom>
        </p:spPr>
      </p:pic>
    </p:spTree>
    <p:extLst>
      <p:ext uri="{BB962C8B-B14F-4D97-AF65-F5344CB8AC3E}">
        <p14:creationId xmlns:p14="http://schemas.microsoft.com/office/powerpoint/2010/main" val="3736157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7384"/>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29558"/>
            <a:ext cx="7200800" cy="338554"/>
          </a:xfrm>
          <a:prstGeom prst="rect">
            <a:avLst/>
          </a:prstGeom>
        </p:spPr>
        <p:txBody>
          <a:bodyPr wrap="square">
            <a:spAutoFit/>
          </a:bodyPr>
          <a:lstStyle/>
          <a:p>
            <a:r>
              <a:rPr lang="en-GB" sz="1600" b="1" dirty="0">
                <a:solidFill>
                  <a:schemeClr val="bg1"/>
                </a:solidFill>
                <a:latin typeface="Atkinson Hyperlegible" pitchFamily="50" charset="0"/>
              </a:rPr>
              <a:t>Executive Summary - continued </a:t>
            </a:r>
          </a:p>
        </p:txBody>
      </p:sp>
      <p:sp>
        <p:nvSpPr>
          <p:cNvPr id="3" name="Slide Number Placeholder 2"/>
          <p:cNvSpPr>
            <a:spLocks noGrp="1"/>
          </p:cNvSpPr>
          <p:nvPr>
            <p:ph type="sldNum" sz="quarter" idx="12"/>
          </p:nvPr>
        </p:nvSpPr>
        <p:spPr>
          <a:xfrm>
            <a:off x="7010400" y="6545879"/>
            <a:ext cx="2133600" cy="365125"/>
          </a:xfrm>
        </p:spPr>
        <p:txBody>
          <a:bodyPr/>
          <a:lstStyle/>
          <a:p>
            <a:fld id="{E0D83E65-4E55-4BA6-A0BC-212B9D3BDCE3}" type="slidenum">
              <a:rPr lang="en-GB" smtClean="0">
                <a:latin typeface="Atkinson Hyperlegible" pitchFamily="50" charset="0"/>
              </a:rPr>
              <a:pPr/>
              <a:t>3</a:t>
            </a:fld>
            <a:endParaRPr lang="en-GB" dirty="0">
              <a:latin typeface="Atkinson Hyperlegible" pitchFamily="50" charset="0"/>
            </a:endParaRPr>
          </a:p>
        </p:txBody>
      </p:sp>
      <p:sp>
        <p:nvSpPr>
          <p:cNvPr id="5" name="TextBox 4"/>
          <p:cNvSpPr txBox="1"/>
          <p:nvPr/>
        </p:nvSpPr>
        <p:spPr>
          <a:xfrm>
            <a:off x="0" y="655833"/>
            <a:ext cx="9144001" cy="5516895"/>
          </a:xfrm>
          <a:prstGeom prst="rect">
            <a:avLst/>
          </a:prstGeom>
          <a:noFill/>
        </p:spPr>
        <p:txBody>
          <a:bodyPr wrap="square" rtlCol="0">
            <a:spAutoFit/>
          </a:bodyPr>
          <a:lstStyle/>
          <a:p>
            <a:endParaRPr lang="en-GB" sz="950"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i="0" dirty="0">
                <a:effectLst/>
                <a:latin typeface="Atkinson Hyperlegible" pitchFamily="50" charset="0"/>
              </a:rPr>
              <a:t>Essex Police prides itself on having excellent Crime Data Accuracy (CDA)</a:t>
            </a:r>
            <a:r>
              <a:rPr lang="en-GB" sz="950" i="0" dirty="0">
                <a:effectLst/>
                <a:latin typeface="Atkinson Hyperlegible" pitchFamily="50" charset="0"/>
              </a:rPr>
              <a:t>. In its most recent inspection by HMICFRS, Essex Police was graded as Outstanding in relation to its CDA. Maintaining excellent CDA, however, requires the Force to neither under-record nor over-record offences. To this end, Essex Police is auditing and – where appropriate – cancelling Stalking &amp; Harassment (S&amp;H) offences to ensure additional crimes have not been unnecessarily recorded. Essex Police have also been educating those working within the Resolution Centre to ensure they fully research the individuals involved in these types of</a:t>
            </a:r>
            <a:r>
              <a:rPr lang="en-GB" sz="950" dirty="0">
                <a:latin typeface="Atkinson Hyperlegible" pitchFamily="50" charset="0"/>
              </a:rPr>
              <a:t> offences before they create new crimes; where previous records exist, these additional incidents are instead referred to the relevant officer(s) in order that they can be investigated together. </a:t>
            </a:r>
            <a:r>
              <a:rPr lang="en-GB" sz="950" i="0" dirty="0">
                <a:effectLst/>
                <a:latin typeface="Atkinson Hyperlegible" pitchFamily="50" charset="0"/>
              </a:rPr>
              <a:t>This activity has therefore not only </a:t>
            </a:r>
            <a:r>
              <a:rPr lang="en-GB" sz="950" dirty="0">
                <a:latin typeface="Atkinson Hyperlegible" pitchFamily="50" charset="0"/>
              </a:rPr>
              <a:t>resulted in a decrease in offences since the start of the review (August 2022) but has enabled the Force to better coordinate these types of investigations.</a:t>
            </a:r>
            <a:r>
              <a:rPr lang="en-GB" sz="1000" dirty="0">
                <a:latin typeface="Atkinson Hyperlegible" pitchFamily="50" charset="0"/>
              </a:rPr>
              <a:t> As of 31 January 2023, 904 records have been reviewed as potential duplicate crimes and 320 sent for cancellation; of these, 233 records (72.8%) have now been cancelled</a:t>
            </a:r>
            <a:r>
              <a:rPr lang="en-GB" sz="950" dirty="0">
                <a:latin typeface="Atkinson Hyperlegible" pitchFamily="50" charset="0"/>
              </a:rPr>
              <a:t>.  It is of note that Stalking and Harassment offences</a:t>
            </a:r>
            <a:r>
              <a:rPr lang="en-GB" sz="950" b="0" i="0" dirty="0">
                <a:effectLst/>
                <a:latin typeface="Atkinson Hyperlegible" pitchFamily="50" charset="0"/>
              </a:rPr>
              <a:t> comprise the largest volume of Violence Against Women &amp; Girls offences (VAWG) and accounts for </a:t>
            </a:r>
            <a:r>
              <a:rPr lang="en-GB" sz="950" dirty="0">
                <a:latin typeface="Atkinson Hyperlegible" pitchFamily="50" charset="0"/>
              </a:rPr>
              <a:t>19</a:t>
            </a:r>
            <a:r>
              <a:rPr lang="en-GB" sz="950" b="0" i="0" dirty="0">
                <a:effectLst/>
                <a:latin typeface="Atkinson Hyperlegible" pitchFamily="50" charset="0"/>
              </a:rPr>
              <a:t>.6% of all Domestic Abuse investigations</a:t>
            </a:r>
            <a:r>
              <a:rPr lang="en-GB" sz="950" dirty="0">
                <a:latin typeface="Atkinson Hyperlegible" pitchFamily="50" charset="0"/>
              </a:rPr>
              <a:t>. There were, for example, </a:t>
            </a:r>
            <a:r>
              <a:rPr lang="en-GB" sz="900" b="1" dirty="0">
                <a:solidFill>
                  <a:schemeClr val="tx1"/>
                </a:solidFill>
                <a:latin typeface="Atkinson Hyperlegible" pitchFamily="50" charset="0"/>
              </a:rPr>
              <a:t>2,595</a:t>
            </a:r>
            <a:r>
              <a:rPr lang="en-GB" sz="950" b="1" dirty="0">
                <a:latin typeface="Atkinson Hyperlegible" pitchFamily="50" charset="0"/>
              </a:rPr>
              <a:t> </a:t>
            </a:r>
            <a:r>
              <a:rPr lang="en-GB" sz="950" b="1" dirty="0">
                <a:solidFill>
                  <a:srgbClr val="00B050"/>
                </a:solidFill>
                <a:latin typeface="Atkinson Hyperlegible" pitchFamily="50" charset="0"/>
              </a:rPr>
              <a:t>fewer</a:t>
            </a:r>
            <a:r>
              <a:rPr lang="en-GB" sz="950" b="1" dirty="0">
                <a:latin typeface="Atkinson Hyperlegible" pitchFamily="50" charset="0"/>
              </a:rPr>
              <a:t> Stalking and Harassment crimes committed against females </a:t>
            </a:r>
            <a:r>
              <a:rPr lang="en-GB" sz="950" dirty="0">
                <a:latin typeface="Atkinson Hyperlegible" pitchFamily="50" charset="0"/>
              </a:rPr>
              <a:t>in the 12 months to February 2023 (15,285 crimes) compared to the 12 months to February 2022 (17,880 crimes).</a:t>
            </a:r>
            <a:endParaRPr lang="en-GB" sz="950" b="1" dirty="0">
              <a:highlight>
                <a:srgbClr val="FFFF66"/>
              </a:highlight>
              <a:latin typeface="Atkinson Hyperlegible" pitchFamily="50" charset="0"/>
            </a:endParaRPr>
          </a:p>
          <a:p>
            <a:pPr marL="285750" indent="-285750">
              <a:buFont typeface="Arial" panose="020B0604020202020204" pitchFamily="34" charset="0"/>
              <a:buChar char="•"/>
            </a:pPr>
            <a:endParaRPr lang="en-GB" sz="950" b="1"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dirty="0">
                <a:latin typeface="Atkinson Hyperlegible" pitchFamily="50" charset="0"/>
                <a:ea typeface="Times New Roman" panose="02020603050405020304" pitchFamily="18" charset="0"/>
                <a:cs typeface="Times New Roman" panose="02020603050405020304" pitchFamily="18" charset="0"/>
              </a:rPr>
              <a:t>Violence Against the Person (VAP)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offences committed against females </a:t>
            </a:r>
            <a:r>
              <a:rPr lang="en-GB" sz="950" b="1" dirty="0">
                <a:solidFill>
                  <a:srgbClr val="00B050"/>
                </a:solidFill>
                <a:latin typeface="Atkinson Hyperlegible" pitchFamily="50" charset="0"/>
                <a:ea typeface="Times New Roman" panose="02020603050405020304" pitchFamily="18" charset="0"/>
                <a:cs typeface="Times New Roman" panose="02020603050405020304" pitchFamily="18" charset="0"/>
              </a:rPr>
              <a:t>de</a:t>
            </a:r>
            <a:r>
              <a:rPr lang="en-GB" sz="950" b="1" kern="1200"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creased</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by </a:t>
            </a:r>
            <a:r>
              <a:rPr lang="en-GB" sz="950" b="1" dirty="0">
                <a:latin typeface="Atkinson Hyperlegible" pitchFamily="50" charset="0"/>
                <a:ea typeface="Times New Roman" panose="02020603050405020304" pitchFamily="18" charset="0"/>
                <a:cs typeface="Times New Roman" panose="02020603050405020304" pitchFamily="18" charset="0"/>
              </a:rPr>
              <a:t>5.1</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(2,007 fewer) in the 12 months to February 2023 compared to the 12 months to February 2022. </a:t>
            </a:r>
            <a:r>
              <a:rPr lang="en-GB" sz="950" dirty="0">
                <a:latin typeface="Atkinson Hyperlegible" pitchFamily="50" charset="0"/>
                <a:ea typeface="Times New Roman" panose="02020603050405020304" pitchFamily="18" charset="0"/>
                <a:cs typeface="Times New Roman" panose="02020603050405020304" pitchFamily="18" charset="0"/>
              </a:rPr>
              <a:t>T</a:t>
            </a:r>
            <a:r>
              <a:rPr lang="en-GB" sz="950" kern="1200" dirty="0">
                <a:effectLst/>
                <a:latin typeface="Atkinson Hyperlegible" pitchFamily="50" charset="0"/>
                <a:ea typeface="Times New Roman" panose="02020603050405020304" pitchFamily="18" charset="0"/>
                <a:cs typeface="Times New Roman" panose="02020603050405020304" pitchFamily="18" charset="0"/>
              </a:rPr>
              <a:t>here was also a </a:t>
            </a:r>
            <a:r>
              <a:rPr lang="en-GB" sz="950" b="1" dirty="0">
                <a:latin typeface="Atkinson Hyperlegible" pitchFamily="50" charset="0"/>
                <a:ea typeface="Times New Roman" panose="02020603050405020304" pitchFamily="18" charset="0"/>
                <a:cs typeface="Times New Roman" panose="02020603050405020304" pitchFamily="18" charset="0"/>
              </a:rPr>
              <a:t>5.8</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a:t>
            </a:r>
            <a:r>
              <a:rPr lang="en-GB" sz="950" b="1" kern="1200"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decrease</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(286 fewer) in the number of sexual offences committed against females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in these time periods. </a:t>
            </a:r>
            <a:r>
              <a:rPr lang="en-GB" sz="950" dirty="0">
                <a:latin typeface="Atkinson Hyperlegible" pitchFamily="50" charset="0"/>
                <a:ea typeface="Times New Roman" panose="02020603050405020304" pitchFamily="18" charset="0"/>
                <a:cs typeface="Times New Roman" panose="02020603050405020304" pitchFamily="18" charset="0"/>
              </a:rPr>
              <a:t>H</a:t>
            </a:r>
            <a:r>
              <a:rPr lang="en-GB" sz="950" kern="1200" dirty="0">
                <a:effectLst/>
                <a:latin typeface="Atkinson Hyperlegible" pitchFamily="50" charset="0"/>
                <a:ea typeface="Times New Roman" panose="02020603050405020304" pitchFamily="18" charset="0"/>
                <a:cs typeface="Times New Roman" panose="02020603050405020304" pitchFamily="18" charset="0"/>
              </a:rPr>
              <a:t>owever, </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Essex Police solved ten </a:t>
            </a:r>
            <a:r>
              <a:rPr lang="en-GB" sz="950" b="1" kern="1200" dirty="0">
                <a:solidFill>
                  <a:srgbClr val="FF0000"/>
                </a:solidFill>
                <a:effectLst/>
                <a:latin typeface="Atkinson Hyperlegible" pitchFamily="50" charset="0"/>
                <a:ea typeface="Times New Roman" panose="02020603050405020304" pitchFamily="18" charset="0"/>
                <a:cs typeface="Times New Roman" panose="02020603050405020304" pitchFamily="18" charset="0"/>
              </a:rPr>
              <a:t>fewer</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a:t>
            </a:r>
            <a:r>
              <a:rPr lang="en-GB" sz="950" b="1" dirty="0">
                <a:latin typeface="Atkinson Hyperlegible" pitchFamily="50" charset="0"/>
                <a:ea typeface="Times New Roman" panose="02020603050405020304" pitchFamily="18" charset="0"/>
                <a:cs typeface="Times New Roman" panose="02020603050405020304" pitchFamily="18" charset="0"/>
              </a:rPr>
              <a:t>3.4</a:t>
            </a:r>
            <a:r>
              <a:rPr lang="en-GB" sz="950" b="1" kern="1200" dirty="0">
                <a:effectLst/>
                <a:latin typeface="Atkinson Hyperlegible" pitchFamily="50" charset="0"/>
                <a:ea typeface="Times New Roman" panose="02020603050405020304" pitchFamily="18" charset="0"/>
                <a:cs typeface="Times New Roman" panose="02020603050405020304" pitchFamily="18" charset="0"/>
              </a:rPr>
              <a:t>%) sexual offences committed against females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in the 12 months to February 2023 compared to the 12 months to February 2022.</a:t>
            </a:r>
          </a:p>
          <a:p>
            <a:pPr marL="285750" indent="-285750">
              <a:buFont typeface="Arial" panose="020B0604020202020204" pitchFamily="34" charset="0"/>
              <a:buChar char="•"/>
            </a:pPr>
            <a:endParaRPr lang="en-GB" sz="950" dirty="0">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When comparing High Harm</a:t>
            </a:r>
            <a:r>
              <a:rPr lang="en-GB" sz="950" baseline="30000" dirty="0">
                <a:latin typeface="Atkinson Hyperlegible" pitchFamily="50" charset="0"/>
              </a:rPr>
              <a:t>2</a:t>
            </a:r>
            <a:r>
              <a:rPr lang="en-GB" sz="950" dirty="0">
                <a:latin typeface="Atkinson Hyperlegible" pitchFamily="50" charset="0"/>
              </a:rPr>
              <a:t> offences to its Most Similar Group (MSG) by crimes per 1,000 population, Essex recorded the third highest number of offences (out of eight police forces) for Other Sexual Offences, fifth for Violence with Injury, sixth for Burglary Residential, and eighth for Rape and Robbery of Personal Property.</a:t>
            </a:r>
          </a:p>
          <a:p>
            <a:pPr marL="285750" indent="-285750">
              <a:buFont typeface="Arial" panose="020B0604020202020204" pitchFamily="34" charset="0"/>
              <a:buChar char="•"/>
            </a:pPr>
            <a:endParaRPr lang="en-GB" sz="950" dirty="0">
              <a:solidFill>
                <a:srgbClr val="0070C0"/>
              </a:solidFill>
              <a:highlight>
                <a:srgbClr val="FFFF66"/>
              </a:highlight>
              <a:latin typeface="Atkinson Hyperlegible" pitchFamily="50" charset="0"/>
              <a:cs typeface="Times New Roman" panose="02020603050405020304" pitchFamily="18" charset="0"/>
            </a:endParaRPr>
          </a:p>
          <a:p>
            <a:pPr marL="285750" indent="-285750">
              <a:buFont typeface="Arial" panose="020B0604020202020204" pitchFamily="34" charset="0"/>
              <a:buChar char="•"/>
            </a:pPr>
            <a:r>
              <a:rPr lang="en-GB" sz="950" b="1" dirty="0">
                <a:latin typeface="Atkinson Hyperlegible" pitchFamily="50" charset="0"/>
              </a:rPr>
              <a:t>There was a 6.2% </a:t>
            </a:r>
            <a:r>
              <a:rPr lang="en-GB" sz="950" b="1" dirty="0">
                <a:solidFill>
                  <a:srgbClr val="FF0000"/>
                </a:solidFill>
                <a:latin typeface="Atkinson Hyperlegible" pitchFamily="50" charset="0"/>
              </a:rPr>
              <a:t>increase</a:t>
            </a:r>
            <a:r>
              <a:rPr lang="en-GB" sz="950" b="1" dirty="0">
                <a:latin typeface="Atkinson Hyperlegible" pitchFamily="50" charset="0"/>
              </a:rPr>
              <a:t> (52 more) in the number of those Killed or Seriously Injured (KSI) in Essex </a:t>
            </a:r>
            <a:r>
              <a:rPr lang="en-GB" sz="950" dirty="0">
                <a:latin typeface="Atkinson Hyperlegible" pitchFamily="50" charset="0"/>
              </a:rPr>
              <a:t>for the 12 months to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February</a:t>
            </a:r>
            <a:r>
              <a:rPr lang="en-GB" sz="950" dirty="0">
                <a:latin typeface="Atkinson Hyperlegible" pitchFamily="50" charset="0"/>
              </a:rPr>
              <a:t> 2023 compared to the 12 months to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February</a:t>
            </a:r>
            <a:r>
              <a:rPr lang="en-GB" sz="950" dirty="0">
                <a:latin typeface="Atkinson Hyperlegible" pitchFamily="50" charset="0"/>
              </a:rPr>
              <a:t> 2022. Since August, the number of incidents reported each month (except in October and January) has been slightly below those experienced in the 12 months to February 2022. It is of note that r</a:t>
            </a:r>
            <a:r>
              <a:rPr lang="en-GB" sz="950" dirty="0">
                <a:effectLst/>
                <a:latin typeface="Atkinson Hyperlegible" pitchFamily="50" charset="0"/>
                <a:ea typeface="Times New Roman" panose="02020603050405020304" pitchFamily="18" charset="0"/>
                <a:cs typeface="Times New Roman" panose="02020603050405020304" pitchFamily="18" charset="0"/>
              </a:rPr>
              <a:t>oad traffic safety is the responsibility of the </a:t>
            </a:r>
            <a:r>
              <a:rPr lang="en-GB" sz="950" dirty="0">
                <a:latin typeface="Atkinson Hyperlegible" pitchFamily="50" charset="0"/>
              </a:rPr>
              <a:t>Safer Essex Roads Partnership (</a:t>
            </a:r>
            <a:r>
              <a:rPr lang="en-GB" sz="950" dirty="0">
                <a:effectLst/>
                <a:latin typeface="Atkinson Hyperlegible" pitchFamily="50" charset="0"/>
                <a:ea typeface="Times New Roman" panose="02020603050405020304" pitchFamily="18" charset="0"/>
                <a:cs typeface="Times New Roman" panose="02020603050405020304" pitchFamily="18" charset="0"/>
              </a:rPr>
              <a:t>SERP) which includes Essex Police, Essex County Fire &amp; Rescue Service, Essex County Council, Southend on Sea Borough Council, Thurrock Council, National Highways, East of England Ambulance Service Trust, Essex and Herts Air Ambulance Service Trust, and The Safer Roads Foundation (Registered Charity). </a:t>
            </a:r>
          </a:p>
          <a:p>
            <a:pPr marL="285750" indent="-285750">
              <a:buFont typeface="Arial" panose="020B0604020202020204" pitchFamily="34" charset="0"/>
              <a:buChar char="•"/>
            </a:pPr>
            <a:endParaRPr lang="en-GB" sz="950" dirty="0">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dirty="0">
                <a:effectLst/>
                <a:latin typeface="Atkinson Hyperlegible" pitchFamily="50" charset="0"/>
                <a:ea typeface="Times New Roman" panose="02020603050405020304" pitchFamily="18" charset="0"/>
                <a:cs typeface="Times New Roman" panose="02020603050405020304" pitchFamily="18" charset="0"/>
              </a:rPr>
              <a:t>Essex Police conducted 37 </a:t>
            </a:r>
            <a:r>
              <a:rPr lang="en-GB" sz="950" b="1" dirty="0">
                <a:solidFill>
                  <a:srgbClr val="00B050"/>
                </a:solidFill>
                <a:effectLst/>
                <a:latin typeface="Atkinson Hyperlegible" pitchFamily="50" charset="0"/>
                <a:ea typeface="Times New Roman" panose="02020603050405020304" pitchFamily="18" charset="0"/>
                <a:cs typeface="Times New Roman" panose="02020603050405020304" pitchFamily="18" charset="0"/>
              </a:rPr>
              <a:t>more</a:t>
            </a:r>
            <a:r>
              <a:rPr lang="en-GB" sz="950" b="1" dirty="0">
                <a:effectLst/>
                <a:latin typeface="Atkinson Hyperlegible" pitchFamily="50" charset="0"/>
                <a:ea typeface="Times New Roman" panose="02020603050405020304" pitchFamily="18" charset="0"/>
                <a:cs typeface="Times New Roman" panose="02020603050405020304" pitchFamily="18" charset="0"/>
              </a:rPr>
              <a:t> OCG disruptions </a:t>
            </a:r>
            <a:r>
              <a:rPr lang="en-GB" sz="950" b="1" dirty="0">
                <a:latin typeface="Atkinson Hyperlegible" pitchFamily="50" charset="0"/>
                <a:ea typeface="Times New Roman" panose="02020603050405020304" pitchFamily="18" charset="0"/>
                <a:cs typeface="Times New Roman" panose="02020603050405020304" pitchFamily="18" charset="0"/>
              </a:rPr>
              <a:t>in </a:t>
            </a:r>
            <a:r>
              <a:rPr lang="en-GB" sz="950" b="1" dirty="0">
                <a:effectLst/>
                <a:latin typeface="Atkinson Hyperlegible" pitchFamily="50" charset="0"/>
                <a:ea typeface="Times New Roman" panose="02020603050405020304" pitchFamily="18" charset="0"/>
                <a:cs typeface="Times New Roman" panose="02020603050405020304" pitchFamily="18" charset="0"/>
              </a:rPr>
              <a:t>the 12 months to December 2022 compared to the 12 months to December 2021</a:t>
            </a:r>
            <a:r>
              <a:rPr lang="en-GB" sz="950" dirty="0">
                <a:effectLst/>
                <a:latin typeface="Atkinson Hyperlegible" pitchFamily="50" charset="0"/>
                <a:ea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GB" sz="950" dirty="0">
              <a:highlight>
                <a:srgbClr val="FFFF66"/>
              </a:highlight>
              <a:latin typeface="Atkinson Hyperlegible" pitchFamily="50"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950" b="1" dirty="0">
                <a:latin typeface="Atkinson Hyperlegible" pitchFamily="50" charset="0"/>
              </a:rPr>
              <a:t>Burglaries (Residential and Business &amp; Community combined) experienced a statistically significant </a:t>
            </a:r>
            <a:r>
              <a:rPr lang="en-GB" sz="950" b="1" dirty="0">
                <a:solidFill>
                  <a:srgbClr val="FF0000"/>
                </a:solidFill>
                <a:latin typeface="Atkinson Hyperlegible" pitchFamily="50" charset="0"/>
              </a:rPr>
              <a:t>increase</a:t>
            </a:r>
            <a:r>
              <a:rPr lang="en-GB" sz="950" b="1" dirty="0">
                <a:latin typeface="Atkinson Hyperlegible" pitchFamily="50" charset="0"/>
              </a:rPr>
              <a:t> </a:t>
            </a:r>
            <a:r>
              <a:rPr lang="en-GB" sz="950" dirty="0">
                <a:latin typeface="Atkinson Hyperlegible" pitchFamily="50" charset="0"/>
              </a:rPr>
              <a:t>in offences in </a:t>
            </a:r>
            <a:r>
              <a:rPr lang="en-GB" sz="950" kern="1200" dirty="0">
                <a:effectLst/>
                <a:latin typeface="Atkinson Hyperlegible" pitchFamily="50" charset="0"/>
                <a:ea typeface="Times New Roman" panose="02020603050405020304" pitchFamily="18" charset="0"/>
                <a:cs typeface="Times New Roman" panose="02020603050405020304" pitchFamily="18" charset="0"/>
              </a:rPr>
              <a:t>February</a:t>
            </a:r>
            <a:r>
              <a:rPr lang="en-GB" sz="950" dirty="0">
                <a:latin typeface="Atkinson Hyperlegible" pitchFamily="50" charset="0"/>
              </a:rPr>
              <a:t> 2023.  </a:t>
            </a:r>
            <a:r>
              <a:rPr lang="en-GB" sz="950" b="1" dirty="0">
                <a:latin typeface="Atkinson Hyperlegible" pitchFamily="50" charset="0"/>
              </a:rPr>
              <a:t>Domestic Abuse experienced a statistically significant </a:t>
            </a:r>
            <a:r>
              <a:rPr lang="en-GB" sz="950" b="1" dirty="0">
                <a:solidFill>
                  <a:srgbClr val="00B050"/>
                </a:solidFill>
                <a:latin typeface="Atkinson Hyperlegible" pitchFamily="50" charset="0"/>
              </a:rPr>
              <a:t>decrease</a:t>
            </a:r>
            <a:r>
              <a:rPr lang="en-GB" sz="950" dirty="0">
                <a:latin typeface="Atkinson Hyperlegible" pitchFamily="50" charset="0"/>
              </a:rPr>
              <a:t>, due primarily to a fall in the volume of standard risk DA offences.</a:t>
            </a:r>
          </a:p>
          <a:p>
            <a:endParaRPr lang="en-GB" sz="950" dirty="0">
              <a:highlight>
                <a:srgbClr val="FFFF66"/>
              </a:highlight>
              <a:latin typeface="Atkinson Hyperlegible" pitchFamily="50" charset="0"/>
            </a:endParaRPr>
          </a:p>
          <a:p>
            <a:pPr marL="285750" indent="-285750">
              <a:buFont typeface="Arial" panose="020B0604020202020204" pitchFamily="34" charset="0"/>
              <a:buChar char="•"/>
            </a:pPr>
            <a:r>
              <a:rPr lang="en-GB" sz="950" dirty="0">
                <a:latin typeface="Atkinson Hyperlegible" pitchFamily="50" charset="0"/>
              </a:rPr>
              <a:t>In spite of the fact that an article published in The Guardian in December</a:t>
            </a:r>
            <a:r>
              <a:rPr lang="en-GB" sz="1000" baseline="30000" dirty="0">
                <a:solidFill>
                  <a:schemeClr val="tx1"/>
                </a:solidFill>
                <a:latin typeface="Atkinson Hyperlegible" pitchFamily="50" charset="0"/>
              </a:rPr>
              <a:t>3</a:t>
            </a:r>
            <a:r>
              <a:rPr lang="en-GB" sz="950" dirty="0">
                <a:latin typeface="Atkinson Hyperlegible" pitchFamily="50" charset="0"/>
              </a:rPr>
              <a:t> indicated t</a:t>
            </a:r>
            <a:r>
              <a:rPr lang="en-GB" sz="950" dirty="0">
                <a:latin typeface="Atkinson Hyperlegible" pitchFamily="50" charset="0"/>
                <a:ea typeface="Calibri" panose="020F0502020204030204" pitchFamily="34" charset="0"/>
              </a:rPr>
              <a:t>hat more than 1,800 police officers recruited under the Government’s pledge to increase numbers have already resigned, </a:t>
            </a:r>
            <a:r>
              <a:rPr lang="en-GB" sz="950" b="1" dirty="0">
                <a:effectLst/>
                <a:latin typeface="Atkinson Hyperlegible" pitchFamily="50" charset="0"/>
                <a:ea typeface="Calibri" panose="020F0502020204030204" pitchFamily="34" charset="0"/>
              </a:rPr>
              <a:t>in January Essex Police reached the highest numbers of </a:t>
            </a:r>
            <a:r>
              <a:rPr lang="en-GB" sz="950" b="1" dirty="0">
                <a:latin typeface="Atkinson Hyperlegible" pitchFamily="50" charset="0"/>
                <a:ea typeface="Calibri" panose="020F0502020204030204" pitchFamily="34" charset="0"/>
              </a:rPr>
              <a:t>officers </a:t>
            </a:r>
            <a:r>
              <a:rPr lang="en-GB" sz="950" b="1" dirty="0">
                <a:effectLst/>
                <a:latin typeface="Atkinson Hyperlegible" pitchFamily="50" charset="0"/>
                <a:ea typeface="Calibri" panose="020F0502020204030204" pitchFamily="34" charset="0"/>
              </a:rPr>
              <a:t>in its 182-year history</a:t>
            </a:r>
            <a:r>
              <a:rPr lang="en-GB" sz="950" dirty="0">
                <a:latin typeface="Atkinson Hyperlegible" pitchFamily="50" charset="0"/>
                <a:ea typeface="Calibri" panose="020F0502020204030204" pitchFamily="34" charset="0"/>
              </a:rPr>
              <a:t>. </a:t>
            </a:r>
            <a:r>
              <a:rPr lang="en-GB" sz="950" dirty="0">
                <a:effectLst/>
                <a:latin typeface="Atkinson Hyperlegible" pitchFamily="50" charset="0"/>
                <a:ea typeface="Calibri" panose="020F0502020204030204" pitchFamily="34" charset="0"/>
              </a:rPr>
              <a:t>The Force is also on track to have a total of 3,755 officers by March 2023. It is additionally of note that t</a:t>
            </a:r>
            <a:r>
              <a:rPr lang="en-GB" sz="950" u="none" strike="noStrike" dirty="0">
                <a:effectLst/>
                <a:latin typeface="Atkinson Hyperlegible" pitchFamily="50" charset="0"/>
                <a:ea typeface="Calibri" panose="020F0502020204030204" pitchFamily="34" charset="0"/>
                <a:cs typeface="Calibri" panose="020F0502020204030204" pitchFamily="34" charset="0"/>
              </a:rPr>
              <a:t>here has been a steady and continual increase in the numbers and proportion of employed female colleagues.</a:t>
            </a:r>
            <a:endParaRPr lang="en-GB" sz="950" dirty="0">
              <a:latin typeface="Atkinson Hyperlegible" pitchFamily="50" charset="0"/>
            </a:endParaRPr>
          </a:p>
        </p:txBody>
      </p:sp>
      <p:sp>
        <p:nvSpPr>
          <p:cNvPr id="7" name="Footer Placeholder 1">
            <a:extLst>
              <a:ext uri="{FF2B5EF4-FFF2-40B4-BE49-F238E27FC236}">
                <a16:creationId xmlns:a16="http://schemas.microsoft.com/office/drawing/2014/main" id="{C98F25A4-D673-4720-B2FF-E7A3238B0FCA}"/>
              </a:ext>
            </a:extLst>
          </p:cNvPr>
          <p:cNvSpPr>
            <a:spLocks noGrp="1"/>
          </p:cNvSpPr>
          <p:nvPr>
            <p:ph type="ftr" sz="quarter" idx="11"/>
          </p:nvPr>
        </p:nvSpPr>
        <p:spPr>
          <a:xfrm>
            <a:off x="0" y="6453336"/>
            <a:ext cx="8928992" cy="365125"/>
          </a:xfrm>
        </p:spPr>
        <p:txBody>
          <a:bodyPr/>
          <a:lstStyle/>
          <a:p>
            <a:pPr algn="l"/>
            <a:r>
              <a:rPr lang="en-GB" sz="850" baseline="30000" dirty="0">
                <a:solidFill>
                  <a:schemeClr val="tx1"/>
                </a:solidFill>
                <a:latin typeface="Atkinson Hyperlegible" pitchFamily="50" charset="0"/>
              </a:rPr>
              <a:t>1</a:t>
            </a:r>
            <a:r>
              <a:rPr lang="en-GB" sz="850" dirty="0">
                <a:solidFill>
                  <a:schemeClr val="tx1"/>
                </a:solidFill>
                <a:latin typeface="Atkinson Hyperlegible" pitchFamily="50" charset="0"/>
              </a:rPr>
              <a:t> See comparison chart on slide 15 and data table on slide 33.</a:t>
            </a:r>
          </a:p>
          <a:p>
            <a:pPr algn="l"/>
            <a:r>
              <a:rPr lang="en-GB" sz="850" baseline="30000" dirty="0">
                <a:solidFill>
                  <a:schemeClr val="tx1"/>
                </a:solidFill>
                <a:latin typeface="Atkinson Hyperlegible" pitchFamily="50" charset="0"/>
              </a:rPr>
              <a:t>2</a:t>
            </a:r>
            <a:r>
              <a:rPr lang="en-GB" sz="850" dirty="0">
                <a:solidFill>
                  <a:schemeClr val="tx1"/>
                </a:solidFill>
                <a:latin typeface="Atkinson Hyperlegible" pitchFamily="50" charset="0"/>
              </a:rPr>
              <a:t> High Harm offences: Violence with Injury, Rape, Other Sexual Offences, Robbery of Personal Property and Burglary Residential</a:t>
            </a:r>
          </a:p>
          <a:p>
            <a:pPr algn="l"/>
            <a:r>
              <a:rPr lang="en-GB" sz="850" baseline="30000" dirty="0">
                <a:solidFill>
                  <a:schemeClr val="tx1"/>
                </a:solidFill>
                <a:latin typeface="Atkinson Hyperlegible" pitchFamily="50" charset="0"/>
              </a:rPr>
              <a:t>3</a:t>
            </a:r>
            <a:r>
              <a:rPr lang="en-GB" sz="900" dirty="0">
                <a:solidFill>
                  <a:schemeClr val="tx1"/>
                </a:solidFill>
                <a:latin typeface="Atkinson Hyperlegible" pitchFamily="50" charset="0"/>
                <a:hlinkClick r:id="rId3"/>
              </a:rPr>
              <a:t> Police: 1,800 officers recruited under Boris Johnson scheme ‘have resigned’. </a:t>
            </a:r>
            <a:r>
              <a:rPr lang="en-GB" sz="850" dirty="0">
                <a:solidFill>
                  <a:schemeClr val="tx1"/>
                </a:solidFill>
                <a:latin typeface="Atkinson Hyperlegible" pitchFamily="50" charset="0"/>
              </a:rPr>
              <a:t>The Guardian, 30</a:t>
            </a:r>
            <a:r>
              <a:rPr lang="en-GB" sz="850" baseline="30000" dirty="0">
                <a:solidFill>
                  <a:schemeClr val="tx1"/>
                </a:solidFill>
                <a:latin typeface="Atkinson Hyperlegible" pitchFamily="50" charset="0"/>
              </a:rPr>
              <a:t>th</a:t>
            </a:r>
            <a:r>
              <a:rPr lang="en-GB" sz="850" dirty="0">
                <a:solidFill>
                  <a:schemeClr val="tx1"/>
                </a:solidFill>
                <a:latin typeface="Atkinson Hyperlegible" pitchFamily="50" charset="0"/>
              </a:rPr>
              <a:t> December 2022.</a:t>
            </a:r>
          </a:p>
        </p:txBody>
      </p:sp>
    </p:spTree>
    <p:extLst>
      <p:ext uri="{BB962C8B-B14F-4D97-AF65-F5344CB8AC3E}">
        <p14:creationId xmlns:p14="http://schemas.microsoft.com/office/powerpoint/2010/main" val="4248772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7" name="Rectangle 6"/>
          <p:cNvSpPr/>
          <p:nvPr/>
        </p:nvSpPr>
        <p:spPr>
          <a:xfrm>
            <a:off x="107504" y="179348"/>
            <a:ext cx="7992888" cy="338554"/>
          </a:xfrm>
          <a:prstGeom prst="rect">
            <a:avLst/>
          </a:prstGeom>
        </p:spPr>
        <p:txBody>
          <a:bodyPr wrap="square">
            <a:spAutoFit/>
          </a:bodyPr>
          <a:lstStyle/>
          <a:p>
            <a:r>
              <a:rPr lang="en-GB" sz="1600" b="1" dirty="0">
                <a:solidFill>
                  <a:schemeClr val="bg1"/>
                </a:solidFill>
                <a:latin typeface="Atkinson Hyperlegible" pitchFamily="50" charset="0"/>
              </a:rPr>
              <a:t>2021-2024 Police and Crime Plan Performance Indicators - continued</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dirty="0"/>
              <a:t>Table 2</a:t>
            </a:r>
          </a:p>
        </p:txBody>
      </p:sp>
      <p:sp>
        <p:nvSpPr>
          <p:cNvPr id="13" name="Slide Number Placeholder 2"/>
          <p:cNvSpPr>
            <a:spLocks noGrp="1"/>
          </p:cNvSpPr>
          <p:nvPr>
            <p:ph type="sldNum" sz="quarter" idx="12"/>
          </p:nvPr>
        </p:nvSpPr>
        <p:spPr>
          <a:xfrm>
            <a:off x="7010400" y="6492875"/>
            <a:ext cx="2133600" cy="365125"/>
          </a:xfrm>
        </p:spPr>
        <p:txBody>
          <a:bodyPr/>
          <a:lstStyle/>
          <a:p>
            <a:fld id="{E0D83E65-4E55-4BA6-A0BC-212B9D3BDCE3}" type="slidenum">
              <a:rPr lang="en-GB" smtClean="0"/>
              <a:pPr/>
              <a:t>30</a:t>
            </a:fld>
            <a:endParaRPr lang="en-GB" dirty="0"/>
          </a:p>
        </p:txBody>
      </p:sp>
      <p:sp>
        <p:nvSpPr>
          <p:cNvPr id="3" name="TextBox 2"/>
          <p:cNvSpPr txBox="1"/>
          <p:nvPr/>
        </p:nvSpPr>
        <p:spPr>
          <a:xfrm>
            <a:off x="37917" y="6553013"/>
            <a:ext cx="9106083" cy="230832"/>
          </a:xfrm>
          <a:prstGeom prst="rect">
            <a:avLst/>
          </a:prstGeom>
          <a:noFill/>
        </p:spPr>
        <p:txBody>
          <a:bodyPr wrap="square" rtlCol="0">
            <a:spAutoFit/>
          </a:bodyPr>
          <a:lstStyle/>
          <a:p>
            <a:r>
              <a:rPr lang="en-GB" sz="900" dirty="0">
                <a:latin typeface="Atkinson Hyperlegible" pitchFamily="50" charset="0"/>
              </a:rPr>
              <a:t>Please view above table with the explanations and caveats detailed on slides 32 and 33.</a:t>
            </a:r>
          </a:p>
        </p:txBody>
      </p:sp>
      <p:pic>
        <p:nvPicPr>
          <p:cNvPr id="2" name="Picture 1">
            <a:extLst>
              <a:ext uri="{FF2B5EF4-FFF2-40B4-BE49-F238E27FC236}">
                <a16:creationId xmlns:a16="http://schemas.microsoft.com/office/drawing/2014/main" id="{50605DC7-449F-40FB-961B-E32CCD4DD425}"/>
              </a:ext>
            </a:extLst>
          </p:cNvPr>
          <p:cNvPicPr>
            <a:picLocks noChangeAspect="1"/>
          </p:cNvPicPr>
          <p:nvPr/>
        </p:nvPicPr>
        <p:blipFill>
          <a:blip r:embed="rId2"/>
          <a:stretch>
            <a:fillRect/>
          </a:stretch>
        </p:blipFill>
        <p:spPr>
          <a:xfrm>
            <a:off x="75853" y="861664"/>
            <a:ext cx="8998579" cy="5309390"/>
          </a:xfrm>
          <a:prstGeom prst="rect">
            <a:avLst/>
          </a:prstGeom>
        </p:spPr>
      </p:pic>
    </p:spTree>
    <p:extLst>
      <p:ext uri="{BB962C8B-B14F-4D97-AF65-F5344CB8AC3E}">
        <p14:creationId xmlns:p14="http://schemas.microsoft.com/office/powerpoint/2010/main" val="617534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chemeClr val="bg1"/>
              </a:solidFill>
            </a:endParaRPr>
          </a:p>
        </p:txBody>
      </p:sp>
      <p:sp>
        <p:nvSpPr>
          <p:cNvPr id="7" name="Rectangle 6"/>
          <p:cNvSpPr/>
          <p:nvPr/>
        </p:nvSpPr>
        <p:spPr>
          <a:xfrm>
            <a:off x="107504" y="179348"/>
            <a:ext cx="7992888" cy="338554"/>
          </a:xfrm>
          <a:prstGeom prst="rect">
            <a:avLst/>
          </a:prstGeom>
        </p:spPr>
        <p:txBody>
          <a:bodyPr wrap="square">
            <a:spAutoFit/>
          </a:bodyPr>
          <a:lstStyle/>
          <a:p>
            <a:r>
              <a:rPr lang="en-GB" sz="1600" b="1" dirty="0">
                <a:solidFill>
                  <a:schemeClr val="bg1"/>
                </a:solidFill>
                <a:latin typeface="Atkinson Hyperlegible" pitchFamily="50" charset="0"/>
              </a:rPr>
              <a:t>2021-2024 Police and Crime Plan Performance Indicators - continued</a:t>
            </a:r>
          </a:p>
        </p:txBody>
      </p:sp>
      <p:sp>
        <p:nvSpPr>
          <p:cNvPr id="11" name="TextBox 10"/>
          <p:cNvSpPr txBox="1"/>
          <p:nvPr/>
        </p:nvSpPr>
        <p:spPr>
          <a:xfrm>
            <a:off x="7869444" y="668518"/>
            <a:ext cx="1236639" cy="261610"/>
          </a:xfrm>
          <a:prstGeom prst="rect">
            <a:avLst/>
          </a:prstGeom>
          <a:noFill/>
        </p:spPr>
        <p:txBody>
          <a:bodyPr wrap="square" rtlCol="0">
            <a:spAutoFit/>
          </a:bodyPr>
          <a:lstStyle/>
          <a:p>
            <a:pPr algn="ctr"/>
            <a:r>
              <a:rPr lang="en-GB" sz="1100" dirty="0"/>
              <a:t>Table 3</a:t>
            </a:r>
          </a:p>
        </p:txBody>
      </p:sp>
      <p:sp>
        <p:nvSpPr>
          <p:cNvPr id="13" name="Slide Number Placeholder 2"/>
          <p:cNvSpPr>
            <a:spLocks noGrp="1"/>
          </p:cNvSpPr>
          <p:nvPr>
            <p:ph type="sldNum" sz="quarter" idx="12"/>
          </p:nvPr>
        </p:nvSpPr>
        <p:spPr>
          <a:xfrm>
            <a:off x="7010400" y="6492875"/>
            <a:ext cx="2133600" cy="365125"/>
          </a:xfrm>
        </p:spPr>
        <p:txBody>
          <a:bodyPr/>
          <a:lstStyle/>
          <a:p>
            <a:fld id="{E0D83E65-4E55-4BA6-A0BC-212B9D3BDCE3}" type="slidenum">
              <a:rPr lang="en-GB" smtClean="0"/>
              <a:pPr/>
              <a:t>31</a:t>
            </a:fld>
            <a:endParaRPr lang="en-GB" dirty="0"/>
          </a:p>
        </p:txBody>
      </p:sp>
      <p:sp>
        <p:nvSpPr>
          <p:cNvPr id="3" name="TextBox 2"/>
          <p:cNvSpPr txBox="1"/>
          <p:nvPr/>
        </p:nvSpPr>
        <p:spPr>
          <a:xfrm>
            <a:off x="37917" y="6563236"/>
            <a:ext cx="9106083" cy="230832"/>
          </a:xfrm>
          <a:prstGeom prst="rect">
            <a:avLst/>
          </a:prstGeom>
          <a:noFill/>
        </p:spPr>
        <p:txBody>
          <a:bodyPr wrap="square" rtlCol="0">
            <a:spAutoFit/>
          </a:bodyPr>
          <a:lstStyle/>
          <a:p>
            <a:r>
              <a:rPr lang="en-GB" sz="900" dirty="0">
                <a:latin typeface="Atkinson Hyperlegible" pitchFamily="50" charset="0"/>
              </a:rPr>
              <a:t>Please view above table with the explanations and caveats detailed on slides 32 and 33.</a:t>
            </a:r>
          </a:p>
        </p:txBody>
      </p:sp>
      <p:pic>
        <p:nvPicPr>
          <p:cNvPr id="2" name="Picture 1">
            <a:extLst>
              <a:ext uri="{FF2B5EF4-FFF2-40B4-BE49-F238E27FC236}">
                <a16:creationId xmlns:a16="http://schemas.microsoft.com/office/drawing/2014/main" id="{1C114EA2-7410-4DB2-A37F-F37BDF2D8F6D}"/>
              </a:ext>
            </a:extLst>
          </p:cNvPr>
          <p:cNvPicPr>
            <a:picLocks noChangeAspect="1"/>
          </p:cNvPicPr>
          <p:nvPr/>
        </p:nvPicPr>
        <p:blipFill>
          <a:blip r:embed="rId2"/>
          <a:stretch>
            <a:fillRect/>
          </a:stretch>
        </p:blipFill>
        <p:spPr>
          <a:xfrm>
            <a:off x="37916" y="886085"/>
            <a:ext cx="9079443" cy="3307895"/>
          </a:xfrm>
          <a:prstGeom prst="rect">
            <a:avLst/>
          </a:prstGeom>
        </p:spPr>
      </p:pic>
    </p:spTree>
    <p:extLst>
      <p:ext uri="{BB962C8B-B14F-4D97-AF65-F5344CB8AC3E}">
        <p14:creationId xmlns:p14="http://schemas.microsoft.com/office/powerpoint/2010/main" val="1471442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dirty="0">
                <a:solidFill>
                  <a:schemeClr val="bg1"/>
                </a:solidFill>
                <a:latin typeface="Atkinson Hyperlegible" pitchFamily="50" charset="0"/>
              </a:rPr>
              <a:t>End Notes</a:t>
            </a:r>
          </a:p>
        </p:txBody>
      </p:sp>
      <p:sp>
        <p:nvSpPr>
          <p:cNvPr id="3" name="Slide Number Placeholder 2"/>
          <p:cNvSpPr>
            <a:spLocks noGrp="1"/>
          </p:cNvSpPr>
          <p:nvPr>
            <p:ph type="sldNum" sz="quarter" idx="12"/>
          </p:nvPr>
        </p:nvSpPr>
        <p:spPr>
          <a:xfrm>
            <a:off x="6983355" y="6492875"/>
            <a:ext cx="2133600" cy="365125"/>
          </a:xfrm>
        </p:spPr>
        <p:txBody>
          <a:bodyPr/>
          <a:lstStyle/>
          <a:p>
            <a:fld id="{E0D83E65-4E55-4BA6-A0BC-212B9D3BDCE3}" type="slidenum">
              <a:rPr lang="en-GB" smtClean="0"/>
              <a:pPr/>
              <a:t>32</a:t>
            </a:fld>
            <a:endParaRPr lang="en-GB" dirty="0"/>
          </a:p>
        </p:txBody>
      </p:sp>
      <p:sp>
        <p:nvSpPr>
          <p:cNvPr id="8" name="Rectangle 7">
            <a:extLst>
              <a:ext uri="{FF2B5EF4-FFF2-40B4-BE49-F238E27FC236}">
                <a16:creationId xmlns:a16="http://schemas.microsoft.com/office/drawing/2014/main" id="{1839DDDE-DF1C-42E9-B24E-ED2DF0C12734}"/>
              </a:ext>
            </a:extLst>
          </p:cNvPr>
          <p:cNvSpPr/>
          <p:nvPr/>
        </p:nvSpPr>
        <p:spPr>
          <a:xfrm>
            <a:off x="72000" y="735830"/>
            <a:ext cx="9000000" cy="5529719"/>
          </a:xfrm>
          <a:prstGeom prst="rect">
            <a:avLst/>
          </a:prstGeom>
        </p:spPr>
        <p:txBody>
          <a:bodyPr wrap="square">
            <a:spAutoFit/>
          </a:bodyPr>
          <a:lstStyle/>
          <a:p>
            <a:r>
              <a:rPr lang="en-GB" sz="1000" baseline="30000" dirty="0">
                <a:latin typeface="Atkinson Hyperlegible" pitchFamily="50" charset="0"/>
              </a:rPr>
              <a:t>1</a:t>
            </a:r>
            <a:r>
              <a:rPr lang="en-GB" sz="1000" dirty="0">
                <a:latin typeface="Atkinson Hyperlegible" pitchFamily="50" charset="0"/>
              </a:rPr>
              <a:t> Crime Severity Score measures ‘relative harm’ of crimes by taking into account both the volume and the severity of offences, and by weighting offences differently. National data for the 12 months to December 2022 have been used in order that comparisons can be made to Essex’s Most Similar Group of Forces (MSG).</a:t>
            </a:r>
          </a:p>
          <a:p>
            <a:endParaRPr lang="en-GB" sz="1000" baseline="30000" dirty="0">
              <a:latin typeface="Atkinson Hyperlegible" pitchFamily="50" charset="0"/>
            </a:endParaRPr>
          </a:p>
          <a:p>
            <a:r>
              <a:rPr lang="en-GB" sz="1000" baseline="30000" dirty="0">
                <a:latin typeface="Atkinson Hyperlegible" pitchFamily="50" charset="0"/>
              </a:rPr>
              <a:t>2</a:t>
            </a:r>
            <a:r>
              <a:rPr lang="en-GB" sz="1000" dirty="0">
                <a:latin typeface="Atkinson Hyperlegible" pitchFamily="50" charset="0"/>
              </a:rPr>
              <a:t> Please note that on Wednesday 23 October 2019 the bodies of 39 Vietnamese nationals were discovered in a lorry trailer in Grays. This tragic incident is reflected in the Homicide numbers.</a:t>
            </a:r>
          </a:p>
          <a:p>
            <a:endParaRPr lang="en-GB" sz="1000" baseline="30000" dirty="0">
              <a:latin typeface="Atkinson Hyperlegible" pitchFamily="50" charset="0"/>
            </a:endParaRPr>
          </a:p>
          <a:p>
            <a:r>
              <a:rPr lang="en-GB" sz="1000" baseline="30000" dirty="0">
                <a:latin typeface="Atkinson Hyperlegible" pitchFamily="50" charset="0"/>
              </a:rPr>
              <a:t>3</a:t>
            </a:r>
            <a:r>
              <a:rPr lang="en-GB" sz="1000" dirty="0">
                <a:latin typeface="Atkinson Hyperlegible" pitchFamily="50" charset="0"/>
              </a:rPr>
              <a:t> October 2021 saw the implementation of Operation SOMERTON, which aims to both improve the service given to victims of ASB and ensure crimes are correctly recorded.</a:t>
            </a:r>
          </a:p>
          <a:p>
            <a:endParaRPr lang="en-GB" sz="1000" dirty="0">
              <a:latin typeface="Atkinson Hyperlegible" pitchFamily="50" charset="0"/>
            </a:endParaRPr>
          </a:p>
          <a:p>
            <a:r>
              <a:rPr lang="en-GB" sz="1000" baseline="30000" dirty="0">
                <a:latin typeface="Atkinson Hyperlegible" pitchFamily="50" charset="0"/>
              </a:rPr>
              <a:t>4 </a:t>
            </a:r>
            <a:r>
              <a:rPr lang="en-GB" sz="1000" dirty="0">
                <a:latin typeface="Atkinson Hyperlegible" pitchFamily="50" charset="0"/>
              </a:rPr>
              <a:t>Question from the independent survey commissioned by Essex Police. Results are for the period 12 months December 2022 versus the 12 months to December 2021.</a:t>
            </a:r>
          </a:p>
          <a:p>
            <a:endParaRPr lang="en-GB" sz="1000" dirty="0">
              <a:latin typeface="Atkinson Hyperlegible" pitchFamily="50" charset="0"/>
            </a:endParaRPr>
          </a:p>
          <a:p>
            <a:r>
              <a:rPr lang="en-GB" sz="1000" baseline="30000" dirty="0">
                <a:latin typeface="Atkinson Hyperlegible" pitchFamily="50" charset="0"/>
              </a:rPr>
              <a:t>5</a:t>
            </a:r>
            <a:r>
              <a:rPr lang="en-GB" sz="1000" dirty="0">
                <a:latin typeface="Atkinson Hyperlegible" pitchFamily="50" charset="0"/>
              </a:rPr>
              <a:t> The confidence interval is the range +/- within which the survey result will lie. This is mainly influenced by the number of people answering the survey. The more people that answer the survey, the smaller the interval range.</a:t>
            </a:r>
          </a:p>
          <a:p>
            <a:endParaRPr lang="en-GB" sz="1000" dirty="0">
              <a:latin typeface="Atkinson Hyperlegible" pitchFamily="50" charset="0"/>
            </a:endParaRPr>
          </a:p>
          <a:p>
            <a:r>
              <a:rPr lang="en-GB" sz="1000" baseline="30000" dirty="0">
                <a:latin typeface="Atkinson Hyperlegible" pitchFamily="50" charset="0"/>
              </a:rPr>
              <a:t>6 </a:t>
            </a:r>
            <a:r>
              <a:rPr lang="en-GB" sz="1000" dirty="0">
                <a:latin typeface="Atkinson Hyperlegible" pitchFamily="50" charset="0"/>
              </a:rPr>
              <a:t>T</a:t>
            </a:r>
            <a:r>
              <a:rPr lang="en-GB" sz="1000" dirty="0">
                <a:effectLst/>
                <a:latin typeface="Atkinson Hyperlegible" pitchFamily="50" charset="0"/>
                <a:ea typeface="Calibri" panose="020F0502020204030204" pitchFamily="34" charset="0"/>
              </a:rPr>
              <a:t>he methodology used for identifying these investigations as drug related is subjective and based on the circumstances presented. These figures will include investigations where the victim or the suspect are involved Drug Use, Possession or Selling. </a:t>
            </a:r>
          </a:p>
          <a:p>
            <a:endParaRPr lang="en-GB" sz="1000" dirty="0">
              <a:latin typeface="Atkinson Hyperlegible" pitchFamily="50" charset="0"/>
            </a:endParaRPr>
          </a:p>
          <a:p>
            <a:r>
              <a:rPr lang="en-GB" sz="1000" baseline="30000" dirty="0">
                <a:latin typeface="Atkinson Hyperlegible" pitchFamily="50" charset="0"/>
              </a:rPr>
              <a:t>7 </a:t>
            </a:r>
            <a:r>
              <a:rPr lang="en-GB" sz="1000" dirty="0">
                <a:latin typeface="Atkinson Hyperlegible" pitchFamily="50" charset="0"/>
              </a:rPr>
              <a:t>The number of knife crime offences is an indicator of how effective Essex Police is at identifying knife-enabled offences, and is not necessarily reflective of the number of these offences that have been committed in the county.  This is because the identification of these offences is reliant on the appropriate indicator being manually added to the crime record.  A manual review of knife flags was conducted and missing flags were added retrospectively. Additionally a new data quality process was introduced in June 2020. Whilst this has enabled us to better understand knife crime in Essex, the process has consequently inflated the figures.  As such, no inferences can be drawn as to the current trend.</a:t>
            </a:r>
          </a:p>
          <a:p>
            <a:endParaRPr lang="en-GB" sz="1000" dirty="0">
              <a:latin typeface="Atkinson Hyperlegible" pitchFamily="50" charset="0"/>
            </a:endParaRPr>
          </a:p>
          <a:p>
            <a:r>
              <a:rPr lang="en-GB" sz="1000" baseline="30000" dirty="0">
                <a:latin typeface="Atkinson Hyperlegible" pitchFamily="50" charset="0"/>
              </a:rPr>
              <a:t>8</a:t>
            </a:r>
            <a:r>
              <a:rPr lang="en-GB" sz="1000" dirty="0">
                <a:latin typeface="Atkinson Hyperlegible" pitchFamily="50" charset="0"/>
              </a:rPr>
              <a:t> OCG disruptions are reported quarterly. Data are to December 2022.</a:t>
            </a:r>
          </a:p>
          <a:p>
            <a:endParaRPr lang="en-GB" sz="1000" dirty="0">
              <a:latin typeface="Atkinson Hyperlegible" pitchFamily="50" charset="0"/>
            </a:endParaRPr>
          </a:p>
          <a:p>
            <a:r>
              <a:rPr lang="en-GB" sz="1000" baseline="30000" dirty="0">
                <a:latin typeface="Atkinson Hyperlegible" pitchFamily="50" charset="0"/>
              </a:rPr>
              <a:t>9</a:t>
            </a:r>
            <a:r>
              <a:rPr lang="en-GB" sz="1000" dirty="0">
                <a:latin typeface="Atkinson Hyperlegible" pitchFamily="50" charset="0"/>
              </a:rPr>
              <a:t> Solved outcomes are crimes that result in: charge or summons, caution, crimes taken into consideration, fixed penalty notice, cannabis warning or community resolution.</a:t>
            </a:r>
          </a:p>
          <a:p>
            <a:r>
              <a:rPr lang="en-GB" sz="1000" dirty="0">
                <a:solidFill>
                  <a:srgbClr val="FF0000"/>
                </a:solidFill>
                <a:latin typeface="Atkinson Hyperlegible" pitchFamily="50" charset="0"/>
              </a:rPr>
              <a:t>	</a:t>
            </a:r>
          </a:p>
          <a:p>
            <a:r>
              <a:rPr lang="en-GB" sz="1000" baseline="30000" dirty="0">
                <a:latin typeface="Atkinson Hyperlegible" pitchFamily="50" charset="0"/>
              </a:rPr>
              <a:t>10</a:t>
            </a:r>
            <a:r>
              <a:rPr lang="en-GB" sz="1000" dirty="0">
                <a:latin typeface="Atkinson Hyperlegible" pitchFamily="50" charset="0"/>
              </a:rPr>
              <a:t> NRM data only available from April 2019 due to recording change at that time.</a:t>
            </a:r>
          </a:p>
          <a:p>
            <a:endParaRPr lang="en-GB" sz="1000" dirty="0">
              <a:solidFill>
                <a:srgbClr val="FF0000"/>
              </a:solidFill>
              <a:latin typeface="Atkinson Hyperlegible" pitchFamily="50" charset="0"/>
            </a:endParaRPr>
          </a:p>
          <a:p>
            <a:r>
              <a:rPr lang="en-GB" sz="1000" baseline="30000" dirty="0">
                <a:latin typeface="Atkinson Hyperlegible" pitchFamily="50" charset="0"/>
              </a:rPr>
              <a:t>11</a:t>
            </a:r>
            <a:r>
              <a:rPr lang="en-GB" sz="1000" dirty="0">
                <a:latin typeface="Atkinson Hyperlegible" pitchFamily="50" charset="0"/>
              </a:rPr>
              <a:t> High Harm offences: Violence with Injury, Rape, Other Sexual Offences, Robbery of Personal Property and Residential Burglary. Average number of days are for the previous month in all three periods.</a:t>
            </a:r>
          </a:p>
          <a:p>
            <a:endParaRPr lang="en-GB" sz="1000" dirty="0">
              <a:solidFill>
                <a:srgbClr val="FF0000"/>
              </a:solidFill>
              <a:latin typeface="Atkinson Hyperlegible" pitchFamily="50" charset="0"/>
            </a:endParaRPr>
          </a:p>
          <a:p>
            <a:r>
              <a:rPr lang="en-GB" sz="1000" baseline="30000" dirty="0">
                <a:latin typeface="Atkinson Hyperlegible" pitchFamily="50" charset="0"/>
              </a:rPr>
              <a:t>12</a:t>
            </a:r>
            <a:r>
              <a:rPr lang="en-GB" sz="1000" dirty="0">
                <a:latin typeface="Atkinson Hyperlegible" pitchFamily="50" charset="0"/>
              </a:rPr>
              <a:t> </a:t>
            </a:r>
            <a:r>
              <a:rPr lang="en-GB" sz="1000" i="0" dirty="0">
                <a:effectLst/>
                <a:latin typeface="Atkinson Hyperlegible" pitchFamily="50" charset="0"/>
              </a:rPr>
              <a:t>T</a:t>
            </a:r>
            <a:r>
              <a:rPr lang="en-GB" sz="1000" dirty="0">
                <a:effectLst/>
                <a:latin typeface="Atkinson Hyperlegible" pitchFamily="50" charset="0"/>
              </a:rPr>
              <a:t>his is the number of theft offences in which dogs were stolen, and not necessarily the number of dogs which were stolen. </a:t>
            </a:r>
          </a:p>
        </p:txBody>
      </p:sp>
    </p:spTree>
    <p:extLst>
      <p:ext uri="{BB962C8B-B14F-4D97-AF65-F5344CB8AC3E}">
        <p14:creationId xmlns:p14="http://schemas.microsoft.com/office/powerpoint/2010/main" val="304213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7" name="Rectangle 6"/>
          <p:cNvSpPr/>
          <p:nvPr/>
        </p:nvSpPr>
        <p:spPr>
          <a:xfrm>
            <a:off x="107504" y="179348"/>
            <a:ext cx="7200800" cy="338554"/>
          </a:xfrm>
          <a:prstGeom prst="rect">
            <a:avLst/>
          </a:prstGeom>
        </p:spPr>
        <p:txBody>
          <a:bodyPr wrap="square">
            <a:spAutoFit/>
          </a:bodyPr>
          <a:lstStyle/>
          <a:p>
            <a:r>
              <a:rPr lang="en-GB" sz="1600" b="1" dirty="0">
                <a:solidFill>
                  <a:schemeClr val="bg1"/>
                </a:solidFill>
                <a:latin typeface="Atkinson Hyperlegible" pitchFamily="50" charset="0"/>
              </a:rPr>
              <a:t>End Notes - continued</a:t>
            </a:r>
          </a:p>
        </p:txBody>
      </p:sp>
      <p:sp>
        <p:nvSpPr>
          <p:cNvPr id="3" name="Slide Number Placeholder 2"/>
          <p:cNvSpPr>
            <a:spLocks noGrp="1"/>
          </p:cNvSpPr>
          <p:nvPr>
            <p:ph type="sldNum" sz="quarter" idx="12"/>
          </p:nvPr>
        </p:nvSpPr>
        <p:spPr>
          <a:xfrm>
            <a:off x="6983355" y="6492875"/>
            <a:ext cx="2133600" cy="365125"/>
          </a:xfrm>
        </p:spPr>
        <p:txBody>
          <a:bodyPr/>
          <a:lstStyle/>
          <a:p>
            <a:fld id="{E0D83E65-4E55-4BA6-A0BC-212B9D3BDCE3}" type="slidenum">
              <a:rPr lang="en-GB" smtClean="0"/>
              <a:pPr/>
              <a:t>33</a:t>
            </a:fld>
            <a:endParaRPr lang="en-GB" dirty="0"/>
          </a:p>
        </p:txBody>
      </p:sp>
      <p:sp>
        <p:nvSpPr>
          <p:cNvPr id="10" name="Rectangle 9">
            <a:extLst>
              <a:ext uri="{FF2B5EF4-FFF2-40B4-BE49-F238E27FC236}">
                <a16:creationId xmlns:a16="http://schemas.microsoft.com/office/drawing/2014/main" id="{C9EABF9B-6CEE-47A4-9D6F-56E5BD470E8E}"/>
              </a:ext>
            </a:extLst>
          </p:cNvPr>
          <p:cNvSpPr/>
          <p:nvPr/>
        </p:nvSpPr>
        <p:spPr>
          <a:xfrm>
            <a:off x="72000" y="807668"/>
            <a:ext cx="9000000" cy="3170099"/>
          </a:xfrm>
          <a:prstGeom prst="rect">
            <a:avLst/>
          </a:prstGeom>
        </p:spPr>
        <p:txBody>
          <a:bodyPr wrap="square">
            <a:spAutoFit/>
          </a:bodyPr>
          <a:lstStyle/>
          <a:p>
            <a:r>
              <a:rPr lang="en-GB" sz="1000" baseline="30000" dirty="0">
                <a:latin typeface="Atkinson Hyperlegible" pitchFamily="50" charset="0"/>
              </a:rPr>
              <a:t>13</a:t>
            </a:r>
            <a:r>
              <a:rPr lang="en-GB" sz="1000" dirty="0">
                <a:latin typeface="Atkinson Hyperlegible" pitchFamily="50" charset="0"/>
              </a:rPr>
              <a:t> ‘Killed or Seriously Injured’ (KSI) refers to all people killed or seriously injured on Essex’s roads, regardless of whether any criminal offences were committed. ‘Causing Death/Serious Injury by Dangerous/Inconsiderate Driving’ offences (detailed on slide 22) refers to the number of crimes of this type.</a:t>
            </a:r>
          </a:p>
          <a:p>
            <a:endParaRPr lang="en-GB" sz="1000" dirty="0">
              <a:solidFill>
                <a:srgbClr val="FF0000"/>
              </a:solidFill>
              <a:latin typeface="Atkinson Hyperlegible" pitchFamily="50" charset="0"/>
            </a:endParaRPr>
          </a:p>
          <a:p>
            <a:r>
              <a:rPr lang="en-GB" sz="1000" baseline="30000" dirty="0">
                <a:latin typeface="Atkinson Hyperlegible" pitchFamily="50" charset="0"/>
              </a:rPr>
              <a:t>14</a:t>
            </a:r>
            <a:r>
              <a:rPr lang="en-GB" sz="1000" dirty="0">
                <a:latin typeface="Atkinson Hyperlegible" pitchFamily="50" charset="0"/>
              </a:rPr>
              <a:t> In 2019, the definition as to what constituted “use” of a mobile phone in relation to driver-related mobile phone offences was subject to a legal challenge. This resulted in a ruling, which held that while “use” included accessing the interactive functions of the mobile phone (such as making calls, sending messages or using the internet), it did not extend to solely accessing the device’s internal functions (such as making use of the camera). Fewer mobile phone offences were subsequently prosecuted from this point. In 2021 the government announced that the law was to be changed making it illegal to “hold” a phone or sat nav when driving or riding a motorcycle. This law was finally passed on 25th March 2022.</a:t>
            </a:r>
          </a:p>
          <a:p>
            <a:endParaRPr lang="en-GB" sz="1000" dirty="0">
              <a:latin typeface="Atkinson Hyperlegible" pitchFamily="50" charset="0"/>
            </a:endParaRPr>
          </a:p>
          <a:p>
            <a:r>
              <a:rPr lang="en-GB" sz="1000" baseline="30000" dirty="0">
                <a:latin typeface="Atkinson Hyperlegible" pitchFamily="50" charset="0"/>
              </a:rPr>
              <a:t>15</a:t>
            </a:r>
            <a:r>
              <a:rPr lang="en-GB" sz="1000" dirty="0">
                <a:latin typeface="Atkinson Hyperlegible" pitchFamily="50" charset="0"/>
              </a:rPr>
              <a:t> Monthly data only collected from December 2022 so year on year comparisons not available.</a:t>
            </a:r>
          </a:p>
          <a:p>
            <a:endParaRPr lang="en-GB" sz="1000" dirty="0">
              <a:latin typeface="Atkinson Hyperlegible" pitchFamily="50" charset="0"/>
            </a:endParaRPr>
          </a:p>
          <a:p>
            <a:r>
              <a:rPr lang="en-GB" sz="1000" baseline="30000" dirty="0">
                <a:latin typeface="Atkinson Hyperlegible" pitchFamily="50" charset="0"/>
              </a:rPr>
              <a:t>16</a:t>
            </a:r>
            <a:r>
              <a:rPr lang="en-GB" sz="1000" dirty="0">
                <a:latin typeface="Atkinson Hyperlegible" pitchFamily="50" charset="0"/>
              </a:rPr>
              <a:t> Neighbourhood Watch data are reported quarterly. Data as at 28</a:t>
            </a:r>
            <a:r>
              <a:rPr lang="en-GB" sz="1000" baseline="30000" dirty="0">
                <a:latin typeface="Atkinson Hyperlegible" pitchFamily="50" charset="0"/>
              </a:rPr>
              <a:t>th</a:t>
            </a:r>
            <a:r>
              <a:rPr lang="en-GB" sz="1000" dirty="0">
                <a:latin typeface="Atkinson Hyperlegible" pitchFamily="50" charset="0"/>
              </a:rPr>
              <a:t> February 2022. </a:t>
            </a:r>
          </a:p>
          <a:p>
            <a:r>
              <a:rPr lang="en-GB" sz="1000" dirty="0">
                <a:solidFill>
                  <a:srgbClr val="FF0000"/>
                </a:solidFill>
                <a:latin typeface="Atkinson Hyperlegible" pitchFamily="50" charset="0"/>
              </a:rPr>
              <a:t>		</a:t>
            </a:r>
          </a:p>
          <a:p>
            <a:r>
              <a:rPr lang="en-GB" sz="1000" baseline="30000" dirty="0">
                <a:latin typeface="Atkinson Hyperlegible" pitchFamily="50" charset="0"/>
              </a:rPr>
              <a:t>17</a:t>
            </a:r>
            <a:r>
              <a:rPr lang="en-GB" sz="1000" dirty="0">
                <a:latin typeface="Atkinson Hyperlegible" pitchFamily="50" charset="0"/>
              </a:rPr>
              <a:t> Ethnic minority employees as a percentage of the total workforce.</a:t>
            </a:r>
          </a:p>
          <a:p>
            <a:endParaRPr lang="en-GB" sz="1000" dirty="0">
              <a:solidFill>
                <a:srgbClr val="FF0000"/>
              </a:solidFill>
              <a:latin typeface="Atkinson Hyperlegible" pitchFamily="50" charset="0"/>
            </a:endParaRPr>
          </a:p>
          <a:p>
            <a:r>
              <a:rPr lang="en-GB" sz="1000" baseline="30000" dirty="0">
                <a:latin typeface="Atkinson Hyperlegible" pitchFamily="50" charset="0"/>
              </a:rPr>
              <a:t>18</a:t>
            </a:r>
            <a:r>
              <a:rPr lang="en-GB" sz="1000" dirty="0">
                <a:latin typeface="Atkinson Hyperlegible" pitchFamily="50" charset="0"/>
              </a:rPr>
              <a:t> Absence data: Rolling from 1</a:t>
            </a:r>
            <a:r>
              <a:rPr lang="en-GB" sz="1000" baseline="30000" dirty="0">
                <a:latin typeface="Atkinson Hyperlegible" pitchFamily="50" charset="0"/>
              </a:rPr>
              <a:t>st</a:t>
            </a:r>
            <a:r>
              <a:rPr lang="en-GB" sz="1000" dirty="0">
                <a:latin typeface="Atkinson Hyperlegible" pitchFamily="50" charset="0"/>
              </a:rPr>
              <a:t> April each year.</a:t>
            </a:r>
          </a:p>
          <a:p>
            <a:endParaRPr lang="en-GB" sz="1000" dirty="0">
              <a:latin typeface="Atkinson Hyperlegible" pitchFamily="50" charset="0"/>
            </a:endParaRPr>
          </a:p>
          <a:p>
            <a:r>
              <a:rPr lang="en-GB" sz="1000" baseline="30000" dirty="0">
                <a:latin typeface="Atkinson Hyperlegible" pitchFamily="50" charset="0"/>
              </a:rPr>
              <a:t>19</a:t>
            </a:r>
            <a:r>
              <a:rPr lang="en-GB" sz="1000" dirty="0">
                <a:latin typeface="Atkinson Hyperlegible" pitchFamily="50" charset="0"/>
              </a:rPr>
              <a:t> Data provided by the Fire Service and to the 12 months to December 2022.</a:t>
            </a:r>
          </a:p>
          <a:p>
            <a:endParaRPr lang="en-GB" sz="1000" dirty="0">
              <a:solidFill>
                <a:srgbClr val="FF0000"/>
              </a:solidFill>
              <a:latin typeface="Atkinson Hyperlegible" pitchFamily="50" charset="0"/>
            </a:endParaRPr>
          </a:p>
          <a:p>
            <a:r>
              <a:rPr lang="en-GB" sz="1000" baseline="30000" dirty="0">
                <a:latin typeface="Atkinson Hyperlegible" pitchFamily="50" charset="0"/>
              </a:rPr>
              <a:t>20</a:t>
            </a:r>
            <a:r>
              <a:rPr lang="en-GB" sz="1000" dirty="0">
                <a:latin typeface="Atkinson Hyperlegible" pitchFamily="50" charset="0"/>
              </a:rPr>
              <a:t> Number of offences with repeat victim including month on month percentage change.</a:t>
            </a:r>
          </a:p>
        </p:txBody>
      </p:sp>
      <p:pic>
        <p:nvPicPr>
          <p:cNvPr id="5" name="Picture 4">
            <a:extLst>
              <a:ext uri="{FF2B5EF4-FFF2-40B4-BE49-F238E27FC236}">
                <a16:creationId xmlns:a16="http://schemas.microsoft.com/office/drawing/2014/main" id="{70AC9DF0-7B07-4B3D-B705-3A383501D5F9}"/>
              </a:ext>
            </a:extLst>
          </p:cNvPr>
          <p:cNvPicPr>
            <a:picLocks noChangeAspect="1"/>
          </p:cNvPicPr>
          <p:nvPr/>
        </p:nvPicPr>
        <p:blipFill>
          <a:blip r:embed="rId2"/>
          <a:stretch>
            <a:fillRect/>
          </a:stretch>
        </p:blipFill>
        <p:spPr>
          <a:xfrm>
            <a:off x="115491" y="3895725"/>
            <a:ext cx="2880125" cy="2917651"/>
          </a:xfrm>
          <a:prstGeom prst="rect">
            <a:avLst/>
          </a:prstGeom>
        </p:spPr>
      </p:pic>
    </p:spTree>
    <p:extLst>
      <p:ext uri="{BB962C8B-B14F-4D97-AF65-F5344CB8AC3E}">
        <p14:creationId xmlns:p14="http://schemas.microsoft.com/office/powerpoint/2010/main" val="390578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02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2" name="Rectangle 1"/>
          <p:cNvSpPr/>
          <p:nvPr/>
        </p:nvSpPr>
        <p:spPr>
          <a:xfrm>
            <a:off x="107504" y="159623"/>
            <a:ext cx="5688632" cy="338554"/>
          </a:xfrm>
          <a:prstGeom prst="rect">
            <a:avLst/>
          </a:prstGeom>
        </p:spPr>
        <p:txBody>
          <a:bodyPr wrap="square">
            <a:spAutoFit/>
          </a:bodyPr>
          <a:lstStyle/>
          <a:p>
            <a:r>
              <a:rPr lang="en-GB" sz="1600" b="1" dirty="0">
                <a:solidFill>
                  <a:schemeClr val="bg1"/>
                </a:solidFill>
                <a:latin typeface="Atkinson Hyperlegible" pitchFamily="50" charset="0"/>
              </a:rPr>
              <a:t>Crime Tree Data – Rolling 12 Months to February</a:t>
            </a:r>
          </a:p>
        </p:txBody>
      </p:sp>
      <p:sp>
        <p:nvSpPr>
          <p:cNvPr id="11" name="TextBox 10"/>
          <p:cNvSpPr txBox="1"/>
          <p:nvPr/>
        </p:nvSpPr>
        <p:spPr>
          <a:xfrm>
            <a:off x="7648317" y="805186"/>
            <a:ext cx="1236639" cy="246221"/>
          </a:xfrm>
          <a:prstGeom prst="rect">
            <a:avLst/>
          </a:prstGeom>
          <a:noFill/>
        </p:spPr>
        <p:txBody>
          <a:bodyPr wrap="square" rtlCol="0">
            <a:spAutoFit/>
          </a:bodyPr>
          <a:lstStyle/>
          <a:p>
            <a:pPr algn="ctr"/>
            <a:r>
              <a:rPr lang="en-GB" sz="1000" dirty="0">
                <a:latin typeface="Atkinson Hyperlegible" pitchFamily="50" charset="0"/>
              </a:rPr>
              <a:t>Table 4</a:t>
            </a:r>
          </a:p>
        </p:txBody>
      </p:sp>
      <p:sp>
        <p:nvSpPr>
          <p:cNvPr id="4" name="Slide Number Placeholder 3"/>
          <p:cNvSpPr>
            <a:spLocks noGrp="1"/>
          </p:cNvSpPr>
          <p:nvPr>
            <p:ph type="sldNum" sz="quarter" idx="12"/>
          </p:nvPr>
        </p:nvSpPr>
        <p:spPr>
          <a:xfrm>
            <a:off x="7010400" y="6492875"/>
            <a:ext cx="2133600" cy="365125"/>
          </a:xfrm>
        </p:spPr>
        <p:txBody>
          <a:bodyPr/>
          <a:lstStyle/>
          <a:p>
            <a:fld id="{E0D83E65-4E55-4BA6-A0BC-212B9D3BDCE3}" type="slidenum">
              <a:rPr lang="en-GB" smtClean="0"/>
              <a:pPr/>
              <a:t>34</a:t>
            </a:fld>
            <a:endParaRPr lang="en-GB" dirty="0"/>
          </a:p>
        </p:txBody>
      </p:sp>
      <p:pic>
        <p:nvPicPr>
          <p:cNvPr id="3" name="Picture 2">
            <a:extLst>
              <a:ext uri="{FF2B5EF4-FFF2-40B4-BE49-F238E27FC236}">
                <a16:creationId xmlns:a16="http://schemas.microsoft.com/office/drawing/2014/main" id="{43720C51-62AB-4F94-83BD-A9BFC5A97450}"/>
              </a:ext>
            </a:extLst>
          </p:cNvPr>
          <p:cNvPicPr>
            <a:picLocks noChangeAspect="1"/>
          </p:cNvPicPr>
          <p:nvPr/>
        </p:nvPicPr>
        <p:blipFill>
          <a:blip r:embed="rId2"/>
          <a:stretch>
            <a:fillRect/>
          </a:stretch>
        </p:blipFill>
        <p:spPr>
          <a:xfrm>
            <a:off x="34166" y="805186"/>
            <a:ext cx="9075668" cy="5367659"/>
          </a:xfrm>
          <a:prstGeom prst="rect">
            <a:avLst/>
          </a:prstGeom>
        </p:spPr>
      </p:pic>
    </p:spTree>
    <p:extLst>
      <p:ext uri="{BB962C8B-B14F-4D97-AF65-F5344CB8AC3E}">
        <p14:creationId xmlns:p14="http://schemas.microsoft.com/office/powerpoint/2010/main" val="379107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2" name="Rectangle 1"/>
          <p:cNvSpPr/>
          <p:nvPr/>
        </p:nvSpPr>
        <p:spPr>
          <a:xfrm>
            <a:off x="107504" y="159623"/>
            <a:ext cx="6188745" cy="338554"/>
          </a:xfrm>
          <a:prstGeom prst="rect">
            <a:avLst/>
          </a:prstGeom>
        </p:spPr>
        <p:txBody>
          <a:bodyPr wrap="none">
            <a:spAutoFit/>
          </a:bodyPr>
          <a:lstStyle/>
          <a:p>
            <a:r>
              <a:rPr lang="en-GB" sz="1600" b="1" dirty="0">
                <a:solidFill>
                  <a:schemeClr val="bg1"/>
                </a:solidFill>
                <a:latin typeface="Atkinson Hyperlegible" pitchFamily="50" charset="0"/>
              </a:rPr>
              <a:t>Crime Tree Data – Rolling 12 Months to February - continued  </a:t>
            </a:r>
          </a:p>
        </p:txBody>
      </p:sp>
      <p:sp>
        <p:nvSpPr>
          <p:cNvPr id="11" name="TextBox 10"/>
          <p:cNvSpPr txBox="1"/>
          <p:nvPr/>
        </p:nvSpPr>
        <p:spPr>
          <a:xfrm>
            <a:off x="7648317" y="821854"/>
            <a:ext cx="1236639" cy="246221"/>
          </a:xfrm>
          <a:prstGeom prst="rect">
            <a:avLst/>
          </a:prstGeom>
          <a:noFill/>
        </p:spPr>
        <p:txBody>
          <a:bodyPr wrap="square" rtlCol="0">
            <a:spAutoFit/>
          </a:bodyPr>
          <a:lstStyle/>
          <a:p>
            <a:pPr algn="ctr"/>
            <a:r>
              <a:rPr lang="en-GB" sz="1000" dirty="0">
                <a:latin typeface="Atkinson Hyperlegible" pitchFamily="50" charset="0"/>
              </a:rPr>
              <a:t>Table 5</a:t>
            </a:r>
          </a:p>
        </p:txBody>
      </p:sp>
      <p:sp>
        <p:nvSpPr>
          <p:cNvPr id="12" name="Slide Number Placeholder 3"/>
          <p:cNvSpPr>
            <a:spLocks noGrp="1"/>
          </p:cNvSpPr>
          <p:nvPr>
            <p:ph type="sldNum" sz="quarter" idx="12"/>
          </p:nvPr>
        </p:nvSpPr>
        <p:spPr>
          <a:xfrm>
            <a:off x="6995053" y="6492875"/>
            <a:ext cx="2133600" cy="365125"/>
          </a:xfrm>
        </p:spPr>
        <p:txBody>
          <a:bodyPr/>
          <a:lstStyle/>
          <a:p>
            <a:fld id="{E0D83E65-4E55-4BA6-A0BC-212B9D3BDCE3}" type="slidenum">
              <a:rPr lang="en-GB" smtClean="0"/>
              <a:pPr/>
              <a:t>35</a:t>
            </a:fld>
            <a:endParaRPr lang="en-GB" dirty="0"/>
          </a:p>
        </p:txBody>
      </p:sp>
      <p:pic>
        <p:nvPicPr>
          <p:cNvPr id="4" name="Picture 3">
            <a:extLst>
              <a:ext uri="{FF2B5EF4-FFF2-40B4-BE49-F238E27FC236}">
                <a16:creationId xmlns:a16="http://schemas.microsoft.com/office/drawing/2014/main" id="{20689E0F-9BB6-42DB-AAC1-5C9F46C377B2}"/>
              </a:ext>
            </a:extLst>
          </p:cNvPr>
          <p:cNvPicPr>
            <a:picLocks noChangeAspect="1"/>
          </p:cNvPicPr>
          <p:nvPr/>
        </p:nvPicPr>
        <p:blipFill>
          <a:blip r:embed="rId2"/>
          <a:stretch>
            <a:fillRect/>
          </a:stretch>
        </p:blipFill>
        <p:spPr>
          <a:xfrm>
            <a:off x="53752" y="1079510"/>
            <a:ext cx="9036496" cy="2857064"/>
          </a:xfrm>
          <a:prstGeom prst="rect">
            <a:avLst/>
          </a:prstGeom>
        </p:spPr>
      </p:pic>
    </p:spTree>
    <p:extLst>
      <p:ext uri="{BB962C8B-B14F-4D97-AF65-F5344CB8AC3E}">
        <p14:creationId xmlns:p14="http://schemas.microsoft.com/office/powerpoint/2010/main" val="2804245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33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11" name="TextBox 10"/>
          <p:cNvSpPr txBox="1"/>
          <p:nvPr/>
        </p:nvSpPr>
        <p:spPr>
          <a:xfrm>
            <a:off x="7648317" y="821854"/>
            <a:ext cx="1236639" cy="246221"/>
          </a:xfrm>
          <a:prstGeom prst="rect">
            <a:avLst/>
          </a:prstGeom>
          <a:noFill/>
        </p:spPr>
        <p:txBody>
          <a:bodyPr wrap="square" rtlCol="0">
            <a:spAutoFit/>
          </a:bodyPr>
          <a:lstStyle/>
          <a:p>
            <a:pPr algn="ctr"/>
            <a:r>
              <a:rPr lang="en-GB" sz="1000" dirty="0">
                <a:latin typeface="Atkinson Hyperlegible" pitchFamily="50" charset="0"/>
              </a:rPr>
              <a:t>Table 6</a:t>
            </a:r>
          </a:p>
        </p:txBody>
      </p:sp>
      <p:sp>
        <p:nvSpPr>
          <p:cNvPr id="12" name="Slide Number Placeholder 3"/>
          <p:cNvSpPr>
            <a:spLocks noGrp="1"/>
          </p:cNvSpPr>
          <p:nvPr>
            <p:ph type="sldNum" sz="quarter" idx="12"/>
          </p:nvPr>
        </p:nvSpPr>
        <p:spPr>
          <a:xfrm>
            <a:off x="7003761" y="6508237"/>
            <a:ext cx="2133600" cy="365125"/>
          </a:xfrm>
        </p:spPr>
        <p:txBody>
          <a:bodyPr/>
          <a:lstStyle/>
          <a:p>
            <a:fld id="{E0D83E65-4E55-4BA6-A0BC-212B9D3BDCE3}" type="slidenum">
              <a:rPr lang="en-GB" smtClean="0"/>
              <a:pPr/>
              <a:t>36</a:t>
            </a:fld>
            <a:endParaRPr lang="en-GB" dirty="0"/>
          </a:p>
        </p:txBody>
      </p:sp>
      <p:sp>
        <p:nvSpPr>
          <p:cNvPr id="7" name="Rectangle 6">
            <a:extLst>
              <a:ext uri="{FF2B5EF4-FFF2-40B4-BE49-F238E27FC236}">
                <a16:creationId xmlns:a16="http://schemas.microsoft.com/office/drawing/2014/main" id="{4D8B76C5-3C8D-4796-B6EE-D77F54941A33}"/>
              </a:ext>
            </a:extLst>
          </p:cNvPr>
          <p:cNvSpPr/>
          <p:nvPr/>
        </p:nvSpPr>
        <p:spPr>
          <a:xfrm>
            <a:off x="106082" y="81443"/>
            <a:ext cx="8965917" cy="553998"/>
          </a:xfrm>
          <a:prstGeom prst="rect">
            <a:avLst/>
          </a:prstGeom>
        </p:spPr>
        <p:txBody>
          <a:bodyPr wrap="square">
            <a:spAutoFit/>
          </a:bodyPr>
          <a:lstStyle/>
          <a:p>
            <a:r>
              <a:rPr lang="en-GB" sz="1600" b="1" dirty="0">
                <a:solidFill>
                  <a:schemeClr val="bg1"/>
                </a:solidFill>
                <a:latin typeface="Atkinson Hyperlegible" pitchFamily="50" charset="0"/>
              </a:rPr>
              <a:t>Crime Tree Data - Rolling 12 months to February                                                                        </a:t>
            </a:r>
            <a:r>
              <a:rPr lang="en-GB" sz="1400" b="1" dirty="0">
                <a:solidFill>
                  <a:schemeClr val="bg1"/>
                </a:solidFill>
                <a:latin typeface="Atkinson Hyperlegible" pitchFamily="50" charset="0"/>
              </a:rPr>
              <a:t>Violence against the Person and Sexual offences and outcomes (by crime type) split by gender</a:t>
            </a:r>
          </a:p>
        </p:txBody>
      </p:sp>
      <p:sp>
        <p:nvSpPr>
          <p:cNvPr id="19" name="TextBox 18">
            <a:extLst>
              <a:ext uri="{FF2B5EF4-FFF2-40B4-BE49-F238E27FC236}">
                <a16:creationId xmlns:a16="http://schemas.microsoft.com/office/drawing/2014/main" id="{8BB45000-24B5-492A-B11B-C463534CE5EC}"/>
              </a:ext>
            </a:extLst>
          </p:cNvPr>
          <p:cNvSpPr txBox="1"/>
          <p:nvPr/>
        </p:nvSpPr>
        <p:spPr>
          <a:xfrm>
            <a:off x="-1" y="5660761"/>
            <a:ext cx="9071999" cy="400110"/>
          </a:xfrm>
          <a:prstGeom prst="rect">
            <a:avLst/>
          </a:prstGeom>
          <a:noFill/>
        </p:spPr>
        <p:txBody>
          <a:bodyPr wrap="square">
            <a:spAutoFit/>
          </a:bodyPr>
          <a:lstStyle/>
          <a:p>
            <a:r>
              <a:rPr lang="en-GB" sz="1000" dirty="0">
                <a:latin typeface="Atkinson Hyperlegible" pitchFamily="50" charset="0"/>
              </a:rPr>
              <a:t>Please note: the breakdown of data for the previous 12 months within these tables may not tally with the totals on slide 13 as gender data is rerun on a monthly basis.</a:t>
            </a:r>
          </a:p>
        </p:txBody>
      </p:sp>
      <p:pic>
        <p:nvPicPr>
          <p:cNvPr id="2" name="Picture 1">
            <a:extLst>
              <a:ext uri="{FF2B5EF4-FFF2-40B4-BE49-F238E27FC236}">
                <a16:creationId xmlns:a16="http://schemas.microsoft.com/office/drawing/2014/main" id="{3F790E69-B867-44CB-8A5D-18A7F8E3D066}"/>
              </a:ext>
            </a:extLst>
          </p:cNvPr>
          <p:cNvPicPr>
            <a:picLocks noChangeAspect="1"/>
          </p:cNvPicPr>
          <p:nvPr/>
        </p:nvPicPr>
        <p:blipFill>
          <a:blip r:embed="rId2"/>
          <a:stretch>
            <a:fillRect/>
          </a:stretch>
        </p:blipFill>
        <p:spPr>
          <a:xfrm>
            <a:off x="14691" y="666881"/>
            <a:ext cx="9102976" cy="4993880"/>
          </a:xfrm>
          <a:prstGeom prst="rect">
            <a:avLst/>
          </a:prstGeom>
        </p:spPr>
      </p:pic>
    </p:spTree>
    <p:extLst>
      <p:ext uri="{BB962C8B-B14F-4D97-AF65-F5344CB8AC3E}">
        <p14:creationId xmlns:p14="http://schemas.microsoft.com/office/powerpoint/2010/main" val="5496926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6336"/>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11" name="TextBox 10"/>
          <p:cNvSpPr txBox="1"/>
          <p:nvPr/>
        </p:nvSpPr>
        <p:spPr>
          <a:xfrm>
            <a:off x="7648317" y="821854"/>
            <a:ext cx="1236639" cy="246221"/>
          </a:xfrm>
          <a:prstGeom prst="rect">
            <a:avLst/>
          </a:prstGeom>
          <a:noFill/>
        </p:spPr>
        <p:txBody>
          <a:bodyPr wrap="square" rtlCol="0">
            <a:spAutoFit/>
          </a:bodyPr>
          <a:lstStyle/>
          <a:p>
            <a:pPr algn="ctr"/>
            <a:r>
              <a:rPr lang="en-GB" sz="1000" dirty="0">
                <a:latin typeface="Atkinson Hyperlegible" pitchFamily="50" charset="0"/>
              </a:rPr>
              <a:t>Table 7</a:t>
            </a:r>
          </a:p>
        </p:txBody>
      </p:sp>
      <p:sp>
        <p:nvSpPr>
          <p:cNvPr id="12" name="Slide Number Placeholder 3"/>
          <p:cNvSpPr>
            <a:spLocks noGrp="1"/>
          </p:cNvSpPr>
          <p:nvPr>
            <p:ph type="sldNum" sz="quarter" idx="12"/>
          </p:nvPr>
        </p:nvSpPr>
        <p:spPr>
          <a:xfrm>
            <a:off x="7003761" y="6508237"/>
            <a:ext cx="2133600" cy="365125"/>
          </a:xfrm>
        </p:spPr>
        <p:txBody>
          <a:bodyPr/>
          <a:lstStyle/>
          <a:p>
            <a:fld id="{E0D83E65-4E55-4BA6-A0BC-212B9D3BDCE3}" type="slidenum">
              <a:rPr lang="en-GB" smtClean="0"/>
              <a:pPr/>
              <a:t>37</a:t>
            </a:fld>
            <a:endParaRPr lang="en-GB" dirty="0"/>
          </a:p>
        </p:txBody>
      </p:sp>
      <p:sp>
        <p:nvSpPr>
          <p:cNvPr id="7" name="Rectangle 6">
            <a:extLst>
              <a:ext uri="{FF2B5EF4-FFF2-40B4-BE49-F238E27FC236}">
                <a16:creationId xmlns:a16="http://schemas.microsoft.com/office/drawing/2014/main" id="{4D8B76C5-3C8D-4796-B6EE-D77F54941A33}"/>
              </a:ext>
            </a:extLst>
          </p:cNvPr>
          <p:cNvSpPr/>
          <p:nvPr/>
        </p:nvSpPr>
        <p:spPr>
          <a:xfrm>
            <a:off x="105245" y="147307"/>
            <a:ext cx="8965917" cy="338554"/>
          </a:xfrm>
          <a:prstGeom prst="rect">
            <a:avLst/>
          </a:prstGeom>
        </p:spPr>
        <p:txBody>
          <a:bodyPr wrap="square">
            <a:spAutoFit/>
          </a:bodyPr>
          <a:lstStyle/>
          <a:p>
            <a:r>
              <a:rPr lang="en-GB" sz="1600" b="1" dirty="0">
                <a:solidFill>
                  <a:schemeClr val="bg1"/>
                </a:solidFill>
                <a:latin typeface="Atkinson Hyperlegible" pitchFamily="50" charset="0"/>
              </a:rPr>
              <a:t>Victim Referrals by Crime offence - Rolling 12 months to February 2023</a:t>
            </a:r>
            <a:endParaRPr lang="en-GB" sz="1400" b="1" dirty="0">
              <a:solidFill>
                <a:schemeClr val="bg1"/>
              </a:solidFill>
              <a:latin typeface="Atkinson Hyperlegible" pitchFamily="50" charset="0"/>
            </a:endParaRPr>
          </a:p>
        </p:txBody>
      </p:sp>
      <p:sp>
        <p:nvSpPr>
          <p:cNvPr id="10" name="TextBox 9">
            <a:extLst>
              <a:ext uri="{FF2B5EF4-FFF2-40B4-BE49-F238E27FC236}">
                <a16:creationId xmlns:a16="http://schemas.microsoft.com/office/drawing/2014/main" id="{CBE0768A-5093-477E-A364-F13B92FCDDC5}"/>
              </a:ext>
            </a:extLst>
          </p:cNvPr>
          <p:cNvSpPr txBox="1"/>
          <p:nvPr/>
        </p:nvSpPr>
        <p:spPr>
          <a:xfrm>
            <a:off x="-2395" y="4168018"/>
            <a:ext cx="9071999" cy="246221"/>
          </a:xfrm>
          <a:prstGeom prst="rect">
            <a:avLst/>
          </a:prstGeom>
          <a:noFill/>
        </p:spPr>
        <p:txBody>
          <a:bodyPr wrap="square">
            <a:spAutoFit/>
          </a:bodyPr>
          <a:lstStyle/>
          <a:p>
            <a:r>
              <a:rPr lang="en-GB" sz="1000" dirty="0">
                <a:latin typeface="Atkinson Hyperlegible" pitchFamily="50" charset="0"/>
              </a:rPr>
              <a:t>Please note: data updated quarterly.</a:t>
            </a:r>
          </a:p>
        </p:txBody>
      </p:sp>
      <p:pic>
        <p:nvPicPr>
          <p:cNvPr id="2" name="Picture 1">
            <a:extLst>
              <a:ext uri="{FF2B5EF4-FFF2-40B4-BE49-F238E27FC236}">
                <a16:creationId xmlns:a16="http://schemas.microsoft.com/office/drawing/2014/main" id="{66626544-9180-43F6-9736-F99E9B9693E2}"/>
              </a:ext>
            </a:extLst>
          </p:cNvPr>
          <p:cNvPicPr>
            <a:picLocks noChangeAspect="1"/>
          </p:cNvPicPr>
          <p:nvPr/>
        </p:nvPicPr>
        <p:blipFill>
          <a:blip r:embed="rId2"/>
          <a:stretch>
            <a:fillRect/>
          </a:stretch>
        </p:blipFill>
        <p:spPr>
          <a:xfrm>
            <a:off x="72106" y="1063000"/>
            <a:ext cx="8997498" cy="3060265"/>
          </a:xfrm>
          <a:prstGeom prst="rect">
            <a:avLst/>
          </a:prstGeom>
        </p:spPr>
      </p:pic>
    </p:spTree>
    <p:extLst>
      <p:ext uri="{BB962C8B-B14F-4D97-AF65-F5344CB8AC3E}">
        <p14:creationId xmlns:p14="http://schemas.microsoft.com/office/powerpoint/2010/main" val="2036081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a:t>
            </a:r>
          </a:p>
        </p:txBody>
      </p:sp>
      <p:sp>
        <p:nvSpPr>
          <p:cNvPr id="5" name="Slide Number Placeholder 4"/>
          <p:cNvSpPr>
            <a:spLocks noGrp="1"/>
          </p:cNvSpPr>
          <p:nvPr>
            <p:ph type="sldNum" sz="quarter" idx="12"/>
          </p:nvPr>
        </p:nvSpPr>
        <p:spPr>
          <a:xfrm>
            <a:off x="7022477" y="6563544"/>
            <a:ext cx="2133600" cy="365125"/>
          </a:xfrm>
        </p:spPr>
        <p:txBody>
          <a:bodyPr/>
          <a:lstStyle/>
          <a:p>
            <a:fld id="{E0D83E65-4E55-4BA6-A0BC-212B9D3BDCE3}" type="slidenum">
              <a:rPr lang="en-GB" smtClean="0"/>
              <a:pPr/>
              <a:t>4</a:t>
            </a:fld>
            <a:endParaRPr lang="en-GB" dirty="0"/>
          </a:p>
        </p:txBody>
      </p:sp>
      <p:sp>
        <p:nvSpPr>
          <p:cNvPr id="17" name="TextBox 16"/>
          <p:cNvSpPr txBox="1"/>
          <p:nvPr/>
        </p:nvSpPr>
        <p:spPr>
          <a:xfrm>
            <a:off x="112061" y="4181357"/>
            <a:ext cx="8964496" cy="2485296"/>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000" b="1" dirty="0">
                <a:solidFill>
                  <a:schemeClr val="tx1"/>
                </a:solidFill>
                <a:latin typeface="Atkinson Hyperlegible" pitchFamily="50" charset="0"/>
              </a:rPr>
              <a:t>There was a 0.5% </a:t>
            </a:r>
            <a:r>
              <a:rPr lang="en-GB" sz="1000" b="1" dirty="0">
                <a:solidFill>
                  <a:srgbClr val="FF0000"/>
                </a:solidFill>
                <a:latin typeface="Atkinson Hyperlegible" pitchFamily="50" charset="0"/>
              </a:rPr>
              <a:t>increase</a:t>
            </a:r>
            <a:r>
              <a:rPr lang="en-GB" sz="1000" b="1" dirty="0">
                <a:solidFill>
                  <a:schemeClr val="tx1"/>
                </a:solidFill>
                <a:latin typeface="Atkinson Hyperlegible" pitchFamily="50" charset="0"/>
              </a:rPr>
              <a:t> in All Crime in the 12 months to February 2023 compared to the 12 months to February 2022</a:t>
            </a:r>
            <a:r>
              <a:rPr lang="en-GB" sz="1000" dirty="0">
                <a:solidFill>
                  <a:schemeClr val="tx1"/>
                </a:solidFill>
                <a:latin typeface="Atkinson Hyperlegible" pitchFamily="50" charset="0"/>
              </a:rPr>
              <a:t>;</a:t>
            </a:r>
            <a:r>
              <a:rPr lang="en-GB" sz="1000" b="1" dirty="0">
                <a:solidFill>
                  <a:schemeClr val="tx1"/>
                </a:solidFill>
                <a:latin typeface="Atkinson Hyperlegible" pitchFamily="50" charset="0"/>
              </a:rPr>
              <a:t> </a:t>
            </a:r>
            <a:r>
              <a:rPr lang="en-GB" sz="1000" dirty="0">
                <a:solidFill>
                  <a:schemeClr val="tx1"/>
                </a:solidFill>
                <a:latin typeface="Atkinson Hyperlegible" pitchFamily="50" charset="0"/>
              </a:rPr>
              <a:t>this equates to 771 more offences. There was, however, </a:t>
            </a:r>
            <a:r>
              <a:rPr lang="en-GB" sz="1000" b="1" dirty="0">
                <a:solidFill>
                  <a:schemeClr val="tx1"/>
                </a:solidFill>
                <a:latin typeface="Atkinson Hyperlegible" pitchFamily="50" charset="0"/>
              </a:rPr>
              <a:t>a 2.5% </a:t>
            </a:r>
            <a:r>
              <a:rPr lang="en-GB" sz="1000" b="1" dirty="0">
                <a:solidFill>
                  <a:srgbClr val="00B050"/>
                </a:solidFill>
                <a:latin typeface="Atkinson Hyperlegible" pitchFamily="50" charset="0"/>
              </a:rPr>
              <a:t>decrease</a:t>
            </a:r>
            <a:r>
              <a:rPr lang="en-GB" sz="1000" b="1" dirty="0">
                <a:solidFill>
                  <a:schemeClr val="tx1"/>
                </a:solidFill>
                <a:latin typeface="Atkinson Hyperlegible" pitchFamily="50" charset="0"/>
              </a:rPr>
              <a:t> in All Crime (4,163 fewer offences) for the 12 months to February 2023 compared to the 12 months to December 2019</a:t>
            </a:r>
            <a:r>
              <a:rPr lang="en-GB" sz="1000" dirty="0">
                <a:solidFill>
                  <a:schemeClr val="tx1"/>
                </a:solidFill>
                <a:latin typeface="Atkinson Hyperlegible" pitchFamily="50" charset="0"/>
              </a:rPr>
              <a:t>.</a:t>
            </a:r>
            <a:r>
              <a:rPr lang="en-GB" sz="1000" b="1" dirty="0">
                <a:solidFill>
                  <a:schemeClr val="tx1"/>
                </a:solidFill>
                <a:latin typeface="Atkinson Hyperlegible" pitchFamily="50" charset="0"/>
              </a:rPr>
              <a:t> </a:t>
            </a:r>
            <a:r>
              <a:rPr lang="en-GB" sz="1000" dirty="0">
                <a:solidFill>
                  <a:schemeClr val="tx1"/>
                </a:solidFill>
                <a:latin typeface="Atkinson Hyperlegible" pitchFamily="50" charset="0"/>
              </a:rPr>
              <a:t>Essex recorded the second highest volume of offences per 1,000 population in its Most Similar Group of forces (MSG); there are seven other forces in Essex’s MSG.</a:t>
            </a:r>
          </a:p>
          <a:p>
            <a:endParaRPr lang="en-GB" sz="1000" dirty="0">
              <a:solidFill>
                <a:srgbClr val="FF0000"/>
              </a:solidFill>
              <a:highlight>
                <a:srgbClr val="FFFF66"/>
              </a:highlight>
              <a:latin typeface="Atkinson Hyperlegible" pitchFamily="50" charset="0"/>
            </a:endParaRPr>
          </a:p>
          <a:p>
            <a:r>
              <a:rPr lang="en-GB" sz="1000" dirty="0">
                <a:solidFill>
                  <a:schemeClr val="tx1"/>
                </a:solidFill>
                <a:latin typeface="Atkinson Hyperlegible" pitchFamily="50" charset="0"/>
              </a:rPr>
              <a:t>Essex Police recorded a daily average of 429 crimes in February 2023, compared to an average of 415 crimes recorded in January 2023. This equates to an increase of 3.2%, or an average of 13 more crimes recorded per day.</a:t>
            </a:r>
          </a:p>
          <a:p>
            <a:endParaRPr lang="en-GB" sz="1000" dirty="0">
              <a:solidFill>
                <a:schemeClr val="tx1"/>
              </a:solidFill>
              <a:highlight>
                <a:srgbClr val="FFFF66"/>
              </a:highlight>
              <a:latin typeface="Atkinson Hyperlegible" pitchFamily="50" charset="0"/>
            </a:endParaRPr>
          </a:p>
          <a:p>
            <a:r>
              <a:rPr lang="en-GB" sz="1000" dirty="0">
                <a:solidFill>
                  <a:schemeClr val="tx1"/>
                </a:solidFill>
                <a:latin typeface="Atkinson Hyperlegible" pitchFamily="50" charset="0"/>
              </a:rPr>
              <a:t>11,998 offences were recorded in the month of February 2023, a decrease of 0.5% (56 fewer offences) compared to the month of February 2022 (11,942 offences). Compared to December 2019, the daily average has seen an increase from 426 to 429 in February 2023.</a:t>
            </a:r>
          </a:p>
          <a:p>
            <a:endParaRPr lang="en-GB" sz="950" dirty="0">
              <a:solidFill>
                <a:srgbClr val="FF0000"/>
              </a:solidFill>
              <a:highlight>
                <a:srgbClr val="FFFF66"/>
              </a:highlight>
              <a:latin typeface="Atkinson Hyperlegible" pitchFamily="50" charset="0"/>
            </a:endParaRPr>
          </a:p>
          <a:p>
            <a:r>
              <a:rPr lang="en-GB" sz="950" dirty="0">
                <a:solidFill>
                  <a:schemeClr val="tx1"/>
                </a:solidFill>
                <a:latin typeface="Atkinson Hyperlegible" pitchFamily="50" charset="0"/>
              </a:rPr>
              <a:t>The All Crime Harm (Crime Severity) Score* (14.5) has increased in the 12 months to December 2022 and places Essex seventh out of eight in its MSG.</a:t>
            </a:r>
          </a:p>
          <a:p>
            <a:endParaRPr lang="en-GB" sz="950" dirty="0">
              <a:solidFill>
                <a:srgbClr val="FF0000"/>
              </a:solidFill>
              <a:latin typeface="Atkinson Hyperlegible" pitchFamily="50" charset="0"/>
            </a:endParaRPr>
          </a:p>
          <a:p>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Crime Severity Scores (as calculated by the Office for National Statistics) measure the ‘relative harm’ of crimes by taking into account both their volume and their severity. As national data are only available to December 2022, the score for the 12 months to December for the preceding year has been included.</a:t>
            </a:r>
          </a:p>
        </p:txBody>
      </p:sp>
      <p:pic>
        <p:nvPicPr>
          <p:cNvPr id="4" name="Picture 3">
            <a:extLst>
              <a:ext uri="{FF2B5EF4-FFF2-40B4-BE49-F238E27FC236}">
                <a16:creationId xmlns:a16="http://schemas.microsoft.com/office/drawing/2014/main" id="{414B3114-827D-4689-A67E-58EE96599526}"/>
              </a:ext>
            </a:extLst>
          </p:cNvPr>
          <p:cNvPicPr>
            <a:picLocks noChangeAspect="1"/>
          </p:cNvPicPr>
          <p:nvPr/>
        </p:nvPicPr>
        <p:blipFill>
          <a:blip r:embed="rId2"/>
          <a:stretch>
            <a:fillRect/>
          </a:stretch>
        </p:blipFill>
        <p:spPr>
          <a:xfrm>
            <a:off x="71238" y="704386"/>
            <a:ext cx="9000000" cy="661525"/>
          </a:xfrm>
          <a:prstGeom prst="rect">
            <a:avLst/>
          </a:prstGeom>
        </p:spPr>
      </p:pic>
      <p:pic>
        <p:nvPicPr>
          <p:cNvPr id="7" name="Picture 6">
            <a:extLst>
              <a:ext uri="{FF2B5EF4-FFF2-40B4-BE49-F238E27FC236}">
                <a16:creationId xmlns:a16="http://schemas.microsoft.com/office/drawing/2014/main" id="{36A40418-3119-41FE-AC0E-127965F7D85B}"/>
              </a:ext>
            </a:extLst>
          </p:cNvPr>
          <p:cNvPicPr>
            <a:picLocks noChangeAspect="1"/>
          </p:cNvPicPr>
          <p:nvPr/>
        </p:nvPicPr>
        <p:blipFill>
          <a:blip r:embed="rId3"/>
          <a:stretch>
            <a:fillRect/>
          </a:stretch>
        </p:blipFill>
        <p:spPr>
          <a:xfrm>
            <a:off x="71238" y="1365191"/>
            <a:ext cx="9000000" cy="702359"/>
          </a:xfrm>
          <a:prstGeom prst="rect">
            <a:avLst/>
          </a:prstGeom>
        </p:spPr>
      </p:pic>
      <p:pic>
        <p:nvPicPr>
          <p:cNvPr id="8" name="Picture 7">
            <a:extLst>
              <a:ext uri="{FF2B5EF4-FFF2-40B4-BE49-F238E27FC236}">
                <a16:creationId xmlns:a16="http://schemas.microsoft.com/office/drawing/2014/main" id="{151FC5E0-B666-4A30-A50E-FC876ED2806D}"/>
              </a:ext>
            </a:extLst>
          </p:cNvPr>
          <p:cNvPicPr>
            <a:picLocks noChangeAspect="1"/>
          </p:cNvPicPr>
          <p:nvPr/>
        </p:nvPicPr>
        <p:blipFill>
          <a:blip r:embed="rId4"/>
          <a:stretch>
            <a:fillRect/>
          </a:stretch>
        </p:blipFill>
        <p:spPr>
          <a:xfrm>
            <a:off x="2043760" y="2067550"/>
            <a:ext cx="5054955" cy="2105375"/>
          </a:xfrm>
          <a:prstGeom prst="rect">
            <a:avLst/>
          </a:prstGeom>
        </p:spPr>
      </p:pic>
      <p:sp>
        <p:nvSpPr>
          <p:cNvPr id="10" name="Rectangle 9">
            <a:extLst>
              <a:ext uri="{FF2B5EF4-FFF2-40B4-BE49-F238E27FC236}">
                <a16:creationId xmlns:a16="http://schemas.microsoft.com/office/drawing/2014/main" id="{28A14787-752E-4F60-8E8D-B525FF253A89}"/>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4024643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7504" y="3655335"/>
            <a:ext cx="8928992"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200" b="1" dirty="0">
                <a:solidFill>
                  <a:schemeClr val="tx1"/>
                </a:solidFill>
                <a:latin typeface="Atkinson Hyperlegible" pitchFamily="50" charset="0"/>
              </a:rPr>
              <a:t>Eleven </a:t>
            </a:r>
            <a:r>
              <a:rPr lang="en-GB" sz="1200" b="1" dirty="0">
                <a:solidFill>
                  <a:srgbClr val="00B050"/>
                </a:solidFill>
                <a:latin typeface="Atkinson Hyperlegible" pitchFamily="50" charset="0"/>
              </a:rPr>
              <a:t>fewer</a:t>
            </a:r>
            <a:r>
              <a:rPr lang="en-GB" sz="1200" b="1" dirty="0">
                <a:solidFill>
                  <a:schemeClr val="tx1"/>
                </a:solidFill>
                <a:latin typeface="Atkinson Hyperlegible" pitchFamily="50" charset="0"/>
              </a:rPr>
              <a:t> Homicides (to 15 offences) were recorded for the 12 months to February 2023 </a:t>
            </a:r>
            <a:r>
              <a:rPr lang="en-GB" sz="1200" dirty="0">
                <a:solidFill>
                  <a:schemeClr val="tx1"/>
                </a:solidFill>
                <a:latin typeface="Atkinson Hyperlegible" pitchFamily="50" charset="0"/>
              </a:rPr>
              <a:t>compared to the 12 months to February 2022. </a:t>
            </a:r>
          </a:p>
          <a:p>
            <a:endParaRPr lang="en-GB" sz="1200" dirty="0">
              <a:solidFill>
                <a:schemeClr val="tx1"/>
              </a:solidFill>
              <a:latin typeface="Atkinson Hyperlegible" pitchFamily="50" charset="0"/>
            </a:endParaRPr>
          </a:p>
          <a:p>
            <a:r>
              <a:rPr lang="en-GB" sz="1200" dirty="0">
                <a:solidFill>
                  <a:schemeClr val="tx1"/>
                </a:solidFill>
                <a:latin typeface="Atkinson Hyperlegible" pitchFamily="50" charset="0"/>
              </a:rPr>
              <a:t>The number of Homicides decreased by 75.4% (46 fewer offences) in the 12 months to February 2023 compared to the 12 months to December 20</a:t>
            </a:r>
            <a:r>
              <a:rPr lang="en-GB" sz="1200" u="sng" dirty="0">
                <a:solidFill>
                  <a:schemeClr val="tx1"/>
                </a:solidFill>
                <a:latin typeface="Atkinson Hyperlegible" pitchFamily="50" charset="0"/>
              </a:rPr>
              <a:t>19</a:t>
            </a:r>
            <a:r>
              <a:rPr lang="en-GB" sz="1200" dirty="0">
                <a:solidFill>
                  <a:schemeClr val="tx1"/>
                </a:solidFill>
                <a:latin typeface="Atkinson Hyperlegible" pitchFamily="50" charset="0"/>
              </a:rPr>
              <a:t>.* </a:t>
            </a:r>
          </a:p>
          <a:p>
            <a:endParaRPr lang="en-GB" sz="1200" dirty="0">
              <a:solidFill>
                <a:schemeClr val="tx1"/>
              </a:solidFill>
              <a:highlight>
                <a:srgbClr val="FFFF66"/>
              </a:highlight>
              <a:latin typeface="Atkinson Hyperlegible" pitchFamily="50" charset="0"/>
            </a:endParaRPr>
          </a:p>
          <a:p>
            <a:r>
              <a:rPr lang="en-GB" sz="1200" dirty="0">
                <a:solidFill>
                  <a:schemeClr val="tx1"/>
                </a:solidFill>
                <a:latin typeface="Atkinson Hyperlegible" pitchFamily="50" charset="0"/>
              </a:rPr>
              <a:t>Essex experienced a 34.0% decrease (11,482 fewer) in Anti-Social Behaviour (ASB) incidents for the 12 months to February 2023 compared to the 12 months to February 2022.** There was a decrease of 47.0% ASB reports in the 12 months to February 2023 compared to the 12 months to December 2019 (19,724 fewer incidents). The average daily number of ASB incidents increased by 25.1% in February 2023 (35 incidents) compared to January 2023 (28 incidents). </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Please note:</a:t>
            </a:r>
          </a:p>
          <a:p>
            <a:r>
              <a:rPr lang="en-GB" sz="1000" dirty="0">
                <a:solidFill>
                  <a:schemeClr val="tx1"/>
                </a:solidFill>
                <a:latin typeface="Atkinson Hyperlegible" pitchFamily="50" charset="0"/>
              </a:rPr>
              <a:t>*   In October 2019 the bodies of 39 Vietnamese nationals were discovered in a lorry trailer in Grays. This tragic incident is reflected in the Homicide numbers for the 12 months to December 2019.</a:t>
            </a:r>
          </a:p>
          <a:p>
            <a:r>
              <a:rPr lang="en-GB" sz="1000" dirty="0">
                <a:solidFill>
                  <a:schemeClr val="tx1"/>
                </a:solidFill>
                <a:latin typeface="Atkinson Hyperlegible" pitchFamily="50" charset="0"/>
              </a:rPr>
              <a:t>** October 2021 saw the implementation of Operation SOMERTON, which aims to both improve the service given to victims of ASB and ensure crimes are correctly recorded. </a:t>
            </a:r>
          </a:p>
        </p:txBody>
      </p:sp>
      <p:sp>
        <p:nvSpPr>
          <p:cNvPr id="9" name="Rectangle 8"/>
          <p:cNvSpPr/>
          <p:nvPr/>
        </p:nvSpPr>
        <p:spPr>
          <a:xfrm>
            <a:off x="1116" y="-26125"/>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5</a:t>
            </a:fld>
            <a:endParaRPr lang="en-GB" dirty="0"/>
          </a:p>
        </p:txBody>
      </p:sp>
      <p:pic>
        <p:nvPicPr>
          <p:cNvPr id="8" name="Picture 7">
            <a:extLst>
              <a:ext uri="{FF2B5EF4-FFF2-40B4-BE49-F238E27FC236}">
                <a16:creationId xmlns:a16="http://schemas.microsoft.com/office/drawing/2014/main" id="{8C57F250-B11E-4498-A712-9DC1AA118ECE}"/>
              </a:ext>
            </a:extLst>
          </p:cNvPr>
          <p:cNvPicPr>
            <a:picLocks noChangeAspect="1"/>
          </p:cNvPicPr>
          <p:nvPr/>
        </p:nvPicPr>
        <p:blipFill>
          <a:blip r:embed="rId2"/>
          <a:stretch>
            <a:fillRect/>
          </a:stretch>
        </p:blipFill>
        <p:spPr>
          <a:xfrm>
            <a:off x="106162" y="1595144"/>
            <a:ext cx="4372057" cy="1932152"/>
          </a:xfrm>
          <a:prstGeom prst="rect">
            <a:avLst/>
          </a:prstGeom>
        </p:spPr>
      </p:pic>
      <p:pic>
        <p:nvPicPr>
          <p:cNvPr id="10" name="Picture 9">
            <a:extLst>
              <a:ext uri="{FF2B5EF4-FFF2-40B4-BE49-F238E27FC236}">
                <a16:creationId xmlns:a16="http://schemas.microsoft.com/office/drawing/2014/main" id="{151D3519-21C8-4C05-8218-C88326FE9A7B}"/>
              </a:ext>
            </a:extLst>
          </p:cNvPr>
          <p:cNvPicPr>
            <a:picLocks noChangeAspect="1"/>
          </p:cNvPicPr>
          <p:nvPr/>
        </p:nvPicPr>
        <p:blipFill>
          <a:blip r:embed="rId3"/>
          <a:stretch>
            <a:fillRect/>
          </a:stretch>
        </p:blipFill>
        <p:spPr>
          <a:xfrm>
            <a:off x="4644007" y="1595143"/>
            <a:ext cx="4392487" cy="1932152"/>
          </a:xfrm>
          <a:prstGeom prst="rect">
            <a:avLst/>
          </a:prstGeom>
        </p:spPr>
      </p:pic>
      <p:pic>
        <p:nvPicPr>
          <p:cNvPr id="13" name="Picture 12">
            <a:extLst>
              <a:ext uri="{FF2B5EF4-FFF2-40B4-BE49-F238E27FC236}">
                <a16:creationId xmlns:a16="http://schemas.microsoft.com/office/drawing/2014/main" id="{3B9D1EA5-AADA-427E-AA00-6027E7EA943B}"/>
              </a:ext>
            </a:extLst>
          </p:cNvPr>
          <p:cNvPicPr>
            <a:picLocks noChangeAspect="1"/>
          </p:cNvPicPr>
          <p:nvPr/>
        </p:nvPicPr>
        <p:blipFill>
          <a:blip r:embed="rId4"/>
          <a:stretch>
            <a:fillRect/>
          </a:stretch>
        </p:blipFill>
        <p:spPr>
          <a:xfrm>
            <a:off x="106162" y="663624"/>
            <a:ext cx="8928992" cy="920514"/>
          </a:xfrm>
          <a:prstGeom prst="rect">
            <a:avLst/>
          </a:prstGeom>
        </p:spPr>
      </p:pic>
      <p:sp>
        <p:nvSpPr>
          <p:cNvPr id="12" name="Rectangle 11">
            <a:extLst>
              <a:ext uri="{FF2B5EF4-FFF2-40B4-BE49-F238E27FC236}">
                <a16:creationId xmlns:a16="http://schemas.microsoft.com/office/drawing/2014/main" id="{698D2508-57EC-49CD-A484-FBFD7200F6F1}"/>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130413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3822" y="3165740"/>
            <a:ext cx="8928992" cy="3323987"/>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b">
            <a:spAutoFit/>
          </a:bodyPr>
          <a:lstStyle/>
          <a:p>
            <a:r>
              <a:rPr lang="en-GB" sz="1050" dirty="0">
                <a:solidFill>
                  <a:schemeClr val="tx1"/>
                </a:solidFill>
                <a:latin typeface="Atkinson Hyperlegible" pitchFamily="50" charset="0"/>
              </a:rPr>
              <a:t>Essex Police received 20,897 fewer 101 calls to the Force Control Room (FCR), a decrease of 8.1% in the 12 months to February 2023 (236,781 calls) compared to the 12 months to February 2022 (257,678). There was a 19.2% decrease compared to the 12 months to December 2019 (293,049 calls).</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28.9% of FCR 101 calls were abandoned in February 2023, an increase of 18.2 percentage points. when compared to the same period last year, (10.7%). There was a decrease of 5.0 percentage points when compared to December 2019 (34.0%). The average wait time increased by over five minutes in February 2023 when compared to February 2022, and an increase of almost a minute when compared to December 2019. </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The Resolution Centre received 1,410 more calls (an increase of 1.6%) in the 12 months to February 2023 (87,493 calls) compared to the 12 months to February 2022 (86,083 calls). There was a 18.5% decrease compared to the 12 months to December 2019 (107,347 calls).</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28.8% of Resolution Centre (RC) calls were abandoned in February 2023, an increase of 20.0 percentage points. when compared to the same period last year, (8.8%). There was an increase of 5.3 percentage points when compared to December 2019 (23.5%). The average wait time increased by almost 24 minutes in February 2023 when compared to February 2022, and an increase of almost fourteen minutes when compared to December 2019.</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Due to concerns in this area, Contact Management is subject to one of the Force’s major change programmes, which aims to optimise and improve its processes.</a:t>
            </a:r>
          </a:p>
          <a:p>
            <a:endParaRPr lang="en-GB" sz="1050" dirty="0">
              <a:solidFill>
                <a:schemeClr val="tx1"/>
              </a:solidFill>
              <a:latin typeface="Atkinson Hyperlegible" pitchFamily="50" charset="0"/>
            </a:endParaRPr>
          </a:p>
          <a:p>
            <a:r>
              <a:rPr lang="en-GB" sz="1050" dirty="0">
                <a:solidFill>
                  <a:schemeClr val="tx1"/>
                </a:solidFill>
                <a:latin typeface="Atkinson Hyperlegible" pitchFamily="50" charset="0"/>
              </a:rPr>
              <a:t>The number of online reports increased by 24.8% (7,029 more) in the 12 months to February 2023 compared to the 12 months to February 2022. The number of reports also increased by 44.5% (10,884 more) compared to the 12 months to December 2019.</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6</a:t>
            </a:fld>
            <a:endParaRPr lang="en-GB" dirty="0"/>
          </a:p>
        </p:txBody>
      </p:sp>
      <p:pic>
        <p:nvPicPr>
          <p:cNvPr id="4" name="Picture 3">
            <a:extLst>
              <a:ext uri="{FF2B5EF4-FFF2-40B4-BE49-F238E27FC236}">
                <a16:creationId xmlns:a16="http://schemas.microsoft.com/office/drawing/2014/main" id="{961465FB-E80F-4BE0-8960-08296E0F5BC4}"/>
              </a:ext>
            </a:extLst>
          </p:cNvPr>
          <p:cNvPicPr>
            <a:picLocks noChangeAspect="1"/>
          </p:cNvPicPr>
          <p:nvPr/>
        </p:nvPicPr>
        <p:blipFill>
          <a:blip r:embed="rId3"/>
          <a:stretch>
            <a:fillRect/>
          </a:stretch>
        </p:blipFill>
        <p:spPr>
          <a:xfrm>
            <a:off x="45455" y="711606"/>
            <a:ext cx="9018608" cy="1097109"/>
          </a:xfrm>
          <a:prstGeom prst="rect">
            <a:avLst/>
          </a:prstGeom>
        </p:spPr>
      </p:pic>
      <p:pic>
        <p:nvPicPr>
          <p:cNvPr id="8" name="Picture 7">
            <a:extLst>
              <a:ext uri="{FF2B5EF4-FFF2-40B4-BE49-F238E27FC236}">
                <a16:creationId xmlns:a16="http://schemas.microsoft.com/office/drawing/2014/main" id="{94284F44-D7A9-45D4-A01C-06DAFE46E639}"/>
              </a:ext>
            </a:extLst>
          </p:cNvPr>
          <p:cNvPicPr>
            <a:picLocks noChangeAspect="1"/>
          </p:cNvPicPr>
          <p:nvPr/>
        </p:nvPicPr>
        <p:blipFill>
          <a:blip r:embed="rId4"/>
          <a:stretch>
            <a:fillRect/>
          </a:stretch>
        </p:blipFill>
        <p:spPr>
          <a:xfrm>
            <a:off x="45455" y="1823090"/>
            <a:ext cx="9018608" cy="1245870"/>
          </a:xfrm>
          <a:prstGeom prst="rect">
            <a:avLst/>
          </a:prstGeom>
        </p:spPr>
      </p:pic>
      <p:sp>
        <p:nvSpPr>
          <p:cNvPr id="10" name="Rectangle 9">
            <a:extLst>
              <a:ext uri="{FF2B5EF4-FFF2-40B4-BE49-F238E27FC236}">
                <a16:creationId xmlns:a16="http://schemas.microsoft.com/office/drawing/2014/main" id="{C464998E-CCF5-412F-B8E1-C71AC36129C4}"/>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390075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5169" y="5005176"/>
            <a:ext cx="8954182" cy="144655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b">
            <a:spAutoFit/>
          </a:bodyPr>
          <a:lstStyle/>
          <a:p>
            <a:r>
              <a:rPr lang="en-GB" sz="1100" b="1" dirty="0">
                <a:solidFill>
                  <a:schemeClr val="tx1"/>
                </a:solidFill>
                <a:latin typeface="Atkinson Hyperlegible"/>
              </a:rPr>
              <a:t>Confidence has experienced a statistically significant decline to 75.0% in the 12 months to December 2022 compared to the 12 months to December 2021 </a:t>
            </a:r>
            <a:r>
              <a:rPr lang="en-GB" sz="1100" dirty="0">
                <a:solidFill>
                  <a:schemeClr val="tx1"/>
                </a:solidFill>
                <a:latin typeface="Atkinson Hyperlegible"/>
              </a:rPr>
              <a:t>(by 5.1% percentage points from 80.1% for the 12 months to December 2021). It was </a:t>
            </a:r>
            <a:r>
              <a:rPr lang="en-GB" sz="1100" b="1" dirty="0">
                <a:solidFill>
                  <a:schemeClr val="tx1"/>
                </a:solidFill>
                <a:latin typeface="Atkinson Hyperlegible"/>
              </a:rPr>
              <a:t>during the height of the pandemic that confidence reached its highest levels</a:t>
            </a:r>
            <a:r>
              <a:rPr lang="en-GB" sz="1100" dirty="0">
                <a:solidFill>
                  <a:schemeClr val="tx1"/>
                </a:solidFill>
                <a:latin typeface="Atkinson Hyperlegible"/>
              </a:rPr>
              <a:t>. Forces contacted by Essex Police reported similar patterns: confidence was high during COVID but has been in general decline ever since. Confidence remains 10.3 percentage points higher compared to the 12 months to December 2019 (64.7%).</a:t>
            </a:r>
          </a:p>
          <a:p>
            <a:endParaRPr lang="en-GB" sz="1100" dirty="0">
              <a:solidFill>
                <a:schemeClr val="tx1"/>
              </a:solidFill>
              <a:highlight>
                <a:srgbClr val="FFFF66"/>
              </a:highlight>
              <a:latin typeface="Atkinson Hyperlegible" pitchFamily="50" charset="0"/>
            </a:endParaRPr>
          </a:p>
          <a:p>
            <a:r>
              <a:rPr lang="en-GB" sz="1100" dirty="0">
                <a:solidFill>
                  <a:schemeClr val="tx1"/>
                </a:solidFill>
                <a:effectLst/>
                <a:latin typeface="Atkinson Hyperlegible"/>
              </a:rPr>
              <a:t>Year on Year, the FCR and RC 101 call abandonment rates have deteriorated. However</a:t>
            </a:r>
            <a:r>
              <a:rPr lang="en-GB" sz="1100" dirty="0">
                <a:solidFill>
                  <a:schemeClr val="tx1"/>
                </a:solidFill>
                <a:latin typeface="Atkinson Hyperlegible"/>
              </a:rPr>
              <a:t>,</a:t>
            </a:r>
            <a:r>
              <a:rPr lang="en-GB" sz="1100" dirty="0">
                <a:solidFill>
                  <a:schemeClr val="tx1"/>
                </a:solidFill>
                <a:effectLst/>
                <a:latin typeface="Atkinson Hyperlegible"/>
              </a:rPr>
              <a:t> compared to last month there has </a:t>
            </a:r>
            <a:r>
              <a:rPr lang="en-GB" sz="1100" dirty="0">
                <a:solidFill>
                  <a:schemeClr val="tx1"/>
                </a:solidFill>
                <a:latin typeface="Atkinson Hyperlegible"/>
              </a:rPr>
              <a:t>b</a:t>
            </a:r>
            <a:r>
              <a:rPr lang="en-GB" sz="1100" dirty="0">
                <a:solidFill>
                  <a:schemeClr val="tx1"/>
                </a:solidFill>
                <a:effectLst/>
                <a:latin typeface="Atkinson Hyperlegible"/>
              </a:rPr>
              <a:t>een an improvement in the FCR statistics and both areas are currently subject to a major change programme within the Contact Management Command. Due to this, a grade of Adequate is recommended.</a:t>
            </a:r>
          </a:p>
        </p:txBody>
      </p:sp>
      <p:sp>
        <p:nvSpPr>
          <p:cNvPr id="9" name="Rectangle 8"/>
          <p:cNvSpPr/>
          <p:nvPr/>
        </p:nvSpPr>
        <p:spPr>
          <a:xfrm>
            <a:off x="0" y="-1833"/>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p>
        </p:txBody>
      </p:sp>
      <p:sp>
        <p:nvSpPr>
          <p:cNvPr id="6" name="Rectangle 5"/>
          <p:cNvSpPr/>
          <p:nvPr/>
        </p:nvSpPr>
        <p:spPr>
          <a:xfrm>
            <a:off x="107504" y="179348"/>
            <a:ext cx="6264696" cy="338554"/>
          </a:xfrm>
          <a:prstGeom prst="rect">
            <a:avLst/>
          </a:prstGeom>
        </p:spPr>
        <p:txBody>
          <a:bodyPr wrap="square">
            <a:spAutoFit/>
          </a:bodyPr>
          <a:lstStyle/>
          <a:p>
            <a:r>
              <a:rPr lang="en-GB" sz="1600" b="1" dirty="0">
                <a:solidFill>
                  <a:schemeClr val="bg1"/>
                </a:solidFill>
                <a:latin typeface="Atkinson Hyperlegible" pitchFamily="50" charset="0"/>
              </a:rPr>
              <a:t>Priority 1 - Further investment in crime prevention - continued</a:t>
            </a:r>
          </a:p>
        </p:txBody>
      </p:sp>
      <p:sp>
        <p:nvSpPr>
          <p:cNvPr id="5" name="Slide Number Placeholder 4"/>
          <p:cNvSpPr>
            <a:spLocks noGrp="1"/>
          </p:cNvSpPr>
          <p:nvPr>
            <p:ph type="sldNum" sz="quarter" idx="12"/>
          </p:nvPr>
        </p:nvSpPr>
        <p:spPr>
          <a:xfrm>
            <a:off x="6930463" y="6458325"/>
            <a:ext cx="2133600" cy="365125"/>
          </a:xfrm>
        </p:spPr>
        <p:txBody>
          <a:bodyPr/>
          <a:lstStyle/>
          <a:p>
            <a:fld id="{E0D83E65-4E55-4BA6-A0BC-212B9D3BDCE3}" type="slidenum">
              <a:rPr lang="en-GB" smtClean="0"/>
              <a:pPr/>
              <a:t>7</a:t>
            </a:fld>
            <a:endParaRPr lang="en-GB" dirty="0"/>
          </a:p>
        </p:txBody>
      </p:sp>
      <p:pic>
        <p:nvPicPr>
          <p:cNvPr id="4" name="Picture 3">
            <a:extLst>
              <a:ext uri="{FF2B5EF4-FFF2-40B4-BE49-F238E27FC236}">
                <a16:creationId xmlns:a16="http://schemas.microsoft.com/office/drawing/2014/main" id="{39EDEA8F-C6FB-4328-8FAF-2E40C7B8344B}"/>
              </a:ext>
            </a:extLst>
          </p:cNvPr>
          <p:cNvPicPr>
            <a:picLocks noChangeAspect="1"/>
          </p:cNvPicPr>
          <p:nvPr/>
        </p:nvPicPr>
        <p:blipFill>
          <a:blip r:embed="rId3"/>
          <a:stretch>
            <a:fillRect/>
          </a:stretch>
        </p:blipFill>
        <p:spPr>
          <a:xfrm>
            <a:off x="107504" y="738915"/>
            <a:ext cx="8954182" cy="913881"/>
          </a:xfrm>
          <a:prstGeom prst="rect">
            <a:avLst/>
          </a:prstGeom>
        </p:spPr>
      </p:pic>
      <p:sp>
        <p:nvSpPr>
          <p:cNvPr id="8" name="Rectangle 7">
            <a:extLst>
              <a:ext uri="{FF2B5EF4-FFF2-40B4-BE49-F238E27FC236}">
                <a16:creationId xmlns:a16="http://schemas.microsoft.com/office/drawing/2014/main" id="{97A0401D-ACEA-45FF-9011-45740E314A51}"/>
              </a:ext>
            </a:extLst>
          </p:cNvPr>
          <p:cNvSpPr/>
          <p:nvPr/>
        </p:nvSpPr>
        <p:spPr>
          <a:xfrm>
            <a:off x="7236296" y="200169"/>
            <a:ext cx="1830760"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F0"/>
                </a:solidFill>
                <a:latin typeface="Atkinson Hyperlegible" pitchFamily="50" charset="0"/>
              </a:rPr>
              <a:t>Adequate</a:t>
            </a:r>
            <a:endParaRPr lang="en-GB" sz="1600" b="1" dirty="0">
              <a:solidFill>
                <a:srgbClr val="FF0000"/>
              </a:solidFill>
              <a:latin typeface="Atkinson Hyperlegible" pitchFamily="50" charset="0"/>
            </a:endParaRPr>
          </a:p>
        </p:txBody>
      </p:sp>
    </p:spTree>
    <p:extLst>
      <p:ext uri="{BB962C8B-B14F-4D97-AF65-F5344CB8AC3E}">
        <p14:creationId xmlns:p14="http://schemas.microsoft.com/office/powerpoint/2010/main" val="915922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184576"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a:t>
            </a:r>
          </a:p>
        </p:txBody>
      </p:sp>
      <p:sp>
        <p:nvSpPr>
          <p:cNvPr id="5" name="Slide Number Placeholder 4"/>
          <p:cNvSpPr>
            <a:spLocks noGrp="1"/>
          </p:cNvSpPr>
          <p:nvPr>
            <p:ph type="sldNum" sz="quarter" idx="12"/>
          </p:nvPr>
        </p:nvSpPr>
        <p:spPr>
          <a:xfrm>
            <a:off x="6804248" y="6381798"/>
            <a:ext cx="2133600" cy="365125"/>
          </a:xfrm>
        </p:spPr>
        <p:txBody>
          <a:bodyPr/>
          <a:lstStyle/>
          <a:p>
            <a:fld id="{E0D83E65-4E55-4BA6-A0BC-212B9D3BDCE3}" type="slidenum">
              <a:rPr lang="en-GB" smtClean="0"/>
              <a:pPr/>
              <a:t>8</a:t>
            </a:fld>
            <a:endParaRPr lang="en-GB" dirty="0"/>
          </a:p>
        </p:txBody>
      </p:sp>
      <p:sp>
        <p:nvSpPr>
          <p:cNvPr id="8" name="TextBox 7"/>
          <p:cNvSpPr txBox="1"/>
          <p:nvPr/>
        </p:nvSpPr>
        <p:spPr>
          <a:xfrm>
            <a:off x="95960" y="4221088"/>
            <a:ext cx="8952079" cy="203132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dirty="0">
                <a:solidFill>
                  <a:schemeClr val="tx1"/>
                </a:solidFill>
                <a:latin typeface="Atkinson Hyperlegible" pitchFamily="50" charset="0"/>
              </a:rPr>
              <a:t>Essex experienced </a:t>
            </a:r>
            <a:r>
              <a:rPr lang="en-GB" sz="1200" b="1" dirty="0">
                <a:solidFill>
                  <a:schemeClr val="tx1"/>
                </a:solidFill>
                <a:latin typeface="Atkinson Hyperlegible" pitchFamily="50" charset="0"/>
              </a:rPr>
              <a:t>four fewer drug related homicides (3) </a:t>
            </a:r>
            <a:r>
              <a:rPr lang="en-GB" sz="1200" dirty="0">
                <a:solidFill>
                  <a:schemeClr val="tx1"/>
                </a:solidFill>
                <a:latin typeface="Atkinson Hyperlegible" pitchFamily="50" charset="0"/>
              </a:rPr>
              <a:t>for the 12 months to February 2023 compared to the 12 months to February 2022 (7) and seven fewer compared to the 12 months to December 2019.</a:t>
            </a:r>
          </a:p>
          <a:p>
            <a:pPr lvl="0"/>
            <a:endParaRPr lang="en-GB" sz="1200" dirty="0">
              <a:solidFill>
                <a:srgbClr val="FF0000"/>
              </a:solidFill>
              <a:latin typeface="Atkinson Hyperlegible" pitchFamily="50" charset="0"/>
            </a:endParaRPr>
          </a:p>
          <a:p>
            <a:r>
              <a:rPr lang="en-GB" sz="1200" dirty="0">
                <a:solidFill>
                  <a:schemeClr val="tx1"/>
                </a:solidFill>
                <a:latin typeface="Atkinson Hyperlegible" pitchFamily="50" charset="0"/>
              </a:rPr>
              <a:t>There was an 3.3% increase (513 more offences) in Violence with Injury (VWI) offences for the 12 months to February 2023 compared to the 12 months to February 2022. There was a 3.8% increase compared to the 12 months to December 2019 (589 more offences).  </a:t>
            </a:r>
          </a:p>
          <a:p>
            <a:pPr lvl="0"/>
            <a:endParaRPr lang="en-GB" sz="1200" dirty="0">
              <a:solidFill>
                <a:srgbClr val="FF0000"/>
              </a:solidFill>
              <a:latin typeface="Atkinson Hyperlegible" pitchFamily="50" charset="0"/>
            </a:endParaRPr>
          </a:p>
          <a:p>
            <a:pPr lvl="0"/>
            <a:r>
              <a:rPr lang="en-GB" sz="1050" dirty="0">
                <a:solidFill>
                  <a:schemeClr val="tx1"/>
                </a:solidFill>
                <a:latin typeface="Atkinson Hyperlegible" pitchFamily="50" charset="0"/>
              </a:rPr>
              <a:t>Please note:</a:t>
            </a:r>
          </a:p>
          <a:p>
            <a:r>
              <a:rPr lang="en-GB" sz="1050" dirty="0">
                <a:solidFill>
                  <a:schemeClr val="tx1"/>
                </a:solidFill>
                <a:latin typeface="Atkinson Hyperlegible" pitchFamily="50" charset="0"/>
              </a:rPr>
              <a:t>*   T</a:t>
            </a:r>
            <a:r>
              <a:rPr lang="en-GB" sz="1050" dirty="0">
                <a:solidFill>
                  <a:schemeClr val="tx1"/>
                </a:solidFill>
                <a:effectLst/>
                <a:latin typeface="Atkinson Hyperlegible" pitchFamily="50" charset="0"/>
                <a:ea typeface="Calibri" panose="020F0502020204030204" pitchFamily="34" charset="0"/>
              </a:rPr>
              <a:t>he methodology used for identifying investigations as being drug-related is subjective (qualitative data) and based on the circumstances presented. These figures include investigations where the victim and/or suspect are suspected of being involved in Drug Use, Possession or Selling. </a:t>
            </a:r>
            <a:r>
              <a:rPr lang="en-GB" sz="1050" dirty="0">
                <a:solidFill>
                  <a:schemeClr val="tx1"/>
                </a:solidFill>
                <a:latin typeface="Atkinson Hyperlegible" pitchFamily="50" charset="0"/>
                <a:ea typeface="Calibri" panose="020F0502020204030204" pitchFamily="34" charset="0"/>
              </a:rPr>
              <a:t>Data has been re-run to reflect the current position. This will be run on a annual basis due to the complexity of the process.</a:t>
            </a:r>
            <a:endParaRPr lang="en-GB" sz="1050" dirty="0">
              <a:solidFill>
                <a:schemeClr val="tx1"/>
              </a:solidFill>
              <a:effectLst/>
              <a:latin typeface="Atkinson Hyperlegible" pitchFamily="50" charset="0"/>
              <a:ea typeface="Calibri" panose="020F0502020204030204" pitchFamily="34" charset="0"/>
            </a:endParaRPr>
          </a:p>
        </p:txBody>
      </p:sp>
      <p:sp>
        <p:nvSpPr>
          <p:cNvPr id="10" name="Rectangle 9">
            <a:extLst>
              <a:ext uri="{FF2B5EF4-FFF2-40B4-BE49-F238E27FC236}">
                <a16:creationId xmlns:a16="http://schemas.microsoft.com/office/drawing/2014/main" id="{86290544-8C6C-4AFA-81C4-F2F0BEE832C2}"/>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2" name="Picture 1">
            <a:extLst>
              <a:ext uri="{FF2B5EF4-FFF2-40B4-BE49-F238E27FC236}">
                <a16:creationId xmlns:a16="http://schemas.microsoft.com/office/drawing/2014/main" id="{47ADFDD4-DE1C-4646-A0EC-225F7044C75A}"/>
              </a:ext>
            </a:extLst>
          </p:cNvPr>
          <p:cNvPicPr>
            <a:picLocks noChangeAspect="1"/>
          </p:cNvPicPr>
          <p:nvPr/>
        </p:nvPicPr>
        <p:blipFill>
          <a:blip r:embed="rId3"/>
          <a:stretch>
            <a:fillRect/>
          </a:stretch>
        </p:blipFill>
        <p:spPr>
          <a:xfrm>
            <a:off x="72108" y="729182"/>
            <a:ext cx="9014417" cy="938614"/>
          </a:xfrm>
          <a:prstGeom prst="rect">
            <a:avLst/>
          </a:prstGeom>
        </p:spPr>
      </p:pic>
      <p:pic>
        <p:nvPicPr>
          <p:cNvPr id="15" name="Picture 14">
            <a:extLst>
              <a:ext uri="{FF2B5EF4-FFF2-40B4-BE49-F238E27FC236}">
                <a16:creationId xmlns:a16="http://schemas.microsoft.com/office/drawing/2014/main" id="{86E32224-5FA7-4DDC-B9AB-08471FD26ADC}"/>
              </a:ext>
            </a:extLst>
          </p:cNvPr>
          <p:cNvPicPr>
            <a:picLocks noChangeAspect="1"/>
          </p:cNvPicPr>
          <p:nvPr/>
        </p:nvPicPr>
        <p:blipFill>
          <a:blip r:embed="rId4"/>
          <a:stretch>
            <a:fillRect/>
          </a:stretch>
        </p:blipFill>
        <p:spPr>
          <a:xfrm>
            <a:off x="4584639" y="1758005"/>
            <a:ext cx="4469063" cy="2211542"/>
          </a:xfrm>
          <a:prstGeom prst="rect">
            <a:avLst/>
          </a:prstGeom>
        </p:spPr>
      </p:pic>
      <p:pic>
        <p:nvPicPr>
          <p:cNvPr id="16" name="Picture 15">
            <a:extLst>
              <a:ext uri="{FF2B5EF4-FFF2-40B4-BE49-F238E27FC236}">
                <a16:creationId xmlns:a16="http://schemas.microsoft.com/office/drawing/2014/main" id="{23E39E38-0ADA-4D1D-8105-ADA9262102A1}"/>
              </a:ext>
            </a:extLst>
          </p:cNvPr>
          <p:cNvPicPr>
            <a:picLocks noChangeAspect="1"/>
          </p:cNvPicPr>
          <p:nvPr/>
        </p:nvPicPr>
        <p:blipFill>
          <a:blip r:embed="rId5"/>
          <a:stretch>
            <a:fillRect/>
          </a:stretch>
        </p:blipFill>
        <p:spPr>
          <a:xfrm>
            <a:off x="72107" y="1758005"/>
            <a:ext cx="4469063" cy="2211542"/>
          </a:xfrm>
          <a:prstGeom prst="rect">
            <a:avLst/>
          </a:prstGeom>
        </p:spPr>
      </p:pic>
    </p:spTree>
    <p:extLst>
      <p:ext uri="{BB962C8B-B14F-4D97-AF65-F5344CB8AC3E}">
        <p14:creationId xmlns:p14="http://schemas.microsoft.com/office/powerpoint/2010/main" val="4163253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16" y="0"/>
            <a:ext cx="9144000" cy="683217"/>
          </a:xfrm>
          <a:prstGeom prst="rect">
            <a:avLst/>
          </a:prstGeom>
          <a:solidFill>
            <a:srgbClr val="00194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GB" sz="2800" b="1" dirty="0">
              <a:solidFill>
                <a:srgbClr val="FF0000"/>
              </a:solidFill>
            </a:endParaRPr>
          </a:p>
        </p:txBody>
      </p:sp>
      <p:sp>
        <p:nvSpPr>
          <p:cNvPr id="6" name="Rectangle 5"/>
          <p:cNvSpPr/>
          <p:nvPr/>
        </p:nvSpPr>
        <p:spPr>
          <a:xfrm>
            <a:off x="107504" y="179348"/>
            <a:ext cx="5832648" cy="338554"/>
          </a:xfrm>
          <a:prstGeom prst="rect">
            <a:avLst/>
          </a:prstGeom>
        </p:spPr>
        <p:txBody>
          <a:bodyPr wrap="square">
            <a:spAutoFit/>
          </a:bodyPr>
          <a:lstStyle/>
          <a:p>
            <a:r>
              <a:rPr lang="en-GB" sz="1600" b="1" dirty="0">
                <a:solidFill>
                  <a:schemeClr val="bg1"/>
                </a:solidFill>
                <a:latin typeface="Atkinson Hyperlegible" pitchFamily="50" charset="0"/>
              </a:rPr>
              <a:t>Priority 2 – Reducing drug driven violence – continued</a:t>
            </a:r>
          </a:p>
        </p:txBody>
      </p:sp>
      <p:sp>
        <p:nvSpPr>
          <p:cNvPr id="5" name="Slide Number Placeholder 4"/>
          <p:cNvSpPr>
            <a:spLocks noGrp="1"/>
          </p:cNvSpPr>
          <p:nvPr>
            <p:ph type="sldNum" sz="quarter" idx="12"/>
          </p:nvPr>
        </p:nvSpPr>
        <p:spPr>
          <a:xfrm>
            <a:off x="6804248" y="6381798"/>
            <a:ext cx="2133600" cy="365125"/>
          </a:xfrm>
        </p:spPr>
        <p:txBody>
          <a:bodyPr/>
          <a:lstStyle/>
          <a:p>
            <a:fld id="{E0D83E65-4E55-4BA6-A0BC-212B9D3BDCE3}" type="slidenum">
              <a:rPr lang="en-GB" smtClean="0"/>
              <a:pPr/>
              <a:t>9</a:t>
            </a:fld>
            <a:endParaRPr lang="en-GB" dirty="0"/>
          </a:p>
        </p:txBody>
      </p:sp>
      <p:sp>
        <p:nvSpPr>
          <p:cNvPr id="8" name="TextBox 7"/>
          <p:cNvSpPr txBox="1"/>
          <p:nvPr/>
        </p:nvSpPr>
        <p:spPr>
          <a:xfrm>
            <a:off x="48529" y="2485321"/>
            <a:ext cx="9009564" cy="426270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spcAft>
                <a:spcPts val="600"/>
              </a:spcAft>
            </a:pPr>
            <a:r>
              <a:rPr lang="en-GB" sz="1000" dirty="0">
                <a:solidFill>
                  <a:schemeClr val="tx1"/>
                </a:solidFill>
                <a:latin typeface="Atkinson Hyperlegible" pitchFamily="50" charset="0"/>
              </a:rPr>
              <a:t>There was a 1.0% decrease (16 fewer) in the number of knife-enabled crime offences in the 12 months to February 2023 compared to the 12 months to February 2022</a:t>
            </a:r>
            <a:r>
              <a:rPr lang="en-GB" sz="1000" i="1" dirty="0">
                <a:solidFill>
                  <a:schemeClr val="tx1"/>
                </a:solidFill>
                <a:latin typeface="Atkinson Hyperlegible" pitchFamily="50" charset="0"/>
              </a:rPr>
              <a:t>. </a:t>
            </a:r>
            <a:r>
              <a:rPr lang="en-GB" sz="1000" dirty="0">
                <a:solidFill>
                  <a:schemeClr val="tx1"/>
                </a:solidFill>
                <a:latin typeface="Atkinson Hyperlegible" pitchFamily="50" charset="0"/>
              </a:rPr>
              <a:t>The number of knife-enabled crime offences also decreased by 0.4% (six fewer) in the 12 months to February 2023 compared to the 12 months to December 20</a:t>
            </a:r>
            <a:r>
              <a:rPr lang="en-GB" sz="1000" u="sng" dirty="0">
                <a:solidFill>
                  <a:schemeClr val="tx1"/>
                </a:solidFill>
                <a:latin typeface="Atkinson Hyperlegible" pitchFamily="50" charset="0"/>
              </a:rPr>
              <a:t>19</a:t>
            </a:r>
            <a:r>
              <a:rPr lang="en-GB" sz="1000" dirty="0">
                <a:solidFill>
                  <a:schemeClr val="tx1"/>
                </a:solidFill>
                <a:latin typeface="Atkinson Hyperlegible" pitchFamily="50" charset="0"/>
              </a:rPr>
              <a:t>.</a:t>
            </a:r>
          </a:p>
          <a:p>
            <a:r>
              <a:rPr lang="en-GB" sz="1000" dirty="0">
                <a:solidFill>
                  <a:schemeClr val="tx1"/>
                </a:solidFill>
                <a:latin typeface="Atkinson Hyperlegible" pitchFamily="50" charset="0"/>
              </a:rPr>
              <a:t>Essex conducted 11.4% more Organised Crime Group (OCG) disruptions (37 more) for the 12 months to December 2022 compared to the 12 months to December 2021. Although there was a 265.7% increase compared with the 12 months to December 2019 (263 more), this is due to a breakdown in the communication between the data from the operation activity to the figures which were produced by the Eastern Region Special Operations Unit (ERSOU)**.</a:t>
            </a:r>
          </a:p>
          <a:p>
            <a:endParaRPr lang="en-GB" sz="1000" dirty="0">
              <a:solidFill>
                <a:srgbClr val="FF0000"/>
              </a:solidFill>
              <a:latin typeface="Atkinson Hyperlegible" pitchFamily="50" charset="0"/>
            </a:endParaRPr>
          </a:p>
          <a:p>
            <a:r>
              <a:rPr lang="en-GB" sz="1000" dirty="0">
                <a:solidFill>
                  <a:schemeClr val="tx1"/>
                </a:solidFill>
                <a:latin typeface="Atkinson Hyperlegible" pitchFamily="50" charset="0"/>
              </a:rPr>
              <a:t>Confidence that Essex Police and partners are dealing with drug crime (from the independent survey commissioned by Essex Police) is at 59.8% for the 12 months to December 2022. The results for this question have been stable since it was first asked in September 2021. </a:t>
            </a:r>
          </a:p>
          <a:p>
            <a:endParaRPr lang="en-GB" sz="1000" dirty="0">
              <a:solidFill>
                <a:schemeClr val="tx1"/>
              </a:solidFill>
              <a:highlight>
                <a:srgbClr val="FFFF66"/>
              </a:highlight>
              <a:latin typeface="Atkinson Hyperlegible" pitchFamily="50" charset="0"/>
            </a:endParaRPr>
          </a:p>
          <a:p>
            <a:r>
              <a:rPr lang="en-GB" sz="1000" dirty="0">
                <a:solidFill>
                  <a:schemeClr val="tx1"/>
                </a:solidFill>
                <a:latin typeface="Atkinson Hyperlegible" pitchFamily="50" charset="0"/>
              </a:rPr>
              <a:t>D</a:t>
            </a:r>
            <a:r>
              <a:rPr lang="en-GB" sz="1000" dirty="0">
                <a:solidFill>
                  <a:schemeClr val="tx1"/>
                </a:solidFill>
                <a:effectLst/>
                <a:latin typeface="Atkinson Hyperlegible" pitchFamily="50" charset="0"/>
                <a:ea typeface="Times New Roman" panose="02020603050405020304" pitchFamily="18" charset="0"/>
              </a:rPr>
              <a:t>rug related homicides and Knife enabled crimes have fallen, whilst confidence is relatively high</a:t>
            </a:r>
            <a:r>
              <a:rPr lang="en-GB" sz="1000" dirty="0">
                <a:solidFill>
                  <a:schemeClr val="tx1"/>
                </a:solidFill>
                <a:latin typeface="Atkinson Hyperlegible" pitchFamily="50" charset="0"/>
                <a:ea typeface="Times New Roman" panose="02020603050405020304" pitchFamily="18" charset="0"/>
              </a:rPr>
              <a:t> and </a:t>
            </a:r>
            <a:r>
              <a:rPr lang="en-GB" sz="1000" dirty="0">
                <a:solidFill>
                  <a:schemeClr val="tx1"/>
                </a:solidFill>
                <a:effectLst/>
                <a:latin typeface="Atkinson Hyperlegible" pitchFamily="50" charset="0"/>
                <a:ea typeface="Times New Roman" panose="02020603050405020304" pitchFamily="18" charset="0"/>
              </a:rPr>
              <a:t>OCG disruptions are higher. However, there has been an increase in the number of VWI offences when compared to the same period. Overall, with three measures improving and one deteriorating, a grade of Good is recommended.</a:t>
            </a:r>
            <a:endParaRPr lang="en-GB" sz="1000" dirty="0">
              <a:solidFill>
                <a:schemeClr val="tx1"/>
              </a:solidFill>
              <a:latin typeface="Atkinson Hyperlegible" pitchFamily="50" charset="0"/>
            </a:endParaRPr>
          </a:p>
          <a:p>
            <a:pPr lvl="0"/>
            <a:endParaRPr lang="en-GB" sz="1000" dirty="0">
              <a:solidFill>
                <a:srgbClr val="FF0000"/>
              </a:solidFill>
              <a:highlight>
                <a:srgbClr val="FFFF66"/>
              </a:highlight>
              <a:latin typeface="Atkinson Hyperlegible" pitchFamily="50" charset="0"/>
            </a:endParaRPr>
          </a:p>
          <a:p>
            <a:pPr lvl="0"/>
            <a:r>
              <a:rPr lang="en-GB" sz="900" dirty="0">
                <a:solidFill>
                  <a:schemeClr val="tx1"/>
                </a:solidFill>
                <a:latin typeface="Atkinson Hyperlegible" pitchFamily="50" charset="0"/>
              </a:rPr>
              <a:t>Please note:</a:t>
            </a:r>
          </a:p>
          <a:p>
            <a:r>
              <a:rPr lang="en-GB" sz="900" dirty="0">
                <a:solidFill>
                  <a:schemeClr val="tx1"/>
                </a:solidFill>
                <a:latin typeface="Atkinson Hyperlegible" pitchFamily="50" charset="0"/>
              </a:rPr>
              <a:t>* The number of knife crime offences is an indicator of how effective Essex Police is at identifying knife-enabled offences, and is not necessarily reflective of the number of these offences that have been committed in the county.  This is because the identification of these offences is reliant on the appropriate indicator being manually added to the crime record.  A new data quality process was introduced in June 2020 and </a:t>
            </a:r>
            <a:r>
              <a:rPr lang="en-GB" sz="900" dirty="0">
                <a:solidFill>
                  <a:schemeClr val="tx1"/>
                </a:solidFill>
                <a:latin typeface="Atkinson Hyperlegible" pitchFamily="50" charset="0"/>
                <a:ea typeface="Calibri" panose="020F0502020204030204" pitchFamily="34" charset="0"/>
              </a:rPr>
              <a:t>Essex Police is currently working with the National Data Quality Improvement Service (NDQIS) to revise knife crime flags. In September 2021, data from April 2019 was revised; this resulted in an increase in the number of offences recorded. T</a:t>
            </a:r>
            <a:r>
              <a:rPr lang="en-GB" sz="900" dirty="0">
                <a:solidFill>
                  <a:schemeClr val="tx1"/>
                </a:solidFill>
                <a:latin typeface="Atkinson Hyperlegible" pitchFamily="50" charset="0"/>
              </a:rPr>
              <a:t>his has enabled Essex Police to better understand knife crime in Essex. </a:t>
            </a:r>
          </a:p>
          <a:p>
            <a:r>
              <a:rPr lang="en-GB" sz="900" dirty="0">
                <a:solidFill>
                  <a:schemeClr val="tx1"/>
                </a:solidFill>
                <a:latin typeface="Atkinson Hyperlegible" pitchFamily="50" charset="0"/>
              </a:rPr>
              <a:t>** In the fiscal year 2019/20 the disruption returns to the Eastern Region Special Operations Unit (ERSOU) averaged 25 a quarter. A process review identified a breakdown in the communication of the data from the operation activity to the figures produced by ERSOU. A project of improvement was implemented which focussed on improving the communication between teams internally, and more importantly with ERSOU, to understand the parameters of what a disruption is and share this information with all teams within Essex Police. </a:t>
            </a:r>
            <a:r>
              <a:rPr lang="en-GB" sz="900" dirty="0">
                <a:latin typeface="Atkinson Hyperlegible" pitchFamily="50" charset="0"/>
                <a:ea typeface="Calibri" panose="020F0502020204030204" pitchFamily="34" charset="0"/>
              </a:rPr>
              <a:t>Over a two year period a </a:t>
            </a:r>
            <a:r>
              <a:rPr lang="en-GB" sz="900" dirty="0">
                <a:solidFill>
                  <a:schemeClr val="tx1"/>
                </a:solidFill>
                <a:latin typeface="Atkinson Hyperlegible" pitchFamily="50" charset="0"/>
                <a:ea typeface="Calibri" panose="020F0502020204030204" pitchFamily="34" charset="0"/>
              </a:rPr>
              <a:t>continual improvement of disruption figures has come from a refinement of the communication and claiming process. This has been focussed on ensuring that we are claiming all possible disruptions of OCGs, tracking all activity from inception to closure, being innovative in our activity led by the </a:t>
            </a:r>
            <a:r>
              <a:rPr lang="en-GB" sz="900" dirty="0">
                <a:solidFill>
                  <a:schemeClr val="tx1"/>
                </a:solidFill>
                <a:latin typeface="Atkinson Hyperlegible" pitchFamily="50" charset="0"/>
                <a:ea typeface="Calibri" panose="020F0502020204030204" pitchFamily="34" charset="0"/>
                <a:cs typeface="Calibri" panose="020F0502020204030204" pitchFamily="34" charset="0"/>
              </a:rPr>
              <a:t>Organised Crime Group Management Unit (</a:t>
            </a:r>
            <a:r>
              <a:rPr lang="en-GB" sz="900" dirty="0">
                <a:solidFill>
                  <a:schemeClr val="tx1"/>
                </a:solidFill>
                <a:latin typeface="Atkinson Hyperlegible" pitchFamily="50" charset="0"/>
                <a:ea typeface="Calibri" panose="020F0502020204030204" pitchFamily="34" charset="0"/>
              </a:rPr>
              <a:t>OCGMU) and highlighting and educating new teams on how they can impact OCGs in their daily work. The moderation process has also been refined to ensure consistency with ERSOU. OCG disruption data are provided quarterly, data is to December 2022.</a:t>
            </a:r>
            <a:endParaRPr lang="en-GB" sz="900" dirty="0">
              <a:solidFill>
                <a:schemeClr val="tx1"/>
              </a:solidFill>
              <a:latin typeface="Atkinson Hyperlegible" pitchFamily="50" charset="0"/>
            </a:endParaRPr>
          </a:p>
          <a:p>
            <a:r>
              <a:rPr lang="en-GB" sz="900" dirty="0">
                <a:solidFill>
                  <a:schemeClr val="tx1"/>
                </a:solidFill>
                <a:latin typeface="Atkinson Hyperlegible" pitchFamily="50" charset="0"/>
              </a:rPr>
              <a:t>*** The confidence question was added to the external independent survey in September 2021. A year on year comparison is therefore not available.</a:t>
            </a:r>
          </a:p>
        </p:txBody>
      </p:sp>
      <p:sp>
        <p:nvSpPr>
          <p:cNvPr id="10" name="Rectangle 9">
            <a:extLst>
              <a:ext uri="{FF2B5EF4-FFF2-40B4-BE49-F238E27FC236}">
                <a16:creationId xmlns:a16="http://schemas.microsoft.com/office/drawing/2014/main" id="{6800D2F1-76AF-4A74-B9DA-529E417E68F5}"/>
              </a:ext>
            </a:extLst>
          </p:cNvPr>
          <p:cNvSpPr/>
          <p:nvPr/>
        </p:nvSpPr>
        <p:spPr>
          <a:xfrm>
            <a:off x="7164289" y="205928"/>
            <a:ext cx="1899774" cy="338554"/>
          </a:xfrm>
          <a:prstGeom prst="rect">
            <a:avLst/>
          </a:prstGeom>
        </p:spPr>
        <p:txBody>
          <a:bodyPr wrap="square">
            <a:spAutoFit/>
          </a:bodyPr>
          <a:lstStyle/>
          <a:p>
            <a:r>
              <a:rPr lang="en-GB" sz="1600" b="1" dirty="0">
                <a:solidFill>
                  <a:schemeClr val="bg1"/>
                </a:solidFill>
                <a:latin typeface="Atkinson Hyperlegible" pitchFamily="50" charset="0"/>
              </a:rPr>
              <a:t>Grade: </a:t>
            </a:r>
            <a:r>
              <a:rPr lang="en-GB" sz="1600" b="1" dirty="0">
                <a:solidFill>
                  <a:srgbClr val="00B050"/>
                </a:solidFill>
                <a:latin typeface="Atkinson Hyperlegible" pitchFamily="50" charset="0"/>
              </a:rPr>
              <a:t>Good</a:t>
            </a:r>
          </a:p>
        </p:txBody>
      </p:sp>
      <p:pic>
        <p:nvPicPr>
          <p:cNvPr id="7" name="Picture 6">
            <a:extLst>
              <a:ext uri="{FF2B5EF4-FFF2-40B4-BE49-F238E27FC236}">
                <a16:creationId xmlns:a16="http://schemas.microsoft.com/office/drawing/2014/main" id="{4B4F7861-4DB3-4C81-AD58-178C3085A803}"/>
              </a:ext>
            </a:extLst>
          </p:cNvPr>
          <p:cNvPicPr>
            <a:picLocks noChangeAspect="1"/>
          </p:cNvPicPr>
          <p:nvPr/>
        </p:nvPicPr>
        <p:blipFill>
          <a:blip r:embed="rId3"/>
          <a:stretch>
            <a:fillRect/>
          </a:stretch>
        </p:blipFill>
        <p:spPr>
          <a:xfrm>
            <a:off x="48530" y="692696"/>
            <a:ext cx="9009565" cy="919533"/>
          </a:xfrm>
          <a:prstGeom prst="rect">
            <a:avLst/>
          </a:prstGeom>
        </p:spPr>
      </p:pic>
      <p:pic>
        <p:nvPicPr>
          <p:cNvPr id="11" name="Picture 10">
            <a:extLst>
              <a:ext uri="{FF2B5EF4-FFF2-40B4-BE49-F238E27FC236}">
                <a16:creationId xmlns:a16="http://schemas.microsoft.com/office/drawing/2014/main" id="{7027B9FC-94EC-4469-BFB5-1AE1602A80B7}"/>
              </a:ext>
            </a:extLst>
          </p:cNvPr>
          <p:cNvPicPr>
            <a:picLocks noChangeAspect="1"/>
          </p:cNvPicPr>
          <p:nvPr/>
        </p:nvPicPr>
        <p:blipFill>
          <a:blip r:embed="rId4"/>
          <a:stretch>
            <a:fillRect/>
          </a:stretch>
        </p:blipFill>
        <p:spPr>
          <a:xfrm>
            <a:off x="48529" y="1612229"/>
            <a:ext cx="9009565" cy="873092"/>
          </a:xfrm>
          <a:prstGeom prst="rect">
            <a:avLst/>
          </a:prstGeom>
        </p:spPr>
      </p:pic>
    </p:spTree>
    <p:extLst>
      <p:ext uri="{BB962C8B-B14F-4D97-AF65-F5344CB8AC3E}">
        <p14:creationId xmlns:p14="http://schemas.microsoft.com/office/powerpoint/2010/main" val="3843076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40d17-24dc-4d07-b660-1564287169a8">
      <Terms xmlns="http://schemas.microsoft.com/office/infopath/2007/PartnerControls"/>
    </lcf76f155ced4ddcb4097134ff3c332f>
    <TaxCatchAll xmlns="5fbcba35-67f7-44b8-a70f-e0177a2c305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DFB2CD4055AB4BB382ABB8087D1A4A" ma:contentTypeVersion="14" ma:contentTypeDescription="Create a new document." ma:contentTypeScope="" ma:versionID="50791a4b3621a95d191a802b21481abf">
  <xsd:schema xmlns:xsd="http://www.w3.org/2001/XMLSchema" xmlns:xs="http://www.w3.org/2001/XMLSchema" xmlns:p="http://schemas.microsoft.com/office/2006/metadata/properties" xmlns:ns2="2cb40d17-24dc-4d07-b660-1564287169a8" xmlns:ns3="0bdee5e8-5fc9-4362-8615-f366afddac20" xmlns:ns4="5fbcba35-67f7-44b8-a70f-e0177a2c305e" targetNamespace="http://schemas.microsoft.com/office/2006/metadata/properties" ma:root="true" ma:fieldsID="7565db5f7c89277f2f3b8f8ea85ab827" ns2:_="" ns3:_="" ns4:_="">
    <xsd:import namespace="2cb40d17-24dc-4d07-b660-1564287169a8"/>
    <xsd:import namespace="0bdee5e8-5fc9-4362-8615-f366afddac20"/>
    <xsd:import namespace="5fbcba35-67f7-44b8-a70f-e0177a2c305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40d17-24dc-4d07-b660-1564287169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599ab7-55e5-40db-9431-276631c6cdc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descriptio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bdee5e8-5fc9-4362-8615-f366afddac2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cba35-67f7-44b8-a70f-e0177a2c305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e1932837-3433-4ecc-a335-8d5614d31136}" ma:internalName="TaxCatchAll" ma:showField="CatchAllData" ma:web="0bdee5e8-5fc9-4362-8615-f366afddac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76E85F-4E80-45DB-8D7E-A114981C45FF}">
  <ds:schemaRefs>
    <ds:schemaRef ds:uri="http://schemas.microsoft.com/office/infopath/2007/PartnerControls"/>
    <ds:schemaRef ds:uri="http://purl.org/dc/dcmitype/"/>
    <ds:schemaRef ds:uri="b7801e6c-6e42-4a40-9787-4d1bca19d0f1"/>
    <ds:schemaRef ds:uri="http://schemas.microsoft.com/office/2006/documentManagement/types"/>
    <ds:schemaRef ds:uri="http://purl.org/dc/terms/"/>
    <ds:schemaRef ds:uri="http://purl.org/dc/elements/1.1/"/>
    <ds:schemaRef ds:uri="http://schemas.microsoft.com/office/2006/metadata/properties"/>
    <ds:schemaRef ds:uri="http://www.w3.org/XML/1998/namespace"/>
    <ds:schemaRef ds:uri="http://schemas.openxmlformats.org/package/2006/metadata/core-properties"/>
    <ds:schemaRef ds:uri="deae1efc-985c-4966-aded-c79880553d87"/>
  </ds:schemaRefs>
</ds:datastoreItem>
</file>

<file path=customXml/itemProps2.xml><?xml version="1.0" encoding="utf-8"?>
<ds:datastoreItem xmlns:ds="http://schemas.openxmlformats.org/officeDocument/2006/customXml" ds:itemID="{28994F2E-0B20-4C22-93D0-ED08D70A5655}">
  <ds:schemaRefs>
    <ds:schemaRef ds:uri="http://schemas.microsoft.com/sharepoint/v3/contenttype/forms"/>
  </ds:schemaRefs>
</ds:datastoreItem>
</file>

<file path=customXml/itemProps3.xml><?xml version="1.0" encoding="utf-8"?>
<ds:datastoreItem xmlns:ds="http://schemas.openxmlformats.org/officeDocument/2006/customXml" ds:itemID="{F1F15B59-24F2-4F86-B151-0490F4885C7C}"/>
</file>

<file path=docProps/app.xml><?xml version="1.0" encoding="utf-8"?>
<Properties xmlns="http://schemas.openxmlformats.org/officeDocument/2006/extended-properties" xmlns:vt="http://schemas.openxmlformats.org/officeDocument/2006/docPropsVTypes">
  <TotalTime>168626</TotalTime>
  <Words>9947</Words>
  <Application>Microsoft Office PowerPoint</Application>
  <PresentationFormat>On-screen Show (4:3)</PresentationFormat>
  <Paragraphs>414</Paragraphs>
  <Slides>37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Atkinson Hyperlegible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Essex Police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Kendall 42902025</dc:creator>
  <cp:lastModifiedBy>Samantha Dowdeswell 42073768</cp:lastModifiedBy>
  <cp:revision>6583</cp:revision>
  <cp:lastPrinted>2020-11-06T11:50:37Z</cp:lastPrinted>
  <dcterms:created xsi:type="dcterms:W3CDTF">2016-11-25T10:22:24Z</dcterms:created>
  <dcterms:modified xsi:type="dcterms:W3CDTF">2023-03-24T11:27:48Z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0x01010030DFB2CD4055AB4BB382ABB8087D1A4A</vt:lpwstr>
  </property>
  <property fmtid="{D5CDD505-2E9C-101B-9397-08002B2CF9AE}" pid="3" name="MSIP_Label_8f716d1d-13e1-4569-9dd0-bef6621415c1_Enabled">
    <vt:lpwstr>true</vt:lpwstr>
  </property>
  <property fmtid="{D5CDD505-2E9C-101B-9397-08002B2CF9AE}" pid="4" name="MSIP_Label_8f716d1d-13e1-4569-9dd0-bef6621415c1_SetDate">
    <vt:lpwstr>2022-08-10T10:09:57Z</vt:lpwstr>
  </property>
  <property fmtid="{D5CDD505-2E9C-101B-9397-08002B2CF9AE}" pid="5" name="MSIP_Label_8f716d1d-13e1-4569-9dd0-bef6621415c1_Method">
    <vt:lpwstr>Standard</vt:lpwstr>
  </property>
  <property fmtid="{D5CDD505-2E9C-101B-9397-08002B2CF9AE}" pid="6" name="MSIP_Label_8f716d1d-13e1-4569-9dd0-bef6621415c1_Name">
    <vt:lpwstr>OFFICIAL</vt:lpwstr>
  </property>
  <property fmtid="{D5CDD505-2E9C-101B-9397-08002B2CF9AE}" pid="7" name="MSIP_Label_8f716d1d-13e1-4569-9dd0-bef6621415c1_SiteId">
    <vt:lpwstr>f31b07f0-9cf9-40db-964d-6ff986a97e3d</vt:lpwstr>
  </property>
  <property fmtid="{D5CDD505-2E9C-101B-9397-08002B2CF9AE}" pid="8" name="MSIP_Label_8f716d1d-13e1-4569-9dd0-bef6621415c1_ActionId">
    <vt:lpwstr>bf00b807-af35-45c6-bdba-8ccd2f940679</vt:lpwstr>
  </property>
  <property fmtid="{D5CDD505-2E9C-101B-9397-08002B2CF9AE}" pid="9" name="MSIP_Label_8f716d1d-13e1-4569-9dd0-bef6621415c1_ContentBits">
    <vt:lpwstr>0</vt:lpwstr>
  </property>
  <property fmtid="{D5CDD505-2E9C-101B-9397-08002B2CF9AE}" pid="10" name="Order">
    <vt:r8>2639800</vt:r8>
  </property>
  <property fmtid="{D5CDD505-2E9C-101B-9397-08002B2CF9AE}" pid="11" name="MediaServiceImageTags">
    <vt:lpwstr/>
  </property>
</Properties>
</file>