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7" r:id="rId5"/>
    <p:sldId id="340" r:id="rId6"/>
    <p:sldId id="299" r:id="rId7"/>
    <p:sldId id="286" r:id="rId8"/>
    <p:sldId id="300" r:id="rId9"/>
    <p:sldId id="343" r:id="rId10"/>
    <p:sldId id="287" r:id="rId11"/>
    <p:sldId id="344" r:id="rId12"/>
    <p:sldId id="288" r:id="rId13"/>
    <p:sldId id="324" r:id="rId14"/>
    <p:sldId id="349" r:id="rId15"/>
    <p:sldId id="319" r:id="rId16"/>
    <p:sldId id="333" r:id="rId17"/>
    <p:sldId id="318" r:id="rId18"/>
    <p:sldId id="329" r:id="rId19"/>
    <p:sldId id="335" r:id="rId20"/>
    <p:sldId id="336" r:id="rId21"/>
    <p:sldId id="321" r:id="rId22"/>
    <p:sldId id="322" r:id="rId23"/>
    <p:sldId id="350" r:id="rId24"/>
    <p:sldId id="337" r:id="rId25"/>
    <p:sldId id="338" r:id="rId26"/>
    <p:sldId id="317" r:id="rId27"/>
    <p:sldId id="342" r:id="rId28"/>
    <p:sldId id="351" r:id="rId29"/>
    <p:sldId id="345" r:id="rId30"/>
    <p:sldId id="341" r:id="rId31"/>
    <p:sldId id="298" r:id="rId32"/>
    <p:sldId id="326" r:id="rId33"/>
    <p:sldId id="346" r:id="rId34"/>
    <p:sldId id="325" r:id="rId35"/>
    <p:sldId id="348" r:id="rId36"/>
    <p:sldId id="295" r:id="rId37"/>
    <p:sldId id="296" r:id="rId38"/>
    <p:sldId id="327" r:id="rId39"/>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7A833-90BD-6805-ADF2-6C282277EC87}" name="Victoria Harrington 42077067" initials="VH4" userId="S::Victoria.Harrington@essex.police.uk::f4ff6639-4e17-47a0-8417-d7c2b298290e" providerId="AD"/>
  <p188:author id="{EBF5675B-5860-EE94-280C-D7E4AF4A2F56}" name="Matt Robbins 42073495" initials="MR4" userId="S::Matt.Robbins@essex.police.uk::a8de2c8f-d049-460a-a9e1-41659b9f2e59" providerId="AD"/>
  <p188:author id="{53D08B5B-FF56-910D-7832-3ACC8F4F55D9}" name="Richard Charnock 42071826" initials="RC4" userId="S::Richard.Charnock@essex.police.uk::9349f1fd-d448-4709-94f9-992c39c3d9bf" providerId="AD"/>
  <p188:author id="{98A624BD-733E-98A4-66D4-59319B7D78DF}" name="Mark Johnson 42078336" initials="MJ4" userId="S::mark.johnson@essex.police.uk::0aa660a2-bce6-422a-a4b8-31221bdde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6224" autoAdjust="0"/>
  </p:normalViewPr>
  <p:slideViewPr>
    <p:cSldViewPr>
      <p:cViewPr varScale="1">
        <p:scale>
          <a:sx n="55" d="100"/>
          <a:sy n="55" d="100"/>
        </p:scale>
        <p:origin x="1572" y="40"/>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19/01/2023</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19/01/2023</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3096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19/01/2023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19/01/2023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19/01/2023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19/01/2023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emf"/><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6.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6.emf"/><Relationship Id="rId5" Type="http://schemas.openxmlformats.org/officeDocument/2006/relationships/image" Target="../media/image35.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1.xml"/><Relationship Id="rId4" Type="http://schemas.openxmlformats.org/officeDocument/2006/relationships/image" Target="../media/image40.png"/></Relationships>
</file>

<file path=ppt/slides/_rels/slide19.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1.xml"/><Relationship Id="rId4" Type="http://schemas.openxmlformats.org/officeDocument/2006/relationships/image" Target="../media/image48.png"/></Relationships>
</file>

<file path=ppt/slides/_rels/slide22.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1.xml"/><Relationship Id="rId4" Type="http://schemas.openxmlformats.org/officeDocument/2006/relationships/image" Target="../media/image59.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December 2022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2915816" y="5705380"/>
            <a:ext cx="6192689" cy="954107"/>
          </a:xfrm>
          <a:prstGeom prst="rect">
            <a:avLst/>
          </a:prstGeom>
          <a:noFill/>
        </p:spPr>
        <p:txBody>
          <a:bodyPr wrap="square" rtlCol="0">
            <a:spAutoFit/>
          </a:bodyPr>
          <a:lstStyle/>
          <a:p>
            <a:pPr algn="r"/>
            <a:r>
              <a:rPr lang="en-GB" sz="1400" dirty="0">
                <a:latin typeface="Atkinson Hyperlegible" pitchFamily="50" charset="0"/>
              </a:rPr>
              <a:t>Version 1.5</a:t>
            </a:r>
          </a:p>
          <a:p>
            <a:pPr algn="r"/>
            <a:r>
              <a:rPr lang="en-GB" sz="1400" dirty="0">
                <a:latin typeface="Atkinson Hyperlegible" pitchFamily="50" charset="0"/>
              </a:rPr>
              <a:t>Produced January 2023</a:t>
            </a:r>
          </a:p>
          <a:p>
            <a:pPr algn="r"/>
            <a:r>
              <a:rPr lang="en-GB" sz="1400" dirty="0">
                <a:latin typeface="Atkinson Hyperlegible" pitchFamily="50" charset="0"/>
              </a:rPr>
              <a:t>Performance Analysis Unit, Research &amp; Analysis Department,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October 2022 </a:t>
            </a:r>
            <a:r>
              <a:rPr lang="en-GB" sz="1200" i="1" dirty="0">
                <a:solidFill>
                  <a:schemeClr val="bg1">
                    <a:lumMod val="50000"/>
                  </a:schemeClr>
                </a:solidFill>
                <a:latin typeface="Atkinson Hyperlegible" pitchFamily="50" charset="0"/>
              </a:rPr>
              <a:t>(Essex Police data are to 31 December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871" y="5449353"/>
            <a:ext cx="899999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Essex Police solved 34 more (9.2%) child abuse offences </a:t>
            </a:r>
            <a:r>
              <a:rPr lang="en-GB" sz="1200" dirty="0">
                <a:solidFill>
                  <a:schemeClr val="tx1"/>
                </a:solidFill>
                <a:latin typeface="Atkinson Hyperlegible" pitchFamily="50" charset="0"/>
              </a:rPr>
              <a:t>for the 12 months to December 2022 compared to the 12 months to December 2021; there was a </a:t>
            </a:r>
            <a:r>
              <a:rPr lang="en-GB" sz="1200" b="1" dirty="0">
                <a:solidFill>
                  <a:schemeClr val="tx1"/>
                </a:solidFill>
                <a:latin typeface="Atkinson Hyperlegible" pitchFamily="50" charset="0"/>
              </a:rPr>
              <a:t>0.9% decrease (56 fewer) </a:t>
            </a:r>
            <a:r>
              <a:rPr lang="en-GB" sz="1200" dirty="0">
                <a:solidFill>
                  <a:schemeClr val="tx1"/>
                </a:solidFill>
                <a:latin typeface="Atkinson Hyperlegible" pitchFamily="50" charset="0"/>
              </a:rPr>
              <a:t>in offences for the same comparison periods.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Police also solved 70 more (34.5%) offences for the 12 months to December 2022 compared to the 12 months to December 2019; there was also a 25.9% increase (986 more) in Child Abuse offences for the same comparison periods.</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10</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740352" y="202061"/>
            <a:ext cx="1470733"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4" name="Picture 3">
            <a:extLst>
              <a:ext uri="{FF2B5EF4-FFF2-40B4-BE49-F238E27FC236}">
                <a16:creationId xmlns:a16="http://schemas.microsoft.com/office/drawing/2014/main" id="{46C50C5C-CD7E-4AE5-BFCC-0F524014A4BB}"/>
              </a:ext>
            </a:extLst>
          </p:cNvPr>
          <p:cNvPicPr>
            <a:picLocks noChangeAspect="1"/>
          </p:cNvPicPr>
          <p:nvPr/>
        </p:nvPicPr>
        <p:blipFill>
          <a:blip r:embed="rId2"/>
          <a:stretch>
            <a:fillRect/>
          </a:stretch>
        </p:blipFill>
        <p:spPr>
          <a:xfrm>
            <a:off x="82060" y="739902"/>
            <a:ext cx="9000000" cy="891148"/>
          </a:xfrm>
          <a:prstGeom prst="rect">
            <a:avLst/>
          </a:prstGeom>
        </p:spPr>
      </p:pic>
      <p:pic>
        <p:nvPicPr>
          <p:cNvPr id="8" name="Picture 7">
            <a:extLst>
              <a:ext uri="{FF2B5EF4-FFF2-40B4-BE49-F238E27FC236}">
                <a16:creationId xmlns:a16="http://schemas.microsoft.com/office/drawing/2014/main" id="{0E0AAAA8-25A4-431B-BC87-C5038C75E914}"/>
              </a:ext>
            </a:extLst>
          </p:cNvPr>
          <p:cNvPicPr>
            <a:picLocks noChangeAspect="1"/>
          </p:cNvPicPr>
          <p:nvPr/>
        </p:nvPicPr>
        <p:blipFill>
          <a:blip r:embed="rId3"/>
          <a:stretch>
            <a:fillRect/>
          </a:stretch>
        </p:blipFill>
        <p:spPr>
          <a:xfrm>
            <a:off x="82060" y="1687735"/>
            <a:ext cx="4320000" cy="1913815"/>
          </a:xfrm>
          <a:prstGeom prst="rect">
            <a:avLst/>
          </a:prstGeom>
        </p:spPr>
      </p:pic>
      <p:pic>
        <p:nvPicPr>
          <p:cNvPr id="10" name="Picture 9">
            <a:extLst>
              <a:ext uri="{FF2B5EF4-FFF2-40B4-BE49-F238E27FC236}">
                <a16:creationId xmlns:a16="http://schemas.microsoft.com/office/drawing/2014/main" id="{336B14C4-3426-4E22-8CC5-98F84A70960E}"/>
              </a:ext>
            </a:extLst>
          </p:cNvPr>
          <p:cNvPicPr>
            <a:picLocks noChangeAspect="1"/>
          </p:cNvPicPr>
          <p:nvPr/>
        </p:nvPicPr>
        <p:blipFill>
          <a:blip r:embed="rId4"/>
          <a:stretch>
            <a:fillRect/>
          </a:stretch>
        </p:blipFill>
        <p:spPr>
          <a:xfrm>
            <a:off x="4754543" y="1691071"/>
            <a:ext cx="4320000" cy="1907142"/>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033" y="2908955"/>
            <a:ext cx="8999999" cy="39395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100" dirty="0">
                <a:solidFill>
                  <a:schemeClr val="tx1"/>
                </a:solidFill>
                <a:latin typeface="Atkinson Hyperlegible" pitchFamily="50" charset="0"/>
              </a:rPr>
              <a:t>208 Modern Slavery referrals were made in the 12 months to December 2022 compared with 169 in the 12 months to December 2021 (39 more). </a:t>
            </a:r>
          </a:p>
          <a:p>
            <a:pPr lvl="0"/>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 number of Domestic Violence Protection Notices (DVPN) decreased by 26.5% (74 fewer notices) in the 12 months to December 2022 compared to the 12 months to December 2021. There was an increase of 21.3% (36 more notices) compared to the 12 months to December 2019.</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were 72 fewer Domestic Violence Protection Orders (DVPO), a decrease of 28.3% in the 12 months to December 2022 compared to the 12 months to December 2021. A 7.7% increase was recorded compared to the 12 months to December 2019, (182 v. 169 DVPOs).</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79.2% (results to the 12 months to September 2022). Compared to year ending September 2021, confidence has decreased by 10.1% points but nevertheless remains at a high level.</a:t>
            </a:r>
          </a:p>
          <a:p>
            <a:endParaRPr lang="en-GB" sz="1100" dirty="0">
              <a:solidFill>
                <a:srgbClr val="FF0000"/>
              </a:solidFill>
              <a:latin typeface="Atkinson Hyperlegible" pitchFamily="50" charset="0"/>
            </a:endParaRPr>
          </a:p>
          <a:p>
            <a:r>
              <a:rPr lang="en-GB" sz="1100" dirty="0">
                <a:solidFill>
                  <a:schemeClr val="tx1"/>
                </a:solidFill>
                <a:effectLst/>
                <a:latin typeface="Atkinson Hyperlegible" pitchFamily="50" charset="0"/>
              </a:rPr>
              <a:t>Six of the nine metrics have improved when compared to the 12 months to D</a:t>
            </a:r>
            <a:r>
              <a:rPr lang="en-GB" sz="1100" dirty="0">
                <a:solidFill>
                  <a:schemeClr val="tx1"/>
                </a:solidFill>
                <a:latin typeface="Atkinson Hyperlegible" pitchFamily="50" charset="0"/>
              </a:rPr>
              <a:t>ec</a:t>
            </a:r>
            <a:r>
              <a:rPr lang="en-GB" sz="1100" dirty="0">
                <a:solidFill>
                  <a:schemeClr val="tx1"/>
                </a:solidFill>
                <a:effectLst/>
                <a:latin typeface="Atkinson Hyperlegible" pitchFamily="50" charset="0"/>
              </a:rPr>
              <a:t>ember 2021 (DA offences, DA solved, repeat victims of DA, CA offences, CA solved and NRM referrals), three have deteriorated (DVPNs, DVPOs and confidence). Five metrics also improved when compared with the 12 months to December 2019.</a:t>
            </a:r>
            <a:r>
              <a:rPr lang="en-GB" sz="1100" dirty="0">
                <a:solidFill>
                  <a:schemeClr val="tx1"/>
                </a:solidFill>
                <a:latin typeface="Atkinson Hyperlegible" pitchFamily="50" charset="0"/>
              </a:rPr>
              <a:t> </a:t>
            </a:r>
            <a:r>
              <a:rPr lang="en-GB" sz="1100" dirty="0">
                <a:solidFill>
                  <a:schemeClr val="tx1"/>
                </a:solidFill>
                <a:effectLst/>
                <a:latin typeface="Atkinson Hyperlegible" pitchFamily="50" charset="0"/>
              </a:rPr>
              <a:t>As such, a grade of Good is recommended.</a:t>
            </a:r>
          </a:p>
          <a:p>
            <a:endParaRPr lang="en-GB" sz="105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The number of Modern Slavery referrals made to the National Referral Model are only available from April 2019 due to a change in the method of recording. A year on year comparison for the 12 months to December 2019 is therefore not possible.</a:t>
            </a:r>
          </a:p>
          <a:p>
            <a:r>
              <a:rPr lang="en-GB" sz="1000" dirty="0">
                <a:solidFill>
                  <a:schemeClr val="tx1"/>
                </a:solidFill>
                <a:latin typeface="Atkinson Hyperlegible" pitchFamily="50"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DVPN’s are the first stage of the process, and DVPO the second. An officer issues a DVPN which has to go to court to become a DVPO</a:t>
            </a:r>
            <a:r>
              <a:rPr lang="en-GB" sz="1000" dirty="0">
                <a:solidFill>
                  <a:schemeClr val="tx1"/>
                </a:solidFill>
                <a:latin typeface="Atkinson Hyperlegible" pitchFamily="50" charset="0"/>
                <a:ea typeface="Calibri" panose="020F0502020204030204" pitchFamily="34" charset="0"/>
                <a:cs typeface="Calibri" panose="020F0502020204030204" pitchFamily="34"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there are always less orders than notices as a result, as not all are approved or process hasn’t been followed.</a:t>
            </a:r>
            <a:endParaRPr lang="en-GB" sz="1000" dirty="0">
              <a:solidFill>
                <a:schemeClr val="tx1"/>
              </a:solidFill>
              <a:latin typeface="Atkinson Hyperlegible" pitchFamily="50" charset="0"/>
            </a:endParaRP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11</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668344" y="186460"/>
            <a:ext cx="141468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C64BF989-03E1-4B7D-A743-012BDA11051C}"/>
              </a:ext>
            </a:extLst>
          </p:cNvPr>
          <p:cNvPicPr>
            <a:picLocks noChangeAspect="1"/>
          </p:cNvPicPr>
          <p:nvPr/>
        </p:nvPicPr>
        <p:blipFill>
          <a:blip r:embed="rId2"/>
          <a:stretch>
            <a:fillRect/>
          </a:stretch>
        </p:blipFill>
        <p:spPr>
          <a:xfrm>
            <a:off x="83032" y="1846660"/>
            <a:ext cx="9000000" cy="1062295"/>
          </a:xfrm>
          <a:prstGeom prst="rect">
            <a:avLst/>
          </a:prstGeom>
        </p:spPr>
      </p:pic>
      <p:pic>
        <p:nvPicPr>
          <p:cNvPr id="10" name="Picture 9">
            <a:extLst>
              <a:ext uri="{FF2B5EF4-FFF2-40B4-BE49-F238E27FC236}">
                <a16:creationId xmlns:a16="http://schemas.microsoft.com/office/drawing/2014/main" id="{D9797FC9-2C4E-4104-BD02-4B8CB5B7E3E0}"/>
              </a:ext>
            </a:extLst>
          </p:cNvPr>
          <p:cNvPicPr>
            <a:picLocks noChangeAspect="1"/>
          </p:cNvPicPr>
          <p:nvPr/>
        </p:nvPicPr>
        <p:blipFill>
          <a:blip r:embed="rId3"/>
          <a:stretch>
            <a:fillRect/>
          </a:stretch>
        </p:blipFill>
        <p:spPr>
          <a:xfrm>
            <a:off x="83032" y="770664"/>
            <a:ext cx="9000000" cy="1020983"/>
          </a:xfrm>
          <a:prstGeom prst="rect">
            <a:avLst/>
          </a:prstGeom>
        </p:spPr>
      </p:pic>
    </p:spTree>
    <p:extLst>
      <p:ext uri="{BB962C8B-B14F-4D97-AF65-F5344CB8AC3E}">
        <p14:creationId xmlns:p14="http://schemas.microsoft.com/office/powerpoint/2010/main" val="103632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8381" y="1898723"/>
            <a:ext cx="8978675" cy="486287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(55.8%). </a:t>
            </a:r>
            <a:r>
              <a:rPr lang="en-GB" sz="11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1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(2,132 offences) had no gender recorded**.</a:t>
            </a:r>
          </a:p>
          <a:p>
            <a:endParaRPr lang="en-GB" sz="1100" kern="1200" dirty="0">
              <a:solidFill>
                <a:schemeClr val="tx1"/>
              </a:solidFill>
              <a:latin typeface="Atkinson Hyperlegible" pitchFamily="50" charset="0"/>
              <a:ea typeface="Times New Roman" panose="02020603050405020304" pitchFamily="18" charset="0"/>
              <a:cs typeface="Times New Roman" panose="02020603050405020304" pitchFamily="18" charset="0"/>
            </a:endParaRPr>
          </a:p>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1.4% decrease (527 fewer) in the number of VAP offences committed against females </a:t>
            </a:r>
            <a:r>
              <a:rPr lang="en-GB" sz="1100" dirty="0">
                <a:solidFill>
                  <a:schemeClr val="tx1"/>
                </a:solidFill>
                <a:latin typeface="Atkinson Hyperlegible" pitchFamily="50" charset="0"/>
              </a:rPr>
              <a:t>in the 12 months to December 2022 compared to the 12 months to December 2021. There was an 8.0% increase (2,826 more) in the number of VAP offences committed against females in the 12 months to December 2022 compared to the 12 months to December 2019. </a:t>
            </a:r>
            <a:r>
              <a:rPr lang="en-GB" sz="1100" dirty="0">
                <a:solidFill>
                  <a:schemeClr val="tx1"/>
                </a:solidFill>
                <a:effectLst/>
                <a:latin typeface="Atkinson Hyperlegible" pitchFamily="50" charset="0"/>
                <a:ea typeface="Calibri" panose="020F0502020204030204" pitchFamily="34" charset="0"/>
                <a:cs typeface="Times New Roman" panose="02020603050405020304" pitchFamily="18" charset="0"/>
              </a:rPr>
              <a:t>A rise in these types of offences, however, is often </a:t>
            </a:r>
            <a:r>
              <a:rPr lang="en-GB" sz="1100" dirty="0">
                <a:solidFill>
                  <a:schemeClr val="tx1"/>
                </a:solidFill>
                <a:latin typeface="Atkinson Hyperlegible" pitchFamily="50" charset="0"/>
                <a:ea typeface="Calibri" panose="020F0502020204030204" pitchFamily="34" charset="0"/>
                <a:cs typeface="Times New Roman" panose="02020603050405020304" pitchFamily="18" charset="0"/>
              </a:rPr>
              <a:t>driven by an increased </a:t>
            </a:r>
            <a:r>
              <a:rPr lang="en-GB" sz="1100" dirty="0">
                <a:solidFill>
                  <a:schemeClr val="tx1"/>
                </a:solidFill>
                <a:effectLst/>
                <a:latin typeface="Atkinson Hyperlegible" pitchFamily="50" charset="0"/>
                <a:ea typeface="Calibri" panose="020F0502020204030204" pitchFamily="34" charset="0"/>
                <a:cs typeface="Times New Roman" panose="02020603050405020304" pitchFamily="18" charset="0"/>
              </a:rPr>
              <a:t>confidence in reporting. This not only raises more awareness of VAWG-related issues but better enables the Force to understand the problem and thereby meet victims' needs</a:t>
            </a:r>
            <a:r>
              <a:rPr lang="en-GB" sz="1100" dirty="0">
                <a:solidFill>
                  <a:srgbClr val="FF0000"/>
                </a:solidFill>
                <a:effectLst/>
                <a:latin typeface="Atkinson Hyperlegible" pitchFamily="50" charset="0"/>
                <a:ea typeface="Calibri" panose="020F0502020204030204" pitchFamily="34" charset="0"/>
                <a:cs typeface="Times New Roman" panose="02020603050405020304" pitchFamily="18" charset="0"/>
              </a:rPr>
              <a:t>. </a:t>
            </a:r>
            <a:endParaRPr lang="en-GB" sz="1100" kern="1200" dirty="0">
              <a:solidFill>
                <a:srgbClr val="FF0000"/>
              </a:solidFill>
              <a:effectLst/>
              <a:latin typeface="Atkinson Hyperlegible" pitchFamily="50" charset="0"/>
              <a:ea typeface="Times New Roman" panose="02020603050405020304" pitchFamily="18" charset="0"/>
              <a:cs typeface="Times New Roman" panose="02020603050405020304" pitchFamily="18" charset="0"/>
            </a:endParaRPr>
          </a:p>
          <a:p>
            <a:endParaRPr lang="en-GB" sz="1100" dirty="0">
              <a:solidFill>
                <a:schemeClr val="tx1"/>
              </a:solidFill>
              <a:latin typeface="Atkinson Hyperlegible" pitchFamily="50" charset="0"/>
            </a:endParaRPr>
          </a:p>
          <a:p>
            <a:r>
              <a:rPr lang="en-GB" sz="1100" b="1" i="0" dirty="0">
                <a:solidFill>
                  <a:schemeClr val="tx1"/>
                </a:solidFill>
                <a:effectLst/>
                <a:latin typeface="Atkinson Hyperlegible" pitchFamily="50" charset="0"/>
              </a:rPr>
              <a:t>Essex Police prides itself on having excellent Crime Data Accuracy (CDA)</a:t>
            </a:r>
            <a:r>
              <a:rPr lang="en-GB" sz="1100" i="0" dirty="0">
                <a:solidFill>
                  <a:schemeClr val="tx1"/>
                </a:solidFill>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100" dirty="0">
                <a:solidFill>
                  <a:schemeClr val="tx1"/>
                </a:solidFill>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100" i="0" dirty="0">
                <a:solidFill>
                  <a:schemeClr val="tx1"/>
                </a:solidFill>
                <a:effectLst/>
                <a:latin typeface="Atkinson Hyperlegible" pitchFamily="50" charset="0"/>
              </a:rPr>
              <a:t>This activity has therefore not only </a:t>
            </a:r>
            <a:r>
              <a:rPr lang="en-GB" sz="1100" dirty="0">
                <a:solidFill>
                  <a:schemeClr val="tx1"/>
                </a:solidFill>
                <a:latin typeface="Atkinson Hyperlegible" pitchFamily="50" charset="0"/>
              </a:rPr>
              <a:t>resulted in a decrease of 138 offences since the start of the review (August 2022) but has enabled the Force to better coordinate these types of investigation. It is of note that Stalking and Harassment offences</a:t>
            </a:r>
            <a:r>
              <a:rPr lang="en-GB" sz="1100" b="0" i="0" dirty="0">
                <a:solidFill>
                  <a:schemeClr val="tx1"/>
                </a:solidFill>
                <a:effectLst/>
                <a:latin typeface="Atkinson Hyperlegible" pitchFamily="50" charset="0"/>
              </a:rPr>
              <a:t> comprise the largest volume of VAWG offences; t</a:t>
            </a:r>
            <a:r>
              <a:rPr lang="en-GB" sz="1100" dirty="0">
                <a:solidFill>
                  <a:schemeClr val="tx1"/>
                </a:solidFill>
                <a:latin typeface="Atkinson Hyperlegible" pitchFamily="50" charset="0"/>
              </a:rPr>
              <a:t>here were, for example, </a:t>
            </a:r>
            <a:r>
              <a:rPr lang="en-GB" sz="1100" b="1" dirty="0">
                <a:solidFill>
                  <a:schemeClr val="tx1"/>
                </a:solidFill>
                <a:latin typeface="Atkinson Hyperlegible" pitchFamily="50" charset="0"/>
              </a:rPr>
              <a:t>1,835 fewer Stalking and Harassment crimes committed against females </a:t>
            </a:r>
            <a:r>
              <a:rPr lang="en-GB" sz="1100" dirty="0">
                <a:solidFill>
                  <a:schemeClr val="tx1"/>
                </a:solidFill>
                <a:latin typeface="Atkinson Hyperlegible" pitchFamily="50" charset="0"/>
              </a:rPr>
              <a:t>in the 12 months to December 2022 (16,022 crimes) compared to the 12 months to December 2021 (17,857 crimes).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There was a </a:t>
            </a:r>
            <a:r>
              <a:rPr lang="en-GB" sz="1100" b="1" dirty="0">
                <a:solidFill>
                  <a:schemeClr val="tx1"/>
                </a:solidFill>
                <a:latin typeface="Atkinson Hyperlegible" pitchFamily="50" charset="0"/>
              </a:rPr>
              <a:t>2.4% increase (112 more) in the number of Sexual Offences committed against females </a:t>
            </a:r>
            <a:r>
              <a:rPr lang="en-GB" sz="1100" dirty="0">
                <a:solidFill>
                  <a:schemeClr val="tx1"/>
                </a:solidFill>
                <a:latin typeface="Atkinson Hyperlegible" pitchFamily="50" charset="0"/>
              </a:rPr>
              <a:t>in the 12 months to December 2022 compared to the 12 months to December 2021, and a 25.9% increase (986 more) compared to the 12 months to December 2019.  Although Essex Police solved 13 fewer of these offences in the 12 months to December 2022 compared to the 12 months to December 2021, it </a:t>
            </a:r>
            <a:r>
              <a:rPr lang="en-GB" sz="1100" b="1" dirty="0">
                <a:solidFill>
                  <a:schemeClr val="tx1"/>
                </a:solidFill>
                <a:latin typeface="Atkinson Hyperlegible" pitchFamily="50" charset="0"/>
              </a:rPr>
              <a:t>solved 70 more compared to the 12 months to December 2019</a:t>
            </a:r>
            <a:r>
              <a:rPr lang="en-GB" sz="1100" dirty="0">
                <a:solidFill>
                  <a:schemeClr val="tx1"/>
                </a:solidFill>
                <a:latin typeface="Atkinson Hyperlegible" pitchFamily="50" charset="0"/>
              </a:rPr>
              <a:t>.</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**i</a:t>
            </a:r>
            <a:r>
              <a:rPr lang="en-GB" sz="900" dirty="0">
                <a:solidFill>
                  <a:schemeClr val="tx1"/>
                </a:solidFill>
                <a:latin typeface="Atkinson Hyperlegible" pitchFamily="50" charset="0"/>
              </a:rPr>
              <a:t>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*i</a:t>
            </a:r>
            <a:r>
              <a:rPr lang="en-GB" sz="900" dirty="0">
                <a:solidFill>
                  <a:schemeClr val="tx1"/>
                </a:solidFill>
                <a:latin typeface="Atkinson Hyperlegible" pitchFamily="50" charset="0"/>
              </a:rPr>
              <a:t>Not Recorded also includes records where gender is unknown or unspecified.</a:t>
            </a:r>
          </a:p>
          <a:p>
            <a:r>
              <a:rPr lang="en-GB" sz="900" dirty="0">
                <a:solidFill>
                  <a:schemeClr val="tx1"/>
                </a:solidFill>
                <a:latin typeface="Atkinson Hyperlegible" pitchFamily="50" charset="0"/>
              </a:rPr>
              <a:t>*** Please see slide 35</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tables detailing Offences, Solved Outcomes and Solved Rates% for Violence against the Person and Sexual offences (by crime type) split by gender.</a:t>
            </a:r>
          </a:p>
        </p:txBody>
      </p:sp>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160548C9-A93E-42E2-8496-2B600402904E}"/>
              </a:ext>
            </a:extLst>
          </p:cNvPr>
          <p:cNvPicPr>
            <a:picLocks noChangeAspect="1"/>
          </p:cNvPicPr>
          <p:nvPr/>
        </p:nvPicPr>
        <p:blipFill>
          <a:blip r:embed="rId2"/>
          <a:stretch>
            <a:fillRect/>
          </a:stretch>
        </p:blipFill>
        <p:spPr>
          <a:xfrm>
            <a:off x="67056" y="717827"/>
            <a:ext cx="9000000" cy="1074098"/>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54778"/>
            <a:ext cx="6624736" cy="584775"/>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1680375"/>
            <a:ext cx="8978675" cy="506292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latin typeface="Atkinson Hyperlegible" pitchFamily="50" charset="0"/>
              </a:rPr>
              <a:t>44.5% of females feel safe walking alone in their area after dark (from the independent survey commissioned by Essex Police) for the 12 months to September 2022 compared to 76.2% of males.</a:t>
            </a:r>
          </a:p>
          <a:p>
            <a:endParaRPr lang="en-GB" sz="950" dirty="0">
              <a:solidFill>
                <a:srgbClr val="FF0000"/>
              </a:solidFill>
              <a:effectLst/>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unsafe or have felt unsafe and identify why that location made them feel unsafe. Street-Safe was developed by the Digital Public Contact (DPC) Programme in cooperation with the Home Office and the National Police Chiefs’ Council (NPCC) and was launched on 2 September 2021 as a national pilot for three months. Street Safe was introduced into Essex as part of the government’s strategy to tackle Violence against Women and Girls (VAWG). In December 2022, 35 reports were submitted in Essex. In total 317 reports have been submitted for Essex.</a:t>
            </a:r>
          </a:p>
          <a:p>
            <a:endParaRPr lang="en-GB" sz="95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Essex Police is regularly reporting to the national VAWG Taskforce and HMICFRS in respect of its performance, its action plan to tackle VAWG, and its internal conduct and behaviour. This contact also shares best practice and innovation.</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 </a:t>
            </a:r>
            <a:r>
              <a:rPr lang="en-GB" sz="950" dirty="0">
                <a:solidFill>
                  <a:schemeClr val="tx1"/>
                </a:solidFill>
                <a:effectLst/>
                <a:latin typeface="Atkinson Hyperlegible" pitchFamily="50" charset="0"/>
                <a:ea typeface="Calibri" panose="020F0502020204030204" pitchFamily="34" charset="0"/>
              </a:rPr>
              <a:t>The national VAWG Taskforce categorise work in three distinct areas: improving trust and confidence in policing; relentless pursuit of offenders; and creating safer spaces. </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Partnership engagement is key in tackling VAWG, as there are many strands which policing cannot tackle alone; these include education and the prevalence of VAWG and the anonymity of the internet.</a:t>
            </a:r>
          </a:p>
          <a:p>
            <a:endParaRPr lang="en-GB" sz="950" dirty="0">
              <a:solidFill>
                <a:schemeClr val="tx1"/>
              </a:solidFill>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White Ribbon Day (International Day for the Elimination of Violence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Against Women and Girls) started </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on 25 November. This is </a:t>
            </a:r>
            <a:r>
              <a:rPr lang="en-GB" sz="950" b="0" i="0" dirty="0">
                <a:solidFill>
                  <a:schemeClr val="tx1"/>
                </a:solidFill>
                <a:effectLst/>
                <a:latin typeface="Atkinson Hyperlegible" pitchFamily="50" charset="0"/>
              </a:rPr>
              <a:t>a global campaign that encourages people, and especially men and boys, to individually and collectively take action and change the behaviour and culture that leads to abuse and violence; to wear a white ribbon is to promise to never commit, excuse or remain silent about male violence against women. As a White Ribbon accredited force, Essex Police promoted the day and hosted several events across the Local Policing Areas to reignite the conversation. By raising awareness among employees, people can learn how to become allies and call out violent and abusive behaviour when they see it. Essex Police once again joined everyone across the country in participating in the 16 days of action, although its prime concern will be to tackle violence against women all year round. The Force’s VAWG strategy sets out our priorities to relentlessly pursue perpetrators with a focus on high harm offenders, improving trust and confidence in policing through addressing culture and behaviours as well as working with partners to create safer spaces in Essex.</a:t>
            </a:r>
            <a:endPar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endParaRPr>
          </a:p>
          <a:p>
            <a:endParaRPr lang="en-GB" sz="950" dirty="0">
              <a:solidFill>
                <a:schemeClr val="tx1"/>
              </a:solidFill>
              <a:latin typeface="Atkinson Hyperlegible" pitchFamily="50" charset="0"/>
            </a:endParaRPr>
          </a:p>
          <a:p>
            <a:pPr algn="l"/>
            <a:r>
              <a:rPr lang="en-GB" sz="950" b="0" i="0" dirty="0">
                <a:solidFill>
                  <a:schemeClr val="tx1"/>
                </a:solidFill>
                <a:effectLst/>
                <a:latin typeface="Atkinson Hyperlegible" pitchFamily="50" charset="0"/>
                <a:cs typeface="Aharoni" panose="02010803020104030203" pitchFamily="2" charset="-79"/>
              </a:rPr>
              <a:t>Essex Police Officer, Detective Superintendent Neil Pudney was awarded the King’s Police Medal (KPM) in the New Year Honours list. As head of Investigations in the Force’s Crime and Public Protection Command for the past three years, Neil has worked to achieve justice for victims of some of the most serious crimes, such as rape and sexual assault. During this time, the number of solved rape offences has risen by more than 80% and the number of charges secured for rape and serious sexual offences is now higher than the national average.</a:t>
            </a:r>
          </a:p>
          <a:p>
            <a:endParaRPr lang="en-GB" sz="950" dirty="0">
              <a:solidFill>
                <a:schemeClr val="tx1"/>
              </a:solidFill>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latin typeface="Atkinson Hyperlegible" pitchFamily="50" charset="0"/>
              </a:rPr>
              <a:t>Essex Police encourage reporting and are working to gain a better understand this type of offence. While an increase in offences should therefore not necessarily be viewed negatively, the number of solved Sexual Offences committed against women has fallen in the 12 months to December 2022 compared to the same period last year (even though solved volumes are higher compared to the 12 months to December 2019).  As such a grade of Requires Improvement is recommended.</a:t>
            </a:r>
            <a:endParaRPr lang="en-GB" sz="950" b="0" i="0" dirty="0">
              <a:solidFill>
                <a:schemeClr val="tx1"/>
              </a:solidFill>
              <a:effectLst/>
              <a:latin typeface="Atkinson Hyperlegible" pitchFamily="50" charset="0"/>
              <a:cs typeface="Aharoni" panose="02010803020104030203" pitchFamily="2" charset="-79"/>
            </a:endParaRP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Please note:</a:t>
            </a:r>
          </a:p>
          <a:p>
            <a:pPr marL="171450" indent="-171450">
              <a:buFont typeface="Arial" panose="020B0604020202020204" pitchFamily="34" charset="0"/>
              <a:buChar char="•"/>
            </a:pPr>
            <a:r>
              <a:rPr lang="en-GB" sz="950" dirty="0">
                <a:solidFill>
                  <a:schemeClr val="tx1"/>
                </a:solidFill>
                <a:latin typeface="Atkinson Hyperlegible" pitchFamily="50" charset="0"/>
              </a:rPr>
              <a:t>The confidence question was added to the internal survey in September 2021 so year on year comparison is not available.</a:t>
            </a:r>
          </a:p>
        </p:txBody>
      </p:sp>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F136FC8D-4A99-4666-ABDA-076E5C335AAE}"/>
              </a:ext>
            </a:extLst>
          </p:cNvPr>
          <p:cNvPicPr>
            <a:picLocks noChangeAspect="1"/>
          </p:cNvPicPr>
          <p:nvPr/>
        </p:nvPicPr>
        <p:blipFill>
          <a:blip r:embed="rId2"/>
          <a:stretch>
            <a:fillRect/>
          </a:stretch>
        </p:blipFill>
        <p:spPr>
          <a:xfrm>
            <a:off x="72000" y="737995"/>
            <a:ext cx="9000000" cy="838032"/>
          </a:xfrm>
          <a:prstGeom prst="rect">
            <a:avLst/>
          </a:prstGeom>
        </p:spPr>
      </p:pic>
    </p:spTree>
    <p:extLst>
      <p:ext uri="{BB962C8B-B14F-4D97-AF65-F5344CB8AC3E}">
        <p14:creationId xmlns:p14="http://schemas.microsoft.com/office/powerpoint/2010/main" val="4013582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14</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0209" y="3851351"/>
            <a:ext cx="9000000" cy="272382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a:t>
            </a:r>
            <a:r>
              <a:rPr lang="en-GB" sz="900" b="1" dirty="0">
                <a:solidFill>
                  <a:schemeClr val="tx1"/>
                </a:solidFill>
                <a:latin typeface="Atkinson Hyperlegible" pitchFamily="50" charset="0"/>
              </a:rPr>
              <a:t>0.3% decrease (124 fewer) in the number of </a:t>
            </a:r>
            <a:r>
              <a:rPr lang="en-GB" sz="900" b="1" i="1" dirty="0">
                <a:solidFill>
                  <a:schemeClr val="tx1"/>
                </a:solidFill>
                <a:latin typeface="Atkinson Hyperlegible" pitchFamily="50" charset="0"/>
              </a:rPr>
              <a:t>offences</a:t>
            </a:r>
            <a:r>
              <a:rPr lang="en-GB" sz="900" b="1" dirty="0">
                <a:solidFill>
                  <a:schemeClr val="tx1"/>
                </a:solidFill>
                <a:latin typeface="Atkinson Hyperlegible" pitchFamily="50" charset="0"/>
              </a:rPr>
              <a:t> with a repeat victim </a:t>
            </a:r>
            <a:r>
              <a:rPr lang="en-GB" sz="900" dirty="0">
                <a:solidFill>
                  <a:schemeClr val="tx1"/>
                </a:solidFill>
                <a:latin typeface="Atkinson Hyperlegible" pitchFamily="50" charset="0"/>
              </a:rPr>
              <a:t>for the 12 months to December 2022 (46,134 offences) compared to the 12 months to December 2021 (46,258 offences) and an 8.0% increase (3,430 more) compared to the 12 months to December 2019 (42,704 offences).* Except for August 2022, the year on year increase for repeat victimisation, however, has decreased each month since March 2022 (decrease of 14.1 %pts. in that period).</a:t>
            </a:r>
          </a:p>
          <a:p>
            <a:endParaRPr lang="en-GB" sz="900" dirty="0">
              <a:solidFill>
                <a:srgbClr val="FF0000"/>
              </a:solidFill>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number of individual repeat victims increased by 3.3% (720 more) for the 12 months to </a:t>
            </a:r>
            <a:r>
              <a:rPr lang="en-GB" sz="900" dirty="0">
                <a:solidFill>
                  <a:schemeClr val="tx1"/>
                </a:solidFill>
                <a:latin typeface="Atkinson Hyperlegible" pitchFamily="50" charset="0"/>
              </a:rPr>
              <a:t>December</a:t>
            </a:r>
            <a:r>
              <a:rPr lang="en-GB" sz="900" dirty="0">
                <a:solidFill>
                  <a:schemeClr val="tx1"/>
                </a:solidFill>
                <a:latin typeface="Atkinson Hyperlegible" pitchFamily="50" charset="0"/>
                <a:ea typeface="Calibri" panose="020F0502020204030204" pitchFamily="34" charset="0"/>
              </a:rPr>
              <a:t> 2022 (22,502 individual victims) compared to the 12 months to </a:t>
            </a:r>
            <a:r>
              <a:rPr lang="en-GB" sz="900" dirty="0">
                <a:solidFill>
                  <a:schemeClr val="tx1"/>
                </a:solidFill>
                <a:latin typeface="Atkinson Hyperlegible" pitchFamily="50" charset="0"/>
              </a:rPr>
              <a:t>December</a:t>
            </a:r>
            <a:r>
              <a:rPr lang="en-GB" sz="900" dirty="0">
                <a:solidFill>
                  <a:schemeClr val="tx1"/>
                </a:solidFill>
                <a:latin typeface="Atkinson Hyperlegible" pitchFamily="50" charset="0"/>
                <a:ea typeface="Calibri" panose="020F0502020204030204" pitchFamily="34" charset="0"/>
              </a:rPr>
              <a:t> 2021 (21,782 individual victims). There was a slightly larger overall rise of 5.6% (1,195 more) compared to the 12 months to December 2019 (21,307 individual victims). </a:t>
            </a:r>
          </a:p>
          <a:p>
            <a:endParaRPr lang="en-GB" sz="900" dirty="0">
              <a:solidFill>
                <a:srgbClr val="FF0000"/>
              </a:solidFill>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average number of days taken to investigate High Harm offences increased to 52.9 in December 2022 compared to 44.8 in December 2021 (52.9 v. 44.8 days). This is a similar increase when compared to December 2019 (44.2 days).</a:t>
            </a:r>
          </a:p>
          <a:p>
            <a:endParaRPr lang="en-GB" sz="900" dirty="0">
              <a:solidFill>
                <a:schemeClr val="tx1"/>
              </a:solidFill>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rPr>
              <a:t>There was a 2.4% increase in the number of referrals to Victim Support in the 12 months to December 2022 compared to the 12 months to December 2021; this equates to 669 more referrals. There was, however, a 31.5% decrease (12,934 fewer referrals) for the 12 months to December 2022 compared to the 12 months to December 2019.</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This metric details how many crimes had a repeat victim rather than the number of individual people who are repeat victims of crime. A repeat victim is someone who has been named as a victim for more than one crime within a 12-month period; to mitigate the fact that multiple crimes can be associated with the same incident, additional crimes with the same victim on the same date are not counted.</a:t>
            </a:r>
          </a:p>
          <a:p>
            <a:r>
              <a:rPr lang="en-GB" sz="900" dirty="0">
                <a:solidFill>
                  <a:schemeClr val="tx1"/>
                </a:solidFill>
                <a:latin typeface="Atkinson Hyperlegible" pitchFamily="50" charset="0"/>
              </a:rPr>
              <a:t>** Data are for December only for all three years.</a:t>
            </a:r>
          </a:p>
        </p:txBody>
      </p:sp>
      <p:pic>
        <p:nvPicPr>
          <p:cNvPr id="7" name="Picture 6">
            <a:extLst>
              <a:ext uri="{FF2B5EF4-FFF2-40B4-BE49-F238E27FC236}">
                <a16:creationId xmlns:a16="http://schemas.microsoft.com/office/drawing/2014/main" id="{60686442-E235-4ECC-9304-D3D1539ADD46}"/>
              </a:ext>
            </a:extLst>
          </p:cNvPr>
          <p:cNvPicPr>
            <a:picLocks noChangeAspect="1"/>
          </p:cNvPicPr>
          <p:nvPr/>
        </p:nvPicPr>
        <p:blipFill>
          <a:blip r:embed="rId2"/>
          <a:stretch>
            <a:fillRect/>
          </a:stretch>
        </p:blipFill>
        <p:spPr>
          <a:xfrm>
            <a:off x="69844" y="1844824"/>
            <a:ext cx="4320000" cy="1834931"/>
          </a:xfrm>
          <a:prstGeom prst="rect">
            <a:avLst/>
          </a:prstGeom>
        </p:spPr>
      </p:pic>
      <p:pic>
        <p:nvPicPr>
          <p:cNvPr id="10" name="Picture 9">
            <a:extLst>
              <a:ext uri="{FF2B5EF4-FFF2-40B4-BE49-F238E27FC236}">
                <a16:creationId xmlns:a16="http://schemas.microsoft.com/office/drawing/2014/main" id="{6E3A472C-95C4-43C6-8C07-E86811D0476D}"/>
              </a:ext>
            </a:extLst>
          </p:cNvPr>
          <p:cNvPicPr>
            <a:picLocks noChangeAspect="1"/>
          </p:cNvPicPr>
          <p:nvPr/>
        </p:nvPicPr>
        <p:blipFill>
          <a:blip r:embed="rId3"/>
          <a:stretch>
            <a:fillRect/>
          </a:stretch>
        </p:blipFill>
        <p:spPr>
          <a:xfrm>
            <a:off x="4749518" y="1856988"/>
            <a:ext cx="4320000" cy="1822767"/>
          </a:xfrm>
          <a:prstGeom prst="rect">
            <a:avLst/>
          </a:prstGeom>
        </p:spPr>
      </p:pic>
      <p:pic>
        <p:nvPicPr>
          <p:cNvPr id="11" name="Picture 10">
            <a:extLst>
              <a:ext uri="{FF2B5EF4-FFF2-40B4-BE49-F238E27FC236}">
                <a16:creationId xmlns:a16="http://schemas.microsoft.com/office/drawing/2014/main" id="{5D7A4AFC-0E7A-4787-B1E8-1C24A49A7EE6}"/>
              </a:ext>
            </a:extLst>
          </p:cNvPr>
          <p:cNvPicPr>
            <a:picLocks noChangeAspect="1"/>
          </p:cNvPicPr>
          <p:nvPr/>
        </p:nvPicPr>
        <p:blipFill>
          <a:blip r:embed="rId4"/>
          <a:stretch>
            <a:fillRect/>
          </a:stretch>
        </p:blipFill>
        <p:spPr>
          <a:xfrm>
            <a:off x="72000" y="720330"/>
            <a:ext cx="9000000" cy="1062295"/>
          </a:xfrm>
          <a:prstGeom prst="rect">
            <a:avLst/>
          </a:prstGeom>
        </p:spPr>
      </p:pic>
      <p:sp>
        <p:nvSpPr>
          <p:cNvPr id="14" name="Rectangle 13">
            <a:extLst>
              <a:ext uri="{FF2B5EF4-FFF2-40B4-BE49-F238E27FC236}">
                <a16:creationId xmlns:a16="http://schemas.microsoft.com/office/drawing/2014/main" id="{94E20171-A249-438B-A227-4B45DF4F5617}"/>
              </a:ext>
            </a:extLst>
          </p:cNvPr>
          <p:cNvSpPr/>
          <p:nvPr/>
        </p:nvSpPr>
        <p:spPr>
          <a:xfrm>
            <a:off x="6588224" y="90010"/>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3561602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89837" y="157514"/>
            <a:ext cx="6624736" cy="338554"/>
          </a:xfrm>
          <a:prstGeom prst="rect">
            <a:avLst/>
          </a:prstGeom>
        </p:spPr>
        <p:txBody>
          <a:bodyPr wrap="square" anchor="ctr" anchorCtr="0">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15</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76292" y="4619456"/>
            <a:ext cx="8978675" cy="19543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Confidence among victims (from the independent survey commissioned by Essex Police) is at 61.9%</a:t>
            </a:r>
            <a:r>
              <a:rPr lang="en-GB" sz="1100" dirty="0">
                <a:solidFill>
                  <a:schemeClr val="tx1"/>
                </a:solidFill>
                <a:latin typeface="Atkinson Hyperlegible" pitchFamily="50" charset="0"/>
              </a:rPr>
              <a:t> (results to the 12 months to September 2022). Although is 16.4% points lower than confidence of non-victims for the same period (78.3%), the gap has narrowed from 20.1 %pts. compared to the same period last year. However, the disparity has increased by 3.0%pts compared to the 12 months to December 2019 (13.4%).</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Compared to year ending September 2021, </a:t>
            </a:r>
            <a:r>
              <a:rPr lang="en-GB" sz="1100" b="1" dirty="0">
                <a:solidFill>
                  <a:schemeClr val="tx1"/>
                </a:solidFill>
                <a:latin typeface="Atkinson Hyperlegible" pitchFamily="50" charset="0"/>
              </a:rPr>
              <a:t>confidence in the local police among victims is stable</a:t>
            </a:r>
            <a:r>
              <a:rPr lang="en-GB" sz="1100" dirty="0">
                <a:solidFill>
                  <a:schemeClr val="tx1"/>
                </a:solidFill>
                <a:latin typeface="Atkinson Hyperlegible" pitchFamily="50" charset="0"/>
              </a:rPr>
              <a:t>, in contrast to confidence amongst non-victims for whom there was a statistically significantly reduction of 4.5% points.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Due to the fact that the number of repeat victims has increased in the 12 months to December 2022 compared to the 12 months to December 2019 and the average number of days taken to investigate high harm offences has increased when compared to the 12 months to December 2021 and 2019, a grade of Requires Improvement is recommended.</a:t>
            </a:r>
          </a:p>
        </p:txBody>
      </p:sp>
      <p:pic>
        <p:nvPicPr>
          <p:cNvPr id="3" name="Picture 2">
            <a:extLst>
              <a:ext uri="{FF2B5EF4-FFF2-40B4-BE49-F238E27FC236}">
                <a16:creationId xmlns:a16="http://schemas.microsoft.com/office/drawing/2014/main" id="{E78E3E7B-5BE6-4B03-9FA3-569152155B57}"/>
              </a:ext>
            </a:extLst>
          </p:cNvPr>
          <p:cNvPicPr>
            <a:picLocks noChangeAspect="1"/>
          </p:cNvPicPr>
          <p:nvPr/>
        </p:nvPicPr>
        <p:blipFill>
          <a:blip r:embed="rId2"/>
          <a:stretch>
            <a:fillRect/>
          </a:stretch>
        </p:blipFill>
        <p:spPr>
          <a:xfrm>
            <a:off x="61337" y="751673"/>
            <a:ext cx="9000000" cy="1469508"/>
          </a:xfrm>
          <a:prstGeom prst="rect">
            <a:avLst/>
          </a:prstGeom>
        </p:spPr>
      </p:pic>
      <p:pic>
        <p:nvPicPr>
          <p:cNvPr id="19" name="Picture 18">
            <a:extLst>
              <a:ext uri="{FF2B5EF4-FFF2-40B4-BE49-F238E27FC236}">
                <a16:creationId xmlns:a16="http://schemas.microsoft.com/office/drawing/2014/main" id="{17250CDE-0324-4083-843C-271EEF995DAA}"/>
              </a:ext>
            </a:extLst>
          </p:cNvPr>
          <p:cNvPicPr>
            <a:picLocks noChangeAspect="1"/>
          </p:cNvPicPr>
          <p:nvPr/>
        </p:nvPicPr>
        <p:blipFill>
          <a:blip r:embed="rId3"/>
          <a:stretch>
            <a:fillRect/>
          </a:stretch>
        </p:blipFill>
        <p:spPr>
          <a:xfrm>
            <a:off x="47149" y="2291672"/>
            <a:ext cx="4320000" cy="1538251"/>
          </a:xfrm>
          <a:prstGeom prst="rect">
            <a:avLst/>
          </a:prstGeom>
        </p:spPr>
      </p:pic>
      <p:pic>
        <p:nvPicPr>
          <p:cNvPr id="20" name="Picture 19">
            <a:extLst>
              <a:ext uri="{FF2B5EF4-FFF2-40B4-BE49-F238E27FC236}">
                <a16:creationId xmlns:a16="http://schemas.microsoft.com/office/drawing/2014/main" id="{EC48192E-46E2-41F9-95FF-DE71BC07E4AF}"/>
              </a:ext>
            </a:extLst>
          </p:cNvPr>
          <p:cNvPicPr>
            <a:picLocks noChangeAspect="1"/>
          </p:cNvPicPr>
          <p:nvPr/>
        </p:nvPicPr>
        <p:blipFill>
          <a:blip r:embed="rId4"/>
          <a:stretch>
            <a:fillRect/>
          </a:stretch>
        </p:blipFill>
        <p:spPr>
          <a:xfrm>
            <a:off x="4746149" y="2291672"/>
            <a:ext cx="4320000" cy="1541214"/>
          </a:xfrm>
          <a:prstGeom prst="rect">
            <a:avLst/>
          </a:prstGeom>
        </p:spPr>
      </p:pic>
      <p:sp>
        <p:nvSpPr>
          <p:cNvPr id="11" name="Rectangle 10">
            <a:extLst>
              <a:ext uri="{FF2B5EF4-FFF2-40B4-BE49-F238E27FC236}">
                <a16:creationId xmlns:a16="http://schemas.microsoft.com/office/drawing/2014/main" id="{C24F130A-64FD-4C76-B98B-E680F789052C}"/>
              </a:ext>
            </a:extLst>
          </p:cNvPr>
          <p:cNvSpPr/>
          <p:nvPr/>
        </p:nvSpPr>
        <p:spPr>
          <a:xfrm>
            <a:off x="6732240" y="43037"/>
            <a:ext cx="2441984" cy="584775"/>
          </a:xfrm>
          <a:prstGeom prst="rect">
            <a:avLst/>
          </a:prstGeom>
        </p:spPr>
        <p:txBody>
          <a:bodyPr wrap="square" anchor="ctr" anchorCtr="0">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spTree>
    <p:extLst>
      <p:ext uri="{BB962C8B-B14F-4D97-AF65-F5344CB8AC3E}">
        <p14:creationId xmlns:p14="http://schemas.microsoft.com/office/powerpoint/2010/main" val="388533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16</a:t>
            </a:fld>
            <a:endParaRPr lang="en-GB" dirty="0"/>
          </a:p>
        </p:txBody>
      </p:sp>
      <p:sp>
        <p:nvSpPr>
          <p:cNvPr id="8" name="TextBox 7"/>
          <p:cNvSpPr txBox="1"/>
          <p:nvPr/>
        </p:nvSpPr>
        <p:spPr>
          <a:xfrm>
            <a:off x="80881" y="4509120"/>
            <a:ext cx="8978082" cy="223138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b="1" dirty="0">
                <a:solidFill>
                  <a:schemeClr val="tx1"/>
                </a:solidFill>
                <a:latin typeface="Atkinson Hyperlegible" pitchFamily="50" charset="0"/>
              </a:rPr>
              <a:t>Rural Crime decreased by 8.1% (2,146 fewer offences) in the 12 months to December 2022 compared to the 12 months to December 2019</a:t>
            </a:r>
            <a:r>
              <a:rPr lang="en-GB" sz="1000" dirty="0">
                <a:solidFill>
                  <a:schemeClr val="tx1"/>
                </a:solidFill>
                <a:latin typeface="Atkinson Hyperlegible" pitchFamily="50" charset="0"/>
              </a:rPr>
              <a:t> pre-COVID period (All Crime in Essex decreased by 1.9% in the same period). Essex experienced a 2.9% increase in rural crime (693 more offences) for the 12 months to December 2022 compared to the 12 months to December 2021; All Crime in Essex increased by 3.8% in the same period. </a:t>
            </a:r>
          </a:p>
          <a:p>
            <a:endParaRPr lang="en-GB" sz="1000" dirty="0">
              <a:solidFill>
                <a:srgbClr val="FF0000"/>
              </a:solidFill>
              <a:latin typeface="Atkinson Hyperlegible" pitchFamily="50" charset="0"/>
            </a:endParaRPr>
          </a:p>
          <a:p>
            <a:r>
              <a:rPr lang="en-GB" sz="1000" b="1" dirty="0">
                <a:solidFill>
                  <a:schemeClr val="tx1"/>
                </a:solidFill>
                <a:latin typeface="Atkinson Hyperlegible" pitchFamily="50" charset="0"/>
              </a:rPr>
              <a:t>Essex Police solved 0.4% (10) fewer rural crime offences</a:t>
            </a:r>
            <a:r>
              <a:rPr lang="en-GB" sz="1000" dirty="0">
                <a:solidFill>
                  <a:schemeClr val="tx1"/>
                </a:solidFill>
                <a:latin typeface="Atkinson Hyperlegible" pitchFamily="50" charset="0"/>
              </a:rPr>
              <a:t> for the 12 months to December 2022 compared to the 12 months to December 2021, and 532 fewer (a 17.5% decrease) compared to the 12 months to December 2019.</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The rural crime Harm (Crime Severity) Score* was 8.8 for the 12 months to December 2022, a rise of 0.6 when compared to the 12 months to December 2021. However, this is lower than the All Crime Harm Score in Essex (14.7) which increased by 1.2 over the same period.</a:t>
            </a:r>
          </a:p>
          <a:p>
            <a:pPr lvl="0"/>
            <a:endParaRPr lang="en-GB" sz="9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December 2022) have been used rather than national data (which are to October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A28B80D0-3882-48A6-ACCE-F0B9B4A0B31D}"/>
              </a:ext>
            </a:extLst>
          </p:cNvPr>
          <p:cNvPicPr>
            <a:picLocks noChangeAspect="1"/>
          </p:cNvPicPr>
          <p:nvPr/>
        </p:nvPicPr>
        <p:blipFill>
          <a:blip r:embed="rId3"/>
          <a:stretch>
            <a:fillRect/>
          </a:stretch>
        </p:blipFill>
        <p:spPr>
          <a:xfrm>
            <a:off x="72000" y="737871"/>
            <a:ext cx="9000000" cy="891148"/>
          </a:xfrm>
          <a:prstGeom prst="rect">
            <a:avLst/>
          </a:prstGeom>
        </p:spPr>
      </p:pic>
      <p:pic>
        <p:nvPicPr>
          <p:cNvPr id="7" name="Picture 6">
            <a:extLst>
              <a:ext uri="{FF2B5EF4-FFF2-40B4-BE49-F238E27FC236}">
                <a16:creationId xmlns:a16="http://schemas.microsoft.com/office/drawing/2014/main" id="{E0DEE3A6-2783-4484-85B1-6898838DAF79}"/>
              </a:ext>
            </a:extLst>
          </p:cNvPr>
          <p:cNvPicPr>
            <a:picLocks noChangeAspect="1"/>
          </p:cNvPicPr>
          <p:nvPr/>
        </p:nvPicPr>
        <p:blipFill>
          <a:blip r:embed="rId4"/>
          <a:stretch>
            <a:fillRect/>
          </a:stretch>
        </p:blipFill>
        <p:spPr>
          <a:xfrm>
            <a:off x="66672" y="1732986"/>
            <a:ext cx="3960000" cy="1669833"/>
          </a:xfrm>
          <a:prstGeom prst="rect">
            <a:avLst/>
          </a:prstGeom>
        </p:spPr>
      </p:pic>
      <p:pic>
        <p:nvPicPr>
          <p:cNvPr id="13" name="Picture 12">
            <a:extLst>
              <a:ext uri="{FF2B5EF4-FFF2-40B4-BE49-F238E27FC236}">
                <a16:creationId xmlns:a16="http://schemas.microsoft.com/office/drawing/2014/main" id="{7447F12F-D31D-421E-B2F5-1B378D879152}"/>
              </a:ext>
            </a:extLst>
          </p:cNvPr>
          <p:cNvPicPr>
            <a:picLocks noChangeAspect="1"/>
          </p:cNvPicPr>
          <p:nvPr/>
        </p:nvPicPr>
        <p:blipFill>
          <a:blip r:embed="rId5"/>
          <a:stretch>
            <a:fillRect/>
          </a:stretch>
        </p:blipFill>
        <p:spPr>
          <a:xfrm>
            <a:off x="5109271" y="1731035"/>
            <a:ext cx="3960000" cy="1673734"/>
          </a:xfrm>
          <a:prstGeom prst="rect">
            <a:avLst/>
          </a:prstGeom>
        </p:spPr>
      </p:pic>
      <p:pic>
        <p:nvPicPr>
          <p:cNvPr id="3" name="Picture 2">
            <a:extLst>
              <a:ext uri="{FF2B5EF4-FFF2-40B4-BE49-F238E27FC236}">
                <a16:creationId xmlns:a16="http://schemas.microsoft.com/office/drawing/2014/main" id="{7702CFA1-1B98-4E23-B16B-E07EA6FFB91F}"/>
              </a:ext>
            </a:extLst>
          </p:cNvPr>
          <p:cNvPicPr>
            <a:picLocks noChangeAspect="1"/>
          </p:cNvPicPr>
          <p:nvPr/>
        </p:nvPicPr>
        <p:blipFill>
          <a:blip r:embed="rId6"/>
          <a:stretch>
            <a:fillRect/>
          </a:stretch>
        </p:blipFill>
        <p:spPr>
          <a:xfrm>
            <a:off x="58963" y="3469870"/>
            <a:ext cx="9000000" cy="720000"/>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17</a:t>
            </a:fld>
            <a:endParaRPr lang="en-GB" dirty="0"/>
          </a:p>
        </p:txBody>
      </p:sp>
      <p:sp>
        <p:nvSpPr>
          <p:cNvPr id="8" name="TextBox 7"/>
          <p:cNvSpPr txBox="1"/>
          <p:nvPr/>
        </p:nvSpPr>
        <p:spPr>
          <a:xfrm>
            <a:off x="50239" y="2272295"/>
            <a:ext cx="8978082" cy="427809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in rural policing (from the independent survey commissioned by Essex Police) is at 77.4% (results to the 12 months to September 2022). Compared to year ending September 2021, confidence in rural policing has deteriorated, although it remains higher than the current overall Essex average (rural and urban combined) of 76.3%. In all four of the more rural districts in Essex, more than 75% of people believe Essex are doing a good or excellent job. </a:t>
            </a:r>
            <a:r>
              <a:rPr lang="en-GB" sz="1200" b="1" dirty="0">
                <a:solidFill>
                  <a:schemeClr val="tx1"/>
                </a:solidFill>
                <a:latin typeface="Atkinson Hyperlegible" pitchFamily="50" charset="0"/>
              </a:rPr>
              <a:t>Since 2019, confidence in Essex Police has increased significantly in every area across Essex. </a:t>
            </a:r>
            <a:r>
              <a:rPr lang="en-GB" sz="1200" dirty="0">
                <a:solidFill>
                  <a:schemeClr val="tx1"/>
                </a:solidFill>
                <a:latin typeface="Atkinson Hyperlegible" pitchFamily="50" charset="0"/>
              </a:rPr>
              <a:t>The four districts with the lowest levels of confidence (between 69%-75%) are urban. </a:t>
            </a:r>
          </a:p>
          <a:p>
            <a:endParaRPr lang="en-GB" sz="1200" dirty="0">
              <a:solidFill>
                <a:srgbClr val="FF0000"/>
              </a:solidFill>
              <a:latin typeface="Atkinson Hyperlegible" pitchFamily="50"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11 PCs, one of whom is a dedicated Wildlife and Heritage Crime Officer. Four special constables are also fully embedded into the team. Delivery of the Rural Crime Strategy is overseen by the LPSU Chief Inspector and LPSU Inspector with the Rural Engagement Team delivering much of the activity. </a:t>
            </a:r>
          </a:p>
          <a:p>
            <a:endParaRPr lang="en-US" sz="1200" dirty="0">
              <a:solidFill>
                <a:schemeClr val="tx1"/>
              </a:solidFill>
              <a:latin typeface="Atkinson Hyperlegible" pitchFamily="50" charset="0"/>
              <a:ea typeface="Yu Mincho" panose="020B0400000000000000" pitchFamily="18" charset="-128"/>
              <a:cs typeface="Arial" panose="020B0604020202020204" pitchFamily="34" charset="0"/>
            </a:endParaRPr>
          </a:p>
          <a:p>
            <a:r>
              <a:rPr lang="en-GB" sz="1200" b="0" i="0" dirty="0">
                <a:solidFill>
                  <a:schemeClr val="tx1"/>
                </a:solidFill>
                <a:effectLst/>
                <a:latin typeface="Atkinson Hyperlegible" pitchFamily="50" charset="0"/>
              </a:rPr>
              <a:t>Essex Police are continuing their commitment to prevent rural and heritage crime with the innovative launch of a horseback volunteer scheme in Uttlesford. The idea behind the scheme is that horse riders are in a unique position to spot signs of suspicious activity related to offences such as hare coursing, stolen agricultural vehicles, unlawful metal detecting or theft of lead from protected heritage buildings. The horseback volunteers will be trained in what to look out for and will be able to report any concerns or suspicious activity, helping the Force target those committing offences and stop criminality before it happens.</a:t>
            </a:r>
            <a:endPar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r>
              <a:rPr lang="en-US" sz="1200" dirty="0">
                <a:solidFill>
                  <a:srgbClr val="FF0000"/>
                </a:solidFill>
                <a:effectLst/>
                <a:latin typeface="Atkinson Hyperlegible" pitchFamily="50" charset="0"/>
                <a:ea typeface="Yu Mincho" panose="020B0400000000000000" pitchFamily="18" charset="-128"/>
                <a:cs typeface="Arial" panose="020B0604020202020204" pitchFamily="34" charset="0"/>
              </a:rPr>
              <a:t> </a:t>
            </a:r>
            <a:endParaRPr lang="en-GB" sz="1200" dirty="0">
              <a:solidFill>
                <a:srgbClr val="FF0000"/>
              </a:solidFill>
              <a:effectLst/>
              <a:latin typeface="Atkinson Hyperlegible" pitchFamily="50" charset="0"/>
              <a:ea typeface="Yu Mincho" panose="020B0400000000000000" pitchFamily="18" charset="-128"/>
              <a:cs typeface="Arial" panose="020B0604020202020204" pitchFamily="34" charset="0"/>
            </a:endParaRPr>
          </a:p>
          <a:p>
            <a:pPr lvl="0"/>
            <a:r>
              <a:rPr lang="en-GB" sz="1200" dirty="0">
                <a:solidFill>
                  <a:schemeClr val="tx1"/>
                </a:solidFill>
                <a:latin typeface="Atkinson Hyperlegible" pitchFamily="50" charset="0"/>
              </a:rPr>
              <a:t>As confidence in the local police in rural areas is higher than in Essex as a whole, and offence levels in the 12 months to September 2022 compared to the 12 months to December 2019 (pre-COVID) are lower, a grade of Good is recommended.</a:t>
            </a:r>
          </a:p>
          <a:p>
            <a:pPr lvl="0"/>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Rural districts: Braintree, Maldon, Tendring and Uttlesford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823A5BB0-445E-48CE-9EB8-DE7135A50550}"/>
              </a:ext>
            </a:extLst>
          </p:cNvPr>
          <p:cNvPicPr>
            <a:picLocks noChangeAspect="1"/>
          </p:cNvPicPr>
          <p:nvPr/>
        </p:nvPicPr>
        <p:blipFill>
          <a:blip r:embed="rId3"/>
          <a:stretch>
            <a:fillRect/>
          </a:stretch>
        </p:blipFill>
        <p:spPr>
          <a:xfrm>
            <a:off x="85883" y="764704"/>
            <a:ext cx="9000000" cy="908852"/>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26" y="-243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18</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551" y="4292883"/>
            <a:ext cx="8978675" cy="247760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were eight fewer dog thefts in Essex for the 12 months to December 2022 compared to the 12 months to December 2021 (57 v. 65). There were the same number of dog thefts in the 12 months to December 2022 compared to the 12 months to December 2019.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Essex Police solved one fewer dog theft offence for the 12 months to December 2022 compared to the 12 months to December 2021 and the 12 months to December 2019.</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in how Essex Police and the organisations they work with are dealing with dog theft (from the independent survey commissioned by Essex Police) is at 63.4% for the 12 months to September 2022.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low and reducing number of thefts across the county (given the comparatively large population of Essex), along with relatively high confidence levels, a grade of Good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i="0" dirty="0">
                <a:solidFill>
                  <a:schemeClr val="tx1"/>
                </a:solidFill>
                <a:effectLst/>
                <a:latin typeface="Atkinson Hyperlegible" pitchFamily="50" charset="0"/>
              </a:rPr>
              <a:t>*   T</a:t>
            </a:r>
            <a:r>
              <a:rPr lang="en-GB" sz="900" dirty="0">
                <a:solidFill>
                  <a:schemeClr val="tx1"/>
                </a:solidFill>
                <a:effectLst/>
                <a:latin typeface="Atkinson Hyperlegible" pitchFamily="50" charset="0"/>
              </a:rPr>
              <a:t>his is number of thefts in which dogs were stolen, and not quantity of dogs stolen in each theft. </a:t>
            </a:r>
            <a:r>
              <a:rPr lang="en-GB" sz="90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A9E023E0-0051-4833-8F92-D7A2760FC4C1}"/>
              </a:ext>
            </a:extLst>
          </p:cNvPr>
          <p:cNvPicPr>
            <a:picLocks noChangeAspect="1"/>
          </p:cNvPicPr>
          <p:nvPr/>
        </p:nvPicPr>
        <p:blipFill>
          <a:blip r:embed="rId2"/>
          <a:stretch>
            <a:fillRect/>
          </a:stretch>
        </p:blipFill>
        <p:spPr>
          <a:xfrm>
            <a:off x="36226" y="3368932"/>
            <a:ext cx="9000000" cy="873955"/>
          </a:xfrm>
          <a:prstGeom prst="rect">
            <a:avLst/>
          </a:prstGeom>
        </p:spPr>
      </p:pic>
      <p:pic>
        <p:nvPicPr>
          <p:cNvPr id="7" name="Picture 6">
            <a:extLst>
              <a:ext uri="{FF2B5EF4-FFF2-40B4-BE49-F238E27FC236}">
                <a16:creationId xmlns:a16="http://schemas.microsoft.com/office/drawing/2014/main" id="{15FFFF15-F2EE-4FCD-A95C-4201BB776E95}"/>
              </a:ext>
            </a:extLst>
          </p:cNvPr>
          <p:cNvPicPr>
            <a:picLocks noChangeAspect="1"/>
          </p:cNvPicPr>
          <p:nvPr/>
        </p:nvPicPr>
        <p:blipFill>
          <a:blip r:embed="rId3"/>
          <a:stretch>
            <a:fillRect/>
          </a:stretch>
        </p:blipFill>
        <p:spPr>
          <a:xfrm>
            <a:off x="52411" y="697258"/>
            <a:ext cx="9000000" cy="885531"/>
          </a:xfrm>
          <a:prstGeom prst="rect">
            <a:avLst/>
          </a:prstGeom>
        </p:spPr>
      </p:pic>
      <p:pic>
        <p:nvPicPr>
          <p:cNvPr id="8" name="Picture 7">
            <a:extLst>
              <a:ext uri="{FF2B5EF4-FFF2-40B4-BE49-F238E27FC236}">
                <a16:creationId xmlns:a16="http://schemas.microsoft.com/office/drawing/2014/main" id="{97B34BC0-B84F-440A-9200-7F0E5C21CAA6}"/>
              </a:ext>
            </a:extLst>
          </p:cNvPr>
          <p:cNvPicPr>
            <a:picLocks noChangeAspect="1"/>
          </p:cNvPicPr>
          <p:nvPr/>
        </p:nvPicPr>
        <p:blipFill>
          <a:blip r:embed="rId4"/>
          <a:stretch>
            <a:fillRect/>
          </a:stretch>
        </p:blipFill>
        <p:spPr>
          <a:xfrm>
            <a:off x="2483768" y="1637641"/>
            <a:ext cx="3960000" cy="167643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68985" y="3918993"/>
            <a:ext cx="9000000" cy="26776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December 2022, a total of 1,861 Fraud investigations were allocated to Essex Police by NFIB for investigation. For data on the number and type of Fraud investigations reported as being committed within the Essex Police area, please visit the </a:t>
            </a:r>
            <a:r>
              <a:rPr lang="en-GB" sz="1200" b="1" u="sng" dirty="0">
                <a:solidFill>
                  <a:schemeClr val="tx1"/>
                </a:solidFill>
                <a:latin typeface="Atkinson Hyperlegible" pitchFamily="50" charset="0"/>
                <a:hlinkClick r:id="rId2"/>
              </a:rPr>
              <a:t>NFIB Fraud and Cyber Crime Dashboard.</a:t>
            </a:r>
            <a:endParaRPr lang="en-GB" sz="1200" b="1" u="sng" dirty="0">
              <a:solidFill>
                <a:schemeClr val="tx1"/>
              </a:solidFill>
              <a:latin typeface="Atkinson Hyperlegible" pitchFamily="50" charset="0"/>
            </a:endParaRP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Essex experienced a </a:t>
            </a:r>
            <a:r>
              <a:rPr lang="en-GB" sz="1200" b="1" dirty="0">
                <a:solidFill>
                  <a:schemeClr val="tx1"/>
                </a:solidFill>
                <a:latin typeface="Atkinson Hyperlegible" pitchFamily="50" charset="0"/>
              </a:rPr>
              <a:t>20.1% increase (3,429 more) in the number of Business Crime offences and a 13.8% increase (377 more) in the number of these offences which were solved</a:t>
            </a:r>
            <a:r>
              <a:rPr lang="en-GB" sz="1200" dirty="0">
                <a:solidFill>
                  <a:schemeClr val="tx1"/>
                </a:solidFill>
                <a:latin typeface="Atkinson Hyperlegible" pitchFamily="50" charset="0"/>
              </a:rPr>
              <a:t> in the 12 months to December 2022 compared to the 12 months to December 2021. </a:t>
            </a:r>
            <a:r>
              <a:rPr lang="en-GB" sz="1200" dirty="0">
                <a:solidFill>
                  <a:schemeClr val="tx1"/>
                </a:solidFill>
                <a:effectLst/>
                <a:latin typeface="Atkinson Hyperlegible" pitchFamily="50" charset="0"/>
              </a:rPr>
              <a:t>COVID restrictions were lifted at the end of January 2021 resulting in lower figures in the 12 months to </a:t>
            </a:r>
            <a:r>
              <a:rPr lang="en-GB" sz="1200" dirty="0">
                <a:solidFill>
                  <a:schemeClr val="tx1"/>
                </a:solidFill>
                <a:latin typeface="Atkinson Hyperlegible" pitchFamily="50" charset="0"/>
              </a:rPr>
              <a:t>December</a:t>
            </a:r>
            <a:r>
              <a:rPr lang="en-GB" sz="1200" dirty="0">
                <a:solidFill>
                  <a:schemeClr val="tx1"/>
                </a:solidFill>
                <a:effectLst/>
                <a:latin typeface="Atkinson Hyperlegible" pitchFamily="50" charset="0"/>
              </a:rPr>
              <a:t> 2021 as this includes periods when businesses were not open; shoplifting accounts for approximately 46% of business crime. </a:t>
            </a:r>
            <a:r>
              <a:rPr lang="en-GB" sz="1200" dirty="0">
                <a:solidFill>
                  <a:schemeClr val="tx1"/>
                </a:solidFill>
                <a:latin typeface="Atkinson Hyperlegible" pitchFamily="50" charset="0"/>
              </a:rPr>
              <a:t>Essex Police have been working with businesses to encourage them to record more offences.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14.6% decrease (3,508 fewer) in the number of Business Crime offences and a 36.3% decrease (1,775 fewer) in the number of Business Crimes solved in the 12 months to December 2022 compared to the 12 months to December 2019.  </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3" name="Picture 2">
            <a:extLst>
              <a:ext uri="{FF2B5EF4-FFF2-40B4-BE49-F238E27FC236}">
                <a16:creationId xmlns:a16="http://schemas.microsoft.com/office/drawing/2014/main" id="{02994EF1-B82F-43FA-98A3-636732872C61}"/>
              </a:ext>
            </a:extLst>
          </p:cNvPr>
          <p:cNvPicPr>
            <a:picLocks noChangeAspect="1"/>
          </p:cNvPicPr>
          <p:nvPr/>
        </p:nvPicPr>
        <p:blipFill>
          <a:blip r:embed="rId3"/>
          <a:stretch>
            <a:fillRect/>
          </a:stretch>
        </p:blipFill>
        <p:spPr>
          <a:xfrm>
            <a:off x="58974" y="739826"/>
            <a:ext cx="9000000" cy="885531"/>
          </a:xfrm>
          <a:prstGeom prst="rect">
            <a:avLst/>
          </a:prstGeom>
        </p:spPr>
      </p:pic>
      <p:pic>
        <p:nvPicPr>
          <p:cNvPr id="7" name="Picture 6">
            <a:extLst>
              <a:ext uri="{FF2B5EF4-FFF2-40B4-BE49-F238E27FC236}">
                <a16:creationId xmlns:a16="http://schemas.microsoft.com/office/drawing/2014/main" id="{35A03D4B-A76D-4065-93AB-710F3BAFD0B0}"/>
              </a:ext>
            </a:extLst>
          </p:cNvPr>
          <p:cNvPicPr>
            <a:picLocks noChangeAspect="1"/>
          </p:cNvPicPr>
          <p:nvPr/>
        </p:nvPicPr>
        <p:blipFill>
          <a:blip r:embed="rId4"/>
          <a:stretch>
            <a:fillRect/>
          </a:stretch>
        </p:blipFill>
        <p:spPr>
          <a:xfrm>
            <a:off x="86926" y="1772650"/>
            <a:ext cx="4320000" cy="1827035"/>
          </a:xfrm>
          <a:prstGeom prst="rect">
            <a:avLst/>
          </a:prstGeom>
        </p:spPr>
      </p:pic>
      <p:pic>
        <p:nvPicPr>
          <p:cNvPr id="10" name="Picture 9">
            <a:extLst>
              <a:ext uri="{FF2B5EF4-FFF2-40B4-BE49-F238E27FC236}">
                <a16:creationId xmlns:a16="http://schemas.microsoft.com/office/drawing/2014/main" id="{C9CE6DDB-4932-4ED6-AA34-1FEEA69DE07D}"/>
              </a:ext>
            </a:extLst>
          </p:cNvPr>
          <p:cNvPicPr>
            <a:picLocks noChangeAspect="1"/>
          </p:cNvPicPr>
          <p:nvPr/>
        </p:nvPicPr>
        <p:blipFill>
          <a:blip r:embed="rId5"/>
          <a:stretch>
            <a:fillRect/>
          </a:stretch>
        </p:blipFill>
        <p:spPr>
          <a:xfrm>
            <a:off x="4737074" y="1763607"/>
            <a:ext cx="4320000" cy="1831304"/>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3"/>
            <a:ext cx="9144000" cy="5940088"/>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The Police and Crime Plan 2021-2024 was introduced in April 2021,</a:t>
            </a:r>
            <a:r>
              <a:rPr lang="en-GB" sz="950" baseline="30000" dirty="0">
                <a:latin typeface="Atkinson Hyperlegible" pitchFamily="50" charset="0"/>
              </a:rPr>
              <a:t> </a:t>
            </a:r>
            <a:r>
              <a:rPr lang="en-GB" sz="950" dirty="0">
                <a:latin typeface="Atkinson Hyperlegible" pitchFamily="50" charset="0"/>
              </a:rPr>
              <a:t>with new measures that reflect the Essex Police, Fire and Crime Commissioner’s (PFCC) strategic commitment to targeted prevention and early intervention.  On 13 December 2022, the Chief Constable of Essex Police and the Police, Fire &amp; Crime Commissioner for Essex agreed that more measures should be included so a more holistic and rounded view of the Force’s performance against the Police and Crime Plan could be provided.  This is the first report to feature these additional measures and should be read alongside the accompanying report.</a:t>
            </a:r>
          </a:p>
          <a:p>
            <a:pPr marL="285750" indent="-285750">
              <a:buFont typeface="Arial" panose="020B0604020202020204" pitchFamily="34" charset="0"/>
              <a:buChar char="•"/>
            </a:pPr>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Three of the twelve PFCC Priorities have been given a recommended grade of ‘</a:t>
            </a:r>
            <a:r>
              <a:rPr lang="en-GB" sz="950" b="1" dirty="0">
                <a:solidFill>
                  <a:srgbClr val="00B050"/>
                </a:solidFill>
                <a:latin typeface="Atkinson Hyperlegible" pitchFamily="50" charset="0"/>
              </a:rPr>
              <a:t>Good</a:t>
            </a:r>
            <a:r>
              <a:rPr lang="en-GB" sz="950" b="1" dirty="0">
                <a:latin typeface="Atkinson Hyperlegible" pitchFamily="50" charset="0"/>
              </a:rPr>
              <a:t>’</a:t>
            </a:r>
            <a:r>
              <a:rPr lang="en-GB" sz="950" dirty="0">
                <a:latin typeface="Atkinson Hyperlegible" pitchFamily="50" charset="0"/>
              </a:rPr>
              <a:t>: 3 (Protecting vulnerable people and breaking the cycle of domestic abuse), 6 (Protect rural and isolated areas) and 7 (Dog Theft). </a:t>
            </a:r>
            <a:r>
              <a:rPr lang="en-GB" sz="950" b="1" dirty="0">
                <a:latin typeface="Atkinson Hyperlegible" pitchFamily="50" charset="0"/>
              </a:rPr>
              <a:t>Five have been given a recommended grade of ‘</a:t>
            </a:r>
            <a:r>
              <a:rPr lang="en-GB" sz="950" b="1" dirty="0">
                <a:solidFill>
                  <a:srgbClr val="00B0F0"/>
                </a:solidFill>
                <a:latin typeface="Atkinson Hyperlegible" pitchFamily="50" charset="0"/>
              </a:rPr>
              <a:t>Adequate</a:t>
            </a:r>
            <a:r>
              <a:rPr lang="en-GB" sz="950" dirty="0">
                <a:latin typeface="Atkinson Hyperlegible" pitchFamily="50" charset="0"/>
              </a:rPr>
              <a:t>’ and </a:t>
            </a:r>
            <a:r>
              <a:rPr lang="en-GB" sz="950" b="1" dirty="0">
                <a:latin typeface="Atkinson Hyperlegible" pitchFamily="50" charset="0"/>
              </a:rPr>
              <a:t>four</a:t>
            </a:r>
            <a:r>
              <a:rPr lang="en-GB" sz="950" dirty="0">
                <a:latin typeface="Atkinson Hyperlegible" pitchFamily="50" charset="0"/>
              </a:rPr>
              <a:t> </a:t>
            </a:r>
            <a:r>
              <a:rPr lang="en-GB" sz="950" b="1" dirty="0">
                <a:latin typeface="Atkinson Hyperlegible" pitchFamily="50" charset="0"/>
              </a:rPr>
              <a:t>have been given a recommended grade of ‘</a:t>
            </a:r>
            <a:r>
              <a:rPr lang="en-GB" sz="950" b="1" dirty="0">
                <a:solidFill>
                  <a:srgbClr val="FF0000"/>
                </a:solidFill>
                <a:latin typeface="Atkinson Hyperlegible" pitchFamily="50" charset="0"/>
              </a:rPr>
              <a:t>Requires Improvement</a:t>
            </a:r>
            <a:r>
              <a:rPr lang="en-GB" sz="950" dirty="0">
                <a:latin typeface="Atkinson Hyperlegible" pitchFamily="50" charset="0"/>
              </a:rPr>
              <a:t>’: 4 (Violence against women and girls), 5 (Improving our service to support victims of crime), 9 (Improving safety on our roads) and 12 (Collaboration). </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Priority 3 (Protecting vulnerable people and breaking the cycle of domestic abuse) has been upgraded from ‘Adequate’ to ‘</a:t>
            </a:r>
            <a:r>
              <a:rPr lang="en-GB" sz="950" b="1" dirty="0">
                <a:solidFill>
                  <a:srgbClr val="00B050"/>
                </a:solidFill>
                <a:latin typeface="Atkinson Hyperlegible" pitchFamily="50" charset="0"/>
              </a:rPr>
              <a:t>Good</a:t>
            </a:r>
            <a:r>
              <a:rPr lang="en-GB" sz="950" b="1" dirty="0">
                <a:latin typeface="Atkinson Hyperlegible" pitchFamily="50" charset="0"/>
              </a:rPr>
              <a:t>’</a:t>
            </a:r>
            <a:r>
              <a:rPr lang="en-GB" sz="950" dirty="0">
                <a:latin typeface="Atkinson Hyperlegible" pitchFamily="50" charset="0"/>
              </a:rPr>
              <a:t> since the last report. This is due to the fact that s</a:t>
            </a:r>
            <a:r>
              <a:rPr lang="en-GB" sz="950" dirty="0">
                <a:effectLst/>
                <a:latin typeface="Atkinson Hyperlegible" pitchFamily="50" charset="0"/>
              </a:rPr>
              <a:t>ix of the nine metrics have improved when compared to the 12 months to D</a:t>
            </a:r>
            <a:r>
              <a:rPr lang="en-GB" sz="950" dirty="0">
                <a:latin typeface="Atkinson Hyperlegible" pitchFamily="50" charset="0"/>
              </a:rPr>
              <a:t>ec</a:t>
            </a:r>
            <a:r>
              <a:rPr lang="en-GB" sz="950" dirty="0">
                <a:effectLst/>
                <a:latin typeface="Atkinson Hyperlegible" pitchFamily="50" charset="0"/>
              </a:rPr>
              <a:t>ember 2021;</a:t>
            </a:r>
            <a:r>
              <a:rPr lang="en-GB" sz="950" dirty="0">
                <a:latin typeface="Atkinson Hyperlegible" pitchFamily="50" charset="0"/>
              </a:rPr>
              <a:t> f</a:t>
            </a:r>
            <a:r>
              <a:rPr lang="en-GB" sz="950" dirty="0">
                <a:effectLst/>
                <a:latin typeface="Atkinson Hyperlegible" pitchFamily="50" charset="0"/>
              </a:rPr>
              <a:t>ive metrics improved when compared with the 12 months to December 2019.</a:t>
            </a:r>
            <a:r>
              <a:rPr lang="en-GB" sz="950" dirty="0">
                <a:latin typeface="Atkinson Hyperlegible" pitchFamily="50" charset="0"/>
              </a:rPr>
              <a:t> </a:t>
            </a:r>
            <a:r>
              <a:rPr lang="en-GB" sz="950" b="1" dirty="0">
                <a:latin typeface="Atkinson Hyperlegible" pitchFamily="50" charset="0"/>
              </a:rPr>
              <a:t>Priority 2 (Reducing drug driven violence) has been downgraded to ‘</a:t>
            </a:r>
            <a:r>
              <a:rPr lang="en-GB" sz="950" b="1" dirty="0">
                <a:solidFill>
                  <a:srgbClr val="00B0F0"/>
                </a:solidFill>
                <a:latin typeface="Atkinson Hyperlegible" pitchFamily="50" charset="0"/>
              </a:rPr>
              <a:t>Adequate</a:t>
            </a:r>
            <a:r>
              <a:rPr lang="en-GB" sz="950" b="1" dirty="0">
                <a:latin typeface="Atkinson Hyperlegible" pitchFamily="50" charset="0"/>
              </a:rPr>
              <a:t>’ </a:t>
            </a:r>
            <a:r>
              <a:rPr lang="en-GB" sz="950" dirty="0">
                <a:latin typeface="Atkinson Hyperlegible" pitchFamily="50" charset="0"/>
              </a:rPr>
              <a:t>from ‘Good’.  This is because two of the new metrics, (Violence with Injury offences and Knife-enabled crime offences) have deteriorated when compared to the 12 months to December 2021 and 2019. Priority 10 (Encouraging volunteers and community support) has been downgraded to</a:t>
            </a:r>
            <a:r>
              <a:rPr lang="en-GB" sz="950" b="1" dirty="0">
                <a:latin typeface="Atkinson Hyperlegible" pitchFamily="50" charset="0"/>
              </a:rPr>
              <a:t> ‘</a:t>
            </a:r>
            <a:r>
              <a:rPr lang="en-GB" sz="950" b="1" dirty="0">
                <a:solidFill>
                  <a:srgbClr val="00B0F0"/>
                </a:solidFill>
                <a:latin typeface="Atkinson Hyperlegible" pitchFamily="50" charset="0"/>
              </a:rPr>
              <a:t>Adequate</a:t>
            </a:r>
            <a:r>
              <a:rPr lang="en-GB" sz="950" b="1" dirty="0">
                <a:latin typeface="Atkinson Hyperlegible" pitchFamily="50" charset="0"/>
              </a:rPr>
              <a:t>’</a:t>
            </a:r>
            <a:r>
              <a:rPr lang="en-GB" sz="950" dirty="0">
                <a:latin typeface="Atkinson Hyperlegible" pitchFamily="50" charset="0"/>
              </a:rPr>
              <a:t>,</a:t>
            </a:r>
            <a:r>
              <a:rPr lang="en-GB" sz="950" b="1" dirty="0">
                <a:latin typeface="Atkinson Hyperlegible" pitchFamily="50" charset="0"/>
              </a:rPr>
              <a:t> </a:t>
            </a:r>
            <a:r>
              <a:rPr lang="en-GB" sz="950" dirty="0">
                <a:latin typeface="Atkinson Hyperlegible" pitchFamily="50" charset="0"/>
              </a:rPr>
              <a:t>from ‘Good’.  This is because the total number of volunteers decreased in the 12 months to December 2022 compared to the 12 months to December 2021 and 2019.</a:t>
            </a:r>
            <a:endParaRPr lang="en-GB" sz="950" dirty="0">
              <a:highlight>
                <a:srgbClr val="FFFF00"/>
              </a:highlight>
              <a:latin typeface="Atkinson Hyperlegible" pitchFamily="50" charset="0"/>
            </a:endParaRPr>
          </a:p>
          <a:p>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Confidence (from the independent survey commissioned by Essex Police) is at 76.3% (results to the 12 months to September 2022). </a:t>
            </a:r>
            <a:r>
              <a:rPr lang="en-GB" sz="950" b="1" dirty="0">
                <a:latin typeface="Atkinson Hyperlegible" pitchFamily="50" charset="0"/>
              </a:rPr>
              <a:t>Confidence has increased by 11.6 percentage points compared to the 12 months to December 2019 </a:t>
            </a:r>
            <a:r>
              <a:rPr lang="en-GB" sz="950" dirty="0">
                <a:latin typeface="Atkinson Hyperlegible" pitchFamily="50" charset="0"/>
              </a:rPr>
              <a:t>(64.7%); the 12 months to December 2019 has been used as a comparative period as it was the last full year (and last full financial quarter) in which society, crime and policing was not affected by the pandemic. Although confidence in the local police has deteriorated significantly compared to year ending September 2021 (80.9%), falls in confidence are reflected in publicly available trackers; in the past year, YouGov reported a fall of 10% in the number of people who say the Police are doing a ‘Good Job’.  Forces contacted separately by Essex Police similarly reported patterns similar to Essex Police: confidence was high during COVID, but has been in general decline ever since (the last two quarters especially have seen significant decreases).</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was a decrease in All Crime (1.9%), Rural Crime (8.1%) and Business Crime (14.6%) for the 12 months to December 2022 compared to the 12 months to December 2019</a:t>
            </a:r>
            <a:r>
              <a:rPr lang="en-GB" sz="950" dirty="0">
                <a:latin typeface="Atkinson Hyperlegible" pitchFamily="50" charset="0"/>
              </a:rPr>
              <a:t>. However, compared to the 12 months to December 2021, All Crime increased by 3.8%;</a:t>
            </a:r>
            <a:r>
              <a:rPr lang="en-GB" sz="950" b="1" dirty="0">
                <a:latin typeface="Atkinson Hyperlegible" pitchFamily="50" charset="0"/>
              </a:rPr>
              <a:t> </a:t>
            </a:r>
            <a:r>
              <a:rPr lang="en-GB" sz="950" dirty="0">
                <a:latin typeface="Atkinson Hyperlegible" pitchFamily="50" charset="0"/>
              </a:rPr>
              <a:t>this equates to 6,016 more offences. Fewer offences were recorded when COVID-19 restrictions were in place.</a:t>
            </a:r>
          </a:p>
          <a:p>
            <a:pPr marL="285750" indent="-285750">
              <a:buFont typeface="Arial" panose="020B0604020202020204" pitchFamily="34" charset="0"/>
              <a:buChar char="•"/>
            </a:pPr>
            <a:endParaRPr lang="en-GB" sz="950" dirty="0">
              <a:solidFill>
                <a:srgbClr val="0070C0"/>
              </a:solidFill>
              <a:latin typeface="Atkinson Hyperlegible" pitchFamily="50" charset="0"/>
            </a:endParaRPr>
          </a:p>
          <a:p>
            <a:pPr marL="285750" indent="-285750">
              <a:buFont typeface="Arial" panose="020B0604020202020204" pitchFamily="34" charset="0"/>
              <a:buChar char="•"/>
            </a:pPr>
            <a:r>
              <a:rPr lang="en-GB" sz="950" b="1" i="0" dirty="0">
                <a:effectLst/>
                <a:latin typeface="Atkinson Hyperlegible" pitchFamily="50" charset="0"/>
              </a:rPr>
              <a:t>Essex Police prides itself on having excellent Crime Data Accuracy (CDA)</a:t>
            </a:r>
            <a:r>
              <a:rPr lang="en-GB" sz="95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(S&amp;H) offences to ensure additional crimes have not been unnecessarily recorded. Essex Police have also been educating those working within the Resolution Centre to ensure they fully research the individuals involved in these types of</a:t>
            </a:r>
            <a:r>
              <a:rPr lang="en-GB" sz="95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950" i="0" dirty="0">
                <a:effectLst/>
                <a:latin typeface="Atkinson Hyperlegible" pitchFamily="50" charset="0"/>
              </a:rPr>
              <a:t>This activity has therefore not only </a:t>
            </a:r>
            <a:r>
              <a:rPr lang="en-GB" sz="950" dirty="0">
                <a:latin typeface="Atkinson Hyperlegible" pitchFamily="50" charset="0"/>
              </a:rPr>
              <a:t>resulted in a decrease in offences since the start of the review (August 2022) but has enabled the Force to better coordinate these types of investigations. To date, 230 records have been sent for cancellation; 138 of these records (60.0%) have been cancelled and 67 (29.1%) have been assigned an outcome; 25 records (10.9%) records are still being reviewed. It is of note that Stalking and Harassment offences</a:t>
            </a:r>
            <a:r>
              <a:rPr lang="en-GB" sz="950" b="0" i="0" dirty="0">
                <a:effectLst/>
                <a:latin typeface="Atkinson Hyperlegible" pitchFamily="50" charset="0"/>
              </a:rPr>
              <a:t> comprise the largest volume of Violence Against Women &amp; Girls offences (VAWG) and accounts for 21.5% of all Domestic Abuse investigations</a:t>
            </a:r>
            <a:r>
              <a:rPr lang="en-GB" sz="950" dirty="0">
                <a:latin typeface="Atkinson Hyperlegible" pitchFamily="50" charset="0"/>
              </a:rPr>
              <a:t>. There were, for example, </a:t>
            </a:r>
            <a:r>
              <a:rPr lang="en-GB" sz="950" b="1" dirty="0">
                <a:latin typeface="Atkinson Hyperlegible" pitchFamily="50" charset="0"/>
              </a:rPr>
              <a:t>1,835 fewer Stalking and Harassment crimes committed against females </a:t>
            </a:r>
            <a:r>
              <a:rPr lang="en-GB" sz="950" dirty="0">
                <a:latin typeface="Atkinson Hyperlegible" pitchFamily="50" charset="0"/>
              </a:rPr>
              <a:t>in the 12 months to December 2022 (16,022 crimes) compared to the 12 months to December 2021 (17,857 crimes). </a:t>
            </a:r>
            <a:endParaRPr lang="en-GB" sz="950" b="1" dirty="0">
              <a:latin typeface="Atkinson Hyperlegible" pitchFamily="50" charset="0"/>
            </a:endParaRP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7161244"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 - continued</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20</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72000" y="3861605"/>
            <a:ext cx="9000000" cy="267765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3.7% increase in the number of fraud offences related to business crime in the 12 months to December 2022 compared to the 12 months to December 2021</a:t>
            </a:r>
            <a:r>
              <a:rPr lang="en-GB" sz="1200" u="sng" dirty="0">
                <a:solidFill>
                  <a:schemeClr val="tx1"/>
                </a:solidFill>
                <a:latin typeface="Atkinson Hyperlegible" pitchFamily="50" charset="0"/>
              </a:rPr>
              <a:t>;</a:t>
            </a:r>
            <a:r>
              <a:rPr lang="en-GB" sz="1200" dirty="0">
                <a:solidFill>
                  <a:schemeClr val="tx1"/>
                </a:solidFill>
                <a:latin typeface="Atkinson Hyperlegible" pitchFamily="50" charset="0"/>
              </a:rPr>
              <a:t> this equates to 13 more offences. There was also a 25.6% decrease in the 12 months to December 2022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this equates to 124 fewer offences.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Essex Police are dealing with cyber crime (from the independent survey commissioned by Essex Police) is at 51.1% for the 12 months to September 2022. Confidence has significantly increased from the previous quarter when it was at 25.2%.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Three of the five metrics deteriorating when compared to the 12 months to December 2021 (Business Crime offences, fraud offences related to Business Crime and the total number of fraud offences). However, due to the fact that these measures are improving when compared to the 12 months to December 2019, a grade of Adequate is recommended.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pPr lvl="0"/>
            <a:r>
              <a:rPr lang="en-GB" sz="1050" dirty="0">
                <a:solidFill>
                  <a:schemeClr val="tx1"/>
                </a:solidFill>
                <a:latin typeface="Atkinson Hyperlegible" pitchFamily="50" charset="0"/>
              </a:rPr>
              <a:t>*   Fraud offences recorded on Athena where the victim is either an organisation or a person with the Business Victim flag.</a:t>
            </a:r>
          </a:p>
          <a:p>
            <a:pPr lvl="0"/>
            <a:r>
              <a:rPr lang="en-GB" sz="10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4" name="Picture 3">
            <a:extLst>
              <a:ext uri="{FF2B5EF4-FFF2-40B4-BE49-F238E27FC236}">
                <a16:creationId xmlns:a16="http://schemas.microsoft.com/office/drawing/2014/main" id="{1D61C52A-2EFC-4CA4-910A-10AD4EDFB647}"/>
              </a:ext>
            </a:extLst>
          </p:cNvPr>
          <p:cNvPicPr>
            <a:picLocks noChangeAspect="1"/>
          </p:cNvPicPr>
          <p:nvPr/>
        </p:nvPicPr>
        <p:blipFill>
          <a:blip r:embed="rId2"/>
          <a:stretch>
            <a:fillRect/>
          </a:stretch>
        </p:blipFill>
        <p:spPr>
          <a:xfrm>
            <a:off x="72000" y="1680506"/>
            <a:ext cx="9000000" cy="873955"/>
          </a:xfrm>
          <a:prstGeom prst="rect">
            <a:avLst/>
          </a:prstGeom>
        </p:spPr>
      </p:pic>
      <p:pic>
        <p:nvPicPr>
          <p:cNvPr id="7" name="Picture 6">
            <a:extLst>
              <a:ext uri="{FF2B5EF4-FFF2-40B4-BE49-F238E27FC236}">
                <a16:creationId xmlns:a16="http://schemas.microsoft.com/office/drawing/2014/main" id="{3DB66D67-92C2-4E15-8146-A2AB443C3801}"/>
              </a:ext>
            </a:extLst>
          </p:cNvPr>
          <p:cNvPicPr>
            <a:picLocks noChangeAspect="1"/>
          </p:cNvPicPr>
          <p:nvPr/>
        </p:nvPicPr>
        <p:blipFill>
          <a:blip r:embed="rId3"/>
          <a:stretch>
            <a:fillRect/>
          </a:stretch>
        </p:blipFill>
        <p:spPr>
          <a:xfrm>
            <a:off x="72000" y="739826"/>
            <a:ext cx="9000000" cy="850804"/>
          </a:xfrm>
          <a:prstGeom prst="rect">
            <a:avLst/>
          </a:prstGeom>
        </p:spPr>
      </p:pic>
    </p:spTree>
    <p:extLst>
      <p:ext uri="{BB962C8B-B14F-4D97-AF65-F5344CB8AC3E}">
        <p14:creationId xmlns:p14="http://schemas.microsoft.com/office/powerpoint/2010/main" val="4085783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21</a:t>
            </a:fld>
            <a:endParaRPr lang="en-GB" dirty="0"/>
          </a:p>
        </p:txBody>
      </p:sp>
      <p:sp>
        <p:nvSpPr>
          <p:cNvPr id="7" name="TextBox 6"/>
          <p:cNvSpPr txBox="1"/>
          <p:nvPr/>
        </p:nvSpPr>
        <p:spPr>
          <a:xfrm>
            <a:off x="75615" y="3491827"/>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SERP comprises reprentatives from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9.3% increase (75 more) in the number of those Killed or Seriously Injured (KSI) in Essex </a:t>
            </a:r>
            <a:r>
              <a:rPr lang="en-GB" sz="1200" dirty="0">
                <a:solidFill>
                  <a:schemeClr val="tx1"/>
                </a:solidFill>
                <a:latin typeface="Atkinson Hyperlegible" pitchFamily="50" charset="0"/>
              </a:rPr>
              <a:t>for the 12 months to December 2022 compared to the 12 months to December 2021 with the rate of increase slowing more recently. The number of KSIs also increased by 56 in the 12 months to December 2022 compared to the 12 months to December 2019.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June 20</a:t>
            </a:r>
            <a:r>
              <a:rPr lang="en-GB" sz="1200" u="sng" dirty="0">
                <a:solidFill>
                  <a:schemeClr val="tx1"/>
                </a:solidFill>
                <a:latin typeface="Atkinson Hyperlegible" pitchFamily="50" charset="0"/>
              </a:rPr>
              <a:t>21</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12" name="Picture 11">
            <a:extLst>
              <a:ext uri="{FF2B5EF4-FFF2-40B4-BE49-F238E27FC236}">
                <a16:creationId xmlns:a16="http://schemas.microsoft.com/office/drawing/2014/main" id="{CEE4002A-BE8D-49C7-9415-B6E7A623788A}"/>
              </a:ext>
            </a:extLst>
          </p:cNvPr>
          <p:cNvPicPr>
            <a:picLocks noChangeAspect="1"/>
          </p:cNvPicPr>
          <p:nvPr/>
        </p:nvPicPr>
        <p:blipFill>
          <a:blip r:embed="rId2"/>
          <a:stretch>
            <a:fillRect/>
          </a:stretch>
        </p:blipFill>
        <p:spPr>
          <a:xfrm>
            <a:off x="39572" y="751436"/>
            <a:ext cx="9000000" cy="622802"/>
          </a:xfrm>
          <a:prstGeom prst="rect">
            <a:avLst/>
          </a:prstGeom>
        </p:spPr>
      </p:pic>
      <p:pic>
        <p:nvPicPr>
          <p:cNvPr id="13" name="Picture 12">
            <a:extLst>
              <a:ext uri="{FF2B5EF4-FFF2-40B4-BE49-F238E27FC236}">
                <a16:creationId xmlns:a16="http://schemas.microsoft.com/office/drawing/2014/main" id="{C4255AB3-5580-4FB2-AE7A-C85B7E8CC404}"/>
              </a:ext>
            </a:extLst>
          </p:cNvPr>
          <p:cNvPicPr>
            <a:picLocks noChangeAspect="1"/>
          </p:cNvPicPr>
          <p:nvPr/>
        </p:nvPicPr>
        <p:blipFill>
          <a:blip r:embed="rId3"/>
          <a:stretch>
            <a:fillRect/>
          </a:stretch>
        </p:blipFill>
        <p:spPr>
          <a:xfrm>
            <a:off x="4716496" y="1457920"/>
            <a:ext cx="4320000" cy="1151138"/>
          </a:xfrm>
          <a:prstGeom prst="rect">
            <a:avLst/>
          </a:prstGeom>
        </p:spPr>
      </p:pic>
      <p:pic>
        <p:nvPicPr>
          <p:cNvPr id="14" name="Picture 13">
            <a:extLst>
              <a:ext uri="{FF2B5EF4-FFF2-40B4-BE49-F238E27FC236}">
                <a16:creationId xmlns:a16="http://schemas.microsoft.com/office/drawing/2014/main" id="{F65E77CD-BB94-46DE-87BE-A9FB8FF00B19}"/>
              </a:ext>
            </a:extLst>
          </p:cNvPr>
          <p:cNvPicPr>
            <a:picLocks noChangeAspect="1"/>
          </p:cNvPicPr>
          <p:nvPr/>
        </p:nvPicPr>
        <p:blipFill>
          <a:blip r:embed="rId4"/>
          <a:stretch>
            <a:fillRect/>
          </a:stretch>
        </p:blipFill>
        <p:spPr>
          <a:xfrm>
            <a:off x="39572" y="1442457"/>
            <a:ext cx="4320000" cy="1824383"/>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22</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366859"/>
            <a:ext cx="9000000" cy="341632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7.4% decrease (184 fewer offences) in drink/drug driving offences </a:t>
            </a:r>
            <a:r>
              <a:rPr lang="en-GB" sz="900" dirty="0">
                <a:solidFill>
                  <a:schemeClr val="tx1"/>
                </a:solidFill>
                <a:latin typeface="Atkinson Hyperlegible" pitchFamily="50" charset="0"/>
              </a:rPr>
              <a:t>for the 12 months to December 2022 compared to the 12 months to December 2021. This is mainly due to a decrease in recorded drug driving offences; there was a 0.8% decrease (11 fewer offences) in drink driving and a 15.8% decrease (173 fewer offences) in drug driving. There was also a 30.6% decrease (1,013 fewer offences) in drink/drug driving offences for the 12 months to December 2022 compared to the 12 months to December 2019; of these offences, there was a 6.1% decrease (90 fewer offences) in drink driving and a 50.0% decrease (923 fewer offences) in drug driving. All of these offence types are primarily driven by police proactivity in relation to road safety.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 number of Failure to Provide samples decreased by 3.5% (12 fewer) in the 12 months to December 2022 compared to the same period last year, and by 16.8% compared to the 12 months to December 2019.</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169.0% increase (774 more offences) in the number of driving related mobile phone offences </a:t>
            </a:r>
            <a:r>
              <a:rPr lang="en-GB" sz="900" dirty="0">
                <a:solidFill>
                  <a:schemeClr val="tx1"/>
                </a:solidFill>
                <a:latin typeface="Atkinson Hyperlegible" pitchFamily="50" charset="0"/>
              </a:rPr>
              <a:t>recorded for the 12 months to December 2022 compared to the 12 months to December 2021.*</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in Essex Police and organisations with whom they police the roads (from the independent survey commissioned by Essex Police) is at 65.8% (results to the 12 months to September 2022). Confidence in the local police and organisations they work with has remained stable when compared to year ending September 2021 (66.0%).</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Due to the increase in KSIs and the decrease in the number of driving under the influence of drink drug driving in the past 12 months compared to the previous 12 months and the 12 months to December 2019 a grade of Requires Improvement is recommended.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 </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54ADF2DB-556F-420B-9254-E01E6FFFC990}"/>
              </a:ext>
            </a:extLst>
          </p:cNvPr>
          <p:cNvPicPr>
            <a:picLocks noChangeAspect="1"/>
          </p:cNvPicPr>
          <p:nvPr/>
        </p:nvPicPr>
        <p:blipFill>
          <a:blip r:embed="rId2"/>
          <a:stretch>
            <a:fillRect/>
          </a:stretch>
        </p:blipFill>
        <p:spPr>
          <a:xfrm>
            <a:off x="125992" y="2204580"/>
            <a:ext cx="9000000" cy="1061896"/>
          </a:xfrm>
          <a:prstGeom prst="rect">
            <a:avLst/>
          </a:prstGeom>
        </p:spPr>
      </p:pic>
      <p:pic>
        <p:nvPicPr>
          <p:cNvPr id="4" name="Picture 3">
            <a:extLst>
              <a:ext uri="{FF2B5EF4-FFF2-40B4-BE49-F238E27FC236}">
                <a16:creationId xmlns:a16="http://schemas.microsoft.com/office/drawing/2014/main" id="{313CFCC3-76D8-4E60-939C-60A3AF3EC877}"/>
              </a:ext>
            </a:extLst>
          </p:cNvPr>
          <p:cNvPicPr>
            <a:picLocks noChangeAspect="1"/>
          </p:cNvPicPr>
          <p:nvPr/>
        </p:nvPicPr>
        <p:blipFill>
          <a:blip r:embed="rId3"/>
          <a:stretch>
            <a:fillRect/>
          </a:stretch>
        </p:blipFill>
        <p:spPr>
          <a:xfrm>
            <a:off x="69369" y="730277"/>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361"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23</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2032" y="4504812"/>
            <a:ext cx="8978675" cy="220060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Watch Liaison Officers continue to work with Neighbourhood Watch (NHW) to offer crime and fraud prevention advice.*</a:t>
            </a:r>
          </a:p>
          <a:p>
            <a:endParaRPr lang="en-GB" sz="1000" dirty="0">
              <a:solidFill>
                <a:schemeClr val="tx1"/>
              </a:solidFill>
              <a:highlight>
                <a:srgbClr val="FFFF00"/>
              </a:highlight>
              <a:latin typeface="Atkinson Hyperlegible" pitchFamily="50" charset="0"/>
            </a:endParaRPr>
          </a:p>
          <a:p>
            <a:r>
              <a:rPr lang="en-GB" sz="1000" dirty="0">
                <a:solidFill>
                  <a:schemeClr val="tx1"/>
                </a:solidFill>
                <a:effectLst/>
                <a:latin typeface="Atkinson Hyperlegible" pitchFamily="50" charset="0"/>
                <a:ea typeface="Calibri" panose="020F0502020204030204" pitchFamily="34" charset="0"/>
              </a:rPr>
              <a:t>Citizens in Policing and the Special Constabulary play an integral part in supporting Essex Police.</a:t>
            </a:r>
            <a:r>
              <a:rPr lang="en-GB" sz="1000" dirty="0">
                <a:solidFill>
                  <a:schemeClr val="tx1"/>
                </a:solidFill>
                <a:effectLst/>
                <a:latin typeface="Atkinson Hyperlegible" pitchFamily="50" charset="0"/>
              </a:rPr>
              <a:t> </a:t>
            </a:r>
            <a:r>
              <a:rPr lang="en-GB" sz="1000" dirty="0">
                <a:solidFill>
                  <a:schemeClr val="tx1"/>
                </a:solidFill>
                <a:latin typeface="Atkinson Hyperlegible" pitchFamily="50" charset="0"/>
              </a:rPr>
              <a:t>In</a:t>
            </a:r>
            <a:r>
              <a:rPr lang="en-GB" sz="1000" dirty="0">
                <a:solidFill>
                  <a:schemeClr val="tx1"/>
                </a:solidFill>
                <a:effectLst/>
                <a:latin typeface="Atkinson Hyperlegible" pitchFamily="50" charset="0"/>
                <a:ea typeface="Calibri" panose="020F0502020204030204" pitchFamily="34" charset="0"/>
              </a:rPr>
              <a:t> January 2022, the Local Policing Support Unit (LPSU) introduced a Strategic Co-ordination Group which proactively supports, throughout the county, the mobilisation of all Special Constables, Police Support Volunteers, Active Citizens, Accredited Persons and, where appropriate our Volunteer Police Cadets, with local operations and initiatives under the Chief Constable’s Plan on a Page and the Police, Fire Crime Commissioner’s Police and Fire Plan.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Since last month’s report, there are now: two more allotment group members, one fewer caravan group members, six more dog group members, three fewer farm and rural group members and one fewer heritage group members.</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are currently 2,366 NHW Co-ordinators and 92,500 NHW members.</a:t>
            </a: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Neighbourhood Watch data were first produced in March 2022 so year on year comparison is not available.</a:t>
            </a:r>
          </a:p>
        </p:txBody>
      </p:sp>
      <p:pic>
        <p:nvPicPr>
          <p:cNvPr id="2" name="Picture 1">
            <a:extLst>
              <a:ext uri="{FF2B5EF4-FFF2-40B4-BE49-F238E27FC236}">
                <a16:creationId xmlns:a16="http://schemas.microsoft.com/office/drawing/2014/main" id="{430537CE-11EE-47C9-998B-AAC4D44E35A9}"/>
              </a:ext>
            </a:extLst>
          </p:cNvPr>
          <p:cNvPicPr>
            <a:picLocks noChangeAspect="1"/>
          </p:cNvPicPr>
          <p:nvPr/>
        </p:nvPicPr>
        <p:blipFill>
          <a:blip r:embed="rId2"/>
          <a:stretch>
            <a:fillRect/>
          </a:stretch>
        </p:blipFill>
        <p:spPr>
          <a:xfrm>
            <a:off x="82894" y="3571099"/>
            <a:ext cx="8998476" cy="914479"/>
          </a:xfrm>
          <a:prstGeom prst="rect">
            <a:avLst/>
          </a:prstGeom>
        </p:spPr>
      </p:pic>
      <p:pic>
        <p:nvPicPr>
          <p:cNvPr id="4" name="Picture 3">
            <a:extLst>
              <a:ext uri="{FF2B5EF4-FFF2-40B4-BE49-F238E27FC236}">
                <a16:creationId xmlns:a16="http://schemas.microsoft.com/office/drawing/2014/main" id="{81DAC64D-269C-47C4-B407-92146D7F0F76}"/>
              </a:ext>
            </a:extLst>
          </p:cNvPr>
          <p:cNvPicPr>
            <a:picLocks noChangeAspect="1"/>
          </p:cNvPicPr>
          <p:nvPr/>
        </p:nvPicPr>
        <p:blipFill>
          <a:blip r:embed="rId3"/>
          <a:stretch>
            <a:fillRect/>
          </a:stretch>
        </p:blipFill>
        <p:spPr>
          <a:xfrm>
            <a:off x="81370" y="638399"/>
            <a:ext cx="9000000" cy="2916559"/>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24</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6222" y="3308770"/>
            <a:ext cx="8978675" cy="352404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ea typeface="+mn-lt"/>
                <a:cs typeface="+mn-lt"/>
              </a:rPr>
              <a:t>The Special Constabulary headcount is currently 353 (as of 31 December 2022). There are 223 Volunteer Police Cadets (VPCs) and 89 Volunteer Cadet Leaders across 13 Cadet Units. In addition t</a:t>
            </a:r>
            <a:r>
              <a:rPr lang="en-GB" sz="1100" dirty="0">
                <a:effectLst/>
                <a:latin typeface="Atkinson Hyperlegible" pitchFamily="50" charset="0"/>
                <a:ea typeface="Calibri" panose="020F0502020204030204" pitchFamily="34" charset="0"/>
              </a:rPr>
              <a:t>here are 105 Police Support Volunteers and 59 Active Citizens within Essex Police across the county, a total of 164 Volunteers. These volunteers also are part of the Strategic Co-ordination Group and support their Local Community Policing Teams with local events</a:t>
            </a:r>
            <a:r>
              <a:rPr lang="en-GB" sz="1100" dirty="0">
                <a:latin typeface="Atkinson Hyperlegible" pitchFamily="50" charset="0"/>
                <a:ea typeface="Calibri" panose="020F0502020204030204" pitchFamily="34" charset="0"/>
              </a:rPr>
              <a:t>.</a:t>
            </a:r>
            <a:endParaRPr lang="en-GB" sz="1100" dirty="0">
              <a:solidFill>
                <a:schemeClr val="tx1"/>
              </a:solidFill>
              <a:latin typeface="Atkinson Hyperlegible" pitchFamily="50"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49.4% for 12 months to September 2022. Confidence has increased each quarter since Q4 2021/22 (2021/22 Q4 45.1%; 2022/23 Q1 48.6%).</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ea typeface="Calibri" panose="020F0502020204030204" pitchFamily="34" charset="0"/>
              </a:rPr>
              <a:t>The Essex Police Christmas Giving Appeal was a huge success. This year, more than 9,000 presents were donated. Every present donated was passed on to young people and children who might otherwise have nothing at Christmas. The Force’s Children Social Care specialist teams worked with voluntary groups, charities, local councils, schools, refuges, foodbanks, hospital children’s wards, hospices and social housing association to make sure all the presents were given to young victims of crimes, such as burglary and domestic abuse.</a:t>
            </a:r>
            <a:endParaRPr lang="en-GB" sz="1100" u="none" strike="noStrike" dirty="0">
              <a:solidFill>
                <a:schemeClr val="tx1"/>
              </a:solidFill>
              <a:effectLst/>
              <a:latin typeface="Atkinson Hyperlegible" pitchFamily="50" charset="0"/>
              <a:ea typeface="Calibri" panose="020F0502020204030204" pitchFamily="34" charset="0"/>
              <a:cs typeface="Times New Roman" panose="02020603050405020304" pitchFamily="18" charset="0"/>
            </a:endParaRPr>
          </a:p>
          <a:p>
            <a:endParaRPr lang="en-GB" sz="1100" dirty="0">
              <a:solidFill>
                <a:schemeClr val="tx1"/>
              </a:solidFill>
              <a:latin typeface="Atkinson Hyperlegible" pitchFamily="50" charset="0"/>
            </a:endParaRPr>
          </a:p>
          <a:p>
            <a:pPr lvl="0"/>
            <a:r>
              <a:rPr lang="en-GB" sz="1100" dirty="0">
                <a:solidFill>
                  <a:schemeClr val="tx1"/>
                </a:solidFill>
                <a:latin typeface="Atkinson Hyperlegible" pitchFamily="50" charset="0"/>
              </a:rPr>
              <a:t>The total number of volunteers decreased in the 12 months to December 2022 compared to the 12 months to December 2021 and 2019. However, due to the fact that Essex has the second largest Special Constabulary in the country, and that the Essex Police makes use of Ethics Boards to inform its work, a grade of Adequate is recommended.</a:t>
            </a:r>
          </a:p>
          <a:p>
            <a:pPr lvl="0"/>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VPC data are taken from the cadet census and are for the 31</a:t>
            </a:r>
            <a:r>
              <a:rPr lang="en-GB" sz="900" baseline="30000" dirty="0">
                <a:solidFill>
                  <a:schemeClr val="tx1"/>
                </a:solidFill>
                <a:latin typeface="Atkinson Hyperlegible" pitchFamily="50" charset="0"/>
              </a:rPr>
              <a:t>st</a:t>
            </a:r>
            <a:r>
              <a:rPr lang="en-GB" sz="900" dirty="0">
                <a:solidFill>
                  <a:schemeClr val="tx1"/>
                </a:solidFill>
                <a:latin typeface="Atkinson Hyperlegible" pitchFamily="50" charset="0"/>
              </a:rPr>
              <a:t> January each year.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4" name="Picture 3">
            <a:extLst>
              <a:ext uri="{FF2B5EF4-FFF2-40B4-BE49-F238E27FC236}">
                <a16:creationId xmlns:a16="http://schemas.microsoft.com/office/drawing/2014/main" id="{E128316E-FE26-4C96-9780-D4F358F19C14}"/>
              </a:ext>
            </a:extLst>
          </p:cNvPr>
          <p:cNvPicPr>
            <a:picLocks noChangeAspect="1"/>
          </p:cNvPicPr>
          <p:nvPr/>
        </p:nvPicPr>
        <p:blipFill>
          <a:blip r:embed="rId2"/>
          <a:stretch>
            <a:fillRect/>
          </a:stretch>
        </p:blipFill>
        <p:spPr>
          <a:xfrm>
            <a:off x="72000" y="658861"/>
            <a:ext cx="9000000" cy="1571798"/>
          </a:xfrm>
          <a:prstGeom prst="rect">
            <a:avLst/>
          </a:prstGeom>
        </p:spPr>
      </p:pic>
      <p:pic>
        <p:nvPicPr>
          <p:cNvPr id="8" name="Picture 7">
            <a:extLst>
              <a:ext uri="{FF2B5EF4-FFF2-40B4-BE49-F238E27FC236}">
                <a16:creationId xmlns:a16="http://schemas.microsoft.com/office/drawing/2014/main" id="{8CAE73D8-6274-494D-9736-93AF1D52B19F}"/>
              </a:ext>
            </a:extLst>
          </p:cNvPr>
          <p:cNvPicPr>
            <a:picLocks noChangeAspect="1"/>
          </p:cNvPicPr>
          <p:nvPr/>
        </p:nvPicPr>
        <p:blipFill>
          <a:blip r:embed="rId3"/>
          <a:stretch>
            <a:fillRect/>
          </a:stretch>
        </p:blipFill>
        <p:spPr>
          <a:xfrm>
            <a:off x="72000" y="2286532"/>
            <a:ext cx="9000000" cy="966365"/>
          </a:xfrm>
          <a:prstGeom prst="rect">
            <a:avLst/>
          </a:prstGeom>
        </p:spPr>
      </p:pic>
    </p:spTree>
    <p:extLst>
      <p:ext uri="{BB962C8B-B14F-4D97-AF65-F5344CB8AC3E}">
        <p14:creationId xmlns:p14="http://schemas.microsoft.com/office/powerpoint/2010/main" val="3664042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90608DC-25BC-4D4A-BFB8-31EFAFAA6ED2}"/>
              </a:ext>
            </a:extLst>
          </p:cNvPr>
          <p:cNvSpPr txBox="1"/>
          <p:nvPr/>
        </p:nvSpPr>
        <p:spPr>
          <a:xfrm>
            <a:off x="66906" y="4564568"/>
            <a:ext cx="8980178" cy="18928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has been a </a:t>
            </a:r>
            <a:r>
              <a:rPr lang="en-GB" sz="900" b="1" dirty="0">
                <a:solidFill>
                  <a:schemeClr val="tx1"/>
                </a:solidFill>
                <a:latin typeface="Atkinson Hyperlegible" pitchFamily="50" charset="0"/>
              </a:rPr>
              <a:t>slight decrease (0.2%) in the proportion of ethnic minority employees </a:t>
            </a:r>
            <a:r>
              <a:rPr lang="en-GB" sz="900" dirty="0">
                <a:solidFill>
                  <a:schemeClr val="tx1"/>
                </a:solidFill>
                <a:latin typeface="Atkinson Hyperlegible" pitchFamily="50" charset="0"/>
              </a:rPr>
              <a:t>in December 2022 (269) compared to December 2021 (281); this equates to twelve fewer employees. However, in contrast, there has been a 24.0% increase compared to December 2019 (217); this equates to 52 additional employees.</a:t>
            </a:r>
          </a:p>
          <a:p>
            <a:endParaRPr lang="en-GB" sz="900" dirty="0">
              <a:solidFill>
                <a:srgbClr val="FF0000"/>
              </a:solidFill>
              <a:latin typeface="Atkinson Hyperlegible" pitchFamily="50" charset="0"/>
            </a:endParaRPr>
          </a:p>
          <a:p>
            <a:r>
              <a:rPr lang="en-GB" sz="900" b="0" i="0" dirty="0">
                <a:solidFill>
                  <a:schemeClr val="tx1"/>
                </a:solidFill>
                <a:effectLst/>
                <a:latin typeface="Atkinson Hyperlegible" pitchFamily="50" charset="0"/>
              </a:rPr>
              <a:t>Essex Police reached record strength in its 182-year history. 74 new officers took their oaths to the King and started their Essex Police careers as the Force now has more officers protecting and serving the county than ever before. The new officers pledged their commitment to police with the consent of every community at a time when the force is welcoming more new colleagues from a range of different backgrounds.</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 average days lost per person for sickness deteriorated for Officers but improved for Staff and PCSOs in the 12 months to December 2022 compared to the 12 months to December 2021. Full Time Employee vacancies deteriorated for all employee types over the same period.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 Please note:</a:t>
            </a:r>
          </a:p>
          <a:p>
            <a:r>
              <a:rPr lang="en-GB" sz="900" dirty="0">
                <a:solidFill>
                  <a:schemeClr val="tx1"/>
                </a:solidFill>
                <a:latin typeface="Atkinson Hyperlegible" pitchFamily="50" charset="0"/>
              </a:rPr>
              <a:t>*    Ethnic minority employees as a percentage of the total workforce. </a:t>
            </a:r>
          </a:p>
          <a:p>
            <a:r>
              <a:rPr lang="en-GB" sz="900" dirty="0">
                <a:solidFill>
                  <a:schemeClr val="tx1"/>
                </a:solidFill>
                <a:latin typeface="Atkinson Hyperlegible" pitchFamily="50" charset="0"/>
              </a:rPr>
              <a:t>**   Ethnic minority employees as a percentage of type of employee.</a:t>
            </a:r>
          </a:p>
        </p:txBody>
      </p:sp>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34840"/>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6940534" y="6457394"/>
            <a:ext cx="2133600" cy="365125"/>
          </a:xfrm>
        </p:spPr>
        <p:txBody>
          <a:bodyPr/>
          <a:lstStyle/>
          <a:p>
            <a:fld id="{E0D83E65-4E55-4BA6-A0BC-212B9D3BDCE3}" type="slidenum">
              <a:rPr lang="en-GB" smtClean="0"/>
              <a:pPr/>
              <a:t>25</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13484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4" name="Picture 3">
            <a:extLst>
              <a:ext uri="{FF2B5EF4-FFF2-40B4-BE49-F238E27FC236}">
                <a16:creationId xmlns:a16="http://schemas.microsoft.com/office/drawing/2014/main" id="{3DBD868D-AB80-4DE7-8E2B-73E07F02F93C}"/>
              </a:ext>
            </a:extLst>
          </p:cNvPr>
          <p:cNvPicPr>
            <a:picLocks noChangeAspect="1"/>
          </p:cNvPicPr>
          <p:nvPr/>
        </p:nvPicPr>
        <p:blipFill>
          <a:blip r:embed="rId2"/>
          <a:stretch>
            <a:fillRect/>
          </a:stretch>
        </p:blipFill>
        <p:spPr>
          <a:xfrm>
            <a:off x="66906" y="1957196"/>
            <a:ext cx="9000000" cy="2186777"/>
          </a:xfrm>
          <a:prstGeom prst="rect">
            <a:avLst/>
          </a:prstGeom>
        </p:spPr>
      </p:pic>
      <p:pic>
        <p:nvPicPr>
          <p:cNvPr id="2" name="Picture 1">
            <a:extLst>
              <a:ext uri="{FF2B5EF4-FFF2-40B4-BE49-F238E27FC236}">
                <a16:creationId xmlns:a16="http://schemas.microsoft.com/office/drawing/2014/main" id="{971289D9-C6BE-45A3-8EB5-7533577020E0}"/>
              </a:ext>
            </a:extLst>
          </p:cNvPr>
          <p:cNvPicPr>
            <a:picLocks noChangeAspect="1"/>
          </p:cNvPicPr>
          <p:nvPr/>
        </p:nvPicPr>
        <p:blipFill>
          <a:blip r:embed="rId3"/>
          <a:stretch>
            <a:fillRect/>
          </a:stretch>
        </p:blipFill>
        <p:spPr>
          <a:xfrm>
            <a:off x="72000" y="668313"/>
            <a:ext cx="9000000" cy="1219306"/>
          </a:xfrm>
          <a:prstGeom prst="rect">
            <a:avLst/>
          </a:prstGeom>
        </p:spPr>
      </p:pic>
    </p:spTree>
    <p:extLst>
      <p:ext uri="{BB962C8B-B14F-4D97-AF65-F5344CB8AC3E}">
        <p14:creationId xmlns:p14="http://schemas.microsoft.com/office/powerpoint/2010/main" val="4032978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12 – Increasing collaboration</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26</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6732240" y="19406"/>
            <a:ext cx="2472503"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F90608DC-25BC-4D4A-BFB8-31EFAFAA6ED2}"/>
              </a:ext>
            </a:extLst>
          </p:cNvPr>
          <p:cNvSpPr txBox="1"/>
          <p:nvPr/>
        </p:nvSpPr>
        <p:spPr>
          <a:xfrm>
            <a:off x="107504" y="3666063"/>
            <a:ext cx="8987641" cy="28931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302 school visits were conducted in the 12 months to September 2022.*</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61.7% decrease (1,658 fewer) in the number of programmes delivered in the 12 months to September 2022 compared to the 12 months to December 2019.**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A decrease of 25.5% (53,410 fewer) was recorded for Audience Numbers in the 12 months to September 2022 compared to the 12 months to December 2019.**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decrease in programmes delivered and audience numbers in the 12 months to September 2022 compared to the 12 months to December 2019 a grade of Requires Improvement is recommended.</a:t>
            </a: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All data from the Joint Essex Fire and Police Education in Schools Programme (2022) have been provided by the Fire Service.</a:t>
            </a:r>
          </a:p>
          <a:p>
            <a:r>
              <a:rPr lang="en-GB" sz="1000" dirty="0">
                <a:solidFill>
                  <a:schemeClr val="tx1"/>
                </a:solidFill>
                <a:latin typeface="Atkinson Hyperlegible" pitchFamily="50" charset="0"/>
              </a:rPr>
              <a:t>*   Only data for the 12 months to September 2022 has been provided so year on year comparisons are not available.</a:t>
            </a:r>
          </a:p>
          <a:p>
            <a:r>
              <a:rPr lang="en-GB" sz="1000" dirty="0">
                <a:solidFill>
                  <a:schemeClr val="tx1"/>
                </a:solidFill>
                <a:latin typeface="Atkinson Hyperlegible" pitchFamily="50" charset="0"/>
              </a:rPr>
              <a:t>** Schools and colleges reopened in September 2020 due to the pandemic, but were closed again from January to March 2021. In addition, throughout most of the September 2020 to July 2021 period there were still government restrictions on gathering and movement, especially for non-essential mixing.</a:t>
            </a:r>
          </a:p>
        </p:txBody>
      </p:sp>
      <p:pic>
        <p:nvPicPr>
          <p:cNvPr id="23" name="Picture 22">
            <a:extLst>
              <a:ext uri="{FF2B5EF4-FFF2-40B4-BE49-F238E27FC236}">
                <a16:creationId xmlns:a16="http://schemas.microsoft.com/office/drawing/2014/main" id="{F753490A-B6FC-4335-A098-EBB9A3887CA6}"/>
              </a:ext>
            </a:extLst>
          </p:cNvPr>
          <p:cNvPicPr>
            <a:picLocks noChangeAspect="1"/>
          </p:cNvPicPr>
          <p:nvPr/>
        </p:nvPicPr>
        <p:blipFill>
          <a:blip r:embed="rId2"/>
          <a:stretch>
            <a:fillRect/>
          </a:stretch>
        </p:blipFill>
        <p:spPr>
          <a:xfrm>
            <a:off x="81513" y="1815949"/>
            <a:ext cx="2880000" cy="1405816"/>
          </a:xfrm>
          <a:prstGeom prst="rect">
            <a:avLst/>
          </a:prstGeom>
        </p:spPr>
      </p:pic>
      <p:pic>
        <p:nvPicPr>
          <p:cNvPr id="25" name="Picture 24">
            <a:extLst>
              <a:ext uri="{FF2B5EF4-FFF2-40B4-BE49-F238E27FC236}">
                <a16:creationId xmlns:a16="http://schemas.microsoft.com/office/drawing/2014/main" id="{E24A9BBF-6498-40EA-8B43-61A6EC4D2141}"/>
              </a:ext>
            </a:extLst>
          </p:cNvPr>
          <p:cNvPicPr>
            <a:picLocks noChangeAspect="1"/>
          </p:cNvPicPr>
          <p:nvPr/>
        </p:nvPicPr>
        <p:blipFill>
          <a:blip r:embed="rId3"/>
          <a:stretch>
            <a:fillRect/>
          </a:stretch>
        </p:blipFill>
        <p:spPr>
          <a:xfrm>
            <a:off x="72000" y="684507"/>
            <a:ext cx="9000000" cy="1060881"/>
          </a:xfrm>
          <a:prstGeom prst="rect">
            <a:avLst/>
          </a:prstGeom>
        </p:spPr>
      </p:pic>
      <p:pic>
        <p:nvPicPr>
          <p:cNvPr id="28" name="Picture 27">
            <a:extLst>
              <a:ext uri="{FF2B5EF4-FFF2-40B4-BE49-F238E27FC236}">
                <a16:creationId xmlns:a16="http://schemas.microsoft.com/office/drawing/2014/main" id="{570E7B5C-014A-44CB-9697-0CFF4DAE1C77}"/>
              </a:ext>
            </a:extLst>
          </p:cNvPr>
          <p:cNvPicPr>
            <a:picLocks noChangeAspect="1"/>
          </p:cNvPicPr>
          <p:nvPr/>
        </p:nvPicPr>
        <p:blipFill>
          <a:blip r:embed="rId4"/>
          <a:stretch>
            <a:fillRect/>
          </a:stretch>
        </p:blipFill>
        <p:spPr>
          <a:xfrm>
            <a:off x="3312000" y="1806757"/>
            <a:ext cx="5760000" cy="1407905"/>
          </a:xfrm>
          <a:prstGeom prst="rect">
            <a:avLst/>
          </a:prstGeom>
        </p:spPr>
      </p:pic>
    </p:spTree>
    <p:extLst>
      <p:ext uri="{BB962C8B-B14F-4D97-AF65-F5344CB8AC3E}">
        <p14:creationId xmlns:p14="http://schemas.microsoft.com/office/powerpoint/2010/main" val="46440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27</a:t>
            </a:fld>
            <a:endParaRPr lang="en-GB" dirty="0"/>
          </a:p>
        </p:txBody>
      </p:sp>
      <p:sp>
        <p:nvSpPr>
          <p:cNvPr id="10" name="TextBox 9">
            <a:extLst>
              <a:ext uri="{FF2B5EF4-FFF2-40B4-BE49-F238E27FC236}">
                <a16:creationId xmlns:a16="http://schemas.microsoft.com/office/drawing/2014/main" id="{B1DBBDEA-5186-4807-A6B0-771CD2674371}"/>
              </a:ext>
            </a:extLst>
          </p:cNvPr>
          <p:cNvSpPr txBox="1"/>
          <p:nvPr/>
        </p:nvSpPr>
        <p:spPr>
          <a:xfrm>
            <a:off x="124948" y="743500"/>
            <a:ext cx="8894104" cy="892552"/>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latin typeface="Atkinson Hyperlegible" pitchFamily="50" charset="0"/>
              </a:rPr>
              <a:t>Exceptions Overview</a:t>
            </a:r>
            <a:r>
              <a:rPr lang="en-GB" sz="1600" dirty="0">
                <a:solidFill>
                  <a:schemeClr val="tx1"/>
                </a:solidFill>
                <a:latin typeface="Atkinson Hyperlegible" pitchFamily="50" charset="0"/>
              </a:rPr>
              <a:t> </a:t>
            </a:r>
          </a:p>
          <a:p>
            <a:r>
              <a:rPr lang="en-GB" sz="1200" dirty="0">
                <a:solidFill>
                  <a:schemeClr val="tx1"/>
                </a:solidFill>
                <a:latin typeface="Atkinson Hyperlegible" pitchFamily="50" charset="0"/>
              </a:rPr>
              <a:t>Stalking and Harassment and Criminal Damage experienced statistically significant </a:t>
            </a:r>
            <a:r>
              <a:rPr lang="en-GB" sz="1200" u="sng" dirty="0">
                <a:solidFill>
                  <a:schemeClr val="tx1"/>
                </a:solidFill>
                <a:latin typeface="Atkinson Hyperlegible" pitchFamily="50" charset="0"/>
              </a:rPr>
              <a:t>decreases</a:t>
            </a:r>
            <a:r>
              <a:rPr lang="en-GB" sz="1200" dirty="0">
                <a:solidFill>
                  <a:schemeClr val="tx1"/>
                </a:solidFill>
                <a:latin typeface="Atkinson Hyperlegible" pitchFamily="50" charset="0"/>
              </a:rPr>
              <a:t> for the month of December 2022. Trafficking of Drugs experienced a statistically significant </a:t>
            </a:r>
            <a:r>
              <a:rPr lang="en-GB" sz="1200" u="sng" dirty="0">
                <a:solidFill>
                  <a:schemeClr val="tx1"/>
                </a:solidFill>
                <a:latin typeface="Atkinson Hyperlegible" pitchFamily="50" charset="0"/>
              </a:rPr>
              <a:t>increase</a:t>
            </a:r>
            <a:r>
              <a:rPr lang="en-GB" sz="1200" dirty="0">
                <a:solidFill>
                  <a:schemeClr val="tx1"/>
                </a:solidFill>
                <a:latin typeface="Atkinson Hyperlegible" pitchFamily="50" charset="0"/>
              </a:rPr>
              <a:t> in offences and a statistically significant </a:t>
            </a:r>
            <a:r>
              <a:rPr lang="en-GB" sz="1200" u="sng" dirty="0">
                <a:solidFill>
                  <a:schemeClr val="tx1"/>
                </a:solidFill>
                <a:latin typeface="Atkinson Hyperlegible" pitchFamily="50" charset="0"/>
              </a:rPr>
              <a:t>decrease</a:t>
            </a:r>
            <a:r>
              <a:rPr lang="en-GB" sz="1200" dirty="0">
                <a:solidFill>
                  <a:schemeClr val="tx1"/>
                </a:solidFill>
                <a:latin typeface="Atkinson Hyperlegible" pitchFamily="50" charset="0"/>
              </a:rPr>
              <a:t> in solved offences.</a:t>
            </a:r>
          </a:p>
        </p:txBody>
      </p:sp>
      <p:sp>
        <p:nvSpPr>
          <p:cNvPr id="11" name="TextBox 10">
            <a:extLst>
              <a:ext uri="{FF2B5EF4-FFF2-40B4-BE49-F238E27FC236}">
                <a16:creationId xmlns:a16="http://schemas.microsoft.com/office/drawing/2014/main" id="{2497771C-D24A-42DD-A390-1D58C68D68A2}"/>
              </a:ext>
            </a:extLst>
          </p:cNvPr>
          <p:cNvSpPr txBox="1"/>
          <p:nvPr/>
        </p:nvSpPr>
        <p:spPr>
          <a:xfrm>
            <a:off x="124948" y="1700808"/>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Stalking and Harassment – </a:t>
            </a:r>
            <a:r>
              <a:rPr lang="en-GB" sz="1400" b="1" dirty="0">
                <a:solidFill>
                  <a:srgbClr val="00B050"/>
                </a:solidFill>
                <a:latin typeface="Atkinson Hyperlegible" pitchFamily="50" charset="0"/>
              </a:rPr>
              <a:t>Decrease</a:t>
            </a:r>
            <a:endParaRPr lang="en-GB" sz="1400" dirty="0">
              <a:solidFill>
                <a:srgbClr val="00B050"/>
              </a:solidFill>
              <a:latin typeface="Atkinson Hyperlegible" pitchFamily="50" charset="0"/>
            </a:endParaRPr>
          </a:p>
          <a:p>
            <a:r>
              <a:rPr lang="en-GB" sz="1200" dirty="0">
                <a:solidFill>
                  <a:schemeClr val="tx1"/>
                </a:solidFill>
                <a:latin typeface="Atkinson Hyperlegible" pitchFamily="50" charset="0"/>
              </a:rPr>
              <a:t>12.3% decrease (3,485 fewer crimes) for the 12 months to December 2022 compared to the 12 months to December 2021. There were statistically exceptional increases in four Districts in December 2022, three of which were in North LPA: Chelmsford, Maldon, Tendring.  The other district which experienced a statistically significant decrease was Southend.</a:t>
            </a:r>
            <a:endParaRPr lang="en-GB" sz="1200" dirty="0">
              <a:solidFill>
                <a:schemeClr val="tx1"/>
              </a:solidFill>
            </a:endParaRPr>
          </a:p>
        </p:txBody>
      </p:sp>
      <p:sp>
        <p:nvSpPr>
          <p:cNvPr id="7" name="TextBox 6">
            <a:extLst>
              <a:ext uri="{FF2B5EF4-FFF2-40B4-BE49-F238E27FC236}">
                <a16:creationId xmlns:a16="http://schemas.microsoft.com/office/drawing/2014/main" id="{F024FD71-546B-4ED8-A762-1B89F8E2E9DC}"/>
              </a:ext>
            </a:extLst>
          </p:cNvPr>
          <p:cNvSpPr txBox="1"/>
          <p:nvPr/>
        </p:nvSpPr>
        <p:spPr>
          <a:xfrm>
            <a:off x="124948" y="2641899"/>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Criminal Damage – </a:t>
            </a:r>
            <a:r>
              <a:rPr lang="en-GB" sz="1400" b="1" dirty="0">
                <a:solidFill>
                  <a:srgbClr val="00B050"/>
                </a:solidFill>
                <a:latin typeface="Atkinson Hyperlegible" pitchFamily="50" charset="0"/>
              </a:rPr>
              <a:t>Decrease</a:t>
            </a:r>
            <a:endParaRPr lang="en-GB" sz="1400" dirty="0">
              <a:solidFill>
                <a:srgbClr val="00B050"/>
              </a:solidFill>
              <a:latin typeface="Atkinson Hyperlegible" pitchFamily="50" charset="0"/>
            </a:endParaRPr>
          </a:p>
          <a:p>
            <a:r>
              <a:rPr lang="en-GB" sz="1200" dirty="0">
                <a:solidFill>
                  <a:schemeClr val="tx1"/>
                </a:solidFill>
                <a:latin typeface="Atkinson Hyperlegible" pitchFamily="50" charset="0"/>
              </a:rPr>
              <a:t>1.8% increase (250 more crimes) for the 12 months to December 2022 compared to the 12 months to December 2021. The Force experienced a statistically exceptional decrease in December 2022</a:t>
            </a:r>
            <a:r>
              <a:rPr lang="en-GB" sz="1200" dirty="0">
                <a:solidFill>
                  <a:schemeClr val="tx1"/>
                </a:solidFill>
              </a:rPr>
              <a:t>. </a:t>
            </a:r>
          </a:p>
        </p:txBody>
      </p:sp>
      <p:sp>
        <p:nvSpPr>
          <p:cNvPr id="8" name="TextBox 7">
            <a:extLst>
              <a:ext uri="{FF2B5EF4-FFF2-40B4-BE49-F238E27FC236}">
                <a16:creationId xmlns:a16="http://schemas.microsoft.com/office/drawing/2014/main" id="{4C935E18-496F-45CA-84E2-406496A2946F}"/>
              </a:ext>
            </a:extLst>
          </p:cNvPr>
          <p:cNvSpPr txBox="1"/>
          <p:nvPr/>
        </p:nvSpPr>
        <p:spPr>
          <a:xfrm>
            <a:off x="124948" y="3398324"/>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Trafficking of Drugs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7.3% increase (91 more crimes) for the 12 months to December 2022 compared to the 12 months to December 2021. The Force experienced a statistically exceptional increase in December 2022. It is of note that these offences are an indication of police proactivity rather than of the level of drug dealing activity in the county.</a:t>
            </a:r>
          </a:p>
        </p:txBody>
      </p:sp>
    </p:spTree>
    <p:extLst>
      <p:ext uri="{BB962C8B-B14F-4D97-AF65-F5344CB8AC3E}">
        <p14:creationId xmlns:p14="http://schemas.microsoft.com/office/powerpoint/2010/main" val="2502969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28</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slides 31 and 32.</a:t>
            </a:r>
          </a:p>
        </p:txBody>
      </p:sp>
      <p:pic>
        <p:nvPicPr>
          <p:cNvPr id="3" name="Picture 2">
            <a:extLst>
              <a:ext uri="{FF2B5EF4-FFF2-40B4-BE49-F238E27FC236}">
                <a16:creationId xmlns:a16="http://schemas.microsoft.com/office/drawing/2014/main" id="{17A1F522-6BA3-4B6A-9452-77E943A4F91E}"/>
              </a:ext>
            </a:extLst>
          </p:cNvPr>
          <p:cNvPicPr>
            <a:picLocks noChangeAspect="1"/>
          </p:cNvPicPr>
          <p:nvPr/>
        </p:nvPicPr>
        <p:blipFill>
          <a:blip r:embed="rId2"/>
          <a:stretch>
            <a:fillRect/>
          </a:stretch>
        </p:blipFill>
        <p:spPr>
          <a:xfrm>
            <a:off x="71996" y="891131"/>
            <a:ext cx="9000000" cy="5197319"/>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29</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slides 31 and 32.</a:t>
            </a:r>
          </a:p>
        </p:txBody>
      </p:sp>
      <p:pic>
        <p:nvPicPr>
          <p:cNvPr id="4" name="Picture 3">
            <a:extLst>
              <a:ext uri="{FF2B5EF4-FFF2-40B4-BE49-F238E27FC236}">
                <a16:creationId xmlns:a16="http://schemas.microsoft.com/office/drawing/2014/main" id="{46C2AD9E-25B8-4A97-A004-000F53452506}"/>
              </a:ext>
            </a:extLst>
          </p:cNvPr>
          <p:cNvPicPr>
            <a:picLocks noChangeAspect="1"/>
          </p:cNvPicPr>
          <p:nvPr/>
        </p:nvPicPr>
        <p:blipFill>
          <a:blip r:embed="rId2"/>
          <a:stretch>
            <a:fillRect/>
          </a:stretch>
        </p:blipFill>
        <p:spPr>
          <a:xfrm>
            <a:off x="72000" y="899711"/>
            <a:ext cx="9000000" cy="5129759"/>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dirty="0">
              <a:latin typeface="Atkinson Hyperlegible" pitchFamily="50" charset="0"/>
            </a:endParaRPr>
          </a:p>
        </p:txBody>
      </p:sp>
      <p:sp>
        <p:nvSpPr>
          <p:cNvPr id="5" name="TextBox 4"/>
          <p:cNvSpPr txBox="1"/>
          <p:nvPr/>
        </p:nvSpPr>
        <p:spPr>
          <a:xfrm>
            <a:off x="0" y="655833"/>
            <a:ext cx="9144000" cy="4770537"/>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Essex experienced a </a:t>
            </a:r>
            <a:r>
              <a:rPr lang="en-GB" sz="950" b="1" dirty="0">
                <a:latin typeface="Atkinson Hyperlegible" pitchFamily="50" charset="0"/>
              </a:rPr>
              <a:t>0.3% decrease (124 fewer) in the number of offences with a repeat victim </a:t>
            </a:r>
            <a:r>
              <a:rPr lang="en-GB" sz="950" dirty="0">
                <a:latin typeface="Atkinson Hyperlegible" pitchFamily="50" charset="0"/>
              </a:rPr>
              <a:t>for the 12 months to December 2022 (46,134 offences) compared to the 12 months to December 2021 (46,258 offences). Except for August 2022, </a:t>
            </a:r>
            <a:r>
              <a:rPr lang="en-GB" sz="950" b="1" dirty="0">
                <a:latin typeface="Atkinson Hyperlegible" pitchFamily="50" charset="0"/>
              </a:rPr>
              <a:t>the year on year increase in repeat victimisation has been reducing each month since March 2022 </a:t>
            </a:r>
            <a:r>
              <a:rPr lang="en-GB" sz="950" dirty="0">
                <a:latin typeface="Atkinson Hyperlegible" pitchFamily="50" charset="0"/>
              </a:rPr>
              <a:t>(decrease of 14.1%pts.).</a:t>
            </a:r>
            <a:r>
              <a:rPr lang="en-GB" sz="950" baseline="30000" dirty="0">
                <a:latin typeface="Atkinson Hyperlegible" pitchFamily="50" charset="0"/>
              </a:rPr>
              <a:t>1</a:t>
            </a:r>
            <a:r>
              <a:rPr lang="en-GB" sz="950" dirty="0">
                <a:latin typeface="Atkinson Hyperlegible" pitchFamily="50" charset="0"/>
              </a:rPr>
              <a:t>  </a:t>
            </a:r>
            <a:r>
              <a:rPr lang="en-GB" sz="950" b="1" dirty="0">
                <a:latin typeface="Atkinson Hyperlegible" pitchFamily="50" charset="0"/>
              </a:rPr>
              <a:t>H</a:t>
            </a:r>
            <a:r>
              <a:rPr lang="en-GB" sz="950" b="1" dirty="0">
                <a:latin typeface="Atkinson Hyperlegible" pitchFamily="50" charset="0"/>
                <a:ea typeface="Calibri" panose="020F0502020204030204" pitchFamily="34" charset="0"/>
              </a:rPr>
              <a:t>owever, the number of individual repeat victims increased by 3.3% (720 more)</a:t>
            </a:r>
            <a:r>
              <a:rPr lang="en-GB" sz="950" dirty="0">
                <a:latin typeface="Atkinson Hyperlegible" pitchFamily="50" charset="0"/>
                <a:ea typeface="Calibri" panose="020F0502020204030204" pitchFamily="34" charset="0"/>
              </a:rPr>
              <a:t> for the 12 months to Dec</a:t>
            </a:r>
            <a:r>
              <a:rPr lang="en-GB" sz="950" dirty="0">
                <a:latin typeface="Atkinson Hyperlegible" pitchFamily="50" charset="0"/>
              </a:rPr>
              <a:t>ember</a:t>
            </a:r>
            <a:r>
              <a:rPr lang="en-GB" sz="950" dirty="0">
                <a:latin typeface="Atkinson Hyperlegible" pitchFamily="50" charset="0"/>
                <a:ea typeface="Calibri" panose="020F0502020204030204" pitchFamily="34" charset="0"/>
              </a:rPr>
              <a:t> 2022 (22,502 individual victims) compared to the 12 months to Dec</a:t>
            </a:r>
            <a:r>
              <a:rPr lang="en-GB" sz="950" dirty="0">
                <a:latin typeface="Atkinson Hyperlegible" pitchFamily="50" charset="0"/>
              </a:rPr>
              <a:t>ember</a:t>
            </a:r>
            <a:r>
              <a:rPr lang="en-GB" sz="950" dirty="0">
                <a:latin typeface="Atkinson Hyperlegible" pitchFamily="50" charset="0"/>
                <a:ea typeface="Calibri" panose="020F0502020204030204" pitchFamily="34" charset="0"/>
              </a:rPr>
              <a:t> 2021 (21,782 individual victims). It is of note that any over-recording of Stalking and Harassment offences (discussed on the previous slide) will </a:t>
            </a:r>
            <a:r>
              <a:rPr lang="en-GB" sz="950" dirty="0">
                <a:latin typeface="Atkinson Hyperlegible" pitchFamily="50" charset="0"/>
              </a:rPr>
              <a:t>impact both the number of repeat victims and the number of offences with a repeat victim.</a:t>
            </a:r>
          </a:p>
          <a:p>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ea typeface="Times New Roman" panose="02020603050405020304" pitchFamily="18" charset="0"/>
                <a:cs typeface="Times New Roman" panose="02020603050405020304" pitchFamily="18" charset="0"/>
              </a:rPr>
              <a:t>Violence against the person (VAP)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a:t>
            </a:r>
            <a:r>
              <a:rPr lang="en-GB" sz="950" b="1" dirty="0">
                <a:latin typeface="Atkinson Hyperlegible" pitchFamily="50" charset="0"/>
                <a:ea typeface="Times New Roman" panose="02020603050405020304" pitchFamily="18" charset="0"/>
                <a:cs typeface="Times New Roman" panose="02020603050405020304" pitchFamily="18" charset="0"/>
              </a:rPr>
              <a:t>de</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creased by </a:t>
            </a:r>
            <a:r>
              <a:rPr lang="en-GB" sz="950" b="1" dirty="0">
                <a:latin typeface="Atkinson Hyperlegible" pitchFamily="50" charset="0"/>
                <a:ea typeface="Times New Roman" panose="02020603050405020304" pitchFamily="18" charset="0"/>
                <a:cs typeface="Times New Roman" panose="02020603050405020304" pitchFamily="18" charset="0"/>
              </a:rPr>
              <a:t>1.4</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(527 fewer) in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2021. However, there was a </a:t>
            </a:r>
            <a:r>
              <a:rPr lang="en-GB" sz="950" b="1" dirty="0">
                <a:latin typeface="Atkinson Hyperlegible" pitchFamily="50" charset="0"/>
                <a:ea typeface="Times New Roman" panose="02020603050405020304" pitchFamily="18" charset="0"/>
                <a:cs typeface="Times New Roman" panose="02020603050405020304" pitchFamily="18" charset="0"/>
              </a:rPr>
              <a:t>2.4</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increase (112 more) in the number of sexual offences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Essex Police also solved 13 fewer sexual offences committed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Dec</a:t>
            </a:r>
            <a:r>
              <a:rPr lang="en-GB" sz="950" dirty="0">
                <a:latin typeface="Atkinson Hyperlegible" pitchFamily="50" charset="0"/>
              </a:rPr>
              <a:t>ember</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2021.</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When comparing High Harm</a:t>
            </a:r>
            <a:r>
              <a:rPr lang="en-GB" sz="950" baseline="30000" dirty="0">
                <a:latin typeface="Atkinson Hyperlegible" pitchFamily="50" charset="0"/>
              </a:rPr>
              <a:t>2</a:t>
            </a:r>
            <a:r>
              <a:rPr lang="en-GB" sz="950" dirty="0">
                <a:latin typeface="Atkinson Hyperlegible" pitchFamily="50" charset="0"/>
              </a:rPr>
              <a:t> offences to its Most Similar Group (MSG) by crimes per 1,000 population, Essex is placed third (out of eight police forces) for Other Sexual Offences, fifth for Violence with Injury and Burglary Residential, and eighth for Rape and Robbery of Personal Property (first is considered to be the “best” performing force, and eighth the “worst”).</a:t>
            </a:r>
          </a:p>
          <a:p>
            <a:pPr marL="285750" indent="-285750">
              <a:buFont typeface="Arial" panose="020B0604020202020204" pitchFamily="34" charset="0"/>
              <a:buChar char="•"/>
            </a:pPr>
            <a:endParaRPr lang="en-GB" sz="950" dirty="0">
              <a:solidFill>
                <a:srgbClr val="0070C0"/>
              </a:solidFill>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rPr>
              <a:t>There was a 9.3% increase (75 more) in the number of those Killed or Seriously Injured (KSI) in Essex </a:t>
            </a:r>
            <a:r>
              <a:rPr lang="en-GB" sz="950" dirty="0">
                <a:latin typeface="Atkinson Hyperlegible" pitchFamily="50" charset="0"/>
              </a:rPr>
              <a:t>for the 12 months to December 2022 compared to the 12 months to December 2021. Since August, the number of incidents reported each month has been slightly below those experienced in 2021 (although there were 14 more incidents in October 2022 compared to October 2021: 81 v. 67). It is of note that r</a:t>
            </a:r>
            <a:r>
              <a:rPr lang="en-GB" sz="950" dirty="0">
                <a:effectLst/>
                <a:latin typeface="Atkinson Hyperlegible" pitchFamily="50" charset="0"/>
                <a:ea typeface="Times New Roman" panose="02020603050405020304" pitchFamily="18" charset="0"/>
                <a:cs typeface="Times New Roman" panose="02020603050405020304" pitchFamily="18" charset="0"/>
              </a:rPr>
              <a:t>oad traffic safety is the responsibility of the </a:t>
            </a:r>
            <a:r>
              <a:rPr lang="en-GB" sz="950" dirty="0">
                <a:latin typeface="Atkinson Hyperlegible" pitchFamily="50" charset="0"/>
              </a:rPr>
              <a:t>Safer Essex Roads Partnership (</a:t>
            </a:r>
            <a:r>
              <a:rPr lang="en-GB" sz="950" dirty="0">
                <a:effectLst/>
                <a:latin typeface="Atkinson Hyperlegible" pitchFamily="50" charset="0"/>
                <a:ea typeface="Times New Roman" panose="02020603050405020304" pitchFamily="18" charset="0"/>
                <a:cs typeface="Times New Roman" panose="02020603050405020304" pitchFamily="18" charset="0"/>
              </a:rPr>
              <a:t>SERP) which includes Essex Police, Essex County Fire &amp; Rescue Service, Essex County Council, Southend on Sea Borough Council, Thurrock Council, National Highways, East of England Ambulance Service Trust, Essex and Herts Air Ambulance Service Trust, and The Safer Roads Foundation (Registered Charity). </a:t>
            </a:r>
          </a:p>
          <a:p>
            <a:pPr marL="285750" indent="-285750">
              <a:buFont typeface="Arial" panose="020B0604020202020204" pitchFamily="34" charset="0"/>
              <a:buChar char="•"/>
            </a:pPr>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effectLst/>
                <a:latin typeface="Atkinson Hyperlegible" pitchFamily="50" charset="0"/>
                <a:ea typeface="Times New Roman" panose="02020603050405020304" pitchFamily="18" charset="0"/>
                <a:cs typeface="Times New Roman" panose="02020603050405020304" pitchFamily="18" charset="0"/>
              </a:rPr>
              <a:t>Essex Police conducted 37 more OCG disruptions </a:t>
            </a:r>
            <a:r>
              <a:rPr lang="en-GB" sz="950" b="1" dirty="0">
                <a:latin typeface="Atkinson Hyperlegible" pitchFamily="50" charset="0"/>
                <a:ea typeface="Times New Roman" panose="02020603050405020304" pitchFamily="18" charset="0"/>
                <a:cs typeface="Times New Roman" panose="02020603050405020304" pitchFamily="18" charset="0"/>
              </a:rPr>
              <a:t>in </a:t>
            </a:r>
            <a:r>
              <a:rPr lang="en-GB" sz="950" b="1" dirty="0">
                <a:effectLst/>
                <a:latin typeface="Atkinson Hyperlegible" pitchFamily="50" charset="0"/>
                <a:ea typeface="Times New Roman" panose="02020603050405020304" pitchFamily="18" charset="0"/>
                <a:cs typeface="Times New Roman" panose="02020603050405020304" pitchFamily="18" charset="0"/>
              </a:rPr>
              <a:t>the 12 months to December 2022 compared to the 12 months to December 2021</a:t>
            </a:r>
            <a:r>
              <a:rPr lang="en-GB" sz="950" dirty="0">
                <a:effectLst/>
                <a:latin typeface="Atkinson Hyperlegible" pitchFamily="50" charset="0"/>
                <a:ea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dirty="0">
                <a:latin typeface="Atkinson Hyperlegible" pitchFamily="50" charset="0"/>
              </a:rPr>
              <a:t>Stalking and Harassment and Criminal Damage experienced statistically significant </a:t>
            </a:r>
            <a:r>
              <a:rPr lang="en-GB" sz="950" u="sng" dirty="0">
                <a:latin typeface="Atkinson Hyperlegible" pitchFamily="50" charset="0"/>
              </a:rPr>
              <a:t>decreases</a:t>
            </a:r>
            <a:r>
              <a:rPr lang="en-GB" sz="950" dirty="0">
                <a:latin typeface="Atkinson Hyperlegible" pitchFamily="50" charset="0"/>
              </a:rPr>
              <a:t> for the month of December 2022. Trafficking of Drugs experienced a statistically significant increase in offences; it is of note that Drug Trafficking offences are an indication of police proactivity and not necessarily of drug dealing activity levels in the county.</a:t>
            </a:r>
          </a:p>
          <a:p>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An article published in The Guardian in December indicated t</a:t>
            </a:r>
            <a:r>
              <a:rPr lang="en-GB" sz="950" dirty="0">
                <a:latin typeface="Atkinson Hyperlegible" pitchFamily="50" charset="0"/>
                <a:ea typeface="Calibri" panose="020F0502020204030204" pitchFamily="34" charset="0"/>
              </a:rPr>
              <a:t>hat more than 1,800 police officers recruited under the Government’s pledge to increase numbers have already resigned, although this figure could be much higher (as 19 of the 43 forces in England and Wales did not provide data). </a:t>
            </a:r>
            <a:r>
              <a:rPr lang="en-GB" sz="950" b="1" dirty="0">
                <a:effectLst/>
                <a:latin typeface="Atkinson Hyperlegible" pitchFamily="50" charset="0"/>
                <a:ea typeface="Calibri" panose="020F0502020204030204" pitchFamily="34" charset="0"/>
              </a:rPr>
              <a:t>Essex Police now has the highest numbers of </a:t>
            </a:r>
            <a:r>
              <a:rPr lang="en-GB" sz="950" b="1" dirty="0">
                <a:latin typeface="Atkinson Hyperlegible" pitchFamily="50" charset="0"/>
                <a:ea typeface="Calibri" panose="020F0502020204030204" pitchFamily="34" charset="0"/>
              </a:rPr>
              <a:t>officers </a:t>
            </a:r>
            <a:r>
              <a:rPr lang="en-GB" sz="950" b="1" dirty="0">
                <a:effectLst/>
                <a:latin typeface="Atkinson Hyperlegible" pitchFamily="50" charset="0"/>
                <a:ea typeface="Calibri" panose="020F0502020204030204" pitchFamily="34" charset="0"/>
              </a:rPr>
              <a:t>in its 182-year old history</a:t>
            </a:r>
            <a:r>
              <a:rPr lang="en-GB" sz="950" dirty="0">
                <a:latin typeface="Atkinson Hyperlegible" pitchFamily="50" charset="0"/>
                <a:ea typeface="Calibri" panose="020F0502020204030204" pitchFamily="34" charset="0"/>
              </a:rPr>
              <a:t>. </a:t>
            </a:r>
            <a:r>
              <a:rPr lang="en-GB" sz="950" dirty="0">
                <a:effectLst/>
                <a:latin typeface="Atkinson Hyperlegible" pitchFamily="50" charset="0"/>
                <a:ea typeface="Calibri" panose="020F0502020204030204" pitchFamily="34" charset="0"/>
              </a:rPr>
              <a:t>The Force is also on track to have a total of 3,755 officers by March 2023. It is also of note that t</a:t>
            </a:r>
            <a:r>
              <a:rPr lang="en-GB" sz="950" u="none" strike="noStrike" dirty="0">
                <a:effectLst/>
                <a:latin typeface="Atkinson Hyperlegible" pitchFamily="50" charset="0"/>
                <a:ea typeface="Calibri" panose="020F0502020204030204" pitchFamily="34" charset="0"/>
                <a:cs typeface="Calibri" panose="020F0502020204030204" pitchFamily="34" charset="0"/>
              </a:rPr>
              <a:t>here has been a steady and continual increase in the numbers of employed female colleagues, as well as those from ethnic minority backgrounds. </a:t>
            </a:r>
            <a:endParaRPr lang="en-GB" sz="950" dirty="0">
              <a:latin typeface="Atkinson Hyperlegible" pitchFamily="50" charset="0"/>
            </a:endParaRPr>
          </a:p>
        </p:txBody>
      </p:sp>
      <p:sp>
        <p:nvSpPr>
          <p:cNvPr id="7" name="Footer Placeholder 1">
            <a:extLst>
              <a:ext uri="{FF2B5EF4-FFF2-40B4-BE49-F238E27FC236}">
                <a16:creationId xmlns:a16="http://schemas.microsoft.com/office/drawing/2014/main" id="{C98F25A4-D673-4720-B2FF-E7A3238B0FCA}"/>
              </a:ext>
            </a:extLst>
          </p:cNvPr>
          <p:cNvSpPr>
            <a:spLocks noGrp="1"/>
          </p:cNvSpPr>
          <p:nvPr>
            <p:ph type="ftr" sz="quarter" idx="11"/>
          </p:nvPr>
        </p:nvSpPr>
        <p:spPr>
          <a:xfrm>
            <a:off x="8520" y="6440423"/>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See comparison chart on slide 14 and data table on slide 32.</a:t>
            </a:r>
          </a:p>
          <a:p>
            <a:pPr algn="l"/>
            <a:r>
              <a:rPr lang="en-GB" sz="850" baseline="30000" dirty="0">
                <a:solidFill>
                  <a:schemeClr val="tx1"/>
                </a:solidFill>
                <a:latin typeface="Atkinson Hyperlegible" pitchFamily="50" charset="0"/>
              </a:rPr>
              <a:t>2</a:t>
            </a:r>
            <a:r>
              <a:rPr lang="en-GB" sz="850" dirty="0">
                <a:solidFill>
                  <a:schemeClr val="tx1"/>
                </a:solidFill>
                <a:latin typeface="Atkinson Hyperlegible" pitchFamily="50" charset="0"/>
              </a:rPr>
              <a:t> High Harm offences: Violence with Injury, Rape, Other Sexual Offences, Robbery of Personal Property and Burglary Residential</a:t>
            </a:r>
          </a:p>
        </p:txBody>
      </p:sp>
    </p:spTree>
    <p:extLst>
      <p:ext uri="{BB962C8B-B14F-4D97-AF65-F5344CB8AC3E}">
        <p14:creationId xmlns:p14="http://schemas.microsoft.com/office/powerpoint/2010/main" val="4248772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3</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30</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slides 31 and 32.</a:t>
            </a:r>
          </a:p>
        </p:txBody>
      </p:sp>
      <p:pic>
        <p:nvPicPr>
          <p:cNvPr id="4" name="Picture 3">
            <a:extLst>
              <a:ext uri="{FF2B5EF4-FFF2-40B4-BE49-F238E27FC236}">
                <a16:creationId xmlns:a16="http://schemas.microsoft.com/office/drawing/2014/main" id="{ABFDAA50-65F7-4DB2-9801-2B62213BF715}"/>
              </a:ext>
            </a:extLst>
          </p:cNvPr>
          <p:cNvPicPr>
            <a:picLocks noChangeAspect="1"/>
          </p:cNvPicPr>
          <p:nvPr/>
        </p:nvPicPr>
        <p:blipFill>
          <a:blip r:embed="rId2"/>
          <a:stretch>
            <a:fillRect/>
          </a:stretch>
        </p:blipFill>
        <p:spPr>
          <a:xfrm>
            <a:off x="72000" y="933414"/>
            <a:ext cx="9000000" cy="3165684"/>
          </a:xfrm>
          <a:prstGeom prst="rect">
            <a:avLst/>
          </a:prstGeom>
        </p:spPr>
      </p:pic>
    </p:spTree>
    <p:extLst>
      <p:ext uri="{BB962C8B-B14F-4D97-AF65-F5344CB8AC3E}">
        <p14:creationId xmlns:p14="http://schemas.microsoft.com/office/powerpoint/2010/main" val="1471442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31</a:t>
            </a:fld>
            <a:endParaRPr lang="en-GB" dirty="0"/>
          </a:p>
        </p:txBody>
      </p:sp>
      <p:sp>
        <p:nvSpPr>
          <p:cNvPr id="8" name="Rectangle 7">
            <a:extLst>
              <a:ext uri="{FF2B5EF4-FFF2-40B4-BE49-F238E27FC236}">
                <a16:creationId xmlns:a16="http://schemas.microsoft.com/office/drawing/2014/main" id="{1839DDDE-DF1C-42E9-B24E-ED2DF0C12734}"/>
              </a:ext>
            </a:extLst>
          </p:cNvPr>
          <p:cNvSpPr/>
          <p:nvPr/>
        </p:nvSpPr>
        <p:spPr>
          <a:xfrm>
            <a:off x="72000" y="735830"/>
            <a:ext cx="9000000" cy="5529719"/>
          </a:xfrm>
          <a:prstGeom prst="rect">
            <a:avLst/>
          </a:prstGeom>
        </p:spPr>
        <p:txBody>
          <a:bodyPr wrap="square">
            <a:spAutoFit/>
          </a:bodyPr>
          <a:lstStyle/>
          <a:p>
            <a:r>
              <a:rPr lang="en-GB" sz="1000" baseline="30000" dirty="0">
                <a:latin typeface="Atkinson Hyperlegible" pitchFamily="50" charset="0"/>
              </a:rPr>
              <a:t>1</a:t>
            </a:r>
            <a:r>
              <a:rPr lang="en-GB" sz="1000" dirty="0">
                <a:latin typeface="Atkinson Hyperlegible" pitchFamily="50" charset="0"/>
              </a:rPr>
              <a:t> Crime Severity Score measures ‘relative harm’ of crimes by taking into account both the volume and the severity of offences, and by weighting offences differently. National data for the 12 months to October 2022 have been used in order that comparisons can be made to Essex’s Most Similar Group of Forces (MSG).</a:t>
            </a:r>
          </a:p>
          <a:p>
            <a:endParaRPr lang="en-GB" sz="1000" baseline="30000" dirty="0">
              <a:latin typeface="Atkinson Hyperlegible" pitchFamily="50" charset="0"/>
            </a:endParaRPr>
          </a:p>
          <a:p>
            <a:r>
              <a:rPr lang="en-GB" sz="1000" baseline="30000" dirty="0">
                <a:latin typeface="Atkinson Hyperlegible" pitchFamily="50" charset="0"/>
              </a:rPr>
              <a:t>2</a:t>
            </a:r>
            <a:r>
              <a:rPr lang="en-GB" sz="1000" dirty="0">
                <a:latin typeface="Atkinson Hyperlegible" pitchFamily="50" charset="0"/>
              </a:rPr>
              <a:t> Please note that on Wednesday 23 October 2019 the bodies of 39 Vietnamese nationals were discovered in a lorry trailer in Grays. This tragic incident is reflected in the Homicide numbers.</a:t>
            </a:r>
          </a:p>
          <a:p>
            <a:endParaRPr lang="en-GB" sz="1000" baseline="30000" dirty="0">
              <a:latin typeface="Atkinson Hyperlegible" pitchFamily="50" charset="0"/>
            </a:endParaRPr>
          </a:p>
          <a:p>
            <a:r>
              <a:rPr lang="en-GB" sz="1000" baseline="30000" dirty="0">
                <a:latin typeface="Atkinson Hyperlegible" pitchFamily="50" charset="0"/>
              </a:rPr>
              <a:t>3</a:t>
            </a:r>
            <a:r>
              <a:rPr lang="en-GB" sz="1000" dirty="0">
                <a:latin typeface="Atkinson Hyperlegible" pitchFamily="50" charset="0"/>
              </a:rPr>
              <a:t> October 2021 saw the implementation of Operation SOMERTON, which aims to both improve the service given to victims of ASB and ensure crimes are correctly recorded.</a:t>
            </a:r>
          </a:p>
          <a:p>
            <a:endParaRPr lang="en-GB" sz="1000" dirty="0">
              <a:latin typeface="Atkinson Hyperlegible" pitchFamily="50" charset="0"/>
            </a:endParaRPr>
          </a:p>
          <a:p>
            <a:r>
              <a:rPr lang="en-GB" sz="1000" baseline="30000" dirty="0">
                <a:latin typeface="Atkinson Hyperlegible" pitchFamily="50" charset="0"/>
              </a:rPr>
              <a:t>4 </a:t>
            </a:r>
            <a:r>
              <a:rPr lang="en-GB" sz="1000" dirty="0">
                <a:latin typeface="Atkinson Hyperlegible" pitchFamily="50" charset="0"/>
              </a:rPr>
              <a:t>Question from the independent survey commissioned by Essex Police. Results are for the period 12 months September 2022 versus the 12 months to September 2021.</a:t>
            </a:r>
          </a:p>
          <a:p>
            <a:endParaRPr lang="en-GB" sz="1000" dirty="0">
              <a:latin typeface="Atkinson Hyperlegible" pitchFamily="50" charset="0"/>
            </a:endParaRPr>
          </a:p>
          <a:p>
            <a:r>
              <a:rPr lang="en-GB" sz="1000" baseline="30000" dirty="0">
                <a:latin typeface="Atkinson Hyperlegible" pitchFamily="50" charset="0"/>
              </a:rPr>
              <a:t>5</a:t>
            </a:r>
            <a:r>
              <a:rPr lang="en-GB" sz="100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1000" dirty="0">
              <a:latin typeface="Atkinson Hyperlegible" pitchFamily="50" charset="0"/>
            </a:endParaRPr>
          </a:p>
          <a:p>
            <a:r>
              <a:rPr lang="en-GB" sz="1000" baseline="30000" dirty="0">
                <a:latin typeface="Atkinson Hyperlegible" pitchFamily="50" charset="0"/>
              </a:rPr>
              <a:t>6 </a:t>
            </a:r>
            <a:r>
              <a:rPr lang="en-GB" sz="1000" dirty="0">
                <a:latin typeface="Atkinson Hyperlegible" pitchFamily="50" charset="0"/>
              </a:rPr>
              <a:t>T</a:t>
            </a:r>
            <a:r>
              <a:rPr lang="en-GB" sz="100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p>
          <a:p>
            <a:endParaRPr lang="en-GB" sz="1000" dirty="0">
              <a:latin typeface="Atkinson Hyperlegible" pitchFamily="50" charset="0"/>
            </a:endParaRPr>
          </a:p>
          <a:p>
            <a:r>
              <a:rPr lang="en-GB" sz="1000" baseline="30000" dirty="0">
                <a:latin typeface="Atkinson Hyperlegible" pitchFamily="50" charset="0"/>
              </a:rPr>
              <a:t>7 </a:t>
            </a:r>
            <a:r>
              <a:rPr lang="en-GB" sz="1000" dirty="0">
                <a:latin typeface="Atkinson Hyperlegible" pitchFamily="50" charset="0"/>
              </a:rPr>
              <a:t>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00" dirty="0">
              <a:latin typeface="Atkinson Hyperlegible" pitchFamily="50" charset="0"/>
            </a:endParaRPr>
          </a:p>
          <a:p>
            <a:r>
              <a:rPr lang="en-GB" sz="1000" baseline="30000" dirty="0">
                <a:latin typeface="Atkinson Hyperlegible" pitchFamily="50" charset="0"/>
              </a:rPr>
              <a:t>8</a:t>
            </a:r>
            <a:r>
              <a:rPr lang="en-GB" sz="1000" dirty="0">
                <a:latin typeface="Atkinson Hyperlegible" pitchFamily="50" charset="0"/>
              </a:rPr>
              <a:t> OCG disruptions are reported quarterly. Data are to December 2022.</a:t>
            </a:r>
          </a:p>
          <a:p>
            <a:endParaRPr lang="en-GB" sz="1000" dirty="0">
              <a:latin typeface="Atkinson Hyperlegible" pitchFamily="50" charset="0"/>
            </a:endParaRPr>
          </a:p>
          <a:p>
            <a:r>
              <a:rPr lang="en-GB" sz="1000" baseline="30000" dirty="0">
                <a:latin typeface="Atkinson Hyperlegible" pitchFamily="50" charset="0"/>
              </a:rPr>
              <a:t>9</a:t>
            </a:r>
            <a:r>
              <a:rPr lang="en-GB" sz="1000" dirty="0">
                <a:latin typeface="Atkinson Hyperlegible" pitchFamily="50" charset="0"/>
              </a:rPr>
              <a:t> Solved outcomes are crimes that result in: charge or summons, caution, crimes taken into consideration, fixed penalty notice, cannabis warning or community resolution.</a:t>
            </a:r>
          </a:p>
          <a:p>
            <a:r>
              <a:rPr lang="en-GB" sz="1000" dirty="0">
                <a:solidFill>
                  <a:srgbClr val="FF0000"/>
                </a:solidFill>
                <a:latin typeface="Atkinson Hyperlegible" pitchFamily="50" charset="0"/>
              </a:rPr>
              <a:t>	</a:t>
            </a:r>
          </a:p>
          <a:p>
            <a:r>
              <a:rPr lang="en-GB" sz="1000" baseline="30000" dirty="0">
                <a:latin typeface="Atkinson Hyperlegible" pitchFamily="50" charset="0"/>
              </a:rPr>
              <a:t>10</a:t>
            </a:r>
            <a:r>
              <a:rPr lang="en-GB" sz="1000" dirty="0">
                <a:latin typeface="Atkinson Hyperlegible" pitchFamily="50" charset="0"/>
              </a:rPr>
              <a:t> NRM data only available from April 2019 due to recording change at that time.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11</a:t>
            </a:r>
            <a:r>
              <a:rPr lang="en-GB" sz="1000" dirty="0">
                <a:latin typeface="Atkinson Hyperlegible" pitchFamily="50" charset="0"/>
              </a:rPr>
              <a:t> High Harm offences: Violence with Injury, Rape, Other Sexual Offences, Robbery of Personal Property and Residential Burglary. Average number of days are for the previous month in all three periods.</a:t>
            </a:r>
          </a:p>
          <a:p>
            <a:endParaRPr lang="en-GB" sz="1000" dirty="0">
              <a:solidFill>
                <a:srgbClr val="FF0000"/>
              </a:solidFill>
              <a:latin typeface="Atkinson Hyperlegible" pitchFamily="50" charset="0"/>
            </a:endParaRPr>
          </a:p>
          <a:p>
            <a:r>
              <a:rPr lang="en-GB" sz="1000" baseline="30000" dirty="0">
                <a:latin typeface="Atkinson Hyperlegible" pitchFamily="50" charset="0"/>
              </a:rPr>
              <a:t>12</a:t>
            </a:r>
            <a:r>
              <a:rPr lang="en-GB" sz="1000" dirty="0">
                <a:latin typeface="Atkinson Hyperlegible" pitchFamily="50" charset="0"/>
              </a:rPr>
              <a:t> </a:t>
            </a:r>
            <a:r>
              <a:rPr lang="en-GB" sz="1000" i="0" dirty="0">
                <a:effectLst/>
                <a:latin typeface="Atkinson Hyperlegible" pitchFamily="50" charset="0"/>
              </a:rPr>
              <a:t>T</a:t>
            </a:r>
            <a:r>
              <a:rPr lang="en-GB" sz="1000" dirty="0">
                <a:effectLst/>
                <a:latin typeface="Atkinson Hyperlegible" pitchFamily="50" charset="0"/>
              </a:rPr>
              <a:t>his is the number of theft offences in which dogs were stolen, and not necessarily the number of dogs which were stolen. </a:t>
            </a:r>
          </a:p>
        </p:txBody>
      </p:sp>
    </p:spTree>
    <p:extLst>
      <p:ext uri="{BB962C8B-B14F-4D97-AF65-F5344CB8AC3E}">
        <p14:creationId xmlns:p14="http://schemas.microsoft.com/office/powerpoint/2010/main" val="3042133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32</a:t>
            </a:fld>
            <a:endParaRPr lang="en-GB" dirty="0"/>
          </a:p>
        </p:txBody>
      </p:sp>
      <p:sp>
        <p:nvSpPr>
          <p:cNvPr id="10" name="Rectangle 9">
            <a:extLst>
              <a:ext uri="{FF2B5EF4-FFF2-40B4-BE49-F238E27FC236}">
                <a16:creationId xmlns:a16="http://schemas.microsoft.com/office/drawing/2014/main" id="{C9EABF9B-6CEE-47A4-9D6F-56E5BD470E8E}"/>
              </a:ext>
            </a:extLst>
          </p:cNvPr>
          <p:cNvSpPr/>
          <p:nvPr/>
        </p:nvSpPr>
        <p:spPr>
          <a:xfrm>
            <a:off x="72000" y="807668"/>
            <a:ext cx="9000000" cy="2862322"/>
          </a:xfrm>
          <a:prstGeom prst="rect">
            <a:avLst/>
          </a:prstGeom>
        </p:spPr>
        <p:txBody>
          <a:bodyPr wrap="square">
            <a:spAutoFit/>
          </a:bodyPr>
          <a:lstStyle/>
          <a:p>
            <a:r>
              <a:rPr lang="en-GB" sz="1000" baseline="30000" dirty="0">
                <a:latin typeface="Atkinson Hyperlegible" pitchFamily="50" charset="0"/>
              </a:rPr>
              <a:t>13</a:t>
            </a:r>
            <a:r>
              <a:rPr lang="en-GB" sz="100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slide 21) refers to the number of crimes of this type.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14</a:t>
            </a:r>
            <a:r>
              <a:rPr lang="en-GB" sz="100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a:p>
            <a:endParaRPr lang="en-GB" sz="1000" dirty="0">
              <a:latin typeface="Atkinson Hyperlegible" pitchFamily="50" charset="0"/>
            </a:endParaRPr>
          </a:p>
          <a:p>
            <a:r>
              <a:rPr lang="en-GB" sz="1000" baseline="30000" dirty="0">
                <a:latin typeface="Atkinson Hyperlegible" pitchFamily="50" charset="0"/>
              </a:rPr>
              <a:t>15</a:t>
            </a:r>
            <a:r>
              <a:rPr lang="en-GB" sz="1000" dirty="0">
                <a:latin typeface="Atkinson Hyperlegible" pitchFamily="50" charset="0"/>
              </a:rPr>
              <a:t> Neighbourhood Watch data are reported quarterly. Data as at 31</a:t>
            </a:r>
            <a:r>
              <a:rPr lang="en-GB" sz="1000" baseline="30000" dirty="0">
                <a:latin typeface="Atkinson Hyperlegible" pitchFamily="50" charset="0"/>
              </a:rPr>
              <a:t>st</a:t>
            </a:r>
            <a:r>
              <a:rPr lang="en-GB" sz="1000" dirty="0">
                <a:latin typeface="Atkinson Hyperlegible" pitchFamily="50" charset="0"/>
              </a:rPr>
              <a:t> December 2022. </a:t>
            </a:r>
          </a:p>
          <a:p>
            <a:r>
              <a:rPr lang="en-GB" sz="1000" dirty="0">
                <a:solidFill>
                  <a:srgbClr val="FF0000"/>
                </a:solidFill>
                <a:latin typeface="Atkinson Hyperlegible" pitchFamily="50" charset="0"/>
              </a:rPr>
              <a:t>		</a:t>
            </a:r>
          </a:p>
          <a:p>
            <a:r>
              <a:rPr lang="en-GB" sz="1000" baseline="30000" dirty="0">
                <a:latin typeface="Atkinson Hyperlegible" pitchFamily="50" charset="0"/>
              </a:rPr>
              <a:t>16</a:t>
            </a:r>
            <a:r>
              <a:rPr lang="en-GB" sz="1000" dirty="0">
                <a:latin typeface="Atkinson Hyperlegible" pitchFamily="50" charset="0"/>
              </a:rPr>
              <a:t> Ethnic minority employees as a percentage of the total workforce.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17</a:t>
            </a:r>
            <a:r>
              <a:rPr lang="en-GB" sz="1000" dirty="0">
                <a:latin typeface="Atkinson Hyperlegible" pitchFamily="50" charset="0"/>
              </a:rPr>
              <a:t> Absence data: Rolling from 1</a:t>
            </a:r>
            <a:r>
              <a:rPr lang="en-GB" sz="1000" baseline="30000" dirty="0">
                <a:latin typeface="Atkinson Hyperlegible" pitchFamily="50" charset="0"/>
              </a:rPr>
              <a:t>st</a:t>
            </a:r>
            <a:r>
              <a:rPr lang="en-GB" sz="1000" dirty="0">
                <a:latin typeface="Atkinson Hyperlegible" pitchFamily="50" charset="0"/>
              </a:rPr>
              <a:t> April each year.</a:t>
            </a:r>
          </a:p>
          <a:p>
            <a:endParaRPr lang="en-GB" sz="1000" dirty="0">
              <a:latin typeface="Atkinson Hyperlegible" pitchFamily="50" charset="0"/>
            </a:endParaRPr>
          </a:p>
          <a:p>
            <a:r>
              <a:rPr lang="en-GB" sz="1000" baseline="30000" dirty="0">
                <a:latin typeface="Atkinson Hyperlegible" pitchFamily="50" charset="0"/>
              </a:rPr>
              <a:t>18</a:t>
            </a:r>
            <a:r>
              <a:rPr lang="en-GB" sz="1000" dirty="0">
                <a:latin typeface="Atkinson Hyperlegible" pitchFamily="50" charset="0"/>
              </a:rPr>
              <a:t> Data provided by the Fire Service and to the 12 months to September 2022.</a:t>
            </a:r>
          </a:p>
          <a:p>
            <a:endParaRPr lang="en-GB" sz="1000" dirty="0">
              <a:solidFill>
                <a:srgbClr val="FF0000"/>
              </a:solidFill>
              <a:latin typeface="Atkinson Hyperlegible" pitchFamily="50" charset="0"/>
            </a:endParaRPr>
          </a:p>
          <a:p>
            <a:r>
              <a:rPr lang="en-GB" sz="1000" baseline="30000" dirty="0">
                <a:latin typeface="Atkinson Hyperlegible" pitchFamily="50" charset="0"/>
              </a:rPr>
              <a:t>19</a:t>
            </a:r>
            <a:r>
              <a:rPr lang="en-GB" sz="1000" dirty="0">
                <a:latin typeface="Atkinson Hyperlegible" pitchFamily="50" charset="0"/>
              </a:rPr>
              <a:t> Number of offences with repeat victim including month on month percentage change.</a:t>
            </a:r>
          </a:p>
        </p:txBody>
      </p:sp>
      <p:pic>
        <p:nvPicPr>
          <p:cNvPr id="4" name="Picture 3">
            <a:extLst>
              <a:ext uri="{FF2B5EF4-FFF2-40B4-BE49-F238E27FC236}">
                <a16:creationId xmlns:a16="http://schemas.microsoft.com/office/drawing/2014/main" id="{C4BD98F7-55A2-4975-A26D-D59DB0768FB8}"/>
              </a:ext>
            </a:extLst>
          </p:cNvPr>
          <p:cNvPicPr>
            <a:picLocks noChangeAspect="1"/>
          </p:cNvPicPr>
          <p:nvPr/>
        </p:nvPicPr>
        <p:blipFill>
          <a:blip r:embed="rId2"/>
          <a:stretch>
            <a:fillRect/>
          </a:stretch>
        </p:blipFill>
        <p:spPr>
          <a:xfrm>
            <a:off x="323528" y="3660534"/>
            <a:ext cx="2160000" cy="2119668"/>
          </a:xfrm>
          <a:prstGeom prst="rect">
            <a:avLst/>
          </a:prstGeom>
        </p:spPr>
      </p:pic>
    </p:spTree>
    <p:extLst>
      <p:ext uri="{BB962C8B-B14F-4D97-AF65-F5344CB8AC3E}">
        <p14:creationId xmlns:p14="http://schemas.microsoft.com/office/powerpoint/2010/main" val="390578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December</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33</a:t>
            </a:fld>
            <a:endParaRPr lang="en-GB" dirty="0"/>
          </a:p>
        </p:txBody>
      </p:sp>
      <p:pic>
        <p:nvPicPr>
          <p:cNvPr id="3" name="Picture 2">
            <a:extLst>
              <a:ext uri="{FF2B5EF4-FFF2-40B4-BE49-F238E27FC236}">
                <a16:creationId xmlns:a16="http://schemas.microsoft.com/office/drawing/2014/main" id="{0F9278A9-4D6C-49A3-AAB1-3BB464E1403B}"/>
              </a:ext>
            </a:extLst>
          </p:cNvPr>
          <p:cNvPicPr>
            <a:picLocks noChangeAspect="1"/>
          </p:cNvPicPr>
          <p:nvPr/>
        </p:nvPicPr>
        <p:blipFill>
          <a:blip r:embed="rId2"/>
          <a:stretch>
            <a:fillRect/>
          </a:stretch>
        </p:blipFill>
        <p:spPr>
          <a:xfrm>
            <a:off x="67789" y="693224"/>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6318076"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December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34</a:t>
            </a:fld>
            <a:endParaRPr lang="en-GB" dirty="0"/>
          </a:p>
        </p:txBody>
      </p:sp>
      <p:pic>
        <p:nvPicPr>
          <p:cNvPr id="4" name="Picture 3">
            <a:extLst>
              <a:ext uri="{FF2B5EF4-FFF2-40B4-BE49-F238E27FC236}">
                <a16:creationId xmlns:a16="http://schemas.microsoft.com/office/drawing/2014/main" id="{B3697A82-8698-4222-81C4-D190067DEC1F}"/>
              </a:ext>
            </a:extLst>
          </p:cNvPr>
          <p:cNvPicPr>
            <a:picLocks noChangeAspect="1"/>
          </p:cNvPicPr>
          <p:nvPr/>
        </p:nvPicPr>
        <p:blipFill>
          <a:blip r:embed="rId2"/>
          <a:stretch>
            <a:fillRect/>
          </a:stretch>
        </p:blipFill>
        <p:spPr>
          <a:xfrm>
            <a:off x="72000" y="1071606"/>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6</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35</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December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slide 12 as gender data is rerun on a monthly basis.</a:t>
            </a:r>
          </a:p>
        </p:txBody>
      </p:sp>
      <p:pic>
        <p:nvPicPr>
          <p:cNvPr id="2" name="Picture 1">
            <a:extLst>
              <a:ext uri="{FF2B5EF4-FFF2-40B4-BE49-F238E27FC236}">
                <a16:creationId xmlns:a16="http://schemas.microsoft.com/office/drawing/2014/main" id="{95A31AEB-76C1-4B31-8A98-D2EA7959AC73}"/>
              </a:ext>
            </a:extLst>
          </p:cNvPr>
          <p:cNvPicPr>
            <a:picLocks noChangeAspect="1"/>
          </p:cNvPicPr>
          <p:nvPr/>
        </p:nvPicPr>
        <p:blipFill>
          <a:blip r:embed="rId2"/>
          <a:stretch>
            <a:fillRect/>
          </a:stretch>
        </p:blipFill>
        <p:spPr>
          <a:xfrm>
            <a:off x="89040" y="717398"/>
            <a:ext cx="9000000" cy="4665540"/>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dirty="0"/>
          </a:p>
        </p:txBody>
      </p:sp>
      <p:sp>
        <p:nvSpPr>
          <p:cNvPr id="17" name="TextBox 16"/>
          <p:cNvSpPr txBox="1"/>
          <p:nvPr/>
        </p:nvSpPr>
        <p:spPr>
          <a:xfrm>
            <a:off x="112061" y="4004386"/>
            <a:ext cx="8964496" cy="266226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00" b="1" dirty="0">
                <a:solidFill>
                  <a:schemeClr val="tx1"/>
                </a:solidFill>
                <a:latin typeface="Atkinson Hyperlegible" pitchFamily="50" charset="0"/>
              </a:rPr>
              <a:t>There was a 1.9% decrease in All Crime in the 12 months to December 2022 compared to the 12 months to December 20</a:t>
            </a:r>
            <a:r>
              <a:rPr lang="en-GB" sz="1000" b="1" u="sng" dirty="0">
                <a:solidFill>
                  <a:schemeClr val="tx1"/>
                </a:solidFill>
                <a:latin typeface="Atkinson Hyperlegible" pitchFamily="50" charset="0"/>
              </a:rPr>
              <a:t>19</a:t>
            </a:r>
            <a:r>
              <a:rPr lang="en-GB" sz="1000" u="sng"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this equates to 3,211 fewer offences. There was, however, </a:t>
            </a:r>
            <a:r>
              <a:rPr lang="en-GB" sz="1000" b="1" dirty="0">
                <a:solidFill>
                  <a:schemeClr val="tx1"/>
                </a:solidFill>
                <a:latin typeface="Atkinson Hyperlegible" pitchFamily="50" charset="0"/>
              </a:rPr>
              <a:t>a 3.8% increase in All Crime (6,016 more offences) for the 12 months to December 2022 compared to the 12 months to December 2021</a:t>
            </a:r>
            <a:r>
              <a:rPr lang="en-GB" sz="1000"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The volumes of crimes recorded by the police has been influenced by the Government’s restrictions on gathering and movement in relation to COVID-19; fewer offences were recorded when there were more restrictions in place. Essex is seventh in its Most Similar Group of forces (MSG) for all crime per 1,000 population.</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Essex Police recorded a daily average of 389 crimes in December 2022, compared to an average of 440 crimes recorded in November 2022. This equates to a decrease of 11.6%, or an average of 51 fewer crimes recorded per day.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12,050 offences were recorded in the month of December 2022, a decrease of 8.3% (1,097 fewer offences) compared to the month of December 2021 (13,147 offences), and a decrease of 12.7% (1,754 fewer offences) compared to the month of December 2019. </a:t>
            </a:r>
          </a:p>
          <a:p>
            <a:endParaRPr lang="en-GB" sz="950" dirty="0">
              <a:solidFill>
                <a:srgbClr val="FF0000"/>
              </a:solidFill>
              <a:latin typeface="Atkinson Hyperlegible" pitchFamily="50" charset="0"/>
            </a:endParaRPr>
          </a:p>
          <a:p>
            <a:r>
              <a:rPr lang="en-GB" sz="950" dirty="0">
                <a:solidFill>
                  <a:schemeClr val="tx1"/>
                </a:solidFill>
                <a:latin typeface="Atkinson Hyperlegible" pitchFamily="50" charset="0"/>
              </a:rPr>
              <a:t>The All Crime Harm (Crime Severity) Score* (14.7) places Essex seventh in its MSG.</a:t>
            </a:r>
          </a:p>
          <a:p>
            <a:endParaRPr lang="en-GB" sz="95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October 2022, the score for the 12 months to October for the preceding year has been included.</a:t>
            </a: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7" name="Picture 6">
            <a:extLst>
              <a:ext uri="{FF2B5EF4-FFF2-40B4-BE49-F238E27FC236}">
                <a16:creationId xmlns:a16="http://schemas.microsoft.com/office/drawing/2014/main" id="{EDBBF752-495F-45F9-9212-B996FF628E40}"/>
              </a:ext>
            </a:extLst>
          </p:cNvPr>
          <p:cNvPicPr>
            <a:picLocks noChangeAspect="1"/>
          </p:cNvPicPr>
          <p:nvPr/>
        </p:nvPicPr>
        <p:blipFill>
          <a:blip r:embed="rId2"/>
          <a:stretch>
            <a:fillRect/>
          </a:stretch>
        </p:blipFill>
        <p:spPr>
          <a:xfrm>
            <a:off x="71238" y="1378982"/>
            <a:ext cx="9000000" cy="665896"/>
          </a:xfrm>
          <a:prstGeom prst="rect">
            <a:avLst/>
          </a:prstGeom>
        </p:spPr>
      </p:pic>
      <p:pic>
        <p:nvPicPr>
          <p:cNvPr id="3" name="Picture 2">
            <a:extLst>
              <a:ext uri="{FF2B5EF4-FFF2-40B4-BE49-F238E27FC236}">
                <a16:creationId xmlns:a16="http://schemas.microsoft.com/office/drawing/2014/main" id="{88943A9D-240C-4080-A584-37D7FB5E3597}"/>
              </a:ext>
            </a:extLst>
          </p:cNvPr>
          <p:cNvPicPr>
            <a:picLocks noChangeAspect="1"/>
          </p:cNvPicPr>
          <p:nvPr/>
        </p:nvPicPr>
        <p:blipFill>
          <a:blip r:embed="rId3"/>
          <a:stretch>
            <a:fillRect/>
          </a:stretch>
        </p:blipFill>
        <p:spPr>
          <a:xfrm>
            <a:off x="71238" y="721819"/>
            <a:ext cx="9000000" cy="634682"/>
          </a:xfrm>
          <a:prstGeom prst="rect">
            <a:avLst/>
          </a:prstGeom>
        </p:spPr>
      </p:pic>
      <p:pic>
        <p:nvPicPr>
          <p:cNvPr id="4" name="Picture 3">
            <a:extLst>
              <a:ext uri="{FF2B5EF4-FFF2-40B4-BE49-F238E27FC236}">
                <a16:creationId xmlns:a16="http://schemas.microsoft.com/office/drawing/2014/main" id="{417A4318-1019-44D0-9053-1A3EA87EC34B}"/>
              </a:ext>
            </a:extLst>
          </p:cNvPr>
          <p:cNvPicPr>
            <a:picLocks noChangeAspect="1"/>
          </p:cNvPicPr>
          <p:nvPr/>
        </p:nvPicPr>
        <p:blipFill>
          <a:blip r:embed="rId4"/>
          <a:stretch>
            <a:fillRect/>
          </a:stretch>
        </p:blipFill>
        <p:spPr>
          <a:xfrm>
            <a:off x="2321238" y="2070325"/>
            <a:ext cx="4500000" cy="190316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655335"/>
            <a:ext cx="8928992"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Ten fewer Homicides (to 15 offences) were recorded for the 12 months to December 2022 compared to the 12 months to December 2021. Three Homicides were recorded in December 2022 compared to one offence in December 2021.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number of Homicides decreased by 75.4% (46 fewer offences) in the 12 months to December 2022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experienced a 41.5% decrease (16,982 fewer) in Anti-Social Behaviour (ASB) incidents for the 12 months to December 2022 compared to the 12 months to December 2021.** There was a decrease of 42.9% ASB reports in December 2022 compared to December 2019 (17,992 fewer incidents). The average daily number of ASB incidents decreased by 27.6% in December 2022 (35 incidents) compared to November 2022 (48 incidents).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In October 2019 the bodies of 39 Vietnamese nationals were discovered in a lorry trailer in Grays. This tragic incident is reflected in the Homicide numbers for the 12 months to December 2019.</a:t>
            </a:r>
          </a:p>
          <a:p>
            <a:r>
              <a:rPr lang="en-GB" sz="1000" dirty="0">
                <a:solidFill>
                  <a:schemeClr val="tx1"/>
                </a:solidFill>
                <a:latin typeface="Atkinson Hyperlegible" pitchFamily="50" charset="0"/>
              </a:rPr>
              <a:t>** October 2021 saw the implementation of Operation SOMERTON, which aims to both improve the service given to victims of ASB and ensure crimes are correctly recorded. </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3" name="Picture 2">
            <a:extLst>
              <a:ext uri="{FF2B5EF4-FFF2-40B4-BE49-F238E27FC236}">
                <a16:creationId xmlns:a16="http://schemas.microsoft.com/office/drawing/2014/main" id="{97FF0C60-30B5-49F6-B7FF-FEFB111AC561}"/>
              </a:ext>
            </a:extLst>
          </p:cNvPr>
          <p:cNvPicPr>
            <a:picLocks noChangeAspect="1"/>
          </p:cNvPicPr>
          <p:nvPr/>
        </p:nvPicPr>
        <p:blipFill>
          <a:blip r:embed="rId2"/>
          <a:stretch>
            <a:fillRect/>
          </a:stretch>
        </p:blipFill>
        <p:spPr>
          <a:xfrm>
            <a:off x="72000" y="1663782"/>
            <a:ext cx="4320000" cy="1831305"/>
          </a:xfrm>
          <a:prstGeom prst="rect">
            <a:avLst/>
          </a:prstGeom>
        </p:spPr>
      </p:pic>
      <p:pic>
        <p:nvPicPr>
          <p:cNvPr id="12" name="Picture 11">
            <a:extLst>
              <a:ext uri="{FF2B5EF4-FFF2-40B4-BE49-F238E27FC236}">
                <a16:creationId xmlns:a16="http://schemas.microsoft.com/office/drawing/2014/main" id="{9D757E9B-FCB3-43A7-A2CB-5AF31D7AF57E}"/>
              </a:ext>
            </a:extLst>
          </p:cNvPr>
          <p:cNvPicPr>
            <a:picLocks noChangeAspect="1"/>
          </p:cNvPicPr>
          <p:nvPr/>
        </p:nvPicPr>
        <p:blipFill>
          <a:blip r:embed="rId3"/>
          <a:stretch>
            <a:fillRect/>
          </a:stretch>
        </p:blipFill>
        <p:spPr>
          <a:xfrm>
            <a:off x="4716496" y="1663782"/>
            <a:ext cx="4320000" cy="1831304"/>
          </a:xfrm>
          <a:prstGeom prst="rect">
            <a:avLst/>
          </a:prstGeom>
        </p:spPr>
      </p:pic>
      <p:pic>
        <p:nvPicPr>
          <p:cNvPr id="2" name="Picture 1">
            <a:extLst>
              <a:ext uri="{FF2B5EF4-FFF2-40B4-BE49-F238E27FC236}">
                <a16:creationId xmlns:a16="http://schemas.microsoft.com/office/drawing/2014/main" id="{1B1B811C-9E45-498B-991B-11268E1CC5F7}"/>
              </a:ext>
            </a:extLst>
          </p:cNvPr>
          <p:cNvPicPr>
            <a:picLocks noChangeAspect="1"/>
          </p:cNvPicPr>
          <p:nvPr/>
        </p:nvPicPr>
        <p:blipFill>
          <a:blip r:embed="rId4"/>
          <a:stretch>
            <a:fillRect/>
          </a:stretch>
        </p:blipFill>
        <p:spPr>
          <a:xfrm>
            <a:off x="64063" y="714863"/>
            <a:ext cx="9000000" cy="891148"/>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5363" y="3717032"/>
            <a:ext cx="8928992" cy="300082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900" dirty="0">
                <a:solidFill>
                  <a:schemeClr val="tx1"/>
                </a:solidFill>
                <a:latin typeface="Atkinson Hyperlegible" pitchFamily="50" charset="0"/>
              </a:rPr>
              <a:t>Essex Police received 9,137 fewer 101 calls to the Force Control Room (a decrease of 3.6%) in the 12 months to December 2022 (246,801 calls) compared to the 12 months to December 2021 (255,938). There was a 15.8% decrease compared to the 12 months to December 2019 (293,049 calls).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33.4% of 101 calls were abandoned in December 2022, an increase of 15.8% pts. when compared to the same period last year, (17.7%). There was a small decrease of 0.6% when compared to December 2019 (34.0%). The average wait time increased by just over six minutes in December 2022 when compared to December 2021, and an increase of two minutes when compared to December 2019.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 number of online reports increased by 23.1% (6,331 more) in the 12 months to December 2022 compared to the 12 months to December 2021. The number of reports also increased by 37.9% (9,272 more) compared to the 12 months to December 2019.</a:t>
            </a:r>
          </a:p>
          <a:p>
            <a:endParaRPr lang="en-GB" sz="900" dirty="0">
              <a:solidFill>
                <a:srgbClr val="FF0000"/>
              </a:solidFill>
              <a:latin typeface="Atkinson Hyperlegible" pitchFamily="50" charset="0"/>
            </a:endParaRPr>
          </a:p>
          <a:p>
            <a:r>
              <a:rPr lang="en-GB" sz="900" b="1" dirty="0">
                <a:solidFill>
                  <a:schemeClr val="tx1"/>
                </a:solidFill>
                <a:latin typeface="Atkinson Hyperlegible" pitchFamily="50" charset="0"/>
              </a:rPr>
              <a:t>Confidence has experienced a statistically significant improvement compared to levels reported prior to the pandemic</a:t>
            </a:r>
            <a:r>
              <a:rPr lang="en-GB" sz="900" dirty="0">
                <a:solidFill>
                  <a:schemeClr val="tx1"/>
                </a:solidFill>
                <a:latin typeface="Atkinson Hyperlegible" pitchFamily="50" charset="0"/>
              </a:rPr>
              <a:t> (by 11.6% points from 64.7% for the 12 months to December 2019). It was </a:t>
            </a:r>
            <a:r>
              <a:rPr lang="en-GB" sz="900" b="1" dirty="0">
                <a:solidFill>
                  <a:schemeClr val="tx1"/>
                </a:solidFill>
                <a:latin typeface="Atkinson Hyperlegible" pitchFamily="50" charset="0"/>
              </a:rPr>
              <a:t>during the height of the pandemic that confidence reached its highest levels</a:t>
            </a:r>
            <a:r>
              <a:rPr lang="en-GB" sz="900" dirty="0">
                <a:solidFill>
                  <a:schemeClr val="tx1"/>
                </a:solidFill>
                <a:latin typeface="Atkinson Hyperlegible" pitchFamily="50" charset="0"/>
              </a:rPr>
              <a:t>. Although there was a statistically significant decrease in confidence of 4.5% points (from the independent survey commissioned by Essex Police) in the 12 months to September 2022 (76.3%) compared to the 12 months to September 2021 (80.9%), falls in confidence are reflected in publicly available trackers; in the past year, YouGov reported fall of 10% in the number of people who say the Police are doing a ‘Good Job’.  Forces contacted separately by Essex Police similarly reported patterns similar to Essex Police: confidence was high during COVID, but has been in general decline ever since (the last two quarters especially have seen significant decreases).  </a:t>
            </a:r>
          </a:p>
          <a:p>
            <a:endParaRPr lang="en-GB" sz="900" dirty="0">
              <a:solidFill>
                <a:schemeClr val="tx1"/>
              </a:solidFill>
              <a:latin typeface="Atkinson Hyperlegible" pitchFamily="50" charset="0"/>
            </a:endParaRPr>
          </a:p>
          <a:p>
            <a:r>
              <a:rPr lang="en-GB" sz="900" dirty="0">
                <a:solidFill>
                  <a:schemeClr val="tx1"/>
                </a:solidFill>
                <a:effectLst/>
                <a:latin typeface="Atkinson Hyperlegible" pitchFamily="50" charset="0"/>
              </a:rPr>
              <a:t>Four of the nine metrics in this Priority have improved when compared to the 12 months to D</a:t>
            </a:r>
            <a:r>
              <a:rPr lang="en-GB" sz="900" dirty="0">
                <a:solidFill>
                  <a:schemeClr val="tx1"/>
                </a:solidFill>
                <a:latin typeface="Atkinson Hyperlegible" pitchFamily="50" charset="0"/>
              </a:rPr>
              <a:t>ec</a:t>
            </a:r>
            <a:r>
              <a:rPr lang="en-GB" sz="900" dirty="0">
                <a:solidFill>
                  <a:schemeClr val="tx1"/>
                </a:solidFill>
                <a:effectLst/>
                <a:latin typeface="Atkinson Hyperlegible" pitchFamily="50" charset="0"/>
              </a:rPr>
              <a:t>ember 2021 (homicides, ASB incidents, 101 calls received and online reports), five have deteriorated (all crime offences, Crime Severity Score, percentage of 101 calls abandoned, average wait time and confidence). </a:t>
            </a:r>
            <a:r>
              <a:rPr lang="en-GB" sz="900" dirty="0">
                <a:solidFill>
                  <a:schemeClr val="tx1"/>
                </a:solidFill>
                <a:latin typeface="Atkinson Hyperlegible" pitchFamily="50" charset="0"/>
              </a:rPr>
              <a:t>Furthermore,</a:t>
            </a:r>
            <a:r>
              <a:rPr lang="en-GB" sz="900" dirty="0">
                <a:solidFill>
                  <a:schemeClr val="tx1"/>
                </a:solidFill>
                <a:effectLst/>
                <a:latin typeface="Atkinson Hyperlegible" pitchFamily="50" charset="0"/>
              </a:rPr>
              <a:t> when compared to the pre-COVID period, there has been a reduction in crime and an increase in confidence, although </a:t>
            </a:r>
            <a:r>
              <a:rPr lang="en-GB" sz="900" dirty="0">
                <a:solidFill>
                  <a:schemeClr val="tx1"/>
                </a:solidFill>
                <a:latin typeface="Atkinson Hyperlegible" pitchFamily="50" charset="0"/>
              </a:rPr>
              <a:t>this pattern is </a:t>
            </a:r>
            <a:r>
              <a:rPr lang="en-GB" sz="900" dirty="0">
                <a:solidFill>
                  <a:schemeClr val="tx1"/>
                </a:solidFill>
                <a:effectLst/>
                <a:latin typeface="Atkinson Hyperlegible" pitchFamily="50" charset="0"/>
              </a:rPr>
              <a:t>reversed when comparing the 12 months to September 2022 with the 12 months to September 2021: crime has increased and confidence has decreased. As such, a grade of Adequate is recommended.</a:t>
            </a:r>
          </a:p>
        </p:txBody>
      </p:sp>
      <p:sp>
        <p:nvSpPr>
          <p:cNvPr id="9" name="Rectangle 8"/>
          <p:cNvSpPr/>
          <p:nvPr/>
        </p:nvSpPr>
        <p:spPr>
          <a:xfrm>
            <a:off x="0" y="-18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6</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pic>
        <p:nvPicPr>
          <p:cNvPr id="2" name="Picture 1">
            <a:extLst>
              <a:ext uri="{FF2B5EF4-FFF2-40B4-BE49-F238E27FC236}">
                <a16:creationId xmlns:a16="http://schemas.microsoft.com/office/drawing/2014/main" id="{5F6F1F57-6683-475A-A464-69C812EB8A7D}"/>
              </a:ext>
            </a:extLst>
          </p:cNvPr>
          <p:cNvPicPr>
            <a:picLocks noChangeAspect="1"/>
          </p:cNvPicPr>
          <p:nvPr/>
        </p:nvPicPr>
        <p:blipFill>
          <a:blip r:embed="rId2"/>
          <a:stretch>
            <a:fillRect/>
          </a:stretch>
        </p:blipFill>
        <p:spPr>
          <a:xfrm>
            <a:off x="51922" y="2677291"/>
            <a:ext cx="9000000" cy="891148"/>
          </a:xfrm>
          <a:prstGeom prst="rect">
            <a:avLst/>
          </a:prstGeom>
        </p:spPr>
      </p:pic>
      <p:pic>
        <p:nvPicPr>
          <p:cNvPr id="3" name="Picture 2">
            <a:extLst>
              <a:ext uri="{FF2B5EF4-FFF2-40B4-BE49-F238E27FC236}">
                <a16:creationId xmlns:a16="http://schemas.microsoft.com/office/drawing/2014/main" id="{DDA62CF9-90CE-4BC6-A178-4D9D14268081}"/>
              </a:ext>
            </a:extLst>
          </p:cNvPr>
          <p:cNvPicPr>
            <a:picLocks noChangeAspect="1"/>
          </p:cNvPicPr>
          <p:nvPr/>
        </p:nvPicPr>
        <p:blipFill>
          <a:blip r:embed="rId3"/>
          <a:stretch>
            <a:fillRect/>
          </a:stretch>
        </p:blipFill>
        <p:spPr>
          <a:xfrm>
            <a:off x="59859" y="744555"/>
            <a:ext cx="9000000" cy="891148"/>
          </a:xfrm>
          <a:prstGeom prst="rect">
            <a:avLst/>
          </a:prstGeom>
        </p:spPr>
      </p:pic>
      <p:pic>
        <p:nvPicPr>
          <p:cNvPr id="4" name="Picture 3">
            <a:extLst>
              <a:ext uri="{FF2B5EF4-FFF2-40B4-BE49-F238E27FC236}">
                <a16:creationId xmlns:a16="http://schemas.microsoft.com/office/drawing/2014/main" id="{47EE4008-2D4A-463F-BFFA-F979C16DB62D}"/>
              </a:ext>
            </a:extLst>
          </p:cNvPr>
          <p:cNvPicPr>
            <a:picLocks noChangeAspect="1"/>
          </p:cNvPicPr>
          <p:nvPr/>
        </p:nvPicPr>
        <p:blipFill>
          <a:blip r:embed="rId4"/>
          <a:stretch>
            <a:fillRect/>
          </a:stretch>
        </p:blipFill>
        <p:spPr>
          <a:xfrm>
            <a:off x="59859" y="1685337"/>
            <a:ext cx="9000000" cy="879344"/>
          </a:xfrm>
          <a:prstGeom prst="rect">
            <a:avLst/>
          </a:prstGeom>
        </p:spPr>
      </p:pic>
    </p:spTree>
    <p:extLst>
      <p:ext uri="{BB962C8B-B14F-4D97-AF65-F5344CB8AC3E}">
        <p14:creationId xmlns:p14="http://schemas.microsoft.com/office/powerpoint/2010/main" val="390075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7</a:t>
            </a:fld>
            <a:endParaRPr lang="en-GB" dirty="0"/>
          </a:p>
        </p:txBody>
      </p:sp>
      <p:sp>
        <p:nvSpPr>
          <p:cNvPr id="8" name="TextBox 7"/>
          <p:cNvSpPr txBox="1"/>
          <p:nvPr/>
        </p:nvSpPr>
        <p:spPr>
          <a:xfrm>
            <a:off x="95960" y="4327498"/>
            <a:ext cx="8952079" cy="203132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the </a:t>
            </a:r>
            <a:r>
              <a:rPr lang="en-GB" sz="1200" b="1" dirty="0">
                <a:solidFill>
                  <a:schemeClr val="tx1"/>
                </a:solidFill>
                <a:latin typeface="Atkinson Hyperlegible" pitchFamily="50" charset="0"/>
              </a:rPr>
              <a:t>same number of drug related homicides (3) </a:t>
            </a:r>
            <a:r>
              <a:rPr lang="en-GB" sz="1200" dirty="0">
                <a:solidFill>
                  <a:schemeClr val="tx1"/>
                </a:solidFill>
                <a:latin typeface="Atkinson Hyperlegible" pitchFamily="50" charset="0"/>
              </a:rPr>
              <a:t>for the 12 months to December 2022 compared to the 12 months to December 2021 and four fewer compared to the 12 months to December 2019.</a:t>
            </a:r>
          </a:p>
          <a:p>
            <a:pPr lvl="0"/>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an 8.6% increase (1,275 more offences) in Violence with Injury (VWI) offences for the 12 months to December 2022 compared to the 12 months to December 2021. There was a 4.5% increase compared to the 12 months to December 2019 (685 more offences).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a:t>
            </a:r>
            <a:r>
              <a:rPr lang="en-GB" sz="105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50" dirty="0">
                <a:solidFill>
                  <a:schemeClr val="tx1"/>
                </a:solidFill>
                <a:latin typeface="Atkinson Hyperlegible" pitchFamily="50" charset="0"/>
              </a:rPr>
              <a:t>**  The confidence question was added to the external independent survey in September 2021. A year on year comparison is therefore not available. </a:t>
            </a:r>
          </a:p>
        </p:txBody>
      </p:sp>
      <p:pic>
        <p:nvPicPr>
          <p:cNvPr id="4" name="Picture 3">
            <a:extLst>
              <a:ext uri="{FF2B5EF4-FFF2-40B4-BE49-F238E27FC236}">
                <a16:creationId xmlns:a16="http://schemas.microsoft.com/office/drawing/2014/main" id="{622572CB-65A4-46A4-B1C3-145EFA2CA034}"/>
              </a:ext>
            </a:extLst>
          </p:cNvPr>
          <p:cNvPicPr>
            <a:picLocks noChangeAspect="1"/>
          </p:cNvPicPr>
          <p:nvPr/>
        </p:nvPicPr>
        <p:blipFill>
          <a:blip r:embed="rId3"/>
          <a:stretch>
            <a:fillRect/>
          </a:stretch>
        </p:blipFill>
        <p:spPr>
          <a:xfrm>
            <a:off x="4769695" y="1690740"/>
            <a:ext cx="4320000" cy="1861775"/>
          </a:xfrm>
          <a:prstGeom prst="rect">
            <a:avLst/>
          </a:prstGeom>
        </p:spPr>
      </p:pic>
      <p:pic>
        <p:nvPicPr>
          <p:cNvPr id="2" name="Picture 1">
            <a:extLst>
              <a:ext uri="{FF2B5EF4-FFF2-40B4-BE49-F238E27FC236}">
                <a16:creationId xmlns:a16="http://schemas.microsoft.com/office/drawing/2014/main" id="{77F6645C-3118-4696-9340-096089D93F42}"/>
              </a:ext>
            </a:extLst>
          </p:cNvPr>
          <p:cNvPicPr>
            <a:picLocks noChangeAspect="1"/>
          </p:cNvPicPr>
          <p:nvPr/>
        </p:nvPicPr>
        <p:blipFill>
          <a:blip r:embed="rId4"/>
          <a:stretch>
            <a:fillRect/>
          </a:stretch>
        </p:blipFill>
        <p:spPr>
          <a:xfrm>
            <a:off x="72000" y="754707"/>
            <a:ext cx="9000000" cy="902951"/>
          </a:xfrm>
          <a:prstGeom prst="rect">
            <a:avLst/>
          </a:prstGeom>
        </p:spPr>
      </p:pic>
      <p:pic>
        <p:nvPicPr>
          <p:cNvPr id="7" name="Picture 6">
            <a:extLst>
              <a:ext uri="{FF2B5EF4-FFF2-40B4-BE49-F238E27FC236}">
                <a16:creationId xmlns:a16="http://schemas.microsoft.com/office/drawing/2014/main" id="{836C8785-2B9C-471E-9220-5B8B0AB9FFBF}"/>
              </a:ext>
            </a:extLst>
          </p:cNvPr>
          <p:cNvPicPr>
            <a:picLocks noChangeAspect="1"/>
          </p:cNvPicPr>
          <p:nvPr/>
        </p:nvPicPr>
        <p:blipFill>
          <a:blip r:embed="rId5"/>
          <a:stretch>
            <a:fillRect/>
          </a:stretch>
        </p:blipFill>
        <p:spPr>
          <a:xfrm>
            <a:off x="72000" y="1729148"/>
            <a:ext cx="4320000" cy="1827035"/>
          </a:xfrm>
          <a:prstGeom prst="rect">
            <a:avLst/>
          </a:prstGeom>
        </p:spPr>
      </p:pic>
      <p:sp>
        <p:nvSpPr>
          <p:cNvPr id="10" name="Rectangle 9">
            <a:extLst>
              <a:ext uri="{FF2B5EF4-FFF2-40B4-BE49-F238E27FC236}">
                <a16:creationId xmlns:a16="http://schemas.microsoft.com/office/drawing/2014/main" id="{86290544-8C6C-4AFA-81C4-F2F0BEE832C2}"/>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spTree>
    <p:extLst>
      <p:ext uri="{BB962C8B-B14F-4D97-AF65-F5344CB8AC3E}">
        <p14:creationId xmlns:p14="http://schemas.microsoft.com/office/powerpoint/2010/main" val="416325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832648"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 – continued</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8</a:t>
            </a:fld>
            <a:endParaRPr lang="en-GB" dirty="0"/>
          </a:p>
        </p:txBody>
      </p:sp>
      <p:sp>
        <p:nvSpPr>
          <p:cNvPr id="8" name="TextBox 7"/>
          <p:cNvSpPr txBox="1"/>
          <p:nvPr/>
        </p:nvSpPr>
        <p:spPr>
          <a:xfrm>
            <a:off x="107504" y="2569835"/>
            <a:ext cx="8952079" cy="410881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latin typeface="Atkinson Hyperlegible" pitchFamily="50" charset="0"/>
              </a:rPr>
              <a:t>There was a 19.1% increase (69 more) in the number of knife-enabled crime offences in the 12 months to December 2022 compared to the 12 months to December 2021</a:t>
            </a:r>
            <a:r>
              <a:rPr lang="en-GB" sz="1000" i="1" dirty="0">
                <a:solidFill>
                  <a:schemeClr val="tx1"/>
                </a:solidFill>
                <a:latin typeface="Atkinson Hyperlegible" pitchFamily="50" charset="0"/>
              </a:rPr>
              <a:t>. </a:t>
            </a:r>
            <a:r>
              <a:rPr lang="en-GB" sz="1000" dirty="0">
                <a:solidFill>
                  <a:schemeClr val="tx1"/>
                </a:solidFill>
                <a:latin typeface="Atkinson Hyperlegible" pitchFamily="50" charset="0"/>
              </a:rPr>
              <a:t>The number of knife-enabled crime offences also increased by 2.4% (39 more) in the 12 months to December 2022 compared to the 12 months to December 20</a:t>
            </a:r>
            <a:r>
              <a:rPr lang="en-GB" sz="1000" u="sng" dirty="0">
                <a:solidFill>
                  <a:schemeClr val="tx1"/>
                </a:solidFill>
                <a:latin typeface="Atkinson Hyperlegible" pitchFamily="50" charset="0"/>
              </a:rPr>
              <a:t>19</a:t>
            </a:r>
            <a:r>
              <a:rPr lang="en-GB" sz="1000" dirty="0">
                <a:solidFill>
                  <a:schemeClr val="tx1"/>
                </a:solidFill>
                <a:latin typeface="Atkinson Hyperlegible" pitchFamily="50" charset="0"/>
              </a:rPr>
              <a:t>.</a:t>
            </a:r>
          </a:p>
          <a:p>
            <a:r>
              <a:rPr lang="en-GB" sz="1000" dirty="0">
                <a:solidFill>
                  <a:schemeClr val="tx1"/>
                </a:solidFill>
                <a:latin typeface="Atkinson Hyperlegible" pitchFamily="50" charset="0"/>
              </a:rPr>
              <a:t>Essex conducted 11.4% more Organised Crime Group (OCG) disruptions (37 more) for the 12 months to December 2022 compared to the 12 months to December 2021. Although there was a 265.7% increase compared with the 12 months to December 2019 (263 more), this is due to a breakdown in the communication between the data from the operation activity to the figures which were produced by the Eastern Region Special Operations Unit (ERSOU).</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61.0% for the 12 months to September 2022. The results for this question have been stable since it was first asked in September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a:t>
            </a:r>
            <a:r>
              <a:rPr lang="en-GB" sz="1000" dirty="0">
                <a:solidFill>
                  <a:schemeClr val="tx1"/>
                </a:solidFill>
                <a:effectLst/>
                <a:latin typeface="Atkinson Hyperlegible" pitchFamily="50" charset="0"/>
                <a:ea typeface="Times New Roman" panose="02020603050405020304" pitchFamily="18" charset="0"/>
              </a:rPr>
              <a:t>rug related homicides are stable, confidence is relatively high and OCG disruptions are higher. However, d</a:t>
            </a:r>
            <a:r>
              <a:rPr lang="en-GB" sz="1000" dirty="0">
                <a:solidFill>
                  <a:schemeClr val="tx1"/>
                </a:solidFill>
                <a:latin typeface="Atkinson Hyperlegible" pitchFamily="50" charset="0"/>
              </a:rPr>
              <a:t>ue to the fact that </a:t>
            </a:r>
            <a:r>
              <a:rPr lang="en-GB" sz="1000" dirty="0">
                <a:solidFill>
                  <a:schemeClr val="tx1"/>
                </a:solidFill>
                <a:effectLst/>
                <a:latin typeface="Atkinson Hyperlegible" pitchFamily="50" charset="0"/>
                <a:ea typeface="Times New Roman" panose="02020603050405020304" pitchFamily="18" charset="0"/>
              </a:rPr>
              <a:t>the number of VWI and knife-enabled crime offences have increased when compared to the same periods, a grade of Adequate is recommended.</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900" dirty="0">
                <a:solidFill>
                  <a:schemeClr val="tx1"/>
                </a:solidFill>
                <a:latin typeface="Atkinson Hyperlegible" pitchFamily="50"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T</a:t>
            </a:r>
            <a:r>
              <a:rPr lang="en-GB" sz="900" dirty="0">
                <a:solidFill>
                  <a:schemeClr val="tx1"/>
                </a:solidFill>
                <a:latin typeface="Atkinson Hyperlegible" pitchFamily="50" charset="0"/>
              </a:rPr>
              <a:t>his has enabled Essex Police to better understand knife crime in Essex. </a:t>
            </a:r>
          </a:p>
          <a:p>
            <a:r>
              <a:rPr lang="en-GB" sz="900" dirty="0">
                <a:solidFill>
                  <a:schemeClr val="tx1"/>
                </a:solidFill>
                <a:latin typeface="Atkinson Hyperlegible" pitchFamily="50" charset="0"/>
              </a:rPr>
              <a:t>**  The confidence question was added to the external independent survey in September 2021. A year on year comparison is therefore not available. </a:t>
            </a:r>
          </a:p>
          <a:p>
            <a:r>
              <a:rPr lang="en-GB" sz="900" dirty="0">
                <a:solidFill>
                  <a:schemeClr val="tx1"/>
                </a:solidFill>
                <a:latin typeface="Atkinson Hyperlegible" pitchFamily="50" charset="0"/>
              </a:rPr>
              <a:t>*** In the fiscal year 2019/20 the disruption returns to the Eastern Region Special Operations Unit (ERSOU) averaged 25 a quarter. A process review identified a breakdown in the communication of the data from the operation activity to the figures produced by ERSOU. A project of improvement was implemented which focussed on improving the communication between teams internally, and more importantly with ERSOU, to understand the parameters of what a disruption is and share this information with all teams within Essex Police. </a:t>
            </a:r>
            <a:r>
              <a:rPr lang="en-GB" sz="900" dirty="0">
                <a:effectLst/>
                <a:latin typeface="Atkinson Hyperlegible" pitchFamily="50" charset="0"/>
                <a:ea typeface="Calibri" panose="020F0502020204030204" pitchFamily="34" charset="0"/>
              </a:rPr>
              <a:t>Over a two year period a </a:t>
            </a:r>
            <a:r>
              <a:rPr lang="en-GB" sz="900" dirty="0">
                <a:solidFill>
                  <a:schemeClr val="tx1"/>
                </a:solidFill>
                <a:effectLst/>
                <a:latin typeface="Atkinson Hyperlegible" pitchFamily="50" charset="0"/>
                <a:ea typeface="Calibri" panose="020F0502020204030204" pitchFamily="34" charset="0"/>
              </a:rPr>
              <a:t>continual improvement of disruption figures has come from a refinement of the communication and claiming process. This has been focussed on ensuring that we are claiming all possible disruptions of OCGs, tracking all activity from inception to closure, being innovative in our activity led by the </a:t>
            </a:r>
            <a:r>
              <a:rPr lang="en-GB" sz="900" dirty="0">
                <a:solidFill>
                  <a:schemeClr val="tx1"/>
                </a:solidFill>
                <a:effectLst/>
                <a:latin typeface="Atkinson Hyperlegible" pitchFamily="50" charset="0"/>
                <a:ea typeface="Calibri" panose="020F0502020204030204" pitchFamily="34" charset="0"/>
                <a:cs typeface="Calibri" panose="020F0502020204030204" pitchFamily="34" charset="0"/>
              </a:rPr>
              <a:t>Organised Crime Group Management Unit (</a:t>
            </a:r>
            <a:r>
              <a:rPr lang="en-GB" sz="900" dirty="0">
                <a:solidFill>
                  <a:schemeClr val="tx1"/>
                </a:solidFill>
                <a:effectLst/>
                <a:latin typeface="Atkinson Hyperlegible" pitchFamily="50" charset="0"/>
                <a:ea typeface="Calibri" panose="020F0502020204030204" pitchFamily="34" charset="0"/>
              </a:rPr>
              <a:t>OCGMU) and highlighting and educating new teams on how they can impact OCGs in their daily work. The moderation process has also been refined to ensure consistency with ERSOU.</a:t>
            </a:r>
            <a:endParaRPr lang="en-GB" sz="900" dirty="0">
              <a:solidFill>
                <a:schemeClr val="tx1"/>
              </a:solidFill>
              <a:latin typeface="Atkinson Hyperlegible" pitchFamily="50" charset="0"/>
            </a:endParaRPr>
          </a:p>
        </p:txBody>
      </p:sp>
      <p:pic>
        <p:nvPicPr>
          <p:cNvPr id="11" name="Picture 10">
            <a:extLst>
              <a:ext uri="{FF2B5EF4-FFF2-40B4-BE49-F238E27FC236}">
                <a16:creationId xmlns:a16="http://schemas.microsoft.com/office/drawing/2014/main" id="{940846E0-CBD5-454C-A97F-9EDDE7506205}"/>
              </a:ext>
            </a:extLst>
          </p:cNvPr>
          <p:cNvPicPr>
            <a:picLocks noChangeAspect="1"/>
          </p:cNvPicPr>
          <p:nvPr/>
        </p:nvPicPr>
        <p:blipFill>
          <a:blip r:embed="rId3"/>
          <a:stretch>
            <a:fillRect/>
          </a:stretch>
        </p:blipFill>
        <p:spPr>
          <a:xfrm>
            <a:off x="50018" y="732246"/>
            <a:ext cx="9000000" cy="891148"/>
          </a:xfrm>
          <a:prstGeom prst="rect">
            <a:avLst/>
          </a:prstGeom>
        </p:spPr>
      </p:pic>
      <p:pic>
        <p:nvPicPr>
          <p:cNvPr id="13" name="Picture 12">
            <a:extLst>
              <a:ext uri="{FF2B5EF4-FFF2-40B4-BE49-F238E27FC236}">
                <a16:creationId xmlns:a16="http://schemas.microsoft.com/office/drawing/2014/main" id="{AC15E3A9-7051-444E-8572-74CEC5BC8296}"/>
              </a:ext>
            </a:extLst>
          </p:cNvPr>
          <p:cNvPicPr>
            <a:picLocks noChangeAspect="1"/>
          </p:cNvPicPr>
          <p:nvPr/>
        </p:nvPicPr>
        <p:blipFill>
          <a:blip r:embed="rId4"/>
          <a:stretch>
            <a:fillRect/>
          </a:stretch>
        </p:blipFill>
        <p:spPr>
          <a:xfrm>
            <a:off x="50018" y="1686630"/>
            <a:ext cx="9000000" cy="838032"/>
          </a:xfrm>
          <a:prstGeom prst="rect">
            <a:avLst/>
          </a:prstGeom>
        </p:spPr>
      </p:pic>
      <p:sp>
        <p:nvSpPr>
          <p:cNvPr id="10" name="Rectangle 9">
            <a:extLst>
              <a:ext uri="{FF2B5EF4-FFF2-40B4-BE49-F238E27FC236}">
                <a16:creationId xmlns:a16="http://schemas.microsoft.com/office/drawing/2014/main" id="{6800D2F1-76AF-4A74-B9DA-529E417E68F5}"/>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F0"/>
                </a:solidFill>
                <a:latin typeface="Atkinson Hyperlegible" pitchFamily="50" charset="0"/>
              </a:rPr>
              <a:t>Adequate</a:t>
            </a:r>
          </a:p>
        </p:txBody>
      </p:sp>
    </p:spTree>
    <p:extLst>
      <p:ext uri="{BB962C8B-B14F-4D97-AF65-F5344CB8AC3E}">
        <p14:creationId xmlns:p14="http://schemas.microsoft.com/office/powerpoint/2010/main" val="384307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9</a:t>
            </a:fld>
            <a:endParaRPr lang="en-GB" dirty="0"/>
          </a:p>
        </p:txBody>
      </p:sp>
      <p:sp>
        <p:nvSpPr>
          <p:cNvPr id="7" name="TextBox 6"/>
          <p:cNvSpPr txBox="1"/>
          <p:nvPr/>
        </p:nvSpPr>
        <p:spPr>
          <a:xfrm>
            <a:off x="129074" y="3563517"/>
            <a:ext cx="8879360" cy="307776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3.4% decrease (1,047 fewer) in the number of recorded Domestic Abuse (DA) offences</a:t>
            </a:r>
            <a:r>
              <a:rPr lang="en-GB" sz="1100" dirty="0">
                <a:solidFill>
                  <a:schemeClr val="tx1"/>
                </a:solidFill>
                <a:latin typeface="Atkinson Hyperlegible" pitchFamily="50" charset="0"/>
              </a:rPr>
              <a:t> for the 12 months to December 2022 compared to the 12 months to December 2021. The Force recorded </a:t>
            </a:r>
            <a:r>
              <a:rPr lang="en-GB" sz="1100" b="1" dirty="0">
                <a:solidFill>
                  <a:schemeClr val="tx1"/>
                </a:solidFill>
                <a:latin typeface="Atkinson Hyperlegible" pitchFamily="50" charset="0"/>
              </a:rPr>
              <a:t>1,276 fewer offences in the </a:t>
            </a:r>
            <a:r>
              <a:rPr lang="en-GB" sz="1100" b="1" u="sng" dirty="0">
                <a:solidFill>
                  <a:schemeClr val="tx1"/>
                </a:solidFill>
                <a:latin typeface="Atkinson Hyperlegible" pitchFamily="50" charset="0"/>
              </a:rPr>
              <a:t>three</a:t>
            </a:r>
            <a:r>
              <a:rPr lang="en-GB" sz="1100" b="1" dirty="0">
                <a:solidFill>
                  <a:schemeClr val="tx1"/>
                </a:solidFill>
                <a:latin typeface="Atkinson Hyperlegible" pitchFamily="50" charset="0"/>
              </a:rPr>
              <a:t> months to December 2022 compared to the same period in 2021</a:t>
            </a:r>
            <a:r>
              <a:rPr lang="en-GB" sz="1100" dirty="0">
                <a:solidFill>
                  <a:schemeClr val="tx1"/>
                </a:solidFill>
                <a:latin typeface="Atkinson Hyperlegible" pitchFamily="50" charset="0"/>
              </a:rPr>
              <a:t> (6,677 v. 7,953). It is of note that Stalking &amp; Harassment offences account for more than a fifth (21.5%) of all Domestic Abuse investigations and that Essex Police are currently auditing and – where appropriate – cancelling Stalking &amp; Harassment offences to ensure additional crimes have not been unnecessarily recorded.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4.2% (131) more DA offences</a:t>
            </a:r>
            <a:r>
              <a:rPr lang="en-GB" sz="1100" dirty="0">
                <a:solidFill>
                  <a:schemeClr val="tx1"/>
                </a:solidFill>
                <a:latin typeface="Atkinson Hyperlegible" pitchFamily="50" charset="0"/>
              </a:rPr>
              <a:t> for the 12 months to December 2022 compared to the 12 months to December 2021. The Force </a:t>
            </a:r>
            <a:r>
              <a:rPr lang="en-GB" sz="1100" b="1" dirty="0">
                <a:solidFill>
                  <a:schemeClr val="tx1"/>
                </a:solidFill>
                <a:latin typeface="Atkinson Hyperlegible" pitchFamily="50" charset="0"/>
              </a:rPr>
              <a:t>solved 42 fewer offences in the three months to December 2022 compared to the same period in 2021 </a:t>
            </a:r>
            <a:r>
              <a:rPr lang="en-GB" sz="1100" dirty="0">
                <a:solidFill>
                  <a:schemeClr val="tx1"/>
                </a:solidFill>
                <a:latin typeface="Atkinson Hyperlegible" pitchFamily="50" charset="0"/>
              </a:rPr>
              <a:t>(749 v 791).</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1.2% decrease (367 fewer) in DA offences and an 8.6% increase (257 more) in the number of DA offences solved for the 12 months to December 2022 compared to the 12 months to December 2019.</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were 1,396 fewer repeat victims of DA in the 12 months to December 2022 compared to the 12 months to December 2021 (6.7% less). There was also a decrease of 4.7% (974 fewer) compared to the 12 months to December 2019.</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Please note:</a:t>
            </a: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 A</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a:t>
            </a:r>
            <a:endParaRPr lang="en-GB" sz="1000" dirty="0">
              <a:solidFill>
                <a:schemeClr val="tx1"/>
              </a:solidFill>
              <a:latin typeface="Atkinson Hyperlegible" pitchFamily="50" charset="0"/>
            </a:endParaRPr>
          </a:p>
        </p:txBody>
      </p:sp>
      <p:sp>
        <p:nvSpPr>
          <p:cNvPr id="14" name="Rectangle 13">
            <a:extLst>
              <a:ext uri="{FF2B5EF4-FFF2-40B4-BE49-F238E27FC236}">
                <a16:creationId xmlns:a16="http://schemas.microsoft.com/office/drawing/2014/main" id="{223F1486-25ED-4A96-A70C-A701B35B4566}"/>
              </a:ext>
            </a:extLst>
          </p:cNvPr>
          <p:cNvSpPr/>
          <p:nvPr/>
        </p:nvSpPr>
        <p:spPr>
          <a:xfrm>
            <a:off x="7686409" y="185817"/>
            <a:ext cx="1423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8" name="Picture 7">
            <a:extLst>
              <a:ext uri="{FF2B5EF4-FFF2-40B4-BE49-F238E27FC236}">
                <a16:creationId xmlns:a16="http://schemas.microsoft.com/office/drawing/2014/main" id="{0782A8DE-76B4-48A1-8694-973C2B893E13}"/>
              </a:ext>
            </a:extLst>
          </p:cNvPr>
          <p:cNvPicPr>
            <a:picLocks noChangeAspect="1"/>
          </p:cNvPicPr>
          <p:nvPr/>
        </p:nvPicPr>
        <p:blipFill>
          <a:blip r:embed="rId2"/>
          <a:stretch>
            <a:fillRect/>
          </a:stretch>
        </p:blipFill>
        <p:spPr>
          <a:xfrm>
            <a:off x="106589" y="1782600"/>
            <a:ext cx="3960000" cy="1745218"/>
          </a:xfrm>
          <a:prstGeom prst="rect">
            <a:avLst/>
          </a:prstGeom>
        </p:spPr>
      </p:pic>
      <p:pic>
        <p:nvPicPr>
          <p:cNvPr id="12" name="Picture 11">
            <a:extLst>
              <a:ext uri="{FF2B5EF4-FFF2-40B4-BE49-F238E27FC236}">
                <a16:creationId xmlns:a16="http://schemas.microsoft.com/office/drawing/2014/main" id="{1658177D-5E94-4949-B5EB-F86627C4E6DA}"/>
              </a:ext>
            </a:extLst>
          </p:cNvPr>
          <p:cNvPicPr>
            <a:picLocks noChangeAspect="1"/>
          </p:cNvPicPr>
          <p:nvPr/>
        </p:nvPicPr>
        <p:blipFill>
          <a:blip r:embed="rId3"/>
          <a:stretch>
            <a:fillRect/>
          </a:stretch>
        </p:blipFill>
        <p:spPr>
          <a:xfrm>
            <a:off x="68754" y="706532"/>
            <a:ext cx="9000000" cy="1062295"/>
          </a:xfrm>
          <a:prstGeom prst="rect">
            <a:avLst/>
          </a:prstGeom>
        </p:spPr>
      </p:pic>
      <p:pic>
        <p:nvPicPr>
          <p:cNvPr id="2" name="Picture 1">
            <a:extLst>
              <a:ext uri="{FF2B5EF4-FFF2-40B4-BE49-F238E27FC236}">
                <a16:creationId xmlns:a16="http://schemas.microsoft.com/office/drawing/2014/main" id="{ACE8BCC6-9E9E-488A-A739-560B02DEE287}"/>
              </a:ext>
            </a:extLst>
          </p:cNvPr>
          <p:cNvPicPr>
            <a:picLocks noChangeAspect="1"/>
          </p:cNvPicPr>
          <p:nvPr/>
        </p:nvPicPr>
        <p:blipFill>
          <a:blip r:embed="rId4"/>
          <a:stretch>
            <a:fillRect/>
          </a:stretch>
        </p:blipFill>
        <p:spPr>
          <a:xfrm>
            <a:off x="5077413" y="1801357"/>
            <a:ext cx="3960000" cy="1735677"/>
          </a:xfrm>
          <a:prstGeom prst="rect">
            <a:avLst/>
          </a:prstGeom>
        </p:spPr>
      </p:pic>
    </p:spTree>
    <p:extLst>
      <p:ext uri="{BB962C8B-B14F-4D97-AF65-F5344CB8AC3E}">
        <p14:creationId xmlns:p14="http://schemas.microsoft.com/office/powerpoint/2010/main" val="1828407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fbcba35-67f7-44b8-a70f-e0177a2c305e" xsi:nil="true"/>
    <lcf76f155ced4ddcb4097134ff3c332f xmlns="2cb40d17-24dc-4d07-b660-1564287169a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12" ma:contentTypeDescription="Create a new document." ma:contentTypeScope="" ma:versionID="28d38a887f1970a33caa9d0c2bcd6bfc">
  <xsd:schema xmlns:xsd="http://www.w3.org/2001/XMLSchema" xmlns:xs="http://www.w3.org/2001/XMLSchema" xmlns:p="http://schemas.microsoft.com/office/2006/metadata/properties" xmlns:ns2="2cb40d17-24dc-4d07-b660-1564287169a8" xmlns:ns3="0bdee5e8-5fc9-4362-8615-f366afddac20" xmlns:ns4="5fbcba35-67f7-44b8-a70f-e0177a2c305e" targetNamespace="http://schemas.microsoft.com/office/2006/metadata/properties" ma:root="true" ma:fieldsID="2ca712739947db65a31c799741444672" ns2:_="" ns3:_="" ns4:_="">
    <xsd:import namespace="2cb40d17-24dc-4d07-b660-1564287169a8"/>
    <xsd:import namespace="0bdee5e8-5fc9-4362-8615-f366afddac20"/>
    <xsd:import namespace="5fbcba35-67f7-44b8-a70f-e0177a2c30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599ab7-55e5-40db-9431-276631c6cdcf"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bcba35-67f7-44b8-a70f-e0177a2c305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e1932837-3433-4ecc-a335-8d5614d31136}" ma:internalName="TaxCatchAll" ma:showField="CatchAllData" ma:web="0bdee5e8-5fc9-4362-8615-f366afddac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purl.org/dc/elements/1.1/"/>
    <ds:schemaRef ds:uri="http://www.w3.org/XML/1998/namespace"/>
    <ds:schemaRef ds:uri="http://schemas.microsoft.com/office/2006/documentManagement/types"/>
    <ds:schemaRef ds:uri="8d7c5e81-ca17-4398-b481-393a2177e379"/>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C61AF41-5806-416F-99A3-A2A3B75EBF6A}"/>
</file>

<file path=docProps/app.xml><?xml version="1.0" encoding="utf-8"?>
<Properties xmlns="http://schemas.openxmlformats.org/officeDocument/2006/extended-properties" xmlns:vt="http://schemas.openxmlformats.org/officeDocument/2006/docPropsVTypes">
  <TotalTime>164819</TotalTime>
  <Words>10458</Words>
  <Application>Microsoft Office PowerPoint</Application>
  <PresentationFormat>On-screen Show (4:3)</PresentationFormat>
  <Paragraphs>400</Paragraphs>
  <Slides>35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Lisa Scally 42006288</cp:lastModifiedBy>
  <cp:revision>6464</cp:revision>
  <cp:lastPrinted>2020-11-06T11:50:37Z</cp:lastPrinted>
  <dcterms:created xsi:type="dcterms:W3CDTF">2016-11-25T10:22:24Z</dcterms:created>
  <dcterms:modified xsi:type="dcterms:W3CDTF">2023-01-19T11:45:54Z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