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7" r:id="rId5"/>
    <p:sldId id="340" r:id="rId6"/>
    <p:sldId id="299" r:id="rId7"/>
    <p:sldId id="286" r:id="rId8"/>
    <p:sldId id="300" r:id="rId9"/>
    <p:sldId id="287" r:id="rId10"/>
    <p:sldId id="288" r:id="rId11"/>
    <p:sldId id="324" r:id="rId12"/>
    <p:sldId id="319" r:id="rId13"/>
    <p:sldId id="333" r:id="rId14"/>
    <p:sldId id="318" r:id="rId15"/>
    <p:sldId id="329" r:id="rId16"/>
    <p:sldId id="335" r:id="rId17"/>
    <p:sldId id="336" r:id="rId18"/>
    <p:sldId id="321" r:id="rId19"/>
    <p:sldId id="322" r:id="rId20"/>
    <p:sldId id="337" r:id="rId21"/>
    <p:sldId id="338" r:id="rId22"/>
    <p:sldId id="317" r:id="rId23"/>
    <p:sldId id="342" r:id="rId24"/>
    <p:sldId id="305" r:id="rId25"/>
    <p:sldId id="341" r:id="rId26"/>
    <p:sldId id="298" r:id="rId27"/>
    <p:sldId id="326" r:id="rId28"/>
    <p:sldId id="325" r:id="rId29"/>
    <p:sldId id="295" r:id="rId30"/>
    <p:sldId id="296" r:id="rId31"/>
    <p:sldId id="327" r:id="rId32"/>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7A833-90BD-6805-ADF2-6C282277EC87}" name="Victoria Harrington 42077067" initials="VH4" userId="S::Victoria.Harrington@essex.police.uk::f4ff6639-4e17-47a0-8417-d7c2b298290e" providerId="AD"/>
  <p188:author id="{EBF5675B-5860-EE94-280C-D7E4AF4A2F56}" name="Matt Robbins 42073495" initials="MR4" userId="S::Matt.Robbins@essex.police.uk::a8de2c8f-d049-460a-a9e1-41659b9f2e59" providerId="AD"/>
  <p188:author id="{53D08B5B-FF56-910D-7832-3ACC8F4F55D9}" name="Richard Charnock 42071826" initials="RC4" userId="S::Richard.Charnock@essex.police.uk::9349f1fd-d448-4709-94f9-992c39c3d9bf" providerId="AD"/>
  <p188:author id="{98A624BD-733E-98A4-66D4-59319B7D78DF}" name="Mark Johnson 42078336" initials="MJ4" userId="S::mark.johnson@essex.police.uk::0aa660a2-bce6-422a-a4b8-31221bdde3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3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73"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16/11/2022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16/11/2022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16/11/2022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16/11/2022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16/11/2022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16/11/2022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16/11/2022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16/11/2022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16/11/2022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16/11/2022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16/11/2022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16/11/2022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16/11/2022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16/11/2022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1.xml"/><Relationship Id="rId4" Type="http://schemas.openxmlformats.org/officeDocument/2006/relationships/image" Target="../media/image30.emf"/></Relationships>
</file>

<file path=ppt/slides/_rels/slide16.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4.emf"/><Relationship Id="rId5" Type="http://schemas.openxmlformats.org/officeDocument/2006/relationships/image" Target="../media/image33.png"/><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emf"/><Relationship Id="rId1" Type="http://schemas.openxmlformats.org/officeDocument/2006/relationships/slideLayout" Target="../slideLayouts/slideLayout1.xml"/><Relationship Id="rId4" Type="http://schemas.openxmlformats.org/officeDocument/2006/relationships/image" Target="../media/image37.emf"/></Relationships>
</file>

<file path=ppt/slides/_rels/slide18.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1.xml"/><Relationship Id="rId5" Type="http://schemas.openxmlformats.org/officeDocument/2006/relationships/image" Target="../media/image16.emf"/><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October 2022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2915816" y="5705380"/>
            <a:ext cx="6192689" cy="954107"/>
          </a:xfrm>
          <a:prstGeom prst="rect">
            <a:avLst/>
          </a:prstGeom>
          <a:noFill/>
        </p:spPr>
        <p:txBody>
          <a:bodyPr wrap="square" rtlCol="0">
            <a:spAutoFit/>
          </a:bodyPr>
          <a:lstStyle/>
          <a:p>
            <a:pPr algn="r"/>
            <a:r>
              <a:rPr lang="en-GB" sz="1400" dirty="0">
                <a:latin typeface="Atkinson Hyperlegible" pitchFamily="50" charset="0"/>
              </a:rPr>
              <a:t>Version 2.1</a:t>
            </a:r>
          </a:p>
          <a:p>
            <a:pPr algn="r"/>
            <a:r>
              <a:rPr lang="en-GB" sz="1400" dirty="0">
                <a:latin typeface="Atkinson Hyperlegible" pitchFamily="50" charset="0"/>
              </a:rPr>
              <a:t>Produced November 2022</a:t>
            </a:r>
          </a:p>
          <a:p>
            <a:pPr algn="r"/>
            <a:r>
              <a:rPr lang="en-GB" sz="1400" dirty="0">
                <a:latin typeface="Atkinson Hyperlegible" pitchFamily="50" charset="0"/>
              </a:rPr>
              <a:t>Performance Analysis Unit, Research &amp; Analysis Department,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August 2022 </a:t>
            </a:r>
            <a:r>
              <a:rPr lang="en-GB" sz="1200" i="1" dirty="0">
                <a:solidFill>
                  <a:schemeClr val="bg1">
                    <a:lumMod val="50000"/>
                  </a:schemeClr>
                </a:solidFill>
                <a:latin typeface="Atkinson Hyperlegible" pitchFamily="50" charset="0"/>
              </a:rPr>
              <a:t>(Essex Police data are to 31 October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54778"/>
            <a:ext cx="6624736" cy="584775"/>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 - continued</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2806591"/>
            <a:ext cx="8978675" cy="369331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43.8% of females feel safe walking alone in their area after dark (from the independent survey commissioned by Essex Police) for the period September 2021 to June 2022 compared to 76.4% of males.</a:t>
            </a:r>
          </a:p>
          <a:p>
            <a:endParaRPr lang="en-GB" sz="1000" dirty="0">
              <a:solidFill>
                <a:srgbClr val="FF0000"/>
              </a:solidFill>
              <a:effectLs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 Safe on police.uk to enable people, particularly women and girls, to pin-point locations where they feel unsafe or have felt unsafe and identify why that location made them feel unsafe. Street-Safe was developed by the Digital Public Contact (DPC) Programme in cooperation with the Home Office and the National Police Chiefs’ Council (NPCC) and was launched on 2 September 2021 as a national pilot for three months. Street Safe was introduced into Essex as part of the government’s strategy to tackle Violence against Women and Girls (VAWG). In October 2022,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13</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 reports were submitted in Essex. In total 219 reports have been submitted for Essex.</a:t>
            </a:r>
          </a:p>
          <a:p>
            <a:endParaRPr lang="en-GB" sz="1000" dirty="0">
              <a:solidFill>
                <a:schemeClr val="tx1"/>
              </a:solidFill>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Essex Police is regularly reporting to the national VAWG Taskforce and HMICFRS in respect of its performance, its action plan to tackle VAWG, and its internal conduct and behaviour. This contact also shares best practice and innovation.</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 </a:t>
            </a:r>
            <a:r>
              <a:rPr lang="en-GB" sz="1000" dirty="0">
                <a:solidFill>
                  <a:schemeClr val="tx1"/>
                </a:solidFill>
                <a:effectLst/>
                <a:latin typeface="Atkinson Hyperlegible" pitchFamily="50" charset="0"/>
                <a:ea typeface="Calibri" panose="020F0502020204030204" pitchFamily="34" charset="0"/>
              </a:rPr>
              <a:t>The national VAWG Taskforce categorise work in three distinct areas: improving trust and confidence in policing; relentless pursuit of offenders; and creating safer spaces. </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Partnership engagement is key in tackling VAWG, as there are many strands which policing cannot tackle alone; these include education and the prevalence of VAWG and the anonymity of the internet.</a:t>
            </a:r>
          </a:p>
          <a:p>
            <a:endParaRPr lang="en-GB" sz="1000" dirty="0">
              <a:solidFill>
                <a:srgbClr val="FF0000"/>
              </a:solidFill>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Essex Police encourage reporting and are working to gain a better understand this type of offence. While an increase in offences should therefore not necessarily be viewed negatively, the number of solved Sexual Offences committed against women has fallen in the 12 months to October 2022 compared to the same period last year (even though solved volumes are higher compared to the 12 months to December 2019).  As such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8" name="Rectangle 7">
            <a:extLst>
              <a:ext uri="{FF2B5EF4-FFF2-40B4-BE49-F238E27FC236}">
                <a16:creationId xmlns:a16="http://schemas.microsoft.com/office/drawing/2014/main" id="{9ADC78B2-C378-42E3-80B1-84F9585E8DB9}"/>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10" name="Picture 9">
            <a:extLst>
              <a:ext uri="{FF2B5EF4-FFF2-40B4-BE49-F238E27FC236}">
                <a16:creationId xmlns:a16="http://schemas.microsoft.com/office/drawing/2014/main" id="{0EFD7959-5BF7-4C28-BA5F-C40C8F2689F2}"/>
              </a:ext>
            </a:extLst>
          </p:cNvPr>
          <p:cNvPicPr>
            <a:picLocks noChangeAspect="1"/>
          </p:cNvPicPr>
          <p:nvPr/>
        </p:nvPicPr>
        <p:blipFill>
          <a:blip r:embed="rId2"/>
          <a:stretch>
            <a:fillRect/>
          </a:stretch>
        </p:blipFill>
        <p:spPr>
          <a:xfrm>
            <a:off x="71999" y="735565"/>
            <a:ext cx="9000000" cy="821865"/>
          </a:xfrm>
          <a:prstGeom prst="rect">
            <a:avLst/>
          </a:prstGeom>
        </p:spPr>
      </p:pic>
    </p:spTree>
    <p:extLst>
      <p:ext uri="{BB962C8B-B14F-4D97-AF65-F5344CB8AC3E}">
        <p14:creationId xmlns:p14="http://schemas.microsoft.com/office/powerpoint/2010/main" val="401358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3181" y="4388522"/>
            <a:ext cx="9000000" cy="24006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4.4% increase (1,997 more) in the number of </a:t>
            </a:r>
            <a:r>
              <a:rPr lang="en-GB" sz="1100" b="1" i="1" dirty="0">
                <a:solidFill>
                  <a:schemeClr val="tx1"/>
                </a:solidFill>
                <a:latin typeface="Atkinson Hyperlegible" pitchFamily="50" charset="0"/>
              </a:rPr>
              <a:t>offences</a:t>
            </a:r>
            <a:r>
              <a:rPr lang="en-GB" sz="1100" b="1" dirty="0">
                <a:solidFill>
                  <a:schemeClr val="tx1"/>
                </a:solidFill>
                <a:latin typeface="Atkinson Hyperlegible" pitchFamily="50" charset="0"/>
              </a:rPr>
              <a:t> with a repeat victim </a:t>
            </a:r>
            <a:r>
              <a:rPr lang="en-GB" sz="1100" dirty="0">
                <a:solidFill>
                  <a:schemeClr val="tx1"/>
                </a:solidFill>
                <a:latin typeface="Atkinson Hyperlegible" pitchFamily="50" charset="0"/>
              </a:rPr>
              <a:t>for the 12 months to October 2022 (47,111 offences) compared to the 12 months to October 2021 (45,114 offences) and a 10.3% increase (4,407 more) compared to the 12 months to December 2019 (42,704 offences).* Except for August 2022, the year on year increase for repeat victimisation, however, has decreased each month since March 2022 (decrease of 9.4 %pts. in that period).</a:t>
            </a:r>
          </a:p>
          <a:p>
            <a:endParaRPr lang="en-GB" sz="1100" dirty="0">
              <a:solidFill>
                <a:srgbClr val="FF0000"/>
              </a:solidFill>
              <a:latin typeface="Atkinson Hyperlegible" pitchFamily="50" charset="0"/>
              <a:ea typeface="Calibri" panose="020F0502020204030204" pitchFamily="34" charset="0"/>
            </a:endParaRPr>
          </a:p>
          <a:p>
            <a:r>
              <a:rPr lang="en-GB" sz="1100" dirty="0">
                <a:solidFill>
                  <a:schemeClr val="tx1"/>
                </a:solidFill>
                <a:latin typeface="Atkinson Hyperlegible" pitchFamily="50" charset="0"/>
                <a:ea typeface="Calibri" panose="020F0502020204030204" pitchFamily="34" charset="0"/>
              </a:rPr>
              <a:t>The number of individual repeat victims increased by 6.1% (1,311 more) for the 12 months to </a:t>
            </a:r>
            <a:r>
              <a:rPr lang="en-GB" sz="1100" dirty="0">
                <a:solidFill>
                  <a:schemeClr val="tx1"/>
                </a:solidFill>
                <a:latin typeface="Atkinson Hyperlegible" pitchFamily="50" charset="0"/>
              </a:rPr>
              <a:t>October</a:t>
            </a:r>
            <a:r>
              <a:rPr lang="en-GB" sz="1100" dirty="0">
                <a:solidFill>
                  <a:schemeClr val="tx1"/>
                </a:solidFill>
                <a:latin typeface="Atkinson Hyperlegible" pitchFamily="50" charset="0"/>
                <a:ea typeface="Calibri" panose="020F0502020204030204" pitchFamily="34" charset="0"/>
              </a:rPr>
              <a:t> 2022 (22,730 individual victims) compared to the 12 months to </a:t>
            </a:r>
            <a:r>
              <a:rPr lang="en-GB" sz="1100" dirty="0">
                <a:solidFill>
                  <a:schemeClr val="tx1"/>
                </a:solidFill>
                <a:latin typeface="Atkinson Hyperlegible" pitchFamily="50" charset="0"/>
              </a:rPr>
              <a:t>October</a:t>
            </a:r>
            <a:r>
              <a:rPr lang="en-GB" sz="1100" dirty="0">
                <a:solidFill>
                  <a:schemeClr val="tx1"/>
                </a:solidFill>
                <a:latin typeface="Atkinson Hyperlegible" pitchFamily="50" charset="0"/>
                <a:ea typeface="Calibri" panose="020F0502020204030204" pitchFamily="34" charset="0"/>
              </a:rPr>
              <a:t> 2021 (21,419 individual victims). There was a slightly larger overall rise of 6.7% (1,423 more) compared to the 12 months to December 2019 (21,307 individual victims). </a:t>
            </a:r>
          </a:p>
          <a:p>
            <a:endParaRPr lang="en-GB" sz="1100" dirty="0">
              <a:solidFill>
                <a:schemeClr val="tx1"/>
              </a:solidFill>
              <a:latin typeface="Atkinson Hyperlegible" pitchFamily="50" charset="0"/>
              <a:ea typeface="Calibri" panose="020F0502020204030204" pitchFamily="34" charset="0"/>
            </a:endParaRPr>
          </a:p>
          <a:p>
            <a:endParaRPr lang="en-GB" sz="11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repeat victims of crime. </a:t>
            </a:r>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a:t>
            </a:r>
          </a:p>
        </p:txBody>
      </p:sp>
      <p:pic>
        <p:nvPicPr>
          <p:cNvPr id="2" name="Picture 1">
            <a:extLst>
              <a:ext uri="{FF2B5EF4-FFF2-40B4-BE49-F238E27FC236}">
                <a16:creationId xmlns:a16="http://schemas.microsoft.com/office/drawing/2014/main" id="{39733CD6-7CAB-400D-96A0-DF7B7923EDBD}"/>
              </a:ext>
            </a:extLst>
          </p:cNvPr>
          <p:cNvPicPr>
            <a:picLocks noChangeAspect="1"/>
          </p:cNvPicPr>
          <p:nvPr/>
        </p:nvPicPr>
        <p:blipFill>
          <a:blip r:embed="rId2"/>
          <a:stretch>
            <a:fillRect/>
          </a:stretch>
        </p:blipFill>
        <p:spPr>
          <a:xfrm>
            <a:off x="69922" y="725817"/>
            <a:ext cx="9000000" cy="706109"/>
          </a:xfrm>
          <a:prstGeom prst="rect">
            <a:avLst/>
          </a:prstGeom>
        </p:spPr>
      </p:pic>
      <p:pic>
        <p:nvPicPr>
          <p:cNvPr id="3" name="Picture 2">
            <a:extLst>
              <a:ext uri="{FF2B5EF4-FFF2-40B4-BE49-F238E27FC236}">
                <a16:creationId xmlns:a16="http://schemas.microsoft.com/office/drawing/2014/main" id="{DE34CA61-62A7-4840-A0B3-7B1E3025A5A1}"/>
              </a:ext>
            </a:extLst>
          </p:cNvPr>
          <p:cNvPicPr>
            <a:picLocks noChangeAspect="1"/>
          </p:cNvPicPr>
          <p:nvPr/>
        </p:nvPicPr>
        <p:blipFill>
          <a:blip r:embed="rId3"/>
          <a:stretch>
            <a:fillRect/>
          </a:stretch>
        </p:blipFill>
        <p:spPr>
          <a:xfrm>
            <a:off x="69665" y="1516505"/>
            <a:ext cx="4320000" cy="1834931"/>
          </a:xfrm>
          <a:prstGeom prst="rect">
            <a:avLst/>
          </a:prstGeom>
        </p:spPr>
      </p:pic>
      <p:pic>
        <p:nvPicPr>
          <p:cNvPr id="4" name="Picture 3">
            <a:extLst>
              <a:ext uri="{FF2B5EF4-FFF2-40B4-BE49-F238E27FC236}">
                <a16:creationId xmlns:a16="http://schemas.microsoft.com/office/drawing/2014/main" id="{B71EC39A-DCF6-4190-918B-D2689584C7D9}"/>
              </a:ext>
            </a:extLst>
          </p:cNvPr>
          <p:cNvPicPr>
            <a:picLocks noChangeAspect="1"/>
          </p:cNvPicPr>
          <p:nvPr/>
        </p:nvPicPr>
        <p:blipFill>
          <a:blip r:embed="rId4"/>
          <a:stretch>
            <a:fillRect/>
          </a:stretch>
        </p:blipFill>
        <p:spPr>
          <a:xfrm>
            <a:off x="4716104" y="1524721"/>
            <a:ext cx="4320000" cy="1818498"/>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82662" y="163899"/>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 - continued</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768083"/>
            <a:ext cx="8978675" cy="17543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Confidence among victims (from the independent survey commissioned by Essex Police) is at 62.7%</a:t>
            </a:r>
            <a:r>
              <a:rPr lang="en-GB" sz="1200" dirty="0">
                <a:solidFill>
                  <a:schemeClr val="tx1"/>
                </a:solidFill>
                <a:latin typeface="Atkinson Hyperlegible" pitchFamily="50" charset="0"/>
              </a:rPr>
              <a:t> (results to the 12 months to June 2022). This is 17.0% points lower than confidence of non-victims for the same period (79.7%) but the gap has narrowed.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Compared to year ending June 2021, </a:t>
            </a:r>
            <a:r>
              <a:rPr lang="en-GB" sz="1200" b="1" dirty="0">
                <a:solidFill>
                  <a:schemeClr val="tx1"/>
                </a:solidFill>
                <a:latin typeface="Atkinson Hyperlegible" pitchFamily="50" charset="0"/>
              </a:rPr>
              <a:t>confidence in the local police among victims is stable</a:t>
            </a:r>
            <a:r>
              <a:rPr lang="en-GB" sz="1200" dirty="0">
                <a:solidFill>
                  <a:schemeClr val="tx1"/>
                </a:solidFill>
                <a:latin typeface="Atkinson Hyperlegible" pitchFamily="50" charset="0"/>
              </a:rPr>
              <a:t>, in contrast to confidence amongst non-victims for whom there was a statistically significantly reduction of 2.4% points.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Due to the fact that the number of repeat victims has increased in the 12 months to October 2022 compared to the same period last year and the 12 months to December 2019, a grade of Requires Improvement is recommended.</a:t>
            </a:r>
          </a:p>
        </p:txBody>
      </p:sp>
      <p:pic>
        <p:nvPicPr>
          <p:cNvPr id="10" name="Picture 9">
            <a:extLst>
              <a:ext uri="{FF2B5EF4-FFF2-40B4-BE49-F238E27FC236}">
                <a16:creationId xmlns:a16="http://schemas.microsoft.com/office/drawing/2014/main" id="{0C45A159-F9B3-4A83-8E8A-29BCD7C61626}"/>
              </a:ext>
            </a:extLst>
          </p:cNvPr>
          <p:cNvPicPr>
            <a:picLocks noChangeAspect="1"/>
          </p:cNvPicPr>
          <p:nvPr/>
        </p:nvPicPr>
        <p:blipFill>
          <a:blip r:embed="rId2"/>
          <a:stretch>
            <a:fillRect/>
          </a:stretch>
        </p:blipFill>
        <p:spPr>
          <a:xfrm>
            <a:off x="57821" y="779624"/>
            <a:ext cx="9000000" cy="873955"/>
          </a:xfrm>
          <a:prstGeom prst="rect">
            <a:avLst/>
          </a:prstGeom>
        </p:spPr>
      </p:pic>
      <p:pic>
        <p:nvPicPr>
          <p:cNvPr id="11" name="Picture 10">
            <a:extLst>
              <a:ext uri="{FF2B5EF4-FFF2-40B4-BE49-F238E27FC236}">
                <a16:creationId xmlns:a16="http://schemas.microsoft.com/office/drawing/2014/main" id="{23541513-EF4B-4296-A8D6-04242E4E4ED9}"/>
              </a:ext>
            </a:extLst>
          </p:cNvPr>
          <p:cNvPicPr>
            <a:picLocks noChangeAspect="1"/>
          </p:cNvPicPr>
          <p:nvPr/>
        </p:nvPicPr>
        <p:blipFill>
          <a:blip r:embed="rId3"/>
          <a:stretch>
            <a:fillRect/>
          </a:stretch>
        </p:blipFill>
        <p:spPr>
          <a:xfrm>
            <a:off x="62879" y="1738935"/>
            <a:ext cx="9000000" cy="850804"/>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13</a:t>
            </a:fld>
            <a:endParaRPr lang="en-GB" dirty="0"/>
          </a:p>
        </p:txBody>
      </p:sp>
      <p:sp>
        <p:nvSpPr>
          <p:cNvPr id="8" name="TextBox 7"/>
          <p:cNvSpPr txBox="1"/>
          <p:nvPr/>
        </p:nvSpPr>
        <p:spPr>
          <a:xfrm>
            <a:off x="58414" y="4328153"/>
            <a:ext cx="8978082" cy="246221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Rural Crime decreased by 7.0% (1,844 fewer offences) in the 12 months to October 2022 compared to the 12 months to December 2019</a:t>
            </a:r>
            <a:r>
              <a:rPr lang="en-GB" sz="1200" dirty="0">
                <a:solidFill>
                  <a:schemeClr val="tx1"/>
                </a:solidFill>
                <a:latin typeface="Atkinson Hyperlegible" pitchFamily="50" charset="0"/>
              </a:rPr>
              <a:t> pre-COVID period (All Crime in Essex decreased by 0.9% in the same period). Essex experienced a 5.1% increase in rural crime (1,202 more offences) for the 12 months to October 2022 compared to the 12 months to October 2021; All Crime in Essex increased by 7.3% in the same period.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 rural crime Harm (Crime Severity) Score* was 8.9 for the 12 months to October 2022, a rise of 1.1 when compared to the 12 months to October 2021. However, this is lower than the All Crime Harm Score in Essex (14.9) which increased by 1.8 over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October 2022) have been used rather than national data (which are to August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60403CC4-C86A-4DE2-ABA5-C0EBCB56B4EC}"/>
              </a:ext>
            </a:extLst>
          </p:cNvPr>
          <p:cNvPicPr>
            <a:picLocks noChangeAspect="1"/>
          </p:cNvPicPr>
          <p:nvPr/>
        </p:nvPicPr>
        <p:blipFill>
          <a:blip r:embed="rId3"/>
          <a:stretch>
            <a:fillRect/>
          </a:stretch>
        </p:blipFill>
        <p:spPr>
          <a:xfrm>
            <a:off x="71094" y="760757"/>
            <a:ext cx="9000000" cy="737904"/>
          </a:xfrm>
          <a:prstGeom prst="rect">
            <a:avLst/>
          </a:prstGeom>
        </p:spPr>
      </p:pic>
      <p:pic>
        <p:nvPicPr>
          <p:cNvPr id="10" name="Picture 9">
            <a:extLst>
              <a:ext uri="{FF2B5EF4-FFF2-40B4-BE49-F238E27FC236}">
                <a16:creationId xmlns:a16="http://schemas.microsoft.com/office/drawing/2014/main" id="{97F4A3B8-F599-42E0-99FB-8879E77FF8EA}"/>
              </a:ext>
            </a:extLst>
          </p:cNvPr>
          <p:cNvPicPr>
            <a:picLocks noChangeAspect="1"/>
          </p:cNvPicPr>
          <p:nvPr/>
        </p:nvPicPr>
        <p:blipFill>
          <a:blip r:embed="rId4"/>
          <a:stretch>
            <a:fillRect/>
          </a:stretch>
        </p:blipFill>
        <p:spPr>
          <a:xfrm>
            <a:off x="2339752" y="1529850"/>
            <a:ext cx="4680000" cy="1978050"/>
          </a:xfrm>
          <a:prstGeom prst="rect">
            <a:avLst/>
          </a:prstGeom>
        </p:spPr>
      </p:pic>
      <p:pic>
        <p:nvPicPr>
          <p:cNvPr id="11" name="Picture 10">
            <a:extLst>
              <a:ext uri="{FF2B5EF4-FFF2-40B4-BE49-F238E27FC236}">
                <a16:creationId xmlns:a16="http://schemas.microsoft.com/office/drawing/2014/main" id="{3B7E3136-6634-4BB6-933E-646798247CC5}"/>
              </a:ext>
            </a:extLst>
          </p:cNvPr>
          <p:cNvPicPr>
            <a:picLocks noChangeAspect="1"/>
          </p:cNvPicPr>
          <p:nvPr/>
        </p:nvPicPr>
        <p:blipFill>
          <a:blip r:embed="rId5"/>
          <a:stretch>
            <a:fillRect/>
          </a:stretch>
        </p:blipFill>
        <p:spPr>
          <a:xfrm>
            <a:off x="36496" y="3550021"/>
            <a:ext cx="9000000" cy="737904"/>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90465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 - continued</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14</a:t>
            </a:fld>
            <a:endParaRPr lang="en-GB" dirty="0"/>
          </a:p>
        </p:txBody>
      </p:sp>
      <p:sp>
        <p:nvSpPr>
          <p:cNvPr id="8" name="TextBox 7"/>
          <p:cNvSpPr txBox="1"/>
          <p:nvPr/>
        </p:nvSpPr>
        <p:spPr>
          <a:xfrm>
            <a:off x="107504" y="3789040"/>
            <a:ext cx="8978082" cy="298543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in rural policing (from the independent survey commissioned by Essex Police) is at 80.1% (results to the 12 months to June 2022). Compared to year ending June 2021, confidence in rural policing has remained stable and is higher than the current overall Essex average (rural and urban combined) of 77.9%. In all four of the more rural districts in Essex, more than 79% of people believe Essex are doing a good or excellent job. </a:t>
            </a:r>
            <a:r>
              <a:rPr lang="en-GB" sz="1200" b="1" dirty="0">
                <a:solidFill>
                  <a:schemeClr val="tx1"/>
                </a:solidFill>
                <a:latin typeface="Atkinson Hyperlegible" pitchFamily="50" charset="0"/>
              </a:rPr>
              <a:t>Since 2019, confidence in Essex Police has increased significantly in every area across Essex. </a:t>
            </a:r>
            <a:r>
              <a:rPr lang="en-GB" sz="1200" dirty="0">
                <a:solidFill>
                  <a:schemeClr val="tx1"/>
                </a:solidFill>
                <a:latin typeface="Atkinson Hyperlegible" pitchFamily="50" charset="0"/>
              </a:rPr>
              <a:t>The four districts with the lowest levels of confidence (between 72%-74%) are urban. </a:t>
            </a:r>
          </a:p>
          <a:p>
            <a:endParaRPr lang="en-GB" sz="1200" dirty="0">
              <a:solidFill>
                <a:srgbClr val="FF0000"/>
              </a:solidFill>
              <a:latin typeface="Atkinson Hyperlegible" pitchFamily="50" charset="0"/>
            </a:endParaRPr>
          </a:p>
          <a:p>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2 Sergeants and 11 PCs, one of whom is a dedicated Wildlife and Heritage Crime Officer. 4 special constables are also fully embedded into the team. Delivery of the Rural Crime Strategy is overseen by the LPSU Chief Inspector and LPSU Inspector with the Rural Engagement Team delivering much of the activity. </a:t>
            </a:r>
            <a:endParaRPr lang="en-GB" sz="12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 </a:t>
            </a:r>
            <a:endParaRPr lang="en-GB" sz="12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pPr lvl="0"/>
            <a:r>
              <a:rPr lang="en-GB" sz="1200" dirty="0">
                <a:solidFill>
                  <a:schemeClr val="tx1"/>
                </a:solidFill>
                <a:latin typeface="Atkinson Hyperlegible" pitchFamily="50" charset="0"/>
              </a:rPr>
              <a:t>As confidence in the local police in rural areas is higher than in Essex as a whole, and offence levels in the 12 months to September 2022 compared to the 12 months to December 2019 (pre-COVID) are lower, a grade of Good is recommended.</a:t>
            </a:r>
          </a:p>
          <a:p>
            <a:pPr lvl="0"/>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Rural districts: Braintree, Maldon, Tendring and Uttlesford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10" name="Picture 9">
            <a:extLst>
              <a:ext uri="{FF2B5EF4-FFF2-40B4-BE49-F238E27FC236}">
                <a16:creationId xmlns:a16="http://schemas.microsoft.com/office/drawing/2014/main" id="{E3BEF49F-B436-4A0B-B33F-1F8F7549CF79}"/>
              </a:ext>
            </a:extLst>
          </p:cNvPr>
          <p:cNvPicPr>
            <a:picLocks noChangeAspect="1"/>
          </p:cNvPicPr>
          <p:nvPr/>
        </p:nvPicPr>
        <p:blipFill>
          <a:blip r:embed="rId3"/>
          <a:stretch>
            <a:fillRect/>
          </a:stretch>
        </p:blipFill>
        <p:spPr>
          <a:xfrm>
            <a:off x="82959" y="757596"/>
            <a:ext cx="9000000" cy="913306"/>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5167"/>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Preventing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15</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9048" y="4096316"/>
            <a:ext cx="8978675" cy="237757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were 9 fewer dog thefts in Essex for the 12 months to October 2022 compared to the 12 months to October 2021 (57 v. 66). There were the same number of dog thefts in the 12 months to October 2022 compared to the 12 months to December 2019.</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in how Essex Police and the organisations they work with are dealing with dog theft (from the independent survey commissioned by Essex Police) is at 64.6% for the period September 2021 to June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and reducing number of thefts across the county (given the comparatively large population of Essex), along with relatively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3" name="Picture 2">
            <a:extLst>
              <a:ext uri="{FF2B5EF4-FFF2-40B4-BE49-F238E27FC236}">
                <a16:creationId xmlns:a16="http://schemas.microsoft.com/office/drawing/2014/main" id="{485175E2-EC34-4CAC-BB43-F1F3E6FB3426}"/>
              </a:ext>
            </a:extLst>
          </p:cNvPr>
          <p:cNvPicPr>
            <a:picLocks noChangeAspect="1"/>
          </p:cNvPicPr>
          <p:nvPr/>
        </p:nvPicPr>
        <p:blipFill>
          <a:blip r:embed="rId2"/>
          <a:stretch>
            <a:fillRect/>
          </a:stretch>
        </p:blipFill>
        <p:spPr>
          <a:xfrm>
            <a:off x="67546" y="734198"/>
            <a:ext cx="9000000" cy="717685"/>
          </a:xfrm>
          <a:prstGeom prst="rect">
            <a:avLst/>
          </a:prstGeom>
        </p:spPr>
      </p:pic>
      <p:pic>
        <p:nvPicPr>
          <p:cNvPr id="2" name="Picture 1">
            <a:extLst>
              <a:ext uri="{FF2B5EF4-FFF2-40B4-BE49-F238E27FC236}">
                <a16:creationId xmlns:a16="http://schemas.microsoft.com/office/drawing/2014/main" id="{A1A2BBF8-5495-4C97-944F-EBE07EBBA310}"/>
              </a:ext>
            </a:extLst>
          </p:cNvPr>
          <p:cNvPicPr>
            <a:picLocks noChangeAspect="1"/>
          </p:cNvPicPr>
          <p:nvPr/>
        </p:nvPicPr>
        <p:blipFill>
          <a:blip r:embed="rId3"/>
          <a:stretch>
            <a:fillRect/>
          </a:stretch>
        </p:blipFill>
        <p:spPr>
          <a:xfrm>
            <a:off x="2587546" y="1473235"/>
            <a:ext cx="3960000" cy="1676439"/>
          </a:xfrm>
          <a:prstGeom prst="rect">
            <a:avLst/>
          </a:prstGeom>
        </p:spPr>
      </p:pic>
      <p:pic>
        <p:nvPicPr>
          <p:cNvPr id="11" name="Picture 10">
            <a:extLst>
              <a:ext uri="{FF2B5EF4-FFF2-40B4-BE49-F238E27FC236}">
                <a16:creationId xmlns:a16="http://schemas.microsoft.com/office/drawing/2014/main" id="{C3A07FC9-7724-4422-AFCD-7000D99A437A}"/>
              </a:ext>
            </a:extLst>
          </p:cNvPr>
          <p:cNvPicPr>
            <a:picLocks noChangeAspect="1"/>
          </p:cNvPicPr>
          <p:nvPr/>
        </p:nvPicPr>
        <p:blipFill>
          <a:blip r:embed="rId4"/>
          <a:stretch>
            <a:fillRect/>
          </a:stretch>
        </p:blipFill>
        <p:spPr>
          <a:xfrm>
            <a:off x="67546" y="3175342"/>
            <a:ext cx="9000000" cy="873955"/>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16</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926" y="4240543"/>
            <a:ext cx="9000000" cy="257762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October 2022, a total of 1,727 Fraud investigations were allocated to Essex Police by NFIB for investigation. For data on the number and type of Fraud investigations reported as being committed within the Essex Police area, please visit the </a:t>
            </a:r>
            <a:r>
              <a:rPr lang="en-GB" sz="850" b="1" u="sng" dirty="0">
                <a:solidFill>
                  <a:schemeClr val="tx1"/>
                </a:solidFill>
                <a:latin typeface="Atkinson Hyperlegible" pitchFamily="50" charset="0"/>
                <a:hlinkClick r:id="rId2">
                  <a:extLst>
                    <a:ext uri="{A12FA001-AC4F-418D-AE19-62706E023703}">
                      <ahyp:hlinkClr xmlns:ahyp="http://schemas.microsoft.com/office/drawing/2018/hyperlinkcolor" val="tx"/>
                    </a:ext>
                  </a:extLst>
                </a:hlinkClick>
              </a:rPr>
              <a:t>NFIB Fraud and Cyber Crime Dashboard</a:t>
            </a:r>
            <a:r>
              <a:rPr lang="en-GB" sz="850" b="1" u="sng" dirty="0">
                <a:solidFill>
                  <a:schemeClr val="tx1"/>
                </a:solidFill>
                <a:latin typeface="Atkinson Hyperlegible" pitchFamily="50" charset="0"/>
              </a:rPr>
              <a:t>.</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Essex experienced a </a:t>
            </a:r>
            <a:r>
              <a:rPr lang="en-GB" sz="850" b="1" dirty="0">
                <a:solidFill>
                  <a:schemeClr val="tx1"/>
                </a:solidFill>
                <a:latin typeface="Atkinson Hyperlegible" pitchFamily="50" charset="0"/>
              </a:rPr>
              <a:t>23.4% increase (3,896 more) in the number of Business Crime offences and a 16.0% increase (429 more) in the number of these offences which were solved</a:t>
            </a:r>
            <a:r>
              <a:rPr lang="en-GB" sz="850" dirty="0">
                <a:solidFill>
                  <a:schemeClr val="tx1"/>
                </a:solidFill>
                <a:latin typeface="Atkinson Hyperlegible" pitchFamily="50" charset="0"/>
              </a:rPr>
              <a:t> in the 12 months to October 2022 compared to the 12 months to October 2021. </a:t>
            </a:r>
            <a:r>
              <a:rPr lang="en-GB" sz="850" dirty="0">
                <a:solidFill>
                  <a:schemeClr val="tx1"/>
                </a:solidFill>
                <a:effectLst/>
                <a:latin typeface="Atkinson Hyperlegible" pitchFamily="50" charset="0"/>
              </a:rPr>
              <a:t>COVID restrictions were lifted at the end of January 2021 resulting in lower figures in the 12 months to </a:t>
            </a:r>
            <a:r>
              <a:rPr lang="en-GB" sz="850" dirty="0">
                <a:solidFill>
                  <a:schemeClr val="tx1"/>
                </a:solidFill>
                <a:latin typeface="Atkinson Hyperlegible" pitchFamily="50" charset="0"/>
              </a:rPr>
              <a:t>October</a:t>
            </a:r>
            <a:r>
              <a:rPr lang="en-GB" sz="850" dirty="0">
                <a:solidFill>
                  <a:schemeClr val="tx1"/>
                </a:solidFill>
                <a:effectLst/>
                <a:latin typeface="Atkinson Hyperlegible" pitchFamily="50" charset="0"/>
              </a:rPr>
              <a:t> 2021 as this includes periods when businesses were not open; shoplifting accounts for approximately 46% of business crime. </a:t>
            </a:r>
            <a:r>
              <a:rPr lang="en-GB" sz="850" dirty="0">
                <a:solidFill>
                  <a:schemeClr val="tx1"/>
                </a:solidFill>
                <a:latin typeface="Atkinson Hyperlegible" pitchFamily="50" charset="0"/>
              </a:rPr>
              <a:t>Essex Police have been working with businesses to encourage them to record more offences.</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There was a 14.6% decrease (3,515 fewer) in the number of Business Crime offences and a 36.3% decrease (1,774 fewer) in the number of Business Crimes solved in the 12 months to October 2022 compared to the 12 months to December 2019.  </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Confidence that Essex Police are dealing with cyber crime (from the independent survey commissioned by Essex Police) is at 25.2% for the period September 2021 to June 2022. Confidence has significantly increased from quarter 4, 2021/2022, when it was at 23.5%, to quarter 1, 2022/2023 when it was at 27.2%. </a:t>
            </a:r>
          </a:p>
          <a:p>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Due to the increase in the number of solved Business Crime offences, a grade of Adequate is recommended.</a:t>
            </a:r>
          </a:p>
          <a:p>
            <a:pPr lvl="0"/>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 The confidence question was added to the internal survey in September 2021 so year on year comparison is not yet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F031B6D4-BA8F-4AFB-8B4C-B980E6499F39}"/>
              </a:ext>
            </a:extLst>
          </p:cNvPr>
          <p:cNvPicPr>
            <a:picLocks noChangeAspect="1"/>
          </p:cNvPicPr>
          <p:nvPr/>
        </p:nvPicPr>
        <p:blipFill>
          <a:blip r:embed="rId3"/>
          <a:stretch>
            <a:fillRect/>
          </a:stretch>
        </p:blipFill>
        <p:spPr>
          <a:xfrm>
            <a:off x="67730" y="725920"/>
            <a:ext cx="9000000" cy="885531"/>
          </a:xfrm>
          <a:prstGeom prst="rect">
            <a:avLst/>
          </a:prstGeom>
        </p:spPr>
      </p:pic>
      <p:pic>
        <p:nvPicPr>
          <p:cNvPr id="3" name="Picture 2">
            <a:extLst>
              <a:ext uri="{FF2B5EF4-FFF2-40B4-BE49-F238E27FC236}">
                <a16:creationId xmlns:a16="http://schemas.microsoft.com/office/drawing/2014/main" id="{2DD6B49B-8F0F-4363-B173-590F6BA813F3}"/>
              </a:ext>
            </a:extLst>
          </p:cNvPr>
          <p:cNvPicPr>
            <a:picLocks noChangeAspect="1"/>
          </p:cNvPicPr>
          <p:nvPr/>
        </p:nvPicPr>
        <p:blipFill>
          <a:blip r:embed="rId4"/>
          <a:stretch>
            <a:fillRect/>
          </a:stretch>
        </p:blipFill>
        <p:spPr>
          <a:xfrm>
            <a:off x="57074" y="1633613"/>
            <a:ext cx="3960000" cy="1678696"/>
          </a:xfrm>
          <a:prstGeom prst="rect">
            <a:avLst/>
          </a:prstGeom>
        </p:spPr>
      </p:pic>
      <p:pic>
        <p:nvPicPr>
          <p:cNvPr id="7" name="Picture 6">
            <a:extLst>
              <a:ext uri="{FF2B5EF4-FFF2-40B4-BE49-F238E27FC236}">
                <a16:creationId xmlns:a16="http://schemas.microsoft.com/office/drawing/2014/main" id="{16928DD2-3F67-4EC4-A077-B9F5FA672E23}"/>
              </a:ext>
            </a:extLst>
          </p:cNvPr>
          <p:cNvPicPr>
            <a:picLocks noChangeAspect="1"/>
          </p:cNvPicPr>
          <p:nvPr/>
        </p:nvPicPr>
        <p:blipFill>
          <a:blip r:embed="rId5"/>
          <a:stretch>
            <a:fillRect/>
          </a:stretch>
        </p:blipFill>
        <p:spPr>
          <a:xfrm>
            <a:off x="5097074" y="1633613"/>
            <a:ext cx="3960000" cy="1678696"/>
          </a:xfrm>
          <a:prstGeom prst="rect">
            <a:avLst/>
          </a:prstGeom>
        </p:spPr>
      </p:pic>
      <p:pic>
        <p:nvPicPr>
          <p:cNvPr id="14" name="Picture 13">
            <a:extLst>
              <a:ext uri="{FF2B5EF4-FFF2-40B4-BE49-F238E27FC236}">
                <a16:creationId xmlns:a16="http://schemas.microsoft.com/office/drawing/2014/main" id="{E983E869-6512-4A80-98E6-B8C73647DF95}"/>
              </a:ext>
            </a:extLst>
          </p:cNvPr>
          <p:cNvPicPr>
            <a:picLocks noChangeAspect="1"/>
          </p:cNvPicPr>
          <p:nvPr/>
        </p:nvPicPr>
        <p:blipFill>
          <a:blip r:embed="rId6"/>
          <a:stretch>
            <a:fillRect/>
          </a:stretch>
        </p:blipFill>
        <p:spPr>
          <a:xfrm>
            <a:off x="57074" y="3366588"/>
            <a:ext cx="9000000" cy="873955"/>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17</a:t>
            </a:fld>
            <a:endParaRPr lang="en-GB" dirty="0"/>
          </a:p>
        </p:txBody>
      </p:sp>
      <p:sp>
        <p:nvSpPr>
          <p:cNvPr id="7" name="TextBox 6"/>
          <p:cNvSpPr txBox="1"/>
          <p:nvPr/>
        </p:nvSpPr>
        <p:spPr>
          <a:xfrm>
            <a:off x="75615" y="3491827"/>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solidFill>
                  <a:schemeClr val="tx1"/>
                </a:solidFill>
                <a:latin typeface="Atkinson Hyperlegible" pitchFamily="50" charset="0"/>
              </a:rPr>
              <a:t>Safer Essex Roads Partnership (</a:t>
            </a:r>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Members of SERP comprise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2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17.5% increase (133 more) in the number of those Killed or Seriously Injured (KSI) in Essex </a:t>
            </a:r>
            <a:r>
              <a:rPr lang="en-GB" sz="1200" dirty="0">
                <a:solidFill>
                  <a:schemeClr val="tx1"/>
                </a:solidFill>
                <a:latin typeface="Atkinson Hyperlegible" pitchFamily="50" charset="0"/>
              </a:rPr>
              <a:t>for the 12 months to October 2022 compared to the 12 months to October 2021 with the rate of increase slowing more recently. The number of KSIs also increased by 70 in the 12 months to October 2022 compared to the 12 months to December 2019.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is sixth in its Most Similar Group (MSG) of forces for casualties per 100 million vehicle kilometres (results to December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9FCE7947-00C0-4395-A92F-46366FF961F7}"/>
              </a:ext>
            </a:extLst>
          </p:cNvPr>
          <p:cNvPicPr>
            <a:picLocks noChangeAspect="1"/>
          </p:cNvPicPr>
          <p:nvPr/>
        </p:nvPicPr>
        <p:blipFill>
          <a:blip r:embed="rId2"/>
          <a:stretch>
            <a:fillRect/>
          </a:stretch>
        </p:blipFill>
        <p:spPr>
          <a:xfrm>
            <a:off x="75615" y="772238"/>
            <a:ext cx="9000000" cy="622802"/>
          </a:xfrm>
          <a:prstGeom prst="rect">
            <a:avLst/>
          </a:prstGeom>
        </p:spPr>
      </p:pic>
      <p:pic>
        <p:nvPicPr>
          <p:cNvPr id="4" name="Picture 3">
            <a:extLst>
              <a:ext uri="{FF2B5EF4-FFF2-40B4-BE49-F238E27FC236}">
                <a16:creationId xmlns:a16="http://schemas.microsoft.com/office/drawing/2014/main" id="{5990412A-074B-484D-A1CE-ABAB7D2F7923}"/>
              </a:ext>
            </a:extLst>
          </p:cNvPr>
          <p:cNvPicPr>
            <a:picLocks noChangeAspect="1"/>
          </p:cNvPicPr>
          <p:nvPr/>
        </p:nvPicPr>
        <p:blipFill>
          <a:blip r:embed="rId3"/>
          <a:stretch>
            <a:fillRect/>
          </a:stretch>
        </p:blipFill>
        <p:spPr>
          <a:xfrm>
            <a:off x="75615" y="1532229"/>
            <a:ext cx="4320000" cy="1839761"/>
          </a:xfrm>
          <a:prstGeom prst="rect">
            <a:avLst/>
          </a:prstGeom>
        </p:spPr>
      </p:pic>
      <p:pic>
        <p:nvPicPr>
          <p:cNvPr id="11" name="Picture 10">
            <a:extLst>
              <a:ext uri="{FF2B5EF4-FFF2-40B4-BE49-F238E27FC236}">
                <a16:creationId xmlns:a16="http://schemas.microsoft.com/office/drawing/2014/main" id="{1E022F5F-1C2E-4C98-85E9-6BA6DFBF3700}"/>
              </a:ext>
            </a:extLst>
          </p:cNvPr>
          <p:cNvPicPr>
            <a:picLocks noChangeAspect="1"/>
          </p:cNvPicPr>
          <p:nvPr/>
        </p:nvPicPr>
        <p:blipFill>
          <a:blip r:embed="rId4"/>
          <a:stretch>
            <a:fillRect/>
          </a:stretch>
        </p:blipFill>
        <p:spPr>
          <a:xfrm>
            <a:off x="4751498" y="1551523"/>
            <a:ext cx="4320000" cy="1228743"/>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472608"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 continued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366859"/>
            <a:ext cx="9000000" cy="338554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was an </a:t>
            </a:r>
            <a:r>
              <a:rPr lang="en-GB" sz="1000" b="1" dirty="0">
                <a:solidFill>
                  <a:schemeClr val="tx1"/>
                </a:solidFill>
                <a:latin typeface="Atkinson Hyperlegible" pitchFamily="50" charset="0"/>
              </a:rPr>
              <a:t>8.5% decrease (247 fewer offences) in drink/drug driving offences </a:t>
            </a:r>
            <a:r>
              <a:rPr lang="en-GB" sz="1000" dirty="0">
                <a:solidFill>
                  <a:schemeClr val="tx1"/>
                </a:solidFill>
                <a:latin typeface="Atkinson Hyperlegible" pitchFamily="50" charset="0"/>
              </a:rPr>
              <a:t>for the 12 months to October 2022 compared to the 12 months to October 2021. This is due to a decrease in recorded drug driving offences; there was an 8.7% increase (114 more offences) in drink driving but a 27.6% decrease (343 fewer offences) in drug driving. There was also a 28.4% decrease (1,055 fewer offences) in drink/drug driving offences for the 12 months to October 2022 compared to the 12 months to December 2019; of these offences, there was a 2.6% decrease (38 fewer offences) in drink driving and a 51.2% decrease (945 fewer offences) in drug driving. All of these offence types are primarily driven by police proactivity in relation to road safety.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a:t>
            </a:r>
            <a:r>
              <a:rPr lang="en-GB" sz="1000" b="1" dirty="0">
                <a:solidFill>
                  <a:schemeClr val="tx1"/>
                </a:solidFill>
                <a:latin typeface="Atkinson Hyperlegible" pitchFamily="50" charset="0"/>
              </a:rPr>
              <a:t>117.1% increase (540 more offences) in the number of driving related mobile phone offences </a:t>
            </a:r>
            <a:r>
              <a:rPr lang="en-GB" sz="1000" dirty="0">
                <a:solidFill>
                  <a:schemeClr val="tx1"/>
                </a:solidFill>
                <a:latin typeface="Atkinson Hyperlegible" pitchFamily="50" charset="0"/>
              </a:rPr>
              <a:t>recorded for the 12 months to October 2022 compared to the 12 months to October 2021.*</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in Essex Police and organisations with whom they police the roads (from the independent survey commissioned by Essex Police) is at 64.1% (results to the 12 months to June 2022). Compared to year ending June 2021, there was a statistically significant decrease in confidence in the local police and organisations they work with.</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increase in KSIs in the past 12 months compared to the previous 12 months and the 12 months to December 2019 a grade of Requires Improvement is recommended.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 In addition, due to some processing issues there may be outstanding tickets not yet included in October’s total.</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7A4C8779-E872-4069-81F6-5192691BFE7A}"/>
              </a:ext>
            </a:extLst>
          </p:cNvPr>
          <p:cNvPicPr>
            <a:picLocks noChangeAspect="1"/>
          </p:cNvPicPr>
          <p:nvPr/>
        </p:nvPicPr>
        <p:blipFill>
          <a:blip r:embed="rId2"/>
          <a:stretch>
            <a:fillRect/>
          </a:stretch>
        </p:blipFill>
        <p:spPr>
          <a:xfrm>
            <a:off x="116711" y="726288"/>
            <a:ext cx="9000000" cy="1439072"/>
          </a:xfrm>
          <a:prstGeom prst="rect">
            <a:avLst/>
          </a:prstGeom>
        </p:spPr>
      </p:pic>
      <p:pic>
        <p:nvPicPr>
          <p:cNvPr id="11" name="Picture 10">
            <a:extLst>
              <a:ext uri="{FF2B5EF4-FFF2-40B4-BE49-F238E27FC236}">
                <a16:creationId xmlns:a16="http://schemas.microsoft.com/office/drawing/2014/main" id="{3A31455B-BAE9-4687-9659-D36576AD9BF1}"/>
              </a:ext>
            </a:extLst>
          </p:cNvPr>
          <p:cNvPicPr>
            <a:picLocks noChangeAspect="1"/>
          </p:cNvPicPr>
          <p:nvPr/>
        </p:nvPicPr>
        <p:blipFill>
          <a:blip r:embed="rId3"/>
          <a:stretch>
            <a:fillRect/>
          </a:stretch>
        </p:blipFill>
        <p:spPr>
          <a:xfrm>
            <a:off x="86180" y="2160659"/>
            <a:ext cx="9000000" cy="1061896"/>
          </a:xfrm>
          <a:prstGeom prst="rect">
            <a:avLst/>
          </a:prstGeom>
        </p:spPr>
      </p:pic>
    </p:spTree>
    <p:extLst>
      <p:ext uri="{BB962C8B-B14F-4D97-AF65-F5344CB8AC3E}">
        <p14:creationId xmlns:p14="http://schemas.microsoft.com/office/powerpoint/2010/main" val="636222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3325" y="3668742"/>
            <a:ext cx="8978675" cy="297004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Watch Liaison Officers continue to work with Neighbourhood Watch to offer crime and fraud prevention advice.*</a:t>
            </a:r>
          </a:p>
          <a:p>
            <a:endParaRPr lang="en-GB" sz="1100" dirty="0">
              <a:solidFill>
                <a:schemeClr val="tx1"/>
              </a:solidFill>
              <a:highlight>
                <a:srgbClr val="FFFF00"/>
              </a:highlight>
              <a:latin typeface="Atkinson Hyperlegible" pitchFamily="50" charset="0"/>
            </a:endParaRPr>
          </a:p>
          <a:p>
            <a:r>
              <a:rPr lang="en-GB" sz="1100" dirty="0">
                <a:effectLst/>
                <a:latin typeface="Atkinson Hyperlegible" pitchFamily="50" charset="0"/>
                <a:ea typeface="Calibri" panose="020F0502020204030204" pitchFamily="34" charset="0"/>
              </a:rPr>
              <a:t>Citizens in Policing and the Special Constabulary play an integral part in supporting Essex </a:t>
            </a:r>
            <a:r>
              <a:rPr lang="en-GB" sz="1100" dirty="0">
                <a:solidFill>
                  <a:schemeClr val="tx1"/>
                </a:solidFill>
                <a:effectLst/>
                <a:latin typeface="Atkinson Hyperlegible" pitchFamily="50" charset="0"/>
                <a:ea typeface="Calibri" panose="020F0502020204030204" pitchFamily="34" charset="0"/>
              </a:rPr>
              <a:t>Police.</a:t>
            </a:r>
            <a:r>
              <a:rPr lang="en-GB" sz="1100" dirty="0">
                <a:solidFill>
                  <a:schemeClr val="tx1"/>
                </a:solidFill>
                <a:effectLst/>
                <a:latin typeface="Atkinson Hyperlegible" pitchFamily="50" charset="0"/>
              </a:rPr>
              <a:t> </a:t>
            </a:r>
            <a:r>
              <a:rPr lang="en-GB" sz="1100" dirty="0">
                <a:solidFill>
                  <a:schemeClr val="tx1"/>
                </a:solidFill>
                <a:latin typeface="Atkinson Hyperlegible" pitchFamily="50" charset="0"/>
              </a:rPr>
              <a:t>In</a:t>
            </a:r>
            <a:r>
              <a:rPr lang="en-GB" sz="1100" dirty="0">
                <a:solidFill>
                  <a:schemeClr val="tx1"/>
                </a:solidFill>
                <a:effectLst/>
                <a:latin typeface="Atkinson Hyperlegible" pitchFamily="50" charset="0"/>
                <a:ea typeface="Calibri" panose="020F0502020204030204" pitchFamily="34" charset="0"/>
              </a:rPr>
              <a:t> January </a:t>
            </a:r>
            <a:r>
              <a:rPr lang="en-GB" sz="1100" dirty="0">
                <a:effectLst/>
                <a:latin typeface="Atkinson Hyperlegible" pitchFamily="50" charset="0"/>
                <a:ea typeface="Calibri" panose="020F0502020204030204" pitchFamily="34" charset="0"/>
              </a:rPr>
              <a:t>2022, the Local Policing Support Unit (LPSU) introduced a Strategic Co-ordination Group which proactively supports, throughout the county, the mobilisation of all Special Constables, Police Support Volunteers, Active Citizens, Accredited Persons and, where appropriate our Volunteer Police Cadets, with local operations and initiatives under the Chief Constable’s Plan on a Page and the Police, Fire Crime Commissioner’s Police and Fire Plan. </a:t>
            </a:r>
          </a:p>
          <a:p>
            <a:endParaRPr lang="en-GB" sz="1100" dirty="0">
              <a:solidFill>
                <a:schemeClr val="tx1"/>
              </a:solidFill>
              <a:latin typeface="Atkinson Hyperlegible" pitchFamily="50" charset="0"/>
              <a:ea typeface="+mn-lt"/>
              <a:cs typeface="+mn-lt"/>
            </a:endParaRPr>
          </a:p>
          <a:p>
            <a:r>
              <a:rPr lang="en-GB" sz="1100" dirty="0">
                <a:solidFill>
                  <a:schemeClr val="tx1"/>
                </a:solidFill>
                <a:latin typeface="Atkinson Hyperlegible" pitchFamily="50" charset="0"/>
                <a:ea typeface="+mn-lt"/>
                <a:cs typeface="+mn-lt"/>
              </a:rPr>
              <a:t>The Special Constabulary headcount is currently 367 (as of 31 October 2022). There are 428 Volunteer Police Cadets (VPCs) and 97 Volunteer Cadet Leaders across 13 Cadet Units. In addition t</a:t>
            </a:r>
            <a:r>
              <a:rPr lang="en-GB" sz="1100" dirty="0">
                <a:effectLst/>
                <a:latin typeface="Atkinson Hyperlegible" pitchFamily="50" charset="0"/>
                <a:ea typeface="Calibri" panose="020F0502020204030204" pitchFamily="34" charset="0"/>
              </a:rPr>
              <a:t>here are 188 Volunteers across the county; there are 125 Police Support Volunteers and 63 Active Citizens. These volunteers also are part of the Strategic Co-ordination Group and support their Local Community Policing Teams with local events</a:t>
            </a:r>
            <a:r>
              <a:rPr lang="en-GB" sz="1100" dirty="0">
                <a:latin typeface="Atkinson Hyperlegible" pitchFamily="50" charset="0"/>
                <a:ea typeface="Calibri" panose="020F0502020204030204" pitchFamily="34" charset="0"/>
              </a:rPr>
              <a:t>.</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Since last month’s report, there are now: 1 more business group members, 29 more dog group members, 2 more farm and rural group members and 4 more heritage group members.</a:t>
            </a:r>
          </a:p>
          <a:p>
            <a:pPr lvl="0"/>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rPr>
              <a:t>* Neighbourhood Watch data were first produced in March 2022 so year on year comparison is not available.</a:t>
            </a:r>
          </a:p>
        </p:txBody>
      </p:sp>
      <p:pic>
        <p:nvPicPr>
          <p:cNvPr id="3" name="Picture 2">
            <a:extLst>
              <a:ext uri="{FF2B5EF4-FFF2-40B4-BE49-F238E27FC236}">
                <a16:creationId xmlns:a16="http://schemas.microsoft.com/office/drawing/2014/main" id="{DB4BBC37-7260-47C4-ABD3-2F41253D28F0}"/>
              </a:ext>
            </a:extLst>
          </p:cNvPr>
          <p:cNvPicPr>
            <a:picLocks noChangeAspect="1"/>
          </p:cNvPicPr>
          <p:nvPr/>
        </p:nvPicPr>
        <p:blipFill>
          <a:blip r:embed="rId2"/>
          <a:stretch>
            <a:fillRect/>
          </a:stretch>
        </p:blipFill>
        <p:spPr>
          <a:xfrm>
            <a:off x="72000" y="704685"/>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655833"/>
            <a:ext cx="9144000" cy="6070893"/>
          </a:xfrm>
          <a:prstGeom prst="rect">
            <a:avLst/>
          </a:prstGeom>
          <a:noFill/>
        </p:spPr>
        <p:txBody>
          <a:bodyPr wrap="square" rtlCol="0">
            <a:spAutoFit/>
          </a:bodyPr>
          <a:lstStyle/>
          <a:p>
            <a:pPr marL="285750" indent="-285750">
              <a:buFont typeface="Arial" panose="020B0604020202020204" pitchFamily="34" charset="0"/>
              <a:buChar char="•"/>
            </a:pPr>
            <a:r>
              <a:rPr lang="en-GB" sz="1050" dirty="0">
                <a:latin typeface="Atkinson Hyperlegible" pitchFamily="50" charset="0"/>
              </a:rPr>
              <a:t>The Police and Crime Plan 2021-2024 was introduced in April 2021,</a:t>
            </a:r>
            <a:r>
              <a:rPr lang="en-GB" sz="1050" baseline="30000" dirty="0">
                <a:latin typeface="Atkinson Hyperlegible" pitchFamily="50" charset="0"/>
              </a:rPr>
              <a:t> </a:t>
            </a:r>
            <a:r>
              <a:rPr lang="en-GB" sz="1050" dirty="0">
                <a:latin typeface="Atkinson Hyperlegible" pitchFamily="50" charset="0"/>
              </a:rPr>
              <a:t>with new measures that reflect the Essex Police, Fire and Crime Commissioner’s (PFCC) strategic commitment to targeted prevention and early intervention. </a:t>
            </a:r>
          </a:p>
          <a:p>
            <a:pPr marL="285750" indent="-285750">
              <a:buFont typeface="Arial" panose="020B0604020202020204" pitchFamily="34" charset="0"/>
              <a:buChar char="•"/>
            </a:pPr>
            <a:endParaRPr lang="en-GB" sz="1050" dirty="0">
              <a:solidFill>
                <a:srgbClr val="FF0000"/>
              </a:solidFill>
              <a:latin typeface="Atkinson Hyperlegible" pitchFamily="50" charset="0"/>
            </a:endParaRPr>
          </a:p>
          <a:p>
            <a:pPr marL="285750" indent="-285750">
              <a:buFont typeface="Arial" panose="020B0604020202020204" pitchFamily="34" charset="0"/>
              <a:buChar char="•"/>
            </a:pPr>
            <a:r>
              <a:rPr lang="en-GB" sz="1050" b="1" dirty="0">
                <a:latin typeface="Atkinson Hyperlegible" pitchFamily="50" charset="0"/>
              </a:rPr>
              <a:t>Four of the eleven PFCC Priorities have been given a recommended grade of ‘</a:t>
            </a:r>
            <a:r>
              <a:rPr lang="en-GB" sz="1050" b="1" dirty="0">
                <a:solidFill>
                  <a:srgbClr val="00B050"/>
                </a:solidFill>
                <a:latin typeface="Atkinson Hyperlegible" pitchFamily="50" charset="0"/>
              </a:rPr>
              <a:t>Good</a:t>
            </a:r>
            <a:r>
              <a:rPr lang="en-GB" sz="1050" b="1" dirty="0">
                <a:latin typeface="Atkinson Hyperlegible" pitchFamily="50" charset="0"/>
              </a:rPr>
              <a:t>’</a:t>
            </a:r>
            <a:r>
              <a:rPr lang="en-GB" sz="1050" dirty="0">
                <a:latin typeface="Atkinson Hyperlegible" pitchFamily="50" charset="0"/>
              </a:rPr>
              <a:t>:</a:t>
            </a:r>
            <a:r>
              <a:rPr lang="en-GB" sz="1050" b="1" dirty="0">
                <a:latin typeface="Atkinson Hyperlegible" pitchFamily="50" charset="0"/>
              </a:rPr>
              <a:t> </a:t>
            </a:r>
            <a:r>
              <a:rPr lang="en-GB" sz="1050" dirty="0">
                <a:latin typeface="Atkinson Hyperlegible" pitchFamily="50" charset="0"/>
              </a:rPr>
              <a:t>2</a:t>
            </a:r>
            <a:r>
              <a:rPr lang="en-GB" sz="1050" b="1" dirty="0">
                <a:latin typeface="Atkinson Hyperlegible" pitchFamily="50" charset="0"/>
              </a:rPr>
              <a:t> </a:t>
            </a:r>
            <a:r>
              <a:rPr lang="en-GB" sz="1050" dirty="0">
                <a:latin typeface="Atkinson Hyperlegible" pitchFamily="50" charset="0"/>
              </a:rPr>
              <a:t>(Reduce drug driven violence), 6 (Protect rural and isolated areas), 7 (Dog Theft) and 10 (Encouraging Volunteers and Community Support). </a:t>
            </a:r>
            <a:r>
              <a:rPr lang="en-GB" sz="1050" b="1" dirty="0">
                <a:latin typeface="Atkinson Hyperlegible" pitchFamily="50" charset="0"/>
              </a:rPr>
              <a:t>Four have been given a recommended grade of ‘</a:t>
            </a:r>
            <a:r>
              <a:rPr lang="en-GB" sz="1050" b="1" dirty="0">
                <a:solidFill>
                  <a:schemeClr val="accent6">
                    <a:lumMod val="75000"/>
                  </a:schemeClr>
                </a:solidFill>
                <a:latin typeface="Atkinson Hyperlegible" pitchFamily="50" charset="0"/>
              </a:rPr>
              <a:t>Adequate</a:t>
            </a:r>
            <a:r>
              <a:rPr lang="en-GB" sz="1050" dirty="0">
                <a:latin typeface="Atkinson Hyperlegible" pitchFamily="50" charset="0"/>
              </a:rPr>
              <a:t>’ and </a:t>
            </a:r>
            <a:r>
              <a:rPr lang="en-GB" sz="1050" b="1" dirty="0">
                <a:latin typeface="Atkinson Hyperlegible" pitchFamily="50" charset="0"/>
              </a:rPr>
              <a:t>three</a:t>
            </a:r>
            <a:r>
              <a:rPr lang="en-GB" sz="1050" dirty="0">
                <a:latin typeface="Atkinson Hyperlegible" pitchFamily="50" charset="0"/>
              </a:rPr>
              <a:t> </a:t>
            </a:r>
            <a:r>
              <a:rPr lang="en-GB" sz="1050" b="1" dirty="0">
                <a:latin typeface="Atkinson Hyperlegible" pitchFamily="50" charset="0"/>
              </a:rPr>
              <a:t>have been given a recommended grade of ‘</a:t>
            </a:r>
            <a:r>
              <a:rPr lang="en-GB" sz="1050" b="1" dirty="0">
                <a:solidFill>
                  <a:srgbClr val="FF0000"/>
                </a:solidFill>
                <a:latin typeface="Atkinson Hyperlegible" pitchFamily="50" charset="0"/>
              </a:rPr>
              <a:t>Requires Improvement</a:t>
            </a:r>
            <a:r>
              <a:rPr lang="en-GB" sz="1050" dirty="0">
                <a:latin typeface="Atkinson Hyperlegible" pitchFamily="50" charset="0"/>
              </a:rPr>
              <a:t>’: 4 (Violence against women and girls), 5 (Improving our service to support victims of crime) and 9 (Improving safety on our roads). There have been no changes in the recommended grades since the last report.</a:t>
            </a:r>
          </a:p>
          <a:p>
            <a:endParaRPr lang="en-GB" sz="1050" dirty="0">
              <a:solidFill>
                <a:srgbClr val="FF0000"/>
              </a:solidFill>
              <a:latin typeface="Atkinson Hyperlegible" pitchFamily="50" charset="0"/>
            </a:endParaRPr>
          </a:p>
          <a:p>
            <a:pPr marL="285750" indent="-285750">
              <a:buFont typeface="Arial" panose="020B0604020202020204" pitchFamily="34" charset="0"/>
              <a:buChar char="•"/>
            </a:pPr>
            <a:r>
              <a:rPr lang="en-GB" sz="1050" dirty="0">
                <a:latin typeface="Atkinson Hyperlegible" pitchFamily="50" charset="0"/>
              </a:rPr>
              <a:t>Confidence (from the independent survey commissioned by Essex Police) is at 77.9% (results to the 12 months to June 2022). </a:t>
            </a:r>
            <a:r>
              <a:rPr lang="en-GB" sz="1050" b="1" dirty="0">
                <a:latin typeface="Atkinson Hyperlegible" pitchFamily="50" charset="0"/>
              </a:rPr>
              <a:t>Confidence has increased by 13.2 percentage points compared to the 12 months to December 2019 </a:t>
            </a:r>
            <a:r>
              <a:rPr lang="en-GB" sz="1050" dirty="0">
                <a:latin typeface="Atkinson Hyperlegible" pitchFamily="50" charset="0"/>
              </a:rPr>
              <a:t>(64.7%); the 12 months to December 2019 has been used as a comparative period as it was the last full year (and last full financial quarter) in which society, crime and policing was not affected by the pandemic. However, compared to year ending June 2021 (79.8%), confidence in the local police has deteriorated slightly.</a:t>
            </a:r>
          </a:p>
          <a:p>
            <a:r>
              <a:rPr lang="en-GB" sz="1050" b="1" dirty="0">
                <a:latin typeface="Atkinson Hyperlegible" pitchFamily="50" charset="0"/>
              </a:rPr>
              <a:t> </a:t>
            </a:r>
            <a:endParaRPr lang="en-GB" sz="1050" dirty="0">
              <a:latin typeface="Atkinson Hyperlegible" pitchFamily="50" charset="0"/>
            </a:endParaRPr>
          </a:p>
          <a:p>
            <a:pPr marL="285750" indent="-285750">
              <a:buFont typeface="Arial" panose="020B0604020202020204" pitchFamily="34" charset="0"/>
              <a:buChar char="•"/>
            </a:pPr>
            <a:r>
              <a:rPr lang="en-GB" sz="1050" b="1" dirty="0">
                <a:latin typeface="Atkinson Hyperlegible" pitchFamily="50" charset="0"/>
              </a:rPr>
              <a:t>There was a decrease in All Crime (0.9%), Rural Crime (7.0%) and Business Crime (14.6%) for the 12 months to October 2022 compared to the 12 months to December 2019</a:t>
            </a:r>
            <a:r>
              <a:rPr lang="en-GB" sz="1050" dirty="0">
                <a:latin typeface="Atkinson Hyperlegible" pitchFamily="50" charset="0"/>
              </a:rPr>
              <a:t>. However, compared to the 12 months to October 2021, All Crime increased by 7.3%;</a:t>
            </a:r>
            <a:r>
              <a:rPr lang="en-GB" sz="1050" b="1" dirty="0">
                <a:latin typeface="Atkinson Hyperlegible" pitchFamily="50" charset="0"/>
              </a:rPr>
              <a:t> </a:t>
            </a:r>
            <a:r>
              <a:rPr lang="en-GB" sz="1050" dirty="0">
                <a:latin typeface="Atkinson Hyperlegible" pitchFamily="50" charset="0"/>
              </a:rPr>
              <a:t>this equates to 11,367 more offences. The volume of crimes recorded by the police has been influenced by the Government’s restrictions on gathering and movement in relation to COVID-19; fewer offences were recorded when more restrictions were in place.</a:t>
            </a:r>
          </a:p>
          <a:p>
            <a:pPr marL="285750" indent="-285750">
              <a:buFont typeface="Arial" panose="020B0604020202020204" pitchFamily="34" charset="0"/>
              <a:buChar char="•"/>
            </a:pPr>
            <a:endParaRPr lang="en-GB" sz="1050" dirty="0">
              <a:latin typeface="Atkinson Hyperlegible" pitchFamily="50" charset="0"/>
            </a:endParaRPr>
          </a:p>
          <a:p>
            <a:pPr marL="285750" indent="-285750">
              <a:buFont typeface="Arial" panose="020B0604020202020204" pitchFamily="34" charset="0"/>
              <a:buChar char="•"/>
            </a:pPr>
            <a:r>
              <a:rPr lang="en-GB" sz="1050" b="1" i="0" dirty="0">
                <a:effectLst/>
                <a:latin typeface="Atkinson Hyperlegible" pitchFamily="50" charset="0"/>
              </a:rPr>
              <a:t>Essex Police prides itself on having excellent Crime Data Accuracy (CDA)</a:t>
            </a:r>
            <a:r>
              <a:rPr lang="en-GB" sz="1050" i="0" dirty="0">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offences to ensure additional crimes have not been unnecessarily recorded. Essex Police have also been educating those working within the Resolution Centre to ensure they fully research the individuals involved in these types of</a:t>
            </a:r>
            <a:r>
              <a:rPr lang="en-GB" sz="1050" dirty="0">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1050" i="0" dirty="0">
                <a:effectLst/>
                <a:latin typeface="Atkinson Hyperlegible" pitchFamily="50" charset="0"/>
              </a:rPr>
              <a:t>This activity has therefore not only </a:t>
            </a:r>
            <a:r>
              <a:rPr lang="en-GB" sz="1050" dirty="0">
                <a:latin typeface="Atkinson Hyperlegible" pitchFamily="50" charset="0"/>
              </a:rPr>
              <a:t>resulted in a decrease in offences since the start of the review (August 2022) but has enabled the Force to better coordinate these types of investigation. It is of note that Stalking and Harassment offences</a:t>
            </a:r>
            <a:r>
              <a:rPr lang="en-GB" sz="1050" b="0" i="0" dirty="0">
                <a:effectLst/>
                <a:latin typeface="Atkinson Hyperlegible" pitchFamily="50" charset="0"/>
              </a:rPr>
              <a:t> comprise the largest volume of Violence Against Women &amp; Girls offences (VAWG) and accounts for 21.3% of all Domestic Abuse investigations</a:t>
            </a:r>
            <a:r>
              <a:rPr lang="en-GB" sz="1050" dirty="0">
                <a:latin typeface="Atkinson Hyperlegible" pitchFamily="50" charset="0"/>
              </a:rPr>
              <a:t>. There were, for example, </a:t>
            </a:r>
            <a:r>
              <a:rPr lang="en-GB" sz="1050" b="1" dirty="0">
                <a:latin typeface="Atkinson Hyperlegible" pitchFamily="50" charset="0"/>
              </a:rPr>
              <a:t>1,222 fewer Stalking and Harassment crimes committed against females </a:t>
            </a:r>
            <a:r>
              <a:rPr lang="en-GB" sz="1050" dirty="0">
                <a:latin typeface="Atkinson Hyperlegible" pitchFamily="50" charset="0"/>
              </a:rPr>
              <a:t>in the 12 months to October 2022 (16,597 crimes) compared to the 12 months to October 2021 (17,819 crimes). </a:t>
            </a:r>
          </a:p>
          <a:p>
            <a:endParaRPr lang="en-GB" sz="1050" b="1" dirty="0">
              <a:latin typeface="Atkinson Hyperlegible" pitchFamily="50" charset="0"/>
            </a:endParaRPr>
          </a:p>
          <a:p>
            <a:pPr marL="285750" indent="-285750">
              <a:buFont typeface="Arial" panose="020B0604020202020204" pitchFamily="34" charset="0"/>
              <a:buChar char="•"/>
            </a:pPr>
            <a:r>
              <a:rPr lang="en-GB" sz="1050" dirty="0">
                <a:latin typeface="Atkinson Hyperlegible" pitchFamily="50" charset="0"/>
              </a:rPr>
              <a:t>Essex experienced a </a:t>
            </a:r>
            <a:r>
              <a:rPr lang="en-GB" sz="1050" b="1" dirty="0">
                <a:latin typeface="Atkinson Hyperlegible" pitchFamily="50" charset="0"/>
              </a:rPr>
              <a:t>4.4% increase (1,997 more) in the number of offences with a repeat victim </a:t>
            </a:r>
            <a:r>
              <a:rPr lang="en-GB" sz="1050" dirty="0">
                <a:latin typeface="Atkinson Hyperlegible" pitchFamily="50" charset="0"/>
              </a:rPr>
              <a:t>for the 12 months to October 2022 (47,111 offences) compared to the 12 months to October 2021 (45,114 offences); however, there were </a:t>
            </a:r>
            <a:r>
              <a:rPr lang="en-GB" sz="1050" b="1" dirty="0">
                <a:latin typeface="Atkinson Hyperlegible" pitchFamily="50" charset="0"/>
              </a:rPr>
              <a:t>389 fewer offences with repeat victims in October 2022 compared to October 2021</a:t>
            </a:r>
            <a:r>
              <a:rPr lang="en-GB" sz="1050" dirty="0">
                <a:latin typeface="Atkinson Hyperlegible" pitchFamily="50" charset="0"/>
              </a:rPr>
              <a:t>. </a:t>
            </a:r>
            <a:r>
              <a:rPr lang="en-GB" sz="1050" b="1" dirty="0">
                <a:latin typeface="Atkinson Hyperlegible" pitchFamily="50" charset="0"/>
              </a:rPr>
              <a:t>T</a:t>
            </a:r>
            <a:r>
              <a:rPr lang="en-GB" sz="1050" b="1" dirty="0">
                <a:solidFill>
                  <a:schemeClr val="tx1"/>
                </a:solidFill>
                <a:latin typeface="Atkinson Hyperlegible" pitchFamily="50" charset="0"/>
              </a:rPr>
              <a:t>he year on year increase in repeat victimisation has been reducing since March 2022 </a:t>
            </a:r>
            <a:r>
              <a:rPr lang="en-GB" sz="1050" dirty="0">
                <a:solidFill>
                  <a:schemeClr val="tx1"/>
                </a:solidFill>
                <a:latin typeface="Atkinson Hyperlegible" pitchFamily="50" charset="0"/>
              </a:rPr>
              <a:t>(decrease of 9.4</a:t>
            </a:r>
            <a:r>
              <a:rPr lang="en-GB" sz="1050" dirty="0">
                <a:latin typeface="Atkinson Hyperlegible" pitchFamily="50" charset="0"/>
              </a:rPr>
              <a:t> %pts.)</a:t>
            </a:r>
            <a:r>
              <a:rPr lang="en-GB" sz="1050" baseline="30000" dirty="0">
                <a:latin typeface="Atkinson Hyperlegible" pitchFamily="50" charset="0"/>
              </a:rPr>
              <a:t>1</a:t>
            </a:r>
            <a:r>
              <a:rPr lang="en-GB" sz="1050" dirty="0">
                <a:solidFill>
                  <a:schemeClr val="tx1"/>
                </a:solidFill>
                <a:latin typeface="Atkinson Hyperlegible" pitchFamily="50" charset="0"/>
              </a:rPr>
              <a:t>.  </a:t>
            </a:r>
            <a:r>
              <a:rPr lang="en-GB" sz="1050" b="1" dirty="0">
                <a:latin typeface="Atkinson Hyperlegible" pitchFamily="50" charset="0"/>
                <a:ea typeface="Calibri" panose="020F0502020204030204" pitchFamily="34" charset="0"/>
              </a:rPr>
              <a:t>The number of individual repeat victims increased by 6.1% (1,311 more)</a:t>
            </a:r>
            <a:r>
              <a:rPr lang="en-GB" sz="1050" dirty="0">
                <a:latin typeface="Atkinson Hyperlegible" pitchFamily="50" charset="0"/>
                <a:ea typeface="Calibri" panose="020F0502020204030204" pitchFamily="34" charset="0"/>
              </a:rPr>
              <a:t> for the 12 months to </a:t>
            </a:r>
            <a:r>
              <a:rPr lang="en-GB" sz="1050" dirty="0">
                <a:latin typeface="Atkinson Hyperlegible" pitchFamily="50" charset="0"/>
              </a:rPr>
              <a:t>October</a:t>
            </a:r>
            <a:r>
              <a:rPr lang="en-GB" sz="1050" dirty="0">
                <a:latin typeface="Atkinson Hyperlegible" pitchFamily="50" charset="0"/>
                <a:ea typeface="Calibri" panose="020F0502020204030204" pitchFamily="34" charset="0"/>
              </a:rPr>
              <a:t> 2022 (22,730 individual victims) compared to the 12 months to </a:t>
            </a:r>
            <a:r>
              <a:rPr lang="en-GB" sz="1050" dirty="0">
                <a:latin typeface="Atkinson Hyperlegible" pitchFamily="50" charset="0"/>
              </a:rPr>
              <a:t>October</a:t>
            </a:r>
            <a:r>
              <a:rPr lang="en-GB" sz="1050" dirty="0">
                <a:latin typeface="Atkinson Hyperlegible" pitchFamily="50" charset="0"/>
                <a:ea typeface="Calibri" panose="020F0502020204030204" pitchFamily="34" charset="0"/>
              </a:rPr>
              <a:t> 2021 (21,419 individual victims); this is a higher proportion than that experienced for the number of offences with a repeat victim. It is of note that any over-recording of Stalking and Harassment offences will </a:t>
            </a:r>
            <a:r>
              <a:rPr lang="en-GB" sz="1050" dirty="0">
                <a:latin typeface="Atkinson Hyperlegible" pitchFamily="50" charset="0"/>
              </a:rPr>
              <a:t>impact both the number of repeat victims and the number of offences with a repeat victim.</a:t>
            </a:r>
          </a:p>
        </p:txBody>
      </p:sp>
      <p:sp>
        <p:nvSpPr>
          <p:cNvPr id="7" name="Footer Placeholder 1">
            <a:extLst>
              <a:ext uri="{FF2B5EF4-FFF2-40B4-BE49-F238E27FC236}">
                <a16:creationId xmlns:a16="http://schemas.microsoft.com/office/drawing/2014/main" id="{856F34B4-1137-4E1B-A69D-3A7D8C78C78C}"/>
              </a:ext>
            </a:extLst>
          </p:cNvPr>
          <p:cNvSpPr>
            <a:spLocks noGrp="1"/>
          </p:cNvSpPr>
          <p:nvPr>
            <p:ph type="ftr" sz="quarter" idx="11"/>
          </p:nvPr>
        </p:nvSpPr>
        <p:spPr>
          <a:xfrm>
            <a:off x="0" y="6551621"/>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See comparison chart on slide 11 and data table on slide 25 </a:t>
            </a: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20</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8396" y="4733333"/>
            <a:ext cx="8978675" cy="17543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48.6% for the period September 2021 to June 2022. Confidence has increased significantly each quarter since the question was first asked in Q3 2021/22 (Q3 39.7%; Q4 50.6%; Q1 55.6%).</a:t>
            </a:r>
          </a:p>
          <a:p>
            <a:endParaRPr lang="en-GB" sz="1200" dirty="0">
              <a:solidFill>
                <a:srgbClr val="FF0000"/>
              </a:solidFill>
              <a:latin typeface="Atkinson Hyperlegible" pitchFamily="50" charset="0"/>
            </a:endParaRPr>
          </a:p>
          <a:p>
            <a:pPr lvl="0"/>
            <a:r>
              <a:rPr lang="en-GB" sz="1200" dirty="0">
                <a:solidFill>
                  <a:schemeClr val="tx1"/>
                </a:solidFill>
                <a:latin typeface="Atkinson Hyperlegible" pitchFamily="50" charset="0"/>
              </a:rPr>
              <a:t>Due to the fact that Essex has the second largest Special Constabulary in the country, and the fact that the Essex Police makes use of Ethics Boards to inform its work, a grade of Good is recommended.</a:t>
            </a:r>
          </a:p>
          <a:p>
            <a:pPr lvl="0"/>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a:t>
            </a:r>
          </a:p>
          <a:p>
            <a:r>
              <a:rPr lang="en-GB" sz="12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8" name="Picture 7">
            <a:extLst>
              <a:ext uri="{FF2B5EF4-FFF2-40B4-BE49-F238E27FC236}">
                <a16:creationId xmlns:a16="http://schemas.microsoft.com/office/drawing/2014/main" id="{0D96D455-EF29-475B-8724-52A4A1F17C37}"/>
              </a:ext>
            </a:extLst>
          </p:cNvPr>
          <p:cNvPicPr>
            <a:picLocks noChangeAspect="1"/>
          </p:cNvPicPr>
          <p:nvPr/>
        </p:nvPicPr>
        <p:blipFill>
          <a:blip r:embed="rId2"/>
          <a:stretch>
            <a:fillRect/>
          </a:stretch>
        </p:blipFill>
        <p:spPr>
          <a:xfrm>
            <a:off x="39036" y="641474"/>
            <a:ext cx="9000000" cy="879042"/>
          </a:xfrm>
          <a:prstGeom prst="rect">
            <a:avLst/>
          </a:prstGeom>
        </p:spPr>
      </p:pic>
    </p:spTree>
    <p:extLst>
      <p:ext uri="{BB962C8B-B14F-4D97-AF65-F5344CB8AC3E}">
        <p14:creationId xmlns:p14="http://schemas.microsoft.com/office/powerpoint/2010/main" val="3664042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Supporting our officers and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84726" y="4421260"/>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a:t>
            </a:r>
            <a:r>
              <a:rPr lang="en-GB" sz="1200" b="1" dirty="0">
                <a:solidFill>
                  <a:schemeClr val="tx1"/>
                </a:solidFill>
                <a:latin typeface="Atkinson Hyperlegible" pitchFamily="50" charset="0"/>
              </a:rPr>
              <a:t>slight decrease (0.1%) in the proportion of ethnic minority employees </a:t>
            </a:r>
            <a:r>
              <a:rPr lang="en-GB" sz="1200" dirty="0">
                <a:solidFill>
                  <a:schemeClr val="tx1"/>
                </a:solidFill>
                <a:latin typeface="Atkinson Hyperlegible" pitchFamily="50" charset="0"/>
              </a:rPr>
              <a:t>in October 2022 (273) compared to October 2021 (280); this equates to 7 fewer employees. However, in contrast, there has been a 25.8% increase compared to December 2019 (217); this equates to 56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3.4% point disparity in the proportion of ethnic minority residents in Essex*** (7.6%) compared to the proportion of ethnic minority employees in Essex Police (4.2%).</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3" name="Picture 2">
            <a:extLst>
              <a:ext uri="{FF2B5EF4-FFF2-40B4-BE49-F238E27FC236}">
                <a16:creationId xmlns:a16="http://schemas.microsoft.com/office/drawing/2014/main" id="{706C35DF-587C-4725-8470-1DA1D5331E87}"/>
              </a:ext>
            </a:extLst>
          </p:cNvPr>
          <p:cNvPicPr>
            <a:picLocks noChangeAspect="1"/>
          </p:cNvPicPr>
          <p:nvPr/>
        </p:nvPicPr>
        <p:blipFill>
          <a:blip r:embed="rId2"/>
          <a:stretch>
            <a:fillRect/>
          </a:stretch>
        </p:blipFill>
        <p:spPr>
          <a:xfrm>
            <a:off x="78546" y="710621"/>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22</a:t>
            </a:fld>
            <a:endParaRPr lang="en-GB" dirty="0"/>
          </a:p>
        </p:txBody>
      </p:sp>
      <p:sp>
        <p:nvSpPr>
          <p:cNvPr id="10" name="TextBox 9">
            <a:extLst>
              <a:ext uri="{FF2B5EF4-FFF2-40B4-BE49-F238E27FC236}">
                <a16:creationId xmlns:a16="http://schemas.microsoft.com/office/drawing/2014/main" id="{B1DBBDEA-5186-4807-A6B0-771CD2674371}"/>
              </a:ext>
            </a:extLst>
          </p:cNvPr>
          <p:cNvSpPr txBox="1"/>
          <p:nvPr/>
        </p:nvSpPr>
        <p:spPr>
          <a:xfrm>
            <a:off x="124948" y="743500"/>
            <a:ext cx="8894104" cy="707886"/>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latin typeface="Atkinson Hyperlegible" pitchFamily="50" charset="0"/>
              </a:rPr>
              <a:t>Exceptions Overview</a:t>
            </a:r>
            <a:r>
              <a:rPr lang="en-GB" sz="1600" dirty="0">
                <a:solidFill>
                  <a:schemeClr val="tx1"/>
                </a:solidFill>
                <a:latin typeface="Atkinson Hyperlegible" pitchFamily="50" charset="0"/>
              </a:rPr>
              <a:t> </a:t>
            </a:r>
          </a:p>
          <a:p>
            <a:r>
              <a:rPr lang="en-GB" sz="1200" dirty="0">
                <a:solidFill>
                  <a:schemeClr val="tx1"/>
                </a:solidFill>
                <a:latin typeface="Atkinson Hyperlegible" pitchFamily="50" charset="0"/>
              </a:rPr>
              <a:t>Robbery of Personal Property experienced a statistically significant </a:t>
            </a:r>
            <a:r>
              <a:rPr lang="en-GB" sz="1200" u="sng" dirty="0">
                <a:solidFill>
                  <a:schemeClr val="tx1"/>
                </a:solidFill>
                <a:latin typeface="Atkinson Hyperlegible" pitchFamily="50" charset="0"/>
              </a:rPr>
              <a:t>increase</a:t>
            </a:r>
            <a:r>
              <a:rPr lang="en-GB" sz="1200" dirty="0">
                <a:solidFill>
                  <a:schemeClr val="tx1"/>
                </a:solidFill>
                <a:latin typeface="Atkinson Hyperlegible" pitchFamily="50" charset="0"/>
              </a:rPr>
              <a:t> for the month of October 2022: There were no statistically exceptional decreases. </a:t>
            </a:r>
          </a:p>
        </p:txBody>
      </p:sp>
      <p:sp>
        <p:nvSpPr>
          <p:cNvPr id="11" name="TextBox 10">
            <a:extLst>
              <a:ext uri="{FF2B5EF4-FFF2-40B4-BE49-F238E27FC236}">
                <a16:creationId xmlns:a16="http://schemas.microsoft.com/office/drawing/2014/main" id="{2497771C-D24A-42DD-A390-1D58C68D68A2}"/>
              </a:ext>
            </a:extLst>
          </p:cNvPr>
          <p:cNvSpPr txBox="1"/>
          <p:nvPr/>
        </p:nvSpPr>
        <p:spPr>
          <a:xfrm>
            <a:off x="134042" y="1628800"/>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Robbery of Personal Property – </a:t>
            </a:r>
            <a:r>
              <a:rPr lang="en-GB" sz="1400" b="1" dirty="0">
                <a:solidFill>
                  <a:srgbClr val="FF0000"/>
                </a:solidFill>
                <a:latin typeface="Atkinson Hyperlegible" pitchFamily="50" charset="0"/>
              </a:rPr>
              <a:t>Increase </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15.0% increase (178 more crimes) for the 12 months to October 2022 compared to the 12 months to October 2021. There were statistically exceptional increases in two Districts in October 2022</a:t>
            </a:r>
            <a:r>
              <a:rPr lang="en-GB" sz="1200" dirty="0">
                <a:solidFill>
                  <a:schemeClr val="tx1"/>
                </a:solidFill>
              </a:rPr>
              <a:t>. </a:t>
            </a:r>
          </a:p>
        </p:txBody>
      </p:sp>
    </p:spTree>
    <p:extLst>
      <p:ext uri="{BB962C8B-B14F-4D97-AF65-F5344CB8AC3E}">
        <p14:creationId xmlns:p14="http://schemas.microsoft.com/office/powerpoint/2010/main" val="250296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23</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25.</a:t>
            </a:r>
          </a:p>
        </p:txBody>
      </p:sp>
      <p:pic>
        <p:nvPicPr>
          <p:cNvPr id="4" name="Picture 3">
            <a:extLst>
              <a:ext uri="{FF2B5EF4-FFF2-40B4-BE49-F238E27FC236}">
                <a16:creationId xmlns:a16="http://schemas.microsoft.com/office/drawing/2014/main" id="{6828EC26-74A1-4728-AC4E-B0ECB21D99AC}"/>
              </a:ext>
            </a:extLst>
          </p:cNvPr>
          <p:cNvPicPr>
            <a:picLocks noChangeAspect="1"/>
          </p:cNvPicPr>
          <p:nvPr/>
        </p:nvPicPr>
        <p:blipFill>
          <a:blip r:embed="rId2"/>
          <a:stretch>
            <a:fillRect/>
          </a:stretch>
        </p:blipFill>
        <p:spPr>
          <a:xfrm>
            <a:off x="53752" y="1037634"/>
            <a:ext cx="9036496" cy="4782731"/>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24</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25.</a:t>
            </a:r>
          </a:p>
        </p:txBody>
      </p:sp>
      <p:pic>
        <p:nvPicPr>
          <p:cNvPr id="4" name="Picture 3">
            <a:extLst>
              <a:ext uri="{FF2B5EF4-FFF2-40B4-BE49-F238E27FC236}">
                <a16:creationId xmlns:a16="http://schemas.microsoft.com/office/drawing/2014/main" id="{B8946DFB-4528-493A-9860-EF722EBE8D1C}"/>
              </a:ext>
            </a:extLst>
          </p:cNvPr>
          <p:cNvPicPr>
            <a:picLocks noChangeAspect="1"/>
          </p:cNvPicPr>
          <p:nvPr/>
        </p:nvPicPr>
        <p:blipFill>
          <a:blip r:embed="rId2"/>
          <a:stretch>
            <a:fillRect/>
          </a:stretch>
        </p:blipFill>
        <p:spPr>
          <a:xfrm>
            <a:off x="89756" y="1026756"/>
            <a:ext cx="8964488" cy="3410878"/>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4" name="Rectangle 3"/>
          <p:cNvSpPr/>
          <p:nvPr/>
        </p:nvSpPr>
        <p:spPr>
          <a:xfrm>
            <a:off x="1116" y="822971"/>
            <a:ext cx="9142884" cy="4429418"/>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June 2022 versus the 12 months to June 2021.</a:t>
            </a:r>
            <a:endParaRPr lang="en-GB" sz="950" dirty="0">
              <a:highlight>
                <a:srgbClr val="FFFF00"/>
              </a:highlight>
              <a:latin typeface="Atkinson Hyperlegible" pitchFamily="50" charset="0"/>
            </a:endParaRPr>
          </a:p>
          <a:p>
            <a:endParaRPr lang="en-GB" sz="950" dirty="0">
              <a:highlight>
                <a:srgbClr val="FFFF00"/>
              </a:highlight>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August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page 17)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a:p>
            <a:endParaRPr lang="en-GB" sz="950" dirty="0">
              <a:latin typeface="Atkinson Hyperlegible" pitchFamily="50" charset="0"/>
            </a:endParaRPr>
          </a:p>
          <a:p>
            <a:r>
              <a:rPr lang="en-GB" sz="950" baseline="30000" dirty="0">
                <a:latin typeface="Atkinson Hyperlegible" pitchFamily="50" charset="0"/>
              </a:rPr>
              <a:t>10</a:t>
            </a:r>
            <a:r>
              <a:rPr lang="en-GB" sz="950" dirty="0">
                <a:latin typeface="Atkinson Hyperlegible" pitchFamily="50" charset="0"/>
              </a:rPr>
              <a:t> Number of offences with repeat victim including month on month percentage change.</a:t>
            </a:r>
          </a:p>
          <a:p>
            <a:endParaRPr lang="en-GB" sz="950" dirty="0">
              <a:latin typeface="Atkinson Hyperlegible" pitchFamily="50" charset="0"/>
            </a:endParaRP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25</a:t>
            </a:fld>
            <a:endParaRPr lang="en-GB" dirty="0"/>
          </a:p>
        </p:txBody>
      </p:sp>
      <p:pic>
        <p:nvPicPr>
          <p:cNvPr id="5" name="Picture 4">
            <a:extLst>
              <a:ext uri="{FF2B5EF4-FFF2-40B4-BE49-F238E27FC236}">
                <a16:creationId xmlns:a16="http://schemas.microsoft.com/office/drawing/2014/main" id="{D984934B-CDE2-4182-B2DE-6156118F7E94}"/>
              </a:ext>
            </a:extLst>
          </p:cNvPr>
          <p:cNvPicPr>
            <a:picLocks noChangeAspect="1"/>
          </p:cNvPicPr>
          <p:nvPr/>
        </p:nvPicPr>
        <p:blipFill>
          <a:blip r:embed="rId2"/>
          <a:stretch>
            <a:fillRect/>
          </a:stretch>
        </p:blipFill>
        <p:spPr>
          <a:xfrm>
            <a:off x="5076056" y="4541258"/>
            <a:ext cx="2160000" cy="2119668"/>
          </a:xfrm>
          <a:prstGeom prst="rect">
            <a:avLst/>
          </a:prstGeom>
        </p:spPr>
      </p:pic>
    </p:spTree>
    <p:extLst>
      <p:ext uri="{BB962C8B-B14F-4D97-AF65-F5344CB8AC3E}">
        <p14:creationId xmlns:p14="http://schemas.microsoft.com/office/powerpoint/2010/main" val="304213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October</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26</a:t>
            </a:fld>
            <a:endParaRPr lang="en-GB" dirty="0"/>
          </a:p>
        </p:txBody>
      </p:sp>
      <p:pic>
        <p:nvPicPr>
          <p:cNvPr id="5" name="Picture 4">
            <a:extLst>
              <a:ext uri="{FF2B5EF4-FFF2-40B4-BE49-F238E27FC236}">
                <a16:creationId xmlns:a16="http://schemas.microsoft.com/office/drawing/2014/main" id="{3606626B-59D1-4196-95B6-1AA4B935F900}"/>
              </a:ext>
            </a:extLst>
          </p:cNvPr>
          <p:cNvPicPr>
            <a:picLocks noChangeAspect="1"/>
          </p:cNvPicPr>
          <p:nvPr/>
        </p:nvPicPr>
        <p:blipFill>
          <a:blip r:embed="rId2"/>
          <a:stretch>
            <a:fillRect/>
          </a:stretch>
        </p:blipFill>
        <p:spPr>
          <a:xfrm>
            <a:off x="67591" y="683217"/>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6119304"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October - continued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27</a:t>
            </a:fld>
            <a:endParaRPr lang="en-GB" dirty="0"/>
          </a:p>
        </p:txBody>
      </p:sp>
      <p:pic>
        <p:nvPicPr>
          <p:cNvPr id="3" name="Picture 2">
            <a:extLst>
              <a:ext uri="{FF2B5EF4-FFF2-40B4-BE49-F238E27FC236}">
                <a16:creationId xmlns:a16="http://schemas.microsoft.com/office/drawing/2014/main" id="{BF6A2D3A-F7BF-49D8-86CF-3292064883B0}"/>
              </a:ext>
            </a:extLst>
          </p:cNvPr>
          <p:cNvPicPr>
            <a:picLocks noChangeAspect="1"/>
          </p:cNvPicPr>
          <p:nvPr/>
        </p:nvPicPr>
        <p:blipFill>
          <a:blip r:embed="rId2"/>
          <a:stretch>
            <a:fillRect/>
          </a:stretch>
        </p:blipFill>
        <p:spPr>
          <a:xfrm>
            <a:off x="72000" y="1038274"/>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28</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rgbClr val="FFFF00"/>
                </a:solidFill>
                <a:latin typeface="Atkinson Hyperlegible" pitchFamily="50" charset="0"/>
              </a:rPr>
              <a:t>Crime Tree Data - Rolling 12 months to October                                                                        </a:t>
            </a:r>
            <a:r>
              <a:rPr lang="en-GB" sz="1400" b="1" dirty="0">
                <a:solidFill>
                  <a:srgbClr val="FFFF00"/>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9 as gender data is rerun on a monthly basis.</a:t>
            </a:r>
          </a:p>
        </p:txBody>
      </p:sp>
      <p:pic>
        <p:nvPicPr>
          <p:cNvPr id="4" name="Picture 3">
            <a:extLst>
              <a:ext uri="{FF2B5EF4-FFF2-40B4-BE49-F238E27FC236}">
                <a16:creationId xmlns:a16="http://schemas.microsoft.com/office/drawing/2014/main" id="{BC908EA4-F27D-42FC-91A0-38A70E695D73}"/>
              </a:ext>
            </a:extLst>
          </p:cNvPr>
          <p:cNvPicPr>
            <a:picLocks noChangeAspect="1"/>
          </p:cNvPicPr>
          <p:nvPr/>
        </p:nvPicPr>
        <p:blipFill>
          <a:blip r:embed="rId2"/>
          <a:stretch>
            <a:fillRect/>
          </a:stretch>
        </p:blipFill>
        <p:spPr>
          <a:xfrm>
            <a:off x="259044" y="797129"/>
            <a:ext cx="9000000" cy="4503271"/>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dirty="0">
              <a:latin typeface="Atkinson Hyperlegible" pitchFamily="50" charset="0"/>
            </a:endParaRPr>
          </a:p>
        </p:txBody>
      </p:sp>
      <p:sp>
        <p:nvSpPr>
          <p:cNvPr id="5" name="TextBox 4"/>
          <p:cNvSpPr txBox="1"/>
          <p:nvPr/>
        </p:nvSpPr>
        <p:spPr>
          <a:xfrm>
            <a:off x="0" y="692696"/>
            <a:ext cx="9144000" cy="4939814"/>
          </a:xfrm>
          <a:prstGeom prst="rect">
            <a:avLst/>
          </a:prstGeom>
          <a:noFill/>
        </p:spPr>
        <p:txBody>
          <a:bodyPr wrap="square" rtlCol="0">
            <a:spAutoFit/>
          </a:bodyPr>
          <a:lstStyle/>
          <a:p>
            <a:pPr marL="285750" indent="-285750">
              <a:buFont typeface="Arial" panose="020B0604020202020204" pitchFamily="34" charset="0"/>
              <a:buChar char="•"/>
            </a:pPr>
            <a:r>
              <a:rPr lang="en-GB" sz="1050" kern="1200" dirty="0">
                <a:effectLst/>
                <a:latin typeface="Atkinson Hyperlegible" pitchFamily="50" charset="0"/>
                <a:ea typeface="Times New Roman" panose="02020603050405020304" pitchFamily="18" charset="0"/>
                <a:cs typeface="Times New Roman" panose="02020603050405020304" pitchFamily="18" charset="0"/>
              </a:rPr>
              <a:t>O</a:t>
            </a:r>
            <a:r>
              <a:rPr lang="en-GB" sz="1050" dirty="0">
                <a:latin typeface="Atkinson Hyperlegible" pitchFamily="50" charset="0"/>
              </a:rPr>
              <a:t>ver half of victims of Violence Against the Person (VAP) offences identify as female (56.3%)</a:t>
            </a:r>
            <a:r>
              <a:rPr lang="en-GB" sz="1050" kern="1200" baseline="30000" dirty="0">
                <a:effectLst/>
                <a:latin typeface="Atkinson Hyperlegible" pitchFamily="50" charset="0"/>
                <a:ea typeface="Times New Roman" panose="02020603050405020304" pitchFamily="18" charset="0"/>
                <a:cs typeface="Times New Roman" panose="02020603050405020304" pitchFamily="18" charset="0"/>
              </a:rPr>
              <a:t>1</a:t>
            </a:r>
            <a:r>
              <a:rPr lang="en-GB" sz="1050" dirty="0">
                <a:latin typeface="Atkinson Hyperlegible" pitchFamily="50" charset="0"/>
              </a:rPr>
              <a:t>. </a:t>
            </a:r>
            <a:r>
              <a:rPr lang="en-GB" sz="1050" b="1" dirty="0">
                <a:latin typeface="Atkinson Hyperlegible" pitchFamily="50" charset="0"/>
                <a:ea typeface="Times New Roman" panose="02020603050405020304" pitchFamily="18" charset="0"/>
                <a:cs typeface="Times New Roman" panose="02020603050405020304" pitchFamily="18" charset="0"/>
              </a:rPr>
              <a:t>VAP </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2.0% </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(779 more), and there was a </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9.5% increase (423 more) in the number of sexual offences against females </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050" dirty="0">
                <a:latin typeface="Atkinson Hyperlegible" pitchFamily="50" charset="0"/>
              </a:rPr>
              <a:t>October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50" dirty="0">
                <a:latin typeface="Atkinson Hyperlegible" pitchFamily="50" charset="0"/>
              </a:rPr>
              <a:t>October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2021. These increases are smaller than those committed against males; there was a 3.9% rise (1,129 more) in VAP offences committed against males and a 15.3% rise (113 more) in sexual offences against males in the same period. </a:t>
            </a:r>
          </a:p>
          <a:p>
            <a:pPr marL="285750" indent="-285750">
              <a:buFont typeface="Arial" panose="020B0604020202020204" pitchFamily="34" charset="0"/>
              <a:buChar char="•"/>
            </a:pPr>
            <a:endParaRPr lang="en-GB" sz="1050" kern="1200" dirty="0">
              <a:effectLs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50" b="1" dirty="0">
                <a:effectLst/>
                <a:latin typeface="Atkinson Hyperlegible" pitchFamily="50" charset="0"/>
                <a:ea typeface="Calibri" panose="020F0502020204030204" pitchFamily="34" charset="0"/>
                <a:cs typeface="Times New Roman" panose="02020603050405020304" pitchFamily="18" charset="0"/>
              </a:rPr>
              <a:t>Violence Against Women and Girls (VAWG) offences are increasing year on year</a:t>
            </a:r>
            <a:r>
              <a:rPr lang="en-GB" sz="1050" dirty="0">
                <a:effectLst/>
                <a:latin typeface="Atkinson Hyperlegible" pitchFamily="50" charset="0"/>
                <a:ea typeface="Calibri" panose="020F0502020204030204" pitchFamily="34" charset="0"/>
                <a:cs typeface="Times New Roman" panose="02020603050405020304" pitchFamily="18" charset="0"/>
              </a:rPr>
              <a:t>. A rise in these types of offences, however, is often </a:t>
            </a:r>
            <a:r>
              <a:rPr lang="en-GB" sz="1050" dirty="0">
                <a:latin typeface="Atkinson Hyperlegible" pitchFamily="50" charset="0"/>
                <a:ea typeface="Calibri" panose="020F0502020204030204" pitchFamily="34" charset="0"/>
                <a:cs typeface="Times New Roman" panose="02020603050405020304" pitchFamily="18" charset="0"/>
              </a:rPr>
              <a:t>driven by an increased </a:t>
            </a:r>
            <a:r>
              <a:rPr lang="en-GB" sz="1050" dirty="0">
                <a:effectLst/>
                <a:latin typeface="Atkinson Hyperlegible" pitchFamily="50" charset="0"/>
                <a:ea typeface="Calibri" panose="020F0502020204030204" pitchFamily="34" charset="0"/>
                <a:cs typeface="Times New Roman" panose="02020603050405020304" pitchFamily="18" charset="0"/>
              </a:rPr>
              <a:t>confidence in reporting.  This not only raises more awareness of VAWG-related issues but better enables the Force to understand the problem and thereby meet victims' needs. </a:t>
            </a:r>
            <a:endParaRPr lang="en-GB" sz="1050" kern="1200" dirty="0">
              <a:effectLst/>
              <a:latin typeface="Atkinson Hyperlegible" pitchFamily="50" charset="0"/>
              <a:ea typeface="Times New Roman" panose="02020603050405020304" pitchFamily="18" charset="0"/>
              <a:cs typeface="Times New Roman" panose="02020603050405020304" pitchFamily="18" charset="0"/>
            </a:endParaRPr>
          </a:p>
          <a:p>
            <a:endParaRPr lang="en-GB" sz="1050" dirty="0">
              <a:solidFill>
                <a:srgbClr val="FF0000"/>
              </a:solidFill>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50" b="1" kern="1200" dirty="0">
                <a:effectLst/>
                <a:latin typeface="Atkinson Hyperlegible" pitchFamily="50" charset="0"/>
                <a:ea typeface="Times New Roman" panose="02020603050405020304" pitchFamily="18" charset="0"/>
                <a:cs typeface="Times New Roman" panose="02020603050405020304" pitchFamily="18" charset="0"/>
              </a:rPr>
              <a:t>There were </a:t>
            </a:r>
            <a:r>
              <a:rPr lang="en-GB" sz="1050" b="1" dirty="0">
                <a:latin typeface="Atkinson Hyperlegible" pitchFamily="50" charset="0"/>
                <a:ea typeface="Times New Roman" panose="02020603050405020304" pitchFamily="18" charset="0"/>
                <a:cs typeface="Times New Roman" panose="02020603050405020304" pitchFamily="18" charset="0"/>
              </a:rPr>
              <a:t>nine</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 fewer solved sexual offences committed against females </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050" dirty="0">
                <a:latin typeface="Atkinson Hyperlegible" pitchFamily="50" charset="0"/>
              </a:rPr>
              <a:t>October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50" dirty="0">
                <a:latin typeface="Atkinson Hyperlegible" pitchFamily="50" charset="0"/>
              </a:rPr>
              <a:t>October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1050" dirty="0">
                <a:latin typeface="Atkinson Hyperlegible" pitchFamily="50" charset="0"/>
                <a:ea typeface="Times New Roman" panose="02020603050405020304" pitchFamily="18" charset="0"/>
                <a:cs typeface="Times New Roman" panose="02020603050405020304" pitchFamily="18" charset="0"/>
              </a:rPr>
              <a:t>T</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his compares to an increase of six </a:t>
            </a:r>
            <a:r>
              <a:rPr lang="en-GB" sz="1050" i="1" kern="1200" dirty="0">
                <a:effectLst/>
                <a:latin typeface="Atkinson Hyperlegible" pitchFamily="50" charset="0"/>
                <a:ea typeface="Times New Roman" panose="02020603050405020304" pitchFamily="18" charset="0"/>
                <a:cs typeface="Times New Roman" panose="02020603050405020304" pitchFamily="18" charset="0"/>
              </a:rPr>
              <a:t>more</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solved sexual offences committed against males in the same period.</a:t>
            </a:r>
          </a:p>
          <a:p>
            <a:pPr marL="285750" indent="-285750">
              <a:buFont typeface="Arial" panose="020B0604020202020204" pitchFamily="34" charset="0"/>
              <a:buChar char="•"/>
            </a:pPr>
            <a:endParaRPr lang="en-GB" sz="1050" dirty="0">
              <a:latin typeface="Atkinson Hyperlegible" pitchFamily="50" charset="0"/>
            </a:endParaRPr>
          </a:p>
          <a:p>
            <a:pPr marL="285750" indent="-285750">
              <a:buFont typeface="Arial" panose="020B0604020202020204" pitchFamily="34" charset="0"/>
              <a:buChar char="•"/>
            </a:pPr>
            <a:r>
              <a:rPr lang="en-GB" sz="1050" dirty="0">
                <a:latin typeface="Atkinson Hyperlegible" pitchFamily="50" charset="0"/>
              </a:rPr>
              <a:t>When comparing High Harm offences to its Most Similar Group (MSG) by crimes per 1,000 population, Essex is placed third for Other Sexual Offences, fifth for Violence with Injury and Burglary Residential, and eighth for Rape and Robbery of Personal Property.</a:t>
            </a:r>
          </a:p>
          <a:p>
            <a:pPr marL="285750" indent="-285750">
              <a:buFont typeface="Arial" panose="020B0604020202020204" pitchFamily="34" charset="0"/>
              <a:buChar char="•"/>
            </a:pPr>
            <a:endParaRPr lang="en-GB" sz="1050" dirty="0">
              <a:solidFill>
                <a:srgbClr val="FF0000"/>
              </a:solidFill>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050" b="1" dirty="0">
                <a:latin typeface="Atkinson Hyperlegible" pitchFamily="50" charset="0"/>
              </a:rPr>
              <a:t>There was a 17.5% increase (133 more) in the number of those Killed or Seriously Injured (KSI) in Essex </a:t>
            </a:r>
            <a:r>
              <a:rPr lang="en-GB" sz="1050" dirty="0">
                <a:latin typeface="Atkinson Hyperlegible" pitchFamily="50" charset="0"/>
              </a:rPr>
              <a:t>for the 12 months to October 2022 compared to the 12 months to October 2021. Since August 2022, the number of incidents reported each month has been slightly below those experienced in 2021 (although there were four more incidents in October 2022 compared to October 2021: 71 v. 67). It is of note that r</a:t>
            </a:r>
            <a:r>
              <a:rPr lang="en-GB" sz="1050" dirty="0">
                <a:effectLst/>
                <a:latin typeface="Atkinson Hyperlegible" pitchFamily="50" charset="0"/>
                <a:ea typeface="Times New Roman" panose="02020603050405020304" pitchFamily="18" charset="0"/>
                <a:cs typeface="Times New Roman" panose="02020603050405020304" pitchFamily="18" charset="0"/>
              </a:rPr>
              <a:t>oad traffic safety is the responsibility of the </a:t>
            </a:r>
            <a:r>
              <a:rPr lang="en-GB" sz="1050" dirty="0">
                <a:latin typeface="Atkinson Hyperlegible" pitchFamily="50" charset="0"/>
              </a:rPr>
              <a:t>Safer Essex Roads Partnership (</a:t>
            </a:r>
            <a:r>
              <a:rPr lang="en-GB" sz="1050" dirty="0">
                <a:effectLst/>
                <a:latin typeface="Atkinson Hyperlegible" pitchFamily="50" charset="0"/>
                <a:ea typeface="Times New Roman" panose="02020603050405020304" pitchFamily="18" charset="0"/>
                <a:cs typeface="Times New Roman" panose="02020603050405020304" pitchFamily="18" charset="0"/>
              </a:rPr>
              <a:t>SERP) which includes </a:t>
            </a:r>
            <a:r>
              <a:rPr lang="en-GB" sz="1050" dirty="0">
                <a:latin typeface="Atkinson Hyperlegible" pitchFamily="50" charset="0"/>
                <a:ea typeface="Times New Roman" panose="02020603050405020304" pitchFamily="18" charset="0"/>
                <a:cs typeface="Times New Roman" panose="02020603050405020304" pitchFamily="18" charset="0"/>
              </a:rPr>
              <a:t>organisations such as </a:t>
            </a:r>
            <a:r>
              <a:rPr lang="en-GB" sz="1050" dirty="0">
                <a:effectLst/>
                <a:latin typeface="Atkinson Hyperlegible" pitchFamily="50" charset="0"/>
                <a:ea typeface="Times New Roman" panose="02020603050405020304" pitchFamily="18" charset="0"/>
                <a:cs typeface="Times New Roman" panose="02020603050405020304" pitchFamily="18" charset="0"/>
              </a:rPr>
              <a:t>Essex Police; Essex County Fire &amp; Rescue Service; Essex County Council; Southend on Sea Borough Council; Thurrock Council; National Highways; East of England Ambulance Service Trust; Essex and Herts Air Ambulance Service Trust; and The Safer Roads Foundation (Registered Charity). </a:t>
            </a:r>
          </a:p>
          <a:p>
            <a:pPr marL="285750" indent="-285750">
              <a:buFont typeface="Arial" panose="020B0604020202020204" pitchFamily="34" charset="0"/>
              <a:buChar char="•"/>
            </a:pPr>
            <a:endParaRPr lang="en-GB" sz="1050" dirty="0">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050" b="1" dirty="0">
                <a:effectLst/>
                <a:latin typeface="Atkinson Hyperlegible" pitchFamily="50" charset="0"/>
                <a:ea typeface="Calibri" panose="020F0502020204030204" pitchFamily="34" charset="0"/>
              </a:rPr>
              <a:t>Essex Police now has the highest numbers of </a:t>
            </a:r>
            <a:r>
              <a:rPr lang="en-GB" sz="1050" b="1" dirty="0">
                <a:latin typeface="Atkinson Hyperlegible" pitchFamily="50" charset="0"/>
                <a:ea typeface="Calibri" panose="020F0502020204030204" pitchFamily="34" charset="0"/>
              </a:rPr>
              <a:t>officers </a:t>
            </a:r>
            <a:r>
              <a:rPr lang="en-GB" sz="1050" b="1" dirty="0">
                <a:effectLst/>
                <a:latin typeface="Atkinson Hyperlegible" pitchFamily="50" charset="0"/>
                <a:ea typeface="Calibri" panose="020F0502020204030204" pitchFamily="34" charset="0"/>
              </a:rPr>
              <a:t>in its 182-year old history</a:t>
            </a:r>
            <a:r>
              <a:rPr lang="en-GB" sz="1050" dirty="0">
                <a:latin typeface="Atkinson Hyperlegible" pitchFamily="50" charset="0"/>
                <a:ea typeface="Calibri" panose="020F0502020204030204" pitchFamily="34" charset="0"/>
              </a:rPr>
              <a:t>. </a:t>
            </a:r>
            <a:r>
              <a:rPr lang="en-GB" sz="1050" dirty="0">
                <a:effectLst/>
                <a:latin typeface="Atkinson Hyperlegible" pitchFamily="50" charset="0"/>
                <a:ea typeface="Calibri" panose="020F0502020204030204" pitchFamily="34" charset="0"/>
              </a:rPr>
              <a:t>The Force is also on track to have a total of 3,755 officers by March 2023. It is also of note that t</a:t>
            </a:r>
            <a:r>
              <a:rPr lang="en-GB" sz="1050" u="none" strike="noStrike" dirty="0">
                <a:effectLst/>
                <a:latin typeface="Atkinson Hyperlegible" pitchFamily="50" charset="0"/>
                <a:ea typeface="Calibri" panose="020F0502020204030204" pitchFamily="34" charset="0"/>
                <a:cs typeface="Calibri" panose="020F0502020204030204" pitchFamily="34" charset="0"/>
              </a:rPr>
              <a:t>here has been a steady and continual increase in the numbers of employed female colleagues, as well as those from ethnic minority backgrounds. </a:t>
            </a:r>
            <a:endParaRPr lang="en-GB" sz="1050" u="none" strike="noStrike" dirty="0">
              <a:effectLst/>
              <a:latin typeface="Atkinson Hyperlegible" pitchFamily="50" charset="0"/>
              <a:ea typeface="Calibri" panose="020F0502020204030204" pitchFamily="34" charset="0"/>
              <a:cs typeface="Times New Roman" panose="02020603050405020304" pitchFamily="18" charset="0"/>
            </a:endParaRPr>
          </a:p>
          <a:p>
            <a:endParaRPr lang="en-GB" sz="1050" dirty="0">
              <a:solidFill>
                <a:srgbClr val="FF0000"/>
              </a:solidFill>
              <a:latin typeface="Atkinson Hyperlegible" pitchFamily="50" charset="0"/>
            </a:endParaRPr>
          </a:p>
          <a:p>
            <a:pPr marL="285750" indent="-285750">
              <a:buFont typeface="Arial" panose="020B0604020202020204" pitchFamily="34" charset="0"/>
              <a:buChar char="•"/>
            </a:pPr>
            <a:r>
              <a:rPr lang="en-GB" sz="1050" dirty="0">
                <a:solidFill>
                  <a:schemeClr val="tx1"/>
                </a:solidFill>
                <a:latin typeface="Atkinson Hyperlegible" pitchFamily="50" charset="0"/>
              </a:rPr>
              <a:t>There was a statistically significant increase in Robbery of Personal Property for the month of October 2022. There were statistically exceptional increases in two Districts, name</a:t>
            </a:r>
            <a:r>
              <a:rPr lang="en-GB" sz="1050" dirty="0">
                <a:latin typeface="Atkinson Hyperlegible" pitchFamily="50" charset="0"/>
              </a:rPr>
              <a:t>ly Colchester and Tendring</a:t>
            </a:r>
            <a:r>
              <a:rPr lang="en-GB" sz="1050" dirty="0">
                <a:solidFill>
                  <a:schemeClr val="tx1"/>
                </a:solidFill>
                <a:latin typeface="Atkinson Hyperlegible" pitchFamily="50" charset="0"/>
              </a:rPr>
              <a:t>.  In the 12 months to October 2022, there has been a 15.0% increase in offences compared to the same period the previous year; this equates to 178 additional offences.</a:t>
            </a:r>
          </a:p>
        </p:txBody>
      </p:sp>
      <p:sp>
        <p:nvSpPr>
          <p:cNvPr id="2" name="Footer Placeholder 1">
            <a:extLst>
              <a:ext uri="{FF2B5EF4-FFF2-40B4-BE49-F238E27FC236}">
                <a16:creationId xmlns:a16="http://schemas.microsoft.com/office/drawing/2014/main" id="{0B5A7899-3A06-4336-A891-F8144B43CAB6}"/>
              </a:ext>
            </a:extLst>
          </p:cNvPr>
          <p:cNvSpPr>
            <a:spLocks noGrp="1"/>
          </p:cNvSpPr>
          <p:nvPr>
            <p:ph type="ftr" sz="quarter" idx="11"/>
          </p:nvPr>
        </p:nvSpPr>
        <p:spPr>
          <a:xfrm>
            <a:off x="-36512" y="6545879"/>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Where gender is detailed</a:t>
            </a:r>
          </a:p>
        </p:txBody>
      </p:sp>
    </p:spTree>
    <p:extLst>
      <p:ext uri="{BB962C8B-B14F-4D97-AF65-F5344CB8AC3E}">
        <p14:creationId xmlns:p14="http://schemas.microsoft.com/office/powerpoint/2010/main" val="424877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dirty="0"/>
          </a:p>
        </p:txBody>
      </p:sp>
      <p:sp>
        <p:nvSpPr>
          <p:cNvPr id="17" name="TextBox 16"/>
          <p:cNvSpPr txBox="1"/>
          <p:nvPr/>
        </p:nvSpPr>
        <p:spPr>
          <a:xfrm>
            <a:off x="116997" y="4609163"/>
            <a:ext cx="8964496" cy="195438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There was a 0.9% decrease in All Crime in the 12 months to October 2022 compared to the 12 months to December 20</a:t>
            </a:r>
            <a:r>
              <a:rPr lang="en-GB" sz="1100" b="1" u="sng" dirty="0">
                <a:solidFill>
                  <a:schemeClr val="tx1"/>
                </a:solidFill>
                <a:latin typeface="Atkinson Hyperlegible" pitchFamily="50" charset="0"/>
              </a:rPr>
              <a:t>19</a:t>
            </a:r>
            <a:r>
              <a:rPr lang="en-GB" sz="1100" u="sng" dirty="0">
                <a:solidFill>
                  <a:schemeClr val="tx1"/>
                </a:solidFill>
                <a:latin typeface="Atkinson Hyperlegible" pitchFamily="50" charset="0"/>
              </a:rPr>
              <a:t>;</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this equates to 1,557 fewer offences. There was, however, </a:t>
            </a:r>
            <a:r>
              <a:rPr lang="en-GB" sz="1100" b="1" dirty="0">
                <a:solidFill>
                  <a:schemeClr val="tx1"/>
                </a:solidFill>
                <a:latin typeface="Atkinson Hyperlegible" pitchFamily="50" charset="0"/>
              </a:rPr>
              <a:t>a 7.3% increase in All Crime (11,367 more offences) for the 12 months to October 2022 compared to the 12 months to October 2021</a:t>
            </a:r>
            <a:r>
              <a:rPr lang="en-GB" sz="1100" dirty="0">
                <a:solidFill>
                  <a:schemeClr val="tx1"/>
                </a:solidFill>
                <a:latin typeface="Atkinson Hyperlegible" pitchFamily="50" charset="0"/>
              </a:rPr>
              <a:t>.</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The volumes of crimes recorded by the police has been influenced by the Government’s restrictions on gathering and movement in relation to COVID-19; fewer offences were recorded when there were more restrictions in place. Essex is seventh in its Most Similar Group of forces (MSG) for all crime per 1,000 population.</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445 crimes in October 2022, compared to an average of 455 crimes recorded in September 2022. This equates to a decrease of 2.1%, or an average of 10 fewer crimes recorded per day.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13,809 offences were recorded in the month of October 2022, a decrease of 6.3% (926 fewer offences) compared to the month of October 2021 (14,735 offences), and a decrease of 1.9% (271 fewer offences) compared to the month of October 2019. </a:t>
            </a:r>
          </a:p>
        </p:txBody>
      </p:sp>
      <p:sp>
        <p:nvSpPr>
          <p:cNvPr id="10" name="Rectangle 9">
            <a:extLst>
              <a:ext uri="{FF2B5EF4-FFF2-40B4-BE49-F238E27FC236}">
                <a16:creationId xmlns:a16="http://schemas.microsoft.com/office/drawing/2014/main" id="{6FD3AF26-A791-46EF-B41C-C8083244AF9D}"/>
              </a:ext>
            </a:extLst>
          </p:cNvPr>
          <p:cNvSpPr/>
          <p:nvPr/>
        </p:nvSpPr>
        <p:spPr>
          <a:xfrm>
            <a:off x="7236296" y="191347"/>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F9E22838-F3DB-42C2-BA8B-A41CD682401B}"/>
              </a:ext>
            </a:extLst>
          </p:cNvPr>
          <p:cNvPicPr>
            <a:picLocks noChangeAspect="1"/>
          </p:cNvPicPr>
          <p:nvPr/>
        </p:nvPicPr>
        <p:blipFill>
          <a:blip r:embed="rId2"/>
          <a:stretch>
            <a:fillRect/>
          </a:stretch>
        </p:blipFill>
        <p:spPr>
          <a:xfrm>
            <a:off x="72000" y="793178"/>
            <a:ext cx="9000000" cy="634682"/>
          </a:xfrm>
          <a:prstGeom prst="rect">
            <a:avLst/>
          </a:prstGeom>
        </p:spPr>
      </p:pic>
      <p:pic>
        <p:nvPicPr>
          <p:cNvPr id="3" name="Picture 2">
            <a:extLst>
              <a:ext uri="{FF2B5EF4-FFF2-40B4-BE49-F238E27FC236}">
                <a16:creationId xmlns:a16="http://schemas.microsoft.com/office/drawing/2014/main" id="{78ECE1A5-AB42-4815-8D54-97C5078812DF}"/>
              </a:ext>
            </a:extLst>
          </p:cNvPr>
          <p:cNvPicPr>
            <a:picLocks noChangeAspect="1"/>
          </p:cNvPicPr>
          <p:nvPr/>
        </p:nvPicPr>
        <p:blipFill>
          <a:blip r:embed="rId3"/>
          <a:stretch>
            <a:fillRect/>
          </a:stretch>
        </p:blipFill>
        <p:spPr>
          <a:xfrm>
            <a:off x="1547664" y="1537821"/>
            <a:ext cx="6169687" cy="2615411"/>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734742"/>
            <a:ext cx="8928992" cy="276998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b="1" dirty="0">
                <a:solidFill>
                  <a:schemeClr val="tx1"/>
                </a:solidFill>
                <a:latin typeface="Atkinson Hyperlegible" pitchFamily="50" charset="0"/>
              </a:rPr>
              <a:t>Confidence has experienced a statistically significant improvement compared to levels reported prior to the pandemic</a:t>
            </a:r>
            <a:r>
              <a:rPr lang="en-GB" sz="1200" dirty="0">
                <a:solidFill>
                  <a:schemeClr val="tx1"/>
                </a:solidFill>
                <a:latin typeface="Atkinson Hyperlegible" pitchFamily="50" charset="0"/>
              </a:rPr>
              <a:t> (by 13.2% points from 64.7% for the 12 months to December 2019). It was </a:t>
            </a:r>
            <a:r>
              <a:rPr lang="en-GB" sz="1200" b="1" dirty="0">
                <a:solidFill>
                  <a:schemeClr val="tx1"/>
                </a:solidFill>
                <a:latin typeface="Atkinson Hyperlegible" pitchFamily="50" charset="0"/>
              </a:rPr>
              <a:t>during the height of the pandemic that confidence reached its highest levels</a:t>
            </a:r>
            <a:r>
              <a:rPr lang="en-GB" sz="1200" dirty="0">
                <a:solidFill>
                  <a:schemeClr val="tx1"/>
                </a:solidFill>
                <a:latin typeface="Atkinson Hyperlegible" pitchFamily="50" charset="0"/>
              </a:rPr>
              <a:t>.  There was, however, a statistically significant decrease in confidence of 1.9% points (from the independent survey commissioned by Essex Police) in the 12 months to June 2022 (77.9%) compared to the 12 months to June 2021 (79.8%).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(14.9) places Essex seventh in its MSG.</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a:t>
            </a:r>
            <a:r>
              <a:rPr lang="en-GB" sz="1200" dirty="0">
                <a:solidFill>
                  <a:schemeClr val="tx1"/>
                </a:solidFill>
                <a:effectLst/>
                <a:latin typeface="Atkinson Hyperlegible" pitchFamily="50" charset="0"/>
              </a:rPr>
              <a:t>ompared to the pre-COVID period, there has been a reduction in crime and an increase in confidence.  However, when comparing the 12 months to September 2022 with the 12 months to September 2021, </a:t>
            </a:r>
            <a:r>
              <a:rPr lang="en-GB" sz="1200" dirty="0">
                <a:solidFill>
                  <a:schemeClr val="tx1"/>
                </a:solidFill>
                <a:latin typeface="Atkinson Hyperlegible" pitchFamily="50" charset="0"/>
              </a:rPr>
              <a:t>this pattern is </a:t>
            </a:r>
            <a:r>
              <a:rPr lang="en-GB" sz="1200" dirty="0">
                <a:solidFill>
                  <a:schemeClr val="tx1"/>
                </a:solidFill>
                <a:effectLst/>
                <a:latin typeface="Atkinson Hyperlegible" pitchFamily="50" charset="0"/>
              </a:rPr>
              <a:t>reversed: crime has increased and confidence has decreased. As such,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August 2022, the score for the 12 months to August for the preceding year has been included.</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836FF4DB-8EFA-4E47-A391-730879381EA1}"/>
              </a:ext>
            </a:extLst>
          </p:cNvPr>
          <p:cNvPicPr>
            <a:picLocks noChangeAspect="1"/>
          </p:cNvPicPr>
          <p:nvPr/>
        </p:nvPicPr>
        <p:blipFill>
          <a:blip r:embed="rId2"/>
          <a:stretch>
            <a:fillRect/>
          </a:stretch>
        </p:blipFill>
        <p:spPr>
          <a:xfrm>
            <a:off x="66272" y="701451"/>
            <a:ext cx="9000000" cy="634682"/>
          </a:xfrm>
          <a:prstGeom prst="rect">
            <a:avLst/>
          </a:prstGeom>
        </p:spPr>
      </p:pic>
      <p:pic>
        <p:nvPicPr>
          <p:cNvPr id="11" name="Picture 10">
            <a:extLst>
              <a:ext uri="{FF2B5EF4-FFF2-40B4-BE49-F238E27FC236}">
                <a16:creationId xmlns:a16="http://schemas.microsoft.com/office/drawing/2014/main" id="{2D16DAC2-E6CF-47FB-846B-45D462157725}"/>
              </a:ext>
            </a:extLst>
          </p:cNvPr>
          <p:cNvPicPr>
            <a:picLocks noChangeAspect="1"/>
          </p:cNvPicPr>
          <p:nvPr/>
        </p:nvPicPr>
        <p:blipFill>
          <a:blip r:embed="rId3"/>
          <a:stretch>
            <a:fillRect/>
          </a:stretch>
        </p:blipFill>
        <p:spPr>
          <a:xfrm>
            <a:off x="73116" y="1382030"/>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2000" y="4561586"/>
            <a:ext cx="8952079" cy="20928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an </a:t>
            </a:r>
            <a:r>
              <a:rPr lang="en-GB" sz="1000" b="1" dirty="0">
                <a:solidFill>
                  <a:schemeClr val="tx1"/>
                </a:solidFill>
                <a:latin typeface="Atkinson Hyperlegible" pitchFamily="50" charset="0"/>
              </a:rPr>
              <a:t>increase of one drug related homicide </a:t>
            </a:r>
            <a:r>
              <a:rPr lang="en-GB" sz="1000" dirty="0">
                <a:solidFill>
                  <a:schemeClr val="tx1"/>
                </a:solidFill>
                <a:latin typeface="Atkinson Hyperlegible" pitchFamily="50" charset="0"/>
              </a:rPr>
              <a:t>for the 12 months to October 2022 compared to the 12 months to October 2021 and three fewer compared to the 12 months to December 2019.</a:t>
            </a:r>
          </a:p>
          <a:p>
            <a:pPr lvl="0"/>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62.4% for the period September 2021 to June 2022. The results for this question have been stable since it was first asked in September 2021.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solidFill>
                  <a:schemeClr val="tx1"/>
                </a:solidFill>
                <a:effectLst/>
                <a:latin typeface="Atkinson Hyperlegible" pitchFamily="50" charset="0"/>
                <a:ea typeface="Times New Roman" panose="02020603050405020304" pitchFamily="18" charset="0"/>
              </a:rPr>
              <a:t>drug related homicides are lower</a:t>
            </a:r>
            <a:r>
              <a:rPr lang="en-GB" sz="1000" dirty="0">
                <a:solidFill>
                  <a:schemeClr val="tx1"/>
                </a:solidFill>
                <a:latin typeface="Atkinson Hyperlegible" pitchFamily="50" charset="0"/>
                <a:ea typeface="Times New Roman" panose="02020603050405020304" pitchFamily="18" charset="0"/>
              </a:rPr>
              <a:t> compared to the pre-COVID period</a:t>
            </a:r>
            <a:r>
              <a:rPr lang="en-GB" sz="1000" dirty="0">
                <a:solidFill>
                  <a:schemeClr val="tx1"/>
                </a:solidFill>
                <a:effectLst/>
                <a:latin typeface="Atkinson Hyperlegible" pitchFamily="50" charset="0"/>
                <a:ea typeface="Times New Roman" panose="02020603050405020304" pitchFamily="18" charset="0"/>
              </a:rPr>
              <a:t>, and that confidence is relatively high, a grade of Good is recommended. </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00" dirty="0">
                <a:solidFill>
                  <a:schemeClr val="tx1"/>
                </a:solidFill>
                <a:latin typeface="Atkinson Hyperlegible" pitchFamily="50" charset="0"/>
              </a:rPr>
              <a:t>**  The confidence question was added to the external independent survey in September 2021. A year on year comparison is therefore not available. </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4" name="Picture 3">
            <a:extLst>
              <a:ext uri="{FF2B5EF4-FFF2-40B4-BE49-F238E27FC236}">
                <a16:creationId xmlns:a16="http://schemas.microsoft.com/office/drawing/2014/main" id="{F439342A-891E-4DCF-A3CB-B319A225DA41}"/>
              </a:ext>
            </a:extLst>
          </p:cNvPr>
          <p:cNvPicPr>
            <a:picLocks noChangeAspect="1"/>
          </p:cNvPicPr>
          <p:nvPr/>
        </p:nvPicPr>
        <p:blipFill>
          <a:blip r:embed="rId3"/>
          <a:stretch>
            <a:fillRect/>
          </a:stretch>
        </p:blipFill>
        <p:spPr>
          <a:xfrm>
            <a:off x="80186" y="721435"/>
            <a:ext cx="9000000" cy="764907"/>
          </a:xfrm>
          <a:prstGeom prst="rect">
            <a:avLst/>
          </a:prstGeom>
        </p:spPr>
      </p:pic>
      <p:pic>
        <p:nvPicPr>
          <p:cNvPr id="7" name="Picture 6">
            <a:extLst>
              <a:ext uri="{FF2B5EF4-FFF2-40B4-BE49-F238E27FC236}">
                <a16:creationId xmlns:a16="http://schemas.microsoft.com/office/drawing/2014/main" id="{6FEFEA28-F597-4DDB-B2EC-2BCE4F662330}"/>
              </a:ext>
            </a:extLst>
          </p:cNvPr>
          <p:cNvPicPr>
            <a:picLocks noChangeAspect="1"/>
          </p:cNvPicPr>
          <p:nvPr/>
        </p:nvPicPr>
        <p:blipFill>
          <a:blip r:embed="rId4"/>
          <a:stretch>
            <a:fillRect/>
          </a:stretch>
        </p:blipFill>
        <p:spPr>
          <a:xfrm>
            <a:off x="2420186" y="1571654"/>
            <a:ext cx="4320000" cy="1828843"/>
          </a:xfrm>
          <a:prstGeom prst="rect">
            <a:avLst/>
          </a:prstGeom>
        </p:spPr>
      </p:pic>
      <p:pic>
        <p:nvPicPr>
          <p:cNvPr id="11" name="Picture 10">
            <a:extLst>
              <a:ext uri="{FF2B5EF4-FFF2-40B4-BE49-F238E27FC236}">
                <a16:creationId xmlns:a16="http://schemas.microsoft.com/office/drawing/2014/main" id="{DF459C7C-88E8-4805-9035-3B6FDF85DB85}"/>
              </a:ext>
            </a:extLst>
          </p:cNvPr>
          <p:cNvPicPr>
            <a:picLocks noChangeAspect="1"/>
          </p:cNvPicPr>
          <p:nvPr/>
        </p:nvPicPr>
        <p:blipFill>
          <a:blip r:embed="rId5"/>
          <a:stretch>
            <a:fillRect/>
          </a:stretch>
        </p:blipFill>
        <p:spPr>
          <a:xfrm>
            <a:off x="95960" y="3468903"/>
            <a:ext cx="9000000" cy="931460"/>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32320" y="3765529"/>
            <a:ext cx="8879360" cy="27330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2.6% increase (761 more) in Domestic Abuse (DA) offences</a:t>
            </a:r>
            <a:r>
              <a:rPr lang="en-GB" sz="1100" dirty="0">
                <a:solidFill>
                  <a:schemeClr val="tx1"/>
                </a:solidFill>
                <a:latin typeface="Atkinson Hyperlegible" pitchFamily="50" charset="0"/>
              </a:rPr>
              <a:t> for the 12 months to October 2022 compared to the 12 months to October 2021. However, the Force recorded </a:t>
            </a:r>
            <a:r>
              <a:rPr lang="en-GB" sz="1100" b="1" dirty="0">
                <a:solidFill>
                  <a:schemeClr val="tx1"/>
                </a:solidFill>
                <a:latin typeface="Atkinson Hyperlegible" pitchFamily="50" charset="0"/>
              </a:rPr>
              <a:t>449 fewer offences in the </a:t>
            </a:r>
            <a:r>
              <a:rPr lang="en-GB" sz="1100" b="1" u="sng" dirty="0">
                <a:solidFill>
                  <a:schemeClr val="tx1"/>
                </a:solidFill>
                <a:latin typeface="Atkinson Hyperlegible" pitchFamily="50" charset="0"/>
              </a:rPr>
              <a:t>three</a:t>
            </a:r>
            <a:r>
              <a:rPr lang="en-GB" sz="1100" b="1" dirty="0">
                <a:solidFill>
                  <a:schemeClr val="tx1"/>
                </a:solidFill>
                <a:latin typeface="Atkinson Hyperlegible" pitchFamily="50" charset="0"/>
              </a:rPr>
              <a:t> months to October 2022 compared to the same period in 2021</a:t>
            </a:r>
            <a:r>
              <a:rPr lang="en-GB" sz="1100" dirty="0">
                <a:solidFill>
                  <a:schemeClr val="tx1"/>
                </a:solidFill>
                <a:latin typeface="Atkinson Hyperlegible" pitchFamily="50" charset="0"/>
              </a:rPr>
              <a:t> (7,433 v. 7,882). It is of note that Stalking &amp; Harassment offences account for more than a fifth (21.3%) of all Domestic Abuse investigations.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5.9% (183) more DA offences</a:t>
            </a:r>
            <a:r>
              <a:rPr lang="en-GB" sz="1100" dirty="0">
                <a:solidFill>
                  <a:schemeClr val="tx1"/>
                </a:solidFill>
                <a:latin typeface="Atkinson Hyperlegible" pitchFamily="50" charset="0"/>
              </a:rPr>
              <a:t> for the 12 months to October 2022 compared to the 12 months to October 2021. The Force also </a:t>
            </a:r>
            <a:r>
              <a:rPr lang="en-GB" sz="1100" b="1" dirty="0">
                <a:solidFill>
                  <a:schemeClr val="tx1"/>
                </a:solidFill>
                <a:latin typeface="Atkinson Hyperlegible" pitchFamily="50" charset="0"/>
              </a:rPr>
              <a:t>solved 21 more offences in the three months to October 2022 compared to the same period in 2021 </a:t>
            </a:r>
            <a:r>
              <a:rPr lang="en-GB" sz="1100" dirty="0">
                <a:solidFill>
                  <a:schemeClr val="tx1"/>
                </a:solidFill>
                <a:latin typeface="Atkinson Hyperlegible" pitchFamily="50" charset="0"/>
              </a:rPr>
              <a:t>(803 v 782).</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2.2% increase (666 more) in DA offences and a 9.5% increase (285 more) in the number of DA offences solved for the 12 months to October 2022 compared to the 12 months to December 2019.</a:t>
            </a:r>
          </a:p>
          <a:p>
            <a:endParaRPr lang="en-GB" sz="1100" dirty="0">
              <a:solidFill>
                <a:schemeClr val="tx1"/>
              </a:solidFill>
              <a:latin typeface="Atkinson Hyperlegible" pitchFamily="50" charset="0"/>
            </a:endParaRPr>
          </a:p>
          <a:p>
            <a:pPr>
              <a:lnSpc>
                <a:spcPct val="115000"/>
              </a:lnSpc>
              <a:spcAft>
                <a:spcPts val="1000"/>
              </a:spcAft>
            </a:pPr>
            <a:r>
              <a:rPr lang="en-GB" sz="1100" dirty="0">
                <a:effectLst/>
                <a:latin typeface="Atkinson Hyperlegible" pitchFamily="50" charset="0"/>
                <a:ea typeface="Times New Roman" panose="02020603050405020304" pitchFamily="18" charset="0"/>
                <a:cs typeface="Calibri" panose="020F0502020204030204" pitchFamily="34"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provide a continual and sustained problem-solving approach, focusing on preventing future harm and reducing repeat victimisation.</a:t>
            </a:r>
            <a:endParaRPr lang="en-GB" sz="1100" dirty="0">
              <a:effectLst/>
              <a:latin typeface="Atkinson Hyperlegible" pitchFamily="50"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9947D9CB-2261-4656-8288-12FB3222235F}"/>
              </a:ext>
            </a:extLst>
          </p:cNvPr>
          <p:cNvPicPr>
            <a:picLocks noChangeAspect="1"/>
          </p:cNvPicPr>
          <p:nvPr/>
        </p:nvPicPr>
        <p:blipFill>
          <a:blip r:embed="rId2"/>
          <a:stretch>
            <a:fillRect/>
          </a:stretch>
        </p:blipFill>
        <p:spPr>
          <a:xfrm>
            <a:off x="87859" y="769387"/>
            <a:ext cx="9000000" cy="891148"/>
          </a:xfrm>
          <a:prstGeom prst="rect">
            <a:avLst/>
          </a:prstGeom>
        </p:spPr>
      </p:pic>
      <p:pic>
        <p:nvPicPr>
          <p:cNvPr id="3" name="Picture 2">
            <a:extLst>
              <a:ext uri="{FF2B5EF4-FFF2-40B4-BE49-F238E27FC236}">
                <a16:creationId xmlns:a16="http://schemas.microsoft.com/office/drawing/2014/main" id="{A7C2DC41-6FF4-4563-A0BF-2586ED2FACB9}"/>
              </a:ext>
            </a:extLst>
          </p:cNvPr>
          <p:cNvPicPr>
            <a:picLocks noChangeAspect="1"/>
          </p:cNvPicPr>
          <p:nvPr/>
        </p:nvPicPr>
        <p:blipFill>
          <a:blip r:embed="rId3"/>
          <a:stretch>
            <a:fillRect/>
          </a:stretch>
        </p:blipFill>
        <p:spPr>
          <a:xfrm>
            <a:off x="119840" y="1759342"/>
            <a:ext cx="4320000" cy="1865455"/>
          </a:xfrm>
          <a:prstGeom prst="rect">
            <a:avLst/>
          </a:prstGeom>
        </p:spPr>
      </p:pic>
      <p:pic>
        <p:nvPicPr>
          <p:cNvPr id="8" name="Picture 7">
            <a:extLst>
              <a:ext uri="{FF2B5EF4-FFF2-40B4-BE49-F238E27FC236}">
                <a16:creationId xmlns:a16="http://schemas.microsoft.com/office/drawing/2014/main" id="{EAA5340E-47D4-495B-BFB8-3E302AE00686}"/>
              </a:ext>
            </a:extLst>
          </p:cNvPr>
          <p:cNvPicPr>
            <a:picLocks noChangeAspect="1"/>
          </p:cNvPicPr>
          <p:nvPr/>
        </p:nvPicPr>
        <p:blipFill>
          <a:blip r:embed="rId4"/>
          <a:stretch>
            <a:fillRect/>
          </a:stretch>
        </p:blipFill>
        <p:spPr>
          <a:xfrm>
            <a:off x="4704162" y="1746705"/>
            <a:ext cx="4320000" cy="1865455"/>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4874" y="4491295"/>
            <a:ext cx="8999999" cy="229293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Essex Police solved 128 more (41.2%) child abuse offences </a:t>
            </a:r>
            <a:r>
              <a:rPr lang="en-GB" sz="1100" dirty="0">
                <a:solidFill>
                  <a:schemeClr val="tx1"/>
                </a:solidFill>
                <a:latin typeface="Atkinson Hyperlegible" pitchFamily="50" charset="0"/>
              </a:rPr>
              <a:t>for the 12 months to October 2022 compared to the 12 months to October 2021. There was also a </a:t>
            </a:r>
            <a:r>
              <a:rPr lang="en-GB" sz="1100" b="1" dirty="0">
                <a:solidFill>
                  <a:schemeClr val="tx1"/>
                </a:solidFill>
                <a:latin typeface="Atkinson Hyperlegible" pitchFamily="50" charset="0"/>
              </a:rPr>
              <a:t>6.0% increase (350 more) </a:t>
            </a:r>
            <a:r>
              <a:rPr lang="en-GB" sz="1100" dirty="0">
                <a:solidFill>
                  <a:schemeClr val="tx1"/>
                </a:solidFill>
                <a:latin typeface="Atkinson Hyperlegible" pitchFamily="50" charset="0"/>
              </a:rPr>
              <a:t>in offences for the same comparison periods.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solved 164 more (59.6%) offences for the 12 months to October 2022 compared to the 12 months to December 2019. There was also a 17.6% increase (923 more) in Child Abuse offences for the same comparison periods.</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81.7% (results to the 12 months to June 2022). Compared to year ending June 2021, confidence has decreased by 7.5% points but nevertheless remains at a high level.</a:t>
            </a:r>
          </a:p>
          <a:p>
            <a:endParaRPr lang="en-GB" sz="1100" dirty="0">
              <a:solidFill>
                <a:srgbClr val="FF0000"/>
              </a:solidFill>
            </a:endParaRPr>
          </a:p>
          <a:p>
            <a:r>
              <a:rPr lang="en-GB" sz="1100" dirty="0">
                <a:solidFill>
                  <a:schemeClr val="tx1"/>
                </a:solidFill>
                <a:latin typeface="Atkinson Hyperlegible" pitchFamily="50" charset="0"/>
              </a:rPr>
              <a:t>There has been a continuing increase in the number of Child Abuse and Domestic Abuse offences solved in the 12 months to October 2022 compared to the previous 12 months and the 12 months to December 2019, even though offences have increased over the same time periods.  As such,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8</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8" name="Picture 7">
            <a:extLst>
              <a:ext uri="{FF2B5EF4-FFF2-40B4-BE49-F238E27FC236}">
                <a16:creationId xmlns:a16="http://schemas.microsoft.com/office/drawing/2014/main" id="{BED14201-99C1-4BF5-A428-177780063E24}"/>
              </a:ext>
            </a:extLst>
          </p:cNvPr>
          <p:cNvPicPr>
            <a:picLocks noChangeAspect="1"/>
          </p:cNvPicPr>
          <p:nvPr/>
        </p:nvPicPr>
        <p:blipFill>
          <a:blip r:embed="rId2"/>
          <a:stretch>
            <a:fillRect/>
          </a:stretch>
        </p:blipFill>
        <p:spPr>
          <a:xfrm>
            <a:off x="75058" y="703122"/>
            <a:ext cx="9000000" cy="891148"/>
          </a:xfrm>
          <a:prstGeom prst="rect">
            <a:avLst/>
          </a:prstGeom>
        </p:spPr>
      </p:pic>
      <p:pic>
        <p:nvPicPr>
          <p:cNvPr id="10" name="Picture 9">
            <a:extLst>
              <a:ext uri="{FF2B5EF4-FFF2-40B4-BE49-F238E27FC236}">
                <a16:creationId xmlns:a16="http://schemas.microsoft.com/office/drawing/2014/main" id="{AA616AA7-3526-4680-BAD2-C32DFB5F7E28}"/>
              </a:ext>
            </a:extLst>
          </p:cNvPr>
          <p:cNvPicPr>
            <a:picLocks noChangeAspect="1"/>
          </p:cNvPicPr>
          <p:nvPr/>
        </p:nvPicPr>
        <p:blipFill>
          <a:blip r:embed="rId3"/>
          <a:stretch>
            <a:fillRect/>
          </a:stretch>
        </p:blipFill>
        <p:spPr>
          <a:xfrm>
            <a:off x="5112000" y="1640488"/>
            <a:ext cx="3960000" cy="1710532"/>
          </a:xfrm>
          <a:prstGeom prst="rect">
            <a:avLst/>
          </a:prstGeom>
        </p:spPr>
      </p:pic>
      <p:pic>
        <p:nvPicPr>
          <p:cNvPr id="13" name="Picture 12">
            <a:extLst>
              <a:ext uri="{FF2B5EF4-FFF2-40B4-BE49-F238E27FC236}">
                <a16:creationId xmlns:a16="http://schemas.microsoft.com/office/drawing/2014/main" id="{AFD3D468-B82C-4E21-A85E-52D6176415D7}"/>
              </a:ext>
            </a:extLst>
          </p:cNvPr>
          <p:cNvPicPr>
            <a:picLocks noChangeAspect="1"/>
          </p:cNvPicPr>
          <p:nvPr/>
        </p:nvPicPr>
        <p:blipFill>
          <a:blip r:embed="rId4"/>
          <a:stretch>
            <a:fillRect/>
          </a:stretch>
        </p:blipFill>
        <p:spPr>
          <a:xfrm>
            <a:off x="84874" y="1636100"/>
            <a:ext cx="3960000" cy="1706627"/>
          </a:xfrm>
          <a:prstGeom prst="rect">
            <a:avLst/>
          </a:prstGeom>
        </p:spPr>
      </p:pic>
      <p:pic>
        <p:nvPicPr>
          <p:cNvPr id="11" name="Picture 10">
            <a:extLst>
              <a:ext uri="{FF2B5EF4-FFF2-40B4-BE49-F238E27FC236}">
                <a16:creationId xmlns:a16="http://schemas.microsoft.com/office/drawing/2014/main" id="{E97DBBB7-EB17-4E3A-98F9-EACE052277BB}"/>
              </a:ext>
            </a:extLst>
          </p:cNvPr>
          <p:cNvPicPr>
            <a:picLocks noChangeAspect="1"/>
          </p:cNvPicPr>
          <p:nvPr/>
        </p:nvPicPr>
        <p:blipFill>
          <a:blip r:embed="rId5"/>
          <a:stretch>
            <a:fillRect/>
          </a:stretch>
        </p:blipFill>
        <p:spPr>
          <a:xfrm>
            <a:off x="72000" y="3407297"/>
            <a:ext cx="9000000" cy="1062295"/>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1975667"/>
            <a:ext cx="8978675" cy="47859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(56.3%).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(2,140 offences) had no gender recorded**.</a:t>
            </a:r>
          </a:p>
          <a:p>
            <a:endParaRPr lang="en-GB" sz="1000" dirty="0">
              <a:solidFill>
                <a:srgbClr val="FF0000"/>
              </a:solidFill>
              <a:latin typeface="Atkinson Hyperlegible" pitchFamily="50" charset="0"/>
            </a:endParaRPr>
          </a:p>
          <a:p>
            <a:r>
              <a:rPr lang="en-GB" sz="1000" b="1" dirty="0">
                <a:solidFill>
                  <a:schemeClr val="tx1"/>
                </a:solidFill>
                <a:latin typeface="Atkinson Hyperlegible" pitchFamily="50" charset="0"/>
              </a:rPr>
              <a:t>More VAWG offences are being reported</a:t>
            </a:r>
            <a:r>
              <a:rPr lang="en-GB" sz="1000" dirty="0">
                <a:solidFill>
                  <a:schemeClr val="tx1"/>
                </a:solidFill>
                <a:latin typeface="Atkinson Hyperlegible" pitchFamily="50" charset="0"/>
              </a:rPr>
              <a:t>.  Essex experienced a </a:t>
            </a:r>
            <a:r>
              <a:rPr lang="en-GB" sz="1000" b="1" dirty="0">
                <a:solidFill>
                  <a:schemeClr val="tx1"/>
                </a:solidFill>
                <a:latin typeface="Atkinson Hyperlegible" pitchFamily="50" charset="0"/>
              </a:rPr>
              <a:t>2.0% increase (779 more) in the number of VAP offences committed against females </a:t>
            </a:r>
            <a:r>
              <a:rPr lang="en-GB" sz="1000" dirty="0">
                <a:solidFill>
                  <a:schemeClr val="tx1"/>
                </a:solidFill>
                <a:latin typeface="Atkinson Hyperlegible" pitchFamily="50" charset="0"/>
              </a:rPr>
              <a:t>in the 12 months to October 2022 compared to the 12 months to October 2021. There was also a 9.8% increase (3,479 more) in the number of VAP offences committed against females in the 12 months to October 2022 compared to the 12 months to December 2019.  </a:t>
            </a:r>
            <a:r>
              <a:rPr lang="en-GB" sz="1000" dirty="0">
                <a:effectLst/>
                <a:latin typeface="Atkinson Hyperlegible" pitchFamily="50" charset="0"/>
                <a:ea typeface="Calibri" panose="020F0502020204030204" pitchFamily="34" charset="0"/>
                <a:cs typeface="Times New Roman" panose="02020603050405020304" pitchFamily="18" charset="0"/>
              </a:rPr>
              <a:t>A rise in these types of offences, however, is often </a:t>
            </a:r>
            <a:r>
              <a:rPr lang="en-GB" sz="1000" dirty="0">
                <a:latin typeface="Atkinson Hyperlegible" pitchFamily="50" charset="0"/>
                <a:ea typeface="Calibri" panose="020F0502020204030204" pitchFamily="34" charset="0"/>
                <a:cs typeface="Times New Roman" panose="02020603050405020304" pitchFamily="18" charset="0"/>
              </a:rPr>
              <a:t>driven by an increased </a:t>
            </a:r>
            <a:r>
              <a:rPr lang="en-GB" sz="1000" dirty="0">
                <a:effectLst/>
                <a:latin typeface="Atkinson Hyperlegible" pitchFamily="50" charset="0"/>
                <a:ea typeface="Calibri" panose="020F0502020204030204" pitchFamily="34" charset="0"/>
                <a:cs typeface="Times New Roman" panose="02020603050405020304" pitchFamily="18" charset="0"/>
              </a:rPr>
              <a:t>confidence in reporting. This not only raises more awareness of VAWG-related issues but better enables the Force to understand the problem and thereby meet victims' needs. </a:t>
            </a:r>
            <a:endParaRPr lang="en-GB" sz="1000" kern="1200" dirty="0">
              <a:effectLst/>
              <a:latin typeface="Atkinson Hyperlegible" pitchFamily="50" charset="0"/>
              <a:ea typeface="Times New Roman" panose="02020603050405020304" pitchFamily="18" charset="0"/>
              <a:cs typeface="Times New Roman" panose="02020603050405020304" pitchFamily="18" charset="0"/>
            </a:endParaRPr>
          </a:p>
          <a:p>
            <a:endParaRPr lang="en-GB" sz="1000" dirty="0">
              <a:solidFill>
                <a:srgbClr val="FF0000"/>
              </a:solidFill>
              <a:latin typeface="Atkinson Hyperlegible" pitchFamily="50" charset="0"/>
            </a:endParaRPr>
          </a:p>
          <a:p>
            <a:r>
              <a:rPr lang="en-GB" sz="1000" b="1" i="0" dirty="0">
                <a:effectLst/>
                <a:latin typeface="Atkinson Hyperlegible" pitchFamily="50" charset="0"/>
              </a:rPr>
              <a:t>Essex Police prides itself on having excellent Crime Data Accuracy (CDA)</a:t>
            </a:r>
            <a:r>
              <a:rPr lang="en-GB" sz="1000" i="0" dirty="0">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offences to ensure additional crimes have not been unnecessarily recorded. Essex Police have also been educating those working within the Resolution Centre to ensure they fully research the individuals involved in these types of</a:t>
            </a:r>
            <a:r>
              <a:rPr lang="en-GB" sz="1000" dirty="0">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1000" i="0" dirty="0">
                <a:effectLst/>
                <a:latin typeface="Atkinson Hyperlegible" pitchFamily="50" charset="0"/>
              </a:rPr>
              <a:t>This activity has therefore not only </a:t>
            </a:r>
            <a:r>
              <a:rPr lang="en-GB" sz="1000" dirty="0">
                <a:latin typeface="Atkinson Hyperlegible" pitchFamily="50" charset="0"/>
              </a:rPr>
              <a:t>resulted in a decrease in offences since the start of the review (August 2022) but has enabled the Force to better coordinate these types of investigation. It is of note that Stalking and Harassment offences</a:t>
            </a:r>
            <a:r>
              <a:rPr lang="en-GB" sz="1000" b="0" i="0" dirty="0">
                <a:effectLst/>
                <a:latin typeface="Atkinson Hyperlegible" pitchFamily="50" charset="0"/>
              </a:rPr>
              <a:t> comprise the largest volume of VAWG offences; t</a:t>
            </a:r>
            <a:r>
              <a:rPr lang="en-GB" sz="1000" dirty="0">
                <a:latin typeface="Atkinson Hyperlegible" pitchFamily="50" charset="0"/>
              </a:rPr>
              <a:t>here were, for example, </a:t>
            </a:r>
            <a:r>
              <a:rPr lang="en-GB" sz="1000" b="1" dirty="0">
                <a:latin typeface="Atkinson Hyperlegible" pitchFamily="50" charset="0"/>
              </a:rPr>
              <a:t>1,222 fewer Stalking and Harassment crimes committed against females </a:t>
            </a:r>
            <a:r>
              <a:rPr lang="en-GB" sz="1000" dirty="0">
                <a:latin typeface="Atkinson Hyperlegible" pitchFamily="50" charset="0"/>
              </a:rPr>
              <a:t>in the 12 months to October 2022 (16,597 crimes) compared to the 12 months to October 2021 (17,819 crimes).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a:t>
            </a:r>
            <a:r>
              <a:rPr lang="en-GB" sz="1000" b="1" dirty="0">
                <a:solidFill>
                  <a:schemeClr val="tx1"/>
                </a:solidFill>
                <a:latin typeface="Atkinson Hyperlegible" pitchFamily="50" charset="0"/>
              </a:rPr>
              <a:t>9.5% increase (423 more) in the number of Sexual Offences committed against females </a:t>
            </a:r>
            <a:r>
              <a:rPr lang="en-GB" sz="1000" dirty="0">
                <a:solidFill>
                  <a:schemeClr val="tx1"/>
                </a:solidFill>
                <a:latin typeface="Atkinson Hyperlegible" pitchFamily="50" charset="0"/>
              </a:rPr>
              <a:t>in the 12 months to October 2022 compared to the 12 months to October 2021, and a 28.4% increase (1,081 more) compared to the 12 months to December 2019.  Although Essex Police solved nine fewer of these offences in the 12 months to October 2022 compared to the 12 months to October 2021, it </a:t>
            </a:r>
            <a:r>
              <a:rPr lang="en-GB" sz="1000" b="1" dirty="0">
                <a:solidFill>
                  <a:schemeClr val="tx1"/>
                </a:solidFill>
                <a:latin typeface="Atkinson Hyperlegible" pitchFamily="50" charset="0"/>
              </a:rPr>
              <a:t>solved 61 more compared to the 12 months to December 2019</a:t>
            </a:r>
            <a:r>
              <a:rPr lang="en-GB" sz="1000" dirty="0">
                <a:solidFill>
                  <a:schemeClr val="tx1"/>
                </a:solidFill>
                <a:latin typeface="Atkinson Hyperlegible" pitchFamily="50" charset="0"/>
              </a:rPr>
              <a:t>.</a:t>
            </a:r>
          </a:p>
          <a:p>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1" name="Rectangle 10">
            <a:extLst>
              <a:ext uri="{FF2B5EF4-FFF2-40B4-BE49-F238E27FC236}">
                <a16:creationId xmlns:a16="http://schemas.microsoft.com/office/drawing/2014/main" id="{52F50721-8236-409D-A99A-9A9B46DC71EF}"/>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0A633A7E-60E5-4103-B9B9-8D27BD8F9317}"/>
              </a:ext>
            </a:extLst>
          </p:cNvPr>
          <p:cNvPicPr>
            <a:picLocks noChangeAspect="1"/>
          </p:cNvPicPr>
          <p:nvPr/>
        </p:nvPicPr>
        <p:blipFill>
          <a:blip r:embed="rId2"/>
          <a:stretch>
            <a:fillRect/>
          </a:stretch>
        </p:blipFill>
        <p:spPr>
          <a:xfrm>
            <a:off x="98645" y="752497"/>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6" ma:contentTypeDescription="Create a new document." ma:contentTypeScope="" ma:versionID="455da23f6c04041461fcce88447772f4">
  <xsd:schema xmlns:xsd="http://www.w3.org/2001/XMLSchema" xmlns:xs="http://www.w3.org/2001/XMLSchema" xmlns:p="http://schemas.microsoft.com/office/2006/metadata/properties" xmlns:ns2="2cb40d17-24dc-4d07-b660-1564287169a8" xmlns:ns3="0bdee5e8-5fc9-4362-8615-f366afddac20" targetNamespace="http://schemas.microsoft.com/office/2006/metadata/properties" ma:root="true" ma:fieldsID="c3d9474e3a347d847202b08df6f47a92" ns2:_="" ns3:_="">
    <xsd:import namespace="2cb40d17-24dc-4d07-b660-1564287169a8"/>
    <xsd:import namespace="0bdee5e8-5fc9-4362-8615-f366afddac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8d7c5e81-ca17-4398-b481-393a2177e379"/>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CC186EFC-7EB7-4CA2-96C6-65AAB0CC27CC}"/>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159519</TotalTime>
  <Words>7057</Words>
  <Application>Microsoft Office PowerPoint</Application>
  <PresentationFormat>On-screen Show (4:3)</PresentationFormat>
  <Paragraphs>289</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6331</cp:revision>
  <cp:lastPrinted>2020-11-06T11:50:37Z</cp:lastPrinted>
  <dcterms:created xsi:type="dcterms:W3CDTF">2016-11-25T10:22:24Z</dcterms:created>
  <dcterms:modified xsi:type="dcterms:W3CDTF">2022-11-16T15:44:32Z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ies>
</file>