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57" r:id="rId5"/>
    <p:sldId id="340" r:id="rId6"/>
    <p:sldId id="299" r:id="rId7"/>
    <p:sldId id="286" r:id="rId8"/>
    <p:sldId id="300" r:id="rId9"/>
    <p:sldId id="287" r:id="rId10"/>
    <p:sldId id="288" r:id="rId11"/>
    <p:sldId id="324" r:id="rId12"/>
    <p:sldId id="319" r:id="rId13"/>
    <p:sldId id="333" r:id="rId14"/>
    <p:sldId id="318" r:id="rId15"/>
    <p:sldId id="329" r:id="rId16"/>
    <p:sldId id="335" r:id="rId17"/>
    <p:sldId id="336" r:id="rId18"/>
    <p:sldId id="321" r:id="rId19"/>
    <p:sldId id="322" r:id="rId20"/>
    <p:sldId id="337" r:id="rId21"/>
    <p:sldId id="338" r:id="rId22"/>
    <p:sldId id="317" r:id="rId23"/>
    <p:sldId id="305" r:id="rId24"/>
    <p:sldId id="298" r:id="rId25"/>
    <p:sldId id="326" r:id="rId26"/>
    <p:sldId id="325" r:id="rId27"/>
    <p:sldId id="295" r:id="rId28"/>
    <p:sldId id="296" r:id="rId29"/>
    <p:sldId id="327" r:id="rId30"/>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A624BD-733E-98A4-66D4-59319B7D78DF}" name="Mark Johnson 42078336" initials="MJ4" userId="S::mark.johnson@essex.police.uk::0aa660a2-bce6-422a-a4b8-31221bdde3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3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73"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17/10/2022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17/10/2022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17/10/2022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17/10/2022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17/10/2022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17/10/2022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17/10/2022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17/10/2022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17/10/2022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17/10/2022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17/10/2022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17/10/2022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17/10/2022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17/10/2022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emf"/></Relationships>
</file>

<file path=ppt/slides/_rels/slide1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emf"/></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emf"/><Relationship Id="rId1" Type="http://schemas.openxmlformats.org/officeDocument/2006/relationships/slideLayout" Target="../slideLayouts/slideLayout1.xml"/><Relationship Id="rId4" Type="http://schemas.openxmlformats.org/officeDocument/2006/relationships/image" Target="../media/image37.emf"/></Relationships>
</file>

<file path=ppt/slides/_rels/slide18.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September 2022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3491880" y="5705380"/>
            <a:ext cx="5616625" cy="954107"/>
          </a:xfrm>
          <a:prstGeom prst="rect">
            <a:avLst/>
          </a:prstGeom>
          <a:noFill/>
        </p:spPr>
        <p:txBody>
          <a:bodyPr wrap="square" rtlCol="0">
            <a:spAutoFit/>
          </a:bodyPr>
          <a:lstStyle/>
          <a:p>
            <a:pPr algn="r"/>
            <a:r>
              <a:rPr lang="en-GB" sz="1400" dirty="0">
                <a:latin typeface="Atkinson Hyperlegible" pitchFamily="50" charset="0"/>
              </a:rPr>
              <a:t>Version 1.7</a:t>
            </a:r>
          </a:p>
          <a:p>
            <a:pPr algn="r"/>
            <a:r>
              <a:rPr lang="en-GB" sz="1400" dirty="0">
                <a:latin typeface="Atkinson Hyperlegible" pitchFamily="50" charset="0"/>
              </a:rPr>
              <a:t>Produced October 2022</a:t>
            </a:r>
          </a:p>
          <a:p>
            <a:pPr algn="r"/>
            <a:r>
              <a:rPr lang="en-GB" sz="1400" dirty="0">
                <a:latin typeface="Atkinson Hyperlegible" pitchFamily="50" charset="0"/>
              </a:rPr>
              <a:t>Performance Analysis Unit, Analysis &amp; Research Team,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July 2022 </a:t>
            </a:r>
            <a:r>
              <a:rPr lang="en-GB" sz="1200" i="1" dirty="0">
                <a:solidFill>
                  <a:schemeClr val="bg1">
                    <a:lumMod val="50000"/>
                  </a:schemeClr>
                </a:solidFill>
                <a:latin typeface="Atkinson Hyperlegible" pitchFamily="50" charset="0"/>
              </a:rPr>
              <a:t>(Essex Police data are to 30 September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54778"/>
            <a:ext cx="6624736" cy="584775"/>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 - continued</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71999" y="3102117"/>
            <a:ext cx="8978675" cy="338554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43.8% of females feel safe walking alone in their area after dark (from the independent survey commissioned by Essex Police) for the period September 2021 to June 2022 compared to 76.4% of males.</a:t>
            </a:r>
          </a:p>
          <a:p>
            <a:endPar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 Safe on police.uk to enable people, particularly women and girls to pin-point locations where they feel or have felt unsafe and to identify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In September 2022,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16</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 reports were submitted in Essex. In total 206 reports have been submitted for Essex.</a:t>
            </a:r>
          </a:p>
          <a:p>
            <a:endParaRPr lang="en-GB" sz="1000" dirty="0">
              <a:solidFill>
                <a:srgbClr val="FF0000"/>
              </a:solidFill>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Safer Streets fund enables Police and Crime Commissioners and local authorities to invest in initiatives that seek to provide targeted improvements to the physical environment, with the aim to both prevent crime and improve feelings of safety. With the emergence of the various tranches of Safer Street funding, the new Essex Crime Prevention Strategy aligns this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to</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 numerous strategies, including the Essex Police Force Plan. The latest wave of funding aims to address issues related to VAWG.</a:t>
            </a:r>
            <a:endParaRPr lang="en-GB" sz="1000" dirty="0">
              <a:solidFill>
                <a:schemeClr val="tx1"/>
              </a:solidFill>
              <a:latin typeface="Atkinson Hyperlegible" pitchFamily="50" charset="0"/>
              <a:ea typeface="Calibri" panose="020F0502020204030204" pitchFamily="34" charset="0"/>
              <a:cs typeface="Times New Roman" panose="02020603050405020304" pitchFamily="18" charset="0"/>
            </a:endParaRPr>
          </a:p>
          <a:p>
            <a:endParaRPr lang="en-GB" sz="1000" dirty="0">
              <a:solidFill>
                <a:srgbClr val="FF0000"/>
              </a:solidFill>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Due to the fact that the number offences has increased in the 12 months to September 2022 compared to the same period last year and the 12 months to December 2019,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E3D983DB-2177-48BA-BA41-7BD6C4D6792E}"/>
              </a:ext>
            </a:extLst>
          </p:cNvPr>
          <p:cNvPicPr>
            <a:picLocks noChangeAspect="1"/>
          </p:cNvPicPr>
          <p:nvPr/>
        </p:nvPicPr>
        <p:blipFill>
          <a:blip r:embed="rId2"/>
          <a:stretch>
            <a:fillRect/>
          </a:stretch>
        </p:blipFill>
        <p:spPr>
          <a:xfrm>
            <a:off x="71999" y="735565"/>
            <a:ext cx="9000000" cy="821865"/>
          </a:xfrm>
          <a:prstGeom prst="rect">
            <a:avLst/>
          </a:prstGeom>
        </p:spPr>
      </p:pic>
      <p:sp>
        <p:nvSpPr>
          <p:cNvPr id="8" name="Rectangle 7">
            <a:extLst>
              <a:ext uri="{FF2B5EF4-FFF2-40B4-BE49-F238E27FC236}">
                <a16:creationId xmlns:a16="http://schemas.microsoft.com/office/drawing/2014/main" id="{9ADC78B2-C378-42E3-80B1-84F9585E8DB9}"/>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401358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69922" y="3667301"/>
            <a:ext cx="9000000" cy="26314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7.4% increase (3,271 more) in the number of </a:t>
            </a:r>
            <a:r>
              <a:rPr lang="en-GB" sz="1100" b="1" i="1" dirty="0">
                <a:solidFill>
                  <a:schemeClr val="tx1"/>
                </a:solidFill>
                <a:latin typeface="Atkinson Hyperlegible" pitchFamily="50" charset="0"/>
              </a:rPr>
              <a:t>offences</a:t>
            </a:r>
            <a:r>
              <a:rPr lang="en-GB" sz="1100" b="1" dirty="0">
                <a:solidFill>
                  <a:schemeClr val="tx1"/>
                </a:solidFill>
                <a:latin typeface="Atkinson Hyperlegible" pitchFamily="50" charset="0"/>
              </a:rPr>
              <a:t> with a repeat victim </a:t>
            </a:r>
            <a:r>
              <a:rPr lang="en-GB" sz="1100" dirty="0">
                <a:solidFill>
                  <a:schemeClr val="tx1"/>
                </a:solidFill>
                <a:latin typeface="Atkinson Hyperlegible" pitchFamily="50" charset="0"/>
              </a:rPr>
              <a:t>for the 12 months to September 2022 (47,553 offences) compared to the 12 months to September 2021 (44,282 offences) and an 11.4% increase (4,849 more) compared to the 12 months to December 2019 (42,704 offences).* </a:t>
            </a:r>
            <a:r>
              <a:rPr lang="en-GB" sz="1100" dirty="0">
                <a:latin typeface="Atkinson Hyperlegible" pitchFamily="50" charset="0"/>
              </a:rPr>
              <a:t>The year on year comparison for r</a:t>
            </a:r>
            <a:r>
              <a:rPr lang="en-GB" sz="1100" dirty="0">
                <a:solidFill>
                  <a:schemeClr val="tx1"/>
                </a:solidFill>
                <a:latin typeface="Atkinson Hyperlegible" pitchFamily="50" charset="0"/>
              </a:rPr>
              <a:t>epeat victimisation has decreased each month since March 2022 (6.4 %pts.) compared to All Crime offences over the same period (2.6 %pts).**</a:t>
            </a:r>
          </a:p>
          <a:p>
            <a:endParaRPr lang="en-GB" sz="1100" dirty="0">
              <a:solidFill>
                <a:schemeClr val="tx1"/>
              </a:solidFill>
              <a:latin typeface="Atkinson Hyperlegible" pitchFamily="50" charset="0"/>
              <a:ea typeface="Calibri" panose="020F0502020204030204" pitchFamily="34" charset="0"/>
            </a:endParaRPr>
          </a:p>
          <a:p>
            <a:r>
              <a:rPr lang="en-GB" sz="1100" dirty="0">
                <a:solidFill>
                  <a:schemeClr val="tx1"/>
                </a:solidFill>
                <a:latin typeface="Atkinson Hyperlegible" pitchFamily="50" charset="0"/>
                <a:ea typeface="Calibri" panose="020F0502020204030204" pitchFamily="34" charset="0"/>
              </a:rPr>
              <a:t>The number of individual repeat victims increased by 7.6% (1,608 more) for the 12 months to </a:t>
            </a:r>
            <a:r>
              <a:rPr lang="en-GB" sz="1100" dirty="0">
                <a:solidFill>
                  <a:schemeClr val="tx1"/>
                </a:solidFill>
                <a:latin typeface="Atkinson Hyperlegible" pitchFamily="50" charset="0"/>
              </a:rPr>
              <a:t>September</a:t>
            </a:r>
            <a:r>
              <a:rPr lang="en-GB" sz="1100" dirty="0">
                <a:solidFill>
                  <a:schemeClr val="tx1"/>
                </a:solidFill>
                <a:latin typeface="Atkinson Hyperlegible" pitchFamily="50" charset="0"/>
                <a:ea typeface="Calibri" panose="020F0502020204030204" pitchFamily="34" charset="0"/>
              </a:rPr>
              <a:t> 2022 (22,810 individual victims) compared to the 12 months to </a:t>
            </a:r>
            <a:r>
              <a:rPr lang="en-GB" sz="1100" dirty="0">
                <a:solidFill>
                  <a:schemeClr val="tx1"/>
                </a:solidFill>
                <a:latin typeface="Atkinson Hyperlegible" pitchFamily="50" charset="0"/>
              </a:rPr>
              <a:t>September</a:t>
            </a:r>
            <a:r>
              <a:rPr lang="en-GB" sz="1100" dirty="0">
                <a:solidFill>
                  <a:schemeClr val="tx1"/>
                </a:solidFill>
                <a:latin typeface="Atkinson Hyperlegible" pitchFamily="50" charset="0"/>
                <a:ea typeface="Calibri" panose="020F0502020204030204" pitchFamily="34" charset="0"/>
              </a:rPr>
              <a:t> 2021 (21,202 individual victims). There has been a smaller overall rise of 7.1% (1,503 more) compared to the 12 months to December 2019 (21,307 individual victims). </a:t>
            </a:r>
            <a:r>
              <a:rPr lang="en-GB" sz="1100" dirty="0">
                <a:solidFill>
                  <a:schemeClr val="tx1"/>
                </a:solidFill>
                <a:latin typeface="Atkinson Hyperlegible" pitchFamily="50" charset="0"/>
              </a:rPr>
              <a:t>Of note, is the ongoing investigation into whether the Force are over recording Stalking and Harassment; this may impact the number of repeat victims.</a:t>
            </a:r>
            <a:endParaRPr lang="en-GB" sz="1100" dirty="0">
              <a:solidFill>
                <a:schemeClr val="tx1"/>
              </a:solidFill>
              <a:latin typeface="Atkinson Hyperlegible" pitchFamily="50" charset="0"/>
              <a:ea typeface="Calibri" panose="020F0502020204030204" pitchFamily="34"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repeat victims of crime. </a:t>
            </a:r>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 </a:t>
            </a:r>
          </a:p>
          <a:p>
            <a:r>
              <a:rPr lang="en-GB" sz="1100" dirty="0">
                <a:solidFill>
                  <a:schemeClr val="tx1"/>
                </a:solidFill>
                <a:effectLst/>
                <a:latin typeface="Atkinson Hyperlegible" pitchFamily="50" charset="0"/>
                <a:ea typeface="Calibri" panose="020F0502020204030204" pitchFamily="34" charset="0"/>
              </a:rPr>
              <a:t>** Please see data table on slide 23.</a:t>
            </a:r>
          </a:p>
        </p:txBody>
      </p:sp>
      <p:pic>
        <p:nvPicPr>
          <p:cNvPr id="4" name="Picture 3">
            <a:extLst>
              <a:ext uri="{FF2B5EF4-FFF2-40B4-BE49-F238E27FC236}">
                <a16:creationId xmlns:a16="http://schemas.microsoft.com/office/drawing/2014/main" id="{A0A5FF01-2A2B-4DA0-9936-A9132E8DEBE3}"/>
              </a:ext>
            </a:extLst>
          </p:cNvPr>
          <p:cNvPicPr>
            <a:picLocks noChangeAspect="1"/>
          </p:cNvPicPr>
          <p:nvPr/>
        </p:nvPicPr>
        <p:blipFill>
          <a:blip r:embed="rId2"/>
          <a:stretch>
            <a:fillRect/>
          </a:stretch>
        </p:blipFill>
        <p:spPr>
          <a:xfrm>
            <a:off x="76971" y="738678"/>
            <a:ext cx="9000000" cy="706109"/>
          </a:xfrm>
          <a:prstGeom prst="rect">
            <a:avLst/>
          </a:prstGeom>
        </p:spPr>
      </p:pic>
      <p:pic>
        <p:nvPicPr>
          <p:cNvPr id="7" name="Picture 6">
            <a:extLst>
              <a:ext uri="{FF2B5EF4-FFF2-40B4-BE49-F238E27FC236}">
                <a16:creationId xmlns:a16="http://schemas.microsoft.com/office/drawing/2014/main" id="{7BD4F9F8-16FE-42DE-8B34-53EA6E92D5C1}"/>
              </a:ext>
            </a:extLst>
          </p:cNvPr>
          <p:cNvPicPr>
            <a:picLocks noChangeAspect="1"/>
          </p:cNvPicPr>
          <p:nvPr/>
        </p:nvPicPr>
        <p:blipFill>
          <a:blip r:embed="rId3"/>
          <a:stretch>
            <a:fillRect/>
          </a:stretch>
        </p:blipFill>
        <p:spPr>
          <a:xfrm>
            <a:off x="86057" y="1508680"/>
            <a:ext cx="3960000" cy="1682020"/>
          </a:xfrm>
          <a:prstGeom prst="rect">
            <a:avLst/>
          </a:prstGeom>
        </p:spPr>
      </p:pic>
      <p:pic>
        <p:nvPicPr>
          <p:cNvPr id="11" name="Picture 10">
            <a:extLst>
              <a:ext uri="{FF2B5EF4-FFF2-40B4-BE49-F238E27FC236}">
                <a16:creationId xmlns:a16="http://schemas.microsoft.com/office/drawing/2014/main" id="{312E8308-E255-47B8-8EAF-318DFFCABBC8}"/>
              </a:ext>
            </a:extLst>
          </p:cNvPr>
          <p:cNvPicPr>
            <a:picLocks noChangeAspect="1"/>
          </p:cNvPicPr>
          <p:nvPr/>
        </p:nvPicPr>
        <p:blipFill>
          <a:blip r:embed="rId4"/>
          <a:stretch>
            <a:fillRect/>
          </a:stretch>
        </p:blipFill>
        <p:spPr>
          <a:xfrm>
            <a:off x="5076496" y="1514260"/>
            <a:ext cx="3960000" cy="1676439"/>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82662" y="163899"/>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 - continued</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768083"/>
            <a:ext cx="8978675" cy="17543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Confidence among victims (from the independent survey commissioned by Essex Police) is at 62.7%</a:t>
            </a:r>
            <a:r>
              <a:rPr lang="en-GB" sz="1200" dirty="0">
                <a:solidFill>
                  <a:schemeClr val="tx1"/>
                </a:solidFill>
                <a:latin typeface="Atkinson Hyperlegible" pitchFamily="50" charset="0"/>
              </a:rPr>
              <a:t> (results to the 12 months to June 2022). This is 17.0% points lower than confidence of non-victims for the same period (79.7%) but the gap has narrowed.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Compared to year ending June 2021, </a:t>
            </a:r>
            <a:r>
              <a:rPr lang="en-GB" sz="1200" b="1" dirty="0">
                <a:solidFill>
                  <a:schemeClr val="tx1"/>
                </a:solidFill>
                <a:latin typeface="Atkinson Hyperlegible" pitchFamily="50" charset="0"/>
              </a:rPr>
              <a:t>confidence in the local police among victims is stable</a:t>
            </a:r>
            <a:r>
              <a:rPr lang="en-GB" sz="1200" dirty="0">
                <a:solidFill>
                  <a:schemeClr val="tx1"/>
                </a:solidFill>
                <a:latin typeface="Atkinson Hyperlegible" pitchFamily="50" charset="0"/>
              </a:rPr>
              <a:t>, in contrast to confidence amongst non-victims for whom there was a statistically significantly reduction of 2.4% points.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fact that the number of repeat victims has increased in the 12 months to September 2022 compared to the same period last year and the 12 months to December 2019, a grade of Requires Improvement is recommended.</a:t>
            </a:r>
          </a:p>
        </p:txBody>
      </p:sp>
      <p:pic>
        <p:nvPicPr>
          <p:cNvPr id="4" name="Picture 3">
            <a:extLst>
              <a:ext uri="{FF2B5EF4-FFF2-40B4-BE49-F238E27FC236}">
                <a16:creationId xmlns:a16="http://schemas.microsoft.com/office/drawing/2014/main" id="{7F004AC0-A089-49F3-82FB-3D849E9E0268}"/>
              </a:ext>
            </a:extLst>
          </p:cNvPr>
          <p:cNvPicPr>
            <a:picLocks noChangeAspect="1"/>
          </p:cNvPicPr>
          <p:nvPr/>
        </p:nvPicPr>
        <p:blipFill>
          <a:blip r:embed="rId2"/>
          <a:stretch>
            <a:fillRect/>
          </a:stretch>
        </p:blipFill>
        <p:spPr>
          <a:xfrm>
            <a:off x="57821" y="779624"/>
            <a:ext cx="9000000" cy="873955"/>
          </a:xfrm>
          <a:prstGeom prst="rect">
            <a:avLst/>
          </a:prstGeom>
        </p:spPr>
      </p:pic>
      <p:pic>
        <p:nvPicPr>
          <p:cNvPr id="7" name="Picture 6">
            <a:extLst>
              <a:ext uri="{FF2B5EF4-FFF2-40B4-BE49-F238E27FC236}">
                <a16:creationId xmlns:a16="http://schemas.microsoft.com/office/drawing/2014/main" id="{6F843613-8EFD-4142-970B-E689850FC27F}"/>
              </a:ext>
            </a:extLst>
          </p:cNvPr>
          <p:cNvPicPr>
            <a:picLocks noChangeAspect="1"/>
          </p:cNvPicPr>
          <p:nvPr/>
        </p:nvPicPr>
        <p:blipFill>
          <a:blip r:embed="rId3"/>
          <a:stretch>
            <a:fillRect/>
          </a:stretch>
        </p:blipFill>
        <p:spPr>
          <a:xfrm>
            <a:off x="62879" y="1738935"/>
            <a:ext cx="9000000" cy="850804"/>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13</a:t>
            </a:fld>
            <a:endParaRPr lang="en-GB" dirty="0"/>
          </a:p>
        </p:txBody>
      </p:sp>
      <p:sp>
        <p:nvSpPr>
          <p:cNvPr id="8" name="TextBox 7"/>
          <p:cNvSpPr txBox="1"/>
          <p:nvPr/>
        </p:nvSpPr>
        <p:spPr>
          <a:xfrm>
            <a:off x="60817" y="4571609"/>
            <a:ext cx="8978082" cy="184665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b="1" dirty="0">
                <a:solidFill>
                  <a:schemeClr val="tx1"/>
                </a:solidFill>
                <a:latin typeface="Atkinson Hyperlegible" pitchFamily="50" charset="0"/>
              </a:rPr>
              <a:t>Rural Crime decreased by 6.2% (1,631 fewer offences) in the 12 months to September 2022 compared to the 12 months to December 2019</a:t>
            </a:r>
            <a:r>
              <a:rPr lang="en-GB" sz="1000" dirty="0">
                <a:solidFill>
                  <a:schemeClr val="tx1"/>
                </a:solidFill>
                <a:latin typeface="Atkinson Hyperlegible" pitchFamily="50" charset="0"/>
              </a:rPr>
              <a:t> pre-covid period (All Crime in Essex decreased by 0.3% in the same period). However, Essex experienced a 7.1% increase in rural crime (1,647 more offences) for the 12 months to September 2022 compared to the 12 months to September 2021; All Crime in Essex increased by 9.1% in the same period.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 rural crime Harm (Crime Severity) Score* was 9.0 for the 12 months to September 2022, a rise of 1.2 when compared to the 12 months to September 2021 but lower than the All Crime Harm Score in Essex (15.0) which increased by 2.0 over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September 2022) have been used rather than national data (which are to July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F040C864-34C4-4E58-9E79-0F9C5EA2599B}"/>
              </a:ext>
            </a:extLst>
          </p:cNvPr>
          <p:cNvPicPr>
            <a:picLocks noChangeAspect="1"/>
          </p:cNvPicPr>
          <p:nvPr/>
        </p:nvPicPr>
        <p:blipFill>
          <a:blip r:embed="rId3"/>
          <a:stretch>
            <a:fillRect/>
          </a:stretch>
        </p:blipFill>
        <p:spPr>
          <a:xfrm>
            <a:off x="2231094" y="1617764"/>
            <a:ext cx="4680000" cy="1973438"/>
          </a:xfrm>
          <a:prstGeom prst="rect">
            <a:avLst/>
          </a:prstGeom>
        </p:spPr>
      </p:pic>
      <p:pic>
        <p:nvPicPr>
          <p:cNvPr id="4" name="Picture 3">
            <a:extLst>
              <a:ext uri="{FF2B5EF4-FFF2-40B4-BE49-F238E27FC236}">
                <a16:creationId xmlns:a16="http://schemas.microsoft.com/office/drawing/2014/main" id="{8308E4EE-2F8F-4988-BC55-B410265CC2B3}"/>
              </a:ext>
            </a:extLst>
          </p:cNvPr>
          <p:cNvPicPr>
            <a:picLocks noChangeAspect="1"/>
          </p:cNvPicPr>
          <p:nvPr/>
        </p:nvPicPr>
        <p:blipFill>
          <a:blip r:embed="rId4"/>
          <a:stretch>
            <a:fillRect/>
          </a:stretch>
        </p:blipFill>
        <p:spPr>
          <a:xfrm>
            <a:off x="58704" y="757829"/>
            <a:ext cx="9000000" cy="737904"/>
          </a:xfrm>
          <a:prstGeom prst="rect">
            <a:avLst/>
          </a:prstGeom>
        </p:spPr>
      </p:pic>
      <p:pic>
        <p:nvPicPr>
          <p:cNvPr id="7" name="Picture 6">
            <a:extLst>
              <a:ext uri="{FF2B5EF4-FFF2-40B4-BE49-F238E27FC236}">
                <a16:creationId xmlns:a16="http://schemas.microsoft.com/office/drawing/2014/main" id="{085DD213-F562-448D-93A6-BCFECD654472}"/>
              </a:ext>
            </a:extLst>
          </p:cNvPr>
          <p:cNvPicPr>
            <a:picLocks noChangeAspect="1"/>
          </p:cNvPicPr>
          <p:nvPr/>
        </p:nvPicPr>
        <p:blipFill>
          <a:blip r:embed="rId5"/>
          <a:stretch>
            <a:fillRect/>
          </a:stretch>
        </p:blipFill>
        <p:spPr>
          <a:xfrm>
            <a:off x="71094" y="3717943"/>
            <a:ext cx="9000000" cy="737904"/>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90465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 - continued</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14</a:t>
            </a:fld>
            <a:endParaRPr lang="en-GB" dirty="0"/>
          </a:p>
        </p:txBody>
      </p:sp>
      <p:sp>
        <p:nvSpPr>
          <p:cNvPr id="8" name="TextBox 7"/>
          <p:cNvSpPr txBox="1"/>
          <p:nvPr/>
        </p:nvSpPr>
        <p:spPr>
          <a:xfrm>
            <a:off x="82959" y="4758440"/>
            <a:ext cx="8978082" cy="178510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in rural policing (from the independent survey commissioned by Essex Police) is at 80.1% (results to the 12 months to June 2022). Compared to year ending June 2021, confidence in rural policing has remained stable and is higher than the current overall Essex average (rural and urban combined) of 77.9%. In all four of the more rural districts in Essex, more than 79% of people believe Essex are doing a good or excellent job. Since 2019, confidence in Essex Police has increased significantly across Essex in every area. The four districts with the lowest levels of confidence (between 72%-74%) are urban. </a:t>
            </a:r>
          </a:p>
          <a:p>
            <a:endParaRPr lang="en-GB" sz="1000" dirty="0">
              <a:solidFill>
                <a:schemeClr val="tx1"/>
              </a:solidFill>
              <a:latin typeface="Atkinson Hyperlegible" pitchFamily="50" charset="0"/>
            </a:endParaRPr>
          </a:p>
          <a:p>
            <a:r>
              <a:rPr lang="en-US" sz="10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two Sergeants and eleven PCs, one of whom is a dedicated Wildlife and Heritage Crime Officer. Four special constables are also fully embedded into the team. Delivery of the Rural Crime Strategy is overseen by the LPSU Chief Inspector and LPSU Inspector with the Rural Engagement Team delivering much of the activity. </a:t>
            </a:r>
            <a:endParaRPr lang="en-GB" sz="10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r>
              <a:rPr lang="en-US" sz="1000" dirty="0">
                <a:solidFill>
                  <a:schemeClr val="tx1"/>
                </a:solidFill>
                <a:effectLst/>
                <a:latin typeface="Atkinson Hyperlegible" pitchFamily="50" charset="0"/>
                <a:ea typeface="Yu Mincho" panose="020B0400000000000000" pitchFamily="18" charset="-128"/>
                <a:cs typeface="Arial" panose="020B0604020202020204" pitchFamily="34" charset="0"/>
              </a:rPr>
              <a:t> </a:t>
            </a:r>
            <a:endParaRPr lang="en-GB" sz="10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pPr lvl="0"/>
            <a:r>
              <a:rPr lang="en-GB" sz="1000" dirty="0">
                <a:solidFill>
                  <a:schemeClr val="tx1"/>
                </a:solidFill>
                <a:latin typeface="Atkinson Hyperlegible" pitchFamily="50" charset="0"/>
              </a:rPr>
              <a:t>As confidence in the local police is high and has remained stable, and offence levels in the 12 months to September 2022 compared to the 12 months to December 2019 (pre-COVID) are lower, a grade of Good is recommended.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3B3436A9-70FC-4906-88A7-5188310C20B4}"/>
              </a:ext>
            </a:extLst>
          </p:cNvPr>
          <p:cNvPicPr>
            <a:picLocks noChangeAspect="1"/>
          </p:cNvPicPr>
          <p:nvPr/>
        </p:nvPicPr>
        <p:blipFill>
          <a:blip r:embed="rId3"/>
          <a:stretch>
            <a:fillRect/>
          </a:stretch>
        </p:blipFill>
        <p:spPr>
          <a:xfrm>
            <a:off x="82959" y="757596"/>
            <a:ext cx="9000000" cy="913306"/>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5167"/>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Preventing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15</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9048" y="4096316"/>
            <a:ext cx="8978675" cy="237757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7 fewer dog thefts for the 12 months to September 2022 compared to the 12 months to September 2021 (58 v. 65). There was one more dog theft in the 12 months to September 2022 compared to the 12 months to December 2019.</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in how Essex Police and the organisations they work with are dealing with dog theft (from the independent survey commissioned by Essex Police) is at 64.6% for the period September 2021 to June 2022.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Due to the low and reducing number of thefts across the county (given the comparatively large population of Essex), along with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7" name="Picture 6">
            <a:extLst>
              <a:ext uri="{FF2B5EF4-FFF2-40B4-BE49-F238E27FC236}">
                <a16:creationId xmlns:a16="http://schemas.microsoft.com/office/drawing/2014/main" id="{3AF9711F-7342-4F57-9D13-36CD1F230C1C}"/>
              </a:ext>
            </a:extLst>
          </p:cNvPr>
          <p:cNvPicPr>
            <a:picLocks noChangeAspect="1"/>
          </p:cNvPicPr>
          <p:nvPr/>
        </p:nvPicPr>
        <p:blipFill>
          <a:blip r:embed="rId2"/>
          <a:stretch>
            <a:fillRect/>
          </a:stretch>
        </p:blipFill>
        <p:spPr>
          <a:xfrm>
            <a:off x="67546" y="3175342"/>
            <a:ext cx="9000000" cy="873955"/>
          </a:xfrm>
          <a:prstGeom prst="rect">
            <a:avLst/>
          </a:prstGeom>
        </p:spPr>
      </p:pic>
      <p:pic>
        <p:nvPicPr>
          <p:cNvPr id="2" name="Picture 1">
            <a:extLst>
              <a:ext uri="{FF2B5EF4-FFF2-40B4-BE49-F238E27FC236}">
                <a16:creationId xmlns:a16="http://schemas.microsoft.com/office/drawing/2014/main" id="{976228B4-0B32-41B7-BB85-32BB6DCCDD09}"/>
              </a:ext>
            </a:extLst>
          </p:cNvPr>
          <p:cNvPicPr>
            <a:picLocks noChangeAspect="1"/>
          </p:cNvPicPr>
          <p:nvPr/>
        </p:nvPicPr>
        <p:blipFill>
          <a:blip r:embed="rId3"/>
          <a:stretch>
            <a:fillRect/>
          </a:stretch>
        </p:blipFill>
        <p:spPr>
          <a:xfrm>
            <a:off x="88385" y="715400"/>
            <a:ext cx="9000000" cy="717685"/>
          </a:xfrm>
          <a:prstGeom prst="rect">
            <a:avLst/>
          </a:prstGeom>
        </p:spPr>
      </p:pic>
      <p:pic>
        <p:nvPicPr>
          <p:cNvPr id="4" name="Picture 3">
            <a:extLst>
              <a:ext uri="{FF2B5EF4-FFF2-40B4-BE49-F238E27FC236}">
                <a16:creationId xmlns:a16="http://schemas.microsoft.com/office/drawing/2014/main" id="{43A9EB49-7087-481C-982A-A25FDA888FFC}"/>
              </a:ext>
            </a:extLst>
          </p:cNvPr>
          <p:cNvPicPr>
            <a:picLocks noChangeAspect="1"/>
          </p:cNvPicPr>
          <p:nvPr/>
        </p:nvPicPr>
        <p:blipFill>
          <a:blip r:embed="rId4"/>
          <a:stretch>
            <a:fillRect/>
          </a:stretch>
        </p:blipFill>
        <p:spPr>
          <a:xfrm>
            <a:off x="2608385" y="1475393"/>
            <a:ext cx="3960000" cy="167643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16</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926" y="4240543"/>
            <a:ext cx="9000000" cy="257762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September 2022, a total of 1,660 Fraud investigations were allocated to Essex Police by NFIB for investigation. For data on the number and type of Fraud investigations reported as being committed within the Essex Police area, please visit the </a:t>
            </a:r>
            <a:r>
              <a:rPr lang="en-GB" sz="850" b="1" u="sng" dirty="0">
                <a:solidFill>
                  <a:srgbClr val="0070C0"/>
                </a:solidFill>
                <a:latin typeface="Atkinson Hyperlegible" pitchFamily="50" charset="0"/>
                <a:hlinkClick r:id="rId2">
                  <a:extLst>
                    <a:ext uri="{A12FA001-AC4F-418D-AE19-62706E023703}">
                      <ahyp:hlinkClr xmlns:ahyp="http://schemas.microsoft.com/office/drawing/2018/hyperlinkcolor" val="tx"/>
                    </a:ext>
                  </a:extLst>
                </a:hlinkClick>
              </a:rPr>
              <a:t>NFIB Fraud and Cyber Crime Dashboard</a:t>
            </a:r>
            <a:endParaRPr lang="en-GB" sz="850" b="1" u="sng" dirty="0">
              <a:solidFill>
                <a:srgbClr val="0070C0"/>
              </a:solidFill>
              <a:latin typeface="Atkinson Hyperlegible" pitchFamily="50" charset="0"/>
            </a:endParaRPr>
          </a:p>
          <a:p>
            <a:endParaRPr lang="en-GB" sz="850" dirty="0">
              <a:solidFill>
                <a:schemeClr val="tx1"/>
              </a:solidFill>
              <a:latin typeface="Atkinson Hyperlegible" pitchFamily="50" charset="0"/>
            </a:endParaRPr>
          </a:p>
          <a:p>
            <a:r>
              <a:rPr lang="en-GB" sz="850" dirty="0">
                <a:solidFill>
                  <a:schemeClr val="tx1"/>
                </a:solidFill>
                <a:latin typeface="Atkinson Hyperlegible" pitchFamily="50" charset="0"/>
              </a:rPr>
              <a:t>Essex experienced a </a:t>
            </a:r>
            <a:r>
              <a:rPr lang="en-GB" sz="850" b="1" dirty="0">
                <a:solidFill>
                  <a:schemeClr val="tx1"/>
                </a:solidFill>
                <a:latin typeface="Atkinson Hyperlegible" pitchFamily="50" charset="0"/>
              </a:rPr>
              <a:t>23.3% increase (3,856 more) in the number of Business Crime offences and a 14.0% increase (379 more) in the number of these offences which were solved</a:t>
            </a:r>
            <a:r>
              <a:rPr lang="en-GB" sz="850" dirty="0">
                <a:solidFill>
                  <a:schemeClr val="tx1"/>
                </a:solidFill>
                <a:latin typeface="Atkinson Hyperlegible" pitchFamily="50" charset="0"/>
              </a:rPr>
              <a:t> in the 12 months to September 2022 compared to the 12 months to September 2021. </a:t>
            </a:r>
            <a:r>
              <a:rPr lang="en-GB" sz="850" dirty="0">
                <a:solidFill>
                  <a:schemeClr val="tx1"/>
                </a:solidFill>
                <a:effectLst/>
                <a:latin typeface="Atkinson Hyperlegible" pitchFamily="50" charset="0"/>
              </a:rPr>
              <a:t>COVID restrictions were lifted at the end of January 2021 resulting in lower figures in the 12 months to </a:t>
            </a:r>
            <a:r>
              <a:rPr lang="en-GB" sz="850" dirty="0">
                <a:solidFill>
                  <a:schemeClr val="tx1"/>
                </a:solidFill>
                <a:latin typeface="Atkinson Hyperlegible" pitchFamily="50" charset="0"/>
              </a:rPr>
              <a:t>September</a:t>
            </a:r>
            <a:r>
              <a:rPr lang="en-GB" sz="850" dirty="0">
                <a:solidFill>
                  <a:schemeClr val="tx1"/>
                </a:solidFill>
                <a:effectLst/>
                <a:latin typeface="Atkinson Hyperlegible" pitchFamily="50" charset="0"/>
              </a:rPr>
              <a:t> 2021 as this includes periods when businesses were not open; shoplifting accounts for approximately 46% of business crime. </a:t>
            </a:r>
            <a:r>
              <a:rPr lang="en-GB" sz="850" dirty="0">
                <a:solidFill>
                  <a:schemeClr val="tx1"/>
                </a:solidFill>
                <a:latin typeface="Atkinson Hyperlegible" pitchFamily="50" charset="0"/>
              </a:rPr>
              <a:t>Essex Police have been working with businesses to encourage them to record more offences.</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There was a 15.1% decrease (3,624 fewer) in the number of Business Crime offences and a 37.1% decrease (1,814 fewer) in the number of Business Crimes solved in the 12 months to September 2022 compared to the 12 months to December 2019.  </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Confidence that Essex Police are dealing with cyber crime (from the independent survey commissioned by Essex Police) is at 25.2% for the period September 2021 to June 2022. Confidence has significantly increased from quarter 4, 2021/2022, when it was at 23.5%, to quarter 1, 2022/2023 when it was at 27.2%. </a:t>
            </a:r>
          </a:p>
          <a:p>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Due to the increase in the number of solved Business Crime offences, a grade of Adequate is recommended.</a:t>
            </a:r>
          </a:p>
          <a:p>
            <a:pPr lvl="0"/>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 The confidence question was added to the internal survey in September 2021 so year on year comparison is not yet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4" name="Picture 13">
            <a:extLst>
              <a:ext uri="{FF2B5EF4-FFF2-40B4-BE49-F238E27FC236}">
                <a16:creationId xmlns:a16="http://schemas.microsoft.com/office/drawing/2014/main" id="{6E794975-3B3B-47C6-B831-ADB1F273EEB9}"/>
              </a:ext>
            </a:extLst>
          </p:cNvPr>
          <p:cNvPicPr>
            <a:picLocks noChangeAspect="1"/>
          </p:cNvPicPr>
          <p:nvPr/>
        </p:nvPicPr>
        <p:blipFill>
          <a:blip r:embed="rId3"/>
          <a:stretch>
            <a:fillRect/>
          </a:stretch>
        </p:blipFill>
        <p:spPr>
          <a:xfrm>
            <a:off x="57074" y="3366588"/>
            <a:ext cx="9000000" cy="873955"/>
          </a:xfrm>
          <a:prstGeom prst="rect">
            <a:avLst/>
          </a:prstGeom>
        </p:spPr>
      </p:pic>
      <p:pic>
        <p:nvPicPr>
          <p:cNvPr id="4" name="Picture 3">
            <a:extLst>
              <a:ext uri="{FF2B5EF4-FFF2-40B4-BE49-F238E27FC236}">
                <a16:creationId xmlns:a16="http://schemas.microsoft.com/office/drawing/2014/main" id="{54822D3E-0766-4045-98D3-6770AA858C3C}"/>
              </a:ext>
            </a:extLst>
          </p:cNvPr>
          <p:cNvPicPr>
            <a:picLocks noChangeAspect="1"/>
          </p:cNvPicPr>
          <p:nvPr/>
        </p:nvPicPr>
        <p:blipFill>
          <a:blip r:embed="rId4"/>
          <a:stretch>
            <a:fillRect/>
          </a:stretch>
        </p:blipFill>
        <p:spPr>
          <a:xfrm>
            <a:off x="75015" y="725023"/>
            <a:ext cx="9000000" cy="885531"/>
          </a:xfrm>
          <a:prstGeom prst="rect">
            <a:avLst/>
          </a:prstGeom>
        </p:spPr>
      </p:pic>
      <p:pic>
        <p:nvPicPr>
          <p:cNvPr id="8" name="Picture 7">
            <a:extLst>
              <a:ext uri="{FF2B5EF4-FFF2-40B4-BE49-F238E27FC236}">
                <a16:creationId xmlns:a16="http://schemas.microsoft.com/office/drawing/2014/main" id="{B28BFE27-202A-439C-AAFE-22A3FE805D9F}"/>
              </a:ext>
            </a:extLst>
          </p:cNvPr>
          <p:cNvPicPr>
            <a:picLocks noChangeAspect="1"/>
          </p:cNvPicPr>
          <p:nvPr/>
        </p:nvPicPr>
        <p:blipFill>
          <a:blip r:embed="rId5"/>
          <a:stretch>
            <a:fillRect/>
          </a:stretch>
        </p:blipFill>
        <p:spPr>
          <a:xfrm>
            <a:off x="86926" y="1634510"/>
            <a:ext cx="3960000" cy="1678696"/>
          </a:xfrm>
          <a:prstGeom prst="rect">
            <a:avLst/>
          </a:prstGeom>
        </p:spPr>
      </p:pic>
      <p:pic>
        <p:nvPicPr>
          <p:cNvPr id="10" name="Picture 9">
            <a:extLst>
              <a:ext uri="{FF2B5EF4-FFF2-40B4-BE49-F238E27FC236}">
                <a16:creationId xmlns:a16="http://schemas.microsoft.com/office/drawing/2014/main" id="{638DEA17-5AA3-4A61-BC7A-BBECF1BBBF11}"/>
              </a:ext>
            </a:extLst>
          </p:cNvPr>
          <p:cNvPicPr>
            <a:picLocks noChangeAspect="1"/>
          </p:cNvPicPr>
          <p:nvPr/>
        </p:nvPicPr>
        <p:blipFill>
          <a:blip r:embed="rId6"/>
          <a:stretch>
            <a:fillRect/>
          </a:stretch>
        </p:blipFill>
        <p:spPr>
          <a:xfrm>
            <a:off x="5094343" y="1630763"/>
            <a:ext cx="3960000" cy="1674782"/>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17</a:t>
            </a:fld>
            <a:endParaRPr lang="en-GB" dirty="0"/>
          </a:p>
        </p:txBody>
      </p:sp>
      <p:sp>
        <p:nvSpPr>
          <p:cNvPr id="7" name="TextBox 6"/>
          <p:cNvSpPr txBox="1"/>
          <p:nvPr/>
        </p:nvSpPr>
        <p:spPr>
          <a:xfrm>
            <a:off x="75615" y="3491827"/>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solidFill>
                  <a:schemeClr val="tx1"/>
                </a:solidFill>
                <a:latin typeface="Atkinson Hyperlegible" pitchFamily="50" charset="0"/>
              </a:rPr>
              <a:t>Safer Essex Roads Partnership (</a:t>
            </a:r>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Members of SERP comprise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2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17.9% increase (134 more) in the number of those Killed or Seriously Injured (KSI) in Essex </a:t>
            </a:r>
            <a:r>
              <a:rPr lang="en-GB" sz="1200" dirty="0">
                <a:solidFill>
                  <a:schemeClr val="tx1"/>
                </a:solidFill>
                <a:latin typeface="Atkinson Hyperlegible" pitchFamily="50" charset="0"/>
              </a:rPr>
              <a:t>for the 12 months to September 2022 compared to the 12 months to September 2021 with the rate of increase slowing more recently. The number of KSIs also increased by 61 in the 12 months to September 2022 compared to the 12 months to December 2019.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is sixth in its Most Similar Group (MSG) of forces for casualties per 100 million vehicle kilometres (results to December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784DBDB7-C7ED-498B-946E-694D42C88C8E}"/>
              </a:ext>
            </a:extLst>
          </p:cNvPr>
          <p:cNvPicPr>
            <a:picLocks noChangeAspect="1"/>
          </p:cNvPicPr>
          <p:nvPr/>
        </p:nvPicPr>
        <p:blipFill>
          <a:blip r:embed="rId2"/>
          <a:stretch>
            <a:fillRect/>
          </a:stretch>
        </p:blipFill>
        <p:spPr>
          <a:xfrm>
            <a:off x="72000" y="782121"/>
            <a:ext cx="9000000" cy="622802"/>
          </a:xfrm>
          <a:prstGeom prst="rect">
            <a:avLst/>
          </a:prstGeom>
        </p:spPr>
      </p:pic>
      <p:pic>
        <p:nvPicPr>
          <p:cNvPr id="8" name="Picture 7">
            <a:extLst>
              <a:ext uri="{FF2B5EF4-FFF2-40B4-BE49-F238E27FC236}">
                <a16:creationId xmlns:a16="http://schemas.microsoft.com/office/drawing/2014/main" id="{EBBC0C63-B755-4BD6-A1FF-AF0B0509889C}"/>
              </a:ext>
            </a:extLst>
          </p:cNvPr>
          <p:cNvPicPr>
            <a:picLocks noChangeAspect="1"/>
          </p:cNvPicPr>
          <p:nvPr/>
        </p:nvPicPr>
        <p:blipFill>
          <a:blip r:embed="rId3"/>
          <a:stretch>
            <a:fillRect/>
          </a:stretch>
        </p:blipFill>
        <p:spPr>
          <a:xfrm>
            <a:off x="97769" y="1503827"/>
            <a:ext cx="4320000" cy="1863697"/>
          </a:xfrm>
          <a:prstGeom prst="rect">
            <a:avLst/>
          </a:prstGeom>
        </p:spPr>
      </p:pic>
      <p:pic>
        <p:nvPicPr>
          <p:cNvPr id="10" name="Picture 9">
            <a:extLst>
              <a:ext uri="{FF2B5EF4-FFF2-40B4-BE49-F238E27FC236}">
                <a16:creationId xmlns:a16="http://schemas.microsoft.com/office/drawing/2014/main" id="{37B2820A-25A0-45E3-A3FF-88A312CA35AC}"/>
              </a:ext>
            </a:extLst>
          </p:cNvPr>
          <p:cNvPicPr>
            <a:picLocks noChangeAspect="1"/>
          </p:cNvPicPr>
          <p:nvPr/>
        </p:nvPicPr>
        <p:blipFill>
          <a:blip r:embed="rId4"/>
          <a:stretch>
            <a:fillRect/>
          </a:stretch>
        </p:blipFill>
        <p:spPr>
          <a:xfrm>
            <a:off x="4734290" y="1531495"/>
            <a:ext cx="4320000" cy="1228743"/>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472608"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 continued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244815"/>
            <a:ext cx="9000000" cy="35009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 </a:t>
            </a:r>
            <a:r>
              <a:rPr lang="en-GB" sz="1050" b="1" dirty="0">
                <a:solidFill>
                  <a:schemeClr val="tx1"/>
                </a:solidFill>
                <a:latin typeface="Atkinson Hyperlegible" pitchFamily="50" charset="0"/>
              </a:rPr>
              <a:t>9.3% decrease (275 fewer offences) in drink/drug driving offences </a:t>
            </a:r>
            <a:r>
              <a:rPr lang="en-GB" sz="1050" dirty="0">
                <a:solidFill>
                  <a:schemeClr val="tx1"/>
                </a:solidFill>
                <a:latin typeface="Atkinson Hyperlegible" pitchFamily="50" charset="0"/>
              </a:rPr>
              <a:t>for the 12 months to September 2022 compared to the 12 months to September 2021. This is due to a decrease in recorded drug driving offences; there was a 12.8% increase (166 more offences) in drink driving but a 31.6% decrease (412 fewer offences) in drug driving. There was also a 27.8% decrease (1,032 fewer offences) in drink/drug driving offences for the 12 months to September 2022 compared to the 12 months to December 2019; of these offences, there was a 0.1% decrease (2 fewer offences) in drink driving and a 51.7% decrease (954 fewer offences) in drug driving. All of these offence types are primarily driven by police proactivity in relation to road safety. </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an </a:t>
            </a:r>
            <a:r>
              <a:rPr lang="en-GB" sz="1050" b="1" dirty="0">
                <a:solidFill>
                  <a:schemeClr val="tx1"/>
                </a:solidFill>
                <a:latin typeface="Atkinson Hyperlegible" pitchFamily="50" charset="0"/>
              </a:rPr>
              <a:t>84.5% increase (397 more offences) in the number of driving related mobile phone offences </a:t>
            </a:r>
            <a:r>
              <a:rPr lang="en-GB" sz="1050" dirty="0">
                <a:solidFill>
                  <a:schemeClr val="tx1"/>
                </a:solidFill>
                <a:latin typeface="Atkinson Hyperlegible" pitchFamily="50" charset="0"/>
              </a:rPr>
              <a:t>recorded for the 12 months to September 2022 compared to the 12 months to September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in Essex Police and organisations with whom they police the roads (from the independent survey commissioned by Essex Police) is at 64.1% (results to the 12 months to June 2022). Compared to year ending June 2021, there was a statistically significant decrease in confidence in the local police and organisations they work with.</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0CFD4388-BD41-455D-B2ED-5292CAA4D6CE}"/>
              </a:ext>
            </a:extLst>
          </p:cNvPr>
          <p:cNvPicPr>
            <a:picLocks noChangeAspect="1"/>
          </p:cNvPicPr>
          <p:nvPr/>
        </p:nvPicPr>
        <p:blipFill>
          <a:blip r:embed="rId2"/>
          <a:stretch>
            <a:fillRect/>
          </a:stretch>
        </p:blipFill>
        <p:spPr>
          <a:xfrm>
            <a:off x="86180" y="2160659"/>
            <a:ext cx="9000000" cy="1061896"/>
          </a:xfrm>
          <a:prstGeom prst="rect">
            <a:avLst/>
          </a:prstGeom>
        </p:spPr>
      </p:pic>
      <p:pic>
        <p:nvPicPr>
          <p:cNvPr id="4" name="Picture 3">
            <a:extLst>
              <a:ext uri="{FF2B5EF4-FFF2-40B4-BE49-F238E27FC236}">
                <a16:creationId xmlns:a16="http://schemas.microsoft.com/office/drawing/2014/main" id="{2B234626-CD23-4844-9BBF-003C867D4799}"/>
              </a:ext>
            </a:extLst>
          </p:cNvPr>
          <p:cNvPicPr>
            <a:picLocks noChangeAspect="1"/>
          </p:cNvPicPr>
          <p:nvPr/>
        </p:nvPicPr>
        <p:blipFill>
          <a:blip r:embed="rId3"/>
          <a:stretch>
            <a:fillRect/>
          </a:stretch>
        </p:blipFill>
        <p:spPr>
          <a:xfrm>
            <a:off x="86180" y="694460"/>
            <a:ext cx="9000000" cy="1439072"/>
          </a:xfrm>
          <a:prstGeom prst="rect">
            <a:avLst/>
          </a:prstGeom>
        </p:spPr>
      </p:pic>
    </p:spTree>
    <p:extLst>
      <p:ext uri="{BB962C8B-B14F-4D97-AF65-F5344CB8AC3E}">
        <p14:creationId xmlns:p14="http://schemas.microsoft.com/office/powerpoint/2010/main" val="636222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68370" y="4537158"/>
            <a:ext cx="8978675" cy="228524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48.6% for the period September 2021 to June 2022. Confidence has increased significantly each quarter since the question was first asked in Q3 2021/22 (Q3 39.7%; Q4 50.6%; Q1 55.6%).</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Essex Watch Liaison Officers continue to work with Neighbourhood Watch to offer crime and fraud prevention advice.**</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ea typeface="+mn-lt"/>
                <a:cs typeface="+mn-lt"/>
              </a:rPr>
              <a:t>The Special Constabulary headcount is currently 398 (as of 30 September 2022). There are 397 Volunteer Police Cadets (VPCs) and 97 Volunteer Cadet Leaders across 13 Cadet Units.</a:t>
            </a:r>
            <a:endParaRPr lang="en-GB" sz="950" dirty="0">
              <a:solidFill>
                <a:schemeClr val="tx1"/>
              </a:solidFill>
              <a:latin typeface="Atkinson Hyperlegible" pitchFamily="50" charset="0"/>
            </a:endParaRPr>
          </a:p>
          <a:p>
            <a:endParaRPr lang="en-GB" sz="950" dirty="0">
              <a:solidFill>
                <a:srgbClr val="FF0000"/>
              </a:solidFill>
              <a:latin typeface="Atkinson Hyperlegible" pitchFamily="50" charset="0"/>
            </a:endParaRPr>
          </a:p>
          <a:p>
            <a:pPr lvl="0"/>
            <a:r>
              <a:rPr lang="en-GB" sz="950" dirty="0">
                <a:solidFill>
                  <a:schemeClr val="tx1"/>
                </a:solidFill>
                <a:latin typeface="Atkinson Hyperlegible" pitchFamily="50" charset="0"/>
              </a:rPr>
              <a:t>Due to the fact that Essex has the second largest Special Constabulary in the country, and the fact that the Essex Police makes use of Ethics Boards to inform its work, a grade of Good is recommended.</a:t>
            </a:r>
          </a:p>
          <a:p>
            <a:pPr lvl="0"/>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Please note:</a:t>
            </a:r>
          </a:p>
          <a:p>
            <a:r>
              <a:rPr lang="en-GB" sz="950" dirty="0">
                <a:solidFill>
                  <a:schemeClr val="tx1"/>
                </a:solidFill>
                <a:latin typeface="Atkinson Hyperlegible" pitchFamily="50" charset="0"/>
              </a:rPr>
              <a:t>*    The confidence question was added to the internal survey in September 2021 so year on year comparison is not available.</a:t>
            </a:r>
          </a:p>
          <a:p>
            <a:r>
              <a:rPr lang="en-GB" sz="950" dirty="0">
                <a:solidFill>
                  <a:schemeClr val="tx1"/>
                </a:solidFill>
                <a:latin typeface="Atkinson Hyperlegible" pitchFamily="50" charset="0"/>
              </a:rPr>
              <a:t>**   Neighbourhood Watch data were first produced in March 2022 so year on year comparison is not available.</a:t>
            </a:r>
          </a:p>
        </p:txBody>
      </p:sp>
      <p:pic>
        <p:nvPicPr>
          <p:cNvPr id="4" name="Picture 3">
            <a:extLst>
              <a:ext uri="{FF2B5EF4-FFF2-40B4-BE49-F238E27FC236}">
                <a16:creationId xmlns:a16="http://schemas.microsoft.com/office/drawing/2014/main" id="{872365E9-8198-49F3-BBAB-836BE19752D5}"/>
              </a:ext>
            </a:extLst>
          </p:cNvPr>
          <p:cNvPicPr>
            <a:picLocks noChangeAspect="1"/>
          </p:cNvPicPr>
          <p:nvPr/>
        </p:nvPicPr>
        <p:blipFill>
          <a:blip r:embed="rId2"/>
          <a:stretch>
            <a:fillRect/>
          </a:stretch>
        </p:blipFill>
        <p:spPr>
          <a:xfrm>
            <a:off x="39036" y="641474"/>
            <a:ext cx="9000000" cy="879042"/>
          </a:xfrm>
          <a:prstGeom prst="rect">
            <a:avLst/>
          </a:prstGeom>
        </p:spPr>
      </p:pic>
      <p:pic>
        <p:nvPicPr>
          <p:cNvPr id="7" name="Picture 6">
            <a:extLst>
              <a:ext uri="{FF2B5EF4-FFF2-40B4-BE49-F238E27FC236}">
                <a16:creationId xmlns:a16="http://schemas.microsoft.com/office/drawing/2014/main" id="{45E49337-2711-4AB5-823C-31A203B5CFDD}"/>
              </a:ext>
            </a:extLst>
          </p:cNvPr>
          <p:cNvPicPr>
            <a:picLocks noChangeAspect="1"/>
          </p:cNvPicPr>
          <p:nvPr/>
        </p:nvPicPr>
        <p:blipFill>
          <a:blip r:embed="rId3"/>
          <a:stretch>
            <a:fillRect/>
          </a:stretch>
        </p:blipFill>
        <p:spPr>
          <a:xfrm>
            <a:off x="57707" y="1588022"/>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812775"/>
            <a:ext cx="9144000" cy="5078313"/>
          </a:xfrm>
          <a:prstGeom prst="rect">
            <a:avLst/>
          </a:prstGeom>
          <a:noFill/>
        </p:spPr>
        <p:txBody>
          <a:bodyPr wrap="square" rtlCol="0">
            <a:spAutoFit/>
          </a:bodyPr>
          <a:lstStyle/>
          <a:p>
            <a:pPr marL="285750" indent="-285750">
              <a:buFont typeface="Arial" panose="020B0604020202020204" pitchFamily="34" charset="0"/>
              <a:buChar char="•"/>
            </a:pPr>
            <a:r>
              <a:rPr lang="en-GB" sz="1200" dirty="0">
                <a:latin typeface="Atkinson Hyperlegible" pitchFamily="50" charset="0"/>
              </a:rPr>
              <a:t>The Police and Crime Plan 2021-2024 was introduced in April 2021,</a:t>
            </a:r>
            <a:r>
              <a:rPr lang="en-GB" sz="1200" baseline="30000" dirty="0">
                <a:latin typeface="Atkinson Hyperlegible" pitchFamily="50" charset="0"/>
              </a:rPr>
              <a:t> </a:t>
            </a:r>
            <a:r>
              <a:rPr lang="en-GB" sz="1200" dirty="0">
                <a:latin typeface="Atkinson Hyperlegible" pitchFamily="50" charset="0"/>
              </a:rPr>
              <a:t>with new measures that reflect the Essex Police, Fire and Crime Commissioner’s (PFCC) strategic commitment to targeted prevention and early intervention. </a:t>
            </a:r>
          </a:p>
          <a:p>
            <a:pPr marL="285750" indent="-285750">
              <a:buFont typeface="Arial" panose="020B0604020202020204" pitchFamily="34" charset="0"/>
              <a:buChar char="•"/>
            </a:pPr>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b="1" dirty="0">
                <a:latin typeface="Atkinson Hyperlegible" pitchFamily="50" charset="0"/>
              </a:rPr>
              <a:t>Four of the eleven PFCC Priorities have been given a recommended grade of ‘</a:t>
            </a:r>
            <a:r>
              <a:rPr lang="en-GB" sz="1200" b="1" dirty="0">
                <a:solidFill>
                  <a:srgbClr val="00B050"/>
                </a:solidFill>
                <a:latin typeface="Atkinson Hyperlegible" pitchFamily="50" charset="0"/>
              </a:rPr>
              <a:t>Good</a:t>
            </a:r>
            <a:r>
              <a:rPr lang="en-GB" sz="1200" b="1" dirty="0">
                <a:latin typeface="Atkinson Hyperlegible" pitchFamily="50" charset="0"/>
              </a:rPr>
              <a:t>’</a:t>
            </a:r>
            <a:r>
              <a:rPr lang="en-GB" sz="1200" dirty="0">
                <a:latin typeface="Atkinson Hyperlegible" pitchFamily="50" charset="0"/>
              </a:rPr>
              <a:t>:</a:t>
            </a:r>
            <a:r>
              <a:rPr lang="en-GB" sz="1200" b="1" dirty="0">
                <a:latin typeface="Atkinson Hyperlegible" pitchFamily="50" charset="0"/>
              </a:rPr>
              <a:t> </a:t>
            </a:r>
            <a:r>
              <a:rPr lang="en-GB" sz="1200" dirty="0">
                <a:latin typeface="Atkinson Hyperlegible" pitchFamily="50" charset="0"/>
              </a:rPr>
              <a:t>2</a:t>
            </a:r>
            <a:r>
              <a:rPr lang="en-GB" sz="1200" b="1" dirty="0">
                <a:latin typeface="Atkinson Hyperlegible" pitchFamily="50" charset="0"/>
              </a:rPr>
              <a:t> </a:t>
            </a:r>
            <a:r>
              <a:rPr lang="en-GB" sz="1200" dirty="0">
                <a:latin typeface="Atkinson Hyperlegible" pitchFamily="50" charset="0"/>
              </a:rPr>
              <a:t>(Reduce drug driven violence), 3 (Protect rural and isolated areas), 5 (Encouraging Volunteers and Community Support and 8 (Dog Theft). </a:t>
            </a:r>
            <a:r>
              <a:rPr lang="en-GB" sz="1200" b="1" dirty="0">
                <a:latin typeface="Atkinson Hyperlegible" pitchFamily="50" charset="0"/>
              </a:rPr>
              <a:t>Four have been given a recommended grade of ‘</a:t>
            </a:r>
            <a:r>
              <a:rPr lang="en-GB" sz="1200" b="1" dirty="0">
                <a:solidFill>
                  <a:schemeClr val="accent6">
                    <a:lumMod val="75000"/>
                  </a:schemeClr>
                </a:solidFill>
                <a:latin typeface="Atkinson Hyperlegible" pitchFamily="50" charset="0"/>
              </a:rPr>
              <a:t>Adequate</a:t>
            </a:r>
            <a:r>
              <a:rPr lang="en-GB" sz="1200" dirty="0">
                <a:latin typeface="Atkinson Hyperlegible" pitchFamily="50" charset="0"/>
              </a:rPr>
              <a:t>’ and </a:t>
            </a:r>
            <a:r>
              <a:rPr lang="en-GB" sz="1200" b="1" dirty="0">
                <a:latin typeface="Atkinson Hyperlegible" pitchFamily="50" charset="0"/>
              </a:rPr>
              <a:t>three</a:t>
            </a:r>
            <a:r>
              <a:rPr lang="en-GB" sz="1200" dirty="0">
                <a:latin typeface="Atkinson Hyperlegible" pitchFamily="50" charset="0"/>
              </a:rPr>
              <a:t> </a:t>
            </a:r>
            <a:r>
              <a:rPr lang="en-GB" sz="1200" b="1" dirty="0">
                <a:latin typeface="Atkinson Hyperlegible" pitchFamily="50" charset="0"/>
              </a:rPr>
              <a:t>have been given a recommended grade of ‘</a:t>
            </a:r>
            <a:r>
              <a:rPr lang="en-GB" sz="1200" b="1" dirty="0">
                <a:solidFill>
                  <a:srgbClr val="FF0000"/>
                </a:solidFill>
                <a:latin typeface="Atkinson Hyperlegible" pitchFamily="50" charset="0"/>
              </a:rPr>
              <a:t>Requires Improvement</a:t>
            </a:r>
            <a:r>
              <a:rPr lang="en-GB" sz="1200" dirty="0">
                <a:latin typeface="Atkinson Hyperlegible" pitchFamily="50" charset="0"/>
              </a:rPr>
              <a:t>’: 4 (Improving safety on our roads), 6 (Improving our service to support victims of crime) and 7 (Violence against women and girls). </a:t>
            </a:r>
          </a:p>
          <a:p>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dirty="0">
                <a:latin typeface="Atkinson Hyperlegible" pitchFamily="50" charset="0"/>
              </a:rPr>
              <a:t>Confidence (from the independent survey commissioned by Essex Police) is at 77.9% (results to the 12 months to June 2022). </a:t>
            </a:r>
            <a:r>
              <a:rPr lang="en-GB" sz="1200" b="1" dirty="0">
                <a:latin typeface="Atkinson Hyperlegible" pitchFamily="50" charset="0"/>
              </a:rPr>
              <a:t>Confidence has increased by 13.2 percentage points compared to the 12 months to December 2019 </a:t>
            </a:r>
            <a:r>
              <a:rPr lang="en-GB" sz="1200" dirty="0">
                <a:latin typeface="Atkinson Hyperlegible" pitchFamily="50" charset="0"/>
              </a:rPr>
              <a:t>(64.7%); the 12 months to December 2019 has been used as a comparative period as it was the last full year (and last full financial quarter) in which society, crime and policing was not affected by the pandemic. However, compared to year ending June 2021 (79.8%), confidence in the local police has deteriorated slightly.</a:t>
            </a:r>
          </a:p>
          <a:p>
            <a:r>
              <a:rPr lang="en-GB" sz="1200" b="1" dirty="0">
                <a:latin typeface="Atkinson Hyperlegible" pitchFamily="50" charset="0"/>
              </a:rPr>
              <a:t> </a:t>
            </a:r>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b="1" dirty="0">
                <a:latin typeface="Atkinson Hyperlegible" pitchFamily="50" charset="0"/>
              </a:rPr>
              <a:t>There was a decrease in All Crime (0.3%), Rural Crime (6.2%) and Business Crime (15.1%) for the 12 months to September 2022 compared to the 12 months to December 2019</a:t>
            </a:r>
            <a:r>
              <a:rPr lang="en-GB" sz="1200" dirty="0">
                <a:latin typeface="Atkinson Hyperlegible" pitchFamily="50" charset="0"/>
              </a:rPr>
              <a:t>. However, compared to the 12 months to September 2021, All Crime increased by 9.1%;</a:t>
            </a:r>
            <a:r>
              <a:rPr lang="en-GB" sz="1200" b="1" dirty="0">
                <a:latin typeface="Atkinson Hyperlegible" pitchFamily="50" charset="0"/>
              </a:rPr>
              <a:t> </a:t>
            </a:r>
            <a:r>
              <a:rPr lang="en-GB" sz="1200" dirty="0">
                <a:latin typeface="Atkinson Hyperlegible" pitchFamily="50" charset="0"/>
              </a:rPr>
              <a:t>this equates to 13,958 more offences. The volume of crimes recorded by the police has been influenced by the Government’s restrictions on gathering and movement in relation to COVID-19; fewer offences were recorded when there were more restrictions in place.</a:t>
            </a:r>
          </a:p>
          <a:p>
            <a:pPr marL="285750" indent="-285750">
              <a:buFont typeface="Arial" panose="020B0604020202020204" pitchFamily="34" charset="0"/>
              <a:buChar char="•"/>
            </a:pPr>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b="1" i="0" dirty="0">
                <a:effectLst/>
                <a:latin typeface="Atkinson Hyperlegible" pitchFamily="50" charset="0"/>
              </a:rPr>
              <a:t>Essex Police prides itself on having excellent Crime Data Accuracy (CDA)</a:t>
            </a:r>
            <a:r>
              <a:rPr lang="en-GB" sz="1200" i="0" dirty="0">
                <a:effectLst/>
                <a:latin typeface="Atkinson Hyperlegible" pitchFamily="50" charset="0"/>
              </a:rPr>
              <a:t>. In its most recent inspection by HMICFRS, Essex Police was graded as Outstanding in relation to its CDA.</a:t>
            </a:r>
            <a:r>
              <a:rPr lang="en-GB" sz="1200" b="1" i="0" dirty="0">
                <a:effectLst/>
                <a:latin typeface="Atkinson Hyperlegible" pitchFamily="50" charset="0"/>
              </a:rPr>
              <a:t> </a:t>
            </a:r>
            <a:r>
              <a:rPr lang="en-GB" sz="1200" b="0" i="0" dirty="0">
                <a:effectLst/>
                <a:latin typeface="Atkinson Hyperlegible" pitchFamily="50" charset="0"/>
              </a:rPr>
              <a:t>Maintaining excellent CDA, however, requires the Force to neither under-record nor over-record offences. To this end, </a:t>
            </a:r>
            <a:r>
              <a:rPr lang="en-GB" sz="1200" b="1" i="0" dirty="0">
                <a:effectLst/>
                <a:latin typeface="Atkinson Hyperlegible" pitchFamily="50" charset="0"/>
              </a:rPr>
              <a:t>Essex Police is continuing </a:t>
            </a:r>
            <a:r>
              <a:rPr lang="en-GB" sz="1200" b="1" dirty="0">
                <a:latin typeface="Atkinson Hyperlegible" pitchFamily="50" charset="0"/>
              </a:rPr>
              <a:t>to</a:t>
            </a:r>
            <a:r>
              <a:rPr lang="en-GB" sz="1200" b="1" i="0" dirty="0">
                <a:effectLst/>
                <a:latin typeface="Atkinson Hyperlegible" pitchFamily="50" charset="0"/>
              </a:rPr>
              <a:t> audit Stalking &amp; Harassment offences to ensure these are not over-recorded</a:t>
            </a:r>
            <a:r>
              <a:rPr lang="en-GB" sz="1200" dirty="0">
                <a:latin typeface="Atkinson Hyperlegible" pitchFamily="50" charset="0"/>
              </a:rPr>
              <a:t>. Stalking and Harassment offences</a:t>
            </a:r>
            <a:r>
              <a:rPr lang="en-GB" sz="1200" b="0" i="0" dirty="0">
                <a:effectLst/>
                <a:latin typeface="Atkinson Hyperlegible" pitchFamily="50" charset="0"/>
              </a:rPr>
              <a:t> comprise the largest volume of Violence Against Women &amp; Girls offences (VAWG) and accounts for 21.5% of all Domestic Abuse offences</a:t>
            </a:r>
            <a:r>
              <a:rPr lang="en-GB" sz="1200" dirty="0">
                <a:latin typeface="Atkinson Hyperlegible" pitchFamily="50" charset="0"/>
              </a:rPr>
              <a:t>. There were </a:t>
            </a:r>
            <a:r>
              <a:rPr lang="en-GB" sz="1200" b="1" dirty="0">
                <a:latin typeface="Atkinson Hyperlegible" pitchFamily="50" charset="0"/>
              </a:rPr>
              <a:t>870 fewer Stalking and Harassment crimes</a:t>
            </a:r>
            <a:r>
              <a:rPr lang="en-GB" sz="1200" dirty="0">
                <a:latin typeface="Atkinson Hyperlegible" pitchFamily="50" charset="0"/>
              </a:rPr>
              <a:t> committed against females in the 12 months to September 2022 (15,869 crimes) compared to the 12 months to September 2021 (16,739 crimes). </a:t>
            </a: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5137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Supporting our officers and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20</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84726" y="4421260"/>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a:t>
            </a:r>
            <a:r>
              <a:rPr lang="en-GB" sz="1200" b="1" dirty="0">
                <a:solidFill>
                  <a:schemeClr val="tx1"/>
                </a:solidFill>
                <a:latin typeface="Atkinson Hyperlegible" pitchFamily="50" charset="0"/>
              </a:rPr>
              <a:t>slight decrease (0.1%) in the proportion of ethnic minority employees </a:t>
            </a:r>
            <a:r>
              <a:rPr lang="en-GB" sz="1200" dirty="0">
                <a:solidFill>
                  <a:schemeClr val="tx1"/>
                </a:solidFill>
                <a:latin typeface="Atkinson Hyperlegible" pitchFamily="50" charset="0"/>
              </a:rPr>
              <a:t>in September 2022 (270) compared to September 2021 (278); this equates to 8 fewer employees. However, in contrast there has been an increase (24.4%) compared to December 2019 (217); this equates to 53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3.4% point disparity in the proportion of ethnic minority residents in Essex*** (7.6%) compared to the proportion of ethnic minority employees in Essex Police (4.2%).</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2" name="Picture 1">
            <a:extLst>
              <a:ext uri="{FF2B5EF4-FFF2-40B4-BE49-F238E27FC236}">
                <a16:creationId xmlns:a16="http://schemas.microsoft.com/office/drawing/2014/main" id="{2A923421-9B37-44F5-9BBA-F29C6DDC0BC6}"/>
              </a:ext>
            </a:extLst>
          </p:cNvPr>
          <p:cNvPicPr>
            <a:picLocks noChangeAspect="1"/>
          </p:cNvPicPr>
          <p:nvPr/>
        </p:nvPicPr>
        <p:blipFill>
          <a:blip r:embed="rId2"/>
          <a:stretch>
            <a:fillRect/>
          </a:stretch>
        </p:blipFill>
        <p:spPr>
          <a:xfrm>
            <a:off x="63144" y="702913"/>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21</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23.</a:t>
            </a:r>
          </a:p>
        </p:txBody>
      </p:sp>
      <p:pic>
        <p:nvPicPr>
          <p:cNvPr id="3" name="Picture 2">
            <a:extLst>
              <a:ext uri="{FF2B5EF4-FFF2-40B4-BE49-F238E27FC236}">
                <a16:creationId xmlns:a16="http://schemas.microsoft.com/office/drawing/2014/main" id="{4C4A29C0-67D0-41A3-8A8E-C23ACDEFCD62}"/>
              </a:ext>
            </a:extLst>
          </p:cNvPr>
          <p:cNvPicPr>
            <a:picLocks noChangeAspect="1"/>
          </p:cNvPicPr>
          <p:nvPr/>
        </p:nvPicPr>
        <p:blipFill>
          <a:blip r:embed="rId2"/>
          <a:stretch>
            <a:fillRect/>
          </a:stretch>
        </p:blipFill>
        <p:spPr>
          <a:xfrm>
            <a:off x="71996" y="930128"/>
            <a:ext cx="9000000" cy="473684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22</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23.</a:t>
            </a:r>
          </a:p>
        </p:txBody>
      </p:sp>
      <p:pic>
        <p:nvPicPr>
          <p:cNvPr id="5" name="Picture 4">
            <a:extLst>
              <a:ext uri="{FF2B5EF4-FFF2-40B4-BE49-F238E27FC236}">
                <a16:creationId xmlns:a16="http://schemas.microsoft.com/office/drawing/2014/main" id="{D4EEFD23-2BD2-434F-A240-9C221843833A}"/>
              </a:ext>
            </a:extLst>
          </p:cNvPr>
          <p:cNvPicPr>
            <a:picLocks noChangeAspect="1"/>
          </p:cNvPicPr>
          <p:nvPr/>
        </p:nvPicPr>
        <p:blipFill>
          <a:blip r:embed="rId2"/>
          <a:stretch>
            <a:fillRect/>
          </a:stretch>
        </p:blipFill>
        <p:spPr>
          <a:xfrm>
            <a:off x="72000" y="907288"/>
            <a:ext cx="9000000" cy="3306502"/>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4" name="Rectangle 3"/>
          <p:cNvSpPr/>
          <p:nvPr/>
        </p:nvSpPr>
        <p:spPr>
          <a:xfrm>
            <a:off x="1116" y="822971"/>
            <a:ext cx="9142884" cy="4283224"/>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June 2022 versus the 12 months to June 2021.</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July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page 17)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a:p>
            <a:endParaRPr lang="en-GB" sz="950" dirty="0">
              <a:latin typeface="Atkinson Hyperlegible" pitchFamily="50" charset="0"/>
            </a:endParaRPr>
          </a:p>
          <a:p>
            <a:r>
              <a:rPr lang="en-GB" sz="950" baseline="30000" dirty="0">
                <a:latin typeface="Atkinson Hyperlegible" pitchFamily="50" charset="0"/>
              </a:rPr>
              <a:t>10</a:t>
            </a:r>
            <a:r>
              <a:rPr lang="en-GB" sz="950" dirty="0">
                <a:latin typeface="Atkinson Hyperlegible" pitchFamily="50" charset="0"/>
              </a:rPr>
              <a:t> Number of offences with repeat victim including month on month percentage change.</a:t>
            </a:r>
          </a:p>
          <a:p>
            <a:endParaRPr lang="en-GB" sz="950" dirty="0">
              <a:latin typeface="Atkinson Hyperlegible" pitchFamily="50" charset="0"/>
            </a:endParaRP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23</a:t>
            </a:fld>
            <a:endParaRPr lang="en-GB" dirty="0"/>
          </a:p>
        </p:txBody>
      </p:sp>
      <p:pic>
        <p:nvPicPr>
          <p:cNvPr id="11" name="Picture 10">
            <a:extLst>
              <a:ext uri="{FF2B5EF4-FFF2-40B4-BE49-F238E27FC236}">
                <a16:creationId xmlns:a16="http://schemas.microsoft.com/office/drawing/2014/main" id="{CCF90FEF-E496-4E8B-9668-C31CA034374D}"/>
              </a:ext>
            </a:extLst>
          </p:cNvPr>
          <p:cNvPicPr>
            <a:picLocks noChangeAspect="1"/>
          </p:cNvPicPr>
          <p:nvPr/>
        </p:nvPicPr>
        <p:blipFill>
          <a:blip r:embed="rId2"/>
          <a:stretch>
            <a:fillRect/>
          </a:stretch>
        </p:blipFill>
        <p:spPr>
          <a:xfrm>
            <a:off x="4860032" y="4714785"/>
            <a:ext cx="2340000" cy="1975892"/>
          </a:xfrm>
          <a:prstGeom prst="rect">
            <a:avLst/>
          </a:prstGeom>
        </p:spPr>
      </p:pic>
    </p:spTree>
    <p:extLst>
      <p:ext uri="{BB962C8B-B14F-4D97-AF65-F5344CB8AC3E}">
        <p14:creationId xmlns:p14="http://schemas.microsoft.com/office/powerpoint/2010/main" val="3042133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September</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24</a:t>
            </a:fld>
            <a:endParaRPr lang="en-GB" dirty="0"/>
          </a:p>
        </p:txBody>
      </p:sp>
      <p:pic>
        <p:nvPicPr>
          <p:cNvPr id="3" name="Picture 2">
            <a:extLst>
              <a:ext uri="{FF2B5EF4-FFF2-40B4-BE49-F238E27FC236}">
                <a16:creationId xmlns:a16="http://schemas.microsoft.com/office/drawing/2014/main" id="{310A203E-9371-4CCF-83A5-434DA5FCD3DC}"/>
              </a:ext>
            </a:extLst>
          </p:cNvPr>
          <p:cNvPicPr>
            <a:picLocks noChangeAspect="1"/>
          </p:cNvPicPr>
          <p:nvPr/>
        </p:nvPicPr>
        <p:blipFill>
          <a:blip r:embed="rId2"/>
          <a:stretch>
            <a:fillRect/>
          </a:stretch>
        </p:blipFill>
        <p:spPr>
          <a:xfrm>
            <a:off x="72000" y="768022"/>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6398226"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September - continued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25</a:t>
            </a:fld>
            <a:endParaRPr lang="en-GB" dirty="0"/>
          </a:p>
        </p:txBody>
      </p:sp>
      <p:pic>
        <p:nvPicPr>
          <p:cNvPr id="4" name="Picture 3">
            <a:extLst>
              <a:ext uri="{FF2B5EF4-FFF2-40B4-BE49-F238E27FC236}">
                <a16:creationId xmlns:a16="http://schemas.microsoft.com/office/drawing/2014/main" id="{D46E2CB5-05D7-40F8-9E20-7704E99F3446}"/>
              </a:ext>
            </a:extLst>
          </p:cNvPr>
          <p:cNvPicPr>
            <a:picLocks noChangeAspect="1"/>
          </p:cNvPicPr>
          <p:nvPr/>
        </p:nvPicPr>
        <p:blipFill>
          <a:blip r:embed="rId2"/>
          <a:stretch>
            <a:fillRect/>
          </a:stretch>
        </p:blipFill>
        <p:spPr>
          <a:xfrm>
            <a:off x="102662" y="1068075"/>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26</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September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9 as gender data is rerun on a monthly basis.</a:t>
            </a:r>
          </a:p>
        </p:txBody>
      </p:sp>
      <p:pic>
        <p:nvPicPr>
          <p:cNvPr id="2" name="Picture 1">
            <a:extLst>
              <a:ext uri="{FF2B5EF4-FFF2-40B4-BE49-F238E27FC236}">
                <a16:creationId xmlns:a16="http://schemas.microsoft.com/office/drawing/2014/main" id="{E393A78D-F414-48DB-AC83-8AF9CAE5F47E}"/>
              </a:ext>
            </a:extLst>
          </p:cNvPr>
          <p:cNvPicPr>
            <a:picLocks noChangeAspect="1"/>
          </p:cNvPicPr>
          <p:nvPr/>
        </p:nvPicPr>
        <p:blipFill>
          <a:blip r:embed="rId2"/>
          <a:stretch>
            <a:fillRect/>
          </a:stretch>
        </p:blipFill>
        <p:spPr>
          <a:xfrm>
            <a:off x="106082" y="679267"/>
            <a:ext cx="9000000" cy="4679594"/>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dirty="0">
              <a:latin typeface="Atkinson Hyperlegible" pitchFamily="50" charset="0"/>
            </a:endParaRPr>
          </a:p>
        </p:txBody>
      </p:sp>
      <p:sp>
        <p:nvSpPr>
          <p:cNvPr id="5" name="TextBox 4"/>
          <p:cNvSpPr txBox="1"/>
          <p:nvPr/>
        </p:nvSpPr>
        <p:spPr>
          <a:xfrm>
            <a:off x="0" y="812775"/>
            <a:ext cx="9144000" cy="5262979"/>
          </a:xfrm>
          <a:prstGeom prst="rect">
            <a:avLst/>
          </a:prstGeom>
          <a:noFill/>
        </p:spPr>
        <p:txBody>
          <a:bodyPr wrap="square" rtlCol="0">
            <a:spAutoFit/>
          </a:bodyPr>
          <a:lstStyle/>
          <a:p>
            <a:pPr marL="285750" indent="-285750">
              <a:buFont typeface="Arial" panose="020B0604020202020204" pitchFamily="34" charset="0"/>
              <a:buChar char="•"/>
            </a:pPr>
            <a:r>
              <a:rPr lang="en-GB" sz="1200" dirty="0">
                <a:latin typeface="Atkinson Hyperlegible" pitchFamily="50" charset="0"/>
              </a:rPr>
              <a:t>Essex experienced a </a:t>
            </a:r>
            <a:r>
              <a:rPr lang="en-GB" sz="1200" b="1" dirty="0">
                <a:latin typeface="Atkinson Hyperlegible" pitchFamily="50" charset="0"/>
              </a:rPr>
              <a:t>7.4% increase (3,271 more) in the number of offences with a repeat victim </a:t>
            </a:r>
            <a:r>
              <a:rPr lang="en-GB" sz="1200" dirty="0">
                <a:latin typeface="Atkinson Hyperlegible" pitchFamily="50" charset="0"/>
              </a:rPr>
              <a:t>for the 12 months to September 2022 (47,553 offences) compared to the 12 months to September 2021 (44,282 offences). The year on year comparison for r</a:t>
            </a:r>
            <a:r>
              <a:rPr lang="en-GB" sz="1200" dirty="0">
                <a:solidFill>
                  <a:schemeClr val="tx1"/>
                </a:solidFill>
                <a:latin typeface="Atkinson Hyperlegible" pitchFamily="50" charset="0"/>
              </a:rPr>
              <a:t>epeat victimisation has decreased each month since March 2022 (6.4 %pts.) compared to All Crime offences over the same period (2.6 %pts).</a:t>
            </a:r>
            <a:r>
              <a:rPr lang="en-GB" sz="1200" baseline="30000" dirty="0">
                <a:solidFill>
                  <a:schemeClr val="tx1"/>
                </a:solidFill>
                <a:latin typeface="Atkinson Hyperlegible" pitchFamily="50" charset="0"/>
              </a:rPr>
              <a:t>2</a:t>
            </a:r>
            <a:r>
              <a:rPr lang="en-GB" sz="1200" dirty="0">
                <a:solidFill>
                  <a:srgbClr val="FF0000"/>
                </a:solidFill>
                <a:latin typeface="Atkinson Hyperlegible" pitchFamily="50" charset="0"/>
              </a:rPr>
              <a:t> </a:t>
            </a:r>
            <a:r>
              <a:rPr lang="en-GB" sz="1200" b="1" dirty="0">
                <a:latin typeface="Atkinson Hyperlegible" pitchFamily="50" charset="0"/>
                <a:ea typeface="Calibri" panose="020F0502020204030204" pitchFamily="34" charset="0"/>
              </a:rPr>
              <a:t>The number of individual repeat victims increased by 7.6% (1,608 more)</a:t>
            </a:r>
            <a:r>
              <a:rPr lang="en-GB" sz="1200" dirty="0">
                <a:latin typeface="Atkinson Hyperlegible" pitchFamily="50" charset="0"/>
                <a:ea typeface="Calibri" panose="020F0502020204030204" pitchFamily="34" charset="0"/>
              </a:rPr>
              <a:t> for the 12 months to </a:t>
            </a:r>
            <a:r>
              <a:rPr lang="en-GB" sz="1200" dirty="0">
                <a:latin typeface="Atkinson Hyperlegible" pitchFamily="50" charset="0"/>
              </a:rPr>
              <a:t>September</a:t>
            </a:r>
            <a:r>
              <a:rPr lang="en-GB" sz="1200" dirty="0">
                <a:latin typeface="Atkinson Hyperlegible" pitchFamily="50" charset="0"/>
                <a:ea typeface="Calibri" panose="020F0502020204030204" pitchFamily="34" charset="0"/>
              </a:rPr>
              <a:t> 2022 (22,810 individual victims) compared to the 12 months to </a:t>
            </a:r>
            <a:r>
              <a:rPr lang="en-GB" sz="1200" dirty="0">
                <a:latin typeface="Atkinson Hyperlegible" pitchFamily="50" charset="0"/>
              </a:rPr>
              <a:t>September</a:t>
            </a:r>
            <a:r>
              <a:rPr lang="en-GB" sz="1200" dirty="0">
                <a:latin typeface="Atkinson Hyperlegible" pitchFamily="50" charset="0"/>
                <a:ea typeface="Calibri" panose="020F0502020204030204" pitchFamily="34" charset="0"/>
              </a:rPr>
              <a:t> 2021 (21,202 individual victims); this is a slightly higher proportion than that experienced for the number of offences with a repeat victim. Any over recording of Stalking and Harassment offences will </a:t>
            </a:r>
            <a:r>
              <a:rPr lang="en-GB" sz="1200" dirty="0">
                <a:latin typeface="Atkinson Hyperlegible" pitchFamily="50" charset="0"/>
              </a:rPr>
              <a:t>impact both the number of repeat victims and the number of offences with a repeat victim.</a:t>
            </a:r>
          </a:p>
          <a:p>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kern="1200" dirty="0">
                <a:effectLst/>
                <a:latin typeface="Atkinson Hyperlegible" pitchFamily="50" charset="0"/>
                <a:ea typeface="Times New Roman" panose="02020603050405020304" pitchFamily="18" charset="0"/>
                <a:cs typeface="Times New Roman" panose="02020603050405020304" pitchFamily="18" charset="0"/>
              </a:rPr>
              <a:t>O</a:t>
            </a:r>
            <a:r>
              <a:rPr lang="en-GB" sz="1200" dirty="0">
                <a:latin typeface="Atkinson Hyperlegible" pitchFamily="50" charset="0"/>
              </a:rPr>
              <a:t>ver half of victims of Violence Against the Person (VAP) offences identify as female (56.3%)</a:t>
            </a:r>
            <a:r>
              <a:rPr lang="en-GB" sz="1200" kern="1200" baseline="30000" dirty="0">
                <a:effectLst/>
                <a:latin typeface="Atkinson Hyperlegible" pitchFamily="50" charset="0"/>
                <a:ea typeface="Times New Roman" panose="02020603050405020304" pitchFamily="18" charset="0"/>
                <a:cs typeface="Times New Roman" panose="02020603050405020304" pitchFamily="18" charset="0"/>
              </a:rPr>
              <a:t>1</a:t>
            </a:r>
            <a:r>
              <a:rPr lang="en-GB" sz="1200" dirty="0">
                <a:latin typeface="Atkinson Hyperlegible" pitchFamily="50" charset="0"/>
              </a:rPr>
              <a:t>. </a:t>
            </a:r>
            <a:r>
              <a:rPr lang="en-GB" sz="1200" b="1" dirty="0">
                <a:latin typeface="Atkinson Hyperlegible" pitchFamily="50" charset="0"/>
                <a:ea typeface="Times New Roman" panose="02020603050405020304" pitchFamily="18" charset="0"/>
                <a:cs typeface="Times New Roman" panose="02020603050405020304" pitchFamily="18" charset="0"/>
              </a:rPr>
              <a:t>VAP </a:t>
            </a:r>
            <a:r>
              <a:rPr lang="en-GB" sz="120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1200" b="1" dirty="0">
                <a:latin typeface="Atkinson Hyperlegible" pitchFamily="50" charset="0"/>
                <a:ea typeface="Times New Roman" panose="02020603050405020304" pitchFamily="18" charset="0"/>
                <a:cs typeface="Times New Roman" panose="02020603050405020304" pitchFamily="18" charset="0"/>
              </a:rPr>
              <a:t>4.6</a:t>
            </a:r>
            <a:r>
              <a:rPr lang="en-GB" sz="120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(1,740 more), and there was a </a:t>
            </a:r>
            <a:r>
              <a:rPr lang="en-GB" sz="1200" b="1" kern="1200" dirty="0">
                <a:effectLst/>
                <a:latin typeface="Atkinson Hyperlegible" pitchFamily="50" charset="0"/>
                <a:ea typeface="Times New Roman" panose="02020603050405020304" pitchFamily="18" charset="0"/>
                <a:cs typeface="Times New Roman" panose="02020603050405020304" pitchFamily="18" charset="0"/>
              </a:rPr>
              <a:t>12.2% increase (536 more) in the number of sexual offences against females </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200" dirty="0">
                <a:latin typeface="Atkinson Hyperlegible" pitchFamily="50" charset="0"/>
              </a:rPr>
              <a:t>September</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200" dirty="0">
                <a:latin typeface="Atkinson Hyperlegible" pitchFamily="50" charset="0"/>
              </a:rPr>
              <a:t>September</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2021. These increases are smaller than those committed against males; there was a 6.6% rise (1,897 more) in VAP offences committed against males and a 14.0% rise (102 more) in sexual offences against males in the same period. </a:t>
            </a:r>
          </a:p>
          <a:p>
            <a:endParaRPr lang="en-GB" sz="1200" dirty="0">
              <a:solidFill>
                <a:srgbClr val="FF0000"/>
              </a:solidFill>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200" b="1" kern="1200" dirty="0">
                <a:effectLst/>
                <a:latin typeface="Atkinson Hyperlegible" pitchFamily="50" charset="0"/>
                <a:ea typeface="Times New Roman" panose="02020603050405020304" pitchFamily="18" charset="0"/>
                <a:cs typeface="Times New Roman" panose="02020603050405020304" pitchFamily="18" charset="0"/>
              </a:rPr>
              <a:t>There were 31 fewer solved sexual offences committed against females </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200" dirty="0">
                <a:latin typeface="Atkinson Hyperlegible" pitchFamily="50" charset="0"/>
              </a:rPr>
              <a:t>September</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200" dirty="0">
                <a:latin typeface="Atkinson Hyperlegible" pitchFamily="50" charset="0"/>
              </a:rPr>
              <a:t>September</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1200" dirty="0">
                <a:latin typeface="Atkinson Hyperlegible" pitchFamily="50" charset="0"/>
                <a:ea typeface="Times New Roman" panose="02020603050405020304" pitchFamily="18" charset="0"/>
                <a:cs typeface="Times New Roman" panose="02020603050405020304" pitchFamily="18" charset="0"/>
              </a:rPr>
              <a:t>T</a:t>
            </a:r>
            <a:r>
              <a:rPr lang="en-GB" sz="1200" kern="1200" dirty="0">
                <a:effectLst/>
                <a:latin typeface="Atkinson Hyperlegible" pitchFamily="50" charset="0"/>
                <a:ea typeface="Times New Roman" panose="02020603050405020304" pitchFamily="18" charset="0"/>
                <a:cs typeface="Times New Roman" panose="02020603050405020304" pitchFamily="18" charset="0"/>
              </a:rPr>
              <a:t>his compares to an increase of two more solved sexual offences committed against males in the same period.</a:t>
            </a:r>
          </a:p>
          <a:p>
            <a:pPr marL="285750" indent="-285750">
              <a:buFont typeface="Arial" panose="020B0604020202020204" pitchFamily="34" charset="0"/>
              <a:buChar char="•"/>
            </a:pPr>
            <a:endParaRPr lang="en-GB" sz="1200" dirty="0">
              <a:solidFill>
                <a:srgbClr val="FF0000"/>
              </a:solidFill>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200" b="1" dirty="0">
                <a:latin typeface="Atkinson Hyperlegible" pitchFamily="50" charset="0"/>
              </a:rPr>
              <a:t>There was a 17.9% increase (134 more) in the number of those Killed or Seriously Injured (KSI) in Essex </a:t>
            </a:r>
            <a:r>
              <a:rPr lang="en-GB" sz="1200" dirty="0">
                <a:latin typeface="Atkinson Hyperlegible" pitchFamily="50" charset="0"/>
              </a:rPr>
              <a:t>for the 12 months to September 2022 compared to the 12 months to September 2021. The rate of increase has slowed in recent months, in April 2022 there was a 25.8% year on year increase. </a:t>
            </a:r>
            <a:r>
              <a:rPr lang="en-GB" sz="1200" dirty="0">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latin typeface="Atkinson Hyperlegible" pitchFamily="50" charset="0"/>
              </a:rPr>
              <a:t>Safer Essex Roads Partnership (</a:t>
            </a:r>
            <a:r>
              <a:rPr lang="en-GB" sz="1200" dirty="0">
                <a:effectLst/>
                <a:latin typeface="Atkinson Hyperlegible" pitchFamily="50" charset="0"/>
                <a:ea typeface="Times New Roman" panose="02020603050405020304" pitchFamily="18" charset="0"/>
                <a:cs typeface="Times New Roman" panose="02020603050405020304" pitchFamily="18" charset="0"/>
              </a:rPr>
              <a:t>SERP) which includes </a:t>
            </a:r>
            <a:r>
              <a:rPr lang="en-GB" sz="1200" dirty="0">
                <a:latin typeface="Atkinson Hyperlegible" pitchFamily="50" charset="0"/>
                <a:ea typeface="Times New Roman" panose="02020603050405020304" pitchFamily="18" charset="0"/>
                <a:cs typeface="Times New Roman" panose="02020603050405020304" pitchFamily="18" charset="0"/>
              </a:rPr>
              <a:t>a number of organisations including </a:t>
            </a:r>
            <a:r>
              <a:rPr lang="en-GB" sz="1200" dirty="0">
                <a:effectLst/>
                <a:latin typeface="Atkinson Hyperlegible" pitchFamily="50" charset="0"/>
                <a:ea typeface="Times New Roman" panose="02020603050405020304" pitchFamily="18" charset="0"/>
                <a:cs typeface="Times New Roman" panose="02020603050405020304" pitchFamily="18" charset="0"/>
              </a:rPr>
              <a:t>Essex Police: Essex County Fire &amp; Rescue Service; Essex County Council; Southend on Sea Borough Council; Thurrock Council; National Highways; East of England Ambulance Service Trust; Essex and Herts Air Ambulance Service Trust; and The Safer Roads Foundation (Registered Charity). </a:t>
            </a:r>
            <a:endParaRPr lang="en-GB" sz="1200" dirty="0">
              <a:latin typeface="Atkinson Hyperlegible" pitchFamily="50" charset="0"/>
            </a:endParaRPr>
          </a:p>
          <a:p>
            <a:endParaRPr lang="en-GB" sz="1200" dirty="0">
              <a:solidFill>
                <a:srgbClr val="FF0000"/>
              </a:solidFill>
              <a:latin typeface="Atkinson Hyperlegible" pitchFamily="50" charset="0"/>
            </a:endParaRPr>
          </a:p>
          <a:p>
            <a:pPr marL="285750" indent="-285750">
              <a:buFont typeface="Arial" panose="020B0604020202020204" pitchFamily="34" charset="0"/>
              <a:buChar char="•"/>
            </a:pPr>
            <a:r>
              <a:rPr lang="en-GB" sz="1200" dirty="0">
                <a:effectLst/>
                <a:latin typeface="Atkinson Hyperlegible" pitchFamily="50" charset="0"/>
                <a:ea typeface="Calibri" panose="020F0502020204030204" pitchFamily="34" charset="0"/>
              </a:rPr>
              <a:t>There has been a slight </a:t>
            </a:r>
            <a:r>
              <a:rPr lang="en-GB" sz="1200" dirty="0">
                <a:latin typeface="Atkinson Hyperlegible" pitchFamily="50" charset="0"/>
                <a:ea typeface="Calibri" panose="020F0502020204030204" pitchFamily="34" charset="0"/>
              </a:rPr>
              <a:t>de</a:t>
            </a:r>
            <a:r>
              <a:rPr lang="en-GB" sz="1200" dirty="0">
                <a:effectLst/>
                <a:latin typeface="Atkinson Hyperlegible" pitchFamily="50" charset="0"/>
                <a:ea typeface="Calibri" panose="020F0502020204030204" pitchFamily="34" charset="0"/>
              </a:rPr>
              <a:t>crease (0.1%) in the proportion of ethnic minority employees in </a:t>
            </a:r>
            <a:r>
              <a:rPr lang="en-GB" sz="1200" dirty="0">
                <a:latin typeface="Atkinson Hyperlegible" pitchFamily="50" charset="0"/>
                <a:ea typeface="Calibri" panose="020F0502020204030204" pitchFamily="34" charset="0"/>
              </a:rPr>
              <a:t>September</a:t>
            </a:r>
            <a:r>
              <a:rPr lang="en-GB" sz="1200" dirty="0">
                <a:effectLst/>
                <a:latin typeface="Atkinson Hyperlegible" pitchFamily="50" charset="0"/>
                <a:ea typeface="Calibri" panose="020F0502020204030204" pitchFamily="34" charset="0"/>
              </a:rPr>
              <a:t> 2022 (270) compared to </a:t>
            </a:r>
            <a:r>
              <a:rPr lang="en-GB" sz="1200" dirty="0">
                <a:latin typeface="Atkinson Hyperlegible" pitchFamily="50" charset="0"/>
                <a:ea typeface="Calibri" panose="020F0502020204030204" pitchFamily="34" charset="0"/>
              </a:rPr>
              <a:t>September</a:t>
            </a:r>
            <a:r>
              <a:rPr lang="en-GB" sz="1200" dirty="0">
                <a:effectLst/>
                <a:latin typeface="Atkinson Hyperlegible" pitchFamily="50" charset="0"/>
                <a:ea typeface="Calibri" panose="020F0502020204030204" pitchFamily="34" charset="0"/>
              </a:rPr>
              <a:t> 2021 (278). This equates to 8 fewer employees.</a:t>
            </a:r>
          </a:p>
        </p:txBody>
      </p:sp>
      <p:sp>
        <p:nvSpPr>
          <p:cNvPr id="2" name="Footer Placeholder 1">
            <a:extLst>
              <a:ext uri="{FF2B5EF4-FFF2-40B4-BE49-F238E27FC236}">
                <a16:creationId xmlns:a16="http://schemas.microsoft.com/office/drawing/2014/main" id="{0B5A7899-3A06-4336-A891-F8144B43CAB6}"/>
              </a:ext>
            </a:extLst>
          </p:cNvPr>
          <p:cNvSpPr>
            <a:spLocks noGrp="1"/>
          </p:cNvSpPr>
          <p:nvPr>
            <p:ph type="ftr" sz="quarter" idx="11"/>
          </p:nvPr>
        </p:nvSpPr>
        <p:spPr>
          <a:xfrm>
            <a:off x="107504" y="6377766"/>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Where gender is detailed</a:t>
            </a:r>
          </a:p>
          <a:p>
            <a:pPr algn="l"/>
            <a:r>
              <a:rPr lang="en-GB" sz="850" baseline="30000" dirty="0">
                <a:solidFill>
                  <a:schemeClr val="tx1"/>
                </a:solidFill>
                <a:latin typeface="Atkinson Hyperlegible" pitchFamily="50" charset="0"/>
              </a:rPr>
              <a:t>2</a:t>
            </a:r>
            <a:r>
              <a:rPr lang="en-GB" sz="850" dirty="0">
                <a:solidFill>
                  <a:schemeClr val="tx1"/>
                </a:solidFill>
                <a:latin typeface="Atkinson Hyperlegible" pitchFamily="50" charset="0"/>
              </a:rPr>
              <a:t> See comparison chart on slide 11 and data table on slide 23 </a:t>
            </a:r>
          </a:p>
        </p:txBody>
      </p:sp>
    </p:spTree>
    <p:extLst>
      <p:ext uri="{BB962C8B-B14F-4D97-AF65-F5344CB8AC3E}">
        <p14:creationId xmlns:p14="http://schemas.microsoft.com/office/powerpoint/2010/main" val="424877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dirty="0"/>
          </a:p>
        </p:txBody>
      </p:sp>
      <p:sp>
        <p:nvSpPr>
          <p:cNvPr id="17" name="TextBox 16"/>
          <p:cNvSpPr txBox="1"/>
          <p:nvPr/>
        </p:nvSpPr>
        <p:spPr>
          <a:xfrm>
            <a:off x="107504" y="4691442"/>
            <a:ext cx="8964496" cy="195438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There was a 0.3% decrease in All Crime in the 12 months to September 2022 compared to the 12 months to December 20</a:t>
            </a:r>
            <a:r>
              <a:rPr lang="en-GB" sz="1100" b="1" u="sng" dirty="0">
                <a:solidFill>
                  <a:schemeClr val="tx1"/>
                </a:solidFill>
                <a:latin typeface="Atkinson Hyperlegible" pitchFamily="50" charset="0"/>
              </a:rPr>
              <a:t>19</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this equates to 577 fewer offences. There was, however, </a:t>
            </a:r>
            <a:r>
              <a:rPr lang="en-GB" sz="1100" b="1" dirty="0">
                <a:solidFill>
                  <a:schemeClr val="tx1"/>
                </a:solidFill>
                <a:latin typeface="Atkinson Hyperlegible" pitchFamily="50" charset="0"/>
              </a:rPr>
              <a:t>a 9.1% increase in All Crime (13,958 more offences) for the 12 months to September 2022 compared to the 12 months to September 2021</a:t>
            </a:r>
            <a:r>
              <a:rPr lang="en-GB" sz="1100" dirty="0">
                <a:solidFill>
                  <a:schemeClr val="tx1"/>
                </a:solidFill>
                <a:latin typeface="Atkinson Hyperlegible" pitchFamily="50" charset="0"/>
              </a:rPr>
              <a:t>.</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The volumes of crimes recorded by the police has been influenced by the Government’s restrictions on gathering and movement in relation to COVID-19; fewer offences were recorded when there were more restrictions in place. Essex is seventh in its Most Similar Group of forces (MSG) for crime per 1,000 population.</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455 crimes in September 2022, compared to an average of 458 crimes recorded in August 2022. This equates to a decrease of 0.7%, or an average of 3 fewer crimes recorded per day.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13,652 offences were recorded in the month of September 2022, a decrease of 2.5% (346 fewer offences) compared to the month of September 2021 (13,998 offences), and a decrease of 1.1% (152 fewer offences) compared to the month of September 2019 . </a:t>
            </a:r>
            <a:endParaRPr lang="en-GB" sz="1100" dirty="0">
              <a:solidFill>
                <a:schemeClr val="tx1"/>
              </a:solidFill>
              <a:highlight>
                <a:srgbClr val="FFFF00"/>
              </a:highlight>
              <a:latin typeface="Atkinson Hyperlegible" pitchFamily="50" charset="0"/>
            </a:endParaRPr>
          </a:p>
        </p:txBody>
      </p:sp>
      <p:sp>
        <p:nvSpPr>
          <p:cNvPr id="10" name="Rectangle 9">
            <a:extLst>
              <a:ext uri="{FF2B5EF4-FFF2-40B4-BE49-F238E27FC236}">
                <a16:creationId xmlns:a16="http://schemas.microsoft.com/office/drawing/2014/main" id="{6FD3AF26-A791-46EF-B41C-C8083244AF9D}"/>
              </a:ext>
            </a:extLst>
          </p:cNvPr>
          <p:cNvSpPr/>
          <p:nvPr/>
        </p:nvSpPr>
        <p:spPr>
          <a:xfrm>
            <a:off x="7236296" y="191347"/>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CFA0D9DB-1B52-4D4D-BAF2-F10BC21195C1}"/>
              </a:ext>
            </a:extLst>
          </p:cNvPr>
          <p:cNvPicPr>
            <a:picLocks noChangeAspect="1"/>
          </p:cNvPicPr>
          <p:nvPr/>
        </p:nvPicPr>
        <p:blipFill>
          <a:blip r:embed="rId2"/>
          <a:stretch>
            <a:fillRect/>
          </a:stretch>
        </p:blipFill>
        <p:spPr>
          <a:xfrm>
            <a:off x="66394" y="748430"/>
            <a:ext cx="9000000" cy="634682"/>
          </a:xfrm>
          <a:prstGeom prst="rect">
            <a:avLst/>
          </a:prstGeom>
        </p:spPr>
      </p:pic>
      <p:pic>
        <p:nvPicPr>
          <p:cNvPr id="7" name="Picture 6">
            <a:extLst>
              <a:ext uri="{FF2B5EF4-FFF2-40B4-BE49-F238E27FC236}">
                <a16:creationId xmlns:a16="http://schemas.microsoft.com/office/drawing/2014/main" id="{6EFE2AFC-BFD0-4518-881A-B5CDDB00DEB1}"/>
              </a:ext>
            </a:extLst>
          </p:cNvPr>
          <p:cNvPicPr>
            <a:picLocks noChangeAspect="1"/>
          </p:cNvPicPr>
          <p:nvPr/>
        </p:nvPicPr>
        <p:blipFill>
          <a:blip r:embed="rId3"/>
          <a:stretch>
            <a:fillRect/>
          </a:stretch>
        </p:blipFill>
        <p:spPr>
          <a:xfrm>
            <a:off x="1504908" y="1641885"/>
            <a:ext cx="6169687" cy="2621507"/>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919408"/>
            <a:ext cx="8928992"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statistically significant decrease in confidence </a:t>
            </a:r>
            <a:r>
              <a:rPr lang="en-GB" sz="1200" dirty="0">
                <a:solidFill>
                  <a:schemeClr val="tx1"/>
                </a:solidFill>
                <a:latin typeface="Atkinson Hyperlegible" pitchFamily="50" charset="0"/>
              </a:rPr>
              <a:t>of 1.9% points (from the independent survey commissioned by Essex Police) in the 12 months to June 2022 (77.9%) compared to the 12 months to June 2021 (79.8%).  It was </a:t>
            </a:r>
            <a:r>
              <a:rPr lang="en-GB" sz="1200" b="1" dirty="0">
                <a:solidFill>
                  <a:schemeClr val="tx1"/>
                </a:solidFill>
                <a:latin typeface="Atkinson Hyperlegible" pitchFamily="50" charset="0"/>
              </a:rPr>
              <a:t>during the height of the pandemic that confidence reached its highest levels</a:t>
            </a:r>
            <a:r>
              <a:rPr lang="en-GB" sz="1200" dirty="0">
                <a:solidFill>
                  <a:schemeClr val="tx1"/>
                </a:solidFill>
                <a:latin typeface="Atkinson Hyperlegible" pitchFamily="50" charset="0"/>
              </a:rPr>
              <a:t>. </a:t>
            </a:r>
            <a:r>
              <a:rPr lang="en-GB" sz="1200" b="1" dirty="0">
                <a:solidFill>
                  <a:schemeClr val="tx1"/>
                </a:solidFill>
                <a:latin typeface="Atkinson Hyperlegible" pitchFamily="50" charset="0"/>
              </a:rPr>
              <a:t>Confidence has experienced a statistically significant improvement compared to levels reported prior to the pandemic</a:t>
            </a:r>
            <a:r>
              <a:rPr lang="en-GB" sz="1200" dirty="0">
                <a:solidFill>
                  <a:schemeClr val="tx1"/>
                </a:solidFill>
                <a:latin typeface="Atkinson Hyperlegible" pitchFamily="50" charset="0"/>
              </a:rPr>
              <a:t> (by 13.2% points from 64.7% for the 12 months to December 2019).</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(15.0) places Essex eighth in its MSG.</a:t>
            </a:r>
          </a:p>
          <a:p>
            <a:endParaRPr lang="en-GB" sz="1200" dirty="0">
              <a:solidFill>
                <a:srgbClr val="FF0000"/>
              </a:solidFill>
              <a:latin typeface="Atkinson Hyperlegible" pitchFamily="50" charset="0"/>
            </a:endParaRPr>
          </a:p>
          <a:p>
            <a:r>
              <a:rPr lang="en-GB" sz="1200" dirty="0">
                <a:solidFill>
                  <a:schemeClr val="tx1"/>
                </a:solidFill>
                <a:effectLst/>
                <a:latin typeface="Atkinson Hyperlegible" pitchFamily="50" charset="0"/>
              </a:rPr>
              <a:t>Due to the fact that compared to the pre-covid period there has been a reduction in crime and an increase in confidence with </a:t>
            </a:r>
            <a:r>
              <a:rPr lang="en-GB" sz="1200" dirty="0">
                <a:solidFill>
                  <a:schemeClr val="tx1"/>
                </a:solidFill>
                <a:latin typeface="Atkinson Hyperlegible" pitchFamily="50" charset="0"/>
              </a:rPr>
              <a:t>the pattern </a:t>
            </a:r>
            <a:r>
              <a:rPr lang="en-GB" sz="1200" dirty="0">
                <a:solidFill>
                  <a:schemeClr val="tx1"/>
                </a:solidFill>
                <a:effectLst/>
                <a:latin typeface="Atkinson Hyperlegible" pitchFamily="50" charset="0"/>
              </a:rPr>
              <a:t>reversed for the comparison with the 12 months to September 2021,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July 2022, the score for the 12 months to July for the preceding year has been included.</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8" name="Picture 7">
            <a:extLst>
              <a:ext uri="{FF2B5EF4-FFF2-40B4-BE49-F238E27FC236}">
                <a16:creationId xmlns:a16="http://schemas.microsoft.com/office/drawing/2014/main" id="{AA2D8557-5A4D-42E4-B7C8-A3023165D0CD}"/>
              </a:ext>
            </a:extLst>
          </p:cNvPr>
          <p:cNvPicPr>
            <a:picLocks noChangeAspect="1"/>
          </p:cNvPicPr>
          <p:nvPr/>
        </p:nvPicPr>
        <p:blipFill>
          <a:blip r:embed="rId2"/>
          <a:stretch>
            <a:fillRect/>
          </a:stretch>
        </p:blipFill>
        <p:spPr>
          <a:xfrm>
            <a:off x="64063" y="723375"/>
            <a:ext cx="9000000" cy="634682"/>
          </a:xfrm>
          <a:prstGeom prst="rect">
            <a:avLst/>
          </a:prstGeom>
        </p:spPr>
      </p:pic>
      <p:pic>
        <p:nvPicPr>
          <p:cNvPr id="11" name="Picture 10">
            <a:extLst>
              <a:ext uri="{FF2B5EF4-FFF2-40B4-BE49-F238E27FC236}">
                <a16:creationId xmlns:a16="http://schemas.microsoft.com/office/drawing/2014/main" id="{C36F21C5-1AB5-4C34-ADD9-2B314B07226C}"/>
              </a:ext>
            </a:extLst>
          </p:cNvPr>
          <p:cNvPicPr>
            <a:picLocks noChangeAspect="1"/>
          </p:cNvPicPr>
          <p:nvPr/>
        </p:nvPicPr>
        <p:blipFill>
          <a:blip r:embed="rId3"/>
          <a:stretch>
            <a:fillRect/>
          </a:stretch>
        </p:blipFill>
        <p:spPr>
          <a:xfrm>
            <a:off x="59119" y="1432630"/>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2000" y="4561586"/>
            <a:ext cx="8952079" cy="20928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the </a:t>
            </a:r>
            <a:r>
              <a:rPr lang="en-GB" sz="1000" b="1" dirty="0">
                <a:solidFill>
                  <a:schemeClr val="tx1"/>
                </a:solidFill>
                <a:latin typeface="Atkinson Hyperlegible" pitchFamily="50" charset="0"/>
              </a:rPr>
              <a:t>same number of drug related homicides </a:t>
            </a:r>
            <a:r>
              <a:rPr lang="en-GB" sz="1000" dirty="0">
                <a:solidFill>
                  <a:schemeClr val="tx1"/>
                </a:solidFill>
                <a:latin typeface="Atkinson Hyperlegible" pitchFamily="50" charset="0"/>
              </a:rPr>
              <a:t>for the 12 months to September 2022 compared to the 12 months to September 2021 and four fewer compared to the 12 months to December 2019.</a:t>
            </a:r>
          </a:p>
          <a:p>
            <a:pPr lvl="0"/>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62.4% for the period September 2021 to June 2022. The results for this question have been stable since it was first asked in September 2021.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solidFill>
                  <a:schemeClr val="tx1"/>
                </a:solidFill>
                <a:effectLst/>
                <a:latin typeface="Atkinson Hyperlegible" pitchFamily="50" charset="0"/>
                <a:ea typeface="Times New Roman" panose="02020603050405020304" pitchFamily="18" charset="0"/>
              </a:rPr>
              <a:t>drug related homicides are lower</a:t>
            </a:r>
            <a:r>
              <a:rPr lang="en-GB" sz="1000" dirty="0">
                <a:solidFill>
                  <a:schemeClr val="tx1"/>
                </a:solidFill>
                <a:latin typeface="Atkinson Hyperlegible" pitchFamily="50" charset="0"/>
                <a:ea typeface="Times New Roman" panose="02020603050405020304" pitchFamily="18" charset="0"/>
              </a:rPr>
              <a:t> compared to the pre-COVID period</a:t>
            </a:r>
            <a:r>
              <a:rPr lang="en-GB" sz="1000" dirty="0">
                <a:solidFill>
                  <a:schemeClr val="tx1"/>
                </a:solidFill>
                <a:effectLst/>
                <a:latin typeface="Atkinson Hyperlegible" pitchFamily="50" charset="0"/>
                <a:ea typeface="Times New Roman" panose="02020603050405020304" pitchFamily="18" charset="0"/>
              </a:rPr>
              <a:t>, and that confidence is relatively high, a grade of Good is recommended. </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00" dirty="0">
                <a:solidFill>
                  <a:schemeClr val="tx1"/>
                </a:solidFill>
                <a:latin typeface="Atkinson Hyperlegible" pitchFamily="50" charset="0"/>
              </a:rPr>
              <a:t>**  The confidence question was added to the external independent survey in September 2021. A year on year comparison is therefore not available. </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11" name="Picture 10">
            <a:extLst>
              <a:ext uri="{FF2B5EF4-FFF2-40B4-BE49-F238E27FC236}">
                <a16:creationId xmlns:a16="http://schemas.microsoft.com/office/drawing/2014/main" id="{21C57C34-B2C9-49F7-96BA-B3D40D263AC1}"/>
              </a:ext>
            </a:extLst>
          </p:cNvPr>
          <p:cNvPicPr>
            <a:picLocks noChangeAspect="1"/>
          </p:cNvPicPr>
          <p:nvPr/>
        </p:nvPicPr>
        <p:blipFill>
          <a:blip r:embed="rId3"/>
          <a:stretch>
            <a:fillRect/>
          </a:stretch>
        </p:blipFill>
        <p:spPr>
          <a:xfrm>
            <a:off x="95960" y="3468903"/>
            <a:ext cx="9000000" cy="931460"/>
          </a:xfrm>
          <a:prstGeom prst="rect">
            <a:avLst/>
          </a:prstGeom>
        </p:spPr>
      </p:pic>
      <p:pic>
        <p:nvPicPr>
          <p:cNvPr id="4" name="Picture 3">
            <a:extLst>
              <a:ext uri="{FF2B5EF4-FFF2-40B4-BE49-F238E27FC236}">
                <a16:creationId xmlns:a16="http://schemas.microsoft.com/office/drawing/2014/main" id="{0401157A-7D87-48C4-B7AF-6CE16D7EB275}"/>
              </a:ext>
            </a:extLst>
          </p:cNvPr>
          <p:cNvPicPr>
            <a:picLocks noChangeAspect="1"/>
          </p:cNvPicPr>
          <p:nvPr/>
        </p:nvPicPr>
        <p:blipFill>
          <a:blip r:embed="rId4"/>
          <a:stretch>
            <a:fillRect/>
          </a:stretch>
        </p:blipFill>
        <p:spPr>
          <a:xfrm>
            <a:off x="65547" y="741087"/>
            <a:ext cx="9000000" cy="764907"/>
          </a:xfrm>
          <a:prstGeom prst="rect">
            <a:avLst/>
          </a:prstGeom>
        </p:spPr>
      </p:pic>
      <p:pic>
        <p:nvPicPr>
          <p:cNvPr id="7" name="Picture 6">
            <a:extLst>
              <a:ext uri="{FF2B5EF4-FFF2-40B4-BE49-F238E27FC236}">
                <a16:creationId xmlns:a16="http://schemas.microsoft.com/office/drawing/2014/main" id="{3D7A8A4B-6469-4837-BED1-FA03EC4CD202}"/>
              </a:ext>
            </a:extLst>
          </p:cNvPr>
          <p:cNvPicPr>
            <a:picLocks noChangeAspect="1"/>
          </p:cNvPicPr>
          <p:nvPr/>
        </p:nvPicPr>
        <p:blipFill>
          <a:blip r:embed="rId5"/>
          <a:stretch>
            <a:fillRect/>
          </a:stretch>
        </p:blipFill>
        <p:spPr>
          <a:xfrm>
            <a:off x="2412000" y="1563864"/>
            <a:ext cx="4320000" cy="1827035"/>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32320" y="3765529"/>
            <a:ext cx="8879360" cy="27330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5.0% increase (1,454 more) in Domestic Abuse (DA) offences</a:t>
            </a:r>
            <a:r>
              <a:rPr lang="en-GB" sz="1100" dirty="0">
                <a:solidFill>
                  <a:schemeClr val="tx1"/>
                </a:solidFill>
                <a:latin typeface="Atkinson Hyperlegible" pitchFamily="50" charset="0"/>
              </a:rPr>
              <a:t> for the 12 months to September 2022 compared to the 12 months to September 2021. However, the Force recorded </a:t>
            </a:r>
            <a:r>
              <a:rPr lang="en-GB" sz="1100" b="1" dirty="0">
                <a:solidFill>
                  <a:schemeClr val="tx1"/>
                </a:solidFill>
                <a:latin typeface="Atkinson Hyperlegible" pitchFamily="50" charset="0"/>
              </a:rPr>
              <a:t>35 fewer offences in the three months to September 2022 compared to the same period in 2021</a:t>
            </a:r>
            <a:r>
              <a:rPr lang="en-GB" sz="1100" dirty="0">
                <a:solidFill>
                  <a:schemeClr val="tx1"/>
                </a:solidFill>
                <a:latin typeface="Atkinson Hyperlegible" pitchFamily="50" charset="0"/>
              </a:rPr>
              <a:t> (7,973 v. 8,008). </a:t>
            </a:r>
            <a:r>
              <a:rPr lang="en-GB" sz="1100" b="1" dirty="0">
                <a:solidFill>
                  <a:schemeClr val="tx1"/>
                </a:solidFill>
                <a:latin typeface="Atkinson Hyperlegible" pitchFamily="50" charset="0"/>
              </a:rPr>
              <a:t>Essex Police are currently reviewing the recording of Stalking &amp; Harassment offences</a:t>
            </a:r>
            <a:r>
              <a:rPr lang="en-GB" sz="1100" dirty="0">
                <a:solidFill>
                  <a:schemeClr val="tx1"/>
                </a:solidFill>
                <a:latin typeface="Atkinson Hyperlegible" pitchFamily="50" charset="0"/>
              </a:rPr>
              <a:t>, which accounts for more than a fifth (21.5%) of all Domestic Abuse offences.</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4.5% (141) more DA offences</a:t>
            </a:r>
            <a:r>
              <a:rPr lang="en-GB" sz="1100" dirty="0">
                <a:solidFill>
                  <a:schemeClr val="tx1"/>
                </a:solidFill>
                <a:latin typeface="Atkinson Hyperlegible" pitchFamily="50" charset="0"/>
              </a:rPr>
              <a:t> for the 12 months to September 2022 compared to the 12 months to September 2021. The Force also </a:t>
            </a:r>
            <a:r>
              <a:rPr lang="en-GB" sz="1100" b="1" dirty="0">
                <a:solidFill>
                  <a:schemeClr val="tx1"/>
                </a:solidFill>
                <a:latin typeface="Atkinson Hyperlegible" pitchFamily="50" charset="0"/>
              </a:rPr>
              <a:t>solved 65 more offences in the three months to September 2022 compared to the same period in 2021 </a:t>
            </a:r>
            <a:r>
              <a:rPr lang="en-GB" sz="1100" dirty="0">
                <a:solidFill>
                  <a:schemeClr val="tx1"/>
                </a:solidFill>
                <a:latin typeface="Atkinson Hyperlegible" pitchFamily="50" charset="0"/>
              </a:rPr>
              <a:t>(819 v 754).</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3.5% increase (1,040 more) in DA offences and a 7.8% increase (235 more) in the number of DA offences solved for the 12 months to September 2022 compared to the 12 months to December 2019.</a:t>
            </a:r>
          </a:p>
          <a:p>
            <a:endParaRPr lang="en-GB" sz="1100" dirty="0">
              <a:solidFill>
                <a:schemeClr val="tx1"/>
              </a:solidFill>
              <a:latin typeface="Atkinson Hyperlegible" pitchFamily="50" charset="0"/>
            </a:endParaRPr>
          </a:p>
          <a:p>
            <a:pPr>
              <a:lnSpc>
                <a:spcPct val="115000"/>
              </a:lnSpc>
              <a:spcAft>
                <a:spcPts val="1000"/>
              </a:spcAft>
            </a:pPr>
            <a:r>
              <a:rPr lang="en-GB" sz="1100" dirty="0">
                <a:effectLst/>
                <a:latin typeface="Atkinson Hyperlegible" pitchFamily="50" charset="0"/>
                <a:ea typeface="Times New Roman" panose="02020603050405020304" pitchFamily="18" charset="0"/>
                <a:cs typeface="Calibri" panose="020F0502020204030204" pitchFamily="34"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provide a continual and sustained problem-solving approach, focusing on preventing future harm and reducing repeat victimisation.</a:t>
            </a:r>
            <a:endParaRPr lang="en-GB" sz="1100" dirty="0">
              <a:effectLst/>
              <a:latin typeface="Atkinson Hyperlegible" pitchFamily="50"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2003C2A3-3520-4A41-9FF2-4F39CD49C3EB}"/>
              </a:ext>
            </a:extLst>
          </p:cNvPr>
          <p:cNvPicPr>
            <a:picLocks noChangeAspect="1"/>
          </p:cNvPicPr>
          <p:nvPr/>
        </p:nvPicPr>
        <p:blipFill>
          <a:blip r:embed="rId2"/>
          <a:stretch>
            <a:fillRect/>
          </a:stretch>
        </p:blipFill>
        <p:spPr>
          <a:xfrm>
            <a:off x="72000" y="729305"/>
            <a:ext cx="9000000" cy="891148"/>
          </a:xfrm>
          <a:prstGeom prst="rect">
            <a:avLst/>
          </a:prstGeom>
        </p:spPr>
      </p:pic>
      <p:pic>
        <p:nvPicPr>
          <p:cNvPr id="10" name="Picture 9">
            <a:extLst>
              <a:ext uri="{FF2B5EF4-FFF2-40B4-BE49-F238E27FC236}">
                <a16:creationId xmlns:a16="http://schemas.microsoft.com/office/drawing/2014/main" id="{1B1E8F26-5342-4A05-823D-9E938C2A2908}"/>
              </a:ext>
            </a:extLst>
          </p:cNvPr>
          <p:cNvPicPr>
            <a:picLocks noChangeAspect="1"/>
          </p:cNvPicPr>
          <p:nvPr/>
        </p:nvPicPr>
        <p:blipFill>
          <a:blip r:embed="rId3"/>
          <a:stretch>
            <a:fillRect/>
          </a:stretch>
        </p:blipFill>
        <p:spPr>
          <a:xfrm>
            <a:off x="72000" y="1760263"/>
            <a:ext cx="4320000" cy="1865455"/>
          </a:xfrm>
          <a:prstGeom prst="rect">
            <a:avLst/>
          </a:prstGeom>
        </p:spPr>
      </p:pic>
      <p:pic>
        <p:nvPicPr>
          <p:cNvPr id="11" name="Picture 10">
            <a:extLst>
              <a:ext uri="{FF2B5EF4-FFF2-40B4-BE49-F238E27FC236}">
                <a16:creationId xmlns:a16="http://schemas.microsoft.com/office/drawing/2014/main" id="{6135A79F-5D8F-4026-8C14-E905878EDC13}"/>
              </a:ext>
            </a:extLst>
          </p:cNvPr>
          <p:cNvPicPr>
            <a:picLocks noChangeAspect="1"/>
          </p:cNvPicPr>
          <p:nvPr/>
        </p:nvPicPr>
        <p:blipFill>
          <a:blip r:embed="rId4"/>
          <a:stretch>
            <a:fillRect/>
          </a:stretch>
        </p:blipFill>
        <p:spPr>
          <a:xfrm>
            <a:off x="4747176" y="1761184"/>
            <a:ext cx="4320000" cy="1863613"/>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032" y="4655623"/>
            <a:ext cx="8999999"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Essex Police solved 90 more (28.1%) child abuse offences </a:t>
            </a:r>
            <a:r>
              <a:rPr lang="en-GB" sz="1100" dirty="0">
                <a:solidFill>
                  <a:schemeClr val="tx1"/>
                </a:solidFill>
                <a:latin typeface="Atkinson Hyperlegible" pitchFamily="50" charset="0"/>
              </a:rPr>
              <a:t>for the 12 months to September 2022 compared to the 12 months to September 2021.  There was also a </a:t>
            </a:r>
            <a:r>
              <a:rPr lang="en-GB" sz="1100" b="1" dirty="0">
                <a:solidFill>
                  <a:schemeClr val="tx1"/>
                </a:solidFill>
                <a:latin typeface="Atkinson Hyperlegible" pitchFamily="50" charset="0"/>
              </a:rPr>
              <a:t>14.3% increase (834 more) </a:t>
            </a:r>
            <a:r>
              <a:rPr lang="en-GB" sz="1100" dirty="0">
                <a:solidFill>
                  <a:schemeClr val="tx1"/>
                </a:solidFill>
                <a:latin typeface="Atkinson Hyperlegible" pitchFamily="50" charset="0"/>
              </a:rPr>
              <a:t>in offences for the same comparison periods.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solved 135 more (49.1%) offences for the 12 months to September 2022 compared to the 12 months to December 2019. There was also a 26.8% increase (1,410 more) in Child Abuse offences for the same comparison periods.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81.7% (results to the 12 months to June 2022). Compared to year ending June 2021, confidence has decreased by 7.5% points.</a:t>
            </a:r>
          </a:p>
          <a:p>
            <a:endParaRPr lang="en-GB" sz="1100" dirty="0">
              <a:solidFill>
                <a:srgbClr val="FF0000"/>
              </a:solidFill>
            </a:endParaRPr>
          </a:p>
          <a:p>
            <a:r>
              <a:rPr lang="en-GB" sz="1100" dirty="0">
                <a:solidFill>
                  <a:schemeClr val="tx1"/>
                </a:solidFill>
                <a:latin typeface="Atkinson Hyperlegible" pitchFamily="50" charset="0"/>
              </a:rPr>
              <a:t>Due to the fact that there has been a continuing increase in the number of Child Abuse and DA offences solved in the 12 months to September 2022 compared to the previous 12 months and the 12 months to December 2019 and over the same time periods offences are increasing,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8</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1" name="Picture 10">
            <a:extLst>
              <a:ext uri="{FF2B5EF4-FFF2-40B4-BE49-F238E27FC236}">
                <a16:creationId xmlns:a16="http://schemas.microsoft.com/office/drawing/2014/main" id="{6D0311B8-EC00-4749-93EB-EAA085192850}"/>
              </a:ext>
            </a:extLst>
          </p:cNvPr>
          <p:cNvPicPr>
            <a:picLocks noChangeAspect="1"/>
          </p:cNvPicPr>
          <p:nvPr/>
        </p:nvPicPr>
        <p:blipFill>
          <a:blip r:embed="rId2"/>
          <a:stretch>
            <a:fillRect/>
          </a:stretch>
        </p:blipFill>
        <p:spPr>
          <a:xfrm>
            <a:off x="72000" y="3407297"/>
            <a:ext cx="9000000" cy="1062295"/>
          </a:xfrm>
          <a:prstGeom prst="rect">
            <a:avLst/>
          </a:prstGeom>
        </p:spPr>
      </p:pic>
      <p:pic>
        <p:nvPicPr>
          <p:cNvPr id="2" name="Picture 1">
            <a:extLst>
              <a:ext uri="{FF2B5EF4-FFF2-40B4-BE49-F238E27FC236}">
                <a16:creationId xmlns:a16="http://schemas.microsoft.com/office/drawing/2014/main" id="{79E37CE0-CAA1-4ED6-8137-33BF08FCBF86}"/>
              </a:ext>
            </a:extLst>
          </p:cNvPr>
          <p:cNvPicPr>
            <a:picLocks noChangeAspect="1"/>
          </p:cNvPicPr>
          <p:nvPr/>
        </p:nvPicPr>
        <p:blipFill>
          <a:blip r:embed="rId3"/>
          <a:stretch>
            <a:fillRect/>
          </a:stretch>
        </p:blipFill>
        <p:spPr>
          <a:xfrm>
            <a:off x="65700" y="723192"/>
            <a:ext cx="9000000" cy="891148"/>
          </a:xfrm>
          <a:prstGeom prst="rect">
            <a:avLst/>
          </a:prstGeom>
        </p:spPr>
      </p:pic>
      <p:pic>
        <p:nvPicPr>
          <p:cNvPr id="3" name="Picture 2">
            <a:extLst>
              <a:ext uri="{FF2B5EF4-FFF2-40B4-BE49-F238E27FC236}">
                <a16:creationId xmlns:a16="http://schemas.microsoft.com/office/drawing/2014/main" id="{FAAC911F-1550-4B39-918E-D43F07F7BC61}"/>
              </a:ext>
            </a:extLst>
          </p:cNvPr>
          <p:cNvPicPr>
            <a:picLocks noChangeAspect="1"/>
          </p:cNvPicPr>
          <p:nvPr/>
        </p:nvPicPr>
        <p:blipFill>
          <a:blip r:embed="rId4"/>
          <a:stretch>
            <a:fillRect/>
          </a:stretch>
        </p:blipFill>
        <p:spPr>
          <a:xfrm>
            <a:off x="65700" y="1640488"/>
            <a:ext cx="3960000" cy="1706627"/>
          </a:xfrm>
          <a:prstGeom prst="rect">
            <a:avLst/>
          </a:prstGeom>
        </p:spPr>
      </p:pic>
      <p:pic>
        <p:nvPicPr>
          <p:cNvPr id="4" name="Picture 3">
            <a:extLst>
              <a:ext uri="{FF2B5EF4-FFF2-40B4-BE49-F238E27FC236}">
                <a16:creationId xmlns:a16="http://schemas.microsoft.com/office/drawing/2014/main" id="{EA563EBB-1CE7-475B-883A-CA5310042A7C}"/>
              </a:ext>
            </a:extLst>
          </p:cNvPr>
          <p:cNvPicPr>
            <a:picLocks noChangeAspect="1"/>
          </p:cNvPicPr>
          <p:nvPr/>
        </p:nvPicPr>
        <p:blipFill>
          <a:blip r:embed="rId5"/>
          <a:stretch>
            <a:fillRect/>
          </a:stretch>
        </p:blipFill>
        <p:spPr>
          <a:xfrm>
            <a:off x="5105700" y="1651330"/>
            <a:ext cx="3960000" cy="1710532"/>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98645" y="1992271"/>
            <a:ext cx="8978675" cy="477053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(56.3%).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(2,155 offences) had no gender recorded**.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experienced a </a:t>
            </a:r>
            <a:r>
              <a:rPr lang="en-GB" sz="1000" b="1" dirty="0">
                <a:solidFill>
                  <a:schemeClr val="tx1"/>
                </a:solidFill>
                <a:latin typeface="Atkinson Hyperlegible" pitchFamily="50" charset="0"/>
              </a:rPr>
              <a:t>4.6% increase (1,740 more) in the number of VAP offences committed against females </a:t>
            </a:r>
            <a:r>
              <a:rPr lang="en-GB" sz="1000" dirty="0">
                <a:solidFill>
                  <a:schemeClr val="tx1"/>
                </a:solidFill>
                <a:latin typeface="Atkinson Hyperlegible" pitchFamily="50" charset="0"/>
              </a:rPr>
              <a:t>in the 12 months to September 2022 compared to the 12 months to September 2021; this compares to an 6.6% increase (1,897 more) in the number of VAP offences committed against males in the same period.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an 11.1% increase (3,941 more) in the number of VAP offences committed against females in the 12 months to September 2022 compared to the 12 months to December 2019, compared to a 12.4% increase (3,373 more) in the number of VAP offences committed against males in the same period.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Police prides itself on having excellent Crime Data Accuracy (CDA). In its most recent inspection by HMICFRS, Essex Police was graded as Outstanding in relation to its CDA. Maintaining excellent CDA, however, requires the Force to neither under-record nor over-record offences. To this end, </a:t>
            </a:r>
            <a:r>
              <a:rPr lang="en-GB" sz="1000" b="1" dirty="0">
                <a:solidFill>
                  <a:schemeClr val="tx1"/>
                </a:solidFill>
                <a:latin typeface="Atkinson Hyperlegible" pitchFamily="50" charset="0"/>
              </a:rPr>
              <a:t>Essex Police </a:t>
            </a:r>
            <a:r>
              <a:rPr lang="en-GB" sz="1000" b="1" i="0" dirty="0">
                <a:effectLst/>
                <a:latin typeface="Atkinson Hyperlegible" pitchFamily="50" charset="0"/>
              </a:rPr>
              <a:t>is continuing its auditing to ensure the Force is not over-recording Stalking &amp; Harassment offences</a:t>
            </a:r>
            <a:r>
              <a:rPr lang="en-GB" sz="1000" b="1" i="0" dirty="0">
                <a:solidFill>
                  <a:schemeClr val="tx1"/>
                </a:solidFill>
                <a:effectLst/>
                <a:latin typeface="Atkinson Hyperlegible" pitchFamily="50" charset="0"/>
              </a:rPr>
              <a:t> </a:t>
            </a:r>
            <a:r>
              <a:rPr lang="en-GB" sz="1000" b="1" dirty="0">
                <a:solidFill>
                  <a:schemeClr val="tx1"/>
                </a:solidFill>
                <a:latin typeface="Atkinson Hyperlegible" pitchFamily="50" charset="0"/>
              </a:rPr>
              <a:t>which comprise the largest volume of Violence Against Women &amp; Girls (VAWG)</a:t>
            </a:r>
            <a:r>
              <a:rPr lang="en-GB" sz="1000" dirty="0">
                <a:solidFill>
                  <a:schemeClr val="tx1"/>
                </a:solidFill>
                <a:latin typeface="Atkinson Hyperlegible" pitchFamily="50" charset="0"/>
              </a:rPr>
              <a:t>. It is of note that </a:t>
            </a:r>
            <a:r>
              <a:rPr lang="en-GB" sz="1000" b="1" dirty="0">
                <a:solidFill>
                  <a:schemeClr val="tx1"/>
                </a:solidFill>
                <a:latin typeface="Atkinson Hyperlegible" pitchFamily="50" charset="0"/>
              </a:rPr>
              <a:t>870 fewer Stalking and Harassment crimes were committed against females </a:t>
            </a:r>
            <a:r>
              <a:rPr lang="en-GB" sz="1000" dirty="0">
                <a:solidFill>
                  <a:schemeClr val="tx1"/>
                </a:solidFill>
                <a:latin typeface="Atkinson Hyperlegible" pitchFamily="50" charset="0"/>
              </a:rPr>
              <a:t>in the 12 months to September 2022 (15,869 crimes) compared to the 12 months to September 2021 (16,739 crimes).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a:t>
            </a:r>
            <a:r>
              <a:rPr lang="en-GB" sz="1000" b="1" dirty="0">
                <a:solidFill>
                  <a:schemeClr val="tx1"/>
                </a:solidFill>
                <a:latin typeface="Atkinson Hyperlegible" pitchFamily="50" charset="0"/>
              </a:rPr>
              <a:t>12.2% increase (536 more) in the number of Sexual Offences committed against females.  However, the Force solved 31 fewer of these offences </a:t>
            </a:r>
            <a:r>
              <a:rPr lang="en-GB" sz="1000" dirty="0">
                <a:solidFill>
                  <a:schemeClr val="tx1"/>
                </a:solidFill>
                <a:latin typeface="Atkinson Hyperlegible" pitchFamily="50" charset="0"/>
              </a:rPr>
              <a:t>in the 12 months to September 2022 compared to the 12 months to September 2021. By contrast, there was a 14.0% increase (102 more) in the number of Sexual Offences committed against males; Essex Police also solved two more offences in the same comparison period.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A 29.2% increase (1,111 more) was observed in the number of Sexual Offences committed against females and a 25.1% increase (51 more) in the number of solved sexual offences against females in the 12 months to September 2022 compared to the 12 months to December 2019. By contrast, there was a 34.8% increase (215 more) in the number of Sexual Offences committed against males and a 20.0% increase (7 more) in the number of sexual offences against males solved in the same period.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1" name="Rectangle 10">
            <a:extLst>
              <a:ext uri="{FF2B5EF4-FFF2-40B4-BE49-F238E27FC236}">
                <a16:creationId xmlns:a16="http://schemas.microsoft.com/office/drawing/2014/main" id="{52F50721-8236-409D-A99A-9A9B46DC71EF}"/>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774364CD-A50F-4925-B199-0D702D0E7A88}"/>
              </a:ext>
            </a:extLst>
          </p:cNvPr>
          <p:cNvPicPr>
            <a:picLocks noChangeAspect="1"/>
          </p:cNvPicPr>
          <p:nvPr/>
        </p:nvPicPr>
        <p:blipFill>
          <a:blip r:embed="rId2"/>
          <a:stretch>
            <a:fillRect/>
          </a:stretch>
        </p:blipFill>
        <p:spPr>
          <a:xfrm>
            <a:off x="77320" y="802515"/>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6" ma:contentTypeDescription="Create a new document." ma:contentTypeScope="" ma:versionID="455da23f6c04041461fcce88447772f4">
  <xsd:schema xmlns:xsd="http://www.w3.org/2001/XMLSchema" xmlns:xs="http://www.w3.org/2001/XMLSchema" xmlns:p="http://schemas.microsoft.com/office/2006/metadata/properties" xmlns:ns2="2cb40d17-24dc-4d07-b660-1564287169a8" xmlns:ns3="0bdee5e8-5fc9-4362-8615-f366afddac20" targetNamespace="http://schemas.microsoft.com/office/2006/metadata/properties" ma:root="true" ma:fieldsID="c3d9474e3a347d847202b08df6f47a92" ns2:_="" ns3:_="">
    <xsd:import namespace="2cb40d17-24dc-4d07-b660-1564287169a8"/>
    <xsd:import namespace="0bdee5e8-5fc9-4362-8615-f366afddac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79D238-5946-4F8C-957C-F8F68F6DDF67}"/>
</file>

<file path=customXml/itemProps2.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8d7c5e81-ca17-4398-b481-393a2177e379"/>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156328</TotalTime>
  <Words>6332</Words>
  <Application>Microsoft Office PowerPoint</Application>
  <PresentationFormat>On-screen Show (4:3)</PresentationFormat>
  <Paragraphs>268</Paragraphs>
  <Slides>26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6227</cp:revision>
  <cp:lastPrinted>2020-11-06T11:50:37Z</cp:lastPrinted>
  <dcterms:created xsi:type="dcterms:W3CDTF">2016-11-25T10:22:24Z</dcterms:created>
  <dcterms:modified xsi:type="dcterms:W3CDTF">2022-10-17T14:33:09Z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ies>
</file>