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embeddedFontLst>
    <p:embeddedFont>
      <p:font typeface="Roboto" panose="02000000000000000000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PDjNYm8gbO7TtcRpVPfeDc559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hyperlink" Target="mailto:info@why-me.org" TargetMode="External"/><Relationship Id="rId5" Type="http://schemas.openxmlformats.org/officeDocument/2006/relationships/hyperlink" Target="http://www.why-me.org/" TargetMode="Externa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1" descr="A picture containing line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48025" y="1666876"/>
            <a:ext cx="8077200" cy="396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2978769" y="1559084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4" name="Google Shape;1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2131" y="345905"/>
            <a:ext cx="2566638" cy="180457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1"/>
          <p:cNvSpPr txBox="1"/>
          <p:nvPr/>
        </p:nvSpPr>
        <p:spPr>
          <a:xfrm>
            <a:off x="0" y="5044500"/>
            <a:ext cx="12192000" cy="13849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>
            <a:off x="2978768" y="365125"/>
            <a:ext cx="9144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40742"/>
            <a:ext cx="12192000" cy="41725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1"/>
          <p:cNvSpPr txBox="1"/>
          <p:nvPr/>
        </p:nvSpPr>
        <p:spPr>
          <a:xfrm>
            <a:off x="5490234" y="5018252"/>
            <a:ext cx="6550644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None/>
            </a:pPr>
            <a:r>
              <a:rPr lang="en-GB" sz="14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Why me?</a:t>
            </a:r>
            <a:endParaRPr sz="1400" b="0" i="0" u="none" strike="noStrike" cap="none">
              <a:solidFill>
                <a:srgbClr val="286165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None/>
            </a:pPr>
            <a:r>
              <a:rPr lang="en-GB" sz="14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Can Mezzanine, </a:t>
            </a:r>
            <a:br>
              <a:rPr lang="en-GB" sz="1400" b="0" i="0" u="none" strike="noStrike" cap="none">
                <a:solidFill>
                  <a:srgbClr val="286165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GB" sz="1400" b="0" i="0" u="none" strike="noStrike" cap="none">
                <a:solidFill>
                  <a:srgbClr val="286165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GB" sz="14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7-14 Great Dover Street, </a:t>
            </a:r>
            <a:br>
              <a:rPr lang="en-GB" sz="14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GB" sz="14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London SE1 4YR</a:t>
            </a:r>
            <a:endParaRPr sz="1400" b="0" i="0" u="none" strike="noStrike" cap="none">
              <a:solidFill>
                <a:srgbClr val="286165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None/>
            </a:pPr>
            <a:r>
              <a:rPr lang="en-GB"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endParaRPr sz="1800" b="0" i="0" u="none" strike="noStrike" cap="none">
              <a:solidFill>
                <a:srgbClr val="286165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None/>
            </a:pPr>
            <a:r>
              <a:rPr lang="en-GB" sz="1400" b="0" i="0" u="sng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www.why-me.org</a:t>
            </a:r>
            <a:r>
              <a:rPr lang="en-GB" sz="14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  •  Tel: 020 3096 7708 •  </a:t>
            </a:r>
            <a:r>
              <a:rPr lang="en-GB" sz="1400" b="0" i="0" u="sng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info@why-me.org</a:t>
            </a:r>
            <a:endParaRPr sz="1400" b="0" i="0" u="none" strike="noStrike" cap="none">
              <a:solidFill>
                <a:srgbClr val="28616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" name="Google Shape;19;p11"/>
          <p:cNvSpPr/>
          <p:nvPr/>
        </p:nvSpPr>
        <p:spPr>
          <a:xfrm rot="10800000">
            <a:off x="1897867" y="5039277"/>
            <a:ext cx="1002309" cy="1179998"/>
          </a:xfrm>
          <a:prstGeom prst="rtTriangl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8" name="Google Shape;8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>
            <a:spLocks noGrp="1"/>
          </p:cNvSpPr>
          <p:nvPr>
            <p:ph type="title"/>
          </p:nvPr>
        </p:nvSpPr>
        <p:spPr>
          <a:xfrm>
            <a:off x="2766678" y="365125"/>
            <a:ext cx="858712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/>
        </p:nvSpPr>
        <p:spPr>
          <a:xfrm>
            <a:off x="0" y="0"/>
            <a:ext cx="2807317" cy="6230730"/>
          </a:xfrm>
          <a:prstGeom prst="rect">
            <a:avLst/>
          </a:prstGeom>
          <a:solidFill>
            <a:srgbClr val="ECF6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2993054" y="382483"/>
            <a:ext cx="8546481" cy="1325563"/>
          </a:xfrm>
          <a:prstGeom prst="rect">
            <a:avLst/>
          </a:prstGeom>
          <a:solidFill>
            <a:srgbClr val="ECF6F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3" name="Google Shape;23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0681" y="125620"/>
            <a:ext cx="2566638" cy="1804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2" descr="A drawing of a person and person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23973" y="3952875"/>
            <a:ext cx="3768027" cy="26543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2"/>
          <p:cNvSpPr txBox="1"/>
          <p:nvPr/>
        </p:nvSpPr>
        <p:spPr>
          <a:xfrm>
            <a:off x="11725275" y="0"/>
            <a:ext cx="466725" cy="63563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6" name="Google Shape;26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38081"/>
            <a:ext cx="12192000" cy="619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/>
        </p:nvSpPr>
        <p:spPr>
          <a:xfrm>
            <a:off x="11725275" y="0"/>
            <a:ext cx="466725" cy="63563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9" name="Google Shape;29;p13" descr="A picture containing line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r="46891"/>
          <a:stretch/>
        </p:blipFill>
        <p:spPr>
          <a:xfrm>
            <a:off x="381000" y="3906862"/>
            <a:ext cx="2371725" cy="219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3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19"/>
            <a:ext cx="3352800" cy="180504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3"/>
          <p:cNvSpPr txBox="1"/>
          <p:nvPr/>
        </p:nvSpPr>
        <p:spPr>
          <a:xfrm>
            <a:off x="4803228" y="4540469"/>
            <a:ext cx="25750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2" name="Google Shape;3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18250"/>
            <a:ext cx="12192000" cy="54254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3"/>
          <p:cNvSpPr txBox="1"/>
          <p:nvPr/>
        </p:nvSpPr>
        <p:spPr>
          <a:xfrm>
            <a:off x="3219451" y="585788"/>
            <a:ext cx="7124700" cy="5355312"/>
          </a:xfrm>
          <a:prstGeom prst="rect">
            <a:avLst/>
          </a:prstGeom>
          <a:solidFill>
            <a:srgbClr val="ECF6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/>
          <p:nvPr/>
        </p:nvSpPr>
        <p:spPr>
          <a:xfrm>
            <a:off x="-49451" y="0"/>
            <a:ext cx="2807317" cy="6230730"/>
          </a:xfrm>
          <a:prstGeom prst="rect">
            <a:avLst/>
          </a:prstGeom>
          <a:solidFill>
            <a:srgbClr val="ECF6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6" name="Google Shape;3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0681" y="125620"/>
            <a:ext cx="2566638" cy="180457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4"/>
          <p:cNvSpPr txBox="1"/>
          <p:nvPr/>
        </p:nvSpPr>
        <p:spPr>
          <a:xfrm>
            <a:off x="11725275" y="0"/>
            <a:ext cx="466725" cy="63563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8" name="Google Shape;38;p14"/>
          <p:cNvSpPr txBox="1"/>
          <p:nvPr/>
        </p:nvSpPr>
        <p:spPr>
          <a:xfrm>
            <a:off x="4206238" y="825320"/>
            <a:ext cx="6573520" cy="4801314"/>
          </a:xfrm>
          <a:prstGeom prst="rect">
            <a:avLst/>
          </a:prstGeom>
          <a:solidFill>
            <a:srgbClr val="ECF6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9" name="Google Shape;3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6238" y="1071991"/>
            <a:ext cx="4257042" cy="4393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88104" y="3955746"/>
            <a:ext cx="1509609" cy="150960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230730"/>
            <a:ext cx="12192000" cy="6272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5"/>
          <p:cNvSpPr txBox="1"/>
          <p:nvPr/>
        </p:nvSpPr>
        <p:spPr>
          <a:xfrm>
            <a:off x="11725275" y="0"/>
            <a:ext cx="466725" cy="63563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4" name="Google Shape;44;p15" descr="Tex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0719"/>
            <a:ext cx="3352800" cy="1805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5" descr="Engineering drawing, whiteboar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7650" y="4383064"/>
            <a:ext cx="285750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18250"/>
            <a:ext cx="12192000" cy="53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oboto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B9C9E"/>
              </a:buClr>
              <a:buSzPts val="2400"/>
              <a:buNone/>
              <a:defRPr sz="2400">
                <a:solidFill>
                  <a:srgbClr val="8B9C9E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2000"/>
              <a:buNone/>
              <a:defRPr sz="2000">
                <a:solidFill>
                  <a:srgbClr val="8B9C9E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1800"/>
              <a:buNone/>
              <a:defRPr sz="1800">
                <a:solidFill>
                  <a:srgbClr val="8B9C9E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1600"/>
              <a:buNone/>
              <a:defRPr sz="1600">
                <a:solidFill>
                  <a:srgbClr val="8B9C9E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1600"/>
              <a:buNone/>
              <a:defRPr sz="1600">
                <a:solidFill>
                  <a:srgbClr val="8B9C9E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1600"/>
              <a:buNone/>
              <a:defRPr sz="1600">
                <a:solidFill>
                  <a:srgbClr val="8B9C9E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1600"/>
              <a:buNone/>
              <a:defRPr sz="1600">
                <a:solidFill>
                  <a:srgbClr val="8B9C9E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1600"/>
              <a:buNone/>
              <a:defRPr sz="1600">
                <a:solidFill>
                  <a:srgbClr val="8B9C9E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9C9E"/>
              </a:buClr>
              <a:buSzPts val="1600"/>
              <a:buNone/>
              <a:defRPr sz="1600">
                <a:solidFill>
                  <a:srgbClr val="8B9C9E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2766678" y="365125"/>
            <a:ext cx="858712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>
            <a:spLocks noGrp="1"/>
          </p:cNvSpPr>
          <p:nvPr>
            <p:ph type="title"/>
          </p:nvPr>
        </p:nvSpPr>
        <p:spPr>
          <a:xfrm>
            <a:off x="2766678" y="365125"/>
            <a:ext cx="858712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"/>
              <a:buNone/>
              <a:defRPr sz="4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9C9E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Jaffe@why-me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subTitle" idx="1"/>
          </p:nvPr>
        </p:nvSpPr>
        <p:spPr>
          <a:xfrm>
            <a:off x="2873993" y="57705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GB"/>
              <a:t>RETAIL VICTIMS DESERVE BETTER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/>
          </a:p>
        </p:txBody>
      </p:sp>
      <p:sp>
        <p:nvSpPr>
          <p:cNvPr id="109" name="Google Shape;109;p1"/>
          <p:cNvSpPr txBox="1">
            <a:spLocks noGrp="1"/>
          </p:cNvSpPr>
          <p:nvPr>
            <p:ph type="title"/>
          </p:nvPr>
        </p:nvSpPr>
        <p:spPr>
          <a:xfrm>
            <a:off x="2873993" y="79375"/>
            <a:ext cx="9144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21686D"/>
              </a:buClr>
              <a:buSzPct val="122222"/>
              <a:buFont typeface="Roboto"/>
              <a:buNone/>
            </a:pPr>
            <a:r>
              <a:rPr lang="en-GB" b="1">
                <a:solidFill>
                  <a:srgbClr val="21686D"/>
                </a:solidFill>
              </a:rPr>
              <a:t>Restorative Justice for Retail Crime</a:t>
            </a:r>
            <a:endParaRPr sz="3600">
              <a:solidFill>
                <a:srgbClr val="21686D"/>
              </a:solidFill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2873993" y="5030144"/>
            <a:ext cx="3298626" cy="872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Lucy Jaffé - Director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Trevor Watson - Consultant</a:t>
            </a:r>
            <a:endParaRPr sz="1800" b="1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2993054" y="382483"/>
            <a:ext cx="8546481" cy="1325563"/>
          </a:xfrm>
          <a:prstGeom prst="rect">
            <a:avLst/>
          </a:prstGeom>
          <a:solidFill>
            <a:srgbClr val="ECF6F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None/>
            </a:pPr>
            <a:br>
              <a:rPr lang="en-GB" b="1"/>
            </a:br>
            <a:r>
              <a:rPr lang="en-GB" b="1"/>
              <a:t>The evidence</a:t>
            </a:r>
            <a:br>
              <a:rPr lang="en-GB" b="1"/>
            </a:b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4047946" y="1708046"/>
            <a:ext cx="6436696" cy="298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Crime Survey 2021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455 Violent or abusive incidents a day 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Fair or good police response only 40%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Prosecutions of violence or abuse only 6%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1585913" y="5854184"/>
            <a:ext cx="618172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VICTIMS DESERVE BETTER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/>
          <p:nvPr/>
        </p:nvSpPr>
        <p:spPr>
          <a:xfrm>
            <a:off x="3769217" y="2382708"/>
            <a:ext cx="6096000" cy="2160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18 month restorative </a:t>
            </a:r>
            <a:r>
              <a:rPr lang="en-GB" sz="2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victim-centred </a:t>
            </a: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project initially within a defined geographic location with a view to rolling out the model nationally. 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3097589" y="5491370"/>
            <a:ext cx="416870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VICTIMS DESERVE BETTER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3"/>
          <p:cNvSpPr txBox="1"/>
          <p:nvPr/>
        </p:nvSpPr>
        <p:spPr>
          <a:xfrm>
            <a:off x="2993054" y="382483"/>
            <a:ext cx="854648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None/>
            </a:pPr>
            <a:b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4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2543976" y="645022"/>
            <a:ext cx="854648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None/>
            </a:pPr>
            <a: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project</a:t>
            </a:r>
            <a:b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4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/>
          <p:nvPr/>
        </p:nvSpPr>
        <p:spPr>
          <a:xfrm>
            <a:off x="3769216" y="1414315"/>
            <a:ext cx="6096000" cy="3120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1. Setting the scene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Evidence gathering and informing retailers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2. Analysis and planning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Identify process improvements and engage senior leaders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3126225" y="5498743"/>
            <a:ext cx="416870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VICTIMS DESERVE BETTER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2" name="Google Shape;132;p4"/>
          <p:cNvSpPr txBox="1"/>
          <p:nvPr/>
        </p:nvSpPr>
        <p:spPr>
          <a:xfrm>
            <a:off x="2543976" y="645022"/>
            <a:ext cx="854648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None/>
            </a:pPr>
            <a: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Activities</a:t>
            </a:r>
            <a:b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4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/>
          <p:nvPr/>
        </p:nvSpPr>
        <p:spPr>
          <a:xfrm>
            <a:off x="3769216" y="1414315"/>
            <a:ext cx="6096000" cy="3564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3. </a:t>
            </a:r>
            <a:r>
              <a:rPr lang="en-GB" sz="2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Increase Police Restorative justice activity 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Out of Court Disposals 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4. </a:t>
            </a:r>
            <a:r>
              <a:rPr lang="en-GB" sz="2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Local sustainability and national cascade 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Production of guidance for retailers and Police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p5"/>
          <p:cNvSpPr/>
          <p:nvPr/>
        </p:nvSpPr>
        <p:spPr>
          <a:xfrm>
            <a:off x="3126225" y="5498743"/>
            <a:ext cx="416870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VICTIMS DESERVE BETTER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2543976" y="645022"/>
            <a:ext cx="854648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None/>
            </a:pPr>
            <a: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Activities</a:t>
            </a:r>
            <a:b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4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3787025" y="1070600"/>
            <a:ext cx="6105900" cy="45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Increased satisfaction of victims 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Increased confidence in the police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Reduced offending by first-time and prolific offenders including shoplifting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Decrease in assaults on retail staff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Reduced staff absence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Higher reporting level &amp; prosecutions  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p6"/>
          <p:cNvSpPr txBox="1"/>
          <p:nvPr/>
        </p:nvSpPr>
        <p:spPr>
          <a:xfrm>
            <a:off x="2571950" y="672378"/>
            <a:ext cx="8546400" cy="8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None/>
            </a:pPr>
            <a: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Project Outcomes</a:t>
            </a:r>
            <a:b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4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6"/>
          <p:cNvSpPr/>
          <p:nvPr/>
        </p:nvSpPr>
        <p:spPr>
          <a:xfrm>
            <a:off x="3178679" y="5519945"/>
            <a:ext cx="416870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VICTIMS DESERVE BETTER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"/>
          <p:cNvSpPr/>
          <p:nvPr/>
        </p:nvSpPr>
        <p:spPr>
          <a:xfrm>
            <a:off x="3498750" y="1494551"/>
            <a:ext cx="6096000" cy="40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18 Month Project  Sept  2022 / Feb  2024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Indicative funding from - Home Office, -Note :  if additional police areas interested Why me? will seek funding to expand to cover 3 police areas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Set up Strategic Steering Group 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Independent Evaluation to be considered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2" name="Google Shape;152;p7"/>
          <p:cNvSpPr/>
          <p:nvPr/>
        </p:nvSpPr>
        <p:spPr>
          <a:xfrm>
            <a:off x="3062232" y="5528093"/>
            <a:ext cx="416870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VICTIMS DESERVE BETTER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3" name="Google Shape;153;p7"/>
          <p:cNvSpPr txBox="1"/>
          <p:nvPr/>
        </p:nvSpPr>
        <p:spPr>
          <a:xfrm>
            <a:off x="2715427" y="692647"/>
            <a:ext cx="8162124" cy="1117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"/>
              <a:buNone/>
            </a:pPr>
            <a: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Project Structure </a:t>
            </a:r>
            <a:br>
              <a:rPr lang="en-GB" sz="44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4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"/>
          <p:cNvSpPr/>
          <p:nvPr/>
        </p:nvSpPr>
        <p:spPr>
          <a:xfrm>
            <a:off x="5135360" y="1230131"/>
            <a:ext cx="347402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Questions ?</a:t>
            </a:r>
            <a:endParaRPr sz="48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9" name="Google Shape;159;p8"/>
          <p:cNvSpPr/>
          <p:nvPr/>
        </p:nvSpPr>
        <p:spPr>
          <a:xfrm>
            <a:off x="3333359" y="5422141"/>
            <a:ext cx="416870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RETAIL VICTIMS DESERVE BETTER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0" name="Google Shape;160;p8"/>
          <p:cNvSpPr txBox="1"/>
          <p:nvPr/>
        </p:nvSpPr>
        <p:spPr>
          <a:xfrm>
            <a:off x="3333359" y="3075057"/>
            <a:ext cx="6715124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For more information contact Lucy Jaffé –Director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lucy.Jaffe@why-me.org</a:t>
            </a:r>
            <a:r>
              <a:rPr lang="en-GB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Why me PowerPoint Theme">
  <a:themeElements>
    <a:clrScheme name="Why me? colours">
      <a:dk1>
        <a:srgbClr val="286165"/>
      </a:dk1>
      <a:lt1>
        <a:srgbClr val="FFFFFF"/>
      </a:lt1>
      <a:dk2>
        <a:srgbClr val="21686D"/>
      </a:dk2>
      <a:lt2>
        <a:srgbClr val="D4E7E7"/>
      </a:lt2>
      <a:accent1>
        <a:srgbClr val="A5D7D5"/>
      </a:accent1>
      <a:accent2>
        <a:srgbClr val="5C8788"/>
      </a:accent2>
      <a:accent3>
        <a:srgbClr val="2C9289"/>
      </a:accent3>
      <a:accent4>
        <a:srgbClr val="2D72AB"/>
      </a:accent4>
      <a:accent5>
        <a:srgbClr val="5B8AC8"/>
      </a:accent5>
      <a:accent6>
        <a:srgbClr val="88A6D6"/>
      </a:accent6>
      <a:hlink>
        <a:srgbClr val="A7BBE1"/>
      </a:hlink>
      <a:folHlink>
        <a:srgbClr val="D8E0F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Widescreen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Roboto</vt:lpstr>
      <vt:lpstr>Why me PowerPoint Theme</vt:lpstr>
      <vt:lpstr>Restorative Justice for Retail Crime</vt:lpstr>
      <vt:lpstr> The evidence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Justice for Retail Crime</dc:title>
  <dc:creator>Lucy Jaffe</dc:creator>
  <cp:lastModifiedBy>Carla Bailey 42079052</cp:lastModifiedBy>
  <cp:revision>2</cp:revision>
  <dcterms:created xsi:type="dcterms:W3CDTF">2022-03-23T10:27:41Z</dcterms:created>
  <dcterms:modified xsi:type="dcterms:W3CDTF">2022-07-05T08:18:52Z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f716d1d-13e1-4569-9dd0-bef6621415c1_Enabled">
    <vt:lpwstr>True</vt:lpwstr>
  </property>
  <property fmtid="{D5CDD505-2E9C-101B-9397-08002B2CF9AE}" pid="3" name="MSIP_Label_8f716d1d-13e1-4569-9dd0-bef6621415c1_SiteId">
    <vt:lpwstr>f31b07f0-9cf9-40db-964d-6ff986a97e3d</vt:lpwstr>
  </property>
  <property fmtid="{D5CDD505-2E9C-101B-9397-08002B2CF9AE}" pid="4" name="MSIP_Label_8f716d1d-13e1-4569-9dd0-bef6621415c1_Owner">
    <vt:lpwstr>carla.bailey@essex.police.uk</vt:lpwstr>
  </property>
  <property fmtid="{D5CDD505-2E9C-101B-9397-08002B2CF9AE}" pid="5" name="MSIP_Label_8f716d1d-13e1-4569-9dd0-bef6621415c1_SetDate">
    <vt:lpwstr>2022-07-05T08:18:38.5884721Z</vt:lpwstr>
  </property>
  <property fmtid="{D5CDD505-2E9C-101B-9397-08002B2CF9AE}" pid="6" name="MSIP_Label_8f716d1d-13e1-4569-9dd0-bef6621415c1_Name">
    <vt:lpwstr>OFFICIAL</vt:lpwstr>
  </property>
  <property fmtid="{D5CDD505-2E9C-101B-9397-08002B2CF9AE}" pid="7" name="MSIP_Label_8f716d1d-13e1-4569-9dd0-bef6621415c1_Application">
    <vt:lpwstr>Microsoft Azure Information Protection</vt:lpwstr>
  </property>
  <property fmtid="{D5CDD505-2E9C-101B-9397-08002B2CF9AE}" pid="8" name="MSIP_Label_8f716d1d-13e1-4569-9dd0-bef6621415c1_ActionId">
    <vt:lpwstr>1cbec177-3fa9-47bf-8227-75e6d6f365a1</vt:lpwstr>
  </property>
  <property fmtid="{D5CDD505-2E9C-101B-9397-08002B2CF9AE}" pid="9" name="MSIP_Label_8f716d1d-13e1-4569-9dd0-bef6621415c1_Extended_MSFT_Method">
    <vt:lpwstr>Automatic</vt:lpwstr>
  </property>
  <property fmtid="{D5CDD505-2E9C-101B-9397-08002B2CF9AE}" pid="10" name="Sensitivity">
    <vt:lpwstr>OFFICIAL</vt:lpwstr>
  </property>
</Properties>
</file>