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handoutMasterIdLst>
    <p:handoutMasterId r:id="rId33"/>
  </p:handoutMasterIdLst>
  <p:sldIdLst>
    <p:sldId id="257" r:id="rId5"/>
    <p:sldId id="299" r:id="rId6"/>
    <p:sldId id="286" r:id="rId7"/>
    <p:sldId id="300" r:id="rId8"/>
    <p:sldId id="287" r:id="rId9"/>
    <p:sldId id="335" r:id="rId10"/>
    <p:sldId id="336" r:id="rId11"/>
    <p:sldId id="337" r:id="rId12"/>
    <p:sldId id="338" r:id="rId13"/>
    <p:sldId id="317" r:id="rId14"/>
    <p:sldId id="318" r:id="rId15"/>
    <p:sldId id="329" r:id="rId16"/>
    <p:sldId id="319" r:id="rId17"/>
    <p:sldId id="333" r:id="rId18"/>
    <p:sldId id="321" r:id="rId19"/>
    <p:sldId id="322" r:id="rId20"/>
    <p:sldId id="288" r:id="rId21"/>
    <p:sldId id="324" r:id="rId22"/>
    <p:sldId id="305" r:id="rId23"/>
    <p:sldId id="328" r:id="rId24"/>
    <p:sldId id="330" r:id="rId25"/>
    <p:sldId id="298" r:id="rId26"/>
    <p:sldId id="326" r:id="rId27"/>
    <p:sldId id="325" r:id="rId28"/>
    <p:sldId id="295" r:id="rId29"/>
    <p:sldId id="296" r:id="rId30"/>
    <p:sldId id="327" r:id="rId31"/>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2"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176"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21"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3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6102" autoAdjust="0"/>
  </p:normalViewPr>
  <p:slideViewPr>
    <p:cSldViewPr>
      <p:cViewPr varScale="1">
        <p:scale>
          <a:sx n="114" d="100"/>
          <a:sy n="114" d="100"/>
        </p:scale>
        <p:origin x="1590" y="10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21/07/2022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21/07/2022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21/07/2022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21/07/2022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21/07/2022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21/07/2022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21/07/2022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21/07/2022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21/07/2022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21/07/2022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emf"/></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emf"/><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18.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19.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5" y="2570431"/>
            <a:ext cx="4572000" cy="461665"/>
          </a:xfrm>
          <a:prstGeom prst="rect">
            <a:avLst/>
          </a:prstGeom>
        </p:spPr>
        <p:txBody>
          <a:bodyPr>
            <a:spAutoFit/>
          </a:bodyPr>
          <a:lstStyle/>
          <a:p>
            <a:r>
              <a:rPr lang="en-GB" sz="2400" b="1" dirty="0">
                <a:latin typeface="Atkinson Hyperlegible" pitchFamily="50" charset="0"/>
              </a:rPr>
              <a:t>June 2022</a:t>
            </a:r>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954107"/>
          </a:xfrm>
          <a:prstGeom prst="rect">
            <a:avLst/>
          </a:prstGeom>
          <a:noFill/>
        </p:spPr>
        <p:txBody>
          <a:bodyPr wrap="square" rtlCol="0">
            <a:spAutoFit/>
          </a:bodyPr>
          <a:lstStyle/>
          <a:p>
            <a:pPr algn="r"/>
            <a:r>
              <a:rPr lang="en-GB" sz="1400" dirty="0">
                <a:latin typeface="Atkinson Hyperlegible" pitchFamily="50" charset="0"/>
              </a:rPr>
              <a:t>Version 1.5</a:t>
            </a:r>
          </a:p>
          <a:p>
            <a:pPr algn="r"/>
            <a:r>
              <a:rPr lang="en-GB" sz="1400" dirty="0">
                <a:latin typeface="Atkinson Hyperlegible" pitchFamily="50" charset="0"/>
              </a:rPr>
              <a:t>Produced July 2022</a:t>
            </a:r>
          </a:p>
          <a:p>
            <a:pPr algn="r"/>
            <a:r>
              <a:rPr lang="en-GB" sz="1400" dirty="0">
                <a:latin typeface="Atkinson Hyperlegible" pitchFamily="50" charset="0"/>
              </a:rPr>
              <a:t>Performance Analysis Unit,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30 April 2022 </a:t>
            </a:r>
            <a:r>
              <a:rPr lang="en-GB" sz="1200" i="1" dirty="0">
                <a:solidFill>
                  <a:schemeClr val="bg1">
                    <a:lumMod val="50000"/>
                  </a:schemeClr>
                </a:solidFill>
                <a:latin typeface="Atkinson Hyperlegible" pitchFamily="50" charset="0"/>
              </a:rPr>
              <a:t>(Essex Police data are to 30 June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0465" y="4653814"/>
            <a:ext cx="8978675" cy="215443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45.1% for the period September 2021 to March 2022.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Watch Liaison Officers continue to work with Neighbourhood Watch to offer crime and fraud prevention advice.**</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ea typeface="+mn-lt"/>
                <a:cs typeface="+mn-lt"/>
              </a:rPr>
              <a:t>The Special Constabulary headcount is currently 432 (as of 30 June 2022). There are 394 Volunteer Police Cadets (VPCs) and 96 Volunteer Cadet Leaders across 13 Cadet Units.</a:t>
            </a:r>
            <a:endParaRPr lang="en-GB" sz="1000" dirty="0">
              <a:solidFill>
                <a:schemeClr val="tx1"/>
              </a:solidFill>
              <a:latin typeface="Atkinson Hyperlegible" pitchFamily="50" charset="0"/>
            </a:endParaRPr>
          </a:p>
          <a:p>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Due to the high number of Specials and Volunteer Cadets in Force, and the fact that the Essex Police makes use of Ethics Boards to inform its work, a grade of Good is recommended.</a:t>
            </a:r>
          </a:p>
          <a:p>
            <a:pPr lvl="0"/>
            <a:endParaRPr lang="en-GB" sz="10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The confidence question was added to the internal survey in September 2021 so year on year comparison is not available.</a:t>
            </a:r>
          </a:p>
          <a:p>
            <a:r>
              <a:rPr lang="en-GB" sz="800" dirty="0">
                <a:solidFill>
                  <a:schemeClr val="tx1"/>
                </a:solidFill>
                <a:latin typeface="Atkinson Hyperlegible" pitchFamily="50" charset="0"/>
              </a:rPr>
              <a:t>**   Neighbourhood Watch data were first produced in March 2022 so year on year comparison is not available.</a:t>
            </a:r>
          </a:p>
        </p:txBody>
      </p:sp>
      <p:pic>
        <p:nvPicPr>
          <p:cNvPr id="2" name="Picture 1">
            <a:extLst>
              <a:ext uri="{FF2B5EF4-FFF2-40B4-BE49-F238E27FC236}">
                <a16:creationId xmlns:a16="http://schemas.microsoft.com/office/drawing/2014/main" id="{BB16BBCF-A31A-4D61-A696-435E7F2DD288}"/>
              </a:ext>
            </a:extLst>
          </p:cNvPr>
          <p:cNvPicPr>
            <a:picLocks noChangeAspect="1"/>
          </p:cNvPicPr>
          <p:nvPr/>
        </p:nvPicPr>
        <p:blipFill>
          <a:blip r:embed="rId2"/>
          <a:stretch>
            <a:fillRect/>
          </a:stretch>
        </p:blipFill>
        <p:spPr>
          <a:xfrm>
            <a:off x="49699" y="722739"/>
            <a:ext cx="9000000" cy="879042"/>
          </a:xfrm>
          <a:prstGeom prst="rect">
            <a:avLst/>
          </a:prstGeom>
        </p:spPr>
      </p:pic>
      <p:pic>
        <p:nvPicPr>
          <p:cNvPr id="3" name="Picture 2">
            <a:extLst>
              <a:ext uri="{FF2B5EF4-FFF2-40B4-BE49-F238E27FC236}">
                <a16:creationId xmlns:a16="http://schemas.microsoft.com/office/drawing/2014/main" id="{14ED76A6-4C67-49E8-B4AA-1BB8A8BF1BD5}"/>
              </a:ext>
            </a:extLst>
          </p:cNvPr>
          <p:cNvPicPr>
            <a:picLocks noChangeAspect="1"/>
          </p:cNvPicPr>
          <p:nvPr/>
        </p:nvPicPr>
        <p:blipFill>
          <a:blip r:embed="rId3"/>
          <a:stretch>
            <a:fillRect/>
          </a:stretch>
        </p:blipFill>
        <p:spPr>
          <a:xfrm>
            <a:off x="39036" y="1625288"/>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6972" y="4221088"/>
            <a:ext cx="8978675" cy="26314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an 9.9% increase (4,280 more) in the number of </a:t>
            </a:r>
            <a:r>
              <a:rPr lang="en-GB" sz="1100" i="1" dirty="0">
                <a:solidFill>
                  <a:schemeClr val="tx1"/>
                </a:solidFill>
                <a:latin typeface="Atkinson Hyperlegible" pitchFamily="50" charset="0"/>
              </a:rPr>
              <a:t>offences</a:t>
            </a:r>
            <a:r>
              <a:rPr lang="en-GB" sz="1100" dirty="0">
                <a:solidFill>
                  <a:schemeClr val="tx1"/>
                </a:solidFill>
                <a:latin typeface="Atkinson Hyperlegible" pitchFamily="50" charset="0"/>
              </a:rPr>
              <a:t> with a repeat victim for the 12 months to June 2022 compared to the 12 months to June 2021.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also an 11.7% increase (4,987 more) in the number of </a:t>
            </a:r>
            <a:r>
              <a:rPr lang="en-GB" sz="1100" i="1" dirty="0">
                <a:solidFill>
                  <a:schemeClr val="tx1"/>
                </a:solidFill>
                <a:latin typeface="Atkinson Hyperlegible" pitchFamily="50" charset="0"/>
              </a:rPr>
              <a:t>offences</a:t>
            </a:r>
            <a:r>
              <a:rPr lang="en-GB" sz="1100" dirty="0">
                <a:solidFill>
                  <a:schemeClr val="tx1"/>
                </a:solidFill>
                <a:latin typeface="Atkinson Hyperlegible" pitchFamily="50" charset="0"/>
              </a:rPr>
              <a:t> with a repeat victim in the 12 months to June 2022 compared to the 12 months to December 2019. See the note below.</a:t>
            </a:r>
          </a:p>
          <a:p>
            <a:endParaRPr lang="en-GB" sz="1100" dirty="0">
              <a:solidFill>
                <a:srgbClr val="FF0000"/>
              </a:solidFill>
              <a:latin typeface="Atkinson Hyperlegible" pitchFamily="50" charset="0"/>
            </a:endParaRPr>
          </a:p>
          <a:p>
            <a:r>
              <a:rPr lang="en-GB" sz="1100" dirty="0">
                <a:effectLst/>
                <a:latin typeface="Atkinson Hyperlegible" pitchFamily="50" charset="0"/>
                <a:ea typeface="Calibri" panose="020F0502020204030204" pitchFamily="34" charset="0"/>
              </a:rPr>
              <a:t>In contrast to the year on year rise in the number of offences with a repeat victim over the three periods, the number of actual repeat victims decreased by 1.7% in the 12 months to June 2021 (20,945 victims) compared to the 12 months to December 2019, (21,307 victims), and increased by 7.6% (22,528 victims) in the 12 months to June 2022 compared to the previous year. This resulted in an overall increase over the three periods but not a year on year rise.</a:t>
            </a:r>
            <a:endParaRPr lang="en-GB" sz="1100" dirty="0">
              <a:solidFill>
                <a:srgbClr val="FF0000"/>
              </a:solidFill>
              <a:latin typeface="Atkinson Hyperlegible" pitchFamily="50"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repeat victims of crime. </a:t>
            </a:r>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 </a:t>
            </a:r>
            <a:endParaRPr lang="en-GB" sz="1100" dirty="0">
              <a:solidFill>
                <a:schemeClr val="tx1"/>
              </a:solidFill>
              <a:effectLst/>
              <a:latin typeface="Atkinson Hyperlegible" pitchFamily="50" charset="0"/>
              <a:ea typeface="Calibri" panose="020F0502020204030204" pitchFamily="34" charset="0"/>
            </a:endParaRPr>
          </a:p>
        </p:txBody>
      </p:sp>
      <p:pic>
        <p:nvPicPr>
          <p:cNvPr id="2" name="Picture 1">
            <a:extLst>
              <a:ext uri="{FF2B5EF4-FFF2-40B4-BE49-F238E27FC236}">
                <a16:creationId xmlns:a16="http://schemas.microsoft.com/office/drawing/2014/main" id="{9DAF0836-DC4B-48CD-95DF-E7A177A2BC7A}"/>
              </a:ext>
            </a:extLst>
          </p:cNvPr>
          <p:cNvPicPr>
            <a:picLocks noChangeAspect="1"/>
          </p:cNvPicPr>
          <p:nvPr/>
        </p:nvPicPr>
        <p:blipFill>
          <a:blip r:embed="rId2"/>
          <a:stretch>
            <a:fillRect/>
          </a:stretch>
        </p:blipFill>
        <p:spPr>
          <a:xfrm>
            <a:off x="1686309" y="1572867"/>
            <a:ext cx="5760000" cy="2433643"/>
          </a:xfrm>
          <a:prstGeom prst="rect">
            <a:avLst/>
          </a:prstGeom>
        </p:spPr>
      </p:pic>
      <p:pic>
        <p:nvPicPr>
          <p:cNvPr id="3" name="Picture 2">
            <a:extLst>
              <a:ext uri="{FF2B5EF4-FFF2-40B4-BE49-F238E27FC236}">
                <a16:creationId xmlns:a16="http://schemas.microsoft.com/office/drawing/2014/main" id="{B6AEA60F-0D00-490F-BECB-785B25B9FC61}"/>
              </a:ext>
            </a:extLst>
          </p:cNvPr>
          <p:cNvPicPr>
            <a:picLocks noChangeAspect="1"/>
          </p:cNvPicPr>
          <p:nvPr/>
        </p:nvPicPr>
        <p:blipFill>
          <a:blip r:embed="rId3"/>
          <a:stretch>
            <a:fillRect/>
          </a:stretch>
        </p:blipFill>
        <p:spPr>
          <a:xfrm>
            <a:off x="89920" y="705682"/>
            <a:ext cx="9000000" cy="706109"/>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821" y="4925327"/>
            <a:ext cx="8978675" cy="156966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among victims (from the independent survey commissioned by Essex Police) is at 60.5% (results to the 12 months to March 2022). This is 20.6% points lower than confidence of non-victims for the same period (81.1%).</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Compared to year ending March 2021, confidence among victims in the local police is deteriorating, and among non-victims has remained stable.</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fact that confidence in policing in Essex has decreased for victims of crime, and that the number of repeat victims has increased, a grade of Requires Improvement is recommended.</a:t>
            </a:r>
          </a:p>
        </p:txBody>
      </p:sp>
      <p:pic>
        <p:nvPicPr>
          <p:cNvPr id="4" name="Picture 3">
            <a:extLst>
              <a:ext uri="{FF2B5EF4-FFF2-40B4-BE49-F238E27FC236}">
                <a16:creationId xmlns:a16="http://schemas.microsoft.com/office/drawing/2014/main" id="{6FD774B1-2F0E-4F0D-BD7E-3452AABBE4E8}"/>
              </a:ext>
            </a:extLst>
          </p:cNvPr>
          <p:cNvPicPr>
            <a:picLocks noChangeAspect="1"/>
          </p:cNvPicPr>
          <p:nvPr/>
        </p:nvPicPr>
        <p:blipFill>
          <a:blip r:embed="rId2"/>
          <a:stretch>
            <a:fillRect/>
          </a:stretch>
        </p:blipFill>
        <p:spPr>
          <a:xfrm>
            <a:off x="95011" y="764704"/>
            <a:ext cx="8958263" cy="895826"/>
          </a:xfrm>
          <a:prstGeom prst="rect">
            <a:avLst/>
          </a:prstGeom>
        </p:spPr>
      </p:pic>
      <p:pic>
        <p:nvPicPr>
          <p:cNvPr id="7" name="Picture 6">
            <a:extLst>
              <a:ext uri="{FF2B5EF4-FFF2-40B4-BE49-F238E27FC236}">
                <a16:creationId xmlns:a16="http://schemas.microsoft.com/office/drawing/2014/main" id="{AED75D26-52E7-4692-BB9A-6C5367EAB110}"/>
              </a:ext>
            </a:extLst>
          </p:cNvPr>
          <p:cNvPicPr>
            <a:picLocks noChangeAspect="1"/>
          </p:cNvPicPr>
          <p:nvPr/>
        </p:nvPicPr>
        <p:blipFill>
          <a:blip r:embed="rId3"/>
          <a:stretch>
            <a:fillRect/>
          </a:stretch>
        </p:blipFill>
        <p:spPr>
          <a:xfrm>
            <a:off x="86622" y="1722686"/>
            <a:ext cx="8958263" cy="877729"/>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1916832"/>
            <a:ext cx="8978675" cy="461664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(56.2%).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(2,170 offences) had no gender recorded**.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experienced a 6.5% increase (2,412 more) in the number of VAP offences committed against females in the 12 months to June 2022 compared to the 12 months to June 2021; this compares to a 9.6% increase (2,706 more) in the number of VAP offences committed against males in the same period. There was an 11.8% increase (4,167 more) in the number of VAP offences committed against females in the 12 months to June 2022 compared to the 12 months to December 2019, this compares to an increase of 13.6% (3,706 more) in the number of VAP offences committed against males in the same period.</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Essex Police prides itself on having excellent Crime Data Accuracy (CDA). In its most recent inspection by HMICFRS, Essex Police was graded as Outstanding in relation to its CDA. Maintaining excellent CDA, however, requires the Force to neither under-record nor over-records offences. To this end, Essex Police are currently investigating whether the Force are over-recording Stalking &amp; Harassment offences, which comprise the largest volume of Violence Against Women &amp; Girls (VAWG).</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an 18.6% increase (773 more) in the number of Sexual Offences committed against females and a 9.3% decrease (26 fewer) in the number of these offences solved in the 12 months to June 2022 compared to the 12 months to June 2021. By contrast, there was a 24.4% increase (164 more) in the number of Sexual Offences committed against males and a 2.3% decrease (1 fewer) in the number of these offences solved in the same period.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A 29.5% increase (1,124 more) was observed in the number of Sexual Offences committed against females and a 25.6% increase (52 more) in the number of sexual offences against females solved in the 12 months to June 2022 compared to the 12 months to December 2019. By contrast, there was a 35.3% increase (218 more) in the number of Sexual Offences committed against males and a 22.9% increase (8 more) in the number of sexual offences against males solved in the same period.</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were 228 fewer Stalking and Harassment crimes committed against females in the 12 months to June 2022 (16,308 crimes) compared to the 12 months to June 2021 (16,536 crimes).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0" name="Rectangle 9">
            <a:extLst>
              <a:ext uri="{FF2B5EF4-FFF2-40B4-BE49-F238E27FC236}">
                <a16:creationId xmlns:a16="http://schemas.microsoft.com/office/drawing/2014/main" id="{CD4FE7A0-17DA-4179-A964-0D807BDB4A3C}"/>
              </a:ext>
            </a:extLst>
          </p:cNvPr>
          <p:cNvSpPr/>
          <p:nvPr/>
        </p:nvSpPr>
        <p:spPr>
          <a:xfrm>
            <a:off x="7240860" y="170814"/>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2BB0A286-F929-44B0-B22A-75DB4AC67B8B}"/>
              </a:ext>
            </a:extLst>
          </p:cNvPr>
          <p:cNvPicPr>
            <a:picLocks noChangeAspect="1"/>
          </p:cNvPicPr>
          <p:nvPr/>
        </p:nvPicPr>
        <p:blipFill>
          <a:blip r:embed="rId2"/>
          <a:stretch>
            <a:fillRect/>
          </a:stretch>
        </p:blipFill>
        <p:spPr>
          <a:xfrm>
            <a:off x="83987" y="723376"/>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14</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256005"/>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41.1% of females feel safe walking alone in their area after dark (from the independent survey commissioned by Essex Police) for the period September 2021 to March 2022 compared to 75.4% of males.</a:t>
            </a:r>
          </a:p>
          <a:p>
            <a:endParaRPr lang="en-GB" sz="1000" dirty="0">
              <a:effectLst/>
              <a:latin typeface="Atkinson Hyperlegible" pitchFamily="50" charset="0"/>
              <a:ea typeface="Calibri" panose="020F0502020204030204" pitchFamily="34" charset="0"/>
              <a:cs typeface="Times New Roman" panose="02020603050405020304" pitchFamily="18" charset="0"/>
            </a:endParaRPr>
          </a:p>
          <a:p>
            <a:r>
              <a:rPr lang="en-GB" sz="1000" dirty="0">
                <a:effectLst/>
                <a:latin typeface="Atkinson Hyperlegible" pitchFamily="50" charset="0"/>
                <a:ea typeface="Calibri" panose="020F0502020204030204" pitchFamily="34" charset="0"/>
                <a:cs typeface="Times New Roman" panose="02020603050405020304" pitchFamily="18" charset="0"/>
              </a:rPr>
              <a:t>The Home Office are trialling a new online tool called Street Safe on police.uk to enable people, particularly women and girls to pin-point locations where they feel or have felt unsafe and to identify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a:t>
            </a:r>
          </a:p>
          <a:p>
            <a:endParaRPr lang="en-GB" sz="1000" dirty="0">
              <a:latin typeface="Atkinson Hyperlegible" pitchFamily="50" charset="0"/>
              <a:ea typeface="Calibri" panose="020F0502020204030204" pitchFamily="34" charset="0"/>
              <a:cs typeface="Times New Roman" panose="02020603050405020304" pitchFamily="18" charset="0"/>
            </a:endParaRPr>
          </a:p>
          <a:p>
            <a:r>
              <a:rPr lang="en-GB" sz="1000" dirty="0">
                <a:effectLst/>
                <a:latin typeface="Atkinson Hyperlegible" pitchFamily="50" charset="0"/>
                <a:ea typeface="Calibri" panose="020F0502020204030204" pitchFamily="34" charset="0"/>
                <a:cs typeface="Times New Roman" panose="02020603050405020304" pitchFamily="18" charset="0"/>
              </a:rPr>
              <a:t>The Home Office Safer Streets fund enables Police and Crime Commissioners and local authorities to invest in initiatives that seek to provide targeted improvements to the physical environment, with the aim to both prevent crime and improve feelings of safety. With the emergence of the various tranches of Safer Street funding, the new Essex Crime Prevention Strategy aligns this </a:t>
            </a:r>
            <a:r>
              <a:rPr lang="en-GB" sz="1000" dirty="0">
                <a:latin typeface="Atkinson Hyperlegible" pitchFamily="50" charset="0"/>
                <a:ea typeface="Calibri" panose="020F0502020204030204" pitchFamily="34" charset="0"/>
                <a:cs typeface="Times New Roman" panose="02020603050405020304" pitchFamily="18" charset="0"/>
              </a:rPr>
              <a:t>to</a:t>
            </a:r>
            <a:r>
              <a:rPr lang="en-GB" sz="1000" dirty="0">
                <a:effectLst/>
                <a:latin typeface="Atkinson Hyperlegible" pitchFamily="50" charset="0"/>
                <a:ea typeface="Calibri" panose="020F0502020204030204" pitchFamily="34" charset="0"/>
                <a:cs typeface="Times New Roman" panose="02020603050405020304" pitchFamily="18" charset="0"/>
              </a:rPr>
              <a:t> numerous strategies, including the Essex Police Force Plan. The latest wave of funding aims to address issues related to VAWG.</a:t>
            </a:r>
            <a:endParaRPr lang="en-GB" sz="1000" dirty="0">
              <a:latin typeface="Atkinson Hyperlegible" pitchFamily="50" charset="0"/>
              <a:ea typeface="Calibri" panose="020F0502020204030204" pitchFamily="34" charset="0"/>
              <a:cs typeface="Times New Roman" panose="02020603050405020304" pitchFamily="18" charset="0"/>
            </a:endParaRPr>
          </a:p>
          <a:p>
            <a:endParaRPr lang="en-GB" sz="1000" dirty="0">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Due to the fact that Essex Police solved more VAWG offences in the 12 months to June 2022 compared to the 12 months to December 2019, a grade of Adequate is recommended. While only 4 in 10 females feel safe walking in their area after dark, no comparable data are available at this time.</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3" name="Picture 2">
            <a:extLst>
              <a:ext uri="{FF2B5EF4-FFF2-40B4-BE49-F238E27FC236}">
                <a16:creationId xmlns:a16="http://schemas.microsoft.com/office/drawing/2014/main" id="{A003D6D2-0F7B-41D3-8F4C-189C1A8C8BA9}"/>
              </a:ext>
            </a:extLst>
          </p:cNvPr>
          <p:cNvPicPr>
            <a:picLocks noChangeAspect="1"/>
          </p:cNvPicPr>
          <p:nvPr/>
        </p:nvPicPr>
        <p:blipFill>
          <a:blip r:embed="rId2"/>
          <a:stretch>
            <a:fillRect/>
          </a:stretch>
        </p:blipFill>
        <p:spPr>
          <a:xfrm>
            <a:off x="62453" y="714842"/>
            <a:ext cx="9000000" cy="821865"/>
          </a:xfrm>
          <a:prstGeom prst="rect">
            <a:avLst/>
          </a:prstGeom>
        </p:spPr>
      </p:pic>
      <p:sp>
        <p:nvSpPr>
          <p:cNvPr id="10" name="Rectangle 9">
            <a:extLst>
              <a:ext uri="{FF2B5EF4-FFF2-40B4-BE49-F238E27FC236}">
                <a16:creationId xmlns:a16="http://schemas.microsoft.com/office/drawing/2014/main" id="{CD4FE7A0-17DA-4179-A964-0D807BDB4A3C}"/>
              </a:ext>
            </a:extLst>
          </p:cNvPr>
          <p:cNvSpPr/>
          <p:nvPr/>
        </p:nvSpPr>
        <p:spPr>
          <a:xfrm>
            <a:off x="7240860" y="170814"/>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Tree>
    <p:extLst>
      <p:ext uri="{BB962C8B-B14F-4D97-AF65-F5344CB8AC3E}">
        <p14:creationId xmlns:p14="http://schemas.microsoft.com/office/powerpoint/2010/main" val="4013582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15</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115301"/>
            <a:ext cx="8978675" cy="25391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3 fewer dog thefts for the 12 months to June 2022 compared to the 12 months to June 2021 (54 v. 57). There were 3 fewer dog thefts in the 12 months to June 2022 compared to the 12 months to December 2019.</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as to how Essex Police and the organisations they work with are dealing with dog theft (from the independent survey commissioned by Essex Police) is at 63.5% for the period September 2021 to March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number of thefts across the county (given the comparatively large population size in Essex), and a reduction in thefts along with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a:p>
            <a:r>
              <a:rPr lang="en-GB" sz="1050" dirty="0">
                <a:solidFill>
                  <a:schemeClr val="tx1"/>
                </a:solidFill>
                <a:latin typeface="Atkinson Hyperlegible" pitchFamily="50" charset="0"/>
              </a:rPr>
              <a:t>*** Data based on previous six months.</a:t>
            </a:r>
          </a:p>
        </p:txBody>
      </p:sp>
      <p:pic>
        <p:nvPicPr>
          <p:cNvPr id="3" name="Picture 2">
            <a:extLst>
              <a:ext uri="{FF2B5EF4-FFF2-40B4-BE49-F238E27FC236}">
                <a16:creationId xmlns:a16="http://schemas.microsoft.com/office/drawing/2014/main" id="{7A5A1A7A-170B-4D95-B8A2-406AA3779DC5}"/>
              </a:ext>
            </a:extLst>
          </p:cNvPr>
          <p:cNvPicPr>
            <a:picLocks noChangeAspect="1"/>
          </p:cNvPicPr>
          <p:nvPr/>
        </p:nvPicPr>
        <p:blipFill>
          <a:blip r:embed="rId2"/>
          <a:stretch>
            <a:fillRect/>
          </a:stretch>
        </p:blipFill>
        <p:spPr>
          <a:xfrm>
            <a:off x="57341" y="3201410"/>
            <a:ext cx="9000000" cy="873955"/>
          </a:xfrm>
          <a:prstGeom prst="rect">
            <a:avLst/>
          </a:prstGeom>
        </p:spPr>
      </p:pic>
      <p:pic>
        <p:nvPicPr>
          <p:cNvPr id="2" name="Picture 1">
            <a:extLst>
              <a:ext uri="{FF2B5EF4-FFF2-40B4-BE49-F238E27FC236}">
                <a16:creationId xmlns:a16="http://schemas.microsoft.com/office/drawing/2014/main" id="{387AC447-62B0-4AB7-A890-B89C65D930D4}"/>
              </a:ext>
            </a:extLst>
          </p:cNvPr>
          <p:cNvPicPr>
            <a:picLocks noChangeAspect="1"/>
          </p:cNvPicPr>
          <p:nvPr/>
        </p:nvPicPr>
        <p:blipFill>
          <a:blip r:embed="rId3"/>
          <a:stretch>
            <a:fillRect/>
          </a:stretch>
        </p:blipFill>
        <p:spPr>
          <a:xfrm>
            <a:off x="82662" y="734730"/>
            <a:ext cx="9000000" cy="717685"/>
          </a:xfrm>
          <a:prstGeom prst="rect">
            <a:avLst/>
          </a:prstGeom>
        </p:spPr>
      </p:pic>
      <p:pic>
        <p:nvPicPr>
          <p:cNvPr id="8" name="Picture 7">
            <a:extLst>
              <a:ext uri="{FF2B5EF4-FFF2-40B4-BE49-F238E27FC236}">
                <a16:creationId xmlns:a16="http://schemas.microsoft.com/office/drawing/2014/main" id="{125D270C-6C9F-449C-879F-DB544EB32CDE}"/>
              </a:ext>
            </a:extLst>
          </p:cNvPr>
          <p:cNvPicPr>
            <a:picLocks noChangeAspect="1"/>
          </p:cNvPicPr>
          <p:nvPr/>
        </p:nvPicPr>
        <p:blipFill>
          <a:blip r:embed="rId4"/>
          <a:stretch>
            <a:fillRect/>
          </a:stretch>
        </p:blipFill>
        <p:spPr>
          <a:xfrm>
            <a:off x="2602662" y="1488345"/>
            <a:ext cx="3960000" cy="167312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16</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0" y="4175505"/>
            <a:ext cx="9125846" cy="26776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June 2022, a total of 1,587 Fraud investigations were allocated to Essex Police by NFIB for investigation. For data on the number and type of Fraud investigations reported as being committed within the Essex Police area, please visit the </a:t>
            </a:r>
            <a:r>
              <a:rPr lang="en-GB" sz="1050" b="1" u="sng" dirty="0">
                <a:solidFill>
                  <a:schemeClr val="tx1"/>
                </a:solidFill>
                <a:latin typeface="Atkinson Hyperlegible" pitchFamily="50" charset="0"/>
                <a:hlinkClick r:id="rId2">
                  <a:extLst>
                    <a:ext uri="{A12FA001-AC4F-418D-AE19-62706E023703}">
                      <ahyp:hlinkClr xmlns:ahyp="http://schemas.microsoft.com/office/drawing/2018/hyperlinkcolor" val="tx"/>
                    </a:ext>
                  </a:extLst>
                </a:hlinkClick>
              </a:rPr>
              <a:t>NFIB Fraud and Cyber Crime Dashboard</a:t>
            </a:r>
            <a:endParaRPr lang="en-GB" sz="1050" b="1" u="sng" dirty="0">
              <a:solidFill>
                <a:schemeClr val="tx1"/>
              </a:solidFill>
              <a:latin typeface="Atkinson Hyperlegible" pitchFamily="50" charset="0"/>
            </a:endParaRP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Essex experienced a 15.1% increase (2,551 more) in the number of Business Crime offences and a 7.7% increase (213 more) in the number of these offences which were solved in the 12 months to June 2022 compared to the 12 months to June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an 18.9% decrease (4,548 fewer) in the number of Business Crime offences and a 39.0% decrease (1,908 fewer) in the number of Business Crimes solved in the 12 months to June 2022 compared to the 12 months to December 2019.</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as to whether the police response to tackling cyber crime is improving (from the independent survey commissioned by Essex Police) and is at 50.8% for the period September 2021 to March 2022. The confidence question was added to the internal survey in September 2021 so a year-on-year comparison is not available.</a:t>
            </a:r>
          </a:p>
          <a:p>
            <a:pPr lvl="0"/>
            <a:endParaRPr lang="en-GB" sz="1050" dirty="0">
              <a:solidFill>
                <a:srgbClr val="FF0000"/>
              </a:solidFill>
              <a:latin typeface="Atkinson Hyperlegible" pitchFamily="50" charset="0"/>
            </a:endParaRPr>
          </a:p>
          <a:p>
            <a:pPr lvl="0"/>
            <a:r>
              <a:rPr lang="en-GB" sz="1050" dirty="0">
                <a:solidFill>
                  <a:schemeClr val="tx1"/>
                </a:solidFill>
                <a:latin typeface="Atkinson Hyperlegible" pitchFamily="50" charset="0"/>
              </a:rPr>
              <a:t>Due to the increase in the number of Business Crime offences that are solved, a grade of Adequate is recommended.</a:t>
            </a:r>
          </a:p>
        </p:txBody>
      </p:sp>
      <p:pic>
        <p:nvPicPr>
          <p:cNvPr id="2" name="Picture 1">
            <a:extLst>
              <a:ext uri="{FF2B5EF4-FFF2-40B4-BE49-F238E27FC236}">
                <a16:creationId xmlns:a16="http://schemas.microsoft.com/office/drawing/2014/main" id="{33173239-700B-4ED6-9719-72CC792D1B12}"/>
              </a:ext>
            </a:extLst>
          </p:cNvPr>
          <p:cNvPicPr>
            <a:picLocks noChangeAspect="1"/>
          </p:cNvPicPr>
          <p:nvPr/>
        </p:nvPicPr>
        <p:blipFill>
          <a:blip r:embed="rId3"/>
          <a:stretch>
            <a:fillRect/>
          </a:stretch>
        </p:blipFill>
        <p:spPr>
          <a:xfrm>
            <a:off x="72000" y="3283692"/>
            <a:ext cx="9000000" cy="873955"/>
          </a:xfrm>
          <a:prstGeom prst="rect">
            <a:avLst/>
          </a:prstGeom>
        </p:spPr>
      </p:pic>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B2AC0B23-BBE3-4B2A-9D3A-5439CEC95B54}"/>
              </a:ext>
            </a:extLst>
          </p:cNvPr>
          <p:cNvPicPr>
            <a:picLocks noChangeAspect="1"/>
          </p:cNvPicPr>
          <p:nvPr/>
        </p:nvPicPr>
        <p:blipFill>
          <a:blip r:embed="rId4"/>
          <a:stretch>
            <a:fillRect/>
          </a:stretch>
        </p:blipFill>
        <p:spPr>
          <a:xfrm>
            <a:off x="81590" y="683217"/>
            <a:ext cx="9000000" cy="885531"/>
          </a:xfrm>
          <a:prstGeom prst="rect">
            <a:avLst/>
          </a:prstGeom>
        </p:spPr>
      </p:pic>
      <p:pic>
        <p:nvPicPr>
          <p:cNvPr id="7" name="Picture 6">
            <a:extLst>
              <a:ext uri="{FF2B5EF4-FFF2-40B4-BE49-F238E27FC236}">
                <a16:creationId xmlns:a16="http://schemas.microsoft.com/office/drawing/2014/main" id="{F1A0023D-D2A3-4E59-8498-187C3CE1123C}"/>
              </a:ext>
            </a:extLst>
          </p:cNvPr>
          <p:cNvPicPr>
            <a:picLocks noChangeAspect="1"/>
          </p:cNvPicPr>
          <p:nvPr/>
        </p:nvPicPr>
        <p:blipFill>
          <a:blip r:embed="rId5"/>
          <a:stretch>
            <a:fillRect/>
          </a:stretch>
        </p:blipFill>
        <p:spPr>
          <a:xfrm>
            <a:off x="81590" y="1601634"/>
            <a:ext cx="3960000" cy="1673129"/>
          </a:xfrm>
          <a:prstGeom prst="rect">
            <a:avLst/>
          </a:prstGeom>
        </p:spPr>
      </p:pic>
      <p:pic>
        <p:nvPicPr>
          <p:cNvPr id="8" name="Picture 7">
            <a:extLst>
              <a:ext uri="{FF2B5EF4-FFF2-40B4-BE49-F238E27FC236}">
                <a16:creationId xmlns:a16="http://schemas.microsoft.com/office/drawing/2014/main" id="{7376C8E6-1AB2-474C-9D6D-6D872AEA36F9}"/>
              </a:ext>
            </a:extLst>
          </p:cNvPr>
          <p:cNvPicPr>
            <a:picLocks noChangeAspect="1"/>
          </p:cNvPicPr>
          <p:nvPr/>
        </p:nvPicPr>
        <p:blipFill>
          <a:blip r:embed="rId6"/>
          <a:stretch>
            <a:fillRect/>
          </a:stretch>
        </p:blipFill>
        <p:spPr>
          <a:xfrm>
            <a:off x="5102410" y="1589689"/>
            <a:ext cx="3960000" cy="1677039"/>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17</a:t>
            </a:fld>
            <a:endParaRPr lang="en-GB" dirty="0"/>
          </a:p>
        </p:txBody>
      </p:sp>
      <p:sp>
        <p:nvSpPr>
          <p:cNvPr id="7" name="TextBox 6"/>
          <p:cNvSpPr txBox="1"/>
          <p:nvPr/>
        </p:nvSpPr>
        <p:spPr>
          <a:xfrm>
            <a:off x="113153" y="3483147"/>
            <a:ext cx="8879360" cy="307161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6.2% increase (1,800 more) in Domestic Abuse (DA) offences for the 12 months to June 2022 compared to the 12 months to June 2021. Essex Police also recorded 139 fewer offences in the three months to June 2022 compared to the same period in 2021 (7,395 v. 7,534). Essex Police prides itself on having excellent Crime Data Accuracy (CDA). In its most recent inspection by HMICFRS, Essex Police was graded as Outstanding in relation to its CDA. Maintaining excellent CDA, however, requires the Force to neither under-record nor over-records offences. To this end, Essex Police are currently investigating whether the Force are over-recording Stalking &amp; Harassment offences, which accounts for around a quarter of all Domestic Abuse offences (25.3%).</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solved 4.6% (151 fewer) DA offences for the 12 months to June 2022 compared to the 12 months to June 2021. The Force also solved 66 fewer offences in the three months to June 2022 compared to the same period in 2021 (752 v 818).</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3.8% increase (1,116 more) in DA offences and a 4.3% increase (129 more) in the number of DA offences solved for the 12 months to June 2022 compared to the 12 months to December 2019.</a:t>
            </a:r>
          </a:p>
          <a:p>
            <a:endParaRPr lang="en-GB" sz="1100" dirty="0">
              <a:solidFill>
                <a:schemeClr val="tx1"/>
              </a:solidFill>
              <a:latin typeface="Atkinson Hyperlegible" pitchFamily="50" charset="0"/>
            </a:endParaRPr>
          </a:p>
          <a:p>
            <a:pPr>
              <a:lnSpc>
                <a:spcPct val="115000"/>
              </a:lnSpc>
              <a:spcAft>
                <a:spcPts val="1000"/>
              </a:spcAft>
            </a:pPr>
            <a:r>
              <a:rPr lang="en-GB" sz="1100" dirty="0">
                <a:effectLst/>
                <a:latin typeface="Atkinson Hyperlegible" pitchFamily="50" charset="0"/>
                <a:ea typeface="Times New Roman" panose="02020603050405020304" pitchFamily="18" charset="0"/>
                <a:cs typeface="Calibri" panose="020F0502020204030204" pitchFamily="34"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has been implemented to provide a continual and sustained problem-solving approach, focussing on preventing future harm and reducing repeat victimisation.</a:t>
            </a:r>
            <a:endParaRPr lang="en-GB" sz="1100" dirty="0">
              <a:effectLst/>
              <a:latin typeface="Atkinson Hyperlegible" pitchFamily="50"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1F2D03FF-9AF8-4D68-8084-3F729E4524C4}"/>
              </a:ext>
            </a:extLst>
          </p:cNvPr>
          <p:cNvPicPr>
            <a:picLocks noChangeAspect="1"/>
          </p:cNvPicPr>
          <p:nvPr/>
        </p:nvPicPr>
        <p:blipFill>
          <a:blip r:embed="rId2"/>
          <a:stretch>
            <a:fillRect/>
          </a:stretch>
        </p:blipFill>
        <p:spPr>
          <a:xfrm>
            <a:off x="57955" y="724145"/>
            <a:ext cx="9000000" cy="891148"/>
          </a:xfrm>
          <a:prstGeom prst="rect">
            <a:avLst/>
          </a:prstGeom>
        </p:spPr>
      </p:pic>
      <p:pic>
        <p:nvPicPr>
          <p:cNvPr id="3" name="Picture 2">
            <a:extLst>
              <a:ext uri="{FF2B5EF4-FFF2-40B4-BE49-F238E27FC236}">
                <a16:creationId xmlns:a16="http://schemas.microsoft.com/office/drawing/2014/main" id="{B0C50789-F25C-4242-8B03-F4FE9137072A}"/>
              </a:ext>
            </a:extLst>
          </p:cNvPr>
          <p:cNvPicPr>
            <a:picLocks noChangeAspect="1"/>
          </p:cNvPicPr>
          <p:nvPr/>
        </p:nvPicPr>
        <p:blipFill>
          <a:blip r:embed="rId3"/>
          <a:stretch>
            <a:fillRect/>
          </a:stretch>
        </p:blipFill>
        <p:spPr>
          <a:xfrm>
            <a:off x="79537" y="1697697"/>
            <a:ext cx="3960000" cy="1712221"/>
          </a:xfrm>
          <a:prstGeom prst="rect">
            <a:avLst/>
          </a:prstGeom>
        </p:spPr>
      </p:pic>
      <p:pic>
        <p:nvPicPr>
          <p:cNvPr id="8" name="Picture 7">
            <a:extLst>
              <a:ext uri="{FF2B5EF4-FFF2-40B4-BE49-F238E27FC236}">
                <a16:creationId xmlns:a16="http://schemas.microsoft.com/office/drawing/2014/main" id="{94A14EBB-AE75-4F74-B418-61BC03D14EA8}"/>
              </a:ext>
            </a:extLst>
          </p:cNvPr>
          <p:cNvPicPr>
            <a:picLocks noChangeAspect="1"/>
          </p:cNvPicPr>
          <p:nvPr/>
        </p:nvPicPr>
        <p:blipFill>
          <a:blip r:embed="rId4"/>
          <a:stretch>
            <a:fillRect/>
          </a:stretch>
        </p:blipFill>
        <p:spPr>
          <a:xfrm>
            <a:off x="5048587" y="1688522"/>
            <a:ext cx="3960000" cy="1721396"/>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999" y="4490186"/>
            <a:ext cx="8999999"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16.1% increase (934 more) in Child Abuse offences and an 18.7% increase (59 more) in the number of these offences which were solved for the 12 months to June 2022 compared to the 12 months to June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27.9% increase (1,469 more) in Child Abuse offences and a 36.4% increase (100 more) in the number of these offences which were solved for the 12 months to June 2022 compared to the 12 months to December 2019.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that the policing response to protect children and vulnerable people (from the independent survey commissioned by Essex Police) is at 83.8% (results to the 12 months to March 2022). Compared to year ending March 2021, confidence has decreased by 6.2% points.</a:t>
            </a:r>
          </a:p>
          <a:p>
            <a:endParaRPr lang="en-GB" sz="1200" dirty="0">
              <a:solidFill>
                <a:schemeClr val="tx1"/>
              </a:solidFill>
            </a:endParaRPr>
          </a:p>
          <a:p>
            <a:r>
              <a:rPr lang="en-GB" sz="1200" dirty="0">
                <a:solidFill>
                  <a:schemeClr val="tx1"/>
                </a:solidFill>
                <a:latin typeface="Atkinson Hyperlegible" pitchFamily="50" charset="0"/>
              </a:rPr>
              <a:t>Due to the fact that there has been a continual increase in the number of Child Abuse offences solved in the 12 months to June 2022 compared to the 12 months to December 2019,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 (cont.)</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18</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0008559A-AC77-4C46-8CEF-FEE4FF8D6664}"/>
              </a:ext>
            </a:extLst>
          </p:cNvPr>
          <p:cNvPicPr>
            <a:picLocks noChangeAspect="1"/>
          </p:cNvPicPr>
          <p:nvPr/>
        </p:nvPicPr>
        <p:blipFill>
          <a:blip r:embed="rId2"/>
          <a:stretch>
            <a:fillRect/>
          </a:stretch>
        </p:blipFill>
        <p:spPr>
          <a:xfrm>
            <a:off x="109058" y="3384547"/>
            <a:ext cx="8962073" cy="1090232"/>
          </a:xfrm>
          <a:prstGeom prst="rect">
            <a:avLst/>
          </a:prstGeom>
        </p:spPr>
      </p:pic>
      <p:pic>
        <p:nvPicPr>
          <p:cNvPr id="3" name="Picture 2">
            <a:extLst>
              <a:ext uri="{FF2B5EF4-FFF2-40B4-BE49-F238E27FC236}">
                <a16:creationId xmlns:a16="http://schemas.microsoft.com/office/drawing/2014/main" id="{804F6C31-4E2F-4CEE-9077-44949D8256CA}"/>
              </a:ext>
            </a:extLst>
          </p:cNvPr>
          <p:cNvPicPr>
            <a:picLocks noChangeAspect="1"/>
          </p:cNvPicPr>
          <p:nvPr/>
        </p:nvPicPr>
        <p:blipFill>
          <a:blip r:embed="rId3"/>
          <a:stretch>
            <a:fillRect/>
          </a:stretch>
        </p:blipFill>
        <p:spPr>
          <a:xfrm>
            <a:off x="71998" y="692354"/>
            <a:ext cx="9000000" cy="891148"/>
          </a:xfrm>
          <a:prstGeom prst="rect">
            <a:avLst/>
          </a:prstGeom>
        </p:spPr>
      </p:pic>
      <p:pic>
        <p:nvPicPr>
          <p:cNvPr id="8" name="Picture 7">
            <a:extLst>
              <a:ext uri="{FF2B5EF4-FFF2-40B4-BE49-F238E27FC236}">
                <a16:creationId xmlns:a16="http://schemas.microsoft.com/office/drawing/2014/main" id="{8EC0C46E-ACEF-4C6B-A18E-259A193D2D9C}"/>
              </a:ext>
            </a:extLst>
          </p:cNvPr>
          <p:cNvPicPr>
            <a:picLocks noChangeAspect="1"/>
          </p:cNvPicPr>
          <p:nvPr/>
        </p:nvPicPr>
        <p:blipFill>
          <a:blip r:embed="rId4"/>
          <a:stretch>
            <a:fillRect/>
          </a:stretch>
        </p:blipFill>
        <p:spPr>
          <a:xfrm>
            <a:off x="71998" y="1612761"/>
            <a:ext cx="3960000" cy="1722600"/>
          </a:xfrm>
          <a:prstGeom prst="rect">
            <a:avLst/>
          </a:prstGeom>
        </p:spPr>
      </p:pic>
      <p:pic>
        <p:nvPicPr>
          <p:cNvPr id="10" name="Picture 9">
            <a:extLst>
              <a:ext uri="{FF2B5EF4-FFF2-40B4-BE49-F238E27FC236}">
                <a16:creationId xmlns:a16="http://schemas.microsoft.com/office/drawing/2014/main" id="{61A09292-1F20-4885-81C3-33C3BB3F8D4F}"/>
              </a:ext>
            </a:extLst>
          </p:cNvPr>
          <p:cNvPicPr>
            <a:picLocks noChangeAspect="1"/>
          </p:cNvPicPr>
          <p:nvPr/>
        </p:nvPicPr>
        <p:blipFill>
          <a:blip r:embed="rId5"/>
          <a:stretch>
            <a:fillRect/>
          </a:stretch>
        </p:blipFill>
        <p:spPr>
          <a:xfrm>
            <a:off x="5095269" y="1613960"/>
            <a:ext cx="3960000" cy="1720879"/>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5137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72000" y="2309117"/>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slight increase (0.1%) in the proportion of ethnic minority employees in June 2022 (276) compared to June 2021 (275); this equates to 1 additional employee. There has also been an increase (27.2%) compared to Dec 2019 (217); this equates to 59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disparity of 3.3% points between the proportion of ethnic minority residents in Essex*** (7.6%) and the proportion of ethnic minority employees in Essex Police (4.3%).</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3" name="Picture 2">
            <a:extLst>
              <a:ext uri="{FF2B5EF4-FFF2-40B4-BE49-F238E27FC236}">
                <a16:creationId xmlns:a16="http://schemas.microsoft.com/office/drawing/2014/main" id="{6F762634-E590-43F2-A1F3-B8A32CE31BAD}"/>
              </a:ext>
            </a:extLst>
          </p:cNvPr>
          <p:cNvPicPr>
            <a:picLocks noChangeAspect="1"/>
          </p:cNvPicPr>
          <p:nvPr/>
        </p:nvPicPr>
        <p:blipFill>
          <a:blip r:embed="rId2"/>
          <a:stretch>
            <a:fillRect/>
          </a:stretch>
        </p:blipFill>
        <p:spPr>
          <a:xfrm>
            <a:off x="72000" y="812807"/>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655832"/>
            <a:ext cx="9144000" cy="6247864"/>
          </a:xfrm>
          <a:prstGeom prst="rect">
            <a:avLst/>
          </a:prstGeom>
          <a:noFill/>
        </p:spPr>
        <p:txBody>
          <a:bodyPr wrap="square" rtlCol="0">
            <a:spAutoFit/>
          </a:bodyPr>
          <a:lstStyle/>
          <a:p>
            <a:pPr marL="285750" indent="-285750">
              <a:buFont typeface="Arial" panose="020B0604020202020204" pitchFamily="34" charset="0"/>
              <a:buChar char="•"/>
            </a:pPr>
            <a:r>
              <a:rPr lang="en-GB" sz="1000" dirty="0">
                <a:latin typeface="Atkinson Hyperlegible" pitchFamily="50" charset="0"/>
              </a:rPr>
              <a:t>The Police and Crime Plan 2021-2024 was introduced in April 2021,</a:t>
            </a:r>
            <a:r>
              <a:rPr lang="en-GB" sz="1000" baseline="30000" dirty="0">
                <a:latin typeface="Atkinson Hyperlegible" pitchFamily="50" charset="0"/>
              </a:rPr>
              <a:t> </a:t>
            </a:r>
            <a:r>
              <a:rPr lang="en-GB" sz="1000" dirty="0">
                <a:latin typeface="Atkinson Hyperlegible" pitchFamily="50" charset="0"/>
              </a:rPr>
              <a:t>with new measures that reflect the Police, Fire and Crime Commissioner (PFCC) for Essex’s strategic commitment to targeted prevention and early intervention. </a:t>
            </a:r>
          </a:p>
          <a:p>
            <a:endParaRPr lang="en-GB" sz="800" b="1" dirty="0">
              <a:solidFill>
                <a:srgbClr val="FF0000"/>
              </a:solidFill>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Four of the eleven PFCC Priorities have been given a recommended grade of ‘</a:t>
            </a:r>
            <a:r>
              <a:rPr lang="en-GB" sz="1000" b="1" dirty="0">
                <a:solidFill>
                  <a:srgbClr val="00B050"/>
                </a:solidFill>
                <a:latin typeface="Atkinson Hyperlegible" pitchFamily="50" charset="0"/>
              </a:rPr>
              <a:t>Good</a:t>
            </a:r>
            <a:r>
              <a:rPr lang="en-GB" sz="1000" b="1" dirty="0">
                <a:latin typeface="Atkinson Hyperlegible" pitchFamily="50" charset="0"/>
              </a:rPr>
              <a:t>’. Five have been given a recommended grade of ‘</a:t>
            </a:r>
            <a:r>
              <a:rPr lang="en-GB" sz="1000" b="1" dirty="0">
                <a:solidFill>
                  <a:schemeClr val="accent6">
                    <a:lumMod val="75000"/>
                  </a:schemeClr>
                </a:solidFill>
                <a:latin typeface="Atkinson Hyperlegible" pitchFamily="50" charset="0"/>
              </a:rPr>
              <a:t>Adequate</a:t>
            </a:r>
            <a:r>
              <a:rPr lang="en-GB" sz="1000" dirty="0">
                <a:latin typeface="Atkinson Hyperlegible" pitchFamily="50" charset="0"/>
              </a:rPr>
              <a:t>’ and </a:t>
            </a:r>
            <a:r>
              <a:rPr lang="en-GB" sz="1000" b="1" dirty="0">
                <a:latin typeface="Atkinson Hyperlegible" pitchFamily="50" charset="0"/>
              </a:rPr>
              <a:t>two</a:t>
            </a:r>
            <a:r>
              <a:rPr lang="en-GB" sz="1000" dirty="0">
                <a:latin typeface="Atkinson Hyperlegible" pitchFamily="50" charset="0"/>
              </a:rPr>
              <a:t> </a:t>
            </a:r>
            <a:r>
              <a:rPr lang="en-GB" sz="1000" b="1" dirty="0">
                <a:latin typeface="Atkinson Hyperlegible" pitchFamily="50" charset="0"/>
              </a:rPr>
              <a:t>have been given a recommended grade of </a:t>
            </a:r>
            <a:r>
              <a:rPr lang="en-GB" sz="1000" b="1" dirty="0">
                <a:solidFill>
                  <a:srgbClr val="FF0000"/>
                </a:solidFill>
                <a:latin typeface="Atkinson Hyperlegible" pitchFamily="50" charset="0"/>
              </a:rPr>
              <a:t>‘Requires Improvement</a:t>
            </a:r>
            <a:r>
              <a:rPr lang="en-GB" sz="1000" dirty="0">
                <a:solidFill>
                  <a:srgbClr val="FF0000"/>
                </a:solidFill>
                <a:latin typeface="Atkinson Hyperlegible" pitchFamily="50" charset="0"/>
              </a:rPr>
              <a:t>’</a:t>
            </a:r>
            <a:r>
              <a:rPr lang="en-GB" sz="1000" dirty="0">
                <a:latin typeface="Atkinson Hyperlegible" pitchFamily="50" charset="0"/>
              </a:rPr>
              <a:t>.</a:t>
            </a:r>
          </a:p>
          <a:p>
            <a:endParaRPr lang="en-GB" sz="8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Confidence (from the independent survey commissioned by Essex Police) is at 79.0% (results to the 12 months to March 2022). </a:t>
            </a:r>
            <a:r>
              <a:rPr lang="en-GB" sz="1000" b="1" dirty="0">
                <a:latin typeface="Atkinson Hyperlegible" pitchFamily="50" charset="0"/>
              </a:rPr>
              <a:t>Compared to year ending March 2021, confidence in the local police has remained stable</a:t>
            </a:r>
            <a:r>
              <a:rPr lang="en-GB" sz="1000" dirty="0">
                <a:latin typeface="Atkinson Hyperlegible" pitchFamily="50" charset="0"/>
              </a:rPr>
              <a:t>. </a:t>
            </a:r>
          </a:p>
          <a:p>
            <a:pPr marL="285750" indent="-285750">
              <a:buFont typeface="Arial" panose="020B0604020202020204" pitchFamily="34" charset="0"/>
              <a:buChar char="•"/>
            </a:pPr>
            <a:endParaRPr lang="en-GB" sz="800" dirty="0">
              <a:latin typeface="Atkinson Hyperlegible" pitchFamily="50" charset="0"/>
            </a:endParaRPr>
          </a:p>
          <a:p>
            <a:pPr marL="285750" indent="-285750">
              <a:buFont typeface="Arial" panose="020B0604020202020204" pitchFamily="34" charset="0"/>
              <a:buChar char="•"/>
            </a:pPr>
            <a:r>
              <a:rPr lang="en-GB" sz="1000" b="1" dirty="0">
                <a:latin typeface="Atkinson Hyperlegible" pitchFamily="50" charset="0"/>
              </a:rPr>
              <a:t>All Crime increased by 8.7% for the 12 months to June 2022 compared to the 12 months to June 2021; </a:t>
            </a:r>
            <a:r>
              <a:rPr lang="en-GB" sz="1000" dirty="0">
                <a:latin typeface="Atkinson Hyperlegible" pitchFamily="50" charset="0"/>
              </a:rPr>
              <a:t>this equates to 13,306 more offences. This increase has been primarily influenced by the Government’s easing of restrictions on gathering and movement in relation to COVID-19. The Force also recorded 3,138 more offences in June 2022 compared to </a:t>
            </a:r>
            <a:r>
              <a:rPr lang="en-GB" sz="1000" u="sng" dirty="0">
                <a:latin typeface="Atkinson Hyperlegible" pitchFamily="50" charset="0"/>
              </a:rPr>
              <a:t>April 2020</a:t>
            </a:r>
            <a:r>
              <a:rPr lang="en-GB" sz="1000" dirty="0">
                <a:latin typeface="Atkinson Hyperlegible" pitchFamily="50" charset="0"/>
              </a:rPr>
              <a:t>, when the Government implemented the first lockdown; this equates to 29.7% more offences. Each change in the rules relating to social distancing has affected the number of All Crime offences reported to Essex Police. A comparison with the 12 months to December 2019 has been provided to allow a comparison with a year in which society, crime and policing was not affected by the pandemic. </a:t>
            </a:r>
            <a:r>
              <a:rPr lang="en-GB" sz="1000" b="1" dirty="0">
                <a:latin typeface="Atkinson Hyperlegible" pitchFamily="50" charset="0"/>
              </a:rPr>
              <a:t>By way of context, there was a 1.1% decrease in All Crime in the 12 months to June 2022 compared to the 12 months to December 2019; this equates to 1,814 fewer offences.</a:t>
            </a:r>
          </a:p>
          <a:p>
            <a:endParaRPr lang="en-GB" sz="8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There was a 25.5% increase (179 more) in the number of those Killed or Seriously Injured (KSI) in Essex for the 12 months to June 2022 compared to the 12 months to June 2021.</a:t>
            </a:r>
          </a:p>
          <a:p>
            <a:pPr marL="285750" indent="-285750">
              <a:buFont typeface="Arial" panose="020B0604020202020204" pitchFamily="34" charset="0"/>
              <a:buChar char="•"/>
            </a:pPr>
            <a:endParaRPr lang="en-GB" sz="800" dirty="0">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rPr>
              <a:t>Essex experienced a 9.9% increase (4,280 more) in the number of offences with a repeat victim for the 12 months to June 2022 compared to the 12 months to June 2021</a:t>
            </a:r>
            <a:r>
              <a:rPr lang="en-GB" sz="1000" dirty="0">
                <a:effectLst/>
                <a:latin typeface="Atkinson Hyperlegible" pitchFamily="50" charset="0"/>
                <a:ea typeface="Times New Roman" panose="02020603050405020304" pitchFamily="18" charset="0"/>
                <a:cs typeface="Times New Roman" panose="02020603050405020304" pitchFamily="18" charset="0"/>
              </a:rPr>
              <a:t>. </a:t>
            </a:r>
            <a:r>
              <a:rPr lang="en-GB" sz="1000" dirty="0">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problem driving and support behavioural and structural changes, more information about SERP can be found at page 8. </a:t>
            </a:r>
            <a:endParaRPr lang="en-GB" sz="1000" dirty="0">
              <a:latin typeface="Atkinson Hyperlegible" pitchFamily="50" charset="0"/>
            </a:endParaRPr>
          </a:p>
          <a:p>
            <a:endParaRPr lang="en-GB" sz="8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latin typeface="Atkinson Hyperlegible" pitchFamily="50" charset="0"/>
                <a:ea typeface="Times New Roman" panose="02020603050405020304" pitchFamily="18" charset="0"/>
                <a:cs typeface="Times New Roman" panose="02020603050405020304" pitchFamily="18" charset="0"/>
              </a:rPr>
              <a:t>Where </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gender is detailed, over half of victims of Violence Against the Person (VAP) offences identify as female (56.2%). </a:t>
            </a:r>
            <a:r>
              <a:rPr lang="en-GB" sz="1000" b="1" dirty="0">
                <a:latin typeface="Atkinson Hyperlegible" pitchFamily="50" charset="0"/>
                <a:ea typeface="Times New Roman" panose="02020603050405020304" pitchFamily="18" charset="0"/>
                <a:cs typeface="Times New Roman" panose="02020603050405020304" pitchFamily="18" charset="0"/>
              </a:rPr>
              <a:t>VAP </a:t>
            </a:r>
            <a:r>
              <a:rPr lang="en-GB" sz="100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1000" b="1" dirty="0">
                <a:latin typeface="Atkinson Hyperlegible" pitchFamily="50" charset="0"/>
                <a:ea typeface="Times New Roman" panose="02020603050405020304" pitchFamily="18" charset="0"/>
                <a:cs typeface="Times New Roman" panose="02020603050405020304" pitchFamily="18" charset="0"/>
              </a:rPr>
              <a:t>6.5</a:t>
            </a:r>
            <a:r>
              <a:rPr lang="en-GB" sz="1000" b="1" kern="1200" dirty="0">
                <a:effectLst/>
                <a:latin typeface="Atkinson Hyperlegible" pitchFamily="50" charset="0"/>
                <a:ea typeface="Times New Roman" panose="02020603050405020304" pitchFamily="18" charset="0"/>
                <a:cs typeface="Times New Roman" panose="02020603050405020304" pitchFamily="18" charset="0"/>
              </a:rPr>
              <a:t>% (2,412 more), and there was an 18.6% increase (773 more) in the number of sexual offences against females in the 12 months to </a:t>
            </a:r>
            <a:r>
              <a:rPr lang="en-GB" sz="1000" b="1" dirty="0">
                <a:latin typeface="Atkinson Hyperlegible" pitchFamily="50" charset="0"/>
              </a:rPr>
              <a:t>June</a:t>
            </a:r>
            <a:r>
              <a:rPr lang="en-GB" sz="1000" b="1" kern="1200" dirty="0">
                <a:effectLst/>
                <a:latin typeface="Atkinson Hyperlegible" pitchFamily="50" charset="0"/>
                <a:ea typeface="Times New Roman" panose="02020603050405020304" pitchFamily="18" charset="0"/>
                <a:cs typeface="Times New Roman" panose="02020603050405020304" pitchFamily="18" charset="0"/>
              </a:rPr>
              <a:t> 2022 </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compared to the 12 months to </a:t>
            </a:r>
            <a:r>
              <a:rPr lang="en-GB" sz="1000" dirty="0">
                <a:latin typeface="Atkinson Hyperlegible" pitchFamily="50" charset="0"/>
              </a:rPr>
              <a:t>June</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2021. This compares to a 9.6% rise (2,706 more) in VAP offences committed against males and a 24.4% rise (164 more) in sexual offences against males in the same period. </a:t>
            </a:r>
          </a:p>
          <a:p>
            <a:pPr marL="285750" indent="-285750">
              <a:buFont typeface="Arial" panose="020B0604020202020204" pitchFamily="34" charset="0"/>
              <a:buChar char="•"/>
            </a:pPr>
            <a:endParaRPr lang="en-GB" sz="800" b="1" i="0" dirty="0">
              <a:solidFill>
                <a:srgbClr val="242424"/>
              </a:solidFill>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000" b="1" i="0" dirty="0">
                <a:solidFill>
                  <a:srgbClr val="242424"/>
                </a:solidFill>
                <a:effectLst/>
                <a:latin typeface="Atkinson Hyperlegible" pitchFamily="50" charset="0"/>
              </a:rPr>
              <a:t>Essex Police prides itself on having excellent Crime Data Accuracy (CDA)</a:t>
            </a:r>
            <a:r>
              <a:rPr lang="en-GB" sz="1000" i="0" dirty="0">
                <a:solidFill>
                  <a:srgbClr val="242424"/>
                </a:solidFill>
                <a:effectLst/>
                <a:latin typeface="Atkinson Hyperlegible" pitchFamily="50" charset="0"/>
              </a:rPr>
              <a:t>. In its most recent inspection by HMICFRS, Essex Police was graded as Outstanding in relation to its CDA.</a:t>
            </a:r>
            <a:r>
              <a:rPr lang="en-GB" sz="1000" b="1" i="0" dirty="0">
                <a:solidFill>
                  <a:srgbClr val="242424"/>
                </a:solidFill>
                <a:effectLst/>
                <a:latin typeface="Atkinson Hyperlegible" pitchFamily="50" charset="0"/>
              </a:rPr>
              <a:t> </a:t>
            </a:r>
            <a:r>
              <a:rPr lang="en-GB" sz="1000" b="0" i="0" dirty="0">
                <a:solidFill>
                  <a:srgbClr val="242424"/>
                </a:solidFill>
                <a:effectLst/>
                <a:latin typeface="Atkinson Hyperlegible" pitchFamily="50" charset="0"/>
              </a:rPr>
              <a:t>Maintaining excellent CDA, however, requires the Force to neither under-record nor over-records offences. To this end, </a:t>
            </a:r>
            <a:r>
              <a:rPr lang="en-GB" sz="1000" b="1" i="0" dirty="0">
                <a:solidFill>
                  <a:srgbClr val="242424"/>
                </a:solidFill>
                <a:effectLst/>
                <a:latin typeface="Atkinson Hyperlegible" pitchFamily="50" charset="0"/>
              </a:rPr>
              <a:t>Essex Police are currently investigating whether the Force are over-recording Stalking &amp; Harassment offences</a:t>
            </a:r>
            <a:r>
              <a:rPr lang="en-GB" sz="1000" b="0" i="0" dirty="0">
                <a:solidFill>
                  <a:srgbClr val="242424"/>
                </a:solidFill>
                <a:effectLst/>
                <a:latin typeface="Atkinson Hyperlegible" pitchFamily="50" charset="0"/>
              </a:rPr>
              <a:t>, which comprise the largest volume of Violence Against Women &amp; Girls offences (VAWG) and around a quarter of all Domestic Abuse offences (25.3%).</a:t>
            </a:r>
            <a:endParaRPr lang="en-GB" sz="1000" dirty="0">
              <a:latin typeface="Atkinson Hyperlegible" pitchFamily="50" charset="0"/>
            </a:endParaRPr>
          </a:p>
          <a:p>
            <a:endParaRPr lang="en-GB" sz="80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00" kern="1200" dirty="0">
                <a:effectLst/>
                <a:latin typeface="Atkinson Hyperlegible" pitchFamily="50" charset="0"/>
                <a:ea typeface="Times New Roman" panose="02020603050405020304" pitchFamily="18" charset="0"/>
                <a:cs typeface="Times New Roman" panose="02020603050405020304" pitchFamily="18" charset="0"/>
              </a:rPr>
              <a:t>The number of </a:t>
            </a:r>
            <a:r>
              <a:rPr lang="en-GB" sz="1000" i="1" kern="1200" dirty="0">
                <a:effectLst/>
                <a:latin typeface="Atkinson Hyperlegible" pitchFamily="50" charset="0"/>
                <a:ea typeface="Times New Roman" panose="02020603050405020304" pitchFamily="18" charset="0"/>
                <a:cs typeface="Times New Roman" panose="02020603050405020304" pitchFamily="18" charset="0"/>
              </a:rPr>
              <a:t>solved</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decreased by </a:t>
            </a:r>
            <a:r>
              <a:rPr lang="en-GB" sz="1000" dirty="0">
                <a:latin typeface="Atkinson Hyperlegible" pitchFamily="50" charset="0"/>
                <a:ea typeface="Times New Roman" panose="02020603050405020304" pitchFamily="18" charset="0"/>
                <a:cs typeface="Times New Roman" panose="02020603050405020304" pitchFamily="18" charset="0"/>
              </a:rPr>
              <a:t>9.3</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(26 fewer) in the 12 months to </a:t>
            </a:r>
            <a:r>
              <a:rPr lang="en-GB" sz="1000" dirty="0">
                <a:latin typeface="Atkinson Hyperlegible" pitchFamily="50" charset="0"/>
              </a:rPr>
              <a:t>June</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00" dirty="0">
                <a:latin typeface="Atkinson Hyperlegible" pitchFamily="50" charset="0"/>
              </a:rPr>
              <a:t>June</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1000" dirty="0">
                <a:latin typeface="Atkinson Hyperlegible" pitchFamily="50" charset="0"/>
                <a:ea typeface="Times New Roman" panose="02020603050405020304" pitchFamily="18" charset="0"/>
                <a:cs typeface="Times New Roman" panose="02020603050405020304" pitchFamily="18" charset="0"/>
              </a:rPr>
              <a:t>T</a:t>
            </a:r>
            <a:r>
              <a:rPr lang="en-GB" sz="1000" kern="1200" dirty="0">
                <a:effectLst/>
                <a:latin typeface="Atkinson Hyperlegible" pitchFamily="50" charset="0"/>
                <a:ea typeface="Times New Roman" panose="02020603050405020304" pitchFamily="18" charset="0"/>
                <a:cs typeface="Times New Roman" panose="02020603050405020304" pitchFamily="18" charset="0"/>
              </a:rPr>
              <a:t>his compares to a decrease of 2.3% (1 fewer) sexual offences committed against males solved in the same period.</a:t>
            </a:r>
          </a:p>
          <a:p>
            <a:pPr marL="285750" indent="-285750">
              <a:buFont typeface="Arial" panose="020B0604020202020204" pitchFamily="34" charset="0"/>
              <a:buChar char="•"/>
            </a:pPr>
            <a:endParaRPr lang="en-GB" sz="800" dirty="0">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000" dirty="0">
                <a:solidFill>
                  <a:schemeClr val="tx1"/>
                </a:solidFill>
                <a:latin typeface="Atkinson Hyperlegible" pitchFamily="50" charset="0"/>
              </a:rPr>
              <a:t>There were 228 fewer Stalking and Harassment crimes committed against females in the 12 months to June 2022 (16,308 crimes) compared to the 12 months to June 2021 (16,536 crimes). </a:t>
            </a:r>
            <a:endParaRPr lang="en-GB" sz="1000" dirty="0">
              <a:latin typeface="Atkinson Hyperlegible" pitchFamily="50" charset="0"/>
            </a:endParaRPr>
          </a:p>
          <a:p>
            <a:endParaRPr lang="en-GB" sz="800" dirty="0">
              <a:solidFill>
                <a:srgbClr val="FF0000"/>
              </a:solidFill>
              <a:latin typeface="Atkinson Hyperlegible" pitchFamily="50" charset="0"/>
            </a:endParaRPr>
          </a:p>
          <a:p>
            <a:pPr marL="285750" indent="-285750">
              <a:buFont typeface="Arial" panose="020B0604020202020204" pitchFamily="34" charset="0"/>
              <a:buChar char="•"/>
            </a:pPr>
            <a:r>
              <a:rPr lang="en-GB" sz="1000" dirty="0">
                <a:effectLst/>
                <a:latin typeface="Atkinson Hyperlegible" pitchFamily="50" charset="0"/>
                <a:ea typeface="Calibri" panose="020F0502020204030204" pitchFamily="34" charset="0"/>
              </a:rPr>
              <a:t>There has been a slight increase (0.1%) in the proportion of ethnic minority employees in </a:t>
            </a:r>
            <a:r>
              <a:rPr lang="en-GB" sz="1000" dirty="0">
                <a:latin typeface="Atkinson Hyperlegible" pitchFamily="50" charset="0"/>
                <a:ea typeface="Calibri" panose="020F0502020204030204" pitchFamily="34" charset="0"/>
              </a:rPr>
              <a:t>June</a:t>
            </a:r>
            <a:r>
              <a:rPr lang="en-GB" sz="1000" dirty="0">
                <a:effectLst/>
                <a:latin typeface="Atkinson Hyperlegible" pitchFamily="50" charset="0"/>
                <a:ea typeface="Calibri" panose="020F0502020204030204" pitchFamily="34" charset="0"/>
              </a:rPr>
              <a:t> 2022 (276) compared to </a:t>
            </a:r>
            <a:r>
              <a:rPr lang="en-GB" sz="1000" dirty="0">
                <a:latin typeface="Atkinson Hyperlegible" pitchFamily="50" charset="0"/>
                <a:ea typeface="Calibri" panose="020F0502020204030204" pitchFamily="34" charset="0"/>
              </a:rPr>
              <a:t>June</a:t>
            </a:r>
            <a:r>
              <a:rPr lang="en-GB" sz="1000" dirty="0">
                <a:effectLst/>
                <a:latin typeface="Atkinson Hyperlegible" pitchFamily="50" charset="0"/>
                <a:ea typeface="Calibri" panose="020F0502020204030204" pitchFamily="34" charset="0"/>
              </a:rPr>
              <a:t> 2021 (275). This equates to 1 additional employee.</a:t>
            </a:r>
            <a:endParaRPr lang="en-GB" sz="1000" dirty="0">
              <a:latin typeface="Atkinson Hyperlegible" pitchFamily="50" charset="0"/>
            </a:endParaRP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20</a:t>
            </a:fld>
            <a:endParaRPr lang="en-GB" dirty="0"/>
          </a:p>
        </p:txBody>
      </p:sp>
      <p:sp>
        <p:nvSpPr>
          <p:cNvPr id="7" name="TextBox 6">
            <a:extLst>
              <a:ext uri="{FF2B5EF4-FFF2-40B4-BE49-F238E27FC236}">
                <a16:creationId xmlns:a16="http://schemas.microsoft.com/office/drawing/2014/main" id="{B45F3D4F-C42C-448F-9906-006A7CC71596}"/>
              </a:ext>
            </a:extLst>
          </p:cNvPr>
          <p:cNvSpPr txBox="1"/>
          <p:nvPr/>
        </p:nvSpPr>
        <p:spPr>
          <a:xfrm>
            <a:off x="134042" y="769942"/>
            <a:ext cx="8894104" cy="52322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Possession of Weapons experienced a statistically significant </a:t>
            </a:r>
            <a:r>
              <a:rPr lang="en-GB" sz="1200" u="sng" dirty="0">
                <a:solidFill>
                  <a:schemeClr val="tx1"/>
                </a:solidFill>
              </a:rPr>
              <a:t>increase</a:t>
            </a:r>
            <a:r>
              <a:rPr lang="en-GB" sz="1200" dirty="0">
                <a:solidFill>
                  <a:schemeClr val="tx1"/>
                </a:solidFill>
              </a:rPr>
              <a:t> for the month of June 2022. </a:t>
            </a:r>
          </a:p>
        </p:txBody>
      </p:sp>
      <p:sp>
        <p:nvSpPr>
          <p:cNvPr id="11" name="TextBox 10">
            <a:extLst>
              <a:ext uri="{FF2B5EF4-FFF2-40B4-BE49-F238E27FC236}">
                <a16:creationId xmlns:a16="http://schemas.microsoft.com/office/drawing/2014/main" id="{924E1210-EFB0-4724-AD3B-18E9D4FC1149}"/>
              </a:ext>
            </a:extLst>
          </p:cNvPr>
          <p:cNvSpPr txBox="1"/>
          <p:nvPr/>
        </p:nvSpPr>
        <p:spPr>
          <a:xfrm>
            <a:off x="134042" y="1379887"/>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Possession of Weapons – Increase</a:t>
            </a:r>
            <a:r>
              <a:rPr lang="en-GB" sz="1400" b="1" dirty="0">
                <a:solidFill>
                  <a:srgbClr val="00B050"/>
                </a:solidFill>
              </a:rPr>
              <a:t> </a:t>
            </a:r>
            <a:endParaRPr lang="en-GB" sz="1400" dirty="0">
              <a:solidFill>
                <a:srgbClr val="00B050"/>
              </a:solidFill>
            </a:endParaRPr>
          </a:p>
          <a:p>
            <a:r>
              <a:rPr lang="en-GB" sz="1200" dirty="0">
                <a:solidFill>
                  <a:schemeClr val="tx1"/>
                </a:solidFill>
              </a:rPr>
              <a:t>22.1% increase (268 more crimes) for the 12 months to June 2022 compared to the 12 months to June 2021. There were statistically exceptional increases in three Districts in June 2022. This crime type is predominantly driven by police proactivity.</a:t>
            </a:r>
          </a:p>
        </p:txBody>
      </p:sp>
    </p:spTree>
    <p:extLst>
      <p:ext uri="{BB962C8B-B14F-4D97-AF65-F5344CB8AC3E}">
        <p14:creationId xmlns:p14="http://schemas.microsoft.com/office/powerpoint/2010/main" val="555042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sp>
        <p:nvSpPr>
          <p:cNvPr id="11" name="TextBox 10">
            <a:extLst>
              <a:ext uri="{FF2B5EF4-FFF2-40B4-BE49-F238E27FC236}">
                <a16:creationId xmlns:a16="http://schemas.microsoft.com/office/drawing/2014/main" id="{490F13DA-3828-4D6B-ABA5-B91862AA298F}"/>
              </a:ext>
            </a:extLst>
          </p:cNvPr>
          <p:cNvSpPr txBox="1"/>
          <p:nvPr/>
        </p:nvSpPr>
        <p:spPr>
          <a:xfrm>
            <a:off x="78178" y="2038051"/>
            <a:ext cx="8987641" cy="12311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1-7 June Volunteers’ Week</a:t>
            </a:r>
            <a:endParaRPr lang="en-GB" sz="1400" dirty="0">
              <a:solidFill>
                <a:srgbClr val="0070C0"/>
              </a:solidFill>
              <a:latin typeface="Atkinson Hyperlegible" pitchFamily="50" charset="0"/>
            </a:endParaRPr>
          </a:p>
          <a:p>
            <a:r>
              <a:rPr lang="en-GB" sz="1200" b="0" i="0" dirty="0">
                <a:solidFill>
                  <a:schemeClr val="tx1"/>
                </a:solidFill>
                <a:effectLst/>
                <a:latin typeface="Atkinson Hyperlegible" pitchFamily="50" charset="0"/>
              </a:rPr>
              <a:t>Essex Police recognised the selfless and important work of 1,800 volunteers across the Force who give up their time to help support, protect and inform Essex’s communities. Volunteers have many roles within the Force, including but not limited, to: Special Constables, Volunteer Police Cadets (VPC), Neighbourhood Watch, Chaplaincy, Essex Search and Rescue and Pastors.</a:t>
            </a:r>
          </a:p>
          <a:p>
            <a:r>
              <a:rPr lang="en-GB" sz="1200" b="0" i="0" dirty="0">
                <a:solidFill>
                  <a:schemeClr val="tx1"/>
                </a:solidFill>
                <a:effectLst/>
                <a:latin typeface="Atkinson Hyperlegible" pitchFamily="50" charset="0"/>
              </a:rPr>
              <a:t>Our Special Constables, VPCs and Cadet Leaders, Police Support Volunteers/Active Citizens, Essex Watch along with Neighbourhood Watch are an integral part of the extended Policing Family.</a:t>
            </a:r>
            <a:endParaRPr lang="en-GB" sz="1200" dirty="0">
              <a:solidFill>
                <a:schemeClr val="tx1"/>
              </a:solidFill>
              <a:latin typeface="Atkinson Hyperlegible" pitchFamily="50" charset="0"/>
            </a:endParaRPr>
          </a:p>
        </p:txBody>
      </p:sp>
      <p:sp>
        <p:nvSpPr>
          <p:cNvPr id="8" name="TextBox 7">
            <a:extLst>
              <a:ext uri="{FF2B5EF4-FFF2-40B4-BE49-F238E27FC236}">
                <a16:creationId xmlns:a16="http://schemas.microsoft.com/office/drawing/2014/main" id="{05B7556F-263E-4F9F-A09C-7E860A29CCEF}"/>
              </a:ext>
            </a:extLst>
          </p:cNvPr>
          <p:cNvSpPr txBox="1"/>
          <p:nvPr/>
        </p:nvSpPr>
        <p:spPr>
          <a:xfrm>
            <a:off x="78179" y="837414"/>
            <a:ext cx="8987641"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chemeClr val="tx1"/>
                </a:solidFill>
                <a:effectLst/>
                <a:latin typeface="Atkinson Hyperlegible" pitchFamily="50" charset="0"/>
              </a:rPr>
              <a:t>2022 </a:t>
            </a:r>
            <a:r>
              <a:rPr lang="en-GB" sz="1400" b="1" u="sng" dirty="0">
                <a:solidFill>
                  <a:schemeClr val="tx1"/>
                </a:solidFill>
                <a:latin typeface="Atkinson Hyperlegible" pitchFamily="50" charset="0"/>
              </a:rPr>
              <a:t>June</a:t>
            </a:r>
            <a:r>
              <a:rPr lang="en-GB" sz="1400" b="1" i="0" u="sng" dirty="0">
                <a:solidFill>
                  <a:schemeClr val="tx1"/>
                </a:solidFill>
                <a:effectLst/>
                <a:latin typeface="Atkinson Hyperlegible" pitchFamily="50" charset="0"/>
              </a:rPr>
              <a:t> – Pride Month</a:t>
            </a:r>
          </a:p>
          <a:p>
            <a:r>
              <a:rPr lang="en-GB" sz="1200" dirty="0">
                <a:solidFill>
                  <a:schemeClr val="tx1"/>
                </a:solidFill>
                <a:latin typeface="Atkinson Hyperlegible" pitchFamily="50" charset="0"/>
              </a:rPr>
              <a:t>Essex Police value difference and believe people from all walks of life shape the Force and reflect its diverse communities. The LGBTQ+ network provides a support network for officers and staff who identify as LGBTQ+, for those who supervise a member of staff who identifies as LGBTQ+, and for those who have friends or family members who identify as LGBTQ+. It is also there for advice for officers in relation to other issues that may be occurring in the community. </a:t>
            </a:r>
          </a:p>
        </p:txBody>
      </p:sp>
    </p:spTree>
    <p:extLst>
      <p:ext uri="{BB962C8B-B14F-4D97-AF65-F5344CB8AC3E}">
        <p14:creationId xmlns:p14="http://schemas.microsoft.com/office/powerpoint/2010/main" val="3355046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22</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24.</a:t>
            </a:r>
          </a:p>
        </p:txBody>
      </p:sp>
      <p:pic>
        <p:nvPicPr>
          <p:cNvPr id="2" name="Picture 1">
            <a:extLst>
              <a:ext uri="{FF2B5EF4-FFF2-40B4-BE49-F238E27FC236}">
                <a16:creationId xmlns:a16="http://schemas.microsoft.com/office/drawing/2014/main" id="{7FA90246-220F-440E-8818-924201C6C00B}"/>
              </a:ext>
            </a:extLst>
          </p:cNvPr>
          <p:cNvPicPr>
            <a:picLocks noChangeAspect="1"/>
          </p:cNvPicPr>
          <p:nvPr/>
        </p:nvPicPr>
        <p:blipFill>
          <a:blip r:embed="rId2"/>
          <a:stretch>
            <a:fillRect/>
          </a:stretch>
        </p:blipFill>
        <p:spPr>
          <a:xfrm>
            <a:off x="71996" y="929776"/>
            <a:ext cx="9000000" cy="440094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23</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24.</a:t>
            </a:r>
          </a:p>
        </p:txBody>
      </p:sp>
      <p:pic>
        <p:nvPicPr>
          <p:cNvPr id="2" name="Picture 1">
            <a:extLst>
              <a:ext uri="{FF2B5EF4-FFF2-40B4-BE49-F238E27FC236}">
                <a16:creationId xmlns:a16="http://schemas.microsoft.com/office/drawing/2014/main" id="{6746171E-6DC3-4EF9-8607-08049D71693C}"/>
              </a:ext>
            </a:extLst>
          </p:cNvPr>
          <p:cNvPicPr>
            <a:picLocks noChangeAspect="1"/>
          </p:cNvPicPr>
          <p:nvPr/>
        </p:nvPicPr>
        <p:blipFill>
          <a:blip r:embed="rId2"/>
          <a:stretch>
            <a:fillRect/>
          </a:stretch>
        </p:blipFill>
        <p:spPr>
          <a:xfrm>
            <a:off x="69898" y="930128"/>
            <a:ext cx="9000000" cy="3768868"/>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990836"/>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March 2022 versus the 12 months to March 2021.</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April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p.9)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24</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June</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25</a:t>
            </a:fld>
            <a:endParaRPr lang="en-GB" dirty="0"/>
          </a:p>
        </p:txBody>
      </p:sp>
      <p:pic>
        <p:nvPicPr>
          <p:cNvPr id="6" name="Picture 5">
            <a:extLst>
              <a:ext uri="{FF2B5EF4-FFF2-40B4-BE49-F238E27FC236}">
                <a16:creationId xmlns:a16="http://schemas.microsoft.com/office/drawing/2014/main" id="{4C2CF830-F569-4042-9D1A-0D40A53EE7BC}"/>
              </a:ext>
            </a:extLst>
          </p:cNvPr>
          <p:cNvPicPr>
            <a:picLocks noChangeAspect="1"/>
          </p:cNvPicPr>
          <p:nvPr/>
        </p:nvPicPr>
        <p:blipFill>
          <a:blip r:embed="rId2"/>
          <a:stretch>
            <a:fillRect/>
          </a:stretch>
        </p:blipFill>
        <p:spPr>
          <a:xfrm>
            <a:off x="66942" y="811564"/>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264839"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June (cont.)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26</a:t>
            </a:fld>
            <a:endParaRPr lang="en-GB" dirty="0"/>
          </a:p>
        </p:txBody>
      </p:sp>
      <p:pic>
        <p:nvPicPr>
          <p:cNvPr id="3" name="Picture 2">
            <a:extLst>
              <a:ext uri="{FF2B5EF4-FFF2-40B4-BE49-F238E27FC236}">
                <a16:creationId xmlns:a16="http://schemas.microsoft.com/office/drawing/2014/main" id="{7AE621EB-1AC1-40F7-814A-6360DDB96128}"/>
              </a:ext>
            </a:extLst>
          </p:cNvPr>
          <p:cNvPicPr>
            <a:picLocks noChangeAspect="1"/>
          </p:cNvPicPr>
          <p:nvPr/>
        </p:nvPicPr>
        <p:blipFill>
          <a:blip r:embed="rId2"/>
          <a:stretch>
            <a:fillRect/>
          </a:stretch>
        </p:blipFill>
        <p:spPr>
          <a:xfrm>
            <a:off x="72000" y="1068075"/>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27</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June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25 as gender data is rerun on a monthly basis.</a:t>
            </a:r>
          </a:p>
        </p:txBody>
      </p:sp>
      <p:pic>
        <p:nvPicPr>
          <p:cNvPr id="3" name="Picture 2">
            <a:extLst>
              <a:ext uri="{FF2B5EF4-FFF2-40B4-BE49-F238E27FC236}">
                <a16:creationId xmlns:a16="http://schemas.microsoft.com/office/drawing/2014/main" id="{FF53F081-C61E-4EE7-9D39-F6B22F590EA9}"/>
              </a:ext>
            </a:extLst>
          </p:cNvPr>
          <p:cNvPicPr>
            <a:picLocks noChangeAspect="1"/>
          </p:cNvPicPr>
          <p:nvPr/>
        </p:nvPicPr>
        <p:blipFill>
          <a:blip r:embed="rId2"/>
          <a:stretch>
            <a:fillRect/>
          </a:stretch>
        </p:blipFill>
        <p:spPr>
          <a:xfrm>
            <a:off x="87603" y="764660"/>
            <a:ext cx="9000000" cy="4667292"/>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7" name="TextBox 16"/>
          <p:cNvSpPr txBox="1"/>
          <p:nvPr/>
        </p:nvSpPr>
        <p:spPr>
          <a:xfrm>
            <a:off x="107504" y="4287134"/>
            <a:ext cx="8964496"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latin typeface="Atkinson Hyperlegible" pitchFamily="50" charset="0"/>
              </a:rPr>
              <a:t>Essex experienced an 8.7% increase in All Crime (13,306 more offences) for the 12 months to June 2022 compared to the 12 months to June 2021. This increase in crime has been primarily influenced by the Government’s easing of restrictions on movement and gathering in relation to COVID-19. Essex is seventh in its Most Similar Group of forces (MSG) for crime per 1,000 population.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1.1% decrease in All Crime in the 12 months to June 2022 compared to the 12 months to December 20</a:t>
            </a:r>
            <a:r>
              <a:rPr lang="en-GB" sz="1100" u="sng" dirty="0">
                <a:solidFill>
                  <a:schemeClr val="tx1"/>
                </a:solidFill>
                <a:latin typeface="Atkinson Hyperlegible" pitchFamily="50" charset="0"/>
              </a:rPr>
              <a:t>19</a:t>
            </a:r>
            <a:r>
              <a:rPr lang="en-GB" sz="1100" dirty="0">
                <a:solidFill>
                  <a:schemeClr val="tx1"/>
                </a:solidFill>
                <a:latin typeface="Atkinson Hyperlegible" pitchFamily="50" charset="0"/>
              </a:rPr>
              <a:t>; this equates to 1,814 fewer offences.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the same daily average of 457 crimes in June 2022 and May 2022.</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13,698 offences were recorded in the month of June 2022, a decrease of 2.1% (300 offences) compared to the month of June 2021 (13,998 offences). There was a 29.7% increase in offences in the month of June 2022 compared to the month of April 20</a:t>
            </a:r>
            <a:r>
              <a:rPr lang="en-GB" sz="1100" u="sng" dirty="0">
                <a:solidFill>
                  <a:schemeClr val="tx1"/>
                </a:solidFill>
                <a:latin typeface="Atkinson Hyperlegible" pitchFamily="50" charset="0"/>
              </a:rPr>
              <a:t>20</a:t>
            </a:r>
            <a:r>
              <a:rPr lang="en-GB" sz="1100" dirty="0">
                <a:solidFill>
                  <a:schemeClr val="tx1"/>
                </a:solidFill>
                <a:latin typeface="Atkinson Hyperlegible" pitchFamily="50" charset="0"/>
              </a:rPr>
              <a:t> (10,560 offences), when the Government first implemented national restrictions.</a:t>
            </a:r>
          </a:p>
        </p:txBody>
      </p:sp>
      <p:sp>
        <p:nvSpPr>
          <p:cNvPr id="10" name="Rectangle 9">
            <a:extLst>
              <a:ext uri="{FF2B5EF4-FFF2-40B4-BE49-F238E27FC236}">
                <a16:creationId xmlns:a16="http://schemas.microsoft.com/office/drawing/2014/main" id="{6FD3AF26-A791-46EF-B41C-C8083244AF9D}"/>
              </a:ext>
            </a:extLst>
          </p:cNvPr>
          <p:cNvSpPr/>
          <p:nvPr/>
        </p:nvSpPr>
        <p:spPr>
          <a:xfrm>
            <a:off x="7308304" y="191347"/>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F8026A32-F16C-4049-92B3-25E6F48DCB43}"/>
              </a:ext>
            </a:extLst>
          </p:cNvPr>
          <p:cNvPicPr>
            <a:picLocks noChangeAspect="1"/>
          </p:cNvPicPr>
          <p:nvPr/>
        </p:nvPicPr>
        <p:blipFill>
          <a:blip r:embed="rId2"/>
          <a:stretch>
            <a:fillRect/>
          </a:stretch>
        </p:blipFill>
        <p:spPr>
          <a:xfrm>
            <a:off x="78504" y="773238"/>
            <a:ext cx="9000000" cy="634682"/>
          </a:xfrm>
          <a:prstGeom prst="rect">
            <a:avLst/>
          </a:prstGeom>
        </p:spPr>
      </p:pic>
      <p:pic>
        <p:nvPicPr>
          <p:cNvPr id="7" name="Picture 6">
            <a:extLst>
              <a:ext uri="{FF2B5EF4-FFF2-40B4-BE49-F238E27FC236}">
                <a16:creationId xmlns:a16="http://schemas.microsoft.com/office/drawing/2014/main" id="{38422E0A-0333-4D3E-BEA8-B08CD5E0ED16}"/>
              </a:ext>
            </a:extLst>
          </p:cNvPr>
          <p:cNvPicPr>
            <a:picLocks noChangeAspect="1"/>
          </p:cNvPicPr>
          <p:nvPr/>
        </p:nvPicPr>
        <p:blipFill>
          <a:blip r:embed="rId3"/>
          <a:stretch>
            <a:fillRect/>
          </a:stretch>
        </p:blipFill>
        <p:spPr>
          <a:xfrm>
            <a:off x="1374371" y="1462920"/>
            <a:ext cx="6395258"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4473406"/>
            <a:ext cx="892899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Confidence (from the independent survey commissioned by Essex Police) is at 79.0% (results to the 12 months to March 2022). Compared to year ending March 2021, confidence in the local police has remained stable.</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 All Crime Harm (Crime Severity) Score* (14.9) places Essex eighth in its MSG.</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Due to the fact that, compared to year ending March 2021, confidence in policing in Essex has remained stable,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April 2022, the score for the 12 months to April for the preceding year has been included.</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760640"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(cont.)</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280172" y="205928"/>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7" name="Picture 6">
            <a:extLst>
              <a:ext uri="{FF2B5EF4-FFF2-40B4-BE49-F238E27FC236}">
                <a16:creationId xmlns:a16="http://schemas.microsoft.com/office/drawing/2014/main" id="{BB94D547-46D5-4C58-A3DF-7124D40836BC}"/>
              </a:ext>
            </a:extLst>
          </p:cNvPr>
          <p:cNvPicPr>
            <a:picLocks noChangeAspect="1"/>
          </p:cNvPicPr>
          <p:nvPr/>
        </p:nvPicPr>
        <p:blipFill>
          <a:blip r:embed="rId2"/>
          <a:stretch>
            <a:fillRect/>
          </a:stretch>
        </p:blipFill>
        <p:spPr>
          <a:xfrm>
            <a:off x="52336" y="1428489"/>
            <a:ext cx="6831711" cy="819150"/>
          </a:xfrm>
          <a:prstGeom prst="rect">
            <a:avLst/>
          </a:prstGeom>
        </p:spPr>
      </p:pic>
      <p:pic>
        <p:nvPicPr>
          <p:cNvPr id="2" name="Picture 1">
            <a:extLst>
              <a:ext uri="{FF2B5EF4-FFF2-40B4-BE49-F238E27FC236}">
                <a16:creationId xmlns:a16="http://schemas.microsoft.com/office/drawing/2014/main" id="{0D732B47-E23C-4CB6-B8CD-DE6527E023DF}"/>
              </a:ext>
            </a:extLst>
          </p:cNvPr>
          <p:cNvPicPr>
            <a:picLocks noChangeAspect="1"/>
          </p:cNvPicPr>
          <p:nvPr/>
        </p:nvPicPr>
        <p:blipFill>
          <a:blip r:embed="rId3"/>
          <a:stretch>
            <a:fillRect/>
          </a:stretch>
        </p:blipFill>
        <p:spPr>
          <a:xfrm>
            <a:off x="52336" y="705342"/>
            <a:ext cx="9000000" cy="634682"/>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119921" y="4500154"/>
            <a:ext cx="8952079" cy="224676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four drug related homicides for the periods 12 months to June 2022 and the 12 months to June 2021.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Three fewer drug related homicides were recorded in the 12 months to June 2022 compared to the 12 months to December 2019.</a:t>
            </a:r>
          </a:p>
          <a:p>
            <a:pPr lvl="0"/>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60.9% for the period September 2021 to March 2022. </a:t>
            </a:r>
          </a:p>
          <a:p>
            <a:pPr lvl="0"/>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effectLst/>
                <a:latin typeface="Atkinson Hyperlegible" pitchFamily="50" charset="0"/>
                <a:ea typeface="Times New Roman" panose="02020603050405020304" pitchFamily="18" charset="0"/>
              </a:rPr>
              <a:t>drug related homicides are low, </a:t>
            </a:r>
            <a:r>
              <a:rPr lang="en-GB" sz="1000" dirty="0">
                <a:latin typeface="Atkinson Hyperlegible" pitchFamily="50" charset="0"/>
                <a:ea typeface="Times New Roman" panose="02020603050405020304" pitchFamily="18" charset="0"/>
              </a:rPr>
              <a:t>stable compared to the pre-COVID period</a:t>
            </a:r>
            <a:r>
              <a:rPr lang="en-GB" sz="1000" dirty="0">
                <a:effectLst/>
                <a:latin typeface="Atkinson Hyperlegible" pitchFamily="50" charset="0"/>
                <a:ea typeface="Times New Roman" panose="02020603050405020304" pitchFamily="18" charset="0"/>
              </a:rPr>
              <a:t>, and confidence is relatively high, a grade of Good is recommended.</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00" dirty="0">
                <a:solidFill>
                  <a:schemeClr val="tx1"/>
                </a:solidFill>
                <a:latin typeface="Atkinson Hyperlegible" pitchFamily="50" charset="0"/>
              </a:rPr>
              <a:t>**  The confidence question was added to the internal survey in September 2021. A year on year comparison is therefore not available. </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ADE000F1-EC1A-47E5-84EF-812DDAEBE38E}"/>
              </a:ext>
            </a:extLst>
          </p:cNvPr>
          <p:cNvPicPr>
            <a:picLocks noChangeAspect="1"/>
          </p:cNvPicPr>
          <p:nvPr/>
        </p:nvPicPr>
        <p:blipFill>
          <a:blip r:embed="rId3"/>
          <a:stretch>
            <a:fillRect/>
          </a:stretch>
        </p:blipFill>
        <p:spPr>
          <a:xfrm>
            <a:off x="95960" y="3519481"/>
            <a:ext cx="9000000" cy="931460"/>
          </a:xfrm>
          <a:prstGeom prst="rect">
            <a:avLst/>
          </a:prstGeom>
        </p:spPr>
      </p:pic>
      <p:pic>
        <p:nvPicPr>
          <p:cNvPr id="4" name="Picture 3">
            <a:extLst>
              <a:ext uri="{FF2B5EF4-FFF2-40B4-BE49-F238E27FC236}">
                <a16:creationId xmlns:a16="http://schemas.microsoft.com/office/drawing/2014/main" id="{706A868F-6C8F-47B9-B2DE-2EC7EDC7053A}"/>
              </a:ext>
            </a:extLst>
          </p:cNvPr>
          <p:cNvPicPr>
            <a:picLocks noChangeAspect="1"/>
          </p:cNvPicPr>
          <p:nvPr/>
        </p:nvPicPr>
        <p:blipFill>
          <a:blip r:embed="rId4"/>
          <a:stretch>
            <a:fillRect/>
          </a:stretch>
        </p:blipFill>
        <p:spPr>
          <a:xfrm>
            <a:off x="72000" y="713039"/>
            <a:ext cx="9000000" cy="764907"/>
          </a:xfrm>
          <a:prstGeom prst="rect">
            <a:avLst/>
          </a:prstGeom>
        </p:spPr>
      </p:pic>
      <p:pic>
        <p:nvPicPr>
          <p:cNvPr id="7" name="Picture 6">
            <a:extLst>
              <a:ext uri="{FF2B5EF4-FFF2-40B4-BE49-F238E27FC236}">
                <a16:creationId xmlns:a16="http://schemas.microsoft.com/office/drawing/2014/main" id="{DF3C46E6-456B-4486-BB8B-008544466C63}"/>
              </a:ext>
            </a:extLst>
          </p:cNvPr>
          <p:cNvPicPr>
            <a:picLocks noChangeAspect="1"/>
          </p:cNvPicPr>
          <p:nvPr/>
        </p:nvPicPr>
        <p:blipFill>
          <a:blip r:embed="rId5"/>
          <a:stretch>
            <a:fillRect/>
          </a:stretch>
        </p:blipFill>
        <p:spPr>
          <a:xfrm>
            <a:off x="2412000" y="1562152"/>
            <a:ext cx="4320000" cy="182949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64938" y="4632640"/>
            <a:ext cx="8978082" cy="184665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 4.6% increase in rural crime (1,062 more offences) for the 12 months to June 2022 compared to the 12 months to June 2021 (by way of context, All Crime in Essex increased by 8.7% in the same period). Rural Crime decreased by 7.9% (2,080 fewer offences) in the 12 months to June 2022 compared to the 12 months to December 2019 (All Crime in Essex decreased by 1.1% in the same period).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 rural crime Harm (Crime Severity) Score* was 8.8 for the 12 months to June 2022, a rise of 1.4 when compared to the 12 months to June 2021 (by way of context, the All Crime Harm Score in Essex was 14.9, an increase of 2.9 for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June 2022) have been used rather than national data (which are to April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A6201098-55BC-467A-9B14-181B93F589FC}"/>
              </a:ext>
            </a:extLst>
          </p:cNvPr>
          <p:cNvPicPr>
            <a:picLocks noChangeAspect="1"/>
          </p:cNvPicPr>
          <p:nvPr/>
        </p:nvPicPr>
        <p:blipFill>
          <a:blip r:embed="rId3"/>
          <a:stretch>
            <a:fillRect/>
          </a:stretch>
        </p:blipFill>
        <p:spPr>
          <a:xfrm>
            <a:off x="72000" y="734783"/>
            <a:ext cx="9000000" cy="737904"/>
          </a:xfrm>
          <a:prstGeom prst="rect">
            <a:avLst/>
          </a:prstGeom>
        </p:spPr>
      </p:pic>
      <p:pic>
        <p:nvPicPr>
          <p:cNvPr id="10" name="Picture 9">
            <a:extLst>
              <a:ext uri="{FF2B5EF4-FFF2-40B4-BE49-F238E27FC236}">
                <a16:creationId xmlns:a16="http://schemas.microsoft.com/office/drawing/2014/main" id="{B911A03A-1258-4885-8402-441CBEDB4E1A}"/>
              </a:ext>
            </a:extLst>
          </p:cNvPr>
          <p:cNvPicPr>
            <a:picLocks noChangeAspect="1"/>
          </p:cNvPicPr>
          <p:nvPr/>
        </p:nvPicPr>
        <p:blipFill>
          <a:blip r:embed="rId4"/>
          <a:stretch>
            <a:fillRect/>
          </a:stretch>
        </p:blipFill>
        <p:spPr>
          <a:xfrm>
            <a:off x="2412000" y="1601308"/>
            <a:ext cx="4320000" cy="1827692"/>
          </a:xfrm>
          <a:prstGeom prst="rect">
            <a:avLst/>
          </a:prstGeom>
        </p:spPr>
      </p:pic>
      <p:pic>
        <p:nvPicPr>
          <p:cNvPr id="11" name="Picture 10">
            <a:extLst>
              <a:ext uri="{FF2B5EF4-FFF2-40B4-BE49-F238E27FC236}">
                <a16:creationId xmlns:a16="http://schemas.microsoft.com/office/drawing/2014/main" id="{52F7DF34-3DCC-4F6A-A4AC-B57DD870DA4F}"/>
              </a:ext>
            </a:extLst>
          </p:cNvPr>
          <p:cNvPicPr>
            <a:picLocks noChangeAspect="1"/>
          </p:cNvPicPr>
          <p:nvPr/>
        </p:nvPicPr>
        <p:blipFill>
          <a:blip r:embed="rId5"/>
          <a:stretch>
            <a:fillRect/>
          </a:stretch>
        </p:blipFill>
        <p:spPr>
          <a:xfrm>
            <a:off x="43020" y="3544635"/>
            <a:ext cx="9000000" cy="737904"/>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7</a:t>
            </a:fld>
            <a:endParaRPr lang="en-GB" dirty="0"/>
          </a:p>
        </p:txBody>
      </p:sp>
      <p:sp>
        <p:nvSpPr>
          <p:cNvPr id="8" name="TextBox 7"/>
          <p:cNvSpPr txBox="1"/>
          <p:nvPr/>
        </p:nvSpPr>
        <p:spPr>
          <a:xfrm>
            <a:off x="82959" y="4941168"/>
            <a:ext cx="8978082" cy="147732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in rural policing (from the independent survey commissioned by Essex Police) is at 81.5% (results to the 12 months to March 2022). Compared to year ending March 2021, confidence in rural policing has remained stable and is higher than the Essex average of 79.0%.</a:t>
            </a:r>
          </a:p>
          <a:p>
            <a:endParaRPr lang="en-GB" sz="1000" dirty="0">
              <a:solidFill>
                <a:schemeClr val="tx1"/>
              </a:solidFill>
              <a:latin typeface="Atkinson Hyperlegible" pitchFamily="50" charset="0"/>
            </a:endParaRPr>
          </a:p>
          <a:p>
            <a:r>
              <a:rPr lang="en-US" sz="1000" dirty="0">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two Sergeants and eleven PCs, one of which is a dedicated Wildlife and Heritage Crime Officer. Four special constables are also fully embedded into the team. Delivery of the Rural Crime Strategy is overseen by the LPSU Chief Inspector and LPSU Inspector with the Rural Engagement Team delivering much of the activity. </a:t>
            </a:r>
            <a:endParaRPr lang="en-GB" sz="1000" dirty="0">
              <a:effectLst/>
              <a:latin typeface="Atkinson Hyperlegible" pitchFamily="50" charset="0"/>
              <a:ea typeface="Yu Mincho" panose="020B0400000000000000" pitchFamily="18" charset="-128"/>
              <a:cs typeface="Arial" panose="020B0604020202020204" pitchFamily="34" charset="0"/>
            </a:endParaRPr>
          </a:p>
          <a:p>
            <a:r>
              <a:rPr lang="en-US" sz="1000" dirty="0">
                <a:effectLst/>
                <a:latin typeface="Atkinson Hyperlegible" pitchFamily="50" charset="0"/>
                <a:ea typeface="Yu Mincho" panose="020B0400000000000000" pitchFamily="18" charset="-128"/>
                <a:cs typeface="Arial" panose="020B0604020202020204" pitchFamily="34" charset="0"/>
              </a:rPr>
              <a:t> </a:t>
            </a:r>
            <a:endParaRPr lang="en-GB" sz="1000" dirty="0">
              <a:effectLst/>
              <a:latin typeface="Atkinson Hyperlegible" pitchFamily="50" charset="0"/>
              <a:ea typeface="Yu Mincho" panose="020B0400000000000000" pitchFamily="18" charset="-128"/>
              <a:cs typeface="Arial" panose="020B0604020202020204" pitchFamily="34" charset="0"/>
            </a:endParaRPr>
          </a:p>
          <a:p>
            <a:pPr lvl="0"/>
            <a:r>
              <a:rPr lang="en-GB" sz="1000" dirty="0">
                <a:solidFill>
                  <a:schemeClr val="tx1"/>
                </a:solidFill>
                <a:latin typeface="Atkinson Hyperlegible" pitchFamily="50" charset="0"/>
              </a:rPr>
              <a:t>As confidence in the local police has remained stable, and offence levels in the 12 months to June 2022 compared to the 12 months to December 2019 (pre-COVID) are lower, a grade of Good is recommended.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11" name="Picture 10">
            <a:extLst>
              <a:ext uri="{FF2B5EF4-FFF2-40B4-BE49-F238E27FC236}">
                <a16:creationId xmlns:a16="http://schemas.microsoft.com/office/drawing/2014/main" id="{198B1049-6FA8-42CD-B101-FFE379A68BCE}"/>
              </a:ext>
            </a:extLst>
          </p:cNvPr>
          <p:cNvPicPr>
            <a:picLocks noChangeAspect="1"/>
          </p:cNvPicPr>
          <p:nvPr/>
        </p:nvPicPr>
        <p:blipFill>
          <a:blip r:embed="rId3"/>
          <a:stretch>
            <a:fillRect/>
          </a:stretch>
        </p:blipFill>
        <p:spPr>
          <a:xfrm>
            <a:off x="107504" y="715149"/>
            <a:ext cx="8939403" cy="942975"/>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64817" y="4087002"/>
            <a:ext cx="8978675" cy="24006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000" dirty="0">
                <a:solidFill>
                  <a:schemeClr val="tx1"/>
                </a:solidFill>
                <a:latin typeface="Atkinson Hyperlegible" pitchFamily="50" charset="0"/>
              </a:rPr>
              <a:t>Safer Essex Roads Partnership (</a:t>
            </a:r>
            <a:r>
              <a:rPr lang="en-GB" sz="1000" dirty="0">
                <a:effectLst/>
                <a:latin typeface="Atkinson Hyperlegible" pitchFamily="50" charset="0"/>
                <a:ea typeface="Times New Roman" panose="02020603050405020304" pitchFamily="18" charset="0"/>
                <a:cs typeface="Times New Roman" panose="02020603050405020304" pitchFamily="18" charset="0"/>
              </a:rPr>
              <a:t>SERP).  Members of SERP comprise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000" dirty="0">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problem driving and support behavioural and structural changes.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was a 25.5% increase (179 more) in the number of those Killed or Seriously Injured (KSI) in Essex for the 12 months to June 2022 compared to the 12 months to June 2021. There was an increase in the number of collisions, particularly those resulting in serious injuries (24.3%), in the same period. The number of KSIs also increased by 58 in the 12 months to June 2022 compared to the 12 months to December 2019.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is sixth in its Most Similar Group (MSG) of forces for casualties per 100 million vehicle kilometres (results to December 20</a:t>
            </a:r>
            <a:r>
              <a:rPr lang="en-GB" sz="1000" u="sng" dirty="0">
                <a:solidFill>
                  <a:schemeClr val="tx1"/>
                </a:solidFill>
                <a:latin typeface="Atkinson Hyperlegible" pitchFamily="50" charset="0"/>
              </a:rPr>
              <a:t>20</a:t>
            </a:r>
            <a:r>
              <a:rPr lang="en-GB" sz="10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DFAA65DB-5DAD-48E6-81F9-ADC940872FC9}"/>
              </a:ext>
            </a:extLst>
          </p:cNvPr>
          <p:cNvPicPr>
            <a:picLocks noChangeAspect="1"/>
          </p:cNvPicPr>
          <p:nvPr/>
        </p:nvPicPr>
        <p:blipFill>
          <a:blip r:embed="rId2"/>
          <a:stretch>
            <a:fillRect/>
          </a:stretch>
        </p:blipFill>
        <p:spPr>
          <a:xfrm>
            <a:off x="64817" y="804094"/>
            <a:ext cx="9000000" cy="622802"/>
          </a:xfrm>
          <a:prstGeom prst="rect">
            <a:avLst/>
          </a:prstGeom>
        </p:spPr>
      </p:pic>
      <p:pic>
        <p:nvPicPr>
          <p:cNvPr id="4" name="Picture 3">
            <a:extLst>
              <a:ext uri="{FF2B5EF4-FFF2-40B4-BE49-F238E27FC236}">
                <a16:creationId xmlns:a16="http://schemas.microsoft.com/office/drawing/2014/main" id="{0F507B65-84B0-49E5-B388-5C9BFCE51EB0}"/>
              </a:ext>
            </a:extLst>
          </p:cNvPr>
          <p:cNvPicPr>
            <a:picLocks noChangeAspect="1"/>
          </p:cNvPicPr>
          <p:nvPr/>
        </p:nvPicPr>
        <p:blipFill>
          <a:blip r:embed="rId3"/>
          <a:stretch>
            <a:fillRect/>
          </a:stretch>
        </p:blipFill>
        <p:spPr>
          <a:xfrm>
            <a:off x="64817" y="1504323"/>
            <a:ext cx="4320000" cy="1855084"/>
          </a:xfrm>
          <a:prstGeom prst="rect">
            <a:avLst/>
          </a:prstGeom>
        </p:spPr>
      </p:pic>
      <p:pic>
        <p:nvPicPr>
          <p:cNvPr id="11" name="Picture 10">
            <a:extLst>
              <a:ext uri="{FF2B5EF4-FFF2-40B4-BE49-F238E27FC236}">
                <a16:creationId xmlns:a16="http://schemas.microsoft.com/office/drawing/2014/main" id="{64EF6BF5-1DAF-4F40-9E95-035DCAD212F3}"/>
              </a:ext>
            </a:extLst>
          </p:cNvPr>
          <p:cNvPicPr>
            <a:picLocks noChangeAspect="1"/>
          </p:cNvPicPr>
          <p:nvPr/>
        </p:nvPicPr>
        <p:blipFill>
          <a:blip r:embed="rId4"/>
          <a:stretch>
            <a:fillRect/>
          </a:stretch>
        </p:blipFill>
        <p:spPr>
          <a:xfrm>
            <a:off x="4745232" y="1505998"/>
            <a:ext cx="4320000" cy="1142585"/>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21968" y="3271777"/>
            <a:ext cx="9064212" cy="35009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 15.8% decrease (522 fewer offences) in drink/drug driving offences for the 12 months to June 2022 compared to the 12 months to June 2021. This is due to a decrease in recorded drug driving offences; there was an 15.6% increase (203 more offences) in drink driving but a 43.6% decrease (716 fewer offences) in drug driving. There was also a 24.9% decrease (924 fewer offences) in drink/drug driving offences for the 12 months to June 2022 compared to the 12 months to December 2019; of these offences, there was a 2.8% increase (41 more offences) in drink driving and a 49.7% decrease (917 fewer offences) in drug driving. All of these offence types are primarily driven by police proactivity in relation to road safety. </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 33.2% increase (164 more offences) in the number of driving related mobile phone offences recorded for the 12 months to June 2022 compared to the 12 months to June 2021.*</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Confidence in Essex Police and organisations with whom they police the roads (from the independent survey commissioned by Essex Police) is at 64.0% (results to the 12 months to March 2022). Compared to year ending March 2021, confidence in the local police and organisations they work with has decreased by 9.3% points.</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significant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7" name="Picture 6">
            <a:extLst>
              <a:ext uri="{FF2B5EF4-FFF2-40B4-BE49-F238E27FC236}">
                <a16:creationId xmlns:a16="http://schemas.microsoft.com/office/drawing/2014/main" id="{40403B8A-FED2-41BD-B74B-6EA3093983B9}"/>
              </a:ext>
            </a:extLst>
          </p:cNvPr>
          <p:cNvPicPr>
            <a:picLocks noChangeAspect="1"/>
          </p:cNvPicPr>
          <p:nvPr/>
        </p:nvPicPr>
        <p:blipFill>
          <a:blip r:embed="rId2"/>
          <a:stretch>
            <a:fillRect/>
          </a:stretch>
        </p:blipFill>
        <p:spPr>
          <a:xfrm>
            <a:off x="105380" y="2163987"/>
            <a:ext cx="8931116" cy="1094899"/>
          </a:xfrm>
          <a:prstGeom prst="rect">
            <a:avLst/>
          </a:prstGeom>
        </p:spPr>
      </p:pic>
      <p:pic>
        <p:nvPicPr>
          <p:cNvPr id="8" name="Picture 7">
            <a:extLst>
              <a:ext uri="{FF2B5EF4-FFF2-40B4-BE49-F238E27FC236}">
                <a16:creationId xmlns:a16="http://schemas.microsoft.com/office/drawing/2014/main" id="{90E3C9EE-D6B5-45F5-AA1E-CFB0AA455BD0}"/>
              </a:ext>
            </a:extLst>
          </p:cNvPr>
          <p:cNvPicPr>
            <a:picLocks noChangeAspect="1"/>
          </p:cNvPicPr>
          <p:nvPr/>
        </p:nvPicPr>
        <p:blipFill>
          <a:blip r:embed="rId3"/>
          <a:stretch>
            <a:fillRect/>
          </a:stretch>
        </p:blipFill>
        <p:spPr>
          <a:xfrm>
            <a:off x="105380" y="700991"/>
            <a:ext cx="9000000" cy="1439072"/>
          </a:xfrm>
          <a:prstGeom prst="rect">
            <a:avLst/>
          </a:prstGeom>
        </p:spPr>
      </p:pic>
    </p:spTree>
    <p:extLst>
      <p:ext uri="{BB962C8B-B14F-4D97-AF65-F5344CB8AC3E}">
        <p14:creationId xmlns:p14="http://schemas.microsoft.com/office/powerpoint/2010/main" val="636222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8d7c5e81-ca17-4398-b481-393a2177e379"/>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149725</TotalTime>
  <Words>6078</Words>
  <Application>Microsoft Office PowerPoint</Application>
  <PresentationFormat>On-screen Show (4:3)</PresentationFormat>
  <Paragraphs>282</Paragraphs>
  <Slides>27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Claire Heath 42006972</cp:lastModifiedBy>
  <cp:revision>5887</cp:revision>
  <cp:lastPrinted>2020-11-06T11:50:37Z</cp:lastPrinted>
  <dcterms:created xsi:type="dcterms:W3CDTF">2016-11-25T10:22:24Z</dcterms:created>
  <dcterms:modified xsi:type="dcterms:W3CDTF">2022-07-21T19:20:51Z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