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3"/>
  </p:notesMasterIdLst>
  <p:handoutMasterIdLst>
    <p:handoutMasterId r:id="rId34"/>
  </p:handoutMasterIdLst>
  <p:sldIdLst>
    <p:sldId id="257" r:id="rId5"/>
    <p:sldId id="299" r:id="rId6"/>
    <p:sldId id="286" r:id="rId7"/>
    <p:sldId id="300" r:id="rId8"/>
    <p:sldId id="287" r:id="rId9"/>
    <p:sldId id="335" r:id="rId10"/>
    <p:sldId id="336" r:id="rId11"/>
    <p:sldId id="337" r:id="rId12"/>
    <p:sldId id="338" r:id="rId13"/>
    <p:sldId id="317" r:id="rId14"/>
    <p:sldId id="318" r:id="rId15"/>
    <p:sldId id="329" r:id="rId16"/>
    <p:sldId id="319" r:id="rId17"/>
    <p:sldId id="333" r:id="rId18"/>
    <p:sldId id="321" r:id="rId19"/>
    <p:sldId id="322" r:id="rId20"/>
    <p:sldId id="288" r:id="rId21"/>
    <p:sldId id="324" r:id="rId22"/>
    <p:sldId id="305" r:id="rId23"/>
    <p:sldId id="328" r:id="rId24"/>
    <p:sldId id="330" r:id="rId25"/>
    <p:sldId id="339" r:id="rId26"/>
    <p:sldId id="298" r:id="rId27"/>
    <p:sldId id="326" r:id="rId28"/>
    <p:sldId id="325" r:id="rId29"/>
    <p:sldId id="295" r:id="rId30"/>
    <p:sldId id="296" r:id="rId31"/>
    <p:sldId id="327" r:id="rId32"/>
  </p:sldIdLst>
  <p:sldSz cx="9144000" cy="6858000" type="screen4x3"/>
  <p:notesSz cx="6877050" cy="9656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cy Morris D/SUPT 42000436" initials="LMD4" lastIdx="2" clrIdx="0"/>
  <p:cmAuthor id="7" name="Richard Charnock 42071826" initials="RC4" lastIdx="4" clrIdx="7">
    <p:extLst>
      <p:ext uri="{19B8F6BF-5375-455C-9EA6-DF929625EA0E}">
        <p15:presenceInfo xmlns:p15="http://schemas.microsoft.com/office/powerpoint/2012/main" userId="S::Richard.Charnock@essex.police.uk::9349f1fd-d448-4709-94f9-992c39c3d9bf" providerId="AD"/>
      </p:ext>
    </p:extLst>
  </p:cmAuthor>
  <p:cmAuthor id="1" name="Mark Johnson 42078336" initials="MJ4" lastIdx="40" clrIdx="1"/>
  <p:cmAuthor id="8" name="Morgan Cronin T/CH/SUPT 42002887" initials="MCT4" lastIdx="5" clrIdx="8">
    <p:extLst>
      <p:ext uri="{19B8F6BF-5375-455C-9EA6-DF929625EA0E}">
        <p15:presenceInfo xmlns:p15="http://schemas.microsoft.com/office/powerpoint/2012/main" userId="S::Morgan.Cronin@essex.police.uk::9e0ccce6-48d7-429b-b73a-6e2d245cd771" providerId="AD"/>
      </p:ext>
    </p:extLst>
  </p:cmAuthor>
  <p:cmAuthor id="2" name="Victoria Harrington 42077067" initials="VH4" lastIdx="209" clrIdx="2"/>
  <p:cmAuthor id="3" name="Matt Robbins 42073495" initials="MR4" lastIdx="5" clrIdx="3">
    <p:extLst>
      <p:ext uri="{19B8F6BF-5375-455C-9EA6-DF929625EA0E}">
        <p15:presenceInfo xmlns:p15="http://schemas.microsoft.com/office/powerpoint/2012/main" userId="S-1-5-21-3905950219-3223722337-1205513746-15545" providerId="AD"/>
      </p:ext>
    </p:extLst>
  </p:cmAuthor>
  <p:cmAuthor id="4" name="Laura Sumer 42070126" initials="LS4" lastIdx="18" clrIdx="4">
    <p:extLst>
      <p:ext uri="{19B8F6BF-5375-455C-9EA6-DF929625EA0E}">
        <p15:presenceInfo xmlns:p15="http://schemas.microsoft.com/office/powerpoint/2012/main" userId="S-1-5-21-3905950219-3223722337-1205513746-14080" providerId="AD"/>
      </p:ext>
    </p:extLst>
  </p:cmAuthor>
  <p:cmAuthor id="5" name="Laura Sumer 42070126" initials="LS4 [2]" lastIdx="166" clrIdx="5">
    <p:extLst>
      <p:ext uri="{19B8F6BF-5375-455C-9EA6-DF929625EA0E}">
        <p15:presenceInfo xmlns:p15="http://schemas.microsoft.com/office/powerpoint/2012/main" userId="S::Laura.Sumer@essex.police.uk::fbb2f4ed-998a-41d0-8295-e1419d34a0c5" providerId="AD"/>
      </p:ext>
    </p:extLst>
  </p:cmAuthor>
  <p:cmAuthor id="6" name="Matt Robbins 42073495" initials="MR4 [2]" lastIdx="49" clrIdx="6">
    <p:extLst>
      <p:ext uri="{19B8F6BF-5375-455C-9EA6-DF929625EA0E}">
        <p15:presenceInfo xmlns:p15="http://schemas.microsoft.com/office/powerpoint/2012/main" userId="S::Matt.Robbins@essex.police.uk::a8de2c8f-d049-460a-a9e1-41659b9f2e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1C3048"/>
    <a:srgbClr val="001947"/>
    <a:srgbClr val="E9EDF4"/>
    <a:srgbClr val="1F3651"/>
    <a:srgbClr val="142232"/>
    <a:srgbClr val="E890AB"/>
    <a:srgbClr val="83F5BF"/>
    <a:srgbClr val="1320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72" autoAdjust="0"/>
    <p:restoredTop sz="96102" autoAdjust="0"/>
  </p:normalViewPr>
  <p:slideViewPr>
    <p:cSldViewPr>
      <p:cViewPr>
        <p:scale>
          <a:sx n="110" d="100"/>
          <a:sy n="110" d="100"/>
        </p:scale>
        <p:origin x="654" y="102"/>
      </p:cViewPr>
      <p:guideLst>
        <p:guide orient="horz" pos="2160"/>
        <p:guide pos="2880"/>
      </p:guideLst>
    </p:cSldViewPr>
  </p:slideViewPr>
  <p:notesTextViewPr>
    <p:cViewPr>
      <p:scale>
        <a:sx n="1" d="1"/>
        <a:sy n="1" d="1"/>
      </p:scale>
      <p:origin x="0" y="0"/>
    </p:cViewPr>
  </p:notesTextViewPr>
  <p:notesViewPr>
    <p:cSldViewPr>
      <p:cViewPr varScale="1">
        <p:scale>
          <a:sx n="61" d="100"/>
          <a:sy n="61" d="100"/>
        </p:scale>
        <p:origin x="3254" y="67"/>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ctoria Harrington 42077067" userId="f4ff6639-4e17-47a0-8417-d7c2b298290e" providerId="ADAL" clId="{0D3C87E3-647F-45E2-A027-DCAC7A989984}"/>
    <pc:docChg chg="modSld">
      <pc:chgData name="Victoria Harrington 42077067" userId="f4ff6639-4e17-47a0-8417-d7c2b298290e" providerId="ADAL" clId="{0D3C87E3-647F-45E2-A027-DCAC7A989984}" dt="2022-08-16T14:40:57.367" v="148" actId="20577"/>
      <pc:docMkLst>
        <pc:docMk/>
      </pc:docMkLst>
      <pc:sldChg chg="modSp mod">
        <pc:chgData name="Victoria Harrington 42077067" userId="f4ff6639-4e17-47a0-8417-d7c2b298290e" providerId="ADAL" clId="{0D3C87E3-647F-45E2-A027-DCAC7A989984}" dt="2022-08-16T14:40:57.367" v="148" actId="20577"/>
        <pc:sldMkLst>
          <pc:docMk/>
          <pc:sldMk cId="555042333" sldId="328"/>
        </pc:sldMkLst>
        <pc:spChg chg="mod">
          <ac:chgData name="Victoria Harrington 42077067" userId="f4ff6639-4e17-47a0-8417-d7c2b298290e" providerId="ADAL" clId="{0D3C87E3-647F-45E2-A027-DCAC7A989984}" dt="2022-08-16T14:40:24.921" v="96" actId="20577"/>
          <ac:spMkLst>
            <pc:docMk/>
            <pc:sldMk cId="555042333" sldId="328"/>
            <ac:spMk id="8" creationId="{241A1F8D-989D-43E9-A282-BFCC3D6D1B1D}"/>
          </ac:spMkLst>
        </pc:spChg>
        <pc:spChg chg="mod">
          <ac:chgData name="Victoria Harrington 42077067" userId="f4ff6639-4e17-47a0-8417-d7c2b298290e" providerId="ADAL" clId="{0D3C87E3-647F-45E2-A027-DCAC7A989984}" dt="2022-08-16T14:40:57.367" v="148" actId="20577"/>
          <ac:spMkLst>
            <pc:docMk/>
            <pc:sldMk cId="555042333" sldId="328"/>
            <ac:spMk id="10" creationId="{53020F43-9A4F-4EA3-AACD-535BC2D15544}"/>
          </ac:spMkLst>
        </pc:spChg>
        <pc:spChg chg="mod">
          <ac:chgData name="Victoria Harrington 42077067" userId="f4ff6639-4e17-47a0-8417-d7c2b298290e" providerId="ADAL" clId="{0D3C87E3-647F-45E2-A027-DCAC7A989984}" dt="2022-08-16T14:39:59.295" v="52" actId="20577"/>
          <ac:spMkLst>
            <pc:docMk/>
            <pc:sldMk cId="555042333" sldId="328"/>
            <ac:spMk id="11" creationId="{924E1210-EFB0-4724-AD3B-18E9D4FC114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sz="quarter" idx="1"/>
          </p:nvPr>
        </p:nvSpPr>
        <p:spPr>
          <a:xfrm>
            <a:off x="3894723" y="2"/>
            <a:ext cx="2980704" cy="482839"/>
          </a:xfrm>
          <a:prstGeom prst="rect">
            <a:avLst/>
          </a:prstGeom>
        </p:spPr>
        <p:txBody>
          <a:bodyPr vert="horz" lIns="92098" tIns="46048" rIns="92098" bIns="46048" rtlCol="0"/>
          <a:lstStyle>
            <a:lvl1pPr algn="r">
              <a:defRPr sz="1200"/>
            </a:lvl1pPr>
          </a:lstStyle>
          <a:p>
            <a:fld id="{5903D7C5-9F6C-4676-B42A-1E0731642E03}" type="datetimeFigureOut">
              <a:rPr lang="en-GB" smtClean="0"/>
              <a:t>16/08/2022</a:t>
            </a:fld>
            <a:endParaRPr lang="en-GB" dirty="0"/>
          </a:p>
        </p:txBody>
      </p:sp>
      <p:sp>
        <p:nvSpPr>
          <p:cNvPr id="4" name="Footer Placeholder 3"/>
          <p:cNvSpPr>
            <a:spLocks noGrp="1"/>
          </p:cNvSpPr>
          <p:nvPr>
            <p:ph type="ftr" sz="quarter" idx="2"/>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94723" y="9172375"/>
            <a:ext cx="2980704" cy="482839"/>
          </a:xfrm>
          <a:prstGeom prst="rect">
            <a:avLst/>
          </a:prstGeom>
        </p:spPr>
        <p:txBody>
          <a:bodyPr vert="horz" lIns="92098" tIns="46048" rIns="92098" bIns="46048" rtlCol="0" anchor="b"/>
          <a:lstStyle>
            <a:lvl1pPr algn="r">
              <a:defRPr sz="1200"/>
            </a:lvl1pPr>
          </a:lstStyle>
          <a:p>
            <a:fld id="{B07D4B5A-3B64-4AD6-87F8-980ACD575913}" type="slidenum">
              <a:rPr lang="en-GB" smtClean="0"/>
              <a:t>‹#›</a:t>
            </a:fld>
            <a:endParaRPr lang="en-GB" dirty="0"/>
          </a:p>
        </p:txBody>
      </p:sp>
    </p:spTree>
    <p:extLst>
      <p:ext uri="{BB962C8B-B14F-4D97-AF65-F5344CB8AC3E}">
        <p14:creationId xmlns:p14="http://schemas.microsoft.com/office/powerpoint/2010/main" val="349846542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idx="1"/>
          </p:nvPr>
        </p:nvSpPr>
        <p:spPr>
          <a:xfrm>
            <a:off x="3894723" y="2"/>
            <a:ext cx="2980704" cy="482839"/>
          </a:xfrm>
          <a:prstGeom prst="rect">
            <a:avLst/>
          </a:prstGeom>
        </p:spPr>
        <p:txBody>
          <a:bodyPr vert="horz" lIns="92098" tIns="46048" rIns="92098" bIns="46048" rtlCol="0"/>
          <a:lstStyle>
            <a:lvl1pPr algn="r">
              <a:defRPr sz="1200"/>
            </a:lvl1pPr>
          </a:lstStyle>
          <a:p>
            <a:fld id="{94FE0818-969F-4496-9006-8FE67EE6E561}" type="datetimeFigureOut">
              <a:rPr lang="en-GB" smtClean="0"/>
              <a:t>16/08/2022</a:t>
            </a:fld>
            <a:endParaRPr lang="en-GB" dirty="0"/>
          </a:p>
        </p:txBody>
      </p:sp>
      <p:sp>
        <p:nvSpPr>
          <p:cNvPr id="4" name="Slide Image Placeholder 3"/>
          <p:cNvSpPr>
            <a:spLocks noGrp="1" noRot="1" noChangeAspect="1"/>
          </p:cNvSpPr>
          <p:nvPr>
            <p:ph type="sldImg" idx="2"/>
          </p:nvPr>
        </p:nvSpPr>
        <p:spPr>
          <a:xfrm>
            <a:off x="1023938" y="723900"/>
            <a:ext cx="4829175" cy="3621088"/>
          </a:xfrm>
          <a:prstGeom prst="rect">
            <a:avLst/>
          </a:prstGeom>
          <a:noFill/>
          <a:ln w="12700">
            <a:solidFill>
              <a:prstClr val="black"/>
            </a:solidFill>
          </a:ln>
        </p:spPr>
        <p:txBody>
          <a:bodyPr vert="horz" lIns="92098" tIns="46048" rIns="92098" bIns="46048" rtlCol="0" anchor="ctr"/>
          <a:lstStyle/>
          <a:p>
            <a:endParaRPr lang="en-GB" dirty="0"/>
          </a:p>
        </p:txBody>
      </p:sp>
      <p:sp>
        <p:nvSpPr>
          <p:cNvPr id="5" name="Notes Placeholder 4"/>
          <p:cNvSpPr>
            <a:spLocks noGrp="1"/>
          </p:cNvSpPr>
          <p:nvPr>
            <p:ph type="body" sz="quarter" idx="3"/>
          </p:nvPr>
        </p:nvSpPr>
        <p:spPr>
          <a:xfrm>
            <a:off x="688357" y="4587739"/>
            <a:ext cx="5500342" cy="4345543"/>
          </a:xfrm>
          <a:prstGeom prst="rect">
            <a:avLst/>
          </a:prstGeom>
        </p:spPr>
        <p:txBody>
          <a:bodyPr vert="horz" lIns="92098" tIns="46048" rIns="92098" bIns="4604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94723" y="9172375"/>
            <a:ext cx="2980704" cy="482839"/>
          </a:xfrm>
          <a:prstGeom prst="rect">
            <a:avLst/>
          </a:prstGeom>
        </p:spPr>
        <p:txBody>
          <a:bodyPr vert="horz" lIns="92098" tIns="46048" rIns="92098" bIns="46048" rtlCol="0" anchor="b"/>
          <a:lstStyle>
            <a:lvl1pPr algn="r">
              <a:defRPr sz="1200"/>
            </a:lvl1pPr>
          </a:lstStyle>
          <a:p>
            <a:fld id="{AC682968-C500-41F0-8EA9-AEB7EAFF1BE1}" type="slidenum">
              <a:rPr lang="en-GB" smtClean="0"/>
              <a:t>‹#›</a:t>
            </a:fld>
            <a:endParaRPr lang="en-GB" dirty="0"/>
          </a:p>
        </p:txBody>
      </p:sp>
    </p:spTree>
    <p:extLst>
      <p:ext uri="{BB962C8B-B14F-4D97-AF65-F5344CB8AC3E}">
        <p14:creationId xmlns:p14="http://schemas.microsoft.com/office/powerpoint/2010/main" val="151771399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03070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142977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253663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425227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A3D49C3-51F0-484B-90BE-E68DCD6092B4}" type="datetime1">
              <a:rPr lang="en-GB" smtClean="0"/>
              <a:t>16/08/2022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807110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862981-8D8F-4C00-A270-A50B97D6A135}" type="datetime1">
              <a:rPr lang="en-GB" smtClean="0"/>
              <a:t>16/08/2022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37248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BD14697-7789-46C6-8E9B-DA9F96D7ACB6}" type="datetime1">
              <a:rPr lang="en-GB" smtClean="0"/>
              <a:t>16/08/2022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9754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845F4F4-1575-4393-9066-05EB6415236A}" type="datetime1">
              <a:rPr lang="en-GB" smtClean="0"/>
              <a:t>16/08/2022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651844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C8DACA-9ED4-4ABD-8F4A-4833BB894C40}" type="datetime1">
              <a:rPr lang="en-GB" smtClean="0"/>
              <a:t>16/08/2022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51911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99A09AD-8B61-4E5D-AE1F-CAFF15C4FBF5}" type="datetime1">
              <a:rPr lang="en-GB" smtClean="0"/>
              <a:t>16/08/2022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387979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EC38E7A-8525-40C6-8BB1-5440BCB18485}" type="datetime1">
              <a:rPr lang="en-GB" smtClean="0"/>
              <a:t>16/08/2022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306048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426EBF3-73A6-4007-A20F-ABFC92F4115D}" type="datetime1">
              <a:rPr lang="en-GB" smtClean="0"/>
              <a:t>16/08/2022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250470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B7109-DAC7-4ACA-9CB2-2C155A3CF4F1}" type="datetime1">
              <a:rPr lang="en-GB" smtClean="0"/>
              <a:t>16/08/2022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721263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D8A6CB-2731-471C-A854-00C06D38D1CB}" type="datetime1">
              <a:rPr lang="en-GB" smtClean="0"/>
              <a:t>16/08/2022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009590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4AB555-B295-4818-A9D2-165A49934E58}" type="datetime1">
              <a:rPr lang="en-GB" smtClean="0"/>
              <a:t>16/08/2022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2735207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0021A-6670-426C-9817-1BEF5B58DECA}" type="datetime1">
              <a:rPr lang="en-GB" smtClean="0"/>
              <a:t>16/08/2022</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83E65-4E55-4BA6-A0BC-212B9D3BDCE3}" type="slidenum">
              <a:rPr lang="en-GB" smtClean="0"/>
              <a:t>‹#›</a:t>
            </a:fld>
            <a:endParaRPr lang="en-GB" dirty="0"/>
          </a:p>
        </p:txBody>
      </p:sp>
    </p:spTree>
    <p:extLst>
      <p:ext uri="{BB962C8B-B14F-4D97-AF65-F5344CB8AC3E}">
        <p14:creationId xmlns:p14="http://schemas.microsoft.com/office/powerpoint/2010/main" val="3332614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emf"/><Relationship Id="rId1" Type="http://schemas.openxmlformats.org/officeDocument/2006/relationships/slideLayout" Target="../slideLayouts/slideLayout1.xml"/><Relationship Id="rId4" Type="http://schemas.openxmlformats.org/officeDocument/2006/relationships/image" Target="../media/image29.png"/></Relationships>
</file>

<file path=ppt/slides/_rels/slide16.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hyperlink" Target="https://colp.maps.arcgis.com/apps/dashboards/0334150e430449cf8ac917e347897d46" TargetMode="External"/><Relationship Id="rId1" Type="http://schemas.openxmlformats.org/officeDocument/2006/relationships/slideLayout" Target="../slideLayouts/slideLayout1.xml"/><Relationship Id="rId6" Type="http://schemas.openxmlformats.org/officeDocument/2006/relationships/image" Target="../media/image33.emf"/><Relationship Id="rId5" Type="http://schemas.openxmlformats.org/officeDocument/2006/relationships/image" Target="../media/image32.png"/><Relationship Id="rId4" Type="http://schemas.openxmlformats.org/officeDocument/2006/relationships/image" Target="../media/image31.png"/></Relationships>
</file>

<file path=ppt/slides/_rels/slide17.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emf"/><Relationship Id="rId1" Type="http://schemas.openxmlformats.org/officeDocument/2006/relationships/slideLayout" Target="../slideLayouts/slideLayout1.xml"/><Relationship Id="rId4" Type="http://schemas.openxmlformats.org/officeDocument/2006/relationships/image" Target="../media/image36.png"/></Relationships>
</file>

<file path=ppt/slides/_rels/slide18.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image" Target="../media/image37.emf"/><Relationship Id="rId1" Type="http://schemas.openxmlformats.org/officeDocument/2006/relationships/slideLayout" Target="../slideLayouts/slideLayout1.xml"/><Relationship Id="rId5" Type="http://schemas.openxmlformats.org/officeDocument/2006/relationships/image" Target="../media/image40.png"/><Relationship Id="rId4" Type="http://schemas.openxmlformats.org/officeDocument/2006/relationships/image" Target="../media/image39.png"/></Relationships>
</file>

<file path=ppt/slides/_rels/slide19.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42.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43.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9.emf"/><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12.emf"/><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emf"/><Relationship Id="rId1" Type="http://schemas.openxmlformats.org/officeDocument/2006/relationships/slideLayout" Target="../slideLayouts/slideLayout1.xml"/><Relationship Id="rId4" Type="http://schemas.openxmlformats.org/officeDocument/2006/relationships/image" Target="../media/image16.emf"/></Relationships>
</file>

<file path=ppt/slides/_rels/slide9.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225" y="1124744"/>
            <a:ext cx="8599558" cy="1323439"/>
          </a:xfrm>
          <a:prstGeom prst="rect">
            <a:avLst/>
          </a:prstGeom>
          <a:noFill/>
        </p:spPr>
        <p:txBody>
          <a:bodyPr wrap="square" rtlCol="0">
            <a:spAutoFit/>
          </a:bodyPr>
          <a:lstStyle/>
          <a:p>
            <a:r>
              <a:rPr lang="en-GB" sz="4000" b="1" dirty="0">
                <a:latin typeface="Atkinson Hyperlegible" pitchFamily="50" charset="0"/>
              </a:rPr>
              <a:t>Police and Crime Plan 2021-2024</a:t>
            </a:r>
          </a:p>
          <a:p>
            <a:r>
              <a:rPr lang="en-GB" sz="4000" b="1" dirty="0">
                <a:latin typeface="Atkinson Hyperlegible" pitchFamily="50" charset="0"/>
              </a:rPr>
              <a:t>Monthly Performance Update</a:t>
            </a:r>
          </a:p>
        </p:txBody>
      </p:sp>
      <p:sp>
        <p:nvSpPr>
          <p:cNvPr id="3" name="Rectangle 2"/>
          <p:cNvSpPr/>
          <p:nvPr/>
        </p:nvSpPr>
        <p:spPr>
          <a:xfrm>
            <a:off x="199224" y="2570431"/>
            <a:ext cx="7253095" cy="830997"/>
          </a:xfrm>
          <a:prstGeom prst="rect">
            <a:avLst/>
          </a:prstGeom>
        </p:spPr>
        <p:txBody>
          <a:bodyPr wrap="square">
            <a:spAutoFit/>
          </a:bodyPr>
          <a:lstStyle/>
          <a:p>
            <a:r>
              <a:rPr lang="en-GB" sz="2400" b="1" dirty="0">
                <a:latin typeface="Atkinson Hyperlegible" pitchFamily="50" charset="0"/>
              </a:rPr>
              <a:t>DRAFT REPORT for July 2022 </a:t>
            </a:r>
            <a:r>
              <a:rPr lang="en-GB" sz="1400" dirty="0">
                <a:latin typeface="Atkinson Hyperlegible" pitchFamily="50" charset="0"/>
              </a:rPr>
              <a:t>(not yet cleared by COG)</a:t>
            </a:r>
          </a:p>
          <a:p>
            <a:endParaRPr lang="en-GB" sz="2400" b="1" dirty="0">
              <a:solidFill>
                <a:srgbClr val="FF0000"/>
              </a:solidFill>
              <a:latin typeface="Atkinson Hyperlegible" pitchFamily="50" charset="0"/>
            </a:endParaRPr>
          </a:p>
        </p:txBody>
      </p:sp>
      <p:sp>
        <p:nvSpPr>
          <p:cNvPr id="8" name="Rectangle 7"/>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4" name="TextBox 3"/>
          <p:cNvSpPr txBox="1"/>
          <p:nvPr/>
        </p:nvSpPr>
        <p:spPr>
          <a:xfrm>
            <a:off x="3491880" y="5705380"/>
            <a:ext cx="5616625" cy="954107"/>
          </a:xfrm>
          <a:prstGeom prst="rect">
            <a:avLst/>
          </a:prstGeom>
          <a:noFill/>
        </p:spPr>
        <p:txBody>
          <a:bodyPr wrap="square" rtlCol="0">
            <a:spAutoFit/>
          </a:bodyPr>
          <a:lstStyle/>
          <a:p>
            <a:pPr algn="r"/>
            <a:r>
              <a:rPr lang="en-GB" sz="1400" dirty="0">
                <a:latin typeface="Atkinson Hyperlegible" pitchFamily="50" charset="0"/>
              </a:rPr>
              <a:t>Version 1.6</a:t>
            </a:r>
          </a:p>
          <a:p>
            <a:pPr algn="r"/>
            <a:r>
              <a:rPr lang="en-GB" sz="1400" dirty="0">
                <a:latin typeface="Atkinson Hyperlegible" pitchFamily="50" charset="0"/>
              </a:rPr>
              <a:t>Produced August 2022</a:t>
            </a:r>
          </a:p>
          <a:p>
            <a:pPr algn="r"/>
            <a:r>
              <a:rPr lang="en-GB" sz="1400" dirty="0">
                <a:latin typeface="Atkinson Hyperlegible" pitchFamily="50" charset="0"/>
              </a:rPr>
              <a:t>Performance Analysis Unit, Analysis &amp; Research Team, Essex Police</a:t>
            </a:r>
          </a:p>
          <a:p>
            <a:pPr algn="r"/>
            <a:r>
              <a:rPr lang="en-GB" sz="1400" dirty="0">
                <a:latin typeface="Atkinson Hyperlegible" pitchFamily="50" charset="0"/>
              </a:rPr>
              <a:t>Sensitivity: Official</a:t>
            </a:r>
          </a:p>
        </p:txBody>
      </p:sp>
      <p:sp>
        <p:nvSpPr>
          <p:cNvPr id="10" name="TextBox 9"/>
          <p:cNvSpPr txBox="1"/>
          <p:nvPr/>
        </p:nvSpPr>
        <p:spPr>
          <a:xfrm>
            <a:off x="199225" y="3093649"/>
            <a:ext cx="8329642" cy="276999"/>
          </a:xfrm>
          <a:prstGeom prst="rect">
            <a:avLst/>
          </a:prstGeom>
          <a:noFill/>
        </p:spPr>
        <p:txBody>
          <a:bodyPr wrap="square" rtlCol="0">
            <a:spAutoFit/>
          </a:bodyPr>
          <a:lstStyle/>
          <a:p>
            <a:r>
              <a:rPr lang="en-GB" sz="1200" i="1" dirty="0">
                <a:latin typeface="Atkinson Hyperlegible" pitchFamily="50" charset="0"/>
              </a:rPr>
              <a:t>National and MSG positions are to 31 May 2022 </a:t>
            </a:r>
            <a:r>
              <a:rPr lang="en-GB" sz="1200" i="1" dirty="0">
                <a:solidFill>
                  <a:schemeClr val="bg1">
                    <a:lumMod val="50000"/>
                  </a:schemeClr>
                </a:solidFill>
                <a:latin typeface="Atkinson Hyperlegible" pitchFamily="50" charset="0"/>
              </a:rPr>
              <a:t>(Essex Police data are to 31 July 2022).</a:t>
            </a:r>
            <a:endParaRPr lang="en-GB" sz="3600" dirty="0">
              <a:solidFill>
                <a:srgbClr val="FF0000"/>
              </a:solidFill>
              <a:latin typeface="Atkinson Hyperlegible" pitchFamily="50" charset="0"/>
            </a:endParaRPr>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225" y="5877271"/>
            <a:ext cx="1758002" cy="683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descr="C:\Users\42073495\AppData\Local\Temp\Essex Police logo and text on whit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496" y="4642897"/>
            <a:ext cx="1976798"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571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52251"/>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5 – Encouraging Volunteers and Community Support</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10</a:t>
            </a:fld>
            <a:endParaRPr lang="en-GB" dirty="0"/>
          </a:p>
        </p:txBody>
      </p:sp>
      <p:sp>
        <p:nvSpPr>
          <p:cNvPr id="13" name="Rectangle 12"/>
          <p:cNvSpPr/>
          <p:nvPr/>
        </p:nvSpPr>
        <p:spPr>
          <a:xfrm>
            <a:off x="7206545" y="152586"/>
            <a:ext cx="2016224"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sp>
        <p:nvSpPr>
          <p:cNvPr id="12" name="TextBox 11">
            <a:extLst>
              <a:ext uri="{FF2B5EF4-FFF2-40B4-BE49-F238E27FC236}">
                <a16:creationId xmlns:a16="http://schemas.microsoft.com/office/drawing/2014/main" id="{4B4192FE-0414-49C9-9794-2AE36D86C0B2}"/>
              </a:ext>
            </a:extLst>
          </p:cNvPr>
          <p:cNvSpPr txBox="1"/>
          <p:nvPr/>
        </p:nvSpPr>
        <p:spPr>
          <a:xfrm>
            <a:off x="47046" y="4416848"/>
            <a:ext cx="8978675" cy="2345257"/>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870" dirty="0">
                <a:solidFill>
                  <a:schemeClr val="tx1"/>
                </a:solidFill>
                <a:latin typeface="Atkinson Hyperlegible" pitchFamily="50" charset="0"/>
              </a:rPr>
              <a:t>Confidence that there are good opportunities for volunteers to assist policing and reduce crime in Essex (from the independent survey commissioned by Essex Police) is at 48.6% for the period September 2021 to June 2022. </a:t>
            </a:r>
          </a:p>
          <a:p>
            <a:endParaRPr lang="en-GB" sz="870" dirty="0">
              <a:solidFill>
                <a:srgbClr val="FF0000"/>
              </a:solidFill>
              <a:latin typeface="Atkinson Hyperlegible" pitchFamily="50" charset="0"/>
            </a:endParaRPr>
          </a:p>
          <a:p>
            <a:r>
              <a:rPr lang="en-GB" sz="870" dirty="0">
                <a:solidFill>
                  <a:schemeClr val="tx1"/>
                </a:solidFill>
                <a:latin typeface="Atkinson Hyperlegible" pitchFamily="50" charset="0"/>
              </a:rPr>
              <a:t>Essex Watch Liaison Officers continue to work with Neighbourhood Watch to offer crime and fraud prevention advice.**</a:t>
            </a:r>
          </a:p>
          <a:p>
            <a:endParaRPr lang="en-GB" sz="870" dirty="0">
              <a:solidFill>
                <a:schemeClr val="tx1"/>
              </a:solidFill>
              <a:latin typeface="Atkinson Hyperlegible" pitchFamily="50" charset="0"/>
            </a:endParaRPr>
          </a:p>
          <a:p>
            <a:r>
              <a:rPr lang="en-GB" sz="870" dirty="0">
                <a:solidFill>
                  <a:schemeClr val="tx1"/>
                </a:solidFill>
                <a:latin typeface="Atkinson Hyperlegible" pitchFamily="50" charset="0"/>
              </a:rPr>
              <a:t>In July, the six week #SummerRoadsSafetyEssex campaign will allow for our partners and volunteers to support a summer of road safety including the invaluable contribution from Special Constables and Community Speed Watch volunteers. Each week will focus on a different road safety issue and the supporting policing activity.***</a:t>
            </a:r>
          </a:p>
          <a:p>
            <a:endParaRPr lang="en-GB" sz="870" dirty="0">
              <a:solidFill>
                <a:srgbClr val="FF0000"/>
              </a:solidFill>
              <a:latin typeface="Atkinson Hyperlegible" pitchFamily="50" charset="0"/>
            </a:endParaRPr>
          </a:p>
          <a:p>
            <a:r>
              <a:rPr lang="en-GB" sz="870" dirty="0">
                <a:solidFill>
                  <a:schemeClr val="tx1"/>
                </a:solidFill>
                <a:latin typeface="Atkinson Hyperlegible" pitchFamily="50" charset="0"/>
                <a:ea typeface="+mn-lt"/>
                <a:cs typeface="+mn-lt"/>
              </a:rPr>
              <a:t>The Special Constabulary headcount is currently 422 (as of 31 July 2022). There are 394 Volunteer Police Cadets (VPCs) and 97 Volunteer Cadet Leaders across 13 Cadet Units.</a:t>
            </a:r>
            <a:endParaRPr lang="en-GB" sz="870" dirty="0">
              <a:solidFill>
                <a:schemeClr val="tx1"/>
              </a:solidFill>
              <a:latin typeface="Atkinson Hyperlegible" pitchFamily="50" charset="0"/>
            </a:endParaRPr>
          </a:p>
          <a:p>
            <a:endParaRPr lang="en-GB" sz="870" dirty="0">
              <a:solidFill>
                <a:srgbClr val="FF0000"/>
              </a:solidFill>
              <a:latin typeface="Atkinson Hyperlegible" pitchFamily="50" charset="0"/>
            </a:endParaRPr>
          </a:p>
          <a:p>
            <a:pPr lvl="0"/>
            <a:r>
              <a:rPr lang="en-GB" sz="870" dirty="0">
                <a:solidFill>
                  <a:schemeClr val="tx1"/>
                </a:solidFill>
                <a:latin typeface="Atkinson Hyperlegible" pitchFamily="50" charset="0"/>
              </a:rPr>
              <a:t>Due to the fact that Essex has the second largest Specials Constabulary in the country, and the fact that the Essex Police makes use of Ethics Boards to inform its work, a grade of Good is recommended.</a:t>
            </a:r>
          </a:p>
          <a:p>
            <a:pPr lvl="0"/>
            <a:endParaRPr lang="en-GB" sz="1000" dirty="0">
              <a:solidFill>
                <a:schemeClr val="tx1"/>
              </a:solidFill>
              <a:latin typeface="Atkinson Hyperlegible" pitchFamily="50" charset="0"/>
            </a:endParaRPr>
          </a:p>
          <a:p>
            <a:r>
              <a:rPr lang="en-GB" sz="800" dirty="0">
                <a:solidFill>
                  <a:schemeClr val="tx1"/>
                </a:solidFill>
                <a:latin typeface="Atkinson Hyperlegible" pitchFamily="50" charset="0"/>
              </a:rPr>
              <a:t>Please note:</a:t>
            </a:r>
          </a:p>
          <a:p>
            <a:r>
              <a:rPr lang="en-GB" sz="800" dirty="0">
                <a:solidFill>
                  <a:schemeClr val="tx1"/>
                </a:solidFill>
                <a:latin typeface="Atkinson Hyperlegible" pitchFamily="50" charset="0"/>
              </a:rPr>
              <a:t>*    The confidence question was added to the internal survey in September 2021 so year on year comparison is not available.</a:t>
            </a:r>
          </a:p>
          <a:p>
            <a:r>
              <a:rPr lang="en-GB" sz="800" dirty="0">
                <a:solidFill>
                  <a:schemeClr val="tx1"/>
                </a:solidFill>
                <a:latin typeface="Atkinson Hyperlegible" pitchFamily="50" charset="0"/>
              </a:rPr>
              <a:t>**   Neighbourhood Watch data were first produced in March 2022 so year on year comparison is not available.</a:t>
            </a:r>
          </a:p>
          <a:p>
            <a:r>
              <a:rPr lang="en-GB" sz="800" dirty="0">
                <a:solidFill>
                  <a:schemeClr val="tx1"/>
                </a:solidFill>
                <a:latin typeface="Atkinson Hyperlegible" pitchFamily="50" charset="0"/>
              </a:rPr>
              <a:t>*** Please see slide 22 for the July focus week themes.</a:t>
            </a:r>
          </a:p>
        </p:txBody>
      </p:sp>
      <p:pic>
        <p:nvPicPr>
          <p:cNvPr id="4" name="Picture 3">
            <a:extLst>
              <a:ext uri="{FF2B5EF4-FFF2-40B4-BE49-F238E27FC236}">
                <a16:creationId xmlns:a16="http://schemas.microsoft.com/office/drawing/2014/main" id="{872365E9-8198-49F3-BBAB-836BE19752D5}"/>
              </a:ext>
            </a:extLst>
          </p:cNvPr>
          <p:cNvPicPr>
            <a:picLocks noChangeAspect="1"/>
          </p:cNvPicPr>
          <p:nvPr/>
        </p:nvPicPr>
        <p:blipFill>
          <a:blip r:embed="rId2"/>
          <a:stretch>
            <a:fillRect/>
          </a:stretch>
        </p:blipFill>
        <p:spPr>
          <a:xfrm>
            <a:off x="39036" y="641474"/>
            <a:ext cx="9000000" cy="879042"/>
          </a:xfrm>
          <a:prstGeom prst="rect">
            <a:avLst/>
          </a:prstGeom>
        </p:spPr>
      </p:pic>
      <p:pic>
        <p:nvPicPr>
          <p:cNvPr id="7" name="Picture 6">
            <a:extLst>
              <a:ext uri="{FF2B5EF4-FFF2-40B4-BE49-F238E27FC236}">
                <a16:creationId xmlns:a16="http://schemas.microsoft.com/office/drawing/2014/main" id="{4B9B2D6F-C84F-4F59-A71D-D2C46F189F97}"/>
              </a:ext>
            </a:extLst>
          </p:cNvPr>
          <p:cNvPicPr>
            <a:picLocks noChangeAspect="1"/>
          </p:cNvPicPr>
          <p:nvPr/>
        </p:nvPicPr>
        <p:blipFill>
          <a:blip r:embed="rId3"/>
          <a:stretch>
            <a:fillRect/>
          </a:stretch>
        </p:blipFill>
        <p:spPr>
          <a:xfrm>
            <a:off x="39036" y="1520516"/>
            <a:ext cx="9000000" cy="2881630"/>
          </a:xfrm>
          <a:prstGeom prst="rect">
            <a:avLst/>
          </a:prstGeom>
        </p:spPr>
      </p:pic>
    </p:spTree>
    <p:extLst>
      <p:ext uri="{BB962C8B-B14F-4D97-AF65-F5344CB8AC3E}">
        <p14:creationId xmlns:p14="http://schemas.microsoft.com/office/powerpoint/2010/main" val="3169228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8432"/>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6 – Improving our services to support victims of crime</a:t>
            </a:r>
          </a:p>
        </p:txBody>
      </p:sp>
      <p:sp>
        <p:nvSpPr>
          <p:cNvPr id="5" name="Slide Number Placeholder 4"/>
          <p:cNvSpPr>
            <a:spLocks noGrp="1"/>
          </p:cNvSpPr>
          <p:nvPr>
            <p:ph type="sldNum" sz="quarter" idx="12"/>
          </p:nvPr>
        </p:nvSpPr>
        <p:spPr>
          <a:xfrm>
            <a:off x="6902896" y="6492875"/>
            <a:ext cx="2133600" cy="365125"/>
          </a:xfrm>
        </p:spPr>
        <p:txBody>
          <a:bodyPr/>
          <a:lstStyle/>
          <a:p>
            <a:fld id="{E0D83E65-4E55-4BA6-A0BC-212B9D3BDCE3}" type="slidenum">
              <a:rPr lang="en-GB" smtClean="0"/>
              <a:pPr/>
              <a:t>11</a:t>
            </a:fld>
            <a:endParaRPr lang="en-GB" dirty="0"/>
          </a:p>
        </p:txBody>
      </p:sp>
      <p:sp>
        <p:nvSpPr>
          <p:cNvPr id="13" name="Rectangle 12"/>
          <p:cNvSpPr/>
          <p:nvPr/>
        </p:nvSpPr>
        <p:spPr>
          <a:xfrm>
            <a:off x="6588224" y="96407"/>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sp>
        <p:nvSpPr>
          <p:cNvPr id="12" name="TextBox 11">
            <a:extLst>
              <a:ext uri="{FF2B5EF4-FFF2-40B4-BE49-F238E27FC236}">
                <a16:creationId xmlns:a16="http://schemas.microsoft.com/office/drawing/2014/main" id="{4B4192FE-0414-49C9-9794-2AE36D86C0B2}"/>
              </a:ext>
            </a:extLst>
          </p:cNvPr>
          <p:cNvSpPr txBox="1"/>
          <p:nvPr/>
        </p:nvSpPr>
        <p:spPr>
          <a:xfrm>
            <a:off x="76971" y="4221088"/>
            <a:ext cx="9000000" cy="2292935"/>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latin typeface="Atkinson Hyperlegible" pitchFamily="50" charset="0"/>
              </a:rPr>
              <a:t>Essex experienced an 8.6% increase (3,762 more) in the number of </a:t>
            </a:r>
            <a:r>
              <a:rPr lang="en-GB" sz="1100" i="1" dirty="0">
                <a:solidFill>
                  <a:schemeClr val="tx1"/>
                </a:solidFill>
                <a:latin typeface="Atkinson Hyperlegible" pitchFamily="50" charset="0"/>
              </a:rPr>
              <a:t>offences</a:t>
            </a:r>
            <a:r>
              <a:rPr lang="en-GB" sz="1100" dirty="0">
                <a:solidFill>
                  <a:schemeClr val="tx1"/>
                </a:solidFill>
                <a:latin typeface="Atkinson Hyperlegible" pitchFamily="50" charset="0"/>
              </a:rPr>
              <a:t> with a repeat victim for the 12 months to July 2022 (47,667 offences) compared to the 12 months to July 2021 (43,905 offences) and an 11.6% increase (4,963 more) compared to the 12 months to December 2019 (42,704 offences). See the note below.</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ea typeface="Calibri" panose="020F0502020204030204" pitchFamily="34" charset="0"/>
              </a:rPr>
              <a:t>The number of individual repeat victims increased by 7.3% (1537 more) for the 12 months to July 2022 (22,648 individual victims) compared to the 12 months to July 2021 (21,111 individual victims). There has been a smaller overall rise of 6.3% (1,341 more) compared to the 12 months to December 2019 (21,307 individual victims. </a:t>
            </a:r>
            <a:r>
              <a:rPr lang="en-GB" sz="1100" dirty="0">
                <a:latin typeface="Atkinson Hyperlegible" pitchFamily="50" charset="0"/>
              </a:rPr>
              <a:t>Of note, is the ongoing investigation of possible over recording of Stalking and Harassment which may impact the number of repeat victims.</a:t>
            </a:r>
            <a:endParaRPr lang="en-GB" sz="1100" dirty="0">
              <a:solidFill>
                <a:schemeClr val="tx1"/>
              </a:solidFill>
              <a:latin typeface="Atkinson Hyperlegible" pitchFamily="50" charset="0"/>
              <a:ea typeface="Calibri" panose="020F0502020204030204" pitchFamily="34" charset="0"/>
            </a:endParaRP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Please note:</a:t>
            </a:r>
          </a:p>
          <a:p>
            <a:r>
              <a:rPr lang="en-GB" sz="1100" dirty="0">
                <a:solidFill>
                  <a:schemeClr val="tx1"/>
                </a:solidFill>
                <a:latin typeface="Atkinson Hyperlegible" pitchFamily="50" charset="0"/>
                <a:ea typeface="Times New Roman" panose="02020603050405020304" pitchFamily="18" charset="0"/>
                <a:cs typeface="Calibri" panose="020F0502020204030204" pitchFamily="34" charset="0"/>
              </a:rPr>
              <a:t>* </a:t>
            </a:r>
            <a:r>
              <a:rPr lang="en-GB" sz="1100" dirty="0">
                <a:solidFill>
                  <a:schemeClr val="tx1"/>
                </a:solidFill>
                <a:effectLst/>
                <a:latin typeface="Atkinson Hyperlegible" pitchFamily="50" charset="0"/>
                <a:ea typeface="Times New Roman" panose="02020603050405020304" pitchFamily="18" charset="0"/>
                <a:cs typeface="Calibri" panose="020F0502020204030204" pitchFamily="34" charset="0"/>
              </a:rPr>
              <a:t>This metric details how many crimes had a repeat victim rather than the number of individual people who are repeat victims of crime. </a:t>
            </a:r>
            <a:r>
              <a:rPr lang="en-GB" sz="1100" dirty="0">
                <a:solidFill>
                  <a:schemeClr val="tx1"/>
                </a:solidFill>
                <a:latin typeface="Atkinson Hyperlegible" pitchFamily="50" charset="0"/>
                <a:ea typeface="Times New Roman" panose="02020603050405020304" pitchFamily="18" charset="0"/>
                <a:cs typeface="Calibri" panose="020F0502020204030204" pitchFamily="34" charset="0"/>
              </a:rPr>
              <a:t>A</a:t>
            </a:r>
            <a:r>
              <a:rPr lang="en-GB" sz="1100" dirty="0">
                <a:solidFill>
                  <a:schemeClr val="tx1"/>
                </a:solidFill>
                <a:effectLst/>
                <a:latin typeface="Atkinson Hyperlegible" pitchFamily="50" charset="0"/>
                <a:ea typeface="Times New Roman" panose="02020603050405020304" pitchFamily="18" charset="0"/>
                <a:cs typeface="Calibri" panose="020F0502020204030204" pitchFamily="34" charset="0"/>
              </a:rPr>
              <a:t> repeat victim is someone who has been named as a victim for more than one crime within a 12-month period; to mitigate the fact that multiple crimes can be associated with the same incident, additional crimes with the same victim on the same date are not counted. </a:t>
            </a:r>
            <a:endParaRPr lang="en-GB" sz="1100" dirty="0">
              <a:solidFill>
                <a:schemeClr val="tx1"/>
              </a:solidFill>
              <a:effectLst/>
              <a:latin typeface="Atkinson Hyperlegible" pitchFamily="50" charset="0"/>
              <a:ea typeface="Calibri" panose="020F0502020204030204" pitchFamily="34" charset="0"/>
            </a:endParaRPr>
          </a:p>
        </p:txBody>
      </p:sp>
      <p:pic>
        <p:nvPicPr>
          <p:cNvPr id="4" name="Picture 3">
            <a:extLst>
              <a:ext uri="{FF2B5EF4-FFF2-40B4-BE49-F238E27FC236}">
                <a16:creationId xmlns:a16="http://schemas.microsoft.com/office/drawing/2014/main" id="{E5F2E531-2A36-41ED-B597-21DA65186D57}"/>
              </a:ext>
            </a:extLst>
          </p:cNvPr>
          <p:cNvPicPr>
            <a:picLocks noChangeAspect="1"/>
          </p:cNvPicPr>
          <p:nvPr/>
        </p:nvPicPr>
        <p:blipFill>
          <a:blip r:embed="rId2"/>
          <a:stretch>
            <a:fillRect/>
          </a:stretch>
        </p:blipFill>
        <p:spPr>
          <a:xfrm>
            <a:off x="76972" y="732610"/>
            <a:ext cx="9000000" cy="706109"/>
          </a:xfrm>
          <a:prstGeom prst="rect">
            <a:avLst/>
          </a:prstGeom>
        </p:spPr>
      </p:pic>
      <p:pic>
        <p:nvPicPr>
          <p:cNvPr id="7" name="Picture 6">
            <a:extLst>
              <a:ext uri="{FF2B5EF4-FFF2-40B4-BE49-F238E27FC236}">
                <a16:creationId xmlns:a16="http://schemas.microsoft.com/office/drawing/2014/main" id="{975F56E2-AE84-4E5A-BFF4-B9D71750CDA9}"/>
              </a:ext>
            </a:extLst>
          </p:cNvPr>
          <p:cNvPicPr>
            <a:picLocks noChangeAspect="1"/>
          </p:cNvPicPr>
          <p:nvPr/>
        </p:nvPicPr>
        <p:blipFill>
          <a:blip r:embed="rId3"/>
          <a:stretch>
            <a:fillRect/>
          </a:stretch>
        </p:blipFill>
        <p:spPr>
          <a:xfrm>
            <a:off x="1478417" y="1525246"/>
            <a:ext cx="6175783" cy="2609314"/>
          </a:xfrm>
          <a:prstGeom prst="rect">
            <a:avLst/>
          </a:prstGeom>
        </p:spPr>
      </p:pic>
    </p:spTree>
    <p:extLst>
      <p:ext uri="{BB962C8B-B14F-4D97-AF65-F5344CB8AC3E}">
        <p14:creationId xmlns:p14="http://schemas.microsoft.com/office/powerpoint/2010/main" val="3561602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8432"/>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6 – Improving our services to support victims of crime</a:t>
            </a:r>
          </a:p>
        </p:txBody>
      </p:sp>
      <p:sp>
        <p:nvSpPr>
          <p:cNvPr id="5" name="Slide Number Placeholder 4"/>
          <p:cNvSpPr>
            <a:spLocks noGrp="1"/>
          </p:cNvSpPr>
          <p:nvPr>
            <p:ph type="sldNum" sz="quarter" idx="12"/>
          </p:nvPr>
        </p:nvSpPr>
        <p:spPr>
          <a:xfrm>
            <a:off x="6902896" y="6492875"/>
            <a:ext cx="2133600" cy="365125"/>
          </a:xfrm>
        </p:spPr>
        <p:txBody>
          <a:bodyPr/>
          <a:lstStyle/>
          <a:p>
            <a:fld id="{E0D83E65-4E55-4BA6-A0BC-212B9D3BDCE3}" type="slidenum">
              <a:rPr lang="en-GB" smtClean="0"/>
              <a:pPr/>
              <a:t>12</a:t>
            </a:fld>
            <a:endParaRPr lang="en-GB" dirty="0"/>
          </a:p>
        </p:txBody>
      </p:sp>
      <p:sp>
        <p:nvSpPr>
          <p:cNvPr id="13" name="Rectangle 12"/>
          <p:cNvSpPr/>
          <p:nvPr/>
        </p:nvSpPr>
        <p:spPr>
          <a:xfrm>
            <a:off x="6588224" y="96407"/>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sp>
        <p:nvSpPr>
          <p:cNvPr id="12" name="TextBox 11">
            <a:extLst>
              <a:ext uri="{FF2B5EF4-FFF2-40B4-BE49-F238E27FC236}">
                <a16:creationId xmlns:a16="http://schemas.microsoft.com/office/drawing/2014/main" id="{4B4192FE-0414-49C9-9794-2AE36D86C0B2}"/>
              </a:ext>
            </a:extLst>
          </p:cNvPr>
          <p:cNvSpPr txBox="1"/>
          <p:nvPr/>
        </p:nvSpPr>
        <p:spPr>
          <a:xfrm>
            <a:off x="57821" y="4587219"/>
            <a:ext cx="8978675" cy="1569660"/>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Confidence among victims (from the independent survey commissioned by Essex Police) is at 62.7% (results to the 12 months to June 2022). This is 17.0% points lower than confidence of non-victims for the same period (79.7%) but the gap has narrowed. </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Compared to year ending June 2021, confidence in the local police among victims is stable in contrast to confidence amongst non-victims which has seen a statistically significantly reduction of 2.4% points. </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Due to the fact that the number of repeat victims has increased in the 12 months to June 2022 compared to the same period last year and the 12 months to December 2019, a grade of Requires Improvement is recommended.</a:t>
            </a:r>
          </a:p>
        </p:txBody>
      </p:sp>
      <p:pic>
        <p:nvPicPr>
          <p:cNvPr id="4" name="Picture 3">
            <a:extLst>
              <a:ext uri="{FF2B5EF4-FFF2-40B4-BE49-F238E27FC236}">
                <a16:creationId xmlns:a16="http://schemas.microsoft.com/office/drawing/2014/main" id="{7F004AC0-A089-49F3-82FB-3D849E9E0268}"/>
              </a:ext>
            </a:extLst>
          </p:cNvPr>
          <p:cNvPicPr>
            <a:picLocks noChangeAspect="1"/>
          </p:cNvPicPr>
          <p:nvPr/>
        </p:nvPicPr>
        <p:blipFill>
          <a:blip r:embed="rId2"/>
          <a:stretch>
            <a:fillRect/>
          </a:stretch>
        </p:blipFill>
        <p:spPr>
          <a:xfrm>
            <a:off x="57821" y="779624"/>
            <a:ext cx="9000000" cy="873955"/>
          </a:xfrm>
          <a:prstGeom prst="rect">
            <a:avLst/>
          </a:prstGeom>
        </p:spPr>
      </p:pic>
      <p:pic>
        <p:nvPicPr>
          <p:cNvPr id="7" name="Picture 6">
            <a:extLst>
              <a:ext uri="{FF2B5EF4-FFF2-40B4-BE49-F238E27FC236}">
                <a16:creationId xmlns:a16="http://schemas.microsoft.com/office/drawing/2014/main" id="{6F843613-8EFD-4142-970B-E689850FC27F}"/>
              </a:ext>
            </a:extLst>
          </p:cNvPr>
          <p:cNvPicPr>
            <a:picLocks noChangeAspect="1"/>
          </p:cNvPicPr>
          <p:nvPr/>
        </p:nvPicPr>
        <p:blipFill>
          <a:blip r:embed="rId3"/>
          <a:stretch>
            <a:fillRect/>
          </a:stretch>
        </p:blipFill>
        <p:spPr>
          <a:xfrm>
            <a:off x="62879" y="1738935"/>
            <a:ext cx="9000000" cy="850804"/>
          </a:xfrm>
          <a:prstGeom prst="rect">
            <a:avLst/>
          </a:prstGeom>
        </p:spPr>
      </p:pic>
    </p:spTree>
    <p:extLst>
      <p:ext uri="{BB962C8B-B14F-4D97-AF65-F5344CB8AC3E}">
        <p14:creationId xmlns:p14="http://schemas.microsoft.com/office/powerpoint/2010/main" val="3885330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51" y="7016"/>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7 – Violence against women and girls</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13</a:t>
            </a:fld>
            <a:endParaRPr lang="en-GB" dirty="0"/>
          </a:p>
        </p:txBody>
      </p:sp>
      <p:sp>
        <p:nvSpPr>
          <p:cNvPr id="12" name="TextBox 11">
            <a:extLst>
              <a:ext uri="{FF2B5EF4-FFF2-40B4-BE49-F238E27FC236}">
                <a16:creationId xmlns:a16="http://schemas.microsoft.com/office/drawing/2014/main" id="{4B4192FE-0414-49C9-9794-2AE36D86C0B2}"/>
              </a:ext>
            </a:extLst>
          </p:cNvPr>
          <p:cNvSpPr txBox="1"/>
          <p:nvPr/>
        </p:nvSpPr>
        <p:spPr>
          <a:xfrm>
            <a:off x="100013" y="1988840"/>
            <a:ext cx="8978675" cy="4770537"/>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kern="1200" dirty="0">
                <a:solidFill>
                  <a:schemeClr val="tx1"/>
                </a:solidFill>
                <a:effectLst/>
                <a:latin typeface="Atkinson Hyperlegible" pitchFamily="50" charset="0"/>
                <a:ea typeface="Calibri" panose="020F0502020204030204" pitchFamily="34" charset="0"/>
                <a:cs typeface="Times New Roman" panose="02020603050405020304" pitchFamily="18" charset="0"/>
              </a:rPr>
              <a:t>Where gender is detailed, over half of victims of Violence Against the Person (VAP) offences identified as female* (56.3%). </a:t>
            </a:r>
            <a:r>
              <a:rPr lang="en-GB" sz="1000" dirty="0">
                <a:solidFill>
                  <a:schemeClr val="tx1"/>
                </a:solidFill>
                <a:latin typeface="Atkinson Hyperlegible" pitchFamily="50" charset="0"/>
                <a:ea typeface="Calibri" panose="020F0502020204030204" pitchFamily="34" charset="0"/>
                <a:cs typeface="Times New Roman" panose="02020603050405020304" pitchFamily="18" charset="0"/>
              </a:rPr>
              <a:t>3.0</a:t>
            </a:r>
            <a:r>
              <a:rPr lang="en-GB" sz="1000" kern="1200" dirty="0">
                <a:solidFill>
                  <a:schemeClr val="tx1"/>
                </a:solidFill>
                <a:effectLst/>
                <a:latin typeface="Atkinson Hyperlegible" pitchFamily="50" charset="0"/>
                <a:ea typeface="Calibri" panose="020F0502020204030204" pitchFamily="34" charset="0"/>
                <a:cs typeface="Times New Roman" panose="02020603050405020304" pitchFamily="18" charset="0"/>
              </a:rPr>
              <a:t>% of offences (2,173 offences) had no gender recorded**.</a:t>
            </a:r>
          </a:p>
          <a:p>
            <a:endParaRPr lang="en-GB" sz="1000" dirty="0">
              <a:solidFill>
                <a:schemeClr val="tx1"/>
              </a:solidFill>
              <a:latin typeface="Atkinson Hyperlegible" pitchFamily="50" charset="0"/>
            </a:endParaRPr>
          </a:p>
          <a:p>
            <a:r>
              <a:rPr lang="en-GB" sz="1000" dirty="0">
                <a:solidFill>
                  <a:schemeClr val="tx1"/>
                </a:solidFill>
                <a:latin typeface="Atkinson Hyperlegible" pitchFamily="50" charset="0"/>
              </a:rPr>
              <a:t>Essex experienced a 5.8% increase (2,160 more) in the number of VAP offences committed against females in the 12 months to July 2022 compared to the 12 months to July 2021; this compares to an 8.0% increase (2,275 more) in the number of VAP offences committed against males in the same period. </a:t>
            </a:r>
          </a:p>
          <a:p>
            <a:endParaRPr lang="en-GB" sz="1000" dirty="0">
              <a:solidFill>
                <a:schemeClr val="tx1"/>
              </a:solidFill>
              <a:latin typeface="Atkinson Hyperlegible" pitchFamily="50" charset="0"/>
            </a:endParaRPr>
          </a:p>
          <a:p>
            <a:r>
              <a:rPr lang="en-GB" sz="1000" dirty="0">
                <a:solidFill>
                  <a:schemeClr val="tx1"/>
                </a:solidFill>
                <a:latin typeface="Atkinson Hyperlegible" pitchFamily="50" charset="0"/>
              </a:rPr>
              <a:t>There was an 11.8% increase (4,196 more) in the number of VAP offences committed against females in the 12 months to July 2022 compared to the 12 months to December 2019 compared to 13.3% increase (3,616 more) in the number of VAP offences committed against males in the same period.</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Essex Police prides itself on having excellent Crime Data Accuracy (CDA). In its most recent inspection by HMICFRS, Essex Police was graded as Outstanding in relation to its CDA. Maintaining excellent CDA, however, requires the Force to neither under-record nor over-records offences. To this end, Essex Police are currently investigating whether the Force are over-recording Stalking &amp; Harassment offences, which comprise the largest volume of Violence Against Women &amp; Girls (VAWG). It is of note that 544 fewer Stalking and Harassment crimes were committed against females in the 12 months to July 2022 (16,167 crimes) compared to the 12 months to July 2021 (16,711 crimes). </a:t>
            </a:r>
          </a:p>
          <a:p>
            <a:endParaRPr lang="en-GB" sz="1000" dirty="0">
              <a:solidFill>
                <a:schemeClr val="tx1"/>
              </a:solidFill>
              <a:latin typeface="Atkinson Hyperlegible" pitchFamily="50" charset="0"/>
            </a:endParaRPr>
          </a:p>
          <a:p>
            <a:r>
              <a:rPr lang="en-GB" sz="1000" dirty="0">
                <a:solidFill>
                  <a:schemeClr val="tx1"/>
                </a:solidFill>
                <a:latin typeface="Atkinson Hyperlegible" pitchFamily="50" charset="0"/>
              </a:rPr>
              <a:t>There was a 16.7% increase (709 more) in the number of Sexual Offences committed against females and a 10.2% decrease (29 fewer) in the number of these offences solved in the 12 months to July 2022 compared to the 12 months to July 2021. By contrast, there was a 21.0% increase (146 more) in the number of Sexual Offences committed against males and a 2.4% decrease (1 fewer) in the number of these offences solved in the same period. </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A 29.8% increase (1,134 more) was observed in the number of Sexual Offences committed against females and a 25.1% increase (51 more) in the number of sexual offences against females solved in the 12 months to July 2022 compared to the 12 months to December 2019. By contrast, there was a 35.9% increase (222 more) in the number of Sexual Offences committed against males and a 20.0% increase (7 more) in the number of sexual offences against males solved in the same period.</a:t>
            </a:r>
          </a:p>
          <a:p>
            <a:endParaRPr lang="en-GB" sz="1000" dirty="0">
              <a:solidFill>
                <a:schemeClr val="tx1"/>
              </a:solidFill>
              <a:latin typeface="Atkinson Hyperlegible" pitchFamily="50" charset="0"/>
            </a:endParaRPr>
          </a:p>
          <a:p>
            <a:endParaRPr lang="en-GB" sz="1000" dirty="0">
              <a:solidFill>
                <a:schemeClr val="tx1"/>
              </a:solidFill>
              <a:latin typeface="Atkinson Hyperlegible" pitchFamily="50" charset="0"/>
            </a:endParaRPr>
          </a:p>
          <a:p>
            <a:endParaRPr lang="en-GB" sz="900" dirty="0">
              <a:solidFill>
                <a:schemeClr val="tx1"/>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Officer defined gender.</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Not Recorded also includes records where gender is unknown or unspecified.</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Please see page 28</a:t>
            </a:r>
            <a:r>
              <a:rPr lang="en-GB" sz="900" b="1" dirty="0">
                <a:solidFill>
                  <a:schemeClr val="tx1"/>
                </a:solidFill>
                <a:latin typeface="Atkinson Hyperlegible" pitchFamily="50" charset="0"/>
              </a:rPr>
              <a:t> </a:t>
            </a:r>
            <a:r>
              <a:rPr lang="en-GB" sz="900" dirty="0">
                <a:solidFill>
                  <a:schemeClr val="tx1"/>
                </a:solidFill>
                <a:latin typeface="Atkinson Hyperlegible" pitchFamily="50" charset="0"/>
              </a:rPr>
              <a:t>for table of violence against the person and sexual offences and outcomes (by crime type) split by gender.</a:t>
            </a:r>
          </a:p>
          <a:p>
            <a:r>
              <a:rPr lang="en-GB" sz="900" dirty="0">
                <a:solidFill>
                  <a:schemeClr val="tx1"/>
                </a:solidFill>
                <a:latin typeface="Atkinson Hyperlegible" pitchFamily="50" charset="0"/>
              </a:rPr>
              <a:t>****  The confidence question was added to the internal survey in September 2021 so year on year comparison is not available.</a:t>
            </a:r>
          </a:p>
        </p:txBody>
      </p:sp>
      <p:pic>
        <p:nvPicPr>
          <p:cNvPr id="2" name="Picture 1">
            <a:extLst>
              <a:ext uri="{FF2B5EF4-FFF2-40B4-BE49-F238E27FC236}">
                <a16:creationId xmlns:a16="http://schemas.microsoft.com/office/drawing/2014/main" id="{EBDD0B95-0166-4295-B30D-658DBAE337F9}"/>
              </a:ext>
            </a:extLst>
          </p:cNvPr>
          <p:cNvPicPr>
            <a:picLocks noChangeAspect="1"/>
          </p:cNvPicPr>
          <p:nvPr/>
        </p:nvPicPr>
        <p:blipFill>
          <a:blip r:embed="rId2"/>
          <a:stretch>
            <a:fillRect/>
          </a:stretch>
        </p:blipFill>
        <p:spPr>
          <a:xfrm>
            <a:off x="61337" y="745157"/>
            <a:ext cx="9000000" cy="1053376"/>
          </a:xfrm>
          <a:prstGeom prst="rect">
            <a:avLst/>
          </a:prstGeom>
        </p:spPr>
      </p:pic>
      <p:sp>
        <p:nvSpPr>
          <p:cNvPr id="11" name="Rectangle 10">
            <a:extLst>
              <a:ext uri="{FF2B5EF4-FFF2-40B4-BE49-F238E27FC236}">
                <a16:creationId xmlns:a16="http://schemas.microsoft.com/office/drawing/2014/main" id="{52F50721-8236-409D-A99A-9A9B46DC71EF}"/>
              </a:ext>
            </a:extLst>
          </p:cNvPr>
          <p:cNvSpPr/>
          <p:nvPr/>
        </p:nvSpPr>
        <p:spPr>
          <a:xfrm>
            <a:off x="6588224" y="96407"/>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spTree>
    <p:extLst>
      <p:ext uri="{BB962C8B-B14F-4D97-AF65-F5344CB8AC3E}">
        <p14:creationId xmlns:p14="http://schemas.microsoft.com/office/powerpoint/2010/main" val="4143044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035"/>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7 – Violence against women and girls</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14</a:t>
            </a:fld>
            <a:endParaRPr lang="en-GB" dirty="0"/>
          </a:p>
        </p:txBody>
      </p:sp>
      <p:sp>
        <p:nvSpPr>
          <p:cNvPr id="12" name="TextBox 11">
            <a:extLst>
              <a:ext uri="{FF2B5EF4-FFF2-40B4-BE49-F238E27FC236}">
                <a16:creationId xmlns:a16="http://schemas.microsoft.com/office/drawing/2014/main" id="{4B4192FE-0414-49C9-9794-2AE36D86C0B2}"/>
              </a:ext>
            </a:extLst>
          </p:cNvPr>
          <p:cNvSpPr txBox="1"/>
          <p:nvPr/>
        </p:nvSpPr>
        <p:spPr>
          <a:xfrm>
            <a:off x="82662" y="3256005"/>
            <a:ext cx="8978675" cy="3231654"/>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latin typeface="Atkinson Hyperlegible" pitchFamily="50" charset="0"/>
              </a:rPr>
              <a:t>43.8% of females feel safe walking alone in their area after dark (from the independent survey commissioned by Essex Police) for the period September 2021 to June 2022 compared to 76.4% of males.</a:t>
            </a:r>
          </a:p>
          <a:p>
            <a:endParaRPr lang="en-GB" sz="1000" dirty="0">
              <a:effectLst/>
              <a:latin typeface="Atkinson Hyperlegible" pitchFamily="50" charset="0"/>
              <a:ea typeface="Calibri" panose="020F0502020204030204" pitchFamily="34" charset="0"/>
              <a:cs typeface="Times New Roman" panose="02020603050405020304" pitchFamily="18" charset="0"/>
            </a:endParaRPr>
          </a:p>
          <a:p>
            <a:r>
              <a:rPr lang="en-GB" sz="1000" dirty="0">
                <a:effectLst/>
                <a:latin typeface="Atkinson Hyperlegible" pitchFamily="50" charset="0"/>
                <a:ea typeface="Calibri" panose="020F0502020204030204" pitchFamily="34" charset="0"/>
                <a:cs typeface="Times New Roman" panose="02020603050405020304" pitchFamily="18" charset="0"/>
              </a:rPr>
              <a:t>The Home Office is trialling a new online tool called Street Safe on police.uk to enable people, particularly women and girls to pin-point locations where they feel or have felt unsafe and to identify why that location made them feel unsafe. Street-Safe was developed by the Digital Public Contact (DPC) Programme in cooperation with the Home Office and the National Police Chiefs’ Council (NPCC) and was launched on 2 September 2021 as a national pilot for three months. Street-Safe was introduced into Essex as part of the government’s strategy to tackle Violence against Women and Girls (VAWG). </a:t>
            </a:r>
          </a:p>
          <a:p>
            <a:endParaRPr lang="en-GB" sz="1000" dirty="0">
              <a:latin typeface="Atkinson Hyperlegible" pitchFamily="50" charset="0"/>
              <a:ea typeface="Calibri" panose="020F0502020204030204" pitchFamily="34" charset="0"/>
              <a:cs typeface="Times New Roman" panose="02020603050405020304" pitchFamily="18" charset="0"/>
            </a:endParaRPr>
          </a:p>
          <a:p>
            <a:r>
              <a:rPr lang="en-GB" sz="1000" dirty="0">
                <a:effectLst/>
                <a:latin typeface="Atkinson Hyperlegible" pitchFamily="50" charset="0"/>
                <a:ea typeface="Calibri" panose="020F0502020204030204" pitchFamily="34" charset="0"/>
                <a:cs typeface="Times New Roman" panose="02020603050405020304" pitchFamily="18" charset="0"/>
              </a:rPr>
              <a:t>The Home Office Safer Streets fund enables Police and Crime Commissioners and local authorities to invest in initiatives that seek to provide targeted improvements to the physical environment, with the aim to both prevent crime and improve feelings of safety. With the emergence of the various tranches of Safer Street funding, the new Essex Crime Prevention Strategy aligns this </a:t>
            </a:r>
            <a:r>
              <a:rPr lang="en-GB" sz="1000" dirty="0">
                <a:latin typeface="Atkinson Hyperlegible" pitchFamily="50" charset="0"/>
                <a:ea typeface="Calibri" panose="020F0502020204030204" pitchFamily="34" charset="0"/>
                <a:cs typeface="Times New Roman" panose="02020603050405020304" pitchFamily="18" charset="0"/>
              </a:rPr>
              <a:t>to</a:t>
            </a:r>
            <a:r>
              <a:rPr lang="en-GB" sz="1000" dirty="0">
                <a:effectLst/>
                <a:latin typeface="Atkinson Hyperlegible" pitchFamily="50" charset="0"/>
                <a:ea typeface="Calibri" panose="020F0502020204030204" pitchFamily="34" charset="0"/>
                <a:cs typeface="Times New Roman" panose="02020603050405020304" pitchFamily="18" charset="0"/>
              </a:rPr>
              <a:t> numerous strategies, including the Essex Police Force Plan. The latest wave of funding aims to address issues related to VAWG.</a:t>
            </a:r>
            <a:endParaRPr lang="en-GB" sz="1000" dirty="0">
              <a:latin typeface="Atkinson Hyperlegible" pitchFamily="50" charset="0"/>
              <a:ea typeface="Calibri" panose="020F0502020204030204" pitchFamily="34" charset="0"/>
              <a:cs typeface="Times New Roman" panose="02020603050405020304" pitchFamily="18" charset="0"/>
            </a:endParaRPr>
          </a:p>
          <a:p>
            <a:endParaRPr lang="en-GB" sz="1000" dirty="0">
              <a:effectLst/>
              <a:highlight>
                <a:srgbClr val="FFFF00"/>
              </a:highlight>
              <a:latin typeface="Atkinson Hyperlegible" pitchFamily="50" charset="0"/>
              <a:ea typeface="Calibri" panose="020F0502020204030204" pitchFamily="34" charset="0"/>
              <a:cs typeface="Times New Roman" panose="02020603050405020304" pitchFamily="18" charset="0"/>
            </a:endParaRPr>
          </a:p>
          <a:p>
            <a:r>
              <a:rPr lang="en-GB" sz="1000" dirty="0">
                <a:solidFill>
                  <a:schemeClr val="tx1"/>
                </a:solidFill>
                <a:latin typeface="Atkinson Hyperlegible" pitchFamily="50" charset="0"/>
              </a:rPr>
              <a:t>Due to the fact that the number offences has increased in the 12 months to June 2022 compared to the same period last year and the 12 months to December 2019, a grade of Requires Improvement is recommended.</a:t>
            </a:r>
          </a:p>
          <a:p>
            <a:endParaRPr lang="en-GB" sz="900" dirty="0">
              <a:solidFill>
                <a:schemeClr val="tx1"/>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Officer defined gender.</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Not Recorded also includes records where gender is unknown or unspecified.</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Please see page 28</a:t>
            </a:r>
            <a:r>
              <a:rPr lang="en-GB" sz="900" b="1" dirty="0">
                <a:solidFill>
                  <a:schemeClr val="tx1"/>
                </a:solidFill>
                <a:latin typeface="Atkinson Hyperlegible" pitchFamily="50" charset="0"/>
              </a:rPr>
              <a:t> </a:t>
            </a:r>
            <a:r>
              <a:rPr lang="en-GB" sz="900" dirty="0">
                <a:solidFill>
                  <a:schemeClr val="tx1"/>
                </a:solidFill>
                <a:latin typeface="Atkinson Hyperlegible" pitchFamily="50" charset="0"/>
              </a:rPr>
              <a:t>for table of violence against the person and sexual offences and outcomes (by crime type) split by gender.</a:t>
            </a:r>
          </a:p>
          <a:p>
            <a:r>
              <a:rPr lang="en-GB" sz="900" dirty="0">
                <a:solidFill>
                  <a:schemeClr val="tx1"/>
                </a:solidFill>
                <a:latin typeface="Atkinson Hyperlegible" pitchFamily="50" charset="0"/>
              </a:rPr>
              <a:t>**** The confidence question was added to the internal survey in September 2021 so year on year comparison is not available.</a:t>
            </a:r>
          </a:p>
        </p:txBody>
      </p:sp>
      <p:pic>
        <p:nvPicPr>
          <p:cNvPr id="2" name="Picture 1">
            <a:extLst>
              <a:ext uri="{FF2B5EF4-FFF2-40B4-BE49-F238E27FC236}">
                <a16:creationId xmlns:a16="http://schemas.microsoft.com/office/drawing/2014/main" id="{E3D983DB-2177-48BA-BA41-7BD6C4D6792E}"/>
              </a:ext>
            </a:extLst>
          </p:cNvPr>
          <p:cNvPicPr>
            <a:picLocks noChangeAspect="1"/>
          </p:cNvPicPr>
          <p:nvPr/>
        </p:nvPicPr>
        <p:blipFill>
          <a:blip r:embed="rId2"/>
          <a:stretch>
            <a:fillRect/>
          </a:stretch>
        </p:blipFill>
        <p:spPr>
          <a:xfrm>
            <a:off x="71999" y="735565"/>
            <a:ext cx="9000000" cy="821865"/>
          </a:xfrm>
          <a:prstGeom prst="rect">
            <a:avLst/>
          </a:prstGeom>
        </p:spPr>
      </p:pic>
      <p:sp>
        <p:nvSpPr>
          <p:cNvPr id="8" name="Rectangle 7">
            <a:extLst>
              <a:ext uri="{FF2B5EF4-FFF2-40B4-BE49-F238E27FC236}">
                <a16:creationId xmlns:a16="http://schemas.microsoft.com/office/drawing/2014/main" id="{9ADC78B2-C378-42E3-80B1-84F9585E8DB9}"/>
              </a:ext>
            </a:extLst>
          </p:cNvPr>
          <p:cNvSpPr/>
          <p:nvPr/>
        </p:nvSpPr>
        <p:spPr>
          <a:xfrm>
            <a:off x="6588224" y="96407"/>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spTree>
    <p:extLst>
      <p:ext uri="{BB962C8B-B14F-4D97-AF65-F5344CB8AC3E}">
        <p14:creationId xmlns:p14="http://schemas.microsoft.com/office/powerpoint/2010/main" val="40135826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25167"/>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8 – Dog theft</a:t>
            </a:r>
          </a:p>
        </p:txBody>
      </p:sp>
      <p:sp>
        <p:nvSpPr>
          <p:cNvPr id="5" name="Slide Number Placeholder 4"/>
          <p:cNvSpPr>
            <a:spLocks noGrp="1"/>
          </p:cNvSpPr>
          <p:nvPr>
            <p:ph type="sldNum" sz="quarter" idx="12"/>
          </p:nvPr>
        </p:nvSpPr>
        <p:spPr>
          <a:xfrm>
            <a:off x="6872531" y="6492875"/>
            <a:ext cx="2133600" cy="365125"/>
          </a:xfrm>
        </p:spPr>
        <p:txBody>
          <a:bodyPr/>
          <a:lstStyle/>
          <a:p>
            <a:fld id="{E0D83E65-4E55-4BA6-A0BC-212B9D3BDCE3}" type="slidenum">
              <a:rPr lang="en-GB" smtClean="0"/>
              <a:pPr/>
              <a:t>15</a:t>
            </a:fld>
            <a:endParaRPr lang="en-GB" dirty="0"/>
          </a:p>
        </p:txBody>
      </p:sp>
      <p:sp>
        <p:nvSpPr>
          <p:cNvPr id="13" name="Rectangle 12"/>
          <p:cNvSpPr/>
          <p:nvPr/>
        </p:nvSpPr>
        <p:spPr>
          <a:xfrm>
            <a:off x="7615428" y="172331"/>
            <a:ext cx="142079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sp>
        <p:nvSpPr>
          <p:cNvPr id="12" name="TextBox 11">
            <a:extLst>
              <a:ext uri="{FF2B5EF4-FFF2-40B4-BE49-F238E27FC236}">
                <a16:creationId xmlns:a16="http://schemas.microsoft.com/office/drawing/2014/main" id="{4B4192FE-0414-49C9-9794-2AE36D86C0B2}"/>
              </a:ext>
            </a:extLst>
          </p:cNvPr>
          <p:cNvSpPr txBox="1"/>
          <p:nvPr/>
        </p:nvSpPr>
        <p:spPr>
          <a:xfrm>
            <a:off x="78208" y="4221088"/>
            <a:ext cx="8978675" cy="2377574"/>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Essex experienced 18 more dog thefts for the 12 months to July 2022 compared to the 12 months to July 2021 (71 v. 53). There were 14 more dog thefts in the 12 months to July 2022 compared to the 12 months to December 2019.</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Confidence in how Essex Police and the organisations they work with are dealing with dog theft (from the independent survey commissioned by Essex Police) is at 64.6% for the period September 2021 to June 2022. </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Due to the low number of thefts across the county (given the comparatively large population of Essex), along with high confidence levels, a grade of Good is recommended.</a:t>
            </a:r>
          </a:p>
          <a:p>
            <a:endParaRPr lang="en-GB" sz="1050" dirty="0">
              <a:solidFill>
                <a:schemeClr val="tx1"/>
              </a:solidFill>
              <a:latin typeface="Atkinson Hyperlegible" pitchFamily="50" charset="0"/>
            </a:endParaRPr>
          </a:p>
          <a:p>
            <a:r>
              <a:rPr lang="en-GB" sz="1050" dirty="0">
                <a:solidFill>
                  <a:schemeClr val="tx1"/>
                </a:solidFill>
                <a:latin typeface="Atkinson Hyperlegible" pitchFamily="50" charset="0"/>
              </a:rPr>
              <a:t>Please note:</a:t>
            </a:r>
          </a:p>
          <a:p>
            <a:r>
              <a:rPr lang="en-GB" sz="1050" i="0" dirty="0">
                <a:solidFill>
                  <a:schemeClr val="tx1"/>
                </a:solidFill>
                <a:effectLst/>
                <a:latin typeface="Atkinson Hyperlegible" pitchFamily="50" charset="0"/>
              </a:rPr>
              <a:t>*   T</a:t>
            </a:r>
            <a:r>
              <a:rPr lang="en-GB" sz="1050" dirty="0">
                <a:solidFill>
                  <a:schemeClr val="tx1"/>
                </a:solidFill>
                <a:effectLst/>
                <a:latin typeface="Atkinson Hyperlegible" pitchFamily="50" charset="0"/>
              </a:rPr>
              <a:t>his is number of thefts in which dogs were stolen, and not quantity of dogs stolen in each theft. </a:t>
            </a:r>
            <a:r>
              <a:rPr lang="en-GB" sz="1050" i="0" dirty="0">
                <a:solidFill>
                  <a:schemeClr val="tx1"/>
                </a:solidFill>
                <a:effectLst/>
                <a:latin typeface="Atkinson Hyperlegible" pitchFamily="50" charset="0"/>
              </a:rPr>
              <a:t>Data are based on theft offence crimes and robbery offence crimes where the ‘property code’ is ‘pet animal – dog’ and the ‘property status’ is ‘stolen’ and/or ‘stolen/recovered’. </a:t>
            </a:r>
            <a:endParaRPr lang="en-GB" sz="1050" dirty="0">
              <a:solidFill>
                <a:schemeClr val="tx1"/>
              </a:solidFill>
              <a:latin typeface="Atkinson Hyperlegible" pitchFamily="50" charset="0"/>
            </a:endParaRPr>
          </a:p>
          <a:p>
            <a:r>
              <a:rPr lang="en-GB" sz="1050" dirty="0">
                <a:solidFill>
                  <a:schemeClr val="tx1"/>
                </a:solidFill>
                <a:latin typeface="Atkinson Hyperlegible" pitchFamily="50" charset="0"/>
              </a:rPr>
              <a:t>**  The confidence question was added to the internal survey in September 2021 so year on year comparison is not available.</a:t>
            </a:r>
          </a:p>
        </p:txBody>
      </p:sp>
      <p:pic>
        <p:nvPicPr>
          <p:cNvPr id="4" name="Picture 3">
            <a:extLst>
              <a:ext uri="{FF2B5EF4-FFF2-40B4-BE49-F238E27FC236}">
                <a16:creationId xmlns:a16="http://schemas.microsoft.com/office/drawing/2014/main" id="{38F3F8D9-78F1-4728-BBE2-EB18907BF4F8}"/>
              </a:ext>
            </a:extLst>
          </p:cNvPr>
          <p:cNvPicPr>
            <a:picLocks noChangeAspect="1"/>
          </p:cNvPicPr>
          <p:nvPr/>
        </p:nvPicPr>
        <p:blipFill>
          <a:blip r:embed="rId2"/>
          <a:stretch>
            <a:fillRect/>
          </a:stretch>
        </p:blipFill>
        <p:spPr>
          <a:xfrm>
            <a:off x="71999" y="747894"/>
            <a:ext cx="9000000" cy="717685"/>
          </a:xfrm>
          <a:prstGeom prst="rect">
            <a:avLst/>
          </a:prstGeom>
        </p:spPr>
      </p:pic>
      <p:pic>
        <p:nvPicPr>
          <p:cNvPr id="7" name="Picture 6">
            <a:extLst>
              <a:ext uri="{FF2B5EF4-FFF2-40B4-BE49-F238E27FC236}">
                <a16:creationId xmlns:a16="http://schemas.microsoft.com/office/drawing/2014/main" id="{3AF9711F-7342-4F57-9D13-36CD1F230C1C}"/>
              </a:ext>
            </a:extLst>
          </p:cNvPr>
          <p:cNvPicPr>
            <a:picLocks noChangeAspect="1"/>
          </p:cNvPicPr>
          <p:nvPr/>
        </p:nvPicPr>
        <p:blipFill>
          <a:blip r:embed="rId3"/>
          <a:stretch>
            <a:fillRect/>
          </a:stretch>
        </p:blipFill>
        <p:spPr>
          <a:xfrm>
            <a:off x="67546" y="3175342"/>
            <a:ext cx="9000000" cy="873955"/>
          </a:xfrm>
          <a:prstGeom prst="rect">
            <a:avLst/>
          </a:prstGeom>
        </p:spPr>
      </p:pic>
      <p:pic>
        <p:nvPicPr>
          <p:cNvPr id="2" name="Picture 1">
            <a:extLst>
              <a:ext uri="{FF2B5EF4-FFF2-40B4-BE49-F238E27FC236}">
                <a16:creationId xmlns:a16="http://schemas.microsoft.com/office/drawing/2014/main" id="{E9588271-0240-487B-AEEF-53989809F710}"/>
              </a:ext>
            </a:extLst>
          </p:cNvPr>
          <p:cNvPicPr>
            <a:picLocks noChangeAspect="1"/>
          </p:cNvPicPr>
          <p:nvPr/>
        </p:nvPicPr>
        <p:blipFill>
          <a:blip r:embed="rId4"/>
          <a:stretch>
            <a:fillRect/>
          </a:stretch>
        </p:blipFill>
        <p:spPr>
          <a:xfrm>
            <a:off x="2555776" y="1483896"/>
            <a:ext cx="3960000" cy="1673129"/>
          </a:xfrm>
          <a:prstGeom prst="rect">
            <a:avLst/>
          </a:prstGeom>
        </p:spPr>
      </p:pic>
    </p:spTree>
    <p:extLst>
      <p:ext uri="{BB962C8B-B14F-4D97-AF65-F5344CB8AC3E}">
        <p14:creationId xmlns:p14="http://schemas.microsoft.com/office/powerpoint/2010/main" val="2050925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9 – Business Crime, Fraud and Cyber Crime</a:t>
            </a:r>
          </a:p>
        </p:txBody>
      </p:sp>
      <p:sp>
        <p:nvSpPr>
          <p:cNvPr id="5" name="Slide Number Placeholder 4"/>
          <p:cNvSpPr>
            <a:spLocks noGrp="1"/>
          </p:cNvSpPr>
          <p:nvPr>
            <p:ph type="sldNum" sz="quarter" idx="12"/>
          </p:nvPr>
        </p:nvSpPr>
        <p:spPr>
          <a:xfrm>
            <a:off x="6941415" y="6539261"/>
            <a:ext cx="2133600" cy="365125"/>
          </a:xfrm>
        </p:spPr>
        <p:txBody>
          <a:bodyPr/>
          <a:lstStyle/>
          <a:p>
            <a:fld id="{E0D83E65-4E55-4BA6-A0BC-212B9D3BDCE3}" type="slidenum">
              <a:rPr lang="en-GB" smtClean="0"/>
              <a:pPr/>
              <a:t>16</a:t>
            </a:fld>
            <a:endParaRPr lang="en-GB" dirty="0"/>
          </a:p>
        </p:txBody>
      </p:sp>
      <p:sp>
        <p:nvSpPr>
          <p:cNvPr id="12" name="TextBox 11">
            <a:extLst>
              <a:ext uri="{FF2B5EF4-FFF2-40B4-BE49-F238E27FC236}">
                <a16:creationId xmlns:a16="http://schemas.microsoft.com/office/drawing/2014/main" id="{4B4192FE-0414-49C9-9794-2AE36D86C0B2}"/>
              </a:ext>
            </a:extLst>
          </p:cNvPr>
          <p:cNvSpPr txBox="1"/>
          <p:nvPr/>
        </p:nvSpPr>
        <p:spPr>
          <a:xfrm>
            <a:off x="57074" y="4273767"/>
            <a:ext cx="9000000" cy="2446824"/>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850" dirty="0">
                <a:solidFill>
                  <a:schemeClr val="tx1"/>
                </a:solidFill>
                <a:latin typeface="Atkinson Hyperlegible" pitchFamily="50" charset="0"/>
              </a:rPr>
              <a:t>Business Crime offences include any notifiable crimes recorded with a victim which is an organisation; it does not include Fraud offences. All reports of Fraud are recorded by the National Fraud Intelligence Bureau (NFIB) rather than Essex Police. In the 12 months to July 2022, a total of 1,587 Fraud investigations were allocated to Essex Police by NFIB for investigation. For data on the number and type of Fraud investigations reported as being committed within the Essex Police area, please visit the </a:t>
            </a:r>
            <a:r>
              <a:rPr lang="en-GB" sz="850" b="1" u="sng" dirty="0">
                <a:solidFill>
                  <a:srgbClr val="0070C0"/>
                </a:solidFill>
                <a:latin typeface="Atkinson Hyperlegible" pitchFamily="50" charset="0"/>
                <a:hlinkClick r:id="rId2">
                  <a:extLst>
                    <a:ext uri="{A12FA001-AC4F-418D-AE19-62706E023703}">
                      <ahyp:hlinkClr xmlns:ahyp="http://schemas.microsoft.com/office/drawing/2018/hyperlinkcolor" val="tx"/>
                    </a:ext>
                  </a:extLst>
                </a:hlinkClick>
              </a:rPr>
              <a:t>NFIB Fraud and Cyber Crime Dashboard</a:t>
            </a:r>
            <a:endParaRPr lang="en-GB" sz="850" b="1" u="sng" dirty="0">
              <a:solidFill>
                <a:srgbClr val="0070C0"/>
              </a:solidFill>
              <a:latin typeface="Atkinson Hyperlegible" pitchFamily="50" charset="0"/>
            </a:endParaRPr>
          </a:p>
          <a:p>
            <a:endParaRPr lang="en-GB" sz="850" dirty="0">
              <a:solidFill>
                <a:schemeClr val="tx1"/>
              </a:solidFill>
              <a:latin typeface="Atkinson Hyperlegible" pitchFamily="50" charset="0"/>
            </a:endParaRPr>
          </a:p>
          <a:p>
            <a:r>
              <a:rPr lang="en-GB" sz="850" dirty="0">
                <a:solidFill>
                  <a:schemeClr val="tx1"/>
                </a:solidFill>
                <a:latin typeface="Atkinson Hyperlegible" pitchFamily="50" charset="0"/>
              </a:rPr>
              <a:t>Essex experienced a 16.8% increase (2,855 more) in the number of Business Crime offences and a 9.0% increase (247 more) in the number of these offences which were solved in the 12 months to July 2022 compared to the 12 months to July 2021. </a:t>
            </a:r>
            <a:r>
              <a:rPr lang="en-GB" sz="850" dirty="0">
                <a:solidFill>
                  <a:schemeClr val="tx1"/>
                </a:solidFill>
                <a:effectLst/>
                <a:latin typeface="Atkinson Hyperlegible" pitchFamily="50" charset="0"/>
              </a:rPr>
              <a:t>Covid restrictions were finally lifted at the end of January 2021 resulting in lower figures in the 12m to June 2021 as this includes periods when businesses weren't open, with shoplifting accounting for roughly 60% of business crime. </a:t>
            </a:r>
            <a:r>
              <a:rPr lang="en-GB" sz="850" dirty="0">
                <a:solidFill>
                  <a:schemeClr val="tx1"/>
                </a:solidFill>
                <a:latin typeface="Atkinson Hyperlegible" pitchFamily="50" charset="0"/>
              </a:rPr>
              <a:t>Essex Police have been working with businesses to encourage them to record more offences.</a:t>
            </a:r>
          </a:p>
          <a:p>
            <a:endParaRPr lang="en-GB" sz="850" dirty="0">
              <a:solidFill>
                <a:srgbClr val="FF0000"/>
              </a:solidFill>
              <a:latin typeface="Atkinson Hyperlegible" pitchFamily="50" charset="0"/>
            </a:endParaRPr>
          </a:p>
          <a:p>
            <a:r>
              <a:rPr lang="en-GB" sz="850" dirty="0">
                <a:solidFill>
                  <a:schemeClr val="tx1"/>
                </a:solidFill>
                <a:latin typeface="Atkinson Hyperlegible" pitchFamily="50" charset="0"/>
              </a:rPr>
              <a:t>There was an 17.5% decrease (4,194 fewer) in the number of Business Crime offences and a 39.1% decrease (1,913 fewer) in the number of Business Crimes solved in the 12 months to July 2022 compared to the 12 months to December 2019.  </a:t>
            </a:r>
            <a:endParaRPr lang="en-GB" sz="850" dirty="0">
              <a:solidFill>
                <a:srgbClr val="FF0000"/>
              </a:solidFill>
              <a:latin typeface="Atkinson Hyperlegible" pitchFamily="50" charset="0"/>
            </a:endParaRPr>
          </a:p>
          <a:p>
            <a:endParaRPr lang="en-GB" sz="850" dirty="0">
              <a:solidFill>
                <a:schemeClr val="tx1"/>
              </a:solidFill>
              <a:latin typeface="Atkinson Hyperlegible" pitchFamily="50" charset="0"/>
            </a:endParaRPr>
          </a:p>
          <a:p>
            <a:r>
              <a:rPr lang="en-GB" sz="850" dirty="0">
                <a:solidFill>
                  <a:schemeClr val="tx1"/>
                </a:solidFill>
                <a:latin typeface="Atkinson Hyperlegible" pitchFamily="50" charset="0"/>
              </a:rPr>
              <a:t>Confidence that Essex Police are dealing with cyber crime (from the independent survey commissioned by Essex Police) is at 25.2% for the period September 2021 to June 2022. </a:t>
            </a:r>
          </a:p>
          <a:p>
            <a:endParaRPr lang="en-GB" sz="850" dirty="0">
              <a:solidFill>
                <a:srgbClr val="FF0000"/>
              </a:solidFill>
              <a:latin typeface="Atkinson Hyperlegible" pitchFamily="50" charset="0"/>
            </a:endParaRPr>
          </a:p>
          <a:p>
            <a:pPr lvl="0"/>
            <a:r>
              <a:rPr lang="en-GB" sz="850" dirty="0">
                <a:solidFill>
                  <a:schemeClr val="tx1"/>
                </a:solidFill>
                <a:latin typeface="Atkinson Hyperlegible" pitchFamily="50" charset="0"/>
              </a:rPr>
              <a:t>Due to the increase in the number of Business Crime offences that are solved, a grade of Adequate is recommended.</a:t>
            </a:r>
          </a:p>
          <a:p>
            <a:pPr lvl="0"/>
            <a:endParaRPr lang="en-GB" sz="850" dirty="0">
              <a:solidFill>
                <a:schemeClr val="tx1"/>
              </a:solidFill>
              <a:latin typeface="Atkinson Hyperlegible" pitchFamily="50" charset="0"/>
            </a:endParaRPr>
          </a:p>
          <a:p>
            <a:pPr lvl="0"/>
            <a:r>
              <a:rPr lang="en-GB" sz="850" dirty="0">
                <a:solidFill>
                  <a:schemeClr val="tx1"/>
                </a:solidFill>
                <a:latin typeface="Atkinson Hyperlegible" pitchFamily="50" charset="0"/>
              </a:rPr>
              <a:t>* The confidence question was added to the internal survey in September 2021 so year on year comparison is not available.</a:t>
            </a:r>
          </a:p>
        </p:txBody>
      </p:sp>
      <p:sp>
        <p:nvSpPr>
          <p:cNvPr id="11" name="Rectangle 10">
            <a:extLst>
              <a:ext uri="{FF2B5EF4-FFF2-40B4-BE49-F238E27FC236}">
                <a16:creationId xmlns:a16="http://schemas.microsoft.com/office/drawing/2014/main" id="{A8CE14F5-4CE6-42E3-9C41-2FE12885F838}"/>
              </a:ext>
            </a:extLst>
          </p:cNvPr>
          <p:cNvSpPr/>
          <p:nvPr/>
        </p:nvSpPr>
        <p:spPr>
          <a:xfrm>
            <a:off x="7288018" y="200636"/>
            <a:ext cx="183782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pic>
        <p:nvPicPr>
          <p:cNvPr id="4" name="Picture 3">
            <a:extLst>
              <a:ext uri="{FF2B5EF4-FFF2-40B4-BE49-F238E27FC236}">
                <a16:creationId xmlns:a16="http://schemas.microsoft.com/office/drawing/2014/main" id="{C1EB11E9-181C-461F-9F80-C1BA83F86395}"/>
              </a:ext>
            </a:extLst>
          </p:cNvPr>
          <p:cNvPicPr>
            <a:picLocks noChangeAspect="1"/>
          </p:cNvPicPr>
          <p:nvPr/>
        </p:nvPicPr>
        <p:blipFill>
          <a:blip r:embed="rId3"/>
          <a:stretch>
            <a:fillRect/>
          </a:stretch>
        </p:blipFill>
        <p:spPr>
          <a:xfrm>
            <a:off x="84241" y="707174"/>
            <a:ext cx="9000000" cy="885531"/>
          </a:xfrm>
          <a:prstGeom prst="rect">
            <a:avLst/>
          </a:prstGeom>
        </p:spPr>
      </p:pic>
      <p:pic>
        <p:nvPicPr>
          <p:cNvPr id="10" name="Picture 9">
            <a:extLst>
              <a:ext uri="{FF2B5EF4-FFF2-40B4-BE49-F238E27FC236}">
                <a16:creationId xmlns:a16="http://schemas.microsoft.com/office/drawing/2014/main" id="{86C24CAA-BFFB-44E6-A853-4CA23DAE52E0}"/>
              </a:ext>
            </a:extLst>
          </p:cNvPr>
          <p:cNvPicPr>
            <a:picLocks noChangeAspect="1"/>
          </p:cNvPicPr>
          <p:nvPr/>
        </p:nvPicPr>
        <p:blipFill>
          <a:blip r:embed="rId4"/>
          <a:stretch>
            <a:fillRect/>
          </a:stretch>
        </p:blipFill>
        <p:spPr>
          <a:xfrm>
            <a:off x="84241" y="1647034"/>
            <a:ext cx="3960000" cy="1673129"/>
          </a:xfrm>
          <a:prstGeom prst="rect">
            <a:avLst/>
          </a:prstGeom>
        </p:spPr>
      </p:pic>
      <p:pic>
        <p:nvPicPr>
          <p:cNvPr id="13" name="Picture 12">
            <a:extLst>
              <a:ext uri="{FF2B5EF4-FFF2-40B4-BE49-F238E27FC236}">
                <a16:creationId xmlns:a16="http://schemas.microsoft.com/office/drawing/2014/main" id="{29DACD0D-5AD0-4F09-9D00-B7DB87294E2A}"/>
              </a:ext>
            </a:extLst>
          </p:cNvPr>
          <p:cNvPicPr>
            <a:picLocks noChangeAspect="1"/>
          </p:cNvPicPr>
          <p:nvPr/>
        </p:nvPicPr>
        <p:blipFill>
          <a:blip r:embed="rId5"/>
          <a:stretch>
            <a:fillRect/>
          </a:stretch>
        </p:blipFill>
        <p:spPr>
          <a:xfrm>
            <a:off x="5115015" y="1654016"/>
            <a:ext cx="3960000" cy="1677039"/>
          </a:xfrm>
          <a:prstGeom prst="rect">
            <a:avLst/>
          </a:prstGeom>
        </p:spPr>
      </p:pic>
      <p:pic>
        <p:nvPicPr>
          <p:cNvPr id="14" name="Picture 13">
            <a:extLst>
              <a:ext uri="{FF2B5EF4-FFF2-40B4-BE49-F238E27FC236}">
                <a16:creationId xmlns:a16="http://schemas.microsoft.com/office/drawing/2014/main" id="{6E794975-3B3B-47C6-B831-ADB1F273EEB9}"/>
              </a:ext>
            </a:extLst>
          </p:cNvPr>
          <p:cNvPicPr>
            <a:picLocks noChangeAspect="1"/>
          </p:cNvPicPr>
          <p:nvPr/>
        </p:nvPicPr>
        <p:blipFill>
          <a:blip r:embed="rId6"/>
          <a:stretch>
            <a:fillRect/>
          </a:stretch>
        </p:blipFill>
        <p:spPr>
          <a:xfrm>
            <a:off x="57074" y="3366588"/>
            <a:ext cx="9000000" cy="873955"/>
          </a:xfrm>
          <a:prstGeom prst="rect">
            <a:avLst/>
          </a:prstGeom>
        </p:spPr>
      </p:pic>
    </p:spTree>
    <p:extLst>
      <p:ext uri="{BB962C8B-B14F-4D97-AF65-F5344CB8AC3E}">
        <p14:creationId xmlns:p14="http://schemas.microsoft.com/office/powerpoint/2010/main" val="2160698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91118" y="93134"/>
            <a:ext cx="5760640" cy="584775"/>
          </a:xfrm>
          <a:prstGeom prst="rect">
            <a:avLst/>
          </a:prstGeom>
        </p:spPr>
        <p:txBody>
          <a:bodyPr wrap="square">
            <a:spAutoFit/>
          </a:bodyPr>
          <a:lstStyle/>
          <a:p>
            <a:r>
              <a:rPr lang="en-GB" sz="1600" b="1" dirty="0">
                <a:solidFill>
                  <a:schemeClr val="bg1"/>
                </a:solidFill>
                <a:latin typeface="Atkinson Hyperlegible" pitchFamily="50" charset="0"/>
              </a:rPr>
              <a:t>Priority 10 - Protecting vulnerable people and supporting victims of crime</a:t>
            </a:r>
          </a:p>
        </p:txBody>
      </p:sp>
      <p:sp>
        <p:nvSpPr>
          <p:cNvPr id="5" name="Slide Number Placeholder 4"/>
          <p:cNvSpPr>
            <a:spLocks noGrp="1"/>
          </p:cNvSpPr>
          <p:nvPr>
            <p:ph type="sldNum" sz="quarter" idx="12"/>
          </p:nvPr>
        </p:nvSpPr>
        <p:spPr>
          <a:xfrm>
            <a:off x="6976583" y="6481197"/>
            <a:ext cx="2133600" cy="365125"/>
          </a:xfrm>
        </p:spPr>
        <p:txBody>
          <a:bodyPr/>
          <a:lstStyle/>
          <a:p>
            <a:fld id="{E0D83E65-4E55-4BA6-A0BC-212B9D3BDCE3}" type="slidenum">
              <a:rPr lang="en-GB" smtClean="0"/>
              <a:pPr/>
              <a:t>17</a:t>
            </a:fld>
            <a:endParaRPr lang="en-GB" dirty="0"/>
          </a:p>
        </p:txBody>
      </p:sp>
      <p:sp>
        <p:nvSpPr>
          <p:cNvPr id="7" name="TextBox 6"/>
          <p:cNvSpPr txBox="1"/>
          <p:nvPr/>
        </p:nvSpPr>
        <p:spPr>
          <a:xfrm>
            <a:off x="113153" y="3483147"/>
            <a:ext cx="8879360" cy="2733056"/>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latin typeface="Atkinson Hyperlegible" pitchFamily="50" charset="0"/>
              </a:rPr>
              <a:t>Essex experienced a 5.7% increase (1,671 more) in Domestic Abuse (DA) offences for the 12 months to July 2022 compared to the 12 months to July 2021. However, the Force recorded 170 fewer offences in the three months to July 2022 compared to the same period in 2021 (7,869 v. 8,039). Essex Police are currently investigating whether the Force are over-recording Stalking &amp; Harassment offences, which accounts for more than a fifth (21.0%) of all Domestic Abuse offences.</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Essex Police solved 1.4% (45 more) DA offences for the 12 months to July 2022 compared to the 12 months to July 2021. The Force also solved 17 more offences in the three months to July 2022 compared to the same period in 2021 (813 v 796).</a:t>
            </a:r>
          </a:p>
          <a:p>
            <a:endParaRPr lang="en-GB" sz="1100" dirty="0">
              <a:solidFill>
                <a:schemeClr val="tx1"/>
              </a:solidFill>
              <a:latin typeface="Atkinson Hyperlegible" pitchFamily="50" charset="0"/>
            </a:endParaRPr>
          </a:p>
          <a:p>
            <a:r>
              <a:rPr lang="en-GB" sz="1100" dirty="0">
                <a:solidFill>
                  <a:schemeClr val="tx1"/>
                </a:solidFill>
                <a:latin typeface="Atkinson Hyperlegible" pitchFamily="50" charset="0"/>
              </a:rPr>
              <a:t>There was a 3.9% increase (1,150 more) in DA offences and a 7.0% increase (209 more) in the number of DA offences solved for the 12 months to July 2022 compared to the 12 months to December 2019.</a:t>
            </a:r>
          </a:p>
          <a:p>
            <a:endParaRPr lang="en-GB" sz="1100" dirty="0">
              <a:solidFill>
                <a:schemeClr val="tx1"/>
              </a:solidFill>
              <a:latin typeface="Atkinson Hyperlegible" pitchFamily="50" charset="0"/>
            </a:endParaRPr>
          </a:p>
          <a:p>
            <a:pPr>
              <a:lnSpc>
                <a:spcPct val="115000"/>
              </a:lnSpc>
              <a:spcAft>
                <a:spcPts val="1000"/>
              </a:spcAft>
            </a:pPr>
            <a:r>
              <a:rPr lang="en-GB" sz="1100" dirty="0">
                <a:effectLst/>
                <a:latin typeface="Atkinson Hyperlegible" pitchFamily="50" charset="0"/>
                <a:ea typeface="Times New Roman" panose="02020603050405020304" pitchFamily="18" charset="0"/>
                <a:cs typeface="Calibri" panose="020F0502020204030204" pitchFamily="34" charset="0"/>
              </a:rPr>
              <a:t>The Essex Police Domestic Abuse Problem Solving Teams (DAPST) were formed in March 2021 and are divided into a victim focused contingent (Problem-Solving officers) and an Offender Management contingent (Offender Management officers). They work alongside DAIT, who manage the most prolific DA perpetrators and the most vulnerable victims. The team has been implemented to provide a continual and sustained problem-solving approach, focusing on preventing future harm and reducing repeat victimisation.</a:t>
            </a:r>
            <a:endParaRPr lang="en-GB" sz="1100" dirty="0">
              <a:effectLst/>
              <a:latin typeface="Atkinson Hyperlegible" pitchFamily="50" charset="0"/>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223F1486-25ED-4A96-A70C-A701B35B4566}"/>
              </a:ext>
            </a:extLst>
          </p:cNvPr>
          <p:cNvSpPr/>
          <p:nvPr/>
        </p:nvSpPr>
        <p:spPr>
          <a:xfrm>
            <a:off x="7252682" y="172331"/>
            <a:ext cx="180020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pic>
        <p:nvPicPr>
          <p:cNvPr id="4" name="Picture 3">
            <a:extLst>
              <a:ext uri="{FF2B5EF4-FFF2-40B4-BE49-F238E27FC236}">
                <a16:creationId xmlns:a16="http://schemas.microsoft.com/office/drawing/2014/main" id="{C13195F6-0A33-49B1-981F-3DD3D7F93C0D}"/>
              </a:ext>
            </a:extLst>
          </p:cNvPr>
          <p:cNvPicPr>
            <a:picLocks noChangeAspect="1"/>
          </p:cNvPicPr>
          <p:nvPr/>
        </p:nvPicPr>
        <p:blipFill>
          <a:blip r:embed="rId2"/>
          <a:stretch>
            <a:fillRect/>
          </a:stretch>
        </p:blipFill>
        <p:spPr>
          <a:xfrm>
            <a:off x="52833" y="744883"/>
            <a:ext cx="9000000" cy="891148"/>
          </a:xfrm>
          <a:prstGeom prst="rect">
            <a:avLst/>
          </a:prstGeom>
        </p:spPr>
      </p:pic>
      <p:pic>
        <p:nvPicPr>
          <p:cNvPr id="10" name="Picture 9">
            <a:extLst>
              <a:ext uri="{FF2B5EF4-FFF2-40B4-BE49-F238E27FC236}">
                <a16:creationId xmlns:a16="http://schemas.microsoft.com/office/drawing/2014/main" id="{3D130B28-9CF3-44A1-B445-A9502FBCC185}"/>
              </a:ext>
            </a:extLst>
          </p:cNvPr>
          <p:cNvPicPr>
            <a:picLocks noChangeAspect="1"/>
          </p:cNvPicPr>
          <p:nvPr/>
        </p:nvPicPr>
        <p:blipFill>
          <a:blip r:embed="rId3"/>
          <a:stretch>
            <a:fillRect/>
          </a:stretch>
        </p:blipFill>
        <p:spPr>
          <a:xfrm>
            <a:off x="91118" y="1668914"/>
            <a:ext cx="3960000" cy="1712221"/>
          </a:xfrm>
          <a:prstGeom prst="rect">
            <a:avLst/>
          </a:prstGeom>
        </p:spPr>
      </p:pic>
      <p:pic>
        <p:nvPicPr>
          <p:cNvPr id="11" name="Picture 10">
            <a:extLst>
              <a:ext uri="{FF2B5EF4-FFF2-40B4-BE49-F238E27FC236}">
                <a16:creationId xmlns:a16="http://schemas.microsoft.com/office/drawing/2014/main" id="{3BDBFF33-95D7-41AB-BEC5-042F32C2262D}"/>
              </a:ext>
            </a:extLst>
          </p:cNvPr>
          <p:cNvPicPr>
            <a:picLocks noChangeAspect="1"/>
          </p:cNvPicPr>
          <p:nvPr/>
        </p:nvPicPr>
        <p:blipFill>
          <a:blip r:embed="rId4"/>
          <a:stretch>
            <a:fillRect/>
          </a:stretch>
        </p:blipFill>
        <p:spPr>
          <a:xfrm>
            <a:off x="5063487" y="1660458"/>
            <a:ext cx="3960000" cy="1721396"/>
          </a:xfrm>
          <a:prstGeom prst="rect">
            <a:avLst/>
          </a:prstGeom>
        </p:spPr>
      </p:pic>
    </p:spTree>
    <p:extLst>
      <p:ext uri="{BB962C8B-B14F-4D97-AF65-F5344CB8AC3E}">
        <p14:creationId xmlns:p14="http://schemas.microsoft.com/office/powerpoint/2010/main" val="18284073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3818" y="4576556"/>
            <a:ext cx="8999999" cy="212365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latin typeface="Atkinson Hyperlegible" pitchFamily="50" charset="0"/>
              </a:rPr>
              <a:t>Essex experienced a 16.1% increase (931 more) in Child Abuse offences and a 27.6% increase (85 more) in the number of these offences which were solved for the 12 months to July 2022 compared to the 12 months to July 2021. </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There was a 27.9% increase (1,467 more) in Child Abuse offences and a 42.9% increase (118 more) in the number of these offences which were solved for the 12 months to July 2022 compared to the 12 months to December 2019. </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Confidence that the policing response to protect children and vulnerable people (from the independent survey commissioned by Essex Police) is at 81.7% (results to the 12 months to June 2022). Compared to year ending June 2021, confidence has decreased by 7.5% points.</a:t>
            </a:r>
          </a:p>
          <a:p>
            <a:endParaRPr lang="en-GB" sz="1100" dirty="0">
              <a:solidFill>
                <a:schemeClr val="tx1"/>
              </a:solidFill>
            </a:endParaRPr>
          </a:p>
          <a:p>
            <a:r>
              <a:rPr lang="en-GB" sz="1100" dirty="0">
                <a:solidFill>
                  <a:schemeClr val="tx1"/>
                </a:solidFill>
                <a:latin typeface="Atkinson Hyperlegible" pitchFamily="50" charset="0"/>
              </a:rPr>
              <a:t>Due to the fact that there has been a continuing increase in the number of Child Abuse offences solved in the 12 months to July 2022 compared to the previous 12 months and the 12 months to December 2019 and an increase in the number of DA offences solved over the same time periods, a grade of Adequate is recommended. </a:t>
            </a:r>
          </a:p>
        </p:txBody>
      </p:sp>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11032" y="78719"/>
            <a:ext cx="5897174" cy="584775"/>
          </a:xfrm>
          <a:prstGeom prst="rect">
            <a:avLst/>
          </a:prstGeom>
        </p:spPr>
        <p:txBody>
          <a:bodyPr wrap="square">
            <a:spAutoFit/>
          </a:bodyPr>
          <a:lstStyle/>
          <a:p>
            <a:r>
              <a:rPr lang="en-GB" sz="1600" b="1" dirty="0">
                <a:solidFill>
                  <a:schemeClr val="bg1"/>
                </a:solidFill>
                <a:latin typeface="Atkinson Hyperlegible" pitchFamily="50" charset="0"/>
              </a:rPr>
              <a:t>Priority 10 - Protecting vulnerable people and supporting victims of crime (cont.)</a:t>
            </a:r>
          </a:p>
        </p:txBody>
      </p:sp>
      <p:sp>
        <p:nvSpPr>
          <p:cNvPr id="5" name="Slide Number Placeholder 4"/>
          <p:cNvSpPr>
            <a:spLocks noGrp="1"/>
          </p:cNvSpPr>
          <p:nvPr>
            <p:ph type="sldNum" sz="quarter" idx="12"/>
          </p:nvPr>
        </p:nvSpPr>
        <p:spPr>
          <a:xfrm>
            <a:off x="7010400" y="6492875"/>
            <a:ext cx="2133600" cy="365125"/>
          </a:xfrm>
        </p:spPr>
        <p:txBody>
          <a:bodyPr/>
          <a:lstStyle/>
          <a:p>
            <a:fld id="{E0D83E65-4E55-4BA6-A0BC-212B9D3BDCE3}" type="slidenum">
              <a:rPr lang="en-GB" smtClean="0"/>
              <a:pPr/>
              <a:t>18</a:t>
            </a:fld>
            <a:endParaRPr lang="en-GB" dirty="0"/>
          </a:p>
        </p:txBody>
      </p:sp>
      <p:sp>
        <p:nvSpPr>
          <p:cNvPr id="12" name="Rectangle 11">
            <a:extLst>
              <a:ext uri="{FF2B5EF4-FFF2-40B4-BE49-F238E27FC236}">
                <a16:creationId xmlns:a16="http://schemas.microsoft.com/office/drawing/2014/main" id="{491DB709-342B-4437-BC42-93EF92187961}"/>
              </a:ext>
            </a:extLst>
          </p:cNvPr>
          <p:cNvSpPr/>
          <p:nvPr/>
        </p:nvSpPr>
        <p:spPr>
          <a:xfrm>
            <a:off x="7205723" y="186460"/>
            <a:ext cx="180020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pic>
        <p:nvPicPr>
          <p:cNvPr id="2" name="Picture 1">
            <a:extLst>
              <a:ext uri="{FF2B5EF4-FFF2-40B4-BE49-F238E27FC236}">
                <a16:creationId xmlns:a16="http://schemas.microsoft.com/office/drawing/2014/main" id="{FDCF1E2C-27F8-4550-9453-A6343DE50C11}"/>
              </a:ext>
            </a:extLst>
          </p:cNvPr>
          <p:cNvPicPr>
            <a:picLocks noChangeAspect="1"/>
          </p:cNvPicPr>
          <p:nvPr/>
        </p:nvPicPr>
        <p:blipFill>
          <a:blip r:embed="rId2"/>
          <a:stretch>
            <a:fillRect/>
          </a:stretch>
        </p:blipFill>
        <p:spPr>
          <a:xfrm>
            <a:off x="93196" y="711474"/>
            <a:ext cx="9000000" cy="891148"/>
          </a:xfrm>
          <a:prstGeom prst="rect">
            <a:avLst/>
          </a:prstGeom>
        </p:spPr>
      </p:pic>
      <p:pic>
        <p:nvPicPr>
          <p:cNvPr id="11" name="Picture 10">
            <a:extLst>
              <a:ext uri="{FF2B5EF4-FFF2-40B4-BE49-F238E27FC236}">
                <a16:creationId xmlns:a16="http://schemas.microsoft.com/office/drawing/2014/main" id="{6D0311B8-EC00-4749-93EB-EAA085192850}"/>
              </a:ext>
            </a:extLst>
          </p:cNvPr>
          <p:cNvPicPr>
            <a:picLocks noChangeAspect="1"/>
          </p:cNvPicPr>
          <p:nvPr/>
        </p:nvPicPr>
        <p:blipFill>
          <a:blip r:embed="rId3"/>
          <a:stretch>
            <a:fillRect/>
          </a:stretch>
        </p:blipFill>
        <p:spPr>
          <a:xfrm>
            <a:off x="72000" y="3407297"/>
            <a:ext cx="9000000" cy="1062295"/>
          </a:xfrm>
          <a:prstGeom prst="rect">
            <a:avLst/>
          </a:prstGeom>
        </p:spPr>
      </p:pic>
      <p:pic>
        <p:nvPicPr>
          <p:cNvPr id="3" name="Picture 2">
            <a:extLst>
              <a:ext uri="{FF2B5EF4-FFF2-40B4-BE49-F238E27FC236}">
                <a16:creationId xmlns:a16="http://schemas.microsoft.com/office/drawing/2014/main" id="{AA11B0E2-6AE9-494B-B6C7-9F6C14A14C3E}"/>
              </a:ext>
            </a:extLst>
          </p:cNvPr>
          <p:cNvPicPr>
            <a:picLocks noChangeAspect="1"/>
          </p:cNvPicPr>
          <p:nvPr/>
        </p:nvPicPr>
        <p:blipFill>
          <a:blip r:embed="rId4"/>
          <a:stretch>
            <a:fillRect/>
          </a:stretch>
        </p:blipFill>
        <p:spPr>
          <a:xfrm>
            <a:off x="78299" y="1633618"/>
            <a:ext cx="3960000" cy="1722600"/>
          </a:xfrm>
          <a:prstGeom prst="rect">
            <a:avLst/>
          </a:prstGeom>
        </p:spPr>
      </p:pic>
      <p:pic>
        <p:nvPicPr>
          <p:cNvPr id="4" name="Picture 3">
            <a:extLst>
              <a:ext uri="{FF2B5EF4-FFF2-40B4-BE49-F238E27FC236}">
                <a16:creationId xmlns:a16="http://schemas.microsoft.com/office/drawing/2014/main" id="{92632BBB-979E-46D8-A44A-394BBFFE0CB2}"/>
              </a:ext>
            </a:extLst>
          </p:cNvPr>
          <p:cNvPicPr>
            <a:picLocks noChangeAspect="1"/>
          </p:cNvPicPr>
          <p:nvPr/>
        </p:nvPicPr>
        <p:blipFill>
          <a:blip r:embed="rId5"/>
          <a:stretch>
            <a:fillRect/>
          </a:stretch>
        </p:blipFill>
        <p:spPr>
          <a:xfrm>
            <a:off x="5105701" y="1644520"/>
            <a:ext cx="3960000" cy="1720879"/>
          </a:xfrm>
          <a:prstGeom prst="rect">
            <a:avLst/>
          </a:prstGeom>
        </p:spPr>
      </p:pic>
    </p:spTree>
    <p:extLst>
      <p:ext uri="{BB962C8B-B14F-4D97-AF65-F5344CB8AC3E}">
        <p14:creationId xmlns:p14="http://schemas.microsoft.com/office/powerpoint/2010/main" val="3265022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51371"/>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11 - Staff</a:t>
            </a:r>
          </a:p>
        </p:txBody>
      </p:sp>
      <p:sp>
        <p:nvSpPr>
          <p:cNvPr id="5" name="Slide Number Placeholder 4"/>
          <p:cNvSpPr>
            <a:spLocks noGrp="1"/>
          </p:cNvSpPr>
          <p:nvPr>
            <p:ph type="sldNum" sz="quarter" idx="12"/>
          </p:nvPr>
        </p:nvSpPr>
        <p:spPr>
          <a:xfrm>
            <a:off x="7010400" y="6492875"/>
            <a:ext cx="2133600" cy="365125"/>
          </a:xfrm>
        </p:spPr>
        <p:txBody>
          <a:bodyPr/>
          <a:lstStyle/>
          <a:p>
            <a:fld id="{E0D83E65-4E55-4BA6-A0BC-212B9D3BDCE3}" type="slidenum">
              <a:rPr lang="en-GB" smtClean="0"/>
              <a:pPr/>
              <a:t>19</a:t>
            </a:fld>
            <a:endParaRPr lang="en-GB" dirty="0"/>
          </a:p>
        </p:txBody>
      </p:sp>
      <p:sp>
        <p:nvSpPr>
          <p:cNvPr id="8" name="Rectangle 7">
            <a:extLst>
              <a:ext uri="{FF2B5EF4-FFF2-40B4-BE49-F238E27FC236}">
                <a16:creationId xmlns:a16="http://schemas.microsoft.com/office/drawing/2014/main" id="{5C79F3E8-9B6E-4586-9B29-7A90BA98D1C2}"/>
              </a:ext>
            </a:extLst>
          </p:cNvPr>
          <p:cNvSpPr/>
          <p:nvPr/>
        </p:nvSpPr>
        <p:spPr>
          <a:xfrm>
            <a:off x="7260527" y="222225"/>
            <a:ext cx="180020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sp>
        <p:nvSpPr>
          <p:cNvPr id="12" name="TextBox 11">
            <a:extLst>
              <a:ext uri="{FF2B5EF4-FFF2-40B4-BE49-F238E27FC236}">
                <a16:creationId xmlns:a16="http://schemas.microsoft.com/office/drawing/2014/main" id="{F90608DC-25BC-4D4A-BFB8-31EFAFAA6ED2}"/>
              </a:ext>
            </a:extLst>
          </p:cNvPr>
          <p:cNvSpPr txBox="1"/>
          <p:nvPr/>
        </p:nvSpPr>
        <p:spPr>
          <a:xfrm>
            <a:off x="72000" y="2309117"/>
            <a:ext cx="8987641" cy="200054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There has been a slight decrease (0.1%) in the proportion of ethnic minority employees in July 2022 (268) compared to July 2021 (273); this equates to 5 fewer employees. However, in contrast there has been an increase (23.5%) compared to Dec 2019 (217); this equates to 51 additional employees.</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There is a 3.5% point disparity in the proportion of ethnic minority residents in Essex*** (7.6%) compared to the proportion of ethnic minority employees in Essex Police (4.1%).</a:t>
            </a:r>
          </a:p>
          <a:p>
            <a:endParaRPr lang="en-GB" sz="1200" dirty="0">
              <a:solidFill>
                <a:schemeClr val="tx1"/>
              </a:solidFill>
              <a:latin typeface="Atkinson Hyperlegible" pitchFamily="50" charset="0"/>
            </a:endParaRPr>
          </a:p>
          <a:p>
            <a:r>
              <a:rPr lang="en-GB" sz="1000" dirty="0">
                <a:solidFill>
                  <a:schemeClr val="tx1"/>
                </a:solidFill>
                <a:latin typeface="Atkinson Hyperlegible" pitchFamily="50" charset="0"/>
              </a:rPr>
              <a:t> Please note:</a:t>
            </a:r>
          </a:p>
          <a:p>
            <a:r>
              <a:rPr lang="en-GB" sz="1000" dirty="0">
                <a:solidFill>
                  <a:schemeClr val="tx1"/>
                </a:solidFill>
                <a:latin typeface="Atkinson Hyperlegible" pitchFamily="50" charset="0"/>
              </a:rPr>
              <a:t>*</a:t>
            </a:r>
            <a:r>
              <a:rPr lang="en-GB" sz="1000" dirty="0">
                <a:solidFill>
                  <a:schemeClr val="bg1"/>
                </a:solidFill>
                <a:latin typeface="Atkinson Hyperlegible" pitchFamily="50" charset="0"/>
              </a:rPr>
              <a:t>***</a:t>
            </a:r>
            <a:r>
              <a:rPr lang="en-GB" sz="1000" dirty="0">
                <a:solidFill>
                  <a:schemeClr val="tx1"/>
                </a:solidFill>
                <a:latin typeface="Atkinson Hyperlegible" pitchFamily="50" charset="0"/>
              </a:rPr>
              <a:t>Ethnic minority employees as a percentage of the total workforce. </a:t>
            </a:r>
          </a:p>
          <a:p>
            <a:r>
              <a:rPr lang="en-GB" sz="1000" dirty="0">
                <a:solidFill>
                  <a:schemeClr val="tx1"/>
                </a:solidFill>
                <a:latin typeface="Atkinson Hyperlegible" pitchFamily="50" charset="0"/>
              </a:rPr>
              <a:t>**</a:t>
            </a:r>
            <a:r>
              <a:rPr lang="en-GB" sz="1000" dirty="0">
                <a:solidFill>
                  <a:schemeClr val="bg1"/>
                </a:solidFill>
                <a:latin typeface="Atkinson Hyperlegible" pitchFamily="50" charset="0"/>
              </a:rPr>
              <a:t>**</a:t>
            </a:r>
            <a:r>
              <a:rPr lang="en-GB" sz="1000" dirty="0">
                <a:solidFill>
                  <a:schemeClr val="tx1"/>
                </a:solidFill>
                <a:latin typeface="Atkinson Hyperlegible" pitchFamily="50" charset="0"/>
              </a:rPr>
              <a:t>Ethnic minority employees as a percentage of type of employee.</a:t>
            </a:r>
          </a:p>
          <a:p>
            <a:r>
              <a:rPr lang="en-GB" sz="1000" dirty="0">
                <a:solidFill>
                  <a:schemeClr val="tx1"/>
                </a:solidFill>
                <a:latin typeface="Atkinson Hyperlegible" pitchFamily="50" charset="0"/>
              </a:rPr>
              <a:t>***</a:t>
            </a:r>
            <a:r>
              <a:rPr lang="en-GB" sz="1000" dirty="0">
                <a:solidFill>
                  <a:schemeClr val="bg1"/>
                </a:solidFill>
                <a:latin typeface="Atkinson Hyperlegible" pitchFamily="50" charset="0"/>
              </a:rPr>
              <a:t>*</a:t>
            </a:r>
            <a:r>
              <a:rPr lang="en-GB" sz="1000" dirty="0">
                <a:solidFill>
                  <a:schemeClr val="tx1"/>
                </a:solidFill>
                <a:latin typeface="Atkinson Hyperlegible" pitchFamily="50" charset="0"/>
              </a:rPr>
              <a:t>Office for National Statistics Population Estimates 2019: Essex population 1,846,655, ethnic minority residents 140,641.</a:t>
            </a:r>
          </a:p>
        </p:txBody>
      </p:sp>
      <p:pic>
        <p:nvPicPr>
          <p:cNvPr id="4" name="Picture 3">
            <a:extLst>
              <a:ext uri="{FF2B5EF4-FFF2-40B4-BE49-F238E27FC236}">
                <a16:creationId xmlns:a16="http://schemas.microsoft.com/office/drawing/2014/main" id="{26545E92-953E-4CEA-B1FF-66F7805D1D2B}"/>
              </a:ext>
            </a:extLst>
          </p:cNvPr>
          <p:cNvPicPr>
            <a:picLocks noChangeAspect="1"/>
          </p:cNvPicPr>
          <p:nvPr/>
        </p:nvPicPr>
        <p:blipFill>
          <a:blip r:embed="rId2"/>
          <a:stretch>
            <a:fillRect/>
          </a:stretch>
        </p:blipFill>
        <p:spPr>
          <a:xfrm>
            <a:off x="59641" y="743841"/>
            <a:ext cx="9000000" cy="1426326"/>
          </a:xfrm>
          <a:prstGeom prst="rect">
            <a:avLst/>
          </a:prstGeom>
        </p:spPr>
      </p:pic>
    </p:spTree>
    <p:extLst>
      <p:ext uri="{BB962C8B-B14F-4D97-AF65-F5344CB8AC3E}">
        <p14:creationId xmlns:p14="http://schemas.microsoft.com/office/powerpoint/2010/main" val="3526203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7384"/>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29558"/>
            <a:ext cx="7200800" cy="369332"/>
          </a:xfrm>
          <a:prstGeom prst="rect">
            <a:avLst/>
          </a:prstGeom>
        </p:spPr>
        <p:txBody>
          <a:bodyPr wrap="square">
            <a:spAutoFit/>
          </a:bodyPr>
          <a:lstStyle/>
          <a:p>
            <a:r>
              <a:rPr lang="en-GB" b="1" dirty="0">
                <a:solidFill>
                  <a:schemeClr val="bg1"/>
                </a:solidFill>
                <a:latin typeface="Atkinson Hyperlegible" pitchFamily="50" charset="0"/>
              </a:rPr>
              <a:t>Executive Summary </a:t>
            </a:r>
          </a:p>
        </p:txBody>
      </p:sp>
      <p:sp>
        <p:nvSpPr>
          <p:cNvPr id="3" name="Slide Number Placeholder 2"/>
          <p:cNvSpPr>
            <a:spLocks noGrp="1"/>
          </p:cNvSpPr>
          <p:nvPr>
            <p:ph type="sldNum" sz="quarter" idx="12"/>
          </p:nvPr>
        </p:nvSpPr>
        <p:spPr>
          <a:xfrm>
            <a:off x="7010400" y="6545879"/>
            <a:ext cx="2133600" cy="365125"/>
          </a:xfrm>
        </p:spPr>
        <p:txBody>
          <a:bodyPr/>
          <a:lstStyle/>
          <a:p>
            <a:fld id="{E0D83E65-4E55-4BA6-A0BC-212B9D3BDCE3}" type="slidenum">
              <a:rPr lang="en-GB" smtClean="0">
                <a:latin typeface="Atkinson Hyperlegible" pitchFamily="50" charset="0"/>
              </a:rPr>
              <a:pPr/>
              <a:t>2</a:t>
            </a:fld>
            <a:endParaRPr lang="en-GB" dirty="0">
              <a:latin typeface="Atkinson Hyperlegible" pitchFamily="50" charset="0"/>
            </a:endParaRPr>
          </a:p>
        </p:txBody>
      </p:sp>
      <p:sp>
        <p:nvSpPr>
          <p:cNvPr id="5" name="TextBox 4"/>
          <p:cNvSpPr txBox="1"/>
          <p:nvPr/>
        </p:nvSpPr>
        <p:spPr>
          <a:xfrm>
            <a:off x="0" y="655832"/>
            <a:ext cx="9144000" cy="5986254"/>
          </a:xfrm>
          <a:prstGeom prst="rect">
            <a:avLst/>
          </a:prstGeom>
          <a:noFill/>
        </p:spPr>
        <p:txBody>
          <a:bodyPr wrap="square" rtlCol="0">
            <a:spAutoFit/>
          </a:bodyPr>
          <a:lstStyle/>
          <a:p>
            <a:pPr marL="285750" indent="-285750">
              <a:buFont typeface="Arial" panose="020B0604020202020204" pitchFamily="34" charset="0"/>
              <a:buChar char="•"/>
            </a:pPr>
            <a:r>
              <a:rPr lang="en-GB" sz="850" dirty="0">
                <a:latin typeface="Atkinson Hyperlegible" pitchFamily="50" charset="0"/>
              </a:rPr>
              <a:t>The Police and Crime Plan 2021-2024 was introduced in April 2021,</a:t>
            </a:r>
            <a:r>
              <a:rPr lang="en-GB" sz="850" baseline="30000" dirty="0">
                <a:latin typeface="Atkinson Hyperlegible" pitchFamily="50" charset="0"/>
              </a:rPr>
              <a:t> </a:t>
            </a:r>
            <a:r>
              <a:rPr lang="en-GB" sz="850" dirty="0">
                <a:latin typeface="Atkinson Hyperlegible" pitchFamily="50" charset="0"/>
              </a:rPr>
              <a:t>with new measures that reflect the Police, Fire and Crime Commissioner (PFCC) for Essex’s strategic commitment to targeted prevention and early intervention. </a:t>
            </a:r>
          </a:p>
          <a:p>
            <a:pPr marL="285750" indent="-285750">
              <a:buFont typeface="Arial" panose="020B0604020202020204" pitchFamily="34" charset="0"/>
              <a:buChar char="•"/>
            </a:pPr>
            <a:endParaRPr lang="en-GB" sz="850" dirty="0">
              <a:latin typeface="Atkinson Hyperlegible" pitchFamily="50" charset="0"/>
            </a:endParaRPr>
          </a:p>
          <a:p>
            <a:pPr marL="285750" indent="-285750">
              <a:buFont typeface="Arial" panose="020B0604020202020204" pitchFamily="34" charset="0"/>
              <a:buChar char="•"/>
            </a:pPr>
            <a:r>
              <a:rPr lang="en-GB" sz="850" b="1" dirty="0">
                <a:latin typeface="Atkinson Hyperlegible" pitchFamily="50" charset="0"/>
              </a:rPr>
              <a:t>Four of the eleven PFCC Priorities have been given a recommended grade of ‘</a:t>
            </a:r>
            <a:r>
              <a:rPr lang="en-GB" sz="850" b="1" dirty="0">
                <a:solidFill>
                  <a:srgbClr val="00B050"/>
                </a:solidFill>
                <a:latin typeface="Atkinson Hyperlegible" pitchFamily="50" charset="0"/>
              </a:rPr>
              <a:t>Good</a:t>
            </a:r>
            <a:r>
              <a:rPr lang="en-GB" sz="850" b="1" dirty="0">
                <a:latin typeface="Atkinson Hyperlegible" pitchFamily="50" charset="0"/>
              </a:rPr>
              <a:t>’; </a:t>
            </a:r>
            <a:r>
              <a:rPr lang="en-GB" sz="850" dirty="0">
                <a:latin typeface="Atkinson Hyperlegible" pitchFamily="50" charset="0"/>
              </a:rPr>
              <a:t>2</a:t>
            </a:r>
            <a:r>
              <a:rPr lang="en-GB" sz="850" b="1" dirty="0">
                <a:latin typeface="Atkinson Hyperlegible" pitchFamily="50" charset="0"/>
              </a:rPr>
              <a:t> </a:t>
            </a:r>
            <a:r>
              <a:rPr lang="en-GB" sz="850" dirty="0">
                <a:latin typeface="Atkinson Hyperlegible" pitchFamily="50" charset="0"/>
              </a:rPr>
              <a:t>(Reduce drug driven violence), 3 (Protect rural and isolated areas), 5 (Encouraging Volunteers and Community Support and 8 (Dog Theft). </a:t>
            </a:r>
            <a:r>
              <a:rPr lang="en-GB" sz="850" b="1" dirty="0">
                <a:latin typeface="Atkinson Hyperlegible" pitchFamily="50" charset="0"/>
              </a:rPr>
              <a:t>Four have been given a recommended grade of ‘</a:t>
            </a:r>
            <a:r>
              <a:rPr lang="en-GB" sz="850" b="1" dirty="0">
                <a:solidFill>
                  <a:schemeClr val="accent6">
                    <a:lumMod val="75000"/>
                  </a:schemeClr>
                </a:solidFill>
                <a:latin typeface="Atkinson Hyperlegible" pitchFamily="50" charset="0"/>
              </a:rPr>
              <a:t>Adequate</a:t>
            </a:r>
            <a:r>
              <a:rPr lang="en-GB" sz="850" dirty="0">
                <a:latin typeface="Atkinson Hyperlegible" pitchFamily="50" charset="0"/>
              </a:rPr>
              <a:t>’ and </a:t>
            </a:r>
            <a:r>
              <a:rPr lang="en-GB" sz="850" b="1" dirty="0">
                <a:latin typeface="Atkinson Hyperlegible" pitchFamily="50" charset="0"/>
              </a:rPr>
              <a:t>three</a:t>
            </a:r>
            <a:r>
              <a:rPr lang="en-GB" sz="850" dirty="0">
                <a:latin typeface="Atkinson Hyperlegible" pitchFamily="50" charset="0"/>
              </a:rPr>
              <a:t> </a:t>
            </a:r>
            <a:r>
              <a:rPr lang="en-GB" sz="850" b="1" dirty="0">
                <a:latin typeface="Atkinson Hyperlegible" pitchFamily="50" charset="0"/>
              </a:rPr>
              <a:t>have been given a recommended grade of ‘</a:t>
            </a:r>
            <a:r>
              <a:rPr lang="en-GB" sz="850" b="1" dirty="0">
                <a:solidFill>
                  <a:srgbClr val="FF0000"/>
                </a:solidFill>
                <a:latin typeface="Atkinson Hyperlegible" pitchFamily="50" charset="0"/>
              </a:rPr>
              <a:t>Requires Improvement</a:t>
            </a:r>
            <a:r>
              <a:rPr lang="en-GB" sz="850" dirty="0">
                <a:latin typeface="Atkinson Hyperlegible" pitchFamily="50" charset="0"/>
              </a:rPr>
              <a:t>’; 4 (Improving safety on our roads), 6 (Improving our service to support victims of crime) and 7 (Violence against women and girls). Since the last report, the recommended grade for Priority 7 (Violence against Women and Girls) has been downgraded from ‘Adequate’ to ‘Requires Improvement’.  </a:t>
            </a:r>
          </a:p>
          <a:p>
            <a:endParaRPr lang="en-GB" sz="850" dirty="0">
              <a:solidFill>
                <a:srgbClr val="FF0000"/>
              </a:solidFill>
              <a:latin typeface="Atkinson Hyperlegible" pitchFamily="50" charset="0"/>
            </a:endParaRPr>
          </a:p>
          <a:p>
            <a:pPr marL="285750" indent="-285750">
              <a:buFont typeface="Arial" panose="020B0604020202020204" pitchFamily="34" charset="0"/>
              <a:buChar char="•"/>
            </a:pPr>
            <a:r>
              <a:rPr lang="en-GB" sz="850" dirty="0">
                <a:latin typeface="Atkinson Hyperlegible" pitchFamily="50" charset="0"/>
              </a:rPr>
              <a:t>Confidence (from the independent survey commissioned by Essex Police) is at 77.9% (results to the 12 months to June 2022). </a:t>
            </a:r>
            <a:r>
              <a:rPr lang="en-GB" sz="850" b="1" dirty="0">
                <a:latin typeface="Atkinson Hyperlegible" pitchFamily="50" charset="0"/>
              </a:rPr>
              <a:t>Compared to year ending June 2021 (79.8%), confidence in the local police has deteriorated slightly but still remains comparatively high</a:t>
            </a:r>
            <a:r>
              <a:rPr lang="en-GB" sz="850" dirty="0">
                <a:latin typeface="Atkinson Hyperlegible" pitchFamily="50" charset="0"/>
              </a:rPr>
              <a:t>. A comparison with the 12 months to December 2019 has been provided to allow a comparison with a year in which society, crime and policing was not affected by the pandemic. </a:t>
            </a:r>
            <a:r>
              <a:rPr lang="en-GB" sz="850" b="1" dirty="0">
                <a:latin typeface="Atkinson Hyperlegible" pitchFamily="50" charset="0"/>
              </a:rPr>
              <a:t>Confidence has increased by 13.2 percentage points compared to the 12 months to December 2019 (64.7%).</a:t>
            </a:r>
          </a:p>
          <a:p>
            <a:endParaRPr lang="en-GB" sz="850" dirty="0">
              <a:latin typeface="Atkinson Hyperlegible" pitchFamily="50" charset="0"/>
            </a:endParaRPr>
          </a:p>
          <a:p>
            <a:pPr marL="285750" indent="-285750">
              <a:buFont typeface="Arial" panose="020B0604020202020204" pitchFamily="34" charset="0"/>
              <a:buChar char="•"/>
            </a:pPr>
            <a:r>
              <a:rPr lang="en-GB" sz="850" b="1" dirty="0">
                <a:latin typeface="Atkinson Hyperlegible" pitchFamily="50" charset="0"/>
              </a:rPr>
              <a:t>All Crime increased by 8.3% for the 12 months to July 2022 compared to the 12 months to July 2021; </a:t>
            </a:r>
            <a:r>
              <a:rPr lang="en-GB" sz="850" dirty="0">
                <a:latin typeface="Atkinson Hyperlegible" pitchFamily="50" charset="0"/>
              </a:rPr>
              <a:t>this equates to 12,873 more offences. This increase has been primarily influenced by the Government’s easing of restrictions on gathering and movement in relation to COVID-19. The year on year increase has slowed in the last three months. </a:t>
            </a:r>
            <a:r>
              <a:rPr lang="en-GB" sz="850" b="1" dirty="0">
                <a:latin typeface="Atkinson Hyperlegible" pitchFamily="50" charset="0"/>
              </a:rPr>
              <a:t>By way of context there were decreases in All Crime (0.6%), Rural Crime (7.3%) and Business Crime (17.5%) offences in the 12 months to July 2022 compared to the 12 months to December 2019.</a:t>
            </a:r>
          </a:p>
          <a:p>
            <a:endParaRPr lang="en-GB" sz="850" dirty="0">
              <a:latin typeface="Atkinson Hyperlegible" pitchFamily="50" charset="0"/>
            </a:endParaRPr>
          </a:p>
          <a:p>
            <a:pPr marL="285750" indent="-285750">
              <a:buFont typeface="Arial" panose="020B0604020202020204" pitchFamily="34" charset="0"/>
              <a:buChar char="•"/>
            </a:pPr>
            <a:r>
              <a:rPr lang="en-GB" sz="850" b="1" i="0" dirty="0">
                <a:solidFill>
                  <a:srgbClr val="242424"/>
                </a:solidFill>
                <a:effectLst/>
                <a:latin typeface="Atkinson Hyperlegible" pitchFamily="50" charset="0"/>
              </a:rPr>
              <a:t>Essex Police prides itself on having excellent Crime Data Accuracy (CDA)</a:t>
            </a:r>
            <a:r>
              <a:rPr lang="en-GB" sz="850" i="0" dirty="0">
                <a:solidFill>
                  <a:srgbClr val="242424"/>
                </a:solidFill>
                <a:effectLst/>
                <a:latin typeface="Atkinson Hyperlegible" pitchFamily="50" charset="0"/>
              </a:rPr>
              <a:t>. In its most recent inspection by HMICFRS, Essex Police was graded as Outstanding in relation to its CDA.</a:t>
            </a:r>
            <a:r>
              <a:rPr lang="en-GB" sz="850" b="1" i="0" dirty="0">
                <a:solidFill>
                  <a:srgbClr val="242424"/>
                </a:solidFill>
                <a:effectLst/>
                <a:latin typeface="Atkinson Hyperlegible" pitchFamily="50" charset="0"/>
              </a:rPr>
              <a:t> </a:t>
            </a:r>
            <a:r>
              <a:rPr lang="en-GB" sz="850" b="0" i="0" dirty="0">
                <a:solidFill>
                  <a:srgbClr val="242424"/>
                </a:solidFill>
                <a:effectLst/>
                <a:latin typeface="Atkinson Hyperlegible" pitchFamily="50" charset="0"/>
              </a:rPr>
              <a:t>Maintaining excellent CDA, however, requires the Force to neither under-record nor over-records offences. To this end, </a:t>
            </a:r>
            <a:r>
              <a:rPr lang="en-GB" sz="850" b="1" i="0" dirty="0">
                <a:solidFill>
                  <a:srgbClr val="242424"/>
                </a:solidFill>
                <a:effectLst/>
                <a:latin typeface="Atkinson Hyperlegible" pitchFamily="50" charset="0"/>
              </a:rPr>
              <a:t>Essex Police are currently investigating whether the Force are over-recording Stalking &amp; Harassment offences</a:t>
            </a:r>
            <a:r>
              <a:rPr lang="en-GB" sz="850" b="0" i="0" dirty="0">
                <a:solidFill>
                  <a:srgbClr val="242424"/>
                </a:solidFill>
                <a:effectLst/>
                <a:latin typeface="Atkinson Hyperlegible" pitchFamily="50" charset="0"/>
              </a:rPr>
              <a:t>, which comprise the largest volume of Violence Against Women &amp; Girls offences (VAWG) and accounts for 21.0% of all Domestic Abuse </a:t>
            </a:r>
            <a:r>
              <a:rPr lang="en-GB" sz="850" b="0" i="0" dirty="0">
                <a:effectLst/>
                <a:latin typeface="Atkinson Hyperlegible" pitchFamily="50" charset="0"/>
              </a:rPr>
              <a:t>offences</a:t>
            </a:r>
            <a:r>
              <a:rPr lang="en-GB" sz="850" dirty="0">
                <a:latin typeface="Atkinson Hyperlegible" pitchFamily="50" charset="0"/>
              </a:rPr>
              <a:t>. Under current recording processes, there were </a:t>
            </a:r>
            <a:r>
              <a:rPr lang="en-GB" sz="850" b="1" dirty="0">
                <a:solidFill>
                  <a:schemeClr val="tx1"/>
                </a:solidFill>
                <a:latin typeface="Atkinson Hyperlegible" pitchFamily="50" charset="0"/>
              </a:rPr>
              <a:t>544 fewer Stalking and Harassment crimes </a:t>
            </a:r>
            <a:r>
              <a:rPr lang="en-GB" sz="850" dirty="0">
                <a:solidFill>
                  <a:schemeClr val="tx1"/>
                </a:solidFill>
                <a:latin typeface="Atkinson Hyperlegible" pitchFamily="50" charset="0"/>
              </a:rPr>
              <a:t>were committed against females in the 12 months to July 2022 (16,167 crimes) compared to the 12 months to July 2021 (16,711 crimes). </a:t>
            </a:r>
            <a:endParaRPr lang="en-GB" sz="850" dirty="0">
              <a:latin typeface="Atkinson Hyperlegible" pitchFamily="50" charset="0"/>
            </a:endParaRPr>
          </a:p>
          <a:p>
            <a:endParaRPr lang="en-GB" sz="850" dirty="0">
              <a:latin typeface="Atkinson Hyperlegible" pitchFamily="50" charset="0"/>
            </a:endParaRPr>
          </a:p>
          <a:p>
            <a:pPr marL="285750" indent="-285750">
              <a:buFont typeface="Arial" panose="020B0604020202020204" pitchFamily="34" charset="0"/>
              <a:buChar char="•"/>
            </a:pPr>
            <a:r>
              <a:rPr lang="en-GB" sz="850" dirty="0">
                <a:latin typeface="Atkinson Hyperlegible" pitchFamily="50" charset="0"/>
              </a:rPr>
              <a:t>Essex experienced an 8.6% increase (3,762 more) in the number of offences with a repeat victim for the 12 months to July 2022 (47,667 offences) compared to the 12 months to July 2021 (43,905 offences). The number of individual repeat victims saw a lower percentage increase at 7.3% (1537 more) for the 12 months to July 2022 (22,648 individual victims) compared to the 12 months to July 2021 (21,111 individual victims).  Of note, is the ongoing investigation of possible over recording of Stalking and Harassment which may impact the number of repeat victims.</a:t>
            </a:r>
          </a:p>
          <a:p>
            <a:endParaRPr lang="en-GB" sz="850" dirty="0">
              <a:solidFill>
                <a:srgbClr val="FF0000"/>
              </a:solidFill>
              <a:latin typeface="Atkinson Hyperlegible" pitchFamily="50" charset="0"/>
            </a:endParaRPr>
          </a:p>
          <a:p>
            <a:pPr marL="285750" indent="-285750">
              <a:buFont typeface="Arial" panose="020B0604020202020204" pitchFamily="34" charset="0"/>
              <a:buChar char="•"/>
            </a:pPr>
            <a:r>
              <a:rPr lang="en-GB" sz="850" b="1" kern="1200" dirty="0">
                <a:effectLst/>
                <a:latin typeface="Atkinson Hyperlegible" pitchFamily="50" charset="0"/>
                <a:ea typeface="Times New Roman" panose="02020603050405020304" pitchFamily="18" charset="0"/>
                <a:cs typeface="Times New Roman" panose="02020603050405020304" pitchFamily="18" charset="0"/>
              </a:rPr>
              <a:t>O</a:t>
            </a:r>
            <a:r>
              <a:rPr lang="en-GB" sz="850" b="1" dirty="0">
                <a:solidFill>
                  <a:schemeClr val="tx1"/>
                </a:solidFill>
                <a:latin typeface="Atkinson Hyperlegible" pitchFamily="50" charset="0"/>
              </a:rPr>
              <a:t>ver half of victims of Violence Against the Person (VAP) offences identify as female (56.3%).</a:t>
            </a:r>
            <a:r>
              <a:rPr lang="en-GB" sz="850" b="1" kern="1200" baseline="30000" dirty="0">
                <a:effectLst/>
                <a:latin typeface="Atkinson Hyperlegible" pitchFamily="50" charset="0"/>
                <a:ea typeface="Times New Roman" panose="02020603050405020304" pitchFamily="18" charset="0"/>
                <a:cs typeface="Times New Roman" panose="02020603050405020304" pitchFamily="18" charset="0"/>
              </a:rPr>
              <a:t> </a:t>
            </a:r>
            <a:r>
              <a:rPr lang="en-GB" sz="850" kern="1200" baseline="30000" dirty="0">
                <a:effectLst/>
                <a:latin typeface="Atkinson Hyperlegible" pitchFamily="50" charset="0"/>
                <a:ea typeface="Times New Roman" panose="02020603050405020304" pitchFamily="18" charset="0"/>
                <a:cs typeface="Times New Roman" panose="02020603050405020304" pitchFamily="18" charset="0"/>
              </a:rPr>
              <a:t>1</a:t>
            </a:r>
            <a:r>
              <a:rPr lang="en-GB" sz="850" dirty="0">
                <a:solidFill>
                  <a:schemeClr val="tx1"/>
                </a:solidFill>
                <a:latin typeface="Atkinson Hyperlegible" pitchFamily="50" charset="0"/>
              </a:rPr>
              <a:t>  </a:t>
            </a:r>
            <a:r>
              <a:rPr lang="en-GB" sz="850" dirty="0">
                <a:latin typeface="Atkinson Hyperlegible" pitchFamily="50" charset="0"/>
                <a:ea typeface="Times New Roman" panose="02020603050405020304" pitchFamily="18" charset="0"/>
                <a:cs typeface="Times New Roman" panose="02020603050405020304" pitchFamily="18" charset="0"/>
              </a:rPr>
              <a:t>VAP </a:t>
            </a:r>
            <a:r>
              <a:rPr lang="en-GB" sz="850" kern="1200" dirty="0">
                <a:effectLst/>
                <a:latin typeface="Atkinson Hyperlegible" pitchFamily="50" charset="0"/>
                <a:ea typeface="Times New Roman" panose="02020603050405020304" pitchFamily="18" charset="0"/>
                <a:cs typeface="Times New Roman" panose="02020603050405020304" pitchFamily="18" charset="0"/>
              </a:rPr>
              <a:t>offences committed against females increased by </a:t>
            </a:r>
            <a:r>
              <a:rPr lang="en-GB" sz="850" dirty="0">
                <a:latin typeface="Atkinson Hyperlegible" pitchFamily="50" charset="0"/>
                <a:ea typeface="Times New Roman" panose="02020603050405020304" pitchFamily="18" charset="0"/>
                <a:cs typeface="Times New Roman" panose="02020603050405020304" pitchFamily="18" charset="0"/>
              </a:rPr>
              <a:t>5.8</a:t>
            </a:r>
            <a:r>
              <a:rPr lang="en-GB" sz="850" kern="1200" dirty="0">
                <a:effectLst/>
                <a:latin typeface="Atkinson Hyperlegible" pitchFamily="50" charset="0"/>
                <a:ea typeface="Times New Roman" panose="02020603050405020304" pitchFamily="18" charset="0"/>
                <a:cs typeface="Times New Roman" panose="02020603050405020304" pitchFamily="18" charset="0"/>
              </a:rPr>
              <a:t>% (2,160 more), and there was an 16.7% increase (709 more) in the number of sexual offences against females in the 12 months to </a:t>
            </a:r>
            <a:r>
              <a:rPr lang="en-GB" sz="850" dirty="0">
                <a:latin typeface="Atkinson Hyperlegible" pitchFamily="50" charset="0"/>
              </a:rPr>
              <a:t>July</a:t>
            </a:r>
            <a:r>
              <a:rPr lang="en-GB" sz="850" kern="1200" dirty="0">
                <a:effectLst/>
                <a:latin typeface="Atkinson Hyperlegible" pitchFamily="50" charset="0"/>
                <a:ea typeface="Times New Roman" panose="02020603050405020304" pitchFamily="18" charset="0"/>
                <a:cs typeface="Times New Roman" panose="02020603050405020304" pitchFamily="18" charset="0"/>
              </a:rPr>
              <a:t> 2022 compared to the 12 months to </a:t>
            </a:r>
            <a:r>
              <a:rPr lang="en-GB" sz="850" dirty="0">
                <a:latin typeface="Atkinson Hyperlegible" pitchFamily="50" charset="0"/>
              </a:rPr>
              <a:t>July</a:t>
            </a:r>
            <a:r>
              <a:rPr lang="en-GB" sz="850" kern="1200" dirty="0">
                <a:effectLst/>
                <a:latin typeface="Atkinson Hyperlegible" pitchFamily="50" charset="0"/>
                <a:ea typeface="Times New Roman" panose="02020603050405020304" pitchFamily="18" charset="0"/>
                <a:cs typeface="Times New Roman" panose="02020603050405020304" pitchFamily="18" charset="0"/>
              </a:rPr>
              <a:t> 2021. This compares to an 8.0% rise (2,275 more) in VAP offences committed against males and a 21.0% rise (146 more) in sexual offences against males in the same period. </a:t>
            </a:r>
            <a:r>
              <a:rPr lang="en-GB" sz="850" dirty="0">
                <a:solidFill>
                  <a:schemeClr val="tx1"/>
                </a:solidFill>
                <a:latin typeface="Atkinson Hyperlegible" pitchFamily="50" charset="0"/>
              </a:rPr>
              <a:t>It is of note that 544 fewer Stalking and Harassment crimes were committed against females in the 12 months to July 2022 (16,167 crimes) compared to the 12 months to July 2021 (16,711 crimes). </a:t>
            </a:r>
            <a:endParaRPr lang="en-GB" sz="850" b="1" i="0" dirty="0">
              <a:solidFill>
                <a:srgbClr val="242424"/>
              </a:solidFill>
              <a:latin typeface="Atkinson Hyperlegible" pitchFamily="50" charset="0"/>
              <a:cs typeface="Times New Roman" panose="02020603050405020304" pitchFamily="18" charset="0"/>
            </a:endParaRPr>
          </a:p>
          <a:p>
            <a:endParaRPr lang="en-GB" sz="850" dirty="0">
              <a:latin typeface="Atkinson Hyperlegible" pitchFamily="50"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sz="850" kern="1200" dirty="0">
                <a:effectLst/>
                <a:latin typeface="Atkinson Hyperlegible" pitchFamily="50" charset="0"/>
                <a:ea typeface="Times New Roman" panose="02020603050405020304" pitchFamily="18" charset="0"/>
                <a:cs typeface="Times New Roman" panose="02020603050405020304" pitchFamily="18" charset="0"/>
              </a:rPr>
              <a:t>The number of </a:t>
            </a:r>
            <a:r>
              <a:rPr lang="en-GB" sz="850" i="1" kern="1200" dirty="0">
                <a:effectLst/>
                <a:latin typeface="Atkinson Hyperlegible" pitchFamily="50" charset="0"/>
                <a:ea typeface="Times New Roman" panose="02020603050405020304" pitchFamily="18" charset="0"/>
                <a:cs typeface="Times New Roman" panose="02020603050405020304" pitchFamily="18" charset="0"/>
              </a:rPr>
              <a:t>solved</a:t>
            </a:r>
            <a:r>
              <a:rPr lang="en-GB" sz="850" kern="1200" dirty="0">
                <a:effectLst/>
                <a:latin typeface="Atkinson Hyperlegible" pitchFamily="50" charset="0"/>
                <a:ea typeface="Times New Roman" panose="02020603050405020304" pitchFamily="18" charset="0"/>
                <a:cs typeface="Times New Roman" panose="02020603050405020304" pitchFamily="18" charset="0"/>
              </a:rPr>
              <a:t> sexual offences committed against females decreased by 10.2% (29 fewer) in the 12 months to </a:t>
            </a:r>
            <a:r>
              <a:rPr lang="en-GB" sz="850" dirty="0">
                <a:latin typeface="Atkinson Hyperlegible" pitchFamily="50" charset="0"/>
              </a:rPr>
              <a:t>July</a:t>
            </a:r>
            <a:r>
              <a:rPr lang="en-GB" sz="850" kern="1200" dirty="0">
                <a:effectLst/>
                <a:latin typeface="Atkinson Hyperlegible" pitchFamily="50" charset="0"/>
                <a:ea typeface="Times New Roman" panose="02020603050405020304" pitchFamily="18" charset="0"/>
                <a:cs typeface="Times New Roman" panose="02020603050405020304" pitchFamily="18" charset="0"/>
              </a:rPr>
              <a:t> 2022 compared to the 12 months to </a:t>
            </a:r>
            <a:r>
              <a:rPr lang="en-GB" sz="850" dirty="0">
                <a:latin typeface="Atkinson Hyperlegible" pitchFamily="50" charset="0"/>
              </a:rPr>
              <a:t>July</a:t>
            </a:r>
            <a:r>
              <a:rPr lang="en-GB" sz="850" kern="1200" dirty="0">
                <a:effectLst/>
                <a:latin typeface="Atkinson Hyperlegible" pitchFamily="50" charset="0"/>
                <a:ea typeface="Times New Roman" panose="02020603050405020304" pitchFamily="18" charset="0"/>
                <a:cs typeface="Times New Roman" panose="02020603050405020304" pitchFamily="18" charset="0"/>
              </a:rPr>
              <a:t> 2021. </a:t>
            </a:r>
            <a:r>
              <a:rPr lang="en-GB" sz="850" dirty="0">
                <a:latin typeface="Atkinson Hyperlegible" pitchFamily="50" charset="0"/>
                <a:ea typeface="Times New Roman" panose="02020603050405020304" pitchFamily="18" charset="0"/>
                <a:cs typeface="Times New Roman" panose="02020603050405020304" pitchFamily="18" charset="0"/>
              </a:rPr>
              <a:t>T</a:t>
            </a:r>
            <a:r>
              <a:rPr lang="en-GB" sz="850" kern="1200" dirty="0">
                <a:effectLst/>
                <a:latin typeface="Atkinson Hyperlegible" pitchFamily="50" charset="0"/>
                <a:ea typeface="Times New Roman" panose="02020603050405020304" pitchFamily="18" charset="0"/>
                <a:cs typeface="Times New Roman" panose="02020603050405020304" pitchFamily="18" charset="0"/>
              </a:rPr>
              <a:t>his compares to a decrease of 2.4% (1 fewer) solved sexual offences committed against males in the same period.</a:t>
            </a:r>
          </a:p>
          <a:p>
            <a:pPr marL="285750" indent="-285750">
              <a:buFont typeface="Arial" panose="020B0604020202020204" pitchFamily="34" charset="0"/>
              <a:buChar char="•"/>
            </a:pPr>
            <a:endParaRPr lang="en-GB" sz="850" dirty="0">
              <a:latin typeface="Atkinson Hyperlegible" pitchFamily="50" charset="0"/>
              <a:cs typeface="Times New Roman" panose="02020603050405020304" pitchFamily="18" charset="0"/>
            </a:endParaRPr>
          </a:p>
          <a:p>
            <a:pPr marL="285750" indent="-285750">
              <a:buFont typeface="Arial" panose="020B0604020202020204" pitchFamily="34" charset="0"/>
              <a:buChar char="•"/>
            </a:pPr>
            <a:r>
              <a:rPr lang="en-GB" sz="850" dirty="0">
                <a:latin typeface="Atkinson Hyperlegible" pitchFamily="50" charset="0"/>
              </a:rPr>
              <a:t>There was a 20.4% increase (150 more) in the number of those Killed or Seriously Injured (KSI) in Essex for the 12 months to July 2022 compared to the 12 months to July 2021. The rate of increase has slowed in recent months, in April 2022 there has a 25.8% year on year increase. </a:t>
            </a:r>
            <a:r>
              <a:rPr lang="en-GB" sz="850" dirty="0">
                <a:solidFill>
                  <a:schemeClr val="tx1"/>
                </a:solidFill>
                <a:effectLst/>
                <a:latin typeface="Atkinson Hyperlegible" pitchFamily="50" charset="0"/>
                <a:ea typeface="Times New Roman" panose="02020603050405020304" pitchFamily="18" charset="0"/>
                <a:cs typeface="Times New Roman" panose="02020603050405020304" pitchFamily="18" charset="0"/>
              </a:rPr>
              <a:t>Road traffic safety is the responsibility of the </a:t>
            </a:r>
            <a:r>
              <a:rPr lang="en-GB" sz="850" dirty="0">
                <a:solidFill>
                  <a:schemeClr val="tx1"/>
                </a:solidFill>
                <a:latin typeface="Atkinson Hyperlegible" pitchFamily="50" charset="0"/>
              </a:rPr>
              <a:t>Safer Essex Roads Partnership (</a:t>
            </a:r>
            <a:r>
              <a:rPr lang="en-GB" sz="850" dirty="0">
                <a:solidFill>
                  <a:schemeClr val="tx1"/>
                </a:solidFill>
                <a:effectLst/>
                <a:latin typeface="Atkinson Hyperlegible" pitchFamily="50" charset="0"/>
                <a:ea typeface="Times New Roman" panose="02020603050405020304" pitchFamily="18" charset="0"/>
                <a:cs typeface="Times New Roman" panose="02020603050405020304" pitchFamily="18" charset="0"/>
              </a:rPr>
              <a:t>SERP) which includes </a:t>
            </a:r>
            <a:r>
              <a:rPr lang="en-GB" sz="850" dirty="0">
                <a:latin typeface="Atkinson Hyperlegible" pitchFamily="50" charset="0"/>
                <a:ea typeface="Times New Roman" panose="02020603050405020304" pitchFamily="18" charset="0"/>
                <a:cs typeface="Times New Roman" panose="02020603050405020304" pitchFamily="18" charset="0"/>
              </a:rPr>
              <a:t>a number of organisations including </a:t>
            </a:r>
            <a:r>
              <a:rPr lang="en-GB" sz="850" dirty="0">
                <a:solidFill>
                  <a:schemeClr val="tx1"/>
                </a:solidFill>
                <a:effectLst/>
                <a:latin typeface="Atkinson Hyperlegible" pitchFamily="50" charset="0"/>
                <a:ea typeface="Times New Roman" panose="02020603050405020304" pitchFamily="18" charset="0"/>
                <a:cs typeface="Times New Roman" panose="02020603050405020304" pitchFamily="18" charset="0"/>
              </a:rPr>
              <a:t>Essex Police: Essex County Fire &amp; Rescue Service; Essex County Council; Southend on Sea Borough Council; Thurrock Council; National Highways; East of England Ambulance Service Trust; Essex and Herts Air Ambulance Service Trust; and The Safer Roads Foundation (Registered Charity). </a:t>
            </a:r>
            <a:endParaRPr lang="en-GB" sz="850" dirty="0">
              <a:latin typeface="Atkinson Hyperlegible" pitchFamily="50" charset="0"/>
            </a:endParaRPr>
          </a:p>
          <a:p>
            <a:endParaRPr lang="en-GB" sz="850" dirty="0">
              <a:solidFill>
                <a:srgbClr val="FF0000"/>
              </a:solidFill>
              <a:latin typeface="Atkinson Hyperlegible" pitchFamily="50" charset="0"/>
            </a:endParaRPr>
          </a:p>
          <a:p>
            <a:pPr marL="285750" indent="-285750">
              <a:buFont typeface="Arial" panose="020B0604020202020204" pitchFamily="34" charset="0"/>
              <a:buChar char="•"/>
            </a:pPr>
            <a:r>
              <a:rPr lang="en-GB" sz="850" dirty="0">
                <a:effectLst/>
                <a:latin typeface="Atkinson Hyperlegible" pitchFamily="50" charset="0"/>
                <a:ea typeface="Calibri" panose="020F0502020204030204" pitchFamily="34" charset="0"/>
              </a:rPr>
              <a:t>There has been a slight </a:t>
            </a:r>
            <a:r>
              <a:rPr lang="en-GB" sz="850" dirty="0">
                <a:latin typeface="Atkinson Hyperlegible" pitchFamily="50" charset="0"/>
                <a:ea typeface="Calibri" panose="020F0502020204030204" pitchFamily="34" charset="0"/>
              </a:rPr>
              <a:t>de</a:t>
            </a:r>
            <a:r>
              <a:rPr lang="en-GB" sz="850" dirty="0">
                <a:effectLst/>
                <a:latin typeface="Atkinson Hyperlegible" pitchFamily="50" charset="0"/>
                <a:ea typeface="Calibri" panose="020F0502020204030204" pitchFamily="34" charset="0"/>
              </a:rPr>
              <a:t>crease (0.1%) in the proportion of ethnic minority employees in </a:t>
            </a:r>
            <a:r>
              <a:rPr lang="en-GB" sz="850" dirty="0">
                <a:latin typeface="Atkinson Hyperlegible" pitchFamily="50" charset="0"/>
                <a:ea typeface="Calibri" panose="020F0502020204030204" pitchFamily="34" charset="0"/>
              </a:rPr>
              <a:t>July</a:t>
            </a:r>
            <a:r>
              <a:rPr lang="en-GB" sz="850" dirty="0">
                <a:effectLst/>
                <a:latin typeface="Atkinson Hyperlegible" pitchFamily="50" charset="0"/>
                <a:ea typeface="Calibri" panose="020F0502020204030204" pitchFamily="34" charset="0"/>
              </a:rPr>
              <a:t> 2022 (268) compared to </a:t>
            </a:r>
            <a:r>
              <a:rPr lang="en-GB" sz="850" dirty="0">
                <a:latin typeface="Atkinson Hyperlegible" pitchFamily="50" charset="0"/>
                <a:ea typeface="Calibri" panose="020F0502020204030204" pitchFamily="34" charset="0"/>
              </a:rPr>
              <a:t>July</a:t>
            </a:r>
            <a:r>
              <a:rPr lang="en-GB" sz="850" dirty="0">
                <a:effectLst/>
                <a:latin typeface="Atkinson Hyperlegible" pitchFamily="50" charset="0"/>
                <a:ea typeface="Calibri" panose="020F0502020204030204" pitchFamily="34" charset="0"/>
              </a:rPr>
              <a:t> 2021 (273). This equates to 5 fewer employees.</a:t>
            </a:r>
          </a:p>
          <a:p>
            <a:pPr marL="285750" indent="-285750">
              <a:buFont typeface="Arial" panose="020B0604020202020204" pitchFamily="34" charset="0"/>
              <a:buChar char="•"/>
            </a:pPr>
            <a:endParaRPr lang="en-GB" sz="850" dirty="0">
              <a:latin typeface="Atkinson Hyperlegible" pitchFamily="50" charset="0"/>
            </a:endParaRPr>
          </a:p>
          <a:p>
            <a:pPr marL="285750" indent="-285750">
              <a:buFont typeface="Arial" panose="020B0604020202020204" pitchFamily="34" charset="0"/>
              <a:buChar char="•"/>
            </a:pPr>
            <a:r>
              <a:rPr lang="en-GB" sz="900" dirty="0">
                <a:solidFill>
                  <a:schemeClr val="tx1"/>
                </a:solidFill>
              </a:rPr>
              <a:t>Violence with Injury, Other Sexual Offences and Arson experienced statistically significant increases for the month of July 2022: There were no statistically exceptional decreases. </a:t>
            </a:r>
          </a:p>
        </p:txBody>
      </p:sp>
      <p:sp>
        <p:nvSpPr>
          <p:cNvPr id="2" name="Footer Placeholder 1">
            <a:extLst>
              <a:ext uri="{FF2B5EF4-FFF2-40B4-BE49-F238E27FC236}">
                <a16:creationId xmlns:a16="http://schemas.microsoft.com/office/drawing/2014/main" id="{0B5A7899-3A06-4336-A891-F8144B43CAB6}"/>
              </a:ext>
            </a:extLst>
          </p:cNvPr>
          <p:cNvSpPr>
            <a:spLocks noGrp="1"/>
          </p:cNvSpPr>
          <p:nvPr>
            <p:ph type="ftr" sz="quarter" idx="11"/>
          </p:nvPr>
        </p:nvSpPr>
        <p:spPr>
          <a:xfrm>
            <a:off x="107504" y="6545879"/>
            <a:ext cx="8928992" cy="365125"/>
          </a:xfrm>
        </p:spPr>
        <p:txBody>
          <a:bodyPr/>
          <a:lstStyle/>
          <a:p>
            <a:pPr algn="l"/>
            <a:r>
              <a:rPr lang="en-GB" sz="850" baseline="30000" dirty="0">
                <a:solidFill>
                  <a:schemeClr val="tx1"/>
                </a:solidFill>
                <a:latin typeface="Atkinson Hyperlegible" pitchFamily="50" charset="0"/>
              </a:rPr>
              <a:t>1</a:t>
            </a:r>
            <a:r>
              <a:rPr lang="en-GB" sz="850" dirty="0">
                <a:solidFill>
                  <a:schemeClr val="tx1"/>
                </a:solidFill>
                <a:latin typeface="Atkinson Hyperlegible" pitchFamily="50" charset="0"/>
              </a:rPr>
              <a:t> Where gender is detailed</a:t>
            </a:r>
          </a:p>
        </p:txBody>
      </p:sp>
    </p:spTree>
    <p:extLst>
      <p:ext uri="{BB962C8B-B14F-4D97-AF65-F5344CB8AC3E}">
        <p14:creationId xmlns:p14="http://schemas.microsoft.com/office/powerpoint/2010/main" val="42487729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5167"/>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latin typeface="Atkinson Hyperlegible" pitchFamily="50" charset="0"/>
              </a:rPr>
              <a:t>Monthly Performance Overview: Exceptions</a:t>
            </a:r>
          </a:p>
        </p:txBody>
      </p:sp>
      <p:sp>
        <p:nvSpPr>
          <p:cNvPr id="5" name="Slide Number Placeholder 4"/>
          <p:cNvSpPr>
            <a:spLocks noGrp="1"/>
          </p:cNvSpPr>
          <p:nvPr>
            <p:ph type="sldNum" sz="quarter" idx="12"/>
          </p:nvPr>
        </p:nvSpPr>
        <p:spPr>
          <a:xfrm>
            <a:off x="7010400" y="6492875"/>
            <a:ext cx="2133600" cy="365125"/>
          </a:xfrm>
        </p:spPr>
        <p:txBody>
          <a:bodyPr/>
          <a:lstStyle/>
          <a:p>
            <a:fld id="{E0D83E65-4E55-4BA6-A0BC-212B9D3BDCE3}" type="slidenum">
              <a:rPr lang="en-GB" smtClean="0"/>
              <a:pPr/>
              <a:t>20</a:t>
            </a:fld>
            <a:endParaRPr lang="en-GB" dirty="0"/>
          </a:p>
        </p:txBody>
      </p:sp>
      <p:sp>
        <p:nvSpPr>
          <p:cNvPr id="7" name="TextBox 6">
            <a:extLst>
              <a:ext uri="{FF2B5EF4-FFF2-40B4-BE49-F238E27FC236}">
                <a16:creationId xmlns:a16="http://schemas.microsoft.com/office/drawing/2014/main" id="{B45F3D4F-C42C-448F-9906-006A7CC71596}"/>
              </a:ext>
            </a:extLst>
          </p:cNvPr>
          <p:cNvSpPr txBox="1"/>
          <p:nvPr/>
        </p:nvSpPr>
        <p:spPr>
          <a:xfrm>
            <a:off x="134042" y="769942"/>
            <a:ext cx="8894104" cy="707886"/>
          </a:xfrm>
          <a:prstGeom prst="rect">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dirty="0">
                <a:solidFill>
                  <a:schemeClr val="tx1"/>
                </a:solidFill>
              </a:rPr>
              <a:t>Exceptions Overview</a:t>
            </a:r>
            <a:r>
              <a:rPr lang="en-GB" sz="1600" dirty="0">
                <a:solidFill>
                  <a:schemeClr val="tx1"/>
                </a:solidFill>
              </a:rPr>
              <a:t> </a:t>
            </a:r>
          </a:p>
          <a:p>
            <a:r>
              <a:rPr lang="en-GB" sz="1200" dirty="0">
                <a:solidFill>
                  <a:schemeClr val="tx1"/>
                </a:solidFill>
              </a:rPr>
              <a:t>Violence with Injury, Other Sexual Offences and Arson experienced statistically significant </a:t>
            </a:r>
            <a:r>
              <a:rPr lang="en-GB" sz="1200" u="sng" dirty="0">
                <a:solidFill>
                  <a:schemeClr val="tx1"/>
                </a:solidFill>
              </a:rPr>
              <a:t>increases</a:t>
            </a:r>
            <a:r>
              <a:rPr lang="en-GB" sz="1200" dirty="0">
                <a:solidFill>
                  <a:schemeClr val="tx1"/>
                </a:solidFill>
              </a:rPr>
              <a:t> for the month of July 2022: There were no statistically exceptional decreases. </a:t>
            </a:r>
          </a:p>
        </p:txBody>
      </p:sp>
      <p:sp>
        <p:nvSpPr>
          <p:cNvPr id="11" name="TextBox 10">
            <a:extLst>
              <a:ext uri="{FF2B5EF4-FFF2-40B4-BE49-F238E27FC236}">
                <a16:creationId xmlns:a16="http://schemas.microsoft.com/office/drawing/2014/main" id="{924E1210-EFB0-4724-AD3B-18E9D4FC1149}"/>
              </a:ext>
            </a:extLst>
          </p:cNvPr>
          <p:cNvSpPr txBox="1"/>
          <p:nvPr/>
        </p:nvSpPr>
        <p:spPr>
          <a:xfrm>
            <a:off x="134042" y="1628800"/>
            <a:ext cx="8894104"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a:solidFill>
                  <a:schemeClr val="tx1"/>
                </a:solidFill>
              </a:rPr>
              <a:t>Violence with Injury – </a:t>
            </a:r>
            <a:r>
              <a:rPr lang="en-GB" sz="1400" b="1" dirty="0">
                <a:solidFill>
                  <a:srgbClr val="FF0000"/>
                </a:solidFill>
              </a:rPr>
              <a:t>Increase </a:t>
            </a:r>
            <a:endParaRPr lang="en-GB" sz="1400" dirty="0">
              <a:solidFill>
                <a:srgbClr val="FF0000"/>
              </a:solidFill>
            </a:endParaRPr>
          </a:p>
          <a:p>
            <a:r>
              <a:rPr lang="en-GB" sz="1200" dirty="0">
                <a:solidFill>
                  <a:schemeClr val="tx1"/>
                </a:solidFill>
              </a:rPr>
              <a:t>16.8% increase (2,336 more crimes) for the 12 months to July 2022 compared to the 12 months to July 2021. There were statistically exceptional increases in three Districts (Braintree, Tendring and Basildon) and Stansted Airport in July 2022. </a:t>
            </a:r>
          </a:p>
        </p:txBody>
      </p:sp>
      <p:sp>
        <p:nvSpPr>
          <p:cNvPr id="8" name="TextBox 7">
            <a:extLst>
              <a:ext uri="{FF2B5EF4-FFF2-40B4-BE49-F238E27FC236}">
                <a16:creationId xmlns:a16="http://schemas.microsoft.com/office/drawing/2014/main" id="{241A1F8D-989D-43E9-A282-BFCC3D6D1B1D}"/>
              </a:ext>
            </a:extLst>
          </p:cNvPr>
          <p:cNvSpPr txBox="1"/>
          <p:nvPr/>
        </p:nvSpPr>
        <p:spPr>
          <a:xfrm>
            <a:off x="124948" y="2407329"/>
            <a:ext cx="8894104"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a:solidFill>
                  <a:schemeClr val="tx1"/>
                </a:solidFill>
              </a:rPr>
              <a:t>Other Sexual Offences – </a:t>
            </a:r>
            <a:r>
              <a:rPr lang="en-GB" sz="1400" b="1" dirty="0">
                <a:solidFill>
                  <a:srgbClr val="FF0000"/>
                </a:solidFill>
              </a:rPr>
              <a:t>Increase</a:t>
            </a:r>
            <a:r>
              <a:rPr lang="en-GB" sz="1400" b="1" dirty="0">
                <a:solidFill>
                  <a:srgbClr val="00B050"/>
                </a:solidFill>
              </a:rPr>
              <a:t> </a:t>
            </a:r>
            <a:endParaRPr lang="en-GB" sz="1400" dirty="0">
              <a:solidFill>
                <a:srgbClr val="00B050"/>
              </a:solidFill>
            </a:endParaRPr>
          </a:p>
          <a:p>
            <a:r>
              <a:rPr lang="en-GB" sz="1200" dirty="0">
                <a:solidFill>
                  <a:schemeClr val="tx1"/>
                </a:solidFill>
              </a:rPr>
              <a:t>14.3% increase (447 more crimes) for the 12 months to July 2022 compared to the 12 months to July 2021. There were statistically exceptional increases in three Districts (Chelmsford, Tendring and Southend) in July 2022. </a:t>
            </a:r>
          </a:p>
        </p:txBody>
      </p:sp>
      <p:sp>
        <p:nvSpPr>
          <p:cNvPr id="10" name="TextBox 9">
            <a:extLst>
              <a:ext uri="{FF2B5EF4-FFF2-40B4-BE49-F238E27FC236}">
                <a16:creationId xmlns:a16="http://schemas.microsoft.com/office/drawing/2014/main" id="{53020F43-9A4F-4EA3-AACD-535BC2D15544}"/>
              </a:ext>
            </a:extLst>
          </p:cNvPr>
          <p:cNvSpPr txBox="1"/>
          <p:nvPr/>
        </p:nvSpPr>
        <p:spPr>
          <a:xfrm>
            <a:off x="124948" y="3183731"/>
            <a:ext cx="8894104"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a:solidFill>
                  <a:schemeClr val="tx1"/>
                </a:solidFill>
              </a:rPr>
              <a:t>Arson – </a:t>
            </a:r>
            <a:r>
              <a:rPr lang="en-GB" sz="1400" b="1" dirty="0">
                <a:solidFill>
                  <a:srgbClr val="FF0000"/>
                </a:solidFill>
              </a:rPr>
              <a:t>Increase </a:t>
            </a:r>
            <a:endParaRPr lang="en-GB" sz="1400" dirty="0">
              <a:solidFill>
                <a:srgbClr val="FF0000"/>
              </a:solidFill>
            </a:endParaRPr>
          </a:p>
          <a:p>
            <a:r>
              <a:rPr lang="en-GB" sz="1200" dirty="0">
                <a:solidFill>
                  <a:schemeClr val="tx1"/>
                </a:solidFill>
              </a:rPr>
              <a:t>19.6% increase (202 more crimes) for the 12 months to July 2022 compared to the 12 months to July 2021. There were statistically exceptional increases in four Districts (Tendring, Rochford, Basildon </a:t>
            </a:r>
            <a:r>
              <a:rPr lang="en-GB" sz="1200">
                <a:solidFill>
                  <a:schemeClr val="tx1"/>
                </a:solidFill>
              </a:rPr>
              <a:t>and Harlow) </a:t>
            </a:r>
            <a:r>
              <a:rPr lang="en-GB" sz="1200" dirty="0">
                <a:solidFill>
                  <a:schemeClr val="tx1"/>
                </a:solidFill>
              </a:rPr>
              <a:t>in July 2022. </a:t>
            </a:r>
          </a:p>
        </p:txBody>
      </p:sp>
    </p:spTree>
    <p:extLst>
      <p:ext uri="{BB962C8B-B14F-4D97-AF65-F5344CB8AC3E}">
        <p14:creationId xmlns:p14="http://schemas.microsoft.com/office/powerpoint/2010/main" val="5550423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latin typeface="Atkinson Hyperlegible" pitchFamily="50" charset="0"/>
              </a:rPr>
              <a:t>Monthly Performance Overview: Of Note</a:t>
            </a:r>
          </a:p>
        </p:txBody>
      </p:sp>
      <p:sp>
        <p:nvSpPr>
          <p:cNvPr id="5" name="Slide Number Placeholder 4"/>
          <p:cNvSpPr>
            <a:spLocks noGrp="1"/>
          </p:cNvSpPr>
          <p:nvPr>
            <p:ph type="sldNum" sz="quarter" idx="12"/>
          </p:nvPr>
        </p:nvSpPr>
        <p:spPr>
          <a:xfrm>
            <a:off x="7010400" y="6492875"/>
            <a:ext cx="2133600" cy="365125"/>
          </a:xfrm>
        </p:spPr>
        <p:txBody>
          <a:bodyPr/>
          <a:lstStyle/>
          <a:p>
            <a:fld id="{E0D83E65-4E55-4BA6-A0BC-212B9D3BDCE3}" type="slidenum">
              <a:rPr lang="en-GB" smtClean="0"/>
              <a:pPr/>
              <a:t>21</a:t>
            </a:fld>
            <a:endParaRPr lang="en-GB" dirty="0"/>
          </a:p>
        </p:txBody>
      </p:sp>
      <p:sp>
        <p:nvSpPr>
          <p:cNvPr id="7" name="TextBox 6">
            <a:extLst>
              <a:ext uri="{FF2B5EF4-FFF2-40B4-BE49-F238E27FC236}">
                <a16:creationId xmlns:a16="http://schemas.microsoft.com/office/drawing/2014/main" id="{9D2CC26A-47D2-43CC-8C19-986A0F0175A9}"/>
              </a:ext>
            </a:extLst>
          </p:cNvPr>
          <p:cNvSpPr txBox="1"/>
          <p:nvPr/>
        </p:nvSpPr>
        <p:spPr>
          <a:xfrm>
            <a:off x="78178" y="740746"/>
            <a:ext cx="9000000" cy="104644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i="0" dirty="0">
                <a:solidFill>
                  <a:srgbClr val="333333"/>
                </a:solidFill>
                <a:effectLst/>
                <a:latin typeface="Atkinson Hyperlegible" pitchFamily="50" charset="0"/>
              </a:rPr>
              <a:t>Memorial service to remember PC Ian Dibell GM</a:t>
            </a:r>
          </a:p>
          <a:p>
            <a:r>
              <a:rPr lang="en-GB" sz="1200" dirty="0">
                <a:solidFill>
                  <a:schemeClr val="tx1"/>
                </a:solidFill>
                <a:latin typeface="Atkinson Hyperlegible" pitchFamily="50" charset="0"/>
              </a:rPr>
              <a:t>A special memorial service to remember and celebrate the life of PC Ian Dibell GM was held in July.</a:t>
            </a:r>
          </a:p>
          <a:p>
            <a:r>
              <a:rPr lang="en-GB" sz="1200" dirty="0">
                <a:solidFill>
                  <a:schemeClr val="tx1"/>
                </a:solidFill>
                <a:latin typeface="Atkinson Hyperlegible" pitchFamily="50" charset="0"/>
              </a:rPr>
              <a:t>Ian was shot and killed on 9 July 2012. He was off duty and at home at the time of the incident but heroically put himself back ‘on duty’.</a:t>
            </a:r>
          </a:p>
          <a:p>
            <a:r>
              <a:rPr lang="en-GB" sz="1200" dirty="0">
                <a:solidFill>
                  <a:schemeClr val="tx1"/>
                </a:solidFill>
                <a:latin typeface="Atkinson Hyperlegible" pitchFamily="50" charset="0"/>
              </a:rPr>
              <a:t>He was posthumously awarded the George Medal for gallantry and was the first police officer in 21 years to be given the award.</a:t>
            </a:r>
          </a:p>
        </p:txBody>
      </p:sp>
      <p:sp>
        <p:nvSpPr>
          <p:cNvPr id="10" name="TextBox 9">
            <a:extLst>
              <a:ext uri="{FF2B5EF4-FFF2-40B4-BE49-F238E27FC236}">
                <a16:creationId xmlns:a16="http://schemas.microsoft.com/office/drawing/2014/main" id="{B3A893EA-3913-4374-8B27-077E76E9CAD4}"/>
              </a:ext>
            </a:extLst>
          </p:cNvPr>
          <p:cNvSpPr txBox="1"/>
          <p:nvPr/>
        </p:nvSpPr>
        <p:spPr>
          <a:xfrm>
            <a:off x="71858" y="1868365"/>
            <a:ext cx="9000000" cy="86177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i="0" dirty="0">
                <a:solidFill>
                  <a:srgbClr val="333333"/>
                </a:solidFill>
                <a:effectLst/>
                <a:latin typeface="Atkinson Hyperlegible" pitchFamily="50" charset="0"/>
              </a:rPr>
              <a:t>Dispatch Colchester Edition has launched</a:t>
            </a:r>
          </a:p>
          <a:p>
            <a:r>
              <a:rPr lang="en-GB" sz="1200" dirty="0">
                <a:solidFill>
                  <a:schemeClr val="tx1"/>
                </a:solidFill>
                <a:latin typeface="Atkinson Hyperlegible" pitchFamily="50" charset="0"/>
              </a:rPr>
              <a:t>The very first edition of Colchester Dispatch, which showcases the district’s excellent work within the community, was launched. Dispatch is a weekly e-newsletter which provides an overview to our communities about what we have been doing across Essex that week, along with crime prevention advice, the latest job vacancies, information about upcoming community events, and more.</a:t>
            </a:r>
          </a:p>
        </p:txBody>
      </p:sp>
      <p:sp>
        <p:nvSpPr>
          <p:cNvPr id="12" name="TextBox 11">
            <a:extLst>
              <a:ext uri="{FF2B5EF4-FFF2-40B4-BE49-F238E27FC236}">
                <a16:creationId xmlns:a16="http://schemas.microsoft.com/office/drawing/2014/main" id="{7842B74E-A2F9-4BEA-8671-1BFE1C5E3FC8}"/>
              </a:ext>
            </a:extLst>
          </p:cNvPr>
          <p:cNvSpPr txBox="1"/>
          <p:nvPr/>
        </p:nvSpPr>
        <p:spPr>
          <a:xfrm>
            <a:off x="75260" y="2813698"/>
            <a:ext cx="9000000" cy="104644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i="0" dirty="0">
                <a:solidFill>
                  <a:srgbClr val="333333"/>
                </a:solidFill>
                <a:effectLst/>
                <a:latin typeface="Atkinson Hyperlegible" pitchFamily="50" charset="0"/>
              </a:rPr>
              <a:t>Police Officer recruitment</a:t>
            </a:r>
          </a:p>
          <a:p>
            <a:r>
              <a:rPr lang="en-GB" sz="1200" dirty="0">
                <a:solidFill>
                  <a:schemeClr val="tx1"/>
                </a:solidFill>
                <a:latin typeface="Atkinson Hyperlegible" pitchFamily="50" charset="0"/>
              </a:rPr>
              <a:t>Essex Police have re-opened the traditional entry pathway for new police constables. Individuals can apply to become a police officer through the traditional entry pathway of the enhanced Initial Police Learning and Development Programme. The route will be suitable to those individuals who do not hold the formal qualifications currently required for the Police Constable Degree Apprenticeship route or Degree Holder Entry Programme but do have equivalent and valuable work experience.</a:t>
            </a:r>
          </a:p>
        </p:txBody>
      </p:sp>
      <p:sp>
        <p:nvSpPr>
          <p:cNvPr id="13" name="TextBox 12">
            <a:extLst>
              <a:ext uri="{FF2B5EF4-FFF2-40B4-BE49-F238E27FC236}">
                <a16:creationId xmlns:a16="http://schemas.microsoft.com/office/drawing/2014/main" id="{080DACDF-3D89-41C0-9A35-4C16F7F3198E}"/>
              </a:ext>
            </a:extLst>
          </p:cNvPr>
          <p:cNvSpPr txBox="1"/>
          <p:nvPr/>
        </p:nvSpPr>
        <p:spPr>
          <a:xfrm>
            <a:off x="78634" y="3930994"/>
            <a:ext cx="9000000" cy="86177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i="0" dirty="0">
                <a:solidFill>
                  <a:srgbClr val="333333"/>
                </a:solidFill>
                <a:effectLst/>
                <a:latin typeface="Atkinson Hyperlegible" pitchFamily="50" charset="0"/>
              </a:rPr>
              <a:t>Essex Police has been recognised as a gold standard employer by the Ministry of Defence</a:t>
            </a:r>
          </a:p>
          <a:p>
            <a:r>
              <a:rPr lang="en-GB" sz="1200" dirty="0">
                <a:solidFill>
                  <a:schemeClr val="tx1"/>
                </a:solidFill>
                <a:latin typeface="Atkinson Hyperlegible" pitchFamily="50" charset="0"/>
              </a:rPr>
              <a:t>The Ministry of Defence Employer Recognition Scheme has awarded Essex Police with the Gold Award, which acknowledges our commitment to valuing, supporting, and developing those who have experience within the defence sector. This is the highest level to achieve, and Essex Police now becomes one of seven forces in the country to have accomplished this. </a:t>
            </a:r>
          </a:p>
        </p:txBody>
      </p:sp>
      <p:sp>
        <p:nvSpPr>
          <p:cNvPr id="14" name="TextBox 13">
            <a:extLst>
              <a:ext uri="{FF2B5EF4-FFF2-40B4-BE49-F238E27FC236}">
                <a16:creationId xmlns:a16="http://schemas.microsoft.com/office/drawing/2014/main" id="{90D66F17-53AB-4C61-8422-0F3E71AB63EB}"/>
              </a:ext>
            </a:extLst>
          </p:cNvPr>
          <p:cNvSpPr txBox="1"/>
          <p:nvPr/>
        </p:nvSpPr>
        <p:spPr>
          <a:xfrm>
            <a:off x="75261" y="4855370"/>
            <a:ext cx="9000000" cy="104644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i="0" dirty="0">
                <a:solidFill>
                  <a:srgbClr val="333333"/>
                </a:solidFill>
                <a:effectLst/>
                <a:latin typeface="Atkinson Hyperlegible" pitchFamily="50" charset="0"/>
              </a:rPr>
              <a:t>Anti-Social Behaviour Awareness Week</a:t>
            </a:r>
          </a:p>
          <a:p>
            <a:r>
              <a:rPr lang="en-GB" sz="1200" dirty="0">
                <a:solidFill>
                  <a:schemeClr val="tx1"/>
                </a:solidFill>
                <a:latin typeface="Atkinson Hyperlegible" pitchFamily="50" charset="0"/>
              </a:rPr>
              <a:t>The week of 18-24 July saw the second annual Anti-Social Behaviour (ASB) Awareness Week. Police forces across the country are working with Resolve, the UK’s leading ASB and community safety organisation, to ensure that victims are aware of how they can report this crime, and how we can help them. </a:t>
            </a:r>
            <a:r>
              <a:rPr lang="en-GB" sz="1200" b="0" i="0" dirty="0">
                <a:solidFill>
                  <a:srgbClr val="333333"/>
                </a:solidFill>
                <a:effectLst/>
                <a:latin typeface="Atkinson Hyperlegible" pitchFamily="50" charset="0"/>
              </a:rPr>
              <a:t>In Essex, we have seen reports of anti-social behaviour fall in 2022, and we need to make sure this crime type isn’t being underreported so that we can support victims as best as we can.</a:t>
            </a:r>
            <a:endParaRPr lang="en-GB" sz="1200" dirty="0">
              <a:solidFill>
                <a:schemeClr val="tx1"/>
              </a:solidFill>
              <a:latin typeface="Atkinson Hyperlegible" pitchFamily="50" charset="0"/>
            </a:endParaRPr>
          </a:p>
        </p:txBody>
      </p:sp>
    </p:spTree>
    <p:extLst>
      <p:ext uri="{BB962C8B-B14F-4D97-AF65-F5344CB8AC3E}">
        <p14:creationId xmlns:p14="http://schemas.microsoft.com/office/powerpoint/2010/main" val="33550462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544616" cy="369332"/>
          </a:xfrm>
          <a:prstGeom prst="rect">
            <a:avLst/>
          </a:prstGeom>
        </p:spPr>
        <p:txBody>
          <a:bodyPr wrap="square">
            <a:spAutoFit/>
          </a:bodyPr>
          <a:lstStyle/>
          <a:p>
            <a:r>
              <a:rPr lang="en-GB" b="1" dirty="0">
                <a:solidFill>
                  <a:schemeClr val="bg1"/>
                </a:solidFill>
                <a:latin typeface="Atkinson Hyperlegible" pitchFamily="50" charset="0"/>
              </a:rPr>
              <a:t>Monthly Performance Overview: Of Note (contd.)</a:t>
            </a:r>
          </a:p>
        </p:txBody>
      </p:sp>
      <p:sp>
        <p:nvSpPr>
          <p:cNvPr id="5" name="Slide Number Placeholder 4"/>
          <p:cNvSpPr>
            <a:spLocks noGrp="1"/>
          </p:cNvSpPr>
          <p:nvPr>
            <p:ph type="sldNum" sz="quarter" idx="12"/>
          </p:nvPr>
        </p:nvSpPr>
        <p:spPr>
          <a:xfrm>
            <a:off x="7010400" y="6492875"/>
            <a:ext cx="2133600" cy="365125"/>
          </a:xfrm>
        </p:spPr>
        <p:txBody>
          <a:bodyPr/>
          <a:lstStyle/>
          <a:p>
            <a:fld id="{E0D83E65-4E55-4BA6-A0BC-212B9D3BDCE3}" type="slidenum">
              <a:rPr lang="en-GB" smtClean="0"/>
              <a:pPr/>
              <a:t>22</a:t>
            </a:fld>
            <a:endParaRPr lang="en-GB" dirty="0"/>
          </a:p>
        </p:txBody>
      </p:sp>
      <p:sp>
        <p:nvSpPr>
          <p:cNvPr id="11" name="TextBox 10">
            <a:extLst>
              <a:ext uri="{FF2B5EF4-FFF2-40B4-BE49-F238E27FC236}">
                <a16:creationId xmlns:a16="http://schemas.microsoft.com/office/drawing/2014/main" id="{F3199001-6641-4A79-9FB7-6EFEF8E18D94}"/>
              </a:ext>
            </a:extLst>
          </p:cNvPr>
          <p:cNvSpPr txBox="1"/>
          <p:nvPr/>
        </p:nvSpPr>
        <p:spPr>
          <a:xfrm>
            <a:off x="72000" y="718904"/>
            <a:ext cx="9000000" cy="178510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i="0" dirty="0">
                <a:solidFill>
                  <a:schemeClr val="tx1"/>
                </a:solidFill>
                <a:effectLst/>
                <a:latin typeface="Atkinson Hyperlegible" pitchFamily="50" charset="0"/>
              </a:rPr>
              <a:t>#SummerRoadsSafetyEssex Campaign</a:t>
            </a:r>
            <a:endParaRPr lang="en-GB" sz="1400" b="1" dirty="0">
              <a:solidFill>
                <a:schemeClr val="tx1"/>
              </a:solidFill>
              <a:latin typeface="Atkinson Hyperlegible" pitchFamily="50" charset="0"/>
            </a:endParaRPr>
          </a:p>
          <a:p>
            <a:r>
              <a:rPr lang="en-GB" sz="1200" dirty="0">
                <a:solidFill>
                  <a:schemeClr val="tx1"/>
                </a:solidFill>
                <a:latin typeface="Atkinson Hyperlegible" pitchFamily="50" charset="0"/>
              </a:rPr>
              <a:t>Our Roads Policing Unit launched the six week #SummerRoadSafetyEssex campaign, asking our communities to help us keep our strategic road network and local roads moving, and all our road users safe. The focus will allow for our partners and volunteers to support a summer of road safety including the invaluable contribution from Special Constables and Community Speed Watch volunteers. Each week will focus on a road safety issue and the supporting policing activity.</a:t>
            </a:r>
          </a:p>
          <a:p>
            <a:r>
              <a:rPr lang="en-GB" sz="1200" dirty="0">
                <a:solidFill>
                  <a:schemeClr val="tx1"/>
                </a:solidFill>
                <a:latin typeface="Atkinson Hyperlegible" pitchFamily="50" charset="0"/>
              </a:rPr>
              <a:t>July’s themes were:</a:t>
            </a:r>
          </a:p>
          <a:p>
            <a:r>
              <a:rPr lang="en-GB" sz="1200" dirty="0">
                <a:solidFill>
                  <a:schemeClr val="tx1"/>
                </a:solidFill>
                <a:latin typeface="Atkinson Hyperlegible" pitchFamily="50" charset="0"/>
              </a:rPr>
              <a:t>Week 1  - 18 to 24 July	Drink driving</a:t>
            </a:r>
          </a:p>
          <a:p>
            <a:r>
              <a:rPr lang="en-GB" sz="1200" dirty="0">
                <a:solidFill>
                  <a:schemeClr val="tx1"/>
                </a:solidFill>
                <a:latin typeface="Atkinson Hyperlegible" pitchFamily="50" charset="0"/>
              </a:rPr>
              <a:t>Week 2 – 25 to 31 July	Two-wheel vehicle safety and vulnerability 		</a:t>
            </a:r>
          </a:p>
          <a:p>
            <a:r>
              <a:rPr lang="en-GB" sz="1200" dirty="0">
                <a:solidFill>
                  <a:schemeClr val="tx1"/>
                </a:solidFill>
                <a:latin typeface="Atkinson Hyperlegible" pitchFamily="50" charset="0"/>
              </a:rPr>
              <a:t>More focus weeks are planned for August 2022.</a:t>
            </a:r>
          </a:p>
        </p:txBody>
      </p:sp>
      <p:sp>
        <p:nvSpPr>
          <p:cNvPr id="15" name="TextBox 14">
            <a:extLst>
              <a:ext uri="{FF2B5EF4-FFF2-40B4-BE49-F238E27FC236}">
                <a16:creationId xmlns:a16="http://schemas.microsoft.com/office/drawing/2014/main" id="{39157BB9-9A0F-4DB4-A2C4-BC97767AB0F9}"/>
              </a:ext>
            </a:extLst>
          </p:cNvPr>
          <p:cNvSpPr txBox="1"/>
          <p:nvPr/>
        </p:nvSpPr>
        <p:spPr>
          <a:xfrm>
            <a:off x="72000" y="2578453"/>
            <a:ext cx="9000000" cy="104644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i="0" dirty="0">
                <a:solidFill>
                  <a:schemeClr val="tx1"/>
                </a:solidFill>
                <a:effectLst/>
                <a:latin typeface="Atkinson Hyperlegible" pitchFamily="50" charset="0"/>
              </a:rPr>
              <a:t>Specials attestation ceremony</a:t>
            </a:r>
            <a:endParaRPr lang="en-GB" sz="1400" dirty="0"/>
          </a:p>
          <a:p>
            <a:r>
              <a:rPr lang="en-GB" sz="1200" dirty="0">
                <a:solidFill>
                  <a:schemeClr val="tx1"/>
                </a:solidFill>
                <a:latin typeface="Atkinson Hyperlegible" pitchFamily="50" charset="0"/>
              </a:rPr>
              <a:t>We welcomed 10 new Special Constables to the Essex Police family in a Specials attestation ceremony. Seven females and three males proudly stepped forward and vowed to protect and serve the county of Essex on a voluntary basis.</a:t>
            </a:r>
          </a:p>
          <a:p>
            <a:r>
              <a:rPr lang="en-GB" sz="1200" dirty="0">
                <a:solidFill>
                  <a:schemeClr val="tx1"/>
                </a:solidFill>
                <a:latin typeface="Atkinson Hyperlegible" pitchFamily="50" charset="0"/>
              </a:rPr>
              <a:t>We have the second largest Special Constabulary in the country with more than 450 serving officers who dedicate at least 16 hours a month to policing alongside their work and family commitments.</a:t>
            </a:r>
          </a:p>
        </p:txBody>
      </p:sp>
      <p:sp>
        <p:nvSpPr>
          <p:cNvPr id="16" name="TextBox 15">
            <a:extLst>
              <a:ext uri="{FF2B5EF4-FFF2-40B4-BE49-F238E27FC236}">
                <a16:creationId xmlns:a16="http://schemas.microsoft.com/office/drawing/2014/main" id="{EF0C7BB1-32CE-4B4B-A4C6-061D25936F1F}"/>
              </a:ext>
            </a:extLst>
          </p:cNvPr>
          <p:cNvSpPr txBox="1"/>
          <p:nvPr/>
        </p:nvSpPr>
        <p:spPr>
          <a:xfrm>
            <a:off x="72000" y="3690214"/>
            <a:ext cx="9000000"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i="0" dirty="0">
                <a:solidFill>
                  <a:schemeClr val="tx1"/>
                </a:solidFill>
                <a:effectLst/>
                <a:latin typeface="Atkinson Hyperlegible" pitchFamily="50" charset="0"/>
              </a:rPr>
              <a:t>Recognising our call handlers</a:t>
            </a:r>
          </a:p>
          <a:p>
            <a:r>
              <a:rPr lang="en-GB" sz="1200" dirty="0">
                <a:solidFill>
                  <a:schemeClr val="tx1"/>
                </a:solidFill>
                <a:latin typeface="Atkinson Hyperlegible" pitchFamily="50" charset="0"/>
              </a:rPr>
              <a:t>We’ve welcomed 19 call handlers into our Essex Police Family. Last year, call handlers in our Force Control Room answered an average of 909 emergency calls, 733 non-emergency calls and 64 Live Chats on our website each day.</a:t>
            </a:r>
          </a:p>
        </p:txBody>
      </p:sp>
    </p:spTree>
    <p:extLst>
      <p:ext uri="{BB962C8B-B14F-4D97-AF65-F5344CB8AC3E}">
        <p14:creationId xmlns:p14="http://schemas.microsoft.com/office/powerpoint/2010/main" val="13805052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a:solidFill>
                  <a:schemeClr val="bg1"/>
                </a:solidFill>
                <a:latin typeface="Atkinson Hyperlegible" pitchFamily="50" charset="0"/>
              </a:rPr>
              <a:t>2021-2024 Police and Crime Plan Performance Indicators</a:t>
            </a:r>
          </a:p>
        </p:txBody>
      </p:sp>
      <p:sp>
        <p:nvSpPr>
          <p:cNvPr id="11" name="TextBox 10"/>
          <p:cNvSpPr txBox="1"/>
          <p:nvPr/>
        </p:nvSpPr>
        <p:spPr>
          <a:xfrm>
            <a:off x="7869444" y="668518"/>
            <a:ext cx="1236639" cy="261610"/>
          </a:xfrm>
          <a:prstGeom prst="rect">
            <a:avLst/>
          </a:prstGeom>
          <a:noFill/>
        </p:spPr>
        <p:txBody>
          <a:bodyPr wrap="square" rtlCol="0">
            <a:spAutoFit/>
          </a:bodyPr>
          <a:lstStyle/>
          <a:p>
            <a:pPr algn="ctr"/>
            <a:r>
              <a:rPr lang="en-GB" sz="1100" dirty="0"/>
              <a:t>Table 1</a:t>
            </a:r>
          </a:p>
        </p:txBody>
      </p:sp>
      <p:sp>
        <p:nvSpPr>
          <p:cNvPr id="13" name="Slide Number Placeholder 2"/>
          <p:cNvSpPr>
            <a:spLocks noGrp="1"/>
          </p:cNvSpPr>
          <p:nvPr>
            <p:ph type="sldNum" sz="quarter" idx="12"/>
          </p:nvPr>
        </p:nvSpPr>
        <p:spPr>
          <a:xfrm>
            <a:off x="6998597" y="6500676"/>
            <a:ext cx="2133600" cy="365125"/>
          </a:xfrm>
        </p:spPr>
        <p:txBody>
          <a:bodyPr/>
          <a:lstStyle/>
          <a:p>
            <a:fld id="{E0D83E65-4E55-4BA6-A0BC-212B9D3BDCE3}" type="slidenum">
              <a:rPr lang="en-GB" smtClean="0"/>
              <a:pPr/>
              <a:t>23</a:t>
            </a:fld>
            <a:endParaRPr lang="en-GB" dirty="0"/>
          </a:p>
        </p:txBody>
      </p:sp>
      <p:sp>
        <p:nvSpPr>
          <p:cNvPr id="8" name="TextBox 7">
            <a:extLst>
              <a:ext uri="{FF2B5EF4-FFF2-40B4-BE49-F238E27FC236}">
                <a16:creationId xmlns:a16="http://schemas.microsoft.com/office/drawing/2014/main" id="{9E789287-6B36-43A9-8C6D-024438DCAFA0}"/>
              </a:ext>
            </a:extLst>
          </p:cNvPr>
          <p:cNvSpPr txBox="1"/>
          <p:nvPr/>
        </p:nvSpPr>
        <p:spPr>
          <a:xfrm>
            <a:off x="18955" y="6563236"/>
            <a:ext cx="9106083" cy="230832"/>
          </a:xfrm>
          <a:prstGeom prst="rect">
            <a:avLst/>
          </a:prstGeom>
          <a:noFill/>
        </p:spPr>
        <p:txBody>
          <a:bodyPr wrap="square" rtlCol="0">
            <a:spAutoFit/>
          </a:bodyPr>
          <a:lstStyle/>
          <a:p>
            <a:r>
              <a:rPr lang="en-GB" sz="900" dirty="0">
                <a:latin typeface="Atkinson Hyperlegible" pitchFamily="50" charset="0"/>
              </a:rPr>
              <a:t>Please view above table with the explanations and caveats detailed on page 25.</a:t>
            </a:r>
          </a:p>
        </p:txBody>
      </p:sp>
      <p:pic>
        <p:nvPicPr>
          <p:cNvPr id="3" name="Picture 2">
            <a:extLst>
              <a:ext uri="{FF2B5EF4-FFF2-40B4-BE49-F238E27FC236}">
                <a16:creationId xmlns:a16="http://schemas.microsoft.com/office/drawing/2014/main" id="{04EC6FDE-3C3C-42A8-B52A-98A865D058D7}"/>
              </a:ext>
            </a:extLst>
          </p:cNvPr>
          <p:cNvPicPr>
            <a:picLocks noChangeAspect="1"/>
          </p:cNvPicPr>
          <p:nvPr/>
        </p:nvPicPr>
        <p:blipFill>
          <a:blip r:embed="rId2"/>
          <a:stretch>
            <a:fillRect/>
          </a:stretch>
        </p:blipFill>
        <p:spPr>
          <a:xfrm>
            <a:off x="71996" y="928995"/>
            <a:ext cx="9000000" cy="4332817"/>
          </a:xfrm>
          <a:prstGeom prst="rect">
            <a:avLst/>
          </a:prstGeom>
        </p:spPr>
      </p:pic>
    </p:spTree>
    <p:extLst>
      <p:ext uri="{BB962C8B-B14F-4D97-AF65-F5344CB8AC3E}">
        <p14:creationId xmlns:p14="http://schemas.microsoft.com/office/powerpoint/2010/main" val="37361572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7" name="Rectangle 6"/>
          <p:cNvSpPr/>
          <p:nvPr/>
        </p:nvSpPr>
        <p:spPr>
          <a:xfrm>
            <a:off x="107504" y="179348"/>
            <a:ext cx="7992888" cy="369332"/>
          </a:xfrm>
          <a:prstGeom prst="rect">
            <a:avLst/>
          </a:prstGeom>
        </p:spPr>
        <p:txBody>
          <a:bodyPr wrap="square">
            <a:spAutoFit/>
          </a:bodyPr>
          <a:lstStyle/>
          <a:p>
            <a:r>
              <a:rPr lang="en-GB" b="1" dirty="0">
                <a:solidFill>
                  <a:schemeClr val="bg1"/>
                </a:solidFill>
                <a:latin typeface="Atkinson Hyperlegible" pitchFamily="50" charset="0"/>
              </a:rPr>
              <a:t>2021-2024 Police and Crime Plan Performance Indicators (cont.)</a:t>
            </a:r>
          </a:p>
        </p:txBody>
      </p:sp>
      <p:sp>
        <p:nvSpPr>
          <p:cNvPr id="11" name="TextBox 10"/>
          <p:cNvSpPr txBox="1"/>
          <p:nvPr/>
        </p:nvSpPr>
        <p:spPr>
          <a:xfrm>
            <a:off x="7869444" y="668518"/>
            <a:ext cx="1236639" cy="261610"/>
          </a:xfrm>
          <a:prstGeom prst="rect">
            <a:avLst/>
          </a:prstGeom>
          <a:noFill/>
        </p:spPr>
        <p:txBody>
          <a:bodyPr wrap="square" rtlCol="0">
            <a:spAutoFit/>
          </a:bodyPr>
          <a:lstStyle/>
          <a:p>
            <a:pPr algn="ctr"/>
            <a:r>
              <a:rPr lang="en-GB" sz="1100" dirty="0"/>
              <a:t>Table 2</a:t>
            </a:r>
          </a:p>
        </p:txBody>
      </p:sp>
      <p:sp>
        <p:nvSpPr>
          <p:cNvPr id="13" name="Slide Number Placeholder 2"/>
          <p:cNvSpPr>
            <a:spLocks noGrp="1"/>
          </p:cNvSpPr>
          <p:nvPr>
            <p:ph type="sldNum" sz="quarter" idx="12"/>
          </p:nvPr>
        </p:nvSpPr>
        <p:spPr>
          <a:xfrm>
            <a:off x="7010400" y="6492875"/>
            <a:ext cx="2133600" cy="365125"/>
          </a:xfrm>
        </p:spPr>
        <p:txBody>
          <a:bodyPr/>
          <a:lstStyle/>
          <a:p>
            <a:fld id="{E0D83E65-4E55-4BA6-A0BC-212B9D3BDCE3}" type="slidenum">
              <a:rPr lang="en-GB" smtClean="0"/>
              <a:pPr/>
              <a:t>24</a:t>
            </a:fld>
            <a:endParaRPr lang="en-GB" dirty="0"/>
          </a:p>
        </p:txBody>
      </p:sp>
      <p:sp>
        <p:nvSpPr>
          <p:cNvPr id="3" name="TextBox 2"/>
          <p:cNvSpPr txBox="1"/>
          <p:nvPr/>
        </p:nvSpPr>
        <p:spPr>
          <a:xfrm>
            <a:off x="37917" y="6553013"/>
            <a:ext cx="9106083" cy="230832"/>
          </a:xfrm>
          <a:prstGeom prst="rect">
            <a:avLst/>
          </a:prstGeom>
          <a:noFill/>
        </p:spPr>
        <p:txBody>
          <a:bodyPr wrap="square" rtlCol="0">
            <a:spAutoFit/>
          </a:bodyPr>
          <a:lstStyle/>
          <a:p>
            <a:r>
              <a:rPr lang="en-GB" sz="900" dirty="0">
                <a:latin typeface="Atkinson Hyperlegible" pitchFamily="50" charset="0"/>
              </a:rPr>
              <a:t>Please view above table with the explanations and caveats detailed on page 25.</a:t>
            </a:r>
          </a:p>
        </p:txBody>
      </p:sp>
      <p:pic>
        <p:nvPicPr>
          <p:cNvPr id="4" name="Picture 3">
            <a:extLst>
              <a:ext uri="{FF2B5EF4-FFF2-40B4-BE49-F238E27FC236}">
                <a16:creationId xmlns:a16="http://schemas.microsoft.com/office/drawing/2014/main" id="{6B1C0F2D-3629-43F8-8F7C-526F029E1050}"/>
              </a:ext>
            </a:extLst>
          </p:cNvPr>
          <p:cNvPicPr>
            <a:picLocks noChangeAspect="1"/>
          </p:cNvPicPr>
          <p:nvPr/>
        </p:nvPicPr>
        <p:blipFill>
          <a:blip r:embed="rId2"/>
          <a:stretch>
            <a:fillRect/>
          </a:stretch>
        </p:blipFill>
        <p:spPr>
          <a:xfrm>
            <a:off x="70085" y="924056"/>
            <a:ext cx="9000000" cy="3710527"/>
          </a:xfrm>
          <a:prstGeom prst="rect">
            <a:avLst/>
          </a:prstGeom>
        </p:spPr>
      </p:pic>
    </p:spTree>
    <p:extLst>
      <p:ext uri="{BB962C8B-B14F-4D97-AF65-F5344CB8AC3E}">
        <p14:creationId xmlns:p14="http://schemas.microsoft.com/office/powerpoint/2010/main" val="6175345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a:solidFill>
                  <a:schemeClr val="bg1"/>
                </a:solidFill>
                <a:latin typeface="Atkinson Hyperlegible" pitchFamily="50" charset="0"/>
              </a:rPr>
              <a:t>End Notes</a:t>
            </a:r>
          </a:p>
        </p:txBody>
      </p:sp>
      <p:sp>
        <p:nvSpPr>
          <p:cNvPr id="4" name="Rectangle 3"/>
          <p:cNvSpPr/>
          <p:nvPr/>
        </p:nvSpPr>
        <p:spPr>
          <a:xfrm>
            <a:off x="1116" y="822971"/>
            <a:ext cx="9142884" cy="3990836"/>
          </a:xfrm>
          <a:prstGeom prst="rect">
            <a:avLst/>
          </a:prstGeom>
        </p:spPr>
        <p:txBody>
          <a:bodyPr wrap="square">
            <a:spAutoFit/>
          </a:bodyPr>
          <a:lstStyle/>
          <a:p>
            <a:r>
              <a:rPr lang="en-GB" sz="950" baseline="30000" dirty="0">
                <a:latin typeface="Atkinson Hyperlegible" pitchFamily="50" charset="0"/>
              </a:rPr>
              <a:t>1 </a:t>
            </a:r>
            <a:r>
              <a:rPr lang="en-GB" sz="950" dirty="0">
                <a:latin typeface="Atkinson Hyperlegible" pitchFamily="50" charset="0"/>
              </a:rPr>
              <a:t>Question from the independent survey commissioned by Essex Police. Results are for the period 12 months June 2022 versus the 12 months to June 2021.</a:t>
            </a:r>
          </a:p>
          <a:p>
            <a:endParaRPr lang="en-GB" sz="950" dirty="0">
              <a:latin typeface="Atkinson Hyperlegible" pitchFamily="50" charset="0"/>
            </a:endParaRPr>
          </a:p>
          <a:p>
            <a:r>
              <a:rPr lang="en-GB" sz="950" baseline="30000" dirty="0">
                <a:latin typeface="Atkinson Hyperlegible" pitchFamily="50" charset="0"/>
              </a:rPr>
              <a:t>2</a:t>
            </a:r>
            <a:r>
              <a:rPr lang="en-GB" sz="950" dirty="0">
                <a:latin typeface="Atkinson Hyperlegible" pitchFamily="50" charset="0"/>
              </a:rPr>
              <a:t> The confidence interval is the range +/- within which the survey result will lie. This is mainly influenced by the number of people answering the survey. The more people that answer the survey, the smaller the interval range.</a:t>
            </a:r>
          </a:p>
          <a:p>
            <a:endParaRPr lang="en-GB" sz="950" dirty="0">
              <a:latin typeface="Atkinson Hyperlegible" pitchFamily="50" charset="0"/>
            </a:endParaRPr>
          </a:p>
          <a:p>
            <a:r>
              <a:rPr lang="en-GB" sz="950" baseline="30000" dirty="0">
                <a:latin typeface="Atkinson Hyperlegible" pitchFamily="50" charset="0"/>
              </a:rPr>
              <a:t>3</a:t>
            </a:r>
            <a:r>
              <a:rPr lang="en-GB" sz="950" dirty="0">
                <a:latin typeface="Atkinson Hyperlegible" pitchFamily="50" charset="0"/>
              </a:rPr>
              <a:t> Crime Severity Score measures ‘relative harm’ of crimes by taking into account both the volume and the severity of offences, and by weighting offences differently. National data for the 12 months to May 2022 have been used in order that comparisons can be made to Essex’s Most Similar Group of Forces (MSG).</a:t>
            </a:r>
          </a:p>
          <a:p>
            <a:endParaRPr lang="en-GB" sz="950" dirty="0">
              <a:latin typeface="Atkinson Hyperlegible" pitchFamily="50" charset="0"/>
            </a:endParaRPr>
          </a:p>
          <a:p>
            <a:r>
              <a:rPr lang="en-GB" sz="950" baseline="30000" dirty="0">
                <a:latin typeface="Atkinson Hyperlegible" pitchFamily="50" charset="0"/>
              </a:rPr>
              <a:t>4 </a:t>
            </a:r>
            <a:r>
              <a:rPr lang="en-GB" sz="950" dirty="0">
                <a:latin typeface="Atkinson Hyperlegible" pitchFamily="50" charset="0"/>
              </a:rPr>
              <a:t>T</a:t>
            </a:r>
            <a:r>
              <a:rPr lang="en-GB" sz="950" dirty="0">
                <a:effectLst/>
                <a:latin typeface="Atkinson Hyperlegible" pitchFamily="50" charset="0"/>
                <a:ea typeface="Calibri" panose="020F0502020204030204" pitchFamily="34" charset="0"/>
              </a:rPr>
              <a:t>he methodology used for identifying these investigations as drug related is subjective and based on the circumstances presented. These figures will include investigations where the victim or the suspect are involved Drug Use, Possession or Selling. </a:t>
            </a:r>
            <a:r>
              <a:rPr lang="en-GB" sz="950" dirty="0">
                <a:solidFill>
                  <a:srgbClr val="FF0000"/>
                </a:solidFill>
                <a:latin typeface="Atkinson Hyperlegible" pitchFamily="50" charset="0"/>
              </a:rPr>
              <a:t>	</a:t>
            </a:r>
          </a:p>
          <a:p>
            <a:r>
              <a:rPr lang="en-GB" sz="950" dirty="0">
                <a:solidFill>
                  <a:srgbClr val="FF0000"/>
                </a:solidFill>
                <a:latin typeface="Atkinson Hyperlegible" pitchFamily="50" charset="0"/>
              </a:rPr>
              <a:t>			</a:t>
            </a:r>
            <a:r>
              <a:rPr lang="en-GB" sz="950" dirty="0">
                <a:latin typeface="Atkinson Hyperlegible" pitchFamily="50" charset="0"/>
              </a:rPr>
              <a:t>	</a:t>
            </a:r>
          </a:p>
          <a:p>
            <a:r>
              <a:rPr lang="en-GB" sz="950" baseline="30000" dirty="0">
                <a:latin typeface="Atkinson Hyperlegible" pitchFamily="50" charset="0"/>
              </a:rPr>
              <a:t>5</a:t>
            </a:r>
            <a:r>
              <a:rPr lang="en-GB" sz="950" dirty="0">
                <a:latin typeface="Atkinson Hyperlegible" pitchFamily="50" charset="0"/>
              </a:rPr>
              <a:t> ‘Killed or Seriously Injured’ (KSI) refers to all people killed or seriously injured on Essex’s roads, regardless of whether any criminal offences were committed. ‘Causing Death/Serious Injury by Dangerous/Inconsiderate Driving’ offences (detailed on p.8) refers to the number of crimes of this type.</a:t>
            </a:r>
          </a:p>
          <a:p>
            <a:endParaRPr lang="en-GB" sz="950" dirty="0">
              <a:latin typeface="Atkinson Hyperlegible" pitchFamily="50" charset="0"/>
            </a:endParaRPr>
          </a:p>
          <a:p>
            <a:r>
              <a:rPr lang="en-GB" sz="950" baseline="30000" dirty="0">
                <a:latin typeface="Atkinson Hyperlegible" pitchFamily="50" charset="0"/>
              </a:rPr>
              <a:t>6</a:t>
            </a:r>
            <a:r>
              <a:rPr lang="en-GB" sz="950" dirty="0">
                <a:latin typeface="Atkinson Hyperlegible" pitchFamily="50" charset="0"/>
              </a:rPr>
              <a:t> </a:t>
            </a:r>
            <a:r>
              <a:rPr lang="en-GB" sz="950" dirty="0">
                <a:solidFill>
                  <a:schemeClr val="tx1"/>
                </a:solidFill>
                <a:latin typeface="Atkinson Hyperlegible" pitchFamily="50" charset="0"/>
              </a:rPr>
              <a:t>In 2019, the definition as to what constituted “use” of a mobile phone in relation to driver-related mobile phone offences was subject to a legal challenge. This resulted in a ruling, which held that while “use” included accessing the interactive functions of the mobile phone (such as making calls, sending messages or using the internet), it did not extend to solely accessing the device’s internal functions (such as making use of the camera). Fewer mobile phone offences were subsequently prosecuted from this point. In 2021 the government announced that the law was to be changed making it illegal to “hold” a phone or sat nav when driving or riding a motorcycle. This law was finally passed on 25th March 2022.</a:t>
            </a:r>
            <a:endParaRPr lang="en-GB" sz="950" dirty="0">
              <a:latin typeface="Atkinson Hyperlegible" pitchFamily="50" charset="0"/>
            </a:endParaRPr>
          </a:p>
          <a:p>
            <a:r>
              <a:rPr lang="en-GB" sz="950" dirty="0">
                <a:solidFill>
                  <a:srgbClr val="FF0000"/>
                </a:solidFill>
                <a:latin typeface="Atkinson Hyperlegible" pitchFamily="50" charset="0"/>
              </a:rPr>
              <a:t>		</a:t>
            </a:r>
          </a:p>
          <a:p>
            <a:r>
              <a:rPr lang="en-GB" sz="950" baseline="30000" dirty="0">
                <a:latin typeface="Atkinson Hyperlegible" pitchFamily="50" charset="0"/>
              </a:rPr>
              <a:t>7</a:t>
            </a:r>
            <a:r>
              <a:rPr lang="en-GB" sz="950" dirty="0">
                <a:latin typeface="Atkinson Hyperlegible" pitchFamily="50" charset="0"/>
              </a:rPr>
              <a:t> Solved outcomes are crimes that result in: charge or summons, caution, crimes taken into consideration, fixed penalty notice, cannabis warning or community resolution.</a:t>
            </a:r>
          </a:p>
          <a:p>
            <a:endParaRPr lang="en-GB" sz="950" baseline="30000" dirty="0">
              <a:latin typeface="Atkinson Hyperlegible" pitchFamily="50" charset="0"/>
            </a:endParaRPr>
          </a:p>
          <a:p>
            <a:r>
              <a:rPr lang="en-GB" sz="950" baseline="30000" dirty="0">
                <a:latin typeface="Atkinson Hyperlegible" pitchFamily="50" charset="0"/>
              </a:rPr>
              <a:t>8</a:t>
            </a:r>
            <a:r>
              <a:rPr lang="en-GB" sz="950" dirty="0">
                <a:latin typeface="Atkinson Hyperlegible" pitchFamily="50" charset="0"/>
              </a:rPr>
              <a:t> </a:t>
            </a:r>
            <a:r>
              <a:rPr lang="en-GB" sz="950" i="0" dirty="0">
                <a:effectLst/>
                <a:latin typeface="Atkinson Hyperlegible" pitchFamily="50" charset="0"/>
              </a:rPr>
              <a:t>T</a:t>
            </a:r>
            <a:r>
              <a:rPr lang="en-GB" sz="950" dirty="0">
                <a:effectLst/>
                <a:latin typeface="Atkinson Hyperlegible" pitchFamily="50" charset="0"/>
              </a:rPr>
              <a:t>his is the number </a:t>
            </a:r>
            <a:r>
              <a:rPr lang="en-GB" sz="950" dirty="0">
                <a:solidFill>
                  <a:schemeClr val="tx1"/>
                </a:solidFill>
                <a:effectLst/>
                <a:latin typeface="Atkinson Hyperlegible" pitchFamily="50" charset="0"/>
              </a:rPr>
              <a:t>of theft offences in which dogs were stolen, and not necessarily the number of dogs which were stolen. </a:t>
            </a:r>
          </a:p>
          <a:p>
            <a:endParaRPr lang="en-GB" sz="950" dirty="0">
              <a:latin typeface="Atkinson Hyperlegible" pitchFamily="50" charset="0"/>
            </a:endParaRPr>
          </a:p>
          <a:p>
            <a:r>
              <a:rPr lang="en-GB" sz="950" baseline="30000" dirty="0">
                <a:latin typeface="Atkinson Hyperlegible" pitchFamily="50" charset="0"/>
              </a:rPr>
              <a:t>9</a:t>
            </a:r>
            <a:r>
              <a:rPr lang="en-GB" sz="950" dirty="0">
                <a:latin typeface="Atkinson Hyperlegible" pitchFamily="50" charset="0"/>
              </a:rPr>
              <a:t> Ethnic minority employees as a percentage of the total workforce.</a:t>
            </a:r>
          </a:p>
        </p:txBody>
      </p:sp>
      <p:sp>
        <p:nvSpPr>
          <p:cNvPr id="3" name="Slide Number Placeholder 2"/>
          <p:cNvSpPr>
            <a:spLocks noGrp="1"/>
          </p:cNvSpPr>
          <p:nvPr>
            <p:ph type="sldNum" sz="quarter" idx="12"/>
          </p:nvPr>
        </p:nvSpPr>
        <p:spPr>
          <a:xfrm>
            <a:off x="6983355" y="6492875"/>
            <a:ext cx="2133600" cy="365125"/>
          </a:xfrm>
        </p:spPr>
        <p:txBody>
          <a:bodyPr/>
          <a:lstStyle/>
          <a:p>
            <a:fld id="{E0D83E65-4E55-4BA6-A0BC-212B9D3BDCE3}" type="slidenum">
              <a:rPr lang="en-GB" smtClean="0"/>
              <a:pPr/>
              <a:t>25</a:t>
            </a:fld>
            <a:endParaRPr lang="en-GB" dirty="0"/>
          </a:p>
        </p:txBody>
      </p:sp>
    </p:spTree>
    <p:extLst>
      <p:ext uri="{BB962C8B-B14F-4D97-AF65-F5344CB8AC3E}">
        <p14:creationId xmlns:p14="http://schemas.microsoft.com/office/powerpoint/2010/main" val="30421330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002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2" name="Rectangle 1"/>
          <p:cNvSpPr/>
          <p:nvPr/>
        </p:nvSpPr>
        <p:spPr>
          <a:xfrm>
            <a:off x="107504" y="159623"/>
            <a:ext cx="5688632" cy="338554"/>
          </a:xfrm>
          <a:prstGeom prst="rect">
            <a:avLst/>
          </a:prstGeom>
        </p:spPr>
        <p:txBody>
          <a:bodyPr wrap="square">
            <a:spAutoFit/>
          </a:bodyPr>
          <a:lstStyle/>
          <a:p>
            <a:r>
              <a:rPr lang="en-GB" sz="1600" b="1" dirty="0">
                <a:solidFill>
                  <a:schemeClr val="bg1"/>
                </a:solidFill>
                <a:latin typeface="Atkinson Hyperlegible" pitchFamily="50" charset="0"/>
              </a:rPr>
              <a:t>Crime Tree Data – Rolling 12 Months to July</a:t>
            </a:r>
          </a:p>
        </p:txBody>
      </p:sp>
      <p:sp>
        <p:nvSpPr>
          <p:cNvPr id="11" name="TextBox 10"/>
          <p:cNvSpPr txBox="1"/>
          <p:nvPr/>
        </p:nvSpPr>
        <p:spPr>
          <a:xfrm>
            <a:off x="7648317" y="805186"/>
            <a:ext cx="1236639" cy="246221"/>
          </a:xfrm>
          <a:prstGeom prst="rect">
            <a:avLst/>
          </a:prstGeom>
          <a:noFill/>
        </p:spPr>
        <p:txBody>
          <a:bodyPr wrap="square" rtlCol="0">
            <a:spAutoFit/>
          </a:bodyPr>
          <a:lstStyle/>
          <a:p>
            <a:pPr algn="ctr"/>
            <a:r>
              <a:rPr lang="en-GB" sz="1000" dirty="0">
                <a:latin typeface="Atkinson Hyperlegible" pitchFamily="50" charset="0"/>
              </a:rPr>
              <a:t>Table 3</a:t>
            </a:r>
          </a:p>
        </p:txBody>
      </p:sp>
      <p:sp>
        <p:nvSpPr>
          <p:cNvPr id="4" name="Slide Number Placeholder 3"/>
          <p:cNvSpPr>
            <a:spLocks noGrp="1"/>
          </p:cNvSpPr>
          <p:nvPr>
            <p:ph type="sldNum" sz="quarter" idx="12"/>
          </p:nvPr>
        </p:nvSpPr>
        <p:spPr>
          <a:xfrm>
            <a:off x="7010400" y="6492875"/>
            <a:ext cx="2133600" cy="365125"/>
          </a:xfrm>
        </p:spPr>
        <p:txBody>
          <a:bodyPr/>
          <a:lstStyle/>
          <a:p>
            <a:fld id="{E0D83E65-4E55-4BA6-A0BC-212B9D3BDCE3}" type="slidenum">
              <a:rPr lang="en-GB" smtClean="0"/>
              <a:pPr/>
              <a:t>26</a:t>
            </a:fld>
            <a:endParaRPr lang="en-GB" dirty="0"/>
          </a:p>
        </p:txBody>
      </p:sp>
      <p:pic>
        <p:nvPicPr>
          <p:cNvPr id="5" name="Picture 4">
            <a:extLst>
              <a:ext uri="{FF2B5EF4-FFF2-40B4-BE49-F238E27FC236}">
                <a16:creationId xmlns:a16="http://schemas.microsoft.com/office/drawing/2014/main" id="{8B8832B8-A000-41F6-A21E-8E032546F43D}"/>
              </a:ext>
            </a:extLst>
          </p:cNvPr>
          <p:cNvPicPr>
            <a:picLocks noChangeAspect="1"/>
          </p:cNvPicPr>
          <p:nvPr/>
        </p:nvPicPr>
        <p:blipFill>
          <a:blip r:embed="rId2"/>
          <a:stretch>
            <a:fillRect/>
          </a:stretch>
        </p:blipFill>
        <p:spPr>
          <a:xfrm>
            <a:off x="72000" y="694389"/>
            <a:ext cx="9000000" cy="4917611"/>
          </a:xfrm>
          <a:prstGeom prst="rect">
            <a:avLst/>
          </a:prstGeom>
        </p:spPr>
      </p:pic>
    </p:spTree>
    <p:extLst>
      <p:ext uri="{BB962C8B-B14F-4D97-AF65-F5344CB8AC3E}">
        <p14:creationId xmlns:p14="http://schemas.microsoft.com/office/powerpoint/2010/main" val="3791077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2" name="Rectangle 1"/>
          <p:cNvSpPr/>
          <p:nvPr/>
        </p:nvSpPr>
        <p:spPr>
          <a:xfrm>
            <a:off x="107504" y="159623"/>
            <a:ext cx="5264839" cy="338554"/>
          </a:xfrm>
          <a:prstGeom prst="rect">
            <a:avLst/>
          </a:prstGeom>
        </p:spPr>
        <p:txBody>
          <a:bodyPr wrap="none">
            <a:spAutoFit/>
          </a:bodyPr>
          <a:lstStyle/>
          <a:p>
            <a:r>
              <a:rPr lang="en-GB" sz="1600" b="1" dirty="0">
                <a:solidFill>
                  <a:schemeClr val="bg1"/>
                </a:solidFill>
                <a:latin typeface="Atkinson Hyperlegible" pitchFamily="50" charset="0"/>
              </a:rPr>
              <a:t>Crime Tree Data – Rolling 12 Months to July (cont.) </a:t>
            </a:r>
          </a:p>
        </p:txBody>
      </p:sp>
      <p:sp>
        <p:nvSpPr>
          <p:cNvPr id="11" name="TextBox 10"/>
          <p:cNvSpPr txBox="1"/>
          <p:nvPr/>
        </p:nvSpPr>
        <p:spPr>
          <a:xfrm>
            <a:off x="7648317" y="821854"/>
            <a:ext cx="1236639" cy="246221"/>
          </a:xfrm>
          <a:prstGeom prst="rect">
            <a:avLst/>
          </a:prstGeom>
          <a:noFill/>
        </p:spPr>
        <p:txBody>
          <a:bodyPr wrap="square" rtlCol="0">
            <a:spAutoFit/>
          </a:bodyPr>
          <a:lstStyle/>
          <a:p>
            <a:pPr algn="ctr"/>
            <a:r>
              <a:rPr lang="en-GB" sz="1000" dirty="0">
                <a:latin typeface="Atkinson Hyperlegible" pitchFamily="50" charset="0"/>
              </a:rPr>
              <a:t>Table 4</a:t>
            </a:r>
          </a:p>
        </p:txBody>
      </p:sp>
      <p:sp>
        <p:nvSpPr>
          <p:cNvPr id="12" name="Slide Number Placeholder 3"/>
          <p:cNvSpPr>
            <a:spLocks noGrp="1"/>
          </p:cNvSpPr>
          <p:nvPr>
            <p:ph type="sldNum" sz="quarter" idx="12"/>
          </p:nvPr>
        </p:nvSpPr>
        <p:spPr>
          <a:xfrm>
            <a:off x="6995053" y="6492875"/>
            <a:ext cx="2133600" cy="365125"/>
          </a:xfrm>
        </p:spPr>
        <p:txBody>
          <a:bodyPr/>
          <a:lstStyle/>
          <a:p>
            <a:fld id="{E0D83E65-4E55-4BA6-A0BC-212B9D3BDCE3}" type="slidenum">
              <a:rPr lang="en-GB" smtClean="0"/>
              <a:pPr/>
              <a:t>27</a:t>
            </a:fld>
            <a:endParaRPr lang="en-GB" dirty="0"/>
          </a:p>
        </p:txBody>
      </p:sp>
      <p:pic>
        <p:nvPicPr>
          <p:cNvPr id="4" name="Picture 3">
            <a:extLst>
              <a:ext uri="{FF2B5EF4-FFF2-40B4-BE49-F238E27FC236}">
                <a16:creationId xmlns:a16="http://schemas.microsoft.com/office/drawing/2014/main" id="{676CEDF5-9804-46C8-BECF-2464EB4A838A}"/>
              </a:ext>
            </a:extLst>
          </p:cNvPr>
          <p:cNvPicPr>
            <a:picLocks noChangeAspect="1"/>
          </p:cNvPicPr>
          <p:nvPr/>
        </p:nvPicPr>
        <p:blipFill>
          <a:blip r:embed="rId2"/>
          <a:stretch>
            <a:fillRect/>
          </a:stretch>
        </p:blipFill>
        <p:spPr>
          <a:xfrm>
            <a:off x="35586" y="1068075"/>
            <a:ext cx="9000000" cy="2549771"/>
          </a:xfrm>
          <a:prstGeom prst="rect">
            <a:avLst/>
          </a:prstGeom>
        </p:spPr>
      </p:pic>
    </p:spTree>
    <p:extLst>
      <p:ext uri="{BB962C8B-B14F-4D97-AF65-F5344CB8AC3E}">
        <p14:creationId xmlns:p14="http://schemas.microsoft.com/office/powerpoint/2010/main" val="28042450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6336"/>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11" name="TextBox 10"/>
          <p:cNvSpPr txBox="1"/>
          <p:nvPr/>
        </p:nvSpPr>
        <p:spPr>
          <a:xfrm>
            <a:off x="7648317" y="821854"/>
            <a:ext cx="1236639" cy="246221"/>
          </a:xfrm>
          <a:prstGeom prst="rect">
            <a:avLst/>
          </a:prstGeom>
          <a:noFill/>
        </p:spPr>
        <p:txBody>
          <a:bodyPr wrap="square" rtlCol="0">
            <a:spAutoFit/>
          </a:bodyPr>
          <a:lstStyle/>
          <a:p>
            <a:pPr algn="ctr"/>
            <a:r>
              <a:rPr lang="en-GB" sz="1000" dirty="0">
                <a:latin typeface="Atkinson Hyperlegible" pitchFamily="50" charset="0"/>
              </a:rPr>
              <a:t>Table 5</a:t>
            </a:r>
          </a:p>
        </p:txBody>
      </p:sp>
      <p:sp>
        <p:nvSpPr>
          <p:cNvPr id="12" name="Slide Number Placeholder 3"/>
          <p:cNvSpPr>
            <a:spLocks noGrp="1"/>
          </p:cNvSpPr>
          <p:nvPr>
            <p:ph type="sldNum" sz="quarter" idx="12"/>
          </p:nvPr>
        </p:nvSpPr>
        <p:spPr>
          <a:xfrm>
            <a:off x="7003761" y="6508237"/>
            <a:ext cx="2133600" cy="365125"/>
          </a:xfrm>
        </p:spPr>
        <p:txBody>
          <a:bodyPr/>
          <a:lstStyle/>
          <a:p>
            <a:fld id="{E0D83E65-4E55-4BA6-A0BC-212B9D3BDCE3}" type="slidenum">
              <a:rPr lang="en-GB" smtClean="0"/>
              <a:pPr/>
              <a:t>28</a:t>
            </a:fld>
            <a:endParaRPr lang="en-GB" dirty="0"/>
          </a:p>
        </p:txBody>
      </p:sp>
      <p:sp>
        <p:nvSpPr>
          <p:cNvPr id="7" name="Rectangle 6">
            <a:extLst>
              <a:ext uri="{FF2B5EF4-FFF2-40B4-BE49-F238E27FC236}">
                <a16:creationId xmlns:a16="http://schemas.microsoft.com/office/drawing/2014/main" id="{4D8B76C5-3C8D-4796-B6EE-D77F54941A33}"/>
              </a:ext>
            </a:extLst>
          </p:cNvPr>
          <p:cNvSpPr/>
          <p:nvPr/>
        </p:nvSpPr>
        <p:spPr>
          <a:xfrm>
            <a:off x="106082" y="81443"/>
            <a:ext cx="8965917" cy="553998"/>
          </a:xfrm>
          <a:prstGeom prst="rect">
            <a:avLst/>
          </a:prstGeom>
        </p:spPr>
        <p:txBody>
          <a:bodyPr wrap="square">
            <a:spAutoFit/>
          </a:bodyPr>
          <a:lstStyle/>
          <a:p>
            <a:r>
              <a:rPr lang="en-GB" sz="1600" b="1" dirty="0">
                <a:solidFill>
                  <a:schemeClr val="bg1"/>
                </a:solidFill>
                <a:latin typeface="Atkinson Hyperlegible" pitchFamily="50" charset="0"/>
              </a:rPr>
              <a:t>Crime Tree Data - Rolling 12 months to July                                                                        </a:t>
            </a:r>
            <a:r>
              <a:rPr lang="en-GB" sz="1400" b="1" dirty="0">
                <a:solidFill>
                  <a:schemeClr val="bg1"/>
                </a:solidFill>
                <a:latin typeface="Atkinson Hyperlegible" pitchFamily="50" charset="0"/>
              </a:rPr>
              <a:t>Violence against the Person and Sexual offences and outcomes (by crime type) split by gender</a:t>
            </a:r>
          </a:p>
        </p:txBody>
      </p:sp>
      <p:sp>
        <p:nvSpPr>
          <p:cNvPr id="19" name="TextBox 18">
            <a:extLst>
              <a:ext uri="{FF2B5EF4-FFF2-40B4-BE49-F238E27FC236}">
                <a16:creationId xmlns:a16="http://schemas.microsoft.com/office/drawing/2014/main" id="{8BB45000-24B5-492A-B11B-C463534CE5EC}"/>
              </a:ext>
            </a:extLst>
          </p:cNvPr>
          <p:cNvSpPr txBox="1"/>
          <p:nvPr/>
        </p:nvSpPr>
        <p:spPr>
          <a:xfrm>
            <a:off x="-1" y="5660761"/>
            <a:ext cx="9071999" cy="400110"/>
          </a:xfrm>
          <a:prstGeom prst="rect">
            <a:avLst/>
          </a:prstGeom>
          <a:noFill/>
        </p:spPr>
        <p:txBody>
          <a:bodyPr wrap="square">
            <a:spAutoFit/>
          </a:bodyPr>
          <a:lstStyle/>
          <a:p>
            <a:r>
              <a:rPr lang="en-GB" sz="1000" dirty="0">
                <a:latin typeface="Atkinson Hyperlegible" pitchFamily="50" charset="0"/>
              </a:rPr>
              <a:t>Please note: the breakdown of data for the previous 12 months within these tables may not tally with the totals on page 26 as gender data is rerun on a monthly basis.</a:t>
            </a:r>
          </a:p>
        </p:txBody>
      </p:sp>
      <p:pic>
        <p:nvPicPr>
          <p:cNvPr id="2" name="Picture 1">
            <a:extLst>
              <a:ext uri="{FF2B5EF4-FFF2-40B4-BE49-F238E27FC236}">
                <a16:creationId xmlns:a16="http://schemas.microsoft.com/office/drawing/2014/main" id="{069800DF-6829-40EB-ABC1-AE40FBEB54F9}"/>
              </a:ext>
            </a:extLst>
          </p:cNvPr>
          <p:cNvPicPr>
            <a:picLocks noChangeAspect="1"/>
          </p:cNvPicPr>
          <p:nvPr/>
        </p:nvPicPr>
        <p:blipFill>
          <a:blip r:embed="rId2"/>
          <a:stretch>
            <a:fillRect/>
          </a:stretch>
        </p:blipFill>
        <p:spPr>
          <a:xfrm>
            <a:off x="95513" y="772581"/>
            <a:ext cx="9000000" cy="4684885"/>
          </a:xfrm>
          <a:prstGeom prst="rect">
            <a:avLst/>
          </a:prstGeom>
        </p:spPr>
      </p:pic>
    </p:spTree>
    <p:extLst>
      <p:ext uri="{BB962C8B-B14F-4D97-AF65-F5344CB8AC3E}">
        <p14:creationId xmlns:p14="http://schemas.microsoft.com/office/powerpoint/2010/main" val="549692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1 – Further investment in Crime Prevention</a:t>
            </a:r>
          </a:p>
        </p:txBody>
      </p:sp>
      <p:sp>
        <p:nvSpPr>
          <p:cNvPr id="5" name="Slide Number Placeholder 4"/>
          <p:cNvSpPr>
            <a:spLocks noGrp="1"/>
          </p:cNvSpPr>
          <p:nvPr>
            <p:ph type="sldNum" sz="quarter" idx="12"/>
          </p:nvPr>
        </p:nvSpPr>
        <p:spPr>
          <a:xfrm>
            <a:off x="7022477" y="6563544"/>
            <a:ext cx="2133600" cy="365125"/>
          </a:xfrm>
        </p:spPr>
        <p:txBody>
          <a:bodyPr/>
          <a:lstStyle/>
          <a:p>
            <a:fld id="{E0D83E65-4E55-4BA6-A0BC-212B9D3BDCE3}" type="slidenum">
              <a:rPr lang="en-GB" smtClean="0"/>
              <a:pPr/>
              <a:t>3</a:t>
            </a:fld>
            <a:endParaRPr lang="en-GB" dirty="0"/>
          </a:p>
        </p:txBody>
      </p:sp>
      <p:sp>
        <p:nvSpPr>
          <p:cNvPr id="17" name="TextBox 16"/>
          <p:cNvSpPr txBox="1"/>
          <p:nvPr/>
        </p:nvSpPr>
        <p:spPr>
          <a:xfrm>
            <a:off x="107504" y="4860719"/>
            <a:ext cx="8964496" cy="1785104"/>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100" b="1" dirty="0">
                <a:solidFill>
                  <a:schemeClr val="tx1"/>
                </a:solidFill>
                <a:latin typeface="Atkinson Hyperlegible" pitchFamily="50" charset="0"/>
              </a:rPr>
              <a:t>Essex experienced an 8.3% increase in All Crime (12,873 more offences) for the 12 months to July 2022 compared to the 12 months to July 2021 – </a:t>
            </a:r>
            <a:r>
              <a:rPr lang="en-GB" sz="1100" dirty="0">
                <a:solidFill>
                  <a:schemeClr val="tx1"/>
                </a:solidFill>
                <a:latin typeface="Atkinson Hyperlegible" pitchFamily="50" charset="0"/>
              </a:rPr>
              <a:t>influenced primarily by the Government’s easing of restrictions on movement and gathering in relation to COVID-19. Essex is seventh in its Most Similar Group of forces (MSG) for crime per 1,000 population.  By way of context, </a:t>
            </a:r>
            <a:r>
              <a:rPr lang="en-GB" sz="1100" b="1" dirty="0">
                <a:solidFill>
                  <a:schemeClr val="tx1"/>
                </a:solidFill>
                <a:latin typeface="Atkinson Hyperlegible" pitchFamily="50" charset="0"/>
              </a:rPr>
              <a:t>there was a 0.6% decrease in All Crime in the 12 months to July 2022 compared to the 12 months to December 20</a:t>
            </a:r>
            <a:r>
              <a:rPr lang="en-GB" sz="1100" b="1" u="sng" dirty="0">
                <a:solidFill>
                  <a:schemeClr val="tx1"/>
                </a:solidFill>
                <a:latin typeface="Atkinson Hyperlegible" pitchFamily="50" charset="0"/>
              </a:rPr>
              <a:t>19</a:t>
            </a:r>
            <a:r>
              <a:rPr lang="en-GB" sz="1100" b="1" dirty="0">
                <a:solidFill>
                  <a:schemeClr val="tx1"/>
                </a:solidFill>
                <a:latin typeface="Atkinson Hyperlegible" pitchFamily="50" charset="0"/>
              </a:rPr>
              <a:t>; </a:t>
            </a:r>
            <a:r>
              <a:rPr lang="en-GB" sz="1100" dirty="0">
                <a:solidFill>
                  <a:schemeClr val="tx1"/>
                </a:solidFill>
                <a:latin typeface="Atkinson Hyperlegible" pitchFamily="50" charset="0"/>
              </a:rPr>
              <a:t>this equates to 1,036 fewer offences.</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Essex Police recorded a daily average of 494 crimes in July 2022, compared to an average of 457 crimes recorded in June 2022. This equates to an increase of 8.3%, or an average of 38 more crimes recorded per day.</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15,326 offences were recorded in the month of July 2022, an increase of 0.2% (33 offences) compared to the month of July 2021 (15,293 offences). </a:t>
            </a:r>
            <a:endParaRPr lang="en-GB" sz="1100" dirty="0">
              <a:solidFill>
                <a:schemeClr val="tx1"/>
              </a:solidFill>
              <a:highlight>
                <a:srgbClr val="FFFF00"/>
              </a:highlight>
              <a:latin typeface="Atkinson Hyperlegible" pitchFamily="50" charset="0"/>
            </a:endParaRPr>
          </a:p>
        </p:txBody>
      </p:sp>
      <p:sp>
        <p:nvSpPr>
          <p:cNvPr id="10" name="Rectangle 9">
            <a:extLst>
              <a:ext uri="{FF2B5EF4-FFF2-40B4-BE49-F238E27FC236}">
                <a16:creationId xmlns:a16="http://schemas.microsoft.com/office/drawing/2014/main" id="{6FD3AF26-A791-46EF-B41C-C8083244AF9D}"/>
              </a:ext>
            </a:extLst>
          </p:cNvPr>
          <p:cNvSpPr/>
          <p:nvPr/>
        </p:nvSpPr>
        <p:spPr>
          <a:xfrm>
            <a:off x="7236296" y="191347"/>
            <a:ext cx="180020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pic>
        <p:nvPicPr>
          <p:cNvPr id="3" name="Picture 2">
            <a:extLst>
              <a:ext uri="{FF2B5EF4-FFF2-40B4-BE49-F238E27FC236}">
                <a16:creationId xmlns:a16="http://schemas.microsoft.com/office/drawing/2014/main" id="{83BFAE75-0F8A-49E5-818A-B12121BB5DB8}"/>
              </a:ext>
            </a:extLst>
          </p:cNvPr>
          <p:cNvPicPr>
            <a:picLocks noChangeAspect="1"/>
          </p:cNvPicPr>
          <p:nvPr/>
        </p:nvPicPr>
        <p:blipFill>
          <a:blip r:embed="rId2"/>
          <a:stretch>
            <a:fillRect/>
          </a:stretch>
        </p:blipFill>
        <p:spPr>
          <a:xfrm>
            <a:off x="72000" y="759743"/>
            <a:ext cx="9000000" cy="634682"/>
          </a:xfrm>
          <a:prstGeom prst="rect">
            <a:avLst/>
          </a:prstGeom>
        </p:spPr>
      </p:pic>
      <p:pic>
        <p:nvPicPr>
          <p:cNvPr id="4" name="Picture 3">
            <a:extLst>
              <a:ext uri="{FF2B5EF4-FFF2-40B4-BE49-F238E27FC236}">
                <a16:creationId xmlns:a16="http://schemas.microsoft.com/office/drawing/2014/main" id="{67EADCAD-BAAA-4FB6-9804-6515191B1C1E}"/>
              </a:ext>
            </a:extLst>
          </p:cNvPr>
          <p:cNvPicPr>
            <a:picLocks noChangeAspect="1"/>
          </p:cNvPicPr>
          <p:nvPr/>
        </p:nvPicPr>
        <p:blipFill>
          <a:blip r:embed="rId3"/>
          <a:stretch>
            <a:fillRect/>
          </a:stretch>
        </p:blipFill>
        <p:spPr>
          <a:xfrm>
            <a:off x="1373833" y="1525845"/>
            <a:ext cx="6431837" cy="2554445"/>
          </a:xfrm>
          <a:prstGeom prst="rect">
            <a:avLst/>
          </a:prstGeom>
        </p:spPr>
      </p:pic>
    </p:spTree>
    <p:extLst>
      <p:ext uri="{BB962C8B-B14F-4D97-AF65-F5344CB8AC3E}">
        <p14:creationId xmlns:p14="http://schemas.microsoft.com/office/powerpoint/2010/main" val="4024643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107504" y="3919408"/>
            <a:ext cx="8928992" cy="2585323"/>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200" dirty="0">
                <a:solidFill>
                  <a:schemeClr val="tx1"/>
                </a:solidFill>
                <a:latin typeface="Atkinson Hyperlegible" pitchFamily="50" charset="0"/>
              </a:rPr>
              <a:t>There was a statistically significant decrease in confidence of 1.9% points (from the independent survey commissioned by Essex Police) in the 12 months to June 2022 (77.9%) compared to the 12 months to June 2021 (79.8%).  It was during this period at the height of the pandemic that confidence reached the highest levels. A comparison with confidence levels prior to the pandemic (the 12 months to December 2019) shows confidence has risen significantly by 13.2% points from 64.7%. This is a statistically significant increase in public confidence.</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The All Crime Harm (Crime Severity) Score* (14.9) places Essex eighth in its MSG.</a:t>
            </a:r>
          </a:p>
          <a:p>
            <a:endParaRPr lang="en-GB" sz="1200" dirty="0">
              <a:solidFill>
                <a:schemeClr val="tx1"/>
              </a:solidFill>
              <a:latin typeface="Atkinson Hyperlegible" pitchFamily="50" charset="0"/>
            </a:endParaRPr>
          </a:p>
          <a:p>
            <a:r>
              <a:rPr lang="en-GB" sz="1200" dirty="0">
                <a:effectLst/>
                <a:latin typeface="Atkinson Hyperlegible" pitchFamily="50" charset="0"/>
              </a:rPr>
              <a:t>Due to the fact that compared to the pre-covid period there has been a reduction in crime and an increase in confidence with the reverse true for the comparison with the 12 months to July 2021, a grade of Adequate is recommended.</a:t>
            </a:r>
          </a:p>
          <a:p>
            <a:endParaRPr lang="en-GB" sz="1200" dirty="0">
              <a:solidFill>
                <a:srgbClr val="FF0000"/>
              </a:solidFill>
              <a:latin typeface="Atkinson Hyperlegible" pitchFamily="50" charset="0"/>
            </a:endParaRPr>
          </a:p>
          <a:p>
            <a:r>
              <a:rPr lang="en-GB" sz="1000" dirty="0">
                <a:solidFill>
                  <a:schemeClr val="tx1"/>
                </a:solidFill>
                <a:latin typeface="Atkinson Hyperlegible" pitchFamily="50" charset="0"/>
              </a:rPr>
              <a:t>Please note:</a:t>
            </a:r>
          </a:p>
          <a:p>
            <a:r>
              <a:rPr lang="en-GB" sz="1000" dirty="0">
                <a:solidFill>
                  <a:schemeClr val="tx1"/>
                </a:solidFill>
                <a:latin typeface="Atkinson Hyperlegible" pitchFamily="50" charset="0"/>
              </a:rPr>
              <a:t>*  Crime Severity Scores (as calculated by the Office for National Statistics) measure the ‘relative harm’ of crimes by taking into account both their volume and their severity. As national data are only available to May 2022, the score for the 12 months to May for the preceding year has been included.</a:t>
            </a:r>
          </a:p>
        </p:txBody>
      </p:sp>
      <p:sp>
        <p:nvSpPr>
          <p:cNvPr id="9" name="Rectangle 8"/>
          <p:cNvSpPr/>
          <p:nvPr/>
        </p:nvSpPr>
        <p:spPr>
          <a:xfrm>
            <a:off x="1116" y="-26125"/>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760640" cy="338554"/>
          </a:xfrm>
          <a:prstGeom prst="rect">
            <a:avLst/>
          </a:prstGeom>
        </p:spPr>
        <p:txBody>
          <a:bodyPr wrap="square">
            <a:spAutoFit/>
          </a:bodyPr>
          <a:lstStyle/>
          <a:p>
            <a:r>
              <a:rPr lang="en-GB" sz="1600" b="1" dirty="0">
                <a:solidFill>
                  <a:schemeClr val="bg1"/>
                </a:solidFill>
                <a:latin typeface="Atkinson Hyperlegible" pitchFamily="50" charset="0"/>
              </a:rPr>
              <a:t>Priority 1 - Further investment in Crime Prevention (cont.)</a:t>
            </a:r>
          </a:p>
        </p:txBody>
      </p:sp>
      <p:sp>
        <p:nvSpPr>
          <p:cNvPr id="5" name="Slide Number Placeholder 4"/>
          <p:cNvSpPr>
            <a:spLocks noGrp="1"/>
          </p:cNvSpPr>
          <p:nvPr>
            <p:ph type="sldNum" sz="quarter" idx="12"/>
          </p:nvPr>
        </p:nvSpPr>
        <p:spPr>
          <a:xfrm>
            <a:off x="6930463" y="6458325"/>
            <a:ext cx="2133600" cy="365125"/>
          </a:xfrm>
        </p:spPr>
        <p:txBody>
          <a:bodyPr/>
          <a:lstStyle/>
          <a:p>
            <a:fld id="{E0D83E65-4E55-4BA6-A0BC-212B9D3BDCE3}" type="slidenum">
              <a:rPr lang="en-GB" smtClean="0"/>
              <a:pPr/>
              <a:t>4</a:t>
            </a:fld>
            <a:endParaRPr lang="en-GB" dirty="0"/>
          </a:p>
        </p:txBody>
      </p:sp>
      <p:sp>
        <p:nvSpPr>
          <p:cNvPr id="10" name="Rectangle 9">
            <a:extLst>
              <a:ext uri="{FF2B5EF4-FFF2-40B4-BE49-F238E27FC236}">
                <a16:creationId xmlns:a16="http://schemas.microsoft.com/office/drawing/2014/main" id="{7F0BCF5A-9743-482C-869A-25F022E83A6E}"/>
              </a:ext>
            </a:extLst>
          </p:cNvPr>
          <p:cNvSpPr/>
          <p:nvPr/>
        </p:nvSpPr>
        <p:spPr>
          <a:xfrm>
            <a:off x="7164289" y="205928"/>
            <a:ext cx="1899774"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pic>
        <p:nvPicPr>
          <p:cNvPr id="3" name="Picture 2">
            <a:extLst>
              <a:ext uri="{FF2B5EF4-FFF2-40B4-BE49-F238E27FC236}">
                <a16:creationId xmlns:a16="http://schemas.microsoft.com/office/drawing/2014/main" id="{D1DC5355-F6E0-48FB-9441-767C9C491704}"/>
              </a:ext>
            </a:extLst>
          </p:cNvPr>
          <p:cNvPicPr>
            <a:picLocks noChangeAspect="1"/>
          </p:cNvPicPr>
          <p:nvPr/>
        </p:nvPicPr>
        <p:blipFill>
          <a:blip r:embed="rId2"/>
          <a:stretch>
            <a:fillRect/>
          </a:stretch>
        </p:blipFill>
        <p:spPr>
          <a:xfrm>
            <a:off x="52336" y="705342"/>
            <a:ext cx="9000000" cy="634682"/>
          </a:xfrm>
          <a:prstGeom prst="rect">
            <a:avLst/>
          </a:prstGeom>
        </p:spPr>
      </p:pic>
      <p:pic>
        <p:nvPicPr>
          <p:cNvPr id="4" name="Picture 3">
            <a:extLst>
              <a:ext uri="{FF2B5EF4-FFF2-40B4-BE49-F238E27FC236}">
                <a16:creationId xmlns:a16="http://schemas.microsoft.com/office/drawing/2014/main" id="{D144FDEB-16D3-4448-B7D9-56C062345FB3}"/>
              </a:ext>
            </a:extLst>
          </p:cNvPr>
          <p:cNvPicPr>
            <a:picLocks noChangeAspect="1"/>
          </p:cNvPicPr>
          <p:nvPr/>
        </p:nvPicPr>
        <p:blipFill>
          <a:blip r:embed="rId3"/>
          <a:stretch>
            <a:fillRect/>
          </a:stretch>
        </p:blipFill>
        <p:spPr>
          <a:xfrm>
            <a:off x="52336" y="1438233"/>
            <a:ext cx="9000000" cy="785549"/>
          </a:xfrm>
          <a:prstGeom prst="rect">
            <a:avLst/>
          </a:prstGeom>
        </p:spPr>
      </p:pic>
    </p:spTree>
    <p:extLst>
      <p:ext uri="{BB962C8B-B14F-4D97-AF65-F5344CB8AC3E}">
        <p14:creationId xmlns:p14="http://schemas.microsoft.com/office/powerpoint/2010/main" val="1304135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2 – Reducing Drug Driven Violence</a:t>
            </a:r>
          </a:p>
        </p:txBody>
      </p:sp>
      <p:sp>
        <p:nvSpPr>
          <p:cNvPr id="5" name="Slide Number Placeholder 4"/>
          <p:cNvSpPr>
            <a:spLocks noGrp="1"/>
          </p:cNvSpPr>
          <p:nvPr>
            <p:ph type="sldNum" sz="quarter" idx="12"/>
          </p:nvPr>
        </p:nvSpPr>
        <p:spPr>
          <a:xfrm>
            <a:off x="6804248" y="6381798"/>
            <a:ext cx="2133600" cy="365125"/>
          </a:xfrm>
        </p:spPr>
        <p:txBody>
          <a:bodyPr/>
          <a:lstStyle/>
          <a:p>
            <a:fld id="{E0D83E65-4E55-4BA6-A0BC-212B9D3BDCE3}" type="slidenum">
              <a:rPr lang="en-GB" smtClean="0"/>
              <a:pPr/>
              <a:t>5</a:t>
            </a:fld>
            <a:endParaRPr lang="en-GB" dirty="0"/>
          </a:p>
        </p:txBody>
      </p:sp>
      <p:sp>
        <p:nvSpPr>
          <p:cNvPr id="8" name="TextBox 7"/>
          <p:cNvSpPr txBox="1"/>
          <p:nvPr/>
        </p:nvSpPr>
        <p:spPr>
          <a:xfrm>
            <a:off x="119921" y="4500154"/>
            <a:ext cx="8952079" cy="2092881"/>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latin typeface="Atkinson Hyperlegible" pitchFamily="50" charset="0"/>
              </a:rPr>
              <a:t>Essex experienced two fewer drug related homicides for the 12 months to July 2022 compared to the 12 months to July 2021 and four fewer compared to the 12 months to December 2019.</a:t>
            </a:r>
          </a:p>
          <a:p>
            <a:pPr lvl="0"/>
            <a:endParaRPr lang="en-GB" sz="1000" dirty="0">
              <a:solidFill>
                <a:schemeClr val="tx1"/>
              </a:solidFill>
              <a:latin typeface="Atkinson Hyperlegible" pitchFamily="50" charset="0"/>
            </a:endParaRPr>
          </a:p>
          <a:p>
            <a:r>
              <a:rPr lang="en-GB" sz="1000" dirty="0">
                <a:solidFill>
                  <a:schemeClr val="tx1"/>
                </a:solidFill>
                <a:latin typeface="Atkinson Hyperlegible" pitchFamily="50" charset="0"/>
              </a:rPr>
              <a:t>Confidence that Essex Police and partners are dealing with drug crime (from the independent survey commissioned by Essex Police) is at 62.4% for the period September 2021 to June 2022. The results of this question have been stable since it was first asked in September 2021. </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Due to the fact that </a:t>
            </a:r>
            <a:r>
              <a:rPr lang="en-GB" sz="1000" dirty="0">
                <a:solidFill>
                  <a:schemeClr val="tx1"/>
                </a:solidFill>
                <a:effectLst/>
                <a:latin typeface="Atkinson Hyperlegible" pitchFamily="50" charset="0"/>
                <a:ea typeface="Times New Roman" panose="02020603050405020304" pitchFamily="18" charset="0"/>
              </a:rPr>
              <a:t>drug related homicides are lower</a:t>
            </a:r>
            <a:r>
              <a:rPr lang="en-GB" sz="1000" dirty="0">
                <a:solidFill>
                  <a:schemeClr val="tx1"/>
                </a:solidFill>
                <a:latin typeface="Atkinson Hyperlegible" pitchFamily="50" charset="0"/>
                <a:ea typeface="Times New Roman" panose="02020603050405020304" pitchFamily="18" charset="0"/>
              </a:rPr>
              <a:t> compared to both the pre-COVID period and 12 months to July 2021</a:t>
            </a:r>
            <a:r>
              <a:rPr lang="en-GB" sz="1000" dirty="0">
                <a:solidFill>
                  <a:schemeClr val="tx1"/>
                </a:solidFill>
                <a:effectLst/>
                <a:latin typeface="Atkinson Hyperlegible" pitchFamily="50" charset="0"/>
                <a:ea typeface="Times New Roman" panose="02020603050405020304" pitchFamily="18" charset="0"/>
              </a:rPr>
              <a:t>, and that confidence is relatively high, a grade of Good is recommended. </a:t>
            </a:r>
            <a:endParaRPr lang="en-GB" sz="1000" dirty="0">
              <a:solidFill>
                <a:schemeClr val="tx1"/>
              </a:solidFill>
              <a:latin typeface="Atkinson Hyperlegible" pitchFamily="50" charset="0"/>
            </a:endParaRPr>
          </a:p>
          <a:p>
            <a:pPr lvl="0"/>
            <a:endParaRPr lang="en-GB" sz="1000" dirty="0">
              <a:solidFill>
                <a:srgbClr val="FF0000"/>
              </a:solidFill>
              <a:latin typeface="Atkinson Hyperlegible" pitchFamily="50" charset="0"/>
            </a:endParaRPr>
          </a:p>
          <a:p>
            <a:pPr lvl="0"/>
            <a:r>
              <a:rPr lang="en-GB" sz="1000" dirty="0">
                <a:solidFill>
                  <a:schemeClr val="tx1"/>
                </a:solidFill>
                <a:latin typeface="Atkinson Hyperlegible" pitchFamily="50" charset="0"/>
              </a:rPr>
              <a:t>Please note:</a:t>
            </a:r>
          </a:p>
          <a:p>
            <a:r>
              <a:rPr lang="en-GB" sz="1000" dirty="0">
                <a:solidFill>
                  <a:schemeClr val="tx1"/>
                </a:solidFill>
                <a:latin typeface="Atkinson Hyperlegible" pitchFamily="50" charset="0"/>
              </a:rPr>
              <a:t>*   T</a:t>
            </a:r>
            <a:r>
              <a:rPr lang="en-GB" sz="1000" dirty="0">
                <a:solidFill>
                  <a:schemeClr val="tx1"/>
                </a:solidFill>
                <a:effectLst/>
                <a:latin typeface="Atkinson Hyperlegible" pitchFamily="50" charset="0"/>
                <a:ea typeface="Calibri" panose="020F0502020204030204" pitchFamily="34" charset="0"/>
              </a:rPr>
              <a:t>he methodology used for identifying investigations as being drug-related is subjective (qualitative data) and based on the circumstances presented. These figures include investigations where the victim and/or suspect are suspected of being involved in Drug Use, Possession or Selling. </a:t>
            </a:r>
          </a:p>
          <a:p>
            <a:r>
              <a:rPr lang="en-GB" sz="1000" dirty="0">
                <a:solidFill>
                  <a:schemeClr val="tx1"/>
                </a:solidFill>
                <a:latin typeface="Atkinson Hyperlegible" pitchFamily="50" charset="0"/>
              </a:rPr>
              <a:t>**  The confidence question was added to the external independent survey in September 2021. A year on year comparison is therefore not available. </a:t>
            </a:r>
          </a:p>
        </p:txBody>
      </p:sp>
      <p:sp>
        <p:nvSpPr>
          <p:cNvPr id="12" name="Rectangle 11"/>
          <p:cNvSpPr/>
          <p:nvPr/>
        </p:nvSpPr>
        <p:spPr>
          <a:xfrm>
            <a:off x="7596336" y="203533"/>
            <a:ext cx="144016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pic>
        <p:nvPicPr>
          <p:cNvPr id="2" name="Picture 1">
            <a:extLst>
              <a:ext uri="{FF2B5EF4-FFF2-40B4-BE49-F238E27FC236}">
                <a16:creationId xmlns:a16="http://schemas.microsoft.com/office/drawing/2014/main" id="{5D123442-D915-4599-BB22-B4A03EC80BC3}"/>
              </a:ext>
            </a:extLst>
          </p:cNvPr>
          <p:cNvPicPr>
            <a:picLocks noChangeAspect="1"/>
          </p:cNvPicPr>
          <p:nvPr/>
        </p:nvPicPr>
        <p:blipFill>
          <a:blip r:embed="rId3"/>
          <a:stretch>
            <a:fillRect/>
          </a:stretch>
        </p:blipFill>
        <p:spPr>
          <a:xfrm>
            <a:off x="84275" y="748032"/>
            <a:ext cx="9000000" cy="764907"/>
          </a:xfrm>
          <a:prstGeom prst="rect">
            <a:avLst/>
          </a:prstGeom>
        </p:spPr>
      </p:pic>
      <p:pic>
        <p:nvPicPr>
          <p:cNvPr id="10" name="Picture 9">
            <a:extLst>
              <a:ext uri="{FF2B5EF4-FFF2-40B4-BE49-F238E27FC236}">
                <a16:creationId xmlns:a16="http://schemas.microsoft.com/office/drawing/2014/main" id="{FB7BF8D0-2A04-4B3F-AE74-5025A80DB09B}"/>
              </a:ext>
            </a:extLst>
          </p:cNvPr>
          <p:cNvPicPr>
            <a:picLocks noChangeAspect="1"/>
          </p:cNvPicPr>
          <p:nvPr/>
        </p:nvPicPr>
        <p:blipFill>
          <a:blip r:embed="rId4"/>
          <a:stretch>
            <a:fillRect/>
          </a:stretch>
        </p:blipFill>
        <p:spPr>
          <a:xfrm>
            <a:off x="2412000" y="1608792"/>
            <a:ext cx="4320000" cy="1831304"/>
          </a:xfrm>
          <a:prstGeom prst="rect">
            <a:avLst/>
          </a:prstGeom>
        </p:spPr>
      </p:pic>
      <p:pic>
        <p:nvPicPr>
          <p:cNvPr id="11" name="Picture 10">
            <a:extLst>
              <a:ext uri="{FF2B5EF4-FFF2-40B4-BE49-F238E27FC236}">
                <a16:creationId xmlns:a16="http://schemas.microsoft.com/office/drawing/2014/main" id="{21C57C34-B2C9-49F7-96BA-B3D40D263AC1}"/>
              </a:ext>
            </a:extLst>
          </p:cNvPr>
          <p:cNvPicPr>
            <a:picLocks noChangeAspect="1"/>
          </p:cNvPicPr>
          <p:nvPr/>
        </p:nvPicPr>
        <p:blipFill>
          <a:blip r:embed="rId5"/>
          <a:stretch>
            <a:fillRect/>
          </a:stretch>
        </p:blipFill>
        <p:spPr>
          <a:xfrm>
            <a:off x="95960" y="3468903"/>
            <a:ext cx="9000000" cy="931460"/>
          </a:xfrm>
          <a:prstGeom prst="rect">
            <a:avLst/>
          </a:prstGeom>
        </p:spPr>
      </p:pic>
    </p:spTree>
    <p:extLst>
      <p:ext uri="{BB962C8B-B14F-4D97-AF65-F5344CB8AC3E}">
        <p14:creationId xmlns:p14="http://schemas.microsoft.com/office/powerpoint/2010/main" val="4163253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3 – Protect rural and isolated areas</a:t>
            </a:r>
          </a:p>
        </p:txBody>
      </p:sp>
      <p:sp>
        <p:nvSpPr>
          <p:cNvPr id="5" name="Slide Number Placeholder 4"/>
          <p:cNvSpPr>
            <a:spLocks noGrp="1"/>
          </p:cNvSpPr>
          <p:nvPr>
            <p:ph type="sldNum" sz="quarter" idx="12"/>
          </p:nvPr>
        </p:nvSpPr>
        <p:spPr>
          <a:xfrm>
            <a:off x="6894721" y="6492875"/>
            <a:ext cx="2133600" cy="365125"/>
          </a:xfrm>
        </p:spPr>
        <p:txBody>
          <a:bodyPr/>
          <a:lstStyle/>
          <a:p>
            <a:fld id="{E0D83E65-4E55-4BA6-A0BC-212B9D3BDCE3}" type="slidenum">
              <a:rPr lang="en-GB" smtClean="0"/>
              <a:pPr/>
              <a:t>6</a:t>
            </a:fld>
            <a:endParaRPr lang="en-GB" dirty="0"/>
          </a:p>
        </p:txBody>
      </p:sp>
      <p:sp>
        <p:nvSpPr>
          <p:cNvPr id="8" name="TextBox 7"/>
          <p:cNvSpPr txBox="1"/>
          <p:nvPr/>
        </p:nvSpPr>
        <p:spPr>
          <a:xfrm>
            <a:off x="64938" y="4632640"/>
            <a:ext cx="8978082" cy="2000548"/>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latin typeface="Atkinson Hyperlegible" pitchFamily="50" charset="0"/>
              </a:rPr>
              <a:t>Essex experienced a 4.2% increase in rural crime (987 more offences) for the 12 months to July 2022 compared to the 12 months to July 2021. However, proportionately, All Crime in Essex increased by almost double that of rural crime (8.3%) in the same period.  Rural Crime decreased by 7.3% (1,939 fewer offences) in the 12 months to July 2022 compared to the 12 months to December 2019 pre-covid period (All Crime in Essex decreased by 0.6% in the same period).  </a:t>
            </a:r>
          </a:p>
          <a:p>
            <a:endParaRPr lang="en-GB" sz="1000" dirty="0">
              <a:solidFill>
                <a:schemeClr val="tx1"/>
              </a:solidFill>
              <a:latin typeface="Atkinson Hyperlegible" pitchFamily="50" charset="0"/>
            </a:endParaRPr>
          </a:p>
          <a:p>
            <a:r>
              <a:rPr lang="en-GB" sz="1000" dirty="0">
                <a:solidFill>
                  <a:schemeClr val="tx1"/>
                </a:solidFill>
                <a:latin typeface="Atkinson Hyperlegible" pitchFamily="50" charset="0"/>
              </a:rPr>
              <a:t>The rural crime Harm (Crime Severity) Score* was 8.9 for the 12 months to July 2022, a rise of 1.2 when compared to the 12 months to July 2021 but lower than the All Crime Harm Score in Essex (14.9) which increased by 2.2 over the same period.</a:t>
            </a:r>
          </a:p>
          <a:p>
            <a:endParaRPr lang="en-GB" sz="900" dirty="0">
              <a:solidFill>
                <a:schemeClr val="tx1"/>
              </a:solidFill>
              <a:latin typeface="Atkinson Hyperlegible" pitchFamily="50" charset="0"/>
            </a:endParaRPr>
          </a:p>
          <a:p>
            <a:pPr lvl="0"/>
            <a:endParaRPr lang="en-GB" sz="900" dirty="0">
              <a:solidFill>
                <a:schemeClr val="tx1"/>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  Crime Severity Scores (as calculated by the Office for National Statistics) measure the ‘relative harm’ of crimes by taking into account both their volume and their severity. National data are not available for crimes committed in rural areas, so it is not possible to measure against an MSG average; due to this, Essex Police data (to July 2022) have been used rather than national data (which are to May 2022).</a:t>
            </a:r>
          </a:p>
        </p:txBody>
      </p:sp>
      <p:sp>
        <p:nvSpPr>
          <p:cNvPr id="12" name="Rectangle 11"/>
          <p:cNvSpPr/>
          <p:nvPr/>
        </p:nvSpPr>
        <p:spPr>
          <a:xfrm>
            <a:off x="7524328" y="186722"/>
            <a:ext cx="151216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pic>
        <p:nvPicPr>
          <p:cNvPr id="2" name="Picture 1">
            <a:extLst>
              <a:ext uri="{FF2B5EF4-FFF2-40B4-BE49-F238E27FC236}">
                <a16:creationId xmlns:a16="http://schemas.microsoft.com/office/drawing/2014/main" id="{AFF491A5-5710-488C-AB57-566002293931}"/>
              </a:ext>
            </a:extLst>
          </p:cNvPr>
          <p:cNvPicPr>
            <a:picLocks noChangeAspect="1"/>
          </p:cNvPicPr>
          <p:nvPr/>
        </p:nvPicPr>
        <p:blipFill>
          <a:blip r:embed="rId3"/>
          <a:stretch>
            <a:fillRect/>
          </a:stretch>
        </p:blipFill>
        <p:spPr>
          <a:xfrm>
            <a:off x="36496" y="740852"/>
            <a:ext cx="9000000" cy="737904"/>
          </a:xfrm>
          <a:prstGeom prst="rect">
            <a:avLst/>
          </a:prstGeom>
        </p:spPr>
      </p:pic>
      <p:pic>
        <p:nvPicPr>
          <p:cNvPr id="4" name="Picture 3">
            <a:extLst>
              <a:ext uri="{FF2B5EF4-FFF2-40B4-BE49-F238E27FC236}">
                <a16:creationId xmlns:a16="http://schemas.microsoft.com/office/drawing/2014/main" id="{4938EF8F-8A8C-436D-B54A-3B80FCF76207}"/>
              </a:ext>
            </a:extLst>
          </p:cNvPr>
          <p:cNvPicPr>
            <a:picLocks noChangeAspect="1"/>
          </p:cNvPicPr>
          <p:nvPr/>
        </p:nvPicPr>
        <p:blipFill>
          <a:blip r:embed="rId4"/>
          <a:stretch>
            <a:fillRect/>
          </a:stretch>
        </p:blipFill>
        <p:spPr>
          <a:xfrm>
            <a:off x="2483768" y="1609660"/>
            <a:ext cx="4320000" cy="1827692"/>
          </a:xfrm>
          <a:prstGeom prst="rect">
            <a:avLst/>
          </a:prstGeom>
        </p:spPr>
      </p:pic>
      <p:pic>
        <p:nvPicPr>
          <p:cNvPr id="7" name="Picture 6">
            <a:extLst>
              <a:ext uri="{FF2B5EF4-FFF2-40B4-BE49-F238E27FC236}">
                <a16:creationId xmlns:a16="http://schemas.microsoft.com/office/drawing/2014/main" id="{23E5664E-23D1-4DFC-BF02-5E1852D5166F}"/>
              </a:ext>
            </a:extLst>
          </p:cNvPr>
          <p:cNvPicPr>
            <a:picLocks noChangeAspect="1"/>
          </p:cNvPicPr>
          <p:nvPr/>
        </p:nvPicPr>
        <p:blipFill>
          <a:blip r:embed="rId5"/>
          <a:stretch>
            <a:fillRect/>
          </a:stretch>
        </p:blipFill>
        <p:spPr>
          <a:xfrm>
            <a:off x="72000" y="3568256"/>
            <a:ext cx="9000000" cy="737904"/>
          </a:xfrm>
          <a:prstGeom prst="rect">
            <a:avLst/>
          </a:prstGeom>
        </p:spPr>
      </p:pic>
    </p:spTree>
    <p:extLst>
      <p:ext uri="{BB962C8B-B14F-4D97-AF65-F5344CB8AC3E}">
        <p14:creationId xmlns:p14="http://schemas.microsoft.com/office/powerpoint/2010/main" val="3456652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3 – Protect rural and isolated areas</a:t>
            </a:r>
          </a:p>
        </p:txBody>
      </p:sp>
      <p:sp>
        <p:nvSpPr>
          <p:cNvPr id="5" name="Slide Number Placeholder 4"/>
          <p:cNvSpPr>
            <a:spLocks noGrp="1"/>
          </p:cNvSpPr>
          <p:nvPr>
            <p:ph type="sldNum" sz="quarter" idx="12"/>
          </p:nvPr>
        </p:nvSpPr>
        <p:spPr>
          <a:xfrm>
            <a:off x="6894721" y="6492875"/>
            <a:ext cx="2133600" cy="365125"/>
          </a:xfrm>
        </p:spPr>
        <p:txBody>
          <a:bodyPr/>
          <a:lstStyle/>
          <a:p>
            <a:fld id="{E0D83E65-4E55-4BA6-A0BC-212B9D3BDCE3}" type="slidenum">
              <a:rPr lang="en-GB" smtClean="0"/>
              <a:pPr/>
              <a:t>7</a:t>
            </a:fld>
            <a:endParaRPr lang="en-GB" dirty="0"/>
          </a:p>
        </p:txBody>
      </p:sp>
      <p:sp>
        <p:nvSpPr>
          <p:cNvPr id="8" name="TextBox 7"/>
          <p:cNvSpPr txBox="1"/>
          <p:nvPr/>
        </p:nvSpPr>
        <p:spPr>
          <a:xfrm>
            <a:off x="82959" y="4941168"/>
            <a:ext cx="8978082" cy="1477328"/>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latin typeface="Atkinson Hyperlegible" pitchFamily="50" charset="0"/>
              </a:rPr>
              <a:t>Confidence in rural policing (from the independent survey commissioned by Essex Police) is at 80.1% (results to the 12 months to June 2022). Compared to year ending June 2021, confidence in rural policing has remained stable and is higher than the current Essex average of 77.9%.</a:t>
            </a:r>
          </a:p>
          <a:p>
            <a:endParaRPr lang="en-GB" sz="1000" dirty="0">
              <a:solidFill>
                <a:srgbClr val="FF0000"/>
              </a:solidFill>
              <a:latin typeface="Atkinson Hyperlegible" pitchFamily="50" charset="0"/>
            </a:endParaRPr>
          </a:p>
          <a:p>
            <a:r>
              <a:rPr lang="en-US" sz="1000" dirty="0">
                <a:solidFill>
                  <a:schemeClr val="tx1"/>
                </a:solidFill>
                <a:effectLst/>
                <a:latin typeface="Atkinson Hyperlegible" pitchFamily="50" charset="0"/>
                <a:ea typeface="Yu Mincho" panose="020B0400000000000000" pitchFamily="18" charset="-128"/>
                <a:cs typeface="Arial" panose="020B0604020202020204" pitchFamily="34" charset="0"/>
              </a:rPr>
              <a:t>Essex Police is one of only 15 forces who have dedicated Rural Policing Teams. The Rural Engagement Team establishment is two Sergeants and eleven PCs, one of which is a dedicated Wildlife and Heritage Crime Officer. Four special constables are also fully embedded into the team. Delivery of the Rural Crime Strategy is overseen by the LPSU Chief Inspector and LPSU Inspector with the Rural Engagement Team delivering much of the activity. </a:t>
            </a:r>
            <a:endParaRPr lang="en-GB" sz="1000" dirty="0">
              <a:solidFill>
                <a:schemeClr val="tx1"/>
              </a:solidFill>
              <a:effectLst/>
              <a:latin typeface="Atkinson Hyperlegible" pitchFamily="50" charset="0"/>
              <a:ea typeface="Yu Mincho" panose="020B0400000000000000" pitchFamily="18" charset="-128"/>
              <a:cs typeface="Arial" panose="020B0604020202020204" pitchFamily="34" charset="0"/>
            </a:endParaRPr>
          </a:p>
          <a:p>
            <a:r>
              <a:rPr lang="en-US" sz="1000" dirty="0">
                <a:solidFill>
                  <a:schemeClr val="tx1"/>
                </a:solidFill>
                <a:effectLst/>
                <a:latin typeface="Atkinson Hyperlegible" pitchFamily="50" charset="0"/>
                <a:ea typeface="Yu Mincho" panose="020B0400000000000000" pitchFamily="18" charset="-128"/>
                <a:cs typeface="Arial" panose="020B0604020202020204" pitchFamily="34" charset="0"/>
              </a:rPr>
              <a:t> </a:t>
            </a:r>
            <a:endParaRPr lang="en-GB" sz="1000" dirty="0">
              <a:solidFill>
                <a:schemeClr val="tx1"/>
              </a:solidFill>
              <a:effectLst/>
              <a:latin typeface="Atkinson Hyperlegible" pitchFamily="50" charset="0"/>
              <a:ea typeface="Yu Mincho" panose="020B0400000000000000" pitchFamily="18" charset="-128"/>
              <a:cs typeface="Arial" panose="020B0604020202020204" pitchFamily="34" charset="0"/>
            </a:endParaRPr>
          </a:p>
          <a:p>
            <a:pPr lvl="0"/>
            <a:r>
              <a:rPr lang="en-GB" sz="1000" dirty="0">
                <a:solidFill>
                  <a:schemeClr val="tx1"/>
                </a:solidFill>
                <a:latin typeface="Atkinson Hyperlegible" pitchFamily="50" charset="0"/>
              </a:rPr>
              <a:t>As confidence in the local police is high and has remained stable, and offence levels in the 12 months to July 2022 compared to the 12 months to December 2019 (pre-COVID) are lower, a grade of Good is recommended.</a:t>
            </a:r>
          </a:p>
        </p:txBody>
      </p:sp>
      <p:sp>
        <p:nvSpPr>
          <p:cNvPr id="12" name="Rectangle 11"/>
          <p:cNvSpPr/>
          <p:nvPr/>
        </p:nvSpPr>
        <p:spPr>
          <a:xfrm>
            <a:off x="7524328" y="186722"/>
            <a:ext cx="151216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pic>
        <p:nvPicPr>
          <p:cNvPr id="2" name="Picture 1">
            <a:extLst>
              <a:ext uri="{FF2B5EF4-FFF2-40B4-BE49-F238E27FC236}">
                <a16:creationId xmlns:a16="http://schemas.microsoft.com/office/drawing/2014/main" id="{3B3436A9-70FC-4906-88A7-5188310C20B4}"/>
              </a:ext>
            </a:extLst>
          </p:cNvPr>
          <p:cNvPicPr>
            <a:picLocks noChangeAspect="1"/>
          </p:cNvPicPr>
          <p:nvPr/>
        </p:nvPicPr>
        <p:blipFill>
          <a:blip r:embed="rId3"/>
          <a:stretch>
            <a:fillRect/>
          </a:stretch>
        </p:blipFill>
        <p:spPr>
          <a:xfrm>
            <a:off x="82959" y="757596"/>
            <a:ext cx="9000000" cy="913306"/>
          </a:xfrm>
          <a:prstGeom prst="rect">
            <a:avLst/>
          </a:prstGeom>
        </p:spPr>
      </p:pic>
    </p:spTree>
    <p:extLst>
      <p:ext uri="{BB962C8B-B14F-4D97-AF65-F5344CB8AC3E}">
        <p14:creationId xmlns:p14="http://schemas.microsoft.com/office/powerpoint/2010/main" val="175980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4 - Improving safety on our roads </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8</a:t>
            </a:fld>
            <a:endParaRPr lang="en-GB" dirty="0"/>
          </a:p>
        </p:txBody>
      </p:sp>
      <p:sp>
        <p:nvSpPr>
          <p:cNvPr id="7" name="TextBox 6"/>
          <p:cNvSpPr txBox="1"/>
          <p:nvPr/>
        </p:nvSpPr>
        <p:spPr>
          <a:xfrm>
            <a:off x="75615" y="3416099"/>
            <a:ext cx="8978675" cy="3323987"/>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effectLst/>
                <a:latin typeface="Atkinson Hyperlegible" pitchFamily="50" charset="0"/>
                <a:ea typeface="Times New Roman" panose="02020603050405020304" pitchFamily="18" charset="0"/>
                <a:cs typeface="Times New Roman" panose="02020603050405020304" pitchFamily="18" charset="0"/>
              </a:rPr>
              <a:t>Road traffic safety is the responsibility of the </a:t>
            </a:r>
            <a:r>
              <a:rPr lang="en-GB" sz="1000" dirty="0">
                <a:solidFill>
                  <a:schemeClr val="tx1"/>
                </a:solidFill>
                <a:latin typeface="Atkinson Hyperlegible" pitchFamily="50" charset="0"/>
              </a:rPr>
              <a:t>Safer Essex Roads Partnership (</a:t>
            </a:r>
            <a:r>
              <a:rPr lang="en-GB" sz="1000" dirty="0">
                <a:solidFill>
                  <a:schemeClr val="tx1"/>
                </a:solidFill>
                <a:effectLst/>
                <a:latin typeface="Atkinson Hyperlegible" pitchFamily="50" charset="0"/>
                <a:ea typeface="Times New Roman" panose="02020603050405020304" pitchFamily="18" charset="0"/>
                <a:cs typeface="Times New Roman" panose="02020603050405020304" pitchFamily="18" charset="0"/>
              </a:rPr>
              <a:t>SERP).  Members of SERP comprise Essex Police, Essex County Fire &amp; Rescue Service, Essex County Council, Southend on Sea Borough Council, Thurrock Council, National Highways, East of England Ambulance Service Trust, Essex and Herts Air Ambulance Service Trust and The Safer Roads Foundation (Registered Charity). The aspiration of Essex Police and partners is ‘Vision Zero’, namely to have no road deaths or serious injuries by 2040. </a:t>
            </a:r>
            <a:r>
              <a:rPr lang="en-GB" sz="1000" dirty="0">
                <a:solidFill>
                  <a:schemeClr val="tx1"/>
                </a:solidFill>
                <a:effectLst/>
                <a:latin typeface="Atkinson Hyperlegible" pitchFamily="50" charset="0"/>
                <a:ea typeface="Calibri" panose="020F0502020204030204" pitchFamily="34" charset="0"/>
                <a:cs typeface="Times New Roman" panose="02020603050405020304" pitchFamily="18" charset="0"/>
              </a:rPr>
              <a:t>The SERP Safety delivery plan sets out a structured programme of educational and engagement activity to address this and support behavioural changes. </a:t>
            </a:r>
          </a:p>
          <a:p>
            <a:endParaRPr lang="en-GB" sz="1000" dirty="0">
              <a:solidFill>
                <a:schemeClr val="tx1"/>
              </a:solidFill>
              <a:latin typeface="Atkinson Hyperlegible" pitchFamily="50" charset="0"/>
              <a:ea typeface="Calibri" panose="020F0502020204030204" pitchFamily="34" charset="0"/>
              <a:cs typeface="Times New Roman" panose="02020603050405020304" pitchFamily="18" charset="0"/>
            </a:endParaRPr>
          </a:p>
          <a:p>
            <a:r>
              <a:rPr lang="en-GB" sz="1000" dirty="0">
                <a:solidFill>
                  <a:schemeClr val="tx1"/>
                </a:solidFill>
                <a:latin typeface="Atkinson Hyperlegible" pitchFamily="50" charset="0"/>
              </a:rPr>
              <a:t>In July, the Roads Policing Unit launched the six week #SummerRoadSafetyEssex campaign, asking our communities to help us keep our strategic road network and local roads moving and all our road users safe. Each week will focus on a different road safety issue and the supporting policing activity.*</a:t>
            </a:r>
            <a:endParaRPr lang="en-GB" sz="1000" dirty="0">
              <a:solidFill>
                <a:schemeClr val="tx1"/>
              </a:solidFill>
              <a:latin typeface="Atkinson Hyperlegible" pitchFamily="50" charset="0"/>
              <a:ea typeface="Calibri" panose="020F0502020204030204" pitchFamily="34" charset="0"/>
              <a:cs typeface="Times New Roman" panose="02020603050405020304" pitchFamily="18" charset="0"/>
            </a:endParaRP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There was a 20.4% increase (150 more) in the number of those Killed or Seriously Injured (KSI) in Essex for the 12 months to July 2022 compared to the 12 months to July 2021. The rate of increase has slowed in recent months, in April 2022 there has a 25.8% year on year increase. There was an increase in the number of collisions, particularly those resulting in serious injuries (19.5%), in the same period. The number of KSIs also increased by 61 in the 12 months to July 2022 compared to the 12 months to December 2019. </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Essex is sixth in its Most Similar Group (MSG) of forces for casualties per 100 million vehicle kilometres (results to December 20</a:t>
            </a:r>
            <a:r>
              <a:rPr lang="en-GB" sz="1000" u="sng" dirty="0">
                <a:solidFill>
                  <a:schemeClr val="tx1"/>
                </a:solidFill>
                <a:latin typeface="Atkinson Hyperlegible" pitchFamily="50" charset="0"/>
              </a:rPr>
              <a:t>20</a:t>
            </a:r>
            <a:r>
              <a:rPr lang="en-GB" sz="1000" dirty="0">
                <a:solidFill>
                  <a:schemeClr val="tx1"/>
                </a:solidFill>
                <a:latin typeface="Atkinson Hyperlegible" pitchFamily="50" charset="0"/>
              </a:rPr>
              <a:t>) and is slightly higher than the MSG average. However, due to the fact that more recent national figures have not been released, the current position cannot be determined (the date of the next national release has not yet been confirmed).</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Please note that most KSIs do not necessarily result in criminal offences (such as death or serious injury caused by dangerous driving) being recorded.</a:t>
            </a:r>
          </a:p>
          <a:p>
            <a:endParaRPr lang="en-GB" sz="1000" dirty="0">
              <a:solidFill>
                <a:schemeClr val="tx1"/>
              </a:solidFill>
              <a:latin typeface="Atkinson Hyperlegible" pitchFamily="50" charset="0"/>
            </a:endParaRPr>
          </a:p>
          <a:p>
            <a:r>
              <a:rPr lang="en-GB" sz="1000" dirty="0">
                <a:solidFill>
                  <a:schemeClr val="tx1"/>
                </a:solidFill>
                <a:latin typeface="Atkinson Hyperlegible" pitchFamily="50" charset="0"/>
              </a:rPr>
              <a:t>* Please see slide 22 for the July focus week themes.</a:t>
            </a:r>
          </a:p>
        </p:txBody>
      </p:sp>
      <p:sp>
        <p:nvSpPr>
          <p:cNvPr id="16" name="Rectangle 15">
            <a:extLst>
              <a:ext uri="{FF2B5EF4-FFF2-40B4-BE49-F238E27FC236}">
                <a16:creationId xmlns:a16="http://schemas.microsoft.com/office/drawing/2014/main" id="{5713B068-63A2-4E9F-90F7-B16DE8E7EC4C}"/>
              </a:ext>
            </a:extLst>
          </p:cNvPr>
          <p:cNvSpPr/>
          <p:nvPr/>
        </p:nvSpPr>
        <p:spPr>
          <a:xfrm>
            <a:off x="6588224" y="54598"/>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pic>
        <p:nvPicPr>
          <p:cNvPr id="3" name="Picture 2">
            <a:extLst>
              <a:ext uri="{FF2B5EF4-FFF2-40B4-BE49-F238E27FC236}">
                <a16:creationId xmlns:a16="http://schemas.microsoft.com/office/drawing/2014/main" id="{C3D9F0C9-35C0-4283-AF60-4CAACE7035CF}"/>
              </a:ext>
            </a:extLst>
          </p:cNvPr>
          <p:cNvPicPr>
            <a:picLocks noChangeAspect="1"/>
          </p:cNvPicPr>
          <p:nvPr/>
        </p:nvPicPr>
        <p:blipFill>
          <a:blip r:embed="rId2"/>
          <a:stretch>
            <a:fillRect/>
          </a:stretch>
        </p:blipFill>
        <p:spPr>
          <a:xfrm>
            <a:off x="75615" y="794956"/>
            <a:ext cx="9000000" cy="622802"/>
          </a:xfrm>
          <a:prstGeom prst="rect">
            <a:avLst/>
          </a:prstGeom>
        </p:spPr>
      </p:pic>
      <p:pic>
        <p:nvPicPr>
          <p:cNvPr id="8" name="Picture 7">
            <a:extLst>
              <a:ext uri="{FF2B5EF4-FFF2-40B4-BE49-F238E27FC236}">
                <a16:creationId xmlns:a16="http://schemas.microsoft.com/office/drawing/2014/main" id="{CFA3046D-BC9C-414A-9347-2C27BCCDF20C}"/>
              </a:ext>
            </a:extLst>
          </p:cNvPr>
          <p:cNvPicPr>
            <a:picLocks noChangeAspect="1"/>
          </p:cNvPicPr>
          <p:nvPr/>
        </p:nvPicPr>
        <p:blipFill>
          <a:blip r:embed="rId3"/>
          <a:stretch>
            <a:fillRect/>
          </a:stretch>
        </p:blipFill>
        <p:spPr>
          <a:xfrm>
            <a:off x="75615" y="1505998"/>
            <a:ext cx="4320000" cy="1857514"/>
          </a:xfrm>
          <a:prstGeom prst="rect">
            <a:avLst/>
          </a:prstGeom>
        </p:spPr>
      </p:pic>
      <p:pic>
        <p:nvPicPr>
          <p:cNvPr id="10" name="Picture 9">
            <a:extLst>
              <a:ext uri="{FF2B5EF4-FFF2-40B4-BE49-F238E27FC236}">
                <a16:creationId xmlns:a16="http://schemas.microsoft.com/office/drawing/2014/main" id="{11965DDF-F0B6-4D1A-B293-4B77042D1014}"/>
              </a:ext>
            </a:extLst>
          </p:cNvPr>
          <p:cNvPicPr>
            <a:picLocks noChangeAspect="1"/>
          </p:cNvPicPr>
          <p:nvPr/>
        </p:nvPicPr>
        <p:blipFill>
          <a:blip r:embed="rId4"/>
          <a:stretch>
            <a:fillRect/>
          </a:stretch>
        </p:blipFill>
        <p:spPr>
          <a:xfrm>
            <a:off x="4716496" y="1504290"/>
            <a:ext cx="4320000" cy="1142585"/>
          </a:xfrm>
          <a:prstGeom prst="rect">
            <a:avLst/>
          </a:prstGeom>
        </p:spPr>
      </p:pic>
    </p:spTree>
    <p:extLst>
      <p:ext uri="{BB962C8B-B14F-4D97-AF65-F5344CB8AC3E}">
        <p14:creationId xmlns:p14="http://schemas.microsoft.com/office/powerpoint/2010/main" val="2107516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149"/>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4 - Improving safety on our roads (cont.) </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9</a:t>
            </a:fld>
            <a:endParaRPr lang="en-GB" dirty="0"/>
          </a:p>
        </p:txBody>
      </p:sp>
      <p:sp>
        <p:nvSpPr>
          <p:cNvPr id="12" name="TextBox 11">
            <a:extLst>
              <a:ext uri="{FF2B5EF4-FFF2-40B4-BE49-F238E27FC236}">
                <a16:creationId xmlns:a16="http://schemas.microsoft.com/office/drawing/2014/main" id="{4B4192FE-0414-49C9-9794-2AE36D86C0B2}"/>
              </a:ext>
            </a:extLst>
          </p:cNvPr>
          <p:cNvSpPr txBox="1"/>
          <p:nvPr/>
        </p:nvSpPr>
        <p:spPr>
          <a:xfrm>
            <a:off x="86180" y="3244815"/>
            <a:ext cx="9000000" cy="3339376"/>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50" dirty="0">
                <a:solidFill>
                  <a:schemeClr val="tx1"/>
                </a:solidFill>
                <a:latin typeface="Atkinson Hyperlegible" pitchFamily="50" charset="0"/>
              </a:rPr>
              <a:t>There was an 11.3% decrease (350 fewer offences) in drink/drug driving offences for the 12 months to July 2022 compared to the 12 months to July 2021. This is due to a decrease in recorded drug driving offences; there was a 15.2% increase (197 more offences) in drink driving but a 37.9% decrease (553 fewer offences) in drug driving. There was also a 25.9% decrease (960 fewer offences) in drink/drug driving offences for the 12 months to July 2022 compared to the 12 months to December 2019; of these offences, there was a 1.8% increase (26 more offences) in drink driving and a 50.8% decrease (938 fewer offences) in drug driving. All of these offence types are primarily driven by police proactivity in relation to road safety. </a:t>
            </a:r>
          </a:p>
          <a:p>
            <a:endParaRPr lang="en-GB" sz="1050" dirty="0">
              <a:solidFill>
                <a:srgbClr val="FF0000"/>
              </a:solidFill>
              <a:latin typeface="Atkinson Hyperlegible" pitchFamily="50" charset="0"/>
            </a:endParaRPr>
          </a:p>
          <a:p>
            <a:r>
              <a:rPr lang="en-GB" sz="1050" dirty="0">
                <a:solidFill>
                  <a:schemeClr val="tx1"/>
                </a:solidFill>
                <a:latin typeface="Atkinson Hyperlegible" pitchFamily="50" charset="0"/>
              </a:rPr>
              <a:t>There was a 50.0% increase (247 more offences) in the number of driving related mobile phone offences recorded for the 12 months to July 2022 compared to the 12 months to July 2021.*</a:t>
            </a:r>
            <a:endParaRPr lang="en-GB" sz="1050" dirty="0">
              <a:solidFill>
                <a:srgbClr val="FF0000"/>
              </a:solidFill>
              <a:latin typeface="Atkinson Hyperlegible" pitchFamily="50" charset="0"/>
            </a:endParaRPr>
          </a:p>
          <a:p>
            <a:endParaRPr lang="en-GB" sz="1050" dirty="0">
              <a:solidFill>
                <a:srgbClr val="FF0000"/>
              </a:solidFill>
              <a:latin typeface="Atkinson Hyperlegible" pitchFamily="50" charset="0"/>
            </a:endParaRPr>
          </a:p>
          <a:p>
            <a:r>
              <a:rPr lang="en-GB" sz="1050" dirty="0">
                <a:solidFill>
                  <a:schemeClr val="tx1"/>
                </a:solidFill>
                <a:latin typeface="Atkinson Hyperlegible" pitchFamily="50" charset="0"/>
              </a:rPr>
              <a:t>Confidence in Essex Police and organisations with whom they police the roads (from the independent survey commissioned by Essex Police) is at 64.1% (results to the 12 months to June 2022). Compared to year ending June 2021, there was a statistically significant decrease in confidence in the local police and organisations they work with.</a:t>
            </a:r>
            <a:endParaRPr lang="en-GB" sz="1050" dirty="0">
              <a:solidFill>
                <a:srgbClr val="FF0000"/>
              </a:solidFill>
              <a:latin typeface="Atkinson Hyperlegible" pitchFamily="50" charset="0"/>
            </a:endParaRPr>
          </a:p>
          <a:p>
            <a:endParaRPr lang="en-GB" sz="1050" dirty="0">
              <a:solidFill>
                <a:srgbClr val="FF0000"/>
              </a:solidFill>
              <a:latin typeface="Atkinson Hyperlegible" pitchFamily="50" charset="0"/>
            </a:endParaRPr>
          </a:p>
          <a:p>
            <a:r>
              <a:rPr lang="en-GB" sz="1050" dirty="0">
                <a:solidFill>
                  <a:schemeClr val="tx1"/>
                </a:solidFill>
                <a:latin typeface="Atkinson Hyperlegible" pitchFamily="50" charset="0"/>
              </a:rPr>
              <a:t>Due to the increase in KSIs in the past 12 months and the decrease in public confidence a grade of Requires Improvement is recommended. </a:t>
            </a:r>
          </a:p>
          <a:p>
            <a:endParaRPr lang="en-GB" sz="1000" dirty="0">
              <a:solidFill>
                <a:srgbClr val="FF0000"/>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  In 2019, the definition as to what constituted “use” of a mobile phone in relation to driver-related mobile phone offences was subject to a legal challenge. This resulted in a ruling, which held that while “use” included accessing the interactive functions of the mobile phone (such as making calls, sending messages or using the internet), it did not extend to solely accessing the device’s internal functions (such as making use of the camera). Fewer mobile phone offences were subsequently prosecuted from this point. In 2021 the government announced that the law was to be changed making it illegal to “hold” a phone or sat nav when driving or riding a motorcycle. This law was finally passed on 25th March 2022.</a:t>
            </a:r>
          </a:p>
        </p:txBody>
      </p:sp>
      <p:sp>
        <p:nvSpPr>
          <p:cNvPr id="10" name="Rectangle 9">
            <a:extLst>
              <a:ext uri="{FF2B5EF4-FFF2-40B4-BE49-F238E27FC236}">
                <a16:creationId xmlns:a16="http://schemas.microsoft.com/office/drawing/2014/main" id="{B9B283FB-D3A1-4B0E-8CEE-665B0BC8380C}"/>
              </a:ext>
            </a:extLst>
          </p:cNvPr>
          <p:cNvSpPr/>
          <p:nvPr/>
        </p:nvSpPr>
        <p:spPr>
          <a:xfrm>
            <a:off x="6621097" y="43071"/>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pic>
        <p:nvPicPr>
          <p:cNvPr id="3" name="Picture 2">
            <a:extLst>
              <a:ext uri="{FF2B5EF4-FFF2-40B4-BE49-F238E27FC236}">
                <a16:creationId xmlns:a16="http://schemas.microsoft.com/office/drawing/2014/main" id="{0CFD4388-BD41-455D-B2ED-5292CAA4D6CE}"/>
              </a:ext>
            </a:extLst>
          </p:cNvPr>
          <p:cNvPicPr>
            <a:picLocks noChangeAspect="1"/>
          </p:cNvPicPr>
          <p:nvPr/>
        </p:nvPicPr>
        <p:blipFill>
          <a:blip r:embed="rId2"/>
          <a:stretch>
            <a:fillRect/>
          </a:stretch>
        </p:blipFill>
        <p:spPr>
          <a:xfrm>
            <a:off x="86180" y="2160659"/>
            <a:ext cx="9000000" cy="1061896"/>
          </a:xfrm>
          <a:prstGeom prst="rect">
            <a:avLst/>
          </a:prstGeom>
        </p:spPr>
      </p:pic>
      <p:pic>
        <p:nvPicPr>
          <p:cNvPr id="4" name="Picture 3">
            <a:extLst>
              <a:ext uri="{FF2B5EF4-FFF2-40B4-BE49-F238E27FC236}">
                <a16:creationId xmlns:a16="http://schemas.microsoft.com/office/drawing/2014/main" id="{B846945A-25BE-478D-93CB-55A36244FE20}"/>
              </a:ext>
            </a:extLst>
          </p:cNvPr>
          <p:cNvPicPr>
            <a:picLocks noChangeAspect="1"/>
          </p:cNvPicPr>
          <p:nvPr/>
        </p:nvPicPr>
        <p:blipFill>
          <a:blip r:embed="rId3"/>
          <a:stretch>
            <a:fillRect/>
          </a:stretch>
        </p:blipFill>
        <p:spPr>
          <a:xfrm>
            <a:off x="86180" y="699327"/>
            <a:ext cx="9000000" cy="1439072"/>
          </a:xfrm>
          <a:prstGeom prst="rect">
            <a:avLst/>
          </a:prstGeom>
        </p:spPr>
      </p:pic>
    </p:spTree>
    <p:extLst>
      <p:ext uri="{BB962C8B-B14F-4D97-AF65-F5344CB8AC3E}">
        <p14:creationId xmlns:p14="http://schemas.microsoft.com/office/powerpoint/2010/main" val="6362227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6DBE025745504181827AC2F0F9063D" ma:contentTypeVersion="8" ma:contentTypeDescription="Create a new document." ma:contentTypeScope="" ma:versionID="34245a621a8f54dd86b6cb15e3025001">
  <xsd:schema xmlns:xsd="http://www.w3.org/2001/XMLSchema" xmlns:xs="http://www.w3.org/2001/XMLSchema" xmlns:p="http://schemas.microsoft.com/office/2006/metadata/properties" xmlns:ns3="8d7c5e81-ca17-4398-b481-393a2177e379" targetNamespace="http://schemas.microsoft.com/office/2006/metadata/properties" ma:root="true" ma:fieldsID="a6247fbcaeac062c111842d896d84f34" ns3:_="">
    <xsd:import namespace="8d7c5e81-ca17-4398-b481-393a2177e37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7c5e81-ca17-4398-b481-393a2177e3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4C3C205-4235-45DD-A22A-A0976662A7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7c5e81-ca17-4398-b481-393a2177e3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8994F2E-0B20-4C22-93D0-ED08D70A5655}">
  <ds:schemaRefs>
    <ds:schemaRef ds:uri="http://schemas.microsoft.com/sharepoint/v3/contenttype/forms"/>
  </ds:schemaRefs>
</ds:datastoreItem>
</file>

<file path=customXml/itemProps3.xml><?xml version="1.0" encoding="utf-8"?>
<ds:datastoreItem xmlns:ds="http://schemas.openxmlformats.org/officeDocument/2006/customXml" ds:itemID="{C376E85F-4E80-45DB-8D7E-A114981C45FF}">
  <ds:schemaRefs>
    <ds:schemaRef ds:uri="http://schemas.openxmlformats.org/package/2006/metadata/core-properties"/>
    <ds:schemaRef ds:uri="http://purl.org/dc/terms/"/>
    <ds:schemaRef ds:uri="http://purl.org/dc/elements/1.1/"/>
    <ds:schemaRef ds:uri="http://www.w3.org/XML/1998/namespace"/>
    <ds:schemaRef ds:uri="http://schemas.microsoft.com/office/2006/documentManagement/types"/>
    <ds:schemaRef ds:uri="8d7c5e81-ca17-4398-b481-393a2177e379"/>
    <ds:schemaRef ds:uri="http://purl.org/dc/dcmitype/"/>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152507</TotalTime>
  <Words>7188</Words>
  <Application>Microsoft Office PowerPoint</Application>
  <PresentationFormat>On-screen Show (4:3)</PresentationFormat>
  <Paragraphs>311</Paragraphs>
  <Slides>28</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Atkinson Hyperlegible</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Essex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Kendall 42902025</dc:creator>
  <cp:lastModifiedBy>Victoria Harrington 42077067</cp:lastModifiedBy>
  <cp:revision>6025</cp:revision>
  <cp:lastPrinted>2020-11-06T11:50:37Z</cp:lastPrinted>
  <dcterms:created xsi:type="dcterms:W3CDTF">2016-11-25T10:22:24Z</dcterms:created>
  <dcterms:modified xsi:type="dcterms:W3CDTF">2022-08-16T14:41:05Z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0x010100906DBE025745504181827AC2F0F9063D</vt:lpwstr>
  </property>
  <property fmtid="{D5CDD505-2E9C-101B-9397-08002B2CF9AE}" pid="3" name="MSIP_Label_8f716d1d-13e1-4569-9dd0-bef6621415c1_Enabled">
    <vt:lpwstr>true</vt:lpwstr>
  </property>
  <property fmtid="{D5CDD505-2E9C-101B-9397-08002B2CF9AE}" pid="4" name="MSIP_Label_8f716d1d-13e1-4569-9dd0-bef6621415c1_SetDate">
    <vt:lpwstr>2022-08-10T10:09:57Z</vt:lpwstr>
  </property>
  <property fmtid="{D5CDD505-2E9C-101B-9397-08002B2CF9AE}" pid="5" name="MSIP_Label_8f716d1d-13e1-4569-9dd0-bef6621415c1_Method">
    <vt:lpwstr>Standard</vt:lpwstr>
  </property>
  <property fmtid="{D5CDD505-2E9C-101B-9397-08002B2CF9AE}" pid="6" name="MSIP_Label_8f716d1d-13e1-4569-9dd0-bef6621415c1_Name">
    <vt:lpwstr>OFFICIAL</vt:lpwstr>
  </property>
  <property fmtid="{D5CDD505-2E9C-101B-9397-08002B2CF9AE}" pid="7" name="MSIP_Label_8f716d1d-13e1-4569-9dd0-bef6621415c1_SiteId">
    <vt:lpwstr>f31b07f0-9cf9-40db-964d-6ff986a97e3d</vt:lpwstr>
  </property>
  <property fmtid="{D5CDD505-2E9C-101B-9397-08002B2CF9AE}" pid="8" name="MSIP_Label_8f716d1d-13e1-4569-9dd0-bef6621415c1_ActionId">
    <vt:lpwstr>bf00b807-af35-45c6-bdba-8ccd2f940679</vt:lpwstr>
  </property>
  <property fmtid="{D5CDD505-2E9C-101B-9397-08002B2CF9AE}" pid="9" name="MSIP_Label_8f716d1d-13e1-4569-9dd0-bef6621415c1_ContentBits">
    <vt:lpwstr>0</vt:lpwstr>
  </property>
</Properties>
</file>