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handoutMasterIdLst>
    <p:handoutMasterId r:id="rId33"/>
  </p:handoutMasterIdLst>
  <p:sldIdLst>
    <p:sldId id="257" r:id="rId5"/>
    <p:sldId id="299" r:id="rId6"/>
    <p:sldId id="286" r:id="rId7"/>
    <p:sldId id="300" r:id="rId8"/>
    <p:sldId id="287" r:id="rId9"/>
    <p:sldId id="335" r:id="rId10"/>
    <p:sldId id="336" r:id="rId11"/>
    <p:sldId id="337" r:id="rId12"/>
    <p:sldId id="316" r:id="rId13"/>
    <p:sldId id="317" r:id="rId14"/>
    <p:sldId id="318" r:id="rId15"/>
    <p:sldId id="329" r:id="rId16"/>
    <p:sldId id="319" r:id="rId17"/>
    <p:sldId id="333" r:id="rId18"/>
    <p:sldId id="321" r:id="rId19"/>
    <p:sldId id="322" r:id="rId20"/>
    <p:sldId id="288" r:id="rId21"/>
    <p:sldId id="324" r:id="rId22"/>
    <p:sldId id="305" r:id="rId23"/>
    <p:sldId id="328" r:id="rId24"/>
    <p:sldId id="330" r:id="rId25"/>
    <p:sldId id="298" r:id="rId26"/>
    <p:sldId id="326" r:id="rId27"/>
    <p:sldId id="325" r:id="rId28"/>
    <p:sldId id="295" r:id="rId29"/>
    <p:sldId id="296" r:id="rId30"/>
    <p:sldId id="327" r:id="rId31"/>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2"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37"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176"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20"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33"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6102" autoAdjust="0"/>
  </p:normalViewPr>
  <p:slideViewPr>
    <p:cSldViewPr>
      <p:cViewPr varScale="1">
        <p:scale>
          <a:sx n="67" d="100"/>
          <a:sy n="67" d="100"/>
        </p:scale>
        <p:origin x="1304" y="44"/>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01/07/2022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01/07/2022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22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01/07/2022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01/07/2022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01/07/2022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01/07/2022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01/07/2022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01/07/2022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01/07/2022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01/07/2022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01/07/2022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01/07/2022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01/07/2022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01/07/2022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6" Type="http://schemas.openxmlformats.org/officeDocument/2006/relationships/image" Target="../media/image33.emf"/><Relationship Id="rId5" Type="http://schemas.openxmlformats.org/officeDocument/2006/relationships/image" Target="../media/image32.png"/><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 Id="rId4" Type="http://schemas.openxmlformats.org/officeDocument/2006/relationships/image" Target="../media/image36.emf"/></Relationships>
</file>

<file path=ppt/slides/_rels/slide1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1.xml"/><Relationship Id="rId5" Type="http://schemas.openxmlformats.org/officeDocument/2006/relationships/image" Target="../media/image40.emf"/><Relationship Id="rId4" Type="http://schemas.openxmlformats.org/officeDocument/2006/relationships/image" Target="../media/image39.emf"/></Relationships>
</file>

<file path=ppt/slides/_rels/slide19.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5" y="2570431"/>
            <a:ext cx="4572000" cy="461665"/>
          </a:xfrm>
          <a:prstGeom prst="rect">
            <a:avLst/>
          </a:prstGeom>
        </p:spPr>
        <p:txBody>
          <a:bodyPr>
            <a:spAutoFit/>
          </a:bodyPr>
          <a:lstStyle/>
          <a:p>
            <a:r>
              <a:rPr lang="en-GB" sz="2400" b="1" dirty="0">
                <a:latin typeface="Atkinson Hyperlegible" pitchFamily="50" charset="0"/>
              </a:rPr>
              <a:t>May 2022</a:t>
            </a:r>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954107"/>
          </a:xfrm>
          <a:prstGeom prst="rect">
            <a:avLst/>
          </a:prstGeom>
          <a:noFill/>
        </p:spPr>
        <p:txBody>
          <a:bodyPr wrap="square" rtlCol="0">
            <a:spAutoFit/>
          </a:bodyPr>
          <a:lstStyle/>
          <a:p>
            <a:pPr algn="r"/>
            <a:r>
              <a:rPr lang="en-GB" sz="1400" dirty="0">
                <a:latin typeface="Atkinson Hyperlegible" pitchFamily="50" charset="0"/>
              </a:rPr>
              <a:t>Version 2.1_1</a:t>
            </a:r>
          </a:p>
          <a:p>
            <a:pPr algn="r"/>
            <a:r>
              <a:rPr lang="en-GB" sz="1400" dirty="0">
                <a:latin typeface="Atkinson Hyperlegible" pitchFamily="50" charset="0"/>
              </a:rPr>
              <a:t>Produced June 2022</a:t>
            </a:r>
          </a:p>
          <a:p>
            <a:pPr algn="r"/>
            <a:r>
              <a:rPr lang="en-GB" sz="1400" dirty="0">
                <a:latin typeface="Atkinson Hyperlegible" pitchFamily="50" charset="0"/>
              </a:rPr>
              <a:t>Performance Analysis Unit,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31 March 2022 </a:t>
            </a:r>
            <a:r>
              <a:rPr lang="en-GB" sz="1200" i="1" dirty="0">
                <a:solidFill>
                  <a:schemeClr val="bg1">
                    <a:lumMod val="50000"/>
                  </a:schemeClr>
                </a:solidFill>
                <a:latin typeface="Atkinson Hyperlegible" pitchFamily="50" charset="0"/>
              </a:rPr>
              <a:t>(Essex Police data are to 31 May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225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49699" y="4530426"/>
            <a:ext cx="8978675" cy="227754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45.1% for the period September 2021 to March 2022.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Essex Watch Liaison Officers continue to work with Neighbourhood Watch to offer crime and fraud prevention advice.**</a:t>
            </a:r>
          </a:p>
          <a:p>
            <a:endParaRPr lang="en-GB" sz="1000" dirty="0">
              <a:solidFill>
                <a:schemeClr val="tx1"/>
              </a:solidFill>
              <a:latin typeface="Atkinson Hyperlegible" pitchFamily="50" charset="0"/>
            </a:endParaRPr>
          </a:p>
          <a:p>
            <a:r>
              <a:rPr lang="en-GB" sz="1000" dirty="0">
                <a:latin typeface="Atkinson Hyperlegible" pitchFamily="50" charset="0"/>
                <a:ea typeface="+mn-lt"/>
                <a:cs typeface="+mn-lt"/>
              </a:rPr>
              <a:t>The Special Constabulary headcount is currently 461 (as of 31 March 2022). There are 390 Volunteer Police Cadets (VPCs) and 96 Volunteer Cadet Leaders across 13 Cadet Units.</a:t>
            </a:r>
            <a:endParaRPr lang="en-GB" sz="1000" dirty="0">
              <a:solidFill>
                <a:schemeClr val="tx1"/>
              </a:solidFill>
              <a:latin typeface="Atkinson Hyperlegible" pitchFamily="50" charset="0"/>
            </a:endParaRPr>
          </a:p>
          <a:p>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Due to the high number of Specials and Volunteer Cadets in Force, and the fact that the Essex Police makes use of Ethics Boards to inform its work, a grade of Good is recommended.</a:t>
            </a:r>
          </a:p>
          <a:p>
            <a:pPr lvl="0"/>
            <a:endParaRPr lang="en-GB" sz="1000" dirty="0">
              <a:solidFill>
                <a:schemeClr val="tx1"/>
              </a:solidFill>
              <a:latin typeface="Atkinson Hyperlegible" pitchFamily="50" charset="0"/>
            </a:endParaRPr>
          </a:p>
          <a:p>
            <a:r>
              <a:rPr lang="en-GB" sz="800" dirty="0">
                <a:solidFill>
                  <a:schemeClr val="tx1"/>
                </a:solidFill>
                <a:latin typeface="Atkinson Hyperlegible" pitchFamily="50" charset="0"/>
              </a:rPr>
              <a:t>Please note:</a:t>
            </a:r>
          </a:p>
          <a:p>
            <a:r>
              <a:rPr lang="en-GB" sz="800" dirty="0">
                <a:solidFill>
                  <a:schemeClr val="tx1"/>
                </a:solidFill>
                <a:latin typeface="Atkinson Hyperlegible" pitchFamily="50" charset="0"/>
              </a:rPr>
              <a:t>*    The confidence question was added to the internal survey in September 2021 so year on year comparison is not available.</a:t>
            </a:r>
          </a:p>
          <a:p>
            <a:r>
              <a:rPr lang="en-GB" sz="800" dirty="0">
                <a:solidFill>
                  <a:schemeClr val="tx1"/>
                </a:solidFill>
                <a:latin typeface="Atkinson Hyperlegible" pitchFamily="50" charset="0"/>
              </a:rPr>
              <a:t>**   Neighbourhood Watch data were first produced in March 2022 so year on year comparison is not available.</a:t>
            </a:r>
          </a:p>
          <a:p>
            <a:r>
              <a:rPr lang="en-GB" sz="800" dirty="0">
                <a:solidFill>
                  <a:schemeClr val="tx1"/>
                </a:solidFill>
                <a:latin typeface="Atkinson Hyperlegible" pitchFamily="50" charset="0"/>
              </a:rPr>
              <a:t>*** Dog Watch Group data are for April 2022.</a:t>
            </a:r>
          </a:p>
        </p:txBody>
      </p:sp>
      <p:pic>
        <p:nvPicPr>
          <p:cNvPr id="2" name="Picture 1">
            <a:extLst>
              <a:ext uri="{FF2B5EF4-FFF2-40B4-BE49-F238E27FC236}">
                <a16:creationId xmlns:a16="http://schemas.microsoft.com/office/drawing/2014/main" id="{BB16BBCF-A31A-4D61-A696-435E7F2DD288}"/>
              </a:ext>
            </a:extLst>
          </p:cNvPr>
          <p:cNvPicPr>
            <a:picLocks noChangeAspect="1"/>
          </p:cNvPicPr>
          <p:nvPr/>
        </p:nvPicPr>
        <p:blipFill>
          <a:blip r:embed="rId2"/>
          <a:stretch>
            <a:fillRect/>
          </a:stretch>
        </p:blipFill>
        <p:spPr>
          <a:xfrm>
            <a:off x="49699" y="722739"/>
            <a:ext cx="9000000" cy="879042"/>
          </a:xfrm>
          <a:prstGeom prst="rect">
            <a:avLst/>
          </a:prstGeom>
        </p:spPr>
      </p:pic>
      <p:pic>
        <p:nvPicPr>
          <p:cNvPr id="7" name="Picture 6">
            <a:extLst>
              <a:ext uri="{FF2B5EF4-FFF2-40B4-BE49-F238E27FC236}">
                <a16:creationId xmlns:a16="http://schemas.microsoft.com/office/drawing/2014/main" id="{438AEE9E-CB5F-4129-9715-EC05A8C6294A}"/>
              </a:ext>
            </a:extLst>
          </p:cNvPr>
          <p:cNvPicPr>
            <a:picLocks noChangeAspect="1"/>
          </p:cNvPicPr>
          <p:nvPr/>
        </p:nvPicPr>
        <p:blipFill>
          <a:blip r:embed="rId3"/>
          <a:stretch>
            <a:fillRect/>
          </a:stretch>
        </p:blipFill>
        <p:spPr>
          <a:xfrm>
            <a:off x="49699" y="1625288"/>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60715" y="4166795"/>
            <a:ext cx="8978675" cy="26314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an 11.3% increase (4,884 more) in the number of </a:t>
            </a:r>
            <a:r>
              <a:rPr lang="en-GB" sz="1100" i="1" dirty="0">
                <a:solidFill>
                  <a:schemeClr val="tx1"/>
                </a:solidFill>
                <a:latin typeface="Atkinson Hyperlegible" pitchFamily="50" charset="0"/>
              </a:rPr>
              <a:t>offences</a:t>
            </a:r>
            <a:r>
              <a:rPr lang="en-GB" sz="1100" dirty="0">
                <a:solidFill>
                  <a:schemeClr val="tx1"/>
                </a:solidFill>
                <a:latin typeface="Atkinson Hyperlegible" pitchFamily="50" charset="0"/>
              </a:rPr>
              <a:t> with a repeat victims for the 12 months to May 2022 compared to the 12 months to May 2021.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also a 12.3% increase (5,241 more) in the number of </a:t>
            </a:r>
            <a:r>
              <a:rPr lang="en-GB" sz="1100" i="1" dirty="0">
                <a:solidFill>
                  <a:schemeClr val="tx1"/>
                </a:solidFill>
                <a:latin typeface="Atkinson Hyperlegible" pitchFamily="50" charset="0"/>
              </a:rPr>
              <a:t>offences</a:t>
            </a:r>
            <a:r>
              <a:rPr lang="en-GB" sz="1100" dirty="0">
                <a:solidFill>
                  <a:schemeClr val="tx1"/>
                </a:solidFill>
                <a:latin typeface="Atkinson Hyperlegible" pitchFamily="50" charset="0"/>
              </a:rPr>
              <a:t> with a repeat victim in the 12 months to May 2022 compared to the 12 months to December 2019.  See the note below.</a:t>
            </a:r>
          </a:p>
          <a:p>
            <a:endParaRPr lang="en-GB" sz="1100" dirty="0">
              <a:solidFill>
                <a:schemeClr val="tx1"/>
              </a:solidFill>
              <a:latin typeface="Atkinson Hyperlegible" pitchFamily="50" charset="0"/>
            </a:endParaRPr>
          </a:p>
          <a:p>
            <a:r>
              <a:rPr lang="en-GB" sz="1100" dirty="0">
                <a:effectLst/>
                <a:latin typeface="Atkinson Hyperlegible" pitchFamily="50" charset="0"/>
                <a:ea typeface="Calibri" panose="020F0502020204030204" pitchFamily="34" charset="0"/>
              </a:rPr>
              <a:t>In contrast to the year on year rise in the number of offences with a repeat victim over the three periods, the number of actual repeat victims decreased by 2.2% in the 12 months to May 2021 (20,846 victims) compared to the 12 months to December 2019, (21,307 victims), and increased by 7.9% (22,494 victims) in the 12 months to May 2022 compared to the previous year. This resulted in an overall increase over the three periods but not a year on year rise.</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 </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This metric details how many crimes had a repeat victim rather than the number of individual people who are victims of crime. </a:t>
            </a:r>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 </a:t>
            </a:r>
            <a:endParaRPr lang="en-GB" sz="1100" dirty="0">
              <a:solidFill>
                <a:schemeClr val="tx1"/>
              </a:solidFill>
              <a:effectLst/>
              <a:latin typeface="Atkinson Hyperlegible" pitchFamily="50" charset="0"/>
              <a:ea typeface="Calibri" panose="020F0502020204030204" pitchFamily="34" charset="0"/>
            </a:endParaRPr>
          </a:p>
        </p:txBody>
      </p:sp>
      <p:pic>
        <p:nvPicPr>
          <p:cNvPr id="3" name="Picture 2">
            <a:extLst>
              <a:ext uri="{FF2B5EF4-FFF2-40B4-BE49-F238E27FC236}">
                <a16:creationId xmlns:a16="http://schemas.microsoft.com/office/drawing/2014/main" id="{B9F3218F-215C-4195-B380-A7AAD1B967C8}"/>
              </a:ext>
            </a:extLst>
          </p:cNvPr>
          <p:cNvPicPr>
            <a:picLocks noChangeAspect="1"/>
          </p:cNvPicPr>
          <p:nvPr/>
        </p:nvPicPr>
        <p:blipFill>
          <a:blip r:embed="rId2"/>
          <a:stretch>
            <a:fillRect/>
          </a:stretch>
        </p:blipFill>
        <p:spPr>
          <a:xfrm>
            <a:off x="1692000" y="1613716"/>
            <a:ext cx="5760000" cy="2433643"/>
          </a:xfrm>
          <a:prstGeom prst="rect">
            <a:avLst/>
          </a:prstGeom>
        </p:spPr>
      </p:pic>
      <p:pic>
        <p:nvPicPr>
          <p:cNvPr id="2" name="Picture 1">
            <a:extLst>
              <a:ext uri="{FF2B5EF4-FFF2-40B4-BE49-F238E27FC236}">
                <a16:creationId xmlns:a16="http://schemas.microsoft.com/office/drawing/2014/main" id="{95007512-7AD5-4D19-919D-35E4DA658658}"/>
              </a:ext>
            </a:extLst>
          </p:cNvPr>
          <p:cNvPicPr>
            <a:picLocks noChangeAspect="1"/>
          </p:cNvPicPr>
          <p:nvPr/>
        </p:nvPicPr>
        <p:blipFill>
          <a:blip r:embed="rId3"/>
          <a:stretch>
            <a:fillRect/>
          </a:stretch>
        </p:blipFill>
        <p:spPr>
          <a:xfrm>
            <a:off x="87625" y="794394"/>
            <a:ext cx="9000000" cy="706109"/>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57821" y="4925327"/>
            <a:ext cx="8978675" cy="156966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among victims (from the independent survey commissioned by Essex Police) is at 60.5% (results to the 12 months to March 2022). This is 20.6% points lower than confidence of non-victims for the same period (81.1%).</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Compared to year ending March 2021, confidence among victims in the local police is deteriorating, and among non-victims has remained stable.</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fact that confidence in policing in Essex has decreased for victims of crime, and that the number of repeat victims has increased, a grade of Requires Improvement is recommended.</a:t>
            </a:r>
          </a:p>
        </p:txBody>
      </p:sp>
      <p:pic>
        <p:nvPicPr>
          <p:cNvPr id="4" name="Picture 3">
            <a:extLst>
              <a:ext uri="{FF2B5EF4-FFF2-40B4-BE49-F238E27FC236}">
                <a16:creationId xmlns:a16="http://schemas.microsoft.com/office/drawing/2014/main" id="{6FD774B1-2F0E-4F0D-BD7E-3452AABBE4E8}"/>
              </a:ext>
            </a:extLst>
          </p:cNvPr>
          <p:cNvPicPr>
            <a:picLocks noChangeAspect="1"/>
          </p:cNvPicPr>
          <p:nvPr/>
        </p:nvPicPr>
        <p:blipFill>
          <a:blip r:embed="rId2"/>
          <a:stretch>
            <a:fillRect/>
          </a:stretch>
        </p:blipFill>
        <p:spPr>
          <a:xfrm>
            <a:off x="95011" y="764704"/>
            <a:ext cx="8958263" cy="895826"/>
          </a:xfrm>
          <a:prstGeom prst="rect">
            <a:avLst/>
          </a:prstGeom>
        </p:spPr>
      </p:pic>
      <p:pic>
        <p:nvPicPr>
          <p:cNvPr id="7" name="Picture 6">
            <a:extLst>
              <a:ext uri="{FF2B5EF4-FFF2-40B4-BE49-F238E27FC236}">
                <a16:creationId xmlns:a16="http://schemas.microsoft.com/office/drawing/2014/main" id="{AED75D26-52E7-4692-BB9A-6C5367EAB110}"/>
              </a:ext>
            </a:extLst>
          </p:cNvPr>
          <p:cNvPicPr>
            <a:picLocks noChangeAspect="1"/>
          </p:cNvPicPr>
          <p:nvPr/>
        </p:nvPicPr>
        <p:blipFill>
          <a:blip r:embed="rId3"/>
          <a:stretch>
            <a:fillRect/>
          </a:stretch>
        </p:blipFill>
        <p:spPr>
          <a:xfrm>
            <a:off x="86622" y="1722686"/>
            <a:ext cx="8958263" cy="877729"/>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13</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72130" y="3259966"/>
            <a:ext cx="8978675" cy="326243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(56.2%). </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3.0</a:t>
            </a:r>
            <a:r>
              <a:rPr lang="en-GB" sz="95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(2,170 offences) had no gender recorded**.</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Essex experienced a 7.7% increase (2,850 more) in the number of VAP offences committed against females in the 12 months to May 2022 compared to the 12 months to May 2021; this compares to a 11.2% increase (3,124 more) in the number of VAP offences committed against males in the same period. There was a 13.0% increase (4,583 more) in the number of VAP offences committed against females in the 12 months to May 2022 compared to the 12 months to December 2019, this compares to an increase of 14.0% (3,809 more) in the number of VAP offences committed against males in the same period.</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There was a 21.8% increase (886 more) in the number of Sexual Offences committed against females and a 7.8% decrease (22 fewer) in the number of these offences solved in the 12 months to May 2022 compared to the 12 months to May 2021. By contrast, there was a 23.1% increase (154 more) in the number of Sexual Offences committed against males and a 2.4% decrease (1 fewer) in the number of these offences solved in the same period. </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A 29.8% increase (1,137 more) was observed in the number of Sexual Offences committed against females and a 28.6% increase (12 fewer) in the number of sexual offences against females solved in the 12 months to May 2022 compared to the 12 months to December 2019. By contrast, there was a 32.7% increase (202 more) in the number of Sexual Offences committed against males and a 20.0% increase (7 more) in the number of sexual offences against males solved in the same period.</a:t>
            </a:r>
          </a:p>
          <a:p>
            <a:endParaRPr lang="en-GB" sz="950" dirty="0">
              <a:solidFill>
                <a:schemeClr val="tx1"/>
              </a:solidFill>
              <a:latin typeface="Atkinson Hyperlegible" pitchFamily="50" charset="0"/>
            </a:endParaRP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27</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4" name="Picture 3">
            <a:extLst>
              <a:ext uri="{FF2B5EF4-FFF2-40B4-BE49-F238E27FC236}">
                <a16:creationId xmlns:a16="http://schemas.microsoft.com/office/drawing/2014/main" id="{D58819A7-4795-43BD-B886-070B76F1513C}"/>
              </a:ext>
            </a:extLst>
          </p:cNvPr>
          <p:cNvPicPr>
            <a:picLocks noChangeAspect="1"/>
          </p:cNvPicPr>
          <p:nvPr/>
        </p:nvPicPr>
        <p:blipFill>
          <a:blip r:embed="rId2"/>
          <a:stretch>
            <a:fillRect/>
          </a:stretch>
        </p:blipFill>
        <p:spPr>
          <a:xfrm>
            <a:off x="82337" y="717061"/>
            <a:ext cx="8958263" cy="1085850"/>
          </a:xfrm>
          <a:prstGeom prst="rect">
            <a:avLst/>
          </a:prstGeom>
        </p:spPr>
      </p:pic>
      <p:sp>
        <p:nvSpPr>
          <p:cNvPr id="10" name="Rectangle 9">
            <a:extLst>
              <a:ext uri="{FF2B5EF4-FFF2-40B4-BE49-F238E27FC236}">
                <a16:creationId xmlns:a16="http://schemas.microsoft.com/office/drawing/2014/main" id="{CD4FE7A0-17DA-4179-A964-0D807BDB4A3C}"/>
              </a:ext>
            </a:extLst>
          </p:cNvPr>
          <p:cNvSpPr/>
          <p:nvPr/>
        </p:nvSpPr>
        <p:spPr>
          <a:xfrm>
            <a:off x="7240860" y="170814"/>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Tree>
    <p:extLst>
      <p:ext uri="{BB962C8B-B14F-4D97-AF65-F5344CB8AC3E}">
        <p14:creationId xmlns:p14="http://schemas.microsoft.com/office/powerpoint/2010/main" val="414304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14</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3256005"/>
            <a:ext cx="8978675"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41.1% of females feel safe walking alone in their area after dark (from the independent survey commissioned by Essex Police) for the period September 2021 to March 2022 compared to 75.4% of males.</a:t>
            </a:r>
          </a:p>
          <a:p>
            <a:endParaRPr lang="en-GB" sz="1000" dirty="0">
              <a:effectLst/>
              <a:highlight>
                <a:srgbClr val="FFFF00"/>
              </a:highlight>
              <a:latin typeface="Atkinson Hyperlegible" pitchFamily="50" charset="0"/>
              <a:ea typeface="Calibri" panose="020F0502020204030204" pitchFamily="34" charset="0"/>
              <a:cs typeface="Times New Roman" panose="02020603050405020304" pitchFamily="18" charset="0"/>
            </a:endParaRPr>
          </a:p>
          <a:p>
            <a:r>
              <a:rPr lang="en-GB" sz="1000" dirty="0">
                <a:effectLst/>
                <a:latin typeface="Atkinson Hyperlegible" pitchFamily="50" charset="0"/>
                <a:ea typeface="Calibri" panose="020F0502020204030204" pitchFamily="34" charset="0"/>
                <a:cs typeface="Times New Roman" panose="02020603050405020304" pitchFamily="18" charset="0"/>
              </a:rPr>
              <a:t>The Home Office are trialling a new online tool called Street Safe on police.uk to enable people, particularly women and girls to pin-point locations where they feel or have felt unsafe and to identify the features on why that location made them feel unsafe. Street-Safe was developed by the Digital Public Contact (DPC) Programme in cooperation with the Home Office and the National Police Chiefs’ Council (NPCC) and was launched on 2 September 2021 as a national pilot for three months. Street-Safe was introduced into Essex as part of the government’s strategy to tackle Violence against Women and Girls (VAWG). </a:t>
            </a:r>
          </a:p>
          <a:p>
            <a:endParaRPr lang="en-GB" sz="1000" dirty="0">
              <a:latin typeface="Atkinson Hyperlegible" pitchFamily="50" charset="0"/>
              <a:ea typeface="Calibri" panose="020F0502020204030204" pitchFamily="34" charset="0"/>
              <a:cs typeface="Times New Roman" panose="02020603050405020304" pitchFamily="18" charset="0"/>
            </a:endParaRPr>
          </a:p>
          <a:p>
            <a:r>
              <a:rPr lang="en-GB" sz="1000" dirty="0">
                <a:effectLst/>
                <a:latin typeface="Atkinson Hyperlegible" pitchFamily="50" charset="0"/>
                <a:ea typeface="Calibri" panose="020F0502020204030204" pitchFamily="34" charset="0"/>
                <a:cs typeface="Times New Roman" panose="02020603050405020304" pitchFamily="18" charset="0"/>
              </a:rPr>
              <a:t>The Home Office Safer Streets fund enables Police and Crime Commissioners and local authorities to invest in initiatives that seek to provide targeted improvements to the physical environment, with the aim to both prevent crime and improve feelings of safety.  With the emergence of the various tranches of Safer Street funding, the new Essex Crime Prevention Strategy aligns this </a:t>
            </a:r>
            <a:r>
              <a:rPr lang="en-GB" sz="1000" dirty="0">
                <a:latin typeface="Atkinson Hyperlegible" pitchFamily="50" charset="0"/>
                <a:ea typeface="Calibri" panose="020F0502020204030204" pitchFamily="34" charset="0"/>
                <a:cs typeface="Times New Roman" panose="02020603050405020304" pitchFamily="18" charset="0"/>
              </a:rPr>
              <a:t>to</a:t>
            </a:r>
            <a:r>
              <a:rPr lang="en-GB" sz="1000" dirty="0">
                <a:effectLst/>
                <a:latin typeface="Atkinson Hyperlegible" pitchFamily="50" charset="0"/>
                <a:ea typeface="Calibri" panose="020F0502020204030204" pitchFamily="34" charset="0"/>
                <a:cs typeface="Times New Roman" panose="02020603050405020304" pitchFamily="18" charset="0"/>
              </a:rPr>
              <a:t> numerous strategies, including the Essex Police Force Plan. The latest wave of funding aims to address issues related to VAWG.</a:t>
            </a:r>
            <a:endParaRPr lang="en-GB" sz="1000" dirty="0">
              <a:latin typeface="Atkinson Hyperlegible" pitchFamily="50" charset="0"/>
              <a:ea typeface="Calibri" panose="020F0502020204030204" pitchFamily="34" charset="0"/>
              <a:cs typeface="Times New Roman" panose="02020603050405020304" pitchFamily="18" charset="0"/>
            </a:endParaRPr>
          </a:p>
          <a:p>
            <a:endParaRPr lang="en-GB" sz="1000" dirty="0">
              <a:effectLs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latin typeface="Atkinson Hyperlegible" pitchFamily="50" charset="0"/>
              </a:rPr>
              <a:t>Due to the fact that Essex Police solved more VAWG offences in the 12 months to May 2022 compared to the 12 months to December 2019, a grade of Adequate is recommended.  While only 4 in 10 females feel safe walking in their area after dark, no comparable data are available at this time.</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27</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3" name="Picture 2">
            <a:extLst>
              <a:ext uri="{FF2B5EF4-FFF2-40B4-BE49-F238E27FC236}">
                <a16:creationId xmlns:a16="http://schemas.microsoft.com/office/drawing/2014/main" id="{A003D6D2-0F7B-41D3-8F4C-189C1A8C8BA9}"/>
              </a:ext>
            </a:extLst>
          </p:cNvPr>
          <p:cNvPicPr>
            <a:picLocks noChangeAspect="1"/>
          </p:cNvPicPr>
          <p:nvPr/>
        </p:nvPicPr>
        <p:blipFill>
          <a:blip r:embed="rId2"/>
          <a:stretch>
            <a:fillRect/>
          </a:stretch>
        </p:blipFill>
        <p:spPr>
          <a:xfrm>
            <a:off x="62453" y="714842"/>
            <a:ext cx="9000000" cy="821865"/>
          </a:xfrm>
          <a:prstGeom prst="rect">
            <a:avLst/>
          </a:prstGeom>
        </p:spPr>
      </p:pic>
      <p:sp>
        <p:nvSpPr>
          <p:cNvPr id="10" name="Rectangle 9">
            <a:extLst>
              <a:ext uri="{FF2B5EF4-FFF2-40B4-BE49-F238E27FC236}">
                <a16:creationId xmlns:a16="http://schemas.microsoft.com/office/drawing/2014/main" id="{CD4FE7A0-17DA-4179-A964-0D807BDB4A3C}"/>
              </a:ext>
            </a:extLst>
          </p:cNvPr>
          <p:cNvSpPr/>
          <p:nvPr/>
        </p:nvSpPr>
        <p:spPr>
          <a:xfrm>
            <a:off x="7240860" y="170814"/>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Tree>
    <p:extLst>
      <p:ext uri="{BB962C8B-B14F-4D97-AF65-F5344CB8AC3E}">
        <p14:creationId xmlns:p14="http://schemas.microsoft.com/office/powerpoint/2010/main" val="4013582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15</a:t>
            </a:fld>
            <a:endParaRPr lang="en-GB" dirty="0"/>
          </a:p>
        </p:txBody>
      </p:sp>
      <p:sp>
        <p:nvSpPr>
          <p:cNvPr id="13" name="Rectangle 12"/>
          <p:cNvSpPr/>
          <p:nvPr/>
        </p:nvSpPr>
        <p:spPr>
          <a:xfrm>
            <a:off x="7615428" y="172331"/>
            <a:ext cx="142079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4115301"/>
            <a:ext cx="8978675" cy="253915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9 more dog thefts for the 12 months to May 2022 compared to the 12 months to May 2021 (69 v. 60). There were 12 more dog thefts in the 12 months to May 2022 compared to the 12 months to December 2019.</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as to how Essex Police and the organisations they work with are dealing with dog theft (from the independent survey commissioned by Essex Police) is at 63.5% for the period September 2021 to March 2022.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low number of thefts across the county (given the comparatively large population size in Essex), and high confidence levels***, a grade of Good is recommended.</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a:p>
            <a:r>
              <a:rPr lang="en-GB" sz="1050" dirty="0">
                <a:solidFill>
                  <a:schemeClr val="tx1"/>
                </a:solidFill>
                <a:latin typeface="Atkinson Hyperlegible" pitchFamily="50" charset="0"/>
              </a:rPr>
              <a:t>*** Data based on previous six months.</a:t>
            </a:r>
          </a:p>
        </p:txBody>
      </p:sp>
      <p:pic>
        <p:nvPicPr>
          <p:cNvPr id="3" name="Picture 2">
            <a:extLst>
              <a:ext uri="{FF2B5EF4-FFF2-40B4-BE49-F238E27FC236}">
                <a16:creationId xmlns:a16="http://schemas.microsoft.com/office/drawing/2014/main" id="{7A5A1A7A-170B-4D95-B8A2-406AA3779DC5}"/>
              </a:ext>
            </a:extLst>
          </p:cNvPr>
          <p:cNvPicPr>
            <a:picLocks noChangeAspect="1"/>
          </p:cNvPicPr>
          <p:nvPr/>
        </p:nvPicPr>
        <p:blipFill>
          <a:blip r:embed="rId2"/>
          <a:stretch>
            <a:fillRect/>
          </a:stretch>
        </p:blipFill>
        <p:spPr>
          <a:xfrm>
            <a:off x="57341" y="3201410"/>
            <a:ext cx="9000000" cy="873955"/>
          </a:xfrm>
          <a:prstGeom prst="rect">
            <a:avLst/>
          </a:prstGeom>
        </p:spPr>
      </p:pic>
      <p:pic>
        <p:nvPicPr>
          <p:cNvPr id="7" name="Picture 6">
            <a:extLst>
              <a:ext uri="{FF2B5EF4-FFF2-40B4-BE49-F238E27FC236}">
                <a16:creationId xmlns:a16="http://schemas.microsoft.com/office/drawing/2014/main" id="{D893D96D-E13A-450F-911F-3EE5A61F5CFA}"/>
              </a:ext>
            </a:extLst>
          </p:cNvPr>
          <p:cNvPicPr>
            <a:picLocks noChangeAspect="1"/>
          </p:cNvPicPr>
          <p:nvPr/>
        </p:nvPicPr>
        <p:blipFill>
          <a:blip r:embed="rId3"/>
          <a:stretch>
            <a:fillRect/>
          </a:stretch>
        </p:blipFill>
        <p:spPr>
          <a:xfrm>
            <a:off x="2599566" y="1477704"/>
            <a:ext cx="3960000" cy="1673129"/>
          </a:xfrm>
          <a:prstGeom prst="rect">
            <a:avLst/>
          </a:prstGeom>
        </p:spPr>
      </p:pic>
      <p:pic>
        <p:nvPicPr>
          <p:cNvPr id="4" name="Picture 3">
            <a:extLst>
              <a:ext uri="{FF2B5EF4-FFF2-40B4-BE49-F238E27FC236}">
                <a16:creationId xmlns:a16="http://schemas.microsoft.com/office/drawing/2014/main" id="{C40FD595-FFC0-425A-8F31-AC7751AB24FB}"/>
              </a:ext>
            </a:extLst>
          </p:cNvPr>
          <p:cNvPicPr>
            <a:picLocks noChangeAspect="1"/>
          </p:cNvPicPr>
          <p:nvPr/>
        </p:nvPicPr>
        <p:blipFill>
          <a:blip r:embed="rId4"/>
          <a:stretch>
            <a:fillRect/>
          </a:stretch>
        </p:blipFill>
        <p:spPr>
          <a:xfrm>
            <a:off x="50334" y="705981"/>
            <a:ext cx="9052560" cy="749808"/>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9 –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16</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0" y="4175505"/>
            <a:ext cx="9125846" cy="26776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May 2022, a total of 1,560 Fraud investigations were allocated to Essex Police by NFIB for investigation. For data on the number and type of Fraud investigations reported within Essex, please visit the </a:t>
            </a:r>
            <a:r>
              <a:rPr lang="en-GB" sz="1050" b="1" u="sng" dirty="0">
                <a:solidFill>
                  <a:schemeClr val="tx1"/>
                </a:solidFill>
                <a:latin typeface="Atkinson Hyperlegible" pitchFamily="50" charset="0"/>
                <a:hlinkClick r:id="rId2"/>
              </a:rPr>
              <a:t>NFIB Fraud and Cyber Crime Dashboard</a:t>
            </a:r>
            <a:endParaRPr lang="en-GB" sz="1050" b="1" u="sng" dirty="0">
              <a:solidFill>
                <a:schemeClr val="tx1"/>
              </a:solidFill>
              <a:latin typeface="Atkinson Hyperlegible" pitchFamily="50" charset="0"/>
            </a:endParaRP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Essex experienced a 14.0% increase (2,364 more) in the number of Business Crime offences and a 4.6% increase (127 more) in the number of these offences which were solved in the 12 months to May 2022 compared to the 12 months to May 2021.</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There was a 20.1% decrease (4,840 fewer) in the number of Business Crime offences and a 40.6% decrease (1,987 fewer) in the number of Business Crimes solved in the 12 months to May 2022 compared to the 12 months to December 2019.</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Confidence as to whether the police response to tackling cyber crime is improving (from the independent survey commissioned by Essex Police) and is at 50.8% for the period September 2021 to March 2022. The confidence question was added to the internal survey in September 2021 so a year-on-year comparison is not available.</a:t>
            </a:r>
          </a:p>
          <a:p>
            <a:pPr lvl="0"/>
            <a:endParaRPr lang="en-GB" sz="1050" dirty="0">
              <a:solidFill>
                <a:schemeClr val="tx1"/>
              </a:solidFill>
              <a:latin typeface="Atkinson Hyperlegible" pitchFamily="50" charset="0"/>
            </a:endParaRPr>
          </a:p>
          <a:p>
            <a:pPr lvl="0"/>
            <a:r>
              <a:rPr lang="en-GB" sz="1050" dirty="0">
                <a:solidFill>
                  <a:schemeClr val="tx1"/>
                </a:solidFill>
                <a:latin typeface="Atkinson Hyperlegible" pitchFamily="50" charset="0"/>
              </a:rPr>
              <a:t>Due to the increase in the number of Business Crime offences that are solved, a grade of Adequate is recommended.</a:t>
            </a:r>
          </a:p>
        </p:txBody>
      </p:sp>
      <p:pic>
        <p:nvPicPr>
          <p:cNvPr id="2" name="Picture 1">
            <a:extLst>
              <a:ext uri="{FF2B5EF4-FFF2-40B4-BE49-F238E27FC236}">
                <a16:creationId xmlns:a16="http://schemas.microsoft.com/office/drawing/2014/main" id="{33173239-700B-4ED6-9719-72CC792D1B12}"/>
              </a:ext>
            </a:extLst>
          </p:cNvPr>
          <p:cNvPicPr>
            <a:picLocks noChangeAspect="1"/>
          </p:cNvPicPr>
          <p:nvPr/>
        </p:nvPicPr>
        <p:blipFill>
          <a:blip r:embed="rId3"/>
          <a:stretch>
            <a:fillRect/>
          </a:stretch>
        </p:blipFill>
        <p:spPr>
          <a:xfrm>
            <a:off x="72000" y="3283692"/>
            <a:ext cx="9000000" cy="873955"/>
          </a:xfrm>
          <a:prstGeom prst="rect">
            <a:avLst/>
          </a:prstGeom>
        </p:spPr>
      </p:pic>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10" name="Picture 9">
            <a:extLst>
              <a:ext uri="{FF2B5EF4-FFF2-40B4-BE49-F238E27FC236}">
                <a16:creationId xmlns:a16="http://schemas.microsoft.com/office/drawing/2014/main" id="{45052954-2985-4109-954D-527851E56BC7}"/>
              </a:ext>
            </a:extLst>
          </p:cNvPr>
          <p:cNvPicPr>
            <a:picLocks noChangeAspect="1"/>
          </p:cNvPicPr>
          <p:nvPr/>
        </p:nvPicPr>
        <p:blipFill>
          <a:blip r:embed="rId4"/>
          <a:stretch>
            <a:fillRect/>
          </a:stretch>
        </p:blipFill>
        <p:spPr>
          <a:xfrm>
            <a:off x="90228" y="1590644"/>
            <a:ext cx="3960000" cy="1673129"/>
          </a:xfrm>
          <a:prstGeom prst="rect">
            <a:avLst/>
          </a:prstGeom>
        </p:spPr>
      </p:pic>
      <p:pic>
        <p:nvPicPr>
          <p:cNvPr id="13" name="Picture 12">
            <a:extLst>
              <a:ext uri="{FF2B5EF4-FFF2-40B4-BE49-F238E27FC236}">
                <a16:creationId xmlns:a16="http://schemas.microsoft.com/office/drawing/2014/main" id="{C2B1979C-F924-47E9-9C1C-664960FDCC97}"/>
              </a:ext>
            </a:extLst>
          </p:cNvPr>
          <p:cNvPicPr>
            <a:picLocks noChangeAspect="1"/>
          </p:cNvPicPr>
          <p:nvPr/>
        </p:nvPicPr>
        <p:blipFill>
          <a:blip r:embed="rId5"/>
          <a:stretch>
            <a:fillRect/>
          </a:stretch>
        </p:blipFill>
        <p:spPr>
          <a:xfrm>
            <a:off x="5093774" y="1591052"/>
            <a:ext cx="3960000" cy="1674782"/>
          </a:xfrm>
          <a:prstGeom prst="rect">
            <a:avLst/>
          </a:prstGeom>
        </p:spPr>
      </p:pic>
      <p:pic>
        <p:nvPicPr>
          <p:cNvPr id="4" name="Picture 3">
            <a:extLst>
              <a:ext uri="{FF2B5EF4-FFF2-40B4-BE49-F238E27FC236}">
                <a16:creationId xmlns:a16="http://schemas.microsoft.com/office/drawing/2014/main" id="{2A9442E9-C279-4C82-8583-82053066004D}"/>
              </a:ext>
            </a:extLst>
          </p:cNvPr>
          <p:cNvPicPr>
            <a:picLocks noChangeAspect="1"/>
          </p:cNvPicPr>
          <p:nvPr/>
        </p:nvPicPr>
        <p:blipFill>
          <a:blip r:embed="rId6"/>
          <a:stretch>
            <a:fillRect/>
          </a:stretch>
        </p:blipFill>
        <p:spPr>
          <a:xfrm>
            <a:off x="100669" y="692696"/>
            <a:ext cx="8958263" cy="913924"/>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17</a:t>
            </a:fld>
            <a:endParaRPr lang="en-GB" dirty="0"/>
          </a:p>
        </p:txBody>
      </p:sp>
      <p:sp>
        <p:nvSpPr>
          <p:cNvPr id="7" name="TextBox 6"/>
          <p:cNvSpPr txBox="1"/>
          <p:nvPr/>
        </p:nvSpPr>
        <p:spPr>
          <a:xfrm>
            <a:off x="132608" y="4365104"/>
            <a:ext cx="8879360" cy="221599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a 7.4% increase (1,969 more) in Domestic Abuse (DA) offences for the 12 months to May 2022 compared to the 12 months to May 2021.  Essex Police also recorded 49 more offences in the three months to May 2022 compared to the same period in 2021 (7,293 v. 7,244).</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While Essex Police solved 2.5% (79) fewer DA offences for the 12 months to May 2022 compared to the 12 months to May 2021, the Force solved 63 more offences in the three months to May 2022 compared to the same period in 2021 (725 v 788).</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was an 3.9% increase (1152 more) in DA offences and a 4.4% increase (133 more) in the number of DA offences solved for the 12 months to May 2022 compared to the 12 months to December 2019.</a:t>
            </a:r>
          </a:p>
          <a:p>
            <a:endParaRPr lang="en-GB" sz="1200" dirty="0">
              <a:solidFill>
                <a:schemeClr val="tx1"/>
              </a:solidFill>
              <a:latin typeface="Atkinson Hyperlegible" pitchFamily="50" charset="0"/>
            </a:endParaRPr>
          </a:p>
          <a:p>
            <a:pPr>
              <a:lnSpc>
                <a:spcPct val="115000"/>
              </a:lnSpc>
              <a:spcAft>
                <a:spcPts val="1000"/>
              </a:spcAft>
            </a:pPr>
            <a:r>
              <a:rPr lang="en-GB" sz="1000" dirty="0">
                <a:effectLst/>
                <a:latin typeface="Atkinson Hyperlegible" pitchFamily="50" charset="0"/>
                <a:ea typeface="Times New Roman" panose="02020603050405020304" pitchFamily="18" charset="0"/>
                <a:cs typeface="Calibri" panose="020F0502020204030204" pitchFamily="34" charset="0"/>
              </a:rPr>
              <a:t>The Essex Police Domestic Abuse Problem Solving Teams (DAPST) were formed in March 2021 and are divided into a victim focused contingent (Problem-Solving officers) and an Offender Management contingent (Offender Management officers). They work alongside DAIT, who manage the most prolific DA perpetrators and the most vulnerable victims. The team has been implemented to provide a continual and sustained problem-solving approach, focussing on preventing future harm and reducing repeat victimisation.</a:t>
            </a:r>
            <a:endParaRPr lang="en-GB" sz="1000" dirty="0">
              <a:effectLst/>
              <a:latin typeface="Atkinson Hyperlegible" pitchFamily="50"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223F1486-25ED-4A96-A70C-A701B35B4566}"/>
              </a:ext>
            </a:extLst>
          </p:cNvPr>
          <p:cNvSpPr/>
          <p:nvPr/>
        </p:nvSpPr>
        <p:spPr>
          <a:xfrm>
            <a:off x="7252682" y="172331"/>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10" name="Picture 9">
            <a:extLst>
              <a:ext uri="{FF2B5EF4-FFF2-40B4-BE49-F238E27FC236}">
                <a16:creationId xmlns:a16="http://schemas.microsoft.com/office/drawing/2014/main" id="{9A82FD17-3467-49FD-B7E7-D3A75BA7B749}"/>
              </a:ext>
            </a:extLst>
          </p:cNvPr>
          <p:cNvPicPr>
            <a:picLocks noChangeAspect="1"/>
          </p:cNvPicPr>
          <p:nvPr/>
        </p:nvPicPr>
        <p:blipFill>
          <a:blip r:embed="rId2"/>
          <a:stretch>
            <a:fillRect/>
          </a:stretch>
        </p:blipFill>
        <p:spPr>
          <a:xfrm>
            <a:off x="72249" y="1696005"/>
            <a:ext cx="3960000" cy="1713913"/>
          </a:xfrm>
          <a:prstGeom prst="rect">
            <a:avLst/>
          </a:prstGeom>
        </p:spPr>
      </p:pic>
      <p:pic>
        <p:nvPicPr>
          <p:cNvPr id="11" name="Picture 10">
            <a:extLst>
              <a:ext uri="{FF2B5EF4-FFF2-40B4-BE49-F238E27FC236}">
                <a16:creationId xmlns:a16="http://schemas.microsoft.com/office/drawing/2014/main" id="{A4D501DF-8B32-4D52-9679-9753FA2623F5}"/>
              </a:ext>
            </a:extLst>
          </p:cNvPr>
          <p:cNvPicPr>
            <a:picLocks noChangeAspect="1"/>
          </p:cNvPicPr>
          <p:nvPr/>
        </p:nvPicPr>
        <p:blipFill>
          <a:blip r:embed="rId3"/>
          <a:stretch>
            <a:fillRect/>
          </a:stretch>
        </p:blipFill>
        <p:spPr>
          <a:xfrm>
            <a:off x="5076496" y="1690237"/>
            <a:ext cx="3960000" cy="1719681"/>
          </a:xfrm>
          <a:prstGeom prst="rect">
            <a:avLst/>
          </a:prstGeom>
        </p:spPr>
      </p:pic>
      <p:pic>
        <p:nvPicPr>
          <p:cNvPr id="4" name="Picture 3">
            <a:extLst>
              <a:ext uri="{FF2B5EF4-FFF2-40B4-BE49-F238E27FC236}">
                <a16:creationId xmlns:a16="http://schemas.microsoft.com/office/drawing/2014/main" id="{2EE075F5-E629-4595-B0D5-66AB2BF6745E}"/>
              </a:ext>
            </a:extLst>
          </p:cNvPr>
          <p:cNvPicPr>
            <a:picLocks noChangeAspect="1"/>
          </p:cNvPicPr>
          <p:nvPr/>
        </p:nvPicPr>
        <p:blipFill>
          <a:blip r:embed="rId4"/>
          <a:stretch>
            <a:fillRect/>
          </a:stretch>
        </p:blipFill>
        <p:spPr>
          <a:xfrm>
            <a:off x="0" y="717216"/>
            <a:ext cx="9144000" cy="933254"/>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999" y="4490186"/>
            <a:ext cx="8999999"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6.6% increase (380 more) in Child Abuse offences and an 8.2% increase (27 more) in the number of these offences which were solved for the 12 months to May 2022 compared to the 12 months to May 2021.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17.4% increase (915 more) in Child Abuse offences and a 30.2% increase (83 more) in the number of these offences which were solved for the 12 months to May 2022 compared to the 12 months to December 2019.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that the policing response to protect children and vulnerable people (from the independent survey commissioned by Essex Police) is at 83.8% (results to the 12 months to March 2022). Compared to year ending March 2021, confidence has decreased by 6.2% points.</a:t>
            </a:r>
          </a:p>
          <a:p>
            <a:endParaRPr lang="en-GB" sz="1200" dirty="0">
              <a:solidFill>
                <a:schemeClr val="tx1"/>
              </a:solidFill>
            </a:endParaRPr>
          </a:p>
          <a:p>
            <a:r>
              <a:rPr lang="en-GB" sz="1200" dirty="0">
                <a:solidFill>
                  <a:schemeClr val="tx1"/>
                </a:solidFill>
                <a:latin typeface="Atkinson Hyperlegible" pitchFamily="50" charset="0"/>
              </a:rPr>
              <a:t>Due to the fact that there has been a continual increase in the number of Child Abuse offences solved in the 12 months to May 2022 compared to the 12 months to December 2019, a grade of Adequate is recommended.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 (cont.)</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18</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205723" y="186460"/>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11" name="Picture 10">
            <a:extLst>
              <a:ext uri="{FF2B5EF4-FFF2-40B4-BE49-F238E27FC236}">
                <a16:creationId xmlns:a16="http://schemas.microsoft.com/office/drawing/2014/main" id="{DE89A81A-F2D2-4824-9653-2BABADAFC883}"/>
              </a:ext>
            </a:extLst>
          </p:cNvPr>
          <p:cNvPicPr>
            <a:picLocks noChangeAspect="1"/>
          </p:cNvPicPr>
          <p:nvPr/>
        </p:nvPicPr>
        <p:blipFill>
          <a:blip r:embed="rId2"/>
          <a:stretch>
            <a:fillRect/>
          </a:stretch>
        </p:blipFill>
        <p:spPr>
          <a:xfrm>
            <a:off x="71753" y="1623585"/>
            <a:ext cx="3960000" cy="1720879"/>
          </a:xfrm>
          <a:prstGeom prst="rect">
            <a:avLst/>
          </a:prstGeom>
        </p:spPr>
      </p:pic>
      <p:pic>
        <p:nvPicPr>
          <p:cNvPr id="13" name="Picture 12">
            <a:extLst>
              <a:ext uri="{FF2B5EF4-FFF2-40B4-BE49-F238E27FC236}">
                <a16:creationId xmlns:a16="http://schemas.microsoft.com/office/drawing/2014/main" id="{EE8AEBEB-A3DD-43A9-964F-5FF60B7591D7}"/>
              </a:ext>
            </a:extLst>
          </p:cNvPr>
          <p:cNvPicPr>
            <a:picLocks noChangeAspect="1"/>
          </p:cNvPicPr>
          <p:nvPr/>
        </p:nvPicPr>
        <p:blipFill>
          <a:blip r:embed="rId3"/>
          <a:stretch>
            <a:fillRect/>
          </a:stretch>
        </p:blipFill>
        <p:spPr>
          <a:xfrm>
            <a:off x="5076496" y="1623585"/>
            <a:ext cx="3960000" cy="1722600"/>
          </a:xfrm>
          <a:prstGeom prst="rect">
            <a:avLst/>
          </a:prstGeom>
        </p:spPr>
      </p:pic>
      <p:pic>
        <p:nvPicPr>
          <p:cNvPr id="2" name="Picture 1">
            <a:extLst>
              <a:ext uri="{FF2B5EF4-FFF2-40B4-BE49-F238E27FC236}">
                <a16:creationId xmlns:a16="http://schemas.microsoft.com/office/drawing/2014/main" id="{5D93967E-C821-41F7-90DE-310E26FC5D9E}"/>
              </a:ext>
            </a:extLst>
          </p:cNvPr>
          <p:cNvPicPr>
            <a:picLocks noChangeAspect="1"/>
          </p:cNvPicPr>
          <p:nvPr/>
        </p:nvPicPr>
        <p:blipFill>
          <a:blip r:embed="rId4"/>
          <a:stretch>
            <a:fillRect/>
          </a:stretch>
        </p:blipFill>
        <p:spPr>
          <a:xfrm>
            <a:off x="97102" y="698108"/>
            <a:ext cx="8962073" cy="914686"/>
          </a:xfrm>
          <a:prstGeom prst="rect">
            <a:avLst/>
          </a:prstGeom>
        </p:spPr>
      </p:pic>
      <p:pic>
        <p:nvPicPr>
          <p:cNvPr id="4" name="Picture 3">
            <a:extLst>
              <a:ext uri="{FF2B5EF4-FFF2-40B4-BE49-F238E27FC236}">
                <a16:creationId xmlns:a16="http://schemas.microsoft.com/office/drawing/2014/main" id="{0008559A-AC77-4C46-8CEF-FEE4FF8D6664}"/>
              </a:ext>
            </a:extLst>
          </p:cNvPr>
          <p:cNvPicPr>
            <a:picLocks noChangeAspect="1"/>
          </p:cNvPicPr>
          <p:nvPr/>
        </p:nvPicPr>
        <p:blipFill>
          <a:blip r:embed="rId5"/>
          <a:stretch>
            <a:fillRect/>
          </a:stretch>
        </p:blipFill>
        <p:spPr>
          <a:xfrm>
            <a:off x="109058" y="3384547"/>
            <a:ext cx="8962073" cy="1090232"/>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19</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
        <p:nvSpPr>
          <p:cNvPr id="12" name="TextBox 11">
            <a:extLst>
              <a:ext uri="{FF2B5EF4-FFF2-40B4-BE49-F238E27FC236}">
                <a16:creationId xmlns:a16="http://schemas.microsoft.com/office/drawing/2014/main" id="{F90608DC-25BC-4D4A-BFB8-31EFAFAA6ED2}"/>
              </a:ext>
            </a:extLst>
          </p:cNvPr>
          <p:cNvSpPr txBox="1"/>
          <p:nvPr/>
        </p:nvSpPr>
        <p:spPr>
          <a:xfrm>
            <a:off x="72000" y="2309117"/>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slight increase (0.1%) in the proportion of ethnic minority employees in May 2022 (277) compared to May 2021 (268); this equates to 9 additional employees. There has also been an increase (0.8%) compared to May 20</a:t>
            </a:r>
            <a:r>
              <a:rPr lang="en-GB" sz="1200" u="sng" dirty="0">
                <a:solidFill>
                  <a:schemeClr val="tx1"/>
                </a:solidFill>
                <a:latin typeface="Atkinson Hyperlegible" pitchFamily="50" charset="0"/>
              </a:rPr>
              <a:t>19</a:t>
            </a:r>
            <a:r>
              <a:rPr lang="en-GB" sz="1200" dirty="0">
                <a:solidFill>
                  <a:schemeClr val="tx1"/>
                </a:solidFill>
                <a:latin typeface="Atkinson Hyperlegible" pitchFamily="50" charset="0"/>
              </a:rPr>
              <a:t> (217); this equates to 60 additional employees.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is a disparity of 3.3% points between the proportion of ethnic minority residents in Essex*** (7.6%) and the proportion of ethnic minority employees in Essex Police (4.3%).</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pic>
        <p:nvPicPr>
          <p:cNvPr id="2" name="Picture 1">
            <a:extLst>
              <a:ext uri="{FF2B5EF4-FFF2-40B4-BE49-F238E27FC236}">
                <a16:creationId xmlns:a16="http://schemas.microsoft.com/office/drawing/2014/main" id="{1B169489-2CCD-4FF0-815A-DDB8BF438D2F}"/>
              </a:ext>
            </a:extLst>
          </p:cNvPr>
          <p:cNvPicPr>
            <a:picLocks noChangeAspect="1"/>
          </p:cNvPicPr>
          <p:nvPr/>
        </p:nvPicPr>
        <p:blipFill>
          <a:blip r:embed="rId2"/>
          <a:stretch>
            <a:fillRect/>
          </a:stretch>
        </p:blipFill>
        <p:spPr>
          <a:xfrm>
            <a:off x="114478" y="786378"/>
            <a:ext cx="8908733" cy="1414653"/>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10913" y="655832"/>
            <a:ext cx="9144000" cy="5924699"/>
          </a:xfrm>
          <a:prstGeom prst="rect">
            <a:avLst/>
          </a:prstGeom>
          <a:noFill/>
        </p:spPr>
        <p:txBody>
          <a:bodyPr wrap="square" rtlCol="0">
            <a:spAutoFit/>
          </a:bodyPr>
          <a:lstStyle/>
          <a:p>
            <a:pPr marL="285750" indent="-285750">
              <a:buFont typeface="Arial" panose="020B0604020202020204" pitchFamily="34" charset="0"/>
              <a:buChar char="•"/>
            </a:pPr>
            <a:r>
              <a:rPr lang="en-GB" sz="1000" dirty="0">
                <a:latin typeface="Atkinson Hyperlegible" pitchFamily="50" charset="0"/>
              </a:rPr>
              <a:t>The Police and Crime Plan 2021-2024 was introduced in April 2021,</a:t>
            </a:r>
            <a:r>
              <a:rPr lang="en-GB" sz="1000" baseline="30000" dirty="0">
                <a:latin typeface="Atkinson Hyperlegible" pitchFamily="50" charset="0"/>
              </a:rPr>
              <a:t> </a:t>
            </a:r>
            <a:r>
              <a:rPr lang="en-GB" sz="1000" dirty="0">
                <a:latin typeface="Atkinson Hyperlegible" pitchFamily="50" charset="0"/>
              </a:rPr>
              <a:t>with new measures that reflect the Police, Fire and Crime Commissioner (PFCC) for Essex’s strategic commitment to targeted prevention and early intervention. </a:t>
            </a:r>
          </a:p>
          <a:p>
            <a:endParaRPr lang="en-GB" sz="1000" b="1" dirty="0">
              <a:solidFill>
                <a:srgbClr val="FF0000"/>
              </a:solidFill>
              <a:latin typeface="Atkinson Hyperlegible" pitchFamily="50" charset="0"/>
            </a:endParaRPr>
          </a:p>
          <a:p>
            <a:pPr marL="285750" indent="-285750">
              <a:buFont typeface="Arial" panose="020B0604020202020204" pitchFamily="34" charset="0"/>
              <a:buChar char="•"/>
            </a:pPr>
            <a:r>
              <a:rPr lang="en-GB" sz="1000" b="1" dirty="0">
                <a:latin typeface="Atkinson Hyperlegible" pitchFamily="50" charset="0"/>
              </a:rPr>
              <a:t>Four of the eleven PFCC Priorities have been given a recommended grade of ‘</a:t>
            </a:r>
            <a:r>
              <a:rPr lang="en-GB" sz="1000" b="1" dirty="0">
                <a:solidFill>
                  <a:srgbClr val="00B050"/>
                </a:solidFill>
                <a:latin typeface="Atkinson Hyperlegible" pitchFamily="50" charset="0"/>
              </a:rPr>
              <a:t>Good</a:t>
            </a:r>
            <a:r>
              <a:rPr lang="en-GB" sz="1000" b="1" dirty="0">
                <a:latin typeface="Atkinson Hyperlegible" pitchFamily="50" charset="0"/>
              </a:rPr>
              <a:t>’. Five have been given a recommended grade of ‘</a:t>
            </a:r>
            <a:r>
              <a:rPr lang="en-GB" sz="1000" b="1" dirty="0">
                <a:solidFill>
                  <a:schemeClr val="accent6">
                    <a:lumMod val="75000"/>
                  </a:schemeClr>
                </a:solidFill>
                <a:latin typeface="Atkinson Hyperlegible" pitchFamily="50" charset="0"/>
              </a:rPr>
              <a:t>Adequate</a:t>
            </a:r>
            <a:r>
              <a:rPr lang="en-GB" sz="1000" dirty="0">
                <a:latin typeface="Atkinson Hyperlegible" pitchFamily="50" charset="0"/>
              </a:rPr>
              <a:t>’ and </a:t>
            </a:r>
            <a:r>
              <a:rPr lang="en-GB" sz="1000" b="1" dirty="0">
                <a:latin typeface="Atkinson Hyperlegible" pitchFamily="50" charset="0"/>
              </a:rPr>
              <a:t>two</a:t>
            </a:r>
            <a:r>
              <a:rPr lang="en-GB" sz="1000" dirty="0">
                <a:latin typeface="Atkinson Hyperlegible" pitchFamily="50" charset="0"/>
              </a:rPr>
              <a:t> </a:t>
            </a:r>
            <a:r>
              <a:rPr lang="en-GB" sz="1000" b="1" dirty="0">
                <a:latin typeface="Atkinson Hyperlegible" pitchFamily="50" charset="0"/>
              </a:rPr>
              <a:t>have been given a recommended grade of </a:t>
            </a:r>
            <a:r>
              <a:rPr lang="en-GB" sz="1000" b="1" dirty="0">
                <a:solidFill>
                  <a:srgbClr val="FF0000"/>
                </a:solidFill>
                <a:latin typeface="Atkinson Hyperlegible" pitchFamily="50" charset="0"/>
              </a:rPr>
              <a:t>‘Requires Improvement</a:t>
            </a:r>
            <a:r>
              <a:rPr lang="en-GB" sz="1000" dirty="0">
                <a:solidFill>
                  <a:srgbClr val="FF0000"/>
                </a:solidFill>
                <a:latin typeface="Atkinson Hyperlegible" pitchFamily="50" charset="0"/>
              </a:rPr>
              <a:t>’</a:t>
            </a:r>
            <a:r>
              <a:rPr lang="en-GB" sz="1000" dirty="0">
                <a:latin typeface="Atkinson Hyperlegible" pitchFamily="50" charset="0"/>
              </a:rPr>
              <a:t>.</a:t>
            </a: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Confidence (from the independent survey commissioned by Essex Police) is at 79.0% (results to the 12 months to March 2022). </a:t>
            </a:r>
            <a:r>
              <a:rPr lang="en-GB" sz="1000" b="1" dirty="0">
                <a:latin typeface="Atkinson Hyperlegible" pitchFamily="50" charset="0"/>
              </a:rPr>
              <a:t>Compared to year ending March 2021, confidence in the local police has remained stable</a:t>
            </a:r>
            <a:r>
              <a:rPr lang="en-GB" sz="1000" dirty="0">
                <a:latin typeface="Atkinson Hyperlegible" pitchFamily="50" charset="0"/>
              </a:rPr>
              <a:t>. </a:t>
            </a:r>
          </a:p>
          <a:p>
            <a:endParaRPr lang="en-GB" sz="1000" dirty="0">
              <a:latin typeface="Atkinson Hyperlegible" pitchFamily="50" charset="0"/>
            </a:endParaRPr>
          </a:p>
          <a:p>
            <a:pPr marL="285750" indent="-285750">
              <a:buFont typeface="Arial" panose="020B0604020202020204" pitchFamily="34" charset="0"/>
              <a:buChar char="•"/>
            </a:pPr>
            <a:r>
              <a:rPr lang="en-GB" sz="1000" b="1" dirty="0">
                <a:latin typeface="Atkinson Hyperlegible" pitchFamily="50" charset="0"/>
              </a:rPr>
              <a:t>All Crime increased by 9.1% for the 12 months to May 2022 compared to the 12 months to May 2021; </a:t>
            </a:r>
            <a:r>
              <a:rPr lang="en-GB" sz="1000" dirty="0">
                <a:latin typeface="Atkinson Hyperlegible" pitchFamily="50" charset="0"/>
              </a:rPr>
              <a:t>this equates to 13,797 more offences. This increase has been primarily influenced by the Government’s easing of restrictions on gathering and movement in relation to COVID-19. The Force also recorded 3,614 more offences in May 2022 compared to </a:t>
            </a:r>
            <a:r>
              <a:rPr lang="en-GB" sz="1000" u="sng" dirty="0">
                <a:latin typeface="Atkinson Hyperlegible" pitchFamily="50" charset="0"/>
              </a:rPr>
              <a:t>April 2020</a:t>
            </a:r>
            <a:r>
              <a:rPr lang="en-GB" sz="1000" dirty="0">
                <a:latin typeface="Atkinson Hyperlegible" pitchFamily="50" charset="0"/>
              </a:rPr>
              <a:t>, when the Government implemented the first lockdown; this equates to 34.2% more offences. </a:t>
            </a:r>
          </a:p>
          <a:p>
            <a:pPr marL="285750" indent="-285750">
              <a:buFont typeface="Arial" panose="020B0604020202020204" pitchFamily="34" charset="0"/>
              <a:buChar char="•"/>
            </a:pPr>
            <a:endParaRPr lang="en-GB" sz="1000" dirty="0">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Each change in the rules relating to social distancing has affected the number of All Crime offences reported to Essex Police. A comparison with the 12 months to December 2019 has been provided to allow a comparison with a year in which society, crime and policing was not affected by the pandemic. </a:t>
            </a:r>
          </a:p>
          <a:p>
            <a:pPr marL="285750" indent="-285750">
              <a:buFont typeface="Arial" panose="020B0604020202020204" pitchFamily="34" charset="0"/>
              <a:buChar char="•"/>
            </a:pPr>
            <a:endParaRPr lang="en-GB" sz="1000" dirty="0">
              <a:latin typeface="Atkinson Hyperlegible" pitchFamily="50" charset="0"/>
            </a:endParaRPr>
          </a:p>
          <a:p>
            <a:pPr marL="285750" indent="-285750">
              <a:buFont typeface="Arial" panose="020B0604020202020204" pitchFamily="34" charset="0"/>
              <a:buChar char="•"/>
            </a:pPr>
            <a:r>
              <a:rPr lang="en-GB" sz="1000" b="1" dirty="0">
                <a:latin typeface="Atkinson Hyperlegible" pitchFamily="50" charset="0"/>
              </a:rPr>
              <a:t>There was a 1.2% decrease in All Crime in the 12 months to May 2022 compared to the 12 months to December 2019; </a:t>
            </a:r>
            <a:r>
              <a:rPr lang="en-GB" sz="1000" dirty="0">
                <a:latin typeface="Atkinson Hyperlegible" pitchFamily="50" charset="0"/>
              </a:rPr>
              <a:t>this equates to 2,061 fewer offences</a:t>
            </a: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There was a 25.4% increase (176 more) in the number of those Killed or Seriously Injured (KSI) in Essex for the 12 months to May 2022 compared to the 12 months to May 2021.</a:t>
            </a:r>
          </a:p>
          <a:p>
            <a:pPr marL="285750" indent="-285750">
              <a:buFont typeface="Arial" panose="020B0604020202020204" pitchFamily="34" charset="0"/>
              <a:buChar char="•"/>
            </a:pPr>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Essex experienced an 11.3% increase (4,884 more) in the number of offences with a repeat victim for the 12 months to May 2022 compared to the 12 months to May 2021. </a:t>
            </a: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ea typeface="Times New Roman" panose="02020603050405020304" pitchFamily="18" charset="0"/>
                <a:cs typeface="Times New Roman" panose="02020603050405020304" pitchFamily="18" charset="0"/>
              </a:rPr>
              <a:t>Where </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gender is detailed, </a:t>
            </a:r>
            <a:r>
              <a:rPr lang="en-GB" sz="1000" b="1" kern="1200" dirty="0">
                <a:effectLst/>
                <a:latin typeface="Atkinson Hyperlegible" pitchFamily="50" charset="0"/>
                <a:ea typeface="Times New Roman" panose="02020603050405020304" pitchFamily="18" charset="0"/>
                <a:cs typeface="Times New Roman" panose="02020603050405020304" pitchFamily="18" charset="0"/>
              </a:rPr>
              <a:t>over half of victims of Violence Against the Person (VAP) offences identify as female (56.2%)</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a:t>
            </a:r>
            <a:r>
              <a:rPr lang="en-GB" sz="100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1000" dirty="0">
                <a:latin typeface="Atkinson Hyperlegible" pitchFamily="50" charset="0"/>
                <a:ea typeface="Times New Roman" panose="02020603050405020304" pitchFamily="18" charset="0"/>
                <a:cs typeface="Times New Roman" panose="02020603050405020304" pitchFamily="18" charset="0"/>
              </a:rPr>
              <a:t>VAP </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a:t>
            </a:r>
            <a:r>
              <a:rPr lang="en-GB" sz="1000" dirty="0">
                <a:latin typeface="Atkinson Hyperlegible" pitchFamily="50" charset="0"/>
                <a:ea typeface="Times New Roman" panose="02020603050405020304" pitchFamily="18" charset="0"/>
                <a:cs typeface="Times New Roman" panose="02020603050405020304" pitchFamily="18" charset="0"/>
              </a:rPr>
              <a:t>7.7</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(2,850 more), and there was a 21.8% increase (886 more) in the number of sexual offences against females in the 12 months to </a:t>
            </a:r>
            <a:r>
              <a:rPr lang="en-GB" sz="1000" dirty="0">
                <a:latin typeface="Atkinson Hyperlegible" pitchFamily="50" charset="0"/>
              </a:rPr>
              <a:t>May</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000" dirty="0">
                <a:latin typeface="Atkinson Hyperlegible" pitchFamily="50" charset="0"/>
              </a:rPr>
              <a:t>May</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2021. This compares to an 11.2% rise (3,124 more) in VAP offences committed against males and a 23.1% rise (154 more) in sexual offences against males in the same period. </a:t>
            </a:r>
          </a:p>
          <a:p>
            <a:endParaRPr lang="en-GB" sz="1000" dirty="0">
              <a:solidFill>
                <a:srgbClr val="FF0000"/>
              </a:solidFill>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000" kern="1200" dirty="0">
                <a:effectLst/>
                <a:latin typeface="Atkinson Hyperlegible" pitchFamily="50" charset="0"/>
                <a:ea typeface="Times New Roman" panose="02020603050405020304" pitchFamily="18" charset="0"/>
                <a:cs typeface="Times New Roman" panose="02020603050405020304" pitchFamily="18" charset="0"/>
              </a:rPr>
              <a:t>The number of </a:t>
            </a:r>
            <a:r>
              <a:rPr lang="en-GB" sz="1000" i="1" kern="1200" dirty="0">
                <a:effectLst/>
                <a:latin typeface="Atkinson Hyperlegible" pitchFamily="50" charset="0"/>
                <a:ea typeface="Times New Roman" panose="02020603050405020304" pitchFamily="18" charset="0"/>
                <a:cs typeface="Times New Roman" panose="02020603050405020304" pitchFamily="18" charset="0"/>
              </a:rPr>
              <a:t>solved</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sexual offences committed against females decreased by 7.8% (22 fewer) in the 12 months to </a:t>
            </a:r>
            <a:r>
              <a:rPr lang="en-GB" sz="1000" dirty="0">
                <a:latin typeface="Atkinson Hyperlegible" pitchFamily="50" charset="0"/>
              </a:rPr>
              <a:t>May</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000" dirty="0">
                <a:latin typeface="Atkinson Hyperlegible" pitchFamily="50" charset="0"/>
              </a:rPr>
              <a:t>May</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1000" dirty="0">
                <a:latin typeface="Atkinson Hyperlegible" pitchFamily="50" charset="0"/>
                <a:ea typeface="Times New Roman" panose="02020603050405020304" pitchFamily="18" charset="0"/>
                <a:cs typeface="Times New Roman" panose="02020603050405020304" pitchFamily="18" charset="0"/>
              </a:rPr>
              <a:t>T</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his compares to a decrease of 2.4% (1 fewer) sexual offences committed against males solved in the same period.</a:t>
            </a:r>
            <a:endParaRPr lang="en-GB" sz="1000" dirty="0">
              <a:latin typeface="Atkinson Hyperlegible" pitchFamily="50" charset="0"/>
            </a:endParaRPr>
          </a:p>
          <a:p>
            <a:endParaRPr lang="en-GB" sz="10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effectLst/>
                <a:latin typeface="Atkinson Hyperlegible" pitchFamily="50" charset="0"/>
                <a:ea typeface="Calibri" panose="020F0502020204030204" pitchFamily="34" charset="0"/>
              </a:rPr>
              <a:t>There has been a slight increase (0.1%) in the proportion of ethnic minority employees in </a:t>
            </a:r>
            <a:r>
              <a:rPr lang="en-GB" sz="1000" dirty="0">
                <a:latin typeface="Atkinson Hyperlegible" pitchFamily="50" charset="0"/>
                <a:ea typeface="Calibri" panose="020F0502020204030204" pitchFamily="34" charset="0"/>
              </a:rPr>
              <a:t>May</a:t>
            </a:r>
            <a:r>
              <a:rPr lang="en-GB" sz="1000" dirty="0">
                <a:effectLst/>
                <a:latin typeface="Atkinson Hyperlegible" pitchFamily="50" charset="0"/>
                <a:ea typeface="Calibri" panose="020F0502020204030204" pitchFamily="34" charset="0"/>
              </a:rPr>
              <a:t> 2022 (277) compared to </a:t>
            </a:r>
            <a:r>
              <a:rPr lang="en-GB" sz="1000" dirty="0">
                <a:latin typeface="Atkinson Hyperlegible" pitchFamily="50" charset="0"/>
                <a:ea typeface="Calibri" panose="020F0502020204030204" pitchFamily="34" charset="0"/>
              </a:rPr>
              <a:t>May</a:t>
            </a:r>
            <a:r>
              <a:rPr lang="en-GB" sz="1000" dirty="0">
                <a:effectLst/>
                <a:latin typeface="Atkinson Hyperlegible" pitchFamily="50" charset="0"/>
                <a:ea typeface="Calibri" panose="020F0502020204030204" pitchFamily="34" charset="0"/>
              </a:rPr>
              <a:t> 2021 (268). This equates to </a:t>
            </a:r>
            <a:r>
              <a:rPr lang="en-GB" sz="1000" dirty="0">
                <a:latin typeface="Atkinson Hyperlegible" pitchFamily="50" charset="0"/>
                <a:ea typeface="Calibri" panose="020F0502020204030204" pitchFamily="34" charset="0"/>
              </a:rPr>
              <a:t>9</a:t>
            </a:r>
            <a:r>
              <a:rPr lang="en-GB" sz="1000" dirty="0">
                <a:effectLst/>
                <a:latin typeface="Atkinson Hyperlegible" pitchFamily="50" charset="0"/>
                <a:ea typeface="Calibri" panose="020F0502020204030204" pitchFamily="34" charset="0"/>
              </a:rPr>
              <a:t> additional employees.</a:t>
            </a:r>
            <a:endParaRPr lang="en-GB" sz="1000" dirty="0">
              <a:latin typeface="Atkinson Hyperlegible" pitchFamily="50" charset="0"/>
            </a:endParaRPr>
          </a:p>
          <a:p>
            <a:endParaRPr lang="en-GB" sz="900" dirty="0">
              <a:solidFill>
                <a:srgbClr val="FF0000"/>
              </a:solidFill>
              <a:latin typeface="Atkinson Hyperlegible" pitchFamily="50" charset="0"/>
            </a:endParaRP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20</a:t>
            </a:fld>
            <a:endParaRPr lang="en-GB" dirty="0"/>
          </a:p>
        </p:txBody>
      </p:sp>
      <p:sp>
        <p:nvSpPr>
          <p:cNvPr id="7" name="TextBox 6">
            <a:extLst>
              <a:ext uri="{FF2B5EF4-FFF2-40B4-BE49-F238E27FC236}">
                <a16:creationId xmlns:a16="http://schemas.microsoft.com/office/drawing/2014/main" id="{B45F3D4F-C42C-448F-9906-006A7CC71596}"/>
              </a:ext>
            </a:extLst>
          </p:cNvPr>
          <p:cNvSpPr txBox="1"/>
          <p:nvPr/>
        </p:nvSpPr>
        <p:spPr>
          <a:xfrm>
            <a:off x="134042" y="769942"/>
            <a:ext cx="8894104" cy="52322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rPr>
              <a:t>Exceptions Overview</a:t>
            </a:r>
            <a:r>
              <a:rPr lang="en-GB" sz="1600" dirty="0">
                <a:solidFill>
                  <a:schemeClr val="tx1"/>
                </a:solidFill>
              </a:rPr>
              <a:t> </a:t>
            </a:r>
          </a:p>
          <a:p>
            <a:r>
              <a:rPr lang="en-GB" sz="1200" dirty="0">
                <a:solidFill>
                  <a:schemeClr val="tx1"/>
                </a:solidFill>
              </a:rPr>
              <a:t>Possession of Weapons experienced a statistically significant </a:t>
            </a:r>
            <a:r>
              <a:rPr lang="en-GB" sz="1200" u="sng" dirty="0">
                <a:solidFill>
                  <a:schemeClr val="tx1"/>
                </a:solidFill>
              </a:rPr>
              <a:t>increase</a:t>
            </a:r>
            <a:r>
              <a:rPr lang="en-GB" sz="1200" dirty="0">
                <a:solidFill>
                  <a:schemeClr val="tx1"/>
                </a:solidFill>
              </a:rPr>
              <a:t> for the month of May 2022. </a:t>
            </a:r>
          </a:p>
        </p:txBody>
      </p:sp>
      <p:sp>
        <p:nvSpPr>
          <p:cNvPr id="11" name="TextBox 10">
            <a:extLst>
              <a:ext uri="{FF2B5EF4-FFF2-40B4-BE49-F238E27FC236}">
                <a16:creationId xmlns:a16="http://schemas.microsoft.com/office/drawing/2014/main" id="{924E1210-EFB0-4724-AD3B-18E9D4FC1149}"/>
              </a:ext>
            </a:extLst>
          </p:cNvPr>
          <p:cNvSpPr txBox="1"/>
          <p:nvPr/>
        </p:nvSpPr>
        <p:spPr>
          <a:xfrm>
            <a:off x="134042" y="1379887"/>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Possession of Weapons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14.4% increase (177 more crimes) for the 12 months to May 2022 compared to the 12 months to May 2021. There were statistically exceptional increases in four Districts in May 2022. This crime type is predominantly driven by police proactivity.</a:t>
            </a:r>
          </a:p>
        </p:txBody>
      </p:sp>
    </p:spTree>
    <p:extLst>
      <p:ext uri="{BB962C8B-B14F-4D97-AF65-F5344CB8AC3E}">
        <p14:creationId xmlns:p14="http://schemas.microsoft.com/office/powerpoint/2010/main" val="555042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Of Note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sp>
        <p:nvSpPr>
          <p:cNvPr id="8" name="TextBox 7">
            <a:extLst>
              <a:ext uri="{FF2B5EF4-FFF2-40B4-BE49-F238E27FC236}">
                <a16:creationId xmlns:a16="http://schemas.microsoft.com/office/drawing/2014/main" id="{1066C2D0-187C-4617-926C-A59AF517E34F}"/>
              </a:ext>
            </a:extLst>
          </p:cNvPr>
          <p:cNvSpPr txBox="1"/>
          <p:nvPr/>
        </p:nvSpPr>
        <p:spPr>
          <a:xfrm>
            <a:off x="103681" y="761948"/>
            <a:ext cx="8987641"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2022 </a:t>
            </a:r>
            <a:r>
              <a:rPr lang="en-GB" sz="1400" b="1" u="sng" dirty="0">
                <a:solidFill>
                  <a:schemeClr val="tx1"/>
                </a:solidFill>
                <a:latin typeface="Atkinson Hyperlegible" pitchFamily="50" charset="0"/>
              </a:rPr>
              <a:t>May</a:t>
            </a:r>
            <a:r>
              <a:rPr lang="en-GB" sz="1400" b="1" i="0" u="sng" dirty="0">
                <a:solidFill>
                  <a:schemeClr val="tx1"/>
                </a:solidFill>
                <a:effectLst/>
                <a:latin typeface="Atkinson Hyperlegible" pitchFamily="50" charset="0"/>
              </a:rPr>
              <a:t> – Essex Police welcomes 62 new officers</a:t>
            </a:r>
          </a:p>
          <a:p>
            <a:r>
              <a:rPr lang="en-GB" sz="1200" dirty="0">
                <a:solidFill>
                  <a:schemeClr val="tx1"/>
                </a:solidFill>
                <a:latin typeface="Atkinson Hyperlegible" pitchFamily="50" charset="0"/>
              </a:rPr>
              <a:t>Essex Police are approaching record strength as they welcome 62 new recruits. By the end of March 2023 the Force will have 3,755 officers dedicated to helping people catching criminals and bringing them to justice; this is 200 more than at the end of March this year, and 900 more than in 2016. Essex Police will also be recruiting an extra 72 members of police staff to support them. This has been made possible by an increase in funding thanks to support from the public</a:t>
            </a:r>
            <a:r>
              <a:rPr lang="en-GB" sz="1200" dirty="0">
                <a:solidFill>
                  <a:srgbClr val="0070C0"/>
                </a:solidFill>
                <a:latin typeface="Atkinson Hyperlegible" pitchFamily="50" charset="0"/>
              </a:rPr>
              <a:t>.</a:t>
            </a:r>
          </a:p>
        </p:txBody>
      </p:sp>
      <p:sp>
        <p:nvSpPr>
          <p:cNvPr id="10" name="TextBox 9">
            <a:extLst>
              <a:ext uri="{FF2B5EF4-FFF2-40B4-BE49-F238E27FC236}">
                <a16:creationId xmlns:a16="http://schemas.microsoft.com/office/drawing/2014/main" id="{665E5E6C-2921-42FE-AFF6-A2FAD070E34B}"/>
              </a:ext>
            </a:extLst>
          </p:cNvPr>
          <p:cNvSpPr txBox="1"/>
          <p:nvPr/>
        </p:nvSpPr>
        <p:spPr>
          <a:xfrm>
            <a:off x="103680" y="1887119"/>
            <a:ext cx="8987641"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2022 </a:t>
            </a:r>
            <a:r>
              <a:rPr lang="en-GB" sz="1400" b="1" u="sng" dirty="0">
                <a:solidFill>
                  <a:schemeClr val="tx1"/>
                </a:solidFill>
                <a:latin typeface="Atkinson Hyperlegible" pitchFamily="50" charset="0"/>
              </a:rPr>
              <a:t>May</a:t>
            </a:r>
            <a:r>
              <a:rPr lang="en-GB" sz="1400" b="1" i="0" u="sng" dirty="0">
                <a:solidFill>
                  <a:schemeClr val="tx1"/>
                </a:solidFill>
                <a:effectLst/>
                <a:latin typeface="Atkinson Hyperlegible" pitchFamily="50" charset="0"/>
              </a:rPr>
              <a:t> – Force Control Room is growing</a:t>
            </a:r>
          </a:p>
          <a:p>
            <a:r>
              <a:rPr lang="en-GB" sz="1200" b="0" i="0" dirty="0">
                <a:solidFill>
                  <a:schemeClr val="tx1"/>
                </a:solidFill>
                <a:effectLst/>
                <a:latin typeface="Atkinson Hyperlegible" pitchFamily="50" charset="0"/>
              </a:rPr>
              <a:t>Contact Management is at the frontline of Essex Police, acting as the first point of contact for victims of crime and managing the response to emergency, 101 and Live Chat calls and online reports. The Force are recruiting an extra 45 people, with 30 full-time equivalent contact handlers and 15 sergeants. The sergeants will focus on problem solving (resolving incidents that require attendance within 48 hours), and ensuring the right people are deployed at the right time.</a:t>
            </a:r>
            <a:endParaRPr lang="en-GB" sz="1200" dirty="0">
              <a:solidFill>
                <a:schemeClr val="tx1"/>
              </a:solidFill>
              <a:latin typeface="Atkinson Hyperlegible" pitchFamily="50" charset="0"/>
            </a:endParaRPr>
          </a:p>
        </p:txBody>
      </p:sp>
    </p:spTree>
    <p:extLst>
      <p:ext uri="{BB962C8B-B14F-4D97-AF65-F5344CB8AC3E}">
        <p14:creationId xmlns:p14="http://schemas.microsoft.com/office/powerpoint/2010/main" val="3355046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22</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24.</a:t>
            </a:r>
          </a:p>
        </p:txBody>
      </p:sp>
      <p:pic>
        <p:nvPicPr>
          <p:cNvPr id="3" name="Picture 2">
            <a:extLst>
              <a:ext uri="{FF2B5EF4-FFF2-40B4-BE49-F238E27FC236}">
                <a16:creationId xmlns:a16="http://schemas.microsoft.com/office/drawing/2014/main" id="{F80E063F-7C3C-4DF4-B15A-7C9E44A49B8A}"/>
              </a:ext>
            </a:extLst>
          </p:cNvPr>
          <p:cNvPicPr>
            <a:picLocks noChangeAspect="1"/>
          </p:cNvPicPr>
          <p:nvPr/>
        </p:nvPicPr>
        <p:blipFill>
          <a:blip r:embed="rId2"/>
          <a:stretch>
            <a:fillRect/>
          </a:stretch>
        </p:blipFill>
        <p:spPr>
          <a:xfrm>
            <a:off x="71996" y="930128"/>
            <a:ext cx="9000000" cy="4211134"/>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 (cont.)</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23</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24.</a:t>
            </a:r>
          </a:p>
        </p:txBody>
      </p:sp>
      <p:pic>
        <p:nvPicPr>
          <p:cNvPr id="4" name="Picture 3">
            <a:extLst>
              <a:ext uri="{FF2B5EF4-FFF2-40B4-BE49-F238E27FC236}">
                <a16:creationId xmlns:a16="http://schemas.microsoft.com/office/drawing/2014/main" id="{B0B656E9-4E20-4785-9EE3-1817015FD60B}"/>
              </a:ext>
            </a:extLst>
          </p:cNvPr>
          <p:cNvPicPr>
            <a:picLocks noChangeAspect="1"/>
          </p:cNvPicPr>
          <p:nvPr/>
        </p:nvPicPr>
        <p:blipFill>
          <a:blip r:embed="rId2"/>
          <a:stretch>
            <a:fillRect/>
          </a:stretch>
        </p:blipFill>
        <p:spPr>
          <a:xfrm>
            <a:off x="72000" y="930128"/>
            <a:ext cx="9000000" cy="3606319"/>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End Notes</a:t>
            </a:r>
          </a:p>
        </p:txBody>
      </p:sp>
      <p:sp>
        <p:nvSpPr>
          <p:cNvPr id="4" name="Rectangle 3"/>
          <p:cNvSpPr/>
          <p:nvPr/>
        </p:nvSpPr>
        <p:spPr>
          <a:xfrm>
            <a:off x="1116" y="822971"/>
            <a:ext cx="9142884" cy="3990836"/>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March 2022 versus the 12 months to March 2021.</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March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Data are only available for the 12 months to April 2022.</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p.8)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a:t>
            </a:r>
            <a:r>
              <a:rPr lang="en-GB" sz="950" dirty="0">
                <a:solidFill>
                  <a:schemeClr val="tx1"/>
                </a:solidFill>
                <a:latin typeface="Atkinson Hyperlegible" pitchFamily="50" charset="0"/>
              </a:rPr>
              <a:t>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endParaRPr lang="en-GB" sz="950" dirty="0">
              <a:latin typeface="Atkinson Hyperlegible" pitchFamily="50" charset="0"/>
            </a:endParaRP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24</a:t>
            </a:fld>
            <a:endParaRPr lang="en-GB" dirty="0"/>
          </a:p>
        </p:txBody>
      </p:sp>
    </p:spTree>
    <p:extLst>
      <p:ext uri="{BB962C8B-B14F-4D97-AF65-F5344CB8AC3E}">
        <p14:creationId xmlns:p14="http://schemas.microsoft.com/office/powerpoint/2010/main" val="3042133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May</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25</a:t>
            </a:fld>
            <a:endParaRPr lang="en-GB" dirty="0"/>
          </a:p>
        </p:txBody>
      </p:sp>
      <p:pic>
        <p:nvPicPr>
          <p:cNvPr id="5" name="Picture 4">
            <a:extLst>
              <a:ext uri="{FF2B5EF4-FFF2-40B4-BE49-F238E27FC236}">
                <a16:creationId xmlns:a16="http://schemas.microsoft.com/office/drawing/2014/main" id="{6C875C34-C9F5-4798-944F-015888B98DCB}"/>
              </a:ext>
            </a:extLst>
          </p:cNvPr>
          <p:cNvPicPr>
            <a:picLocks noChangeAspect="1"/>
          </p:cNvPicPr>
          <p:nvPr/>
        </p:nvPicPr>
        <p:blipFill>
          <a:blip r:embed="rId2"/>
          <a:stretch>
            <a:fillRect/>
          </a:stretch>
        </p:blipFill>
        <p:spPr>
          <a:xfrm>
            <a:off x="68103" y="805186"/>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192768"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May (cont.)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26</a:t>
            </a:fld>
            <a:endParaRPr lang="en-GB" dirty="0"/>
          </a:p>
        </p:txBody>
      </p:sp>
      <p:pic>
        <p:nvPicPr>
          <p:cNvPr id="4" name="Picture 3">
            <a:extLst>
              <a:ext uri="{FF2B5EF4-FFF2-40B4-BE49-F238E27FC236}">
                <a16:creationId xmlns:a16="http://schemas.microsoft.com/office/drawing/2014/main" id="{6513F035-E3B2-4A74-8A8A-3BB14A0A2860}"/>
              </a:ext>
            </a:extLst>
          </p:cNvPr>
          <p:cNvPicPr>
            <a:picLocks noChangeAspect="1"/>
          </p:cNvPicPr>
          <p:nvPr/>
        </p:nvPicPr>
        <p:blipFill>
          <a:blip r:embed="rId2"/>
          <a:stretch>
            <a:fillRect/>
          </a:stretch>
        </p:blipFill>
        <p:spPr>
          <a:xfrm>
            <a:off x="72000" y="1068075"/>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27</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May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page 25 as gender data is rerun on a monthly basis.</a:t>
            </a:r>
          </a:p>
        </p:txBody>
      </p:sp>
      <p:pic>
        <p:nvPicPr>
          <p:cNvPr id="4" name="Picture 3">
            <a:extLst>
              <a:ext uri="{FF2B5EF4-FFF2-40B4-BE49-F238E27FC236}">
                <a16:creationId xmlns:a16="http://schemas.microsoft.com/office/drawing/2014/main" id="{3EB9714D-0779-4AB5-8432-98D6E335EF0F}"/>
              </a:ext>
            </a:extLst>
          </p:cNvPr>
          <p:cNvPicPr>
            <a:picLocks noChangeAspect="1"/>
          </p:cNvPicPr>
          <p:nvPr/>
        </p:nvPicPr>
        <p:blipFill>
          <a:blip r:embed="rId2"/>
          <a:stretch>
            <a:fillRect/>
          </a:stretch>
        </p:blipFill>
        <p:spPr>
          <a:xfrm>
            <a:off x="88223" y="764660"/>
            <a:ext cx="9000000" cy="4647458"/>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3</a:t>
            </a:fld>
            <a:endParaRPr lang="en-GB" dirty="0"/>
          </a:p>
        </p:txBody>
      </p:sp>
      <p:sp>
        <p:nvSpPr>
          <p:cNvPr id="17" name="TextBox 16"/>
          <p:cNvSpPr txBox="1"/>
          <p:nvPr/>
        </p:nvSpPr>
        <p:spPr>
          <a:xfrm>
            <a:off x="107504" y="4117857"/>
            <a:ext cx="8964496" cy="229293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latin typeface="Atkinson Hyperlegible" pitchFamily="50" charset="0"/>
              </a:rPr>
              <a:t>Essex experienced a 9.1% increase in All Crime (13,797 more offences) for the 12 months to May 2022 compared to the 12 months to May 2021. This increase in crime has been primarily influenced by the Government’s easing of restrictions on movement and gathering in relation to COVID-19. Essex is seventh in its Most Similar Group of forces (MSG) for crime per 1,000 population.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1.2% decrease in All Crime in the 12 months to May 2022 compared to the 12 months to December 20</a:t>
            </a:r>
            <a:r>
              <a:rPr lang="en-GB" sz="1100" u="sng" dirty="0">
                <a:solidFill>
                  <a:schemeClr val="tx1"/>
                </a:solidFill>
                <a:latin typeface="Atkinson Hyperlegible" pitchFamily="50" charset="0"/>
              </a:rPr>
              <a:t>19</a:t>
            </a:r>
            <a:r>
              <a:rPr lang="en-GB" sz="1100" dirty="0">
                <a:solidFill>
                  <a:schemeClr val="tx1"/>
                </a:solidFill>
                <a:latin typeface="Atkinson Hyperlegible" pitchFamily="50" charset="0"/>
              </a:rPr>
              <a:t>; this equates to 2,061 fewer offences.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a daily average of 457 crimes in May 2022, compared to an average of 421 crimes recorded in April 2022. This equates to a decrease of 5.0%, or an average of 36 fewer crimes recorded per day.</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14,174 offences were recorded in the month of May 2022, a decrease of 1.7% (250 offences) compared to the month of May 2021 (14,424 offences). There was a 34.2% increase in offences the month of May 2022 compared to the month of April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(10,560 offences), when the Government first implemented national restrictions.</a:t>
            </a:r>
          </a:p>
        </p:txBody>
      </p:sp>
      <p:sp>
        <p:nvSpPr>
          <p:cNvPr id="10" name="Rectangle 9">
            <a:extLst>
              <a:ext uri="{FF2B5EF4-FFF2-40B4-BE49-F238E27FC236}">
                <a16:creationId xmlns:a16="http://schemas.microsoft.com/office/drawing/2014/main" id="{6FD3AF26-A791-46EF-B41C-C8083244AF9D}"/>
              </a:ext>
            </a:extLst>
          </p:cNvPr>
          <p:cNvSpPr/>
          <p:nvPr/>
        </p:nvSpPr>
        <p:spPr>
          <a:xfrm>
            <a:off x="7308304" y="191347"/>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3" name="Picture 2">
            <a:extLst>
              <a:ext uri="{FF2B5EF4-FFF2-40B4-BE49-F238E27FC236}">
                <a16:creationId xmlns:a16="http://schemas.microsoft.com/office/drawing/2014/main" id="{A9B0D8DC-7F3F-4345-BBBD-9C2E0F39DC95}"/>
              </a:ext>
            </a:extLst>
          </p:cNvPr>
          <p:cNvPicPr>
            <a:picLocks noChangeAspect="1"/>
          </p:cNvPicPr>
          <p:nvPr/>
        </p:nvPicPr>
        <p:blipFill>
          <a:blip r:embed="rId2"/>
          <a:stretch>
            <a:fillRect/>
          </a:stretch>
        </p:blipFill>
        <p:spPr>
          <a:xfrm>
            <a:off x="1392123" y="1462920"/>
            <a:ext cx="6395258" cy="2554445"/>
          </a:xfrm>
          <a:prstGeom prst="rect">
            <a:avLst/>
          </a:prstGeom>
        </p:spPr>
      </p:pic>
      <p:pic>
        <p:nvPicPr>
          <p:cNvPr id="4" name="Picture 3">
            <a:extLst>
              <a:ext uri="{FF2B5EF4-FFF2-40B4-BE49-F238E27FC236}">
                <a16:creationId xmlns:a16="http://schemas.microsoft.com/office/drawing/2014/main" id="{89173F7A-B185-4F2A-8914-AB4CC2B9E189}"/>
              </a:ext>
            </a:extLst>
          </p:cNvPr>
          <p:cNvPicPr>
            <a:picLocks noChangeAspect="1"/>
          </p:cNvPicPr>
          <p:nvPr/>
        </p:nvPicPr>
        <p:blipFill>
          <a:blip r:embed="rId3"/>
          <a:stretch>
            <a:fillRect/>
          </a:stretch>
        </p:blipFill>
        <p:spPr>
          <a:xfrm>
            <a:off x="50334" y="739537"/>
            <a:ext cx="9027033" cy="663512"/>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4473406"/>
            <a:ext cx="892899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Confidence (from the independent survey commissioned by Essex Police) is at 79.0% (results to the 12 months to March 2022). Compared to year ending March 2021, confidence in the local police has remained stable.</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(14.8) places Essex eighth in its MSG.</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Due to the fact that, compared to year ending March 2021, confidence in policing in Essex has remained stable, a grade of Adequate is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March 2022, scores for the 12 months to March for the preceding three years have been included.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760640"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(cont.)</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4</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280172" y="205928"/>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3CB28184-C7DD-4E0C-8363-B77908635D32}"/>
              </a:ext>
            </a:extLst>
          </p:cNvPr>
          <p:cNvPicPr>
            <a:picLocks noChangeAspect="1"/>
          </p:cNvPicPr>
          <p:nvPr/>
        </p:nvPicPr>
        <p:blipFill>
          <a:blip r:embed="rId2"/>
          <a:stretch>
            <a:fillRect/>
          </a:stretch>
        </p:blipFill>
        <p:spPr>
          <a:xfrm>
            <a:off x="58724" y="724097"/>
            <a:ext cx="9027033" cy="663512"/>
          </a:xfrm>
          <a:prstGeom prst="rect">
            <a:avLst/>
          </a:prstGeom>
        </p:spPr>
      </p:pic>
      <p:pic>
        <p:nvPicPr>
          <p:cNvPr id="7" name="Picture 6">
            <a:extLst>
              <a:ext uri="{FF2B5EF4-FFF2-40B4-BE49-F238E27FC236}">
                <a16:creationId xmlns:a16="http://schemas.microsoft.com/office/drawing/2014/main" id="{BB94D547-46D5-4C58-A3DF-7124D40836BC}"/>
              </a:ext>
            </a:extLst>
          </p:cNvPr>
          <p:cNvPicPr>
            <a:picLocks noChangeAspect="1"/>
          </p:cNvPicPr>
          <p:nvPr/>
        </p:nvPicPr>
        <p:blipFill>
          <a:blip r:embed="rId3"/>
          <a:stretch>
            <a:fillRect/>
          </a:stretch>
        </p:blipFill>
        <p:spPr>
          <a:xfrm>
            <a:off x="52336" y="1428489"/>
            <a:ext cx="6831711" cy="819150"/>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105883" y="4294564"/>
            <a:ext cx="8952079" cy="240065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two fewer drug related homicides for the 12 months to April 2022 compared to the 12 months to April 2021.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Three fewer drug related homicides were recorded in the 12 months to April 2022 compared to the 12 months to December 2019.</a:t>
            </a:r>
          </a:p>
          <a:p>
            <a:pPr lvl="0"/>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60.9% for the period September 2021 to March 2022. </a:t>
            </a:r>
          </a:p>
          <a:p>
            <a:pPr lvl="0"/>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Due to the fact that </a:t>
            </a:r>
            <a:r>
              <a:rPr lang="en-GB" sz="1000" dirty="0">
                <a:effectLst/>
                <a:latin typeface="Atkinson Hyperlegible" pitchFamily="50" charset="0"/>
                <a:ea typeface="Times New Roman" panose="02020603050405020304" pitchFamily="18" charset="0"/>
              </a:rPr>
              <a:t>drug related homicides are low and decreasing year on year***, and confidence is relatively high, a grade of Good is recommended</a:t>
            </a:r>
            <a:r>
              <a:rPr lang="en-GB" sz="1000" dirty="0">
                <a:effectLst/>
                <a:highlight>
                  <a:srgbClr val="FFFF00"/>
                </a:highlight>
                <a:latin typeface="Atkinson Hyperlegible" pitchFamily="50" charset="0"/>
                <a:ea typeface="Times New Roman" panose="02020603050405020304" pitchFamily="18" charset="0"/>
              </a:rPr>
              <a:t>.</a:t>
            </a:r>
            <a:endParaRPr lang="en-GB" sz="1000" dirty="0">
              <a:solidFill>
                <a:schemeClr val="tx1"/>
              </a:solidFill>
              <a:highlight>
                <a:srgbClr val="FFFF00"/>
              </a:highlight>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Data are only available for the 12 months to April 2022.</a:t>
            </a:r>
          </a:p>
          <a:p>
            <a:r>
              <a:rPr lang="en-GB" sz="1000" dirty="0">
                <a:solidFill>
                  <a:schemeClr val="tx1"/>
                </a:solidFill>
                <a:latin typeface="Atkinson Hyperlegible" pitchFamily="50" charset="0"/>
              </a:rPr>
              <a:t>**  The confidence question was added to the internal survey in September 2021. A year on year comparison is therefore not available. </a:t>
            </a:r>
          </a:p>
          <a:p>
            <a:r>
              <a:rPr lang="en-GB" sz="1000" dirty="0">
                <a:solidFill>
                  <a:schemeClr val="tx1"/>
                </a:solidFill>
                <a:latin typeface="Atkinson Hyperlegible" pitchFamily="50" charset="0"/>
              </a:rPr>
              <a:t>*** Data based on previous six months.</a:t>
            </a:r>
          </a:p>
        </p:txBody>
      </p:sp>
      <p:sp>
        <p:nvSpPr>
          <p:cNvPr id="12" name="Rectangle 11"/>
          <p:cNvSpPr/>
          <p:nvPr/>
        </p:nvSpPr>
        <p:spPr>
          <a:xfrm>
            <a:off x="7596336" y="203533"/>
            <a:ext cx="144016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3" name="Picture 2">
            <a:extLst>
              <a:ext uri="{FF2B5EF4-FFF2-40B4-BE49-F238E27FC236}">
                <a16:creationId xmlns:a16="http://schemas.microsoft.com/office/drawing/2014/main" id="{ADE000F1-EC1A-47E5-84EF-812DDAEBE38E}"/>
              </a:ext>
            </a:extLst>
          </p:cNvPr>
          <p:cNvPicPr>
            <a:picLocks noChangeAspect="1"/>
          </p:cNvPicPr>
          <p:nvPr/>
        </p:nvPicPr>
        <p:blipFill>
          <a:blip r:embed="rId3"/>
          <a:stretch>
            <a:fillRect/>
          </a:stretch>
        </p:blipFill>
        <p:spPr>
          <a:xfrm>
            <a:off x="95960" y="3351516"/>
            <a:ext cx="9000000" cy="931460"/>
          </a:xfrm>
          <a:prstGeom prst="rect">
            <a:avLst/>
          </a:prstGeom>
        </p:spPr>
      </p:pic>
      <p:pic>
        <p:nvPicPr>
          <p:cNvPr id="10" name="Picture 9">
            <a:extLst>
              <a:ext uri="{FF2B5EF4-FFF2-40B4-BE49-F238E27FC236}">
                <a16:creationId xmlns:a16="http://schemas.microsoft.com/office/drawing/2014/main" id="{8B1E62CC-A929-4364-A85B-F064FCF73EB6}"/>
              </a:ext>
            </a:extLst>
          </p:cNvPr>
          <p:cNvPicPr>
            <a:picLocks noChangeAspect="1"/>
          </p:cNvPicPr>
          <p:nvPr/>
        </p:nvPicPr>
        <p:blipFill>
          <a:blip r:embed="rId4"/>
          <a:stretch>
            <a:fillRect/>
          </a:stretch>
        </p:blipFill>
        <p:spPr>
          <a:xfrm>
            <a:off x="2449259" y="1507768"/>
            <a:ext cx="4320000" cy="1831304"/>
          </a:xfrm>
          <a:prstGeom prst="rect">
            <a:avLst/>
          </a:prstGeom>
        </p:spPr>
      </p:pic>
      <p:pic>
        <p:nvPicPr>
          <p:cNvPr id="2" name="Picture 1">
            <a:extLst>
              <a:ext uri="{FF2B5EF4-FFF2-40B4-BE49-F238E27FC236}">
                <a16:creationId xmlns:a16="http://schemas.microsoft.com/office/drawing/2014/main" id="{B4FAA328-0768-4724-904D-102707BFBB6E}"/>
              </a:ext>
            </a:extLst>
          </p:cNvPr>
          <p:cNvPicPr>
            <a:picLocks noChangeAspect="1"/>
          </p:cNvPicPr>
          <p:nvPr/>
        </p:nvPicPr>
        <p:blipFill>
          <a:blip r:embed="rId5"/>
          <a:stretch>
            <a:fillRect/>
          </a:stretch>
        </p:blipFill>
        <p:spPr>
          <a:xfrm>
            <a:off x="147637" y="707227"/>
            <a:ext cx="8848725" cy="781050"/>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64938" y="4632640"/>
            <a:ext cx="8978082" cy="184665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a 4.6% increase in rural crime (1,067 more offences) for the 12 months to May 2022 compared to the 12 months to May 2021 (by way of context, All Crime in Essex increased by 9.1% in the same period). Rural Crime decreased by 8.0% (2,112 fewer offences) in the 12 months to May 2022 compared to the 12 months to December 2019 (All Crime in Essex decreased by 1.2% in the same period).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 rural crime Harm (Crime Severity) Score* was 8.8 for the 12 months to May 2022, a rise of 1.4 when compared to the 12 months to May 2021 (by way of context, the All Crime Harm Score in Essex was 14.8, an increase of 2.9 for the same period).</a:t>
            </a:r>
          </a:p>
          <a:p>
            <a:endParaRPr lang="en-GB" sz="900" dirty="0">
              <a:solidFill>
                <a:schemeClr val="tx1"/>
              </a:solidFill>
              <a:latin typeface="Atkinson Hyperlegible" pitchFamily="50" charset="0"/>
            </a:endParaRP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May 2022) have been used rather than national data (which are to March 2022).</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7" name="Picture 6">
            <a:extLst>
              <a:ext uri="{FF2B5EF4-FFF2-40B4-BE49-F238E27FC236}">
                <a16:creationId xmlns:a16="http://schemas.microsoft.com/office/drawing/2014/main" id="{4B90BFB1-0460-4FE1-B1A4-9721627E42B2}"/>
              </a:ext>
            </a:extLst>
          </p:cNvPr>
          <p:cNvPicPr>
            <a:picLocks noChangeAspect="1"/>
          </p:cNvPicPr>
          <p:nvPr/>
        </p:nvPicPr>
        <p:blipFill>
          <a:blip r:embed="rId3"/>
          <a:stretch>
            <a:fillRect/>
          </a:stretch>
        </p:blipFill>
        <p:spPr>
          <a:xfrm>
            <a:off x="2545215" y="1651877"/>
            <a:ext cx="4320000" cy="1827693"/>
          </a:xfrm>
          <a:prstGeom prst="rect">
            <a:avLst/>
          </a:prstGeom>
        </p:spPr>
      </p:pic>
      <p:pic>
        <p:nvPicPr>
          <p:cNvPr id="2" name="Picture 1">
            <a:extLst>
              <a:ext uri="{FF2B5EF4-FFF2-40B4-BE49-F238E27FC236}">
                <a16:creationId xmlns:a16="http://schemas.microsoft.com/office/drawing/2014/main" id="{ADAE6AAA-112D-41CB-B3F0-C70D6232B388}"/>
              </a:ext>
            </a:extLst>
          </p:cNvPr>
          <p:cNvPicPr>
            <a:picLocks noChangeAspect="1"/>
          </p:cNvPicPr>
          <p:nvPr/>
        </p:nvPicPr>
        <p:blipFill>
          <a:blip r:embed="rId4"/>
          <a:stretch>
            <a:fillRect/>
          </a:stretch>
        </p:blipFill>
        <p:spPr>
          <a:xfrm>
            <a:off x="88147" y="3669266"/>
            <a:ext cx="8939403" cy="763810"/>
          </a:xfrm>
          <a:prstGeom prst="rect">
            <a:avLst/>
          </a:prstGeom>
        </p:spPr>
      </p:pic>
      <p:pic>
        <p:nvPicPr>
          <p:cNvPr id="4" name="Picture 3">
            <a:extLst>
              <a:ext uri="{FF2B5EF4-FFF2-40B4-BE49-F238E27FC236}">
                <a16:creationId xmlns:a16="http://schemas.microsoft.com/office/drawing/2014/main" id="{FBB99647-4FD7-47AE-A59D-BDEDC05C6F74}"/>
              </a:ext>
            </a:extLst>
          </p:cNvPr>
          <p:cNvPicPr>
            <a:picLocks noChangeAspect="1"/>
          </p:cNvPicPr>
          <p:nvPr/>
        </p:nvPicPr>
        <p:blipFill>
          <a:blip r:embed="rId5"/>
          <a:stretch>
            <a:fillRect/>
          </a:stretch>
        </p:blipFill>
        <p:spPr>
          <a:xfrm>
            <a:off x="97093" y="698371"/>
            <a:ext cx="8939403" cy="763810"/>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7</a:t>
            </a:fld>
            <a:endParaRPr lang="en-GB" dirty="0"/>
          </a:p>
        </p:txBody>
      </p:sp>
      <p:sp>
        <p:nvSpPr>
          <p:cNvPr id="8" name="TextBox 7"/>
          <p:cNvSpPr txBox="1"/>
          <p:nvPr/>
        </p:nvSpPr>
        <p:spPr>
          <a:xfrm>
            <a:off x="75496" y="4707771"/>
            <a:ext cx="8978082" cy="178510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Confidence in rural policing (from the independent survey commissioned by Essex Police) is at 81.5% (results to the 12 months to March 2022). Compared to year ending March 2021, confidence in rural policing has remained stable and is higher than the Essex average of 79.0%.</a:t>
            </a:r>
          </a:p>
          <a:p>
            <a:endParaRPr lang="en-GB" sz="1000" dirty="0">
              <a:solidFill>
                <a:schemeClr val="tx1"/>
              </a:solidFill>
              <a:latin typeface="Atkinson Hyperlegible" pitchFamily="50" charset="0"/>
            </a:endParaRPr>
          </a:p>
          <a:p>
            <a:r>
              <a:rPr lang="en-US" sz="1000" dirty="0">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and continues to be one of the largest dedicated teams. The Rural Engagement Team establishment is two Sergeants and eleven PCs, one of which is a dedicated Wildlife and Heritage Crime Officer. Four special constables are also fully embedded into the team. Current team strength consists of one Sergeant, eight PCs and three special constables, and the intention is to further recruit into the team. Delivery of the Rural Crime Strategy is overseen by the LPSU Chief Inspector and LPSU Inspector with the Rural Engagement Team delivering much of the activity. </a:t>
            </a:r>
            <a:endParaRPr lang="en-GB" sz="1000" dirty="0">
              <a:effectLst/>
              <a:latin typeface="Atkinson Hyperlegible" pitchFamily="50" charset="0"/>
              <a:ea typeface="Yu Mincho" panose="020B0400000000000000" pitchFamily="18" charset="-128"/>
              <a:cs typeface="Arial" panose="020B0604020202020204" pitchFamily="34" charset="0"/>
            </a:endParaRPr>
          </a:p>
          <a:p>
            <a:r>
              <a:rPr lang="en-US" sz="1000" dirty="0">
                <a:effectLst/>
                <a:latin typeface="Atkinson Hyperlegible" pitchFamily="50" charset="0"/>
                <a:ea typeface="Yu Mincho" panose="020B0400000000000000" pitchFamily="18" charset="-128"/>
                <a:cs typeface="Arial" panose="020B0604020202020204" pitchFamily="34" charset="0"/>
              </a:rPr>
              <a:t> </a:t>
            </a:r>
            <a:endParaRPr lang="en-GB" sz="1000" dirty="0">
              <a:effectLst/>
              <a:latin typeface="Atkinson Hyperlegible" pitchFamily="50" charset="0"/>
              <a:ea typeface="Yu Mincho" panose="020B0400000000000000" pitchFamily="18" charset="-128"/>
              <a:cs typeface="Arial" panose="020B0604020202020204" pitchFamily="34" charset="0"/>
            </a:endParaRPr>
          </a:p>
          <a:p>
            <a:pPr lvl="0"/>
            <a:r>
              <a:rPr lang="en-GB" sz="1000" dirty="0">
                <a:solidFill>
                  <a:schemeClr val="tx1"/>
                </a:solidFill>
                <a:latin typeface="Atkinson Hyperlegible" pitchFamily="50" charset="0"/>
              </a:rPr>
              <a:t>As confidence in the local police has remained stable, and offence levels in the 12 months to May 2022 compared to the 12 months to December 2019 (pre-COVID) are lower, a grade of Good is recommended.</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11" name="Picture 10">
            <a:extLst>
              <a:ext uri="{FF2B5EF4-FFF2-40B4-BE49-F238E27FC236}">
                <a16:creationId xmlns:a16="http://schemas.microsoft.com/office/drawing/2014/main" id="{198B1049-6FA8-42CD-B101-FFE379A68BCE}"/>
              </a:ext>
            </a:extLst>
          </p:cNvPr>
          <p:cNvPicPr>
            <a:picLocks noChangeAspect="1"/>
          </p:cNvPicPr>
          <p:nvPr/>
        </p:nvPicPr>
        <p:blipFill>
          <a:blip r:embed="rId3"/>
          <a:stretch>
            <a:fillRect/>
          </a:stretch>
        </p:blipFill>
        <p:spPr>
          <a:xfrm>
            <a:off x="107504" y="715149"/>
            <a:ext cx="8939403" cy="942975"/>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8</a:t>
            </a:fld>
            <a:endParaRPr lang="en-GB" dirty="0"/>
          </a:p>
        </p:txBody>
      </p:sp>
      <p:sp>
        <p:nvSpPr>
          <p:cNvPr id="7" name="TextBox 6"/>
          <p:cNvSpPr txBox="1"/>
          <p:nvPr/>
        </p:nvSpPr>
        <p:spPr>
          <a:xfrm>
            <a:off x="86142" y="4103086"/>
            <a:ext cx="8978675" cy="240065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There was a 25.4% increase (176 more) in the number of those Killed or Seriously Injured (KSI) in Essex for the 12 months to May 2022 compared to the 12 months to May 2021. There was an increase in the number of collisions, particularly those resulting in serious injuries (25.3%), in the same period. The number of KSIs also increased by 47 in the 12 months to May 2022 compared to the 12 months to December 2019.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is sixth in its Most Similar Group (MSG) of forces for casualties per 100 million vehicle kilometres (results to December 20</a:t>
            </a:r>
            <a:r>
              <a:rPr lang="en-GB" sz="1000" u="sng" dirty="0">
                <a:solidFill>
                  <a:schemeClr val="tx1"/>
                </a:solidFill>
                <a:latin typeface="Atkinson Hyperlegible" pitchFamily="50" charset="0"/>
              </a:rPr>
              <a:t>20</a:t>
            </a:r>
            <a:r>
              <a:rPr lang="en-GB" sz="10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000" dirty="0">
              <a:solidFill>
                <a:schemeClr val="tx1"/>
              </a:solidFill>
              <a:effectLst/>
              <a:latin typeface="Atkinson Hyperlegible" pitchFamily="50" charset="0"/>
              <a:ea typeface="Times New Roman" panose="02020603050405020304" pitchFamily="18" charset="0"/>
              <a:cs typeface="Times New Roman" panose="02020603050405020304" pitchFamily="18" charset="0"/>
            </a:endParaRPr>
          </a:p>
          <a:p>
            <a:r>
              <a:rPr lang="en-GB" sz="1000" dirty="0">
                <a:effectLst/>
                <a:latin typeface="Atkinson Hyperlegible" pitchFamily="50" charset="0"/>
                <a:ea typeface="Times New Roman" panose="02020603050405020304" pitchFamily="18" charset="0"/>
                <a:cs typeface="Times New Roman" panose="02020603050405020304" pitchFamily="18" charset="0"/>
              </a:rPr>
              <a:t>The aspiration of Essex Police and partners is ‘Vision Zero’, namely to have no road deaths or serious injuries by 2040.  Essex Police is part of </a:t>
            </a:r>
            <a:r>
              <a:rPr lang="en-GB" sz="1000" dirty="0">
                <a:solidFill>
                  <a:schemeClr val="tx1"/>
                </a:solidFill>
                <a:latin typeface="Atkinson Hyperlegible" pitchFamily="50" charset="0"/>
              </a:rPr>
              <a:t>Safer Essex Roads Partnership (</a:t>
            </a:r>
            <a:r>
              <a:rPr lang="en-GB" sz="1000" dirty="0">
                <a:effectLst/>
                <a:latin typeface="Atkinson Hyperlegible" pitchFamily="50" charset="0"/>
                <a:ea typeface="Times New Roman" panose="02020603050405020304" pitchFamily="18" charset="0"/>
                <a:cs typeface="Times New Roman" panose="02020603050405020304" pitchFamily="18" charset="0"/>
              </a:rPr>
              <a:t>SERP), which also comprises Essex County Fire &amp; Rescue Service, Essex County Council, Southend on Sea Borough Council, Thurrock Council, National Highways, East of England Ambulance Service Trust, Essex and Herts Air Ambulance Service Trust and The Safer Roads Foundation (Registered Charity).  </a:t>
            </a:r>
            <a:r>
              <a:rPr lang="en-GB" sz="1000" dirty="0">
                <a:effectLst/>
                <a:latin typeface="Atkinson Hyperlegible" pitchFamily="50" charset="0"/>
                <a:ea typeface="Calibri" panose="020F0502020204030204" pitchFamily="34" charset="0"/>
                <a:cs typeface="Times New Roman" panose="02020603050405020304" pitchFamily="18" charset="0"/>
              </a:rPr>
              <a:t>The SERP Safety delivery plan clearly sets out a structured programme of educational and engagement activity to address these drivers and support behavioural changes.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67FC5483-A08E-4818-8CCD-9D660E5188D0}"/>
              </a:ext>
            </a:extLst>
          </p:cNvPr>
          <p:cNvPicPr>
            <a:picLocks noChangeAspect="1"/>
          </p:cNvPicPr>
          <p:nvPr/>
        </p:nvPicPr>
        <p:blipFill>
          <a:blip r:embed="rId2"/>
          <a:stretch>
            <a:fillRect/>
          </a:stretch>
        </p:blipFill>
        <p:spPr>
          <a:xfrm>
            <a:off x="74887" y="1605641"/>
            <a:ext cx="4320000" cy="1825232"/>
          </a:xfrm>
          <a:prstGeom prst="rect">
            <a:avLst/>
          </a:prstGeom>
        </p:spPr>
      </p:pic>
      <p:pic>
        <p:nvPicPr>
          <p:cNvPr id="8" name="Picture 7">
            <a:extLst>
              <a:ext uri="{FF2B5EF4-FFF2-40B4-BE49-F238E27FC236}">
                <a16:creationId xmlns:a16="http://schemas.microsoft.com/office/drawing/2014/main" id="{A820223A-7E73-4441-9FEF-E1267C5025E7}"/>
              </a:ext>
            </a:extLst>
          </p:cNvPr>
          <p:cNvPicPr>
            <a:picLocks noChangeAspect="1"/>
          </p:cNvPicPr>
          <p:nvPr/>
        </p:nvPicPr>
        <p:blipFill>
          <a:blip r:embed="rId3"/>
          <a:stretch>
            <a:fillRect/>
          </a:stretch>
        </p:blipFill>
        <p:spPr>
          <a:xfrm>
            <a:off x="107504" y="764704"/>
            <a:ext cx="8977122" cy="640080"/>
          </a:xfrm>
          <a:prstGeom prst="rect">
            <a:avLst/>
          </a:prstGeom>
        </p:spPr>
      </p:pic>
      <p:pic>
        <p:nvPicPr>
          <p:cNvPr id="10" name="Picture 9">
            <a:extLst>
              <a:ext uri="{FF2B5EF4-FFF2-40B4-BE49-F238E27FC236}">
                <a16:creationId xmlns:a16="http://schemas.microsoft.com/office/drawing/2014/main" id="{F8714483-C220-421F-9A4B-8D40455F3DEE}"/>
              </a:ext>
            </a:extLst>
          </p:cNvPr>
          <p:cNvPicPr>
            <a:picLocks noChangeAspect="1"/>
          </p:cNvPicPr>
          <p:nvPr/>
        </p:nvPicPr>
        <p:blipFill>
          <a:blip r:embed="rId4"/>
          <a:stretch>
            <a:fillRect/>
          </a:stretch>
        </p:blipFill>
        <p:spPr>
          <a:xfrm>
            <a:off x="4749115" y="1655893"/>
            <a:ext cx="4067175" cy="1276350"/>
          </a:xfrm>
          <a:prstGeom prst="rect">
            <a:avLst/>
          </a:prstGeom>
        </p:spPr>
      </p:pic>
    </p:spTree>
    <p:extLst>
      <p:ext uri="{BB962C8B-B14F-4D97-AF65-F5344CB8AC3E}">
        <p14:creationId xmlns:p14="http://schemas.microsoft.com/office/powerpoint/2010/main" val="210751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(cont.)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90694" y="3304889"/>
            <a:ext cx="8978675"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There was a 19.5% decrease (678 fewer offences) in drink/drug driving offences for the 12 months to May 2022 compared to the 12 months to May 2021. This is due to a decrease in recorded drug driving offences; there was an 18.7% increase (238 more offences) in drink driving but a 49.2% decrease (906 fewer offences) in drug driving. There was also a 24.4% decrease (906 fewer offences) in drink/drug driving offences for the 12 months to May 2022 compared to the 12 months to December 2019; of these offences, there was a 3.1% increase (45 more offences) in drink driving and a 49.2% decrease (908 fewer offences) in drug driving. All of these offence types are primarily driven by police proactivity in relation to road safety.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 17.0% increase (87 more offences) in the number of driving related mobile phone offences recorded for the 12 months to May 2022 compared to the 12 months to May 2021.*</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in Essex Police and organisations with whom they police the roads (from the independent survey commissioned by Essex Police) is at 64.0% (results to the 12 months to March 2022). Compared to year ending March 2021, confidence in the local police and organisations they work with has decreased by 9.3% points.</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Due to the increase in KSIs in the past 12 months and the significant decrease in public confidence a grade of Requires Improvement is recommended. </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79A66112-DACC-4FFB-A54C-F040ACB46F1C}"/>
              </a:ext>
            </a:extLst>
          </p:cNvPr>
          <p:cNvPicPr>
            <a:picLocks noChangeAspect="1"/>
          </p:cNvPicPr>
          <p:nvPr/>
        </p:nvPicPr>
        <p:blipFill>
          <a:blip r:embed="rId2"/>
          <a:stretch>
            <a:fillRect/>
          </a:stretch>
        </p:blipFill>
        <p:spPr>
          <a:xfrm>
            <a:off x="107504" y="692696"/>
            <a:ext cx="8931116" cy="1502093"/>
          </a:xfrm>
          <a:prstGeom prst="rect">
            <a:avLst/>
          </a:prstGeom>
        </p:spPr>
      </p:pic>
      <p:pic>
        <p:nvPicPr>
          <p:cNvPr id="7" name="Picture 6">
            <a:extLst>
              <a:ext uri="{FF2B5EF4-FFF2-40B4-BE49-F238E27FC236}">
                <a16:creationId xmlns:a16="http://schemas.microsoft.com/office/drawing/2014/main" id="{40403B8A-FED2-41BD-B74B-6EA3093983B9}"/>
              </a:ext>
            </a:extLst>
          </p:cNvPr>
          <p:cNvPicPr>
            <a:picLocks noChangeAspect="1"/>
          </p:cNvPicPr>
          <p:nvPr/>
        </p:nvPicPr>
        <p:blipFill>
          <a:blip r:embed="rId3"/>
          <a:stretch>
            <a:fillRect/>
          </a:stretch>
        </p:blipFill>
        <p:spPr>
          <a:xfrm>
            <a:off x="105380" y="2163987"/>
            <a:ext cx="8931116" cy="1094899"/>
          </a:xfrm>
          <a:prstGeom prst="rect">
            <a:avLst/>
          </a:prstGeom>
        </p:spPr>
      </p:pic>
    </p:spTree>
    <p:extLst>
      <p:ext uri="{BB962C8B-B14F-4D97-AF65-F5344CB8AC3E}">
        <p14:creationId xmlns:p14="http://schemas.microsoft.com/office/powerpoint/2010/main" val="2036998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76E85F-4E80-45DB-8D7E-A114981C45FF}">
  <ds:schemaRefs>
    <ds:schemaRef ds:uri="http://schemas.openxmlformats.org/package/2006/metadata/core-properties"/>
    <ds:schemaRef ds:uri="http://purl.org/dc/terms/"/>
    <ds:schemaRef ds:uri="http://purl.org/dc/elements/1.1/"/>
    <ds:schemaRef ds:uri="http://www.w3.org/XML/1998/namespace"/>
    <ds:schemaRef ds:uri="http://schemas.microsoft.com/office/2006/documentManagement/types"/>
    <ds:schemaRef ds:uri="8d7c5e81-ca17-4398-b481-393a2177e379"/>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8994F2E-0B20-4C22-93D0-ED08D70A5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147113</TotalTime>
  <Words>5793</Words>
  <Application>Microsoft Office PowerPoint</Application>
  <PresentationFormat>On-screen Show (4:3)</PresentationFormat>
  <Paragraphs>280</Paragraphs>
  <Slides>27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5794</cp:revision>
  <cp:lastPrinted>2020-11-06T11:50:37Z</cp:lastPrinted>
  <dcterms:created xsi:type="dcterms:W3CDTF">2016-11-25T10:22:24Z</dcterms:created>
  <dcterms:modified xsi:type="dcterms:W3CDTF">2022-07-01T11:21:24Z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