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8"/>
  </p:notesMasterIdLst>
  <p:handoutMasterIdLst>
    <p:handoutMasterId r:id="rId29"/>
  </p:handoutMasterIdLst>
  <p:sldIdLst>
    <p:sldId id="257" r:id="rId5"/>
    <p:sldId id="299" r:id="rId6"/>
    <p:sldId id="286" r:id="rId7"/>
    <p:sldId id="300" r:id="rId8"/>
    <p:sldId id="287" r:id="rId9"/>
    <p:sldId id="315" r:id="rId10"/>
    <p:sldId id="292" r:id="rId11"/>
    <p:sldId id="316" r:id="rId12"/>
    <p:sldId id="317" r:id="rId13"/>
    <p:sldId id="318" r:id="rId14"/>
    <p:sldId id="319" r:id="rId15"/>
    <p:sldId id="321" r:id="rId16"/>
    <p:sldId id="322" r:id="rId17"/>
    <p:sldId id="288" r:id="rId18"/>
    <p:sldId id="324" r:id="rId19"/>
    <p:sldId id="305" r:id="rId20"/>
    <p:sldId id="328" r:id="rId21"/>
    <p:sldId id="298" r:id="rId22"/>
    <p:sldId id="326" r:id="rId23"/>
    <p:sldId id="325" r:id="rId24"/>
    <p:sldId id="295" r:id="rId25"/>
    <p:sldId id="296" r:id="rId26"/>
    <p:sldId id="327" r:id="rId27"/>
  </p:sldIdLst>
  <p:sldSz cx="9144000" cy="6858000" type="screen4x3"/>
  <p:notesSz cx="6877050" cy="96567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ucy Morris D/SUPT 42000436" initials="LMD4" lastIdx="2" clrIdx="0"/>
  <p:cmAuthor id="7" name="Richard Charnock 42071826" initials="RC4" lastIdx="1" clrIdx="7">
    <p:extLst>
      <p:ext uri="{19B8F6BF-5375-455C-9EA6-DF929625EA0E}">
        <p15:presenceInfo xmlns:p15="http://schemas.microsoft.com/office/powerpoint/2012/main" userId="S::Richard.Charnock@essex.police.uk::9349f1fd-d448-4709-94f9-992c39c3d9bf" providerId="AD"/>
      </p:ext>
    </p:extLst>
  </p:cmAuthor>
  <p:cmAuthor id="1" name="Mark Johnson 42078336" initials="MJ4" lastIdx="37" clrIdx="1"/>
  <p:cmAuthor id="8" name="Morgan Cronin T/CH/SUPT 42002887" initials="MCT4" lastIdx="5" clrIdx="8">
    <p:extLst>
      <p:ext uri="{19B8F6BF-5375-455C-9EA6-DF929625EA0E}">
        <p15:presenceInfo xmlns:p15="http://schemas.microsoft.com/office/powerpoint/2012/main" userId="S::Morgan.Cronin@essex.police.uk::9e0ccce6-48d7-429b-b73a-6e2d245cd771" providerId="AD"/>
      </p:ext>
    </p:extLst>
  </p:cmAuthor>
  <p:cmAuthor id="2" name="Victoria Harrington 42077067" initials="VH4" lastIdx="170" clrIdx="2"/>
  <p:cmAuthor id="3" name="Matt Robbins 42073495" initials="MR4" lastIdx="5" clrIdx="3">
    <p:extLst>
      <p:ext uri="{19B8F6BF-5375-455C-9EA6-DF929625EA0E}">
        <p15:presenceInfo xmlns:p15="http://schemas.microsoft.com/office/powerpoint/2012/main" userId="S-1-5-21-3905950219-3223722337-1205513746-15545" providerId="AD"/>
      </p:ext>
    </p:extLst>
  </p:cmAuthor>
  <p:cmAuthor id="4" name="Laura Sumer 42070126" initials="LS4" lastIdx="18" clrIdx="4">
    <p:extLst>
      <p:ext uri="{19B8F6BF-5375-455C-9EA6-DF929625EA0E}">
        <p15:presenceInfo xmlns:p15="http://schemas.microsoft.com/office/powerpoint/2012/main" userId="S-1-5-21-3905950219-3223722337-1205513746-14080" providerId="AD"/>
      </p:ext>
    </p:extLst>
  </p:cmAuthor>
  <p:cmAuthor id="5" name="Laura Sumer 42070126" initials="LS4 [2]" lastIdx="115" clrIdx="5">
    <p:extLst>
      <p:ext uri="{19B8F6BF-5375-455C-9EA6-DF929625EA0E}">
        <p15:presenceInfo xmlns:p15="http://schemas.microsoft.com/office/powerpoint/2012/main" userId="S::Laura.Sumer@essex.police.uk::fbb2f4ed-998a-41d0-8295-e1419d34a0c5" providerId="AD"/>
      </p:ext>
    </p:extLst>
  </p:cmAuthor>
  <p:cmAuthor id="6" name="Matt Robbins 42073495" initials="MR4 [2]" lastIdx="20" clrIdx="6">
    <p:extLst>
      <p:ext uri="{19B8F6BF-5375-455C-9EA6-DF929625EA0E}">
        <p15:presenceInfo xmlns:p15="http://schemas.microsoft.com/office/powerpoint/2012/main" userId="S::Matt.Robbins@essex.police.uk::a8de2c8f-d049-460a-a9e1-41659b9f2e5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1C3048"/>
    <a:srgbClr val="001947"/>
    <a:srgbClr val="E9EDF4"/>
    <a:srgbClr val="1F3651"/>
    <a:srgbClr val="142232"/>
    <a:srgbClr val="E890AB"/>
    <a:srgbClr val="83F5BF"/>
    <a:srgbClr val="1320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472" autoAdjust="0"/>
    <p:restoredTop sz="96102" autoAdjust="0"/>
  </p:normalViewPr>
  <p:slideViewPr>
    <p:cSldViewPr>
      <p:cViewPr varScale="1">
        <p:scale>
          <a:sx n="62" d="100"/>
          <a:sy n="62" d="100"/>
        </p:scale>
        <p:origin x="1444" y="52"/>
      </p:cViewPr>
      <p:guideLst>
        <p:guide orient="horz" pos="2160"/>
        <p:guide pos="2880"/>
      </p:guideLst>
    </p:cSldViewPr>
  </p:slideViewPr>
  <p:notesTextViewPr>
    <p:cViewPr>
      <p:scale>
        <a:sx n="1" d="1"/>
        <a:sy n="1" d="1"/>
      </p:scale>
      <p:origin x="0" y="0"/>
    </p:cViewPr>
  </p:notesTextViewPr>
  <p:notesViewPr>
    <p:cSldViewPr>
      <p:cViewPr varScale="1">
        <p:scale>
          <a:sx n="61" d="100"/>
          <a:sy n="61" d="100"/>
        </p:scale>
        <p:origin x="3254" y="67"/>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commentAuthors" Target="commentAuthors.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2980704" cy="482839"/>
          </a:xfrm>
          <a:prstGeom prst="rect">
            <a:avLst/>
          </a:prstGeom>
        </p:spPr>
        <p:txBody>
          <a:bodyPr vert="horz" lIns="92098" tIns="46048" rIns="92098" bIns="46048" rtlCol="0"/>
          <a:lstStyle>
            <a:lvl1pPr algn="l">
              <a:defRPr sz="1200"/>
            </a:lvl1pPr>
          </a:lstStyle>
          <a:p>
            <a:endParaRPr lang="en-GB" dirty="0"/>
          </a:p>
        </p:txBody>
      </p:sp>
      <p:sp>
        <p:nvSpPr>
          <p:cNvPr id="3" name="Date Placeholder 2"/>
          <p:cNvSpPr>
            <a:spLocks noGrp="1"/>
          </p:cNvSpPr>
          <p:nvPr>
            <p:ph type="dt" sz="quarter" idx="1"/>
          </p:nvPr>
        </p:nvSpPr>
        <p:spPr>
          <a:xfrm>
            <a:off x="3894723" y="2"/>
            <a:ext cx="2980704" cy="482839"/>
          </a:xfrm>
          <a:prstGeom prst="rect">
            <a:avLst/>
          </a:prstGeom>
        </p:spPr>
        <p:txBody>
          <a:bodyPr vert="horz" lIns="92098" tIns="46048" rIns="92098" bIns="46048" rtlCol="0"/>
          <a:lstStyle>
            <a:lvl1pPr algn="r">
              <a:defRPr sz="1200"/>
            </a:lvl1pPr>
          </a:lstStyle>
          <a:p>
            <a:fld id="{5903D7C5-9F6C-4676-B42A-1E0731642E03}" type="datetimeFigureOut">
              <a:rPr lang="en-GB" smtClean="0"/>
              <a:t>20/04/2022</a:t>
            </a:fld>
            <a:endParaRPr lang="en-GB" dirty="0"/>
          </a:p>
        </p:txBody>
      </p:sp>
      <p:sp>
        <p:nvSpPr>
          <p:cNvPr id="4" name="Footer Placeholder 3"/>
          <p:cNvSpPr>
            <a:spLocks noGrp="1"/>
          </p:cNvSpPr>
          <p:nvPr>
            <p:ph type="ftr" sz="quarter" idx="2"/>
          </p:nvPr>
        </p:nvSpPr>
        <p:spPr>
          <a:xfrm>
            <a:off x="1" y="9172375"/>
            <a:ext cx="2980704" cy="482839"/>
          </a:xfrm>
          <a:prstGeom prst="rect">
            <a:avLst/>
          </a:prstGeom>
        </p:spPr>
        <p:txBody>
          <a:bodyPr vert="horz" lIns="92098" tIns="46048" rIns="92098" bIns="46048"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94723" y="9172375"/>
            <a:ext cx="2980704" cy="482839"/>
          </a:xfrm>
          <a:prstGeom prst="rect">
            <a:avLst/>
          </a:prstGeom>
        </p:spPr>
        <p:txBody>
          <a:bodyPr vert="horz" lIns="92098" tIns="46048" rIns="92098" bIns="46048" rtlCol="0" anchor="b"/>
          <a:lstStyle>
            <a:lvl1pPr algn="r">
              <a:defRPr sz="1200"/>
            </a:lvl1pPr>
          </a:lstStyle>
          <a:p>
            <a:fld id="{B07D4B5A-3B64-4AD6-87F8-980ACD575913}" type="slidenum">
              <a:rPr lang="en-GB" smtClean="0"/>
              <a:t>‹#›</a:t>
            </a:fld>
            <a:endParaRPr lang="en-GB" dirty="0"/>
          </a:p>
        </p:txBody>
      </p:sp>
    </p:spTree>
    <p:extLst>
      <p:ext uri="{BB962C8B-B14F-4D97-AF65-F5344CB8AC3E}">
        <p14:creationId xmlns:p14="http://schemas.microsoft.com/office/powerpoint/2010/main" val="349846542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2980704" cy="482839"/>
          </a:xfrm>
          <a:prstGeom prst="rect">
            <a:avLst/>
          </a:prstGeom>
        </p:spPr>
        <p:txBody>
          <a:bodyPr vert="horz" lIns="92098" tIns="46048" rIns="92098" bIns="46048" rtlCol="0"/>
          <a:lstStyle>
            <a:lvl1pPr algn="l">
              <a:defRPr sz="1200"/>
            </a:lvl1pPr>
          </a:lstStyle>
          <a:p>
            <a:endParaRPr lang="en-GB" dirty="0"/>
          </a:p>
        </p:txBody>
      </p:sp>
      <p:sp>
        <p:nvSpPr>
          <p:cNvPr id="3" name="Date Placeholder 2"/>
          <p:cNvSpPr>
            <a:spLocks noGrp="1"/>
          </p:cNvSpPr>
          <p:nvPr>
            <p:ph type="dt" idx="1"/>
          </p:nvPr>
        </p:nvSpPr>
        <p:spPr>
          <a:xfrm>
            <a:off x="3894723" y="2"/>
            <a:ext cx="2980704" cy="482839"/>
          </a:xfrm>
          <a:prstGeom prst="rect">
            <a:avLst/>
          </a:prstGeom>
        </p:spPr>
        <p:txBody>
          <a:bodyPr vert="horz" lIns="92098" tIns="46048" rIns="92098" bIns="46048" rtlCol="0"/>
          <a:lstStyle>
            <a:lvl1pPr algn="r">
              <a:defRPr sz="1200"/>
            </a:lvl1pPr>
          </a:lstStyle>
          <a:p>
            <a:fld id="{94FE0818-969F-4496-9006-8FE67EE6E561}" type="datetimeFigureOut">
              <a:rPr lang="en-GB" smtClean="0"/>
              <a:t>20/04/2022</a:t>
            </a:fld>
            <a:endParaRPr lang="en-GB" dirty="0"/>
          </a:p>
        </p:txBody>
      </p:sp>
      <p:sp>
        <p:nvSpPr>
          <p:cNvPr id="4" name="Slide Image Placeholder 3"/>
          <p:cNvSpPr>
            <a:spLocks noGrp="1" noRot="1" noChangeAspect="1"/>
          </p:cNvSpPr>
          <p:nvPr>
            <p:ph type="sldImg" idx="2"/>
          </p:nvPr>
        </p:nvSpPr>
        <p:spPr>
          <a:xfrm>
            <a:off x="1023938" y="723900"/>
            <a:ext cx="4829175" cy="3621088"/>
          </a:xfrm>
          <a:prstGeom prst="rect">
            <a:avLst/>
          </a:prstGeom>
          <a:noFill/>
          <a:ln w="12700">
            <a:solidFill>
              <a:prstClr val="black"/>
            </a:solidFill>
          </a:ln>
        </p:spPr>
        <p:txBody>
          <a:bodyPr vert="horz" lIns="92098" tIns="46048" rIns="92098" bIns="46048" rtlCol="0" anchor="ctr"/>
          <a:lstStyle/>
          <a:p>
            <a:endParaRPr lang="en-GB" dirty="0"/>
          </a:p>
        </p:txBody>
      </p:sp>
      <p:sp>
        <p:nvSpPr>
          <p:cNvPr id="5" name="Notes Placeholder 4"/>
          <p:cNvSpPr>
            <a:spLocks noGrp="1"/>
          </p:cNvSpPr>
          <p:nvPr>
            <p:ph type="body" sz="quarter" idx="3"/>
          </p:nvPr>
        </p:nvSpPr>
        <p:spPr>
          <a:xfrm>
            <a:off x="688357" y="4587739"/>
            <a:ext cx="5500342" cy="4345543"/>
          </a:xfrm>
          <a:prstGeom prst="rect">
            <a:avLst/>
          </a:prstGeom>
        </p:spPr>
        <p:txBody>
          <a:bodyPr vert="horz" lIns="92098" tIns="46048" rIns="92098" bIns="4604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172375"/>
            <a:ext cx="2980704" cy="482839"/>
          </a:xfrm>
          <a:prstGeom prst="rect">
            <a:avLst/>
          </a:prstGeom>
        </p:spPr>
        <p:txBody>
          <a:bodyPr vert="horz" lIns="92098" tIns="46048" rIns="92098" bIns="46048"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94723" y="9172375"/>
            <a:ext cx="2980704" cy="482839"/>
          </a:xfrm>
          <a:prstGeom prst="rect">
            <a:avLst/>
          </a:prstGeom>
        </p:spPr>
        <p:txBody>
          <a:bodyPr vert="horz" lIns="92098" tIns="46048" rIns="92098" bIns="46048" rtlCol="0" anchor="b"/>
          <a:lstStyle>
            <a:lvl1pPr algn="r">
              <a:defRPr sz="1200"/>
            </a:lvl1pPr>
          </a:lstStyle>
          <a:p>
            <a:fld id="{AC682968-C500-41F0-8EA9-AEB7EAFF1BE1}" type="slidenum">
              <a:rPr lang="en-GB" smtClean="0"/>
              <a:t>‹#›</a:t>
            </a:fld>
            <a:endParaRPr lang="en-GB" dirty="0"/>
          </a:p>
        </p:txBody>
      </p:sp>
    </p:spTree>
    <p:extLst>
      <p:ext uri="{BB962C8B-B14F-4D97-AF65-F5344CB8AC3E}">
        <p14:creationId xmlns:p14="http://schemas.microsoft.com/office/powerpoint/2010/main" val="1517713991"/>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1030703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1429773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4253663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A3D49C3-51F0-484B-90BE-E68DCD6092B4}" type="datetime1">
              <a:rPr lang="en-GB" smtClean="0"/>
              <a:t>20/04/2022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8071105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A862981-8D8F-4C00-A270-A50B97D6A135}" type="datetime1">
              <a:rPr lang="en-GB" smtClean="0"/>
              <a:t>20/04/2022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537248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BD14697-7789-46C6-8E9B-DA9F96D7ACB6}" type="datetime1">
              <a:rPr lang="en-GB" smtClean="0"/>
              <a:t>20/04/2022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597542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845F4F4-1575-4393-9066-05EB6415236A}" type="datetime1">
              <a:rPr lang="en-GB" smtClean="0"/>
              <a:t>20/04/2022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6518447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2C8DACA-9ED4-4ABD-8F4A-4833BB894C40}" type="datetime1">
              <a:rPr lang="en-GB" smtClean="0"/>
              <a:t>20/04/2022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15191148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99A09AD-8B61-4E5D-AE1F-CAFF15C4FBF5}" type="datetime1">
              <a:rPr lang="en-GB" smtClean="0"/>
              <a:t>20/04/2022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3879794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BEC38E7A-8525-40C6-8BB1-5440BCB18485}" type="datetime1">
              <a:rPr lang="en-GB" smtClean="0"/>
              <a:t>20/04/2022</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1306048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D426EBF3-73A6-4007-A20F-ABFC92F4115D}" type="datetime1">
              <a:rPr lang="en-GB" smtClean="0"/>
              <a:t>20/04/2022</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250470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FB7109-DAC7-4ACA-9CB2-2C155A3CF4F1}" type="datetime1">
              <a:rPr lang="en-GB" smtClean="0"/>
              <a:t>20/04/2022</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721263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8D8A6CB-2731-471C-A854-00C06D38D1CB}" type="datetime1">
              <a:rPr lang="en-GB" smtClean="0"/>
              <a:t>20/04/2022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1009590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34AB555-B295-4818-A9D2-165A49934E58}" type="datetime1">
              <a:rPr lang="en-GB" smtClean="0"/>
              <a:t>20/04/2022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27352079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50021A-6670-426C-9817-1BEF5B58DECA}" type="datetime1">
              <a:rPr lang="en-GB" smtClean="0"/>
              <a:t>20/04/2022</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D83E65-4E55-4BA6-A0BC-212B9D3BDCE3}" type="slidenum">
              <a:rPr lang="en-GB" smtClean="0"/>
              <a:t>‹#›</a:t>
            </a:fld>
            <a:endParaRPr lang="en-GB" dirty="0"/>
          </a:p>
        </p:txBody>
      </p:sp>
    </p:spTree>
    <p:extLst>
      <p:ext uri="{BB962C8B-B14F-4D97-AF65-F5344CB8AC3E}">
        <p14:creationId xmlns:p14="http://schemas.microsoft.com/office/powerpoint/2010/main" val="33326144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image" Target="../media/image21.png"/><Relationship Id="rId1" Type="http://schemas.openxmlformats.org/officeDocument/2006/relationships/slideLayout" Target="../slideLayouts/slideLayout1.xml"/><Relationship Id="rId5" Type="http://schemas.openxmlformats.org/officeDocument/2006/relationships/image" Target="../media/image24.emf"/><Relationship Id="rId4" Type="http://schemas.openxmlformats.org/officeDocument/2006/relationships/image" Target="../media/image23.emf"/></Relationships>
</file>

<file path=ppt/slides/_rels/slide11.xml.rels><?xml version="1.0" encoding="UTF-8" standalone="yes"?>
<Relationships xmlns="http://schemas.openxmlformats.org/package/2006/relationships"><Relationship Id="rId3" Type="http://schemas.openxmlformats.org/officeDocument/2006/relationships/image" Target="../media/image26.emf"/><Relationship Id="rId2" Type="http://schemas.openxmlformats.org/officeDocument/2006/relationships/image" Target="../media/image25.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8.emf"/><Relationship Id="rId2" Type="http://schemas.openxmlformats.org/officeDocument/2006/relationships/image" Target="../media/image27.emf"/><Relationship Id="rId1" Type="http://schemas.openxmlformats.org/officeDocument/2006/relationships/slideLayout" Target="../slideLayouts/slideLayout1.xml"/><Relationship Id="rId4" Type="http://schemas.openxmlformats.org/officeDocument/2006/relationships/image" Target="../media/image29.png"/></Relationships>
</file>

<file path=ppt/slides/_rels/slide13.xml.rels><?xml version="1.0" encoding="UTF-8" standalone="yes"?>
<Relationships xmlns="http://schemas.openxmlformats.org/package/2006/relationships"><Relationship Id="rId3" Type="http://schemas.openxmlformats.org/officeDocument/2006/relationships/image" Target="../media/image31.emf"/><Relationship Id="rId2" Type="http://schemas.openxmlformats.org/officeDocument/2006/relationships/image" Target="../media/image30.emf"/><Relationship Id="rId1" Type="http://schemas.openxmlformats.org/officeDocument/2006/relationships/slideLayout" Target="../slideLayouts/slideLayout1.xml"/><Relationship Id="rId5" Type="http://schemas.openxmlformats.org/officeDocument/2006/relationships/image" Target="../media/image33.png"/><Relationship Id="rId4" Type="http://schemas.openxmlformats.org/officeDocument/2006/relationships/image" Target="../media/image32.png"/></Relationships>
</file>

<file path=ppt/slides/_rels/slide14.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image" Target="../media/image34.emf"/><Relationship Id="rId1" Type="http://schemas.openxmlformats.org/officeDocument/2006/relationships/slideLayout" Target="../slideLayouts/slideLayout1.xml"/><Relationship Id="rId4" Type="http://schemas.openxmlformats.org/officeDocument/2006/relationships/image" Target="../media/image36.png"/></Relationships>
</file>

<file path=ppt/slides/_rels/slide15.xml.rels><?xml version="1.0" encoding="UTF-8" standalone="yes"?>
<Relationships xmlns="http://schemas.openxmlformats.org/package/2006/relationships"><Relationship Id="rId3" Type="http://schemas.openxmlformats.org/officeDocument/2006/relationships/image" Target="../media/image38.emf"/><Relationship Id="rId2" Type="http://schemas.openxmlformats.org/officeDocument/2006/relationships/image" Target="../media/image37.emf"/><Relationship Id="rId1" Type="http://schemas.openxmlformats.org/officeDocument/2006/relationships/slideLayout" Target="../slideLayouts/slideLayout1.xml"/><Relationship Id="rId5" Type="http://schemas.openxmlformats.org/officeDocument/2006/relationships/image" Target="../media/image40.png"/><Relationship Id="rId4" Type="http://schemas.openxmlformats.org/officeDocument/2006/relationships/image" Target="../media/image39.png"/></Relationships>
</file>

<file path=ppt/slides/_rels/slide16.xml.rels><?xml version="1.0" encoding="UTF-8" standalone="yes"?>
<Relationships xmlns="http://schemas.openxmlformats.org/package/2006/relationships"><Relationship Id="rId2" Type="http://schemas.openxmlformats.org/officeDocument/2006/relationships/image" Target="../media/image41.emf"/><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42.em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43.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44.emf"/><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45.emf"/><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46.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9.png"/><Relationship Id="rId4" Type="http://schemas.openxmlformats.org/officeDocument/2006/relationships/image" Target="../media/image8.emf"/></Relationships>
</file>

<file path=ppt/slides/_rels/slide6.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13.png"/><Relationship Id="rId5" Type="http://schemas.openxmlformats.org/officeDocument/2006/relationships/image" Target="../media/image12.emf"/><Relationship Id="rId4" Type="http://schemas.openxmlformats.org/officeDocument/2006/relationships/image" Target="../media/image11.emf"/></Relationships>
</file>

<file path=ppt/slides/_rels/slide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emf"/><Relationship Id="rId1" Type="http://schemas.openxmlformats.org/officeDocument/2006/relationships/slideLayout" Target="../slideLayouts/slideLayout1.xml"/><Relationship Id="rId4" Type="http://schemas.openxmlformats.org/officeDocument/2006/relationships/image" Target="../media/image16.emf"/></Relationships>
</file>

<file path=ppt/slides/_rels/slide8.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image" Target="../media/image17.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image" Target="../media/image19.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9225" y="1124744"/>
            <a:ext cx="8599558" cy="1323439"/>
          </a:xfrm>
          <a:prstGeom prst="rect">
            <a:avLst/>
          </a:prstGeom>
          <a:noFill/>
        </p:spPr>
        <p:txBody>
          <a:bodyPr wrap="square" rtlCol="0">
            <a:spAutoFit/>
          </a:bodyPr>
          <a:lstStyle/>
          <a:p>
            <a:r>
              <a:rPr lang="en-GB" sz="4000" b="1" dirty="0">
                <a:latin typeface="Atkinson Hyperlegible" pitchFamily="50" charset="0"/>
              </a:rPr>
              <a:t>Police and Crime Plan 2021-2024</a:t>
            </a:r>
          </a:p>
          <a:p>
            <a:r>
              <a:rPr lang="en-GB" sz="4000" b="1" dirty="0">
                <a:latin typeface="Atkinson Hyperlegible" pitchFamily="50" charset="0"/>
              </a:rPr>
              <a:t>Monthly Performance Update</a:t>
            </a:r>
          </a:p>
        </p:txBody>
      </p:sp>
      <p:sp>
        <p:nvSpPr>
          <p:cNvPr id="3" name="Rectangle 2"/>
          <p:cNvSpPr/>
          <p:nvPr/>
        </p:nvSpPr>
        <p:spPr>
          <a:xfrm>
            <a:off x="199225" y="2570431"/>
            <a:ext cx="4572000" cy="461665"/>
          </a:xfrm>
          <a:prstGeom prst="rect">
            <a:avLst/>
          </a:prstGeom>
        </p:spPr>
        <p:txBody>
          <a:bodyPr>
            <a:spAutoFit/>
          </a:bodyPr>
          <a:lstStyle/>
          <a:p>
            <a:r>
              <a:rPr lang="en-GB" sz="2400" b="1" dirty="0">
                <a:latin typeface="Atkinson Hyperlegible" pitchFamily="50" charset="0"/>
              </a:rPr>
              <a:t>March 2022</a:t>
            </a:r>
            <a:endParaRPr lang="en-GB" sz="2400" b="1" dirty="0">
              <a:solidFill>
                <a:srgbClr val="FF0000"/>
              </a:solidFill>
              <a:latin typeface="Atkinson Hyperlegible" pitchFamily="50" charset="0"/>
            </a:endParaRPr>
          </a:p>
        </p:txBody>
      </p:sp>
      <p:sp>
        <p:nvSpPr>
          <p:cNvPr id="8" name="Rectangle 7"/>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4" name="TextBox 3"/>
          <p:cNvSpPr txBox="1"/>
          <p:nvPr/>
        </p:nvSpPr>
        <p:spPr>
          <a:xfrm>
            <a:off x="5364088" y="5705380"/>
            <a:ext cx="3744416" cy="954107"/>
          </a:xfrm>
          <a:prstGeom prst="rect">
            <a:avLst/>
          </a:prstGeom>
          <a:noFill/>
        </p:spPr>
        <p:txBody>
          <a:bodyPr wrap="square" rtlCol="0">
            <a:spAutoFit/>
          </a:bodyPr>
          <a:lstStyle/>
          <a:p>
            <a:pPr algn="r"/>
            <a:r>
              <a:rPr lang="en-GB" sz="1400" dirty="0">
                <a:latin typeface="Atkinson Hyperlegible" pitchFamily="50" charset="0"/>
              </a:rPr>
              <a:t>Version 1.3</a:t>
            </a:r>
          </a:p>
          <a:p>
            <a:pPr algn="r"/>
            <a:r>
              <a:rPr lang="en-GB" sz="1400" dirty="0">
                <a:latin typeface="Atkinson Hyperlegible" pitchFamily="50" charset="0"/>
              </a:rPr>
              <a:t>Produced April 2022</a:t>
            </a:r>
          </a:p>
          <a:p>
            <a:pPr algn="r"/>
            <a:r>
              <a:rPr lang="en-GB" sz="1400" dirty="0">
                <a:latin typeface="Atkinson Hyperlegible" pitchFamily="50" charset="0"/>
              </a:rPr>
              <a:t>Performance Analysis Unit, Essex Police</a:t>
            </a:r>
          </a:p>
          <a:p>
            <a:pPr algn="r"/>
            <a:r>
              <a:rPr lang="en-GB" sz="1400" dirty="0">
                <a:latin typeface="Atkinson Hyperlegible" pitchFamily="50" charset="0"/>
              </a:rPr>
              <a:t>Sensitivity: Official</a:t>
            </a:r>
          </a:p>
        </p:txBody>
      </p:sp>
      <p:sp>
        <p:nvSpPr>
          <p:cNvPr id="10" name="TextBox 9"/>
          <p:cNvSpPr txBox="1"/>
          <p:nvPr/>
        </p:nvSpPr>
        <p:spPr>
          <a:xfrm>
            <a:off x="199225" y="3093649"/>
            <a:ext cx="8329642" cy="276999"/>
          </a:xfrm>
          <a:prstGeom prst="rect">
            <a:avLst/>
          </a:prstGeom>
          <a:noFill/>
        </p:spPr>
        <p:txBody>
          <a:bodyPr wrap="square" rtlCol="0">
            <a:spAutoFit/>
          </a:bodyPr>
          <a:lstStyle/>
          <a:p>
            <a:r>
              <a:rPr lang="en-GB" sz="1200" i="1" dirty="0">
                <a:latin typeface="Atkinson Hyperlegible" pitchFamily="50" charset="0"/>
              </a:rPr>
              <a:t>National and MSG positions are to 31 January 2022 </a:t>
            </a:r>
            <a:r>
              <a:rPr lang="en-GB" sz="1200" i="1" dirty="0">
                <a:solidFill>
                  <a:schemeClr val="bg1">
                    <a:lumMod val="50000"/>
                  </a:schemeClr>
                </a:solidFill>
                <a:latin typeface="Atkinson Hyperlegible" pitchFamily="50" charset="0"/>
              </a:rPr>
              <a:t>(Essex Police data are to 31 March 2022).</a:t>
            </a:r>
            <a:endParaRPr lang="en-GB" sz="3600" dirty="0">
              <a:solidFill>
                <a:srgbClr val="FF0000"/>
              </a:solidFill>
              <a:latin typeface="Atkinson Hyperlegible" pitchFamily="50" charset="0"/>
            </a:endParaRPr>
          </a:p>
        </p:txBody>
      </p:sp>
      <p:pic>
        <p:nvPicPr>
          <p:cNvPr id="11"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9225" y="5877271"/>
            <a:ext cx="1758002" cy="683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3" descr="C:\Users\42073495\AppData\Local\Temp\Essex Police logo and text on white.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496" y="4642897"/>
            <a:ext cx="1976798" cy="12241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15717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6" name="Rectangle 5"/>
          <p:cNvSpPr/>
          <p:nvPr/>
        </p:nvSpPr>
        <p:spPr>
          <a:xfrm>
            <a:off x="107504" y="179348"/>
            <a:ext cx="6624736" cy="338554"/>
          </a:xfrm>
          <a:prstGeom prst="rect">
            <a:avLst/>
          </a:prstGeom>
        </p:spPr>
        <p:txBody>
          <a:bodyPr wrap="square">
            <a:spAutoFit/>
          </a:bodyPr>
          <a:lstStyle/>
          <a:p>
            <a:r>
              <a:rPr lang="en-GB" sz="1600" b="1" dirty="0">
                <a:solidFill>
                  <a:schemeClr val="bg1"/>
                </a:solidFill>
                <a:latin typeface="Atkinson Hyperlegible" pitchFamily="50" charset="0"/>
              </a:rPr>
              <a:t>Priority 6 – Improving our services to support victims of crime</a:t>
            </a:r>
          </a:p>
        </p:txBody>
      </p:sp>
      <p:sp>
        <p:nvSpPr>
          <p:cNvPr id="5" name="Slide Number Placeholder 4"/>
          <p:cNvSpPr>
            <a:spLocks noGrp="1"/>
          </p:cNvSpPr>
          <p:nvPr>
            <p:ph type="sldNum" sz="quarter" idx="12"/>
          </p:nvPr>
        </p:nvSpPr>
        <p:spPr>
          <a:xfrm>
            <a:off x="6988433" y="6487659"/>
            <a:ext cx="2133600" cy="365125"/>
          </a:xfrm>
        </p:spPr>
        <p:txBody>
          <a:bodyPr/>
          <a:lstStyle/>
          <a:p>
            <a:fld id="{E0D83E65-4E55-4BA6-A0BC-212B9D3BDCE3}" type="slidenum">
              <a:rPr lang="en-GB" smtClean="0"/>
              <a:pPr/>
              <a:t>10</a:t>
            </a:fld>
            <a:endParaRPr lang="en-GB" dirty="0"/>
          </a:p>
        </p:txBody>
      </p:sp>
      <p:sp>
        <p:nvSpPr>
          <p:cNvPr id="13" name="Rectangle 12"/>
          <p:cNvSpPr/>
          <p:nvPr/>
        </p:nvSpPr>
        <p:spPr>
          <a:xfrm>
            <a:off x="6588224" y="96407"/>
            <a:ext cx="2448272" cy="584775"/>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rgbClr val="FF0000"/>
                </a:solidFill>
                <a:latin typeface="Atkinson Hyperlegible" pitchFamily="50" charset="0"/>
              </a:rPr>
              <a:t>Requires Improvement</a:t>
            </a:r>
          </a:p>
        </p:txBody>
      </p:sp>
      <p:sp>
        <p:nvSpPr>
          <p:cNvPr id="12" name="TextBox 11">
            <a:extLst>
              <a:ext uri="{FF2B5EF4-FFF2-40B4-BE49-F238E27FC236}">
                <a16:creationId xmlns:a16="http://schemas.microsoft.com/office/drawing/2014/main" id="{4B4192FE-0414-49C9-9794-2AE36D86C0B2}"/>
              </a:ext>
            </a:extLst>
          </p:cNvPr>
          <p:cNvSpPr txBox="1"/>
          <p:nvPr/>
        </p:nvSpPr>
        <p:spPr>
          <a:xfrm>
            <a:off x="90956" y="4822601"/>
            <a:ext cx="8978675" cy="1892826"/>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900" dirty="0">
                <a:solidFill>
                  <a:schemeClr val="tx1"/>
                </a:solidFill>
                <a:latin typeface="Atkinson Hyperlegible" pitchFamily="50" charset="0"/>
              </a:rPr>
              <a:t>Essex experienced a 13.8% increase (5,798 more) in the number of repeat victims for the 12 months to March 2022 compared to the 12 months to March 2021. </a:t>
            </a:r>
          </a:p>
          <a:p>
            <a:endParaRPr lang="en-GB" sz="900" dirty="0">
              <a:solidFill>
                <a:schemeClr val="tx1"/>
              </a:solidFill>
              <a:latin typeface="Atkinson Hyperlegible" pitchFamily="50" charset="0"/>
            </a:endParaRPr>
          </a:p>
          <a:p>
            <a:r>
              <a:rPr lang="en-GB" sz="900" dirty="0">
                <a:solidFill>
                  <a:schemeClr val="tx1"/>
                </a:solidFill>
                <a:latin typeface="Atkinson Hyperlegible" pitchFamily="50" charset="0"/>
              </a:rPr>
              <a:t>There was an 11.5% increase (4,920 more) in the number of repeat victims in the 12 months to March 2022 compared to the 12 months to March 20</a:t>
            </a:r>
            <a:r>
              <a:rPr lang="en-GB" sz="900" u="sng" dirty="0">
                <a:solidFill>
                  <a:schemeClr val="tx1"/>
                </a:solidFill>
                <a:latin typeface="Atkinson Hyperlegible" pitchFamily="50" charset="0"/>
              </a:rPr>
              <a:t>20</a:t>
            </a:r>
            <a:r>
              <a:rPr lang="en-GB" sz="900" dirty="0">
                <a:solidFill>
                  <a:schemeClr val="tx1"/>
                </a:solidFill>
                <a:latin typeface="Atkinson Hyperlegible" pitchFamily="50" charset="0"/>
              </a:rPr>
              <a:t>. </a:t>
            </a:r>
          </a:p>
          <a:p>
            <a:pPr marL="171450" indent="-171450">
              <a:buFont typeface="Arial" panose="020B0604020202020204" pitchFamily="34" charset="0"/>
              <a:buChar char="•"/>
            </a:pPr>
            <a:endParaRPr lang="en-GB" sz="900" dirty="0">
              <a:solidFill>
                <a:schemeClr val="tx1"/>
              </a:solidFill>
              <a:latin typeface="Atkinson Hyperlegible" pitchFamily="50" charset="0"/>
            </a:endParaRPr>
          </a:p>
          <a:p>
            <a:r>
              <a:rPr lang="en-GB" sz="900" dirty="0">
                <a:solidFill>
                  <a:schemeClr val="tx1"/>
                </a:solidFill>
                <a:latin typeface="Atkinson Hyperlegible" pitchFamily="50" charset="0"/>
              </a:rPr>
              <a:t>Confidence among victims (from the independent survey commissioned by Essex Police) is at 61.0% (results to the 12 months to December 2021). This is 21.1% points lower than confidence of non-victims for the same period (82.1%).</a:t>
            </a:r>
          </a:p>
          <a:p>
            <a:endParaRPr lang="en-GB" sz="900" dirty="0">
              <a:solidFill>
                <a:schemeClr val="tx1"/>
              </a:solidFill>
              <a:latin typeface="Atkinson Hyperlegible" pitchFamily="50" charset="0"/>
            </a:endParaRPr>
          </a:p>
          <a:p>
            <a:r>
              <a:rPr lang="en-GB" sz="900" dirty="0">
                <a:solidFill>
                  <a:schemeClr val="tx1"/>
                </a:solidFill>
                <a:latin typeface="Atkinson Hyperlegible" pitchFamily="50" charset="0"/>
              </a:rPr>
              <a:t>Compared to year ending December 2020, confidence among victims in the local police has remained stable, and among non-victims is increasing.</a:t>
            </a:r>
          </a:p>
          <a:p>
            <a:endParaRPr lang="en-GB" sz="900" dirty="0">
              <a:solidFill>
                <a:srgbClr val="FF0000"/>
              </a:solidFill>
              <a:latin typeface="Atkinson Hyperlegible" pitchFamily="50" charset="0"/>
            </a:endParaRPr>
          </a:p>
          <a:p>
            <a:r>
              <a:rPr lang="en-GB" sz="900" dirty="0">
                <a:solidFill>
                  <a:schemeClr val="tx1"/>
                </a:solidFill>
                <a:latin typeface="Atkinson Hyperlegible" pitchFamily="50" charset="0"/>
              </a:rPr>
              <a:t>Due to the fact that the number of repeat victims has increased, a grade of Requires Improvement is recommended.</a:t>
            </a:r>
          </a:p>
          <a:p>
            <a:endParaRPr lang="en-GB" sz="900" dirty="0">
              <a:solidFill>
                <a:srgbClr val="FF0000"/>
              </a:solidFill>
              <a:latin typeface="Atkinson Hyperlegible" pitchFamily="50" charset="0"/>
            </a:endParaRPr>
          </a:p>
          <a:p>
            <a:r>
              <a:rPr lang="en-GB" sz="900" dirty="0">
                <a:solidFill>
                  <a:schemeClr val="tx1"/>
                </a:solidFill>
                <a:latin typeface="Atkinson Hyperlegible" pitchFamily="50" charset="0"/>
              </a:rPr>
              <a:t>Please note:</a:t>
            </a:r>
          </a:p>
          <a:p>
            <a:r>
              <a:rPr kumimoji="0" lang="en-GB" sz="900" u="none" strike="noStrike" kern="1200" cap="none" spc="0" normalizeH="0" baseline="0" noProof="0" dirty="0">
                <a:ln>
                  <a:noFill/>
                </a:ln>
                <a:solidFill>
                  <a:schemeClr val="tx1"/>
                </a:solidFill>
                <a:effectLst/>
                <a:uLnTx/>
                <a:uFillTx/>
                <a:latin typeface="Atkinson Hyperlegible" pitchFamily="50" charset="0"/>
              </a:rPr>
              <a:t>*   Repeat victims will have reported more than one crime to Essex Police in the previous year. </a:t>
            </a:r>
          </a:p>
        </p:txBody>
      </p:sp>
      <p:pic>
        <p:nvPicPr>
          <p:cNvPr id="8" name="Picture 7">
            <a:extLst>
              <a:ext uri="{FF2B5EF4-FFF2-40B4-BE49-F238E27FC236}">
                <a16:creationId xmlns:a16="http://schemas.microsoft.com/office/drawing/2014/main" id="{163616E0-D2BA-4C0D-A4AD-93D62D80ED4D}"/>
              </a:ext>
            </a:extLst>
          </p:cNvPr>
          <p:cNvPicPr>
            <a:picLocks noChangeAspect="1"/>
          </p:cNvPicPr>
          <p:nvPr/>
        </p:nvPicPr>
        <p:blipFill>
          <a:blip r:embed="rId2"/>
          <a:stretch>
            <a:fillRect/>
          </a:stretch>
        </p:blipFill>
        <p:spPr>
          <a:xfrm>
            <a:off x="2772000" y="1470106"/>
            <a:ext cx="3600000" cy="1521027"/>
          </a:xfrm>
          <a:prstGeom prst="rect">
            <a:avLst/>
          </a:prstGeom>
        </p:spPr>
      </p:pic>
      <p:pic>
        <p:nvPicPr>
          <p:cNvPr id="4" name="Picture 3">
            <a:extLst>
              <a:ext uri="{FF2B5EF4-FFF2-40B4-BE49-F238E27FC236}">
                <a16:creationId xmlns:a16="http://schemas.microsoft.com/office/drawing/2014/main" id="{6D91F8DF-B4B8-4505-81B2-AC6DE6801FC6}"/>
              </a:ext>
            </a:extLst>
          </p:cNvPr>
          <p:cNvPicPr>
            <a:picLocks noChangeAspect="1"/>
          </p:cNvPicPr>
          <p:nvPr/>
        </p:nvPicPr>
        <p:blipFill>
          <a:blip r:embed="rId3"/>
          <a:stretch>
            <a:fillRect/>
          </a:stretch>
        </p:blipFill>
        <p:spPr>
          <a:xfrm>
            <a:off x="80293" y="3017900"/>
            <a:ext cx="9000000" cy="873955"/>
          </a:xfrm>
          <a:prstGeom prst="rect">
            <a:avLst/>
          </a:prstGeom>
        </p:spPr>
      </p:pic>
      <p:pic>
        <p:nvPicPr>
          <p:cNvPr id="7" name="Picture 6">
            <a:extLst>
              <a:ext uri="{FF2B5EF4-FFF2-40B4-BE49-F238E27FC236}">
                <a16:creationId xmlns:a16="http://schemas.microsoft.com/office/drawing/2014/main" id="{CB286E36-7689-41D8-B2DC-32EE3904B885}"/>
              </a:ext>
            </a:extLst>
          </p:cNvPr>
          <p:cNvPicPr>
            <a:picLocks noChangeAspect="1"/>
          </p:cNvPicPr>
          <p:nvPr/>
        </p:nvPicPr>
        <p:blipFill>
          <a:blip r:embed="rId4"/>
          <a:stretch>
            <a:fillRect/>
          </a:stretch>
        </p:blipFill>
        <p:spPr>
          <a:xfrm>
            <a:off x="90956" y="3931826"/>
            <a:ext cx="9000000" cy="850804"/>
          </a:xfrm>
          <a:prstGeom prst="rect">
            <a:avLst/>
          </a:prstGeom>
        </p:spPr>
      </p:pic>
      <p:pic>
        <p:nvPicPr>
          <p:cNvPr id="10" name="Picture 9">
            <a:extLst>
              <a:ext uri="{FF2B5EF4-FFF2-40B4-BE49-F238E27FC236}">
                <a16:creationId xmlns:a16="http://schemas.microsoft.com/office/drawing/2014/main" id="{CE67C558-84ED-4F88-94C4-AEA10E880C86}"/>
              </a:ext>
            </a:extLst>
          </p:cNvPr>
          <p:cNvPicPr>
            <a:picLocks noChangeAspect="1"/>
          </p:cNvPicPr>
          <p:nvPr/>
        </p:nvPicPr>
        <p:blipFill>
          <a:blip r:embed="rId5"/>
          <a:stretch>
            <a:fillRect/>
          </a:stretch>
        </p:blipFill>
        <p:spPr>
          <a:xfrm>
            <a:off x="77189" y="730817"/>
            <a:ext cx="9000000" cy="706109"/>
          </a:xfrm>
          <a:prstGeom prst="rect">
            <a:avLst/>
          </a:prstGeom>
        </p:spPr>
      </p:pic>
    </p:spTree>
    <p:extLst>
      <p:ext uri="{BB962C8B-B14F-4D97-AF65-F5344CB8AC3E}">
        <p14:creationId xmlns:p14="http://schemas.microsoft.com/office/powerpoint/2010/main" val="35616027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26126"/>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6" name="Rectangle 5"/>
          <p:cNvSpPr/>
          <p:nvPr/>
        </p:nvSpPr>
        <p:spPr>
          <a:xfrm>
            <a:off x="107504" y="179348"/>
            <a:ext cx="6624736" cy="338554"/>
          </a:xfrm>
          <a:prstGeom prst="rect">
            <a:avLst/>
          </a:prstGeom>
        </p:spPr>
        <p:txBody>
          <a:bodyPr wrap="square">
            <a:spAutoFit/>
          </a:bodyPr>
          <a:lstStyle/>
          <a:p>
            <a:r>
              <a:rPr lang="en-GB" sz="1600" b="1" dirty="0">
                <a:solidFill>
                  <a:schemeClr val="bg1"/>
                </a:solidFill>
                <a:latin typeface="Atkinson Hyperlegible" pitchFamily="50" charset="0"/>
              </a:rPr>
              <a:t>Priority 7 – Violence against women and girls</a:t>
            </a:r>
          </a:p>
        </p:txBody>
      </p:sp>
      <p:sp>
        <p:nvSpPr>
          <p:cNvPr id="5" name="Slide Number Placeholder 4"/>
          <p:cNvSpPr>
            <a:spLocks noGrp="1"/>
          </p:cNvSpPr>
          <p:nvPr>
            <p:ph type="sldNum" sz="quarter" idx="12"/>
          </p:nvPr>
        </p:nvSpPr>
        <p:spPr>
          <a:xfrm>
            <a:off x="6988433" y="6487659"/>
            <a:ext cx="2133600" cy="365125"/>
          </a:xfrm>
        </p:spPr>
        <p:txBody>
          <a:bodyPr/>
          <a:lstStyle/>
          <a:p>
            <a:fld id="{E0D83E65-4E55-4BA6-A0BC-212B9D3BDCE3}" type="slidenum">
              <a:rPr lang="en-GB" smtClean="0"/>
              <a:pPr/>
              <a:t>11</a:t>
            </a:fld>
            <a:endParaRPr lang="en-GB" dirty="0"/>
          </a:p>
        </p:txBody>
      </p:sp>
      <p:sp>
        <p:nvSpPr>
          <p:cNvPr id="12" name="TextBox 11">
            <a:extLst>
              <a:ext uri="{FF2B5EF4-FFF2-40B4-BE49-F238E27FC236}">
                <a16:creationId xmlns:a16="http://schemas.microsoft.com/office/drawing/2014/main" id="{4B4192FE-0414-49C9-9794-2AE36D86C0B2}"/>
              </a:ext>
            </a:extLst>
          </p:cNvPr>
          <p:cNvSpPr txBox="1"/>
          <p:nvPr/>
        </p:nvSpPr>
        <p:spPr>
          <a:xfrm>
            <a:off x="107504" y="2752918"/>
            <a:ext cx="8978675" cy="4139595"/>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950" kern="1200" dirty="0">
                <a:solidFill>
                  <a:schemeClr val="tx1"/>
                </a:solidFill>
                <a:effectLst/>
                <a:latin typeface="Atkinson Hyperlegible" pitchFamily="50" charset="0"/>
                <a:ea typeface="Calibri" panose="020F0502020204030204" pitchFamily="34" charset="0"/>
                <a:cs typeface="Times New Roman" panose="02020603050405020304" pitchFamily="18" charset="0"/>
              </a:rPr>
              <a:t>Where gender is detailed, over half of victims of Violence Against the Person (VAP) offences identified as female* (56.2%).  2.9% of offences (2,082 offences) had no gender recorded**.</a:t>
            </a:r>
          </a:p>
          <a:p>
            <a:endParaRPr lang="en-GB" sz="950" dirty="0">
              <a:solidFill>
                <a:srgbClr val="FF0000"/>
              </a:solidFill>
              <a:latin typeface="Atkinson Hyperlegible" pitchFamily="50" charset="0"/>
            </a:endParaRPr>
          </a:p>
          <a:p>
            <a:r>
              <a:rPr lang="en-GB" sz="950" dirty="0">
                <a:solidFill>
                  <a:schemeClr val="tx1"/>
                </a:solidFill>
                <a:latin typeface="Atkinson Hyperlegible" pitchFamily="50" charset="0"/>
              </a:rPr>
              <a:t>Essex experienced a 10.0% increase (3,601 more) in the number of VAP offences committed against females in the 12 months to March 2022 compared to the 12 months to March 2021; this compares to a 15.8% increase (4,234 more) in the number of VAP offences committed against males in the same period. There was a 12.2% increase (4,326 more) in the number of VAP offences committed against females in the 12 months to March 2022 compared to the 12 months to March 20</a:t>
            </a:r>
            <a:r>
              <a:rPr lang="en-GB" sz="950" u="sng" dirty="0">
                <a:solidFill>
                  <a:schemeClr val="tx1"/>
                </a:solidFill>
                <a:latin typeface="Atkinson Hyperlegible" pitchFamily="50" charset="0"/>
              </a:rPr>
              <a:t>20</a:t>
            </a:r>
            <a:r>
              <a:rPr lang="en-GB" sz="950" dirty="0">
                <a:solidFill>
                  <a:schemeClr val="tx1"/>
                </a:solidFill>
                <a:latin typeface="Atkinson Hyperlegible" pitchFamily="50" charset="0"/>
              </a:rPr>
              <a:t>; and the same increase of 12.2% (3,362 more) in the number of VAP offences committed against males in the same period.</a:t>
            </a:r>
          </a:p>
          <a:p>
            <a:endParaRPr lang="en-GB" sz="950" dirty="0">
              <a:solidFill>
                <a:srgbClr val="FF0000"/>
              </a:solidFill>
              <a:latin typeface="Atkinson Hyperlegible" pitchFamily="50" charset="0"/>
            </a:endParaRPr>
          </a:p>
          <a:p>
            <a:r>
              <a:rPr lang="en-GB" sz="950" dirty="0">
                <a:solidFill>
                  <a:schemeClr val="tx1"/>
                </a:solidFill>
                <a:latin typeface="Atkinson Hyperlegible" pitchFamily="50" charset="0"/>
              </a:rPr>
              <a:t>There was a 37.1% increase (1,382 more) in the number of Sexual Offences committed against females and a 2.6% increase (7 more) in the number of these offences solved in the 12 months to March 2022 compared to the 12 months to March 2021. By contrast, there was a 43.2% increase (258 more) in the number of Sexual Offences committed against males and a 2.4% increase (1 more) in the number of these offences solved in the same periods. </a:t>
            </a:r>
          </a:p>
          <a:p>
            <a:endParaRPr lang="en-GB" sz="950" dirty="0">
              <a:solidFill>
                <a:srgbClr val="FF0000"/>
              </a:solidFill>
              <a:latin typeface="Atkinson Hyperlegible" pitchFamily="50" charset="0"/>
            </a:endParaRPr>
          </a:p>
          <a:p>
            <a:r>
              <a:rPr lang="en-GB" sz="950" dirty="0">
                <a:solidFill>
                  <a:schemeClr val="tx1"/>
                </a:solidFill>
                <a:latin typeface="Atkinson Hyperlegible" pitchFamily="50" charset="0"/>
              </a:rPr>
              <a:t>A 27.5% increase (1,100 more) was observed in the number of Sexual Offences committed against females and a 10.6% increase (27 more) in the number of sexual offences against females solved in the 12 months to March 2022 compared to the 12 months to March 20</a:t>
            </a:r>
            <a:r>
              <a:rPr lang="en-GB" sz="950" u="sng" dirty="0">
                <a:solidFill>
                  <a:schemeClr val="tx1"/>
                </a:solidFill>
                <a:latin typeface="Atkinson Hyperlegible" pitchFamily="50" charset="0"/>
              </a:rPr>
              <a:t>20</a:t>
            </a:r>
            <a:r>
              <a:rPr lang="en-GB" sz="950" dirty="0">
                <a:solidFill>
                  <a:schemeClr val="tx1"/>
                </a:solidFill>
                <a:latin typeface="Atkinson Hyperlegible" pitchFamily="50" charset="0"/>
              </a:rPr>
              <a:t>. By contrast, there was a 32.8% increase (211 more) in the number of Sexual Offences committed against males and an 8.7% decrease (4 fewer) in the number of sexual offences against males solved in the same periods.</a:t>
            </a:r>
          </a:p>
          <a:p>
            <a:endParaRPr lang="en-GB" sz="950" dirty="0">
              <a:solidFill>
                <a:srgbClr val="FF0000"/>
              </a:solidFill>
              <a:latin typeface="Atkinson Hyperlegible" pitchFamily="50" charset="0"/>
            </a:endParaRPr>
          </a:p>
          <a:p>
            <a:r>
              <a:rPr lang="en-GB" sz="950" dirty="0">
                <a:solidFill>
                  <a:schemeClr val="tx1"/>
                </a:solidFill>
                <a:latin typeface="Atkinson Hyperlegible" pitchFamily="50" charset="0"/>
              </a:rPr>
              <a:t>41.2% of females feel safe walking alone in their area after dark (from the independent survey commissioned by Essex Police) for the period September 2021 to December 2021 compared to 74.1% of males.</a:t>
            </a:r>
          </a:p>
          <a:p>
            <a:endParaRPr lang="en-GB" sz="950" dirty="0">
              <a:solidFill>
                <a:schemeClr val="tx1"/>
              </a:solidFill>
              <a:latin typeface="Atkinson Hyperlegible" pitchFamily="50" charset="0"/>
            </a:endParaRPr>
          </a:p>
          <a:p>
            <a:r>
              <a:rPr lang="en-GB" sz="950" dirty="0">
                <a:solidFill>
                  <a:schemeClr val="tx1"/>
                </a:solidFill>
                <a:latin typeface="Atkinson Hyperlegible" pitchFamily="50" charset="0"/>
              </a:rPr>
              <a:t>The number of VAP offences with female victims has increased in each of the past six year-on-year comparisons, as has the number of Sexual Offences committed against females. Due to the deterioration in these measures, a grade of Requires Improvement is recommended.</a:t>
            </a:r>
          </a:p>
          <a:p>
            <a:endParaRPr lang="en-GB" sz="900" dirty="0">
              <a:solidFill>
                <a:schemeClr val="tx1"/>
              </a:solidFill>
              <a:latin typeface="Atkinson Hyperlegible" pitchFamily="50" charset="0"/>
            </a:endParaRPr>
          </a:p>
          <a:p>
            <a:r>
              <a:rPr lang="en-GB" sz="900" dirty="0">
                <a:solidFill>
                  <a:schemeClr val="tx1"/>
                </a:solidFill>
                <a:latin typeface="Atkinson Hyperlegible" pitchFamily="50" charset="0"/>
              </a:rPr>
              <a:t>Please note:</a:t>
            </a:r>
          </a:p>
          <a:p>
            <a:r>
              <a:rPr lang="en-GB" sz="900" dirty="0">
                <a:solidFill>
                  <a:schemeClr val="tx1"/>
                </a:solidFill>
                <a:latin typeface="Atkinson Hyperlegible" pitchFamily="50" charset="0"/>
              </a:rPr>
              <a:t>*</a:t>
            </a:r>
            <a:r>
              <a:rPr lang="en-GB" sz="900" dirty="0">
                <a:solidFill>
                  <a:schemeClr val="bg1"/>
                </a:solidFill>
                <a:latin typeface="Atkinson Hyperlegible" pitchFamily="50" charset="0"/>
              </a:rPr>
              <a:t>***</a:t>
            </a:r>
            <a:r>
              <a:rPr lang="en-GB" sz="900" dirty="0">
                <a:solidFill>
                  <a:schemeClr val="tx1"/>
                </a:solidFill>
                <a:latin typeface="Atkinson Hyperlegible" pitchFamily="50" charset="0"/>
              </a:rPr>
              <a:t> Officer defined gender.</a:t>
            </a:r>
          </a:p>
          <a:p>
            <a:r>
              <a:rPr lang="en-GB" sz="900" dirty="0">
                <a:solidFill>
                  <a:schemeClr val="tx1"/>
                </a:solidFill>
                <a:latin typeface="Atkinson Hyperlegible" pitchFamily="50" charset="0"/>
              </a:rPr>
              <a:t>**</a:t>
            </a:r>
            <a:r>
              <a:rPr lang="en-GB" sz="900" dirty="0">
                <a:solidFill>
                  <a:schemeClr val="bg1"/>
                </a:solidFill>
                <a:latin typeface="Atkinson Hyperlegible" pitchFamily="50" charset="0"/>
              </a:rPr>
              <a:t>**</a:t>
            </a:r>
            <a:r>
              <a:rPr lang="en-GB" sz="900" dirty="0">
                <a:solidFill>
                  <a:schemeClr val="tx1"/>
                </a:solidFill>
                <a:latin typeface="Atkinson Hyperlegible" pitchFamily="50" charset="0"/>
              </a:rPr>
              <a:t> Not Recorded also includes records where gender is unknown or unspecified.</a:t>
            </a:r>
          </a:p>
          <a:p>
            <a:r>
              <a:rPr lang="en-GB" sz="900" dirty="0">
                <a:solidFill>
                  <a:schemeClr val="tx1"/>
                </a:solidFill>
                <a:latin typeface="Atkinson Hyperlegible" pitchFamily="50" charset="0"/>
              </a:rPr>
              <a:t>***</a:t>
            </a:r>
            <a:r>
              <a:rPr lang="en-GB" sz="900" dirty="0">
                <a:solidFill>
                  <a:schemeClr val="bg1"/>
                </a:solidFill>
                <a:latin typeface="Atkinson Hyperlegible" pitchFamily="50" charset="0"/>
              </a:rPr>
              <a:t>*</a:t>
            </a:r>
            <a:r>
              <a:rPr lang="en-GB" sz="900" dirty="0">
                <a:solidFill>
                  <a:schemeClr val="tx1"/>
                </a:solidFill>
                <a:latin typeface="Atkinson Hyperlegible" pitchFamily="50" charset="0"/>
              </a:rPr>
              <a:t> Please see page 23</a:t>
            </a:r>
            <a:r>
              <a:rPr lang="en-GB" sz="900" b="1" dirty="0">
                <a:solidFill>
                  <a:schemeClr val="tx1"/>
                </a:solidFill>
                <a:latin typeface="Atkinson Hyperlegible" pitchFamily="50" charset="0"/>
              </a:rPr>
              <a:t> </a:t>
            </a:r>
            <a:r>
              <a:rPr lang="en-GB" sz="900" dirty="0">
                <a:solidFill>
                  <a:schemeClr val="tx1"/>
                </a:solidFill>
                <a:latin typeface="Atkinson Hyperlegible" pitchFamily="50" charset="0"/>
              </a:rPr>
              <a:t>for table of violence against the person and sexual offences and outcomes (by crime type) split by gender.</a:t>
            </a:r>
          </a:p>
          <a:p>
            <a:r>
              <a:rPr lang="en-GB" sz="900" dirty="0">
                <a:solidFill>
                  <a:schemeClr val="tx1"/>
                </a:solidFill>
                <a:latin typeface="Atkinson Hyperlegible" pitchFamily="50" charset="0"/>
              </a:rPr>
              <a:t>**** The confidence question was added to the internal survey in September 2021 so year on year comparison is not available.</a:t>
            </a:r>
          </a:p>
        </p:txBody>
      </p:sp>
      <p:sp>
        <p:nvSpPr>
          <p:cNvPr id="14" name="Rectangle 13">
            <a:extLst>
              <a:ext uri="{FF2B5EF4-FFF2-40B4-BE49-F238E27FC236}">
                <a16:creationId xmlns:a16="http://schemas.microsoft.com/office/drawing/2014/main" id="{FEC76D57-9F20-4515-AF40-22FC19593E0D}"/>
              </a:ext>
            </a:extLst>
          </p:cNvPr>
          <p:cNvSpPr/>
          <p:nvPr/>
        </p:nvSpPr>
        <p:spPr>
          <a:xfrm>
            <a:off x="6588028" y="56237"/>
            <a:ext cx="2448272" cy="584775"/>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rgbClr val="FF0000"/>
                </a:solidFill>
                <a:latin typeface="Atkinson Hyperlegible" pitchFamily="50" charset="0"/>
              </a:rPr>
              <a:t>Requires Improvement</a:t>
            </a:r>
          </a:p>
        </p:txBody>
      </p:sp>
      <p:pic>
        <p:nvPicPr>
          <p:cNvPr id="4" name="Picture 3">
            <a:extLst>
              <a:ext uri="{FF2B5EF4-FFF2-40B4-BE49-F238E27FC236}">
                <a16:creationId xmlns:a16="http://schemas.microsoft.com/office/drawing/2014/main" id="{05817820-6077-428C-BD13-C31E5AF8D882}"/>
              </a:ext>
            </a:extLst>
          </p:cNvPr>
          <p:cNvPicPr>
            <a:picLocks noChangeAspect="1"/>
          </p:cNvPicPr>
          <p:nvPr/>
        </p:nvPicPr>
        <p:blipFill>
          <a:blip r:embed="rId2"/>
          <a:stretch>
            <a:fillRect/>
          </a:stretch>
        </p:blipFill>
        <p:spPr>
          <a:xfrm>
            <a:off x="72000" y="1863445"/>
            <a:ext cx="9000000" cy="821865"/>
          </a:xfrm>
          <a:prstGeom prst="rect">
            <a:avLst/>
          </a:prstGeom>
        </p:spPr>
      </p:pic>
      <p:pic>
        <p:nvPicPr>
          <p:cNvPr id="2" name="Picture 1">
            <a:extLst>
              <a:ext uri="{FF2B5EF4-FFF2-40B4-BE49-F238E27FC236}">
                <a16:creationId xmlns:a16="http://schemas.microsoft.com/office/drawing/2014/main" id="{432D7460-C521-4615-9A34-A6931F26DCD7}"/>
              </a:ext>
            </a:extLst>
          </p:cNvPr>
          <p:cNvPicPr>
            <a:picLocks noChangeAspect="1"/>
          </p:cNvPicPr>
          <p:nvPr/>
        </p:nvPicPr>
        <p:blipFill>
          <a:blip r:embed="rId3"/>
          <a:stretch>
            <a:fillRect/>
          </a:stretch>
        </p:blipFill>
        <p:spPr>
          <a:xfrm>
            <a:off x="65888" y="763249"/>
            <a:ext cx="9000000" cy="1053376"/>
          </a:xfrm>
          <a:prstGeom prst="rect">
            <a:avLst/>
          </a:prstGeom>
        </p:spPr>
      </p:pic>
    </p:spTree>
    <p:extLst>
      <p:ext uri="{BB962C8B-B14F-4D97-AF65-F5344CB8AC3E}">
        <p14:creationId xmlns:p14="http://schemas.microsoft.com/office/powerpoint/2010/main" val="41430445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6" name="Rectangle 5"/>
          <p:cNvSpPr/>
          <p:nvPr/>
        </p:nvSpPr>
        <p:spPr>
          <a:xfrm>
            <a:off x="107504" y="179348"/>
            <a:ext cx="6624736" cy="338554"/>
          </a:xfrm>
          <a:prstGeom prst="rect">
            <a:avLst/>
          </a:prstGeom>
        </p:spPr>
        <p:txBody>
          <a:bodyPr wrap="square">
            <a:spAutoFit/>
          </a:bodyPr>
          <a:lstStyle/>
          <a:p>
            <a:r>
              <a:rPr lang="en-GB" sz="1600" b="1" dirty="0">
                <a:solidFill>
                  <a:schemeClr val="bg1"/>
                </a:solidFill>
                <a:latin typeface="Atkinson Hyperlegible" pitchFamily="50" charset="0"/>
              </a:rPr>
              <a:t>Priority 8 – Dog theft</a:t>
            </a:r>
          </a:p>
        </p:txBody>
      </p:sp>
      <p:sp>
        <p:nvSpPr>
          <p:cNvPr id="5" name="Slide Number Placeholder 4"/>
          <p:cNvSpPr>
            <a:spLocks noGrp="1"/>
          </p:cNvSpPr>
          <p:nvPr>
            <p:ph type="sldNum" sz="quarter" idx="12"/>
          </p:nvPr>
        </p:nvSpPr>
        <p:spPr>
          <a:xfrm>
            <a:off x="6872531" y="6492875"/>
            <a:ext cx="2133600" cy="365125"/>
          </a:xfrm>
        </p:spPr>
        <p:txBody>
          <a:bodyPr/>
          <a:lstStyle/>
          <a:p>
            <a:fld id="{E0D83E65-4E55-4BA6-A0BC-212B9D3BDCE3}" type="slidenum">
              <a:rPr lang="en-GB" smtClean="0"/>
              <a:pPr/>
              <a:t>12</a:t>
            </a:fld>
            <a:endParaRPr lang="en-GB" dirty="0"/>
          </a:p>
        </p:txBody>
      </p:sp>
      <p:sp>
        <p:nvSpPr>
          <p:cNvPr id="13" name="Rectangle 12"/>
          <p:cNvSpPr/>
          <p:nvPr/>
        </p:nvSpPr>
        <p:spPr>
          <a:xfrm>
            <a:off x="7183650" y="156942"/>
            <a:ext cx="1837828" cy="338554"/>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chemeClr val="accent6">
                    <a:lumMod val="75000"/>
                  </a:schemeClr>
                </a:solidFill>
                <a:latin typeface="Atkinson Hyperlegible" pitchFamily="50" charset="0"/>
              </a:rPr>
              <a:t>Adequate</a:t>
            </a:r>
          </a:p>
        </p:txBody>
      </p:sp>
      <p:sp>
        <p:nvSpPr>
          <p:cNvPr id="12" name="TextBox 11">
            <a:extLst>
              <a:ext uri="{FF2B5EF4-FFF2-40B4-BE49-F238E27FC236}">
                <a16:creationId xmlns:a16="http://schemas.microsoft.com/office/drawing/2014/main" id="{4B4192FE-0414-49C9-9794-2AE36D86C0B2}"/>
              </a:ext>
            </a:extLst>
          </p:cNvPr>
          <p:cNvSpPr txBox="1"/>
          <p:nvPr/>
        </p:nvSpPr>
        <p:spPr>
          <a:xfrm>
            <a:off x="84894" y="4378618"/>
            <a:ext cx="8978675" cy="2192908"/>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200" dirty="0">
                <a:solidFill>
                  <a:schemeClr val="tx1"/>
                </a:solidFill>
                <a:latin typeface="Atkinson Hyperlegible" pitchFamily="50" charset="0"/>
              </a:rPr>
              <a:t>Essex experienced 6 more dog thefts for the 12 months to March 2022 compared to the 12 months to March 2021. There were 13 more dog thefts in the 12 months to March 2022 compared to the 12 months to March 20</a:t>
            </a:r>
            <a:r>
              <a:rPr lang="en-GB" sz="1200" u="sng" dirty="0">
                <a:solidFill>
                  <a:schemeClr val="tx1"/>
                </a:solidFill>
                <a:latin typeface="Atkinson Hyperlegible" pitchFamily="50" charset="0"/>
              </a:rPr>
              <a:t>20</a:t>
            </a:r>
            <a:r>
              <a:rPr lang="en-GB" sz="1200" dirty="0">
                <a:solidFill>
                  <a:schemeClr val="tx1"/>
                </a:solidFill>
                <a:latin typeface="Atkinson Hyperlegible" pitchFamily="50" charset="0"/>
              </a:rPr>
              <a:t>.</a:t>
            </a:r>
          </a:p>
          <a:p>
            <a:endParaRPr lang="en-GB" sz="1200" dirty="0">
              <a:solidFill>
                <a:schemeClr val="tx1"/>
              </a:solidFill>
              <a:latin typeface="Atkinson Hyperlegible" pitchFamily="50" charset="0"/>
            </a:endParaRPr>
          </a:p>
          <a:p>
            <a:r>
              <a:rPr lang="en-GB" sz="1200" dirty="0">
                <a:solidFill>
                  <a:schemeClr val="tx1"/>
                </a:solidFill>
                <a:latin typeface="Atkinson Hyperlegible" pitchFamily="50" charset="0"/>
              </a:rPr>
              <a:t>Confidence as to how Essex Police and the organisations they work with are dealing with dog theft (from the independent survey commissioned by Essex Police) is at 63.6% for the period September 2021 to December 2021. </a:t>
            </a:r>
          </a:p>
          <a:p>
            <a:endParaRPr lang="en-GB" sz="1200" dirty="0">
              <a:solidFill>
                <a:schemeClr val="tx1"/>
              </a:solidFill>
              <a:latin typeface="Atkinson Hyperlegible" pitchFamily="50" charset="0"/>
            </a:endParaRPr>
          </a:p>
          <a:p>
            <a:r>
              <a:rPr lang="en-GB" sz="1200" dirty="0">
                <a:solidFill>
                  <a:schemeClr val="tx1"/>
                </a:solidFill>
                <a:latin typeface="Atkinson Hyperlegible" pitchFamily="50" charset="0"/>
              </a:rPr>
              <a:t>As confidence data are for one quarter only, a grade of Adequate is recommended. </a:t>
            </a:r>
            <a:endParaRPr lang="en-GB" sz="1200" dirty="0">
              <a:solidFill>
                <a:schemeClr val="tx1"/>
              </a:solidFill>
              <a:highlight>
                <a:srgbClr val="FFFF00"/>
              </a:highlight>
              <a:latin typeface="Atkinson Hyperlegible" pitchFamily="50" charset="0"/>
            </a:endParaRPr>
          </a:p>
          <a:p>
            <a:endParaRPr lang="en-GB" sz="1050" dirty="0">
              <a:solidFill>
                <a:schemeClr val="tx1"/>
              </a:solidFill>
              <a:latin typeface="Atkinson Hyperlegible" pitchFamily="50" charset="0"/>
            </a:endParaRPr>
          </a:p>
          <a:p>
            <a:r>
              <a:rPr lang="en-GB" sz="1050" dirty="0">
                <a:solidFill>
                  <a:schemeClr val="tx1"/>
                </a:solidFill>
                <a:latin typeface="Atkinson Hyperlegible" pitchFamily="50" charset="0"/>
              </a:rPr>
              <a:t>Please note:</a:t>
            </a:r>
          </a:p>
          <a:p>
            <a:r>
              <a:rPr lang="en-GB" sz="1050" i="0" dirty="0">
                <a:solidFill>
                  <a:schemeClr val="tx1"/>
                </a:solidFill>
                <a:effectLst/>
                <a:latin typeface="Atkinson Hyperlegible" pitchFamily="50" charset="0"/>
              </a:rPr>
              <a:t>*   T</a:t>
            </a:r>
            <a:r>
              <a:rPr lang="en-GB" sz="1050" dirty="0">
                <a:solidFill>
                  <a:schemeClr val="tx1"/>
                </a:solidFill>
                <a:effectLst/>
                <a:latin typeface="Atkinson Hyperlegible" pitchFamily="50" charset="0"/>
              </a:rPr>
              <a:t>his is number of thefts in which dogs were stolen, and not quantity of dogs stolen in each theft. </a:t>
            </a:r>
            <a:r>
              <a:rPr lang="en-GB" sz="1050" i="0" dirty="0">
                <a:solidFill>
                  <a:schemeClr val="tx1"/>
                </a:solidFill>
                <a:effectLst/>
                <a:latin typeface="Atkinson Hyperlegible" pitchFamily="50" charset="0"/>
              </a:rPr>
              <a:t>Data are based on theft offence crimes and robbery offence crimes where the ‘property code’ is ‘pet animal – dog’ and the ‘property status’ is ‘stolen’ and/or ‘stolen/recovered’. </a:t>
            </a:r>
            <a:endParaRPr lang="en-GB" sz="1050" dirty="0">
              <a:solidFill>
                <a:schemeClr val="tx1"/>
              </a:solidFill>
              <a:latin typeface="Atkinson Hyperlegible" pitchFamily="50" charset="0"/>
            </a:endParaRPr>
          </a:p>
          <a:p>
            <a:r>
              <a:rPr lang="en-GB" sz="1050" dirty="0">
                <a:solidFill>
                  <a:schemeClr val="tx1"/>
                </a:solidFill>
                <a:latin typeface="Atkinson Hyperlegible" pitchFamily="50" charset="0"/>
              </a:rPr>
              <a:t>**  The confidence question was added to the internal survey in September 2021 so year on year comparison is not available.</a:t>
            </a:r>
          </a:p>
        </p:txBody>
      </p:sp>
      <p:pic>
        <p:nvPicPr>
          <p:cNvPr id="10" name="Picture 9">
            <a:extLst>
              <a:ext uri="{FF2B5EF4-FFF2-40B4-BE49-F238E27FC236}">
                <a16:creationId xmlns:a16="http://schemas.microsoft.com/office/drawing/2014/main" id="{36B53D92-EDC2-45FF-9959-37A1B9825C28}"/>
              </a:ext>
            </a:extLst>
          </p:cNvPr>
          <p:cNvPicPr>
            <a:picLocks noChangeAspect="1"/>
          </p:cNvPicPr>
          <p:nvPr/>
        </p:nvPicPr>
        <p:blipFill>
          <a:blip r:embed="rId2"/>
          <a:stretch>
            <a:fillRect/>
          </a:stretch>
        </p:blipFill>
        <p:spPr>
          <a:xfrm>
            <a:off x="84894" y="3190394"/>
            <a:ext cx="9000000" cy="873955"/>
          </a:xfrm>
          <a:prstGeom prst="rect">
            <a:avLst/>
          </a:prstGeom>
        </p:spPr>
      </p:pic>
      <p:pic>
        <p:nvPicPr>
          <p:cNvPr id="2" name="Picture 1">
            <a:extLst>
              <a:ext uri="{FF2B5EF4-FFF2-40B4-BE49-F238E27FC236}">
                <a16:creationId xmlns:a16="http://schemas.microsoft.com/office/drawing/2014/main" id="{1D41FAEC-9BA1-4C75-BE1F-2CC926D88B54}"/>
              </a:ext>
            </a:extLst>
          </p:cNvPr>
          <p:cNvPicPr>
            <a:picLocks noChangeAspect="1"/>
          </p:cNvPicPr>
          <p:nvPr/>
        </p:nvPicPr>
        <p:blipFill>
          <a:blip r:embed="rId3"/>
          <a:stretch>
            <a:fillRect/>
          </a:stretch>
        </p:blipFill>
        <p:spPr>
          <a:xfrm>
            <a:off x="74231" y="715748"/>
            <a:ext cx="9000000" cy="717685"/>
          </a:xfrm>
          <a:prstGeom prst="rect">
            <a:avLst/>
          </a:prstGeom>
        </p:spPr>
      </p:pic>
      <p:pic>
        <p:nvPicPr>
          <p:cNvPr id="7" name="Picture 6">
            <a:extLst>
              <a:ext uri="{FF2B5EF4-FFF2-40B4-BE49-F238E27FC236}">
                <a16:creationId xmlns:a16="http://schemas.microsoft.com/office/drawing/2014/main" id="{BCA57614-1E01-4C29-8D9D-B4A83AA17398}"/>
              </a:ext>
            </a:extLst>
          </p:cNvPr>
          <p:cNvPicPr>
            <a:picLocks noChangeAspect="1"/>
          </p:cNvPicPr>
          <p:nvPr/>
        </p:nvPicPr>
        <p:blipFill>
          <a:blip r:embed="rId4"/>
          <a:stretch>
            <a:fillRect/>
          </a:stretch>
        </p:blipFill>
        <p:spPr>
          <a:xfrm>
            <a:off x="2604893" y="1478902"/>
            <a:ext cx="3960000" cy="1677039"/>
          </a:xfrm>
          <a:prstGeom prst="rect">
            <a:avLst/>
          </a:prstGeom>
        </p:spPr>
      </p:pic>
    </p:spTree>
    <p:extLst>
      <p:ext uri="{BB962C8B-B14F-4D97-AF65-F5344CB8AC3E}">
        <p14:creationId xmlns:p14="http://schemas.microsoft.com/office/powerpoint/2010/main" val="20509252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6" name="Rectangle 5"/>
          <p:cNvSpPr/>
          <p:nvPr/>
        </p:nvSpPr>
        <p:spPr>
          <a:xfrm>
            <a:off x="107504" y="179348"/>
            <a:ext cx="6624736" cy="338554"/>
          </a:xfrm>
          <a:prstGeom prst="rect">
            <a:avLst/>
          </a:prstGeom>
        </p:spPr>
        <p:txBody>
          <a:bodyPr wrap="square">
            <a:spAutoFit/>
          </a:bodyPr>
          <a:lstStyle/>
          <a:p>
            <a:r>
              <a:rPr lang="en-GB" sz="1600" b="1" dirty="0">
                <a:solidFill>
                  <a:schemeClr val="bg1"/>
                </a:solidFill>
                <a:latin typeface="Atkinson Hyperlegible" pitchFamily="50" charset="0"/>
              </a:rPr>
              <a:t>Priority 9 – Business Crime, Fraud and Cyber Crime</a:t>
            </a:r>
          </a:p>
        </p:txBody>
      </p:sp>
      <p:sp>
        <p:nvSpPr>
          <p:cNvPr id="5" name="Slide Number Placeholder 4"/>
          <p:cNvSpPr>
            <a:spLocks noGrp="1"/>
          </p:cNvSpPr>
          <p:nvPr>
            <p:ph type="sldNum" sz="quarter" idx="12"/>
          </p:nvPr>
        </p:nvSpPr>
        <p:spPr>
          <a:xfrm>
            <a:off x="6941415" y="6539261"/>
            <a:ext cx="2133600" cy="365125"/>
          </a:xfrm>
        </p:spPr>
        <p:txBody>
          <a:bodyPr/>
          <a:lstStyle/>
          <a:p>
            <a:fld id="{E0D83E65-4E55-4BA6-A0BC-212B9D3BDCE3}" type="slidenum">
              <a:rPr lang="en-GB" smtClean="0"/>
              <a:pPr/>
              <a:t>13</a:t>
            </a:fld>
            <a:endParaRPr lang="en-GB" dirty="0"/>
          </a:p>
        </p:txBody>
      </p:sp>
      <p:sp>
        <p:nvSpPr>
          <p:cNvPr id="12" name="TextBox 11">
            <a:extLst>
              <a:ext uri="{FF2B5EF4-FFF2-40B4-BE49-F238E27FC236}">
                <a16:creationId xmlns:a16="http://schemas.microsoft.com/office/drawing/2014/main" id="{4B4192FE-0414-49C9-9794-2AE36D86C0B2}"/>
              </a:ext>
            </a:extLst>
          </p:cNvPr>
          <p:cNvSpPr txBox="1"/>
          <p:nvPr/>
        </p:nvSpPr>
        <p:spPr>
          <a:xfrm>
            <a:off x="89953" y="4299984"/>
            <a:ext cx="8978675" cy="2269852"/>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100" dirty="0">
                <a:solidFill>
                  <a:schemeClr val="tx1"/>
                </a:solidFill>
                <a:latin typeface="Atkinson Hyperlegible" pitchFamily="50" charset="0"/>
              </a:rPr>
              <a:t>Essex experienced an 18.0% increase (2,873 more) in the number of Business Crime offences and a 2.8% decrease (80 fewer) in the number of these offences which were solved in the 12 months to March 2022 compared to the 12 months to March 2021.</a:t>
            </a:r>
          </a:p>
          <a:p>
            <a:endParaRPr lang="en-GB" sz="1100" dirty="0">
              <a:solidFill>
                <a:srgbClr val="FF0000"/>
              </a:solidFill>
              <a:latin typeface="Atkinson Hyperlegible" pitchFamily="50" charset="0"/>
            </a:endParaRPr>
          </a:p>
          <a:p>
            <a:r>
              <a:rPr lang="en-GB" sz="1100" dirty="0">
                <a:solidFill>
                  <a:schemeClr val="tx1"/>
                </a:solidFill>
                <a:latin typeface="Atkinson Hyperlegible" pitchFamily="50" charset="0"/>
              </a:rPr>
              <a:t>There was a 20.3% decrease (4,799 fewer) in the number of Business Crime offences and a 38.9% decrease (1,773 fewer) in the number of Business Crimes solved in the 12 months to March 2022 compared to the 12 months to March 20</a:t>
            </a:r>
            <a:r>
              <a:rPr lang="en-GB" sz="1100" u="sng" dirty="0">
                <a:solidFill>
                  <a:schemeClr val="tx1"/>
                </a:solidFill>
                <a:latin typeface="Atkinson Hyperlegible" pitchFamily="50" charset="0"/>
              </a:rPr>
              <a:t>20</a:t>
            </a:r>
            <a:r>
              <a:rPr lang="en-GB" sz="1100" dirty="0">
                <a:solidFill>
                  <a:schemeClr val="tx1"/>
                </a:solidFill>
                <a:latin typeface="Atkinson Hyperlegible" pitchFamily="50" charset="0"/>
              </a:rPr>
              <a:t>.</a:t>
            </a:r>
          </a:p>
          <a:p>
            <a:endParaRPr lang="en-GB" sz="1100" dirty="0">
              <a:solidFill>
                <a:schemeClr val="tx1"/>
              </a:solidFill>
              <a:latin typeface="Atkinson Hyperlegible" pitchFamily="50" charset="0"/>
            </a:endParaRPr>
          </a:p>
          <a:p>
            <a:r>
              <a:rPr lang="en-GB" sz="1100" dirty="0">
                <a:solidFill>
                  <a:schemeClr val="tx1"/>
                </a:solidFill>
                <a:latin typeface="Atkinson Hyperlegible" pitchFamily="50" charset="0"/>
              </a:rPr>
              <a:t>Confidence as to whether the police response to tackling cyber crime is improving (from the independent survey commissioned by Essex Police) is at 51.1% for the period September 2021 to December 2021. </a:t>
            </a:r>
          </a:p>
          <a:p>
            <a:pPr lvl="0"/>
            <a:endParaRPr lang="en-GB" sz="1100" dirty="0">
              <a:solidFill>
                <a:srgbClr val="FF0000"/>
              </a:solidFill>
              <a:latin typeface="Atkinson Hyperlegible" pitchFamily="50" charset="0"/>
            </a:endParaRPr>
          </a:p>
          <a:p>
            <a:pPr lvl="0"/>
            <a:r>
              <a:rPr lang="en-GB" sz="1100" dirty="0">
                <a:solidFill>
                  <a:schemeClr val="tx1"/>
                </a:solidFill>
                <a:latin typeface="Atkinson Hyperlegible" pitchFamily="50" charset="0"/>
              </a:rPr>
              <a:t>Due to the decrease in the number of Business Crime offences that are solved, a grade of Requires Improvement is recommended.</a:t>
            </a:r>
          </a:p>
          <a:p>
            <a:pPr lvl="0"/>
            <a:endParaRPr lang="en-GB" sz="1050" dirty="0">
              <a:solidFill>
                <a:schemeClr val="tx1"/>
              </a:solidFill>
              <a:latin typeface="Atkinson Hyperlegible" pitchFamily="50" charset="0"/>
            </a:endParaRPr>
          </a:p>
          <a:p>
            <a:r>
              <a:rPr lang="en-GB" sz="1050" dirty="0">
                <a:solidFill>
                  <a:schemeClr val="tx1"/>
                </a:solidFill>
                <a:latin typeface="Atkinson Hyperlegible" pitchFamily="50" charset="0"/>
              </a:rPr>
              <a:t>Please note:</a:t>
            </a:r>
          </a:p>
          <a:p>
            <a:r>
              <a:rPr lang="en-GB" sz="1050" dirty="0">
                <a:solidFill>
                  <a:schemeClr val="tx1"/>
                </a:solidFill>
                <a:latin typeface="Atkinson Hyperlegible" pitchFamily="50" charset="0"/>
              </a:rPr>
              <a:t>*  The confidence question was added to the internal survey in September 2021 so year on year comparison is not available.</a:t>
            </a:r>
          </a:p>
        </p:txBody>
      </p:sp>
      <p:sp>
        <p:nvSpPr>
          <p:cNvPr id="15" name="Rectangle 14">
            <a:extLst>
              <a:ext uri="{FF2B5EF4-FFF2-40B4-BE49-F238E27FC236}">
                <a16:creationId xmlns:a16="http://schemas.microsoft.com/office/drawing/2014/main" id="{4260A03D-07D8-42C0-9DED-58D7FA1D0B3A}"/>
              </a:ext>
            </a:extLst>
          </p:cNvPr>
          <p:cNvSpPr/>
          <p:nvPr/>
        </p:nvSpPr>
        <p:spPr>
          <a:xfrm>
            <a:off x="6571134" y="56237"/>
            <a:ext cx="2520280" cy="584775"/>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rgbClr val="FF0000"/>
                </a:solidFill>
                <a:latin typeface="Atkinson Hyperlegible" pitchFamily="50" charset="0"/>
              </a:rPr>
              <a:t>Requires Improvement</a:t>
            </a:r>
          </a:p>
        </p:txBody>
      </p:sp>
      <p:pic>
        <p:nvPicPr>
          <p:cNvPr id="7" name="Picture 6">
            <a:extLst>
              <a:ext uri="{FF2B5EF4-FFF2-40B4-BE49-F238E27FC236}">
                <a16:creationId xmlns:a16="http://schemas.microsoft.com/office/drawing/2014/main" id="{0A01C015-A30E-458A-AEDE-530DCF02D58A}"/>
              </a:ext>
            </a:extLst>
          </p:cNvPr>
          <p:cNvPicPr>
            <a:picLocks noChangeAspect="1"/>
          </p:cNvPicPr>
          <p:nvPr/>
        </p:nvPicPr>
        <p:blipFill>
          <a:blip r:embed="rId2"/>
          <a:stretch>
            <a:fillRect/>
          </a:stretch>
        </p:blipFill>
        <p:spPr>
          <a:xfrm>
            <a:off x="70073" y="3347279"/>
            <a:ext cx="9000000" cy="873955"/>
          </a:xfrm>
          <a:prstGeom prst="rect">
            <a:avLst/>
          </a:prstGeom>
        </p:spPr>
      </p:pic>
      <p:pic>
        <p:nvPicPr>
          <p:cNvPr id="3" name="Picture 2">
            <a:extLst>
              <a:ext uri="{FF2B5EF4-FFF2-40B4-BE49-F238E27FC236}">
                <a16:creationId xmlns:a16="http://schemas.microsoft.com/office/drawing/2014/main" id="{6C479822-2339-4610-84FD-AC0CDF09B29D}"/>
              </a:ext>
            </a:extLst>
          </p:cNvPr>
          <p:cNvPicPr>
            <a:picLocks noChangeAspect="1"/>
          </p:cNvPicPr>
          <p:nvPr/>
        </p:nvPicPr>
        <p:blipFill>
          <a:blip r:embed="rId3"/>
          <a:stretch>
            <a:fillRect/>
          </a:stretch>
        </p:blipFill>
        <p:spPr>
          <a:xfrm>
            <a:off x="75015" y="715253"/>
            <a:ext cx="9000000" cy="885531"/>
          </a:xfrm>
          <a:prstGeom prst="rect">
            <a:avLst/>
          </a:prstGeom>
        </p:spPr>
      </p:pic>
      <p:pic>
        <p:nvPicPr>
          <p:cNvPr id="10" name="Picture 9">
            <a:extLst>
              <a:ext uri="{FF2B5EF4-FFF2-40B4-BE49-F238E27FC236}">
                <a16:creationId xmlns:a16="http://schemas.microsoft.com/office/drawing/2014/main" id="{F73164A1-7A88-468A-BCFC-001A0405C0A0}"/>
              </a:ext>
            </a:extLst>
          </p:cNvPr>
          <p:cNvPicPr>
            <a:picLocks noChangeAspect="1"/>
          </p:cNvPicPr>
          <p:nvPr/>
        </p:nvPicPr>
        <p:blipFill>
          <a:blip r:embed="rId4"/>
          <a:stretch>
            <a:fillRect/>
          </a:stretch>
        </p:blipFill>
        <p:spPr>
          <a:xfrm>
            <a:off x="93860" y="1640152"/>
            <a:ext cx="3960000" cy="1673129"/>
          </a:xfrm>
          <a:prstGeom prst="rect">
            <a:avLst/>
          </a:prstGeom>
        </p:spPr>
      </p:pic>
      <p:pic>
        <p:nvPicPr>
          <p:cNvPr id="11" name="Picture 10">
            <a:extLst>
              <a:ext uri="{FF2B5EF4-FFF2-40B4-BE49-F238E27FC236}">
                <a16:creationId xmlns:a16="http://schemas.microsoft.com/office/drawing/2014/main" id="{96201F7A-2566-43CE-80D1-7BAB76E9AF84}"/>
              </a:ext>
            </a:extLst>
          </p:cNvPr>
          <p:cNvPicPr>
            <a:picLocks noChangeAspect="1"/>
          </p:cNvPicPr>
          <p:nvPr/>
        </p:nvPicPr>
        <p:blipFill>
          <a:blip r:embed="rId5"/>
          <a:stretch>
            <a:fillRect/>
          </a:stretch>
        </p:blipFill>
        <p:spPr>
          <a:xfrm>
            <a:off x="5085768" y="1628035"/>
            <a:ext cx="3960000" cy="1677039"/>
          </a:xfrm>
          <a:prstGeom prst="rect">
            <a:avLst/>
          </a:prstGeom>
        </p:spPr>
      </p:pic>
    </p:spTree>
    <p:extLst>
      <p:ext uri="{BB962C8B-B14F-4D97-AF65-F5344CB8AC3E}">
        <p14:creationId xmlns:p14="http://schemas.microsoft.com/office/powerpoint/2010/main" val="21606988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91118" y="93134"/>
            <a:ext cx="5760640" cy="584775"/>
          </a:xfrm>
          <a:prstGeom prst="rect">
            <a:avLst/>
          </a:prstGeom>
        </p:spPr>
        <p:txBody>
          <a:bodyPr wrap="square">
            <a:spAutoFit/>
          </a:bodyPr>
          <a:lstStyle/>
          <a:p>
            <a:r>
              <a:rPr lang="en-GB" sz="1600" b="1" dirty="0">
                <a:solidFill>
                  <a:schemeClr val="bg1"/>
                </a:solidFill>
                <a:latin typeface="Atkinson Hyperlegible" pitchFamily="50" charset="0"/>
              </a:rPr>
              <a:t>Priority 10 - Protecting vulnerable people and supporting victims of crime</a:t>
            </a:r>
          </a:p>
        </p:txBody>
      </p:sp>
      <p:sp>
        <p:nvSpPr>
          <p:cNvPr id="5" name="Slide Number Placeholder 4"/>
          <p:cNvSpPr>
            <a:spLocks noGrp="1"/>
          </p:cNvSpPr>
          <p:nvPr>
            <p:ph type="sldNum" sz="quarter" idx="12"/>
          </p:nvPr>
        </p:nvSpPr>
        <p:spPr>
          <a:xfrm>
            <a:off x="6976583" y="6481197"/>
            <a:ext cx="2133600" cy="365125"/>
          </a:xfrm>
        </p:spPr>
        <p:txBody>
          <a:bodyPr/>
          <a:lstStyle/>
          <a:p>
            <a:fld id="{E0D83E65-4E55-4BA6-A0BC-212B9D3BDCE3}" type="slidenum">
              <a:rPr lang="en-GB" smtClean="0"/>
              <a:pPr/>
              <a:t>14</a:t>
            </a:fld>
            <a:endParaRPr lang="en-GB" dirty="0"/>
          </a:p>
        </p:txBody>
      </p:sp>
      <p:sp>
        <p:nvSpPr>
          <p:cNvPr id="7" name="TextBox 6"/>
          <p:cNvSpPr txBox="1"/>
          <p:nvPr/>
        </p:nvSpPr>
        <p:spPr>
          <a:xfrm>
            <a:off x="129074" y="5507430"/>
            <a:ext cx="8879360" cy="1015663"/>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200" dirty="0">
                <a:solidFill>
                  <a:schemeClr val="tx1"/>
                </a:solidFill>
                <a:latin typeface="Atkinson Hyperlegible" pitchFamily="50" charset="0"/>
              </a:rPr>
              <a:t>Essex experienced a 6.7% increase (1,943 more) in Domestic Abuse (DA) offences and a 9.1% decrease (315 fewer) in the number of DA offences solved for the 12 months to March 2022 compared to the 12 months to March 2021. </a:t>
            </a:r>
          </a:p>
          <a:p>
            <a:endParaRPr lang="en-GB" sz="1200" dirty="0">
              <a:solidFill>
                <a:srgbClr val="FF0000"/>
              </a:solidFill>
              <a:latin typeface="Atkinson Hyperlegible" pitchFamily="50" charset="0"/>
            </a:endParaRPr>
          </a:p>
          <a:p>
            <a:r>
              <a:rPr lang="en-GB" sz="1200" dirty="0">
                <a:solidFill>
                  <a:schemeClr val="tx1"/>
                </a:solidFill>
                <a:latin typeface="Atkinson Hyperlegible" pitchFamily="50" charset="0"/>
              </a:rPr>
              <a:t>There was an 11.1% increase (3,093 more) in DA offences and a 2.7% increase (82 more) in the number of DA offences solved for the 12 months to March 2022 compared to the 12 months to March 20</a:t>
            </a:r>
            <a:r>
              <a:rPr lang="en-GB" sz="1200" u="sng" dirty="0">
                <a:solidFill>
                  <a:schemeClr val="tx1"/>
                </a:solidFill>
                <a:latin typeface="Atkinson Hyperlegible" pitchFamily="50" charset="0"/>
              </a:rPr>
              <a:t>20</a:t>
            </a:r>
            <a:r>
              <a:rPr lang="en-GB" sz="1200" dirty="0">
                <a:solidFill>
                  <a:schemeClr val="tx1"/>
                </a:solidFill>
                <a:latin typeface="Atkinson Hyperlegible" pitchFamily="50" charset="0"/>
              </a:rPr>
              <a:t>. </a:t>
            </a:r>
          </a:p>
        </p:txBody>
      </p:sp>
      <p:sp>
        <p:nvSpPr>
          <p:cNvPr id="14" name="Rectangle 13">
            <a:extLst>
              <a:ext uri="{FF2B5EF4-FFF2-40B4-BE49-F238E27FC236}">
                <a16:creationId xmlns:a16="http://schemas.microsoft.com/office/drawing/2014/main" id="{223F1486-25ED-4A96-A70C-A701B35B4566}"/>
              </a:ext>
            </a:extLst>
          </p:cNvPr>
          <p:cNvSpPr/>
          <p:nvPr/>
        </p:nvSpPr>
        <p:spPr>
          <a:xfrm>
            <a:off x="6516216" y="49220"/>
            <a:ext cx="2520280" cy="584775"/>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rgbClr val="FF0000"/>
                </a:solidFill>
                <a:latin typeface="Atkinson Hyperlegible" pitchFamily="50" charset="0"/>
              </a:rPr>
              <a:t>Requires Improvement</a:t>
            </a:r>
          </a:p>
        </p:txBody>
      </p:sp>
      <p:pic>
        <p:nvPicPr>
          <p:cNvPr id="4" name="Picture 3">
            <a:extLst>
              <a:ext uri="{FF2B5EF4-FFF2-40B4-BE49-F238E27FC236}">
                <a16:creationId xmlns:a16="http://schemas.microsoft.com/office/drawing/2014/main" id="{B7636A43-06C9-4847-9910-ED3715315F6E}"/>
              </a:ext>
            </a:extLst>
          </p:cNvPr>
          <p:cNvPicPr>
            <a:picLocks noChangeAspect="1"/>
          </p:cNvPicPr>
          <p:nvPr/>
        </p:nvPicPr>
        <p:blipFill>
          <a:blip r:embed="rId2"/>
          <a:stretch>
            <a:fillRect/>
          </a:stretch>
        </p:blipFill>
        <p:spPr>
          <a:xfrm>
            <a:off x="88913" y="727129"/>
            <a:ext cx="9000000" cy="891148"/>
          </a:xfrm>
          <a:prstGeom prst="rect">
            <a:avLst/>
          </a:prstGeom>
        </p:spPr>
      </p:pic>
      <p:pic>
        <p:nvPicPr>
          <p:cNvPr id="11" name="Picture 10">
            <a:extLst>
              <a:ext uri="{FF2B5EF4-FFF2-40B4-BE49-F238E27FC236}">
                <a16:creationId xmlns:a16="http://schemas.microsoft.com/office/drawing/2014/main" id="{9544116F-6E22-4267-BA87-1C09F0085B75}"/>
              </a:ext>
            </a:extLst>
          </p:cNvPr>
          <p:cNvPicPr>
            <a:picLocks noChangeAspect="1"/>
          </p:cNvPicPr>
          <p:nvPr/>
        </p:nvPicPr>
        <p:blipFill>
          <a:blip r:embed="rId3"/>
          <a:stretch>
            <a:fillRect/>
          </a:stretch>
        </p:blipFill>
        <p:spPr>
          <a:xfrm>
            <a:off x="87336" y="1736319"/>
            <a:ext cx="3960000" cy="1677039"/>
          </a:xfrm>
          <a:prstGeom prst="rect">
            <a:avLst/>
          </a:prstGeom>
        </p:spPr>
      </p:pic>
      <p:pic>
        <p:nvPicPr>
          <p:cNvPr id="12" name="Picture 11">
            <a:extLst>
              <a:ext uri="{FF2B5EF4-FFF2-40B4-BE49-F238E27FC236}">
                <a16:creationId xmlns:a16="http://schemas.microsoft.com/office/drawing/2014/main" id="{C5E7917D-289E-489E-962E-48FB345EA6A8}"/>
              </a:ext>
            </a:extLst>
          </p:cNvPr>
          <p:cNvPicPr>
            <a:picLocks noChangeAspect="1"/>
          </p:cNvPicPr>
          <p:nvPr/>
        </p:nvPicPr>
        <p:blipFill>
          <a:blip r:embed="rId4"/>
          <a:stretch>
            <a:fillRect/>
          </a:stretch>
        </p:blipFill>
        <p:spPr>
          <a:xfrm>
            <a:off x="5096664" y="1696006"/>
            <a:ext cx="3960000" cy="1723626"/>
          </a:xfrm>
          <a:prstGeom prst="rect">
            <a:avLst/>
          </a:prstGeom>
        </p:spPr>
      </p:pic>
    </p:spTree>
    <p:extLst>
      <p:ext uri="{BB962C8B-B14F-4D97-AF65-F5344CB8AC3E}">
        <p14:creationId xmlns:p14="http://schemas.microsoft.com/office/powerpoint/2010/main" val="18284073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71999" y="4490186"/>
            <a:ext cx="8999999" cy="2318593"/>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200" dirty="0">
                <a:solidFill>
                  <a:schemeClr val="tx1"/>
                </a:solidFill>
                <a:latin typeface="Atkinson Hyperlegible" pitchFamily="50" charset="0"/>
              </a:rPr>
              <a:t>Essex experienced a 16.4% increase (885 more) in Child Abuse offences and a 25.4% increase (80 more) in the number of these offences which were solved for the 12 months to March 2022 compared to the 12 months to March 2021. </a:t>
            </a:r>
          </a:p>
          <a:p>
            <a:endParaRPr lang="en-GB" sz="1200" dirty="0">
              <a:solidFill>
                <a:srgbClr val="FF0000"/>
              </a:solidFill>
              <a:latin typeface="Atkinson Hyperlegible" pitchFamily="50" charset="0"/>
            </a:endParaRPr>
          </a:p>
          <a:p>
            <a:r>
              <a:rPr lang="en-GB" sz="1200" dirty="0">
                <a:solidFill>
                  <a:schemeClr val="tx1"/>
                </a:solidFill>
                <a:latin typeface="Atkinson Hyperlegible" pitchFamily="50" charset="0"/>
              </a:rPr>
              <a:t>There was a 14.8% increase (812 more) in Child Abuse offences and a 31.2% increase (94 more) in the number of these offences which were solved for the 12 months to March 2022 compared to the 12 months to March 20</a:t>
            </a:r>
            <a:r>
              <a:rPr lang="en-GB" sz="1200" u="sng" dirty="0">
                <a:solidFill>
                  <a:schemeClr val="tx1"/>
                </a:solidFill>
                <a:latin typeface="Atkinson Hyperlegible" pitchFamily="50" charset="0"/>
              </a:rPr>
              <a:t>20</a:t>
            </a:r>
            <a:r>
              <a:rPr lang="en-GB" sz="1200" dirty="0">
                <a:solidFill>
                  <a:schemeClr val="tx1"/>
                </a:solidFill>
                <a:latin typeface="Atkinson Hyperlegible" pitchFamily="50" charset="0"/>
              </a:rPr>
              <a:t>. </a:t>
            </a:r>
          </a:p>
          <a:p>
            <a:endParaRPr lang="en-GB" sz="1200" dirty="0">
              <a:solidFill>
                <a:schemeClr val="tx1"/>
              </a:solidFill>
              <a:latin typeface="Atkinson Hyperlegible" pitchFamily="50" charset="0"/>
            </a:endParaRPr>
          </a:p>
          <a:p>
            <a:r>
              <a:rPr lang="en-GB" sz="1200" dirty="0">
                <a:solidFill>
                  <a:schemeClr val="tx1"/>
                </a:solidFill>
                <a:latin typeface="Atkinson Hyperlegible" pitchFamily="50" charset="0"/>
              </a:rPr>
              <a:t>Confidence that the policing response to protect children and vulnerable people is improving (from the independent survey commissioned by Essex Police) is at 86.3% (results to the 12 months to December 2021). Compared to year ending December 2020, confidence has decreased by 3.4% points.</a:t>
            </a:r>
          </a:p>
          <a:p>
            <a:endParaRPr lang="en-GB" sz="1200" dirty="0">
              <a:solidFill>
                <a:srgbClr val="FF0000"/>
              </a:solidFill>
            </a:endParaRPr>
          </a:p>
          <a:p>
            <a:r>
              <a:rPr lang="en-GB" sz="1200" dirty="0">
                <a:solidFill>
                  <a:schemeClr val="tx1"/>
                </a:solidFill>
                <a:latin typeface="Atkinson Hyperlegible" pitchFamily="50" charset="0"/>
              </a:rPr>
              <a:t>Due to the fact that confidence levels and the number of domestic abuse offences solved have decreased, a grade of Requires Improvement is recommended.</a:t>
            </a:r>
          </a:p>
        </p:txBody>
      </p:sp>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11032" y="78719"/>
            <a:ext cx="5897174" cy="584775"/>
          </a:xfrm>
          <a:prstGeom prst="rect">
            <a:avLst/>
          </a:prstGeom>
        </p:spPr>
        <p:txBody>
          <a:bodyPr wrap="square">
            <a:spAutoFit/>
          </a:bodyPr>
          <a:lstStyle/>
          <a:p>
            <a:r>
              <a:rPr lang="en-GB" sz="1600" b="1" dirty="0">
                <a:solidFill>
                  <a:schemeClr val="bg1"/>
                </a:solidFill>
                <a:latin typeface="Atkinson Hyperlegible" pitchFamily="50" charset="0"/>
              </a:rPr>
              <a:t>Priority 10 (cont.) - Protecting vulnerable people and supporting victims of crime</a:t>
            </a:r>
          </a:p>
        </p:txBody>
      </p:sp>
      <p:sp>
        <p:nvSpPr>
          <p:cNvPr id="5" name="Slide Number Placeholder 4"/>
          <p:cNvSpPr>
            <a:spLocks noGrp="1"/>
          </p:cNvSpPr>
          <p:nvPr>
            <p:ph type="sldNum" sz="quarter" idx="12"/>
          </p:nvPr>
        </p:nvSpPr>
        <p:spPr>
          <a:xfrm>
            <a:off x="7010400" y="6492875"/>
            <a:ext cx="2133600" cy="365125"/>
          </a:xfrm>
        </p:spPr>
        <p:txBody>
          <a:bodyPr/>
          <a:lstStyle/>
          <a:p>
            <a:fld id="{E0D83E65-4E55-4BA6-A0BC-212B9D3BDCE3}" type="slidenum">
              <a:rPr lang="en-GB" smtClean="0"/>
              <a:pPr/>
              <a:t>15</a:t>
            </a:fld>
            <a:endParaRPr lang="en-GB" dirty="0"/>
          </a:p>
        </p:txBody>
      </p:sp>
      <p:pic>
        <p:nvPicPr>
          <p:cNvPr id="2" name="Picture 1">
            <a:extLst>
              <a:ext uri="{FF2B5EF4-FFF2-40B4-BE49-F238E27FC236}">
                <a16:creationId xmlns:a16="http://schemas.microsoft.com/office/drawing/2014/main" id="{380BAB69-EADA-4A04-9618-34761F63D2FC}"/>
              </a:ext>
            </a:extLst>
          </p:cNvPr>
          <p:cNvPicPr>
            <a:picLocks noChangeAspect="1"/>
          </p:cNvPicPr>
          <p:nvPr/>
        </p:nvPicPr>
        <p:blipFill>
          <a:blip r:embed="rId2"/>
          <a:stretch>
            <a:fillRect/>
          </a:stretch>
        </p:blipFill>
        <p:spPr>
          <a:xfrm>
            <a:off x="72000" y="3384190"/>
            <a:ext cx="9000000" cy="1062295"/>
          </a:xfrm>
          <a:prstGeom prst="rect">
            <a:avLst/>
          </a:prstGeom>
        </p:spPr>
      </p:pic>
      <p:sp>
        <p:nvSpPr>
          <p:cNvPr id="12" name="Rectangle 11">
            <a:extLst>
              <a:ext uri="{FF2B5EF4-FFF2-40B4-BE49-F238E27FC236}">
                <a16:creationId xmlns:a16="http://schemas.microsoft.com/office/drawing/2014/main" id="{491DB709-342B-4437-BC42-93EF92187961}"/>
              </a:ext>
            </a:extLst>
          </p:cNvPr>
          <p:cNvSpPr/>
          <p:nvPr/>
        </p:nvSpPr>
        <p:spPr>
          <a:xfrm>
            <a:off x="6516216" y="49220"/>
            <a:ext cx="2520280" cy="584775"/>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rgbClr val="FF0000"/>
                </a:solidFill>
                <a:latin typeface="Atkinson Hyperlegible" pitchFamily="50" charset="0"/>
              </a:rPr>
              <a:t>Requires Improvement</a:t>
            </a:r>
          </a:p>
        </p:txBody>
      </p:sp>
      <p:pic>
        <p:nvPicPr>
          <p:cNvPr id="10" name="Picture 9">
            <a:extLst>
              <a:ext uri="{FF2B5EF4-FFF2-40B4-BE49-F238E27FC236}">
                <a16:creationId xmlns:a16="http://schemas.microsoft.com/office/drawing/2014/main" id="{9F03DD8B-2F2A-4AAA-A31F-BBC11AB081C3}"/>
              </a:ext>
            </a:extLst>
          </p:cNvPr>
          <p:cNvPicPr>
            <a:picLocks noChangeAspect="1"/>
          </p:cNvPicPr>
          <p:nvPr/>
        </p:nvPicPr>
        <p:blipFill>
          <a:blip r:embed="rId3"/>
          <a:stretch>
            <a:fillRect/>
          </a:stretch>
        </p:blipFill>
        <p:spPr>
          <a:xfrm>
            <a:off x="71998" y="694209"/>
            <a:ext cx="9000000" cy="891148"/>
          </a:xfrm>
          <a:prstGeom prst="rect">
            <a:avLst/>
          </a:prstGeom>
        </p:spPr>
      </p:pic>
      <p:pic>
        <p:nvPicPr>
          <p:cNvPr id="11" name="Picture 10">
            <a:extLst>
              <a:ext uri="{FF2B5EF4-FFF2-40B4-BE49-F238E27FC236}">
                <a16:creationId xmlns:a16="http://schemas.microsoft.com/office/drawing/2014/main" id="{16C8E3C6-CA5D-40B8-88AE-8FF0CA24B6FB}"/>
              </a:ext>
            </a:extLst>
          </p:cNvPr>
          <p:cNvPicPr>
            <a:picLocks noChangeAspect="1"/>
          </p:cNvPicPr>
          <p:nvPr/>
        </p:nvPicPr>
        <p:blipFill>
          <a:blip r:embed="rId4"/>
          <a:stretch>
            <a:fillRect/>
          </a:stretch>
        </p:blipFill>
        <p:spPr>
          <a:xfrm>
            <a:off x="64723" y="1624214"/>
            <a:ext cx="3960000" cy="1722600"/>
          </a:xfrm>
          <a:prstGeom prst="rect">
            <a:avLst/>
          </a:prstGeom>
        </p:spPr>
      </p:pic>
      <p:pic>
        <p:nvPicPr>
          <p:cNvPr id="13" name="Picture 12">
            <a:extLst>
              <a:ext uri="{FF2B5EF4-FFF2-40B4-BE49-F238E27FC236}">
                <a16:creationId xmlns:a16="http://schemas.microsoft.com/office/drawing/2014/main" id="{BAB0CD23-1D30-4075-AC93-6F077A9F60F3}"/>
              </a:ext>
            </a:extLst>
          </p:cNvPr>
          <p:cNvPicPr>
            <a:picLocks noChangeAspect="1"/>
          </p:cNvPicPr>
          <p:nvPr/>
        </p:nvPicPr>
        <p:blipFill>
          <a:blip r:embed="rId5"/>
          <a:stretch>
            <a:fillRect/>
          </a:stretch>
        </p:blipFill>
        <p:spPr>
          <a:xfrm>
            <a:off x="5076496" y="1606653"/>
            <a:ext cx="3960000" cy="1722600"/>
          </a:xfrm>
          <a:prstGeom prst="rect">
            <a:avLst/>
          </a:prstGeom>
        </p:spPr>
      </p:pic>
    </p:spTree>
    <p:extLst>
      <p:ext uri="{BB962C8B-B14F-4D97-AF65-F5344CB8AC3E}">
        <p14:creationId xmlns:p14="http://schemas.microsoft.com/office/powerpoint/2010/main" val="32650225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184576" cy="338554"/>
          </a:xfrm>
          <a:prstGeom prst="rect">
            <a:avLst/>
          </a:prstGeom>
        </p:spPr>
        <p:txBody>
          <a:bodyPr wrap="square">
            <a:spAutoFit/>
          </a:bodyPr>
          <a:lstStyle/>
          <a:p>
            <a:r>
              <a:rPr lang="en-GB" sz="1600" b="1" dirty="0">
                <a:solidFill>
                  <a:schemeClr val="bg1"/>
                </a:solidFill>
                <a:latin typeface="Atkinson Hyperlegible" pitchFamily="50" charset="0"/>
              </a:rPr>
              <a:t>Priority 11 - Staff</a:t>
            </a:r>
          </a:p>
        </p:txBody>
      </p:sp>
      <p:sp>
        <p:nvSpPr>
          <p:cNvPr id="5" name="Slide Number Placeholder 4"/>
          <p:cNvSpPr>
            <a:spLocks noGrp="1"/>
          </p:cNvSpPr>
          <p:nvPr>
            <p:ph type="sldNum" sz="quarter" idx="12"/>
          </p:nvPr>
        </p:nvSpPr>
        <p:spPr>
          <a:xfrm>
            <a:off x="7010400" y="6492875"/>
            <a:ext cx="2133600" cy="365125"/>
          </a:xfrm>
        </p:spPr>
        <p:txBody>
          <a:bodyPr/>
          <a:lstStyle/>
          <a:p>
            <a:fld id="{E0D83E65-4E55-4BA6-A0BC-212B9D3BDCE3}" type="slidenum">
              <a:rPr lang="en-GB" smtClean="0"/>
              <a:pPr/>
              <a:t>16</a:t>
            </a:fld>
            <a:endParaRPr lang="en-GB" dirty="0"/>
          </a:p>
        </p:txBody>
      </p:sp>
      <p:sp>
        <p:nvSpPr>
          <p:cNvPr id="8" name="Rectangle 7">
            <a:extLst>
              <a:ext uri="{FF2B5EF4-FFF2-40B4-BE49-F238E27FC236}">
                <a16:creationId xmlns:a16="http://schemas.microsoft.com/office/drawing/2014/main" id="{5C79F3E8-9B6E-4586-9B29-7A90BA98D1C2}"/>
              </a:ext>
            </a:extLst>
          </p:cNvPr>
          <p:cNvSpPr/>
          <p:nvPr/>
        </p:nvSpPr>
        <p:spPr>
          <a:xfrm>
            <a:off x="7260527" y="222225"/>
            <a:ext cx="1800200" cy="338554"/>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chemeClr val="accent6"/>
                </a:solidFill>
                <a:latin typeface="Atkinson Hyperlegible" pitchFamily="50" charset="0"/>
              </a:rPr>
              <a:t>Adequate</a:t>
            </a:r>
          </a:p>
        </p:txBody>
      </p:sp>
      <p:pic>
        <p:nvPicPr>
          <p:cNvPr id="3" name="Picture 2">
            <a:extLst>
              <a:ext uri="{FF2B5EF4-FFF2-40B4-BE49-F238E27FC236}">
                <a16:creationId xmlns:a16="http://schemas.microsoft.com/office/drawing/2014/main" id="{E87F2BE4-E7C2-42C2-B0F4-5C1E5BCF5E57}"/>
              </a:ext>
            </a:extLst>
          </p:cNvPr>
          <p:cNvPicPr>
            <a:picLocks noChangeAspect="1"/>
          </p:cNvPicPr>
          <p:nvPr/>
        </p:nvPicPr>
        <p:blipFill>
          <a:blip r:embed="rId2"/>
          <a:stretch>
            <a:fillRect/>
          </a:stretch>
        </p:blipFill>
        <p:spPr>
          <a:xfrm>
            <a:off x="72000" y="783004"/>
            <a:ext cx="9000000" cy="1426326"/>
          </a:xfrm>
          <a:prstGeom prst="rect">
            <a:avLst/>
          </a:prstGeom>
        </p:spPr>
      </p:pic>
      <p:sp>
        <p:nvSpPr>
          <p:cNvPr id="12" name="TextBox 11">
            <a:extLst>
              <a:ext uri="{FF2B5EF4-FFF2-40B4-BE49-F238E27FC236}">
                <a16:creationId xmlns:a16="http://schemas.microsoft.com/office/drawing/2014/main" id="{F90608DC-25BC-4D4A-BFB8-31EFAFAA6ED2}"/>
              </a:ext>
            </a:extLst>
          </p:cNvPr>
          <p:cNvSpPr txBox="1"/>
          <p:nvPr/>
        </p:nvSpPr>
        <p:spPr>
          <a:xfrm>
            <a:off x="72000" y="2309117"/>
            <a:ext cx="8987641" cy="200054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200" dirty="0">
                <a:solidFill>
                  <a:schemeClr val="tx1"/>
                </a:solidFill>
                <a:latin typeface="Atkinson Hyperlegible" pitchFamily="50" charset="0"/>
              </a:rPr>
              <a:t>There has been a slight increase (0.2%) in the proportion of ethnic minority employees in March 2022 (286) compared to March 2021 (270); this equates to 16 additional employees. There has also been an increase (0.7%) compared to March 20</a:t>
            </a:r>
            <a:r>
              <a:rPr lang="en-GB" sz="1200" u="sng" dirty="0">
                <a:solidFill>
                  <a:schemeClr val="tx1"/>
                </a:solidFill>
                <a:latin typeface="Atkinson Hyperlegible" pitchFamily="50" charset="0"/>
              </a:rPr>
              <a:t>20</a:t>
            </a:r>
            <a:r>
              <a:rPr lang="en-GB" sz="1200" dirty="0">
                <a:solidFill>
                  <a:schemeClr val="tx1"/>
                </a:solidFill>
                <a:latin typeface="Atkinson Hyperlegible" pitchFamily="50" charset="0"/>
              </a:rPr>
              <a:t> (231); this equate to 55 additional employees.</a:t>
            </a:r>
          </a:p>
          <a:p>
            <a:endParaRPr lang="en-GB" sz="1200" dirty="0">
              <a:solidFill>
                <a:srgbClr val="FF0000"/>
              </a:solidFill>
              <a:latin typeface="Atkinson Hyperlegible" pitchFamily="50" charset="0"/>
            </a:endParaRPr>
          </a:p>
          <a:p>
            <a:r>
              <a:rPr lang="en-GB" sz="1200" dirty="0">
                <a:solidFill>
                  <a:schemeClr val="tx1"/>
                </a:solidFill>
                <a:latin typeface="Atkinson Hyperlegible" pitchFamily="50" charset="0"/>
              </a:rPr>
              <a:t>There is a disparity of 3.2% between the proportion of ethnic minority residents in Essex*** (7.6%) and the proportion of ethnic minority employees in Essex Police (4.4%).</a:t>
            </a:r>
          </a:p>
          <a:p>
            <a:endParaRPr lang="en-GB" sz="1200" dirty="0">
              <a:solidFill>
                <a:schemeClr val="tx1"/>
              </a:solidFill>
              <a:latin typeface="Atkinson Hyperlegible" pitchFamily="50" charset="0"/>
            </a:endParaRPr>
          </a:p>
          <a:p>
            <a:r>
              <a:rPr lang="en-GB" sz="1000" dirty="0">
                <a:solidFill>
                  <a:schemeClr val="tx1"/>
                </a:solidFill>
                <a:latin typeface="Atkinson Hyperlegible" pitchFamily="50" charset="0"/>
              </a:rPr>
              <a:t> Please note:</a:t>
            </a:r>
          </a:p>
          <a:p>
            <a:r>
              <a:rPr lang="en-GB" sz="1000" dirty="0">
                <a:solidFill>
                  <a:schemeClr val="tx1"/>
                </a:solidFill>
                <a:latin typeface="Atkinson Hyperlegible" pitchFamily="50" charset="0"/>
              </a:rPr>
              <a:t>*</a:t>
            </a:r>
            <a:r>
              <a:rPr lang="en-GB" sz="1000" dirty="0">
                <a:solidFill>
                  <a:schemeClr val="bg1"/>
                </a:solidFill>
                <a:latin typeface="Atkinson Hyperlegible" pitchFamily="50" charset="0"/>
              </a:rPr>
              <a:t>***</a:t>
            </a:r>
            <a:r>
              <a:rPr lang="en-GB" sz="1000" dirty="0">
                <a:solidFill>
                  <a:schemeClr val="tx1"/>
                </a:solidFill>
                <a:latin typeface="Atkinson Hyperlegible" pitchFamily="50" charset="0"/>
              </a:rPr>
              <a:t>Ethnic minority employees as a percentage of the total workforce. </a:t>
            </a:r>
          </a:p>
          <a:p>
            <a:r>
              <a:rPr lang="en-GB" sz="1000" dirty="0">
                <a:solidFill>
                  <a:schemeClr val="tx1"/>
                </a:solidFill>
                <a:latin typeface="Atkinson Hyperlegible" pitchFamily="50" charset="0"/>
              </a:rPr>
              <a:t>**</a:t>
            </a:r>
            <a:r>
              <a:rPr lang="en-GB" sz="1000" dirty="0">
                <a:solidFill>
                  <a:schemeClr val="bg1"/>
                </a:solidFill>
                <a:latin typeface="Atkinson Hyperlegible" pitchFamily="50" charset="0"/>
              </a:rPr>
              <a:t>**</a:t>
            </a:r>
            <a:r>
              <a:rPr lang="en-GB" sz="1000" dirty="0">
                <a:solidFill>
                  <a:schemeClr val="tx1"/>
                </a:solidFill>
                <a:latin typeface="Atkinson Hyperlegible" pitchFamily="50" charset="0"/>
              </a:rPr>
              <a:t>Ethnic minority employees as a percentage of type of employee.</a:t>
            </a:r>
          </a:p>
          <a:p>
            <a:r>
              <a:rPr lang="en-GB" sz="1000" dirty="0">
                <a:solidFill>
                  <a:schemeClr val="tx1"/>
                </a:solidFill>
                <a:latin typeface="Atkinson Hyperlegible" pitchFamily="50" charset="0"/>
              </a:rPr>
              <a:t>***</a:t>
            </a:r>
            <a:r>
              <a:rPr lang="en-GB" sz="1000" dirty="0">
                <a:solidFill>
                  <a:schemeClr val="bg1"/>
                </a:solidFill>
                <a:latin typeface="Atkinson Hyperlegible" pitchFamily="50" charset="0"/>
              </a:rPr>
              <a:t>*</a:t>
            </a:r>
            <a:r>
              <a:rPr lang="en-GB" sz="1000" dirty="0">
                <a:solidFill>
                  <a:schemeClr val="tx1"/>
                </a:solidFill>
                <a:latin typeface="Atkinson Hyperlegible" pitchFamily="50" charset="0"/>
              </a:rPr>
              <a:t>Office for National Statistics Population Estimates 2019: Essex population 1,846,655, ethnic minority residents 140,641.</a:t>
            </a:r>
          </a:p>
        </p:txBody>
      </p:sp>
    </p:spTree>
    <p:extLst>
      <p:ext uri="{BB962C8B-B14F-4D97-AF65-F5344CB8AC3E}">
        <p14:creationId xmlns:p14="http://schemas.microsoft.com/office/powerpoint/2010/main" val="35262034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latin typeface="Atkinson Hyperlegible" pitchFamily="50" charset="0"/>
              </a:rPr>
              <a:t>Monthly Performance Overview: Of Note</a:t>
            </a:r>
          </a:p>
        </p:txBody>
      </p:sp>
      <p:sp>
        <p:nvSpPr>
          <p:cNvPr id="5" name="Slide Number Placeholder 4"/>
          <p:cNvSpPr>
            <a:spLocks noGrp="1"/>
          </p:cNvSpPr>
          <p:nvPr>
            <p:ph type="sldNum" sz="quarter" idx="12"/>
          </p:nvPr>
        </p:nvSpPr>
        <p:spPr>
          <a:xfrm>
            <a:off x="7010400" y="6492875"/>
            <a:ext cx="2133600" cy="365125"/>
          </a:xfrm>
        </p:spPr>
        <p:txBody>
          <a:bodyPr/>
          <a:lstStyle/>
          <a:p>
            <a:fld id="{E0D83E65-4E55-4BA6-A0BC-212B9D3BDCE3}" type="slidenum">
              <a:rPr lang="en-GB" smtClean="0"/>
              <a:pPr/>
              <a:t>17</a:t>
            </a:fld>
            <a:endParaRPr lang="en-GB" dirty="0"/>
          </a:p>
        </p:txBody>
      </p:sp>
      <p:sp>
        <p:nvSpPr>
          <p:cNvPr id="7" name="TextBox 6">
            <a:extLst>
              <a:ext uri="{FF2B5EF4-FFF2-40B4-BE49-F238E27FC236}">
                <a16:creationId xmlns:a16="http://schemas.microsoft.com/office/drawing/2014/main" id="{0769AFD5-EB4E-4667-A755-C424ECBD2D27}"/>
              </a:ext>
            </a:extLst>
          </p:cNvPr>
          <p:cNvSpPr txBox="1"/>
          <p:nvPr/>
        </p:nvSpPr>
        <p:spPr>
          <a:xfrm>
            <a:off x="78179" y="731200"/>
            <a:ext cx="8987641" cy="141577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400" b="1" i="0" u="sng" dirty="0">
                <a:solidFill>
                  <a:srgbClr val="333333"/>
                </a:solidFill>
                <a:effectLst/>
                <a:latin typeface="Atkinson Hyperlegible" pitchFamily="50" charset="0"/>
              </a:rPr>
              <a:t>Recognition from the Essex High Sheriff</a:t>
            </a:r>
          </a:p>
          <a:p>
            <a:r>
              <a:rPr lang="en-GB" sz="1200" dirty="0">
                <a:solidFill>
                  <a:schemeClr val="tx1"/>
                </a:solidFill>
                <a:latin typeface="Atkinson Hyperlegible" pitchFamily="50" charset="0"/>
              </a:rPr>
              <a:t>Four Essex Police teams have been recognised for their outstanding work by the Essex High Sheriff. The teams were recognised for their hard work, dedication and determination striving tirelessly to dismantle drug gangs, helping victims of modern slavery and domestic abuse, and protecting and supporting vulnerable people. </a:t>
            </a:r>
          </a:p>
          <a:p>
            <a:endParaRPr lang="en-GB" sz="1200" dirty="0">
              <a:solidFill>
                <a:schemeClr val="tx1"/>
              </a:solidFill>
              <a:latin typeface="Atkinson Hyperlegible" pitchFamily="50" charset="0"/>
            </a:endParaRPr>
          </a:p>
          <a:p>
            <a:r>
              <a:rPr lang="en-GB" sz="1200" dirty="0">
                <a:solidFill>
                  <a:schemeClr val="tx1"/>
                </a:solidFill>
                <a:latin typeface="Atkinson Hyperlegible" pitchFamily="50" charset="0"/>
              </a:rPr>
              <a:t>The whole of Essex Police was also recognised for working tirelessly throughout the COVID pandemic upholding law and order and keeping the people of Essex safe during extremely challenging times.</a:t>
            </a:r>
          </a:p>
        </p:txBody>
      </p:sp>
      <p:sp>
        <p:nvSpPr>
          <p:cNvPr id="8" name="TextBox 7">
            <a:extLst>
              <a:ext uri="{FF2B5EF4-FFF2-40B4-BE49-F238E27FC236}">
                <a16:creationId xmlns:a16="http://schemas.microsoft.com/office/drawing/2014/main" id="{16AA7EA8-2B43-437D-8338-8BF504B25080}"/>
              </a:ext>
            </a:extLst>
          </p:cNvPr>
          <p:cNvSpPr txBox="1"/>
          <p:nvPr/>
        </p:nvSpPr>
        <p:spPr>
          <a:xfrm>
            <a:off x="78178" y="2276872"/>
            <a:ext cx="8987641" cy="160043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400" b="1" i="0" u="sng" dirty="0">
                <a:solidFill>
                  <a:srgbClr val="333333"/>
                </a:solidFill>
                <a:effectLst/>
                <a:latin typeface="Atkinson Hyperlegible" pitchFamily="50" charset="0"/>
              </a:rPr>
              <a:t>County Lines week of action</a:t>
            </a:r>
          </a:p>
          <a:p>
            <a:r>
              <a:rPr lang="en-GB" sz="1200" dirty="0">
                <a:latin typeface="Atkinson Hyperlegible" pitchFamily="50" charset="0"/>
              </a:rPr>
              <a:t>As part of a national week of action aimed at disrupting County Lines drug gangs in Essex, our specialist officers made 49 arrests across the county and into London and Kent, seizing 5 weapons, £96,509 in cash, 300g of loose Class A drugs, and more than 1,100 prepared wraps of cocaine. From 7 March to 13 March, 8 County Lines have been disrupted and 11 people have been charged.</a:t>
            </a:r>
          </a:p>
          <a:p>
            <a:endParaRPr lang="en-GB" sz="1200" dirty="0">
              <a:latin typeface="Atkinson Hyperlegible" pitchFamily="50" charset="0"/>
            </a:endParaRPr>
          </a:p>
          <a:p>
            <a:r>
              <a:rPr lang="en-GB" sz="1200" dirty="0">
                <a:latin typeface="Atkinson Hyperlegible" pitchFamily="50" charset="0"/>
              </a:rPr>
              <a:t>In addition, our officers work closely with partners such as local authorities and the Essex Violence and Vulnerability Unit to ensure those people who may appear to be perpetrators, but are in fact victims in their own right, are safeguarded and steered away from crime and drugs.</a:t>
            </a:r>
          </a:p>
        </p:txBody>
      </p:sp>
    </p:spTree>
    <p:extLst>
      <p:ext uri="{BB962C8B-B14F-4D97-AF65-F5344CB8AC3E}">
        <p14:creationId xmlns:p14="http://schemas.microsoft.com/office/powerpoint/2010/main" val="5550423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7" name="Rectangle 6"/>
          <p:cNvSpPr/>
          <p:nvPr/>
        </p:nvSpPr>
        <p:spPr>
          <a:xfrm>
            <a:off x="107504" y="179348"/>
            <a:ext cx="7200800" cy="369332"/>
          </a:xfrm>
          <a:prstGeom prst="rect">
            <a:avLst/>
          </a:prstGeom>
        </p:spPr>
        <p:txBody>
          <a:bodyPr wrap="square">
            <a:spAutoFit/>
          </a:bodyPr>
          <a:lstStyle/>
          <a:p>
            <a:r>
              <a:rPr lang="en-GB" b="1" dirty="0">
                <a:solidFill>
                  <a:schemeClr val="bg1"/>
                </a:solidFill>
                <a:latin typeface="Atkinson Hyperlegible" pitchFamily="50" charset="0"/>
              </a:rPr>
              <a:t>2021-2024 Police and Crime Plan Performance Indicators</a:t>
            </a:r>
          </a:p>
        </p:txBody>
      </p:sp>
      <p:sp>
        <p:nvSpPr>
          <p:cNvPr id="11" name="TextBox 10"/>
          <p:cNvSpPr txBox="1"/>
          <p:nvPr/>
        </p:nvSpPr>
        <p:spPr>
          <a:xfrm>
            <a:off x="7869444" y="668518"/>
            <a:ext cx="1236639" cy="261610"/>
          </a:xfrm>
          <a:prstGeom prst="rect">
            <a:avLst/>
          </a:prstGeom>
          <a:noFill/>
        </p:spPr>
        <p:txBody>
          <a:bodyPr wrap="square" rtlCol="0">
            <a:spAutoFit/>
          </a:bodyPr>
          <a:lstStyle/>
          <a:p>
            <a:pPr algn="ctr"/>
            <a:r>
              <a:rPr lang="en-GB" sz="1100" dirty="0"/>
              <a:t>Table 1</a:t>
            </a:r>
          </a:p>
        </p:txBody>
      </p:sp>
      <p:sp>
        <p:nvSpPr>
          <p:cNvPr id="13" name="Slide Number Placeholder 2"/>
          <p:cNvSpPr>
            <a:spLocks noGrp="1"/>
          </p:cNvSpPr>
          <p:nvPr>
            <p:ph type="sldNum" sz="quarter" idx="12"/>
          </p:nvPr>
        </p:nvSpPr>
        <p:spPr>
          <a:xfrm>
            <a:off x="6998597" y="6500676"/>
            <a:ext cx="2133600" cy="365125"/>
          </a:xfrm>
        </p:spPr>
        <p:txBody>
          <a:bodyPr/>
          <a:lstStyle/>
          <a:p>
            <a:fld id="{E0D83E65-4E55-4BA6-A0BC-212B9D3BDCE3}" type="slidenum">
              <a:rPr lang="en-GB" smtClean="0"/>
              <a:pPr/>
              <a:t>18</a:t>
            </a:fld>
            <a:endParaRPr lang="en-GB" dirty="0"/>
          </a:p>
        </p:txBody>
      </p:sp>
      <p:sp>
        <p:nvSpPr>
          <p:cNvPr id="8" name="TextBox 7">
            <a:extLst>
              <a:ext uri="{FF2B5EF4-FFF2-40B4-BE49-F238E27FC236}">
                <a16:creationId xmlns:a16="http://schemas.microsoft.com/office/drawing/2014/main" id="{9E789287-6B36-43A9-8C6D-024438DCAFA0}"/>
              </a:ext>
            </a:extLst>
          </p:cNvPr>
          <p:cNvSpPr txBox="1"/>
          <p:nvPr/>
        </p:nvSpPr>
        <p:spPr>
          <a:xfrm>
            <a:off x="18955" y="6563236"/>
            <a:ext cx="9106083" cy="230832"/>
          </a:xfrm>
          <a:prstGeom prst="rect">
            <a:avLst/>
          </a:prstGeom>
          <a:noFill/>
        </p:spPr>
        <p:txBody>
          <a:bodyPr wrap="square" rtlCol="0">
            <a:spAutoFit/>
          </a:bodyPr>
          <a:lstStyle/>
          <a:p>
            <a:r>
              <a:rPr lang="en-GB" sz="900" dirty="0">
                <a:latin typeface="Atkinson Hyperlegible" pitchFamily="50" charset="0"/>
              </a:rPr>
              <a:t>Please view above table with the explanations and caveats detailed on page 20.</a:t>
            </a:r>
          </a:p>
        </p:txBody>
      </p:sp>
      <p:pic>
        <p:nvPicPr>
          <p:cNvPr id="2" name="Picture 1">
            <a:extLst>
              <a:ext uri="{FF2B5EF4-FFF2-40B4-BE49-F238E27FC236}">
                <a16:creationId xmlns:a16="http://schemas.microsoft.com/office/drawing/2014/main" id="{4FEC0DA3-7ECF-44B2-BACE-5B82407BBB29}"/>
              </a:ext>
            </a:extLst>
          </p:cNvPr>
          <p:cNvPicPr>
            <a:picLocks noChangeAspect="1"/>
          </p:cNvPicPr>
          <p:nvPr/>
        </p:nvPicPr>
        <p:blipFill>
          <a:blip r:embed="rId2"/>
          <a:stretch>
            <a:fillRect/>
          </a:stretch>
        </p:blipFill>
        <p:spPr>
          <a:xfrm>
            <a:off x="44029" y="930128"/>
            <a:ext cx="9000000" cy="4400943"/>
          </a:xfrm>
          <a:prstGeom prst="rect">
            <a:avLst/>
          </a:prstGeom>
        </p:spPr>
      </p:pic>
    </p:spTree>
    <p:extLst>
      <p:ext uri="{BB962C8B-B14F-4D97-AF65-F5344CB8AC3E}">
        <p14:creationId xmlns:p14="http://schemas.microsoft.com/office/powerpoint/2010/main" val="37361572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7" name="Rectangle 6"/>
          <p:cNvSpPr/>
          <p:nvPr/>
        </p:nvSpPr>
        <p:spPr>
          <a:xfrm>
            <a:off x="107504" y="179348"/>
            <a:ext cx="7992888" cy="369332"/>
          </a:xfrm>
          <a:prstGeom prst="rect">
            <a:avLst/>
          </a:prstGeom>
        </p:spPr>
        <p:txBody>
          <a:bodyPr wrap="square">
            <a:spAutoFit/>
          </a:bodyPr>
          <a:lstStyle/>
          <a:p>
            <a:r>
              <a:rPr lang="en-GB" b="1" dirty="0">
                <a:solidFill>
                  <a:schemeClr val="bg1"/>
                </a:solidFill>
                <a:latin typeface="Atkinson Hyperlegible" pitchFamily="50" charset="0"/>
              </a:rPr>
              <a:t>2021-2024 Police and Crime Plan Performance Indicators (cont.)</a:t>
            </a:r>
          </a:p>
        </p:txBody>
      </p:sp>
      <p:sp>
        <p:nvSpPr>
          <p:cNvPr id="11" name="TextBox 10"/>
          <p:cNvSpPr txBox="1"/>
          <p:nvPr/>
        </p:nvSpPr>
        <p:spPr>
          <a:xfrm>
            <a:off x="7869444" y="668518"/>
            <a:ext cx="1236639" cy="261610"/>
          </a:xfrm>
          <a:prstGeom prst="rect">
            <a:avLst/>
          </a:prstGeom>
          <a:noFill/>
        </p:spPr>
        <p:txBody>
          <a:bodyPr wrap="square" rtlCol="0">
            <a:spAutoFit/>
          </a:bodyPr>
          <a:lstStyle/>
          <a:p>
            <a:pPr algn="ctr"/>
            <a:r>
              <a:rPr lang="en-GB" sz="1100" dirty="0"/>
              <a:t>Table 2</a:t>
            </a:r>
          </a:p>
        </p:txBody>
      </p:sp>
      <p:sp>
        <p:nvSpPr>
          <p:cNvPr id="13" name="Slide Number Placeholder 2"/>
          <p:cNvSpPr>
            <a:spLocks noGrp="1"/>
          </p:cNvSpPr>
          <p:nvPr>
            <p:ph type="sldNum" sz="quarter" idx="12"/>
          </p:nvPr>
        </p:nvSpPr>
        <p:spPr>
          <a:xfrm>
            <a:off x="7010400" y="6492875"/>
            <a:ext cx="2133600" cy="365125"/>
          </a:xfrm>
        </p:spPr>
        <p:txBody>
          <a:bodyPr/>
          <a:lstStyle/>
          <a:p>
            <a:fld id="{E0D83E65-4E55-4BA6-A0BC-212B9D3BDCE3}" type="slidenum">
              <a:rPr lang="en-GB" smtClean="0"/>
              <a:pPr/>
              <a:t>19</a:t>
            </a:fld>
            <a:endParaRPr lang="en-GB" dirty="0"/>
          </a:p>
        </p:txBody>
      </p:sp>
      <p:sp>
        <p:nvSpPr>
          <p:cNvPr id="3" name="TextBox 2"/>
          <p:cNvSpPr txBox="1"/>
          <p:nvPr/>
        </p:nvSpPr>
        <p:spPr>
          <a:xfrm>
            <a:off x="37917" y="6553013"/>
            <a:ext cx="9106083" cy="230832"/>
          </a:xfrm>
          <a:prstGeom prst="rect">
            <a:avLst/>
          </a:prstGeom>
          <a:noFill/>
        </p:spPr>
        <p:txBody>
          <a:bodyPr wrap="square" rtlCol="0">
            <a:spAutoFit/>
          </a:bodyPr>
          <a:lstStyle/>
          <a:p>
            <a:r>
              <a:rPr lang="en-GB" sz="900" dirty="0">
                <a:latin typeface="Atkinson Hyperlegible" pitchFamily="50" charset="0"/>
              </a:rPr>
              <a:t>Please view above table with the explanations and caveats detailed on page 20.</a:t>
            </a:r>
          </a:p>
        </p:txBody>
      </p:sp>
      <p:pic>
        <p:nvPicPr>
          <p:cNvPr id="2" name="Picture 1">
            <a:extLst>
              <a:ext uri="{FF2B5EF4-FFF2-40B4-BE49-F238E27FC236}">
                <a16:creationId xmlns:a16="http://schemas.microsoft.com/office/drawing/2014/main" id="{FF52F6FC-47FA-4777-9736-3FC36328E111}"/>
              </a:ext>
            </a:extLst>
          </p:cNvPr>
          <p:cNvPicPr>
            <a:picLocks noChangeAspect="1"/>
          </p:cNvPicPr>
          <p:nvPr/>
        </p:nvPicPr>
        <p:blipFill>
          <a:blip r:embed="rId2"/>
          <a:stretch>
            <a:fillRect/>
          </a:stretch>
        </p:blipFill>
        <p:spPr>
          <a:xfrm>
            <a:off x="62622" y="897281"/>
            <a:ext cx="9000000" cy="4452830"/>
          </a:xfrm>
          <a:prstGeom prst="rect">
            <a:avLst/>
          </a:prstGeom>
        </p:spPr>
      </p:pic>
    </p:spTree>
    <p:extLst>
      <p:ext uri="{BB962C8B-B14F-4D97-AF65-F5344CB8AC3E}">
        <p14:creationId xmlns:p14="http://schemas.microsoft.com/office/powerpoint/2010/main" val="6175345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27384"/>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29558"/>
            <a:ext cx="7200800" cy="369332"/>
          </a:xfrm>
          <a:prstGeom prst="rect">
            <a:avLst/>
          </a:prstGeom>
        </p:spPr>
        <p:txBody>
          <a:bodyPr wrap="square">
            <a:spAutoFit/>
          </a:bodyPr>
          <a:lstStyle/>
          <a:p>
            <a:r>
              <a:rPr lang="en-GB" b="1" dirty="0">
                <a:solidFill>
                  <a:schemeClr val="bg1"/>
                </a:solidFill>
                <a:latin typeface="Atkinson Hyperlegible" pitchFamily="50" charset="0"/>
              </a:rPr>
              <a:t>Executive Summary </a:t>
            </a:r>
          </a:p>
        </p:txBody>
      </p:sp>
      <p:sp>
        <p:nvSpPr>
          <p:cNvPr id="3" name="Slide Number Placeholder 2"/>
          <p:cNvSpPr>
            <a:spLocks noGrp="1"/>
          </p:cNvSpPr>
          <p:nvPr>
            <p:ph type="sldNum" sz="quarter" idx="12"/>
          </p:nvPr>
        </p:nvSpPr>
        <p:spPr>
          <a:xfrm>
            <a:off x="7010400" y="6545879"/>
            <a:ext cx="2133600" cy="365125"/>
          </a:xfrm>
        </p:spPr>
        <p:txBody>
          <a:bodyPr/>
          <a:lstStyle/>
          <a:p>
            <a:fld id="{E0D83E65-4E55-4BA6-A0BC-212B9D3BDCE3}" type="slidenum">
              <a:rPr lang="en-GB" smtClean="0">
                <a:latin typeface="Atkinson Hyperlegible" pitchFamily="50" charset="0"/>
              </a:rPr>
              <a:pPr/>
              <a:t>2</a:t>
            </a:fld>
            <a:endParaRPr lang="en-GB" dirty="0">
              <a:latin typeface="Atkinson Hyperlegible" pitchFamily="50" charset="0"/>
            </a:endParaRPr>
          </a:p>
        </p:txBody>
      </p:sp>
      <p:sp>
        <p:nvSpPr>
          <p:cNvPr id="5" name="TextBox 4"/>
          <p:cNvSpPr txBox="1"/>
          <p:nvPr/>
        </p:nvSpPr>
        <p:spPr>
          <a:xfrm>
            <a:off x="10913" y="655832"/>
            <a:ext cx="9144000" cy="5647700"/>
          </a:xfrm>
          <a:prstGeom prst="rect">
            <a:avLst/>
          </a:prstGeom>
          <a:noFill/>
        </p:spPr>
        <p:txBody>
          <a:bodyPr wrap="square" rtlCol="0">
            <a:spAutoFit/>
          </a:bodyPr>
          <a:lstStyle/>
          <a:p>
            <a:pPr marL="285750" indent="-285750">
              <a:buFont typeface="Arial" panose="020B0604020202020204" pitchFamily="34" charset="0"/>
              <a:buChar char="•"/>
            </a:pPr>
            <a:r>
              <a:rPr lang="en-GB" sz="950" dirty="0">
                <a:latin typeface="Atkinson Hyperlegible" pitchFamily="50" charset="0"/>
              </a:rPr>
              <a:t>The Police and Crime Plan 2021-2024 was introduced in April 2021</a:t>
            </a:r>
            <a:r>
              <a:rPr lang="en-GB" sz="950" baseline="30000" dirty="0">
                <a:latin typeface="Atkinson Hyperlegible" pitchFamily="50" charset="0"/>
              </a:rPr>
              <a:t> </a:t>
            </a:r>
            <a:r>
              <a:rPr lang="en-GB" sz="950" dirty="0">
                <a:latin typeface="Atkinson Hyperlegible" pitchFamily="50" charset="0"/>
              </a:rPr>
              <a:t>with new measures that reflect the Police, Fire and Crime Commissioner (PFCC) for Essex’s strategic commitment to targeted prevention and early intervention.  </a:t>
            </a:r>
            <a:endParaRPr lang="en-GB" sz="950" b="1" i="1" baseline="30000" dirty="0">
              <a:solidFill>
                <a:srgbClr val="7030A0"/>
              </a:solidFill>
              <a:latin typeface="Atkinson Hyperlegible" pitchFamily="50" charset="0"/>
            </a:endParaRPr>
          </a:p>
          <a:p>
            <a:endParaRPr lang="en-GB" sz="950" b="1" dirty="0">
              <a:latin typeface="Atkinson Hyperlegible" pitchFamily="50" charset="0"/>
            </a:endParaRPr>
          </a:p>
          <a:p>
            <a:pPr marL="285750" indent="-285750">
              <a:buFont typeface="Arial" panose="020B0604020202020204" pitchFamily="34" charset="0"/>
              <a:buChar char="•"/>
            </a:pPr>
            <a:r>
              <a:rPr lang="en-GB" sz="950" dirty="0">
                <a:latin typeface="Atkinson Hyperlegible" pitchFamily="50" charset="0"/>
              </a:rPr>
              <a:t>There have been </a:t>
            </a:r>
            <a:r>
              <a:rPr lang="en-GB" sz="950" b="1" dirty="0">
                <a:latin typeface="Atkinson Hyperlegible" pitchFamily="50" charset="0"/>
              </a:rPr>
              <a:t>no changes to the recommended grades </a:t>
            </a:r>
            <a:r>
              <a:rPr lang="en-GB" sz="950" dirty="0">
                <a:latin typeface="Atkinson Hyperlegible" pitchFamily="50" charset="0"/>
              </a:rPr>
              <a:t>since the last report.  </a:t>
            </a:r>
            <a:r>
              <a:rPr lang="en-GB" sz="950" b="1" dirty="0">
                <a:latin typeface="Atkinson Hyperlegible" pitchFamily="50" charset="0"/>
              </a:rPr>
              <a:t>Six of the eleven PFCC Priorities have been given a recommended grade of ‘</a:t>
            </a:r>
            <a:r>
              <a:rPr lang="en-GB" sz="950" b="1" dirty="0">
                <a:solidFill>
                  <a:schemeClr val="accent6">
                    <a:lumMod val="75000"/>
                  </a:schemeClr>
                </a:solidFill>
                <a:latin typeface="Atkinson Hyperlegible" pitchFamily="50" charset="0"/>
              </a:rPr>
              <a:t>Adequate</a:t>
            </a:r>
            <a:r>
              <a:rPr lang="en-GB" sz="950" dirty="0">
                <a:latin typeface="Atkinson Hyperlegible" pitchFamily="50" charset="0"/>
              </a:rPr>
              <a:t>’.  </a:t>
            </a:r>
            <a:r>
              <a:rPr lang="en-GB" sz="950" b="1" dirty="0">
                <a:latin typeface="Atkinson Hyperlegible" pitchFamily="50" charset="0"/>
              </a:rPr>
              <a:t>Five have been given a recommended grade of ‘</a:t>
            </a:r>
            <a:r>
              <a:rPr lang="en-GB" sz="950" b="1" dirty="0">
                <a:solidFill>
                  <a:srgbClr val="FF0000"/>
                </a:solidFill>
                <a:latin typeface="Atkinson Hyperlegible" pitchFamily="50" charset="0"/>
              </a:rPr>
              <a:t>Requires</a:t>
            </a:r>
            <a:r>
              <a:rPr lang="en-GB" sz="950" b="1" dirty="0">
                <a:latin typeface="Atkinson Hyperlegible" pitchFamily="50" charset="0"/>
              </a:rPr>
              <a:t> </a:t>
            </a:r>
            <a:r>
              <a:rPr lang="en-GB" sz="950" b="1" dirty="0">
                <a:solidFill>
                  <a:srgbClr val="FF0000"/>
                </a:solidFill>
                <a:latin typeface="Atkinson Hyperlegible" pitchFamily="50" charset="0"/>
              </a:rPr>
              <a:t>Improvement</a:t>
            </a:r>
            <a:r>
              <a:rPr lang="en-GB" sz="950" dirty="0">
                <a:latin typeface="Atkinson Hyperlegible" pitchFamily="50" charset="0"/>
              </a:rPr>
              <a:t>’: 4 (Improving safety on our roads), 6 (Improving our service to support victims of crime), 7 (Violence against women and girls), 9 (Business Crime, Fraud and Cyber Crime) and 10 (Protecting vulnerable people and supporting victims of crime). It is of note that in order to remain in line with the HMICFRS 5 grade structure, a new grade of “Adequate” was introduced into these reports in February 2022 (data to 31 January 2022); the grades of “Outstanding”, “Good”, “Requires Improvement” and “Inadequate” remain.</a:t>
            </a:r>
          </a:p>
          <a:p>
            <a:endParaRPr lang="en-GB" sz="950" dirty="0">
              <a:solidFill>
                <a:srgbClr val="FF0000"/>
              </a:solidFill>
              <a:latin typeface="Atkinson Hyperlegible" pitchFamily="50" charset="0"/>
            </a:endParaRPr>
          </a:p>
          <a:p>
            <a:pPr marL="285750" indent="-285750">
              <a:buFont typeface="Arial" panose="020B0604020202020204" pitchFamily="34" charset="0"/>
              <a:buChar char="•"/>
            </a:pPr>
            <a:r>
              <a:rPr lang="en-GB" sz="950" dirty="0">
                <a:latin typeface="Atkinson Hyperlegible" pitchFamily="50" charset="0"/>
              </a:rPr>
              <a:t>Confidence (from the independent survey commissioned by Essex Police) is at 80.1% (results to the 12 months to December 2021). </a:t>
            </a:r>
            <a:r>
              <a:rPr lang="en-GB" sz="950" b="1" dirty="0">
                <a:latin typeface="Atkinson Hyperlegible" pitchFamily="50" charset="0"/>
              </a:rPr>
              <a:t>Compared to year ending December 2020, confidence in the local police has increased by 3.8% points</a:t>
            </a:r>
            <a:r>
              <a:rPr lang="en-GB" sz="950" dirty="0">
                <a:latin typeface="Atkinson Hyperlegible" pitchFamily="50" charset="0"/>
              </a:rPr>
              <a:t>. </a:t>
            </a:r>
          </a:p>
          <a:p>
            <a:endParaRPr lang="en-GB" sz="950" dirty="0">
              <a:solidFill>
                <a:srgbClr val="FF0000"/>
              </a:solidFill>
              <a:latin typeface="Atkinson Hyperlegible" pitchFamily="50" charset="0"/>
            </a:endParaRPr>
          </a:p>
          <a:p>
            <a:pPr marL="285750" indent="-285750">
              <a:buFont typeface="Arial" panose="020B0604020202020204" pitchFamily="34" charset="0"/>
              <a:buChar char="•"/>
            </a:pPr>
            <a:r>
              <a:rPr lang="en-GB" sz="950" b="1" dirty="0">
                <a:latin typeface="Atkinson Hyperlegible" pitchFamily="50" charset="0"/>
              </a:rPr>
              <a:t>All Crime increased by 11.7% for the 12 months to March 2022 compared to the 12 months to March 2021; </a:t>
            </a:r>
            <a:r>
              <a:rPr lang="en-GB" sz="950" dirty="0">
                <a:latin typeface="Atkinson Hyperlegible" pitchFamily="50" charset="0"/>
              </a:rPr>
              <a:t>this equates to 17,383 more offences. This increase has been primarily influenced by the Government’s easing of restrictions on gathering and movement in relation to COVID-19. The Force also recorded 3,844 more offences in March 2022 compared to </a:t>
            </a:r>
            <a:r>
              <a:rPr lang="en-GB" sz="950" u="sng" dirty="0">
                <a:latin typeface="Atkinson Hyperlegible" pitchFamily="50" charset="0"/>
              </a:rPr>
              <a:t>April 2020</a:t>
            </a:r>
            <a:r>
              <a:rPr lang="en-GB" sz="950" dirty="0">
                <a:latin typeface="Atkinson Hyperlegible" pitchFamily="50" charset="0"/>
              </a:rPr>
              <a:t>, when the Government implemented the first lockdown; this equates to 36.4% more offences. </a:t>
            </a:r>
          </a:p>
          <a:p>
            <a:endParaRPr lang="en-GB" sz="950" b="1" dirty="0">
              <a:solidFill>
                <a:srgbClr val="FF0000"/>
              </a:solidFill>
              <a:latin typeface="Atkinson Hyperlegible" pitchFamily="50" charset="0"/>
            </a:endParaRPr>
          </a:p>
          <a:p>
            <a:r>
              <a:rPr lang="en-GB" sz="950" dirty="0">
                <a:latin typeface="Atkinson Hyperlegible" pitchFamily="50" charset="0"/>
              </a:rPr>
              <a:t>         Each change in the rules relating to social distancing affected the number of All Crime offences reported to Essex Police.</a:t>
            </a:r>
            <a:endParaRPr lang="en-GB" sz="950" baseline="30000" dirty="0">
              <a:latin typeface="Atkinson Hyperlegible" pitchFamily="50" charset="0"/>
            </a:endParaRPr>
          </a:p>
          <a:p>
            <a:endParaRPr lang="en-GB" sz="950" dirty="0">
              <a:solidFill>
                <a:srgbClr val="FF0000"/>
              </a:solidFill>
              <a:latin typeface="Atkinson Hyperlegible" pitchFamily="50" charset="0"/>
            </a:endParaRPr>
          </a:p>
          <a:p>
            <a:pPr marL="285750" indent="-285750">
              <a:buFont typeface="Arial" panose="020B0604020202020204" pitchFamily="34" charset="0"/>
              <a:buChar char="•"/>
            </a:pPr>
            <a:r>
              <a:rPr lang="en-GB" sz="950" b="1" dirty="0">
                <a:latin typeface="Atkinson Hyperlegible" pitchFamily="50" charset="0"/>
              </a:rPr>
              <a:t>There was a 1.0% decrease in All Crime in the 12 months to March 2022 compared to the 12 months to March 20</a:t>
            </a:r>
            <a:r>
              <a:rPr lang="en-GB" sz="950" b="1" u="sng" dirty="0">
                <a:latin typeface="Atkinson Hyperlegible" pitchFamily="50" charset="0"/>
              </a:rPr>
              <a:t>20</a:t>
            </a:r>
            <a:r>
              <a:rPr lang="en-GB" sz="950" b="1" dirty="0">
                <a:latin typeface="Atkinson Hyperlegible" pitchFamily="50" charset="0"/>
              </a:rPr>
              <a:t>. </a:t>
            </a:r>
            <a:r>
              <a:rPr lang="en-GB" sz="950" dirty="0">
                <a:latin typeface="Atkinson Hyperlegible" pitchFamily="50" charset="0"/>
              </a:rPr>
              <a:t>This equates to 1,748 fewer offences.</a:t>
            </a:r>
          </a:p>
          <a:p>
            <a:pPr marL="285750" indent="-285750">
              <a:buFont typeface="Arial" panose="020B0604020202020204" pitchFamily="34" charset="0"/>
              <a:buChar char="•"/>
            </a:pPr>
            <a:endParaRPr lang="en-GB" sz="950" dirty="0">
              <a:latin typeface="Atkinson Hyperlegible" pitchFamily="50" charset="0"/>
            </a:endParaRPr>
          </a:p>
          <a:p>
            <a:pPr marL="285750" indent="-285750">
              <a:buFont typeface="Arial" panose="020B0604020202020204" pitchFamily="34" charset="0"/>
              <a:buChar char="•"/>
            </a:pPr>
            <a:r>
              <a:rPr lang="en-GB" sz="950" dirty="0">
                <a:latin typeface="Atkinson Hyperlegible" pitchFamily="50" charset="0"/>
              </a:rPr>
              <a:t>There was a 30.6% increase (198 more) in the number of those Killed or Seriously Injured (KSI) in Essex for the 12 months to March 2022 compared to the 12 months to March 2021.</a:t>
            </a:r>
          </a:p>
          <a:p>
            <a:pPr marL="285750" indent="-285750">
              <a:buFont typeface="Arial" panose="020B0604020202020204" pitchFamily="34" charset="0"/>
              <a:buChar char="•"/>
            </a:pPr>
            <a:endParaRPr lang="en-GB" sz="950" dirty="0">
              <a:solidFill>
                <a:srgbClr val="FF0000"/>
              </a:solidFill>
              <a:latin typeface="Atkinson Hyperlegible" pitchFamily="50" charset="0"/>
            </a:endParaRPr>
          </a:p>
          <a:p>
            <a:pPr marL="285750" indent="-285750">
              <a:buFont typeface="Arial" panose="020B0604020202020204" pitchFamily="34" charset="0"/>
              <a:buChar char="•"/>
            </a:pPr>
            <a:r>
              <a:rPr lang="en-GB" sz="950" dirty="0">
                <a:latin typeface="Atkinson Hyperlegible" pitchFamily="50" charset="0"/>
              </a:rPr>
              <a:t>Essex experienced a 13.8% increase (5,798) in the number of repeat victims for the 12 months to March 2022 compared to the 12 months to March 2021. </a:t>
            </a:r>
          </a:p>
          <a:p>
            <a:endParaRPr lang="en-GB" sz="950" dirty="0">
              <a:solidFill>
                <a:srgbClr val="FF0000"/>
              </a:solidFill>
              <a:latin typeface="Atkinson Hyperlegible" pitchFamily="50" charset="0"/>
            </a:endParaRPr>
          </a:p>
          <a:p>
            <a:pPr marL="285750" indent="-285750">
              <a:buFont typeface="Arial" panose="020B0604020202020204" pitchFamily="34" charset="0"/>
              <a:buChar char="•"/>
            </a:pPr>
            <a:r>
              <a:rPr lang="en-GB" sz="950" b="1" dirty="0">
                <a:latin typeface="Atkinson Hyperlegible" pitchFamily="50" charset="0"/>
                <a:ea typeface="Times New Roman" panose="02020603050405020304" pitchFamily="18" charset="0"/>
                <a:cs typeface="Times New Roman" panose="02020603050405020304" pitchFamily="18" charset="0"/>
              </a:rPr>
              <a:t>Where </a:t>
            </a:r>
            <a:r>
              <a:rPr lang="en-GB" sz="950" b="1" kern="1200" dirty="0">
                <a:effectLst/>
                <a:latin typeface="Atkinson Hyperlegible" pitchFamily="50" charset="0"/>
                <a:ea typeface="Times New Roman" panose="02020603050405020304" pitchFamily="18" charset="0"/>
                <a:cs typeface="Times New Roman" panose="02020603050405020304" pitchFamily="18" charset="0"/>
              </a:rPr>
              <a:t>gender is detailed, over half of victims of Violence Against the Person (VAP) offences identify as female (56.2%). </a:t>
            </a:r>
            <a:r>
              <a:rPr lang="en-GB" sz="950" dirty="0">
                <a:latin typeface="Atkinson Hyperlegible" pitchFamily="50" charset="0"/>
                <a:ea typeface="Times New Roman" panose="02020603050405020304" pitchFamily="18" charset="0"/>
                <a:cs typeface="Times New Roman" panose="02020603050405020304" pitchFamily="18" charset="0"/>
              </a:rPr>
              <a:t>VAP </a:t>
            </a:r>
            <a:r>
              <a:rPr lang="en-GB" sz="950" kern="1200" dirty="0">
                <a:effectLst/>
                <a:latin typeface="Atkinson Hyperlegible" pitchFamily="50" charset="0"/>
                <a:ea typeface="Times New Roman" panose="02020603050405020304" pitchFamily="18" charset="0"/>
                <a:cs typeface="Times New Roman" panose="02020603050405020304" pitchFamily="18" charset="0"/>
              </a:rPr>
              <a:t>offences committed against females increased by </a:t>
            </a:r>
            <a:r>
              <a:rPr lang="en-GB" sz="950" dirty="0">
                <a:latin typeface="Atkinson Hyperlegible" pitchFamily="50" charset="0"/>
                <a:ea typeface="Times New Roman" panose="02020603050405020304" pitchFamily="18" charset="0"/>
                <a:cs typeface="Times New Roman" panose="02020603050405020304" pitchFamily="18" charset="0"/>
              </a:rPr>
              <a:t>10.0</a:t>
            </a:r>
            <a:r>
              <a:rPr lang="en-GB" sz="950" kern="1200" dirty="0">
                <a:effectLst/>
                <a:latin typeface="Atkinson Hyperlegible" pitchFamily="50" charset="0"/>
                <a:ea typeface="Times New Roman" panose="02020603050405020304" pitchFamily="18" charset="0"/>
                <a:cs typeface="Times New Roman" panose="02020603050405020304" pitchFamily="18" charset="0"/>
              </a:rPr>
              <a:t>% (3,601 more), and there was a 37.1% increase (1,382 more) in the number of sexual offences against females in the 12 months to </a:t>
            </a:r>
            <a:r>
              <a:rPr lang="en-GB" sz="950" dirty="0">
                <a:latin typeface="Atkinson Hyperlegible" pitchFamily="50" charset="0"/>
              </a:rPr>
              <a:t>March</a:t>
            </a:r>
            <a:r>
              <a:rPr lang="en-GB" sz="950" kern="1200" dirty="0">
                <a:effectLst/>
                <a:latin typeface="Atkinson Hyperlegible" pitchFamily="50" charset="0"/>
                <a:ea typeface="Times New Roman" panose="02020603050405020304" pitchFamily="18" charset="0"/>
                <a:cs typeface="Times New Roman" panose="02020603050405020304" pitchFamily="18" charset="0"/>
              </a:rPr>
              <a:t> 2022 compared to the 12 months to </a:t>
            </a:r>
            <a:r>
              <a:rPr lang="en-GB" sz="950" dirty="0">
                <a:latin typeface="Atkinson Hyperlegible" pitchFamily="50" charset="0"/>
              </a:rPr>
              <a:t>March</a:t>
            </a:r>
            <a:r>
              <a:rPr lang="en-GB" sz="950" kern="1200" dirty="0">
                <a:effectLst/>
                <a:latin typeface="Atkinson Hyperlegible" pitchFamily="50" charset="0"/>
                <a:ea typeface="Times New Roman" panose="02020603050405020304" pitchFamily="18" charset="0"/>
                <a:cs typeface="Times New Roman" panose="02020603050405020304" pitchFamily="18" charset="0"/>
              </a:rPr>
              <a:t> 2021. This compares to a 15.8% rise (4,234 more) in VAP offences committed against males and a 43.2% rise (258 more) in sexual offences against males in the same period. </a:t>
            </a:r>
          </a:p>
          <a:p>
            <a:pPr marL="285750" indent="-285750">
              <a:buFont typeface="Arial" panose="020B0604020202020204" pitchFamily="34" charset="0"/>
              <a:buChar char="•"/>
            </a:pPr>
            <a:endParaRPr lang="en-GB" sz="950" dirty="0">
              <a:latin typeface="Atkinson Hyperlegible" pitchFamily="50" charset="0"/>
              <a:ea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GB" sz="950" kern="1200" dirty="0">
                <a:effectLst/>
                <a:latin typeface="Atkinson Hyperlegible" pitchFamily="50" charset="0"/>
                <a:ea typeface="Times New Roman" panose="02020603050405020304" pitchFamily="18" charset="0"/>
                <a:cs typeface="Times New Roman" panose="02020603050405020304" pitchFamily="18" charset="0"/>
              </a:rPr>
              <a:t>The number of </a:t>
            </a:r>
            <a:r>
              <a:rPr lang="en-GB" sz="950" i="1" kern="1200" dirty="0">
                <a:effectLst/>
                <a:latin typeface="Atkinson Hyperlegible" pitchFamily="50" charset="0"/>
                <a:ea typeface="Times New Roman" panose="02020603050405020304" pitchFamily="18" charset="0"/>
                <a:cs typeface="Times New Roman" panose="02020603050405020304" pitchFamily="18" charset="0"/>
              </a:rPr>
              <a:t>solved</a:t>
            </a:r>
            <a:r>
              <a:rPr lang="en-GB" sz="950" kern="1200" dirty="0">
                <a:effectLst/>
                <a:latin typeface="Atkinson Hyperlegible" pitchFamily="50" charset="0"/>
                <a:ea typeface="Times New Roman" panose="02020603050405020304" pitchFamily="18" charset="0"/>
                <a:cs typeface="Times New Roman" panose="02020603050405020304" pitchFamily="18" charset="0"/>
              </a:rPr>
              <a:t> sexual offences committed against females </a:t>
            </a:r>
            <a:r>
              <a:rPr lang="en-GB" sz="950" dirty="0">
                <a:latin typeface="Atkinson Hyperlegible" pitchFamily="50" charset="0"/>
                <a:ea typeface="Times New Roman" panose="02020603050405020304" pitchFamily="18" charset="0"/>
                <a:cs typeface="Times New Roman" panose="02020603050405020304" pitchFamily="18" charset="0"/>
              </a:rPr>
              <a:t>in</a:t>
            </a:r>
            <a:r>
              <a:rPr lang="en-GB" sz="950" kern="1200" dirty="0">
                <a:effectLst/>
                <a:latin typeface="Atkinson Hyperlegible" pitchFamily="50" charset="0"/>
                <a:ea typeface="Times New Roman" panose="02020603050405020304" pitchFamily="18" charset="0"/>
                <a:cs typeface="Times New Roman" panose="02020603050405020304" pitchFamily="18" charset="0"/>
              </a:rPr>
              <a:t>creased by </a:t>
            </a:r>
            <a:r>
              <a:rPr lang="en-GB" sz="950" dirty="0">
                <a:latin typeface="Atkinson Hyperlegible" pitchFamily="50" charset="0"/>
                <a:ea typeface="Times New Roman" panose="02020603050405020304" pitchFamily="18" charset="0"/>
                <a:cs typeface="Times New Roman" panose="02020603050405020304" pitchFamily="18" charset="0"/>
              </a:rPr>
              <a:t>2.6</a:t>
            </a:r>
            <a:r>
              <a:rPr lang="en-GB" sz="950" kern="1200" dirty="0">
                <a:effectLst/>
                <a:latin typeface="Atkinson Hyperlegible" pitchFamily="50" charset="0"/>
                <a:ea typeface="Times New Roman" panose="02020603050405020304" pitchFamily="18" charset="0"/>
                <a:cs typeface="Times New Roman" panose="02020603050405020304" pitchFamily="18" charset="0"/>
              </a:rPr>
              <a:t>% (7 more) in the 12 months to </a:t>
            </a:r>
            <a:r>
              <a:rPr lang="en-GB" sz="950" dirty="0">
                <a:latin typeface="Atkinson Hyperlegible" pitchFamily="50" charset="0"/>
              </a:rPr>
              <a:t>March</a:t>
            </a:r>
            <a:r>
              <a:rPr lang="en-GB" sz="950" kern="1200" dirty="0">
                <a:effectLst/>
                <a:latin typeface="Atkinson Hyperlegible" pitchFamily="50" charset="0"/>
                <a:ea typeface="Times New Roman" panose="02020603050405020304" pitchFamily="18" charset="0"/>
                <a:cs typeface="Times New Roman" panose="02020603050405020304" pitchFamily="18" charset="0"/>
              </a:rPr>
              <a:t> 2022 compared to the 12 months to </a:t>
            </a:r>
            <a:r>
              <a:rPr lang="en-GB" sz="950" dirty="0">
                <a:latin typeface="Atkinson Hyperlegible" pitchFamily="50" charset="0"/>
              </a:rPr>
              <a:t>March</a:t>
            </a:r>
            <a:r>
              <a:rPr lang="en-GB" sz="950" kern="1200" dirty="0">
                <a:effectLst/>
                <a:latin typeface="Atkinson Hyperlegible" pitchFamily="50" charset="0"/>
                <a:ea typeface="Times New Roman" panose="02020603050405020304" pitchFamily="18" charset="0"/>
                <a:cs typeface="Times New Roman" panose="02020603050405020304" pitchFamily="18" charset="0"/>
              </a:rPr>
              <a:t> 2021. </a:t>
            </a:r>
            <a:r>
              <a:rPr lang="en-GB" sz="950" dirty="0">
                <a:latin typeface="Atkinson Hyperlegible" pitchFamily="50" charset="0"/>
                <a:ea typeface="Times New Roman" panose="02020603050405020304" pitchFamily="18" charset="0"/>
                <a:cs typeface="Times New Roman" panose="02020603050405020304" pitchFamily="18" charset="0"/>
              </a:rPr>
              <a:t>T</a:t>
            </a:r>
            <a:r>
              <a:rPr lang="en-GB" sz="950" kern="1200" dirty="0">
                <a:effectLst/>
                <a:latin typeface="Atkinson Hyperlegible" pitchFamily="50" charset="0"/>
                <a:ea typeface="Times New Roman" panose="02020603050405020304" pitchFamily="18" charset="0"/>
                <a:cs typeface="Times New Roman" panose="02020603050405020304" pitchFamily="18" charset="0"/>
              </a:rPr>
              <a:t>his compares to an increase of 2.4% (1 more) in sexual offences against males solved in the same period.</a:t>
            </a:r>
            <a:endParaRPr lang="en-GB" sz="950" dirty="0">
              <a:latin typeface="Atkinson Hyperlegible" pitchFamily="50" charset="0"/>
            </a:endParaRPr>
          </a:p>
          <a:p>
            <a:endParaRPr lang="en-GB" sz="950" dirty="0">
              <a:latin typeface="Atkinson Hyperlegible" pitchFamily="50" charset="0"/>
            </a:endParaRPr>
          </a:p>
          <a:p>
            <a:pPr marL="285750" indent="-285750">
              <a:buFont typeface="Arial" panose="020B0604020202020204" pitchFamily="34" charset="0"/>
              <a:buChar char="•"/>
            </a:pPr>
            <a:r>
              <a:rPr lang="en-GB" sz="950" dirty="0">
                <a:effectLst/>
                <a:latin typeface="Atkinson Hyperlegible" pitchFamily="50" charset="0"/>
                <a:ea typeface="Calibri" panose="020F0502020204030204" pitchFamily="34" charset="0"/>
              </a:rPr>
              <a:t>There has been a slight increase (0.2%) in the proportion of ethnic minority employees in </a:t>
            </a:r>
            <a:r>
              <a:rPr lang="en-GB" sz="950" dirty="0">
                <a:latin typeface="Atkinson Hyperlegible" pitchFamily="50" charset="0"/>
                <a:ea typeface="Calibri" panose="020F0502020204030204" pitchFamily="34" charset="0"/>
              </a:rPr>
              <a:t>March</a:t>
            </a:r>
            <a:r>
              <a:rPr lang="en-GB" sz="950" dirty="0">
                <a:effectLst/>
                <a:latin typeface="Atkinson Hyperlegible" pitchFamily="50" charset="0"/>
                <a:ea typeface="Calibri" panose="020F0502020204030204" pitchFamily="34" charset="0"/>
              </a:rPr>
              <a:t> 2022 (286) compared to </a:t>
            </a:r>
            <a:r>
              <a:rPr lang="en-GB" sz="950" dirty="0">
                <a:latin typeface="Atkinson Hyperlegible" pitchFamily="50" charset="0"/>
                <a:ea typeface="Calibri" panose="020F0502020204030204" pitchFamily="34" charset="0"/>
              </a:rPr>
              <a:t>March</a:t>
            </a:r>
            <a:r>
              <a:rPr lang="en-GB" sz="950" dirty="0">
                <a:effectLst/>
                <a:latin typeface="Atkinson Hyperlegible" pitchFamily="50" charset="0"/>
                <a:ea typeface="Calibri" panose="020F0502020204030204" pitchFamily="34" charset="0"/>
              </a:rPr>
              <a:t> 2021 (270). This equates to </a:t>
            </a:r>
            <a:r>
              <a:rPr lang="en-GB" sz="950" dirty="0">
                <a:latin typeface="Atkinson Hyperlegible" pitchFamily="50" charset="0"/>
                <a:ea typeface="Calibri" panose="020F0502020204030204" pitchFamily="34" charset="0"/>
              </a:rPr>
              <a:t>16</a:t>
            </a:r>
            <a:r>
              <a:rPr lang="en-GB" sz="950" dirty="0">
                <a:effectLst/>
                <a:latin typeface="Atkinson Hyperlegible" pitchFamily="50" charset="0"/>
                <a:ea typeface="Calibri" panose="020F0502020204030204" pitchFamily="34" charset="0"/>
              </a:rPr>
              <a:t> additional employees.</a:t>
            </a:r>
            <a:endParaRPr lang="en-GB" sz="950" dirty="0">
              <a:latin typeface="Atkinson Hyperlegible" pitchFamily="50" charset="0"/>
            </a:endParaRPr>
          </a:p>
          <a:p>
            <a:endParaRPr lang="en-GB" sz="950" dirty="0">
              <a:solidFill>
                <a:srgbClr val="FF0000"/>
              </a:solidFill>
              <a:latin typeface="Atkinson Hyperlegible" pitchFamily="50" charset="0"/>
            </a:endParaRPr>
          </a:p>
          <a:p>
            <a:pPr marL="285750" indent="-285750">
              <a:buFont typeface="Arial" panose="020B0604020202020204" pitchFamily="34" charset="0"/>
              <a:buChar char="•"/>
            </a:pPr>
            <a:r>
              <a:rPr lang="en-GB" sz="950" dirty="0">
                <a:latin typeface="Atkinson Hyperlegible" pitchFamily="50" charset="0"/>
              </a:rPr>
              <a:t>There were no statistical outliers in the month of March 2022.</a:t>
            </a:r>
          </a:p>
        </p:txBody>
      </p:sp>
    </p:spTree>
    <p:extLst>
      <p:ext uri="{BB962C8B-B14F-4D97-AF65-F5344CB8AC3E}">
        <p14:creationId xmlns:p14="http://schemas.microsoft.com/office/powerpoint/2010/main" val="42487729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rgbClr val="FF0000"/>
              </a:solidFill>
            </a:endParaRPr>
          </a:p>
        </p:txBody>
      </p:sp>
      <p:sp>
        <p:nvSpPr>
          <p:cNvPr id="7" name="Rectangle 6"/>
          <p:cNvSpPr/>
          <p:nvPr/>
        </p:nvSpPr>
        <p:spPr>
          <a:xfrm>
            <a:off x="107504" y="179348"/>
            <a:ext cx="7200800" cy="369332"/>
          </a:xfrm>
          <a:prstGeom prst="rect">
            <a:avLst/>
          </a:prstGeom>
        </p:spPr>
        <p:txBody>
          <a:bodyPr wrap="square">
            <a:spAutoFit/>
          </a:bodyPr>
          <a:lstStyle/>
          <a:p>
            <a:r>
              <a:rPr lang="en-GB" b="1" dirty="0">
                <a:solidFill>
                  <a:schemeClr val="bg1"/>
                </a:solidFill>
                <a:latin typeface="Atkinson Hyperlegible" pitchFamily="50" charset="0"/>
              </a:rPr>
              <a:t>End Notes</a:t>
            </a:r>
          </a:p>
        </p:txBody>
      </p:sp>
      <p:sp>
        <p:nvSpPr>
          <p:cNvPr id="4" name="Rectangle 3"/>
          <p:cNvSpPr/>
          <p:nvPr/>
        </p:nvSpPr>
        <p:spPr>
          <a:xfrm>
            <a:off x="1116" y="822971"/>
            <a:ext cx="9142884" cy="3698448"/>
          </a:xfrm>
          <a:prstGeom prst="rect">
            <a:avLst/>
          </a:prstGeom>
        </p:spPr>
        <p:txBody>
          <a:bodyPr wrap="square">
            <a:spAutoFit/>
          </a:bodyPr>
          <a:lstStyle/>
          <a:p>
            <a:r>
              <a:rPr lang="en-GB" sz="950" baseline="30000" dirty="0">
                <a:latin typeface="Atkinson Hyperlegible" pitchFamily="50" charset="0"/>
              </a:rPr>
              <a:t>1 </a:t>
            </a:r>
            <a:r>
              <a:rPr lang="en-GB" sz="950" dirty="0">
                <a:latin typeface="Atkinson Hyperlegible" pitchFamily="50" charset="0"/>
              </a:rPr>
              <a:t>Question from the independent survey commissioned by Essex Police. Results are for the period 12 months December 2021 versus the 12 months to December 2020.</a:t>
            </a:r>
          </a:p>
          <a:p>
            <a:endParaRPr lang="en-GB" sz="950" dirty="0">
              <a:latin typeface="Atkinson Hyperlegible" pitchFamily="50" charset="0"/>
            </a:endParaRPr>
          </a:p>
          <a:p>
            <a:r>
              <a:rPr lang="en-GB" sz="950" baseline="30000" dirty="0">
                <a:latin typeface="Atkinson Hyperlegible" pitchFamily="50" charset="0"/>
              </a:rPr>
              <a:t>2</a:t>
            </a:r>
            <a:r>
              <a:rPr lang="en-GB" sz="950" dirty="0">
                <a:latin typeface="Atkinson Hyperlegible" pitchFamily="50" charset="0"/>
              </a:rPr>
              <a:t> The confidence interval is the range +/- within which the survey result will lie. This is mainly influenced by the number of people answering the survey. The more people that answer the survey, the smaller the interval range.</a:t>
            </a:r>
          </a:p>
          <a:p>
            <a:endParaRPr lang="en-GB" sz="950" dirty="0">
              <a:latin typeface="Atkinson Hyperlegible" pitchFamily="50" charset="0"/>
            </a:endParaRPr>
          </a:p>
          <a:p>
            <a:r>
              <a:rPr lang="en-GB" sz="950" baseline="30000" dirty="0">
                <a:latin typeface="Atkinson Hyperlegible" pitchFamily="50" charset="0"/>
              </a:rPr>
              <a:t>3</a:t>
            </a:r>
            <a:r>
              <a:rPr lang="en-GB" sz="950" dirty="0">
                <a:latin typeface="Atkinson Hyperlegible" pitchFamily="50" charset="0"/>
              </a:rPr>
              <a:t> Crime Severity Score measures ‘relative harm’ of crimes by taking into account both the volume and the severity of offences, and by weighting offences differently. National data for the 12 months to January 2022 have been used in order that comparisons can be made to Essex’s Most Similar Group of Forces (MSG).</a:t>
            </a:r>
          </a:p>
          <a:p>
            <a:endParaRPr lang="en-GB" sz="950" dirty="0">
              <a:latin typeface="Atkinson Hyperlegible" pitchFamily="50" charset="0"/>
            </a:endParaRPr>
          </a:p>
          <a:p>
            <a:r>
              <a:rPr lang="en-GB" sz="950" baseline="30000" dirty="0">
                <a:latin typeface="Atkinson Hyperlegible" pitchFamily="50" charset="0"/>
              </a:rPr>
              <a:t>4 </a:t>
            </a:r>
            <a:r>
              <a:rPr lang="en-GB" sz="950" dirty="0">
                <a:latin typeface="Atkinson Hyperlegible" pitchFamily="50" charset="0"/>
              </a:rPr>
              <a:t>T</a:t>
            </a:r>
            <a:r>
              <a:rPr lang="en-GB" sz="950" dirty="0">
                <a:effectLst/>
                <a:latin typeface="Atkinson Hyperlegible" pitchFamily="50" charset="0"/>
                <a:ea typeface="Calibri" panose="020F0502020204030204" pitchFamily="34" charset="0"/>
              </a:rPr>
              <a:t>he methodology used for identifying these investigations as drug related is subjective and based on the circumstances presented. These figures will include investigations where the victim or the suspect are involved Drug Use, Possession or Selling.</a:t>
            </a:r>
            <a:r>
              <a:rPr lang="en-GB" sz="950" dirty="0">
                <a:solidFill>
                  <a:srgbClr val="FF0000"/>
                </a:solidFill>
                <a:latin typeface="Atkinson Hyperlegible" pitchFamily="50" charset="0"/>
              </a:rPr>
              <a:t>		</a:t>
            </a:r>
          </a:p>
          <a:p>
            <a:r>
              <a:rPr lang="en-GB" sz="950" dirty="0">
                <a:solidFill>
                  <a:srgbClr val="FF0000"/>
                </a:solidFill>
                <a:latin typeface="Atkinson Hyperlegible" pitchFamily="50" charset="0"/>
              </a:rPr>
              <a:t>			</a:t>
            </a:r>
            <a:r>
              <a:rPr lang="en-GB" sz="950" dirty="0">
                <a:latin typeface="Atkinson Hyperlegible" pitchFamily="50" charset="0"/>
              </a:rPr>
              <a:t>	</a:t>
            </a:r>
          </a:p>
          <a:p>
            <a:r>
              <a:rPr lang="en-GB" sz="950" baseline="30000" dirty="0">
                <a:latin typeface="Atkinson Hyperlegible" pitchFamily="50" charset="0"/>
              </a:rPr>
              <a:t>5</a:t>
            </a:r>
            <a:r>
              <a:rPr lang="en-GB" sz="950" dirty="0">
                <a:latin typeface="Atkinson Hyperlegible" pitchFamily="50" charset="0"/>
              </a:rPr>
              <a:t> ‘Killed or Seriously Injured’ (KSI) refers to all people killed or seriously injured on Essex’s roads, regardless of whether any criminal offences were committed. ‘Causing Death/Serious Injury by Dangerous/Inconsiderate Driving’ offences (detailed on p.7) refers to the number of crimes of this type.</a:t>
            </a:r>
          </a:p>
          <a:p>
            <a:endParaRPr lang="en-GB" sz="950" dirty="0">
              <a:latin typeface="Atkinson Hyperlegible" pitchFamily="50" charset="0"/>
            </a:endParaRPr>
          </a:p>
          <a:p>
            <a:r>
              <a:rPr lang="en-GB" sz="950" baseline="30000" dirty="0">
                <a:latin typeface="Atkinson Hyperlegible" pitchFamily="50" charset="0"/>
              </a:rPr>
              <a:t>6</a:t>
            </a:r>
            <a:r>
              <a:rPr lang="en-GB" sz="950" dirty="0">
                <a:latin typeface="Atkinson Hyperlegible" pitchFamily="50" charset="0"/>
              </a:rPr>
              <a:t> In 2019, the definition as to what constituted “use” of a mobile phone in relation to driver-related mobile phone offences was subject to a legal challenge. This resulted in a ruling, which held that while “use” included accessing the interactive functions of the mobile phone (such as making calls, sending messages or using the internet), it did not extend to solely accessing the device’s internal functions (such as making use of the camera). Fewer mobile phone offences were subsequently prosecuted from this point.  In 2021, however, the law was changed: it is now illegal to “hold” a phone or sat nav when driving or riding a motorcycle.</a:t>
            </a:r>
          </a:p>
          <a:p>
            <a:r>
              <a:rPr lang="en-GB" sz="950" dirty="0">
                <a:solidFill>
                  <a:srgbClr val="FF0000"/>
                </a:solidFill>
                <a:latin typeface="Atkinson Hyperlegible" pitchFamily="50" charset="0"/>
              </a:rPr>
              <a:t>		</a:t>
            </a:r>
          </a:p>
          <a:p>
            <a:r>
              <a:rPr lang="en-GB" sz="950" baseline="30000" dirty="0">
                <a:latin typeface="Atkinson Hyperlegible" pitchFamily="50" charset="0"/>
              </a:rPr>
              <a:t>7</a:t>
            </a:r>
            <a:r>
              <a:rPr lang="en-GB" sz="950" dirty="0">
                <a:latin typeface="Atkinson Hyperlegible" pitchFamily="50" charset="0"/>
              </a:rPr>
              <a:t> Solved outcomes are crimes that result in: charge or summons, caution, crimes taken into consideration, fixed penalty notice, cannabis warning or community resolution.</a:t>
            </a:r>
          </a:p>
          <a:p>
            <a:endParaRPr lang="en-GB" sz="950" baseline="30000" dirty="0">
              <a:latin typeface="Atkinson Hyperlegible" pitchFamily="50" charset="0"/>
            </a:endParaRPr>
          </a:p>
          <a:p>
            <a:r>
              <a:rPr lang="en-GB" sz="950" baseline="30000" dirty="0">
                <a:latin typeface="Atkinson Hyperlegible" pitchFamily="50" charset="0"/>
              </a:rPr>
              <a:t>8</a:t>
            </a:r>
            <a:r>
              <a:rPr lang="en-GB" sz="950" dirty="0">
                <a:latin typeface="Atkinson Hyperlegible" pitchFamily="50" charset="0"/>
              </a:rPr>
              <a:t> </a:t>
            </a:r>
            <a:r>
              <a:rPr lang="en-GB" sz="950" i="0" dirty="0">
                <a:effectLst/>
                <a:latin typeface="Atkinson Hyperlegible" pitchFamily="50" charset="0"/>
              </a:rPr>
              <a:t>T</a:t>
            </a:r>
            <a:r>
              <a:rPr lang="en-GB" sz="950" dirty="0">
                <a:effectLst/>
                <a:latin typeface="Atkinson Hyperlegible" pitchFamily="50" charset="0"/>
              </a:rPr>
              <a:t>his is the number </a:t>
            </a:r>
            <a:r>
              <a:rPr lang="en-GB" sz="950" dirty="0">
                <a:solidFill>
                  <a:schemeClr val="tx1"/>
                </a:solidFill>
                <a:effectLst/>
                <a:latin typeface="Atkinson Hyperlegible" pitchFamily="50" charset="0"/>
              </a:rPr>
              <a:t>of theft offences in which dogs were stolen, and not necessarily the number of dogs which were stolen. </a:t>
            </a:r>
          </a:p>
          <a:p>
            <a:endParaRPr lang="en-GB" sz="950" dirty="0">
              <a:latin typeface="Atkinson Hyperlegible" pitchFamily="50" charset="0"/>
            </a:endParaRPr>
          </a:p>
          <a:p>
            <a:r>
              <a:rPr lang="en-GB" sz="950" baseline="30000" dirty="0">
                <a:latin typeface="Atkinson Hyperlegible" pitchFamily="50" charset="0"/>
              </a:rPr>
              <a:t>9</a:t>
            </a:r>
            <a:r>
              <a:rPr lang="en-GB" sz="950" dirty="0">
                <a:latin typeface="Atkinson Hyperlegible" pitchFamily="50" charset="0"/>
              </a:rPr>
              <a:t> Ethnic minority employees as a percentage of the total workforce.</a:t>
            </a:r>
          </a:p>
        </p:txBody>
      </p:sp>
      <p:sp>
        <p:nvSpPr>
          <p:cNvPr id="3" name="Slide Number Placeholder 2"/>
          <p:cNvSpPr>
            <a:spLocks noGrp="1"/>
          </p:cNvSpPr>
          <p:nvPr>
            <p:ph type="sldNum" sz="quarter" idx="12"/>
          </p:nvPr>
        </p:nvSpPr>
        <p:spPr>
          <a:xfrm>
            <a:off x="6983355" y="6492875"/>
            <a:ext cx="2133600" cy="365125"/>
          </a:xfrm>
        </p:spPr>
        <p:txBody>
          <a:bodyPr/>
          <a:lstStyle/>
          <a:p>
            <a:fld id="{E0D83E65-4E55-4BA6-A0BC-212B9D3BDCE3}" type="slidenum">
              <a:rPr lang="en-GB" smtClean="0"/>
              <a:pPr/>
              <a:t>20</a:t>
            </a:fld>
            <a:endParaRPr lang="en-GB" dirty="0"/>
          </a:p>
        </p:txBody>
      </p:sp>
    </p:spTree>
    <p:extLst>
      <p:ext uri="{BB962C8B-B14F-4D97-AF65-F5344CB8AC3E}">
        <p14:creationId xmlns:p14="http://schemas.microsoft.com/office/powerpoint/2010/main" val="30421330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5002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rgbClr val="FF0000"/>
              </a:solidFill>
            </a:endParaRPr>
          </a:p>
        </p:txBody>
      </p:sp>
      <p:sp>
        <p:nvSpPr>
          <p:cNvPr id="2" name="Rectangle 1"/>
          <p:cNvSpPr/>
          <p:nvPr/>
        </p:nvSpPr>
        <p:spPr>
          <a:xfrm>
            <a:off x="107504" y="159623"/>
            <a:ext cx="5688632" cy="338554"/>
          </a:xfrm>
          <a:prstGeom prst="rect">
            <a:avLst/>
          </a:prstGeom>
        </p:spPr>
        <p:txBody>
          <a:bodyPr wrap="square">
            <a:spAutoFit/>
          </a:bodyPr>
          <a:lstStyle/>
          <a:p>
            <a:r>
              <a:rPr lang="en-GB" sz="1600" b="1" dirty="0">
                <a:solidFill>
                  <a:schemeClr val="bg1"/>
                </a:solidFill>
                <a:latin typeface="Atkinson Hyperlegible" pitchFamily="50" charset="0"/>
              </a:rPr>
              <a:t>Crime Tree Data – Rolling 12 Months to March</a:t>
            </a:r>
          </a:p>
        </p:txBody>
      </p:sp>
      <p:sp>
        <p:nvSpPr>
          <p:cNvPr id="11" name="TextBox 10"/>
          <p:cNvSpPr txBox="1"/>
          <p:nvPr/>
        </p:nvSpPr>
        <p:spPr>
          <a:xfrm>
            <a:off x="7648317" y="805186"/>
            <a:ext cx="1236639" cy="246221"/>
          </a:xfrm>
          <a:prstGeom prst="rect">
            <a:avLst/>
          </a:prstGeom>
          <a:noFill/>
        </p:spPr>
        <p:txBody>
          <a:bodyPr wrap="square" rtlCol="0">
            <a:spAutoFit/>
          </a:bodyPr>
          <a:lstStyle/>
          <a:p>
            <a:pPr algn="ctr"/>
            <a:r>
              <a:rPr lang="en-GB" sz="1000" dirty="0">
                <a:latin typeface="Atkinson Hyperlegible" pitchFamily="50" charset="0"/>
              </a:rPr>
              <a:t>Table 3</a:t>
            </a:r>
          </a:p>
        </p:txBody>
      </p:sp>
      <p:sp>
        <p:nvSpPr>
          <p:cNvPr id="4" name="Slide Number Placeholder 3"/>
          <p:cNvSpPr>
            <a:spLocks noGrp="1"/>
          </p:cNvSpPr>
          <p:nvPr>
            <p:ph type="sldNum" sz="quarter" idx="12"/>
          </p:nvPr>
        </p:nvSpPr>
        <p:spPr>
          <a:xfrm>
            <a:off x="7010400" y="6492875"/>
            <a:ext cx="2133600" cy="365125"/>
          </a:xfrm>
        </p:spPr>
        <p:txBody>
          <a:bodyPr/>
          <a:lstStyle/>
          <a:p>
            <a:fld id="{E0D83E65-4E55-4BA6-A0BC-212B9D3BDCE3}" type="slidenum">
              <a:rPr lang="en-GB" smtClean="0"/>
              <a:pPr/>
              <a:t>21</a:t>
            </a:fld>
            <a:endParaRPr lang="en-GB" dirty="0"/>
          </a:p>
        </p:txBody>
      </p:sp>
      <p:pic>
        <p:nvPicPr>
          <p:cNvPr id="7" name="Picture 6">
            <a:extLst>
              <a:ext uri="{FF2B5EF4-FFF2-40B4-BE49-F238E27FC236}">
                <a16:creationId xmlns:a16="http://schemas.microsoft.com/office/drawing/2014/main" id="{AF24539E-2D6C-4E9A-A5D7-E0994CA238A3}"/>
              </a:ext>
            </a:extLst>
          </p:cNvPr>
          <p:cNvPicPr>
            <a:picLocks noChangeAspect="1"/>
          </p:cNvPicPr>
          <p:nvPr/>
        </p:nvPicPr>
        <p:blipFill>
          <a:blip r:embed="rId2"/>
          <a:stretch>
            <a:fillRect/>
          </a:stretch>
        </p:blipFill>
        <p:spPr>
          <a:xfrm>
            <a:off x="93974" y="839499"/>
            <a:ext cx="9000000" cy="4941447"/>
          </a:xfrm>
          <a:prstGeom prst="rect">
            <a:avLst/>
          </a:prstGeom>
        </p:spPr>
      </p:pic>
    </p:spTree>
    <p:extLst>
      <p:ext uri="{BB962C8B-B14F-4D97-AF65-F5344CB8AC3E}">
        <p14:creationId xmlns:p14="http://schemas.microsoft.com/office/powerpoint/2010/main" val="3791077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2" name="Rectangle 1"/>
          <p:cNvSpPr/>
          <p:nvPr/>
        </p:nvSpPr>
        <p:spPr>
          <a:xfrm>
            <a:off x="107504" y="159623"/>
            <a:ext cx="4698530" cy="338554"/>
          </a:xfrm>
          <a:prstGeom prst="rect">
            <a:avLst/>
          </a:prstGeom>
        </p:spPr>
        <p:txBody>
          <a:bodyPr wrap="none">
            <a:spAutoFit/>
          </a:bodyPr>
          <a:lstStyle/>
          <a:p>
            <a:r>
              <a:rPr lang="en-GB" sz="1600" b="1" dirty="0">
                <a:solidFill>
                  <a:schemeClr val="bg1"/>
                </a:solidFill>
                <a:latin typeface="Atkinson Hyperlegible" pitchFamily="50" charset="0"/>
              </a:rPr>
              <a:t>Crime Tree Data – Rolling 12 Months to March </a:t>
            </a:r>
          </a:p>
        </p:txBody>
      </p:sp>
      <p:sp>
        <p:nvSpPr>
          <p:cNvPr id="11" name="TextBox 10"/>
          <p:cNvSpPr txBox="1"/>
          <p:nvPr/>
        </p:nvSpPr>
        <p:spPr>
          <a:xfrm>
            <a:off x="7648317" y="821854"/>
            <a:ext cx="1236639" cy="246221"/>
          </a:xfrm>
          <a:prstGeom prst="rect">
            <a:avLst/>
          </a:prstGeom>
          <a:noFill/>
        </p:spPr>
        <p:txBody>
          <a:bodyPr wrap="square" rtlCol="0">
            <a:spAutoFit/>
          </a:bodyPr>
          <a:lstStyle/>
          <a:p>
            <a:pPr algn="ctr"/>
            <a:r>
              <a:rPr lang="en-GB" sz="1000" dirty="0">
                <a:latin typeface="Atkinson Hyperlegible" pitchFamily="50" charset="0"/>
              </a:rPr>
              <a:t>Table 4</a:t>
            </a:r>
          </a:p>
        </p:txBody>
      </p:sp>
      <p:sp>
        <p:nvSpPr>
          <p:cNvPr id="12" name="Slide Number Placeholder 3"/>
          <p:cNvSpPr>
            <a:spLocks noGrp="1"/>
          </p:cNvSpPr>
          <p:nvPr>
            <p:ph type="sldNum" sz="quarter" idx="12"/>
          </p:nvPr>
        </p:nvSpPr>
        <p:spPr>
          <a:xfrm>
            <a:off x="6995053" y="6492875"/>
            <a:ext cx="2133600" cy="365125"/>
          </a:xfrm>
        </p:spPr>
        <p:txBody>
          <a:bodyPr/>
          <a:lstStyle/>
          <a:p>
            <a:fld id="{E0D83E65-4E55-4BA6-A0BC-212B9D3BDCE3}" type="slidenum">
              <a:rPr lang="en-GB" smtClean="0"/>
              <a:pPr/>
              <a:t>22</a:t>
            </a:fld>
            <a:endParaRPr lang="en-GB" dirty="0"/>
          </a:p>
        </p:txBody>
      </p:sp>
      <p:pic>
        <p:nvPicPr>
          <p:cNvPr id="4" name="Picture 3">
            <a:extLst>
              <a:ext uri="{FF2B5EF4-FFF2-40B4-BE49-F238E27FC236}">
                <a16:creationId xmlns:a16="http://schemas.microsoft.com/office/drawing/2014/main" id="{60082492-4BE5-47A6-941F-D591FCDD9AAA}"/>
              </a:ext>
            </a:extLst>
          </p:cNvPr>
          <p:cNvPicPr>
            <a:picLocks noChangeAspect="1"/>
          </p:cNvPicPr>
          <p:nvPr/>
        </p:nvPicPr>
        <p:blipFill>
          <a:blip r:embed="rId2"/>
          <a:stretch>
            <a:fillRect/>
          </a:stretch>
        </p:blipFill>
        <p:spPr>
          <a:xfrm>
            <a:off x="83853" y="1068075"/>
            <a:ext cx="9000000" cy="2552115"/>
          </a:xfrm>
          <a:prstGeom prst="rect">
            <a:avLst/>
          </a:prstGeom>
        </p:spPr>
      </p:pic>
    </p:spTree>
    <p:extLst>
      <p:ext uri="{BB962C8B-B14F-4D97-AF65-F5344CB8AC3E}">
        <p14:creationId xmlns:p14="http://schemas.microsoft.com/office/powerpoint/2010/main" val="28042450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16336"/>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11" name="TextBox 10"/>
          <p:cNvSpPr txBox="1"/>
          <p:nvPr/>
        </p:nvSpPr>
        <p:spPr>
          <a:xfrm>
            <a:off x="7648317" y="821854"/>
            <a:ext cx="1236639" cy="246221"/>
          </a:xfrm>
          <a:prstGeom prst="rect">
            <a:avLst/>
          </a:prstGeom>
          <a:noFill/>
        </p:spPr>
        <p:txBody>
          <a:bodyPr wrap="square" rtlCol="0">
            <a:spAutoFit/>
          </a:bodyPr>
          <a:lstStyle/>
          <a:p>
            <a:pPr algn="ctr"/>
            <a:r>
              <a:rPr lang="en-GB" sz="1000" dirty="0">
                <a:latin typeface="Atkinson Hyperlegible" pitchFamily="50" charset="0"/>
              </a:rPr>
              <a:t>Table 5</a:t>
            </a:r>
          </a:p>
        </p:txBody>
      </p:sp>
      <p:sp>
        <p:nvSpPr>
          <p:cNvPr id="12" name="Slide Number Placeholder 3"/>
          <p:cNvSpPr>
            <a:spLocks noGrp="1"/>
          </p:cNvSpPr>
          <p:nvPr>
            <p:ph type="sldNum" sz="quarter" idx="12"/>
          </p:nvPr>
        </p:nvSpPr>
        <p:spPr>
          <a:xfrm>
            <a:off x="7003761" y="6508237"/>
            <a:ext cx="2133600" cy="365125"/>
          </a:xfrm>
        </p:spPr>
        <p:txBody>
          <a:bodyPr/>
          <a:lstStyle/>
          <a:p>
            <a:fld id="{E0D83E65-4E55-4BA6-A0BC-212B9D3BDCE3}" type="slidenum">
              <a:rPr lang="en-GB" smtClean="0"/>
              <a:pPr/>
              <a:t>23</a:t>
            </a:fld>
            <a:endParaRPr lang="en-GB" dirty="0"/>
          </a:p>
        </p:txBody>
      </p:sp>
      <p:sp>
        <p:nvSpPr>
          <p:cNvPr id="7" name="Rectangle 6">
            <a:extLst>
              <a:ext uri="{FF2B5EF4-FFF2-40B4-BE49-F238E27FC236}">
                <a16:creationId xmlns:a16="http://schemas.microsoft.com/office/drawing/2014/main" id="{4D8B76C5-3C8D-4796-B6EE-D77F54941A33}"/>
              </a:ext>
            </a:extLst>
          </p:cNvPr>
          <p:cNvSpPr/>
          <p:nvPr/>
        </p:nvSpPr>
        <p:spPr>
          <a:xfrm>
            <a:off x="106082" y="81443"/>
            <a:ext cx="8965917" cy="553998"/>
          </a:xfrm>
          <a:prstGeom prst="rect">
            <a:avLst/>
          </a:prstGeom>
        </p:spPr>
        <p:txBody>
          <a:bodyPr wrap="square">
            <a:spAutoFit/>
          </a:bodyPr>
          <a:lstStyle/>
          <a:p>
            <a:r>
              <a:rPr lang="en-GB" sz="1600" b="1" dirty="0">
                <a:solidFill>
                  <a:schemeClr val="bg1"/>
                </a:solidFill>
                <a:latin typeface="Atkinson Hyperlegible" pitchFamily="50" charset="0"/>
              </a:rPr>
              <a:t>Crime Tree Data - Rolling 12 months to March                                                                        </a:t>
            </a:r>
            <a:r>
              <a:rPr lang="en-GB" sz="1400" b="1" dirty="0">
                <a:solidFill>
                  <a:schemeClr val="bg1"/>
                </a:solidFill>
                <a:latin typeface="Atkinson Hyperlegible" pitchFamily="50" charset="0"/>
              </a:rPr>
              <a:t>Violence against the Person and Sexual offences and outcomes (by crime type) split by gender</a:t>
            </a:r>
          </a:p>
        </p:txBody>
      </p:sp>
      <p:sp>
        <p:nvSpPr>
          <p:cNvPr id="19" name="TextBox 18">
            <a:extLst>
              <a:ext uri="{FF2B5EF4-FFF2-40B4-BE49-F238E27FC236}">
                <a16:creationId xmlns:a16="http://schemas.microsoft.com/office/drawing/2014/main" id="{8BB45000-24B5-492A-B11B-C463534CE5EC}"/>
              </a:ext>
            </a:extLst>
          </p:cNvPr>
          <p:cNvSpPr txBox="1"/>
          <p:nvPr/>
        </p:nvSpPr>
        <p:spPr>
          <a:xfrm>
            <a:off x="-1" y="5660761"/>
            <a:ext cx="9071999" cy="246221"/>
          </a:xfrm>
          <a:prstGeom prst="rect">
            <a:avLst/>
          </a:prstGeom>
          <a:noFill/>
        </p:spPr>
        <p:txBody>
          <a:bodyPr wrap="square">
            <a:spAutoFit/>
          </a:bodyPr>
          <a:lstStyle/>
          <a:p>
            <a:r>
              <a:rPr lang="en-GB" sz="1000" dirty="0">
                <a:latin typeface="Atkinson Hyperlegible" pitchFamily="50" charset="0"/>
              </a:rPr>
              <a:t>Please note: the breakdown of data within these tables may not tally with the totals on page 21 as gender data is rerun on a monthly basis.</a:t>
            </a:r>
          </a:p>
        </p:txBody>
      </p:sp>
      <p:pic>
        <p:nvPicPr>
          <p:cNvPr id="2" name="Picture 1">
            <a:extLst>
              <a:ext uri="{FF2B5EF4-FFF2-40B4-BE49-F238E27FC236}">
                <a16:creationId xmlns:a16="http://schemas.microsoft.com/office/drawing/2014/main" id="{44548D0A-A5E7-4B40-9FC1-0622D0839103}"/>
              </a:ext>
            </a:extLst>
          </p:cNvPr>
          <p:cNvPicPr>
            <a:picLocks noChangeAspect="1"/>
          </p:cNvPicPr>
          <p:nvPr/>
        </p:nvPicPr>
        <p:blipFill>
          <a:blip r:embed="rId2"/>
          <a:stretch>
            <a:fillRect/>
          </a:stretch>
        </p:blipFill>
        <p:spPr>
          <a:xfrm>
            <a:off x="71998" y="835708"/>
            <a:ext cx="9000000" cy="4656226"/>
          </a:xfrm>
          <a:prstGeom prst="rect">
            <a:avLst/>
          </a:prstGeom>
        </p:spPr>
      </p:pic>
    </p:spTree>
    <p:extLst>
      <p:ext uri="{BB962C8B-B14F-4D97-AF65-F5344CB8AC3E}">
        <p14:creationId xmlns:p14="http://schemas.microsoft.com/office/powerpoint/2010/main" val="5496926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184576" cy="338554"/>
          </a:xfrm>
          <a:prstGeom prst="rect">
            <a:avLst/>
          </a:prstGeom>
        </p:spPr>
        <p:txBody>
          <a:bodyPr wrap="square">
            <a:spAutoFit/>
          </a:bodyPr>
          <a:lstStyle/>
          <a:p>
            <a:r>
              <a:rPr lang="en-GB" sz="1600" b="1" dirty="0">
                <a:solidFill>
                  <a:schemeClr val="bg1"/>
                </a:solidFill>
                <a:latin typeface="Atkinson Hyperlegible" pitchFamily="50" charset="0"/>
              </a:rPr>
              <a:t>Priority 1 – Further investment in Crime Prevention</a:t>
            </a:r>
          </a:p>
        </p:txBody>
      </p:sp>
      <p:sp>
        <p:nvSpPr>
          <p:cNvPr id="5" name="Slide Number Placeholder 4"/>
          <p:cNvSpPr>
            <a:spLocks noGrp="1"/>
          </p:cNvSpPr>
          <p:nvPr>
            <p:ph type="sldNum" sz="quarter" idx="12"/>
          </p:nvPr>
        </p:nvSpPr>
        <p:spPr>
          <a:xfrm>
            <a:off x="7022477" y="6563544"/>
            <a:ext cx="2133600" cy="365125"/>
          </a:xfrm>
        </p:spPr>
        <p:txBody>
          <a:bodyPr/>
          <a:lstStyle/>
          <a:p>
            <a:fld id="{E0D83E65-4E55-4BA6-A0BC-212B9D3BDCE3}" type="slidenum">
              <a:rPr lang="en-GB" smtClean="0"/>
              <a:pPr/>
              <a:t>3</a:t>
            </a:fld>
            <a:endParaRPr lang="en-GB" dirty="0"/>
          </a:p>
        </p:txBody>
      </p:sp>
      <p:sp>
        <p:nvSpPr>
          <p:cNvPr id="13" name="Rectangle 12"/>
          <p:cNvSpPr/>
          <p:nvPr/>
        </p:nvSpPr>
        <p:spPr>
          <a:xfrm>
            <a:off x="7271792" y="219522"/>
            <a:ext cx="1872208" cy="338554"/>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chemeClr val="accent6">
                    <a:lumMod val="75000"/>
                  </a:schemeClr>
                </a:solidFill>
                <a:latin typeface="Atkinson Hyperlegible" pitchFamily="50" charset="0"/>
              </a:rPr>
              <a:t>Adequate</a:t>
            </a:r>
          </a:p>
        </p:txBody>
      </p:sp>
      <p:sp>
        <p:nvSpPr>
          <p:cNvPr id="17" name="TextBox 16"/>
          <p:cNvSpPr txBox="1"/>
          <p:nvPr/>
        </p:nvSpPr>
        <p:spPr>
          <a:xfrm>
            <a:off x="107504" y="4287134"/>
            <a:ext cx="8964496" cy="2123658"/>
          </a:xfrm>
          <a:prstGeom prst="rect">
            <a:avLst/>
          </a:prstGeom>
        </p:spPr>
        <p:style>
          <a:lnRef idx="2">
            <a:schemeClr val="accent1"/>
          </a:lnRef>
          <a:fillRef idx="1">
            <a:schemeClr val="lt1"/>
          </a:fillRef>
          <a:effectRef idx="0">
            <a:schemeClr val="accent1"/>
          </a:effectRef>
          <a:fontRef idx="minor">
            <a:schemeClr val="dk1"/>
          </a:fontRef>
        </p:style>
        <p:txBody>
          <a:bodyPr wrap="square" rtlCol="0" anchor="b">
            <a:spAutoFit/>
          </a:bodyPr>
          <a:lstStyle/>
          <a:p>
            <a:r>
              <a:rPr lang="en-GB" sz="1100" dirty="0">
                <a:solidFill>
                  <a:schemeClr val="tx1"/>
                </a:solidFill>
                <a:latin typeface="Atkinson Hyperlegible" pitchFamily="50" charset="0"/>
              </a:rPr>
              <a:t>Essex experienced a 11.7% increase in All Crime (17,383 more offences) for the 12 months to March 2022 compared to the 12 months to March 2021. This increase in crime has been primarily influenced by the Government’s easing of restrictions on movement and gathering in relation to COVID-19. Essex is seventh in its Most Similar Group of forces (MSG) for crime per 1,000 population. </a:t>
            </a:r>
          </a:p>
          <a:p>
            <a:endParaRPr lang="en-GB" sz="1100" dirty="0">
              <a:solidFill>
                <a:srgbClr val="FF0000"/>
              </a:solidFill>
              <a:latin typeface="Atkinson Hyperlegible" pitchFamily="50" charset="0"/>
            </a:endParaRPr>
          </a:p>
          <a:p>
            <a:r>
              <a:rPr lang="en-GB" sz="1100" dirty="0">
                <a:solidFill>
                  <a:schemeClr val="tx1"/>
                </a:solidFill>
                <a:latin typeface="Atkinson Hyperlegible" pitchFamily="50" charset="0"/>
              </a:rPr>
              <a:t>There was a 1.0% decrease in All Crime in the 12 months to March 2022 compared to the 12 months to March 20</a:t>
            </a:r>
            <a:r>
              <a:rPr lang="en-GB" sz="1100" u="sng" dirty="0">
                <a:solidFill>
                  <a:schemeClr val="tx1"/>
                </a:solidFill>
                <a:latin typeface="Atkinson Hyperlegible" pitchFamily="50" charset="0"/>
              </a:rPr>
              <a:t>20</a:t>
            </a:r>
            <a:r>
              <a:rPr lang="en-GB" sz="1100" dirty="0">
                <a:solidFill>
                  <a:schemeClr val="tx1"/>
                </a:solidFill>
                <a:latin typeface="Atkinson Hyperlegible" pitchFamily="50" charset="0"/>
              </a:rPr>
              <a:t>; this equates to 1,748 fewer offences.</a:t>
            </a:r>
          </a:p>
          <a:p>
            <a:endParaRPr lang="en-GB" sz="1100" dirty="0">
              <a:solidFill>
                <a:srgbClr val="FF0000"/>
              </a:solidFill>
              <a:latin typeface="Atkinson Hyperlegible" pitchFamily="50" charset="0"/>
            </a:endParaRPr>
          </a:p>
          <a:p>
            <a:r>
              <a:rPr lang="en-GB" sz="1100" dirty="0">
                <a:solidFill>
                  <a:schemeClr val="tx1"/>
                </a:solidFill>
                <a:latin typeface="Atkinson Hyperlegible" pitchFamily="50" charset="0"/>
              </a:rPr>
              <a:t>Essex Police recorded a daily average of 465 crimes in March 2022, compared to an average of 427 crimes recorded in February 2022. This equates to an increase of 8.9%, or an average of 38 more crimes recorded per day.</a:t>
            </a:r>
          </a:p>
          <a:p>
            <a:endParaRPr lang="en-GB" sz="1100" dirty="0">
              <a:solidFill>
                <a:srgbClr val="FF0000"/>
              </a:solidFill>
              <a:latin typeface="Atkinson Hyperlegible" pitchFamily="50" charset="0"/>
            </a:endParaRPr>
          </a:p>
          <a:p>
            <a:r>
              <a:rPr lang="en-GB" sz="1100" dirty="0">
                <a:solidFill>
                  <a:schemeClr val="tx1"/>
                </a:solidFill>
                <a:latin typeface="Atkinson Hyperlegible" pitchFamily="50" charset="0"/>
              </a:rPr>
              <a:t>14,404 offences were recorded in the month of March 2022, an increase of 12.2% (1,571 offences) compared to the month of March 2021 (12,833 offences). There was a 12.1% increase in offences the month of March 2022 compared to the month of March 20</a:t>
            </a:r>
            <a:r>
              <a:rPr lang="en-GB" sz="1100" u="sng" dirty="0">
                <a:solidFill>
                  <a:schemeClr val="tx1"/>
                </a:solidFill>
                <a:latin typeface="Atkinson Hyperlegible" pitchFamily="50" charset="0"/>
              </a:rPr>
              <a:t>20</a:t>
            </a:r>
            <a:r>
              <a:rPr lang="en-GB" sz="1100" dirty="0">
                <a:solidFill>
                  <a:schemeClr val="tx1"/>
                </a:solidFill>
                <a:latin typeface="Atkinson Hyperlegible" pitchFamily="50" charset="0"/>
              </a:rPr>
              <a:t> (12,849 offences).</a:t>
            </a:r>
          </a:p>
        </p:txBody>
      </p:sp>
      <p:pic>
        <p:nvPicPr>
          <p:cNvPr id="3" name="Picture 2">
            <a:extLst>
              <a:ext uri="{FF2B5EF4-FFF2-40B4-BE49-F238E27FC236}">
                <a16:creationId xmlns:a16="http://schemas.microsoft.com/office/drawing/2014/main" id="{05846975-A833-4CB2-9C29-B50241F2E491}"/>
              </a:ext>
            </a:extLst>
          </p:cNvPr>
          <p:cNvPicPr>
            <a:picLocks noChangeAspect="1"/>
          </p:cNvPicPr>
          <p:nvPr/>
        </p:nvPicPr>
        <p:blipFill>
          <a:blip r:embed="rId2"/>
          <a:stretch>
            <a:fillRect/>
          </a:stretch>
        </p:blipFill>
        <p:spPr>
          <a:xfrm>
            <a:off x="72000" y="738818"/>
            <a:ext cx="9000000" cy="634682"/>
          </a:xfrm>
          <a:prstGeom prst="rect">
            <a:avLst/>
          </a:prstGeom>
        </p:spPr>
      </p:pic>
      <p:pic>
        <p:nvPicPr>
          <p:cNvPr id="7" name="Picture 6">
            <a:extLst>
              <a:ext uri="{FF2B5EF4-FFF2-40B4-BE49-F238E27FC236}">
                <a16:creationId xmlns:a16="http://schemas.microsoft.com/office/drawing/2014/main" id="{EA840417-48CE-4A8D-9C28-1B891C9CB139}"/>
              </a:ext>
            </a:extLst>
          </p:cNvPr>
          <p:cNvPicPr>
            <a:picLocks noChangeAspect="1"/>
          </p:cNvPicPr>
          <p:nvPr/>
        </p:nvPicPr>
        <p:blipFill>
          <a:blip r:embed="rId3"/>
          <a:stretch>
            <a:fillRect/>
          </a:stretch>
        </p:blipFill>
        <p:spPr>
          <a:xfrm>
            <a:off x="1374371" y="1432653"/>
            <a:ext cx="6395258" cy="2554445"/>
          </a:xfrm>
          <a:prstGeom prst="rect">
            <a:avLst/>
          </a:prstGeom>
        </p:spPr>
      </p:pic>
    </p:spTree>
    <p:extLst>
      <p:ext uri="{BB962C8B-B14F-4D97-AF65-F5344CB8AC3E}">
        <p14:creationId xmlns:p14="http://schemas.microsoft.com/office/powerpoint/2010/main" val="4024643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107504" y="4213639"/>
            <a:ext cx="8928992" cy="2215991"/>
          </a:xfrm>
          <a:prstGeom prst="rect">
            <a:avLst/>
          </a:prstGeom>
        </p:spPr>
        <p:style>
          <a:lnRef idx="2">
            <a:schemeClr val="accent1"/>
          </a:lnRef>
          <a:fillRef idx="1">
            <a:schemeClr val="lt1"/>
          </a:fillRef>
          <a:effectRef idx="0">
            <a:schemeClr val="accent1"/>
          </a:effectRef>
          <a:fontRef idx="minor">
            <a:schemeClr val="dk1"/>
          </a:fontRef>
        </p:style>
        <p:txBody>
          <a:bodyPr wrap="square" rtlCol="0" anchor="b">
            <a:spAutoFit/>
          </a:bodyPr>
          <a:lstStyle/>
          <a:p>
            <a:r>
              <a:rPr lang="en-GB" sz="1200" dirty="0">
                <a:solidFill>
                  <a:schemeClr val="tx1"/>
                </a:solidFill>
                <a:latin typeface="Atkinson Hyperlegible" pitchFamily="50" charset="0"/>
              </a:rPr>
              <a:t>Confidence (from the independent survey commissioned by Essex Police) is at 80.1% (results to the 12 months to December 2021). Compared to year ending December 2020, confidence in the local police has increased (an improvement of 3.8% points).</a:t>
            </a:r>
          </a:p>
          <a:p>
            <a:endParaRPr lang="en-GB" sz="1200" dirty="0">
              <a:solidFill>
                <a:srgbClr val="FF0000"/>
              </a:solidFill>
              <a:latin typeface="Atkinson Hyperlegible" pitchFamily="50" charset="0"/>
            </a:endParaRPr>
          </a:p>
          <a:p>
            <a:r>
              <a:rPr lang="en-GB" sz="1200" dirty="0">
                <a:solidFill>
                  <a:schemeClr val="tx1"/>
                </a:solidFill>
                <a:latin typeface="Atkinson Hyperlegible" pitchFamily="50" charset="0"/>
              </a:rPr>
              <a:t>The All Crime Harm (Crime Severity) Score* (14.3) places Essex seventh in its MSG.</a:t>
            </a:r>
          </a:p>
          <a:p>
            <a:endParaRPr lang="en-GB" sz="1200" dirty="0">
              <a:solidFill>
                <a:srgbClr val="FF0000"/>
              </a:solidFill>
              <a:latin typeface="Atkinson Hyperlegible" pitchFamily="50" charset="0"/>
            </a:endParaRPr>
          </a:p>
          <a:p>
            <a:r>
              <a:rPr lang="en-GB" sz="1200" dirty="0">
                <a:solidFill>
                  <a:schemeClr val="tx1"/>
                </a:solidFill>
                <a:latin typeface="Atkinson Hyperlegible" pitchFamily="50" charset="0"/>
              </a:rPr>
              <a:t>Although confidence in policing in Essex has improved, Essex is seventh in its Most Similar Group of forces (MSG) for crime per 1,000 population, and the All Crime Harm (Crime Severity) Score is above the MSG average. A grade of Adequate is therefore recommended.</a:t>
            </a:r>
          </a:p>
          <a:p>
            <a:endParaRPr lang="en-GB" sz="1200" dirty="0">
              <a:solidFill>
                <a:srgbClr val="FF0000"/>
              </a:solidFill>
              <a:latin typeface="Atkinson Hyperlegible" pitchFamily="50" charset="0"/>
            </a:endParaRPr>
          </a:p>
          <a:p>
            <a:r>
              <a:rPr lang="en-GB" sz="1000" dirty="0">
                <a:solidFill>
                  <a:schemeClr val="tx1"/>
                </a:solidFill>
                <a:latin typeface="Atkinson Hyperlegible" pitchFamily="50" charset="0"/>
              </a:rPr>
              <a:t>Please note:</a:t>
            </a:r>
          </a:p>
          <a:p>
            <a:r>
              <a:rPr lang="en-GB" sz="1000" dirty="0">
                <a:solidFill>
                  <a:schemeClr val="tx1"/>
                </a:solidFill>
                <a:latin typeface="Atkinson Hyperlegible" pitchFamily="50" charset="0"/>
              </a:rPr>
              <a:t>*  Crime Severity Scores (as calculated by the Office for National Statistics) measure the ‘relative harm’ of crimes by taking into account both their volume and their severity. As national data are only available to January 2022, scores for the 12 months to January for the preceding three years have been included.</a:t>
            </a:r>
          </a:p>
        </p:txBody>
      </p:sp>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760640" cy="338554"/>
          </a:xfrm>
          <a:prstGeom prst="rect">
            <a:avLst/>
          </a:prstGeom>
        </p:spPr>
        <p:txBody>
          <a:bodyPr wrap="square">
            <a:spAutoFit/>
          </a:bodyPr>
          <a:lstStyle/>
          <a:p>
            <a:r>
              <a:rPr lang="en-GB" sz="1600" b="1" dirty="0">
                <a:solidFill>
                  <a:schemeClr val="bg1"/>
                </a:solidFill>
                <a:latin typeface="Atkinson Hyperlegible" pitchFamily="50" charset="0"/>
              </a:rPr>
              <a:t>Priority 1 - Further investment in Crime Prevention (cont.)</a:t>
            </a:r>
          </a:p>
        </p:txBody>
      </p:sp>
      <p:sp>
        <p:nvSpPr>
          <p:cNvPr id="5" name="Slide Number Placeholder 4"/>
          <p:cNvSpPr>
            <a:spLocks noGrp="1"/>
          </p:cNvSpPr>
          <p:nvPr>
            <p:ph type="sldNum" sz="quarter" idx="12"/>
          </p:nvPr>
        </p:nvSpPr>
        <p:spPr>
          <a:xfrm>
            <a:off x="6930463" y="6458325"/>
            <a:ext cx="2133600" cy="365125"/>
          </a:xfrm>
        </p:spPr>
        <p:txBody>
          <a:bodyPr/>
          <a:lstStyle/>
          <a:p>
            <a:fld id="{E0D83E65-4E55-4BA6-A0BC-212B9D3BDCE3}" type="slidenum">
              <a:rPr lang="en-GB" smtClean="0"/>
              <a:pPr/>
              <a:t>4</a:t>
            </a:fld>
            <a:endParaRPr lang="en-GB" dirty="0"/>
          </a:p>
        </p:txBody>
      </p:sp>
      <p:sp>
        <p:nvSpPr>
          <p:cNvPr id="13" name="Rectangle 12"/>
          <p:cNvSpPr/>
          <p:nvPr/>
        </p:nvSpPr>
        <p:spPr>
          <a:xfrm>
            <a:off x="6620599" y="206709"/>
            <a:ext cx="2479339" cy="338554"/>
          </a:xfrm>
          <a:prstGeom prst="rect">
            <a:avLst/>
          </a:prstGeom>
        </p:spPr>
        <p:txBody>
          <a:bodyPr wrap="square">
            <a:spAutoFit/>
          </a:bodyPr>
          <a:lstStyle/>
          <a:p>
            <a:pPr algn="r"/>
            <a:r>
              <a:rPr lang="en-GB" sz="1600" b="1" dirty="0">
                <a:solidFill>
                  <a:schemeClr val="bg1"/>
                </a:solidFill>
                <a:latin typeface="Atkinson Hyperlegible" pitchFamily="50" charset="0"/>
              </a:rPr>
              <a:t>Grade: </a:t>
            </a:r>
            <a:r>
              <a:rPr lang="en-GB" sz="1600" b="1" dirty="0">
                <a:solidFill>
                  <a:schemeClr val="accent6">
                    <a:lumMod val="75000"/>
                  </a:schemeClr>
                </a:solidFill>
                <a:latin typeface="Atkinson Hyperlegible" pitchFamily="50" charset="0"/>
              </a:rPr>
              <a:t>Adequate</a:t>
            </a:r>
            <a:r>
              <a:rPr lang="en-GB" sz="1600" b="1" dirty="0">
                <a:solidFill>
                  <a:schemeClr val="accent3"/>
                </a:solidFill>
                <a:latin typeface="Atkinson Hyperlegible" pitchFamily="50" charset="0"/>
              </a:rPr>
              <a:t>  </a:t>
            </a:r>
            <a:endParaRPr lang="en-GB" sz="1600" b="1" dirty="0">
              <a:solidFill>
                <a:schemeClr val="accent6"/>
              </a:solidFill>
              <a:latin typeface="Atkinson Hyperlegible" pitchFamily="50" charset="0"/>
            </a:endParaRPr>
          </a:p>
        </p:txBody>
      </p:sp>
      <p:pic>
        <p:nvPicPr>
          <p:cNvPr id="11" name="Picture 10">
            <a:extLst>
              <a:ext uri="{FF2B5EF4-FFF2-40B4-BE49-F238E27FC236}">
                <a16:creationId xmlns:a16="http://schemas.microsoft.com/office/drawing/2014/main" id="{5FA9BEAB-73D4-4678-8101-12B0DE3D2170}"/>
              </a:ext>
            </a:extLst>
          </p:cNvPr>
          <p:cNvPicPr>
            <a:picLocks noChangeAspect="1"/>
          </p:cNvPicPr>
          <p:nvPr/>
        </p:nvPicPr>
        <p:blipFill>
          <a:blip r:embed="rId2"/>
          <a:stretch>
            <a:fillRect/>
          </a:stretch>
        </p:blipFill>
        <p:spPr>
          <a:xfrm>
            <a:off x="71743" y="1443189"/>
            <a:ext cx="9000000" cy="785549"/>
          </a:xfrm>
          <a:prstGeom prst="rect">
            <a:avLst/>
          </a:prstGeom>
        </p:spPr>
      </p:pic>
      <p:pic>
        <p:nvPicPr>
          <p:cNvPr id="2" name="Picture 1">
            <a:extLst>
              <a:ext uri="{FF2B5EF4-FFF2-40B4-BE49-F238E27FC236}">
                <a16:creationId xmlns:a16="http://schemas.microsoft.com/office/drawing/2014/main" id="{23A0D021-03FA-4F9E-999F-6CB431772303}"/>
              </a:ext>
            </a:extLst>
          </p:cNvPr>
          <p:cNvPicPr>
            <a:picLocks noChangeAspect="1"/>
          </p:cNvPicPr>
          <p:nvPr/>
        </p:nvPicPr>
        <p:blipFill>
          <a:blip r:embed="rId3"/>
          <a:stretch>
            <a:fillRect/>
          </a:stretch>
        </p:blipFill>
        <p:spPr>
          <a:xfrm>
            <a:off x="77720" y="737570"/>
            <a:ext cx="9000000" cy="634682"/>
          </a:xfrm>
          <a:prstGeom prst="rect">
            <a:avLst/>
          </a:prstGeom>
        </p:spPr>
      </p:pic>
    </p:spTree>
    <p:extLst>
      <p:ext uri="{BB962C8B-B14F-4D97-AF65-F5344CB8AC3E}">
        <p14:creationId xmlns:p14="http://schemas.microsoft.com/office/powerpoint/2010/main" val="13041355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rgbClr val="FF0000"/>
              </a:solidFill>
            </a:endParaRPr>
          </a:p>
        </p:txBody>
      </p:sp>
      <p:sp>
        <p:nvSpPr>
          <p:cNvPr id="6" name="Rectangle 5"/>
          <p:cNvSpPr/>
          <p:nvPr/>
        </p:nvSpPr>
        <p:spPr>
          <a:xfrm>
            <a:off x="107504" y="179348"/>
            <a:ext cx="5184576" cy="338554"/>
          </a:xfrm>
          <a:prstGeom prst="rect">
            <a:avLst/>
          </a:prstGeom>
        </p:spPr>
        <p:txBody>
          <a:bodyPr wrap="square">
            <a:spAutoFit/>
          </a:bodyPr>
          <a:lstStyle/>
          <a:p>
            <a:r>
              <a:rPr lang="en-GB" sz="1600" b="1" dirty="0">
                <a:solidFill>
                  <a:schemeClr val="bg1"/>
                </a:solidFill>
                <a:latin typeface="Atkinson Hyperlegible" pitchFamily="50" charset="0"/>
              </a:rPr>
              <a:t>Priority 2 – Reducing Drug Driven Violence</a:t>
            </a:r>
          </a:p>
        </p:txBody>
      </p:sp>
      <p:sp>
        <p:nvSpPr>
          <p:cNvPr id="5" name="Slide Number Placeholder 4"/>
          <p:cNvSpPr>
            <a:spLocks noGrp="1"/>
          </p:cNvSpPr>
          <p:nvPr>
            <p:ph type="sldNum" sz="quarter" idx="12"/>
          </p:nvPr>
        </p:nvSpPr>
        <p:spPr>
          <a:xfrm>
            <a:off x="6804248" y="6381798"/>
            <a:ext cx="2133600" cy="365125"/>
          </a:xfrm>
        </p:spPr>
        <p:txBody>
          <a:bodyPr/>
          <a:lstStyle/>
          <a:p>
            <a:fld id="{E0D83E65-4E55-4BA6-A0BC-212B9D3BDCE3}" type="slidenum">
              <a:rPr lang="en-GB" smtClean="0"/>
              <a:pPr/>
              <a:t>5</a:t>
            </a:fld>
            <a:endParaRPr lang="en-GB" dirty="0"/>
          </a:p>
        </p:txBody>
      </p:sp>
      <p:sp>
        <p:nvSpPr>
          <p:cNvPr id="8" name="TextBox 7"/>
          <p:cNvSpPr txBox="1"/>
          <p:nvPr/>
        </p:nvSpPr>
        <p:spPr>
          <a:xfrm>
            <a:off x="95960" y="4370847"/>
            <a:ext cx="8952079" cy="2454518"/>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150" dirty="0">
                <a:solidFill>
                  <a:schemeClr val="tx1"/>
                </a:solidFill>
                <a:latin typeface="Atkinson Hyperlegible" pitchFamily="50" charset="0"/>
              </a:rPr>
              <a:t>Essex experienced three fewer drug related homicides for the 12 months to March 2022 compared to the 12 months to March 2021. </a:t>
            </a:r>
          </a:p>
          <a:p>
            <a:endParaRPr lang="en-GB" sz="1150" dirty="0">
              <a:solidFill>
                <a:schemeClr val="tx1"/>
              </a:solidFill>
              <a:latin typeface="Atkinson Hyperlegible" pitchFamily="50" charset="0"/>
            </a:endParaRPr>
          </a:p>
          <a:p>
            <a:r>
              <a:rPr lang="en-GB" sz="1150" dirty="0">
                <a:solidFill>
                  <a:schemeClr val="tx1"/>
                </a:solidFill>
                <a:latin typeface="Atkinson Hyperlegible" pitchFamily="50" charset="0"/>
              </a:rPr>
              <a:t>There were three fewer drug related homicides for the 12 months to March 2022 compared to the 12 months to March 20</a:t>
            </a:r>
            <a:r>
              <a:rPr lang="en-GB" sz="1150" u="sng" dirty="0">
                <a:solidFill>
                  <a:schemeClr val="tx1"/>
                </a:solidFill>
                <a:latin typeface="Atkinson Hyperlegible" pitchFamily="50" charset="0"/>
              </a:rPr>
              <a:t>20</a:t>
            </a:r>
            <a:r>
              <a:rPr lang="en-GB" sz="1150" dirty="0">
                <a:solidFill>
                  <a:schemeClr val="tx1"/>
                </a:solidFill>
                <a:latin typeface="Atkinson Hyperlegible" pitchFamily="50" charset="0"/>
              </a:rPr>
              <a:t>.</a:t>
            </a:r>
          </a:p>
          <a:p>
            <a:pPr lvl="0"/>
            <a:endParaRPr lang="en-GB" sz="1150" dirty="0">
              <a:solidFill>
                <a:schemeClr val="tx1"/>
              </a:solidFill>
              <a:latin typeface="Atkinson Hyperlegible" pitchFamily="50" charset="0"/>
            </a:endParaRPr>
          </a:p>
          <a:p>
            <a:r>
              <a:rPr lang="en-GB" sz="1150" dirty="0">
                <a:solidFill>
                  <a:schemeClr val="tx1"/>
                </a:solidFill>
                <a:latin typeface="Atkinson Hyperlegible" pitchFamily="50" charset="0"/>
              </a:rPr>
              <a:t>Confidence that Essex Police and partners are dealing with drug crime (from the independent survey commissioned by Essex Police) is at 61.3% for the period September 2021 to December 2021. </a:t>
            </a:r>
          </a:p>
          <a:p>
            <a:pPr lvl="0"/>
            <a:endParaRPr lang="en-GB" sz="1150" dirty="0">
              <a:solidFill>
                <a:schemeClr val="tx1"/>
              </a:solidFill>
              <a:latin typeface="Atkinson Hyperlegible" pitchFamily="50" charset="0"/>
            </a:endParaRPr>
          </a:p>
          <a:p>
            <a:pPr lvl="0"/>
            <a:r>
              <a:rPr lang="en-GB" sz="1150" dirty="0">
                <a:solidFill>
                  <a:schemeClr val="tx1"/>
                </a:solidFill>
                <a:latin typeface="Atkinson Hyperlegible" pitchFamily="50" charset="0"/>
              </a:rPr>
              <a:t>Due to the low level of data relating to drug related homicides, and as confidence data are for one quarter only, a grade of Adequate is recommended.</a:t>
            </a:r>
            <a:endParaRPr lang="en-GB" sz="1150" dirty="0">
              <a:solidFill>
                <a:schemeClr val="tx1"/>
              </a:solidFill>
              <a:highlight>
                <a:srgbClr val="FFFF00"/>
              </a:highlight>
              <a:latin typeface="Atkinson Hyperlegible" pitchFamily="50" charset="0"/>
            </a:endParaRPr>
          </a:p>
          <a:p>
            <a:pPr lvl="0"/>
            <a:endParaRPr lang="en-GB" sz="1000" dirty="0">
              <a:solidFill>
                <a:srgbClr val="FF0000"/>
              </a:solidFill>
              <a:latin typeface="Atkinson Hyperlegible" pitchFamily="50" charset="0"/>
            </a:endParaRPr>
          </a:p>
          <a:p>
            <a:pPr lvl="0"/>
            <a:r>
              <a:rPr lang="en-GB" sz="1000" dirty="0">
                <a:solidFill>
                  <a:schemeClr val="tx1"/>
                </a:solidFill>
                <a:latin typeface="Atkinson Hyperlegible" pitchFamily="50" charset="0"/>
              </a:rPr>
              <a:t>Please note:</a:t>
            </a:r>
          </a:p>
          <a:p>
            <a:r>
              <a:rPr lang="en-GB" sz="1000" dirty="0">
                <a:solidFill>
                  <a:schemeClr val="tx1"/>
                </a:solidFill>
                <a:latin typeface="Atkinson Hyperlegible" pitchFamily="50" charset="0"/>
              </a:rPr>
              <a:t>*   T</a:t>
            </a:r>
            <a:r>
              <a:rPr lang="en-GB" sz="1000" dirty="0">
                <a:solidFill>
                  <a:schemeClr val="tx1"/>
                </a:solidFill>
                <a:effectLst/>
                <a:latin typeface="Atkinson Hyperlegible" pitchFamily="50" charset="0"/>
                <a:ea typeface="Calibri" panose="020F0502020204030204" pitchFamily="34" charset="0"/>
              </a:rPr>
              <a:t>he methodology used for identifying investigations as being drug-related is subjective (qualitative data) and based on the circumstances presented. These figures include investigations where the victim and/or suspect are suspected of being involved in Drug Use, Possession or Selling.</a:t>
            </a:r>
          </a:p>
          <a:p>
            <a:r>
              <a:rPr lang="en-GB" sz="1000" dirty="0">
                <a:solidFill>
                  <a:schemeClr val="tx1"/>
                </a:solidFill>
                <a:latin typeface="Atkinson Hyperlegible" pitchFamily="50" charset="0"/>
              </a:rPr>
              <a:t>**  The confidence question was added to the internal survey in September 2021. A year on year comparison is therefore not available. </a:t>
            </a:r>
          </a:p>
        </p:txBody>
      </p:sp>
      <p:sp>
        <p:nvSpPr>
          <p:cNvPr id="12" name="Rectangle 11"/>
          <p:cNvSpPr/>
          <p:nvPr/>
        </p:nvSpPr>
        <p:spPr>
          <a:xfrm>
            <a:off x="7308304" y="219879"/>
            <a:ext cx="2335620" cy="338554"/>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chemeClr val="accent6">
                    <a:lumMod val="75000"/>
                  </a:schemeClr>
                </a:solidFill>
                <a:latin typeface="Atkinson Hyperlegible" pitchFamily="50" charset="0"/>
              </a:rPr>
              <a:t>Adequate</a:t>
            </a:r>
          </a:p>
        </p:txBody>
      </p:sp>
      <p:pic>
        <p:nvPicPr>
          <p:cNvPr id="18" name="Picture 17">
            <a:extLst>
              <a:ext uri="{FF2B5EF4-FFF2-40B4-BE49-F238E27FC236}">
                <a16:creationId xmlns:a16="http://schemas.microsoft.com/office/drawing/2014/main" id="{3146FE34-4984-4226-B819-F495DA7B80EA}"/>
              </a:ext>
            </a:extLst>
          </p:cNvPr>
          <p:cNvPicPr>
            <a:picLocks noChangeAspect="1"/>
          </p:cNvPicPr>
          <p:nvPr/>
        </p:nvPicPr>
        <p:blipFill>
          <a:blip r:embed="rId3"/>
          <a:stretch>
            <a:fillRect/>
          </a:stretch>
        </p:blipFill>
        <p:spPr>
          <a:xfrm>
            <a:off x="87098" y="3400048"/>
            <a:ext cx="9000000" cy="931460"/>
          </a:xfrm>
          <a:prstGeom prst="rect">
            <a:avLst/>
          </a:prstGeom>
        </p:spPr>
      </p:pic>
      <p:pic>
        <p:nvPicPr>
          <p:cNvPr id="2" name="Picture 1">
            <a:extLst>
              <a:ext uri="{FF2B5EF4-FFF2-40B4-BE49-F238E27FC236}">
                <a16:creationId xmlns:a16="http://schemas.microsoft.com/office/drawing/2014/main" id="{8C6011E2-8774-4AEE-916C-62883A3D346F}"/>
              </a:ext>
            </a:extLst>
          </p:cNvPr>
          <p:cNvPicPr>
            <a:picLocks noChangeAspect="1"/>
          </p:cNvPicPr>
          <p:nvPr/>
        </p:nvPicPr>
        <p:blipFill>
          <a:blip r:embed="rId4"/>
          <a:stretch>
            <a:fillRect/>
          </a:stretch>
        </p:blipFill>
        <p:spPr>
          <a:xfrm>
            <a:off x="48039" y="751117"/>
            <a:ext cx="9000000" cy="764907"/>
          </a:xfrm>
          <a:prstGeom prst="rect">
            <a:avLst/>
          </a:prstGeom>
        </p:spPr>
      </p:pic>
      <p:pic>
        <p:nvPicPr>
          <p:cNvPr id="4" name="Picture 3">
            <a:extLst>
              <a:ext uri="{FF2B5EF4-FFF2-40B4-BE49-F238E27FC236}">
                <a16:creationId xmlns:a16="http://schemas.microsoft.com/office/drawing/2014/main" id="{689360C9-9979-45C1-AF84-E71A8292CB8D}"/>
              </a:ext>
            </a:extLst>
          </p:cNvPr>
          <p:cNvPicPr>
            <a:picLocks noChangeAspect="1"/>
          </p:cNvPicPr>
          <p:nvPr/>
        </p:nvPicPr>
        <p:blipFill>
          <a:blip r:embed="rId5"/>
          <a:stretch>
            <a:fillRect/>
          </a:stretch>
        </p:blipFill>
        <p:spPr>
          <a:xfrm>
            <a:off x="2388039" y="1541973"/>
            <a:ext cx="4320000" cy="1831304"/>
          </a:xfrm>
          <a:prstGeom prst="rect">
            <a:avLst/>
          </a:prstGeom>
        </p:spPr>
      </p:pic>
    </p:spTree>
    <p:extLst>
      <p:ext uri="{BB962C8B-B14F-4D97-AF65-F5344CB8AC3E}">
        <p14:creationId xmlns:p14="http://schemas.microsoft.com/office/powerpoint/2010/main" val="41632530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rgbClr val="FF0000"/>
              </a:solidFill>
            </a:endParaRPr>
          </a:p>
        </p:txBody>
      </p:sp>
      <p:sp>
        <p:nvSpPr>
          <p:cNvPr id="6" name="Rectangle 5"/>
          <p:cNvSpPr/>
          <p:nvPr/>
        </p:nvSpPr>
        <p:spPr>
          <a:xfrm>
            <a:off x="107504" y="179348"/>
            <a:ext cx="5184576" cy="338554"/>
          </a:xfrm>
          <a:prstGeom prst="rect">
            <a:avLst/>
          </a:prstGeom>
        </p:spPr>
        <p:txBody>
          <a:bodyPr wrap="square">
            <a:spAutoFit/>
          </a:bodyPr>
          <a:lstStyle/>
          <a:p>
            <a:r>
              <a:rPr lang="en-GB" sz="1600" b="1" dirty="0">
                <a:solidFill>
                  <a:schemeClr val="bg1"/>
                </a:solidFill>
                <a:latin typeface="Atkinson Hyperlegible" pitchFamily="50" charset="0"/>
              </a:rPr>
              <a:t>Priority 3 – Protect rural and isolated areas</a:t>
            </a:r>
          </a:p>
        </p:txBody>
      </p:sp>
      <p:sp>
        <p:nvSpPr>
          <p:cNvPr id="5" name="Slide Number Placeholder 4"/>
          <p:cNvSpPr>
            <a:spLocks noGrp="1"/>
          </p:cNvSpPr>
          <p:nvPr>
            <p:ph type="sldNum" sz="quarter" idx="12"/>
          </p:nvPr>
        </p:nvSpPr>
        <p:spPr>
          <a:xfrm>
            <a:off x="6894721" y="6492875"/>
            <a:ext cx="2133600" cy="365125"/>
          </a:xfrm>
        </p:spPr>
        <p:txBody>
          <a:bodyPr/>
          <a:lstStyle/>
          <a:p>
            <a:fld id="{E0D83E65-4E55-4BA6-A0BC-212B9D3BDCE3}" type="slidenum">
              <a:rPr lang="en-GB" smtClean="0"/>
              <a:pPr/>
              <a:t>6</a:t>
            </a:fld>
            <a:endParaRPr lang="en-GB" dirty="0"/>
          </a:p>
        </p:txBody>
      </p:sp>
      <p:sp>
        <p:nvSpPr>
          <p:cNvPr id="8" name="TextBox 7"/>
          <p:cNvSpPr txBox="1"/>
          <p:nvPr/>
        </p:nvSpPr>
        <p:spPr>
          <a:xfrm>
            <a:off x="73645" y="4611231"/>
            <a:ext cx="8978082" cy="2246769"/>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900" dirty="0">
                <a:solidFill>
                  <a:schemeClr val="tx1"/>
                </a:solidFill>
                <a:latin typeface="Atkinson Hyperlegible" pitchFamily="50" charset="0"/>
              </a:rPr>
              <a:t>Essex experienced a 5.4% increase in rural crime (1,244 more offences) for the 12 months to March 2022 compared to the 12 months to March 2021 (by way of context, All Crime in Essex increased by 11.7% in the same period). Rural Crime decreased by 8.2% (2,167 fewer offences) in the 12 months to March 2022 compared to the 12 months to March 20</a:t>
            </a:r>
            <a:r>
              <a:rPr lang="en-GB" sz="900" u="sng" dirty="0">
                <a:solidFill>
                  <a:schemeClr val="tx1"/>
                </a:solidFill>
                <a:latin typeface="Atkinson Hyperlegible" pitchFamily="50" charset="0"/>
              </a:rPr>
              <a:t>20</a:t>
            </a:r>
            <a:r>
              <a:rPr lang="en-GB" sz="900" dirty="0">
                <a:solidFill>
                  <a:schemeClr val="tx1"/>
                </a:solidFill>
                <a:latin typeface="Atkinson Hyperlegible" pitchFamily="50" charset="0"/>
              </a:rPr>
              <a:t>, (All Crime in Essex decreased by 1.0% in the same period).  </a:t>
            </a:r>
          </a:p>
          <a:p>
            <a:endParaRPr lang="en-GB" sz="900" dirty="0">
              <a:solidFill>
                <a:srgbClr val="FF0000"/>
              </a:solidFill>
              <a:latin typeface="Atkinson Hyperlegible" pitchFamily="50" charset="0"/>
            </a:endParaRPr>
          </a:p>
          <a:p>
            <a:r>
              <a:rPr lang="en-GB" sz="900" dirty="0">
                <a:solidFill>
                  <a:schemeClr val="tx1"/>
                </a:solidFill>
                <a:latin typeface="Atkinson Hyperlegible" pitchFamily="50" charset="0"/>
              </a:rPr>
              <a:t>The rural crime Harm (Crime Severity) Score* was 8.8 for the 12 months to March 2022, a rise of 1.7 when compared to the 12 months to March 2021 (by way of context, the All Crime Harm Score in Essex was 14.3, an increase of 2.3 for the same period).</a:t>
            </a:r>
          </a:p>
          <a:p>
            <a:endParaRPr lang="en-GB" sz="900" dirty="0">
              <a:solidFill>
                <a:schemeClr val="tx1"/>
              </a:solidFill>
              <a:latin typeface="Atkinson Hyperlegible" pitchFamily="50" charset="0"/>
            </a:endParaRPr>
          </a:p>
          <a:p>
            <a:r>
              <a:rPr lang="en-GB" sz="900" dirty="0">
                <a:solidFill>
                  <a:schemeClr val="tx1"/>
                </a:solidFill>
                <a:latin typeface="Atkinson Hyperlegible" pitchFamily="50" charset="0"/>
              </a:rPr>
              <a:t>Confidence in rural policing (from the independent survey commissioned by Essex Police) is at 82.9% (results to the 12 months to December 2021). Compared to year ending December 2020, confidence in rural policing has increased (an improvement of 4.5% points) and is higher than the Essex average of 80.1%.</a:t>
            </a:r>
          </a:p>
          <a:p>
            <a:pPr lvl="0"/>
            <a:endParaRPr lang="en-GB" sz="900" dirty="0">
              <a:solidFill>
                <a:srgbClr val="FF0000"/>
              </a:solidFill>
              <a:latin typeface="Atkinson Hyperlegible" pitchFamily="50" charset="0"/>
            </a:endParaRPr>
          </a:p>
          <a:p>
            <a:pPr lvl="0"/>
            <a:r>
              <a:rPr lang="en-GB" sz="900" dirty="0">
                <a:solidFill>
                  <a:schemeClr val="tx1"/>
                </a:solidFill>
                <a:latin typeface="Atkinson Hyperlegible" pitchFamily="50" charset="0"/>
              </a:rPr>
              <a:t>While confidence in the local police has increased, a grade of Adequate is recommended due to the increase in rural crime offences.</a:t>
            </a:r>
          </a:p>
          <a:p>
            <a:pPr lvl="0"/>
            <a:endParaRPr lang="en-GB" sz="900" dirty="0">
              <a:solidFill>
                <a:schemeClr val="tx1"/>
              </a:solidFill>
              <a:latin typeface="Atkinson Hyperlegible" pitchFamily="50" charset="0"/>
            </a:endParaRPr>
          </a:p>
          <a:p>
            <a:r>
              <a:rPr lang="en-GB" sz="800" dirty="0">
                <a:solidFill>
                  <a:schemeClr val="tx1"/>
                </a:solidFill>
                <a:latin typeface="Atkinson Hyperlegible" pitchFamily="50" charset="0"/>
              </a:rPr>
              <a:t>Please note:</a:t>
            </a:r>
          </a:p>
          <a:p>
            <a:r>
              <a:rPr lang="en-GB" sz="800" dirty="0">
                <a:solidFill>
                  <a:schemeClr val="tx1"/>
                </a:solidFill>
                <a:latin typeface="Atkinson Hyperlegible" pitchFamily="50" charset="0"/>
              </a:rPr>
              <a:t>*  Crime Severity Scores (as calculated by the Office for National Statistics) measure the ‘relative harm’ of crimes by taking into account both their volume and their severity. National data are not available for crimes committed in rural areas, so it is not possible to measure against an MSG average; due to this, Essex Police data (to March 2022) have been used rather than national data (which are to January 2022).</a:t>
            </a:r>
          </a:p>
        </p:txBody>
      </p:sp>
      <p:sp>
        <p:nvSpPr>
          <p:cNvPr id="12" name="Rectangle 11"/>
          <p:cNvSpPr/>
          <p:nvPr/>
        </p:nvSpPr>
        <p:spPr>
          <a:xfrm>
            <a:off x="7308304" y="179348"/>
            <a:ext cx="2133600" cy="338554"/>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chemeClr val="accent6">
                    <a:lumMod val="75000"/>
                  </a:schemeClr>
                </a:solidFill>
                <a:latin typeface="Atkinson Hyperlegible" pitchFamily="50" charset="0"/>
              </a:rPr>
              <a:t>Adequate</a:t>
            </a:r>
          </a:p>
        </p:txBody>
      </p:sp>
      <p:pic>
        <p:nvPicPr>
          <p:cNvPr id="16" name="Picture 15">
            <a:extLst>
              <a:ext uri="{FF2B5EF4-FFF2-40B4-BE49-F238E27FC236}">
                <a16:creationId xmlns:a16="http://schemas.microsoft.com/office/drawing/2014/main" id="{5C30A595-5036-4F5C-B8E8-30859E77EE68}"/>
              </a:ext>
            </a:extLst>
          </p:cNvPr>
          <p:cNvPicPr>
            <a:picLocks noChangeAspect="1"/>
          </p:cNvPicPr>
          <p:nvPr/>
        </p:nvPicPr>
        <p:blipFill>
          <a:blip r:embed="rId3"/>
          <a:stretch>
            <a:fillRect/>
          </a:stretch>
        </p:blipFill>
        <p:spPr>
          <a:xfrm>
            <a:off x="48862" y="3701575"/>
            <a:ext cx="9000000" cy="913306"/>
          </a:xfrm>
          <a:prstGeom prst="rect">
            <a:avLst/>
          </a:prstGeom>
        </p:spPr>
      </p:pic>
      <p:pic>
        <p:nvPicPr>
          <p:cNvPr id="3" name="Picture 2">
            <a:extLst>
              <a:ext uri="{FF2B5EF4-FFF2-40B4-BE49-F238E27FC236}">
                <a16:creationId xmlns:a16="http://schemas.microsoft.com/office/drawing/2014/main" id="{E4280078-B93D-460B-939D-135D23B8529B}"/>
              </a:ext>
            </a:extLst>
          </p:cNvPr>
          <p:cNvPicPr>
            <a:picLocks noChangeAspect="1"/>
          </p:cNvPicPr>
          <p:nvPr/>
        </p:nvPicPr>
        <p:blipFill>
          <a:blip r:embed="rId4"/>
          <a:stretch>
            <a:fillRect/>
          </a:stretch>
        </p:blipFill>
        <p:spPr>
          <a:xfrm>
            <a:off x="62686" y="711357"/>
            <a:ext cx="9000000" cy="737904"/>
          </a:xfrm>
          <a:prstGeom prst="rect">
            <a:avLst/>
          </a:prstGeom>
        </p:spPr>
      </p:pic>
      <p:pic>
        <p:nvPicPr>
          <p:cNvPr id="10" name="Picture 9">
            <a:extLst>
              <a:ext uri="{FF2B5EF4-FFF2-40B4-BE49-F238E27FC236}">
                <a16:creationId xmlns:a16="http://schemas.microsoft.com/office/drawing/2014/main" id="{F545DC53-BE75-4A1C-B57B-71560C2DBB57}"/>
              </a:ext>
            </a:extLst>
          </p:cNvPr>
          <p:cNvPicPr>
            <a:picLocks noChangeAspect="1"/>
          </p:cNvPicPr>
          <p:nvPr/>
        </p:nvPicPr>
        <p:blipFill>
          <a:blip r:embed="rId5"/>
          <a:stretch>
            <a:fillRect/>
          </a:stretch>
        </p:blipFill>
        <p:spPr>
          <a:xfrm>
            <a:off x="72000" y="2940675"/>
            <a:ext cx="9000000" cy="737904"/>
          </a:xfrm>
          <a:prstGeom prst="rect">
            <a:avLst/>
          </a:prstGeom>
        </p:spPr>
      </p:pic>
      <p:pic>
        <p:nvPicPr>
          <p:cNvPr id="2" name="Picture 1">
            <a:extLst>
              <a:ext uri="{FF2B5EF4-FFF2-40B4-BE49-F238E27FC236}">
                <a16:creationId xmlns:a16="http://schemas.microsoft.com/office/drawing/2014/main" id="{3C15B34E-57EF-43E0-A9B1-98FD3BFE6DBF}"/>
              </a:ext>
            </a:extLst>
          </p:cNvPr>
          <p:cNvPicPr>
            <a:picLocks noChangeAspect="1"/>
          </p:cNvPicPr>
          <p:nvPr/>
        </p:nvPicPr>
        <p:blipFill>
          <a:blip r:embed="rId6"/>
          <a:stretch>
            <a:fillRect/>
          </a:stretch>
        </p:blipFill>
        <p:spPr>
          <a:xfrm>
            <a:off x="2784862" y="1441649"/>
            <a:ext cx="3528000" cy="1492616"/>
          </a:xfrm>
          <a:prstGeom prst="rect">
            <a:avLst/>
          </a:prstGeom>
        </p:spPr>
      </p:pic>
    </p:spTree>
    <p:extLst>
      <p:ext uri="{BB962C8B-B14F-4D97-AF65-F5344CB8AC3E}">
        <p14:creationId xmlns:p14="http://schemas.microsoft.com/office/powerpoint/2010/main" val="12666949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6" name="Rectangle 5"/>
          <p:cNvSpPr/>
          <p:nvPr/>
        </p:nvSpPr>
        <p:spPr>
          <a:xfrm>
            <a:off x="107504" y="179348"/>
            <a:ext cx="5184576" cy="338554"/>
          </a:xfrm>
          <a:prstGeom prst="rect">
            <a:avLst/>
          </a:prstGeom>
        </p:spPr>
        <p:txBody>
          <a:bodyPr wrap="square">
            <a:spAutoFit/>
          </a:bodyPr>
          <a:lstStyle/>
          <a:p>
            <a:r>
              <a:rPr lang="en-GB" sz="1600" b="1" dirty="0">
                <a:solidFill>
                  <a:schemeClr val="bg1"/>
                </a:solidFill>
                <a:latin typeface="Atkinson Hyperlegible" pitchFamily="50" charset="0"/>
              </a:rPr>
              <a:t>Priority 4 - Improving safety on our roads </a:t>
            </a:r>
          </a:p>
        </p:txBody>
      </p:sp>
      <p:sp>
        <p:nvSpPr>
          <p:cNvPr id="5" name="Slide Number Placeholder 4"/>
          <p:cNvSpPr>
            <a:spLocks noGrp="1"/>
          </p:cNvSpPr>
          <p:nvPr>
            <p:ph type="sldNum" sz="quarter" idx="12"/>
          </p:nvPr>
        </p:nvSpPr>
        <p:spPr>
          <a:xfrm>
            <a:off x="6988433" y="6487659"/>
            <a:ext cx="2133600" cy="365125"/>
          </a:xfrm>
        </p:spPr>
        <p:txBody>
          <a:bodyPr/>
          <a:lstStyle/>
          <a:p>
            <a:fld id="{E0D83E65-4E55-4BA6-A0BC-212B9D3BDCE3}" type="slidenum">
              <a:rPr lang="en-GB" smtClean="0"/>
              <a:pPr/>
              <a:t>7</a:t>
            </a:fld>
            <a:endParaRPr lang="en-GB" dirty="0"/>
          </a:p>
        </p:txBody>
      </p:sp>
      <p:sp>
        <p:nvSpPr>
          <p:cNvPr id="7" name="TextBox 6"/>
          <p:cNvSpPr txBox="1"/>
          <p:nvPr/>
        </p:nvSpPr>
        <p:spPr>
          <a:xfrm>
            <a:off x="96841" y="4320157"/>
            <a:ext cx="8978675" cy="2123658"/>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200" dirty="0">
                <a:solidFill>
                  <a:schemeClr val="tx1"/>
                </a:solidFill>
                <a:latin typeface="Atkinson Hyperlegible" pitchFamily="50" charset="0"/>
              </a:rPr>
              <a:t>There was a 30.6% increase (198 more) in the number of those Killed or Seriously Injured (KSI) in Essex for the 12 months to March 2022 compared to the 12 months to March 2021. There was an increased number of collisions, particularly those resulting in serious injuries (31.0%), in the same period. The number of KSIs also increased by 26 in the 12 months to March 2022 compared to the 12 months to March 20</a:t>
            </a:r>
            <a:r>
              <a:rPr lang="en-GB" sz="1200" u="sng" dirty="0">
                <a:solidFill>
                  <a:schemeClr val="tx1"/>
                </a:solidFill>
                <a:latin typeface="Atkinson Hyperlegible" pitchFamily="50" charset="0"/>
              </a:rPr>
              <a:t>20</a:t>
            </a:r>
            <a:r>
              <a:rPr lang="en-GB" sz="1200" dirty="0">
                <a:solidFill>
                  <a:schemeClr val="tx1"/>
                </a:solidFill>
                <a:latin typeface="Atkinson Hyperlegible" pitchFamily="50" charset="0"/>
              </a:rPr>
              <a:t>. </a:t>
            </a:r>
          </a:p>
          <a:p>
            <a:endParaRPr lang="en-GB" sz="1200" dirty="0">
              <a:solidFill>
                <a:srgbClr val="FF0000"/>
              </a:solidFill>
              <a:latin typeface="Atkinson Hyperlegible" pitchFamily="50" charset="0"/>
            </a:endParaRPr>
          </a:p>
          <a:p>
            <a:r>
              <a:rPr lang="en-GB" sz="1200" dirty="0">
                <a:solidFill>
                  <a:schemeClr val="tx1"/>
                </a:solidFill>
                <a:latin typeface="Atkinson Hyperlegible" pitchFamily="50" charset="0"/>
              </a:rPr>
              <a:t>Essex is sixth in its Most Similar Group (MSG) of forces for casualties per 100 million vehicle kilometres (results to December 20</a:t>
            </a:r>
            <a:r>
              <a:rPr lang="en-GB" sz="1200" u="sng" dirty="0">
                <a:solidFill>
                  <a:schemeClr val="tx1"/>
                </a:solidFill>
                <a:latin typeface="Atkinson Hyperlegible" pitchFamily="50" charset="0"/>
              </a:rPr>
              <a:t>20</a:t>
            </a:r>
            <a:r>
              <a:rPr lang="en-GB" sz="1200" dirty="0">
                <a:solidFill>
                  <a:schemeClr val="tx1"/>
                </a:solidFill>
                <a:latin typeface="Atkinson Hyperlegible" pitchFamily="50" charset="0"/>
              </a:rPr>
              <a:t>) and is slightly higher than the MSG average. However, due to the fact that more recent national figures have not been released, the current position cannot be determined (the date of the next national release has not yet been confirmed).</a:t>
            </a:r>
          </a:p>
          <a:p>
            <a:endParaRPr lang="en-GB" sz="1200" dirty="0">
              <a:solidFill>
                <a:schemeClr val="tx1"/>
              </a:solidFill>
              <a:latin typeface="Atkinson Hyperlegible" pitchFamily="50" charset="0"/>
            </a:endParaRPr>
          </a:p>
          <a:p>
            <a:r>
              <a:rPr lang="en-GB" sz="1200" dirty="0">
                <a:solidFill>
                  <a:schemeClr val="tx1"/>
                </a:solidFill>
                <a:latin typeface="Atkinson Hyperlegible" pitchFamily="50" charset="0"/>
              </a:rPr>
              <a:t>Please note that most KSIs do not necessarily result in criminal offences (such as death or serious injury caused by dangerous driving) being recorded.</a:t>
            </a:r>
          </a:p>
        </p:txBody>
      </p:sp>
      <p:sp>
        <p:nvSpPr>
          <p:cNvPr id="16" name="Rectangle 15">
            <a:extLst>
              <a:ext uri="{FF2B5EF4-FFF2-40B4-BE49-F238E27FC236}">
                <a16:creationId xmlns:a16="http://schemas.microsoft.com/office/drawing/2014/main" id="{5713B068-63A2-4E9F-90F7-B16DE8E7EC4C}"/>
              </a:ext>
            </a:extLst>
          </p:cNvPr>
          <p:cNvSpPr/>
          <p:nvPr/>
        </p:nvSpPr>
        <p:spPr>
          <a:xfrm>
            <a:off x="6588224" y="54598"/>
            <a:ext cx="2448272" cy="584775"/>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rgbClr val="FF0000"/>
                </a:solidFill>
                <a:latin typeface="Atkinson Hyperlegible" pitchFamily="50" charset="0"/>
              </a:rPr>
              <a:t>Requires Improvement</a:t>
            </a:r>
          </a:p>
        </p:txBody>
      </p:sp>
      <p:pic>
        <p:nvPicPr>
          <p:cNvPr id="2" name="Picture 1">
            <a:extLst>
              <a:ext uri="{FF2B5EF4-FFF2-40B4-BE49-F238E27FC236}">
                <a16:creationId xmlns:a16="http://schemas.microsoft.com/office/drawing/2014/main" id="{D0EC4ACF-6779-490C-8BB6-FB83D2A20B0F}"/>
              </a:ext>
            </a:extLst>
          </p:cNvPr>
          <p:cNvPicPr>
            <a:picLocks noChangeAspect="1"/>
          </p:cNvPicPr>
          <p:nvPr/>
        </p:nvPicPr>
        <p:blipFill>
          <a:blip r:embed="rId2"/>
          <a:stretch>
            <a:fillRect/>
          </a:stretch>
        </p:blipFill>
        <p:spPr>
          <a:xfrm>
            <a:off x="64325" y="775684"/>
            <a:ext cx="9000000" cy="622802"/>
          </a:xfrm>
          <a:prstGeom prst="rect">
            <a:avLst/>
          </a:prstGeom>
        </p:spPr>
      </p:pic>
      <p:pic>
        <p:nvPicPr>
          <p:cNvPr id="3" name="Picture 2">
            <a:extLst>
              <a:ext uri="{FF2B5EF4-FFF2-40B4-BE49-F238E27FC236}">
                <a16:creationId xmlns:a16="http://schemas.microsoft.com/office/drawing/2014/main" id="{3B1F8B35-C66B-4C74-ABE9-6D7F0587F65E}"/>
              </a:ext>
            </a:extLst>
          </p:cNvPr>
          <p:cNvPicPr>
            <a:picLocks noChangeAspect="1"/>
          </p:cNvPicPr>
          <p:nvPr/>
        </p:nvPicPr>
        <p:blipFill>
          <a:blip r:embed="rId3"/>
          <a:stretch>
            <a:fillRect/>
          </a:stretch>
        </p:blipFill>
        <p:spPr>
          <a:xfrm>
            <a:off x="64325" y="1631342"/>
            <a:ext cx="4320000" cy="1853254"/>
          </a:xfrm>
          <a:prstGeom prst="rect">
            <a:avLst/>
          </a:prstGeom>
        </p:spPr>
      </p:pic>
      <p:pic>
        <p:nvPicPr>
          <p:cNvPr id="4" name="Picture 3">
            <a:extLst>
              <a:ext uri="{FF2B5EF4-FFF2-40B4-BE49-F238E27FC236}">
                <a16:creationId xmlns:a16="http://schemas.microsoft.com/office/drawing/2014/main" id="{F18D91C5-D058-4773-94C7-769E8B218A28}"/>
              </a:ext>
            </a:extLst>
          </p:cNvPr>
          <p:cNvPicPr>
            <a:picLocks noChangeAspect="1"/>
          </p:cNvPicPr>
          <p:nvPr/>
        </p:nvPicPr>
        <p:blipFill>
          <a:blip r:embed="rId4"/>
          <a:stretch>
            <a:fillRect/>
          </a:stretch>
        </p:blipFill>
        <p:spPr>
          <a:xfrm>
            <a:off x="4716496" y="1631342"/>
            <a:ext cx="4320000" cy="1091233"/>
          </a:xfrm>
          <a:prstGeom prst="rect">
            <a:avLst/>
          </a:prstGeom>
        </p:spPr>
      </p:pic>
    </p:spTree>
    <p:extLst>
      <p:ext uri="{BB962C8B-B14F-4D97-AF65-F5344CB8AC3E}">
        <p14:creationId xmlns:p14="http://schemas.microsoft.com/office/powerpoint/2010/main" val="16410225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6149"/>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6" name="Rectangle 5"/>
          <p:cNvSpPr/>
          <p:nvPr/>
        </p:nvSpPr>
        <p:spPr>
          <a:xfrm>
            <a:off x="107504" y="179348"/>
            <a:ext cx="5184576" cy="338554"/>
          </a:xfrm>
          <a:prstGeom prst="rect">
            <a:avLst/>
          </a:prstGeom>
        </p:spPr>
        <p:txBody>
          <a:bodyPr wrap="square">
            <a:spAutoFit/>
          </a:bodyPr>
          <a:lstStyle/>
          <a:p>
            <a:r>
              <a:rPr lang="en-GB" sz="1600" b="1" dirty="0">
                <a:solidFill>
                  <a:schemeClr val="bg1"/>
                </a:solidFill>
                <a:latin typeface="Atkinson Hyperlegible" pitchFamily="50" charset="0"/>
              </a:rPr>
              <a:t>Priority 4 - Improving safety on our roads (cont.) </a:t>
            </a:r>
          </a:p>
        </p:txBody>
      </p:sp>
      <p:sp>
        <p:nvSpPr>
          <p:cNvPr id="5" name="Slide Number Placeholder 4"/>
          <p:cNvSpPr>
            <a:spLocks noGrp="1"/>
          </p:cNvSpPr>
          <p:nvPr>
            <p:ph type="sldNum" sz="quarter" idx="12"/>
          </p:nvPr>
        </p:nvSpPr>
        <p:spPr>
          <a:xfrm>
            <a:off x="6988433" y="6487659"/>
            <a:ext cx="2133600" cy="365125"/>
          </a:xfrm>
        </p:spPr>
        <p:txBody>
          <a:bodyPr/>
          <a:lstStyle/>
          <a:p>
            <a:fld id="{E0D83E65-4E55-4BA6-A0BC-212B9D3BDCE3}" type="slidenum">
              <a:rPr lang="en-GB" smtClean="0"/>
              <a:pPr/>
              <a:t>8</a:t>
            </a:fld>
            <a:endParaRPr lang="en-GB" dirty="0"/>
          </a:p>
        </p:txBody>
      </p:sp>
      <p:sp>
        <p:nvSpPr>
          <p:cNvPr id="12" name="TextBox 11">
            <a:extLst>
              <a:ext uri="{FF2B5EF4-FFF2-40B4-BE49-F238E27FC236}">
                <a16:creationId xmlns:a16="http://schemas.microsoft.com/office/drawing/2014/main" id="{4B4192FE-0414-49C9-9794-2AE36D86C0B2}"/>
              </a:ext>
            </a:extLst>
          </p:cNvPr>
          <p:cNvSpPr txBox="1"/>
          <p:nvPr/>
        </p:nvSpPr>
        <p:spPr>
          <a:xfrm>
            <a:off x="107504" y="3271777"/>
            <a:ext cx="8978675" cy="3500958"/>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050" dirty="0">
                <a:solidFill>
                  <a:schemeClr val="tx1"/>
                </a:solidFill>
                <a:latin typeface="Atkinson Hyperlegible" pitchFamily="50" charset="0"/>
              </a:rPr>
              <a:t>There was a 25.7% decrease (998 fewer offences) in drink/drug driving offences for the 12 months to March 2022 compared to the 12 months to March 2021; of these offences, there was a 25.9% increase (317 more offences) in drink driving but a 56.8% decrease (1,286 fewer offences) in drug driving. There was also a 21.9% decrease (809 fewer offences) in drink/drug driving offences for the 12 months to March 2022 compared to the 12 months to March 20</a:t>
            </a:r>
            <a:r>
              <a:rPr lang="en-GB" sz="1050" u="sng" dirty="0">
                <a:solidFill>
                  <a:schemeClr val="tx1"/>
                </a:solidFill>
                <a:latin typeface="Atkinson Hyperlegible" pitchFamily="50" charset="0"/>
              </a:rPr>
              <a:t>20</a:t>
            </a:r>
            <a:r>
              <a:rPr lang="en-GB" sz="1050" dirty="0">
                <a:solidFill>
                  <a:schemeClr val="tx1"/>
                </a:solidFill>
                <a:latin typeface="Atkinson Hyperlegible" pitchFamily="50" charset="0"/>
              </a:rPr>
              <a:t>; of these offences, there was a 5.5% increase (80 more offences) in drink driving and a 46.3% decrease (844 fewer offences) in drug driving. All of these offence types are primarily driven by police proactivity in relation to road safety. </a:t>
            </a:r>
          </a:p>
          <a:p>
            <a:endParaRPr lang="en-GB" sz="1050" dirty="0">
              <a:solidFill>
                <a:schemeClr val="tx1"/>
              </a:solidFill>
              <a:latin typeface="Atkinson Hyperlegible" pitchFamily="50" charset="0"/>
            </a:endParaRPr>
          </a:p>
          <a:p>
            <a:r>
              <a:rPr lang="en-GB" sz="1050" dirty="0">
                <a:solidFill>
                  <a:schemeClr val="tx1"/>
                </a:solidFill>
                <a:latin typeface="Atkinson Hyperlegible" pitchFamily="50" charset="0"/>
              </a:rPr>
              <a:t>There was a 7.6% decrease (37 fewer offences) in the number of driving related mobile phone offences recorded for the 12 months to March 2022 compared to the 12 months to March 2021.*</a:t>
            </a:r>
          </a:p>
          <a:p>
            <a:endParaRPr lang="en-GB" sz="1050" dirty="0">
              <a:solidFill>
                <a:srgbClr val="FF0000"/>
              </a:solidFill>
              <a:latin typeface="Atkinson Hyperlegible" pitchFamily="50" charset="0"/>
            </a:endParaRPr>
          </a:p>
          <a:p>
            <a:r>
              <a:rPr lang="en-GB" sz="1050" dirty="0">
                <a:solidFill>
                  <a:schemeClr val="tx1"/>
                </a:solidFill>
                <a:latin typeface="Atkinson Hyperlegible" pitchFamily="50" charset="0"/>
              </a:rPr>
              <a:t>Confidence in Essex Police and organisations they work with policing the roads (from the independent survey commissioned by Essex Police) is at 63.9% (results to the 12 months to December 2021). Compared to year ending December 2020, confidence in the local police and organisations they work with has decreased by 11.6% points.</a:t>
            </a:r>
          </a:p>
          <a:p>
            <a:endParaRPr lang="en-GB" sz="1050" dirty="0">
              <a:solidFill>
                <a:srgbClr val="FF0000"/>
              </a:solidFill>
              <a:latin typeface="Atkinson Hyperlegible" pitchFamily="50" charset="0"/>
            </a:endParaRPr>
          </a:p>
          <a:p>
            <a:r>
              <a:rPr lang="en-GB" sz="1050" dirty="0">
                <a:solidFill>
                  <a:schemeClr val="tx1"/>
                </a:solidFill>
                <a:latin typeface="Atkinson Hyperlegible" pitchFamily="50" charset="0"/>
              </a:rPr>
              <a:t>Due to the increase in KSIs in the past 12 months and the significant decrease in public confidence a grade of Requires Improvement is recommended. </a:t>
            </a:r>
          </a:p>
          <a:p>
            <a:endParaRPr lang="en-GB" sz="1000" dirty="0">
              <a:solidFill>
                <a:srgbClr val="FF0000"/>
              </a:solidFill>
              <a:latin typeface="Atkinson Hyperlegible" pitchFamily="50" charset="0"/>
            </a:endParaRPr>
          </a:p>
          <a:p>
            <a:r>
              <a:rPr lang="en-GB" sz="900" dirty="0">
                <a:solidFill>
                  <a:schemeClr val="tx1"/>
                </a:solidFill>
                <a:latin typeface="Atkinson Hyperlegible" pitchFamily="50" charset="0"/>
              </a:rPr>
              <a:t>Please note:</a:t>
            </a:r>
          </a:p>
          <a:p>
            <a:r>
              <a:rPr lang="en-GB" sz="900" dirty="0">
                <a:solidFill>
                  <a:schemeClr val="tx1"/>
                </a:solidFill>
                <a:latin typeface="Atkinson Hyperlegible" pitchFamily="50" charset="0"/>
              </a:rPr>
              <a:t>*  In 2019, the definition as to what constituted “use” of a mobile phone in relation to driver-related mobile phone offences was subject to a legal challenge. This resulted in a ruling, which held that while “use” included accessing the interactive functions of the mobile phone (such as making calls, sending messages or using the internet), it did not extend to solely accessing the device’s internal functions (such as making use of the camera). Fewer mobile phone offences were subsequently prosecuted from this point. In 2021 the government announced that the law was to be changed making it illegal to “hold” a phone or sat nav when driving or riding a motorcycle. This law was finally passed on 25th March 2022.</a:t>
            </a:r>
          </a:p>
        </p:txBody>
      </p:sp>
      <p:sp>
        <p:nvSpPr>
          <p:cNvPr id="10" name="Rectangle 9">
            <a:extLst>
              <a:ext uri="{FF2B5EF4-FFF2-40B4-BE49-F238E27FC236}">
                <a16:creationId xmlns:a16="http://schemas.microsoft.com/office/drawing/2014/main" id="{B9B283FB-D3A1-4B0E-8CEE-665B0BC8380C}"/>
              </a:ext>
            </a:extLst>
          </p:cNvPr>
          <p:cNvSpPr/>
          <p:nvPr/>
        </p:nvSpPr>
        <p:spPr>
          <a:xfrm>
            <a:off x="6621097" y="43071"/>
            <a:ext cx="2448272" cy="584775"/>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rgbClr val="FF0000"/>
                </a:solidFill>
                <a:latin typeface="Atkinson Hyperlegible" pitchFamily="50" charset="0"/>
              </a:rPr>
              <a:t>Requires Improvement</a:t>
            </a:r>
          </a:p>
        </p:txBody>
      </p:sp>
      <p:pic>
        <p:nvPicPr>
          <p:cNvPr id="3" name="Picture 2">
            <a:extLst>
              <a:ext uri="{FF2B5EF4-FFF2-40B4-BE49-F238E27FC236}">
                <a16:creationId xmlns:a16="http://schemas.microsoft.com/office/drawing/2014/main" id="{BC55B92E-7262-4D2F-B4F6-D3C430762805}"/>
              </a:ext>
            </a:extLst>
          </p:cNvPr>
          <p:cNvPicPr>
            <a:picLocks noChangeAspect="1"/>
          </p:cNvPicPr>
          <p:nvPr/>
        </p:nvPicPr>
        <p:blipFill>
          <a:blip r:embed="rId2"/>
          <a:stretch>
            <a:fillRect/>
          </a:stretch>
        </p:blipFill>
        <p:spPr>
          <a:xfrm>
            <a:off x="95372" y="2168802"/>
            <a:ext cx="9000000" cy="1061896"/>
          </a:xfrm>
          <a:prstGeom prst="rect">
            <a:avLst/>
          </a:prstGeom>
        </p:spPr>
      </p:pic>
      <p:pic>
        <p:nvPicPr>
          <p:cNvPr id="2" name="Picture 1">
            <a:extLst>
              <a:ext uri="{FF2B5EF4-FFF2-40B4-BE49-F238E27FC236}">
                <a16:creationId xmlns:a16="http://schemas.microsoft.com/office/drawing/2014/main" id="{4623F756-533B-449A-9BB4-102186769E83}"/>
              </a:ext>
            </a:extLst>
          </p:cNvPr>
          <p:cNvPicPr>
            <a:picLocks noChangeAspect="1"/>
          </p:cNvPicPr>
          <p:nvPr/>
        </p:nvPicPr>
        <p:blipFill>
          <a:blip r:embed="rId3"/>
          <a:stretch>
            <a:fillRect/>
          </a:stretch>
        </p:blipFill>
        <p:spPr>
          <a:xfrm>
            <a:off x="86179" y="703399"/>
            <a:ext cx="9000000" cy="1439072"/>
          </a:xfrm>
          <a:prstGeom prst="rect">
            <a:avLst/>
          </a:prstGeom>
        </p:spPr>
      </p:pic>
    </p:spTree>
    <p:extLst>
      <p:ext uri="{BB962C8B-B14F-4D97-AF65-F5344CB8AC3E}">
        <p14:creationId xmlns:p14="http://schemas.microsoft.com/office/powerpoint/2010/main" val="20369988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52251"/>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6" name="Rectangle 5"/>
          <p:cNvSpPr/>
          <p:nvPr/>
        </p:nvSpPr>
        <p:spPr>
          <a:xfrm>
            <a:off x="107504" y="179348"/>
            <a:ext cx="6624736" cy="338554"/>
          </a:xfrm>
          <a:prstGeom prst="rect">
            <a:avLst/>
          </a:prstGeom>
        </p:spPr>
        <p:txBody>
          <a:bodyPr wrap="square">
            <a:spAutoFit/>
          </a:bodyPr>
          <a:lstStyle/>
          <a:p>
            <a:r>
              <a:rPr lang="en-GB" sz="1600" b="1" dirty="0">
                <a:solidFill>
                  <a:schemeClr val="bg1"/>
                </a:solidFill>
                <a:latin typeface="Atkinson Hyperlegible" pitchFamily="50" charset="0"/>
              </a:rPr>
              <a:t>Priority 5 – Encouraging Volunteers and Community Support</a:t>
            </a:r>
          </a:p>
        </p:txBody>
      </p:sp>
      <p:sp>
        <p:nvSpPr>
          <p:cNvPr id="5" name="Slide Number Placeholder 4"/>
          <p:cNvSpPr>
            <a:spLocks noGrp="1"/>
          </p:cNvSpPr>
          <p:nvPr>
            <p:ph type="sldNum" sz="quarter" idx="12"/>
          </p:nvPr>
        </p:nvSpPr>
        <p:spPr>
          <a:xfrm>
            <a:off x="6988433" y="6487659"/>
            <a:ext cx="2133600" cy="365125"/>
          </a:xfrm>
        </p:spPr>
        <p:txBody>
          <a:bodyPr/>
          <a:lstStyle/>
          <a:p>
            <a:fld id="{E0D83E65-4E55-4BA6-A0BC-212B9D3BDCE3}" type="slidenum">
              <a:rPr lang="en-GB" smtClean="0"/>
              <a:pPr/>
              <a:t>9</a:t>
            </a:fld>
            <a:endParaRPr lang="en-GB" dirty="0"/>
          </a:p>
        </p:txBody>
      </p:sp>
      <p:sp>
        <p:nvSpPr>
          <p:cNvPr id="13" name="Rectangle 12"/>
          <p:cNvSpPr/>
          <p:nvPr/>
        </p:nvSpPr>
        <p:spPr>
          <a:xfrm>
            <a:off x="7206545" y="152586"/>
            <a:ext cx="2016224" cy="338554"/>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chemeClr val="accent6">
                    <a:lumMod val="75000"/>
                  </a:schemeClr>
                </a:solidFill>
                <a:latin typeface="Atkinson Hyperlegible" pitchFamily="50" charset="0"/>
              </a:rPr>
              <a:t>Adequate</a:t>
            </a:r>
          </a:p>
        </p:txBody>
      </p:sp>
      <p:sp>
        <p:nvSpPr>
          <p:cNvPr id="12" name="TextBox 11">
            <a:extLst>
              <a:ext uri="{FF2B5EF4-FFF2-40B4-BE49-F238E27FC236}">
                <a16:creationId xmlns:a16="http://schemas.microsoft.com/office/drawing/2014/main" id="{4B4192FE-0414-49C9-9794-2AE36D86C0B2}"/>
              </a:ext>
            </a:extLst>
          </p:cNvPr>
          <p:cNvSpPr txBox="1"/>
          <p:nvPr/>
        </p:nvSpPr>
        <p:spPr>
          <a:xfrm>
            <a:off x="49699" y="4577441"/>
            <a:ext cx="8978675" cy="1954381"/>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100" dirty="0">
                <a:solidFill>
                  <a:schemeClr val="tx1"/>
                </a:solidFill>
                <a:latin typeface="Atkinson Hyperlegible" pitchFamily="50" charset="0"/>
              </a:rPr>
              <a:t>Confidence that there are good opportunities for volunteers to assist policing and reduce crime in Essex (from the independent survey commissioned by Essex Police) is at 61.6% for the period September 2021 to December 2021. </a:t>
            </a:r>
          </a:p>
          <a:p>
            <a:endParaRPr lang="en-GB" sz="1100" dirty="0">
              <a:solidFill>
                <a:schemeClr val="tx1"/>
              </a:solidFill>
              <a:latin typeface="Atkinson Hyperlegible" pitchFamily="50" charset="0"/>
            </a:endParaRPr>
          </a:p>
          <a:p>
            <a:r>
              <a:rPr lang="en-GB" sz="1100" dirty="0">
                <a:solidFill>
                  <a:schemeClr val="tx1"/>
                </a:solidFill>
                <a:latin typeface="Atkinson Hyperlegible" pitchFamily="50" charset="0"/>
              </a:rPr>
              <a:t>Essex Watch Liaison Officers continue to work with Neighbourhood Watch to offer crime and fraud prevention advice, and, in the last quarter, supported 23 community engagement events which involved the seven main Watch Groups.**</a:t>
            </a:r>
          </a:p>
          <a:p>
            <a:endParaRPr lang="en-GB" sz="1100" dirty="0">
              <a:solidFill>
                <a:schemeClr val="tx1"/>
              </a:solidFill>
              <a:latin typeface="Atkinson Hyperlegible" pitchFamily="50" charset="0"/>
            </a:endParaRPr>
          </a:p>
          <a:p>
            <a:pPr lvl="0"/>
            <a:r>
              <a:rPr lang="en-GB" sz="1100" dirty="0">
                <a:solidFill>
                  <a:schemeClr val="tx1"/>
                </a:solidFill>
                <a:latin typeface="Atkinson Hyperlegible" pitchFamily="50" charset="0"/>
              </a:rPr>
              <a:t>As confidence data are for one quarter only (and there is no comparison), a grade of Adequate is recommended.</a:t>
            </a:r>
          </a:p>
          <a:p>
            <a:pPr lvl="0"/>
            <a:endParaRPr lang="en-GB" sz="1100" dirty="0">
              <a:solidFill>
                <a:schemeClr val="tx1"/>
              </a:solidFill>
              <a:latin typeface="Atkinson Hyperlegible" pitchFamily="50" charset="0"/>
            </a:endParaRPr>
          </a:p>
          <a:p>
            <a:r>
              <a:rPr lang="en-GB" sz="1000" dirty="0">
                <a:solidFill>
                  <a:schemeClr val="tx1"/>
                </a:solidFill>
                <a:latin typeface="Atkinson Hyperlegible" pitchFamily="50" charset="0"/>
              </a:rPr>
              <a:t>Please note:</a:t>
            </a:r>
          </a:p>
          <a:p>
            <a:r>
              <a:rPr lang="en-GB" sz="1000" dirty="0">
                <a:solidFill>
                  <a:schemeClr val="tx1"/>
                </a:solidFill>
                <a:latin typeface="Atkinson Hyperlegible" pitchFamily="50" charset="0"/>
              </a:rPr>
              <a:t>*  The confidence question was added to the internal survey in September 2021 so year on year comparison is not available.</a:t>
            </a:r>
          </a:p>
          <a:p>
            <a:r>
              <a:rPr lang="en-GB" sz="1000" dirty="0">
                <a:solidFill>
                  <a:schemeClr val="tx1"/>
                </a:solidFill>
                <a:latin typeface="Atkinson Hyperlegible" pitchFamily="50" charset="0"/>
              </a:rPr>
              <a:t>** This is the first time these data have been produced so year on year comparison is not available.</a:t>
            </a:r>
          </a:p>
        </p:txBody>
      </p:sp>
      <p:pic>
        <p:nvPicPr>
          <p:cNvPr id="7" name="Picture 6">
            <a:extLst>
              <a:ext uri="{FF2B5EF4-FFF2-40B4-BE49-F238E27FC236}">
                <a16:creationId xmlns:a16="http://schemas.microsoft.com/office/drawing/2014/main" id="{E6212DD1-09D7-4EA7-BAB6-7F5744C8AA0C}"/>
              </a:ext>
            </a:extLst>
          </p:cNvPr>
          <p:cNvPicPr>
            <a:picLocks noChangeAspect="1"/>
          </p:cNvPicPr>
          <p:nvPr/>
        </p:nvPicPr>
        <p:blipFill>
          <a:blip r:embed="rId2"/>
          <a:stretch>
            <a:fillRect/>
          </a:stretch>
        </p:blipFill>
        <p:spPr>
          <a:xfrm>
            <a:off x="61337" y="714180"/>
            <a:ext cx="9000000" cy="879042"/>
          </a:xfrm>
          <a:prstGeom prst="rect">
            <a:avLst/>
          </a:prstGeom>
        </p:spPr>
      </p:pic>
      <p:pic>
        <p:nvPicPr>
          <p:cNvPr id="3" name="Picture 2">
            <a:extLst>
              <a:ext uri="{FF2B5EF4-FFF2-40B4-BE49-F238E27FC236}">
                <a16:creationId xmlns:a16="http://schemas.microsoft.com/office/drawing/2014/main" id="{B7F16273-717E-4A3D-BBEE-94ADC134FA84}"/>
              </a:ext>
            </a:extLst>
          </p:cNvPr>
          <p:cNvPicPr>
            <a:picLocks noChangeAspect="1"/>
          </p:cNvPicPr>
          <p:nvPr/>
        </p:nvPicPr>
        <p:blipFill>
          <a:blip r:embed="rId3"/>
          <a:stretch>
            <a:fillRect/>
          </a:stretch>
        </p:blipFill>
        <p:spPr>
          <a:xfrm>
            <a:off x="49699" y="1644516"/>
            <a:ext cx="9000000" cy="2881630"/>
          </a:xfrm>
          <a:prstGeom prst="rect">
            <a:avLst/>
          </a:prstGeom>
        </p:spPr>
      </p:pic>
    </p:spTree>
    <p:extLst>
      <p:ext uri="{BB962C8B-B14F-4D97-AF65-F5344CB8AC3E}">
        <p14:creationId xmlns:p14="http://schemas.microsoft.com/office/powerpoint/2010/main" val="31692284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06DBE025745504181827AC2F0F9063D" ma:contentTypeVersion="8" ma:contentTypeDescription="Create a new document." ma:contentTypeScope="" ma:versionID="34245a621a8f54dd86b6cb15e3025001">
  <xsd:schema xmlns:xsd="http://www.w3.org/2001/XMLSchema" xmlns:xs="http://www.w3.org/2001/XMLSchema" xmlns:p="http://schemas.microsoft.com/office/2006/metadata/properties" xmlns:ns3="8d7c5e81-ca17-4398-b481-393a2177e379" targetNamespace="http://schemas.microsoft.com/office/2006/metadata/properties" ma:root="true" ma:fieldsID="a6247fbcaeac062c111842d896d84f34" ns3:_="">
    <xsd:import namespace="8d7c5e81-ca17-4398-b481-393a2177e379"/>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d7c5e81-ca17-4398-b481-393a2177e37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4C3C205-4235-45DD-A22A-A0976662A7C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d7c5e81-ca17-4398-b481-393a2177e37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376E85F-4E80-45DB-8D7E-A114981C45FF}">
  <ds:schemaRefs>
    <ds:schemaRef ds:uri="http://schemas.microsoft.com/office/2006/metadata/properties"/>
    <ds:schemaRef ds:uri="http://schemas.microsoft.com/office/2006/documentManagement/types"/>
    <ds:schemaRef ds:uri="http://schemas.microsoft.com/office/infopath/2007/PartnerControls"/>
    <ds:schemaRef ds:uri="http://purl.org/dc/terms/"/>
    <ds:schemaRef ds:uri="8d7c5e81-ca17-4398-b481-393a2177e379"/>
    <ds:schemaRef ds:uri="http://www.w3.org/XML/1998/namespace"/>
    <ds:schemaRef ds:uri="http://purl.org/dc/dcmitype/"/>
    <ds:schemaRef ds:uri="http://schemas.openxmlformats.org/package/2006/metadata/core-properties"/>
    <ds:schemaRef ds:uri="http://purl.org/dc/elements/1.1/"/>
  </ds:schemaRefs>
</ds:datastoreItem>
</file>

<file path=customXml/itemProps3.xml><?xml version="1.0" encoding="utf-8"?>
<ds:datastoreItem xmlns:ds="http://schemas.openxmlformats.org/officeDocument/2006/customXml" ds:itemID="{28994F2E-0B20-4C22-93D0-ED08D70A565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142605</TotalTime>
  <Words>4761</Words>
  <Application>Microsoft Office PowerPoint</Application>
  <PresentationFormat>On-screen Show (4:3)</PresentationFormat>
  <Paragraphs>248</Paragraphs>
  <Slides>23</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Atkinson Hyperlegible</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Essex Police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Adam Kendall 42902025</dc:creator>
  <cp:lastModifiedBy>Samantha Dowdeswell 42073768</cp:lastModifiedBy>
  <cp:revision>5559</cp:revision>
  <cp:lastPrinted>2020-11-06T11:50:37Z</cp:lastPrinted>
  <dcterms:created xsi:type="dcterms:W3CDTF">2016-11-25T10:22:24Z</dcterms:created>
  <dcterms:modified xsi:type="dcterms:W3CDTF">2022-04-20T10:05:05Z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8f716d1d-13e1-4569-9dd0-bef6621415c1_Enabled">
    <vt:lpwstr>True</vt:lpwstr>
  </property>
  <property fmtid="{D5CDD505-2E9C-101B-9397-08002B2CF9AE}" pid="3" name="MSIP_Label_8f716d1d-13e1-4569-9dd0-bef6621415c1_SiteId">
    <vt:lpwstr>f31b07f0-9cf9-40db-964d-6ff986a97e3d</vt:lpwstr>
  </property>
  <property fmtid="{D5CDD505-2E9C-101B-9397-08002B2CF9AE}" pid="4" name="MSIP_Label_8f716d1d-13e1-4569-9dd0-bef6621415c1_Owner">
    <vt:lpwstr>Donna.Veasey@essex.police.uk</vt:lpwstr>
  </property>
  <property fmtid="{D5CDD505-2E9C-101B-9397-08002B2CF9AE}" pid="5" name="MSIP_Label_8f716d1d-13e1-4569-9dd0-bef6621415c1_SetDate">
    <vt:lpwstr>2019-11-26T15:14:40.0714229Z</vt:lpwstr>
  </property>
  <property fmtid="{D5CDD505-2E9C-101B-9397-08002B2CF9AE}" pid="6" name="MSIP_Label_8f716d1d-13e1-4569-9dd0-bef6621415c1_Name">
    <vt:lpwstr>OFFICIAL</vt:lpwstr>
  </property>
  <property fmtid="{D5CDD505-2E9C-101B-9397-08002B2CF9AE}" pid="7" name="MSIP_Label_8f716d1d-13e1-4569-9dd0-bef6621415c1_Application">
    <vt:lpwstr>Microsoft Azure Information Protection</vt:lpwstr>
  </property>
  <property fmtid="{D5CDD505-2E9C-101B-9397-08002B2CF9AE}" pid="8" name="MSIP_Label_8f716d1d-13e1-4569-9dd0-bef6621415c1_ActionId">
    <vt:lpwstr>bf00b807-af35-45c6-bdba-8ccd2f940679</vt:lpwstr>
  </property>
  <property fmtid="{D5CDD505-2E9C-101B-9397-08002B2CF9AE}" pid="9" name="MSIP_Label_8f716d1d-13e1-4569-9dd0-bef6621415c1_Extended_MSFT_Method">
    <vt:lpwstr>Automatic</vt:lpwstr>
  </property>
  <property fmtid="{D5CDD505-2E9C-101B-9397-08002B2CF9AE}" pid="10" name="Sensitivity">
    <vt:lpwstr>OFFICIAL</vt:lpwstr>
  </property>
  <property fmtid="{D5CDD505-2E9C-101B-9397-08002B2CF9AE}" pid="11" name="ContentTypeId">
    <vt:lpwstr>0x010100906DBE025745504181827AC2F0F9063D</vt:lpwstr>
  </property>
</Properties>
</file>