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57" r:id="rId5"/>
    <p:sldId id="299" r:id="rId6"/>
    <p:sldId id="286" r:id="rId7"/>
    <p:sldId id="300" r:id="rId8"/>
    <p:sldId id="287" r:id="rId9"/>
    <p:sldId id="315" r:id="rId10"/>
    <p:sldId id="292" r:id="rId11"/>
    <p:sldId id="316" r:id="rId12"/>
    <p:sldId id="317" r:id="rId13"/>
    <p:sldId id="318" r:id="rId14"/>
    <p:sldId id="319" r:id="rId15"/>
    <p:sldId id="321" r:id="rId16"/>
    <p:sldId id="322" r:id="rId17"/>
    <p:sldId id="288" r:id="rId18"/>
    <p:sldId id="324" r:id="rId19"/>
    <p:sldId id="305" r:id="rId20"/>
    <p:sldId id="328" r:id="rId21"/>
    <p:sldId id="298" r:id="rId22"/>
    <p:sldId id="326" r:id="rId23"/>
    <p:sldId id="325" r:id="rId24"/>
    <p:sldId id="295" r:id="rId25"/>
    <p:sldId id="296" r:id="rId26"/>
    <p:sldId id="327" r:id="rId27"/>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7" name="Richard Charnock 42071826" initials="RC4" lastIdx="1" clrIdx="7">
    <p:extLst>
      <p:ext uri="{19B8F6BF-5375-455C-9EA6-DF929625EA0E}">
        <p15:presenceInfo xmlns:p15="http://schemas.microsoft.com/office/powerpoint/2012/main" userId="S::Richard.Charnock@essex.police.uk::9349f1fd-d448-4709-94f9-992c39c3d9bf" providerId="AD"/>
      </p:ext>
    </p:extLst>
  </p:cmAuthor>
  <p:cmAuthor id="1" name="Mark Johnson 42078336" initials="MJ4" lastIdx="37" clrIdx="1"/>
  <p:cmAuthor id="8" name="Morgan Cronin T/CH/SUPT 42002887" initials="MCT4" lastIdx="5" clrIdx="8">
    <p:extLst>
      <p:ext uri="{19B8F6BF-5375-455C-9EA6-DF929625EA0E}">
        <p15:presenceInfo xmlns:p15="http://schemas.microsoft.com/office/powerpoint/2012/main" userId="S::Morgan.Cronin@essex.police.uk::9e0ccce6-48d7-429b-b73a-6e2d245cd771" providerId="AD"/>
      </p:ext>
    </p:extLst>
  </p:cmAuthor>
  <p:cmAuthor id="2" name="Victoria Harrington 42077067" initials="VH4" lastIdx="163"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106"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17"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1C3048"/>
    <a:srgbClr val="001947"/>
    <a:srgbClr val="E9EDF4"/>
    <a:srgbClr val="1F3651"/>
    <a:srgbClr val="142232"/>
    <a:srgbClr val="E890AB"/>
    <a:srgbClr val="83F5BF"/>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2" autoAdjust="0"/>
    <p:restoredTop sz="96102" autoAdjust="0"/>
  </p:normalViewPr>
  <p:slideViewPr>
    <p:cSldViewPr>
      <p:cViewPr varScale="1">
        <p:scale>
          <a:sx n="62" d="100"/>
          <a:sy n="62" d="100"/>
        </p:scale>
        <p:origin x="1444"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18/03/2022</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18/03/2022</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2536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18/03/2022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18/03/2022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18/03/2022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18/03/2022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18/03/2022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18/03/2022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18/03/2022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18/03/2022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18/03/2022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18/03/2022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18/03/2022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18/03/2022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emf"/><Relationship Id="rId1" Type="http://schemas.openxmlformats.org/officeDocument/2006/relationships/slideLayout" Target="../slideLayouts/slideLayout1.xml"/><Relationship Id="rId5" Type="http://schemas.openxmlformats.org/officeDocument/2006/relationships/image" Target="../media/image31.emf"/><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emf"/><Relationship Id="rId1" Type="http://schemas.openxmlformats.org/officeDocument/2006/relationships/slideLayout" Target="../slideLayouts/slideLayout1.xml"/><Relationship Id="rId4" Type="http://schemas.openxmlformats.org/officeDocument/2006/relationships/image" Target="../media/image34.png"/></Relationships>
</file>

<file path=ppt/slides/_rels/slide15.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1.xml"/><Relationship Id="rId5" Type="http://schemas.openxmlformats.org/officeDocument/2006/relationships/image" Target="../media/image38.png"/><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png"/><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latin typeface="Atkinson Hyperlegible" pitchFamily="50" charset="0"/>
              </a:rPr>
              <a:t>Police and Crime Plan 2021-2024</a:t>
            </a:r>
          </a:p>
          <a:p>
            <a:r>
              <a:rPr lang="en-GB" sz="4000" b="1" dirty="0">
                <a:latin typeface="Atkinson Hyperlegible" pitchFamily="50" charset="0"/>
              </a:rPr>
              <a:t>Monthly Performance Update</a:t>
            </a:r>
          </a:p>
        </p:txBody>
      </p:sp>
      <p:sp>
        <p:nvSpPr>
          <p:cNvPr id="3" name="Rectangle 2"/>
          <p:cNvSpPr/>
          <p:nvPr/>
        </p:nvSpPr>
        <p:spPr>
          <a:xfrm>
            <a:off x="199225" y="2570431"/>
            <a:ext cx="4572000" cy="461665"/>
          </a:xfrm>
          <a:prstGeom prst="rect">
            <a:avLst/>
          </a:prstGeom>
        </p:spPr>
        <p:txBody>
          <a:bodyPr>
            <a:spAutoFit/>
          </a:bodyPr>
          <a:lstStyle/>
          <a:p>
            <a:r>
              <a:rPr lang="en-GB" sz="2400" b="1" dirty="0">
                <a:latin typeface="Atkinson Hyperlegible" pitchFamily="50" charset="0"/>
              </a:rPr>
              <a:t>February 2022</a:t>
            </a:r>
            <a:endParaRPr lang="en-GB" sz="2400" b="1" dirty="0">
              <a:solidFill>
                <a:srgbClr val="FF0000"/>
              </a:solidFill>
              <a:latin typeface="Atkinson Hyperlegible" pitchFamily="50" charset="0"/>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954107"/>
          </a:xfrm>
          <a:prstGeom prst="rect">
            <a:avLst/>
          </a:prstGeom>
          <a:noFill/>
        </p:spPr>
        <p:txBody>
          <a:bodyPr wrap="square" rtlCol="0">
            <a:spAutoFit/>
          </a:bodyPr>
          <a:lstStyle/>
          <a:p>
            <a:pPr algn="r"/>
            <a:r>
              <a:rPr lang="en-GB" sz="1400" dirty="0">
                <a:latin typeface="Atkinson Hyperlegible" pitchFamily="50" charset="0"/>
              </a:rPr>
              <a:t>Version 1.3</a:t>
            </a:r>
          </a:p>
          <a:p>
            <a:pPr algn="r"/>
            <a:r>
              <a:rPr lang="en-GB" sz="1400" dirty="0">
                <a:latin typeface="Atkinson Hyperlegible" pitchFamily="50" charset="0"/>
              </a:rPr>
              <a:t>Produced March 2022</a:t>
            </a:r>
          </a:p>
          <a:p>
            <a:pPr algn="r"/>
            <a:r>
              <a:rPr lang="en-GB" sz="1400" dirty="0">
                <a:latin typeface="Atkinson Hyperlegible" pitchFamily="50" charset="0"/>
              </a:rPr>
              <a:t>Performance Analysis Unit, Essex Police</a:t>
            </a:r>
          </a:p>
          <a:p>
            <a:pPr algn="r"/>
            <a:r>
              <a:rPr lang="en-GB" sz="1400" dirty="0">
                <a:latin typeface="Atkinson Hyperlegible" pitchFamily="50" charset="0"/>
              </a:rPr>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latin typeface="Atkinson Hyperlegible" pitchFamily="50" charset="0"/>
              </a:rPr>
              <a:t>National and MSG positions are to 31 December 2021 </a:t>
            </a:r>
            <a:r>
              <a:rPr lang="en-GB" sz="1200" i="1" dirty="0">
                <a:solidFill>
                  <a:schemeClr val="bg1">
                    <a:lumMod val="50000"/>
                  </a:schemeClr>
                </a:solidFill>
                <a:latin typeface="Atkinson Hyperlegible" pitchFamily="50" charset="0"/>
              </a:rPr>
              <a:t>(Essex Police data are to 28 February 2022).</a:t>
            </a:r>
            <a:endParaRPr lang="en-GB" sz="3600" dirty="0">
              <a:solidFill>
                <a:srgbClr val="FF0000"/>
              </a:solidFill>
              <a:latin typeface="Atkinson Hyperlegible" pitchFamily="50" charset="0"/>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6 – Improving our services to support victims of crime</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10</a:t>
            </a:fld>
            <a:endParaRPr lang="en-GB" dirty="0"/>
          </a:p>
        </p:txBody>
      </p:sp>
      <p:sp>
        <p:nvSpPr>
          <p:cNvPr id="13" name="Rectangle 12"/>
          <p:cNvSpPr/>
          <p:nvPr/>
        </p:nvSpPr>
        <p:spPr>
          <a:xfrm>
            <a:off x="6588224" y="9640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0956" y="4263210"/>
            <a:ext cx="8978675" cy="254685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50" dirty="0">
                <a:solidFill>
                  <a:schemeClr val="tx1"/>
                </a:solidFill>
                <a:latin typeface="Atkinson Hyperlegible" pitchFamily="50" charset="0"/>
              </a:rPr>
              <a:t>Essex experienced a 12.4% increase (5,179 more) in the number of repeat victims for the 12 months to February 2022 compared to the 12 months to February 2021. </a:t>
            </a:r>
          </a:p>
          <a:p>
            <a:endParaRPr lang="en-GB" sz="1150" dirty="0">
              <a:solidFill>
                <a:srgbClr val="FF0000"/>
              </a:solidFill>
              <a:latin typeface="Atkinson Hyperlegible" pitchFamily="50" charset="0"/>
            </a:endParaRPr>
          </a:p>
          <a:p>
            <a:r>
              <a:rPr lang="en-GB" sz="1150" dirty="0">
                <a:solidFill>
                  <a:schemeClr val="tx1"/>
                </a:solidFill>
                <a:latin typeface="Atkinson Hyperlegible" pitchFamily="50" charset="0"/>
              </a:rPr>
              <a:t>There was an 9.0% increase (3,869 more) in the number of repeat victims in the 12 months to February 2022 compared to the 12 months to February 20</a:t>
            </a:r>
            <a:r>
              <a:rPr lang="en-GB" sz="1150" u="sng" dirty="0">
                <a:solidFill>
                  <a:schemeClr val="tx1"/>
                </a:solidFill>
                <a:latin typeface="Atkinson Hyperlegible" pitchFamily="50" charset="0"/>
              </a:rPr>
              <a:t>20</a:t>
            </a:r>
            <a:r>
              <a:rPr lang="en-GB" sz="1150" dirty="0">
                <a:solidFill>
                  <a:schemeClr val="tx1"/>
                </a:solidFill>
                <a:latin typeface="Atkinson Hyperlegible" pitchFamily="50" charset="0"/>
              </a:rPr>
              <a:t>. </a:t>
            </a:r>
          </a:p>
          <a:p>
            <a:pPr marL="171450" indent="-171450">
              <a:buFont typeface="Arial" panose="020B0604020202020204" pitchFamily="34" charset="0"/>
              <a:buChar char="•"/>
            </a:pPr>
            <a:endParaRPr lang="en-GB" sz="1150" dirty="0">
              <a:solidFill>
                <a:srgbClr val="FF0000"/>
              </a:solidFill>
              <a:latin typeface="Atkinson Hyperlegible" pitchFamily="50" charset="0"/>
            </a:endParaRPr>
          </a:p>
          <a:p>
            <a:r>
              <a:rPr lang="en-GB" sz="1150" dirty="0">
                <a:solidFill>
                  <a:schemeClr val="tx1"/>
                </a:solidFill>
                <a:latin typeface="Atkinson Hyperlegible" pitchFamily="50" charset="0"/>
              </a:rPr>
              <a:t>Confidence among victims (from the independent survey commissioned by Essex Police) is at 61.0% (results to the 12 months to December 2021). Compared to year ending December 2020, confidence in the local police has remained stable (the change is not statistically significant).</a:t>
            </a:r>
          </a:p>
          <a:p>
            <a:endParaRPr lang="en-GB" sz="1150" dirty="0">
              <a:solidFill>
                <a:schemeClr val="tx1"/>
              </a:solidFill>
              <a:latin typeface="Atkinson Hyperlegible" pitchFamily="50" charset="0"/>
            </a:endParaRPr>
          </a:p>
          <a:p>
            <a:r>
              <a:rPr lang="en-GB" sz="1150" dirty="0">
                <a:solidFill>
                  <a:schemeClr val="tx1"/>
                </a:solidFill>
                <a:latin typeface="Atkinson Hyperlegible" pitchFamily="50" charset="0"/>
              </a:rPr>
              <a:t>Due to the fact that the number of repeat victims has increased, a grade of Requires Improvement is recommended.</a:t>
            </a:r>
          </a:p>
          <a:p>
            <a:endParaRPr lang="en-GB" sz="1100" dirty="0">
              <a:solidFill>
                <a:srgbClr val="FF0000"/>
              </a:solidFill>
              <a:latin typeface="Atkinson Hyperlegible" pitchFamily="50" charset="0"/>
            </a:endParaRPr>
          </a:p>
          <a:p>
            <a:r>
              <a:rPr lang="en-GB" sz="1100" dirty="0">
                <a:solidFill>
                  <a:schemeClr val="tx1"/>
                </a:solidFill>
                <a:latin typeface="Atkinson Hyperlegible" pitchFamily="50" charset="0"/>
              </a:rPr>
              <a:t>Please note:</a:t>
            </a:r>
          </a:p>
          <a:p>
            <a:r>
              <a:rPr kumimoji="0" lang="en-GB" sz="1100" u="none" strike="noStrike" kern="1200" cap="none" spc="0" normalizeH="0" baseline="0" noProof="0" dirty="0">
                <a:ln>
                  <a:noFill/>
                </a:ln>
                <a:solidFill>
                  <a:schemeClr val="tx1"/>
                </a:solidFill>
                <a:effectLst/>
                <a:uLnTx/>
                <a:uFillTx/>
                <a:latin typeface="Atkinson Hyperlegible" pitchFamily="50" charset="0"/>
              </a:rPr>
              <a:t>*   Repeat victims will have reported more than one crime to Essex Police in the previous year. </a:t>
            </a:r>
          </a:p>
        </p:txBody>
      </p:sp>
      <p:pic>
        <p:nvPicPr>
          <p:cNvPr id="2" name="Picture 1">
            <a:extLst>
              <a:ext uri="{FF2B5EF4-FFF2-40B4-BE49-F238E27FC236}">
                <a16:creationId xmlns:a16="http://schemas.microsoft.com/office/drawing/2014/main" id="{290D65D1-25CC-4278-978D-CBA2BE149AA7}"/>
              </a:ext>
            </a:extLst>
          </p:cNvPr>
          <p:cNvPicPr>
            <a:picLocks noChangeAspect="1"/>
          </p:cNvPicPr>
          <p:nvPr/>
        </p:nvPicPr>
        <p:blipFill>
          <a:blip r:embed="rId2"/>
          <a:stretch>
            <a:fillRect/>
          </a:stretch>
        </p:blipFill>
        <p:spPr>
          <a:xfrm>
            <a:off x="61337" y="3350007"/>
            <a:ext cx="9000000" cy="873955"/>
          </a:xfrm>
          <a:prstGeom prst="rect">
            <a:avLst/>
          </a:prstGeom>
        </p:spPr>
      </p:pic>
      <p:pic>
        <p:nvPicPr>
          <p:cNvPr id="4" name="Picture 3">
            <a:extLst>
              <a:ext uri="{FF2B5EF4-FFF2-40B4-BE49-F238E27FC236}">
                <a16:creationId xmlns:a16="http://schemas.microsoft.com/office/drawing/2014/main" id="{2A2E4DCF-D467-4489-93F1-2649A4735ACB}"/>
              </a:ext>
            </a:extLst>
          </p:cNvPr>
          <p:cNvPicPr>
            <a:picLocks noChangeAspect="1"/>
          </p:cNvPicPr>
          <p:nvPr/>
        </p:nvPicPr>
        <p:blipFill>
          <a:blip r:embed="rId3"/>
          <a:stretch>
            <a:fillRect/>
          </a:stretch>
        </p:blipFill>
        <p:spPr>
          <a:xfrm>
            <a:off x="80294" y="726791"/>
            <a:ext cx="9000000" cy="717685"/>
          </a:xfrm>
          <a:prstGeom prst="rect">
            <a:avLst/>
          </a:prstGeom>
        </p:spPr>
      </p:pic>
      <p:pic>
        <p:nvPicPr>
          <p:cNvPr id="7" name="Picture 6">
            <a:extLst>
              <a:ext uri="{FF2B5EF4-FFF2-40B4-BE49-F238E27FC236}">
                <a16:creationId xmlns:a16="http://schemas.microsoft.com/office/drawing/2014/main" id="{AEF4A5F1-B39D-4826-8FDC-8FCD76C8206A}"/>
              </a:ext>
            </a:extLst>
          </p:cNvPr>
          <p:cNvPicPr>
            <a:picLocks noChangeAspect="1"/>
          </p:cNvPicPr>
          <p:nvPr/>
        </p:nvPicPr>
        <p:blipFill>
          <a:blip r:embed="rId4"/>
          <a:stretch>
            <a:fillRect/>
          </a:stretch>
        </p:blipFill>
        <p:spPr>
          <a:xfrm>
            <a:off x="2401337" y="1483724"/>
            <a:ext cx="4320000" cy="1827035"/>
          </a:xfrm>
          <a:prstGeom prst="rect">
            <a:avLst/>
          </a:prstGeom>
        </p:spPr>
      </p:pic>
    </p:spTree>
    <p:extLst>
      <p:ext uri="{BB962C8B-B14F-4D97-AF65-F5344CB8AC3E}">
        <p14:creationId xmlns:p14="http://schemas.microsoft.com/office/powerpoint/2010/main" val="356160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261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7 – Violence against women and girls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107504" y="2752918"/>
            <a:ext cx="8978675" cy="397031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kern="1200" dirty="0">
                <a:solidFill>
                  <a:srgbClr val="000000"/>
                </a:solidFill>
                <a:effectLst/>
                <a:latin typeface="Atkinson Hyperlegible" pitchFamily="50" charset="0"/>
                <a:ea typeface="Calibri" panose="020F0502020204030204" pitchFamily="34" charset="0"/>
                <a:cs typeface="Times New Roman" panose="02020603050405020304" pitchFamily="18" charset="0"/>
              </a:rPr>
              <a:t>Where gender is detailed, over half of victims of Violence Against the Person (VAP) offences are identified as female* (56.3%).  2.9% (2,017 offences) have no gender recorded**).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Essex experienced a 10.1% increase (3,632 more) in the number of VAP offences committed against females in the 12 months to February 2022 compared to the 12 months to February 2021. There was a 10.9% increase in the 12 months to February 2022 compared to the 12 months to February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this equates to 3,882 more offences. This compares to a 13.7% increase (3,690 more) in the number of VAP offences committed against males in the 12 months to February 2022 compared to the 12 months to February 2021. There was a 10.8% increase (2,982 more) in the 12 months to February 2022 compared to the 12 months to February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There was a 38.9% increase (1,413 more) in the number of Sexual Offences committed against females and a 3.7% increase (10 more) in the number of these offences solved in the 12 months to February 2022 compared to the 12 months to February 2021. There was a 44.0% increase (257 more) in the number of Sexual Offences committed against males and a 9.8% increase (4 more) in the number of these offences solved in the 12 months to February 2022 compared to the 12 months to February 2021.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A 25.5% increase (1,025 more) was observed in the number of Sexual Offences committed against females and a 15.8% increase (38 more) in the number of sexual offences against females solved in the 12 months to February 2022 compared to the 12 months to February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There was a 26.8% increase (178 more) in the number of Sexual Offences committed against males and a 4.7% increase (2 more) in the number of sexual offences against males solved in the 12 months to February 2022 compared to the 12 months to February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41.2% of females feel safe walking alone in their area after dark (from the independent survey commissioned by Essex Police) for the period September 2021 to December 2021 compared to 74.1% of males in the same period.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The number of Violence Against the Person offences has increased in each of the past six year-on-year comparisons, and the number of Sexual Offences against females has increased significantly in each of the past five year-on-year comparisons. Due to the deterioration in these measures, a grade of Requires Improvement is recommended.</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Officer defined gender.</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Not Recorded also includes records where gender is unknown or unspecified.</a:t>
            </a:r>
          </a:p>
          <a:p>
            <a:r>
              <a:rPr lang="en-GB" sz="900" dirty="0">
                <a:solidFill>
                  <a:schemeClr val="tx1"/>
                </a:solidFill>
                <a:latin typeface="Atkinson Hyperlegible" pitchFamily="50" charset="0"/>
              </a:rPr>
              <a:t>***</a:t>
            </a:r>
            <a:r>
              <a:rPr lang="en-GB" sz="900" dirty="0">
                <a:solidFill>
                  <a:schemeClr val="bg1"/>
                </a:solidFill>
                <a:latin typeface="Atkinson Hyperlegible" pitchFamily="50" charset="0"/>
              </a:rPr>
              <a:t>*</a:t>
            </a:r>
            <a:r>
              <a:rPr lang="en-GB" sz="900" dirty="0">
                <a:solidFill>
                  <a:schemeClr val="tx1"/>
                </a:solidFill>
                <a:latin typeface="Atkinson Hyperlegible" pitchFamily="50" charset="0"/>
              </a:rPr>
              <a:t> Please see page 23</a:t>
            </a:r>
            <a:r>
              <a:rPr lang="en-GB" sz="900" b="1" dirty="0">
                <a:solidFill>
                  <a:schemeClr val="tx1"/>
                </a:solidFill>
                <a:latin typeface="Atkinson Hyperlegible" pitchFamily="50" charset="0"/>
              </a:rPr>
              <a:t> </a:t>
            </a:r>
            <a:r>
              <a:rPr lang="en-GB" sz="900" dirty="0">
                <a:solidFill>
                  <a:schemeClr val="tx1"/>
                </a:solidFill>
                <a:latin typeface="Atkinson Hyperlegible" pitchFamily="50" charset="0"/>
              </a:rPr>
              <a:t>for table of violence against the person and sexual offences and outcomes (by crime type) split by gender.</a:t>
            </a:r>
          </a:p>
          <a:p>
            <a:r>
              <a:rPr lang="en-GB" sz="900" dirty="0">
                <a:solidFill>
                  <a:schemeClr val="tx1"/>
                </a:solidFill>
                <a:latin typeface="Atkinson Hyperlegible" pitchFamily="50" charset="0"/>
              </a:rPr>
              <a:t>**** The confidence question was added to the internal survey in September 2021 so year on year comparison is not available.</a:t>
            </a:r>
          </a:p>
        </p:txBody>
      </p:sp>
      <p:sp>
        <p:nvSpPr>
          <p:cNvPr id="14" name="Rectangle 13">
            <a:extLst>
              <a:ext uri="{FF2B5EF4-FFF2-40B4-BE49-F238E27FC236}">
                <a16:creationId xmlns:a16="http://schemas.microsoft.com/office/drawing/2014/main" id="{FEC76D57-9F20-4515-AF40-22FC19593E0D}"/>
              </a:ext>
            </a:extLst>
          </p:cNvPr>
          <p:cNvSpPr/>
          <p:nvPr/>
        </p:nvSpPr>
        <p:spPr>
          <a:xfrm>
            <a:off x="6588028" y="56237"/>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77E71512-718F-468D-BDA3-D80159A0289D}"/>
              </a:ext>
            </a:extLst>
          </p:cNvPr>
          <p:cNvPicPr>
            <a:picLocks noChangeAspect="1"/>
          </p:cNvPicPr>
          <p:nvPr/>
        </p:nvPicPr>
        <p:blipFill>
          <a:blip r:embed="rId2"/>
          <a:stretch>
            <a:fillRect/>
          </a:stretch>
        </p:blipFill>
        <p:spPr>
          <a:xfrm>
            <a:off x="72000" y="742461"/>
            <a:ext cx="9000000" cy="1053376"/>
          </a:xfrm>
          <a:prstGeom prst="rect">
            <a:avLst/>
          </a:prstGeom>
        </p:spPr>
      </p:pic>
      <p:pic>
        <p:nvPicPr>
          <p:cNvPr id="4" name="Picture 3">
            <a:extLst>
              <a:ext uri="{FF2B5EF4-FFF2-40B4-BE49-F238E27FC236}">
                <a16:creationId xmlns:a16="http://schemas.microsoft.com/office/drawing/2014/main" id="{05817820-6077-428C-BD13-C31E5AF8D882}"/>
              </a:ext>
            </a:extLst>
          </p:cNvPr>
          <p:cNvPicPr>
            <a:picLocks noChangeAspect="1"/>
          </p:cNvPicPr>
          <p:nvPr/>
        </p:nvPicPr>
        <p:blipFill>
          <a:blip r:embed="rId3"/>
          <a:stretch>
            <a:fillRect/>
          </a:stretch>
        </p:blipFill>
        <p:spPr>
          <a:xfrm>
            <a:off x="72000" y="1863445"/>
            <a:ext cx="9000000" cy="821865"/>
          </a:xfrm>
          <a:prstGeom prst="rect">
            <a:avLst/>
          </a:prstGeom>
        </p:spPr>
      </p:pic>
    </p:spTree>
    <p:extLst>
      <p:ext uri="{BB962C8B-B14F-4D97-AF65-F5344CB8AC3E}">
        <p14:creationId xmlns:p14="http://schemas.microsoft.com/office/powerpoint/2010/main" val="4143044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8 – Dog theft</a:t>
            </a:r>
          </a:p>
        </p:txBody>
      </p:sp>
      <p:sp>
        <p:nvSpPr>
          <p:cNvPr id="5" name="Slide Number Placeholder 4"/>
          <p:cNvSpPr>
            <a:spLocks noGrp="1"/>
          </p:cNvSpPr>
          <p:nvPr>
            <p:ph type="sldNum" sz="quarter" idx="12"/>
          </p:nvPr>
        </p:nvSpPr>
        <p:spPr>
          <a:xfrm>
            <a:off x="6872531" y="6492875"/>
            <a:ext cx="2133600" cy="365125"/>
          </a:xfrm>
        </p:spPr>
        <p:txBody>
          <a:bodyPr/>
          <a:lstStyle/>
          <a:p>
            <a:fld id="{E0D83E65-4E55-4BA6-A0BC-212B9D3BDCE3}" type="slidenum">
              <a:rPr lang="en-GB" smtClean="0"/>
              <a:pPr/>
              <a:t>12</a:t>
            </a:fld>
            <a:endParaRPr lang="en-GB" dirty="0"/>
          </a:p>
        </p:txBody>
      </p:sp>
      <p:sp>
        <p:nvSpPr>
          <p:cNvPr id="13" name="Rectangle 12"/>
          <p:cNvSpPr/>
          <p:nvPr/>
        </p:nvSpPr>
        <p:spPr>
          <a:xfrm>
            <a:off x="7183650" y="156942"/>
            <a:ext cx="183782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95556" y="4184816"/>
            <a:ext cx="8978675" cy="2354491"/>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10 more dog thefts for the 12 months to February 2022 compared to the 12 months to February 2021. There were 9 more dog thefts in the 12 months to February 2022 compared to the 12 months to February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Confidence as to how Essex Police and the organisations they work with are dealing with dog theft (from the independent survey commissioned by Essex Police) is at 63.6% for the period September 2021 to December 2021.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As confidence data are for one quarter only, a grade of Adequate is recommended. </a:t>
            </a:r>
            <a:endParaRPr lang="en-GB" sz="1200" dirty="0">
              <a:solidFill>
                <a:schemeClr val="tx1"/>
              </a:solidFill>
              <a:highlight>
                <a:srgbClr val="FFFF00"/>
              </a:highlight>
              <a:latin typeface="Atkinson Hyperlegible" pitchFamily="50" charset="0"/>
            </a:endParaRP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i="0" dirty="0">
                <a:solidFill>
                  <a:schemeClr val="tx1"/>
                </a:solidFill>
                <a:effectLst/>
                <a:latin typeface="Atkinson Hyperlegible" pitchFamily="50" charset="0"/>
              </a:rPr>
              <a:t>*   T</a:t>
            </a:r>
            <a:r>
              <a:rPr lang="en-GB" sz="1050" dirty="0">
                <a:solidFill>
                  <a:schemeClr val="tx1"/>
                </a:solidFill>
                <a:effectLst/>
                <a:latin typeface="Atkinson Hyperlegible" pitchFamily="50" charset="0"/>
              </a:rPr>
              <a:t>his is number of thefts in which dogs were stolen, and not quantity of dogs stolen in each theft. </a:t>
            </a:r>
            <a:r>
              <a:rPr lang="en-GB" sz="1050" i="0" dirty="0">
                <a:solidFill>
                  <a:schemeClr val="tx1"/>
                </a:solidFill>
                <a:effectLst/>
                <a:latin typeface="Atkinson Hyperlegible" pitchFamily="50" charset="0"/>
              </a:rPr>
              <a:t>Data are based on theft offence crimes and robbery offence crimes where the ‘property code’ is ‘pet animal – dog’ and the ‘property status’ is ‘stolen’ and/or ‘stolen/recovered’, broken down by month and year as requested. </a:t>
            </a:r>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pic>
        <p:nvPicPr>
          <p:cNvPr id="10" name="Picture 9">
            <a:extLst>
              <a:ext uri="{FF2B5EF4-FFF2-40B4-BE49-F238E27FC236}">
                <a16:creationId xmlns:a16="http://schemas.microsoft.com/office/drawing/2014/main" id="{36B53D92-EDC2-45FF-9959-37A1B9825C28}"/>
              </a:ext>
            </a:extLst>
          </p:cNvPr>
          <p:cNvPicPr>
            <a:picLocks noChangeAspect="1"/>
          </p:cNvPicPr>
          <p:nvPr/>
        </p:nvPicPr>
        <p:blipFill>
          <a:blip r:embed="rId2"/>
          <a:stretch>
            <a:fillRect/>
          </a:stretch>
        </p:blipFill>
        <p:spPr>
          <a:xfrm>
            <a:off x="84894" y="3190394"/>
            <a:ext cx="9000000" cy="873955"/>
          </a:xfrm>
          <a:prstGeom prst="rect">
            <a:avLst/>
          </a:prstGeom>
        </p:spPr>
      </p:pic>
      <p:pic>
        <p:nvPicPr>
          <p:cNvPr id="3" name="Picture 2">
            <a:extLst>
              <a:ext uri="{FF2B5EF4-FFF2-40B4-BE49-F238E27FC236}">
                <a16:creationId xmlns:a16="http://schemas.microsoft.com/office/drawing/2014/main" id="{28963EAA-EBF9-4107-9FB8-1ACD0309EE0C}"/>
              </a:ext>
            </a:extLst>
          </p:cNvPr>
          <p:cNvPicPr>
            <a:picLocks noChangeAspect="1"/>
          </p:cNvPicPr>
          <p:nvPr/>
        </p:nvPicPr>
        <p:blipFill>
          <a:blip r:embed="rId3"/>
          <a:stretch>
            <a:fillRect/>
          </a:stretch>
        </p:blipFill>
        <p:spPr>
          <a:xfrm>
            <a:off x="49633" y="730735"/>
            <a:ext cx="9000000" cy="717685"/>
          </a:xfrm>
          <a:prstGeom prst="rect">
            <a:avLst/>
          </a:prstGeom>
        </p:spPr>
      </p:pic>
      <p:pic>
        <p:nvPicPr>
          <p:cNvPr id="4" name="Picture 3">
            <a:extLst>
              <a:ext uri="{FF2B5EF4-FFF2-40B4-BE49-F238E27FC236}">
                <a16:creationId xmlns:a16="http://schemas.microsoft.com/office/drawing/2014/main" id="{F78C3D9E-ABEF-4991-9E33-F72CC86A1463}"/>
              </a:ext>
            </a:extLst>
          </p:cNvPr>
          <p:cNvPicPr>
            <a:picLocks noChangeAspect="1"/>
          </p:cNvPicPr>
          <p:nvPr/>
        </p:nvPicPr>
        <p:blipFill>
          <a:blip r:embed="rId4"/>
          <a:stretch>
            <a:fillRect/>
          </a:stretch>
        </p:blipFill>
        <p:spPr>
          <a:xfrm>
            <a:off x="2604894" y="1495938"/>
            <a:ext cx="3960000" cy="1673129"/>
          </a:xfrm>
          <a:prstGeom prst="rect">
            <a:avLst/>
          </a:prstGeom>
        </p:spPr>
      </p:pic>
    </p:spTree>
    <p:extLst>
      <p:ext uri="{BB962C8B-B14F-4D97-AF65-F5344CB8AC3E}">
        <p14:creationId xmlns:p14="http://schemas.microsoft.com/office/powerpoint/2010/main" val="2050925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9 – Business Crime, Fraud and Cyber Crime</a:t>
            </a:r>
          </a:p>
        </p:txBody>
      </p:sp>
      <p:sp>
        <p:nvSpPr>
          <p:cNvPr id="5" name="Slide Number Placeholder 4"/>
          <p:cNvSpPr>
            <a:spLocks noGrp="1"/>
          </p:cNvSpPr>
          <p:nvPr>
            <p:ph type="sldNum" sz="quarter" idx="12"/>
          </p:nvPr>
        </p:nvSpPr>
        <p:spPr>
          <a:xfrm>
            <a:off x="6941415" y="6539261"/>
            <a:ext cx="2133600" cy="365125"/>
          </a:xfrm>
        </p:spPr>
        <p:txBody>
          <a:bodyPr/>
          <a:lstStyle/>
          <a:p>
            <a:fld id="{E0D83E65-4E55-4BA6-A0BC-212B9D3BDCE3}" type="slidenum">
              <a:rPr lang="en-GB" smtClean="0"/>
              <a:pPr/>
              <a:t>13</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9695" y="4402937"/>
            <a:ext cx="8978675" cy="242374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10.6% increase (1,732 more) in the number of Business Crime offences and an 11.4% decrease (343 fewer) in the number of these offences which were solved in the 12 months to February 2022 compared to the 12 months to February 2021.</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was a 24.8% decrease (5,955 fewer) in the number of Business Crime offences and a 43.3% decrease (2,026 fewer) in the number of Business Crimes solved in the 12 months to February 2022 compared to the 12 months to February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as to whether the police response to tackling cyber crime is improving (from the independent survey commissioned by Essex Police) is at 51.1% for the period September 2021 to December 2021. </a:t>
            </a:r>
          </a:p>
          <a:p>
            <a:pPr lvl="0"/>
            <a:endParaRPr lang="en-GB" sz="1200" dirty="0">
              <a:solidFill>
                <a:schemeClr val="tx1"/>
              </a:solidFill>
              <a:latin typeface="Atkinson Hyperlegible" pitchFamily="50" charset="0"/>
            </a:endParaRPr>
          </a:p>
          <a:p>
            <a:pPr lvl="0"/>
            <a:r>
              <a:rPr lang="en-GB" sz="1200" dirty="0">
                <a:solidFill>
                  <a:schemeClr val="tx1"/>
                </a:solidFill>
                <a:latin typeface="Atkinson Hyperlegible" pitchFamily="50" charset="0"/>
              </a:rPr>
              <a:t>Due to the decrease in the number of Business Crime offences that are solved, a grade of Requires Improvement is recommended.</a:t>
            </a:r>
          </a:p>
          <a:p>
            <a:pPr lvl="0"/>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Please note:</a:t>
            </a:r>
          </a:p>
          <a:p>
            <a:r>
              <a:rPr lang="en-GB" sz="1050" dirty="0">
                <a:solidFill>
                  <a:schemeClr val="tx1"/>
                </a:solidFill>
                <a:latin typeface="Atkinson Hyperlegible" pitchFamily="50" charset="0"/>
              </a:rPr>
              <a:t>*  The confidence question was added to the internal survey in September 2021 so year on year comparison is not available.</a:t>
            </a:r>
          </a:p>
        </p:txBody>
      </p:sp>
      <p:sp>
        <p:nvSpPr>
          <p:cNvPr id="15" name="Rectangle 14">
            <a:extLst>
              <a:ext uri="{FF2B5EF4-FFF2-40B4-BE49-F238E27FC236}">
                <a16:creationId xmlns:a16="http://schemas.microsoft.com/office/drawing/2014/main" id="{4260A03D-07D8-42C0-9DED-58D7FA1D0B3A}"/>
              </a:ext>
            </a:extLst>
          </p:cNvPr>
          <p:cNvSpPr/>
          <p:nvPr/>
        </p:nvSpPr>
        <p:spPr>
          <a:xfrm>
            <a:off x="6571134" y="56237"/>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7" name="Picture 6">
            <a:extLst>
              <a:ext uri="{FF2B5EF4-FFF2-40B4-BE49-F238E27FC236}">
                <a16:creationId xmlns:a16="http://schemas.microsoft.com/office/drawing/2014/main" id="{0A01C015-A30E-458A-AEDE-530DCF02D58A}"/>
              </a:ext>
            </a:extLst>
          </p:cNvPr>
          <p:cNvPicPr>
            <a:picLocks noChangeAspect="1"/>
          </p:cNvPicPr>
          <p:nvPr/>
        </p:nvPicPr>
        <p:blipFill>
          <a:blip r:embed="rId2"/>
          <a:stretch>
            <a:fillRect/>
          </a:stretch>
        </p:blipFill>
        <p:spPr>
          <a:xfrm>
            <a:off x="70073" y="3347279"/>
            <a:ext cx="9000000" cy="873955"/>
          </a:xfrm>
          <a:prstGeom prst="rect">
            <a:avLst/>
          </a:prstGeom>
        </p:spPr>
      </p:pic>
      <p:pic>
        <p:nvPicPr>
          <p:cNvPr id="2" name="Picture 1">
            <a:extLst>
              <a:ext uri="{FF2B5EF4-FFF2-40B4-BE49-F238E27FC236}">
                <a16:creationId xmlns:a16="http://schemas.microsoft.com/office/drawing/2014/main" id="{DF948E26-47E5-4D9B-A754-FE7257F0D9CC}"/>
              </a:ext>
            </a:extLst>
          </p:cNvPr>
          <p:cNvPicPr>
            <a:picLocks noChangeAspect="1"/>
          </p:cNvPicPr>
          <p:nvPr/>
        </p:nvPicPr>
        <p:blipFill>
          <a:blip r:embed="rId3"/>
          <a:stretch>
            <a:fillRect/>
          </a:stretch>
        </p:blipFill>
        <p:spPr>
          <a:xfrm>
            <a:off x="68985" y="1623384"/>
            <a:ext cx="3960000" cy="1678696"/>
          </a:xfrm>
          <a:prstGeom prst="rect">
            <a:avLst/>
          </a:prstGeom>
        </p:spPr>
      </p:pic>
      <p:pic>
        <p:nvPicPr>
          <p:cNvPr id="4" name="Picture 3">
            <a:extLst>
              <a:ext uri="{FF2B5EF4-FFF2-40B4-BE49-F238E27FC236}">
                <a16:creationId xmlns:a16="http://schemas.microsoft.com/office/drawing/2014/main" id="{883A41DE-0787-4C45-A8CA-75E1E8A31D4E}"/>
              </a:ext>
            </a:extLst>
          </p:cNvPr>
          <p:cNvPicPr>
            <a:picLocks noChangeAspect="1"/>
          </p:cNvPicPr>
          <p:nvPr/>
        </p:nvPicPr>
        <p:blipFill>
          <a:blip r:embed="rId4"/>
          <a:stretch>
            <a:fillRect/>
          </a:stretch>
        </p:blipFill>
        <p:spPr>
          <a:xfrm>
            <a:off x="5108985" y="1618084"/>
            <a:ext cx="3960000" cy="1678696"/>
          </a:xfrm>
          <a:prstGeom prst="rect">
            <a:avLst/>
          </a:prstGeom>
        </p:spPr>
      </p:pic>
      <p:pic>
        <p:nvPicPr>
          <p:cNvPr id="8" name="Picture 7">
            <a:extLst>
              <a:ext uri="{FF2B5EF4-FFF2-40B4-BE49-F238E27FC236}">
                <a16:creationId xmlns:a16="http://schemas.microsoft.com/office/drawing/2014/main" id="{2C5D7BB7-123B-46B7-B864-8170164472C5}"/>
              </a:ext>
            </a:extLst>
          </p:cNvPr>
          <p:cNvPicPr>
            <a:picLocks noChangeAspect="1"/>
          </p:cNvPicPr>
          <p:nvPr/>
        </p:nvPicPr>
        <p:blipFill>
          <a:blip r:embed="rId5"/>
          <a:stretch>
            <a:fillRect/>
          </a:stretch>
        </p:blipFill>
        <p:spPr>
          <a:xfrm>
            <a:off x="47660" y="694271"/>
            <a:ext cx="9000000" cy="885531"/>
          </a:xfrm>
          <a:prstGeom prst="rect">
            <a:avLst/>
          </a:prstGeom>
        </p:spPr>
      </p:pic>
    </p:spTree>
    <p:extLst>
      <p:ext uri="{BB962C8B-B14F-4D97-AF65-F5344CB8AC3E}">
        <p14:creationId xmlns:p14="http://schemas.microsoft.com/office/powerpoint/2010/main" val="2160698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91118" y="93134"/>
            <a:ext cx="5760640" cy="584775"/>
          </a:xfrm>
          <a:prstGeom prst="rect">
            <a:avLst/>
          </a:prstGeom>
        </p:spPr>
        <p:txBody>
          <a:bodyPr wrap="square">
            <a:spAutoFit/>
          </a:bodyPr>
          <a:lstStyle/>
          <a:p>
            <a:r>
              <a:rPr lang="en-GB" sz="1600" b="1" dirty="0">
                <a:solidFill>
                  <a:schemeClr val="bg1"/>
                </a:solidFill>
                <a:latin typeface="Atkinson Hyperlegible" pitchFamily="50" charset="0"/>
              </a:rPr>
              <a:t>Priority 10 - Protecting vulnerable people and supporting victims of crime</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14</a:t>
            </a:fld>
            <a:endParaRPr lang="en-GB" dirty="0"/>
          </a:p>
        </p:txBody>
      </p:sp>
      <p:sp>
        <p:nvSpPr>
          <p:cNvPr id="7" name="TextBox 6"/>
          <p:cNvSpPr txBox="1"/>
          <p:nvPr/>
        </p:nvSpPr>
        <p:spPr>
          <a:xfrm>
            <a:off x="129074" y="5507430"/>
            <a:ext cx="8879360" cy="1015663"/>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6.5% increase (1,887 more) in Domestic Abuse (DA) offences and an 11.5% decrease (399 fewer) in the number of DA offences solved for the 12 months to February 2022 compared to the 12 months to February 2021.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was a 2.2% increase (665 more) in DA offences and a 0.7% increase (22 more) in the number of DA offences solved for the 12 months to February 2022 compared to the 12 months to February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p:txBody>
      </p:sp>
      <p:sp>
        <p:nvSpPr>
          <p:cNvPr id="14" name="Rectangle 13">
            <a:extLst>
              <a:ext uri="{FF2B5EF4-FFF2-40B4-BE49-F238E27FC236}">
                <a16:creationId xmlns:a16="http://schemas.microsoft.com/office/drawing/2014/main" id="{223F1486-25ED-4A96-A70C-A701B35B4566}"/>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2" name="Picture 1">
            <a:extLst>
              <a:ext uri="{FF2B5EF4-FFF2-40B4-BE49-F238E27FC236}">
                <a16:creationId xmlns:a16="http://schemas.microsoft.com/office/drawing/2014/main" id="{626B590A-6C23-4213-B0A2-9FBF5D16C9D2}"/>
              </a:ext>
            </a:extLst>
          </p:cNvPr>
          <p:cNvPicPr>
            <a:picLocks noChangeAspect="1"/>
          </p:cNvPicPr>
          <p:nvPr/>
        </p:nvPicPr>
        <p:blipFill>
          <a:blip r:embed="rId2"/>
          <a:stretch>
            <a:fillRect/>
          </a:stretch>
        </p:blipFill>
        <p:spPr>
          <a:xfrm>
            <a:off x="68754" y="727129"/>
            <a:ext cx="9000000" cy="891148"/>
          </a:xfrm>
          <a:prstGeom prst="rect">
            <a:avLst/>
          </a:prstGeom>
        </p:spPr>
      </p:pic>
      <p:pic>
        <p:nvPicPr>
          <p:cNvPr id="3" name="Picture 2">
            <a:extLst>
              <a:ext uri="{FF2B5EF4-FFF2-40B4-BE49-F238E27FC236}">
                <a16:creationId xmlns:a16="http://schemas.microsoft.com/office/drawing/2014/main" id="{722DF315-031D-4876-A7FA-19E9EBDE24AA}"/>
              </a:ext>
            </a:extLst>
          </p:cNvPr>
          <p:cNvPicPr>
            <a:picLocks noChangeAspect="1"/>
          </p:cNvPicPr>
          <p:nvPr/>
        </p:nvPicPr>
        <p:blipFill>
          <a:blip r:embed="rId3"/>
          <a:stretch>
            <a:fillRect/>
          </a:stretch>
        </p:blipFill>
        <p:spPr>
          <a:xfrm>
            <a:off x="68754" y="1694589"/>
            <a:ext cx="3960000" cy="1713913"/>
          </a:xfrm>
          <a:prstGeom prst="rect">
            <a:avLst/>
          </a:prstGeom>
        </p:spPr>
      </p:pic>
      <p:pic>
        <p:nvPicPr>
          <p:cNvPr id="8" name="Picture 7">
            <a:extLst>
              <a:ext uri="{FF2B5EF4-FFF2-40B4-BE49-F238E27FC236}">
                <a16:creationId xmlns:a16="http://schemas.microsoft.com/office/drawing/2014/main" id="{DC9181B2-C6F4-4D0A-BBF7-303A1508031F}"/>
              </a:ext>
            </a:extLst>
          </p:cNvPr>
          <p:cNvPicPr>
            <a:picLocks noChangeAspect="1"/>
          </p:cNvPicPr>
          <p:nvPr/>
        </p:nvPicPr>
        <p:blipFill>
          <a:blip r:embed="rId4"/>
          <a:stretch>
            <a:fillRect/>
          </a:stretch>
        </p:blipFill>
        <p:spPr>
          <a:xfrm>
            <a:off x="5096665" y="1689732"/>
            <a:ext cx="3960000" cy="1723626"/>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1999" y="4490186"/>
            <a:ext cx="8999999" cy="231859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Essex experienced a 21.3% increase (1,112 more) in Child Abuse offences and a 20.8% increase (65 more) in the number of these offences which were solved for the 12 months to February 2022 compared to the 12 months to February 2021. </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There was a 14.9% increase (821 more) in Child Abuse offences and a 26.4% increase (79 more) in the number of these offences which were solved for the 12 months to February 2022 compared to the 12 months to February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Confidence that the policing response to protect children and vulnerable people is improving (from the independent survey commissioned by Essex Police) is at 86.3% (results to the 12 months to December 2021). Compared to year ending December 2020, confidence has decreased by 3.4% points.</a:t>
            </a:r>
          </a:p>
          <a:p>
            <a:endParaRPr lang="en-GB" sz="1200" dirty="0">
              <a:solidFill>
                <a:schemeClr val="tx1"/>
              </a:solidFill>
            </a:endParaRPr>
          </a:p>
          <a:p>
            <a:r>
              <a:rPr lang="en-GB" sz="1200" dirty="0">
                <a:solidFill>
                  <a:schemeClr val="tx1"/>
                </a:solidFill>
                <a:latin typeface="Atkinson Hyperlegible" pitchFamily="50" charset="0"/>
              </a:rPr>
              <a:t>Due to the fact that confidence levels and the number of domestic abuse offences solved have decreased, a grade of Requires Improvement is recommended.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11032" y="78719"/>
            <a:ext cx="5897174" cy="584775"/>
          </a:xfrm>
          <a:prstGeom prst="rect">
            <a:avLst/>
          </a:prstGeom>
        </p:spPr>
        <p:txBody>
          <a:bodyPr wrap="square">
            <a:spAutoFit/>
          </a:bodyPr>
          <a:lstStyle/>
          <a:p>
            <a:r>
              <a:rPr lang="en-GB" sz="1600" b="1" dirty="0">
                <a:solidFill>
                  <a:schemeClr val="bg1"/>
                </a:solidFill>
                <a:latin typeface="Atkinson Hyperlegible" pitchFamily="50" charset="0"/>
              </a:rPr>
              <a:t>Priority 10 (cont.) - Protecting vulnerable people and supporting victims of crime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15</a:t>
            </a:fld>
            <a:endParaRPr lang="en-GB" dirty="0"/>
          </a:p>
        </p:txBody>
      </p:sp>
      <p:pic>
        <p:nvPicPr>
          <p:cNvPr id="2" name="Picture 1">
            <a:extLst>
              <a:ext uri="{FF2B5EF4-FFF2-40B4-BE49-F238E27FC236}">
                <a16:creationId xmlns:a16="http://schemas.microsoft.com/office/drawing/2014/main" id="{380BAB69-EADA-4A04-9618-34761F63D2FC}"/>
              </a:ext>
            </a:extLst>
          </p:cNvPr>
          <p:cNvPicPr>
            <a:picLocks noChangeAspect="1"/>
          </p:cNvPicPr>
          <p:nvPr/>
        </p:nvPicPr>
        <p:blipFill>
          <a:blip r:embed="rId2"/>
          <a:stretch>
            <a:fillRect/>
          </a:stretch>
        </p:blipFill>
        <p:spPr>
          <a:xfrm>
            <a:off x="72000" y="3384190"/>
            <a:ext cx="9000000" cy="1062295"/>
          </a:xfrm>
          <a:prstGeom prst="rect">
            <a:avLst/>
          </a:prstGeom>
        </p:spPr>
      </p:pic>
      <p:sp>
        <p:nvSpPr>
          <p:cNvPr id="12" name="Rectangle 11">
            <a:extLst>
              <a:ext uri="{FF2B5EF4-FFF2-40B4-BE49-F238E27FC236}">
                <a16:creationId xmlns:a16="http://schemas.microsoft.com/office/drawing/2014/main" id="{491DB709-342B-4437-BC42-93EF92187961}"/>
              </a:ext>
            </a:extLst>
          </p:cNvPr>
          <p:cNvSpPr/>
          <p:nvPr/>
        </p:nvSpPr>
        <p:spPr>
          <a:xfrm>
            <a:off x="6516216" y="49220"/>
            <a:ext cx="2520280"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4" name="Picture 3">
            <a:extLst>
              <a:ext uri="{FF2B5EF4-FFF2-40B4-BE49-F238E27FC236}">
                <a16:creationId xmlns:a16="http://schemas.microsoft.com/office/drawing/2014/main" id="{13D04DC0-207D-4813-B971-2CAC14669EF4}"/>
              </a:ext>
            </a:extLst>
          </p:cNvPr>
          <p:cNvPicPr>
            <a:picLocks noChangeAspect="1"/>
          </p:cNvPicPr>
          <p:nvPr/>
        </p:nvPicPr>
        <p:blipFill>
          <a:blip r:embed="rId3"/>
          <a:stretch>
            <a:fillRect/>
          </a:stretch>
        </p:blipFill>
        <p:spPr>
          <a:xfrm>
            <a:off x="59005" y="712714"/>
            <a:ext cx="9000000" cy="891148"/>
          </a:xfrm>
          <a:prstGeom prst="rect">
            <a:avLst/>
          </a:prstGeom>
        </p:spPr>
      </p:pic>
      <p:pic>
        <p:nvPicPr>
          <p:cNvPr id="8" name="Picture 7">
            <a:extLst>
              <a:ext uri="{FF2B5EF4-FFF2-40B4-BE49-F238E27FC236}">
                <a16:creationId xmlns:a16="http://schemas.microsoft.com/office/drawing/2014/main" id="{E1400A08-BCE9-4BDC-B001-2DBD643D50C5}"/>
              </a:ext>
            </a:extLst>
          </p:cNvPr>
          <p:cNvPicPr>
            <a:picLocks noChangeAspect="1"/>
          </p:cNvPicPr>
          <p:nvPr/>
        </p:nvPicPr>
        <p:blipFill>
          <a:blip r:embed="rId4"/>
          <a:stretch>
            <a:fillRect/>
          </a:stretch>
        </p:blipFill>
        <p:spPr>
          <a:xfrm>
            <a:off x="72000" y="1640403"/>
            <a:ext cx="3960000" cy="1722600"/>
          </a:xfrm>
          <a:prstGeom prst="rect">
            <a:avLst/>
          </a:prstGeom>
        </p:spPr>
      </p:pic>
      <p:pic>
        <p:nvPicPr>
          <p:cNvPr id="3" name="Picture 2">
            <a:extLst>
              <a:ext uri="{FF2B5EF4-FFF2-40B4-BE49-F238E27FC236}">
                <a16:creationId xmlns:a16="http://schemas.microsoft.com/office/drawing/2014/main" id="{EE1C68EA-EEA3-40BB-8124-C396D5A818D0}"/>
              </a:ext>
            </a:extLst>
          </p:cNvPr>
          <p:cNvPicPr>
            <a:picLocks noChangeAspect="1"/>
          </p:cNvPicPr>
          <p:nvPr/>
        </p:nvPicPr>
        <p:blipFill>
          <a:blip r:embed="rId5"/>
          <a:stretch>
            <a:fillRect/>
          </a:stretch>
        </p:blipFill>
        <p:spPr>
          <a:xfrm>
            <a:off x="5079898" y="1641263"/>
            <a:ext cx="3960000" cy="1720879"/>
          </a:xfrm>
          <a:prstGeom prst="rect">
            <a:avLst/>
          </a:prstGeom>
        </p:spPr>
      </p:pic>
    </p:spTree>
    <p:extLst>
      <p:ext uri="{BB962C8B-B14F-4D97-AF65-F5344CB8AC3E}">
        <p14:creationId xmlns:p14="http://schemas.microsoft.com/office/powerpoint/2010/main" val="3265022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727" y="2420888"/>
            <a:ext cx="8995901" cy="196977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effectLst/>
                <a:latin typeface="Atkinson Hyperlegible" pitchFamily="50" charset="0"/>
                <a:ea typeface="Calibri" panose="020F0502020204030204" pitchFamily="34" charset="0"/>
              </a:rPr>
              <a:t>There has been a slight increase (0.2%) in the proportion of ethnic minority employees in </a:t>
            </a:r>
            <a:r>
              <a:rPr lang="en-GB" sz="1200" dirty="0">
                <a:solidFill>
                  <a:schemeClr val="tx1"/>
                </a:solidFill>
                <a:latin typeface="Atkinson Hyperlegible" pitchFamily="50" charset="0"/>
                <a:ea typeface="Calibri" panose="020F0502020204030204" pitchFamily="34" charset="0"/>
              </a:rPr>
              <a:t>Febr</a:t>
            </a:r>
            <a:r>
              <a:rPr lang="en-GB" sz="1200" dirty="0">
                <a:solidFill>
                  <a:schemeClr val="tx1"/>
                </a:solidFill>
                <a:effectLst/>
                <a:latin typeface="Atkinson Hyperlegible" pitchFamily="50" charset="0"/>
                <a:ea typeface="Calibri" panose="020F0502020204030204" pitchFamily="34" charset="0"/>
              </a:rPr>
              <a:t>uary 2022 (</a:t>
            </a:r>
            <a:r>
              <a:rPr lang="en-GB" sz="1200" dirty="0">
                <a:solidFill>
                  <a:schemeClr val="tx1"/>
                </a:solidFill>
                <a:latin typeface="Atkinson Hyperlegible" pitchFamily="50" charset="0"/>
                <a:ea typeface="Calibri" panose="020F0502020204030204" pitchFamily="34" charset="0"/>
              </a:rPr>
              <a:t>289</a:t>
            </a:r>
            <a:r>
              <a:rPr lang="en-GB" sz="1200" dirty="0">
                <a:solidFill>
                  <a:schemeClr val="tx1"/>
                </a:solidFill>
                <a:effectLst/>
                <a:latin typeface="Atkinson Hyperlegible" pitchFamily="50" charset="0"/>
                <a:ea typeface="Calibri" panose="020F0502020204030204" pitchFamily="34" charset="0"/>
              </a:rPr>
              <a:t>) compared to </a:t>
            </a:r>
            <a:r>
              <a:rPr lang="en-GB" sz="1200" dirty="0">
                <a:solidFill>
                  <a:schemeClr val="tx1"/>
                </a:solidFill>
                <a:latin typeface="Atkinson Hyperlegible" pitchFamily="50" charset="0"/>
                <a:ea typeface="Calibri" panose="020F0502020204030204" pitchFamily="34" charset="0"/>
              </a:rPr>
              <a:t>Febr</a:t>
            </a:r>
            <a:r>
              <a:rPr lang="en-GB" sz="1200" dirty="0">
                <a:solidFill>
                  <a:schemeClr val="tx1"/>
                </a:solidFill>
                <a:effectLst/>
                <a:latin typeface="Atkinson Hyperlegible" pitchFamily="50" charset="0"/>
                <a:ea typeface="Calibri" panose="020F0502020204030204" pitchFamily="34" charset="0"/>
              </a:rPr>
              <a:t>uary 2021 (266); this equates to 23 additional employees. There has also been an increase (0.7%) compared to February 20</a:t>
            </a:r>
            <a:r>
              <a:rPr lang="en-GB" sz="1200" u="sng" dirty="0">
                <a:solidFill>
                  <a:schemeClr val="tx1"/>
                </a:solidFill>
                <a:effectLst/>
                <a:latin typeface="Atkinson Hyperlegible" pitchFamily="50" charset="0"/>
                <a:ea typeface="Calibri" panose="020F0502020204030204" pitchFamily="34" charset="0"/>
              </a:rPr>
              <a:t>20</a:t>
            </a:r>
            <a:r>
              <a:rPr lang="en-GB" sz="1200" dirty="0">
                <a:solidFill>
                  <a:schemeClr val="tx1"/>
                </a:solidFill>
                <a:effectLst/>
                <a:latin typeface="Atkinson Hyperlegible" pitchFamily="50" charset="0"/>
                <a:ea typeface="Calibri" panose="020F0502020204030204" pitchFamily="34" charset="0"/>
              </a:rPr>
              <a:t> (</a:t>
            </a:r>
            <a:r>
              <a:rPr lang="en-GB" sz="1200" dirty="0">
                <a:solidFill>
                  <a:schemeClr val="tx1"/>
                </a:solidFill>
                <a:latin typeface="Atkinson Hyperlegible" pitchFamily="50" charset="0"/>
                <a:ea typeface="Calibri" panose="020F0502020204030204" pitchFamily="34" charset="0"/>
              </a:rPr>
              <a:t>230</a:t>
            </a:r>
            <a:r>
              <a:rPr lang="en-GB" sz="1200" dirty="0">
                <a:solidFill>
                  <a:schemeClr val="tx1"/>
                </a:solidFill>
                <a:effectLst/>
                <a:latin typeface="Atkinson Hyperlegible" pitchFamily="50" charset="0"/>
                <a:ea typeface="Calibri" panose="020F0502020204030204" pitchFamily="34" charset="0"/>
              </a:rPr>
              <a:t>); this equates to </a:t>
            </a:r>
            <a:r>
              <a:rPr lang="en-GB" sz="1200" dirty="0">
                <a:solidFill>
                  <a:schemeClr val="tx1"/>
                </a:solidFill>
                <a:latin typeface="Atkinson Hyperlegible" pitchFamily="50" charset="0"/>
                <a:ea typeface="Calibri" panose="020F0502020204030204" pitchFamily="34" charset="0"/>
              </a:rPr>
              <a:t>59</a:t>
            </a:r>
            <a:r>
              <a:rPr lang="en-GB" sz="1200" dirty="0">
                <a:solidFill>
                  <a:schemeClr val="tx1"/>
                </a:solidFill>
                <a:effectLst/>
                <a:latin typeface="Atkinson Hyperlegible" pitchFamily="50" charset="0"/>
                <a:ea typeface="Calibri" panose="020F0502020204030204" pitchFamily="34" charset="0"/>
              </a:rPr>
              <a:t> additional employees. </a:t>
            </a:r>
            <a:endParaRPr lang="en-GB" sz="1200" dirty="0">
              <a:solidFill>
                <a:schemeClr val="tx1"/>
              </a:solidFill>
              <a:latin typeface="Atkinson Hyperlegible" pitchFamily="50" charset="0"/>
            </a:endParaRP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Due to the low percentage of ethnic minority employees (0.02%) compared to the population of Essex***, a grade of Adequate is recommended.</a:t>
            </a:r>
          </a:p>
          <a:p>
            <a:endParaRPr lang="en-GB" sz="1000" dirty="0">
              <a:solidFill>
                <a:schemeClr val="tx1"/>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the total workforce. </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Ethnic minority employees as a percentage of type of employee.</a:t>
            </a:r>
          </a:p>
          <a:p>
            <a:r>
              <a:rPr lang="en-GB" sz="1000" dirty="0">
                <a:solidFill>
                  <a:schemeClr val="tx1"/>
                </a:solidFill>
                <a:latin typeface="Atkinson Hyperlegible" pitchFamily="50" charset="0"/>
              </a:rPr>
              <a:t>***</a:t>
            </a:r>
            <a:r>
              <a:rPr lang="en-GB" sz="1000" dirty="0">
                <a:solidFill>
                  <a:schemeClr val="bg1"/>
                </a:solidFill>
                <a:latin typeface="Atkinson Hyperlegible" pitchFamily="50" charset="0"/>
              </a:rPr>
              <a:t>*</a:t>
            </a:r>
            <a:r>
              <a:rPr lang="en-GB" sz="1000" dirty="0">
                <a:solidFill>
                  <a:schemeClr val="tx1"/>
                </a:solidFill>
                <a:latin typeface="Atkinson Hyperlegible" pitchFamily="50" charset="0"/>
              </a:rPr>
              <a:t>Office for National Statistics Population Estimates 2019: 1,846,655</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11 - Staff</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16</a:t>
            </a:fld>
            <a:endParaRPr lang="en-GB" dirty="0"/>
          </a:p>
        </p:txBody>
      </p:sp>
      <p:sp>
        <p:nvSpPr>
          <p:cNvPr id="8" name="Rectangle 7">
            <a:extLst>
              <a:ext uri="{FF2B5EF4-FFF2-40B4-BE49-F238E27FC236}">
                <a16:creationId xmlns:a16="http://schemas.microsoft.com/office/drawing/2014/main" id="{5C79F3E8-9B6E-4586-9B29-7A90BA98D1C2}"/>
              </a:ext>
            </a:extLst>
          </p:cNvPr>
          <p:cNvSpPr/>
          <p:nvPr/>
        </p:nvSpPr>
        <p:spPr>
          <a:xfrm>
            <a:off x="7260527" y="222225"/>
            <a:ext cx="18002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solidFill>
                <a:latin typeface="Atkinson Hyperlegible" pitchFamily="50" charset="0"/>
              </a:rPr>
              <a:t>Adequate</a:t>
            </a:r>
          </a:p>
        </p:txBody>
      </p:sp>
      <p:pic>
        <p:nvPicPr>
          <p:cNvPr id="4" name="Picture 3">
            <a:extLst>
              <a:ext uri="{FF2B5EF4-FFF2-40B4-BE49-F238E27FC236}">
                <a16:creationId xmlns:a16="http://schemas.microsoft.com/office/drawing/2014/main" id="{EE02C830-0193-40FC-AF9E-5751E89810FA}"/>
              </a:ext>
            </a:extLst>
          </p:cNvPr>
          <p:cNvPicPr>
            <a:picLocks noChangeAspect="1"/>
          </p:cNvPicPr>
          <p:nvPr/>
        </p:nvPicPr>
        <p:blipFill>
          <a:blip r:embed="rId2"/>
          <a:stretch>
            <a:fillRect/>
          </a:stretch>
        </p:blipFill>
        <p:spPr>
          <a:xfrm>
            <a:off x="56628" y="783004"/>
            <a:ext cx="9000000" cy="1428197"/>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latin typeface="Atkinson Hyperlegible" pitchFamily="50" charset="0"/>
              </a:rPr>
              <a:t>Of Note</a:t>
            </a:r>
          </a:p>
        </p:txBody>
      </p:sp>
      <p:sp>
        <p:nvSpPr>
          <p:cNvPr id="5" name="Slide Number Placeholder 4"/>
          <p:cNvSpPr>
            <a:spLocks noGrp="1"/>
          </p:cNvSpPr>
          <p:nvPr>
            <p:ph type="sldNum" sz="quarter" idx="12"/>
          </p:nvPr>
        </p:nvSpPr>
        <p:spPr>
          <a:xfrm>
            <a:off x="7010400" y="6492875"/>
            <a:ext cx="2133600" cy="365125"/>
          </a:xfrm>
        </p:spPr>
        <p:txBody>
          <a:bodyPr/>
          <a:lstStyle/>
          <a:p>
            <a:fld id="{E0D83E65-4E55-4BA6-A0BC-212B9D3BDCE3}" type="slidenum">
              <a:rPr lang="en-GB" smtClean="0"/>
              <a:pPr/>
              <a:t>17</a:t>
            </a:fld>
            <a:endParaRPr lang="en-GB" dirty="0"/>
          </a:p>
        </p:txBody>
      </p:sp>
      <p:sp>
        <p:nvSpPr>
          <p:cNvPr id="10" name="TextBox 9">
            <a:extLst>
              <a:ext uri="{FF2B5EF4-FFF2-40B4-BE49-F238E27FC236}">
                <a16:creationId xmlns:a16="http://schemas.microsoft.com/office/drawing/2014/main" id="{A40140A2-343C-497A-8BA2-AA8C6A9447F0}"/>
              </a:ext>
            </a:extLst>
          </p:cNvPr>
          <p:cNvSpPr txBox="1"/>
          <p:nvPr/>
        </p:nvSpPr>
        <p:spPr>
          <a:xfrm>
            <a:off x="74103" y="728028"/>
            <a:ext cx="8987641" cy="141577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i="0" u="sng" dirty="0">
                <a:solidFill>
                  <a:srgbClr val="333333"/>
                </a:solidFill>
                <a:effectLst/>
                <a:latin typeface="Atkinson Hyperlegible" pitchFamily="50" charset="0"/>
              </a:rPr>
              <a:t>Essex Police welcomes new officers in first passing out ceremony of 2022</a:t>
            </a:r>
          </a:p>
          <a:p>
            <a:endParaRPr lang="en-GB" sz="1200" dirty="0">
              <a:latin typeface="Atkinson Hyperlegible" pitchFamily="50" charset="0"/>
            </a:endParaRPr>
          </a:p>
          <a:p>
            <a:r>
              <a:rPr lang="en-GB" sz="1200" dirty="0">
                <a:latin typeface="Atkinson Hyperlegible" pitchFamily="50" charset="0"/>
              </a:rPr>
              <a:t>The first 70 new officers of 2022 were welcomed into the Essex Police family. They join more than 3,500 officers who protect and serve our county all year round. Of the 70 student officers, 31 were women.</a:t>
            </a:r>
          </a:p>
          <a:p>
            <a:endParaRPr lang="en-GB" sz="1200" dirty="0">
              <a:latin typeface="Atkinson Hyperlegible" pitchFamily="50" charset="0"/>
            </a:endParaRPr>
          </a:p>
          <a:p>
            <a:r>
              <a:rPr lang="en-GB" sz="1200" dirty="0">
                <a:latin typeface="Atkinson Hyperlegible" pitchFamily="50" charset="0"/>
              </a:rPr>
              <a:t>The Force is welcoming more people from a wider range of backgrounds who want to make a difference to society. This is not just police officers, but also essential police staff, special constables, volunteer police cadets and volunteers who complete the team.</a:t>
            </a:r>
          </a:p>
        </p:txBody>
      </p:sp>
    </p:spTree>
    <p:extLst>
      <p:ext uri="{BB962C8B-B14F-4D97-AF65-F5344CB8AC3E}">
        <p14:creationId xmlns:p14="http://schemas.microsoft.com/office/powerpoint/2010/main" val="555042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998597" y="6500676"/>
            <a:ext cx="2133600" cy="365125"/>
          </a:xfrm>
        </p:spPr>
        <p:txBody>
          <a:bodyPr/>
          <a:lstStyle/>
          <a:p>
            <a:fld id="{E0D83E65-4E55-4BA6-A0BC-212B9D3BDCE3}" type="slidenum">
              <a:rPr lang="en-GB" smtClean="0"/>
              <a:pPr/>
              <a:t>18</a:t>
            </a:fld>
            <a:endParaRPr lang="en-GB" dirty="0"/>
          </a:p>
        </p:txBody>
      </p:sp>
      <p:sp>
        <p:nvSpPr>
          <p:cNvPr id="8" name="TextBox 7">
            <a:extLst>
              <a:ext uri="{FF2B5EF4-FFF2-40B4-BE49-F238E27FC236}">
                <a16:creationId xmlns:a16="http://schemas.microsoft.com/office/drawing/2014/main" id="{9E789287-6B36-43A9-8C6D-024438DCAFA0}"/>
              </a:ext>
            </a:extLst>
          </p:cNvPr>
          <p:cNvSpPr txBox="1"/>
          <p:nvPr/>
        </p:nvSpPr>
        <p:spPr>
          <a:xfrm>
            <a:off x="18956" y="6187427"/>
            <a:ext cx="9106083" cy="507831"/>
          </a:xfrm>
          <a:prstGeom prst="rect">
            <a:avLst/>
          </a:prstGeom>
          <a:noFill/>
        </p:spPr>
        <p:txBody>
          <a:bodyPr wrap="square" rtlCol="0">
            <a:spAutoFit/>
          </a:bodyPr>
          <a:lstStyle/>
          <a:p>
            <a:r>
              <a:rPr lang="en-GB" sz="900" dirty="0">
                <a:latin typeface="Atkinson Hyperlegible" pitchFamily="50" charset="0"/>
              </a:rPr>
              <a:t>As the new measures were implemented in April 2021, an additional column showing data for the interim period is included.</a:t>
            </a:r>
          </a:p>
          <a:p>
            <a:endParaRPr lang="en-GB" sz="900" dirty="0">
              <a:latin typeface="Atkinson Hyperlegible" pitchFamily="50" charset="0"/>
            </a:endParaRPr>
          </a:p>
          <a:p>
            <a:r>
              <a:rPr lang="en-GB" sz="900" dirty="0">
                <a:latin typeface="Atkinson Hyperlegible" pitchFamily="50" charset="0"/>
              </a:rPr>
              <a:t>Please view above table with the explanations and caveats detailed on page 20.</a:t>
            </a:r>
          </a:p>
        </p:txBody>
      </p:sp>
      <p:pic>
        <p:nvPicPr>
          <p:cNvPr id="2" name="Picture 1">
            <a:extLst>
              <a:ext uri="{FF2B5EF4-FFF2-40B4-BE49-F238E27FC236}">
                <a16:creationId xmlns:a16="http://schemas.microsoft.com/office/drawing/2014/main" id="{F25E1C6D-FE14-4D3E-AF4B-7EB9F268FBB7}"/>
              </a:ext>
            </a:extLst>
          </p:cNvPr>
          <p:cNvPicPr>
            <a:picLocks noChangeAspect="1"/>
          </p:cNvPicPr>
          <p:nvPr/>
        </p:nvPicPr>
        <p:blipFill>
          <a:blip r:embed="rId2"/>
          <a:stretch>
            <a:fillRect/>
          </a:stretch>
        </p:blipFill>
        <p:spPr>
          <a:xfrm>
            <a:off x="95170" y="911022"/>
            <a:ext cx="9000000" cy="5226378"/>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992888" cy="369332"/>
          </a:xfrm>
          <a:prstGeom prst="rect">
            <a:avLst/>
          </a:prstGeom>
        </p:spPr>
        <p:txBody>
          <a:bodyPr wrap="square">
            <a:spAutoFit/>
          </a:bodyPr>
          <a:lstStyle/>
          <a:p>
            <a:r>
              <a:rPr lang="en-GB" b="1" dirty="0">
                <a:solidFill>
                  <a:schemeClr val="bg1"/>
                </a:solidFill>
                <a:latin typeface="Atkinson Hyperlegible" pitchFamily="50" charset="0"/>
              </a:rPr>
              <a:t>2021-2024 Police and Crime Plan Performance Indicators (Continued)</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2</a:t>
            </a:r>
          </a:p>
        </p:txBody>
      </p:sp>
      <p:sp>
        <p:nvSpPr>
          <p:cNvPr id="13" name="Slide Number Placeholder 2"/>
          <p:cNvSpPr>
            <a:spLocks noGrp="1"/>
          </p:cNvSpPr>
          <p:nvPr>
            <p:ph type="sldNum" sz="quarter" idx="12"/>
          </p:nvPr>
        </p:nvSpPr>
        <p:spPr>
          <a:xfrm>
            <a:off x="7010400" y="6492875"/>
            <a:ext cx="2133600" cy="365125"/>
          </a:xfrm>
        </p:spPr>
        <p:txBody>
          <a:bodyPr/>
          <a:lstStyle/>
          <a:p>
            <a:fld id="{E0D83E65-4E55-4BA6-A0BC-212B9D3BDCE3}" type="slidenum">
              <a:rPr lang="en-GB" smtClean="0"/>
              <a:pPr/>
              <a:t>19</a:t>
            </a:fld>
            <a:endParaRPr lang="en-GB" dirty="0"/>
          </a:p>
        </p:txBody>
      </p:sp>
      <p:sp>
        <p:nvSpPr>
          <p:cNvPr id="3" name="TextBox 2"/>
          <p:cNvSpPr txBox="1"/>
          <p:nvPr/>
        </p:nvSpPr>
        <p:spPr>
          <a:xfrm>
            <a:off x="114522" y="6167606"/>
            <a:ext cx="9106083" cy="507831"/>
          </a:xfrm>
          <a:prstGeom prst="rect">
            <a:avLst/>
          </a:prstGeom>
          <a:noFill/>
        </p:spPr>
        <p:txBody>
          <a:bodyPr wrap="square" rtlCol="0">
            <a:spAutoFit/>
          </a:bodyPr>
          <a:lstStyle/>
          <a:p>
            <a:r>
              <a:rPr lang="en-GB" sz="900" dirty="0">
                <a:latin typeface="Atkinson Hyperlegible" pitchFamily="50" charset="0"/>
              </a:rPr>
              <a:t>As the new measures were implemented in April 2021, an additional column showing data for the interim period is included.</a:t>
            </a:r>
          </a:p>
          <a:p>
            <a:endParaRPr lang="en-GB" sz="900" dirty="0">
              <a:latin typeface="Atkinson Hyperlegible" pitchFamily="50" charset="0"/>
            </a:endParaRPr>
          </a:p>
          <a:p>
            <a:r>
              <a:rPr lang="en-GB" sz="900" dirty="0">
                <a:latin typeface="Atkinson Hyperlegible" pitchFamily="50" charset="0"/>
              </a:rPr>
              <a:t>Please view above table with the explanations and caveats detailed on page 20.</a:t>
            </a:r>
          </a:p>
        </p:txBody>
      </p:sp>
      <p:pic>
        <p:nvPicPr>
          <p:cNvPr id="2" name="Picture 1">
            <a:extLst>
              <a:ext uri="{FF2B5EF4-FFF2-40B4-BE49-F238E27FC236}">
                <a16:creationId xmlns:a16="http://schemas.microsoft.com/office/drawing/2014/main" id="{565CAA21-ED5D-42FE-BB38-6061A4AE5798}"/>
              </a:ext>
            </a:extLst>
          </p:cNvPr>
          <p:cNvPicPr>
            <a:picLocks noChangeAspect="1"/>
          </p:cNvPicPr>
          <p:nvPr/>
        </p:nvPicPr>
        <p:blipFill>
          <a:blip r:embed="rId2"/>
          <a:stretch>
            <a:fillRect/>
          </a:stretch>
        </p:blipFill>
        <p:spPr>
          <a:xfrm>
            <a:off x="72000" y="930128"/>
            <a:ext cx="9000000" cy="2830217"/>
          </a:xfrm>
          <a:prstGeom prst="rect">
            <a:avLst/>
          </a:prstGeom>
        </p:spPr>
      </p:pic>
    </p:spTree>
    <p:extLst>
      <p:ext uri="{BB962C8B-B14F-4D97-AF65-F5344CB8AC3E}">
        <p14:creationId xmlns:p14="http://schemas.microsoft.com/office/powerpoint/2010/main" val="617534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latin typeface="Atkinson Hyperlegible" pitchFamily="50" charset="0"/>
              </a:rPr>
              <a:t>Executive Summary </a:t>
            </a:r>
          </a:p>
        </p:txBody>
      </p:sp>
      <p:sp>
        <p:nvSpPr>
          <p:cNvPr id="3" name="Slide Number Placeholder 2"/>
          <p:cNvSpPr>
            <a:spLocks noGrp="1"/>
          </p:cNvSpPr>
          <p:nvPr>
            <p:ph type="sldNum" sz="quarter" idx="12"/>
          </p:nvPr>
        </p:nvSpPr>
        <p:spPr>
          <a:xfrm>
            <a:off x="7010400" y="6545879"/>
            <a:ext cx="2133600" cy="365125"/>
          </a:xfrm>
        </p:spPr>
        <p:txBody>
          <a:bodyPr/>
          <a:lstStyle/>
          <a:p>
            <a:fld id="{E0D83E65-4E55-4BA6-A0BC-212B9D3BDCE3}" type="slidenum">
              <a:rPr lang="en-GB" smtClean="0">
                <a:latin typeface="Atkinson Hyperlegible" pitchFamily="50" charset="0"/>
              </a:rPr>
              <a:pPr/>
              <a:t>2</a:t>
            </a:fld>
            <a:endParaRPr lang="en-GB" dirty="0">
              <a:latin typeface="Atkinson Hyperlegible" pitchFamily="50" charset="0"/>
            </a:endParaRPr>
          </a:p>
        </p:txBody>
      </p:sp>
      <p:sp>
        <p:nvSpPr>
          <p:cNvPr id="5" name="TextBox 4"/>
          <p:cNvSpPr txBox="1"/>
          <p:nvPr/>
        </p:nvSpPr>
        <p:spPr>
          <a:xfrm>
            <a:off x="10913" y="655832"/>
            <a:ext cx="9144000" cy="5647700"/>
          </a:xfrm>
          <a:prstGeom prst="rect">
            <a:avLst/>
          </a:prstGeom>
          <a:noFill/>
        </p:spPr>
        <p:txBody>
          <a:bodyPr wrap="square" rtlCol="0">
            <a:spAutoFit/>
          </a:bodyPr>
          <a:lstStyle/>
          <a:p>
            <a:pPr marL="285750" indent="-285750">
              <a:buFont typeface="Arial" panose="020B0604020202020204" pitchFamily="34" charset="0"/>
              <a:buChar char="•"/>
            </a:pPr>
            <a:r>
              <a:rPr lang="en-GB" sz="950" dirty="0">
                <a:latin typeface="Atkinson Hyperlegible" pitchFamily="50" charset="0"/>
              </a:rPr>
              <a:t>The Police and Crime Plan 2021-2024 was introduced in April 2021</a:t>
            </a:r>
            <a:r>
              <a:rPr lang="en-GB" sz="950" baseline="30000" dirty="0">
                <a:latin typeface="Atkinson Hyperlegible" pitchFamily="50" charset="0"/>
              </a:rPr>
              <a:t>1 </a:t>
            </a:r>
            <a:r>
              <a:rPr lang="en-GB" sz="950" dirty="0">
                <a:latin typeface="Atkinson Hyperlegible" pitchFamily="50" charset="0"/>
              </a:rPr>
              <a:t>with new measures that reflect the Police, Fire and Crime Commissioner (PFCC) for Essex’s strategic commitment to targeted prevention and early intervention.  </a:t>
            </a:r>
            <a:endParaRPr lang="en-GB" sz="950" b="1" i="1" baseline="30000" dirty="0">
              <a:solidFill>
                <a:srgbClr val="7030A0"/>
              </a:solidFill>
              <a:latin typeface="Atkinson Hyperlegible" pitchFamily="50" charset="0"/>
            </a:endParaRPr>
          </a:p>
          <a:p>
            <a:endParaRPr lang="en-GB" sz="950" b="1" dirty="0">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Six of the eleven PFCC Priorities have been given a recommended grade of ‘</a:t>
            </a:r>
            <a:r>
              <a:rPr lang="en-GB" sz="950" b="1" dirty="0">
                <a:solidFill>
                  <a:schemeClr val="accent6">
                    <a:lumMod val="75000"/>
                  </a:schemeClr>
                </a:solidFill>
                <a:latin typeface="Atkinson Hyperlegible" pitchFamily="50" charset="0"/>
              </a:rPr>
              <a:t>Adequate</a:t>
            </a:r>
            <a:r>
              <a:rPr lang="en-GB" sz="950" dirty="0">
                <a:latin typeface="Atkinson Hyperlegible" pitchFamily="50" charset="0"/>
              </a:rPr>
              <a:t>’.  </a:t>
            </a:r>
            <a:r>
              <a:rPr lang="en-GB" sz="950" b="1" dirty="0">
                <a:latin typeface="Atkinson Hyperlegible" pitchFamily="50" charset="0"/>
              </a:rPr>
              <a:t>Five of the eleven PFCC priorities have been given a recommended grade of ‘</a:t>
            </a:r>
            <a:r>
              <a:rPr lang="en-GB" sz="950" b="1" dirty="0">
                <a:solidFill>
                  <a:srgbClr val="FF0000"/>
                </a:solidFill>
                <a:latin typeface="Atkinson Hyperlegible" pitchFamily="50" charset="0"/>
              </a:rPr>
              <a:t>Requires</a:t>
            </a:r>
            <a:r>
              <a:rPr lang="en-GB" sz="950" b="1" dirty="0">
                <a:latin typeface="Atkinson Hyperlegible" pitchFamily="50" charset="0"/>
              </a:rPr>
              <a:t> </a:t>
            </a:r>
            <a:r>
              <a:rPr lang="en-GB" sz="950" b="1" dirty="0">
                <a:solidFill>
                  <a:srgbClr val="FF0000"/>
                </a:solidFill>
                <a:latin typeface="Atkinson Hyperlegible" pitchFamily="50" charset="0"/>
              </a:rPr>
              <a:t>Improvement</a:t>
            </a:r>
            <a:r>
              <a:rPr lang="en-GB" sz="950" dirty="0">
                <a:latin typeface="Atkinson Hyperlegible" pitchFamily="50" charset="0"/>
              </a:rPr>
              <a:t>’: 4 (Improving safety on our roads), 6 (Improving our service to support victims of crime), 7 (Violence against women and girls), 9 (Business Crime, Fraud and Cyber Crime) and 10 (Protecting vulnerable people and supporting victims of crime). It is of note that in order to remain in line with the HMICFRS 5 grade structure, a new grade of “Adequate” was introduced into these reports in February 2022 (data to 31 January 2022); the grades of “Outstanding”, “Good”, “Requires Improvement” and “Inadequate” remain.</a:t>
            </a:r>
          </a:p>
          <a:p>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Confidence (from the independent survey commissioned by Essex Police) is at 80.1% (results to the 12 months to December 2021). </a:t>
            </a:r>
            <a:r>
              <a:rPr lang="en-GB" sz="950" b="1" dirty="0">
                <a:latin typeface="Atkinson Hyperlegible" pitchFamily="50" charset="0"/>
              </a:rPr>
              <a:t>Compared to year ending December 2020, confidence in the local police has increased by 3.8% points</a:t>
            </a:r>
            <a:r>
              <a:rPr lang="en-GB" sz="950" dirty="0">
                <a:latin typeface="Atkinson Hyperlegible" pitchFamily="50" charset="0"/>
              </a:rPr>
              <a:t>. </a:t>
            </a: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All Crime increased by 10.2% for the 12 months to February 2022 compared to the 12 months to February 2021; </a:t>
            </a:r>
            <a:r>
              <a:rPr lang="en-GB" sz="950" dirty="0">
                <a:latin typeface="Atkinson Hyperlegible" pitchFamily="50" charset="0"/>
              </a:rPr>
              <a:t>this equates to 15,060 more offences. This increase has been primarily influenced by the Government’s restrictions on gathering and movement in relation to COVID-19. The Force also recorded 1,382 more offences in February 2022 compared to </a:t>
            </a:r>
            <a:r>
              <a:rPr lang="en-GB" sz="950" u="sng" dirty="0">
                <a:latin typeface="Atkinson Hyperlegible" pitchFamily="50" charset="0"/>
              </a:rPr>
              <a:t>April 2020</a:t>
            </a:r>
            <a:r>
              <a:rPr lang="en-GB" sz="950" dirty="0">
                <a:latin typeface="Atkinson Hyperlegible" pitchFamily="50" charset="0"/>
              </a:rPr>
              <a:t>, when the Government implemented the first lockdown; this equates to 13.1% more offences. </a:t>
            </a:r>
          </a:p>
          <a:p>
            <a:endParaRPr lang="en-GB" sz="950" b="1" dirty="0">
              <a:latin typeface="Atkinson Hyperlegible" pitchFamily="50" charset="0"/>
            </a:endParaRPr>
          </a:p>
          <a:p>
            <a:r>
              <a:rPr lang="en-GB" sz="950" dirty="0">
                <a:latin typeface="Atkinson Hyperlegible" pitchFamily="50" charset="0"/>
              </a:rPr>
              <a:t>         Each change in the rules relating to social distancing has affected the number of All Crime offences reported to Essex Police.</a:t>
            </a:r>
            <a:endParaRPr lang="en-GB" sz="950" baseline="30000" dirty="0">
              <a:latin typeface="Atkinson Hyperlegible" pitchFamily="50" charset="0"/>
            </a:endParaRP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rPr>
              <a:t>There was a 3.6% decrease in All Crime in the 12 months to February 2022 compared to the 12 months to February 20</a:t>
            </a:r>
            <a:r>
              <a:rPr lang="en-GB" sz="950" b="1" u="sng" dirty="0">
                <a:latin typeface="Atkinson Hyperlegible" pitchFamily="50" charset="0"/>
              </a:rPr>
              <a:t>20</a:t>
            </a:r>
            <a:r>
              <a:rPr lang="en-GB" sz="950" b="1" dirty="0">
                <a:latin typeface="Atkinson Hyperlegible" pitchFamily="50" charset="0"/>
              </a:rPr>
              <a:t>. </a:t>
            </a:r>
            <a:r>
              <a:rPr lang="en-GB" sz="950" dirty="0">
                <a:latin typeface="Atkinson Hyperlegible" pitchFamily="50" charset="0"/>
              </a:rPr>
              <a:t>This equates to 6,085 fewer offences.</a:t>
            </a:r>
          </a:p>
          <a:p>
            <a:pPr marL="285750" indent="-285750">
              <a:buFont typeface="Arial" panose="020B0604020202020204" pitchFamily="34" charset="0"/>
              <a:buChar char="•"/>
            </a:pPr>
            <a:endParaRPr lang="en-GB" sz="950" dirty="0">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There was a 28.6% increase (185 more) in the number of those Killed or Seriously Injured (KSI) in Essex for the 12 months to February 2022 compared to the 12 months to February 2021.</a:t>
            </a:r>
          </a:p>
          <a:p>
            <a:pPr marL="285750" indent="-285750">
              <a:buFont typeface="Arial" panose="020B0604020202020204" pitchFamily="34" charset="0"/>
              <a:buChar char="•"/>
            </a:pPr>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Essex experienced a 12.4% increase (5,179) in the number of repeat victims for the 12 months to February 2022 compared to the 12 months to February 2021. </a:t>
            </a: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b="1" dirty="0">
                <a:latin typeface="Atkinson Hyperlegible" pitchFamily="50" charset="0"/>
                <a:ea typeface="Times New Roman" panose="02020603050405020304" pitchFamily="18" charset="0"/>
                <a:cs typeface="Times New Roman" panose="02020603050405020304" pitchFamily="18" charset="0"/>
              </a:rPr>
              <a:t>Where </a:t>
            </a:r>
            <a:r>
              <a:rPr lang="en-GB" sz="950" b="1" kern="1200" dirty="0">
                <a:effectLst/>
                <a:latin typeface="Atkinson Hyperlegible" pitchFamily="50" charset="0"/>
                <a:ea typeface="Times New Roman" panose="02020603050405020304" pitchFamily="18" charset="0"/>
                <a:cs typeface="Times New Roman" panose="02020603050405020304" pitchFamily="18" charset="0"/>
              </a:rPr>
              <a:t>gender is detailed, over half of victims of Violence Against the Person (VAP) offences identify as female (56.3%). </a:t>
            </a:r>
            <a:r>
              <a:rPr lang="en-GB" sz="950" dirty="0">
                <a:latin typeface="Atkinson Hyperlegible" pitchFamily="50" charset="0"/>
                <a:ea typeface="Times New Roman" panose="02020603050405020304" pitchFamily="18" charset="0"/>
                <a:cs typeface="Times New Roman" panose="02020603050405020304" pitchFamily="18" charset="0"/>
              </a:rPr>
              <a:t>VAP </a:t>
            </a:r>
            <a:r>
              <a:rPr lang="en-GB" sz="950" kern="1200" dirty="0">
                <a:effectLst/>
                <a:latin typeface="Atkinson Hyperlegible" pitchFamily="50" charset="0"/>
                <a:ea typeface="Times New Roman" panose="02020603050405020304" pitchFamily="18" charset="0"/>
                <a:cs typeface="Times New Roman" panose="02020603050405020304" pitchFamily="18" charset="0"/>
              </a:rPr>
              <a:t>offences committed against females increased by </a:t>
            </a:r>
            <a:r>
              <a:rPr lang="en-GB" sz="950" dirty="0">
                <a:latin typeface="Atkinson Hyperlegible" pitchFamily="50" charset="0"/>
                <a:ea typeface="Times New Roman" panose="02020603050405020304" pitchFamily="18" charset="0"/>
                <a:cs typeface="Times New Roman" panose="02020603050405020304" pitchFamily="18" charset="0"/>
              </a:rPr>
              <a:t>10.1</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(3,632 more), and there was a 38.9% increase (1,413 more) in the number of sexual offences against females in the 12 months to February 2022 compared to the 12 months to February 2021. This compares to a 13.7% rise (3,690 more) in VAP offences committed against males and a 44.0% rise (257 more) in sexual offences against males in the same period. </a:t>
            </a:r>
          </a:p>
          <a:p>
            <a:pPr marL="285750" indent="-285750">
              <a:buFont typeface="Arial" panose="020B0604020202020204" pitchFamily="34" charset="0"/>
              <a:buChar char="•"/>
            </a:pPr>
            <a:endParaRPr lang="en-GB" sz="950" dirty="0">
              <a:latin typeface="Atkinson Hyperlegible" pitchFamily="50"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950" kern="1200" dirty="0">
                <a:effectLst/>
                <a:latin typeface="Atkinson Hyperlegible" pitchFamily="50" charset="0"/>
                <a:ea typeface="Times New Roman" panose="02020603050405020304" pitchFamily="18" charset="0"/>
                <a:cs typeface="Times New Roman" panose="02020603050405020304" pitchFamily="18" charset="0"/>
              </a:rPr>
              <a:t>The number of sexual offences against females solved </a:t>
            </a:r>
            <a:r>
              <a:rPr lang="en-GB" sz="950" dirty="0">
                <a:latin typeface="Atkinson Hyperlegible" pitchFamily="50" charset="0"/>
                <a:ea typeface="Times New Roman" panose="02020603050405020304" pitchFamily="18" charset="0"/>
                <a:cs typeface="Times New Roman" panose="02020603050405020304" pitchFamily="18" charset="0"/>
              </a:rPr>
              <a:t>in</a:t>
            </a:r>
            <a:r>
              <a:rPr lang="en-GB" sz="950" kern="1200" dirty="0">
                <a:effectLst/>
                <a:latin typeface="Atkinson Hyperlegible" pitchFamily="50" charset="0"/>
                <a:ea typeface="Times New Roman" panose="02020603050405020304" pitchFamily="18" charset="0"/>
                <a:cs typeface="Times New Roman" panose="02020603050405020304" pitchFamily="18" charset="0"/>
              </a:rPr>
              <a:t>creased by </a:t>
            </a:r>
            <a:r>
              <a:rPr lang="en-GB" sz="950" dirty="0">
                <a:latin typeface="Atkinson Hyperlegible" pitchFamily="50" charset="0"/>
                <a:ea typeface="Times New Roman" panose="02020603050405020304" pitchFamily="18" charset="0"/>
                <a:cs typeface="Times New Roman" panose="02020603050405020304" pitchFamily="18" charset="0"/>
              </a:rPr>
              <a:t>3.7</a:t>
            </a:r>
            <a:r>
              <a:rPr lang="en-GB" sz="950" kern="1200" dirty="0">
                <a:effectLst/>
                <a:latin typeface="Atkinson Hyperlegible" pitchFamily="50" charset="0"/>
                <a:ea typeface="Times New Roman" panose="02020603050405020304" pitchFamily="18" charset="0"/>
                <a:cs typeface="Times New Roman" panose="02020603050405020304" pitchFamily="18" charset="0"/>
              </a:rPr>
              <a:t>% (10 more) in the 12 months to February 2022 compared to the 12 months to February 2021. </a:t>
            </a:r>
            <a:r>
              <a:rPr lang="en-GB" sz="950" dirty="0">
                <a:latin typeface="Atkinson Hyperlegible" pitchFamily="50" charset="0"/>
                <a:ea typeface="Times New Roman" panose="02020603050405020304" pitchFamily="18" charset="0"/>
                <a:cs typeface="Times New Roman" panose="02020603050405020304" pitchFamily="18" charset="0"/>
              </a:rPr>
              <a:t>T</a:t>
            </a:r>
            <a:r>
              <a:rPr lang="en-GB" sz="950" kern="1200" dirty="0">
                <a:effectLst/>
                <a:latin typeface="Atkinson Hyperlegible" pitchFamily="50" charset="0"/>
                <a:ea typeface="Times New Roman" panose="02020603050405020304" pitchFamily="18" charset="0"/>
                <a:cs typeface="Times New Roman" panose="02020603050405020304" pitchFamily="18" charset="0"/>
              </a:rPr>
              <a:t>his compares to a rise of 9.8% (4 more) in sexual offences against males solved in the same period.</a:t>
            </a:r>
            <a:endParaRPr lang="en-GB" sz="950" dirty="0">
              <a:latin typeface="Atkinson Hyperlegible" pitchFamily="50" charset="0"/>
            </a:endParaRP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dirty="0">
                <a:effectLst/>
                <a:latin typeface="Atkinson Hyperlegible" pitchFamily="50" charset="0"/>
                <a:ea typeface="Calibri" panose="020F0502020204030204" pitchFamily="34" charset="0"/>
              </a:rPr>
              <a:t>There has been a slight increase (0.2%) in the proportion of ethnic minority employees in </a:t>
            </a:r>
            <a:r>
              <a:rPr lang="en-GB" sz="950" dirty="0">
                <a:latin typeface="Atkinson Hyperlegible" pitchFamily="50" charset="0"/>
                <a:ea typeface="Calibri" panose="020F0502020204030204" pitchFamily="34" charset="0"/>
              </a:rPr>
              <a:t>Febr</a:t>
            </a:r>
            <a:r>
              <a:rPr lang="en-GB" sz="950" dirty="0">
                <a:effectLst/>
                <a:latin typeface="Atkinson Hyperlegible" pitchFamily="50" charset="0"/>
                <a:ea typeface="Calibri" panose="020F0502020204030204" pitchFamily="34" charset="0"/>
              </a:rPr>
              <a:t>uary 2022 (289) compared to </a:t>
            </a:r>
            <a:r>
              <a:rPr lang="en-GB" sz="950" dirty="0">
                <a:latin typeface="Atkinson Hyperlegible" pitchFamily="50" charset="0"/>
                <a:ea typeface="Calibri" panose="020F0502020204030204" pitchFamily="34" charset="0"/>
              </a:rPr>
              <a:t>Febr</a:t>
            </a:r>
            <a:r>
              <a:rPr lang="en-GB" sz="950" dirty="0">
                <a:effectLst/>
                <a:latin typeface="Atkinson Hyperlegible" pitchFamily="50" charset="0"/>
                <a:ea typeface="Calibri" panose="020F0502020204030204" pitchFamily="34" charset="0"/>
              </a:rPr>
              <a:t>uary 2021 (266). This equates to 23 additional employees.</a:t>
            </a:r>
            <a:endParaRPr lang="en-GB" sz="950" dirty="0">
              <a:latin typeface="Atkinson Hyperlegible" pitchFamily="50" charset="0"/>
            </a:endParaRPr>
          </a:p>
          <a:p>
            <a:endParaRPr lang="en-GB" sz="950" dirty="0">
              <a:solidFill>
                <a:srgbClr val="FF0000"/>
              </a:solidFill>
              <a:latin typeface="Atkinson Hyperlegible" pitchFamily="50" charset="0"/>
            </a:endParaRPr>
          </a:p>
          <a:p>
            <a:pPr marL="285750" indent="-285750">
              <a:buFont typeface="Arial" panose="020B0604020202020204" pitchFamily="34" charset="0"/>
              <a:buChar char="•"/>
            </a:pPr>
            <a:r>
              <a:rPr lang="en-GB" sz="950" dirty="0">
                <a:latin typeface="Atkinson Hyperlegible" pitchFamily="50" charset="0"/>
              </a:rPr>
              <a:t>There were no statistical outliers in the month of February 2022.</a:t>
            </a:r>
          </a:p>
        </p:txBody>
      </p:sp>
      <p:sp>
        <p:nvSpPr>
          <p:cNvPr id="7" name="TextBox 6">
            <a:extLst>
              <a:ext uri="{FF2B5EF4-FFF2-40B4-BE49-F238E27FC236}">
                <a16:creationId xmlns:a16="http://schemas.microsoft.com/office/drawing/2014/main" id="{3FBD42C9-3754-4A17-8D8E-FE9A537FB4F4}"/>
              </a:ext>
            </a:extLst>
          </p:cNvPr>
          <p:cNvSpPr txBox="1"/>
          <p:nvPr/>
        </p:nvSpPr>
        <p:spPr>
          <a:xfrm>
            <a:off x="190425" y="6309320"/>
            <a:ext cx="8784976" cy="369332"/>
          </a:xfrm>
          <a:prstGeom prst="rect">
            <a:avLst/>
          </a:prstGeom>
          <a:noFill/>
        </p:spPr>
        <p:txBody>
          <a:bodyPr wrap="square" rtlCol="0">
            <a:spAutoFit/>
          </a:bodyPr>
          <a:lstStyle/>
          <a:p>
            <a:pPr marL="285750" indent="-285750">
              <a:buFont typeface="Arial" panose="020B0604020202020204" pitchFamily="34" charset="0"/>
              <a:buChar char="•"/>
            </a:pPr>
            <a:endParaRPr lang="en-GB" sz="900" dirty="0">
              <a:latin typeface="Atkinson Hyperlegible" pitchFamily="50" charset="0"/>
            </a:endParaRPr>
          </a:p>
          <a:p>
            <a:r>
              <a:rPr lang="en-GB" sz="900" baseline="30000" dirty="0">
                <a:latin typeface="Atkinson Hyperlegible" pitchFamily="50" charset="0"/>
              </a:rPr>
              <a:t>1</a:t>
            </a:r>
            <a:r>
              <a:rPr lang="en-GB" sz="900" dirty="0">
                <a:latin typeface="Atkinson Hyperlegible" pitchFamily="50" charset="0"/>
              </a:rPr>
              <a:t> Data for the period April 2021 to February 2022 can be seen on pages 18 and 19.</a:t>
            </a:r>
          </a:p>
        </p:txBody>
      </p:sp>
    </p:spTree>
    <p:extLst>
      <p:ext uri="{BB962C8B-B14F-4D97-AF65-F5344CB8AC3E}">
        <p14:creationId xmlns:p14="http://schemas.microsoft.com/office/powerpoint/2010/main" val="4248772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latin typeface="Atkinson Hyperlegible" pitchFamily="50" charset="0"/>
              </a:rPr>
              <a:t>End Notes</a:t>
            </a:r>
          </a:p>
        </p:txBody>
      </p:sp>
      <p:sp>
        <p:nvSpPr>
          <p:cNvPr id="4" name="Rectangle 3"/>
          <p:cNvSpPr/>
          <p:nvPr/>
        </p:nvSpPr>
        <p:spPr>
          <a:xfrm>
            <a:off x="1116" y="822971"/>
            <a:ext cx="9142884" cy="3698448"/>
          </a:xfrm>
          <a:prstGeom prst="rect">
            <a:avLst/>
          </a:prstGeom>
        </p:spPr>
        <p:txBody>
          <a:bodyPr wrap="square">
            <a:spAutoFit/>
          </a:bodyPr>
          <a:lstStyle/>
          <a:p>
            <a:r>
              <a:rPr lang="en-GB" sz="950" baseline="30000" dirty="0">
                <a:latin typeface="Atkinson Hyperlegible" pitchFamily="50" charset="0"/>
              </a:rPr>
              <a:t>1 </a:t>
            </a:r>
            <a:r>
              <a:rPr lang="en-GB" sz="950" dirty="0">
                <a:latin typeface="Atkinson Hyperlegible" pitchFamily="50" charset="0"/>
              </a:rPr>
              <a:t>Question from the independent survey commissioned by Essex Police. Results are for the period 12 months December 2021 versus the 12 months to December 2020.</a:t>
            </a:r>
          </a:p>
          <a:p>
            <a:endParaRPr lang="en-GB" sz="950" dirty="0">
              <a:latin typeface="Atkinson Hyperlegible" pitchFamily="50" charset="0"/>
            </a:endParaRPr>
          </a:p>
          <a:p>
            <a:r>
              <a:rPr lang="en-GB" sz="950" baseline="30000" dirty="0">
                <a:latin typeface="Atkinson Hyperlegible" pitchFamily="50" charset="0"/>
              </a:rPr>
              <a:t>2</a:t>
            </a:r>
            <a:r>
              <a:rPr lang="en-GB" sz="950" dirty="0">
                <a:latin typeface="Atkinson Hyperlegible" pitchFamily="50" charset="0"/>
              </a:rPr>
              <a:t> The confidence interval is the range +/- between where the survey result may lie. This is mainly influenced by the number of people answering the survey. The more people that answer the survey, the smaller the interval range.</a:t>
            </a:r>
          </a:p>
          <a:p>
            <a:endParaRPr lang="en-GB" sz="950" dirty="0">
              <a:latin typeface="Atkinson Hyperlegible" pitchFamily="50" charset="0"/>
            </a:endParaRPr>
          </a:p>
          <a:p>
            <a:r>
              <a:rPr lang="en-GB" sz="950" baseline="30000" dirty="0">
                <a:latin typeface="Atkinson Hyperlegible" pitchFamily="50" charset="0"/>
              </a:rPr>
              <a:t>3</a:t>
            </a:r>
            <a:r>
              <a:rPr lang="en-GB" sz="950" dirty="0">
                <a:latin typeface="Atkinson Hyperlegible" pitchFamily="50" charset="0"/>
              </a:rPr>
              <a:t> Crime Severity Score measures ‘relative harm’ of crimes by taking into account both the volume and the severity of offences, and by weighting offences differently. National data for the 12 months to December 2021 have been used in order that comparisons can be made to Essex’s Most Similar Group of Forces (MSG).</a:t>
            </a:r>
          </a:p>
          <a:p>
            <a:endParaRPr lang="en-GB" sz="950" dirty="0">
              <a:latin typeface="Atkinson Hyperlegible" pitchFamily="50" charset="0"/>
            </a:endParaRPr>
          </a:p>
          <a:p>
            <a:r>
              <a:rPr lang="en-GB" sz="950" baseline="30000" dirty="0">
                <a:latin typeface="Atkinson Hyperlegible" pitchFamily="50" charset="0"/>
              </a:rPr>
              <a:t>4 </a:t>
            </a:r>
            <a:r>
              <a:rPr lang="en-GB" sz="950" dirty="0">
                <a:latin typeface="Atkinson Hyperlegible" pitchFamily="50" charset="0"/>
              </a:rPr>
              <a:t>T</a:t>
            </a:r>
            <a:r>
              <a:rPr lang="en-GB" sz="950" dirty="0">
                <a:effectLst/>
                <a:latin typeface="Atkinson Hyperlegible" pitchFamily="50" charset="0"/>
                <a:ea typeface="Calibri" panose="020F0502020204030204" pitchFamily="34" charset="0"/>
              </a:rPr>
              <a:t>he methodology used for identifying these investigations as drug related is subjective and based on the circumstances presented. These figures will include investigations where the victim or the suspect are involved Drug Use, Possession or Selling.</a:t>
            </a:r>
            <a:r>
              <a:rPr lang="en-GB" sz="950" dirty="0">
                <a:solidFill>
                  <a:srgbClr val="FF0000"/>
                </a:solidFill>
                <a:latin typeface="Atkinson Hyperlegible" pitchFamily="50" charset="0"/>
              </a:rPr>
              <a:t>		</a:t>
            </a:r>
          </a:p>
          <a:p>
            <a:r>
              <a:rPr lang="en-GB" sz="950" dirty="0">
                <a:solidFill>
                  <a:srgbClr val="FF0000"/>
                </a:solidFill>
                <a:latin typeface="Atkinson Hyperlegible" pitchFamily="50" charset="0"/>
              </a:rPr>
              <a:t>			</a:t>
            </a:r>
            <a:r>
              <a:rPr lang="en-GB" sz="950" dirty="0">
                <a:latin typeface="Atkinson Hyperlegible" pitchFamily="50" charset="0"/>
              </a:rPr>
              <a:t>	</a:t>
            </a:r>
          </a:p>
          <a:p>
            <a:r>
              <a:rPr lang="en-GB" sz="950" baseline="30000" dirty="0">
                <a:latin typeface="Atkinson Hyperlegible" pitchFamily="50" charset="0"/>
              </a:rPr>
              <a:t>5</a:t>
            </a:r>
            <a:r>
              <a:rPr lang="en-GB" sz="950" dirty="0">
                <a:latin typeface="Atkinson Hyperlegible" pitchFamily="50" charset="0"/>
              </a:rPr>
              <a:t> ‘Killed or Seriously Injured’ (KSI) refers to all people killed or seriously injured on Essex’s roads, regardless of whether any criminal offences were committed. ‘Causing Death/Serious Injury by Dangerous/Inconsiderate Driving’ offences (detailed on p.7) refers to the number of crimes of this type.</a:t>
            </a:r>
          </a:p>
          <a:p>
            <a:endParaRPr lang="en-GB" sz="950" dirty="0">
              <a:latin typeface="Atkinson Hyperlegible" pitchFamily="50" charset="0"/>
            </a:endParaRPr>
          </a:p>
          <a:p>
            <a:r>
              <a:rPr lang="en-GB" sz="950" baseline="30000" dirty="0">
                <a:latin typeface="Atkinson Hyperlegible" pitchFamily="50" charset="0"/>
              </a:rPr>
              <a:t>6</a:t>
            </a:r>
            <a:r>
              <a:rPr lang="en-GB" sz="950" dirty="0">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a:t>
            </a:r>
          </a:p>
          <a:p>
            <a:r>
              <a:rPr lang="en-GB" sz="950" dirty="0">
                <a:solidFill>
                  <a:srgbClr val="FF0000"/>
                </a:solidFill>
                <a:latin typeface="Atkinson Hyperlegible" pitchFamily="50" charset="0"/>
              </a:rPr>
              <a:t>		</a:t>
            </a:r>
          </a:p>
          <a:p>
            <a:r>
              <a:rPr lang="en-GB" sz="950" baseline="30000" dirty="0">
                <a:latin typeface="Atkinson Hyperlegible" pitchFamily="50" charset="0"/>
              </a:rPr>
              <a:t>7</a:t>
            </a:r>
            <a:r>
              <a:rPr lang="en-GB" sz="950" dirty="0">
                <a:latin typeface="Atkinson Hyperlegible" pitchFamily="50" charset="0"/>
              </a:rPr>
              <a:t> Solved outcomes are crimes that result in: charge or summons, caution, crimes taken into consideration, fixed penalty notice, cannabis warning or community resolution.</a:t>
            </a:r>
          </a:p>
          <a:p>
            <a:endParaRPr lang="en-GB" sz="950" baseline="30000" dirty="0">
              <a:latin typeface="Atkinson Hyperlegible" pitchFamily="50" charset="0"/>
            </a:endParaRPr>
          </a:p>
          <a:p>
            <a:r>
              <a:rPr lang="en-GB" sz="950" baseline="30000" dirty="0">
                <a:latin typeface="Atkinson Hyperlegible" pitchFamily="50" charset="0"/>
              </a:rPr>
              <a:t>8</a:t>
            </a:r>
            <a:r>
              <a:rPr lang="en-GB" sz="950" dirty="0">
                <a:latin typeface="Atkinson Hyperlegible" pitchFamily="50" charset="0"/>
              </a:rPr>
              <a:t> </a:t>
            </a:r>
            <a:r>
              <a:rPr lang="en-GB" sz="950" i="0" dirty="0">
                <a:effectLst/>
                <a:latin typeface="Atkinson Hyperlegible" pitchFamily="50" charset="0"/>
              </a:rPr>
              <a:t>T</a:t>
            </a:r>
            <a:r>
              <a:rPr lang="en-GB" sz="950" dirty="0">
                <a:effectLst/>
                <a:latin typeface="Atkinson Hyperlegible" pitchFamily="50" charset="0"/>
              </a:rPr>
              <a:t>his is number </a:t>
            </a:r>
            <a:r>
              <a:rPr lang="en-GB" sz="950" dirty="0">
                <a:solidFill>
                  <a:schemeClr val="tx1"/>
                </a:solidFill>
                <a:effectLst/>
                <a:latin typeface="Atkinson Hyperlegible" pitchFamily="50" charset="0"/>
              </a:rPr>
              <a:t>of theft offences in which dogs were stolen, and not necessarily the number of dogs which were stolen. </a:t>
            </a:r>
          </a:p>
          <a:p>
            <a:endParaRPr lang="en-GB" sz="950" dirty="0">
              <a:latin typeface="Atkinson Hyperlegible" pitchFamily="50" charset="0"/>
            </a:endParaRPr>
          </a:p>
          <a:p>
            <a:r>
              <a:rPr lang="en-GB" sz="950" baseline="30000" dirty="0">
                <a:latin typeface="Atkinson Hyperlegible" pitchFamily="50" charset="0"/>
              </a:rPr>
              <a:t>9</a:t>
            </a:r>
            <a:r>
              <a:rPr lang="en-GB" sz="950" dirty="0">
                <a:latin typeface="Atkinson Hyperlegible" pitchFamily="50" charset="0"/>
              </a:rPr>
              <a:t> Ethnic minority employees as a percentage of the total workforce.</a:t>
            </a:r>
          </a:p>
        </p:txBody>
      </p:sp>
      <p:sp>
        <p:nvSpPr>
          <p:cNvPr id="3" name="Slide Number Placeholder 2"/>
          <p:cNvSpPr>
            <a:spLocks noGrp="1"/>
          </p:cNvSpPr>
          <p:nvPr>
            <p:ph type="sldNum" sz="quarter" idx="12"/>
          </p:nvPr>
        </p:nvSpPr>
        <p:spPr>
          <a:xfrm>
            <a:off x="6983355" y="6492875"/>
            <a:ext cx="2133600" cy="365125"/>
          </a:xfrm>
        </p:spPr>
        <p:txBody>
          <a:bodyPr/>
          <a:lstStyle/>
          <a:p>
            <a:fld id="{E0D83E65-4E55-4BA6-A0BC-212B9D3BDCE3}" type="slidenum">
              <a:rPr lang="en-GB" smtClean="0"/>
              <a:pPr/>
              <a:t>20</a:t>
            </a:fld>
            <a:endParaRPr lang="en-GB" dirty="0"/>
          </a:p>
        </p:txBody>
      </p:sp>
    </p:spTree>
    <p:extLst>
      <p:ext uri="{BB962C8B-B14F-4D97-AF65-F5344CB8AC3E}">
        <p14:creationId xmlns:p14="http://schemas.microsoft.com/office/powerpoint/2010/main" val="3042133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02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338554"/>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February</a:t>
            </a:r>
          </a:p>
        </p:txBody>
      </p:sp>
      <p:sp>
        <p:nvSpPr>
          <p:cNvPr id="11" name="TextBox 10"/>
          <p:cNvSpPr txBox="1"/>
          <p:nvPr/>
        </p:nvSpPr>
        <p:spPr>
          <a:xfrm>
            <a:off x="7648317" y="805186"/>
            <a:ext cx="1236639" cy="246221"/>
          </a:xfrm>
          <a:prstGeom prst="rect">
            <a:avLst/>
          </a:prstGeom>
          <a:noFill/>
        </p:spPr>
        <p:txBody>
          <a:bodyPr wrap="square" rtlCol="0">
            <a:spAutoFit/>
          </a:bodyPr>
          <a:lstStyle/>
          <a:p>
            <a:pPr algn="ctr"/>
            <a:r>
              <a:rPr lang="en-GB" sz="1000" dirty="0">
                <a:latin typeface="Atkinson Hyperlegible" pitchFamily="50" charset="0"/>
              </a:rPr>
              <a:t>Table 3</a:t>
            </a:r>
          </a:p>
        </p:txBody>
      </p:sp>
      <p:sp>
        <p:nvSpPr>
          <p:cNvPr id="4" name="Slide Number Placeholder 3"/>
          <p:cNvSpPr>
            <a:spLocks noGrp="1"/>
          </p:cNvSpPr>
          <p:nvPr>
            <p:ph type="sldNum" sz="quarter" idx="12"/>
          </p:nvPr>
        </p:nvSpPr>
        <p:spPr>
          <a:xfrm>
            <a:off x="7010400" y="6492875"/>
            <a:ext cx="2133600" cy="365125"/>
          </a:xfrm>
        </p:spPr>
        <p:txBody>
          <a:bodyPr/>
          <a:lstStyle/>
          <a:p>
            <a:fld id="{E0D83E65-4E55-4BA6-A0BC-212B9D3BDCE3}" type="slidenum">
              <a:rPr lang="en-GB" smtClean="0"/>
              <a:pPr/>
              <a:t>21</a:t>
            </a:fld>
            <a:endParaRPr lang="en-GB" dirty="0"/>
          </a:p>
        </p:txBody>
      </p:sp>
      <p:pic>
        <p:nvPicPr>
          <p:cNvPr id="3" name="Picture 2">
            <a:extLst>
              <a:ext uri="{FF2B5EF4-FFF2-40B4-BE49-F238E27FC236}">
                <a16:creationId xmlns:a16="http://schemas.microsoft.com/office/drawing/2014/main" id="{A526B7B3-9C21-44D3-8BAF-03C68D07869D}"/>
              </a:ext>
            </a:extLst>
          </p:cNvPr>
          <p:cNvPicPr>
            <a:picLocks noChangeAspect="1"/>
          </p:cNvPicPr>
          <p:nvPr/>
        </p:nvPicPr>
        <p:blipFill>
          <a:blip r:embed="rId2"/>
          <a:stretch>
            <a:fillRect/>
          </a:stretch>
        </p:blipFill>
        <p:spPr>
          <a:xfrm>
            <a:off x="72000" y="785727"/>
            <a:ext cx="9000000" cy="4922134"/>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4955524" cy="338554"/>
          </a:xfrm>
          <a:prstGeom prst="rect">
            <a:avLst/>
          </a:prstGeom>
        </p:spPr>
        <p:txBody>
          <a:bodyPr wrap="none">
            <a:spAutoFit/>
          </a:bodyPr>
          <a:lstStyle/>
          <a:p>
            <a:r>
              <a:rPr lang="en-GB" sz="1600" b="1" dirty="0">
                <a:solidFill>
                  <a:schemeClr val="bg1"/>
                </a:solidFill>
                <a:latin typeface="Atkinson Hyperlegible" pitchFamily="50" charset="0"/>
              </a:rPr>
              <a:t>Crime Tree Data – Rolling 12 Months to February </a:t>
            </a:r>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4</a:t>
            </a:r>
          </a:p>
        </p:txBody>
      </p:sp>
      <p:sp>
        <p:nvSpPr>
          <p:cNvPr id="12" name="Slide Number Placeholder 3"/>
          <p:cNvSpPr>
            <a:spLocks noGrp="1"/>
          </p:cNvSpPr>
          <p:nvPr>
            <p:ph type="sldNum" sz="quarter" idx="12"/>
          </p:nvPr>
        </p:nvSpPr>
        <p:spPr>
          <a:xfrm>
            <a:off x="6995053" y="6492875"/>
            <a:ext cx="2133600" cy="365125"/>
          </a:xfrm>
        </p:spPr>
        <p:txBody>
          <a:bodyPr/>
          <a:lstStyle/>
          <a:p>
            <a:fld id="{E0D83E65-4E55-4BA6-A0BC-212B9D3BDCE3}" type="slidenum">
              <a:rPr lang="en-GB" smtClean="0"/>
              <a:pPr/>
              <a:t>22</a:t>
            </a:fld>
            <a:endParaRPr lang="en-GB" dirty="0"/>
          </a:p>
        </p:txBody>
      </p:sp>
      <p:pic>
        <p:nvPicPr>
          <p:cNvPr id="3" name="Picture 2">
            <a:extLst>
              <a:ext uri="{FF2B5EF4-FFF2-40B4-BE49-F238E27FC236}">
                <a16:creationId xmlns:a16="http://schemas.microsoft.com/office/drawing/2014/main" id="{DC7BFC81-B867-4EF1-AE66-A1D72609442B}"/>
              </a:ext>
            </a:extLst>
          </p:cNvPr>
          <p:cNvPicPr>
            <a:picLocks noChangeAspect="1"/>
          </p:cNvPicPr>
          <p:nvPr/>
        </p:nvPicPr>
        <p:blipFill>
          <a:blip r:embed="rId2"/>
          <a:stretch>
            <a:fillRect/>
          </a:stretch>
        </p:blipFill>
        <p:spPr>
          <a:xfrm>
            <a:off x="95779" y="1068075"/>
            <a:ext cx="9000000" cy="2552115"/>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633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11" name="TextBox 10"/>
          <p:cNvSpPr txBox="1"/>
          <p:nvPr/>
        </p:nvSpPr>
        <p:spPr>
          <a:xfrm>
            <a:off x="7648317" y="821854"/>
            <a:ext cx="1236639" cy="246221"/>
          </a:xfrm>
          <a:prstGeom prst="rect">
            <a:avLst/>
          </a:prstGeom>
          <a:noFill/>
        </p:spPr>
        <p:txBody>
          <a:bodyPr wrap="square" rtlCol="0">
            <a:spAutoFit/>
          </a:bodyPr>
          <a:lstStyle/>
          <a:p>
            <a:pPr algn="ctr"/>
            <a:r>
              <a:rPr lang="en-GB" sz="1000" dirty="0">
                <a:latin typeface="Atkinson Hyperlegible" pitchFamily="50" charset="0"/>
              </a:rPr>
              <a:t>Table 5</a:t>
            </a:r>
          </a:p>
        </p:txBody>
      </p:sp>
      <p:sp>
        <p:nvSpPr>
          <p:cNvPr id="12" name="Slide Number Placeholder 3"/>
          <p:cNvSpPr>
            <a:spLocks noGrp="1"/>
          </p:cNvSpPr>
          <p:nvPr>
            <p:ph type="sldNum" sz="quarter" idx="12"/>
          </p:nvPr>
        </p:nvSpPr>
        <p:spPr>
          <a:xfrm>
            <a:off x="7003761" y="6508237"/>
            <a:ext cx="2133600" cy="365125"/>
          </a:xfrm>
        </p:spPr>
        <p:txBody>
          <a:bodyPr/>
          <a:lstStyle/>
          <a:p>
            <a:fld id="{E0D83E65-4E55-4BA6-A0BC-212B9D3BDCE3}" type="slidenum">
              <a:rPr lang="en-GB" smtClean="0"/>
              <a:pPr/>
              <a:t>23</a:t>
            </a:fld>
            <a:endParaRPr lang="en-GB" dirty="0"/>
          </a:p>
        </p:txBody>
      </p:sp>
      <p:sp>
        <p:nvSpPr>
          <p:cNvPr id="7" name="Rectangle 6">
            <a:extLst>
              <a:ext uri="{FF2B5EF4-FFF2-40B4-BE49-F238E27FC236}">
                <a16:creationId xmlns:a16="http://schemas.microsoft.com/office/drawing/2014/main" id="{4D8B76C5-3C8D-4796-B6EE-D77F54941A33}"/>
              </a:ext>
            </a:extLst>
          </p:cNvPr>
          <p:cNvSpPr/>
          <p:nvPr/>
        </p:nvSpPr>
        <p:spPr>
          <a:xfrm>
            <a:off x="106082" y="81443"/>
            <a:ext cx="8965917" cy="553998"/>
          </a:xfrm>
          <a:prstGeom prst="rect">
            <a:avLst/>
          </a:prstGeom>
        </p:spPr>
        <p:txBody>
          <a:bodyPr wrap="square">
            <a:spAutoFit/>
          </a:bodyPr>
          <a:lstStyle/>
          <a:p>
            <a:r>
              <a:rPr lang="en-GB" sz="1600" b="1" dirty="0">
                <a:solidFill>
                  <a:schemeClr val="bg1"/>
                </a:solidFill>
                <a:latin typeface="Atkinson Hyperlegible" pitchFamily="50" charset="0"/>
              </a:rPr>
              <a:t>Crime Tree Data - Rolling 12 months to February                                                                        </a:t>
            </a:r>
            <a:r>
              <a:rPr lang="en-GB" sz="1400" b="1" dirty="0">
                <a:solidFill>
                  <a:schemeClr val="bg1"/>
                </a:solidFill>
                <a:latin typeface="Atkinson Hyperlegible" pitchFamily="50" charset="0"/>
              </a:rPr>
              <a:t>Violence against the Person and Sexual offences and outcomes (by crime type) split by gender</a:t>
            </a:r>
          </a:p>
        </p:txBody>
      </p:sp>
      <p:sp>
        <p:nvSpPr>
          <p:cNvPr id="19" name="TextBox 18">
            <a:extLst>
              <a:ext uri="{FF2B5EF4-FFF2-40B4-BE49-F238E27FC236}">
                <a16:creationId xmlns:a16="http://schemas.microsoft.com/office/drawing/2014/main" id="{8BB45000-24B5-492A-B11B-C463534CE5EC}"/>
              </a:ext>
            </a:extLst>
          </p:cNvPr>
          <p:cNvSpPr txBox="1"/>
          <p:nvPr/>
        </p:nvSpPr>
        <p:spPr>
          <a:xfrm>
            <a:off x="-1" y="5660761"/>
            <a:ext cx="9071999" cy="246221"/>
          </a:xfrm>
          <a:prstGeom prst="rect">
            <a:avLst/>
          </a:prstGeom>
          <a:noFill/>
        </p:spPr>
        <p:txBody>
          <a:bodyPr wrap="square">
            <a:spAutoFit/>
          </a:bodyPr>
          <a:lstStyle/>
          <a:p>
            <a:r>
              <a:rPr lang="en-GB" sz="1000" dirty="0">
                <a:latin typeface="Atkinson Hyperlegible" pitchFamily="50" charset="0"/>
              </a:rPr>
              <a:t>Please note: the breakdown of data within these tables may not tally with the totals on page 21 as gender data is rerun on a monthly basis.</a:t>
            </a:r>
          </a:p>
        </p:txBody>
      </p:sp>
      <p:pic>
        <p:nvPicPr>
          <p:cNvPr id="4" name="Picture 3">
            <a:extLst>
              <a:ext uri="{FF2B5EF4-FFF2-40B4-BE49-F238E27FC236}">
                <a16:creationId xmlns:a16="http://schemas.microsoft.com/office/drawing/2014/main" id="{511CD3AA-F5D2-4318-A01F-31FA7B299D59}"/>
              </a:ext>
            </a:extLst>
          </p:cNvPr>
          <p:cNvPicPr>
            <a:picLocks noChangeAspect="1"/>
          </p:cNvPicPr>
          <p:nvPr/>
        </p:nvPicPr>
        <p:blipFill>
          <a:blip r:embed="rId2"/>
          <a:stretch>
            <a:fillRect/>
          </a:stretch>
        </p:blipFill>
        <p:spPr>
          <a:xfrm>
            <a:off x="259044" y="860576"/>
            <a:ext cx="9000000" cy="4493445"/>
          </a:xfrm>
          <a:prstGeom prst="rect">
            <a:avLst/>
          </a:prstGeom>
        </p:spPr>
      </p:pic>
    </p:spTree>
    <p:extLst>
      <p:ext uri="{BB962C8B-B14F-4D97-AF65-F5344CB8AC3E}">
        <p14:creationId xmlns:p14="http://schemas.microsoft.com/office/powerpoint/2010/main" val="549692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7022477" y="6563544"/>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271792" y="219522"/>
            <a:ext cx="1872208"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7" name="TextBox 16"/>
          <p:cNvSpPr txBox="1"/>
          <p:nvPr/>
        </p:nvSpPr>
        <p:spPr>
          <a:xfrm>
            <a:off x="107504" y="4070554"/>
            <a:ext cx="8964496"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Essex experienced a 10.2% increase in All Crime (15,060 more offences) for the 12 months to February 2022 compared to the 12 months to February 2021. This increase in crime has been primarily influenced by the Government’s restrictions on gathering and movement in relation to COVID-19. Essex is eighth in its Most Similar Group of forces (MSG) for crime per 1,000 population.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There was a 3.6% decrease in All Crime in the 12 months to February 2022 compared to the 12 months to February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this equates to 6,085 fewer offences.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Essex Police recorded a daily average of 427 crimes in February 2022, compared with an average of 428 crimes in January 2022. This equates to a decrease of 0.5%, or an average of 1 fewer crime recorded per day.</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11,942 offences were recorded in the month of February 2022, an increase of 12.6% (1,334 offences) compared to the month of February 2021 (10,608 offences). There was an 11.1% decrease in offences the month of February 2022 compared to the month of February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(13,433 offences).</a:t>
            </a:r>
          </a:p>
        </p:txBody>
      </p:sp>
      <p:pic>
        <p:nvPicPr>
          <p:cNvPr id="2" name="Picture 1">
            <a:extLst>
              <a:ext uri="{FF2B5EF4-FFF2-40B4-BE49-F238E27FC236}">
                <a16:creationId xmlns:a16="http://schemas.microsoft.com/office/drawing/2014/main" id="{2E095B6F-EEAB-449F-A949-F79F7D913FB0}"/>
              </a:ext>
            </a:extLst>
          </p:cNvPr>
          <p:cNvPicPr>
            <a:picLocks noChangeAspect="1"/>
          </p:cNvPicPr>
          <p:nvPr/>
        </p:nvPicPr>
        <p:blipFill>
          <a:blip r:embed="rId2"/>
          <a:stretch>
            <a:fillRect/>
          </a:stretch>
        </p:blipFill>
        <p:spPr>
          <a:xfrm>
            <a:off x="72000" y="755041"/>
            <a:ext cx="9000000" cy="634682"/>
          </a:xfrm>
          <a:prstGeom prst="rect">
            <a:avLst/>
          </a:prstGeom>
        </p:spPr>
      </p:pic>
      <p:pic>
        <p:nvPicPr>
          <p:cNvPr id="4" name="Picture 3">
            <a:extLst>
              <a:ext uri="{FF2B5EF4-FFF2-40B4-BE49-F238E27FC236}">
                <a16:creationId xmlns:a16="http://schemas.microsoft.com/office/drawing/2014/main" id="{CE3477E2-5F55-4146-AE2A-21037432AB5F}"/>
              </a:ext>
            </a:extLst>
          </p:cNvPr>
          <p:cNvPicPr>
            <a:picLocks noChangeAspect="1"/>
          </p:cNvPicPr>
          <p:nvPr/>
        </p:nvPicPr>
        <p:blipFill>
          <a:blip r:embed="rId3"/>
          <a:stretch>
            <a:fillRect/>
          </a:stretch>
        </p:blipFill>
        <p:spPr>
          <a:xfrm>
            <a:off x="1532540" y="1461547"/>
            <a:ext cx="6078920" cy="2414282"/>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107504" y="4059750"/>
            <a:ext cx="8928992" cy="236988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latin typeface="Atkinson Hyperlegible" pitchFamily="50" charset="0"/>
              </a:rPr>
              <a:t>Confidence (from the independent survey commissioned by Essex Police) is at 80.1% (results to the 12 months to December 2021). Compared to year ending December 2020, confidence in the local police has increased (an improvement of 3.8% points).</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The All Crime Harm (Crime Severity) Score* (14.1) places Essex seventh in its MSG.</a:t>
            </a:r>
          </a:p>
          <a:p>
            <a:endParaRPr lang="en-GB" sz="1200" dirty="0">
              <a:solidFill>
                <a:srgbClr val="FF0000"/>
              </a:solidFill>
              <a:latin typeface="Atkinson Hyperlegible" pitchFamily="50" charset="0"/>
            </a:endParaRPr>
          </a:p>
          <a:p>
            <a:r>
              <a:rPr lang="en-GB" sz="1200" dirty="0">
                <a:solidFill>
                  <a:schemeClr val="tx1"/>
                </a:solidFill>
                <a:latin typeface="Atkinson Hyperlegible" pitchFamily="50" charset="0"/>
              </a:rPr>
              <a:t>Although confidence in policing in Essex has improved, Essex is eighth in its Most Similar Group of forces (MSG) for crime per 1,000 population, and the All Crime Harm (Crime Severity) Score is above the MSG average. A grade of Adequate is therefore recommended.</a:t>
            </a:r>
          </a:p>
          <a:p>
            <a:endParaRPr lang="en-GB" sz="1200" dirty="0">
              <a:solidFill>
                <a:srgbClr val="FF0000"/>
              </a:solidFill>
              <a:latin typeface="Atkinson Hyperlegible" pitchFamily="50" charset="0"/>
            </a:endParaRPr>
          </a:p>
          <a:p>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As national data are only available to December 2021, scores for the 12 months to December for the preceding three years have been included.</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688632" cy="338554"/>
          </a:xfrm>
          <a:prstGeom prst="rect">
            <a:avLst/>
          </a:prstGeom>
        </p:spPr>
        <p:txBody>
          <a:bodyPr wrap="square">
            <a:spAutoFit/>
          </a:bodyPr>
          <a:lstStyle/>
          <a:p>
            <a:r>
              <a:rPr lang="en-GB" sz="1600" b="1" dirty="0">
                <a:solidFill>
                  <a:schemeClr val="bg1"/>
                </a:solidFill>
                <a:latin typeface="Atkinson Hyperlegible" pitchFamily="50" charset="0"/>
              </a:rPr>
              <a:t>Priority 1 - Further investment in Crime Prevention</a:t>
            </a:r>
          </a:p>
        </p:txBody>
      </p:sp>
      <p:sp>
        <p:nvSpPr>
          <p:cNvPr id="5" name="Slide Number Placeholder 4"/>
          <p:cNvSpPr>
            <a:spLocks noGrp="1"/>
          </p:cNvSpPr>
          <p:nvPr>
            <p:ph type="sldNum" sz="quarter" idx="12"/>
          </p:nvPr>
        </p:nvSpPr>
        <p:spPr>
          <a:xfrm>
            <a:off x="6930463" y="6458325"/>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6620599" y="206709"/>
            <a:ext cx="2479339" cy="338554"/>
          </a:xfrm>
          <a:prstGeom prst="rect">
            <a:avLst/>
          </a:prstGeom>
        </p:spPr>
        <p:txBody>
          <a:bodyPr wrap="square">
            <a:spAutoFit/>
          </a:bodyPr>
          <a:lstStyle/>
          <a:p>
            <a:pPr algn="r"/>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r>
              <a:rPr lang="en-GB" sz="1600" b="1" dirty="0">
                <a:solidFill>
                  <a:schemeClr val="accent3"/>
                </a:solidFill>
                <a:latin typeface="Atkinson Hyperlegible" pitchFamily="50" charset="0"/>
              </a:rPr>
              <a:t>  </a:t>
            </a:r>
            <a:endParaRPr lang="en-GB" sz="1600" b="1" dirty="0">
              <a:solidFill>
                <a:schemeClr val="accent6"/>
              </a:solidFill>
              <a:latin typeface="Atkinson Hyperlegible" pitchFamily="50" charset="0"/>
            </a:endParaRPr>
          </a:p>
        </p:txBody>
      </p:sp>
      <p:pic>
        <p:nvPicPr>
          <p:cNvPr id="11" name="Picture 10">
            <a:extLst>
              <a:ext uri="{FF2B5EF4-FFF2-40B4-BE49-F238E27FC236}">
                <a16:creationId xmlns:a16="http://schemas.microsoft.com/office/drawing/2014/main" id="{5FA9BEAB-73D4-4678-8101-12B0DE3D2170}"/>
              </a:ext>
            </a:extLst>
          </p:cNvPr>
          <p:cNvPicPr>
            <a:picLocks noChangeAspect="1"/>
          </p:cNvPicPr>
          <p:nvPr/>
        </p:nvPicPr>
        <p:blipFill>
          <a:blip r:embed="rId2"/>
          <a:stretch>
            <a:fillRect/>
          </a:stretch>
        </p:blipFill>
        <p:spPr>
          <a:xfrm>
            <a:off x="71743" y="1443189"/>
            <a:ext cx="9000000" cy="785549"/>
          </a:xfrm>
          <a:prstGeom prst="rect">
            <a:avLst/>
          </a:prstGeom>
        </p:spPr>
      </p:pic>
      <p:pic>
        <p:nvPicPr>
          <p:cNvPr id="3" name="Picture 2">
            <a:extLst>
              <a:ext uri="{FF2B5EF4-FFF2-40B4-BE49-F238E27FC236}">
                <a16:creationId xmlns:a16="http://schemas.microsoft.com/office/drawing/2014/main" id="{24C6E32F-CD69-441A-A2AB-0DFCE106FDDF}"/>
              </a:ext>
            </a:extLst>
          </p:cNvPr>
          <p:cNvPicPr>
            <a:picLocks noChangeAspect="1"/>
          </p:cNvPicPr>
          <p:nvPr/>
        </p:nvPicPr>
        <p:blipFill>
          <a:blip r:embed="rId3"/>
          <a:stretch>
            <a:fillRect/>
          </a:stretch>
        </p:blipFill>
        <p:spPr>
          <a:xfrm>
            <a:off x="71743" y="724611"/>
            <a:ext cx="9000000" cy="634682"/>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2 – Reducing Drug Driven Violence</a:t>
            </a:r>
          </a:p>
        </p:txBody>
      </p:sp>
      <p:sp>
        <p:nvSpPr>
          <p:cNvPr id="5" name="Slide Number Placeholder 4"/>
          <p:cNvSpPr>
            <a:spLocks noGrp="1"/>
          </p:cNvSpPr>
          <p:nvPr>
            <p:ph type="sldNum" sz="quarter" idx="12"/>
          </p:nvPr>
        </p:nvSpPr>
        <p:spPr>
          <a:xfrm>
            <a:off x="6804248" y="6381798"/>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95960" y="4370847"/>
            <a:ext cx="8952079" cy="245451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50" dirty="0">
                <a:solidFill>
                  <a:schemeClr val="tx1"/>
                </a:solidFill>
                <a:latin typeface="Atkinson Hyperlegible" pitchFamily="50" charset="0"/>
              </a:rPr>
              <a:t>Essex experienced four fewer drug related homicides for the 12 months to February 2022 compared to the 12 months to February 2021. </a:t>
            </a:r>
          </a:p>
          <a:p>
            <a:endParaRPr lang="en-GB" sz="1150" dirty="0">
              <a:solidFill>
                <a:schemeClr val="tx1"/>
              </a:solidFill>
              <a:latin typeface="Atkinson Hyperlegible" pitchFamily="50" charset="0"/>
            </a:endParaRPr>
          </a:p>
          <a:p>
            <a:r>
              <a:rPr lang="en-GB" sz="1150" dirty="0">
                <a:solidFill>
                  <a:schemeClr val="tx1"/>
                </a:solidFill>
                <a:latin typeface="Atkinson Hyperlegible" pitchFamily="50" charset="0"/>
              </a:rPr>
              <a:t>There were three fewer drug related homicides for the 12 months to February 2022 compared to the 12 months to February 20</a:t>
            </a:r>
            <a:r>
              <a:rPr lang="en-GB" sz="1150" u="sng" dirty="0">
                <a:solidFill>
                  <a:schemeClr val="tx1"/>
                </a:solidFill>
                <a:latin typeface="Atkinson Hyperlegible" pitchFamily="50" charset="0"/>
              </a:rPr>
              <a:t>20</a:t>
            </a:r>
            <a:r>
              <a:rPr lang="en-GB" sz="1150" dirty="0">
                <a:solidFill>
                  <a:schemeClr val="tx1"/>
                </a:solidFill>
                <a:latin typeface="Atkinson Hyperlegible" pitchFamily="50" charset="0"/>
              </a:rPr>
              <a:t>.</a:t>
            </a:r>
          </a:p>
          <a:p>
            <a:pPr lvl="0"/>
            <a:endParaRPr lang="en-GB" sz="1150" dirty="0">
              <a:solidFill>
                <a:schemeClr val="tx1"/>
              </a:solidFill>
              <a:latin typeface="Atkinson Hyperlegible" pitchFamily="50" charset="0"/>
            </a:endParaRPr>
          </a:p>
          <a:p>
            <a:r>
              <a:rPr lang="en-GB" sz="1150" dirty="0">
                <a:solidFill>
                  <a:schemeClr val="tx1"/>
                </a:solidFill>
                <a:latin typeface="Atkinson Hyperlegible" pitchFamily="50" charset="0"/>
              </a:rPr>
              <a:t>Confidence that Essex Police and partners are dealing with drug crime (from the independent survey commissioned by Essex Police) is at 61.3% for the period September 2021 to December 2021. </a:t>
            </a:r>
          </a:p>
          <a:p>
            <a:pPr lvl="0"/>
            <a:endParaRPr lang="en-GB" sz="1150" dirty="0">
              <a:solidFill>
                <a:srgbClr val="FF0000"/>
              </a:solidFill>
              <a:latin typeface="Atkinson Hyperlegible" pitchFamily="50" charset="0"/>
            </a:endParaRPr>
          </a:p>
          <a:p>
            <a:pPr lvl="0"/>
            <a:r>
              <a:rPr lang="en-GB" sz="1150" dirty="0">
                <a:solidFill>
                  <a:schemeClr val="tx1"/>
                </a:solidFill>
                <a:latin typeface="Atkinson Hyperlegible" pitchFamily="50" charset="0"/>
              </a:rPr>
              <a:t>Due to the low level of data relating to drug related homicides, and as confidence data are for one quarter only, a grade of Adequate is recommended.</a:t>
            </a:r>
            <a:endParaRPr lang="en-GB" sz="1150" dirty="0">
              <a:solidFill>
                <a:schemeClr val="tx1"/>
              </a:solidFill>
              <a:highlight>
                <a:srgbClr val="FFFF00"/>
              </a:highlight>
              <a:latin typeface="Atkinson Hyperlegible" pitchFamily="50" charset="0"/>
            </a:endParaRPr>
          </a:p>
          <a:p>
            <a:pPr lvl="0"/>
            <a:endParaRPr lang="en-GB" sz="1000" dirty="0">
              <a:solidFill>
                <a:srgbClr val="FF0000"/>
              </a:solidFill>
              <a:latin typeface="Atkinson Hyperlegible" pitchFamily="50" charset="0"/>
            </a:endParaRPr>
          </a:p>
          <a:p>
            <a:pPr lvl="0"/>
            <a:r>
              <a:rPr lang="en-GB" sz="1000" dirty="0">
                <a:solidFill>
                  <a:schemeClr val="tx1"/>
                </a:solidFill>
                <a:latin typeface="Atkinson Hyperlegible" pitchFamily="50" charset="0"/>
              </a:rPr>
              <a:t>Please note:</a:t>
            </a:r>
          </a:p>
          <a:p>
            <a:r>
              <a:rPr lang="en-GB" sz="1000" dirty="0">
                <a:solidFill>
                  <a:schemeClr val="tx1"/>
                </a:solidFill>
                <a:latin typeface="Atkinson Hyperlegible" pitchFamily="50" charset="0"/>
              </a:rPr>
              <a:t>*   T</a:t>
            </a:r>
            <a:r>
              <a:rPr lang="en-GB" sz="1000" dirty="0">
                <a:solidFill>
                  <a:schemeClr val="tx1"/>
                </a:solidFill>
                <a:effectLst/>
                <a:latin typeface="Atkinson Hyperlegible" pitchFamily="50" charset="0"/>
                <a:ea typeface="Calibri" panose="020F0502020204030204" pitchFamily="34" charset="0"/>
              </a:rPr>
              <a:t>he methodology used for identifying these investigations as drug related is subjective (qualitative data) and based on the circumstances presented. These figures will include investigations where the victim and/or suspect are suspected of being involved in Drug Use, Possession or Selling.</a:t>
            </a:r>
          </a:p>
          <a:p>
            <a:r>
              <a:rPr lang="en-GB" sz="1000" dirty="0">
                <a:solidFill>
                  <a:schemeClr val="tx1"/>
                </a:solidFill>
                <a:latin typeface="Atkinson Hyperlegible" pitchFamily="50" charset="0"/>
              </a:rPr>
              <a:t>**  The confidence question was added to the internal survey in September 2021. A year on year comparison is therefore not available. </a:t>
            </a:r>
          </a:p>
        </p:txBody>
      </p:sp>
      <p:sp>
        <p:nvSpPr>
          <p:cNvPr id="12" name="Rectangle 11"/>
          <p:cNvSpPr/>
          <p:nvPr/>
        </p:nvSpPr>
        <p:spPr>
          <a:xfrm>
            <a:off x="7308304" y="219879"/>
            <a:ext cx="233562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18" name="Picture 17">
            <a:extLst>
              <a:ext uri="{FF2B5EF4-FFF2-40B4-BE49-F238E27FC236}">
                <a16:creationId xmlns:a16="http://schemas.microsoft.com/office/drawing/2014/main" id="{3146FE34-4984-4226-B819-F495DA7B80EA}"/>
              </a:ext>
            </a:extLst>
          </p:cNvPr>
          <p:cNvPicPr>
            <a:picLocks noChangeAspect="1"/>
          </p:cNvPicPr>
          <p:nvPr/>
        </p:nvPicPr>
        <p:blipFill>
          <a:blip r:embed="rId3"/>
          <a:stretch>
            <a:fillRect/>
          </a:stretch>
        </p:blipFill>
        <p:spPr>
          <a:xfrm>
            <a:off x="87098" y="3400048"/>
            <a:ext cx="9000000" cy="931460"/>
          </a:xfrm>
          <a:prstGeom prst="rect">
            <a:avLst/>
          </a:prstGeom>
        </p:spPr>
      </p:pic>
      <p:pic>
        <p:nvPicPr>
          <p:cNvPr id="3" name="Picture 2">
            <a:extLst>
              <a:ext uri="{FF2B5EF4-FFF2-40B4-BE49-F238E27FC236}">
                <a16:creationId xmlns:a16="http://schemas.microsoft.com/office/drawing/2014/main" id="{1A16DA59-5CB1-40E4-8A4A-0CE4E6881FD4}"/>
              </a:ext>
            </a:extLst>
          </p:cNvPr>
          <p:cNvPicPr>
            <a:picLocks noChangeAspect="1"/>
          </p:cNvPicPr>
          <p:nvPr/>
        </p:nvPicPr>
        <p:blipFill>
          <a:blip r:embed="rId4"/>
          <a:stretch>
            <a:fillRect/>
          </a:stretch>
        </p:blipFill>
        <p:spPr>
          <a:xfrm>
            <a:off x="59583" y="737737"/>
            <a:ext cx="9000000" cy="764907"/>
          </a:xfrm>
          <a:prstGeom prst="rect">
            <a:avLst/>
          </a:prstGeom>
        </p:spPr>
      </p:pic>
      <p:pic>
        <p:nvPicPr>
          <p:cNvPr id="11" name="Picture 10">
            <a:extLst>
              <a:ext uri="{FF2B5EF4-FFF2-40B4-BE49-F238E27FC236}">
                <a16:creationId xmlns:a16="http://schemas.microsoft.com/office/drawing/2014/main" id="{106912B8-D880-4F08-939F-7CCF1340742C}"/>
              </a:ext>
            </a:extLst>
          </p:cNvPr>
          <p:cNvPicPr>
            <a:picLocks noChangeAspect="1"/>
          </p:cNvPicPr>
          <p:nvPr/>
        </p:nvPicPr>
        <p:blipFill>
          <a:blip r:embed="rId5"/>
          <a:stretch>
            <a:fillRect/>
          </a:stretch>
        </p:blipFill>
        <p:spPr>
          <a:xfrm>
            <a:off x="2484248" y="1535694"/>
            <a:ext cx="4320000" cy="1831304"/>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3 – Protect rural and isolated areas</a:t>
            </a:r>
          </a:p>
        </p:txBody>
      </p:sp>
      <p:sp>
        <p:nvSpPr>
          <p:cNvPr id="5" name="Slide Number Placeholder 4"/>
          <p:cNvSpPr>
            <a:spLocks noGrp="1"/>
          </p:cNvSpPr>
          <p:nvPr>
            <p:ph type="sldNum" sz="quarter" idx="12"/>
          </p:nvPr>
        </p:nvSpPr>
        <p:spPr>
          <a:xfrm>
            <a:off x="6894721" y="6492875"/>
            <a:ext cx="2133600" cy="365125"/>
          </a:xfrm>
        </p:spPr>
        <p:txBody>
          <a:bodyPr/>
          <a:lstStyle/>
          <a:p>
            <a:fld id="{E0D83E65-4E55-4BA6-A0BC-212B9D3BDCE3}" type="slidenum">
              <a:rPr lang="en-GB" smtClean="0"/>
              <a:pPr/>
              <a:t>6</a:t>
            </a:fld>
            <a:endParaRPr lang="en-GB" dirty="0"/>
          </a:p>
        </p:txBody>
      </p:sp>
      <p:sp>
        <p:nvSpPr>
          <p:cNvPr id="8" name="TextBox 7"/>
          <p:cNvSpPr txBox="1"/>
          <p:nvPr/>
        </p:nvSpPr>
        <p:spPr>
          <a:xfrm>
            <a:off x="73645" y="4611231"/>
            <a:ext cx="8978082" cy="224676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900" dirty="0">
                <a:solidFill>
                  <a:schemeClr val="tx1"/>
                </a:solidFill>
                <a:latin typeface="Atkinson Hyperlegible" pitchFamily="50" charset="0"/>
              </a:rPr>
              <a:t>Essex experienced a 3.8% increase in rural crime (884 more offences) for the 12 months to February 2022 compared to the 12 months to February 2021 (by way of context, All Crime in Essex increased by 10.2% in the same period).  Rural Crime decreased by 9.8% (2,607 fewer offences) in the 12 months to February 2022 compared to the 12 months to February 20</a:t>
            </a:r>
            <a:r>
              <a:rPr lang="en-GB" sz="900" u="sng" dirty="0">
                <a:solidFill>
                  <a:schemeClr val="tx1"/>
                </a:solidFill>
                <a:latin typeface="Atkinson Hyperlegible" pitchFamily="50" charset="0"/>
              </a:rPr>
              <a:t>20</a:t>
            </a:r>
            <a:r>
              <a:rPr lang="en-GB" sz="900" dirty="0">
                <a:solidFill>
                  <a:schemeClr val="tx1"/>
                </a:solidFill>
                <a:latin typeface="Atkinson Hyperlegible" pitchFamily="50" charset="0"/>
              </a:rPr>
              <a:t>, however (All Crime in Essex decreased by 3.6% in the same period). </a:t>
            </a:r>
          </a:p>
          <a:p>
            <a:endParaRPr lang="en-GB" sz="900" dirty="0">
              <a:solidFill>
                <a:schemeClr val="tx1"/>
              </a:solidFill>
              <a:latin typeface="Atkinson Hyperlegible" pitchFamily="50" charset="0"/>
            </a:endParaRPr>
          </a:p>
          <a:p>
            <a:r>
              <a:rPr lang="en-GB" sz="900" dirty="0">
                <a:solidFill>
                  <a:schemeClr val="tx1"/>
                </a:solidFill>
                <a:latin typeface="Atkinson Hyperlegible" pitchFamily="50" charset="0"/>
              </a:rPr>
              <a:t>The rural crime Harm (Crime Severity) Score* was 8.7 for the 12 months to February 2022, a rise of 1.4 when compared to the 12 months to February 2021 (by way of contrast, the All Crime Harm Score in Essex was 14.1, an increase of 1.7 for the same period).</a:t>
            </a:r>
          </a:p>
          <a:p>
            <a:endParaRPr lang="en-GB" sz="900" dirty="0">
              <a:solidFill>
                <a:srgbClr val="FF0000"/>
              </a:solidFill>
              <a:latin typeface="Atkinson Hyperlegible" pitchFamily="50" charset="0"/>
            </a:endParaRPr>
          </a:p>
          <a:p>
            <a:r>
              <a:rPr lang="en-GB" sz="900" dirty="0">
                <a:solidFill>
                  <a:schemeClr val="tx1"/>
                </a:solidFill>
                <a:latin typeface="Atkinson Hyperlegible" pitchFamily="50" charset="0"/>
              </a:rPr>
              <a:t>Confidence in rural policing (from the independent survey commissioned by Essex Police) is at 82.9% (results to the 12 months to December 2021). Compared to year ending December 2020, confidence in the local police has increased (an improvement of 4.5% points) and is higher than the Essex average of 80.1%.</a:t>
            </a:r>
          </a:p>
          <a:p>
            <a:pPr lvl="0"/>
            <a:endParaRPr lang="en-GB" sz="900" dirty="0">
              <a:solidFill>
                <a:schemeClr val="tx1"/>
              </a:solidFill>
              <a:latin typeface="Atkinson Hyperlegible" pitchFamily="50" charset="0"/>
            </a:endParaRPr>
          </a:p>
          <a:p>
            <a:pPr lvl="0"/>
            <a:r>
              <a:rPr lang="en-GB" sz="900" dirty="0">
                <a:solidFill>
                  <a:schemeClr val="tx1"/>
                </a:solidFill>
                <a:latin typeface="Atkinson Hyperlegible" pitchFamily="50" charset="0"/>
              </a:rPr>
              <a:t>While confidence in the local police has increased, due to the number of rural crime offences increasing, a grade of Adequate is recommended.</a:t>
            </a:r>
          </a:p>
          <a:p>
            <a:pPr lvl="0"/>
            <a:endParaRPr lang="en-GB" sz="900" dirty="0">
              <a:solidFill>
                <a:schemeClr val="tx1"/>
              </a:solidFill>
              <a:latin typeface="Atkinson Hyperlegible" pitchFamily="50" charset="0"/>
            </a:endParaRPr>
          </a:p>
          <a:p>
            <a:r>
              <a:rPr lang="en-GB" sz="800" dirty="0">
                <a:solidFill>
                  <a:schemeClr val="tx1"/>
                </a:solidFill>
                <a:latin typeface="Atkinson Hyperlegible" pitchFamily="50" charset="0"/>
              </a:rPr>
              <a:t>Please note:</a:t>
            </a:r>
          </a:p>
          <a:p>
            <a:r>
              <a:rPr lang="en-GB" sz="800" dirty="0">
                <a:solidFill>
                  <a:schemeClr val="tx1"/>
                </a:solidFill>
                <a:latin typeface="Atkinson Hyperlegible" pitchFamily="50" charset="0"/>
              </a:rPr>
              <a:t>*  Crime Severity Scores (as calculated by the Office for National Statistics) measure the ‘relative harm’ of crimes by taking into account both their volume and their severity. National data are not available for crimes committed in rural areas, so it is not possible to measure against an MSG average; due to this, Essex Police data (to February 2022) have been used rather than national data (which are to December 2021).</a:t>
            </a:r>
          </a:p>
        </p:txBody>
      </p:sp>
      <p:sp>
        <p:nvSpPr>
          <p:cNvPr id="12" name="Rectangle 11"/>
          <p:cNvSpPr/>
          <p:nvPr/>
        </p:nvSpPr>
        <p:spPr>
          <a:xfrm>
            <a:off x="7308304" y="179348"/>
            <a:ext cx="2133600"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pic>
        <p:nvPicPr>
          <p:cNvPr id="16" name="Picture 15">
            <a:extLst>
              <a:ext uri="{FF2B5EF4-FFF2-40B4-BE49-F238E27FC236}">
                <a16:creationId xmlns:a16="http://schemas.microsoft.com/office/drawing/2014/main" id="{5C30A595-5036-4F5C-B8E8-30859E77EE68}"/>
              </a:ext>
            </a:extLst>
          </p:cNvPr>
          <p:cNvPicPr>
            <a:picLocks noChangeAspect="1"/>
          </p:cNvPicPr>
          <p:nvPr/>
        </p:nvPicPr>
        <p:blipFill>
          <a:blip r:embed="rId3"/>
          <a:stretch>
            <a:fillRect/>
          </a:stretch>
        </p:blipFill>
        <p:spPr>
          <a:xfrm>
            <a:off x="48862" y="3701575"/>
            <a:ext cx="9000000" cy="913306"/>
          </a:xfrm>
          <a:prstGeom prst="rect">
            <a:avLst/>
          </a:prstGeom>
        </p:spPr>
      </p:pic>
      <p:pic>
        <p:nvPicPr>
          <p:cNvPr id="2" name="Picture 1">
            <a:extLst>
              <a:ext uri="{FF2B5EF4-FFF2-40B4-BE49-F238E27FC236}">
                <a16:creationId xmlns:a16="http://schemas.microsoft.com/office/drawing/2014/main" id="{73C97AD7-1603-4CC1-A71D-C1250FBC2C06}"/>
              </a:ext>
            </a:extLst>
          </p:cNvPr>
          <p:cNvPicPr>
            <a:picLocks noChangeAspect="1"/>
          </p:cNvPicPr>
          <p:nvPr/>
        </p:nvPicPr>
        <p:blipFill>
          <a:blip r:embed="rId4"/>
          <a:stretch>
            <a:fillRect/>
          </a:stretch>
        </p:blipFill>
        <p:spPr>
          <a:xfrm>
            <a:off x="51727" y="703880"/>
            <a:ext cx="9000000" cy="737904"/>
          </a:xfrm>
          <a:prstGeom prst="rect">
            <a:avLst/>
          </a:prstGeom>
        </p:spPr>
      </p:pic>
      <p:pic>
        <p:nvPicPr>
          <p:cNvPr id="7" name="Picture 6">
            <a:extLst>
              <a:ext uri="{FF2B5EF4-FFF2-40B4-BE49-F238E27FC236}">
                <a16:creationId xmlns:a16="http://schemas.microsoft.com/office/drawing/2014/main" id="{6160E7D2-2878-4460-AD02-102C593586C8}"/>
              </a:ext>
            </a:extLst>
          </p:cNvPr>
          <p:cNvPicPr>
            <a:picLocks noChangeAspect="1"/>
          </p:cNvPicPr>
          <p:nvPr/>
        </p:nvPicPr>
        <p:blipFill>
          <a:blip r:embed="rId5"/>
          <a:stretch>
            <a:fillRect/>
          </a:stretch>
        </p:blipFill>
        <p:spPr>
          <a:xfrm>
            <a:off x="2807904" y="1444572"/>
            <a:ext cx="3528192" cy="1495647"/>
          </a:xfrm>
          <a:prstGeom prst="rect">
            <a:avLst/>
          </a:prstGeom>
        </p:spPr>
      </p:pic>
      <p:pic>
        <p:nvPicPr>
          <p:cNvPr id="13" name="Picture 12">
            <a:extLst>
              <a:ext uri="{FF2B5EF4-FFF2-40B4-BE49-F238E27FC236}">
                <a16:creationId xmlns:a16="http://schemas.microsoft.com/office/drawing/2014/main" id="{77784580-9C26-4610-B585-0570E52B3BE2}"/>
              </a:ext>
            </a:extLst>
          </p:cNvPr>
          <p:cNvPicPr>
            <a:picLocks noChangeAspect="1"/>
          </p:cNvPicPr>
          <p:nvPr/>
        </p:nvPicPr>
        <p:blipFill>
          <a:blip r:embed="rId6"/>
          <a:stretch>
            <a:fillRect/>
          </a:stretch>
        </p:blipFill>
        <p:spPr>
          <a:xfrm>
            <a:off x="51727" y="2954476"/>
            <a:ext cx="9000000" cy="737904"/>
          </a:xfrm>
          <a:prstGeom prst="rect">
            <a:avLst/>
          </a:prstGeom>
        </p:spPr>
      </p:pic>
    </p:spTree>
    <p:extLst>
      <p:ext uri="{BB962C8B-B14F-4D97-AF65-F5344CB8AC3E}">
        <p14:creationId xmlns:p14="http://schemas.microsoft.com/office/powerpoint/2010/main" val="1266694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7</a:t>
            </a:fld>
            <a:endParaRPr lang="en-GB" dirty="0"/>
          </a:p>
        </p:txBody>
      </p:sp>
      <p:sp>
        <p:nvSpPr>
          <p:cNvPr id="7" name="TextBox 6"/>
          <p:cNvSpPr txBox="1"/>
          <p:nvPr/>
        </p:nvSpPr>
        <p:spPr>
          <a:xfrm>
            <a:off x="96841" y="4320157"/>
            <a:ext cx="8978675" cy="21236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There was a 28.6% increase (185 more) in the number of those Killed or Seriously Injured (KSI) in Essex for the 12 months to February 2022 compared to the 12 months to February 2021. There was an increased number of collisions, and particularly serious injuries (29.6%), in the same period. The number of KSIs also increased by eight in the 12 months to February 2022 compared to the 12 months to February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Essex is sixth in its Most Similar Group (MSG) of forces for casualties per 100 million vehicle kilometres (results to December 20</a:t>
            </a:r>
            <a:r>
              <a:rPr lang="en-GB" sz="1200" u="sng" dirty="0">
                <a:solidFill>
                  <a:schemeClr val="tx1"/>
                </a:solidFill>
                <a:latin typeface="Atkinson Hyperlegible" pitchFamily="50" charset="0"/>
              </a:rPr>
              <a:t>20</a:t>
            </a:r>
            <a:r>
              <a:rPr lang="en-GB" sz="1200" dirty="0">
                <a:solidFill>
                  <a:schemeClr val="tx1"/>
                </a:solidFill>
                <a:latin typeface="Atkinson Hyperlegible" pitchFamily="50" charset="0"/>
              </a:rPr>
              <a:t>) and is slightly higher than the MSG average. However, due to the fact that more recent national figures have not been released, the current position cannot be determined (the date of the next national release has not yet been confirmed).</a:t>
            </a:r>
          </a:p>
          <a:p>
            <a:endParaRPr lang="en-GB" sz="1200" dirty="0">
              <a:solidFill>
                <a:schemeClr val="tx1"/>
              </a:solidFill>
              <a:latin typeface="Atkinson Hyperlegible" pitchFamily="50" charset="0"/>
            </a:endParaRPr>
          </a:p>
          <a:p>
            <a:r>
              <a:rPr lang="en-GB" sz="1200" dirty="0">
                <a:solidFill>
                  <a:schemeClr val="tx1"/>
                </a:solidFill>
                <a:latin typeface="Atkinson Hyperlegible" pitchFamily="50" charset="0"/>
              </a:rPr>
              <a:t>Please note that most KSIs do not necessarily result in criminal offences (such as death or serious injury caused by dangerous driving) being recorded.</a:t>
            </a:r>
          </a:p>
        </p:txBody>
      </p:sp>
      <p:sp>
        <p:nvSpPr>
          <p:cNvPr id="16" name="Rectangle 15">
            <a:extLst>
              <a:ext uri="{FF2B5EF4-FFF2-40B4-BE49-F238E27FC236}">
                <a16:creationId xmlns:a16="http://schemas.microsoft.com/office/drawing/2014/main" id="{5713B068-63A2-4E9F-90F7-B16DE8E7EC4C}"/>
              </a:ext>
            </a:extLst>
          </p:cNvPr>
          <p:cNvSpPr/>
          <p:nvPr/>
        </p:nvSpPr>
        <p:spPr>
          <a:xfrm>
            <a:off x="6588224" y="54598"/>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8" name="Picture 7">
            <a:extLst>
              <a:ext uri="{FF2B5EF4-FFF2-40B4-BE49-F238E27FC236}">
                <a16:creationId xmlns:a16="http://schemas.microsoft.com/office/drawing/2014/main" id="{7E544583-E711-4DB1-B390-AF6EE4F6E8AB}"/>
              </a:ext>
            </a:extLst>
          </p:cNvPr>
          <p:cNvPicPr>
            <a:picLocks noChangeAspect="1"/>
          </p:cNvPicPr>
          <p:nvPr/>
        </p:nvPicPr>
        <p:blipFill>
          <a:blip r:embed="rId2"/>
          <a:stretch>
            <a:fillRect/>
          </a:stretch>
        </p:blipFill>
        <p:spPr>
          <a:xfrm>
            <a:off x="141689" y="1631342"/>
            <a:ext cx="4320000" cy="1853254"/>
          </a:xfrm>
          <a:prstGeom prst="rect">
            <a:avLst/>
          </a:prstGeom>
        </p:spPr>
      </p:pic>
      <p:pic>
        <p:nvPicPr>
          <p:cNvPr id="10" name="Picture 9">
            <a:extLst>
              <a:ext uri="{FF2B5EF4-FFF2-40B4-BE49-F238E27FC236}">
                <a16:creationId xmlns:a16="http://schemas.microsoft.com/office/drawing/2014/main" id="{D99DE924-312C-44E8-8507-54A1D28E6DE6}"/>
              </a:ext>
            </a:extLst>
          </p:cNvPr>
          <p:cNvPicPr>
            <a:picLocks noChangeAspect="1"/>
          </p:cNvPicPr>
          <p:nvPr/>
        </p:nvPicPr>
        <p:blipFill>
          <a:blip r:embed="rId3"/>
          <a:stretch>
            <a:fillRect/>
          </a:stretch>
        </p:blipFill>
        <p:spPr>
          <a:xfrm>
            <a:off x="86179" y="751348"/>
            <a:ext cx="9000000" cy="622802"/>
          </a:xfrm>
          <a:prstGeom prst="rect">
            <a:avLst/>
          </a:prstGeom>
        </p:spPr>
      </p:pic>
      <p:pic>
        <p:nvPicPr>
          <p:cNvPr id="11" name="Picture 10">
            <a:extLst>
              <a:ext uri="{FF2B5EF4-FFF2-40B4-BE49-F238E27FC236}">
                <a16:creationId xmlns:a16="http://schemas.microsoft.com/office/drawing/2014/main" id="{19260553-0CAA-462C-A07B-2622B3CC393B}"/>
              </a:ext>
            </a:extLst>
          </p:cNvPr>
          <p:cNvPicPr>
            <a:picLocks noChangeAspect="1"/>
          </p:cNvPicPr>
          <p:nvPr/>
        </p:nvPicPr>
        <p:blipFill>
          <a:blip r:embed="rId4"/>
          <a:stretch>
            <a:fillRect/>
          </a:stretch>
        </p:blipFill>
        <p:spPr>
          <a:xfrm>
            <a:off x="4742365" y="1631342"/>
            <a:ext cx="4320000" cy="1091233"/>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6149"/>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38554"/>
          </a:xfrm>
          <a:prstGeom prst="rect">
            <a:avLst/>
          </a:prstGeom>
        </p:spPr>
        <p:txBody>
          <a:bodyPr wrap="square">
            <a:spAutoFit/>
          </a:bodyPr>
          <a:lstStyle/>
          <a:p>
            <a:r>
              <a:rPr lang="en-GB" sz="1600" b="1" dirty="0">
                <a:solidFill>
                  <a:schemeClr val="bg1"/>
                </a:solidFill>
                <a:latin typeface="Atkinson Hyperlegible" pitchFamily="50" charset="0"/>
              </a:rPr>
              <a:t>Priority 4 - Improving safety on our roads (cont.)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8</a:t>
            </a:fld>
            <a:endParaRPr lang="en-GB" dirty="0"/>
          </a:p>
        </p:txBody>
      </p:sp>
      <p:sp>
        <p:nvSpPr>
          <p:cNvPr id="12" name="TextBox 11">
            <a:extLst>
              <a:ext uri="{FF2B5EF4-FFF2-40B4-BE49-F238E27FC236}">
                <a16:creationId xmlns:a16="http://schemas.microsoft.com/office/drawing/2014/main" id="{4B4192FE-0414-49C9-9794-2AE36D86C0B2}"/>
              </a:ext>
            </a:extLst>
          </p:cNvPr>
          <p:cNvSpPr txBox="1"/>
          <p:nvPr/>
        </p:nvSpPr>
        <p:spPr>
          <a:xfrm>
            <a:off x="82662" y="3412630"/>
            <a:ext cx="8978675" cy="3362459"/>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50" dirty="0">
                <a:solidFill>
                  <a:schemeClr val="tx1"/>
                </a:solidFill>
                <a:latin typeface="Atkinson Hyperlegible" pitchFamily="50" charset="0"/>
              </a:rPr>
              <a:t>There was a 28.4% decrease (1,128 fewer offences) in drink/drug driving offences for the 12 months to February 2022 compared to the 12 months to February 2021; of these offences, there was a 17.6% increase (221 more offences) in drink driving and a 56.3% decrease (1,297 fewer offences) in drug driving. This compares with a 23.7% decrease (879 fewer offences) in drink/drug driving offences for the 12 months to February 2022 compared to the 12 months to</a:t>
            </a:r>
            <a:r>
              <a:rPr lang="en-GB" sz="1050" dirty="0">
                <a:solidFill>
                  <a:srgbClr val="FF0000"/>
                </a:solidFill>
                <a:latin typeface="Atkinson Hyperlegible" pitchFamily="50" charset="0"/>
              </a:rPr>
              <a:t> </a:t>
            </a:r>
            <a:r>
              <a:rPr lang="en-GB" sz="1050" dirty="0">
                <a:solidFill>
                  <a:schemeClr val="tx1"/>
                </a:solidFill>
                <a:latin typeface="Atkinson Hyperlegible" pitchFamily="50" charset="0"/>
              </a:rPr>
              <a:t>February 20</a:t>
            </a:r>
            <a:r>
              <a:rPr lang="en-GB" sz="1050" u="sng" dirty="0">
                <a:solidFill>
                  <a:schemeClr val="tx1"/>
                </a:solidFill>
                <a:latin typeface="Atkinson Hyperlegible" pitchFamily="50" charset="0"/>
              </a:rPr>
              <a:t>20</a:t>
            </a:r>
            <a:r>
              <a:rPr lang="en-GB" sz="1050" dirty="0">
                <a:solidFill>
                  <a:schemeClr val="tx1"/>
                </a:solidFill>
                <a:latin typeface="Atkinson Hyperlegible" pitchFamily="50" charset="0"/>
              </a:rPr>
              <a:t>; of these offences, there was a 0.1% decrease (2 fewer offences) in drink driving and a 45.0% decrease (823 fewer offences) in drug driving. All of these offence types are primarily driven by police proactivity in relation to road safety. </a:t>
            </a:r>
          </a:p>
          <a:p>
            <a:endParaRPr lang="en-GB" sz="1050" dirty="0">
              <a:solidFill>
                <a:schemeClr val="tx1"/>
              </a:solidFill>
              <a:latin typeface="Atkinson Hyperlegible" pitchFamily="50" charset="0"/>
            </a:endParaRPr>
          </a:p>
          <a:p>
            <a:r>
              <a:rPr lang="en-GB" sz="1050" dirty="0">
                <a:solidFill>
                  <a:schemeClr val="tx1"/>
                </a:solidFill>
                <a:latin typeface="Atkinson Hyperlegible" pitchFamily="50" charset="0"/>
              </a:rPr>
              <a:t>There was an 8.5% decrease (41 fewer offences) in the number of driving related mobile phone offences recorded for the 12 months to February 2022 compared to the 12 months to February 2021.*</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Confidence in Essex Police and organisations they work with policing the roads (from the independent survey commissioned by Essex Police) is at 63.9% (results to the 12 months to December 2021). Compared to year ending December 2020, confidence in the local police and organisations they work with has decreased by 11.6% points.</a:t>
            </a:r>
          </a:p>
          <a:p>
            <a:endParaRPr lang="en-GB" sz="1050" dirty="0">
              <a:solidFill>
                <a:srgbClr val="FF0000"/>
              </a:solidFill>
              <a:latin typeface="Atkinson Hyperlegible" pitchFamily="50" charset="0"/>
            </a:endParaRPr>
          </a:p>
          <a:p>
            <a:r>
              <a:rPr lang="en-GB" sz="1050" dirty="0">
                <a:solidFill>
                  <a:schemeClr val="tx1"/>
                </a:solidFill>
                <a:latin typeface="Atkinson Hyperlegible" pitchFamily="50" charset="0"/>
              </a:rPr>
              <a:t>Due to the increase in KSIs in the past 12 months and the significant decrease in public confidence a grade of Requires Improvement is recommended. </a:t>
            </a:r>
          </a:p>
          <a:p>
            <a:endParaRPr lang="en-GB" sz="1000" dirty="0">
              <a:solidFill>
                <a:srgbClr val="FF0000"/>
              </a:solidFill>
              <a:latin typeface="Atkinson Hyperlegible" pitchFamily="50" charset="0"/>
            </a:endParaRPr>
          </a:p>
          <a:p>
            <a:r>
              <a:rPr lang="en-GB" sz="900" dirty="0">
                <a:solidFill>
                  <a:schemeClr val="tx1"/>
                </a:solidFill>
                <a:latin typeface="Atkinson Hyperlegible" pitchFamily="50" charset="0"/>
              </a:rPr>
              <a:t>Please note:</a:t>
            </a:r>
          </a:p>
          <a:p>
            <a:r>
              <a:rPr lang="en-GB" sz="900" dirty="0">
                <a:solidFill>
                  <a:schemeClr val="tx1"/>
                </a:solidFill>
                <a:latin typeface="Atkinson Hyperlegible" pitchFamily="50" charset="0"/>
              </a:rPr>
              <a:t>*  In 2019, the definition as to what constituted “use” of a mobile phone in relation to driver-related mobile phone offences was subject to a legal challenge. This resulted in a ruling, which held that while “use” included accessing the interactive functions of the mobile phone (such as making calls, sending messages or using the internet), it did not extend to solely accessing the device’s internal functions (such as making use of the camera). Fewer mobile phone offences were subsequently prosecuted from this point. In 2021, however, the law was changed: it is now illegal to “hold” a phone or sat nav when driving or riding a motorcycle.</a:t>
            </a:r>
          </a:p>
        </p:txBody>
      </p:sp>
      <p:sp>
        <p:nvSpPr>
          <p:cNvPr id="10" name="Rectangle 9">
            <a:extLst>
              <a:ext uri="{FF2B5EF4-FFF2-40B4-BE49-F238E27FC236}">
                <a16:creationId xmlns:a16="http://schemas.microsoft.com/office/drawing/2014/main" id="{B9B283FB-D3A1-4B0E-8CEE-665B0BC8380C}"/>
              </a:ext>
            </a:extLst>
          </p:cNvPr>
          <p:cNvSpPr/>
          <p:nvPr/>
        </p:nvSpPr>
        <p:spPr>
          <a:xfrm>
            <a:off x="6621097" y="43071"/>
            <a:ext cx="2448272" cy="584775"/>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rgbClr val="FF0000"/>
                </a:solidFill>
                <a:latin typeface="Atkinson Hyperlegible" pitchFamily="50" charset="0"/>
              </a:rPr>
              <a:t>Requires Improvement</a:t>
            </a:r>
          </a:p>
        </p:txBody>
      </p:sp>
      <p:pic>
        <p:nvPicPr>
          <p:cNvPr id="3" name="Picture 2">
            <a:extLst>
              <a:ext uri="{FF2B5EF4-FFF2-40B4-BE49-F238E27FC236}">
                <a16:creationId xmlns:a16="http://schemas.microsoft.com/office/drawing/2014/main" id="{BC55B92E-7262-4D2F-B4F6-D3C430762805}"/>
              </a:ext>
            </a:extLst>
          </p:cNvPr>
          <p:cNvPicPr>
            <a:picLocks noChangeAspect="1"/>
          </p:cNvPicPr>
          <p:nvPr/>
        </p:nvPicPr>
        <p:blipFill>
          <a:blip r:embed="rId2"/>
          <a:stretch>
            <a:fillRect/>
          </a:stretch>
        </p:blipFill>
        <p:spPr>
          <a:xfrm>
            <a:off x="95372" y="2258047"/>
            <a:ext cx="9000000" cy="1061896"/>
          </a:xfrm>
          <a:prstGeom prst="rect">
            <a:avLst/>
          </a:prstGeom>
        </p:spPr>
      </p:pic>
      <p:pic>
        <p:nvPicPr>
          <p:cNvPr id="2" name="Picture 1">
            <a:extLst>
              <a:ext uri="{FF2B5EF4-FFF2-40B4-BE49-F238E27FC236}">
                <a16:creationId xmlns:a16="http://schemas.microsoft.com/office/drawing/2014/main" id="{6D90E456-DE26-4C81-9CBD-797FD348349E}"/>
              </a:ext>
            </a:extLst>
          </p:cNvPr>
          <p:cNvPicPr>
            <a:picLocks noChangeAspect="1"/>
          </p:cNvPicPr>
          <p:nvPr/>
        </p:nvPicPr>
        <p:blipFill>
          <a:blip r:embed="rId3"/>
          <a:stretch>
            <a:fillRect/>
          </a:stretch>
        </p:blipFill>
        <p:spPr>
          <a:xfrm>
            <a:off x="106034" y="726288"/>
            <a:ext cx="9000000" cy="1439072"/>
          </a:xfrm>
          <a:prstGeom prst="rect">
            <a:avLst/>
          </a:prstGeom>
        </p:spPr>
      </p:pic>
    </p:spTree>
    <p:extLst>
      <p:ext uri="{BB962C8B-B14F-4D97-AF65-F5344CB8AC3E}">
        <p14:creationId xmlns:p14="http://schemas.microsoft.com/office/powerpoint/2010/main" val="203699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52251"/>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6624736" cy="338554"/>
          </a:xfrm>
          <a:prstGeom prst="rect">
            <a:avLst/>
          </a:prstGeom>
        </p:spPr>
        <p:txBody>
          <a:bodyPr wrap="square">
            <a:spAutoFit/>
          </a:bodyPr>
          <a:lstStyle/>
          <a:p>
            <a:r>
              <a:rPr lang="en-GB" sz="1600" b="1" dirty="0">
                <a:solidFill>
                  <a:schemeClr val="bg1"/>
                </a:solidFill>
                <a:latin typeface="Atkinson Hyperlegible" pitchFamily="50" charset="0"/>
              </a:rPr>
              <a:t>Priority 5 – Encouraging Volunteers and Community Support</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206545" y="152586"/>
            <a:ext cx="2016224" cy="338554"/>
          </a:xfrm>
          <a:prstGeom prst="rect">
            <a:avLst/>
          </a:prstGeom>
        </p:spPr>
        <p:txBody>
          <a:bodyPr wrap="square">
            <a:spAutoFit/>
          </a:bodyPr>
          <a:lstStyle/>
          <a:p>
            <a:r>
              <a:rPr lang="en-GB" sz="1600" b="1" dirty="0">
                <a:solidFill>
                  <a:schemeClr val="bg1"/>
                </a:solidFill>
                <a:latin typeface="Atkinson Hyperlegible" pitchFamily="50" charset="0"/>
              </a:rPr>
              <a:t>Grade: </a:t>
            </a:r>
            <a:r>
              <a:rPr lang="en-GB" sz="1600" b="1" dirty="0">
                <a:solidFill>
                  <a:schemeClr val="accent6">
                    <a:lumMod val="75000"/>
                  </a:schemeClr>
                </a:solidFill>
                <a:latin typeface="Atkinson Hyperlegible" pitchFamily="50" charset="0"/>
              </a:rPr>
              <a:t>Adequate</a:t>
            </a:r>
          </a:p>
        </p:txBody>
      </p:sp>
      <p:sp>
        <p:nvSpPr>
          <p:cNvPr id="12" name="TextBox 11">
            <a:extLst>
              <a:ext uri="{FF2B5EF4-FFF2-40B4-BE49-F238E27FC236}">
                <a16:creationId xmlns:a16="http://schemas.microsoft.com/office/drawing/2014/main" id="{4B4192FE-0414-49C9-9794-2AE36D86C0B2}"/>
              </a:ext>
            </a:extLst>
          </p:cNvPr>
          <p:cNvSpPr txBox="1"/>
          <p:nvPr/>
        </p:nvSpPr>
        <p:spPr>
          <a:xfrm>
            <a:off x="71999" y="1739356"/>
            <a:ext cx="8978675" cy="1369606"/>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latin typeface="Atkinson Hyperlegible" pitchFamily="50" charset="0"/>
              </a:rPr>
              <a:t>Confidence that there are good opportunities for volunteers to assist policing and reduce crime in Essex (from the independent survey commissioned by Essex Police) is at 61.6% for the period September 2021 to December 2021. </a:t>
            </a:r>
          </a:p>
          <a:p>
            <a:endParaRPr lang="en-GB" sz="1200" dirty="0">
              <a:solidFill>
                <a:schemeClr val="tx1"/>
              </a:solidFill>
              <a:latin typeface="Atkinson Hyperlegible" pitchFamily="50" charset="0"/>
            </a:endParaRPr>
          </a:p>
          <a:p>
            <a:pPr lvl="0"/>
            <a:r>
              <a:rPr lang="en-GB" sz="1200" dirty="0">
                <a:solidFill>
                  <a:schemeClr val="tx1"/>
                </a:solidFill>
                <a:latin typeface="Atkinson Hyperlegible" pitchFamily="50" charset="0"/>
              </a:rPr>
              <a:t>As confidence data are for one quarter only (and there is no comparison), a grade of Adequate is recommended.</a:t>
            </a:r>
          </a:p>
          <a:p>
            <a:pPr lvl="0"/>
            <a:endParaRPr lang="en-GB" sz="1100" dirty="0">
              <a:solidFill>
                <a:schemeClr val="tx1"/>
              </a:solidFill>
              <a:latin typeface="Atkinson Hyperlegible" pitchFamily="50" charset="0"/>
            </a:endParaRPr>
          </a:p>
          <a:p>
            <a:r>
              <a:rPr lang="en-GB" sz="1200" dirty="0">
                <a:solidFill>
                  <a:schemeClr val="tx1"/>
                </a:solidFill>
                <a:latin typeface="Atkinson Hyperlegible" pitchFamily="50" charset="0"/>
              </a:rPr>
              <a:t>Please note:</a:t>
            </a:r>
          </a:p>
          <a:p>
            <a:r>
              <a:rPr lang="en-GB" sz="1200" dirty="0">
                <a:solidFill>
                  <a:schemeClr val="tx1"/>
                </a:solidFill>
                <a:latin typeface="Atkinson Hyperlegible" pitchFamily="50" charset="0"/>
              </a:rPr>
              <a:t>*  The confidence question was added to the internal survey in September 2021 so year on year comparison is not available.</a:t>
            </a:r>
          </a:p>
        </p:txBody>
      </p:sp>
      <p:pic>
        <p:nvPicPr>
          <p:cNvPr id="7" name="Picture 6">
            <a:extLst>
              <a:ext uri="{FF2B5EF4-FFF2-40B4-BE49-F238E27FC236}">
                <a16:creationId xmlns:a16="http://schemas.microsoft.com/office/drawing/2014/main" id="{E6212DD1-09D7-4EA7-BAB6-7F5744C8AA0C}"/>
              </a:ext>
            </a:extLst>
          </p:cNvPr>
          <p:cNvPicPr>
            <a:picLocks noChangeAspect="1"/>
          </p:cNvPicPr>
          <p:nvPr/>
        </p:nvPicPr>
        <p:blipFill>
          <a:blip r:embed="rId2"/>
          <a:stretch>
            <a:fillRect/>
          </a:stretch>
        </p:blipFill>
        <p:spPr>
          <a:xfrm>
            <a:off x="61337" y="714180"/>
            <a:ext cx="9000000" cy="879042"/>
          </a:xfrm>
          <a:prstGeom prst="rect">
            <a:avLst/>
          </a:prstGeom>
        </p:spPr>
      </p:pic>
    </p:spTree>
    <p:extLst>
      <p:ext uri="{BB962C8B-B14F-4D97-AF65-F5344CB8AC3E}">
        <p14:creationId xmlns:p14="http://schemas.microsoft.com/office/powerpoint/2010/main" val="3169228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76E85F-4E80-45DB-8D7E-A114981C45FF}">
  <ds:schemaRefs>
    <ds:schemaRef ds:uri="http://schemas.microsoft.com/office/2006/metadata/properties"/>
    <ds:schemaRef ds:uri="http://schemas.microsoft.com/office/2006/documentManagement/types"/>
    <ds:schemaRef ds:uri="http://schemas.microsoft.com/office/infopath/2007/PartnerControls"/>
    <ds:schemaRef ds:uri="http://purl.org/dc/terms/"/>
    <ds:schemaRef ds:uri="8d7c5e81-ca17-4398-b481-393a2177e379"/>
    <ds:schemaRef ds:uri="http://www.w3.org/XML/1998/namespace"/>
    <ds:schemaRef ds:uri="http://purl.org/dc/dcmitype/"/>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3.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140450</TotalTime>
  <Words>4623</Words>
  <Application>Microsoft Office PowerPoint</Application>
  <PresentationFormat>On-screen Show (4:3)</PresentationFormat>
  <Paragraphs>246</Paragraphs>
  <Slides>23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Atkinson Hyperlegible</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5464</cp:revision>
  <cp:lastPrinted>2020-11-06T11:50:37Z</cp:lastPrinted>
  <dcterms:created xsi:type="dcterms:W3CDTF">2016-11-25T10:22:24Z</dcterms:created>
  <dcterms:modified xsi:type="dcterms:W3CDTF">2022-03-18T14:51:28Z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