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handoutMasterIdLst>
    <p:handoutMasterId r:id="rId29"/>
  </p:handoutMasterIdLst>
  <p:sldIdLst>
    <p:sldId id="257" r:id="rId5"/>
    <p:sldId id="299" r:id="rId6"/>
    <p:sldId id="286" r:id="rId7"/>
    <p:sldId id="300" r:id="rId8"/>
    <p:sldId id="287" r:id="rId9"/>
    <p:sldId id="315" r:id="rId10"/>
    <p:sldId id="292" r:id="rId11"/>
    <p:sldId id="316" r:id="rId12"/>
    <p:sldId id="317" r:id="rId13"/>
    <p:sldId id="318" r:id="rId14"/>
    <p:sldId id="319" r:id="rId15"/>
    <p:sldId id="321" r:id="rId16"/>
    <p:sldId id="322" r:id="rId17"/>
    <p:sldId id="288" r:id="rId18"/>
    <p:sldId id="324" r:id="rId19"/>
    <p:sldId id="305" r:id="rId20"/>
    <p:sldId id="328" r:id="rId21"/>
    <p:sldId id="298" r:id="rId22"/>
    <p:sldId id="326" r:id="rId23"/>
    <p:sldId id="325" r:id="rId24"/>
    <p:sldId id="295" r:id="rId25"/>
    <p:sldId id="296" r:id="rId26"/>
    <p:sldId id="327" r:id="rId27"/>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7" name="Richard Charnock 42071826" initials="RC4" lastIdx="1" clrIdx="7">
    <p:extLst>
      <p:ext uri="{19B8F6BF-5375-455C-9EA6-DF929625EA0E}">
        <p15:presenceInfo xmlns:p15="http://schemas.microsoft.com/office/powerpoint/2012/main" userId="S::Richard.Charnock@essex.police.uk::9349f1fd-d448-4709-94f9-992c39c3d9bf" providerId="AD"/>
      </p:ext>
    </p:extLst>
  </p:cmAuthor>
  <p:cmAuthor id="1" name="Mark Johnson 42078336" initials="MJ4" lastIdx="37" clrIdx="1"/>
  <p:cmAuthor id="8" name="Morgan Cronin T/CH/SUPT 42002887" initials="MCT4" lastIdx="5" clrIdx="8">
    <p:extLst>
      <p:ext uri="{19B8F6BF-5375-455C-9EA6-DF929625EA0E}">
        <p15:presenceInfo xmlns:p15="http://schemas.microsoft.com/office/powerpoint/2012/main" userId="S::Morgan.Cronin@essex.police.uk::9e0ccce6-48d7-429b-b73a-6e2d245cd771" providerId="AD"/>
      </p:ext>
    </p:extLst>
  </p:cmAuthor>
  <p:cmAuthor id="2" name="Victoria Harrington 42077067" initials="VH4" lastIdx="170"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120"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27"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1C3048"/>
    <a:srgbClr val="001947"/>
    <a:srgbClr val="E9EDF4"/>
    <a:srgbClr val="1F3651"/>
    <a:srgbClr val="142232"/>
    <a:srgbClr val="E890AB"/>
    <a:srgbClr val="83F5BF"/>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2" autoAdjust="0"/>
    <p:restoredTop sz="96102" autoAdjust="0"/>
  </p:normalViewPr>
  <p:slideViewPr>
    <p:cSldViewPr>
      <p:cViewPr varScale="1">
        <p:scale>
          <a:sx n="62" d="100"/>
          <a:sy n="62" d="100"/>
        </p:scale>
        <p:origin x="1444" y="52"/>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17/05/2022</a:t>
            </a:fld>
            <a:endParaRPr lang="en-GB" dirty="0"/>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17/05/2022</a:t>
            </a:fld>
            <a:endParaRPr lang="en-GB"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2977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25366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17/05/2022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17/05/2022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17/05/2022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17/05/2022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17/05/2022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17/05/2022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17/05/2022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17/05/2022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17/05/2022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17/05/2022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17/05/2022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17/05/2022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1.xml"/><Relationship Id="rId5" Type="http://schemas.openxmlformats.org/officeDocument/2006/relationships/image" Target="../media/image24.emf"/><Relationship Id="rId4" Type="http://schemas.openxmlformats.org/officeDocument/2006/relationships/image" Target="../media/image23.png"/></Relationships>
</file>

<file path=ppt/slides/_rels/slide11.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1.xml"/><Relationship Id="rId4" Type="http://schemas.openxmlformats.org/officeDocument/2006/relationships/image" Target="../media/image29.png"/></Relationships>
</file>

<file path=ppt/slides/_rels/slide13.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0.emf"/><Relationship Id="rId1" Type="http://schemas.openxmlformats.org/officeDocument/2006/relationships/slideLayout" Target="../slideLayouts/slideLayout1.xml"/><Relationship Id="rId5" Type="http://schemas.openxmlformats.org/officeDocument/2006/relationships/image" Target="../media/image33.png"/><Relationship Id="rId4" Type="http://schemas.openxmlformats.org/officeDocument/2006/relationships/image" Target="../media/image32.png"/></Relationships>
</file>

<file path=ppt/slides/_rels/slide1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emf"/><Relationship Id="rId1" Type="http://schemas.openxmlformats.org/officeDocument/2006/relationships/slideLayout" Target="../slideLayouts/slideLayout1.xml"/><Relationship Id="rId4" Type="http://schemas.openxmlformats.org/officeDocument/2006/relationships/image" Target="../media/image36.png"/></Relationships>
</file>

<file path=ppt/slides/_rels/slide15.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1.xml"/><Relationship Id="rId5" Type="http://schemas.openxmlformats.org/officeDocument/2006/relationships/image" Target="../media/image40.png"/><Relationship Id="rId4" Type="http://schemas.openxmlformats.org/officeDocument/2006/relationships/image" Target="../media/image39.png"/></Relationships>
</file>

<file path=ppt/slides/_rels/slide16.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3.emf"/><Relationship Id="rId5" Type="http://schemas.openxmlformats.org/officeDocument/2006/relationships/image" Target="../media/image12.png"/><Relationship Id="rId4" Type="http://schemas.openxmlformats.org/officeDocument/2006/relationships/image" Target="../media/image11.emf"/></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Layout" Target="../slideLayouts/slideLayout1.xml"/><Relationship Id="rId4" Type="http://schemas.openxmlformats.org/officeDocument/2006/relationships/image" Target="../media/image16.emf"/></Relationships>
</file>

<file path=ppt/slides/_rels/slide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latin typeface="Atkinson Hyperlegible" pitchFamily="50" charset="0"/>
              </a:rPr>
              <a:t>Police and Crime Plan 2021-2024</a:t>
            </a:r>
          </a:p>
          <a:p>
            <a:r>
              <a:rPr lang="en-GB" sz="4000" b="1" dirty="0">
                <a:latin typeface="Atkinson Hyperlegible" pitchFamily="50" charset="0"/>
              </a:rPr>
              <a:t>Monthly Performance Update</a:t>
            </a:r>
          </a:p>
        </p:txBody>
      </p:sp>
      <p:sp>
        <p:nvSpPr>
          <p:cNvPr id="3" name="Rectangle 2"/>
          <p:cNvSpPr/>
          <p:nvPr/>
        </p:nvSpPr>
        <p:spPr>
          <a:xfrm>
            <a:off x="199225" y="2570431"/>
            <a:ext cx="4572000" cy="461665"/>
          </a:xfrm>
          <a:prstGeom prst="rect">
            <a:avLst/>
          </a:prstGeom>
        </p:spPr>
        <p:txBody>
          <a:bodyPr>
            <a:spAutoFit/>
          </a:bodyPr>
          <a:lstStyle/>
          <a:p>
            <a:r>
              <a:rPr lang="en-GB" sz="2400" b="1" dirty="0">
                <a:latin typeface="Atkinson Hyperlegible" pitchFamily="50" charset="0"/>
              </a:rPr>
              <a:t>April 2022</a:t>
            </a:r>
            <a:endParaRPr lang="en-GB" sz="2400" b="1" dirty="0">
              <a:solidFill>
                <a:srgbClr val="FF0000"/>
              </a:solidFill>
              <a:latin typeface="Atkinson Hyperlegible" pitchFamily="50" charset="0"/>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954107"/>
          </a:xfrm>
          <a:prstGeom prst="rect">
            <a:avLst/>
          </a:prstGeom>
          <a:noFill/>
        </p:spPr>
        <p:txBody>
          <a:bodyPr wrap="square" rtlCol="0">
            <a:spAutoFit/>
          </a:bodyPr>
          <a:lstStyle/>
          <a:p>
            <a:pPr algn="r"/>
            <a:r>
              <a:rPr lang="en-GB" sz="1400" dirty="0">
                <a:latin typeface="Atkinson Hyperlegible" pitchFamily="50" charset="0"/>
              </a:rPr>
              <a:t>Version 1.4</a:t>
            </a:r>
          </a:p>
          <a:p>
            <a:pPr algn="r"/>
            <a:r>
              <a:rPr lang="en-GB" sz="1400" dirty="0">
                <a:latin typeface="Atkinson Hyperlegible" pitchFamily="50" charset="0"/>
              </a:rPr>
              <a:t>Produced May 2022</a:t>
            </a:r>
          </a:p>
          <a:p>
            <a:pPr algn="r"/>
            <a:r>
              <a:rPr lang="en-GB" sz="1400" dirty="0">
                <a:latin typeface="Atkinson Hyperlegible" pitchFamily="50" charset="0"/>
              </a:rPr>
              <a:t>Performance Analysis Unit, Essex Police</a:t>
            </a:r>
          </a:p>
          <a:p>
            <a:pPr algn="r"/>
            <a:r>
              <a:rPr lang="en-GB" sz="1400" dirty="0">
                <a:latin typeface="Atkinson Hyperlegible" pitchFamily="50" charset="0"/>
              </a:rPr>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latin typeface="Atkinson Hyperlegible" pitchFamily="50" charset="0"/>
              </a:rPr>
              <a:t>National and MSG positions are to 28 February 2022 </a:t>
            </a:r>
            <a:r>
              <a:rPr lang="en-GB" sz="1200" i="1" dirty="0">
                <a:solidFill>
                  <a:schemeClr val="bg1">
                    <a:lumMod val="50000"/>
                  </a:schemeClr>
                </a:solidFill>
                <a:latin typeface="Atkinson Hyperlegible" pitchFamily="50" charset="0"/>
              </a:rPr>
              <a:t>(Essex Police data are to 30 April 2022).</a:t>
            </a:r>
            <a:endParaRPr lang="en-GB" sz="3600" dirty="0">
              <a:solidFill>
                <a:srgbClr val="FF0000"/>
              </a:solidFill>
              <a:latin typeface="Atkinson Hyperlegible" pitchFamily="50" charset="0"/>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6 – Improving our services to support victims of crime</a:t>
            </a:r>
          </a:p>
        </p:txBody>
      </p:sp>
      <p:sp>
        <p:nvSpPr>
          <p:cNvPr id="5" name="Slide Number Placeholder 4"/>
          <p:cNvSpPr>
            <a:spLocks noGrp="1"/>
          </p:cNvSpPr>
          <p:nvPr>
            <p:ph type="sldNum" sz="quarter" idx="12"/>
          </p:nvPr>
        </p:nvSpPr>
        <p:spPr>
          <a:xfrm>
            <a:off x="6902896" y="6492875"/>
            <a:ext cx="2133600" cy="365125"/>
          </a:xfrm>
        </p:spPr>
        <p:txBody>
          <a:bodyPr/>
          <a:lstStyle/>
          <a:p>
            <a:fld id="{E0D83E65-4E55-4BA6-A0BC-212B9D3BDCE3}" type="slidenum">
              <a:rPr lang="en-GB" smtClean="0"/>
              <a:pPr/>
              <a:t>10</a:t>
            </a:fld>
            <a:endParaRPr lang="en-GB" dirty="0"/>
          </a:p>
        </p:txBody>
      </p:sp>
      <p:sp>
        <p:nvSpPr>
          <p:cNvPr id="13" name="Rectangle 12"/>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
        <p:nvSpPr>
          <p:cNvPr id="12" name="TextBox 11">
            <a:extLst>
              <a:ext uri="{FF2B5EF4-FFF2-40B4-BE49-F238E27FC236}">
                <a16:creationId xmlns:a16="http://schemas.microsoft.com/office/drawing/2014/main" id="{4B4192FE-0414-49C9-9794-2AE36D86C0B2}"/>
              </a:ext>
            </a:extLst>
          </p:cNvPr>
          <p:cNvSpPr txBox="1"/>
          <p:nvPr/>
        </p:nvSpPr>
        <p:spPr>
          <a:xfrm>
            <a:off x="72000" y="4591768"/>
            <a:ext cx="8978675" cy="2169825"/>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00" dirty="0">
                <a:solidFill>
                  <a:schemeClr val="tx1"/>
                </a:solidFill>
                <a:latin typeface="Atkinson Hyperlegible" pitchFamily="50" charset="0"/>
              </a:rPr>
              <a:t>Essex experienced a 12.9% increase (5,475 more) in the number of repeat victims for the 12 months to April 2022 compared to the 12 months to April 2021. </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There was also a 12.9% increase (5,484 more) in the number of repeat victims in the 12 months to April 2022 compared to the 12 months to April 20</a:t>
            </a:r>
            <a:r>
              <a:rPr lang="en-GB" sz="900" u="sng" dirty="0">
                <a:solidFill>
                  <a:schemeClr val="tx1"/>
                </a:solidFill>
                <a:latin typeface="Atkinson Hyperlegible" pitchFamily="50" charset="0"/>
              </a:rPr>
              <a:t>20</a:t>
            </a:r>
            <a:r>
              <a:rPr lang="en-GB" sz="900" dirty="0">
                <a:solidFill>
                  <a:schemeClr val="tx1"/>
                </a:solidFill>
                <a:latin typeface="Atkinson Hyperlegible" pitchFamily="50" charset="0"/>
              </a:rPr>
              <a:t>. </a:t>
            </a:r>
          </a:p>
          <a:p>
            <a:pPr marL="171450" indent="-171450">
              <a:buFont typeface="Arial" panose="020B0604020202020204" pitchFamily="34" charset="0"/>
              <a:buChar char="•"/>
            </a:pPr>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Confidence among victims (from the independent survey commissioned by Essex Police) is at 60.5% (results to the 12 months to March 2022). This is 20.6% points lower than confidence of non-victims for the same period (81.1%).</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Compared to year ending March 2021, confidence among victims in the local police is deteriorating, and among non-victims has remained stable.</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Due to the fact that confidence in policing in Essex has decreased for victims of crime, and that the number of repeat victims has increased, a grade of Requires Improvement is recommended.</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kumimoji="0" lang="en-GB" sz="900" u="none" strike="noStrike" kern="1200" cap="none" spc="0" normalizeH="0" baseline="0" noProof="0" dirty="0">
                <a:ln>
                  <a:noFill/>
                </a:ln>
                <a:solidFill>
                  <a:schemeClr val="tx1"/>
                </a:solidFill>
                <a:effectLst/>
                <a:uLnTx/>
                <a:uFillTx/>
                <a:latin typeface="Atkinson Hyperlegible" pitchFamily="50" charset="0"/>
              </a:rPr>
              <a:t>*   </a:t>
            </a:r>
            <a:r>
              <a:rPr lang="en-GB" sz="900" dirty="0">
                <a:effectLst/>
                <a:latin typeface="Atkinson Hyperlegible" pitchFamily="50" charset="0"/>
                <a:ea typeface="Calibri" panose="020F0502020204030204" pitchFamily="34" charset="0"/>
              </a:rPr>
              <a:t>A victim of crime is regarded as a repeat if they have reported at least one other crime in the 365 days prior to the most recent crime occurring. An individual victim may be counted as a repeat several times over the course of the year if they report multiple crimes. </a:t>
            </a:r>
            <a:endParaRPr lang="en-GB" sz="900" dirty="0">
              <a:effectLst/>
              <a:latin typeface="Calibri" panose="020F0502020204030204" pitchFamily="34" charset="0"/>
              <a:ea typeface="Calibri" panose="020F0502020204030204" pitchFamily="34" charset="0"/>
            </a:endParaRPr>
          </a:p>
        </p:txBody>
      </p:sp>
      <p:pic>
        <p:nvPicPr>
          <p:cNvPr id="2" name="Picture 1">
            <a:extLst>
              <a:ext uri="{FF2B5EF4-FFF2-40B4-BE49-F238E27FC236}">
                <a16:creationId xmlns:a16="http://schemas.microsoft.com/office/drawing/2014/main" id="{BDD9C6F8-23F1-4922-BFC5-0FC2C41144B9}"/>
              </a:ext>
            </a:extLst>
          </p:cNvPr>
          <p:cNvPicPr>
            <a:picLocks noChangeAspect="1"/>
          </p:cNvPicPr>
          <p:nvPr/>
        </p:nvPicPr>
        <p:blipFill>
          <a:blip r:embed="rId2"/>
          <a:stretch>
            <a:fillRect/>
          </a:stretch>
        </p:blipFill>
        <p:spPr>
          <a:xfrm>
            <a:off x="72000" y="2826717"/>
            <a:ext cx="9000000" cy="873955"/>
          </a:xfrm>
          <a:prstGeom prst="rect">
            <a:avLst/>
          </a:prstGeom>
        </p:spPr>
      </p:pic>
      <p:pic>
        <p:nvPicPr>
          <p:cNvPr id="3" name="Picture 2">
            <a:extLst>
              <a:ext uri="{FF2B5EF4-FFF2-40B4-BE49-F238E27FC236}">
                <a16:creationId xmlns:a16="http://schemas.microsoft.com/office/drawing/2014/main" id="{80FC815A-5970-4262-B5FB-F902EED13438}"/>
              </a:ext>
            </a:extLst>
          </p:cNvPr>
          <p:cNvPicPr>
            <a:picLocks noChangeAspect="1"/>
          </p:cNvPicPr>
          <p:nvPr/>
        </p:nvPicPr>
        <p:blipFill>
          <a:blip r:embed="rId3"/>
          <a:stretch>
            <a:fillRect/>
          </a:stretch>
        </p:blipFill>
        <p:spPr>
          <a:xfrm>
            <a:off x="72000" y="3719051"/>
            <a:ext cx="9000000" cy="850804"/>
          </a:xfrm>
          <a:prstGeom prst="rect">
            <a:avLst/>
          </a:prstGeom>
        </p:spPr>
      </p:pic>
      <p:pic>
        <p:nvPicPr>
          <p:cNvPr id="4" name="Picture 3">
            <a:extLst>
              <a:ext uri="{FF2B5EF4-FFF2-40B4-BE49-F238E27FC236}">
                <a16:creationId xmlns:a16="http://schemas.microsoft.com/office/drawing/2014/main" id="{FEEE5C4D-0C2A-4AA1-B35D-288EBA56BA1F}"/>
              </a:ext>
            </a:extLst>
          </p:cNvPr>
          <p:cNvPicPr>
            <a:picLocks noChangeAspect="1"/>
          </p:cNvPicPr>
          <p:nvPr/>
        </p:nvPicPr>
        <p:blipFill>
          <a:blip r:embed="rId4"/>
          <a:stretch>
            <a:fillRect/>
          </a:stretch>
        </p:blipFill>
        <p:spPr>
          <a:xfrm>
            <a:off x="2986322" y="1444904"/>
            <a:ext cx="3240000" cy="1368924"/>
          </a:xfrm>
          <a:prstGeom prst="rect">
            <a:avLst/>
          </a:prstGeom>
        </p:spPr>
      </p:pic>
      <p:pic>
        <p:nvPicPr>
          <p:cNvPr id="7" name="Picture 6">
            <a:extLst>
              <a:ext uri="{FF2B5EF4-FFF2-40B4-BE49-F238E27FC236}">
                <a16:creationId xmlns:a16="http://schemas.microsoft.com/office/drawing/2014/main" id="{808A1E0D-4F21-48FC-BDF7-5C4BB62A4F60}"/>
              </a:ext>
            </a:extLst>
          </p:cNvPr>
          <p:cNvPicPr>
            <a:picLocks noChangeAspect="1"/>
          </p:cNvPicPr>
          <p:nvPr/>
        </p:nvPicPr>
        <p:blipFill>
          <a:blip r:embed="rId5"/>
          <a:stretch>
            <a:fillRect/>
          </a:stretch>
        </p:blipFill>
        <p:spPr>
          <a:xfrm>
            <a:off x="72000" y="707408"/>
            <a:ext cx="9000000" cy="706109"/>
          </a:xfrm>
          <a:prstGeom prst="rect">
            <a:avLst/>
          </a:prstGeom>
        </p:spPr>
      </p:pic>
    </p:spTree>
    <p:extLst>
      <p:ext uri="{BB962C8B-B14F-4D97-AF65-F5344CB8AC3E}">
        <p14:creationId xmlns:p14="http://schemas.microsoft.com/office/powerpoint/2010/main" val="3561602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2612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7 – Violence against women and girls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11</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73116" y="2682479"/>
            <a:ext cx="8978675" cy="4139595"/>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50" kern="1200" dirty="0">
                <a:solidFill>
                  <a:schemeClr val="tx1"/>
                </a:solidFill>
                <a:effectLst/>
                <a:latin typeface="Atkinson Hyperlegible" pitchFamily="50" charset="0"/>
                <a:ea typeface="Calibri" panose="020F0502020204030204" pitchFamily="34" charset="0"/>
                <a:cs typeface="Times New Roman" panose="02020603050405020304" pitchFamily="18" charset="0"/>
              </a:rPr>
              <a:t>Where gender is detailed, over half of victims of Violence Against the Person (VAP) offences identified as female* (56.1%).  2.9% of offences (2,132 offences) had no gender recorded**.</a:t>
            </a:r>
          </a:p>
          <a:p>
            <a:endParaRPr lang="en-GB" sz="950" dirty="0">
              <a:solidFill>
                <a:srgbClr val="FF0000"/>
              </a:solidFill>
              <a:latin typeface="Atkinson Hyperlegible" pitchFamily="50" charset="0"/>
            </a:endParaRPr>
          </a:p>
          <a:p>
            <a:r>
              <a:rPr lang="en-GB" sz="950" dirty="0">
                <a:solidFill>
                  <a:schemeClr val="tx1"/>
                </a:solidFill>
                <a:latin typeface="Atkinson Hyperlegible" pitchFamily="50" charset="0"/>
              </a:rPr>
              <a:t>Essex experienced a 9.2% increase (3,373 more) in the number of VAP offences committed against females in the 12 months to April 2022 compared to the 12 months to April 2021; this compares to a 14.4% increase (3,939 more) in the number of VAP offences committed against males in the same period. There was a 13.4% increase (4,722 more) in the number of VAP offences committed against females in the 12 months to April 2022 compared to the 12 months to April 20</a:t>
            </a:r>
            <a:r>
              <a:rPr lang="en-GB" sz="950" u="sng" dirty="0">
                <a:solidFill>
                  <a:schemeClr val="tx1"/>
                </a:solidFill>
                <a:latin typeface="Atkinson Hyperlegible" pitchFamily="50" charset="0"/>
              </a:rPr>
              <a:t>20</a:t>
            </a:r>
            <a:r>
              <a:rPr lang="en-GB" sz="950" dirty="0">
                <a:solidFill>
                  <a:schemeClr val="tx1"/>
                </a:solidFill>
                <a:latin typeface="Atkinson Hyperlegible" pitchFamily="50" charset="0"/>
              </a:rPr>
              <a:t>; this compares to an increase of 14.4% (3,943 more) in the number of VAP offences committed against males in the same period.</a:t>
            </a:r>
          </a:p>
          <a:p>
            <a:endParaRPr lang="en-GB" sz="950" dirty="0">
              <a:solidFill>
                <a:srgbClr val="FF0000"/>
              </a:solidFill>
              <a:latin typeface="Atkinson Hyperlegible" pitchFamily="50" charset="0"/>
            </a:endParaRPr>
          </a:p>
          <a:p>
            <a:r>
              <a:rPr lang="en-GB" sz="950" dirty="0">
                <a:solidFill>
                  <a:schemeClr val="tx1"/>
                </a:solidFill>
                <a:latin typeface="Atkinson Hyperlegible" pitchFamily="50" charset="0"/>
              </a:rPr>
              <a:t>There was a 30.0% increase (1,170 more) in the number of Sexual Offences committed against females and a 3.3% increase (9 more) in the number of these offences solved in the 12 months to April 2022 compared to the 12 months to April 2021. By contrast, there was a 33.6% increase (213 more) in the number of Sexual Offences committed against males and a 2.4% increase (1 more) in the number of these offences solved in the same period. </a:t>
            </a:r>
          </a:p>
          <a:p>
            <a:endParaRPr lang="en-GB" sz="950" dirty="0">
              <a:solidFill>
                <a:srgbClr val="FF0000"/>
              </a:solidFill>
              <a:latin typeface="Atkinson Hyperlegible" pitchFamily="50" charset="0"/>
            </a:endParaRPr>
          </a:p>
          <a:p>
            <a:r>
              <a:rPr lang="en-GB" sz="950" dirty="0">
                <a:solidFill>
                  <a:schemeClr val="tx1"/>
                </a:solidFill>
                <a:latin typeface="Atkinson Hyperlegible" pitchFamily="50" charset="0"/>
              </a:rPr>
              <a:t>A 29.9% increase (1,168 more) was observed in the number of Sexual Offences committed against females and a 5.7% increase (15 more) in the number of sexual offences against females solved in the 12 months to April 2022 compared to the 12 months to April 20</a:t>
            </a:r>
            <a:r>
              <a:rPr lang="en-GB" sz="950" u="sng" dirty="0">
                <a:solidFill>
                  <a:schemeClr val="tx1"/>
                </a:solidFill>
                <a:latin typeface="Atkinson Hyperlegible" pitchFamily="50" charset="0"/>
              </a:rPr>
              <a:t>20</a:t>
            </a:r>
            <a:r>
              <a:rPr lang="en-GB" sz="950" dirty="0">
                <a:solidFill>
                  <a:schemeClr val="tx1"/>
                </a:solidFill>
                <a:latin typeface="Atkinson Hyperlegible" pitchFamily="50" charset="0"/>
              </a:rPr>
              <a:t>. By contrast, there was a 33.4% increase (212 more) in the number of Sexual Offences committed against males and an 8.7% decrease (4 fewer) in the number of sexual offences against males solved in the same period.</a:t>
            </a:r>
          </a:p>
          <a:p>
            <a:endParaRPr lang="en-GB" sz="950" dirty="0">
              <a:solidFill>
                <a:schemeClr val="tx1"/>
              </a:solidFill>
              <a:latin typeface="Atkinson Hyperlegible" pitchFamily="50" charset="0"/>
            </a:endParaRPr>
          </a:p>
          <a:p>
            <a:r>
              <a:rPr lang="en-GB" sz="950" dirty="0">
                <a:solidFill>
                  <a:schemeClr val="tx1"/>
                </a:solidFill>
                <a:latin typeface="Atkinson Hyperlegible" pitchFamily="50" charset="0"/>
              </a:rPr>
              <a:t>41.1% of females feel safe walking alone in their area after dark (from the independent survey commissioned by Essex Police) for the period September 2021 to March 2022 compared to 75.4% of males.</a:t>
            </a:r>
          </a:p>
          <a:p>
            <a:endParaRPr lang="en-GB" sz="950" dirty="0">
              <a:solidFill>
                <a:srgbClr val="FF0000"/>
              </a:solidFill>
              <a:latin typeface="Atkinson Hyperlegible" pitchFamily="50" charset="0"/>
            </a:endParaRPr>
          </a:p>
          <a:p>
            <a:r>
              <a:rPr lang="en-GB" sz="950" dirty="0">
                <a:solidFill>
                  <a:schemeClr val="tx1"/>
                </a:solidFill>
                <a:latin typeface="Atkinson Hyperlegible" pitchFamily="50" charset="0"/>
              </a:rPr>
              <a:t>Although Essex Police have solved slightly more Sexual Offences committed against women in the previous 12 months, only 4 in 10 females feel safe walking in their area after dark.  Until comparisons to previous years are available (to determine if confidence is increasing or decreasing), a grade of Requires Improvement is recommended.</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Officer defined gender.</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Not Recorded also includes records where gender is unknown or unspecified.</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Please see page 23</a:t>
            </a:r>
            <a:r>
              <a:rPr lang="en-GB" sz="900" b="1" dirty="0">
                <a:solidFill>
                  <a:schemeClr val="tx1"/>
                </a:solidFill>
                <a:latin typeface="Atkinson Hyperlegible" pitchFamily="50" charset="0"/>
              </a:rPr>
              <a:t> </a:t>
            </a:r>
            <a:r>
              <a:rPr lang="en-GB" sz="900" dirty="0">
                <a:solidFill>
                  <a:schemeClr val="tx1"/>
                </a:solidFill>
                <a:latin typeface="Atkinson Hyperlegible" pitchFamily="50" charset="0"/>
              </a:rPr>
              <a:t>for table of violence against the person and sexual offences and outcomes (by crime type) split by gender.</a:t>
            </a:r>
          </a:p>
          <a:p>
            <a:r>
              <a:rPr lang="en-GB" sz="900" dirty="0">
                <a:solidFill>
                  <a:schemeClr val="tx1"/>
                </a:solidFill>
                <a:latin typeface="Atkinson Hyperlegible" pitchFamily="50" charset="0"/>
              </a:rPr>
              <a:t>**** The confidence question was added to the internal survey in September 2021 so year on year comparison is not available.</a:t>
            </a:r>
          </a:p>
        </p:txBody>
      </p:sp>
      <p:sp>
        <p:nvSpPr>
          <p:cNvPr id="14" name="Rectangle 13">
            <a:extLst>
              <a:ext uri="{FF2B5EF4-FFF2-40B4-BE49-F238E27FC236}">
                <a16:creationId xmlns:a16="http://schemas.microsoft.com/office/drawing/2014/main" id="{FEC76D57-9F20-4515-AF40-22FC19593E0D}"/>
              </a:ext>
            </a:extLst>
          </p:cNvPr>
          <p:cNvSpPr/>
          <p:nvPr/>
        </p:nvSpPr>
        <p:spPr>
          <a:xfrm>
            <a:off x="6588028" y="5623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3" name="Picture 2">
            <a:extLst>
              <a:ext uri="{FF2B5EF4-FFF2-40B4-BE49-F238E27FC236}">
                <a16:creationId xmlns:a16="http://schemas.microsoft.com/office/drawing/2014/main" id="{A003D6D2-0F7B-41D3-8F4C-189C1A8C8BA9}"/>
              </a:ext>
            </a:extLst>
          </p:cNvPr>
          <p:cNvPicPr>
            <a:picLocks noChangeAspect="1"/>
          </p:cNvPicPr>
          <p:nvPr/>
        </p:nvPicPr>
        <p:blipFill>
          <a:blip r:embed="rId2"/>
          <a:stretch>
            <a:fillRect/>
          </a:stretch>
        </p:blipFill>
        <p:spPr>
          <a:xfrm>
            <a:off x="65888" y="1844346"/>
            <a:ext cx="9000000" cy="821865"/>
          </a:xfrm>
          <a:prstGeom prst="rect">
            <a:avLst/>
          </a:prstGeom>
        </p:spPr>
      </p:pic>
      <p:pic>
        <p:nvPicPr>
          <p:cNvPr id="4" name="Picture 3">
            <a:extLst>
              <a:ext uri="{FF2B5EF4-FFF2-40B4-BE49-F238E27FC236}">
                <a16:creationId xmlns:a16="http://schemas.microsoft.com/office/drawing/2014/main" id="{9BA2066B-9C27-4784-826B-DC079E719A5E}"/>
              </a:ext>
            </a:extLst>
          </p:cNvPr>
          <p:cNvPicPr>
            <a:picLocks noChangeAspect="1"/>
          </p:cNvPicPr>
          <p:nvPr/>
        </p:nvPicPr>
        <p:blipFill>
          <a:blip r:embed="rId3"/>
          <a:stretch>
            <a:fillRect/>
          </a:stretch>
        </p:blipFill>
        <p:spPr>
          <a:xfrm>
            <a:off x="73116" y="739454"/>
            <a:ext cx="9000000" cy="1053376"/>
          </a:xfrm>
          <a:prstGeom prst="rect">
            <a:avLst/>
          </a:prstGeom>
        </p:spPr>
      </p:pic>
    </p:spTree>
    <p:extLst>
      <p:ext uri="{BB962C8B-B14F-4D97-AF65-F5344CB8AC3E}">
        <p14:creationId xmlns:p14="http://schemas.microsoft.com/office/powerpoint/2010/main" val="4143044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8 – Dog theft</a:t>
            </a:r>
          </a:p>
        </p:txBody>
      </p:sp>
      <p:sp>
        <p:nvSpPr>
          <p:cNvPr id="5" name="Slide Number Placeholder 4"/>
          <p:cNvSpPr>
            <a:spLocks noGrp="1"/>
          </p:cNvSpPr>
          <p:nvPr>
            <p:ph type="sldNum" sz="quarter" idx="12"/>
          </p:nvPr>
        </p:nvSpPr>
        <p:spPr>
          <a:xfrm>
            <a:off x="6872531" y="6492875"/>
            <a:ext cx="2133600" cy="365125"/>
          </a:xfrm>
        </p:spPr>
        <p:txBody>
          <a:bodyPr/>
          <a:lstStyle/>
          <a:p>
            <a:fld id="{E0D83E65-4E55-4BA6-A0BC-212B9D3BDCE3}" type="slidenum">
              <a:rPr lang="en-GB" smtClean="0"/>
              <a:pPr/>
              <a:t>12</a:t>
            </a:fld>
            <a:endParaRPr lang="en-GB" dirty="0"/>
          </a:p>
        </p:txBody>
      </p:sp>
      <p:sp>
        <p:nvSpPr>
          <p:cNvPr id="13" name="Rectangle 12"/>
          <p:cNvSpPr/>
          <p:nvPr/>
        </p:nvSpPr>
        <p:spPr>
          <a:xfrm>
            <a:off x="7183650" y="156942"/>
            <a:ext cx="183782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p>
        </p:txBody>
      </p:sp>
      <p:sp>
        <p:nvSpPr>
          <p:cNvPr id="12" name="TextBox 11">
            <a:extLst>
              <a:ext uri="{FF2B5EF4-FFF2-40B4-BE49-F238E27FC236}">
                <a16:creationId xmlns:a16="http://schemas.microsoft.com/office/drawing/2014/main" id="{4B4192FE-0414-49C9-9794-2AE36D86C0B2}"/>
              </a:ext>
            </a:extLst>
          </p:cNvPr>
          <p:cNvSpPr txBox="1"/>
          <p:nvPr/>
        </p:nvSpPr>
        <p:spPr>
          <a:xfrm>
            <a:off x="84894" y="4378618"/>
            <a:ext cx="8978675" cy="219290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Essex experienced 3 more dog thefts for the 12 months to April 2022 compared to the 12 months to April 2021. There were 20 more dog thefts in the 12 months to April 2022 compared to the 12 months to April 20</a:t>
            </a:r>
            <a:r>
              <a:rPr lang="en-GB" sz="1200" u="sng" dirty="0">
                <a:solidFill>
                  <a:schemeClr val="tx1"/>
                </a:solidFill>
                <a:latin typeface="Atkinson Hyperlegible" pitchFamily="50" charset="0"/>
              </a:rPr>
              <a:t>20</a:t>
            </a:r>
            <a:r>
              <a:rPr lang="en-GB" sz="1200" dirty="0">
                <a:solidFill>
                  <a:schemeClr val="tx1"/>
                </a:solidFill>
                <a:latin typeface="Atkinson Hyperlegible" pitchFamily="50" charset="0"/>
              </a:rPr>
              <a:t>.</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Confidence as to how Essex Police and the organisations they work with are dealing with dog theft (from the independent survey commissioned by Essex Police) is at 63.5% for the period September 2021 to March 2022.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As confidence data are for two quarters only, a grade of Adequate is recommended. </a:t>
            </a:r>
            <a:endParaRPr lang="en-GB" sz="1200" dirty="0">
              <a:solidFill>
                <a:schemeClr val="tx1"/>
              </a:solidFill>
              <a:highlight>
                <a:srgbClr val="FFFF00"/>
              </a:highlight>
              <a:latin typeface="Atkinson Hyperlegible" pitchFamily="50" charset="0"/>
            </a:endParaRPr>
          </a:p>
          <a:p>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Please note:</a:t>
            </a:r>
          </a:p>
          <a:p>
            <a:r>
              <a:rPr lang="en-GB" sz="1050" i="0" dirty="0">
                <a:solidFill>
                  <a:schemeClr val="tx1"/>
                </a:solidFill>
                <a:effectLst/>
                <a:latin typeface="Atkinson Hyperlegible" pitchFamily="50" charset="0"/>
              </a:rPr>
              <a:t>*   T</a:t>
            </a:r>
            <a:r>
              <a:rPr lang="en-GB" sz="1050" dirty="0">
                <a:solidFill>
                  <a:schemeClr val="tx1"/>
                </a:solidFill>
                <a:effectLst/>
                <a:latin typeface="Atkinson Hyperlegible" pitchFamily="50" charset="0"/>
              </a:rPr>
              <a:t>his is number of thefts in which dogs were stolen, and not quantity of dogs stolen in each theft. </a:t>
            </a:r>
            <a:r>
              <a:rPr lang="en-GB" sz="1050" i="0" dirty="0">
                <a:solidFill>
                  <a:schemeClr val="tx1"/>
                </a:solidFill>
                <a:effectLst/>
                <a:latin typeface="Atkinson Hyperlegible" pitchFamily="50" charset="0"/>
              </a:rPr>
              <a:t>Data are based on theft offence crimes and robbery offence crimes where the ‘property code’ is ‘pet animal – dog’ and the ‘property status’ is ‘stolen’ and/or ‘stolen/recovered’. </a:t>
            </a:r>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  The confidence question was added to the internal survey in September 2021 so year on year comparison is not available.</a:t>
            </a:r>
          </a:p>
        </p:txBody>
      </p:sp>
      <p:pic>
        <p:nvPicPr>
          <p:cNvPr id="3" name="Picture 2">
            <a:extLst>
              <a:ext uri="{FF2B5EF4-FFF2-40B4-BE49-F238E27FC236}">
                <a16:creationId xmlns:a16="http://schemas.microsoft.com/office/drawing/2014/main" id="{7A5A1A7A-170B-4D95-B8A2-406AA3779DC5}"/>
              </a:ext>
            </a:extLst>
          </p:cNvPr>
          <p:cNvPicPr>
            <a:picLocks noChangeAspect="1"/>
          </p:cNvPicPr>
          <p:nvPr/>
        </p:nvPicPr>
        <p:blipFill>
          <a:blip r:embed="rId2"/>
          <a:stretch>
            <a:fillRect/>
          </a:stretch>
        </p:blipFill>
        <p:spPr>
          <a:xfrm>
            <a:off x="57341" y="3201410"/>
            <a:ext cx="9000000" cy="873955"/>
          </a:xfrm>
          <a:prstGeom prst="rect">
            <a:avLst/>
          </a:prstGeom>
        </p:spPr>
      </p:pic>
      <p:pic>
        <p:nvPicPr>
          <p:cNvPr id="4" name="Picture 3">
            <a:extLst>
              <a:ext uri="{FF2B5EF4-FFF2-40B4-BE49-F238E27FC236}">
                <a16:creationId xmlns:a16="http://schemas.microsoft.com/office/drawing/2014/main" id="{5E8D9F1F-8717-4642-AC34-93E093C2A716}"/>
              </a:ext>
            </a:extLst>
          </p:cNvPr>
          <p:cNvPicPr>
            <a:picLocks noChangeAspect="1"/>
          </p:cNvPicPr>
          <p:nvPr/>
        </p:nvPicPr>
        <p:blipFill>
          <a:blip r:embed="rId3"/>
          <a:stretch>
            <a:fillRect/>
          </a:stretch>
        </p:blipFill>
        <p:spPr>
          <a:xfrm>
            <a:off x="59809" y="732257"/>
            <a:ext cx="9000000" cy="717685"/>
          </a:xfrm>
          <a:prstGeom prst="rect">
            <a:avLst/>
          </a:prstGeom>
        </p:spPr>
      </p:pic>
      <p:pic>
        <p:nvPicPr>
          <p:cNvPr id="8" name="Picture 7">
            <a:extLst>
              <a:ext uri="{FF2B5EF4-FFF2-40B4-BE49-F238E27FC236}">
                <a16:creationId xmlns:a16="http://schemas.microsoft.com/office/drawing/2014/main" id="{23767BF3-851B-4A43-9FF1-C36C1DB31985}"/>
              </a:ext>
            </a:extLst>
          </p:cNvPr>
          <p:cNvPicPr>
            <a:picLocks noChangeAspect="1"/>
          </p:cNvPicPr>
          <p:nvPr/>
        </p:nvPicPr>
        <p:blipFill>
          <a:blip r:embed="rId4"/>
          <a:stretch>
            <a:fillRect/>
          </a:stretch>
        </p:blipFill>
        <p:spPr>
          <a:xfrm>
            <a:off x="2577341" y="1485970"/>
            <a:ext cx="3960000" cy="1677039"/>
          </a:xfrm>
          <a:prstGeom prst="rect">
            <a:avLst/>
          </a:prstGeom>
        </p:spPr>
      </p:pic>
    </p:spTree>
    <p:extLst>
      <p:ext uri="{BB962C8B-B14F-4D97-AF65-F5344CB8AC3E}">
        <p14:creationId xmlns:p14="http://schemas.microsoft.com/office/powerpoint/2010/main" val="2050925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9 – Business Crime, Fraud and Cyber Crime</a:t>
            </a:r>
          </a:p>
        </p:txBody>
      </p:sp>
      <p:sp>
        <p:nvSpPr>
          <p:cNvPr id="5" name="Slide Number Placeholder 4"/>
          <p:cNvSpPr>
            <a:spLocks noGrp="1"/>
          </p:cNvSpPr>
          <p:nvPr>
            <p:ph type="sldNum" sz="quarter" idx="12"/>
          </p:nvPr>
        </p:nvSpPr>
        <p:spPr>
          <a:xfrm>
            <a:off x="6941415" y="6539261"/>
            <a:ext cx="2133600" cy="365125"/>
          </a:xfrm>
        </p:spPr>
        <p:txBody>
          <a:bodyPr/>
          <a:lstStyle/>
          <a:p>
            <a:fld id="{E0D83E65-4E55-4BA6-A0BC-212B9D3BDCE3}" type="slidenum">
              <a:rPr lang="en-GB" smtClean="0"/>
              <a:pPr/>
              <a:t>13</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89953" y="4299984"/>
            <a:ext cx="8978675" cy="2269852"/>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experienced a 17.1% increase (2,782 more) in the number of Business Crime offences and a 1.6% increase (45 more) in the number of these offences which were solved in the 12 months to April 2022 compared to the 12 months to April 2021.</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There was a 15.6% decrease (3,512 fewer) in the number of Business Crime offences and a 36.7% decrease (1,639 fewer) in the number of Business Crimes solved in the 12 months to April 2022 compared to the 12 months to April 20</a:t>
            </a:r>
            <a:r>
              <a:rPr lang="en-GB" sz="1100" u="sng" dirty="0">
                <a:solidFill>
                  <a:schemeClr val="tx1"/>
                </a:solidFill>
                <a:latin typeface="Atkinson Hyperlegible" pitchFamily="50" charset="0"/>
              </a:rPr>
              <a:t>20</a:t>
            </a:r>
            <a:r>
              <a:rPr lang="en-GB" sz="1100" dirty="0">
                <a:solidFill>
                  <a:schemeClr val="tx1"/>
                </a:solidFill>
                <a:latin typeface="Atkinson Hyperlegible" pitchFamily="50" charset="0"/>
              </a:rPr>
              <a:t>.</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Confidence as to whether the police response to tackling cyber crime is improving (from the independent survey commissioned by Essex Police) is at 50.8% for the period September 2021 to March 2022. </a:t>
            </a:r>
          </a:p>
          <a:p>
            <a:pPr lvl="0"/>
            <a:endParaRPr lang="en-GB" sz="1100" dirty="0">
              <a:solidFill>
                <a:schemeClr val="tx1"/>
              </a:solidFill>
              <a:latin typeface="Atkinson Hyperlegible" pitchFamily="50" charset="0"/>
            </a:endParaRPr>
          </a:p>
          <a:p>
            <a:pPr lvl="0"/>
            <a:r>
              <a:rPr lang="en-GB" sz="1100" dirty="0">
                <a:solidFill>
                  <a:schemeClr val="tx1"/>
                </a:solidFill>
                <a:latin typeface="Atkinson Hyperlegible" pitchFamily="50" charset="0"/>
              </a:rPr>
              <a:t>Due to the increase in the number of Business Crime offences that are solved, a grade of Adequate is recommended.</a:t>
            </a:r>
          </a:p>
          <a:p>
            <a:pPr lvl="0"/>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Please note:</a:t>
            </a:r>
          </a:p>
          <a:p>
            <a:r>
              <a:rPr lang="en-GB" sz="1050" dirty="0">
                <a:solidFill>
                  <a:schemeClr val="tx1"/>
                </a:solidFill>
                <a:latin typeface="Atkinson Hyperlegible" pitchFamily="50" charset="0"/>
              </a:rPr>
              <a:t>*  The confidence question was added to the internal survey in September 2021 so year on year comparison is not available.</a:t>
            </a:r>
          </a:p>
        </p:txBody>
      </p:sp>
      <p:pic>
        <p:nvPicPr>
          <p:cNvPr id="2" name="Picture 1">
            <a:extLst>
              <a:ext uri="{FF2B5EF4-FFF2-40B4-BE49-F238E27FC236}">
                <a16:creationId xmlns:a16="http://schemas.microsoft.com/office/drawing/2014/main" id="{33173239-700B-4ED6-9719-72CC792D1B12}"/>
              </a:ext>
            </a:extLst>
          </p:cNvPr>
          <p:cNvPicPr>
            <a:picLocks noChangeAspect="1"/>
          </p:cNvPicPr>
          <p:nvPr/>
        </p:nvPicPr>
        <p:blipFill>
          <a:blip r:embed="rId2"/>
          <a:stretch>
            <a:fillRect/>
          </a:stretch>
        </p:blipFill>
        <p:spPr>
          <a:xfrm>
            <a:off x="89438" y="3352649"/>
            <a:ext cx="9000000" cy="873955"/>
          </a:xfrm>
          <a:prstGeom prst="rect">
            <a:avLst/>
          </a:prstGeom>
        </p:spPr>
      </p:pic>
      <p:pic>
        <p:nvPicPr>
          <p:cNvPr id="4" name="Picture 3">
            <a:extLst>
              <a:ext uri="{FF2B5EF4-FFF2-40B4-BE49-F238E27FC236}">
                <a16:creationId xmlns:a16="http://schemas.microsoft.com/office/drawing/2014/main" id="{95EECB60-A4DC-4472-A1DC-A0BFF48EC1D5}"/>
              </a:ext>
            </a:extLst>
          </p:cNvPr>
          <p:cNvPicPr>
            <a:picLocks noChangeAspect="1"/>
          </p:cNvPicPr>
          <p:nvPr/>
        </p:nvPicPr>
        <p:blipFill>
          <a:blip r:embed="rId3"/>
          <a:stretch>
            <a:fillRect/>
          </a:stretch>
        </p:blipFill>
        <p:spPr>
          <a:xfrm>
            <a:off x="61628" y="725241"/>
            <a:ext cx="9000000" cy="885531"/>
          </a:xfrm>
          <a:prstGeom prst="rect">
            <a:avLst/>
          </a:prstGeom>
        </p:spPr>
      </p:pic>
      <p:pic>
        <p:nvPicPr>
          <p:cNvPr id="7" name="Picture 6">
            <a:extLst>
              <a:ext uri="{FF2B5EF4-FFF2-40B4-BE49-F238E27FC236}">
                <a16:creationId xmlns:a16="http://schemas.microsoft.com/office/drawing/2014/main" id="{6C09A3A8-C08A-4F93-9325-FF9E94B2B677}"/>
              </a:ext>
            </a:extLst>
          </p:cNvPr>
          <p:cNvPicPr>
            <a:picLocks noChangeAspect="1"/>
          </p:cNvPicPr>
          <p:nvPr/>
        </p:nvPicPr>
        <p:blipFill>
          <a:blip r:embed="rId4"/>
          <a:stretch>
            <a:fillRect/>
          </a:stretch>
        </p:blipFill>
        <p:spPr>
          <a:xfrm>
            <a:off x="81341" y="1628035"/>
            <a:ext cx="3960000" cy="1673129"/>
          </a:xfrm>
          <a:prstGeom prst="rect">
            <a:avLst/>
          </a:prstGeom>
        </p:spPr>
      </p:pic>
      <p:pic>
        <p:nvPicPr>
          <p:cNvPr id="8" name="Picture 7">
            <a:extLst>
              <a:ext uri="{FF2B5EF4-FFF2-40B4-BE49-F238E27FC236}">
                <a16:creationId xmlns:a16="http://schemas.microsoft.com/office/drawing/2014/main" id="{B256CA86-5A5B-4F50-B53D-2398FBBC9D0D}"/>
              </a:ext>
            </a:extLst>
          </p:cNvPr>
          <p:cNvPicPr>
            <a:picLocks noChangeAspect="1"/>
          </p:cNvPicPr>
          <p:nvPr/>
        </p:nvPicPr>
        <p:blipFill>
          <a:blip r:embed="rId5"/>
          <a:stretch>
            <a:fillRect/>
          </a:stretch>
        </p:blipFill>
        <p:spPr>
          <a:xfrm>
            <a:off x="5097592" y="1644319"/>
            <a:ext cx="3960000" cy="1674782"/>
          </a:xfrm>
          <a:prstGeom prst="rect">
            <a:avLst/>
          </a:prstGeom>
        </p:spPr>
      </p:pic>
      <p:sp>
        <p:nvSpPr>
          <p:cNvPr id="11" name="Rectangle 10">
            <a:extLst>
              <a:ext uri="{FF2B5EF4-FFF2-40B4-BE49-F238E27FC236}">
                <a16:creationId xmlns:a16="http://schemas.microsoft.com/office/drawing/2014/main" id="{A8CE14F5-4CE6-42E3-9C41-2FE12885F838}"/>
              </a:ext>
            </a:extLst>
          </p:cNvPr>
          <p:cNvSpPr/>
          <p:nvPr/>
        </p:nvSpPr>
        <p:spPr>
          <a:xfrm>
            <a:off x="7288018" y="200636"/>
            <a:ext cx="183782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p>
        </p:txBody>
      </p:sp>
    </p:spTree>
    <p:extLst>
      <p:ext uri="{BB962C8B-B14F-4D97-AF65-F5344CB8AC3E}">
        <p14:creationId xmlns:p14="http://schemas.microsoft.com/office/powerpoint/2010/main" val="2160698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91118" y="93134"/>
            <a:ext cx="5760640" cy="584775"/>
          </a:xfrm>
          <a:prstGeom prst="rect">
            <a:avLst/>
          </a:prstGeom>
        </p:spPr>
        <p:txBody>
          <a:bodyPr wrap="square">
            <a:spAutoFit/>
          </a:bodyPr>
          <a:lstStyle/>
          <a:p>
            <a:r>
              <a:rPr lang="en-GB" sz="1600" b="1" dirty="0">
                <a:solidFill>
                  <a:schemeClr val="bg1"/>
                </a:solidFill>
                <a:latin typeface="Atkinson Hyperlegible" pitchFamily="50" charset="0"/>
              </a:rPr>
              <a:t>Priority 10 - Protecting vulnerable people and supporting victims of crime</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14</a:t>
            </a:fld>
            <a:endParaRPr lang="en-GB" dirty="0"/>
          </a:p>
        </p:txBody>
      </p:sp>
      <p:sp>
        <p:nvSpPr>
          <p:cNvPr id="7" name="TextBox 6"/>
          <p:cNvSpPr txBox="1"/>
          <p:nvPr/>
        </p:nvSpPr>
        <p:spPr>
          <a:xfrm>
            <a:off x="129074" y="5507430"/>
            <a:ext cx="8879360" cy="1015663"/>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Essex experienced a 7.8% increase (2,264 more) in Domestic Abuse (DA) offences and a 5.8% decrease (193 fewer) in the number of DA offences solved for the 12 months to April 2022 compared to the 12 months to April 2021.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There was an 2.9% increase (888 more) in DA offences and a 3.0% decrease (97 fewer) in the number of DA offences solved for the 12 months to April 2022 compared to the 12 months to April 20</a:t>
            </a:r>
            <a:r>
              <a:rPr lang="en-GB" sz="1200" u="sng" dirty="0">
                <a:solidFill>
                  <a:schemeClr val="tx1"/>
                </a:solidFill>
                <a:latin typeface="Atkinson Hyperlegible" pitchFamily="50" charset="0"/>
              </a:rPr>
              <a:t>20</a:t>
            </a:r>
            <a:r>
              <a:rPr lang="en-GB" sz="1200" dirty="0">
                <a:solidFill>
                  <a:schemeClr val="tx1"/>
                </a:solidFill>
                <a:latin typeface="Atkinson Hyperlegible" pitchFamily="50" charset="0"/>
              </a:rPr>
              <a:t>. </a:t>
            </a:r>
          </a:p>
        </p:txBody>
      </p:sp>
      <p:sp>
        <p:nvSpPr>
          <p:cNvPr id="14" name="Rectangle 13">
            <a:extLst>
              <a:ext uri="{FF2B5EF4-FFF2-40B4-BE49-F238E27FC236}">
                <a16:creationId xmlns:a16="http://schemas.microsoft.com/office/drawing/2014/main" id="{223F1486-25ED-4A96-A70C-A701B35B4566}"/>
              </a:ext>
            </a:extLst>
          </p:cNvPr>
          <p:cNvSpPr/>
          <p:nvPr/>
        </p:nvSpPr>
        <p:spPr>
          <a:xfrm>
            <a:off x="6516216" y="49220"/>
            <a:ext cx="2520280"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2" name="Picture 1">
            <a:extLst>
              <a:ext uri="{FF2B5EF4-FFF2-40B4-BE49-F238E27FC236}">
                <a16:creationId xmlns:a16="http://schemas.microsoft.com/office/drawing/2014/main" id="{678DEFC2-C697-4C23-9257-8BC4A693CE9D}"/>
              </a:ext>
            </a:extLst>
          </p:cNvPr>
          <p:cNvPicPr>
            <a:picLocks noChangeAspect="1"/>
          </p:cNvPicPr>
          <p:nvPr/>
        </p:nvPicPr>
        <p:blipFill>
          <a:blip r:embed="rId2"/>
          <a:stretch>
            <a:fillRect/>
          </a:stretch>
        </p:blipFill>
        <p:spPr>
          <a:xfrm>
            <a:off x="67320" y="756126"/>
            <a:ext cx="9000000" cy="891148"/>
          </a:xfrm>
          <a:prstGeom prst="rect">
            <a:avLst/>
          </a:prstGeom>
        </p:spPr>
      </p:pic>
      <p:pic>
        <p:nvPicPr>
          <p:cNvPr id="3" name="Picture 2">
            <a:extLst>
              <a:ext uri="{FF2B5EF4-FFF2-40B4-BE49-F238E27FC236}">
                <a16:creationId xmlns:a16="http://schemas.microsoft.com/office/drawing/2014/main" id="{6D95996E-72BE-44FB-A1AB-D0D00C6B2513}"/>
              </a:ext>
            </a:extLst>
          </p:cNvPr>
          <p:cNvPicPr>
            <a:picLocks noChangeAspect="1"/>
          </p:cNvPicPr>
          <p:nvPr/>
        </p:nvPicPr>
        <p:blipFill>
          <a:blip r:embed="rId3"/>
          <a:stretch>
            <a:fillRect/>
          </a:stretch>
        </p:blipFill>
        <p:spPr>
          <a:xfrm>
            <a:off x="67320" y="1700862"/>
            <a:ext cx="3960000" cy="1713913"/>
          </a:xfrm>
          <a:prstGeom prst="rect">
            <a:avLst/>
          </a:prstGeom>
        </p:spPr>
      </p:pic>
      <p:pic>
        <p:nvPicPr>
          <p:cNvPr id="8" name="Picture 7">
            <a:extLst>
              <a:ext uri="{FF2B5EF4-FFF2-40B4-BE49-F238E27FC236}">
                <a16:creationId xmlns:a16="http://schemas.microsoft.com/office/drawing/2014/main" id="{BBC82C1A-27D6-4FCA-BA5D-A14C7DB0A83C}"/>
              </a:ext>
            </a:extLst>
          </p:cNvPr>
          <p:cNvPicPr>
            <a:picLocks noChangeAspect="1"/>
          </p:cNvPicPr>
          <p:nvPr/>
        </p:nvPicPr>
        <p:blipFill>
          <a:blip r:embed="rId4"/>
          <a:stretch>
            <a:fillRect/>
          </a:stretch>
        </p:blipFill>
        <p:spPr>
          <a:xfrm>
            <a:off x="5084836" y="1696005"/>
            <a:ext cx="3960000" cy="1723626"/>
          </a:xfrm>
          <a:prstGeom prst="rect">
            <a:avLst/>
          </a:prstGeom>
        </p:spPr>
      </p:pic>
    </p:spTree>
    <p:extLst>
      <p:ext uri="{BB962C8B-B14F-4D97-AF65-F5344CB8AC3E}">
        <p14:creationId xmlns:p14="http://schemas.microsoft.com/office/powerpoint/2010/main" val="1828407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999" y="4490186"/>
            <a:ext cx="8999999" cy="231859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Essex experienced a 12.2% increase (672 more) in Child Abuse offences and a 29.2% increase (89 more) in the number of these offences which were solved for the 12 months to April 2022 compared to the 12 months to April 2021.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There was a 13.9% increase (759 more) in Child Abuse offences and a 25.9% increase (81 more) in the number of these offences which were solved for the 12 months to April 2022 compared to the 12 months to April 20</a:t>
            </a:r>
            <a:r>
              <a:rPr lang="en-GB" sz="1200" u="sng" dirty="0">
                <a:solidFill>
                  <a:schemeClr val="tx1"/>
                </a:solidFill>
                <a:latin typeface="Atkinson Hyperlegible" pitchFamily="50" charset="0"/>
              </a:rPr>
              <a:t>20</a:t>
            </a:r>
            <a:r>
              <a:rPr lang="en-GB" sz="1200" dirty="0">
                <a:solidFill>
                  <a:schemeClr val="tx1"/>
                </a:solidFill>
                <a:latin typeface="Atkinson Hyperlegible" pitchFamily="50" charset="0"/>
              </a:rPr>
              <a:t>.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Confidence that the policing response to protect children and vulnerable people is deteriorating (from the independent survey commissioned by Essex Police) is at 83.8% (results to the 12 months to March 2022). Compared to year ending March 2021, confidence has decreased by 6.2% points.</a:t>
            </a:r>
          </a:p>
          <a:p>
            <a:endParaRPr lang="en-GB" sz="1200" dirty="0">
              <a:solidFill>
                <a:srgbClr val="FF0000"/>
              </a:solidFill>
            </a:endParaRPr>
          </a:p>
          <a:p>
            <a:r>
              <a:rPr lang="en-GB" sz="1200" dirty="0">
                <a:solidFill>
                  <a:schemeClr val="tx1"/>
                </a:solidFill>
                <a:latin typeface="Atkinson Hyperlegible" pitchFamily="50" charset="0"/>
              </a:rPr>
              <a:t>Due to the fact that confidence levels and the number of domestic abuse offences solved have decreased, a grade of Requires Improvement is recommended.</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11032" y="78719"/>
            <a:ext cx="5897174" cy="584775"/>
          </a:xfrm>
          <a:prstGeom prst="rect">
            <a:avLst/>
          </a:prstGeom>
        </p:spPr>
        <p:txBody>
          <a:bodyPr wrap="square">
            <a:spAutoFit/>
          </a:bodyPr>
          <a:lstStyle/>
          <a:p>
            <a:r>
              <a:rPr lang="en-GB" sz="1600" b="1" dirty="0">
                <a:solidFill>
                  <a:schemeClr val="bg1"/>
                </a:solidFill>
                <a:latin typeface="Atkinson Hyperlegible" pitchFamily="50" charset="0"/>
              </a:rPr>
              <a:t>Priority 10 - Protecting vulnerable people and supporting victims of crime (cont.)</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15</a:t>
            </a:fld>
            <a:endParaRPr lang="en-GB" dirty="0"/>
          </a:p>
        </p:txBody>
      </p:sp>
      <p:sp>
        <p:nvSpPr>
          <p:cNvPr id="12" name="Rectangle 11">
            <a:extLst>
              <a:ext uri="{FF2B5EF4-FFF2-40B4-BE49-F238E27FC236}">
                <a16:creationId xmlns:a16="http://schemas.microsoft.com/office/drawing/2014/main" id="{491DB709-342B-4437-BC42-93EF92187961}"/>
              </a:ext>
            </a:extLst>
          </p:cNvPr>
          <p:cNvSpPr/>
          <p:nvPr/>
        </p:nvSpPr>
        <p:spPr>
          <a:xfrm>
            <a:off x="6516216" y="49220"/>
            <a:ext cx="2520280"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3" name="Picture 2">
            <a:extLst>
              <a:ext uri="{FF2B5EF4-FFF2-40B4-BE49-F238E27FC236}">
                <a16:creationId xmlns:a16="http://schemas.microsoft.com/office/drawing/2014/main" id="{9EE0C688-4EDD-4338-8771-E7293B91D90E}"/>
              </a:ext>
            </a:extLst>
          </p:cNvPr>
          <p:cNvPicPr>
            <a:picLocks noChangeAspect="1"/>
          </p:cNvPicPr>
          <p:nvPr/>
        </p:nvPicPr>
        <p:blipFill>
          <a:blip r:embed="rId2"/>
          <a:stretch>
            <a:fillRect/>
          </a:stretch>
        </p:blipFill>
        <p:spPr>
          <a:xfrm>
            <a:off x="58488" y="3368110"/>
            <a:ext cx="9000000" cy="1062295"/>
          </a:xfrm>
          <a:prstGeom prst="rect">
            <a:avLst/>
          </a:prstGeom>
        </p:spPr>
      </p:pic>
      <p:pic>
        <p:nvPicPr>
          <p:cNvPr id="2" name="Picture 1">
            <a:extLst>
              <a:ext uri="{FF2B5EF4-FFF2-40B4-BE49-F238E27FC236}">
                <a16:creationId xmlns:a16="http://schemas.microsoft.com/office/drawing/2014/main" id="{584D35BE-AA33-4FB5-A852-54FBB9264A45}"/>
              </a:ext>
            </a:extLst>
          </p:cNvPr>
          <p:cNvPicPr>
            <a:picLocks noChangeAspect="1"/>
          </p:cNvPicPr>
          <p:nvPr/>
        </p:nvPicPr>
        <p:blipFill>
          <a:blip r:embed="rId3"/>
          <a:stretch>
            <a:fillRect/>
          </a:stretch>
        </p:blipFill>
        <p:spPr>
          <a:xfrm>
            <a:off x="71999" y="693242"/>
            <a:ext cx="9000000" cy="891148"/>
          </a:xfrm>
          <a:prstGeom prst="rect">
            <a:avLst/>
          </a:prstGeom>
        </p:spPr>
      </p:pic>
      <p:pic>
        <p:nvPicPr>
          <p:cNvPr id="4" name="Picture 3">
            <a:extLst>
              <a:ext uri="{FF2B5EF4-FFF2-40B4-BE49-F238E27FC236}">
                <a16:creationId xmlns:a16="http://schemas.microsoft.com/office/drawing/2014/main" id="{5EFB535B-4337-4E7A-8FDB-87309F39147E}"/>
              </a:ext>
            </a:extLst>
          </p:cNvPr>
          <p:cNvPicPr>
            <a:picLocks noChangeAspect="1"/>
          </p:cNvPicPr>
          <p:nvPr/>
        </p:nvPicPr>
        <p:blipFill>
          <a:blip r:embed="rId4"/>
          <a:stretch>
            <a:fillRect/>
          </a:stretch>
        </p:blipFill>
        <p:spPr>
          <a:xfrm>
            <a:off x="71999" y="1615810"/>
            <a:ext cx="3960000" cy="1720879"/>
          </a:xfrm>
          <a:prstGeom prst="rect">
            <a:avLst/>
          </a:prstGeom>
        </p:spPr>
      </p:pic>
      <p:pic>
        <p:nvPicPr>
          <p:cNvPr id="8" name="Picture 7">
            <a:extLst>
              <a:ext uri="{FF2B5EF4-FFF2-40B4-BE49-F238E27FC236}">
                <a16:creationId xmlns:a16="http://schemas.microsoft.com/office/drawing/2014/main" id="{A8C4AE12-444E-4A14-91FC-0390675505C8}"/>
              </a:ext>
            </a:extLst>
          </p:cNvPr>
          <p:cNvPicPr>
            <a:picLocks noChangeAspect="1"/>
          </p:cNvPicPr>
          <p:nvPr/>
        </p:nvPicPr>
        <p:blipFill>
          <a:blip r:embed="rId5"/>
          <a:stretch>
            <a:fillRect/>
          </a:stretch>
        </p:blipFill>
        <p:spPr>
          <a:xfrm>
            <a:off x="5098488" y="1625787"/>
            <a:ext cx="3960000" cy="1722600"/>
          </a:xfrm>
          <a:prstGeom prst="rect">
            <a:avLst/>
          </a:prstGeom>
        </p:spPr>
      </p:pic>
    </p:spTree>
    <p:extLst>
      <p:ext uri="{BB962C8B-B14F-4D97-AF65-F5344CB8AC3E}">
        <p14:creationId xmlns:p14="http://schemas.microsoft.com/office/powerpoint/2010/main" val="3265022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11 - Staff</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16</a:t>
            </a:fld>
            <a:endParaRPr lang="en-GB" dirty="0"/>
          </a:p>
        </p:txBody>
      </p:sp>
      <p:sp>
        <p:nvSpPr>
          <p:cNvPr id="8" name="Rectangle 7">
            <a:extLst>
              <a:ext uri="{FF2B5EF4-FFF2-40B4-BE49-F238E27FC236}">
                <a16:creationId xmlns:a16="http://schemas.microsoft.com/office/drawing/2014/main" id="{5C79F3E8-9B6E-4586-9B29-7A90BA98D1C2}"/>
              </a:ext>
            </a:extLst>
          </p:cNvPr>
          <p:cNvSpPr/>
          <p:nvPr/>
        </p:nvSpPr>
        <p:spPr>
          <a:xfrm>
            <a:off x="7260527" y="222225"/>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sp>
        <p:nvSpPr>
          <p:cNvPr id="12" name="TextBox 11">
            <a:extLst>
              <a:ext uri="{FF2B5EF4-FFF2-40B4-BE49-F238E27FC236}">
                <a16:creationId xmlns:a16="http://schemas.microsoft.com/office/drawing/2014/main" id="{F90608DC-25BC-4D4A-BFB8-31EFAFAA6ED2}"/>
              </a:ext>
            </a:extLst>
          </p:cNvPr>
          <p:cNvSpPr txBox="1"/>
          <p:nvPr/>
        </p:nvSpPr>
        <p:spPr>
          <a:xfrm>
            <a:off x="72000" y="2309117"/>
            <a:ext cx="8987641" cy="200054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There has been a slight increase (0.1%) in the proportion of ethnic minority employees in April 2022 (282) compared to April 2021 (272); this equates to 10 additional employees. There has also been an increase (0.7%) compared to April 20</a:t>
            </a:r>
            <a:r>
              <a:rPr lang="en-GB" sz="1200" u="sng" dirty="0">
                <a:solidFill>
                  <a:schemeClr val="tx1"/>
                </a:solidFill>
                <a:latin typeface="Atkinson Hyperlegible" pitchFamily="50" charset="0"/>
              </a:rPr>
              <a:t>20</a:t>
            </a:r>
            <a:r>
              <a:rPr lang="en-GB" sz="1200" dirty="0">
                <a:solidFill>
                  <a:schemeClr val="tx1"/>
                </a:solidFill>
                <a:latin typeface="Atkinson Hyperlegible" pitchFamily="50" charset="0"/>
              </a:rPr>
              <a:t> (229); this equates to 53 additional employees.</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There is a disparity of 3.3% points between the proportion of ethnic minority residents in Essex*** (7.6%) and the proportion of ethnic minority employees in Essex Police (4.3%).</a:t>
            </a:r>
          </a:p>
          <a:p>
            <a:endParaRPr lang="en-GB" sz="1200" dirty="0">
              <a:solidFill>
                <a:schemeClr val="tx1"/>
              </a:solidFill>
              <a:latin typeface="Atkinson Hyperlegible" pitchFamily="50" charset="0"/>
            </a:endParaRPr>
          </a:p>
          <a:p>
            <a:r>
              <a:rPr lang="en-GB" sz="1000" dirty="0">
                <a:solidFill>
                  <a:schemeClr val="tx1"/>
                </a:solidFill>
                <a:latin typeface="Atkinson Hyperlegible" pitchFamily="50" charset="0"/>
              </a:rPr>
              <a:t> Please note:</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Ethnic minority employees as a percentage of the total workforce. </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Ethnic minority employees as a percentage of type of employee.</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Office for National Statistics Population Estimates 2019: Essex population 1,846,655, ethnic minority residents 140,641.</a:t>
            </a:r>
          </a:p>
        </p:txBody>
      </p:sp>
      <p:pic>
        <p:nvPicPr>
          <p:cNvPr id="2" name="Picture 1">
            <a:extLst>
              <a:ext uri="{FF2B5EF4-FFF2-40B4-BE49-F238E27FC236}">
                <a16:creationId xmlns:a16="http://schemas.microsoft.com/office/drawing/2014/main" id="{324FC2B5-A25D-46F2-A295-FE22BA26C77A}"/>
              </a:ext>
            </a:extLst>
          </p:cNvPr>
          <p:cNvPicPr>
            <a:picLocks noChangeAspect="1"/>
          </p:cNvPicPr>
          <p:nvPr/>
        </p:nvPicPr>
        <p:blipFill>
          <a:blip r:embed="rId2"/>
          <a:stretch>
            <a:fillRect/>
          </a:stretch>
        </p:blipFill>
        <p:spPr>
          <a:xfrm>
            <a:off x="65820" y="760353"/>
            <a:ext cx="9000000" cy="1426326"/>
          </a:xfrm>
          <a:prstGeom prst="rect">
            <a:avLst/>
          </a:prstGeom>
        </p:spPr>
      </p:pic>
    </p:spTree>
    <p:extLst>
      <p:ext uri="{BB962C8B-B14F-4D97-AF65-F5344CB8AC3E}">
        <p14:creationId xmlns:p14="http://schemas.microsoft.com/office/powerpoint/2010/main" val="3526203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latin typeface="Atkinson Hyperlegible" pitchFamily="50" charset="0"/>
              </a:rPr>
              <a:t>Monthly Performance Overview: Of Note</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17</a:t>
            </a:fld>
            <a:endParaRPr lang="en-GB" dirty="0"/>
          </a:p>
        </p:txBody>
      </p:sp>
      <p:sp>
        <p:nvSpPr>
          <p:cNvPr id="11" name="TextBox 10">
            <a:extLst>
              <a:ext uri="{FF2B5EF4-FFF2-40B4-BE49-F238E27FC236}">
                <a16:creationId xmlns:a16="http://schemas.microsoft.com/office/drawing/2014/main" id="{2E1E8C63-907A-4D2D-AF7A-69D7ACC9087D}"/>
              </a:ext>
            </a:extLst>
          </p:cNvPr>
          <p:cNvSpPr txBox="1"/>
          <p:nvPr/>
        </p:nvSpPr>
        <p:spPr>
          <a:xfrm>
            <a:off x="78179" y="758603"/>
            <a:ext cx="8987641" cy="179805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i="0" u="sng" dirty="0">
                <a:solidFill>
                  <a:schemeClr val="tx1"/>
                </a:solidFill>
                <a:effectLst/>
                <a:latin typeface="Atkinson Hyperlegible" pitchFamily="50" charset="0"/>
              </a:rPr>
              <a:t>Just Stop Oil protests</a:t>
            </a:r>
          </a:p>
          <a:p>
            <a:r>
              <a:rPr lang="en-GB" sz="1200" dirty="0">
                <a:effectLst/>
                <a:latin typeface="Atkinson Hyperlegible" pitchFamily="50" charset="0"/>
                <a:ea typeface="Calibri" panose="020F0502020204030204" pitchFamily="34" charset="0"/>
                <a:cs typeface="Times New Roman" panose="02020603050405020304" pitchFamily="18" charset="0"/>
              </a:rPr>
              <a:t>Throughout April, Just Stop Oil carried out sustained protest activity at petrochemical distribution sites in West Essex. Large numbers of protestors disrupted multiple sites simultaneously and used a wide range of disruption tactics including road blockades and ‘lock on’, causing significant disruption. Officers were called upon to support the Force; their rest days were cancelled, their duty times were changed, and they worked extended hours when required. Without this extra commitment, the resultant risk to life would have been significant, as the ability of emergency services would have been diminished, as would have key critical infrastructures. The extra effort also ensured that the effect on the people of Essex was minimal.</a:t>
            </a:r>
          </a:p>
          <a:p>
            <a:endParaRPr lang="en-GB" sz="1200" dirty="0">
              <a:effectLst/>
              <a:latin typeface="Atkinson Hyperlegible" pitchFamily="50"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Atkinson Hyperlegible" pitchFamily="50" charset="0"/>
                <a:ea typeface="Calibri" panose="020F0502020204030204" pitchFamily="34" charset="0"/>
                <a:cs typeface="Times New Roman" panose="02020603050405020304" pitchFamily="18" charset="0"/>
              </a:rPr>
              <a:t>Essex Police have made 461 arrests to date and have secured the first conviction in the country in connection with these protests.</a:t>
            </a:r>
          </a:p>
        </p:txBody>
      </p:sp>
      <p:sp>
        <p:nvSpPr>
          <p:cNvPr id="12" name="TextBox 11">
            <a:extLst>
              <a:ext uri="{FF2B5EF4-FFF2-40B4-BE49-F238E27FC236}">
                <a16:creationId xmlns:a16="http://schemas.microsoft.com/office/drawing/2014/main" id="{E1080339-40C8-45B4-8976-6DA8B06D7E5E}"/>
              </a:ext>
            </a:extLst>
          </p:cNvPr>
          <p:cNvSpPr txBox="1"/>
          <p:nvPr/>
        </p:nvSpPr>
        <p:spPr>
          <a:xfrm>
            <a:off x="78178" y="2632045"/>
            <a:ext cx="8987641" cy="86177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i="0" u="sng" dirty="0">
                <a:solidFill>
                  <a:schemeClr val="tx1"/>
                </a:solidFill>
                <a:effectLst/>
                <a:latin typeface="Atkinson Hyperlegible" pitchFamily="50" charset="0"/>
              </a:rPr>
              <a:t>Chief Constable’s Commendations</a:t>
            </a:r>
          </a:p>
          <a:p>
            <a:r>
              <a:rPr lang="en-GB" sz="1200" dirty="0">
                <a:solidFill>
                  <a:schemeClr val="tx1"/>
                </a:solidFill>
                <a:latin typeface="Atkinson Hyperlegible" pitchFamily="50" charset="0"/>
              </a:rPr>
              <a:t>Seven police officers have been commended by Chief Constable BJ Harrington for their dedication and commitment to protecting the people of Essex, for saving lives and for securing justice for vulnerable people. Mr. Harrington said it was a privilege to be able to present Chief Constable’s Commendations to officers who have gone above and beyond in the course of their duties.</a:t>
            </a:r>
          </a:p>
        </p:txBody>
      </p:sp>
      <p:sp>
        <p:nvSpPr>
          <p:cNvPr id="13" name="TextBox 12">
            <a:extLst>
              <a:ext uri="{FF2B5EF4-FFF2-40B4-BE49-F238E27FC236}">
                <a16:creationId xmlns:a16="http://schemas.microsoft.com/office/drawing/2014/main" id="{B55B73B0-1660-42E8-A878-708EC92310A9}"/>
              </a:ext>
            </a:extLst>
          </p:cNvPr>
          <p:cNvSpPr txBox="1"/>
          <p:nvPr/>
        </p:nvSpPr>
        <p:spPr>
          <a:xfrm>
            <a:off x="76834" y="3569205"/>
            <a:ext cx="8987641" cy="86177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i="0" u="sng" dirty="0">
                <a:solidFill>
                  <a:schemeClr val="tx1"/>
                </a:solidFill>
                <a:effectLst/>
                <a:latin typeface="Atkinson Hyperlegible" pitchFamily="50" charset="0"/>
              </a:rPr>
              <a:t>New staff roles</a:t>
            </a:r>
          </a:p>
          <a:p>
            <a:r>
              <a:rPr lang="en-GB" sz="1200" dirty="0">
                <a:solidFill>
                  <a:schemeClr val="tx1"/>
                </a:solidFill>
                <a:latin typeface="Atkinson Hyperlegible" pitchFamily="50" charset="0"/>
              </a:rPr>
              <a:t>The new financial year marks a year of growth for Essex Police. The Force will be employing an extra 200 officers and 72 police staff; by March 2023, there will be 3,750 officers and almost 2,400 police staff. The police staff roles will provide extra resilience to existing teams and focus growth in areas where the Force is facing increasing demand.</a:t>
            </a:r>
          </a:p>
        </p:txBody>
      </p:sp>
    </p:spTree>
    <p:extLst>
      <p:ext uri="{BB962C8B-B14F-4D97-AF65-F5344CB8AC3E}">
        <p14:creationId xmlns:p14="http://schemas.microsoft.com/office/powerpoint/2010/main" val="555042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latin typeface="Atkinson Hyperlegible" pitchFamily="50" charset="0"/>
              </a:rPr>
              <a:t>2021-2024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998597" y="6500676"/>
            <a:ext cx="2133600" cy="365125"/>
          </a:xfrm>
        </p:spPr>
        <p:txBody>
          <a:bodyPr/>
          <a:lstStyle/>
          <a:p>
            <a:fld id="{E0D83E65-4E55-4BA6-A0BC-212B9D3BDCE3}" type="slidenum">
              <a:rPr lang="en-GB" smtClean="0"/>
              <a:pPr/>
              <a:t>18</a:t>
            </a:fld>
            <a:endParaRPr lang="en-GB" dirty="0"/>
          </a:p>
        </p:txBody>
      </p:sp>
      <p:sp>
        <p:nvSpPr>
          <p:cNvPr id="8" name="TextBox 7">
            <a:extLst>
              <a:ext uri="{FF2B5EF4-FFF2-40B4-BE49-F238E27FC236}">
                <a16:creationId xmlns:a16="http://schemas.microsoft.com/office/drawing/2014/main" id="{9E789287-6B36-43A9-8C6D-024438DCAFA0}"/>
              </a:ext>
            </a:extLst>
          </p:cNvPr>
          <p:cNvSpPr txBox="1"/>
          <p:nvPr/>
        </p:nvSpPr>
        <p:spPr>
          <a:xfrm>
            <a:off x="18955" y="6563236"/>
            <a:ext cx="9106083" cy="230832"/>
          </a:xfrm>
          <a:prstGeom prst="rect">
            <a:avLst/>
          </a:prstGeom>
          <a:noFill/>
        </p:spPr>
        <p:txBody>
          <a:bodyPr wrap="square" rtlCol="0">
            <a:spAutoFit/>
          </a:bodyPr>
          <a:lstStyle/>
          <a:p>
            <a:r>
              <a:rPr lang="en-GB" sz="900" dirty="0">
                <a:latin typeface="Atkinson Hyperlegible" pitchFamily="50" charset="0"/>
              </a:rPr>
              <a:t>Please view above table with the explanations and caveats detailed on page 20.</a:t>
            </a:r>
          </a:p>
        </p:txBody>
      </p:sp>
      <p:pic>
        <p:nvPicPr>
          <p:cNvPr id="3" name="Picture 2">
            <a:extLst>
              <a:ext uri="{FF2B5EF4-FFF2-40B4-BE49-F238E27FC236}">
                <a16:creationId xmlns:a16="http://schemas.microsoft.com/office/drawing/2014/main" id="{69C8B3D3-D918-4274-9A68-C914595EC283}"/>
              </a:ext>
            </a:extLst>
          </p:cNvPr>
          <p:cNvPicPr>
            <a:picLocks noChangeAspect="1"/>
          </p:cNvPicPr>
          <p:nvPr/>
        </p:nvPicPr>
        <p:blipFill>
          <a:blip r:embed="rId2"/>
          <a:stretch>
            <a:fillRect/>
          </a:stretch>
        </p:blipFill>
        <p:spPr>
          <a:xfrm>
            <a:off x="71996" y="930128"/>
            <a:ext cx="9000000" cy="4400943"/>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992888" cy="369332"/>
          </a:xfrm>
          <a:prstGeom prst="rect">
            <a:avLst/>
          </a:prstGeom>
        </p:spPr>
        <p:txBody>
          <a:bodyPr wrap="square">
            <a:spAutoFit/>
          </a:bodyPr>
          <a:lstStyle/>
          <a:p>
            <a:r>
              <a:rPr lang="en-GB" b="1" dirty="0">
                <a:solidFill>
                  <a:schemeClr val="bg1"/>
                </a:solidFill>
                <a:latin typeface="Atkinson Hyperlegible" pitchFamily="50" charset="0"/>
              </a:rPr>
              <a:t>2021-2024 Police and Crime Plan Performance Indicators (cont.)</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2</a:t>
            </a:r>
          </a:p>
        </p:txBody>
      </p:sp>
      <p:sp>
        <p:nvSpPr>
          <p:cNvPr id="13" name="Slide Number Placeholder 2"/>
          <p:cNvSpPr>
            <a:spLocks noGrp="1"/>
          </p:cNvSpPr>
          <p:nvPr>
            <p:ph type="sldNum" sz="quarter" idx="12"/>
          </p:nvPr>
        </p:nvSpPr>
        <p:spPr>
          <a:xfrm>
            <a:off x="7010400" y="6492875"/>
            <a:ext cx="2133600" cy="365125"/>
          </a:xfrm>
        </p:spPr>
        <p:txBody>
          <a:bodyPr/>
          <a:lstStyle/>
          <a:p>
            <a:fld id="{E0D83E65-4E55-4BA6-A0BC-212B9D3BDCE3}" type="slidenum">
              <a:rPr lang="en-GB" smtClean="0"/>
              <a:pPr/>
              <a:t>19</a:t>
            </a:fld>
            <a:endParaRPr lang="en-GB" dirty="0"/>
          </a:p>
        </p:txBody>
      </p:sp>
      <p:sp>
        <p:nvSpPr>
          <p:cNvPr id="3" name="TextBox 2"/>
          <p:cNvSpPr txBox="1"/>
          <p:nvPr/>
        </p:nvSpPr>
        <p:spPr>
          <a:xfrm>
            <a:off x="37917" y="6553013"/>
            <a:ext cx="9106083" cy="230832"/>
          </a:xfrm>
          <a:prstGeom prst="rect">
            <a:avLst/>
          </a:prstGeom>
          <a:noFill/>
        </p:spPr>
        <p:txBody>
          <a:bodyPr wrap="square" rtlCol="0">
            <a:spAutoFit/>
          </a:bodyPr>
          <a:lstStyle/>
          <a:p>
            <a:r>
              <a:rPr lang="en-GB" sz="900" dirty="0">
                <a:latin typeface="Atkinson Hyperlegible" pitchFamily="50" charset="0"/>
              </a:rPr>
              <a:t>Please view above table with the explanations and caveats detailed on page 20.</a:t>
            </a:r>
          </a:p>
        </p:txBody>
      </p:sp>
      <p:pic>
        <p:nvPicPr>
          <p:cNvPr id="4" name="Picture 3">
            <a:extLst>
              <a:ext uri="{FF2B5EF4-FFF2-40B4-BE49-F238E27FC236}">
                <a16:creationId xmlns:a16="http://schemas.microsoft.com/office/drawing/2014/main" id="{8FBA8756-7F91-4CF9-97E2-64498B3C755C}"/>
              </a:ext>
            </a:extLst>
          </p:cNvPr>
          <p:cNvPicPr>
            <a:picLocks noChangeAspect="1"/>
          </p:cNvPicPr>
          <p:nvPr/>
        </p:nvPicPr>
        <p:blipFill>
          <a:blip r:embed="rId2"/>
          <a:stretch>
            <a:fillRect/>
          </a:stretch>
        </p:blipFill>
        <p:spPr>
          <a:xfrm>
            <a:off x="72000" y="930128"/>
            <a:ext cx="9000000" cy="4452830"/>
          </a:xfrm>
          <a:prstGeom prst="rect">
            <a:avLst/>
          </a:prstGeom>
        </p:spPr>
      </p:pic>
    </p:spTree>
    <p:extLst>
      <p:ext uri="{BB962C8B-B14F-4D97-AF65-F5344CB8AC3E}">
        <p14:creationId xmlns:p14="http://schemas.microsoft.com/office/powerpoint/2010/main" val="617534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69332"/>
          </a:xfrm>
          <a:prstGeom prst="rect">
            <a:avLst/>
          </a:prstGeom>
        </p:spPr>
        <p:txBody>
          <a:bodyPr wrap="square">
            <a:spAutoFit/>
          </a:bodyPr>
          <a:lstStyle/>
          <a:p>
            <a:r>
              <a:rPr lang="en-GB" b="1" dirty="0">
                <a:solidFill>
                  <a:schemeClr val="bg1"/>
                </a:solidFill>
                <a:latin typeface="Atkinson Hyperlegible" pitchFamily="50" charset="0"/>
              </a:rPr>
              <a:t>Executive Summary </a:t>
            </a:r>
          </a:p>
        </p:txBody>
      </p:sp>
      <p:sp>
        <p:nvSpPr>
          <p:cNvPr id="3" name="Slide Number Placeholder 2"/>
          <p:cNvSpPr>
            <a:spLocks noGrp="1"/>
          </p:cNvSpPr>
          <p:nvPr>
            <p:ph type="sldNum" sz="quarter" idx="12"/>
          </p:nvPr>
        </p:nvSpPr>
        <p:spPr>
          <a:xfrm>
            <a:off x="7010400" y="6545879"/>
            <a:ext cx="2133600" cy="365125"/>
          </a:xfrm>
        </p:spPr>
        <p:txBody>
          <a:bodyPr/>
          <a:lstStyle/>
          <a:p>
            <a:fld id="{E0D83E65-4E55-4BA6-A0BC-212B9D3BDCE3}" type="slidenum">
              <a:rPr lang="en-GB" smtClean="0">
                <a:latin typeface="Atkinson Hyperlegible" pitchFamily="50" charset="0"/>
              </a:rPr>
              <a:pPr/>
              <a:t>2</a:t>
            </a:fld>
            <a:endParaRPr lang="en-GB" dirty="0">
              <a:latin typeface="Atkinson Hyperlegible" pitchFamily="50" charset="0"/>
            </a:endParaRPr>
          </a:p>
        </p:txBody>
      </p:sp>
      <p:sp>
        <p:nvSpPr>
          <p:cNvPr id="5" name="TextBox 4"/>
          <p:cNvSpPr txBox="1"/>
          <p:nvPr/>
        </p:nvSpPr>
        <p:spPr>
          <a:xfrm>
            <a:off x="10913" y="655832"/>
            <a:ext cx="9144000" cy="5632311"/>
          </a:xfrm>
          <a:prstGeom prst="rect">
            <a:avLst/>
          </a:prstGeom>
          <a:noFill/>
        </p:spPr>
        <p:txBody>
          <a:bodyPr wrap="square" rtlCol="0">
            <a:spAutoFit/>
          </a:bodyPr>
          <a:lstStyle/>
          <a:p>
            <a:pPr marL="285750" indent="-285750">
              <a:buFont typeface="Arial" panose="020B0604020202020204" pitchFamily="34" charset="0"/>
              <a:buChar char="•"/>
            </a:pPr>
            <a:r>
              <a:rPr lang="en-GB" sz="900" dirty="0">
                <a:latin typeface="Atkinson Hyperlegible" pitchFamily="50" charset="0"/>
              </a:rPr>
              <a:t>The Police and Crime Plan 2021-2024 was introduced in April 2021</a:t>
            </a:r>
            <a:r>
              <a:rPr lang="en-GB" sz="900" baseline="30000" dirty="0">
                <a:latin typeface="Atkinson Hyperlegible" pitchFamily="50" charset="0"/>
              </a:rPr>
              <a:t> </a:t>
            </a:r>
            <a:r>
              <a:rPr lang="en-GB" sz="900" dirty="0">
                <a:latin typeface="Atkinson Hyperlegible" pitchFamily="50" charset="0"/>
              </a:rPr>
              <a:t>with new measures that reflect the Police, Fire and Crime Commissioner (PFCC) for Essex’s strategic commitment to targeted prevention and early intervention. </a:t>
            </a:r>
          </a:p>
          <a:p>
            <a:pPr marL="285750" indent="-285750">
              <a:buFont typeface="Arial" panose="020B0604020202020204" pitchFamily="34" charset="0"/>
              <a:buChar char="•"/>
            </a:pPr>
            <a:endParaRPr lang="en-GB" sz="900" dirty="0">
              <a:latin typeface="Atkinson Hyperlegible" pitchFamily="50" charset="0"/>
            </a:endParaRPr>
          </a:p>
          <a:p>
            <a:pPr marL="285750" indent="-285750">
              <a:buFont typeface="Arial" panose="020B0604020202020204" pitchFamily="34" charset="0"/>
              <a:buChar char="•"/>
            </a:pPr>
            <a:r>
              <a:rPr lang="en-GB" sz="900" b="1" dirty="0">
                <a:latin typeface="Atkinson Hyperlegible" pitchFamily="50" charset="0"/>
              </a:rPr>
              <a:t>Since the last report, </a:t>
            </a:r>
            <a:r>
              <a:rPr lang="en-GB" sz="900" b="1" dirty="0">
                <a:solidFill>
                  <a:schemeClr val="tx1"/>
                </a:solidFill>
                <a:latin typeface="Atkinson Hyperlegible" pitchFamily="50" charset="0"/>
              </a:rPr>
              <a:t>the recommended grade for Priority </a:t>
            </a:r>
            <a:r>
              <a:rPr lang="en-GB" sz="900" b="1" dirty="0">
                <a:latin typeface="Atkinson Hyperlegible" pitchFamily="50" charset="0"/>
              </a:rPr>
              <a:t>9 (Business Crime, Fraud and Cyber Crime) has been </a:t>
            </a:r>
            <a:r>
              <a:rPr lang="en-GB" sz="900" b="1" dirty="0">
                <a:solidFill>
                  <a:srgbClr val="00B050"/>
                </a:solidFill>
                <a:latin typeface="Atkinson Hyperlegible" pitchFamily="50" charset="0"/>
              </a:rPr>
              <a:t>upgraded</a:t>
            </a:r>
            <a:r>
              <a:rPr lang="en-GB" sz="900" b="1" dirty="0">
                <a:latin typeface="Atkinson Hyperlegible" pitchFamily="50" charset="0"/>
              </a:rPr>
              <a:t> from </a:t>
            </a:r>
            <a:r>
              <a:rPr lang="en-GB" sz="900" dirty="0">
                <a:latin typeface="Atkinson Hyperlegible" pitchFamily="50" charset="0"/>
              </a:rPr>
              <a:t>‘</a:t>
            </a:r>
            <a:r>
              <a:rPr lang="en-GB" sz="900" b="1" dirty="0">
                <a:solidFill>
                  <a:srgbClr val="FF0000"/>
                </a:solidFill>
                <a:latin typeface="Atkinson Hyperlegible" pitchFamily="50" charset="0"/>
              </a:rPr>
              <a:t>Requires Improvement</a:t>
            </a:r>
            <a:r>
              <a:rPr lang="en-GB" sz="900" dirty="0">
                <a:latin typeface="Atkinson Hyperlegible" pitchFamily="50" charset="0"/>
              </a:rPr>
              <a:t>’</a:t>
            </a:r>
            <a:r>
              <a:rPr lang="en-GB" sz="900" b="1" dirty="0">
                <a:solidFill>
                  <a:srgbClr val="FF0000"/>
                </a:solidFill>
                <a:latin typeface="Atkinson Hyperlegible" pitchFamily="50" charset="0"/>
              </a:rPr>
              <a:t> </a:t>
            </a:r>
            <a:r>
              <a:rPr lang="en-GB" sz="900" dirty="0">
                <a:latin typeface="Atkinson Hyperlegible" pitchFamily="50" charset="0"/>
              </a:rPr>
              <a:t>to ‘</a:t>
            </a:r>
            <a:r>
              <a:rPr lang="en-GB" sz="900" b="1" dirty="0">
                <a:solidFill>
                  <a:schemeClr val="accent6">
                    <a:lumMod val="75000"/>
                  </a:schemeClr>
                </a:solidFill>
                <a:latin typeface="Atkinson Hyperlegible" pitchFamily="50" charset="0"/>
              </a:rPr>
              <a:t>Adequate</a:t>
            </a:r>
            <a:r>
              <a:rPr lang="en-GB" sz="900" dirty="0">
                <a:solidFill>
                  <a:schemeClr val="accent6"/>
                </a:solidFill>
                <a:latin typeface="Atkinson Hyperlegible" pitchFamily="50" charset="0"/>
              </a:rPr>
              <a:t>’</a:t>
            </a:r>
            <a:r>
              <a:rPr lang="en-GB" sz="900" dirty="0">
                <a:latin typeface="Atkinson Hyperlegible" pitchFamily="50" charset="0"/>
              </a:rPr>
              <a:t>. This is because Essex Police solved more Business Crime offences </a:t>
            </a:r>
            <a:r>
              <a:rPr lang="en-GB" sz="900" dirty="0">
                <a:solidFill>
                  <a:schemeClr val="tx1"/>
                </a:solidFill>
                <a:latin typeface="Atkinson Hyperlegible" pitchFamily="50" charset="0"/>
              </a:rPr>
              <a:t>in the 12 months to April 2022 than in the 12 months to April 2021.</a:t>
            </a:r>
            <a:endParaRPr lang="en-GB" sz="900" dirty="0">
              <a:latin typeface="Atkinson Hyperlegible" pitchFamily="50" charset="0"/>
            </a:endParaRPr>
          </a:p>
          <a:p>
            <a:endParaRPr lang="en-GB" sz="900" b="1" dirty="0">
              <a:solidFill>
                <a:srgbClr val="FF0000"/>
              </a:solidFill>
              <a:latin typeface="Atkinson Hyperlegible" pitchFamily="50" charset="0"/>
            </a:endParaRPr>
          </a:p>
          <a:p>
            <a:pPr marL="285750" indent="-285750">
              <a:buFont typeface="Arial" panose="020B0604020202020204" pitchFamily="34" charset="0"/>
              <a:buChar char="•"/>
            </a:pPr>
            <a:r>
              <a:rPr lang="en-GB" sz="900" b="1" dirty="0">
                <a:latin typeface="Atkinson Hyperlegible" pitchFamily="50" charset="0"/>
              </a:rPr>
              <a:t>As a result of the above, seven of the eleven PFCC Priorities have been given a recommended grade of ‘</a:t>
            </a:r>
            <a:r>
              <a:rPr lang="en-GB" sz="900" b="1" dirty="0">
                <a:solidFill>
                  <a:schemeClr val="accent6">
                    <a:lumMod val="75000"/>
                  </a:schemeClr>
                </a:solidFill>
                <a:latin typeface="Atkinson Hyperlegible" pitchFamily="50" charset="0"/>
              </a:rPr>
              <a:t>Adequate</a:t>
            </a:r>
            <a:r>
              <a:rPr lang="en-GB" sz="900" dirty="0">
                <a:latin typeface="Atkinson Hyperlegible" pitchFamily="50" charset="0"/>
              </a:rPr>
              <a:t>’.  </a:t>
            </a:r>
            <a:r>
              <a:rPr lang="en-GB" sz="900" b="1" dirty="0">
                <a:latin typeface="Atkinson Hyperlegible" pitchFamily="50" charset="0"/>
              </a:rPr>
              <a:t>Four have been given a recommended grade of ‘</a:t>
            </a:r>
            <a:r>
              <a:rPr lang="en-GB" sz="900" b="1" dirty="0">
                <a:solidFill>
                  <a:srgbClr val="FF0000"/>
                </a:solidFill>
                <a:latin typeface="Atkinson Hyperlegible" pitchFamily="50" charset="0"/>
              </a:rPr>
              <a:t>Requires</a:t>
            </a:r>
            <a:r>
              <a:rPr lang="en-GB" sz="900" b="1" dirty="0">
                <a:latin typeface="Atkinson Hyperlegible" pitchFamily="50" charset="0"/>
              </a:rPr>
              <a:t> </a:t>
            </a:r>
            <a:r>
              <a:rPr lang="en-GB" sz="900" b="1" dirty="0">
                <a:solidFill>
                  <a:srgbClr val="FF0000"/>
                </a:solidFill>
                <a:latin typeface="Atkinson Hyperlegible" pitchFamily="50" charset="0"/>
              </a:rPr>
              <a:t>Improvement</a:t>
            </a:r>
            <a:r>
              <a:rPr lang="en-GB" sz="900" dirty="0">
                <a:latin typeface="Atkinson Hyperlegible" pitchFamily="50" charset="0"/>
              </a:rPr>
              <a:t>’: 4 (Improving safety on our roads), 6 (Improving our service to support victims of crime), 7 (Violence against women and girls) and 10 (Protecting vulnerable people and supporting victims of crime). It is of note that in order to remain in line with the HMICFRS grade structure, a new grade of “Adequate” was introduced into these reports in February 2022 (data to 31 January 2022); the grades of “Outstanding”, “Good”, “Requires Improvement” and “Inadequate” remain.</a:t>
            </a:r>
          </a:p>
          <a:p>
            <a:endParaRPr lang="en-GB" sz="900" dirty="0">
              <a:solidFill>
                <a:srgbClr val="FF0000"/>
              </a:solidFill>
              <a:latin typeface="Atkinson Hyperlegible" pitchFamily="50" charset="0"/>
            </a:endParaRPr>
          </a:p>
          <a:p>
            <a:pPr marL="285750" indent="-285750">
              <a:buFont typeface="Arial" panose="020B0604020202020204" pitchFamily="34" charset="0"/>
              <a:buChar char="•"/>
            </a:pPr>
            <a:r>
              <a:rPr lang="en-GB" sz="900" dirty="0">
                <a:latin typeface="Atkinson Hyperlegible" pitchFamily="50" charset="0"/>
              </a:rPr>
              <a:t>Confidence (from the independent survey commissioned by Essex Police) is at 79.0% (results to the 12 months to March 2022). </a:t>
            </a:r>
            <a:r>
              <a:rPr lang="en-GB" sz="900" b="1" dirty="0">
                <a:latin typeface="Atkinson Hyperlegible" pitchFamily="50" charset="0"/>
              </a:rPr>
              <a:t>Compared to year ending March 2021, confidence in the local police has remained stable</a:t>
            </a:r>
            <a:r>
              <a:rPr lang="en-GB" sz="900" dirty="0">
                <a:latin typeface="Atkinson Hyperlegible" pitchFamily="50" charset="0"/>
              </a:rPr>
              <a:t>. </a:t>
            </a:r>
          </a:p>
          <a:p>
            <a:endParaRPr lang="en-GB" sz="900" dirty="0">
              <a:latin typeface="Atkinson Hyperlegible" pitchFamily="50" charset="0"/>
            </a:endParaRPr>
          </a:p>
          <a:p>
            <a:pPr marL="285750" indent="-285750">
              <a:buFont typeface="Arial" panose="020B0604020202020204" pitchFamily="34" charset="0"/>
              <a:buChar char="•"/>
            </a:pPr>
            <a:r>
              <a:rPr lang="en-GB" sz="900" b="1" dirty="0">
                <a:latin typeface="Atkinson Hyperlegible" pitchFamily="50" charset="0"/>
              </a:rPr>
              <a:t>All Crime increased by 10.7% for the 12 months to April 2022 compared to the 12 months to April 2021; </a:t>
            </a:r>
            <a:r>
              <a:rPr lang="en-GB" sz="900" dirty="0">
                <a:latin typeface="Atkinson Hyperlegible" pitchFamily="50" charset="0"/>
              </a:rPr>
              <a:t>this equates to 16,126 more offences. This increase has been primarily influenced by the Government’s easing of restrictions on gathering and movement in relation to COVID-19. The Force also recorded 2,504 more offences in April 2022 compared to </a:t>
            </a:r>
            <a:r>
              <a:rPr lang="en-GB" sz="900" u="sng" dirty="0">
                <a:latin typeface="Atkinson Hyperlegible" pitchFamily="50" charset="0"/>
              </a:rPr>
              <a:t>April 2020</a:t>
            </a:r>
            <a:r>
              <a:rPr lang="en-GB" sz="900" dirty="0">
                <a:latin typeface="Atkinson Hyperlegible" pitchFamily="50" charset="0"/>
              </a:rPr>
              <a:t>, when the Government implemented the first lockdown; this equates to 23.7% more offences. </a:t>
            </a:r>
          </a:p>
          <a:p>
            <a:endParaRPr lang="en-GB" sz="900" b="1" dirty="0">
              <a:solidFill>
                <a:srgbClr val="FF0000"/>
              </a:solidFill>
              <a:latin typeface="Atkinson Hyperlegible" pitchFamily="50" charset="0"/>
            </a:endParaRPr>
          </a:p>
          <a:p>
            <a:r>
              <a:rPr lang="en-GB" sz="900" dirty="0">
                <a:latin typeface="Atkinson Hyperlegible" pitchFamily="50" charset="0"/>
              </a:rPr>
              <a:t>         Each change in the rules relating to social distancing has affected the number of All Crime offences reported to Essex Police.</a:t>
            </a:r>
            <a:endParaRPr lang="en-GB" sz="900" baseline="30000" dirty="0">
              <a:latin typeface="Atkinson Hyperlegible" pitchFamily="50" charset="0"/>
            </a:endParaRPr>
          </a:p>
          <a:p>
            <a:endParaRPr lang="en-GB" sz="900" dirty="0">
              <a:solidFill>
                <a:srgbClr val="FF0000"/>
              </a:solidFill>
              <a:latin typeface="Atkinson Hyperlegible" pitchFamily="50" charset="0"/>
            </a:endParaRPr>
          </a:p>
          <a:p>
            <a:pPr marL="285750" indent="-285750">
              <a:buFont typeface="Arial" panose="020B0604020202020204" pitchFamily="34" charset="0"/>
              <a:buChar char="•"/>
            </a:pPr>
            <a:r>
              <a:rPr lang="en-GB" sz="900" b="1" dirty="0">
                <a:latin typeface="Atkinson Hyperlegible" pitchFamily="50" charset="0"/>
              </a:rPr>
              <a:t>There was a 1.6% increase in All Crime in the 12 months to April 2022 compared to the 12 months to April 20</a:t>
            </a:r>
            <a:r>
              <a:rPr lang="en-GB" sz="900" b="1" u="sng" dirty="0">
                <a:latin typeface="Atkinson Hyperlegible" pitchFamily="50" charset="0"/>
              </a:rPr>
              <a:t>20</a:t>
            </a:r>
            <a:r>
              <a:rPr lang="en-GB" sz="900" b="1" dirty="0">
                <a:latin typeface="Atkinson Hyperlegible" pitchFamily="50" charset="0"/>
              </a:rPr>
              <a:t>. </a:t>
            </a:r>
            <a:r>
              <a:rPr lang="en-GB" sz="900" dirty="0">
                <a:latin typeface="Atkinson Hyperlegible" pitchFamily="50" charset="0"/>
              </a:rPr>
              <a:t>This equates to 2,631 more offences.</a:t>
            </a:r>
          </a:p>
          <a:p>
            <a:pPr marL="285750" indent="-285750">
              <a:buFont typeface="Arial" panose="020B0604020202020204" pitchFamily="34" charset="0"/>
              <a:buChar char="•"/>
            </a:pPr>
            <a:endParaRPr lang="en-GB" sz="900" dirty="0">
              <a:solidFill>
                <a:srgbClr val="FF0000"/>
              </a:solidFill>
              <a:latin typeface="Atkinson Hyperlegible" pitchFamily="50" charset="0"/>
            </a:endParaRPr>
          </a:p>
          <a:p>
            <a:pPr marL="285750" indent="-285750">
              <a:buFont typeface="Arial" panose="020B0604020202020204" pitchFamily="34" charset="0"/>
              <a:buChar char="•"/>
            </a:pPr>
            <a:r>
              <a:rPr lang="en-GB" sz="900" dirty="0">
                <a:latin typeface="Atkinson Hyperlegible" pitchFamily="50" charset="0"/>
              </a:rPr>
              <a:t>There was a 25.8% increase (176 more) in the number of those Killed or Seriously Injured (KSI) in Essex for the 12 months to April 2022 compared to the 12 months to April 2021.</a:t>
            </a:r>
          </a:p>
          <a:p>
            <a:pPr marL="285750" indent="-285750">
              <a:buFont typeface="Arial" panose="020B0604020202020204" pitchFamily="34" charset="0"/>
              <a:buChar char="•"/>
            </a:pPr>
            <a:endParaRPr lang="en-GB" sz="900" dirty="0">
              <a:solidFill>
                <a:srgbClr val="FF0000"/>
              </a:solidFill>
              <a:latin typeface="Atkinson Hyperlegible" pitchFamily="50" charset="0"/>
            </a:endParaRPr>
          </a:p>
          <a:p>
            <a:pPr marL="285750" indent="-285750">
              <a:buFont typeface="Arial" panose="020B0604020202020204" pitchFamily="34" charset="0"/>
              <a:buChar char="•"/>
            </a:pPr>
            <a:r>
              <a:rPr lang="en-GB" sz="900" dirty="0">
                <a:latin typeface="Atkinson Hyperlegible" pitchFamily="50" charset="0"/>
              </a:rPr>
              <a:t>Essex experienced a 12.9% increase (5,475) in the number of repeat victims for the 12 months to April 2022 compared to the 12 months to April 2021. </a:t>
            </a:r>
          </a:p>
          <a:p>
            <a:endParaRPr lang="en-GB" sz="900" dirty="0">
              <a:solidFill>
                <a:srgbClr val="FF0000"/>
              </a:solidFill>
              <a:latin typeface="Atkinson Hyperlegible" pitchFamily="50" charset="0"/>
            </a:endParaRPr>
          </a:p>
          <a:p>
            <a:pPr marL="285750" indent="-285750">
              <a:buFont typeface="Arial" panose="020B0604020202020204" pitchFamily="34" charset="0"/>
              <a:buChar char="•"/>
            </a:pPr>
            <a:r>
              <a:rPr lang="en-GB" sz="900" dirty="0">
                <a:latin typeface="Atkinson Hyperlegible" pitchFamily="50" charset="0"/>
                <a:ea typeface="Times New Roman" panose="02020603050405020304" pitchFamily="18" charset="0"/>
                <a:cs typeface="Times New Roman" panose="02020603050405020304" pitchFamily="18" charset="0"/>
              </a:rPr>
              <a:t>Where </a:t>
            </a:r>
            <a:r>
              <a:rPr lang="en-GB" sz="900" kern="1200" dirty="0">
                <a:effectLst/>
                <a:latin typeface="Atkinson Hyperlegible" pitchFamily="50" charset="0"/>
                <a:ea typeface="Times New Roman" panose="02020603050405020304" pitchFamily="18" charset="0"/>
                <a:cs typeface="Times New Roman" panose="02020603050405020304" pitchFamily="18" charset="0"/>
              </a:rPr>
              <a:t>gender is detailed, </a:t>
            </a:r>
            <a:r>
              <a:rPr lang="en-GB" sz="900" b="1" kern="1200" dirty="0">
                <a:effectLst/>
                <a:latin typeface="Atkinson Hyperlegible" pitchFamily="50" charset="0"/>
                <a:ea typeface="Times New Roman" panose="02020603050405020304" pitchFamily="18" charset="0"/>
                <a:cs typeface="Times New Roman" panose="02020603050405020304" pitchFamily="18" charset="0"/>
              </a:rPr>
              <a:t>over half of victims of Violence Against the Person (VAP) offences identify as female (56.1%). </a:t>
            </a:r>
            <a:r>
              <a:rPr lang="en-GB" sz="900" dirty="0">
                <a:latin typeface="Atkinson Hyperlegible" pitchFamily="50" charset="0"/>
                <a:ea typeface="Times New Roman" panose="02020603050405020304" pitchFamily="18" charset="0"/>
                <a:cs typeface="Times New Roman" panose="02020603050405020304" pitchFamily="18" charset="0"/>
              </a:rPr>
              <a:t>VAP </a:t>
            </a:r>
            <a:r>
              <a:rPr lang="en-GB" sz="900" kern="1200" dirty="0">
                <a:effectLst/>
                <a:latin typeface="Atkinson Hyperlegible" pitchFamily="50" charset="0"/>
                <a:ea typeface="Times New Roman" panose="02020603050405020304" pitchFamily="18" charset="0"/>
                <a:cs typeface="Times New Roman" panose="02020603050405020304" pitchFamily="18" charset="0"/>
              </a:rPr>
              <a:t>offences committed against females increased by </a:t>
            </a:r>
            <a:r>
              <a:rPr lang="en-GB" sz="900" dirty="0">
                <a:latin typeface="Atkinson Hyperlegible" pitchFamily="50" charset="0"/>
                <a:ea typeface="Times New Roman" panose="02020603050405020304" pitchFamily="18" charset="0"/>
                <a:cs typeface="Times New Roman" panose="02020603050405020304" pitchFamily="18" charset="0"/>
              </a:rPr>
              <a:t>9.2</a:t>
            </a:r>
            <a:r>
              <a:rPr lang="en-GB" sz="900" kern="1200" dirty="0">
                <a:effectLst/>
                <a:latin typeface="Atkinson Hyperlegible" pitchFamily="50" charset="0"/>
                <a:ea typeface="Times New Roman" panose="02020603050405020304" pitchFamily="18" charset="0"/>
                <a:cs typeface="Times New Roman" panose="02020603050405020304" pitchFamily="18" charset="0"/>
              </a:rPr>
              <a:t>% (3,373 more), and there was a 30.0% increase (1,170 more) in the number of sexual offences against females in the 12 months to </a:t>
            </a:r>
            <a:r>
              <a:rPr lang="en-GB" sz="900" dirty="0">
                <a:latin typeface="Atkinson Hyperlegible" pitchFamily="50" charset="0"/>
              </a:rPr>
              <a:t>April</a:t>
            </a:r>
            <a:r>
              <a:rPr lang="en-GB" sz="900" kern="1200" dirty="0">
                <a:effectLst/>
                <a:latin typeface="Atkinson Hyperlegible" pitchFamily="50" charset="0"/>
                <a:ea typeface="Times New Roman" panose="02020603050405020304" pitchFamily="18" charset="0"/>
                <a:cs typeface="Times New Roman" panose="02020603050405020304" pitchFamily="18" charset="0"/>
              </a:rPr>
              <a:t> 2022 compared to the 12 months to </a:t>
            </a:r>
            <a:r>
              <a:rPr lang="en-GB" sz="900" dirty="0">
                <a:latin typeface="Atkinson Hyperlegible" pitchFamily="50" charset="0"/>
              </a:rPr>
              <a:t>April</a:t>
            </a:r>
            <a:r>
              <a:rPr lang="en-GB" sz="900" kern="1200" dirty="0">
                <a:effectLst/>
                <a:latin typeface="Atkinson Hyperlegible" pitchFamily="50" charset="0"/>
                <a:ea typeface="Times New Roman" panose="02020603050405020304" pitchFamily="18" charset="0"/>
                <a:cs typeface="Times New Roman" panose="02020603050405020304" pitchFamily="18" charset="0"/>
              </a:rPr>
              <a:t> 2021. This compares to a 14.4% rise (3,939 more) in VAP offences committed against males and a 33.6% rise (213 more) in sexual offences against males in the same period. </a:t>
            </a:r>
          </a:p>
          <a:p>
            <a:endParaRPr lang="en-GB" sz="900" dirty="0">
              <a:latin typeface="Atkinson Hyperlegible" pitchFamily="50"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900" kern="1200" dirty="0">
                <a:effectLst/>
                <a:latin typeface="Atkinson Hyperlegible" pitchFamily="50" charset="0"/>
                <a:ea typeface="Times New Roman" panose="02020603050405020304" pitchFamily="18" charset="0"/>
                <a:cs typeface="Times New Roman" panose="02020603050405020304" pitchFamily="18" charset="0"/>
              </a:rPr>
              <a:t>The number of </a:t>
            </a:r>
            <a:r>
              <a:rPr lang="en-GB" sz="900" i="1" kern="1200" dirty="0">
                <a:effectLst/>
                <a:latin typeface="Atkinson Hyperlegible" pitchFamily="50" charset="0"/>
                <a:ea typeface="Times New Roman" panose="02020603050405020304" pitchFamily="18" charset="0"/>
                <a:cs typeface="Times New Roman" panose="02020603050405020304" pitchFamily="18" charset="0"/>
              </a:rPr>
              <a:t>solved</a:t>
            </a:r>
            <a:r>
              <a:rPr lang="en-GB" sz="900" kern="1200" dirty="0">
                <a:effectLst/>
                <a:latin typeface="Atkinson Hyperlegible" pitchFamily="50" charset="0"/>
                <a:ea typeface="Times New Roman" panose="02020603050405020304" pitchFamily="18" charset="0"/>
                <a:cs typeface="Times New Roman" panose="02020603050405020304" pitchFamily="18" charset="0"/>
              </a:rPr>
              <a:t> sexual offences committed against females </a:t>
            </a:r>
            <a:r>
              <a:rPr lang="en-GB" sz="900" dirty="0">
                <a:latin typeface="Atkinson Hyperlegible" pitchFamily="50" charset="0"/>
                <a:ea typeface="Times New Roman" panose="02020603050405020304" pitchFamily="18" charset="0"/>
                <a:cs typeface="Times New Roman" panose="02020603050405020304" pitchFamily="18" charset="0"/>
              </a:rPr>
              <a:t>in</a:t>
            </a:r>
            <a:r>
              <a:rPr lang="en-GB" sz="900" kern="1200" dirty="0">
                <a:effectLst/>
                <a:latin typeface="Atkinson Hyperlegible" pitchFamily="50" charset="0"/>
                <a:ea typeface="Times New Roman" panose="02020603050405020304" pitchFamily="18" charset="0"/>
                <a:cs typeface="Times New Roman" panose="02020603050405020304" pitchFamily="18" charset="0"/>
              </a:rPr>
              <a:t>creased by 3.3% (9 more) in the 12 months to </a:t>
            </a:r>
            <a:r>
              <a:rPr lang="en-GB" sz="900" dirty="0">
                <a:latin typeface="Atkinson Hyperlegible" pitchFamily="50" charset="0"/>
              </a:rPr>
              <a:t>April</a:t>
            </a:r>
            <a:r>
              <a:rPr lang="en-GB" sz="900" kern="1200" dirty="0">
                <a:effectLst/>
                <a:latin typeface="Atkinson Hyperlegible" pitchFamily="50" charset="0"/>
                <a:ea typeface="Times New Roman" panose="02020603050405020304" pitchFamily="18" charset="0"/>
                <a:cs typeface="Times New Roman" panose="02020603050405020304" pitchFamily="18" charset="0"/>
              </a:rPr>
              <a:t> 2022 compared to the 12 months to </a:t>
            </a:r>
            <a:r>
              <a:rPr lang="en-GB" sz="900" dirty="0">
                <a:latin typeface="Atkinson Hyperlegible" pitchFamily="50" charset="0"/>
              </a:rPr>
              <a:t>April</a:t>
            </a:r>
            <a:r>
              <a:rPr lang="en-GB" sz="900" kern="1200" dirty="0">
                <a:effectLst/>
                <a:latin typeface="Atkinson Hyperlegible" pitchFamily="50" charset="0"/>
                <a:ea typeface="Times New Roman" panose="02020603050405020304" pitchFamily="18" charset="0"/>
                <a:cs typeface="Times New Roman" panose="02020603050405020304" pitchFamily="18" charset="0"/>
              </a:rPr>
              <a:t> 2021. </a:t>
            </a:r>
            <a:r>
              <a:rPr lang="en-GB" sz="900" dirty="0">
                <a:latin typeface="Atkinson Hyperlegible" pitchFamily="50" charset="0"/>
                <a:ea typeface="Times New Roman" panose="02020603050405020304" pitchFamily="18" charset="0"/>
                <a:cs typeface="Times New Roman" panose="02020603050405020304" pitchFamily="18" charset="0"/>
              </a:rPr>
              <a:t>T</a:t>
            </a:r>
            <a:r>
              <a:rPr lang="en-GB" sz="900" kern="1200" dirty="0">
                <a:effectLst/>
                <a:latin typeface="Atkinson Hyperlegible" pitchFamily="50" charset="0"/>
                <a:ea typeface="Times New Roman" panose="02020603050405020304" pitchFamily="18" charset="0"/>
                <a:cs typeface="Times New Roman" panose="02020603050405020304" pitchFamily="18" charset="0"/>
              </a:rPr>
              <a:t>his compares to an increase of 2.4% (1 more) in sexual offences against males solved in the same period.</a:t>
            </a:r>
            <a:endParaRPr lang="en-GB" sz="900" dirty="0">
              <a:latin typeface="Atkinson Hyperlegible" pitchFamily="50" charset="0"/>
            </a:endParaRPr>
          </a:p>
          <a:p>
            <a:endParaRPr lang="en-GB" sz="900" dirty="0">
              <a:latin typeface="Atkinson Hyperlegible" pitchFamily="50" charset="0"/>
            </a:endParaRPr>
          </a:p>
          <a:p>
            <a:pPr marL="285750" indent="-285750">
              <a:buFont typeface="Arial" panose="020B0604020202020204" pitchFamily="34" charset="0"/>
              <a:buChar char="•"/>
            </a:pPr>
            <a:r>
              <a:rPr lang="en-GB" sz="900" dirty="0">
                <a:effectLst/>
                <a:latin typeface="Atkinson Hyperlegible" pitchFamily="50" charset="0"/>
                <a:ea typeface="Calibri" panose="020F0502020204030204" pitchFamily="34" charset="0"/>
              </a:rPr>
              <a:t>There has been a slight increase (0.1%) in the proportion of ethnic minority employees in </a:t>
            </a:r>
            <a:r>
              <a:rPr lang="en-GB" sz="900" dirty="0">
                <a:latin typeface="Atkinson Hyperlegible" pitchFamily="50" charset="0"/>
                <a:ea typeface="Calibri" panose="020F0502020204030204" pitchFamily="34" charset="0"/>
              </a:rPr>
              <a:t>April</a:t>
            </a:r>
            <a:r>
              <a:rPr lang="en-GB" sz="900" dirty="0">
                <a:effectLst/>
                <a:latin typeface="Atkinson Hyperlegible" pitchFamily="50" charset="0"/>
                <a:ea typeface="Calibri" panose="020F0502020204030204" pitchFamily="34" charset="0"/>
              </a:rPr>
              <a:t> 2022 (282) compared to </a:t>
            </a:r>
            <a:r>
              <a:rPr lang="en-GB" sz="900" dirty="0">
                <a:latin typeface="Atkinson Hyperlegible" pitchFamily="50" charset="0"/>
                <a:ea typeface="Calibri" panose="020F0502020204030204" pitchFamily="34" charset="0"/>
              </a:rPr>
              <a:t>April</a:t>
            </a:r>
            <a:r>
              <a:rPr lang="en-GB" sz="900" dirty="0">
                <a:effectLst/>
                <a:latin typeface="Atkinson Hyperlegible" pitchFamily="50" charset="0"/>
                <a:ea typeface="Calibri" panose="020F0502020204030204" pitchFamily="34" charset="0"/>
              </a:rPr>
              <a:t> 2021 (272). This equates to </a:t>
            </a:r>
            <a:r>
              <a:rPr lang="en-GB" sz="900" dirty="0">
                <a:latin typeface="Atkinson Hyperlegible" pitchFamily="50" charset="0"/>
                <a:ea typeface="Calibri" panose="020F0502020204030204" pitchFamily="34" charset="0"/>
              </a:rPr>
              <a:t>10</a:t>
            </a:r>
            <a:r>
              <a:rPr lang="en-GB" sz="900" dirty="0">
                <a:effectLst/>
                <a:latin typeface="Atkinson Hyperlegible" pitchFamily="50" charset="0"/>
                <a:ea typeface="Calibri" panose="020F0502020204030204" pitchFamily="34" charset="0"/>
              </a:rPr>
              <a:t> additional employees.</a:t>
            </a:r>
            <a:endParaRPr lang="en-GB" sz="900" dirty="0">
              <a:latin typeface="Atkinson Hyperlegible" pitchFamily="50" charset="0"/>
            </a:endParaRPr>
          </a:p>
          <a:p>
            <a:endParaRPr lang="en-GB" sz="900" dirty="0">
              <a:latin typeface="Atkinson Hyperlegible" pitchFamily="50" charset="0"/>
            </a:endParaRPr>
          </a:p>
          <a:p>
            <a:pPr marL="285750" indent="-285750">
              <a:buFont typeface="Arial" panose="020B0604020202020204" pitchFamily="34" charset="0"/>
              <a:buChar char="•"/>
            </a:pPr>
            <a:r>
              <a:rPr lang="en-GB" sz="900" dirty="0">
                <a:latin typeface="Atkinson Hyperlegible" pitchFamily="50" charset="0"/>
              </a:rPr>
              <a:t>There were no statistical outliers in the month of April 2022.</a:t>
            </a:r>
          </a:p>
        </p:txBody>
      </p:sp>
    </p:spTree>
    <p:extLst>
      <p:ext uri="{BB962C8B-B14F-4D97-AF65-F5344CB8AC3E}">
        <p14:creationId xmlns:p14="http://schemas.microsoft.com/office/powerpoint/2010/main" val="4248772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latin typeface="Atkinson Hyperlegible" pitchFamily="50" charset="0"/>
              </a:rPr>
              <a:t>End Notes</a:t>
            </a:r>
          </a:p>
        </p:txBody>
      </p:sp>
      <p:sp>
        <p:nvSpPr>
          <p:cNvPr id="4" name="Rectangle 3"/>
          <p:cNvSpPr/>
          <p:nvPr/>
        </p:nvSpPr>
        <p:spPr>
          <a:xfrm>
            <a:off x="1116" y="822971"/>
            <a:ext cx="9142884" cy="3844642"/>
          </a:xfrm>
          <a:prstGeom prst="rect">
            <a:avLst/>
          </a:prstGeom>
        </p:spPr>
        <p:txBody>
          <a:bodyPr wrap="square">
            <a:spAutoFit/>
          </a:bodyPr>
          <a:lstStyle/>
          <a:p>
            <a:r>
              <a:rPr lang="en-GB" sz="950" baseline="30000" dirty="0">
                <a:latin typeface="Atkinson Hyperlegible" pitchFamily="50" charset="0"/>
              </a:rPr>
              <a:t>1 </a:t>
            </a:r>
            <a:r>
              <a:rPr lang="en-GB" sz="950" dirty="0">
                <a:latin typeface="Atkinson Hyperlegible" pitchFamily="50" charset="0"/>
              </a:rPr>
              <a:t>Question from the independent survey commissioned by Essex Police. Results are for the period 12 months March 2022 versus the 12 months to March 2021.</a:t>
            </a:r>
          </a:p>
          <a:p>
            <a:endParaRPr lang="en-GB" sz="950" dirty="0">
              <a:latin typeface="Atkinson Hyperlegible" pitchFamily="50" charset="0"/>
            </a:endParaRPr>
          </a:p>
          <a:p>
            <a:r>
              <a:rPr lang="en-GB" sz="950" baseline="30000" dirty="0">
                <a:latin typeface="Atkinson Hyperlegible" pitchFamily="50" charset="0"/>
              </a:rPr>
              <a:t>2</a:t>
            </a:r>
            <a:r>
              <a:rPr lang="en-GB" sz="950" dirty="0">
                <a:latin typeface="Atkinson Hyperlegible" pitchFamily="50" charset="0"/>
              </a:rPr>
              <a:t> The confidence interval is the range +/- within which the survey result will lie. This is mainly influenced by the number of people answering the survey. The more people that answer the survey, the smaller the interval range.</a:t>
            </a:r>
          </a:p>
          <a:p>
            <a:endParaRPr lang="en-GB" sz="950" dirty="0">
              <a:latin typeface="Atkinson Hyperlegible" pitchFamily="50" charset="0"/>
            </a:endParaRPr>
          </a:p>
          <a:p>
            <a:r>
              <a:rPr lang="en-GB" sz="950" baseline="30000" dirty="0">
                <a:latin typeface="Atkinson Hyperlegible" pitchFamily="50" charset="0"/>
              </a:rPr>
              <a:t>3</a:t>
            </a:r>
            <a:r>
              <a:rPr lang="en-GB" sz="950" dirty="0">
                <a:latin typeface="Atkinson Hyperlegible" pitchFamily="50" charset="0"/>
              </a:rPr>
              <a:t> Crime Severity Score measures ‘relative harm’ of crimes by taking into account both the volume and the severity of offences, and by weighting offences differently. National data for the 12 months to February 2022 have been used in order that comparisons can be made to Essex’s Most Similar Group of Forces (MSG).</a:t>
            </a:r>
          </a:p>
          <a:p>
            <a:endParaRPr lang="en-GB" sz="950" dirty="0">
              <a:latin typeface="Atkinson Hyperlegible" pitchFamily="50" charset="0"/>
            </a:endParaRPr>
          </a:p>
          <a:p>
            <a:r>
              <a:rPr lang="en-GB" sz="950" baseline="30000" dirty="0">
                <a:latin typeface="Atkinson Hyperlegible" pitchFamily="50" charset="0"/>
              </a:rPr>
              <a:t>4 </a:t>
            </a:r>
            <a:r>
              <a:rPr lang="en-GB" sz="950" dirty="0">
                <a:latin typeface="Atkinson Hyperlegible" pitchFamily="50" charset="0"/>
              </a:rPr>
              <a:t>T</a:t>
            </a:r>
            <a:r>
              <a:rPr lang="en-GB" sz="950" dirty="0">
                <a:effectLst/>
                <a:latin typeface="Atkinson Hyperlegible" pitchFamily="50" charset="0"/>
                <a:ea typeface="Calibri" panose="020F0502020204030204" pitchFamily="34" charset="0"/>
              </a:rPr>
              <a:t>he methodology used for identifying these investigations as drug related is subjective and based on the circumstances presented. These figures will include investigations where the victim or the suspect are involved Drug Use, Possession or Selling.</a:t>
            </a:r>
            <a:r>
              <a:rPr lang="en-GB" sz="950" dirty="0">
                <a:solidFill>
                  <a:srgbClr val="FF0000"/>
                </a:solidFill>
                <a:latin typeface="Atkinson Hyperlegible" pitchFamily="50" charset="0"/>
              </a:rPr>
              <a:t>		</a:t>
            </a:r>
          </a:p>
          <a:p>
            <a:r>
              <a:rPr lang="en-GB" sz="950" dirty="0">
                <a:solidFill>
                  <a:srgbClr val="FF0000"/>
                </a:solidFill>
                <a:latin typeface="Atkinson Hyperlegible" pitchFamily="50" charset="0"/>
              </a:rPr>
              <a:t>			</a:t>
            </a:r>
            <a:r>
              <a:rPr lang="en-GB" sz="950" dirty="0">
                <a:latin typeface="Atkinson Hyperlegible" pitchFamily="50" charset="0"/>
              </a:rPr>
              <a:t>	</a:t>
            </a:r>
          </a:p>
          <a:p>
            <a:r>
              <a:rPr lang="en-GB" sz="950" baseline="30000" dirty="0">
                <a:latin typeface="Atkinson Hyperlegible" pitchFamily="50" charset="0"/>
              </a:rPr>
              <a:t>5</a:t>
            </a:r>
            <a:r>
              <a:rPr lang="en-GB" sz="950" dirty="0">
                <a:latin typeface="Atkinson Hyperlegible" pitchFamily="50" charset="0"/>
              </a:rPr>
              <a:t> ‘Killed or Seriously Injured’ (KSI) refers to all people killed or seriously injured on Essex’s roads, regardless of whether any criminal offences were committed. ‘Causing Death/Serious Injury by Dangerous/Inconsiderate Driving’ offences (detailed on p.8) refers to the number of crimes of this type.</a:t>
            </a:r>
          </a:p>
          <a:p>
            <a:endParaRPr lang="en-GB" sz="950" dirty="0">
              <a:latin typeface="Atkinson Hyperlegible" pitchFamily="50" charset="0"/>
            </a:endParaRPr>
          </a:p>
          <a:p>
            <a:r>
              <a:rPr lang="en-GB" sz="950" baseline="30000" dirty="0">
                <a:latin typeface="Atkinson Hyperlegible" pitchFamily="50" charset="0"/>
              </a:rPr>
              <a:t>6</a:t>
            </a:r>
            <a:r>
              <a:rPr lang="en-GB" sz="950" dirty="0">
                <a:latin typeface="Atkinson Hyperlegible" pitchFamily="50" charset="0"/>
              </a:rPr>
              <a:t> </a:t>
            </a:r>
            <a:r>
              <a:rPr lang="en-GB" sz="950" dirty="0">
                <a:solidFill>
                  <a:schemeClr val="tx1"/>
                </a:solidFill>
                <a:latin typeface="Atkinson Hyperlegible" pitchFamily="50" charset="0"/>
              </a:rPr>
              <a:t>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the government announced that the law was to be changed making it illegal to “hold” a phone or sat nav when driving or riding a motorcycle. This law was finally passed on 25th March 2022.</a:t>
            </a:r>
            <a:endParaRPr lang="en-GB" sz="950" dirty="0">
              <a:latin typeface="Atkinson Hyperlegible" pitchFamily="50" charset="0"/>
            </a:endParaRPr>
          </a:p>
          <a:p>
            <a:r>
              <a:rPr lang="en-GB" sz="950" dirty="0">
                <a:solidFill>
                  <a:srgbClr val="FF0000"/>
                </a:solidFill>
                <a:latin typeface="Atkinson Hyperlegible" pitchFamily="50" charset="0"/>
              </a:rPr>
              <a:t>		</a:t>
            </a:r>
          </a:p>
          <a:p>
            <a:r>
              <a:rPr lang="en-GB" sz="950" baseline="30000" dirty="0">
                <a:latin typeface="Atkinson Hyperlegible" pitchFamily="50" charset="0"/>
              </a:rPr>
              <a:t>7</a:t>
            </a:r>
            <a:r>
              <a:rPr lang="en-GB" sz="950" dirty="0">
                <a:latin typeface="Atkinson Hyperlegible" pitchFamily="50" charset="0"/>
              </a:rPr>
              <a:t> Solved outcomes are crimes that result in: charge or summons, caution, crimes taken into consideration, fixed penalty notice, cannabis warning or community resolution.</a:t>
            </a:r>
          </a:p>
          <a:p>
            <a:endParaRPr lang="en-GB" sz="950" baseline="30000" dirty="0">
              <a:latin typeface="Atkinson Hyperlegible" pitchFamily="50" charset="0"/>
            </a:endParaRPr>
          </a:p>
          <a:p>
            <a:r>
              <a:rPr lang="en-GB" sz="950" baseline="30000" dirty="0">
                <a:latin typeface="Atkinson Hyperlegible" pitchFamily="50" charset="0"/>
              </a:rPr>
              <a:t>8</a:t>
            </a:r>
            <a:r>
              <a:rPr lang="en-GB" sz="950" dirty="0">
                <a:latin typeface="Atkinson Hyperlegible" pitchFamily="50" charset="0"/>
              </a:rPr>
              <a:t> </a:t>
            </a:r>
            <a:r>
              <a:rPr lang="en-GB" sz="950" i="0" dirty="0">
                <a:effectLst/>
                <a:latin typeface="Atkinson Hyperlegible" pitchFamily="50" charset="0"/>
              </a:rPr>
              <a:t>T</a:t>
            </a:r>
            <a:r>
              <a:rPr lang="en-GB" sz="950" dirty="0">
                <a:effectLst/>
                <a:latin typeface="Atkinson Hyperlegible" pitchFamily="50" charset="0"/>
              </a:rPr>
              <a:t>his is the number </a:t>
            </a:r>
            <a:r>
              <a:rPr lang="en-GB" sz="950" dirty="0">
                <a:solidFill>
                  <a:schemeClr val="tx1"/>
                </a:solidFill>
                <a:effectLst/>
                <a:latin typeface="Atkinson Hyperlegible" pitchFamily="50" charset="0"/>
              </a:rPr>
              <a:t>of theft offences in which dogs were stolen, and not necessarily the number of dogs which were stolen. </a:t>
            </a:r>
          </a:p>
          <a:p>
            <a:endParaRPr lang="en-GB" sz="950" dirty="0">
              <a:latin typeface="Atkinson Hyperlegible" pitchFamily="50" charset="0"/>
            </a:endParaRPr>
          </a:p>
          <a:p>
            <a:r>
              <a:rPr lang="en-GB" sz="950" baseline="30000" dirty="0">
                <a:latin typeface="Atkinson Hyperlegible" pitchFamily="50" charset="0"/>
              </a:rPr>
              <a:t>9</a:t>
            </a:r>
            <a:r>
              <a:rPr lang="en-GB" sz="950" dirty="0">
                <a:latin typeface="Atkinson Hyperlegible" pitchFamily="50" charset="0"/>
              </a:rPr>
              <a:t> Ethnic minority employees as a percentage of the total workforce.</a:t>
            </a:r>
          </a:p>
        </p:txBody>
      </p:sp>
      <p:sp>
        <p:nvSpPr>
          <p:cNvPr id="3" name="Slide Number Placeholder 2"/>
          <p:cNvSpPr>
            <a:spLocks noGrp="1"/>
          </p:cNvSpPr>
          <p:nvPr>
            <p:ph type="sldNum" sz="quarter" idx="12"/>
          </p:nvPr>
        </p:nvSpPr>
        <p:spPr>
          <a:xfrm>
            <a:off x="6983355" y="6492875"/>
            <a:ext cx="2133600" cy="365125"/>
          </a:xfrm>
        </p:spPr>
        <p:txBody>
          <a:bodyPr/>
          <a:lstStyle/>
          <a:p>
            <a:fld id="{E0D83E65-4E55-4BA6-A0BC-212B9D3BDCE3}" type="slidenum">
              <a:rPr lang="en-GB" smtClean="0"/>
              <a:pPr/>
              <a:t>20</a:t>
            </a:fld>
            <a:endParaRPr lang="en-GB" dirty="0"/>
          </a:p>
        </p:txBody>
      </p:sp>
    </p:spTree>
    <p:extLst>
      <p:ext uri="{BB962C8B-B14F-4D97-AF65-F5344CB8AC3E}">
        <p14:creationId xmlns:p14="http://schemas.microsoft.com/office/powerpoint/2010/main" val="3042133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002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338554"/>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April</a:t>
            </a:r>
          </a:p>
        </p:txBody>
      </p:sp>
      <p:sp>
        <p:nvSpPr>
          <p:cNvPr id="11" name="TextBox 10"/>
          <p:cNvSpPr txBox="1"/>
          <p:nvPr/>
        </p:nvSpPr>
        <p:spPr>
          <a:xfrm>
            <a:off x="7648317" y="805186"/>
            <a:ext cx="1236639" cy="246221"/>
          </a:xfrm>
          <a:prstGeom prst="rect">
            <a:avLst/>
          </a:prstGeom>
          <a:noFill/>
        </p:spPr>
        <p:txBody>
          <a:bodyPr wrap="square" rtlCol="0">
            <a:spAutoFit/>
          </a:bodyPr>
          <a:lstStyle/>
          <a:p>
            <a:pPr algn="ctr"/>
            <a:r>
              <a:rPr lang="en-GB" sz="1000" dirty="0">
                <a:latin typeface="Atkinson Hyperlegible" pitchFamily="50" charset="0"/>
              </a:rPr>
              <a:t>Table 3</a:t>
            </a:r>
          </a:p>
        </p:txBody>
      </p:sp>
      <p:sp>
        <p:nvSpPr>
          <p:cNvPr id="4" name="Slide Number Placeholder 3"/>
          <p:cNvSpPr>
            <a:spLocks noGrp="1"/>
          </p:cNvSpPr>
          <p:nvPr>
            <p:ph type="sldNum" sz="quarter" idx="12"/>
          </p:nvPr>
        </p:nvSpPr>
        <p:spPr>
          <a:xfrm>
            <a:off x="7010400" y="6492875"/>
            <a:ext cx="2133600" cy="365125"/>
          </a:xfrm>
        </p:spPr>
        <p:txBody>
          <a:bodyPr/>
          <a:lstStyle/>
          <a:p>
            <a:fld id="{E0D83E65-4E55-4BA6-A0BC-212B9D3BDCE3}" type="slidenum">
              <a:rPr lang="en-GB" smtClean="0"/>
              <a:pPr/>
              <a:t>21</a:t>
            </a:fld>
            <a:endParaRPr lang="en-GB" dirty="0"/>
          </a:p>
        </p:txBody>
      </p:sp>
      <p:pic>
        <p:nvPicPr>
          <p:cNvPr id="3" name="Picture 2">
            <a:extLst>
              <a:ext uri="{FF2B5EF4-FFF2-40B4-BE49-F238E27FC236}">
                <a16:creationId xmlns:a16="http://schemas.microsoft.com/office/drawing/2014/main" id="{F258862D-5B71-441C-861E-051846EE3F19}"/>
              </a:ext>
            </a:extLst>
          </p:cNvPr>
          <p:cNvPicPr>
            <a:picLocks noChangeAspect="1"/>
          </p:cNvPicPr>
          <p:nvPr/>
        </p:nvPicPr>
        <p:blipFill>
          <a:blip r:embed="rId2"/>
          <a:stretch>
            <a:fillRect/>
          </a:stretch>
        </p:blipFill>
        <p:spPr>
          <a:xfrm>
            <a:off x="26261" y="785439"/>
            <a:ext cx="9000000" cy="4917611"/>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5272790" cy="338554"/>
          </a:xfrm>
          <a:prstGeom prst="rect">
            <a:avLst/>
          </a:prstGeom>
        </p:spPr>
        <p:txBody>
          <a:bodyPr wrap="none">
            <a:spAutoFit/>
          </a:bodyPr>
          <a:lstStyle/>
          <a:p>
            <a:r>
              <a:rPr lang="en-GB" sz="1600" b="1" dirty="0">
                <a:solidFill>
                  <a:schemeClr val="bg1"/>
                </a:solidFill>
                <a:latin typeface="Atkinson Hyperlegible" pitchFamily="50" charset="0"/>
              </a:rPr>
              <a:t>Crime Tree Data – Rolling 12 Months to April (cont.) </a:t>
            </a:r>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4</a:t>
            </a:r>
          </a:p>
        </p:txBody>
      </p:sp>
      <p:sp>
        <p:nvSpPr>
          <p:cNvPr id="12" name="Slide Number Placeholder 3"/>
          <p:cNvSpPr>
            <a:spLocks noGrp="1"/>
          </p:cNvSpPr>
          <p:nvPr>
            <p:ph type="sldNum" sz="quarter" idx="12"/>
          </p:nvPr>
        </p:nvSpPr>
        <p:spPr>
          <a:xfrm>
            <a:off x="6995053" y="6492875"/>
            <a:ext cx="2133600" cy="365125"/>
          </a:xfrm>
        </p:spPr>
        <p:txBody>
          <a:bodyPr/>
          <a:lstStyle/>
          <a:p>
            <a:fld id="{E0D83E65-4E55-4BA6-A0BC-212B9D3BDCE3}" type="slidenum">
              <a:rPr lang="en-GB" smtClean="0"/>
              <a:pPr/>
              <a:t>22</a:t>
            </a:fld>
            <a:endParaRPr lang="en-GB" dirty="0"/>
          </a:p>
        </p:txBody>
      </p:sp>
      <p:pic>
        <p:nvPicPr>
          <p:cNvPr id="3" name="Picture 2">
            <a:extLst>
              <a:ext uri="{FF2B5EF4-FFF2-40B4-BE49-F238E27FC236}">
                <a16:creationId xmlns:a16="http://schemas.microsoft.com/office/drawing/2014/main" id="{568E8F56-A79F-4627-B66C-463C8C4B2AA7}"/>
              </a:ext>
            </a:extLst>
          </p:cNvPr>
          <p:cNvPicPr>
            <a:picLocks noChangeAspect="1"/>
          </p:cNvPicPr>
          <p:nvPr/>
        </p:nvPicPr>
        <p:blipFill>
          <a:blip r:embed="rId2"/>
          <a:stretch>
            <a:fillRect/>
          </a:stretch>
        </p:blipFill>
        <p:spPr>
          <a:xfrm>
            <a:off x="72000" y="1038274"/>
            <a:ext cx="9000000" cy="2549771"/>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633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5</a:t>
            </a:r>
          </a:p>
        </p:txBody>
      </p:sp>
      <p:sp>
        <p:nvSpPr>
          <p:cNvPr id="12" name="Slide Number Placeholder 3"/>
          <p:cNvSpPr>
            <a:spLocks noGrp="1"/>
          </p:cNvSpPr>
          <p:nvPr>
            <p:ph type="sldNum" sz="quarter" idx="12"/>
          </p:nvPr>
        </p:nvSpPr>
        <p:spPr>
          <a:xfrm>
            <a:off x="7003761" y="6508237"/>
            <a:ext cx="2133600" cy="365125"/>
          </a:xfrm>
        </p:spPr>
        <p:txBody>
          <a:bodyPr/>
          <a:lstStyle/>
          <a:p>
            <a:fld id="{E0D83E65-4E55-4BA6-A0BC-212B9D3BDCE3}" type="slidenum">
              <a:rPr lang="en-GB" smtClean="0"/>
              <a:pPr/>
              <a:t>23</a:t>
            </a:fld>
            <a:endParaRPr lang="en-GB" dirty="0"/>
          </a:p>
        </p:txBody>
      </p:sp>
      <p:sp>
        <p:nvSpPr>
          <p:cNvPr id="7" name="Rectangle 6">
            <a:extLst>
              <a:ext uri="{FF2B5EF4-FFF2-40B4-BE49-F238E27FC236}">
                <a16:creationId xmlns:a16="http://schemas.microsoft.com/office/drawing/2014/main" id="{4D8B76C5-3C8D-4796-B6EE-D77F54941A33}"/>
              </a:ext>
            </a:extLst>
          </p:cNvPr>
          <p:cNvSpPr/>
          <p:nvPr/>
        </p:nvSpPr>
        <p:spPr>
          <a:xfrm>
            <a:off x="106082" y="81443"/>
            <a:ext cx="8965917" cy="553998"/>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April                                                                        </a:t>
            </a:r>
            <a:r>
              <a:rPr lang="en-GB" sz="1400" b="1" dirty="0">
                <a:solidFill>
                  <a:schemeClr val="bg1"/>
                </a:solidFill>
                <a:latin typeface="Atkinson Hyperlegible" pitchFamily="50" charset="0"/>
              </a:rPr>
              <a:t>Violence against the Person and Sexual offences and outcomes (by crime type) split by gender</a:t>
            </a:r>
          </a:p>
        </p:txBody>
      </p:sp>
      <p:sp>
        <p:nvSpPr>
          <p:cNvPr id="19" name="TextBox 18">
            <a:extLst>
              <a:ext uri="{FF2B5EF4-FFF2-40B4-BE49-F238E27FC236}">
                <a16:creationId xmlns:a16="http://schemas.microsoft.com/office/drawing/2014/main" id="{8BB45000-24B5-492A-B11B-C463534CE5EC}"/>
              </a:ext>
            </a:extLst>
          </p:cNvPr>
          <p:cNvSpPr txBox="1"/>
          <p:nvPr/>
        </p:nvSpPr>
        <p:spPr>
          <a:xfrm>
            <a:off x="-1" y="5660761"/>
            <a:ext cx="9071999" cy="400110"/>
          </a:xfrm>
          <a:prstGeom prst="rect">
            <a:avLst/>
          </a:prstGeom>
          <a:noFill/>
        </p:spPr>
        <p:txBody>
          <a:bodyPr wrap="square">
            <a:spAutoFit/>
          </a:bodyPr>
          <a:lstStyle/>
          <a:p>
            <a:r>
              <a:rPr lang="en-GB" sz="1000" dirty="0">
                <a:latin typeface="Atkinson Hyperlegible" pitchFamily="50" charset="0"/>
              </a:rPr>
              <a:t>Please note: the breakdown of data for the previous 12 months within these tables may not tally with the totals on page 21 as gender data is rerun on a monthly basis.</a:t>
            </a:r>
          </a:p>
        </p:txBody>
      </p:sp>
      <p:pic>
        <p:nvPicPr>
          <p:cNvPr id="3" name="Picture 2">
            <a:extLst>
              <a:ext uri="{FF2B5EF4-FFF2-40B4-BE49-F238E27FC236}">
                <a16:creationId xmlns:a16="http://schemas.microsoft.com/office/drawing/2014/main" id="{9477F103-0161-429F-AEBC-F02831F7D8BA}"/>
              </a:ext>
            </a:extLst>
          </p:cNvPr>
          <p:cNvPicPr>
            <a:picLocks noChangeAspect="1"/>
          </p:cNvPicPr>
          <p:nvPr/>
        </p:nvPicPr>
        <p:blipFill>
          <a:blip r:embed="rId2"/>
          <a:stretch>
            <a:fillRect/>
          </a:stretch>
        </p:blipFill>
        <p:spPr>
          <a:xfrm>
            <a:off x="71998" y="753885"/>
            <a:ext cx="9000000" cy="4665029"/>
          </a:xfrm>
          <a:prstGeom prst="rect">
            <a:avLst/>
          </a:prstGeom>
        </p:spPr>
      </p:pic>
    </p:spTree>
    <p:extLst>
      <p:ext uri="{BB962C8B-B14F-4D97-AF65-F5344CB8AC3E}">
        <p14:creationId xmlns:p14="http://schemas.microsoft.com/office/powerpoint/2010/main" val="549692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a:t>
            </a:r>
          </a:p>
        </p:txBody>
      </p:sp>
      <p:sp>
        <p:nvSpPr>
          <p:cNvPr id="5" name="Slide Number Placeholder 4"/>
          <p:cNvSpPr>
            <a:spLocks noGrp="1"/>
          </p:cNvSpPr>
          <p:nvPr>
            <p:ph type="sldNum" sz="quarter" idx="12"/>
          </p:nvPr>
        </p:nvSpPr>
        <p:spPr>
          <a:xfrm>
            <a:off x="7022477" y="6563544"/>
            <a:ext cx="2133600" cy="365125"/>
          </a:xfrm>
        </p:spPr>
        <p:txBody>
          <a:bodyPr/>
          <a:lstStyle/>
          <a:p>
            <a:fld id="{E0D83E65-4E55-4BA6-A0BC-212B9D3BDCE3}" type="slidenum">
              <a:rPr lang="en-GB" smtClean="0"/>
              <a:pPr/>
              <a:t>3</a:t>
            </a:fld>
            <a:endParaRPr lang="en-GB" dirty="0"/>
          </a:p>
        </p:txBody>
      </p:sp>
      <p:sp>
        <p:nvSpPr>
          <p:cNvPr id="17" name="TextBox 16"/>
          <p:cNvSpPr txBox="1"/>
          <p:nvPr/>
        </p:nvSpPr>
        <p:spPr>
          <a:xfrm>
            <a:off x="107504" y="4117857"/>
            <a:ext cx="8964496" cy="2292935"/>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100" dirty="0">
                <a:solidFill>
                  <a:schemeClr val="tx1"/>
                </a:solidFill>
                <a:latin typeface="Atkinson Hyperlegible" pitchFamily="50" charset="0"/>
              </a:rPr>
              <a:t>Essex experienced a 10.7% increase in All Crime (16,126 more offences) for the 12 months to April 2022 compared to the 12 months to April 2021. This increase in crime has been primarily influenced by the Government’s easing of restrictions on movement and gathering in relation to COVID-19. Essex is seventh in its Most Similar Group of forces (MSG) for crime per 1,000 population. </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There was a 1.6% increase in All Crime in the 12 months to April 2022 compared to the 12 months to April 20</a:t>
            </a:r>
            <a:r>
              <a:rPr lang="en-GB" sz="1100" u="sng" dirty="0">
                <a:solidFill>
                  <a:schemeClr val="tx1"/>
                </a:solidFill>
                <a:latin typeface="Atkinson Hyperlegible" pitchFamily="50" charset="0"/>
              </a:rPr>
              <a:t>20</a:t>
            </a:r>
            <a:r>
              <a:rPr lang="en-GB" sz="1100" dirty="0">
                <a:solidFill>
                  <a:schemeClr val="tx1"/>
                </a:solidFill>
                <a:latin typeface="Atkinson Hyperlegible" pitchFamily="50" charset="0"/>
              </a:rPr>
              <a:t>; this equates to 2,631 more offences.</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Essex Police recorded a daily average of 421 crimes in April 2022, compared to an average of 465 crimes recorded in March 2022. This equates to a decrease of 9.3%, or an average of 43 fewer crimes recorded per day.</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13,064 offences were recorded in the month of April 2022, a decrease of 1.9% (245 offences) compared to the month of April 2021 (12,819 offences). There was a 23.7% increase in offences the month of April 2022 compared to the month of April 20</a:t>
            </a:r>
            <a:r>
              <a:rPr lang="en-GB" sz="1100" u="sng" dirty="0">
                <a:solidFill>
                  <a:schemeClr val="tx1"/>
                </a:solidFill>
                <a:latin typeface="Atkinson Hyperlegible" pitchFamily="50" charset="0"/>
              </a:rPr>
              <a:t>20</a:t>
            </a:r>
            <a:r>
              <a:rPr lang="en-GB" sz="1100" dirty="0">
                <a:solidFill>
                  <a:schemeClr val="tx1"/>
                </a:solidFill>
                <a:latin typeface="Atkinson Hyperlegible" pitchFamily="50" charset="0"/>
              </a:rPr>
              <a:t> (10,560 offences), when the Government first implemented national restrictions.</a:t>
            </a:r>
          </a:p>
        </p:txBody>
      </p:sp>
      <p:pic>
        <p:nvPicPr>
          <p:cNvPr id="2" name="Picture 1">
            <a:extLst>
              <a:ext uri="{FF2B5EF4-FFF2-40B4-BE49-F238E27FC236}">
                <a16:creationId xmlns:a16="http://schemas.microsoft.com/office/drawing/2014/main" id="{F60540B7-DB9D-4FDE-A3DE-E4C01654FB95}"/>
              </a:ext>
            </a:extLst>
          </p:cNvPr>
          <p:cNvPicPr>
            <a:picLocks noChangeAspect="1"/>
          </p:cNvPicPr>
          <p:nvPr/>
        </p:nvPicPr>
        <p:blipFill>
          <a:blip r:embed="rId2"/>
          <a:stretch>
            <a:fillRect/>
          </a:stretch>
        </p:blipFill>
        <p:spPr>
          <a:xfrm>
            <a:off x="1392123" y="1526252"/>
            <a:ext cx="6395258" cy="2554445"/>
          </a:xfrm>
          <a:prstGeom prst="rect">
            <a:avLst/>
          </a:prstGeom>
        </p:spPr>
      </p:pic>
      <p:pic>
        <p:nvPicPr>
          <p:cNvPr id="4" name="Picture 3">
            <a:extLst>
              <a:ext uri="{FF2B5EF4-FFF2-40B4-BE49-F238E27FC236}">
                <a16:creationId xmlns:a16="http://schemas.microsoft.com/office/drawing/2014/main" id="{A2475537-FB9F-4208-BF2B-8D6DAB9CC294}"/>
              </a:ext>
            </a:extLst>
          </p:cNvPr>
          <p:cNvPicPr>
            <a:picLocks noChangeAspect="1"/>
          </p:cNvPicPr>
          <p:nvPr/>
        </p:nvPicPr>
        <p:blipFill>
          <a:blip r:embed="rId3"/>
          <a:stretch>
            <a:fillRect/>
          </a:stretch>
        </p:blipFill>
        <p:spPr>
          <a:xfrm>
            <a:off x="72000" y="775554"/>
            <a:ext cx="9000000" cy="634682"/>
          </a:xfrm>
          <a:prstGeom prst="rect">
            <a:avLst/>
          </a:prstGeom>
        </p:spPr>
      </p:pic>
      <p:sp>
        <p:nvSpPr>
          <p:cNvPr id="10" name="Rectangle 9">
            <a:extLst>
              <a:ext uri="{FF2B5EF4-FFF2-40B4-BE49-F238E27FC236}">
                <a16:creationId xmlns:a16="http://schemas.microsoft.com/office/drawing/2014/main" id="{6FD3AF26-A791-46EF-B41C-C8083244AF9D}"/>
              </a:ext>
            </a:extLst>
          </p:cNvPr>
          <p:cNvSpPr/>
          <p:nvPr/>
        </p:nvSpPr>
        <p:spPr>
          <a:xfrm>
            <a:off x="7308304" y="191347"/>
            <a:ext cx="233562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p>
        </p:txBody>
      </p:sp>
    </p:spTree>
    <p:extLst>
      <p:ext uri="{BB962C8B-B14F-4D97-AF65-F5344CB8AC3E}">
        <p14:creationId xmlns:p14="http://schemas.microsoft.com/office/powerpoint/2010/main" val="402464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07504" y="4319517"/>
            <a:ext cx="8928992" cy="2185214"/>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a:solidFill>
                  <a:schemeClr val="tx1"/>
                </a:solidFill>
                <a:latin typeface="Atkinson Hyperlegible" pitchFamily="50" charset="0"/>
              </a:rPr>
              <a:t>Confidence (from the independent survey commissioned by Essex Police) is at 79.0% (results to the 12 months to March 2022). Compared to year ending March 2021, confidence in the local police has remained stable.</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 All Crime Harm (Crime Severity) Score* (14.7) places Essex eighth in its MSG.</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Due to the fact that, compared to year ending March 2021, confidence in policing in Essex has remained stable, a grade of Adequate is recommended.</a:t>
            </a:r>
          </a:p>
          <a:p>
            <a:endParaRPr lang="en-GB" sz="120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As national data are only available to February 2022, scores for the 12 months to February for the preceding three years have been included.</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760640"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 (cont.)</a:t>
            </a:r>
          </a:p>
        </p:txBody>
      </p:sp>
      <p:sp>
        <p:nvSpPr>
          <p:cNvPr id="5" name="Slide Number Placeholder 4"/>
          <p:cNvSpPr>
            <a:spLocks noGrp="1"/>
          </p:cNvSpPr>
          <p:nvPr>
            <p:ph type="sldNum" sz="quarter" idx="12"/>
          </p:nvPr>
        </p:nvSpPr>
        <p:spPr>
          <a:xfrm>
            <a:off x="6930463" y="6458325"/>
            <a:ext cx="2133600" cy="365125"/>
          </a:xfrm>
        </p:spPr>
        <p:txBody>
          <a:bodyPr/>
          <a:lstStyle/>
          <a:p>
            <a:fld id="{E0D83E65-4E55-4BA6-A0BC-212B9D3BDCE3}" type="slidenum">
              <a:rPr lang="en-GB" smtClean="0"/>
              <a:pPr/>
              <a:t>4</a:t>
            </a:fld>
            <a:endParaRPr lang="en-GB" dirty="0"/>
          </a:p>
        </p:txBody>
      </p:sp>
      <p:pic>
        <p:nvPicPr>
          <p:cNvPr id="3" name="Picture 2">
            <a:extLst>
              <a:ext uri="{FF2B5EF4-FFF2-40B4-BE49-F238E27FC236}">
                <a16:creationId xmlns:a16="http://schemas.microsoft.com/office/drawing/2014/main" id="{4B294963-F24E-4464-A8D5-70712EE494C2}"/>
              </a:ext>
            </a:extLst>
          </p:cNvPr>
          <p:cNvPicPr>
            <a:picLocks noChangeAspect="1"/>
          </p:cNvPicPr>
          <p:nvPr/>
        </p:nvPicPr>
        <p:blipFill>
          <a:blip r:embed="rId2"/>
          <a:stretch>
            <a:fillRect/>
          </a:stretch>
        </p:blipFill>
        <p:spPr>
          <a:xfrm>
            <a:off x="77855" y="1445876"/>
            <a:ext cx="9000000" cy="785549"/>
          </a:xfrm>
          <a:prstGeom prst="rect">
            <a:avLst/>
          </a:prstGeom>
        </p:spPr>
      </p:pic>
      <p:pic>
        <p:nvPicPr>
          <p:cNvPr id="7" name="Picture 6">
            <a:extLst>
              <a:ext uri="{FF2B5EF4-FFF2-40B4-BE49-F238E27FC236}">
                <a16:creationId xmlns:a16="http://schemas.microsoft.com/office/drawing/2014/main" id="{F063AA43-1A87-4014-8A25-8E3D296D6E8A}"/>
              </a:ext>
            </a:extLst>
          </p:cNvPr>
          <p:cNvPicPr>
            <a:picLocks noChangeAspect="1"/>
          </p:cNvPicPr>
          <p:nvPr/>
        </p:nvPicPr>
        <p:blipFill>
          <a:blip r:embed="rId3"/>
          <a:stretch>
            <a:fillRect/>
          </a:stretch>
        </p:blipFill>
        <p:spPr>
          <a:xfrm>
            <a:off x="77855" y="746237"/>
            <a:ext cx="9000000" cy="634682"/>
          </a:xfrm>
          <a:prstGeom prst="rect">
            <a:avLst/>
          </a:prstGeom>
        </p:spPr>
      </p:pic>
      <p:sp>
        <p:nvSpPr>
          <p:cNvPr id="10" name="Rectangle 9">
            <a:extLst>
              <a:ext uri="{FF2B5EF4-FFF2-40B4-BE49-F238E27FC236}">
                <a16:creationId xmlns:a16="http://schemas.microsoft.com/office/drawing/2014/main" id="{7F0BCF5A-9743-482C-869A-25F022E83A6E}"/>
              </a:ext>
            </a:extLst>
          </p:cNvPr>
          <p:cNvSpPr/>
          <p:nvPr/>
        </p:nvSpPr>
        <p:spPr>
          <a:xfrm>
            <a:off x="7280172" y="205928"/>
            <a:ext cx="233562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p>
        </p:txBody>
      </p:sp>
    </p:spTree>
    <p:extLst>
      <p:ext uri="{BB962C8B-B14F-4D97-AF65-F5344CB8AC3E}">
        <p14:creationId xmlns:p14="http://schemas.microsoft.com/office/powerpoint/2010/main" val="130413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2 – Reducing Drug Driven Violence</a:t>
            </a:r>
          </a:p>
        </p:txBody>
      </p:sp>
      <p:sp>
        <p:nvSpPr>
          <p:cNvPr id="5" name="Slide Number Placeholder 4"/>
          <p:cNvSpPr>
            <a:spLocks noGrp="1"/>
          </p:cNvSpPr>
          <p:nvPr>
            <p:ph type="sldNum" sz="quarter" idx="12"/>
          </p:nvPr>
        </p:nvSpPr>
        <p:spPr>
          <a:xfrm>
            <a:off x="6804248" y="6381798"/>
            <a:ext cx="2133600" cy="365125"/>
          </a:xfrm>
        </p:spPr>
        <p:txBody>
          <a:bodyPr/>
          <a:lstStyle/>
          <a:p>
            <a:fld id="{E0D83E65-4E55-4BA6-A0BC-212B9D3BDCE3}" type="slidenum">
              <a:rPr lang="en-GB" smtClean="0"/>
              <a:pPr/>
              <a:t>5</a:t>
            </a:fld>
            <a:endParaRPr lang="en-GB" dirty="0"/>
          </a:p>
        </p:txBody>
      </p:sp>
      <p:sp>
        <p:nvSpPr>
          <p:cNvPr id="8" name="TextBox 7"/>
          <p:cNvSpPr txBox="1"/>
          <p:nvPr/>
        </p:nvSpPr>
        <p:spPr>
          <a:xfrm>
            <a:off x="95960" y="4370847"/>
            <a:ext cx="8952079" cy="245451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50" dirty="0">
                <a:solidFill>
                  <a:schemeClr val="tx1"/>
                </a:solidFill>
                <a:latin typeface="Atkinson Hyperlegible" pitchFamily="50" charset="0"/>
              </a:rPr>
              <a:t>Essex experienced two fewer drug related homicides for the 12 months to April 2022 compared to the 12 months to April 2021. </a:t>
            </a:r>
          </a:p>
          <a:p>
            <a:endParaRPr lang="en-GB" sz="1150" dirty="0">
              <a:solidFill>
                <a:schemeClr val="tx1"/>
              </a:solidFill>
              <a:latin typeface="Atkinson Hyperlegible" pitchFamily="50" charset="0"/>
            </a:endParaRPr>
          </a:p>
          <a:p>
            <a:r>
              <a:rPr lang="en-GB" sz="1150" dirty="0">
                <a:solidFill>
                  <a:schemeClr val="tx1"/>
                </a:solidFill>
                <a:latin typeface="Atkinson Hyperlegible" pitchFamily="50" charset="0"/>
              </a:rPr>
              <a:t>One fewer drug related homicide was recorded in the 12 months to April 2022 compared to the 12 months to April 20</a:t>
            </a:r>
            <a:r>
              <a:rPr lang="en-GB" sz="1150" u="sng" dirty="0">
                <a:solidFill>
                  <a:schemeClr val="tx1"/>
                </a:solidFill>
                <a:latin typeface="Atkinson Hyperlegible" pitchFamily="50" charset="0"/>
              </a:rPr>
              <a:t>20</a:t>
            </a:r>
            <a:r>
              <a:rPr lang="en-GB" sz="1150" dirty="0">
                <a:solidFill>
                  <a:schemeClr val="tx1"/>
                </a:solidFill>
                <a:latin typeface="Atkinson Hyperlegible" pitchFamily="50" charset="0"/>
              </a:rPr>
              <a:t>.</a:t>
            </a:r>
          </a:p>
          <a:p>
            <a:pPr lvl="0"/>
            <a:endParaRPr lang="en-GB" sz="1150" dirty="0">
              <a:solidFill>
                <a:srgbClr val="FF0000"/>
              </a:solidFill>
              <a:latin typeface="Atkinson Hyperlegible" pitchFamily="50" charset="0"/>
            </a:endParaRPr>
          </a:p>
          <a:p>
            <a:r>
              <a:rPr lang="en-GB" sz="1150" dirty="0">
                <a:solidFill>
                  <a:schemeClr val="tx1"/>
                </a:solidFill>
                <a:latin typeface="Atkinson Hyperlegible" pitchFamily="50" charset="0"/>
              </a:rPr>
              <a:t>Confidence that Essex Police and partners are dealing with drug crime (from the independent survey commissioned by Essex Police) is at 60.9% for the period September 2021 to March 2022. </a:t>
            </a:r>
          </a:p>
          <a:p>
            <a:pPr lvl="0"/>
            <a:endParaRPr lang="en-GB" sz="1150" dirty="0">
              <a:solidFill>
                <a:schemeClr val="tx1"/>
              </a:solidFill>
              <a:latin typeface="Atkinson Hyperlegible" pitchFamily="50" charset="0"/>
            </a:endParaRPr>
          </a:p>
          <a:p>
            <a:pPr lvl="0"/>
            <a:r>
              <a:rPr lang="en-GB" sz="1150" dirty="0">
                <a:solidFill>
                  <a:schemeClr val="tx1"/>
                </a:solidFill>
                <a:latin typeface="Atkinson Hyperlegible" pitchFamily="50" charset="0"/>
              </a:rPr>
              <a:t>Due to the low level of data relating to drug related homicides, and as confidence data are for two quarters only, a grade of Adequate is recommended.</a:t>
            </a:r>
            <a:endParaRPr lang="en-GB" sz="1150" dirty="0">
              <a:solidFill>
                <a:schemeClr val="tx1"/>
              </a:solidFill>
              <a:highlight>
                <a:srgbClr val="FFFF00"/>
              </a:highlight>
              <a:latin typeface="Atkinson Hyperlegible" pitchFamily="50" charset="0"/>
            </a:endParaRPr>
          </a:p>
          <a:p>
            <a:pPr lvl="0"/>
            <a:endParaRPr lang="en-GB" sz="1000" dirty="0">
              <a:solidFill>
                <a:srgbClr val="FF0000"/>
              </a:solidFill>
              <a:latin typeface="Atkinson Hyperlegible" pitchFamily="50" charset="0"/>
            </a:endParaRPr>
          </a:p>
          <a:p>
            <a:pPr lvl="0"/>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T</a:t>
            </a:r>
            <a:r>
              <a:rPr lang="en-GB" sz="1000" dirty="0">
                <a:solidFill>
                  <a:schemeClr val="tx1"/>
                </a:solidFill>
                <a:effectLst/>
                <a:latin typeface="Atkinson Hyperlegible" pitchFamily="50" charset="0"/>
                <a:ea typeface="Calibri" panose="020F0502020204030204" pitchFamily="34" charset="0"/>
              </a:rPr>
              <a:t>he methodology used for identifying investigations as being drug-related is subjective (qualitative data) and based on the circumstances presented. These figures include investigations where the victim and/or suspect are suspected of being involved in Drug Use, Possession or Selling.</a:t>
            </a:r>
          </a:p>
          <a:p>
            <a:r>
              <a:rPr lang="en-GB" sz="1000" dirty="0">
                <a:solidFill>
                  <a:schemeClr val="tx1"/>
                </a:solidFill>
                <a:latin typeface="Atkinson Hyperlegible" pitchFamily="50" charset="0"/>
              </a:rPr>
              <a:t>**  The confidence question was added to the internal survey in September 2021. A year on year comparison is therefore not available. </a:t>
            </a:r>
          </a:p>
        </p:txBody>
      </p:sp>
      <p:sp>
        <p:nvSpPr>
          <p:cNvPr id="12" name="Rectangle 11"/>
          <p:cNvSpPr/>
          <p:nvPr/>
        </p:nvSpPr>
        <p:spPr>
          <a:xfrm>
            <a:off x="7308304" y="219879"/>
            <a:ext cx="233562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p>
        </p:txBody>
      </p:sp>
      <p:pic>
        <p:nvPicPr>
          <p:cNvPr id="3" name="Picture 2">
            <a:extLst>
              <a:ext uri="{FF2B5EF4-FFF2-40B4-BE49-F238E27FC236}">
                <a16:creationId xmlns:a16="http://schemas.microsoft.com/office/drawing/2014/main" id="{ADE000F1-EC1A-47E5-84EF-812DDAEBE38E}"/>
              </a:ext>
            </a:extLst>
          </p:cNvPr>
          <p:cNvPicPr>
            <a:picLocks noChangeAspect="1"/>
          </p:cNvPicPr>
          <p:nvPr/>
        </p:nvPicPr>
        <p:blipFill>
          <a:blip r:embed="rId3"/>
          <a:stretch>
            <a:fillRect/>
          </a:stretch>
        </p:blipFill>
        <p:spPr>
          <a:xfrm>
            <a:off x="95960" y="3399226"/>
            <a:ext cx="9000000" cy="931460"/>
          </a:xfrm>
          <a:prstGeom prst="rect">
            <a:avLst/>
          </a:prstGeom>
        </p:spPr>
      </p:pic>
      <p:pic>
        <p:nvPicPr>
          <p:cNvPr id="7" name="Picture 6">
            <a:extLst>
              <a:ext uri="{FF2B5EF4-FFF2-40B4-BE49-F238E27FC236}">
                <a16:creationId xmlns:a16="http://schemas.microsoft.com/office/drawing/2014/main" id="{E2399D1B-3C8F-4A2A-B23E-579408E44D74}"/>
              </a:ext>
            </a:extLst>
          </p:cNvPr>
          <p:cNvPicPr>
            <a:picLocks noChangeAspect="1"/>
          </p:cNvPicPr>
          <p:nvPr/>
        </p:nvPicPr>
        <p:blipFill>
          <a:blip r:embed="rId4"/>
          <a:stretch>
            <a:fillRect/>
          </a:stretch>
        </p:blipFill>
        <p:spPr>
          <a:xfrm>
            <a:off x="71999" y="728240"/>
            <a:ext cx="9000000" cy="764907"/>
          </a:xfrm>
          <a:prstGeom prst="rect">
            <a:avLst/>
          </a:prstGeom>
        </p:spPr>
      </p:pic>
      <p:pic>
        <p:nvPicPr>
          <p:cNvPr id="10" name="Picture 9">
            <a:extLst>
              <a:ext uri="{FF2B5EF4-FFF2-40B4-BE49-F238E27FC236}">
                <a16:creationId xmlns:a16="http://schemas.microsoft.com/office/drawing/2014/main" id="{8B1E62CC-A929-4364-A85B-F064FCF73EB6}"/>
              </a:ext>
            </a:extLst>
          </p:cNvPr>
          <p:cNvPicPr>
            <a:picLocks noChangeAspect="1"/>
          </p:cNvPicPr>
          <p:nvPr/>
        </p:nvPicPr>
        <p:blipFill>
          <a:blip r:embed="rId5"/>
          <a:stretch>
            <a:fillRect/>
          </a:stretch>
        </p:blipFill>
        <p:spPr>
          <a:xfrm>
            <a:off x="2411999" y="1508329"/>
            <a:ext cx="4320000" cy="1831304"/>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3 – Protect rural and isolated areas</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6</a:t>
            </a:fld>
            <a:endParaRPr lang="en-GB" dirty="0"/>
          </a:p>
        </p:txBody>
      </p:sp>
      <p:sp>
        <p:nvSpPr>
          <p:cNvPr id="8" name="TextBox 7"/>
          <p:cNvSpPr txBox="1"/>
          <p:nvPr/>
        </p:nvSpPr>
        <p:spPr>
          <a:xfrm>
            <a:off x="66358" y="4582872"/>
            <a:ext cx="8978082" cy="2246769"/>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00" dirty="0">
                <a:solidFill>
                  <a:schemeClr val="tx1"/>
                </a:solidFill>
                <a:latin typeface="Atkinson Hyperlegible" pitchFamily="50" charset="0"/>
              </a:rPr>
              <a:t>Essex experienced a 4.9% increase in rural crime (1,145 more offences) for the 12 months to April 2022 compared to the 12 months to April 2021 (by way of context, All Crime in Essex increased by 10.7% in the same period). Rural Crime decreased by 6.5% (1,699 fewer offences) in the 12 months to April 2022 compared to the 12 months to April 20</a:t>
            </a:r>
            <a:r>
              <a:rPr lang="en-GB" sz="900" u="sng" dirty="0">
                <a:solidFill>
                  <a:schemeClr val="tx1"/>
                </a:solidFill>
                <a:latin typeface="Atkinson Hyperlegible" pitchFamily="50" charset="0"/>
              </a:rPr>
              <a:t>20</a:t>
            </a:r>
            <a:r>
              <a:rPr lang="en-GB" sz="900" dirty="0">
                <a:solidFill>
                  <a:schemeClr val="tx1"/>
                </a:solidFill>
                <a:latin typeface="Atkinson Hyperlegible" pitchFamily="50" charset="0"/>
              </a:rPr>
              <a:t> (All Crime in Essex increased by 1.6% in the same period).  </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The rural crime Harm (Crime Severity) Score* was 8.9 for the 12 months to April 2022, a rise of 1.7 when compared to the 12 months to April 2021 (by way of context, the All Crime Harm Score in Essex was 14.7, an increase of 2.9 for the same period).</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Confidence in rural policing (from the independent survey commissioned by Essex Police) is at 81.5% (results to the 12 months to March 2022). Compared to year ending March 2021, confidence in rural policing has remained stable and is higher than the Essex average of 79.0%.</a:t>
            </a:r>
          </a:p>
          <a:p>
            <a:pPr lvl="0"/>
            <a:endParaRPr lang="en-GB" sz="900" dirty="0">
              <a:solidFill>
                <a:srgbClr val="FF0000"/>
              </a:solidFill>
              <a:latin typeface="Atkinson Hyperlegible" pitchFamily="50" charset="0"/>
            </a:endParaRPr>
          </a:p>
          <a:p>
            <a:pPr lvl="0"/>
            <a:r>
              <a:rPr lang="en-GB" sz="900" dirty="0">
                <a:solidFill>
                  <a:schemeClr val="tx1"/>
                </a:solidFill>
                <a:latin typeface="Atkinson Hyperlegible" pitchFamily="50" charset="0"/>
              </a:rPr>
              <a:t>As confidence in the local police has remained stable, a grade of Adequate is recommended.</a:t>
            </a:r>
          </a:p>
          <a:p>
            <a:pPr lvl="0"/>
            <a:endParaRPr lang="en-GB" sz="900" dirty="0">
              <a:solidFill>
                <a:schemeClr val="tx1"/>
              </a:solidFill>
              <a:latin typeface="Atkinson Hyperlegible" pitchFamily="50" charset="0"/>
            </a:endParaRPr>
          </a:p>
          <a:p>
            <a:r>
              <a:rPr lang="en-GB" sz="800" dirty="0">
                <a:solidFill>
                  <a:schemeClr val="tx1"/>
                </a:solidFill>
                <a:latin typeface="Atkinson Hyperlegible" pitchFamily="50" charset="0"/>
              </a:rPr>
              <a:t>Please note:</a:t>
            </a:r>
          </a:p>
          <a:p>
            <a:r>
              <a:rPr lang="en-GB" sz="8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National data are not available for crimes committed in rural areas, so it is not possible to measure against an MSG average; due to this, Essex Police data (to April 2022) have been used rather than national data (which are to February 2022).</a:t>
            </a:r>
          </a:p>
        </p:txBody>
      </p:sp>
      <p:sp>
        <p:nvSpPr>
          <p:cNvPr id="12" name="Rectangle 11"/>
          <p:cNvSpPr/>
          <p:nvPr/>
        </p:nvSpPr>
        <p:spPr>
          <a:xfrm>
            <a:off x="7308304" y="179348"/>
            <a:ext cx="21336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p>
        </p:txBody>
      </p:sp>
      <p:pic>
        <p:nvPicPr>
          <p:cNvPr id="4" name="Picture 3">
            <a:extLst>
              <a:ext uri="{FF2B5EF4-FFF2-40B4-BE49-F238E27FC236}">
                <a16:creationId xmlns:a16="http://schemas.microsoft.com/office/drawing/2014/main" id="{1FCEEAB8-B69E-41C1-BDC0-BBDB525FD50A}"/>
              </a:ext>
            </a:extLst>
          </p:cNvPr>
          <p:cNvPicPr>
            <a:picLocks noChangeAspect="1"/>
          </p:cNvPicPr>
          <p:nvPr/>
        </p:nvPicPr>
        <p:blipFill>
          <a:blip r:embed="rId3"/>
          <a:stretch>
            <a:fillRect/>
          </a:stretch>
        </p:blipFill>
        <p:spPr>
          <a:xfrm>
            <a:off x="70355" y="3656461"/>
            <a:ext cx="9000000" cy="913306"/>
          </a:xfrm>
          <a:prstGeom prst="rect">
            <a:avLst/>
          </a:prstGeom>
        </p:spPr>
      </p:pic>
      <p:pic>
        <p:nvPicPr>
          <p:cNvPr id="7" name="Picture 6">
            <a:extLst>
              <a:ext uri="{FF2B5EF4-FFF2-40B4-BE49-F238E27FC236}">
                <a16:creationId xmlns:a16="http://schemas.microsoft.com/office/drawing/2014/main" id="{EAD18EB9-F50B-4BF1-9DF7-F08BA428E9EA}"/>
              </a:ext>
            </a:extLst>
          </p:cNvPr>
          <p:cNvPicPr>
            <a:picLocks noChangeAspect="1"/>
          </p:cNvPicPr>
          <p:nvPr/>
        </p:nvPicPr>
        <p:blipFill>
          <a:blip r:embed="rId4"/>
          <a:stretch>
            <a:fillRect/>
          </a:stretch>
        </p:blipFill>
        <p:spPr>
          <a:xfrm>
            <a:off x="52681" y="697250"/>
            <a:ext cx="9000000" cy="737904"/>
          </a:xfrm>
          <a:prstGeom prst="rect">
            <a:avLst/>
          </a:prstGeom>
        </p:spPr>
      </p:pic>
      <p:pic>
        <p:nvPicPr>
          <p:cNvPr id="11" name="Picture 10">
            <a:extLst>
              <a:ext uri="{FF2B5EF4-FFF2-40B4-BE49-F238E27FC236}">
                <a16:creationId xmlns:a16="http://schemas.microsoft.com/office/drawing/2014/main" id="{039831EA-A050-4DCA-B0DB-EDBFC37B7891}"/>
              </a:ext>
            </a:extLst>
          </p:cNvPr>
          <p:cNvPicPr>
            <a:picLocks noChangeAspect="1"/>
          </p:cNvPicPr>
          <p:nvPr/>
        </p:nvPicPr>
        <p:blipFill>
          <a:blip r:embed="rId5"/>
          <a:stretch>
            <a:fillRect/>
          </a:stretch>
        </p:blipFill>
        <p:spPr>
          <a:xfrm>
            <a:off x="2806355" y="1451539"/>
            <a:ext cx="3528000" cy="1489136"/>
          </a:xfrm>
          <a:prstGeom prst="rect">
            <a:avLst/>
          </a:prstGeom>
        </p:spPr>
      </p:pic>
      <p:pic>
        <p:nvPicPr>
          <p:cNvPr id="2" name="Picture 1">
            <a:extLst>
              <a:ext uri="{FF2B5EF4-FFF2-40B4-BE49-F238E27FC236}">
                <a16:creationId xmlns:a16="http://schemas.microsoft.com/office/drawing/2014/main" id="{E21E2C6A-11EE-4B7D-A24D-FEA48A362CC7}"/>
              </a:ext>
            </a:extLst>
          </p:cNvPr>
          <p:cNvPicPr>
            <a:picLocks noChangeAspect="1"/>
          </p:cNvPicPr>
          <p:nvPr/>
        </p:nvPicPr>
        <p:blipFill>
          <a:blip r:embed="rId6"/>
          <a:stretch>
            <a:fillRect/>
          </a:stretch>
        </p:blipFill>
        <p:spPr>
          <a:xfrm>
            <a:off x="70355" y="2918557"/>
            <a:ext cx="9000000" cy="737904"/>
          </a:xfrm>
          <a:prstGeom prst="rect">
            <a:avLst/>
          </a:prstGeom>
        </p:spPr>
      </p:pic>
    </p:spTree>
    <p:extLst>
      <p:ext uri="{BB962C8B-B14F-4D97-AF65-F5344CB8AC3E}">
        <p14:creationId xmlns:p14="http://schemas.microsoft.com/office/powerpoint/2010/main" val="1266694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4 - Improving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7</a:t>
            </a:fld>
            <a:endParaRPr lang="en-GB" dirty="0"/>
          </a:p>
        </p:txBody>
      </p:sp>
      <p:sp>
        <p:nvSpPr>
          <p:cNvPr id="7" name="TextBox 6"/>
          <p:cNvSpPr txBox="1"/>
          <p:nvPr/>
        </p:nvSpPr>
        <p:spPr>
          <a:xfrm>
            <a:off x="96841" y="4320157"/>
            <a:ext cx="8978675" cy="212365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There was a 25.8% increase (176 more) in the number of those Killed or Seriously Injured (KSI) in Essex for the 12 months to April 2022 compared to the 12 months to April 2021. There was an increase in the number of collisions, particularly those resulting in serious injuries (26.6%), in the same period. The number of KSIs also increased by 72 in the 12 months to April 2022 compared to the 12 months to April 20</a:t>
            </a:r>
            <a:r>
              <a:rPr lang="en-GB" sz="1200" u="sng" dirty="0">
                <a:solidFill>
                  <a:schemeClr val="tx1"/>
                </a:solidFill>
                <a:latin typeface="Atkinson Hyperlegible" pitchFamily="50" charset="0"/>
              </a:rPr>
              <a:t>20</a:t>
            </a:r>
            <a:r>
              <a:rPr lang="en-GB" sz="1200" dirty="0">
                <a:solidFill>
                  <a:schemeClr val="tx1"/>
                </a:solidFill>
                <a:latin typeface="Atkinson Hyperlegible" pitchFamily="50" charset="0"/>
              </a:rPr>
              <a:t>.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Essex is sixth in its Most Similar Group (MSG) of forces for casualties per 100 million vehicle kilometres (results to December 20</a:t>
            </a:r>
            <a:r>
              <a:rPr lang="en-GB" sz="1200" u="sng" dirty="0">
                <a:solidFill>
                  <a:schemeClr val="tx1"/>
                </a:solidFill>
                <a:latin typeface="Atkinson Hyperlegible" pitchFamily="50" charset="0"/>
              </a:rPr>
              <a:t>20</a:t>
            </a:r>
            <a:r>
              <a:rPr lang="en-GB" sz="1200" dirty="0">
                <a:solidFill>
                  <a:schemeClr val="tx1"/>
                </a:solidFill>
                <a:latin typeface="Atkinson Hyperlegible" pitchFamily="50" charset="0"/>
              </a:rPr>
              <a:t>) and is slightly higher than the MSG average. However, due to the fact that more recent national figures have not been released, the current position cannot be determined (the date of the next national release has not yet been confirmed).</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Please note that most KSIs do not necessarily result in criminal offences (such as death or serious injury caused by dangerous driving) being recorded.</a:t>
            </a:r>
          </a:p>
        </p:txBody>
      </p:sp>
      <p:sp>
        <p:nvSpPr>
          <p:cNvPr id="16" name="Rectangle 15">
            <a:extLst>
              <a:ext uri="{FF2B5EF4-FFF2-40B4-BE49-F238E27FC236}">
                <a16:creationId xmlns:a16="http://schemas.microsoft.com/office/drawing/2014/main" id="{5713B068-63A2-4E9F-90F7-B16DE8E7EC4C}"/>
              </a:ext>
            </a:extLst>
          </p:cNvPr>
          <p:cNvSpPr/>
          <p:nvPr/>
        </p:nvSpPr>
        <p:spPr>
          <a:xfrm>
            <a:off x="6588224" y="54598"/>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8" name="Picture 7">
            <a:extLst>
              <a:ext uri="{FF2B5EF4-FFF2-40B4-BE49-F238E27FC236}">
                <a16:creationId xmlns:a16="http://schemas.microsoft.com/office/drawing/2014/main" id="{51E152D0-6103-4D33-BFAA-4C64C71446CC}"/>
              </a:ext>
            </a:extLst>
          </p:cNvPr>
          <p:cNvPicPr>
            <a:picLocks noChangeAspect="1"/>
          </p:cNvPicPr>
          <p:nvPr/>
        </p:nvPicPr>
        <p:blipFill>
          <a:blip r:embed="rId2"/>
          <a:stretch>
            <a:fillRect/>
          </a:stretch>
        </p:blipFill>
        <p:spPr>
          <a:xfrm>
            <a:off x="60552" y="745752"/>
            <a:ext cx="9000000" cy="622802"/>
          </a:xfrm>
          <a:prstGeom prst="rect">
            <a:avLst/>
          </a:prstGeom>
        </p:spPr>
      </p:pic>
      <p:pic>
        <p:nvPicPr>
          <p:cNvPr id="10" name="Picture 9">
            <a:extLst>
              <a:ext uri="{FF2B5EF4-FFF2-40B4-BE49-F238E27FC236}">
                <a16:creationId xmlns:a16="http://schemas.microsoft.com/office/drawing/2014/main" id="{561556E5-A581-4F1F-9841-E3FF24886CD6}"/>
              </a:ext>
            </a:extLst>
          </p:cNvPr>
          <p:cNvPicPr>
            <a:picLocks noChangeAspect="1"/>
          </p:cNvPicPr>
          <p:nvPr/>
        </p:nvPicPr>
        <p:blipFill>
          <a:blip r:embed="rId3"/>
          <a:stretch>
            <a:fillRect/>
          </a:stretch>
        </p:blipFill>
        <p:spPr>
          <a:xfrm>
            <a:off x="44724" y="1631342"/>
            <a:ext cx="4320000" cy="1855084"/>
          </a:xfrm>
          <a:prstGeom prst="rect">
            <a:avLst/>
          </a:prstGeom>
        </p:spPr>
      </p:pic>
      <p:pic>
        <p:nvPicPr>
          <p:cNvPr id="11" name="Picture 10">
            <a:extLst>
              <a:ext uri="{FF2B5EF4-FFF2-40B4-BE49-F238E27FC236}">
                <a16:creationId xmlns:a16="http://schemas.microsoft.com/office/drawing/2014/main" id="{8F09205D-0D72-4468-8DDB-07860873BEFE}"/>
              </a:ext>
            </a:extLst>
          </p:cNvPr>
          <p:cNvPicPr>
            <a:picLocks noChangeAspect="1"/>
          </p:cNvPicPr>
          <p:nvPr/>
        </p:nvPicPr>
        <p:blipFill>
          <a:blip r:embed="rId4"/>
          <a:stretch>
            <a:fillRect/>
          </a:stretch>
        </p:blipFill>
        <p:spPr>
          <a:xfrm>
            <a:off x="4728193" y="1631342"/>
            <a:ext cx="4320000" cy="1091233"/>
          </a:xfrm>
          <a:prstGeom prst="rect">
            <a:avLst/>
          </a:prstGeom>
        </p:spPr>
      </p:pic>
    </p:spTree>
    <p:extLst>
      <p:ext uri="{BB962C8B-B14F-4D97-AF65-F5344CB8AC3E}">
        <p14:creationId xmlns:p14="http://schemas.microsoft.com/office/powerpoint/2010/main" val="1641022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4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4 - Improving safety on our roads (cont.)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8</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107504" y="3271777"/>
            <a:ext cx="8978675" cy="350095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50" dirty="0">
                <a:solidFill>
                  <a:schemeClr val="tx1"/>
                </a:solidFill>
                <a:latin typeface="Atkinson Hyperlegible" pitchFamily="50" charset="0"/>
              </a:rPr>
              <a:t>There was a 24.7% decrease (926 fewer offences) in drink/drug driving offences for the 12 months to April 2022 compared to the 12 months to April 2021.  This is due to a decrease in recorded drug driving offences; there was a 21.6% increase (272 more offences) in drink driving but a 55.8% decrease (1,173 fewer offences) in drug driving. There was also a 24.7% decrease (926 fewer offences) in drink/drug driving offences for the 12 months to April 2022 compared to the 12 months to April 20</a:t>
            </a:r>
            <a:r>
              <a:rPr lang="en-GB" sz="1050" u="sng" dirty="0">
                <a:solidFill>
                  <a:schemeClr val="tx1"/>
                </a:solidFill>
                <a:latin typeface="Atkinson Hyperlegible" pitchFamily="50" charset="0"/>
              </a:rPr>
              <a:t>20</a:t>
            </a:r>
            <a:r>
              <a:rPr lang="en-GB" sz="1050" dirty="0">
                <a:solidFill>
                  <a:schemeClr val="tx1"/>
                </a:solidFill>
                <a:latin typeface="Atkinson Hyperlegible" pitchFamily="50" charset="0"/>
              </a:rPr>
              <a:t>; of these offences, there was a 7.8% increase (111 more offences) in drink driving and a 51.4% decrease (981 fewer offences) in drug driving. All of these offence types are primarily driven by police proactivity in relation to road safety. </a:t>
            </a:r>
          </a:p>
          <a:p>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There was a 3.7% decrease (19 fewer offences) in the number of driving related mobile phone offences recorded for the 12 months to April 2022 compared to the 12 months to April 2021.*</a:t>
            </a:r>
          </a:p>
          <a:p>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Confidence in Essex Police and organisations they work with policing the roads (from the independent survey commissioned by Essex Police) is at 64.0% (results to the 12 months to March 2022). Compared to year ending March 2021, confidence in the local police and organisations they work with has decreased by 9.3% points.</a:t>
            </a:r>
          </a:p>
          <a:p>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Due to the increase in KSIs in the past 12 months and the significant decrease in public confidence a grade of Requires Improvement is recommended. </a:t>
            </a:r>
          </a:p>
          <a:p>
            <a:endParaRPr lang="en-GB" sz="10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the government announced that the law was to be changed making it illegal to “hold” a phone or sat nav when driving or riding a motorcycle. This law was finally passed on 25th March 2022.</a:t>
            </a:r>
          </a:p>
        </p:txBody>
      </p:sp>
      <p:sp>
        <p:nvSpPr>
          <p:cNvPr id="10" name="Rectangle 9">
            <a:extLst>
              <a:ext uri="{FF2B5EF4-FFF2-40B4-BE49-F238E27FC236}">
                <a16:creationId xmlns:a16="http://schemas.microsoft.com/office/drawing/2014/main" id="{B9B283FB-D3A1-4B0E-8CEE-665B0BC8380C}"/>
              </a:ext>
            </a:extLst>
          </p:cNvPr>
          <p:cNvSpPr/>
          <p:nvPr/>
        </p:nvSpPr>
        <p:spPr>
          <a:xfrm>
            <a:off x="6621097" y="43071"/>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4" name="Picture 3">
            <a:extLst>
              <a:ext uri="{FF2B5EF4-FFF2-40B4-BE49-F238E27FC236}">
                <a16:creationId xmlns:a16="http://schemas.microsoft.com/office/drawing/2014/main" id="{860C6188-44E7-4753-98A7-1F0594F82B0E}"/>
              </a:ext>
            </a:extLst>
          </p:cNvPr>
          <p:cNvPicPr>
            <a:picLocks noChangeAspect="1"/>
          </p:cNvPicPr>
          <p:nvPr/>
        </p:nvPicPr>
        <p:blipFill>
          <a:blip r:embed="rId2"/>
          <a:stretch>
            <a:fillRect/>
          </a:stretch>
        </p:blipFill>
        <p:spPr>
          <a:xfrm>
            <a:off x="96841" y="2176176"/>
            <a:ext cx="9000000" cy="1061896"/>
          </a:xfrm>
          <a:prstGeom prst="rect">
            <a:avLst/>
          </a:prstGeom>
        </p:spPr>
      </p:pic>
      <p:pic>
        <p:nvPicPr>
          <p:cNvPr id="3" name="Picture 2">
            <a:extLst>
              <a:ext uri="{FF2B5EF4-FFF2-40B4-BE49-F238E27FC236}">
                <a16:creationId xmlns:a16="http://schemas.microsoft.com/office/drawing/2014/main" id="{A61DA7F5-54B5-4F9F-A58E-DEA00E3D6829}"/>
              </a:ext>
            </a:extLst>
          </p:cNvPr>
          <p:cNvPicPr>
            <a:picLocks noChangeAspect="1"/>
          </p:cNvPicPr>
          <p:nvPr/>
        </p:nvPicPr>
        <p:blipFill>
          <a:blip r:embed="rId3"/>
          <a:stretch>
            <a:fillRect/>
          </a:stretch>
        </p:blipFill>
        <p:spPr>
          <a:xfrm>
            <a:off x="107504" y="703399"/>
            <a:ext cx="9000000" cy="1439072"/>
          </a:xfrm>
          <a:prstGeom prst="rect">
            <a:avLst/>
          </a:prstGeom>
        </p:spPr>
      </p:pic>
    </p:spTree>
    <p:extLst>
      <p:ext uri="{BB962C8B-B14F-4D97-AF65-F5344CB8AC3E}">
        <p14:creationId xmlns:p14="http://schemas.microsoft.com/office/powerpoint/2010/main" val="2036998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52251"/>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5 – Encouraging Volunteers and Community Support</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9</a:t>
            </a:fld>
            <a:endParaRPr lang="en-GB" dirty="0"/>
          </a:p>
        </p:txBody>
      </p:sp>
      <p:sp>
        <p:nvSpPr>
          <p:cNvPr id="13" name="Rectangle 12"/>
          <p:cNvSpPr/>
          <p:nvPr/>
        </p:nvSpPr>
        <p:spPr>
          <a:xfrm>
            <a:off x="7206545" y="152586"/>
            <a:ext cx="201622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p>
        </p:txBody>
      </p:sp>
      <p:sp>
        <p:nvSpPr>
          <p:cNvPr id="12" name="TextBox 11">
            <a:extLst>
              <a:ext uri="{FF2B5EF4-FFF2-40B4-BE49-F238E27FC236}">
                <a16:creationId xmlns:a16="http://schemas.microsoft.com/office/drawing/2014/main" id="{4B4192FE-0414-49C9-9794-2AE36D86C0B2}"/>
              </a:ext>
            </a:extLst>
          </p:cNvPr>
          <p:cNvSpPr txBox="1"/>
          <p:nvPr/>
        </p:nvSpPr>
        <p:spPr>
          <a:xfrm>
            <a:off x="49699" y="4530426"/>
            <a:ext cx="8978675" cy="2077492"/>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Confidence that there are good opportunities for volunteers to assist policing and reduce crime in Essex (from the independent survey commissioned by Essex Police) is at 45.1% for the period September 2021 to March 2022. </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Essex Watch Liaison Officers continue to work with Neighbourhood Watch to offer crime and fraud prevention advice.** The number of Dog Watch groups increased by 233 compared to March 2022 (2,176 groups).</a:t>
            </a:r>
          </a:p>
          <a:p>
            <a:endParaRPr lang="en-GB" sz="1100" dirty="0">
              <a:solidFill>
                <a:srgbClr val="FF0000"/>
              </a:solidFill>
              <a:latin typeface="Atkinson Hyperlegible" pitchFamily="50" charset="0"/>
            </a:endParaRPr>
          </a:p>
          <a:p>
            <a:pPr lvl="0"/>
            <a:r>
              <a:rPr lang="en-GB" sz="1100" dirty="0">
                <a:solidFill>
                  <a:schemeClr val="tx1"/>
                </a:solidFill>
                <a:latin typeface="Atkinson Hyperlegible" pitchFamily="50" charset="0"/>
              </a:rPr>
              <a:t>As confidence data are for two quarters only (and there is no comparison to the same periods in previous years), a grade of Adequate is recommended.</a:t>
            </a:r>
          </a:p>
          <a:p>
            <a:pPr lvl="0"/>
            <a:endParaRPr lang="en-GB" sz="1100" dirty="0">
              <a:solidFill>
                <a:schemeClr val="tx1"/>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The confidence question was added to the internal survey in September 2021 so year on year comparison is not available.</a:t>
            </a:r>
          </a:p>
          <a:p>
            <a:r>
              <a:rPr lang="en-GB" sz="1000" dirty="0">
                <a:solidFill>
                  <a:schemeClr val="tx1"/>
                </a:solidFill>
                <a:latin typeface="Atkinson Hyperlegible" pitchFamily="50" charset="0"/>
              </a:rPr>
              <a:t>** Neighbourhood Watch data were first produced in March 2022 so year on year comparison is not available.</a:t>
            </a:r>
          </a:p>
        </p:txBody>
      </p:sp>
      <p:pic>
        <p:nvPicPr>
          <p:cNvPr id="2" name="Picture 1">
            <a:extLst>
              <a:ext uri="{FF2B5EF4-FFF2-40B4-BE49-F238E27FC236}">
                <a16:creationId xmlns:a16="http://schemas.microsoft.com/office/drawing/2014/main" id="{BB16BBCF-A31A-4D61-A696-435E7F2DD288}"/>
              </a:ext>
            </a:extLst>
          </p:cNvPr>
          <p:cNvPicPr>
            <a:picLocks noChangeAspect="1"/>
          </p:cNvPicPr>
          <p:nvPr/>
        </p:nvPicPr>
        <p:blipFill>
          <a:blip r:embed="rId2"/>
          <a:stretch>
            <a:fillRect/>
          </a:stretch>
        </p:blipFill>
        <p:spPr>
          <a:xfrm>
            <a:off x="49699" y="722739"/>
            <a:ext cx="9000000" cy="879042"/>
          </a:xfrm>
          <a:prstGeom prst="rect">
            <a:avLst/>
          </a:prstGeom>
        </p:spPr>
      </p:pic>
      <p:pic>
        <p:nvPicPr>
          <p:cNvPr id="4" name="Picture 3">
            <a:extLst>
              <a:ext uri="{FF2B5EF4-FFF2-40B4-BE49-F238E27FC236}">
                <a16:creationId xmlns:a16="http://schemas.microsoft.com/office/drawing/2014/main" id="{B76E9453-8881-4463-8BC6-A9AF1E039B06}"/>
              </a:ext>
            </a:extLst>
          </p:cNvPr>
          <p:cNvPicPr>
            <a:picLocks noChangeAspect="1"/>
          </p:cNvPicPr>
          <p:nvPr/>
        </p:nvPicPr>
        <p:blipFill>
          <a:blip r:embed="rId3"/>
          <a:stretch>
            <a:fillRect/>
          </a:stretch>
        </p:blipFill>
        <p:spPr>
          <a:xfrm>
            <a:off x="49699" y="1648796"/>
            <a:ext cx="9000000" cy="2881630"/>
          </a:xfrm>
          <a:prstGeom prst="rect">
            <a:avLst/>
          </a:prstGeom>
        </p:spPr>
      </p:pic>
    </p:spTree>
    <p:extLst>
      <p:ext uri="{BB962C8B-B14F-4D97-AF65-F5344CB8AC3E}">
        <p14:creationId xmlns:p14="http://schemas.microsoft.com/office/powerpoint/2010/main" val="3169228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6DBE025745504181827AC2F0F9063D" ma:contentTypeVersion="8" ma:contentTypeDescription="Create a new document." ma:contentTypeScope="" ma:versionID="34245a621a8f54dd86b6cb15e3025001">
  <xsd:schema xmlns:xsd="http://www.w3.org/2001/XMLSchema" xmlns:xs="http://www.w3.org/2001/XMLSchema" xmlns:p="http://schemas.microsoft.com/office/2006/metadata/properties" xmlns:ns3="8d7c5e81-ca17-4398-b481-393a2177e379" targetNamespace="http://schemas.microsoft.com/office/2006/metadata/properties" ma:root="true" ma:fieldsID="a6247fbcaeac062c111842d896d84f34" ns3:_="">
    <xsd:import namespace="8d7c5e81-ca17-4398-b481-393a2177e37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7c5e81-ca17-4398-b481-393a2177e3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C3C205-4235-45DD-A22A-A0976662A7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7c5e81-ca17-4398-b481-393a2177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376E85F-4E80-45DB-8D7E-A114981C45FF}">
  <ds:schemaRefs>
    <ds:schemaRef ds:uri="http://schemas.microsoft.com/office/2006/metadata/properties"/>
    <ds:schemaRef ds:uri="http://schemas.microsoft.com/office/2006/documentManagement/types"/>
    <ds:schemaRef ds:uri="http://schemas.microsoft.com/office/infopath/2007/PartnerControls"/>
    <ds:schemaRef ds:uri="http://purl.org/dc/terms/"/>
    <ds:schemaRef ds:uri="8d7c5e81-ca17-4398-b481-393a2177e379"/>
    <ds:schemaRef ds:uri="http://www.w3.org/XML/1998/namespace"/>
    <ds:schemaRef ds:uri="http://purl.org/dc/dcmitype/"/>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28994F2E-0B20-4C22-93D0-ED08D70A56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143917</TotalTime>
  <Words>4923</Words>
  <Application>Microsoft Office PowerPoint</Application>
  <PresentationFormat>On-screen Show (4:3)</PresentationFormat>
  <Paragraphs>250</Paragraphs>
  <Slides>23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Atkinson Hyperlegible</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Samantha Dowdeswell 42073768</cp:lastModifiedBy>
  <cp:revision>5626</cp:revision>
  <cp:lastPrinted>2020-11-06T11:50:37Z</cp:lastPrinted>
  <dcterms:created xsi:type="dcterms:W3CDTF">2016-11-25T10:22:24Z</dcterms:created>
  <dcterms:modified xsi:type="dcterms:W3CDTF">2022-05-17T11:35:35Z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f716d1d-13e1-4569-9dd0-bef6621415c1_Enabled">
    <vt:lpwstr>True</vt:lpwstr>
  </property>
  <property fmtid="{D5CDD505-2E9C-101B-9397-08002B2CF9AE}" pid="3" name="MSIP_Label_8f716d1d-13e1-4569-9dd0-bef6621415c1_SiteId">
    <vt:lpwstr>f31b07f0-9cf9-40db-964d-6ff986a97e3d</vt:lpwstr>
  </property>
  <property fmtid="{D5CDD505-2E9C-101B-9397-08002B2CF9AE}" pid="4" name="MSIP_Label_8f716d1d-13e1-4569-9dd0-bef6621415c1_Owner">
    <vt:lpwstr>Donna.Veasey@essex.police.uk</vt:lpwstr>
  </property>
  <property fmtid="{D5CDD505-2E9C-101B-9397-08002B2CF9AE}" pid="5" name="MSIP_Label_8f716d1d-13e1-4569-9dd0-bef6621415c1_SetDate">
    <vt:lpwstr>2019-11-26T15:14:40.0714229Z</vt:lpwstr>
  </property>
  <property fmtid="{D5CDD505-2E9C-101B-9397-08002B2CF9AE}" pid="6" name="MSIP_Label_8f716d1d-13e1-4569-9dd0-bef6621415c1_Name">
    <vt:lpwstr>OFFICIAL</vt:lpwstr>
  </property>
  <property fmtid="{D5CDD505-2E9C-101B-9397-08002B2CF9AE}" pid="7" name="MSIP_Label_8f716d1d-13e1-4569-9dd0-bef6621415c1_Application">
    <vt:lpwstr>Microsoft Azure Information Protection</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Extended_MSFT_Method">
    <vt:lpwstr>Automatic</vt:lpwstr>
  </property>
  <property fmtid="{D5CDD505-2E9C-101B-9397-08002B2CF9AE}" pid="10" name="Sensitivity">
    <vt:lpwstr>OFFICIAL</vt:lpwstr>
  </property>
  <property fmtid="{D5CDD505-2E9C-101B-9397-08002B2CF9AE}" pid="11" name="ContentTypeId">
    <vt:lpwstr>0x010100906DBE025745504181827AC2F0F9063D</vt:lpwstr>
  </property>
</Properties>
</file>