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handoutMasterIdLst>
    <p:handoutMasterId r:id="rId25"/>
  </p:handoutMasterIdLst>
  <p:sldIdLst>
    <p:sldId id="257" r:id="rId5"/>
    <p:sldId id="299" r:id="rId6"/>
    <p:sldId id="286" r:id="rId7"/>
    <p:sldId id="300" r:id="rId8"/>
    <p:sldId id="287" r:id="rId9"/>
    <p:sldId id="288" r:id="rId10"/>
    <p:sldId id="289" r:id="rId11"/>
    <p:sldId id="305" r:id="rId12"/>
    <p:sldId id="290" r:id="rId13"/>
    <p:sldId id="291" r:id="rId14"/>
    <p:sldId id="292" r:id="rId15"/>
    <p:sldId id="302" r:id="rId16"/>
    <p:sldId id="307" r:id="rId17"/>
    <p:sldId id="310" r:id="rId18"/>
    <p:sldId id="298" r:id="rId19"/>
    <p:sldId id="294" r:id="rId20"/>
    <p:sldId id="317" r:id="rId21"/>
    <p:sldId id="295" r:id="rId22"/>
    <p:sldId id="296" r:id="rId23"/>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7" name="Richard Charnock 42071826" initials="RC4" lastIdx="1" clrIdx="7">
    <p:extLst>
      <p:ext uri="{19B8F6BF-5375-455C-9EA6-DF929625EA0E}">
        <p15:presenceInfo xmlns:p15="http://schemas.microsoft.com/office/powerpoint/2012/main" userId="S::Richard.Charnock@essex.police.uk::9349f1fd-d448-4709-94f9-992c39c3d9bf" providerId="AD"/>
      </p:ext>
    </p:extLst>
  </p:cmAuthor>
  <p:cmAuthor id="1" name="Mark Johnson 42078336" initials="MJ4" lastIdx="46" clrIdx="1"/>
  <p:cmAuthor id="2" name="Victoria Harrington 42077067" initials="VH4" lastIdx="157" clrIdx="2"/>
  <p:cmAuthor id="3" name="Matt Robbins 42073495" initials="MR4" lastIdx="5" clrIdx="3">
    <p:extLst>
      <p:ext uri="{19B8F6BF-5375-455C-9EA6-DF929625EA0E}">
        <p15:presenceInfo xmlns:p15="http://schemas.microsoft.com/office/powerpoint/2012/main" userId="S-1-5-21-3905950219-3223722337-1205513746-15545" providerId="AD"/>
      </p:ext>
    </p:extLst>
  </p:cmAuthor>
  <p:cmAuthor id="4" name="Laura Sumer 42070126" initials="LS4" lastIdx="18" clrIdx="4">
    <p:extLst>
      <p:ext uri="{19B8F6BF-5375-455C-9EA6-DF929625EA0E}">
        <p15:presenceInfo xmlns:p15="http://schemas.microsoft.com/office/powerpoint/2012/main" userId="S-1-5-21-3905950219-3223722337-1205513746-14080" providerId="AD"/>
      </p:ext>
    </p:extLst>
  </p:cmAuthor>
  <p:cmAuthor id="5" name="Laura Sumer 42070126" initials="LS4 [2]" lastIdx="74" clrIdx="5">
    <p:extLst>
      <p:ext uri="{19B8F6BF-5375-455C-9EA6-DF929625EA0E}">
        <p15:presenceInfo xmlns:p15="http://schemas.microsoft.com/office/powerpoint/2012/main" userId="S::Laura.Sumer@essex.police.uk::fbb2f4ed-998a-41d0-8295-e1419d34a0c5" providerId="AD"/>
      </p:ext>
    </p:extLst>
  </p:cmAuthor>
  <p:cmAuthor id="6" name="Matt Robbins 42073495" initials="MR4 [2]" lastIdx="13" clrIdx="6">
    <p:extLst>
      <p:ext uri="{19B8F6BF-5375-455C-9EA6-DF929625EA0E}">
        <p15:presenceInfo xmlns:p15="http://schemas.microsoft.com/office/powerpoint/2012/main" userId="S::Matt.Robbins@essex.police.uk::a8de2c8f-d049-460a-a9e1-41659b9f2e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1C3048"/>
    <a:srgbClr val="001947"/>
    <a:srgbClr val="E9EDF4"/>
    <a:srgbClr val="1F3651"/>
    <a:srgbClr val="142232"/>
    <a:srgbClr val="E890AB"/>
    <a:srgbClr val="83F5BF"/>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72" autoAdjust="0"/>
    <p:restoredTop sz="94146" autoAdjust="0"/>
  </p:normalViewPr>
  <p:slideViewPr>
    <p:cSldViewPr>
      <p:cViewPr varScale="1">
        <p:scale>
          <a:sx n="58" d="100"/>
          <a:sy n="58" d="100"/>
        </p:scale>
        <p:origin x="1564" y="52"/>
      </p:cViewPr>
      <p:guideLst>
        <p:guide orient="horz" pos="2160"/>
        <p:guide pos="2880"/>
      </p:guideLst>
    </p:cSldViewPr>
  </p:slideViewPr>
  <p:notesTextViewPr>
    <p:cViewPr>
      <p:scale>
        <a:sx n="1" d="1"/>
        <a:sy n="1" d="1"/>
      </p:scale>
      <p:origin x="0" y="0"/>
    </p:cViewPr>
  </p:notesTextViewPr>
  <p:notesViewPr>
    <p:cSldViewPr>
      <p:cViewPr varScale="1">
        <p:scale>
          <a:sx n="61" d="100"/>
          <a:sy n="61" d="100"/>
        </p:scale>
        <p:origin x="325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sz="quarter" idx="1"/>
          </p:nvPr>
        </p:nvSpPr>
        <p:spPr>
          <a:xfrm>
            <a:off x="3894723" y="2"/>
            <a:ext cx="2980704" cy="482839"/>
          </a:xfrm>
          <a:prstGeom prst="rect">
            <a:avLst/>
          </a:prstGeom>
        </p:spPr>
        <p:txBody>
          <a:bodyPr vert="horz" lIns="92098" tIns="46048" rIns="92098" bIns="46048" rtlCol="0"/>
          <a:lstStyle>
            <a:lvl1pPr algn="r">
              <a:defRPr sz="1200"/>
            </a:lvl1pPr>
          </a:lstStyle>
          <a:p>
            <a:fld id="{5903D7C5-9F6C-4676-B42A-1E0731642E03}" type="datetimeFigureOut">
              <a:rPr lang="en-GB" smtClean="0"/>
              <a:t>27/01/2022</a:t>
            </a:fld>
            <a:endParaRPr lang="en-GB" dirty="0"/>
          </a:p>
        </p:txBody>
      </p:sp>
      <p:sp>
        <p:nvSpPr>
          <p:cNvPr id="4" name="Footer Placeholder 3"/>
          <p:cNvSpPr>
            <a:spLocks noGrp="1"/>
          </p:cNvSpPr>
          <p:nvPr>
            <p:ph type="ftr" sz="quarter" idx="2"/>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94723" y="9172375"/>
            <a:ext cx="2980704" cy="482839"/>
          </a:xfrm>
          <a:prstGeom prst="rect">
            <a:avLst/>
          </a:prstGeom>
        </p:spPr>
        <p:txBody>
          <a:bodyPr vert="horz" lIns="92098" tIns="46048" rIns="92098" bIns="46048"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ink/ink1.xml><?xml version="1.0" encoding="utf-8"?>
<inkml:ink xmlns:inkml="http://www.w3.org/2003/InkML">
  <inkml:definitions>
    <inkml:context xml:id="ctx0">
      <inkml:inkSource xml:id="inkSrc0">
        <inkml:traceFormat>
          <inkml:channel name="X" type="integer" min="-1280" max="1920" units="cm"/>
          <inkml:channel name="Y" type="integer" max="1080" units="cm"/>
          <inkml:channel name="T" type="integer" max="2.14748E9" units="dev"/>
        </inkml:traceFormat>
        <inkml:channelProperties>
          <inkml:channelProperty channel="X" name="resolution" value="60.26365" units="1/cm"/>
          <inkml:channelProperty channel="Y" name="resolution" value="36.1204" units="1/cm"/>
          <inkml:channelProperty channel="T" name="resolution" value="1" units="1/dev"/>
        </inkml:channelProperties>
      </inkml:inkSource>
      <inkml:timestamp xml:id="ts0" timeString="2020-11-11T10:15:06.867"/>
    </inkml:context>
    <inkml:brush xml:id="br0">
      <inkml:brushProperty name="width" value="0.23333" units="cm"/>
      <inkml:brushProperty name="height" value="0.46667" units="cm"/>
      <inkml:brushProperty name="color" value="#FFFFFF"/>
      <inkml:brushProperty name="tip" value="rectangle"/>
      <inkml:brushProperty name="rasterOp" value="maskPen"/>
      <inkml:brushProperty name="fitToCurve" value="1"/>
    </inkml:brush>
  </inkml:definitions>
  <inkml:trace contextRef="#ctx0" brushRef="#br0">0 0 0</inkml:trace>
</inkml:ink>
</file>

<file path=ppt/ink/ink2.xml><?xml version="1.0" encoding="utf-8"?>
<inkml:ink xmlns:inkml="http://www.w3.org/2003/InkML">
  <inkml:definitions>
    <inkml:context xml:id="ctx0">
      <inkml:inkSource xml:id="inkSrc0">
        <inkml:traceFormat>
          <inkml:channel name="X" type="integer" min="-1280" max="1920" units="cm"/>
          <inkml:channel name="Y" type="integer" max="1080" units="cm"/>
          <inkml:channel name="T" type="integer" max="2.14748E9" units="dev"/>
        </inkml:traceFormat>
        <inkml:channelProperties>
          <inkml:channelProperty channel="X" name="resolution" value="60.26365" units="1/cm"/>
          <inkml:channelProperty channel="Y" name="resolution" value="36.1204" units="1/cm"/>
          <inkml:channelProperty channel="T" name="resolution" value="1" units="1/dev"/>
        </inkml:channelProperties>
      </inkml:inkSource>
      <inkml:timestamp xml:id="ts0" timeString="2020-11-11T10:15:07.062"/>
    </inkml:context>
    <inkml:brush xml:id="br0">
      <inkml:brushProperty name="width" value="0.23333" units="cm"/>
      <inkml:brushProperty name="height" value="0.46667" units="cm"/>
      <inkml:brushProperty name="color" value="#FFFFFF"/>
      <inkml:brushProperty name="tip" value="rectangle"/>
      <inkml:brushProperty name="rasterOp" value="maskPen"/>
      <inkml:brushProperty name="fitToCurve" value="1"/>
    </inkml:brush>
  </inkml:definitions>
  <inkml:trace contextRef="#ctx0" brushRef="#br0">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idx="1"/>
          </p:nvPr>
        </p:nvSpPr>
        <p:spPr>
          <a:xfrm>
            <a:off x="3894723" y="2"/>
            <a:ext cx="2980704" cy="482839"/>
          </a:xfrm>
          <a:prstGeom prst="rect">
            <a:avLst/>
          </a:prstGeom>
        </p:spPr>
        <p:txBody>
          <a:bodyPr vert="horz" lIns="92098" tIns="46048" rIns="92098" bIns="46048" rtlCol="0"/>
          <a:lstStyle>
            <a:lvl1pPr algn="r">
              <a:defRPr sz="1200"/>
            </a:lvl1pPr>
          </a:lstStyle>
          <a:p>
            <a:fld id="{94FE0818-969F-4496-9006-8FE67EE6E561}" type="datetimeFigureOut">
              <a:rPr lang="en-GB" smtClean="0"/>
              <a:t>27/01/2022</a:t>
            </a:fld>
            <a:endParaRPr lang="en-GB" dirty="0"/>
          </a:p>
        </p:txBody>
      </p:sp>
      <p:sp>
        <p:nvSpPr>
          <p:cNvPr id="4" name="Slide Image Placeholder 3"/>
          <p:cNvSpPr>
            <a:spLocks noGrp="1" noRot="1" noChangeAspect="1"/>
          </p:cNvSpPr>
          <p:nvPr>
            <p:ph type="sldImg" idx="2"/>
          </p:nvPr>
        </p:nvSpPr>
        <p:spPr>
          <a:xfrm>
            <a:off x="1023938" y="723900"/>
            <a:ext cx="4829175" cy="3621088"/>
          </a:xfrm>
          <a:prstGeom prst="rect">
            <a:avLst/>
          </a:prstGeom>
          <a:noFill/>
          <a:ln w="12700">
            <a:solidFill>
              <a:prstClr val="black"/>
            </a:solidFill>
          </a:ln>
        </p:spPr>
        <p:txBody>
          <a:bodyPr vert="horz" lIns="92098" tIns="46048" rIns="92098" bIns="46048" rtlCol="0" anchor="ctr"/>
          <a:lstStyle/>
          <a:p>
            <a:endParaRPr lang="en-GB" dirty="0"/>
          </a:p>
        </p:txBody>
      </p:sp>
      <p:sp>
        <p:nvSpPr>
          <p:cNvPr id="5" name="Notes Placeholder 4"/>
          <p:cNvSpPr>
            <a:spLocks noGrp="1"/>
          </p:cNvSpPr>
          <p:nvPr>
            <p:ph type="body" sz="quarter" idx="3"/>
          </p:nvPr>
        </p:nvSpPr>
        <p:spPr>
          <a:xfrm>
            <a:off x="688357" y="4587739"/>
            <a:ext cx="5500342" cy="4345543"/>
          </a:xfrm>
          <a:prstGeom prst="rect">
            <a:avLst/>
          </a:prstGeom>
        </p:spPr>
        <p:txBody>
          <a:bodyPr vert="horz" lIns="92098" tIns="46048" rIns="92098" bIns="460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94723" y="9172375"/>
            <a:ext cx="2980704" cy="482839"/>
          </a:xfrm>
          <a:prstGeom prst="rect">
            <a:avLst/>
          </a:prstGeom>
        </p:spPr>
        <p:txBody>
          <a:bodyPr vert="horz" lIns="92098" tIns="46048" rIns="92098" bIns="46048"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42977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62877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27/01/2022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27/01/2022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27/01/2022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27/01/2022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27/01/2022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27/01/2022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27/01/2022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27/01/2022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27/01/2022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27/01/2022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27/01/2022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27/01/2022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emf"/><Relationship Id="rId1" Type="http://schemas.openxmlformats.org/officeDocument/2006/relationships/slideLayout" Target="../slideLayouts/slideLayout1.xml"/><Relationship Id="rId5" Type="http://schemas.openxmlformats.org/officeDocument/2006/relationships/image" Target="../media/image26.png"/><Relationship Id="rId4" Type="http://schemas.openxmlformats.org/officeDocument/2006/relationships/image" Target="../media/image25.png"/></Relationships>
</file>

<file path=ppt/slides/_rels/slide11.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1.xml"/><Relationship Id="rId4" Type="http://schemas.openxmlformats.org/officeDocument/2006/relationships/image" Target="../media/image29.png"/></Relationships>
</file>

<file path=ppt/slides/_rels/slide1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emf"/><Relationship Id="rId1" Type="http://schemas.openxmlformats.org/officeDocument/2006/relationships/slideLayout" Target="../slideLayouts/slideLayout2.xml"/><Relationship Id="rId5" Type="http://schemas.openxmlformats.org/officeDocument/2006/relationships/image" Target="../media/image33.emf"/><Relationship Id="rId4" Type="http://schemas.openxmlformats.org/officeDocument/2006/relationships/image" Target="../media/image32.emf"/></Relationships>
</file>

<file path=ppt/slides/_rels/slide13.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emf"/><Relationship Id="rId4" Type="http://schemas.openxmlformats.org/officeDocument/2006/relationships/image" Target="../media/image9.emf"/></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emf"/><Relationship Id="rId1" Type="http://schemas.openxmlformats.org/officeDocument/2006/relationships/slideLayout" Target="../slideLayouts/slideLayout1.xml"/><Relationship Id="rId4" Type="http://schemas.openxmlformats.org/officeDocument/2006/relationships/image" Target="../media/image14.emf"/></Relationships>
</file>

<file path=ppt/slides/_rels/slide7.xml.rels><?xml version="1.0" encoding="UTF-8" standalone="yes"?>
<Relationships xmlns="http://schemas.openxmlformats.org/package/2006/relationships"><Relationship Id="rId8" Type="http://schemas.openxmlformats.org/officeDocument/2006/relationships/image" Target="../media/image15.emf"/><Relationship Id="rId7" Type="http://schemas.openxmlformats.org/officeDocument/2006/relationships/customXml" Target="../ink/ink2.xml"/><Relationship Id="rId2" Type="http://schemas.openxmlformats.org/officeDocument/2006/relationships/customXml" Target="../ink/ink1.xml"/><Relationship Id="rId1" Type="http://schemas.openxmlformats.org/officeDocument/2006/relationships/slideLayout" Target="../slideLayouts/slideLayout1.xml"/><Relationship Id="rId6" Type="http://schemas.openxmlformats.org/officeDocument/2006/relationships/image" Target="../media/image18.emf"/><Relationship Id="rId10" Type="http://schemas.openxmlformats.org/officeDocument/2006/relationships/image" Target="../media/image17.png"/><Relationship Id="rId9" Type="http://schemas.openxmlformats.org/officeDocument/2006/relationships/image" Target="../media/image16.png"/></Relationships>
</file>

<file path=ppt/slides/_rels/slide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xml"/><Relationship Id="rId4" Type="http://schemas.openxmlformats.org/officeDocument/2006/relationships/image" Target="../media/image2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a:t>Police and Crime Plan 2016-2021</a:t>
            </a:r>
          </a:p>
          <a:p>
            <a:r>
              <a:rPr lang="en-GB" sz="4000" b="1" dirty="0"/>
              <a:t>Monthly Performance Update</a:t>
            </a:r>
          </a:p>
        </p:txBody>
      </p:sp>
      <p:sp>
        <p:nvSpPr>
          <p:cNvPr id="3" name="Rectangle 2"/>
          <p:cNvSpPr/>
          <p:nvPr/>
        </p:nvSpPr>
        <p:spPr>
          <a:xfrm>
            <a:off x="199225" y="2570431"/>
            <a:ext cx="4572000" cy="523220"/>
          </a:xfrm>
          <a:prstGeom prst="rect">
            <a:avLst/>
          </a:prstGeom>
        </p:spPr>
        <p:txBody>
          <a:bodyPr>
            <a:spAutoFit/>
          </a:bodyPr>
          <a:lstStyle/>
          <a:p>
            <a:r>
              <a:rPr lang="en-GB" sz="2800" b="1" dirty="0"/>
              <a:t>December 2021</a:t>
            </a:r>
            <a:endParaRPr lang="en-GB" sz="2800" b="1" dirty="0">
              <a:solidFill>
                <a:srgbClr val="FF0000"/>
              </a:solidFill>
            </a:endParaRPr>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5364088" y="5705380"/>
            <a:ext cx="3744416" cy="1077218"/>
          </a:xfrm>
          <a:prstGeom prst="rect">
            <a:avLst/>
          </a:prstGeom>
          <a:noFill/>
        </p:spPr>
        <p:txBody>
          <a:bodyPr wrap="square" rtlCol="0">
            <a:spAutoFit/>
          </a:bodyPr>
          <a:lstStyle/>
          <a:p>
            <a:pPr algn="r"/>
            <a:r>
              <a:rPr lang="en-GB" sz="1600" dirty="0"/>
              <a:t>Version 1.5</a:t>
            </a:r>
          </a:p>
          <a:p>
            <a:pPr algn="r"/>
            <a:r>
              <a:rPr lang="en-GB" sz="1600" dirty="0"/>
              <a:t>Produced January 2022</a:t>
            </a:r>
          </a:p>
          <a:p>
            <a:pPr algn="r"/>
            <a:r>
              <a:rPr lang="en-GB" sz="1600" dirty="0"/>
              <a:t>Performance Analysis Unit, Essex Police</a:t>
            </a:r>
          </a:p>
          <a:p>
            <a:pPr algn="r"/>
            <a:r>
              <a:rPr lang="en-GB" sz="1600" dirty="0"/>
              <a:t>Sensitivity: Official</a:t>
            </a:r>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a:t>National and MSG positions are to 31 October 2021 </a:t>
            </a:r>
            <a:r>
              <a:rPr lang="en-GB" sz="1200" i="1" dirty="0">
                <a:solidFill>
                  <a:schemeClr val="bg1">
                    <a:lumMod val="50000"/>
                  </a:schemeClr>
                </a:solidFill>
              </a:rPr>
              <a:t>(Essex Police data are to 31 December 2021).</a:t>
            </a:r>
            <a:endParaRPr lang="en-GB" sz="3600" dirty="0">
              <a:solidFill>
                <a:srgbClr val="FF0000"/>
              </a:solidFill>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96" y="4642897"/>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1032" y="3508552"/>
            <a:ext cx="8921936" cy="286232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rPr>
              <a:t>There was a 23.7% increase (476 more) in the number of Child Sexual Abuse/Exploitation investigations in the 12 months to December 2021 compared to the 12 months to December 2020 and a 13.2% increase (44 more) in the number of solved Child Abuse Outcomes. Compared to the 12 months to December 20</a:t>
            </a:r>
            <a:r>
              <a:rPr lang="en-GB" sz="1000" u="sng" dirty="0">
                <a:solidFill>
                  <a:schemeClr val="tx1"/>
                </a:solidFill>
              </a:rPr>
              <a:t>19</a:t>
            </a:r>
            <a:r>
              <a:rPr lang="en-GB" sz="1000" dirty="0">
                <a:solidFill>
                  <a:schemeClr val="tx1"/>
                </a:solidFill>
              </a:rPr>
              <a:t>, the number of child abuse solved outcomes in the last year increased by 37.5% (103 more outcomes). </a:t>
            </a:r>
          </a:p>
          <a:p>
            <a:pPr lvl="0"/>
            <a:endParaRPr lang="en-GB" sz="1000" dirty="0">
              <a:solidFill>
                <a:srgbClr val="FF0000"/>
              </a:solidFill>
            </a:endParaRPr>
          </a:p>
          <a:p>
            <a:r>
              <a:rPr lang="en-GB" sz="1000" dirty="0">
                <a:solidFill>
                  <a:schemeClr val="tx1"/>
                </a:solidFill>
              </a:rPr>
              <a:t>21.6% more Child Sexual Abuse/Exploitation investigations (an increase of 441) were recorded in the 12 months to December 2021 compared to the 12 months to December 20</a:t>
            </a:r>
            <a:r>
              <a:rPr lang="en-GB" sz="1000" u="sng" dirty="0">
                <a:solidFill>
                  <a:schemeClr val="tx1"/>
                </a:solidFill>
              </a:rPr>
              <a:t>19</a:t>
            </a:r>
            <a:r>
              <a:rPr lang="en-GB" sz="1000" dirty="0">
                <a:solidFill>
                  <a:schemeClr val="tx1"/>
                </a:solidFill>
              </a:rPr>
              <a:t>.</a:t>
            </a:r>
          </a:p>
          <a:p>
            <a:pPr lvl="0"/>
            <a:endParaRPr lang="en-GB" sz="1000" dirty="0">
              <a:solidFill>
                <a:srgbClr val="FF0000"/>
              </a:solidFill>
            </a:endParaRPr>
          </a:p>
          <a:p>
            <a:pPr lvl="0"/>
            <a:r>
              <a:rPr lang="en-GB" sz="1000" dirty="0">
                <a:solidFill>
                  <a:schemeClr val="tx1"/>
                </a:solidFill>
              </a:rPr>
              <a:t>11.9% more Child Abuse offences (an increase of 650) were recorded in the 12 months to December 2021 compared to the 12 months to December 2020. The number of child abuse offences increased by 16.6% (871 more offences) in the 12 months to December 2021 compared to the 12 months to December 20</a:t>
            </a:r>
            <a:r>
              <a:rPr lang="en-GB" sz="1000" u="sng" dirty="0">
                <a:solidFill>
                  <a:schemeClr val="tx1"/>
                </a:solidFill>
              </a:rPr>
              <a:t>19</a:t>
            </a:r>
            <a:r>
              <a:rPr lang="en-GB" sz="1000" dirty="0">
                <a:solidFill>
                  <a:schemeClr val="tx1"/>
                </a:solidFill>
              </a:rPr>
              <a:t>. </a:t>
            </a:r>
          </a:p>
          <a:p>
            <a:pPr lvl="0"/>
            <a:endParaRPr lang="en-GB" sz="1000" dirty="0">
              <a:solidFill>
                <a:srgbClr val="FF0000"/>
              </a:solidFill>
            </a:endParaRPr>
          </a:p>
          <a:p>
            <a:pPr lvl="0"/>
            <a:r>
              <a:rPr lang="en-GB" sz="1000" dirty="0">
                <a:solidFill>
                  <a:schemeClr val="tx1"/>
                </a:solidFill>
              </a:rPr>
              <a:t>173 Modern Slavery referrals were made in the 12 months to December 2021 compared with 103 in the 12 months to December 2020 (70 more).</a:t>
            </a:r>
          </a:p>
          <a:p>
            <a:endParaRPr lang="en-GB" sz="1000" dirty="0">
              <a:solidFill>
                <a:srgbClr val="FF0000"/>
              </a:solidFill>
            </a:endParaRPr>
          </a:p>
          <a:p>
            <a:r>
              <a:rPr lang="en-GB" sz="1000" dirty="0">
                <a:solidFill>
                  <a:schemeClr val="tx1"/>
                </a:solidFill>
              </a:rPr>
              <a:t>Following continued improving performance over the preceding 12 months, Essex Police have now solved 44 </a:t>
            </a:r>
            <a:r>
              <a:rPr lang="en-GB" sz="1000" i="1" dirty="0">
                <a:solidFill>
                  <a:schemeClr val="tx1"/>
                </a:solidFill>
              </a:rPr>
              <a:t>more</a:t>
            </a:r>
            <a:r>
              <a:rPr lang="en-GB" sz="1000" dirty="0">
                <a:solidFill>
                  <a:schemeClr val="tx1"/>
                </a:solidFill>
              </a:rPr>
              <a:t> Child Abuse investigations in the 12 months to December 2021 compared to the 12 months to December 2020. Due to the increase in the number of child abuse outcomes, a grade of Good is recommended. </a:t>
            </a:r>
          </a:p>
          <a:p>
            <a:pPr lvl="0"/>
            <a:endParaRPr lang="en-GB" sz="1000" dirty="0">
              <a:solidFill>
                <a:schemeClr val="tx1"/>
              </a:solidFill>
            </a:endParaRPr>
          </a:p>
          <a:p>
            <a:pPr lvl="0"/>
            <a:endParaRPr lang="en-GB" sz="1000" dirty="0">
              <a:solidFill>
                <a:schemeClr val="tx1"/>
              </a:solidFill>
            </a:endParaRPr>
          </a:p>
          <a:p>
            <a:pPr lvl="0"/>
            <a:r>
              <a:rPr lang="en-GB" sz="1000" dirty="0">
                <a:solidFill>
                  <a:schemeClr val="tx1"/>
                </a:solidFill>
              </a:rPr>
              <a:t>* Due to a change in recording of Modern Slavery referrals in April 2019 it is not possible to compare the 12 months to December 2019 to the 12 months to December 2021. </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6 - Protecting children &amp; vulnerable people </a:t>
            </a:r>
          </a:p>
        </p:txBody>
      </p:sp>
      <p:sp>
        <p:nvSpPr>
          <p:cNvPr id="5" name="Slide Number Placeholder 4"/>
          <p:cNvSpPr>
            <a:spLocks noGrp="1"/>
          </p:cNvSpPr>
          <p:nvPr>
            <p:ph type="sldNum" sz="quarter" idx="12"/>
          </p:nvPr>
        </p:nvSpPr>
        <p:spPr>
          <a:xfrm>
            <a:off x="6829116" y="6496089"/>
            <a:ext cx="2133600" cy="365125"/>
          </a:xfrm>
        </p:spPr>
        <p:txBody>
          <a:bodyPr/>
          <a:lstStyle/>
          <a:p>
            <a:fld id="{E0D83E65-4E55-4BA6-A0BC-212B9D3BDCE3}" type="slidenum">
              <a:rPr lang="en-GB" smtClean="0"/>
              <a:pPr/>
              <a:t>10</a:t>
            </a:fld>
            <a:endParaRPr lang="en-GB" dirty="0"/>
          </a:p>
        </p:txBody>
      </p:sp>
      <p:sp>
        <p:nvSpPr>
          <p:cNvPr id="11" name="Rectangle 10">
            <a:extLst>
              <a:ext uri="{FF2B5EF4-FFF2-40B4-BE49-F238E27FC236}">
                <a16:creationId xmlns:a16="http://schemas.microsoft.com/office/drawing/2014/main" id="{321D7AE4-8AB8-4767-A031-F11F3CFFBD5A}"/>
              </a:ext>
            </a:extLst>
          </p:cNvPr>
          <p:cNvSpPr/>
          <p:nvPr/>
        </p:nvSpPr>
        <p:spPr>
          <a:xfrm>
            <a:off x="7668344" y="179348"/>
            <a:ext cx="1475656"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endParaRPr lang="en-GB" b="1" dirty="0">
              <a:solidFill>
                <a:schemeClr val="accent3">
                  <a:lumMod val="75000"/>
                </a:schemeClr>
              </a:solidFill>
            </a:endParaRPr>
          </a:p>
        </p:txBody>
      </p:sp>
      <p:pic>
        <p:nvPicPr>
          <p:cNvPr id="2" name="Picture 1">
            <a:extLst>
              <a:ext uri="{FF2B5EF4-FFF2-40B4-BE49-F238E27FC236}">
                <a16:creationId xmlns:a16="http://schemas.microsoft.com/office/drawing/2014/main" id="{13E36294-1AAC-4E86-A8E7-8CB7EEC3F78E}"/>
              </a:ext>
            </a:extLst>
          </p:cNvPr>
          <p:cNvPicPr>
            <a:picLocks noChangeAspect="1"/>
          </p:cNvPicPr>
          <p:nvPr/>
        </p:nvPicPr>
        <p:blipFill>
          <a:blip r:embed="rId2"/>
          <a:stretch>
            <a:fillRect/>
          </a:stretch>
        </p:blipFill>
        <p:spPr>
          <a:xfrm>
            <a:off x="106083" y="802838"/>
            <a:ext cx="6210000" cy="1326968"/>
          </a:xfrm>
          <a:prstGeom prst="rect">
            <a:avLst/>
          </a:prstGeom>
        </p:spPr>
      </p:pic>
      <p:pic>
        <p:nvPicPr>
          <p:cNvPr id="3" name="Picture 2">
            <a:extLst>
              <a:ext uri="{FF2B5EF4-FFF2-40B4-BE49-F238E27FC236}">
                <a16:creationId xmlns:a16="http://schemas.microsoft.com/office/drawing/2014/main" id="{1EFB253F-618B-4173-9F34-CCC2A4E167EB}"/>
              </a:ext>
            </a:extLst>
          </p:cNvPr>
          <p:cNvPicPr>
            <a:picLocks noChangeAspect="1"/>
          </p:cNvPicPr>
          <p:nvPr/>
        </p:nvPicPr>
        <p:blipFill>
          <a:blip r:embed="rId3"/>
          <a:stretch>
            <a:fillRect/>
          </a:stretch>
        </p:blipFill>
        <p:spPr>
          <a:xfrm>
            <a:off x="109464" y="2219762"/>
            <a:ext cx="2880000" cy="1229823"/>
          </a:xfrm>
          <a:prstGeom prst="rect">
            <a:avLst/>
          </a:prstGeom>
        </p:spPr>
      </p:pic>
      <p:pic>
        <p:nvPicPr>
          <p:cNvPr id="4" name="Picture 3">
            <a:extLst>
              <a:ext uri="{FF2B5EF4-FFF2-40B4-BE49-F238E27FC236}">
                <a16:creationId xmlns:a16="http://schemas.microsoft.com/office/drawing/2014/main" id="{D874E577-E86B-4764-BC38-AF8FBF2AFB44}"/>
              </a:ext>
            </a:extLst>
          </p:cNvPr>
          <p:cNvPicPr>
            <a:picLocks noChangeAspect="1"/>
          </p:cNvPicPr>
          <p:nvPr/>
        </p:nvPicPr>
        <p:blipFill>
          <a:blip r:embed="rId4"/>
          <a:stretch>
            <a:fillRect/>
          </a:stretch>
        </p:blipFill>
        <p:spPr>
          <a:xfrm>
            <a:off x="3132000" y="2214486"/>
            <a:ext cx="2880000" cy="1235099"/>
          </a:xfrm>
          <a:prstGeom prst="rect">
            <a:avLst/>
          </a:prstGeom>
        </p:spPr>
      </p:pic>
      <p:pic>
        <p:nvPicPr>
          <p:cNvPr id="8" name="Picture 7">
            <a:extLst>
              <a:ext uri="{FF2B5EF4-FFF2-40B4-BE49-F238E27FC236}">
                <a16:creationId xmlns:a16="http://schemas.microsoft.com/office/drawing/2014/main" id="{CFBB1A8E-981E-453D-A4EA-C94F5C96BB7F}"/>
              </a:ext>
            </a:extLst>
          </p:cNvPr>
          <p:cNvPicPr>
            <a:picLocks noChangeAspect="1"/>
          </p:cNvPicPr>
          <p:nvPr/>
        </p:nvPicPr>
        <p:blipFill>
          <a:blip r:embed="rId5"/>
          <a:stretch>
            <a:fillRect/>
          </a:stretch>
        </p:blipFill>
        <p:spPr>
          <a:xfrm>
            <a:off x="6145572" y="2218528"/>
            <a:ext cx="2880000" cy="1232663"/>
          </a:xfrm>
          <a:prstGeom prst="rect">
            <a:avLst/>
          </a:prstGeom>
        </p:spPr>
      </p:pic>
    </p:spTree>
    <p:extLst>
      <p:ext uri="{BB962C8B-B14F-4D97-AF65-F5344CB8AC3E}">
        <p14:creationId xmlns:p14="http://schemas.microsoft.com/office/powerpoint/2010/main" val="3683356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7 - Improve safety on our roads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11</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p>
        </p:txBody>
      </p:sp>
      <p:sp>
        <p:nvSpPr>
          <p:cNvPr id="7" name="TextBox 6"/>
          <p:cNvSpPr txBox="1"/>
          <p:nvPr/>
        </p:nvSpPr>
        <p:spPr>
          <a:xfrm>
            <a:off x="107504" y="3566880"/>
            <a:ext cx="8978675" cy="3000821"/>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900" dirty="0">
                <a:solidFill>
                  <a:schemeClr val="tx1"/>
                </a:solidFill>
              </a:rPr>
              <a:t>There was a 10.4% increase (71 more) in the number of those Killed or Seriously Injured (KSI) in Essex for the 12 months to December 2021 compared to the 12 months to December 2020.</a:t>
            </a:r>
            <a:r>
              <a:rPr lang="en-GB" sz="900" dirty="0">
                <a:solidFill>
                  <a:srgbClr val="FF0000"/>
                </a:solidFill>
              </a:rPr>
              <a:t> </a:t>
            </a:r>
            <a:r>
              <a:rPr lang="en-GB" sz="900" dirty="0">
                <a:solidFill>
                  <a:schemeClr val="tx1"/>
                </a:solidFill>
              </a:rPr>
              <a:t>The number of KSIs decreased by 8.3% (68 fewer offences) in the 12 months to December 2021 compared to the 12 months to December 20</a:t>
            </a:r>
            <a:r>
              <a:rPr lang="en-GB" sz="900" u="sng" dirty="0">
                <a:solidFill>
                  <a:schemeClr val="tx1"/>
                </a:solidFill>
              </a:rPr>
              <a:t>19</a:t>
            </a:r>
            <a:r>
              <a:rPr lang="en-GB" sz="900" dirty="0">
                <a:solidFill>
                  <a:schemeClr val="tx1"/>
                </a:solidFill>
              </a:rPr>
              <a:t>. Please note that most KSIs do not necessarily result in criminal offences (such as death or serious injury caused by dangerous driving) being recorded. Essex is sixth in its Most Similar Group (MSG) of forces for casualties per 100 million vehicle kilometres (results to December 2020) and is slightly worse than the MSG average. However, due to the fact that more recent national figures have not been released, the current position cannot be determined (the date of the next national release has not yet been confirmed).</a:t>
            </a:r>
          </a:p>
          <a:p>
            <a:endParaRPr lang="en-GB" sz="900" dirty="0">
              <a:solidFill>
                <a:srgbClr val="FF0000"/>
              </a:solidFill>
            </a:endParaRPr>
          </a:p>
          <a:p>
            <a:r>
              <a:rPr lang="en-GB" sz="900" dirty="0">
                <a:solidFill>
                  <a:schemeClr val="tx1"/>
                </a:solidFill>
              </a:rPr>
              <a:t>There was an 13.2% decrease (69 fewer offences) in the number of driving related mobile phone offences recorded for the 12 months to December 2021 compared to the 12 months to December 2020.*</a:t>
            </a:r>
          </a:p>
          <a:p>
            <a:r>
              <a:rPr lang="en-GB" sz="900" dirty="0">
                <a:solidFill>
                  <a:schemeClr val="tx1"/>
                </a:solidFill>
              </a:rPr>
              <a:t> </a:t>
            </a:r>
            <a:endParaRPr lang="en-GB" sz="900" dirty="0">
              <a:solidFill>
                <a:srgbClr val="FF0000"/>
              </a:solidFill>
            </a:endParaRPr>
          </a:p>
          <a:p>
            <a:r>
              <a:rPr lang="en-GB" sz="900" dirty="0">
                <a:solidFill>
                  <a:schemeClr val="tx1"/>
                </a:solidFill>
              </a:rPr>
              <a:t>There was also a 31.5% decrease (1,299 fewer offences) in drink/drug driving offences for the 12 months to December 2021 compared to the 12 months to December 2020; of these offences, there was a 2.5% increase (34 more offences) in </a:t>
            </a:r>
            <a:r>
              <a:rPr lang="en-GB" sz="900" i="1" dirty="0">
                <a:solidFill>
                  <a:schemeClr val="tx1"/>
                </a:solidFill>
              </a:rPr>
              <a:t>drink</a:t>
            </a:r>
            <a:r>
              <a:rPr lang="en-GB" sz="900" dirty="0">
                <a:solidFill>
                  <a:schemeClr val="tx1"/>
                </a:solidFill>
              </a:rPr>
              <a:t> driving and a 53.3% decrease (1,251 fewer offences) in </a:t>
            </a:r>
            <a:r>
              <a:rPr lang="en-GB" sz="900" i="1" dirty="0">
                <a:solidFill>
                  <a:schemeClr val="tx1"/>
                </a:solidFill>
              </a:rPr>
              <a:t>drug</a:t>
            </a:r>
            <a:r>
              <a:rPr lang="en-GB" sz="900" dirty="0">
                <a:solidFill>
                  <a:schemeClr val="tx1"/>
                </a:solidFill>
              </a:rPr>
              <a:t> driving. This compares with a 23.8% decrease (884 fewer offences) in drink/drug driving offences for the 12 months to December 2021 compared to the 12 months to December 20</a:t>
            </a:r>
            <a:r>
              <a:rPr lang="en-GB" sz="900" u="sng" dirty="0">
                <a:solidFill>
                  <a:schemeClr val="tx1"/>
                </a:solidFill>
              </a:rPr>
              <a:t>19</a:t>
            </a:r>
            <a:r>
              <a:rPr lang="en-GB" sz="900" dirty="0">
                <a:solidFill>
                  <a:schemeClr val="tx1"/>
                </a:solidFill>
              </a:rPr>
              <a:t>; of these offences, there was a 5.4% decrease (79 fewer offences) in </a:t>
            </a:r>
            <a:r>
              <a:rPr lang="en-GB" sz="900" i="1" dirty="0">
                <a:solidFill>
                  <a:schemeClr val="tx1"/>
                </a:solidFill>
              </a:rPr>
              <a:t>drink</a:t>
            </a:r>
            <a:r>
              <a:rPr lang="en-GB" sz="900" dirty="0">
                <a:solidFill>
                  <a:schemeClr val="tx1"/>
                </a:solidFill>
              </a:rPr>
              <a:t> driving and a 40.7% decrease (750 fewer offences) in </a:t>
            </a:r>
            <a:r>
              <a:rPr lang="en-GB" sz="900" i="1" dirty="0">
                <a:solidFill>
                  <a:schemeClr val="tx1"/>
                </a:solidFill>
              </a:rPr>
              <a:t>drug</a:t>
            </a:r>
            <a:r>
              <a:rPr lang="en-GB" sz="900" dirty="0">
                <a:solidFill>
                  <a:schemeClr val="tx1"/>
                </a:solidFill>
              </a:rPr>
              <a:t> driving. All of these offence types are primarily driven by police proactivity in relation to road safety. </a:t>
            </a:r>
          </a:p>
          <a:p>
            <a:endParaRPr lang="en-GB" sz="900" dirty="0">
              <a:solidFill>
                <a:srgbClr val="FF0000"/>
              </a:solidFill>
            </a:endParaRPr>
          </a:p>
          <a:p>
            <a:r>
              <a:rPr lang="en-GB" sz="900" dirty="0">
                <a:solidFill>
                  <a:schemeClr val="tx1"/>
                </a:solidFill>
              </a:rPr>
              <a:t>Due to the decrease in the number of drink/drug driving offences in the past 12 months, a grade of Good is recommended.</a:t>
            </a:r>
          </a:p>
          <a:p>
            <a:endParaRPr lang="en-GB" sz="900" dirty="0">
              <a:solidFill>
                <a:srgbClr val="FF0000"/>
              </a:solidFill>
            </a:endParaRPr>
          </a:p>
          <a:p>
            <a:r>
              <a:rPr lang="en-GB" sz="900" dirty="0">
                <a:solidFill>
                  <a:schemeClr val="tx1"/>
                </a:solidFill>
              </a:rPr>
              <a:t> * 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however, the law was changed: it is now illegal to “hold” a phone or sat nav when driving or riding a motorcycle. Offences may therefore start to increase. No data are not available for the 12 months to December 2019 due to a technical issue.</a:t>
            </a:r>
          </a:p>
        </p:txBody>
      </p:sp>
      <p:pic>
        <p:nvPicPr>
          <p:cNvPr id="2" name="Picture 1">
            <a:extLst>
              <a:ext uri="{FF2B5EF4-FFF2-40B4-BE49-F238E27FC236}">
                <a16:creationId xmlns:a16="http://schemas.microsoft.com/office/drawing/2014/main" id="{F2BC3C6A-F39B-481B-A20A-2AEFBB441D8C}"/>
              </a:ext>
            </a:extLst>
          </p:cNvPr>
          <p:cNvPicPr>
            <a:picLocks noChangeAspect="1"/>
          </p:cNvPicPr>
          <p:nvPr/>
        </p:nvPicPr>
        <p:blipFill>
          <a:blip r:embed="rId2"/>
          <a:stretch>
            <a:fillRect/>
          </a:stretch>
        </p:blipFill>
        <p:spPr>
          <a:xfrm>
            <a:off x="72000" y="716266"/>
            <a:ext cx="9000000" cy="1469914"/>
          </a:xfrm>
          <a:prstGeom prst="rect">
            <a:avLst/>
          </a:prstGeom>
        </p:spPr>
      </p:pic>
      <p:pic>
        <p:nvPicPr>
          <p:cNvPr id="4" name="Picture 3">
            <a:extLst>
              <a:ext uri="{FF2B5EF4-FFF2-40B4-BE49-F238E27FC236}">
                <a16:creationId xmlns:a16="http://schemas.microsoft.com/office/drawing/2014/main" id="{62F69346-685C-448A-B033-126F3CA45E1F}"/>
              </a:ext>
            </a:extLst>
          </p:cNvPr>
          <p:cNvPicPr>
            <a:picLocks noChangeAspect="1"/>
          </p:cNvPicPr>
          <p:nvPr/>
        </p:nvPicPr>
        <p:blipFill>
          <a:blip r:embed="rId3"/>
          <a:stretch>
            <a:fillRect/>
          </a:stretch>
        </p:blipFill>
        <p:spPr>
          <a:xfrm>
            <a:off x="5089851" y="2250968"/>
            <a:ext cx="3960000" cy="947340"/>
          </a:xfrm>
          <a:prstGeom prst="rect">
            <a:avLst/>
          </a:prstGeom>
        </p:spPr>
      </p:pic>
      <p:pic>
        <p:nvPicPr>
          <p:cNvPr id="8" name="Picture 7">
            <a:extLst>
              <a:ext uri="{FF2B5EF4-FFF2-40B4-BE49-F238E27FC236}">
                <a16:creationId xmlns:a16="http://schemas.microsoft.com/office/drawing/2014/main" id="{95C4E262-9B3B-4086-B83B-1EF8E1F5EFC5}"/>
              </a:ext>
            </a:extLst>
          </p:cNvPr>
          <p:cNvPicPr>
            <a:picLocks noChangeAspect="1"/>
          </p:cNvPicPr>
          <p:nvPr/>
        </p:nvPicPr>
        <p:blipFill>
          <a:blip r:embed="rId4"/>
          <a:stretch>
            <a:fillRect/>
          </a:stretch>
        </p:blipFill>
        <p:spPr>
          <a:xfrm>
            <a:off x="94149" y="2212211"/>
            <a:ext cx="3240000" cy="1302840"/>
          </a:xfrm>
          <a:prstGeom prst="rect">
            <a:avLst/>
          </a:prstGeom>
        </p:spPr>
      </p:pic>
    </p:spTree>
    <p:extLst>
      <p:ext uri="{BB962C8B-B14F-4D97-AF65-F5344CB8AC3E}">
        <p14:creationId xmlns:p14="http://schemas.microsoft.com/office/powerpoint/2010/main" val="1641022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56350"/>
            <a:ext cx="2133600" cy="457026"/>
          </a:xfrm>
        </p:spPr>
        <p:txBody>
          <a:bodyPr/>
          <a:lstStyle/>
          <a:p>
            <a:fld id="{E0D83E65-4E55-4BA6-A0BC-212B9D3BDCE3}" type="slidenum">
              <a:rPr lang="en-GB" smtClean="0"/>
              <a:pPr/>
              <a:t>12</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a:t>
            </a:r>
          </a:p>
        </p:txBody>
      </p:sp>
      <p:sp>
        <p:nvSpPr>
          <p:cNvPr id="14" name="TextBox 13">
            <a:extLst>
              <a:ext uri="{FF2B5EF4-FFF2-40B4-BE49-F238E27FC236}">
                <a16:creationId xmlns:a16="http://schemas.microsoft.com/office/drawing/2014/main" id="{5D885BF2-D16D-4DE1-92F0-A92E024E4C27}"/>
              </a:ext>
            </a:extLst>
          </p:cNvPr>
          <p:cNvSpPr txBox="1"/>
          <p:nvPr/>
        </p:nvSpPr>
        <p:spPr>
          <a:xfrm>
            <a:off x="53664" y="688475"/>
            <a:ext cx="8987641" cy="135421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endParaRPr lang="en-GB" sz="1600" dirty="0">
              <a:solidFill>
                <a:schemeClr val="tx1"/>
              </a:solidFill>
            </a:endParaRPr>
          </a:p>
          <a:p>
            <a:r>
              <a:rPr lang="en-GB" sz="1100" dirty="0">
                <a:solidFill>
                  <a:schemeClr val="tx1"/>
                </a:solidFill>
              </a:rPr>
              <a:t>Since 13 March 2020, the Government implemented a series of alert levels and steps regarding the level of social distancing allowed in relation to COVID-19. Each change has affected the number of All Crime offences recorded.  </a:t>
            </a:r>
          </a:p>
          <a:p>
            <a:r>
              <a:rPr lang="en-GB" sz="1100" dirty="0">
                <a:solidFill>
                  <a:schemeClr val="tx1"/>
                </a:solidFill>
              </a:rPr>
              <a:t>On 20 December 2020 the Government introduced Tier 4 – Stay at Home and on 5</a:t>
            </a:r>
            <a:r>
              <a:rPr lang="en-GB" sz="1100" baseline="30000" dirty="0">
                <a:solidFill>
                  <a:schemeClr val="tx1"/>
                </a:solidFill>
              </a:rPr>
              <a:t>th</a:t>
            </a:r>
            <a:r>
              <a:rPr lang="en-GB" sz="1100" dirty="0">
                <a:solidFill>
                  <a:schemeClr val="tx1"/>
                </a:solidFill>
              </a:rPr>
              <a:t> January 2021 a third period of increased restrictions was implemented.</a:t>
            </a:r>
          </a:p>
          <a:p>
            <a:r>
              <a:rPr lang="en-GB" sz="1100" dirty="0">
                <a:solidFill>
                  <a:schemeClr val="tx1"/>
                </a:solidFill>
              </a:rPr>
              <a:t>In March 2021 the Government announced its roadmap out of restrictions, starting with Step 1 on 8</a:t>
            </a:r>
            <a:r>
              <a:rPr lang="en-GB" sz="1100" baseline="30000" dirty="0">
                <a:solidFill>
                  <a:schemeClr val="tx1"/>
                </a:solidFill>
              </a:rPr>
              <a:t>th</a:t>
            </a:r>
            <a:r>
              <a:rPr lang="en-GB" sz="1100" dirty="0">
                <a:solidFill>
                  <a:schemeClr val="tx1"/>
                </a:solidFill>
              </a:rPr>
              <a:t> March, Step 1a on 29</a:t>
            </a:r>
            <a:r>
              <a:rPr lang="en-GB" sz="1100" baseline="30000" dirty="0">
                <a:solidFill>
                  <a:schemeClr val="tx1"/>
                </a:solidFill>
              </a:rPr>
              <a:t>th</a:t>
            </a:r>
            <a:r>
              <a:rPr lang="en-GB" sz="1100" dirty="0">
                <a:solidFill>
                  <a:schemeClr val="tx1"/>
                </a:solidFill>
              </a:rPr>
              <a:t> March and Step 2 on 12</a:t>
            </a:r>
            <a:r>
              <a:rPr lang="en-GB" sz="1100" baseline="30000" dirty="0">
                <a:solidFill>
                  <a:schemeClr val="tx1"/>
                </a:solidFill>
              </a:rPr>
              <a:t>th</a:t>
            </a:r>
            <a:r>
              <a:rPr lang="en-GB" sz="1100" dirty="0">
                <a:solidFill>
                  <a:schemeClr val="tx1"/>
                </a:solidFill>
              </a:rPr>
              <a:t> April.</a:t>
            </a:r>
          </a:p>
        </p:txBody>
      </p:sp>
      <p:pic>
        <p:nvPicPr>
          <p:cNvPr id="8" name="Picture 7">
            <a:extLst>
              <a:ext uri="{FF2B5EF4-FFF2-40B4-BE49-F238E27FC236}">
                <a16:creationId xmlns:a16="http://schemas.microsoft.com/office/drawing/2014/main" id="{56E678CC-518B-4EBE-B4C6-8C5DFCC6F5E4}"/>
              </a:ext>
            </a:extLst>
          </p:cNvPr>
          <p:cNvPicPr>
            <a:picLocks noChangeAspect="1"/>
          </p:cNvPicPr>
          <p:nvPr/>
        </p:nvPicPr>
        <p:blipFill>
          <a:blip r:embed="rId2"/>
          <a:stretch>
            <a:fillRect/>
          </a:stretch>
        </p:blipFill>
        <p:spPr>
          <a:xfrm>
            <a:off x="41305" y="2921740"/>
            <a:ext cx="9000000" cy="477070"/>
          </a:xfrm>
          <a:prstGeom prst="rect">
            <a:avLst/>
          </a:prstGeom>
        </p:spPr>
      </p:pic>
      <p:pic>
        <p:nvPicPr>
          <p:cNvPr id="13" name="Picture 12">
            <a:extLst>
              <a:ext uri="{FF2B5EF4-FFF2-40B4-BE49-F238E27FC236}">
                <a16:creationId xmlns:a16="http://schemas.microsoft.com/office/drawing/2014/main" id="{1101B164-80C9-4891-83C3-3F3F29C61F70}"/>
              </a:ext>
            </a:extLst>
          </p:cNvPr>
          <p:cNvPicPr>
            <a:picLocks noChangeAspect="1"/>
          </p:cNvPicPr>
          <p:nvPr/>
        </p:nvPicPr>
        <p:blipFill>
          <a:blip r:embed="rId3"/>
          <a:stretch>
            <a:fillRect/>
          </a:stretch>
        </p:blipFill>
        <p:spPr>
          <a:xfrm>
            <a:off x="107504" y="6414160"/>
            <a:ext cx="1731414" cy="170703"/>
          </a:xfrm>
          <a:prstGeom prst="rect">
            <a:avLst/>
          </a:prstGeom>
        </p:spPr>
      </p:pic>
      <p:pic>
        <p:nvPicPr>
          <p:cNvPr id="10" name="Picture 9">
            <a:extLst>
              <a:ext uri="{FF2B5EF4-FFF2-40B4-BE49-F238E27FC236}">
                <a16:creationId xmlns:a16="http://schemas.microsoft.com/office/drawing/2014/main" id="{62B9899C-56A3-4481-870E-DCD3BA458196}"/>
              </a:ext>
            </a:extLst>
          </p:cNvPr>
          <p:cNvPicPr>
            <a:picLocks noChangeAspect="1"/>
          </p:cNvPicPr>
          <p:nvPr/>
        </p:nvPicPr>
        <p:blipFill>
          <a:blip r:embed="rId4"/>
          <a:stretch>
            <a:fillRect/>
          </a:stretch>
        </p:blipFill>
        <p:spPr>
          <a:xfrm>
            <a:off x="48824" y="2077511"/>
            <a:ext cx="9000000" cy="809410"/>
          </a:xfrm>
          <a:prstGeom prst="rect">
            <a:avLst/>
          </a:prstGeom>
        </p:spPr>
      </p:pic>
      <p:pic>
        <p:nvPicPr>
          <p:cNvPr id="17" name="Picture 16">
            <a:extLst>
              <a:ext uri="{FF2B5EF4-FFF2-40B4-BE49-F238E27FC236}">
                <a16:creationId xmlns:a16="http://schemas.microsoft.com/office/drawing/2014/main" id="{A1BEB1E9-2E29-4EAE-8A3C-D5007037DEBB}"/>
              </a:ext>
            </a:extLst>
          </p:cNvPr>
          <p:cNvPicPr>
            <a:picLocks noChangeAspect="1"/>
          </p:cNvPicPr>
          <p:nvPr/>
        </p:nvPicPr>
        <p:blipFill>
          <a:blip r:embed="rId5"/>
          <a:stretch>
            <a:fillRect/>
          </a:stretch>
        </p:blipFill>
        <p:spPr>
          <a:xfrm>
            <a:off x="41305" y="3433629"/>
            <a:ext cx="9000000" cy="2964265"/>
          </a:xfrm>
          <a:prstGeom prst="rect">
            <a:avLst/>
          </a:prstGeom>
        </p:spPr>
      </p:pic>
    </p:spTree>
    <p:extLst>
      <p:ext uri="{BB962C8B-B14F-4D97-AF65-F5344CB8AC3E}">
        <p14:creationId xmlns:p14="http://schemas.microsoft.com/office/powerpoint/2010/main" val="4214973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0D83E65-4E55-4BA6-A0BC-212B9D3BDCE3}" type="slidenum">
              <a:rPr lang="en-GB" smtClean="0"/>
              <a:pPr/>
              <a:t>13</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 (continued)</a:t>
            </a:r>
          </a:p>
        </p:txBody>
      </p:sp>
      <p:sp>
        <p:nvSpPr>
          <p:cNvPr id="15" name="TextBox 14">
            <a:extLst>
              <a:ext uri="{FF2B5EF4-FFF2-40B4-BE49-F238E27FC236}">
                <a16:creationId xmlns:a16="http://schemas.microsoft.com/office/drawing/2014/main" id="{A20D45E8-20B2-4F33-81AC-947096800317}"/>
              </a:ext>
            </a:extLst>
          </p:cNvPr>
          <p:cNvSpPr txBox="1"/>
          <p:nvPr/>
        </p:nvSpPr>
        <p:spPr>
          <a:xfrm>
            <a:off x="63081" y="685687"/>
            <a:ext cx="8987641" cy="5078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endParaRPr lang="en-GB" sz="1600" dirty="0">
              <a:solidFill>
                <a:schemeClr val="tx1"/>
              </a:solidFill>
            </a:endParaRPr>
          </a:p>
          <a:p>
            <a:r>
              <a:rPr lang="en-GB" sz="1100" dirty="0">
                <a:solidFill>
                  <a:schemeClr val="tx1"/>
                </a:solidFill>
              </a:rPr>
              <a:t>The Government continued on its roadmap out of restrictions with Step 3 on 17</a:t>
            </a:r>
            <a:r>
              <a:rPr lang="en-GB" sz="1100" baseline="30000" dirty="0">
                <a:solidFill>
                  <a:schemeClr val="tx1"/>
                </a:solidFill>
              </a:rPr>
              <a:t>th</a:t>
            </a:r>
            <a:r>
              <a:rPr lang="en-GB" sz="1100" dirty="0">
                <a:solidFill>
                  <a:schemeClr val="tx1"/>
                </a:solidFill>
              </a:rPr>
              <a:t> May 2021 and Step 3a on 21</a:t>
            </a:r>
            <a:r>
              <a:rPr lang="en-GB" sz="1100" baseline="30000" dirty="0">
                <a:solidFill>
                  <a:schemeClr val="tx1"/>
                </a:solidFill>
              </a:rPr>
              <a:t>st</a:t>
            </a:r>
            <a:r>
              <a:rPr lang="en-GB" sz="1100" dirty="0">
                <a:solidFill>
                  <a:schemeClr val="tx1"/>
                </a:solidFill>
              </a:rPr>
              <a:t> June. </a:t>
            </a:r>
          </a:p>
        </p:txBody>
      </p:sp>
      <p:pic>
        <p:nvPicPr>
          <p:cNvPr id="8" name="Picture 7">
            <a:extLst>
              <a:ext uri="{FF2B5EF4-FFF2-40B4-BE49-F238E27FC236}">
                <a16:creationId xmlns:a16="http://schemas.microsoft.com/office/drawing/2014/main" id="{E4A833A0-ED64-4835-AC7D-7634C1C78548}"/>
              </a:ext>
            </a:extLst>
          </p:cNvPr>
          <p:cNvPicPr>
            <a:picLocks noChangeAspect="1"/>
          </p:cNvPicPr>
          <p:nvPr/>
        </p:nvPicPr>
        <p:blipFill>
          <a:blip r:embed="rId2"/>
          <a:stretch>
            <a:fillRect/>
          </a:stretch>
        </p:blipFill>
        <p:spPr>
          <a:xfrm>
            <a:off x="52246" y="1246863"/>
            <a:ext cx="8998476" cy="475529"/>
          </a:xfrm>
          <a:prstGeom prst="rect">
            <a:avLst/>
          </a:prstGeom>
        </p:spPr>
      </p:pic>
      <p:pic>
        <p:nvPicPr>
          <p:cNvPr id="4" name="Picture 3">
            <a:extLst>
              <a:ext uri="{FF2B5EF4-FFF2-40B4-BE49-F238E27FC236}">
                <a16:creationId xmlns:a16="http://schemas.microsoft.com/office/drawing/2014/main" id="{CC014CCB-B207-403E-95AA-C1E4F0CD273E}"/>
              </a:ext>
            </a:extLst>
          </p:cNvPr>
          <p:cNvPicPr>
            <a:picLocks noChangeAspect="1"/>
          </p:cNvPicPr>
          <p:nvPr/>
        </p:nvPicPr>
        <p:blipFill>
          <a:blip r:embed="rId3"/>
          <a:stretch>
            <a:fillRect/>
          </a:stretch>
        </p:blipFill>
        <p:spPr>
          <a:xfrm>
            <a:off x="50722" y="1775737"/>
            <a:ext cx="9000000" cy="2690888"/>
          </a:xfrm>
          <a:prstGeom prst="rect">
            <a:avLst/>
          </a:prstGeom>
        </p:spPr>
      </p:pic>
    </p:spTree>
    <p:extLst>
      <p:ext uri="{BB962C8B-B14F-4D97-AF65-F5344CB8AC3E}">
        <p14:creationId xmlns:p14="http://schemas.microsoft.com/office/powerpoint/2010/main" val="2895628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0D83E65-4E55-4BA6-A0BC-212B9D3BDCE3}" type="slidenum">
              <a:rPr lang="en-GB" smtClean="0"/>
              <a:pPr/>
              <a:t>14</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 (continued)</a:t>
            </a:r>
          </a:p>
        </p:txBody>
      </p:sp>
      <p:sp>
        <p:nvSpPr>
          <p:cNvPr id="7" name="TextBox 6">
            <a:extLst>
              <a:ext uri="{FF2B5EF4-FFF2-40B4-BE49-F238E27FC236}">
                <a16:creationId xmlns:a16="http://schemas.microsoft.com/office/drawing/2014/main" id="{DCBB2AF1-14CD-4461-8940-E112F06ADA88}"/>
              </a:ext>
            </a:extLst>
          </p:cNvPr>
          <p:cNvSpPr txBox="1"/>
          <p:nvPr/>
        </p:nvSpPr>
        <p:spPr>
          <a:xfrm>
            <a:off x="84359" y="725575"/>
            <a:ext cx="8987641"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p>
          <a:p>
            <a:r>
              <a:rPr lang="en-GB" sz="1100" dirty="0">
                <a:solidFill>
                  <a:schemeClr val="tx1"/>
                </a:solidFill>
              </a:rPr>
              <a:t>On 19</a:t>
            </a:r>
            <a:r>
              <a:rPr lang="en-GB" sz="1100" baseline="30000" dirty="0">
                <a:solidFill>
                  <a:schemeClr val="tx1"/>
                </a:solidFill>
              </a:rPr>
              <a:t>th</a:t>
            </a:r>
            <a:r>
              <a:rPr lang="en-GB" sz="1100" dirty="0">
                <a:solidFill>
                  <a:schemeClr val="tx1"/>
                </a:solidFill>
              </a:rPr>
              <a:t> July 2021 all legal restrictions were lifted but the Government urged caution due to rising case numbers.</a:t>
            </a:r>
          </a:p>
          <a:p>
            <a:r>
              <a:rPr lang="en-GB" sz="1100" dirty="0">
                <a:solidFill>
                  <a:schemeClr val="tx1"/>
                </a:solidFill>
              </a:rPr>
              <a:t>On 30</a:t>
            </a:r>
            <a:r>
              <a:rPr lang="en-GB" sz="1100" baseline="30000" dirty="0">
                <a:solidFill>
                  <a:schemeClr val="tx1"/>
                </a:solidFill>
              </a:rPr>
              <a:t>th</a:t>
            </a:r>
            <a:r>
              <a:rPr lang="en-GB" sz="1100" dirty="0">
                <a:solidFill>
                  <a:schemeClr val="tx1"/>
                </a:solidFill>
              </a:rPr>
              <a:t> November 2021 the Government reintroduced the mandatory wearing of face coverings in some settings due to the discovery of the highly transmissible variant Omicron.</a:t>
            </a:r>
          </a:p>
          <a:p>
            <a:r>
              <a:rPr lang="en-GB" sz="1100" dirty="0">
                <a:solidFill>
                  <a:schemeClr val="tx1"/>
                </a:solidFill>
              </a:rPr>
              <a:t>On 10</a:t>
            </a:r>
            <a:r>
              <a:rPr lang="en-GB" sz="1100" baseline="30000" dirty="0">
                <a:solidFill>
                  <a:schemeClr val="tx1"/>
                </a:solidFill>
              </a:rPr>
              <a:t>th</a:t>
            </a:r>
            <a:r>
              <a:rPr lang="en-GB" sz="1100" dirty="0">
                <a:solidFill>
                  <a:schemeClr val="tx1"/>
                </a:solidFill>
              </a:rPr>
              <a:t> December the Government announced Plan B with extra restrictions being implemented on the 10</a:t>
            </a:r>
            <a:r>
              <a:rPr lang="en-GB" sz="1100" baseline="30000" dirty="0">
                <a:solidFill>
                  <a:schemeClr val="tx1"/>
                </a:solidFill>
              </a:rPr>
              <a:t>th</a:t>
            </a:r>
            <a:r>
              <a:rPr lang="en-GB" sz="1100" dirty="0">
                <a:solidFill>
                  <a:schemeClr val="tx1"/>
                </a:solidFill>
              </a:rPr>
              <a:t>, 13</a:t>
            </a:r>
            <a:r>
              <a:rPr lang="en-GB" sz="1100" baseline="30000" dirty="0">
                <a:solidFill>
                  <a:schemeClr val="tx1"/>
                </a:solidFill>
              </a:rPr>
              <a:t>th</a:t>
            </a:r>
            <a:r>
              <a:rPr lang="en-GB" sz="1100" dirty="0">
                <a:solidFill>
                  <a:schemeClr val="tx1"/>
                </a:solidFill>
              </a:rPr>
              <a:t> and 15</a:t>
            </a:r>
            <a:r>
              <a:rPr lang="en-GB" sz="1100" baseline="30000" dirty="0">
                <a:solidFill>
                  <a:schemeClr val="tx1"/>
                </a:solidFill>
              </a:rPr>
              <a:t>th</a:t>
            </a:r>
            <a:r>
              <a:rPr lang="en-GB" sz="1100" dirty="0">
                <a:solidFill>
                  <a:schemeClr val="tx1"/>
                </a:solidFill>
              </a:rPr>
              <a:t> December.</a:t>
            </a:r>
          </a:p>
        </p:txBody>
      </p:sp>
      <p:pic>
        <p:nvPicPr>
          <p:cNvPr id="14" name="Picture 13">
            <a:extLst>
              <a:ext uri="{FF2B5EF4-FFF2-40B4-BE49-F238E27FC236}">
                <a16:creationId xmlns:a16="http://schemas.microsoft.com/office/drawing/2014/main" id="{5AD28E8A-814D-4BB0-8ACB-60C0C077460F}"/>
              </a:ext>
            </a:extLst>
          </p:cNvPr>
          <p:cNvPicPr>
            <a:picLocks noChangeAspect="1"/>
          </p:cNvPicPr>
          <p:nvPr/>
        </p:nvPicPr>
        <p:blipFill>
          <a:blip r:embed="rId2"/>
          <a:stretch>
            <a:fillRect/>
          </a:stretch>
        </p:blipFill>
        <p:spPr>
          <a:xfrm>
            <a:off x="84359" y="1817516"/>
            <a:ext cx="9000000" cy="475288"/>
          </a:xfrm>
          <a:prstGeom prst="rect">
            <a:avLst/>
          </a:prstGeom>
        </p:spPr>
      </p:pic>
      <p:pic>
        <p:nvPicPr>
          <p:cNvPr id="4" name="Picture 3">
            <a:extLst>
              <a:ext uri="{FF2B5EF4-FFF2-40B4-BE49-F238E27FC236}">
                <a16:creationId xmlns:a16="http://schemas.microsoft.com/office/drawing/2014/main" id="{9ED54EAE-0686-40B2-A538-316598F721B6}"/>
              </a:ext>
            </a:extLst>
          </p:cNvPr>
          <p:cNvPicPr>
            <a:picLocks noChangeAspect="1"/>
          </p:cNvPicPr>
          <p:nvPr/>
        </p:nvPicPr>
        <p:blipFill>
          <a:blip r:embed="rId3"/>
          <a:stretch>
            <a:fillRect/>
          </a:stretch>
        </p:blipFill>
        <p:spPr>
          <a:xfrm>
            <a:off x="84359" y="2344993"/>
            <a:ext cx="9000000" cy="3779035"/>
          </a:xfrm>
          <a:prstGeom prst="rect">
            <a:avLst/>
          </a:prstGeom>
        </p:spPr>
      </p:pic>
    </p:spTree>
    <p:extLst>
      <p:ext uri="{BB962C8B-B14F-4D97-AF65-F5344CB8AC3E}">
        <p14:creationId xmlns:p14="http://schemas.microsoft.com/office/powerpoint/2010/main" val="973108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rPr>
              <a:t>2016-2021 Police and Crime Plan Performance Indicators</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1</a:t>
            </a:r>
          </a:p>
        </p:txBody>
      </p:sp>
      <p:sp>
        <p:nvSpPr>
          <p:cNvPr id="13" name="Slide Number Placeholder 2"/>
          <p:cNvSpPr>
            <a:spLocks noGrp="1"/>
          </p:cNvSpPr>
          <p:nvPr>
            <p:ph type="sldNum" sz="quarter" idx="12"/>
          </p:nvPr>
        </p:nvSpPr>
        <p:spPr>
          <a:xfrm>
            <a:off x="6553200" y="6356350"/>
            <a:ext cx="2133600" cy="365125"/>
          </a:xfrm>
        </p:spPr>
        <p:txBody>
          <a:bodyPr/>
          <a:lstStyle/>
          <a:p>
            <a:fld id="{E0D83E65-4E55-4BA6-A0BC-212B9D3BDCE3}" type="slidenum">
              <a:rPr lang="en-GB" smtClean="0"/>
              <a:pPr/>
              <a:t>15</a:t>
            </a:fld>
            <a:endParaRPr lang="en-GB" dirty="0"/>
          </a:p>
        </p:txBody>
      </p:sp>
      <p:sp>
        <p:nvSpPr>
          <p:cNvPr id="3" name="TextBox 2"/>
          <p:cNvSpPr txBox="1"/>
          <p:nvPr/>
        </p:nvSpPr>
        <p:spPr>
          <a:xfrm>
            <a:off x="5201" y="5846512"/>
            <a:ext cx="8999999" cy="230832"/>
          </a:xfrm>
          <a:prstGeom prst="rect">
            <a:avLst/>
          </a:prstGeom>
          <a:noFill/>
        </p:spPr>
        <p:txBody>
          <a:bodyPr wrap="square" rtlCol="0">
            <a:spAutoFit/>
          </a:bodyPr>
          <a:lstStyle/>
          <a:p>
            <a:r>
              <a:rPr lang="en-GB" sz="900" u="sng" dirty="0"/>
              <a:t>Please view above table with the explanations and caveats detailed on page</a:t>
            </a:r>
            <a:r>
              <a:rPr lang="en-GB" sz="900" u="sng" dirty="0">
                <a:solidFill>
                  <a:srgbClr val="FF0000"/>
                </a:solidFill>
              </a:rPr>
              <a:t> </a:t>
            </a:r>
            <a:r>
              <a:rPr lang="en-GB" sz="900" u="sng" dirty="0"/>
              <a:t>16.</a:t>
            </a:r>
          </a:p>
        </p:txBody>
      </p:sp>
      <p:pic>
        <p:nvPicPr>
          <p:cNvPr id="5" name="Picture 4">
            <a:extLst>
              <a:ext uri="{FF2B5EF4-FFF2-40B4-BE49-F238E27FC236}">
                <a16:creationId xmlns:a16="http://schemas.microsoft.com/office/drawing/2014/main" id="{6671EAA7-715B-4470-9A7E-F6DBEC1158E2}"/>
              </a:ext>
            </a:extLst>
          </p:cNvPr>
          <p:cNvPicPr>
            <a:picLocks noChangeAspect="1"/>
          </p:cNvPicPr>
          <p:nvPr/>
        </p:nvPicPr>
        <p:blipFill>
          <a:blip r:embed="rId2"/>
          <a:stretch>
            <a:fillRect/>
          </a:stretch>
        </p:blipFill>
        <p:spPr>
          <a:xfrm>
            <a:off x="86897" y="882620"/>
            <a:ext cx="9000000" cy="4716981"/>
          </a:xfrm>
          <a:prstGeom prst="rect">
            <a:avLst/>
          </a:prstGeom>
        </p:spPr>
      </p:pic>
    </p:spTree>
    <p:extLst>
      <p:ext uri="{BB962C8B-B14F-4D97-AF65-F5344CB8AC3E}">
        <p14:creationId xmlns:p14="http://schemas.microsoft.com/office/powerpoint/2010/main" val="3736157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rPr>
              <a:t>End Notes</a:t>
            </a:r>
          </a:p>
        </p:txBody>
      </p:sp>
      <p:sp>
        <p:nvSpPr>
          <p:cNvPr id="4" name="Rectangle 3"/>
          <p:cNvSpPr/>
          <p:nvPr/>
        </p:nvSpPr>
        <p:spPr>
          <a:xfrm>
            <a:off x="1116" y="713714"/>
            <a:ext cx="9142884" cy="6217087"/>
          </a:xfrm>
          <a:prstGeom prst="rect">
            <a:avLst/>
          </a:prstGeom>
        </p:spPr>
        <p:txBody>
          <a:bodyPr wrap="square">
            <a:spAutoFit/>
          </a:bodyPr>
          <a:lstStyle/>
          <a:p>
            <a:r>
              <a:rPr lang="en-GB" sz="950" baseline="30000" dirty="0"/>
              <a:t>1 </a:t>
            </a:r>
            <a:r>
              <a:rPr lang="en-GB" sz="950" dirty="0"/>
              <a:t>Question from the independent survey commissioned by Essex Police (Percentage of people who have confidence in policing in Essex). Results are for the period 12 months September 2021 versus the 12 months to September 2020.</a:t>
            </a:r>
          </a:p>
          <a:p>
            <a:endParaRPr lang="en-GB" sz="950" dirty="0"/>
          </a:p>
          <a:p>
            <a:r>
              <a:rPr lang="en-GB" sz="950" dirty="0"/>
              <a:t> </a:t>
            </a:r>
            <a:r>
              <a:rPr lang="en-GB" sz="950" baseline="30000" dirty="0"/>
              <a:t>2</a:t>
            </a:r>
            <a:r>
              <a:rPr lang="en-GB" sz="950" dirty="0"/>
              <a:t> The confidence interval is the range +/- between where the survey result may lie. This is mainly influenced by the number of people answering the survey. The more people that answer the survey, the smaller the interval range.</a:t>
            </a:r>
          </a:p>
          <a:p>
            <a:endParaRPr lang="en-GB" sz="950" dirty="0"/>
          </a:p>
          <a:p>
            <a:r>
              <a:rPr lang="en-GB" sz="950" baseline="30000" dirty="0"/>
              <a:t>3</a:t>
            </a:r>
            <a:r>
              <a:rPr lang="en-GB" sz="950" dirty="0"/>
              <a:t> Crime Survey of England and Wales data are no longer available at Force level. Data are for the 12 months to March 2020.	</a:t>
            </a:r>
          </a:p>
          <a:p>
            <a:endParaRPr lang="en-GB" sz="950" dirty="0"/>
          </a:p>
          <a:p>
            <a:r>
              <a:rPr lang="en-GB" sz="950" baseline="30000" dirty="0"/>
              <a:t>4</a:t>
            </a:r>
            <a:r>
              <a:rPr lang="en-GB" sz="950" b="1" dirty="0"/>
              <a:t> </a:t>
            </a:r>
            <a:r>
              <a:rPr lang="en-GB" sz="950" dirty="0"/>
              <a:t>Question from Essex Police’s own confidence and perception survey (Percentage of people who have confidence that the policing response to ASB is improving). Results are for the period 12 months to September 2021 versus the 12 months to September 2020.	</a:t>
            </a:r>
            <a:r>
              <a:rPr lang="en-GB" sz="950" dirty="0">
                <a:solidFill>
                  <a:srgbClr val="FF0000"/>
                </a:solidFill>
              </a:rPr>
              <a:t>						</a:t>
            </a:r>
          </a:p>
          <a:p>
            <a:r>
              <a:rPr lang="en-GB" sz="950" baseline="30000" dirty="0"/>
              <a:t>5</a:t>
            </a:r>
            <a:r>
              <a:rPr lang="en-GB" sz="950" dirty="0"/>
              <a:t> Solved outcomes are crimes that result in: charge or summons, caution, crimes taken into consideration, fixed penalty notice, cannabis warning or community resolution.	</a:t>
            </a:r>
          </a:p>
          <a:p>
            <a:r>
              <a:rPr lang="en-GB" sz="950" baseline="30000" dirty="0"/>
              <a:t>6</a:t>
            </a:r>
            <a:r>
              <a:rPr lang="en-GB" sz="950" dirty="0"/>
              <a:t> ‘Killed or Seriously Injured’ (KSI) refers to all people killed or seriously injured on Essex’s roads, regardless of whether any criminal offences were committed. ‘Causing Death/Serious Injury by Dangerous/Inconsiderate Driving’ offences (detailed on p.11) refers to the number of crimes of this type.</a:t>
            </a:r>
          </a:p>
          <a:p>
            <a:endParaRPr lang="en-GB" sz="950" dirty="0"/>
          </a:p>
          <a:p>
            <a:r>
              <a:rPr lang="en-GB" sz="950" baseline="30000" dirty="0"/>
              <a:t>7</a:t>
            </a:r>
            <a:r>
              <a:rPr lang="en-GB" sz="950" dirty="0"/>
              <a:t> Please note that on Wednesday 23 October 2019 the bodies of 39 Vietnamese nationals were discovered in a lorry trailer in Grays. This tragic incident is reflected in the Homicide numbers.</a:t>
            </a:r>
          </a:p>
          <a:p>
            <a:endParaRPr lang="en-GB" sz="950" dirty="0"/>
          </a:p>
          <a:p>
            <a:r>
              <a:rPr lang="en-GB" sz="950" baseline="30000" dirty="0"/>
              <a:t>8</a:t>
            </a:r>
            <a:r>
              <a:rPr lang="en-GB" sz="950" dirty="0"/>
              <a:t> Crime Severity Score measures ‘relative harm’ of crimes by taking into account both the volume and the severity of offences, and by weighting offences differently. Data are for the 12 months to October 2021.</a:t>
            </a:r>
          </a:p>
          <a:p>
            <a:endParaRPr lang="en-GB" sz="950" dirty="0">
              <a:solidFill>
                <a:srgbClr val="FF0000"/>
              </a:solidFill>
            </a:endParaRPr>
          </a:p>
          <a:p>
            <a:r>
              <a:rPr lang="en-GB" sz="950" baseline="30000" dirty="0"/>
              <a:t>9</a:t>
            </a:r>
            <a:r>
              <a:rPr lang="en-GB" sz="950" dirty="0"/>
              <a:t> The number of knife crime offences is an indicator of how effective Essex Police is at identifying knife-enabled offences, and is not necessarily reflective of the number of these offences that have been committed in the county.  This is because the identification of these offences is reliant on the appropriate indicator being manually added to the crime record.  A manual review of knife flags was conducted and missing flags were added retrospectively. Additionally a new data quality process was introduced in June 2020. Whilst this has enabled us to better understand knife crime in Essex, the process has consequently inflated the figures.  As such, no inferences can be drawn as to the current trend.</a:t>
            </a:r>
          </a:p>
          <a:p>
            <a:endParaRPr lang="en-GB" sz="950" dirty="0">
              <a:solidFill>
                <a:srgbClr val="FF0000"/>
              </a:solidFill>
            </a:endParaRPr>
          </a:p>
          <a:p>
            <a:r>
              <a:rPr lang="en-GB" sz="950" baseline="30000" dirty="0"/>
              <a:t>10</a:t>
            </a:r>
            <a:r>
              <a:rPr lang="en-GB" sz="950" dirty="0"/>
              <a:t> 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however, the law was changed: it is now illegal to “hold” a phone or sat nav when driving or riding a motorcycle.  It is therefore likely that offences will now start to increase.</a:t>
            </a:r>
          </a:p>
          <a:p>
            <a:endParaRPr lang="en-GB" sz="950" dirty="0">
              <a:solidFill>
                <a:srgbClr val="FF0000"/>
              </a:solidFill>
            </a:endParaRPr>
          </a:p>
          <a:p>
            <a:r>
              <a:rPr lang="en-GB" sz="950" baseline="30000" dirty="0"/>
              <a:t>11</a:t>
            </a:r>
            <a:r>
              <a:rPr lang="en-GB" sz="950" dirty="0"/>
              <a:t> NRM data only available from April 2019 due to recording change at that time.</a:t>
            </a:r>
          </a:p>
          <a:p>
            <a:endParaRPr lang="en-GB" sz="950" dirty="0">
              <a:solidFill>
                <a:srgbClr val="FF0000"/>
              </a:solidFill>
            </a:endParaRPr>
          </a:p>
          <a:p>
            <a:r>
              <a:rPr lang="en-GB" sz="950" baseline="30000" dirty="0"/>
              <a:t>12</a:t>
            </a:r>
            <a:r>
              <a:rPr lang="en-GB" sz="950" dirty="0"/>
              <a:t> OCG disruptions are now reported quarterly. Data are to December 2021.</a:t>
            </a:r>
          </a:p>
          <a:p>
            <a:endParaRPr lang="en-GB" sz="950" dirty="0"/>
          </a:p>
          <a:p>
            <a:r>
              <a:rPr lang="en-GB" sz="950" baseline="30000" dirty="0"/>
              <a:t>13</a:t>
            </a:r>
            <a:r>
              <a:rPr lang="en-GB" sz="950" dirty="0"/>
              <a:t> October 2021 saw the implementation of Operation SOMERTON, which aims to both improve the service given to victims of ASB and ensure crimes are correctly recorded.</a:t>
            </a:r>
          </a:p>
          <a:p>
            <a:endParaRPr lang="en-GB" sz="950" dirty="0"/>
          </a:p>
          <a:p>
            <a:r>
              <a:rPr lang="en-GB" sz="950" baseline="30000" dirty="0"/>
              <a:t>14</a:t>
            </a:r>
            <a:r>
              <a:rPr lang="en-GB" sz="950" dirty="0"/>
              <a:t> During the 2016-2021 period Home Office Counting Rules changed in April 2018 (Stalking and Harassment double-counting introduced) and July 2019 (all breaches recorded in addition to main crime resulting in double-counting). Additionally, in January 2019 the Fire Service began reporting intentional fires to the police. These changes resulted in a higher number of offences being recorded.</a:t>
            </a:r>
          </a:p>
        </p:txBody>
      </p:sp>
      <p:sp>
        <p:nvSpPr>
          <p:cNvPr id="3" name="Slide Number Placeholder 2"/>
          <p:cNvSpPr>
            <a:spLocks noGrp="1"/>
          </p:cNvSpPr>
          <p:nvPr>
            <p:ph type="sldNum" sz="quarter" idx="12"/>
          </p:nvPr>
        </p:nvSpPr>
        <p:spPr>
          <a:xfrm>
            <a:off x="6588224" y="6463988"/>
            <a:ext cx="2133600" cy="365125"/>
          </a:xfrm>
        </p:spPr>
        <p:txBody>
          <a:bodyPr/>
          <a:lstStyle/>
          <a:p>
            <a:fld id="{E0D83E65-4E55-4BA6-A0BC-212B9D3BDCE3}" type="slidenum">
              <a:rPr lang="en-GB" smtClean="0"/>
              <a:pPr/>
              <a:t>16</a:t>
            </a:fld>
            <a:endParaRPr lang="en-GB" dirty="0"/>
          </a:p>
        </p:txBody>
      </p:sp>
    </p:spTree>
    <p:extLst>
      <p:ext uri="{BB962C8B-B14F-4D97-AF65-F5344CB8AC3E}">
        <p14:creationId xmlns:p14="http://schemas.microsoft.com/office/powerpoint/2010/main" val="907668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A7301C89-462E-407F-94F1-01D1B87176A2}"/>
              </a:ext>
            </a:extLst>
          </p:cNvPr>
          <p:cNvSpPr txBox="1"/>
          <p:nvPr/>
        </p:nvSpPr>
        <p:spPr>
          <a:xfrm>
            <a:off x="53631" y="5930775"/>
            <a:ext cx="8987641" cy="90794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b="1" u="sng" dirty="0">
                <a:solidFill>
                  <a:schemeClr val="tx1"/>
                </a:solidFill>
              </a:rPr>
              <a:t>Essex Police Cyber Crime Unit (CCU) named top in country: June 2020</a:t>
            </a:r>
            <a:endParaRPr lang="en-GB" sz="1200" dirty="0">
              <a:solidFill>
                <a:schemeClr val="tx1"/>
              </a:solidFill>
            </a:endParaRPr>
          </a:p>
          <a:p>
            <a:r>
              <a:rPr lang="en-GB" sz="1000" dirty="0">
                <a:solidFill>
                  <a:schemeClr val="tx1"/>
                </a:solidFill>
              </a:rPr>
              <a:t>In June 2020 </a:t>
            </a:r>
            <a:r>
              <a:rPr lang="en-GB" sz="1000" dirty="0"/>
              <a:t>the City of London Police published their annual data on cyber and fraud, which highlighted that the Essex Police Cyber Crime Unit was the most successful of all police forces. 56% of all charges for cybercrime offences in the UK were gained by Essex Police’s CCU, and two of its officers were recognised for their work at the National Police Chiefs’ Council Cyber </a:t>
            </a:r>
            <a:r>
              <a:rPr lang="en-GB" sz="1000" dirty="0">
                <a:solidFill>
                  <a:schemeClr val="tx1"/>
                </a:solidFill>
              </a:rPr>
              <a:t>Awards. At the same time, the Unit have been working on a number of prevention initiatives to support people to protect themselves against online fraud and crime.</a:t>
            </a:r>
          </a:p>
        </p:txBody>
      </p:sp>
      <p:sp>
        <p:nvSpPr>
          <p:cNvPr id="5" name="Slide Number Placeholder 4"/>
          <p:cNvSpPr>
            <a:spLocks noGrp="1"/>
          </p:cNvSpPr>
          <p:nvPr>
            <p:ph type="sldNum" sz="quarter" idx="12"/>
          </p:nvPr>
        </p:nvSpPr>
        <p:spPr>
          <a:xfrm>
            <a:off x="6804248" y="6450139"/>
            <a:ext cx="2133600" cy="457026"/>
          </a:xfrm>
        </p:spPr>
        <p:txBody>
          <a:bodyPr/>
          <a:lstStyle/>
          <a:p>
            <a:fld id="{E0D83E65-4E55-4BA6-A0BC-212B9D3BDCE3}" type="slidenum">
              <a:rPr lang="en-GB" smtClean="0"/>
              <a:pPr/>
              <a:t>17</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2016-2021 Police and Crime Plan Final Summary: Of Note</a:t>
            </a:r>
          </a:p>
        </p:txBody>
      </p:sp>
      <p:sp>
        <p:nvSpPr>
          <p:cNvPr id="14" name="TextBox 13">
            <a:extLst>
              <a:ext uri="{FF2B5EF4-FFF2-40B4-BE49-F238E27FC236}">
                <a16:creationId xmlns:a16="http://schemas.microsoft.com/office/drawing/2014/main" id="{5D885BF2-D16D-4DE1-92F0-A92E024E4C27}"/>
              </a:ext>
            </a:extLst>
          </p:cNvPr>
          <p:cNvSpPr txBox="1"/>
          <p:nvPr/>
        </p:nvSpPr>
        <p:spPr>
          <a:xfrm>
            <a:off x="53633" y="688475"/>
            <a:ext cx="8987641" cy="105413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b="1" i="0" u="sng" dirty="0">
                <a:solidFill>
                  <a:srgbClr val="333333"/>
                </a:solidFill>
                <a:effectLst/>
              </a:rPr>
              <a:t>Essex Police won two Gold iESE Public Sector Transformation Awards: September 2021</a:t>
            </a:r>
          </a:p>
          <a:p>
            <a:r>
              <a:rPr lang="en-GB" sz="1000" dirty="0"/>
              <a:t>Essex Police was awarded two Gold Awards in the Improvement and Efficiency Social Enterprise (iESE) Public Sector Transformation Awards, which celebrate the most innovative practices in transforming local public services. The first award, ‘Police Force of the Year’, was for transforming the Force to an organisation which is ‘exceptional’ in respecting victims of crime by accurately recording offences, and with record levels of trust.  The second award, the ‘Customer Focus’ award, was for Operation HARRIER, which makes use of GPS technology to support vulnerable, high risk missing persons living with Alzheimer’s and Dementia who have previously been reported missing to the police. </a:t>
            </a:r>
          </a:p>
        </p:txBody>
      </p:sp>
      <p:sp>
        <p:nvSpPr>
          <p:cNvPr id="11" name="TextBox 10">
            <a:extLst>
              <a:ext uri="{FF2B5EF4-FFF2-40B4-BE49-F238E27FC236}">
                <a16:creationId xmlns:a16="http://schemas.microsoft.com/office/drawing/2014/main" id="{963B4935-FF7C-41A0-81A6-4E34064902CA}"/>
              </a:ext>
            </a:extLst>
          </p:cNvPr>
          <p:cNvSpPr txBox="1"/>
          <p:nvPr/>
        </p:nvSpPr>
        <p:spPr>
          <a:xfrm>
            <a:off x="53632" y="1792335"/>
            <a:ext cx="8987641" cy="136960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b="1" i="0" u="sng" dirty="0">
                <a:solidFill>
                  <a:srgbClr val="333333"/>
                </a:solidFill>
                <a:effectLst/>
              </a:rPr>
              <a:t>Essex Police Specials honoured by the Queen: November 2021</a:t>
            </a:r>
          </a:p>
          <a:p>
            <a:r>
              <a:rPr lang="en-GB" sz="1000" dirty="0">
                <a:solidFill>
                  <a:schemeClr val="tx1"/>
                </a:solidFill>
              </a:rPr>
              <a:t>Our volunteer police officers were presented with The Queen’s Award to mark the huge contribution they make in helping to keep our county safe. </a:t>
            </a:r>
          </a:p>
          <a:p>
            <a:r>
              <a:rPr lang="en-GB" sz="1000" dirty="0">
                <a:solidFill>
                  <a:schemeClr val="tx1"/>
                </a:solidFill>
              </a:rPr>
              <a:t>The Queen’s Award for Voluntary Service is described as the MBE for voluntary groups. It recognises the very special achievement by volunteers who regularly devote their time to helping others in the community, improving the quality of life and opportunity for others and providing outstanding service. It is the highest award for local voluntary groups and is awarded for life. </a:t>
            </a:r>
          </a:p>
          <a:p>
            <a:r>
              <a:rPr lang="en-GB" sz="1000" dirty="0">
                <a:solidFill>
                  <a:schemeClr val="tx1"/>
                </a:solidFill>
              </a:rPr>
              <a:t>The award included a ‘special designation’ for the support our Specials provided during the early months of the COVID-19 pandemic last year. During the first lockdown, many of our Specials were furloughed from their day jobs and increased their contribution, volunteering more than 54,000 operational hours and providing visible policing to help their communities during unprecedented times.</a:t>
            </a:r>
          </a:p>
        </p:txBody>
      </p:sp>
      <p:sp>
        <p:nvSpPr>
          <p:cNvPr id="15" name="TextBox 14">
            <a:extLst>
              <a:ext uri="{FF2B5EF4-FFF2-40B4-BE49-F238E27FC236}">
                <a16:creationId xmlns:a16="http://schemas.microsoft.com/office/drawing/2014/main" id="{4614ADA1-59C6-40EA-AD48-22929726B6DF}"/>
              </a:ext>
            </a:extLst>
          </p:cNvPr>
          <p:cNvSpPr txBox="1"/>
          <p:nvPr/>
        </p:nvSpPr>
        <p:spPr>
          <a:xfrm>
            <a:off x="53632" y="3211666"/>
            <a:ext cx="8987641" cy="10618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b="1" u="sng" dirty="0">
                <a:solidFill>
                  <a:schemeClr val="tx1"/>
                </a:solidFill>
              </a:rPr>
              <a:t>We Value Difference: September 2020</a:t>
            </a:r>
            <a:endParaRPr lang="en-GB" sz="1200" b="1" dirty="0">
              <a:solidFill>
                <a:schemeClr val="tx1"/>
              </a:solidFill>
            </a:endParaRPr>
          </a:p>
          <a:p>
            <a:r>
              <a:rPr lang="en-GB" sz="1000" dirty="0">
                <a:solidFill>
                  <a:schemeClr val="tx1"/>
                </a:solidFill>
              </a:rPr>
              <a:t>Essex Police launched its ‘We Value Difference’ campaign, which is a part of Essex Police’s ‘Fit the Bill’ recruitment drive. This campaign promotes diversity and inclusivity within the Force and celebrates difference throughout the Force. The overall message is ‘we are all different but share the same values’, and dispels myths that you must be a certain type of person to be a police officer. The campaign predominantly focuses on nine strands of difference: personality, age, cultural background, ethnicity, sexual orientation, gender, language, education and faith ensuring that Essex Police better represent the people they serve. In December 2021 ethnic minorities accounted for 4.3% of the total work force (281 employees), this is an increase of 1.7% points compared to December 2016 (2.6% of the total work force, 141 employees).  </a:t>
            </a:r>
          </a:p>
        </p:txBody>
      </p:sp>
      <p:sp>
        <p:nvSpPr>
          <p:cNvPr id="9" name="TextBox 8">
            <a:extLst>
              <a:ext uri="{FF2B5EF4-FFF2-40B4-BE49-F238E27FC236}">
                <a16:creationId xmlns:a16="http://schemas.microsoft.com/office/drawing/2014/main" id="{3764D01D-B091-402F-8357-1D309B783A65}"/>
              </a:ext>
            </a:extLst>
          </p:cNvPr>
          <p:cNvSpPr txBox="1"/>
          <p:nvPr/>
        </p:nvSpPr>
        <p:spPr>
          <a:xfrm>
            <a:off x="53632" y="4323220"/>
            <a:ext cx="8987641" cy="60016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b="1" u="sng" dirty="0">
                <a:solidFill>
                  <a:schemeClr val="tx1"/>
                </a:solidFill>
              </a:rPr>
              <a:t>Essex graded as Outstanding in its HMICFRS Crime Data Integrity (CDI) inspection: September 2020</a:t>
            </a:r>
          </a:p>
          <a:p>
            <a:r>
              <a:rPr lang="en-GB" sz="1000" dirty="0">
                <a:solidFill>
                  <a:schemeClr val="tx1"/>
                </a:solidFill>
              </a:rPr>
              <a:t>Essex was graded as Outstanding in its HMICFRS Crime Data Integrity (CDI) inspection. Essex Police was only the third force of the 41 that have been inspected judged as outstanding on the first visit in this inspection programme.</a:t>
            </a:r>
          </a:p>
        </p:txBody>
      </p:sp>
      <p:sp>
        <p:nvSpPr>
          <p:cNvPr id="10" name="TextBox 9">
            <a:extLst>
              <a:ext uri="{FF2B5EF4-FFF2-40B4-BE49-F238E27FC236}">
                <a16:creationId xmlns:a16="http://schemas.microsoft.com/office/drawing/2014/main" id="{2D1B805C-AB1B-499B-B33E-768C156FE645}"/>
              </a:ext>
            </a:extLst>
          </p:cNvPr>
          <p:cNvSpPr txBox="1"/>
          <p:nvPr/>
        </p:nvSpPr>
        <p:spPr>
          <a:xfrm>
            <a:off x="53631" y="4973109"/>
            <a:ext cx="8987641" cy="90794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b="1" u="sng" dirty="0">
                <a:solidFill>
                  <a:schemeClr val="tx1"/>
                </a:solidFill>
              </a:rPr>
              <a:t>7 Force Commercial Services team won national Public Procurement Award: September 2020</a:t>
            </a:r>
          </a:p>
          <a:p>
            <a:r>
              <a:rPr lang="en-GB" sz="1000" dirty="0">
                <a:solidFill>
                  <a:schemeClr val="tx1"/>
                </a:solidFill>
              </a:rPr>
              <a:t>The 7 Force Commercial Services team won the Team of the Year award at the national Government Opportunities Excellence in Public Procurement Awards 2020/21. The awards recognise the tireless efforts of those working in procurement and commercial functions who ensure public money is spent effectively to deliver key public services. The team was recognised for showing innovation and ingenuity to ensure spending of public money creates lasting social and economic benefit for our communities.</a:t>
            </a:r>
          </a:p>
        </p:txBody>
      </p:sp>
    </p:spTree>
    <p:extLst>
      <p:ext uri="{BB962C8B-B14F-4D97-AF65-F5344CB8AC3E}">
        <p14:creationId xmlns:p14="http://schemas.microsoft.com/office/powerpoint/2010/main" val="316510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9255"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688632" cy="400110"/>
          </a:xfrm>
          <a:prstGeom prst="rect">
            <a:avLst/>
          </a:prstGeom>
        </p:spPr>
        <p:txBody>
          <a:bodyPr wrap="square">
            <a:spAutoFit/>
          </a:bodyPr>
          <a:lstStyle/>
          <a:p>
            <a:r>
              <a:rPr lang="en-GB" sz="2000" b="1" dirty="0">
                <a:solidFill>
                  <a:schemeClr val="bg1"/>
                </a:solidFill>
              </a:rPr>
              <a:t>Crime Tree Data – Rolling 12 Months to December</a:t>
            </a:r>
          </a:p>
        </p:txBody>
      </p:sp>
      <p:sp>
        <p:nvSpPr>
          <p:cNvPr id="11" name="TextBox 10"/>
          <p:cNvSpPr txBox="1"/>
          <p:nvPr/>
        </p:nvSpPr>
        <p:spPr>
          <a:xfrm>
            <a:off x="7832360" y="797830"/>
            <a:ext cx="1236639" cy="261610"/>
          </a:xfrm>
          <a:prstGeom prst="rect">
            <a:avLst/>
          </a:prstGeom>
          <a:noFill/>
        </p:spPr>
        <p:txBody>
          <a:bodyPr wrap="square" rtlCol="0">
            <a:spAutoFit/>
          </a:bodyPr>
          <a:lstStyle/>
          <a:p>
            <a:pPr algn="ctr"/>
            <a:r>
              <a:rPr lang="en-GB" sz="1100" dirty="0"/>
              <a:t>Table 3</a:t>
            </a:r>
          </a:p>
        </p:txBody>
      </p:sp>
      <p:sp>
        <p:nvSpPr>
          <p:cNvPr id="4" name="Slide Number Placeholder 3"/>
          <p:cNvSpPr>
            <a:spLocks noGrp="1"/>
          </p:cNvSpPr>
          <p:nvPr>
            <p:ph type="sldNum" sz="quarter" idx="12"/>
          </p:nvPr>
        </p:nvSpPr>
        <p:spPr>
          <a:xfrm>
            <a:off x="6581517" y="6241766"/>
            <a:ext cx="2133600" cy="365125"/>
          </a:xfrm>
        </p:spPr>
        <p:txBody>
          <a:bodyPr/>
          <a:lstStyle/>
          <a:p>
            <a:fld id="{E0D83E65-4E55-4BA6-A0BC-212B9D3BDCE3}" type="slidenum">
              <a:rPr lang="en-GB" smtClean="0"/>
              <a:pPr/>
              <a:t>18</a:t>
            </a:fld>
            <a:endParaRPr lang="en-GB" dirty="0"/>
          </a:p>
        </p:txBody>
      </p:sp>
      <p:pic>
        <p:nvPicPr>
          <p:cNvPr id="5" name="Picture 4">
            <a:extLst>
              <a:ext uri="{FF2B5EF4-FFF2-40B4-BE49-F238E27FC236}">
                <a16:creationId xmlns:a16="http://schemas.microsoft.com/office/drawing/2014/main" id="{F658BF99-64D2-4975-B307-89A46218BB21}"/>
              </a:ext>
            </a:extLst>
          </p:cNvPr>
          <p:cNvPicPr>
            <a:picLocks noChangeAspect="1"/>
          </p:cNvPicPr>
          <p:nvPr/>
        </p:nvPicPr>
        <p:blipFill>
          <a:blip r:embed="rId2"/>
          <a:stretch>
            <a:fillRect/>
          </a:stretch>
        </p:blipFill>
        <p:spPr>
          <a:xfrm>
            <a:off x="94745" y="817235"/>
            <a:ext cx="9000000" cy="4798498"/>
          </a:xfrm>
          <a:prstGeom prst="rect">
            <a:avLst/>
          </a:prstGeom>
        </p:spPr>
      </p:pic>
    </p:spTree>
    <p:extLst>
      <p:ext uri="{BB962C8B-B14F-4D97-AF65-F5344CB8AC3E}">
        <p14:creationId xmlns:p14="http://schemas.microsoft.com/office/powerpoint/2010/main" val="379107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5551713" cy="400110"/>
          </a:xfrm>
          <a:prstGeom prst="rect">
            <a:avLst/>
          </a:prstGeom>
        </p:spPr>
        <p:txBody>
          <a:bodyPr wrap="none">
            <a:spAutoFit/>
          </a:bodyPr>
          <a:lstStyle/>
          <a:p>
            <a:r>
              <a:rPr lang="en-GB" sz="2000" b="1" dirty="0">
                <a:solidFill>
                  <a:schemeClr val="bg1"/>
                </a:solidFill>
              </a:rPr>
              <a:t>Crime Tree Data – Rolling 12 Months to December </a:t>
            </a:r>
          </a:p>
        </p:txBody>
      </p:sp>
      <p:sp>
        <p:nvSpPr>
          <p:cNvPr id="11" name="TextBox 10"/>
          <p:cNvSpPr txBox="1"/>
          <p:nvPr/>
        </p:nvSpPr>
        <p:spPr>
          <a:xfrm>
            <a:off x="7907361" y="770472"/>
            <a:ext cx="1236639" cy="261610"/>
          </a:xfrm>
          <a:prstGeom prst="rect">
            <a:avLst/>
          </a:prstGeom>
          <a:noFill/>
        </p:spPr>
        <p:txBody>
          <a:bodyPr wrap="square" rtlCol="0">
            <a:spAutoFit/>
          </a:bodyPr>
          <a:lstStyle/>
          <a:p>
            <a:pPr algn="ctr"/>
            <a:r>
              <a:rPr lang="en-GB" sz="1100" dirty="0"/>
              <a:t>Table 4</a:t>
            </a:r>
          </a:p>
        </p:txBody>
      </p:sp>
      <p:sp>
        <p:nvSpPr>
          <p:cNvPr id="12" name="Slide Number Placeholder 3"/>
          <p:cNvSpPr>
            <a:spLocks noGrp="1"/>
          </p:cNvSpPr>
          <p:nvPr>
            <p:ph type="sldNum" sz="quarter" idx="12"/>
          </p:nvPr>
        </p:nvSpPr>
        <p:spPr>
          <a:xfrm>
            <a:off x="6553200" y="6356350"/>
            <a:ext cx="2133600" cy="365125"/>
          </a:xfrm>
        </p:spPr>
        <p:txBody>
          <a:bodyPr/>
          <a:lstStyle/>
          <a:p>
            <a:fld id="{E0D83E65-4E55-4BA6-A0BC-212B9D3BDCE3}" type="slidenum">
              <a:rPr lang="en-GB" smtClean="0"/>
              <a:pPr/>
              <a:t>19</a:t>
            </a:fld>
            <a:endParaRPr lang="en-GB" dirty="0"/>
          </a:p>
        </p:txBody>
      </p:sp>
      <p:pic>
        <p:nvPicPr>
          <p:cNvPr id="4" name="Picture 3">
            <a:extLst>
              <a:ext uri="{FF2B5EF4-FFF2-40B4-BE49-F238E27FC236}">
                <a16:creationId xmlns:a16="http://schemas.microsoft.com/office/drawing/2014/main" id="{03D96DF9-7830-4498-888F-C6CD6C815521}"/>
              </a:ext>
            </a:extLst>
          </p:cNvPr>
          <p:cNvPicPr>
            <a:picLocks noChangeAspect="1"/>
          </p:cNvPicPr>
          <p:nvPr/>
        </p:nvPicPr>
        <p:blipFill>
          <a:blip r:embed="rId2"/>
          <a:stretch>
            <a:fillRect/>
          </a:stretch>
        </p:blipFill>
        <p:spPr>
          <a:xfrm>
            <a:off x="72000" y="1119337"/>
            <a:ext cx="9000000" cy="2331664"/>
          </a:xfrm>
          <a:prstGeom prst="rect">
            <a:avLst/>
          </a:prstGeom>
        </p:spPr>
      </p:pic>
    </p:spTree>
    <p:extLst>
      <p:ext uri="{BB962C8B-B14F-4D97-AF65-F5344CB8AC3E}">
        <p14:creationId xmlns:p14="http://schemas.microsoft.com/office/powerpoint/2010/main" val="2804245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7384"/>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29558"/>
            <a:ext cx="7200800" cy="369332"/>
          </a:xfrm>
          <a:prstGeom prst="rect">
            <a:avLst/>
          </a:prstGeom>
        </p:spPr>
        <p:txBody>
          <a:bodyPr wrap="square">
            <a:spAutoFit/>
          </a:bodyPr>
          <a:lstStyle/>
          <a:p>
            <a:r>
              <a:rPr lang="en-GB" b="1" dirty="0">
                <a:solidFill>
                  <a:schemeClr val="bg1"/>
                </a:solidFill>
              </a:rPr>
              <a:t>Executive Summary </a:t>
            </a:r>
          </a:p>
        </p:txBody>
      </p:sp>
      <p:sp>
        <p:nvSpPr>
          <p:cNvPr id="3" name="Slide Number Placeholder 2"/>
          <p:cNvSpPr>
            <a:spLocks noGrp="1"/>
          </p:cNvSpPr>
          <p:nvPr>
            <p:ph type="sldNum" sz="quarter" idx="12"/>
          </p:nvPr>
        </p:nvSpPr>
        <p:spPr/>
        <p:txBody>
          <a:bodyPr/>
          <a:lstStyle/>
          <a:p>
            <a:fld id="{E0D83E65-4E55-4BA6-A0BC-212B9D3BDCE3}" type="slidenum">
              <a:rPr lang="en-GB" smtClean="0"/>
              <a:pPr/>
              <a:t>2</a:t>
            </a:fld>
            <a:endParaRPr lang="en-GB" dirty="0"/>
          </a:p>
        </p:txBody>
      </p:sp>
      <p:sp>
        <p:nvSpPr>
          <p:cNvPr id="5" name="TextBox 4"/>
          <p:cNvSpPr txBox="1"/>
          <p:nvPr/>
        </p:nvSpPr>
        <p:spPr>
          <a:xfrm>
            <a:off x="0" y="655832"/>
            <a:ext cx="9144000" cy="6093976"/>
          </a:xfrm>
          <a:prstGeom prst="rect">
            <a:avLst/>
          </a:prstGeom>
          <a:noFill/>
        </p:spPr>
        <p:txBody>
          <a:bodyPr wrap="square" rtlCol="0">
            <a:spAutoFit/>
          </a:bodyPr>
          <a:lstStyle/>
          <a:p>
            <a:pPr marL="285750" indent="-285750">
              <a:buFont typeface="Arial" panose="020B0604020202020204" pitchFamily="34" charset="0"/>
              <a:buChar char="•"/>
            </a:pPr>
            <a:r>
              <a:rPr lang="en-GB" sz="1000" dirty="0"/>
              <a:t>Since the last report, </a:t>
            </a:r>
            <a:r>
              <a:rPr lang="en-GB" sz="1000" b="1" dirty="0"/>
              <a:t>the recommended grade for Priority 1 (More local visible and accessible policing) has been downgraded from </a:t>
            </a:r>
            <a:r>
              <a:rPr lang="en-GB" sz="1000" b="1" dirty="0">
                <a:solidFill>
                  <a:srgbClr val="00B050"/>
                </a:solidFill>
              </a:rPr>
              <a:t>Good</a:t>
            </a:r>
            <a:r>
              <a:rPr lang="en-GB" sz="1000" b="1" dirty="0">
                <a:solidFill>
                  <a:srgbClr val="FF0000"/>
                </a:solidFill>
              </a:rPr>
              <a:t> </a:t>
            </a:r>
            <a:r>
              <a:rPr lang="en-GB" sz="1000" b="1" dirty="0"/>
              <a:t>to</a:t>
            </a:r>
            <a:r>
              <a:rPr lang="en-GB" sz="1000" b="1" dirty="0">
                <a:solidFill>
                  <a:srgbClr val="00B050"/>
                </a:solidFill>
              </a:rPr>
              <a:t> </a:t>
            </a:r>
            <a:r>
              <a:rPr lang="en-GB" sz="1000" b="1" dirty="0">
                <a:solidFill>
                  <a:srgbClr val="FF0000"/>
                </a:solidFill>
              </a:rPr>
              <a:t>Requires Improvement</a:t>
            </a:r>
            <a:r>
              <a:rPr lang="en-GB" sz="1000" b="1" dirty="0"/>
              <a:t>.</a:t>
            </a:r>
            <a:r>
              <a:rPr lang="en-GB" sz="1000" dirty="0"/>
              <a:t>  This is because the Harm (Crime Severity) Score in Essex is 2.2 points higher than the MSG average, the biggest difference in the past 12 months, and the emergency response attendance is below target.</a:t>
            </a:r>
          </a:p>
          <a:p>
            <a:pPr marL="285750" indent="-285750">
              <a:buFont typeface="Arial" panose="020B0604020202020204" pitchFamily="34" charset="0"/>
              <a:buChar char="•"/>
            </a:pPr>
            <a:endParaRPr lang="en-GB" sz="1000" b="1" dirty="0"/>
          </a:p>
          <a:p>
            <a:pPr marL="285750" indent="-285750">
              <a:buFont typeface="Arial" panose="020B0604020202020204" pitchFamily="34" charset="0"/>
              <a:buChar char="•"/>
            </a:pPr>
            <a:r>
              <a:rPr lang="en-GB" sz="1000" dirty="0"/>
              <a:t>As a result of the above, </a:t>
            </a:r>
            <a:r>
              <a:rPr lang="en-GB" sz="1000" b="1" dirty="0"/>
              <a:t>four of the seven PFCC Priorities for Essex Police now have a recommended grade of </a:t>
            </a:r>
            <a:r>
              <a:rPr lang="en-GB" sz="1000" b="1" dirty="0">
                <a:solidFill>
                  <a:srgbClr val="00B050"/>
                </a:solidFill>
              </a:rPr>
              <a:t>Good</a:t>
            </a:r>
            <a:r>
              <a:rPr lang="en-GB" sz="1000" dirty="0"/>
              <a:t>.  </a:t>
            </a:r>
            <a:r>
              <a:rPr lang="en-GB" sz="1000" b="1" dirty="0"/>
              <a:t>Three of the seven PFCC priorities have been given a recommended grade of ‘Requires Improvement</a:t>
            </a:r>
            <a:r>
              <a:rPr lang="en-GB" sz="1000" dirty="0"/>
              <a:t>’: 1 – (More local, visible and accessible policing), 3 (Breaking the cycle of Domestic Abuse) and 4 (Tackling Gangs and Serious Violence).  Recommended grades have been determined with reference to comparisons with Essex Police’s Most Similar Group (MSG) of forces, Key Performance Indicators (KPIs), and professional judgement.</a:t>
            </a:r>
          </a:p>
          <a:p>
            <a:endParaRPr lang="en-GB" sz="1000" dirty="0"/>
          </a:p>
          <a:p>
            <a:pPr marL="285750" indent="-285750">
              <a:buFont typeface="Arial" panose="020B0604020202020204" pitchFamily="34" charset="0"/>
              <a:buChar char="•"/>
            </a:pPr>
            <a:r>
              <a:rPr lang="en-GB" sz="1000" b="1" dirty="0"/>
              <a:t>All Crime increased by 2.8% for the 12 months to December 2021 compared to the 12 months to December 20</a:t>
            </a:r>
            <a:r>
              <a:rPr lang="en-GB" sz="1000" b="1" u="sng" dirty="0"/>
              <a:t>20</a:t>
            </a:r>
            <a:r>
              <a:rPr lang="en-GB" sz="1000" b="1" dirty="0"/>
              <a:t>; </a:t>
            </a:r>
            <a:r>
              <a:rPr lang="en-GB" sz="1000" dirty="0"/>
              <a:t>this equates to 4,361 more offences. This increase has been primarily influenced by the Government’s restrictions on gathering and movement in relation to COVID-19. The Force also recorded 2,587 more offences in December 2021 compared to </a:t>
            </a:r>
            <a:r>
              <a:rPr lang="en-GB" sz="1000" u="sng" dirty="0"/>
              <a:t>April 2020</a:t>
            </a:r>
            <a:r>
              <a:rPr lang="en-GB" sz="1000" dirty="0"/>
              <a:t>, when the Government implemented the first restrictions in relation to gathering and movement; this equates to 24.5% more offences.</a:t>
            </a:r>
          </a:p>
          <a:p>
            <a:r>
              <a:rPr lang="en-GB" sz="1000" dirty="0"/>
              <a:t>          </a:t>
            </a:r>
            <a:r>
              <a:rPr lang="en-GB" sz="1000" i="1" dirty="0"/>
              <a:t>Each change in the rules relating to social distancing has affected the number of All Crime offences reported to Essex Police</a:t>
            </a:r>
            <a:r>
              <a:rPr lang="en-GB" sz="1000" dirty="0"/>
              <a:t>.*</a:t>
            </a:r>
          </a:p>
          <a:p>
            <a:endParaRPr lang="en-GB" sz="1000" dirty="0"/>
          </a:p>
          <a:p>
            <a:pPr marL="285750" indent="-285750">
              <a:buFont typeface="Arial" panose="020B0604020202020204" pitchFamily="34" charset="0"/>
              <a:buChar char="•"/>
            </a:pPr>
            <a:r>
              <a:rPr lang="en-GB" sz="1000" b="1" dirty="0"/>
              <a:t>There was a 5.5% decrease in All Crime in the 12 months to December 2021 compared to the 12 months to December 20</a:t>
            </a:r>
            <a:r>
              <a:rPr lang="en-GB" sz="1000" b="1" u="sng" dirty="0"/>
              <a:t>19</a:t>
            </a:r>
            <a:r>
              <a:rPr lang="en-GB" sz="1000" b="1" dirty="0"/>
              <a:t>; </a:t>
            </a:r>
            <a:r>
              <a:rPr lang="en-GB" sz="1000" dirty="0"/>
              <a:t>this equates to 9,227 fewer offences.</a:t>
            </a:r>
          </a:p>
          <a:p>
            <a:endParaRPr lang="en-GB" sz="1000" dirty="0">
              <a:solidFill>
                <a:srgbClr val="FF0000"/>
              </a:solidFill>
            </a:endParaRPr>
          </a:p>
          <a:p>
            <a:pPr marL="285750" indent="-285750">
              <a:buFont typeface="Arial" panose="020B0604020202020204" pitchFamily="34" charset="0"/>
              <a:buChar char="•"/>
            </a:pPr>
            <a:r>
              <a:rPr lang="en-GB" sz="1000" dirty="0"/>
              <a:t>The Force recorded </a:t>
            </a:r>
            <a:r>
              <a:rPr lang="en-GB" sz="1000" b="1" dirty="0"/>
              <a:t>434 more Violence with Injury (VWI) offences (49.6% increase) in the month of December 2021 compared to the month of </a:t>
            </a:r>
            <a:r>
              <a:rPr lang="en-GB" sz="1000" b="1" u="sng" dirty="0"/>
              <a:t>April 2020</a:t>
            </a:r>
            <a:r>
              <a:rPr lang="en-GB" sz="1000" dirty="0"/>
              <a:t> (1,309 v. 875 offences). The number of </a:t>
            </a:r>
            <a:r>
              <a:rPr lang="en-GB" sz="1000" b="1" dirty="0"/>
              <a:t>VWI offences recorded in the 12 months to December 2021, however, was lower than the number recorded before COVID restrictions were introduced</a:t>
            </a:r>
            <a:r>
              <a:rPr lang="en-GB" sz="1000" dirty="0"/>
              <a:t>; compared with the 12 months to December 20</a:t>
            </a:r>
            <a:r>
              <a:rPr lang="en-GB" sz="1000" u="sng" dirty="0"/>
              <a:t>19</a:t>
            </a:r>
            <a:r>
              <a:rPr lang="en-GB" sz="1000" dirty="0"/>
              <a:t>, there was a 3.8% decrease (590 fewer crimes).</a:t>
            </a:r>
          </a:p>
          <a:p>
            <a:endParaRPr lang="en-GB" sz="1000" dirty="0"/>
          </a:p>
          <a:p>
            <a:pPr marL="285750" indent="-285750">
              <a:buFont typeface="Arial" panose="020B0604020202020204" pitchFamily="34" charset="0"/>
              <a:buChar char="•"/>
            </a:pPr>
            <a:r>
              <a:rPr lang="en-GB" sz="1000" b="1" dirty="0"/>
              <a:t>Essex experienced a 23.6% decrease (12,628 fewer) in Anti-Social Behaviour (ASB) incidents for the 12 months to December 2021 compared to the 12 months to December 2020. </a:t>
            </a:r>
            <a:r>
              <a:rPr lang="en-GB" sz="1000" dirty="0"/>
              <a:t>December 2021 </a:t>
            </a:r>
            <a:r>
              <a:rPr lang="en-GB" sz="1000" dirty="0">
                <a:solidFill>
                  <a:schemeClr val="tx1"/>
                </a:solidFill>
              </a:rPr>
              <a:t>saw a new procedure introduced ensuring more accurate recording of ASB incidents. This followed the implementation of Operation SOMERTON in October and November 2021 </a:t>
            </a:r>
            <a:r>
              <a:rPr lang="en-GB" sz="1000" dirty="0"/>
              <a:t>which involved the manual review of ASB records, many of which were later reclassified from ASB to other incident types, such as crime. </a:t>
            </a:r>
            <a:endParaRPr lang="en-GB" sz="1000" dirty="0">
              <a:solidFill>
                <a:schemeClr val="tx1"/>
              </a:solidFill>
            </a:endParaRPr>
          </a:p>
          <a:p>
            <a:endParaRPr lang="en-GB" sz="1000" dirty="0">
              <a:solidFill>
                <a:srgbClr val="FF0000"/>
              </a:solidFill>
            </a:endParaRPr>
          </a:p>
          <a:p>
            <a:pPr marL="285750" indent="-285750">
              <a:buFont typeface="Arial" panose="020B0604020202020204" pitchFamily="34" charset="0"/>
              <a:buChar char="•"/>
            </a:pPr>
            <a:r>
              <a:rPr lang="en-GB" sz="1000" b="1" dirty="0"/>
              <a:t>ASB incidents in the 12 months to December 2021 were 2.4% lower compared to pre-COVID levels;</a:t>
            </a:r>
            <a:r>
              <a:rPr lang="en-GB" sz="1000" dirty="0"/>
              <a:t> there were 1,010 fewer incidents in the 12 months to December 2021 compared to the 12 months to December 20</a:t>
            </a:r>
            <a:r>
              <a:rPr lang="en-GB" sz="1000" u="sng" dirty="0"/>
              <a:t>19</a:t>
            </a:r>
            <a:r>
              <a:rPr lang="en-GB" sz="1000" dirty="0"/>
              <a:t> (40,965 v. 41,975 incidents). </a:t>
            </a:r>
          </a:p>
          <a:p>
            <a:pPr marL="285750" indent="-285750">
              <a:buFont typeface="Arial" panose="020B0604020202020204" pitchFamily="34" charset="0"/>
              <a:buChar char="•"/>
            </a:pPr>
            <a:endParaRPr lang="en-GB" sz="1000" dirty="0">
              <a:solidFill>
                <a:srgbClr val="FF0000"/>
              </a:solidFill>
            </a:endParaRPr>
          </a:p>
          <a:p>
            <a:pPr marL="285750" indent="-285750">
              <a:buFont typeface="Arial" panose="020B0604020202020204" pitchFamily="34" charset="0"/>
              <a:buChar char="•"/>
            </a:pPr>
            <a:r>
              <a:rPr lang="en-GB" sz="1000" dirty="0"/>
              <a:t>Confidence (from the independent survey commissioned by Essex Police) is at 80.9% (results to the 12 months to September 2021). </a:t>
            </a:r>
            <a:r>
              <a:rPr lang="en-GB" sz="1000" b="1" dirty="0"/>
              <a:t>Compared to year ending September 2020, confidence in the local police increased by 8.5% points</a:t>
            </a:r>
            <a:r>
              <a:rPr lang="en-GB" sz="1000" dirty="0"/>
              <a:t>. </a:t>
            </a:r>
          </a:p>
          <a:p>
            <a:endParaRPr lang="en-GB" sz="1000" dirty="0">
              <a:solidFill>
                <a:srgbClr val="FF0000"/>
              </a:solidFill>
            </a:endParaRPr>
          </a:p>
          <a:p>
            <a:pPr marL="285750" indent="-285750">
              <a:buFont typeface="Arial" panose="020B0604020202020204" pitchFamily="34" charset="0"/>
              <a:buChar char="•"/>
            </a:pPr>
            <a:r>
              <a:rPr lang="en-GB" sz="1000" dirty="0"/>
              <a:t>70 more Modern Slavery referrals were made in the 12 months to December 2021 compared to the same period in 2019-20. Essex Police have increased the number of referrals and worked to achieve greater range and engagement with hard to access groups, thereby creating more opportunities to help vulnerable people. This has resulted in the number of referrals being higher in the 12 months to December 2021 compared to the same period the previous year. </a:t>
            </a:r>
          </a:p>
          <a:p>
            <a:pPr marL="285750" indent="-285750">
              <a:buFont typeface="Arial" panose="020B0604020202020204" pitchFamily="34" charset="0"/>
              <a:buChar char="•"/>
            </a:pPr>
            <a:endParaRPr lang="en-GB" sz="1000" dirty="0"/>
          </a:p>
          <a:p>
            <a:pPr marL="285750" indent="-285750">
              <a:buFont typeface="Arial" panose="020B0604020202020204" pitchFamily="34" charset="0"/>
              <a:buChar char="•"/>
            </a:pPr>
            <a:r>
              <a:rPr lang="en-GB" sz="1000" dirty="0"/>
              <a:t>No crime type was either statistically high or low in the month of December 2021.</a:t>
            </a:r>
          </a:p>
          <a:p>
            <a:endParaRPr lang="en-GB" sz="1000" dirty="0">
              <a:solidFill>
                <a:srgbClr val="FF0000"/>
              </a:solidFill>
            </a:endParaRPr>
          </a:p>
          <a:p>
            <a:r>
              <a:rPr lang="en-GB" sz="1000" dirty="0"/>
              <a:t> * Please see table showing the effect of social distancing measures on pages 12 - 14.</a:t>
            </a:r>
          </a:p>
        </p:txBody>
      </p:sp>
    </p:spTree>
    <p:extLst>
      <p:ext uri="{BB962C8B-B14F-4D97-AF65-F5344CB8AC3E}">
        <p14:creationId xmlns:p14="http://schemas.microsoft.com/office/powerpoint/2010/main" val="4248772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1 - More local, visible and accessible policing </a:t>
            </a:r>
          </a:p>
        </p:txBody>
      </p:sp>
      <p:sp>
        <p:nvSpPr>
          <p:cNvPr id="5" name="Slide Number Placeholder 4"/>
          <p:cNvSpPr>
            <a:spLocks noGrp="1"/>
          </p:cNvSpPr>
          <p:nvPr>
            <p:ph type="sldNum" sz="quarter" idx="12"/>
          </p:nvPr>
        </p:nvSpPr>
        <p:spPr>
          <a:xfrm>
            <a:off x="6902896" y="6338298"/>
            <a:ext cx="2133600" cy="365125"/>
          </a:xfrm>
        </p:spPr>
        <p:txBody>
          <a:bodyPr/>
          <a:lstStyle/>
          <a:p>
            <a:fld id="{E0D83E65-4E55-4BA6-A0BC-212B9D3BDCE3}" type="slidenum">
              <a:rPr lang="en-GB" smtClean="0"/>
              <a:pPr/>
              <a:t>3</a:t>
            </a:fld>
            <a:endParaRPr lang="en-GB" dirty="0"/>
          </a:p>
        </p:txBody>
      </p:sp>
      <p:sp>
        <p:nvSpPr>
          <p:cNvPr id="17" name="TextBox 16"/>
          <p:cNvSpPr txBox="1"/>
          <p:nvPr/>
        </p:nvSpPr>
        <p:spPr>
          <a:xfrm>
            <a:off x="293400" y="4145390"/>
            <a:ext cx="8557200" cy="2192908"/>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050" dirty="0">
                <a:solidFill>
                  <a:schemeClr val="tx1"/>
                </a:solidFill>
              </a:rPr>
              <a:t>Essex experienced a 2.8% increase in All Crime (4,361 more offences) for the 12 months to December 2021 compared to the 12 months to December 2020. This increase in crime has been primarily influenced by the Government’s restrictions on gathering and movement in relation to COVID-19. Essex is eighth in its Most Similar Group of forces (MSG) for crime per 1,000 population. </a:t>
            </a:r>
          </a:p>
          <a:p>
            <a:endParaRPr lang="en-GB" sz="1050" dirty="0">
              <a:solidFill>
                <a:srgbClr val="FF0000"/>
              </a:solidFill>
            </a:endParaRPr>
          </a:p>
          <a:p>
            <a:r>
              <a:rPr lang="en-GB" sz="1050" dirty="0">
                <a:solidFill>
                  <a:schemeClr val="tx1"/>
                </a:solidFill>
              </a:rPr>
              <a:t>There was a 5.5% decrease in All Crime in the 12 months to December 2021 compared to the 12 months to December 20</a:t>
            </a:r>
            <a:r>
              <a:rPr lang="en-GB" sz="1050" u="sng" dirty="0">
                <a:solidFill>
                  <a:schemeClr val="tx1"/>
                </a:solidFill>
              </a:rPr>
              <a:t>19</a:t>
            </a:r>
            <a:r>
              <a:rPr lang="en-GB" sz="1050" dirty="0">
                <a:solidFill>
                  <a:schemeClr val="tx1"/>
                </a:solidFill>
              </a:rPr>
              <a:t>; this equates to 9,227 fewer offences.</a:t>
            </a:r>
          </a:p>
          <a:p>
            <a:endParaRPr lang="en-GB" sz="1050" dirty="0">
              <a:solidFill>
                <a:srgbClr val="FF0000"/>
              </a:solidFill>
            </a:endParaRPr>
          </a:p>
          <a:p>
            <a:r>
              <a:rPr lang="en-GB" sz="1050" dirty="0">
                <a:solidFill>
                  <a:schemeClr val="tx1"/>
                </a:solidFill>
              </a:rPr>
              <a:t>Essex Police recorded a daily average of 424 crimes in December 2021, compared with an average of 467 crimes in November 2021. This equates to a decrease of 9.2%, or an average of 43 fewer crimes recorded per day.</a:t>
            </a:r>
          </a:p>
          <a:p>
            <a:endParaRPr lang="en-GB" sz="1050" dirty="0">
              <a:solidFill>
                <a:srgbClr val="FF0000"/>
              </a:solidFill>
            </a:endParaRPr>
          </a:p>
          <a:p>
            <a:r>
              <a:rPr lang="en-GB" sz="1050" dirty="0">
                <a:solidFill>
                  <a:schemeClr val="tx1"/>
                </a:solidFill>
              </a:rPr>
              <a:t>13,147 offences were recorded in the month of December 2021, an increase of 17.3% (1,939 more offences) compared to the month of December 2020 (11,208 offences). There was a 0.5% decrease in the month of December 2021 compared to the month of December 20</a:t>
            </a:r>
            <a:r>
              <a:rPr lang="en-GB" sz="1050" u="sng" dirty="0">
                <a:solidFill>
                  <a:schemeClr val="tx1"/>
                </a:solidFill>
              </a:rPr>
              <a:t>19</a:t>
            </a:r>
            <a:r>
              <a:rPr lang="en-GB" sz="1050" dirty="0">
                <a:solidFill>
                  <a:schemeClr val="tx1"/>
                </a:solidFill>
              </a:rPr>
              <a:t> (13,219 offences).</a:t>
            </a:r>
          </a:p>
          <a:p>
            <a:endParaRPr lang="en-GB" sz="1050" dirty="0">
              <a:solidFill>
                <a:srgbClr val="FF0000"/>
              </a:solidFill>
            </a:endParaRPr>
          </a:p>
        </p:txBody>
      </p:sp>
      <p:pic>
        <p:nvPicPr>
          <p:cNvPr id="2" name="Picture 1">
            <a:extLst>
              <a:ext uri="{FF2B5EF4-FFF2-40B4-BE49-F238E27FC236}">
                <a16:creationId xmlns:a16="http://schemas.microsoft.com/office/drawing/2014/main" id="{EB53F7E9-B31B-4EE8-91B5-E84CAC851E74}"/>
              </a:ext>
            </a:extLst>
          </p:cNvPr>
          <p:cNvPicPr>
            <a:picLocks noChangeAspect="1"/>
          </p:cNvPicPr>
          <p:nvPr/>
        </p:nvPicPr>
        <p:blipFill>
          <a:blip r:embed="rId2"/>
          <a:stretch>
            <a:fillRect/>
          </a:stretch>
        </p:blipFill>
        <p:spPr>
          <a:xfrm>
            <a:off x="82297" y="728028"/>
            <a:ext cx="9000000" cy="634682"/>
          </a:xfrm>
          <a:prstGeom prst="rect">
            <a:avLst/>
          </a:prstGeom>
        </p:spPr>
      </p:pic>
      <p:pic>
        <p:nvPicPr>
          <p:cNvPr id="7" name="Picture 6">
            <a:extLst>
              <a:ext uri="{FF2B5EF4-FFF2-40B4-BE49-F238E27FC236}">
                <a16:creationId xmlns:a16="http://schemas.microsoft.com/office/drawing/2014/main" id="{10828586-4BED-438D-B53D-F7A5D60C9AF9}"/>
              </a:ext>
            </a:extLst>
          </p:cNvPr>
          <p:cNvPicPr>
            <a:picLocks noChangeAspect="1"/>
          </p:cNvPicPr>
          <p:nvPr/>
        </p:nvPicPr>
        <p:blipFill>
          <a:blip r:embed="rId3"/>
          <a:stretch>
            <a:fillRect/>
          </a:stretch>
        </p:blipFill>
        <p:spPr>
          <a:xfrm>
            <a:off x="1373400" y="1487307"/>
            <a:ext cx="6397200" cy="2540689"/>
          </a:xfrm>
          <a:prstGeom prst="rect">
            <a:avLst/>
          </a:prstGeom>
        </p:spPr>
      </p:pic>
      <p:sp>
        <p:nvSpPr>
          <p:cNvPr id="12" name="Rectangle 11">
            <a:extLst>
              <a:ext uri="{FF2B5EF4-FFF2-40B4-BE49-F238E27FC236}">
                <a16:creationId xmlns:a16="http://schemas.microsoft.com/office/drawing/2014/main" id="{396E3B96-845A-4E49-BAFA-F4CB1784AD3F}"/>
              </a:ext>
            </a:extLst>
          </p:cNvPr>
          <p:cNvSpPr/>
          <p:nvPr/>
        </p:nvSpPr>
        <p:spPr>
          <a:xfrm>
            <a:off x="6049738" y="163826"/>
            <a:ext cx="316835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spTree>
    <p:extLst>
      <p:ext uri="{BB962C8B-B14F-4D97-AF65-F5344CB8AC3E}">
        <p14:creationId xmlns:p14="http://schemas.microsoft.com/office/powerpoint/2010/main" val="4024643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03731" y="3514448"/>
            <a:ext cx="8928992" cy="2823850"/>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100" dirty="0">
                <a:solidFill>
                  <a:schemeClr val="tx1"/>
                </a:solidFill>
              </a:rPr>
              <a:t>Confidence (from the independent survey commissioned by Essex Police) is at 80.9% (results to the 12 months to September 2021). Compared to year ending September 2020, confidence in the local police has significantly increased (an improvement of 8.5% points).</a:t>
            </a:r>
          </a:p>
          <a:p>
            <a:endParaRPr lang="en-GB" sz="500" dirty="0">
              <a:solidFill>
                <a:srgbClr val="FF0000"/>
              </a:solidFill>
            </a:endParaRPr>
          </a:p>
          <a:p>
            <a:r>
              <a:rPr lang="en-GB" sz="1100" dirty="0">
                <a:solidFill>
                  <a:schemeClr val="tx1"/>
                </a:solidFill>
              </a:rPr>
              <a:t>The All Crime Harm (Crime Severity) Score** (13.5) places Essex seventh in its MSG and </a:t>
            </a:r>
            <a:r>
              <a:rPr lang="en-GB" sz="1100" dirty="0"/>
              <a:t>is 2.2 points higher than the MSG average, the biggest difference in the past 12 months</a:t>
            </a:r>
            <a:endParaRPr lang="en-GB" sz="1100" dirty="0">
              <a:solidFill>
                <a:schemeClr val="tx1"/>
              </a:solidFill>
            </a:endParaRPr>
          </a:p>
          <a:p>
            <a:endParaRPr lang="en-GB" sz="400" dirty="0">
              <a:solidFill>
                <a:srgbClr val="FF0000"/>
              </a:solidFill>
            </a:endParaRPr>
          </a:p>
          <a:p>
            <a:r>
              <a:rPr lang="en-GB" sz="1100" dirty="0">
                <a:solidFill>
                  <a:schemeClr val="tx1"/>
                </a:solidFill>
              </a:rPr>
              <a:t>Essex Police’s performance in relation to emergency response attendance within 15 minutes (urban) or 20 minutes (rural) has reduced by 0.3 percentage points to 79.8% in the 12 months to December 2021 compared to the 12 months to December 2020. This is below the 80% target.</a:t>
            </a:r>
          </a:p>
          <a:p>
            <a:endParaRPr lang="en-GB" sz="1100" dirty="0">
              <a:solidFill>
                <a:schemeClr val="tx1"/>
              </a:solidFill>
            </a:endParaRPr>
          </a:p>
          <a:p>
            <a:r>
              <a:rPr lang="en-GB" sz="1100" dirty="0">
                <a:solidFill>
                  <a:schemeClr val="tx1"/>
                </a:solidFill>
              </a:rPr>
              <a:t>Although confidence has increased year on year we are slightly below our emergency response times for emergency incidents. Until this target is met a grade of Requires Improvement is recommended. For a grade of ‘Good’ to be recommended, the target for emergency response attendance would need to be met.</a:t>
            </a:r>
          </a:p>
          <a:p>
            <a:endParaRPr lang="en-GB" sz="1100" dirty="0">
              <a:solidFill>
                <a:srgbClr val="FF0000"/>
              </a:solidFill>
            </a:endParaRPr>
          </a:p>
          <a:p>
            <a:r>
              <a:rPr lang="en-GB" sz="950" dirty="0">
                <a:solidFill>
                  <a:schemeClr val="tx1"/>
                </a:solidFill>
              </a:rPr>
              <a:t>Please note:</a:t>
            </a:r>
          </a:p>
          <a:p>
            <a:r>
              <a:rPr lang="en-GB" sz="950" dirty="0">
                <a:solidFill>
                  <a:schemeClr val="tx1"/>
                </a:solidFill>
              </a:rPr>
              <a:t>    * Crime Survey of England and Wales data are no longer available at Force level. Data are for the 12 months to March 2020.</a:t>
            </a:r>
            <a:r>
              <a:rPr lang="en-GB" sz="950" dirty="0">
                <a:solidFill>
                  <a:srgbClr val="FF0000"/>
                </a:solidFill>
              </a:rPr>
              <a:t>	  </a:t>
            </a:r>
            <a:endParaRPr lang="en-GB" sz="950" u="sng" dirty="0">
              <a:solidFill>
                <a:srgbClr val="FF0000"/>
              </a:solidFill>
            </a:endParaRPr>
          </a:p>
          <a:p>
            <a:r>
              <a:rPr lang="en-GB" sz="950" dirty="0">
                <a:solidFill>
                  <a:schemeClr val="tx1"/>
                </a:solidFill>
              </a:rPr>
              <a:t>  ** Crime Severity Scores (as calculated by the Office for National Statistics) measure the ‘relative harm’ of crimes by taking into account both their volume and their severity. Data are for the 12 months to October in all three years.</a:t>
            </a:r>
          </a:p>
          <a:p>
            <a:r>
              <a:rPr lang="en-GB" sz="950" dirty="0">
                <a:solidFill>
                  <a:schemeClr val="tx1"/>
                </a:solidFill>
              </a:rPr>
              <a:t>*** Grade of Service.</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1 - More local, visible and accessible policing  </a:t>
            </a:r>
          </a:p>
        </p:txBody>
      </p:sp>
      <p:sp>
        <p:nvSpPr>
          <p:cNvPr id="5" name="Slide Number Placeholder 4"/>
          <p:cNvSpPr>
            <a:spLocks noGrp="1"/>
          </p:cNvSpPr>
          <p:nvPr>
            <p:ph type="sldNum" sz="quarter" idx="12"/>
          </p:nvPr>
        </p:nvSpPr>
        <p:spPr>
          <a:xfrm>
            <a:off x="6902896" y="6338298"/>
            <a:ext cx="2133600" cy="365125"/>
          </a:xfrm>
        </p:spPr>
        <p:txBody>
          <a:bodyPr/>
          <a:lstStyle/>
          <a:p>
            <a:fld id="{E0D83E65-4E55-4BA6-A0BC-212B9D3BDCE3}" type="slidenum">
              <a:rPr lang="en-GB" smtClean="0"/>
              <a:pPr/>
              <a:t>4</a:t>
            </a:fld>
            <a:endParaRPr lang="en-GB" dirty="0"/>
          </a:p>
        </p:txBody>
      </p:sp>
      <p:pic>
        <p:nvPicPr>
          <p:cNvPr id="4" name="Picture 3">
            <a:extLst>
              <a:ext uri="{FF2B5EF4-FFF2-40B4-BE49-F238E27FC236}">
                <a16:creationId xmlns:a16="http://schemas.microsoft.com/office/drawing/2014/main" id="{C46ADF4A-4519-4DCE-BDC6-C259F15F780A}"/>
              </a:ext>
            </a:extLst>
          </p:cNvPr>
          <p:cNvPicPr>
            <a:picLocks noChangeAspect="1"/>
          </p:cNvPicPr>
          <p:nvPr/>
        </p:nvPicPr>
        <p:blipFill>
          <a:blip r:embed="rId2"/>
          <a:stretch>
            <a:fillRect/>
          </a:stretch>
        </p:blipFill>
        <p:spPr>
          <a:xfrm>
            <a:off x="44731" y="1618814"/>
            <a:ext cx="9000000" cy="785549"/>
          </a:xfrm>
          <a:prstGeom prst="rect">
            <a:avLst/>
          </a:prstGeom>
        </p:spPr>
      </p:pic>
      <p:pic>
        <p:nvPicPr>
          <p:cNvPr id="10" name="Picture 9">
            <a:extLst>
              <a:ext uri="{FF2B5EF4-FFF2-40B4-BE49-F238E27FC236}">
                <a16:creationId xmlns:a16="http://schemas.microsoft.com/office/drawing/2014/main" id="{4062B7AC-C80B-4691-A6EA-FBA173C72A8B}"/>
              </a:ext>
            </a:extLst>
          </p:cNvPr>
          <p:cNvPicPr>
            <a:picLocks noChangeAspect="1"/>
          </p:cNvPicPr>
          <p:nvPr/>
        </p:nvPicPr>
        <p:blipFill>
          <a:blip r:embed="rId3"/>
          <a:stretch>
            <a:fillRect/>
          </a:stretch>
        </p:blipFill>
        <p:spPr>
          <a:xfrm>
            <a:off x="44731" y="764469"/>
            <a:ext cx="9000000" cy="785549"/>
          </a:xfrm>
          <a:prstGeom prst="rect">
            <a:avLst/>
          </a:prstGeom>
        </p:spPr>
      </p:pic>
      <p:pic>
        <p:nvPicPr>
          <p:cNvPr id="2" name="Picture 1">
            <a:extLst>
              <a:ext uri="{FF2B5EF4-FFF2-40B4-BE49-F238E27FC236}">
                <a16:creationId xmlns:a16="http://schemas.microsoft.com/office/drawing/2014/main" id="{4C804EB6-7378-42FD-B59C-85424AB9065C}"/>
              </a:ext>
            </a:extLst>
          </p:cNvPr>
          <p:cNvPicPr>
            <a:picLocks noChangeAspect="1"/>
          </p:cNvPicPr>
          <p:nvPr/>
        </p:nvPicPr>
        <p:blipFill>
          <a:blip r:embed="rId4"/>
          <a:stretch>
            <a:fillRect/>
          </a:stretch>
        </p:blipFill>
        <p:spPr>
          <a:xfrm>
            <a:off x="50466" y="2475882"/>
            <a:ext cx="9000000" cy="785549"/>
          </a:xfrm>
          <a:prstGeom prst="rect">
            <a:avLst/>
          </a:prstGeom>
        </p:spPr>
      </p:pic>
      <p:sp>
        <p:nvSpPr>
          <p:cNvPr id="11" name="Rectangle 10">
            <a:extLst>
              <a:ext uri="{FF2B5EF4-FFF2-40B4-BE49-F238E27FC236}">
                <a16:creationId xmlns:a16="http://schemas.microsoft.com/office/drawing/2014/main" id="{84E88177-C275-4167-9085-08F0D9835395}"/>
              </a:ext>
            </a:extLst>
          </p:cNvPr>
          <p:cNvSpPr/>
          <p:nvPr/>
        </p:nvSpPr>
        <p:spPr>
          <a:xfrm>
            <a:off x="6049738" y="163826"/>
            <a:ext cx="316835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spTree>
    <p:extLst>
      <p:ext uri="{BB962C8B-B14F-4D97-AF65-F5344CB8AC3E}">
        <p14:creationId xmlns:p14="http://schemas.microsoft.com/office/powerpoint/2010/main" val="1304135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2 - Crack down on anti-social behaviour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5</a:t>
            </a:fld>
            <a:endParaRPr lang="en-GB" dirty="0"/>
          </a:p>
        </p:txBody>
      </p:sp>
      <p:sp>
        <p:nvSpPr>
          <p:cNvPr id="8" name="TextBox 7"/>
          <p:cNvSpPr txBox="1"/>
          <p:nvPr/>
        </p:nvSpPr>
        <p:spPr>
          <a:xfrm>
            <a:off x="59751" y="3713144"/>
            <a:ext cx="8952079" cy="2862322"/>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rPr>
              <a:t>Essex experienced a 23.6% decrease (12,628 fewer) in Anti-Social Behaviour (ASB) incidents for the 12 months to December 2021 compared to the 12 months to December 2020. Since March 2020, the number of ASB incidents reported has generally been higher when tighter Government COVID-19 restrictions have been implemented by the Government, and lower when restrictions have been eased.**</a:t>
            </a:r>
          </a:p>
          <a:p>
            <a:endParaRPr lang="en-GB" sz="1000" dirty="0">
              <a:solidFill>
                <a:schemeClr val="tx1"/>
              </a:solidFill>
            </a:endParaRPr>
          </a:p>
          <a:p>
            <a:r>
              <a:rPr lang="en-GB" sz="1000" dirty="0">
                <a:solidFill>
                  <a:schemeClr val="tx1"/>
                </a:solidFill>
              </a:rPr>
              <a:t>There was a decrease of 64.4% ASB reports in December 2021 compared to December 2020 (3,036 fewer incidents). The average daily number of ASB incidents decreased by 5.2% in December 2021 (54 incidents) compared to November 2021 (57 incidents). </a:t>
            </a:r>
          </a:p>
          <a:p>
            <a:endParaRPr lang="en-GB" sz="1000" dirty="0">
              <a:solidFill>
                <a:srgbClr val="FF0000"/>
              </a:solidFill>
            </a:endParaRPr>
          </a:p>
          <a:p>
            <a:r>
              <a:rPr lang="en-GB" sz="1000" dirty="0">
                <a:solidFill>
                  <a:schemeClr val="tx1"/>
                </a:solidFill>
              </a:rPr>
              <a:t>The number of ASB incidents for the 12 months to December 2021 compared to the 12 months to December 20</a:t>
            </a:r>
            <a:r>
              <a:rPr lang="en-GB" sz="1000" u="sng" dirty="0">
                <a:solidFill>
                  <a:schemeClr val="tx1"/>
                </a:solidFill>
              </a:rPr>
              <a:t>19</a:t>
            </a:r>
            <a:r>
              <a:rPr lang="en-GB" sz="1000" dirty="0">
                <a:solidFill>
                  <a:schemeClr val="tx1"/>
                </a:solidFill>
              </a:rPr>
              <a:t> decreased by 2.4% (1,010 fewer incidents).</a:t>
            </a:r>
          </a:p>
          <a:p>
            <a:endParaRPr lang="en-GB" sz="1000" dirty="0">
              <a:solidFill>
                <a:srgbClr val="FF0000"/>
              </a:solidFill>
            </a:endParaRPr>
          </a:p>
          <a:p>
            <a:pPr lvl="0"/>
            <a:r>
              <a:rPr lang="en-GB" sz="1000" dirty="0">
                <a:solidFill>
                  <a:schemeClr val="tx1"/>
                </a:solidFill>
              </a:rPr>
              <a:t>The results of Essex’s independent survey in relation to how well residents perceive Essex Police and partner organisations to be dealing with ASB showed an improvement: 1.8% points (results to the 12 months to September 2021). </a:t>
            </a:r>
          </a:p>
          <a:p>
            <a:pPr lvl="0"/>
            <a:endParaRPr lang="en-GB" sz="1000" dirty="0">
              <a:solidFill>
                <a:srgbClr val="FF0000"/>
              </a:solidFill>
            </a:endParaRPr>
          </a:p>
          <a:p>
            <a:pPr lvl="0"/>
            <a:r>
              <a:rPr lang="en-GB" sz="1000" dirty="0">
                <a:solidFill>
                  <a:schemeClr val="tx1"/>
                </a:solidFill>
              </a:rPr>
              <a:t>Due to the significant decrease in the number of Anti-Social Behaviour incidents, a grade of Good is recommended.**</a:t>
            </a:r>
          </a:p>
          <a:p>
            <a:endParaRPr lang="en-GB" sz="1000" dirty="0">
              <a:solidFill>
                <a:schemeClr val="tx1"/>
              </a:solidFill>
            </a:endParaRPr>
          </a:p>
          <a:p>
            <a:r>
              <a:rPr lang="en-GB" sz="1000" dirty="0">
                <a:solidFill>
                  <a:schemeClr val="tx1"/>
                </a:solidFill>
              </a:rPr>
              <a:t>Please note:</a:t>
            </a:r>
          </a:p>
          <a:p>
            <a:r>
              <a:rPr lang="en-GB" sz="1000" dirty="0">
                <a:solidFill>
                  <a:schemeClr val="tx1"/>
                </a:solidFill>
              </a:rPr>
              <a:t>    * Crime Survey of England and Wales data are no longer available at Force level. Data are for the 12 months to March 2020.</a:t>
            </a:r>
          </a:p>
          <a:p>
            <a:r>
              <a:rPr lang="en-GB" sz="1000" dirty="0">
                <a:solidFill>
                  <a:schemeClr val="tx1"/>
                </a:solidFill>
              </a:rPr>
              <a:t> **</a:t>
            </a:r>
            <a:r>
              <a:rPr lang="en-GB" sz="1000" dirty="0"/>
              <a:t> In December 2021 </a:t>
            </a:r>
            <a:r>
              <a:rPr lang="en-GB" sz="1000" dirty="0">
                <a:solidFill>
                  <a:schemeClr val="tx1"/>
                </a:solidFill>
              </a:rPr>
              <a:t>a new procedure was introduced ensuring more accurate recording of ASB incidents. This followed the implementation of Operation SOMERTON in October and November 2021 </a:t>
            </a:r>
            <a:r>
              <a:rPr lang="en-GB" sz="1000" dirty="0"/>
              <a:t>which involved the manual review of ASB records, many of which were later reclassified from ASB to other incident types, such as crime. </a:t>
            </a:r>
            <a:endParaRPr lang="en-GB" sz="1000" dirty="0">
              <a:solidFill>
                <a:schemeClr val="tx1"/>
              </a:solidFill>
            </a:endParaRPr>
          </a:p>
        </p:txBody>
      </p:sp>
      <p:sp>
        <p:nvSpPr>
          <p:cNvPr id="12" name="Rectangle 11"/>
          <p:cNvSpPr/>
          <p:nvPr/>
        </p:nvSpPr>
        <p:spPr>
          <a:xfrm>
            <a:off x="7524328" y="177236"/>
            <a:ext cx="1471524"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endParaRPr lang="en-GB" b="1" dirty="0">
              <a:solidFill>
                <a:schemeClr val="accent6"/>
              </a:solidFill>
            </a:endParaRPr>
          </a:p>
        </p:txBody>
      </p:sp>
      <p:pic>
        <p:nvPicPr>
          <p:cNvPr id="2" name="Picture 1">
            <a:extLst>
              <a:ext uri="{FF2B5EF4-FFF2-40B4-BE49-F238E27FC236}">
                <a16:creationId xmlns:a16="http://schemas.microsoft.com/office/drawing/2014/main" id="{6E894043-F15D-4570-BF27-991082AD61B4}"/>
              </a:ext>
            </a:extLst>
          </p:cNvPr>
          <p:cNvPicPr>
            <a:picLocks noChangeAspect="1"/>
          </p:cNvPicPr>
          <p:nvPr/>
        </p:nvPicPr>
        <p:blipFill>
          <a:blip r:embed="rId3"/>
          <a:stretch>
            <a:fillRect/>
          </a:stretch>
        </p:blipFill>
        <p:spPr>
          <a:xfrm>
            <a:off x="51557" y="1905236"/>
            <a:ext cx="9000000" cy="812799"/>
          </a:xfrm>
          <a:prstGeom prst="rect">
            <a:avLst/>
          </a:prstGeom>
        </p:spPr>
      </p:pic>
      <p:pic>
        <p:nvPicPr>
          <p:cNvPr id="13" name="Picture 12">
            <a:extLst>
              <a:ext uri="{FF2B5EF4-FFF2-40B4-BE49-F238E27FC236}">
                <a16:creationId xmlns:a16="http://schemas.microsoft.com/office/drawing/2014/main" id="{22FDED92-D3B8-4CD3-A5DD-45A347001324}"/>
              </a:ext>
            </a:extLst>
          </p:cNvPr>
          <p:cNvPicPr>
            <a:picLocks noChangeAspect="1"/>
          </p:cNvPicPr>
          <p:nvPr/>
        </p:nvPicPr>
        <p:blipFill>
          <a:blip r:embed="rId4"/>
          <a:stretch>
            <a:fillRect/>
          </a:stretch>
        </p:blipFill>
        <p:spPr>
          <a:xfrm>
            <a:off x="51557" y="2733831"/>
            <a:ext cx="9000000" cy="963517"/>
          </a:xfrm>
          <a:prstGeom prst="rect">
            <a:avLst/>
          </a:prstGeom>
        </p:spPr>
      </p:pic>
      <p:pic>
        <p:nvPicPr>
          <p:cNvPr id="10" name="Picture 9">
            <a:extLst>
              <a:ext uri="{FF2B5EF4-FFF2-40B4-BE49-F238E27FC236}">
                <a16:creationId xmlns:a16="http://schemas.microsoft.com/office/drawing/2014/main" id="{E5D0ADFE-E461-4183-8D46-7B460CF57EE7}"/>
              </a:ext>
            </a:extLst>
          </p:cNvPr>
          <p:cNvPicPr>
            <a:picLocks noChangeAspect="1"/>
          </p:cNvPicPr>
          <p:nvPr/>
        </p:nvPicPr>
        <p:blipFill>
          <a:blip r:embed="rId5"/>
          <a:stretch>
            <a:fillRect/>
          </a:stretch>
        </p:blipFill>
        <p:spPr>
          <a:xfrm>
            <a:off x="59751" y="754558"/>
            <a:ext cx="5040000" cy="683960"/>
          </a:xfrm>
          <a:prstGeom prst="rect">
            <a:avLst/>
          </a:prstGeom>
        </p:spPr>
      </p:pic>
      <p:pic>
        <p:nvPicPr>
          <p:cNvPr id="3" name="Picture 2">
            <a:extLst>
              <a:ext uri="{FF2B5EF4-FFF2-40B4-BE49-F238E27FC236}">
                <a16:creationId xmlns:a16="http://schemas.microsoft.com/office/drawing/2014/main" id="{4319992A-45A1-4C8A-868A-EC168DA05583}"/>
              </a:ext>
            </a:extLst>
          </p:cNvPr>
          <p:cNvPicPr>
            <a:picLocks noChangeAspect="1"/>
          </p:cNvPicPr>
          <p:nvPr/>
        </p:nvPicPr>
        <p:blipFill>
          <a:blip r:embed="rId6"/>
          <a:stretch>
            <a:fillRect/>
          </a:stretch>
        </p:blipFill>
        <p:spPr>
          <a:xfrm>
            <a:off x="6138475" y="719598"/>
            <a:ext cx="2880000" cy="1149257"/>
          </a:xfrm>
          <a:prstGeom prst="rect">
            <a:avLst/>
          </a:prstGeom>
        </p:spPr>
      </p:pic>
    </p:spTree>
    <p:extLst>
      <p:ext uri="{BB962C8B-B14F-4D97-AF65-F5344CB8AC3E}">
        <p14:creationId xmlns:p14="http://schemas.microsoft.com/office/powerpoint/2010/main" val="4163253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3 - Breaking the cycle of domestic abuse </a:t>
            </a:r>
          </a:p>
        </p:txBody>
      </p:sp>
      <p:sp>
        <p:nvSpPr>
          <p:cNvPr id="5" name="Slide Number Placeholder 4"/>
          <p:cNvSpPr>
            <a:spLocks noGrp="1"/>
          </p:cNvSpPr>
          <p:nvPr>
            <p:ph type="sldNum" sz="quarter" idx="12"/>
          </p:nvPr>
        </p:nvSpPr>
        <p:spPr>
          <a:xfrm>
            <a:off x="6976583" y="6481197"/>
            <a:ext cx="2133600" cy="365125"/>
          </a:xfrm>
        </p:spPr>
        <p:txBody>
          <a:bodyPr/>
          <a:lstStyle/>
          <a:p>
            <a:fld id="{E0D83E65-4E55-4BA6-A0BC-212B9D3BDCE3}" type="slidenum">
              <a:rPr lang="en-GB" smtClean="0"/>
              <a:pPr/>
              <a:t>6</a:t>
            </a:fld>
            <a:endParaRPr lang="en-GB" dirty="0"/>
          </a:p>
        </p:txBody>
      </p:sp>
      <p:sp>
        <p:nvSpPr>
          <p:cNvPr id="7" name="TextBox 6"/>
          <p:cNvSpPr txBox="1"/>
          <p:nvPr/>
        </p:nvSpPr>
        <p:spPr>
          <a:xfrm>
            <a:off x="107504" y="3558824"/>
            <a:ext cx="8879360" cy="2554545"/>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rPr>
              <a:t>Essex experienced a 1.2% increase (490 more) in Domestic Abuse incidents and a 9.2% increase (1,771 more) in repeat incidents of Domestic Abuse for the 12 months to December 2021 compared to the 12 months to December 2020. There was also an 8.8% increase (1,236 more) in Domestic Abuse arrests but a 3.4% decrease (8 fewer) in the number of Domestic Violence Protection Notices (DVPN) and Protection Orders (DVPO) issued in the 12 months to December 2021 compared to the 12 months to December 2020. </a:t>
            </a:r>
          </a:p>
          <a:p>
            <a:endParaRPr lang="en-GB" sz="1000" dirty="0">
              <a:solidFill>
                <a:srgbClr val="FF0000"/>
              </a:solidFill>
            </a:endParaRPr>
          </a:p>
          <a:p>
            <a:r>
              <a:rPr lang="en-GB" sz="1000" dirty="0">
                <a:solidFill>
                  <a:schemeClr val="tx1"/>
                </a:solidFill>
              </a:rPr>
              <a:t>There was a 0.3% decrease (124 fewer) in Domestic Abuse incidents but a 2.1% increase (422 more) in repeat incidents of Domestic Abuse for the 12 months to December 2021 compared to the 12 months to December 20</a:t>
            </a:r>
            <a:r>
              <a:rPr lang="en-GB" sz="1000" u="sng" dirty="0">
                <a:solidFill>
                  <a:schemeClr val="tx1"/>
                </a:solidFill>
              </a:rPr>
              <a:t>19</a:t>
            </a:r>
            <a:r>
              <a:rPr lang="en-GB" sz="1000" dirty="0">
                <a:solidFill>
                  <a:schemeClr val="tx1"/>
                </a:solidFill>
              </a:rPr>
              <a:t>. There was also a 29.4% increase (3,486 more) in Domestic Abuse arrests and a 34.3% increase (58 more) in the number of Domestic Violence Protection Notices (DVPN) and Protection Orders (DVPO) issued for the 12 months to December 2021 compared to the 12 months to December 20</a:t>
            </a:r>
            <a:r>
              <a:rPr lang="en-GB" sz="1000" u="sng" dirty="0">
                <a:solidFill>
                  <a:schemeClr val="tx1"/>
                </a:solidFill>
              </a:rPr>
              <a:t>19</a:t>
            </a:r>
            <a:r>
              <a:rPr lang="en-GB" sz="1000" dirty="0">
                <a:solidFill>
                  <a:schemeClr val="tx1"/>
                </a:solidFill>
              </a:rPr>
              <a:t>. </a:t>
            </a:r>
          </a:p>
          <a:p>
            <a:endParaRPr lang="en-GB" sz="1000" dirty="0">
              <a:solidFill>
                <a:srgbClr val="FF0000"/>
              </a:solidFill>
            </a:endParaRPr>
          </a:p>
          <a:p>
            <a:pPr lvl="0"/>
            <a:r>
              <a:rPr lang="en-GB" sz="1000" dirty="0">
                <a:solidFill>
                  <a:schemeClr val="tx1"/>
                </a:solidFill>
              </a:rPr>
              <a:t>There was a 13.6% decrease (477 fewer) in the number of solved Domestic Abuse outcomes in the 12 months to December 2021 compared to the 12 months to December 2020 and a 0.9% increase (27 more) compared to the 12 months to December 20</a:t>
            </a:r>
            <a:r>
              <a:rPr lang="en-GB" sz="1000" u="sng" dirty="0">
                <a:solidFill>
                  <a:schemeClr val="tx1"/>
                </a:solidFill>
              </a:rPr>
              <a:t>19</a:t>
            </a:r>
            <a:r>
              <a:rPr lang="en-GB" sz="1000" dirty="0">
                <a:solidFill>
                  <a:schemeClr val="tx1"/>
                </a:solidFill>
              </a:rPr>
              <a:t>.</a:t>
            </a:r>
          </a:p>
          <a:p>
            <a:pPr lvl="0"/>
            <a:endParaRPr lang="en-GB" sz="1000" dirty="0">
              <a:solidFill>
                <a:srgbClr val="FF0000"/>
              </a:solidFill>
            </a:endParaRPr>
          </a:p>
          <a:p>
            <a:pPr lvl="0"/>
            <a:r>
              <a:rPr lang="en-GB" sz="1000" dirty="0">
                <a:solidFill>
                  <a:schemeClr val="tx1"/>
                </a:solidFill>
              </a:rPr>
              <a:t>Due to the fact that the number of DA solved offences has decreased for the eighth month in a row, a grade of Requires Improvement is recommended. For a grade of ‘Good’ to be recommended, the number of repeat incidents of Domestic Abuse would need to reduce and the number of solved Domestic Abuse offences would need to increase.  </a:t>
            </a:r>
          </a:p>
        </p:txBody>
      </p:sp>
      <p:sp>
        <p:nvSpPr>
          <p:cNvPr id="12" name="Rectangle 11"/>
          <p:cNvSpPr/>
          <p:nvPr/>
        </p:nvSpPr>
        <p:spPr>
          <a:xfrm>
            <a:off x="5868144" y="156942"/>
            <a:ext cx="316835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pic>
        <p:nvPicPr>
          <p:cNvPr id="4" name="Picture 3">
            <a:extLst>
              <a:ext uri="{FF2B5EF4-FFF2-40B4-BE49-F238E27FC236}">
                <a16:creationId xmlns:a16="http://schemas.microsoft.com/office/drawing/2014/main" id="{E46176E3-2C7B-4E5C-89F9-9D70B5A03A2D}"/>
              </a:ext>
            </a:extLst>
          </p:cNvPr>
          <p:cNvPicPr>
            <a:picLocks noChangeAspect="1"/>
          </p:cNvPicPr>
          <p:nvPr/>
        </p:nvPicPr>
        <p:blipFill>
          <a:blip r:embed="rId2"/>
          <a:stretch>
            <a:fillRect/>
          </a:stretch>
        </p:blipFill>
        <p:spPr>
          <a:xfrm>
            <a:off x="73454" y="2116836"/>
            <a:ext cx="5202000" cy="1144440"/>
          </a:xfrm>
          <a:prstGeom prst="rect">
            <a:avLst/>
          </a:prstGeom>
        </p:spPr>
      </p:pic>
      <p:pic>
        <p:nvPicPr>
          <p:cNvPr id="10" name="Picture 9">
            <a:extLst>
              <a:ext uri="{FF2B5EF4-FFF2-40B4-BE49-F238E27FC236}">
                <a16:creationId xmlns:a16="http://schemas.microsoft.com/office/drawing/2014/main" id="{4F6C2181-7DE5-4E6C-9210-7E1ED390AAAD}"/>
              </a:ext>
            </a:extLst>
          </p:cNvPr>
          <p:cNvPicPr>
            <a:picLocks noChangeAspect="1"/>
          </p:cNvPicPr>
          <p:nvPr/>
        </p:nvPicPr>
        <p:blipFill>
          <a:blip r:embed="rId3"/>
          <a:stretch>
            <a:fillRect/>
          </a:stretch>
        </p:blipFill>
        <p:spPr>
          <a:xfrm>
            <a:off x="5386864" y="723164"/>
            <a:ext cx="3600000" cy="1299225"/>
          </a:xfrm>
          <a:prstGeom prst="rect">
            <a:avLst/>
          </a:prstGeom>
        </p:spPr>
      </p:pic>
      <p:pic>
        <p:nvPicPr>
          <p:cNvPr id="2" name="Picture 1">
            <a:extLst>
              <a:ext uri="{FF2B5EF4-FFF2-40B4-BE49-F238E27FC236}">
                <a16:creationId xmlns:a16="http://schemas.microsoft.com/office/drawing/2014/main" id="{E0ACCB9C-C786-47FA-8632-FA864693C39E}"/>
              </a:ext>
            </a:extLst>
          </p:cNvPr>
          <p:cNvPicPr>
            <a:picLocks noChangeAspect="1"/>
          </p:cNvPicPr>
          <p:nvPr/>
        </p:nvPicPr>
        <p:blipFill>
          <a:blip r:embed="rId4"/>
          <a:stretch>
            <a:fillRect/>
          </a:stretch>
        </p:blipFill>
        <p:spPr>
          <a:xfrm>
            <a:off x="73454" y="729046"/>
            <a:ext cx="5202000" cy="1303238"/>
          </a:xfrm>
          <a:prstGeom prst="rect">
            <a:avLst/>
          </a:prstGeom>
        </p:spPr>
      </p:pic>
    </p:spTree>
    <p:extLst>
      <p:ext uri="{BB962C8B-B14F-4D97-AF65-F5344CB8AC3E}">
        <p14:creationId xmlns:p14="http://schemas.microsoft.com/office/powerpoint/2010/main" val="1828407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9746" y="3370054"/>
            <a:ext cx="8886902" cy="330859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rPr>
              <a:t>8 more Homicides (to 25 offences) were recorded for the 12 months to December 2021 compared to the 12 months to December 2020. Essex is seventh in its Most Similar Group (MSG) of forces for offences per 1,000 population, and is higher than the MSG average. </a:t>
            </a:r>
          </a:p>
          <a:p>
            <a:endParaRPr lang="en-GB" sz="1100" dirty="0">
              <a:solidFill>
                <a:srgbClr val="FF0000"/>
              </a:solidFill>
            </a:endParaRPr>
          </a:p>
          <a:p>
            <a:r>
              <a:rPr lang="en-GB" sz="1100" dirty="0">
                <a:solidFill>
                  <a:schemeClr val="tx1"/>
                </a:solidFill>
              </a:rPr>
              <a:t>One Homicide was recorded in December 2021 compared to two offences in December 2020.  </a:t>
            </a:r>
          </a:p>
          <a:p>
            <a:endParaRPr lang="en-GB" sz="1100" dirty="0">
              <a:solidFill>
                <a:schemeClr val="tx1"/>
              </a:solidFill>
            </a:endParaRPr>
          </a:p>
          <a:p>
            <a:r>
              <a:rPr lang="en-GB" sz="1100" dirty="0">
                <a:solidFill>
                  <a:schemeClr val="tx1"/>
                </a:solidFill>
              </a:rPr>
              <a:t>The number of Homicides decreased by 59.0% (36 fewer offences) in the 12 months to Dec 2021 compared to the 12 months to December 20</a:t>
            </a:r>
            <a:r>
              <a:rPr lang="en-GB" sz="1100" u="sng" dirty="0">
                <a:solidFill>
                  <a:schemeClr val="tx1"/>
                </a:solidFill>
              </a:rPr>
              <a:t>19</a:t>
            </a:r>
            <a:r>
              <a:rPr lang="en-GB" sz="1100" dirty="0">
                <a:solidFill>
                  <a:schemeClr val="tx1"/>
                </a:solidFill>
              </a:rPr>
              <a:t>. Please note, the 12 months to December 20</a:t>
            </a:r>
            <a:r>
              <a:rPr lang="en-GB" sz="1100" u="sng" dirty="0">
                <a:solidFill>
                  <a:schemeClr val="tx1"/>
                </a:solidFill>
              </a:rPr>
              <a:t>19</a:t>
            </a:r>
            <a:r>
              <a:rPr lang="en-GB" sz="1100" dirty="0">
                <a:solidFill>
                  <a:schemeClr val="tx1"/>
                </a:solidFill>
              </a:rPr>
              <a:t> includes the tragic incident where 39 Vietnamese nationals were discovered in a lorry trailer in </a:t>
            </a:r>
            <a:r>
              <a:rPr lang="en-GB" sz="1100" dirty="0" err="1">
                <a:solidFill>
                  <a:schemeClr val="tx1"/>
                </a:solidFill>
              </a:rPr>
              <a:t>Grays</a:t>
            </a:r>
            <a:r>
              <a:rPr lang="en-GB" sz="1100" dirty="0">
                <a:solidFill>
                  <a:schemeClr val="tx1"/>
                </a:solidFill>
              </a:rPr>
              <a:t> in October 2019.</a:t>
            </a:r>
          </a:p>
          <a:p>
            <a:endParaRPr lang="en-GB" sz="1100" dirty="0">
              <a:solidFill>
                <a:srgbClr val="FF0000"/>
              </a:solidFill>
            </a:endParaRPr>
          </a:p>
          <a:p>
            <a:r>
              <a:rPr lang="en-GB" sz="1100" dirty="0">
                <a:solidFill>
                  <a:schemeClr val="tx1"/>
                </a:solidFill>
              </a:rPr>
              <a:t>There was a 5.6% increase (789 more offences) in Violence with Injury offences for the 12 months to December 2021 compared to the 12 months to December 2020. The average daily number of Violence with Injury offences was 42 for the months of December 2021 and November 2021. 434 more offences (49.6%) were recorded in the month of December 2021 (1,309 offences) compared to the month of April 2020 (875 offences) when the Government first implemented national restrictions. </a:t>
            </a:r>
          </a:p>
          <a:p>
            <a:endParaRPr lang="en-GB" sz="1100" dirty="0">
              <a:solidFill>
                <a:srgbClr val="FF0000"/>
              </a:solidFill>
            </a:endParaRPr>
          </a:p>
          <a:p>
            <a:r>
              <a:rPr lang="en-GB" sz="1100" dirty="0">
                <a:solidFill>
                  <a:schemeClr val="tx1"/>
                </a:solidFill>
              </a:rPr>
              <a:t>The number of Violence with Injury offences decreased by 3.8% (590 fewer offences) in the 12 months to December 2021 compared to the 12 months to December 20</a:t>
            </a:r>
            <a:r>
              <a:rPr lang="en-GB" sz="1100" u="sng" dirty="0">
                <a:solidFill>
                  <a:schemeClr val="tx1"/>
                </a:solidFill>
              </a:rPr>
              <a:t>19</a:t>
            </a:r>
            <a:r>
              <a:rPr lang="en-GB" sz="1100" dirty="0">
                <a:solidFill>
                  <a:schemeClr val="tx1"/>
                </a:solidFill>
              </a:rPr>
              <a:t>. </a:t>
            </a:r>
          </a:p>
          <a:p>
            <a:endParaRPr lang="en-GB" sz="1100" dirty="0">
              <a:solidFill>
                <a:schemeClr val="tx1"/>
              </a:solidFill>
            </a:endParaRPr>
          </a:p>
          <a:p>
            <a:r>
              <a:rPr lang="en-GB" sz="1100" dirty="0">
                <a:solidFill>
                  <a:schemeClr val="tx1"/>
                </a:solidFill>
              </a:rPr>
              <a:t>Essex is fifth in its MSG for Violence with Injury offences per 1,000 population and has a lower rate of offences than the MSG average. There was also a decrease in domestic abuse-related Violence with Injury (0.4% decrease, 24 fewer offences). 37.9% of Violence with Injury is domestic abuse-related.</a:t>
            </a:r>
          </a:p>
        </p:txBody>
      </p:sp>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4 – Tackling gangs and serious violence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7</a:t>
            </a:fld>
            <a:endParaRPr lang="en-GB" dirty="0"/>
          </a:p>
        </p:txBody>
      </p:sp>
      <mc:AlternateContent xmlns:mc="http://schemas.openxmlformats.org/markup-compatibility/2006" xmlns:p14="http://schemas.microsoft.com/office/powerpoint/2010/main">
        <mc:Choice Requires="p14">
          <p:contentPart p14:bwMode="auto" r:id="rId2">
            <p14:nvContentPartPr>
              <p14:cNvPr id="13" name="Ink 12"/>
              <p14:cNvContentPartPr/>
              <p14:nvPr/>
            </p14:nvContentPartPr>
            <p14:xfrm>
              <a:off x="2441208" y="5063658"/>
              <a:ext cx="360" cy="360"/>
            </p14:xfrm>
          </p:contentPart>
        </mc:Choice>
        <mc:Fallback xmlns="">
          <p:pic>
            <p:nvPicPr>
              <p:cNvPr id="13" name="Ink 12"/>
              <p:cNvPicPr/>
              <p:nvPr/>
            </p:nvPicPr>
            <p:blipFill>
              <a:blip r:embed="rId6"/>
              <a:stretch>
                <a:fillRect/>
              </a:stretch>
            </p:blipFill>
            <p:spPr>
              <a:xfrm>
                <a:off x="2399448" y="4979778"/>
                <a:ext cx="84240" cy="1681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4" name="Ink 13"/>
              <p14:cNvContentPartPr/>
              <p14:nvPr/>
            </p14:nvContentPartPr>
            <p14:xfrm>
              <a:off x="2441208" y="5063658"/>
              <a:ext cx="360" cy="360"/>
            </p14:xfrm>
          </p:contentPart>
        </mc:Choice>
        <mc:Fallback xmlns="">
          <p:pic>
            <p:nvPicPr>
              <p:cNvPr id="14" name="Ink 13"/>
              <p:cNvPicPr/>
              <p:nvPr/>
            </p:nvPicPr>
            <p:blipFill>
              <a:blip r:embed="rId6"/>
              <a:stretch>
                <a:fillRect/>
              </a:stretch>
            </p:blipFill>
            <p:spPr>
              <a:xfrm>
                <a:off x="2399448" y="4979778"/>
                <a:ext cx="84240" cy="168120"/>
              </a:xfrm>
              <a:prstGeom prst="rect">
                <a:avLst/>
              </a:prstGeom>
            </p:spPr>
          </p:pic>
        </mc:Fallback>
      </mc:AlternateContent>
      <p:sp>
        <p:nvSpPr>
          <p:cNvPr id="17" name="Rectangle 16">
            <a:extLst>
              <a:ext uri="{FF2B5EF4-FFF2-40B4-BE49-F238E27FC236}">
                <a16:creationId xmlns:a16="http://schemas.microsoft.com/office/drawing/2014/main" id="{C0254DDE-5DE2-42BD-B672-E415492E1CE0}"/>
              </a:ext>
            </a:extLst>
          </p:cNvPr>
          <p:cNvSpPr/>
          <p:nvPr/>
        </p:nvSpPr>
        <p:spPr>
          <a:xfrm>
            <a:off x="5940152" y="156942"/>
            <a:ext cx="305983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pic>
        <p:nvPicPr>
          <p:cNvPr id="3" name="Picture 2">
            <a:extLst>
              <a:ext uri="{FF2B5EF4-FFF2-40B4-BE49-F238E27FC236}">
                <a16:creationId xmlns:a16="http://schemas.microsoft.com/office/drawing/2014/main" id="{7F9354A5-E122-479A-8519-4364000CEF2E}"/>
              </a:ext>
            </a:extLst>
          </p:cNvPr>
          <p:cNvPicPr>
            <a:picLocks noChangeAspect="1"/>
          </p:cNvPicPr>
          <p:nvPr/>
        </p:nvPicPr>
        <p:blipFill>
          <a:blip r:embed="rId8"/>
          <a:stretch>
            <a:fillRect/>
          </a:stretch>
        </p:blipFill>
        <p:spPr>
          <a:xfrm>
            <a:off x="57462" y="751008"/>
            <a:ext cx="9000000" cy="853159"/>
          </a:xfrm>
          <a:prstGeom prst="rect">
            <a:avLst/>
          </a:prstGeom>
        </p:spPr>
      </p:pic>
      <p:pic>
        <p:nvPicPr>
          <p:cNvPr id="4" name="Picture 3">
            <a:extLst>
              <a:ext uri="{FF2B5EF4-FFF2-40B4-BE49-F238E27FC236}">
                <a16:creationId xmlns:a16="http://schemas.microsoft.com/office/drawing/2014/main" id="{A0CB5708-06A7-4C34-93C4-F6E5336B63F8}"/>
              </a:ext>
            </a:extLst>
          </p:cNvPr>
          <p:cNvPicPr>
            <a:picLocks noChangeAspect="1"/>
          </p:cNvPicPr>
          <p:nvPr/>
        </p:nvPicPr>
        <p:blipFill>
          <a:blip r:embed="rId9"/>
          <a:stretch>
            <a:fillRect/>
          </a:stretch>
        </p:blipFill>
        <p:spPr>
          <a:xfrm>
            <a:off x="87752" y="1692410"/>
            <a:ext cx="4140000" cy="1644227"/>
          </a:xfrm>
          <a:prstGeom prst="rect">
            <a:avLst/>
          </a:prstGeom>
        </p:spPr>
      </p:pic>
      <p:pic>
        <p:nvPicPr>
          <p:cNvPr id="10" name="Picture 9">
            <a:extLst>
              <a:ext uri="{FF2B5EF4-FFF2-40B4-BE49-F238E27FC236}">
                <a16:creationId xmlns:a16="http://schemas.microsoft.com/office/drawing/2014/main" id="{4D4A1F73-FC01-42BE-92C1-4837FB2C958F}"/>
              </a:ext>
            </a:extLst>
          </p:cNvPr>
          <p:cNvPicPr>
            <a:picLocks noChangeAspect="1"/>
          </p:cNvPicPr>
          <p:nvPr/>
        </p:nvPicPr>
        <p:blipFill>
          <a:blip r:embed="rId10"/>
          <a:stretch>
            <a:fillRect/>
          </a:stretch>
        </p:blipFill>
        <p:spPr>
          <a:xfrm>
            <a:off x="4859984" y="1680618"/>
            <a:ext cx="4140000" cy="1644227"/>
          </a:xfrm>
          <a:prstGeom prst="rect">
            <a:avLst/>
          </a:prstGeom>
        </p:spPr>
      </p:pic>
    </p:spTree>
    <p:extLst>
      <p:ext uri="{BB962C8B-B14F-4D97-AF65-F5344CB8AC3E}">
        <p14:creationId xmlns:p14="http://schemas.microsoft.com/office/powerpoint/2010/main" val="1323851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4049" y="2346115"/>
            <a:ext cx="8995901" cy="386259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spcAft>
                <a:spcPts val="600"/>
              </a:spcAft>
            </a:pPr>
            <a:r>
              <a:rPr lang="en-GB" sz="1000" dirty="0">
                <a:solidFill>
                  <a:schemeClr val="tx1"/>
                </a:solidFill>
              </a:rPr>
              <a:t>The combined High Harm (Crime Severity) Score* (8.8) for Violence with Injury, Rape, Other Sexual Offences and Robbery of Personal Property places Essex seventh in its Most Similar Group of Forces (MSG).</a:t>
            </a:r>
          </a:p>
          <a:p>
            <a:pPr>
              <a:spcAft>
                <a:spcPts val="600"/>
              </a:spcAft>
            </a:pPr>
            <a:r>
              <a:rPr lang="en-GB" sz="1000" dirty="0">
                <a:solidFill>
                  <a:schemeClr val="tx1"/>
                </a:solidFill>
              </a:rPr>
              <a:t>There was a 9.0% decrease (269 fewer) in the number of solved High Harm offences (Violence with Injury, Rape, Other Sexual Offences and Robbery of Personal Property combined) in the 12 months to December 2021 compared to the 12 months to December 2020. Please see page 20 for the numbers of solved for each category. The number of solved High Harm offences also decreased by 4.6% (130 fewer) in the 12 months to December 2021 compared to the 12 months to December 20</a:t>
            </a:r>
            <a:r>
              <a:rPr lang="en-GB" sz="1000" u="sng" dirty="0">
                <a:solidFill>
                  <a:schemeClr val="tx1"/>
                </a:solidFill>
              </a:rPr>
              <a:t>19</a:t>
            </a:r>
            <a:r>
              <a:rPr lang="en-GB" sz="1000" dirty="0">
                <a:solidFill>
                  <a:schemeClr val="tx1"/>
                </a:solidFill>
              </a:rPr>
              <a:t>.</a:t>
            </a:r>
          </a:p>
          <a:p>
            <a:pPr>
              <a:spcAft>
                <a:spcPts val="600"/>
              </a:spcAft>
            </a:pPr>
            <a:r>
              <a:rPr lang="en-GB" sz="1000" dirty="0">
                <a:solidFill>
                  <a:schemeClr val="tx1"/>
                </a:solidFill>
              </a:rPr>
              <a:t>There was a 60.9% decrease (1,870 fewer) in the number of stop and search for weapons in the 12 months to December 2021 compared to the 12 months to December 2020. The number of stop and search for weapons also decreased by 56.3% (1,546 fewer) in the 12 months to December 2021 compared to the 12 months to December 20</a:t>
            </a:r>
            <a:r>
              <a:rPr lang="en-GB" sz="1000" u="sng" dirty="0">
                <a:solidFill>
                  <a:schemeClr val="tx1"/>
                </a:solidFill>
              </a:rPr>
              <a:t>19</a:t>
            </a:r>
            <a:r>
              <a:rPr lang="en-GB" sz="1000" dirty="0">
                <a:solidFill>
                  <a:schemeClr val="tx1"/>
                </a:solidFill>
              </a:rPr>
              <a:t>. </a:t>
            </a:r>
          </a:p>
          <a:p>
            <a:pPr>
              <a:spcAft>
                <a:spcPts val="600"/>
              </a:spcAft>
            </a:pPr>
            <a:r>
              <a:rPr lang="en-GB" sz="1000" dirty="0">
                <a:solidFill>
                  <a:schemeClr val="tx1"/>
                </a:solidFill>
              </a:rPr>
              <a:t>There was an 8.5% decrease (147 fewer) in the number of knife-enabled crime offences in the 12 months to December 2021** compared to the 12 months to December 2020</a:t>
            </a:r>
            <a:r>
              <a:rPr lang="en-GB" sz="1000" i="1" dirty="0">
                <a:solidFill>
                  <a:schemeClr val="tx1"/>
                </a:solidFill>
              </a:rPr>
              <a:t>. </a:t>
            </a:r>
            <a:r>
              <a:rPr lang="en-GB" sz="1000" dirty="0">
                <a:solidFill>
                  <a:schemeClr val="tx1"/>
                </a:solidFill>
              </a:rPr>
              <a:t>The number of knife-enabled crime offences also decreased by 3.3% (54 fewer) in the 12 months to December 2021 compared to the 12 months to December 20</a:t>
            </a:r>
            <a:r>
              <a:rPr lang="en-GB" sz="1000" u="sng" dirty="0">
                <a:solidFill>
                  <a:schemeClr val="tx1"/>
                </a:solidFill>
              </a:rPr>
              <a:t>19</a:t>
            </a:r>
            <a:endParaRPr lang="en-GB" sz="1000" i="1" dirty="0">
              <a:solidFill>
                <a:schemeClr val="tx1"/>
              </a:solidFill>
            </a:endParaRPr>
          </a:p>
          <a:p>
            <a:pPr>
              <a:spcAft>
                <a:spcPts val="600"/>
              </a:spcAft>
            </a:pPr>
            <a:r>
              <a:rPr lang="en-GB" sz="1000" dirty="0">
                <a:solidFill>
                  <a:schemeClr val="tx1"/>
                </a:solidFill>
              </a:rPr>
              <a:t>Due to the fact that Essex is higher than the MSG average for the number of Homicides recorded per 1,000 pop., and that the number of solved High Harm offences has reduced, a grade of Requires Improvement is recommended. For a grade of ‘Good’ to be recommended, there would need to be a reduction in the number of Homicides; there would also need to be an increase in the number of solved High Harm offences.</a:t>
            </a:r>
          </a:p>
          <a:p>
            <a:endParaRPr lang="en-GB" sz="1000" dirty="0">
              <a:solidFill>
                <a:srgbClr val="FF0000"/>
              </a:solidFill>
            </a:endParaRPr>
          </a:p>
          <a:p>
            <a:r>
              <a:rPr lang="en-GB" sz="1000" dirty="0">
                <a:solidFill>
                  <a:schemeClr val="tx1"/>
                </a:solidFill>
              </a:rPr>
              <a:t>Please note:	  </a:t>
            </a:r>
            <a:endParaRPr lang="en-GB" sz="1000" u="sng" dirty="0">
              <a:solidFill>
                <a:schemeClr val="tx1"/>
              </a:solidFill>
            </a:endParaRPr>
          </a:p>
          <a:p>
            <a:r>
              <a:rPr lang="en-GB" sz="1000" dirty="0">
                <a:solidFill>
                  <a:schemeClr val="tx1"/>
                </a:solidFill>
              </a:rPr>
              <a:t>* Crime Severity Scores (as calculated by the Office for National Statistics) measure the ‘relative harm’ of crimes by taking into account both their volume and their severity. Data are for the 12 months to October in all three years.</a:t>
            </a:r>
          </a:p>
          <a:p>
            <a:r>
              <a:rPr lang="en-GB" sz="1000" dirty="0">
                <a:solidFill>
                  <a:schemeClr val="tx1"/>
                </a:solidFill>
              </a:rPr>
              <a:t>** The number of knife crime offences is an indicator of how effective Essex Police is at identifying knife-enabled offences, and is not necessarily reflective of the number of these offences that have been committed in the county.  This is because the identification of these offences is reliant on the appropriate indicator being manually added to the crime record.  A new data quality process was introduced in June 2020 and </a:t>
            </a:r>
            <a:r>
              <a:rPr lang="en-GB" sz="1000" dirty="0">
                <a:latin typeface="Calibri" panose="020F0502020204030204" pitchFamily="34" charset="0"/>
                <a:ea typeface="Calibri" panose="020F0502020204030204" pitchFamily="34" charset="0"/>
              </a:rPr>
              <a:t>Essex Police is currently working with the National Data Quality Improvement Service (NDQIS) to revise knife crime flags. In September 2021, data from April 2019 was revised; this resulted in an increase in the number of offences recorded, particularly in the 2019/20 financial year. </a:t>
            </a:r>
            <a:r>
              <a:rPr lang="en-GB" sz="1000" dirty="0">
                <a:solidFill>
                  <a:schemeClr val="tx1"/>
                </a:solidFill>
                <a:latin typeface="Calibri" panose="020F0502020204030204" pitchFamily="34" charset="0"/>
                <a:ea typeface="Calibri" panose="020F0502020204030204" pitchFamily="34" charset="0"/>
              </a:rPr>
              <a:t>T</a:t>
            </a:r>
            <a:r>
              <a:rPr lang="en-GB" sz="1000" dirty="0">
                <a:solidFill>
                  <a:schemeClr val="tx1"/>
                </a:solidFill>
              </a:rPr>
              <a:t>his has enabled Essex Police to better understand knife crime in Essex. </a:t>
            </a:r>
          </a:p>
        </p:txBody>
      </p:sp>
      <p:sp>
        <p:nvSpPr>
          <p:cNvPr id="9" name="Rectangle 8"/>
          <p:cNvSpPr/>
          <p:nvPr/>
        </p:nvSpPr>
        <p:spPr>
          <a:xfrm>
            <a:off x="4378" y="542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4 – Tackling gangs and serious violence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8</a:t>
            </a:fld>
            <a:endParaRPr lang="en-GB" dirty="0"/>
          </a:p>
        </p:txBody>
      </p:sp>
      <p:sp>
        <p:nvSpPr>
          <p:cNvPr id="11" name="Rectangle 10"/>
          <p:cNvSpPr/>
          <p:nvPr/>
        </p:nvSpPr>
        <p:spPr>
          <a:xfrm>
            <a:off x="5940152" y="156942"/>
            <a:ext cx="305983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pic>
        <p:nvPicPr>
          <p:cNvPr id="2" name="Picture 1">
            <a:extLst>
              <a:ext uri="{FF2B5EF4-FFF2-40B4-BE49-F238E27FC236}">
                <a16:creationId xmlns:a16="http://schemas.microsoft.com/office/drawing/2014/main" id="{D0026605-29A4-4914-A48C-42C91F4B0A30}"/>
              </a:ext>
            </a:extLst>
          </p:cNvPr>
          <p:cNvPicPr>
            <a:picLocks noChangeAspect="1"/>
          </p:cNvPicPr>
          <p:nvPr/>
        </p:nvPicPr>
        <p:blipFill>
          <a:blip r:embed="rId2"/>
          <a:stretch>
            <a:fillRect/>
          </a:stretch>
        </p:blipFill>
        <p:spPr>
          <a:xfrm>
            <a:off x="69950" y="739610"/>
            <a:ext cx="9000000" cy="1466542"/>
          </a:xfrm>
          <a:prstGeom prst="rect">
            <a:avLst/>
          </a:prstGeom>
        </p:spPr>
      </p:pic>
    </p:spTree>
    <p:extLst>
      <p:ext uri="{BB962C8B-B14F-4D97-AF65-F5344CB8AC3E}">
        <p14:creationId xmlns:p14="http://schemas.microsoft.com/office/powerpoint/2010/main" val="3526203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400600" cy="369332"/>
          </a:xfrm>
          <a:prstGeom prst="rect">
            <a:avLst/>
          </a:prstGeom>
        </p:spPr>
        <p:txBody>
          <a:bodyPr wrap="square">
            <a:spAutoFit/>
          </a:bodyPr>
          <a:lstStyle/>
          <a:p>
            <a:r>
              <a:rPr lang="en-GB" b="1" dirty="0">
                <a:solidFill>
                  <a:schemeClr val="bg1"/>
                </a:solidFill>
              </a:rPr>
              <a:t>Priority 5 – Disrupting and preventing organised crime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9</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p>
        </p:txBody>
      </p:sp>
      <p:sp>
        <p:nvSpPr>
          <p:cNvPr id="7" name="TextBox 6"/>
          <p:cNvSpPr txBox="1"/>
          <p:nvPr/>
        </p:nvSpPr>
        <p:spPr>
          <a:xfrm>
            <a:off x="151988" y="3843991"/>
            <a:ext cx="8725476" cy="2469907"/>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rPr>
              <a:t>Essex experienced a 31.4% increase in Organised Crime Group (OCG) disruptions (69 more) for the 12 months to December 2021 compared to the 12 months to December 2020. In January 2019 there was a change in the way in which the number of OCG disruptions were counted; this follows National Crime Agency (NCA) and Eastern Region Special Operations Unit (ERSOU) guidance to ensure that all forces record disruptions in the same way.  </a:t>
            </a:r>
          </a:p>
          <a:p>
            <a:endParaRPr lang="en-GB" sz="1100" dirty="0">
              <a:solidFill>
                <a:srgbClr val="FF0000"/>
              </a:solidFill>
            </a:endParaRPr>
          </a:p>
          <a:p>
            <a:r>
              <a:rPr lang="en-GB" sz="1100" dirty="0">
                <a:solidFill>
                  <a:schemeClr val="tx1"/>
                </a:solidFill>
              </a:rPr>
              <a:t>Trafficking of drug arrests, which are primarily driven by police proactivity, decreased by 11.8% (235 fewer) in the 12 months to December 2021 compared to the 12 months to December 2020 and decreased by 3.6% (65 fewer) compared to the 12 months to December 20</a:t>
            </a:r>
            <a:r>
              <a:rPr lang="en-GB" sz="1100" u="sng" dirty="0">
                <a:solidFill>
                  <a:schemeClr val="tx1"/>
                </a:solidFill>
              </a:rPr>
              <a:t>19</a:t>
            </a:r>
            <a:r>
              <a:rPr lang="en-GB" sz="1100" dirty="0">
                <a:solidFill>
                  <a:schemeClr val="tx1"/>
                </a:solidFill>
              </a:rPr>
              <a:t>. 3.2% more trafficking of drugs offences have been recorded (39 more offences to 1,246) in the 12 months to December 2021 compared to the 12 months to December 2020. There was a 36.8% increase (335 more) in the number of trafficking of drugs offences in the 12 months to December 2021 compared to the 12 months to December 20</a:t>
            </a:r>
            <a:r>
              <a:rPr lang="en-GB" sz="1100" u="sng" dirty="0">
                <a:solidFill>
                  <a:schemeClr val="tx1"/>
                </a:solidFill>
              </a:rPr>
              <a:t>19</a:t>
            </a:r>
            <a:r>
              <a:rPr lang="en-GB" sz="1100" dirty="0">
                <a:solidFill>
                  <a:schemeClr val="tx1"/>
                </a:solidFill>
              </a:rPr>
              <a:t>. </a:t>
            </a:r>
          </a:p>
          <a:p>
            <a:pPr lvl="0"/>
            <a:endParaRPr lang="en-GB" sz="1100" dirty="0">
              <a:solidFill>
                <a:srgbClr val="FF0000"/>
              </a:solidFill>
            </a:endParaRPr>
          </a:p>
          <a:p>
            <a:r>
              <a:rPr lang="en-GB" sz="1100" dirty="0">
                <a:solidFill>
                  <a:schemeClr val="tx1"/>
                </a:solidFill>
              </a:rPr>
              <a:t>Due to the increase in OCG disruptions, a grade of Good is recommended. </a:t>
            </a:r>
          </a:p>
          <a:p>
            <a:endParaRPr lang="en-GB" sz="1200" dirty="0">
              <a:solidFill>
                <a:srgbClr val="FF0000"/>
              </a:solidFill>
            </a:endParaRPr>
          </a:p>
          <a:p>
            <a:r>
              <a:rPr lang="en-GB" sz="1050" dirty="0">
                <a:solidFill>
                  <a:schemeClr val="tx1"/>
                </a:solidFill>
              </a:rPr>
              <a:t>* Due to the change in recording in January 2019 it is not possible to compare the 12 months to December 2019 to the 12 months to December 2021.</a:t>
            </a:r>
          </a:p>
        </p:txBody>
      </p:sp>
      <p:pic>
        <p:nvPicPr>
          <p:cNvPr id="10" name="Picture 9">
            <a:extLst>
              <a:ext uri="{FF2B5EF4-FFF2-40B4-BE49-F238E27FC236}">
                <a16:creationId xmlns:a16="http://schemas.microsoft.com/office/drawing/2014/main" id="{9E25EDA4-5330-47D5-9D49-5E24604F05D2}"/>
              </a:ext>
            </a:extLst>
          </p:cNvPr>
          <p:cNvPicPr>
            <a:picLocks noChangeAspect="1"/>
          </p:cNvPicPr>
          <p:nvPr/>
        </p:nvPicPr>
        <p:blipFill>
          <a:blip r:embed="rId2"/>
          <a:stretch>
            <a:fillRect/>
          </a:stretch>
        </p:blipFill>
        <p:spPr>
          <a:xfrm>
            <a:off x="167200" y="1741803"/>
            <a:ext cx="4032000" cy="1717260"/>
          </a:xfrm>
          <a:prstGeom prst="rect">
            <a:avLst/>
          </a:prstGeom>
        </p:spPr>
      </p:pic>
      <p:pic>
        <p:nvPicPr>
          <p:cNvPr id="11" name="Picture 10">
            <a:extLst>
              <a:ext uri="{FF2B5EF4-FFF2-40B4-BE49-F238E27FC236}">
                <a16:creationId xmlns:a16="http://schemas.microsoft.com/office/drawing/2014/main" id="{053B7C86-3583-4C58-BA55-A4051EC73DF2}"/>
              </a:ext>
            </a:extLst>
          </p:cNvPr>
          <p:cNvPicPr>
            <a:picLocks noChangeAspect="1"/>
          </p:cNvPicPr>
          <p:nvPr/>
        </p:nvPicPr>
        <p:blipFill>
          <a:blip r:embed="rId3"/>
          <a:stretch>
            <a:fillRect/>
          </a:stretch>
        </p:blipFill>
        <p:spPr>
          <a:xfrm>
            <a:off x="4599831" y="1746634"/>
            <a:ext cx="4320000" cy="1715715"/>
          </a:xfrm>
          <a:prstGeom prst="rect">
            <a:avLst/>
          </a:prstGeom>
        </p:spPr>
      </p:pic>
      <p:pic>
        <p:nvPicPr>
          <p:cNvPr id="3" name="Picture 2">
            <a:extLst>
              <a:ext uri="{FF2B5EF4-FFF2-40B4-BE49-F238E27FC236}">
                <a16:creationId xmlns:a16="http://schemas.microsoft.com/office/drawing/2014/main" id="{AF22D8B5-9CDC-464B-BB89-573BF372688C}"/>
              </a:ext>
            </a:extLst>
          </p:cNvPr>
          <p:cNvPicPr>
            <a:picLocks noChangeAspect="1"/>
          </p:cNvPicPr>
          <p:nvPr/>
        </p:nvPicPr>
        <p:blipFill>
          <a:blip r:embed="rId4"/>
          <a:stretch>
            <a:fillRect/>
          </a:stretch>
        </p:blipFill>
        <p:spPr>
          <a:xfrm>
            <a:off x="151988" y="800990"/>
            <a:ext cx="6210000" cy="818209"/>
          </a:xfrm>
          <a:prstGeom prst="rect">
            <a:avLst/>
          </a:prstGeom>
        </p:spPr>
      </p:pic>
    </p:spTree>
    <p:extLst>
      <p:ext uri="{BB962C8B-B14F-4D97-AF65-F5344CB8AC3E}">
        <p14:creationId xmlns:p14="http://schemas.microsoft.com/office/powerpoint/2010/main" val="2894327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06DBE025745504181827AC2F0F9063D" ma:contentTypeVersion="8" ma:contentTypeDescription="Create a new document." ma:contentTypeScope="" ma:versionID="34245a621a8f54dd86b6cb15e3025001">
  <xsd:schema xmlns:xsd="http://www.w3.org/2001/XMLSchema" xmlns:xs="http://www.w3.org/2001/XMLSchema" xmlns:p="http://schemas.microsoft.com/office/2006/metadata/properties" xmlns:ns3="8d7c5e81-ca17-4398-b481-393a2177e379" targetNamespace="http://schemas.microsoft.com/office/2006/metadata/properties" ma:root="true" ma:fieldsID="a6247fbcaeac062c111842d896d84f34" ns3:_="">
    <xsd:import namespace="8d7c5e81-ca17-4398-b481-393a2177e37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7c5e81-ca17-4398-b481-393a2177e3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8994F2E-0B20-4C22-93D0-ED08D70A5655}">
  <ds:schemaRefs>
    <ds:schemaRef ds:uri="http://schemas.microsoft.com/sharepoint/v3/contenttype/forms"/>
  </ds:schemaRefs>
</ds:datastoreItem>
</file>

<file path=customXml/itemProps2.xml><?xml version="1.0" encoding="utf-8"?>
<ds:datastoreItem xmlns:ds="http://schemas.openxmlformats.org/officeDocument/2006/customXml" ds:itemID="{74C3C205-4235-45DD-A22A-A0976662A7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7c5e81-ca17-4398-b481-393a2177e3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376E85F-4E80-45DB-8D7E-A114981C45FF}">
  <ds:schemaRefs>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purl.org/dc/dcmitype/"/>
    <ds:schemaRef ds:uri="http://www.w3.org/XML/1998/namespace"/>
    <ds:schemaRef ds:uri="http://schemas.microsoft.com/office/infopath/2007/PartnerControls"/>
    <ds:schemaRef ds:uri="8d7c5e81-ca17-4398-b481-393a2177e379"/>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132721</TotalTime>
  <Words>5611</Words>
  <Application>Microsoft Office PowerPoint</Application>
  <PresentationFormat>On-screen Show (4:3)</PresentationFormat>
  <Paragraphs>219</Paragraphs>
  <Slides>19</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Samantha Dowdeswell 42073768</cp:lastModifiedBy>
  <cp:revision>5174</cp:revision>
  <cp:lastPrinted>2020-11-06T11:50:37Z</cp:lastPrinted>
  <dcterms:created xsi:type="dcterms:W3CDTF">2016-11-25T10:22:24Z</dcterms:created>
  <dcterms:modified xsi:type="dcterms:W3CDTF">2022-01-27T13:17:17Z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f716d1d-13e1-4569-9dd0-bef6621415c1_Enabled">
    <vt:lpwstr>True</vt:lpwstr>
  </property>
  <property fmtid="{D5CDD505-2E9C-101B-9397-08002B2CF9AE}" pid="3" name="MSIP_Label_8f716d1d-13e1-4569-9dd0-bef6621415c1_SiteId">
    <vt:lpwstr>f31b07f0-9cf9-40db-964d-6ff986a97e3d</vt:lpwstr>
  </property>
  <property fmtid="{D5CDD505-2E9C-101B-9397-08002B2CF9AE}" pid="4" name="MSIP_Label_8f716d1d-13e1-4569-9dd0-bef6621415c1_Owner">
    <vt:lpwstr>Donna.Veasey@essex.police.uk</vt:lpwstr>
  </property>
  <property fmtid="{D5CDD505-2E9C-101B-9397-08002B2CF9AE}" pid="5" name="MSIP_Label_8f716d1d-13e1-4569-9dd0-bef6621415c1_SetDate">
    <vt:lpwstr>2019-11-26T15:14:40.0714229Z</vt:lpwstr>
  </property>
  <property fmtid="{D5CDD505-2E9C-101B-9397-08002B2CF9AE}" pid="6" name="MSIP_Label_8f716d1d-13e1-4569-9dd0-bef6621415c1_Name">
    <vt:lpwstr>OFFICIAL</vt:lpwstr>
  </property>
  <property fmtid="{D5CDD505-2E9C-101B-9397-08002B2CF9AE}" pid="7" name="MSIP_Label_8f716d1d-13e1-4569-9dd0-bef6621415c1_Application">
    <vt:lpwstr>Microsoft Azure Information Protection</vt:lpwstr>
  </property>
  <property fmtid="{D5CDD505-2E9C-101B-9397-08002B2CF9AE}" pid="8" name="MSIP_Label_8f716d1d-13e1-4569-9dd0-bef6621415c1_ActionId">
    <vt:lpwstr>bf00b807-af35-45c6-bdba-8ccd2f940679</vt:lpwstr>
  </property>
  <property fmtid="{D5CDD505-2E9C-101B-9397-08002B2CF9AE}" pid="9" name="MSIP_Label_8f716d1d-13e1-4569-9dd0-bef6621415c1_Extended_MSFT_Method">
    <vt:lpwstr>Automatic</vt:lpwstr>
  </property>
  <property fmtid="{D5CDD505-2E9C-101B-9397-08002B2CF9AE}" pid="10" name="Sensitivity">
    <vt:lpwstr>OFFICIAL</vt:lpwstr>
  </property>
  <property fmtid="{D5CDD505-2E9C-101B-9397-08002B2CF9AE}" pid="11" name="ContentTypeId">
    <vt:lpwstr>0x010100906DBE025745504181827AC2F0F9063D</vt:lpwstr>
  </property>
</Properties>
</file>