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0"/>
  </p:notesMasterIdLst>
  <p:handoutMasterIdLst>
    <p:handoutMasterId r:id="rId31"/>
  </p:handoutMasterIdLst>
  <p:sldIdLst>
    <p:sldId id="257" r:id="rId5"/>
    <p:sldId id="299" r:id="rId6"/>
    <p:sldId id="286" r:id="rId7"/>
    <p:sldId id="300" r:id="rId8"/>
    <p:sldId id="287" r:id="rId9"/>
    <p:sldId id="315" r:id="rId10"/>
    <p:sldId id="292" r:id="rId11"/>
    <p:sldId id="316" r:id="rId12"/>
    <p:sldId id="317" r:id="rId13"/>
    <p:sldId id="318" r:id="rId14"/>
    <p:sldId id="319" r:id="rId15"/>
    <p:sldId id="321" r:id="rId16"/>
    <p:sldId id="322" r:id="rId17"/>
    <p:sldId id="288" r:id="rId18"/>
    <p:sldId id="324" r:id="rId19"/>
    <p:sldId id="305" r:id="rId20"/>
    <p:sldId id="298" r:id="rId21"/>
    <p:sldId id="326" r:id="rId22"/>
    <p:sldId id="325" r:id="rId23"/>
    <p:sldId id="295" r:id="rId24"/>
    <p:sldId id="296" r:id="rId25"/>
    <p:sldId id="327" r:id="rId26"/>
    <p:sldId id="332" r:id="rId27"/>
    <p:sldId id="333" r:id="rId28"/>
    <p:sldId id="334" r:id="rId29"/>
  </p:sldIdLst>
  <p:sldSz cx="9144000" cy="6858000" type="screen4x3"/>
  <p:notesSz cx="6877050" cy="9656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cy Morris D/SUPT 42000436" initials="LMD4" lastIdx="2" clrIdx="0"/>
  <p:cmAuthor id="7" name="Richard Charnock 42071826" initials="RC4" lastIdx="1" clrIdx="7">
    <p:extLst>
      <p:ext uri="{19B8F6BF-5375-455C-9EA6-DF929625EA0E}">
        <p15:presenceInfo xmlns:p15="http://schemas.microsoft.com/office/powerpoint/2012/main" userId="S::Richard.Charnock@essex.police.uk::9349f1fd-d448-4709-94f9-992c39c3d9bf" providerId="AD"/>
      </p:ext>
    </p:extLst>
  </p:cmAuthor>
  <p:cmAuthor id="1" name="Mark Johnson 42078336" initials="MJ4" lastIdx="28" clrIdx="1"/>
  <p:cmAuthor id="8" name="Morgan Cronin T/CH/SUPT 42002887" initials="MCT4" lastIdx="5" clrIdx="8">
    <p:extLst>
      <p:ext uri="{19B8F6BF-5375-455C-9EA6-DF929625EA0E}">
        <p15:presenceInfo xmlns:p15="http://schemas.microsoft.com/office/powerpoint/2012/main" userId="S::Morgan.Cronin@essex.police.uk::9e0ccce6-48d7-429b-b73a-6e2d245cd771" providerId="AD"/>
      </p:ext>
    </p:extLst>
  </p:cmAuthor>
  <p:cmAuthor id="2" name="Victoria Harrington 42077067" initials="VH4" lastIdx="131" clrIdx="2"/>
  <p:cmAuthor id="3" name="Matt Robbins 42073495" initials="MR4" lastIdx="5" clrIdx="3">
    <p:extLst>
      <p:ext uri="{19B8F6BF-5375-455C-9EA6-DF929625EA0E}">
        <p15:presenceInfo xmlns:p15="http://schemas.microsoft.com/office/powerpoint/2012/main" userId="S-1-5-21-3905950219-3223722337-1205513746-15545" providerId="AD"/>
      </p:ext>
    </p:extLst>
  </p:cmAuthor>
  <p:cmAuthor id="4" name="Laura Sumer 42070126" initials="LS4" lastIdx="18" clrIdx="4">
    <p:extLst>
      <p:ext uri="{19B8F6BF-5375-455C-9EA6-DF929625EA0E}">
        <p15:presenceInfo xmlns:p15="http://schemas.microsoft.com/office/powerpoint/2012/main" userId="S-1-5-21-3905950219-3223722337-1205513746-14080" providerId="AD"/>
      </p:ext>
    </p:extLst>
  </p:cmAuthor>
  <p:cmAuthor id="5" name="Laura Sumer 42070126" initials="LS4 [2]" lastIdx="74" clrIdx="5">
    <p:extLst>
      <p:ext uri="{19B8F6BF-5375-455C-9EA6-DF929625EA0E}">
        <p15:presenceInfo xmlns:p15="http://schemas.microsoft.com/office/powerpoint/2012/main" userId="S::Laura.Sumer@essex.police.uk::fbb2f4ed-998a-41d0-8295-e1419d34a0c5" providerId="AD"/>
      </p:ext>
    </p:extLst>
  </p:cmAuthor>
  <p:cmAuthor id="6" name="Matt Robbins 42073495" initials="MR4 [2]" lastIdx="15" clrIdx="6">
    <p:extLst>
      <p:ext uri="{19B8F6BF-5375-455C-9EA6-DF929625EA0E}">
        <p15:presenceInfo xmlns:p15="http://schemas.microsoft.com/office/powerpoint/2012/main" userId="S::Matt.Robbins@essex.police.uk::a8de2c8f-d049-460a-a9e1-41659b9f2e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1C3048"/>
    <a:srgbClr val="001947"/>
    <a:srgbClr val="E9EDF4"/>
    <a:srgbClr val="1F3651"/>
    <a:srgbClr val="142232"/>
    <a:srgbClr val="E890AB"/>
    <a:srgbClr val="83F5BF"/>
    <a:srgbClr val="1320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72" autoAdjust="0"/>
    <p:restoredTop sz="96102" autoAdjust="0"/>
  </p:normalViewPr>
  <p:slideViewPr>
    <p:cSldViewPr>
      <p:cViewPr varScale="1">
        <p:scale>
          <a:sx n="62" d="100"/>
          <a:sy n="62" d="100"/>
        </p:scale>
        <p:origin x="1444" y="52"/>
      </p:cViewPr>
      <p:guideLst>
        <p:guide orient="horz" pos="2160"/>
        <p:guide pos="2880"/>
      </p:guideLst>
    </p:cSldViewPr>
  </p:slideViewPr>
  <p:notesTextViewPr>
    <p:cViewPr>
      <p:scale>
        <a:sx n="1" d="1"/>
        <a:sy n="1" d="1"/>
      </p:scale>
      <p:origin x="0" y="0"/>
    </p:cViewPr>
  </p:notesTextViewPr>
  <p:notesViewPr>
    <p:cSldViewPr>
      <p:cViewPr varScale="1">
        <p:scale>
          <a:sx n="61" d="100"/>
          <a:sy n="61" d="100"/>
        </p:scale>
        <p:origin x="3254" y="67"/>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0704" cy="482839"/>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sz="quarter" idx="1"/>
          </p:nvPr>
        </p:nvSpPr>
        <p:spPr>
          <a:xfrm>
            <a:off x="3894723" y="2"/>
            <a:ext cx="2980704" cy="482839"/>
          </a:xfrm>
          <a:prstGeom prst="rect">
            <a:avLst/>
          </a:prstGeom>
        </p:spPr>
        <p:txBody>
          <a:bodyPr vert="horz" lIns="92098" tIns="46048" rIns="92098" bIns="46048" rtlCol="0"/>
          <a:lstStyle>
            <a:lvl1pPr algn="r">
              <a:defRPr sz="1200"/>
            </a:lvl1pPr>
          </a:lstStyle>
          <a:p>
            <a:fld id="{5903D7C5-9F6C-4676-B42A-1E0731642E03}" type="datetimeFigureOut">
              <a:rPr lang="en-GB" smtClean="0"/>
              <a:t>15/02/2022</a:t>
            </a:fld>
            <a:endParaRPr lang="en-GB" dirty="0"/>
          </a:p>
        </p:txBody>
      </p:sp>
      <p:sp>
        <p:nvSpPr>
          <p:cNvPr id="4" name="Footer Placeholder 3"/>
          <p:cNvSpPr>
            <a:spLocks noGrp="1"/>
          </p:cNvSpPr>
          <p:nvPr>
            <p:ph type="ftr" sz="quarter" idx="2"/>
          </p:nvPr>
        </p:nvSpPr>
        <p:spPr>
          <a:xfrm>
            <a:off x="1" y="9172375"/>
            <a:ext cx="2980704" cy="482839"/>
          </a:xfrm>
          <a:prstGeom prst="rect">
            <a:avLst/>
          </a:prstGeom>
        </p:spPr>
        <p:txBody>
          <a:bodyPr vert="horz" lIns="92098" tIns="46048" rIns="92098" bIns="46048"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94723" y="9172375"/>
            <a:ext cx="2980704" cy="482839"/>
          </a:xfrm>
          <a:prstGeom prst="rect">
            <a:avLst/>
          </a:prstGeom>
        </p:spPr>
        <p:txBody>
          <a:bodyPr vert="horz" lIns="92098" tIns="46048" rIns="92098" bIns="46048" rtlCol="0" anchor="b"/>
          <a:lstStyle>
            <a:lvl1pPr algn="r">
              <a:defRPr sz="1200"/>
            </a:lvl1pPr>
          </a:lstStyle>
          <a:p>
            <a:fld id="{B07D4B5A-3B64-4AD6-87F8-980ACD575913}" type="slidenum">
              <a:rPr lang="en-GB" smtClean="0"/>
              <a:t>‹#›</a:t>
            </a:fld>
            <a:endParaRPr lang="en-GB" dirty="0"/>
          </a:p>
        </p:txBody>
      </p:sp>
    </p:spTree>
    <p:extLst>
      <p:ext uri="{BB962C8B-B14F-4D97-AF65-F5344CB8AC3E}">
        <p14:creationId xmlns:p14="http://schemas.microsoft.com/office/powerpoint/2010/main" val="349846542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0704" cy="482839"/>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idx="1"/>
          </p:nvPr>
        </p:nvSpPr>
        <p:spPr>
          <a:xfrm>
            <a:off x="3894723" y="2"/>
            <a:ext cx="2980704" cy="482839"/>
          </a:xfrm>
          <a:prstGeom prst="rect">
            <a:avLst/>
          </a:prstGeom>
        </p:spPr>
        <p:txBody>
          <a:bodyPr vert="horz" lIns="92098" tIns="46048" rIns="92098" bIns="46048" rtlCol="0"/>
          <a:lstStyle>
            <a:lvl1pPr algn="r">
              <a:defRPr sz="1200"/>
            </a:lvl1pPr>
          </a:lstStyle>
          <a:p>
            <a:fld id="{94FE0818-969F-4496-9006-8FE67EE6E561}" type="datetimeFigureOut">
              <a:rPr lang="en-GB" smtClean="0"/>
              <a:t>15/02/2022</a:t>
            </a:fld>
            <a:endParaRPr lang="en-GB" dirty="0"/>
          </a:p>
        </p:txBody>
      </p:sp>
      <p:sp>
        <p:nvSpPr>
          <p:cNvPr id="4" name="Slide Image Placeholder 3"/>
          <p:cNvSpPr>
            <a:spLocks noGrp="1" noRot="1" noChangeAspect="1"/>
          </p:cNvSpPr>
          <p:nvPr>
            <p:ph type="sldImg" idx="2"/>
          </p:nvPr>
        </p:nvSpPr>
        <p:spPr>
          <a:xfrm>
            <a:off x="1023938" y="723900"/>
            <a:ext cx="4829175" cy="3621088"/>
          </a:xfrm>
          <a:prstGeom prst="rect">
            <a:avLst/>
          </a:prstGeom>
          <a:noFill/>
          <a:ln w="12700">
            <a:solidFill>
              <a:prstClr val="black"/>
            </a:solidFill>
          </a:ln>
        </p:spPr>
        <p:txBody>
          <a:bodyPr vert="horz" lIns="92098" tIns="46048" rIns="92098" bIns="46048" rtlCol="0" anchor="ctr"/>
          <a:lstStyle/>
          <a:p>
            <a:endParaRPr lang="en-GB" dirty="0"/>
          </a:p>
        </p:txBody>
      </p:sp>
      <p:sp>
        <p:nvSpPr>
          <p:cNvPr id="5" name="Notes Placeholder 4"/>
          <p:cNvSpPr>
            <a:spLocks noGrp="1"/>
          </p:cNvSpPr>
          <p:nvPr>
            <p:ph type="body" sz="quarter" idx="3"/>
          </p:nvPr>
        </p:nvSpPr>
        <p:spPr>
          <a:xfrm>
            <a:off x="688357" y="4587739"/>
            <a:ext cx="5500342" cy="4345543"/>
          </a:xfrm>
          <a:prstGeom prst="rect">
            <a:avLst/>
          </a:prstGeom>
        </p:spPr>
        <p:txBody>
          <a:bodyPr vert="horz" lIns="92098" tIns="46048" rIns="92098" bIns="4604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172375"/>
            <a:ext cx="2980704" cy="482839"/>
          </a:xfrm>
          <a:prstGeom prst="rect">
            <a:avLst/>
          </a:prstGeom>
        </p:spPr>
        <p:txBody>
          <a:bodyPr vert="horz" lIns="92098" tIns="46048" rIns="92098" bIns="46048"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94723" y="9172375"/>
            <a:ext cx="2980704" cy="482839"/>
          </a:xfrm>
          <a:prstGeom prst="rect">
            <a:avLst/>
          </a:prstGeom>
        </p:spPr>
        <p:txBody>
          <a:bodyPr vert="horz" lIns="92098" tIns="46048" rIns="92098" bIns="46048" rtlCol="0" anchor="b"/>
          <a:lstStyle>
            <a:lvl1pPr algn="r">
              <a:defRPr sz="1200"/>
            </a:lvl1pPr>
          </a:lstStyle>
          <a:p>
            <a:fld id="{AC682968-C500-41F0-8EA9-AEB7EAFF1BE1}" type="slidenum">
              <a:rPr lang="en-GB" smtClean="0"/>
              <a:t>‹#›</a:t>
            </a:fld>
            <a:endParaRPr lang="en-GB" dirty="0"/>
          </a:p>
        </p:txBody>
      </p:sp>
    </p:spTree>
    <p:extLst>
      <p:ext uri="{BB962C8B-B14F-4D97-AF65-F5344CB8AC3E}">
        <p14:creationId xmlns:p14="http://schemas.microsoft.com/office/powerpoint/2010/main" val="151771399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03070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142977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425366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A3D49C3-51F0-484B-90BE-E68DCD6092B4}" type="datetime1">
              <a:rPr lang="en-GB" smtClean="0"/>
              <a:t>15/02/2022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807110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862981-8D8F-4C00-A270-A50B97D6A135}" type="datetime1">
              <a:rPr lang="en-GB" smtClean="0"/>
              <a:t>15/02/2022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37248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BD14697-7789-46C6-8E9B-DA9F96D7ACB6}" type="datetime1">
              <a:rPr lang="en-GB" smtClean="0"/>
              <a:t>15/02/2022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9754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845F4F4-1575-4393-9066-05EB6415236A}" type="datetime1">
              <a:rPr lang="en-GB" smtClean="0"/>
              <a:t>15/02/2022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651844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C8DACA-9ED4-4ABD-8F4A-4833BB894C40}" type="datetime1">
              <a:rPr lang="en-GB" smtClean="0"/>
              <a:t>15/02/2022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51911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99A09AD-8B61-4E5D-AE1F-CAFF15C4FBF5}" type="datetime1">
              <a:rPr lang="en-GB" smtClean="0"/>
              <a:t>15/02/2022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387979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EC38E7A-8525-40C6-8BB1-5440BCB18485}" type="datetime1">
              <a:rPr lang="en-GB" smtClean="0"/>
              <a:t>15/02/2022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306048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426EBF3-73A6-4007-A20F-ABFC92F4115D}" type="datetime1">
              <a:rPr lang="en-GB" smtClean="0"/>
              <a:t>15/02/2022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250470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B7109-DAC7-4ACA-9CB2-2C155A3CF4F1}" type="datetime1">
              <a:rPr lang="en-GB" smtClean="0"/>
              <a:t>15/02/2022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721263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D8A6CB-2731-471C-A854-00C06D38D1CB}" type="datetime1">
              <a:rPr lang="en-GB" smtClean="0"/>
              <a:t>15/02/2022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009590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4AB555-B295-4818-A9D2-165A49934E58}" type="datetime1">
              <a:rPr lang="en-GB" smtClean="0"/>
              <a:t>15/02/2022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2735207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0021A-6670-426C-9817-1BEF5B58DECA}" type="datetime1">
              <a:rPr lang="en-GB" smtClean="0"/>
              <a:t>15/02/2022</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83E65-4E55-4BA6-A0BC-212B9D3BDCE3}" type="slidenum">
              <a:rPr lang="en-GB" smtClean="0"/>
              <a:t>‹#›</a:t>
            </a:fld>
            <a:endParaRPr lang="en-GB" dirty="0"/>
          </a:p>
        </p:txBody>
      </p:sp>
    </p:spTree>
    <p:extLst>
      <p:ext uri="{BB962C8B-B14F-4D97-AF65-F5344CB8AC3E}">
        <p14:creationId xmlns:p14="http://schemas.microsoft.com/office/powerpoint/2010/main" val="3332614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emf"/><Relationship Id="rId1" Type="http://schemas.openxmlformats.org/officeDocument/2006/relationships/slideLayout" Target="../slideLayouts/slideLayout1.xml"/><Relationship Id="rId4" Type="http://schemas.openxmlformats.org/officeDocument/2006/relationships/image" Target="../media/image22.emf"/></Relationships>
</file>

<file path=ppt/slides/_rels/slide11.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emf"/><Relationship Id="rId1" Type="http://schemas.openxmlformats.org/officeDocument/2006/relationships/slideLayout" Target="../slideLayouts/slideLayout1.xml"/><Relationship Id="rId4" Type="http://schemas.openxmlformats.org/officeDocument/2006/relationships/image" Target="../media/image27.emf"/></Relationships>
</file>

<file path=ppt/slides/_rels/slide1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emf"/><Relationship Id="rId1" Type="http://schemas.openxmlformats.org/officeDocument/2006/relationships/slideLayout" Target="../slideLayouts/slideLayout1.xml"/><Relationship Id="rId5" Type="http://schemas.openxmlformats.org/officeDocument/2006/relationships/image" Target="../media/image31.emf"/><Relationship Id="rId4" Type="http://schemas.openxmlformats.org/officeDocument/2006/relationships/image" Target="../media/image30.png"/></Relationships>
</file>

<file path=ppt/slides/_rels/slide14.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emf"/><Relationship Id="rId1" Type="http://schemas.openxmlformats.org/officeDocument/2006/relationships/slideLayout" Target="../slideLayouts/slideLayout1.xml"/><Relationship Id="rId4" Type="http://schemas.openxmlformats.org/officeDocument/2006/relationships/image" Target="../media/image34.png"/></Relationships>
</file>

<file path=ppt/slides/_rels/slide15.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1.xml"/><Relationship Id="rId5" Type="http://schemas.openxmlformats.org/officeDocument/2006/relationships/image" Target="../media/image38.emf"/><Relationship Id="rId4" Type="http://schemas.openxmlformats.org/officeDocument/2006/relationships/image" Target="../media/image37.emf"/></Relationships>
</file>

<file path=ppt/slides/_rels/slide16.xml.rels><?xml version="1.0" encoding="UTF-8" standalone="yes"?>
<Relationships xmlns="http://schemas.openxmlformats.org/package/2006/relationships"><Relationship Id="rId2" Type="http://schemas.openxmlformats.org/officeDocument/2006/relationships/image" Target="../media/image39.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1.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2.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3.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9.emf"/><Relationship Id="rId4" Type="http://schemas.openxmlformats.org/officeDocument/2006/relationships/image" Target="../media/image8.emf"/></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3.emf"/><Relationship Id="rId5" Type="http://schemas.openxmlformats.org/officeDocument/2006/relationships/image" Target="../media/image12.emf"/><Relationship Id="rId4" Type="http://schemas.openxmlformats.org/officeDocument/2006/relationships/image" Target="../media/image11.emf"/></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emf"/><Relationship Id="rId1" Type="http://schemas.openxmlformats.org/officeDocument/2006/relationships/slideLayout" Target="../slideLayouts/slideLayout1.xml"/><Relationship Id="rId4" Type="http://schemas.openxmlformats.org/officeDocument/2006/relationships/image" Target="../media/image16.emf"/></Relationships>
</file>

<file path=ppt/slides/_rels/slide8.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9225" y="1124744"/>
            <a:ext cx="8599558" cy="1323439"/>
          </a:xfrm>
          <a:prstGeom prst="rect">
            <a:avLst/>
          </a:prstGeom>
          <a:noFill/>
        </p:spPr>
        <p:txBody>
          <a:bodyPr wrap="square" rtlCol="0">
            <a:spAutoFit/>
          </a:bodyPr>
          <a:lstStyle/>
          <a:p>
            <a:r>
              <a:rPr lang="en-GB" sz="4000" b="1" dirty="0">
                <a:latin typeface="Atkinson Hyperlegible" pitchFamily="50" charset="0"/>
              </a:rPr>
              <a:t>Police and Crime Plan 2021-2024</a:t>
            </a:r>
          </a:p>
          <a:p>
            <a:r>
              <a:rPr lang="en-GB" sz="4000" b="1" dirty="0">
                <a:latin typeface="Atkinson Hyperlegible" pitchFamily="50" charset="0"/>
              </a:rPr>
              <a:t>Monthly Performance Update</a:t>
            </a:r>
          </a:p>
        </p:txBody>
      </p:sp>
      <p:sp>
        <p:nvSpPr>
          <p:cNvPr id="3" name="Rectangle 2"/>
          <p:cNvSpPr/>
          <p:nvPr/>
        </p:nvSpPr>
        <p:spPr>
          <a:xfrm>
            <a:off x="199225" y="2570431"/>
            <a:ext cx="4572000" cy="461665"/>
          </a:xfrm>
          <a:prstGeom prst="rect">
            <a:avLst/>
          </a:prstGeom>
        </p:spPr>
        <p:txBody>
          <a:bodyPr>
            <a:spAutoFit/>
          </a:bodyPr>
          <a:lstStyle/>
          <a:p>
            <a:r>
              <a:rPr lang="en-GB" sz="2400" b="1" dirty="0">
                <a:latin typeface="Atkinson Hyperlegible" pitchFamily="50" charset="0"/>
              </a:rPr>
              <a:t>January 2022</a:t>
            </a:r>
            <a:endParaRPr lang="en-GB" sz="2400" b="1" dirty="0">
              <a:solidFill>
                <a:srgbClr val="FF0000"/>
              </a:solidFill>
              <a:latin typeface="Atkinson Hyperlegible" pitchFamily="50" charset="0"/>
            </a:endParaRPr>
          </a:p>
        </p:txBody>
      </p:sp>
      <p:sp>
        <p:nvSpPr>
          <p:cNvPr id="8" name="Rectangle 7"/>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4" name="TextBox 3"/>
          <p:cNvSpPr txBox="1"/>
          <p:nvPr/>
        </p:nvSpPr>
        <p:spPr>
          <a:xfrm>
            <a:off x="5364088" y="5705380"/>
            <a:ext cx="3744416" cy="954107"/>
          </a:xfrm>
          <a:prstGeom prst="rect">
            <a:avLst/>
          </a:prstGeom>
          <a:noFill/>
        </p:spPr>
        <p:txBody>
          <a:bodyPr wrap="square" rtlCol="0">
            <a:spAutoFit/>
          </a:bodyPr>
          <a:lstStyle/>
          <a:p>
            <a:pPr algn="r"/>
            <a:r>
              <a:rPr lang="en-GB" sz="1400" dirty="0">
                <a:latin typeface="Atkinson Hyperlegible" pitchFamily="50" charset="0"/>
              </a:rPr>
              <a:t>Version 1.4_1</a:t>
            </a:r>
          </a:p>
          <a:p>
            <a:pPr algn="r"/>
            <a:r>
              <a:rPr lang="en-GB" sz="1400" dirty="0">
                <a:latin typeface="Atkinson Hyperlegible" pitchFamily="50" charset="0"/>
              </a:rPr>
              <a:t>Produced February 2022</a:t>
            </a:r>
          </a:p>
          <a:p>
            <a:pPr algn="r"/>
            <a:r>
              <a:rPr lang="en-GB" sz="1400" dirty="0">
                <a:latin typeface="Atkinson Hyperlegible" pitchFamily="50" charset="0"/>
              </a:rPr>
              <a:t>Performance Analysis Unit, Essex Police</a:t>
            </a:r>
          </a:p>
          <a:p>
            <a:pPr algn="r"/>
            <a:r>
              <a:rPr lang="en-GB" sz="1400" dirty="0">
                <a:latin typeface="Atkinson Hyperlegible" pitchFamily="50" charset="0"/>
              </a:rPr>
              <a:t>Sensitivity: Official</a:t>
            </a:r>
          </a:p>
        </p:txBody>
      </p:sp>
      <p:sp>
        <p:nvSpPr>
          <p:cNvPr id="10" name="TextBox 9"/>
          <p:cNvSpPr txBox="1"/>
          <p:nvPr/>
        </p:nvSpPr>
        <p:spPr>
          <a:xfrm>
            <a:off x="199225" y="3093649"/>
            <a:ext cx="8329642" cy="276999"/>
          </a:xfrm>
          <a:prstGeom prst="rect">
            <a:avLst/>
          </a:prstGeom>
          <a:noFill/>
        </p:spPr>
        <p:txBody>
          <a:bodyPr wrap="square" rtlCol="0">
            <a:spAutoFit/>
          </a:bodyPr>
          <a:lstStyle/>
          <a:p>
            <a:r>
              <a:rPr lang="en-GB" sz="1200" i="1" dirty="0">
                <a:latin typeface="Atkinson Hyperlegible" pitchFamily="50" charset="0"/>
              </a:rPr>
              <a:t>National and MSG positions are to 30 November 2021 </a:t>
            </a:r>
            <a:r>
              <a:rPr lang="en-GB" sz="1200" i="1" dirty="0">
                <a:solidFill>
                  <a:schemeClr val="bg1">
                    <a:lumMod val="50000"/>
                  </a:schemeClr>
                </a:solidFill>
                <a:latin typeface="Atkinson Hyperlegible" pitchFamily="50" charset="0"/>
              </a:rPr>
              <a:t>(Essex Police data are to 31 January 2022).</a:t>
            </a:r>
            <a:endParaRPr lang="en-GB" sz="3600" dirty="0">
              <a:solidFill>
                <a:srgbClr val="FF0000"/>
              </a:solidFill>
              <a:latin typeface="Atkinson Hyperlegible" pitchFamily="50" charset="0"/>
            </a:endParaRPr>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225" y="5877271"/>
            <a:ext cx="1758002" cy="683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descr="C:\Users\42073495\AppData\Local\Temp\Essex Police logo and text on whit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496" y="4642897"/>
            <a:ext cx="1976798"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571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6 – Improving our services to support victims of crime</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10</a:t>
            </a:fld>
            <a:endParaRPr lang="en-GB" dirty="0"/>
          </a:p>
        </p:txBody>
      </p:sp>
      <p:sp>
        <p:nvSpPr>
          <p:cNvPr id="13" name="Rectangle 12"/>
          <p:cNvSpPr/>
          <p:nvPr/>
        </p:nvSpPr>
        <p:spPr>
          <a:xfrm>
            <a:off x="6588224" y="96407"/>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sp>
        <p:nvSpPr>
          <p:cNvPr id="12" name="TextBox 11">
            <a:extLst>
              <a:ext uri="{FF2B5EF4-FFF2-40B4-BE49-F238E27FC236}">
                <a16:creationId xmlns:a16="http://schemas.microsoft.com/office/drawing/2014/main" id="{4B4192FE-0414-49C9-9794-2AE36D86C0B2}"/>
              </a:ext>
            </a:extLst>
          </p:cNvPr>
          <p:cNvSpPr txBox="1"/>
          <p:nvPr/>
        </p:nvSpPr>
        <p:spPr>
          <a:xfrm>
            <a:off x="90957" y="4330158"/>
            <a:ext cx="8978675" cy="2262158"/>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latin typeface="Atkinson Hyperlegible" pitchFamily="50" charset="0"/>
              </a:rPr>
              <a:t>Essex experienced a 10.4% increase (4,392) in the number of repeat victims for the 12 months to January 2022 compared to the 12 months to January 2021. </a:t>
            </a:r>
          </a:p>
          <a:p>
            <a:endParaRPr lang="en-GB" sz="1100" dirty="0">
              <a:solidFill>
                <a:schemeClr val="tx1"/>
              </a:solidFill>
              <a:latin typeface="Atkinson Hyperlegible" pitchFamily="50" charset="0"/>
            </a:endParaRPr>
          </a:p>
          <a:p>
            <a:r>
              <a:rPr lang="en-GB" sz="1100" dirty="0">
                <a:solidFill>
                  <a:schemeClr val="tx1"/>
                </a:solidFill>
                <a:latin typeface="Atkinson Hyperlegible" pitchFamily="50" charset="0"/>
              </a:rPr>
              <a:t>There was an 8.4% increase (3,604 more) in the number of repeat victims in the 12 months to January 2022 compared to the 12 months to January 20</a:t>
            </a:r>
            <a:r>
              <a:rPr lang="en-GB" sz="1100" u="sng" dirty="0">
                <a:solidFill>
                  <a:schemeClr val="tx1"/>
                </a:solidFill>
                <a:latin typeface="Atkinson Hyperlegible" pitchFamily="50" charset="0"/>
              </a:rPr>
              <a:t>20</a:t>
            </a:r>
            <a:r>
              <a:rPr lang="en-GB" sz="1100" dirty="0">
                <a:solidFill>
                  <a:schemeClr val="tx1"/>
                </a:solidFill>
                <a:latin typeface="Atkinson Hyperlegible" pitchFamily="50" charset="0"/>
              </a:rPr>
              <a:t>. </a:t>
            </a:r>
          </a:p>
          <a:p>
            <a:pPr marL="171450" indent="-171450">
              <a:buFont typeface="Arial" panose="020B0604020202020204" pitchFamily="34" charset="0"/>
              <a:buChar char="•"/>
            </a:pPr>
            <a:endParaRPr lang="en-GB" sz="900" dirty="0">
              <a:solidFill>
                <a:schemeClr val="tx1"/>
              </a:solidFill>
              <a:latin typeface="Atkinson Hyperlegible" pitchFamily="50" charset="0"/>
            </a:endParaRPr>
          </a:p>
          <a:p>
            <a:r>
              <a:rPr lang="en-GB" sz="1100" dirty="0">
                <a:solidFill>
                  <a:schemeClr val="tx1"/>
                </a:solidFill>
                <a:latin typeface="Atkinson Hyperlegible" pitchFamily="50" charset="0"/>
              </a:rPr>
              <a:t>Confidence (from the independent survey commissioned by Essex Police) is at 61.0% (results to the 12 months to December 2021). Compared to year ending December 2020, confidence in the local police has remained stable.</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Due to the fact that the number of repeat victims has increased, a grade of Requires Improvement is recommended.</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Please note:</a:t>
            </a:r>
          </a:p>
          <a:p>
            <a:r>
              <a:rPr kumimoji="0" lang="en-GB" sz="1100" u="none" strike="noStrike" kern="1200" cap="none" spc="0" normalizeH="0" baseline="0" noProof="0" dirty="0">
                <a:ln>
                  <a:noFill/>
                </a:ln>
                <a:solidFill>
                  <a:schemeClr val="tx1"/>
                </a:solidFill>
                <a:effectLst/>
                <a:uLnTx/>
                <a:uFillTx/>
                <a:latin typeface="Atkinson Hyperlegible" pitchFamily="50" charset="0"/>
              </a:rPr>
              <a:t>*   Repeat victims will have reported more than one crime to Essex Police in the previous year. </a:t>
            </a:r>
          </a:p>
        </p:txBody>
      </p:sp>
      <p:pic>
        <p:nvPicPr>
          <p:cNvPr id="3" name="Picture 2">
            <a:extLst>
              <a:ext uri="{FF2B5EF4-FFF2-40B4-BE49-F238E27FC236}">
                <a16:creationId xmlns:a16="http://schemas.microsoft.com/office/drawing/2014/main" id="{4095B671-8081-49AC-93AE-21EDE3593C6A}"/>
              </a:ext>
            </a:extLst>
          </p:cNvPr>
          <p:cNvPicPr>
            <a:picLocks noChangeAspect="1"/>
          </p:cNvPicPr>
          <p:nvPr/>
        </p:nvPicPr>
        <p:blipFill>
          <a:blip r:embed="rId2"/>
          <a:stretch>
            <a:fillRect/>
          </a:stretch>
        </p:blipFill>
        <p:spPr>
          <a:xfrm>
            <a:off x="80295" y="713870"/>
            <a:ext cx="9000000" cy="717685"/>
          </a:xfrm>
          <a:prstGeom prst="rect">
            <a:avLst/>
          </a:prstGeom>
        </p:spPr>
      </p:pic>
      <p:pic>
        <p:nvPicPr>
          <p:cNvPr id="8" name="Picture 7">
            <a:extLst>
              <a:ext uri="{FF2B5EF4-FFF2-40B4-BE49-F238E27FC236}">
                <a16:creationId xmlns:a16="http://schemas.microsoft.com/office/drawing/2014/main" id="{F70EC6CC-F812-4012-A474-8EE4EB6CECC9}"/>
              </a:ext>
            </a:extLst>
          </p:cNvPr>
          <p:cNvPicPr>
            <a:picLocks noChangeAspect="1"/>
          </p:cNvPicPr>
          <p:nvPr/>
        </p:nvPicPr>
        <p:blipFill>
          <a:blip r:embed="rId3"/>
          <a:stretch>
            <a:fillRect/>
          </a:stretch>
        </p:blipFill>
        <p:spPr>
          <a:xfrm>
            <a:off x="2420295" y="1475129"/>
            <a:ext cx="4320000" cy="1831304"/>
          </a:xfrm>
          <a:prstGeom prst="rect">
            <a:avLst/>
          </a:prstGeom>
        </p:spPr>
      </p:pic>
      <p:pic>
        <p:nvPicPr>
          <p:cNvPr id="2" name="Picture 1">
            <a:extLst>
              <a:ext uri="{FF2B5EF4-FFF2-40B4-BE49-F238E27FC236}">
                <a16:creationId xmlns:a16="http://schemas.microsoft.com/office/drawing/2014/main" id="{290D65D1-25CC-4278-978D-CBA2BE149AA7}"/>
              </a:ext>
            </a:extLst>
          </p:cNvPr>
          <p:cNvPicPr>
            <a:picLocks noChangeAspect="1"/>
          </p:cNvPicPr>
          <p:nvPr/>
        </p:nvPicPr>
        <p:blipFill>
          <a:blip r:embed="rId4"/>
          <a:stretch>
            <a:fillRect/>
          </a:stretch>
        </p:blipFill>
        <p:spPr>
          <a:xfrm>
            <a:off x="61337" y="3350007"/>
            <a:ext cx="9000000" cy="873955"/>
          </a:xfrm>
          <a:prstGeom prst="rect">
            <a:avLst/>
          </a:prstGeom>
        </p:spPr>
      </p:pic>
    </p:spTree>
    <p:extLst>
      <p:ext uri="{BB962C8B-B14F-4D97-AF65-F5344CB8AC3E}">
        <p14:creationId xmlns:p14="http://schemas.microsoft.com/office/powerpoint/2010/main" val="3561602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26126"/>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7 – Violence against women and girls</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11</a:t>
            </a:fld>
            <a:endParaRPr lang="en-GB" dirty="0"/>
          </a:p>
        </p:txBody>
      </p:sp>
      <p:sp>
        <p:nvSpPr>
          <p:cNvPr id="12" name="TextBox 11">
            <a:extLst>
              <a:ext uri="{FF2B5EF4-FFF2-40B4-BE49-F238E27FC236}">
                <a16:creationId xmlns:a16="http://schemas.microsoft.com/office/drawing/2014/main" id="{4B4192FE-0414-49C9-9794-2AE36D86C0B2}"/>
              </a:ext>
            </a:extLst>
          </p:cNvPr>
          <p:cNvSpPr txBox="1"/>
          <p:nvPr/>
        </p:nvSpPr>
        <p:spPr>
          <a:xfrm>
            <a:off x="91648" y="2990493"/>
            <a:ext cx="8978675" cy="3462486"/>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latin typeface="Atkinson Hyperlegible" pitchFamily="50" charset="0"/>
              </a:rPr>
              <a:t>Essex experienced a 9.2% increase (3,308 more) in the number of violence against the person offences against females in the 12 months to January 2022 compared to the 12 months to January 2021. There was a 10.2% increase in the 12 months to January 2022 compared to the 12 months to January 20</a:t>
            </a:r>
            <a:r>
              <a:rPr lang="en-GB" sz="1100" u="sng" dirty="0">
                <a:solidFill>
                  <a:schemeClr val="tx1"/>
                </a:solidFill>
                <a:latin typeface="Atkinson Hyperlegible" pitchFamily="50" charset="0"/>
              </a:rPr>
              <a:t>20</a:t>
            </a:r>
            <a:r>
              <a:rPr lang="en-GB" sz="1100" dirty="0">
                <a:solidFill>
                  <a:schemeClr val="tx1"/>
                </a:solidFill>
                <a:latin typeface="Atkinson Hyperlegible" pitchFamily="50" charset="0"/>
              </a:rPr>
              <a:t>; this equates to 3,640 more offences.</a:t>
            </a:r>
          </a:p>
          <a:p>
            <a:endParaRPr lang="en-GB" sz="1100" dirty="0">
              <a:solidFill>
                <a:schemeClr val="tx1"/>
              </a:solidFill>
              <a:latin typeface="Atkinson Hyperlegible" pitchFamily="50" charset="0"/>
            </a:endParaRPr>
          </a:p>
          <a:p>
            <a:r>
              <a:rPr lang="en-GB" sz="1100" dirty="0">
                <a:solidFill>
                  <a:schemeClr val="tx1"/>
                </a:solidFill>
                <a:latin typeface="Atkinson Hyperlegible" pitchFamily="50" charset="0"/>
              </a:rPr>
              <a:t>There was a 33.4% increase (1,228 more) in the number of sexual offences against females and a 6.0% decrease (17 fewer) in the number of sexual offences against females solved in the 12 months to January 2022 compared to the 12 months to January 2021. </a:t>
            </a:r>
          </a:p>
          <a:p>
            <a:endParaRPr lang="en-GB" sz="1100" dirty="0">
              <a:solidFill>
                <a:schemeClr val="tx1"/>
              </a:solidFill>
              <a:latin typeface="Atkinson Hyperlegible" pitchFamily="50" charset="0"/>
            </a:endParaRPr>
          </a:p>
          <a:p>
            <a:r>
              <a:rPr lang="en-GB" sz="1100" dirty="0">
                <a:solidFill>
                  <a:schemeClr val="tx1"/>
                </a:solidFill>
                <a:latin typeface="Atkinson Hyperlegible" pitchFamily="50" charset="0"/>
              </a:rPr>
              <a:t>There was a 21.6% increase (871 more) in the number of sexual offences against females and a 20.5% increase (45 more) in the number of sexual offences against females solved in the 12 months to January 2022 compared to the 12 months to January 20</a:t>
            </a:r>
            <a:r>
              <a:rPr lang="en-GB" sz="1100" u="sng" dirty="0">
                <a:solidFill>
                  <a:schemeClr val="tx1"/>
                </a:solidFill>
                <a:latin typeface="Atkinson Hyperlegible" pitchFamily="50" charset="0"/>
              </a:rPr>
              <a:t>20</a:t>
            </a:r>
            <a:r>
              <a:rPr lang="en-GB" sz="1100" dirty="0">
                <a:solidFill>
                  <a:schemeClr val="tx1"/>
                </a:solidFill>
                <a:latin typeface="Atkinson Hyperlegible" pitchFamily="50" charset="0"/>
              </a:rPr>
              <a:t>.</a:t>
            </a:r>
          </a:p>
          <a:p>
            <a:endParaRPr lang="en-GB" sz="1100" dirty="0">
              <a:solidFill>
                <a:schemeClr val="tx1"/>
              </a:solidFill>
              <a:latin typeface="Atkinson Hyperlegible" pitchFamily="50" charset="0"/>
            </a:endParaRPr>
          </a:p>
          <a:p>
            <a:r>
              <a:rPr lang="en-GB" sz="1100" dirty="0">
                <a:solidFill>
                  <a:schemeClr val="tx1"/>
                </a:solidFill>
                <a:latin typeface="Atkinson Hyperlegible" pitchFamily="50" charset="0"/>
              </a:rPr>
              <a:t>Confidence of those who feel safe walking alone in their area after dark (from the independent survey commissioned by Essex Police) is at 41.2% for the period September 2021 to December 2021.</a:t>
            </a:r>
          </a:p>
          <a:p>
            <a:endParaRPr lang="en-GB" sz="1100" dirty="0">
              <a:solidFill>
                <a:schemeClr val="tx1"/>
              </a:solidFill>
              <a:latin typeface="Atkinson Hyperlegible" pitchFamily="50" charset="0"/>
            </a:endParaRPr>
          </a:p>
          <a:p>
            <a:r>
              <a:rPr lang="en-GB" sz="1100" dirty="0">
                <a:solidFill>
                  <a:schemeClr val="tx1"/>
                </a:solidFill>
                <a:latin typeface="Atkinson Hyperlegible" pitchFamily="50" charset="0"/>
              </a:rPr>
              <a:t>The number of sexual offences solved has decreased, the number of violence against the person offences has increased in each of the past six year-on-year comparisons, and the number of sexual offences against females has increased significantly in each of the past four year-on-year comparisons. Due to the deterioration in these measures, a grade of Requires Improvement is recommended.</a:t>
            </a:r>
          </a:p>
          <a:p>
            <a:endParaRPr lang="en-GB" sz="1100" dirty="0">
              <a:solidFill>
                <a:schemeClr val="tx1"/>
              </a:solidFill>
              <a:latin typeface="Atkinson Hyperlegible" pitchFamily="50" charset="0"/>
            </a:endParaRPr>
          </a:p>
          <a:p>
            <a:r>
              <a:rPr lang="en-GB" sz="1000" dirty="0">
                <a:solidFill>
                  <a:schemeClr val="tx1"/>
                </a:solidFill>
                <a:latin typeface="Atkinson Hyperlegible" pitchFamily="50" charset="0"/>
              </a:rPr>
              <a:t>Please note:</a:t>
            </a:r>
          </a:p>
          <a:p>
            <a:r>
              <a:rPr lang="en-GB" sz="1100" dirty="0">
                <a:solidFill>
                  <a:schemeClr val="tx1"/>
                </a:solidFill>
                <a:latin typeface="Atkinson Hyperlegible" pitchFamily="50" charset="0"/>
              </a:rPr>
              <a:t>*    Please see page 26 for table of violence against the person and sexual offences and outcomes (by crime type) split by gender.</a:t>
            </a:r>
          </a:p>
          <a:p>
            <a:r>
              <a:rPr lang="en-GB" sz="1100" dirty="0">
                <a:solidFill>
                  <a:schemeClr val="tx1"/>
                </a:solidFill>
                <a:latin typeface="Atkinson Hyperlegible" pitchFamily="50" charset="0"/>
              </a:rPr>
              <a:t>**  The confidence question was added to the internal survey in September 2021 so year on year comparison is not available.</a:t>
            </a:r>
          </a:p>
        </p:txBody>
      </p:sp>
      <p:pic>
        <p:nvPicPr>
          <p:cNvPr id="8" name="Picture 7">
            <a:extLst>
              <a:ext uri="{FF2B5EF4-FFF2-40B4-BE49-F238E27FC236}">
                <a16:creationId xmlns:a16="http://schemas.microsoft.com/office/drawing/2014/main" id="{29903BEC-6458-4D64-95F6-0908C0B001CD}"/>
              </a:ext>
            </a:extLst>
          </p:cNvPr>
          <p:cNvPicPr>
            <a:picLocks noChangeAspect="1"/>
          </p:cNvPicPr>
          <p:nvPr/>
        </p:nvPicPr>
        <p:blipFill>
          <a:blip r:embed="rId2"/>
          <a:stretch>
            <a:fillRect/>
          </a:stretch>
        </p:blipFill>
        <p:spPr>
          <a:xfrm>
            <a:off x="77901" y="751866"/>
            <a:ext cx="9000000" cy="1053376"/>
          </a:xfrm>
          <a:prstGeom prst="rect">
            <a:avLst/>
          </a:prstGeom>
        </p:spPr>
      </p:pic>
      <p:pic>
        <p:nvPicPr>
          <p:cNvPr id="10" name="Picture 9">
            <a:extLst>
              <a:ext uri="{FF2B5EF4-FFF2-40B4-BE49-F238E27FC236}">
                <a16:creationId xmlns:a16="http://schemas.microsoft.com/office/drawing/2014/main" id="{8FECA1AD-B96B-48D1-83E6-8C8F397BBB93}"/>
              </a:ext>
            </a:extLst>
          </p:cNvPr>
          <p:cNvPicPr>
            <a:picLocks noChangeAspect="1"/>
          </p:cNvPicPr>
          <p:nvPr/>
        </p:nvPicPr>
        <p:blipFill>
          <a:blip r:embed="rId3"/>
          <a:stretch>
            <a:fillRect/>
          </a:stretch>
        </p:blipFill>
        <p:spPr>
          <a:xfrm>
            <a:off x="80986" y="1868468"/>
            <a:ext cx="9000000" cy="821865"/>
          </a:xfrm>
          <a:prstGeom prst="rect">
            <a:avLst/>
          </a:prstGeom>
        </p:spPr>
      </p:pic>
      <p:sp>
        <p:nvSpPr>
          <p:cNvPr id="14" name="Rectangle 13">
            <a:extLst>
              <a:ext uri="{FF2B5EF4-FFF2-40B4-BE49-F238E27FC236}">
                <a16:creationId xmlns:a16="http://schemas.microsoft.com/office/drawing/2014/main" id="{FEC76D57-9F20-4515-AF40-22FC19593E0D}"/>
              </a:ext>
            </a:extLst>
          </p:cNvPr>
          <p:cNvSpPr/>
          <p:nvPr/>
        </p:nvSpPr>
        <p:spPr>
          <a:xfrm>
            <a:off x="6588028" y="56237"/>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spTree>
    <p:extLst>
      <p:ext uri="{BB962C8B-B14F-4D97-AF65-F5344CB8AC3E}">
        <p14:creationId xmlns:p14="http://schemas.microsoft.com/office/powerpoint/2010/main" val="4143044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8 – Dog theft</a:t>
            </a:r>
          </a:p>
        </p:txBody>
      </p:sp>
      <p:sp>
        <p:nvSpPr>
          <p:cNvPr id="5" name="Slide Number Placeholder 4"/>
          <p:cNvSpPr>
            <a:spLocks noGrp="1"/>
          </p:cNvSpPr>
          <p:nvPr>
            <p:ph type="sldNum" sz="quarter" idx="12"/>
          </p:nvPr>
        </p:nvSpPr>
        <p:spPr>
          <a:xfrm>
            <a:off x="6872531" y="6492875"/>
            <a:ext cx="2133600" cy="365125"/>
          </a:xfrm>
        </p:spPr>
        <p:txBody>
          <a:bodyPr/>
          <a:lstStyle/>
          <a:p>
            <a:fld id="{E0D83E65-4E55-4BA6-A0BC-212B9D3BDCE3}" type="slidenum">
              <a:rPr lang="en-GB" smtClean="0"/>
              <a:pPr/>
              <a:t>12</a:t>
            </a:fld>
            <a:endParaRPr lang="en-GB" dirty="0"/>
          </a:p>
        </p:txBody>
      </p:sp>
      <p:sp>
        <p:nvSpPr>
          <p:cNvPr id="13" name="Rectangle 12"/>
          <p:cNvSpPr/>
          <p:nvPr/>
        </p:nvSpPr>
        <p:spPr>
          <a:xfrm>
            <a:off x="7183650" y="156942"/>
            <a:ext cx="1837828"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lumMod val="75000"/>
                  </a:schemeClr>
                </a:solidFill>
                <a:latin typeface="Atkinson Hyperlegible" pitchFamily="50" charset="0"/>
              </a:rPr>
              <a:t>Adequate</a:t>
            </a:r>
          </a:p>
        </p:txBody>
      </p:sp>
      <p:sp>
        <p:nvSpPr>
          <p:cNvPr id="12" name="TextBox 11">
            <a:extLst>
              <a:ext uri="{FF2B5EF4-FFF2-40B4-BE49-F238E27FC236}">
                <a16:creationId xmlns:a16="http://schemas.microsoft.com/office/drawing/2014/main" id="{4B4192FE-0414-49C9-9794-2AE36D86C0B2}"/>
              </a:ext>
            </a:extLst>
          </p:cNvPr>
          <p:cNvSpPr txBox="1"/>
          <p:nvPr/>
        </p:nvSpPr>
        <p:spPr>
          <a:xfrm>
            <a:off x="70958" y="4581444"/>
            <a:ext cx="8978675" cy="2192908"/>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50" dirty="0">
                <a:solidFill>
                  <a:schemeClr val="tx1"/>
                </a:solidFill>
                <a:latin typeface="Atkinson Hyperlegible" pitchFamily="50" charset="0"/>
              </a:rPr>
              <a:t>Essex experienced 15 more dog thefts for the 12 months to January 2022 compared to the 12 months to January 2021. There were 12 more dog thefts in the 12 months to January 2022 compared to the 12 months to January 20</a:t>
            </a:r>
            <a:r>
              <a:rPr lang="en-GB" sz="1050" u="sng" dirty="0">
                <a:solidFill>
                  <a:schemeClr val="tx1"/>
                </a:solidFill>
                <a:latin typeface="Atkinson Hyperlegible" pitchFamily="50" charset="0"/>
              </a:rPr>
              <a:t>20</a:t>
            </a:r>
            <a:r>
              <a:rPr lang="en-GB" sz="1050" dirty="0">
                <a:solidFill>
                  <a:schemeClr val="tx1"/>
                </a:solidFill>
                <a:latin typeface="Atkinson Hyperlegible" pitchFamily="50" charset="0"/>
              </a:rPr>
              <a:t>.</a:t>
            </a:r>
          </a:p>
          <a:p>
            <a:endParaRPr lang="en-GB" sz="1050" dirty="0">
              <a:solidFill>
                <a:srgbClr val="00B050"/>
              </a:solidFill>
              <a:latin typeface="Atkinson Hyperlegible" pitchFamily="50" charset="0"/>
            </a:endParaRPr>
          </a:p>
          <a:p>
            <a:r>
              <a:rPr lang="en-GB" sz="1050" dirty="0">
                <a:solidFill>
                  <a:schemeClr val="tx1"/>
                </a:solidFill>
                <a:latin typeface="Atkinson Hyperlegible" pitchFamily="50" charset="0"/>
              </a:rPr>
              <a:t>Confidence as to how Essex Police and the organisations they work with are dealing with dog theft (from the independent survey commissioned by Essex Police) is at 63.6% for the period September 2021 to December 2021. </a:t>
            </a:r>
          </a:p>
          <a:p>
            <a:endParaRPr lang="en-GB" sz="1050" dirty="0">
              <a:solidFill>
                <a:schemeClr val="tx1"/>
              </a:solidFill>
              <a:latin typeface="Atkinson Hyperlegible" pitchFamily="50" charset="0"/>
            </a:endParaRPr>
          </a:p>
          <a:p>
            <a:r>
              <a:rPr lang="en-GB" sz="1050" dirty="0">
                <a:solidFill>
                  <a:schemeClr val="tx1"/>
                </a:solidFill>
                <a:latin typeface="Atkinson Hyperlegible" pitchFamily="50" charset="0"/>
              </a:rPr>
              <a:t>As confidence data are for one quarter only, a grade of Adequate is recommended. </a:t>
            </a:r>
            <a:endParaRPr lang="en-GB" sz="1050" dirty="0">
              <a:solidFill>
                <a:srgbClr val="FF0000"/>
              </a:solidFill>
              <a:highlight>
                <a:srgbClr val="FFFF00"/>
              </a:highlight>
              <a:latin typeface="Atkinson Hyperlegible" pitchFamily="50" charset="0"/>
            </a:endParaRPr>
          </a:p>
          <a:p>
            <a:endParaRPr lang="en-GB" sz="1050" dirty="0">
              <a:solidFill>
                <a:schemeClr val="tx1"/>
              </a:solidFill>
              <a:latin typeface="Atkinson Hyperlegible" pitchFamily="50" charset="0"/>
            </a:endParaRPr>
          </a:p>
          <a:p>
            <a:r>
              <a:rPr lang="en-GB" sz="1050" dirty="0">
                <a:solidFill>
                  <a:schemeClr val="tx1"/>
                </a:solidFill>
                <a:latin typeface="Atkinson Hyperlegible" pitchFamily="50" charset="0"/>
              </a:rPr>
              <a:t>Please note:</a:t>
            </a:r>
          </a:p>
          <a:p>
            <a:r>
              <a:rPr lang="en-GB" sz="1050" i="0" dirty="0">
                <a:solidFill>
                  <a:schemeClr val="tx1"/>
                </a:solidFill>
                <a:effectLst/>
                <a:latin typeface="Atkinson Hyperlegible" pitchFamily="50" charset="0"/>
              </a:rPr>
              <a:t>*   T</a:t>
            </a:r>
            <a:r>
              <a:rPr lang="en-GB" sz="1050" dirty="0">
                <a:solidFill>
                  <a:schemeClr val="tx1"/>
                </a:solidFill>
                <a:effectLst/>
                <a:latin typeface="Atkinson Hyperlegible" pitchFamily="50" charset="0"/>
              </a:rPr>
              <a:t>his is number of thefts in which dogs were stolen, and not quantity of dogs stolen in each theft. </a:t>
            </a:r>
            <a:r>
              <a:rPr lang="en-GB" sz="1050" i="0" dirty="0">
                <a:solidFill>
                  <a:schemeClr val="tx1"/>
                </a:solidFill>
                <a:effectLst/>
                <a:latin typeface="Atkinson Hyperlegible" pitchFamily="50" charset="0"/>
              </a:rPr>
              <a:t>Data are based on theft offence crimes and robbery offence crimes where the ‘property code’ is ‘pet animal – dog’ and the ‘property status’ is ‘stolen’ and/or ‘stolen/recovered’, broken down by month and year as requested. </a:t>
            </a:r>
            <a:endParaRPr lang="en-GB" sz="1050" dirty="0">
              <a:solidFill>
                <a:schemeClr val="tx1"/>
              </a:solidFill>
              <a:latin typeface="Atkinson Hyperlegible" pitchFamily="50" charset="0"/>
            </a:endParaRPr>
          </a:p>
          <a:p>
            <a:r>
              <a:rPr lang="en-GB" sz="1050" dirty="0">
                <a:solidFill>
                  <a:schemeClr val="tx1"/>
                </a:solidFill>
                <a:latin typeface="Atkinson Hyperlegible" pitchFamily="50" charset="0"/>
              </a:rPr>
              <a:t>**  The confidence question was added to the internal survey in September 2021 so year on year comparison is not available.</a:t>
            </a:r>
          </a:p>
        </p:txBody>
      </p:sp>
      <p:pic>
        <p:nvPicPr>
          <p:cNvPr id="10" name="Picture 9">
            <a:extLst>
              <a:ext uri="{FF2B5EF4-FFF2-40B4-BE49-F238E27FC236}">
                <a16:creationId xmlns:a16="http://schemas.microsoft.com/office/drawing/2014/main" id="{36B53D92-EDC2-45FF-9959-37A1B9825C28}"/>
              </a:ext>
            </a:extLst>
          </p:cNvPr>
          <p:cNvPicPr>
            <a:picLocks noChangeAspect="1"/>
          </p:cNvPicPr>
          <p:nvPr/>
        </p:nvPicPr>
        <p:blipFill>
          <a:blip r:embed="rId2"/>
          <a:stretch>
            <a:fillRect/>
          </a:stretch>
        </p:blipFill>
        <p:spPr>
          <a:xfrm>
            <a:off x="84894" y="3190394"/>
            <a:ext cx="9000000" cy="873955"/>
          </a:xfrm>
          <a:prstGeom prst="rect">
            <a:avLst/>
          </a:prstGeom>
        </p:spPr>
      </p:pic>
      <p:pic>
        <p:nvPicPr>
          <p:cNvPr id="11" name="Picture 10">
            <a:extLst>
              <a:ext uri="{FF2B5EF4-FFF2-40B4-BE49-F238E27FC236}">
                <a16:creationId xmlns:a16="http://schemas.microsoft.com/office/drawing/2014/main" id="{C17B38D8-38AD-44C0-8C09-6821374E96C2}"/>
              </a:ext>
            </a:extLst>
          </p:cNvPr>
          <p:cNvPicPr>
            <a:picLocks noChangeAspect="1"/>
          </p:cNvPicPr>
          <p:nvPr/>
        </p:nvPicPr>
        <p:blipFill>
          <a:blip r:embed="rId3"/>
          <a:stretch>
            <a:fillRect/>
          </a:stretch>
        </p:blipFill>
        <p:spPr>
          <a:xfrm>
            <a:off x="2604894" y="1495939"/>
            <a:ext cx="3960000" cy="1674782"/>
          </a:xfrm>
          <a:prstGeom prst="rect">
            <a:avLst/>
          </a:prstGeom>
        </p:spPr>
      </p:pic>
      <p:pic>
        <p:nvPicPr>
          <p:cNvPr id="2" name="Picture 1">
            <a:extLst>
              <a:ext uri="{FF2B5EF4-FFF2-40B4-BE49-F238E27FC236}">
                <a16:creationId xmlns:a16="http://schemas.microsoft.com/office/drawing/2014/main" id="{DF38EC10-0B4C-4DE8-8DDA-AC42554CE2BF}"/>
              </a:ext>
            </a:extLst>
          </p:cNvPr>
          <p:cNvPicPr>
            <a:picLocks noChangeAspect="1"/>
          </p:cNvPicPr>
          <p:nvPr/>
        </p:nvPicPr>
        <p:blipFill>
          <a:blip r:embed="rId4"/>
          <a:stretch>
            <a:fillRect/>
          </a:stretch>
        </p:blipFill>
        <p:spPr>
          <a:xfrm>
            <a:off x="60296" y="730735"/>
            <a:ext cx="9000000" cy="717685"/>
          </a:xfrm>
          <a:prstGeom prst="rect">
            <a:avLst/>
          </a:prstGeom>
        </p:spPr>
      </p:pic>
    </p:spTree>
    <p:extLst>
      <p:ext uri="{BB962C8B-B14F-4D97-AF65-F5344CB8AC3E}">
        <p14:creationId xmlns:p14="http://schemas.microsoft.com/office/powerpoint/2010/main" val="2050925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9 – Business Crime, Fraud and Cyber Crime</a:t>
            </a:r>
          </a:p>
        </p:txBody>
      </p:sp>
      <p:sp>
        <p:nvSpPr>
          <p:cNvPr id="5" name="Slide Number Placeholder 4"/>
          <p:cNvSpPr>
            <a:spLocks noGrp="1"/>
          </p:cNvSpPr>
          <p:nvPr>
            <p:ph type="sldNum" sz="quarter" idx="12"/>
          </p:nvPr>
        </p:nvSpPr>
        <p:spPr>
          <a:xfrm>
            <a:off x="6941415" y="6539261"/>
            <a:ext cx="2133600" cy="365125"/>
          </a:xfrm>
        </p:spPr>
        <p:txBody>
          <a:bodyPr/>
          <a:lstStyle/>
          <a:p>
            <a:fld id="{E0D83E65-4E55-4BA6-A0BC-212B9D3BDCE3}" type="slidenum">
              <a:rPr lang="en-GB" smtClean="0"/>
              <a:pPr/>
              <a:t>13</a:t>
            </a:fld>
            <a:endParaRPr lang="en-GB" dirty="0"/>
          </a:p>
        </p:txBody>
      </p:sp>
      <p:sp>
        <p:nvSpPr>
          <p:cNvPr id="12" name="TextBox 11">
            <a:extLst>
              <a:ext uri="{FF2B5EF4-FFF2-40B4-BE49-F238E27FC236}">
                <a16:creationId xmlns:a16="http://schemas.microsoft.com/office/drawing/2014/main" id="{4B4192FE-0414-49C9-9794-2AE36D86C0B2}"/>
              </a:ext>
            </a:extLst>
          </p:cNvPr>
          <p:cNvSpPr txBox="1"/>
          <p:nvPr/>
        </p:nvSpPr>
        <p:spPr>
          <a:xfrm>
            <a:off x="68985" y="4266433"/>
            <a:ext cx="8978675" cy="2354491"/>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50" dirty="0">
                <a:solidFill>
                  <a:schemeClr val="tx1"/>
                </a:solidFill>
                <a:latin typeface="Atkinson Hyperlegible" pitchFamily="50" charset="0"/>
              </a:rPr>
              <a:t>Essex experienced a 2.7% increase (466 more) in the number of business crime offences and an 18.2% decrease (579 fewer) in the number of business crime offences solved in the 12 months to January 2022 compared to the 12 months to January 2021.</a:t>
            </a:r>
          </a:p>
          <a:p>
            <a:endParaRPr lang="en-GB" sz="1050" dirty="0">
              <a:solidFill>
                <a:srgbClr val="FF0000"/>
              </a:solidFill>
              <a:latin typeface="Atkinson Hyperlegible" pitchFamily="50" charset="0"/>
            </a:endParaRPr>
          </a:p>
          <a:p>
            <a:r>
              <a:rPr lang="en-GB" sz="1050" dirty="0">
                <a:solidFill>
                  <a:schemeClr val="tx1"/>
                </a:solidFill>
                <a:latin typeface="Atkinson Hyperlegible" pitchFamily="50" charset="0"/>
              </a:rPr>
              <a:t>There was a 26.3% decrease (6,325 fewer) in the number of business crime offences and a 45.7% decrease (2,183 fewer) in the number of business crime solved in the 12 months to January 2022 compared to the 12 months to January 20</a:t>
            </a:r>
            <a:r>
              <a:rPr lang="en-GB" sz="1050" u="sng" dirty="0">
                <a:solidFill>
                  <a:schemeClr val="tx1"/>
                </a:solidFill>
                <a:latin typeface="Atkinson Hyperlegible" pitchFamily="50" charset="0"/>
              </a:rPr>
              <a:t>20</a:t>
            </a:r>
            <a:r>
              <a:rPr lang="en-GB" sz="1050" dirty="0">
                <a:solidFill>
                  <a:schemeClr val="tx1"/>
                </a:solidFill>
                <a:latin typeface="Atkinson Hyperlegible" pitchFamily="50" charset="0"/>
              </a:rPr>
              <a:t>.</a:t>
            </a:r>
          </a:p>
          <a:p>
            <a:endParaRPr lang="en-GB" sz="1050" dirty="0">
              <a:solidFill>
                <a:schemeClr val="tx1"/>
              </a:solidFill>
              <a:latin typeface="Atkinson Hyperlegible" pitchFamily="50" charset="0"/>
            </a:endParaRPr>
          </a:p>
          <a:p>
            <a:r>
              <a:rPr lang="en-GB" sz="1050" dirty="0">
                <a:solidFill>
                  <a:schemeClr val="tx1"/>
                </a:solidFill>
                <a:latin typeface="Atkinson Hyperlegible" pitchFamily="50" charset="0"/>
              </a:rPr>
              <a:t>Confidence as to whether the police response to tackling cyber crime is improving (from the independent survey commissioned by Essex Police) is at 51.1% for the period September 2021 to December 2021. </a:t>
            </a:r>
          </a:p>
          <a:p>
            <a:pPr lvl="0"/>
            <a:endParaRPr lang="en-GB" sz="1050" dirty="0">
              <a:solidFill>
                <a:srgbClr val="FF0000"/>
              </a:solidFill>
              <a:latin typeface="Atkinson Hyperlegible" pitchFamily="50" charset="0"/>
            </a:endParaRPr>
          </a:p>
          <a:p>
            <a:pPr lvl="0"/>
            <a:r>
              <a:rPr lang="en-GB" sz="1050" dirty="0">
                <a:solidFill>
                  <a:schemeClr val="tx1"/>
                </a:solidFill>
                <a:latin typeface="Atkinson Hyperlegible" pitchFamily="50" charset="0"/>
              </a:rPr>
              <a:t>Due to the decrease in the number of business crime solved a grade of Requires Improvement is recommended.</a:t>
            </a:r>
          </a:p>
          <a:p>
            <a:pPr lvl="0"/>
            <a:endParaRPr lang="en-GB" sz="1050" dirty="0">
              <a:solidFill>
                <a:srgbClr val="FF0000"/>
              </a:solidFill>
              <a:latin typeface="Atkinson Hyperlegible" pitchFamily="50" charset="0"/>
            </a:endParaRPr>
          </a:p>
          <a:p>
            <a:r>
              <a:rPr lang="en-GB" sz="1050" dirty="0">
                <a:solidFill>
                  <a:schemeClr val="tx1"/>
                </a:solidFill>
                <a:latin typeface="Atkinson Hyperlegible" pitchFamily="50" charset="0"/>
              </a:rPr>
              <a:t>Please note:</a:t>
            </a:r>
          </a:p>
          <a:p>
            <a:r>
              <a:rPr lang="en-GB" sz="1050" dirty="0">
                <a:solidFill>
                  <a:schemeClr val="tx1"/>
                </a:solidFill>
                <a:latin typeface="Atkinson Hyperlegible" pitchFamily="50" charset="0"/>
              </a:rPr>
              <a:t>*    Please see page 27 for business crimes grouped into retail clusters</a:t>
            </a:r>
          </a:p>
          <a:p>
            <a:r>
              <a:rPr lang="en-GB" sz="1050" dirty="0">
                <a:solidFill>
                  <a:schemeClr val="tx1"/>
                </a:solidFill>
                <a:latin typeface="Atkinson Hyperlegible" pitchFamily="50" charset="0"/>
              </a:rPr>
              <a:t>**  The confidence question was added to the internal survey in September 2021 so year on year comparison is not available.</a:t>
            </a:r>
          </a:p>
        </p:txBody>
      </p:sp>
      <p:pic>
        <p:nvPicPr>
          <p:cNvPr id="4" name="Picture 3">
            <a:extLst>
              <a:ext uri="{FF2B5EF4-FFF2-40B4-BE49-F238E27FC236}">
                <a16:creationId xmlns:a16="http://schemas.microsoft.com/office/drawing/2014/main" id="{27B71643-ED76-47CF-A55F-B6577288E8E5}"/>
              </a:ext>
            </a:extLst>
          </p:cNvPr>
          <p:cNvPicPr>
            <a:picLocks noChangeAspect="1"/>
          </p:cNvPicPr>
          <p:nvPr/>
        </p:nvPicPr>
        <p:blipFill>
          <a:blip r:embed="rId2"/>
          <a:stretch>
            <a:fillRect/>
          </a:stretch>
        </p:blipFill>
        <p:spPr>
          <a:xfrm>
            <a:off x="62662" y="715949"/>
            <a:ext cx="9000000" cy="885531"/>
          </a:xfrm>
          <a:prstGeom prst="rect">
            <a:avLst/>
          </a:prstGeom>
        </p:spPr>
      </p:pic>
      <p:pic>
        <p:nvPicPr>
          <p:cNvPr id="11" name="Picture 10">
            <a:extLst>
              <a:ext uri="{FF2B5EF4-FFF2-40B4-BE49-F238E27FC236}">
                <a16:creationId xmlns:a16="http://schemas.microsoft.com/office/drawing/2014/main" id="{5C965DCF-C2D8-43D0-B851-25FAF1E83FC2}"/>
              </a:ext>
            </a:extLst>
          </p:cNvPr>
          <p:cNvPicPr>
            <a:picLocks noChangeAspect="1"/>
          </p:cNvPicPr>
          <p:nvPr/>
        </p:nvPicPr>
        <p:blipFill>
          <a:blip r:embed="rId3"/>
          <a:stretch>
            <a:fillRect/>
          </a:stretch>
        </p:blipFill>
        <p:spPr>
          <a:xfrm>
            <a:off x="62033" y="1635900"/>
            <a:ext cx="3960000" cy="1678696"/>
          </a:xfrm>
          <a:prstGeom prst="rect">
            <a:avLst/>
          </a:prstGeom>
        </p:spPr>
      </p:pic>
      <p:pic>
        <p:nvPicPr>
          <p:cNvPr id="14" name="Picture 13">
            <a:extLst>
              <a:ext uri="{FF2B5EF4-FFF2-40B4-BE49-F238E27FC236}">
                <a16:creationId xmlns:a16="http://schemas.microsoft.com/office/drawing/2014/main" id="{2A48F189-E0CE-4C86-ABEF-A7997BA204EA}"/>
              </a:ext>
            </a:extLst>
          </p:cNvPr>
          <p:cNvPicPr>
            <a:picLocks noChangeAspect="1"/>
          </p:cNvPicPr>
          <p:nvPr/>
        </p:nvPicPr>
        <p:blipFill>
          <a:blip r:embed="rId4"/>
          <a:stretch>
            <a:fillRect/>
          </a:stretch>
        </p:blipFill>
        <p:spPr>
          <a:xfrm>
            <a:off x="5091222" y="1633556"/>
            <a:ext cx="3960000" cy="1674782"/>
          </a:xfrm>
          <a:prstGeom prst="rect">
            <a:avLst/>
          </a:prstGeom>
        </p:spPr>
      </p:pic>
      <p:pic>
        <p:nvPicPr>
          <p:cNvPr id="2" name="Picture 1">
            <a:extLst>
              <a:ext uri="{FF2B5EF4-FFF2-40B4-BE49-F238E27FC236}">
                <a16:creationId xmlns:a16="http://schemas.microsoft.com/office/drawing/2014/main" id="{3E34BE95-DF5E-4733-AE70-93F8B1B26488}"/>
              </a:ext>
            </a:extLst>
          </p:cNvPr>
          <p:cNvPicPr>
            <a:picLocks noChangeAspect="1"/>
          </p:cNvPicPr>
          <p:nvPr/>
        </p:nvPicPr>
        <p:blipFill>
          <a:blip r:embed="rId5"/>
          <a:stretch>
            <a:fillRect/>
          </a:stretch>
        </p:blipFill>
        <p:spPr>
          <a:xfrm>
            <a:off x="54948" y="3355068"/>
            <a:ext cx="9000000" cy="873955"/>
          </a:xfrm>
          <a:prstGeom prst="rect">
            <a:avLst/>
          </a:prstGeom>
        </p:spPr>
      </p:pic>
      <p:sp>
        <p:nvSpPr>
          <p:cNvPr id="15" name="Rectangle 14">
            <a:extLst>
              <a:ext uri="{FF2B5EF4-FFF2-40B4-BE49-F238E27FC236}">
                <a16:creationId xmlns:a16="http://schemas.microsoft.com/office/drawing/2014/main" id="{4260A03D-07D8-42C0-9DED-58D7FA1D0B3A}"/>
              </a:ext>
            </a:extLst>
          </p:cNvPr>
          <p:cNvSpPr/>
          <p:nvPr/>
        </p:nvSpPr>
        <p:spPr>
          <a:xfrm>
            <a:off x="6571134" y="56237"/>
            <a:ext cx="2520280"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spTree>
    <p:extLst>
      <p:ext uri="{BB962C8B-B14F-4D97-AF65-F5344CB8AC3E}">
        <p14:creationId xmlns:p14="http://schemas.microsoft.com/office/powerpoint/2010/main" val="2160698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91118" y="93134"/>
            <a:ext cx="5760640" cy="584775"/>
          </a:xfrm>
          <a:prstGeom prst="rect">
            <a:avLst/>
          </a:prstGeom>
        </p:spPr>
        <p:txBody>
          <a:bodyPr wrap="square">
            <a:spAutoFit/>
          </a:bodyPr>
          <a:lstStyle/>
          <a:p>
            <a:r>
              <a:rPr lang="en-GB" sz="1600" b="1" dirty="0">
                <a:solidFill>
                  <a:schemeClr val="bg1"/>
                </a:solidFill>
                <a:latin typeface="Atkinson Hyperlegible" pitchFamily="50" charset="0"/>
              </a:rPr>
              <a:t>Priority 10 - Protecting vulnerable people and supporting victims of crime</a:t>
            </a:r>
          </a:p>
        </p:txBody>
      </p:sp>
      <p:sp>
        <p:nvSpPr>
          <p:cNvPr id="5" name="Slide Number Placeholder 4"/>
          <p:cNvSpPr>
            <a:spLocks noGrp="1"/>
          </p:cNvSpPr>
          <p:nvPr>
            <p:ph type="sldNum" sz="quarter" idx="12"/>
          </p:nvPr>
        </p:nvSpPr>
        <p:spPr>
          <a:xfrm>
            <a:off x="6976583" y="6481197"/>
            <a:ext cx="2133600" cy="365125"/>
          </a:xfrm>
        </p:spPr>
        <p:txBody>
          <a:bodyPr/>
          <a:lstStyle/>
          <a:p>
            <a:fld id="{E0D83E65-4E55-4BA6-A0BC-212B9D3BDCE3}" type="slidenum">
              <a:rPr lang="en-GB" smtClean="0"/>
              <a:pPr/>
              <a:t>14</a:t>
            </a:fld>
            <a:endParaRPr lang="en-GB" dirty="0"/>
          </a:p>
        </p:txBody>
      </p:sp>
      <p:sp>
        <p:nvSpPr>
          <p:cNvPr id="7" name="TextBox 6"/>
          <p:cNvSpPr txBox="1"/>
          <p:nvPr/>
        </p:nvSpPr>
        <p:spPr>
          <a:xfrm>
            <a:off x="129074" y="5642980"/>
            <a:ext cx="8879360" cy="938719"/>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latin typeface="Atkinson Hyperlegible" pitchFamily="50" charset="0"/>
              </a:rPr>
              <a:t>Essex experienced a 5.2% increase (1,527 more) in Domestic abuse incidents and a 15.1% decrease (534 fewer) in the number of Domestic abuse incidents solved for the 12 months to January 2022 compared to the 12 months to January 2021. </a:t>
            </a:r>
          </a:p>
          <a:p>
            <a:endParaRPr lang="en-GB" sz="1100" dirty="0">
              <a:solidFill>
                <a:schemeClr val="tx1"/>
              </a:solidFill>
              <a:latin typeface="Atkinson Hyperlegible" pitchFamily="50" charset="0"/>
            </a:endParaRPr>
          </a:p>
          <a:p>
            <a:r>
              <a:rPr lang="en-GB" sz="1100" dirty="0">
                <a:solidFill>
                  <a:schemeClr val="tx1"/>
                </a:solidFill>
                <a:latin typeface="Atkinson Hyperlegible" pitchFamily="50" charset="0"/>
              </a:rPr>
              <a:t>There was a 2.5% increase (748 more) in Domestic Abuse incidents and a 1.4% decrease (43 fewer) in the number of Domestic abuse incidents solved for the 12 months to January 2022 compared to the 12 months to January 20</a:t>
            </a:r>
            <a:r>
              <a:rPr lang="en-GB" sz="1100" u="sng" dirty="0">
                <a:solidFill>
                  <a:schemeClr val="tx1"/>
                </a:solidFill>
                <a:latin typeface="Atkinson Hyperlegible" pitchFamily="50" charset="0"/>
              </a:rPr>
              <a:t>20</a:t>
            </a:r>
            <a:r>
              <a:rPr lang="en-GB" sz="1100" dirty="0">
                <a:solidFill>
                  <a:schemeClr val="tx1"/>
                </a:solidFill>
                <a:latin typeface="Atkinson Hyperlegible" pitchFamily="50" charset="0"/>
              </a:rPr>
              <a:t>. </a:t>
            </a:r>
          </a:p>
        </p:txBody>
      </p:sp>
      <p:pic>
        <p:nvPicPr>
          <p:cNvPr id="8" name="Picture 7">
            <a:extLst>
              <a:ext uri="{FF2B5EF4-FFF2-40B4-BE49-F238E27FC236}">
                <a16:creationId xmlns:a16="http://schemas.microsoft.com/office/drawing/2014/main" id="{F1A9C34F-EA17-4231-B687-64DAD7A76ED4}"/>
              </a:ext>
            </a:extLst>
          </p:cNvPr>
          <p:cNvPicPr>
            <a:picLocks noChangeAspect="1"/>
          </p:cNvPicPr>
          <p:nvPr/>
        </p:nvPicPr>
        <p:blipFill>
          <a:blip r:embed="rId2"/>
          <a:stretch>
            <a:fillRect/>
          </a:stretch>
        </p:blipFill>
        <p:spPr>
          <a:xfrm>
            <a:off x="68754" y="746096"/>
            <a:ext cx="9000000" cy="891148"/>
          </a:xfrm>
          <a:prstGeom prst="rect">
            <a:avLst/>
          </a:prstGeom>
        </p:spPr>
      </p:pic>
      <p:pic>
        <p:nvPicPr>
          <p:cNvPr id="10" name="Picture 9">
            <a:extLst>
              <a:ext uri="{FF2B5EF4-FFF2-40B4-BE49-F238E27FC236}">
                <a16:creationId xmlns:a16="http://schemas.microsoft.com/office/drawing/2014/main" id="{FC1D330B-ADE2-4CFB-B980-1C169E8DB53E}"/>
              </a:ext>
            </a:extLst>
          </p:cNvPr>
          <p:cNvPicPr>
            <a:picLocks noChangeAspect="1"/>
          </p:cNvPicPr>
          <p:nvPr/>
        </p:nvPicPr>
        <p:blipFill>
          <a:blip r:embed="rId3"/>
          <a:stretch>
            <a:fillRect/>
          </a:stretch>
        </p:blipFill>
        <p:spPr>
          <a:xfrm>
            <a:off x="91118" y="1705431"/>
            <a:ext cx="3960000" cy="1674782"/>
          </a:xfrm>
          <a:prstGeom prst="rect">
            <a:avLst/>
          </a:prstGeom>
        </p:spPr>
      </p:pic>
      <p:pic>
        <p:nvPicPr>
          <p:cNvPr id="11" name="Picture 10">
            <a:extLst>
              <a:ext uri="{FF2B5EF4-FFF2-40B4-BE49-F238E27FC236}">
                <a16:creationId xmlns:a16="http://schemas.microsoft.com/office/drawing/2014/main" id="{F293CE5A-CD76-45E0-80B7-68F40BAADBDA}"/>
              </a:ext>
            </a:extLst>
          </p:cNvPr>
          <p:cNvPicPr>
            <a:picLocks noChangeAspect="1"/>
          </p:cNvPicPr>
          <p:nvPr/>
        </p:nvPicPr>
        <p:blipFill>
          <a:blip r:embed="rId4"/>
          <a:stretch>
            <a:fillRect/>
          </a:stretch>
        </p:blipFill>
        <p:spPr>
          <a:xfrm>
            <a:off x="5092882" y="1700123"/>
            <a:ext cx="3960000" cy="1692072"/>
          </a:xfrm>
          <a:prstGeom prst="rect">
            <a:avLst/>
          </a:prstGeom>
        </p:spPr>
      </p:pic>
      <p:sp>
        <p:nvSpPr>
          <p:cNvPr id="14" name="Rectangle 13">
            <a:extLst>
              <a:ext uri="{FF2B5EF4-FFF2-40B4-BE49-F238E27FC236}">
                <a16:creationId xmlns:a16="http://schemas.microsoft.com/office/drawing/2014/main" id="{223F1486-25ED-4A96-A70C-A701B35B4566}"/>
              </a:ext>
            </a:extLst>
          </p:cNvPr>
          <p:cNvSpPr/>
          <p:nvPr/>
        </p:nvSpPr>
        <p:spPr>
          <a:xfrm>
            <a:off x="6516216" y="49220"/>
            <a:ext cx="2520280"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spTree>
    <p:extLst>
      <p:ext uri="{BB962C8B-B14F-4D97-AF65-F5344CB8AC3E}">
        <p14:creationId xmlns:p14="http://schemas.microsoft.com/office/powerpoint/2010/main" val="1828407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4560" y="4710985"/>
            <a:ext cx="8921936" cy="178510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latin typeface="Atkinson Hyperlegible" pitchFamily="50" charset="0"/>
              </a:rPr>
              <a:t>Essex experienced a 17.5% increase (927 more) in child abuse offences and a 22.9% increase (69 more) in the number of child abuse offences solved for the 12 months to January 2022 compared to the 12 months to January 2021. </a:t>
            </a:r>
          </a:p>
          <a:p>
            <a:endParaRPr lang="en-GB" sz="1000" dirty="0">
              <a:solidFill>
                <a:schemeClr val="tx1"/>
              </a:solidFill>
              <a:latin typeface="Atkinson Hyperlegible" pitchFamily="50" charset="0"/>
            </a:endParaRPr>
          </a:p>
          <a:p>
            <a:r>
              <a:rPr lang="en-GB" sz="1000" dirty="0">
                <a:solidFill>
                  <a:schemeClr val="tx1"/>
                </a:solidFill>
                <a:latin typeface="Atkinson Hyperlegible" pitchFamily="50" charset="0"/>
              </a:rPr>
              <a:t>There was a 14.8% increase (802 more) in child abuse offences and a 28.9% increase (83 more) in the number of child abuse offences solved for the 12 months to January 2022 compared to the 12 months to January 20</a:t>
            </a:r>
            <a:r>
              <a:rPr lang="en-GB" sz="1000" u="sng" dirty="0">
                <a:solidFill>
                  <a:schemeClr val="tx1"/>
                </a:solidFill>
                <a:latin typeface="Atkinson Hyperlegible" pitchFamily="50" charset="0"/>
              </a:rPr>
              <a:t>20</a:t>
            </a:r>
            <a:r>
              <a:rPr lang="en-GB" sz="1000" dirty="0">
                <a:solidFill>
                  <a:schemeClr val="tx1"/>
                </a:solidFill>
                <a:latin typeface="Atkinson Hyperlegible" pitchFamily="50" charset="0"/>
              </a:rPr>
              <a:t>. </a:t>
            </a:r>
          </a:p>
          <a:p>
            <a:endParaRPr lang="en-GB" sz="1000" dirty="0">
              <a:solidFill>
                <a:schemeClr val="tx1"/>
              </a:solidFill>
              <a:latin typeface="Atkinson Hyperlegible" pitchFamily="50" charset="0"/>
            </a:endParaRPr>
          </a:p>
          <a:p>
            <a:r>
              <a:rPr lang="en-GB" sz="1000" dirty="0">
                <a:solidFill>
                  <a:schemeClr val="tx1"/>
                </a:solidFill>
                <a:latin typeface="Atkinson Hyperlegible" pitchFamily="50" charset="0"/>
              </a:rPr>
              <a:t>Confidence that the policing response to protect children and vulnerable people is improving (from the independent survey commissioned by Essex Police) is at 86.3% (results to the 12 months to December 2021). Compared to year ending December 2020, confidence has decreased by 3.4% points.</a:t>
            </a:r>
          </a:p>
          <a:p>
            <a:endParaRPr lang="en-GB" sz="1000" dirty="0">
              <a:solidFill>
                <a:schemeClr val="tx1"/>
              </a:solidFill>
            </a:endParaRPr>
          </a:p>
          <a:p>
            <a:r>
              <a:rPr lang="en-GB" sz="1000" dirty="0">
                <a:solidFill>
                  <a:schemeClr val="tx1"/>
                </a:solidFill>
                <a:latin typeface="Atkinson Hyperlegible" pitchFamily="50" charset="0"/>
              </a:rPr>
              <a:t>Due to the fact that confidence levels and the number of domestic abuse offences solved have decreased, a grade of Requires Improvement is recommended.</a:t>
            </a:r>
          </a:p>
        </p:txBody>
      </p:sp>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11032" y="78719"/>
            <a:ext cx="5897174" cy="584775"/>
          </a:xfrm>
          <a:prstGeom prst="rect">
            <a:avLst/>
          </a:prstGeom>
        </p:spPr>
        <p:txBody>
          <a:bodyPr wrap="square">
            <a:spAutoFit/>
          </a:bodyPr>
          <a:lstStyle/>
          <a:p>
            <a:r>
              <a:rPr lang="en-GB" sz="1600" b="1" dirty="0">
                <a:solidFill>
                  <a:schemeClr val="bg1"/>
                </a:solidFill>
                <a:latin typeface="Atkinson Hyperlegible" pitchFamily="50" charset="0"/>
              </a:rPr>
              <a:t>Priority 10 - Protecting vulnerable people and supporting victims of crime</a:t>
            </a:r>
          </a:p>
        </p:txBody>
      </p:sp>
      <p:sp>
        <p:nvSpPr>
          <p:cNvPr id="5" name="Slide Number Placeholder 4"/>
          <p:cNvSpPr>
            <a:spLocks noGrp="1"/>
          </p:cNvSpPr>
          <p:nvPr>
            <p:ph type="sldNum" sz="quarter" idx="12"/>
          </p:nvPr>
        </p:nvSpPr>
        <p:spPr>
          <a:xfrm>
            <a:off x="7010400" y="6492875"/>
            <a:ext cx="2133600" cy="365125"/>
          </a:xfrm>
        </p:spPr>
        <p:txBody>
          <a:bodyPr/>
          <a:lstStyle/>
          <a:p>
            <a:fld id="{E0D83E65-4E55-4BA6-A0BC-212B9D3BDCE3}" type="slidenum">
              <a:rPr lang="en-GB" smtClean="0"/>
              <a:pPr/>
              <a:t>15</a:t>
            </a:fld>
            <a:endParaRPr lang="en-GB" dirty="0"/>
          </a:p>
        </p:txBody>
      </p:sp>
      <p:pic>
        <p:nvPicPr>
          <p:cNvPr id="10" name="Picture 9">
            <a:extLst>
              <a:ext uri="{FF2B5EF4-FFF2-40B4-BE49-F238E27FC236}">
                <a16:creationId xmlns:a16="http://schemas.microsoft.com/office/drawing/2014/main" id="{13FDE6C3-BC3E-4F41-BC28-134F84AEE430}"/>
              </a:ext>
            </a:extLst>
          </p:cNvPr>
          <p:cNvPicPr>
            <a:picLocks noChangeAspect="1"/>
          </p:cNvPicPr>
          <p:nvPr/>
        </p:nvPicPr>
        <p:blipFill>
          <a:blip r:embed="rId2"/>
          <a:stretch>
            <a:fillRect/>
          </a:stretch>
        </p:blipFill>
        <p:spPr>
          <a:xfrm>
            <a:off x="5083942" y="1638168"/>
            <a:ext cx="3960000" cy="1724835"/>
          </a:xfrm>
          <a:prstGeom prst="rect">
            <a:avLst/>
          </a:prstGeom>
        </p:spPr>
      </p:pic>
      <p:pic>
        <p:nvPicPr>
          <p:cNvPr id="11" name="Picture 10">
            <a:extLst>
              <a:ext uri="{FF2B5EF4-FFF2-40B4-BE49-F238E27FC236}">
                <a16:creationId xmlns:a16="http://schemas.microsoft.com/office/drawing/2014/main" id="{520B90DE-C2C9-4D7C-92CB-ABA9295D6B05}"/>
              </a:ext>
            </a:extLst>
          </p:cNvPr>
          <p:cNvPicPr>
            <a:picLocks noChangeAspect="1"/>
          </p:cNvPicPr>
          <p:nvPr/>
        </p:nvPicPr>
        <p:blipFill>
          <a:blip r:embed="rId3"/>
          <a:stretch>
            <a:fillRect/>
          </a:stretch>
        </p:blipFill>
        <p:spPr>
          <a:xfrm>
            <a:off x="64062" y="1642520"/>
            <a:ext cx="3960000" cy="1722600"/>
          </a:xfrm>
          <a:prstGeom prst="rect">
            <a:avLst/>
          </a:prstGeom>
        </p:spPr>
      </p:pic>
      <p:pic>
        <p:nvPicPr>
          <p:cNvPr id="3" name="Picture 2">
            <a:extLst>
              <a:ext uri="{FF2B5EF4-FFF2-40B4-BE49-F238E27FC236}">
                <a16:creationId xmlns:a16="http://schemas.microsoft.com/office/drawing/2014/main" id="{6221E620-4F74-4208-A84D-63F260C7EEB6}"/>
              </a:ext>
            </a:extLst>
          </p:cNvPr>
          <p:cNvPicPr>
            <a:picLocks noChangeAspect="1"/>
          </p:cNvPicPr>
          <p:nvPr/>
        </p:nvPicPr>
        <p:blipFill>
          <a:blip r:embed="rId4"/>
          <a:stretch>
            <a:fillRect/>
          </a:stretch>
        </p:blipFill>
        <p:spPr>
          <a:xfrm>
            <a:off x="64062" y="718320"/>
            <a:ext cx="9000000" cy="891148"/>
          </a:xfrm>
          <a:prstGeom prst="rect">
            <a:avLst/>
          </a:prstGeom>
        </p:spPr>
      </p:pic>
      <p:pic>
        <p:nvPicPr>
          <p:cNvPr id="2" name="Picture 1">
            <a:extLst>
              <a:ext uri="{FF2B5EF4-FFF2-40B4-BE49-F238E27FC236}">
                <a16:creationId xmlns:a16="http://schemas.microsoft.com/office/drawing/2014/main" id="{380BAB69-EADA-4A04-9618-34761F63D2FC}"/>
              </a:ext>
            </a:extLst>
          </p:cNvPr>
          <p:cNvPicPr>
            <a:picLocks noChangeAspect="1"/>
          </p:cNvPicPr>
          <p:nvPr/>
        </p:nvPicPr>
        <p:blipFill>
          <a:blip r:embed="rId5"/>
          <a:stretch>
            <a:fillRect/>
          </a:stretch>
        </p:blipFill>
        <p:spPr>
          <a:xfrm>
            <a:off x="72000" y="3384190"/>
            <a:ext cx="9000000" cy="1062295"/>
          </a:xfrm>
          <a:prstGeom prst="rect">
            <a:avLst/>
          </a:prstGeom>
        </p:spPr>
      </p:pic>
      <p:sp>
        <p:nvSpPr>
          <p:cNvPr id="12" name="Rectangle 11">
            <a:extLst>
              <a:ext uri="{FF2B5EF4-FFF2-40B4-BE49-F238E27FC236}">
                <a16:creationId xmlns:a16="http://schemas.microsoft.com/office/drawing/2014/main" id="{491DB709-342B-4437-BC42-93EF92187961}"/>
              </a:ext>
            </a:extLst>
          </p:cNvPr>
          <p:cNvSpPr/>
          <p:nvPr/>
        </p:nvSpPr>
        <p:spPr>
          <a:xfrm>
            <a:off x="6516216" y="49220"/>
            <a:ext cx="2520280"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spTree>
    <p:extLst>
      <p:ext uri="{BB962C8B-B14F-4D97-AF65-F5344CB8AC3E}">
        <p14:creationId xmlns:p14="http://schemas.microsoft.com/office/powerpoint/2010/main" val="32650225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0727" y="2420888"/>
            <a:ext cx="8995901" cy="132343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effectLst/>
                <a:latin typeface="Atkinson Hyperlegible" pitchFamily="50" charset="0"/>
                <a:ea typeface="Calibri" panose="020F0502020204030204" pitchFamily="34" charset="0"/>
              </a:rPr>
              <a:t>There has been a slight increase (0.3%) in the proportion of ethnic minority employees in January 2022 (291) compared to January 2021 (265); this equates to 26 additional employees. There has also been an increase (0.9%) compared to January 20</a:t>
            </a:r>
            <a:r>
              <a:rPr lang="en-GB" sz="1000" u="sng" dirty="0">
                <a:solidFill>
                  <a:schemeClr val="tx1"/>
                </a:solidFill>
                <a:effectLst/>
                <a:latin typeface="Atkinson Hyperlegible" pitchFamily="50" charset="0"/>
                <a:ea typeface="Calibri" panose="020F0502020204030204" pitchFamily="34" charset="0"/>
              </a:rPr>
              <a:t>20</a:t>
            </a:r>
            <a:r>
              <a:rPr lang="en-GB" sz="1000" dirty="0">
                <a:solidFill>
                  <a:schemeClr val="tx1"/>
                </a:solidFill>
                <a:effectLst/>
                <a:latin typeface="Atkinson Hyperlegible" pitchFamily="50" charset="0"/>
                <a:ea typeface="Calibri" panose="020F0502020204030204" pitchFamily="34" charset="0"/>
              </a:rPr>
              <a:t> (217); this equates to 74 additional employees. </a:t>
            </a:r>
            <a:endParaRPr lang="en-GB" sz="1000" dirty="0">
              <a:solidFill>
                <a:schemeClr val="tx1"/>
              </a:solidFill>
              <a:latin typeface="Atkinson Hyperlegible" pitchFamily="50" charset="0"/>
            </a:endParaRPr>
          </a:p>
          <a:p>
            <a:endParaRPr lang="en-GB" sz="1000" dirty="0">
              <a:solidFill>
                <a:schemeClr val="tx1"/>
              </a:solidFill>
              <a:latin typeface="Atkinson Hyperlegible" pitchFamily="50" charset="0"/>
            </a:endParaRPr>
          </a:p>
          <a:p>
            <a:r>
              <a:rPr lang="en-GB" sz="1000" dirty="0">
                <a:solidFill>
                  <a:schemeClr val="tx1"/>
                </a:solidFill>
                <a:latin typeface="Atkinson Hyperlegible" pitchFamily="50" charset="0"/>
              </a:rPr>
              <a:t>Due to the low percentage of ethnic minority employees a grade of Adequate is recommended.</a:t>
            </a:r>
          </a:p>
          <a:p>
            <a:endParaRPr lang="en-GB" sz="1000" dirty="0">
              <a:solidFill>
                <a:schemeClr val="tx1"/>
              </a:solidFill>
              <a:latin typeface="Atkinson Hyperlegible" pitchFamily="50" charset="0"/>
            </a:endParaRPr>
          </a:p>
          <a:p>
            <a:r>
              <a:rPr lang="en-GB" sz="1000" dirty="0">
                <a:solidFill>
                  <a:schemeClr val="tx1"/>
                </a:solidFill>
                <a:latin typeface="Atkinson Hyperlegible" pitchFamily="50" charset="0"/>
              </a:rPr>
              <a:t>Please note:</a:t>
            </a:r>
          </a:p>
          <a:p>
            <a:r>
              <a:rPr lang="en-GB" sz="1000" dirty="0">
                <a:solidFill>
                  <a:schemeClr val="tx1"/>
                </a:solidFill>
                <a:latin typeface="Atkinson Hyperlegible" pitchFamily="50" charset="0"/>
              </a:rPr>
              <a:t>*   Ethnic minority employees as a percentage of the total workforce. </a:t>
            </a:r>
          </a:p>
          <a:p>
            <a:r>
              <a:rPr lang="en-GB" sz="1000" dirty="0">
                <a:solidFill>
                  <a:schemeClr val="tx1"/>
                </a:solidFill>
                <a:latin typeface="Atkinson Hyperlegible" pitchFamily="50" charset="0"/>
              </a:rPr>
              <a:t>** Type of employee as a percentage of all ethnic minority employees.</a:t>
            </a:r>
          </a:p>
        </p:txBody>
      </p:sp>
      <p:sp>
        <p:nvSpPr>
          <p:cNvPr id="9" name="Rectangle 8"/>
          <p:cNvSpPr/>
          <p:nvPr/>
        </p:nvSpPr>
        <p:spPr>
          <a:xfrm>
            <a:off x="0"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11 - Staff</a:t>
            </a:r>
          </a:p>
        </p:txBody>
      </p:sp>
      <p:sp>
        <p:nvSpPr>
          <p:cNvPr id="5" name="Slide Number Placeholder 4"/>
          <p:cNvSpPr>
            <a:spLocks noGrp="1"/>
          </p:cNvSpPr>
          <p:nvPr>
            <p:ph type="sldNum" sz="quarter" idx="12"/>
          </p:nvPr>
        </p:nvSpPr>
        <p:spPr>
          <a:xfrm>
            <a:off x="7010400" y="6492875"/>
            <a:ext cx="2133600" cy="365125"/>
          </a:xfrm>
        </p:spPr>
        <p:txBody>
          <a:bodyPr/>
          <a:lstStyle/>
          <a:p>
            <a:fld id="{E0D83E65-4E55-4BA6-A0BC-212B9D3BDCE3}" type="slidenum">
              <a:rPr lang="en-GB" smtClean="0"/>
              <a:pPr/>
              <a:t>16</a:t>
            </a:fld>
            <a:endParaRPr lang="en-GB" dirty="0"/>
          </a:p>
        </p:txBody>
      </p:sp>
      <p:pic>
        <p:nvPicPr>
          <p:cNvPr id="2" name="Picture 1">
            <a:extLst>
              <a:ext uri="{FF2B5EF4-FFF2-40B4-BE49-F238E27FC236}">
                <a16:creationId xmlns:a16="http://schemas.microsoft.com/office/drawing/2014/main" id="{E367120E-71CD-4E08-BB45-BE65A93DDDC6}"/>
              </a:ext>
            </a:extLst>
          </p:cNvPr>
          <p:cNvPicPr>
            <a:picLocks noChangeAspect="1"/>
          </p:cNvPicPr>
          <p:nvPr/>
        </p:nvPicPr>
        <p:blipFill>
          <a:blip r:embed="rId2"/>
          <a:stretch>
            <a:fillRect/>
          </a:stretch>
        </p:blipFill>
        <p:spPr>
          <a:xfrm>
            <a:off x="60727" y="766839"/>
            <a:ext cx="9000000" cy="1428197"/>
          </a:xfrm>
          <a:prstGeom prst="rect">
            <a:avLst/>
          </a:prstGeom>
        </p:spPr>
      </p:pic>
      <p:sp>
        <p:nvSpPr>
          <p:cNvPr id="8" name="Rectangle 7">
            <a:extLst>
              <a:ext uri="{FF2B5EF4-FFF2-40B4-BE49-F238E27FC236}">
                <a16:creationId xmlns:a16="http://schemas.microsoft.com/office/drawing/2014/main" id="{5C79F3E8-9B6E-4586-9B29-7A90BA98D1C2}"/>
              </a:ext>
            </a:extLst>
          </p:cNvPr>
          <p:cNvSpPr/>
          <p:nvPr/>
        </p:nvSpPr>
        <p:spPr>
          <a:xfrm>
            <a:off x="7260527" y="222225"/>
            <a:ext cx="180020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solidFill>
                <a:latin typeface="Atkinson Hyperlegible" pitchFamily="50" charset="0"/>
              </a:rPr>
              <a:t>Adequate</a:t>
            </a:r>
          </a:p>
        </p:txBody>
      </p:sp>
    </p:spTree>
    <p:extLst>
      <p:ext uri="{BB962C8B-B14F-4D97-AF65-F5344CB8AC3E}">
        <p14:creationId xmlns:p14="http://schemas.microsoft.com/office/powerpoint/2010/main" val="35262034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7" name="Rectangle 6"/>
          <p:cNvSpPr/>
          <p:nvPr/>
        </p:nvSpPr>
        <p:spPr>
          <a:xfrm>
            <a:off x="107504" y="179348"/>
            <a:ext cx="7200800" cy="369332"/>
          </a:xfrm>
          <a:prstGeom prst="rect">
            <a:avLst/>
          </a:prstGeom>
        </p:spPr>
        <p:txBody>
          <a:bodyPr wrap="square">
            <a:spAutoFit/>
          </a:bodyPr>
          <a:lstStyle/>
          <a:p>
            <a:r>
              <a:rPr lang="en-GB" b="1" dirty="0">
                <a:solidFill>
                  <a:schemeClr val="bg1"/>
                </a:solidFill>
                <a:latin typeface="Atkinson Hyperlegible" pitchFamily="50" charset="0"/>
              </a:rPr>
              <a:t>2021-2024 Police and Crime Plan Performance Indicators</a:t>
            </a:r>
          </a:p>
        </p:txBody>
      </p:sp>
      <p:sp>
        <p:nvSpPr>
          <p:cNvPr id="11" name="TextBox 10"/>
          <p:cNvSpPr txBox="1"/>
          <p:nvPr/>
        </p:nvSpPr>
        <p:spPr>
          <a:xfrm>
            <a:off x="7869444" y="668518"/>
            <a:ext cx="1236639" cy="261610"/>
          </a:xfrm>
          <a:prstGeom prst="rect">
            <a:avLst/>
          </a:prstGeom>
          <a:noFill/>
        </p:spPr>
        <p:txBody>
          <a:bodyPr wrap="square" rtlCol="0">
            <a:spAutoFit/>
          </a:bodyPr>
          <a:lstStyle/>
          <a:p>
            <a:pPr algn="ctr"/>
            <a:r>
              <a:rPr lang="en-GB" sz="1100" dirty="0"/>
              <a:t>Table 1</a:t>
            </a:r>
          </a:p>
        </p:txBody>
      </p:sp>
      <p:sp>
        <p:nvSpPr>
          <p:cNvPr id="13" name="Slide Number Placeholder 2"/>
          <p:cNvSpPr>
            <a:spLocks noGrp="1"/>
          </p:cNvSpPr>
          <p:nvPr>
            <p:ph type="sldNum" sz="quarter" idx="12"/>
          </p:nvPr>
        </p:nvSpPr>
        <p:spPr>
          <a:xfrm>
            <a:off x="6998597" y="6500676"/>
            <a:ext cx="2133600" cy="365125"/>
          </a:xfrm>
        </p:spPr>
        <p:txBody>
          <a:bodyPr/>
          <a:lstStyle/>
          <a:p>
            <a:fld id="{E0D83E65-4E55-4BA6-A0BC-212B9D3BDCE3}" type="slidenum">
              <a:rPr lang="en-GB" smtClean="0"/>
              <a:pPr/>
              <a:t>17</a:t>
            </a:fld>
            <a:endParaRPr lang="en-GB" dirty="0"/>
          </a:p>
        </p:txBody>
      </p:sp>
      <p:sp>
        <p:nvSpPr>
          <p:cNvPr id="8" name="TextBox 7">
            <a:extLst>
              <a:ext uri="{FF2B5EF4-FFF2-40B4-BE49-F238E27FC236}">
                <a16:creationId xmlns:a16="http://schemas.microsoft.com/office/drawing/2014/main" id="{9E789287-6B36-43A9-8C6D-024438DCAFA0}"/>
              </a:ext>
            </a:extLst>
          </p:cNvPr>
          <p:cNvSpPr txBox="1"/>
          <p:nvPr/>
        </p:nvSpPr>
        <p:spPr>
          <a:xfrm>
            <a:off x="18956" y="6187427"/>
            <a:ext cx="9106083" cy="507831"/>
          </a:xfrm>
          <a:prstGeom prst="rect">
            <a:avLst/>
          </a:prstGeom>
          <a:noFill/>
        </p:spPr>
        <p:txBody>
          <a:bodyPr wrap="square" rtlCol="0">
            <a:spAutoFit/>
          </a:bodyPr>
          <a:lstStyle/>
          <a:p>
            <a:r>
              <a:rPr lang="en-GB" sz="900" dirty="0">
                <a:latin typeface="Atkinson Hyperlegible" pitchFamily="50" charset="0"/>
              </a:rPr>
              <a:t>As the new measures were implemented in April 2021, an additional column showing data for the interim period is included.</a:t>
            </a:r>
          </a:p>
          <a:p>
            <a:endParaRPr lang="en-GB" sz="900" dirty="0">
              <a:latin typeface="Atkinson Hyperlegible" pitchFamily="50" charset="0"/>
            </a:endParaRPr>
          </a:p>
          <a:p>
            <a:r>
              <a:rPr lang="en-GB" sz="900" dirty="0">
                <a:latin typeface="Atkinson Hyperlegible" pitchFamily="50" charset="0"/>
              </a:rPr>
              <a:t>Please view above table with the explanations and caveats detailed on page 23.</a:t>
            </a:r>
          </a:p>
        </p:txBody>
      </p:sp>
      <p:pic>
        <p:nvPicPr>
          <p:cNvPr id="5" name="Picture 4">
            <a:extLst>
              <a:ext uri="{FF2B5EF4-FFF2-40B4-BE49-F238E27FC236}">
                <a16:creationId xmlns:a16="http://schemas.microsoft.com/office/drawing/2014/main" id="{DFF2A3E0-C98B-41C0-B60E-7A5B71901CA4}"/>
              </a:ext>
            </a:extLst>
          </p:cNvPr>
          <p:cNvPicPr>
            <a:picLocks noChangeAspect="1"/>
          </p:cNvPicPr>
          <p:nvPr/>
        </p:nvPicPr>
        <p:blipFill>
          <a:blip r:embed="rId2"/>
          <a:stretch>
            <a:fillRect/>
          </a:stretch>
        </p:blipFill>
        <p:spPr>
          <a:xfrm>
            <a:off x="71998" y="915913"/>
            <a:ext cx="9000000" cy="5226378"/>
          </a:xfrm>
          <a:prstGeom prst="rect">
            <a:avLst/>
          </a:prstGeom>
        </p:spPr>
      </p:pic>
    </p:spTree>
    <p:extLst>
      <p:ext uri="{BB962C8B-B14F-4D97-AF65-F5344CB8AC3E}">
        <p14:creationId xmlns:p14="http://schemas.microsoft.com/office/powerpoint/2010/main" val="37361572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7" name="Rectangle 6"/>
          <p:cNvSpPr/>
          <p:nvPr/>
        </p:nvSpPr>
        <p:spPr>
          <a:xfrm>
            <a:off x="107504" y="179348"/>
            <a:ext cx="7992888" cy="369332"/>
          </a:xfrm>
          <a:prstGeom prst="rect">
            <a:avLst/>
          </a:prstGeom>
        </p:spPr>
        <p:txBody>
          <a:bodyPr wrap="square">
            <a:spAutoFit/>
          </a:bodyPr>
          <a:lstStyle/>
          <a:p>
            <a:r>
              <a:rPr lang="en-GB" b="1" dirty="0">
                <a:solidFill>
                  <a:schemeClr val="bg1"/>
                </a:solidFill>
                <a:latin typeface="Atkinson Hyperlegible" pitchFamily="50" charset="0"/>
              </a:rPr>
              <a:t>2021-2024 Police and Crime Plan Performance Indicators (Continued)</a:t>
            </a:r>
          </a:p>
        </p:txBody>
      </p:sp>
      <p:sp>
        <p:nvSpPr>
          <p:cNvPr id="11" name="TextBox 10"/>
          <p:cNvSpPr txBox="1"/>
          <p:nvPr/>
        </p:nvSpPr>
        <p:spPr>
          <a:xfrm>
            <a:off x="7869444" y="668518"/>
            <a:ext cx="1236639" cy="261610"/>
          </a:xfrm>
          <a:prstGeom prst="rect">
            <a:avLst/>
          </a:prstGeom>
          <a:noFill/>
        </p:spPr>
        <p:txBody>
          <a:bodyPr wrap="square" rtlCol="0">
            <a:spAutoFit/>
          </a:bodyPr>
          <a:lstStyle/>
          <a:p>
            <a:pPr algn="ctr"/>
            <a:r>
              <a:rPr lang="en-GB" sz="1100" dirty="0"/>
              <a:t>Table 2</a:t>
            </a:r>
          </a:p>
        </p:txBody>
      </p:sp>
      <p:sp>
        <p:nvSpPr>
          <p:cNvPr id="13" name="Slide Number Placeholder 2"/>
          <p:cNvSpPr>
            <a:spLocks noGrp="1"/>
          </p:cNvSpPr>
          <p:nvPr>
            <p:ph type="sldNum" sz="quarter" idx="12"/>
          </p:nvPr>
        </p:nvSpPr>
        <p:spPr>
          <a:xfrm>
            <a:off x="7010400" y="6492875"/>
            <a:ext cx="2133600" cy="365125"/>
          </a:xfrm>
        </p:spPr>
        <p:txBody>
          <a:bodyPr/>
          <a:lstStyle/>
          <a:p>
            <a:fld id="{E0D83E65-4E55-4BA6-A0BC-212B9D3BDCE3}" type="slidenum">
              <a:rPr lang="en-GB" smtClean="0"/>
              <a:pPr/>
              <a:t>18</a:t>
            </a:fld>
            <a:endParaRPr lang="en-GB" dirty="0"/>
          </a:p>
        </p:txBody>
      </p:sp>
      <p:sp>
        <p:nvSpPr>
          <p:cNvPr id="3" name="TextBox 2"/>
          <p:cNvSpPr txBox="1"/>
          <p:nvPr/>
        </p:nvSpPr>
        <p:spPr>
          <a:xfrm>
            <a:off x="114522" y="6167606"/>
            <a:ext cx="9106083" cy="507831"/>
          </a:xfrm>
          <a:prstGeom prst="rect">
            <a:avLst/>
          </a:prstGeom>
          <a:noFill/>
        </p:spPr>
        <p:txBody>
          <a:bodyPr wrap="square" rtlCol="0">
            <a:spAutoFit/>
          </a:bodyPr>
          <a:lstStyle/>
          <a:p>
            <a:r>
              <a:rPr lang="en-GB" sz="900" dirty="0">
                <a:latin typeface="Atkinson Hyperlegible" pitchFamily="50" charset="0"/>
              </a:rPr>
              <a:t>As the new measures were implemented in April 2021, an additional column showing data for the interim period is included.</a:t>
            </a:r>
          </a:p>
          <a:p>
            <a:endParaRPr lang="en-GB" sz="900" dirty="0">
              <a:latin typeface="Atkinson Hyperlegible" pitchFamily="50" charset="0"/>
            </a:endParaRPr>
          </a:p>
          <a:p>
            <a:r>
              <a:rPr lang="en-GB" sz="900" dirty="0">
                <a:latin typeface="Atkinson Hyperlegible" pitchFamily="50" charset="0"/>
              </a:rPr>
              <a:t>Please view above table with the explanations and caveats detailed on page 23.</a:t>
            </a:r>
          </a:p>
        </p:txBody>
      </p:sp>
      <p:pic>
        <p:nvPicPr>
          <p:cNvPr id="5" name="Picture 4">
            <a:extLst>
              <a:ext uri="{FF2B5EF4-FFF2-40B4-BE49-F238E27FC236}">
                <a16:creationId xmlns:a16="http://schemas.microsoft.com/office/drawing/2014/main" id="{D91F111E-5A17-48D6-A95E-E91311DD8E5A}"/>
              </a:ext>
            </a:extLst>
          </p:cNvPr>
          <p:cNvPicPr>
            <a:picLocks noChangeAspect="1"/>
          </p:cNvPicPr>
          <p:nvPr/>
        </p:nvPicPr>
        <p:blipFill>
          <a:blip r:embed="rId2"/>
          <a:stretch>
            <a:fillRect/>
          </a:stretch>
        </p:blipFill>
        <p:spPr>
          <a:xfrm>
            <a:off x="72000" y="891207"/>
            <a:ext cx="9000000" cy="2830217"/>
          </a:xfrm>
          <a:prstGeom prst="rect">
            <a:avLst/>
          </a:prstGeom>
        </p:spPr>
      </p:pic>
    </p:spTree>
    <p:extLst>
      <p:ext uri="{BB962C8B-B14F-4D97-AF65-F5344CB8AC3E}">
        <p14:creationId xmlns:p14="http://schemas.microsoft.com/office/powerpoint/2010/main" val="6175345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7" name="Rectangle 6"/>
          <p:cNvSpPr/>
          <p:nvPr/>
        </p:nvSpPr>
        <p:spPr>
          <a:xfrm>
            <a:off x="107504" y="179348"/>
            <a:ext cx="7200800" cy="369332"/>
          </a:xfrm>
          <a:prstGeom prst="rect">
            <a:avLst/>
          </a:prstGeom>
        </p:spPr>
        <p:txBody>
          <a:bodyPr wrap="square">
            <a:spAutoFit/>
          </a:bodyPr>
          <a:lstStyle/>
          <a:p>
            <a:r>
              <a:rPr lang="en-GB" b="1" dirty="0">
                <a:solidFill>
                  <a:schemeClr val="bg1"/>
                </a:solidFill>
                <a:latin typeface="Atkinson Hyperlegible" pitchFamily="50" charset="0"/>
              </a:rPr>
              <a:t>End Notes</a:t>
            </a:r>
          </a:p>
        </p:txBody>
      </p:sp>
      <p:sp>
        <p:nvSpPr>
          <p:cNvPr id="4" name="Rectangle 3"/>
          <p:cNvSpPr/>
          <p:nvPr/>
        </p:nvSpPr>
        <p:spPr>
          <a:xfrm>
            <a:off x="1116" y="822971"/>
            <a:ext cx="9142884" cy="3990836"/>
          </a:xfrm>
          <a:prstGeom prst="rect">
            <a:avLst/>
          </a:prstGeom>
        </p:spPr>
        <p:txBody>
          <a:bodyPr wrap="square">
            <a:spAutoFit/>
          </a:bodyPr>
          <a:lstStyle/>
          <a:p>
            <a:r>
              <a:rPr lang="en-GB" sz="950" baseline="30000" dirty="0">
                <a:latin typeface="Atkinson Hyperlegible" pitchFamily="50" charset="0"/>
              </a:rPr>
              <a:t>1 </a:t>
            </a:r>
            <a:r>
              <a:rPr lang="en-GB" sz="950" dirty="0">
                <a:latin typeface="Atkinson Hyperlegible" pitchFamily="50" charset="0"/>
              </a:rPr>
              <a:t>Question from the independent survey commissioned by Essex Police. Results are for the period 12 months December 2021 versus the 12 months to December 2020.</a:t>
            </a:r>
          </a:p>
          <a:p>
            <a:endParaRPr lang="en-GB" sz="950" dirty="0">
              <a:latin typeface="Atkinson Hyperlegible" pitchFamily="50" charset="0"/>
            </a:endParaRPr>
          </a:p>
          <a:p>
            <a:r>
              <a:rPr lang="en-GB" sz="950" baseline="30000" dirty="0">
                <a:latin typeface="Atkinson Hyperlegible" pitchFamily="50" charset="0"/>
              </a:rPr>
              <a:t>2</a:t>
            </a:r>
            <a:r>
              <a:rPr lang="en-GB" sz="950" dirty="0">
                <a:latin typeface="Atkinson Hyperlegible" pitchFamily="50" charset="0"/>
              </a:rPr>
              <a:t> The confidence interval is the range +/- between where the survey result may lie. This is mainly influenced by the number of people answering the survey. The more people that answer the survey, the smaller the interval range.</a:t>
            </a:r>
          </a:p>
          <a:p>
            <a:endParaRPr lang="en-GB" sz="950" dirty="0">
              <a:latin typeface="Atkinson Hyperlegible" pitchFamily="50" charset="0"/>
            </a:endParaRPr>
          </a:p>
          <a:p>
            <a:r>
              <a:rPr lang="en-GB" sz="950" baseline="30000" dirty="0">
                <a:latin typeface="Atkinson Hyperlegible" pitchFamily="50" charset="0"/>
              </a:rPr>
              <a:t>3</a:t>
            </a:r>
            <a:r>
              <a:rPr lang="en-GB" sz="950" dirty="0">
                <a:latin typeface="Atkinson Hyperlegible" pitchFamily="50" charset="0"/>
              </a:rPr>
              <a:t> Crime Severity Score measures ‘relative harm’ of crimes by taking into account both the volume and the severity of offences, and by weighting offences differently. Data are for the 12 months to September 2021.</a:t>
            </a:r>
          </a:p>
          <a:p>
            <a:endParaRPr lang="en-GB" sz="950" dirty="0">
              <a:latin typeface="Atkinson Hyperlegible" pitchFamily="50" charset="0"/>
            </a:endParaRPr>
          </a:p>
          <a:p>
            <a:r>
              <a:rPr lang="en-GB" sz="950" baseline="30000" dirty="0">
                <a:latin typeface="Atkinson Hyperlegible" pitchFamily="50" charset="0"/>
              </a:rPr>
              <a:t>4 </a:t>
            </a:r>
            <a:r>
              <a:rPr lang="en-GB" sz="950" dirty="0">
                <a:latin typeface="Atkinson Hyperlegible" pitchFamily="50" charset="0"/>
              </a:rPr>
              <a:t>T</a:t>
            </a:r>
            <a:r>
              <a:rPr lang="en-GB" sz="950" dirty="0">
                <a:effectLst/>
                <a:latin typeface="Atkinson Hyperlegible" pitchFamily="50" charset="0"/>
                <a:ea typeface="Calibri" panose="020F0502020204030204" pitchFamily="34" charset="0"/>
              </a:rPr>
              <a:t>he methodology used for identifying these investigations as drug related is subjective and based on the circumstances presented. These figures will include investigations where the victim or the suspect are involved Drug Use, Possession or Selling.</a:t>
            </a:r>
            <a:r>
              <a:rPr lang="en-GB" sz="950" dirty="0">
                <a:solidFill>
                  <a:srgbClr val="FF0000"/>
                </a:solidFill>
                <a:latin typeface="Atkinson Hyperlegible" pitchFamily="50" charset="0"/>
              </a:rPr>
              <a:t>		</a:t>
            </a:r>
          </a:p>
          <a:p>
            <a:r>
              <a:rPr lang="en-GB" sz="950" dirty="0">
                <a:solidFill>
                  <a:srgbClr val="FF0000"/>
                </a:solidFill>
                <a:latin typeface="Atkinson Hyperlegible" pitchFamily="50" charset="0"/>
              </a:rPr>
              <a:t>			</a:t>
            </a:r>
            <a:r>
              <a:rPr lang="en-GB" sz="950" dirty="0">
                <a:latin typeface="Atkinson Hyperlegible" pitchFamily="50" charset="0"/>
              </a:rPr>
              <a:t>	</a:t>
            </a:r>
          </a:p>
          <a:p>
            <a:r>
              <a:rPr lang="en-GB" sz="950" baseline="30000" dirty="0">
                <a:latin typeface="Atkinson Hyperlegible" pitchFamily="50" charset="0"/>
              </a:rPr>
              <a:t>5</a:t>
            </a:r>
            <a:r>
              <a:rPr lang="en-GB" sz="950" dirty="0">
                <a:latin typeface="Atkinson Hyperlegible" pitchFamily="50" charset="0"/>
              </a:rPr>
              <a:t> ‘Killed or Seriously Injured’ (KSI) refers to all people killed or seriously injured on Essex’s roads, regardless of whether any criminal offences were committed. ‘Causing Death/Serious Injury by Dangerous/Inconsiderate Driving’ offences (detailed on p.7) refers to the number of crimes of this type.</a:t>
            </a:r>
          </a:p>
          <a:p>
            <a:endParaRPr lang="en-GB" sz="950" dirty="0">
              <a:latin typeface="Atkinson Hyperlegible" pitchFamily="50" charset="0"/>
            </a:endParaRPr>
          </a:p>
          <a:p>
            <a:r>
              <a:rPr lang="en-GB" sz="950" baseline="30000" dirty="0">
                <a:latin typeface="Atkinson Hyperlegible" pitchFamily="50" charset="0"/>
              </a:rPr>
              <a:t>6</a:t>
            </a:r>
            <a:r>
              <a:rPr lang="en-GB" sz="950" dirty="0">
                <a:latin typeface="Atkinson Hyperlegible" pitchFamily="50" charset="0"/>
              </a:rPr>
              <a:t> In 2019, the definition as to what constituted “use” of a mobile phone in relation to driver-related mobile phone offences was subject to a legal challenge. This resulted in a ruling, which held that while “use” included accessing the interactive functions of the mobile phone (such as making calls, sending messages or using the internet), it did not extend to solely accessing the device’s internal functions (such as making use of the camera). Fewer mobile phone offences were subsequently prosecuted from this point.  In 2021, however, the law was changed: it is now illegal to “hold” a phone or sat nav when driving or riding a motorcycle.  It is therefore likely that offences will now start to increase.</a:t>
            </a:r>
          </a:p>
          <a:p>
            <a:r>
              <a:rPr lang="en-GB" sz="950" dirty="0">
                <a:solidFill>
                  <a:srgbClr val="FF0000"/>
                </a:solidFill>
                <a:latin typeface="Atkinson Hyperlegible" pitchFamily="50" charset="0"/>
              </a:rPr>
              <a:t>		</a:t>
            </a:r>
          </a:p>
          <a:p>
            <a:r>
              <a:rPr lang="en-GB" sz="950" baseline="30000" dirty="0">
                <a:latin typeface="Atkinson Hyperlegible" pitchFamily="50" charset="0"/>
              </a:rPr>
              <a:t>7</a:t>
            </a:r>
            <a:r>
              <a:rPr lang="en-GB" sz="950" dirty="0">
                <a:latin typeface="Atkinson Hyperlegible" pitchFamily="50" charset="0"/>
              </a:rPr>
              <a:t> Solved outcomes are crimes that result in: charge or summons, caution, crimes taken into consideration, fixed penalty notice, cannabis warning or community resolution.</a:t>
            </a:r>
          </a:p>
          <a:p>
            <a:endParaRPr lang="en-GB" sz="950" baseline="30000" dirty="0">
              <a:latin typeface="Atkinson Hyperlegible" pitchFamily="50" charset="0"/>
            </a:endParaRPr>
          </a:p>
          <a:p>
            <a:r>
              <a:rPr lang="en-GB" sz="950" baseline="30000" dirty="0">
                <a:latin typeface="Atkinson Hyperlegible" pitchFamily="50" charset="0"/>
              </a:rPr>
              <a:t>8</a:t>
            </a:r>
            <a:r>
              <a:rPr lang="en-GB" sz="950" dirty="0">
                <a:latin typeface="Atkinson Hyperlegible" pitchFamily="50" charset="0"/>
              </a:rPr>
              <a:t> </a:t>
            </a:r>
            <a:r>
              <a:rPr lang="en-GB" sz="950" i="0" dirty="0">
                <a:effectLst/>
                <a:latin typeface="Atkinson Hyperlegible" pitchFamily="50" charset="0"/>
              </a:rPr>
              <a:t>T</a:t>
            </a:r>
            <a:r>
              <a:rPr lang="en-GB" sz="950" dirty="0">
                <a:effectLst/>
                <a:latin typeface="Atkinson Hyperlegible" pitchFamily="50" charset="0"/>
              </a:rPr>
              <a:t>his is number </a:t>
            </a:r>
            <a:r>
              <a:rPr lang="en-GB" sz="950" dirty="0">
                <a:solidFill>
                  <a:schemeClr val="tx1"/>
                </a:solidFill>
                <a:effectLst/>
                <a:latin typeface="Atkinson Hyperlegible" pitchFamily="50" charset="0"/>
              </a:rPr>
              <a:t>of thefts in which dogs were stolen, and not quantity of dogs stolen in each theft. </a:t>
            </a:r>
          </a:p>
          <a:p>
            <a:endParaRPr lang="en-GB" sz="950" dirty="0">
              <a:latin typeface="Atkinson Hyperlegible" pitchFamily="50" charset="0"/>
            </a:endParaRPr>
          </a:p>
          <a:p>
            <a:r>
              <a:rPr lang="en-GB" sz="950" baseline="30000" dirty="0">
                <a:latin typeface="Atkinson Hyperlegible" pitchFamily="50" charset="0"/>
              </a:rPr>
              <a:t>9</a:t>
            </a:r>
            <a:r>
              <a:rPr lang="en-GB" sz="950" dirty="0">
                <a:latin typeface="Atkinson Hyperlegible" pitchFamily="50" charset="0"/>
              </a:rPr>
              <a:t> Ethnic minority employees as a percentage of the total workforce.</a:t>
            </a:r>
          </a:p>
        </p:txBody>
      </p:sp>
      <p:sp>
        <p:nvSpPr>
          <p:cNvPr id="3" name="Slide Number Placeholder 2"/>
          <p:cNvSpPr>
            <a:spLocks noGrp="1"/>
          </p:cNvSpPr>
          <p:nvPr>
            <p:ph type="sldNum" sz="quarter" idx="12"/>
          </p:nvPr>
        </p:nvSpPr>
        <p:spPr>
          <a:xfrm>
            <a:off x="6983355" y="6492875"/>
            <a:ext cx="2133600" cy="365125"/>
          </a:xfrm>
        </p:spPr>
        <p:txBody>
          <a:bodyPr/>
          <a:lstStyle/>
          <a:p>
            <a:fld id="{E0D83E65-4E55-4BA6-A0BC-212B9D3BDCE3}" type="slidenum">
              <a:rPr lang="en-GB" smtClean="0"/>
              <a:pPr/>
              <a:t>19</a:t>
            </a:fld>
            <a:endParaRPr lang="en-GB" dirty="0"/>
          </a:p>
        </p:txBody>
      </p:sp>
    </p:spTree>
    <p:extLst>
      <p:ext uri="{BB962C8B-B14F-4D97-AF65-F5344CB8AC3E}">
        <p14:creationId xmlns:p14="http://schemas.microsoft.com/office/powerpoint/2010/main" val="3042133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27384"/>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29558"/>
            <a:ext cx="7200800" cy="369332"/>
          </a:xfrm>
          <a:prstGeom prst="rect">
            <a:avLst/>
          </a:prstGeom>
        </p:spPr>
        <p:txBody>
          <a:bodyPr wrap="square">
            <a:spAutoFit/>
          </a:bodyPr>
          <a:lstStyle/>
          <a:p>
            <a:r>
              <a:rPr lang="en-GB" b="1" dirty="0">
                <a:solidFill>
                  <a:schemeClr val="bg1"/>
                </a:solidFill>
                <a:latin typeface="Atkinson Hyperlegible" pitchFamily="50" charset="0"/>
              </a:rPr>
              <a:t>Executive Summary </a:t>
            </a:r>
          </a:p>
        </p:txBody>
      </p:sp>
      <p:sp>
        <p:nvSpPr>
          <p:cNvPr id="3" name="Slide Number Placeholder 2"/>
          <p:cNvSpPr>
            <a:spLocks noGrp="1"/>
          </p:cNvSpPr>
          <p:nvPr>
            <p:ph type="sldNum" sz="quarter" idx="12"/>
          </p:nvPr>
        </p:nvSpPr>
        <p:spPr>
          <a:xfrm>
            <a:off x="7010400" y="6545879"/>
            <a:ext cx="2133600" cy="365125"/>
          </a:xfrm>
        </p:spPr>
        <p:txBody>
          <a:bodyPr/>
          <a:lstStyle/>
          <a:p>
            <a:fld id="{E0D83E65-4E55-4BA6-A0BC-212B9D3BDCE3}" type="slidenum">
              <a:rPr lang="en-GB" smtClean="0">
                <a:latin typeface="Atkinson Hyperlegible" pitchFamily="50" charset="0"/>
              </a:rPr>
              <a:pPr/>
              <a:t>2</a:t>
            </a:fld>
            <a:endParaRPr lang="en-GB" dirty="0">
              <a:latin typeface="Atkinson Hyperlegible" pitchFamily="50" charset="0"/>
            </a:endParaRPr>
          </a:p>
        </p:txBody>
      </p:sp>
      <p:sp>
        <p:nvSpPr>
          <p:cNvPr id="5" name="TextBox 4"/>
          <p:cNvSpPr txBox="1"/>
          <p:nvPr/>
        </p:nvSpPr>
        <p:spPr>
          <a:xfrm>
            <a:off x="0" y="655832"/>
            <a:ext cx="9144000" cy="5478423"/>
          </a:xfrm>
          <a:prstGeom prst="rect">
            <a:avLst/>
          </a:prstGeom>
          <a:noFill/>
        </p:spPr>
        <p:txBody>
          <a:bodyPr wrap="square" rtlCol="0">
            <a:spAutoFit/>
          </a:bodyPr>
          <a:lstStyle/>
          <a:p>
            <a:pPr marL="285750" indent="-285750">
              <a:buFont typeface="Arial" panose="020B0604020202020204" pitchFamily="34" charset="0"/>
              <a:buChar char="•"/>
            </a:pPr>
            <a:r>
              <a:rPr lang="en-GB" sz="1000" dirty="0">
                <a:latin typeface="Atkinson Hyperlegible" pitchFamily="50" charset="0"/>
              </a:rPr>
              <a:t>The Police and Crime Plan 2021 -2024 was introduced in April 2021</a:t>
            </a:r>
            <a:r>
              <a:rPr lang="en-GB" sz="1000" baseline="30000" dirty="0">
                <a:latin typeface="Atkinson Hyperlegible" pitchFamily="50" charset="0"/>
              </a:rPr>
              <a:t>1 </a:t>
            </a:r>
            <a:r>
              <a:rPr lang="en-GB" sz="1000" dirty="0">
                <a:latin typeface="Atkinson Hyperlegible" pitchFamily="50" charset="0"/>
              </a:rPr>
              <a:t>with new measures that reflect the new strategic commitment of targeted prevention and early intervention.  This is the first report detailing Essex Police’s performance against these measures.</a:t>
            </a:r>
            <a:endParaRPr lang="en-GB" sz="1000" baseline="30000" dirty="0">
              <a:latin typeface="Atkinson Hyperlegible" pitchFamily="50" charset="0"/>
            </a:endParaRPr>
          </a:p>
          <a:p>
            <a:endParaRPr lang="en-GB" sz="1000" b="1" dirty="0">
              <a:latin typeface="Atkinson Hyperlegible" pitchFamily="50" charset="0"/>
            </a:endParaRPr>
          </a:p>
          <a:p>
            <a:pPr marL="285750" indent="-285750">
              <a:buFont typeface="Arial" panose="020B0604020202020204" pitchFamily="34" charset="0"/>
              <a:buChar char="•"/>
            </a:pPr>
            <a:r>
              <a:rPr lang="en-GB" sz="1000" b="1" dirty="0">
                <a:latin typeface="Atkinson Hyperlegible" pitchFamily="50" charset="0"/>
              </a:rPr>
              <a:t>Six of the eleven PFCC Priorities have been given a recommended grade of ‘</a:t>
            </a:r>
            <a:r>
              <a:rPr lang="en-GB" sz="1000" b="1" dirty="0">
                <a:solidFill>
                  <a:schemeClr val="accent6">
                    <a:lumMod val="75000"/>
                  </a:schemeClr>
                </a:solidFill>
                <a:latin typeface="Atkinson Hyperlegible" pitchFamily="50" charset="0"/>
              </a:rPr>
              <a:t>Adequate</a:t>
            </a:r>
            <a:r>
              <a:rPr lang="en-GB" sz="1000" dirty="0">
                <a:latin typeface="Atkinson Hyperlegible" pitchFamily="50" charset="0"/>
              </a:rPr>
              <a:t>’.  </a:t>
            </a:r>
            <a:r>
              <a:rPr lang="en-GB" sz="1000" b="1" dirty="0">
                <a:latin typeface="Atkinson Hyperlegible" pitchFamily="50" charset="0"/>
              </a:rPr>
              <a:t>Five of the eleven PFCC priorities have been given a recommended grade of ‘</a:t>
            </a:r>
            <a:r>
              <a:rPr lang="en-GB" sz="1000" b="1" dirty="0">
                <a:solidFill>
                  <a:srgbClr val="FF0000"/>
                </a:solidFill>
                <a:latin typeface="Atkinson Hyperlegible" pitchFamily="50" charset="0"/>
              </a:rPr>
              <a:t>Requires</a:t>
            </a:r>
            <a:r>
              <a:rPr lang="en-GB" sz="1000" b="1" dirty="0">
                <a:latin typeface="Atkinson Hyperlegible" pitchFamily="50" charset="0"/>
              </a:rPr>
              <a:t> </a:t>
            </a:r>
            <a:r>
              <a:rPr lang="en-GB" sz="1000" b="1" dirty="0">
                <a:solidFill>
                  <a:srgbClr val="FF0000"/>
                </a:solidFill>
                <a:latin typeface="Atkinson Hyperlegible" pitchFamily="50" charset="0"/>
              </a:rPr>
              <a:t>Improvement</a:t>
            </a:r>
            <a:r>
              <a:rPr lang="en-GB" sz="1000" dirty="0">
                <a:latin typeface="Atkinson Hyperlegible" pitchFamily="50" charset="0"/>
              </a:rPr>
              <a:t>’: 4 (Improving safety on our roads), 6 (Improving our service to support victims of crime), 7 (Violence against women and girls), 9 (Business Crime, Fraud and Cyber Crime) and 10 (Protecting vulnerable people and supporting victims of crime). It is of note that in order to remain in line with the HMICFRS grading structure, a new grade of “Adequate” has been introduced; the grades of “Outstanding”, “Good”, and “Requires Improvement” remain.</a:t>
            </a:r>
          </a:p>
          <a:p>
            <a:endParaRPr lang="en-GB" sz="1000" dirty="0">
              <a:latin typeface="Atkinson Hyperlegible" pitchFamily="50" charset="0"/>
            </a:endParaRPr>
          </a:p>
          <a:p>
            <a:pPr marL="285750" indent="-285750">
              <a:buFont typeface="Arial" panose="020B0604020202020204" pitchFamily="34" charset="0"/>
              <a:buChar char="•"/>
            </a:pPr>
            <a:r>
              <a:rPr lang="en-GB" sz="1000" dirty="0">
                <a:latin typeface="Atkinson Hyperlegible" pitchFamily="50" charset="0"/>
              </a:rPr>
              <a:t>Confidence (from the independent survey commissioned by Essex Police) is at 80.1% (results to the 12 months to December 2021). </a:t>
            </a:r>
            <a:r>
              <a:rPr lang="en-GB" sz="1000" b="1" dirty="0">
                <a:latin typeface="Atkinson Hyperlegible" pitchFamily="50" charset="0"/>
              </a:rPr>
              <a:t>Compared to year ending December 2020, confidence in the local police has increased by 3.8% points</a:t>
            </a:r>
            <a:r>
              <a:rPr lang="en-GB" sz="1000" dirty="0">
                <a:latin typeface="Atkinson Hyperlegible" pitchFamily="50" charset="0"/>
              </a:rPr>
              <a:t>. </a:t>
            </a:r>
          </a:p>
          <a:p>
            <a:endParaRPr lang="en-GB" sz="1000" dirty="0">
              <a:solidFill>
                <a:srgbClr val="FF0000"/>
              </a:solidFill>
              <a:latin typeface="Atkinson Hyperlegible" pitchFamily="50" charset="0"/>
            </a:endParaRPr>
          </a:p>
          <a:p>
            <a:pPr marL="285750" indent="-285750">
              <a:buFont typeface="Arial" panose="020B0604020202020204" pitchFamily="34" charset="0"/>
              <a:buChar char="•"/>
            </a:pPr>
            <a:r>
              <a:rPr lang="en-GB" sz="1000" b="1" dirty="0">
                <a:latin typeface="Atkinson Hyperlegible" pitchFamily="50" charset="0"/>
              </a:rPr>
              <a:t>All Crime increased by 7.0% for the 12 months to January 2022 compared to the 12 months to January 2021; </a:t>
            </a:r>
            <a:r>
              <a:rPr lang="en-GB" sz="1000" dirty="0">
                <a:latin typeface="Atkinson Hyperlegible" pitchFamily="50" charset="0"/>
              </a:rPr>
              <a:t>this equates to 10,530 more offences. This increase has been primarily influenced by the Government’s restrictions on gathering and movement in relation to COVID-19. The Force also recorded 2,668 more offences in January 2022 compared to </a:t>
            </a:r>
            <a:r>
              <a:rPr lang="en-GB" sz="1000" u="sng" dirty="0">
                <a:latin typeface="Atkinson Hyperlegible" pitchFamily="50" charset="0"/>
              </a:rPr>
              <a:t>April 2020</a:t>
            </a:r>
            <a:r>
              <a:rPr lang="en-GB" sz="1000" dirty="0">
                <a:latin typeface="Atkinson Hyperlegible" pitchFamily="50" charset="0"/>
              </a:rPr>
              <a:t>, when the Government implemented the first lockdown; this equates to 25.8% more offences.</a:t>
            </a:r>
          </a:p>
          <a:p>
            <a:r>
              <a:rPr lang="en-GB" sz="1000" dirty="0">
                <a:latin typeface="Atkinson Hyperlegible" pitchFamily="50" charset="0"/>
              </a:rPr>
              <a:t>         </a:t>
            </a:r>
            <a:r>
              <a:rPr lang="en-GB" sz="1000" i="1" dirty="0">
                <a:latin typeface="Atkinson Hyperlegible" pitchFamily="50" charset="0"/>
              </a:rPr>
              <a:t>Each change in the rules relating to social distancing has affected the number of All Crime offences reported to Essex Police</a:t>
            </a:r>
            <a:r>
              <a:rPr lang="en-GB" sz="1000" dirty="0">
                <a:latin typeface="Atkinson Hyperlegible" pitchFamily="50" charset="0"/>
              </a:rPr>
              <a:t>.</a:t>
            </a:r>
            <a:r>
              <a:rPr lang="en-GB" sz="1000" baseline="30000" dirty="0">
                <a:latin typeface="Atkinson Hyperlegible" pitchFamily="50" charset="0"/>
              </a:rPr>
              <a:t>2</a:t>
            </a:r>
          </a:p>
          <a:p>
            <a:endParaRPr lang="en-GB" sz="1000" dirty="0">
              <a:solidFill>
                <a:srgbClr val="FF0000"/>
              </a:solidFill>
              <a:latin typeface="Atkinson Hyperlegible" pitchFamily="50" charset="0"/>
            </a:endParaRPr>
          </a:p>
          <a:p>
            <a:pPr marL="285750" indent="-285750">
              <a:buFont typeface="Arial" panose="020B0604020202020204" pitchFamily="34" charset="0"/>
              <a:buChar char="•"/>
            </a:pPr>
            <a:r>
              <a:rPr lang="en-GB" sz="1000" b="1" dirty="0">
                <a:latin typeface="Atkinson Hyperlegible" pitchFamily="50" charset="0"/>
              </a:rPr>
              <a:t>There was a 4.3% decrease in All Crime in the 12 months to January 2022 compared to the 12 months to January 20</a:t>
            </a:r>
            <a:r>
              <a:rPr lang="en-GB" sz="1000" b="1" u="sng" dirty="0">
                <a:latin typeface="Atkinson Hyperlegible" pitchFamily="50" charset="0"/>
              </a:rPr>
              <a:t>20</a:t>
            </a:r>
            <a:r>
              <a:rPr lang="en-GB" sz="1000" dirty="0">
                <a:latin typeface="Atkinson Hyperlegible" pitchFamily="50" charset="0"/>
              </a:rPr>
              <a:t>. This equates to 7,278 fewer offences.</a:t>
            </a:r>
          </a:p>
          <a:p>
            <a:pPr marL="285750" indent="-285750">
              <a:buFont typeface="Arial" panose="020B0604020202020204" pitchFamily="34" charset="0"/>
              <a:buChar char="•"/>
            </a:pPr>
            <a:endParaRPr lang="en-GB" sz="1000" dirty="0">
              <a:latin typeface="Atkinson Hyperlegible" pitchFamily="50" charset="0"/>
            </a:endParaRPr>
          </a:p>
          <a:p>
            <a:pPr marL="285750" indent="-285750">
              <a:buFont typeface="Arial" panose="020B0604020202020204" pitchFamily="34" charset="0"/>
              <a:buChar char="•"/>
            </a:pPr>
            <a:r>
              <a:rPr lang="en-GB" sz="1000" dirty="0">
                <a:latin typeface="Atkinson Hyperlegible" pitchFamily="50" charset="0"/>
              </a:rPr>
              <a:t>There was a </a:t>
            </a:r>
            <a:r>
              <a:rPr lang="en-GB" sz="1000" dirty="0">
                <a:solidFill>
                  <a:schemeClr val="tx1"/>
                </a:solidFill>
                <a:latin typeface="Atkinson Hyperlegible" pitchFamily="50" charset="0"/>
              </a:rPr>
              <a:t>21.9% increase (147 more) in the number of those Killed or Seriously Injured (KSI) in Essex for the 12 months to January 2022 compared to the 12 months to January 2021.</a:t>
            </a:r>
          </a:p>
          <a:p>
            <a:pPr marL="285750" indent="-285750">
              <a:buFont typeface="Arial" panose="020B0604020202020204" pitchFamily="34" charset="0"/>
              <a:buChar char="•"/>
            </a:pPr>
            <a:endParaRPr lang="en-GB" sz="1000" dirty="0">
              <a:latin typeface="Atkinson Hyperlegible" pitchFamily="50" charset="0"/>
            </a:endParaRPr>
          </a:p>
          <a:p>
            <a:pPr marL="285750" indent="-285750">
              <a:buFont typeface="Arial" panose="020B0604020202020204" pitchFamily="34" charset="0"/>
              <a:buChar char="•"/>
            </a:pPr>
            <a:r>
              <a:rPr lang="en-GB" sz="1000" dirty="0">
                <a:latin typeface="Atkinson Hyperlegible" pitchFamily="50" charset="0"/>
              </a:rPr>
              <a:t>Essex experienced a </a:t>
            </a:r>
            <a:r>
              <a:rPr lang="en-GB" sz="1000" dirty="0">
                <a:solidFill>
                  <a:schemeClr val="tx1"/>
                </a:solidFill>
                <a:latin typeface="Atkinson Hyperlegible" pitchFamily="50" charset="0"/>
              </a:rPr>
              <a:t>10.4% increase (4,392) in the number of repeat victims for the 12 months to January 2022 compared to the 12 months to January 2021. </a:t>
            </a:r>
            <a:endParaRPr lang="en-GB" sz="1000" dirty="0">
              <a:latin typeface="Atkinson Hyperlegible" pitchFamily="50" charset="0"/>
            </a:endParaRPr>
          </a:p>
          <a:p>
            <a:endParaRPr lang="en-GB" sz="1000" dirty="0">
              <a:solidFill>
                <a:srgbClr val="FF0000"/>
              </a:solidFill>
              <a:latin typeface="Atkinson Hyperlegible" pitchFamily="50" charset="0"/>
            </a:endParaRPr>
          </a:p>
          <a:p>
            <a:pPr marL="285750" indent="-285750">
              <a:buFont typeface="Arial" panose="020B0604020202020204" pitchFamily="34" charset="0"/>
              <a:buChar char="•"/>
            </a:pPr>
            <a:r>
              <a:rPr lang="en-GB" sz="1000" dirty="0">
                <a:solidFill>
                  <a:srgbClr val="000000"/>
                </a:solidFill>
                <a:latin typeface="Atkinson Hyperlegible" pitchFamily="50" charset="0"/>
                <a:ea typeface="Times New Roman" panose="02020603050405020304" pitchFamily="18" charset="0"/>
                <a:cs typeface="Times New Roman" panose="02020603050405020304" pitchFamily="18" charset="0"/>
              </a:rPr>
              <a:t>V</a:t>
            </a:r>
            <a:r>
              <a:rPr lang="en-GB" sz="1000" kern="1200" dirty="0">
                <a:solidFill>
                  <a:srgbClr val="000000"/>
                </a:solidFill>
                <a:effectLst/>
                <a:latin typeface="Atkinson Hyperlegible" pitchFamily="50" charset="0"/>
                <a:ea typeface="Times New Roman" panose="02020603050405020304" pitchFamily="18" charset="0"/>
                <a:cs typeface="Times New Roman" panose="02020603050405020304" pitchFamily="18" charset="0"/>
              </a:rPr>
              <a:t>iolence against the person offences against females increased by 9.2% (3,308 more), and there was a 33.4% increase (1,228 more) in the number of sexual offences against females in the 12 months to January 2022 compared to the 12 months to January 2021. The number of sexual offences against females solved decreased by 6.0% (17 fewer) in the same period. </a:t>
            </a:r>
            <a:endParaRPr lang="en-GB" sz="1000" dirty="0">
              <a:solidFill>
                <a:schemeClr val="tx1"/>
              </a:solidFill>
              <a:latin typeface="Atkinson Hyperlegible" pitchFamily="50" charset="0"/>
            </a:endParaRPr>
          </a:p>
          <a:p>
            <a:endParaRPr lang="en-GB" sz="1000" dirty="0">
              <a:solidFill>
                <a:srgbClr val="FF0000"/>
              </a:solidFill>
              <a:latin typeface="Atkinson Hyperlegible" pitchFamily="50" charset="0"/>
            </a:endParaRPr>
          </a:p>
          <a:p>
            <a:pPr marL="285750" indent="-285750">
              <a:buFont typeface="Arial" panose="020B0604020202020204" pitchFamily="34" charset="0"/>
              <a:buChar char="•"/>
            </a:pPr>
            <a:r>
              <a:rPr lang="en-GB" sz="1000" dirty="0">
                <a:solidFill>
                  <a:schemeClr val="tx1"/>
                </a:solidFill>
                <a:effectLst/>
                <a:latin typeface="Atkinson Hyperlegible" pitchFamily="50" charset="0"/>
                <a:ea typeface="Calibri" panose="020F0502020204030204" pitchFamily="34" charset="0"/>
              </a:rPr>
              <a:t>There has been a slight increase (0.3%) in the proportion of ethnic minority employees in January 2022 (291) compared to January 2021 (265). This equates to 26 additional employees.</a:t>
            </a:r>
            <a:endParaRPr lang="en-GB" sz="1000" dirty="0">
              <a:solidFill>
                <a:srgbClr val="FF0000"/>
              </a:solidFill>
              <a:latin typeface="Atkinson Hyperlegible" pitchFamily="50" charset="0"/>
            </a:endParaRPr>
          </a:p>
          <a:p>
            <a:endParaRPr lang="en-GB" sz="1000" dirty="0">
              <a:solidFill>
                <a:srgbClr val="FF0000"/>
              </a:solidFill>
              <a:latin typeface="Atkinson Hyperlegible" pitchFamily="50" charset="0"/>
            </a:endParaRPr>
          </a:p>
          <a:p>
            <a:pPr marL="285750" indent="-285750">
              <a:buFont typeface="Arial" panose="020B0604020202020204" pitchFamily="34" charset="0"/>
              <a:buChar char="•"/>
            </a:pPr>
            <a:r>
              <a:rPr lang="en-GB" sz="1000" dirty="0">
                <a:latin typeface="Atkinson Hyperlegible" pitchFamily="50" charset="0"/>
              </a:rPr>
              <a:t>There were no statistical outliers in the month of January 2022.</a:t>
            </a:r>
          </a:p>
        </p:txBody>
      </p:sp>
      <p:sp>
        <p:nvSpPr>
          <p:cNvPr id="7" name="TextBox 6">
            <a:extLst>
              <a:ext uri="{FF2B5EF4-FFF2-40B4-BE49-F238E27FC236}">
                <a16:creationId xmlns:a16="http://schemas.microsoft.com/office/drawing/2014/main" id="{3FBD42C9-3754-4A17-8D8E-FE9A537FB4F4}"/>
              </a:ext>
            </a:extLst>
          </p:cNvPr>
          <p:cNvSpPr txBox="1"/>
          <p:nvPr/>
        </p:nvSpPr>
        <p:spPr>
          <a:xfrm>
            <a:off x="179512" y="6291963"/>
            <a:ext cx="8784976" cy="507831"/>
          </a:xfrm>
          <a:prstGeom prst="rect">
            <a:avLst/>
          </a:prstGeom>
          <a:noFill/>
        </p:spPr>
        <p:txBody>
          <a:bodyPr wrap="square" rtlCol="0">
            <a:spAutoFit/>
          </a:bodyPr>
          <a:lstStyle/>
          <a:p>
            <a:pPr marL="285750" indent="-285750">
              <a:buFont typeface="Arial" panose="020B0604020202020204" pitchFamily="34" charset="0"/>
              <a:buChar char="•"/>
            </a:pPr>
            <a:endParaRPr lang="en-GB" sz="900" dirty="0">
              <a:latin typeface="Atkinson Hyperlegible" pitchFamily="50" charset="0"/>
            </a:endParaRPr>
          </a:p>
          <a:p>
            <a:r>
              <a:rPr lang="en-GB" sz="900" baseline="30000" dirty="0">
                <a:latin typeface="Atkinson Hyperlegible" pitchFamily="50" charset="0"/>
              </a:rPr>
              <a:t>1</a:t>
            </a:r>
            <a:r>
              <a:rPr lang="en-GB" sz="900" dirty="0">
                <a:latin typeface="Atkinson Hyperlegible" pitchFamily="50" charset="0"/>
              </a:rPr>
              <a:t> Data for the period April 2021 to January 2022 can be seen on pages 21 and 22.</a:t>
            </a:r>
          </a:p>
          <a:p>
            <a:r>
              <a:rPr lang="en-GB" sz="900" baseline="30000" dirty="0">
                <a:latin typeface="Atkinson Hyperlegible" pitchFamily="50" charset="0"/>
              </a:rPr>
              <a:t>2</a:t>
            </a:r>
            <a:r>
              <a:rPr lang="en-GB" sz="900" dirty="0">
                <a:latin typeface="Atkinson Hyperlegible" pitchFamily="50" charset="0"/>
              </a:rPr>
              <a:t> Please see table showing the effect of social distancing measures on pages 17-20.</a:t>
            </a:r>
          </a:p>
        </p:txBody>
      </p:sp>
    </p:spTree>
    <p:extLst>
      <p:ext uri="{BB962C8B-B14F-4D97-AF65-F5344CB8AC3E}">
        <p14:creationId xmlns:p14="http://schemas.microsoft.com/office/powerpoint/2010/main" val="42487729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002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2" name="Rectangle 1"/>
          <p:cNvSpPr/>
          <p:nvPr/>
        </p:nvSpPr>
        <p:spPr>
          <a:xfrm>
            <a:off x="107504" y="159623"/>
            <a:ext cx="5688632" cy="338554"/>
          </a:xfrm>
          <a:prstGeom prst="rect">
            <a:avLst/>
          </a:prstGeom>
        </p:spPr>
        <p:txBody>
          <a:bodyPr wrap="square">
            <a:spAutoFit/>
          </a:bodyPr>
          <a:lstStyle/>
          <a:p>
            <a:r>
              <a:rPr lang="en-GB" sz="1600" b="1" dirty="0">
                <a:solidFill>
                  <a:schemeClr val="bg1"/>
                </a:solidFill>
                <a:latin typeface="Atkinson Hyperlegible" pitchFamily="50" charset="0"/>
              </a:rPr>
              <a:t>Crime Tree Data – Rolling 12 Months to January</a:t>
            </a:r>
          </a:p>
        </p:txBody>
      </p:sp>
      <p:sp>
        <p:nvSpPr>
          <p:cNvPr id="11" name="TextBox 10"/>
          <p:cNvSpPr txBox="1"/>
          <p:nvPr/>
        </p:nvSpPr>
        <p:spPr>
          <a:xfrm>
            <a:off x="7648317" y="805186"/>
            <a:ext cx="1236639" cy="246221"/>
          </a:xfrm>
          <a:prstGeom prst="rect">
            <a:avLst/>
          </a:prstGeom>
          <a:noFill/>
        </p:spPr>
        <p:txBody>
          <a:bodyPr wrap="square" rtlCol="0">
            <a:spAutoFit/>
          </a:bodyPr>
          <a:lstStyle/>
          <a:p>
            <a:pPr algn="ctr"/>
            <a:r>
              <a:rPr lang="en-GB" sz="1000" dirty="0">
                <a:latin typeface="Atkinson Hyperlegible" pitchFamily="50" charset="0"/>
              </a:rPr>
              <a:t>Table 3</a:t>
            </a:r>
          </a:p>
        </p:txBody>
      </p:sp>
      <p:sp>
        <p:nvSpPr>
          <p:cNvPr id="4" name="Slide Number Placeholder 3"/>
          <p:cNvSpPr>
            <a:spLocks noGrp="1"/>
          </p:cNvSpPr>
          <p:nvPr>
            <p:ph type="sldNum" sz="quarter" idx="12"/>
          </p:nvPr>
        </p:nvSpPr>
        <p:spPr>
          <a:xfrm>
            <a:off x="7010400" y="6492875"/>
            <a:ext cx="2133600" cy="365125"/>
          </a:xfrm>
        </p:spPr>
        <p:txBody>
          <a:bodyPr/>
          <a:lstStyle/>
          <a:p>
            <a:fld id="{E0D83E65-4E55-4BA6-A0BC-212B9D3BDCE3}" type="slidenum">
              <a:rPr lang="en-GB" smtClean="0"/>
              <a:pPr/>
              <a:t>20</a:t>
            </a:fld>
            <a:endParaRPr lang="en-GB" dirty="0"/>
          </a:p>
        </p:txBody>
      </p:sp>
      <p:pic>
        <p:nvPicPr>
          <p:cNvPr id="7" name="Picture 6">
            <a:extLst>
              <a:ext uri="{FF2B5EF4-FFF2-40B4-BE49-F238E27FC236}">
                <a16:creationId xmlns:a16="http://schemas.microsoft.com/office/drawing/2014/main" id="{41DF097C-77FC-4CC0-92A7-3E13E09B3C29}"/>
              </a:ext>
            </a:extLst>
          </p:cNvPr>
          <p:cNvPicPr>
            <a:picLocks noChangeAspect="1"/>
          </p:cNvPicPr>
          <p:nvPr/>
        </p:nvPicPr>
        <p:blipFill>
          <a:blip r:embed="rId2"/>
          <a:stretch>
            <a:fillRect/>
          </a:stretch>
        </p:blipFill>
        <p:spPr>
          <a:xfrm>
            <a:off x="58797" y="804834"/>
            <a:ext cx="9000000" cy="4798498"/>
          </a:xfrm>
          <a:prstGeom prst="rect">
            <a:avLst/>
          </a:prstGeom>
        </p:spPr>
      </p:pic>
    </p:spTree>
    <p:extLst>
      <p:ext uri="{BB962C8B-B14F-4D97-AF65-F5344CB8AC3E}">
        <p14:creationId xmlns:p14="http://schemas.microsoft.com/office/powerpoint/2010/main" val="3791077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2" name="Rectangle 1"/>
          <p:cNvSpPr/>
          <p:nvPr/>
        </p:nvSpPr>
        <p:spPr>
          <a:xfrm>
            <a:off x="107504" y="159623"/>
            <a:ext cx="4870308" cy="338554"/>
          </a:xfrm>
          <a:prstGeom prst="rect">
            <a:avLst/>
          </a:prstGeom>
        </p:spPr>
        <p:txBody>
          <a:bodyPr wrap="none">
            <a:spAutoFit/>
          </a:bodyPr>
          <a:lstStyle/>
          <a:p>
            <a:r>
              <a:rPr lang="en-GB" sz="1600" b="1" dirty="0">
                <a:solidFill>
                  <a:schemeClr val="bg1"/>
                </a:solidFill>
                <a:latin typeface="Atkinson Hyperlegible" pitchFamily="50" charset="0"/>
              </a:rPr>
              <a:t>Crime Tree Data – Rolling 12 Months to January </a:t>
            </a:r>
          </a:p>
        </p:txBody>
      </p:sp>
      <p:sp>
        <p:nvSpPr>
          <p:cNvPr id="11" name="TextBox 10"/>
          <p:cNvSpPr txBox="1"/>
          <p:nvPr/>
        </p:nvSpPr>
        <p:spPr>
          <a:xfrm>
            <a:off x="7648317" y="821854"/>
            <a:ext cx="1236639" cy="246221"/>
          </a:xfrm>
          <a:prstGeom prst="rect">
            <a:avLst/>
          </a:prstGeom>
          <a:noFill/>
        </p:spPr>
        <p:txBody>
          <a:bodyPr wrap="square" rtlCol="0">
            <a:spAutoFit/>
          </a:bodyPr>
          <a:lstStyle/>
          <a:p>
            <a:pPr algn="ctr"/>
            <a:r>
              <a:rPr lang="en-GB" sz="1000" dirty="0">
                <a:latin typeface="Atkinson Hyperlegible" pitchFamily="50" charset="0"/>
              </a:rPr>
              <a:t>Table 4</a:t>
            </a:r>
          </a:p>
        </p:txBody>
      </p:sp>
      <p:sp>
        <p:nvSpPr>
          <p:cNvPr id="12" name="Slide Number Placeholder 3"/>
          <p:cNvSpPr>
            <a:spLocks noGrp="1"/>
          </p:cNvSpPr>
          <p:nvPr>
            <p:ph type="sldNum" sz="quarter" idx="12"/>
          </p:nvPr>
        </p:nvSpPr>
        <p:spPr>
          <a:xfrm>
            <a:off x="6995053" y="6492875"/>
            <a:ext cx="2133600" cy="365125"/>
          </a:xfrm>
        </p:spPr>
        <p:txBody>
          <a:bodyPr/>
          <a:lstStyle/>
          <a:p>
            <a:fld id="{E0D83E65-4E55-4BA6-A0BC-212B9D3BDCE3}" type="slidenum">
              <a:rPr lang="en-GB" smtClean="0"/>
              <a:pPr/>
              <a:t>21</a:t>
            </a:fld>
            <a:endParaRPr lang="en-GB" dirty="0"/>
          </a:p>
        </p:txBody>
      </p:sp>
      <p:pic>
        <p:nvPicPr>
          <p:cNvPr id="5" name="Picture 4">
            <a:extLst>
              <a:ext uri="{FF2B5EF4-FFF2-40B4-BE49-F238E27FC236}">
                <a16:creationId xmlns:a16="http://schemas.microsoft.com/office/drawing/2014/main" id="{791ADFE5-51ED-414B-803E-D0BD763062A1}"/>
              </a:ext>
            </a:extLst>
          </p:cNvPr>
          <p:cNvPicPr>
            <a:picLocks noChangeAspect="1"/>
          </p:cNvPicPr>
          <p:nvPr/>
        </p:nvPicPr>
        <p:blipFill>
          <a:blip r:embed="rId2"/>
          <a:stretch>
            <a:fillRect/>
          </a:stretch>
        </p:blipFill>
        <p:spPr>
          <a:xfrm>
            <a:off x="82297" y="1068075"/>
            <a:ext cx="9000000" cy="2331664"/>
          </a:xfrm>
          <a:prstGeom prst="rect">
            <a:avLst/>
          </a:prstGeom>
        </p:spPr>
      </p:pic>
    </p:spTree>
    <p:extLst>
      <p:ext uri="{BB962C8B-B14F-4D97-AF65-F5344CB8AC3E}">
        <p14:creationId xmlns:p14="http://schemas.microsoft.com/office/powerpoint/2010/main" val="28042450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16336"/>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11" name="TextBox 10"/>
          <p:cNvSpPr txBox="1"/>
          <p:nvPr/>
        </p:nvSpPr>
        <p:spPr>
          <a:xfrm>
            <a:off x="7648317" y="821854"/>
            <a:ext cx="1236639" cy="246221"/>
          </a:xfrm>
          <a:prstGeom prst="rect">
            <a:avLst/>
          </a:prstGeom>
          <a:noFill/>
        </p:spPr>
        <p:txBody>
          <a:bodyPr wrap="square" rtlCol="0">
            <a:spAutoFit/>
          </a:bodyPr>
          <a:lstStyle/>
          <a:p>
            <a:pPr algn="ctr"/>
            <a:r>
              <a:rPr lang="en-GB" sz="1000" dirty="0">
                <a:latin typeface="Atkinson Hyperlegible" pitchFamily="50" charset="0"/>
              </a:rPr>
              <a:t>Table 5</a:t>
            </a:r>
          </a:p>
        </p:txBody>
      </p:sp>
      <p:sp>
        <p:nvSpPr>
          <p:cNvPr id="12" name="Slide Number Placeholder 3"/>
          <p:cNvSpPr>
            <a:spLocks noGrp="1"/>
          </p:cNvSpPr>
          <p:nvPr>
            <p:ph type="sldNum" sz="quarter" idx="12"/>
          </p:nvPr>
        </p:nvSpPr>
        <p:spPr>
          <a:xfrm>
            <a:off x="7003761" y="6508237"/>
            <a:ext cx="2133600" cy="365125"/>
          </a:xfrm>
        </p:spPr>
        <p:txBody>
          <a:bodyPr/>
          <a:lstStyle/>
          <a:p>
            <a:fld id="{E0D83E65-4E55-4BA6-A0BC-212B9D3BDCE3}" type="slidenum">
              <a:rPr lang="en-GB" smtClean="0"/>
              <a:pPr/>
              <a:t>22</a:t>
            </a:fld>
            <a:endParaRPr lang="en-GB" dirty="0"/>
          </a:p>
        </p:txBody>
      </p:sp>
      <p:sp>
        <p:nvSpPr>
          <p:cNvPr id="7" name="Rectangle 6">
            <a:extLst>
              <a:ext uri="{FF2B5EF4-FFF2-40B4-BE49-F238E27FC236}">
                <a16:creationId xmlns:a16="http://schemas.microsoft.com/office/drawing/2014/main" id="{4D8B76C5-3C8D-4796-B6EE-D77F54941A33}"/>
              </a:ext>
            </a:extLst>
          </p:cNvPr>
          <p:cNvSpPr/>
          <p:nvPr/>
        </p:nvSpPr>
        <p:spPr>
          <a:xfrm>
            <a:off x="106082" y="81443"/>
            <a:ext cx="8965917" cy="553998"/>
          </a:xfrm>
          <a:prstGeom prst="rect">
            <a:avLst/>
          </a:prstGeom>
        </p:spPr>
        <p:txBody>
          <a:bodyPr wrap="square">
            <a:spAutoFit/>
          </a:bodyPr>
          <a:lstStyle/>
          <a:p>
            <a:r>
              <a:rPr lang="en-GB" sz="1600" b="1" dirty="0">
                <a:solidFill>
                  <a:schemeClr val="bg1"/>
                </a:solidFill>
                <a:latin typeface="Atkinson Hyperlegible" pitchFamily="50" charset="0"/>
              </a:rPr>
              <a:t>Crime Tree Data - Rolling 12 months to January                                                                        </a:t>
            </a:r>
            <a:r>
              <a:rPr lang="en-GB" sz="1400" b="1" dirty="0">
                <a:solidFill>
                  <a:schemeClr val="bg1"/>
                </a:solidFill>
                <a:latin typeface="Atkinson Hyperlegible" pitchFamily="50" charset="0"/>
              </a:rPr>
              <a:t>Violence against the Person and Sexual offences and outcomes (by crime type) split by gender</a:t>
            </a:r>
          </a:p>
        </p:txBody>
      </p:sp>
      <p:sp>
        <p:nvSpPr>
          <p:cNvPr id="19" name="TextBox 18">
            <a:extLst>
              <a:ext uri="{FF2B5EF4-FFF2-40B4-BE49-F238E27FC236}">
                <a16:creationId xmlns:a16="http://schemas.microsoft.com/office/drawing/2014/main" id="{8BB45000-24B5-492A-B11B-C463534CE5EC}"/>
              </a:ext>
            </a:extLst>
          </p:cNvPr>
          <p:cNvSpPr txBox="1"/>
          <p:nvPr/>
        </p:nvSpPr>
        <p:spPr>
          <a:xfrm>
            <a:off x="0" y="5660761"/>
            <a:ext cx="6876256" cy="246221"/>
          </a:xfrm>
          <a:prstGeom prst="rect">
            <a:avLst/>
          </a:prstGeom>
          <a:noFill/>
        </p:spPr>
        <p:txBody>
          <a:bodyPr wrap="square">
            <a:spAutoFit/>
          </a:bodyPr>
          <a:lstStyle/>
          <a:p>
            <a:r>
              <a:rPr lang="en-GB" sz="1000" dirty="0">
                <a:latin typeface="Atkinson Hyperlegible" pitchFamily="50" charset="0"/>
              </a:rPr>
              <a:t>Please note: the breakdown may not agree with the totals on page 24 as gender data is rerun on a monthly basis </a:t>
            </a:r>
          </a:p>
        </p:txBody>
      </p:sp>
      <p:pic>
        <p:nvPicPr>
          <p:cNvPr id="3" name="Picture 2">
            <a:extLst>
              <a:ext uri="{FF2B5EF4-FFF2-40B4-BE49-F238E27FC236}">
                <a16:creationId xmlns:a16="http://schemas.microsoft.com/office/drawing/2014/main" id="{6EFE0B68-E0C9-42EB-9E37-97D4C69A12A7}"/>
              </a:ext>
            </a:extLst>
          </p:cNvPr>
          <p:cNvPicPr>
            <a:picLocks noChangeAspect="1"/>
          </p:cNvPicPr>
          <p:nvPr/>
        </p:nvPicPr>
        <p:blipFill>
          <a:blip r:embed="rId2"/>
          <a:stretch>
            <a:fillRect/>
          </a:stretch>
        </p:blipFill>
        <p:spPr>
          <a:xfrm>
            <a:off x="71999" y="821854"/>
            <a:ext cx="9000000" cy="4741132"/>
          </a:xfrm>
          <a:prstGeom prst="rect">
            <a:avLst/>
          </a:prstGeom>
        </p:spPr>
      </p:pic>
    </p:spTree>
    <p:extLst>
      <p:ext uri="{BB962C8B-B14F-4D97-AF65-F5344CB8AC3E}">
        <p14:creationId xmlns:p14="http://schemas.microsoft.com/office/powerpoint/2010/main" val="5496926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12" name="Slide Number Placeholder 3"/>
          <p:cNvSpPr>
            <a:spLocks noGrp="1"/>
          </p:cNvSpPr>
          <p:nvPr>
            <p:ph type="sldNum" sz="quarter" idx="12"/>
          </p:nvPr>
        </p:nvSpPr>
        <p:spPr>
          <a:xfrm>
            <a:off x="7014809" y="6492875"/>
            <a:ext cx="2133600" cy="365125"/>
          </a:xfrm>
        </p:spPr>
        <p:txBody>
          <a:bodyPr/>
          <a:lstStyle/>
          <a:p>
            <a:fld id="{E0D83E65-4E55-4BA6-A0BC-212B9D3BDCE3}" type="slidenum">
              <a:rPr lang="en-GB" smtClean="0"/>
              <a:pPr/>
              <a:t>23</a:t>
            </a:fld>
            <a:endParaRPr lang="en-GB" dirty="0"/>
          </a:p>
        </p:txBody>
      </p:sp>
      <p:sp>
        <p:nvSpPr>
          <p:cNvPr id="7" name="Rectangle 6">
            <a:extLst>
              <a:ext uri="{FF2B5EF4-FFF2-40B4-BE49-F238E27FC236}">
                <a16:creationId xmlns:a16="http://schemas.microsoft.com/office/drawing/2014/main" id="{4D8B76C5-3C8D-4796-B6EE-D77F54941A33}"/>
              </a:ext>
            </a:extLst>
          </p:cNvPr>
          <p:cNvSpPr/>
          <p:nvPr/>
        </p:nvSpPr>
        <p:spPr>
          <a:xfrm>
            <a:off x="106082" y="156942"/>
            <a:ext cx="8965917" cy="338554"/>
          </a:xfrm>
          <a:prstGeom prst="rect">
            <a:avLst/>
          </a:prstGeom>
        </p:spPr>
        <p:txBody>
          <a:bodyPr wrap="square">
            <a:spAutoFit/>
          </a:bodyPr>
          <a:lstStyle/>
          <a:p>
            <a:r>
              <a:rPr lang="en-GB" sz="1600" b="1" dirty="0">
                <a:solidFill>
                  <a:schemeClr val="bg1"/>
                </a:solidFill>
                <a:latin typeface="Atkinson Hyperlegible" pitchFamily="50" charset="0"/>
              </a:rPr>
              <a:t>April 2016 – March 2021 police and Crime Plan Final Summary</a:t>
            </a:r>
            <a:r>
              <a:rPr lang="en-GB" sz="1600" b="1" baseline="30000" dirty="0">
                <a:solidFill>
                  <a:schemeClr val="bg1"/>
                </a:solidFill>
                <a:latin typeface="Atkinson Hyperlegible" pitchFamily="50" charset="0"/>
              </a:rPr>
              <a:t>1</a:t>
            </a:r>
          </a:p>
        </p:txBody>
      </p:sp>
      <p:sp>
        <p:nvSpPr>
          <p:cNvPr id="5" name="Rectangle 4">
            <a:extLst>
              <a:ext uri="{FF2B5EF4-FFF2-40B4-BE49-F238E27FC236}">
                <a16:creationId xmlns:a16="http://schemas.microsoft.com/office/drawing/2014/main" id="{57B5AD0A-CE22-4A64-872D-9A72BB08F463}"/>
              </a:ext>
            </a:extLst>
          </p:cNvPr>
          <p:cNvSpPr/>
          <p:nvPr/>
        </p:nvSpPr>
        <p:spPr>
          <a:xfrm>
            <a:off x="5673" y="698849"/>
            <a:ext cx="9142884" cy="4785926"/>
          </a:xfrm>
          <a:prstGeom prst="rect">
            <a:avLst/>
          </a:prstGeom>
        </p:spPr>
        <p:txBody>
          <a:bodyPr wrap="square">
            <a:spAutoFit/>
          </a:bodyPr>
          <a:lstStyle/>
          <a:p>
            <a:endParaRPr lang="en-GB" sz="1100" b="1" dirty="0"/>
          </a:p>
          <a:p>
            <a:pPr marL="171450" indent="-171450">
              <a:buFont typeface="Arial" panose="020B0604020202020204" pitchFamily="34" charset="0"/>
              <a:buChar char="•"/>
            </a:pPr>
            <a:r>
              <a:rPr lang="en-GB" sz="1050" b="1" dirty="0">
                <a:latin typeface="Atkinson Hyperlegible" pitchFamily="50" charset="0"/>
              </a:rPr>
              <a:t>All Crime increased by 22.8% for the 12 months to March 2021 compared to the 12 months to March 2017; </a:t>
            </a:r>
            <a:r>
              <a:rPr lang="en-GB" sz="1050" dirty="0">
                <a:latin typeface="Atkinson Hyperlegible" pitchFamily="50" charset="0"/>
              </a:rPr>
              <a:t>this equates to 27,470 more offences. Changes in the way offences are recorded and improvements in crime data accuracy as indicated in the nationally recognised work carried out by the Performance Analysis Unit (PAU) at Essex Police, have affected the totals over this period.</a:t>
            </a:r>
            <a:r>
              <a:rPr lang="en-GB" sz="1050" baseline="30000" dirty="0">
                <a:latin typeface="Atkinson Hyperlegible" pitchFamily="50" charset="0"/>
              </a:rPr>
              <a:t>2 </a:t>
            </a:r>
            <a:r>
              <a:rPr lang="en-GB" sz="1050" dirty="0">
                <a:effectLst/>
                <a:latin typeface="Atkinson Hyperlegible" pitchFamily="50" charset="0"/>
                <a:ea typeface="Calibri" panose="020F0502020204030204" pitchFamily="34" charset="0"/>
              </a:rPr>
              <a:t>In November 2019, the PAU produced a paper detailing the estimated ‘actual’ increase in crime, namely how many additional calls for service are being received that relate to crime. This was in order to distinguish this actual rise from the volume of additional offences that are now being recorded by Essex Police as a result of improved Crime Data Accuracy (CDA), or changes to Home Office Counting Rules (HOCR).  This paper concluded that 1 in 10 of the 70,000 additional crimes Essex Police recorded each year between May 2015 and July 2019 was as a result of an actual increase in crime. 9 out of 10 of the additional crimes recorded in each of these years is as a result of better CDA, and changes to HOCR; this equates to around 60,000 additional offences per year.</a:t>
            </a:r>
          </a:p>
          <a:p>
            <a:endParaRPr lang="en-GB" sz="1050" dirty="0">
              <a:solidFill>
                <a:srgbClr val="FF0000"/>
              </a:solidFill>
              <a:latin typeface="Atkinson Hyperlegible" pitchFamily="50" charset="0"/>
            </a:endParaRPr>
          </a:p>
          <a:p>
            <a:pPr marL="171450" indent="-171450">
              <a:buFont typeface="Arial" panose="020B0604020202020204" pitchFamily="34" charset="0"/>
              <a:buChar char="•"/>
            </a:pPr>
            <a:r>
              <a:rPr lang="en-GB" sz="1050" b="1" dirty="0">
                <a:latin typeface="Atkinson Hyperlegible" pitchFamily="50" charset="0"/>
              </a:rPr>
              <a:t>From March 2020 to December 2021 all data have been skewed by the pandemic.  </a:t>
            </a:r>
            <a:r>
              <a:rPr lang="en-GB" sz="1050" dirty="0">
                <a:latin typeface="Atkinson Hyperlegible" pitchFamily="50" charset="0"/>
              </a:rPr>
              <a:t>The All Crime totals were heavily influenced by the Government’s restrictions on gathering and movement in relation to COVID-19. Each change in the rules relating to COVID-19 have affected the number of All Crime offences reported to Essex Police. April 2020 was the first full month of restrictions during which the lowest number of offences since April 2018 (10,560) were seen. January and February 2021 also saw low numbers of offences (10,615 and 10,608 respectively) due to a period of increased restrictions.</a:t>
            </a:r>
            <a:r>
              <a:rPr lang="en-GB" sz="1050" baseline="30000" dirty="0">
                <a:latin typeface="Atkinson Hyperlegible" pitchFamily="50" charset="0"/>
              </a:rPr>
              <a:t>3</a:t>
            </a:r>
            <a:endParaRPr lang="en-GB" sz="1050" dirty="0">
              <a:latin typeface="Atkinson Hyperlegible" pitchFamily="50" charset="0"/>
            </a:endParaRPr>
          </a:p>
          <a:p>
            <a:endParaRPr lang="en-GB" sz="1050" dirty="0">
              <a:solidFill>
                <a:srgbClr val="FF0000"/>
              </a:solidFill>
              <a:latin typeface="Atkinson Hyperlegible" pitchFamily="50" charset="0"/>
            </a:endParaRPr>
          </a:p>
          <a:p>
            <a:pPr marL="171450" indent="-171450">
              <a:buFont typeface="Arial" panose="020B0604020202020204" pitchFamily="34" charset="0"/>
              <a:buChar char="•"/>
            </a:pPr>
            <a:r>
              <a:rPr lang="en-GB" sz="1050" b="1" dirty="0">
                <a:latin typeface="Atkinson Hyperlegible" pitchFamily="50" charset="0"/>
              </a:rPr>
              <a:t>Essex experienced a 15.6% increase (8,159) in Anti-Social Behaviour (ASB) incidents for the 12 months to March 2021 compared to the 12 months to March 2017. </a:t>
            </a:r>
            <a:r>
              <a:rPr lang="en-GB" sz="1050" dirty="0">
                <a:latin typeface="Atkinson Hyperlegible" pitchFamily="50" charset="0"/>
              </a:rPr>
              <a:t>The number of ASB incidents decreased year on year in the period 12 months to March 2017 to the 12 months to March 2020 but rose by 46.2% (19,067 incidents) in the 12 months to March 2021 (60,329 incidents) compared to the same period in the previous year (41,262 incidents) following the restrictions implemented by the Government during the pandemic.</a:t>
            </a:r>
          </a:p>
          <a:p>
            <a:endParaRPr lang="en-GB" sz="1050" dirty="0">
              <a:latin typeface="Atkinson Hyperlegible" pitchFamily="50" charset="0"/>
            </a:endParaRPr>
          </a:p>
          <a:p>
            <a:pPr marL="171450" indent="-171450">
              <a:buFont typeface="Arial" panose="020B0604020202020204" pitchFamily="34" charset="0"/>
              <a:buChar char="•"/>
            </a:pPr>
            <a:r>
              <a:rPr lang="en-GB" sz="1050" b="1" dirty="0">
                <a:latin typeface="Atkinson Hyperlegible" pitchFamily="50" charset="0"/>
              </a:rPr>
              <a:t>There was a 20.0% increase (3 more) in the number of Homicides in the 12 months to March 2021 (18 offences) compared to the 12 months to March 2017 (15 offences).  </a:t>
            </a:r>
            <a:r>
              <a:rPr lang="en-GB" sz="1050" dirty="0">
                <a:latin typeface="Atkinson Hyperlegible" pitchFamily="50" charset="0"/>
              </a:rPr>
              <a:t>There is a very high correlation (97%) between population and homicide and since 2017 the overall 12-monthly trend for homicides has remained stable.  Homicides are monitored closely at homicide prevention meetings which were well received by the policing minister.</a:t>
            </a:r>
          </a:p>
          <a:p>
            <a:endParaRPr lang="en-GB" sz="1050" b="1" dirty="0">
              <a:solidFill>
                <a:srgbClr val="FF0000"/>
              </a:solidFill>
              <a:latin typeface="Atkinson Hyperlegible" pitchFamily="50" charset="0"/>
            </a:endParaRPr>
          </a:p>
          <a:p>
            <a:pPr marL="171450" indent="-171450">
              <a:buFont typeface="Arial" panose="020B0604020202020204" pitchFamily="34" charset="0"/>
              <a:buChar char="•"/>
            </a:pPr>
            <a:r>
              <a:rPr lang="en-GB" sz="1050" b="1" dirty="0">
                <a:latin typeface="Atkinson Hyperlegible" pitchFamily="50" charset="0"/>
              </a:rPr>
              <a:t>The number of people killed or seriously injured (KSI) in road collisions decreased by 34.4% in the 12 months to March 2021 (641) compared to the 12 months to March 2017 (977).</a:t>
            </a:r>
            <a:endParaRPr lang="en-GB" sz="1050" dirty="0">
              <a:latin typeface="Atkinson Hyperlegible" pitchFamily="50" charset="0"/>
            </a:endParaRPr>
          </a:p>
        </p:txBody>
      </p:sp>
      <p:sp>
        <p:nvSpPr>
          <p:cNvPr id="6" name="Rectangle 5">
            <a:extLst>
              <a:ext uri="{FF2B5EF4-FFF2-40B4-BE49-F238E27FC236}">
                <a16:creationId xmlns:a16="http://schemas.microsoft.com/office/drawing/2014/main" id="{9BCCD8EF-8ED0-4CF0-A38E-3A5816193795}"/>
              </a:ext>
            </a:extLst>
          </p:cNvPr>
          <p:cNvSpPr/>
          <p:nvPr/>
        </p:nvSpPr>
        <p:spPr>
          <a:xfrm>
            <a:off x="143007" y="5639229"/>
            <a:ext cx="8928992" cy="923330"/>
          </a:xfrm>
          <a:prstGeom prst="rect">
            <a:avLst/>
          </a:prstGeom>
        </p:spPr>
        <p:txBody>
          <a:bodyPr wrap="square">
            <a:spAutoFit/>
          </a:bodyPr>
          <a:lstStyle/>
          <a:p>
            <a:r>
              <a:rPr lang="en-GB" sz="900" baseline="30000" dirty="0">
                <a:latin typeface="Atkinson Hyperlegible" pitchFamily="50" charset="0"/>
              </a:rPr>
              <a:t>1</a:t>
            </a:r>
            <a:r>
              <a:rPr lang="en-GB" sz="900" dirty="0">
                <a:latin typeface="Atkinson Hyperlegible" pitchFamily="50" charset="0"/>
              </a:rPr>
              <a:t> Additional priority indicators were added to the Police and Crime Plan 2016-2020 in the 12 months to December 2017 and the 12 months to December 2019. Please see </a:t>
            </a:r>
            <a:r>
              <a:rPr lang="en-GB" sz="900" dirty="0">
                <a:solidFill>
                  <a:schemeClr val="bg1"/>
                </a:solidFill>
                <a:latin typeface="Atkinson Hyperlegible" pitchFamily="50" charset="0"/>
              </a:rPr>
              <a:t>e</a:t>
            </a:r>
            <a:r>
              <a:rPr lang="en-GB" sz="900" dirty="0">
                <a:latin typeface="Atkinson Hyperlegible" pitchFamily="50" charset="0"/>
              </a:rPr>
              <a:t>table on page 31. In 2020 the Police and Crime Plan 2016-2020 was extended to 2021 due to the COVID-19 pandemic.</a:t>
            </a:r>
          </a:p>
          <a:p>
            <a:r>
              <a:rPr lang="en-GB" sz="900" baseline="30000" dirty="0">
                <a:latin typeface="Atkinson Hyperlegible" pitchFamily="50" charset="0"/>
              </a:rPr>
              <a:t>2</a:t>
            </a:r>
            <a:r>
              <a:rPr lang="en-GB" sz="900" dirty="0">
                <a:latin typeface="Atkinson Hyperlegible" pitchFamily="50" charset="0"/>
              </a:rPr>
              <a:t> During the 2016-2021 period Home Office Counting Rules changed in April 2018 (Stalking and Harassment double-counting introduced) and July 2019 (all breaches </a:t>
            </a:r>
            <a:r>
              <a:rPr lang="en-GB" sz="900" dirty="0">
                <a:solidFill>
                  <a:schemeClr val="bg1"/>
                </a:solidFill>
                <a:latin typeface="Atkinson Hyperlegible" pitchFamily="50" charset="0"/>
              </a:rPr>
              <a:t>e</a:t>
            </a:r>
            <a:r>
              <a:rPr lang="en-GB" sz="900" dirty="0">
                <a:latin typeface="Atkinson Hyperlegible" pitchFamily="50" charset="0"/>
              </a:rPr>
              <a:t>recorded in addition to main crime resulting in double-counting). Additionally, in January 2019 the Fire Service began reporting intentional fires to the police. These </a:t>
            </a:r>
            <a:r>
              <a:rPr lang="en-GB" sz="900" dirty="0">
                <a:solidFill>
                  <a:schemeClr val="bg1"/>
                </a:solidFill>
                <a:latin typeface="Atkinson Hyperlegible" pitchFamily="50" charset="0"/>
              </a:rPr>
              <a:t>e</a:t>
            </a:r>
            <a:r>
              <a:rPr lang="en-GB" sz="900" dirty="0">
                <a:latin typeface="Atkinson Hyperlegible" pitchFamily="50" charset="0"/>
              </a:rPr>
              <a:t>changes resulted in a higher number of offences being recorded. </a:t>
            </a:r>
          </a:p>
          <a:p>
            <a:r>
              <a:rPr lang="en-GB" sz="900" baseline="30000" dirty="0">
                <a:latin typeface="Atkinson Hyperlegible" pitchFamily="50" charset="0"/>
              </a:rPr>
              <a:t>3</a:t>
            </a:r>
            <a:r>
              <a:rPr lang="en-GB" sz="900" dirty="0">
                <a:latin typeface="Atkinson Hyperlegible" pitchFamily="50" charset="0"/>
              </a:rPr>
              <a:t> Please see chart on page 3 for the breakdown of monthly totals for all crime offences.</a:t>
            </a:r>
          </a:p>
        </p:txBody>
      </p:sp>
    </p:spTree>
    <p:extLst>
      <p:ext uri="{BB962C8B-B14F-4D97-AF65-F5344CB8AC3E}">
        <p14:creationId xmlns:p14="http://schemas.microsoft.com/office/powerpoint/2010/main" val="4168527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12" name="Slide Number Placeholder 3"/>
          <p:cNvSpPr>
            <a:spLocks noGrp="1"/>
          </p:cNvSpPr>
          <p:nvPr>
            <p:ph type="sldNum" sz="quarter" idx="12"/>
          </p:nvPr>
        </p:nvSpPr>
        <p:spPr>
          <a:xfrm>
            <a:off x="7010400" y="6482112"/>
            <a:ext cx="2133600" cy="365125"/>
          </a:xfrm>
        </p:spPr>
        <p:txBody>
          <a:bodyPr/>
          <a:lstStyle/>
          <a:p>
            <a:fld id="{E0D83E65-4E55-4BA6-A0BC-212B9D3BDCE3}" type="slidenum">
              <a:rPr lang="en-GB" smtClean="0"/>
              <a:pPr/>
              <a:t>24</a:t>
            </a:fld>
            <a:endParaRPr lang="en-GB" dirty="0"/>
          </a:p>
        </p:txBody>
      </p:sp>
      <p:sp>
        <p:nvSpPr>
          <p:cNvPr id="7" name="Rectangle 6">
            <a:extLst>
              <a:ext uri="{FF2B5EF4-FFF2-40B4-BE49-F238E27FC236}">
                <a16:creationId xmlns:a16="http://schemas.microsoft.com/office/drawing/2014/main" id="{4D8B76C5-3C8D-4796-B6EE-D77F54941A33}"/>
              </a:ext>
            </a:extLst>
          </p:cNvPr>
          <p:cNvSpPr/>
          <p:nvPr/>
        </p:nvSpPr>
        <p:spPr>
          <a:xfrm>
            <a:off x="106082" y="156942"/>
            <a:ext cx="8965917" cy="338554"/>
          </a:xfrm>
          <a:prstGeom prst="rect">
            <a:avLst/>
          </a:prstGeom>
        </p:spPr>
        <p:txBody>
          <a:bodyPr wrap="square">
            <a:spAutoFit/>
          </a:bodyPr>
          <a:lstStyle/>
          <a:p>
            <a:r>
              <a:rPr lang="en-GB" sz="1600" b="1" dirty="0">
                <a:solidFill>
                  <a:schemeClr val="bg1"/>
                </a:solidFill>
                <a:latin typeface="Atkinson Hyperlegible" pitchFamily="50" charset="0"/>
              </a:rPr>
              <a:t>April 2016 – March 2021 Police and Crime Plan Final Summary: Of Note</a:t>
            </a:r>
            <a:endParaRPr lang="en-GB" sz="1600" b="1" baseline="30000" dirty="0">
              <a:solidFill>
                <a:schemeClr val="bg1"/>
              </a:solidFill>
              <a:latin typeface="Atkinson Hyperlegible" pitchFamily="50" charset="0"/>
            </a:endParaRPr>
          </a:p>
        </p:txBody>
      </p:sp>
      <p:sp>
        <p:nvSpPr>
          <p:cNvPr id="5" name="TextBox 4">
            <a:extLst>
              <a:ext uri="{FF2B5EF4-FFF2-40B4-BE49-F238E27FC236}">
                <a16:creationId xmlns:a16="http://schemas.microsoft.com/office/drawing/2014/main" id="{EE42614A-D409-44AD-89D7-4F5D08C0A15D}"/>
              </a:ext>
            </a:extLst>
          </p:cNvPr>
          <p:cNvSpPr txBox="1"/>
          <p:nvPr/>
        </p:nvSpPr>
        <p:spPr>
          <a:xfrm>
            <a:off x="78179" y="800564"/>
            <a:ext cx="8987641"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b="1" u="sng" dirty="0">
                <a:solidFill>
                  <a:schemeClr val="tx1"/>
                </a:solidFill>
                <a:latin typeface="Atkinson Hyperlegible" pitchFamily="50" charset="0"/>
              </a:rPr>
              <a:t>We Value Difference: September 2020</a:t>
            </a:r>
            <a:endParaRPr lang="en-GB" sz="1200" b="1" dirty="0">
              <a:solidFill>
                <a:schemeClr val="tx1"/>
              </a:solidFill>
              <a:latin typeface="Atkinson Hyperlegible" pitchFamily="50" charset="0"/>
            </a:endParaRPr>
          </a:p>
          <a:p>
            <a:r>
              <a:rPr lang="en-GB" sz="1000" dirty="0">
                <a:solidFill>
                  <a:schemeClr val="tx1"/>
                </a:solidFill>
                <a:latin typeface="Atkinson Hyperlegible" pitchFamily="50" charset="0"/>
              </a:rPr>
              <a:t>Essex Police launched its ‘We Value Difference’ campaign, which is a part of Essex Police’s ‘Fit the Bill’ recruitment drive. This campaign promotes diversity and inclusivity within the Force and celebrates difference throughout the Force. The overall message is ‘we are all different but share the same values’, and dispels myths that you must be a certain type of person to be a police officer. The campaign predominantly focuses on nine strands of difference: personality, age, cultural background, ethnicity, sexual orientation, gender, language, education and faith ensuring that Essex Police better represent the people they serve. On 31</a:t>
            </a:r>
            <a:r>
              <a:rPr lang="en-GB" sz="1000" baseline="30000" dirty="0">
                <a:solidFill>
                  <a:schemeClr val="tx1"/>
                </a:solidFill>
                <a:latin typeface="Atkinson Hyperlegible" pitchFamily="50" charset="0"/>
              </a:rPr>
              <a:t>st</a:t>
            </a:r>
            <a:r>
              <a:rPr lang="en-GB" sz="1000" dirty="0">
                <a:solidFill>
                  <a:schemeClr val="tx1"/>
                </a:solidFill>
                <a:latin typeface="Atkinson Hyperlegible" pitchFamily="50" charset="0"/>
              </a:rPr>
              <a:t> March 2021 ethnic minorities accounted for 4.2% of the total work force (270 employees), this is an increase of 1.7% points compared to 31</a:t>
            </a:r>
            <a:r>
              <a:rPr lang="en-GB" sz="1000" baseline="30000" dirty="0">
                <a:solidFill>
                  <a:schemeClr val="tx1"/>
                </a:solidFill>
                <a:latin typeface="Atkinson Hyperlegible" pitchFamily="50" charset="0"/>
              </a:rPr>
              <a:t>st </a:t>
            </a:r>
            <a:r>
              <a:rPr lang="en-GB" sz="1000" dirty="0">
                <a:solidFill>
                  <a:schemeClr val="tx1"/>
                </a:solidFill>
                <a:latin typeface="Atkinson Hyperlegible" pitchFamily="50" charset="0"/>
              </a:rPr>
              <a:t>March 2016 (2.5% of the total work force, 140 employees).  </a:t>
            </a:r>
          </a:p>
        </p:txBody>
      </p:sp>
      <p:sp>
        <p:nvSpPr>
          <p:cNvPr id="6" name="TextBox 5">
            <a:extLst>
              <a:ext uri="{FF2B5EF4-FFF2-40B4-BE49-F238E27FC236}">
                <a16:creationId xmlns:a16="http://schemas.microsoft.com/office/drawing/2014/main" id="{9D9A7F84-FA91-45D9-84A6-E7F48C0CD738}"/>
              </a:ext>
            </a:extLst>
          </p:cNvPr>
          <p:cNvSpPr txBox="1"/>
          <p:nvPr/>
        </p:nvSpPr>
        <p:spPr>
          <a:xfrm>
            <a:off x="78176" y="2083702"/>
            <a:ext cx="8987641" cy="60016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b="1" u="sng" dirty="0">
                <a:solidFill>
                  <a:schemeClr val="tx1"/>
                </a:solidFill>
                <a:latin typeface="Atkinson Hyperlegible" pitchFamily="50" charset="0"/>
              </a:rPr>
              <a:t>Essex graded as Outstanding in its HMICFRS Crime Data Integrity (CDI) inspection: September 2020</a:t>
            </a:r>
          </a:p>
          <a:p>
            <a:r>
              <a:rPr lang="en-GB" sz="1000" dirty="0">
                <a:solidFill>
                  <a:schemeClr val="tx1"/>
                </a:solidFill>
                <a:latin typeface="Atkinson Hyperlegible" pitchFamily="50" charset="0"/>
              </a:rPr>
              <a:t>Essex was graded as Outstanding in its HMICFRS Crime Data Integrity (CDI) inspection. Essex Police was only the third force of the 41 that have been inspected judged as outstanding on the first visit in this inspection programme.</a:t>
            </a:r>
          </a:p>
        </p:txBody>
      </p:sp>
      <p:sp>
        <p:nvSpPr>
          <p:cNvPr id="8" name="TextBox 7">
            <a:extLst>
              <a:ext uri="{FF2B5EF4-FFF2-40B4-BE49-F238E27FC236}">
                <a16:creationId xmlns:a16="http://schemas.microsoft.com/office/drawing/2014/main" id="{8D5843D6-CBE3-4DA8-87BD-89821E8F11C3}"/>
              </a:ext>
            </a:extLst>
          </p:cNvPr>
          <p:cNvSpPr txBox="1"/>
          <p:nvPr/>
        </p:nvSpPr>
        <p:spPr>
          <a:xfrm>
            <a:off x="78176" y="2758106"/>
            <a:ext cx="8987641" cy="90794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b="1" u="sng" dirty="0">
                <a:solidFill>
                  <a:schemeClr val="tx1"/>
                </a:solidFill>
                <a:latin typeface="Atkinson Hyperlegible" pitchFamily="50" charset="0"/>
              </a:rPr>
              <a:t>7 Force Commercial Services team won national Public Procurement Award: September 2020</a:t>
            </a:r>
          </a:p>
          <a:p>
            <a:r>
              <a:rPr lang="en-GB" sz="1000" dirty="0">
                <a:solidFill>
                  <a:schemeClr val="tx1"/>
                </a:solidFill>
                <a:latin typeface="Atkinson Hyperlegible" pitchFamily="50" charset="0"/>
              </a:rPr>
              <a:t>The 7 Force Commercial Services team won the Team of the Year award at the national Government Opportunities Excellence in Public Procurement Awards 2020/21. The awards recognise the tireless efforts of those working in procurement and commercial functions who ensure public money is spent effectively to deliver key public services. The team was recognised for showing innovation and ingenuity to ensure spending of public money creates lasting social and economic benefit for our communities.</a:t>
            </a:r>
          </a:p>
        </p:txBody>
      </p:sp>
      <p:sp>
        <p:nvSpPr>
          <p:cNvPr id="10" name="TextBox 9">
            <a:extLst>
              <a:ext uri="{FF2B5EF4-FFF2-40B4-BE49-F238E27FC236}">
                <a16:creationId xmlns:a16="http://schemas.microsoft.com/office/drawing/2014/main" id="{B176A573-C967-467F-944A-F2ED9C03A87E}"/>
              </a:ext>
            </a:extLst>
          </p:cNvPr>
          <p:cNvSpPr txBox="1"/>
          <p:nvPr/>
        </p:nvSpPr>
        <p:spPr>
          <a:xfrm>
            <a:off x="78176" y="3740287"/>
            <a:ext cx="8987641" cy="90794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b="1" u="sng" dirty="0">
                <a:solidFill>
                  <a:schemeClr val="tx1"/>
                </a:solidFill>
                <a:latin typeface="Atkinson Hyperlegible" pitchFamily="50" charset="0"/>
              </a:rPr>
              <a:t>Essex Police Cyber Crime Unit (CCU) named top in country: June 2020</a:t>
            </a:r>
            <a:endParaRPr lang="en-GB" sz="1200" dirty="0">
              <a:solidFill>
                <a:schemeClr val="tx1"/>
              </a:solidFill>
              <a:latin typeface="Atkinson Hyperlegible" pitchFamily="50" charset="0"/>
            </a:endParaRPr>
          </a:p>
          <a:p>
            <a:r>
              <a:rPr lang="en-GB" sz="1000" dirty="0">
                <a:solidFill>
                  <a:schemeClr val="tx1"/>
                </a:solidFill>
                <a:latin typeface="Atkinson Hyperlegible" pitchFamily="50" charset="0"/>
              </a:rPr>
              <a:t>In June 2020 </a:t>
            </a:r>
            <a:r>
              <a:rPr lang="en-GB" sz="1000" dirty="0">
                <a:latin typeface="Atkinson Hyperlegible" pitchFamily="50" charset="0"/>
              </a:rPr>
              <a:t>the City of London Police published their annual data on cyber and fraud, which highlighted that the Essex Police Cyber Crime Unit was the most successful of all police forces. 56% of all charges for cybercrime offences in the UK were gained by Essex Police’s CCU, and two of its officers were recognised for their work at the National Police Chiefs’ Council Cyber </a:t>
            </a:r>
            <a:r>
              <a:rPr lang="en-GB" sz="1000" dirty="0">
                <a:solidFill>
                  <a:schemeClr val="tx1"/>
                </a:solidFill>
                <a:latin typeface="Atkinson Hyperlegible" pitchFamily="50" charset="0"/>
              </a:rPr>
              <a:t>Awards. At the same time, the Unit have been working on a number of prevention initiatives to support people to protect themselves against online fraud and crime.</a:t>
            </a:r>
          </a:p>
        </p:txBody>
      </p:sp>
    </p:spTree>
    <p:extLst>
      <p:ext uri="{BB962C8B-B14F-4D97-AF65-F5344CB8AC3E}">
        <p14:creationId xmlns:p14="http://schemas.microsoft.com/office/powerpoint/2010/main" val="36528400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12" name="Slide Number Placeholder 3"/>
          <p:cNvSpPr>
            <a:spLocks noGrp="1"/>
          </p:cNvSpPr>
          <p:nvPr>
            <p:ph type="sldNum" sz="quarter" idx="12"/>
          </p:nvPr>
        </p:nvSpPr>
        <p:spPr>
          <a:xfrm>
            <a:off x="7010400" y="6492875"/>
            <a:ext cx="2133600" cy="365125"/>
          </a:xfrm>
        </p:spPr>
        <p:txBody>
          <a:bodyPr/>
          <a:lstStyle/>
          <a:p>
            <a:fld id="{E0D83E65-4E55-4BA6-A0BC-212B9D3BDCE3}" type="slidenum">
              <a:rPr lang="en-GB" smtClean="0"/>
              <a:pPr/>
              <a:t>25</a:t>
            </a:fld>
            <a:endParaRPr lang="en-GB" dirty="0"/>
          </a:p>
        </p:txBody>
      </p:sp>
      <p:sp>
        <p:nvSpPr>
          <p:cNvPr id="7" name="Rectangle 6">
            <a:extLst>
              <a:ext uri="{FF2B5EF4-FFF2-40B4-BE49-F238E27FC236}">
                <a16:creationId xmlns:a16="http://schemas.microsoft.com/office/drawing/2014/main" id="{4D8B76C5-3C8D-4796-B6EE-D77F54941A33}"/>
              </a:ext>
            </a:extLst>
          </p:cNvPr>
          <p:cNvSpPr/>
          <p:nvPr/>
        </p:nvSpPr>
        <p:spPr>
          <a:xfrm>
            <a:off x="106082" y="156942"/>
            <a:ext cx="8965917" cy="338554"/>
          </a:xfrm>
          <a:prstGeom prst="rect">
            <a:avLst/>
          </a:prstGeom>
        </p:spPr>
        <p:txBody>
          <a:bodyPr wrap="square">
            <a:spAutoFit/>
          </a:bodyPr>
          <a:lstStyle/>
          <a:p>
            <a:r>
              <a:rPr lang="en-GB" sz="1600" b="1" dirty="0">
                <a:solidFill>
                  <a:schemeClr val="bg1"/>
                </a:solidFill>
                <a:latin typeface="Atkinson Hyperlegible" pitchFamily="50" charset="0"/>
              </a:rPr>
              <a:t>April 2016 – March 2021 Police and Crime Plan Final Summary: Performance Indicators</a:t>
            </a:r>
            <a:endParaRPr lang="en-GB" sz="1600" b="1" baseline="30000" dirty="0">
              <a:solidFill>
                <a:schemeClr val="bg1"/>
              </a:solidFill>
              <a:latin typeface="Atkinson Hyperlegible" pitchFamily="50" charset="0"/>
            </a:endParaRPr>
          </a:p>
        </p:txBody>
      </p:sp>
      <p:sp>
        <p:nvSpPr>
          <p:cNvPr id="5" name="TextBox 4">
            <a:extLst>
              <a:ext uri="{FF2B5EF4-FFF2-40B4-BE49-F238E27FC236}">
                <a16:creationId xmlns:a16="http://schemas.microsoft.com/office/drawing/2014/main" id="{8DD1EBDE-9529-42AE-8F52-701AE3443698}"/>
              </a:ext>
            </a:extLst>
          </p:cNvPr>
          <p:cNvSpPr txBox="1"/>
          <p:nvPr/>
        </p:nvSpPr>
        <p:spPr>
          <a:xfrm>
            <a:off x="7648317" y="821854"/>
            <a:ext cx="1236639" cy="246221"/>
          </a:xfrm>
          <a:prstGeom prst="rect">
            <a:avLst/>
          </a:prstGeom>
          <a:noFill/>
        </p:spPr>
        <p:txBody>
          <a:bodyPr wrap="square" rtlCol="0">
            <a:spAutoFit/>
          </a:bodyPr>
          <a:lstStyle/>
          <a:p>
            <a:pPr algn="ctr"/>
            <a:r>
              <a:rPr lang="en-GB" sz="1000" dirty="0">
                <a:latin typeface="Atkinson Hyperlegible" pitchFamily="50" charset="0"/>
              </a:rPr>
              <a:t>Table 7</a:t>
            </a:r>
          </a:p>
        </p:txBody>
      </p:sp>
      <p:pic>
        <p:nvPicPr>
          <p:cNvPr id="8" name="Picture 7">
            <a:extLst>
              <a:ext uri="{FF2B5EF4-FFF2-40B4-BE49-F238E27FC236}">
                <a16:creationId xmlns:a16="http://schemas.microsoft.com/office/drawing/2014/main" id="{69BA95FF-EE22-4803-B300-7DB9710C829C}"/>
              </a:ext>
            </a:extLst>
          </p:cNvPr>
          <p:cNvPicPr>
            <a:picLocks noChangeAspect="1"/>
          </p:cNvPicPr>
          <p:nvPr/>
        </p:nvPicPr>
        <p:blipFill>
          <a:blip r:embed="rId2"/>
          <a:stretch>
            <a:fillRect/>
          </a:stretch>
        </p:blipFill>
        <p:spPr>
          <a:xfrm>
            <a:off x="60559" y="1068075"/>
            <a:ext cx="9000000" cy="4844327"/>
          </a:xfrm>
          <a:prstGeom prst="rect">
            <a:avLst/>
          </a:prstGeom>
        </p:spPr>
      </p:pic>
    </p:spTree>
    <p:extLst>
      <p:ext uri="{BB962C8B-B14F-4D97-AF65-F5344CB8AC3E}">
        <p14:creationId xmlns:p14="http://schemas.microsoft.com/office/powerpoint/2010/main" val="770690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1 – Further investment in Crime Prevention</a:t>
            </a:r>
          </a:p>
        </p:txBody>
      </p:sp>
      <p:sp>
        <p:nvSpPr>
          <p:cNvPr id="5" name="Slide Number Placeholder 4"/>
          <p:cNvSpPr>
            <a:spLocks noGrp="1"/>
          </p:cNvSpPr>
          <p:nvPr>
            <p:ph type="sldNum" sz="quarter" idx="12"/>
          </p:nvPr>
        </p:nvSpPr>
        <p:spPr>
          <a:xfrm>
            <a:off x="7022477" y="6563544"/>
            <a:ext cx="2133600" cy="365125"/>
          </a:xfrm>
        </p:spPr>
        <p:txBody>
          <a:bodyPr/>
          <a:lstStyle/>
          <a:p>
            <a:fld id="{E0D83E65-4E55-4BA6-A0BC-212B9D3BDCE3}" type="slidenum">
              <a:rPr lang="en-GB" smtClean="0"/>
              <a:pPr/>
              <a:t>3</a:t>
            </a:fld>
            <a:endParaRPr lang="en-GB" dirty="0"/>
          </a:p>
        </p:txBody>
      </p:sp>
      <p:sp>
        <p:nvSpPr>
          <p:cNvPr id="13" name="Rectangle 12"/>
          <p:cNvSpPr/>
          <p:nvPr/>
        </p:nvSpPr>
        <p:spPr>
          <a:xfrm>
            <a:off x="7271792" y="219522"/>
            <a:ext cx="1872208"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lumMod val="75000"/>
                  </a:schemeClr>
                </a:solidFill>
                <a:latin typeface="Atkinson Hyperlegible" pitchFamily="50" charset="0"/>
              </a:rPr>
              <a:t>Adequate</a:t>
            </a:r>
          </a:p>
        </p:txBody>
      </p:sp>
      <p:sp>
        <p:nvSpPr>
          <p:cNvPr id="17" name="TextBox 16"/>
          <p:cNvSpPr txBox="1"/>
          <p:nvPr/>
        </p:nvSpPr>
        <p:spPr>
          <a:xfrm>
            <a:off x="293400" y="4453171"/>
            <a:ext cx="8557200" cy="2292935"/>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100" dirty="0">
                <a:solidFill>
                  <a:schemeClr val="tx1"/>
                </a:solidFill>
                <a:latin typeface="Atkinson Hyperlegible" pitchFamily="50" charset="0"/>
              </a:rPr>
              <a:t>Essex experienced a 7.0% increase in All Crime (10,530 more offences) for the 12 months to January 2022 compared to the 12 months to January 2021. This increase in crime has been primarily influenced by the Government’s restrictions on gathering and movement in relation to COVID-19. Essex is eighth in its Most Similar Group of forces (MSG) for crime per 1,000 population. </a:t>
            </a:r>
          </a:p>
          <a:p>
            <a:endParaRPr lang="en-GB" sz="1100" dirty="0">
              <a:solidFill>
                <a:schemeClr val="tx1"/>
              </a:solidFill>
              <a:latin typeface="Atkinson Hyperlegible" pitchFamily="50" charset="0"/>
            </a:endParaRPr>
          </a:p>
          <a:p>
            <a:r>
              <a:rPr lang="en-GB" sz="1100" dirty="0">
                <a:solidFill>
                  <a:schemeClr val="tx1"/>
                </a:solidFill>
                <a:latin typeface="Atkinson Hyperlegible" pitchFamily="50" charset="0"/>
              </a:rPr>
              <a:t>There was a 4.3% decrease in All Crime in the 12 months to January 2022 compared to the 12 months to January 20</a:t>
            </a:r>
            <a:r>
              <a:rPr lang="en-GB" sz="1100" u="sng" dirty="0">
                <a:solidFill>
                  <a:schemeClr val="tx1"/>
                </a:solidFill>
                <a:latin typeface="Atkinson Hyperlegible" pitchFamily="50" charset="0"/>
              </a:rPr>
              <a:t>20</a:t>
            </a:r>
            <a:r>
              <a:rPr lang="en-GB" sz="1100" dirty="0">
                <a:solidFill>
                  <a:schemeClr val="tx1"/>
                </a:solidFill>
                <a:latin typeface="Atkinson Hyperlegible" pitchFamily="50" charset="0"/>
              </a:rPr>
              <a:t>; this equates to 7,278 fewer offences.</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Essex Police recorded a daily average of 428 crimes in January 2022, compared with an average of 424 crimes in December 2021. This equates to an increase of 1.0%, or an average of </a:t>
            </a:r>
            <a:r>
              <a:rPr lang="en-GB" sz="1100">
                <a:solidFill>
                  <a:schemeClr val="tx1"/>
                </a:solidFill>
                <a:latin typeface="Atkinson Hyperlegible" pitchFamily="50" charset="0"/>
              </a:rPr>
              <a:t>4 more </a:t>
            </a:r>
            <a:r>
              <a:rPr lang="en-GB" sz="1100" dirty="0">
                <a:solidFill>
                  <a:schemeClr val="tx1"/>
                </a:solidFill>
                <a:latin typeface="Atkinson Hyperlegible" pitchFamily="50" charset="0"/>
              </a:rPr>
              <a:t>crimes recorded per day.</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13,283 offences were recorded in the month of January 2022, an increase of 25.1% (2,668 more offences) compared to the month of January 2021 (10,615 offences). There was a 6.6% decrease in the month of January 2022 compared to the month of January 20</a:t>
            </a:r>
            <a:r>
              <a:rPr lang="en-GB" sz="1100" u="sng" dirty="0">
                <a:solidFill>
                  <a:schemeClr val="tx1"/>
                </a:solidFill>
                <a:latin typeface="Atkinson Hyperlegible" pitchFamily="50" charset="0"/>
              </a:rPr>
              <a:t>20</a:t>
            </a:r>
            <a:r>
              <a:rPr lang="en-GB" sz="1100" dirty="0">
                <a:solidFill>
                  <a:schemeClr val="tx1"/>
                </a:solidFill>
                <a:latin typeface="Atkinson Hyperlegible" pitchFamily="50" charset="0"/>
              </a:rPr>
              <a:t> (14,229 offences).</a:t>
            </a:r>
          </a:p>
        </p:txBody>
      </p:sp>
      <p:pic>
        <p:nvPicPr>
          <p:cNvPr id="10" name="Picture 9">
            <a:extLst>
              <a:ext uri="{FF2B5EF4-FFF2-40B4-BE49-F238E27FC236}">
                <a16:creationId xmlns:a16="http://schemas.microsoft.com/office/drawing/2014/main" id="{26F7092B-350F-45D0-8E63-DA845A0148B1}"/>
              </a:ext>
            </a:extLst>
          </p:cNvPr>
          <p:cNvPicPr>
            <a:picLocks noChangeAspect="1"/>
          </p:cNvPicPr>
          <p:nvPr/>
        </p:nvPicPr>
        <p:blipFill>
          <a:blip r:embed="rId2"/>
          <a:stretch>
            <a:fillRect/>
          </a:stretch>
        </p:blipFill>
        <p:spPr>
          <a:xfrm>
            <a:off x="58727" y="727614"/>
            <a:ext cx="9000000" cy="650289"/>
          </a:xfrm>
          <a:prstGeom prst="rect">
            <a:avLst/>
          </a:prstGeom>
        </p:spPr>
      </p:pic>
      <p:pic>
        <p:nvPicPr>
          <p:cNvPr id="3" name="Picture 2">
            <a:extLst>
              <a:ext uri="{FF2B5EF4-FFF2-40B4-BE49-F238E27FC236}">
                <a16:creationId xmlns:a16="http://schemas.microsoft.com/office/drawing/2014/main" id="{63397B04-380A-479B-BAC5-D35FD4020E2E}"/>
              </a:ext>
            </a:extLst>
          </p:cNvPr>
          <p:cNvPicPr>
            <a:picLocks noChangeAspect="1"/>
          </p:cNvPicPr>
          <p:nvPr/>
        </p:nvPicPr>
        <p:blipFill>
          <a:blip r:embed="rId3"/>
          <a:stretch>
            <a:fillRect/>
          </a:stretch>
        </p:blipFill>
        <p:spPr>
          <a:xfrm>
            <a:off x="1403648" y="1490656"/>
            <a:ext cx="6395258" cy="2554445"/>
          </a:xfrm>
          <a:prstGeom prst="rect">
            <a:avLst/>
          </a:prstGeom>
        </p:spPr>
      </p:pic>
    </p:spTree>
    <p:extLst>
      <p:ext uri="{BB962C8B-B14F-4D97-AF65-F5344CB8AC3E}">
        <p14:creationId xmlns:p14="http://schemas.microsoft.com/office/powerpoint/2010/main" val="4024643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170946" y="4890237"/>
            <a:ext cx="8928992" cy="1862048"/>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100" dirty="0">
                <a:solidFill>
                  <a:schemeClr val="tx1"/>
                </a:solidFill>
                <a:latin typeface="Atkinson Hyperlegible" pitchFamily="50" charset="0"/>
              </a:rPr>
              <a:t>Confidence (from the independent survey commissioned by Essex Police) is at 80.1% (results to the 12 months to December 2021). Compared to year ending December 2020, confidence in the local police has increased (an improvement of 3.8% points).</a:t>
            </a:r>
          </a:p>
          <a:p>
            <a:endParaRPr lang="en-GB" sz="500" dirty="0">
              <a:solidFill>
                <a:srgbClr val="FF0000"/>
              </a:solidFill>
              <a:latin typeface="Atkinson Hyperlegible" pitchFamily="50" charset="0"/>
            </a:endParaRPr>
          </a:p>
          <a:p>
            <a:r>
              <a:rPr lang="en-GB" sz="1100" dirty="0">
                <a:solidFill>
                  <a:schemeClr val="tx1"/>
                </a:solidFill>
                <a:latin typeface="Atkinson Hyperlegible" pitchFamily="50" charset="0"/>
              </a:rPr>
              <a:t>The All Crime Harm (Crime Severity) Score** (13.7) places Essex seventh in its MSG.</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Although confidence in policing in Essex has improved, Essex is eighth in its Most Similar Group of forces (MSG) for crime per 1,000 population, and the All Crime Harm (Crime Severity) Score is above the MSG average. A grade of Adequate is therefore recommended.</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Please note:</a:t>
            </a:r>
          </a:p>
          <a:p>
            <a:r>
              <a:rPr lang="en-GB" sz="1100" dirty="0">
                <a:solidFill>
                  <a:schemeClr val="tx1"/>
                </a:solidFill>
                <a:latin typeface="Atkinson Hyperlegible" pitchFamily="50" charset="0"/>
              </a:rPr>
              <a:t>*  Crime Severity Scores (as calculated by the Office for National Statistics) measure the ‘relative harm’ of crimes by taking into account both their volume and their severity. Data are for the 12 months to November in all three years.</a:t>
            </a:r>
          </a:p>
        </p:txBody>
      </p:sp>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688632" cy="338554"/>
          </a:xfrm>
          <a:prstGeom prst="rect">
            <a:avLst/>
          </a:prstGeom>
        </p:spPr>
        <p:txBody>
          <a:bodyPr wrap="square">
            <a:spAutoFit/>
          </a:bodyPr>
          <a:lstStyle/>
          <a:p>
            <a:r>
              <a:rPr lang="en-GB" sz="1600" b="1" dirty="0">
                <a:solidFill>
                  <a:schemeClr val="bg1"/>
                </a:solidFill>
                <a:latin typeface="Atkinson Hyperlegible" pitchFamily="50" charset="0"/>
              </a:rPr>
              <a:t>Priority 1 - Further investment in Crime Prevention</a:t>
            </a:r>
          </a:p>
        </p:txBody>
      </p:sp>
      <p:sp>
        <p:nvSpPr>
          <p:cNvPr id="5" name="Slide Number Placeholder 4"/>
          <p:cNvSpPr>
            <a:spLocks noGrp="1"/>
          </p:cNvSpPr>
          <p:nvPr>
            <p:ph type="sldNum" sz="quarter" idx="12"/>
          </p:nvPr>
        </p:nvSpPr>
        <p:spPr>
          <a:xfrm>
            <a:off x="6930463" y="6458325"/>
            <a:ext cx="2133600" cy="365125"/>
          </a:xfrm>
        </p:spPr>
        <p:txBody>
          <a:bodyPr/>
          <a:lstStyle/>
          <a:p>
            <a:fld id="{E0D83E65-4E55-4BA6-A0BC-212B9D3BDCE3}" type="slidenum">
              <a:rPr lang="en-GB" smtClean="0"/>
              <a:pPr/>
              <a:t>4</a:t>
            </a:fld>
            <a:endParaRPr lang="en-GB" dirty="0"/>
          </a:p>
        </p:txBody>
      </p:sp>
      <p:sp>
        <p:nvSpPr>
          <p:cNvPr id="13" name="Rectangle 12"/>
          <p:cNvSpPr/>
          <p:nvPr/>
        </p:nvSpPr>
        <p:spPr>
          <a:xfrm>
            <a:off x="6620599" y="206709"/>
            <a:ext cx="2479339" cy="338554"/>
          </a:xfrm>
          <a:prstGeom prst="rect">
            <a:avLst/>
          </a:prstGeom>
        </p:spPr>
        <p:txBody>
          <a:bodyPr wrap="square">
            <a:spAutoFit/>
          </a:bodyPr>
          <a:lstStyle/>
          <a:p>
            <a:pPr algn="r"/>
            <a:r>
              <a:rPr lang="en-GB" sz="1600" b="1" dirty="0">
                <a:solidFill>
                  <a:schemeClr val="bg1"/>
                </a:solidFill>
                <a:latin typeface="Atkinson Hyperlegible" pitchFamily="50" charset="0"/>
              </a:rPr>
              <a:t>Grade: </a:t>
            </a:r>
            <a:r>
              <a:rPr lang="en-GB" sz="1600" b="1" dirty="0">
                <a:solidFill>
                  <a:schemeClr val="accent6">
                    <a:lumMod val="75000"/>
                  </a:schemeClr>
                </a:solidFill>
                <a:latin typeface="Atkinson Hyperlegible" pitchFamily="50" charset="0"/>
              </a:rPr>
              <a:t>Adequate</a:t>
            </a:r>
            <a:r>
              <a:rPr lang="en-GB" sz="1600" b="1" dirty="0">
                <a:solidFill>
                  <a:schemeClr val="accent3"/>
                </a:solidFill>
                <a:latin typeface="Atkinson Hyperlegible" pitchFamily="50" charset="0"/>
              </a:rPr>
              <a:t>  </a:t>
            </a:r>
            <a:endParaRPr lang="en-GB" sz="1600" b="1" dirty="0">
              <a:solidFill>
                <a:schemeClr val="accent6"/>
              </a:solidFill>
              <a:latin typeface="Atkinson Hyperlegible" pitchFamily="50" charset="0"/>
            </a:endParaRPr>
          </a:p>
        </p:txBody>
      </p:sp>
      <p:pic>
        <p:nvPicPr>
          <p:cNvPr id="11" name="Picture 10">
            <a:extLst>
              <a:ext uri="{FF2B5EF4-FFF2-40B4-BE49-F238E27FC236}">
                <a16:creationId xmlns:a16="http://schemas.microsoft.com/office/drawing/2014/main" id="{5FA9BEAB-73D4-4678-8101-12B0DE3D2170}"/>
              </a:ext>
            </a:extLst>
          </p:cNvPr>
          <p:cNvPicPr>
            <a:picLocks noChangeAspect="1"/>
          </p:cNvPicPr>
          <p:nvPr/>
        </p:nvPicPr>
        <p:blipFill>
          <a:blip r:embed="rId2"/>
          <a:stretch>
            <a:fillRect/>
          </a:stretch>
        </p:blipFill>
        <p:spPr>
          <a:xfrm>
            <a:off x="71743" y="1443189"/>
            <a:ext cx="9000000" cy="785549"/>
          </a:xfrm>
          <a:prstGeom prst="rect">
            <a:avLst/>
          </a:prstGeom>
        </p:spPr>
      </p:pic>
      <p:pic>
        <p:nvPicPr>
          <p:cNvPr id="2" name="Picture 1">
            <a:extLst>
              <a:ext uri="{FF2B5EF4-FFF2-40B4-BE49-F238E27FC236}">
                <a16:creationId xmlns:a16="http://schemas.microsoft.com/office/drawing/2014/main" id="{5575D0B1-8253-48A3-A73D-516368F3C9A3}"/>
              </a:ext>
            </a:extLst>
          </p:cNvPr>
          <p:cNvPicPr>
            <a:picLocks noChangeAspect="1"/>
          </p:cNvPicPr>
          <p:nvPr/>
        </p:nvPicPr>
        <p:blipFill>
          <a:blip r:embed="rId3"/>
          <a:stretch>
            <a:fillRect/>
          </a:stretch>
        </p:blipFill>
        <p:spPr>
          <a:xfrm>
            <a:off x="71743" y="768736"/>
            <a:ext cx="9000000" cy="634682"/>
          </a:xfrm>
          <a:prstGeom prst="rect">
            <a:avLst/>
          </a:prstGeom>
        </p:spPr>
      </p:pic>
    </p:spTree>
    <p:extLst>
      <p:ext uri="{BB962C8B-B14F-4D97-AF65-F5344CB8AC3E}">
        <p14:creationId xmlns:p14="http://schemas.microsoft.com/office/powerpoint/2010/main" val="1304135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2 – Reducing Drug Driven Violence</a:t>
            </a:r>
          </a:p>
        </p:txBody>
      </p:sp>
      <p:sp>
        <p:nvSpPr>
          <p:cNvPr id="5" name="Slide Number Placeholder 4"/>
          <p:cNvSpPr>
            <a:spLocks noGrp="1"/>
          </p:cNvSpPr>
          <p:nvPr>
            <p:ph type="sldNum" sz="quarter" idx="12"/>
          </p:nvPr>
        </p:nvSpPr>
        <p:spPr>
          <a:xfrm>
            <a:off x="6804248" y="6381798"/>
            <a:ext cx="2133600" cy="365125"/>
          </a:xfrm>
        </p:spPr>
        <p:txBody>
          <a:bodyPr/>
          <a:lstStyle/>
          <a:p>
            <a:fld id="{E0D83E65-4E55-4BA6-A0BC-212B9D3BDCE3}" type="slidenum">
              <a:rPr lang="en-GB" smtClean="0"/>
              <a:pPr/>
              <a:t>5</a:t>
            </a:fld>
            <a:endParaRPr lang="en-GB" dirty="0"/>
          </a:p>
        </p:txBody>
      </p:sp>
      <p:sp>
        <p:nvSpPr>
          <p:cNvPr id="8" name="TextBox 7"/>
          <p:cNvSpPr txBox="1"/>
          <p:nvPr/>
        </p:nvSpPr>
        <p:spPr>
          <a:xfrm>
            <a:off x="103988" y="4739660"/>
            <a:ext cx="8952079" cy="2092881"/>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latin typeface="Atkinson Hyperlegible" pitchFamily="50" charset="0"/>
              </a:rPr>
              <a:t>Essex experienced 4 fewer drug related homicides for the 12 months to January 2022 compared to the 12 months to January 2021. </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There were two fewer drug related homicides for the 12 months to January 2022 compared to the 12 months to January 20</a:t>
            </a:r>
            <a:r>
              <a:rPr lang="en-GB" sz="1000" u="sng" dirty="0">
                <a:solidFill>
                  <a:schemeClr val="tx1"/>
                </a:solidFill>
                <a:latin typeface="Atkinson Hyperlegible" pitchFamily="50" charset="0"/>
              </a:rPr>
              <a:t>20</a:t>
            </a:r>
            <a:r>
              <a:rPr lang="en-GB" sz="1000" dirty="0">
                <a:solidFill>
                  <a:schemeClr val="tx1"/>
                </a:solidFill>
                <a:latin typeface="Atkinson Hyperlegible" pitchFamily="50" charset="0"/>
              </a:rPr>
              <a:t>.</a:t>
            </a:r>
          </a:p>
          <a:p>
            <a:pPr lvl="0"/>
            <a:endParaRPr lang="en-GB" sz="1000" dirty="0">
              <a:solidFill>
                <a:schemeClr val="tx1"/>
              </a:solidFill>
              <a:latin typeface="Atkinson Hyperlegible" pitchFamily="50" charset="0"/>
            </a:endParaRPr>
          </a:p>
          <a:p>
            <a:r>
              <a:rPr lang="en-GB" sz="1000" dirty="0">
                <a:solidFill>
                  <a:schemeClr val="tx1"/>
                </a:solidFill>
                <a:latin typeface="Atkinson Hyperlegible" pitchFamily="50" charset="0"/>
              </a:rPr>
              <a:t>Confidence </a:t>
            </a:r>
            <a:r>
              <a:rPr lang="en-GB" sz="1000" dirty="0">
                <a:solidFill>
                  <a:srgbClr val="FF0000"/>
                </a:solidFill>
                <a:latin typeface="Atkinson Hyperlegible" pitchFamily="50" charset="0"/>
              </a:rPr>
              <a:t>that Essex Police and partners are dealing with drug crime </a:t>
            </a:r>
            <a:r>
              <a:rPr lang="en-GB" sz="1000" dirty="0">
                <a:solidFill>
                  <a:schemeClr val="tx1"/>
                </a:solidFill>
                <a:latin typeface="Atkinson Hyperlegible" pitchFamily="50" charset="0"/>
              </a:rPr>
              <a:t>(from the independent survey commissioned by Essex Police) is at 61.3% for the period September 2021 to December 2021. </a:t>
            </a:r>
          </a:p>
          <a:p>
            <a:pPr lvl="0"/>
            <a:endParaRPr lang="en-GB" sz="1000" dirty="0">
              <a:solidFill>
                <a:srgbClr val="FF0000"/>
              </a:solidFill>
              <a:latin typeface="Atkinson Hyperlegible" pitchFamily="50" charset="0"/>
            </a:endParaRPr>
          </a:p>
          <a:p>
            <a:pPr lvl="0"/>
            <a:r>
              <a:rPr lang="en-GB" sz="1000" dirty="0">
                <a:solidFill>
                  <a:schemeClr val="tx1"/>
                </a:solidFill>
                <a:latin typeface="Atkinson Hyperlegible" pitchFamily="50" charset="0"/>
              </a:rPr>
              <a:t>Due to the low number of drug related homicides, and as confidence data are for one quarter only, a grade of Adequate is recommended.</a:t>
            </a:r>
            <a:endParaRPr lang="en-GB" sz="1000" dirty="0">
              <a:solidFill>
                <a:srgbClr val="FF0000"/>
              </a:solidFill>
              <a:highlight>
                <a:srgbClr val="FFFF00"/>
              </a:highlight>
              <a:latin typeface="Atkinson Hyperlegible" pitchFamily="50" charset="0"/>
            </a:endParaRPr>
          </a:p>
          <a:p>
            <a:pPr lvl="0"/>
            <a:endParaRPr lang="en-GB" sz="1000" dirty="0">
              <a:solidFill>
                <a:srgbClr val="FF0000"/>
              </a:solidFill>
              <a:latin typeface="Atkinson Hyperlegible" pitchFamily="50" charset="0"/>
            </a:endParaRPr>
          </a:p>
          <a:p>
            <a:pPr lvl="0"/>
            <a:r>
              <a:rPr lang="en-GB" sz="1000" dirty="0">
                <a:solidFill>
                  <a:schemeClr val="tx1"/>
                </a:solidFill>
                <a:latin typeface="Atkinson Hyperlegible" pitchFamily="50" charset="0"/>
              </a:rPr>
              <a:t>Please note:</a:t>
            </a:r>
          </a:p>
          <a:p>
            <a:r>
              <a:rPr lang="en-GB" sz="1000" dirty="0">
                <a:solidFill>
                  <a:schemeClr val="tx1"/>
                </a:solidFill>
                <a:latin typeface="Atkinson Hyperlegible" pitchFamily="50" charset="0"/>
              </a:rPr>
              <a:t>*   T</a:t>
            </a:r>
            <a:r>
              <a:rPr lang="en-GB" sz="1000" dirty="0">
                <a:solidFill>
                  <a:schemeClr val="tx1"/>
                </a:solidFill>
                <a:effectLst/>
                <a:latin typeface="Atkinson Hyperlegible" pitchFamily="50" charset="0"/>
                <a:ea typeface="Calibri" panose="020F0502020204030204" pitchFamily="34" charset="0"/>
              </a:rPr>
              <a:t>he methodology used for identifying these investigations as drug related is subjective and based on the circumstances presented. These figures will include investigations where the victim and/or suspect are suspected of being involved in Drug Use, Possession or Selling.</a:t>
            </a:r>
          </a:p>
          <a:p>
            <a:r>
              <a:rPr lang="en-GB" sz="1000" dirty="0">
                <a:solidFill>
                  <a:schemeClr val="tx1"/>
                </a:solidFill>
                <a:latin typeface="Atkinson Hyperlegible" pitchFamily="50" charset="0"/>
              </a:rPr>
              <a:t>**  The confidence question was added to the internal survey in September 2021. A year on year comparison is therefore not available.</a:t>
            </a:r>
          </a:p>
        </p:txBody>
      </p:sp>
      <p:sp>
        <p:nvSpPr>
          <p:cNvPr id="12" name="Rectangle 11"/>
          <p:cNvSpPr/>
          <p:nvPr/>
        </p:nvSpPr>
        <p:spPr>
          <a:xfrm>
            <a:off x="7308304" y="219879"/>
            <a:ext cx="233562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lumMod val="75000"/>
                  </a:schemeClr>
                </a:solidFill>
                <a:latin typeface="Atkinson Hyperlegible" pitchFamily="50" charset="0"/>
              </a:rPr>
              <a:t>Adequate</a:t>
            </a:r>
          </a:p>
        </p:txBody>
      </p:sp>
      <p:pic>
        <p:nvPicPr>
          <p:cNvPr id="7" name="Picture 6">
            <a:extLst>
              <a:ext uri="{FF2B5EF4-FFF2-40B4-BE49-F238E27FC236}">
                <a16:creationId xmlns:a16="http://schemas.microsoft.com/office/drawing/2014/main" id="{73E3AAC6-5CD8-4B9A-957B-F21AED737222}"/>
              </a:ext>
            </a:extLst>
          </p:cNvPr>
          <p:cNvPicPr>
            <a:picLocks noChangeAspect="1"/>
          </p:cNvPicPr>
          <p:nvPr/>
        </p:nvPicPr>
        <p:blipFill>
          <a:blip r:embed="rId3"/>
          <a:stretch>
            <a:fillRect/>
          </a:stretch>
        </p:blipFill>
        <p:spPr>
          <a:xfrm>
            <a:off x="2603543" y="1630892"/>
            <a:ext cx="3960000" cy="1678696"/>
          </a:xfrm>
          <a:prstGeom prst="rect">
            <a:avLst/>
          </a:prstGeom>
        </p:spPr>
      </p:pic>
      <p:pic>
        <p:nvPicPr>
          <p:cNvPr id="18" name="Picture 17">
            <a:extLst>
              <a:ext uri="{FF2B5EF4-FFF2-40B4-BE49-F238E27FC236}">
                <a16:creationId xmlns:a16="http://schemas.microsoft.com/office/drawing/2014/main" id="{3146FE34-4984-4226-B819-F495DA7B80EA}"/>
              </a:ext>
            </a:extLst>
          </p:cNvPr>
          <p:cNvPicPr>
            <a:picLocks noChangeAspect="1"/>
          </p:cNvPicPr>
          <p:nvPr/>
        </p:nvPicPr>
        <p:blipFill>
          <a:blip r:embed="rId4"/>
          <a:stretch>
            <a:fillRect/>
          </a:stretch>
        </p:blipFill>
        <p:spPr>
          <a:xfrm>
            <a:off x="87098" y="3400048"/>
            <a:ext cx="9000000" cy="931460"/>
          </a:xfrm>
          <a:prstGeom prst="rect">
            <a:avLst/>
          </a:prstGeom>
        </p:spPr>
      </p:pic>
      <p:pic>
        <p:nvPicPr>
          <p:cNvPr id="2" name="Picture 1">
            <a:extLst>
              <a:ext uri="{FF2B5EF4-FFF2-40B4-BE49-F238E27FC236}">
                <a16:creationId xmlns:a16="http://schemas.microsoft.com/office/drawing/2014/main" id="{A99C5A23-C1CF-4C63-A9B3-17B38D2FCF00}"/>
              </a:ext>
            </a:extLst>
          </p:cNvPr>
          <p:cNvPicPr>
            <a:picLocks noChangeAspect="1"/>
          </p:cNvPicPr>
          <p:nvPr/>
        </p:nvPicPr>
        <p:blipFill>
          <a:blip r:embed="rId5"/>
          <a:stretch>
            <a:fillRect/>
          </a:stretch>
        </p:blipFill>
        <p:spPr>
          <a:xfrm>
            <a:off x="87098" y="759119"/>
            <a:ext cx="9000000" cy="764907"/>
          </a:xfrm>
          <a:prstGeom prst="rect">
            <a:avLst/>
          </a:prstGeom>
        </p:spPr>
      </p:pic>
    </p:spTree>
    <p:extLst>
      <p:ext uri="{BB962C8B-B14F-4D97-AF65-F5344CB8AC3E}">
        <p14:creationId xmlns:p14="http://schemas.microsoft.com/office/powerpoint/2010/main" val="4163253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3 – Protect rural and isolated areas</a:t>
            </a:r>
          </a:p>
        </p:txBody>
      </p:sp>
      <p:sp>
        <p:nvSpPr>
          <p:cNvPr id="5" name="Slide Number Placeholder 4"/>
          <p:cNvSpPr>
            <a:spLocks noGrp="1"/>
          </p:cNvSpPr>
          <p:nvPr>
            <p:ph type="sldNum" sz="quarter" idx="12"/>
          </p:nvPr>
        </p:nvSpPr>
        <p:spPr>
          <a:xfrm>
            <a:off x="6894721" y="6492875"/>
            <a:ext cx="2133600" cy="365125"/>
          </a:xfrm>
        </p:spPr>
        <p:txBody>
          <a:bodyPr/>
          <a:lstStyle/>
          <a:p>
            <a:fld id="{E0D83E65-4E55-4BA6-A0BC-212B9D3BDCE3}" type="slidenum">
              <a:rPr lang="en-GB" smtClean="0"/>
              <a:pPr/>
              <a:t>6</a:t>
            </a:fld>
            <a:endParaRPr lang="en-GB" dirty="0"/>
          </a:p>
        </p:txBody>
      </p:sp>
      <p:sp>
        <p:nvSpPr>
          <p:cNvPr id="8" name="TextBox 7"/>
          <p:cNvSpPr txBox="1"/>
          <p:nvPr/>
        </p:nvSpPr>
        <p:spPr>
          <a:xfrm>
            <a:off x="75688" y="4725144"/>
            <a:ext cx="8952079" cy="2031325"/>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900" dirty="0">
                <a:solidFill>
                  <a:schemeClr val="tx1"/>
                </a:solidFill>
                <a:latin typeface="Atkinson Hyperlegible" pitchFamily="50" charset="0"/>
              </a:rPr>
              <a:t>Essex experienced a 2.0% increase in rural crime (464 more offences) for the 12 months to January 2022 compared to the 12 months to January 2021 (All Crime in Essex increased by 7.0% in the same period).  Rural Crime decreased by 9.8% (2,603 fewer offences), however, in the 12 months to January 2022 compared to the 12 months to January 20</a:t>
            </a:r>
            <a:r>
              <a:rPr lang="en-GB" sz="900" u="sng" dirty="0">
                <a:solidFill>
                  <a:schemeClr val="tx1"/>
                </a:solidFill>
                <a:latin typeface="Atkinson Hyperlegible" pitchFamily="50" charset="0"/>
              </a:rPr>
              <a:t>20</a:t>
            </a:r>
            <a:r>
              <a:rPr lang="en-GB" sz="900" dirty="0">
                <a:solidFill>
                  <a:schemeClr val="tx1"/>
                </a:solidFill>
                <a:latin typeface="Atkinson Hyperlegible" pitchFamily="50" charset="0"/>
              </a:rPr>
              <a:t> (All Crime in Essex decreased by 4.3% in the same period). </a:t>
            </a:r>
          </a:p>
          <a:p>
            <a:endParaRPr lang="en-GB" sz="900" dirty="0">
              <a:solidFill>
                <a:srgbClr val="FF0000"/>
              </a:solidFill>
              <a:latin typeface="Atkinson Hyperlegible" pitchFamily="50" charset="0"/>
            </a:endParaRPr>
          </a:p>
          <a:p>
            <a:r>
              <a:rPr lang="en-GB" sz="900" dirty="0">
                <a:solidFill>
                  <a:schemeClr val="tx1"/>
                </a:solidFill>
                <a:latin typeface="Atkinson Hyperlegible" pitchFamily="50" charset="0"/>
              </a:rPr>
              <a:t>The rural crime Harm (Crime Severity) Score* was 8.5 for November 2021.</a:t>
            </a:r>
          </a:p>
          <a:p>
            <a:endParaRPr lang="en-GB" sz="900" dirty="0">
              <a:solidFill>
                <a:srgbClr val="FF0000"/>
              </a:solidFill>
              <a:latin typeface="Atkinson Hyperlegible" pitchFamily="50" charset="0"/>
            </a:endParaRPr>
          </a:p>
          <a:p>
            <a:r>
              <a:rPr lang="en-GB" sz="900" dirty="0">
                <a:solidFill>
                  <a:schemeClr val="tx1"/>
                </a:solidFill>
                <a:latin typeface="Atkinson Hyperlegible" pitchFamily="50" charset="0"/>
              </a:rPr>
              <a:t>Confidence </a:t>
            </a:r>
            <a:r>
              <a:rPr lang="en-GB" sz="900" dirty="0">
                <a:solidFill>
                  <a:srgbClr val="FF0000"/>
                </a:solidFill>
                <a:latin typeface="Atkinson Hyperlegible" pitchFamily="50" charset="0"/>
              </a:rPr>
              <a:t>in rural policing </a:t>
            </a:r>
            <a:r>
              <a:rPr lang="en-GB" sz="900" dirty="0">
                <a:solidFill>
                  <a:schemeClr val="tx1"/>
                </a:solidFill>
                <a:latin typeface="Atkinson Hyperlegible" pitchFamily="50" charset="0"/>
              </a:rPr>
              <a:t>(from the independent survey commissioned by Essex Police) is at 82.9% (results to the 12 months to December 2021). Compared to year ending December 2020, confidence in the local police has increased (an improvement of 4.5% points).</a:t>
            </a:r>
          </a:p>
          <a:p>
            <a:pPr lvl="0"/>
            <a:endParaRPr lang="en-GB" sz="900" dirty="0">
              <a:solidFill>
                <a:schemeClr val="tx1"/>
              </a:solidFill>
              <a:latin typeface="Atkinson Hyperlegible" pitchFamily="50" charset="0"/>
            </a:endParaRPr>
          </a:p>
          <a:p>
            <a:pPr lvl="0"/>
            <a:r>
              <a:rPr lang="en-GB" sz="900" dirty="0">
                <a:solidFill>
                  <a:schemeClr val="tx1"/>
                </a:solidFill>
                <a:latin typeface="Atkinson Hyperlegible" pitchFamily="50" charset="0"/>
              </a:rPr>
              <a:t>Due to the fact that confidence in the local police has increased, but the number of rural crime offences has also increased, a grade of Adequate is recommended.</a:t>
            </a:r>
          </a:p>
          <a:p>
            <a:pPr lvl="0"/>
            <a:endParaRPr lang="en-GB" sz="900" dirty="0">
              <a:solidFill>
                <a:schemeClr val="tx1"/>
              </a:solidFill>
              <a:latin typeface="Atkinson Hyperlegible" pitchFamily="50" charset="0"/>
            </a:endParaRPr>
          </a:p>
          <a:p>
            <a:r>
              <a:rPr lang="en-GB" sz="900" dirty="0">
                <a:solidFill>
                  <a:schemeClr val="tx1"/>
                </a:solidFill>
                <a:latin typeface="Atkinson Hyperlegible" pitchFamily="50" charset="0"/>
              </a:rPr>
              <a:t>Please note:</a:t>
            </a:r>
          </a:p>
          <a:p>
            <a:r>
              <a:rPr lang="en-GB" sz="900" dirty="0">
                <a:solidFill>
                  <a:schemeClr val="tx1"/>
                </a:solidFill>
                <a:latin typeface="Atkinson Hyperlegible" pitchFamily="50" charset="0"/>
              </a:rPr>
              <a:t>*  Crime Severity Scores (as calculated by the Office for National Statistics) measure the ‘relative harm’ of crimes by taking into account both their volume and their severity.  </a:t>
            </a:r>
            <a:r>
              <a:rPr lang="en-GB" sz="900" dirty="0">
                <a:solidFill>
                  <a:schemeClr val="bg1"/>
                </a:solidFill>
                <a:latin typeface="Atkinson Hyperlegible" pitchFamily="50" charset="0"/>
              </a:rPr>
              <a:t>ee</a:t>
            </a:r>
            <a:r>
              <a:rPr lang="en-GB" sz="900" dirty="0">
                <a:solidFill>
                  <a:schemeClr val="tx1"/>
                </a:solidFill>
                <a:latin typeface="Atkinson Hyperlegible" pitchFamily="50" charset="0"/>
              </a:rPr>
              <a:t>Data are for the 12 months to November in all three years. National data are not available so it is not possible to measure against an MSG average.</a:t>
            </a:r>
          </a:p>
        </p:txBody>
      </p:sp>
      <p:sp>
        <p:nvSpPr>
          <p:cNvPr id="12" name="Rectangle 11"/>
          <p:cNvSpPr/>
          <p:nvPr/>
        </p:nvSpPr>
        <p:spPr>
          <a:xfrm>
            <a:off x="7308304" y="179348"/>
            <a:ext cx="213360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lumMod val="75000"/>
                  </a:schemeClr>
                </a:solidFill>
                <a:latin typeface="Atkinson Hyperlegible" pitchFamily="50" charset="0"/>
              </a:rPr>
              <a:t>Adequate</a:t>
            </a:r>
          </a:p>
        </p:txBody>
      </p:sp>
      <p:pic>
        <p:nvPicPr>
          <p:cNvPr id="4" name="Picture 3">
            <a:extLst>
              <a:ext uri="{FF2B5EF4-FFF2-40B4-BE49-F238E27FC236}">
                <a16:creationId xmlns:a16="http://schemas.microsoft.com/office/drawing/2014/main" id="{2865CDDC-27C3-48F6-A90B-AA6BF7E62CBE}"/>
              </a:ext>
            </a:extLst>
          </p:cNvPr>
          <p:cNvPicPr>
            <a:picLocks noChangeAspect="1"/>
          </p:cNvPicPr>
          <p:nvPr/>
        </p:nvPicPr>
        <p:blipFill>
          <a:blip r:embed="rId3"/>
          <a:stretch>
            <a:fillRect/>
          </a:stretch>
        </p:blipFill>
        <p:spPr>
          <a:xfrm>
            <a:off x="2915816" y="1446041"/>
            <a:ext cx="3600000" cy="1526087"/>
          </a:xfrm>
          <a:prstGeom prst="rect">
            <a:avLst/>
          </a:prstGeom>
        </p:spPr>
      </p:pic>
      <p:pic>
        <p:nvPicPr>
          <p:cNvPr id="10" name="Picture 9">
            <a:extLst>
              <a:ext uri="{FF2B5EF4-FFF2-40B4-BE49-F238E27FC236}">
                <a16:creationId xmlns:a16="http://schemas.microsoft.com/office/drawing/2014/main" id="{F1E7FC2B-3A59-479B-A723-1DFAAADF9B48}"/>
              </a:ext>
            </a:extLst>
          </p:cNvPr>
          <p:cNvPicPr>
            <a:picLocks noChangeAspect="1"/>
          </p:cNvPicPr>
          <p:nvPr/>
        </p:nvPicPr>
        <p:blipFill>
          <a:blip r:embed="rId4"/>
          <a:stretch>
            <a:fillRect/>
          </a:stretch>
        </p:blipFill>
        <p:spPr>
          <a:xfrm>
            <a:off x="75689" y="697250"/>
            <a:ext cx="9000000" cy="737904"/>
          </a:xfrm>
          <a:prstGeom prst="rect">
            <a:avLst/>
          </a:prstGeom>
        </p:spPr>
      </p:pic>
      <p:pic>
        <p:nvPicPr>
          <p:cNvPr id="16" name="Picture 15">
            <a:extLst>
              <a:ext uri="{FF2B5EF4-FFF2-40B4-BE49-F238E27FC236}">
                <a16:creationId xmlns:a16="http://schemas.microsoft.com/office/drawing/2014/main" id="{5C30A595-5036-4F5C-B8E8-30859E77EE68}"/>
              </a:ext>
            </a:extLst>
          </p:cNvPr>
          <p:cNvPicPr>
            <a:picLocks noChangeAspect="1"/>
          </p:cNvPicPr>
          <p:nvPr/>
        </p:nvPicPr>
        <p:blipFill>
          <a:blip r:embed="rId5"/>
          <a:stretch>
            <a:fillRect/>
          </a:stretch>
        </p:blipFill>
        <p:spPr>
          <a:xfrm>
            <a:off x="51728" y="3728730"/>
            <a:ext cx="9000000" cy="913306"/>
          </a:xfrm>
          <a:prstGeom prst="rect">
            <a:avLst/>
          </a:prstGeom>
        </p:spPr>
      </p:pic>
      <p:pic>
        <p:nvPicPr>
          <p:cNvPr id="17" name="Picture 16">
            <a:extLst>
              <a:ext uri="{FF2B5EF4-FFF2-40B4-BE49-F238E27FC236}">
                <a16:creationId xmlns:a16="http://schemas.microsoft.com/office/drawing/2014/main" id="{D4982C52-A971-427B-9BCC-EA51F1A4A9EB}"/>
              </a:ext>
            </a:extLst>
          </p:cNvPr>
          <p:cNvPicPr>
            <a:picLocks noChangeAspect="1"/>
          </p:cNvPicPr>
          <p:nvPr/>
        </p:nvPicPr>
        <p:blipFill>
          <a:blip r:embed="rId6"/>
          <a:stretch>
            <a:fillRect/>
          </a:stretch>
        </p:blipFill>
        <p:spPr>
          <a:xfrm>
            <a:off x="51728" y="2978042"/>
            <a:ext cx="9000000" cy="737904"/>
          </a:xfrm>
          <a:prstGeom prst="rect">
            <a:avLst/>
          </a:prstGeom>
        </p:spPr>
      </p:pic>
    </p:spTree>
    <p:extLst>
      <p:ext uri="{BB962C8B-B14F-4D97-AF65-F5344CB8AC3E}">
        <p14:creationId xmlns:p14="http://schemas.microsoft.com/office/powerpoint/2010/main" val="1266694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4 - Improving safety on our roads </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7</a:t>
            </a:fld>
            <a:endParaRPr lang="en-GB" dirty="0"/>
          </a:p>
        </p:txBody>
      </p:sp>
      <p:sp>
        <p:nvSpPr>
          <p:cNvPr id="7" name="TextBox 6"/>
          <p:cNvSpPr txBox="1"/>
          <p:nvPr/>
        </p:nvSpPr>
        <p:spPr>
          <a:xfrm>
            <a:off x="107504" y="5018298"/>
            <a:ext cx="8978675" cy="1785104"/>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latin typeface="Atkinson Hyperlegible" pitchFamily="50" charset="0"/>
              </a:rPr>
              <a:t>There was a 21.9% increase (147 more) in the number of those Killed or Seriously Injured (KSI) in Essex for the 12 months to January 2022 compared to the 12 months to January 202</a:t>
            </a:r>
            <a:r>
              <a:rPr lang="en-GB" sz="1100" u="sng" dirty="0">
                <a:solidFill>
                  <a:schemeClr val="tx1"/>
                </a:solidFill>
                <a:latin typeface="Atkinson Hyperlegible" pitchFamily="50" charset="0"/>
              </a:rPr>
              <a:t>1</a:t>
            </a:r>
            <a:r>
              <a:rPr lang="en-GB" sz="1100" dirty="0">
                <a:solidFill>
                  <a:schemeClr val="tx1"/>
                </a:solidFill>
                <a:latin typeface="Atkinson Hyperlegible" pitchFamily="50" charset="0"/>
              </a:rPr>
              <a:t>.  The number of KSIs also increased in the 12 months to January 2022 compared to the 12 months to January 20</a:t>
            </a:r>
            <a:r>
              <a:rPr lang="en-GB" sz="1100" u="sng" dirty="0">
                <a:solidFill>
                  <a:schemeClr val="tx1"/>
                </a:solidFill>
                <a:latin typeface="Atkinson Hyperlegible" pitchFamily="50" charset="0"/>
              </a:rPr>
              <a:t>20</a:t>
            </a:r>
            <a:r>
              <a:rPr lang="en-GB" sz="1100" dirty="0">
                <a:solidFill>
                  <a:schemeClr val="tx1"/>
                </a:solidFill>
                <a:latin typeface="Atkinson Hyperlegible" pitchFamily="50" charset="0"/>
              </a:rPr>
              <a:t> (two more casualties).</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Essex is sixth in its Most Similar Group (MSG) of forces for casualties per 100 million vehicle kilometres (results to December 20</a:t>
            </a:r>
            <a:r>
              <a:rPr lang="en-GB" sz="1100" u="sng" dirty="0">
                <a:solidFill>
                  <a:schemeClr val="tx1"/>
                </a:solidFill>
                <a:latin typeface="Atkinson Hyperlegible" pitchFamily="50" charset="0"/>
              </a:rPr>
              <a:t>20</a:t>
            </a:r>
            <a:r>
              <a:rPr lang="en-GB" sz="1100" dirty="0">
                <a:solidFill>
                  <a:schemeClr val="tx1"/>
                </a:solidFill>
                <a:latin typeface="Atkinson Hyperlegible" pitchFamily="50" charset="0"/>
              </a:rPr>
              <a:t>) and is slightly higher than the MSG average. However, due to the fact that more recent national figures have not been released, the current position cannot be determined (the date of the next national release has not yet been confirmed).</a:t>
            </a:r>
          </a:p>
          <a:p>
            <a:endParaRPr lang="en-GB" sz="1100" dirty="0">
              <a:solidFill>
                <a:schemeClr val="tx1"/>
              </a:solidFill>
              <a:latin typeface="Atkinson Hyperlegible" pitchFamily="50" charset="0"/>
            </a:endParaRPr>
          </a:p>
          <a:p>
            <a:r>
              <a:rPr lang="en-GB" sz="1100" dirty="0">
                <a:solidFill>
                  <a:schemeClr val="tx1"/>
                </a:solidFill>
                <a:latin typeface="Atkinson Hyperlegible" pitchFamily="50" charset="0"/>
              </a:rPr>
              <a:t>Please note that most KSIs do not necessarily result in criminal offences (such as death or serious injury caused by dangerous driving) being recorded.</a:t>
            </a:r>
          </a:p>
        </p:txBody>
      </p:sp>
      <p:pic>
        <p:nvPicPr>
          <p:cNvPr id="2" name="Picture 1">
            <a:extLst>
              <a:ext uri="{FF2B5EF4-FFF2-40B4-BE49-F238E27FC236}">
                <a16:creationId xmlns:a16="http://schemas.microsoft.com/office/drawing/2014/main" id="{95CD75DA-2315-4EC1-91B1-931BF582873C}"/>
              </a:ext>
            </a:extLst>
          </p:cNvPr>
          <p:cNvPicPr>
            <a:picLocks noChangeAspect="1"/>
          </p:cNvPicPr>
          <p:nvPr/>
        </p:nvPicPr>
        <p:blipFill>
          <a:blip r:embed="rId2"/>
          <a:stretch>
            <a:fillRect/>
          </a:stretch>
        </p:blipFill>
        <p:spPr>
          <a:xfrm>
            <a:off x="72000" y="780428"/>
            <a:ext cx="9000000" cy="638117"/>
          </a:xfrm>
          <a:prstGeom prst="rect">
            <a:avLst/>
          </a:prstGeom>
        </p:spPr>
      </p:pic>
      <p:pic>
        <p:nvPicPr>
          <p:cNvPr id="3" name="Picture 2">
            <a:extLst>
              <a:ext uri="{FF2B5EF4-FFF2-40B4-BE49-F238E27FC236}">
                <a16:creationId xmlns:a16="http://schemas.microsoft.com/office/drawing/2014/main" id="{C431E189-47E0-4FE6-AEC6-B019B7B1E06A}"/>
              </a:ext>
            </a:extLst>
          </p:cNvPr>
          <p:cNvPicPr>
            <a:picLocks noChangeAspect="1"/>
          </p:cNvPicPr>
          <p:nvPr/>
        </p:nvPicPr>
        <p:blipFill>
          <a:blip r:embed="rId3"/>
          <a:stretch>
            <a:fillRect/>
          </a:stretch>
        </p:blipFill>
        <p:spPr>
          <a:xfrm>
            <a:off x="132210" y="1631342"/>
            <a:ext cx="4320000" cy="1853254"/>
          </a:xfrm>
          <a:prstGeom prst="rect">
            <a:avLst/>
          </a:prstGeom>
        </p:spPr>
      </p:pic>
      <p:pic>
        <p:nvPicPr>
          <p:cNvPr id="12" name="Picture 11">
            <a:extLst>
              <a:ext uri="{FF2B5EF4-FFF2-40B4-BE49-F238E27FC236}">
                <a16:creationId xmlns:a16="http://schemas.microsoft.com/office/drawing/2014/main" id="{6E284D38-83B9-4862-AAC5-8A7E8B26FF15}"/>
              </a:ext>
            </a:extLst>
          </p:cNvPr>
          <p:cNvPicPr>
            <a:picLocks noChangeAspect="1"/>
          </p:cNvPicPr>
          <p:nvPr/>
        </p:nvPicPr>
        <p:blipFill>
          <a:blip r:embed="rId4"/>
          <a:stretch>
            <a:fillRect/>
          </a:stretch>
        </p:blipFill>
        <p:spPr>
          <a:xfrm>
            <a:off x="4701933" y="1631342"/>
            <a:ext cx="4320000" cy="1091233"/>
          </a:xfrm>
          <a:prstGeom prst="rect">
            <a:avLst/>
          </a:prstGeom>
        </p:spPr>
      </p:pic>
      <p:sp>
        <p:nvSpPr>
          <p:cNvPr id="16" name="Rectangle 15">
            <a:extLst>
              <a:ext uri="{FF2B5EF4-FFF2-40B4-BE49-F238E27FC236}">
                <a16:creationId xmlns:a16="http://schemas.microsoft.com/office/drawing/2014/main" id="{5713B068-63A2-4E9F-90F7-B16DE8E7EC4C}"/>
              </a:ext>
            </a:extLst>
          </p:cNvPr>
          <p:cNvSpPr/>
          <p:nvPr/>
        </p:nvSpPr>
        <p:spPr>
          <a:xfrm>
            <a:off x="6588224" y="54598"/>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spTree>
    <p:extLst>
      <p:ext uri="{BB962C8B-B14F-4D97-AF65-F5344CB8AC3E}">
        <p14:creationId xmlns:p14="http://schemas.microsoft.com/office/powerpoint/2010/main" val="1641022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149"/>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4 - Improving safety on our roads </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8</a:t>
            </a:fld>
            <a:endParaRPr lang="en-GB" dirty="0"/>
          </a:p>
        </p:txBody>
      </p:sp>
      <p:sp>
        <p:nvSpPr>
          <p:cNvPr id="12" name="TextBox 11">
            <a:extLst>
              <a:ext uri="{FF2B5EF4-FFF2-40B4-BE49-F238E27FC236}">
                <a16:creationId xmlns:a16="http://schemas.microsoft.com/office/drawing/2014/main" id="{4B4192FE-0414-49C9-9794-2AE36D86C0B2}"/>
              </a:ext>
            </a:extLst>
          </p:cNvPr>
          <p:cNvSpPr txBox="1"/>
          <p:nvPr/>
        </p:nvSpPr>
        <p:spPr>
          <a:xfrm>
            <a:off x="106034" y="3490942"/>
            <a:ext cx="8978675" cy="3323987"/>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latin typeface="Atkinson Hyperlegible" pitchFamily="50" charset="0"/>
              </a:rPr>
              <a:t>There was a 30.1% decrease (1,227 fewer offences) in drink/drug driving offences for the 12 months to January 2022 compared to the 12 months to January 2021; of these offences, there was an 8.5% increase (112 more offences) in </a:t>
            </a:r>
            <a:r>
              <a:rPr lang="en-GB" sz="1000" i="1" dirty="0">
                <a:solidFill>
                  <a:schemeClr val="tx1"/>
                </a:solidFill>
                <a:latin typeface="Atkinson Hyperlegible" pitchFamily="50" charset="0"/>
              </a:rPr>
              <a:t>drink</a:t>
            </a:r>
            <a:r>
              <a:rPr lang="en-GB" sz="1000" dirty="0">
                <a:solidFill>
                  <a:schemeClr val="tx1"/>
                </a:solidFill>
                <a:latin typeface="Atkinson Hyperlegible" pitchFamily="50" charset="0"/>
              </a:rPr>
              <a:t> driving and a 54.7% decrease (1,276 fewer offences) in </a:t>
            </a:r>
            <a:r>
              <a:rPr lang="en-GB" sz="1000" i="1" dirty="0">
                <a:solidFill>
                  <a:schemeClr val="tx1"/>
                </a:solidFill>
                <a:latin typeface="Atkinson Hyperlegible" pitchFamily="50" charset="0"/>
              </a:rPr>
              <a:t>drug</a:t>
            </a:r>
            <a:r>
              <a:rPr lang="en-GB" sz="1000" dirty="0">
                <a:solidFill>
                  <a:schemeClr val="tx1"/>
                </a:solidFill>
                <a:latin typeface="Atkinson Hyperlegible" pitchFamily="50" charset="0"/>
              </a:rPr>
              <a:t> driving. This compares with a 23.5% decrease (872 fewer offences) in drink/drug driving offences for the 12 months to January 2021 compared to the 12 months to January 20</a:t>
            </a:r>
            <a:r>
              <a:rPr lang="en-GB" sz="1000" u="sng" dirty="0">
                <a:solidFill>
                  <a:schemeClr val="tx1"/>
                </a:solidFill>
                <a:latin typeface="Atkinson Hyperlegible" pitchFamily="50" charset="0"/>
              </a:rPr>
              <a:t>20</a:t>
            </a:r>
            <a:r>
              <a:rPr lang="en-GB" sz="1000" dirty="0">
                <a:solidFill>
                  <a:schemeClr val="tx1"/>
                </a:solidFill>
                <a:latin typeface="Atkinson Hyperlegible" pitchFamily="50" charset="0"/>
              </a:rPr>
              <a:t>; of these offences, there was a 3.0% decrease (44 fewer offences) in </a:t>
            </a:r>
            <a:r>
              <a:rPr lang="en-GB" sz="1000" i="1" dirty="0">
                <a:solidFill>
                  <a:schemeClr val="tx1"/>
                </a:solidFill>
                <a:latin typeface="Atkinson Hyperlegible" pitchFamily="50" charset="0"/>
              </a:rPr>
              <a:t>drink</a:t>
            </a:r>
            <a:r>
              <a:rPr lang="en-GB" sz="1000" dirty="0">
                <a:solidFill>
                  <a:schemeClr val="tx1"/>
                </a:solidFill>
                <a:latin typeface="Atkinson Hyperlegible" pitchFamily="50" charset="0"/>
              </a:rPr>
              <a:t> driving and a 42.1% decrease (769 fewer offences) in </a:t>
            </a:r>
            <a:r>
              <a:rPr lang="en-GB" sz="1000" i="1" dirty="0">
                <a:solidFill>
                  <a:schemeClr val="tx1"/>
                </a:solidFill>
                <a:latin typeface="Atkinson Hyperlegible" pitchFamily="50" charset="0"/>
              </a:rPr>
              <a:t>drug</a:t>
            </a:r>
            <a:r>
              <a:rPr lang="en-GB" sz="1000" dirty="0">
                <a:solidFill>
                  <a:schemeClr val="tx1"/>
                </a:solidFill>
                <a:latin typeface="Atkinson Hyperlegible" pitchFamily="50" charset="0"/>
              </a:rPr>
              <a:t> driving. All of these offence types are primarily driven by police proactivity in relation to road safety. </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There was also an 11.9% decrease (60 fewer offences) in the number of driving related mobile phone offences recorded for the 12 months to January 2022 compared to the 12 months to January 2021.*</a:t>
            </a:r>
          </a:p>
          <a:p>
            <a:endParaRPr lang="en-GB" sz="1000" dirty="0">
              <a:solidFill>
                <a:schemeClr val="tx1"/>
              </a:solidFill>
              <a:latin typeface="Atkinson Hyperlegible" pitchFamily="50" charset="0"/>
            </a:endParaRPr>
          </a:p>
          <a:p>
            <a:r>
              <a:rPr lang="en-GB" sz="1000" dirty="0">
                <a:solidFill>
                  <a:schemeClr val="tx1"/>
                </a:solidFill>
                <a:latin typeface="Atkinson Hyperlegible" pitchFamily="50" charset="0"/>
              </a:rPr>
              <a:t>Confidence that Essex Police and organisations they work with policing the roads (from the independent survey commissioned by Essex Police) is at 63.9% (results to the 12 months to December 2021). Compared to year ending December 2020, confidence in the local police has decreased by 11.6% points.</a:t>
            </a:r>
          </a:p>
          <a:p>
            <a:endParaRPr lang="en-GB" sz="1000" dirty="0">
              <a:solidFill>
                <a:schemeClr val="tx1"/>
              </a:solidFill>
              <a:latin typeface="Atkinson Hyperlegible" pitchFamily="50" charset="0"/>
            </a:endParaRPr>
          </a:p>
          <a:p>
            <a:r>
              <a:rPr lang="en-GB" sz="1000" dirty="0">
                <a:solidFill>
                  <a:schemeClr val="tx1"/>
                </a:solidFill>
                <a:latin typeface="Atkinson Hyperlegible" pitchFamily="50" charset="0"/>
              </a:rPr>
              <a:t>Due to the increase in KSIs in the past 12 months, and significant decreases in the past six months in the number of driving under the influence of drink and/or drugs, a grade of Requires Improvement is recommended. </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Please note:</a:t>
            </a:r>
          </a:p>
          <a:p>
            <a:r>
              <a:rPr lang="en-GB" sz="1000" dirty="0">
                <a:solidFill>
                  <a:schemeClr val="tx1"/>
                </a:solidFill>
                <a:latin typeface="Atkinson Hyperlegible" pitchFamily="50" charset="0"/>
              </a:rPr>
              <a:t>*  In 2019, the definition as to what constituted “use” of a mobile phone in relation to driver-related mobile phone offences was subject to a legal challenge. This resulted in a ruling, which held that while “use” included accessing the interactive functions of the mobile phone (such as making calls, sending messages or using the internet), it did not extend to solely accessing the device’s internal functions (such as making use of the camera). Fewer mobile phone offences were subsequently prosecuted from this point.  In 2021, however, the law was changed: it is now illegal to “hold” a phone or sat nav when driving or riding a motorcycle. Offences may therefore start to increase. </a:t>
            </a:r>
          </a:p>
        </p:txBody>
      </p:sp>
      <p:pic>
        <p:nvPicPr>
          <p:cNvPr id="2" name="Picture 1">
            <a:extLst>
              <a:ext uri="{FF2B5EF4-FFF2-40B4-BE49-F238E27FC236}">
                <a16:creationId xmlns:a16="http://schemas.microsoft.com/office/drawing/2014/main" id="{F5AA78B2-2A8E-4F83-ACBE-E627CEFA6EDF}"/>
              </a:ext>
            </a:extLst>
          </p:cNvPr>
          <p:cNvPicPr>
            <a:picLocks noChangeAspect="1"/>
          </p:cNvPicPr>
          <p:nvPr/>
        </p:nvPicPr>
        <p:blipFill>
          <a:blip r:embed="rId2"/>
          <a:stretch>
            <a:fillRect/>
          </a:stretch>
        </p:blipFill>
        <p:spPr>
          <a:xfrm>
            <a:off x="95372" y="728028"/>
            <a:ext cx="9000000" cy="1439072"/>
          </a:xfrm>
          <a:prstGeom prst="rect">
            <a:avLst/>
          </a:prstGeom>
        </p:spPr>
      </p:pic>
      <p:sp>
        <p:nvSpPr>
          <p:cNvPr id="10" name="Rectangle 9">
            <a:extLst>
              <a:ext uri="{FF2B5EF4-FFF2-40B4-BE49-F238E27FC236}">
                <a16:creationId xmlns:a16="http://schemas.microsoft.com/office/drawing/2014/main" id="{B9B283FB-D3A1-4B0E-8CEE-665B0BC8380C}"/>
              </a:ext>
            </a:extLst>
          </p:cNvPr>
          <p:cNvSpPr/>
          <p:nvPr/>
        </p:nvSpPr>
        <p:spPr>
          <a:xfrm>
            <a:off x="6621097" y="43071"/>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pic>
        <p:nvPicPr>
          <p:cNvPr id="3" name="Picture 2">
            <a:extLst>
              <a:ext uri="{FF2B5EF4-FFF2-40B4-BE49-F238E27FC236}">
                <a16:creationId xmlns:a16="http://schemas.microsoft.com/office/drawing/2014/main" id="{BC55B92E-7262-4D2F-B4F6-D3C430762805}"/>
              </a:ext>
            </a:extLst>
          </p:cNvPr>
          <p:cNvPicPr>
            <a:picLocks noChangeAspect="1"/>
          </p:cNvPicPr>
          <p:nvPr/>
        </p:nvPicPr>
        <p:blipFill>
          <a:blip r:embed="rId3"/>
          <a:stretch>
            <a:fillRect/>
          </a:stretch>
        </p:blipFill>
        <p:spPr>
          <a:xfrm>
            <a:off x="95372" y="2218060"/>
            <a:ext cx="9000000" cy="1061896"/>
          </a:xfrm>
          <a:prstGeom prst="rect">
            <a:avLst/>
          </a:prstGeom>
        </p:spPr>
      </p:pic>
    </p:spTree>
    <p:extLst>
      <p:ext uri="{BB962C8B-B14F-4D97-AF65-F5344CB8AC3E}">
        <p14:creationId xmlns:p14="http://schemas.microsoft.com/office/powerpoint/2010/main" val="2036998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52251"/>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5 – Encouraging Volunteers and Community Support</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9</a:t>
            </a:fld>
            <a:endParaRPr lang="en-GB" dirty="0"/>
          </a:p>
        </p:txBody>
      </p:sp>
      <p:sp>
        <p:nvSpPr>
          <p:cNvPr id="13" name="Rectangle 12"/>
          <p:cNvSpPr/>
          <p:nvPr/>
        </p:nvSpPr>
        <p:spPr>
          <a:xfrm>
            <a:off x="7206545" y="152586"/>
            <a:ext cx="2016224"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lumMod val="75000"/>
                  </a:schemeClr>
                </a:solidFill>
                <a:latin typeface="Atkinson Hyperlegible" pitchFamily="50" charset="0"/>
              </a:rPr>
              <a:t>Adequate</a:t>
            </a:r>
          </a:p>
        </p:txBody>
      </p:sp>
      <p:sp>
        <p:nvSpPr>
          <p:cNvPr id="12" name="TextBox 11">
            <a:extLst>
              <a:ext uri="{FF2B5EF4-FFF2-40B4-BE49-F238E27FC236}">
                <a16:creationId xmlns:a16="http://schemas.microsoft.com/office/drawing/2014/main" id="{4B4192FE-0414-49C9-9794-2AE36D86C0B2}"/>
              </a:ext>
            </a:extLst>
          </p:cNvPr>
          <p:cNvSpPr txBox="1"/>
          <p:nvPr/>
        </p:nvSpPr>
        <p:spPr>
          <a:xfrm>
            <a:off x="82662" y="1830362"/>
            <a:ext cx="8978675" cy="1277273"/>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latin typeface="Atkinson Hyperlegible" pitchFamily="50" charset="0"/>
              </a:rPr>
              <a:t>Confidence </a:t>
            </a:r>
            <a:r>
              <a:rPr lang="en-GB" sz="1100" dirty="0">
                <a:solidFill>
                  <a:srgbClr val="FF0000"/>
                </a:solidFill>
                <a:latin typeface="Atkinson Hyperlegible" pitchFamily="50" charset="0"/>
              </a:rPr>
              <a:t>that there are good opportunities for volunteers to assist policing and reduce crime in Essex </a:t>
            </a:r>
            <a:r>
              <a:rPr lang="en-GB" sz="1100" dirty="0">
                <a:solidFill>
                  <a:schemeClr val="tx1"/>
                </a:solidFill>
                <a:latin typeface="Atkinson Hyperlegible" pitchFamily="50" charset="0"/>
              </a:rPr>
              <a:t>(from the independent survey commissioned by Essex Police) is at 61.6% for the period September 2021 to December 2021. </a:t>
            </a:r>
          </a:p>
          <a:p>
            <a:endParaRPr lang="en-GB" sz="1100" dirty="0">
              <a:solidFill>
                <a:schemeClr val="tx1"/>
              </a:solidFill>
              <a:latin typeface="Atkinson Hyperlegible" pitchFamily="50" charset="0"/>
            </a:endParaRPr>
          </a:p>
          <a:p>
            <a:pPr lvl="0"/>
            <a:r>
              <a:rPr lang="en-GB" sz="1100" dirty="0">
                <a:solidFill>
                  <a:schemeClr val="tx1"/>
                </a:solidFill>
                <a:latin typeface="Atkinson Hyperlegible" pitchFamily="50" charset="0"/>
              </a:rPr>
              <a:t>As confidence data are for one quarter only (and there is no comparison), a grade of Adequate is recommended.</a:t>
            </a:r>
          </a:p>
          <a:p>
            <a:pPr lvl="0"/>
            <a:endParaRPr lang="en-GB" sz="1100" dirty="0">
              <a:solidFill>
                <a:schemeClr val="tx1"/>
              </a:solidFill>
              <a:latin typeface="Atkinson Hyperlegible" pitchFamily="50" charset="0"/>
            </a:endParaRPr>
          </a:p>
          <a:p>
            <a:r>
              <a:rPr lang="en-GB" sz="1100" dirty="0">
                <a:solidFill>
                  <a:schemeClr val="tx1"/>
                </a:solidFill>
                <a:latin typeface="Atkinson Hyperlegible" pitchFamily="50" charset="0"/>
              </a:rPr>
              <a:t>Please note:</a:t>
            </a:r>
          </a:p>
          <a:p>
            <a:r>
              <a:rPr lang="en-GB" sz="1100" dirty="0">
                <a:solidFill>
                  <a:schemeClr val="tx1"/>
                </a:solidFill>
                <a:latin typeface="Atkinson Hyperlegible" pitchFamily="50" charset="0"/>
              </a:rPr>
              <a:t>*  The confidence question was added to the internal survey in September 2021 so year on year comparison is not available.</a:t>
            </a:r>
          </a:p>
        </p:txBody>
      </p:sp>
      <p:pic>
        <p:nvPicPr>
          <p:cNvPr id="7" name="Picture 6">
            <a:extLst>
              <a:ext uri="{FF2B5EF4-FFF2-40B4-BE49-F238E27FC236}">
                <a16:creationId xmlns:a16="http://schemas.microsoft.com/office/drawing/2014/main" id="{E6212DD1-09D7-4EA7-BAB6-7F5744C8AA0C}"/>
              </a:ext>
            </a:extLst>
          </p:cNvPr>
          <p:cNvPicPr>
            <a:picLocks noChangeAspect="1"/>
          </p:cNvPicPr>
          <p:nvPr/>
        </p:nvPicPr>
        <p:blipFill>
          <a:blip r:embed="rId2"/>
          <a:stretch>
            <a:fillRect/>
          </a:stretch>
        </p:blipFill>
        <p:spPr>
          <a:xfrm>
            <a:off x="61337" y="714180"/>
            <a:ext cx="9000000" cy="879042"/>
          </a:xfrm>
          <a:prstGeom prst="rect">
            <a:avLst/>
          </a:prstGeom>
        </p:spPr>
      </p:pic>
    </p:spTree>
    <p:extLst>
      <p:ext uri="{BB962C8B-B14F-4D97-AF65-F5344CB8AC3E}">
        <p14:creationId xmlns:p14="http://schemas.microsoft.com/office/powerpoint/2010/main" val="31692284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06DBE025745504181827AC2F0F9063D" ma:contentTypeVersion="8" ma:contentTypeDescription="Create a new document." ma:contentTypeScope="" ma:versionID="34245a621a8f54dd86b6cb15e3025001">
  <xsd:schema xmlns:xsd="http://www.w3.org/2001/XMLSchema" xmlns:xs="http://www.w3.org/2001/XMLSchema" xmlns:p="http://schemas.microsoft.com/office/2006/metadata/properties" xmlns:ns3="8d7c5e81-ca17-4398-b481-393a2177e379" targetNamespace="http://schemas.microsoft.com/office/2006/metadata/properties" ma:root="true" ma:fieldsID="a6247fbcaeac062c111842d896d84f34" ns3:_="">
    <xsd:import namespace="8d7c5e81-ca17-4398-b481-393a2177e37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7c5e81-ca17-4398-b481-393a2177e3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376E85F-4E80-45DB-8D7E-A114981C45FF}">
  <ds:schemaRefs>
    <ds:schemaRef ds:uri="http://schemas.microsoft.com/office/2006/metadata/properties"/>
    <ds:schemaRef ds:uri="http://schemas.microsoft.com/office/2006/documentManagement/types"/>
    <ds:schemaRef ds:uri="http://schemas.microsoft.com/office/infopath/2007/PartnerControls"/>
    <ds:schemaRef ds:uri="http://purl.org/dc/terms/"/>
    <ds:schemaRef ds:uri="8d7c5e81-ca17-4398-b481-393a2177e379"/>
    <ds:schemaRef ds:uri="http://www.w3.org/XML/1998/namespace"/>
    <ds:schemaRef ds:uri="http://purl.org/dc/dcmitype/"/>
    <ds:schemaRef ds:uri="http://schemas.openxmlformats.org/package/2006/metadata/core-properties"/>
    <ds:schemaRef ds:uri="http://purl.org/dc/elements/1.1/"/>
  </ds:schemaRefs>
</ds:datastoreItem>
</file>

<file path=customXml/itemProps2.xml><?xml version="1.0" encoding="utf-8"?>
<ds:datastoreItem xmlns:ds="http://schemas.openxmlformats.org/officeDocument/2006/customXml" ds:itemID="{28994F2E-0B20-4C22-93D0-ED08D70A5655}">
  <ds:schemaRefs>
    <ds:schemaRef ds:uri="http://schemas.microsoft.com/sharepoint/v3/contenttype/forms"/>
  </ds:schemaRefs>
</ds:datastoreItem>
</file>

<file path=customXml/itemProps3.xml><?xml version="1.0" encoding="utf-8"?>
<ds:datastoreItem xmlns:ds="http://schemas.openxmlformats.org/officeDocument/2006/customXml" ds:itemID="{74C3C205-4235-45DD-A22A-A0976662A7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7c5e81-ca17-4398-b481-393a2177e3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137643</TotalTime>
  <Words>5239</Words>
  <Application>Microsoft Office PowerPoint</Application>
  <PresentationFormat>On-screen Show (4:3)</PresentationFormat>
  <Paragraphs>261</Paragraphs>
  <Slides>25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Atkinson Hyperlegible</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Essex Police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Kendall 42902025</dc:creator>
  <cp:lastModifiedBy>Samantha Dowdeswell 42073768</cp:lastModifiedBy>
  <cp:revision>5330</cp:revision>
  <cp:lastPrinted>2020-11-06T11:50:37Z</cp:lastPrinted>
  <dcterms:created xsi:type="dcterms:W3CDTF">2016-11-25T10:22:24Z</dcterms:created>
  <dcterms:modified xsi:type="dcterms:W3CDTF">2022-02-15T15:01:45Z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f716d1d-13e1-4569-9dd0-bef6621415c1_Enabled">
    <vt:lpwstr>True</vt:lpwstr>
  </property>
  <property fmtid="{D5CDD505-2E9C-101B-9397-08002B2CF9AE}" pid="3" name="MSIP_Label_8f716d1d-13e1-4569-9dd0-bef6621415c1_SiteId">
    <vt:lpwstr>f31b07f0-9cf9-40db-964d-6ff986a97e3d</vt:lpwstr>
  </property>
  <property fmtid="{D5CDD505-2E9C-101B-9397-08002B2CF9AE}" pid="4" name="MSIP_Label_8f716d1d-13e1-4569-9dd0-bef6621415c1_Owner">
    <vt:lpwstr>Donna.Veasey@essex.police.uk</vt:lpwstr>
  </property>
  <property fmtid="{D5CDD505-2E9C-101B-9397-08002B2CF9AE}" pid="5" name="MSIP_Label_8f716d1d-13e1-4569-9dd0-bef6621415c1_SetDate">
    <vt:lpwstr>2019-11-26T15:14:40.0714229Z</vt:lpwstr>
  </property>
  <property fmtid="{D5CDD505-2E9C-101B-9397-08002B2CF9AE}" pid="6" name="MSIP_Label_8f716d1d-13e1-4569-9dd0-bef6621415c1_Name">
    <vt:lpwstr>OFFICIAL</vt:lpwstr>
  </property>
  <property fmtid="{D5CDD505-2E9C-101B-9397-08002B2CF9AE}" pid="7" name="MSIP_Label_8f716d1d-13e1-4569-9dd0-bef6621415c1_Application">
    <vt:lpwstr>Microsoft Azure Information Protection</vt:lpwstr>
  </property>
  <property fmtid="{D5CDD505-2E9C-101B-9397-08002B2CF9AE}" pid="8" name="MSIP_Label_8f716d1d-13e1-4569-9dd0-bef6621415c1_ActionId">
    <vt:lpwstr>bf00b807-af35-45c6-bdba-8ccd2f940679</vt:lpwstr>
  </property>
  <property fmtid="{D5CDD505-2E9C-101B-9397-08002B2CF9AE}" pid="9" name="MSIP_Label_8f716d1d-13e1-4569-9dd0-bef6621415c1_Extended_MSFT_Method">
    <vt:lpwstr>Automatic</vt:lpwstr>
  </property>
  <property fmtid="{D5CDD505-2E9C-101B-9397-08002B2CF9AE}" pid="10" name="Sensitivity">
    <vt:lpwstr>OFFICIAL</vt:lpwstr>
  </property>
  <property fmtid="{D5CDD505-2E9C-101B-9397-08002B2CF9AE}" pid="11" name="ContentTypeId">
    <vt:lpwstr>0x010100906DBE025745504181827AC2F0F9063D</vt:lpwstr>
  </property>
</Properties>
</file>