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7" r:id="rId5"/>
    <p:sldId id="299" r:id="rId6"/>
    <p:sldId id="286" r:id="rId7"/>
    <p:sldId id="300" r:id="rId8"/>
    <p:sldId id="287" r:id="rId9"/>
    <p:sldId id="288" r:id="rId10"/>
    <p:sldId id="289" r:id="rId11"/>
    <p:sldId id="305" r:id="rId12"/>
    <p:sldId id="290" r:id="rId13"/>
    <p:sldId id="291" r:id="rId14"/>
    <p:sldId id="292" r:id="rId15"/>
    <p:sldId id="314" r:id="rId16"/>
    <p:sldId id="302" r:id="rId17"/>
    <p:sldId id="307" r:id="rId18"/>
    <p:sldId id="310" r:id="rId19"/>
    <p:sldId id="312" r:id="rId20"/>
    <p:sldId id="298" r:id="rId21"/>
    <p:sldId id="294" r:id="rId22"/>
    <p:sldId id="295" r:id="rId23"/>
    <p:sldId id="296" r:id="rId24"/>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26" clrIdx="1"/>
  <p:cmAuthor id="2" name="Victoria Harrington 42077067" initials="VH4" lastIdx="132"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46"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9"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20/12/2021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20/12/2021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20/12/2021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20/12/2021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20/12/2021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20/12/2021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20/12/2021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20/12/2021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20/12/2021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20/12/2021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20/12/2021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20/12/2021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20/12/2021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20/12/2021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emf"/><Relationship Id="rId2" Type="http://schemas.openxmlformats.org/officeDocument/2006/relationships/image" Target="../media/image30.emf"/><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5.emf"/><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November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1.3_4</a:t>
            </a:r>
          </a:p>
          <a:p>
            <a:pPr algn="r"/>
            <a:r>
              <a:rPr lang="en-GB" sz="1600" dirty="0"/>
              <a:t>Produced December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30 September 2021 </a:t>
            </a:r>
            <a:r>
              <a:rPr lang="en-GB" sz="1200" i="1" dirty="0">
                <a:solidFill>
                  <a:schemeClr val="bg1">
                    <a:lumMod val="50000"/>
                  </a:schemeClr>
                </a:solidFill>
              </a:rPr>
              <a:t>(Essex Police data are to 30 November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032" y="3508552"/>
            <a:ext cx="8921936" cy="30162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an 18.4% increase (378 more) in the number of Child Sexual Abuse/Exploitation investigations in the 12 months to November 2021 compared to the 12 months to November 2020 and a 3.7% increase (13 more) in the number of solved Child Abuse Outcomes. Compared to the 12 months to November 2019, the number of child abuse solved outcomes in the last year increased by 45.0% (113 more outcomes). </a:t>
            </a:r>
          </a:p>
          <a:p>
            <a:pPr lvl="0"/>
            <a:endParaRPr lang="en-GB" sz="1000" dirty="0">
              <a:solidFill>
                <a:schemeClr val="tx1"/>
              </a:solidFill>
            </a:endParaRPr>
          </a:p>
          <a:p>
            <a:r>
              <a:rPr lang="en-GB" sz="1000" dirty="0">
                <a:solidFill>
                  <a:schemeClr val="tx1"/>
                </a:solidFill>
              </a:rPr>
              <a:t>19.4% more Child Sexual Abuse/Exploitation investigations (an increase of 394) were recorded in the 12 months to November 2021 compared to the 12 months to November 2019.</a:t>
            </a:r>
          </a:p>
          <a:p>
            <a:pPr lvl="0"/>
            <a:endParaRPr lang="en-GB" sz="1000" dirty="0">
              <a:solidFill>
                <a:srgbClr val="FF0000"/>
              </a:solidFill>
            </a:endParaRPr>
          </a:p>
          <a:p>
            <a:pPr lvl="0"/>
            <a:r>
              <a:rPr lang="en-GB" sz="1000" dirty="0">
                <a:solidFill>
                  <a:schemeClr val="tx1"/>
                </a:solidFill>
              </a:rPr>
              <a:t>8.1% more Child Abuse offences (an increase of 451) were recorded in the 12 months to November 2021 compared to the 12 months to November 2020. This increase in offences can be partly attributed to a rise in referrals from schools in the latter part of 2020. The number of child abuse offences increased by 17.9% (910 more offences) in the 12 months to November 2021 compared to the 12 months to November 2019. </a:t>
            </a:r>
          </a:p>
          <a:p>
            <a:pPr lvl="0"/>
            <a:endParaRPr lang="en-GB" sz="1000" dirty="0">
              <a:solidFill>
                <a:srgbClr val="FF0000"/>
              </a:solidFill>
            </a:endParaRPr>
          </a:p>
          <a:p>
            <a:pPr lvl="0"/>
            <a:r>
              <a:rPr lang="en-GB" sz="1000" dirty="0">
                <a:solidFill>
                  <a:schemeClr val="tx1"/>
                </a:solidFill>
              </a:rPr>
              <a:t>165 Modern Slavery referrals were made in the 12 months to November 2021 compared with 107 in the 12 months to November 2020 (58 more).</a:t>
            </a:r>
          </a:p>
          <a:p>
            <a:endParaRPr lang="en-GB" sz="1000" dirty="0">
              <a:solidFill>
                <a:srgbClr val="FF0000"/>
              </a:solidFill>
            </a:endParaRPr>
          </a:p>
          <a:p>
            <a:r>
              <a:rPr lang="en-GB" sz="1000" dirty="0"/>
              <a:t>Following continued improving performance over the preceding 12 months, Essex Police have now solved 13 </a:t>
            </a:r>
            <a:r>
              <a:rPr lang="en-GB" sz="1000" i="1" dirty="0"/>
              <a:t>more</a:t>
            </a:r>
            <a:r>
              <a:rPr lang="en-GB" sz="1000" dirty="0"/>
              <a:t> Child Abuse investigations in the 12 months to November 2021 compared to the 12 months to November 2020. </a:t>
            </a:r>
            <a:r>
              <a:rPr lang="en-GB" sz="1000" dirty="0">
                <a:solidFill>
                  <a:schemeClr val="tx1"/>
                </a:solidFill>
              </a:rPr>
              <a:t>Due to the increase in the number of child abuse outcomes, a grade of Good is recommended. </a:t>
            </a:r>
            <a:endParaRPr lang="en-GB" sz="1000" dirty="0"/>
          </a:p>
          <a:p>
            <a:pPr lvl="0"/>
            <a:endParaRPr lang="en-GB" sz="1000" dirty="0">
              <a:solidFill>
                <a:schemeClr val="tx1"/>
              </a:solidFill>
            </a:endParaRPr>
          </a:p>
          <a:p>
            <a:pPr lvl="0"/>
            <a:endParaRPr lang="en-GB" sz="1000" dirty="0">
              <a:solidFill>
                <a:schemeClr val="tx1"/>
              </a:solidFill>
            </a:endParaRPr>
          </a:p>
          <a:p>
            <a:pPr lvl="0"/>
            <a:r>
              <a:rPr lang="en-GB" sz="1000" dirty="0">
                <a:solidFill>
                  <a:schemeClr val="tx1"/>
                </a:solidFill>
              </a:rPr>
              <a:t>* Due to a change in recording of Modern Slavery referrals in April 2019 it is not possible to compare the 12 months to November 2019 to the 12 months to November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829116" y="6496089"/>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7668344" y="179348"/>
            <a:ext cx="1475656"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3">
                  <a:lumMod val="75000"/>
                </a:schemeClr>
              </a:solidFill>
            </a:endParaRPr>
          </a:p>
        </p:txBody>
      </p:sp>
      <p:pic>
        <p:nvPicPr>
          <p:cNvPr id="3" name="Picture 2">
            <a:extLst>
              <a:ext uri="{FF2B5EF4-FFF2-40B4-BE49-F238E27FC236}">
                <a16:creationId xmlns:a16="http://schemas.microsoft.com/office/drawing/2014/main" id="{BEC30E4B-D5F3-416E-845C-6B6535CBCC4A}"/>
              </a:ext>
            </a:extLst>
          </p:cNvPr>
          <p:cNvPicPr>
            <a:picLocks noChangeAspect="1"/>
          </p:cNvPicPr>
          <p:nvPr/>
        </p:nvPicPr>
        <p:blipFill>
          <a:blip r:embed="rId2"/>
          <a:stretch>
            <a:fillRect/>
          </a:stretch>
        </p:blipFill>
        <p:spPr>
          <a:xfrm>
            <a:off x="107504" y="704376"/>
            <a:ext cx="6210000" cy="1326968"/>
          </a:xfrm>
          <a:prstGeom prst="rect">
            <a:avLst/>
          </a:prstGeom>
        </p:spPr>
      </p:pic>
      <p:pic>
        <p:nvPicPr>
          <p:cNvPr id="10" name="Picture 9">
            <a:extLst>
              <a:ext uri="{FF2B5EF4-FFF2-40B4-BE49-F238E27FC236}">
                <a16:creationId xmlns:a16="http://schemas.microsoft.com/office/drawing/2014/main" id="{AF1D2844-6FB2-4170-BEB9-FBE61066F05D}"/>
              </a:ext>
            </a:extLst>
          </p:cNvPr>
          <p:cNvPicPr>
            <a:picLocks noChangeAspect="1"/>
          </p:cNvPicPr>
          <p:nvPr/>
        </p:nvPicPr>
        <p:blipFill>
          <a:blip r:embed="rId3"/>
          <a:stretch>
            <a:fillRect/>
          </a:stretch>
        </p:blipFill>
        <p:spPr>
          <a:xfrm>
            <a:off x="106083" y="2199177"/>
            <a:ext cx="2880000" cy="1229823"/>
          </a:xfrm>
          <a:prstGeom prst="rect">
            <a:avLst/>
          </a:prstGeom>
        </p:spPr>
      </p:pic>
      <p:pic>
        <p:nvPicPr>
          <p:cNvPr id="12" name="Picture 11">
            <a:extLst>
              <a:ext uri="{FF2B5EF4-FFF2-40B4-BE49-F238E27FC236}">
                <a16:creationId xmlns:a16="http://schemas.microsoft.com/office/drawing/2014/main" id="{BE502A74-C6F2-4021-A1E1-1B6FA92CF3FA}"/>
              </a:ext>
            </a:extLst>
          </p:cNvPr>
          <p:cNvPicPr>
            <a:picLocks noChangeAspect="1"/>
          </p:cNvPicPr>
          <p:nvPr/>
        </p:nvPicPr>
        <p:blipFill>
          <a:blip r:embed="rId4"/>
          <a:stretch>
            <a:fillRect/>
          </a:stretch>
        </p:blipFill>
        <p:spPr>
          <a:xfrm>
            <a:off x="3109220" y="2214486"/>
            <a:ext cx="2880000" cy="1235099"/>
          </a:xfrm>
          <a:prstGeom prst="rect">
            <a:avLst/>
          </a:prstGeom>
        </p:spPr>
      </p:pic>
      <p:pic>
        <p:nvPicPr>
          <p:cNvPr id="13" name="Picture 12">
            <a:extLst>
              <a:ext uri="{FF2B5EF4-FFF2-40B4-BE49-F238E27FC236}">
                <a16:creationId xmlns:a16="http://schemas.microsoft.com/office/drawing/2014/main" id="{32D5EF36-5C56-4FFB-AE10-6146A61DE0C5}"/>
              </a:ext>
            </a:extLst>
          </p:cNvPr>
          <p:cNvPicPr>
            <a:picLocks noChangeAspect="1"/>
          </p:cNvPicPr>
          <p:nvPr/>
        </p:nvPicPr>
        <p:blipFill>
          <a:blip r:embed="rId5"/>
          <a:stretch>
            <a:fillRect/>
          </a:stretch>
        </p:blipFill>
        <p:spPr>
          <a:xfrm>
            <a:off x="6112357" y="2217962"/>
            <a:ext cx="2880000" cy="1232663"/>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07504" y="3566880"/>
            <a:ext cx="8978675" cy="313932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rPr>
              <a:t>There was a 1.4% increase (10 more) in the number of those Killed or Seriously Injured (KSI) in Essex for the 12 months to September 2021 compared to the 12 months to September 2020. The number of KSIs decreased by 16.5% (145 fewer offences) in the 12 months to September 2021 compared to the 12 months to September 2019. Please note that most KSIs do not necessarily result in criminal offences (such as death or serious injury caused by dangerous driving) being recorded. Essex is sixth in its Most Similar Group (MSG) of forces for casualties per 100 million vehicle kilometres (results to December 2020) and slightly worse than the MSG average. However, due to the fact that more recent national figures have not been released, the current position cannot be determined (the date of the next national release has not yet been confirmed).</a:t>
            </a:r>
          </a:p>
          <a:p>
            <a:endParaRPr lang="en-GB" sz="900" dirty="0">
              <a:solidFill>
                <a:schemeClr val="tx1"/>
              </a:solidFill>
            </a:endParaRPr>
          </a:p>
          <a:p>
            <a:r>
              <a:rPr lang="en-GB" sz="900" dirty="0">
                <a:solidFill>
                  <a:schemeClr val="tx1"/>
                </a:solidFill>
              </a:rPr>
              <a:t>There was an 18.9% decrease (105 fewer offences) in the number of driving related mobile phone offences recorded for the 12 months to November 2021 compared to the 12 months to November 2020. The number of driving related mobile phone offences decreased by 80.1% (1,817 fewer offences) in the 12 months to November 2021 compared to the 12 months to November 2019; this extreme decrease was as a result of a legal challenge (and subsequent change in the legislation) as regards what constitutes “use” of a mobile phone.*  </a:t>
            </a:r>
          </a:p>
          <a:p>
            <a:endParaRPr lang="en-GB" sz="900" dirty="0">
              <a:solidFill>
                <a:schemeClr val="tx1"/>
              </a:solidFill>
            </a:endParaRPr>
          </a:p>
          <a:p>
            <a:r>
              <a:rPr lang="en-GB" sz="900" dirty="0">
                <a:solidFill>
                  <a:schemeClr val="tx1"/>
                </a:solidFill>
              </a:rPr>
              <a:t>There was also a 33.3% decrease (1,415 fewer offences) in drink/drug driving offences for the 12 months to November 2021 compared to the 12 months to November 2020; of these offences, there was a 2.8% decrease (39 fewer offences) in </a:t>
            </a:r>
            <a:r>
              <a:rPr lang="en-GB" sz="900" i="1" dirty="0">
                <a:solidFill>
                  <a:schemeClr val="tx1"/>
                </a:solidFill>
              </a:rPr>
              <a:t>drink</a:t>
            </a:r>
            <a:r>
              <a:rPr lang="en-GB" sz="900" dirty="0">
                <a:solidFill>
                  <a:schemeClr val="tx1"/>
                </a:solidFill>
              </a:rPr>
              <a:t> driving and a 52.9% decrease (1,259 fewer offences) in </a:t>
            </a:r>
            <a:r>
              <a:rPr lang="en-GB" sz="900" i="1" dirty="0">
                <a:solidFill>
                  <a:schemeClr val="tx1"/>
                </a:solidFill>
              </a:rPr>
              <a:t>drug</a:t>
            </a:r>
            <a:r>
              <a:rPr lang="en-GB" sz="900" dirty="0">
                <a:solidFill>
                  <a:schemeClr val="tx1"/>
                </a:solidFill>
              </a:rPr>
              <a:t> driving. This compares with a 22.1% decrease (801 fewer offences) in drink/drug driving offences for the 12 months to November 2021 compared to the 12 months to November 2019; of these offences, there was a 5.1% decrease (73 fewer offences) in </a:t>
            </a:r>
            <a:r>
              <a:rPr lang="en-GB" sz="900" i="1" dirty="0">
                <a:solidFill>
                  <a:schemeClr val="tx1"/>
                </a:solidFill>
              </a:rPr>
              <a:t>drink</a:t>
            </a:r>
            <a:r>
              <a:rPr lang="en-GB" sz="900" dirty="0">
                <a:solidFill>
                  <a:schemeClr val="tx1"/>
                </a:solidFill>
              </a:rPr>
              <a:t> driving and a 38.1% decrease (692 fewer offences) in </a:t>
            </a:r>
            <a:r>
              <a:rPr lang="en-GB" sz="900" i="1" dirty="0">
                <a:solidFill>
                  <a:schemeClr val="tx1"/>
                </a:solidFill>
              </a:rPr>
              <a:t>drug</a:t>
            </a:r>
            <a:r>
              <a:rPr lang="en-GB" sz="900" dirty="0">
                <a:solidFill>
                  <a:schemeClr val="tx1"/>
                </a:solidFill>
              </a:rPr>
              <a:t> driving. All of these offence types are primarily driven by police proactivity in relation to road safety. </a:t>
            </a:r>
          </a:p>
          <a:p>
            <a:endParaRPr lang="en-GB" sz="900" dirty="0">
              <a:solidFill>
                <a:schemeClr val="tx1"/>
              </a:solidFill>
            </a:endParaRPr>
          </a:p>
          <a:p>
            <a:r>
              <a:rPr lang="en-GB" sz="900" dirty="0">
                <a:solidFill>
                  <a:schemeClr val="tx1"/>
                </a:solidFill>
              </a:rPr>
              <a:t>Due to the decrease in the number of drink/drug driving offences in the past 12 months, a grade of Good is recommended.</a:t>
            </a:r>
          </a:p>
          <a:p>
            <a:endParaRPr lang="en-GB" sz="900" dirty="0">
              <a:solidFill>
                <a:srgbClr val="FF0000"/>
              </a:solidFill>
            </a:endParaRPr>
          </a:p>
          <a:p>
            <a:r>
              <a:rPr lang="en-GB" sz="900" dirty="0">
                <a:solidFill>
                  <a:schemeClr val="tx1"/>
                </a:solidFill>
              </a:rPr>
              <a:t> *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Offences may therefore start to increase.</a:t>
            </a:r>
          </a:p>
          <a:p>
            <a:r>
              <a:rPr lang="en-GB" sz="900" dirty="0">
                <a:solidFill>
                  <a:schemeClr val="tx1"/>
                </a:solidFill>
              </a:rPr>
              <a:t>** Data are to September 2021 as the system used to provide these data is unavailable. Other forces are also affected.</a:t>
            </a:r>
          </a:p>
        </p:txBody>
      </p:sp>
      <p:pic>
        <p:nvPicPr>
          <p:cNvPr id="10" name="Picture 9">
            <a:extLst>
              <a:ext uri="{FF2B5EF4-FFF2-40B4-BE49-F238E27FC236}">
                <a16:creationId xmlns:a16="http://schemas.microsoft.com/office/drawing/2014/main" id="{22B88614-5574-4444-86E5-E5F84C614D06}"/>
              </a:ext>
            </a:extLst>
          </p:cNvPr>
          <p:cNvPicPr>
            <a:picLocks noChangeAspect="1"/>
          </p:cNvPicPr>
          <p:nvPr/>
        </p:nvPicPr>
        <p:blipFill>
          <a:blip r:embed="rId2"/>
          <a:stretch>
            <a:fillRect/>
          </a:stretch>
        </p:blipFill>
        <p:spPr>
          <a:xfrm>
            <a:off x="72702" y="2230991"/>
            <a:ext cx="3240000" cy="1302840"/>
          </a:xfrm>
          <a:prstGeom prst="rect">
            <a:avLst/>
          </a:prstGeom>
        </p:spPr>
      </p:pic>
      <p:pic>
        <p:nvPicPr>
          <p:cNvPr id="11" name="Picture 10">
            <a:extLst>
              <a:ext uri="{FF2B5EF4-FFF2-40B4-BE49-F238E27FC236}">
                <a16:creationId xmlns:a16="http://schemas.microsoft.com/office/drawing/2014/main" id="{2AB47703-BC41-4434-B461-834338E84E95}"/>
              </a:ext>
            </a:extLst>
          </p:cNvPr>
          <p:cNvPicPr>
            <a:picLocks noChangeAspect="1"/>
          </p:cNvPicPr>
          <p:nvPr/>
        </p:nvPicPr>
        <p:blipFill>
          <a:blip r:embed="rId3"/>
          <a:stretch>
            <a:fillRect/>
          </a:stretch>
        </p:blipFill>
        <p:spPr>
          <a:xfrm>
            <a:off x="5085779" y="2343533"/>
            <a:ext cx="3960000" cy="947340"/>
          </a:xfrm>
          <a:prstGeom prst="rect">
            <a:avLst/>
          </a:prstGeom>
        </p:spPr>
      </p:pic>
      <p:pic>
        <p:nvPicPr>
          <p:cNvPr id="3" name="Picture 2">
            <a:extLst>
              <a:ext uri="{FF2B5EF4-FFF2-40B4-BE49-F238E27FC236}">
                <a16:creationId xmlns:a16="http://schemas.microsoft.com/office/drawing/2014/main" id="{4573B820-D851-4766-8091-1F12CD5F7C20}"/>
              </a:ext>
            </a:extLst>
          </p:cNvPr>
          <p:cNvPicPr>
            <a:picLocks noChangeAspect="1"/>
          </p:cNvPicPr>
          <p:nvPr/>
        </p:nvPicPr>
        <p:blipFill>
          <a:blip r:embed="rId4"/>
          <a:stretch>
            <a:fillRect/>
          </a:stretch>
        </p:blipFill>
        <p:spPr>
          <a:xfrm>
            <a:off x="72702" y="705867"/>
            <a:ext cx="9000000" cy="1469914"/>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2" name="TextBox 11">
            <a:extLst>
              <a:ext uri="{FF2B5EF4-FFF2-40B4-BE49-F238E27FC236}">
                <a16:creationId xmlns:a16="http://schemas.microsoft.com/office/drawing/2014/main" id="{41EFCF5B-4DD6-481D-B001-402D5BD73580}"/>
              </a:ext>
            </a:extLst>
          </p:cNvPr>
          <p:cNvSpPr txBox="1"/>
          <p:nvPr/>
        </p:nvSpPr>
        <p:spPr>
          <a:xfrm>
            <a:off x="134042" y="769942"/>
            <a:ext cx="8894104" cy="707886"/>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Anti-Social Behaviour Incidents experienced a statistically significant </a:t>
            </a:r>
            <a:r>
              <a:rPr lang="en-GB" sz="1200" u="sng" dirty="0">
                <a:solidFill>
                  <a:schemeClr val="tx1"/>
                </a:solidFill>
              </a:rPr>
              <a:t>decrease</a:t>
            </a:r>
            <a:r>
              <a:rPr lang="en-GB" sz="1200" dirty="0">
                <a:solidFill>
                  <a:schemeClr val="tx1"/>
                </a:solidFill>
              </a:rPr>
              <a:t> for the month of November 2021. Other Sexual Offences experienced a statistically significant </a:t>
            </a:r>
            <a:r>
              <a:rPr lang="en-GB" sz="1200" u="sng" dirty="0">
                <a:solidFill>
                  <a:schemeClr val="tx1"/>
                </a:solidFill>
              </a:rPr>
              <a:t>increase</a:t>
            </a:r>
            <a:r>
              <a:rPr lang="en-GB" sz="1200" dirty="0">
                <a:solidFill>
                  <a:schemeClr val="tx1"/>
                </a:solidFill>
              </a:rPr>
              <a:t> for the month of November 2021. </a:t>
            </a:r>
          </a:p>
        </p:txBody>
      </p:sp>
      <p:sp>
        <p:nvSpPr>
          <p:cNvPr id="14" name="TextBox 13">
            <a:extLst>
              <a:ext uri="{FF2B5EF4-FFF2-40B4-BE49-F238E27FC236}">
                <a16:creationId xmlns:a16="http://schemas.microsoft.com/office/drawing/2014/main" id="{705E889B-B9EF-4170-8B40-5EC63BBE929A}"/>
              </a:ext>
            </a:extLst>
          </p:cNvPr>
          <p:cNvSpPr txBox="1"/>
          <p:nvPr/>
        </p:nvSpPr>
        <p:spPr>
          <a:xfrm>
            <a:off x="134042" y="1572311"/>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Anti-Social Behaviour Incidents – </a:t>
            </a:r>
            <a:r>
              <a:rPr lang="en-GB" sz="1400" b="1" dirty="0">
                <a:solidFill>
                  <a:srgbClr val="00B050"/>
                </a:solidFill>
              </a:rPr>
              <a:t>Decrease </a:t>
            </a:r>
            <a:endParaRPr lang="en-GB" sz="1400" dirty="0">
              <a:solidFill>
                <a:srgbClr val="00B050"/>
              </a:solidFill>
            </a:endParaRPr>
          </a:p>
          <a:p>
            <a:r>
              <a:rPr lang="en-GB" sz="1200" dirty="0">
                <a:solidFill>
                  <a:schemeClr val="tx1"/>
                </a:solidFill>
              </a:rPr>
              <a:t>14.7% decrease (7,596 fewer incidents) for the 12 months to November 2021 compared to the 12 months to November 2020. There were statistically exceptional decreases in five Districts in November 2021.*</a:t>
            </a:r>
            <a:endParaRPr lang="en-GB" sz="1000" dirty="0">
              <a:solidFill>
                <a:schemeClr val="tx1"/>
              </a:solidFill>
            </a:endParaRPr>
          </a:p>
        </p:txBody>
      </p:sp>
      <p:sp>
        <p:nvSpPr>
          <p:cNvPr id="8" name="TextBox 7">
            <a:extLst>
              <a:ext uri="{FF2B5EF4-FFF2-40B4-BE49-F238E27FC236}">
                <a16:creationId xmlns:a16="http://schemas.microsoft.com/office/drawing/2014/main" id="{EBD77CAE-BAA0-4841-A397-74477049F52A}"/>
              </a:ext>
            </a:extLst>
          </p:cNvPr>
          <p:cNvSpPr txBox="1"/>
          <p:nvPr/>
        </p:nvSpPr>
        <p:spPr>
          <a:xfrm>
            <a:off x="134042" y="2343902"/>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Other Sexual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19.8% increase (545 more crimes) for the 12 months to November 2021 compared to the 12 months to November 2020. There were statistically exceptional increases in two Districts in November 2021. </a:t>
            </a:r>
          </a:p>
        </p:txBody>
      </p:sp>
      <p:sp>
        <p:nvSpPr>
          <p:cNvPr id="17" name="TextBox 16">
            <a:extLst>
              <a:ext uri="{FF2B5EF4-FFF2-40B4-BE49-F238E27FC236}">
                <a16:creationId xmlns:a16="http://schemas.microsoft.com/office/drawing/2014/main" id="{81452417-1AE0-4543-8BB4-AD70DCEE7618}"/>
              </a:ext>
            </a:extLst>
          </p:cNvPr>
          <p:cNvSpPr txBox="1"/>
          <p:nvPr/>
        </p:nvSpPr>
        <p:spPr>
          <a:xfrm>
            <a:off x="72234" y="6256827"/>
            <a:ext cx="4589416" cy="230832"/>
          </a:xfrm>
          <a:prstGeom prst="rect">
            <a:avLst/>
          </a:prstGeom>
          <a:noFill/>
        </p:spPr>
        <p:txBody>
          <a:bodyPr wrap="square">
            <a:spAutoFit/>
          </a:bodyPr>
          <a:lstStyle/>
          <a:p>
            <a:r>
              <a:rPr lang="en-GB" sz="900" dirty="0">
                <a:solidFill>
                  <a:schemeClr val="tx1"/>
                </a:solidFill>
              </a:rPr>
              <a:t>* Please see note 13 on page 18</a:t>
            </a:r>
            <a:endParaRPr lang="en-GB" sz="900" dirty="0"/>
          </a:p>
        </p:txBody>
      </p:sp>
    </p:spTree>
    <p:extLst>
      <p:ext uri="{BB962C8B-B14F-4D97-AF65-F5344CB8AC3E}">
        <p14:creationId xmlns:p14="http://schemas.microsoft.com/office/powerpoint/2010/main" val="2162113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3664" y="688475"/>
            <a:ext cx="898764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a:t>
            </a:r>
          </a:p>
        </p:txBody>
      </p:sp>
      <p:pic>
        <p:nvPicPr>
          <p:cNvPr id="8" name="Picture 7">
            <a:extLst>
              <a:ext uri="{FF2B5EF4-FFF2-40B4-BE49-F238E27FC236}">
                <a16:creationId xmlns:a16="http://schemas.microsoft.com/office/drawing/2014/main" id="{56E678CC-518B-4EBE-B4C6-8C5DFCC6F5E4}"/>
              </a:ext>
            </a:extLst>
          </p:cNvPr>
          <p:cNvPicPr>
            <a:picLocks noChangeAspect="1"/>
          </p:cNvPicPr>
          <p:nvPr/>
        </p:nvPicPr>
        <p:blipFill>
          <a:blip r:embed="rId2"/>
          <a:stretch>
            <a:fillRect/>
          </a:stretch>
        </p:blipFill>
        <p:spPr>
          <a:xfrm>
            <a:off x="48824" y="4876608"/>
            <a:ext cx="9000000" cy="477070"/>
          </a:xfrm>
          <a:prstGeom prst="rect">
            <a:avLst/>
          </a:prstGeom>
        </p:spPr>
      </p:pic>
      <p:pic>
        <p:nvPicPr>
          <p:cNvPr id="9" name="Picture 8">
            <a:extLst>
              <a:ext uri="{FF2B5EF4-FFF2-40B4-BE49-F238E27FC236}">
                <a16:creationId xmlns:a16="http://schemas.microsoft.com/office/drawing/2014/main" id="{D6B8AE9A-EB8A-4AFB-B9D6-D4BE558B851E}"/>
              </a:ext>
            </a:extLst>
          </p:cNvPr>
          <p:cNvPicPr>
            <a:picLocks noChangeAspect="1"/>
          </p:cNvPicPr>
          <p:nvPr/>
        </p:nvPicPr>
        <p:blipFill>
          <a:blip r:embed="rId3"/>
          <a:stretch>
            <a:fillRect/>
          </a:stretch>
        </p:blipFill>
        <p:spPr>
          <a:xfrm>
            <a:off x="41305" y="3721748"/>
            <a:ext cx="8998476" cy="475529"/>
          </a:xfrm>
          <a:prstGeom prst="rect">
            <a:avLst/>
          </a:prstGeom>
        </p:spPr>
      </p:pic>
      <p:pic>
        <p:nvPicPr>
          <p:cNvPr id="13" name="Picture 12">
            <a:extLst>
              <a:ext uri="{FF2B5EF4-FFF2-40B4-BE49-F238E27FC236}">
                <a16:creationId xmlns:a16="http://schemas.microsoft.com/office/drawing/2014/main" id="{1101B164-80C9-4891-83C3-3F3F29C61F70}"/>
              </a:ext>
            </a:extLst>
          </p:cNvPr>
          <p:cNvPicPr>
            <a:picLocks noChangeAspect="1"/>
          </p:cNvPicPr>
          <p:nvPr/>
        </p:nvPicPr>
        <p:blipFill>
          <a:blip r:embed="rId4"/>
          <a:stretch>
            <a:fillRect/>
          </a:stretch>
        </p:blipFill>
        <p:spPr>
          <a:xfrm>
            <a:off x="107504" y="6361337"/>
            <a:ext cx="1731414" cy="170703"/>
          </a:xfrm>
          <a:prstGeom prst="rect">
            <a:avLst/>
          </a:prstGeom>
        </p:spPr>
      </p:pic>
      <p:pic>
        <p:nvPicPr>
          <p:cNvPr id="3" name="Picture 2">
            <a:extLst>
              <a:ext uri="{FF2B5EF4-FFF2-40B4-BE49-F238E27FC236}">
                <a16:creationId xmlns:a16="http://schemas.microsoft.com/office/drawing/2014/main" id="{27A6C3A6-ECCC-49E8-84C1-D6CBEDA5EB71}"/>
              </a:ext>
            </a:extLst>
          </p:cNvPr>
          <p:cNvPicPr>
            <a:picLocks noChangeAspect="1"/>
          </p:cNvPicPr>
          <p:nvPr/>
        </p:nvPicPr>
        <p:blipFill>
          <a:blip r:embed="rId5"/>
          <a:stretch>
            <a:fillRect/>
          </a:stretch>
        </p:blipFill>
        <p:spPr>
          <a:xfrm>
            <a:off x="39781" y="2091785"/>
            <a:ext cx="9000000" cy="1586658"/>
          </a:xfrm>
          <a:prstGeom prst="rect">
            <a:avLst/>
          </a:prstGeom>
        </p:spPr>
      </p:pic>
      <p:pic>
        <p:nvPicPr>
          <p:cNvPr id="4" name="Picture 3">
            <a:extLst>
              <a:ext uri="{FF2B5EF4-FFF2-40B4-BE49-F238E27FC236}">
                <a16:creationId xmlns:a16="http://schemas.microsoft.com/office/drawing/2014/main" id="{BC912C18-1FC8-49F3-A513-CFB0E54CDA91}"/>
              </a:ext>
            </a:extLst>
          </p:cNvPr>
          <p:cNvPicPr>
            <a:picLocks noChangeAspect="1"/>
          </p:cNvPicPr>
          <p:nvPr/>
        </p:nvPicPr>
        <p:blipFill>
          <a:blip r:embed="rId6"/>
          <a:stretch>
            <a:fillRect/>
          </a:stretch>
        </p:blipFill>
        <p:spPr>
          <a:xfrm>
            <a:off x="41525" y="4222127"/>
            <a:ext cx="9000000" cy="632520"/>
          </a:xfrm>
          <a:prstGeom prst="rect">
            <a:avLst/>
          </a:prstGeom>
        </p:spPr>
      </p:pic>
      <p:pic>
        <p:nvPicPr>
          <p:cNvPr id="11" name="Picture 10">
            <a:extLst>
              <a:ext uri="{FF2B5EF4-FFF2-40B4-BE49-F238E27FC236}">
                <a16:creationId xmlns:a16="http://schemas.microsoft.com/office/drawing/2014/main" id="{48D20A2E-7E1B-41CB-A4C6-2C44F7CCDF4D}"/>
              </a:ext>
            </a:extLst>
          </p:cNvPr>
          <p:cNvPicPr>
            <a:picLocks noChangeAspect="1"/>
          </p:cNvPicPr>
          <p:nvPr/>
        </p:nvPicPr>
        <p:blipFill>
          <a:blip r:embed="rId7"/>
          <a:stretch>
            <a:fillRect/>
          </a:stretch>
        </p:blipFill>
        <p:spPr>
          <a:xfrm>
            <a:off x="48824" y="5367578"/>
            <a:ext cx="9000000" cy="787969"/>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5" name="TextBox 14">
            <a:extLst>
              <a:ext uri="{FF2B5EF4-FFF2-40B4-BE49-F238E27FC236}">
                <a16:creationId xmlns:a16="http://schemas.microsoft.com/office/drawing/2014/main" id="{A20D45E8-20B2-4F33-81AC-947096800317}"/>
              </a:ext>
            </a:extLst>
          </p:cNvPr>
          <p:cNvSpPr txBox="1"/>
          <p:nvPr/>
        </p:nvSpPr>
        <p:spPr>
          <a:xfrm>
            <a:off x="63081" y="685687"/>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1a on 29</a:t>
            </a:r>
            <a:r>
              <a:rPr lang="en-GB" sz="1100" baseline="30000" dirty="0">
                <a:solidFill>
                  <a:schemeClr val="tx1"/>
                </a:solidFill>
              </a:rPr>
              <a:t>th</a:t>
            </a:r>
            <a:r>
              <a:rPr lang="en-GB" sz="1100" dirty="0">
                <a:solidFill>
                  <a:schemeClr val="tx1"/>
                </a:solidFill>
              </a:rPr>
              <a:t> March, Step 2 on 12</a:t>
            </a:r>
            <a:r>
              <a:rPr lang="en-GB" sz="1100" baseline="30000" dirty="0">
                <a:solidFill>
                  <a:schemeClr val="tx1"/>
                </a:solidFill>
              </a:rPr>
              <a:t>th</a:t>
            </a:r>
            <a:r>
              <a:rPr lang="en-GB" sz="1100" dirty="0">
                <a:solidFill>
                  <a:schemeClr val="tx1"/>
                </a:solidFill>
              </a:rPr>
              <a:t> April and Step 3 on 17</a:t>
            </a:r>
            <a:r>
              <a:rPr lang="en-GB" sz="1100" baseline="30000" dirty="0">
                <a:solidFill>
                  <a:schemeClr val="tx1"/>
                </a:solidFill>
              </a:rPr>
              <a:t>th</a:t>
            </a:r>
            <a:r>
              <a:rPr lang="en-GB" sz="1100" dirty="0">
                <a:solidFill>
                  <a:schemeClr val="tx1"/>
                </a:solidFill>
              </a:rPr>
              <a:t> May 2021 </a:t>
            </a:r>
          </a:p>
        </p:txBody>
      </p:sp>
      <p:pic>
        <p:nvPicPr>
          <p:cNvPr id="8" name="Picture 7">
            <a:extLst>
              <a:ext uri="{FF2B5EF4-FFF2-40B4-BE49-F238E27FC236}">
                <a16:creationId xmlns:a16="http://schemas.microsoft.com/office/drawing/2014/main" id="{E4A833A0-ED64-4835-AC7D-7634C1C78548}"/>
              </a:ext>
            </a:extLst>
          </p:cNvPr>
          <p:cNvPicPr>
            <a:picLocks noChangeAspect="1"/>
          </p:cNvPicPr>
          <p:nvPr/>
        </p:nvPicPr>
        <p:blipFill>
          <a:blip r:embed="rId2"/>
          <a:stretch>
            <a:fillRect/>
          </a:stretch>
        </p:blipFill>
        <p:spPr>
          <a:xfrm>
            <a:off x="52246" y="1246863"/>
            <a:ext cx="8998476" cy="475529"/>
          </a:xfrm>
          <a:prstGeom prst="rect">
            <a:avLst/>
          </a:prstGeom>
        </p:spPr>
      </p:pic>
      <p:pic>
        <p:nvPicPr>
          <p:cNvPr id="2" name="Picture 1">
            <a:extLst>
              <a:ext uri="{FF2B5EF4-FFF2-40B4-BE49-F238E27FC236}">
                <a16:creationId xmlns:a16="http://schemas.microsoft.com/office/drawing/2014/main" id="{D819147F-394D-4E23-9AB5-B79D214D9214}"/>
              </a:ext>
            </a:extLst>
          </p:cNvPr>
          <p:cNvPicPr>
            <a:picLocks noChangeAspect="1"/>
          </p:cNvPicPr>
          <p:nvPr/>
        </p:nvPicPr>
        <p:blipFill>
          <a:blip r:embed="rId3"/>
          <a:stretch>
            <a:fillRect/>
          </a:stretch>
        </p:blipFill>
        <p:spPr>
          <a:xfrm>
            <a:off x="52246" y="1775737"/>
            <a:ext cx="9000000" cy="3752233"/>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84359" y="725575"/>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p>
          <a:p>
            <a:r>
              <a:rPr lang="en-GB" sz="1100" dirty="0">
                <a:solidFill>
                  <a:schemeClr val="tx1"/>
                </a:solidFill>
              </a:rPr>
              <a:t>The Government continued on its roadmap out of restrictions with Step 3a on 21</a:t>
            </a:r>
            <a:r>
              <a:rPr lang="en-GB" sz="1100" baseline="30000" dirty="0">
                <a:solidFill>
                  <a:schemeClr val="tx1"/>
                </a:solidFill>
              </a:rPr>
              <a:t>st</a:t>
            </a:r>
            <a:r>
              <a:rPr lang="en-GB" sz="1100" dirty="0">
                <a:solidFill>
                  <a:schemeClr val="tx1"/>
                </a:solidFill>
              </a:rPr>
              <a:t> June.</a:t>
            </a:r>
          </a:p>
          <a:p>
            <a:r>
              <a:rPr lang="en-GB" sz="1100" dirty="0">
                <a:solidFill>
                  <a:schemeClr val="tx1"/>
                </a:solidFill>
              </a:rPr>
              <a:t>On 19</a:t>
            </a:r>
            <a:r>
              <a:rPr lang="en-GB" sz="1100" baseline="30000" dirty="0">
                <a:solidFill>
                  <a:schemeClr val="tx1"/>
                </a:solidFill>
              </a:rPr>
              <a:t>th</a:t>
            </a:r>
            <a:r>
              <a:rPr lang="en-GB" sz="1100" dirty="0">
                <a:solidFill>
                  <a:schemeClr val="tx1"/>
                </a:solidFill>
              </a:rPr>
              <a:t> July 2021 all legal restrictions were lifted but the Government urged caution due to rising case numbers.</a:t>
            </a:r>
          </a:p>
          <a:p>
            <a:r>
              <a:rPr lang="en-GB" sz="1100" dirty="0">
                <a:solidFill>
                  <a:schemeClr val="tx1"/>
                </a:solidFill>
              </a:rPr>
              <a:t>On 30</a:t>
            </a:r>
            <a:r>
              <a:rPr lang="en-GB" sz="1100" baseline="30000" dirty="0">
                <a:solidFill>
                  <a:schemeClr val="tx1"/>
                </a:solidFill>
              </a:rPr>
              <a:t>th</a:t>
            </a:r>
            <a:r>
              <a:rPr lang="en-GB" sz="1100" dirty="0">
                <a:solidFill>
                  <a:schemeClr val="tx1"/>
                </a:solidFill>
              </a:rPr>
              <a:t> November 2021 the Government reintroduced the mandatory wearing of face coverings in some settings due to the discovery of the highly transmissible variant Omicron.</a:t>
            </a:r>
          </a:p>
        </p:txBody>
      </p:sp>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2"/>
          <a:stretch>
            <a:fillRect/>
          </a:stretch>
        </p:blipFill>
        <p:spPr>
          <a:xfrm>
            <a:off x="84359" y="1817516"/>
            <a:ext cx="9000000" cy="475288"/>
          </a:xfrm>
          <a:prstGeom prst="rect">
            <a:avLst/>
          </a:prstGeom>
        </p:spPr>
      </p:pic>
      <p:pic>
        <p:nvPicPr>
          <p:cNvPr id="2" name="Picture 1">
            <a:extLst>
              <a:ext uri="{FF2B5EF4-FFF2-40B4-BE49-F238E27FC236}">
                <a16:creationId xmlns:a16="http://schemas.microsoft.com/office/drawing/2014/main" id="{E7035CBF-53AD-4ABC-B63A-E93B8287A833}"/>
              </a:ext>
            </a:extLst>
          </p:cNvPr>
          <p:cNvPicPr>
            <a:picLocks noChangeAspect="1"/>
          </p:cNvPicPr>
          <p:nvPr/>
        </p:nvPicPr>
        <p:blipFill>
          <a:blip r:embed="rId3"/>
          <a:stretch>
            <a:fillRect/>
          </a:stretch>
        </p:blipFill>
        <p:spPr>
          <a:xfrm>
            <a:off x="84359" y="2326588"/>
            <a:ext cx="9000000" cy="3805837"/>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0" name="TextBox 9">
            <a:extLst>
              <a:ext uri="{FF2B5EF4-FFF2-40B4-BE49-F238E27FC236}">
                <a16:creationId xmlns:a16="http://schemas.microsoft.com/office/drawing/2014/main" id="{43B79A3D-77CD-4C7E-BAE8-A723C17D8728}"/>
              </a:ext>
            </a:extLst>
          </p:cNvPr>
          <p:cNvSpPr txBox="1"/>
          <p:nvPr/>
        </p:nvSpPr>
        <p:spPr>
          <a:xfrm>
            <a:off x="78179" y="761948"/>
            <a:ext cx="8987641" cy="272382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Essex Police Specials are honoured by the Queen</a:t>
            </a:r>
          </a:p>
          <a:p>
            <a:endParaRPr lang="en-GB" sz="1200" dirty="0">
              <a:solidFill>
                <a:schemeClr val="tx1"/>
              </a:solidFill>
            </a:endParaRPr>
          </a:p>
          <a:p>
            <a:r>
              <a:rPr lang="en-GB" sz="1200" dirty="0">
                <a:solidFill>
                  <a:schemeClr val="tx1"/>
                </a:solidFill>
              </a:rPr>
              <a:t>Our volunteer police officers were presented with The Queen’s Award to mark the huge contribution they make in helping to keep our county safe. </a:t>
            </a:r>
          </a:p>
          <a:p>
            <a:endParaRPr lang="en-GB" sz="1100" dirty="0">
              <a:solidFill>
                <a:schemeClr val="tx1"/>
              </a:solidFill>
            </a:endParaRPr>
          </a:p>
          <a:p>
            <a:r>
              <a:rPr lang="en-GB" sz="1200" dirty="0">
                <a:solidFill>
                  <a:schemeClr val="tx1"/>
                </a:solidFill>
              </a:rPr>
              <a:t>The Queen’s Award for Voluntary Service is described as the MBE for voluntary groups. It recognises the very special achievement by volunteers who regularly devote their time to helping others in the community, improving the quality of life and opportunity for others and providing outstanding service.</a:t>
            </a:r>
          </a:p>
          <a:p>
            <a:endParaRPr lang="en-GB" sz="1200" dirty="0">
              <a:solidFill>
                <a:schemeClr val="tx1"/>
              </a:solidFill>
            </a:endParaRPr>
          </a:p>
          <a:p>
            <a:r>
              <a:rPr lang="en-GB" sz="1200" dirty="0">
                <a:solidFill>
                  <a:schemeClr val="tx1"/>
                </a:solidFill>
              </a:rPr>
              <a:t>The Essex Lord-Lieutenant presented the award on behalf of the Queen to the Deputy Chief Officer of the Essex Police Special Constabulary, who received it on behalf of the Force’s 504 Specials. It is the highest award for local voluntary groups and is awarded for life. </a:t>
            </a:r>
          </a:p>
          <a:p>
            <a:r>
              <a:rPr lang="en-GB" sz="1200" dirty="0">
                <a:solidFill>
                  <a:schemeClr val="tx1"/>
                </a:solidFill>
              </a:rPr>
              <a:t>The award includes a ‘special designation’ for the support our Specials provided during the early months of the COVID-19 pandemic last year. During the first lockdown many of our Specials were furloughed from their day jobs and increased their contribution, volunteering more than 54,000 operational hours and providing visible policing to help their communities during unprecedented times.</a:t>
            </a:r>
          </a:p>
        </p:txBody>
      </p:sp>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17</a:t>
            </a:fld>
            <a:endParaRPr lang="en-GB" dirty="0"/>
          </a:p>
        </p:txBody>
      </p:sp>
      <p:sp>
        <p:nvSpPr>
          <p:cNvPr id="3" name="TextBox 2"/>
          <p:cNvSpPr txBox="1"/>
          <p:nvPr/>
        </p:nvSpPr>
        <p:spPr>
          <a:xfrm>
            <a:off x="5201" y="5846512"/>
            <a:ext cx="8999999" cy="230832"/>
          </a:xfrm>
          <a:prstGeom prst="rect">
            <a:avLst/>
          </a:prstGeom>
          <a:noFill/>
        </p:spPr>
        <p:txBody>
          <a:bodyPr wrap="square" rtlCol="0">
            <a:spAutoFit/>
          </a:bodyPr>
          <a:lstStyle/>
          <a:p>
            <a:r>
              <a:rPr lang="en-GB" sz="900" u="sng" dirty="0"/>
              <a:t>Please view above table with the explanations and caveats detailed on page 18.</a:t>
            </a:r>
          </a:p>
        </p:txBody>
      </p:sp>
      <p:pic>
        <p:nvPicPr>
          <p:cNvPr id="2" name="Picture 1">
            <a:extLst>
              <a:ext uri="{FF2B5EF4-FFF2-40B4-BE49-F238E27FC236}">
                <a16:creationId xmlns:a16="http://schemas.microsoft.com/office/drawing/2014/main" id="{3D83CB37-C4EA-4DD4-A7DA-B62D353BD95A}"/>
              </a:ext>
            </a:extLst>
          </p:cNvPr>
          <p:cNvPicPr>
            <a:picLocks noChangeAspect="1"/>
          </p:cNvPicPr>
          <p:nvPr/>
        </p:nvPicPr>
        <p:blipFill>
          <a:blip r:embed="rId2"/>
          <a:stretch>
            <a:fillRect/>
          </a:stretch>
        </p:blipFill>
        <p:spPr>
          <a:xfrm>
            <a:off x="0" y="925915"/>
            <a:ext cx="9144000" cy="5006170"/>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822971"/>
            <a:ext cx="9142884" cy="5655394"/>
          </a:xfrm>
          <a:prstGeom prst="rect">
            <a:avLst/>
          </a:prstGeom>
        </p:spPr>
        <p:txBody>
          <a:bodyPr wrap="square">
            <a:spAutoFit/>
          </a:bodyPr>
          <a:lstStyle/>
          <a:p>
            <a:r>
              <a:rPr lang="en-GB" sz="950" baseline="30000" dirty="0"/>
              <a:t>1 </a:t>
            </a:r>
            <a:r>
              <a:rPr lang="en-GB" sz="950" dirty="0"/>
              <a:t>Question from the independent survey commissioned by Essex Police (Percentage of people who have confidence in policing in Essex). Results are for the period 12 months September 2021 versus the 12 months to September 2020.</a:t>
            </a:r>
          </a:p>
          <a:p>
            <a:endParaRPr lang="en-GB" sz="950" dirty="0"/>
          </a:p>
          <a:p>
            <a:r>
              <a:rPr lang="en-GB" sz="950" dirty="0"/>
              <a:t> </a:t>
            </a:r>
            <a:r>
              <a:rPr lang="en-GB" sz="950" baseline="30000" dirty="0"/>
              <a:t>2</a:t>
            </a:r>
            <a:r>
              <a:rPr lang="en-GB" sz="950" dirty="0"/>
              <a:t> The confidence interval is the range +/- between where the survey result may lie. This is mainly influenced by the number of people answering the survey. The more people that answer the survey, the smaller the interval range.</a:t>
            </a:r>
          </a:p>
          <a:p>
            <a:endParaRPr lang="en-GB" sz="950" dirty="0"/>
          </a:p>
          <a:p>
            <a:r>
              <a:rPr lang="en-GB" sz="950" baseline="30000" dirty="0"/>
              <a:t>3</a:t>
            </a:r>
            <a:r>
              <a:rPr lang="en-GB" sz="950" dirty="0"/>
              <a:t> Crime Survey of England and Wales data are no longer available at Force level. Data are for the 12 months to March 2020.	</a:t>
            </a:r>
          </a:p>
          <a:p>
            <a:endParaRPr lang="en-GB" sz="950" dirty="0"/>
          </a:p>
          <a:p>
            <a:r>
              <a:rPr lang="en-GB" sz="950" baseline="30000" dirty="0"/>
              <a:t>4</a:t>
            </a:r>
            <a:r>
              <a:rPr lang="en-GB" sz="950" b="1" dirty="0"/>
              <a:t> </a:t>
            </a:r>
            <a:r>
              <a:rPr lang="en-GB" sz="950" dirty="0"/>
              <a:t>Question from Essex Police’s own confidence and perception survey (Percentage of people who have confidence that the policing response to ASB is improving). Results are for the period 12 months to September 2021 versus the 12 months to September 2020.	</a:t>
            </a:r>
            <a:r>
              <a:rPr lang="en-GB" sz="950" dirty="0">
                <a:solidFill>
                  <a:srgbClr val="FF0000"/>
                </a:solidFill>
              </a:rPr>
              <a:t>						</a:t>
            </a:r>
          </a:p>
          <a:p>
            <a:r>
              <a:rPr lang="en-GB" sz="950" baseline="30000" dirty="0"/>
              <a:t>5</a:t>
            </a:r>
            <a:r>
              <a:rPr lang="en-GB" sz="950" dirty="0"/>
              <a:t> Solved outcomes are crimes that result in: charge or summons, caution, crimes taken into consideration, fixed penalty notice, cannabis warning or community resolution.	</a:t>
            </a:r>
          </a:p>
          <a:p>
            <a:r>
              <a:rPr lang="en-GB" sz="950" baseline="30000" dirty="0"/>
              <a:t>6</a:t>
            </a:r>
            <a:r>
              <a:rPr lang="en-GB" sz="9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a:t>
            </a:r>
          </a:p>
          <a:p>
            <a:r>
              <a:rPr lang="en-GB" sz="950" dirty="0"/>
              <a:t>Data are to September 2021 due to problems with the system used to provide them. Other forces are also affected.</a:t>
            </a:r>
          </a:p>
          <a:p>
            <a:endParaRPr lang="en-GB" sz="950" dirty="0"/>
          </a:p>
          <a:p>
            <a:r>
              <a:rPr lang="en-GB" sz="950" baseline="30000" dirty="0"/>
              <a:t>7</a:t>
            </a:r>
            <a:r>
              <a:rPr lang="en-GB" sz="950" dirty="0"/>
              <a:t> Please note that on Wednesday 23 October 2019 the bodies of 39 Vietnamese nationals were discovered in a lorry trailer in Grays. This tragic incident is reflected in the Homicide numbers.</a:t>
            </a:r>
          </a:p>
          <a:p>
            <a:endParaRPr lang="en-GB" sz="950" dirty="0"/>
          </a:p>
          <a:p>
            <a:r>
              <a:rPr lang="en-GB" sz="950" baseline="30000" dirty="0"/>
              <a:t>8</a:t>
            </a:r>
            <a:r>
              <a:rPr lang="en-GB" sz="950" dirty="0"/>
              <a:t> Crime Severity Score measures ‘relative harm’ of crimes by taking into account both the volume and the severity of offences, and by weighting offences differently. Data are for the 12 months to September 2021.</a:t>
            </a:r>
          </a:p>
          <a:p>
            <a:endParaRPr lang="en-GB" sz="950" dirty="0">
              <a:solidFill>
                <a:srgbClr val="FF0000"/>
              </a:solidFill>
            </a:endParaRPr>
          </a:p>
          <a:p>
            <a:r>
              <a:rPr lang="en-GB" sz="950" baseline="30000" dirty="0"/>
              <a:t>9</a:t>
            </a:r>
            <a:r>
              <a:rPr lang="en-GB" sz="9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950" dirty="0">
              <a:solidFill>
                <a:srgbClr val="FF0000"/>
              </a:solidFill>
            </a:endParaRPr>
          </a:p>
          <a:p>
            <a:r>
              <a:rPr lang="en-GB" sz="950" baseline="30000" dirty="0"/>
              <a:t>10</a:t>
            </a:r>
            <a:r>
              <a:rPr lang="en-GB" sz="950" dirty="0"/>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It is therefore likely that offences will now start to increase.</a:t>
            </a:r>
          </a:p>
          <a:p>
            <a:endParaRPr lang="en-GB" sz="950" dirty="0">
              <a:solidFill>
                <a:srgbClr val="FF0000"/>
              </a:solidFill>
            </a:endParaRPr>
          </a:p>
          <a:p>
            <a:r>
              <a:rPr lang="en-GB" sz="950" baseline="30000" dirty="0"/>
              <a:t>11</a:t>
            </a:r>
            <a:r>
              <a:rPr lang="en-GB" sz="950" dirty="0"/>
              <a:t> NRM data only available from April 2019 due to recording change at that time.</a:t>
            </a:r>
          </a:p>
          <a:p>
            <a:endParaRPr lang="en-GB" sz="950" dirty="0">
              <a:solidFill>
                <a:srgbClr val="FF0000"/>
              </a:solidFill>
            </a:endParaRPr>
          </a:p>
          <a:p>
            <a:r>
              <a:rPr lang="en-GB" sz="950" baseline="30000" dirty="0"/>
              <a:t>12</a:t>
            </a:r>
            <a:r>
              <a:rPr lang="en-GB" sz="950" dirty="0"/>
              <a:t> OCG disruptions are now reported quarterly. Data are to September 2021.</a:t>
            </a:r>
          </a:p>
          <a:p>
            <a:endParaRPr lang="en-GB" sz="950" dirty="0"/>
          </a:p>
          <a:p>
            <a:r>
              <a:rPr lang="en-GB" sz="950" baseline="30000" dirty="0"/>
              <a:t>13</a:t>
            </a:r>
            <a:r>
              <a:rPr lang="en-GB" sz="950" dirty="0"/>
              <a:t> </a:t>
            </a:r>
            <a:r>
              <a:rPr lang="en-GB" sz="1000" dirty="0"/>
              <a:t>October 2021 saw the implementation of Operation SOMERTON, which aims to both improve the service given to victims of ASB and ensure crimes are correctly recorded. </a:t>
            </a:r>
            <a:endParaRPr lang="en-GB" sz="950" dirty="0">
              <a:solidFill>
                <a:srgbClr val="FF0000"/>
              </a:solidFill>
              <a:highlight>
                <a:srgbClr val="FFFF00"/>
              </a:highlight>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18</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55"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November</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19</a:t>
            </a:fld>
            <a:endParaRPr lang="en-GB" dirty="0"/>
          </a:p>
        </p:txBody>
      </p:sp>
      <p:pic>
        <p:nvPicPr>
          <p:cNvPr id="3" name="Picture 2">
            <a:extLst>
              <a:ext uri="{FF2B5EF4-FFF2-40B4-BE49-F238E27FC236}">
                <a16:creationId xmlns:a16="http://schemas.microsoft.com/office/drawing/2014/main" id="{8B929994-60F9-4278-A822-190796AFE294}"/>
              </a:ext>
            </a:extLst>
          </p:cNvPr>
          <p:cNvPicPr>
            <a:picLocks noChangeAspect="1"/>
          </p:cNvPicPr>
          <p:nvPr/>
        </p:nvPicPr>
        <p:blipFill>
          <a:blip r:embed="rId2"/>
          <a:stretch>
            <a:fillRect/>
          </a:stretch>
        </p:blipFill>
        <p:spPr>
          <a:xfrm>
            <a:off x="72000" y="855374"/>
            <a:ext cx="9000000" cy="4798498"/>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55832"/>
            <a:ext cx="9144000" cy="5632311"/>
          </a:xfrm>
          <a:prstGeom prst="rect">
            <a:avLst/>
          </a:prstGeom>
          <a:noFill/>
        </p:spPr>
        <p:txBody>
          <a:bodyPr wrap="square" rtlCol="0">
            <a:spAutoFit/>
          </a:bodyPr>
          <a:lstStyle/>
          <a:p>
            <a:pPr marL="285750" indent="-285750">
              <a:buFont typeface="Arial" panose="020B0604020202020204" pitchFamily="34" charset="0"/>
              <a:buChar char="•"/>
            </a:pPr>
            <a:r>
              <a:rPr lang="en-GB" sz="1000" dirty="0"/>
              <a:t>Since the last report, </a:t>
            </a:r>
            <a:r>
              <a:rPr lang="en-GB" sz="1000" b="1" dirty="0"/>
              <a:t>the recommended grade for Priority 6 (Protecting Children &amp; Vulnerable People) has </a:t>
            </a:r>
            <a:r>
              <a:rPr lang="en-GB" sz="1000" b="1" dirty="0">
                <a:solidFill>
                  <a:srgbClr val="00B050"/>
                </a:solidFill>
              </a:rPr>
              <a:t>improved</a:t>
            </a:r>
            <a:r>
              <a:rPr lang="en-GB" sz="1000" b="1" dirty="0"/>
              <a:t> from Requires Improvement to </a:t>
            </a:r>
            <a:r>
              <a:rPr lang="en-GB" sz="1000" b="1" dirty="0">
                <a:solidFill>
                  <a:srgbClr val="00B050"/>
                </a:solidFill>
              </a:rPr>
              <a:t>Good</a:t>
            </a:r>
            <a:r>
              <a:rPr lang="en-GB" sz="1000" b="1" dirty="0"/>
              <a:t>.</a:t>
            </a:r>
            <a:r>
              <a:rPr lang="en-GB" sz="1000" dirty="0"/>
              <a:t>  This is because, following continued improving performance over the preceding 12 months, Essex Police have now solved 13 </a:t>
            </a:r>
            <a:r>
              <a:rPr lang="en-GB" sz="1000" i="1" dirty="0"/>
              <a:t>more</a:t>
            </a:r>
            <a:r>
              <a:rPr lang="en-GB" sz="1000" dirty="0"/>
              <a:t> Child Abuse investigations in the 12 months to November 2021 compared to the 12 months to November 2020. </a:t>
            </a:r>
          </a:p>
          <a:p>
            <a:pPr marL="285750" indent="-285750">
              <a:buFont typeface="Arial" panose="020B0604020202020204" pitchFamily="34" charset="0"/>
              <a:buChar char="•"/>
            </a:pPr>
            <a:endParaRPr lang="en-GB" sz="1000" b="1" dirty="0"/>
          </a:p>
          <a:p>
            <a:pPr marL="285750" indent="-285750">
              <a:buFont typeface="Arial" panose="020B0604020202020204" pitchFamily="34" charset="0"/>
              <a:buChar char="•"/>
            </a:pPr>
            <a:r>
              <a:rPr lang="en-GB" sz="1000" dirty="0"/>
              <a:t>As a result of the above, </a:t>
            </a:r>
            <a:r>
              <a:rPr lang="en-GB" sz="1000" b="1" dirty="0"/>
              <a:t>five of the seven PFCC Priorities </a:t>
            </a:r>
            <a:r>
              <a:rPr lang="en-GB" sz="1000" dirty="0"/>
              <a:t>for Essex Police have now been given a recommended grade of ‘</a:t>
            </a:r>
            <a:r>
              <a:rPr lang="en-GB" sz="1000" b="1" dirty="0">
                <a:solidFill>
                  <a:srgbClr val="00B050"/>
                </a:solidFill>
              </a:rPr>
              <a:t>Good</a:t>
            </a:r>
            <a:r>
              <a:rPr lang="en-GB" sz="1000" dirty="0"/>
              <a:t>’; </a:t>
            </a:r>
            <a:r>
              <a:rPr lang="en-GB" sz="1000" b="1" dirty="0"/>
              <a:t>two of the seven PFCC priorities </a:t>
            </a:r>
            <a:r>
              <a:rPr lang="en-GB" sz="1000" dirty="0"/>
              <a:t>– 3 (Breaking the cycle of Domestic Abuse) and 4 (Tackling Gangs and Serious Violence) – have been given a recommended grade of ‘</a:t>
            </a:r>
            <a:r>
              <a:rPr lang="en-GB" sz="1000" b="1" dirty="0">
                <a:solidFill>
                  <a:srgbClr val="FF0000"/>
                </a:solidFill>
              </a:rPr>
              <a:t>Requires</a:t>
            </a:r>
            <a:r>
              <a:rPr lang="en-GB" sz="1000" b="1" dirty="0"/>
              <a:t> </a:t>
            </a:r>
            <a:r>
              <a:rPr lang="en-GB" sz="1000" b="1" dirty="0">
                <a:solidFill>
                  <a:srgbClr val="FF0000"/>
                </a:solidFill>
              </a:rPr>
              <a:t>Improvement</a:t>
            </a:r>
            <a:r>
              <a:rPr lang="en-GB" sz="1000" dirty="0"/>
              <a:t>’.  Recommended grades have been determined with reference to comparisons with Essex Police’s Most Similar Group (MSG) of forces, Key Performance Indicators (KPIs), and professional judgement.</a:t>
            </a:r>
          </a:p>
          <a:p>
            <a:endParaRPr lang="en-GB" sz="1000" dirty="0"/>
          </a:p>
          <a:p>
            <a:pPr marL="285750" indent="-285750">
              <a:buFont typeface="Arial" panose="020B0604020202020204" pitchFamily="34" charset="0"/>
              <a:buChar char="•"/>
            </a:pPr>
            <a:r>
              <a:rPr lang="en-GB" sz="1000" b="1" dirty="0"/>
              <a:t>All Crime increased by 0.2% for the 12 months to November 2021 compared to the 12 months to November 20</a:t>
            </a:r>
            <a:r>
              <a:rPr lang="en-GB" sz="1000" b="1" u="sng" dirty="0"/>
              <a:t>20</a:t>
            </a:r>
            <a:r>
              <a:rPr lang="en-GB" sz="1000" b="1" dirty="0"/>
              <a:t>; </a:t>
            </a:r>
            <a:r>
              <a:rPr lang="en-GB" sz="1000" dirty="0"/>
              <a:t>this equates to 384 more offences. This increase has been primarily influenced by the Government’s restrictions on gathering and movement in relation to COVID-19. The Force also recorded 3,447 more offences in November 2021 than in </a:t>
            </a:r>
            <a:r>
              <a:rPr lang="en-GB" sz="1000" u="sng" dirty="0"/>
              <a:t>April 2020</a:t>
            </a:r>
            <a:r>
              <a:rPr lang="en-GB" sz="1000" dirty="0"/>
              <a:t>, when the Government implemented the first lockdown; this equates to 32.6% more offences.</a:t>
            </a:r>
          </a:p>
          <a:p>
            <a:r>
              <a:rPr lang="en-GB" sz="1000" dirty="0"/>
              <a:t>         </a:t>
            </a:r>
            <a:r>
              <a:rPr lang="en-GB" sz="1000" i="1" dirty="0"/>
              <a:t>Each change in the rules relating to social distancing has affected the number of All Crime offences reported to Essex Police</a:t>
            </a:r>
            <a:r>
              <a:rPr lang="en-GB" sz="1000" dirty="0"/>
              <a:t>.*</a:t>
            </a:r>
          </a:p>
          <a:p>
            <a:endParaRPr lang="en-GB" sz="1000" dirty="0"/>
          </a:p>
          <a:p>
            <a:pPr marL="285750" indent="-285750">
              <a:buFont typeface="Arial" panose="020B0604020202020204" pitchFamily="34" charset="0"/>
              <a:buChar char="•"/>
            </a:pPr>
            <a:r>
              <a:rPr lang="en-GB" sz="1000" b="1" dirty="0"/>
              <a:t>There was a 6.8% decrease in All Crime in the 12 months to November 2021 compared to the 12 months to November 20</a:t>
            </a:r>
            <a:r>
              <a:rPr lang="en-GB" sz="1000" b="1" u="sng" dirty="0"/>
              <a:t>19</a:t>
            </a:r>
            <a:r>
              <a:rPr lang="en-GB" sz="1000" b="1" dirty="0"/>
              <a:t>; </a:t>
            </a:r>
            <a:r>
              <a:rPr lang="en-GB" sz="1000" dirty="0"/>
              <a:t>this equates to 11,511 fewer offences.</a:t>
            </a:r>
          </a:p>
          <a:p>
            <a:endParaRPr lang="en-GB" sz="1000" dirty="0"/>
          </a:p>
          <a:p>
            <a:pPr marL="285750" indent="-285750">
              <a:buFont typeface="Arial" panose="020B0604020202020204" pitchFamily="34" charset="0"/>
              <a:buChar char="•"/>
            </a:pPr>
            <a:r>
              <a:rPr lang="en-GB" sz="1000" dirty="0"/>
              <a:t>The Force recorded </a:t>
            </a:r>
            <a:r>
              <a:rPr lang="en-GB" sz="1000" b="1" dirty="0"/>
              <a:t>390 more Violence with Injury (VWI) offences (44.6% increase) in the month of November 2021 compared to the month of </a:t>
            </a:r>
            <a:r>
              <a:rPr lang="en-GB" sz="1000" b="1" u="sng" dirty="0"/>
              <a:t>April 2020</a:t>
            </a:r>
            <a:r>
              <a:rPr lang="en-GB" sz="1000" dirty="0"/>
              <a:t> (1,265 v. 875 offences). The number of </a:t>
            </a:r>
            <a:r>
              <a:rPr lang="en-GB" sz="1000" b="1" dirty="0"/>
              <a:t>VWI offences recorded in the 12 months to November 2021, however, was lower than the number recorded before COVID restrictions were introduced</a:t>
            </a:r>
            <a:r>
              <a:rPr lang="en-GB" sz="1000" dirty="0"/>
              <a:t>; compared with the 12 months to November 2019, there was a 6.0% decrease (919 fewer crimes).</a:t>
            </a:r>
          </a:p>
          <a:p>
            <a:endParaRPr lang="en-GB" sz="1000" dirty="0"/>
          </a:p>
          <a:p>
            <a:pPr marL="285750" indent="-285750">
              <a:buFont typeface="Arial" panose="020B0604020202020204" pitchFamily="34" charset="0"/>
              <a:buChar char="•"/>
            </a:pPr>
            <a:r>
              <a:rPr lang="en-GB" sz="1000" b="1" dirty="0">
                <a:solidFill>
                  <a:schemeClr val="tx1"/>
                </a:solidFill>
              </a:rPr>
              <a:t>Essex experienced a 14.7% decrease (7,596 fewer) in Anti-Social Behaviour (ASB) incidents for the 12 months to November 2021 compared to the 12 months to November 2020. </a:t>
            </a:r>
            <a:r>
              <a:rPr lang="en-GB" sz="1000" dirty="0"/>
              <a:t>This decrease was due to both a general reduction in the volume of ASB reports received, and the introduction of Operation SOMERTON, which aimed to improve the service given to victims of ASB and ensure that crimes are being correctly recorded; this operation involved the manual review of ASB records, many of which were later reclassified from ASB to other incident types, such as crime. </a:t>
            </a:r>
          </a:p>
          <a:p>
            <a:endParaRPr lang="en-GB" sz="1000" dirty="0"/>
          </a:p>
          <a:p>
            <a:pPr marL="285750" indent="-285750">
              <a:buFont typeface="Arial" panose="020B0604020202020204" pitchFamily="34" charset="0"/>
              <a:buChar char="•"/>
            </a:pPr>
            <a:r>
              <a:rPr lang="en-GB" sz="1000" b="1" dirty="0"/>
              <a:t>ASB incidents in the 12 months to November 2021 were 3.8% higher compared to pre-COVID levels;</a:t>
            </a:r>
            <a:r>
              <a:rPr lang="en-GB" sz="1000" dirty="0"/>
              <a:t> there were 1,619 more incidents in the 12 months to November 2021 compared to the 12 months to November 2019 (43,987 v. 42,368 incidents).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dirty="0"/>
              <a:t>Confidence (from the independent survey commissioned by Essex Police) is at 80.9% (results to the 12 months to September 2021). </a:t>
            </a:r>
            <a:r>
              <a:rPr lang="en-GB" sz="1000" b="1" dirty="0"/>
              <a:t>Compared to year ending September 2020, confidence in the local police increased by 8.5% points</a:t>
            </a:r>
            <a:r>
              <a:rPr lang="en-GB" sz="1000" dirty="0"/>
              <a:t>. </a:t>
            </a:r>
          </a:p>
          <a:p>
            <a:endParaRPr lang="en-GB" sz="1000" dirty="0"/>
          </a:p>
          <a:p>
            <a:pPr marL="285750" indent="-285750">
              <a:buFont typeface="Arial" panose="020B0604020202020204" pitchFamily="34" charset="0"/>
              <a:buChar char="•"/>
            </a:pPr>
            <a:r>
              <a:rPr lang="en-GB" sz="1000" dirty="0"/>
              <a:t>58 more Modern Slavery referrals were made in the 12 months to November 2021 compared to the same period in 2019-20. Essex Police have increased the number of referrals and worked to achieve greater range and engagement with hard to access groups, thereby creating more opportunities to help vulnerable people. This has resulted in the number of referrals being higher in the 12 months to November 2021 compared to the same period the previous year. </a:t>
            </a:r>
          </a:p>
          <a:p>
            <a:endParaRPr lang="en-GB" sz="1000" dirty="0">
              <a:solidFill>
                <a:srgbClr val="FF0000"/>
              </a:solidFill>
            </a:endParaRPr>
          </a:p>
          <a:p>
            <a:r>
              <a:rPr lang="en-GB" sz="1000" dirty="0"/>
              <a:t> * Please see table showing the effect of social distancing measures on pages 13 - 15.</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577424" cy="400110"/>
          </a:xfrm>
          <a:prstGeom prst="rect">
            <a:avLst/>
          </a:prstGeom>
        </p:spPr>
        <p:txBody>
          <a:bodyPr wrap="none">
            <a:spAutoFit/>
          </a:bodyPr>
          <a:lstStyle/>
          <a:p>
            <a:r>
              <a:rPr lang="en-GB" sz="2000" b="1" dirty="0">
                <a:solidFill>
                  <a:schemeClr val="bg1"/>
                </a:solidFill>
              </a:rPr>
              <a:t>Crime Tree Data – Rolling 12 Months to November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20</a:t>
            </a:fld>
            <a:endParaRPr lang="en-GB" dirty="0"/>
          </a:p>
        </p:txBody>
      </p:sp>
      <p:pic>
        <p:nvPicPr>
          <p:cNvPr id="3" name="Picture 2">
            <a:extLst>
              <a:ext uri="{FF2B5EF4-FFF2-40B4-BE49-F238E27FC236}">
                <a16:creationId xmlns:a16="http://schemas.microsoft.com/office/drawing/2014/main" id="{BC316764-A7AA-4A04-A599-6856E7FFA87E}"/>
              </a:ext>
            </a:extLst>
          </p:cNvPr>
          <p:cNvPicPr>
            <a:picLocks noChangeAspect="1"/>
          </p:cNvPicPr>
          <p:nvPr/>
        </p:nvPicPr>
        <p:blipFill>
          <a:blip r:embed="rId2"/>
          <a:stretch>
            <a:fillRect/>
          </a:stretch>
        </p:blipFill>
        <p:spPr>
          <a:xfrm>
            <a:off x="72000" y="1083464"/>
            <a:ext cx="9000000" cy="2418962"/>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145390"/>
            <a:ext cx="8557200" cy="219290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rPr>
              <a:t>Essex experienced a 0.2% increase in All Crime (384 more offences) for the 12 months to November 2021 compared to the 12 months to November 2020. This increase in crime has been primarily influenced by the Government’s restrictions on gathering and movement in relation to COVID-19. Essex is eighth in its Most Similar Group of forces (MSG) for crime per 1,000 population. </a:t>
            </a:r>
          </a:p>
          <a:p>
            <a:endParaRPr lang="en-GB" sz="1050" dirty="0">
              <a:solidFill>
                <a:schemeClr val="tx1"/>
              </a:solidFill>
            </a:endParaRPr>
          </a:p>
          <a:p>
            <a:r>
              <a:rPr lang="en-GB" sz="1050" dirty="0">
                <a:solidFill>
                  <a:schemeClr val="tx1"/>
                </a:solidFill>
              </a:rPr>
              <a:t>There was a 6.8% decrease in All Crime in the 12 months to November 2021 compared to the 12 months to November 2019; this equates to 11,511 fewer offences.</a:t>
            </a:r>
          </a:p>
          <a:p>
            <a:endParaRPr lang="en-GB" sz="1050" dirty="0">
              <a:solidFill>
                <a:srgbClr val="FF0000"/>
              </a:solidFill>
            </a:endParaRPr>
          </a:p>
          <a:p>
            <a:r>
              <a:rPr lang="en-GB" sz="1050" dirty="0">
                <a:solidFill>
                  <a:schemeClr val="tx1"/>
                </a:solidFill>
              </a:rPr>
              <a:t>Essex Police recorded a daily average of 467 crimes in November 2021, compared with an average of 475 crimes in October 2021. This equates to a decrease of 1.8%. </a:t>
            </a:r>
          </a:p>
          <a:p>
            <a:endParaRPr lang="en-GB" sz="1050" dirty="0">
              <a:solidFill>
                <a:srgbClr val="FF0000"/>
              </a:solidFill>
            </a:endParaRPr>
          </a:p>
          <a:p>
            <a:r>
              <a:rPr lang="en-GB" sz="1050" dirty="0">
                <a:solidFill>
                  <a:schemeClr val="tx1"/>
                </a:solidFill>
              </a:rPr>
              <a:t>14,007 offences were recorded in the month of November 2021, an increase of 12.9% (1,600 more offences) compared to the month of November 2020 (12,407 offences). There was also a 2.5% increase in the month of November 2021 compared to the month of November 2019 (13,661 offences).</a:t>
            </a:r>
          </a:p>
          <a:p>
            <a:endParaRPr lang="en-GB" sz="1050" dirty="0">
              <a:solidFill>
                <a:srgbClr val="FF0000"/>
              </a:solidFill>
            </a:endParaRPr>
          </a:p>
        </p:txBody>
      </p:sp>
      <p:pic>
        <p:nvPicPr>
          <p:cNvPr id="4" name="Picture 3">
            <a:extLst>
              <a:ext uri="{FF2B5EF4-FFF2-40B4-BE49-F238E27FC236}">
                <a16:creationId xmlns:a16="http://schemas.microsoft.com/office/drawing/2014/main" id="{9FA7BB2C-8B54-4BAA-8CC0-8CC3293C7BCF}"/>
              </a:ext>
            </a:extLst>
          </p:cNvPr>
          <p:cNvPicPr>
            <a:picLocks noChangeAspect="1"/>
          </p:cNvPicPr>
          <p:nvPr/>
        </p:nvPicPr>
        <p:blipFill>
          <a:blip r:embed="rId2"/>
          <a:stretch>
            <a:fillRect/>
          </a:stretch>
        </p:blipFill>
        <p:spPr>
          <a:xfrm>
            <a:off x="36496" y="728028"/>
            <a:ext cx="9000000" cy="634682"/>
          </a:xfrm>
          <a:prstGeom prst="rect">
            <a:avLst/>
          </a:prstGeom>
        </p:spPr>
      </p:pic>
      <p:pic>
        <p:nvPicPr>
          <p:cNvPr id="3" name="Picture 2">
            <a:extLst>
              <a:ext uri="{FF2B5EF4-FFF2-40B4-BE49-F238E27FC236}">
                <a16:creationId xmlns:a16="http://schemas.microsoft.com/office/drawing/2014/main" id="{035B6945-B3BF-4018-863B-0EA747A2C77E}"/>
              </a:ext>
            </a:extLst>
          </p:cNvPr>
          <p:cNvPicPr>
            <a:picLocks noChangeAspect="1"/>
          </p:cNvPicPr>
          <p:nvPr/>
        </p:nvPicPr>
        <p:blipFill>
          <a:blip r:embed="rId3"/>
          <a:stretch>
            <a:fillRect/>
          </a:stretch>
        </p:blipFill>
        <p:spPr>
          <a:xfrm>
            <a:off x="1374371" y="1555736"/>
            <a:ext cx="6395258"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36282" y="3869995"/>
            <a:ext cx="892899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80.9% (results to the 12 months to September 2021). Compared to year ending September 2020, confidence in the local police has significantly increased (an improvement of 8.5% points).</a:t>
            </a:r>
          </a:p>
          <a:p>
            <a:endParaRPr lang="en-GB" sz="500" dirty="0">
              <a:solidFill>
                <a:srgbClr val="FF0000"/>
              </a:solidFill>
            </a:endParaRPr>
          </a:p>
          <a:p>
            <a:r>
              <a:rPr lang="en-GB" sz="1100" dirty="0">
                <a:solidFill>
                  <a:schemeClr val="tx1"/>
                </a:solidFill>
              </a:rPr>
              <a:t>The All Crime Harm (Crime Severity) Score** (13.2) places Essex seventh in its MSG.</a:t>
            </a:r>
          </a:p>
          <a:p>
            <a:endParaRPr lang="en-GB" sz="400" dirty="0">
              <a:solidFill>
                <a:srgbClr val="FF0000"/>
              </a:solidFill>
            </a:endParaRPr>
          </a:p>
          <a:p>
            <a:r>
              <a:rPr lang="en-GB" sz="1100" dirty="0">
                <a:solidFill>
                  <a:schemeClr val="tx1"/>
                </a:solidFill>
              </a:rPr>
              <a:t>Essex Police’s performance in relation to emergency response attendance within 15 minutes (urban) or 20 minutes (rural) has improved by 0.6 percentage points to 80.1% in the 12 months to November 2021 compared to the 12 months to November 2020. This is above the 80% target.</a:t>
            </a:r>
          </a:p>
          <a:p>
            <a:endParaRPr lang="en-GB" sz="1100" dirty="0">
              <a:solidFill>
                <a:schemeClr val="tx1"/>
              </a:solidFill>
            </a:endParaRPr>
          </a:p>
          <a:p>
            <a:r>
              <a:rPr lang="en-GB" sz="1100" dirty="0">
                <a:solidFill>
                  <a:schemeClr val="tx1"/>
                </a:solidFill>
              </a:rPr>
              <a:t>Due to the fact that the percentage of people who have confidence in policing in Essex has increased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r>
              <a:rPr lang="en-GB" sz="950" dirty="0">
                <a:solidFill>
                  <a:srgbClr val="FF0000"/>
                </a:solidFill>
              </a:rPr>
              <a:t>	  </a:t>
            </a:r>
            <a:endParaRPr lang="en-GB" sz="950" u="sng" dirty="0">
              <a:solidFill>
                <a:srgbClr val="FF0000"/>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September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4" name="Picture 3">
            <a:extLst>
              <a:ext uri="{FF2B5EF4-FFF2-40B4-BE49-F238E27FC236}">
                <a16:creationId xmlns:a16="http://schemas.microsoft.com/office/drawing/2014/main" id="{C46ADF4A-4519-4DCE-BDC6-C259F15F780A}"/>
              </a:ext>
            </a:extLst>
          </p:cNvPr>
          <p:cNvPicPr>
            <a:picLocks noChangeAspect="1"/>
          </p:cNvPicPr>
          <p:nvPr/>
        </p:nvPicPr>
        <p:blipFill>
          <a:blip r:embed="rId2"/>
          <a:stretch>
            <a:fillRect/>
          </a:stretch>
        </p:blipFill>
        <p:spPr>
          <a:xfrm>
            <a:off x="44731" y="1618814"/>
            <a:ext cx="9000000" cy="785549"/>
          </a:xfrm>
          <a:prstGeom prst="rect">
            <a:avLst/>
          </a:prstGeom>
        </p:spPr>
      </p:pic>
      <p:pic>
        <p:nvPicPr>
          <p:cNvPr id="7" name="Picture 6">
            <a:extLst>
              <a:ext uri="{FF2B5EF4-FFF2-40B4-BE49-F238E27FC236}">
                <a16:creationId xmlns:a16="http://schemas.microsoft.com/office/drawing/2014/main" id="{B9B4BB51-0E56-4ECD-A8A0-F64FB13E877C}"/>
              </a:ext>
            </a:extLst>
          </p:cNvPr>
          <p:cNvPicPr>
            <a:picLocks noChangeAspect="1"/>
          </p:cNvPicPr>
          <p:nvPr/>
        </p:nvPicPr>
        <p:blipFill>
          <a:blip r:embed="rId3"/>
          <a:stretch>
            <a:fillRect/>
          </a:stretch>
        </p:blipFill>
        <p:spPr>
          <a:xfrm>
            <a:off x="44731" y="764469"/>
            <a:ext cx="9000000" cy="785549"/>
          </a:xfrm>
          <a:prstGeom prst="rect">
            <a:avLst/>
          </a:prstGeom>
        </p:spPr>
      </p:pic>
      <p:pic>
        <p:nvPicPr>
          <p:cNvPr id="8" name="Picture 7">
            <a:extLst>
              <a:ext uri="{FF2B5EF4-FFF2-40B4-BE49-F238E27FC236}">
                <a16:creationId xmlns:a16="http://schemas.microsoft.com/office/drawing/2014/main" id="{EE952827-EF98-4A68-ADDB-565B7599E75E}"/>
              </a:ext>
            </a:extLst>
          </p:cNvPr>
          <p:cNvPicPr>
            <a:picLocks noChangeAspect="1"/>
          </p:cNvPicPr>
          <p:nvPr/>
        </p:nvPicPr>
        <p:blipFill>
          <a:blip r:embed="rId4"/>
          <a:stretch>
            <a:fillRect/>
          </a:stretch>
        </p:blipFill>
        <p:spPr>
          <a:xfrm>
            <a:off x="44611" y="2475882"/>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66396" y="3713145"/>
            <a:ext cx="8952079" cy="270843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14.7% decrease (7,596 fewer) in Anti-Social Behaviour (ASB) incidents for the 12 months to November 2021 compared to the 12 months to November 2020. Since March 2020, the number of ASB incidents reported has generally been higher when tighter restrictions have been implemented by the Government, and lower when restrictions have been eased. </a:t>
            </a:r>
          </a:p>
          <a:p>
            <a:endParaRPr lang="en-GB" sz="1000" dirty="0">
              <a:solidFill>
                <a:srgbClr val="FF0000"/>
              </a:solidFill>
            </a:endParaRPr>
          </a:p>
          <a:p>
            <a:r>
              <a:rPr lang="en-GB" sz="1000" dirty="0">
                <a:solidFill>
                  <a:schemeClr val="tx1"/>
                </a:solidFill>
              </a:rPr>
              <a:t>There was a decrease of 69.0% ASB reports in November 2021 compared to November 2020 (3,823 fewer incidents). The average daily number of ASB incidents increased by 7.3% in November 2021 (57 incidents) compared to October 2021 (53 incidents). </a:t>
            </a:r>
          </a:p>
          <a:p>
            <a:endParaRPr lang="en-GB" sz="1000" dirty="0">
              <a:solidFill>
                <a:srgbClr val="FF0000"/>
              </a:solidFill>
            </a:endParaRPr>
          </a:p>
          <a:p>
            <a:r>
              <a:rPr lang="en-GB" sz="1000" dirty="0">
                <a:solidFill>
                  <a:schemeClr val="tx1"/>
                </a:solidFill>
              </a:rPr>
              <a:t>The number of ASB incidents for the 12 months to November 2021 compared to the 12 months to November 2019 increased by 3.8% (1,619 more incidents).</a:t>
            </a:r>
          </a:p>
          <a:p>
            <a:endParaRPr lang="en-GB" sz="1000" dirty="0">
              <a:solidFill>
                <a:srgbClr val="FF0000"/>
              </a:solidFill>
            </a:endParaRPr>
          </a:p>
          <a:p>
            <a:pPr lvl="0"/>
            <a:r>
              <a:rPr lang="en-GB" sz="1000" dirty="0">
                <a:solidFill>
                  <a:schemeClr val="tx1"/>
                </a:solidFill>
              </a:rPr>
              <a:t>The results of Essex’s independent survey in relation to how well residents perceive Essex Police and partner organisations to be dealing with ASB showed an improvement: 1.8% points.</a:t>
            </a:r>
          </a:p>
          <a:p>
            <a:pPr lvl="0"/>
            <a:endParaRPr lang="en-GB" sz="1000" dirty="0">
              <a:solidFill>
                <a:srgbClr val="FF0000"/>
              </a:solidFill>
            </a:endParaRPr>
          </a:p>
          <a:p>
            <a:pPr lvl="0"/>
            <a:r>
              <a:rPr lang="en-GB" sz="1000" dirty="0">
                <a:solidFill>
                  <a:schemeClr val="tx1"/>
                </a:solidFill>
              </a:rPr>
              <a:t>Due to the decrease in the number of anti-social behaviour incidents, a grade of Good is recommended.**</a:t>
            </a:r>
          </a:p>
          <a:p>
            <a:endParaRPr lang="en-GB" sz="1000" dirty="0">
              <a:solidFill>
                <a:schemeClr val="tx1"/>
              </a:solidFill>
            </a:endParaRPr>
          </a:p>
          <a:p>
            <a:r>
              <a:rPr lang="en-GB" sz="1000" dirty="0">
                <a:solidFill>
                  <a:schemeClr val="tx1"/>
                </a:solidFill>
              </a:rPr>
              <a:t>Please note:</a:t>
            </a:r>
          </a:p>
          <a:p>
            <a:r>
              <a:rPr lang="en-GB" sz="1000" dirty="0">
                <a:solidFill>
                  <a:schemeClr val="tx1"/>
                </a:solidFill>
              </a:rPr>
              <a:t>    *Crime Survey of England and Wales data are no longer available at Force level. Data are for the 12 months to March 2020.</a:t>
            </a:r>
          </a:p>
          <a:p>
            <a:r>
              <a:rPr lang="en-GB" sz="1000" dirty="0">
                <a:solidFill>
                  <a:schemeClr val="tx1"/>
                </a:solidFill>
              </a:rPr>
              <a:t> **</a:t>
            </a:r>
            <a:r>
              <a:rPr lang="en-GB" sz="1000" dirty="0"/>
              <a:t>October 2021 saw the implementation of Operation SOMERTON, which aims to improve the service given to victims of ASB and ensure correct recording. </a:t>
            </a:r>
            <a:endParaRPr lang="en-GB" sz="1000" dirty="0">
              <a:solidFill>
                <a:schemeClr val="tx1"/>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6E894043-F15D-4570-BF27-991082AD61B4}"/>
              </a:ext>
            </a:extLst>
          </p:cNvPr>
          <p:cNvPicPr>
            <a:picLocks noChangeAspect="1"/>
          </p:cNvPicPr>
          <p:nvPr/>
        </p:nvPicPr>
        <p:blipFill>
          <a:blip r:embed="rId3"/>
          <a:stretch>
            <a:fillRect/>
          </a:stretch>
        </p:blipFill>
        <p:spPr>
          <a:xfrm>
            <a:off x="51557" y="1905236"/>
            <a:ext cx="9000000" cy="812799"/>
          </a:xfrm>
          <a:prstGeom prst="rect">
            <a:avLst/>
          </a:prstGeom>
        </p:spPr>
      </p:pic>
      <p:pic>
        <p:nvPicPr>
          <p:cNvPr id="7" name="Picture 6">
            <a:extLst>
              <a:ext uri="{FF2B5EF4-FFF2-40B4-BE49-F238E27FC236}">
                <a16:creationId xmlns:a16="http://schemas.microsoft.com/office/drawing/2014/main" id="{3C46E0B2-ED1E-4185-B764-55BF0090E7F8}"/>
              </a:ext>
            </a:extLst>
          </p:cNvPr>
          <p:cNvPicPr>
            <a:picLocks noChangeAspect="1"/>
          </p:cNvPicPr>
          <p:nvPr/>
        </p:nvPicPr>
        <p:blipFill>
          <a:blip r:embed="rId4"/>
          <a:stretch>
            <a:fillRect/>
          </a:stretch>
        </p:blipFill>
        <p:spPr>
          <a:xfrm>
            <a:off x="51557" y="730916"/>
            <a:ext cx="5040000" cy="710023"/>
          </a:xfrm>
          <a:prstGeom prst="rect">
            <a:avLst/>
          </a:prstGeom>
        </p:spPr>
      </p:pic>
      <p:pic>
        <p:nvPicPr>
          <p:cNvPr id="13" name="Picture 12">
            <a:extLst>
              <a:ext uri="{FF2B5EF4-FFF2-40B4-BE49-F238E27FC236}">
                <a16:creationId xmlns:a16="http://schemas.microsoft.com/office/drawing/2014/main" id="{22FDED92-D3B8-4CD3-A5DD-45A347001324}"/>
              </a:ext>
            </a:extLst>
          </p:cNvPr>
          <p:cNvPicPr>
            <a:picLocks noChangeAspect="1"/>
          </p:cNvPicPr>
          <p:nvPr/>
        </p:nvPicPr>
        <p:blipFill>
          <a:blip r:embed="rId5"/>
          <a:stretch>
            <a:fillRect/>
          </a:stretch>
        </p:blipFill>
        <p:spPr>
          <a:xfrm>
            <a:off x="51557" y="2733831"/>
            <a:ext cx="9000000" cy="963517"/>
          </a:xfrm>
          <a:prstGeom prst="rect">
            <a:avLst/>
          </a:prstGeom>
        </p:spPr>
      </p:pic>
      <p:pic>
        <p:nvPicPr>
          <p:cNvPr id="4" name="Picture 3">
            <a:extLst>
              <a:ext uri="{FF2B5EF4-FFF2-40B4-BE49-F238E27FC236}">
                <a16:creationId xmlns:a16="http://schemas.microsoft.com/office/drawing/2014/main" id="{E7EE7FC9-05EF-4F9D-A529-91E61BC13D3D}"/>
              </a:ext>
            </a:extLst>
          </p:cNvPr>
          <p:cNvPicPr>
            <a:picLocks noChangeAspect="1"/>
          </p:cNvPicPr>
          <p:nvPr/>
        </p:nvPicPr>
        <p:blipFill>
          <a:blip r:embed="rId6"/>
          <a:stretch>
            <a:fillRect/>
          </a:stretch>
        </p:blipFill>
        <p:spPr>
          <a:xfrm>
            <a:off x="6138475" y="712371"/>
            <a:ext cx="2880000" cy="114272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558824"/>
            <a:ext cx="8879360" cy="224676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0.6% decrease (269 fewer) in Domestic Abuse incidents but a 7.5% increase (1,446 more) in repeat incidents of Domestic Abuse for the 12 months to November 2021 compared to the 12 months to November 2020. There was also a 7.9% increase (1,106 more) in Domestic Abuse arrests but a 7.2% decrease (17 fewer) in the number of Domestic Violence Protection Notices (DVPN) and Protection Orders (DVPO) issued in the 12 months to November 2021 compared to the 12 months to November 2020. </a:t>
            </a:r>
          </a:p>
          <a:p>
            <a:endParaRPr lang="en-GB" sz="1000" dirty="0">
              <a:solidFill>
                <a:schemeClr val="tx1"/>
              </a:solidFill>
            </a:endParaRPr>
          </a:p>
          <a:p>
            <a:r>
              <a:rPr lang="en-GB" sz="1000" dirty="0">
                <a:solidFill>
                  <a:schemeClr val="tx1"/>
                </a:solidFill>
              </a:rPr>
              <a:t>There was a 1.7% decrease (750 fewer) in Domestic Abuse incidents but a 0.6% increase (128 more) in repeat incidents of Domestic Abuse for the 12 months to November 2021 compared to the 12 months to November 20</a:t>
            </a:r>
            <a:r>
              <a:rPr lang="en-GB" sz="1000" u="sng" dirty="0">
                <a:solidFill>
                  <a:schemeClr val="tx1"/>
                </a:solidFill>
              </a:rPr>
              <a:t>19</a:t>
            </a:r>
            <a:r>
              <a:rPr lang="en-GB" sz="1000" dirty="0">
                <a:solidFill>
                  <a:schemeClr val="tx1"/>
                </a:solidFill>
              </a:rPr>
              <a:t>. There was also a 25.3% increase (3,038 more) in Domestic Abuse arrests and a 24.4% increase (43 more) in the number of Domestic Violence Protection Notices (DVPN) and Protection Orders (DVPO) issued in this same period. </a:t>
            </a:r>
          </a:p>
          <a:p>
            <a:endParaRPr lang="en-GB" sz="1000" dirty="0">
              <a:solidFill>
                <a:schemeClr val="tx1"/>
              </a:solidFill>
            </a:endParaRPr>
          </a:p>
          <a:p>
            <a:pPr lvl="0"/>
            <a:r>
              <a:rPr lang="en-GB" sz="1000" dirty="0">
                <a:solidFill>
                  <a:schemeClr val="tx1"/>
                </a:solidFill>
              </a:rPr>
              <a:t>There was a 13.9% decrease (488 fewer) in the number of solved Domestic Abuse outcomes in the 12 months to November 2021 compared to the 12 months to November 2020 and a 1.5% decrease (45 fewer) compared to the 12 months to November 2019.</a:t>
            </a:r>
          </a:p>
          <a:p>
            <a:pPr lvl="0"/>
            <a:endParaRPr lang="en-GB" sz="1000" dirty="0">
              <a:solidFill>
                <a:srgbClr val="FF0000"/>
              </a:solidFill>
            </a:endParaRPr>
          </a:p>
          <a:p>
            <a:pPr lvl="0"/>
            <a:r>
              <a:rPr lang="en-GB" sz="1000" dirty="0">
                <a:solidFill>
                  <a:schemeClr val="tx1"/>
                </a:solidFill>
              </a:rPr>
              <a:t>Due to the fact that the number of DA solved offences has decreased for the seventh month in a row, a grade of Requires Improvement is recommended. For a grade of ‘Good’ to be recommended, the number of repeat incidents of domestic abuse would need to reduce and the number of solved domestic abuse offences increase.  </a:t>
            </a:r>
          </a:p>
        </p:txBody>
      </p:sp>
      <p:sp>
        <p:nvSpPr>
          <p:cNvPr id="12" name="Rectangle 11"/>
          <p:cNvSpPr/>
          <p:nvPr/>
        </p:nvSpPr>
        <p:spPr>
          <a:xfrm>
            <a:off x="5868144" y="156942"/>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8" name="Picture 7">
            <a:extLst>
              <a:ext uri="{FF2B5EF4-FFF2-40B4-BE49-F238E27FC236}">
                <a16:creationId xmlns:a16="http://schemas.microsoft.com/office/drawing/2014/main" id="{4A31F25F-6BF7-47D1-A030-A212F4AE3A05}"/>
              </a:ext>
            </a:extLst>
          </p:cNvPr>
          <p:cNvPicPr>
            <a:picLocks noChangeAspect="1"/>
          </p:cNvPicPr>
          <p:nvPr/>
        </p:nvPicPr>
        <p:blipFill>
          <a:blip r:embed="rId2"/>
          <a:stretch>
            <a:fillRect/>
          </a:stretch>
        </p:blipFill>
        <p:spPr>
          <a:xfrm>
            <a:off x="78390" y="815605"/>
            <a:ext cx="5202000" cy="1303238"/>
          </a:xfrm>
          <a:prstGeom prst="rect">
            <a:avLst/>
          </a:prstGeom>
        </p:spPr>
      </p:pic>
      <p:pic>
        <p:nvPicPr>
          <p:cNvPr id="11" name="Picture 10">
            <a:extLst>
              <a:ext uri="{FF2B5EF4-FFF2-40B4-BE49-F238E27FC236}">
                <a16:creationId xmlns:a16="http://schemas.microsoft.com/office/drawing/2014/main" id="{855B005E-3363-49B8-B236-29F1AA016B09}"/>
              </a:ext>
            </a:extLst>
          </p:cNvPr>
          <p:cNvPicPr>
            <a:picLocks noChangeAspect="1"/>
          </p:cNvPicPr>
          <p:nvPr/>
        </p:nvPicPr>
        <p:blipFill>
          <a:blip r:embed="rId3"/>
          <a:stretch>
            <a:fillRect/>
          </a:stretch>
        </p:blipFill>
        <p:spPr>
          <a:xfrm>
            <a:off x="78390" y="2161759"/>
            <a:ext cx="5202000" cy="1144440"/>
          </a:xfrm>
          <a:prstGeom prst="rect">
            <a:avLst/>
          </a:prstGeom>
        </p:spPr>
      </p:pic>
      <p:pic>
        <p:nvPicPr>
          <p:cNvPr id="2" name="Picture 1">
            <a:extLst>
              <a:ext uri="{FF2B5EF4-FFF2-40B4-BE49-F238E27FC236}">
                <a16:creationId xmlns:a16="http://schemas.microsoft.com/office/drawing/2014/main" id="{AD984E7E-713D-4BDB-B0E0-849B4685073E}"/>
              </a:ext>
            </a:extLst>
          </p:cNvPr>
          <p:cNvPicPr>
            <a:picLocks noChangeAspect="1"/>
          </p:cNvPicPr>
          <p:nvPr/>
        </p:nvPicPr>
        <p:blipFill>
          <a:blip r:embed="rId4"/>
          <a:stretch>
            <a:fillRect/>
          </a:stretch>
        </p:blipFill>
        <p:spPr>
          <a:xfrm>
            <a:off x="5386864" y="817611"/>
            <a:ext cx="3600000" cy="1299225"/>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370054"/>
            <a:ext cx="8886902" cy="33085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7 more Homicides (to 25 offences) were recorded for the 12 months to November 2021 compared to the 12 months to November 2020. Essex is fifth in its Most Similar Group (MSG) of forces for offences per 1,000 population, and is slightly higher than the MSG average. </a:t>
            </a:r>
          </a:p>
          <a:p>
            <a:endParaRPr lang="en-GB" sz="1100" dirty="0">
              <a:solidFill>
                <a:srgbClr val="FF0000"/>
              </a:solidFill>
            </a:endParaRPr>
          </a:p>
          <a:p>
            <a:r>
              <a:rPr lang="en-GB" sz="1100" dirty="0">
                <a:solidFill>
                  <a:schemeClr val="tx1"/>
                </a:solidFill>
              </a:rPr>
              <a:t>Three Homicides were recorded in November 2021 compared to no offences in November 2020.  </a:t>
            </a:r>
          </a:p>
          <a:p>
            <a:endParaRPr lang="en-GB" sz="1100" dirty="0">
              <a:solidFill>
                <a:srgbClr val="FF0000"/>
              </a:solidFill>
            </a:endParaRPr>
          </a:p>
          <a:p>
            <a:r>
              <a:rPr lang="en-GB" sz="1100" dirty="0">
                <a:solidFill>
                  <a:schemeClr val="tx1"/>
                </a:solidFill>
              </a:rPr>
              <a:t>There was a 1.6% increase (233 more offences) in Violence with Injury offences for the 12 months to November 2021 compared to the 12 months to November 2020. The average daily number of Violence with Injury offences was 42 for the month of November 2021 and 45 for the month of October 2021. 390 more offences (44.6%) were recorded in the month of November 2021 (1,265 offences) compared to the month of April 2020 (875 offences) when the Government first implemented national restrictions. </a:t>
            </a:r>
          </a:p>
          <a:p>
            <a:endParaRPr lang="en-GB" sz="1100" dirty="0">
              <a:solidFill>
                <a:schemeClr val="tx1"/>
              </a:solidFill>
            </a:endParaRPr>
          </a:p>
          <a:p>
            <a:r>
              <a:rPr lang="en-GB" sz="1100" dirty="0">
                <a:solidFill>
                  <a:schemeClr val="tx1"/>
                </a:solidFill>
              </a:rPr>
              <a:t>The number of Homicides decreased by 59.7% (37 fewer offences) in the 12 months to November 2021 compared to the 12 months to November 2019. Please note, the 12 months to November 2019 includes the tragic incident where 39 Vietnamese nationals were discovered in a lorry trailer in Grays in October 2019.</a:t>
            </a:r>
          </a:p>
          <a:p>
            <a:endParaRPr lang="en-GB" sz="1100" dirty="0">
              <a:solidFill>
                <a:schemeClr val="tx1"/>
              </a:solidFill>
            </a:endParaRPr>
          </a:p>
          <a:p>
            <a:r>
              <a:rPr lang="en-GB" sz="1100" dirty="0">
                <a:solidFill>
                  <a:schemeClr val="tx1"/>
                </a:solidFill>
              </a:rPr>
              <a:t>The number of Violence with Injury offences decreased by 6.0% (919 fewer offences) in the 12 months to November 2021 compared to the 12 months to November 2019. </a:t>
            </a:r>
          </a:p>
          <a:p>
            <a:endParaRPr lang="en-GB" sz="1100" dirty="0">
              <a:solidFill>
                <a:srgbClr val="FF0000"/>
              </a:solidFill>
            </a:endParaRPr>
          </a:p>
          <a:p>
            <a:r>
              <a:rPr lang="en-GB" sz="1100" dirty="0">
                <a:solidFill>
                  <a:schemeClr val="tx1"/>
                </a:solidFill>
              </a:rPr>
              <a:t>Essex is fifth in its MSG for Violence with Injury offences per 1,000 population and has a lower rate of offences than the MSG average. There was also a decrease in domestic abuse-related Violence with Injury (2.7% decrease, 154 fewer offences). 38.1%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8" name="Picture 7">
            <a:extLst>
              <a:ext uri="{FF2B5EF4-FFF2-40B4-BE49-F238E27FC236}">
                <a16:creationId xmlns:a16="http://schemas.microsoft.com/office/drawing/2014/main" id="{9202C39E-5391-4F28-A8A1-84ABCF104DAD}"/>
              </a:ext>
            </a:extLst>
          </p:cNvPr>
          <p:cNvPicPr>
            <a:picLocks noChangeAspect="1"/>
          </p:cNvPicPr>
          <p:nvPr/>
        </p:nvPicPr>
        <p:blipFill>
          <a:blip r:embed="rId8"/>
          <a:stretch>
            <a:fillRect/>
          </a:stretch>
        </p:blipFill>
        <p:spPr>
          <a:xfrm>
            <a:off x="72000" y="770639"/>
            <a:ext cx="9000000" cy="853159"/>
          </a:xfrm>
          <a:prstGeom prst="rect">
            <a:avLst/>
          </a:prstGeom>
        </p:spPr>
      </p:pic>
      <p:pic>
        <p:nvPicPr>
          <p:cNvPr id="2" name="Picture 1">
            <a:extLst>
              <a:ext uri="{FF2B5EF4-FFF2-40B4-BE49-F238E27FC236}">
                <a16:creationId xmlns:a16="http://schemas.microsoft.com/office/drawing/2014/main" id="{1B3B3744-4E59-4CC8-BC01-7D00C28B06AB}"/>
              </a:ext>
            </a:extLst>
          </p:cNvPr>
          <p:cNvPicPr>
            <a:picLocks noChangeAspect="1"/>
          </p:cNvPicPr>
          <p:nvPr/>
        </p:nvPicPr>
        <p:blipFill>
          <a:blip r:embed="rId9"/>
          <a:stretch>
            <a:fillRect/>
          </a:stretch>
        </p:blipFill>
        <p:spPr>
          <a:xfrm>
            <a:off x="68240" y="1675876"/>
            <a:ext cx="4140000" cy="1644227"/>
          </a:xfrm>
          <a:prstGeom prst="rect">
            <a:avLst/>
          </a:prstGeom>
        </p:spPr>
      </p:pic>
      <p:pic>
        <p:nvPicPr>
          <p:cNvPr id="11" name="Picture 10">
            <a:extLst>
              <a:ext uri="{FF2B5EF4-FFF2-40B4-BE49-F238E27FC236}">
                <a16:creationId xmlns:a16="http://schemas.microsoft.com/office/drawing/2014/main" id="{6B83F799-4A56-4B5E-8E2B-90F7E73532FD}"/>
              </a:ext>
            </a:extLst>
          </p:cNvPr>
          <p:cNvPicPr>
            <a:picLocks noChangeAspect="1"/>
          </p:cNvPicPr>
          <p:nvPr/>
        </p:nvPicPr>
        <p:blipFill>
          <a:blip r:embed="rId10"/>
          <a:stretch>
            <a:fillRect/>
          </a:stretch>
        </p:blipFill>
        <p:spPr>
          <a:xfrm>
            <a:off x="4836648" y="1692410"/>
            <a:ext cx="4140000" cy="1644227"/>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049" y="2346115"/>
            <a:ext cx="8995901" cy="40934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rPr>
              <a:t>The combined harm (Crime Severity) score* (8.6) for Violence with Injury, Rape, Other Sexual Offences and Robbery of Personal Property places Essex seventh</a:t>
            </a:r>
            <a:r>
              <a:rPr lang="en-GB" sz="1000" dirty="0">
                <a:solidFill>
                  <a:srgbClr val="FF0000"/>
                </a:solidFill>
              </a:rPr>
              <a:t> </a:t>
            </a:r>
            <a:r>
              <a:rPr lang="en-GB" sz="1000" dirty="0">
                <a:solidFill>
                  <a:schemeClr val="tx1"/>
                </a:solidFill>
              </a:rPr>
              <a:t>in its Most Similar Group of Forces (MSG).</a:t>
            </a:r>
          </a:p>
          <a:p>
            <a:pPr>
              <a:spcAft>
                <a:spcPts val="600"/>
              </a:spcAft>
            </a:pPr>
            <a:r>
              <a:rPr lang="en-GB" sz="1000" dirty="0">
                <a:solidFill>
                  <a:schemeClr val="tx1"/>
                </a:solidFill>
              </a:rPr>
              <a:t>There was a 12.2% decrease (370 fewer) in the number of solved high harm offences (Violence with Injury, Rape, Other Sexual Offences and Robbery of Personal Property combined) in the 12 months to November 2021 compared to the 12 months to November 2020. Please see page 19 for the numbers of solved for each category. </a:t>
            </a:r>
          </a:p>
          <a:p>
            <a:pPr>
              <a:spcAft>
                <a:spcPts val="600"/>
              </a:spcAft>
            </a:pPr>
            <a:r>
              <a:rPr lang="en-GB" sz="1000" dirty="0">
                <a:solidFill>
                  <a:schemeClr val="tx1"/>
                </a:solidFill>
              </a:rPr>
              <a:t>There was a 62.5% decrease (2,024 fewer) in the number of stop and search for weapons in the 12 months to November 2021 compared to the 12 months to November 2020. </a:t>
            </a:r>
          </a:p>
          <a:p>
            <a:pPr>
              <a:spcAft>
                <a:spcPts val="600"/>
              </a:spcAft>
            </a:pPr>
            <a:r>
              <a:rPr lang="en-GB" sz="1000" dirty="0">
                <a:solidFill>
                  <a:schemeClr val="tx1"/>
                </a:solidFill>
              </a:rPr>
              <a:t>There was an 11.5% decrease (205 fewer) in the number of Knife-enabled crime offences in the 12 months to November 2021** compared to the 12 months to November 2020</a:t>
            </a:r>
            <a:r>
              <a:rPr lang="en-GB" sz="1000" i="1" dirty="0">
                <a:solidFill>
                  <a:schemeClr val="tx1"/>
                </a:solidFill>
              </a:rPr>
              <a:t>.</a:t>
            </a:r>
          </a:p>
          <a:p>
            <a:pPr>
              <a:spcAft>
                <a:spcPts val="600"/>
              </a:spcAft>
            </a:pPr>
            <a:r>
              <a:rPr lang="en-GB" sz="1000" dirty="0">
                <a:solidFill>
                  <a:schemeClr val="tx1"/>
                </a:solidFill>
              </a:rPr>
              <a:t>The number of solved high harm offences decreased by 7.1% (204 fewer) in the 12 months to November 2021 compared to the 12 months to November 20</a:t>
            </a:r>
            <a:r>
              <a:rPr lang="en-GB" sz="1000" u="sng" dirty="0">
                <a:solidFill>
                  <a:schemeClr val="tx1"/>
                </a:solidFill>
              </a:rPr>
              <a:t>19</a:t>
            </a:r>
            <a:r>
              <a:rPr lang="en-GB" sz="1000" dirty="0">
                <a:solidFill>
                  <a:schemeClr val="tx1"/>
                </a:solidFill>
              </a:rPr>
              <a:t>.  The number of stop and search for weapons also decreased, by 53.9% (1,418 fewer), and the number of Knife-enabled crime offences decreased by 1.0% (16 fewer) in the same period. </a:t>
            </a:r>
          </a:p>
          <a:p>
            <a:pPr>
              <a:spcAft>
                <a:spcPts val="600"/>
              </a:spcAft>
            </a:pPr>
            <a:r>
              <a:rPr lang="en-GB" sz="1000" dirty="0">
                <a:solidFill>
                  <a:schemeClr val="tx1"/>
                </a:solidFill>
              </a:rPr>
              <a:t>Due to the fact that Essex is higher than the MSG average for the number of Homicides recorded per 1,000 pop., and that the number of solved high harm offences has reduced, a grade of Requires Improvement is recommended. For a grade of ‘Good’ to be recommended, a reduction in the harm severity score and an increase in the number of solved high harm offences are required.</a:t>
            </a:r>
          </a:p>
          <a:p>
            <a:endParaRPr lang="en-GB" sz="10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September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1000" dirty="0">
                <a:latin typeface="Calibri" panose="020F0502020204030204" pitchFamily="34"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particularly in the 2019/20 financial year. </a:t>
            </a:r>
            <a:r>
              <a:rPr lang="en-GB" sz="1000" dirty="0">
                <a:solidFill>
                  <a:schemeClr val="tx1"/>
                </a:solidFill>
                <a:latin typeface="Calibri" panose="020F0502020204030204" pitchFamily="34" charset="0"/>
                <a:ea typeface="Calibri" panose="020F0502020204030204" pitchFamily="34" charset="0"/>
              </a:rPr>
              <a:t>T</a:t>
            </a:r>
            <a:r>
              <a:rPr lang="en-GB" sz="1000" dirty="0">
                <a:solidFill>
                  <a:schemeClr val="tx1"/>
                </a:solidFill>
              </a:rPr>
              <a:t>his has enabled Essex Police to better understand knife crime in Essex. </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8C626610-E865-4E5B-9CF9-5EFAFAA330B1}"/>
              </a:ext>
            </a:extLst>
          </p:cNvPr>
          <p:cNvPicPr>
            <a:picLocks noChangeAspect="1"/>
          </p:cNvPicPr>
          <p:nvPr/>
        </p:nvPicPr>
        <p:blipFill>
          <a:blip r:embed="rId2"/>
          <a:stretch>
            <a:fillRect/>
          </a:stretch>
        </p:blipFill>
        <p:spPr>
          <a:xfrm>
            <a:off x="74049" y="741223"/>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80318" y="3695989"/>
            <a:ext cx="8725476" cy="26314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50.3% increase in Organised Crime Group (OCG) disruptions (96 more) for the 12 months to September 2021 compared to the 12 months to September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rgbClr val="FF0000"/>
              </a:solidFill>
            </a:endParaRPr>
          </a:p>
          <a:p>
            <a:r>
              <a:rPr lang="en-GB" sz="1100" dirty="0">
                <a:solidFill>
                  <a:schemeClr val="tx1"/>
                </a:solidFill>
              </a:rPr>
              <a:t>Trafficking of drug arrests, which are primarily driven by police proactivity, decreased by 10.6% (210 fewer) in the 12 months to November 2021 compared to the 12 months to November 2020 and decreased by 2.3% (41 fewer) compared to the 12 months to November 2019. 9.8% more trafficking of drugs offences have been recorded (113 more offences to 1,263) in the 12 months to November 2021 compared to the 12 months to November 2020. There was a 37.3% increase (343 more) in the number of trafficking of drugs offences in the 12 months to November 2021 compared to the 12 months to November 2019. </a:t>
            </a:r>
          </a:p>
          <a:p>
            <a:pPr lvl="0"/>
            <a:endParaRPr lang="en-GB" sz="1100" dirty="0">
              <a:solidFill>
                <a:schemeClr val="tx1"/>
              </a:solidFill>
            </a:endParaRPr>
          </a:p>
          <a:p>
            <a:r>
              <a:rPr lang="en-GB" sz="1100" dirty="0">
                <a:solidFill>
                  <a:schemeClr val="tx1"/>
                </a:solidFill>
              </a:rPr>
              <a:t>Due to the increase in OCG disruptions, a grade of Good is recommended. </a:t>
            </a:r>
          </a:p>
          <a:p>
            <a:endParaRPr lang="en-GB" sz="1200" dirty="0">
              <a:solidFill>
                <a:schemeClr val="tx1"/>
              </a:solidFill>
            </a:endParaRPr>
          </a:p>
          <a:p>
            <a:r>
              <a:rPr lang="en-GB" sz="1050" dirty="0">
                <a:solidFill>
                  <a:schemeClr val="tx1"/>
                </a:solidFill>
              </a:rPr>
              <a:t>* OCG disruptions are now reported quarterly. Data are to September 2021. Due to the change in recording in January 2019 it is not possible to compare the     12 months to September 2019 to the 12 months to September 2021.</a:t>
            </a:r>
          </a:p>
        </p:txBody>
      </p:sp>
      <p:pic>
        <p:nvPicPr>
          <p:cNvPr id="2" name="Picture 1">
            <a:extLst>
              <a:ext uri="{FF2B5EF4-FFF2-40B4-BE49-F238E27FC236}">
                <a16:creationId xmlns:a16="http://schemas.microsoft.com/office/drawing/2014/main" id="{A13DC5F6-C179-4CB6-BD2F-CDBE0755A42B}"/>
              </a:ext>
            </a:extLst>
          </p:cNvPr>
          <p:cNvPicPr>
            <a:picLocks noChangeAspect="1"/>
          </p:cNvPicPr>
          <p:nvPr/>
        </p:nvPicPr>
        <p:blipFill>
          <a:blip r:embed="rId2"/>
          <a:stretch>
            <a:fillRect/>
          </a:stretch>
        </p:blipFill>
        <p:spPr>
          <a:xfrm>
            <a:off x="157867" y="762724"/>
            <a:ext cx="7518400" cy="990600"/>
          </a:xfrm>
          <a:prstGeom prst="rect">
            <a:avLst/>
          </a:prstGeom>
        </p:spPr>
      </p:pic>
      <p:pic>
        <p:nvPicPr>
          <p:cNvPr id="8" name="Picture 7">
            <a:extLst>
              <a:ext uri="{FF2B5EF4-FFF2-40B4-BE49-F238E27FC236}">
                <a16:creationId xmlns:a16="http://schemas.microsoft.com/office/drawing/2014/main" id="{D3DEDEA6-7992-4FE7-B194-F442E56B1368}"/>
              </a:ext>
            </a:extLst>
          </p:cNvPr>
          <p:cNvPicPr>
            <a:picLocks noChangeAspect="1"/>
          </p:cNvPicPr>
          <p:nvPr/>
        </p:nvPicPr>
        <p:blipFill>
          <a:blip r:embed="rId3"/>
          <a:stretch>
            <a:fillRect/>
          </a:stretch>
        </p:blipFill>
        <p:spPr>
          <a:xfrm>
            <a:off x="157867" y="1840011"/>
            <a:ext cx="4032000" cy="1711624"/>
          </a:xfrm>
          <a:prstGeom prst="rect">
            <a:avLst/>
          </a:prstGeom>
        </p:spPr>
      </p:pic>
      <p:pic>
        <p:nvPicPr>
          <p:cNvPr id="3" name="Picture 2">
            <a:extLst>
              <a:ext uri="{FF2B5EF4-FFF2-40B4-BE49-F238E27FC236}">
                <a16:creationId xmlns:a16="http://schemas.microsoft.com/office/drawing/2014/main" id="{63046F4E-8D16-4B26-A979-550261E3DA2A}"/>
              </a:ext>
            </a:extLst>
          </p:cNvPr>
          <p:cNvPicPr>
            <a:picLocks noChangeAspect="1"/>
          </p:cNvPicPr>
          <p:nvPr/>
        </p:nvPicPr>
        <p:blipFill>
          <a:blip r:embed="rId4"/>
          <a:stretch>
            <a:fillRect/>
          </a:stretch>
        </p:blipFill>
        <p:spPr>
          <a:xfrm>
            <a:off x="4614738" y="1837965"/>
            <a:ext cx="4320000" cy="1715715"/>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129821</TotalTime>
  <Words>5138</Words>
  <Application>Microsoft Office PowerPoint</Application>
  <PresentationFormat>On-screen Show (4:3)</PresentationFormat>
  <Paragraphs>222</Paragraphs>
  <Slides>20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4986</cp:revision>
  <cp:lastPrinted>2020-11-06T11:50:37Z</cp:lastPrinted>
  <dcterms:created xsi:type="dcterms:W3CDTF">2016-11-25T10:22:24Z</dcterms:created>
  <dcterms:modified xsi:type="dcterms:W3CDTF">2021-12-20T10:52:35Z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