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handoutMasterIdLst>
    <p:handoutMasterId r:id="rId26"/>
  </p:handoutMasterIdLst>
  <p:sldIdLst>
    <p:sldId id="257" r:id="rId5"/>
    <p:sldId id="299" r:id="rId6"/>
    <p:sldId id="286" r:id="rId7"/>
    <p:sldId id="300" r:id="rId8"/>
    <p:sldId id="287" r:id="rId9"/>
    <p:sldId id="288" r:id="rId10"/>
    <p:sldId id="289" r:id="rId11"/>
    <p:sldId id="305" r:id="rId12"/>
    <p:sldId id="290" r:id="rId13"/>
    <p:sldId id="291" r:id="rId14"/>
    <p:sldId id="292" r:id="rId15"/>
    <p:sldId id="314" r:id="rId16"/>
    <p:sldId id="302" r:id="rId17"/>
    <p:sldId id="307" r:id="rId18"/>
    <p:sldId id="310" r:id="rId19"/>
    <p:sldId id="312" r:id="rId20"/>
    <p:sldId id="298" r:id="rId21"/>
    <p:sldId id="294" r:id="rId22"/>
    <p:sldId id="295" r:id="rId23"/>
    <p:sldId id="296" r:id="rId24"/>
  </p:sldIdLst>
  <p:sldSz cx="9144000" cy="6858000" type="screen4x3"/>
  <p:notesSz cx="6877050" cy="9656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cy Morris D/SUPT 42000436" initials="LMD4" lastIdx="2" clrIdx="0"/>
  <p:cmAuthor id="7" name="Richard Charnock 42071826" initials="RC4" lastIdx="1" clrIdx="7">
    <p:extLst>
      <p:ext uri="{19B8F6BF-5375-455C-9EA6-DF929625EA0E}">
        <p15:presenceInfo xmlns:p15="http://schemas.microsoft.com/office/powerpoint/2012/main" userId="S::Richard.Charnock@essex.police.uk::9349f1fd-d448-4709-94f9-992c39c3d9bf" providerId="AD"/>
      </p:ext>
    </p:extLst>
  </p:cmAuthor>
  <p:cmAuthor id="1" name="Mark Johnson 42078336" initials="MJ4" lastIdx="17" clrIdx="1"/>
  <p:cmAuthor id="2" name="Victoria Harrington 42077067" initials="VH4" lastIdx="123" clrIdx="2"/>
  <p:cmAuthor id="3" name="Matt Robbins 42073495" initials="MR4" lastIdx="5" clrIdx="3">
    <p:extLst>
      <p:ext uri="{19B8F6BF-5375-455C-9EA6-DF929625EA0E}">
        <p15:presenceInfo xmlns:p15="http://schemas.microsoft.com/office/powerpoint/2012/main" userId="S-1-5-21-3905950219-3223722337-1205513746-15545" providerId="AD"/>
      </p:ext>
    </p:extLst>
  </p:cmAuthor>
  <p:cmAuthor id="4" name="Laura Sumer 42070126" initials="LS4" lastIdx="18" clrIdx="4">
    <p:extLst>
      <p:ext uri="{19B8F6BF-5375-455C-9EA6-DF929625EA0E}">
        <p15:presenceInfo xmlns:p15="http://schemas.microsoft.com/office/powerpoint/2012/main" userId="S-1-5-21-3905950219-3223722337-1205513746-14080" providerId="AD"/>
      </p:ext>
    </p:extLst>
  </p:cmAuthor>
  <p:cmAuthor id="5" name="Laura Sumer 42070126" initials="LS4 [2]" lastIdx="30" clrIdx="5">
    <p:extLst>
      <p:ext uri="{19B8F6BF-5375-455C-9EA6-DF929625EA0E}">
        <p15:presenceInfo xmlns:p15="http://schemas.microsoft.com/office/powerpoint/2012/main" userId="S::Laura.Sumer@essex.police.uk::fbb2f4ed-998a-41d0-8295-e1419d34a0c5" providerId="AD"/>
      </p:ext>
    </p:extLst>
  </p:cmAuthor>
  <p:cmAuthor id="6" name="Matt Robbins 42073495" initials="MR4 [2]" lastIdx="7" clrIdx="6">
    <p:extLst>
      <p:ext uri="{19B8F6BF-5375-455C-9EA6-DF929625EA0E}">
        <p15:presenceInfo xmlns:p15="http://schemas.microsoft.com/office/powerpoint/2012/main" userId="S::Matt.Robbins@essex.police.uk::a8de2c8f-d049-460a-a9e1-41659b9f2e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1C3048"/>
    <a:srgbClr val="001947"/>
    <a:srgbClr val="E9EDF4"/>
    <a:srgbClr val="1F3651"/>
    <a:srgbClr val="142232"/>
    <a:srgbClr val="E890AB"/>
    <a:srgbClr val="83F5BF"/>
    <a:srgbClr val="132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19" autoAdjust="0"/>
    <p:restoredTop sz="96102" autoAdjust="0"/>
  </p:normalViewPr>
  <p:slideViewPr>
    <p:cSldViewPr>
      <p:cViewPr varScale="1">
        <p:scale>
          <a:sx n="73" d="100"/>
          <a:sy n="73" d="100"/>
        </p:scale>
        <p:origin x="64" y="100"/>
      </p:cViewPr>
      <p:guideLst>
        <p:guide orient="horz" pos="2160"/>
        <p:guide pos="2880"/>
      </p:guideLst>
    </p:cSldViewPr>
  </p:slideViewPr>
  <p:notesTextViewPr>
    <p:cViewPr>
      <p:scale>
        <a:sx n="1" d="1"/>
        <a:sy n="1" d="1"/>
      </p:scale>
      <p:origin x="0" y="0"/>
    </p:cViewPr>
  </p:notesTextViewPr>
  <p:notesViewPr>
    <p:cSldViewPr>
      <p:cViewPr varScale="1">
        <p:scale>
          <a:sx n="61" d="100"/>
          <a:sy n="61" d="100"/>
        </p:scale>
        <p:origin x="325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ctoria Harrington 42077067" userId="f4ff6639-4e17-47a0-8417-d7c2b298290e" providerId="ADAL" clId="{E018BC38-8071-4C5F-BCBD-E2543CDB1D95}"/>
    <pc:docChg chg="modSld">
      <pc:chgData name="Victoria Harrington 42077067" userId="f4ff6639-4e17-47a0-8417-d7c2b298290e" providerId="ADAL" clId="{E018BC38-8071-4C5F-BCBD-E2543CDB1D95}" dt="2021-11-18T13:31:41.698" v="4" actId="20577"/>
      <pc:docMkLst>
        <pc:docMk/>
      </pc:docMkLst>
      <pc:sldChg chg="modSp mod">
        <pc:chgData name="Victoria Harrington 42077067" userId="f4ff6639-4e17-47a0-8417-d7c2b298290e" providerId="ADAL" clId="{E018BC38-8071-4C5F-BCBD-E2543CDB1D95}" dt="2021-11-18T13:31:41.698" v="4" actId="20577"/>
        <pc:sldMkLst>
          <pc:docMk/>
          <pc:sldMk cId="3526203490" sldId="305"/>
        </pc:sldMkLst>
        <pc:spChg chg="mod">
          <ac:chgData name="Victoria Harrington 42077067" userId="f4ff6639-4e17-47a0-8417-d7c2b298290e" providerId="ADAL" clId="{E018BC38-8071-4C5F-BCBD-E2543CDB1D95}" dt="2021-11-18T13:31:41.698" v="4" actId="20577"/>
          <ac:spMkLst>
            <pc:docMk/>
            <pc:sldMk cId="3526203490" sldId="305"/>
            <ac:spMk id="7"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sz="quarter" idx="1"/>
          </p:nvPr>
        </p:nvSpPr>
        <p:spPr>
          <a:xfrm>
            <a:off x="3894723" y="2"/>
            <a:ext cx="2980704" cy="482839"/>
          </a:xfrm>
          <a:prstGeom prst="rect">
            <a:avLst/>
          </a:prstGeom>
        </p:spPr>
        <p:txBody>
          <a:bodyPr vert="horz" lIns="92098" tIns="46048" rIns="92098" bIns="46048" rtlCol="0"/>
          <a:lstStyle>
            <a:lvl1pPr algn="r">
              <a:defRPr sz="1200"/>
            </a:lvl1pPr>
          </a:lstStyle>
          <a:p>
            <a:fld id="{5903D7C5-9F6C-4676-B42A-1E0731642E03}" type="datetimeFigureOut">
              <a:rPr lang="en-GB" smtClean="0"/>
              <a:t>18/11/2021</a:t>
            </a:fld>
            <a:endParaRPr lang="en-GB" dirty="0"/>
          </a:p>
        </p:txBody>
      </p:sp>
      <p:sp>
        <p:nvSpPr>
          <p:cNvPr id="4" name="Footer Placeholder 3"/>
          <p:cNvSpPr>
            <a:spLocks noGrp="1"/>
          </p:cNvSpPr>
          <p:nvPr>
            <p:ph type="ftr" sz="quarter" idx="2"/>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94723" y="9172375"/>
            <a:ext cx="2980704" cy="482839"/>
          </a:xfrm>
          <a:prstGeom prst="rect">
            <a:avLst/>
          </a:prstGeom>
        </p:spPr>
        <p:txBody>
          <a:bodyPr vert="horz" lIns="92098" tIns="46048" rIns="92098" bIns="46048" rtlCol="0" anchor="b"/>
          <a:lstStyle>
            <a:lvl1pPr algn="r">
              <a:defRPr sz="1200"/>
            </a:lvl1pPr>
          </a:lstStyle>
          <a:p>
            <a:fld id="{B07D4B5A-3B64-4AD6-87F8-980ACD575913}" type="slidenum">
              <a:rPr lang="en-GB" smtClean="0"/>
              <a:t>‹#›</a:t>
            </a:fld>
            <a:endParaRPr lang="en-GB" dirty="0"/>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ink/ink1.xml><?xml version="1.0" encoding="utf-8"?>
<inkml:ink xmlns:inkml="http://www.w3.org/2003/InkML">
  <inkml:definitions>
    <inkml:context xml:id="ctx0">
      <inkml:inkSource xml:id="inkSrc0">
        <inkml:traceFormat>
          <inkml:channel name="X" type="integer" min="-1280" max="1920" units="cm"/>
          <inkml:channel name="Y" type="integer" max="1080" units="cm"/>
          <inkml:channel name="T" type="integer" max="2.14748E9" units="dev"/>
        </inkml:traceFormat>
        <inkml:channelProperties>
          <inkml:channelProperty channel="X" name="resolution" value="60.26365" units="1/cm"/>
          <inkml:channelProperty channel="Y" name="resolution" value="36.1204" units="1/cm"/>
          <inkml:channelProperty channel="T" name="resolution" value="1" units="1/dev"/>
        </inkml:channelProperties>
      </inkml:inkSource>
      <inkml:timestamp xml:id="ts0" timeString="2020-11-11T10:15:06.867"/>
    </inkml:context>
    <inkml:brush xml:id="br0">
      <inkml:brushProperty name="width" value="0.23333" units="cm"/>
      <inkml:brushProperty name="height" value="0.46667" units="cm"/>
      <inkml:brushProperty name="color" value="#FFFFFF"/>
      <inkml:brushProperty name="tip" value="rectangle"/>
      <inkml:brushProperty name="rasterOp" value="maskPen"/>
      <inkml:brushProperty name="fitToCurve" value="1"/>
    </inkml:brush>
  </inkml:definitions>
  <inkml:trace contextRef="#ctx0" brushRef="#br0">0 0 0</inkml:trace>
</inkml:ink>
</file>

<file path=ppt/ink/ink2.xml><?xml version="1.0" encoding="utf-8"?>
<inkml:ink xmlns:inkml="http://www.w3.org/2003/InkML">
  <inkml:definitions>
    <inkml:context xml:id="ctx0">
      <inkml:inkSource xml:id="inkSrc0">
        <inkml:traceFormat>
          <inkml:channel name="X" type="integer" min="-1280" max="1920" units="cm"/>
          <inkml:channel name="Y" type="integer" max="1080" units="cm"/>
          <inkml:channel name="T" type="integer" max="2.14748E9" units="dev"/>
        </inkml:traceFormat>
        <inkml:channelProperties>
          <inkml:channelProperty channel="X" name="resolution" value="60.26365" units="1/cm"/>
          <inkml:channelProperty channel="Y" name="resolution" value="36.1204" units="1/cm"/>
          <inkml:channelProperty channel="T" name="resolution" value="1" units="1/dev"/>
        </inkml:channelProperties>
      </inkml:inkSource>
      <inkml:timestamp xml:id="ts0" timeString="2020-11-11T10:15:07.062"/>
    </inkml:context>
    <inkml:brush xml:id="br0">
      <inkml:brushProperty name="width" value="0.23333" units="cm"/>
      <inkml:brushProperty name="height" value="0.46667" units="cm"/>
      <inkml:brushProperty name="color" value="#FFFFFF"/>
      <inkml:brushProperty name="tip" value="rectangle"/>
      <inkml:brushProperty name="rasterOp" value="maskPen"/>
      <inkml:brushProperty name="fitToCurve" value="1"/>
    </inkml:brush>
  </inkml:definitions>
  <inkml:trace contextRef="#ctx0" brushRef="#br0">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idx="1"/>
          </p:nvPr>
        </p:nvSpPr>
        <p:spPr>
          <a:xfrm>
            <a:off x="3894723" y="2"/>
            <a:ext cx="2980704" cy="482839"/>
          </a:xfrm>
          <a:prstGeom prst="rect">
            <a:avLst/>
          </a:prstGeom>
        </p:spPr>
        <p:txBody>
          <a:bodyPr vert="horz" lIns="92098" tIns="46048" rIns="92098" bIns="46048" rtlCol="0"/>
          <a:lstStyle>
            <a:lvl1pPr algn="r">
              <a:defRPr sz="1200"/>
            </a:lvl1pPr>
          </a:lstStyle>
          <a:p>
            <a:fld id="{94FE0818-969F-4496-9006-8FE67EE6E561}" type="datetimeFigureOut">
              <a:rPr lang="en-GB" smtClean="0"/>
              <a:t>18/11/2021</a:t>
            </a:fld>
            <a:endParaRPr lang="en-GB" dirty="0"/>
          </a:p>
        </p:txBody>
      </p:sp>
      <p:sp>
        <p:nvSpPr>
          <p:cNvPr id="4" name="Slide Image Placeholder 3"/>
          <p:cNvSpPr>
            <a:spLocks noGrp="1" noRot="1" noChangeAspect="1"/>
          </p:cNvSpPr>
          <p:nvPr>
            <p:ph type="sldImg" idx="2"/>
          </p:nvPr>
        </p:nvSpPr>
        <p:spPr>
          <a:xfrm>
            <a:off x="1023938" y="723900"/>
            <a:ext cx="4829175" cy="3621088"/>
          </a:xfrm>
          <a:prstGeom prst="rect">
            <a:avLst/>
          </a:prstGeom>
          <a:noFill/>
          <a:ln w="12700">
            <a:solidFill>
              <a:prstClr val="black"/>
            </a:solidFill>
          </a:ln>
        </p:spPr>
        <p:txBody>
          <a:bodyPr vert="horz" lIns="92098" tIns="46048" rIns="92098" bIns="46048" rtlCol="0" anchor="ctr"/>
          <a:lstStyle/>
          <a:p>
            <a:endParaRPr lang="en-GB" dirty="0"/>
          </a:p>
        </p:txBody>
      </p:sp>
      <p:sp>
        <p:nvSpPr>
          <p:cNvPr id="5" name="Notes Placeholder 4"/>
          <p:cNvSpPr>
            <a:spLocks noGrp="1"/>
          </p:cNvSpPr>
          <p:nvPr>
            <p:ph type="body" sz="quarter" idx="3"/>
          </p:nvPr>
        </p:nvSpPr>
        <p:spPr>
          <a:xfrm>
            <a:off x="688357" y="4587739"/>
            <a:ext cx="5500342" cy="4345543"/>
          </a:xfrm>
          <a:prstGeom prst="rect">
            <a:avLst/>
          </a:prstGeom>
        </p:spPr>
        <p:txBody>
          <a:bodyPr vert="horz" lIns="92098" tIns="46048" rIns="92098" bIns="4604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94723" y="9172375"/>
            <a:ext cx="2980704" cy="482839"/>
          </a:xfrm>
          <a:prstGeom prst="rect">
            <a:avLst/>
          </a:prstGeom>
        </p:spPr>
        <p:txBody>
          <a:bodyPr vert="horz" lIns="92098" tIns="46048" rIns="92098" bIns="46048" rtlCol="0" anchor="b"/>
          <a:lstStyle>
            <a:lvl1pPr algn="r">
              <a:defRPr sz="1200"/>
            </a:lvl1pPr>
          </a:lstStyle>
          <a:p>
            <a:fld id="{AC682968-C500-41F0-8EA9-AEB7EAFF1BE1}" type="slidenum">
              <a:rPr lang="en-GB" smtClean="0"/>
              <a:t>‹#›</a:t>
            </a:fld>
            <a:endParaRPr lang="en-GB" dirty="0"/>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03070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42977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18/11/2021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807110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18/11/2021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37248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18/11/2021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9754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18/11/2021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651844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18/11/2021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51911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18/11/2021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387979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18/11/2021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306048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18/11/2021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250470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18/11/2021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721263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18/11/2021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009590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18/11/2021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2735207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18/11/2021</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dirty="0"/>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emf"/><Relationship Id="rId1" Type="http://schemas.openxmlformats.org/officeDocument/2006/relationships/slideLayout" Target="../slideLayouts/slideLayout1.xml"/><Relationship Id="rId5" Type="http://schemas.openxmlformats.org/officeDocument/2006/relationships/image" Target="../media/image26.png"/><Relationship Id="rId4" Type="http://schemas.openxmlformats.org/officeDocument/2006/relationships/image" Target="../media/image25.png"/></Relationships>
</file>

<file path=ppt/slides/_rels/slide11.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png"/><Relationship Id="rId1" Type="http://schemas.openxmlformats.org/officeDocument/2006/relationships/slideLayout" Target="../slideLayouts/slideLayout1.xml"/><Relationship Id="rId4" Type="http://schemas.openxmlformats.org/officeDocument/2006/relationships/image" Target="../media/image29.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1.emf"/><Relationship Id="rId7" Type="http://schemas.openxmlformats.org/officeDocument/2006/relationships/image" Target="../media/image35.emf"/><Relationship Id="rId2" Type="http://schemas.openxmlformats.org/officeDocument/2006/relationships/image" Target="../media/image30.emf"/><Relationship Id="rId1" Type="http://schemas.openxmlformats.org/officeDocument/2006/relationships/slideLayout" Target="../slideLayouts/slideLayout2.xml"/><Relationship Id="rId6" Type="http://schemas.openxmlformats.org/officeDocument/2006/relationships/image" Target="../media/image34.emf"/><Relationship Id="rId5" Type="http://schemas.openxmlformats.org/officeDocument/2006/relationships/image" Target="../media/image33.emf"/><Relationship Id="rId4" Type="http://schemas.openxmlformats.org/officeDocument/2006/relationships/image" Target="../media/image32.png"/></Relationships>
</file>

<file path=ppt/slides/_rels/slide14.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 Id="rId4" Type="http://schemas.openxmlformats.org/officeDocument/2006/relationships/image" Target="../media/image38.emf"/></Relationships>
</file>

<file path=ppt/slides/_rels/slide15.xml.rels><?xml version="1.0" encoding="UTF-8" standalone="yes"?>
<Relationships xmlns="http://schemas.openxmlformats.org/package/2006/relationships"><Relationship Id="rId3" Type="http://schemas.openxmlformats.org/officeDocument/2006/relationships/image" Target="../media/image40.emf"/><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2.emf"/><Relationship Id="rId2" Type="http://schemas.openxmlformats.org/officeDocument/2006/relationships/image" Target="../media/image4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3.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 Id="rId4" Type="http://schemas.openxmlformats.org/officeDocument/2006/relationships/image" Target="../media/image7.emf"/></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8" Type="http://schemas.openxmlformats.org/officeDocument/2006/relationships/image" Target="../media/image15.emf"/><Relationship Id="rId7" Type="http://schemas.openxmlformats.org/officeDocument/2006/relationships/customXml" Target="../ink/ink2.xml"/><Relationship Id="rId2" Type="http://schemas.openxmlformats.org/officeDocument/2006/relationships/customXml" Target="../ink/ink1.xml"/><Relationship Id="rId1" Type="http://schemas.openxmlformats.org/officeDocument/2006/relationships/slideLayout" Target="../slideLayouts/slideLayout1.xml"/><Relationship Id="rId6" Type="http://schemas.openxmlformats.org/officeDocument/2006/relationships/image" Target="../media/image18.emf"/><Relationship Id="rId10" Type="http://schemas.openxmlformats.org/officeDocument/2006/relationships/image" Target="../media/image17.png"/><Relationship Id="rId9" Type="http://schemas.openxmlformats.org/officeDocument/2006/relationships/image" Target="../media/image16.png"/></Relationships>
</file>

<file path=ppt/slides/_rels/slide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emf"/><Relationship Id="rId1" Type="http://schemas.openxmlformats.org/officeDocument/2006/relationships/slideLayout" Target="../slideLayouts/slideLayout1.xml"/><Relationship Id="rId4"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225" y="1124744"/>
            <a:ext cx="8599558" cy="1323439"/>
          </a:xfrm>
          <a:prstGeom prst="rect">
            <a:avLst/>
          </a:prstGeom>
          <a:noFill/>
        </p:spPr>
        <p:txBody>
          <a:bodyPr wrap="square" rtlCol="0">
            <a:spAutoFit/>
          </a:bodyPr>
          <a:lstStyle/>
          <a:p>
            <a:r>
              <a:rPr lang="en-GB" sz="4000" b="1" dirty="0"/>
              <a:t>Police and Crime Plan 2016-2021</a:t>
            </a:r>
          </a:p>
          <a:p>
            <a:r>
              <a:rPr lang="en-GB" sz="4000" b="1" dirty="0"/>
              <a:t>Monthly Performance Update</a:t>
            </a:r>
          </a:p>
        </p:txBody>
      </p:sp>
      <p:sp>
        <p:nvSpPr>
          <p:cNvPr id="3" name="Rectangle 2"/>
          <p:cNvSpPr/>
          <p:nvPr/>
        </p:nvSpPr>
        <p:spPr>
          <a:xfrm>
            <a:off x="199225" y="2570431"/>
            <a:ext cx="4572000" cy="523220"/>
          </a:xfrm>
          <a:prstGeom prst="rect">
            <a:avLst/>
          </a:prstGeom>
        </p:spPr>
        <p:txBody>
          <a:bodyPr>
            <a:spAutoFit/>
          </a:bodyPr>
          <a:lstStyle/>
          <a:p>
            <a:r>
              <a:rPr lang="en-GB" sz="2800" b="1" dirty="0"/>
              <a:t>October 2021</a:t>
            </a:r>
            <a:endParaRPr lang="en-GB" sz="2800" b="1" dirty="0">
              <a:solidFill>
                <a:srgbClr val="FF0000"/>
              </a:solidFill>
            </a:endParaRPr>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4" name="TextBox 3"/>
          <p:cNvSpPr txBox="1"/>
          <p:nvPr/>
        </p:nvSpPr>
        <p:spPr>
          <a:xfrm>
            <a:off x="5364088" y="5705380"/>
            <a:ext cx="3744416" cy="1077218"/>
          </a:xfrm>
          <a:prstGeom prst="rect">
            <a:avLst/>
          </a:prstGeom>
          <a:noFill/>
        </p:spPr>
        <p:txBody>
          <a:bodyPr wrap="square" rtlCol="0">
            <a:spAutoFit/>
          </a:bodyPr>
          <a:lstStyle/>
          <a:p>
            <a:pPr algn="r"/>
            <a:r>
              <a:rPr lang="en-GB" sz="1600" dirty="0"/>
              <a:t>Version 1.4</a:t>
            </a:r>
          </a:p>
          <a:p>
            <a:pPr algn="r"/>
            <a:r>
              <a:rPr lang="en-GB" sz="1600" dirty="0"/>
              <a:t>Produced November 2021</a:t>
            </a:r>
          </a:p>
          <a:p>
            <a:pPr algn="r"/>
            <a:r>
              <a:rPr lang="en-GB" sz="1600" dirty="0"/>
              <a:t>Performance Analysis Unit, Essex Police</a:t>
            </a:r>
          </a:p>
          <a:p>
            <a:pPr algn="r"/>
            <a:r>
              <a:rPr lang="en-GB" sz="1600" dirty="0"/>
              <a:t>Sensitivity: Official</a:t>
            </a:r>
          </a:p>
        </p:txBody>
      </p:sp>
      <p:sp>
        <p:nvSpPr>
          <p:cNvPr id="10" name="TextBox 9"/>
          <p:cNvSpPr txBox="1"/>
          <p:nvPr/>
        </p:nvSpPr>
        <p:spPr>
          <a:xfrm>
            <a:off x="199225" y="3093649"/>
            <a:ext cx="8329642" cy="276999"/>
          </a:xfrm>
          <a:prstGeom prst="rect">
            <a:avLst/>
          </a:prstGeom>
          <a:noFill/>
        </p:spPr>
        <p:txBody>
          <a:bodyPr wrap="square" rtlCol="0">
            <a:spAutoFit/>
          </a:bodyPr>
          <a:lstStyle/>
          <a:p>
            <a:r>
              <a:rPr lang="en-GB" sz="1200" i="1" dirty="0"/>
              <a:t>National and MSG positions are to </a:t>
            </a:r>
            <a:r>
              <a:rPr lang="en-GB" sz="1200" i="1" dirty="0">
                <a:solidFill>
                  <a:srgbClr val="FF0000"/>
                </a:solidFill>
              </a:rPr>
              <a:t>31 August 2021 </a:t>
            </a:r>
            <a:r>
              <a:rPr lang="en-GB" sz="1200" i="1" dirty="0">
                <a:solidFill>
                  <a:schemeClr val="bg1">
                    <a:lumMod val="50000"/>
                  </a:schemeClr>
                </a:solidFill>
              </a:rPr>
              <a:t>(Essex Police data are to 31 October 2021).</a:t>
            </a:r>
            <a:endParaRPr lang="en-GB" sz="3600" dirty="0">
              <a:solidFill>
                <a:srgbClr val="FF0000"/>
              </a:solidFill>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496" y="4642897"/>
            <a:ext cx="1976798"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571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07504" y="3633767"/>
            <a:ext cx="8921936" cy="270843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rPr>
              <a:t>There was an 18.0% increase (364 more) in the number of Child Sexual Abuse/Exploitation investigations in the 12 months to October 2021 compared to the 12 months to October 2020 and a 9.1% decrease (32 fewer) in the number of solved Child Abuse Outcomes. Compared to the 12 months to October 2019, the number of child abuse solved outcomes in the last year increased by 29.1% (72 more outcomes). </a:t>
            </a:r>
          </a:p>
          <a:p>
            <a:pPr lvl="0"/>
            <a:endParaRPr lang="en-GB" sz="1000" dirty="0">
              <a:solidFill>
                <a:schemeClr val="tx1"/>
              </a:solidFill>
            </a:endParaRPr>
          </a:p>
          <a:p>
            <a:r>
              <a:rPr lang="en-GB" sz="1000" dirty="0">
                <a:solidFill>
                  <a:schemeClr val="tx1"/>
                </a:solidFill>
              </a:rPr>
              <a:t>15.6% more Child Sexual Abuse/Exploitation investigations (an increase of 323) were recorded in the 12 months to October 2021 compared to the 12 months to October 2019.</a:t>
            </a:r>
          </a:p>
          <a:p>
            <a:pPr lvl="0"/>
            <a:endParaRPr lang="en-GB" sz="1000" dirty="0">
              <a:solidFill>
                <a:schemeClr val="tx1"/>
              </a:solidFill>
            </a:endParaRPr>
          </a:p>
          <a:p>
            <a:pPr lvl="0"/>
            <a:r>
              <a:rPr lang="en-GB" sz="1000" dirty="0">
                <a:solidFill>
                  <a:schemeClr val="tx1"/>
                </a:solidFill>
              </a:rPr>
              <a:t>6.1% more Child Abuse offences (an increase of 340) were recorded in the 12 months to October 2021 compared to the 12 months to October 2020. This increase in offences can be partly attributed to a rise in referrals from schools in the latter part of 2020. The number of child abuse offences increased by 18.0% (897 more offences) in the 12 months to October 2021 compared to the 12 months to October 2019. </a:t>
            </a:r>
          </a:p>
          <a:p>
            <a:pPr lvl="0"/>
            <a:endParaRPr lang="en-GB" sz="1000" dirty="0">
              <a:solidFill>
                <a:schemeClr val="tx1"/>
              </a:solidFill>
            </a:endParaRPr>
          </a:p>
          <a:p>
            <a:pPr lvl="0"/>
            <a:r>
              <a:rPr lang="en-GB" sz="1000" dirty="0">
                <a:solidFill>
                  <a:schemeClr val="tx1"/>
                </a:solidFill>
              </a:rPr>
              <a:t>166 Modern Slavery referrals were made in the 12 months to October 2021 compared with 111 in the 12 months to October 2020 (55 more).</a:t>
            </a:r>
          </a:p>
          <a:p>
            <a:endParaRPr lang="en-GB" sz="1000" dirty="0">
              <a:solidFill>
                <a:srgbClr val="FF0000"/>
              </a:solidFill>
            </a:endParaRPr>
          </a:p>
          <a:p>
            <a:pPr lvl="0"/>
            <a:r>
              <a:rPr lang="en-GB" sz="1000" dirty="0">
                <a:solidFill>
                  <a:schemeClr val="tx1"/>
                </a:solidFill>
              </a:rPr>
              <a:t>Due to the decrease in the number of child abuse outcomes and the increase in child abuse offences, a grade of Requires Improvement is recommended. For a grade of ‘Good’ to be recommended, an increase in the number of child abuse offences solved is required.</a:t>
            </a:r>
          </a:p>
          <a:p>
            <a:pPr lvl="0"/>
            <a:endParaRPr lang="en-GB" sz="1000" dirty="0">
              <a:solidFill>
                <a:schemeClr val="tx1"/>
              </a:solidFill>
            </a:endParaRPr>
          </a:p>
          <a:p>
            <a:pPr lvl="0"/>
            <a:r>
              <a:rPr lang="en-GB" sz="1000" dirty="0">
                <a:solidFill>
                  <a:schemeClr val="tx1"/>
                </a:solidFill>
              </a:rPr>
              <a:t>* Due to a change in recording of Modern Slavery referrals in April 2019 it is not possible to compare the 12 months to October 2019 to the 12 months to October 2021. </a:t>
            </a: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6 - Protecting children &amp; vulnerable people </a:t>
            </a:r>
          </a:p>
        </p:txBody>
      </p:sp>
      <p:sp>
        <p:nvSpPr>
          <p:cNvPr id="5" name="Slide Number Placeholder 4"/>
          <p:cNvSpPr>
            <a:spLocks noGrp="1"/>
          </p:cNvSpPr>
          <p:nvPr>
            <p:ph type="sldNum" sz="quarter" idx="12"/>
          </p:nvPr>
        </p:nvSpPr>
        <p:spPr>
          <a:xfrm>
            <a:off x="6829116" y="6496089"/>
            <a:ext cx="2133600" cy="365125"/>
          </a:xfrm>
        </p:spPr>
        <p:txBody>
          <a:bodyPr/>
          <a:lstStyle/>
          <a:p>
            <a:fld id="{E0D83E65-4E55-4BA6-A0BC-212B9D3BDCE3}" type="slidenum">
              <a:rPr lang="en-GB" smtClean="0"/>
              <a:pPr/>
              <a:t>10</a:t>
            </a:fld>
            <a:endParaRPr lang="en-GB" dirty="0"/>
          </a:p>
        </p:txBody>
      </p:sp>
      <p:sp>
        <p:nvSpPr>
          <p:cNvPr id="11" name="Rectangle 10">
            <a:extLst>
              <a:ext uri="{FF2B5EF4-FFF2-40B4-BE49-F238E27FC236}">
                <a16:creationId xmlns:a16="http://schemas.microsoft.com/office/drawing/2014/main" id="{321D7AE4-8AB8-4767-A031-F11F3CFFBD5A}"/>
              </a:ext>
            </a:extLst>
          </p:cNvPr>
          <p:cNvSpPr/>
          <p:nvPr/>
        </p:nvSpPr>
        <p:spPr>
          <a:xfrm>
            <a:off x="6066858" y="179348"/>
            <a:ext cx="307714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endParaRPr lang="en-GB" b="1" dirty="0">
              <a:solidFill>
                <a:schemeClr val="accent3"/>
              </a:solidFill>
            </a:endParaRPr>
          </a:p>
        </p:txBody>
      </p:sp>
      <p:pic>
        <p:nvPicPr>
          <p:cNvPr id="2" name="Picture 1">
            <a:extLst>
              <a:ext uri="{FF2B5EF4-FFF2-40B4-BE49-F238E27FC236}">
                <a16:creationId xmlns:a16="http://schemas.microsoft.com/office/drawing/2014/main" id="{4B57BA8D-51E5-483B-A02B-6B521ED235AB}"/>
              </a:ext>
            </a:extLst>
          </p:cNvPr>
          <p:cNvPicPr>
            <a:picLocks noChangeAspect="1"/>
          </p:cNvPicPr>
          <p:nvPr/>
        </p:nvPicPr>
        <p:blipFill>
          <a:blip r:embed="rId2"/>
          <a:stretch>
            <a:fillRect/>
          </a:stretch>
        </p:blipFill>
        <p:spPr>
          <a:xfrm>
            <a:off x="107504" y="704376"/>
            <a:ext cx="6210000" cy="1326968"/>
          </a:xfrm>
          <a:prstGeom prst="rect">
            <a:avLst/>
          </a:prstGeom>
        </p:spPr>
      </p:pic>
      <p:pic>
        <p:nvPicPr>
          <p:cNvPr id="4" name="Picture 3">
            <a:extLst>
              <a:ext uri="{FF2B5EF4-FFF2-40B4-BE49-F238E27FC236}">
                <a16:creationId xmlns:a16="http://schemas.microsoft.com/office/drawing/2014/main" id="{ADA21467-DD20-48C6-A1C3-1EBCA2A5EAD3}"/>
              </a:ext>
            </a:extLst>
          </p:cNvPr>
          <p:cNvPicPr>
            <a:picLocks noChangeAspect="1"/>
          </p:cNvPicPr>
          <p:nvPr/>
        </p:nvPicPr>
        <p:blipFill>
          <a:blip r:embed="rId3"/>
          <a:stretch>
            <a:fillRect/>
          </a:stretch>
        </p:blipFill>
        <p:spPr>
          <a:xfrm>
            <a:off x="107504" y="2052503"/>
            <a:ext cx="2880000" cy="1229823"/>
          </a:xfrm>
          <a:prstGeom prst="rect">
            <a:avLst/>
          </a:prstGeom>
        </p:spPr>
      </p:pic>
      <p:pic>
        <p:nvPicPr>
          <p:cNvPr id="8" name="Picture 7">
            <a:extLst>
              <a:ext uri="{FF2B5EF4-FFF2-40B4-BE49-F238E27FC236}">
                <a16:creationId xmlns:a16="http://schemas.microsoft.com/office/drawing/2014/main" id="{95C8CCD0-E11C-49DE-8F89-1DFBF81E8B56}"/>
              </a:ext>
            </a:extLst>
          </p:cNvPr>
          <p:cNvPicPr>
            <a:picLocks noChangeAspect="1"/>
          </p:cNvPicPr>
          <p:nvPr/>
        </p:nvPicPr>
        <p:blipFill>
          <a:blip r:embed="rId4"/>
          <a:stretch>
            <a:fillRect/>
          </a:stretch>
        </p:blipFill>
        <p:spPr>
          <a:xfrm>
            <a:off x="3128472" y="2062291"/>
            <a:ext cx="2880000" cy="1235099"/>
          </a:xfrm>
          <a:prstGeom prst="rect">
            <a:avLst/>
          </a:prstGeom>
        </p:spPr>
      </p:pic>
      <p:pic>
        <p:nvPicPr>
          <p:cNvPr id="14" name="Picture 13">
            <a:extLst>
              <a:ext uri="{FF2B5EF4-FFF2-40B4-BE49-F238E27FC236}">
                <a16:creationId xmlns:a16="http://schemas.microsoft.com/office/drawing/2014/main" id="{61B98014-1D77-4E82-9A73-334C5CA6E696}"/>
              </a:ext>
            </a:extLst>
          </p:cNvPr>
          <p:cNvPicPr>
            <a:picLocks noChangeAspect="1"/>
          </p:cNvPicPr>
          <p:nvPr/>
        </p:nvPicPr>
        <p:blipFill>
          <a:blip r:embed="rId5"/>
          <a:stretch>
            <a:fillRect/>
          </a:stretch>
        </p:blipFill>
        <p:spPr>
          <a:xfrm>
            <a:off x="6149440" y="2049663"/>
            <a:ext cx="2880000" cy="1232663"/>
          </a:xfrm>
          <a:prstGeom prst="rect">
            <a:avLst/>
          </a:prstGeom>
        </p:spPr>
      </p:pic>
    </p:spTree>
    <p:extLst>
      <p:ext uri="{BB962C8B-B14F-4D97-AF65-F5344CB8AC3E}">
        <p14:creationId xmlns:p14="http://schemas.microsoft.com/office/powerpoint/2010/main" val="3683356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7 - Improve safety on our roads </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11</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p>
        </p:txBody>
      </p:sp>
      <p:sp>
        <p:nvSpPr>
          <p:cNvPr id="7" name="TextBox 6"/>
          <p:cNvSpPr txBox="1"/>
          <p:nvPr/>
        </p:nvSpPr>
        <p:spPr>
          <a:xfrm>
            <a:off x="67104" y="3952711"/>
            <a:ext cx="8978675" cy="2788657"/>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950" dirty="0">
                <a:solidFill>
                  <a:schemeClr val="tx1"/>
                </a:solidFill>
              </a:rPr>
              <a:t>There was a 1.4% increase (10 more) in the number of those Killed or Seriously Injured (KSI) in Essex for the 12 months to September 2021 compared to the 12 months to September 20</a:t>
            </a:r>
            <a:r>
              <a:rPr lang="en-GB" sz="950" u="sng" dirty="0">
                <a:solidFill>
                  <a:schemeClr val="tx1"/>
                </a:solidFill>
              </a:rPr>
              <a:t>20</a:t>
            </a:r>
            <a:r>
              <a:rPr lang="en-GB" sz="950" dirty="0">
                <a:solidFill>
                  <a:schemeClr val="tx1"/>
                </a:solidFill>
              </a:rPr>
              <a:t>. The number of KSIs decreased by 16.5% (145 fewer offences) in the 12 months to September 2021 compared to the 12 months to September 20</a:t>
            </a:r>
            <a:r>
              <a:rPr lang="en-GB" sz="950" u="sng" dirty="0">
                <a:solidFill>
                  <a:schemeClr val="tx1"/>
                </a:solidFill>
              </a:rPr>
              <a:t>19</a:t>
            </a:r>
            <a:r>
              <a:rPr lang="en-GB" sz="950" dirty="0">
                <a:solidFill>
                  <a:schemeClr val="tx1"/>
                </a:solidFill>
              </a:rPr>
              <a:t>. Please note that most </a:t>
            </a:r>
            <a:r>
              <a:rPr lang="en-GB" sz="950" dirty="0" err="1">
                <a:solidFill>
                  <a:schemeClr val="tx1"/>
                </a:solidFill>
              </a:rPr>
              <a:t>KSIs</a:t>
            </a:r>
            <a:r>
              <a:rPr lang="en-GB" sz="950" dirty="0">
                <a:solidFill>
                  <a:schemeClr val="tx1"/>
                </a:solidFill>
              </a:rPr>
              <a:t> do not necessarily result in criminal offences (such as death or serious injury caused by dangerous driving) being recorded. Essex is sixth in its Most Similar Group (MSG) of forces for casualties per 100 million vehicle kilometres (results to June 20</a:t>
            </a:r>
            <a:r>
              <a:rPr lang="en-GB" sz="950" u="sng" dirty="0">
                <a:solidFill>
                  <a:schemeClr val="tx1"/>
                </a:solidFill>
              </a:rPr>
              <a:t>20</a:t>
            </a:r>
            <a:r>
              <a:rPr lang="en-GB" sz="950" dirty="0">
                <a:solidFill>
                  <a:schemeClr val="tx1"/>
                </a:solidFill>
              </a:rPr>
              <a:t>) and slightly worse than the MSG average. However, due to the fact that more recent national figures have not been released, the current position cannot be determined (the date of the next national release has not yet been confirmed).</a:t>
            </a:r>
          </a:p>
          <a:p>
            <a:endParaRPr lang="en-GB" sz="950" dirty="0">
              <a:solidFill>
                <a:schemeClr val="tx1"/>
              </a:solidFill>
            </a:endParaRPr>
          </a:p>
          <a:p>
            <a:r>
              <a:rPr lang="en-GB" sz="950" dirty="0">
                <a:solidFill>
                  <a:schemeClr val="tx1"/>
                </a:solidFill>
              </a:rPr>
              <a:t>There was a 20.9% decrease (121 fewer offences) in the number of driving related mobile phone offences recorded for the 12 months to October 2021 compared to the 12 months to October 2020.*  There was also a 32.1% decrease (1,370 fewer offences) in drink/drug driving offences for the 12 months to October 2021 compared to the 12 months to October 2020; of these offences, there was a 9.6% decrease (139 fewer offences) in </a:t>
            </a:r>
            <a:r>
              <a:rPr lang="en-GB" sz="950" i="1" dirty="0">
                <a:solidFill>
                  <a:schemeClr val="tx1"/>
                </a:solidFill>
              </a:rPr>
              <a:t>drink</a:t>
            </a:r>
            <a:r>
              <a:rPr lang="en-GB" sz="950" dirty="0">
                <a:solidFill>
                  <a:schemeClr val="tx1"/>
                </a:solidFill>
              </a:rPr>
              <a:t> driving and a 47.5% decrease (1,123 fewer offences) in </a:t>
            </a:r>
            <a:r>
              <a:rPr lang="en-GB" sz="950" i="1" dirty="0">
                <a:solidFill>
                  <a:schemeClr val="tx1"/>
                </a:solidFill>
              </a:rPr>
              <a:t>drug</a:t>
            </a:r>
            <a:r>
              <a:rPr lang="en-GB" sz="950" dirty="0">
                <a:solidFill>
                  <a:schemeClr val="tx1"/>
                </a:solidFill>
              </a:rPr>
              <a:t> driving. All of these offence types are primarily driven by police proactivity in relation to road safety. </a:t>
            </a:r>
          </a:p>
          <a:p>
            <a:endParaRPr lang="en-GB" sz="950" dirty="0">
              <a:solidFill>
                <a:schemeClr val="tx1"/>
              </a:solidFill>
            </a:endParaRPr>
          </a:p>
          <a:p>
            <a:r>
              <a:rPr lang="en-GB" sz="950" dirty="0">
                <a:solidFill>
                  <a:schemeClr val="tx1"/>
                </a:solidFill>
              </a:rPr>
              <a:t>Due to the decrease in the number of drink/drug driving offences in the past 12 months, a grade of Good is recommended.</a:t>
            </a:r>
          </a:p>
          <a:p>
            <a:endParaRPr lang="en-GB" sz="950" dirty="0">
              <a:solidFill>
                <a:srgbClr val="FF0000"/>
              </a:solidFill>
            </a:endParaRPr>
          </a:p>
          <a:p>
            <a:r>
              <a:rPr lang="en-GB" sz="950" dirty="0">
                <a:solidFill>
                  <a:schemeClr val="tx1"/>
                </a:solidFill>
              </a:rPr>
              <a:t> * In 2019, the definition as to what constituted “use” of a mobile phone in relation to driver-related mobile phone offences was subject to a legal challenge. This resulted in a ruling, which held that while “use” included accessing the interactive functions of the mobile phone (such as making calls, sending messages or using the internet), it did not extend to solely accessing the device’s internal functions (such as making use of the camera). Fewer mobile phone offences were subsequently prosecuted from this point.  In 2021, however, the law was changed: it is now illegal to “hold” a phone or sat nav when driving or riding a motorcycle. Offences may therefore start to increase.</a:t>
            </a:r>
          </a:p>
          <a:p>
            <a:r>
              <a:rPr lang="en-GB" sz="950" dirty="0">
                <a:solidFill>
                  <a:schemeClr val="tx1"/>
                </a:solidFill>
              </a:rPr>
              <a:t>** Data are to September 2021 as the system used to provide these data is unavailable. Other forces are also affected.</a:t>
            </a:r>
          </a:p>
        </p:txBody>
      </p:sp>
      <p:pic>
        <p:nvPicPr>
          <p:cNvPr id="10" name="Picture 9">
            <a:extLst>
              <a:ext uri="{FF2B5EF4-FFF2-40B4-BE49-F238E27FC236}">
                <a16:creationId xmlns:a16="http://schemas.microsoft.com/office/drawing/2014/main" id="{22B88614-5574-4444-86E5-E5F84C614D06}"/>
              </a:ext>
            </a:extLst>
          </p:cNvPr>
          <p:cNvPicPr>
            <a:picLocks noChangeAspect="1"/>
          </p:cNvPicPr>
          <p:nvPr/>
        </p:nvPicPr>
        <p:blipFill>
          <a:blip r:embed="rId2"/>
          <a:stretch>
            <a:fillRect/>
          </a:stretch>
        </p:blipFill>
        <p:spPr>
          <a:xfrm>
            <a:off x="98221" y="2343533"/>
            <a:ext cx="3780000" cy="1519980"/>
          </a:xfrm>
          <a:prstGeom prst="rect">
            <a:avLst/>
          </a:prstGeom>
        </p:spPr>
      </p:pic>
      <p:pic>
        <p:nvPicPr>
          <p:cNvPr id="11" name="Picture 10">
            <a:extLst>
              <a:ext uri="{FF2B5EF4-FFF2-40B4-BE49-F238E27FC236}">
                <a16:creationId xmlns:a16="http://schemas.microsoft.com/office/drawing/2014/main" id="{2AB47703-BC41-4434-B461-834338E84E95}"/>
              </a:ext>
            </a:extLst>
          </p:cNvPr>
          <p:cNvPicPr>
            <a:picLocks noChangeAspect="1"/>
          </p:cNvPicPr>
          <p:nvPr/>
        </p:nvPicPr>
        <p:blipFill>
          <a:blip r:embed="rId3"/>
          <a:stretch>
            <a:fillRect/>
          </a:stretch>
        </p:blipFill>
        <p:spPr>
          <a:xfrm>
            <a:off x="5085779" y="2343533"/>
            <a:ext cx="3960000" cy="947340"/>
          </a:xfrm>
          <a:prstGeom prst="rect">
            <a:avLst/>
          </a:prstGeom>
        </p:spPr>
      </p:pic>
      <p:pic>
        <p:nvPicPr>
          <p:cNvPr id="2" name="Picture 1">
            <a:extLst>
              <a:ext uri="{FF2B5EF4-FFF2-40B4-BE49-F238E27FC236}">
                <a16:creationId xmlns:a16="http://schemas.microsoft.com/office/drawing/2014/main" id="{3ADF2060-06B4-4B7C-B5E0-BFA0C070CB0B}"/>
              </a:ext>
            </a:extLst>
          </p:cNvPr>
          <p:cNvPicPr>
            <a:picLocks noChangeAspect="1"/>
          </p:cNvPicPr>
          <p:nvPr/>
        </p:nvPicPr>
        <p:blipFill>
          <a:blip r:embed="rId4"/>
          <a:stretch>
            <a:fillRect/>
          </a:stretch>
        </p:blipFill>
        <p:spPr>
          <a:xfrm>
            <a:off x="98221" y="772415"/>
            <a:ext cx="9000000" cy="1469914"/>
          </a:xfrm>
          <a:prstGeom prst="rect">
            <a:avLst/>
          </a:prstGeom>
        </p:spPr>
      </p:pic>
    </p:spTree>
    <p:extLst>
      <p:ext uri="{BB962C8B-B14F-4D97-AF65-F5344CB8AC3E}">
        <p14:creationId xmlns:p14="http://schemas.microsoft.com/office/powerpoint/2010/main" val="1641022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Monthly Performance Overview: Exceptions</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12</a:t>
            </a:fld>
            <a:endParaRPr lang="en-GB" dirty="0"/>
          </a:p>
        </p:txBody>
      </p:sp>
      <p:sp>
        <p:nvSpPr>
          <p:cNvPr id="12" name="TextBox 11">
            <a:extLst>
              <a:ext uri="{FF2B5EF4-FFF2-40B4-BE49-F238E27FC236}">
                <a16:creationId xmlns:a16="http://schemas.microsoft.com/office/drawing/2014/main" id="{41EFCF5B-4DD6-481D-B001-402D5BD73580}"/>
              </a:ext>
            </a:extLst>
          </p:cNvPr>
          <p:cNvSpPr txBox="1"/>
          <p:nvPr/>
        </p:nvSpPr>
        <p:spPr>
          <a:xfrm>
            <a:off x="134042" y="769942"/>
            <a:ext cx="8894104" cy="707886"/>
          </a:xfrm>
          <a:prstGeom prst="rect">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dirty="0">
                <a:solidFill>
                  <a:schemeClr val="tx1"/>
                </a:solidFill>
              </a:rPr>
              <a:t>Exceptions Overview</a:t>
            </a:r>
            <a:r>
              <a:rPr lang="en-GB" sz="1600" dirty="0">
                <a:solidFill>
                  <a:schemeClr val="tx1"/>
                </a:solidFill>
              </a:rPr>
              <a:t> </a:t>
            </a:r>
          </a:p>
          <a:p>
            <a:r>
              <a:rPr lang="en-GB" sz="1200" dirty="0">
                <a:solidFill>
                  <a:schemeClr val="tx1"/>
                </a:solidFill>
              </a:rPr>
              <a:t>Anti-Social Behaviour Incidents experienced a statistically significant </a:t>
            </a:r>
            <a:r>
              <a:rPr lang="en-GB" sz="1200" u="sng" dirty="0">
                <a:solidFill>
                  <a:schemeClr val="tx1"/>
                </a:solidFill>
              </a:rPr>
              <a:t>decrease</a:t>
            </a:r>
            <a:r>
              <a:rPr lang="en-GB" sz="1200" dirty="0">
                <a:solidFill>
                  <a:schemeClr val="tx1"/>
                </a:solidFill>
              </a:rPr>
              <a:t> for the month of October 2021. Racial/Religiously Aggravated Offences and Hate Crime HO Definition experienced statistically significant </a:t>
            </a:r>
            <a:r>
              <a:rPr lang="en-GB" sz="1200" u="sng" dirty="0">
                <a:solidFill>
                  <a:schemeClr val="tx1"/>
                </a:solidFill>
              </a:rPr>
              <a:t>increases</a:t>
            </a:r>
            <a:r>
              <a:rPr lang="en-GB" sz="1200" dirty="0">
                <a:solidFill>
                  <a:schemeClr val="tx1"/>
                </a:solidFill>
              </a:rPr>
              <a:t> for the month of October 2021. </a:t>
            </a:r>
          </a:p>
        </p:txBody>
      </p:sp>
      <p:sp>
        <p:nvSpPr>
          <p:cNvPr id="14" name="TextBox 13">
            <a:extLst>
              <a:ext uri="{FF2B5EF4-FFF2-40B4-BE49-F238E27FC236}">
                <a16:creationId xmlns:a16="http://schemas.microsoft.com/office/drawing/2014/main" id="{705E889B-B9EF-4170-8B40-5EC63BBE929A}"/>
              </a:ext>
            </a:extLst>
          </p:cNvPr>
          <p:cNvSpPr txBox="1"/>
          <p:nvPr/>
        </p:nvSpPr>
        <p:spPr>
          <a:xfrm>
            <a:off x="134042" y="1572311"/>
            <a:ext cx="8894104"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a:solidFill>
                  <a:schemeClr val="tx1"/>
                </a:solidFill>
              </a:rPr>
              <a:t>Anti-Social Behaviour Incidents – </a:t>
            </a:r>
            <a:r>
              <a:rPr lang="en-GB" sz="1400" b="1" dirty="0">
                <a:solidFill>
                  <a:srgbClr val="00B050"/>
                </a:solidFill>
              </a:rPr>
              <a:t>Decrease </a:t>
            </a:r>
            <a:endParaRPr lang="en-GB" sz="1400" dirty="0">
              <a:solidFill>
                <a:srgbClr val="00B050"/>
              </a:solidFill>
            </a:endParaRPr>
          </a:p>
          <a:p>
            <a:r>
              <a:rPr lang="en-GB" sz="1200" dirty="0">
                <a:solidFill>
                  <a:schemeClr val="tx1"/>
                </a:solidFill>
              </a:rPr>
              <a:t>2.4% decrease (1,186 fewer incidents) for the 12 months to October 2021 compared to the 12 months to October 2020. There were statistically exceptional decreases in nine Districts in October 2021.*</a:t>
            </a:r>
            <a:endParaRPr lang="en-GB" sz="1000" dirty="0">
              <a:solidFill>
                <a:srgbClr val="FF0000"/>
              </a:solidFill>
            </a:endParaRPr>
          </a:p>
        </p:txBody>
      </p:sp>
      <p:sp>
        <p:nvSpPr>
          <p:cNvPr id="8" name="TextBox 7">
            <a:extLst>
              <a:ext uri="{FF2B5EF4-FFF2-40B4-BE49-F238E27FC236}">
                <a16:creationId xmlns:a16="http://schemas.microsoft.com/office/drawing/2014/main" id="{EBD77CAE-BAA0-4841-A397-74477049F52A}"/>
              </a:ext>
            </a:extLst>
          </p:cNvPr>
          <p:cNvSpPr txBox="1"/>
          <p:nvPr/>
        </p:nvSpPr>
        <p:spPr>
          <a:xfrm>
            <a:off x="134042" y="2343902"/>
            <a:ext cx="8894104"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a:solidFill>
                  <a:schemeClr val="tx1"/>
                </a:solidFill>
              </a:rPr>
              <a:t>Racial/Religiously Aggravated Offences– </a:t>
            </a:r>
            <a:r>
              <a:rPr lang="en-GB" sz="1400" b="1" dirty="0">
                <a:solidFill>
                  <a:srgbClr val="FF0000"/>
                </a:solidFill>
              </a:rPr>
              <a:t>Increase</a:t>
            </a:r>
            <a:r>
              <a:rPr lang="en-GB" sz="1400" b="1" dirty="0">
                <a:solidFill>
                  <a:srgbClr val="00B050"/>
                </a:solidFill>
              </a:rPr>
              <a:t> </a:t>
            </a:r>
            <a:endParaRPr lang="en-GB" sz="1400" dirty="0">
              <a:solidFill>
                <a:srgbClr val="00B050"/>
              </a:solidFill>
            </a:endParaRPr>
          </a:p>
          <a:p>
            <a:r>
              <a:rPr lang="en-GB" sz="1200" dirty="0">
                <a:solidFill>
                  <a:schemeClr val="tx1"/>
                </a:solidFill>
              </a:rPr>
              <a:t>11.5% increase (207 more crimes) for the 12 months to October 2021 compared to the 12 months to October 2020. There were statistically exceptional decreases in five Districts in October 2021. </a:t>
            </a:r>
          </a:p>
        </p:txBody>
      </p:sp>
      <p:sp>
        <p:nvSpPr>
          <p:cNvPr id="11" name="TextBox 10">
            <a:extLst>
              <a:ext uri="{FF2B5EF4-FFF2-40B4-BE49-F238E27FC236}">
                <a16:creationId xmlns:a16="http://schemas.microsoft.com/office/drawing/2014/main" id="{6EA39A3E-151A-452A-9E40-EDDE47384F1F}"/>
              </a:ext>
            </a:extLst>
          </p:cNvPr>
          <p:cNvSpPr txBox="1"/>
          <p:nvPr/>
        </p:nvSpPr>
        <p:spPr>
          <a:xfrm>
            <a:off x="134042" y="3122045"/>
            <a:ext cx="8894104"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a:solidFill>
                  <a:schemeClr val="tx1"/>
                </a:solidFill>
              </a:rPr>
              <a:t>Hate Crime HO Definition</a:t>
            </a:r>
            <a:r>
              <a:rPr lang="en-GB" sz="1400" b="1" dirty="0">
                <a:solidFill>
                  <a:srgbClr val="FF0000"/>
                </a:solidFill>
              </a:rPr>
              <a:t> </a:t>
            </a:r>
            <a:r>
              <a:rPr lang="en-GB" sz="1400" b="1" dirty="0">
                <a:solidFill>
                  <a:schemeClr val="tx1"/>
                </a:solidFill>
              </a:rPr>
              <a:t>– </a:t>
            </a:r>
            <a:r>
              <a:rPr lang="en-GB" sz="1400" b="1" dirty="0">
                <a:solidFill>
                  <a:srgbClr val="FF0000"/>
                </a:solidFill>
              </a:rPr>
              <a:t>Increase</a:t>
            </a:r>
            <a:r>
              <a:rPr lang="en-GB" sz="1400" b="1" dirty="0">
                <a:solidFill>
                  <a:srgbClr val="00B050"/>
                </a:solidFill>
              </a:rPr>
              <a:t> </a:t>
            </a:r>
            <a:endParaRPr lang="en-GB" sz="1400" dirty="0">
              <a:solidFill>
                <a:srgbClr val="00B050"/>
              </a:solidFill>
            </a:endParaRPr>
          </a:p>
          <a:p>
            <a:r>
              <a:rPr lang="en-GB" sz="1200" dirty="0">
                <a:solidFill>
                  <a:schemeClr val="tx1"/>
                </a:solidFill>
              </a:rPr>
              <a:t>28.9% increase (965 more crimes) for the 12 months to October 2021 compared to the 12 months to October 2020. Hate Crime was also statistically exceptionally high in the months of May, June, July, and September 2021 (as well as in October 2021).</a:t>
            </a:r>
          </a:p>
        </p:txBody>
      </p:sp>
      <p:sp>
        <p:nvSpPr>
          <p:cNvPr id="17" name="TextBox 16">
            <a:extLst>
              <a:ext uri="{FF2B5EF4-FFF2-40B4-BE49-F238E27FC236}">
                <a16:creationId xmlns:a16="http://schemas.microsoft.com/office/drawing/2014/main" id="{81452417-1AE0-4543-8BB4-AD70DCEE7618}"/>
              </a:ext>
            </a:extLst>
          </p:cNvPr>
          <p:cNvSpPr txBox="1"/>
          <p:nvPr/>
        </p:nvSpPr>
        <p:spPr>
          <a:xfrm>
            <a:off x="72234" y="6256827"/>
            <a:ext cx="4589416" cy="230832"/>
          </a:xfrm>
          <a:prstGeom prst="rect">
            <a:avLst/>
          </a:prstGeom>
          <a:noFill/>
        </p:spPr>
        <p:txBody>
          <a:bodyPr wrap="square">
            <a:spAutoFit/>
          </a:bodyPr>
          <a:lstStyle/>
          <a:p>
            <a:r>
              <a:rPr lang="en-GB" sz="900" dirty="0">
                <a:solidFill>
                  <a:schemeClr val="tx1"/>
                </a:solidFill>
              </a:rPr>
              <a:t>* Please see note 13 on page 18</a:t>
            </a:r>
            <a:endParaRPr lang="en-GB" sz="900" dirty="0"/>
          </a:p>
        </p:txBody>
      </p:sp>
    </p:spTree>
    <p:extLst>
      <p:ext uri="{BB962C8B-B14F-4D97-AF65-F5344CB8AC3E}">
        <p14:creationId xmlns:p14="http://schemas.microsoft.com/office/powerpoint/2010/main" val="2162113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56350"/>
            <a:ext cx="2133600" cy="457026"/>
          </a:xfrm>
        </p:spPr>
        <p:txBody>
          <a:bodyPr/>
          <a:lstStyle/>
          <a:p>
            <a:fld id="{E0D83E65-4E55-4BA6-A0BC-212B9D3BDCE3}" type="slidenum">
              <a:rPr lang="en-GB" smtClean="0"/>
              <a:pPr/>
              <a:t>13</a:t>
            </a:fld>
            <a:endParaRPr lang="en-GB" dirty="0"/>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Monthly Performance Overview: Exceptions</a:t>
            </a:r>
          </a:p>
        </p:txBody>
      </p:sp>
      <p:sp>
        <p:nvSpPr>
          <p:cNvPr id="12" name="Rectangle 11"/>
          <p:cNvSpPr/>
          <p:nvPr/>
        </p:nvSpPr>
        <p:spPr>
          <a:xfrm>
            <a:off x="0" y="-3392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b="1" dirty="0">
                <a:solidFill>
                  <a:schemeClr val="bg1"/>
                </a:solidFill>
              </a:rPr>
              <a:t>Monthly Performance Overview: Of Note</a:t>
            </a:r>
          </a:p>
        </p:txBody>
      </p:sp>
      <p:sp>
        <p:nvSpPr>
          <p:cNvPr id="14" name="TextBox 13">
            <a:extLst>
              <a:ext uri="{FF2B5EF4-FFF2-40B4-BE49-F238E27FC236}">
                <a16:creationId xmlns:a16="http://schemas.microsoft.com/office/drawing/2014/main" id="{5D885BF2-D16D-4DE1-92F0-A92E024E4C27}"/>
              </a:ext>
            </a:extLst>
          </p:cNvPr>
          <p:cNvSpPr txBox="1"/>
          <p:nvPr/>
        </p:nvSpPr>
        <p:spPr>
          <a:xfrm>
            <a:off x="53664" y="688475"/>
            <a:ext cx="8987641" cy="152349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u="sng" dirty="0">
                <a:solidFill>
                  <a:schemeClr val="tx1"/>
                </a:solidFill>
              </a:rPr>
              <a:t>COVID-19: Restrictions of movement and social distancing</a:t>
            </a:r>
            <a:endParaRPr lang="en-GB" sz="1600" dirty="0">
              <a:solidFill>
                <a:schemeClr val="tx1"/>
              </a:solidFill>
            </a:endParaRPr>
          </a:p>
          <a:p>
            <a:r>
              <a:rPr lang="en-GB" sz="1100" dirty="0">
                <a:solidFill>
                  <a:schemeClr val="tx1"/>
                </a:solidFill>
              </a:rPr>
              <a:t>Since 13 March 2020, the Government implemented a series of alert levels and steps regarding the level of social distancing allowed in relation to COVID-19. Each change has affected the number of All Crime offences recorded.  </a:t>
            </a:r>
          </a:p>
          <a:p>
            <a:r>
              <a:rPr lang="en-GB" sz="1100" dirty="0">
                <a:solidFill>
                  <a:schemeClr val="tx1"/>
                </a:solidFill>
              </a:rPr>
              <a:t>On 14</a:t>
            </a:r>
            <a:r>
              <a:rPr lang="en-GB" sz="1100" baseline="30000" dirty="0">
                <a:solidFill>
                  <a:schemeClr val="tx1"/>
                </a:solidFill>
              </a:rPr>
              <a:t> </a:t>
            </a:r>
            <a:r>
              <a:rPr lang="en-GB" sz="1100" dirty="0">
                <a:solidFill>
                  <a:schemeClr val="tx1"/>
                </a:solidFill>
              </a:rPr>
              <a:t>October 2020 the Government introduced three levels of restrictions according to different levels of infections around the country. Tier 1 – Medium, Tier 2 – High and Tier 3 – Very High.</a:t>
            </a:r>
          </a:p>
          <a:p>
            <a:r>
              <a:rPr lang="en-GB" sz="1100" dirty="0">
                <a:solidFill>
                  <a:schemeClr val="tx1"/>
                </a:solidFill>
              </a:rPr>
              <a:t>On 5 November 2020 the Government implemented a period of increased restrictions which ended on 2</a:t>
            </a:r>
            <a:r>
              <a:rPr lang="en-GB" sz="1100" baseline="30000" dirty="0">
                <a:solidFill>
                  <a:schemeClr val="tx1"/>
                </a:solidFill>
              </a:rPr>
              <a:t>nd</a:t>
            </a:r>
            <a:r>
              <a:rPr lang="en-GB" sz="1100" dirty="0">
                <a:solidFill>
                  <a:schemeClr val="tx1"/>
                </a:solidFill>
              </a:rPr>
              <a:t> December 2020 when the country returned to the Tier system.</a:t>
            </a:r>
          </a:p>
          <a:p>
            <a:r>
              <a:rPr lang="en-GB" sz="1100" dirty="0">
                <a:solidFill>
                  <a:schemeClr val="tx1"/>
                </a:solidFill>
              </a:rPr>
              <a:t>On 20 December the Government introduced Tier 4 – Stay at Home and on 5</a:t>
            </a:r>
            <a:r>
              <a:rPr lang="en-GB" sz="1100" baseline="30000" dirty="0">
                <a:solidFill>
                  <a:schemeClr val="tx1"/>
                </a:solidFill>
              </a:rPr>
              <a:t>th</a:t>
            </a:r>
            <a:r>
              <a:rPr lang="en-GB" sz="1100" dirty="0">
                <a:solidFill>
                  <a:schemeClr val="tx1"/>
                </a:solidFill>
              </a:rPr>
              <a:t> January 2021 a third period of increased restrictions was implemented.</a:t>
            </a:r>
          </a:p>
        </p:txBody>
      </p:sp>
      <p:pic>
        <p:nvPicPr>
          <p:cNvPr id="11" name="Picture 10">
            <a:extLst>
              <a:ext uri="{FF2B5EF4-FFF2-40B4-BE49-F238E27FC236}">
                <a16:creationId xmlns:a16="http://schemas.microsoft.com/office/drawing/2014/main" id="{8A571172-AB16-42DD-9053-0EFC52AFE766}"/>
              </a:ext>
            </a:extLst>
          </p:cNvPr>
          <p:cNvPicPr>
            <a:picLocks noChangeAspect="1"/>
          </p:cNvPicPr>
          <p:nvPr/>
        </p:nvPicPr>
        <p:blipFill>
          <a:blip r:embed="rId2"/>
          <a:stretch>
            <a:fillRect/>
          </a:stretch>
        </p:blipFill>
        <p:spPr>
          <a:xfrm>
            <a:off x="49586" y="2245299"/>
            <a:ext cx="9000000" cy="477070"/>
          </a:xfrm>
          <a:prstGeom prst="rect">
            <a:avLst/>
          </a:prstGeom>
        </p:spPr>
      </p:pic>
      <p:pic>
        <p:nvPicPr>
          <p:cNvPr id="8" name="Picture 7">
            <a:extLst>
              <a:ext uri="{FF2B5EF4-FFF2-40B4-BE49-F238E27FC236}">
                <a16:creationId xmlns:a16="http://schemas.microsoft.com/office/drawing/2014/main" id="{56E678CC-518B-4EBE-B4C6-8C5DFCC6F5E4}"/>
              </a:ext>
            </a:extLst>
          </p:cNvPr>
          <p:cNvPicPr>
            <a:picLocks noChangeAspect="1"/>
          </p:cNvPicPr>
          <p:nvPr/>
        </p:nvPicPr>
        <p:blipFill>
          <a:blip r:embed="rId3"/>
          <a:stretch>
            <a:fillRect/>
          </a:stretch>
        </p:blipFill>
        <p:spPr>
          <a:xfrm>
            <a:off x="49586" y="3012890"/>
            <a:ext cx="9000000" cy="477070"/>
          </a:xfrm>
          <a:prstGeom prst="rect">
            <a:avLst/>
          </a:prstGeom>
        </p:spPr>
      </p:pic>
      <p:pic>
        <p:nvPicPr>
          <p:cNvPr id="9" name="Picture 8">
            <a:extLst>
              <a:ext uri="{FF2B5EF4-FFF2-40B4-BE49-F238E27FC236}">
                <a16:creationId xmlns:a16="http://schemas.microsoft.com/office/drawing/2014/main" id="{D6B8AE9A-EB8A-4AFB-B9D6-D4BE558B851E}"/>
              </a:ext>
            </a:extLst>
          </p:cNvPr>
          <p:cNvPicPr>
            <a:picLocks noChangeAspect="1"/>
          </p:cNvPicPr>
          <p:nvPr/>
        </p:nvPicPr>
        <p:blipFill>
          <a:blip r:embed="rId4"/>
          <a:stretch>
            <a:fillRect/>
          </a:stretch>
        </p:blipFill>
        <p:spPr>
          <a:xfrm>
            <a:off x="50348" y="4707663"/>
            <a:ext cx="8998476" cy="475529"/>
          </a:xfrm>
          <a:prstGeom prst="rect">
            <a:avLst/>
          </a:prstGeom>
        </p:spPr>
      </p:pic>
      <p:pic>
        <p:nvPicPr>
          <p:cNvPr id="4" name="Picture 3">
            <a:extLst>
              <a:ext uri="{FF2B5EF4-FFF2-40B4-BE49-F238E27FC236}">
                <a16:creationId xmlns:a16="http://schemas.microsoft.com/office/drawing/2014/main" id="{F79DE707-6FF2-4CAC-A5FE-450D5404435F}"/>
              </a:ext>
            </a:extLst>
          </p:cNvPr>
          <p:cNvPicPr>
            <a:picLocks noChangeAspect="1"/>
          </p:cNvPicPr>
          <p:nvPr/>
        </p:nvPicPr>
        <p:blipFill>
          <a:blip r:embed="rId5"/>
          <a:stretch>
            <a:fillRect/>
          </a:stretch>
        </p:blipFill>
        <p:spPr>
          <a:xfrm>
            <a:off x="49586" y="2751528"/>
            <a:ext cx="9000000" cy="166170"/>
          </a:xfrm>
          <a:prstGeom prst="rect">
            <a:avLst/>
          </a:prstGeom>
        </p:spPr>
      </p:pic>
      <p:pic>
        <p:nvPicPr>
          <p:cNvPr id="10" name="Picture 9">
            <a:extLst>
              <a:ext uri="{FF2B5EF4-FFF2-40B4-BE49-F238E27FC236}">
                <a16:creationId xmlns:a16="http://schemas.microsoft.com/office/drawing/2014/main" id="{71C06EF2-5D83-4202-8221-0A5106E21DBD}"/>
              </a:ext>
            </a:extLst>
          </p:cNvPr>
          <p:cNvPicPr>
            <a:picLocks noChangeAspect="1"/>
          </p:cNvPicPr>
          <p:nvPr/>
        </p:nvPicPr>
        <p:blipFill>
          <a:blip r:embed="rId6"/>
          <a:stretch>
            <a:fillRect/>
          </a:stretch>
        </p:blipFill>
        <p:spPr>
          <a:xfrm>
            <a:off x="59898" y="3530094"/>
            <a:ext cx="9000000" cy="1098868"/>
          </a:xfrm>
          <a:prstGeom prst="rect">
            <a:avLst/>
          </a:prstGeom>
        </p:spPr>
      </p:pic>
      <p:pic>
        <p:nvPicPr>
          <p:cNvPr id="15" name="Picture 14">
            <a:extLst>
              <a:ext uri="{FF2B5EF4-FFF2-40B4-BE49-F238E27FC236}">
                <a16:creationId xmlns:a16="http://schemas.microsoft.com/office/drawing/2014/main" id="{6E364A4D-B025-4799-9C51-E0145CB37DCB}"/>
              </a:ext>
            </a:extLst>
          </p:cNvPr>
          <p:cNvPicPr>
            <a:picLocks noChangeAspect="1"/>
          </p:cNvPicPr>
          <p:nvPr/>
        </p:nvPicPr>
        <p:blipFill>
          <a:blip r:embed="rId7"/>
          <a:stretch>
            <a:fillRect/>
          </a:stretch>
        </p:blipFill>
        <p:spPr>
          <a:xfrm>
            <a:off x="49586" y="5261893"/>
            <a:ext cx="9000000" cy="632520"/>
          </a:xfrm>
          <a:prstGeom prst="rect">
            <a:avLst/>
          </a:prstGeom>
        </p:spPr>
      </p:pic>
    </p:spTree>
    <p:extLst>
      <p:ext uri="{BB962C8B-B14F-4D97-AF65-F5344CB8AC3E}">
        <p14:creationId xmlns:p14="http://schemas.microsoft.com/office/powerpoint/2010/main" val="4214973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0D83E65-4E55-4BA6-A0BC-212B9D3BDCE3}" type="slidenum">
              <a:rPr lang="en-GB" smtClean="0"/>
              <a:pPr/>
              <a:t>14</a:t>
            </a:fld>
            <a:endParaRPr lang="en-GB" dirty="0"/>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Monthly Performance Overview: Exceptions</a:t>
            </a:r>
          </a:p>
        </p:txBody>
      </p:sp>
      <p:sp>
        <p:nvSpPr>
          <p:cNvPr id="12" name="Rectangle 11"/>
          <p:cNvSpPr/>
          <p:nvPr/>
        </p:nvSpPr>
        <p:spPr>
          <a:xfrm>
            <a:off x="0" y="-3392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b="1" dirty="0">
                <a:solidFill>
                  <a:schemeClr val="bg1"/>
                </a:solidFill>
              </a:rPr>
              <a:t>Monthly Performance Overview: Of Note (continued)</a:t>
            </a:r>
          </a:p>
        </p:txBody>
      </p:sp>
      <p:sp>
        <p:nvSpPr>
          <p:cNvPr id="15" name="TextBox 14">
            <a:extLst>
              <a:ext uri="{FF2B5EF4-FFF2-40B4-BE49-F238E27FC236}">
                <a16:creationId xmlns:a16="http://schemas.microsoft.com/office/drawing/2014/main" id="{A20D45E8-20B2-4F33-81AC-947096800317}"/>
              </a:ext>
            </a:extLst>
          </p:cNvPr>
          <p:cNvSpPr txBox="1"/>
          <p:nvPr/>
        </p:nvSpPr>
        <p:spPr>
          <a:xfrm>
            <a:off x="63081" y="685687"/>
            <a:ext cx="8987641"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u="sng" dirty="0">
                <a:solidFill>
                  <a:schemeClr val="tx1"/>
                </a:solidFill>
              </a:rPr>
              <a:t>COVID-19: Restrictions of movement and social distancing</a:t>
            </a:r>
            <a:endParaRPr lang="en-GB" sz="1600" dirty="0">
              <a:solidFill>
                <a:schemeClr val="tx1"/>
              </a:solidFill>
            </a:endParaRPr>
          </a:p>
          <a:p>
            <a:r>
              <a:rPr lang="en-GB" sz="1100" dirty="0">
                <a:solidFill>
                  <a:schemeClr val="tx1"/>
                </a:solidFill>
              </a:rPr>
              <a:t>In March 2021 the Government announced its roadmap out of restrictions, starting with Step 1 on 8</a:t>
            </a:r>
            <a:r>
              <a:rPr lang="en-GB" sz="1100" baseline="30000" dirty="0">
                <a:solidFill>
                  <a:schemeClr val="tx1"/>
                </a:solidFill>
              </a:rPr>
              <a:t>th</a:t>
            </a:r>
            <a:r>
              <a:rPr lang="en-GB" sz="1100" dirty="0">
                <a:solidFill>
                  <a:schemeClr val="tx1"/>
                </a:solidFill>
              </a:rPr>
              <a:t> March, Step 1a on 29</a:t>
            </a:r>
            <a:r>
              <a:rPr lang="en-GB" sz="1100" baseline="30000" dirty="0">
                <a:solidFill>
                  <a:schemeClr val="tx1"/>
                </a:solidFill>
              </a:rPr>
              <a:t>th</a:t>
            </a:r>
            <a:r>
              <a:rPr lang="en-GB" sz="1100" dirty="0">
                <a:solidFill>
                  <a:schemeClr val="tx1"/>
                </a:solidFill>
              </a:rPr>
              <a:t> March and Step 2 on 12</a:t>
            </a:r>
            <a:r>
              <a:rPr lang="en-GB" sz="1100" baseline="30000" dirty="0">
                <a:solidFill>
                  <a:schemeClr val="tx1"/>
                </a:solidFill>
              </a:rPr>
              <a:t>th</a:t>
            </a:r>
            <a:r>
              <a:rPr lang="en-GB" sz="1100" dirty="0">
                <a:solidFill>
                  <a:schemeClr val="tx1"/>
                </a:solidFill>
              </a:rPr>
              <a:t> April.</a:t>
            </a:r>
          </a:p>
        </p:txBody>
      </p:sp>
      <p:pic>
        <p:nvPicPr>
          <p:cNvPr id="18" name="Picture 17">
            <a:extLst>
              <a:ext uri="{FF2B5EF4-FFF2-40B4-BE49-F238E27FC236}">
                <a16:creationId xmlns:a16="http://schemas.microsoft.com/office/drawing/2014/main" id="{C42AC7F8-01BE-439F-ADC8-08EB59D5FCAA}"/>
              </a:ext>
            </a:extLst>
          </p:cNvPr>
          <p:cNvPicPr>
            <a:picLocks noChangeAspect="1"/>
          </p:cNvPicPr>
          <p:nvPr/>
        </p:nvPicPr>
        <p:blipFill>
          <a:blip r:embed="rId2"/>
          <a:stretch>
            <a:fillRect/>
          </a:stretch>
        </p:blipFill>
        <p:spPr>
          <a:xfrm>
            <a:off x="62896" y="6388671"/>
            <a:ext cx="1731414" cy="170703"/>
          </a:xfrm>
          <a:prstGeom prst="rect">
            <a:avLst/>
          </a:prstGeom>
        </p:spPr>
      </p:pic>
      <p:pic>
        <p:nvPicPr>
          <p:cNvPr id="8" name="Picture 7">
            <a:extLst>
              <a:ext uri="{FF2B5EF4-FFF2-40B4-BE49-F238E27FC236}">
                <a16:creationId xmlns:a16="http://schemas.microsoft.com/office/drawing/2014/main" id="{E4A833A0-ED64-4835-AC7D-7634C1C78548}"/>
              </a:ext>
            </a:extLst>
          </p:cNvPr>
          <p:cNvPicPr>
            <a:picLocks noChangeAspect="1"/>
          </p:cNvPicPr>
          <p:nvPr/>
        </p:nvPicPr>
        <p:blipFill>
          <a:blip r:embed="rId3"/>
          <a:stretch>
            <a:fillRect/>
          </a:stretch>
        </p:blipFill>
        <p:spPr>
          <a:xfrm>
            <a:off x="68869" y="1576036"/>
            <a:ext cx="8998476" cy="475529"/>
          </a:xfrm>
          <a:prstGeom prst="rect">
            <a:avLst/>
          </a:prstGeom>
        </p:spPr>
      </p:pic>
      <p:pic>
        <p:nvPicPr>
          <p:cNvPr id="2" name="Picture 1">
            <a:extLst>
              <a:ext uri="{FF2B5EF4-FFF2-40B4-BE49-F238E27FC236}">
                <a16:creationId xmlns:a16="http://schemas.microsoft.com/office/drawing/2014/main" id="{661FDB9C-50FF-4141-BF8C-D3056411D9C0}"/>
              </a:ext>
            </a:extLst>
          </p:cNvPr>
          <p:cNvPicPr>
            <a:picLocks noChangeAspect="1"/>
          </p:cNvPicPr>
          <p:nvPr/>
        </p:nvPicPr>
        <p:blipFill>
          <a:blip r:embed="rId4"/>
          <a:stretch>
            <a:fillRect/>
          </a:stretch>
        </p:blipFill>
        <p:spPr>
          <a:xfrm>
            <a:off x="68107" y="2079925"/>
            <a:ext cx="9000000" cy="2964265"/>
          </a:xfrm>
          <a:prstGeom prst="rect">
            <a:avLst/>
          </a:prstGeom>
        </p:spPr>
      </p:pic>
    </p:spTree>
    <p:extLst>
      <p:ext uri="{BB962C8B-B14F-4D97-AF65-F5344CB8AC3E}">
        <p14:creationId xmlns:p14="http://schemas.microsoft.com/office/powerpoint/2010/main" val="2895628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0D83E65-4E55-4BA6-A0BC-212B9D3BDCE3}" type="slidenum">
              <a:rPr lang="en-GB" smtClean="0"/>
              <a:pPr/>
              <a:t>15</a:t>
            </a:fld>
            <a:endParaRPr lang="en-GB" dirty="0"/>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Monthly Performance Overview: Exceptions</a:t>
            </a:r>
          </a:p>
        </p:txBody>
      </p:sp>
      <p:sp>
        <p:nvSpPr>
          <p:cNvPr id="12" name="Rectangle 11"/>
          <p:cNvSpPr/>
          <p:nvPr/>
        </p:nvSpPr>
        <p:spPr>
          <a:xfrm>
            <a:off x="0" y="-3392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b="1" dirty="0">
                <a:solidFill>
                  <a:schemeClr val="bg1"/>
                </a:solidFill>
              </a:rPr>
              <a:t>Monthly Performance Overview: Of Note (continued)</a:t>
            </a:r>
          </a:p>
        </p:txBody>
      </p:sp>
      <p:sp>
        <p:nvSpPr>
          <p:cNvPr id="7" name="TextBox 6">
            <a:extLst>
              <a:ext uri="{FF2B5EF4-FFF2-40B4-BE49-F238E27FC236}">
                <a16:creationId xmlns:a16="http://schemas.microsoft.com/office/drawing/2014/main" id="{DCBB2AF1-14CD-4461-8940-E112F06ADA88}"/>
              </a:ext>
            </a:extLst>
          </p:cNvPr>
          <p:cNvSpPr txBox="1"/>
          <p:nvPr/>
        </p:nvSpPr>
        <p:spPr>
          <a:xfrm>
            <a:off x="65775" y="685414"/>
            <a:ext cx="8987641" cy="5078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u="sng" dirty="0">
                <a:solidFill>
                  <a:schemeClr val="tx1"/>
                </a:solidFill>
              </a:rPr>
              <a:t>COVID-19: Restrictions of movement and social distancing</a:t>
            </a:r>
          </a:p>
          <a:p>
            <a:r>
              <a:rPr lang="en-GB" sz="1100" dirty="0">
                <a:solidFill>
                  <a:schemeClr val="tx1"/>
                </a:solidFill>
              </a:rPr>
              <a:t>The Government continued on its roadmap out of restrictions with Step 3 on 17</a:t>
            </a:r>
            <a:r>
              <a:rPr lang="en-GB" sz="1100" baseline="30000" dirty="0">
                <a:solidFill>
                  <a:schemeClr val="tx1"/>
                </a:solidFill>
              </a:rPr>
              <a:t>th</a:t>
            </a:r>
            <a:r>
              <a:rPr lang="en-GB" sz="1100" dirty="0">
                <a:solidFill>
                  <a:schemeClr val="tx1"/>
                </a:solidFill>
              </a:rPr>
              <a:t> May 2021 and Step 3a on 21</a:t>
            </a:r>
            <a:r>
              <a:rPr lang="en-GB" sz="1100" baseline="30000" dirty="0">
                <a:solidFill>
                  <a:schemeClr val="tx1"/>
                </a:solidFill>
              </a:rPr>
              <a:t>st</a:t>
            </a:r>
            <a:r>
              <a:rPr lang="en-GB" sz="1100" dirty="0">
                <a:solidFill>
                  <a:schemeClr val="tx1"/>
                </a:solidFill>
              </a:rPr>
              <a:t> June.</a:t>
            </a:r>
          </a:p>
        </p:txBody>
      </p:sp>
      <p:pic>
        <p:nvPicPr>
          <p:cNvPr id="14" name="Picture 13">
            <a:extLst>
              <a:ext uri="{FF2B5EF4-FFF2-40B4-BE49-F238E27FC236}">
                <a16:creationId xmlns:a16="http://schemas.microsoft.com/office/drawing/2014/main" id="{5AD28E8A-814D-4BB0-8ACB-60C0C077460F}"/>
              </a:ext>
            </a:extLst>
          </p:cNvPr>
          <p:cNvPicPr>
            <a:picLocks noChangeAspect="1"/>
          </p:cNvPicPr>
          <p:nvPr/>
        </p:nvPicPr>
        <p:blipFill>
          <a:blip r:embed="rId2"/>
          <a:stretch>
            <a:fillRect/>
          </a:stretch>
        </p:blipFill>
        <p:spPr>
          <a:xfrm>
            <a:off x="59595" y="1229362"/>
            <a:ext cx="9000000" cy="475288"/>
          </a:xfrm>
          <a:prstGeom prst="rect">
            <a:avLst/>
          </a:prstGeom>
        </p:spPr>
      </p:pic>
      <p:pic>
        <p:nvPicPr>
          <p:cNvPr id="3" name="Picture 2">
            <a:extLst>
              <a:ext uri="{FF2B5EF4-FFF2-40B4-BE49-F238E27FC236}">
                <a16:creationId xmlns:a16="http://schemas.microsoft.com/office/drawing/2014/main" id="{0BE25917-B0CA-4579-9B62-3664F2B15AA7}"/>
              </a:ext>
            </a:extLst>
          </p:cNvPr>
          <p:cNvPicPr>
            <a:picLocks noChangeAspect="1"/>
          </p:cNvPicPr>
          <p:nvPr/>
        </p:nvPicPr>
        <p:blipFill>
          <a:blip r:embed="rId3"/>
          <a:stretch>
            <a:fillRect/>
          </a:stretch>
        </p:blipFill>
        <p:spPr>
          <a:xfrm>
            <a:off x="59595" y="1748388"/>
            <a:ext cx="9000000" cy="2690888"/>
          </a:xfrm>
          <a:prstGeom prst="rect">
            <a:avLst/>
          </a:prstGeom>
        </p:spPr>
      </p:pic>
    </p:spTree>
    <p:extLst>
      <p:ext uri="{BB962C8B-B14F-4D97-AF65-F5344CB8AC3E}">
        <p14:creationId xmlns:p14="http://schemas.microsoft.com/office/powerpoint/2010/main" val="973108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0D83E65-4E55-4BA6-A0BC-212B9D3BDCE3}" type="slidenum">
              <a:rPr lang="en-GB" smtClean="0"/>
              <a:pPr/>
              <a:t>16</a:t>
            </a:fld>
            <a:endParaRPr lang="en-GB" dirty="0"/>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Monthly Performance Overview: Exceptions</a:t>
            </a:r>
          </a:p>
        </p:txBody>
      </p:sp>
      <p:sp>
        <p:nvSpPr>
          <p:cNvPr id="12" name="Rectangle 11"/>
          <p:cNvSpPr/>
          <p:nvPr/>
        </p:nvSpPr>
        <p:spPr>
          <a:xfrm>
            <a:off x="0" y="-3392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b="1" dirty="0">
                <a:solidFill>
                  <a:schemeClr val="bg1"/>
                </a:solidFill>
              </a:rPr>
              <a:t>Monthly Performance Overview: Of Note (continued)</a:t>
            </a:r>
          </a:p>
        </p:txBody>
      </p:sp>
      <p:sp>
        <p:nvSpPr>
          <p:cNvPr id="7" name="TextBox 6">
            <a:extLst>
              <a:ext uri="{FF2B5EF4-FFF2-40B4-BE49-F238E27FC236}">
                <a16:creationId xmlns:a16="http://schemas.microsoft.com/office/drawing/2014/main" id="{DCBB2AF1-14CD-4461-8940-E112F06ADA88}"/>
              </a:ext>
            </a:extLst>
          </p:cNvPr>
          <p:cNvSpPr txBox="1"/>
          <p:nvPr/>
        </p:nvSpPr>
        <p:spPr>
          <a:xfrm>
            <a:off x="75273" y="745991"/>
            <a:ext cx="8987641" cy="5078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u="sng" dirty="0">
                <a:solidFill>
                  <a:schemeClr val="tx1"/>
                </a:solidFill>
              </a:rPr>
              <a:t>COVID-19: Restrictions of movement and social distancing</a:t>
            </a:r>
            <a:endParaRPr lang="en-GB" sz="1600" dirty="0">
              <a:solidFill>
                <a:schemeClr val="tx1"/>
              </a:solidFill>
            </a:endParaRPr>
          </a:p>
          <a:p>
            <a:r>
              <a:rPr lang="en-GB" sz="1100" dirty="0">
                <a:solidFill>
                  <a:schemeClr val="tx1"/>
                </a:solidFill>
              </a:rPr>
              <a:t>On 19</a:t>
            </a:r>
            <a:r>
              <a:rPr lang="en-GB" sz="1100" baseline="30000" dirty="0">
                <a:solidFill>
                  <a:schemeClr val="tx1"/>
                </a:solidFill>
              </a:rPr>
              <a:t>th</a:t>
            </a:r>
            <a:r>
              <a:rPr lang="en-GB" sz="1100" dirty="0">
                <a:solidFill>
                  <a:schemeClr val="tx1"/>
                </a:solidFill>
              </a:rPr>
              <a:t> July 2021 all legal restrictions were lifted but the Government urged caution due to rising case numbers.</a:t>
            </a:r>
          </a:p>
        </p:txBody>
      </p:sp>
      <p:pic>
        <p:nvPicPr>
          <p:cNvPr id="4" name="Picture 3">
            <a:extLst>
              <a:ext uri="{FF2B5EF4-FFF2-40B4-BE49-F238E27FC236}">
                <a16:creationId xmlns:a16="http://schemas.microsoft.com/office/drawing/2014/main" id="{A095C90E-8D2C-4DC2-A76C-665D0ED91C73}"/>
              </a:ext>
            </a:extLst>
          </p:cNvPr>
          <p:cNvPicPr>
            <a:picLocks noChangeAspect="1"/>
          </p:cNvPicPr>
          <p:nvPr/>
        </p:nvPicPr>
        <p:blipFill>
          <a:blip r:embed="rId2"/>
          <a:stretch>
            <a:fillRect/>
          </a:stretch>
        </p:blipFill>
        <p:spPr>
          <a:xfrm>
            <a:off x="62914" y="1312106"/>
            <a:ext cx="9000000" cy="475988"/>
          </a:xfrm>
          <a:prstGeom prst="rect">
            <a:avLst/>
          </a:prstGeom>
        </p:spPr>
      </p:pic>
      <p:sp>
        <p:nvSpPr>
          <p:cNvPr id="9" name="TextBox 8">
            <a:extLst>
              <a:ext uri="{FF2B5EF4-FFF2-40B4-BE49-F238E27FC236}">
                <a16:creationId xmlns:a16="http://schemas.microsoft.com/office/drawing/2014/main" id="{DC14D344-81C9-4D6F-8DAD-F65F511CBA7E}"/>
              </a:ext>
            </a:extLst>
          </p:cNvPr>
          <p:cNvSpPr txBox="1"/>
          <p:nvPr/>
        </p:nvSpPr>
        <p:spPr>
          <a:xfrm>
            <a:off x="60073" y="4106510"/>
            <a:ext cx="8987641" cy="123110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dirty="0"/>
              <a:t>County Lines Intensification Week: 11</a:t>
            </a:r>
            <a:r>
              <a:rPr lang="en-GB" sz="1600" b="1" baseline="30000" dirty="0"/>
              <a:t>th</a:t>
            </a:r>
            <a:r>
              <a:rPr lang="en-GB" sz="1600" b="1" dirty="0"/>
              <a:t> to 17</a:t>
            </a:r>
            <a:r>
              <a:rPr lang="en-GB" sz="1600" b="1" baseline="30000" dirty="0"/>
              <a:t>th</a:t>
            </a:r>
            <a:r>
              <a:rPr lang="en-GB" sz="1600" b="1" dirty="0"/>
              <a:t> October</a:t>
            </a:r>
          </a:p>
          <a:p>
            <a:r>
              <a:rPr lang="en-GB" sz="1400" b="1" dirty="0"/>
              <a:t>55 arrests and cash, weapons and drugs seized</a:t>
            </a:r>
          </a:p>
          <a:p>
            <a:r>
              <a:rPr lang="en-GB" sz="1100" dirty="0"/>
              <a:t>A week of action resulted in 55 arrests, £180,000 being seized and disruption to 13 drugs lines. Out of those arrested, 39 people were charged and 13 remain released under investigation.</a:t>
            </a:r>
          </a:p>
          <a:p>
            <a:r>
              <a:rPr lang="en-GB" sz="1100" dirty="0"/>
              <a:t>The arrests were made across the county and beyond and were supported by the Eastern Region Special Operations Unit and the National County Lines Coordination Centre. Op Raptor, the Operational Support Group, the Dog Section and Custody all played a part.</a:t>
            </a:r>
          </a:p>
        </p:txBody>
      </p:sp>
      <p:pic>
        <p:nvPicPr>
          <p:cNvPr id="8" name="Picture 7">
            <a:extLst>
              <a:ext uri="{FF2B5EF4-FFF2-40B4-BE49-F238E27FC236}">
                <a16:creationId xmlns:a16="http://schemas.microsoft.com/office/drawing/2014/main" id="{BC4B90D7-A6B0-4F36-80E3-A389B64FC8A5}"/>
              </a:ext>
            </a:extLst>
          </p:cNvPr>
          <p:cNvPicPr>
            <a:picLocks noChangeAspect="1"/>
          </p:cNvPicPr>
          <p:nvPr/>
        </p:nvPicPr>
        <p:blipFill>
          <a:blip r:embed="rId3"/>
          <a:stretch>
            <a:fillRect/>
          </a:stretch>
        </p:blipFill>
        <p:spPr>
          <a:xfrm>
            <a:off x="72000" y="1825906"/>
            <a:ext cx="9000000" cy="2224538"/>
          </a:xfrm>
          <a:prstGeom prst="rect">
            <a:avLst/>
          </a:prstGeom>
        </p:spPr>
      </p:pic>
    </p:spTree>
    <p:extLst>
      <p:ext uri="{BB962C8B-B14F-4D97-AF65-F5344CB8AC3E}">
        <p14:creationId xmlns:p14="http://schemas.microsoft.com/office/powerpoint/2010/main" val="606957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a:solidFill>
                  <a:schemeClr val="bg1"/>
                </a:solidFill>
              </a:rPr>
              <a:t>2016-2021 Police and Crime Plan Performance Indicators</a:t>
            </a:r>
          </a:p>
        </p:txBody>
      </p:sp>
      <p:sp>
        <p:nvSpPr>
          <p:cNvPr id="11" name="TextBox 10"/>
          <p:cNvSpPr txBox="1"/>
          <p:nvPr/>
        </p:nvSpPr>
        <p:spPr>
          <a:xfrm>
            <a:off x="7869444" y="668518"/>
            <a:ext cx="1236639" cy="261610"/>
          </a:xfrm>
          <a:prstGeom prst="rect">
            <a:avLst/>
          </a:prstGeom>
          <a:noFill/>
        </p:spPr>
        <p:txBody>
          <a:bodyPr wrap="square" rtlCol="0">
            <a:spAutoFit/>
          </a:bodyPr>
          <a:lstStyle/>
          <a:p>
            <a:pPr algn="ctr"/>
            <a:r>
              <a:rPr lang="en-GB" sz="1100" dirty="0"/>
              <a:t>Table 1</a:t>
            </a:r>
          </a:p>
        </p:txBody>
      </p:sp>
      <p:sp>
        <p:nvSpPr>
          <p:cNvPr id="13" name="Slide Number Placeholder 2"/>
          <p:cNvSpPr>
            <a:spLocks noGrp="1"/>
          </p:cNvSpPr>
          <p:nvPr>
            <p:ph type="sldNum" sz="quarter" idx="12"/>
          </p:nvPr>
        </p:nvSpPr>
        <p:spPr>
          <a:xfrm>
            <a:off x="6553200" y="6356350"/>
            <a:ext cx="2133600" cy="365125"/>
          </a:xfrm>
        </p:spPr>
        <p:txBody>
          <a:bodyPr/>
          <a:lstStyle/>
          <a:p>
            <a:fld id="{E0D83E65-4E55-4BA6-A0BC-212B9D3BDCE3}" type="slidenum">
              <a:rPr lang="en-GB" smtClean="0"/>
              <a:pPr/>
              <a:t>17</a:t>
            </a:fld>
            <a:endParaRPr lang="en-GB" dirty="0"/>
          </a:p>
        </p:txBody>
      </p:sp>
      <p:sp>
        <p:nvSpPr>
          <p:cNvPr id="3" name="TextBox 2"/>
          <p:cNvSpPr txBox="1"/>
          <p:nvPr/>
        </p:nvSpPr>
        <p:spPr>
          <a:xfrm>
            <a:off x="5201" y="5846512"/>
            <a:ext cx="8999999" cy="230832"/>
          </a:xfrm>
          <a:prstGeom prst="rect">
            <a:avLst/>
          </a:prstGeom>
          <a:noFill/>
        </p:spPr>
        <p:txBody>
          <a:bodyPr wrap="square" rtlCol="0">
            <a:spAutoFit/>
          </a:bodyPr>
          <a:lstStyle/>
          <a:p>
            <a:r>
              <a:rPr lang="en-GB" sz="900" u="sng" dirty="0"/>
              <a:t>Please view above table with the explanations and caveats detailed on page 18.</a:t>
            </a:r>
          </a:p>
        </p:txBody>
      </p:sp>
      <p:pic>
        <p:nvPicPr>
          <p:cNvPr id="6" name="Picture 5">
            <a:extLst>
              <a:ext uri="{FF2B5EF4-FFF2-40B4-BE49-F238E27FC236}">
                <a16:creationId xmlns:a16="http://schemas.microsoft.com/office/drawing/2014/main" id="{685D5291-6F4A-4899-AE81-2CB40F3F9234}"/>
              </a:ext>
            </a:extLst>
          </p:cNvPr>
          <p:cNvPicPr>
            <a:picLocks noChangeAspect="1"/>
          </p:cNvPicPr>
          <p:nvPr/>
        </p:nvPicPr>
        <p:blipFill>
          <a:blip r:embed="rId2"/>
          <a:stretch>
            <a:fillRect/>
          </a:stretch>
        </p:blipFill>
        <p:spPr>
          <a:xfrm>
            <a:off x="78659" y="930128"/>
            <a:ext cx="9000000" cy="4745283"/>
          </a:xfrm>
          <a:prstGeom prst="rect">
            <a:avLst/>
          </a:prstGeom>
        </p:spPr>
      </p:pic>
    </p:spTree>
    <p:extLst>
      <p:ext uri="{BB962C8B-B14F-4D97-AF65-F5344CB8AC3E}">
        <p14:creationId xmlns:p14="http://schemas.microsoft.com/office/powerpoint/2010/main" val="3736157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a:solidFill>
                  <a:schemeClr val="bg1"/>
                </a:solidFill>
              </a:rPr>
              <a:t>End Notes</a:t>
            </a:r>
          </a:p>
        </p:txBody>
      </p:sp>
      <p:sp>
        <p:nvSpPr>
          <p:cNvPr id="4" name="Rectangle 3"/>
          <p:cNvSpPr/>
          <p:nvPr/>
        </p:nvSpPr>
        <p:spPr>
          <a:xfrm>
            <a:off x="1116" y="822971"/>
            <a:ext cx="9142884" cy="5655394"/>
          </a:xfrm>
          <a:prstGeom prst="rect">
            <a:avLst/>
          </a:prstGeom>
        </p:spPr>
        <p:txBody>
          <a:bodyPr wrap="square">
            <a:spAutoFit/>
          </a:bodyPr>
          <a:lstStyle/>
          <a:p>
            <a:r>
              <a:rPr lang="en-GB" sz="950" baseline="30000" dirty="0"/>
              <a:t>1 </a:t>
            </a:r>
            <a:r>
              <a:rPr lang="en-GB" sz="950" dirty="0"/>
              <a:t>Question from the independent survey commissioned by Essex Police (Percentage of people who have confidence in policing in Essex). Results are for the period 12 months June 2021 versus the 12 months to June 2020.</a:t>
            </a:r>
          </a:p>
          <a:p>
            <a:endParaRPr lang="en-GB" sz="950" dirty="0"/>
          </a:p>
          <a:p>
            <a:r>
              <a:rPr lang="en-GB" sz="950" dirty="0"/>
              <a:t> </a:t>
            </a:r>
            <a:r>
              <a:rPr lang="en-GB" sz="950" baseline="30000" dirty="0"/>
              <a:t>2</a:t>
            </a:r>
            <a:r>
              <a:rPr lang="en-GB" sz="950" dirty="0"/>
              <a:t> The confidence interval is the range +/- between where the survey result may lie. This is mainly influenced by the number of people answering the survey. The more people that answer the survey, the smaller the interval range.</a:t>
            </a:r>
          </a:p>
          <a:p>
            <a:endParaRPr lang="en-GB" sz="950" dirty="0"/>
          </a:p>
          <a:p>
            <a:r>
              <a:rPr lang="en-GB" sz="950" baseline="30000" dirty="0"/>
              <a:t>3</a:t>
            </a:r>
            <a:r>
              <a:rPr lang="en-GB" sz="950" dirty="0"/>
              <a:t> Crime Survey of England and Wales data are no longer available at Force level. Data are for the 12 months to March 2020.	</a:t>
            </a:r>
          </a:p>
          <a:p>
            <a:endParaRPr lang="en-GB" sz="950" dirty="0"/>
          </a:p>
          <a:p>
            <a:r>
              <a:rPr lang="en-GB" sz="950" baseline="30000" dirty="0"/>
              <a:t>4</a:t>
            </a:r>
            <a:r>
              <a:rPr lang="en-GB" sz="950" b="1" dirty="0"/>
              <a:t> </a:t>
            </a:r>
            <a:r>
              <a:rPr lang="en-GB" sz="950" dirty="0"/>
              <a:t>Question from Essex Police’s own confidence and perception survey (Percentage of people who have confidence that the policing response to ASB is improving). Results are for the period 12 months to June 2021 versus the 12 months to June 2020.	</a:t>
            </a:r>
            <a:r>
              <a:rPr lang="en-GB" sz="950" dirty="0">
                <a:solidFill>
                  <a:srgbClr val="FF0000"/>
                </a:solidFill>
              </a:rPr>
              <a:t>						</a:t>
            </a:r>
          </a:p>
          <a:p>
            <a:r>
              <a:rPr lang="en-GB" sz="950" baseline="30000" dirty="0"/>
              <a:t>5</a:t>
            </a:r>
            <a:r>
              <a:rPr lang="en-GB" sz="950" dirty="0"/>
              <a:t> Solved outcomes are crimes that result in: charge or summons, caution, crimes taken into consideration, fixed penalty notice, cannabis warning or community resolution.	</a:t>
            </a:r>
          </a:p>
          <a:p>
            <a:r>
              <a:rPr lang="en-GB" sz="950" baseline="30000" dirty="0"/>
              <a:t>6</a:t>
            </a:r>
            <a:r>
              <a:rPr lang="en-GB" sz="950" dirty="0"/>
              <a:t> ‘Killed or Seriously Injured’ (KSI) refers to all people killed or seriously injured on Essex’s roads, regardless of whether any criminal offences were committed. ‘Causing Death/Serious Injury by Dangerous/Inconsiderate Driving’ offences (detailed on p.11) refers to the number of crimes of this type.</a:t>
            </a:r>
          </a:p>
          <a:p>
            <a:r>
              <a:rPr lang="en-GB" sz="950" dirty="0"/>
              <a:t>Data are to September 2021 due to problems with the system used to provide them. Other forces are also affected.</a:t>
            </a:r>
          </a:p>
          <a:p>
            <a:endParaRPr lang="en-GB" sz="950" dirty="0"/>
          </a:p>
          <a:p>
            <a:r>
              <a:rPr lang="en-GB" sz="950" baseline="30000" dirty="0"/>
              <a:t>7</a:t>
            </a:r>
            <a:r>
              <a:rPr lang="en-GB" sz="950" dirty="0"/>
              <a:t> Please note that on Wednesday 23 October 2019 the bodies of 39 Vietnamese nationals were discovered in a lorry trailer in Grays. This tragic incident is reflected in the Homicide numbers.</a:t>
            </a:r>
          </a:p>
          <a:p>
            <a:endParaRPr lang="en-GB" sz="950" dirty="0"/>
          </a:p>
          <a:p>
            <a:r>
              <a:rPr lang="en-GB" sz="950" baseline="30000" dirty="0"/>
              <a:t>8</a:t>
            </a:r>
            <a:r>
              <a:rPr lang="en-GB" sz="950" dirty="0"/>
              <a:t> Crime Severity Score measures ‘relative harm’ of crimes by taking into account both the volume and the severity of offences, and by weighting offences differently. Data are for the 12 months to August 2021.</a:t>
            </a:r>
          </a:p>
          <a:p>
            <a:endParaRPr lang="en-GB" sz="950" dirty="0">
              <a:solidFill>
                <a:srgbClr val="FF0000"/>
              </a:solidFill>
            </a:endParaRPr>
          </a:p>
          <a:p>
            <a:r>
              <a:rPr lang="en-GB" sz="950" baseline="30000" dirty="0"/>
              <a:t>9</a:t>
            </a:r>
            <a:r>
              <a:rPr lang="en-GB" sz="950" dirty="0"/>
              <a:t> The number of knife crime offences is an indicator of how effective Essex Police is at identifying knife-enabled offences, and is not necessarily reflective of the number of these offences that have been committed in the county.  This is because the identification of these offences is reliant on the appropriate indicator being manually added to the crime record.  A manual review of knife flags was conducted and missing flags were added retrospectively. Additionally a new data quality process was introduced in June 2020. Whilst this has enabled us to better understand knife crime in Essex, the process has consequently inflated the figures.  As such, no inferences can be drawn as to the current trend.</a:t>
            </a:r>
          </a:p>
          <a:p>
            <a:endParaRPr lang="en-GB" sz="950" dirty="0">
              <a:solidFill>
                <a:srgbClr val="FF0000"/>
              </a:solidFill>
            </a:endParaRPr>
          </a:p>
          <a:p>
            <a:r>
              <a:rPr lang="en-GB" sz="950" baseline="30000" dirty="0"/>
              <a:t>10</a:t>
            </a:r>
            <a:r>
              <a:rPr lang="en-GB" sz="950" dirty="0"/>
              <a:t> In 2019, the definition as to what constituted “use” of a mobile phone in relation to driver-related mobile phone offences was subject to a legal challenge. This resulted in a ruling, which held that while “use” included accessing the interactive functions of the mobile phone (such as making calls, sending messages or using the internet), it did not extend to solely accessing the device’s internal functions (such as making use of the camera). Fewer mobile phone offences were subsequently prosecuted from this point.  In 2021, however, the law was changed: it is now illegal to “hold” a phone or sat nav when driving or riding a motorcycle.  It is therefore likely that offences will now start to increase.</a:t>
            </a:r>
          </a:p>
          <a:p>
            <a:endParaRPr lang="en-GB" sz="950" dirty="0">
              <a:solidFill>
                <a:srgbClr val="FF0000"/>
              </a:solidFill>
            </a:endParaRPr>
          </a:p>
          <a:p>
            <a:r>
              <a:rPr lang="en-GB" sz="950" baseline="30000" dirty="0"/>
              <a:t>11</a:t>
            </a:r>
            <a:r>
              <a:rPr lang="en-GB" sz="950" dirty="0"/>
              <a:t> NRM data only available from April 2019 due to recording change at that time.</a:t>
            </a:r>
          </a:p>
          <a:p>
            <a:endParaRPr lang="en-GB" sz="950" dirty="0">
              <a:solidFill>
                <a:srgbClr val="FF0000"/>
              </a:solidFill>
            </a:endParaRPr>
          </a:p>
          <a:p>
            <a:r>
              <a:rPr lang="en-GB" sz="950" baseline="30000" dirty="0"/>
              <a:t>12</a:t>
            </a:r>
            <a:r>
              <a:rPr lang="en-GB" sz="950" dirty="0"/>
              <a:t> OCG disruptions are now reported quarterly. Data are to September 2021.</a:t>
            </a:r>
          </a:p>
          <a:p>
            <a:endParaRPr lang="en-GB" sz="950" dirty="0"/>
          </a:p>
          <a:p>
            <a:r>
              <a:rPr lang="en-GB" sz="950" baseline="30000" dirty="0"/>
              <a:t>13</a:t>
            </a:r>
            <a:r>
              <a:rPr lang="en-GB" sz="950" dirty="0"/>
              <a:t> </a:t>
            </a:r>
            <a:r>
              <a:rPr lang="en-GB" sz="1000" dirty="0"/>
              <a:t>October 2021 saw the implementation of Operation SOMERTON, which aims to both improve the service given to victims of ASB and ensure crimes are correctly recorded. </a:t>
            </a:r>
            <a:endParaRPr lang="en-GB" sz="950" dirty="0">
              <a:solidFill>
                <a:srgbClr val="FF0000"/>
              </a:solidFill>
              <a:highlight>
                <a:srgbClr val="FFFF00"/>
              </a:highlight>
            </a:endParaRPr>
          </a:p>
        </p:txBody>
      </p:sp>
      <p:sp>
        <p:nvSpPr>
          <p:cNvPr id="3" name="Slide Number Placeholder 2"/>
          <p:cNvSpPr>
            <a:spLocks noGrp="1"/>
          </p:cNvSpPr>
          <p:nvPr>
            <p:ph type="sldNum" sz="quarter" idx="12"/>
          </p:nvPr>
        </p:nvSpPr>
        <p:spPr>
          <a:xfrm>
            <a:off x="6588224" y="6463988"/>
            <a:ext cx="2133600" cy="365125"/>
          </a:xfrm>
        </p:spPr>
        <p:txBody>
          <a:bodyPr/>
          <a:lstStyle/>
          <a:p>
            <a:fld id="{E0D83E65-4E55-4BA6-A0BC-212B9D3BDCE3}" type="slidenum">
              <a:rPr lang="en-GB" smtClean="0"/>
              <a:pPr/>
              <a:t>18</a:t>
            </a:fld>
            <a:endParaRPr lang="en-GB" dirty="0"/>
          </a:p>
        </p:txBody>
      </p:sp>
    </p:spTree>
    <p:extLst>
      <p:ext uri="{BB962C8B-B14F-4D97-AF65-F5344CB8AC3E}">
        <p14:creationId xmlns:p14="http://schemas.microsoft.com/office/powerpoint/2010/main" val="907668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9255"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5688632" cy="400110"/>
          </a:xfrm>
          <a:prstGeom prst="rect">
            <a:avLst/>
          </a:prstGeom>
        </p:spPr>
        <p:txBody>
          <a:bodyPr wrap="square">
            <a:spAutoFit/>
          </a:bodyPr>
          <a:lstStyle/>
          <a:p>
            <a:r>
              <a:rPr lang="en-GB" sz="2000" b="1" dirty="0">
                <a:solidFill>
                  <a:schemeClr val="bg1"/>
                </a:solidFill>
              </a:rPr>
              <a:t>Crime Tree Data – Rolling 12 Months to October</a:t>
            </a:r>
          </a:p>
        </p:txBody>
      </p:sp>
      <p:sp>
        <p:nvSpPr>
          <p:cNvPr id="11" name="TextBox 10"/>
          <p:cNvSpPr txBox="1"/>
          <p:nvPr/>
        </p:nvSpPr>
        <p:spPr>
          <a:xfrm>
            <a:off x="7648317" y="805186"/>
            <a:ext cx="1236639" cy="261610"/>
          </a:xfrm>
          <a:prstGeom prst="rect">
            <a:avLst/>
          </a:prstGeom>
          <a:noFill/>
        </p:spPr>
        <p:txBody>
          <a:bodyPr wrap="square" rtlCol="0">
            <a:spAutoFit/>
          </a:bodyPr>
          <a:lstStyle/>
          <a:p>
            <a:pPr algn="ctr"/>
            <a:r>
              <a:rPr lang="en-GB" sz="1100" dirty="0"/>
              <a:t>Table 2</a:t>
            </a:r>
          </a:p>
        </p:txBody>
      </p:sp>
      <p:sp>
        <p:nvSpPr>
          <p:cNvPr id="4" name="Slide Number Placeholder 3"/>
          <p:cNvSpPr>
            <a:spLocks noGrp="1"/>
          </p:cNvSpPr>
          <p:nvPr>
            <p:ph type="sldNum" sz="quarter" idx="12"/>
          </p:nvPr>
        </p:nvSpPr>
        <p:spPr>
          <a:xfrm>
            <a:off x="6581517" y="6241766"/>
            <a:ext cx="2133600" cy="365125"/>
          </a:xfrm>
        </p:spPr>
        <p:txBody>
          <a:bodyPr/>
          <a:lstStyle/>
          <a:p>
            <a:fld id="{E0D83E65-4E55-4BA6-A0BC-212B9D3BDCE3}" type="slidenum">
              <a:rPr lang="en-GB" smtClean="0"/>
              <a:pPr/>
              <a:t>19</a:t>
            </a:fld>
            <a:endParaRPr lang="en-GB" dirty="0"/>
          </a:p>
        </p:txBody>
      </p:sp>
      <p:pic>
        <p:nvPicPr>
          <p:cNvPr id="5" name="Picture 4">
            <a:extLst>
              <a:ext uri="{FF2B5EF4-FFF2-40B4-BE49-F238E27FC236}">
                <a16:creationId xmlns:a16="http://schemas.microsoft.com/office/drawing/2014/main" id="{B0EBF574-1A05-42B3-B170-2CA6D40F71D8}"/>
              </a:ext>
            </a:extLst>
          </p:cNvPr>
          <p:cNvPicPr>
            <a:picLocks noChangeAspect="1"/>
          </p:cNvPicPr>
          <p:nvPr/>
        </p:nvPicPr>
        <p:blipFill>
          <a:blip r:embed="rId2"/>
          <a:stretch>
            <a:fillRect/>
          </a:stretch>
        </p:blipFill>
        <p:spPr>
          <a:xfrm>
            <a:off x="22745" y="805186"/>
            <a:ext cx="9000000" cy="4798498"/>
          </a:xfrm>
          <a:prstGeom prst="rect">
            <a:avLst/>
          </a:prstGeom>
        </p:spPr>
      </p:pic>
    </p:spTree>
    <p:extLst>
      <p:ext uri="{BB962C8B-B14F-4D97-AF65-F5344CB8AC3E}">
        <p14:creationId xmlns:p14="http://schemas.microsoft.com/office/powerpoint/2010/main" val="379107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7384"/>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29558"/>
            <a:ext cx="7200800" cy="369332"/>
          </a:xfrm>
          <a:prstGeom prst="rect">
            <a:avLst/>
          </a:prstGeom>
        </p:spPr>
        <p:txBody>
          <a:bodyPr wrap="square">
            <a:spAutoFit/>
          </a:bodyPr>
          <a:lstStyle/>
          <a:p>
            <a:r>
              <a:rPr lang="en-GB" b="1" dirty="0">
                <a:solidFill>
                  <a:schemeClr val="bg1"/>
                </a:solidFill>
              </a:rPr>
              <a:t>Executive Summary </a:t>
            </a:r>
          </a:p>
        </p:txBody>
      </p:sp>
      <p:sp>
        <p:nvSpPr>
          <p:cNvPr id="3" name="Slide Number Placeholder 2"/>
          <p:cNvSpPr>
            <a:spLocks noGrp="1"/>
          </p:cNvSpPr>
          <p:nvPr>
            <p:ph type="sldNum" sz="quarter" idx="12"/>
          </p:nvPr>
        </p:nvSpPr>
        <p:spPr/>
        <p:txBody>
          <a:bodyPr/>
          <a:lstStyle/>
          <a:p>
            <a:fld id="{E0D83E65-4E55-4BA6-A0BC-212B9D3BDCE3}" type="slidenum">
              <a:rPr lang="en-GB" smtClean="0"/>
              <a:pPr/>
              <a:t>2</a:t>
            </a:fld>
            <a:endParaRPr lang="en-GB" dirty="0"/>
          </a:p>
        </p:txBody>
      </p:sp>
      <p:sp>
        <p:nvSpPr>
          <p:cNvPr id="5" name="TextBox 4"/>
          <p:cNvSpPr txBox="1"/>
          <p:nvPr/>
        </p:nvSpPr>
        <p:spPr>
          <a:xfrm>
            <a:off x="0" y="655832"/>
            <a:ext cx="9144000" cy="5847755"/>
          </a:xfrm>
          <a:prstGeom prst="rect">
            <a:avLst/>
          </a:prstGeom>
          <a:noFill/>
        </p:spPr>
        <p:txBody>
          <a:bodyPr wrap="square" rtlCol="0">
            <a:spAutoFit/>
          </a:bodyPr>
          <a:lstStyle/>
          <a:p>
            <a:pPr marL="285750" indent="-285750">
              <a:buFont typeface="Arial" panose="020B0604020202020204" pitchFamily="34" charset="0"/>
              <a:buChar char="•"/>
            </a:pPr>
            <a:r>
              <a:rPr lang="en-GB" sz="1100" b="1" dirty="0"/>
              <a:t>Four of the seven PFCC Priorities </a:t>
            </a:r>
            <a:r>
              <a:rPr lang="en-GB" sz="1100" dirty="0"/>
              <a:t>for Essex Police have been given a recommended grade of ‘</a:t>
            </a:r>
            <a:r>
              <a:rPr lang="en-GB" sz="1100" b="1" dirty="0">
                <a:solidFill>
                  <a:srgbClr val="00B050"/>
                </a:solidFill>
              </a:rPr>
              <a:t>Good</a:t>
            </a:r>
            <a:r>
              <a:rPr lang="en-GB" sz="1100" dirty="0"/>
              <a:t>’. Recommended grades have been determined with reference to comparisons with Essex Police’s Most Similar Group (MSG) of forces, Key Performance Indicators (KPIs), and professional judgement.</a:t>
            </a:r>
          </a:p>
          <a:p>
            <a:pPr marL="285750" indent="-285750">
              <a:buFont typeface="Arial" panose="020B0604020202020204" pitchFamily="34" charset="0"/>
              <a:buChar char="•"/>
            </a:pPr>
            <a:endParaRPr lang="en-GB" sz="1100" dirty="0"/>
          </a:p>
          <a:p>
            <a:pPr marL="285750" indent="-285750">
              <a:buFont typeface="Arial" panose="020B0604020202020204" pitchFamily="34" charset="0"/>
              <a:buChar char="•"/>
            </a:pPr>
            <a:r>
              <a:rPr lang="en-GB" sz="1100" b="1" dirty="0"/>
              <a:t>Three of the seven PFCC priorities </a:t>
            </a:r>
            <a:r>
              <a:rPr lang="en-GB" sz="1100" dirty="0"/>
              <a:t>– 3 (Breaking the cycle of Domestic Abuse), 4 (Tackling Gangs and Serious Violence) and 6 (Protecting children and vulnerable people) – have been given a recommended grade of ‘</a:t>
            </a:r>
            <a:r>
              <a:rPr lang="en-GB" sz="1100" b="1" dirty="0">
                <a:solidFill>
                  <a:srgbClr val="FF0000"/>
                </a:solidFill>
              </a:rPr>
              <a:t>Requires</a:t>
            </a:r>
            <a:r>
              <a:rPr lang="en-GB" sz="1100" b="1" dirty="0"/>
              <a:t> </a:t>
            </a:r>
            <a:r>
              <a:rPr lang="en-GB" sz="1100" b="1" dirty="0">
                <a:solidFill>
                  <a:srgbClr val="FF0000"/>
                </a:solidFill>
              </a:rPr>
              <a:t>Improvement</a:t>
            </a:r>
            <a:r>
              <a:rPr lang="en-GB" sz="1100" b="1" dirty="0"/>
              <a:t>’</a:t>
            </a:r>
            <a:r>
              <a:rPr lang="en-GB" sz="1100" dirty="0"/>
              <a:t>. The level of improvement required  to reach ‘Good’ has been added to the narrative for each priority.</a:t>
            </a:r>
          </a:p>
          <a:p>
            <a:endParaRPr lang="en-GB" sz="1100" dirty="0"/>
          </a:p>
          <a:p>
            <a:pPr marL="285750" indent="-285750">
              <a:buFont typeface="Arial" panose="020B0604020202020204" pitchFamily="34" charset="0"/>
              <a:buChar char="•"/>
            </a:pPr>
            <a:r>
              <a:rPr lang="en-GB" sz="1100" b="1" dirty="0"/>
              <a:t>All Crime fell by 1.6% for the 12 months to October 2021 </a:t>
            </a:r>
            <a:r>
              <a:rPr lang="en-GB" sz="1100" dirty="0"/>
              <a:t>compared to the 12 months to October 2020; this equates to 2,552 fewer offences. This decrease has been primarily influenced by the Government’s restrictions on gathering and movement in relation to COVID-19.  </a:t>
            </a:r>
          </a:p>
          <a:p>
            <a:r>
              <a:rPr lang="en-GB" sz="1100" dirty="0"/>
              <a:t>         </a:t>
            </a:r>
            <a:r>
              <a:rPr lang="en-GB" sz="1100" i="1" dirty="0"/>
              <a:t>Each change in the rules relating to social distancing has affected the number of All Crime offences reported to Essex Police</a:t>
            </a:r>
            <a:r>
              <a:rPr lang="en-GB" sz="1100" dirty="0"/>
              <a:t>.*</a:t>
            </a:r>
          </a:p>
          <a:p>
            <a:endParaRPr lang="en-GB" sz="1100" dirty="0"/>
          </a:p>
          <a:p>
            <a:pPr marL="285750" indent="-285750">
              <a:buFont typeface="Arial" panose="020B0604020202020204" pitchFamily="34" charset="0"/>
              <a:buChar char="•"/>
            </a:pPr>
            <a:r>
              <a:rPr lang="en-GB" sz="1100" dirty="0"/>
              <a:t>There was a 4.7% increase in All Crime in October 2021 compared to October 2019 (14,735 October 2021 v. 14,080 October 2019). The Force also recorded 4,175 more offences in October 2021 than in </a:t>
            </a:r>
            <a:r>
              <a:rPr lang="en-GB" sz="1100" u="sng" dirty="0"/>
              <a:t>April 2020 </a:t>
            </a:r>
            <a:r>
              <a:rPr lang="en-GB" sz="1100" dirty="0"/>
              <a:t>(10,560 offences), when the Government implemented the first lockdown; this equates to 39.5% more offences.</a:t>
            </a:r>
          </a:p>
          <a:p>
            <a:pPr marL="285750" indent="-285750">
              <a:buFont typeface="Arial" panose="020B0604020202020204" pitchFamily="34" charset="0"/>
              <a:buChar char="•"/>
            </a:pPr>
            <a:endParaRPr lang="en-GB" sz="1100" dirty="0"/>
          </a:p>
          <a:p>
            <a:pPr marL="285750" indent="-285750">
              <a:buFont typeface="Arial" panose="020B0604020202020204" pitchFamily="34" charset="0"/>
              <a:buChar char="•"/>
            </a:pPr>
            <a:r>
              <a:rPr lang="en-GB" sz="1100" dirty="0"/>
              <a:t>The Force recorded </a:t>
            </a:r>
            <a:r>
              <a:rPr lang="en-GB" sz="1100" b="1" dirty="0"/>
              <a:t>515 more Violence with Injury (VWI) offences (58.9% increase) in October 2021 compared to </a:t>
            </a:r>
            <a:r>
              <a:rPr lang="en-GB" sz="1100" b="1" u="sng" dirty="0"/>
              <a:t>April 2020</a:t>
            </a:r>
            <a:r>
              <a:rPr lang="en-GB" sz="1100" dirty="0"/>
              <a:t> (1,390 v. 875 offences). The number of </a:t>
            </a:r>
            <a:r>
              <a:rPr lang="en-GB" sz="1100" b="1" dirty="0"/>
              <a:t>VWI offences recorded in October 2021 was higher than the number recorded before COVID restrictions were introduced</a:t>
            </a:r>
            <a:r>
              <a:rPr lang="en-GB" sz="1100" dirty="0"/>
              <a:t>; compared with October 2019, there was a 4.3% increase (57 more crimes).</a:t>
            </a:r>
          </a:p>
          <a:p>
            <a:pPr marL="285750" indent="-285750">
              <a:buFont typeface="Arial" panose="020B0604020202020204" pitchFamily="34" charset="0"/>
              <a:buChar char="•"/>
            </a:pPr>
            <a:endParaRPr lang="en-GB" sz="1100" dirty="0"/>
          </a:p>
          <a:p>
            <a:pPr marL="285750" indent="-285750">
              <a:buFont typeface="Arial" panose="020B0604020202020204" pitchFamily="34" charset="0"/>
              <a:buChar char="•"/>
            </a:pPr>
            <a:r>
              <a:rPr lang="en-GB" sz="1100" dirty="0"/>
              <a:t>There was a </a:t>
            </a:r>
            <a:r>
              <a:rPr lang="en-GB" sz="1100" b="1" dirty="0"/>
              <a:t>37.0% decrease (968 fewer incidents) in the number of </a:t>
            </a:r>
            <a:r>
              <a:rPr lang="en-GB" sz="1100" b="1" dirty="0" err="1"/>
              <a:t>ASB</a:t>
            </a:r>
            <a:r>
              <a:rPr lang="en-GB" sz="1100" b="1" dirty="0"/>
              <a:t> incidents recorded in October 2021 </a:t>
            </a:r>
            <a:r>
              <a:rPr lang="en-GB" sz="1100" dirty="0"/>
              <a:t>(1,650 incidents) compared to September 2021 (2,618 incidents). The average </a:t>
            </a:r>
            <a:r>
              <a:rPr lang="en-GB" sz="1100" i="1" dirty="0"/>
              <a:t>daily</a:t>
            </a:r>
            <a:r>
              <a:rPr lang="en-GB" sz="1100" dirty="0"/>
              <a:t> number of </a:t>
            </a:r>
            <a:r>
              <a:rPr lang="en-GB" sz="1100" dirty="0" err="1"/>
              <a:t>ASB</a:t>
            </a:r>
            <a:r>
              <a:rPr lang="en-GB" sz="1100" dirty="0"/>
              <a:t> incidents was also 39.0% lower in October 2021 (</a:t>
            </a:r>
            <a:r>
              <a:rPr lang="en-GB" sz="1100" dirty="0" err="1"/>
              <a:t>ave.</a:t>
            </a:r>
            <a:r>
              <a:rPr lang="en-GB" sz="1100" dirty="0"/>
              <a:t> 53 incidents) compared to September 2021 (</a:t>
            </a:r>
            <a:r>
              <a:rPr lang="en-GB" sz="1100" dirty="0" err="1"/>
              <a:t>ave.</a:t>
            </a:r>
            <a:r>
              <a:rPr lang="en-GB" sz="1100" dirty="0"/>
              <a:t> 87 incidents). This decrease was both due to a general reduction in the volume of ASB reports received and the introduction of Operation SOMERTON, which aimed to improve the service given to victims of ASB and ensure that crimes are being correctly recording. This operation involved the manual review of </a:t>
            </a:r>
            <a:r>
              <a:rPr lang="en-GB" sz="1100" dirty="0" err="1"/>
              <a:t>ASB</a:t>
            </a:r>
            <a:r>
              <a:rPr lang="en-GB" sz="1100" dirty="0"/>
              <a:t> records, many of which were later reclassified from </a:t>
            </a:r>
            <a:r>
              <a:rPr lang="en-GB" sz="1100" dirty="0" err="1"/>
              <a:t>ASB</a:t>
            </a:r>
            <a:r>
              <a:rPr lang="en-GB" sz="1100" dirty="0"/>
              <a:t> to other incident types, such as crime.</a:t>
            </a:r>
          </a:p>
          <a:p>
            <a:endParaRPr lang="en-GB" sz="1100" dirty="0">
              <a:solidFill>
                <a:srgbClr val="FF0000"/>
              </a:solidFill>
            </a:endParaRPr>
          </a:p>
          <a:p>
            <a:pPr marL="285750" indent="-285750">
              <a:buFont typeface="Arial" panose="020B0604020202020204" pitchFamily="34" charset="0"/>
              <a:buChar char="•"/>
            </a:pPr>
            <a:r>
              <a:rPr lang="en-GB" sz="1100" dirty="0"/>
              <a:t>Confidence (from the independent survey commissioned by Essex Police) is at 79.8% (results to the 12 months to June 2021). </a:t>
            </a:r>
            <a:r>
              <a:rPr lang="en-GB" sz="1100" b="1" dirty="0"/>
              <a:t>Compared to year ending June 2020, confidence in the local police increased by 10.1% points</a:t>
            </a:r>
            <a:r>
              <a:rPr lang="en-GB" sz="1100" dirty="0"/>
              <a:t>. </a:t>
            </a:r>
          </a:p>
          <a:p>
            <a:endParaRPr lang="en-GB" sz="1100" dirty="0"/>
          </a:p>
          <a:p>
            <a:pPr marL="285750" indent="-285750">
              <a:buFont typeface="Arial" panose="020B0604020202020204" pitchFamily="34" charset="0"/>
              <a:buChar char="•"/>
            </a:pPr>
            <a:r>
              <a:rPr lang="en-GB" sz="1100" dirty="0"/>
              <a:t>55 more Modern Slavery referrals were made in the 12 months to October 2021 compared to the same period in 2019-20. Essex Police have increased the number of referrals and worked to achieve greater range and engagement with hard to access groups, thereby creating more opportunities to help vulnerable people. This has resulted in the number of referrals being higher in the 12 months to October 2021 compared to the same period the previous year. </a:t>
            </a:r>
          </a:p>
          <a:p>
            <a:endParaRPr lang="en-GB" sz="1100" dirty="0">
              <a:solidFill>
                <a:srgbClr val="FF0000"/>
              </a:solidFill>
            </a:endParaRPr>
          </a:p>
          <a:p>
            <a:r>
              <a:rPr lang="en-GB" sz="1100" dirty="0"/>
              <a:t> * Please see table showing the affect of social distancing measures on pages 13 - 16.</a:t>
            </a:r>
          </a:p>
        </p:txBody>
      </p:sp>
    </p:spTree>
    <p:extLst>
      <p:ext uri="{BB962C8B-B14F-4D97-AF65-F5344CB8AC3E}">
        <p14:creationId xmlns:p14="http://schemas.microsoft.com/office/powerpoint/2010/main" val="42487729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2" name="Rectangle 1"/>
          <p:cNvSpPr/>
          <p:nvPr/>
        </p:nvSpPr>
        <p:spPr>
          <a:xfrm>
            <a:off x="107504" y="159623"/>
            <a:ext cx="5318379" cy="400110"/>
          </a:xfrm>
          <a:prstGeom prst="rect">
            <a:avLst/>
          </a:prstGeom>
        </p:spPr>
        <p:txBody>
          <a:bodyPr wrap="none">
            <a:spAutoFit/>
          </a:bodyPr>
          <a:lstStyle/>
          <a:p>
            <a:r>
              <a:rPr lang="en-GB" sz="2000" b="1" dirty="0">
                <a:solidFill>
                  <a:schemeClr val="bg1"/>
                </a:solidFill>
              </a:rPr>
              <a:t>Crime Tree Data – Rolling 12 Months to October </a:t>
            </a:r>
          </a:p>
        </p:txBody>
      </p:sp>
      <p:sp>
        <p:nvSpPr>
          <p:cNvPr id="11" name="TextBox 10"/>
          <p:cNvSpPr txBox="1"/>
          <p:nvPr/>
        </p:nvSpPr>
        <p:spPr>
          <a:xfrm>
            <a:off x="7648317" y="821854"/>
            <a:ext cx="1236639" cy="261610"/>
          </a:xfrm>
          <a:prstGeom prst="rect">
            <a:avLst/>
          </a:prstGeom>
          <a:noFill/>
        </p:spPr>
        <p:txBody>
          <a:bodyPr wrap="square" rtlCol="0">
            <a:spAutoFit/>
          </a:bodyPr>
          <a:lstStyle/>
          <a:p>
            <a:pPr algn="ctr"/>
            <a:r>
              <a:rPr lang="en-GB" sz="1100" dirty="0"/>
              <a:t>Table 3</a:t>
            </a:r>
          </a:p>
        </p:txBody>
      </p:sp>
      <p:sp>
        <p:nvSpPr>
          <p:cNvPr id="12" name="Slide Number Placeholder 3"/>
          <p:cNvSpPr>
            <a:spLocks noGrp="1"/>
          </p:cNvSpPr>
          <p:nvPr>
            <p:ph type="sldNum" sz="quarter" idx="12"/>
          </p:nvPr>
        </p:nvSpPr>
        <p:spPr>
          <a:xfrm>
            <a:off x="6553200" y="6356350"/>
            <a:ext cx="2133600" cy="365125"/>
          </a:xfrm>
        </p:spPr>
        <p:txBody>
          <a:bodyPr/>
          <a:lstStyle/>
          <a:p>
            <a:fld id="{E0D83E65-4E55-4BA6-A0BC-212B9D3BDCE3}" type="slidenum">
              <a:rPr lang="en-GB" smtClean="0"/>
              <a:pPr/>
              <a:t>20</a:t>
            </a:fld>
            <a:endParaRPr lang="en-GB" dirty="0"/>
          </a:p>
        </p:txBody>
      </p:sp>
      <p:pic>
        <p:nvPicPr>
          <p:cNvPr id="4" name="Picture 3">
            <a:extLst>
              <a:ext uri="{FF2B5EF4-FFF2-40B4-BE49-F238E27FC236}">
                <a16:creationId xmlns:a16="http://schemas.microsoft.com/office/drawing/2014/main" id="{2D03946C-5137-4798-A1AD-536871BCFBC7}"/>
              </a:ext>
            </a:extLst>
          </p:cNvPr>
          <p:cNvPicPr>
            <a:picLocks noChangeAspect="1"/>
          </p:cNvPicPr>
          <p:nvPr/>
        </p:nvPicPr>
        <p:blipFill>
          <a:blip r:embed="rId2"/>
          <a:stretch>
            <a:fillRect/>
          </a:stretch>
        </p:blipFill>
        <p:spPr>
          <a:xfrm>
            <a:off x="72000" y="1097336"/>
            <a:ext cx="9000000" cy="2331664"/>
          </a:xfrm>
          <a:prstGeom prst="rect">
            <a:avLst/>
          </a:prstGeom>
        </p:spPr>
      </p:pic>
    </p:spTree>
    <p:extLst>
      <p:ext uri="{BB962C8B-B14F-4D97-AF65-F5344CB8AC3E}">
        <p14:creationId xmlns:p14="http://schemas.microsoft.com/office/powerpoint/2010/main" val="2804245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1 - More local, visible and accessible policing </a:t>
            </a:r>
          </a:p>
        </p:txBody>
      </p:sp>
      <p:sp>
        <p:nvSpPr>
          <p:cNvPr id="5" name="Slide Number Placeholder 4"/>
          <p:cNvSpPr>
            <a:spLocks noGrp="1"/>
          </p:cNvSpPr>
          <p:nvPr>
            <p:ph type="sldNum" sz="quarter" idx="12"/>
          </p:nvPr>
        </p:nvSpPr>
        <p:spPr>
          <a:xfrm>
            <a:off x="6902896" y="6338298"/>
            <a:ext cx="2133600" cy="365125"/>
          </a:xfrm>
        </p:spPr>
        <p:txBody>
          <a:bodyPr/>
          <a:lstStyle/>
          <a:p>
            <a:fld id="{E0D83E65-4E55-4BA6-A0BC-212B9D3BDCE3}" type="slidenum">
              <a:rPr lang="en-GB" smtClean="0"/>
              <a:pPr/>
              <a:t>3</a:t>
            </a:fld>
            <a:endParaRPr lang="en-GB" dirty="0"/>
          </a:p>
        </p:txBody>
      </p:sp>
      <p:sp>
        <p:nvSpPr>
          <p:cNvPr id="13" name="Rectangle 12"/>
          <p:cNvSpPr/>
          <p:nvPr/>
        </p:nvSpPr>
        <p:spPr>
          <a:xfrm>
            <a:off x="7632849" y="200827"/>
            <a:ext cx="1403647"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endParaRPr lang="en-GB" b="1" dirty="0">
              <a:solidFill>
                <a:schemeClr val="accent6"/>
              </a:solidFill>
            </a:endParaRPr>
          </a:p>
        </p:txBody>
      </p:sp>
      <p:sp>
        <p:nvSpPr>
          <p:cNvPr id="17" name="TextBox 16"/>
          <p:cNvSpPr txBox="1"/>
          <p:nvPr/>
        </p:nvSpPr>
        <p:spPr>
          <a:xfrm>
            <a:off x="293400" y="4437112"/>
            <a:ext cx="8557200" cy="1708160"/>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050" dirty="0">
                <a:solidFill>
                  <a:schemeClr val="tx1"/>
                </a:solidFill>
              </a:rPr>
              <a:t>Essex experienced a 1.6% decrease in All Crime (2,552 fewer offences) for the 12 months to October 2021 compared to the 12 months to October 2020. This decrease in crime has been primarily influenced by the Government’s restrictions on gathering and movement in relation to COVID-19. Essex is eighth in its Most Similar Group of forces (MSG) for crime per 1,000 population. </a:t>
            </a:r>
          </a:p>
          <a:p>
            <a:endParaRPr lang="en-GB" sz="1050" dirty="0">
              <a:solidFill>
                <a:srgbClr val="FF0000"/>
              </a:solidFill>
            </a:endParaRPr>
          </a:p>
          <a:p>
            <a:r>
              <a:rPr lang="en-GB" sz="1050" dirty="0">
                <a:solidFill>
                  <a:schemeClr val="tx1"/>
                </a:solidFill>
              </a:rPr>
              <a:t>Essex Police recorded a daily average of 475 crimes in October 2021, compared with an average of 467 crimes in September 2021. This equates to an increase of 1.9%. </a:t>
            </a:r>
          </a:p>
          <a:p>
            <a:endParaRPr lang="en-GB" sz="1050" dirty="0">
              <a:solidFill>
                <a:srgbClr val="FF0000"/>
              </a:solidFill>
            </a:endParaRPr>
          </a:p>
          <a:p>
            <a:r>
              <a:rPr lang="en-GB" sz="1050" dirty="0">
                <a:solidFill>
                  <a:schemeClr val="tx1"/>
                </a:solidFill>
              </a:rPr>
              <a:t>14,735 offences were recorded in October 2021, an increase of 12.3% (1,619 more offences) compared to October 2020 (13,116 offences). There was a 4.7% increase in October 2021 compared to October 2019 (14,080 offences).</a:t>
            </a:r>
          </a:p>
          <a:p>
            <a:endParaRPr lang="en-GB" sz="1050" dirty="0">
              <a:solidFill>
                <a:srgbClr val="FF0000"/>
              </a:solidFill>
            </a:endParaRPr>
          </a:p>
        </p:txBody>
      </p:sp>
      <p:pic>
        <p:nvPicPr>
          <p:cNvPr id="2" name="Picture 1">
            <a:extLst>
              <a:ext uri="{FF2B5EF4-FFF2-40B4-BE49-F238E27FC236}">
                <a16:creationId xmlns:a16="http://schemas.microsoft.com/office/drawing/2014/main" id="{C1680842-4519-44D6-B6C5-9305D3DE9E7A}"/>
              </a:ext>
            </a:extLst>
          </p:cNvPr>
          <p:cNvPicPr>
            <a:picLocks noChangeAspect="1"/>
          </p:cNvPicPr>
          <p:nvPr/>
        </p:nvPicPr>
        <p:blipFill>
          <a:blip r:embed="rId2"/>
          <a:stretch>
            <a:fillRect/>
          </a:stretch>
        </p:blipFill>
        <p:spPr>
          <a:xfrm>
            <a:off x="1356080" y="1450479"/>
            <a:ext cx="6431837" cy="2554445"/>
          </a:xfrm>
          <a:prstGeom prst="rect">
            <a:avLst/>
          </a:prstGeom>
        </p:spPr>
      </p:pic>
      <p:pic>
        <p:nvPicPr>
          <p:cNvPr id="3" name="Picture 2">
            <a:extLst>
              <a:ext uri="{FF2B5EF4-FFF2-40B4-BE49-F238E27FC236}">
                <a16:creationId xmlns:a16="http://schemas.microsoft.com/office/drawing/2014/main" id="{DAE31E40-8D4A-4002-872E-A437C8C6822B}"/>
              </a:ext>
            </a:extLst>
          </p:cNvPr>
          <p:cNvPicPr>
            <a:picLocks noChangeAspect="1"/>
          </p:cNvPicPr>
          <p:nvPr/>
        </p:nvPicPr>
        <p:blipFill>
          <a:blip r:embed="rId3"/>
          <a:stretch>
            <a:fillRect/>
          </a:stretch>
        </p:blipFill>
        <p:spPr>
          <a:xfrm>
            <a:off x="36496" y="728028"/>
            <a:ext cx="9000000" cy="634682"/>
          </a:xfrm>
          <a:prstGeom prst="rect">
            <a:avLst/>
          </a:prstGeom>
        </p:spPr>
      </p:pic>
    </p:spTree>
    <p:extLst>
      <p:ext uri="{BB962C8B-B14F-4D97-AF65-F5344CB8AC3E}">
        <p14:creationId xmlns:p14="http://schemas.microsoft.com/office/powerpoint/2010/main" val="4024643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36282" y="3869995"/>
            <a:ext cx="8928992" cy="2492990"/>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100" dirty="0">
                <a:solidFill>
                  <a:schemeClr val="tx1"/>
                </a:solidFill>
              </a:rPr>
              <a:t>Confidence (from the independent survey commissioned by Essex Police) is at 79.8% (results to the 12 months to June 2021). Compared to year ending June 2020, confidence in the local police has significantly increased (an improvement of 10.1% points).</a:t>
            </a:r>
          </a:p>
          <a:p>
            <a:endParaRPr lang="en-GB" sz="500" dirty="0">
              <a:solidFill>
                <a:schemeClr val="tx1"/>
              </a:solidFill>
            </a:endParaRPr>
          </a:p>
          <a:p>
            <a:r>
              <a:rPr lang="en-GB" sz="1100" dirty="0">
                <a:solidFill>
                  <a:schemeClr val="tx1"/>
                </a:solidFill>
              </a:rPr>
              <a:t>The All Crime Harm (Crime Severity) Score** (13.1) places Essex seventh in its MSG.</a:t>
            </a:r>
          </a:p>
          <a:p>
            <a:endParaRPr lang="en-GB" sz="400" dirty="0">
              <a:solidFill>
                <a:srgbClr val="FF0000"/>
              </a:solidFill>
            </a:endParaRPr>
          </a:p>
          <a:p>
            <a:r>
              <a:rPr lang="en-GB" sz="1100" dirty="0">
                <a:solidFill>
                  <a:schemeClr val="tx1"/>
                </a:solidFill>
              </a:rPr>
              <a:t>Essex Police’s performance in relation to emergency response attendance within 15 minutes (urban) or 20 minutes (rural) has improved by 1.3 percentage points to 80.4% in the 12 months to October 2021 compared to the 12 months to October 2020. This is above the 80% target.</a:t>
            </a:r>
          </a:p>
          <a:p>
            <a:endParaRPr lang="en-GB" sz="1100" dirty="0">
              <a:solidFill>
                <a:schemeClr val="tx1"/>
              </a:solidFill>
            </a:endParaRPr>
          </a:p>
          <a:p>
            <a:r>
              <a:rPr lang="en-GB" sz="1100" dirty="0">
                <a:solidFill>
                  <a:schemeClr val="tx1"/>
                </a:solidFill>
              </a:rPr>
              <a:t>Due to the fact that the percentage of people who have confidence in policing in Essex has increased and the emergency response attendance is above the 80% target, a grade of Good is recommended.</a:t>
            </a:r>
          </a:p>
          <a:p>
            <a:endParaRPr lang="en-GB" sz="1150" dirty="0">
              <a:solidFill>
                <a:srgbClr val="FF0000"/>
              </a:solidFill>
            </a:endParaRPr>
          </a:p>
          <a:p>
            <a:r>
              <a:rPr lang="en-GB" sz="950" dirty="0">
                <a:solidFill>
                  <a:schemeClr val="tx1"/>
                </a:solidFill>
              </a:rPr>
              <a:t>Please note:</a:t>
            </a:r>
          </a:p>
          <a:p>
            <a:r>
              <a:rPr lang="en-GB" sz="950" dirty="0">
                <a:solidFill>
                  <a:schemeClr val="tx1"/>
                </a:solidFill>
              </a:rPr>
              <a:t>    * Crime Survey of England and Wales data are no longer available at Force level. Data are for the 12 months to March 2020.</a:t>
            </a:r>
            <a:r>
              <a:rPr lang="en-GB" sz="950" dirty="0">
                <a:solidFill>
                  <a:srgbClr val="FF0000"/>
                </a:solidFill>
              </a:rPr>
              <a:t>	  </a:t>
            </a:r>
            <a:endParaRPr lang="en-GB" sz="950" u="sng" dirty="0">
              <a:solidFill>
                <a:srgbClr val="FF0000"/>
              </a:solidFill>
            </a:endParaRPr>
          </a:p>
          <a:p>
            <a:r>
              <a:rPr lang="en-GB" sz="950" dirty="0">
                <a:solidFill>
                  <a:schemeClr val="tx1"/>
                </a:solidFill>
              </a:rPr>
              <a:t>  ** Crime Severity Scores (as calculated by the Office for National Statistics) measure the ‘relative harm’ of crimes by taking into account both their volume and their severity. Data are for the 12 months to August in all three years.</a:t>
            </a:r>
          </a:p>
          <a:p>
            <a:r>
              <a:rPr lang="en-GB" sz="950" dirty="0">
                <a:solidFill>
                  <a:schemeClr val="tx1"/>
                </a:solidFill>
              </a:rPr>
              <a:t>*** Grade of Service.</a:t>
            </a: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1 - More local, visible and accessible policing  </a:t>
            </a:r>
          </a:p>
        </p:txBody>
      </p:sp>
      <p:sp>
        <p:nvSpPr>
          <p:cNvPr id="5" name="Slide Number Placeholder 4"/>
          <p:cNvSpPr>
            <a:spLocks noGrp="1"/>
          </p:cNvSpPr>
          <p:nvPr>
            <p:ph type="sldNum" sz="quarter" idx="12"/>
          </p:nvPr>
        </p:nvSpPr>
        <p:spPr>
          <a:xfrm>
            <a:off x="6902896" y="6338298"/>
            <a:ext cx="2133600" cy="365125"/>
          </a:xfrm>
        </p:spPr>
        <p:txBody>
          <a:bodyPr/>
          <a:lstStyle/>
          <a:p>
            <a:fld id="{E0D83E65-4E55-4BA6-A0BC-212B9D3BDCE3}" type="slidenum">
              <a:rPr lang="en-GB" smtClean="0"/>
              <a:pPr/>
              <a:t>4</a:t>
            </a:fld>
            <a:endParaRPr lang="en-GB" dirty="0"/>
          </a:p>
        </p:txBody>
      </p:sp>
      <p:sp>
        <p:nvSpPr>
          <p:cNvPr id="13" name="Rectangle 12"/>
          <p:cNvSpPr/>
          <p:nvPr/>
        </p:nvSpPr>
        <p:spPr>
          <a:xfrm>
            <a:off x="7095028" y="179348"/>
            <a:ext cx="1907703" cy="369332"/>
          </a:xfrm>
          <a:prstGeom prst="rect">
            <a:avLst/>
          </a:prstGeom>
        </p:spPr>
        <p:txBody>
          <a:bodyPr wrap="square">
            <a:spAutoFit/>
          </a:bodyPr>
          <a:lstStyle/>
          <a:p>
            <a:pPr algn="r"/>
            <a:r>
              <a:rPr lang="en-GB" b="1" dirty="0">
                <a:solidFill>
                  <a:schemeClr val="bg1"/>
                </a:solidFill>
              </a:rPr>
              <a:t>Grade: </a:t>
            </a:r>
            <a:r>
              <a:rPr lang="en-GB" b="1" dirty="0">
                <a:solidFill>
                  <a:schemeClr val="accent3"/>
                </a:solidFill>
              </a:rPr>
              <a:t>Good  </a:t>
            </a:r>
            <a:endParaRPr lang="en-GB" b="1" dirty="0">
              <a:solidFill>
                <a:schemeClr val="accent6"/>
              </a:solidFill>
            </a:endParaRPr>
          </a:p>
        </p:txBody>
      </p:sp>
      <p:pic>
        <p:nvPicPr>
          <p:cNvPr id="4" name="Picture 3">
            <a:extLst>
              <a:ext uri="{FF2B5EF4-FFF2-40B4-BE49-F238E27FC236}">
                <a16:creationId xmlns:a16="http://schemas.microsoft.com/office/drawing/2014/main" id="{C46ADF4A-4519-4DCE-BDC6-C259F15F780A}"/>
              </a:ext>
            </a:extLst>
          </p:cNvPr>
          <p:cNvPicPr>
            <a:picLocks noChangeAspect="1"/>
          </p:cNvPicPr>
          <p:nvPr/>
        </p:nvPicPr>
        <p:blipFill>
          <a:blip r:embed="rId2"/>
          <a:stretch>
            <a:fillRect/>
          </a:stretch>
        </p:blipFill>
        <p:spPr>
          <a:xfrm>
            <a:off x="44731" y="1618814"/>
            <a:ext cx="9000000" cy="785549"/>
          </a:xfrm>
          <a:prstGeom prst="rect">
            <a:avLst/>
          </a:prstGeom>
        </p:spPr>
      </p:pic>
      <p:pic>
        <p:nvPicPr>
          <p:cNvPr id="2" name="Picture 1">
            <a:extLst>
              <a:ext uri="{FF2B5EF4-FFF2-40B4-BE49-F238E27FC236}">
                <a16:creationId xmlns:a16="http://schemas.microsoft.com/office/drawing/2014/main" id="{0A38AEDD-40DA-4FAA-B062-428FEA5A5608}"/>
              </a:ext>
            </a:extLst>
          </p:cNvPr>
          <p:cNvPicPr>
            <a:picLocks noChangeAspect="1"/>
          </p:cNvPicPr>
          <p:nvPr/>
        </p:nvPicPr>
        <p:blipFill>
          <a:blip r:embed="rId3"/>
          <a:stretch>
            <a:fillRect/>
          </a:stretch>
        </p:blipFill>
        <p:spPr>
          <a:xfrm>
            <a:off x="44731" y="2461118"/>
            <a:ext cx="9000000" cy="785549"/>
          </a:xfrm>
          <a:prstGeom prst="rect">
            <a:avLst/>
          </a:prstGeom>
        </p:spPr>
      </p:pic>
      <p:pic>
        <p:nvPicPr>
          <p:cNvPr id="3" name="Picture 2">
            <a:extLst>
              <a:ext uri="{FF2B5EF4-FFF2-40B4-BE49-F238E27FC236}">
                <a16:creationId xmlns:a16="http://schemas.microsoft.com/office/drawing/2014/main" id="{E8AFE44E-804B-4813-BBEC-44CA91227E27}"/>
              </a:ext>
            </a:extLst>
          </p:cNvPr>
          <p:cNvPicPr>
            <a:picLocks noChangeAspect="1"/>
          </p:cNvPicPr>
          <p:nvPr/>
        </p:nvPicPr>
        <p:blipFill>
          <a:blip r:embed="rId4"/>
          <a:stretch>
            <a:fillRect/>
          </a:stretch>
        </p:blipFill>
        <p:spPr>
          <a:xfrm>
            <a:off x="44731" y="739972"/>
            <a:ext cx="9000000" cy="785549"/>
          </a:xfrm>
          <a:prstGeom prst="rect">
            <a:avLst/>
          </a:prstGeom>
        </p:spPr>
      </p:pic>
    </p:spTree>
    <p:extLst>
      <p:ext uri="{BB962C8B-B14F-4D97-AF65-F5344CB8AC3E}">
        <p14:creationId xmlns:p14="http://schemas.microsoft.com/office/powerpoint/2010/main" val="1304135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2 - Crack down on anti-social behaviour </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5</a:t>
            </a:fld>
            <a:endParaRPr lang="en-GB" dirty="0"/>
          </a:p>
        </p:txBody>
      </p:sp>
      <p:sp>
        <p:nvSpPr>
          <p:cNvPr id="8" name="TextBox 7"/>
          <p:cNvSpPr txBox="1"/>
          <p:nvPr/>
        </p:nvSpPr>
        <p:spPr>
          <a:xfrm>
            <a:off x="92138" y="3800876"/>
            <a:ext cx="8952079" cy="2593018"/>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900" dirty="0">
                <a:solidFill>
                  <a:schemeClr val="tx1"/>
                </a:solidFill>
              </a:rPr>
              <a:t>Essex experienced a 2.4% decrease (1,186 fewer) in Anti-Social Behaviour (ASB) incidents for the 12 months to October 2021 compared to the 12 months to October 2020. This decrease was due to the COVID-19 restriction period, during which many additional reports were received that related to activities that were not previously considered to be ASB; examples include social gatherings and shops and businesses continuing to trade. Since March 2020 the number of ASB incidents reported has generally been higher when tighter restrictions were implemented by the Government, and lower when restrictions were eased. </a:t>
            </a:r>
          </a:p>
          <a:p>
            <a:endParaRPr lang="en-GB" sz="900" dirty="0">
              <a:solidFill>
                <a:srgbClr val="FF0000"/>
              </a:solidFill>
            </a:endParaRPr>
          </a:p>
          <a:p>
            <a:r>
              <a:rPr lang="en-GB" sz="900" dirty="0">
                <a:solidFill>
                  <a:schemeClr val="tx1"/>
                </a:solidFill>
              </a:rPr>
              <a:t>There was a decrease of 60.7% ASB reports in October 2021 compared to October 2020 (2,548 fewer incidents). The average daily number of ASB incidents decreased by 39.0% in October 2021 (53 incidents) compared to September 2021 (87 incidents). October 2021 experienced the lowest number of ASB incidents recorded per month since April 2017 (1,650 incidents).**</a:t>
            </a:r>
          </a:p>
          <a:p>
            <a:endParaRPr lang="en-GB" sz="900" dirty="0">
              <a:solidFill>
                <a:schemeClr val="tx1"/>
              </a:solidFill>
            </a:endParaRPr>
          </a:p>
          <a:p>
            <a:r>
              <a:rPr lang="en-GB" sz="900" dirty="0">
                <a:solidFill>
                  <a:schemeClr val="tx1"/>
                </a:solidFill>
              </a:rPr>
              <a:t>The number of ASB incidents for the 12 months to October 2021 compared to the 12 months to October 2019 increased by 12.7% (5,402 more incidents).**</a:t>
            </a:r>
          </a:p>
          <a:p>
            <a:endParaRPr lang="en-GB" sz="900" dirty="0">
              <a:solidFill>
                <a:srgbClr val="FF0000"/>
              </a:solidFill>
            </a:endParaRPr>
          </a:p>
          <a:p>
            <a:pPr lvl="0"/>
            <a:r>
              <a:rPr lang="en-GB" sz="900" dirty="0">
                <a:solidFill>
                  <a:schemeClr val="tx1"/>
                </a:solidFill>
              </a:rPr>
              <a:t>The results of Essex’s independent survey in relation to how well residents perceive Essex Police and partner organisations to be dealing with ASB showed a slight improvement: 0.4% points.</a:t>
            </a:r>
          </a:p>
          <a:p>
            <a:pPr lvl="0"/>
            <a:endParaRPr lang="en-GB" sz="900" dirty="0">
              <a:solidFill>
                <a:srgbClr val="FF0000"/>
              </a:solidFill>
            </a:endParaRPr>
          </a:p>
          <a:p>
            <a:pPr lvl="0"/>
            <a:r>
              <a:rPr lang="en-GB" sz="900" dirty="0">
                <a:solidFill>
                  <a:schemeClr val="tx1"/>
                </a:solidFill>
              </a:rPr>
              <a:t>Due to the increase in public perception from the Essex independent survey, a grade of Good is recommended.</a:t>
            </a:r>
          </a:p>
          <a:p>
            <a:endParaRPr lang="en-GB" sz="900" dirty="0">
              <a:solidFill>
                <a:schemeClr val="tx1"/>
              </a:solidFill>
            </a:endParaRPr>
          </a:p>
          <a:p>
            <a:r>
              <a:rPr lang="en-GB" sz="900" dirty="0">
                <a:solidFill>
                  <a:schemeClr val="tx1"/>
                </a:solidFill>
              </a:rPr>
              <a:t>Please note:</a:t>
            </a:r>
          </a:p>
          <a:p>
            <a:r>
              <a:rPr lang="en-GB" sz="900" dirty="0">
                <a:solidFill>
                  <a:schemeClr val="tx1"/>
                </a:solidFill>
              </a:rPr>
              <a:t>    *Crime Survey of England and Wales data are no longer available at Force level. Data are for the 12 months to March 2020.</a:t>
            </a:r>
          </a:p>
          <a:p>
            <a:r>
              <a:rPr lang="en-GB" sz="950" dirty="0">
                <a:solidFill>
                  <a:schemeClr val="tx1"/>
                </a:solidFill>
              </a:rPr>
              <a:t> **</a:t>
            </a:r>
            <a:r>
              <a:rPr lang="en-GB" sz="900" dirty="0"/>
              <a:t>October 2021 saw the implementation of Operation SOMERTON, which aims to improve the service given to victims of ASB and ensure correct recording. </a:t>
            </a:r>
            <a:endParaRPr lang="en-GB" sz="950" dirty="0">
              <a:solidFill>
                <a:schemeClr val="tx1"/>
              </a:solidFill>
            </a:endParaRPr>
          </a:p>
        </p:txBody>
      </p:sp>
      <p:sp>
        <p:nvSpPr>
          <p:cNvPr id="12" name="Rectangle 11"/>
          <p:cNvSpPr/>
          <p:nvPr/>
        </p:nvSpPr>
        <p:spPr>
          <a:xfrm>
            <a:off x="7524328" y="177236"/>
            <a:ext cx="1471524"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endParaRPr lang="en-GB" b="1" dirty="0">
              <a:solidFill>
                <a:schemeClr val="accent6"/>
              </a:solidFill>
            </a:endParaRPr>
          </a:p>
        </p:txBody>
      </p:sp>
      <p:pic>
        <p:nvPicPr>
          <p:cNvPr id="2" name="Picture 1">
            <a:extLst>
              <a:ext uri="{FF2B5EF4-FFF2-40B4-BE49-F238E27FC236}">
                <a16:creationId xmlns:a16="http://schemas.microsoft.com/office/drawing/2014/main" id="{6E894043-F15D-4570-BF27-991082AD61B4}"/>
              </a:ext>
            </a:extLst>
          </p:cNvPr>
          <p:cNvPicPr>
            <a:picLocks noChangeAspect="1"/>
          </p:cNvPicPr>
          <p:nvPr/>
        </p:nvPicPr>
        <p:blipFill>
          <a:blip r:embed="rId3"/>
          <a:stretch>
            <a:fillRect/>
          </a:stretch>
        </p:blipFill>
        <p:spPr>
          <a:xfrm>
            <a:off x="51557" y="1905236"/>
            <a:ext cx="9000000" cy="812799"/>
          </a:xfrm>
          <a:prstGeom prst="rect">
            <a:avLst/>
          </a:prstGeom>
        </p:spPr>
      </p:pic>
      <p:pic>
        <p:nvPicPr>
          <p:cNvPr id="3" name="Picture 2">
            <a:extLst>
              <a:ext uri="{FF2B5EF4-FFF2-40B4-BE49-F238E27FC236}">
                <a16:creationId xmlns:a16="http://schemas.microsoft.com/office/drawing/2014/main" id="{08D0ADD5-084A-4F4D-A3C8-9690449A40A7}"/>
              </a:ext>
            </a:extLst>
          </p:cNvPr>
          <p:cNvPicPr>
            <a:picLocks noChangeAspect="1"/>
          </p:cNvPicPr>
          <p:nvPr/>
        </p:nvPicPr>
        <p:blipFill>
          <a:blip r:embed="rId4"/>
          <a:stretch>
            <a:fillRect/>
          </a:stretch>
        </p:blipFill>
        <p:spPr>
          <a:xfrm>
            <a:off x="6123636" y="722863"/>
            <a:ext cx="2880000" cy="1142727"/>
          </a:xfrm>
          <a:prstGeom prst="rect">
            <a:avLst/>
          </a:prstGeom>
        </p:spPr>
      </p:pic>
      <p:pic>
        <p:nvPicPr>
          <p:cNvPr id="10" name="Picture 9">
            <a:extLst>
              <a:ext uri="{FF2B5EF4-FFF2-40B4-BE49-F238E27FC236}">
                <a16:creationId xmlns:a16="http://schemas.microsoft.com/office/drawing/2014/main" id="{1617D844-681E-4B6D-A4A2-2BC365DC5A2B}"/>
              </a:ext>
            </a:extLst>
          </p:cNvPr>
          <p:cNvPicPr>
            <a:picLocks noChangeAspect="1"/>
          </p:cNvPicPr>
          <p:nvPr/>
        </p:nvPicPr>
        <p:blipFill>
          <a:blip r:embed="rId5"/>
          <a:stretch>
            <a:fillRect/>
          </a:stretch>
        </p:blipFill>
        <p:spPr>
          <a:xfrm>
            <a:off x="51557" y="717858"/>
            <a:ext cx="5040000" cy="710023"/>
          </a:xfrm>
          <a:prstGeom prst="rect">
            <a:avLst/>
          </a:prstGeom>
        </p:spPr>
      </p:pic>
      <p:pic>
        <p:nvPicPr>
          <p:cNvPr id="4" name="Picture 3">
            <a:extLst>
              <a:ext uri="{FF2B5EF4-FFF2-40B4-BE49-F238E27FC236}">
                <a16:creationId xmlns:a16="http://schemas.microsoft.com/office/drawing/2014/main" id="{B6084255-C6BE-463C-90BD-C8166D9282DB}"/>
              </a:ext>
            </a:extLst>
          </p:cNvPr>
          <p:cNvPicPr>
            <a:picLocks noChangeAspect="1"/>
          </p:cNvPicPr>
          <p:nvPr/>
        </p:nvPicPr>
        <p:blipFill>
          <a:blip r:embed="rId6"/>
          <a:stretch>
            <a:fillRect/>
          </a:stretch>
        </p:blipFill>
        <p:spPr>
          <a:xfrm>
            <a:off x="51557" y="2765734"/>
            <a:ext cx="9000000" cy="963517"/>
          </a:xfrm>
          <a:prstGeom prst="rect">
            <a:avLst/>
          </a:prstGeom>
        </p:spPr>
      </p:pic>
    </p:spTree>
    <p:extLst>
      <p:ext uri="{BB962C8B-B14F-4D97-AF65-F5344CB8AC3E}">
        <p14:creationId xmlns:p14="http://schemas.microsoft.com/office/powerpoint/2010/main" val="4163253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3 - Breaking the cycle of domestic abuse </a:t>
            </a:r>
          </a:p>
        </p:txBody>
      </p:sp>
      <p:sp>
        <p:nvSpPr>
          <p:cNvPr id="5" name="Slide Number Placeholder 4"/>
          <p:cNvSpPr>
            <a:spLocks noGrp="1"/>
          </p:cNvSpPr>
          <p:nvPr>
            <p:ph type="sldNum" sz="quarter" idx="12"/>
          </p:nvPr>
        </p:nvSpPr>
        <p:spPr>
          <a:xfrm>
            <a:off x="6976583" y="6481197"/>
            <a:ext cx="2133600" cy="365125"/>
          </a:xfrm>
        </p:spPr>
        <p:txBody>
          <a:bodyPr/>
          <a:lstStyle/>
          <a:p>
            <a:fld id="{E0D83E65-4E55-4BA6-A0BC-212B9D3BDCE3}" type="slidenum">
              <a:rPr lang="en-GB" smtClean="0"/>
              <a:pPr/>
              <a:t>6</a:t>
            </a:fld>
            <a:endParaRPr lang="en-GB" dirty="0"/>
          </a:p>
        </p:txBody>
      </p:sp>
      <p:sp>
        <p:nvSpPr>
          <p:cNvPr id="7" name="TextBox 6"/>
          <p:cNvSpPr txBox="1"/>
          <p:nvPr/>
        </p:nvSpPr>
        <p:spPr>
          <a:xfrm>
            <a:off x="107504" y="3551801"/>
            <a:ext cx="8879360" cy="2492990"/>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rPr>
              <a:t>Essex experienced a 3.7% decrease (1,567 fewer) in Domestic Abuse incidents but a 5.0% increase (967 more) in repeat incidents of Domestic Abuse for the 12 months to October 2021 compared to the 12 months to October 2020. There was also a 5.2% increase (727 more) in Domestic Abuse arrests but a 9.7% decrease (23 fewer) in the number of Domestic Violence Protection Notices (DVPN) and Protection Orders (DVPO) issued in the 12 months to October 2021 compared to the 12 months to October 2020. </a:t>
            </a:r>
          </a:p>
          <a:p>
            <a:endParaRPr lang="en-GB" sz="800" dirty="0">
              <a:solidFill>
                <a:srgbClr val="FF0000"/>
              </a:solidFill>
            </a:endParaRPr>
          </a:p>
          <a:p>
            <a:r>
              <a:rPr lang="en-GB" sz="1200" dirty="0">
                <a:solidFill>
                  <a:schemeClr val="tx1"/>
                </a:solidFill>
              </a:rPr>
              <a:t>Domestic Abuse incidents in October 2021 were higher than at pre-COVID levels, with a 3.8% increase (135 more incidents) compared to October 2019.</a:t>
            </a:r>
          </a:p>
          <a:p>
            <a:endParaRPr lang="en-GB" sz="800" dirty="0">
              <a:solidFill>
                <a:srgbClr val="FF0000"/>
              </a:solidFill>
            </a:endParaRPr>
          </a:p>
          <a:p>
            <a:pPr lvl="0"/>
            <a:r>
              <a:rPr lang="en-GB" sz="1200" dirty="0">
                <a:solidFill>
                  <a:schemeClr val="tx1"/>
                </a:solidFill>
              </a:rPr>
              <a:t>There was a 13.9% decrease (488 fewer) in the number of solved Domestic Abuse outcomes in the 12 months to October 2021 compared to the 12 months to October 2020 and a 1.9% decrease (57 fewer) compared to the 12 months to October 2019.</a:t>
            </a:r>
          </a:p>
          <a:p>
            <a:pPr lvl="0"/>
            <a:endParaRPr lang="en-GB" sz="800" dirty="0">
              <a:solidFill>
                <a:srgbClr val="FF0000"/>
              </a:solidFill>
            </a:endParaRPr>
          </a:p>
          <a:p>
            <a:pPr lvl="0"/>
            <a:r>
              <a:rPr lang="en-GB" sz="1200" dirty="0">
                <a:solidFill>
                  <a:schemeClr val="tx1"/>
                </a:solidFill>
              </a:rPr>
              <a:t>Due to the fact that the number of DA solved offences has decreased for the sixth month in a row, a grade of Requires Improvement is recommended. For a grade of ‘Good’ to be recommended, the number of repeat incidents of domestic abuse would need to reduce and the number of solved domestic abuse offences increase.  </a:t>
            </a:r>
          </a:p>
        </p:txBody>
      </p:sp>
      <p:sp>
        <p:nvSpPr>
          <p:cNvPr id="12" name="Rectangle 11"/>
          <p:cNvSpPr/>
          <p:nvPr/>
        </p:nvSpPr>
        <p:spPr>
          <a:xfrm>
            <a:off x="5868144" y="156942"/>
            <a:ext cx="316835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p>
        </p:txBody>
      </p:sp>
      <p:pic>
        <p:nvPicPr>
          <p:cNvPr id="10" name="Picture 9">
            <a:extLst>
              <a:ext uri="{FF2B5EF4-FFF2-40B4-BE49-F238E27FC236}">
                <a16:creationId xmlns:a16="http://schemas.microsoft.com/office/drawing/2014/main" id="{C9522340-7D2D-49C6-A8F4-10A3C683C52B}"/>
              </a:ext>
            </a:extLst>
          </p:cNvPr>
          <p:cNvPicPr>
            <a:picLocks noChangeAspect="1"/>
          </p:cNvPicPr>
          <p:nvPr/>
        </p:nvPicPr>
        <p:blipFill>
          <a:blip r:embed="rId2"/>
          <a:stretch>
            <a:fillRect/>
          </a:stretch>
        </p:blipFill>
        <p:spPr>
          <a:xfrm>
            <a:off x="78782" y="2155621"/>
            <a:ext cx="5202000" cy="1144440"/>
          </a:xfrm>
          <a:prstGeom prst="rect">
            <a:avLst/>
          </a:prstGeom>
        </p:spPr>
      </p:pic>
      <p:pic>
        <p:nvPicPr>
          <p:cNvPr id="3" name="Picture 2">
            <a:extLst>
              <a:ext uri="{FF2B5EF4-FFF2-40B4-BE49-F238E27FC236}">
                <a16:creationId xmlns:a16="http://schemas.microsoft.com/office/drawing/2014/main" id="{8414EABC-BC76-4780-A69B-CA43B6217F9F}"/>
              </a:ext>
            </a:extLst>
          </p:cNvPr>
          <p:cNvPicPr>
            <a:picLocks noChangeAspect="1"/>
          </p:cNvPicPr>
          <p:nvPr/>
        </p:nvPicPr>
        <p:blipFill>
          <a:blip r:embed="rId3"/>
          <a:stretch>
            <a:fillRect/>
          </a:stretch>
        </p:blipFill>
        <p:spPr>
          <a:xfrm>
            <a:off x="78782" y="807993"/>
            <a:ext cx="5202000" cy="1303238"/>
          </a:xfrm>
          <a:prstGeom prst="rect">
            <a:avLst/>
          </a:prstGeom>
        </p:spPr>
      </p:pic>
      <p:pic>
        <p:nvPicPr>
          <p:cNvPr id="4" name="Picture 3">
            <a:extLst>
              <a:ext uri="{FF2B5EF4-FFF2-40B4-BE49-F238E27FC236}">
                <a16:creationId xmlns:a16="http://schemas.microsoft.com/office/drawing/2014/main" id="{07EA4959-2F26-40A4-99AD-DECA11C70E61}"/>
              </a:ext>
            </a:extLst>
          </p:cNvPr>
          <p:cNvPicPr>
            <a:picLocks noChangeAspect="1"/>
          </p:cNvPicPr>
          <p:nvPr/>
        </p:nvPicPr>
        <p:blipFill>
          <a:blip r:embed="rId4"/>
          <a:stretch>
            <a:fillRect/>
          </a:stretch>
        </p:blipFill>
        <p:spPr>
          <a:xfrm>
            <a:off x="5403510" y="811531"/>
            <a:ext cx="3600000" cy="1305974"/>
          </a:xfrm>
          <a:prstGeom prst="rect">
            <a:avLst/>
          </a:prstGeom>
        </p:spPr>
      </p:pic>
    </p:spTree>
    <p:extLst>
      <p:ext uri="{BB962C8B-B14F-4D97-AF65-F5344CB8AC3E}">
        <p14:creationId xmlns:p14="http://schemas.microsoft.com/office/powerpoint/2010/main" val="1828407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9746" y="3532457"/>
            <a:ext cx="8886902" cy="280076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rPr>
              <a:t>5 more Homicides (to 24 offences) were recorded for the 12 months to October 2021 compared to the 12 months to October 2020. Essex is fifth in its Most Similar Group (MSG) of forces for offences per 1,000 population, and is slightly higher than the MSG average. </a:t>
            </a:r>
          </a:p>
          <a:p>
            <a:endParaRPr lang="en-GB" sz="1100" dirty="0">
              <a:solidFill>
                <a:srgbClr val="FF0000"/>
              </a:solidFill>
            </a:endParaRPr>
          </a:p>
          <a:p>
            <a:r>
              <a:rPr lang="en-GB" sz="1100" dirty="0">
                <a:solidFill>
                  <a:schemeClr val="tx1"/>
                </a:solidFill>
              </a:rPr>
              <a:t>Four Homicides were recorded in October 2021 compared to one offence in October 2020.  In October 2019, 43 homicides were recorded; this figure includes the tragic incident in which 39 Vietnamese nationals were discovered in a lorry trailer in </a:t>
            </a:r>
            <a:r>
              <a:rPr lang="en-GB" sz="1100" dirty="0" err="1">
                <a:solidFill>
                  <a:schemeClr val="tx1"/>
                </a:solidFill>
              </a:rPr>
              <a:t>Grays</a:t>
            </a:r>
            <a:r>
              <a:rPr lang="en-GB" sz="1100" dirty="0">
                <a:solidFill>
                  <a:schemeClr val="tx1"/>
                </a:solidFill>
              </a:rPr>
              <a:t>. </a:t>
            </a:r>
          </a:p>
          <a:p>
            <a:endParaRPr lang="en-GB" sz="1100" dirty="0">
              <a:solidFill>
                <a:srgbClr val="FF0000"/>
              </a:solidFill>
            </a:endParaRPr>
          </a:p>
          <a:p>
            <a:r>
              <a:rPr lang="en-GB" sz="1100" dirty="0">
                <a:solidFill>
                  <a:schemeClr val="tx1"/>
                </a:solidFill>
              </a:rPr>
              <a:t>There was a 2.0% decrease (283 fewer offences) in Violence with Injury offences for the 12 months to October 2021 compared to the 12 months to October 2020. The average daily number of Violence with Injury offences was 45 for October 2021 and 48 for September 2021. 515 more offences (58.9%) were recorded in October 2021 (1,390 offences) compared to April 2020 (875 offences) when the Government first implemented national restrictions. </a:t>
            </a:r>
          </a:p>
          <a:p>
            <a:endParaRPr lang="en-GB" sz="1100" dirty="0">
              <a:solidFill>
                <a:schemeClr val="tx1"/>
              </a:solidFill>
            </a:endParaRPr>
          </a:p>
          <a:p>
            <a:r>
              <a:rPr lang="en-GB" sz="1100" dirty="0">
                <a:solidFill>
                  <a:schemeClr val="tx1"/>
                </a:solidFill>
              </a:rPr>
              <a:t>The number of Violence with Injury offences decreased by 7.2% (1,095 fewer offences) in the 12 months to October 2021 compared to the 12 months to October 2019. </a:t>
            </a:r>
          </a:p>
          <a:p>
            <a:endParaRPr lang="en-GB" sz="1100" dirty="0">
              <a:solidFill>
                <a:srgbClr val="FF0000"/>
              </a:solidFill>
            </a:endParaRPr>
          </a:p>
          <a:p>
            <a:r>
              <a:rPr lang="en-GB" sz="1100" dirty="0">
                <a:solidFill>
                  <a:schemeClr val="tx1"/>
                </a:solidFill>
              </a:rPr>
              <a:t>Essex is fifth in its MSG for Violence with Injury offences per 1,000 population and has a lower rate of offences than the MSG average. There was also a decrease in domestic abuse-related Violence with Injury (4.4% decrease, 251 fewer offences). 38.5% of Violence with Injury is domestic abuse-related.</a:t>
            </a:r>
          </a:p>
        </p:txBody>
      </p:sp>
      <p:sp>
        <p:nvSpPr>
          <p:cNvPr id="9" name="Rectangle 8"/>
          <p:cNvSpPr/>
          <p:nvPr/>
        </p:nvSpPr>
        <p:spPr>
          <a:xfrm>
            <a:off x="0"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4 – Tackling gangs and serious violence</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7</a:t>
            </a:fld>
            <a:endParaRPr lang="en-GB" dirty="0"/>
          </a:p>
        </p:txBody>
      </p:sp>
      <mc:AlternateContent xmlns:mc="http://schemas.openxmlformats.org/markup-compatibility/2006" xmlns:p14="http://schemas.microsoft.com/office/powerpoint/2010/main">
        <mc:Choice Requires="p14">
          <p:contentPart p14:bwMode="auto" r:id="rId2">
            <p14:nvContentPartPr>
              <p14:cNvPr id="13" name="Ink 12"/>
              <p14:cNvContentPartPr/>
              <p14:nvPr/>
            </p14:nvContentPartPr>
            <p14:xfrm>
              <a:off x="2441208" y="5063658"/>
              <a:ext cx="360" cy="360"/>
            </p14:xfrm>
          </p:contentPart>
        </mc:Choice>
        <mc:Fallback xmlns="">
          <p:pic>
            <p:nvPicPr>
              <p:cNvPr id="13" name="Ink 12"/>
              <p:cNvPicPr/>
              <p:nvPr/>
            </p:nvPicPr>
            <p:blipFill>
              <a:blip r:embed="rId6"/>
              <a:stretch>
                <a:fillRect/>
              </a:stretch>
            </p:blipFill>
            <p:spPr>
              <a:xfrm>
                <a:off x="2399448" y="4979778"/>
                <a:ext cx="84240" cy="16812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4" name="Ink 13"/>
              <p14:cNvContentPartPr/>
              <p14:nvPr/>
            </p14:nvContentPartPr>
            <p14:xfrm>
              <a:off x="2441208" y="5063658"/>
              <a:ext cx="360" cy="360"/>
            </p14:xfrm>
          </p:contentPart>
        </mc:Choice>
        <mc:Fallback xmlns="">
          <p:pic>
            <p:nvPicPr>
              <p:cNvPr id="14" name="Ink 13"/>
              <p:cNvPicPr/>
              <p:nvPr/>
            </p:nvPicPr>
            <p:blipFill>
              <a:blip r:embed="rId6"/>
              <a:stretch>
                <a:fillRect/>
              </a:stretch>
            </p:blipFill>
            <p:spPr>
              <a:xfrm>
                <a:off x="2399448" y="4979778"/>
                <a:ext cx="84240" cy="168120"/>
              </a:xfrm>
              <a:prstGeom prst="rect">
                <a:avLst/>
              </a:prstGeom>
            </p:spPr>
          </p:pic>
        </mc:Fallback>
      </mc:AlternateContent>
      <p:sp>
        <p:nvSpPr>
          <p:cNvPr id="17" name="Rectangle 16">
            <a:extLst>
              <a:ext uri="{FF2B5EF4-FFF2-40B4-BE49-F238E27FC236}">
                <a16:creationId xmlns:a16="http://schemas.microsoft.com/office/drawing/2014/main" id="{C0254DDE-5DE2-42BD-B672-E415492E1CE0}"/>
              </a:ext>
            </a:extLst>
          </p:cNvPr>
          <p:cNvSpPr/>
          <p:nvPr/>
        </p:nvSpPr>
        <p:spPr>
          <a:xfrm>
            <a:off x="5940152" y="156942"/>
            <a:ext cx="305983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p>
        </p:txBody>
      </p:sp>
      <p:pic>
        <p:nvPicPr>
          <p:cNvPr id="2" name="Picture 1">
            <a:extLst>
              <a:ext uri="{FF2B5EF4-FFF2-40B4-BE49-F238E27FC236}">
                <a16:creationId xmlns:a16="http://schemas.microsoft.com/office/drawing/2014/main" id="{1A02E54B-8762-4158-94C8-BD4E8E36C3AB}"/>
              </a:ext>
            </a:extLst>
          </p:cNvPr>
          <p:cNvPicPr>
            <a:picLocks noChangeAspect="1"/>
          </p:cNvPicPr>
          <p:nvPr/>
        </p:nvPicPr>
        <p:blipFill>
          <a:blip r:embed="rId8"/>
          <a:stretch>
            <a:fillRect/>
          </a:stretch>
        </p:blipFill>
        <p:spPr>
          <a:xfrm>
            <a:off x="72000" y="763252"/>
            <a:ext cx="9000000" cy="853159"/>
          </a:xfrm>
          <a:prstGeom prst="rect">
            <a:avLst/>
          </a:prstGeom>
        </p:spPr>
      </p:pic>
      <p:pic>
        <p:nvPicPr>
          <p:cNvPr id="3" name="Picture 2">
            <a:extLst>
              <a:ext uri="{FF2B5EF4-FFF2-40B4-BE49-F238E27FC236}">
                <a16:creationId xmlns:a16="http://schemas.microsoft.com/office/drawing/2014/main" id="{FF43D00A-6906-4162-BA86-8B03AC2C6285}"/>
              </a:ext>
            </a:extLst>
          </p:cNvPr>
          <p:cNvPicPr>
            <a:picLocks noChangeAspect="1"/>
          </p:cNvPicPr>
          <p:nvPr/>
        </p:nvPicPr>
        <p:blipFill>
          <a:blip r:embed="rId9"/>
          <a:stretch>
            <a:fillRect/>
          </a:stretch>
        </p:blipFill>
        <p:spPr>
          <a:xfrm>
            <a:off x="89746" y="1732696"/>
            <a:ext cx="4140000" cy="1644227"/>
          </a:xfrm>
          <a:prstGeom prst="rect">
            <a:avLst/>
          </a:prstGeom>
        </p:spPr>
      </p:pic>
      <p:pic>
        <p:nvPicPr>
          <p:cNvPr id="4" name="Picture 3">
            <a:extLst>
              <a:ext uri="{FF2B5EF4-FFF2-40B4-BE49-F238E27FC236}">
                <a16:creationId xmlns:a16="http://schemas.microsoft.com/office/drawing/2014/main" id="{AA55DF50-0415-4F64-AD9D-07A7F212DF96}"/>
              </a:ext>
            </a:extLst>
          </p:cNvPr>
          <p:cNvPicPr>
            <a:picLocks noChangeAspect="1"/>
          </p:cNvPicPr>
          <p:nvPr/>
        </p:nvPicPr>
        <p:blipFill>
          <a:blip r:embed="rId10"/>
          <a:stretch>
            <a:fillRect/>
          </a:stretch>
        </p:blipFill>
        <p:spPr>
          <a:xfrm>
            <a:off x="4836648" y="1732696"/>
            <a:ext cx="4140000" cy="1644227"/>
          </a:xfrm>
          <a:prstGeom prst="rect">
            <a:avLst/>
          </a:prstGeom>
        </p:spPr>
      </p:pic>
    </p:spTree>
    <p:extLst>
      <p:ext uri="{BB962C8B-B14F-4D97-AF65-F5344CB8AC3E}">
        <p14:creationId xmlns:p14="http://schemas.microsoft.com/office/powerpoint/2010/main" val="1323851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4049" y="2346115"/>
            <a:ext cx="8995901" cy="378565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spcAft>
                <a:spcPts val="600"/>
              </a:spcAft>
            </a:pPr>
            <a:r>
              <a:rPr lang="en-GB" sz="1000" dirty="0">
                <a:solidFill>
                  <a:schemeClr val="tx1"/>
                </a:solidFill>
              </a:rPr>
              <a:t>The combined harm (Crime Severity) score* (8.5) for Violence with Injury, Rape, Other Sexual Offences and Robbery of Personal Property places Essex seventh in its Most Similar Group of Forces (MSG).</a:t>
            </a:r>
          </a:p>
          <a:p>
            <a:pPr>
              <a:spcAft>
                <a:spcPts val="600"/>
              </a:spcAft>
            </a:pPr>
            <a:r>
              <a:rPr lang="en-GB" sz="1000" dirty="0">
                <a:solidFill>
                  <a:schemeClr val="tx1"/>
                </a:solidFill>
              </a:rPr>
              <a:t>There was a 15.7% decrease (482 fewer) in the number of solved high harm offences (Violence with Injury, Rape, Other Sexual Offences and Robbery of Personal Property combined) in the 12 months to October 2021 compared to the 12 months to October 2020. Please see page 19 for the numbers of solved for each category. </a:t>
            </a:r>
          </a:p>
          <a:p>
            <a:pPr>
              <a:spcAft>
                <a:spcPts val="600"/>
              </a:spcAft>
            </a:pPr>
            <a:r>
              <a:rPr lang="en-GB" sz="1000" dirty="0">
                <a:solidFill>
                  <a:schemeClr val="tx1"/>
                </a:solidFill>
              </a:rPr>
              <a:t>There was a 63.4% decrease (2,111 fewer) in the number of stop and search for weapons in the 12 months to October 2021 compared to the 12 months to October 2020. </a:t>
            </a:r>
          </a:p>
          <a:p>
            <a:pPr>
              <a:spcAft>
                <a:spcPts val="600"/>
              </a:spcAft>
            </a:pPr>
            <a:r>
              <a:rPr lang="en-GB" sz="1000" dirty="0">
                <a:solidFill>
                  <a:schemeClr val="tx1"/>
                </a:solidFill>
              </a:rPr>
              <a:t>There was an 15.2% decrease (276 fewer) in the number of Knife-enabled crime offences in the 12 months to October 2021** compared to the 12 months to October 2020</a:t>
            </a:r>
            <a:r>
              <a:rPr lang="en-GB" sz="1000" i="1" dirty="0">
                <a:solidFill>
                  <a:schemeClr val="tx1"/>
                </a:solidFill>
              </a:rPr>
              <a:t>.</a:t>
            </a:r>
          </a:p>
          <a:p>
            <a:pPr>
              <a:spcAft>
                <a:spcPts val="600"/>
              </a:spcAft>
            </a:pPr>
            <a:r>
              <a:rPr lang="en-GB" sz="1000" dirty="0">
                <a:solidFill>
                  <a:schemeClr val="tx1"/>
                </a:solidFill>
              </a:rPr>
              <a:t>The number of solved high harm offences decreased by 10.1% (291 fewer) in the 12 months to October 2021 compared to the 12 months to October 2019.  The number of stop and search for weapons also decreased by 52.2% (1,330 fewer) in the same period. </a:t>
            </a:r>
          </a:p>
          <a:p>
            <a:pPr>
              <a:spcAft>
                <a:spcPts val="600"/>
              </a:spcAft>
            </a:pPr>
            <a:r>
              <a:rPr lang="en-GB" sz="1000" dirty="0">
                <a:solidFill>
                  <a:schemeClr val="tx1"/>
                </a:solidFill>
              </a:rPr>
              <a:t>Due to the fact that Essex is higher than the MSG average for the number of Homicides recorded per 1,000 pop., and that the number of solved high harm offences has reduced, a grade of Requires Improvement is recommended. For a grade of ‘Good’ to be recommended, a reduction in the harm severity score and an increase in the number of solved high harm </a:t>
            </a:r>
            <a:r>
              <a:rPr lang="en-GB" sz="1000">
                <a:solidFill>
                  <a:schemeClr val="tx1"/>
                </a:solidFill>
              </a:rPr>
              <a:t>offences are </a:t>
            </a:r>
            <a:r>
              <a:rPr lang="en-GB" sz="1000" dirty="0">
                <a:solidFill>
                  <a:schemeClr val="tx1"/>
                </a:solidFill>
              </a:rPr>
              <a:t>required.</a:t>
            </a:r>
          </a:p>
          <a:p>
            <a:endParaRPr lang="en-GB" sz="1000" dirty="0">
              <a:solidFill>
                <a:srgbClr val="FF0000"/>
              </a:solidFill>
            </a:endParaRPr>
          </a:p>
          <a:p>
            <a:r>
              <a:rPr lang="en-GB" sz="1000" dirty="0">
                <a:solidFill>
                  <a:schemeClr val="tx1"/>
                </a:solidFill>
              </a:rPr>
              <a:t>Please note:	  </a:t>
            </a:r>
            <a:endParaRPr lang="en-GB" sz="1000" u="sng" dirty="0">
              <a:solidFill>
                <a:schemeClr val="tx1"/>
              </a:solidFill>
            </a:endParaRPr>
          </a:p>
          <a:p>
            <a:r>
              <a:rPr lang="en-GB" sz="1000" dirty="0">
                <a:solidFill>
                  <a:schemeClr val="tx1"/>
                </a:solidFill>
              </a:rPr>
              <a:t>* Crime Severity Scores (as calculated by the Office for National Statistics) measure the ‘relative harm’ of crimes by taking into account both their volume and their severity. Data are for the 12 months to August in all three years.</a:t>
            </a:r>
          </a:p>
          <a:p>
            <a:r>
              <a:rPr lang="en-GB" sz="1000" dirty="0">
                <a:solidFill>
                  <a:schemeClr val="tx1"/>
                </a:solidFill>
              </a:rPr>
              <a:t>** The number of knife crime offences is an indicator of how effective Essex Police is at identifying knife-enabled offences, and is not necessarily reflective of the number of these offences that have been committed in the county.  This is because the identification of these offences is reliant on the appropriate indicator being manually added to the crime record.  A new data quality process was introduced in June 2020 and </a:t>
            </a:r>
            <a:r>
              <a:rPr lang="en-GB" sz="1000" dirty="0">
                <a:latin typeface="Calibri" panose="020F0502020204030204" pitchFamily="34" charset="0"/>
                <a:ea typeface="Calibri" panose="020F0502020204030204" pitchFamily="34" charset="0"/>
              </a:rPr>
              <a:t>Essex Police is currently working with the National Data Quality Improvement Service (NDQIS) to revise knife crime flags. In September 2021, data from April 2019 was revised; this resulted in an increase in the number of offences recorded, particularly in the 2019/20 financial year. </a:t>
            </a:r>
            <a:r>
              <a:rPr lang="en-GB" sz="1000" dirty="0">
                <a:solidFill>
                  <a:schemeClr val="tx1"/>
                </a:solidFill>
                <a:latin typeface="Calibri" panose="020F0502020204030204" pitchFamily="34" charset="0"/>
                <a:ea typeface="Calibri" panose="020F0502020204030204" pitchFamily="34" charset="0"/>
              </a:rPr>
              <a:t>T</a:t>
            </a:r>
            <a:r>
              <a:rPr lang="en-GB" sz="1000" dirty="0">
                <a:solidFill>
                  <a:schemeClr val="tx1"/>
                </a:solidFill>
              </a:rPr>
              <a:t>his has enabled Essex Police to better understand knife crime in Essex. </a:t>
            </a:r>
          </a:p>
        </p:txBody>
      </p:sp>
      <p:sp>
        <p:nvSpPr>
          <p:cNvPr id="9" name="Rectangle 8"/>
          <p:cNvSpPr/>
          <p:nvPr/>
        </p:nvSpPr>
        <p:spPr>
          <a:xfrm>
            <a:off x="4378" y="5426"/>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4 – Tackling gangs and serious violence</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8</a:t>
            </a:fld>
            <a:endParaRPr lang="en-GB" dirty="0"/>
          </a:p>
        </p:txBody>
      </p:sp>
      <p:sp>
        <p:nvSpPr>
          <p:cNvPr id="11" name="Rectangle 10"/>
          <p:cNvSpPr/>
          <p:nvPr/>
        </p:nvSpPr>
        <p:spPr>
          <a:xfrm>
            <a:off x="5940152" y="156942"/>
            <a:ext cx="305983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p>
        </p:txBody>
      </p:sp>
      <p:pic>
        <p:nvPicPr>
          <p:cNvPr id="2" name="Picture 1">
            <a:extLst>
              <a:ext uri="{FF2B5EF4-FFF2-40B4-BE49-F238E27FC236}">
                <a16:creationId xmlns:a16="http://schemas.microsoft.com/office/drawing/2014/main" id="{E3A1AF6E-992F-4B89-9A06-1FF03AEA8EFA}"/>
              </a:ext>
            </a:extLst>
          </p:cNvPr>
          <p:cNvPicPr>
            <a:picLocks noChangeAspect="1"/>
          </p:cNvPicPr>
          <p:nvPr/>
        </p:nvPicPr>
        <p:blipFill>
          <a:blip r:embed="rId2"/>
          <a:stretch>
            <a:fillRect/>
          </a:stretch>
        </p:blipFill>
        <p:spPr>
          <a:xfrm>
            <a:off x="76378" y="733894"/>
            <a:ext cx="9000000" cy="1466542"/>
          </a:xfrm>
          <a:prstGeom prst="rect">
            <a:avLst/>
          </a:prstGeom>
        </p:spPr>
      </p:pic>
    </p:spTree>
    <p:extLst>
      <p:ext uri="{BB962C8B-B14F-4D97-AF65-F5344CB8AC3E}">
        <p14:creationId xmlns:p14="http://schemas.microsoft.com/office/powerpoint/2010/main" val="3526203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400600" cy="369332"/>
          </a:xfrm>
          <a:prstGeom prst="rect">
            <a:avLst/>
          </a:prstGeom>
        </p:spPr>
        <p:txBody>
          <a:bodyPr wrap="square">
            <a:spAutoFit/>
          </a:bodyPr>
          <a:lstStyle/>
          <a:p>
            <a:r>
              <a:rPr lang="en-GB" b="1" dirty="0">
                <a:solidFill>
                  <a:schemeClr val="bg1"/>
                </a:solidFill>
              </a:rPr>
              <a:t>Priority 5 – Disrupting and preventing organised crime</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9</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p>
        </p:txBody>
      </p:sp>
      <p:sp>
        <p:nvSpPr>
          <p:cNvPr id="7" name="TextBox 6"/>
          <p:cNvSpPr txBox="1"/>
          <p:nvPr/>
        </p:nvSpPr>
        <p:spPr>
          <a:xfrm>
            <a:off x="209262" y="3863291"/>
            <a:ext cx="8725476" cy="2292935"/>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rPr>
              <a:t>Essex experienced a 50.3% increase in Organised Crime Group (OCG) disruptions (96 more) for the 12 months to September 2021 compared to the 12 months to September 2020. In January 2019 there was a change in the way in which the number of OCG disruptions were counted; this follows National Crime Agency (NCA) and Eastern Region Special Operations Unit (ERSOU) guidance to ensure that all forces record disruptions in the same way.  </a:t>
            </a:r>
          </a:p>
          <a:p>
            <a:endParaRPr lang="en-GB" sz="1100" dirty="0">
              <a:solidFill>
                <a:schemeClr val="tx1"/>
              </a:solidFill>
            </a:endParaRPr>
          </a:p>
          <a:p>
            <a:pPr lvl="0"/>
            <a:r>
              <a:rPr lang="en-GB" sz="1100" dirty="0">
                <a:solidFill>
                  <a:schemeClr val="tx1"/>
                </a:solidFill>
              </a:rPr>
              <a:t>Trafficking of drug arrests, which are primarily driven by police proactivity, decreased by 7.7% (151 fewer) in the 12 months to October 2021 compared to the 12 months to October 2020 but increased by 1.8% (32 more) compared to the 12 months to October 2019. In the same period, 12.9% more trafficking of drugs offences have been recorded (146 more offences to 1,278).</a:t>
            </a:r>
          </a:p>
          <a:p>
            <a:pPr lvl="0"/>
            <a:endParaRPr lang="en-GB" sz="1100" dirty="0">
              <a:solidFill>
                <a:schemeClr val="tx1"/>
              </a:solidFill>
            </a:endParaRPr>
          </a:p>
          <a:p>
            <a:r>
              <a:rPr lang="en-GB" sz="1100" dirty="0">
                <a:solidFill>
                  <a:schemeClr val="tx1"/>
                </a:solidFill>
              </a:rPr>
              <a:t>Due to the increase in </a:t>
            </a:r>
            <a:r>
              <a:rPr lang="en-GB" sz="1100" dirty="0" err="1">
                <a:solidFill>
                  <a:schemeClr val="tx1"/>
                </a:solidFill>
              </a:rPr>
              <a:t>OCG</a:t>
            </a:r>
            <a:r>
              <a:rPr lang="en-GB" sz="1100" dirty="0">
                <a:solidFill>
                  <a:schemeClr val="tx1"/>
                </a:solidFill>
              </a:rPr>
              <a:t> disruptions, a grade of Good is recommended. </a:t>
            </a:r>
          </a:p>
          <a:p>
            <a:endParaRPr lang="en-GB" sz="1200" dirty="0">
              <a:solidFill>
                <a:schemeClr val="tx1"/>
              </a:solidFill>
            </a:endParaRPr>
          </a:p>
          <a:p>
            <a:r>
              <a:rPr lang="en-GB" sz="1050" dirty="0">
                <a:solidFill>
                  <a:schemeClr val="tx1"/>
                </a:solidFill>
              </a:rPr>
              <a:t>* OCG disruptions are now reported quarterly. Data are to September 2021. Due to the change in recording in January 2019 it is not possible to compare the     12 months to September 2019 to the 12 months to September 2021.</a:t>
            </a:r>
          </a:p>
        </p:txBody>
      </p:sp>
      <p:pic>
        <p:nvPicPr>
          <p:cNvPr id="3" name="Picture 2">
            <a:extLst>
              <a:ext uri="{FF2B5EF4-FFF2-40B4-BE49-F238E27FC236}">
                <a16:creationId xmlns:a16="http://schemas.microsoft.com/office/drawing/2014/main" id="{2290A3BF-4B0B-4080-9ABC-A35CFEB4FDF4}"/>
              </a:ext>
            </a:extLst>
          </p:cNvPr>
          <p:cNvPicPr>
            <a:picLocks noChangeAspect="1"/>
          </p:cNvPicPr>
          <p:nvPr/>
        </p:nvPicPr>
        <p:blipFill>
          <a:blip r:embed="rId2"/>
          <a:stretch>
            <a:fillRect/>
          </a:stretch>
        </p:blipFill>
        <p:spPr>
          <a:xfrm>
            <a:off x="165106" y="754835"/>
            <a:ext cx="7518400" cy="990600"/>
          </a:xfrm>
          <a:prstGeom prst="rect">
            <a:avLst/>
          </a:prstGeom>
        </p:spPr>
      </p:pic>
      <p:pic>
        <p:nvPicPr>
          <p:cNvPr id="4" name="Picture 3">
            <a:extLst>
              <a:ext uri="{FF2B5EF4-FFF2-40B4-BE49-F238E27FC236}">
                <a16:creationId xmlns:a16="http://schemas.microsoft.com/office/drawing/2014/main" id="{E7ADDE5B-909C-4AF9-BAEF-802B5BAC037F}"/>
              </a:ext>
            </a:extLst>
          </p:cNvPr>
          <p:cNvPicPr>
            <a:picLocks noChangeAspect="1"/>
          </p:cNvPicPr>
          <p:nvPr/>
        </p:nvPicPr>
        <p:blipFill>
          <a:blip r:embed="rId3"/>
          <a:stretch>
            <a:fillRect/>
          </a:stretch>
        </p:blipFill>
        <p:spPr>
          <a:xfrm>
            <a:off x="185548" y="1834375"/>
            <a:ext cx="4032000" cy="1717260"/>
          </a:xfrm>
          <a:prstGeom prst="rect">
            <a:avLst/>
          </a:prstGeom>
        </p:spPr>
      </p:pic>
      <p:pic>
        <p:nvPicPr>
          <p:cNvPr id="10" name="Picture 9">
            <a:extLst>
              <a:ext uri="{FF2B5EF4-FFF2-40B4-BE49-F238E27FC236}">
                <a16:creationId xmlns:a16="http://schemas.microsoft.com/office/drawing/2014/main" id="{D4CB785E-3947-4666-8F8F-D4FE917660BF}"/>
              </a:ext>
            </a:extLst>
          </p:cNvPr>
          <p:cNvPicPr>
            <a:picLocks noChangeAspect="1"/>
          </p:cNvPicPr>
          <p:nvPr/>
        </p:nvPicPr>
        <p:blipFill>
          <a:blip r:embed="rId4"/>
          <a:stretch>
            <a:fillRect/>
          </a:stretch>
        </p:blipFill>
        <p:spPr>
          <a:xfrm>
            <a:off x="4614738" y="1835920"/>
            <a:ext cx="4320000" cy="1715715"/>
          </a:xfrm>
          <a:prstGeom prst="rect">
            <a:avLst/>
          </a:prstGeom>
        </p:spPr>
      </p:pic>
    </p:spTree>
    <p:extLst>
      <p:ext uri="{BB962C8B-B14F-4D97-AF65-F5344CB8AC3E}">
        <p14:creationId xmlns:p14="http://schemas.microsoft.com/office/powerpoint/2010/main" val="28943273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06DBE025745504181827AC2F0F9063D" ma:contentTypeVersion="8" ma:contentTypeDescription="Create a new document." ma:contentTypeScope="" ma:versionID="34245a621a8f54dd86b6cb15e3025001">
  <xsd:schema xmlns:xsd="http://www.w3.org/2001/XMLSchema" xmlns:xs="http://www.w3.org/2001/XMLSchema" xmlns:p="http://schemas.microsoft.com/office/2006/metadata/properties" xmlns:ns3="8d7c5e81-ca17-4398-b481-393a2177e379" targetNamespace="http://schemas.microsoft.com/office/2006/metadata/properties" ma:root="true" ma:fieldsID="a6247fbcaeac062c111842d896d84f34" ns3:_="">
    <xsd:import namespace="8d7c5e81-ca17-4398-b481-393a2177e37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7c5e81-ca17-4398-b481-393a2177e3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8994F2E-0B20-4C22-93D0-ED08D70A5655}">
  <ds:schemaRefs>
    <ds:schemaRef ds:uri="http://schemas.microsoft.com/sharepoint/v3/contenttype/forms"/>
  </ds:schemaRefs>
</ds:datastoreItem>
</file>

<file path=customXml/itemProps2.xml><?xml version="1.0" encoding="utf-8"?>
<ds:datastoreItem xmlns:ds="http://schemas.openxmlformats.org/officeDocument/2006/customXml" ds:itemID="{C376E85F-4E80-45DB-8D7E-A114981C45FF}">
  <ds:schemaRefs>
    <ds:schemaRef ds:uri="http://purl.org/dc/elements/1.1/"/>
    <ds:schemaRef ds:uri="http://schemas.microsoft.com/office/2006/documentManagement/types"/>
    <ds:schemaRef ds:uri="http://schemas.openxmlformats.org/package/2006/metadata/core-properties"/>
    <ds:schemaRef ds:uri="http://schemas.microsoft.com/office/2006/metadata/properties"/>
    <ds:schemaRef ds:uri="http://purl.org/dc/dcmitype/"/>
    <ds:schemaRef ds:uri="http://www.w3.org/XML/1998/namespace"/>
    <ds:schemaRef ds:uri="http://schemas.microsoft.com/office/infopath/2007/PartnerControls"/>
    <ds:schemaRef ds:uri="8d7c5e81-ca17-4398-b481-393a2177e379"/>
    <ds:schemaRef ds:uri="http://purl.org/dc/terms/"/>
  </ds:schemaRefs>
</ds:datastoreItem>
</file>

<file path=customXml/itemProps3.xml><?xml version="1.0" encoding="utf-8"?>
<ds:datastoreItem xmlns:ds="http://schemas.openxmlformats.org/officeDocument/2006/customXml" ds:itemID="{74C3C205-4235-45DD-A22A-A0976662A7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7c5e81-ca17-4398-b481-393a2177e3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128333</TotalTime>
  <Words>4754</Words>
  <Application>Microsoft Office PowerPoint</Application>
  <PresentationFormat>On-screen Show (4:3)</PresentationFormat>
  <Paragraphs>211</Paragraphs>
  <Slides>20</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Victoria Harrington 42077067</cp:lastModifiedBy>
  <cp:revision>4858</cp:revision>
  <cp:lastPrinted>2020-11-06T11:50:37Z</cp:lastPrinted>
  <dcterms:created xsi:type="dcterms:W3CDTF">2016-11-25T10:22:24Z</dcterms:created>
  <dcterms:modified xsi:type="dcterms:W3CDTF">2021-11-18T13:31:43Z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f716d1d-13e1-4569-9dd0-bef6621415c1_Enabled">
    <vt:lpwstr>True</vt:lpwstr>
  </property>
  <property fmtid="{D5CDD505-2E9C-101B-9397-08002B2CF9AE}" pid="3" name="MSIP_Label_8f716d1d-13e1-4569-9dd0-bef6621415c1_SiteId">
    <vt:lpwstr>f31b07f0-9cf9-40db-964d-6ff986a97e3d</vt:lpwstr>
  </property>
  <property fmtid="{D5CDD505-2E9C-101B-9397-08002B2CF9AE}" pid="4" name="MSIP_Label_8f716d1d-13e1-4569-9dd0-bef6621415c1_Owner">
    <vt:lpwstr>Donna.Veasey@essex.police.uk</vt:lpwstr>
  </property>
  <property fmtid="{D5CDD505-2E9C-101B-9397-08002B2CF9AE}" pid="5" name="MSIP_Label_8f716d1d-13e1-4569-9dd0-bef6621415c1_SetDate">
    <vt:lpwstr>2019-11-26T15:14:40.0714229Z</vt:lpwstr>
  </property>
  <property fmtid="{D5CDD505-2E9C-101B-9397-08002B2CF9AE}" pid="6" name="MSIP_Label_8f716d1d-13e1-4569-9dd0-bef6621415c1_Name">
    <vt:lpwstr>OFFICIAL</vt:lpwstr>
  </property>
  <property fmtid="{D5CDD505-2E9C-101B-9397-08002B2CF9AE}" pid="7" name="MSIP_Label_8f716d1d-13e1-4569-9dd0-bef6621415c1_Application">
    <vt:lpwstr>Microsoft Azure Information Protection</vt:lpwstr>
  </property>
  <property fmtid="{D5CDD505-2E9C-101B-9397-08002B2CF9AE}" pid="8" name="MSIP_Label_8f716d1d-13e1-4569-9dd0-bef6621415c1_ActionId">
    <vt:lpwstr>bf00b807-af35-45c6-bdba-8ccd2f940679</vt:lpwstr>
  </property>
  <property fmtid="{D5CDD505-2E9C-101B-9397-08002B2CF9AE}" pid="9" name="MSIP_Label_8f716d1d-13e1-4569-9dd0-bef6621415c1_Extended_MSFT_Method">
    <vt:lpwstr>Automatic</vt:lpwstr>
  </property>
  <property fmtid="{D5CDD505-2E9C-101B-9397-08002B2CF9AE}" pid="10" name="Sensitivity">
    <vt:lpwstr>OFFICIAL</vt:lpwstr>
  </property>
  <property fmtid="{D5CDD505-2E9C-101B-9397-08002B2CF9AE}" pid="11" name="ContentTypeId">
    <vt:lpwstr>0x010100906DBE025745504181827AC2F0F9063D</vt:lpwstr>
  </property>
</Properties>
</file>