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99" r:id="rId6"/>
    <p:sldId id="286" r:id="rId7"/>
    <p:sldId id="300" r:id="rId8"/>
    <p:sldId id="287" r:id="rId9"/>
    <p:sldId id="288" r:id="rId10"/>
    <p:sldId id="289" r:id="rId11"/>
    <p:sldId id="305" r:id="rId12"/>
    <p:sldId id="290" r:id="rId13"/>
    <p:sldId id="291" r:id="rId14"/>
    <p:sldId id="292" r:id="rId15"/>
    <p:sldId id="314" r:id="rId16"/>
    <p:sldId id="302" r:id="rId17"/>
    <p:sldId id="307" r:id="rId18"/>
    <p:sldId id="310" r:id="rId19"/>
    <p:sldId id="312" r:id="rId20"/>
    <p:sldId id="298" r:id="rId21"/>
    <p:sldId id="294" r:id="rId22"/>
    <p:sldId id="295" r:id="rId23"/>
    <p:sldId id="296"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17" clrIdx="1"/>
  <p:cmAuthor id="2" name="Victoria Harrington 42077067" initials="VH4" lastIdx="10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5"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6102" autoAdjust="0"/>
  </p:normalViewPr>
  <p:slideViewPr>
    <p:cSldViewPr>
      <p:cViewPr varScale="1">
        <p:scale>
          <a:sx n="123" d="100"/>
          <a:sy n="123" d="100"/>
        </p:scale>
        <p:origin x="990" y="96"/>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21/10/2021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21/10/2021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21/10/2021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emf"/><Relationship Id="rId5" Type="http://schemas.openxmlformats.org/officeDocument/2006/relationships/image" Target="../media/image38.emf"/><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png"/><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September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a:t>Version 1.7</a:t>
            </a:r>
            <a:endParaRPr lang="en-GB" sz="1600" dirty="0"/>
          </a:p>
          <a:p>
            <a:pPr algn="r"/>
            <a:r>
              <a:rPr lang="en-GB" sz="1600" dirty="0"/>
              <a:t>Produced October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a:t>
            </a:r>
            <a:r>
              <a:rPr lang="en-GB" sz="1200" i="1" dirty="0">
                <a:solidFill>
                  <a:srgbClr val="FF0000"/>
                </a:solidFill>
              </a:rPr>
              <a:t>31 July 2021 </a:t>
            </a:r>
            <a:r>
              <a:rPr lang="en-GB" sz="1200" i="1" dirty="0">
                <a:solidFill>
                  <a:schemeClr val="bg1">
                    <a:lumMod val="50000"/>
                  </a:schemeClr>
                </a:solidFill>
              </a:rPr>
              <a:t>(Essex Police data are to 30 September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504" y="3319768"/>
            <a:ext cx="8921936" cy="30162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Although there was a 16.5% increase (332 more) in the number of Child Sexual Abuse/Exploitation investigations in the 12 months to September 2021 compared to the 12 months to September 2020, there was a 10.4% decrease (38 fewer) in the number of solved Child Abuse Outcomes. </a:t>
            </a:r>
          </a:p>
          <a:p>
            <a:pPr lvl="0"/>
            <a:endParaRPr lang="en-GB" sz="1000" dirty="0">
              <a:solidFill>
                <a:schemeClr val="tx1"/>
              </a:solidFill>
            </a:endParaRPr>
          </a:p>
          <a:p>
            <a:pPr lvl="0"/>
            <a:r>
              <a:rPr lang="en-GB" sz="1000" dirty="0">
                <a:solidFill>
                  <a:schemeClr val="tx1"/>
                </a:solidFill>
              </a:rPr>
              <a:t>7.9% more Child Abuse offences (an increase of 434) were recorded in the 12 months to September 2021 compared to the 12 months to September 2020. This increase in offences can be partly attributed to a rise in referrals from schools in the latter part of 2020. There was a 1.1% point decrease in the solved rate (from 6.6% to 5.5%).</a:t>
            </a:r>
          </a:p>
          <a:p>
            <a:pPr lvl="0"/>
            <a:endParaRPr lang="en-GB" sz="1000" dirty="0">
              <a:solidFill>
                <a:srgbClr val="FF0000"/>
              </a:solidFill>
            </a:endParaRPr>
          </a:p>
          <a:p>
            <a:pPr lvl="0"/>
            <a:r>
              <a:rPr lang="en-GB" sz="1000" dirty="0">
                <a:solidFill>
                  <a:schemeClr val="tx1"/>
                </a:solidFill>
              </a:rPr>
              <a:t>155 Modern Slavery referrals were made in the 12 months to September 2021 compared with 114 in the 12 months to September 2020 (41 more).</a:t>
            </a:r>
          </a:p>
          <a:p>
            <a:pPr lvl="0"/>
            <a:endParaRPr lang="en-GB" sz="1000" dirty="0">
              <a:solidFill>
                <a:srgbClr val="FF0000"/>
              </a:solidFill>
            </a:endParaRPr>
          </a:p>
          <a:p>
            <a:r>
              <a:rPr lang="en-GB" sz="1000" dirty="0">
                <a:solidFill>
                  <a:schemeClr val="tx1"/>
                </a:solidFill>
              </a:rPr>
              <a:t>The number of child abuse outcomes increased by 36.3% (87 more outcomes) and the number of child abuse offences increased by 24.2% (1,155 more offences) in the 12 months to September 2021 compared to the 12 months to September 2019. </a:t>
            </a:r>
          </a:p>
          <a:p>
            <a:endParaRPr lang="en-GB" sz="1000" dirty="0">
              <a:solidFill>
                <a:srgbClr val="FF0000"/>
              </a:solidFill>
            </a:endParaRPr>
          </a:p>
          <a:p>
            <a:r>
              <a:rPr lang="en-GB" sz="1000" dirty="0">
                <a:solidFill>
                  <a:schemeClr val="tx1"/>
                </a:solidFill>
              </a:rPr>
              <a:t>13.7% more Child Sexual Abuse/Exploitation investigations (an increase of 284) were recorded in the 12 months to September 2021 compared to the 12 months to September 2019.</a:t>
            </a:r>
          </a:p>
          <a:p>
            <a:endParaRPr lang="en-GB" sz="1000" dirty="0">
              <a:solidFill>
                <a:srgbClr val="FF0000"/>
              </a:solidFill>
            </a:endParaRPr>
          </a:p>
          <a:p>
            <a:pPr lvl="0"/>
            <a:r>
              <a:rPr lang="en-GB" sz="1000" dirty="0">
                <a:solidFill>
                  <a:schemeClr val="tx1"/>
                </a:solidFill>
              </a:rPr>
              <a:t>Due to the decrease in the number of child abuse outcomes and the increase of child abuse offences, a grade of Requires Improvement is recommended. On average in the last 12 months, 27 Child Abuse offences were solved each month. A ‘Good’ grade required a monthly average of 30 solved offences over the past 12 months</a:t>
            </a:r>
            <a:r>
              <a:rPr lang="en-GB" sz="1000">
                <a:solidFill>
                  <a:schemeClr val="tx1"/>
                </a:solidFill>
              </a:rPr>
              <a:t>. </a:t>
            </a:r>
          </a:p>
          <a:p>
            <a:pPr lvl="0"/>
            <a:endParaRPr lang="en-GB" sz="1000" dirty="0">
              <a:solidFill>
                <a:schemeClr val="tx1"/>
              </a:solidFill>
            </a:endParaRPr>
          </a:p>
          <a:p>
            <a:pPr lvl="0"/>
            <a:r>
              <a:rPr lang="en-GB" sz="1000" dirty="0">
                <a:solidFill>
                  <a:schemeClr val="tx1"/>
                </a:solidFill>
              </a:rPr>
              <a:t>* Due to a change in recording of Modern Slavery referrals in April 2019 it is not possible to compare the 12 months to September 2019 to the 12 months to September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10" name="Picture 9">
            <a:extLst>
              <a:ext uri="{FF2B5EF4-FFF2-40B4-BE49-F238E27FC236}">
                <a16:creationId xmlns:a16="http://schemas.microsoft.com/office/drawing/2014/main" id="{5D6F642A-4D16-46F4-8095-D1A921FC3F20}"/>
              </a:ext>
            </a:extLst>
          </p:cNvPr>
          <p:cNvPicPr>
            <a:picLocks noChangeAspect="1"/>
          </p:cNvPicPr>
          <p:nvPr/>
        </p:nvPicPr>
        <p:blipFill>
          <a:blip r:embed="rId2"/>
          <a:stretch>
            <a:fillRect/>
          </a:stretch>
        </p:blipFill>
        <p:spPr>
          <a:xfrm>
            <a:off x="202461" y="2068786"/>
            <a:ext cx="2880000" cy="1229823"/>
          </a:xfrm>
          <a:prstGeom prst="rect">
            <a:avLst/>
          </a:prstGeom>
        </p:spPr>
      </p:pic>
      <p:pic>
        <p:nvPicPr>
          <p:cNvPr id="12" name="Picture 11">
            <a:extLst>
              <a:ext uri="{FF2B5EF4-FFF2-40B4-BE49-F238E27FC236}">
                <a16:creationId xmlns:a16="http://schemas.microsoft.com/office/drawing/2014/main" id="{7C011386-7D04-4746-8E2B-0FFA1BDB93C8}"/>
              </a:ext>
            </a:extLst>
          </p:cNvPr>
          <p:cNvPicPr>
            <a:picLocks noChangeAspect="1"/>
          </p:cNvPicPr>
          <p:nvPr/>
        </p:nvPicPr>
        <p:blipFill>
          <a:blip r:embed="rId3"/>
          <a:stretch>
            <a:fillRect/>
          </a:stretch>
        </p:blipFill>
        <p:spPr>
          <a:xfrm>
            <a:off x="3170291" y="2063510"/>
            <a:ext cx="2880000" cy="1235099"/>
          </a:xfrm>
          <a:prstGeom prst="rect">
            <a:avLst/>
          </a:prstGeom>
        </p:spPr>
      </p:pic>
      <p:pic>
        <p:nvPicPr>
          <p:cNvPr id="13" name="Picture 12">
            <a:extLst>
              <a:ext uri="{FF2B5EF4-FFF2-40B4-BE49-F238E27FC236}">
                <a16:creationId xmlns:a16="http://schemas.microsoft.com/office/drawing/2014/main" id="{67A31E5C-F4BC-40A1-8C46-32B8A8DD38D4}"/>
              </a:ext>
            </a:extLst>
          </p:cNvPr>
          <p:cNvPicPr>
            <a:picLocks noChangeAspect="1"/>
          </p:cNvPicPr>
          <p:nvPr/>
        </p:nvPicPr>
        <p:blipFill>
          <a:blip r:embed="rId4"/>
          <a:stretch>
            <a:fillRect/>
          </a:stretch>
        </p:blipFill>
        <p:spPr>
          <a:xfrm>
            <a:off x="6149440" y="2063510"/>
            <a:ext cx="2880000" cy="1232663"/>
          </a:xfrm>
          <a:prstGeom prst="rect">
            <a:avLst/>
          </a:prstGeom>
        </p:spPr>
      </p:pic>
      <p:pic>
        <p:nvPicPr>
          <p:cNvPr id="3" name="Picture 2">
            <a:extLst>
              <a:ext uri="{FF2B5EF4-FFF2-40B4-BE49-F238E27FC236}">
                <a16:creationId xmlns:a16="http://schemas.microsoft.com/office/drawing/2014/main" id="{09B5EB35-C903-42E2-824B-A30958FEBD96}"/>
              </a:ext>
            </a:extLst>
          </p:cNvPr>
          <p:cNvPicPr>
            <a:picLocks noChangeAspect="1"/>
          </p:cNvPicPr>
          <p:nvPr/>
        </p:nvPicPr>
        <p:blipFill>
          <a:blip r:embed="rId5"/>
          <a:stretch>
            <a:fillRect/>
          </a:stretch>
        </p:blipFill>
        <p:spPr>
          <a:xfrm>
            <a:off x="202461" y="720659"/>
            <a:ext cx="6210000" cy="1326968"/>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67104" y="3952711"/>
            <a:ext cx="8950775" cy="283923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1.4% increase (10 more) in the number of those Killed or Seriously Injured (KSI) in Essex for the 12 months to September 2021 compared to the 12 months to September 20</a:t>
            </a:r>
            <a:r>
              <a:rPr lang="en-GB" sz="1000" u="sng" dirty="0">
                <a:solidFill>
                  <a:schemeClr val="tx1"/>
                </a:solidFill>
              </a:rPr>
              <a:t>20</a:t>
            </a:r>
            <a:r>
              <a:rPr lang="en-GB" sz="1000" dirty="0">
                <a:solidFill>
                  <a:schemeClr val="tx1"/>
                </a:solidFill>
              </a:rPr>
              <a:t>. The number of KSIs decreased by 16.5% (145 fewer offences) in the 12 months to September 2021 compared to the 12 months to September 20</a:t>
            </a:r>
            <a:r>
              <a:rPr lang="en-GB" sz="1000" u="sng" dirty="0">
                <a:solidFill>
                  <a:schemeClr val="tx1"/>
                </a:solidFill>
              </a:rPr>
              <a:t>19</a:t>
            </a:r>
            <a:r>
              <a:rPr lang="en-GB" sz="1000" dirty="0">
                <a:solidFill>
                  <a:schemeClr val="tx1"/>
                </a:solidFill>
              </a:rPr>
              <a:t>. Please note that most </a:t>
            </a:r>
            <a:r>
              <a:rPr lang="en-GB" sz="1000" dirty="0" err="1">
                <a:solidFill>
                  <a:schemeClr val="tx1"/>
                </a:solidFill>
              </a:rPr>
              <a:t>KSIs</a:t>
            </a:r>
            <a:r>
              <a:rPr lang="en-GB" sz="1000" dirty="0">
                <a:solidFill>
                  <a:schemeClr val="tx1"/>
                </a:solidFill>
              </a:rPr>
              <a:t> do not necessarily result in criminal offences (such as death or serious injury caused by dangerous driving) being recorded. Essex is sixth in its Most Similar Group (MSG) of forces for casualties per 100 million vehicle kilometres (results to June 20</a:t>
            </a:r>
            <a:r>
              <a:rPr lang="en-GB" sz="1000" u="sng" dirty="0">
                <a:solidFill>
                  <a:schemeClr val="tx1"/>
                </a:solidFill>
              </a:rPr>
              <a:t>20</a:t>
            </a:r>
            <a:r>
              <a:rPr lang="en-GB" sz="1000" dirty="0">
                <a:solidFill>
                  <a:schemeClr val="tx1"/>
                </a:solidFill>
              </a:rPr>
              <a:t>) and slightly worse than the MSG average. However, due to the fact that more recent national figures have not been released, the current position cannot be determined (the date of the next national release has not yet been confirmed).</a:t>
            </a:r>
          </a:p>
          <a:p>
            <a:endParaRPr lang="en-GB" sz="1000" dirty="0">
              <a:solidFill>
                <a:schemeClr val="tx1"/>
              </a:solidFill>
            </a:endParaRPr>
          </a:p>
          <a:p>
            <a:r>
              <a:rPr lang="en-GB" sz="1000" dirty="0">
                <a:solidFill>
                  <a:schemeClr val="tx1"/>
                </a:solidFill>
              </a:rPr>
              <a:t>There was a 24.7% decrease (149 fewer offences) in the number of driving related mobile phone offences recorded for the 12 months to September 2021 compared to the 12 months to September 2020.*  There was also a 31.5% decrease (1,356 fewer offences) in drink/drug driving offences for the 12 months to September 2021 compared to the 12 months to September 2020; of these offences, there was an 11.3% decrease (166 fewer offences) in </a:t>
            </a:r>
            <a:r>
              <a:rPr lang="en-GB" sz="1000" i="1" dirty="0">
                <a:solidFill>
                  <a:schemeClr val="tx1"/>
                </a:solidFill>
              </a:rPr>
              <a:t>drink</a:t>
            </a:r>
            <a:r>
              <a:rPr lang="en-GB" sz="1000" dirty="0">
                <a:solidFill>
                  <a:schemeClr val="tx1"/>
                </a:solidFill>
              </a:rPr>
              <a:t> driving and a 45.3% decrease (1,079 fewer offences) in </a:t>
            </a:r>
            <a:r>
              <a:rPr lang="en-GB" sz="1000" i="1" dirty="0">
                <a:solidFill>
                  <a:schemeClr val="tx1"/>
                </a:solidFill>
              </a:rPr>
              <a:t>drug</a:t>
            </a:r>
            <a:r>
              <a:rPr lang="en-GB" sz="1000" dirty="0">
                <a:solidFill>
                  <a:schemeClr val="tx1"/>
                </a:solidFill>
              </a:rPr>
              <a:t> driving. All of these offence types are primarily driven by police proactivity in relation to road safety. </a:t>
            </a:r>
          </a:p>
          <a:p>
            <a:endParaRPr lang="en-GB" sz="1000" dirty="0">
              <a:solidFill>
                <a:srgbClr val="FF0000"/>
              </a:solidFill>
            </a:endParaRPr>
          </a:p>
          <a:p>
            <a:r>
              <a:rPr lang="en-GB" sz="1000" dirty="0">
                <a:solidFill>
                  <a:schemeClr val="tx1"/>
                </a:solidFill>
              </a:rPr>
              <a:t>Due to the decrease in the number of drink/drug driving offences in the past 12 months, a grade of Good is recommended.</a:t>
            </a:r>
          </a:p>
          <a:p>
            <a:endParaRPr lang="en-GB" sz="1050" dirty="0">
              <a:solidFill>
                <a:srgbClr val="FF0000"/>
              </a:solidFill>
            </a:endParaRPr>
          </a:p>
          <a:p>
            <a:r>
              <a:rPr lang="en-GB" sz="950" dirty="0">
                <a:solidFill>
                  <a:schemeClr val="tx1"/>
                </a:solidFill>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p:txBody>
      </p:sp>
      <p:pic>
        <p:nvPicPr>
          <p:cNvPr id="8" name="Picture 7">
            <a:extLst>
              <a:ext uri="{FF2B5EF4-FFF2-40B4-BE49-F238E27FC236}">
                <a16:creationId xmlns:a16="http://schemas.microsoft.com/office/drawing/2014/main" id="{635BAB70-9BA9-482C-AF8F-E6EA2A39474A}"/>
              </a:ext>
            </a:extLst>
          </p:cNvPr>
          <p:cNvPicPr>
            <a:picLocks noChangeAspect="1"/>
          </p:cNvPicPr>
          <p:nvPr/>
        </p:nvPicPr>
        <p:blipFill>
          <a:blip r:embed="rId2"/>
          <a:stretch>
            <a:fillRect/>
          </a:stretch>
        </p:blipFill>
        <p:spPr>
          <a:xfrm>
            <a:off x="60478" y="778418"/>
            <a:ext cx="9000000" cy="1469914"/>
          </a:xfrm>
          <a:prstGeom prst="rect">
            <a:avLst/>
          </a:prstGeom>
        </p:spPr>
      </p:pic>
      <p:pic>
        <p:nvPicPr>
          <p:cNvPr id="10" name="Picture 9">
            <a:extLst>
              <a:ext uri="{FF2B5EF4-FFF2-40B4-BE49-F238E27FC236}">
                <a16:creationId xmlns:a16="http://schemas.microsoft.com/office/drawing/2014/main" id="{22B88614-5574-4444-86E5-E5F84C614D06}"/>
              </a:ext>
            </a:extLst>
          </p:cNvPr>
          <p:cNvPicPr>
            <a:picLocks noChangeAspect="1"/>
          </p:cNvPicPr>
          <p:nvPr/>
        </p:nvPicPr>
        <p:blipFill>
          <a:blip r:embed="rId3"/>
          <a:stretch>
            <a:fillRect/>
          </a:stretch>
        </p:blipFill>
        <p:spPr>
          <a:xfrm>
            <a:off x="98221" y="2343533"/>
            <a:ext cx="3780000" cy="1519980"/>
          </a:xfrm>
          <a:prstGeom prst="rect">
            <a:avLst/>
          </a:prstGeom>
        </p:spPr>
      </p:pic>
      <p:pic>
        <p:nvPicPr>
          <p:cNvPr id="11" name="Picture 10">
            <a:extLst>
              <a:ext uri="{FF2B5EF4-FFF2-40B4-BE49-F238E27FC236}">
                <a16:creationId xmlns:a16="http://schemas.microsoft.com/office/drawing/2014/main" id="{2AB47703-BC41-4434-B461-834338E84E95}"/>
              </a:ext>
            </a:extLst>
          </p:cNvPr>
          <p:cNvPicPr>
            <a:picLocks noChangeAspect="1"/>
          </p:cNvPicPr>
          <p:nvPr/>
        </p:nvPicPr>
        <p:blipFill>
          <a:blip r:embed="rId4"/>
          <a:stretch>
            <a:fillRect/>
          </a:stretch>
        </p:blipFill>
        <p:spPr>
          <a:xfrm>
            <a:off x="5085779" y="2343533"/>
            <a:ext cx="3960000" cy="947340"/>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12" name="TextBox 11">
            <a:extLst>
              <a:ext uri="{FF2B5EF4-FFF2-40B4-BE49-F238E27FC236}">
                <a16:creationId xmlns:a16="http://schemas.microsoft.com/office/drawing/2014/main" id="{41EFCF5B-4DD6-481D-B001-402D5BD73580}"/>
              </a:ext>
            </a:extLst>
          </p:cNvPr>
          <p:cNvSpPr txBox="1"/>
          <p:nvPr/>
        </p:nvSpPr>
        <p:spPr>
          <a:xfrm>
            <a:off x="115630" y="769942"/>
            <a:ext cx="8894104" cy="5232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Hate Crime HO Definition offences experienced a statistically a significant </a:t>
            </a:r>
            <a:r>
              <a:rPr lang="en-GB" sz="1200" u="sng" dirty="0">
                <a:solidFill>
                  <a:schemeClr val="tx1"/>
                </a:solidFill>
              </a:rPr>
              <a:t>increase</a:t>
            </a:r>
            <a:r>
              <a:rPr lang="en-GB" sz="1200" dirty="0">
                <a:solidFill>
                  <a:schemeClr val="tx1"/>
                </a:solidFill>
              </a:rPr>
              <a:t> for the month of September 2021. </a:t>
            </a:r>
          </a:p>
        </p:txBody>
      </p:sp>
      <p:sp>
        <p:nvSpPr>
          <p:cNvPr id="14" name="TextBox 13">
            <a:extLst>
              <a:ext uri="{FF2B5EF4-FFF2-40B4-BE49-F238E27FC236}">
                <a16:creationId xmlns:a16="http://schemas.microsoft.com/office/drawing/2014/main" id="{705E889B-B9EF-4170-8B40-5EC63BBE929A}"/>
              </a:ext>
            </a:extLst>
          </p:cNvPr>
          <p:cNvSpPr txBox="1"/>
          <p:nvPr/>
        </p:nvSpPr>
        <p:spPr>
          <a:xfrm>
            <a:off x="107504" y="1379887"/>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Hate Crime HO Definition</a:t>
            </a:r>
            <a:r>
              <a:rPr lang="en-GB" sz="1400" b="1" dirty="0">
                <a:solidFill>
                  <a:srgbClr val="FF0000"/>
                </a:solidFill>
              </a:rPr>
              <a:t> </a:t>
            </a:r>
            <a:r>
              <a:rPr lang="en-GB" sz="1400" b="1" dirty="0">
                <a:solidFill>
                  <a:schemeClr val="tx1"/>
                </a:solidFill>
              </a:rPr>
              <a:t>–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27.9% increase (909 more crimes) for the 12 months to September 2021 compared to the 12 months to September 2020. The Force saw a statistically exceptional increase in September 2021. </a:t>
            </a:r>
          </a:p>
        </p:txBody>
      </p:sp>
    </p:spTree>
    <p:extLst>
      <p:ext uri="{BB962C8B-B14F-4D97-AF65-F5344CB8AC3E}">
        <p14:creationId xmlns:p14="http://schemas.microsoft.com/office/powerpoint/2010/main" val="216211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64" y="688475"/>
            <a:ext cx="898764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p:txBody>
      </p:sp>
      <p:pic>
        <p:nvPicPr>
          <p:cNvPr id="11" name="Picture 10">
            <a:extLst>
              <a:ext uri="{FF2B5EF4-FFF2-40B4-BE49-F238E27FC236}">
                <a16:creationId xmlns:a16="http://schemas.microsoft.com/office/drawing/2014/main" id="{8A571172-AB16-42DD-9053-0EFC52AFE766}"/>
              </a:ext>
            </a:extLst>
          </p:cNvPr>
          <p:cNvPicPr>
            <a:picLocks noChangeAspect="1"/>
          </p:cNvPicPr>
          <p:nvPr/>
        </p:nvPicPr>
        <p:blipFill>
          <a:blip r:embed="rId2"/>
          <a:stretch>
            <a:fillRect/>
          </a:stretch>
        </p:blipFill>
        <p:spPr>
          <a:xfrm>
            <a:off x="36710" y="2916562"/>
            <a:ext cx="9000000" cy="477070"/>
          </a:xfrm>
          <a:prstGeom prst="rect">
            <a:avLst/>
          </a:prstGeom>
        </p:spPr>
      </p:pic>
      <p:pic>
        <p:nvPicPr>
          <p:cNvPr id="8" name="Picture 7">
            <a:extLst>
              <a:ext uri="{FF2B5EF4-FFF2-40B4-BE49-F238E27FC236}">
                <a16:creationId xmlns:a16="http://schemas.microsoft.com/office/drawing/2014/main" id="{56E678CC-518B-4EBE-B4C6-8C5DFCC6F5E4}"/>
              </a:ext>
            </a:extLst>
          </p:cNvPr>
          <p:cNvPicPr>
            <a:picLocks noChangeAspect="1"/>
          </p:cNvPicPr>
          <p:nvPr/>
        </p:nvPicPr>
        <p:blipFill>
          <a:blip r:embed="rId3"/>
          <a:stretch>
            <a:fillRect/>
          </a:stretch>
        </p:blipFill>
        <p:spPr>
          <a:xfrm>
            <a:off x="36710" y="3766036"/>
            <a:ext cx="9000000" cy="477070"/>
          </a:xfrm>
          <a:prstGeom prst="rect">
            <a:avLst/>
          </a:prstGeom>
        </p:spPr>
      </p:pic>
      <p:pic>
        <p:nvPicPr>
          <p:cNvPr id="2" name="Picture 1">
            <a:extLst>
              <a:ext uri="{FF2B5EF4-FFF2-40B4-BE49-F238E27FC236}">
                <a16:creationId xmlns:a16="http://schemas.microsoft.com/office/drawing/2014/main" id="{263A6628-A66A-4811-AAB8-61C3C255F514}"/>
              </a:ext>
            </a:extLst>
          </p:cNvPr>
          <p:cNvPicPr>
            <a:picLocks noChangeAspect="1"/>
          </p:cNvPicPr>
          <p:nvPr/>
        </p:nvPicPr>
        <p:blipFill>
          <a:blip r:embed="rId4"/>
          <a:stretch>
            <a:fillRect/>
          </a:stretch>
        </p:blipFill>
        <p:spPr>
          <a:xfrm>
            <a:off x="36710" y="2074922"/>
            <a:ext cx="9000000" cy="809410"/>
          </a:xfrm>
          <a:prstGeom prst="rect">
            <a:avLst/>
          </a:prstGeom>
        </p:spPr>
      </p:pic>
      <p:pic>
        <p:nvPicPr>
          <p:cNvPr id="10" name="Picture 9">
            <a:extLst>
              <a:ext uri="{FF2B5EF4-FFF2-40B4-BE49-F238E27FC236}">
                <a16:creationId xmlns:a16="http://schemas.microsoft.com/office/drawing/2014/main" id="{29E32D3A-60FF-4EE7-B6EC-C9E94DC21759}"/>
              </a:ext>
            </a:extLst>
          </p:cNvPr>
          <p:cNvPicPr>
            <a:picLocks noChangeAspect="1"/>
          </p:cNvPicPr>
          <p:nvPr/>
        </p:nvPicPr>
        <p:blipFill>
          <a:blip r:embed="rId5"/>
          <a:stretch>
            <a:fillRect/>
          </a:stretch>
        </p:blipFill>
        <p:spPr>
          <a:xfrm>
            <a:off x="36710" y="3414443"/>
            <a:ext cx="9000000" cy="321620"/>
          </a:xfrm>
          <a:prstGeom prst="rect">
            <a:avLst/>
          </a:prstGeom>
        </p:spPr>
      </p:pic>
      <p:pic>
        <p:nvPicPr>
          <p:cNvPr id="16" name="Picture 15">
            <a:extLst>
              <a:ext uri="{FF2B5EF4-FFF2-40B4-BE49-F238E27FC236}">
                <a16:creationId xmlns:a16="http://schemas.microsoft.com/office/drawing/2014/main" id="{699D9B76-B90C-4D9E-B32F-E9696E6C8A18}"/>
              </a:ext>
            </a:extLst>
          </p:cNvPr>
          <p:cNvPicPr>
            <a:picLocks noChangeAspect="1"/>
          </p:cNvPicPr>
          <p:nvPr/>
        </p:nvPicPr>
        <p:blipFill>
          <a:blip r:embed="rId6"/>
          <a:stretch>
            <a:fillRect/>
          </a:stretch>
        </p:blipFill>
        <p:spPr>
          <a:xfrm>
            <a:off x="36710" y="4264533"/>
            <a:ext cx="9000000" cy="1098868"/>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3081" y="685687"/>
            <a:ext cx="8987641"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 Step 1a on 29</a:t>
            </a:r>
            <a:r>
              <a:rPr lang="en-GB" sz="1100" baseline="30000" dirty="0">
                <a:solidFill>
                  <a:schemeClr val="tx1"/>
                </a:solidFill>
              </a:rPr>
              <a:t>th</a:t>
            </a:r>
            <a:r>
              <a:rPr lang="en-GB" sz="1100" dirty="0">
                <a:solidFill>
                  <a:schemeClr val="tx1"/>
                </a:solidFill>
              </a:rPr>
              <a:t> March and Step 2 on 12</a:t>
            </a:r>
            <a:r>
              <a:rPr lang="en-GB" sz="1100" baseline="30000" dirty="0">
                <a:solidFill>
                  <a:schemeClr val="tx1"/>
                </a:solidFill>
              </a:rPr>
              <a:t>th</a:t>
            </a:r>
            <a:r>
              <a:rPr lang="en-GB" sz="1100" dirty="0">
                <a:solidFill>
                  <a:schemeClr val="tx1"/>
                </a:solidFill>
              </a:rPr>
              <a:t> April.</a:t>
            </a:r>
          </a:p>
        </p:txBody>
      </p:sp>
      <p:pic>
        <p:nvPicPr>
          <p:cNvPr id="4" name="Picture 3">
            <a:extLst>
              <a:ext uri="{FF2B5EF4-FFF2-40B4-BE49-F238E27FC236}">
                <a16:creationId xmlns:a16="http://schemas.microsoft.com/office/drawing/2014/main" id="{1BB26BAE-5E1A-4CF0-BB8A-D41447932A7C}"/>
              </a:ext>
            </a:extLst>
          </p:cNvPr>
          <p:cNvPicPr>
            <a:picLocks noChangeAspect="1"/>
          </p:cNvPicPr>
          <p:nvPr/>
        </p:nvPicPr>
        <p:blipFill>
          <a:blip r:embed="rId2"/>
          <a:stretch>
            <a:fillRect/>
          </a:stretch>
        </p:blipFill>
        <p:spPr>
          <a:xfrm>
            <a:off x="68869" y="1591323"/>
            <a:ext cx="8998476" cy="475529"/>
          </a:xfrm>
          <a:prstGeom prst="rect">
            <a:avLst/>
          </a:prstGeom>
        </p:spPr>
      </p:pic>
      <p:pic>
        <p:nvPicPr>
          <p:cNvPr id="18" name="Picture 17">
            <a:extLst>
              <a:ext uri="{FF2B5EF4-FFF2-40B4-BE49-F238E27FC236}">
                <a16:creationId xmlns:a16="http://schemas.microsoft.com/office/drawing/2014/main" id="{C42AC7F8-01BE-439F-ADC8-08EB59D5FCAA}"/>
              </a:ext>
            </a:extLst>
          </p:cNvPr>
          <p:cNvPicPr>
            <a:picLocks noChangeAspect="1"/>
          </p:cNvPicPr>
          <p:nvPr/>
        </p:nvPicPr>
        <p:blipFill>
          <a:blip r:embed="rId3"/>
          <a:stretch>
            <a:fillRect/>
          </a:stretch>
        </p:blipFill>
        <p:spPr>
          <a:xfrm>
            <a:off x="62896" y="6388671"/>
            <a:ext cx="1731414" cy="170703"/>
          </a:xfrm>
          <a:prstGeom prst="rect">
            <a:avLst/>
          </a:prstGeom>
        </p:spPr>
      </p:pic>
      <p:pic>
        <p:nvPicPr>
          <p:cNvPr id="8" name="Picture 7">
            <a:extLst>
              <a:ext uri="{FF2B5EF4-FFF2-40B4-BE49-F238E27FC236}">
                <a16:creationId xmlns:a16="http://schemas.microsoft.com/office/drawing/2014/main" id="{E4A833A0-ED64-4835-AC7D-7634C1C78548}"/>
              </a:ext>
            </a:extLst>
          </p:cNvPr>
          <p:cNvPicPr>
            <a:picLocks noChangeAspect="1"/>
          </p:cNvPicPr>
          <p:nvPr/>
        </p:nvPicPr>
        <p:blipFill>
          <a:blip r:embed="rId4"/>
          <a:stretch>
            <a:fillRect/>
          </a:stretch>
        </p:blipFill>
        <p:spPr>
          <a:xfrm>
            <a:off x="68869" y="2800430"/>
            <a:ext cx="8998476" cy="475529"/>
          </a:xfrm>
          <a:prstGeom prst="rect">
            <a:avLst/>
          </a:prstGeom>
        </p:spPr>
      </p:pic>
      <p:pic>
        <p:nvPicPr>
          <p:cNvPr id="2" name="Picture 1">
            <a:extLst>
              <a:ext uri="{FF2B5EF4-FFF2-40B4-BE49-F238E27FC236}">
                <a16:creationId xmlns:a16="http://schemas.microsoft.com/office/drawing/2014/main" id="{BC359FA4-6F37-43E3-B9F5-3841E6943C2E}"/>
              </a:ext>
            </a:extLst>
          </p:cNvPr>
          <p:cNvPicPr>
            <a:picLocks noChangeAspect="1"/>
          </p:cNvPicPr>
          <p:nvPr/>
        </p:nvPicPr>
        <p:blipFill>
          <a:blip r:embed="rId5"/>
          <a:stretch>
            <a:fillRect/>
          </a:stretch>
        </p:blipFill>
        <p:spPr>
          <a:xfrm>
            <a:off x="68107" y="2112326"/>
            <a:ext cx="9000000" cy="632520"/>
          </a:xfrm>
          <a:prstGeom prst="rect">
            <a:avLst/>
          </a:prstGeom>
        </p:spPr>
      </p:pic>
      <p:pic>
        <p:nvPicPr>
          <p:cNvPr id="7" name="Picture 6">
            <a:extLst>
              <a:ext uri="{FF2B5EF4-FFF2-40B4-BE49-F238E27FC236}">
                <a16:creationId xmlns:a16="http://schemas.microsoft.com/office/drawing/2014/main" id="{3BDD093C-F34C-4027-BB72-5DAC6B124E54}"/>
              </a:ext>
            </a:extLst>
          </p:cNvPr>
          <p:cNvPicPr>
            <a:picLocks noChangeAspect="1"/>
          </p:cNvPicPr>
          <p:nvPr/>
        </p:nvPicPr>
        <p:blipFill>
          <a:blip r:embed="rId6"/>
          <a:stretch>
            <a:fillRect/>
          </a:stretch>
        </p:blipFill>
        <p:spPr>
          <a:xfrm>
            <a:off x="68107" y="3306926"/>
            <a:ext cx="9000000" cy="2964265"/>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65775" y="685414"/>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The Government continued on its roadmap out of restrictions with Step 3 on 17</a:t>
            </a:r>
            <a:r>
              <a:rPr lang="en-GB" sz="1100" baseline="30000" dirty="0">
                <a:solidFill>
                  <a:schemeClr val="tx1"/>
                </a:solidFill>
              </a:rPr>
              <a:t>th</a:t>
            </a:r>
            <a:r>
              <a:rPr lang="en-GB" sz="1100" dirty="0">
                <a:solidFill>
                  <a:schemeClr val="tx1"/>
                </a:solidFill>
              </a:rPr>
              <a:t> May 2021 and Step 3a on 21</a:t>
            </a:r>
            <a:r>
              <a:rPr lang="en-GB" sz="1100" baseline="30000" dirty="0">
                <a:solidFill>
                  <a:schemeClr val="tx1"/>
                </a:solidFill>
              </a:rPr>
              <a:t>st</a:t>
            </a:r>
            <a:r>
              <a:rPr lang="en-GB" sz="1100" dirty="0">
                <a:solidFill>
                  <a:schemeClr val="tx1"/>
                </a:solidFill>
              </a:rPr>
              <a:t> June.</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59595" y="1229362"/>
            <a:ext cx="9000000" cy="475288"/>
          </a:xfrm>
          <a:prstGeom prst="rect">
            <a:avLst/>
          </a:prstGeom>
        </p:spPr>
      </p:pic>
      <p:pic>
        <p:nvPicPr>
          <p:cNvPr id="2" name="Picture 1">
            <a:extLst>
              <a:ext uri="{FF2B5EF4-FFF2-40B4-BE49-F238E27FC236}">
                <a16:creationId xmlns:a16="http://schemas.microsoft.com/office/drawing/2014/main" id="{89D54DC7-1DB0-40F1-9E3F-71442E840641}"/>
              </a:ext>
            </a:extLst>
          </p:cNvPr>
          <p:cNvPicPr>
            <a:picLocks noChangeAspect="1"/>
          </p:cNvPicPr>
          <p:nvPr/>
        </p:nvPicPr>
        <p:blipFill>
          <a:blip r:embed="rId3"/>
          <a:stretch>
            <a:fillRect/>
          </a:stretch>
        </p:blipFill>
        <p:spPr>
          <a:xfrm>
            <a:off x="53416" y="1748989"/>
            <a:ext cx="9000000" cy="2690888"/>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75273"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62914" y="1312106"/>
            <a:ext cx="9000000" cy="475988"/>
          </a:xfrm>
          <a:prstGeom prst="rect">
            <a:avLst/>
          </a:prstGeom>
        </p:spPr>
      </p:pic>
      <p:sp>
        <p:nvSpPr>
          <p:cNvPr id="9" name="TextBox 8">
            <a:extLst>
              <a:ext uri="{FF2B5EF4-FFF2-40B4-BE49-F238E27FC236}">
                <a16:creationId xmlns:a16="http://schemas.microsoft.com/office/drawing/2014/main" id="{DC14D344-81C9-4D6F-8DAD-F65F511CBA7E}"/>
              </a:ext>
            </a:extLst>
          </p:cNvPr>
          <p:cNvSpPr txBox="1"/>
          <p:nvPr/>
        </p:nvSpPr>
        <p:spPr>
          <a:xfrm>
            <a:off x="60073" y="4106510"/>
            <a:ext cx="8987641"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Essex hotspot policing trial to be rolled out nationally</a:t>
            </a:r>
          </a:p>
          <a:p>
            <a:r>
              <a:rPr lang="en-GB" sz="1100" dirty="0">
                <a:solidFill>
                  <a:schemeClr val="tx1"/>
                </a:solidFill>
              </a:rPr>
              <a:t>After identifying hotspots with higher levels of violence in Southend, and committing to visible policing by implementing regular patrols throughout 2020, Operation Grip resulted in a 73.5% drop in violent crime and a 31.9% drop in street crime in test areas in Southend.</a:t>
            </a:r>
          </a:p>
          <a:p>
            <a:r>
              <a:rPr lang="en-GB" sz="1100" dirty="0">
                <a:solidFill>
                  <a:schemeClr val="tx1"/>
                </a:solidFill>
              </a:rPr>
              <a:t>The initiative, created and piloted in Essex, has been praised by Policing Minister Kit Malthouse and will be rolled out across the country.</a:t>
            </a:r>
          </a:p>
        </p:txBody>
      </p:sp>
      <p:pic>
        <p:nvPicPr>
          <p:cNvPr id="2" name="Picture 1">
            <a:extLst>
              <a:ext uri="{FF2B5EF4-FFF2-40B4-BE49-F238E27FC236}">
                <a16:creationId xmlns:a16="http://schemas.microsoft.com/office/drawing/2014/main" id="{664A7D07-7ED3-473D-9CEA-452D51C6EEE7}"/>
              </a:ext>
            </a:extLst>
          </p:cNvPr>
          <p:cNvPicPr>
            <a:picLocks noChangeAspect="1"/>
          </p:cNvPicPr>
          <p:nvPr/>
        </p:nvPicPr>
        <p:blipFill>
          <a:blip r:embed="rId3"/>
          <a:stretch>
            <a:fillRect/>
          </a:stretch>
        </p:blipFill>
        <p:spPr>
          <a:xfrm>
            <a:off x="75273" y="1819116"/>
            <a:ext cx="9000000" cy="2224538"/>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17</a:t>
            </a:fld>
            <a:endParaRPr lang="en-GB" dirty="0"/>
          </a:p>
        </p:txBody>
      </p:sp>
      <p:sp>
        <p:nvSpPr>
          <p:cNvPr id="3" name="TextBox 2"/>
          <p:cNvSpPr txBox="1"/>
          <p:nvPr/>
        </p:nvSpPr>
        <p:spPr>
          <a:xfrm>
            <a:off x="5201" y="5846512"/>
            <a:ext cx="8999999" cy="230832"/>
          </a:xfrm>
          <a:prstGeom prst="rect">
            <a:avLst/>
          </a:prstGeom>
          <a:noFill/>
        </p:spPr>
        <p:txBody>
          <a:bodyPr wrap="square" rtlCol="0">
            <a:spAutoFit/>
          </a:bodyPr>
          <a:lstStyle/>
          <a:p>
            <a:r>
              <a:rPr lang="en-GB" sz="900" u="sng" dirty="0"/>
              <a:t>Please view above table with the explanations and caveats detailed on page 19.</a:t>
            </a:r>
          </a:p>
        </p:txBody>
      </p:sp>
      <p:pic>
        <p:nvPicPr>
          <p:cNvPr id="8" name="Picture 7">
            <a:extLst>
              <a:ext uri="{FF2B5EF4-FFF2-40B4-BE49-F238E27FC236}">
                <a16:creationId xmlns:a16="http://schemas.microsoft.com/office/drawing/2014/main" id="{ED14A23A-9584-47BE-B201-C62A438AEF16}"/>
              </a:ext>
            </a:extLst>
          </p:cNvPr>
          <p:cNvPicPr>
            <a:picLocks noChangeAspect="1"/>
          </p:cNvPicPr>
          <p:nvPr/>
        </p:nvPicPr>
        <p:blipFill rotWithShape="1">
          <a:blip r:embed="rId2"/>
          <a:srcRect r="358"/>
          <a:stretch/>
        </p:blipFill>
        <p:spPr>
          <a:xfrm>
            <a:off x="-5201" y="756093"/>
            <a:ext cx="9111284" cy="5132959"/>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24754"/>
          </a:xfrm>
          <a:prstGeom prst="rect">
            <a:avLst/>
          </a:prstGeom>
        </p:spPr>
        <p:txBody>
          <a:bodyPr wrap="square">
            <a:spAutoFit/>
          </a:bodyPr>
          <a:lstStyle/>
          <a:p>
            <a:r>
              <a:rPr lang="en-GB" sz="1050" baseline="30000" dirty="0"/>
              <a:t>1 </a:t>
            </a:r>
            <a:r>
              <a:rPr lang="en-GB" sz="1050" dirty="0"/>
              <a:t>Question from the independent survey commissioned by Essex Police (Percentage of people who have confidence in policing in Essex). Results are for the period 12 months June 2021 versus the 12 months to June 2020.</a:t>
            </a:r>
          </a:p>
          <a:p>
            <a:endParaRPr lang="en-GB" sz="1050" dirty="0"/>
          </a:p>
          <a:p>
            <a:r>
              <a:rPr lang="en-GB" sz="1050" dirty="0"/>
              <a:t> </a:t>
            </a:r>
            <a:r>
              <a:rPr lang="en-GB" sz="1050" baseline="30000" dirty="0"/>
              <a:t>2</a:t>
            </a:r>
            <a:r>
              <a:rPr lang="en-GB" sz="1050" dirty="0"/>
              <a:t> The confidence interval is the range +/- between where the survey result may lie. This is mainly influenced by the number of people answering the survey. The more people that answer the survey, the smaller the interval range.</a:t>
            </a:r>
          </a:p>
          <a:p>
            <a:endParaRPr lang="en-GB" sz="1050" dirty="0"/>
          </a:p>
          <a:p>
            <a:r>
              <a:rPr lang="en-GB" sz="1050" baseline="30000" dirty="0"/>
              <a:t>3</a:t>
            </a:r>
            <a:r>
              <a:rPr lang="en-GB" sz="1050" dirty="0"/>
              <a:t> Crime Survey of England and Wales data are no longer available at Force level. Data are for the 12 months to March 2020.	</a:t>
            </a:r>
          </a:p>
          <a:p>
            <a:endParaRPr lang="en-GB" sz="1050" dirty="0"/>
          </a:p>
          <a:p>
            <a:r>
              <a:rPr lang="en-GB" sz="1050" baseline="30000" dirty="0"/>
              <a:t>4</a:t>
            </a:r>
            <a:r>
              <a:rPr lang="en-GB" sz="1050" b="1" dirty="0"/>
              <a:t> </a:t>
            </a:r>
            <a:r>
              <a:rPr lang="en-GB" sz="1050" dirty="0"/>
              <a:t>Question from Essex Police’s own confidence and perception survey (Percentage of people who have confidence that the policing response to ASB is improving). Results are for the period 12 months to June 2021 versus the 12 months to June 2020.	</a:t>
            </a:r>
            <a:r>
              <a:rPr lang="en-GB" sz="1050" dirty="0">
                <a:solidFill>
                  <a:srgbClr val="FF0000"/>
                </a:solidFill>
              </a:rPr>
              <a:t>						</a:t>
            </a:r>
          </a:p>
          <a:p>
            <a:r>
              <a:rPr lang="en-GB" sz="1050" baseline="30000" dirty="0"/>
              <a:t>5</a:t>
            </a:r>
            <a:r>
              <a:rPr lang="en-GB" sz="1050" dirty="0"/>
              <a:t> Solved outcomes are crimes that result in: charge or summons, caution, crimes taken into consideration, fixed penalty notice, cannabis warning or community resolution.	</a:t>
            </a:r>
            <a:br>
              <a:rPr lang="en-GB" sz="1050" dirty="0"/>
            </a:br>
            <a:endParaRPr lang="en-GB" sz="1050" dirty="0"/>
          </a:p>
          <a:p>
            <a:r>
              <a:rPr lang="en-GB" sz="1050" baseline="30000" dirty="0"/>
              <a:t>6</a:t>
            </a:r>
            <a:r>
              <a:rPr lang="en-GB" sz="10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050" dirty="0"/>
          </a:p>
          <a:p>
            <a:r>
              <a:rPr lang="en-GB" sz="1050" baseline="30000" dirty="0"/>
              <a:t>7</a:t>
            </a:r>
            <a:r>
              <a:rPr lang="en-GB" sz="1050" dirty="0"/>
              <a:t> Please note that on Wednesday 23 October 2019 the bodies of 39 Vietnamese nationals were discovered in a lorry trailer in Grays. This tragic incident is reflected in the Homicide numbers.</a:t>
            </a:r>
          </a:p>
          <a:p>
            <a:endParaRPr lang="en-GB" sz="1050" dirty="0"/>
          </a:p>
          <a:p>
            <a:r>
              <a:rPr lang="en-GB" sz="1050" baseline="30000" dirty="0"/>
              <a:t>8</a:t>
            </a:r>
            <a:r>
              <a:rPr lang="en-GB" sz="1050" dirty="0"/>
              <a:t> Crime Severity Score measures ‘relative harm’ of crimes by taking into account both the volume and the severity of offences, and by weighting offences differently. Data are for the 12 months to July 2021.</a:t>
            </a:r>
          </a:p>
          <a:p>
            <a:endParaRPr lang="en-GB" sz="1050" dirty="0">
              <a:solidFill>
                <a:srgbClr val="FF0000"/>
              </a:solidFill>
            </a:endParaRPr>
          </a:p>
          <a:p>
            <a:r>
              <a:rPr lang="en-GB" sz="1050" baseline="30000" dirty="0"/>
              <a:t>9</a:t>
            </a:r>
            <a:r>
              <a:rPr lang="en-GB" sz="10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50" dirty="0">
              <a:solidFill>
                <a:srgbClr val="FF0000"/>
              </a:solidFill>
            </a:endParaRPr>
          </a:p>
          <a:p>
            <a:r>
              <a:rPr lang="en-GB" sz="1050" baseline="30000" dirty="0"/>
              <a:t>10</a:t>
            </a:r>
            <a:r>
              <a:rPr lang="en-GB" sz="10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050" dirty="0"/>
              <a:t>Since the appeal, fewer offences have been prosecuted.</a:t>
            </a:r>
          </a:p>
          <a:p>
            <a:endParaRPr lang="en-GB" sz="1050" dirty="0">
              <a:solidFill>
                <a:srgbClr val="FF0000"/>
              </a:solidFill>
            </a:endParaRPr>
          </a:p>
          <a:p>
            <a:r>
              <a:rPr lang="en-GB" sz="1050" baseline="30000" dirty="0"/>
              <a:t>11</a:t>
            </a:r>
            <a:r>
              <a:rPr lang="en-GB" sz="1050" dirty="0"/>
              <a:t> NRM data only available from April 2019 due to recording change at that time.</a:t>
            </a:r>
          </a:p>
          <a:p>
            <a:endParaRPr lang="en-GB" sz="1200" dirty="0">
              <a:solidFill>
                <a:srgbClr val="FF0000"/>
              </a:solidFill>
            </a:endParaRPr>
          </a:p>
          <a:p>
            <a:r>
              <a:rPr lang="en-GB" sz="1050" baseline="30000" dirty="0"/>
              <a:t>12</a:t>
            </a:r>
            <a:r>
              <a:rPr lang="en-GB" sz="1050" dirty="0"/>
              <a:t> OCG disruptions are now reported quarterly. Data are to September 2021.</a:t>
            </a: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18</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September</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19</a:t>
            </a:fld>
            <a:endParaRPr lang="en-GB" dirty="0"/>
          </a:p>
        </p:txBody>
      </p:sp>
      <p:pic>
        <p:nvPicPr>
          <p:cNvPr id="3" name="Picture 2">
            <a:extLst>
              <a:ext uri="{FF2B5EF4-FFF2-40B4-BE49-F238E27FC236}">
                <a16:creationId xmlns:a16="http://schemas.microsoft.com/office/drawing/2014/main" id="{904F51C5-8528-4C62-8205-7C8782268346}"/>
              </a:ext>
            </a:extLst>
          </p:cNvPr>
          <p:cNvPicPr>
            <a:picLocks noChangeAspect="1"/>
          </p:cNvPicPr>
          <p:nvPr/>
        </p:nvPicPr>
        <p:blipFill>
          <a:blip r:embed="rId2"/>
          <a:stretch>
            <a:fillRect/>
          </a:stretch>
        </p:blipFill>
        <p:spPr>
          <a:xfrm>
            <a:off x="72000" y="935991"/>
            <a:ext cx="9000000" cy="478353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55832"/>
            <a:ext cx="9144000" cy="6247864"/>
          </a:xfrm>
          <a:prstGeom prst="rect">
            <a:avLst/>
          </a:prstGeom>
          <a:noFill/>
        </p:spPr>
        <p:txBody>
          <a:bodyPr wrap="square" rtlCol="0">
            <a:spAutoFit/>
          </a:bodyPr>
          <a:lstStyle/>
          <a:p>
            <a:pPr marL="285750" indent="-285750">
              <a:buFont typeface="Arial" panose="020B0604020202020204" pitchFamily="34" charset="0"/>
              <a:buChar char="•"/>
            </a:pPr>
            <a:r>
              <a:rPr lang="en-GB" sz="1000" b="1" dirty="0"/>
              <a:t>Four of the seven PFCC Priorities </a:t>
            </a:r>
            <a:r>
              <a:rPr lang="en-GB" sz="1000" dirty="0"/>
              <a:t>for Essex Police have been given a recommended grade of ‘</a:t>
            </a:r>
            <a:r>
              <a:rPr lang="en-GB" sz="1000" b="1" dirty="0">
                <a:solidFill>
                  <a:srgbClr val="00B050"/>
                </a:solidFill>
              </a:rPr>
              <a:t>Good</a:t>
            </a:r>
            <a:r>
              <a:rPr lang="en-GB" sz="1000" dirty="0"/>
              <a:t>’. Recommended grades have been determined with reference to comparisons with Essex Police’s Most Similar Group (MSG) of forces, Key Performance Indicators (KPIs), and professional judgement.</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b="1" dirty="0"/>
              <a:t>Three of the seven PFCC priorities </a:t>
            </a:r>
            <a:r>
              <a:rPr lang="en-GB" sz="1000" dirty="0"/>
              <a:t>– 3 (Breaking the cycle of Domestic Abuse), 4 (Tackling Gangs and Serious Violence) and 6 (Protecting children and vulnerable people) – have been given a recommended grade of ‘</a:t>
            </a:r>
            <a:r>
              <a:rPr lang="en-GB" sz="1000" b="1" dirty="0">
                <a:solidFill>
                  <a:srgbClr val="FF0000"/>
                </a:solidFill>
              </a:rPr>
              <a:t>Requires</a:t>
            </a:r>
            <a:r>
              <a:rPr lang="en-GB" sz="1000" b="1" dirty="0"/>
              <a:t> </a:t>
            </a:r>
            <a:r>
              <a:rPr lang="en-GB" sz="1000" b="1" dirty="0">
                <a:solidFill>
                  <a:srgbClr val="FF0000"/>
                </a:solidFill>
              </a:rPr>
              <a:t>Improvement</a:t>
            </a:r>
            <a:r>
              <a:rPr lang="en-GB" sz="1000" b="1" dirty="0"/>
              <a:t>’</a:t>
            </a:r>
            <a:r>
              <a:rPr lang="en-GB" sz="1000" dirty="0"/>
              <a:t>. The level of improvement required  to reach ‘Good’ have been added to the narrative for each priority.</a:t>
            </a:r>
          </a:p>
          <a:p>
            <a:endParaRPr lang="en-GB" sz="1000" dirty="0">
              <a:solidFill>
                <a:srgbClr val="FF0000"/>
              </a:solidFill>
            </a:endParaRPr>
          </a:p>
          <a:p>
            <a:pPr marL="285750" indent="-285750">
              <a:buFont typeface="Arial" panose="020B0604020202020204" pitchFamily="34" charset="0"/>
              <a:buChar char="•"/>
            </a:pPr>
            <a:r>
              <a:rPr lang="en-GB" sz="1000" b="1" dirty="0"/>
              <a:t>All Crime fell by 3.3% for the 12 months to September 2021 </a:t>
            </a:r>
            <a:r>
              <a:rPr lang="en-GB" sz="1000" dirty="0"/>
              <a:t>compared to the 12 months to September 2020; this equates to 5,268 fewer offences. This decrease has been primarily influenced by the Government’s restrictions on gathering and movement in relation to COVID-19.  </a:t>
            </a:r>
          </a:p>
          <a:p>
            <a:r>
              <a:rPr lang="en-GB" sz="1000" dirty="0"/>
              <a:t>         </a:t>
            </a:r>
            <a:r>
              <a:rPr lang="en-GB" sz="1000" i="1" dirty="0"/>
              <a:t>Each change in the rules relating to social distancing has affected the number of All Crime offences reported to Essex Police</a:t>
            </a:r>
            <a:r>
              <a:rPr lang="en-GB" sz="1000" dirty="0"/>
              <a:t>.*</a:t>
            </a:r>
          </a:p>
          <a:p>
            <a:endParaRPr lang="en-GB" sz="1000" dirty="0">
              <a:solidFill>
                <a:srgbClr val="FF0000"/>
              </a:solidFill>
            </a:endParaRPr>
          </a:p>
          <a:p>
            <a:pPr marL="285750" indent="-285750">
              <a:buFont typeface="Arial" panose="020B0604020202020204" pitchFamily="34" charset="0"/>
              <a:buChar char="•"/>
            </a:pPr>
            <a:r>
              <a:rPr lang="en-GB" sz="1000" dirty="0"/>
              <a:t>There was a 1.4% increase in All Crime in September 2021 compared to September 2019 (13,998 September 2021 v. 13,804 September 2019). The Force recorded 3,438 more offences in September 2021 than in </a:t>
            </a:r>
            <a:r>
              <a:rPr lang="en-GB" sz="1000" u="sng" dirty="0"/>
              <a:t>April 2020 </a:t>
            </a:r>
            <a:r>
              <a:rPr lang="en-GB" sz="1000" dirty="0"/>
              <a:t>(10,560 offences), when the Government implemented the first lockdown; this equates to 32.6% more offences.</a:t>
            </a:r>
          </a:p>
          <a:p>
            <a:pPr marL="285750" indent="-285750">
              <a:buFont typeface="Arial" panose="020B0604020202020204" pitchFamily="34" charset="0"/>
              <a:buChar char="•"/>
            </a:pPr>
            <a:endParaRPr lang="en-GB" sz="1000" dirty="0">
              <a:solidFill>
                <a:srgbClr val="FF0000"/>
              </a:solidFill>
            </a:endParaRPr>
          </a:p>
          <a:p>
            <a:pPr marL="285750" indent="-285750">
              <a:buFont typeface="Arial" panose="020B0604020202020204" pitchFamily="34" charset="0"/>
              <a:buChar char="•"/>
            </a:pPr>
            <a:r>
              <a:rPr lang="en-GB" sz="1000" dirty="0"/>
              <a:t>The Force recorded </a:t>
            </a:r>
            <a:r>
              <a:rPr lang="en-GB" sz="1000" b="1" dirty="0"/>
              <a:t>570 more Violence with Injury (VWI) offences (65.1% increase) in September 2021 compared to </a:t>
            </a:r>
            <a:r>
              <a:rPr lang="en-GB" sz="1000" b="1" u="sng" dirty="0"/>
              <a:t>April 2020</a:t>
            </a:r>
            <a:r>
              <a:rPr lang="en-GB" sz="1000" dirty="0"/>
              <a:t> (1,445 v. 875 offences). The number of </a:t>
            </a:r>
            <a:r>
              <a:rPr lang="en-GB" sz="1000" b="1" dirty="0"/>
              <a:t>VWI offences recorded in September 2021 was higher than the number recorded before COVID restrictions were introduced</a:t>
            </a:r>
            <a:r>
              <a:rPr lang="en-GB" sz="1000" dirty="0"/>
              <a:t>; compared with September 2019, there was an 18.4% increase (225 more crimes).</a:t>
            </a:r>
          </a:p>
          <a:p>
            <a:endParaRPr lang="en-GB" sz="1000" dirty="0">
              <a:solidFill>
                <a:srgbClr val="FF0000"/>
              </a:solidFill>
            </a:endParaRPr>
          </a:p>
          <a:p>
            <a:pPr marL="285750" indent="-285750">
              <a:buFont typeface="Arial" panose="020B0604020202020204" pitchFamily="34" charset="0"/>
              <a:buChar char="•"/>
            </a:pPr>
            <a:r>
              <a:rPr lang="en-GB" sz="1000" dirty="0"/>
              <a:t>There were </a:t>
            </a:r>
            <a:r>
              <a:rPr lang="en-GB" sz="1000" b="1" dirty="0"/>
              <a:t>31.7% fewer reports of Anti-Social Behaviour (ASB) in September 2021 (2,618 incidents) </a:t>
            </a:r>
            <a:r>
              <a:rPr lang="en-GB" sz="1000" dirty="0"/>
              <a:t>compared to September 2020 (3,831 incidents). Since March 2020, the number of ASB incidents reported has generally been higher when tighter restrictions have been implemented by the Government, and lower when restrictions have been eased. </a:t>
            </a:r>
            <a:r>
              <a:rPr lang="en-GB" sz="1000" b="1" dirty="0"/>
              <a:t>The average </a:t>
            </a:r>
            <a:r>
              <a:rPr lang="en-GB" sz="1000" b="1" i="1" dirty="0"/>
              <a:t>daily</a:t>
            </a:r>
            <a:r>
              <a:rPr lang="en-GB" sz="1000" b="1" dirty="0"/>
              <a:t> number of ASB incidents was 1.8% lower in September 2021 </a:t>
            </a:r>
            <a:r>
              <a:rPr lang="en-GB" sz="1000" dirty="0"/>
              <a:t>(</a:t>
            </a:r>
            <a:r>
              <a:rPr lang="en-GB" sz="1000" dirty="0" err="1"/>
              <a:t>ave.</a:t>
            </a:r>
            <a:r>
              <a:rPr lang="en-GB" sz="1000" dirty="0"/>
              <a:t> 87 incidents) </a:t>
            </a:r>
            <a:r>
              <a:rPr lang="en-GB" sz="1000" b="1" dirty="0"/>
              <a:t>compared to August 2021 </a:t>
            </a:r>
            <a:r>
              <a:rPr lang="en-GB" sz="1000" dirty="0"/>
              <a:t>(</a:t>
            </a:r>
            <a:r>
              <a:rPr lang="en-GB" sz="1000" dirty="0" err="1"/>
              <a:t>ave.</a:t>
            </a:r>
            <a:r>
              <a:rPr lang="en-GB" sz="1000" dirty="0"/>
              <a:t> 89 incidents).  </a:t>
            </a:r>
            <a:r>
              <a:rPr lang="en-GB" sz="1000" b="1" dirty="0"/>
              <a:t>ASB incidents in September 2021 were also 22.2% lower compared to pre-COVID levels;</a:t>
            </a:r>
            <a:r>
              <a:rPr lang="en-GB" sz="1000" dirty="0"/>
              <a:t> there were 748 fewer incidents in September 2021 compared to September 2019 (3,366 incidents). </a:t>
            </a:r>
            <a:r>
              <a:rPr lang="en-GB" sz="1000" b="1" dirty="0"/>
              <a:t>September 2021 experienced the lowest number of ASB incidents recorded per month since April 2017 </a:t>
            </a:r>
            <a:r>
              <a:rPr lang="en-GB" sz="1000" dirty="0"/>
              <a:t>(2,618 incidents).</a:t>
            </a:r>
          </a:p>
          <a:p>
            <a:endParaRPr lang="en-GB" sz="1000" dirty="0">
              <a:solidFill>
                <a:srgbClr val="FF0000"/>
              </a:solidFill>
            </a:endParaRPr>
          </a:p>
          <a:p>
            <a:pPr marL="285750" indent="-285750">
              <a:buFont typeface="Arial" panose="020B0604020202020204" pitchFamily="34" charset="0"/>
              <a:buChar char="•"/>
            </a:pPr>
            <a:r>
              <a:rPr lang="en-GB" sz="1000" dirty="0"/>
              <a:t>Confidence (from the independent survey commissioned by Essex Police) is at 79.8% (results to the 12 months to June 2021). </a:t>
            </a:r>
            <a:r>
              <a:rPr lang="en-GB" sz="1000" b="1" dirty="0"/>
              <a:t>Compared to year ending June 2020, confidence in the local police increased by 10.1% points</a:t>
            </a:r>
            <a:r>
              <a:rPr lang="en-GB" sz="1000" dirty="0"/>
              <a:t>. </a:t>
            </a:r>
          </a:p>
          <a:p>
            <a:endParaRPr lang="en-GB" sz="1000" dirty="0"/>
          </a:p>
          <a:p>
            <a:pPr marL="285750" indent="-285750">
              <a:buFont typeface="Arial" panose="020B0604020202020204" pitchFamily="34" charset="0"/>
              <a:buChar char="•"/>
            </a:pPr>
            <a:r>
              <a:rPr lang="en-GB" sz="1000" dirty="0"/>
              <a:t>There was an increase of 36.0% (41 more) Modern Slavery referrals in the 12 months to September 2021 compared to the same period in 2019-20. Essex Police have worked towards increasing the number of referrals to achieve greater range and engagement with hard to access groups, thereby creating more opportunities to help vulnerable people. This has resulted in the number of referrals being higher in the 12 months to September 2021 compared to the same period the previous year.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Essex Police was awarded two Gold Awards in the Improvement and Efficiency Social Enterprise (iESE) Public Sector Transformation Awards, which celebrate the most innovative practices in transforming local public services. The first award, ‘Police Force of the Year’, was for transforming the Force to an organisation which is ‘exceptional’ in respecting victims of crime by accurately recording offences, and with record levels of trust.  The second award, the ‘Customer Focus’ award, was for Operation HARRIER, which makes use of GPS technology to support vulnerable, high risk missing person living with Alzheimer’s and Dementia who have previously been reported missing to the police. </a:t>
            </a:r>
          </a:p>
          <a:p>
            <a:endParaRPr lang="en-GB" sz="1000" dirty="0"/>
          </a:p>
          <a:p>
            <a:endParaRPr lang="en-GB" sz="1000" dirty="0">
              <a:solidFill>
                <a:srgbClr val="FF0000"/>
              </a:solidFill>
            </a:endParaRPr>
          </a:p>
          <a:p>
            <a:r>
              <a:rPr lang="en-GB" sz="1000" dirty="0"/>
              <a:t> * Please see table showing the affect of social distancing measures on pages 14 - 17.</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626092" cy="400110"/>
          </a:xfrm>
          <a:prstGeom prst="rect">
            <a:avLst/>
          </a:prstGeom>
        </p:spPr>
        <p:txBody>
          <a:bodyPr wrap="none">
            <a:spAutoFit/>
          </a:bodyPr>
          <a:lstStyle/>
          <a:p>
            <a:r>
              <a:rPr lang="en-GB" sz="2000" b="1" dirty="0">
                <a:solidFill>
                  <a:schemeClr val="bg1"/>
                </a:solidFill>
              </a:rPr>
              <a:t>Crime Tree Data – Rolling 12 Months to September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20</a:t>
            </a:fld>
            <a:endParaRPr lang="en-GB" dirty="0"/>
          </a:p>
        </p:txBody>
      </p:sp>
      <p:pic>
        <p:nvPicPr>
          <p:cNvPr id="5" name="Picture 4">
            <a:extLst>
              <a:ext uri="{FF2B5EF4-FFF2-40B4-BE49-F238E27FC236}">
                <a16:creationId xmlns:a16="http://schemas.microsoft.com/office/drawing/2014/main" id="{71703D67-3703-4966-B800-CFD1870A4991}"/>
              </a:ext>
            </a:extLst>
          </p:cNvPr>
          <p:cNvPicPr>
            <a:picLocks noChangeAspect="1"/>
          </p:cNvPicPr>
          <p:nvPr/>
        </p:nvPicPr>
        <p:blipFill>
          <a:blip r:embed="rId2"/>
          <a:stretch>
            <a:fillRect/>
          </a:stretch>
        </p:blipFill>
        <p:spPr>
          <a:xfrm>
            <a:off x="107504" y="1083464"/>
            <a:ext cx="9000000" cy="2324392"/>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078808"/>
            <a:ext cx="8557200" cy="251607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rPr>
              <a:t>Essex experienced a 3.3% decrease in All Crime (5,268 fewer offences) for the 12 months to September 2021 compared to the 12 months to September 2020. This decrease in crime has been primarily influenced by the Government’s restrictions on gathering and movement in relation to COVID-19. Essex is eighth in its Most Similar Group of forces (MSG) for crime per 1,000 population. </a:t>
            </a:r>
          </a:p>
          <a:p>
            <a:endParaRPr lang="en-GB" sz="1050" dirty="0">
              <a:solidFill>
                <a:srgbClr val="FF0000"/>
              </a:solidFill>
            </a:endParaRPr>
          </a:p>
          <a:p>
            <a:r>
              <a:rPr lang="en-GB" sz="1050" dirty="0">
                <a:solidFill>
                  <a:schemeClr val="tx1"/>
                </a:solidFill>
              </a:rPr>
              <a:t>Essex Police recorded a daily average of 467 crimes in September 2021, compared with an average of 450 crimes in August 2021. This equates to an increase of 3.6%. </a:t>
            </a:r>
          </a:p>
          <a:p>
            <a:endParaRPr lang="en-GB" sz="1050" dirty="0">
              <a:solidFill>
                <a:srgbClr val="FF0000"/>
              </a:solidFill>
            </a:endParaRPr>
          </a:p>
          <a:p>
            <a:r>
              <a:rPr lang="en-GB" sz="1050" dirty="0">
                <a:solidFill>
                  <a:schemeClr val="tx1"/>
                </a:solidFill>
              </a:rPr>
              <a:t>13,998 offences were recorded in September 2021. This equates to an increase of 1.6% (224 more offences) compared to September 2020 (13,774 offences). There was a 1.4% increase in September 2021 compared to September 2019 (13,804 offences).</a:t>
            </a:r>
          </a:p>
          <a:p>
            <a:endParaRPr lang="en-GB" sz="1050" dirty="0">
              <a:solidFill>
                <a:srgbClr val="FF0000"/>
              </a:solidFill>
            </a:endParaRPr>
          </a:p>
          <a:p>
            <a:r>
              <a:rPr lang="en-GB" sz="1050" dirty="0"/>
              <a:t>Essex Police was awarded two Gold Awards in the Improvement and Efficiency Social Enterprise (iESE) Public Sector Transformation Awards, which celebrate the most innovative practices in transforming local public services. The first award, ‘Police Force of the Year’, was for transforming the Force to an organisation which is ‘exceptional’ in respecting victims of crime by accurately recording offences, and with record levels of trust.  The second award, the ‘Customer Focus’ award, was for Operation HARRIER, which makes use of GPS technology to support vulnerable, high risk missing person living with Alzheimer’s and Dementia who have previously been reported missing to the police. </a:t>
            </a:r>
          </a:p>
        </p:txBody>
      </p:sp>
      <p:pic>
        <p:nvPicPr>
          <p:cNvPr id="4" name="Picture 3">
            <a:extLst>
              <a:ext uri="{FF2B5EF4-FFF2-40B4-BE49-F238E27FC236}">
                <a16:creationId xmlns:a16="http://schemas.microsoft.com/office/drawing/2014/main" id="{48907ED2-EF44-4B70-B1CC-0B3D82FE7D59}"/>
              </a:ext>
            </a:extLst>
          </p:cNvPr>
          <p:cNvPicPr>
            <a:picLocks noChangeAspect="1"/>
          </p:cNvPicPr>
          <p:nvPr/>
        </p:nvPicPr>
        <p:blipFill>
          <a:blip r:embed="rId2"/>
          <a:stretch>
            <a:fillRect/>
          </a:stretch>
        </p:blipFill>
        <p:spPr>
          <a:xfrm>
            <a:off x="1355399" y="1426567"/>
            <a:ext cx="6433200" cy="2569600"/>
          </a:xfrm>
          <a:prstGeom prst="rect">
            <a:avLst/>
          </a:prstGeom>
        </p:spPr>
      </p:pic>
      <p:pic>
        <p:nvPicPr>
          <p:cNvPr id="7" name="Picture 6">
            <a:extLst>
              <a:ext uri="{FF2B5EF4-FFF2-40B4-BE49-F238E27FC236}">
                <a16:creationId xmlns:a16="http://schemas.microsoft.com/office/drawing/2014/main" id="{AC9B9DA1-000D-47D8-A3B7-FC2FA42BCD98}"/>
              </a:ext>
            </a:extLst>
          </p:cNvPr>
          <p:cNvPicPr>
            <a:picLocks noChangeAspect="1"/>
          </p:cNvPicPr>
          <p:nvPr/>
        </p:nvPicPr>
        <p:blipFill>
          <a:blip r:embed="rId3"/>
          <a:stretch>
            <a:fillRect/>
          </a:stretch>
        </p:blipFill>
        <p:spPr>
          <a:xfrm>
            <a:off x="71999" y="749507"/>
            <a:ext cx="9000000" cy="63468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3584" y="3713109"/>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79.8% (results to the 12 months to June 2021). Compared to year ending June 2020, confidence in the local police has significantly increased (an improvement of 10.1% points).</a:t>
            </a:r>
          </a:p>
          <a:p>
            <a:endParaRPr lang="en-GB" sz="500" dirty="0">
              <a:solidFill>
                <a:srgbClr val="FF0000"/>
              </a:solidFill>
            </a:endParaRPr>
          </a:p>
          <a:p>
            <a:r>
              <a:rPr lang="en-GB" sz="1100" dirty="0">
                <a:solidFill>
                  <a:schemeClr val="tx1"/>
                </a:solidFill>
              </a:rPr>
              <a:t>The All Crime Harm (Crime Severity) Score** (13.0) places Essex seventh in its MSG.</a:t>
            </a:r>
          </a:p>
          <a:p>
            <a:endParaRPr lang="en-GB" sz="400" dirty="0">
              <a:solidFill>
                <a:srgbClr val="FF0000"/>
              </a:solidFill>
            </a:endParaRPr>
          </a:p>
          <a:p>
            <a:r>
              <a:rPr lang="en-GB" sz="1100" dirty="0">
                <a:solidFill>
                  <a:schemeClr val="tx1"/>
                </a:solidFill>
              </a:rPr>
              <a:t>Essex Police’s performance in relation to emergency response attendance within 15 minutes (urban) or 20 minutes (rural) has improved by 2.3 percentage points to 80.8% in the 12 months to September 2021 compared to the 12 months to September 2020. This is above the 80% target.</a:t>
            </a:r>
          </a:p>
          <a:p>
            <a:endParaRPr lang="en-GB" sz="1100" dirty="0">
              <a:solidFill>
                <a:srgbClr val="FF0000"/>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July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2" name="Picture 1">
            <a:extLst>
              <a:ext uri="{FF2B5EF4-FFF2-40B4-BE49-F238E27FC236}">
                <a16:creationId xmlns:a16="http://schemas.microsoft.com/office/drawing/2014/main" id="{F4A741A8-C552-475D-94A4-022B71946CC1}"/>
              </a:ext>
            </a:extLst>
          </p:cNvPr>
          <p:cNvPicPr>
            <a:picLocks noChangeAspect="1"/>
          </p:cNvPicPr>
          <p:nvPr/>
        </p:nvPicPr>
        <p:blipFill>
          <a:blip r:embed="rId2"/>
          <a:stretch>
            <a:fillRect/>
          </a:stretch>
        </p:blipFill>
        <p:spPr>
          <a:xfrm>
            <a:off x="50978" y="783190"/>
            <a:ext cx="9000000" cy="785549"/>
          </a:xfrm>
          <a:prstGeom prst="rect">
            <a:avLst/>
          </a:prstGeom>
        </p:spPr>
      </p:pic>
      <p:pic>
        <p:nvPicPr>
          <p:cNvPr id="3" name="Picture 2">
            <a:extLst>
              <a:ext uri="{FF2B5EF4-FFF2-40B4-BE49-F238E27FC236}">
                <a16:creationId xmlns:a16="http://schemas.microsoft.com/office/drawing/2014/main" id="{682CB132-6FE1-47E2-A56C-CA5CC0D184EE}"/>
              </a:ext>
            </a:extLst>
          </p:cNvPr>
          <p:cNvPicPr>
            <a:picLocks noChangeAspect="1"/>
          </p:cNvPicPr>
          <p:nvPr/>
        </p:nvPicPr>
        <p:blipFill>
          <a:blip r:embed="rId3"/>
          <a:stretch>
            <a:fillRect/>
          </a:stretch>
        </p:blipFill>
        <p:spPr>
          <a:xfrm>
            <a:off x="44731" y="2478031"/>
            <a:ext cx="9000000" cy="785549"/>
          </a:xfrm>
          <a:prstGeom prst="rect">
            <a:avLst/>
          </a:prstGeom>
        </p:spPr>
      </p:pic>
      <p:pic>
        <p:nvPicPr>
          <p:cNvPr id="4" name="Picture 3">
            <a:extLst>
              <a:ext uri="{FF2B5EF4-FFF2-40B4-BE49-F238E27FC236}">
                <a16:creationId xmlns:a16="http://schemas.microsoft.com/office/drawing/2014/main" id="{C46ADF4A-4519-4DCE-BDC6-C259F15F780A}"/>
              </a:ext>
            </a:extLst>
          </p:cNvPr>
          <p:cNvPicPr>
            <a:picLocks noChangeAspect="1"/>
          </p:cNvPicPr>
          <p:nvPr/>
        </p:nvPicPr>
        <p:blipFill>
          <a:blip r:embed="rId4"/>
          <a:stretch>
            <a:fillRect/>
          </a:stretch>
        </p:blipFill>
        <p:spPr>
          <a:xfrm>
            <a:off x="44731" y="1618814"/>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51557" y="3800086"/>
            <a:ext cx="8952079" cy="299312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5.1% increase (2,488 more) in Anti-Social Behaviour (ASB) incidents for the 12 months to September 2021 compared to the 12 months to September 2020. This increase was due to the COVID-19 restriction period, during which many additional reports were received that related to activities that were not previously considered to be </a:t>
            </a:r>
            <a:r>
              <a:rPr lang="en-GB" sz="1000" dirty="0" err="1">
                <a:solidFill>
                  <a:schemeClr val="tx1"/>
                </a:solidFill>
              </a:rPr>
              <a:t>ASB</a:t>
            </a:r>
            <a:r>
              <a:rPr lang="en-GB" sz="1000" dirty="0">
                <a:solidFill>
                  <a:schemeClr val="tx1"/>
                </a:solidFill>
              </a:rPr>
              <a:t>; examples include social gatherings and shops and businesses continuing to trade. Since March 2020 the number of ASB incidents reported has generally been higher when tighter restrictions were implemented by the Government, and lower when restrictions were eased. </a:t>
            </a:r>
          </a:p>
          <a:p>
            <a:endParaRPr lang="en-GB" sz="1000" dirty="0">
              <a:solidFill>
                <a:srgbClr val="FF0000"/>
              </a:solidFill>
            </a:endParaRPr>
          </a:p>
          <a:p>
            <a:r>
              <a:rPr lang="en-GB" sz="1000" dirty="0">
                <a:solidFill>
                  <a:schemeClr val="tx1"/>
                </a:solidFill>
              </a:rPr>
              <a:t>There was a decrease of 31.7% ASB reports in September 2021 compared to September 2020 (1,213 fewer incidents). The average daily number of ASB incidents decreased by 1.8% in September 2021 (87 incidents) compared to August 2021 (89 incidents). September 2021 experienced the lowest number of ASB incidents recorded per month since April 2017 (2,618 incidents).</a:t>
            </a:r>
          </a:p>
          <a:p>
            <a:endParaRPr lang="en-GB" sz="1000" dirty="0">
              <a:solidFill>
                <a:srgbClr val="FF0000"/>
              </a:solidFill>
            </a:endParaRPr>
          </a:p>
          <a:p>
            <a:r>
              <a:rPr lang="en-GB" sz="1000" dirty="0">
                <a:solidFill>
                  <a:schemeClr val="tx1"/>
                </a:solidFill>
              </a:rPr>
              <a:t>The number of ASB incidents for the 12 months to September 2021 compared to the 12 months to September 2019 increased by 18.2% (7,839 more incidents).</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 slight improvement: 0.4% points.</a:t>
            </a:r>
          </a:p>
          <a:p>
            <a:pPr lvl="0"/>
            <a:endParaRPr lang="en-GB" sz="1000" dirty="0">
              <a:solidFill>
                <a:srgbClr val="FF0000"/>
              </a:solidFill>
            </a:endParaRPr>
          </a:p>
          <a:p>
            <a:pPr lvl="0"/>
            <a:r>
              <a:rPr lang="en-GB" sz="1000" dirty="0">
                <a:solidFill>
                  <a:schemeClr val="tx1"/>
                </a:solidFill>
              </a:rPr>
              <a:t>Due to the increase in public perception from the Essex independent survey, and the fact that the lowest monthly number of ASB incidents since pre-COVID were recorded in September 2021,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18" name="Picture 17">
            <a:extLst>
              <a:ext uri="{FF2B5EF4-FFF2-40B4-BE49-F238E27FC236}">
                <a16:creationId xmlns:a16="http://schemas.microsoft.com/office/drawing/2014/main" id="{AD4288D9-F7CB-4FA1-B5B8-5C46DF6B93FD}"/>
              </a:ext>
            </a:extLst>
          </p:cNvPr>
          <p:cNvPicPr>
            <a:picLocks noChangeAspect="1"/>
          </p:cNvPicPr>
          <p:nvPr/>
        </p:nvPicPr>
        <p:blipFill>
          <a:blip r:embed="rId3"/>
          <a:stretch>
            <a:fillRect/>
          </a:stretch>
        </p:blipFill>
        <p:spPr>
          <a:xfrm>
            <a:off x="43773" y="2747919"/>
            <a:ext cx="9000000" cy="963517"/>
          </a:xfrm>
          <a:prstGeom prst="rect">
            <a:avLst/>
          </a:prstGeom>
        </p:spPr>
      </p:pic>
      <p:pic>
        <p:nvPicPr>
          <p:cNvPr id="3" name="Picture 2">
            <a:extLst>
              <a:ext uri="{FF2B5EF4-FFF2-40B4-BE49-F238E27FC236}">
                <a16:creationId xmlns:a16="http://schemas.microsoft.com/office/drawing/2014/main" id="{DBD2851D-302A-49F3-B599-F9ACEC270C23}"/>
              </a:ext>
            </a:extLst>
          </p:cNvPr>
          <p:cNvPicPr>
            <a:picLocks noChangeAspect="1"/>
          </p:cNvPicPr>
          <p:nvPr/>
        </p:nvPicPr>
        <p:blipFill>
          <a:blip r:embed="rId4"/>
          <a:stretch>
            <a:fillRect/>
          </a:stretch>
        </p:blipFill>
        <p:spPr>
          <a:xfrm>
            <a:off x="51557" y="771867"/>
            <a:ext cx="5040000" cy="710023"/>
          </a:xfrm>
          <a:prstGeom prst="rect">
            <a:avLst/>
          </a:prstGeom>
        </p:spPr>
      </p:pic>
      <p:pic>
        <p:nvPicPr>
          <p:cNvPr id="7" name="Picture 6">
            <a:extLst>
              <a:ext uri="{FF2B5EF4-FFF2-40B4-BE49-F238E27FC236}">
                <a16:creationId xmlns:a16="http://schemas.microsoft.com/office/drawing/2014/main" id="{034D18F4-2F73-46D1-924E-DE9855A4B90E}"/>
              </a:ext>
            </a:extLst>
          </p:cNvPr>
          <p:cNvPicPr>
            <a:picLocks noChangeAspect="1"/>
          </p:cNvPicPr>
          <p:nvPr/>
        </p:nvPicPr>
        <p:blipFill>
          <a:blip r:embed="rId5"/>
          <a:stretch>
            <a:fillRect/>
          </a:stretch>
        </p:blipFill>
        <p:spPr>
          <a:xfrm>
            <a:off x="6115852" y="732625"/>
            <a:ext cx="2880000" cy="1142727"/>
          </a:xfrm>
          <a:prstGeom prst="rect">
            <a:avLst/>
          </a:prstGeom>
        </p:spPr>
      </p:pic>
      <p:pic>
        <p:nvPicPr>
          <p:cNvPr id="2" name="Picture 1">
            <a:extLst>
              <a:ext uri="{FF2B5EF4-FFF2-40B4-BE49-F238E27FC236}">
                <a16:creationId xmlns:a16="http://schemas.microsoft.com/office/drawing/2014/main" id="{6E894043-F15D-4570-BF27-991082AD61B4}"/>
              </a:ext>
            </a:extLst>
          </p:cNvPr>
          <p:cNvPicPr>
            <a:picLocks noChangeAspect="1"/>
          </p:cNvPicPr>
          <p:nvPr/>
        </p:nvPicPr>
        <p:blipFill>
          <a:blip r:embed="rId6"/>
          <a:stretch>
            <a:fillRect/>
          </a:stretch>
        </p:blipFill>
        <p:spPr>
          <a:xfrm>
            <a:off x="51557" y="1905236"/>
            <a:ext cx="9000000" cy="812799"/>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551801"/>
            <a:ext cx="8879360" cy="26776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5.0% decrease (2,135 fewer) in Domestic Abuse incidents but a 1.8% increase (351 more) in repeat incidents of Domestic Abuse for the 12 months to September 2021 compared to the 12 months to September 2020. There was also a 4.0% increase (560 more) in Domestic Abuse arrests but a 12.4% decrease (30 fewer) in the number of Domestic Violence Protection Notices (DVPN) and Protection Orders (DVPO) issued in the 12 months to September 2021 compared to the 12 months to September 2020. </a:t>
            </a:r>
          </a:p>
          <a:p>
            <a:endParaRPr lang="en-GB" sz="800" dirty="0">
              <a:solidFill>
                <a:srgbClr val="FF0000"/>
              </a:solidFill>
            </a:endParaRPr>
          </a:p>
          <a:p>
            <a:r>
              <a:rPr lang="en-GB" sz="1200" dirty="0">
                <a:solidFill>
                  <a:schemeClr val="tx1"/>
                </a:solidFill>
              </a:rPr>
              <a:t>Domestic Abuse incidents in September 2021 were higher than at pre-COVID levels, with a 3.1% increase (111 more incidents) compared to September 2019.</a:t>
            </a:r>
          </a:p>
          <a:p>
            <a:endParaRPr lang="en-GB" sz="800" dirty="0">
              <a:solidFill>
                <a:srgbClr val="FF0000"/>
              </a:solidFill>
            </a:endParaRPr>
          </a:p>
          <a:p>
            <a:pPr lvl="0"/>
            <a:r>
              <a:rPr lang="en-GB" sz="1200" dirty="0">
                <a:solidFill>
                  <a:schemeClr val="tx1"/>
                </a:solidFill>
              </a:rPr>
              <a:t>There was a 13.8% decrease (484 fewer) in the number of solved Domestic Abuse outcomes in the 12 months to September 2021 compared to the 12 months to September 2020 and a 3.6% decrease (112 fewer) compared to the 12 months to September 2019.</a:t>
            </a:r>
          </a:p>
          <a:p>
            <a:pPr lvl="0"/>
            <a:endParaRPr lang="en-GB" sz="800" dirty="0">
              <a:solidFill>
                <a:srgbClr val="FF0000"/>
              </a:solidFill>
            </a:endParaRPr>
          </a:p>
          <a:p>
            <a:pPr lvl="0"/>
            <a:r>
              <a:rPr lang="en-GB" sz="1200" dirty="0">
                <a:solidFill>
                  <a:schemeClr val="tx1"/>
                </a:solidFill>
              </a:rPr>
              <a:t>Due to the fact that the number of DA solved offences has decreased for the fifth month in a row, a grade of Requires Improvement is recommended. In the past 12 months, on average 251 Domestic Abuse offences were solved each month. A ‘Good’ grade required an average of 292 solved offences per month, put another way about 41 more solved offences were required each month. For DVPN/</a:t>
            </a:r>
            <a:r>
              <a:rPr lang="en-GB" sz="1200" dirty="0" err="1">
                <a:solidFill>
                  <a:schemeClr val="tx1"/>
                </a:solidFill>
              </a:rPr>
              <a:t>Os</a:t>
            </a:r>
            <a:r>
              <a:rPr lang="en-GB" sz="1200" dirty="0">
                <a:solidFill>
                  <a:schemeClr val="tx1"/>
                </a:solidFill>
              </a:rPr>
              <a:t>, an average of 18 were issued monthly in the last 12 months with an average of 20 needed to achieve a ‘Good’ grade.</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2E455DC3-BFD6-4A3D-B659-C4F367AEEE2E}"/>
              </a:ext>
            </a:extLst>
          </p:cNvPr>
          <p:cNvPicPr>
            <a:picLocks noChangeAspect="1"/>
          </p:cNvPicPr>
          <p:nvPr/>
        </p:nvPicPr>
        <p:blipFill>
          <a:blip r:embed="rId2"/>
          <a:stretch>
            <a:fillRect/>
          </a:stretch>
        </p:blipFill>
        <p:spPr>
          <a:xfrm>
            <a:off x="78782" y="2201223"/>
            <a:ext cx="5202000" cy="1144440"/>
          </a:xfrm>
          <a:prstGeom prst="rect">
            <a:avLst/>
          </a:prstGeom>
        </p:spPr>
      </p:pic>
      <p:pic>
        <p:nvPicPr>
          <p:cNvPr id="8" name="Picture 7">
            <a:extLst>
              <a:ext uri="{FF2B5EF4-FFF2-40B4-BE49-F238E27FC236}">
                <a16:creationId xmlns:a16="http://schemas.microsoft.com/office/drawing/2014/main" id="{FE513D00-1C22-452F-BEFA-EACFE923A8C7}"/>
              </a:ext>
            </a:extLst>
          </p:cNvPr>
          <p:cNvPicPr>
            <a:picLocks noChangeAspect="1"/>
          </p:cNvPicPr>
          <p:nvPr/>
        </p:nvPicPr>
        <p:blipFill>
          <a:blip r:embed="rId3"/>
          <a:stretch>
            <a:fillRect/>
          </a:stretch>
        </p:blipFill>
        <p:spPr>
          <a:xfrm>
            <a:off x="5386864" y="813209"/>
            <a:ext cx="3600000" cy="1429763"/>
          </a:xfrm>
          <a:prstGeom prst="rect">
            <a:avLst/>
          </a:prstGeom>
        </p:spPr>
      </p:pic>
      <p:pic>
        <p:nvPicPr>
          <p:cNvPr id="4" name="Picture 3">
            <a:extLst>
              <a:ext uri="{FF2B5EF4-FFF2-40B4-BE49-F238E27FC236}">
                <a16:creationId xmlns:a16="http://schemas.microsoft.com/office/drawing/2014/main" id="{53216E6A-D9FD-411B-A919-1A36512D5B67}"/>
              </a:ext>
            </a:extLst>
          </p:cNvPr>
          <p:cNvPicPr>
            <a:picLocks noChangeAspect="1"/>
          </p:cNvPicPr>
          <p:nvPr/>
        </p:nvPicPr>
        <p:blipFill>
          <a:blip r:embed="rId4"/>
          <a:stretch>
            <a:fillRect/>
          </a:stretch>
        </p:blipFill>
        <p:spPr>
          <a:xfrm>
            <a:off x="78782" y="810279"/>
            <a:ext cx="5202000" cy="1303238"/>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37 fewer Homicides (to 23 offences) were recorded for the 12 months to September 2021 compared to the 12 months to September 2020. The 12 months to September 2020 includes the tragic incident where 39 Vietnamese nationals were discovered in a lorry trailer in Grays in October 2019. Essex is fifth in its Most Similar Group (MSG) of forces for offences per 1,000 population, and is slightly higher than the MSG average. </a:t>
            </a:r>
          </a:p>
          <a:p>
            <a:endParaRPr lang="en-GB" sz="1100" dirty="0">
              <a:solidFill>
                <a:srgbClr val="FF0000"/>
              </a:solidFill>
            </a:endParaRPr>
          </a:p>
          <a:p>
            <a:r>
              <a:rPr lang="en-GB" sz="1100" dirty="0">
                <a:solidFill>
                  <a:schemeClr val="tx1"/>
                </a:solidFill>
              </a:rPr>
              <a:t>There were four Homicide offences in September 2021 compared to one offence in September 2020 and two offences in September 2019. </a:t>
            </a:r>
          </a:p>
          <a:p>
            <a:endParaRPr lang="en-GB" sz="1100" dirty="0">
              <a:solidFill>
                <a:srgbClr val="FF0000"/>
              </a:solidFill>
            </a:endParaRPr>
          </a:p>
          <a:p>
            <a:r>
              <a:rPr lang="en-GB" sz="1100" dirty="0">
                <a:solidFill>
                  <a:schemeClr val="tx1"/>
                </a:solidFill>
              </a:rPr>
              <a:t>There was a 5.6% decrease (829 fewer offences) in Violence with Injury offences for the 12 months to September 2021 compared to the 12 months to September 2020. The average daily number of Violence with Injury offences was 48 for September 2021 and 43 for August 2021. 570 more offences (65.1%) were recorded in September 2021 (1,445 offences) compared to April 2020 (875 offences) when the Government first implemented national restrictions. </a:t>
            </a:r>
          </a:p>
          <a:p>
            <a:endParaRPr lang="en-GB" sz="1100" dirty="0">
              <a:solidFill>
                <a:schemeClr val="tx1"/>
              </a:solidFill>
            </a:endParaRPr>
          </a:p>
          <a:p>
            <a:r>
              <a:rPr lang="en-GB" sz="1100" dirty="0">
                <a:solidFill>
                  <a:schemeClr val="tx1"/>
                </a:solidFill>
              </a:rPr>
              <a:t>The number of Violence with Injury offences decreased by 8.7% (1,318 fewer offences) in the 12 months to September 2021 compared to the 12 months to September 2019. </a:t>
            </a:r>
          </a:p>
          <a:p>
            <a:endParaRPr lang="en-GB" sz="1100" dirty="0">
              <a:solidFill>
                <a:srgbClr val="FF0000"/>
              </a:solidFill>
            </a:endParaRPr>
          </a:p>
          <a:p>
            <a:r>
              <a:rPr lang="en-GB" sz="1100" dirty="0">
                <a:solidFill>
                  <a:schemeClr val="tx1"/>
                </a:solidFill>
              </a:rPr>
              <a:t>Essex is fifth in its MSG for Violence with Injury offences per 1,000 population, and is better than the MSG average. There was also a decrease in domestic abuse-related Violence with Injury (6.0% decrease, 348 fewer offences); 38.9%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8" name="Picture 7">
            <a:extLst>
              <a:ext uri="{FF2B5EF4-FFF2-40B4-BE49-F238E27FC236}">
                <a16:creationId xmlns:a16="http://schemas.microsoft.com/office/drawing/2014/main" id="{0B65824D-3D4D-4EDE-AB09-CDA98C17AFF7}"/>
              </a:ext>
            </a:extLst>
          </p:cNvPr>
          <p:cNvPicPr>
            <a:picLocks noChangeAspect="1"/>
          </p:cNvPicPr>
          <p:nvPr/>
        </p:nvPicPr>
        <p:blipFill>
          <a:blip r:embed="rId8"/>
          <a:stretch>
            <a:fillRect/>
          </a:stretch>
        </p:blipFill>
        <p:spPr>
          <a:xfrm>
            <a:off x="72000" y="810073"/>
            <a:ext cx="9000000" cy="853159"/>
          </a:xfrm>
          <a:prstGeom prst="rect">
            <a:avLst/>
          </a:prstGeom>
        </p:spPr>
      </p:pic>
      <p:pic>
        <p:nvPicPr>
          <p:cNvPr id="10" name="Picture 9">
            <a:extLst>
              <a:ext uri="{FF2B5EF4-FFF2-40B4-BE49-F238E27FC236}">
                <a16:creationId xmlns:a16="http://schemas.microsoft.com/office/drawing/2014/main" id="{EFA82B2C-4B5C-43D3-BBEF-103CB78665D8}"/>
              </a:ext>
            </a:extLst>
          </p:cNvPr>
          <p:cNvPicPr>
            <a:picLocks noChangeAspect="1"/>
          </p:cNvPicPr>
          <p:nvPr/>
        </p:nvPicPr>
        <p:blipFill>
          <a:blip r:embed="rId9"/>
          <a:stretch>
            <a:fillRect/>
          </a:stretch>
        </p:blipFill>
        <p:spPr>
          <a:xfrm>
            <a:off x="72000" y="1746020"/>
            <a:ext cx="4140000" cy="1644227"/>
          </a:xfrm>
          <a:prstGeom prst="rect">
            <a:avLst/>
          </a:prstGeom>
        </p:spPr>
      </p:pic>
      <p:pic>
        <p:nvPicPr>
          <p:cNvPr id="11" name="Picture 10">
            <a:extLst>
              <a:ext uri="{FF2B5EF4-FFF2-40B4-BE49-F238E27FC236}">
                <a16:creationId xmlns:a16="http://schemas.microsoft.com/office/drawing/2014/main" id="{4F9E4482-4F45-4F39-8DEB-F911732DD009}"/>
              </a:ext>
            </a:extLst>
          </p:cNvPr>
          <p:cNvPicPr>
            <a:picLocks noChangeAspect="1"/>
          </p:cNvPicPr>
          <p:nvPr/>
        </p:nvPicPr>
        <p:blipFill>
          <a:blip r:embed="rId10"/>
          <a:stretch>
            <a:fillRect/>
          </a:stretch>
        </p:blipFill>
        <p:spPr>
          <a:xfrm>
            <a:off x="4837946" y="1746020"/>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2000" y="2236945"/>
            <a:ext cx="8995901" cy="42473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rPr>
              <a:t>The combined harm (Crime Severity) score* (8.4) for Violence with Injury, Rape, Other Sexual Offences and Robbery of Personal Property places Essex seventh in its Most Similar Group of Forces (MSG).</a:t>
            </a:r>
          </a:p>
          <a:p>
            <a:pPr>
              <a:spcAft>
                <a:spcPts val="600"/>
              </a:spcAft>
            </a:pPr>
            <a:r>
              <a:rPr lang="en-GB" sz="1000" dirty="0">
                <a:solidFill>
                  <a:schemeClr val="tx1"/>
                </a:solidFill>
              </a:rPr>
              <a:t>There was a 14.9% decrease (455 fewer) in the number of solved high harm offences (Violence with Injury, Rape, Other Sexual Offences and Robbery of Personal Property combined) in the 12 months to September 2021 compared to the 12 months to September 2020. Please see </a:t>
            </a:r>
            <a:r>
              <a:rPr lang="en-GB" sz="1000" dirty="0">
                <a:solidFill>
                  <a:srgbClr val="0070C0"/>
                </a:solidFill>
              </a:rPr>
              <a:t>page 19 </a:t>
            </a:r>
            <a:r>
              <a:rPr lang="en-GB" sz="1000" dirty="0">
                <a:solidFill>
                  <a:schemeClr val="tx1"/>
                </a:solidFill>
              </a:rPr>
              <a:t>for the numbers of solved for each category. </a:t>
            </a:r>
          </a:p>
          <a:p>
            <a:pPr>
              <a:spcAft>
                <a:spcPts val="600"/>
              </a:spcAft>
            </a:pPr>
            <a:r>
              <a:rPr lang="en-GB" sz="1000" dirty="0">
                <a:solidFill>
                  <a:schemeClr val="tx1"/>
                </a:solidFill>
              </a:rPr>
              <a:t>There was a 63.1% decrease (2,195 fewer) in the number of stop and search for weapons in the 12 months to September 2021 compared to the 12 months to September 2020. </a:t>
            </a:r>
          </a:p>
          <a:p>
            <a:pPr>
              <a:spcAft>
                <a:spcPts val="600"/>
              </a:spcAft>
            </a:pPr>
            <a:r>
              <a:rPr lang="en-GB" sz="1000" dirty="0">
                <a:solidFill>
                  <a:schemeClr val="tx1"/>
                </a:solidFill>
              </a:rPr>
              <a:t>There was an 18.3% decrease (342 fewer) in the number of Knife-enabled crime offences in the 12 months to September 2021** compared to the 12 months to September 2020</a:t>
            </a:r>
            <a:r>
              <a:rPr lang="en-GB" sz="1000" i="1" dirty="0">
                <a:solidFill>
                  <a:schemeClr val="tx1"/>
                </a:solidFill>
              </a:rPr>
              <a:t>.</a:t>
            </a:r>
          </a:p>
          <a:p>
            <a:pPr>
              <a:spcAft>
                <a:spcPts val="600"/>
              </a:spcAft>
            </a:pPr>
            <a:r>
              <a:rPr lang="en-GB" sz="1000" dirty="0">
                <a:solidFill>
                  <a:schemeClr val="tx1"/>
                </a:solidFill>
              </a:rPr>
              <a:t>The number of solved high harm offences decreased by 11.8% (347 fewer) in the 12 months to September 2021 compared to the 12 months to September 2019.  The number of stop and search for weapons also decreased by 45.9% (1,089 fewer) in the same period. </a:t>
            </a:r>
          </a:p>
          <a:p>
            <a:pPr>
              <a:spcAft>
                <a:spcPts val="600"/>
              </a:spcAft>
            </a:pPr>
            <a:r>
              <a:rPr lang="en-GB" sz="1000" dirty="0">
                <a:solidFill>
                  <a:schemeClr val="tx1"/>
                </a:solidFill>
              </a:rPr>
              <a:t>Due to the fact that Essex is higher than the MSG average in the number of Homicides, and that the number of solved high harm offences has reduced, a grade of Requires Improvement is recommended. On average in the last 12 months, 217 High Harm offences were solved each month. A ‘Good’ grade required a monthly average of 255 solved offences; put another way, about 38 more solved offences were required each month. Four fewer homicides in Essex in the last year would have been the equivalent of the average rate per 1,000 population in Essex’s MSG.  </a:t>
            </a:r>
          </a:p>
          <a:p>
            <a:endParaRPr lang="en-GB" sz="10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July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1000" dirty="0">
                <a:latin typeface="Calibri" panose="020F0502020204030204" pitchFamily="34"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particularly in the 2019/20 financial year. </a:t>
            </a:r>
            <a:r>
              <a:rPr lang="en-GB" sz="1000" dirty="0">
                <a:solidFill>
                  <a:schemeClr val="tx1"/>
                </a:solidFill>
              </a:rPr>
              <a:t>Whilst this has enabled Essex Police to better understand knife crime in Essex, the process has consequently inflated the figures.  As such, no inferences can be drawn as to the current trend.</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E01B754D-67F0-45BF-B870-A3C83070A15F}"/>
              </a:ext>
            </a:extLst>
          </p:cNvPr>
          <p:cNvPicPr>
            <a:picLocks noChangeAspect="1"/>
          </p:cNvPicPr>
          <p:nvPr/>
        </p:nvPicPr>
        <p:blipFill>
          <a:blip r:embed="rId2"/>
          <a:stretch>
            <a:fillRect/>
          </a:stretch>
        </p:blipFill>
        <p:spPr>
          <a:xfrm>
            <a:off x="72000" y="717590"/>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209262" y="3863291"/>
            <a:ext cx="8725476" cy="280076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50.3% increase in Organised Crime Group (OCG) disruptions (96 more) for the 12 months to September 2021 compared to the 12 months to September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pPr lvl="0"/>
            <a:r>
              <a:rPr lang="en-GB" sz="1100" dirty="0">
                <a:solidFill>
                  <a:schemeClr val="tx1"/>
                </a:solidFill>
              </a:rPr>
              <a:t>Trafficking of drug arrests, which are primarily driven by police proactivity, decreased by 6.3% (123 fewer) for the 12 months to September 2021 compared to the 12 months to September 2020. In the same period, 13.3% more trafficking of drugs offences have been recorded (150 more offences to 1,278).</a:t>
            </a:r>
          </a:p>
          <a:p>
            <a:pPr lvl="0"/>
            <a:endParaRPr lang="en-GB" sz="1100" dirty="0">
              <a:solidFill>
                <a:srgbClr val="FF0000"/>
              </a:solidFill>
            </a:endParaRPr>
          </a:p>
          <a:p>
            <a:r>
              <a:rPr lang="en-GB" sz="1100" dirty="0">
                <a:solidFill>
                  <a:schemeClr val="tx1"/>
                </a:solidFill>
              </a:rPr>
              <a:t>The number of trafficking of drug arrests increased by 1.4% (25 more) in the 12 months to September 2021 compared to the 12 months to September 2019. </a:t>
            </a:r>
          </a:p>
          <a:p>
            <a:pPr lvl="0"/>
            <a:endParaRPr lang="en-GB" sz="1100" dirty="0">
              <a:solidFill>
                <a:schemeClr val="tx1"/>
              </a:solidFill>
            </a:endParaRPr>
          </a:p>
          <a:p>
            <a:r>
              <a:rPr lang="en-GB" sz="1100" dirty="0">
                <a:solidFill>
                  <a:schemeClr val="tx1"/>
                </a:solidFill>
              </a:rPr>
              <a:t>Due to the increase in </a:t>
            </a:r>
            <a:r>
              <a:rPr lang="en-GB" sz="1100" dirty="0" err="1">
                <a:solidFill>
                  <a:schemeClr val="tx1"/>
                </a:solidFill>
              </a:rPr>
              <a:t>OCG</a:t>
            </a:r>
            <a:r>
              <a:rPr lang="en-GB" sz="1100" dirty="0">
                <a:solidFill>
                  <a:schemeClr val="tx1"/>
                </a:solidFill>
              </a:rPr>
              <a:t> disruptions, a grade of Good is recommended. </a:t>
            </a:r>
          </a:p>
          <a:p>
            <a:endParaRPr lang="en-GB" sz="1200" dirty="0">
              <a:solidFill>
                <a:schemeClr val="tx1"/>
              </a:solidFill>
            </a:endParaRPr>
          </a:p>
          <a:p>
            <a:r>
              <a:rPr lang="en-GB" sz="1050" dirty="0">
                <a:solidFill>
                  <a:schemeClr val="tx1"/>
                </a:solidFill>
              </a:rPr>
              <a:t>* OCG disruptions are now reported quarterly. Data are to September 2021. Due to the change in recording in January 2019 it is not possible to compare the     12 months to September 2019 to the 12 months to September 2021.</a:t>
            </a:r>
          </a:p>
        </p:txBody>
      </p:sp>
      <p:pic>
        <p:nvPicPr>
          <p:cNvPr id="8" name="Picture 7">
            <a:extLst>
              <a:ext uri="{FF2B5EF4-FFF2-40B4-BE49-F238E27FC236}">
                <a16:creationId xmlns:a16="http://schemas.microsoft.com/office/drawing/2014/main" id="{5B6093B5-F85C-461B-B885-FB1B4764FE6C}"/>
              </a:ext>
            </a:extLst>
          </p:cNvPr>
          <p:cNvPicPr>
            <a:picLocks noChangeAspect="1"/>
          </p:cNvPicPr>
          <p:nvPr/>
        </p:nvPicPr>
        <p:blipFill>
          <a:blip r:embed="rId2"/>
          <a:stretch>
            <a:fillRect/>
          </a:stretch>
        </p:blipFill>
        <p:spPr>
          <a:xfrm>
            <a:off x="168095" y="756094"/>
            <a:ext cx="7518400" cy="990600"/>
          </a:xfrm>
          <a:prstGeom prst="rect">
            <a:avLst/>
          </a:prstGeom>
        </p:spPr>
      </p:pic>
      <p:pic>
        <p:nvPicPr>
          <p:cNvPr id="2" name="Picture 1">
            <a:extLst>
              <a:ext uri="{FF2B5EF4-FFF2-40B4-BE49-F238E27FC236}">
                <a16:creationId xmlns:a16="http://schemas.microsoft.com/office/drawing/2014/main" id="{F922FB23-5A5D-4011-9236-FBB057DFAE3C}"/>
              </a:ext>
            </a:extLst>
          </p:cNvPr>
          <p:cNvPicPr>
            <a:picLocks noChangeAspect="1"/>
          </p:cNvPicPr>
          <p:nvPr/>
        </p:nvPicPr>
        <p:blipFill>
          <a:blip r:embed="rId3"/>
          <a:stretch>
            <a:fillRect/>
          </a:stretch>
        </p:blipFill>
        <p:spPr>
          <a:xfrm>
            <a:off x="165106" y="1819571"/>
            <a:ext cx="4032000" cy="1717260"/>
          </a:xfrm>
          <a:prstGeom prst="rect">
            <a:avLst/>
          </a:prstGeom>
        </p:spPr>
      </p:pic>
      <p:pic>
        <p:nvPicPr>
          <p:cNvPr id="11" name="Picture 10">
            <a:extLst>
              <a:ext uri="{FF2B5EF4-FFF2-40B4-BE49-F238E27FC236}">
                <a16:creationId xmlns:a16="http://schemas.microsoft.com/office/drawing/2014/main" id="{58E1C0A1-E14C-4C4C-A36D-B63C567D772F}"/>
              </a:ext>
            </a:extLst>
          </p:cNvPr>
          <p:cNvPicPr>
            <a:picLocks noChangeAspect="1"/>
          </p:cNvPicPr>
          <p:nvPr/>
        </p:nvPicPr>
        <p:blipFill>
          <a:blip r:embed="rId4"/>
          <a:stretch>
            <a:fillRect/>
          </a:stretch>
        </p:blipFill>
        <p:spPr>
          <a:xfrm>
            <a:off x="4598553" y="1821116"/>
            <a:ext cx="4320000" cy="1715715"/>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125988</TotalTime>
  <Words>4848</Words>
  <Application>Microsoft Office PowerPoint</Application>
  <PresentationFormat>On-screen Show (4:3)</PresentationFormat>
  <Paragraphs>211</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Victoria Harrington 42077067</cp:lastModifiedBy>
  <cp:revision>4757</cp:revision>
  <cp:lastPrinted>2020-11-06T11:50:37Z</cp:lastPrinted>
  <dcterms:created xsi:type="dcterms:W3CDTF">2016-11-25T10:22:24Z</dcterms:created>
  <dcterms:modified xsi:type="dcterms:W3CDTF">2021-10-21T11:13:58Z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