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7" r:id="rId5"/>
    <p:sldId id="299" r:id="rId6"/>
    <p:sldId id="286" r:id="rId7"/>
    <p:sldId id="300" r:id="rId8"/>
    <p:sldId id="287" r:id="rId9"/>
    <p:sldId id="288" r:id="rId10"/>
    <p:sldId id="289" r:id="rId11"/>
    <p:sldId id="305" r:id="rId12"/>
    <p:sldId id="290" r:id="rId13"/>
    <p:sldId id="291" r:id="rId14"/>
    <p:sldId id="292" r:id="rId15"/>
    <p:sldId id="311" r:id="rId16"/>
    <p:sldId id="302" r:id="rId17"/>
    <p:sldId id="307" r:id="rId18"/>
    <p:sldId id="310" r:id="rId19"/>
    <p:sldId id="312" r:id="rId20"/>
    <p:sldId id="313" r:id="rId21"/>
    <p:sldId id="298" r:id="rId22"/>
    <p:sldId id="294" r:id="rId23"/>
    <p:sldId id="295" r:id="rId24"/>
    <p:sldId id="296" r:id="rId25"/>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17" clrIdx="1"/>
  <p:cmAuthor id="2" name="Victoria Harrington 42077067" initials="VH4" lastIdx="93"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5"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3"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6102" autoAdjust="0"/>
  </p:normalViewPr>
  <p:slideViewPr>
    <p:cSldViewPr>
      <p:cViewPr varScale="1">
        <p:scale>
          <a:sx n="62" d="100"/>
          <a:sy n="62" d="100"/>
        </p:scale>
        <p:origin x="1212"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13/07/2021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13/07/2021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13/07/2021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13/07/2021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13/07/2021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13/07/2021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13/07/2021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13/07/2021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13/07/2021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13/07/2021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13/07/2021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13/07/2021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13/07/2021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13/07/2021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8.emf"/><Relationship Id="rId3" Type="http://schemas.openxmlformats.org/officeDocument/2006/relationships/image" Target="../media/image33.emf"/><Relationship Id="rId7" Type="http://schemas.openxmlformats.org/officeDocument/2006/relationships/image" Target="../media/image37.emf"/><Relationship Id="rId2" Type="http://schemas.openxmlformats.org/officeDocument/2006/relationships/image" Target="../media/image32.emf"/><Relationship Id="rId1" Type="http://schemas.openxmlformats.org/officeDocument/2006/relationships/slideLayout" Target="../slideLayouts/slideLayout2.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1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43.emf"/><Relationship Id="rId5" Type="http://schemas.openxmlformats.org/officeDocument/2006/relationships/image" Target="../media/image42.emf"/><Relationship Id="rId4" Type="http://schemas.openxmlformats.org/officeDocument/2006/relationships/image" Target="../media/image41.emf"/></Relationships>
</file>

<file path=ppt/slides/_rels/slide16.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June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1.1</a:t>
            </a:r>
          </a:p>
          <a:p>
            <a:pPr algn="r"/>
            <a:r>
              <a:rPr lang="en-GB" sz="1600" dirty="0"/>
              <a:t>Produced July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30 April 2021 </a:t>
            </a:r>
            <a:r>
              <a:rPr lang="en-GB" sz="1200" i="1" dirty="0">
                <a:solidFill>
                  <a:schemeClr val="bg1">
                    <a:lumMod val="50000"/>
                  </a:schemeClr>
                </a:solidFill>
              </a:rPr>
              <a:t>(Essex Police data are to 30 June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2461" y="3319768"/>
            <a:ext cx="8826979" cy="34778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Although there was a 12.2% increase (241 more) in the number of Child Sexual Abuse/Exploitation investigations in the 12 months to June 2021 compared to the 12 months to June 2020, there was a 14.5% decrease (55 fewer) in the number of solved Child Abuse Outcomes in the 12 months to June 2021 compared to the 12 months to June 2020. </a:t>
            </a:r>
          </a:p>
          <a:p>
            <a:pPr lvl="0"/>
            <a:endParaRPr lang="en-GB" sz="1100" dirty="0">
              <a:solidFill>
                <a:srgbClr val="FF0000"/>
              </a:solidFill>
            </a:endParaRPr>
          </a:p>
          <a:p>
            <a:pPr lvl="0"/>
            <a:r>
              <a:rPr lang="en-GB" sz="1100" dirty="0">
                <a:solidFill>
                  <a:schemeClr val="tx1"/>
                </a:solidFill>
              </a:rPr>
              <a:t>8.1% more Child Abuse offences (an increase of 438) were recorded in the 12 months to June 2021 compared to the 12 months to June 2020. This increase in offences can be partly attributed to a rise in referrals from schools in the latter part of 2020 (this increase has not been as significant in 2021). There was a -1.5% point decrease in the solved rate (from 7.0% to 5.5%).</a:t>
            </a:r>
          </a:p>
          <a:p>
            <a:pPr lvl="0"/>
            <a:endParaRPr lang="en-GB" sz="1100" dirty="0">
              <a:solidFill>
                <a:srgbClr val="FF0000"/>
              </a:solidFill>
            </a:endParaRPr>
          </a:p>
          <a:p>
            <a:pPr lvl="0"/>
            <a:r>
              <a:rPr lang="en-GB" sz="1100" dirty="0">
                <a:solidFill>
                  <a:schemeClr val="tx1"/>
                </a:solidFill>
              </a:rPr>
              <a:t>118 Modern Slavery referrals were made in the 12 months to June 2021 compared with 124 in the 12 months to June 2020 (6 fewer).</a:t>
            </a:r>
          </a:p>
          <a:p>
            <a:pPr lvl="0"/>
            <a:endParaRPr lang="en-GB" sz="1100" dirty="0">
              <a:solidFill>
                <a:srgbClr val="FF0000"/>
              </a:solidFill>
            </a:endParaRPr>
          </a:p>
          <a:p>
            <a:r>
              <a:rPr lang="en-GB" sz="1100" dirty="0">
                <a:solidFill>
                  <a:schemeClr val="tx1"/>
                </a:solidFill>
              </a:rPr>
              <a:t>The number of child abuse outcomes increased by 55.0% (115 more outcomes) and the number of child abuse offences increased by 36.0% (1,549 more offences) in the 12 months to June 2021 compared to the 12 months to June 2019. </a:t>
            </a:r>
          </a:p>
          <a:p>
            <a:endParaRPr lang="en-GB" sz="1100" dirty="0">
              <a:solidFill>
                <a:srgbClr val="FF0000"/>
              </a:solidFill>
            </a:endParaRPr>
          </a:p>
          <a:p>
            <a:r>
              <a:rPr lang="en-GB" sz="1100" dirty="0">
                <a:solidFill>
                  <a:schemeClr val="tx1"/>
                </a:solidFill>
              </a:rPr>
              <a:t>5.3% more Child Sexual Abuse/Exploitation investigations (an increase of 112) were recorded in the 12 months to June 2021 compared to the 12 months to June 2019.</a:t>
            </a:r>
          </a:p>
          <a:p>
            <a:endParaRPr lang="en-GB" sz="1100" dirty="0">
              <a:solidFill>
                <a:srgbClr val="FF0000"/>
              </a:solidFill>
            </a:endParaRPr>
          </a:p>
          <a:p>
            <a:pPr lvl="0"/>
            <a:r>
              <a:rPr lang="en-GB" sz="1100" dirty="0">
                <a:solidFill>
                  <a:schemeClr val="tx1"/>
                </a:solidFill>
              </a:rPr>
              <a:t>Due to the decrease in the number of child abuse outcomes and the increase of child abuse offences, a grade of Requires Improvement is recommended.</a:t>
            </a:r>
          </a:p>
          <a:p>
            <a:pPr lvl="0"/>
            <a:endParaRPr lang="en-GB" sz="1200" dirty="0">
              <a:solidFill>
                <a:schemeClr val="tx1"/>
              </a:solidFill>
            </a:endParaRPr>
          </a:p>
          <a:p>
            <a:pPr lvl="0"/>
            <a:r>
              <a:rPr lang="en-GB" sz="1000" dirty="0">
                <a:solidFill>
                  <a:schemeClr val="tx1"/>
                </a:solidFill>
              </a:rPr>
              <a:t>* Due to a change in recording of Modern Slavery referrals in April 2019 it is not possible to compare the 12 months to June 2019 to the 12 months to June 2021.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88790" y="6409858"/>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6066858" y="179348"/>
            <a:ext cx="307714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endParaRPr lang="en-GB" b="1" dirty="0">
              <a:solidFill>
                <a:schemeClr val="accent3"/>
              </a:solidFill>
            </a:endParaRPr>
          </a:p>
        </p:txBody>
      </p:sp>
      <p:pic>
        <p:nvPicPr>
          <p:cNvPr id="3" name="Picture 2">
            <a:extLst>
              <a:ext uri="{FF2B5EF4-FFF2-40B4-BE49-F238E27FC236}">
                <a16:creationId xmlns:a16="http://schemas.microsoft.com/office/drawing/2014/main" id="{9F7BADF6-9924-4224-99F4-1007C78CEA7D}"/>
              </a:ext>
            </a:extLst>
          </p:cNvPr>
          <p:cNvPicPr>
            <a:picLocks noChangeAspect="1"/>
          </p:cNvPicPr>
          <p:nvPr/>
        </p:nvPicPr>
        <p:blipFill>
          <a:blip r:embed="rId2"/>
          <a:stretch>
            <a:fillRect/>
          </a:stretch>
        </p:blipFill>
        <p:spPr>
          <a:xfrm>
            <a:off x="173997" y="696854"/>
            <a:ext cx="6210000" cy="1326968"/>
          </a:xfrm>
          <a:prstGeom prst="rect">
            <a:avLst/>
          </a:prstGeom>
        </p:spPr>
      </p:pic>
      <p:pic>
        <p:nvPicPr>
          <p:cNvPr id="2" name="Picture 1">
            <a:extLst>
              <a:ext uri="{FF2B5EF4-FFF2-40B4-BE49-F238E27FC236}">
                <a16:creationId xmlns:a16="http://schemas.microsoft.com/office/drawing/2014/main" id="{B1858AF6-C450-4FBB-AF0B-5797F5323ACC}"/>
              </a:ext>
            </a:extLst>
          </p:cNvPr>
          <p:cNvPicPr>
            <a:picLocks noChangeAspect="1"/>
          </p:cNvPicPr>
          <p:nvPr/>
        </p:nvPicPr>
        <p:blipFill>
          <a:blip r:embed="rId3"/>
          <a:stretch>
            <a:fillRect/>
          </a:stretch>
        </p:blipFill>
        <p:spPr>
          <a:xfrm>
            <a:off x="202461" y="2050965"/>
            <a:ext cx="2880000" cy="1232662"/>
          </a:xfrm>
          <a:prstGeom prst="rect">
            <a:avLst/>
          </a:prstGeom>
        </p:spPr>
      </p:pic>
      <p:pic>
        <p:nvPicPr>
          <p:cNvPr id="4" name="Picture 3">
            <a:extLst>
              <a:ext uri="{FF2B5EF4-FFF2-40B4-BE49-F238E27FC236}">
                <a16:creationId xmlns:a16="http://schemas.microsoft.com/office/drawing/2014/main" id="{E5185EAC-43D1-4407-9688-97874E144690}"/>
              </a:ext>
            </a:extLst>
          </p:cNvPr>
          <p:cNvPicPr>
            <a:picLocks noChangeAspect="1"/>
          </p:cNvPicPr>
          <p:nvPr/>
        </p:nvPicPr>
        <p:blipFill>
          <a:blip r:embed="rId4"/>
          <a:stretch>
            <a:fillRect/>
          </a:stretch>
        </p:blipFill>
        <p:spPr>
          <a:xfrm>
            <a:off x="3173145" y="2049523"/>
            <a:ext cx="2880000" cy="1235504"/>
          </a:xfrm>
          <a:prstGeom prst="rect">
            <a:avLst/>
          </a:prstGeom>
        </p:spPr>
      </p:pic>
      <p:pic>
        <p:nvPicPr>
          <p:cNvPr id="8" name="Picture 7">
            <a:extLst>
              <a:ext uri="{FF2B5EF4-FFF2-40B4-BE49-F238E27FC236}">
                <a16:creationId xmlns:a16="http://schemas.microsoft.com/office/drawing/2014/main" id="{62998751-B1BC-4BCF-B837-401B0FB500E5}"/>
              </a:ext>
            </a:extLst>
          </p:cNvPr>
          <p:cNvPicPr>
            <a:picLocks noChangeAspect="1"/>
          </p:cNvPicPr>
          <p:nvPr/>
        </p:nvPicPr>
        <p:blipFill>
          <a:blip r:embed="rId5"/>
          <a:stretch>
            <a:fillRect/>
          </a:stretch>
        </p:blipFill>
        <p:spPr>
          <a:xfrm>
            <a:off x="6143829" y="2037459"/>
            <a:ext cx="2880000" cy="1232662"/>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96612" y="3704494"/>
            <a:ext cx="8950775" cy="302390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an 8.6% decrease (65 fewer) in the numbers of those Killed or Seriously Injured (KSI) in Essex for the 12 months to June 2021 compared to the 12 months to June 2020. Please note that most KSIs do not necessarily result in criminal offences (such as death or serious injury caused by dangerous driving) being recorded. Essex is sixth in its Most Similar Group (MSG) of forces for casualties per 100 million vehicle kilometres (results to June 2020).</a:t>
            </a:r>
          </a:p>
          <a:p>
            <a:endParaRPr lang="en-GB" sz="1000" dirty="0">
              <a:solidFill>
                <a:srgbClr val="FF0000"/>
              </a:solidFill>
            </a:endParaRPr>
          </a:p>
          <a:p>
            <a:r>
              <a:rPr lang="en-GB" sz="1000" dirty="0">
                <a:solidFill>
                  <a:schemeClr val="tx1"/>
                </a:solidFill>
              </a:rPr>
              <a:t>There was a 44.6% decrease (396 fewer offences) in the number of driving related mobile phone offences recorded for the 12 months to June 2021 compared to the 12 months to June 2020.*  There was also an 18.8% decrease (766 fewer offences) in drink/drug driving for the 12 months to June 2021 compared to the 12 months to June 2020; of these offences, there was an 8.0% decrease (114 fewer offences) in </a:t>
            </a:r>
            <a:r>
              <a:rPr lang="en-GB" sz="1000" i="1" dirty="0">
                <a:solidFill>
                  <a:schemeClr val="tx1"/>
                </a:solidFill>
              </a:rPr>
              <a:t>drink</a:t>
            </a:r>
            <a:r>
              <a:rPr lang="en-GB" sz="1000" dirty="0">
                <a:solidFill>
                  <a:schemeClr val="tx1"/>
                </a:solidFill>
              </a:rPr>
              <a:t> driving and a 25.7% decrease (569 fewer offences) in </a:t>
            </a:r>
            <a:r>
              <a:rPr lang="en-GB" sz="1000" i="1" dirty="0">
                <a:solidFill>
                  <a:schemeClr val="tx1"/>
                </a:solidFill>
              </a:rPr>
              <a:t>drug</a:t>
            </a:r>
            <a:r>
              <a:rPr lang="en-GB" sz="1000" dirty="0">
                <a:solidFill>
                  <a:schemeClr val="tx1"/>
                </a:solidFill>
              </a:rPr>
              <a:t> driving. All of these offence types are primarily driven by police proactivity in relation to road safety.</a:t>
            </a:r>
          </a:p>
          <a:p>
            <a:endParaRPr lang="en-GB" sz="1000" dirty="0">
              <a:solidFill>
                <a:schemeClr val="tx1"/>
              </a:solidFill>
            </a:endParaRPr>
          </a:p>
          <a:p>
            <a:r>
              <a:rPr lang="en-GB" sz="1000" dirty="0">
                <a:solidFill>
                  <a:schemeClr val="tx1"/>
                </a:solidFill>
              </a:rPr>
              <a:t>The number of people Killed or Seriously Injured (KSIs) in road collisions decreased by 22.1% (196 fewer offences) in the 12 months to June 2021 compared to the 12 months to June 2019. </a:t>
            </a:r>
          </a:p>
          <a:p>
            <a:endParaRPr lang="en-GB" sz="1000" dirty="0">
              <a:solidFill>
                <a:srgbClr val="FF0000"/>
              </a:solidFill>
            </a:endParaRPr>
          </a:p>
          <a:p>
            <a:r>
              <a:rPr lang="en-GB" sz="1000" dirty="0">
                <a:solidFill>
                  <a:schemeClr val="tx1"/>
                </a:solidFill>
              </a:rPr>
              <a:t>As of June 2020, Essex was slightly worse than the MSG average per 100 million km. However, due to the fact that more recent national figures have not been released, the current position cannot be determined (the date of the next national release has not yet been confirmed). </a:t>
            </a:r>
          </a:p>
          <a:p>
            <a:endParaRPr lang="en-GB" sz="1000" dirty="0">
              <a:solidFill>
                <a:srgbClr val="FF0000"/>
              </a:solidFill>
            </a:endParaRPr>
          </a:p>
          <a:p>
            <a:r>
              <a:rPr lang="en-GB" sz="1000" dirty="0">
                <a:solidFill>
                  <a:schemeClr val="tx1"/>
                </a:solidFill>
              </a:rPr>
              <a:t>Due to the decrease in KSIs in the past 12 months, a grade of Good is recommended.</a:t>
            </a:r>
          </a:p>
          <a:p>
            <a:endParaRPr lang="en-GB" sz="1050" dirty="0">
              <a:solidFill>
                <a:srgbClr val="FF0000"/>
              </a:solidFill>
            </a:endParaRPr>
          </a:p>
          <a:p>
            <a:r>
              <a:rPr lang="en-GB" sz="1050" dirty="0">
                <a:solidFill>
                  <a:schemeClr val="tx1"/>
                </a:solidFill>
              </a:rPr>
              <a:t>* </a:t>
            </a:r>
            <a:r>
              <a:rPr lang="en-GB" sz="950" dirty="0">
                <a:solidFill>
                  <a:schemeClr val="tx1"/>
                </a:solidFill>
              </a:rPr>
              <a:t>The year on year data for driving offences related to mobile phones are not comparable due to a legal appeal (which occurred in October 2019). The current phone use legislation is awaiting clarification in the courts, which has been delayed due to the impact of COVID-19. Since the appeal, fewer offences have been prosecuted.</a:t>
            </a:r>
          </a:p>
        </p:txBody>
      </p:sp>
      <p:pic>
        <p:nvPicPr>
          <p:cNvPr id="3" name="Picture 2">
            <a:extLst>
              <a:ext uri="{FF2B5EF4-FFF2-40B4-BE49-F238E27FC236}">
                <a16:creationId xmlns:a16="http://schemas.microsoft.com/office/drawing/2014/main" id="{B8ACCD42-3097-4277-B6E4-1A0D4677EB4F}"/>
              </a:ext>
            </a:extLst>
          </p:cNvPr>
          <p:cNvPicPr>
            <a:picLocks noChangeAspect="1"/>
          </p:cNvPicPr>
          <p:nvPr/>
        </p:nvPicPr>
        <p:blipFill>
          <a:blip r:embed="rId2"/>
          <a:stretch>
            <a:fillRect/>
          </a:stretch>
        </p:blipFill>
        <p:spPr>
          <a:xfrm>
            <a:off x="71999" y="703749"/>
            <a:ext cx="9000000" cy="1469914"/>
          </a:xfrm>
          <a:prstGeom prst="rect">
            <a:avLst/>
          </a:prstGeom>
        </p:spPr>
      </p:pic>
      <p:pic>
        <p:nvPicPr>
          <p:cNvPr id="8" name="Picture 7">
            <a:extLst>
              <a:ext uri="{FF2B5EF4-FFF2-40B4-BE49-F238E27FC236}">
                <a16:creationId xmlns:a16="http://schemas.microsoft.com/office/drawing/2014/main" id="{EDE22370-1D34-4987-8BB4-E8E7288C0D95}"/>
              </a:ext>
            </a:extLst>
          </p:cNvPr>
          <p:cNvPicPr>
            <a:picLocks noChangeAspect="1"/>
          </p:cNvPicPr>
          <p:nvPr/>
        </p:nvPicPr>
        <p:blipFill>
          <a:blip r:embed="rId3"/>
          <a:stretch>
            <a:fillRect/>
          </a:stretch>
        </p:blipFill>
        <p:spPr>
          <a:xfrm>
            <a:off x="96612" y="2194195"/>
            <a:ext cx="3697200" cy="1469760"/>
          </a:xfrm>
          <a:prstGeom prst="rect">
            <a:avLst/>
          </a:prstGeom>
        </p:spPr>
      </p:pic>
      <p:pic>
        <p:nvPicPr>
          <p:cNvPr id="2" name="Picture 1">
            <a:extLst>
              <a:ext uri="{FF2B5EF4-FFF2-40B4-BE49-F238E27FC236}">
                <a16:creationId xmlns:a16="http://schemas.microsoft.com/office/drawing/2014/main" id="{6CCC9A7E-8DED-4D3A-BAB7-CC03A0CA8889}"/>
              </a:ext>
            </a:extLst>
          </p:cNvPr>
          <p:cNvPicPr>
            <a:picLocks noChangeAspect="1"/>
          </p:cNvPicPr>
          <p:nvPr/>
        </p:nvPicPr>
        <p:blipFill>
          <a:blip r:embed="rId4"/>
          <a:stretch>
            <a:fillRect/>
          </a:stretch>
        </p:blipFill>
        <p:spPr>
          <a:xfrm>
            <a:off x="5267387" y="2194195"/>
            <a:ext cx="3780000" cy="884564"/>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1" name="TextBox 10">
            <a:extLst>
              <a:ext uri="{FF2B5EF4-FFF2-40B4-BE49-F238E27FC236}">
                <a16:creationId xmlns:a16="http://schemas.microsoft.com/office/drawing/2014/main" id="{9C2AD9C7-A5DD-4F41-9937-F02966000DCE}"/>
              </a:ext>
            </a:extLst>
          </p:cNvPr>
          <p:cNvSpPr txBox="1"/>
          <p:nvPr/>
        </p:nvSpPr>
        <p:spPr>
          <a:xfrm>
            <a:off x="124948" y="758481"/>
            <a:ext cx="8894104" cy="738664"/>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a:solidFill>
                  <a:schemeClr val="tx1"/>
                </a:solidFill>
              </a:rPr>
              <a:t>Exceptions Overview</a:t>
            </a:r>
            <a:r>
              <a:rPr lang="en-GB" dirty="0">
                <a:solidFill>
                  <a:schemeClr val="tx1"/>
                </a:solidFill>
              </a:rPr>
              <a:t> </a:t>
            </a:r>
          </a:p>
          <a:p>
            <a:r>
              <a:rPr lang="en-GB" sz="1200" dirty="0">
                <a:solidFill>
                  <a:schemeClr val="tx1"/>
                </a:solidFill>
              </a:rPr>
              <a:t>Rape, Racial/Religiously Aggravated Offences, Hate Crime HO Definition and Public Order experienced a statistically significant </a:t>
            </a:r>
            <a:r>
              <a:rPr lang="en-GB" sz="1200" u="sng" dirty="0">
                <a:solidFill>
                  <a:schemeClr val="tx1"/>
                </a:solidFill>
              </a:rPr>
              <a:t>increase</a:t>
            </a:r>
            <a:r>
              <a:rPr lang="en-GB" sz="1200" dirty="0">
                <a:solidFill>
                  <a:schemeClr val="tx1"/>
                </a:solidFill>
              </a:rPr>
              <a:t> for the month of June 2021: There were no statistically exceptional decreases. </a:t>
            </a:r>
          </a:p>
        </p:txBody>
      </p:sp>
      <p:sp>
        <p:nvSpPr>
          <p:cNvPr id="12" name="TextBox 11">
            <a:extLst>
              <a:ext uri="{FF2B5EF4-FFF2-40B4-BE49-F238E27FC236}">
                <a16:creationId xmlns:a16="http://schemas.microsoft.com/office/drawing/2014/main" id="{B591C2DB-ED51-45E5-B28C-782476C9ED31}"/>
              </a:ext>
            </a:extLst>
          </p:cNvPr>
          <p:cNvSpPr txBox="1"/>
          <p:nvPr/>
        </p:nvSpPr>
        <p:spPr>
          <a:xfrm>
            <a:off x="124948" y="2435239"/>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Racial/Religiously Aggravated Offences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16.7% increase (273 more crimes) for the 12 months to June 2021 compared to the 12 months to June 2020. There were statistically exceptional increases in three Districts in June 2021. </a:t>
            </a:r>
          </a:p>
        </p:txBody>
      </p:sp>
      <p:sp>
        <p:nvSpPr>
          <p:cNvPr id="7" name="TextBox 6">
            <a:extLst>
              <a:ext uri="{FF2B5EF4-FFF2-40B4-BE49-F238E27FC236}">
                <a16:creationId xmlns:a16="http://schemas.microsoft.com/office/drawing/2014/main" id="{C512A4A1-3DFB-4E8B-B235-2235A9904E01}"/>
              </a:ext>
            </a:extLst>
          </p:cNvPr>
          <p:cNvSpPr txBox="1"/>
          <p:nvPr/>
        </p:nvSpPr>
        <p:spPr>
          <a:xfrm>
            <a:off x="124948" y="1675196"/>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Rape Offences</a:t>
            </a:r>
            <a:r>
              <a:rPr lang="en-GB" sz="1400" b="1" dirty="0">
                <a:solidFill>
                  <a:srgbClr val="FF0000"/>
                </a:solidFill>
              </a:rPr>
              <a:t> </a:t>
            </a:r>
            <a:r>
              <a:rPr lang="en-GB" sz="1400" b="1" dirty="0">
                <a:solidFill>
                  <a:schemeClr val="tx1"/>
                </a:solidFill>
              </a:rPr>
              <a:t>–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10.4% increase (210 more crimes) for the 12 months to June 2021 compared to the 12 months to June 2020. There were statistically exceptional increases in three Districts in June 2021. </a:t>
            </a:r>
          </a:p>
        </p:txBody>
      </p:sp>
      <p:sp>
        <p:nvSpPr>
          <p:cNvPr id="8" name="TextBox 7">
            <a:extLst>
              <a:ext uri="{FF2B5EF4-FFF2-40B4-BE49-F238E27FC236}">
                <a16:creationId xmlns:a16="http://schemas.microsoft.com/office/drawing/2014/main" id="{4000C402-DA5A-42F3-93E3-6971E2565BE3}"/>
              </a:ext>
            </a:extLst>
          </p:cNvPr>
          <p:cNvSpPr txBox="1"/>
          <p:nvPr/>
        </p:nvSpPr>
        <p:spPr>
          <a:xfrm>
            <a:off x="124948" y="3955325"/>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Public Order Offences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7.5% increase (1,163 more crimes) for the 12 months to June 2021 compared to the 12 months to June 2020. There were statistically exceptional increases in four Districts in June 2021. </a:t>
            </a:r>
          </a:p>
        </p:txBody>
      </p:sp>
      <p:sp>
        <p:nvSpPr>
          <p:cNvPr id="10" name="TextBox 9">
            <a:extLst>
              <a:ext uri="{FF2B5EF4-FFF2-40B4-BE49-F238E27FC236}">
                <a16:creationId xmlns:a16="http://schemas.microsoft.com/office/drawing/2014/main" id="{E13DDA9C-24D0-4D98-AC24-9006F8D7586A}"/>
              </a:ext>
            </a:extLst>
          </p:cNvPr>
          <p:cNvSpPr txBox="1"/>
          <p:nvPr/>
        </p:nvSpPr>
        <p:spPr>
          <a:xfrm>
            <a:off x="124948" y="3195282"/>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Hate Crime HO Definition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25.0% increase (777 more crimes) for the 12 months to June 2021 compared to the 12 months to June 2020. The Force saw a statistically exceptional increase in June 2021. </a:t>
            </a:r>
          </a:p>
        </p:txBody>
      </p:sp>
    </p:spTree>
    <p:extLst>
      <p:ext uri="{BB962C8B-B14F-4D97-AF65-F5344CB8AC3E}">
        <p14:creationId xmlns:p14="http://schemas.microsoft.com/office/powerpoint/2010/main" val="1964316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9843" y="713909"/>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p:txBody>
      </p:sp>
      <p:pic>
        <p:nvPicPr>
          <p:cNvPr id="2" name="Picture 1">
            <a:extLst>
              <a:ext uri="{FF2B5EF4-FFF2-40B4-BE49-F238E27FC236}">
                <a16:creationId xmlns:a16="http://schemas.microsoft.com/office/drawing/2014/main" id="{5FC98542-C4BE-4B9C-8CF3-05DE4C03EACE}"/>
              </a:ext>
            </a:extLst>
          </p:cNvPr>
          <p:cNvPicPr>
            <a:picLocks noChangeAspect="1"/>
          </p:cNvPicPr>
          <p:nvPr/>
        </p:nvPicPr>
        <p:blipFill>
          <a:blip r:embed="rId2"/>
          <a:stretch>
            <a:fillRect/>
          </a:stretch>
        </p:blipFill>
        <p:spPr>
          <a:xfrm>
            <a:off x="63712" y="1455629"/>
            <a:ext cx="9000000" cy="4298987"/>
          </a:xfrm>
          <a:prstGeom prst="rect">
            <a:avLst/>
          </a:prstGeom>
        </p:spPr>
      </p:pic>
      <p:pic>
        <p:nvPicPr>
          <p:cNvPr id="3" name="Picture 2">
            <a:extLst>
              <a:ext uri="{FF2B5EF4-FFF2-40B4-BE49-F238E27FC236}">
                <a16:creationId xmlns:a16="http://schemas.microsoft.com/office/drawing/2014/main" id="{DE01C7C3-F897-4B90-91F4-06C3A7BC16EE}"/>
              </a:ext>
            </a:extLst>
          </p:cNvPr>
          <p:cNvPicPr>
            <a:picLocks noChangeAspect="1"/>
          </p:cNvPicPr>
          <p:nvPr/>
        </p:nvPicPr>
        <p:blipFill>
          <a:blip r:embed="rId3"/>
          <a:stretch>
            <a:fillRect/>
          </a:stretch>
        </p:blipFill>
        <p:spPr>
          <a:xfrm>
            <a:off x="63712" y="5816948"/>
            <a:ext cx="9000000" cy="477070"/>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pic>
        <p:nvPicPr>
          <p:cNvPr id="7" name="Picture 6">
            <a:extLst>
              <a:ext uri="{FF2B5EF4-FFF2-40B4-BE49-F238E27FC236}">
                <a16:creationId xmlns:a16="http://schemas.microsoft.com/office/drawing/2014/main" id="{58790195-4B65-4C79-82FE-B936A235715B}"/>
              </a:ext>
            </a:extLst>
          </p:cNvPr>
          <p:cNvPicPr>
            <a:picLocks noChangeAspect="1"/>
          </p:cNvPicPr>
          <p:nvPr/>
        </p:nvPicPr>
        <p:blipFill>
          <a:blip r:embed="rId2"/>
          <a:stretch>
            <a:fillRect/>
          </a:stretch>
        </p:blipFill>
        <p:spPr>
          <a:xfrm>
            <a:off x="62896" y="1742352"/>
            <a:ext cx="9000000" cy="475988"/>
          </a:xfrm>
          <a:prstGeom prst="rect">
            <a:avLst/>
          </a:prstGeom>
        </p:spPr>
      </p:pic>
      <p:pic>
        <p:nvPicPr>
          <p:cNvPr id="8" name="Picture 7">
            <a:extLst>
              <a:ext uri="{FF2B5EF4-FFF2-40B4-BE49-F238E27FC236}">
                <a16:creationId xmlns:a16="http://schemas.microsoft.com/office/drawing/2014/main" id="{2D967632-D187-46AE-A5D5-1B3670FD9E8C}"/>
              </a:ext>
            </a:extLst>
          </p:cNvPr>
          <p:cNvPicPr>
            <a:picLocks noChangeAspect="1"/>
          </p:cNvPicPr>
          <p:nvPr/>
        </p:nvPicPr>
        <p:blipFill>
          <a:blip r:embed="rId3"/>
          <a:stretch>
            <a:fillRect/>
          </a:stretch>
        </p:blipFill>
        <p:spPr>
          <a:xfrm>
            <a:off x="44071" y="6538912"/>
            <a:ext cx="5446351" cy="170500"/>
          </a:xfrm>
          <a:prstGeom prst="rect">
            <a:avLst/>
          </a:prstGeom>
        </p:spPr>
      </p:pic>
      <p:pic>
        <p:nvPicPr>
          <p:cNvPr id="11" name="Picture 10">
            <a:extLst>
              <a:ext uri="{FF2B5EF4-FFF2-40B4-BE49-F238E27FC236}">
                <a16:creationId xmlns:a16="http://schemas.microsoft.com/office/drawing/2014/main" id="{79EE841F-B522-4753-A502-F4C364EA9E35}"/>
              </a:ext>
            </a:extLst>
          </p:cNvPr>
          <p:cNvPicPr>
            <a:picLocks noChangeAspect="1"/>
          </p:cNvPicPr>
          <p:nvPr/>
        </p:nvPicPr>
        <p:blipFill>
          <a:blip r:embed="rId4"/>
          <a:stretch>
            <a:fillRect/>
          </a:stretch>
        </p:blipFill>
        <p:spPr>
          <a:xfrm>
            <a:off x="50537" y="4053411"/>
            <a:ext cx="9000000" cy="482308"/>
          </a:xfrm>
          <a:prstGeom prst="rect">
            <a:avLst/>
          </a:prstGeom>
        </p:spPr>
      </p:pic>
      <p:sp>
        <p:nvSpPr>
          <p:cNvPr id="15" name="TextBox 14">
            <a:extLst>
              <a:ext uri="{FF2B5EF4-FFF2-40B4-BE49-F238E27FC236}">
                <a16:creationId xmlns:a16="http://schemas.microsoft.com/office/drawing/2014/main" id="{A20D45E8-20B2-4F33-81AC-947096800317}"/>
              </a:ext>
            </a:extLst>
          </p:cNvPr>
          <p:cNvSpPr txBox="1"/>
          <p:nvPr/>
        </p:nvSpPr>
        <p:spPr>
          <a:xfrm>
            <a:off x="62896" y="685687"/>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14</a:t>
            </a:r>
            <a:r>
              <a:rPr lang="en-GB" sz="1100" baseline="30000" dirty="0">
                <a:solidFill>
                  <a:schemeClr val="tx1"/>
                </a:solidFill>
              </a:rPr>
              <a:t> </a:t>
            </a:r>
            <a:r>
              <a:rPr lang="en-GB" sz="1100" dirty="0">
                <a:solidFill>
                  <a:schemeClr val="tx1"/>
                </a:solidFill>
              </a:rPr>
              <a:t>October 2020 the Government introduced three levels of restrictions according to different levels of infections around the country. Tier 1 – Medium, Tier 2 – High and Tier 3 – Very High.</a:t>
            </a: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p:txBody>
      </p:sp>
      <p:pic>
        <p:nvPicPr>
          <p:cNvPr id="9" name="Picture 8">
            <a:extLst>
              <a:ext uri="{FF2B5EF4-FFF2-40B4-BE49-F238E27FC236}">
                <a16:creationId xmlns:a16="http://schemas.microsoft.com/office/drawing/2014/main" id="{CCA5F567-CF8D-4F12-989C-8AFED6041DD2}"/>
              </a:ext>
            </a:extLst>
          </p:cNvPr>
          <p:cNvPicPr>
            <a:picLocks noChangeAspect="1"/>
          </p:cNvPicPr>
          <p:nvPr/>
        </p:nvPicPr>
        <p:blipFill>
          <a:blip r:embed="rId5"/>
          <a:stretch>
            <a:fillRect/>
          </a:stretch>
        </p:blipFill>
        <p:spPr>
          <a:xfrm>
            <a:off x="62896" y="4553914"/>
            <a:ext cx="9000000" cy="321620"/>
          </a:xfrm>
          <a:prstGeom prst="rect">
            <a:avLst/>
          </a:prstGeom>
        </p:spPr>
      </p:pic>
      <p:pic>
        <p:nvPicPr>
          <p:cNvPr id="2" name="Picture 1">
            <a:extLst>
              <a:ext uri="{FF2B5EF4-FFF2-40B4-BE49-F238E27FC236}">
                <a16:creationId xmlns:a16="http://schemas.microsoft.com/office/drawing/2014/main" id="{AE25EB18-E2D1-4221-85D8-4A1A1143834D}"/>
              </a:ext>
            </a:extLst>
          </p:cNvPr>
          <p:cNvPicPr>
            <a:picLocks noChangeAspect="1"/>
          </p:cNvPicPr>
          <p:nvPr/>
        </p:nvPicPr>
        <p:blipFill>
          <a:blip r:embed="rId6"/>
          <a:stretch>
            <a:fillRect/>
          </a:stretch>
        </p:blipFill>
        <p:spPr>
          <a:xfrm>
            <a:off x="62896" y="2244803"/>
            <a:ext cx="9000000" cy="1795712"/>
          </a:xfrm>
          <a:prstGeom prst="rect">
            <a:avLst/>
          </a:prstGeom>
        </p:spPr>
      </p:pic>
      <p:pic>
        <p:nvPicPr>
          <p:cNvPr id="3" name="Picture 2">
            <a:extLst>
              <a:ext uri="{FF2B5EF4-FFF2-40B4-BE49-F238E27FC236}">
                <a16:creationId xmlns:a16="http://schemas.microsoft.com/office/drawing/2014/main" id="{14495751-AB2E-4BE1-9DB5-DB16BE4B90FF}"/>
              </a:ext>
            </a:extLst>
          </p:cNvPr>
          <p:cNvPicPr>
            <a:picLocks noChangeAspect="1"/>
          </p:cNvPicPr>
          <p:nvPr/>
        </p:nvPicPr>
        <p:blipFill>
          <a:blip r:embed="rId7"/>
          <a:stretch>
            <a:fillRect/>
          </a:stretch>
        </p:blipFill>
        <p:spPr>
          <a:xfrm>
            <a:off x="50537" y="4900121"/>
            <a:ext cx="9000000" cy="477070"/>
          </a:xfrm>
          <a:prstGeom prst="rect">
            <a:avLst/>
          </a:prstGeom>
        </p:spPr>
      </p:pic>
      <p:pic>
        <p:nvPicPr>
          <p:cNvPr id="10" name="Picture 9">
            <a:extLst>
              <a:ext uri="{FF2B5EF4-FFF2-40B4-BE49-F238E27FC236}">
                <a16:creationId xmlns:a16="http://schemas.microsoft.com/office/drawing/2014/main" id="{D58E89D4-F071-405B-9EC1-A89DC3ABF8ED}"/>
              </a:ext>
            </a:extLst>
          </p:cNvPr>
          <p:cNvPicPr>
            <a:picLocks noChangeAspect="1"/>
          </p:cNvPicPr>
          <p:nvPr/>
        </p:nvPicPr>
        <p:blipFill>
          <a:blip r:embed="rId8"/>
          <a:stretch>
            <a:fillRect/>
          </a:stretch>
        </p:blipFill>
        <p:spPr>
          <a:xfrm>
            <a:off x="50537" y="5377191"/>
            <a:ext cx="9000000" cy="1098868"/>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 Step 1a on 29th March 2021 and Step 2 on 12th April 2021.</a:t>
            </a:r>
          </a:p>
        </p:txBody>
      </p:sp>
      <p:pic>
        <p:nvPicPr>
          <p:cNvPr id="9" name="Picture 8">
            <a:extLst>
              <a:ext uri="{FF2B5EF4-FFF2-40B4-BE49-F238E27FC236}">
                <a16:creationId xmlns:a16="http://schemas.microsoft.com/office/drawing/2014/main" id="{73B6AA00-8C65-4143-AC97-A67A48FD4FDF}"/>
              </a:ext>
            </a:extLst>
          </p:cNvPr>
          <p:cNvPicPr>
            <a:picLocks noChangeAspect="1"/>
          </p:cNvPicPr>
          <p:nvPr/>
        </p:nvPicPr>
        <p:blipFill>
          <a:blip r:embed="rId2"/>
          <a:stretch>
            <a:fillRect/>
          </a:stretch>
        </p:blipFill>
        <p:spPr>
          <a:xfrm>
            <a:off x="46532" y="1664578"/>
            <a:ext cx="8998476" cy="475529"/>
          </a:xfrm>
          <a:prstGeom prst="rect">
            <a:avLst/>
          </a:prstGeom>
        </p:spPr>
      </p:pic>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3"/>
          <a:stretch>
            <a:fillRect/>
          </a:stretch>
        </p:blipFill>
        <p:spPr>
          <a:xfrm>
            <a:off x="46477" y="2841069"/>
            <a:ext cx="9000000" cy="475288"/>
          </a:xfrm>
          <a:prstGeom prst="rect">
            <a:avLst/>
          </a:prstGeom>
        </p:spPr>
      </p:pic>
      <p:pic>
        <p:nvPicPr>
          <p:cNvPr id="15" name="Picture 14">
            <a:extLst>
              <a:ext uri="{FF2B5EF4-FFF2-40B4-BE49-F238E27FC236}">
                <a16:creationId xmlns:a16="http://schemas.microsoft.com/office/drawing/2014/main" id="{5F50947A-ED79-44A0-9612-EBC297FCF56D}"/>
              </a:ext>
            </a:extLst>
          </p:cNvPr>
          <p:cNvPicPr>
            <a:picLocks noChangeAspect="1"/>
          </p:cNvPicPr>
          <p:nvPr/>
        </p:nvPicPr>
        <p:blipFill>
          <a:blip r:embed="rId4"/>
          <a:stretch>
            <a:fillRect/>
          </a:stretch>
        </p:blipFill>
        <p:spPr>
          <a:xfrm>
            <a:off x="76934" y="6453662"/>
            <a:ext cx="1736438" cy="170500"/>
          </a:xfrm>
          <a:prstGeom prst="rect">
            <a:avLst/>
          </a:prstGeom>
        </p:spPr>
      </p:pic>
      <p:pic>
        <p:nvPicPr>
          <p:cNvPr id="8" name="Picture 7">
            <a:extLst>
              <a:ext uri="{FF2B5EF4-FFF2-40B4-BE49-F238E27FC236}">
                <a16:creationId xmlns:a16="http://schemas.microsoft.com/office/drawing/2014/main" id="{B7F73CFE-22A1-4118-A3D2-F07F7314046F}"/>
              </a:ext>
            </a:extLst>
          </p:cNvPr>
          <p:cNvPicPr>
            <a:picLocks noChangeAspect="1"/>
          </p:cNvPicPr>
          <p:nvPr/>
        </p:nvPicPr>
        <p:blipFill>
          <a:blip r:embed="rId5"/>
          <a:stretch>
            <a:fillRect/>
          </a:stretch>
        </p:blipFill>
        <p:spPr>
          <a:xfrm>
            <a:off x="45008" y="2174328"/>
            <a:ext cx="9000000" cy="632520"/>
          </a:xfrm>
          <a:prstGeom prst="rect">
            <a:avLst/>
          </a:prstGeom>
        </p:spPr>
      </p:pic>
      <p:pic>
        <p:nvPicPr>
          <p:cNvPr id="11" name="Picture 10">
            <a:extLst>
              <a:ext uri="{FF2B5EF4-FFF2-40B4-BE49-F238E27FC236}">
                <a16:creationId xmlns:a16="http://schemas.microsoft.com/office/drawing/2014/main" id="{7EA44219-B65B-4E48-8279-2EF39990C89E}"/>
              </a:ext>
            </a:extLst>
          </p:cNvPr>
          <p:cNvPicPr>
            <a:picLocks noChangeAspect="1"/>
          </p:cNvPicPr>
          <p:nvPr/>
        </p:nvPicPr>
        <p:blipFill>
          <a:blip r:embed="rId6"/>
          <a:stretch>
            <a:fillRect/>
          </a:stretch>
        </p:blipFill>
        <p:spPr>
          <a:xfrm>
            <a:off x="45008" y="3349961"/>
            <a:ext cx="9000000" cy="2964265"/>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16</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The Government continued on its roadmap out of restrictions with Step 3 on 17</a:t>
            </a:r>
            <a:r>
              <a:rPr lang="en-GB" sz="1100" baseline="30000" dirty="0">
                <a:solidFill>
                  <a:schemeClr val="tx1"/>
                </a:solidFill>
              </a:rPr>
              <a:t>th</a:t>
            </a:r>
            <a:r>
              <a:rPr lang="en-GB" sz="1100" dirty="0">
                <a:solidFill>
                  <a:schemeClr val="tx1"/>
                </a:solidFill>
              </a:rPr>
              <a:t> May 2021 and Step 3a on 21</a:t>
            </a:r>
            <a:r>
              <a:rPr lang="en-GB" sz="1100" baseline="30000" dirty="0">
                <a:solidFill>
                  <a:schemeClr val="tx1"/>
                </a:solidFill>
              </a:rPr>
              <a:t>st</a:t>
            </a:r>
            <a:r>
              <a:rPr lang="en-GB" sz="1100" dirty="0">
                <a:solidFill>
                  <a:schemeClr val="tx1"/>
                </a:solidFill>
              </a:rPr>
              <a:t> June 2021.</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52711" y="1329063"/>
            <a:ext cx="9000000" cy="475988"/>
          </a:xfrm>
          <a:prstGeom prst="rect">
            <a:avLst/>
          </a:prstGeom>
        </p:spPr>
      </p:pic>
      <p:pic>
        <p:nvPicPr>
          <p:cNvPr id="8" name="Picture 7">
            <a:extLst>
              <a:ext uri="{FF2B5EF4-FFF2-40B4-BE49-F238E27FC236}">
                <a16:creationId xmlns:a16="http://schemas.microsoft.com/office/drawing/2014/main" id="{29823609-2756-4EA6-8740-C482FC785EA4}"/>
              </a:ext>
            </a:extLst>
          </p:cNvPr>
          <p:cNvPicPr>
            <a:picLocks noChangeAspect="1"/>
          </p:cNvPicPr>
          <p:nvPr/>
        </p:nvPicPr>
        <p:blipFill>
          <a:blip r:embed="rId3"/>
          <a:stretch>
            <a:fillRect/>
          </a:stretch>
        </p:blipFill>
        <p:spPr>
          <a:xfrm>
            <a:off x="52711" y="1826562"/>
            <a:ext cx="9000000" cy="2717689"/>
          </a:xfrm>
          <a:prstGeom prst="rect">
            <a:avLst/>
          </a:prstGeom>
        </p:spPr>
      </p:pic>
    </p:spTree>
    <p:extLst>
      <p:ext uri="{BB962C8B-B14F-4D97-AF65-F5344CB8AC3E}">
        <p14:creationId xmlns:p14="http://schemas.microsoft.com/office/powerpoint/2010/main" val="60695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17</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8" name="TextBox 7">
            <a:extLst>
              <a:ext uri="{FF2B5EF4-FFF2-40B4-BE49-F238E27FC236}">
                <a16:creationId xmlns:a16="http://schemas.microsoft.com/office/drawing/2014/main" id="{F0894722-FF9A-43FA-A643-3D827BE85930}"/>
              </a:ext>
            </a:extLst>
          </p:cNvPr>
          <p:cNvSpPr txBox="1"/>
          <p:nvPr/>
        </p:nvSpPr>
        <p:spPr>
          <a:xfrm>
            <a:off x="78179" y="761948"/>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1 June to 7 June 2021 – Volunteers’ Week </a:t>
            </a:r>
            <a:endParaRPr lang="en-GB" sz="1100" dirty="0">
              <a:solidFill>
                <a:schemeClr val="tx1"/>
              </a:solidFill>
            </a:endParaRPr>
          </a:p>
          <a:p>
            <a:r>
              <a:rPr lang="en-GB" sz="1200" dirty="0"/>
              <a:t>Essex Police recognised the selfless and important work over 1,800 volunteers across the force do for the county of Essex. Volunteers have many roles within the force, including but not limited, to: Specials, Volunteer Police Cadets, Neighbourhood Watch, Chaplaincy, Essex Search and Rescue and Street Pastors.</a:t>
            </a:r>
          </a:p>
          <a:p>
            <a:endParaRPr lang="en-GB" sz="1200" dirty="0"/>
          </a:p>
          <a:p>
            <a:r>
              <a:rPr lang="en-GB" sz="1200" dirty="0"/>
              <a:t>There are also a number of Active Citizens who help our community policing teams and Police Support Volunteers and provide more specialist skills.  They work together with Volunteer Police Cadets and their leaders to serve their local communities.</a:t>
            </a:r>
          </a:p>
          <a:p>
            <a:endParaRPr lang="en-GB" sz="1200" dirty="0"/>
          </a:p>
          <a:p>
            <a:r>
              <a:rPr lang="en-GB" sz="1200" dirty="0"/>
              <a:t>Whatever their role, the additional skills and experiences our volunteers bring to Essex Police play a vital part in protecting and serving our county. And they do all of this in their spare time.</a:t>
            </a:r>
          </a:p>
        </p:txBody>
      </p:sp>
      <p:sp>
        <p:nvSpPr>
          <p:cNvPr id="9" name="TextBox 8">
            <a:extLst>
              <a:ext uri="{FF2B5EF4-FFF2-40B4-BE49-F238E27FC236}">
                <a16:creationId xmlns:a16="http://schemas.microsoft.com/office/drawing/2014/main" id="{63D6294F-64BA-40F9-AF3C-013105622FB0}"/>
              </a:ext>
            </a:extLst>
          </p:cNvPr>
          <p:cNvSpPr txBox="1"/>
          <p:nvPr/>
        </p:nvSpPr>
        <p:spPr>
          <a:xfrm>
            <a:off x="78179" y="2874589"/>
            <a:ext cx="8987641" cy="198515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Top honour for Essex Police Specials</a:t>
            </a:r>
            <a:endParaRPr lang="en-GB" sz="1600" dirty="0">
              <a:solidFill>
                <a:schemeClr val="tx1"/>
              </a:solidFill>
            </a:endParaRPr>
          </a:p>
          <a:p>
            <a:r>
              <a:rPr lang="en-GB" sz="1200" dirty="0"/>
              <a:t>Our volunteer police officers have been honoured with The Queen’s Award for Voluntary Service, the highest award a voluntary group can receive in the UK. The award also includes a ‘special designation’ for providing impactful support during the early months of the pandemic. </a:t>
            </a:r>
          </a:p>
          <a:p>
            <a:r>
              <a:rPr lang="en-GB" sz="1200" dirty="0"/>
              <a:t>During the last year’s lockdown, between March and June, our Special Constabulary volunteered over </a:t>
            </a:r>
            <a:r>
              <a:rPr lang="en-GB" sz="1200" dirty="0">
                <a:solidFill>
                  <a:schemeClr val="tx1"/>
                </a:solidFill>
              </a:rPr>
              <a:t>54,000 operational </a:t>
            </a:r>
            <a:r>
              <a:rPr lang="en-GB" sz="1200" dirty="0"/>
              <a:t>hours, providing visible policing and helping communities during unprecedented times. </a:t>
            </a:r>
          </a:p>
          <a:p>
            <a:endParaRPr lang="en-GB" sz="1100" dirty="0"/>
          </a:p>
          <a:p>
            <a:r>
              <a:rPr lang="en-GB" sz="1200" dirty="0"/>
              <a:t>Our Special Constabulary is the second largest in the UK, and one of the fastest-growing, with 513 officers dedicated to the people and communities of Essex. During an average month, our Specials contribute 17,300 hours to protect people and keep them safe from harm. In the past year, they have volunteered a total of 207,552 hours of their own time helping people, keeping people safe and catching criminals.  This equates to 568 hours every single day. </a:t>
            </a:r>
          </a:p>
        </p:txBody>
      </p:sp>
    </p:spTree>
    <p:extLst>
      <p:ext uri="{BB962C8B-B14F-4D97-AF65-F5344CB8AC3E}">
        <p14:creationId xmlns:p14="http://schemas.microsoft.com/office/powerpoint/2010/main" val="4040124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18</a:t>
            </a:fld>
            <a:endParaRPr lang="en-GB" dirty="0"/>
          </a:p>
        </p:txBody>
      </p:sp>
      <p:sp>
        <p:nvSpPr>
          <p:cNvPr id="3" name="TextBox 2"/>
          <p:cNvSpPr txBox="1"/>
          <p:nvPr/>
        </p:nvSpPr>
        <p:spPr>
          <a:xfrm>
            <a:off x="0" y="5811634"/>
            <a:ext cx="8999999" cy="230832"/>
          </a:xfrm>
          <a:prstGeom prst="rect">
            <a:avLst/>
          </a:prstGeom>
          <a:noFill/>
        </p:spPr>
        <p:txBody>
          <a:bodyPr wrap="square" rtlCol="0">
            <a:spAutoFit/>
          </a:bodyPr>
          <a:lstStyle/>
          <a:p>
            <a:r>
              <a:rPr lang="en-GB" sz="900" u="sng" dirty="0"/>
              <a:t>Please view above table with the explanations and caveats detailed on page 19.</a:t>
            </a:r>
          </a:p>
        </p:txBody>
      </p:sp>
      <p:pic>
        <p:nvPicPr>
          <p:cNvPr id="4" name="Picture 3">
            <a:extLst>
              <a:ext uri="{FF2B5EF4-FFF2-40B4-BE49-F238E27FC236}">
                <a16:creationId xmlns:a16="http://schemas.microsoft.com/office/drawing/2014/main" id="{F94E0567-BA50-4D4E-BC80-C54EB7103241}"/>
              </a:ext>
            </a:extLst>
          </p:cNvPr>
          <p:cNvPicPr>
            <a:picLocks noChangeAspect="1"/>
          </p:cNvPicPr>
          <p:nvPr/>
        </p:nvPicPr>
        <p:blipFill>
          <a:blip r:embed="rId2"/>
          <a:stretch>
            <a:fillRect/>
          </a:stretch>
        </p:blipFill>
        <p:spPr>
          <a:xfrm>
            <a:off x="72000" y="949510"/>
            <a:ext cx="9000000" cy="474528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713672"/>
            <a:ext cx="9142884" cy="6124754"/>
          </a:xfrm>
          <a:prstGeom prst="rect">
            <a:avLst/>
          </a:prstGeom>
        </p:spPr>
        <p:txBody>
          <a:bodyPr wrap="square">
            <a:spAutoFit/>
          </a:bodyPr>
          <a:lstStyle/>
          <a:p>
            <a:r>
              <a:rPr lang="en-GB" sz="1050" baseline="30000" dirty="0"/>
              <a:t>1 </a:t>
            </a:r>
            <a:r>
              <a:rPr lang="en-GB" sz="1050" dirty="0"/>
              <a:t>Question from the independent survey commissioned by Essex Police (Percentage of people who have confidence in policing in Essex). Results are for the period 12 months March 2021 versus the 12 months to March 2020.</a:t>
            </a:r>
          </a:p>
          <a:p>
            <a:endParaRPr lang="en-GB" sz="1050" dirty="0"/>
          </a:p>
          <a:p>
            <a:r>
              <a:rPr lang="en-GB" sz="1050" dirty="0"/>
              <a:t> </a:t>
            </a:r>
            <a:r>
              <a:rPr lang="en-GB" sz="1050" baseline="30000" dirty="0"/>
              <a:t>2</a:t>
            </a:r>
            <a:r>
              <a:rPr lang="en-GB" sz="1050" dirty="0"/>
              <a:t> The confidence interval is the range +/- between where the survey result may lie. This is mainly influenced by the number of people answering the survey. The more people that answer the survey, the smaller the interval range.</a:t>
            </a:r>
          </a:p>
          <a:p>
            <a:endParaRPr lang="en-GB" sz="1050" dirty="0"/>
          </a:p>
          <a:p>
            <a:r>
              <a:rPr lang="en-GB" sz="1050" baseline="30000" dirty="0"/>
              <a:t>3</a:t>
            </a:r>
            <a:r>
              <a:rPr lang="en-GB" sz="1050" dirty="0"/>
              <a:t> Crime Survey of England and Wales data are no longer available at Force level. Data are for the 12 months to March 2020.	</a:t>
            </a:r>
          </a:p>
          <a:p>
            <a:endParaRPr lang="en-GB" sz="1050" dirty="0"/>
          </a:p>
          <a:p>
            <a:r>
              <a:rPr lang="en-GB" sz="1050" baseline="30000" dirty="0"/>
              <a:t>4</a:t>
            </a:r>
            <a:r>
              <a:rPr lang="en-GB" sz="1050" b="1" dirty="0"/>
              <a:t> </a:t>
            </a:r>
            <a:r>
              <a:rPr lang="en-GB" sz="1050" dirty="0"/>
              <a:t>Question from Essex Police’s own confidence and perception survey (Percentage of people who have confidence that the policing response to ASB is improving). Results are for the period 12 months to March 2021 versus the 12 months to March 2020.	</a:t>
            </a:r>
            <a:r>
              <a:rPr lang="en-GB" sz="1050" dirty="0">
                <a:solidFill>
                  <a:srgbClr val="FF0000"/>
                </a:solidFill>
              </a:rPr>
              <a:t>						</a:t>
            </a:r>
          </a:p>
          <a:p>
            <a:r>
              <a:rPr lang="en-GB" sz="1050" baseline="30000" dirty="0"/>
              <a:t>5</a:t>
            </a:r>
            <a:r>
              <a:rPr lang="en-GB" sz="1050" dirty="0"/>
              <a:t> Solved outcomes are crimes that result in: charge or summons, caution, crimes taken into consideration, fixed penalty notice, cannabis warning or community resolution.	</a:t>
            </a:r>
            <a:br>
              <a:rPr lang="en-GB" sz="1050" dirty="0"/>
            </a:br>
            <a:endParaRPr lang="en-GB" sz="1050" dirty="0"/>
          </a:p>
          <a:p>
            <a:r>
              <a:rPr lang="en-GB" sz="1050" baseline="30000" dirty="0"/>
              <a:t>6</a:t>
            </a:r>
            <a:r>
              <a:rPr lang="en-GB" sz="10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  </a:t>
            </a:r>
          </a:p>
          <a:p>
            <a:endParaRPr lang="en-GB" sz="1050" dirty="0"/>
          </a:p>
          <a:p>
            <a:r>
              <a:rPr lang="en-GB" sz="1050" baseline="30000" dirty="0"/>
              <a:t>7</a:t>
            </a:r>
            <a:r>
              <a:rPr lang="en-GB" sz="1050" dirty="0"/>
              <a:t> Please note that on Wednesday 23 October 2019 the bodies of 39 Vietnamese nationals were discovered in a lorry trailer in Grays. This tragic incident is reflected in the Homicide numbers.</a:t>
            </a:r>
          </a:p>
          <a:p>
            <a:endParaRPr lang="en-GB" sz="1050" dirty="0"/>
          </a:p>
          <a:p>
            <a:r>
              <a:rPr lang="en-GB" sz="1050" baseline="30000" dirty="0"/>
              <a:t>8</a:t>
            </a:r>
            <a:r>
              <a:rPr lang="en-GB" sz="1050" dirty="0"/>
              <a:t> Crime Severity Score measures ‘relative harm’ of crimes by taking into account both the volume and the severity of offences, and by weighting offences differently. Data are for the 12 months to April 2021.</a:t>
            </a:r>
          </a:p>
          <a:p>
            <a:endParaRPr lang="en-GB" sz="1050" dirty="0">
              <a:solidFill>
                <a:srgbClr val="FF0000"/>
              </a:solidFill>
            </a:endParaRPr>
          </a:p>
          <a:p>
            <a:r>
              <a:rPr lang="en-GB" sz="1050" baseline="30000" dirty="0"/>
              <a:t>9</a:t>
            </a:r>
            <a:r>
              <a:rPr lang="en-GB" sz="10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050" dirty="0">
              <a:solidFill>
                <a:srgbClr val="FF0000"/>
              </a:solidFill>
            </a:endParaRPr>
          </a:p>
          <a:p>
            <a:r>
              <a:rPr lang="en-GB" sz="1050" baseline="30000" dirty="0"/>
              <a:t>10</a:t>
            </a:r>
            <a:r>
              <a:rPr lang="en-GB" sz="1050" dirty="0"/>
              <a:t> The year on year data for driving offences related to mobile phones are not comparable due to a legal appeal (which occurred in October 2019). The current phone use legislation is awaiting clarification in the courts, which has been delayed due to the impact of COVID-19. </a:t>
            </a:r>
          </a:p>
          <a:p>
            <a:r>
              <a:rPr lang="en-GB" sz="1050" dirty="0"/>
              <a:t>Since the appeal, fewer offences have been prosecuted.</a:t>
            </a:r>
          </a:p>
          <a:p>
            <a:endParaRPr lang="en-GB" sz="1050" dirty="0">
              <a:solidFill>
                <a:srgbClr val="FF0000"/>
              </a:solidFill>
            </a:endParaRPr>
          </a:p>
          <a:p>
            <a:r>
              <a:rPr lang="en-GB" sz="1050" baseline="30000" dirty="0"/>
              <a:t>11</a:t>
            </a:r>
            <a:r>
              <a:rPr lang="en-GB" sz="1050" dirty="0"/>
              <a:t> NRM data only available from April 2019 due to recording change at that time.</a:t>
            </a:r>
          </a:p>
          <a:p>
            <a:endParaRPr lang="en-GB" sz="1200" dirty="0">
              <a:solidFill>
                <a:srgbClr val="FF0000"/>
              </a:solidFill>
            </a:endParaRPr>
          </a:p>
          <a:p>
            <a:r>
              <a:rPr lang="en-GB" sz="1050" baseline="30000" dirty="0"/>
              <a:t>12</a:t>
            </a:r>
            <a:r>
              <a:rPr lang="en-GB" sz="1050" dirty="0"/>
              <a:t> OCG disruptions are now reported quarterly. Data are to June 2021.</a:t>
            </a:r>
          </a:p>
          <a:p>
            <a:endParaRPr lang="en-GB" sz="1250" dirty="0">
              <a:solidFill>
                <a:srgbClr val="FF0000"/>
              </a:solidFill>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19</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63997"/>
            <a:ext cx="9144000" cy="6194003"/>
          </a:xfrm>
          <a:prstGeom prst="rect">
            <a:avLst/>
          </a:prstGeom>
          <a:noFill/>
        </p:spPr>
        <p:txBody>
          <a:bodyPr wrap="square" rtlCol="0">
            <a:spAutoFit/>
          </a:bodyPr>
          <a:lstStyle/>
          <a:p>
            <a:pPr marL="285750" indent="-285750">
              <a:buFont typeface="Arial" panose="020B0604020202020204" pitchFamily="34" charset="0"/>
              <a:buChar char="•"/>
            </a:pPr>
            <a:r>
              <a:rPr lang="en-GB" sz="1100" b="1" dirty="0"/>
              <a:t>Five of the seven PFCC Priorities </a:t>
            </a:r>
            <a:r>
              <a:rPr lang="en-GB" sz="1100" dirty="0"/>
              <a:t>for Essex Police have been given a recommended grade of ‘</a:t>
            </a:r>
            <a:r>
              <a:rPr lang="en-GB" sz="1100" b="1" dirty="0">
                <a:solidFill>
                  <a:srgbClr val="00B050"/>
                </a:solidFill>
              </a:rPr>
              <a:t>Good</a:t>
            </a:r>
            <a:r>
              <a:rPr lang="en-GB" sz="1100" dirty="0"/>
              <a:t>’. Recommended grades have been determined with reference to comparisons with Essex Police’s Most Similar Group (MSG) of forces, Key Performance Indicators (KPIs), and professional judgement.</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b="1" dirty="0"/>
              <a:t>Two of the seven PFCC priorities </a:t>
            </a:r>
            <a:r>
              <a:rPr lang="en-GB" sz="1100" dirty="0"/>
              <a:t>– 4 (Tackling Gangs and Serious Violence) and 6 (Protecting children and vulnerable people) – have been given a recommended grade of ‘</a:t>
            </a:r>
            <a:r>
              <a:rPr lang="en-GB" sz="1100" b="1" dirty="0">
                <a:solidFill>
                  <a:srgbClr val="FF0000"/>
                </a:solidFill>
              </a:rPr>
              <a:t>Requires</a:t>
            </a:r>
            <a:r>
              <a:rPr lang="en-GB" sz="1100" b="1" dirty="0"/>
              <a:t> </a:t>
            </a:r>
            <a:r>
              <a:rPr lang="en-GB" sz="1100" b="1" dirty="0">
                <a:solidFill>
                  <a:srgbClr val="FF0000"/>
                </a:solidFill>
              </a:rPr>
              <a:t>Improvement</a:t>
            </a:r>
            <a:r>
              <a:rPr lang="en-GB" sz="1100" b="1" dirty="0"/>
              <a:t>’</a:t>
            </a:r>
            <a:r>
              <a:rPr lang="en-GB" sz="1100" dirty="0"/>
              <a:t>.</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b="1" dirty="0"/>
              <a:t>All Crime fell by 4.3% for the 12 months to June 2021 </a:t>
            </a:r>
            <a:r>
              <a:rPr lang="en-GB" sz="1100" dirty="0"/>
              <a:t>compared to the 12 months to June 2020; this equates to 6,924 fewer offences. This decrease has been primarily influenced by the Government’s restrictions on gathering and movement in relation to COVID-19.  </a:t>
            </a:r>
          </a:p>
          <a:p>
            <a:r>
              <a:rPr lang="en-GB" sz="1100" dirty="0"/>
              <a:t>         </a:t>
            </a:r>
            <a:r>
              <a:rPr lang="en-GB" sz="1100" i="1" dirty="0"/>
              <a:t>Each change in the rules relating to social distancing has affected the number of All Crime offences reported to Essex Police</a:t>
            </a:r>
            <a:r>
              <a:rPr lang="en-GB" sz="1100" dirty="0"/>
              <a:t>.*</a:t>
            </a:r>
            <a:endParaRPr lang="en-GB" sz="1100" dirty="0">
              <a:solidFill>
                <a:srgbClr val="FF0000"/>
              </a:solidFill>
            </a:endParaRPr>
          </a:p>
          <a:p>
            <a:endParaRPr lang="en-GB" sz="1100" dirty="0">
              <a:solidFill>
                <a:srgbClr val="FF0000"/>
              </a:solidFill>
            </a:endParaRPr>
          </a:p>
          <a:p>
            <a:pPr marL="285750" indent="-285750">
              <a:buFont typeface="Arial" panose="020B0604020202020204" pitchFamily="34" charset="0"/>
              <a:buChar char="•"/>
            </a:pPr>
            <a:r>
              <a:rPr lang="en-GB" sz="1100" dirty="0"/>
              <a:t>There was a 4.5% increase in All Crime in June 2021 compared to June 2019 (13,998 June 2021 v. 13,398 June 2019).  However, the Force recorded 3,438 more offences in June 2021 than in </a:t>
            </a:r>
            <a:r>
              <a:rPr lang="en-GB" sz="1100" u="sng" dirty="0"/>
              <a:t>April 2020 </a:t>
            </a:r>
            <a:r>
              <a:rPr lang="en-GB" sz="1100" dirty="0"/>
              <a:t>(10,560 offences), when the Government implemented the first lockdown; this equates to 32.6% more offences.</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dirty="0"/>
              <a:t>The Force recorded </a:t>
            </a:r>
            <a:r>
              <a:rPr lang="en-GB" sz="1100" b="1" dirty="0"/>
              <a:t>541 more Violence with Injury (VWI) offences (61.8% increase) in June 2021 compared to </a:t>
            </a:r>
            <a:r>
              <a:rPr lang="en-GB" sz="1100" b="1" u="sng" dirty="0"/>
              <a:t>April 2020</a:t>
            </a:r>
            <a:r>
              <a:rPr lang="en-GB" sz="1100" dirty="0"/>
              <a:t> (1,416 v. 875 offences). </a:t>
            </a:r>
            <a:r>
              <a:rPr lang="en-GB" sz="1100" b="1" dirty="0"/>
              <a:t>VWI offences recorded in June 2021 were higher than before COVID restrictions were introduced</a:t>
            </a:r>
            <a:r>
              <a:rPr lang="en-GB" sz="1100" dirty="0"/>
              <a:t>; compared with June 2019 there was a 13.6% increase (170 more crimes).</a:t>
            </a:r>
          </a:p>
          <a:p>
            <a:endParaRPr lang="en-GB" sz="1100" dirty="0">
              <a:solidFill>
                <a:srgbClr val="FF0000"/>
              </a:solidFill>
            </a:endParaRPr>
          </a:p>
          <a:p>
            <a:pPr marL="285750" indent="-285750">
              <a:buFont typeface="Arial" panose="020B0604020202020204" pitchFamily="34" charset="0"/>
              <a:buChar char="•"/>
            </a:pPr>
            <a:r>
              <a:rPr lang="en-GB" sz="1100" dirty="0"/>
              <a:t>There were </a:t>
            </a:r>
            <a:r>
              <a:rPr lang="en-GB" sz="1100" b="1" dirty="0"/>
              <a:t>19.3% fewer Anti-Social Behaviour (ASB) in June 2021 (4,045 incidents) </a:t>
            </a:r>
            <a:r>
              <a:rPr lang="en-GB" sz="1100" dirty="0"/>
              <a:t>compared to June 2020 (5,015 incidents). Since May 2020, the number of ASB incidents reported have generally decreased when restrictions have been eased, and increased when further restrictions have been implemented by the Government. </a:t>
            </a:r>
            <a:r>
              <a:rPr lang="en-GB" sz="1100" b="1" dirty="0"/>
              <a:t>The average daily number of ASB incidents increased by 11.5% in June 2021 </a:t>
            </a:r>
            <a:r>
              <a:rPr lang="en-GB" sz="1100" dirty="0"/>
              <a:t>(135 incidents) </a:t>
            </a:r>
            <a:r>
              <a:rPr lang="en-GB" sz="1100" b="1" dirty="0"/>
              <a:t>compared to May 2021 </a:t>
            </a:r>
            <a:r>
              <a:rPr lang="en-GB" sz="1100" dirty="0"/>
              <a:t>(121 incidents). </a:t>
            </a:r>
            <a:r>
              <a:rPr lang="en-GB" sz="1100" b="1" dirty="0"/>
              <a:t>ASB incidents in June 2021 were 5.8% higher than pre-COVID levels: 223 more incidents compared to June 2019 (3,822 incidents).</a:t>
            </a:r>
          </a:p>
          <a:p>
            <a:endParaRPr lang="en-GB" sz="1100" dirty="0">
              <a:solidFill>
                <a:srgbClr val="FF0000"/>
              </a:solidFill>
            </a:endParaRPr>
          </a:p>
          <a:p>
            <a:pPr marL="285750" indent="-285750">
              <a:buFont typeface="Arial" panose="020B0604020202020204" pitchFamily="34" charset="0"/>
              <a:buChar char="•"/>
            </a:pPr>
            <a:r>
              <a:rPr lang="en-GB" sz="1100" dirty="0"/>
              <a:t>Confidence (from the independent survey commissioned by Essex Police) is at 79.3% (results to the 12 months to March 2021). </a:t>
            </a:r>
            <a:r>
              <a:rPr lang="en-GB" sz="1100" b="1" dirty="0"/>
              <a:t>Compared to year ending March 2020, confidence in the local police increased by 13.7% points</a:t>
            </a:r>
            <a:r>
              <a:rPr lang="en-GB" sz="1100" dirty="0"/>
              <a:t>. </a:t>
            </a:r>
          </a:p>
          <a:p>
            <a:endParaRPr lang="en-GB" sz="1100" dirty="0">
              <a:solidFill>
                <a:srgbClr val="FF0000"/>
              </a:solidFill>
            </a:endParaRPr>
          </a:p>
          <a:p>
            <a:pPr marL="285750" indent="-285750">
              <a:buFont typeface="Arial" panose="020B0604020202020204" pitchFamily="34" charset="0"/>
              <a:buChar char="•"/>
            </a:pPr>
            <a:r>
              <a:rPr lang="en-GB" sz="1100" dirty="0"/>
              <a:t>In response to COVID-19, Essex Police have been following a 4E approach, engaging, explaining, encouraging and only enforcing as a last resort</a:t>
            </a:r>
            <a:r>
              <a:rPr lang="en-GB" sz="1100" b="1" dirty="0"/>
              <a:t>.  In June 2021, Essex Police recorded 3 Fixed Penalty Notices (FPN / 4E); this represents 0.8% of all engagements</a:t>
            </a:r>
            <a:r>
              <a:rPr lang="en-GB" sz="1100" dirty="0"/>
              <a:t>.</a:t>
            </a:r>
            <a:r>
              <a:rPr lang="en-GB" sz="1100" b="1" dirty="0"/>
              <a:t> </a:t>
            </a:r>
            <a:r>
              <a:rPr lang="en-GB" sz="1100" dirty="0"/>
              <a:t>In total, 1,480 FPNs (4E) have been issued in the period April 2020 to June 2021. The June 2021 total includes enforcement marked as having been sent to ACRO Criminal Records Office.</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dirty="0"/>
              <a:t>There was a decrease of 4.8% (six fewer) Modern Slavery referrals in the 12 months to June 2021 compared to the same period in 2019-20. Essex Police are working towards increasing the number of referrals to achieve greater range and engagement with hard to access groups, thereby creating more opportunities to help vulnerable people.</a:t>
            </a:r>
          </a:p>
          <a:p>
            <a:endParaRPr lang="en-GB" sz="1200" dirty="0">
              <a:solidFill>
                <a:srgbClr val="FF0000"/>
              </a:solidFill>
            </a:endParaRPr>
          </a:p>
          <a:p>
            <a:r>
              <a:rPr lang="en-GB" sz="1050" dirty="0"/>
              <a:t> * Please see table showing the affect of social distancing measures on pages 13 - 16.</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June</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20</a:t>
            </a:fld>
            <a:endParaRPr lang="en-GB" dirty="0"/>
          </a:p>
        </p:txBody>
      </p:sp>
      <p:pic>
        <p:nvPicPr>
          <p:cNvPr id="5" name="Picture 4">
            <a:extLst>
              <a:ext uri="{FF2B5EF4-FFF2-40B4-BE49-F238E27FC236}">
                <a16:creationId xmlns:a16="http://schemas.microsoft.com/office/drawing/2014/main" id="{7F94EBA9-802E-4270-AC92-372E8E303357}"/>
              </a:ext>
            </a:extLst>
          </p:cNvPr>
          <p:cNvPicPr>
            <a:picLocks noChangeAspect="1"/>
          </p:cNvPicPr>
          <p:nvPr/>
        </p:nvPicPr>
        <p:blipFill>
          <a:blip r:embed="rId2"/>
          <a:stretch>
            <a:fillRect/>
          </a:stretch>
        </p:blipFill>
        <p:spPr>
          <a:xfrm>
            <a:off x="72000" y="935991"/>
            <a:ext cx="9000000" cy="4803007"/>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945778" cy="400110"/>
          </a:xfrm>
          <a:prstGeom prst="rect">
            <a:avLst/>
          </a:prstGeom>
        </p:spPr>
        <p:txBody>
          <a:bodyPr wrap="none">
            <a:spAutoFit/>
          </a:bodyPr>
          <a:lstStyle/>
          <a:p>
            <a:r>
              <a:rPr lang="en-GB" sz="2000" b="1" dirty="0">
                <a:solidFill>
                  <a:schemeClr val="bg1"/>
                </a:solidFill>
              </a:rPr>
              <a:t>Crime Tree Data – Rolling 12 Months to June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21</a:t>
            </a:fld>
            <a:endParaRPr lang="en-GB" dirty="0"/>
          </a:p>
        </p:txBody>
      </p:sp>
      <p:pic>
        <p:nvPicPr>
          <p:cNvPr id="4" name="Picture 3">
            <a:extLst>
              <a:ext uri="{FF2B5EF4-FFF2-40B4-BE49-F238E27FC236}">
                <a16:creationId xmlns:a16="http://schemas.microsoft.com/office/drawing/2014/main" id="{D72AA8F7-1E8B-4409-A6A1-1A557821834B}"/>
              </a:ext>
            </a:extLst>
          </p:cNvPr>
          <p:cNvPicPr>
            <a:picLocks noChangeAspect="1"/>
          </p:cNvPicPr>
          <p:nvPr/>
        </p:nvPicPr>
        <p:blipFill>
          <a:blip r:embed="rId2"/>
          <a:stretch>
            <a:fillRect/>
          </a:stretch>
        </p:blipFill>
        <p:spPr>
          <a:xfrm>
            <a:off x="72000" y="1083464"/>
            <a:ext cx="9000000" cy="2333855"/>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293400" y="4101891"/>
            <a:ext cx="8557200"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Essex experienced a 4.3% decrease in All Crime (6,924 fewer offences) for the 12 months to June 2021 compared to the 12 months to June 2020. This decrease in crime has been primarily influenced by the Government’s restrictions on gathering and movement in relation to COVID-19. Essex is eighth in its Most Similar Group of forces (MSG) for crime per 1,000 population. </a:t>
            </a:r>
          </a:p>
          <a:p>
            <a:endParaRPr lang="en-GB" sz="1200" dirty="0">
              <a:solidFill>
                <a:srgbClr val="FF0000"/>
              </a:solidFill>
            </a:endParaRPr>
          </a:p>
          <a:p>
            <a:r>
              <a:rPr lang="en-GB" sz="1200" dirty="0">
                <a:solidFill>
                  <a:schemeClr val="tx1"/>
                </a:solidFill>
              </a:rPr>
              <a:t>Due to the Government’s easing of restrictions on 21 June 2021, Essex Police recorded a daily average of 467 crimes in June 2021, compared with an average of 465 crimes in May 2021. This equates to an increase of 0.3%. </a:t>
            </a:r>
          </a:p>
          <a:p>
            <a:endParaRPr lang="en-GB" sz="1200" dirty="0">
              <a:solidFill>
                <a:srgbClr val="FF0000"/>
              </a:solidFill>
            </a:endParaRPr>
          </a:p>
          <a:p>
            <a:r>
              <a:rPr lang="en-GB" sz="1200" dirty="0">
                <a:solidFill>
                  <a:schemeClr val="tx1"/>
                </a:solidFill>
              </a:rPr>
              <a:t>13,998 offences were recorded in June 2021. This equates to an increase of 6.1% (811 more offences) compared to June 2020 (13,187 offences), when stricter Government restrictions were in place. There was a 4.5% increase in June 2021 compared to June 2019 (13,398 offences).</a:t>
            </a:r>
          </a:p>
          <a:p>
            <a:endParaRPr lang="en-GB" sz="1200" dirty="0">
              <a:solidFill>
                <a:srgbClr val="FF0000"/>
              </a:solidFill>
            </a:endParaRPr>
          </a:p>
          <a:p>
            <a:r>
              <a:rPr lang="en-GB" sz="1200" dirty="0">
                <a:solidFill>
                  <a:schemeClr val="tx1"/>
                </a:solidFill>
              </a:rPr>
              <a:t>Essex Police has been shortlisted in the Police Service of the Year category in the Improvement and Efficiency Social Enterprise (iESE) Public Sector Transformation Awards. These awards celebrate the most innovative practice in transforming local public services. </a:t>
            </a:r>
          </a:p>
        </p:txBody>
      </p:sp>
      <p:pic>
        <p:nvPicPr>
          <p:cNvPr id="2" name="Picture 1">
            <a:extLst>
              <a:ext uri="{FF2B5EF4-FFF2-40B4-BE49-F238E27FC236}">
                <a16:creationId xmlns:a16="http://schemas.microsoft.com/office/drawing/2014/main" id="{4A951DE3-4D95-495D-9AD8-427626F75CA2}"/>
              </a:ext>
            </a:extLst>
          </p:cNvPr>
          <p:cNvPicPr>
            <a:picLocks noChangeAspect="1"/>
          </p:cNvPicPr>
          <p:nvPr/>
        </p:nvPicPr>
        <p:blipFill>
          <a:blip r:embed="rId2"/>
          <a:stretch>
            <a:fillRect/>
          </a:stretch>
        </p:blipFill>
        <p:spPr>
          <a:xfrm>
            <a:off x="71999" y="728028"/>
            <a:ext cx="9000000" cy="634682"/>
          </a:xfrm>
          <a:prstGeom prst="rect">
            <a:avLst/>
          </a:prstGeom>
        </p:spPr>
      </p:pic>
      <p:pic>
        <p:nvPicPr>
          <p:cNvPr id="3" name="Picture 2">
            <a:extLst>
              <a:ext uri="{FF2B5EF4-FFF2-40B4-BE49-F238E27FC236}">
                <a16:creationId xmlns:a16="http://schemas.microsoft.com/office/drawing/2014/main" id="{63A3FD59-792D-4D6A-AB0F-93C9948EE914}"/>
              </a:ext>
            </a:extLst>
          </p:cNvPr>
          <p:cNvPicPr>
            <a:picLocks noChangeAspect="1"/>
          </p:cNvPicPr>
          <p:nvPr/>
        </p:nvPicPr>
        <p:blipFill>
          <a:blip r:embed="rId3"/>
          <a:stretch>
            <a:fillRect/>
          </a:stretch>
        </p:blipFill>
        <p:spPr>
          <a:xfrm>
            <a:off x="1356080" y="1438904"/>
            <a:ext cx="6431837"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3584" y="3713109"/>
            <a:ext cx="8928992"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79.3% (results to the 12 months to March 2021). Compared to year ending March 2020, confidence in the local police has significantly increased (an improvement of 13.7% points).*</a:t>
            </a:r>
          </a:p>
          <a:p>
            <a:endParaRPr lang="en-GB" sz="500" dirty="0">
              <a:solidFill>
                <a:srgbClr val="FF0000"/>
              </a:solidFill>
            </a:endParaRPr>
          </a:p>
          <a:p>
            <a:r>
              <a:rPr lang="en-GB" sz="1100" dirty="0">
                <a:solidFill>
                  <a:schemeClr val="tx1"/>
                </a:solidFill>
              </a:rPr>
              <a:t>The All Crime Harm (Crime Severity) Score** (12.1) places Essex sixth in its MSG.</a:t>
            </a:r>
          </a:p>
          <a:p>
            <a:endParaRPr lang="en-GB" sz="400" dirty="0">
              <a:solidFill>
                <a:srgbClr val="FF0000"/>
              </a:solidFill>
            </a:endParaRPr>
          </a:p>
          <a:p>
            <a:r>
              <a:rPr lang="en-GB" sz="1100" dirty="0">
                <a:solidFill>
                  <a:schemeClr val="tx1"/>
                </a:solidFill>
              </a:rPr>
              <a:t>Essex Police performance in relation to emergency response attendance within 15 minutes (urban) or 20 minutes (rural) has improved by 5.5 percentage points to 81.1% in the 12 months to June 2021 compared to the 12 months to June 2020. This is above the 80% target.</a:t>
            </a:r>
          </a:p>
          <a:p>
            <a:endParaRPr lang="en-GB" sz="1100" dirty="0">
              <a:solidFill>
                <a:srgbClr val="FF0000"/>
              </a:solidFill>
            </a:endParaRPr>
          </a:p>
          <a:p>
            <a:r>
              <a:rPr lang="en-GB" sz="1100" dirty="0">
                <a:solidFill>
                  <a:schemeClr val="tx1"/>
                </a:solidFill>
              </a:rPr>
              <a:t>Due to the fact that the percentage of people who have confidence in policing in Essex has improved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	  </a:t>
            </a:r>
            <a:endParaRPr lang="en-GB" sz="950" u="sng" dirty="0">
              <a:solidFill>
                <a:schemeClr val="tx1"/>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April in all three years.</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11" name="Picture 10">
            <a:extLst>
              <a:ext uri="{FF2B5EF4-FFF2-40B4-BE49-F238E27FC236}">
                <a16:creationId xmlns:a16="http://schemas.microsoft.com/office/drawing/2014/main" id="{46CA4751-5CB6-46E9-86DE-470FBA33AFA7}"/>
              </a:ext>
            </a:extLst>
          </p:cNvPr>
          <p:cNvPicPr>
            <a:picLocks noChangeAspect="1"/>
          </p:cNvPicPr>
          <p:nvPr/>
        </p:nvPicPr>
        <p:blipFill>
          <a:blip r:embed="rId2"/>
          <a:stretch>
            <a:fillRect/>
          </a:stretch>
        </p:blipFill>
        <p:spPr>
          <a:xfrm>
            <a:off x="44731" y="814567"/>
            <a:ext cx="9000000" cy="785549"/>
          </a:xfrm>
          <a:prstGeom prst="rect">
            <a:avLst/>
          </a:prstGeom>
        </p:spPr>
      </p:pic>
      <p:pic>
        <p:nvPicPr>
          <p:cNvPr id="12" name="Picture 11">
            <a:extLst>
              <a:ext uri="{FF2B5EF4-FFF2-40B4-BE49-F238E27FC236}">
                <a16:creationId xmlns:a16="http://schemas.microsoft.com/office/drawing/2014/main" id="{A4CE2197-B1DD-49C5-B13E-95C79D1BB7CE}"/>
              </a:ext>
            </a:extLst>
          </p:cNvPr>
          <p:cNvPicPr>
            <a:picLocks noChangeAspect="1"/>
          </p:cNvPicPr>
          <p:nvPr/>
        </p:nvPicPr>
        <p:blipFill>
          <a:blip r:embed="rId3"/>
          <a:stretch>
            <a:fillRect/>
          </a:stretch>
        </p:blipFill>
        <p:spPr>
          <a:xfrm>
            <a:off x="44731" y="1668712"/>
            <a:ext cx="9000000" cy="785549"/>
          </a:xfrm>
          <a:prstGeom prst="rect">
            <a:avLst/>
          </a:prstGeom>
        </p:spPr>
      </p:pic>
      <p:pic>
        <p:nvPicPr>
          <p:cNvPr id="4" name="Picture 3">
            <a:extLst>
              <a:ext uri="{FF2B5EF4-FFF2-40B4-BE49-F238E27FC236}">
                <a16:creationId xmlns:a16="http://schemas.microsoft.com/office/drawing/2014/main" id="{126B1D63-6CE9-4860-8E5A-9543343F5E31}"/>
              </a:ext>
            </a:extLst>
          </p:cNvPr>
          <p:cNvPicPr>
            <a:picLocks noChangeAspect="1"/>
          </p:cNvPicPr>
          <p:nvPr/>
        </p:nvPicPr>
        <p:blipFill>
          <a:blip r:embed="rId4"/>
          <a:stretch>
            <a:fillRect/>
          </a:stretch>
        </p:blipFill>
        <p:spPr>
          <a:xfrm>
            <a:off x="44731" y="2522857"/>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43773" y="3967572"/>
            <a:ext cx="8952079" cy="253146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22.6% increase (10,380 more) in Anti-Social Behaviour (ASB) incidents for the 12 months to June 2021 compared to the 12 months to June 2020. This increase was due to the COVID-19 restriction period, during which many additional reports were received that related to activities that were not previously considered to be ASB; examples include social gatherings and shops and businesses continuing to trade. Since May 2020 the number of ASB incidents reported has generally decreased when restrictions have been eased, and increased when further restrictions have been implemented by the Government. There was a decrease of -19.3% ASB reports in June 2021 compared to June 2020 (970 fewer incidents). The average daily number of ASB incidents increased by 11.5% in June 2021 (135 incidents) compared to May 2021 (121 incidents). </a:t>
            </a:r>
          </a:p>
          <a:p>
            <a:endParaRPr lang="en-GB" sz="1000" dirty="0">
              <a:solidFill>
                <a:schemeClr val="tx1"/>
              </a:solidFill>
            </a:endParaRPr>
          </a:p>
          <a:p>
            <a:r>
              <a:rPr lang="en-GB" sz="1000" dirty="0">
                <a:solidFill>
                  <a:schemeClr val="tx1"/>
                </a:solidFill>
              </a:rPr>
              <a:t>The number of ASB incidents are higher than pre-COVID levels with a 5.8% increase (223 more incidents) compared to June 2019.</a:t>
            </a:r>
          </a:p>
          <a:p>
            <a:endParaRPr lang="en-GB" sz="1000" dirty="0">
              <a:solidFill>
                <a:srgbClr val="FF0000"/>
              </a:solidFill>
            </a:endParaRPr>
          </a:p>
          <a:p>
            <a:pPr lvl="0"/>
            <a:r>
              <a:rPr lang="en-GB" sz="1000" dirty="0">
                <a:solidFill>
                  <a:schemeClr val="tx1"/>
                </a:solidFill>
              </a:rPr>
              <a:t>The results of Essex’s independent survey in relation to how well residents perceive Essex Police and partner organisations to be dealing with ASB showed a significant improvement: 4.1% points.*</a:t>
            </a:r>
          </a:p>
          <a:p>
            <a:pPr lvl="0"/>
            <a:endParaRPr lang="en-GB" sz="1000" dirty="0">
              <a:solidFill>
                <a:srgbClr val="FF0000"/>
              </a:solidFill>
            </a:endParaRPr>
          </a:p>
          <a:p>
            <a:pPr lvl="0"/>
            <a:r>
              <a:rPr lang="en-GB" sz="1000" dirty="0">
                <a:solidFill>
                  <a:schemeClr val="tx1"/>
                </a:solidFill>
              </a:rPr>
              <a:t>Due to the significant increase in public perception from the Essex independent survey, a grade of Good is recommended.</a:t>
            </a:r>
          </a:p>
          <a:p>
            <a:endParaRPr lang="en-GB" sz="950" dirty="0">
              <a:solidFill>
                <a:schemeClr val="tx1"/>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endParaRPr lang="en-GB" sz="950" dirty="0">
              <a:solidFill>
                <a:srgbClr val="FF0000"/>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2" name="Picture 1">
            <a:extLst>
              <a:ext uri="{FF2B5EF4-FFF2-40B4-BE49-F238E27FC236}">
                <a16:creationId xmlns:a16="http://schemas.microsoft.com/office/drawing/2014/main" id="{B98230E7-7C5B-4F61-9B41-FF3FE336AAC2}"/>
              </a:ext>
            </a:extLst>
          </p:cNvPr>
          <p:cNvPicPr>
            <a:picLocks noChangeAspect="1"/>
          </p:cNvPicPr>
          <p:nvPr/>
        </p:nvPicPr>
        <p:blipFill>
          <a:blip r:embed="rId3"/>
          <a:stretch>
            <a:fillRect/>
          </a:stretch>
        </p:blipFill>
        <p:spPr>
          <a:xfrm>
            <a:off x="43773" y="1908792"/>
            <a:ext cx="9000000" cy="958206"/>
          </a:xfrm>
          <a:prstGeom prst="rect">
            <a:avLst/>
          </a:prstGeom>
        </p:spPr>
      </p:pic>
      <p:pic>
        <p:nvPicPr>
          <p:cNvPr id="13" name="Picture 12">
            <a:extLst>
              <a:ext uri="{FF2B5EF4-FFF2-40B4-BE49-F238E27FC236}">
                <a16:creationId xmlns:a16="http://schemas.microsoft.com/office/drawing/2014/main" id="{3B765EAB-72E8-4369-B1DF-D907C33E39FC}"/>
              </a:ext>
            </a:extLst>
          </p:cNvPr>
          <p:cNvPicPr>
            <a:picLocks noChangeAspect="1"/>
          </p:cNvPicPr>
          <p:nvPr/>
        </p:nvPicPr>
        <p:blipFill>
          <a:blip r:embed="rId4"/>
          <a:stretch>
            <a:fillRect/>
          </a:stretch>
        </p:blipFill>
        <p:spPr>
          <a:xfrm>
            <a:off x="43773" y="2889220"/>
            <a:ext cx="9000000" cy="1029393"/>
          </a:xfrm>
          <a:prstGeom prst="rect">
            <a:avLst/>
          </a:prstGeom>
        </p:spPr>
      </p:pic>
      <p:pic>
        <p:nvPicPr>
          <p:cNvPr id="4" name="Picture 3">
            <a:extLst>
              <a:ext uri="{FF2B5EF4-FFF2-40B4-BE49-F238E27FC236}">
                <a16:creationId xmlns:a16="http://schemas.microsoft.com/office/drawing/2014/main" id="{1B79CB2B-03D0-440A-94B4-19CE1CF85F6F}"/>
              </a:ext>
            </a:extLst>
          </p:cNvPr>
          <p:cNvPicPr>
            <a:picLocks noChangeAspect="1"/>
          </p:cNvPicPr>
          <p:nvPr/>
        </p:nvPicPr>
        <p:blipFill>
          <a:blip r:embed="rId5"/>
          <a:stretch>
            <a:fillRect/>
          </a:stretch>
        </p:blipFill>
        <p:spPr>
          <a:xfrm>
            <a:off x="56365" y="762819"/>
            <a:ext cx="5040000" cy="710023"/>
          </a:xfrm>
          <a:prstGeom prst="rect">
            <a:avLst/>
          </a:prstGeom>
        </p:spPr>
      </p:pic>
      <p:pic>
        <p:nvPicPr>
          <p:cNvPr id="10" name="Picture 9">
            <a:extLst>
              <a:ext uri="{FF2B5EF4-FFF2-40B4-BE49-F238E27FC236}">
                <a16:creationId xmlns:a16="http://schemas.microsoft.com/office/drawing/2014/main" id="{DD456ADE-F222-4D77-A2DD-73A62D9A454B}"/>
              </a:ext>
            </a:extLst>
          </p:cNvPr>
          <p:cNvPicPr>
            <a:picLocks noChangeAspect="1"/>
          </p:cNvPicPr>
          <p:nvPr/>
        </p:nvPicPr>
        <p:blipFill>
          <a:blip r:embed="rId6"/>
          <a:stretch>
            <a:fillRect/>
          </a:stretch>
        </p:blipFill>
        <p:spPr>
          <a:xfrm>
            <a:off x="6115852" y="732176"/>
            <a:ext cx="2880000" cy="1143810"/>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3773471"/>
            <a:ext cx="8879360" cy="24929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4.6% decrease (1,999 fewer) in Domestic Abuse incidents and a 5.1% decrease (1,055 fewer) in repeat incidents of Domestic Abuse for the 12 months to June 2021 compared to the 12 months to June 2020. There was a 10.2% increase (1,324 more) in Domestic Abuse arrests and a 6.5% increase (14 more) in the number of Domestic Violence Protection Notices (DVPN) and Protection Orders (DVPO) issued in the 12 months to June 2021 compared to the 12 months to June 2020.</a:t>
            </a:r>
          </a:p>
          <a:p>
            <a:endParaRPr lang="en-GB" sz="1200" dirty="0">
              <a:solidFill>
                <a:srgbClr val="FF0000"/>
              </a:solidFill>
            </a:endParaRPr>
          </a:p>
          <a:p>
            <a:r>
              <a:rPr lang="en-GB" sz="1200" dirty="0">
                <a:solidFill>
                  <a:schemeClr val="tx1"/>
                </a:solidFill>
              </a:rPr>
              <a:t>Domestic Abuse incidents in June 2021 were higher than at pre-COVID levels, with a 10.9% increase (370 more incidents) compared to June 2019.</a:t>
            </a:r>
          </a:p>
          <a:p>
            <a:endParaRPr lang="en-GB" sz="1200" dirty="0">
              <a:solidFill>
                <a:srgbClr val="FF0000"/>
              </a:solidFill>
            </a:endParaRPr>
          </a:p>
          <a:p>
            <a:pPr lvl="0"/>
            <a:r>
              <a:rPr lang="en-GB" sz="1200" dirty="0">
                <a:solidFill>
                  <a:schemeClr val="tx1"/>
                </a:solidFill>
              </a:rPr>
              <a:t>There was a 4.8% decrease (158 fewer) in the number of solved Domestic Abuse outcomes in the 12 months to June 2021 compared to the 12 months to June 2020 and a -2.0% decrease (64 fewer) compared to the 12 months to June 2019.</a:t>
            </a:r>
          </a:p>
          <a:p>
            <a:pPr lvl="0"/>
            <a:endParaRPr lang="en-GB" sz="1200" dirty="0">
              <a:solidFill>
                <a:srgbClr val="FF0000"/>
              </a:solidFill>
            </a:endParaRPr>
          </a:p>
          <a:p>
            <a:pPr lvl="0"/>
            <a:r>
              <a:rPr lang="en-GB" sz="1200" dirty="0">
                <a:solidFill>
                  <a:schemeClr val="tx1"/>
                </a:solidFill>
              </a:rPr>
              <a:t>Due to the decrease in incidents and repeat incidents of Domestic Abuse and the increase in Domestic Abuse arrests, a grade of Good is recommended.</a:t>
            </a:r>
          </a:p>
        </p:txBody>
      </p:sp>
      <p:sp>
        <p:nvSpPr>
          <p:cNvPr id="12" name="Rectangle 11"/>
          <p:cNvSpPr/>
          <p:nvPr/>
        </p:nvSpPr>
        <p:spPr>
          <a:xfrm>
            <a:off x="7596336" y="156942"/>
            <a:ext cx="1440160"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8" name="Picture 7">
            <a:extLst>
              <a:ext uri="{FF2B5EF4-FFF2-40B4-BE49-F238E27FC236}">
                <a16:creationId xmlns:a16="http://schemas.microsoft.com/office/drawing/2014/main" id="{8C70B505-F01B-4B4F-B805-5C9FCAD60DA0}"/>
              </a:ext>
            </a:extLst>
          </p:cNvPr>
          <p:cNvPicPr>
            <a:picLocks noChangeAspect="1"/>
          </p:cNvPicPr>
          <p:nvPr/>
        </p:nvPicPr>
        <p:blipFill>
          <a:blip r:embed="rId2"/>
          <a:stretch>
            <a:fillRect/>
          </a:stretch>
        </p:blipFill>
        <p:spPr>
          <a:xfrm>
            <a:off x="107504" y="815828"/>
            <a:ext cx="5202000" cy="1303238"/>
          </a:xfrm>
          <a:prstGeom prst="rect">
            <a:avLst/>
          </a:prstGeom>
        </p:spPr>
      </p:pic>
      <p:pic>
        <p:nvPicPr>
          <p:cNvPr id="10" name="Picture 9">
            <a:extLst>
              <a:ext uri="{FF2B5EF4-FFF2-40B4-BE49-F238E27FC236}">
                <a16:creationId xmlns:a16="http://schemas.microsoft.com/office/drawing/2014/main" id="{F19C23F7-3D17-41E0-8203-4A0F9217302C}"/>
              </a:ext>
            </a:extLst>
          </p:cNvPr>
          <p:cNvPicPr>
            <a:picLocks noChangeAspect="1"/>
          </p:cNvPicPr>
          <p:nvPr/>
        </p:nvPicPr>
        <p:blipFill>
          <a:blip r:embed="rId3"/>
          <a:stretch>
            <a:fillRect/>
          </a:stretch>
        </p:blipFill>
        <p:spPr>
          <a:xfrm>
            <a:off x="5386864" y="817524"/>
            <a:ext cx="3600000" cy="1429763"/>
          </a:xfrm>
          <a:prstGeom prst="rect">
            <a:avLst/>
          </a:prstGeom>
        </p:spPr>
      </p:pic>
      <p:pic>
        <p:nvPicPr>
          <p:cNvPr id="11" name="Picture 10">
            <a:extLst>
              <a:ext uri="{FF2B5EF4-FFF2-40B4-BE49-F238E27FC236}">
                <a16:creationId xmlns:a16="http://schemas.microsoft.com/office/drawing/2014/main" id="{ABD8ABB3-34A2-43B1-A2B7-A6AA515C6CBB}"/>
              </a:ext>
            </a:extLst>
          </p:cNvPr>
          <p:cNvPicPr>
            <a:picLocks noChangeAspect="1"/>
          </p:cNvPicPr>
          <p:nvPr/>
        </p:nvPicPr>
        <p:blipFill>
          <a:blip r:embed="rId4"/>
          <a:stretch>
            <a:fillRect/>
          </a:stretch>
        </p:blipFill>
        <p:spPr>
          <a:xfrm>
            <a:off x="107504" y="2221447"/>
            <a:ext cx="5202000" cy="1144440"/>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746" y="3532457"/>
            <a:ext cx="8886902" cy="2631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saw a decrease of 40 Homicides (to 21 offences) for the 12 months to June 2021 compared to the 12 months to June 2020. The 12 months to June 2020 includes the tragic incident where 39 Vietnamese nationals were discovered in a lorry trailer in Grays in October 2019. Essex is sixth in its Most Similar Group (MSG) of forces for offences per 1,000 population, and is slightly higher than the MSG average.</a:t>
            </a:r>
          </a:p>
          <a:p>
            <a:endParaRPr lang="en-GB" sz="1100" dirty="0">
              <a:solidFill>
                <a:srgbClr val="FF0000"/>
              </a:solidFill>
            </a:endParaRPr>
          </a:p>
          <a:p>
            <a:r>
              <a:rPr lang="en-GB" sz="1100" dirty="0">
                <a:solidFill>
                  <a:schemeClr val="tx1"/>
                </a:solidFill>
              </a:rPr>
              <a:t>There was one Homicide offence June 2021 compared to two offences in June 2020 and one offence in June 2019. </a:t>
            </a:r>
          </a:p>
          <a:p>
            <a:endParaRPr lang="en-GB" sz="1100" dirty="0">
              <a:solidFill>
                <a:srgbClr val="FF0000"/>
              </a:solidFill>
            </a:endParaRPr>
          </a:p>
          <a:p>
            <a:r>
              <a:rPr lang="en-GB" sz="1100" dirty="0">
                <a:solidFill>
                  <a:schemeClr val="tx1"/>
                </a:solidFill>
              </a:rPr>
              <a:t>There was a 4.3% decrease (629 fewer offences) in Violence with Injury offences. With the recent easing of restrictions, the number of Violence with Injury offences in June 2021 is 18.4% higher (220 more offences) than those experienced in June 2020: 541 more offences (61.8%) were recorded in June 2021 (1,416 offences) compared to April 2020 (875 offences) when the Government first implemented national restrictions. </a:t>
            </a:r>
          </a:p>
          <a:p>
            <a:endParaRPr lang="en-GB" sz="1100" dirty="0">
              <a:solidFill>
                <a:srgbClr val="FF0000"/>
              </a:solidFill>
            </a:endParaRPr>
          </a:p>
          <a:p>
            <a:r>
              <a:rPr lang="en-GB" sz="1100" dirty="0">
                <a:solidFill>
                  <a:schemeClr val="tx1"/>
                </a:solidFill>
              </a:rPr>
              <a:t>The number of Violence with Injury offences increased by 13.6% (170 more offences) in the 12 months to June 2021 compared to the 12 months to June 2019. </a:t>
            </a:r>
          </a:p>
          <a:p>
            <a:endParaRPr lang="en-GB" sz="1100" dirty="0">
              <a:solidFill>
                <a:srgbClr val="FF0000"/>
              </a:solidFill>
            </a:endParaRPr>
          </a:p>
          <a:p>
            <a:r>
              <a:rPr lang="en-GB" sz="1100" dirty="0">
                <a:solidFill>
                  <a:schemeClr val="tx1"/>
                </a:solidFill>
              </a:rPr>
              <a:t>Essex is fifth in its MSG for Violence with Injury offences per 1,000 population, and is slightly better than the MSG average. There was a decrease in domestic abuse-related Violence with Injury (4.8% decrease, 269 fewer offences); 38.9%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887889C2-64CF-496B-BC88-1252CB5E7082}"/>
              </a:ext>
            </a:extLst>
          </p:cNvPr>
          <p:cNvPicPr>
            <a:picLocks noChangeAspect="1"/>
          </p:cNvPicPr>
          <p:nvPr/>
        </p:nvPicPr>
        <p:blipFill>
          <a:blip r:embed="rId8"/>
          <a:stretch>
            <a:fillRect/>
          </a:stretch>
        </p:blipFill>
        <p:spPr>
          <a:xfrm>
            <a:off x="72000" y="763820"/>
            <a:ext cx="9000000" cy="853159"/>
          </a:xfrm>
          <a:prstGeom prst="rect">
            <a:avLst/>
          </a:prstGeom>
        </p:spPr>
      </p:pic>
      <p:pic>
        <p:nvPicPr>
          <p:cNvPr id="4" name="Picture 3">
            <a:extLst>
              <a:ext uri="{FF2B5EF4-FFF2-40B4-BE49-F238E27FC236}">
                <a16:creationId xmlns:a16="http://schemas.microsoft.com/office/drawing/2014/main" id="{0B49FC5F-4139-43E0-AA5D-F82C57FB7178}"/>
              </a:ext>
            </a:extLst>
          </p:cNvPr>
          <p:cNvPicPr>
            <a:picLocks noChangeAspect="1"/>
          </p:cNvPicPr>
          <p:nvPr/>
        </p:nvPicPr>
        <p:blipFill>
          <a:blip r:embed="rId9"/>
          <a:stretch>
            <a:fillRect/>
          </a:stretch>
        </p:blipFill>
        <p:spPr>
          <a:xfrm>
            <a:off x="72000" y="1715215"/>
            <a:ext cx="4140000" cy="1644227"/>
          </a:xfrm>
          <a:prstGeom prst="rect">
            <a:avLst/>
          </a:prstGeom>
        </p:spPr>
      </p:pic>
      <p:pic>
        <p:nvPicPr>
          <p:cNvPr id="8" name="Picture 7">
            <a:extLst>
              <a:ext uri="{FF2B5EF4-FFF2-40B4-BE49-F238E27FC236}">
                <a16:creationId xmlns:a16="http://schemas.microsoft.com/office/drawing/2014/main" id="{A3D1C29F-8AE5-40D2-9E0B-7FC8482B2B4A}"/>
              </a:ext>
            </a:extLst>
          </p:cNvPr>
          <p:cNvPicPr>
            <a:picLocks noChangeAspect="1"/>
          </p:cNvPicPr>
          <p:nvPr/>
        </p:nvPicPr>
        <p:blipFill>
          <a:blip r:embed="rId10"/>
          <a:stretch>
            <a:fillRect/>
          </a:stretch>
        </p:blipFill>
        <p:spPr>
          <a:xfrm>
            <a:off x="4836648" y="1715214"/>
            <a:ext cx="4140000" cy="1644227"/>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2210855"/>
            <a:ext cx="8892480" cy="45397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The combined harm (Crime Severity) score* (7.5) for Violence with Injury, Rape, Other Sexual Offences and Robbery of Personal Property places Essex seventh in its Most Similar Group of Forces (MSG).</a:t>
            </a:r>
          </a:p>
          <a:p>
            <a:pPr lvl="0"/>
            <a:endParaRPr lang="en-GB" sz="1100" dirty="0">
              <a:solidFill>
                <a:srgbClr val="FF0000"/>
              </a:solidFill>
            </a:endParaRPr>
          </a:p>
          <a:p>
            <a:r>
              <a:rPr lang="en-GB" sz="1100" dirty="0">
                <a:solidFill>
                  <a:schemeClr val="tx1"/>
                </a:solidFill>
              </a:rPr>
              <a:t>There was a -2.2% decrease (64 fewer) in the number of solved high harm offences (Violence with Injury, Rape, Other Sexual Offences and Robbery of Personal Property combined) in the 12 months to June 2021 compared to the 12 months to June 2020. Please see page 20 for the numbers of solved for each category. </a:t>
            </a:r>
          </a:p>
          <a:p>
            <a:endParaRPr lang="en-GB" sz="1100" dirty="0">
              <a:solidFill>
                <a:srgbClr val="FF0000"/>
              </a:solidFill>
            </a:endParaRPr>
          </a:p>
          <a:p>
            <a:pPr lvl="0"/>
            <a:r>
              <a:rPr lang="en-GB" sz="1100" dirty="0">
                <a:solidFill>
                  <a:schemeClr val="tx1"/>
                </a:solidFill>
              </a:rPr>
              <a:t>There was a 52.2% decrease (1,867 fewer) in the number of stop and search for weapons in the 12 months to June 2021 compared to the 12 months to June 2020. </a:t>
            </a:r>
          </a:p>
          <a:p>
            <a:pPr lvl="0"/>
            <a:endParaRPr lang="en-GB" sz="1100" dirty="0">
              <a:solidFill>
                <a:srgbClr val="FF0000"/>
              </a:solidFill>
            </a:endParaRPr>
          </a:p>
          <a:p>
            <a:r>
              <a:rPr lang="en-GB" sz="1100" dirty="0">
                <a:solidFill>
                  <a:schemeClr val="tx1"/>
                </a:solidFill>
              </a:rPr>
              <a:t>There was a 19.2% increase (249 more) in the number of Knife-enabled crime offences in the 12 months to June 2021** compared to the 12 months to June 2020</a:t>
            </a:r>
            <a:r>
              <a:rPr lang="en-GB" sz="1100" i="1" dirty="0">
                <a:solidFill>
                  <a:schemeClr val="tx1"/>
                </a:solidFill>
              </a:rPr>
              <a:t>.</a:t>
            </a:r>
            <a:endParaRPr lang="en-GB" sz="1100" dirty="0">
              <a:solidFill>
                <a:schemeClr val="tx1"/>
              </a:solidFill>
            </a:endParaRPr>
          </a:p>
          <a:p>
            <a:endParaRPr lang="en-GB" sz="1100" dirty="0">
              <a:solidFill>
                <a:srgbClr val="FF0000"/>
              </a:solidFill>
            </a:endParaRPr>
          </a:p>
          <a:p>
            <a:r>
              <a:rPr lang="en-GB" sz="1100" dirty="0">
                <a:solidFill>
                  <a:schemeClr val="tx1"/>
                </a:solidFill>
              </a:rPr>
              <a:t>The number of solved high harm offences decreased by -8.9% (276 fewer) and the number of stop and search for weapons decreased by -3.0% (53 fewer) in the 12 months to June 2021 compared to the 12 months to June 2019. </a:t>
            </a:r>
          </a:p>
          <a:p>
            <a:endParaRPr lang="en-GB" sz="1100" dirty="0">
              <a:solidFill>
                <a:srgbClr val="FF0000"/>
              </a:solidFill>
            </a:endParaRPr>
          </a:p>
          <a:p>
            <a:r>
              <a:rPr lang="en-GB" sz="1100" dirty="0">
                <a:solidFill>
                  <a:schemeClr val="tx1"/>
                </a:solidFill>
              </a:rPr>
              <a:t>Due to the fact that Essex is higher than the MSG average in both the number of homicides and high harm offences, a grade of Requires Improvement is recommended.</a:t>
            </a:r>
          </a:p>
          <a:p>
            <a:endParaRPr lang="en-GB" sz="1100" dirty="0">
              <a:solidFill>
                <a:srgbClr val="FF0000"/>
              </a:solidFill>
            </a:endParaRPr>
          </a:p>
          <a:p>
            <a:r>
              <a:rPr lang="en-GB" sz="1000" dirty="0">
                <a:solidFill>
                  <a:schemeClr val="tx1"/>
                </a:solidFill>
              </a:rPr>
              <a:t>Please note:	  </a:t>
            </a:r>
            <a:endParaRPr lang="en-GB" sz="1000" u="sng" dirty="0">
              <a:solidFill>
                <a:schemeClr val="tx1"/>
              </a:solidFill>
            </a:endParaRPr>
          </a:p>
          <a:p>
            <a:r>
              <a:rPr lang="en-GB" sz="1000" dirty="0">
                <a:solidFill>
                  <a:schemeClr val="tx1"/>
                </a:solidFill>
              </a:rPr>
              <a:t>* Crime Severity Scores (as calculated by the Office for National Statistics) measure the ‘relative harm’ of crimes by taking into account both their volume and their severity. Data are for the 12 months to April in all three years.</a:t>
            </a:r>
          </a:p>
          <a:p>
            <a:r>
              <a:rPr lang="en-GB" sz="10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9C1BA80F-2D64-41FD-B49E-C24CF1E395EC}"/>
              </a:ext>
            </a:extLst>
          </p:cNvPr>
          <p:cNvPicPr>
            <a:picLocks noChangeAspect="1"/>
          </p:cNvPicPr>
          <p:nvPr/>
        </p:nvPicPr>
        <p:blipFill>
          <a:blip r:embed="rId2"/>
          <a:stretch>
            <a:fillRect/>
          </a:stretch>
        </p:blipFill>
        <p:spPr>
          <a:xfrm>
            <a:off x="72000" y="716478"/>
            <a:ext cx="9000000" cy="1466542"/>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95776" y="3764926"/>
            <a:ext cx="8725476" cy="213135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93.1% increase in Organised Crime Group (OCG) disruptions (134 more) for the 12 months to June 2021 compared to the 12 months to June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100" dirty="0">
              <a:solidFill>
                <a:srgbClr val="FF0000"/>
              </a:solidFill>
            </a:endParaRPr>
          </a:p>
          <a:p>
            <a:pPr lvl="0"/>
            <a:r>
              <a:rPr lang="en-GB" sz="1100" dirty="0">
                <a:solidFill>
                  <a:schemeClr val="tx1"/>
                </a:solidFill>
              </a:rPr>
              <a:t>Trafficking of drug arrests, which are primarily driven by police proactivity, decreased by 6.6% (130 fewer) for the 12 months to June 2021 compared to the 12 months to June 2020. In the same period, 21.0% more trafficking of drugs offences have been recorded (220 more offences to 1,267).</a:t>
            </a:r>
          </a:p>
          <a:p>
            <a:pPr lvl="0"/>
            <a:endParaRPr lang="en-GB" sz="1100" dirty="0">
              <a:solidFill>
                <a:srgbClr val="FF0000"/>
              </a:solidFill>
            </a:endParaRPr>
          </a:p>
          <a:p>
            <a:r>
              <a:rPr lang="en-GB" sz="1100" dirty="0">
                <a:solidFill>
                  <a:schemeClr val="tx1"/>
                </a:solidFill>
              </a:rPr>
              <a:t>The number of trafficking of drug arrests increased by 13.6% (219 more) in the 12 months to June 2021 compared to the 12 months to June 2019. </a:t>
            </a:r>
          </a:p>
          <a:p>
            <a:pPr lvl="0"/>
            <a:endParaRPr lang="en-GB" sz="1100" dirty="0">
              <a:solidFill>
                <a:srgbClr val="FF0000"/>
              </a:solidFill>
            </a:endParaRPr>
          </a:p>
          <a:p>
            <a:r>
              <a:rPr lang="en-GB" sz="1100" dirty="0">
                <a:solidFill>
                  <a:schemeClr val="tx1"/>
                </a:solidFill>
              </a:rPr>
              <a:t>Due to the increase in OCG disruptions a grade of Good is recommended.</a:t>
            </a:r>
          </a:p>
          <a:p>
            <a:endParaRPr lang="en-GB" sz="1200" dirty="0">
              <a:solidFill>
                <a:schemeClr val="tx1"/>
              </a:solidFill>
            </a:endParaRPr>
          </a:p>
          <a:p>
            <a:r>
              <a:rPr lang="en-GB" sz="1050" dirty="0">
                <a:solidFill>
                  <a:schemeClr val="tx1"/>
                </a:solidFill>
              </a:rPr>
              <a:t>* Due to the change in recording in January 2019 it is not possible to compare the 12 months to June 2019 to the 12 months to June 2021.</a:t>
            </a:r>
          </a:p>
        </p:txBody>
      </p:sp>
      <p:pic>
        <p:nvPicPr>
          <p:cNvPr id="4" name="Picture 3">
            <a:extLst>
              <a:ext uri="{FF2B5EF4-FFF2-40B4-BE49-F238E27FC236}">
                <a16:creationId xmlns:a16="http://schemas.microsoft.com/office/drawing/2014/main" id="{FEF0B10F-3E0E-4549-A7E3-1D6B020A109B}"/>
              </a:ext>
            </a:extLst>
          </p:cNvPr>
          <p:cNvPicPr>
            <a:picLocks noChangeAspect="1"/>
          </p:cNvPicPr>
          <p:nvPr/>
        </p:nvPicPr>
        <p:blipFill>
          <a:blip r:embed="rId2"/>
          <a:stretch>
            <a:fillRect/>
          </a:stretch>
        </p:blipFill>
        <p:spPr>
          <a:xfrm>
            <a:off x="177669" y="754028"/>
            <a:ext cx="7200000" cy="948649"/>
          </a:xfrm>
          <a:prstGeom prst="rect">
            <a:avLst/>
          </a:prstGeom>
        </p:spPr>
      </p:pic>
      <p:pic>
        <p:nvPicPr>
          <p:cNvPr id="10" name="Picture 9">
            <a:extLst>
              <a:ext uri="{FF2B5EF4-FFF2-40B4-BE49-F238E27FC236}">
                <a16:creationId xmlns:a16="http://schemas.microsoft.com/office/drawing/2014/main" id="{095BC4B8-5909-4419-AA2F-C4EEC27F28AB}"/>
              </a:ext>
            </a:extLst>
          </p:cNvPr>
          <p:cNvPicPr>
            <a:picLocks noChangeAspect="1"/>
          </p:cNvPicPr>
          <p:nvPr/>
        </p:nvPicPr>
        <p:blipFill>
          <a:blip r:embed="rId3"/>
          <a:stretch>
            <a:fillRect/>
          </a:stretch>
        </p:blipFill>
        <p:spPr>
          <a:xfrm>
            <a:off x="177669" y="1818577"/>
            <a:ext cx="4032000" cy="1735341"/>
          </a:xfrm>
          <a:prstGeom prst="rect">
            <a:avLst/>
          </a:prstGeom>
        </p:spPr>
      </p:pic>
      <p:pic>
        <p:nvPicPr>
          <p:cNvPr id="11" name="Picture 10">
            <a:extLst>
              <a:ext uri="{FF2B5EF4-FFF2-40B4-BE49-F238E27FC236}">
                <a16:creationId xmlns:a16="http://schemas.microsoft.com/office/drawing/2014/main" id="{809FA63F-68B9-480F-B28D-27E4ED3AF05A}"/>
              </a:ext>
            </a:extLst>
          </p:cNvPr>
          <p:cNvPicPr>
            <a:picLocks noChangeAspect="1"/>
          </p:cNvPicPr>
          <p:nvPr/>
        </p:nvPicPr>
        <p:blipFill>
          <a:blip r:embed="rId4"/>
          <a:stretch>
            <a:fillRect/>
          </a:stretch>
        </p:blipFill>
        <p:spPr>
          <a:xfrm>
            <a:off x="4583864" y="1818577"/>
            <a:ext cx="4320000" cy="1715715"/>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customXml/itemProps3.xml><?xml version="1.0" encoding="utf-8"?>
<ds:datastoreItem xmlns:ds="http://schemas.openxmlformats.org/officeDocument/2006/customXml" ds:itemID="{28994F2E-0B20-4C22-93D0-ED08D70A5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120557</TotalTime>
  <Words>4703</Words>
  <Application>Microsoft Office PowerPoint</Application>
  <PresentationFormat>On-screen Show (4:3)</PresentationFormat>
  <Paragraphs>232</Paragraphs>
  <Slides>21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4424</cp:revision>
  <cp:lastPrinted>2020-11-06T11:50:37Z</cp:lastPrinted>
  <dcterms:created xsi:type="dcterms:W3CDTF">2016-11-25T10:22:24Z</dcterms:created>
  <dcterms:modified xsi:type="dcterms:W3CDTF">2021-07-13T14:48:12Z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