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7" r:id="rId5"/>
    <p:sldId id="299" r:id="rId6"/>
    <p:sldId id="286" r:id="rId7"/>
    <p:sldId id="300" r:id="rId8"/>
    <p:sldId id="287" r:id="rId9"/>
    <p:sldId id="288" r:id="rId10"/>
    <p:sldId id="289" r:id="rId11"/>
    <p:sldId id="305" r:id="rId12"/>
    <p:sldId id="290" r:id="rId13"/>
    <p:sldId id="291" r:id="rId14"/>
    <p:sldId id="292" r:id="rId15"/>
    <p:sldId id="311" r:id="rId16"/>
    <p:sldId id="302" r:id="rId17"/>
    <p:sldId id="307" r:id="rId18"/>
    <p:sldId id="310" r:id="rId19"/>
    <p:sldId id="312" r:id="rId20"/>
    <p:sldId id="313" r:id="rId21"/>
    <p:sldId id="298" r:id="rId22"/>
    <p:sldId id="294" r:id="rId23"/>
    <p:sldId id="295" r:id="rId24"/>
    <p:sldId id="296" r:id="rId25"/>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17" clrIdx="1"/>
  <p:cmAuthor id="2" name="Victoria Harrington 42077067" initials="VH4" lastIdx="99"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2"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4"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6102" autoAdjust="0"/>
  </p:normalViewPr>
  <p:slideViewPr>
    <p:cSldViewPr>
      <p:cViewPr varScale="1">
        <p:scale>
          <a:sx n="62" d="100"/>
          <a:sy n="62" d="100"/>
        </p:scale>
        <p:origin x="122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12/08/2021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12/08/2021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12/08/2021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12/08/2021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12/08/2021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12/08/2021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12/08/2021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12/08/2021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12/08/2021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12/08/2021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12/08/2021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12/08/2021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12/08/2021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12/08/2021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emf"/><Relationship Id="rId4" Type="http://schemas.openxmlformats.org/officeDocument/2006/relationships/image" Target="../media/image32.png"/></Relationships>
</file>

<file path=ppt/slides/_rels/slide14.xml.rels><?xml version="1.0" encoding="UTF-8" standalone="yes"?>
<Relationships xmlns="http://schemas.openxmlformats.org/package/2006/relationships"><Relationship Id="rId8" Type="http://schemas.openxmlformats.org/officeDocument/2006/relationships/image" Target="../media/image40.emf"/><Relationship Id="rId3" Type="http://schemas.openxmlformats.org/officeDocument/2006/relationships/image" Target="../media/image35.emf"/><Relationship Id="rId7" Type="http://schemas.openxmlformats.org/officeDocument/2006/relationships/image" Target="../media/image39.emf"/><Relationship Id="rId2" Type="http://schemas.openxmlformats.org/officeDocument/2006/relationships/image" Target="../media/image34.emf"/><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15.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emf"/><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July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1.2</a:t>
            </a:r>
          </a:p>
          <a:p>
            <a:pPr algn="r"/>
            <a:r>
              <a:rPr lang="en-GB" sz="1600" dirty="0"/>
              <a:t>Produced August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31 May 2021 </a:t>
            </a:r>
            <a:r>
              <a:rPr lang="en-GB" sz="1200" i="1" dirty="0">
                <a:solidFill>
                  <a:schemeClr val="bg1">
                    <a:lumMod val="50000"/>
                  </a:schemeClr>
                </a:solidFill>
              </a:rPr>
              <a:t>(Essex Police data are to 31 July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2461" y="3319768"/>
            <a:ext cx="8826979" cy="33085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Although there was a 12.5% increase (249 more) in the number of Child Sexual Abuse/Exploitation investigations in the 12 months to July 2021 compared to the 12 months to July 2020, there was a 17.7% decrease (68 fewer) in the number of solved Child Abuse Outcomes. </a:t>
            </a:r>
          </a:p>
          <a:p>
            <a:pPr lvl="0"/>
            <a:endParaRPr lang="en-GB" sz="1100" dirty="0">
              <a:solidFill>
                <a:srgbClr val="FF0000"/>
              </a:solidFill>
            </a:endParaRPr>
          </a:p>
          <a:p>
            <a:pPr lvl="0"/>
            <a:r>
              <a:rPr lang="en-GB" sz="1100" dirty="0">
                <a:solidFill>
                  <a:schemeClr val="tx1"/>
                </a:solidFill>
              </a:rPr>
              <a:t>9.5% more Child Abuse offences (an increase of 513) were recorded in the 12 months to July 2021 compared to the 12 months to July 2020. This increase in offences can be partly attributed to a rise in referrals from schools in the latter part of 2020. There was a 1.8% point decrease in the solved rate (from 7.1% to 5.4%).</a:t>
            </a:r>
          </a:p>
          <a:p>
            <a:pPr lvl="0"/>
            <a:endParaRPr lang="en-GB" sz="1100" dirty="0">
              <a:solidFill>
                <a:srgbClr val="FF0000"/>
              </a:solidFill>
            </a:endParaRPr>
          </a:p>
          <a:p>
            <a:pPr lvl="0"/>
            <a:r>
              <a:rPr lang="en-GB" sz="1100" dirty="0">
                <a:solidFill>
                  <a:schemeClr val="tx1"/>
                </a:solidFill>
              </a:rPr>
              <a:t>139 Modern Slavery referrals were made in the 12 months to July 2021 compared with 110 in the 12 months to July 2020 (29 more).</a:t>
            </a:r>
          </a:p>
          <a:p>
            <a:pPr lvl="0"/>
            <a:endParaRPr lang="en-GB" sz="1100" dirty="0">
              <a:solidFill>
                <a:srgbClr val="FF0000"/>
              </a:solidFill>
            </a:endParaRPr>
          </a:p>
          <a:p>
            <a:r>
              <a:rPr lang="en-GB" sz="1100" dirty="0">
                <a:solidFill>
                  <a:schemeClr val="tx1"/>
                </a:solidFill>
              </a:rPr>
              <a:t>The number of child abuse outcomes increased by 38.0% (87 more outcomes) and the number of child abuse offences increased by 30.4% (1,375 more offences) in the 12 months to July 2021 compared to the 12 months to July 2019. </a:t>
            </a:r>
          </a:p>
          <a:p>
            <a:endParaRPr lang="en-GB" sz="1100" dirty="0">
              <a:solidFill>
                <a:srgbClr val="FF0000"/>
              </a:solidFill>
            </a:endParaRPr>
          </a:p>
          <a:p>
            <a:r>
              <a:rPr lang="en-GB" sz="1100" dirty="0">
                <a:solidFill>
                  <a:schemeClr val="tx1"/>
                </a:solidFill>
              </a:rPr>
              <a:t>6.3% more Child Sexual Abuse/Exploitation investigations (an increase of 132) were recorded in the 12 months to July 2021 compared to the 12 months to July 2019.</a:t>
            </a:r>
          </a:p>
          <a:p>
            <a:endParaRPr lang="en-GB" sz="1100" dirty="0">
              <a:solidFill>
                <a:srgbClr val="FF0000"/>
              </a:solidFill>
            </a:endParaRPr>
          </a:p>
          <a:p>
            <a:pPr lvl="0"/>
            <a:r>
              <a:rPr lang="en-GB" sz="1100" dirty="0">
                <a:solidFill>
                  <a:schemeClr val="tx1"/>
                </a:solidFill>
              </a:rPr>
              <a:t>Due to the decrease in the number of child abuse outcomes and the increase of child abuse offences, a grade of Requires Improvement is recommended.</a:t>
            </a:r>
          </a:p>
          <a:p>
            <a:pPr lvl="0"/>
            <a:endParaRPr lang="en-GB" sz="1200" dirty="0">
              <a:solidFill>
                <a:schemeClr val="tx1"/>
              </a:solidFill>
            </a:endParaRPr>
          </a:p>
          <a:p>
            <a:pPr lvl="0"/>
            <a:r>
              <a:rPr lang="en-GB" sz="1000" dirty="0">
                <a:solidFill>
                  <a:schemeClr val="tx1"/>
                </a:solidFill>
              </a:rPr>
              <a:t>* Due to a change in recording of Modern Slavery referrals in April 2019 it is not possible to compare the 12 months to July 2019 to the 12 months to July 2021.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829116" y="6496089"/>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6066858" y="179348"/>
            <a:ext cx="307714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endParaRPr lang="en-GB" b="1" dirty="0">
              <a:solidFill>
                <a:schemeClr val="accent3"/>
              </a:solidFill>
            </a:endParaRPr>
          </a:p>
        </p:txBody>
      </p:sp>
      <p:pic>
        <p:nvPicPr>
          <p:cNvPr id="10" name="Picture 9">
            <a:extLst>
              <a:ext uri="{FF2B5EF4-FFF2-40B4-BE49-F238E27FC236}">
                <a16:creationId xmlns:a16="http://schemas.microsoft.com/office/drawing/2014/main" id="{6163EAC3-E8D4-4622-818E-4AA88A0B4569}"/>
              </a:ext>
            </a:extLst>
          </p:cNvPr>
          <p:cNvPicPr>
            <a:picLocks noChangeAspect="1"/>
          </p:cNvPicPr>
          <p:nvPr/>
        </p:nvPicPr>
        <p:blipFill>
          <a:blip r:embed="rId2"/>
          <a:stretch>
            <a:fillRect/>
          </a:stretch>
        </p:blipFill>
        <p:spPr>
          <a:xfrm>
            <a:off x="202461" y="703607"/>
            <a:ext cx="6210000" cy="1326968"/>
          </a:xfrm>
          <a:prstGeom prst="rect">
            <a:avLst/>
          </a:prstGeom>
        </p:spPr>
      </p:pic>
      <p:pic>
        <p:nvPicPr>
          <p:cNvPr id="3" name="Picture 2">
            <a:extLst>
              <a:ext uri="{FF2B5EF4-FFF2-40B4-BE49-F238E27FC236}">
                <a16:creationId xmlns:a16="http://schemas.microsoft.com/office/drawing/2014/main" id="{56146F8D-12A1-421F-AB48-327D47961B1D}"/>
              </a:ext>
            </a:extLst>
          </p:cNvPr>
          <p:cNvPicPr>
            <a:picLocks noChangeAspect="1"/>
          </p:cNvPicPr>
          <p:nvPr/>
        </p:nvPicPr>
        <p:blipFill>
          <a:blip r:embed="rId3"/>
          <a:stretch>
            <a:fillRect/>
          </a:stretch>
        </p:blipFill>
        <p:spPr>
          <a:xfrm>
            <a:off x="202461" y="2039054"/>
            <a:ext cx="2880000" cy="1229823"/>
          </a:xfrm>
          <a:prstGeom prst="rect">
            <a:avLst/>
          </a:prstGeom>
        </p:spPr>
      </p:pic>
      <p:pic>
        <p:nvPicPr>
          <p:cNvPr id="12" name="Picture 11">
            <a:extLst>
              <a:ext uri="{FF2B5EF4-FFF2-40B4-BE49-F238E27FC236}">
                <a16:creationId xmlns:a16="http://schemas.microsoft.com/office/drawing/2014/main" id="{8CFD99FB-9DB7-451B-9321-DDD58CCB772A}"/>
              </a:ext>
            </a:extLst>
          </p:cNvPr>
          <p:cNvPicPr>
            <a:picLocks noChangeAspect="1"/>
          </p:cNvPicPr>
          <p:nvPr/>
        </p:nvPicPr>
        <p:blipFill>
          <a:blip r:embed="rId4"/>
          <a:stretch>
            <a:fillRect/>
          </a:stretch>
        </p:blipFill>
        <p:spPr>
          <a:xfrm>
            <a:off x="3173145" y="2036240"/>
            <a:ext cx="2880000" cy="1235099"/>
          </a:xfrm>
          <a:prstGeom prst="rect">
            <a:avLst/>
          </a:prstGeom>
        </p:spPr>
      </p:pic>
      <p:pic>
        <p:nvPicPr>
          <p:cNvPr id="13" name="Picture 12">
            <a:extLst>
              <a:ext uri="{FF2B5EF4-FFF2-40B4-BE49-F238E27FC236}">
                <a16:creationId xmlns:a16="http://schemas.microsoft.com/office/drawing/2014/main" id="{346CCB8A-A424-4597-9AEA-0BB117D29FFB}"/>
              </a:ext>
            </a:extLst>
          </p:cNvPr>
          <p:cNvPicPr>
            <a:picLocks noChangeAspect="1"/>
          </p:cNvPicPr>
          <p:nvPr/>
        </p:nvPicPr>
        <p:blipFill>
          <a:blip r:embed="rId5"/>
          <a:stretch>
            <a:fillRect/>
          </a:stretch>
        </p:blipFill>
        <p:spPr>
          <a:xfrm>
            <a:off x="6143829" y="2044886"/>
            <a:ext cx="2880000" cy="1232663"/>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87296" y="4085662"/>
            <a:ext cx="8950775" cy="240835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 2.4% decrease (18 fewer) in the number of those Killed or Seriously Injured (KSI) in Essex for the 12 months to July 2021 compared to the 12 months to July 2020. The number of </a:t>
            </a:r>
            <a:r>
              <a:rPr lang="en-GB" sz="1000" dirty="0" err="1">
                <a:solidFill>
                  <a:schemeClr val="tx1"/>
                </a:solidFill>
              </a:rPr>
              <a:t>KSIs</a:t>
            </a:r>
            <a:r>
              <a:rPr lang="en-GB" sz="1000" dirty="0">
                <a:solidFill>
                  <a:schemeClr val="tx1"/>
                </a:solidFill>
              </a:rPr>
              <a:t> also decreased by 18.3% (161 fewer offences) in the 12 months to July 2021 compared to the 12 months to July 2019. Please note that most </a:t>
            </a:r>
            <a:r>
              <a:rPr lang="en-GB" sz="1000" dirty="0" err="1">
                <a:solidFill>
                  <a:schemeClr val="tx1"/>
                </a:solidFill>
              </a:rPr>
              <a:t>KSIs</a:t>
            </a:r>
            <a:r>
              <a:rPr lang="en-GB" sz="1000" dirty="0">
                <a:solidFill>
                  <a:schemeClr val="tx1"/>
                </a:solidFill>
              </a:rPr>
              <a:t> do not necessarily result in criminal offences (such as death or serious injury caused by dangerous driving) being recorded. Essex is sixth in its Most Similar Group (MSG) of forces for casualties per 100 million vehicle kilometres (results to June 2020) and slightly worse than the MSG average. However, due to the fact that more recent national figures have not been released, the current position cannot be determined (the date of the next national release has not yet been confirmed).</a:t>
            </a:r>
          </a:p>
          <a:p>
            <a:endParaRPr lang="en-GB" sz="1000" dirty="0">
              <a:solidFill>
                <a:srgbClr val="FF0000"/>
              </a:solidFill>
            </a:endParaRPr>
          </a:p>
          <a:p>
            <a:r>
              <a:rPr lang="en-GB" sz="1000" dirty="0">
                <a:solidFill>
                  <a:schemeClr val="tx1"/>
                </a:solidFill>
              </a:rPr>
              <a:t>There was a 33.2% decrease (240 fewer offences) in the number of driving related mobile phone offences recorded for the 12 months to July 2021 compared to the 12 months to July 2020.*  There was also a 26.7% decrease (1,132 fewer offences) in drink/drug driving for the 12 months to July 2021 compared to the 12 months to July 2020; of these offences, there was an 9.4% decrease (134 fewer offences) in </a:t>
            </a:r>
            <a:r>
              <a:rPr lang="en-GB" sz="1000" i="1" dirty="0">
                <a:solidFill>
                  <a:schemeClr val="tx1"/>
                </a:solidFill>
              </a:rPr>
              <a:t>drink</a:t>
            </a:r>
            <a:r>
              <a:rPr lang="en-GB" sz="1000" dirty="0">
                <a:solidFill>
                  <a:schemeClr val="tx1"/>
                </a:solidFill>
              </a:rPr>
              <a:t> driving and a 37.7% decrease (885 fewer offences) in </a:t>
            </a:r>
            <a:r>
              <a:rPr lang="en-GB" sz="1000" i="1" dirty="0">
                <a:solidFill>
                  <a:schemeClr val="tx1"/>
                </a:solidFill>
              </a:rPr>
              <a:t>drug</a:t>
            </a:r>
            <a:r>
              <a:rPr lang="en-GB" sz="1000" dirty="0">
                <a:solidFill>
                  <a:schemeClr val="tx1"/>
                </a:solidFill>
              </a:rPr>
              <a:t> driving. All of these offence types are primarily driven by police proactivity in relation to road safety.</a:t>
            </a:r>
          </a:p>
          <a:p>
            <a:endParaRPr lang="en-GB" sz="1000" dirty="0">
              <a:solidFill>
                <a:srgbClr val="FF0000"/>
              </a:solidFill>
            </a:endParaRPr>
          </a:p>
          <a:p>
            <a:r>
              <a:rPr lang="en-GB" sz="1000" dirty="0">
                <a:solidFill>
                  <a:schemeClr val="tx1"/>
                </a:solidFill>
              </a:rPr>
              <a:t>Due to the decrease in KSIs and the number of drink/drug driving offences in the past 12 months, a grade of Good is recommended.</a:t>
            </a:r>
          </a:p>
          <a:p>
            <a:endParaRPr lang="en-GB" sz="1050" dirty="0">
              <a:solidFill>
                <a:srgbClr val="FF0000"/>
              </a:solidFill>
            </a:endParaRPr>
          </a:p>
          <a:p>
            <a:r>
              <a:rPr lang="en-GB" sz="1050" dirty="0">
                <a:solidFill>
                  <a:schemeClr val="tx1"/>
                </a:solidFill>
              </a:rPr>
              <a:t>* </a:t>
            </a:r>
            <a:r>
              <a:rPr lang="en-GB" sz="950" dirty="0">
                <a:solidFill>
                  <a:schemeClr val="tx1"/>
                </a:solidFill>
              </a:rPr>
              <a:t>The year on year data for driving offences related to mobile phones are not comparable due to a legal appeal (which occurred in October 2019). The current phone use legislation is awaiting clarification in the courts, which has been delayed due to the impact of COVID-19. Since the appeal, fewer offences have been prosecuted.</a:t>
            </a:r>
          </a:p>
        </p:txBody>
      </p:sp>
      <p:pic>
        <p:nvPicPr>
          <p:cNvPr id="4" name="Picture 3">
            <a:extLst>
              <a:ext uri="{FF2B5EF4-FFF2-40B4-BE49-F238E27FC236}">
                <a16:creationId xmlns:a16="http://schemas.microsoft.com/office/drawing/2014/main" id="{A90567A7-B8C0-4722-904F-7EE3F13BBFAA}"/>
              </a:ext>
            </a:extLst>
          </p:cNvPr>
          <p:cNvPicPr>
            <a:picLocks noChangeAspect="1"/>
          </p:cNvPicPr>
          <p:nvPr/>
        </p:nvPicPr>
        <p:blipFill>
          <a:blip r:embed="rId2"/>
          <a:stretch>
            <a:fillRect/>
          </a:stretch>
        </p:blipFill>
        <p:spPr>
          <a:xfrm>
            <a:off x="71999" y="704012"/>
            <a:ext cx="9000000" cy="1469914"/>
          </a:xfrm>
          <a:prstGeom prst="rect">
            <a:avLst/>
          </a:prstGeom>
        </p:spPr>
      </p:pic>
      <p:pic>
        <p:nvPicPr>
          <p:cNvPr id="10" name="Picture 9">
            <a:extLst>
              <a:ext uri="{FF2B5EF4-FFF2-40B4-BE49-F238E27FC236}">
                <a16:creationId xmlns:a16="http://schemas.microsoft.com/office/drawing/2014/main" id="{C1C99E46-25C9-4ADF-B820-E5707E609E05}"/>
              </a:ext>
            </a:extLst>
          </p:cNvPr>
          <p:cNvPicPr>
            <a:picLocks noChangeAspect="1"/>
          </p:cNvPicPr>
          <p:nvPr/>
        </p:nvPicPr>
        <p:blipFill>
          <a:blip r:embed="rId3"/>
          <a:stretch>
            <a:fillRect/>
          </a:stretch>
        </p:blipFill>
        <p:spPr>
          <a:xfrm>
            <a:off x="71999" y="2194195"/>
            <a:ext cx="3697200" cy="1469760"/>
          </a:xfrm>
          <a:prstGeom prst="rect">
            <a:avLst/>
          </a:prstGeom>
        </p:spPr>
      </p:pic>
      <p:pic>
        <p:nvPicPr>
          <p:cNvPr id="11" name="Picture 10">
            <a:extLst>
              <a:ext uri="{FF2B5EF4-FFF2-40B4-BE49-F238E27FC236}">
                <a16:creationId xmlns:a16="http://schemas.microsoft.com/office/drawing/2014/main" id="{718AE037-83A3-4390-AFB7-6D19D1357DE2}"/>
              </a:ext>
            </a:extLst>
          </p:cNvPr>
          <p:cNvPicPr>
            <a:picLocks noChangeAspect="1"/>
          </p:cNvPicPr>
          <p:nvPr/>
        </p:nvPicPr>
        <p:blipFill>
          <a:blip r:embed="rId4"/>
          <a:stretch>
            <a:fillRect/>
          </a:stretch>
        </p:blipFill>
        <p:spPr>
          <a:xfrm>
            <a:off x="5087387" y="2215064"/>
            <a:ext cx="3960000" cy="961221"/>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1" name="TextBox 10">
            <a:extLst>
              <a:ext uri="{FF2B5EF4-FFF2-40B4-BE49-F238E27FC236}">
                <a16:creationId xmlns:a16="http://schemas.microsoft.com/office/drawing/2014/main" id="{9C2AD9C7-A5DD-4F41-9937-F02966000DCE}"/>
              </a:ext>
            </a:extLst>
          </p:cNvPr>
          <p:cNvSpPr txBox="1"/>
          <p:nvPr/>
        </p:nvSpPr>
        <p:spPr>
          <a:xfrm>
            <a:off x="124149" y="709144"/>
            <a:ext cx="8894104" cy="815608"/>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Exceptions Overview</a:t>
            </a:r>
            <a:r>
              <a:rPr lang="en-GB" sz="1400" dirty="0">
                <a:solidFill>
                  <a:schemeClr val="tx1"/>
                </a:solidFill>
              </a:rPr>
              <a:t> </a:t>
            </a:r>
          </a:p>
          <a:p>
            <a:r>
              <a:rPr lang="en-GB" sz="1100" dirty="0">
                <a:solidFill>
                  <a:schemeClr val="tx1"/>
                </a:solidFill>
              </a:rPr>
              <a:t>Violence without Injury, Stalking and Harassment, Rape, Racial/Religiously Aggravated Offences, Hate Crime HO Definition, Domestic Abuse and Public Order experienced statistically significant </a:t>
            </a:r>
            <a:r>
              <a:rPr lang="en-GB" sz="1100" u="sng" dirty="0">
                <a:solidFill>
                  <a:schemeClr val="tx1"/>
                </a:solidFill>
              </a:rPr>
              <a:t>increases</a:t>
            </a:r>
            <a:r>
              <a:rPr lang="en-GB" sz="1100" dirty="0">
                <a:solidFill>
                  <a:schemeClr val="tx1"/>
                </a:solidFill>
              </a:rPr>
              <a:t> for the month of July 2021. The </a:t>
            </a:r>
            <a:r>
              <a:rPr lang="en-GB" sz="1100" u="sng" dirty="0">
                <a:solidFill>
                  <a:schemeClr val="tx1"/>
                </a:solidFill>
              </a:rPr>
              <a:t>solved rate</a:t>
            </a:r>
            <a:r>
              <a:rPr lang="en-GB" sz="1100" dirty="0">
                <a:solidFill>
                  <a:schemeClr val="tx1"/>
                </a:solidFill>
              </a:rPr>
              <a:t> for Stalking and Harassment experienced a statistically significant </a:t>
            </a:r>
            <a:r>
              <a:rPr lang="en-GB" sz="1100" u="sng" dirty="0">
                <a:solidFill>
                  <a:schemeClr val="tx1"/>
                </a:solidFill>
              </a:rPr>
              <a:t>decrease</a:t>
            </a:r>
            <a:r>
              <a:rPr lang="en-GB" sz="1100" dirty="0">
                <a:solidFill>
                  <a:schemeClr val="tx1"/>
                </a:solidFill>
              </a:rPr>
              <a:t>. </a:t>
            </a:r>
          </a:p>
        </p:txBody>
      </p:sp>
      <p:sp>
        <p:nvSpPr>
          <p:cNvPr id="12" name="TextBox 11">
            <a:extLst>
              <a:ext uri="{FF2B5EF4-FFF2-40B4-BE49-F238E27FC236}">
                <a16:creationId xmlns:a16="http://schemas.microsoft.com/office/drawing/2014/main" id="{B591C2DB-ED51-45E5-B28C-782476C9ED31}"/>
              </a:ext>
            </a:extLst>
          </p:cNvPr>
          <p:cNvSpPr txBox="1"/>
          <p:nvPr/>
        </p:nvSpPr>
        <p:spPr>
          <a:xfrm>
            <a:off x="124149" y="4219860"/>
            <a:ext cx="889410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rPr>
              <a:t>Racial/Religiously Aggravated Offences – </a:t>
            </a:r>
            <a:r>
              <a:rPr lang="en-GB" sz="1200" b="1" dirty="0">
                <a:solidFill>
                  <a:srgbClr val="FF0000"/>
                </a:solidFill>
              </a:rPr>
              <a:t>Increase</a:t>
            </a:r>
            <a:r>
              <a:rPr lang="en-GB" sz="1200" b="1" dirty="0">
                <a:solidFill>
                  <a:srgbClr val="00B050"/>
                </a:solidFill>
              </a:rPr>
              <a:t> </a:t>
            </a:r>
            <a:endParaRPr lang="en-GB" sz="1200" dirty="0">
              <a:solidFill>
                <a:srgbClr val="00B050"/>
              </a:solidFill>
            </a:endParaRPr>
          </a:p>
          <a:p>
            <a:r>
              <a:rPr lang="en-GB" sz="1000" dirty="0">
                <a:solidFill>
                  <a:schemeClr val="tx1"/>
                </a:solidFill>
              </a:rPr>
              <a:t>14.7% increase (246 more crimes) for the 12 months to July 2021 compared to the 12 months to July 2020. There were statistically exceptional increases in three Districts in July 2021. </a:t>
            </a:r>
          </a:p>
        </p:txBody>
      </p:sp>
      <p:sp>
        <p:nvSpPr>
          <p:cNvPr id="7" name="TextBox 6">
            <a:extLst>
              <a:ext uri="{FF2B5EF4-FFF2-40B4-BE49-F238E27FC236}">
                <a16:creationId xmlns:a16="http://schemas.microsoft.com/office/drawing/2014/main" id="{C512A4A1-3DFB-4E8B-B235-2235A9904E01}"/>
              </a:ext>
            </a:extLst>
          </p:cNvPr>
          <p:cNvSpPr txBox="1"/>
          <p:nvPr/>
        </p:nvSpPr>
        <p:spPr>
          <a:xfrm>
            <a:off x="124149" y="2225975"/>
            <a:ext cx="8894104" cy="129266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rPr>
              <a:t>Stalking and Harassment - Offences – </a:t>
            </a:r>
            <a:r>
              <a:rPr lang="en-GB" sz="1200" b="1" dirty="0">
                <a:solidFill>
                  <a:srgbClr val="FF0000"/>
                </a:solidFill>
              </a:rPr>
              <a:t>Increase</a:t>
            </a:r>
            <a:r>
              <a:rPr lang="en-GB" sz="1200" b="1" dirty="0">
                <a:solidFill>
                  <a:srgbClr val="00B050"/>
                </a:solidFill>
              </a:rPr>
              <a:t> </a:t>
            </a:r>
            <a:endParaRPr lang="en-GB" sz="1200" dirty="0">
              <a:solidFill>
                <a:srgbClr val="00B050"/>
              </a:solidFill>
            </a:endParaRPr>
          </a:p>
          <a:p>
            <a:r>
              <a:rPr lang="en-GB" sz="1000" dirty="0">
                <a:solidFill>
                  <a:schemeClr val="tx1"/>
                </a:solidFill>
              </a:rPr>
              <a:t>18.0% increase (4,102 more crimes) for the 12 months to July 2021 compared to the 12 months to July 2020. There were statistically exceptional increases in six Districts in July 2021. </a:t>
            </a:r>
          </a:p>
          <a:p>
            <a:endParaRPr lang="en-GB" sz="1200" dirty="0">
              <a:solidFill>
                <a:srgbClr val="FF0000"/>
              </a:solidFill>
            </a:endParaRPr>
          </a:p>
          <a:p>
            <a:r>
              <a:rPr lang="en-GB" sz="1200" b="1" dirty="0">
                <a:solidFill>
                  <a:schemeClr val="tx1"/>
                </a:solidFill>
              </a:rPr>
              <a:t>Stalking and Harassment - Solved Rate - </a:t>
            </a:r>
            <a:r>
              <a:rPr lang="en-GB" sz="1200" b="1" dirty="0">
                <a:solidFill>
                  <a:srgbClr val="FF0000"/>
                </a:solidFill>
              </a:rPr>
              <a:t>Decrease</a:t>
            </a:r>
            <a:endParaRPr lang="en-GB" sz="1200" dirty="0">
              <a:solidFill>
                <a:schemeClr val="tx1"/>
              </a:solidFill>
            </a:endParaRPr>
          </a:p>
          <a:p>
            <a:r>
              <a:rPr lang="en-GB" sz="1000" dirty="0">
                <a:solidFill>
                  <a:schemeClr val="tx1"/>
                </a:solidFill>
              </a:rPr>
              <a:t>2.2% increase (40 more solved offences) for the 12 months to July 2021 compared to the 12 months to July 2020. The Force saw a statistically exceptional decrease in July 2021. </a:t>
            </a:r>
            <a:endParaRPr lang="en-GB" sz="1000" dirty="0">
              <a:solidFill>
                <a:srgbClr val="FF0000"/>
              </a:solidFill>
            </a:endParaRPr>
          </a:p>
        </p:txBody>
      </p:sp>
      <p:sp>
        <p:nvSpPr>
          <p:cNvPr id="8" name="TextBox 7">
            <a:extLst>
              <a:ext uri="{FF2B5EF4-FFF2-40B4-BE49-F238E27FC236}">
                <a16:creationId xmlns:a16="http://schemas.microsoft.com/office/drawing/2014/main" id="{4000C402-DA5A-42F3-93E3-6971E2565BE3}"/>
              </a:ext>
            </a:extLst>
          </p:cNvPr>
          <p:cNvSpPr txBox="1"/>
          <p:nvPr/>
        </p:nvSpPr>
        <p:spPr>
          <a:xfrm>
            <a:off x="124149" y="5505858"/>
            <a:ext cx="889410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rPr>
              <a:t>Domestic Abuse Offences – </a:t>
            </a:r>
            <a:r>
              <a:rPr lang="en-GB" sz="1200" b="1" dirty="0">
                <a:solidFill>
                  <a:srgbClr val="FF0000"/>
                </a:solidFill>
              </a:rPr>
              <a:t>Increase</a:t>
            </a:r>
            <a:r>
              <a:rPr lang="en-GB" sz="1200" b="1" dirty="0">
                <a:solidFill>
                  <a:srgbClr val="00B050"/>
                </a:solidFill>
              </a:rPr>
              <a:t> </a:t>
            </a:r>
            <a:endParaRPr lang="en-GB" sz="1200" dirty="0">
              <a:solidFill>
                <a:srgbClr val="00B050"/>
              </a:solidFill>
            </a:endParaRPr>
          </a:p>
          <a:p>
            <a:r>
              <a:rPr lang="en-GB" sz="1000" dirty="0">
                <a:solidFill>
                  <a:schemeClr val="tx1"/>
                </a:solidFill>
              </a:rPr>
              <a:t>3.2% decrease (969 fewer crimes) for the 12 months to July 2021 compared to the 12 months to July 2020. There were statistically exceptional increases in three Districts in July 2021. </a:t>
            </a:r>
          </a:p>
        </p:txBody>
      </p:sp>
      <p:sp>
        <p:nvSpPr>
          <p:cNvPr id="10" name="TextBox 9">
            <a:extLst>
              <a:ext uri="{FF2B5EF4-FFF2-40B4-BE49-F238E27FC236}">
                <a16:creationId xmlns:a16="http://schemas.microsoft.com/office/drawing/2014/main" id="{E13DDA9C-24D0-4D98-AC24-9006F8D7586A}"/>
              </a:ext>
            </a:extLst>
          </p:cNvPr>
          <p:cNvSpPr txBox="1"/>
          <p:nvPr/>
        </p:nvSpPr>
        <p:spPr>
          <a:xfrm>
            <a:off x="124149" y="4862859"/>
            <a:ext cx="889410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rPr>
              <a:t>Hate Crime HO Definition</a:t>
            </a:r>
            <a:r>
              <a:rPr lang="en-GB" sz="1200" b="1" dirty="0">
                <a:solidFill>
                  <a:srgbClr val="FF0000"/>
                </a:solidFill>
              </a:rPr>
              <a:t> </a:t>
            </a:r>
            <a:r>
              <a:rPr lang="en-GB" sz="1200" b="1" dirty="0">
                <a:solidFill>
                  <a:schemeClr val="tx1"/>
                </a:solidFill>
              </a:rPr>
              <a:t>– </a:t>
            </a:r>
            <a:r>
              <a:rPr lang="en-GB" sz="1200" b="1" dirty="0">
                <a:solidFill>
                  <a:srgbClr val="FF0000"/>
                </a:solidFill>
              </a:rPr>
              <a:t>Increase</a:t>
            </a:r>
            <a:r>
              <a:rPr lang="en-GB" sz="1200" b="1" dirty="0">
                <a:solidFill>
                  <a:srgbClr val="00B050"/>
                </a:solidFill>
              </a:rPr>
              <a:t> </a:t>
            </a:r>
            <a:endParaRPr lang="en-GB" sz="1200" dirty="0">
              <a:solidFill>
                <a:srgbClr val="00B050"/>
              </a:solidFill>
            </a:endParaRPr>
          </a:p>
          <a:p>
            <a:r>
              <a:rPr lang="en-GB" sz="1000" dirty="0">
                <a:solidFill>
                  <a:schemeClr val="tx1"/>
                </a:solidFill>
              </a:rPr>
              <a:t>26.4% increase (836 more crimes) for the 12 months to July 2021 compared to the 12 months to July 2020. The Force saw a statistically exceptional increase in July 2021. </a:t>
            </a:r>
          </a:p>
        </p:txBody>
      </p:sp>
      <p:sp>
        <p:nvSpPr>
          <p:cNvPr id="13" name="TextBox 12">
            <a:extLst>
              <a:ext uri="{FF2B5EF4-FFF2-40B4-BE49-F238E27FC236}">
                <a16:creationId xmlns:a16="http://schemas.microsoft.com/office/drawing/2014/main" id="{D05AB24B-449F-48AF-852A-7E79B3C43471}"/>
              </a:ext>
            </a:extLst>
          </p:cNvPr>
          <p:cNvSpPr txBox="1"/>
          <p:nvPr/>
        </p:nvSpPr>
        <p:spPr>
          <a:xfrm>
            <a:off x="124149" y="3576861"/>
            <a:ext cx="889410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rPr>
              <a:t>Rape Offences</a:t>
            </a:r>
            <a:r>
              <a:rPr lang="en-GB" sz="1200" b="1" dirty="0">
                <a:solidFill>
                  <a:srgbClr val="FF0000"/>
                </a:solidFill>
              </a:rPr>
              <a:t> </a:t>
            </a:r>
            <a:r>
              <a:rPr lang="en-GB" sz="1200" b="1" dirty="0">
                <a:solidFill>
                  <a:schemeClr val="tx1"/>
                </a:solidFill>
              </a:rPr>
              <a:t>– </a:t>
            </a:r>
            <a:r>
              <a:rPr lang="en-GB" sz="1200" b="1" dirty="0">
                <a:solidFill>
                  <a:srgbClr val="FF0000"/>
                </a:solidFill>
              </a:rPr>
              <a:t>Increase</a:t>
            </a:r>
            <a:r>
              <a:rPr lang="en-GB" sz="1200" b="1" dirty="0">
                <a:solidFill>
                  <a:srgbClr val="00B050"/>
                </a:solidFill>
              </a:rPr>
              <a:t> </a:t>
            </a:r>
            <a:endParaRPr lang="en-GB" sz="1200" dirty="0">
              <a:solidFill>
                <a:srgbClr val="00B050"/>
              </a:solidFill>
            </a:endParaRPr>
          </a:p>
          <a:p>
            <a:r>
              <a:rPr lang="en-GB" sz="1000" dirty="0">
                <a:solidFill>
                  <a:schemeClr val="tx1"/>
                </a:solidFill>
              </a:rPr>
              <a:t>17.5% increase (344 more crimes) for the 12 months to July 2021 compared to the 12 months to July 2020. There were statistically exceptional increases in three Districts in July 2021. </a:t>
            </a:r>
          </a:p>
        </p:txBody>
      </p:sp>
      <p:sp>
        <p:nvSpPr>
          <p:cNvPr id="14" name="TextBox 13">
            <a:extLst>
              <a:ext uri="{FF2B5EF4-FFF2-40B4-BE49-F238E27FC236}">
                <a16:creationId xmlns:a16="http://schemas.microsoft.com/office/drawing/2014/main" id="{71D0BC48-26F2-469F-9659-BEFC4D874D79}"/>
              </a:ext>
            </a:extLst>
          </p:cNvPr>
          <p:cNvSpPr txBox="1"/>
          <p:nvPr/>
        </p:nvSpPr>
        <p:spPr>
          <a:xfrm>
            <a:off x="124149" y="6148856"/>
            <a:ext cx="8894104" cy="58477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rPr>
              <a:t>Public Order Offences – </a:t>
            </a:r>
            <a:r>
              <a:rPr lang="en-GB" sz="1200" b="1" dirty="0">
                <a:solidFill>
                  <a:srgbClr val="FF0000"/>
                </a:solidFill>
              </a:rPr>
              <a:t>Increase</a:t>
            </a:r>
            <a:r>
              <a:rPr lang="en-GB" sz="1200" b="1" dirty="0">
                <a:solidFill>
                  <a:srgbClr val="00B050"/>
                </a:solidFill>
              </a:rPr>
              <a:t> </a:t>
            </a:r>
            <a:endParaRPr lang="en-GB" sz="1200" dirty="0">
              <a:solidFill>
                <a:srgbClr val="00B050"/>
              </a:solidFill>
            </a:endParaRPr>
          </a:p>
          <a:p>
            <a:r>
              <a:rPr lang="en-GB" sz="1000" dirty="0">
                <a:solidFill>
                  <a:schemeClr val="tx1"/>
                </a:solidFill>
              </a:rPr>
              <a:t>8.9% increase (1,377 more crimes) for the 12 months to July 2021 compared to the 12 months to July 2020. There were statistically exceptional increases in ten Districts in July 2021. </a:t>
            </a:r>
          </a:p>
        </p:txBody>
      </p:sp>
      <p:sp>
        <p:nvSpPr>
          <p:cNvPr id="15" name="TextBox 14">
            <a:extLst>
              <a:ext uri="{FF2B5EF4-FFF2-40B4-BE49-F238E27FC236}">
                <a16:creationId xmlns:a16="http://schemas.microsoft.com/office/drawing/2014/main" id="{4D557821-CCB1-4C1E-A277-E158288AD48A}"/>
              </a:ext>
            </a:extLst>
          </p:cNvPr>
          <p:cNvSpPr txBox="1"/>
          <p:nvPr/>
        </p:nvSpPr>
        <p:spPr>
          <a:xfrm>
            <a:off x="124149" y="1582976"/>
            <a:ext cx="889410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rPr>
              <a:t>Violence without Injury Offences</a:t>
            </a:r>
            <a:r>
              <a:rPr lang="en-GB" sz="1200" b="1" dirty="0">
                <a:solidFill>
                  <a:srgbClr val="FF0000"/>
                </a:solidFill>
              </a:rPr>
              <a:t> </a:t>
            </a:r>
            <a:r>
              <a:rPr lang="en-GB" sz="1200" b="1" dirty="0">
                <a:solidFill>
                  <a:schemeClr val="tx1"/>
                </a:solidFill>
              </a:rPr>
              <a:t>– </a:t>
            </a:r>
            <a:r>
              <a:rPr lang="en-GB" sz="1200" b="1" dirty="0">
                <a:solidFill>
                  <a:srgbClr val="FF0000"/>
                </a:solidFill>
              </a:rPr>
              <a:t>Increase</a:t>
            </a:r>
            <a:r>
              <a:rPr lang="en-GB" sz="1200" b="1" dirty="0">
                <a:solidFill>
                  <a:srgbClr val="00B050"/>
                </a:solidFill>
              </a:rPr>
              <a:t> </a:t>
            </a:r>
            <a:endParaRPr lang="en-GB" sz="1200" dirty="0">
              <a:solidFill>
                <a:srgbClr val="00B050"/>
              </a:solidFill>
            </a:endParaRPr>
          </a:p>
          <a:p>
            <a:r>
              <a:rPr lang="en-GB" sz="1000" dirty="0">
                <a:solidFill>
                  <a:schemeClr val="tx1"/>
                </a:solidFill>
              </a:rPr>
              <a:t>0.01% increase (4 more crimes) for the 12 months to July 2021 compared to the 12 months to July 2020. There were statistically exceptional increases in five Districts in July 2021. </a:t>
            </a:r>
          </a:p>
        </p:txBody>
      </p:sp>
    </p:spTree>
    <p:extLst>
      <p:ext uri="{BB962C8B-B14F-4D97-AF65-F5344CB8AC3E}">
        <p14:creationId xmlns:p14="http://schemas.microsoft.com/office/powerpoint/2010/main" val="196431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9843" y="713909"/>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p:txBody>
      </p:sp>
      <p:pic>
        <p:nvPicPr>
          <p:cNvPr id="8" name="Picture 7">
            <a:extLst>
              <a:ext uri="{FF2B5EF4-FFF2-40B4-BE49-F238E27FC236}">
                <a16:creationId xmlns:a16="http://schemas.microsoft.com/office/drawing/2014/main" id="{ECD5EB9E-203D-422C-BF07-8572FD3BAE92}"/>
              </a:ext>
            </a:extLst>
          </p:cNvPr>
          <p:cNvPicPr>
            <a:picLocks noChangeAspect="1"/>
          </p:cNvPicPr>
          <p:nvPr/>
        </p:nvPicPr>
        <p:blipFill>
          <a:blip r:embed="rId2"/>
          <a:stretch>
            <a:fillRect/>
          </a:stretch>
        </p:blipFill>
        <p:spPr>
          <a:xfrm>
            <a:off x="59843" y="5517618"/>
            <a:ext cx="9004572" cy="481626"/>
          </a:xfrm>
          <a:prstGeom prst="rect">
            <a:avLst/>
          </a:prstGeom>
        </p:spPr>
      </p:pic>
      <p:pic>
        <p:nvPicPr>
          <p:cNvPr id="9" name="Picture 8">
            <a:extLst>
              <a:ext uri="{FF2B5EF4-FFF2-40B4-BE49-F238E27FC236}">
                <a16:creationId xmlns:a16="http://schemas.microsoft.com/office/drawing/2014/main" id="{132FA116-1D4E-4B27-B587-2E268619E1C7}"/>
              </a:ext>
            </a:extLst>
          </p:cNvPr>
          <p:cNvPicPr>
            <a:picLocks noChangeAspect="1"/>
          </p:cNvPicPr>
          <p:nvPr/>
        </p:nvPicPr>
        <p:blipFill>
          <a:blip r:embed="rId3"/>
          <a:stretch>
            <a:fillRect/>
          </a:stretch>
        </p:blipFill>
        <p:spPr>
          <a:xfrm>
            <a:off x="59843" y="6038592"/>
            <a:ext cx="9000000" cy="321620"/>
          </a:xfrm>
          <a:prstGeom prst="rect">
            <a:avLst/>
          </a:prstGeom>
        </p:spPr>
      </p:pic>
      <p:pic>
        <p:nvPicPr>
          <p:cNvPr id="10" name="Picture 9">
            <a:extLst>
              <a:ext uri="{FF2B5EF4-FFF2-40B4-BE49-F238E27FC236}">
                <a16:creationId xmlns:a16="http://schemas.microsoft.com/office/drawing/2014/main" id="{AC4CF8ED-DF05-4E3A-B181-D17960925A40}"/>
              </a:ext>
            </a:extLst>
          </p:cNvPr>
          <p:cNvPicPr>
            <a:picLocks noChangeAspect="1"/>
          </p:cNvPicPr>
          <p:nvPr/>
        </p:nvPicPr>
        <p:blipFill>
          <a:blip r:embed="rId4"/>
          <a:stretch>
            <a:fillRect/>
          </a:stretch>
        </p:blipFill>
        <p:spPr>
          <a:xfrm>
            <a:off x="59843" y="6427190"/>
            <a:ext cx="5450296" cy="170703"/>
          </a:xfrm>
          <a:prstGeom prst="rect">
            <a:avLst/>
          </a:prstGeom>
        </p:spPr>
      </p:pic>
      <p:pic>
        <p:nvPicPr>
          <p:cNvPr id="2" name="Picture 1">
            <a:extLst>
              <a:ext uri="{FF2B5EF4-FFF2-40B4-BE49-F238E27FC236}">
                <a16:creationId xmlns:a16="http://schemas.microsoft.com/office/drawing/2014/main" id="{B9B1F87E-3457-4675-8662-F1EABE382F6A}"/>
              </a:ext>
            </a:extLst>
          </p:cNvPr>
          <p:cNvPicPr>
            <a:picLocks noChangeAspect="1"/>
          </p:cNvPicPr>
          <p:nvPr/>
        </p:nvPicPr>
        <p:blipFill>
          <a:blip r:embed="rId5"/>
          <a:stretch>
            <a:fillRect/>
          </a:stretch>
        </p:blipFill>
        <p:spPr>
          <a:xfrm>
            <a:off x="53663" y="1788594"/>
            <a:ext cx="9000000" cy="3709350"/>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15" name="TextBox 14">
            <a:extLst>
              <a:ext uri="{FF2B5EF4-FFF2-40B4-BE49-F238E27FC236}">
                <a16:creationId xmlns:a16="http://schemas.microsoft.com/office/drawing/2014/main" id="{A20D45E8-20B2-4F33-81AC-947096800317}"/>
              </a:ext>
            </a:extLst>
          </p:cNvPr>
          <p:cNvSpPr txBox="1"/>
          <p:nvPr/>
        </p:nvSpPr>
        <p:spPr>
          <a:xfrm>
            <a:off x="62896" y="685687"/>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a:p>
            <a:r>
              <a:rPr lang="en-GB" sz="1100" dirty="0">
                <a:solidFill>
                  <a:schemeClr val="tx1"/>
                </a:solidFill>
              </a:rPr>
              <a:t>In March 2021 the Government announced its roadmap out of restrictions, starting with Step 1 on 8</a:t>
            </a:r>
            <a:r>
              <a:rPr lang="en-GB" sz="1100" baseline="30000" dirty="0">
                <a:solidFill>
                  <a:schemeClr val="tx1"/>
                </a:solidFill>
              </a:rPr>
              <a:t>th</a:t>
            </a:r>
            <a:r>
              <a:rPr lang="en-GB" sz="1100" dirty="0">
                <a:solidFill>
                  <a:schemeClr val="tx1"/>
                </a:solidFill>
              </a:rPr>
              <a:t> March.</a:t>
            </a:r>
          </a:p>
        </p:txBody>
      </p:sp>
      <p:pic>
        <p:nvPicPr>
          <p:cNvPr id="3" name="Picture 2">
            <a:extLst>
              <a:ext uri="{FF2B5EF4-FFF2-40B4-BE49-F238E27FC236}">
                <a16:creationId xmlns:a16="http://schemas.microsoft.com/office/drawing/2014/main" id="{14495751-AB2E-4BE1-9DB5-DB16BE4B90FF}"/>
              </a:ext>
            </a:extLst>
          </p:cNvPr>
          <p:cNvPicPr>
            <a:picLocks noChangeAspect="1"/>
          </p:cNvPicPr>
          <p:nvPr/>
        </p:nvPicPr>
        <p:blipFill>
          <a:blip r:embed="rId2"/>
          <a:stretch>
            <a:fillRect/>
          </a:stretch>
        </p:blipFill>
        <p:spPr>
          <a:xfrm>
            <a:off x="56716" y="1914501"/>
            <a:ext cx="9000000" cy="477070"/>
          </a:xfrm>
          <a:prstGeom prst="rect">
            <a:avLst/>
          </a:prstGeom>
        </p:spPr>
      </p:pic>
      <p:pic>
        <p:nvPicPr>
          <p:cNvPr id="10" name="Picture 9">
            <a:extLst>
              <a:ext uri="{FF2B5EF4-FFF2-40B4-BE49-F238E27FC236}">
                <a16:creationId xmlns:a16="http://schemas.microsoft.com/office/drawing/2014/main" id="{D58E89D4-F071-405B-9EC1-A89DC3ABF8ED}"/>
              </a:ext>
            </a:extLst>
          </p:cNvPr>
          <p:cNvPicPr>
            <a:picLocks noChangeAspect="1"/>
          </p:cNvPicPr>
          <p:nvPr/>
        </p:nvPicPr>
        <p:blipFill>
          <a:blip r:embed="rId3"/>
          <a:stretch>
            <a:fillRect/>
          </a:stretch>
        </p:blipFill>
        <p:spPr>
          <a:xfrm>
            <a:off x="71138" y="2411520"/>
            <a:ext cx="9000000" cy="1098868"/>
          </a:xfrm>
          <a:prstGeom prst="rect">
            <a:avLst/>
          </a:prstGeom>
        </p:spPr>
      </p:pic>
      <p:pic>
        <p:nvPicPr>
          <p:cNvPr id="4" name="Picture 3">
            <a:extLst>
              <a:ext uri="{FF2B5EF4-FFF2-40B4-BE49-F238E27FC236}">
                <a16:creationId xmlns:a16="http://schemas.microsoft.com/office/drawing/2014/main" id="{1BB26BAE-5E1A-4CF0-BB8A-D41447932A7C}"/>
              </a:ext>
            </a:extLst>
          </p:cNvPr>
          <p:cNvPicPr>
            <a:picLocks noChangeAspect="1"/>
          </p:cNvPicPr>
          <p:nvPr/>
        </p:nvPicPr>
        <p:blipFill>
          <a:blip r:embed="rId4"/>
          <a:stretch>
            <a:fillRect/>
          </a:stretch>
        </p:blipFill>
        <p:spPr>
          <a:xfrm>
            <a:off x="71138" y="3552163"/>
            <a:ext cx="8998476" cy="475529"/>
          </a:xfrm>
          <a:prstGeom prst="rect">
            <a:avLst/>
          </a:prstGeom>
        </p:spPr>
      </p:pic>
      <p:pic>
        <p:nvPicPr>
          <p:cNvPr id="16" name="Picture 15">
            <a:extLst>
              <a:ext uri="{FF2B5EF4-FFF2-40B4-BE49-F238E27FC236}">
                <a16:creationId xmlns:a16="http://schemas.microsoft.com/office/drawing/2014/main" id="{04C7E8EC-C5B2-41E4-A866-1F81BCBD37D6}"/>
              </a:ext>
            </a:extLst>
          </p:cNvPr>
          <p:cNvPicPr>
            <a:picLocks noChangeAspect="1"/>
          </p:cNvPicPr>
          <p:nvPr/>
        </p:nvPicPr>
        <p:blipFill>
          <a:blip r:embed="rId5"/>
          <a:stretch>
            <a:fillRect/>
          </a:stretch>
        </p:blipFill>
        <p:spPr>
          <a:xfrm>
            <a:off x="71138" y="4711986"/>
            <a:ext cx="9004572" cy="475529"/>
          </a:xfrm>
          <a:prstGeom prst="rect">
            <a:avLst/>
          </a:prstGeom>
        </p:spPr>
      </p:pic>
      <p:pic>
        <p:nvPicPr>
          <p:cNvPr id="18" name="Picture 17">
            <a:extLst>
              <a:ext uri="{FF2B5EF4-FFF2-40B4-BE49-F238E27FC236}">
                <a16:creationId xmlns:a16="http://schemas.microsoft.com/office/drawing/2014/main" id="{C42AC7F8-01BE-439F-ADC8-08EB59D5FCAA}"/>
              </a:ext>
            </a:extLst>
          </p:cNvPr>
          <p:cNvPicPr>
            <a:picLocks noChangeAspect="1"/>
          </p:cNvPicPr>
          <p:nvPr/>
        </p:nvPicPr>
        <p:blipFill>
          <a:blip r:embed="rId6"/>
          <a:stretch>
            <a:fillRect/>
          </a:stretch>
        </p:blipFill>
        <p:spPr>
          <a:xfrm>
            <a:off x="56716" y="6109731"/>
            <a:ext cx="1731414" cy="170703"/>
          </a:xfrm>
          <a:prstGeom prst="rect">
            <a:avLst/>
          </a:prstGeom>
        </p:spPr>
      </p:pic>
      <p:pic>
        <p:nvPicPr>
          <p:cNvPr id="7" name="Picture 6">
            <a:extLst>
              <a:ext uri="{FF2B5EF4-FFF2-40B4-BE49-F238E27FC236}">
                <a16:creationId xmlns:a16="http://schemas.microsoft.com/office/drawing/2014/main" id="{FFD144BE-0F32-40C1-BA1E-09F201234588}"/>
              </a:ext>
            </a:extLst>
          </p:cNvPr>
          <p:cNvPicPr>
            <a:picLocks noChangeAspect="1"/>
          </p:cNvPicPr>
          <p:nvPr/>
        </p:nvPicPr>
        <p:blipFill>
          <a:blip r:embed="rId7"/>
          <a:stretch>
            <a:fillRect/>
          </a:stretch>
        </p:blipFill>
        <p:spPr>
          <a:xfrm>
            <a:off x="69614" y="4053096"/>
            <a:ext cx="9000000" cy="632520"/>
          </a:xfrm>
          <a:prstGeom prst="rect">
            <a:avLst/>
          </a:prstGeom>
        </p:spPr>
      </p:pic>
      <p:pic>
        <p:nvPicPr>
          <p:cNvPr id="8" name="Picture 7">
            <a:extLst>
              <a:ext uri="{FF2B5EF4-FFF2-40B4-BE49-F238E27FC236}">
                <a16:creationId xmlns:a16="http://schemas.microsoft.com/office/drawing/2014/main" id="{748003EC-6CB1-4FA2-AC90-9B74255C1290}"/>
              </a:ext>
            </a:extLst>
          </p:cNvPr>
          <p:cNvPicPr>
            <a:picLocks noChangeAspect="1"/>
          </p:cNvPicPr>
          <p:nvPr/>
        </p:nvPicPr>
        <p:blipFill>
          <a:blip r:embed="rId8"/>
          <a:stretch>
            <a:fillRect/>
          </a:stretch>
        </p:blipFill>
        <p:spPr>
          <a:xfrm>
            <a:off x="69614" y="5208595"/>
            <a:ext cx="9000000" cy="787969"/>
          </a:xfrm>
          <a:prstGeom prst="rect">
            <a:avLst/>
          </a:prstGeom>
        </p:spPr>
      </p:pic>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5078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p>
          <a:p>
            <a:r>
              <a:rPr lang="en-GB" sz="1100" dirty="0">
                <a:solidFill>
                  <a:schemeClr val="tx1"/>
                </a:solidFill>
              </a:rPr>
              <a:t>The Government continued on its roadmap out of restrictions with Step 1a on 29th March 2021, Step 2 on 12th April 2021 and Step 3 on 17</a:t>
            </a:r>
            <a:r>
              <a:rPr lang="en-GB" sz="1100" baseline="30000" dirty="0">
                <a:solidFill>
                  <a:schemeClr val="tx1"/>
                </a:solidFill>
              </a:rPr>
              <a:t>th</a:t>
            </a:r>
            <a:r>
              <a:rPr lang="en-GB" sz="1100" dirty="0">
                <a:solidFill>
                  <a:schemeClr val="tx1"/>
                </a:solidFill>
              </a:rPr>
              <a:t> May 2021.</a:t>
            </a:r>
          </a:p>
        </p:txBody>
      </p:sp>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2"/>
          <a:stretch>
            <a:fillRect/>
          </a:stretch>
        </p:blipFill>
        <p:spPr>
          <a:xfrm>
            <a:off x="53417" y="1368233"/>
            <a:ext cx="9000000" cy="475288"/>
          </a:xfrm>
          <a:prstGeom prst="rect">
            <a:avLst/>
          </a:prstGeom>
        </p:spPr>
      </p:pic>
      <p:pic>
        <p:nvPicPr>
          <p:cNvPr id="4" name="Picture 3">
            <a:extLst>
              <a:ext uri="{FF2B5EF4-FFF2-40B4-BE49-F238E27FC236}">
                <a16:creationId xmlns:a16="http://schemas.microsoft.com/office/drawing/2014/main" id="{D0434D9E-01AE-4822-9D96-25C4624D5C7D}"/>
              </a:ext>
            </a:extLst>
          </p:cNvPr>
          <p:cNvPicPr>
            <a:picLocks noChangeAspect="1"/>
          </p:cNvPicPr>
          <p:nvPr/>
        </p:nvPicPr>
        <p:blipFill>
          <a:blip r:embed="rId3"/>
          <a:stretch>
            <a:fillRect/>
          </a:stretch>
        </p:blipFill>
        <p:spPr>
          <a:xfrm>
            <a:off x="53417" y="1907370"/>
            <a:ext cx="9000000" cy="3752233"/>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16</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The Government continued on its roadmap out of restrictions with Step 3a on 21</a:t>
            </a:r>
            <a:r>
              <a:rPr lang="en-GB" sz="1100" baseline="30000" dirty="0">
                <a:solidFill>
                  <a:schemeClr val="tx1"/>
                </a:solidFill>
              </a:rPr>
              <a:t>st</a:t>
            </a:r>
            <a:r>
              <a:rPr lang="en-GB" sz="1100" dirty="0">
                <a:solidFill>
                  <a:schemeClr val="tx1"/>
                </a:solidFill>
              </a:rPr>
              <a:t> June 2021.</a:t>
            </a:r>
          </a:p>
          <a:p>
            <a:r>
              <a:rPr lang="en-GB" sz="1100" dirty="0">
                <a:solidFill>
                  <a:schemeClr val="tx1"/>
                </a:solidFill>
              </a:rPr>
              <a:t>On 19</a:t>
            </a:r>
            <a:r>
              <a:rPr lang="en-GB" sz="1100" baseline="30000" dirty="0">
                <a:solidFill>
                  <a:schemeClr val="tx1"/>
                </a:solidFill>
              </a:rPr>
              <a:t>th</a:t>
            </a:r>
            <a:r>
              <a:rPr lang="en-GB" sz="1100" dirty="0">
                <a:solidFill>
                  <a:schemeClr val="tx1"/>
                </a:solidFill>
              </a:rPr>
              <a:t> July 2021 all legal restrictions were lifted but the Government urged caution due to rising case numbers.</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52711" y="1503070"/>
            <a:ext cx="9000000" cy="475988"/>
          </a:xfrm>
          <a:prstGeom prst="rect">
            <a:avLst/>
          </a:prstGeom>
        </p:spPr>
      </p:pic>
      <p:pic>
        <p:nvPicPr>
          <p:cNvPr id="2" name="Picture 1">
            <a:extLst>
              <a:ext uri="{FF2B5EF4-FFF2-40B4-BE49-F238E27FC236}">
                <a16:creationId xmlns:a16="http://schemas.microsoft.com/office/drawing/2014/main" id="{846C7B43-F928-45B6-AE60-51714D9E628D}"/>
              </a:ext>
            </a:extLst>
          </p:cNvPr>
          <p:cNvPicPr>
            <a:picLocks noChangeAspect="1"/>
          </p:cNvPicPr>
          <p:nvPr/>
        </p:nvPicPr>
        <p:blipFill>
          <a:blip r:embed="rId3"/>
          <a:stretch>
            <a:fillRect/>
          </a:stretch>
        </p:blipFill>
        <p:spPr>
          <a:xfrm>
            <a:off x="46532" y="2015442"/>
            <a:ext cx="9000000" cy="3339488"/>
          </a:xfrm>
          <a:prstGeom prst="rect">
            <a:avLst/>
          </a:prstGeom>
        </p:spPr>
      </p:pic>
    </p:spTree>
    <p:extLst>
      <p:ext uri="{BB962C8B-B14F-4D97-AF65-F5344CB8AC3E}">
        <p14:creationId xmlns:p14="http://schemas.microsoft.com/office/powerpoint/2010/main" val="6069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17</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87EB0046-6FC6-44E5-B787-3C5D0788F414}"/>
              </a:ext>
            </a:extLst>
          </p:cNvPr>
          <p:cNvSpPr txBox="1"/>
          <p:nvPr/>
        </p:nvSpPr>
        <p:spPr>
          <a:xfrm>
            <a:off x="58891" y="745991"/>
            <a:ext cx="8987641"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19</a:t>
            </a:r>
            <a:r>
              <a:rPr lang="en-GB" sz="1600" b="1" u="sng" baseline="30000" dirty="0">
                <a:solidFill>
                  <a:schemeClr val="tx1"/>
                </a:solidFill>
              </a:rPr>
              <a:t>th</a:t>
            </a:r>
            <a:r>
              <a:rPr lang="en-GB" sz="1600" b="1" u="sng" dirty="0">
                <a:solidFill>
                  <a:schemeClr val="tx1"/>
                </a:solidFill>
              </a:rPr>
              <a:t> to 25</a:t>
            </a:r>
            <a:r>
              <a:rPr lang="en-GB" sz="1600" b="1" u="sng" baseline="30000" dirty="0">
                <a:solidFill>
                  <a:schemeClr val="tx1"/>
                </a:solidFill>
              </a:rPr>
              <a:t>th</a:t>
            </a:r>
            <a:r>
              <a:rPr lang="en-GB" sz="1600" b="1" u="sng" dirty="0">
                <a:solidFill>
                  <a:schemeClr val="tx1"/>
                </a:solidFill>
              </a:rPr>
              <a:t> July - Anti-Social Behaviour Awareness Week</a:t>
            </a:r>
            <a:endParaRPr lang="en-GB" sz="1600" dirty="0">
              <a:solidFill>
                <a:schemeClr val="tx1"/>
              </a:solidFill>
            </a:endParaRPr>
          </a:p>
          <a:p>
            <a:r>
              <a:rPr lang="en-GB" sz="1100" dirty="0">
                <a:solidFill>
                  <a:schemeClr val="tx1"/>
                </a:solidFill>
              </a:rPr>
              <a:t>Anti-Social Behaviour is not just nuisance behaviour: it can severely impact on victims and make their lives a misery. Essex Police work closely with councils and other organisations across Essex to support victims and deal with offenders. This was the UK’s first Anti-Social Behaviour Awareness Week; it was organised by community safety specialists Resolve, aiming to highlight how police, councils, housing providers, fire services and community groups keep communities safe. Essex Police are focussed on dealing with ASB, supporting victims and dealing with those responsible.</a:t>
            </a:r>
          </a:p>
        </p:txBody>
      </p:sp>
      <p:sp>
        <p:nvSpPr>
          <p:cNvPr id="8" name="TextBox 7">
            <a:extLst>
              <a:ext uri="{FF2B5EF4-FFF2-40B4-BE49-F238E27FC236}">
                <a16:creationId xmlns:a16="http://schemas.microsoft.com/office/drawing/2014/main" id="{B7054523-738F-4AF5-89FB-DCAD2B4052A7}"/>
              </a:ext>
            </a:extLst>
          </p:cNvPr>
          <p:cNvSpPr txBox="1"/>
          <p:nvPr/>
        </p:nvSpPr>
        <p:spPr>
          <a:xfrm>
            <a:off x="58890" y="1858348"/>
            <a:ext cx="8987641"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Essex Police welcomes 58 new officers</a:t>
            </a:r>
            <a:endParaRPr lang="en-GB" sz="1600" dirty="0">
              <a:solidFill>
                <a:schemeClr val="tx1"/>
              </a:solidFill>
            </a:endParaRPr>
          </a:p>
          <a:p>
            <a:r>
              <a:rPr lang="en-GB" sz="1100" dirty="0">
                <a:solidFill>
                  <a:schemeClr val="tx1"/>
                </a:solidFill>
              </a:rPr>
              <a:t>New recruit numbers passed 451 since the first lockdown in March 2020 as 58 more officers joined Essex Police. More than a third of the new officers are women.</a:t>
            </a:r>
          </a:p>
          <a:p>
            <a:r>
              <a:rPr lang="en-GB" sz="1100" dirty="0">
                <a:solidFill>
                  <a:schemeClr val="tx1"/>
                </a:solidFill>
              </a:rPr>
              <a:t>As the country endured the biggest disruption to life since the Second World War, Essex Police have continued to train the next generation of police officers who are now catching criminals and keeping people safe on the streets of Essex. Throughout their training, the students took part in a series of charity challenges that have raised more than £3,000 for causes including Havens Hospices, the Helen Rollason Cancer Charity, Sepsis UK, the Isobel Parmenter Memorial Fund, Little Edi Foundation and our own Essex Retired Police Dog Fund.</a:t>
            </a:r>
          </a:p>
        </p:txBody>
      </p:sp>
    </p:spTree>
    <p:extLst>
      <p:ext uri="{BB962C8B-B14F-4D97-AF65-F5344CB8AC3E}">
        <p14:creationId xmlns:p14="http://schemas.microsoft.com/office/powerpoint/2010/main" val="4040124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18</a:t>
            </a:fld>
            <a:endParaRPr lang="en-GB" dirty="0"/>
          </a:p>
        </p:txBody>
      </p:sp>
      <p:sp>
        <p:nvSpPr>
          <p:cNvPr id="3" name="TextBox 2"/>
          <p:cNvSpPr txBox="1"/>
          <p:nvPr/>
        </p:nvSpPr>
        <p:spPr>
          <a:xfrm>
            <a:off x="0" y="5811634"/>
            <a:ext cx="8999999" cy="230832"/>
          </a:xfrm>
          <a:prstGeom prst="rect">
            <a:avLst/>
          </a:prstGeom>
          <a:noFill/>
        </p:spPr>
        <p:txBody>
          <a:bodyPr wrap="square" rtlCol="0">
            <a:spAutoFit/>
          </a:bodyPr>
          <a:lstStyle/>
          <a:p>
            <a:r>
              <a:rPr lang="en-GB" sz="900" u="sng" dirty="0"/>
              <a:t>Please view above table with the explanations and caveats detailed on page 19.</a:t>
            </a:r>
          </a:p>
        </p:txBody>
      </p:sp>
      <p:pic>
        <p:nvPicPr>
          <p:cNvPr id="2" name="Picture 1">
            <a:extLst>
              <a:ext uri="{FF2B5EF4-FFF2-40B4-BE49-F238E27FC236}">
                <a16:creationId xmlns:a16="http://schemas.microsoft.com/office/drawing/2014/main" id="{148DD68E-FF4A-4303-A4B6-B26AD297BE20}"/>
              </a:ext>
            </a:extLst>
          </p:cNvPr>
          <p:cNvPicPr>
            <a:picLocks noChangeAspect="1"/>
          </p:cNvPicPr>
          <p:nvPr/>
        </p:nvPicPr>
        <p:blipFill>
          <a:blip r:embed="rId2"/>
          <a:stretch>
            <a:fillRect/>
          </a:stretch>
        </p:blipFill>
        <p:spPr>
          <a:xfrm>
            <a:off x="72000" y="909409"/>
            <a:ext cx="9000000" cy="474528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672"/>
            <a:ext cx="9142884" cy="6124754"/>
          </a:xfrm>
          <a:prstGeom prst="rect">
            <a:avLst/>
          </a:prstGeom>
        </p:spPr>
        <p:txBody>
          <a:bodyPr wrap="square">
            <a:spAutoFit/>
          </a:bodyPr>
          <a:lstStyle/>
          <a:p>
            <a:r>
              <a:rPr lang="en-GB" sz="1050" baseline="30000" dirty="0"/>
              <a:t>1 </a:t>
            </a:r>
            <a:r>
              <a:rPr lang="en-GB" sz="1050" dirty="0"/>
              <a:t>Question from the independent survey commissioned by Essex Police (Percentage of people who have confidence in policing in Essex). Results are for the period 12 months June 2021 versus the 12 months to June 2020.</a:t>
            </a:r>
          </a:p>
          <a:p>
            <a:endParaRPr lang="en-GB" sz="1050" dirty="0"/>
          </a:p>
          <a:p>
            <a:r>
              <a:rPr lang="en-GB" sz="1050" dirty="0"/>
              <a:t> </a:t>
            </a:r>
            <a:r>
              <a:rPr lang="en-GB" sz="1050" baseline="30000" dirty="0"/>
              <a:t>2</a:t>
            </a:r>
            <a:r>
              <a:rPr lang="en-GB" sz="1050" dirty="0"/>
              <a:t> The confidence interval is the range +/- between where the survey result may lie. This is mainly influenced by the number of people answering the survey. The more people that answer the survey, the smaller the interval range.</a:t>
            </a:r>
          </a:p>
          <a:p>
            <a:endParaRPr lang="en-GB" sz="1050" dirty="0"/>
          </a:p>
          <a:p>
            <a:r>
              <a:rPr lang="en-GB" sz="1050" baseline="30000" dirty="0"/>
              <a:t>3</a:t>
            </a:r>
            <a:r>
              <a:rPr lang="en-GB" sz="1050" dirty="0"/>
              <a:t> Crime Survey of England and Wales data are no longer available at Force level. Data are for the 12 months to March 2020.	</a:t>
            </a:r>
          </a:p>
          <a:p>
            <a:endParaRPr lang="en-GB" sz="1050" dirty="0"/>
          </a:p>
          <a:p>
            <a:r>
              <a:rPr lang="en-GB" sz="1050" baseline="30000" dirty="0"/>
              <a:t>4</a:t>
            </a:r>
            <a:r>
              <a:rPr lang="en-GB" sz="1050" b="1" dirty="0"/>
              <a:t> </a:t>
            </a:r>
            <a:r>
              <a:rPr lang="en-GB" sz="1050" dirty="0"/>
              <a:t>Question from Essex Police’s own confidence and perception survey (Percentage of people who have confidence that the policing response to ASB is improving). Results are for the period 12 months to June 2021 versus the 12 months to June 2020.	</a:t>
            </a:r>
            <a:r>
              <a:rPr lang="en-GB" sz="1050" dirty="0">
                <a:solidFill>
                  <a:srgbClr val="FF0000"/>
                </a:solidFill>
              </a:rPr>
              <a:t>						</a:t>
            </a:r>
          </a:p>
          <a:p>
            <a:r>
              <a:rPr lang="en-GB" sz="1050" baseline="30000" dirty="0"/>
              <a:t>5</a:t>
            </a:r>
            <a:r>
              <a:rPr lang="en-GB" sz="1050" dirty="0"/>
              <a:t> Solved outcomes are crimes that result in: charge or summons, caution, crimes taken into consideration, fixed penalty notice, cannabis warning or community resolution.	</a:t>
            </a:r>
            <a:br>
              <a:rPr lang="en-GB" sz="1050" dirty="0"/>
            </a:br>
            <a:endParaRPr lang="en-GB" sz="1050" dirty="0"/>
          </a:p>
          <a:p>
            <a:r>
              <a:rPr lang="en-GB" sz="1050" baseline="30000" dirty="0"/>
              <a:t>6</a:t>
            </a:r>
            <a:r>
              <a:rPr lang="en-GB" sz="10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  </a:t>
            </a:r>
          </a:p>
          <a:p>
            <a:endParaRPr lang="en-GB" sz="1050" dirty="0"/>
          </a:p>
          <a:p>
            <a:r>
              <a:rPr lang="en-GB" sz="1050" baseline="30000" dirty="0"/>
              <a:t>7</a:t>
            </a:r>
            <a:r>
              <a:rPr lang="en-GB" sz="1050" dirty="0"/>
              <a:t> Please note that on Wednesday 23 October 2019 the bodies of 39 Vietnamese nationals were discovered in a lorry trailer in Grays. This tragic incident is reflected in the Homicide numbers.</a:t>
            </a:r>
          </a:p>
          <a:p>
            <a:endParaRPr lang="en-GB" sz="1050" dirty="0"/>
          </a:p>
          <a:p>
            <a:r>
              <a:rPr lang="en-GB" sz="1050" baseline="30000" dirty="0"/>
              <a:t>8</a:t>
            </a:r>
            <a:r>
              <a:rPr lang="en-GB" sz="1050" dirty="0"/>
              <a:t> Crime Severity Score measures ‘relative harm’ of crimes by taking into account both the volume and the severity of offences, and by weighting offences differently. Data are for the 12 months to May 2021.</a:t>
            </a:r>
          </a:p>
          <a:p>
            <a:endParaRPr lang="en-GB" sz="1050" dirty="0">
              <a:solidFill>
                <a:srgbClr val="FF0000"/>
              </a:solidFill>
            </a:endParaRPr>
          </a:p>
          <a:p>
            <a:r>
              <a:rPr lang="en-GB" sz="1050" baseline="30000" dirty="0"/>
              <a:t>9</a:t>
            </a:r>
            <a:r>
              <a:rPr lang="en-GB" sz="10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050" dirty="0">
              <a:solidFill>
                <a:srgbClr val="FF0000"/>
              </a:solidFill>
            </a:endParaRPr>
          </a:p>
          <a:p>
            <a:r>
              <a:rPr lang="en-GB" sz="1050" baseline="30000" dirty="0"/>
              <a:t>10</a:t>
            </a:r>
            <a:r>
              <a:rPr lang="en-GB" sz="1050" dirty="0"/>
              <a:t> The year on year data for driving offences related to mobile phones are not comparable due to a legal appeal (which occurred in October 2019). The current phone use legislation is awaiting clarification in the courts, which has been delayed due to the impact of COVID-19. </a:t>
            </a:r>
          </a:p>
          <a:p>
            <a:r>
              <a:rPr lang="en-GB" sz="1050" dirty="0"/>
              <a:t>Since the appeal, fewer offences have been prosecuted.</a:t>
            </a:r>
          </a:p>
          <a:p>
            <a:endParaRPr lang="en-GB" sz="1050" dirty="0">
              <a:solidFill>
                <a:srgbClr val="FF0000"/>
              </a:solidFill>
            </a:endParaRPr>
          </a:p>
          <a:p>
            <a:r>
              <a:rPr lang="en-GB" sz="1050" baseline="30000" dirty="0"/>
              <a:t>11</a:t>
            </a:r>
            <a:r>
              <a:rPr lang="en-GB" sz="1050" dirty="0"/>
              <a:t> NRM data only available from April 2019 due to recording change at that time.</a:t>
            </a:r>
          </a:p>
          <a:p>
            <a:endParaRPr lang="en-GB" sz="1200" dirty="0">
              <a:solidFill>
                <a:srgbClr val="FF0000"/>
              </a:solidFill>
            </a:endParaRPr>
          </a:p>
          <a:p>
            <a:r>
              <a:rPr lang="en-GB" sz="1050" baseline="30000" dirty="0"/>
              <a:t>12</a:t>
            </a:r>
            <a:r>
              <a:rPr lang="en-GB" sz="1050" dirty="0"/>
              <a:t> OCG disruptions are now reported quarterly. Data are to June 2021.</a:t>
            </a:r>
          </a:p>
          <a:p>
            <a:endParaRPr lang="en-GB" sz="1250" dirty="0">
              <a:solidFill>
                <a:srgbClr val="FF0000"/>
              </a:solidFill>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19</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791185"/>
            <a:ext cx="9144000" cy="6070893"/>
          </a:xfrm>
          <a:prstGeom prst="rect">
            <a:avLst/>
          </a:prstGeom>
          <a:noFill/>
        </p:spPr>
        <p:txBody>
          <a:bodyPr wrap="square" rtlCol="0">
            <a:spAutoFit/>
          </a:bodyPr>
          <a:lstStyle/>
          <a:p>
            <a:pPr marL="285750" indent="-285750">
              <a:buFont typeface="Arial" panose="020B0604020202020204" pitchFamily="34" charset="0"/>
              <a:buChar char="•"/>
            </a:pPr>
            <a:r>
              <a:rPr lang="en-GB" sz="1050" b="1" dirty="0"/>
              <a:t>Four of the seven PFCC Priorities </a:t>
            </a:r>
            <a:r>
              <a:rPr lang="en-GB" sz="1050" dirty="0"/>
              <a:t>for Essex Police have been given a recommended grade of ‘</a:t>
            </a:r>
            <a:r>
              <a:rPr lang="en-GB" sz="1050" b="1" dirty="0">
                <a:solidFill>
                  <a:srgbClr val="00B050"/>
                </a:solidFill>
              </a:rPr>
              <a:t>Good</a:t>
            </a:r>
            <a:r>
              <a:rPr lang="en-GB" sz="1050" dirty="0"/>
              <a:t>’. Recommended grades have been determined with reference to comparisons with Essex Police’s Most Similar Group (MSG) of forces, Key Performance Indicators (KPIs), and professional judgement.</a:t>
            </a:r>
          </a:p>
          <a:p>
            <a:pPr marL="285750" indent="-285750">
              <a:buFont typeface="Arial" panose="020B0604020202020204" pitchFamily="34" charset="0"/>
              <a:buChar char="•"/>
            </a:pPr>
            <a:endParaRPr lang="en-GB" sz="1050" dirty="0"/>
          </a:p>
          <a:p>
            <a:pPr marL="285750" indent="-285750">
              <a:buFont typeface="Arial" panose="020B0604020202020204" pitchFamily="34" charset="0"/>
              <a:buChar char="•"/>
            </a:pPr>
            <a:r>
              <a:rPr lang="en-GB" sz="1050" b="1" dirty="0"/>
              <a:t>Three of the seven PFCC priorities </a:t>
            </a:r>
            <a:r>
              <a:rPr lang="en-GB" sz="1050" dirty="0"/>
              <a:t>– 3 (Breaking the cycle of Domestic Abuse), 4 (Tackling Gangs and Serious Violence) and 6 (Protecting children and vulnerable people) – have been given a recommended grade of ‘</a:t>
            </a:r>
            <a:r>
              <a:rPr lang="en-GB" sz="1050" b="1" dirty="0">
                <a:solidFill>
                  <a:srgbClr val="FF0000"/>
                </a:solidFill>
              </a:rPr>
              <a:t>Requires</a:t>
            </a:r>
            <a:r>
              <a:rPr lang="en-GB" sz="1050" b="1" dirty="0"/>
              <a:t> </a:t>
            </a:r>
            <a:r>
              <a:rPr lang="en-GB" sz="1050" b="1" dirty="0">
                <a:solidFill>
                  <a:srgbClr val="FF0000"/>
                </a:solidFill>
              </a:rPr>
              <a:t>Improvement</a:t>
            </a:r>
            <a:r>
              <a:rPr lang="en-GB" sz="1050" b="1" dirty="0"/>
              <a:t>’</a:t>
            </a:r>
            <a:r>
              <a:rPr lang="en-GB" sz="1050" dirty="0"/>
              <a:t>.</a:t>
            </a:r>
          </a:p>
          <a:p>
            <a:pPr marL="285750" indent="-285750">
              <a:buFont typeface="Arial" panose="020B0604020202020204" pitchFamily="34" charset="0"/>
              <a:buChar char="•"/>
            </a:pPr>
            <a:endParaRPr lang="en-GB" sz="1050" dirty="0">
              <a:solidFill>
                <a:srgbClr val="FF0000"/>
              </a:solidFill>
            </a:endParaRPr>
          </a:p>
          <a:p>
            <a:pPr marL="285750" indent="-285750">
              <a:buFont typeface="Arial" panose="020B0604020202020204" pitchFamily="34" charset="0"/>
              <a:buChar char="•"/>
            </a:pPr>
            <a:r>
              <a:rPr lang="en-GB" sz="1050" b="1" dirty="0"/>
              <a:t>All Crime fell by 2.7% for the 12 months to July 2021 </a:t>
            </a:r>
            <a:r>
              <a:rPr lang="en-GB" sz="1050" dirty="0"/>
              <a:t>compared to the 12 months to July 2020; this equates to 4,350 fewer offences. This decrease has been primarily influenced by the Government’s restrictions on gathering and movement in relation to COVID-19.  </a:t>
            </a:r>
          </a:p>
          <a:p>
            <a:r>
              <a:rPr lang="en-GB" sz="1050" dirty="0"/>
              <a:t>         </a:t>
            </a:r>
            <a:r>
              <a:rPr lang="en-GB" sz="1050" i="1" dirty="0"/>
              <a:t>Each change in the rules relating to social distancing has affected the number of All Crime offences reported to Essex Police</a:t>
            </a:r>
            <a:r>
              <a:rPr lang="en-GB" sz="1050" dirty="0"/>
              <a:t>.*</a:t>
            </a:r>
          </a:p>
          <a:p>
            <a:endParaRPr lang="en-GB" sz="1050" dirty="0">
              <a:solidFill>
                <a:srgbClr val="FF0000"/>
              </a:solidFill>
            </a:endParaRPr>
          </a:p>
          <a:p>
            <a:pPr marL="285750" indent="-285750">
              <a:buFont typeface="Arial" panose="020B0604020202020204" pitchFamily="34" charset="0"/>
              <a:buChar char="•"/>
            </a:pPr>
            <a:r>
              <a:rPr lang="en-GB" sz="1050" dirty="0"/>
              <a:t>There was a 6.1% increase in All Crime in July 2021 compared to July 2019 (15,293 July 2021 v. 14,415 July 2019). The Force recorded 4,733 more offences in July 2021 than in </a:t>
            </a:r>
            <a:r>
              <a:rPr lang="en-GB" sz="1050" u="sng" dirty="0"/>
              <a:t>April 2020 </a:t>
            </a:r>
            <a:r>
              <a:rPr lang="en-GB" sz="1050" dirty="0"/>
              <a:t>(10,560 offences), when the Government implemented the first lockdown; this equates to 44.8% more offences.</a:t>
            </a:r>
          </a:p>
          <a:p>
            <a:pPr marL="285750" indent="-285750">
              <a:buFont typeface="Arial" panose="020B0604020202020204" pitchFamily="34" charset="0"/>
              <a:buChar char="•"/>
            </a:pPr>
            <a:endParaRPr lang="en-GB" sz="1050" dirty="0">
              <a:solidFill>
                <a:srgbClr val="FF0000"/>
              </a:solidFill>
            </a:endParaRPr>
          </a:p>
          <a:p>
            <a:pPr marL="285750" indent="-285750">
              <a:buFont typeface="Arial" panose="020B0604020202020204" pitchFamily="34" charset="0"/>
              <a:buChar char="•"/>
            </a:pPr>
            <a:r>
              <a:rPr lang="en-GB" sz="1050" dirty="0"/>
              <a:t>The Force recorded </a:t>
            </a:r>
            <a:r>
              <a:rPr lang="en-GB" sz="1050" b="1" dirty="0"/>
              <a:t>578 more Violence with Injury (VWI) offences (66.1% increase) in July 2021 compared to </a:t>
            </a:r>
            <a:r>
              <a:rPr lang="en-GB" sz="1050" b="1" u="sng" dirty="0"/>
              <a:t>April 2020</a:t>
            </a:r>
            <a:r>
              <a:rPr lang="en-GB" sz="1050" dirty="0"/>
              <a:t> (1,453 v. 875 offences). The number of </a:t>
            </a:r>
            <a:r>
              <a:rPr lang="en-GB" sz="1050" b="1" dirty="0" err="1"/>
              <a:t>VWI</a:t>
            </a:r>
            <a:r>
              <a:rPr lang="en-GB" sz="1050" b="1" dirty="0"/>
              <a:t> offences recorded in July 2021 was higher than the number recorded before COVID restrictions were introduced</a:t>
            </a:r>
            <a:r>
              <a:rPr lang="en-GB" sz="1050" dirty="0"/>
              <a:t>; compared with July 2019 there was a 14.7% increase (186 more crimes).</a:t>
            </a:r>
          </a:p>
          <a:p>
            <a:endParaRPr lang="en-GB" sz="1050" dirty="0">
              <a:solidFill>
                <a:srgbClr val="FF0000"/>
              </a:solidFill>
            </a:endParaRPr>
          </a:p>
          <a:p>
            <a:pPr marL="285750" indent="-285750">
              <a:buFont typeface="Arial" panose="020B0604020202020204" pitchFamily="34" charset="0"/>
              <a:buChar char="•"/>
            </a:pPr>
            <a:r>
              <a:rPr lang="en-GB" sz="1050" dirty="0"/>
              <a:t>There were </a:t>
            </a:r>
            <a:r>
              <a:rPr lang="en-GB" sz="1050" b="1" dirty="0"/>
              <a:t>38.9% fewer Anti-Social Behaviour (ASB) in July 2021 (3,036 incidents) </a:t>
            </a:r>
            <a:r>
              <a:rPr lang="en-GB" sz="1050" dirty="0"/>
              <a:t>compared to July 2020 (4,970 incidents). Since March 2020, the number of ASB incidents reported has generally been higher when tighter restrictions have been implemented by the Government, and lower when restrictions have been eased. </a:t>
            </a:r>
            <a:r>
              <a:rPr lang="en-GB" sz="1050" b="1" dirty="0"/>
              <a:t>The average </a:t>
            </a:r>
            <a:r>
              <a:rPr lang="en-GB" sz="1050" b="1" i="1" dirty="0"/>
              <a:t>daily</a:t>
            </a:r>
            <a:r>
              <a:rPr lang="en-GB" sz="1050" b="1" dirty="0"/>
              <a:t> number of ASB incidents was 27.4% lower in July 2021 </a:t>
            </a:r>
            <a:r>
              <a:rPr lang="en-GB" sz="1050" dirty="0"/>
              <a:t>(98 incidents) </a:t>
            </a:r>
            <a:r>
              <a:rPr lang="en-GB" sz="1050" b="1" dirty="0"/>
              <a:t>compared to June 2021 </a:t>
            </a:r>
            <a:r>
              <a:rPr lang="en-GB" sz="1050" dirty="0"/>
              <a:t>(135 incidents).  </a:t>
            </a:r>
            <a:r>
              <a:rPr lang="en-GB" sz="1050" b="1" dirty="0" err="1"/>
              <a:t>ASB</a:t>
            </a:r>
            <a:r>
              <a:rPr lang="en-GB" sz="1050" b="1" dirty="0"/>
              <a:t> incidents in July 2021 were 26.6% lower compared to pre-</a:t>
            </a:r>
            <a:r>
              <a:rPr lang="en-GB" sz="1050" b="1" dirty="0" err="1"/>
              <a:t>COVID</a:t>
            </a:r>
            <a:r>
              <a:rPr lang="en-GB" sz="1050" b="1" dirty="0"/>
              <a:t> levels;</a:t>
            </a:r>
            <a:r>
              <a:rPr lang="en-GB" sz="1050" dirty="0"/>
              <a:t> there were 1,100 fewer incidents in July 2021 compared to July 2019 (4,136 incidents).  </a:t>
            </a:r>
            <a:r>
              <a:rPr lang="en-GB" sz="1050" b="1" dirty="0"/>
              <a:t>July 2021 experienced the lowest number of ASB incidents recorded per month since February 2020 </a:t>
            </a:r>
            <a:r>
              <a:rPr lang="en-GB" sz="1050" dirty="0"/>
              <a:t>(2,865 incidents)</a:t>
            </a:r>
            <a:r>
              <a:rPr lang="en-GB" sz="1050" b="1" dirty="0"/>
              <a:t>.</a:t>
            </a:r>
          </a:p>
          <a:p>
            <a:endParaRPr lang="en-GB" sz="1050" dirty="0">
              <a:solidFill>
                <a:srgbClr val="FF0000"/>
              </a:solidFill>
            </a:endParaRPr>
          </a:p>
          <a:p>
            <a:pPr marL="285750" indent="-285750">
              <a:buFont typeface="Arial" panose="020B0604020202020204" pitchFamily="34" charset="0"/>
              <a:buChar char="•"/>
            </a:pPr>
            <a:r>
              <a:rPr lang="en-GB" sz="1050" dirty="0"/>
              <a:t>Confidence (from the independent survey commissioned by Essex Police) is at 79.8% (results to the 12 months to June 2021). </a:t>
            </a:r>
            <a:r>
              <a:rPr lang="en-GB" sz="1050" b="1" dirty="0"/>
              <a:t>Compared to year ending June 2020, confidence in the local police increased by 10.1% points</a:t>
            </a:r>
            <a:r>
              <a:rPr lang="en-GB" sz="1050" dirty="0"/>
              <a:t>. </a:t>
            </a:r>
          </a:p>
          <a:p>
            <a:endParaRPr lang="en-GB" sz="1050" dirty="0"/>
          </a:p>
          <a:p>
            <a:pPr marL="285750" indent="-285750">
              <a:buFont typeface="Arial" panose="020B0604020202020204" pitchFamily="34" charset="0"/>
              <a:buChar char="•"/>
            </a:pPr>
            <a:r>
              <a:rPr lang="en-GB" sz="1050" dirty="0"/>
              <a:t>In response to COVID-19, Essex Police have been following a 4E approach: engaging, explaining, encouraging, and only enforcing as a last resort</a:t>
            </a:r>
            <a:r>
              <a:rPr lang="en-GB" sz="1050" b="1" dirty="0"/>
              <a:t>.  In July 2021, Essex Police recorded 19 Fixed Penalty Notices (FPN / 4E); this represents 70.0% of all engagements </a:t>
            </a:r>
            <a:r>
              <a:rPr lang="en-GB" sz="1050" dirty="0"/>
              <a:t>(18 out of the 19 tickets were for a single Unlicensed Music Event). In total, 1,499 FPNs (4E) have been issued in the period April 2020 to July 2021. The July 2021 total includes enforcement marked as having been sent to ACRO Criminal Records Office.</a:t>
            </a:r>
          </a:p>
          <a:p>
            <a:pPr marL="285750" indent="-285750">
              <a:buFont typeface="Arial" panose="020B0604020202020204" pitchFamily="34" charset="0"/>
              <a:buChar char="•"/>
            </a:pPr>
            <a:endParaRPr lang="en-GB" sz="1050" dirty="0"/>
          </a:p>
          <a:p>
            <a:pPr marL="285750" indent="-285750">
              <a:buFont typeface="Arial" panose="020B0604020202020204" pitchFamily="34" charset="0"/>
              <a:buChar char="•"/>
            </a:pPr>
            <a:r>
              <a:rPr lang="en-GB" sz="1050" dirty="0"/>
              <a:t>There was an increase of 26.4% (29 more) Modern Slavery referrals in the 12 months to July 2021 compared to the same period in 2019-20. Essex Police have worked towards increasing the number of referrals to achieve greater range and engagement with hard to access groups, thereby creating more opportunities to help vulnerable people. This has resulted in the number of referrals being higher in the 12 months to July 2021 compared to the same period in 2019-20 for the first time since these data have been included in this report (June 2020).</a:t>
            </a:r>
          </a:p>
          <a:p>
            <a:endParaRPr lang="en-GB" sz="1050" dirty="0">
              <a:solidFill>
                <a:srgbClr val="FF0000"/>
              </a:solidFill>
            </a:endParaRPr>
          </a:p>
          <a:p>
            <a:r>
              <a:rPr lang="en-GB" sz="1050" dirty="0"/>
              <a:t> * Please see table showing the affect of social distancing measures on pages 13 - 16.</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255"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July</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20</a:t>
            </a:fld>
            <a:endParaRPr lang="en-GB" dirty="0"/>
          </a:p>
        </p:txBody>
      </p:sp>
      <p:pic>
        <p:nvPicPr>
          <p:cNvPr id="3" name="Picture 2">
            <a:extLst>
              <a:ext uri="{FF2B5EF4-FFF2-40B4-BE49-F238E27FC236}">
                <a16:creationId xmlns:a16="http://schemas.microsoft.com/office/drawing/2014/main" id="{78E1BBB3-1FD0-49FD-AABA-7C8850B0E478}"/>
              </a:ext>
            </a:extLst>
          </p:cNvPr>
          <p:cNvPicPr>
            <a:picLocks noChangeAspect="1"/>
          </p:cNvPicPr>
          <p:nvPr/>
        </p:nvPicPr>
        <p:blipFill>
          <a:blip r:embed="rId2"/>
          <a:stretch>
            <a:fillRect/>
          </a:stretch>
        </p:blipFill>
        <p:spPr>
          <a:xfrm>
            <a:off x="72000" y="795020"/>
            <a:ext cx="9000000" cy="4803007"/>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862421" cy="400110"/>
          </a:xfrm>
          <a:prstGeom prst="rect">
            <a:avLst/>
          </a:prstGeom>
        </p:spPr>
        <p:txBody>
          <a:bodyPr wrap="none">
            <a:spAutoFit/>
          </a:bodyPr>
          <a:lstStyle/>
          <a:p>
            <a:r>
              <a:rPr lang="en-GB" sz="2000" b="1" dirty="0">
                <a:solidFill>
                  <a:schemeClr val="bg1"/>
                </a:solidFill>
              </a:rPr>
              <a:t>Crime Tree Data – Rolling 12 Months to July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21</a:t>
            </a:fld>
            <a:endParaRPr lang="en-GB" dirty="0"/>
          </a:p>
        </p:txBody>
      </p:sp>
      <p:pic>
        <p:nvPicPr>
          <p:cNvPr id="3" name="Picture 2">
            <a:extLst>
              <a:ext uri="{FF2B5EF4-FFF2-40B4-BE49-F238E27FC236}">
                <a16:creationId xmlns:a16="http://schemas.microsoft.com/office/drawing/2014/main" id="{295DF1FA-5EE2-4720-9A81-E92E842134F6}"/>
              </a:ext>
            </a:extLst>
          </p:cNvPr>
          <p:cNvPicPr>
            <a:picLocks noChangeAspect="1"/>
          </p:cNvPicPr>
          <p:nvPr/>
        </p:nvPicPr>
        <p:blipFill>
          <a:blip r:embed="rId2"/>
          <a:stretch>
            <a:fillRect/>
          </a:stretch>
        </p:blipFill>
        <p:spPr>
          <a:xfrm>
            <a:off x="72000" y="1116513"/>
            <a:ext cx="9000000" cy="2333855"/>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293400" y="4101891"/>
            <a:ext cx="8557200"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Essex experienced a 2.7% decrease in All Crime (4,350 fewer offences) for the 12 months to July 2021 compared to the 12 months to July 2020. This decrease in crime has been primarily influenced by the Government’s restrictions on gathering and movement in relation to COVID-19. Essex is eighth in its Most Similar Group of forces (MSG) for crime per 1,000 population. </a:t>
            </a:r>
          </a:p>
          <a:p>
            <a:endParaRPr lang="en-GB" sz="1200" dirty="0">
              <a:solidFill>
                <a:schemeClr val="tx1"/>
              </a:solidFill>
            </a:endParaRPr>
          </a:p>
          <a:p>
            <a:r>
              <a:rPr lang="en-GB" sz="1200" dirty="0">
                <a:solidFill>
                  <a:schemeClr val="tx1"/>
                </a:solidFill>
              </a:rPr>
              <a:t>Due to the Government’s easing of restrictions on 19 July 2021, Essex Police recorded a daily average of 493 crimes in July 2021, compared with an average of 467 crimes in June 2021. This equates to an increase of 5.7%. </a:t>
            </a:r>
          </a:p>
          <a:p>
            <a:endParaRPr lang="en-GB" sz="1200" dirty="0">
              <a:solidFill>
                <a:srgbClr val="FF0000"/>
              </a:solidFill>
            </a:endParaRPr>
          </a:p>
          <a:p>
            <a:r>
              <a:rPr lang="en-GB" sz="1200" dirty="0">
                <a:solidFill>
                  <a:schemeClr val="tx1"/>
                </a:solidFill>
              </a:rPr>
              <a:t>15,293 offences were recorded in July 2021. This equates to an increase of 7.9% (1,125 more offences) compared to July 2020 (14,168 offences), when stricter Government restrictions were in place. There was a 6.1% increase in July 2021 compared to July 2019 (14,415 offences).</a:t>
            </a:r>
          </a:p>
          <a:p>
            <a:endParaRPr lang="en-GB" sz="1200" dirty="0">
              <a:solidFill>
                <a:srgbClr val="FF0000"/>
              </a:solidFill>
            </a:endParaRPr>
          </a:p>
          <a:p>
            <a:r>
              <a:rPr lang="en-GB" sz="1200" dirty="0">
                <a:solidFill>
                  <a:schemeClr val="tx1"/>
                </a:solidFill>
              </a:rPr>
              <a:t>Essex Police has been shortlisted in the Police Service of the Year category in the Improvement and Efficiency Social Enterprise (</a:t>
            </a:r>
            <a:r>
              <a:rPr lang="en-GB" sz="1200" dirty="0" err="1">
                <a:solidFill>
                  <a:schemeClr val="tx1"/>
                </a:solidFill>
              </a:rPr>
              <a:t>iESE</a:t>
            </a:r>
            <a:r>
              <a:rPr lang="en-GB" sz="1200" dirty="0">
                <a:solidFill>
                  <a:schemeClr val="tx1"/>
                </a:solidFill>
              </a:rPr>
              <a:t>) Public Sector Transformation Awards. These awards celebrate the most innovative practice in transforming local public services. </a:t>
            </a:r>
          </a:p>
        </p:txBody>
      </p:sp>
      <p:pic>
        <p:nvPicPr>
          <p:cNvPr id="4" name="Picture 3">
            <a:extLst>
              <a:ext uri="{FF2B5EF4-FFF2-40B4-BE49-F238E27FC236}">
                <a16:creationId xmlns:a16="http://schemas.microsoft.com/office/drawing/2014/main" id="{A9650E82-E216-4F06-994F-90BEC644AEB4}"/>
              </a:ext>
            </a:extLst>
          </p:cNvPr>
          <p:cNvPicPr>
            <a:picLocks noChangeAspect="1"/>
          </p:cNvPicPr>
          <p:nvPr/>
        </p:nvPicPr>
        <p:blipFill>
          <a:blip r:embed="rId2"/>
          <a:stretch>
            <a:fillRect/>
          </a:stretch>
        </p:blipFill>
        <p:spPr>
          <a:xfrm>
            <a:off x="88274" y="738642"/>
            <a:ext cx="9000000" cy="634682"/>
          </a:xfrm>
          <a:prstGeom prst="rect">
            <a:avLst/>
          </a:prstGeom>
        </p:spPr>
      </p:pic>
      <p:pic>
        <p:nvPicPr>
          <p:cNvPr id="7" name="Picture 6">
            <a:extLst>
              <a:ext uri="{FF2B5EF4-FFF2-40B4-BE49-F238E27FC236}">
                <a16:creationId xmlns:a16="http://schemas.microsoft.com/office/drawing/2014/main" id="{330ED398-F6BC-4A10-853C-BB44C6FEF916}"/>
              </a:ext>
            </a:extLst>
          </p:cNvPr>
          <p:cNvPicPr>
            <a:picLocks noChangeAspect="1"/>
          </p:cNvPicPr>
          <p:nvPr/>
        </p:nvPicPr>
        <p:blipFill>
          <a:blip r:embed="rId3"/>
          <a:stretch>
            <a:fillRect/>
          </a:stretch>
        </p:blipFill>
        <p:spPr>
          <a:xfrm>
            <a:off x="1356081" y="1438904"/>
            <a:ext cx="6431837" cy="2554445"/>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3584" y="3713109"/>
            <a:ext cx="8928992"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79.8% (results to the 12 months to June 2021). Compared to year ending June 2020, confidence in the local police has significantly increased (an improvement of 10.1% points).</a:t>
            </a:r>
          </a:p>
          <a:p>
            <a:endParaRPr lang="en-GB" sz="500" dirty="0">
              <a:solidFill>
                <a:srgbClr val="FF0000"/>
              </a:solidFill>
            </a:endParaRPr>
          </a:p>
          <a:p>
            <a:r>
              <a:rPr lang="en-GB" sz="1100" dirty="0">
                <a:solidFill>
                  <a:schemeClr val="tx1"/>
                </a:solidFill>
              </a:rPr>
              <a:t>The All Crime Harm (Crime Severity) Score** (12.7) places Essex seventh in its MSG.</a:t>
            </a:r>
          </a:p>
          <a:p>
            <a:endParaRPr lang="en-GB" sz="400" dirty="0">
              <a:solidFill>
                <a:srgbClr val="FF0000"/>
              </a:solidFill>
            </a:endParaRPr>
          </a:p>
          <a:p>
            <a:r>
              <a:rPr lang="en-GB" sz="1100" dirty="0">
                <a:solidFill>
                  <a:schemeClr val="tx1"/>
                </a:solidFill>
              </a:rPr>
              <a:t>Essex Police performance in relation to emergency response attendance within 15 minutes (urban) or 20 minutes (rural) has improved by 4.0 percentage points to 80.9% in the 12 months to July 2021 compared to the 12 months to July 2020. This is above the 80% target.</a:t>
            </a:r>
          </a:p>
          <a:p>
            <a:endParaRPr lang="en-GB" sz="1100" dirty="0">
              <a:solidFill>
                <a:schemeClr val="tx1"/>
              </a:solidFill>
            </a:endParaRPr>
          </a:p>
          <a:p>
            <a:r>
              <a:rPr lang="en-GB" sz="1100" dirty="0">
                <a:solidFill>
                  <a:schemeClr val="tx1"/>
                </a:solidFill>
              </a:rPr>
              <a:t>Due to the fact that the percentage of people who have confidence in policing in Essex has improved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r>
              <a:rPr lang="en-GB" sz="950" dirty="0">
                <a:solidFill>
                  <a:srgbClr val="FF0000"/>
                </a:solidFill>
              </a:rPr>
              <a:t>	  </a:t>
            </a:r>
            <a:endParaRPr lang="en-GB" sz="950" u="sng" dirty="0">
              <a:solidFill>
                <a:srgbClr val="FF0000"/>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May in all three years.</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12" name="Picture 11">
            <a:extLst>
              <a:ext uri="{FF2B5EF4-FFF2-40B4-BE49-F238E27FC236}">
                <a16:creationId xmlns:a16="http://schemas.microsoft.com/office/drawing/2014/main" id="{A4CE2197-B1DD-49C5-B13E-95C79D1BB7CE}"/>
              </a:ext>
            </a:extLst>
          </p:cNvPr>
          <p:cNvPicPr>
            <a:picLocks noChangeAspect="1"/>
          </p:cNvPicPr>
          <p:nvPr/>
        </p:nvPicPr>
        <p:blipFill>
          <a:blip r:embed="rId2"/>
          <a:stretch>
            <a:fillRect/>
          </a:stretch>
        </p:blipFill>
        <p:spPr>
          <a:xfrm>
            <a:off x="44731" y="1625493"/>
            <a:ext cx="9000000" cy="785549"/>
          </a:xfrm>
          <a:prstGeom prst="rect">
            <a:avLst/>
          </a:prstGeom>
        </p:spPr>
      </p:pic>
      <p:pic>
        <p:nvPicPr>
          <p:cNvPr id="2" name="Picture 1">
            <a:extLst>
              <a:ext uri="{FF2B5EF4-FFF2-40B4-BE49-F238E27FC236}">
                <a16:creationId xmlns:a16="http://schemas.microsoft.com/office/drawing/2014/main" id="{F4A741A8-C552-475D-94A4-022B71946CC1}"/>
              </a:ext>
            </a:extLst>
          </p:cNvPr>
          <p:cNvPicPr>
            <a:picLocks noChangeAspect="1"/>
          </p:cNvPicPr>
          <p:nvPr/>
        </p:nvPicPr>
        <p:blipFill>
          <a:blip r:embed="rId3"/>
          <a:stretch>
            <a:fillRect/>
          </a:stretch>
        </p:blipFill>
        <p:spPr>
          <a:xfrm>
            <a:off x="50978" y="783190"/>
            <a:ext cx="9000000" cy="785549"/>
          </a:xfrm>
          <a:prstGeom prst="rect">
            <a:avLst/>
          </a:prstGeom>
        </p:spPr>
      </p:pic>
      <p:pic>
        <p:nvPicPr>
          <p:cNvPr id="7" name="Picture 6">
            <a:extLst>
              <a:ext uri="{FF2B5EF4-FFF2-40B4-BE49-F238E27FC236}">
                <a16:creationId xmlns:a16="http://schemas.microsoft.com/office/drawing/2014/main" id="{49AFDBDB-AB8D-4EA5-97E8-8DFBF618E318}"/>
              </a:ext>
            </a:extLst>
          </p:cNvPr>
          <p:cNvPicPr>
            <a:picLocks noChangeAspect="1"/>
          </p:cNvPicPr>
          <p:nvPr/>
        </p:nvPicPr>
        <p:blipFill>
          <a:blip r:embed="rId4"/>
          <a:stretch>
            <a:fillRect/>
          </a:stretch>
        </p:blipFill>
        <p:spPr>
          <a:xfrm>
            <a:off x="32576" y="2459860"/>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51557" y="3800086"/>
            <a:ext cx="8952079" cy="299312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Essex experienced a 16.0% increase (7,473 more) in Anti-Social Behaviour (ASB) incidents for the 12 months to July 2021 compared to the 12 months to July 2020. This increase was due to the COVID-19 restriction period, during which many additional reports were received that related to activities that were not previously considered to be </a:t>
            </a:r>
            <a:r>
              <a:rPr lang="en-GB" sz="1000" dirty="0" err="1">
                <a:solidFill>
                  <a:schemeClr val="tx1"/>
                </a:solidFill>
              </a:rPr>
              <a:t>ASB</a:t>
            </a:r>
            <a:r>
              <a:rPr lang="en-GB" sz="1000" dirty="0">
                <a:solidFill>
                  <a:schemeClr val="tx1"/>
                </a:solidFill>
              </a:rPr>
              <a:t>; examples include social gatherings and shops and businesses continuing to trade. Since March 2020 the number of ASB incidents reported has generally been higher when tighter restrictions were implemented by the Government, and lower when restrictions were eased.  </a:t>
            </a:r>
          </a:p>
          <a:p>
            <a:endParaRPr lang="en-GB" sz="1000" dirty="0">
              <a:solidFill>
                <a:schemeClr val="tx1"/>
              </a:solidFill>
            </a:endParaRPr>
          </a:p>
          <a:p>
            <a:r>
              <a:rPr lang="en-GB" sz="1000" dirty="0">
                <a:solidFill>
                  <a:schemeClr val="tx1"/>
                </a:solidFill>
              </a:rPr>
              <a:t>There was a decrease of -38.9% ASB reports in July 2021 compared to July 2020 (1,934 fewer incidents). The average daily number of ASB incidents decreased by 27.4% in July 2021 (98 incidents) compared to June 2021 (135 incidents). July 2021 experienced the lowest number of </a:t>
            </a:r>
            <a:r>
              <a:rPr lang="en-GB" sz="1000" dirty="0" err="1">
                <a:solidFill>
                  <a:schemeClr val="tx1"/>
                </a:solidFill>
              </a:rPr>
              <a:t>ASB</a:t>
            </a:r>
            <a:r>
              <a:rPr lang="en-GB" sz="1000" dirty="0">
                <a:solidFill>
                  <a:schemeClr val="tx1"/>
                </a:solidFill>
              </a:rPr>
              <a:t> incidents recorded per month since February 2020 (2,865 incidents).</a:t>
            </a:r>
          </a:p>
          <a:p>
            <a:endParaRPr lang="en-GB" sz="1000" dirty="0">
              <a:solidFill>
                <a:srgbClr val="0070C0"/>
              </a:solidFill>
            </a:endParaRPr>
          </a:p>
          <a:p>
            <a:r>
              <a:rPr lang="en-GB" sz="1000" dirty="0">
                <a:solidFill>
                  <a:schemeClr val="tx1"/>
                </a:solidFill>
              </a:rPr>
              <a:t>The number of ASB incidents for the 12 months to July 2021 compared to the 12 months to July 2019 increased by 24.6% (10,707 more incidents).</a:t>
            </a:r>
          </a:p>
          <a:p>
            <a:endParaRPr lang="en-GB" sz="1000" dirty="0">
              <a:solidFill>
                <a:srgbClr val="FF0000"/>
              </a:solidFill>
            </a:endParaRPr>
          </a:p>
          <a:p>
            <a:pPr lvl="0"/>
            <a:r>
              <a:rPr lang="en-GB" sz="1000" dirty="0">
                <a:solidFill>
                  <a:schemeClr val="tx1"/>
                </a:solidFill>
              </a:rPr>
              <a:t>The results of Essex’s independent survey in relation to how well residents perceive Essex Police and partner organisations to be dealing with ASB showed a slight improvement: 0.4% points.</a:t>
            </a:r>
          </a:p>
          <a:p>
            <a:pPr lvl="0"/>
            <a:endParaRPr lang="en-GB" sz="1000" dirty="0">
              <a:solidFill>
                <a:srgbClr val="FF0000"/>
              </a:solidFill>
            </a:endParaRPr>
          </a:p>
          <a:p>
            <a:pPr lvl="0"/>
            <a:r>
              <a:rPr lang="en-GB" sz="1000" dirty="0">
                <a:solidFill>
                  <a:schemeClr val="tx1"/>
                </a:solidFill>
              </a:rPr>
              <a:t>Due to the increase in public perception from the Essex independent survey, and the fact that the lowest monthly number of ASB incidents since pre-COVID were recorded in July 2021 a grade of Good is recommended.</a:t>
            </a:r>
          </a:p>
          <a:p>
            <a:endParaRPr lang="en-GB" sz="950" dirty="0">
              <a:solidFill>
                <a:schemeClr val="tx1"/>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endParaRPr lang="en-GB" sz="950" dirty="0">
              <a:solidFill>
                <a:srgbClr val="FF0000"/>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3" name="Picture 2">
            <a:extLst>
              <a:ext uri="{FF2B5EF4-FFF2-40B4-BE49-F238E27FC236}">
                <a16:creationId xmlns:a16="http://schemas.microsoft.com/office/drawing/2014/main" id="{77BAF814-882D-4B79-956D-F24AE7974578}"/>
              </a:ext>
            </a:extLst>
          </p:cNvPr>
          <p:cNvPicPr>
            <a:picLocks noChangeAspect="1"/>
          </p:cNvPicPr>
          <p:nvPr/>
        </p:nvPicPr>
        <p:blipFill>
          <a:blip r:embed="rId3"/>
          <a:stretch>
            <a:fillRect/>
          </a:stretch>
        </p:blipFill>
        <p:spPr>
          <a:xfrm>
            <a:off x="6123636" y="723804"/>
            <a:ext cx="2880000" cy="1150353"/>
          </a:xfrm>
          <a:prstGeom prst="rect">
            <a:avLst/>
          </a:prstGeom>
        </p:spPr>
      </p:pic>
      <p:pic>
        <p:nvPicPr>
          <p:cNvPr id="7" name="Picture 6">
            <a:extLst>
              <a:ext uri="{FF2B5EF4-FFF2-40B4-BE49-F238E27FC236}">
                <a16:creationId xmlns:a16="http://schemas.microsoft.com/office/drawing/2014/main" id="{45935BD0-ABF9-4E45-BD08-89C1BC2C6236}"/>
              </a:ext>
            </a:extLst>
          </p:cNvPr>
          <p:cNvPicPr>
            <a:picLocks noChangeAspect="1"/>
          </p:cNvPicPr>
          <p:nvPr/>
        </p:nvPicPr>
        <p:blipFill>
          <a:blip r:embed="rId4"/>
          <a:stretch>
            <a:fillRect/>
          </a:stretch>
        </p:blipFill>
        <p:spPr>
          <a:xfrm>
            <a:off x="43773" y="728028"/>
            <a:ext cx="5040000" cy="710023"/>
          </a:xfrm>
          <a:prstGeom prst="rect">
            <a:avLst/>
          </a:prstGeom>
        </p:spPr>
      </p:pic>
      <p:pic>
        <p:nvPicPr>
          <p:cNvPr id="15" name="Picture 14">
            <a:extLst>
              <a:ext uri="{FF2B5EF4-FFF2-40B4-BE49-F238E27FC236}">
                <a16:creationId xmlns:a16="http://schemas.microsoft.com/office/drawing/2014/main" id="{03A0A787-FF36-4742-9CCF-34F4EBFFCEEE}"/>
              </a:ext>
            </a:extLst>
          </p:cNvPr>
          <p:cNvPicPr>
            <a:picLocks noChangeAspect="1"/>
          </p:cNvPicPr>
          <p:nvPr/>
        </p:nvPicPr>
        <p:blipFill>
          <a:blip r:embed="rId5"/>
          <a:stretch>
            <a:fillRect/>
          </a:stretch>
        </p:blipFill>
        <p:spPr>
          <a:xfrm>
            <a:off x="43773" y="1919677"/>
            <a:ext cx="9000000" cy="812799"/>
          </a:xfrm>
          <a:prstGeom prst="rect">
            <a:avLst/>
          </a:prstGeom>
        </p:spPr>
      </p:pic>
      <p:pic>
        <p:nvPicPr>
          <p:cNvPr id="18" name="Picture 17">
            <a:extLst>
              <a:ext uri="{FF2B5EF4-FFF2-40B4-BE49-F238E27FC236}">
                <a16:creationId xmlns:a16="http://schemas.microsoft.com/office/drawing/2014/main" id="{AD4288D9-F7CB-4FA1-B5B8-5C46DF6B93FD}"/>
              </a:ext>
            </a:extLst>
          </p:cNvPr>
          <p:cNvPicPr>
            <a:picLocks noChangeAspect="1"/>
          </p:cNvPicPr>
          <p:nvPr/>
        </p:nvPicPr>
        <p:blipFill>
          <a:blip r:embed="rId6"/>
          <a:stretch>
            <a:fillRect/>
          </a:stretch>
        </p:blipFill>
        <p:spPr>
          <a:xfrm>
            <a:off x="43773" y="2747919"/>
            <a:ext cx="9000000" cy="963517"/>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3773471"/>
            <a:ext cx="8879360" cy="249299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4.3% decrease (1,838 fewer) in Domestic Abuse incidents and a 0.2% decrease (36 fewer) in repeat incidents of Domestic Abuse for the 12 months to July 2021 compared to the 12 months to July 2020. There was an 8.3% increase (1,105 more) in Domestic Abuse arrests and a 1.4% increase (3 more) in the number of Domestic Violence Protection Notices (DVPN) and Protection Orders (DVPO) issued in the 12 months to July 2021 compared to the 12 months to July 2020.</a:t>
            </a:r>
          </a:p>
          <a:p>
            <a:endParaRPr lang="en-GB" sz="1200" dirty="0">
              <a:solidFill>
                <a:srgbClr val="FF0000"/>
              </a:solidFill>
            </a:endParaRPr>
          </a:p>
          <a:p>
            <a:r>
              <a:rPr lang="en-GB" sz="1200" dirty="0">
                <a:solidFill>
                  <a:schemeClr val="tx1"/>
                </a:solidFill>
              </a:rPr>
              <a:t>Domestic Abuse incidents in July 2021 were lower than at pre-COVID levels, with a 2.6% decrease (103 fewer incidents) compared to July 2019.</a:t>
            </a:r>
          </a:p>
          <a:p>
            <a:endParaRPr lang="en-GB" sz="1200" dirty="0">
              <a:solidFill>
                <a:srgbClr val="FF0000"/>
              </a:solidFill>
            </a:endParaRPr>
          </a:p>
          <a:p>
            <a:pPr lvl="0"/>
            <a:r>
              <a:rPr lang="en-GB" sz="1200" dirty="0">
                <a:solidFill>
                  <a:schemeClr val="tx1"/>
                </a:solidFill>
              </a:rPr>
              <a:t>There was a 9.1% decrease (309 fewer) in the number of solved Domestic Abuse outcomes in the 12 months to July 2021 compared to the 12 months to July 2020 and a 3.7% decrease (118 fewer) compared to the 12 months to July 2019.</a:t>
            </a:r>
          </a:p>
          <a:p>
            <a:pPr lvl="0"/>
            <a:endParaRPr lang="en-GB" sz="1200" dirty="0">
              <a:solidFill>
                <a:srgbClr val="FF0000"/>
              </a:solidFill>
            </a:endParaRPr>
          </a:p>
          <a:p>
            <a:pPr lvl="0"/>
            <a:r>
              <a:rPr lang="en-GB" sz="1200" dirty="0">
                <a:solidFill>
                  <a:schemeClr val="tx1"/>
                </a:solidFill>
              </a:rPr>
              <a:t>Due to the fact that the number of DA solved offences has decreased for the third month in a row, a grade of Requires Improvement is recommended.</a:t>
            </a:r>
          </a:p>
        </p:txBody>
      </p:sp>
      <p:sp>
        <p:nvSpPr>
          <p:cNvPr id="12" name="Rectangle 11"/>
          <p:cNvSpPr/>
          <p:nvPr/>
        </p:nvSpPr>
        <p:spPr>
          <a:xfrm>
            <a:off x="5868144" y="156942"/>
            <a:ext cx="316835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386A1E3C-374A-4E3E-955D-D6A549F5F85C}"/>
              </a:ext>
            </a:extLst>
          </p:cNvPr>
          <p:cNvPicPr>
            <a:picLocks noChangeAspect="1"/>
          </p:cNvPicPr>
          <p:nvPr/>
        </p:nvPicPr>
        <p:blipFill>
          <a:blip r:embed="rId2"/>
          <a:stretch>
            <a:fillRect/>
          </a:stretch>
        </p:blipFill>
        <p:spPr>
          <a:xfrm>
            <a:off x="90080" y="817524"/>
            <a:ext cx="5202000" cy="1303238"/>
          </a:xfrm>
          <a:prstGeom prst="rect">
            <a:avLst/>
          </a:prstGeom>
        </p:spPr>
      </p:pic>
      <p:pic>
        <p:nvPicPr>
          <p:cNvPr id="3" name="Picture 2">
            <a:extLst>
              <a:ext uri="{FF2B5EF4-FFF2-40B4-BE49-F238E27FC236}">
                <a16:creationId xmlns:a16="http://schemas.microsoft.com/office/drawing/2014/main" id="{A90275C6-0132-492B-87A5-382AE2FA6821}"/>
              </a:ext>
            </a:extLst>
          </p:cNvPr>
          <p:cNvPicPr>
            <a:picLocks noChangeAspect="1"/>
          </p:cNvPicPr>
          <p:nvPr/>
        </p:nvPicPr>
        <p:blipFill>
          <a:blip r:embed="rId3"/>
          <a:stretch>
            <a:fillRect/>
          </a:stretch>
        </p:blipFill>
        <p:spPr>
          <a:xfrm>
            <a:off x="78782" y="2169835"/>
            <a:ext cx="5202000" cy="1144440"/>
          </a:xfrm>
          <a:prstGeom prst="rect">
            <a:avLst/>
          </a:prstGeom>
        </p:spPr>
      </p:pic>
      <p:pic>
        <p:nvPicPr>
          <p:cNvPr id="4" name="Picture 3">
            <a:extLst>
              <a:ext uri="{FF2B5EF4-FFF2-40B4-BE49-F238E27FC236}">
                <a16:creationId xmlns:a16="http://schemas.microsoft.com/office/drawing/2014/main" id="{2E406FF4-69F5-4EC0-9DB6-A94ACB262AC6}"/>
              </a:ext>
            </a:extLst>
          </p:cNvPr>
          <p:cNvPicPr>
            <a:picLocks noChangeAspect="1"/>
          </p:cNvPicPr>
          <p:nvPr/>
        </p:nvPicPr>
        <p:blipFill>
          <a:blip r:embed="rId4"/>
          <a:stretch>
            <a:fillRect/>
          </a:stretch>
        </p:blipFill>
        <p:spPr>
          <a:xfrm>
            <a:off x="5386864" y="817524"/>
            <a:ext cx="3600000" cy="1429763"/>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746" y="3532457"/>
            <a:ext cx="8886902" cy="26314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40 fewer Homicides (to 21 offences) were recorded for the 12 months to July 2021 compared to the 12 months to July 2020. The 12 months to July 2020 includes the tragic incident where 39 Vietnamese nationals were discovered in a lorry trailer in Grays in October 2019. Essex is seventh in its Most Similar Group (MSG) of forces for offences per 1,000 population, and is slightly higher than the MSG average.</a:t>
            </a:r>
          </a:p>
          <a:p>
            <a:endParaRPr lang="en-GB" sz="1100" dirty="0">
              <a:solidFill>
                <a:srgbClr val="FF0000"/>
              </a:solidFill>
            </a:endParaRPr>
          </a:p>
          <a:p>
            <a:r>
              <a:rPr lang="en-GB" sz="1100" dirty="0">
                <a:solidFill>
                  <a:schemeClr val="tx1"/>
                </a:solidFill>
              </a:rPr>
              <a:t>There were two Homicides in both July 2021 and July 2020, and three offences in July 2019. </a:t>
            </a:r>
          </a:p>
          <a:p>
            <a:endParaRPr lang="en-GB" sz="1100" dirty="0">
              <a:solidFill>
                <a:srgbClr val="FF0000"/>
              </a:solidFill>
            </a:endParaRPr>
          </a:p>
          <a:p>
            <a:r>
              <a:rPr lang="en-GB" sz="1100" dirty="0">
                <a:solidFill>
                  <a:schemeClr val="tx1"/>
                </a:solidFill>
              </a:rPr>
              <a:t>There was a 4.2% decrease (603 fewer offences) in Violence with Injury offences for the 12 months to July 2021 compared to the 12 months to July 2020. The average daily number of Violence with Injury offences was 47 for both the months of July 2021 and June 2021. 578 more offences (66.1%) were recorded in July 2021 (1,453 offences) compared to April 2020 (875 offences) when the Government first implemented national restrictions. </a:t>
            </a:r>
          </a:p>
          <a:p>
            <a:endParaRPr lang="en-GB" sz="1100" dirty="0">
              <a:solidFill>
                <a:srgbClr val="FF0000"/>
              </a:solidFill>
            </a:endParaRPr>
          </a:p>
          <a:p>
            <a:r>
              <a:rPr lang="en-GB" sz="1100" dirty="0">
                <a:solidFill>
                  <a:schemeClr val="tx1"/>
                </a:solidFill>
              </a:rPr>
              <a:t>The number of Violence with Injury offences decreased by 6.9% (1,026 fewer offences) in the 12 months to July 2021 compared to the 12 months to July 2019. </a:t>
            </a:r>
          </a:p>
          <a:p>
            <a:endParaRPr lang="en-GB" sz="1100" dirty="0">
              <a:solidFill>
                <a:srgbClr val="FF0000"/>
              </a:solidFill>
            </a:endParaRPr>
          </a:p>
          <a:p>
            <a:r>
              <a:rPr lang="en-GB" sz="1100" dirty="0">
                <a:solidFill>
                  <a:schemeClr val="tx1"/>
                </a:solidFill>
              </a:rPr>
              <a:t>Essex is fifth in its MSG for Violence with Injury offences per 1,000 population, and is better than the MSG average. There was a decrease in domestic abuse-related Violence with Injury (5.5% decrease, 314 fewer offences); 38.8%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11" name="Picture 10">
            <a:extLst>
              <a:ext uri="{FF2B5EF4-FFF2-40B4-BE49-F238E27FC236}">
                <a16:creationId xmlns:a16="http://schemas.microsoft.com/office/drawing/2014/main" id="{D94EC149-8468-40F8-AA29-0E27CF8F22DE}"/>
              </a:ext>
            </a:extLst>
          </p:cNvPr>
          <p:cNvPicPr>
            <a:picLocks noChangeAspect="1"/>
          </p:cNvPicPr>
          <p:nvPr/>
        </p:nvPicPr>
        <p:blipFill>
          <a:blip r:embed="rId8"/>
          <a:stretch>
            <a:fillRect/>
          </a:stretch>
        </p:blipFill>
        <p:spPr>
          <a:xfrm>
            <a:off x="89746" y="1715214"/>
            <a:ext cx="4140000" cy="1644227"/>
          </a:xfrm>
          <a:prstGeom prst="rect">
            <a:avLst/>
          </a:prstGeom>
        </p:spPr>
      </p:pic>
      <p:pic>
        <p:nvPicPr>
          <p:cNvPr id="12" name="Picture 11">
            <a:extLst>
              <a:ext uri="{FF2B5EF4-FFF2-40B4-BE49-F238E27FC236}">
                <a16:creationId xmlns:a16="http://schemas.microsoft.com/office/drawing/2014/main" id="{D53E2ABD-FABB-43BA-9B43-D4733F137E53}"/>
              </a:ext>
            </a:extLst>
          </p:cNvPr>
          <p:cNvPicPr>
            <a:picLocks noChangeAspect="1"/>
          </p:cNvPicPr>
          <p:nvPr/>
        </p:nvPicPr>
        <p:blipFill>
          <a:blip r:embed="rId9"/>
          <a:stretch>
            <a:fillRect/>
          </a:stretch>
        </p:blipFill>
        <p:spPr>
          <a:xfrm>
            <a:off x="4836648" y="1738351"/>
            <a:ext cx="4140000" cy="1644227"/>
          </a:xfrm>
          <a:prstGeom prst="rect">
            <a:avLst/>
          </a:prstGeom>
        </p:spPr>
      </p:pic>
      <p:pic>
        <p:nvPicPr>
          <p:cNvPr id="2" name="Picture 1">
            <a:extLst>
              <a:ext uri="{FF2B5EF4-FFF2-40B4-BE49-F238E27FC236}">
                <a16:creationId xmlns:a16="http://schemas.microsoft.com/office/drawing/2014/main" id="{AD17F18B-6F70-4960-8A2A-CB3FD7D09EBC}"/>
              </a:ext>
            </a:extLst>
          </p:cNvPr>
          <p:cNvPicPr>
            <a:picLocks noChangeAspect="1"/>
          </p:cNvPicPr>
          <p:nvPr/>
        </p:nvPicPr>
        <p:blipFill>
          <a:blip r:embed="rId10"/>
          <a:stretch>
            <a:fillRect/>
          </a:stretch>
        </p:blipFill>
        <p:spPr>
          <a:xfrm>
            <a:off x="72000" y="781992"/>
            <a:ext cx="9000000" cy="853159"/>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5760" y="2210855"/>
            <a:ext cx="8892480" cy="453970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The combined harm (Crime Severity) score* (8.0) for Violence with Injury, Rape, Other Sexual Offences and Robbery of Personal Property places Essex seventh in its Most Similar Group of Forces (MSG).</a:t>
            </a:r>
          </a:p>
          <a:p>
            <a:pPr lvl="0"/>
            <a:endParaRPr lang="en-GB" sz="1100" dirty="0">
              <a:solidFill>
                <a:schemeClr val="tx1"/>
              </a:solidFill>
            </a:endParaRPr>
          </a:p>
          <a:p>
            <a:r>
              <a:rPr lang="en-GB" sz="1100" dirty="0">
                <a:solidFill>
                  <a:schemeClr val="tx1"/>
                </a:solidFill>
              </a:rPr>
              <a:t>There was a 7.4% decrease (218 fewer) in the number of solved high harm offences (Violence with Injury, Rape, Other Sexual Offences and Robbery of Personal Property combined) in the 12 months to July 2021 compared to the 12 months to July 2020. Please see page 20 for the numbers of solved for each category. </a:t>
            </a:r>
          </a:p>
          <a:p>
            <a:endParaRPr lang="en-GB" sz="1100" dirty="0">
              <a:solidFill>
                <a:srgbClr val="FF0000"/>
              </a:solidFill>
            </a:endParaRPr>
          </a:p>
          <a:p>
            <a:pPr lvl="0"/>
            <a:r>
              <a:rPr lang="en-GB" sz="1100" dirty="0">
                <a:solidFill>
                  <a:schemeClr val="tx1"/>
                </a:solidFill>
              </a:rPr>
              <a:t>There was a 64.8% decrease (2,420 fewer) in the number of stop and search for weapons in the 12 months to July 2021 compared to the 12 months to July 2020. </a:t>
            </a:r>
          </a:p>
          <a:p>
            <a:pPr lvl="0"/>
            <a:endParaRPr lang="en-GB" sz="1100" dirty="0">
              <a:solidFill>
                <a:srgbClr val="FF0000"/>
              </a:solidFill>
            </a:endParaRPr>
          </a:p>
          <a:p>
            <a:r>
              <a:rPr lang="en-GB" sz="1100" dirty="0">
                <a:solidFill>
                  <a:schemeClr val="tx1"/>
                </a:solidFill>
              </a:rPr>
              <a:t>There was an 8.6% increase (121 more) in the number of Knife-enabled crime offences in the 12 months to July 2021** compared to the 12 months to July 2020</a:t>
            </a:r>
            <a:r>
              <a:rPr lang="en-GB" sz="1100" i="1" dirty="0">
                <a:solidFill>
                  <a:schemeClr val="tx1"/>
                </a:solidFill>
              </a:rPr>
              <a:t>.</a:t>
            </a:r>
            <a:endParaRPr lang="en-GB" sz="1100" dirty="0">
              <a:solidFill>
                <a:schemeClr val="tx1"/>
              </a:solidFill>
            </a:endParaRPr>
          </a:p>
          <a:p>
            <a:endParaRPr lang="en-GB" sz="1100" dirty="0">
              <a:solidFill>
                <a:schemeClr val="tx1"/>
              </a:solidFill>
            </a:endParaRPr>
          </a:p>
          <a:p>
            <a:r>
              <a:rPr lang="en-GB" sz="1100" dirty="0">
                <a:solidFill>
                  <a:schemeClr val="tx1"/>
                </a:solidFill>
              </a:rPr>
              <a:t>The number of solved high harm offences decreased by 11.2% (345 fewer) and the number of stop and search for weapons decreased by 29.6% (555 fewer) in the 12 months to July 2021 compared to the 12 months to July 2019. </a:t>
            </a:r>
          </a:p>
          <a:p>
            <a:endParaRPr lang="en-GB" sz="1100" dirty="0">
              <a:solidFill>
                <a:srgbClr val="FF0000"/>
              </a:solidFill>
            </a:endParaRPr>
          </a:p>
          <a:p>
            <a:r>
              <a:rPr lang="en-GB" sz="1100" dirty="0">
                <a:solidFill>
                  <a:schemeClr val="tx1"/>
                </a:solidFill>
              </a:rPr>
              <a:t>Due to the fact that Essex is higher than the MSG average in the number of homicides, and that the number of solved high harm offences has reduced, a grade of Requires Improvement is recommended.</a:t>
            </a:r>
          </a:p>
          <a:p>
            <a:endParaRPr lang="en-GB" sz="1100" dirty="0">
              <a:solidFill>
                <a:srgbClr val="FF0000"/>
              </a:solidFill>
            </a:endParaRPr>
          </a:p>
          <a:p>
            <a:r>
              <a:rPr lang="en-GB" sz="1000" dirty="0">
                <a:solidFill>
                  <a:schemeClr val="tx1"/>
                </a:solidFill>
              </a:rPr>
              <a:t>Please note:	  </a:t>
            </a:r>
            <a:endParaRPr lang="en-GB" sz="1000" u="sng" dirty="0">
              <a:solidFill>
                <a:schemeClr val="tx1"/>
              </a:solidFill>
            </a:endParaRPr>
          </a:p>
          <a:p>
            <a:r>
              <a:rPr lang="en-GB" sz="1000" dirty="0">
                <a:solidFill>
                  <a:schemeClr val="tx1"/>
                </a:solidFill>
              </a:rPr>
              <a:t>* Crime Severity Scores (as calculated by the Office for National Statistics) measure the ‘relative harm’ of crimes by taking into account both their volume and their severity. Data are for the 12 months to May in all three years.</a:t>
            </a:r>
          </a:p>
          <a:p>
            <a:r>
              <a:rPr lang="en-GB" sz="10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3" name="Picture 2">
            <a:extLst>
              <a:ext uri="{FF2B5EF4-FFF2-40B4-BE49-F238E27FC236}">
                <a16:creationId xmlns:a16="http://schemas.microsoft.com/office/drawing/2014/main" id="{9BB6A3CB-D358-44FB-8940-DF8915169C28}"/>
              </a:ext>
            </a:extLst>
          </p:cNvPr>
          <p:cNvPicPr>
            <a:picLocks noChangeAspect="1"/>
          </p:cNvPicPr>
          <p:nvPr/>
        </p:nvPicPr>
        <p:blipFill>
          <a:blip r:embed="rId2"/>
          <a:stretch>
            <a:fillRect/>
          </a:stretch>
        </p:blipFill>
        <p:spPr>
          <a:xfrm>
            <a:off x="125760" y="716478"/>
            <a:ext cx="9000000" cy="1466542"/>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95776" y="3764926"/>
            <a:ext cx="8725476" cy="2292935"/>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93.1% increase in Organised Crime Group (OCG) disruptions (134 more) for the 12 months to June 2021 compared to the 12 months to June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100" dirty="0">
              <a:solidFill>
                <a:srgbClr val="FF0000"/>
              </a:solidFill>
            </a:endParaRPr>
          </a:p>
          <a:p>
            <a:pPr lvl="0"/>
            <a:r>
              <a:rPr lang="en-GB" sz="1100" dirty="0">
                <a:solidFill>
                  <a:schemeClr val="tx1"/>
                </a:solidFill>
              </a:rPr>
              <a:t>Trafficking of drug arrests, which are primarily driven by police proactivity, decreased by 7.8% (154 fewer) for the 12 months to July 2021 compared to the 12 months to July 2020. In the same period, 19.1% more trafficking of drugs offences have been recorded (205 more offences to 1,276).</a:t>
            </a:r>
          </a:p>
          <a:p>
            <a:pPr lvl="0"/>
            <a:endParaRPr lang="en-GB" sz="1100" dirty="0">
              <a:solidFill>
                <a:srgbClr val="FF0000"/>
              </a:solidFill>
            </a:endParaRPr>
          </a:p>
          <a:p>
            <a:r>
              <a:rPr lang="en-GB" sz="1100" dirty="0">
                <a:solidFill>
                  <a:schemeClr val="tx1"/>
                </a:solidFill>
              </a:rPr>
              <a:t>The number of trafficking of drug arrests increased by 9.8% (162 more) in the 12 months to July 2021 compared to the 12 months to July 2019. </a:t>
            </a:r>
          </a:p>
          <a:p>
            <a:pPr lvl="0"/>
            <a:endParaRPr lang="en-GB" sz="1100" dirty="0">
              <a:solidFill>
                <a:schemeClr val="tx1"/>
              </a:solidFill>
            </a:endParaRPr>
          </a:p>
          <a:p>
            <a:r>
              <a:rPr lang="en-GB" sz="1100" dirty="0">
                <a:solidFill>
                  <a:schemeClr val="tx1"/>
                </a:solidFill>
              </a:rPr>
              <a:t>Due to the increase in OCG disruptions a grade of Good is recommended.</a:t>
            </a:r>
          </a:p>
          <a:p>
            <a:endParaRPr lang="en-GB" sz="1200" dirty="0">
              <a:solidFill>
                <a:schemeClr val="tx1"/>
              </a:solidFill>
            </a:endParaRPr>
          </a:p>
          <a:p>
            <a:r>
              <a:rPr lang="en-GB" sz="1050" dirty="0">
                <a:solidFill>
                  <a:schemeClr val="tx1"/>
                </a:solidFill>
              </a:rPr>
              <a:t>* OCG disruptions are now reported quarterly. Data are to June 2021. Due to the change in recording in January 2019 it is not possible to compare the 12    months to June 2019 to the 12 months to June 2021.</a:t>
            </a:r>
          </a:p>
        </p:txBody>
      </p:sp>
      <p:pic>
        <p:nvPicPr>
          <p:cNvPr id="2" name="Picture 1">
            <a:extLst>
              <a:ext uri="{FF2B5EF4-FFF2-40B4-BE49-F238E27FC236}">
                <a16:creationId xmlns:a16="http://schemas.microsoft.com/office/drawing/2014/main" id="{151E466E-A841-4F77-BB86-60BA2CC37B05}"/>
              </a:ext>
            </a:extLst>
          </p:cNvPr>
          <p:cNvPicPr>
            <a:picLocks noChangeAspect="1"/>
          </p:cNvPicPr>
          <p:nvPr/>
        </p:nvPicPr>
        <p:blipFill>
          <a:blip r:embed="rId2"/>
          <a:stretch>
            <a:fillRect/>
          </a:stretch>
        </p:blipFill>
        <p:spPr>
          <a:xfrm>
            <a:off x="168069" y="738171"/>
            <a:ext cx="7518400" cy="990600"/>
          </a:xfrm>
          <a:prstGeom prst="rect">
            <a:avLst/>
          </a:prstGeom>
        </p:spPr>
      </p:pic>
      <p:pic>
        <p:nvPicPr>
          <p:cNvPr id="3" name="Picture 2">
            <a:extLst>
              <a:ext uri="{FF2B5EF4-FFF2-40B4-BE49-F238E27FC236}">
                <a16:creationId xmlns:a16="http://schemas.microsoft.com/office/drawing/2014/main" id="{AA739E6C-D064-4506-9DE2-AF742BCB2766}"/>
              </a:ext>
            </a:extLst>
          </p:cNvPr>
          <p:cNvPicPr>
            <a:picLocks noChangeAspect="1"/>
          </p:cNvPicPr>
          <p:nvPr/>
        </p:nvPicPr>
        <p:blipFill>
          <a:blip r:embed="rId3"/>
          <a:stretch>
            <a:fillRect/>
          </a:stretch>
        </p:blipFill>
        <p:spPr>
          <a:xfrm>
            <a:off x="168069" y="1817032"/>
            <a:ext cx="4032000" cy="1717260"/>
          </a:xfrm>
          <a:prstGeom prst="rect">
            <a:avLst/>
          </a:prstGeom>
        </p:spPr>
      </p:pic>
      <p:pic>
        <p:nvPicPr>
          <p:cNvPr id="8" name="Picture 7">
            <a:extLst>
              <a:ext uri="{FF2B5EF4-FFF2-40B4-BE49-F238E27FC236}">
                <a16:creationId xmlns:a16="http://schemas.microsoft.com/office/drawing/2014/main" id="{906DF304-1B6D-4CF4-8EFC-90C03B870EE3}"/>
              </a:ext>
            </a:extLst>
          </p:cNvPr>
          <p:cNvPicPr>
            <a:picLocks noChangeAspect="1"/>
          </p:cNvPicPr>
          <p:nvPr/>
        </p:nvPicPr>
        <p:blipFill>
          <a:blip r:embed="rId4"/>
          <a:stretch>
            <a:fillRect/>
          </a:stretch>
        </p:blipFill>
        <p:spPr>
          <a:xfrm>
            <a:off x="4601252" y="1817032"/>
            <a:ext cx="4320000" cy="1715715"/>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3.xml><?xml version="1.0" encoding="utf-8"?>
<ds:datastoreItem xmlns:ds="http://schemas.openxmlformats.org/officeDocument/2006/customXml" ds:itemID="{C376E85F-4E80-45DB-8D7E-A114981C45FF}">
  <ds:schemaRef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 ds:uri="8d7c5e81-ca17-4398-b481-393a2177e379"/>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121884</TotalTime>
  <Words>4962</Words>
  <Application>Microsoft Office PowerPoint</Application>
  <PresentationFormat>On-screen Show (4:3)</PresentationFormat>
  <Paragraphs>235</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4514</cp:revision>
  <cp:lastPrinted>2020-11-06T11:50:37Z</cp:lastPrinted>
  <dcterms:created xsi:type="dcterms:W3CDTF">2016-11-25T10:22:24Z</dcterms:created>
  <dcterms:modified xsi:type="dcterms:W3CDTF">2021-08-12T12:35:26Z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