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99" r:id="rId6"/>
    <p:sldId id="286" r:id="rId7"/>
    <p:sldId id="300" r:id="rId8"/>
    <p:sldId id="287" r:id="rId9"/>
    <p:sldId id="288" r:id="rId10"/>
    <p:sldId id="289" r:id="rId11"/>
    <p:sldId id="305" r:id="rId12"/>
    <p:sldId id="290" r:id="rId13"/>
    <p:sldId id="291" r:id="rId14"/>
    <p:sldId id="292" r:id="rId15"/>
    <p:sldId id="311" r:id="rId16"/>
    <p:sldId id="302" r:id="rId17"/>
    <p:sldId id="307" r:id="rId18"/>
    <p:sldId id="310" r:id="rId19"/>
    <p:sldId id="312" r:id="rId20"/>
    <p:sldId id="298" r:id="rId21"/>
    <p:sldId id="294" r:id="rId22"/>
    <p:sldId id="295" r:id="rId23"/>
    <p:sldId id="296"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9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5"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6102" autoAdjust="0"/>
  </p:normalViewPr>
  <p:slideViewPr>
    <p:cSldViewPr>
      <p:cViewPr varScale="1">
        <p:scale>
          <a:sx n="58" d="100"/>
          <a:sy n="58" d="100"/>
        </p:scale>
        <p:origin x="1496"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17/05/2021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17/05/2021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17/05/2021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17/05/2021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17/05/2021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17/05/2021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15.x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image" Target="../media/image38.png"/><Relationship Id="rId7" Type="http://schemas.openxmlformats.org/officeDocument/2006/relationships/image" Target="../media/image42.emf"/><Relationship Id="rId2" Type="http://schemas.openxmlformats.org/officeDocument/2006/relationships/image" Target="../media/image37.emf"/><Relationship Id="rId1" Type="http://schemas.openxmlformats.org/officeDocument/2006/relationships/slideLayout" Target="../slideLayouts/slideLayout2.xml"/><Relationship Id="rId6" Type="http://schemas.openxmlformats.org/officeDocument/2006/relationships/image" Target="../media/image41.emf"/><Relationship Id="rId5" Type="http://schemas.openxmlformats.org/officeDocument/2006/relationships/image" Target="../media/image40.png"/><Relationship Id="rId4" Type="http://schemas.openxmlformats.org/officeDocument/2006/relationships/image" Target="../media/image39.emf"/></Relationships>
</file>

<file path=ppt/slides/_rels/slide16.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png"/><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April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1.1</a:t>
            </a:r>
          </a:p>
          <a:p>
            <a:pPr algn="r"/>
            <a:r>
              <a:rPr lang="en-GB" sz="1600" dirty="0"/>
              <a:t>Produced May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28 February 2021 </a:t>
            </a:r>
            <a:r>
              <a:rPr lang="en-GB" sz="1200" i="1" dirty="0">
                <a:solidFill>
                  <a:schemeClr val="bg1">
                    <a:lumMod val="50000"/>
                  </a:schemeClr>
                </a:solidFill>
              </a:rPr>
              <a:t>(Essex Police data are to 30 April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8510" y="3820077"/>
            <a:ext cx="8826979"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Although there was a 9.5% increase (184 more) in the number of Child Sexual Abuse/Exploitation investigations in the 12 months to April 2021 compared to the 12 months to April 2020, there was a 7.8% decrease (26 fewer) in the number of solved Child Abuse Outcomes in the 12 months to April 2021 compared to the 12 months to April 2020. This increase in offences can be partly attributed to a rise in referrals from schools in the latter part of 2020 (this increase has not been as significant in 2021).</a:t>
            </a:r>
          </a:p>
          <a:p>
            <a:pPr lvl="0"/>
            <a:endParaRPr lang="en-GB" sz="1200" dirty="0">
              <a:solidFill>
                <a:schemeClr val="tx1"/>
              </a:solidFill>
            </a:endParaRPr>
          </a:p>
          <a:p>
            <a:pPr lvl="0"/>
            <a:r>
              <a:rPr lang="en-GB" sz="1200" dirty="0">
                <a:solidFill>
                  <a:schemeClr val="tx1"/>
                </a:solidFill>
              </a:rPr>
              <a:t>0.8% more Child Abuse offences (an increase of 45) were recorded in the 12 months to April 2021 compared to the 12 months to April 2020. There was a -0.5% point decrease in the solved rate (from 6.1% to 5.6%).</a:t>
            </a:r>
          </a:p>
          <a:p>
            <a:pPr lvl="0"/>
            <a:endParaRPr lang="en-GB" sz="1200" dirty="0">
              <a:solidFill>
                <a:srgbClr val="FF0000"/>
              </a:solidFill>
            </a:endParaRPr>
          </a:p>
          <a:p>
            <a:pPr lvl="0"/>
            <a:r>
              <a:rPr lang="en-GB" sz="1200" dirty="0">
                <a:solidFill>
                  <a:schemeClr val="tx1"/>
                </a:solidFill>
              </a:rPr>
              <a:t>113 Modern Slavery referrals were made in the 12 months to April 2021 compared with 132 in the same months in 2019-20 (19 fewer).</a:t>
            </a:r>
          </a:p>
          <a:p>
            <a:pPr lvl="0"/>
            <a:endParaRPr lang="en-GB" sz="1200" dirty="0">
              <a:solidFill>
                <a:srgbClr val="FF0000"/>
              </a:solidFill>
            </a:endParaRPr>
          </a:p>
          <a:p>
            <a:pPr lvl="0"/>
            <a:r>
              <a:rPr lang="en-GB" sz="1200" dirty="0">
                <a:solidFill>
                  <a:schemeClr val="tx1"/>
                </a:solidFill>
              </a:rPr>
              <a:t>Due to the decrease in the number of child abuse outcomes and the increase of child abuse offences, a grade of Requires Improvement is recommended.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88790" y="6409858"/>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2" name="Picture 1">
            <a:extLst>
              <a:ext uri="{FF2B5EF4-FFF2-40B4-BE49-F238E27FC236}">
                <a16:creationId xmlns:a16="http://schemas.microsoft.com/office/drawing/2014/main" id="{66A278B2-5E7F-4ED5-B6BB-966C56274D08}"/>
              </a:ext>
            </a:extLst>
          </p:cNvPr>
          <p:cNvPicPr>
            <a:picLocks noChangeAspect="1"/>
          </p:cNvPicPr>
          <p:nvPr/>
        </p:nvPicPr>
        <p:blipFill>
          <a:blip r:embed="rId2"/>
          <a:stretch>
            <a:fillRect/>
          </a:stretch>
        </p:blipFill>
        <p:spPr>
          <a:xfrm>
            <a:off x="158510" y="788999"/>
            <a:ext cx="6163200" cy="1399721"/>
          </a:xfrm>
          <a:prstGeom prst="rect">
            <a:avLst/>
          </a:prstGeom>
        </p:spPr>
      </p:pic>
      <p:pic>
        <p:nvPicPr>
          <p:cNvPr id="4" name="Picture 3">
            <a:extLst>
              <a:ext uri="{FF2B5EF4-FFF2-40B4-BE49-F238E27FC236}">
                <a16:creationId xmlns:a16="http://schemas.microsoft.com/office/drawing/2014/main" id="{85EE2888-65DF-4CCB-97FF-BF07337B5A5C}"/>
              </a:ext>
            </a:extLst>
          </p:cNvPr>
          <p:cNvPicPr>
            <a:picLocks noChangeAspect="1"/>
          </p:cNvPicPr>
          <p:nvPr/>
        </p:nvPicPr>
        <p:blipFill>
          <a:blip r:embed="rId3"/>
          <a:stretch>
            <a:fillRect/>
          </a:stretch>
        </p:blipFill>
        <p:spPr>
          <a:xfrm>
            <a:off x="3110399" y="2259910"/>
            <a:ext cx="2923200" cy="1255274"/>
          </a:xfrm>
          <a:prstGeom prst="rect">
            <a:avLst/>
          </a:prstGeom>
        </p:spPr>
      </p:pic>
      <p:pic>
        <p:nvPicPr>
          <p:cNvPr id="8" name="Picture 7">
            <a:extLst>
              <a:ext uri="{FF2B5EF4-FFF2-40B4-BE49-F238E27FC236}">
                <a16:creationId xmlns:a16="http://schemas.microsoft.com/office/drawing/2014/main" id="{2A609CD9-2E4A-462C-85F2-6AA608CC4E10}"/>
              </a:ext>
            </a:extLst>
          </p:cNvPr>
          <p:cNvPicPr>
            <a:picLocks noChangeAspect="1"/>
          </p:cNvPicPr>
          <p:nvPr/>
        </p:nvPicPr>
        <p:blipFill>
          <a:blip r:embed="rId4"/>
          <a:stretch>
            <a:fillRect/>
          </a:stretch>
        </p:blipFill>
        <p:spPr>
          <a:xfrm>
            <a:off x="158510" y="2259910"/>
            <a:ext cx="2923200" cy="1252388"/>
          </a:xfrm>
          <a:prstGeom prst="rect">
            <a:avLst/>
          </a:prstGeom>
        </p:spPr>
      </p:pic>
      <p:pic>
        <p:nvPicPr>
          <p:cNvPr id="13" name="Picture 12">
            <a:extLst>
              <a:ext uri="{FF2B5EF4-FFF2-40B4-BE49-F238E27FC236}">
                <a16:creationId xmlns:a16="http://schemas.microsoft.com/office/drawing/2014/main" id="{37805248-0B4B-49B7-9EFF-A0FEDACFF27F}"/>
              </a:ext>
            </a:extLst>
          </p:cNvPr>
          <p:cNvPicPr>
            <a:picLocks noChangeAspect="1"/>
          </p:cNvPicPr>
          <p:nvPr/>
        </p:nvPicPr>
        <p:blipFill>
          <a:blip r:embed="rId5"/>
          <a:stretch>
            <a:fillRect/>
          </a:stretch>
        </p:blipFill>
        <p:spPr>
          <a:xfrm>
            <a:off x="6066858" y="2259910"/>
            <a:ext cx="2923200" cy="1252388"/>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85721" y="3894890"/>
            <a:ext cx="8950775" cy="287001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14.6% decrease (115 fewer) in the numbers of those Killed or Seriously Injured (KSI) in Essex for the 12 months to April 2021 compared to the 12 months to April 2020. Please note that most KSIs do not necessarily result in criminal offences (such as death or serious injury caused by dangerous driving) being recorded. Essex is placed sixth in its Most Similar Group (MSG) of forces for casualties per 100 million vehicle kilometres (results to June 2020).</a:t>
            </a:r>
          </a:p>
          <a:p>
            <a:endParaRPr lang="en-GB" sz="1000" dirty="0">
              <a:solidFill>
                <a:schemeClr val="tx1"/>
              </a:solidFill>
            </a:endParaRPr>
          </a:p>
          <a:p>
            <a:r>
              <a:rPr lang="en-GB" sz="1000" dirty="0">
                <a:solidFill>
                  <a:schemeClr val="tx1"/>
                </a:solidFill>
              </a:rPr>
              <a:t>There was a 60.7% decrease (781 fewer offences) in the number of driving related mobile phone offences recorded for the 12 months to April 2021 compared to the 12 months to April 2020.*</a:t>
            </a:r>
          </a:p>
          <a:p>
            <a:endParaRPr lang="en-GB" sz="1000" dirty="0">
              <a:solidFill>
                <a:schemeClr val="tx1"/>
              </a:solidFill>
            </a:endParaRPr>
          </a:p>
          <a:p>
            <a:r>
              <a:rPr lang="en-GB" sz="1000" dirty="0">
                <a:solidFill>
                  <a:schemeClr val="tx1"/>
                </a:solidFill>
              </a:rPr>
              <a:t>There was a 10.1% increase in drug driving (192 more offences) and a decrease of 11.3% (161 fewer offences) in drink driving recorded for the 12 months to April 2021 compared to the 12 months to April 2020. The overall figure for the number of drink/drug driving offences was the same (3,748 offences) in both periods. This is a measure of police proactivity in relation to road safety.</a:t>
            </a:r>
          </a:p>
          <a:p>
            <a:endParaRPr lang="en-GB" sz="1000" dirty="0">
              <a:solidFill>
                <a:srgbClr val="FF0000"/>
              </a:solidFill>
            </a:endParaRPr>
          </a:p>
          <a:p>
            <a:r>
              <a:rPr lang="en-GB" sz="1000" dirty="0">
                <a:solidFill>
                  <a:schemeClr val="tx1"/>
                </a:solidFill>
              </a:rPr>
              <a:t>As of June 2020, Essex was slightly worse than the MSG average per 100 million km. However, due to the fact that more recent national figures have not been released, the current position cannot be determined (the date of the next national release has not yet been confirmed). </a:t>
            </a:r>
          </a:p>
          <a:p>
            <a:endParaRPr lang="en-GB" sz="1000" dirty="0">
              <a:solidFill>
                <a:schemeClr val="tx1"/>
              </a:solidFill>
            </a:endParaRPr>
          </a:p>
          <a:p>
            <a:r>
              <a:rPr lang="en-GB" sz="1000" dirty="0">
                <a:solidFill>
                  <a:schemeClr val="tx1"/>
                </a:solidFill>
              </a:rPr>
              <a:t>Due to the decrease in KSIs in the past 12 months, a grade of Good is recommended.</a:t>
            </a:r>
          </a:p>
          <a:p>
            <a:endParaRPr lang="en-GB" sz="1050" dirty="0">
              <a:solidFill>
                <a:srgbClr val="FF0000"/>
              </a:solidFill>
            </a:endParaRPr>
          </a:p>
          <a:p>
            <a:r>
              <a:rPr lang="en-GB" sz="1050" dirty="0">
                <a:solidFill>
                  <a:schemeClr val="tx1"/>
                </a:solidFill>
              </a:rPr>
              <a:t>* </a:t>
            </a:r>
            <a:r>
              <a:rPr lang="en-GB" sz="950" dirty="0">
                <a:solidFill>
                  <a:schemeClr val="tx1"/>
                </a:solidFill>
              </a:rPr>
              <a:t>The year on year data for driving offences related to mobile phones are not comparable due to a legal appeal (which occurred in October 2019). The current phone use legislation is awaiting clarification in the courts, which has been delayed due to the impact of COVID-19. Since the appeal, fewer offences have been prosecuted.</a:t>
            </a:r>
          </a:p>
        </p:txBody>
      </p:sp>
      <p:pic>
        <p:nvPicPr>
          <p:cNvPr id="2" name="Picture 1">
            <a:extLst>
              <a:ext uri="{FF2B5EF4-FFF2-40B4-BE49-F238E27FC236}">
                <a16:creationId xmlns:a16="http://schemas.microsoft.com/office/drawing/2014/main" id="{4799A897-F80F-4F22-8959-121ADBE95F21}"/>
              </a:ext>
            </a:extLst>
          </p:cNvPr>
          <p:cNvPicPr>
            <a:picLocks noChangeAspect="1"/>
          </p:cNvPicPr>
          <p:nvPr/>
        </p:nvPicPr>
        <p:blipFill>
          <a:blip r:embed="rId2"/>
          <a:stretch>
            <a:fillRect/>
          </a:stretch>
        </p:blipFill>
        <p:spPr>
          <a:xfrm>
            <a:off x="72172" y="728028"/>
            <a:ext cx="9000000" cy="1561168"/>
          </a:xfrm>
          <a:prstGeom prst="rect">
            <a:avLst/>
          </a:prstGeom>
        </p:spPr>
      </p:pic>
      <p:pic>
        <p:nvPicPr>
          <p:cNvPr id="10" name="Picture 9">
            <a:extLst>
              <a:ext uri="{FF2B5EF4-FFF2-40B4-BE49-F238E27FC236}">
                <a16:creationId xmlns:a16="http://schemas.microsoft.com/office/drawing/2014/main" id="{915B451E-B35E-44A7-A534-461CDFE6D144}"/>
              </a:ext>
            </a:extLst>
          </p:cNvPr>
          <p:cNvPicPr>
            <a:picLocks noChangeAspect="1"/>
          </p:cNvPicPr>
          <p:nvPr/>
        </p:nvPicPr>
        <p:blipFill>
          <a:blip r:embed="rId3"/>
          <a:stretch>
            <a:fillRect/>
          </a:stretch>
        </p:blipFill>
        <p:spPr>
          <a:xfrm>
            <a:off x="72172" y="2357163"/>
            <a:ext cx="3697200" cy="1469760"/>
          </a:xfrm>
          <a:prstGeom prst="rect">
            <a:avLst/>
          </a:prstGeom>
        </p:spPr>
      </p:pic>
      <p:pic>
        <p:nvPicPr>
          <p:cNvPr id="11" name="Picture 10">
            <a:extLst>
              <a:ext uri="{FF2B5EF4-FFF2-40B4-BE49-F238E27FC236}">
                <a16:creationId xmlns:a16="http://schemas.microsoft.com/office/drawing/2014/main" id="{DE5DAAEE-7371-4803-9900-B897A1A9A5E7}"/>
              </a:ext>
            </a:extLst>
          </p:cNvPr>
          <p:cNvPicPr>
            <a:picLocks noChangeAspect="1"/>
          </p:cNvPicPr>
          <p:nvPr/>
        </p:nvPicPr>
        <p:blipFill>
          <a:blip r:embed="rId4"/>
          <a:stretch>
            <a:fillRect/>
          </a:stretch>
        </p:blipFill>
        <p:spPr>
          <a:xfrm>
            <a:off x="4635014" y="2369283"/>
            <a:ext cx="4428000" cy="746155"/>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1" name="TextBox 10">
            <a:extLst>
              <a:ext uri="{FF2B5EF4-FFF2-40B4-BE49-F238E27FC236}">
                <a16:creationId xmlns:a16="http://schemas.microsoft.com/office/drawing/2014/main" id="{9C2AD9C7-A5DD-4F41-9937-F02966000DCE}"/>
              </a:ext>
            </a:extLst>
          </p:cNvPr>
          <p:cNvSpPr txBox="1"/>
          <p:nvPr/>
        </p:nvSpPr>
        <p:spPr>
          <a:xfrm>
            <a:off x="124948" y="758481"/>
            <a:ext cx="8894104" cy="73866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Other Sexual Offences experienced a statistically significant </a:t>
            </a:r>
            <a:r>
              <a:rPr lang="en-GB" sz="1200" u="sng" dirty="0">
                <a:solidFill>
                  <a:schemeClr val="tx1"/>
                </a:solidFill>
              </a:rPr>
              <a:t>increase</a:t>
            </a:r>
            <a:r>
              <a:rPr lang="en-GB" sz="1200" dirty="0">
                <a:solidFill>
                  <a:schemeClr val="tx1"/>
                </a:solidFill>
              </a:rPr>
              <a:t> for the month of April 2021: There were no statistically exceptional decreases. </a:t>
            </a:r>
          </a:p>
        </p:txBody>
      </p:sp>
      <p:sp>
        <p:nvSpPr>
          <p:cNvPr id="12" name="TextBox 11">
            <a:extLst>
              <a:ext uri="{FF2B5EF4-FFF2-40B4-BE49-F238E27FC236}">
                <a16:creationId xmlns:a16="http://schemas.microsoft.com/office/drawing/2014/main" id="{B591C2DB-ED51-45E5-B28C-782476C9ED31}"/>
              </a:ext>
            </a:extLst>
          </p:cNvPr>
          <p:cNvSpPr txBox="1"/>
          <p:nvPr/>
        </p:nvSpPr>
        <p:spPr>
          <a:xfrm>
            <a:off x="137963" y="167439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Other Sexual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2.1% increase (59 more crimes) for the 12 months to April 2021 compared to the 12 months to April 2020. There were statistically exceptional increases in three Districts in April 2021. </a:t>
            </a:r>
          </a:p>
        </p:txBody>
      </p:sp>
    </p:spTree>
    <p:extLst>
      <p:ext uri="{BB962C8B-B14F-4D97-AF65-F5344CB8AC3E}">
        <p14:creationId xmlns:p14="http://schemas.microsoft.com/office/powerpoint/2010/main" val="1964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9843" y="713909"/>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p:txBody>
      </p:sp>
      <p:pic>
        <p:nvPicPr>
          <p:cNvPr id="7" name="Picture 6">
            <a:extLst>
              <a:ext uri="{FF2B5EF4-FFF2-40B4-BE49-F238E27FC236}">
                <a16:creationId xmlns:a16="http://schemas.microsoft.com/office/drawing/2014/main" id="{749EF9A8-5760-46CC-8AB2-761683DFD3A5}"/>
              </a:ext>
            </a:extLst>
          </p:cNvPr>
          <p:cNvPicPr>
            <a:picLocks noChangeAspect="1"/>
          </p:cNvPicPr>
          <p:nvPr/>
        </p:nvPicPr>
        <p:blipFill>
          <a:blip r:embed="rId2"/>
          <a:stretch>
            <a:fillRect/>
          </a:stretch>
        </p:blipFill>
        <p:spPr>
          <a:xfrm>
            <a:off x="59843" y="5978727"/>
            <a:ext cx="9000000" cy="579646"/>
          </a:xfrm>
          <a:prstGeom prst="rect">
            <a:avLst/>
          </a:prstGeom>
        </p:spPr>
      </p:pic>
      <p:pic>
        <p:nvPicPr>
          <p:cNvPr id="2" name="Picture 1">
            <a:extLst>
              <a:ext uri="{FF2B5EF4-FFF2-40B4-BE49-F238E27FC236}">
                <a16:creationId xmlns:a16="http://schemas.microsoft.com/office/drawing/2014/main" id="{792D2064-EDAB-474A-8273-CE81356BB782}"/>
              </a:ext>
            </a:extLst>
          </p:cNvPr>
          <p:cNvPicPr>
            <a:picLocks noChangeAspect="1"/>
          </p:cNvPicPr>
          <p:nvPr/>
        </p:nvPicPr>
        <p:blipFill>
          <a:blip r:embed="rId3"/>
          <a:stretch>
            <a:fillRect/>
          </a:stretch>
        </p:blipFill>
        <p:spPr>
          <a:xfrm>
            <a:off x="53663" y="1461466"/>
            <a:ext cx="9000000" cy="4427636"/>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pic>
        <p:nvPicPr>
          <p:cNvPr id="7" name="Picture 6">
            <a:extLst>
              <a:ext uri="{FF2B5EF4-FFF2-40B4-BE49-F238E27FC236}">
                <a16:creationId xmlns:a16="http://schemas.microsoft.com/office/drawing/2014/main" id="{58790195-4B65-4C79-82FE-B936A235715B}"/>
              </a:ext>
            </a:extLst>
          </p:cNvPr>
          <p:cNvPicPr>
            <a:picLocks noChangeAspect="1"/>
          </p:cNvPicPr>
          <p:nvPr/>
        </p:nvPicPr>
        <p:blipFill>
          <a:blip r:embed="rId2"/>
          <a:stretch>
            <a:fillRect/>
          </a:stretch>
        </p:blipFill>
        <p:spPr>
          <a:xfrm>
            <a:off x="63076" y="1472948"/>
            <a:ext cx="9000000" cy="475988"/>
          </a:xfrm>
          <a:prstGeom prst="rect">
            <a:avLst/>
          </a:prstGeom>
        </p:spPr>
      </p:pic>
      <p:pic>
        <p:nvPicPr>
          <p:cNvPr id="8" name="Picture 7">
            <a:extLst>
              <a:ext uri="{FF2B5EF4-FFF2-40B4-BE49-F238E27FC236}">
                <a16:creationId xmlns:a16="http://schemas.microsoft.com/office/drawing/2014/main" id="{2D967632-D187-46AE-A5D5-1B3670FD9E8C}"/>
              </a:ext>
            </a:extLst>
          </p:cNvPr>
          <p:cNvPicPr>
            <a:picLocks noChangeAspect="1"/>
          </p:cNvPicPr>
          <p:nvPr/>
        </p:nvPicPr>
        <p:blipFill>
          <a:blip r:embed="rId3"/>
          <a:stretch>
            <a:fillRect/>
          </a:stretch>
        </p:blipFill>
        <p:spPr>
          <a:xfrm>
            <a:off x="63076" y="6271100"/>
            <a:ext cx="5446351" cy="170500"/>
          </a:xfrm>
          <a:prstGeom prst="rect">
            <a:avLst/>
          </a:prstGeom>
        </p:spPr>
      </p:pic>
      <p:pic>
        <p:nvPicPr>
          <p:cNvPr id="11" name="Picture 10">
            <a:extLst>
              <a:ext uri="{FF2B5EF4-FFF2-40B4-BE49-F238E27FC236}">
                <a16:creationId xmlns:a16="http://schemas.microsoft.com/office/drawing/2014/main" id="{79EE841F-B522-4753-A502-F4C364EA9E35}"/>
              </a:ext>
            </a:extLst>
          </p:cNvPr>
          <p:cNvPicPr>
            <a:picLocks noChangeAspect="1"/>
          </p:cNvPicPr>
          <p:nvPr/>
        </p:nvPicPr>
        <p:blipFill>
          <a:blip r:embed="rId4"/>
          <a:stretch>
            <a:fillRect/>
          </a:stretch>
        </p:blipFill>
        <p:spPr>
          <a:xfrm>
            <a:off x="56716" y="5385052"/>
            <a:ext cx="9000000" cy="482308"/>
          </a:xfrm>
          <a:prstGeom prst="rect">
            <a:avLst/>
          </a:prstGeom>
        </p:spPr>
      </p:pic>
      <p:sp>
        <p:nvSpPr>
          <p:cNvPr id="15" name="TextBox 14">
            <a:extLst>
              <a:ext uri="{FF2B5EF4-FFF2-40B4-BE49-F238E27FC236}">
                <a16:creationId xmlns:a16="http://schemas.microsoft.com/office/drawing/2014/main" id="{A20D45E8-20B2-4F33-81AC-947096800317}"/>
              </a:ext>
            </a:extLst>
          </p:cNvPr>
          <p:cNvSpPr txBox="1"/>
          <p:nvPr/>
        </p:nvSpPr>
        <p:spPr>
          <a:xfrm>
            <a:off x="62896" y="722568"/>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p:txBody>
      </p:sp>
      <p:pic>
        <p:nvPicPr>
          <p:cNvPr id="2" name="Picture 1">
            <a:extLst>
              <a:ext uri="{FF2B5EF4-FFF2-40B4-BE49-F238E27FC236}">
                <a16:creationId xmlns:a16="http://schemas.microsoft.com/office/drawing/2014/main" id="{7097176B-AB37-4064-B294-A584E03D615A}"/>
              </a:ext>
            </a:extLst>
          </p:cNvPr>
          <p:cNvPicPr>
            <a:picLocks noChangeAspect="1"/>
          </p:cNvPicPr>
          <p:nvPr/>
        </p:nvPicPr>
        <p:blipFill>
          <a:blip r:embed="rId5"/>
          <a:stretch>
            <a:fillRect/>
          </a:stretch>
        </p:blipFill>
        <p:spPr>
          <a:xfrm>
            <a:off x="63076" y="1978489"/>
            <a:ext cx="9000000" cy="3377010"/>
          </a:xfrm>
          <a:prstGeom prst="rect">
            <a:avLst/>
          </a:prstGeom>
        </p:spPr>
      </p:pic>
      <p:pic>
        <p:nvPicPr>
          <p:cNvPr id="3" name="Picture 2">
            <a:extLst>
              <a:ext uri="{FF2B5EF4-FFF2-40B4-BE49-F238E27FC236}">
                <a16:creationId xmlns:a16="http://schemas.microsoft.com/office/drawing/2014/main" id="{B5F6F9F9-75A1-4D1B-A3DA-CC3FB347F690}"/>
              </a:ext>
            </a:extLst>
          </p:cNvPr>
          <p:cNvPicPr>
            <a:picLocks noChangeAspect="1"/>
          </p:cNvPicPr>
          <p:nvPr/>
        </p:nvPicPr>
        <p:blipFill>
          <a:blip r:embed="rId6"/>
          <a:stretch>
            <a:fillRect/>
          </a:stretch>
        </p:blipFill>
        <p:spPr>
          <a:xfrm>
            <a:off x="56716" y="5896913"/>
            <a:ext cx="9000000" cy="321620"/>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56172" y="1811343"/>
            <a:ext cx="9000000" cy="475988"/>
          </a:xfrm>
          <a:prstGeom prst="rect">
            <a:avLst/>
          </a:prstGeom>
        </p:spPr>
      </p:pic>
      <p:pic>
        <p:nvPicPr>
          <p:cNvPr id="9" name="Picture 8">
            <a:extLst>
              <a:ext uri="{FF2B5EF4-FFF2-40B4-BE49-F238E27FC236}">
                <a16:creationId xmlns:a16="http://schemas.microsoft.com/office/drawing/2014/main" id="{73B6AA00-8C65-4143-AC97-A67A48FD4FDF}"/>
              </a:ext>
            </a:extLst>
          </p:cNvPr>
          <p:cNvPicPr>
            <a:picLocks noChangeAspect="1"/>
          </p:cNvPicPr>
          <p:nvPr/>
        </p:nvPicPr>
        <p:blipFill>
          <a:blip r:embed="rId3"/>
          <a:stretch>
            <a:fillRect/>
          </a:stretch>
        </p:blipFill>
        <p:spPr>
          <a:xfrm>
            <a:off x="44677" y="3462286"/>
            <a:ext cx="8998476" cy="475529"/>
          </a:xfrm>
          <a:prstGeom prst="rect">
            <a:avLst/>
          </a:prstGeom>
        </p:spPr>
      </p:pic>
      <p:pic>
        <p:nvPicPr>
          <p:cNvPr id="3" name="Picture 2">
            <a:extLst>
              <a:ext uri="{FF2B5EF4-FFF2-40B4-BE49-F238E27FC236}">
                <a16:creationId xmlns:a16="http://schemas.microsoft.com/office/drawing/2014/main" id="{2F6C5459-06C8-45AF-8F9B-A512D1604A9D}"/>
              </a:ext>
            </a:extLst>
          </p:cNvPr>
          <p:cNvPicPr>
            <a:picLocks noChangeAspect="1"/>
          </p:cNvPicPr>
          <p:nvPr/>
        </p:nvPicPr>
        <p:blipFill>
          <a:blip r:embed="rId4"/>
          <a:stretch>
            <a:fillRect/>
          </a:stretch>
        </p:blipFill>
        <p:spPr>
          <a:xfrm>
            <a:off x="56172" y="2312018"/>
            <a:ext cx="9000000" cy="1096376"/>
          </a:xfrm>
          <a:prstGeom prst="rect">
            <a:avLst/>
          </a:prstGeom>
        </p:spPr>
      </p:pic>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5"/>
          <a:stretch>
            <a:fillRect/>
          </a:stretch>
        </p:blipFill>
        <p:spPr>
          <a:xfrm>
            <a:off x="42023" y="4644300"/>
            <a:ext cx="9000000" cy="475288"/>
          </a:xfrm>
          <a:prstGeom prst="rect">
            <a:avLst/>
          </a:prstGeom>
        </p:spPr>
      </p:pic>
      <p:pic>
        <p:nvPicPr>
          <p:cNvPr id="15" name="Picture 14">
            <a:extLst>
              <a:ext uri="{FF2B5EF4-FFF2-40B4-BE49-F238E27FC236}">
                <a16:creationId xmlns:a16="http://schemas.microsoft.com/office/drawing/2014/main" id="{5F50947A-ED79-44A0-9612-EBC297FCF56D}"/>
              </a:ext>
            </a:extLst>
          </p:cNvPr>
          <p:cNvPicPr>
            <a:picLocks noChangeAspect="1"/>
          </p:cNvPicPr>
          <p:nvPr/>
        </p:nvPicPr>
        <p:blipFill>
          <a:blip r:embed="rId6"/>
          <a:stretch>
            <a:fillRect/>
          </a:stretch>
        </p:blipFill>
        <p:spPr>
          <a:xfrm>
            <a:off x="31666" y="6479358"/>
            <a:ext cx="1736438" cy="170500"/>
          </a:xfrm>
          <a:prstGeom prst="rect">
            <a:avLst/>
          </a:prstGeom>
        </p:spPr>
      </p:pic>
      <p:pic>
        <p:nvPicPr>
          <p:cNvPr id="11" name="Picture 10">
            <a:extLst>
              <a:ext uri="{FF2B5EF4-FFF2-40B4-BE49-F238E27FC236}">
                <a16:creationId xmlns:a16="http://schemas.microsoft.com/office/drawing/2014/main" id="{ACB173A2-9009-45C7-8B62-53EB18D2E9E9}"/>
              </a:ext>
            </a:extLst>
          </p:cNvPr>
          <p:cNvPicPr>
            <a:picLocks noChangeAspect="1"/>
          </p:cNvPicPr>
          <p:nvPr/>
        </p:nvPicPr>
        <p:blipFill>
          <a:blip r:embed="rId7"/>
          <a:stretch>
            <a:fillRect/>
          </a:stretch>
        </p:blipFill>
        <p:spPr>
          <a:xfrm>
            <a:off x="40661" y="3954015"/>
            <a:ext cx="9000000" cy="632520"/>
          </a:xfrm>
          <a:prstGeom prst="rect">
            <a:avLst/>
          </a:prstGeom>
        </p:spPr>
      </p:pic>
      <p:pic>
        <p:nvPicPr>
          <p:cNvPr id="13" name="Picture 12">
            <a:extLst>
              <a:ext uri="{FF2B5EF4-FFF2-40B4-BE49-F238E27FC236}">
                <a16:creationId xmlns:a16="http://schemas.microsoft.com/office/drawing/2014/main" id="{23A8850E-C743-4BF1-A655-A7B50525EC07}"/>
              </a:ext>
            </a:extLst>
          </p:cNvPr>
          <p:cNvPicPr>
            <a:picLocks noChangeAspect="1"/>
          </p:cNvPicPr>
          <p:nvPr/>
        </p:nvPicPr>
        <p:blipFill>
          <a:blip r:embed="rId8"/>
          <a:stretch>
            <a:fillRect/>
          </a:stretch>
        </p:blipFill>
        <p:spPr>
          <a:xfrm>
            <a:off x="40661" y="5138962"/>
            <a:ext cx="9000000" cy="787969"/>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1a on 29th March 2021 and Step 2 on 12th April 2021.</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63024" y="1304835"/>
            <a:ext cx="9000000" cy="475988"/>
          </a:xfrm>
          <a:prstGeom prst="rect">
            <a:avLst/>
          </a:prstGeom>
        </p:spPr>
      </p:pic>
      <p:pic>
        <p:nvPicPr>
          <p:cNvPr id="11" name="Picture 10">
            <a:extLst>
              <a:ext uri="{FF2B5EF4-FFF2-40B4-BE49-F238E27FC236}">
                <a16:creationId xmlns:a16="http://schemas.microsoft.com/office/drawing/2014/main" id="{54B2BA54-1335-486F-ADF2-E7965B09B88F}"/>
              </a:ext>
            </a:extLst>
          </p:cNvPr>
          <p:cNvPicPr>
            <a:picLocks noChangeAspect="1"/>
          </p:cNvPicPr>
          <p:nvPr/>
        </p:nvPicPr>
        <p:blipFill>
          <a:blip r:embed="rId3"/>
          <a:stretch>
            <a:fillRect/>
          </a:stretch>
        </p:blipFill>
        <p:spPr>
          <a:xfrm>
            <a:off x="63024" y="1811596"/>
            <a:ext cx="9000000" cy="2187016"/>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17</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 18.</a:t>
            </a:r>
          </a:p>
        </p:txBody>
      </p:sp>
      <p:pic>
        <p:nvPicPr>
          <p:cNvPr id="2" name="Picture 1">
            <a:extLst>
              <a:ext uri="{FF2B5EF4-FFF2-40B4-BE49-F238E27FC236}">
                <a16:creationId xmlns:a16="http://schemas.microsoft.com/office/drawing/2014/main" id="{8D64DD12-AE49-4FB2-9D5E-D81DD21EFCFE}"/>
              </a:ext>
            </a:extLst>
          </p:cNvPr>
          <p:cNvPicPr>
            <a:picLocks noChangeAspect="1"/>
          </p:cNvPicPr>
          <p:nvPr/>
        </p:nvPicPr>
        <p:blipFill>
          <a:blip r:embed="rId2"/>
          <a:stretch>
            <a:fillRect/>
          </a:stretch>
        </p:blipFill>
        <p:spPr>
          <a:xfrm>
            <a:off x="72000" y="965461"/>
            <a:ext cx="9000000" cy="4810840"/>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401753"/>
          </a:xfrm>
          <a:prstGeom prst="rect">
            <a:avLst/>
          </a:prstGeom>
        </p:spPr>
        <p:txBody>
          <a:bodyPr wrap="square">
            <a:spAutoFit/>
          </a:bodyPr>
          <a:lstStyle/>
          <a:p>
            <a:r>
              <a:rPr lang="en-GB" sz="1100" baseline="30000" dirty="0"/>
              <a:t>1 </a:t>
            </a:r>
            <a:r>
              <a:rPr lang="en-GB" sz="1100" dirty="0"/>
              <a:t>Question from the independent survey commissioned by Essex Police (Percentage of people who have confidence in policing in Essex). Results are for the period 12 months March 2021 versus the 12 months to March 2020.</a:t>
            </a:r>
          </a:p>
          <a:p>
            <a:endParaRPr lang="en-GB" sz="1100" dirty="0"/>
          </a:p>
          <a:p>
            <a:r>
              <a:rPr lang="en-GB" sz="1100" dirty="0"/>
              <a:t> </a:t>
            </a:r>
            <a:r>
              <a:rPr lang="en-GB" sz="1100" baseline="30000" dirty="0"/>
              <a:t>2</a:t>
            </a:r>
            <a:r>
              <a:rPr lang="en-GB" sz="1100" dirty="0"/>
              <a:t> The confidence interval is the range +/- between where the survey result may lie. This is mainly influenced by the number of people answering the survey. The more people that answer the survey, the smaller the interval range.</a:t>
            </a:r>
          </a:p>
          <a:p>
            <a:endParaRPr lang="en-GB" sz="1100" dirty="0"/>
          </a:p>
          <a:p>
            <a:r>
              <a:rPr lang="en-GB" sz="1100" baseline="30000" dirty="0"/>
              <a:t>3</a:t>
            </a:r>
            <a:r>
              <a:rPr lang="en-GB" sz="1100" dirty="0"/>
              <a:t> Crime Survey of England and Wales data are no longer available at Force level. Data are for the 12 months to March 2020.	</a:t>
            </a:r>
          </a:p>
          <a:p>
            <a:endParaRPr lang="en-GB" sz="1100" dirty="0"/>
          </a:p>
          <a:p>
            <a:r>
              <a:rPr lang="en-GB" sz="1100" baseline="30000" dirty="0"/>
              <a:t>4</a:t>
            </a:r>
            <a:r>
              <a:rPr lang="en-GB" sz="1100" b="1" dirty="0"/>
              <a:t> </a:t>
            </a:r>
            <a:r>
              <a:rPr lang="en-GB" sz="1100" dirty="0"/>
              <a:t>Question from Essex Police’s own confidence and perception survey (Percentage of people who have confidence that the policing response to ASB is improving). Results are for the period 12 months to March 2021 versus the 12 months to March 2020.	</a:t>
            </a:r>
            <a:r>
              <a:rPr lang="en-GB" sz="1100" dirty="0">
                <a:solidFill>
                  <a:srgbClr val="FF0000"/>
                </a:solidFill>
              </a:rPr>
              <a:t>						</a:t>
            </a:r>
          </a:p>
          <a:p>
            <a:r>
              <a:rPr lang="en-GB" sz="1100" baseline="30000" dirty="0"/>
              <a:t>5</a:t>
            </a:r>
            <a:r>
              <a:rPr lang="en-GB" sz="1100" dirty="0"/>
              <a:t> Solved outcomes are crimes that result in: charge or summons, caution, crimes taken into consideration, fixed penalty notice, cannabis warning or community resolution.	</a:t>
            </a:r>
            <a:br>
              <a:rPr lang="en-GB" sz="1100" dirty="0"/>
            </a:br>
            <a:endParaRPr lang="en-GB" sz="1100" dirty="0"/>
          </a:p>
          <a:p>
            <a:r>
              <a:rPr lang="en-GB" sz="1100" baseline="30000" dirty="0"/>
              <a:t>6</a:t>
            </a:r>
            <a:r>
              <a:rPr lang="en-GB" sz="110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100" dirty="0"/>
          </a:p>
          <a:p>
            <a:r>
              <a:rPr lang="en-GB" sz="1100" baseline="30000" dirty="0"/>
              <a:t>7</a:t>
            </a:r>
            <a:r>
              <a:rPr lang="en-GB" sz="1100" dirty="0"/>
              <a:t> Please note that on Wednesday 23 October 2019 the bodies of 39 Vietnamese nationals were discovered in a lorry trailer in Grays. This tragic incident is reflected in the Homicide numbers.</a:t>
            </a:r>
          </a:p>
          <a:p>
            <a:endParaRPr lang="en-GB" sz="1100" dirty="0"/>
          </a:p>
          <a:p>
            <a:r>
              <a:rPr lang="en-GB" sz="1100" baseline="30000" dirty="0"/>
              <a:t>8</a:t>
            </a:r>
            <a:r>
              <a:rPr lang="en-GB" sz="1100" dirty="0"/>
              <a:t> Crime Severity Score measures ‘relative harm’ of crimes by taking into account both the volume and the severity of offences, and by weighting offences differently. Data are for the 12 months to February 2021.</a:t>
            </a:r>
          </a:p>
          <a:p>
            <a:endParaRPr lang="en-GB" sz="1100" dirty="0">
              <a:solidFill>
                <a:srgbClr val="FF0000"/>
              </a:solidFill>
            </a:endParaRPr>
          </a:p>
          <a:p>
            <a:r>
              <a:rPr lang="en-GB" sz="1100" baseline="30000" dirty="0"/>
              <a:t>9</a:t>
            </a:r>
            <a:r>
              <a:rPr lang="en-GB" sz="110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100" dirty="0">
              <a:solidFill>
                <a:srgbClr val="FF0000"/>
              </a:solidFill>
            </a:endParaRPr>
          </a:p>
          <a:p>
            <a:r>
              <a:rPr lang="en-GB" sz="1100" baseline="30000" dirty="0"/>
              <a:t>10</a:t>
            </a:r>
            <a:r>
              <a:rPr lang="en-GB" sz="110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100" dirty="0"/>
              <a:t>Since the appeal, fewer offences have been prosecuted.</a:t>
            </a:r>
          </a:p>
          <a:p>
            <a:endParaRPr lang="en-GB" sz="1100" dirty="0">
              <a:solidFill>
                <a:srgbClr val="FF0000"/>
              </a:solidFill>
            </a:endParaRPr>
          </a:p>
          <a:p>
            <a:r>
              <a:rPr lang="en-GB" sz="1200" baseline="30000" dirty="0"/>
              <a:t>11</a:t>
            </a:r>
            <a:r>
              <a:rPr lang="en-GB" sz="1150" dirty="0"/>
              <a:t> </a:t>
            </a:r>
            <a:r>
              <a:rPr lang="en-GB" sz="1100" dirty="0"/>
              <a:t>OCG disruptions are now reported quarterly. Data are to March 2021.</a:t>
            </a:r>
          </a:p>
          <a:p>
            <a:endParaRPr lang="en-GB" sz="1200" dirty="0">
              <a:solidFill>
                <a:srgbClr val="FF0000"/>
              </a:solidFill>
            </a:endParaRP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18</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April</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19</a:t>
            </a:fld>
            <a:endParaRPr lang="en-GB" dirty="0"/>
          </a:p>
        </p:txBody>
      </p:sp>
      <p:pic>
        <p:nvPicPr>
          <p:cNvPr id="5" name="Picture 4">
            <a:extLst>
              <a:ext uri="{FF2B5EF4-FFF2-40B4-BE49-F238E27FC236}">
                <a16:creationId xmlns:a16="http://schemas.microsoft.com/office/drawing/2014/main" id="{CA378F42-C459-4E9D-8E90-FA93ECD0968D}"/>
              </a:ext>
            </a:extLst>
          </p:cNvPr>
          <p:cNvPicPr>
            <a:picLocks noChangeAspect="1"/>
          </p:cNvPicPr>
          <p:nvPr/>
        </p:nvPicPr>
        <p:blipFill>
          <a:blip r:embed="rId2"/>
          <a:stretch>
            <a:fillRect/>
          </a:stretch>
        </p:blipFill>
        <p:spPr>
          <a:xfrm>
            <a:off x="72000" y="935991"/>
            <a:ext cx="9000000" cy="480300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63997"/>
            <a:ext cx="9144000" cy="6024726"/>
          </a:xfrm>
          <a:prstGeom prst="rect">
            <a:avLst/>
          </a:prstGeom>
          <a:noFill/>
        </p:spPr>
        <p:txBody>
          <a:bodyPr wrap="square" rtlCol="0">
            <a:spAutoFit/>
          </a:bodyPr>
          <a:lstStyle/>
          <a:p>
            <a:pPr marL="285750" indent="-285750">
              <a:buFont typeface="Arial" panose="020B0604020202020204" pitchFamily="34" charset="0"/>
              <a:buChar char="•"/>
            </a:pPr>
            <a:r>
              <a:rPr lang="en-GB" sz="1100" b="1" dirty="0"/>
              <a:t>Five of the seven PFCC Priorities </a:t>
            </a:r>
            <a:r>
              <a:rPr lang="en-GB" sz="1100" dirty="0"/>
              <a:t>for Essex Police have been given a recommended grade of ‘</a:t>
            </a:r>
            <a:r>
              <a:rPr lang="en-GB" sz="1100" b="1" dirty="0">
                <a:solidFill>
                  <a:srgbClr val="00B050"/>
                </a:solidFill>
              </a:rPr>
              <a:t>Good</a:t>
            </a:r>
            <a:r>
              <a:rPr lang="en-GB" sz="1100" dirty="0"/>
              <a:t>’. Recommended grades have been determined with reference to comparisons with Essex Police’s Most Similar Group (MSG) of forces, Key Performance Indicators (KPIs), and professional judgement. </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Two of the seven PFCC priorities </a:t>
            </a:r>
            <a:r>
              <a:rPr lang="en-GB" sz="1100" dirty="0"/>
              <a:t>– 4 (Tackling Gangs and Serious Violence) and 6 (Protecting children and vulnerable people) – have been given a recommended grade of ‘</a:t>
            </a:r>
            <a:r>
              <a:rPr lang="en-GB" sz="1100" b="1" dirty="0">
                <a:solidFill>
                  <a:srgbClr val="FF0000"/>
                </a:solidFill>
              </a:rPr>
              <a:t>Requires</a:t>
            </a:r>
            <a:r>
              <a:rPr lang="en-GB" sz="1100" b="1" dirty="0"/>
              <a:t> </a:t>
            </a:r>
            <a:r>
              <a:rPr lang="en-GB" sz="1100" b="1" dirty="0">
                <a:solidFill>
                  <a:srgbClr val="FF0000"/>
                </a:solidFill>
              </a:rPr>
              <a:t>Improvement</a:t>
            </a:r>
            <a:r>
              <a:rPr lang="en-GB" sz="1100" b="1" dirty="0"/>
              <a:t>’</a:t>
            </a:r>
            <a:r>
              <a:rPr lang="en-GB" sz="1100" dirty="0"/>
              <a:t>.</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All Crime fell by 8.2% for the 12 months to April 2021 </a:t>
            </a:r>
            <a:r>
              <a:rPr lang="en-GB" sz="1100" dirty="0"/>
              <a:t>compared to the 12 months to April 2020; this equates to 13,495 fewer offences. This decrease has been primarily influenced by the Government’s restrictions on gathering and movement in relation to COVID-19.  </a:t>
            </a:r>
          </a:p>
          <a:p>
            <a:endParaRPr lang="en-GB" sz="1100" dirty="0">
              <a:solidFill>
                <a:srgbClr val="FF0000"/>
              </a:solidFill>
            </a:endParaRPr>
          </a:p>
          <a:p>
            <a:pPr marL="285750" indent="-285750">
              <a:buFont typeface="Arial" panose="020B0604020202020204" pitchFamily="34" charset="0"/>
              <a:buChar char="•"/>
            </a:pPr>
            <a:r>
              <a:rPr lang="en-GB" sz="1100" b="1" dirty="0"/>
              <a:t>The Force recorded 2,259 more offences in April 2021 than in April 2020, when the Government implemented the first lockdown</a:t>
            </a:r>
            <a:r>
              <a:rPr lang="en-GB" sz="1100" dirty="0"/>
              <a:t>; (12,819 v. 10,560 offences); this equates to 21.4% more offences. </a:t>
            </a:r>
            <a:r>
              <a:rPr lang="en-GB" sz="1100" b="1" dirty="0"/>
              <a:t>The Force recorded 214 more Violence with Injury offences (24.5% increase) in April 2021 compared to April 2020</a:t>
            </a:r>
            <a:r>
              <a:rPr lang="en-GB" sz="1100" dirty="0"/>
              <a:t> (1,089 v. 875 offences).</a:t>
            </a:r>
          </a:p>
          <a:p>
            <a:endParaRPr lang="en-GB" sz="1100" dirty="0"/>
          </a:p>
          <a:p>
            <a:r>
              <a:rPr lang="en-GB" sz="1100" dirty="0"/>
              <a:t>        </a:t>
            </a:r>
            <a:r>
              <a:rPr lang="en-GB" sz="1100" i="1" dirty="0"/>
              <a:t>Each change in the rules relating to social distancing has affected the number of All Crime offences reported to Essex Police</a:t>
            </a:r>
            <a:r>
              <a:rPr lang="en-GB" sz="1100" dirty="0"/>
              <a:t>.*</a:t>
            </a:r>
          </a:p>
          <a:p>
            <a:endParaRPr lang="en-GB" sz="1100" dirty="0">
              <a:solidFill>
                <a:srgbClr val="FF0000"/>
              </a:solidFill>
            </a:endParaRPr>
          </a:p>
          <a:p>
            <a:pPr marL="285750" indent="-285750">
              <a:buFont typeface="Arial" panose="020B0604020202020204" pitchFamily="34" charset="0"/>
              <a:buChar char="•"/>
            </a:pPr>
            <a:r>
              <a:rPr lang="en-GB" sz="1100" dirty="0"/>
              <a:t>The number of </a:t>
            </a:r>
            <a:r>
              <a:rPr lang="en-GB" sz="1100" b="1" dirty="0"/>
              <a:t>anti-social behaviour (ASB) incidents was -18.6% lower in April 2021 (4,365 incidents) </a:t>
            </a:r>
            <a:r>
              <a:rPr lang="en-GB" sz="1100" dirty="0"/>
              <a:t>compared to April 2020 (5,365 incidents). Since May 2020, the number of ASB incidents reported have generally decreased when restrictions have been eased, and increased when further restrictions have been implemented by the Government. </a:t>
            </a:r>
            <a:r>
              <a:rPr lang="en-GB" sz="1100" b="1" dirty="0"/>
              <a:t>The average daily number of ASB incidents decreased by -13.8% in April 2021 </a:t>
            </a:r>
            <a:r>
              <a:rPr lang="en-GB" sz="1100" dirty="0"/>
              <a:t>(146 incidents) </a:t>
            </a:r>
            <a:r>
              <a:rPr lang="en-GB" sz="1100" b="1" dirty="0"/>
              <a:t>compared to March 2021 </a:t>
            </a:r>
            <a:r>
              <a:rPr lang="en-GB" sz="1100" dirty="0"/>
              <a:t>(169 incidents). </a:t>
            </a:r>
          </a:p>
          <a:p>
            <a:endParaRPr lang="en-GB" sz="1100" dirty="0"/>
          </a:p>
          <a:p>
            <a:pPr marL="285750" indent="-285750">
              <a:buFont typeface="Arial" panose="020B0604020202020204" pitchFamily="34" charset="0"/>
              <a:buChar char="•"/>
            </a:pPr>
            <a:r>
              <a:rPr lang="en-GB" sz="1100" dirty="0"/>
              <a:t>Confidence (from the independent survey commissioned by Essex Police) is at 79.3% (results to the 12 months to March 2021). </a:t>
            </a:r>
            <a:r>
              <a:rPr lang="en-GB" sz="1100" b="1" dirty="0"/>
              <a:t>Compared to year ending March 2020, confidence in the local police increased by 13.7% points</a:t>
            </a:r>
            <a:r>
              <a:rPr lang="en-GB" sz="1100" dirty="0"/>
              <a:t>. </a:t>
            </a:r>
          </a:p>
          <a:p>
            <a:endParaRPr lang="en-GB" sz="1100" dirty="0">
              <a:solidFill>
                <a:srgbClr val="FF0000"/>
              </a:solidFill>
            </a:endParaRPr>
          </a:p>
          <a:p>
            <a:pPr marL="285750" indent="-285750">
              <a:buFont typeface="Arial" panose="020B0604020202020204" pitchFamily="34" charset="0"/>
              <a:buChar char="•"/>
            </a:pPr>
            <a:r>
              <a:rPr lang="en-GB" sz="1100" dirty="0"/>
              <a:t>In response to COVID-19, Essex Police have been following a 4E approach, engaging, explaining, encouraging and only enforcing as a last resort</a:t>
            </a:r>
            <a:r>
              <a:rPr lang="en-GB" sz="1100" b="1" dirty="0"/>
              <a:t>. In April 2021, Essex Police recorded 58 Fixed Penalty Notices (FPN / 4E); this represents 2% of all engagements</a:t>
            </a:r>
            <a:r>
              <a:rPr lang="en-GB" sz="1100" dirty="0"/>
              <a:t>.</a:t>
            </a:r>
            <a:r>
              <a:rPr lang="en-GB" sz="1100" b="1" dirty="0"/>
              <a:t> </a:t>
            </a:r>
            <a:r>
              <a:rPr lang="en-GB" sz="1100" dirty="0"/>
              <a:t>In total, 1,468 FPNs (4E) have been issued in the period April 2020 to April 2021. The April total includes enforcement marked as having been sent to ACRO Criminal Records Office.</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dirty="0"/>
              <a:t>There was a decrease of 14.4% (19 fewer) Modern Slavery referrals from the 12 months to April 2021 compared to the same period in 2019-20. Essex Police are working towards increasing the number of referrals to achieve greater range and engagement with hard to access groups, thereby creating more opportunities to help vulnerable people.</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endParaRPr lang="en-GB" sz="1100" dirty="0">
              <a:solidFill>
                <a:srgbClr val="FF0000"/>
              </a:solidFill>
            </a:endParaRPr>
          </a:p>
          <a:p>
            <a:endParaRPr lang="en-GB" sz="1200" dirty="0">
              <a:solidFill>
                <a:srgbClr val="FF0000"/>
              </a:solidFill>
            </a:endParaRPr>
          </a:p>
          <a:p>
            <a:r>
              <a:rPr lang="en-GB" sz="1050" dirty="0"/>
              <a:t> * Please see table showing the affect of social distancing measures on pages 13 - 16.</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65014" cy="400110"/>
          </a:xfrm>
          <a:prstGeom prst="rect">
            <a:avLst/>
          </a:prstGeom>
        </p:spPr>
        <p:txBody>
          <a:bodyPr wrap="none">
            <a:spAutoFit/>
          </a:bodyPr>
          <a:lstStyle/>
          <a:p>
            <a:r>
              <a:rPr lang="en-GB" sz="2000" b="1" dirty="0">
                <a:solidFill>
                  <a:schemeClr val="bg1"/>
                </a:solidFill>
              </a:rPr>
              <a:t>Crime Tree Data – Rolling 12 Months to April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20</a:t>
            </a:fld>
            <a:endParaRPr lang="en-GB" dirty="0"/>
          </a:p>
        </p:txBody>
      </p:sp>
      <p:pic>
        <p:nvPicPr>
          <p:cNvPr id="5" name="Picture 4">
            <a:extLst>
              <a:ext uri="{FF2B5EF4-FFF2-40B4-BE49-F238E27FC236}">
                <a16:creationId xmlns:a16="http://schemas.microsoft.com/office/drawing/2014/main" id="{9D1CFD1C-A55F-4A78-9865-5005993DAB2A}"/>
              </a:ext>
            </a:extLst>
          </p:cNvPr>
          <p:cNvPicPr>
            <a:picLocks noChangeAspect="1"/>
          </p:cNvPicPr>
          <p:nvPr/>
        </p:nvPicPr>
        <p:blipFill>
          <a:blip r:embed="rId2"/>
          <a:stretch>
            <a:fillRect/>
          </a:stretch>
        </p:blipFill>
        <p:spPr>
          <a:xfrm>
            <a:off x="72000" y="1083464"/>
            <a:ext cx="9000000" cy="233385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328903" y="4177489"/>
            <a:ext cx="8557200"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an 8.2% decrease in All Crime (13,495 fewer offences) for the 12 months to April 2021 compared to the 12 months to April 2020. Essex is eighth in its Most Similar Group of forces (MSG) for crime per 1,000 population. </a:t>
            </a:r>
          </a:p>
          <a:p>
            <a:endParaRPr lang="en-GB" sz="1200" dirty="0">
              <a:solidFill>
                <a:srgbClr val="FF0000"/>
              </a:solidFill>
            </a:endParaRPr>
          </a:p>
          <a:p>
            <a:r>
              <a:rPr lang="en-GB" sz="1200" dirty="0">
                <a:solidFill>
                  <a:schemeClr val="tx1"/>
                </a:solidFill>
              </a:rPr>
              <a:t>This decrease in crime has been primarily influenced by the Government’s restrictions on gathering and movement in relation to COVID-19. Due to the Government’s easing of restrictions on 12 April 2021, Essex Police recorded a daily average of 427 crimes, compared with an average of 414 crimes in March 2021, an increase of 3.2%. 12,819 offences were recorded in April 2021, an increase of 21.4% (2,259 more offences) compared to April 2020 (10,560 offences), when the Government first implemented national restrictions.</a:t>
            </a:r>
          </a:p>
          <a:p>
            <a:endParaRPr lang="en-GB" sz="1200" dirty="0">
              <a:solidFill>
                <a:srgbClr val="FF0000"/>
              </a:solidFill>
            </a:endParaRPr>
          </a:p>
          <a:p>
            <a:r>
              <a:rPr lang="en-GB" sz="1200" dirty="0">
                <a:solidFill>
                  <a:schemeClr val="tx1"/>
                </a:solidFill>
              </a:rPr>
              <a:t>Essex Police has been shortlisted in the Police Service of the Year category in the Improvement and Efficiency Social Enterprise (</a:t>
            </a:r>
            <a:r>
              <a:rPr lang="en-GB" sz="1200" dirty="0" err="1">
                <a:solidFill>
                  <a:schemeClr val="tx1"/>
                </a:solidFill>
              </a:rPr>
              <a:t>iESE</a:t>
            </a:r>
            <a:r>
              <a:rPr lang="en-GB" sz="1200" dirty="0">
                <a:solidFill>
                  <a:schemeClr val="tx1"/>
                </a:solidFill>
              </a:rPr>
              <a:t>) Public Sector Transformation Awards. These awards celebrate the most innovative practice in transforming local public services. </a:t>
            </a:r>
          </a:p>
        </p:txBody>
      </p:sp>
      <p:pic>
        <p:nvPicPr>
          <p:cNvPr id="3" name="Picture 2">
            <a:extLst>
              <a:ext uri="{FF2B5EF4-FFF2-40B4-BE49-F238E27FC236}">
                <a16:creationId xmlns:a16="http://schemas.microsoft.com/office/drawing/2014/main" id="{E680CF45-E271-418C-B5D1-707D0A5AED1F}"/>
              </a:ext>
            </a:extLst>
          </p:cNvPr>
          <p:cNvPicPr>
            <a:picLocks noChangeAspect="1"/>
          </p:cNvPicPr>
          <p:nvPr/>
        </p:nvPicPr>
        <p:blipFill>
          <a:blip r:embed="rId2"/>
          <a:stretch>
            <a:fillRect/>
          </a:stretch>
        </p:blipFill>
        <p:spPr>
          <a:xfrm>
            <a:off x="71997" y="762741"/>
            <a:ext cx="9000000" cy="695818"/>
          </a:xfrm>
          <a:prstGeom prst="rect">
            <a:avLst/>
          </a:prstGeom>
        </p:spPr>
      </p:pic>
      <p:pic>
        <p:nvPicPr>
          <p:cNvPr id="4" name="Picture 3">
            <a:extLst>
              <a:ext uri="{FF2B5EF4-FFF2-40B4-BE49-F238E27FC236}">
                <a16:creationId xmlns:a16="http://schemas.microsoft.com/office/drawing/2014/main" id="{2EC6E6EE-8582-416E-98E0-09B7AD75CD2A}"/>
              </a:ext>
            </a:extLst>
          </p:cNvPr>
          <p:cNvPicPr>
            <a:picLocks noChangeAspect="1"/>
          </p:cNvPicPr>
          <p:nvPr/>
        </p:nvPicPr>
        <p:blipFill>
          <a:blip r:embed="rId3"/>
          <a:stretch>
            <a:fillRect/>
          </a:stretch>
        </p:blipFill>
        <p:spPr>
          <a:xfrm>
            <a:off x="1356078" y="1538083"/>
            <a:ext cx="6431837"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2304" y="3565507"/>
            <a:ext cx="8928992" cy="307776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79.3% (results to the 12 months to March 2021). Compared to year ending March 2020, confidence in the local police has significantly increased (an improvement of 13.7% points). Confidence in the local police from the Crime Survey of England and Wales (CSEW) places Essex eighth in its MSG, and 6.5% points below the Most Similar Group of Forces (MSG) average.* However, the sample size from this survey is not representative at a sufficiently small scale to measure local level results. The Essex Police independent survey (results detailed above) was therefore introduced to achieve a more accurate local measure, with only a small margin of error. </a:t>
            </a:r>
          </a:p>
          <a:p>
            <a:endParaRPr lang="en-GB" sz="500" dirty="0">
              <a:solidFill>
                <a:srgbClr val="FF0000"/>
              </a:solidFill>
            </a:endParaRPr>
          </a:p>
          <a:p>
            <a:r>
              <a:rPr lang="en-GB" sz="1100" dirty="0">
                <a:solidFill>
                  <a:schemeClr val="tx1"/>
                </a:solidFill>
              </a:rPr>
              <a:t>The All Crime Harm (Crime Severity) Score** (11.8) places Essex sixth in its MSG.</a:t>
            </a:r>
          </a:p>
          <a:p>
            <a:endParaRPr lang="en-GB" sz="400" dirty="0">
              <a:solidFill>
                <a:srgbClr val="FF0000"/>
              </a:solidFill>
            </a:endParaRPr>
          </a:p>
          <a:p>
            <a:r>
              <a:rPr lang="en-GB" sz="1100" dirty="0">
                <a:solidFill>
                  <a:schemeClr val="tx1"/>
                </a:solidFill>
              </a:rPr>
              <a:t>Essex Police performance in relation to emergency response attendance within 15 minutes (urban) or 20 minutes (rural) has improved by 8.3 percentage points to 80.1% in the 12 months to April 2021 compared to the 12 months to April 2020. This is above the 80% target.</a:t>
            </a:r>
          </a:p>
          <a:p>
            <a:endParaRPr lang="en-GB" sz="1100" dirty="0">
              <a:solidFill>
                <a:schemeClr val="tx1"/>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	  </a:t>
            </a:r>
            <a:endParaRPr lang="en-GB" sz="950" u="sng" dirty="0">
              <a:solidFill>
                <a:schemeClr val="tx1"/>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February 2021.</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2" name="Picture 1">
            <a:extLst>
              <a:ext uri="{FF2B5EF4-FFF2-40B4-BE49-F238E27FC236}">
                <a16:creationId xmlns:a16="http://schemas.microsoft.com/office/drawing/2014/main" id="{962EBFBC-039A-455A-A283-1A89DE8EC060}"/>
              </a:ext>
            </a:extLst>
          </p:cNvPr>
          <p:cNvPicPr>
            <a:picLocks noChangeAspect="1"/>
          </p:cNvPicPr>
          <p:nvPr/>
        </p:nvPicPr>
        <p:blipFill>
          <a:blip r:embed="rId2"/>
          <a:stretch>
            <a:fillRect/>
          </a:stretch>
        </p:blipFill>
        <p:spPr>
          <a:xfrm>
            <a:off x="44731" y="781210"/>
            <a:ext cx="9000000" cy="861217"/>
          </a:xfrm>
          <a:prstGeom prst="rect">
            <a:avLst/>
          </a:prstGeom>
        </p:spPr>
      </p:pic>
      <p:pic>
        <p:nvPicPr>
          <p:cNvPr id="7" name="Picture 6">
            <a:extLst>
              <a:ext uri="{FF2B5EF4-FFF2-40B4-BE49-F238E27FC236}">
                <a16:creationId xmlns:a16="http://schemas.microsoft.com/office/drawing/2014/main" id="{1DB6FADA-81BF-497B-A915-0DA4E49414A9}"/>
              </a:ext>
            </a:extLst>
          </p:cNvPr>
          <p:cNvPicPr>
            <a:picLocks noChangeAspect="1"/>
          </p:cNvPicPr>
          <p:nvPr/>
        </p:nvPicPr>
        <p:blipFill>
          <a:blip r:embed="rId3"/>
          <a:stretch>
            <a:fillRect/>
          </a:stretch>
        </p:blipFill>
        <p:spPr>
          <a:xfrm>
            <a:off x="35496" y="2600544"/>
            <a:ext cx="9000000" cy="861217"/>
          </a:xfrm>
          <a:prstGeom prst="rect">
            <a:avLst/>
          </a:prstGeom>
        </p:spPr>
      </p:pic>
      <p:pic>
        <p:nvPicPr>
          <p:cNvPr id="8" name="Picture 7">
            <a:extLst>
              <a:ext uri="{FF2B5EF4-FFF2-40B4-BE49-F238E27FC236}">
                <a16:creationId xmlns:a16="http://schemas.microsoft.com/office/drawing/2014/main" id="{53B70B0C-29DE-4B62-8F5C-F9258914193E}"/>
              </a:ext>
            </a:extLst>
          </p:cNvPr>
          <p:cNvPicPr>
            <a:picLocks noChangeAspect="1"/>
          </p:cNvPicPr>
          <p:nvPr/>
        </p:nvPicPr>
        <p:blipFill>
          <a:blip r:embed="rId4"/>
          <a:stretch>
            <a:fillRect/>
          </a:stretch>
        </p:blipFill>
        <p:spPr>
          <a:xfrm>
            <a:off x="44731" y="1690877"/>
            <a:ext cx="9000000" cy="861217"/>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43773" y="4103400"/>
            <a:ext cx="8952079" cy="256224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37.8% increase (16,248 more) in Anti-Social Behaviour (ASB) incidents for the 12 months to April 2021 compared to the 12 months to April 2020. This increase was due to the COVID-19 restriction period, during which many additional reports were received that related to activities that were previously not considered to be ASB, for example social gatherings and shops and businesses continuing to trade. Since May 2020 the number of ASB incidents reported has generally decreased when restrictions have been eased, and increased when further restrictions have been implemented by the Government. There was a decrease of -18.6% ASB reports in April 2021 compared to April 2020 (1,000 fewer incidents). The average daily number of ASB incidents decreased by -13.8% in April 2021 (146 incidents) compared to March 2021 (169 incidents). </a:t>
            </a:r>
          </a:p>
          <a:p>
            <a:endParaRPr lang="en-GB" sz="1100" dirty="0">
              <a:solidFill>
                <a:schemeClr val="tx1"/>
              </a:solidFill>
            </a:endParaRPr>
          </a:p>
          <a:p>
            <a:pPr lvl="0"/>
            <a:r>
              <a:rPr lang="en-GB" sz="1100" dirty="0">
                <a:solidFill>
                  <a:schemeClr val="tx1"/>
                </a:solidFill>
              </a:rPr>
              <a:t>ASB Perception (from the Crime Survey of England and Wales)* in Essex experienced a 1.0% point increase (decline). Essex is 0.5% points better than the MSG average; this places Essex fourth in its Most Similar Group of forces. The results of Essex’s independent survey in relation to how well residents perceive Essex Police and partner organisations to be dealing with ASB showed a significant improvement: 4.1% points.</a:t>
            </a:r>
          </a:p>
          <a:p>
            <a:pPr lvl="0"/>
            <a:endParaRPr lang="en-GB" sz="1100" dirty="0">
              <a:solidFill>
                <a:srgbClr val="FF0000"/>
              </a:solidFill>
            </a:endParaRPr>
          </a:p>
          <a:p>
            <a:pPr lvl="0"/>
            <a:r>
              <a:rPr lang="en-GB" sz="1100" dirty="0">
                <a:solidFill>
                  <a:schemeClr val="tx1"/>
                </a:solidFill>
              </a:rPr>
              <a:t>Due to the significant increase in public perception from the Essex independent survey,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B98230E7-7C5B-4F61-9B41-FF3FE336AAC2}"/>
              </a:ext>
            </a:extLst>
          </p:cNvPr>
          <p:cNvPicPr>
            <a:picLocks noChangeAspect="1"/>
          </p:cNvPicPr>
          <p:nvPr/>
        </p:nvPicPr>
        <p:blipFill>
          <a:blip r:embed="rId3"/>
          <a:stretch>
            <a:fillRect/>
          </a:stretch>
        </p:blipFill>
        <p:spPr>
          <a:xfrm>
            <a:off x="43773" y="1931014"/>
            <a:ext cx="9000000" cy="958206"/>
          </a:xfrm>
          <a:prstGeom prst="rect">
            <a:avLst/>
          </a:prstGeom>
        </p:spPr>
      </p:pic>
      <p:pic>
        <p:nvPicPr>
          <p:cNvPr id="3" name="Picture 2">
            <a:extLst>
              <a:ext uri="{FF2B5EF4-FFF2-40B4-BE49-F238E27FC236}">
                <a16:creationId xmlns:a16="http://schemas.microsoft.com/office/drawing/2014/main" id="{43AB8014-042B-4159-AEE8-F2016F756FC5}"/>
              </a:ext>
            </a:extLst>
          </p:cNvPr>
          <p:cNvPicPr>
            <a:picLocks noChangeAspect="1"/>
          </p:cNvPicPr>
          <p:nvPr/>
        </p:nvPicPr>
        <p:blipFill>
          <a:blip r:embed="rId4"/>
          <a:stretch>
            <a:fillRect/>
          </a:stretch>
        </p:blipFill>
        <p:spPr>
          <a:xfrm>
            <a:off x="41877" y="756455"/>
            <a:ext cx="4320000" cy="813506"/>
          </a:xfrm>
          <a:prstGeom prst="rect">
            <a:avLst/>
          </a:prstGeom>
        </p:spPr>
      </p:pic>
      <p:pic>
        <p:nvPicPr>
          <p:cNvPr id="4" name="Picture 3">
            <a:extLst>
              <a:ext uri="{FF2B5EF4-FFF2-40B4-BE49-F238E27FC236}">
                <a16:creationId xmlns:a16="http://schemas.microsoft.com/office/drawing/2014/main" id="{206D0D1D-BE68-4FC2-B6F0-F0DCC0523CCB}"/>
              </a:ext>
            </a:extLst>
          </p:cNvPr>
          <p:cNvPicPr>
            <a:picLocks noChangeAspect="1"/>
          </p:cNvPicPr>
          <p:nvPr/>
        </p:nvPicPr>
        <p:blipFill>
          <a:blip r:embed="rId5"/>
          <a:stretch>
            <a:fillRect/>
          </a:stretch>
        </p:blipFill>
        <p:spPr>
          <a:xfrm>
            <a:off x="6115852" y="722129"/>
            <a:ext cx="2880000" cy="1143810"/>
          </a:xfrm>
          <a:prstGeom prst="rect">
            <a:avLst/>
          </a:prstGeom>
        </p:spPr>
      </p:pic>
      <p:pic>
        <p:nvPicPr>
          <p:cNvPr id="13" name="Picture 12">
            <a:extLst>
              <a:ext uri="{FF2B5EF4-FFF2-40B4-BE49-F238E27FC236}">
                <a16:creationId xmlns:a16="http://schemas.microsoft.com/office/drawing/2014/main" id="{3B765EAB-72E8-4369-B1DF-D907C33E39FC}"/>
              </a:ext>
            </a:extLst>
          </p:cNvPr>
          <p:cNvPicPr>
            <a:picLocks noChangeAspect="1"/>
          </p:cNvPicPr>
          <p:nvPr/>
        </p:nvPicPr>
        <p:blipFill>
          <a:blip r:embed="rId6"/>
          <a:stretch>
            <a:fillRect/>
          </a:stretch>
        </p:blipFill>
        <p:spPr>
          <a:xfrm>
            <a:off x="43773" y="2953448"/>
            <a:ext cx="9000000" cy="1029393"/>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584049"/>
            <a:ext cx="8879360" cy="193899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3.0% decrease (1,277 fewer) in Domestic Abuse incidents and a 4.4% decrease (904 fewer) in repeat incidents of Domestic Abuse for the 12 months to April 2021 compared to the 12 months to April 2020. There was a 13.6% increase (1,693 more) in Domestic Abuse arrests and a 4.7% increase (10 more) in Domestic Violence Protection Notices (DVPN) and Protection Orders (DVPO) in the 12 months to April 2021 compared to the 12 months to April 2020.</a:t>
            </a:r>
          </a:p>
          <a:p>
            <a:endParaRPr lang="en-GB" sz="1200" dirty="0">
              <a:solidFill>
                <a:srgbClr val="FF0000"/>
              </a:solidFill>
            </a:endParaRPr>
          </a:p>
          <a:p>
            <a:pPr lvl="0"/>
            <a:r>
              <a:rPr lang="en-GB" sz="1200" dirty="0">
                <a:solidFill>
                  <a:schemeClr val="tx1"/>
                </a:solidFill>
              </a:rPr>
              <a:t>There was a 4.2% increase (133 more) in the number of solved Domestic Abuse outcomes in the 12 months to April 2021 compared to the 12 months to April 2020.</a:t>
            </a:r>
          </a:p>
          <a:p>
            <a:pPr lvl="0"/>
            <a:endParaRPr lang="en-GB" sz="1200" dirty="0">
              <a:solidFill>
                <a:srgbClr val="FF0000"/>
              </a:solidFill>
            </a:endParaRPr>
          </a:p>
          <a:p>
            <a:pPr lvl="0"/>
            <a:r>
              <a:rPr lang="en-GB" sz="1200" dirty="0">
                <a:solidFill>
                  <a:schemeClr val="tx1"/>
                </a:solidFill>
              </a:rPr>
              <a:t>Due to the decrease in repeat incidents of Domestic Abuse and the increase in Domestic Abuse offences solved, a grade of Good is recommended.</a:t>
            </a:r>
          </a:p>
        </p:txBody>
      </p:sp>
      <p:sp>
        <p:nvSpPr>
          <p:cNvPr id="12" name="Rectangle 11"/>
          <p:cNvSpPr/>
          <p:nvPr/>
        </p:nvSpPr>
        <p:spPr>
          <a:xfrm>
            <a:off x="7596336" y="156942"/>
            <a:ext cx="1440160"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4" name="Picture 3">
            <a:extLst>
              <a:ext uri="{FF2B5EF4-FFF2-40B4-BE49-F238E27FC236}">
                <a16:creationId xmlns:a16="http://schemas.microsoft.com/office/drawing/2014/main" id="{01717D22-7847-4024-A497-9E89893FCCA7}"/>
              </a:ext>
            </a:extLst>
          </p:cNvPr>
          <p:cNvPicPr>
            <a:picLocks noChangeAspect="1"/>
          </p:cNvPicPr>
          <p:nvPr/>
        </p:nvPicPr>
        <p:blipFill>
          <a:blip r:embed="rId2"/>
          <a:stretch>
            <a:fillRect/>
          </a:stretch>
        </p:blipFill>
        <p:spPr>
          <a:xfrm>
            <a:off x="5386864" y="810693"/>
            <a:ext cx="3600000" cy="1429763"/>
          </a:xfrm>
          <a:prstGeom prst="rect">
            <a:avLst/>
          </a:prstGeom>
        </p:spPr>
      </p:pic>
      <p:pic>
        <p:nvPicPr>
          <p:cNvPr id="10" name="Picture 9">
            <a:extLst>
              <a:ext uri="{FF2B5EF4-FFF2-40B4-BE49-F238E27FC236}">
                <a16:creationId xmlns:a16="http://schemas.microsoft.com/office/drawing/2014/main" id="{659E82DC-9B87-4155-97A0-4E26A332F831}"/>
              </a:ext>
            </a:extLst>
          </p:cNvPr>
          <p:cNvPicPr>
            <a:picLocks noChangeAspect="1"/>
          </p:cNvPicPr>
          <p:nvPr/>
        </p:nvPicPr>
        <p:blipFill>
          <a:blip r:embed="rId3"/>
          <a:stretch>
            <a:fillRect/>
          </a:stretch>
        </p:blipFill>
        <p:spPr>
          <a:xfrm>
            <a:off x="109446" y="2402441"/>
            <a:ext cx="5202000" cy="1420426"/>
          </a:xfrm>
          <a:prstGeom prst="rect">
            <a:avLst/>
          </a:prstGeom>
        </p:spPr>
      </p:pic>
      <p:pic>
        <p:nvPicPr>
          <p:cNvPr id="3" name="Picture 2">
            <a:extLst>
              <a:ext uri="{FF2B5EF4-FFF2-40B4-BE49-F238E27FC236}">
                <a16:creationId xmlns:a16="http://schemas.microsoft.com/office/drawing/2014/main" id="{65F3369E-BD17-4734-A4B5-4CC3FE1D4988}"/>
              </a:ext>
            </a:extLst>
          </p:cNvPr>
          <p:cNvPicPr>
            <a:picLocks noChangeAspect="1"/>
          </p:cNvPicPr>
          <p:nvPr/>
        </p:nvPicPr>
        <p:blipFill>
          <a:blip r:embed="rId4"/>
          <a:stretch>
            <a:fillRect/>
          </a:stretch>
        </p:blipFill>
        <p:spPr>
          <a:xfrm>
            <a:off x="112565" y="810693"/>
            <a:ext cx="5202000" cy="148272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3082" y="3640627"/>
            <a:ext cx="8886902" cy="320087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saw a decrease of 40 Homicides (to 21 offences) for the 12 months to April 2021 compared to the 12 months to April 2020. The 12 months to April 2020 includes the tragic incident where 39 Vietnamese nationals were discovered in a lorry trailer in Grays in October 2019 (Operation MELROSE refers). Essex is seventh in its Most Similar Group (MSG) of forces for offences per 1,000 population, and is slightly higher than the MSG average.</a:t>
            </a:r>
          </a:p>
          <a:p>
            <a:endParaRPr lang="en-GB" sz="1200" dirty="0">
              <a:solidFill>
                <a:schemeClr val="tx1"/>
              </a:solidFill>
            </a:endParaRPr>
          </a:p>
          <a:p>
            <a:r>
              <a:rPr lang="en-GB" sz="1200" dirty="0">
                <a:solidFill>
                  <a:schemeClr val="tx1"/>
                </a:solidFill>
              </a:rPr>
              <a:t>Four Homicides were recorded in April 2021; if Operation MELROSE offences had been excluded, this would have represented a statistically exceptional increase*. There was, however, one fewer offence for the 12 months to April 2021 compared to the 12 months to April 2020. </a:t>
            </a:r>
          </a:p>
          <a:p>
            <a:endParaRPr lang="en-GB" sz="1200" dirty="0">
              <a:solidFill>
                <a:schemeClr val="tx1"/>
              </a:solidFill>
            </a:endParaRPr>
          </a:p>
          <a:p>
            <a:r>
              <a:rPr lang="en-GB" sz="1200" dirty="0">
                <a:solidFill>
                  <a:schemeClr val="tx1"/>
                </a:solidFill>
              </a:rPr>
              <a:t>There was a 10.0% decrease (1,492 fewer offences) in Violence with Injury offences. 214 more offences (24.5%) were recorded in April 2021 (1,089 offences) compared to April 2020 (875 offences) when the Government first implemented national restrictions. </a:t>
            </a:r>
          </a:p>
          <a:p>
            <a:endParaRPr lang="en-GB" sz="1200" dirty="0">
              <a:solidFill>
                <a:srgbClr val="FF0000"/>
              </a:solidFill>
            </a:endParaRPr>
          </a:p>
          <a:p>
            <a:r>
              <a:rPr lang="en-GB" sz="1200" dirty="0">
                <a:solidFill>
                  <a:schemeClr val="tx1"/>
                </a:solidFill>
              </a:rPr>
              <a:t>Essex is fifth in its MSG for Violence with Injury offences per 1,000 population, and is slightly better than the MSG average. There was a decrease in domestic abuse-related Violence with Injury (1.8% decrease, 102 fewer offences); 40.5% of Violence with Injury is domestic abuse-related.</a:t>
            </a:r>
          </a:p>
          <a:p>
            <a:endParaRPr lang="en-GB" sz="1200" dirty="0">
              <a:solidFill>
                <a:schemeClr val="tx1"/>
              </a:solidFill>
            </a:endParaRPr>
          </a:p>
          <a:p>
            <a:r>
              <a:rPr lang="en-GB" sz="1100" dirty="0">
                <a:solidFill>
                  <a:schemeClr val="tx1"/>
                </a:solidFill>
              </a:rPr>
              <a:t>* This statistically exceptional increase is not detailed on slide 12, as calculations to derive exceptions include the month in which Operation MELROSE offences were recorded.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5C1AE54C-2466-4117-BD9D-64019F574D15}"/>
              </a:ext>
            </a:extLst>
          </p:cNvPr>
          <p:cNvPicPr>
            <a:picLocks noChangeAspect="1"/>
          </p:cNvPicPr>
          <p:nvPr/>
        </p:nvPicPr>
        <p:blipFill>
          <a:blip r:embed="rId8"/>
          <a:stretch>
            <a:fillRect/>
          </a:stretch>
        </p:blipFill>
        <p:spPr>
          <a:xfrm>
            <a:off x="72000" y="808928"/>
            <a:ext cx="9000000" cy="964493"/>
          </a:xfrm>
          <a:prstGeom prst="rect">
            <a:avLst/>
          </a:prstGeom>
        </p:spPr>
      </p:pic>
      <p:pic>
        <p:nvPicPr>
          <p:cNvPr id="4" name="Picture 3">
            <a:extLst>
              <a:ext uri="{FF2B5EF4-FFF2-40B4-BE49-F238E27FC236}">
                <a16:creationId xmlns:a16="http://schemas.microsoft.com/office/drawing/2014/main" id="{4CEB76B8-DAB1-4F6C-BCF0-D44BAD05F4B3}"/>
              </a:ext>
            </a:extLst>
          </p:cNvPr>
          <p:cNvPicPr>
            <a:picLocks noChangeAspect="1"/>
          </p:cNvPicPr>
          <p:nvPr/>
        </p:nvPicPr>
        <p:blipFill>
          <a:blip r:embed="rId9"/>
          <a:stretch>
            <a:fillRect/>
          </a:stretch>
        </p:blipFill>
        <p:spPr>
          <a:xfrm>
            <a:off x="72000" y="1876566"/>
            <a:ext cx="4320000" cy="1715715"/>
          </a:xfrm>
          <a:prstGeom prst="rect">
            <a:avLst/>
          </a:prstGeom>
        </p:spPr>
      </p:pic>
      <p:pic>
        <p:nvPicPr>
          <p:cNvPr id="8" name="Picture 7">
            <a:extLst>
              <a:ext uri="{FF2B5EF4-FFF2-40B4-BE49-F238E27FC236}">
                <a16:creationId xmlns:a16="http://schemas.microsoft.com/office/drawing/2014/main" id="{CD1BE835-15EF-4341-AB7B-717E50AF2B6C}"/>
              </a:ext>
            </a:extLst>
          </p:cNvPr>
          <p:cNvPicPr>
            <a:picLocks noChangeAspect="1"/>
          </p:cNvPicPr>
          <p:nvPr/>
        </p:nvPicPr>
        <p:blipFill>
          <a:blip r:embed="rId10"/>
          <a:stretch>
            <a:fillRect/>
          </a:stretch>
        </p:blipFill>
        <p:spPr>
          <a:xfrm>
            <a:off x="4745704" y="1876565"/>
            <a:ext cx="4320000" cy="1715715"/>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9485" y="2127585"/>
            <a:ext cx="8820472"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(7.2) for Violence with Injury, Rape, Other Sexual Offences and Robbery of Personal Property places Essex seventh in its Most Similar Group of Forces (MSG).</a:t>
            </a:r>
          </a:p>
          <a:p>
            <a:pPr lvl="0"/>
            <a:endParaRPr lang="en-GB" sz="1100" dirty="0">
              <a:solidFill>
                <a:srgbClr val="FF0000"/>
              </a:solidFill>
            </a:endParaRPr>
          </a:p>
          <a:p>
            <a:r>
              <a:rPr lang="en-GB" sz="1100" dirty="0">
                <a:solidFill>
                  <a:schemeClr val="tx1"/>
                </a:solidFill>
              </a:rPr>
              <a:t>There was a 2.8% increase (79 more) in the number of solved high harm offences (Violence with Injury, Rape, Other Sexual Offences and Robbery of Personal Property combined) in the 12 months to April 2021 compared to the 12 months to April 2020. This is being driven by an increase in the number of Violence with Injury and Other Sexual Offences solved. Please see page 19 for the numbers of solved for each category.</a:t>
            </a:r>
          </a:p>
          <a:p>
            <a:endParaRPr lang="en-GB" sz="1100" dirty="0">
              <a:solidFill>
                <a:srgbClr val="FF0000"/>
              </a:solidFill>
            </a:endParaRPr>
          </a:p>
          <a:p>
            <a:pPr lvl="0"/>
            <a:r>
              <a:rPr lang="en-GB" sz="1100" dirty="0">
                <a:solidFill>
                  <a:schemeClr val="tx1"/>
                </a:solidFill>
              </a:rPr>
              <a:t>There was a 30.0% decrease (997 fewer) in the number of stop and search for weapons in the 12 months to April 2021 compared to the 12 months to April 2020. </a:t>
            </a:r>
          </a:p>
          <a:p>
            <a:pPr lvl="0"/>
            <a:endParaRPr lang="en-GB" sz="1100" dirty="0">
              <a:solidFill>
                <a:srgbClr val="FF0000"/>
              </a:solidFill>
            </a:endParaRPr>
          </a:p>
          <a:p>
            <a:r>
              <a:rPr lang="en-GB" sz="1100" dirty="0">
                <a:solidFill>
                  <a:schemeClr val="tx1"/>
                </a:solidFill>
              </a:rPr>
              <a:t>There was a 40.3% increase (450 more) in the number of Knife-enabled crime offences in the 12 months to April 2021** compared to the 12 months to April 2020. </a:t>
            </a:r>
          </a:p>
          <a:p>
            <a:endParaRPr lang="en-GB" sz="1100" dirty="0">
              <a:solidFill>
                <a:srgbClr val="FF0000"/>
              </a:solidFill>
            </a:endParaRPr>
          </a:p>
          <a:p>
            <a:r>
              <a:rPr lang="en-GB" sz="1100" dirty="0">
                <a:solidFill>
                  <a:schemeClr val="tx1"/>
                </a:solidFill>
              </a:rPr>
              <a:t>Due to the fact that Essex is higher than the MSG average in both the number of homicides and high harm offences, a grade of Requires Improvement is recommended.</a:t>
            </a:r>
          </a:p>
          <a:p>
            <a:endParaRPr lang="en-GB" sz="1100" dirty="0">
              <a:solidFill>
                <a:srgbClr val="FF0000"/>
              </a:solidFill>
            </a:endParaRPr>
          </a:p>
          <a:p>
            <a:r>
              <a:rPr lang="en-GB" sz="1100" dirty="0">
                <a:solidFill>
                  <a:schemeClr val="tx1"/>
                </a:solidFill>
              </a:rPr>
              <a:t>Please note:	  </a:t>
            </a:r>
            <a:endParaRPr lang="en-GB" sz="1100" u="sng" dirty="0">
              <a:solidFill>
                <a:schemeClr val="tx1"/>
              </a:solidFill>
            </a:endParaRPr>
          </a:p>
          <a:p>
            <a:r>
              <a:rPr lang="en-GB" sz="1100" dirty="0">
                <a:solidFill>
                  <a:schemeClr val="tx1"/>
                </a:solidFill>
              </a:rPr>
              <a:t>* Crime Severity Scores (as calculated by the Office for National Statistics) measure the ‘relative harm’ of crimes by taking into account both their volume and their severity. Data are for the 12 months to February 2021.</a:t>
            </a:r>
          </a:p>
          <a:p>
            <a:r>
              <a:rPr lang="en-GB" sz="11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 </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4A8E1AD4-EF33-4C27-87BF-5EDE40FDB14E}"/>
              </a:ext>
            </a:extLst>
          </p:cNvPr>
          <p:cNvPicPr>
            <a:picLocks noChangeAspect="1"/>
          </p:cNvPicPr>
          <p:nvPr/>
        </p:nvPicPr>
        <p:blipFill>
          <a:blip r:embed="rId2"/>
          <a:stretch>
            <a:fillRect/>
          </a:stretch>
        </p:blipFill>
        <p:spPr>
          <a:xfrm>
            <a:off x="128274" y="735598"/>
            <a:ext cx="7912800" cy="1374140"/>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78387" y="4011254"/>
            <a:ext cx="8725476" cy="230832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106.6% increase in Organised Crime Group (OCG) disruptions (130 more) for the 12 months to March 2021 compared to the 12 months to March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200" dirty="0">
              <a:solidFill>
                <a:srgbClr val="FF0000"/>
              </a:solidFill>
            </a:endParaRPr>
          </a:p>
          <a:p>
            <a:pPr lvl="0"/>
            <a:r>
              <a:rPr lang="en-GB" sz="1200" dirty="0">
                <a:solidFill>
                  <a:schemeClr val="tx1"/>
                </a:solidFill>
              </a:rPr>
              <a:t>Trafficking of drug arrests, which are as a result of police proactivity, increased by 1.8% (34 more) for the 12 months to April 2021 compared to the 12 months to April 2020. In the same period, 32.3% more trafficking of drugs offences have been recorded (315 more offences to 1,291).</a:t>
            </a:r>
          </a:p>
          <a:p>
            <a:pPr lvl="0"/>
            <a:endParaRPr lang="en-GB" sz="1200" dirty="0">
              <a:solidFill>
                <a:srgbClr val="FF0000"/>
              </a:solidFill>
            </a:endParaRPr>
          </a:p>
          <a:p>
            <a:r>
              <a:rPr lang="en-GB" sz="1200" dirty="0">
                <a:solidFill>
                  <a:schemeClr val="tx1"/>
                </a:solidFill>
              </a:rPr>
              <a:t>Due to the increase in OCG disruptions and the increase in Trafficking of Drug Arrests, a grade of Good is recommended.</a:t>
            </a:r>
          </a:p>
          <a:p>
            <a:endParaRPr lang="en-GB" sz="1200" dirty="0">
              <a:solidFill>
                <a:schemeClr val="tx1"/>
              </a:solidFill>
            </a:endParaRPr>
          </a:p>
          <a:p>
            <a:r>
              <a:rPr lang="en-GB" sz="1050" dirty="0">
                <a:solidFill>
                  <a:schemeClr val="tx1"/>
                </a:solidFill>
              </a:rPr>
              <a:t>* OCG disruptions are now reported quarterly. Data are to March 2021.</a:t>
            </a:r>
          </a:p>
        </p:txBody>
      </p:sp>
      <p:pic>
        <p:nvPicPr>
          <p:cNvPr id="2" name="Picture 1">
            <a:extLst>
              <a:ext uri="{FF2B5EF4-FFF2-40B4-BE49-F238E27FC236}">
                <a16:creationId xmlns:a16="http://schemas.microsoft.com/office/drawing/2014/main" id="{5DBE5B4C-FEE5-4A5A-A4B5-1D08A10F0B07}"/>
              </a:ext>
            </a:extLst>
          </p:cNvPr>
          <p:cNvPicPr>
            <a:picLocks noChangeAspect="1"/>
          </p:cNvPicPr>
          <p:nvPr/>
        </p:nvPicPr>
        <p:blipFill>
          <a:blip r:embed="rId2"/>
          <a:stretch>
            <a:fillRect/>
          </a:stretch>
        </p:blipFill>
        <p:spPr>
          <a:xfrm>
            <a:off x="178387" y="747069"/>
            <a:ext cx="7048800" cy="1063614"/>
          </a:xfrm>
          <a:prstGeom prst="rect">
            <a:avLst/>
          </a:prstGeom>
        </p:spPr>
      </p:pic>
      <p:pic>
        <p:nvPicPr>
          <p:cNvPr id="10" name="Picture 9">
            <a:extLst>
              <a:ext uri="{FF2B5EF4-FFF2-40B4-BE49-F238E27FC236}">
                <a16:creationId xmlns:a16="http://schemas.microsoft.com/office/drawing/2014/main" id="{8990B08A-F8DB-4A6F-A58B-144F6AFE95AB}"/>
              </a:ext>
            </a:extLst>
          </p:cNvPr>
          <p:cNvPicPr>
            <a:picLocks noChangeAspect="1"/>
          </p:cNvPicPr>
          <p:nvPr/>
        </p:nvPicPr>
        <p:blipFill>
          <a:blip r:embed="rId3"/>
          <a:stretch>
            <a:fillRect/>
          </a:stretch>
        </p:blipFill>
        <p:spPr>
          <a:xfrm>
            <a:off x="178387" y="1891136"/>
            <a:ext cx="4032000" cy="1743890"/>
          </a:xfrm>
          <a:prstGeom prst="rect">
            <a:avLst/>
          </a:prstGeom>
        </p:spPr>
      </p:pic>
      <p:pic>
        <p:nvPicPr>
          <p:cNvPr id="11" name="Picture 10">
            <a:extLst>
              <a:ext uri="{FF2B5EF4-FFF2-40B4-BE49-F238E27FC236}">
                <a16:creationId xmlns:a16="http://schemas.microsoft.com/office/drawing/2014/main" id="{19EEA488-D006-46F3-B2EC-73AA620EC16A}"/>
              </a:ext>
            </a:extLst>
          </p:cNvPr>
          <p:cNvPicPr>
            <a:picLocks noChangeAspect="1"/>
          </p:cNvPicPr>
          <p:nvPr/>
        </p:nvPicPr>
        <p:blipFill>
          <a:blip r:embed="rId4"/>
          <a:stretch>
            <a:fillRect/>
          </a:stretch>
        </p:blipFill>
        <p:spPr>
          <a:xfrm>
            <a:off x="4474664" y="1896008"/>
            <a:ext cx="4402800" cy="1748600"/>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116927</TotalTime>
  <Words>3936</Words>
  <Application>Microsoft Office PowerPoint</Application>
  <PresentationFormat>On-screen Show (4:3)</PresentationFormat>
  <Paragraphs>196</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4235</cp:revision>
  <cp:lastPrinted>2020-11-06T11:50:37Z</cp:lastPrinted>
  <dcterms:created xsi:type="dcterms:W3CDTF">2016-11-25T10:22:24Z</dcterms:created>
  <dcterms:modified xsi:type="dcterms:W3CDTF">2021-05-17T09:52:21Z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