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0.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13.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14.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15.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16.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19.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22.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23.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24.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25.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44"/>
  </p:notesMasterIdLst>
  <p:sldIdLst>
    <p:sldId id="389" r:id="rId3"/>
    <p:sldId id="385" r:id="rId4"/>
    <p:sldId id="391" r:id="rId5"/>
    <p:sldId id="392" r:id="rId6"/>
    <p:sldId id="393" r:id="rId7"/>
    <p:sldId id="292" r:id="rId8"/>
    <p:sldId id="309" r:id="rId9"/>
    <p:sldId id="310" r:id="rId10"/>
    <p:sldId id="311" r:id="rId11"/>
    <p:sldId id="312" r:id="rId12"/>
    <p:sldId id="313" r:id="rId13"/>
    <p:sldId id="314" r:id="rId14"/>
    <p:sldId id="315" r:id="rId15"/>
    <p:sldId id="316" r:id="rId16"/>
    <p:sldId id="263" r:id="rId17"/>
    <p:sldId id="317" r:id="rId18"/>
    <p:sldId id="318" r:id="rId19"/>
    <p:sldId id="319" r:id="rId20"/>
    <p:sldId id="320" r:id="rId21"/>
    <p:sldId id="323" r:id="rId22"/>
    <p:sldId id="324" r:id="rId23"/>
    <p:sldId id="390" r:id="rId24"/>
    <p:sldId id="382" r:id="rId25"/>
    <p:sldId id="295" r:id="rId26"/>
    <p:sldId id="301" r:id="rId27"/>
    <p:sldId id="302" r:id="rId28"/>
    <p:sldId id="303" r:id="rId29"/>
    <p:sldId id="304" r:id="rId30"/>
    <p:sldId id="305" r:id="rId31"/>
    <p:sldId id="296" r:id="rId32"/>
    <p:sldId id="325" r:id="rId33"/>
    <p:sldId id="326" r:id="rId34"/>
    <p:sldId id="297" r:id="rId35"/>
    <p:sldId id="358" r:id="rId36"/>
    <p:sldId id="359" r:id="rId37"/>
    <p:sldId id="361" r:id="rId38"/>
    <p:sldId id="328" r:id="rId39"/>
    <p:sldId id="367" r:id="rId40"/>
    <p:sldId id="293" r:id="rId41"/>
    <p:sldId id="286" r:id="rId42"/>
    <p:sldId id="388" r:id="rId4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toria Harrington 42077067" initials="VH4" lastIdx="17" clrIdx="0">
    <p:extLst>
      <p:ext uri="{19B8F6BF-5375-455C-9EA6-DF929625EA0E}">
        <p15:presenceInfo xmlns:p15="http://schemas.microsoft.com/office/powerpoint/2012/main" userId="S-1-5-21-3905950219-3223722337-1205513746-487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BABF"/>
    <a:srgbClr val="4472C4"/>
    <a:srgbClr val="A2C5E8"/>
    <a:srgbClr val="DFEBF7"/>
    <a:srgbClr val="4F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6" autoAdjust="0"/>
    <p:restoredTop sz="96279" autoAdjust="0"/>
  </p:normalViewPr>
  <p:slideViewPr>
    <p:cSldViewPr snapToGrid="0">
      <p:cViewPr varScale="1">
        <p:scale>
          <a:sx n="77" d="100"/>
          <a:sy n="77" d="100"/>
        </p:scale>
        <p:origin x="1114" y="72"/>
      </p:cViewPr>
      <p:guideLst>
        <p:guide orient="horz" pos="2160"/>
        <p:guide pos="3840"/>
      </p:guideLst>
    </p:cSldViewPr>
  </p:slideViewPr>
  <p:notesTextViewPr>
    <p:cViewPr>
      <p:scale>
        <a:sx n="1" d="1"/>
        <a:sy n="1" d="1"/>
      </p:scale>
      <p:origin x="0" y="0"/>
    </p:cViewPr>
  </p:notesTextViewPr>
  <p:sorterViewPr>
    <p:cViewPr>
      <p:scale>
        <a:sx n="100" d="100"/>
        <a:sy n="100" d="100"/>
      </p:scale>
      <p:origin x="0" y="-7325"/>
    </p:cViewPr>
  </p:sorter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C:\Users\Scott%20Owens\Dropbox\SMSR\Essex%20Police\Survey%20Results%20and%20Presentations\Q1%202017\Analysis\Essex%20Police%20Q1%20Survey%20Analysis.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 Good/Excellent (NET)</c:v>
                </c:pt>
              </c:strCache>
            </c:strRef>
          </c:tx>
          <c:spPr>
            <a:ln w="28575" cap="rnd">
              <a:solidFill>
                <a:srgbClr val="1BBABF"/>
              </a:solidFill>
              <a:round/>
            </a:ln>
            <a:effectLst/>
          </c:spPr>
          <c:marker>
            <c:symbol val="square"/>
            <c:size val="5"/>
            <c:spPr>
              <a:solidFill>
                <a:srgbClr val="1BBABF"/>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Q3
17/18</c:v>
                </c:pt>
                <c:pt idx="1">
                  <c:v>Q4
17/18</c:v>
                </c:pt>
                <c:pt idx="2">
                  <c:v>Q1
18/19</c:v>
                </c:pt>
                <c:pt idx="3">
                  <c:v>Q2
18/19</c:v>
                </c:pt>
                <c:pt idx="4">
                  <c:v>Q3
18/19</c:v>
                </c:pt>
                <c:pt idx="5">
                  <c:v>Q4
18/19</c:v>
                </c:pt>
                <c:pt idx="6">
                  <c:v>Q1
19/20</c:v>
                </c:pt>
                <c:pt idx="7">
                  <c:v>Q2
19/20</c:v>
                </c:pt>
              </c:strCache>
            </c:strRef>
          </c:cat>
          <c:val>
            <c:numRef>
              <c:f>Sheet1!$B$2:$B$9</c:f>
              <c:numCache>
                <c:formatCode>0%</c:formatCode>
                <c:ptCount val="8"/>
                <c:pt idx="0">
                  <c:v>0.67740429686145098</c:v>
                </c:pt>
                <c:pt idx="1">
                  <c:v>0.69627729350562995</c:v>
                </c:pt>
                <c:pt idx="2">
                  <c:v>0.69251549640572296</c:v>
                </c:pt>
                <c:pt idx="3">
                  <c:v>0.65</c:v>
                </c:pt>
                <c:pt idx="4">
                  <c:v>0.67</c:v>
                </c:pt>
                <c:pt idx="5">
                  <c:v>0.65</c:v>
                </c:pt>
                <c:pt idx="6">
                  <c:v>0.65</c:v>
                </c:pt>
                <c:pt idx="7">
                  <c:v>0.64</c:v>
                </c:pt>
              </c:numCache>
            </c:numRef>
          </c:val>
          <c:smooth val="0"/>
          <c:extLst>
            <c:ext xmlns:c16="http://schemas.microsoft.com/office/drawing/2014/chart" uri="{C3380CC4-5D6E-409C-BE32-E72D297353CC}">
              <c16:uniqueId val="{00000000-2A66-49AF-B09E-9648625F0FC1}"/>
            </c:ext>
          </c:extLst>
        </c:ser>
        <c:dLbls>
          <c:dLblPos val="t"/>
          <c:showLegendKey val="0"/>
          <c:showVal val="1"/>
          <c:showCatName val="0"/>
          <c:showSerName val="0"/>
          <c:showPercent val="0"/>
          <c:showBubbleSize val="0"/>
        </c:dLbls>
        <c:marker val="1"/>
        <c:smooth val="0"/>
        <c:axId val="404216232"/>
        <c:axId val="404215840"/>
      </c:lineChart>
      <c:catAx>
        <c:axId val="404216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4215840"/>
        <c:crosses val="autoZero"/>
        <c:auto val="1"/>
        <c:lblAlgn val="ctr"/>
        <c:lblOffset val="100"/>
        <c:noMultiLvlLbl val="0"/>
      </c:catAx>
      <c:valAx>
        <c:axId val="40421584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421623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29067345184088E-2"/>
          <c:y val="0.12350491115347383"/>
          <c:w val="0.69169887146994669"/>
          <c:h val="0.72392723013887794"/>
        </c:manualLayout>
      </c:layout>
      <c:barChart>
        <c:barDir val="col"/>
        <c:grouping val="percentStacked"/>
        <c:varyColors val="0"/>
        <c:ser>
          <c:idx val="0"/>
          <c:order val="0"/>
          <c:tx>
            <c:strRef>
              <c:f>Sheet1!$B$1</c:f>
              <c:strCache>
                <c:ptCount val="1"/>
                <c:pt idx="0">
                  <c:v>Don’t know</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Sheet1!$B$2:$B$3</c:f>
              <c:numCache>
                <c:formatCode>0%</c:formatCode>
                <c:ptCount val="2"/>
                <c:pt idx="0">
                  <c:v>8.8138413197932558E-2</c:v>
                </c:pt>
                <c:pt idx="1">
                  <c:v>7.5143711862441634E-2</c:v>
                </c:pt>
              </c:numCache>
            </c:numRef>
          </c:val>
          <c:extLst>
            <c:ext xmlns:c16="http://schemas.microsoft.com/office/drawing/2014/chart" uri="{C3380CC4-5D6E-409C-BE32-E72D297353CC}">
              <c16:uniqueId val="{00000000-607F-4F15-BE6A-F8AC31DA6DF3}"/>
            </c:ext>
          </c:extLst>
        </c:ser>
        <c:ser>
          <c:idx val="1"/>
          <c:order val="1"/>
          <c:tx>
            <c:strRef>
              <c:f>Sheet1!$C$1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Sheet1!$C$2:$C$3</c:f>
              <c:numCache>
                <c:formatCode>0%</c:formatCode>
                <c:ptCount val="2"/>
                <c:pt idx="0">
                  <c:v>0.10771040048816242</c:v>
                </c:pt>
                <c:pt idx="1">
                  <c:v>0.1036796547357114</c:v>
                </c:pt>
              </c:numCache>
            </c:numRef>
          </c:val>
          <c:extLst>
            <c:ext xmlns:c16="http://schemas.microsoft.com/office/drawing/2014/chart" uri="{C3380CC4-5D6E-409C-BE32-E72D297353CC}">
              <c16:uniqueId val="{00000001-607F-4F15-BE6A-F8AC31DA6DF3}"/>
            </c:ext>
          </c:extLst>
        </c:ser>
        <c:ser>
          <c:idx val="2"/>
          <c:order val="2"/>
          <c:tx>
            <c:strRef>
              <c:f>Sheet1!$D$1</c:f>
              <c:strCache>
                <c:ptCount val="1"/>
                <c:pt idx="0">
                  <c:v>Tend to disagree</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Sheet1!$D$2:$D$3</c:f>
              <c:numCache>
                <c:formatCode>0%</c:formatCode>
                <c:ptCount val="2"/>
                <c:pt idx="0">
                  <c:v>0.17165069012256004</c:v>
                </c:pt>
                <c:pt idx="1">
                  <c:v>0.20450644856704503</c:v>
                </c:pt>
              </c:numCache>
            </c:numRef>
          </c:val>
          <c:extLst>
            <c:ext xmlns:c16="http://schemas.microsoft.com/office/drawing/2014/chart" uri="{C3380CC4-5D6E-409C-BE32-E72D297353CC}">
              <c16:uniqueId val="{00000002-607F-4F15-BE6A-F8AC31DA6DF3}"/>
            </c:ext>
          </c:extLst>
        </c:ser>
        <c:ser>
          <c:idx val="3"/>
          <c:order val="3"/>
          <c:tx>
            <c:strRef>
              <c:f>Sheet1!$E$1</c:f>
              <c:strCache>
                <c:ptCount val="1"/>
                <c:pt idx="0">
                  <c:v>Neither</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Sheet1!$E$2:$E$3</c:f>
              <c:numCache>
                <c:formatCode>0%</c:formatCode>
                <c:ptCount val="2"/>
                <c:pt idx="0">
                  <c:v>0.15789876399947622</c:v>
                </c:pt>
                <c:pt idx="1">
                  <c:v>0.1553993514434053</c:v>
                </c:pt>
              </c:numCache>
            </c:numRef>
          </c:val>
          <c:extLst>
            <c:ext xmlns:c16="http://schemas.microsoft.com/office/drawing/2014/chart" uri="{C3380CC4-5D6E-409C-BE32-E72D297353CC}">
              <c16:uniqueId val="{00000003-607F-4F15-BE6A-F8AC31DA6DF3}"/>
            </c:ext>
          </c:extLst>
        </c:ser>
        <c:ser>
          <c:idx val="4"/>
          <c:order val="4"/>
          <c:tx>
            <c:strRef>
              <c:f>Sheet1!$F$1</c:f>
              <c:strCache>
                <c:ptCount val="1"/>
                <c:pt idx="0">
                  <c:v>Tend to agree</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Sheet1!$F$2:$F$3</c:f>
              <c:numCache>
                <c:formatCode>0%</c:formatCode>
                <c:ptCount val="2"/>
                <c:pt idx="0">
                  <c:v>0.37936893471921107</c:v>
                </c:pt>
                <c:pt idx="1">
                  <c:v>0.35926401699174937</c:v>
                </c:pt>
              </c:numCache>
            </c:numRef>
          </c:val>
          <c:extLst>
            <c:ext xmlns:c16="http://schemas.microsoft.com/office/drawing/2014/chart" uri="{C3380CC4-5D6E-409C-BE32-E72D297353CC}">
              <c16:uniqueId val="{00000004-607F-4F15-BE6A-F8AC31DA6DF3}"/>
            </c:ext>
          </c:extLst>
        </c:ser>
        <c:ser>
          <c:idx val="5"/>
          <c:order val="5"/>
          <c:tx>
            <c:strRef>
              <c:f>Sheet1!$G$1</c:f>
              <c:strCache>
                <c:ptCount val="1"/>
                <c:pt idx="0">
                  <c:v>Strongly agree</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Sheet1!$G$2:$G$3</c:f>
              <c:numCache>
                <c:formatCode>0%</c:formatCode>
                <c:ptCount val="2"/>
                <c:pt idx="0">
                  <c:v>9.5232797472687244E-2</c:v>
                </c:pt>
                <c:pt idx="1">
                  <c:v>0.1020068163996718</c:v>
                </c:pt>
              </c:numCache>
            </c:numRef>
          </c:val>
          <c:extLst>
            <c:ext xmlns:c16="http://schemas.microsoft.com/office/drawing/2014/chart" uri="{C3380CC4-5D6E-409C-BE32-E72D297353CC}">
              <c16:uniqueId val="{00000005-607F-4F15-BE6A-F8AC31DA6DF3}"/>
            </c:ext>
          </c:extLst>
        </c:ser>
        <c:dLbls>
          <c:dLblPos val="ctr"/>
          <c:showLegendKey val="0"/>
          <c:showVal val="1"/>
          <c:showCatName val="0"/>
          <c:showSerName val="0"/>
          <c:showPercent val="0"/>
          <c:showBubbleSize val="0"/>
        </c:dLbls>
        <c:gapWidth val="50"/>
        <c:overlap val="100"/>
        <c:axId val="507226720"/>
        <c:axId val="507225152"/>
      </c:barChart>
      <c:catAx>
        <c:axId val="507226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07225152"/>
        <c:crosses val="autoZero"/>
        <c:auto val="1"/>
        <c:lblAlgn val="ctr"/>
        <c:lblOffset val="100"/>
        <c:noMultiLvlLbl val="0"/>
      </c:catAx>
      <c:valAx>
        <c:axId val="507225152"/>
        <c:scaling>
          <c:orientation val="minMax"/>
        </c:scaling>
        <c:delete val="1"/>
        <c:axPos val="l"/>
        <c:numFmt formatCode="0%" sourceLinked="1"/>
        <c:majorTickMark val="none"/>
        <c:minorTickMark val="none"/>
        <c:tickLblPos val="nextTo"/>
        <c:crossAx val="50722672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dirty="0"/>
              <a:t>Demographic Analysis </a:t>
            </a:r>
            <a:r>
              <a:rPr lang="en-US" sz="1600" dirty="0"/>
              <a:t>(last 12</a:t>
            </a:r>
            <a:r>
              <a:rPr lang="en-US" sz="1600" baseline="0" dirty="0"/>
              <a:t> months)</a:t>
            </a:r>
            <a:endParaRPr lang="en-US" sz="1600"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Strongly/Tend to Agree (NET)</c:v>
                </c:pt>
              </c:strCache>
            </c:strRef>
          </c:tx>
          <c:spPr>
            <a:solidFill>
              <a:srgbClr val="A2C5E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Male</c:v>
                </c:pt>
                <c:pt idx="1">
                  <c:v>Female</c:v>
                </c:pt>
                <c:pt idx="2">
                  <c:v>16 to 34</c:v>
                </c:pt>
                <c:pt idx="3">
                  <c:v>35 to 54</c:v>
                </c:pt>
                <c:pt idx="4">
                  <c:v>55+</c:v>
                </c:pt>
                <c:pt idx="5">
                  <c:v>White</c:v>
                </c:pt>
                <c:pt idx="6">
                  <c:v>BAME</c:v>
                </c:pt>
                <c:pt idx="7">
                  <c:v>Yes</c:v>
                </c:pt>
                <c:pt idx="8">
                  <c:v>No</c:v>
                </c:pt>
              </c:strCache>
            </c:strRef>
          </c:cat>
          <c:val>
            <c:numRef>
              <c:f>Sheet1!$B$2:$B$10</c:f>
              <c:numCache>
                <c:formatCode>0%</c:formatCode>
                <c:ptCount val="9"/>
                <c:pt idx="0">
                  <c:v>0.45470062234788577</c:v>
                </c:pt>
                <c:pt idx="1">
                  <c:v>0.46738222380064154</c:v>
                </c:pt>
                <c:pt idx="2">
                  <c:v>0.51023890330013955</c:v>
                </c:pt>
                <c:pt idx="3">
                  <c:v>0.44326332788483841</c:v>
                </c:pt>
                <c:pt idx="4">
                  <c:v>0.441963458674279</c:v>
                </c:pt>
                <c:pt idx="5">
                  <c:v>0.46567538300570627</c:v>
                </c:pt>
                <c:pt idx="6">
                  <c:v>0.44846169873572345</c:v>
                </c:pt>
                <c:pt idx="7">
                  <c:v>0.37944448345144444</c:v>
                </c:pt>
                <c:pt idx="8">
                  <c:v>0.47124157412268702</c:v>
                </c:pt>
              </c:numCache>
            </c:numRef>
          </c:val>
          <c:extLst>
            <c:ext xmlns:c16="http://schemas.microsoft.com/office/drawing/2014/chart" uri="{C3380CC4-5D6E-409C-BE32-E72D297353CC}">
              <c16:uniqueId val="{00000000-6F66-4D09-9EA8-6B6178BFDBD0}"/>
            </c:ext>
          </c:extLst>
        </c:ser>
        <c:dLbls>
          <c:showLegendKey val="0"/>
          <c:showVal val="0"/>
          <c:showCatName val="0"/>
          <c:showSerName val="0"/>
          <c:showPercent val="0"/>
          <c:showBubbleSize val="0"/>
        </c:dLbls>
        <c:gapWidth val="50"/>
        <c:overlap val="-27"/>
        <c:axId val="512816304"/>
        <c:axId val="512817480"/>
      </c:barChart>
      <c:catAx>
        <c:axId val="512816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2817480"/>
        <c:crosses val="autoZero"/>
        <c:auto val="1"/>
        <c:lblAlgn val="ctr"/>
        <c:lblOffset val="100"/>
        <c:noMultiLvlLbl val="0"/>
      </c:catAx>
      <c:valAx>
        <c:axId val="512817480"/>
        <c:scaling>
          <c:orientation val="minMax"/>
          <c:min val="0"/>
        </c:scaling>
        <c:delete val="1"/>
        <c:axPos val="l"/>
        <c:numFmt formatCode="0%" sourceLinked="1"/>
        <c:majorTickMark val="out"/>
        <c:minorTickMark val="none"/>
        <c:tickLblPos val="nextTo"/>
        <c:crossAx val="5128163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b="0" i="0" baseline="0" dirty="0">
                <a:effectLst/>
              </a:rPr>
              <a:t>District Comparisons </a:t>
            </a:r>
            <a:r>
              <a:rPr lang="en-US" sz="1600" b="0" i="0" baseline="0" dirty="0">
                <a:effectLst/>
              </a:rPr>
              <a:t>(last 12 months</a:t>
            </a:r>
            <a:r>
              <a:rPr lang="en-US" sz="1800" b="0" i="0" baseline="0" dirty="0">
                <a:effectLst/>
              </a:rPr>
              <a:t>)</a:t>
            </a:r>
            <a:endParaRPr lang="en-GB" dirty="0">
              <a:effectLst/>
            </a:endParaRP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4750434385002288"/>
          <c:y val="0.18242037442256262"/>
          <c:w val="0.61184636488340194"/>
          <c:h val="0.78927506280897963"/>
        </c:manualLayout>
      </c:layout>
      <c:barChart>
        <c:barDir val="bar"/>
        <c:grouping val="clustered"/>
        <c:varyColors val="0"/>
        <c:ser>
          <c:idx val="0"/>
          <c:order val="0"/>
          <c:tx>
            <c:strRef>
              <c:f>Sheet1!$B$1</c:f>
              <c:strCache>
                <c:ptCount val="1"/>
                <c:pt idx="0">
                  <c:v>% Strongly/Tend to Agree (NET)</c:v>
                </c:pt>
              </c:strCache>
            </c:strRef>
          </c:tx>
          <c:spPr>
            <a:solidFill>
              <a:srgbClr val="1BBAB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Braintree</c:v>
                </c:pt>
                <c:pt idx="1">
                  <c:v>Colchester</c:v>
                </c:pt>
                <c:pt idx="2">
                  <c:v>Tendring</c:v>
                </c:pt>
                <c:pt idx="3">
                  <c:v>Harlow</c:v>
                </c:pt>
                <c:pt idx="4">
                  <c:v>Maldon</c:v>
                </c:pt>
                <c:pt idx="5">
                  <c:v>Chelmsford</c:v>
                </c:pt>
                <c:pt idx="6">
                  <c:v>Southend-On-Sea</c:v>
                </c:pt>
                <c:pt idx="7">
                  <c:v>Uttlesford</c:v>
                </c:pt>
                <c:pt idx="8">
                  <c:v>Rochford</c:v>
                </c:pt>
                <c:pt idx="9">
                  <c:v>Epping Forest</c:v>
                </c:pt>
                <c:pt idx="10">
                  <c:v>Brentwood</c:v>
                </c:pt>
                <c:pt idx="11">
                  <c:v>Basildon</c:v>
                </c:pt>
                <c:pt idx="12">
                  <c:v>Thurrock</c:v>
                </c:pt>
                <c:pt idx="13">
                  <c:v>Castle Point</c:v>
                </c:pt>
              </c:strCache>
            </c:strRef>
          </c:cat>
          <c:val>
            <c:numRef>
              <c:f>Sheet1!$B$2:$B$15</c:f>
              <c:numCache>
                <c:formatCode>0%</c:formatCode>
                <c:ptCount val="14"/>
                <c:pt idx="0">
                  <c:v>0.55000000000000004</c:v>
                </c:pt>
                <c:pt idx="1">
                  <c:v>0.52</c:v>
                </c:pt>
                <c:pt idx="2">
                  <c:v>0.49</c:v>
                </c:pt>
                <c:pt idx="3">
                  <c:v>0.48</c:v>
                </c:pt>
                <c:pt idx="4">
                  <c:v>0.48</c:v>
                </c:pt>
                <c:pt idx="5">
                  <c:v>0.48</c:v>
                </c:pt>
                <c:pt idx="6">
                  <c:v>0.45</c:v>
                </c:pt>
                <c:pt idx="7">
                  <c:v>0.45</c:v>
                </c:pt>
                <c:pt idx="8">
                  <c:v>0.43</c:v>
                </c:pt>
                <c:pt idx="9">
                  <c:v>0.43</c:v>
                </c:pt>
                <c:pt idx="10">
                  <c:v>0.43</c:v>
                </c:pt>
                <c:pt idx="11">
                  <c:v>0.42</c:v>
                </c:pt>
                <c:pt idx="12">
                  <c:v>0.42</c:v>
                </c:pt>
                <c:pt idx="13">
                  <c:v>0.39</c:v>
                </c:pt>
              </c:numCache>
            </c:numRef>
          </c:val>
          <c:extLst>
            <c:ext xmlns:c16="http://schemas.microsoft.com/office/drawing/2014/chart" uri="{C3380CC4-5D6E-409C-BE32-E72D297353CC}">
              <c16:uniqueId val="{00000000-199F-4E0C-B65F-FEC9F8DE8116}"/>
            </c:ext>
          </c:extLst>
        </c:ser>
        <c:dLbls>
          <c:showLegendKey val="0"/>
          <c:showVal val="0"/>
          <c:showCatName val="0"/>
          <c:showSerName val="0"/>
          <c:showPercent val="0"/>
          <c:showBubbleSize val="0"/>
        </c:dLbls>
        <c:gapWidth val="50"/>
        <c:axId val="512817872"/>
        <c:axId val="512803760"/>
      </c:barChart>
      <c:catAx>
        <c:axId val="5128178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2803760"/>
        <c:crosses val="autoZero"/>
        <c:auto val="1"/>
        <c:lblAlgn val="ctr"/>
        <c:lblOffset val="100"/>
        <c:noMultiLvlLbl val="0"/>
      </c:catAx>
      <c:valAx>
        <c:axId val="512803760"/>
        <c:scaling>
          <c:orientation val="minMax"/>
        </c:scaling>
        <c:delete val="1"/>
        <c:axPos val="t"/>
        <c:numFmt formatCode="0%" sourceLinked="1"/>
        <c:majorTickMark val="out"/>
        <c:minorTickMark val="none"/>
        <c:tickLblPos val="nextTo"/>
        <c:crossAx val="5128178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29067345184088E-2"/>
          <c:y val="6.675941143431019E-2"/>
          <c:w val="0.69169887146994669"/>
          <c:h val="0.77065881814289505"/>
        </c:manualLayout>
      </c:layout>
      <c:barChart>
        <c:barDir val="col"/>
        <c:grouping val="percentStacked"/>
        <c:varyColors val="0"/>
        <c:ser>
          <c:idx val="0"/>
          <c:order val="0"/>
          <c:tx>
            <c:strRef>
              <c:f>Sheet1!$B$1</c:f>
              <c:strCache>
                <c:ptCount val="1"/>
                <c:pt idx="0">
                  <c:v>Don't know</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Sheet1!$B$2:$B$3</c:f>
              <c:numCache>
                <c:formatCode>0%</c:formatCode>
                <c:ptCount val="2"/>
                <c:pt idx="0">
                  <c:v>0.1559266630187191</c:v>
                </c:pt>
                <c:pt idx="1">
                  <c:v>0.19178929425551702</c:v>
                </c:pt>
              </c:numCache>
            </c:numRef>
          </c:val>
          <c:extLst>
            <c:ext xmlns:c16="http://schemas.microsoft.com/office/drawing/2014/chart" uri="{C3380CC4-5D6E-409C-BE32-E72D297353CC}">
              <c16:uniqueId val="{00000000-EE8D-4D34-A67B-876EF4256FEB}"/>
            </c:ext>
          </c:extLst>
        </c:ser>
        <c:ser>
          <c:idx val="1"/>
          <c:order val="1"/>
          <c:tx>
            <c:strRef>
              <c:f>Sheet1!$C$1</c:f>
              <c:strCache>
                <c:ptCount val="1"/>
                <c:pt idx="0">
                  <c:v>No</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Sheet1!$C$2:$C$3</c:f>
              <c:numCache>
                <c:formatCode>0%</c:formatCode>
                <c:ptCount val="2"/>
                <c:pt idx="0">
                  <c:v>5.5924805850323819E-2</c:v>
                </c:pt>
                <c:pt idx="1">
                  <c:v>7.7810040202626649E-2</c:v>
                </c:pt>
              </c:numCache>
            </c:numRef>
          </c:val>
          <c:extLst>
            <c:ext xmlns:c16="http://schemas.microsoft.com/office/drawing/2014/chart" uri="{C3380CC4-5D6E-409C-BE32-E72D297353CC}">
              <c16:uniqueId val="{00000001-EE8D-4D34-A67B-876EF4256FEB}"/>
            </c:ext>
          </c:extLst>
        </c:ser>
        <c:ser>
          <c:idx val="2"/>
          <c:order val="2"/>
          <c:tx>
            <c:strRef>
              <c:f>Sheet1!$D$1</c:f>
              <c:strCache>
                <c:ptCount val="1"/>
                <c:pt idx="0">
                  <c:v>Yes</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Sheet1!$D$2:$D$3</c:f>
              <c:numCache>
                <c:formatCode>0%</c:formatCode>
                <c:ptCount val="2"/>
                <c:pt idx="0">
                  <c:v>0.78814853113097416</c:v>
                </c:pt>
                <c:pt idx="1">
                  <c:v>0.730400665541871</c:v>
                </c:pt>
              </c:numCache>
            </c:numRef>
          </c:val>
          <c:extLst>
            <c:ext xmlns:c16="http://schemas.microsoft.com/office/drawing/2014/chart" uri="{C3380CC4-5D6E-409C-BE32-E72D297353CC}">
              <c16:uniqueId val="{00000002-EE8D-4D34-A67B-876EF4256FEB}"/>
            </c:ext>
          </c:extLst>
        </c:ser>
        <c:dLbls>
          <c:dLblPos val="ctr"/>
          <c:showLegendKey val="0"/>
          <c:showVal val="1"/>
          <c:showCatName val="0"/>
          <c:showSerName val="0"/>
          <c:showPercent val="0"/>
          <c:showBubbleSize val="0"/>
        </c:dLbls>
        <c:gapWidth val="50"/>
        <c:overlap val="100"/>
        <c:axId val="512803368"/>
        <c:axId val="512814344"/>
      </c:barChart>
      <c:catAx>
        <c:axId val="512803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2814344"/>
        <c:crosses val="autoZero"/>
        <c:auto val="1"/>
        <c:lblAlgn val="ctr"/>
        <c:lblOffset val="100"/>
        <c:noMultiLvlLbl val="0"/>
      </c:catAx>
      <c:valAx>
        <c:axId val="512814344"/>
        <c:scaling>
          <c:orientation val="minMax"/>
        </c:scaling>
        <c:delete val="1"/>
        <c:axPos val="l"/>
        <c:numFmt formatCode="0%" sourceLinked="1"/>
        <c:majorTickMark val="none"/>
        <c:minorTickMark val="none"/>
        <c:tickLblPos val="nextTo"/>
        <c:crossAx val="512803368"/>
        <c:crosses val="autoZero"/>
        <c:crossBetween val="between"/>
      </c:valAx>
      <c:spPr>
        <a:noFill/>
        <a:ln>
          <a:noFill/>
        </a:ln>
        <a:effectLst/>
      </c:spPr>
    </c:plotArea>
    <c:legend>
      <c:legendPos val="r"/>
      <c:layout>
        <c:manualLayout>
          <c:xMode val="edge"/>
          <c:yMode val="edge"/>
          <c:x val="0.73914671070740434"/>
          <c:y val="0.36187990297281764"/>
          <c:w val="0.19896161326275985"/>
          <c:h val="0.2295086060503476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 Strongly/Tend to Agree (NET)</c:v>
                </c:pt>
              </c:strCache>
            </c:strRef>
          </c:tx>
          <c:spPr>
            <a:ln w="28575" cap="rnd">
              <a:solidFill>
                <a:srgbClr val="1BBABF"/>
              </a:solidFill>
              <a:round/>
            </a:ln>
            <a:effectLst/>
          </c:spPr>
          <c:marker>
            <c:symbol val="square"/>
            <c:size val="5"/>
            <c:spPr>
              <a:solidFill>
                <a:srgbClr val="1BBABF"/>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Q1
17/18</c:v>
                </c:pt>
                <c:pt idx="1">
                  <c:v>Q2
17/18</c:v>
                </c:pt>
                <c:pt idx="2">
                  <c:v>Q3
17/18</c:v>
                </c:pt>
                <c:pt idx="3">
                  <c:v>Q4
17/18</c:v>
                </c:pt>
                <c:pt idx="4">
                  <c:v>Q1
18/19</c:v>
                </c:pt>
                <c:pt idx="5">
                  <c:v>Q2
18/19</c:v>
                </c:pt>
                <c:pt idx="6">
                  <c:v>Q3
18/19</c:v>
                </c:pt>
                <c:pt idx="7">
                  <c:v>Q4
18/19</c:v>
                </c:pt>
                <c:pt idx="8">
                  <c:v>Q1
19/20</c:v>
                </c:pt>
                <c:pt idx="9">
                  <c:v>Q2
19/20</c:v>
                </c:pt>
              </c:strCache>
            </c:strRef>
          </c:cat>
          <c:val>
            <c:numRef>
              <c:f>Sheet1!$B$2:$B$11</c:f>
              <c:numCache>
                <c:formatCode>0%</c:formatCode>
                <c:ptCount val="10"/>
                <c:pt idx="0">
                  <c:v>0.80497395629745605</c:v>
                </c:pt>
                <c:pt idx="1">
                  <c:v>0.80270839587870801</c:v>
                </c:pt>
                <c:pt idx="2">
                  <c:v>0.778581066961331</c:v>
                </c:pt>
                <c:pt idx="3">
                  <c:v>0.78002353411339098</c:v>
                </c:pt>
                <c:pt idx="4">
                  <c:v>0.82048316613692296</c:v>
                </c:pt>
                <c:pt idx="5">
                  <c:v>0.77</c:v>
                </c:pt>
                <c:pt idx="6">
                  <c:v>0.78</c:v>
                </c:pt>
                <c:pt idx="7">
                  <c:v>0.74</c:v>
                </c:pt>
                <c:pt idx="8">
                  <c:v>0.7</c:v>
                </c:pt>
                <c:pt idx="9">
                  <c:v>0.7</c:v>
                </c:pt>
              </c:numCache>
            </c:numRef>
          </c:val>
          <c:smooth val="0"/>
          <c:extLst>
            <c:ext xmlns:c16="http://schemas.microsoft.com/office/drawing/2014/chart" uri="{C3380CC4-5D6E-409C-BE32-E72D297353CC}">
              <c16:uniqueId val="{00000000-1741-4499-9572-F04FFEF399AF}"/>
            </c:ext>
          </c:extLst>
        </c:ser>
        <c:dLbls>
          <c:dLblPos val="t"/>
          <c:showLegendKey val="0"/>
          <c:showVal val="1"/>
          <c:showCatName val="0"/>
          <c:showSerName val="0"/>
          <c:showPercent val="0"/>
          <c:showBubbleSize val="0"/>
        </c:dLbls>
        <c:marker val="1"/>
        <c:smooth val="0"/>
        <c:axId val="512805328"/>
        <c:axId val="512808856"/>
      </c:lineChart>
      <c:catAx>
        <c:axId val="512805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2808856"/>
        <c:crosses val="autoZero"/>
        <c:auto val="1"/>
        <c:lblAlgn val="ctr"/>
        <c:lblOffset val="100"/>
        <c:noMultiLvlLbl val="0"/>
      </c:catAx>
      <c:valAx>
        <c:axId val="51280885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280532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dirty="0"/>
              <a:t>Demographic Analysis </a:t>
            </a:r>
            <a:r>
              <a:rPr lang="en-US" sz="1600" dirty="0"/>
              <a:t>(last 12</a:t>
            </a:r>
            <a:r>
              <a:rPr lang="en-US" sz="1600" baseline="0" dirty="0"/>
              <a:t> months)</a:t>
            </a:r>
            <a:endParaRPr lang="en-US" sz="1600"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9598765432098767E-2"/>
          <c:y val="0.31874393647894811"/>
          <c:w val="0.96080246913580247"/>
          <c:h val="0.54836108120857019"/>
        </c:manualLayout>
      </c:layout>
      <c:barChart>
        <c:barDir val="col"/>
        <c:grouping val="clustered"/>
        <c:varyColors val="0"/>
        <c:ser>
          <c:idx val="0"/>
          <c:order val="0"/>
          <c:tx>
            <c:strRef>
              <c:f>Sheet1!$B$1</c:f>
              <c:strCache>
                <c:ptCount val="1"/>
                <c:pt idx="0">
                  <c:v>% Yes</c:v>
                </c:pt>
              </c:strCache>
            </c:strRef>
          </c:tx>
          <c:spPr>
            <a:solidFill>
              <a:srgbClr val="A2C5E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Male</c:v>
                </c:pt>
                <c:pt idx="1">
                  <c:v>Female</c:v>
                </c:pt>
                <c:pt idx="2">
                  <c:v>16 to 34</c:v>
                </c:pt>
                <c:pt idx="3">
                  <c:v>35 to 54</c:v>
                </c:pt>
                <c:pt idx="4">
                  <c:v>55+</c:v>
                </c:pt>
                <c:pt idx="5">
                  <c:v>White</c:v>
                </c:pt>
                <c:pt idx="6">
                  <c:v>BAME</c:v>
                </c:pt>
                <c:pt idx="7">
                  <c:v>Yes</c:v>
                </c:pt>
                <c:pt idx="8">
                  <c:v>No</c:v>
                </c:pt>
              </c:strCache>
            </c:strRef>
          </c:cat>
          <c:val>
            <c:numRef>
              <c:f>Sheet1!$B$2:$B$10</c:f>
              <c:numCache>
                <c:formatCode>0%</c:formatCode>
                <c:ptCount val="9"/>
                <c:pt idx="0">
                  <c:v>0.71459823156656832</c:v>
                </c:pt>
                <c:pt idx="1">
                  <c:v>0.74539041047943733</c:v>
                </c:pt>
                <c:pt idx="2">
                  <c:v>0.68287118821296067</c:v>
                </c:pt>
                <c:pt idx="3">
                  <c:v>0.73313271867606289</c:v>
                </c:pt>
                <c:pt idx="4">
                  <c:v>0.76384296227108717</c:v>
                </c:pt>
                <c:pt idx="5">
                  <c:v>0.7481100076028262</c:v>
                </c:pt>
                <c:pt idx="6">
                  <c:v>0.61092548454880846</c:v>
                </c:pt>
                <c:pt idx="7">
                  <c:v>0.64740976549470786</c:v>
                </c:pt>
                <c:pt idx="8">
                  <c:v>0.74051330954996797</c:v>
                </c:pt>
              </c:numCache>
            </c:numRef>
          </c:val>
          <c:extLst>
            <c:ext xmlns:c16="http://schemas.microsoft.com/office/drawing/2014/chart" uri="{C3380CC4-5D6E-409C-BE32-E72D297353CC}">
              <c16:uniqueId val="{00000000-13EC-4B7B-A6A8-F6EB65C7A65B}"/>
            </c:ext>
          </c:extLst>
        </c:ser>
        <c:dLbls>
          <c:showLegendKey val="0"/>
          <c:showVal val="0"/>
          <c:showCatName val="0"/>
          <c:showSerName val="0"/>
          <c:showPercent val="0"/>
          <c:showBubbleSize val="0"/>
        </c:dLbls>
        <c:gapWidth val="50"/>
        <c:overlap val="-27"/>
        <c:axId val="512811600"/>
        <c:axId val="512815128"/>
      </c:barChart>
      <c:catAx>
        <c:axId val="51281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2815128"/>
        <c:crosses val="autoZero"/>
        <c:auto val="1"/>
        <c:lblAlgn val="ctr"/>
        <c:lblOffset val="100"/>
        <c:noMultiLvlLbl val="0"/>
      </c:catAx>
      <c:valAx>
        <c:axId val="512815128"/>
        <c:scaling>
          <c:orientation val="minMax"/>
          <c:min val="0"/>
        </c:scaling>
        <c:delete val="1"/>
        <c:axPos val="l"/>
        <c:numFmt formatCode="0%" sourceLinked="1"/>
        <c:majorTickMark val="out"/>
        <c:minorTickMark val="none"/>
        <c:tickLblPos val="nextTo"/>
        <c:crossAx val="5128116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b="0" i="0" baseline="0" dirty="0">
                <a:effectLst/>
              </a:rPr>
              <a:t>District Comparisons </a:t>
            </a:r>
            <a:r>
              <a:rPr lang="en-US" sz="1600" b="0" i="0" baseline="0" dirty="0">
                <a:effectLst/>
              </a:rPr>
              <a:t>(last 12 months</a:t>
            </a:r>
            <a:r>
              <a:rPr lang="en-US" sz="1800" b="0" i="0" baseline="0" dirty="0">
                <a:effectLst/>
              </a:rPr>
              <a:t>)</a:t>
            </a:r>
            <a:endParaRPr lang="en-GB" dirty="0">
              <a:effectLst/>
            </a:endParaRP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4750434385002288"/>
          <c:y val="0.18242037442256262"/>
          <c:w val="0.59442524005486963"/>
          <c:h val="0.78927506280897963"/>
        </c:manualLayout>
      </c:layout>
      <c:barChart>
        <c:barDir val="bar"/>
        <c:grouping val="clustered"/>
        <c:varyColors val="0"/>
        <c:ser>
          <c:idx val="0"/>
          <c:order val="0"/>
          <c:tx>
            <c:strRef>
              <c:f>Sheet1!$B$1</c:f>
              <c:strCache>
                <c:ptCount val="1"/>
                <c:pt idx="0">
                  <c:v>% Yes</c:v>
                </c:pt>
              </c:strCache>
            </c:strRef>
          </c:tx>
          <c:spPr>
            <a:solidFill>
              <a:srgbClr val="1BBAB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Maldon</c:v>
                </c:pt>
                <c:pt idx="1">
                  <c:v>Uttlesford</c:v>
                </c:pt>
                <c:pt idx="2">
                  <c:v>Braintree</c:v>
                </c:pt>
                <c:pt idx="3">
                  <c:v>Colchester</c:v>
                </c:pt>
                <c:pt idx="4">
                  <c:v>Rochford</c:v>
                </c:pt>
                <c:pt idx="5">
                  <c:v>Tendring</c:v>
                </c:pt>
                <c:pt idx="6">
                  <c:v>Castle Point</c:v>
                </c:pt>
                <c:pt idx="7">
                  <c:v>Harlow</c:v>
                </c:pt>
                <c:pt idx="8">
                  <c:v>Chelmsford</c:v>
                </c:pt>
                <c:pt idx="9">
                  <c:v>Southend-On-Sea</c:v>
                </c:pt>
                <c:pt idx="10">
                  <c:v>Brentwood</c:v>
                </c:pt>
                <c:pt idx="11">
                  <c:v>Basildon</c:v>
                </c:pt>
                <c:pt idx="12">
                  <c:v>Thurrock</c:v>
                </c:pt>
                <c:pt idx="13">
                  <c:v>Epping Forest</c:v>
                </c:pt>
              </c:strCache>
            </c:strRef>
          </c:cat>
          <c:val>
            <c:numRef>
              <c:f>Sheet1!$B$2:$B$15</c:f>
              <c:numCache>
                <c:formatCode>0%</c:formatCode>
                <c:ptCount val="14"/>
                <c:pt idx="0">
                  <c:v>0.81</c:v>
                </c:pt>
                <c:pt idx="1">
                  <c:v>0.81</c:v>
                </c:pt>
                <c:pt idx="2">
                  <c:v>0.78</c:v>
                </c:pt>
                <c:pt idx="3">
                  <c:v>0.78</c:v>
                </c:pt>
                <c:pt idx="4">
                  <c:v>0.76</c:v>
                </c:pt>
                <c:pt idx="5">
                  <c:v>0.75</c:v>
                </c:pt>
                <c:pt idx="6">
                  <c:v>0.74</c:v>
                </c:pt>
                <c:pt idx="7">
                  <c:v>0.74</c:v>
                </c:pt>
                <c:pt idx="8">
                  <c:v>0.73</c:v>
                </c:pt>
                <c:pt idx="9">
                  <c:v>0.71</c:v>
                </c:pt>
                <c:pt idx="10">
                  <c:v>0.69</c:v>
                </c:pt>
                <c:pt idx="11">
                  <c:v>0.67</c:v>
                </c:pt>
                <c:pt idx="12">
                  <c:v>0.67</c:v>
                </c:pt>
                <c:pt idx="13">
                  <c:v>0.64</c:v>
                </c:pt>
              </c:numCache>
            </c:numRef>
          </c:val>
          <c:extLst>
            <c:ext xmlns:c16="http://schemas.microsoft.com/office/drawing/2014/chart" uri="{C3380CC4-5D6E-409C-BE32-E72D297353CC}">
              <c16:uniqueId val="{00000000-CF3E-4F3E-A25C-B1459ED81880}"/>
            </c:ext>
          </c:extLst>
        </c:ser>
        <c:dLbls>
          <c:showLegendKey val="0"/>
          <c:showVal val="0"/>
          <c:showCatName val="0"/>
          <c:showSerName val="0"/>
          <c:showPercent val="0"/>
          <c:showBubbleSize val="0"/>
        </c:dLbls>
        <c:gapWidth val="50"/>
        <c:axId val="512804544"/>
        <c:axId val="512811992"/>
      </c:barChart>
      <c:catAx>
        <c:axId val="5128045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2811992"/>
        <c:crosses val="autoZero"/>
        <c:auto val="1"/>
        <c:lblAlgn val="ctr"/>
        <c:lblOffset val="100"/>
        <c:noMultiLvlLbl val="0"/>
      </c:catAx>
      <c:valAx>
        <c:axId val="512811992"/>
        <c:scaling>
          <c:orientation val="minMax"/>
          <c:min val="0"/>
        </c:scaling>
        <c:delete val="1"/>
        <c:axPos val="t"/>
        <c:numFmt formatCode="0%" sourceLinked="1"/>
        <c:majorTickMark val="out"/>
        <c:minorTickMark val="none"/>
        <c:tickLblPos val="nextTo"/>
        <c:crossAx val="5128045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Annual Trend</a:t>
            </a:r>
            <a:r>
              <a:rPr lang="en-GB" sz="2400" dirty="0"/>
              <a:t>:</a:t>
            </a:r>
            <a:r>
              <a:rPr lang="en-GB" sz="2400" baseline="0" dirty="0"/>
              <a:t> </a:t>
            </a:r>
            <a:r>
              <a:rPr lang="en-US" sz="2400" dirty="0"/>
              <a:t>Rolling 12 months</a:t>
            </a:r>
            <a:endParaRPr lang="en-GB" sz="24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Strongly disagree</c:v>
                </c:pt>
              </c:strCache>
            </c:strRef>
          </c:tx>
          <c:spPr>
            <a:solidFill>
              <a:srgbClr val="FF0000"/>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Responding to emergencies</c:v>
                </c:pt>
                <c:pt idx="1">
                  <c:v>Protecting children and vulnerable people</c:v>
                </c:pt>
                <c:pt idx="2">
                  <c:v>Supporting victims and witnesses</c:v>
                </c:pt>
                <c:pt idx="3">
                  <c:v>Tackling serious organised crime</c:v>
                </c:pt>
                <c:pt idx="4">
                  <c:v>Bringing offenders to justice</c:v>
                </c:pt>
                <c:pt idx="5">
                  <c:v>Policing the roads</c:v>
                </c:pt>
                <c:pt idx="6">
                  <c:v>Dealing with ASB</c:v>
                </c:pt>
                <c:pt idx="7">
                  <c:v>Preventing crime</c:v>
                </c:pt>
              </c:strCache>
            </c:strRef>
          </c:cat>
          <c:val>
            <c:numRef>
              <c:f>Sheet1!$B$2:$B$9</c:f>
              <c:numCache>
                <c:formatCode>0%</c:formatCode>
                <c:ptCount val="8"/>
                <c:pt idx="0">
                  <c:v>5.582460784781746E-2</c:v>
                </c:pt>
                <c:pt idx="1">
                  <c:v>5.5402496331366825E-2</c:v>
                </c:pt>
                <c:pt idx="2">
                  <c:v>5.8905297845156863E-2</c:v>
                </c:pt>
                <c:pt idx="3">
                  <c:v>8.6493830180787407E-2</c:v>
                </c:pt>
                <c:pt idx="4">
                  <c:v>9.8811666515545252E-2</c:v>
                </c:pt>
                <c:pt idx="5">
                  <c:v>8.5993578640846002E-2</c:v>
                </c:pt>
                <c:pt idx="6">
                  <c:v>9.8795365360513476E-2</c:v>
                </c:pt>
                <c:pt idx="7">
                  <c:v>9.5628298201199377E-2</c:v>
                </c:pt>
              </c:numCache>
            </c:numRef>
          </c:val>
          <c:extLst>
            <c:ext xmlns:c16="http://schemas.microsoft.com/office/drawing/2014/chart" uri="{C3380CC4-5D6E-409C-BE32-E72D297353CC}">
              <c16:uniqueId val="{00000000-1654-40C5-B4B2-18708D9F12EA}"/>
            </c:ext>
          </c:extLst>
        </c:ser>
        <c:ser>
          <c:idx val="1"/>
          <c:order val="1"/>
          <c:tx>
            <c:strRef>
              <c:f>Sheet1!$C$1</c:f>
              <c:strCache>
                <c:ptCount val="1"/>
                <c:pt idx="0">
                  <c:v>Disagree</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Responding to emergencies</c:v>
                </c:pt>
                <c:pt idx="1">
                  <c:v>Protecting children and vulnerable people</c:v>
                </c:pt>
                <c:pt idx="2">
                  <c:v>Supporting victims and witnesses</c:v>
                </c:pt>
                <c:pt idx="3">
                  <c:v>Tackling serious organised crime</c:v>
                </c:pt>
                <c:pt idx="4">
                  <c:v>Bringing offenders to justice</c:v>
                </c:pt>
                <c:pt idx="5">
                  <c:v>Policing the roads</c:v>
                </c:pt>
                <c:pt idx="6">
                  <c:v>Dealing with ASB</c:v>
                </c:pt>
                <c:pt idx="7">
                  <c:v>Preventing crime</c:v>
                </c:pt>
              </c:strCache>
            </c:strRef>
          </c:cat>
          <c:val>
            <c:numRef>
              <c:f>Sheet1!$C$2:$C$9</c:f>
              <c:numCache>
                <c:formatCode>0%</c:formatCode>
                <c:ptCount val="8"/>
                <c:pt idx="0">
                  <c:v>0.12376898699277059</c:v>
                </c:pt>
                <c:pt idx="1">
                  <c:v>0.12758222735961608</c:v>
                </c:pt>
                <c:pt idx="2">
                  <c:v>0.13199182359250403</c:v>
                </c:pt>
                <c:pt idx="3">
                  <c:v>0.15390114239874572</c:v>
                </c:pt>
                <c:pt idx="4">
                  <c:v>0.22766002709374344</c:v>
                </c:pt>
                <c:pt idx="5">
                  <c:v>0.26408072303138963</c:v>
                </c:pt>
                <c:pt idx="6">
                  <c:v>0.27121797736290792</c:v>
                </c:pt>
                <c:pt idx="7">
                  <c:v>0.33121962330554866</c:v>
                </c:pt>
              </c:numCache>
            </c:numRef>
          </c:val>
          <c:extLst>
            <c:ext xmlns:c16="http://schemas.microsoft.com/office/drawing/2014/chart" uri="{C3380CC4-5D6E-409C-BE32-E72D297353CC}">
              <c16:uniqueId val="{00000001-1654-40C5-B4B2-18708D9F12EA}"/>
            </c:ext>
          </c:extLst>
        </c:ser>
        <c:ser>
          <c:idx val="2"/>
          <c:order val="2"/>
          <c:tx>
            <c:strRef>
              <c:f>Sheet1!$D$1</c:f>
              <c:strCache>
                <c:ptCount val="1"/>
                <c:pt idx="0">
                  <c:v>Agree</c:v>
                </c:pt>
              </c:strCache>
            </c:strRef>
          </c:tx>
          <c:spPr>
            <a:solidFill>
              <a:srgbClr val="92D050"/>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Responding to emergencies</c:v>
                </c:pt>
                <c:pt idx="1">
                  <c:v>Protecting children and vulnerable people</c:v>
                </c:pt>
                <c:pt idx="2">
                  <c:v>Supporting victims and witnesses</c:v>
                </c:pt>
                <c:pt idx="3">
                  <c:v>Tackling serious organised crime</c:v>
                </c:pt>
                <c:pt idx="4">
                  <c:v>Bringing offenders to justice</c:v>
                </c:pt>
                <c:pt idx="5">
                  <c:v>Policing the roads</c:v>
                </c:pt>
                <c:pt idx="6">
                  <c:v>Dealing with ASB</c:v>
                </c:pt>
                <c:pt idx="7">
                  <c:v>Preventing crime</c:v>
                </c:pt>
              </c:strCache>
            </c:strRef>
          </c:cat>
          <c:val>
            <c:numRef>
              <c:f>Sheet1!$D$2:$D$9</c:f>
              <c:numCache>
                <c:formatCode>0%</c:formatCode>
                <c:ptCount val="8"/>
                <c:pt idx="0">
                  <c:v>0.56332184679315023</c:v>
                </c:pt>
                <c:pt idx="1">
                  <c:v>0.61024633717341781</c:v>
                </c:pt>
                <c:pt idx="2">
                  <c:v>0.61401073492106562</c:v>
                </c:pt>
                <c:pt idx="3">
                  <c:v>0.57684767205660381</c:v>
                </c:pt>
                <c:pt idx="4">
                  <c:v>0.54533101539793516</c:v>
                </c:pt>
                <c:pt idx="5">
                  <c:v>0.47008058849062229</c:v>
                </c:pt>
                <c:pt idx="6">
                  <c:v>0.51854239351658293</c:v>
                </c:pt>
                <c:pt idx="7">
                  <c:v>0.46968353209643016</c:v>
                </c:pt>
              </c:numCache>
            </c:numRef>
          </c:val>
          <c:extLst>
            <c:ext xmlns:c16="http://schemas.microsoft.com/office/drawing/2014/chart" uri="{C3380CC4-5D6E-409C-BE32-E72D297353CC}">
              <c16:uniqueId val="{00000002-1654-40C5-B4B2-18708D9F12EA}"/>
            </c:ext>
          </c:extLst>
        </c:ser>
        <c:ser>
          <c:idx val="3"/>
          <c:order val="3"/>
          <c:tx>
            <c:strRef>
              <c:f>Sheet1!$E$1</c:f>
              <c:strCache>
                <c:ptCount val="1"/>
                <c:pt idx="0">
                  <c:v>Strongly agree</c:v>
                </c:pt>
              </c:strCache>
            </c:strRef>
          </c:tx>
          <c:spPr>
            <a:solidFill>
              <a:srgbClr val="00B050"/>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Responding to emergencies</c:v>
                </c:pt>
                <c:pt idx="1">
                  <c:v>Protecting children and vulnerable people</c:v>
                </c:pt>
                <c:pt idx="2">
                  <c:v>Supporting victims and witnesses</c:v>
                </c:pt>
                <c:pt idx="3">
                  <c:v>Tackling serious organised crime</c:v>
                </c:pt>
                <c:pt idx="4">
                  <c:v>Bringing offenders to justice</c:v>
                </c:pt>
                <c:pt idx="5">
                  <c:v>Policing the roads</c:v>
                </c:pt>
                <c:pt idx="6">
                  <c:v>Dealing with ASB</c:v>
                </c:pt>
                <c:pt idx="7">
                  <c:v>Preventing crime</c:v>
                </c:pt>
              </c:strCache>
            </c:strRef>
          </c:cat>
          <c:val>
            <c:numRef>
              <c:f>Sheet1!$E$2:$E$9</c:f>
              <c:numCache>
                <c:formatCode>0%</c:formatCode>
                <c:ptCount val="8"/>
                <c:pt idx="0">
                  <c:v>0.2570845583662616</c:v>
                </c:pt>
                <c:pt idx="1">
                  <c:v>0.20676893913559921</c:v>
                </c:pt>
                <c:pt idx="2">
                  <c:v>0.19509214364127336</c:v>
                </c:pt>
                <c:pt idx="3">
                  <c:v>0.18275735536386301</c:v>
                </c:pt>
                <c:pt idx="4">
                  <c:v>0.12819729099277624</c:v>
                </c:pt>
                <c:pt idx="5">
                  <c:v>0.17984510983714208</c:v>
                </c:pt>
                <c:pt idx="6">
                  <c:v>0.11144426375999567</c:v>
                </c:pt>
                <c:pt idx="7">
                  <c:v>0.10346854639682181</c:v>
                </c:pt>
              </c:numCache>
            </c:numRef>
          </c:val>
          <c:extLst>
            <c:ext xmlns:c16="http://schemas.microsoft.com/office/drawing/2014/chart" uri="{C3380CC4-5D6E-409C-BE32-E72D297353CC}">
              <c16:uniqueId val="{00000003-1654-40C5-B4B2-18708D9F12EA}"/>
            </c:ext>
          </c:extLst>
        </c:ser>
        <c:dLbls>
          <c:dLblPos val="ctr"/>
          <c:showLegendKey val="0"/>
          <c:showVal val="1"/>
          <c:showCatName val="0"/>
          <c:showSerName val="0"/>
          <c:showPercent val="0"/>
          <c:showBubbleSize val="0"/>
        </c:dLbls>
        <c:gapWidth val="50"/>
        <c:overlap val="100"/>
        <c:axId val="512802976"/>
        <c:axId val="512814736"/>
      </c:barChart>
      <c:catAx>
        <c:axId val="5128029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2814736"/>
        <c:crosses val="autoZero"/>
        <c:auto val="1"/>
        <c:lblAlgn val="ctr"/>
        <c:lblOffset val="100"/>
        <c:noMultiLvlLbl val="0"/>
      </c:catAx>
      <c:valAx>
        <c:axId val="512814736"/>
        <c:scaling>
          <c:orientation val="minMax"/>
        </c:scaling>
        <c:delete val="1"/>
        <c:axPos val="t"/>
        <c:numFmt formatCode="0%" sourceLinked="1"/>
        <c:majorTickMark val="none"/>
        <c:minorTickMark val="none"/>
        <c:tickLblPos val="nextTo"/>
        <c:crossAx val="512802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Speak highly</c:v>
                </c:pt>
              </c:strCache>
            </c:strRef>
          </c:tx>
          <c:spPr>
            <a:ln w="28575" cap="rnd">
              <a:solidFill>
                <a:srgbClr val="00B050"/>
              </a:solidFill>
              <a:round/>
            </a:ln>
            <a:effectLst/>
          </c:spPr>
          <c:marker>
            <c:symbol val="square"/>
            <c:size val="5"/>
            <c:spPr>
              <a:solidFill>
                <a:srgbClr val="00B050"/>
              </a:solidFill>
              <a:ln w="9525">
                <a:solidFill>
                  <a:srgbClr val="00B050"/>
                </a:solidFill>
              </a:ln>
              <a:effectLst/>
            </c:spPr>
          </c:marker>
          <c:dLbls>
            <c:dLbl>
              <c:idx val="9"/>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C8-4FF3-93CE-205613EC055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Q1
17/18</c:v>
                </c:pt>
                <c:pt idx="1">
                  <c:v>Q2
17/18</c:v>
                </c:pt>
                <c:pt idx="2">
                  <c:v>Q3
17/18</c:v>
                </c:pt>
                <c:pt idx="3">
                  <c:v>Q4
17/18</c:v>
                </c:pt>
                <c:pt idx="4">
                  <c:v>Q1
18/19</c:v>
                </c:pt>
                <c:pt idx="5">
                  <c:v>Q2
18/19</c:v>
                </c:pt>
                <c:pt idx="6">
                  <c:v>Q3
18/19</c:v>
                </c:pt>
                <c:pt idx="7">
                  <c:v>Q4
18/19</c:v>
                </c:pt>
                <c:pt idx="8">
                  <c:v>Q1
19/20</c:v>
                </c:pt>
                <c:pt idx="9">
                  <c:v>Q2
19/20</c:v>
                </c:pt>
              </c:strCache>
            </c:strRef>
          </c:cat>
          <c:val>
            <c:numRef>
              <c:f>Sheet1!$B$2:$B$11</c:f>
              <c:numCache>
                <c:formatCode>0%</c:formatCode>
                <c:ptCount val="10"/>
                <c:pt idx="0">
                  <c:v>0.34098718993597699</c:v>
                </c:pt>
                <c:pt idx="1">
                  <c:v>0.31597932398419598</c:v>
                </c:pt>
                <c:pt idx="2">
                  <c:v>0.31158976383140502</c:v>
                </c:pt>
                <c:pt idx="3">
                  <c:v>0.33290968431231499</c:v>
                </c:pt>
                <c:pt idx="4">
                  <c:v>0.34738398682078703</c:v>
                </c:pt>
                <c:pt idx="5">
                  <c:v>0.3</c:v>
                </c:pt>
                <c:pt idx="6">
                  <c:v>0.33</c:v>
                </c:pt>
                <c:pt idx="7">
                  <c:v>0.31</c:v>
                </c:pt>
                <c:pt idx="8">
                  <c:v>0.33</c:v>
                </c:pt>
                <c:pt idx="9">
                  <c:v>0.36</c:v>
                </c:pt>
              </c:numCache>
            </c:numRef>
          </c:val>
          <c:smooth val="0"/>
          <c:extLst>
            <c:ext xmlns:c16="http://schemas.microsoft.com/office/drawing/2014/chart" uri="{C3380CC4-5D6E-409C-BE32-E72D297353CC}">
              <c16:uniqueId val="{00000000-B700-47E3-89DD-C9DC2010F1ED}"/>
            </c:ext>
          </c:extLst>
        </c:ser>
        <c:ser>
          <c:idx val="1"/>
          <c:order val="1"/>
          <c:tx>
            <c:strRef>
              <c:f>Sheet1!$C$1</c:f>
              <c:strCache>
                <c:ptCount val="1"/>
                <c:pt idx="0">
                  <c:v>Mixed views</c:v>
                </c:pt>
              </c:strCache>
            </c:strRef>
          </c:tx>
          <c:spPr>
            <a:ln w="28575" cap="rnd">
              <a:solidFill>
                <a:srgbClr val="FFC000"/>
              </a:solidFill>
              <a:round/>
            </a:ln>
            <a:effectLst/>
          </c:spPr>
          <c:marker>
            <c:symbol val="square"/>
            <c:size val="5"/>
            <c:spPr>
              <a:solidFill>
                <a:srgbClr val="FFC000"/>
              </a:solidFill>
              <a:ln w="9525">
                <a:solidFill>
                  <a:srgbClr val="FFC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Q1
17/18</c:v>
                </c:pt>
                <c:pt idx="1">
                  <c:v>Q2
17/18</c:v>
                </c:pt>
                <c:pt idx="2">
                  <c:v>Q3
17/18</c:v>
                </c:pt>
                <c:pt idx="3">
                  <c:v>Q4
17/18</c:v>
                </c:pt>
                <c:pt idx="4">
                  <c:v>Q1
18/19</c:v>
                </c:pt>
                <c:pt idx="5">
                  <c:v>Q2
18/19</c:v>
                </c:pt>
                <c:pt idx="6">
                  <c:v>Q3
18/19</c:v>
                </c:pt>
                <c:pt idx="7">
                  <c:v>Q4
18/19</c:v>
                </c:pt>
                <c:pt idx="8">
                  <c:v>Q1
19/20</c:v>
                </c:pt>
                <c:pt idx="9">
                  <c:v>Q2
19/20</c:v>
                </c:pt>
              </c:strCache>
            </c:strRef>
          </c:cat>
          <c:val>
            <c:numRef>
              <c:f>Sheet1!$C$2:$C$11</c:f>
              <c:numCache>
                <c:formatCode>0%</c:formatCode>
                <c:ptCount val="10"/>
                <c:pt idx="0">
                  <c:v>0.40328586073223899</c:v>
                </c:pt>
                <c:pt idx="1">
                  <c:v>0.39393933727334601</c:v>
                </c:pt>
                <c:pt idx="2">
                  <c:v>0.39579829836667901</c:v>
                </c:pt>
                <c:pt idx="3">
                  <c:v>0.394158807773417</c:v>
                </c:pt>
                <c:pt idx="4">
                  <c:v>0.39286893332747302</c:v>
                </c:pt>
                <c:pt idx="5">
                  <c:v>0.43</c:v>
                </c:pt>
                <c:pt idx="6">
                  <c:v>0.4</c:v>
                </c:pt>
                <c:pt idx="7">
                  <c:v>0.4</c:v>
                </c:pt>
                <c:pt idx="8">
                  <c:v>0.39</c:v>
                </c:pt>
                <c:pt idx="9">
                  <c:v>0.38</c:v>
                </c:pt>
              </c:numCache>
            </c:numRef>
          </c:val>
          <c:smooth val="0"/>
          <c:extLst>
            <c:ext xmlns:c16="http://schemas.microsoft.com/office/drawing/2014/chart" uri="{C3380CC4-5D6E-409C-BE32-E72D297353CC}">
              <c16:uniqueId val="{00000001-B700-47E3-89DD-C9DC2010F1ED}"/>
            </c:ext>
          </c:extLst>
        </c:ser>
        <c:ser>
          <c:idx val="2"/>
          <c:order val="2"/>
          <c:tx>
            <c:strRef>
              <c:f>Sheet1!$D$1</c:f>
              <c:strCache>
                <c:ptCount val="1"/>
                <c:pt idx="0">
                  <c:v>Critical</c:v>
                </c:pt>
              </c:strCache>
            </c:strRef>
          </c:tx>
          <c:spPr>
            <a:ln w="28575" cap="rnd">
              <a:solidFill>
                <a:srgbClr val="FF0000"/>
              </a:solidFill>
              <a:round/>
            </a:ln>
            <a:effectLst/>
          </c:spPr>
          <c:marker>
            <c:symbol val="squar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Q1
17/18</c:v>
                </c:pt>
                <c:pt idx="1">
                  <c:v>Q2
17/18</c:v>
                </c:pt>
                <c:pt idx="2">
                  <c:v>Q3
17/18</c:v>
                </c:pt>
                <c:pt idx="3">
                  <c:v>Q4
17/18</c:v>
                </c:pt>
                <c:pt idx="4">
                  <c:v>Q1
18/19</c:v>
                </c:pt>
                <c:pt idx="5">
                  <c:v>Q2
18/19</c:v>
                </c:pt>
                <c:pt idx="6">
                  <c:v>Q3
18/19</c:v>
                </c:pt>
                <c:pt idx="7">
                  <c:v>Q4
18/19</c:v>
                </c:pt>
                <c:pt idx="8">
                  <c:v>Q1
19/20</c:v>
                </c:pt>
                <c:pt idx="9">
                  <c:v>Q2
19/20</c:v>
                </c:pt>
              </c:strCache>
            </c:strRef>
          </c:cat>
          <c:val>
            <c:numRef>
              <c:f>Sheet1!$D$2:$D$11</c:f>
              <c:numCache>
                <c:formatCode>0%</c:formatCode>
                <c:ptCount val="10"/>
                <c:pt idx="0">
                  <c:v>5.0042125433143597E-2</c:v>
                </c:pt>
                <c:pt idx="1">
                  <c:v>5.14075216994083E-2</c:v>
                </c:pt>
                <c:pt idx="2">
                  <c:v>5.8145518603774003E-2</c:v>
                </c:pt>
                <c:pt idx="3">
                  <c:v>5.4927997175948401E-2</c:v>
                </c:pt>
                <c:pt idx="4">
                  <c:v>4.1255104942993497E-2</c:v>
                </c:pt>
                <c:pt idx="5">
                  <c:v>7.0000000000000007E-2</c:v>
                </c:pt>
                <c:pt idx="6">
                  <c:v>0.08</c:v>
                </c:pt>
                <c:pt idx="7">
                  <c:v>7.0000000000000007E-2</c:v>
                </c:pt>
                <c:pt idx="8">
                  <c:v>0.06</c:v>
                </c:pt>
                <c:pt idx="9">
                  <c:v>0.06</c:v>
                </c:pt>
              </c:numCache>
            </c:numRef>
          </c:val>
          <c:smooth val="0"/>
          <c:extLst>
            <c:ext xmlns:c16="http://schemas.microsoft.com/office/drawing/2014/chart" uri="{C3380CC4-5D6E-409C-BE32-E72D297353CC}">
              <c16:uniqueId val="{00000002-B700-47E3-89DD-C9DC2010F1ED}"/>
            </c:ext>
          </c:extLst>
        </c:ser>
        <c:ser>
          <c:idx val="3"/>
          <c:order val="3"/>
          <c:tx>
            <c:strRef>
              <c:f>Sheet1!$E$1</c:f>
              <c:strCache>
                <c:ptCount val="1"/>
                <c:pt idx="0">
                  <c:v>No views</c:v>
                </c:pt>
              </c:strCache>
            </c:strRef>
          </c:tx>
          <c:spPr>
            <a:ln w="28575" cap="rnd">
              <a:solidFill>
                <a:schemeClr val="bg1">
                  <a:lumMod val="75000"/>
                </a:schemeClr>
              </a:solidFill>
              <a:round/>
            </a:ln>
            <a:effectLst/>
          </c:spPr>
          <c:marker>
            <c:symbol val="square"/>
            <c:size val="5"/>
            <c:spPr>
              <a:solidFill>
                <a:schemeClr val="bg1">
                  <a:lumMod val="75000"/>
                </a:schemeClr>
              </a:solidFill>
              <a:ln w="9525">
                <a:solidFill>
                  <a:schemeClr val="bg1">
                    <a:lumMod val="7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Q1
17/18</c:v>
                </c:pt>
                <c:pt idx="1">
                  <c:v>Q2
17/18</c:v>
                </c:pt>
                <c:pt idx="2">
                  <c:v>Q3
17/18</c:v>
                </c:pt>
                <c:pt idx="3">
                  <c:v>Q4
17/18</c:v>
                </c:pt>
                <c:pt idx="4">
                  <c:v>Q1
18/19</c:v>
                </c:pt>
                <c:pt idx="5">
                  <c:v>Q2
18/19</c:v>
                </c:pt>
                <c:pt idx="6">
                  <c:v>Q3
18/19</c:v>
                </c:pt>
                <c:pt idx="7">
                  <c:v>Q4
18/19</c:v>
                </c:pt>
                <c:pt idx="8">
                  <c:v>Q1
19/20</c:v>
                </c:pt>
                <c:pt idx="9">
                  <c:v>Q2
19/20</c:v>
                </c:pt>
              </c:strCache>
            </c:strRef>
          </c:cat>
          <c:val>
            <c:numRef>
              <c:f>Sheet1!$E$2:$E$11</c:f>
              <c:numCache>
                <c:formatCode>0%</c:formatCode>
                <c:ptCount val="10"/>
                <c:pt idx="0">
                  <c:v>0.20568482389864001</c:v>
                </c:pt>
                <c:pt idx="1">
                  <c:v>0.23867381704304899</c:v>
                </c:pt>
                <c:pt idx="2">
                  <c:v>0.23446641919814101</c:v>
                </c:pt>
                <c:pt idx="3">
                  <c:v>0.218003510738319</c:v>
                </c:pt>
                <c:pt idx="4">
                  <c:v>0.218491974908748</c:v>
                </c:pt>
                <c:pt idx="5">
                  <c:v>0.2</c:v>
                </c:pt>
                <c:pt idx="6">
                  <c:v>0.2</c:v>
                </c:pt>
                <c:pt idx="7">
                  <c:v>0.21</c:v>
                </c:pt>
                <c:pt idx="8">
                  <c:v>0.22</c:v>
                </c:pt>
                <c:pt idx="9">
                  <c:v>0.21</c:v>
                </c:pt>
              </c:numCache>
            </c:numRef>
          </c:val>
          <c:smooth val="0"/>
          <c:extLst>
            <c:ext xmlns:c16="http://schemas.microsoft.com/office/drawing/2014/chart" uri="{C3380CC4-5D6E-409C-BE32-E72D297353CC}">
              <c16:uniqueId val="{00000003-B700-47E3-89DD-C9DC2010F1ED}"/>
            </c:ext>
          </c:extLst>
        </c:ser>
        <c:dLbls>
          <c:showLegendKey val="0"/>
          <c:showVal val="0"/>
          <c:showCatName val="0"/>
          <c:showSerName val="0"/>
          <c:showPercent val="0"/>
          <c:showBubbleSize val="0"/>
        </c:dLbls>
        <c:marker val="1"/>
        <c:smooth val="0"/>
        <c:axId val="512805720"/>
        <c:axId val="512806112"/>
      </c:lineChart>
      <c:catAx>
        <c:axId val="512805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2806112"/>
        <c:crosses val="autoZero"/>
        <c:auto val="1"/>
        <c:lblAlgn val="ctr"/>
        <c:lblOffset val="100"/>
        <c:noMultiLvlLbl val="0"/>
      </c:catAx>
      <c:valAx>
        <c:axId val="512806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2805720"/>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29067345184088E-2"/>
          <c:y val="4.6731588004017131E-2"/>
          <c:w val="0.69169887146994669"/>
          <c:h val="0.79068664157318813"/>
        </c:manualLayout>
      </c:layout>
      <c:barChart>
        <c:barDir val="col"/>
        <c:grouping val="percentStacked"/>
        <c:varyColors val="0"/>
        <c:ser>
          <c:idx val="0"/>
          <c:order val="0"/>
          <c:tx>
            <c:strRef>
              <c:f>Sheet1!$B$1</c:f>
              <c:strCache>
                <c:ptCount val="1"/>
                <c:pt idx="0">
                  <c:v>No views</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Jun-19</c:v>
                </c:pt>
              </c:strCache>
            </c:strRef>
          </c:cat>
          <c:val>
            <c:numRef>
              <c:f>Sheet1!$B$2:$B$3</c:f>
              <c:numCache>
                <c:formatCode>0%</c:formatCode>
                <c:ptCount val="2"/>
                <c:pt idx="0">
                  <c:v>0.21738133144388772</c:v>
                </c:pt>
                <c:pt idx="1">
                  <c:v>0.21748168160649836</c:v>
                </c:pt>
              </c:numCache>
            </c:numRef>
          </c:val>
          <c:extLst>
            <c:ext xmlns:c16="http://schemas.microsoft.com/office/drawing/2014/chart" uri="{C3380CC4-5D6E-409C-BE32-E72D297353CC}">
              <c16:uniqueId val="{00000000-EE19-46FD-9987-EF068424BFDE}"/>
            </c:ext>
          </c:extLst>
        </c:ser>
        <c:ser>
          <c:idx val="1"/>
          <c:order val="1"/>
          <c:tx>
            <c:strRef>
              <c:f>Sheet1!$C$1</c:f>
              <c:strCache>
                <c:ptCount val="1"/>
                <c:pt idx="0">
                  <c:v>Critical</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Jun-19</c:v>
                </c:pt>
              </c:strCache>
            </c:strRef>
          </c:cat>
          <c:val>
            <c:numRef>
              <c:f>Sheet1!$C$2:$C$3</c:f>
              <c:numCache>
                <c:formatCode>0%</c:formatCode>
                <c:ptCount val="2"/>
                <c:pt idx="0">
                  <c:v>5.4901776525572897E-2</c:v>
                </c:pt>
                <c:pt idx="1">
                  <c:v>6.9759526420419063E-2</c:v>
                </c:pt>
              </c:numCache>
            </c:numRef>
          </c:val>
          <c:extLst>
            <c:ext xmlns:c16="http://schemas.microsoft.com/office/drawing/2014/chart" uri="{C3380CC4-5D6E-409C-BE32-E72D297353CC}">
              <c16:uniqueId val="{00000001-EE19-46FD-9987-EF068424BFDE}"/>
            </c:ext>
          </c:extLst>
        </c:ser>
        <c:ser>
          <c:idx val="2"/>
          <c:order val="2"/>
          <c:tx>
            <c:strRef>
              <c:f>Sheet1!$D$1</c:f>
              <c:strCache>
                <c:ptCount val="1"/>
                <c:pt idx="0">
                  <c:v>Mixed views</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Jun-19</c:v>
                </c:pt>
              </c:strCache>
            </c:strRef>
          </c:cat>
          <c:val>
            <c:numRef>
              <c:f>Sheet1!$D$2:$D$3</c:f>
              <c:numCache>
                <c:formatCode>0%</c:formatCode>
                <c:ptCount val="2"/>
                <c:pt idx="0">
                  <c:v>0.40380980346515971</c:v>
                </c:pt>
                <c:pt idx="1">
                  <c:v>0.3796982119029646</c:v>
                </c:pt>
              </c:numCache>
            </c:numRef>
          </c:val>
          <c:extLst>
            <c:ext xmlns:c16="http://schemas.microsoft.com/office/drawing/2014/chart" uri="{C3380CC4-5D6E-409C-BE32-E72D297353CC}">
              <c16:uniqueId val="{00000002-EE19-46FD-9987-EF068424BFDE}"/>
            </c:ext>
          </c:extLst>
        </c:ser>
        <c:ser>
          <c:idx val="3"/>
          <c:order val="3"/>
          <c:tx>
            <c:strRef>
              <c:f>Sheet1!$E$1</c:f>
              <c:strCache>
                <c:ptCount val="1"/>
                <c:pt idx="0">
                  <c:v>Speak highly</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Jun-19</c:v>
                </c:pt>
              </c:strCache>
            </c:strRef>
          </c:cat>
          <c:val>
            <c:numRef>
              <c:f>Sheet1!$E$2:$E$3</c:f>
              <c:numCache>
                <c:formatCode>0%</c:formatCode>
                <c:ptCount val="2"/>
                <c:pt idx="0">
                  <c:v>0.32390708856540795</c:v>
                </c:pt>
                <c:pt idx="1">
                  <c:v>0.33306058007014233</c:v>
                </c:pt>
              </c:numCache>
            </c:numRef>
          </c:val>
          <c:extLst>
            <c:ext xmlns:c16="http://schemas.microsoft.com/office/drawing/2014/chart" uri="{C3380CC4-5D6E-409C-BE32-E72D297353CC}">
              <c16:uniqueId val="{00000003-EE19-46FD-9987-EF068424BFDE}"/>
            </c:ext>
          </c:extLst>
        </c:ser>
        <c:dLbls>
          <c:dLblPos val="ctr"/>
          <c:showLegendKey val="0"/>
          <c:showVal val="1"/>
          <c:showCatName val="0"/>
          <c:showSerName val="0"/>
          <c:showPercent val="0"/>
          <c:showBubbleSize val="0"/>
        </c:dLbls>
        <c:gapWidth val="50"/>
        <c:overlap val="100"/>
        <c:axId val="512813168"/>
        <c:axId val="512808464"/>
      </c:barChart>
      <c:catAx>
        <c:axId val="51281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2808464"/>
        <c:crosses val="autoZero"/>
        <c:auto val="1"/>
        <c:lblAlgn val="ctr"/>
        <c:lblOffset val="100"/>
        <c:noMultiLvlLbl val="0"/>
      </c:catAx>
      <c:valAx>
        <c:axId val="512808464"/>
        <c:scaling>
          <c:orientation val="minMax"/>
        </c:scaling>
        <c:delete val="1"/>
        <c:axPos val="l"/>
        <c:numFmt formatCode="0%" sourceLinked="1"/>
        <c:majorTickMark val="none"/>
        <c:minorTickMark val="none"/>
        <c:tickLblPos val="nextTo"/>
        <c:crossAx val="51281316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29067345184088E-2"/>
          <c:y val="0.12350491115347383"/>
          <c:w val="0.69169887146994669"/>
          <c:h val="0.70389940670858497"/>
        </c:manualLayout>
      </c:layout>
      <c:barChart>
        <c:barDir val="col"/>
        <c:grouping val="percentStacked"/>
        <c:varyColors val="0"/>
        <c:ser>
          <c:idx val="0"/>
          <c:order val="0"/>
          <c:tx>
            <c:strRef>
              <c:f>Sheet1!$B$1</c:f>
              <c:strCache>
                <c:ptCount val="1"/>
                <c:pt idx="0">
                  <c:v>Don’t know</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Sheet1!$B$2:$B$3</c:f>
              <c:numCache>
                <c:formatCode>0%</c:formatCode>
                <c:ptCount val="2"/>
                <c:pt idx="0">
                  <c:v>9.9145406049949383E-2</c:v>
                </c:pt>
                <c:pt idx="1">
                  <c:v>9.1016526270809639E-2</c:v>
                </c:pt>
              </c:numCache>
            </c:numRef>
          </c:val>
          <c:extLst>
            <c:ext xmlns:c16="http://schemas.microsoft.com/office/drawing/2014/chart" uri="{C3380CC4-5D6E-409C-BE32-E72D297353CC}">
              <c16:uniqueId val="{00000000-B1F3-4401-8CC3-053571D66452}"/>
            </c:ext>
          </c:extLst>
        </c:ser>
        <c:ser>
          <c:idx val="1"/>
          <c:order val="1"/>
          <c:tx>
            <c:strRef>
              <c:f>Sheet1!$C$1</c:f>
              <c:strCache>
                <c:ptCount val="1"/>
                <c:pt idx="0">
                  <c:v>A very poor job</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Sheet1!$C$2:$C$3</c:f>
              <c:numCache>
                <c:formatCode>0%</c:formatCode>
                <c:ptCount val="2"/>
                <c:pt idx="0">
                  <c:v>3.9211220953336373E-2</c:v>
                </c:pt>
                <c:pt idx="1">
                  <c:v>6.1051162708246551E-2</c:v>
                </c:pt>
              </c:numCache>
            </c:numRef>
          </c:val>
          <c:extLst>
            <c:ext xmlns:c16="http://schemas.microsoft.com/office/drawing/2014/chart" uri="{C3380CC4-5D6E-409C-BE32-E72D297353CC}">
              <c16:uniqueId val="{00000001-B1F3-4401-8CC3-053571D66452}"/>
            </c:ext>
          </c:extLst>
        </c:ser>
        <c:ser>
          <c:idx val="2"/>
          <c:order val="2"/>
          <c:tx>
            <c:strRef>
              <c:f>Sheet1!$D$1</c:f>
              <c:strCache>
                <c:ptCount val="1"/>
                <c:pt idx="0">
                  <c:v>A poor job</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Sheet1!$D$2:$D$3</c:f>
              <c:numCache>
                <c:formatCode>0%</c:formatCode>
                <c:ptCount val="2"/>
                <c:pt idx="0">
                  <c:v>0.18186267741470408</c:v>
                </c:pt>
                <c:pt idx="1">
                  <c:v>0.19614585288383335</c:v>
                </c:pt>
              </c:numCache>
            </c:numRef>
          </c:val>
          <c:extLst>
            <c:ext xmlns:c16="http://schemas.microsoft.com/office/drawing/2014/chart" uri="{C3380CC4-5D6E-409C-BE32-E72D297353CC}">
              <c16:uniqueId val="{00000002-B1F3-4401-8CC3-053571D66452}"/>
            </c:ext>
          </c:extLst>
        </c:ser>
        <c:ser>
          <c:idx val="3"/>
          <c:order val="3"/>
          <c:tx>
            <c:strRef>
              <c:f>Sheet1!$E$1</c:f>
              <c:strCache>
                <c:ptCount val="1"/>
                <c:pt idx="0">
                  <c:v>A good job</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Sheet1!$E$2:$E$3</c:f>
              <c:numCache>
                <c:formatCode>0%</c:formatCode>
                <c:ptCount val="2"/>
                <c:pt idx="0">
                  <c:v>0.59389964961079122</c:v>
                </c:pt>
                <c:pt idx="1">
                  <c:v>0.53979755147403929</c:v>
                </c:pt>
              </c:numCache>
            </c:numRef>
          </c:val>
          <c:extLst>
            <c:ext xmlns:c16="http://schemas.microsoft.com/office/drawing/2014/chart" uri="{C3380CC4-5D6E-409C-BE32-E72D297353CC}">
              <c16:uniqueId val="{00000003-B1F3-4401-8CC3-053571D66452}"/>
            </c:ext>
          </c:extLst>
        </c:ser>
        <c:ser>
          <c:idx val="4"/>
          <c:order val="4"/>
          <c:tx>
            <c:strRef>
              <c:f>Sheet1!$F$1</c:f>
              <c:strCache>
                <c:ptCount val="1"/>
                <c:pt idx="0">
                  <c:v>An excellent job</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Sheet1!$F$2:$F$3</c:f>
              <c:numCache>
                <c:formatCode>0%</c:formatCode>
                <c:ptCount val="2"/>
                <c:pt idx="0">
                  <c:v>8.5881045971242173E-2</c:v>
                </c:pt>
                <c:pt idx="1">
                  <c:v>0.11198890666309229</c:v>
                </c:pt>
              </c:numCache>
            </c:numRef>
          </c:val>
          <c:extLst>
            <c:ext xmlns:c16="http://schemas.microsoft.com/office/drawing/2014/chart" uri="{C3380CC4-5D6E-409C-BE32-E72D297353CC}">
              <c16:uniqueId val="{00000004-B1F3-4401-8CC3-053571D66452}"/>
            </c:ext>
          </c:extLst>
        </c:ser>
        <c:dLbls>
          <c:dLblPos val="ctr"/>
          <c:showLegendKey val="0"/>
          <c:showVal val="1"/>
          <c:showCatName val="0"/>
          <c:showSerName val="0"/>
          <c:showPercent val="0"/>
          <c:showBubbleSize val="0"/>
        </c:dLbls>
        <c:gapWidth val="50"/>
        <c:overlap val="100"/>
        <c:axId val="508450880"/>
        <c:axId val="508455584"/>
      </c:barChart>
      <c:catAx>
        <c:axId val="508450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08455584"/>
        <c:crosses val="autoZero"/>
        <c:auto val="1"/>
        <c:lblAlgn val="ctr"/>
        <c:lblOffset val="100"/>
        <c:noMultiLvlLbl val="0"/>
      </c:catAx>
      <c:valAx>
        <c:axId val="508455584"/>
        <c:scaling>
          <c:orientation val="minMax"/>
        </c:scaling>
        <c:delete val="1"/>
        <c:axPos val="l"/>
        <c:numFmt formatCode="0%" sourceLinked="1"/>
        <c:majorTickMark val="none"/>
        <c:minorTickMark val="none"/>
        <c:tickLblPos val="nextTo"/>
        <c:crossAx val="508450880"/>
        <c:crosses val="autoZero"/>
        <c:crossBetween val="between"/>
      </c:valAx>
      <c:spPr>
        <a:noFill/>
        <a:ln>
          <a:noFill/>
        </a:ln>
        <a:effectLst/>
      </c:spPr>
    </c:plotArea>
    <c:legend>
      <c:legendPos val="r"/>
      <c:layout>
        <c:manualLayout>
          <c:xMode val="edge"/>
          <c:yMode val="edge"/>
          <c:x val="0.72046205146533382"/>
          <c:y val="0.2152796522833427"/>
          <c:w val="0.27465993629008734"/>
          <c:h val="0.3825143434172460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dirty="0"/>
              <a:t>Demographic Analysis </a:t>
            </a:r>
            <a:r>
              <a:rPr lang="en-US" sz="1600" dirty="0"/>
              <a:t>(last 12</a:t>
            </a:r>
            <a:r>
              <a:rPr lang="en-US" sz="1600" baseline="0" dirty="0"/>
              <a:t> months)</a:t>
            </a:r>
            <a:endParaRPr lang="en-US" sz="1600"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Speak highly</c:v>
                </c:pt>
              </c:strCache>
            </c:strRef>
          </c:tx>
          <c:spPr>
            <a:solidFill>
              <a:srgbClr val="A2C5E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Male</c:v>
                </c:pt>
                <c:pt idx="1">
                  <c:v>Female</c:v>
                </c:pt>
                <c:pt idx="2">
                  <c:v>16 to 34</c:v>
                </c:pt>
                <c:pt idx="3">
                  <c:v>35 to 54</c:v>
                </c:pt>
                <c:pt idx="4">
                  <c:v>55+</c:v>
                </c:pt>
                <c:pt idx="5">
                  <c:v>White</c:v>
                </c:pt>
                <c:pt idx="6">
                  <c:v>BAME</c:v>
                </c:pt>
                <c:pt idx="7">
                  <c:v>Yes</c:v>
                </c:pt>
                <c:pt idx="8">
                  <c:v>No</c:v>
                </c:pt>
              </c:strCache>
            </c:strRef>
          </c:cat>
          <c:val>
            <c:numRef>
              <c:f>Sheet1!$B$2:$B$10</c:f>
              <c:numCache>
                <c:formatCode>0%</c:formatCode>
                <c:ptCount val="9"/>
                <c:pt idx="0">
                  <c:v>0.31977921080398353</c:v>
                </c:pt>
                <c:pt idx="1">
                  <c:v>0.34553409957994369</c:v>
                </c:pt>
                <c:pt idx="2">
                  <c:v>0.3075880563241386</c:v>
                </c:pt>
                <c:pt idx="3">
                  <c:v>0.35583282370678543</c:v>
                </c:pt>
                <c:pt idx="4">
                  <c:v>0.33268690822625335</c:v>
                </c:pt>
                <c:pt idx="5">
                  <c:v>0.33771172619357021</c:v>
                </c:pt>
                <c:pt idx="6">
                  <c:v>0.30521204495881865</c:v>
                </c:pt>
                <c:pt idx="7">
                  <c:v>0.30776007801196414</c:v>
                </c:pt>
                <c:pt idx="8">
                  <c:v>0.33614350808267113</c:v>
                </c:pt>
              </c:numCache>
            </c:numRef>
          </c:val>
          <c:extLst>
            <c:ext xmlns:c16="http://schemas.microsoft.com/office/drawing/2014/chart" uri="{C3380CC4-5D6E-409C-BE32-E72D297353CC}">
              <c16:uniqueId val="{00000000-0CEC-49C9-98DC-C61F9AB7A512}"/>
            </c:ext>
          </c:extLst>
        </c:ser>
        <c:dLbls>
          <c:showLegendKey val="0"/>
          <c:showVal val="0"/>
          <c:showCatName val="0"/>
          <c:showSerName val="0"/>
          <c:showPercent val="0"/>
          <c:showBubbleSize val="0"/>
        </c:dLbls>
        <c:gapWidth val="50"/>
        <c:overlap val="-27"/>
        <c:axId val="512810032"/>
        <c:axId val="508452056"/>
      </c:barChart>
      <c:catAx>
        <c:axId val="512810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08452056"/>
        <c:crosses val="autoZero"/>
        <c:auto val="1"/>
        <c:lblAlgn val="ctr"/>
        <c:lblOffset val="100"/>
        <c:noMultiLvlLbl val="0"/>
      </c:catAx>
      <c:valAx>
        <c:axId val="508452056"/>
        <c:scaling>
          <c:orientation val="minMax"/>
          <c:min val="0"/>
        </c:scaling>
        <c:delete val="1"/>
        <c:axPos val="l"/>
        <c:numFmt formatCode="0%" sourceLinked="1"/>
        <c:majorTickMark val="out"/>
        <c:minorTickMark val="none"/>
        <c:tickLblPos val="nextTo"/>
        <c:crossAx val="5128100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b="0" i="0" baseline="0" dirty="0">
                <a:effectLst/>
              </a:rPr>
              <a:t>District Comparisons </a:t>
            </a:r>
            <a:r>
              <a:rPr lang="en-US" sz="1600" b="0" i="0" baseline="0" dirty="0">
                <a:effectLst/>
              </a:rPr>
              <a:t>(last 12 months</a:t>
            </a:r>
            <a:r>
              <a:rPr lang="en-US" sz="1800" b="0" i="0" baseline="0" dirty="0">
                <a:effectLst/>
              </a:rPr>
              <a:t>)</a:t>
            </a:r>
            <a:endParaRPr lang="en-GB" dirty="0">
              <a:effectLst/>
            </a:endParaRP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4750434385002288"/>
          <c:y val="0.18242037442256262"/>
          <c:w val="0.59442524005486963"/>
          <c:h val="0.78927506280897963"/>
        </c:manualLayout>
      </c:layout>
      <c:barChart>
        <c:barDir val="bar"/>
        <c:grouping val="clustered"/>
        <c:varyColors val="0"/>
        <c:ser>
          <c:idx val="0"/>
          <c:order val="0"/>
          <c:tx>
            <c:strRef>
              <c:f>Sheet1!$B$1</c:f>
              <c:strCache>
                <c:ptCount val="1"/>
                <c:pt idx="0">
                  <c:v>% Speak highly</c:v>
                </c:pt>
              </c:strCache>
            </c:strRef>
          </c:tx>
          <c:spPr>
            <a:solidFill>
              <a:srgbClr val="1BBAB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Braintree</c:v>
                </c:pt>
                <c:pt idx="1">
                  <c:v>Basildon</c:v>
                </c:pt>
                <c:pt idx="2">
                  <c:v>Harlow</c:v>
                </c:pt>
                <c:pt idx="3">
                  <c:v>Chelmsford</c:v>
                </c:pt>
                <c:pt idx="4">
                  <c:v>Tendring</c:v>
                </c:pt>
                <c:pt idx="5">
                  <c:v>Uttlesford</c:v>
                </c:pt>
                <c:pt idx="6">
                  <c:v>Southend-On-Sea</c:v>
                </c:pt>
                <c:pt idx="7">
                  <c:v>Colchester</c:v>
                </c:pt>
                <c:pt idx="8">
                  <c:v>Brentwood</c:v>
                </c:pt>
                <c:pt idx="9">
                  <c:v>Maldon</c:v>
                </c:pt>
                <c:pt idx="10">
                  <c:v>Epping Forest</c:v>
                </c:pt>
                <c:pt idx="11">
                  <c:v>Castle Point</c:v>
                </c:pt>
                <c:pt idx="12">
                  <c:v>Rochford</c:v>
                </c:pt>
                <c:pt idx="13">
                  <c:v>Thurrock</c:v>
                </c:pt>
              </c:strCache>
            </c:strRef>
          </c:cat>
          <c:val>
            <c:numRef>
              <c:f>Sheet1!$B$2:$B$15</c:f>
              <c:numCache>
                <c:formatCode>0%</c:formatCode>
                <c:ptCount val="14"/>
                <c:pt idx="0">
                  <c:v>0.4</c:v>
                </c:pt>
                <c:pt idx="1">
                  <c:v>0.38</c:v>
                </c:pt>
                <c:pt idx="2">
                  <c:v>0.37</c:v>
                </c:pt>
                <c:pt idx="3">
                  <c:v>0.35</c:v>
                </c:pt>
                <c:pt idx="4">
                  <c:v>0.35</c:v>
                </c:pt>
                <c:pt idx="5">
                  <c:v>0.34</c:v>
                </c:pt>
                <c:pt idx="6">
                  <c:v>0.33</c:v>
                </c:pt>
                <c:pt idx="7">
                  <c:v>0.32</c:v>
                </c:pt>
                <c:pt idx="8">
                  <c:v>0.32</c:v>
                </c:pt>
                <c:pt idx="9">
                  <c:v>0.32</c:v>
                </c:pt>
                <c:pt idx="10">
                  <c:v>0.28999999999999998</c:v>
                </c:pt>
                <c:pt idx="11">
                  <c:v>0.28999999999999998</c:v>
                </c:pt>
                <c:pt idx="12">
                  <c:v>0.28999999999999998</c:v>
                </c:pt>
                <c:pt idx="13">
                  <c:v>0.27</c:v>
                </c:pt>
              </c:numCache>
            </c:numRef>
          </c:val>
          <c:extLst>
            <c:ext xmlns:c16="http://schemas.microsoft.com/office/drawing/2014/chart" uri="{C3380CC4-5D6E-409C-BE32-E72D297353CC}">
              <c16:uniqueId val="{00000000-7430-406E-91A9-538A2CF93EA2}"/>
            </c:ext>
          </c:extLst>
        </c:ser>
        <c:dLbls>
          <c:showLegendKey val="0"/>
          <c:showVal val="0"/>
          <c:showCatName val="0"/>
          <c:showSerName val="0"/>
          <c:showPercent val="0"/>
          <c:showBubbleSize val="0"/>
        </c:dLbls>
        <c:gapWidth val="50"/>
        <c:axId val="515559040"/>
        <c:axId val="515551984"/>
      </c:barChart>
      <c:catAx>
        <c:axId val="5155590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5551984"/>
        <c:crosses val="autoZero"/>
        <c:auto val="1"/>
        <c:lblAlgn val="ctr"/>
        <c:lblOffset val="100"/>
        <c:noMultiLvlLbl val="0"/>
      </c:catAx>
      <c:valAx>
        <c:axId val="515551984"/>
        <c:scaling>
          <c:orientation val="minMax"/>
          <c:max val="0.5"/>
          <c:min val="0"/>
        </c:scaling>
        <c:delete val="1"/>
        <c:axPos val="t"/>
        <c:numFmt formatCode="0%" sourceLinked="1"/>
        <c:majorTickMark val="out"/>
        <c:minorTickMark val="none"/>
        <c:tickLblPos val="nextTo"/>
        <c:crossAx val="5155590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 Very/Fairly Confident (NET)</c:v>
                </c:pt>
              </c:strCache>
            </c:strRef>
          </c:tx>
          <c:spPr>
            <a:ln w="28575" cap="rnd">
              <a:solidFill>
                <a:srgbClr val="1BBABF"/>
              </a:solidFill>
              <a:round/>
            </a:ln>
            <a:effectLst/>
          </c:spPr>
          <c:marker>
            <c:symbol val="square"/>
            <c:size val="5"/>
            <c:spPr>
              <a:solidFill>
                <a:srgbClr val="1BBABF"/>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Q1
17/18</c:v>
                </c:pt>
                <c:pt idx="1">
                  <c:v>Q2
17/18</c:v>
                </c:pt>
                <c:pt idx="2">
                  <c:v>Q3
17/18</c:v>
                </c:pt>
                <c:pt idx="3">
                  <c:v>Q4
17/18</c:v>
                </c:pt>
                <c:pt idx="4">
                  <c:v>Q1
18/19</c:v>
                </c:pt>
                <c:pt idx="5">
                  <c:v>Q2
18/19</c:v>
                </c:pt>
                <c:pt idx="6">
                  <c:v>Q3
18/19</c:v>
                </c:pt>
                <c:pt idx="7">
                  <c:v>Q4
18/19</c:v>
                </c:pt>
                <c:pt idx="8">
                  <c:v>Q1
19/20</c:v>
                </c:pt>
                <c:pt idx="9">
                  <c:v>Q2
19/20</c:v>
                </c:pt>
              </c:strCache>
            </c:strRef>
          </c:cat>
          <c:val>
            <c:numRef>
              <c:f>Sheet1!$B$2:$B$11</c:f>
              <c:numCache>
                <c:formatCode>0%</c:formatCode>
                <c:ptCount val="10"/>
                <c:pt idx="0">
                  <c:v>0.73579359077411499</c:v>
                </c:pt>
                <c:pt idx="1">
                  <c:v>0.73879314880297398</c:v>
                </c:pt>
                <c:pt idx="2">
                  <c:v>0.69612396427520795</c:v>
                </c:pt>
                <c:pt idx="3">
                  <c:v>0.72358611913829696</c:v>
                </c:pt>
                <c:pt idx="4">
                  <c:v>0.77198767410299696</c:v>
                </c:pt>
                <c:pt idx="5">
                  <c:v>0.71</c:v>
                </c:pt>
                <c:pt idx="6">
                  <c:v>0.72</c:v>
                </c:pt>
                <c:pt idx="7">
                  <c:v>0.67</c:v>
                </c:pt>
                <c:pt idx="8">
                  <c:v>0.67</c:v>
                </c:pt>
                <c:pt idx="9">
                  <c:v>0.68</c:v>
                </c:pt>
              </c:numCache>
            </c:numRef>
          </c:val>
          <c:smooth val="0"/>
          <c:extLst>
            <c:ext xmlns:c16="http://schemas.microsoft.com/office/drawing/2014/chart" uri="{C3380CC4-5D6E-409C-BE32-E72D297353CC}">
              <c16:uniqueId val="{00000000-3EEE-4A8B-8B4A-158FA926AAC7}"/>
            </c:ext>
          </c:extLst>
        </c:ser>
        <c:dLbls>
          <c:dLblPos val="t"/>
          <c:showLegendKey val="0"/>
          <c:showVal val="1"/>
          <c:showCatName val="0"/>
          <c:showSerName val="0"/>
          <c:showPercent val="0"/>
          <c:showBubbleSize val="0"/>
        </c:dLbls>
        <c:marker val="1"/>
        <c:smooth val="0"/>
        <c:axId val="515560216"/>
        <c:axId val="515553160"/>
      </c:lineChart>
      <c:catAx>
        <c:axId val="515560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5553160"/>
        <c:crosses val="autoZero"/>
        <c:auto val="1"/>
        <c:lblAlgn val="ctr"/>
        <c:lblOffset val="100"/>
        <c:noMultiLvlLbl val="0"/>
      </c:catAx>
      <c:valAx>
        <c:axId val="51555316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556021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29067345184088E-2"/>
          <c:y val="0.12350491115347383"/>
          <c:w val="0.69169887146994669"/>
          <c:h val="0.70723737728030056"/>
        </c:manualLayout>
      </c:layout>
      <c:barChart>
        <c:barDir val="col"/>
        <c:grouping val="percentStacked"/>
        <c:varyColors val="0"/>
        <c:ser>
          <c:idx val="0"/>
          <c:order val="0"/>
          <c:tx>
            <c:strRef>
              <c:f>Sheet1!$B$1</c:f>
              <c:strCache>
                <c:ptCount val="1"/>
                <c:pt idx="0">
                  <c:v>Don’t know</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Sheet1!$B$2:$B$3</c:f>
              <c:numCache>
                <c:formatCode>0%</c:formatCode>
                <c:ptCount val="2"/>
                <c:pt idx="0">
                  <c:v>4.0116876223722814E-2</c:v>
                </c:pt>
                <c:pt idx="1">
                  <c:v>5.3619751824766908E-2</c:v>
                </c:pt>
              </c:numCache>
            </c:numRef>
          </c:val>
          <c:extLst>
            <c:ext xmlns:c16="http://schemas.microsoft.com/office/drawing/2014/chart" uri="{C3380CC4-5D6E-409C-BE32-E72D297353CC}">
              <c16:uniqueId val="{00000000-48EF-4C08-8B46-E5E5C3B37210}"/>
            </c:ext>
          </c:extLst>
        </c:ser>
        <c:ser>
          <c:idx val="1"/>
          <c:order val="1"/>
          <c:tx>
            <c:strRef>
              <c:f>Sheet1!$C$1</c:f>
              <c:strCache>
                <c:ptCount val="1"/>
                <c:pt idx="0">
                  <c:v>Not at all confident</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Sheet1!$C$2:$C$3</c:f>
              <c:numCache>
                <c:formatCode>0%</c:formatCode>
                <c:ptCount val="2"/>
                <c:pt idx="0">
                  <c:v>5.3900070551053759E-2</c:v>
                </c:pt>
                <c:pt idx="1">
                  <c:v>6.941047829339328E-2</c:v>
                </c:pt>
              </c:numCache>
            </c:numRef>
          </c:val>
          <c:extLst>
            <c:ext xmlns:c16="http://schemas.microsoft.com/office/drawing/2014/chart" uri="{C3380CC4-5D6E-409C-BE32-E72D297353CC}">
              <c16:uniqueId val="{00000001-48EF-4C08-8B46-E5E5C3B37210}"/>
            </c:ext>
          </c:extLst>
        </c:ser>
        <c:ser>
          <c:idx val="2"/>
          <c:order val="2"/>
          <c:tx>
            <c:strRef>
              <c:f>Sheet1!$D$1</c:f>
              <c:strCache>
                <c:ptCount val="1"/>
                <c:pt idx="0">
                  <c:v>Not very confident</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Sheet1!$D$2:$D$3</c:f>
              <c:numCache>
                <c:formatCode>0%</c:formatCode>
                <c:ptCount val="2"/>
                <c:pt idx="0">
                  <c:v>0.18124100661648002</c:v>
                </c:pt>
                <c:pt idx="1">
                  <c:v>0.19226574674327684</c:v>
                </c:pt>
              </c:numCache>
            </c:numRef>
          </c:val>
          <c:extLst>
            <c:ext xmlns:c16="http://schemas.microsoft.com/office/drawing/2014/chart" uri="{C3380CC4-5D6E-409C-BE32-E72D297353CC}">
              <c16:uniqueId val="{00000002-48EF-4C08-8B46-E5E5C3B37210}"/>
            </c:ext>
          </c:extLst>
        </c:ser>
        <c:ser>
          <c:idx val="3"/>
          <c:order val="3"/>
          <c:tx>
            <c:strRef>
              <c:f>Sheet1!$E$1</c:f>
              <c:strCache>
                <c:ptCount val="1"/>
                <c:pt idx="0">
                  <c:v>Fairly confident</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Sheet1!$E$2:$E$3</c:f>
              <c:numCache>
                <c:formatCode>0%</c:formatCode>
                <c:ptCount val="2"/>
                <c:pt idx="0">
                  <c:v>0.53057502958748615</c:v>
                </c:pt>
                <c:pt idx="1">
                  <c:v>0.48592301622417794</c:v>
                </c:pt>
              </c:numCache>
            </c:numRef>
          </c:val>
          <c:extLst>
            <c:ext xmlns:c16="http://schemas.microsoft.com/office/drawing/2014/chart" uri="{C3380CC4-5D6E-409C-BE32-E72D297353CC}">
              <c16:uniqueId val="{00000003-48EF-4C08-8B46-E5E5C3B37210}"/>
            </c:ext>
          </c:extLst>
        </c:ser>
        <c:ser>
          <c:idx val="4"/>
          <c:order val="4"/>
          <c:tx>
            <c:strRef>
              <c:f>Sheet1!$F$1</c:f>
              <c:strCache>
                <c:ptCount val="1"/>
                <c:pt idx="0">
                  <c:v>Very confident</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Sheet1!$F$2:$F$3</c:f>
              <c:numCache>
                <c:formatCode>0%</c:formatCode>
                <c:ptCount val="2"/>
                <c:pt idx="0">
                  <c:v>0.19416701702128261</c:v>
                </c:pt>
                <c:pt idx="1">
                  <c:v>0.19878100691440784</c:v>
                </c:pt>
              </c:numCache>
            </c:numRef>
          </c:val>
          <c:extLst>
            <c:ext xmlns:c16="http://schemas.microsoft.com/office/drawing/2014/chart" uri="{C3380CC4-5D6E-409C-BE32-E72D297353CC}">
              <c16:uniqueId val="{00000004-48EF-4C08-8B46-E5E5C3B37210}"/>
            </c:ext>
          </c:extLst>
        </c:ser>
        <c:dLbls>
          <c:dLblPos val="ctr"/>
          <c:showLegendKey val="0"/>
          <c:showVal val="1"/>
          <c:showCatName val="0"/>
          <c:showSerName val="0"/>
          <c:showPercent val="0"/>
          <c:showBubbleSize val="0"/>
        </c:dLbls>
        <c:gapWidth val="50"/>
        <c:overlap val="100"/>
        <c:axId val="515562568"/>
        <c:axId val="515564136"/>
      </c:barChart>
      <c:catAx>
        <c:axId val="515562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5564136"/>
        <c:crosses val="autoZero"/>
        <c:auto val="1"/>
        <c:lblAlgn val="ctr"/>
        <c:lblOffset val="100"/>
        <c:noMultiLvlLbl val="0"/>
      </c:catAx>
      <c:valAx>
        <c:axId val="515564136"/>
        <c:scaling>
          <c:orientation val="minMax"/>
        </c:scaling>
        <c:delete val="1"/>
        <c:axPos val="l"/>
        <c:numFmt formatCode="0%" sourceLinked="1"/>
        <c:majorTickMark val="none"/>
        <c:minorTickMark val="none"/>
        <c:tickLblPos val="nextTo"/>
        <c:crossAx val="51556256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dirty="0"/>
              <a:t>Demographic Analysis </a:t>
            </a:r>
            <a:r>
              <a:rPr lang="en-US" sz="1600" dirty="0"/>
              <a:t>(last 12</a:t>
            </a:r>
            <a:r>
              <a:rPr lang="en-US" sz="1600" baseline="0" dirty="0"/>
              <a:t> months)</a:t>
            </a:r>
            <a:endParaRPr lang="en-US" sz="1600"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Very/Fairly Confident (NET)</c:v>
                </c:pt>
              </c:strCache>
            </c:strRef>
          </c:tx>
          <c:spPr>
            <a:solidFill>
              <a:srgbClr val="A2C5E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Male</c:v>
                </c:pt>
                <c:pt idx="1">
                  <c:v>Female</c:v>
                </c:pt>
                <c:pt idx="2">
                  <c:v>16 to 34</c:v>
                </c:pt>
                <c:pt idx="3">
                  <c:v>35 to 54</c:v>
                </c:pt>
                <c:pt idx="4">
                  <c:v>55+</c:v>
                </c:pt>
                <c:pt idx="5">
                  <c:v>White</c:v>
                </c:pt>
                <c:pt idx="6">
                  <c:v>BAME</c:v>
                </c:pt>
                <c:pt idx="7">
                  <c:v>Yes</c:v>
                </c:pt>
                <c:pt idx="8">
                  <c:v>No</c:v>
                </c:pt>
              </c:strCache>
            </c:strRef>
          </c:cat>
          <c:val>
            <c:numRef>
              <c:f>Sheet1!$B$2:$B$10</c:f>
              <c:numCache>
                <c:formatCode>0%</c:formatCode>
                <c:ptCount val="9"/>
                <c:pt idx="0">
                  <c:v>0.66434460892318303</c:v>
                </c:pt>
                <c:pt idx="1">
                  <c:v>0.70402547536165894</c:v>
                </c:pt>
                <c:pt idx="2">
                  <c:v>0.72909676753198205</c:v>
                </c:pt>
                <c:pt idx="3">
                  <c:v>0.67205102120404681</c:v>
                </c:pt>
                <c:pt idx="4">
                  <c:v>0.66364593647361403</c:v>
                </c:pt>
                <c:pt idx="5">
                  <c:v>0.68756299870853732</c:v>
                </c:pt>
                <c:pt idx="6">
                  <c:v>0.67987859438603038</c:v>
                </c:pt>
                <c:pt idx="7">
                  <c:v>0.55447036473076605</c:v>
                </c:pt>
                <c:pt idx="8">
                  <c:v>0.70057331271854328</c:v>
                </c:pt>
              </c:numCache>
            </c:numRef>
          </c:val>
          <c:extLst>
            <c:ext xmlns:c16="http://schemas.microsoft.com/office/drawing/2014/chart" uri="{C3380CC4-5D6E-409C-BE32-E72D297353CC}">
              <c16:uniqueId val="{00000000-4D40-4FBC-AFD7-CB9C2B0436FE}"/>
            </c:ext>
          </c:extLst>
        </c:ser>
        <c:dLbls>
          <c:showLegendKey val="0"/>
          <c:showVal val="0"/>
          <c:showCatName val="0"/>
          <c:showSerName val="0"/>
          <c:showPercent val="0"/>
          <c:showBubbleSize val="0"/>
        </c:dLbls>
        <c:gapWidth val="50"/>
        <c:overlap val="-27"/>
        <c:axId val="515562960"/>
        <c:axId val="515563352"/>
      </c:barChart>
      <c:catAx>
        <c:axId val="515562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5563352"/>
        <c:crosses val="autoZero"/>
        <c:auto val="1"/>
        <c:lblAlgn val="ctr"/>
        <c:lblOffset val="100"/>
        <c:noMultiLvlLbl val="0"/>
      </c:catAx>
      <c:valAx>
        <c:axId val="515563352"/>
        <c:scaling>
          <c:orientation val="minMax"/>
          <c:min val="0"/>
        </c:scaling>
        <c:delete val="1"/>
        <c:axPos val="l"/>
        <c:numFmt formatCode="0%" sourceLinked="1"/>
        <c:majorTickMark val="out"/>
        <c:minorTickMark val="none"/>
        <c:tickLblPos val="nextTo"/>
        <c:crossAx val="5155629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b="0" i="0" baseline="0" dirty="0">
                <a:effectLst/>
              </a:rPr>
              <a:t>District Comparisons </a:t>
            </a:r>
            <a:r>
              <a:rPr lang="en-US" sz="1600" b="0" i="0" baseline="0" dirty="0">
                <a:effectLst/>
              </a:rPr>
              <a:t>(last 12 months</a:t>
            </a:r>
            <a:r>
              <a:rPr lang="en-US" sz="1800" b="0" i="0" baseline="0" dirty="0">
                <a:effectLst/>
              </a:rPr>
              <a:t>)</a:t>
            </a:r>
            <a:endParaRPr lang="en-GB" dirty="0">
              <a:effectLst/>
            </a:endParaRP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4750434385002288"/>
          <c:y val="0.18242037442256262"/>
          <c:w val="0.59442524005486963"/>
          <c:h val="0.78927506280897963"/>
        </c:manualLayout>
      </c:layout>
      <c:barChart>
        <c:barDir val="bar"/>
        <c:grouping val="clustered"/>
        <c:varyColors val="0"/>
        <c:ser>
          <c:idx val="0"/>
          <c:order val="0"/>
          <c:tx>
            <c:strRef>
              <c:f>Sheet1!$B$1</c:f>
              <c:strCache>
                <c:ptCount val="1"/>
                <c:pt idx="0">
                  <c:v>% Very/Fairly Confident (NET)</c:v>
                </c:pt>
              </c:strCache>
            </c:strRef>
          </c:tx>
          <c:spPr>
            <a:solidFill>
              <a:srgbClr val="1BBAB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Braintree</c:v>
                </c:pt>
                <c:pt idx="1">
                  <c:v>Maldon</c:v>
                </c:pt>
                <c:pt idx="2">
                  <c:v>Chelmsford</c:v>
                </c:pt>
                <c:pt idx="3">
                  <c:v>Colchester</c:v>
                </c:pt>
                <c:pt idx="4">
                  <c:v>Harlow</c:v>
                </c:pt>
                <c:pt idx="5">
                  <c:v>Southend-On-Sea</c:v>
                </c:pt>
                <c:pt idx="6">
                  <c:v>Basildon</c:v>
                </c:pt>
                <c:pt idx="7">
                  <c:v>Uttlesford</c:v>
                </c:pt>
                <c:pt idx="8">
                  <c:v>Tendring</c:v>
                </c:pt>
                <c:pt idx="9">
                  <c:v>Thurrock</c:v>
                </c:pt>
                <c:pt idx="10">
                  <c:v>Brentwood</c:v>
                </c:pt>
                <c:pt idx="11">
                  <c:v>Castle Point</c:v>
                </c:pt>
                <c:pt idx="12">
                  <c:v>Epping Forest</c:v>
                </c:pt>
                <c:pt idx="13">
                  <c:v>Rochford</c:v>
                </c:pt>
              </c:strCache>
            </c:strRef>
          </c:cat>
          <c:val>
            <c:numRef>
              <c:f>Sheet1!$B$2:$B$15</c:f>
              <c:numCache>
                <c:formatCode>0%</c:formatCode>
                <c:ptCount val="14"/>
                <c:pt idx="0">
                  <c:v>0.77</c:v>
                </c:pt>
                <c:pt idx="1">
                  <c:v>0.73</c:v>
                </c:pt>
                <c:pt idx="2">
                  <c:v>0.71</c:v>
                </c:pt>
                <c:pt idx="3">
                  <c:v>0.7</c:v>
                </c:pt>
                <c:pt idx="4">
                  <c:v>0.7</c:v>
                </c:pt>
                <c:pt idx="5">
                  <c:v>0.68</c:v>
                </c:pt>
                <c:pt idx="6">
                  <c:v>0.68</c:v>
                </c:pt>
                <c:pt idx="7">
                  <c:v>0.68</c:v>
                </c:pt>
                <c:pt idx="8">
                  <c:v>0.67</c:v>
                </c:pt>
                <c:pt idx="9">
                  <c:v>0.67</c:v>
                </c:pt>
                <c:pt idx="10">
                  <c:v>0.66</c:v>
                </c:pt>
                <c:pt idx="11">
                  <c:v>0.65</c:v>
                </c:pt>
                <c:pt idx="12">
                  <c:v>0.63</c:v>
                </c:pt>
                <c:pt idx="13">
                  <c:v>0.62</c:v>
                </c:pt>
              </c:numCache>
            </c:numRef>
          </c:val>
          <c:extLst>
            <c:ext xmlns:c16="http://schemas.microsoft.com/office/drawing/2014/chart" uri="{C3380CC4-5D6E-409C-BE32-E72D297353CC}">
              <c16:uniqueId val="{00000000-95B9-4851-905D-958E7AEFFA4F}"/>
            </c:ext>
          </c:extLst>
        </c:ser>
        <c:dLbls>
          <c:showLegendKey val="0"/>
          <c:showVal val="0"/>
          <c:showCatName val="0"/>
          <c:showSerName val="0"/>
          <c:showPercent val="0"/>
          <c:showBubbleSize val="0"/>
        </c:dLbls>
        <c:gapWidth val="50"/>
        <c:axId val="515564528"/>
        <c:axId val="515561784"/>
      </c:barChart>
      <c:catAx>
        <c:axId val="5155645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5561784"/>
        <c:crosses val="autoZero"/>
        <c:auto val="1"/>
        <c:lblAlgn val="ctr"/>
        <c:lblOffset val="100"/>
        <c:noMultiLvlLbl val="0"/>
      </c:catAx>
      <c:valAx>
        <c:axId val="515561784"/>
        <c:scaling>
          <c:orientation val="minMax"/>
          <c:min val="0"/>
        </c:scaling>
        <c:delete val="1"/>
        <c:axPos val="t"/>
        <c:numFmt formatCode="0%" sourceLinked="1"/>
        <c:majorTickMark val="out"/>
        <c:minorTickMark val="none"/>
        <c:tickLblPos val="nextTo"/>
        <c:crossAx val="5155645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 Strongly/Tend to Agree (NET)</c:v>
                </c:pt>
              </c:strCache>
            </c:strRef>
          </c:tx>
          <c:spPr>
            <a:ln w="28575" cap="rnd">
              <a:solidFill>
                <a:srgbClr val="1BBABF"/>
              </a:solidFill>
              <a:round/>
            </a:ln>
            <a:effectLst/>
          </c:spPr>
          <c:marker>
            <c:symbol val="square"/>
            <c:size val="5"/>
            <c:spPr>
              <a:solidFill>
                <a:srgbClr val="1BBABF"/>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Q1
17/18</c:v>
                </c:pt>
                <c:pt idx="1">
                  <c:v>Q2
17/18</c:v>
                </c:pt>
                <c:pt idx="2">
                  <c:v>Q3
17/18</c:v>
                </c:pt>
                <c:pt idx="3">
                  <c:v>Q4
17/18</c:v>
                </c:pt>
                <c:pt idx="4">
                  <c:v>Q1
18/19</c:v>
                </c:pt>
                <c:pt idx="5">
                  <c:v>Q2
18/19</c:v>
                </c:pt>
                <c:pt idx="6">
                  <c:v>Q3
18/19</c:v>
                </c:pt>
                <c:pt idx="7">
                  <c:v>Q4
18/19</c:v>
                </c:pt>
                <c:pt idx="8">
                  <c:v>Q1 19/20</c:v>
                </c:pt>
                <c:pt idx="9">
                  <c:v>Q2 19/20</c:v>
                </c:pt>
              </c:strCache>
            </c:strRef>
          </c:cat>
          <c:val>
            <c:numRef>
              <c:f>Sheet1!$B$2:$B$11</c:f>
              <c:numCache>
                <c:formatCode>0%</c:formatCode>
                <c:ptCount val="10"/>
                <c:pt idx="0">
                  <c:v>0.85166107497301202</c:v>
                </c:pt>
                <c:pt idx="1">
                  <c:v>0.85378442196216797</c:v>
                </c:pt>
                <c:pt idx="2">
                  <c:v>0.79598638907515695</c:v>
                </c:pt>
                <c:pt idx="3">
                  <c:v>0.80028438499641097</c:v>
                </c:pt>
                <c:pt idx="4">
                  <c:v>0.81978605189584597</c:v>
                </c:pt>
                <c:pt idx="5">
                  <c:v>0.79</c:v>
                </c:pt>
                <c:pt idx="6">
                  <c:v>0.7</c:v>
                </c:pt>
                <c:pt idx="7">
                  <c:v>0.71</c:v>
                </c:pt>
                <c:pt idx="8">
                  <c:v>0.69</c:v>
                </c:pt>
                <c:pt idx="9">
                  <c:v>0.68</c:v>
                </c:pt>
              </c:numCache>
            </c:numRef>
          </c:val>
          <c:smooth val="0"/>
          <c:extLst>
            <c:ext xmlns:c16="http://schemas.microsoft.com/office/drawing/2014/chart" uri="{C3380CC4-5D6E-409C-BE32-E72D297353CC}">
              <c16:uniqueId val="{00000000-37B7-4A09-A365-E9F9537B7AA0}"/>
            </c:ext>
          </c:extLst>
        </c:ser>
        <c:dLbls>
          <c:dLblPos val="t"/>
          <c:showLegendKey val="0"/>
          <c:showVal val="1"/>
          <c:showCatName val="0"/>
          <c:showSerName val="0"/>
          <c:showPercent val="0"/>
          <c:showBubbleSize val="0"/>
        </c:dLbls>
        <c:marker val="1"/>
        <c:smooth val="0"/>
        <c:axId val="509232080"/>
        <c:axId val="515561392"/>
      </c:lineChart>
      <c:catAx>
        <c:axId val="509232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5561392"/>
        <c:crosses val="autoZero"/>
        <c:auto val="1"/>
        <c:lblAlgn val="ctr"/>
        <c:lblOffset val="100"/>
        <c:noMultiLvlLbl val="0"/>
      </c:catAx>
      <c:valAx>
        <c:axId val="515561392"/>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0923208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29067345184088E-2"/>
          <c:y val="0.12350491115347383"/>
          <c:w val="0.69169887146994669"/>
          <c:h val="0.7139133184237314"/>
        </c:manualLayout>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Sheet1!$B$2:$B$3</c:f>
              <c:numCache>
                <c:formatCode>0%</c:formatCode>
                <c:ptCount val="2"/>
                <c:pt idx="0">
                  <c:v>2.1636269607747831E-2</c:v>
                </c:pt>
                <c:pt idx="1">
                  <c:v>3.8649804439281205E-2</c:v>
                </c:pt>
              </c:numCache>
            </c:numRef>
          </c:val>
          <c:extLst>
            <c:ext xmlns:c16="http://schemas.microsoft.com/office/drawing/2014/chart" uri="{C3380CC4-5D6E-409C-BE32-E72D297353CC}">
              <c16:uniqueId val="{00000000-5B1B-4FC9-AB67-FDC7DAB33B55}"/>
            </c:ext>
          </c:extLst>
        </c:ser>
        <c:ser>
          <c:idx val="1"/>
          <c:order val="1"/>
          <c:tx>
            <c:strRef>
              <c:f>Sheet1!$C$1</c:f>
              <c:strCache>
                <c:ptCount val="1"/>
                <c:pt idx="0">
                  <c:v>Tend to disagree</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Sheet1!$C$2:$C$3</c:f>
              <c:numCache>
                <c:formatCode>0%</c:formatCode>
                <c:ptCount val="2"/>
                <c:pt idx="0">
                  <c:v>3.8978769433436297E-2</c:v>
                </c:pt>
                <c:pt idx="1">
                  <c:v>5.3109264520566309E-2</c:v>
                </c:pt>
              </c:numCache>
            </c:numRef>
          </c:val>
          <c:extLst>
            <c:ext xmlns:c16="http://schemas.microsoft.com/office/drawing/2014/chart" uri="{C3380CC4-5D6E-409C-BE32-E72D297353CC}">
              <c16:uniqueId val="{00000001-5B1B-4FC9-AB67-FDC7DAB33B55}"/>
            </c:ext>
          </c:extLst>
        </c:ser>
        <c:ser>
          <c:idx val="2"/>
          <c:order val="2"/>
          <c:tx>
            <c:strRef>
              <c:f>Sheet1!$D$1</c:f>
              <c:strCache>
                <c:ptCount val="1"/>
                <c:pt idx="0">
                  <c:v>Neither</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Sheet1!$D$2:$D$3</c:f>
              <c:numCache>
                <c:formatCode>0%</c:formatCode>
                <c:ptCount val="2"/>
                <c:pt idx="0">
                  <c:v>0.1391549095630247</c:v>
                </c:pt>
                <c:pt idx="1">
                  <c:v>0.21464357867053124</c:v>
                </c:pt>
              </c:numCache>
            </c:numRef>
          </c:val>
          <c:extLst>
            <c:ext xmlns:c16="http://schemas.microsoft.com/office/drawing/2014/chart" uri="{C3380CC4-5D6E-409C-BE32-E72D297353CC}">
              <c16:uniqueId val="{00000002-5B1B-4FC9-AB67-FDC7DAB33B55}"/>
            </c:ext>
          </c:extLst>
        </c:ser>
        <c:ser>
          <c:idx val="3"/>
          <c:order val="3"/>
          <c:tx>
            <c:strRef>
              <c:f>Sheet1!$E$1</c:f>
              <c:strCache>
                <c:ptCount val="1"/>
                <c:pt idx="0">
                  <c:v>Tend to agree</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Sheet1!$E$2:$E$3</c:f>
              <c:numCache>
                <c:formatCode>0%</c:formatCode>
                <c:ptCount val="2"/>
                <c:pt idx="0">
                  <c:v>0.4729416385640397</c:v>
                </c:pt>
                <c:pt idx="1">
                  <c:v>0.38660273766537978</c:v>
                </c:pt>
              </c:numCache>
            </c:numRef>
          </c:val>
          <c:extLst>
            <c:ext xmlns:c16="http://schemas.microsoft.com/office/drawing/2014/chart" uri="{C3380CC4-5D6E-409C-BE32-E72D297353CC}">
              <c16:uniqueId val="{00000003-5B1B-4FC9-AB67-FDC7DAB33B55}"/>
            </c:ext>
          </c:extLst>
        </c:ser>
        <c:ser>
          <c:idx val="4"/>
          <c:order val="4"/>
          <c:tx>
            <c:strRef>
              <c:f>Sheet1!$F$1</c:f>
              <c:strCache>
                <c:ptCount val="1"/>
                <c:pt idx="0">
                  <c:v>Strongly agree</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Sheet1!$F$2:$F$3</c:f>
              <c:numCache>
                <c:formatCode>0%</c:formatCode>
                <c:ptCount val="2"/>
                <c:pt idx="0">
                  <c:v>0.32728841283176885</c:v>
                </c:pt>
                <c:pt idx="1">
                  <c:v>0.30699461470425699</c:v>
                </c:pt>
              </c:numCache>
            </c:numRef>
          </c:val>
          <c:extLst>
            <c:ext xmlns:c16="http://schemas.microsoft.com/office/drawing/2014/chart" uri="{C3380CC4-5D6E-409C-BE32-E72D297353CC}">
              <c16:uniqueId val="{00000004-5B1B-4FC9-AB67-FDC7DAB33B55}"/>
            </c:ext>
          </c:extLst>
        </c:ser>
        <c:dLbls>
          <c:dLblPos val="ctr"/>
          <c:showLegendKey val="0"/>
          <c:showVal val="1"/>
          <c:showCatName val="0"/>
          <c:showSerName val="0"/>
          <c:showPercent val="0"/>
          <c:showBubbleSize val="0"/>
        </c:dLbls>
        <c:gapWidth val="50"/>
        <c:overlap val="100"/>
        <c:axId val="515559824"/>
        <c:axId val="515550416"/>
      </c:barChart>
      <c:catAx>
        <c:axId val="515559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5550416"/>
        <c:crosses val="autoZero"/>
        <c:auto val="1"/>
        <c:lblAlgn val="ctr"/>
        <c:lblOffset val="100"/>
        <c:noMultiLvlLbl val="0"/>
      </c:catAx>
      <c:valAx>
        <c:axId val="515550416"/>
        <c:scaling>
          <c:orientation val="minMax"/>
        </c:scaling>
        <c:delete val="1"/>
        <c:axPos val="l"/>
        <c:numFmt formatCode="0%" sourceLinked="1"/>
        <c:majorTickMark val="none"/>
        <c:minorTickMark val="none"/>
        <c:tickLblPos val="nextTo"/>
        <c:crossAx val="51555982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dirty="0"/>
              <a:t>Demographic Analysis </a:t>
            </a:r>
            <a:r>
              <a:rPr lang="en-US" sz="1600" dirty="0"/>
              <a:t>(last 12</a:t>
            </a:r>
            <a:r>
              <a:rPr lang="en-US" sz="1600" baseline="0" dirty="0"/>
              <a:t> months)</a:t>
            </a:r>
            <a:endParaRPr lang="en-US" sz="1600"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Strongly/Tend to Agree (NET)</c:v>
                </c:pt>
              </c:strCache>
            </c:strRef>
          </c:tx>
          <c:spPr>
            <a:solidFill>
              <a:srgbClr val="A2C5E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Male</c:v>
                </c:pt>
                <c:pt idx="1">
                  <c:v>Female</c:v>
                </c:pt>
                <c:pt idx="2">
                  <c:v>16 to 34</c:v>
                </c:pt>
                <c:pt idx="3">
                  <c:v>35 to 54</c:v>
                </c:pt>
                <c:pt idx="4">
                  <c:v>55+</c:v>
                </c:pt>
                <c:pt idx="5">
                  <c:v>White</c:v>
                </c:pt>
                <c:pt idx="6">
                  <c:v>BAME</c:v>
                </c:pt>
                <c:pt idx="7">
                  <c:v>Yes</c:v>
                </c:pt>
                <c:pt idx="8">
                  <c:v>No</c:v>
                </c:pt>
              </c:strCache>
            </c:strRef>
          </c:cat>
          <c:val>
            <c:numRef>
              <c:f>Sheet1!$B$2:$B$10</c:f>
              <c:numCache>
                <c:formatCode>0%</c:formatCode>
                <c:ptCount val="9"/>
                <c:pt idx="0">
                  <c:v>0.66214962375823749</c:v>
                </c:pt>
                <c:pt idx="1">
                  <c:v>0.72378414479715125</c:v>
                </c:pt>
                <c:pt idx="2">
                  <c:v>0.63449754096576594</c:v>
                </c:pt>
                <c:pt idx="3">
                  <c:v>0.67250185224732983</c:v>
                </c:pt>
                <c:pt idx="4">
                  <c:v>0.75843478151423205</c:v>
                </c:pt>
                <c:pt idx="5">
                  <c:v>0.7035126751575328</c:v>
                </c:pt>
                <c:pt idx="6">
                  <c:v>0.61735099733160992</c:v>
                </c:pt>
                <c:pt idx="7">
                  <c:v>0.64953558488043928</c:v>
                </c:pt>
                <c:pt idx="8">
                  <c:v>0.6989601300539483</c:v>
                </c:pt>
              </c:numCache>
            </c:numRef>
          </c:val>
          <c:extLst>
            <c:ext xmlns:c16="http://schemas.microsoft.com/office/drawing/2014/chart" uri="{C3380CC4-5D6E-409C-BE32-E72D297353CC}">
              <c16:uniqueId val="{00000000-5DF2-4FF4-916D-BDE1FDD3485E}"/>
            </c:ext>
          </c:extLst>
        </c:ser>
        <c:dLbls>
          <c:showLegendKey val="0"/>
          <c:showVal val="0"/>
          <c:showCatName val="0"/>
          <c:showSerName val="0"/>
          <c:showPercent val="0"/>
          <c:showBubbleSize val="0"/>
        </c:dLbls>
        <c:gapWidth val="50"/>
        <c:overlap val="-27"/>
        <c:axId val="509222672"/>
        <c:axId val="509223456"/>
      </c:barChart>
      <c:catAx>
        <c:axId val="509222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09223456"/>
        <c:crosses val="autoZero"/>
        <c:auto val="1"/>
        <c:lblAlgn val="ctr"/>
        <c:lblOffset val="100"/>
        <c:noMultiLvlLbl val="0"/>
      </c:catAx>
      <c:valAx>
        <c:axId val="509223456"/>
        <c:scaling>
          <c:orientation val="minMax"/>
          <c:min val="0"/>
        </c:scaling>
        <c:delete val="1"/>
        <c:axPos val="l"/>
        <c:numFmt formatCode="0%" sourceLinked="1"/>
        <c:majorTickMark val="out"/>
        <c:minorTickMark val="none"/>
        <c:tickLblPos val="nextTo"/>
        <c:crossAx val="5092226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b="0" i="0" baseline="0" dirty="0">
                <a:effectLst/>
              </a:rPr>
              <a:t>District Comparisons </a:t>
            </a:r>
            <a:r>
              <a:rPr lang="en-US" sz="1600" b="0" i="0" baseline="0" dirty="0">
                <a:effectLst/>
              </a:rPr>
              <a:t>(last 12 months</a:t>
            </a:r>
            <a:r>
              <a:rPr lang="en-US" sz="1800" b="0" i="0" baseline="0" dirty="0">
                <a:effectLst/>
              </a:rPr>
              <a:t>)</a:t>
            </a:r>
            <a:endParaRPr lang="en-GB" dirty="0">
              <a:effectLst/>
            </a:endParaRP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4750434385002288"/>
          <c:y val="0.18242037442256262"/>
          <c:w val="0.59442524005486963"/>
          <c:h val="0.78927506280897963"/>
        </c:manualLayout>
      </c:layout>
      <c:barChart>
        <c:barDir val="bar"/>
        <c:grouping val="clustered"/>
        <c:varyColors val="0"/>
        <c:ser>
          <c:idx val="0"/>
          <c:order val="0"/>
          <c:tx>
            <c:strRef>
              <c:f>Sheet1!$B$1</c:f>
              <c:strCache>
                <c:ptCount val="1"/>
                <c:pt idx="0">
                  <c:v>% Strongly/Tend to Agree (NET)</c:v>
                </c:pt>
              </c:strCache>
            </c:strRef>
          </c:tx>
          <c:spPr>
            <a:solidFill>
              <a:srgbClr val="1BBAB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Uttlesford</c:v>
                </c:pt>
                <c:pt idx="1">
                  <c:v>Castle Point</c:v>
                </c:pt>
                <c:pt idx="2">
                  <c:v>Harlow</c:v>
                </c:pt>
                <c:pt idx="3">
                  <c:v>Maldon</c:v>
                </c:pt>
                <c:pt idx="4">
                  <c:v>Colchester</c:v>
                </c:pt>
                <c:pt idx="5">
                  <c:v>Tendring</c:v>
                </c:pt>
                <c:pt idx="6">
                  <c:v>Basildon</c:v>
                </c:pt>
                <c:pt idx="7">
                  <c:v>Southend-On-Sea</c:v>
                </c:pt>
                <c:pt idx="8">
                  <c:v>Braintree</c:v>
                </c:pt>
                <c:pt idx="9">
                  <c:v>Chelmsford</c:v>
                </c:pt>
                <c:pt idx="10">
                  <c:v>Rochford</c:v>
                </c:pt>
                <c:pt idx="11">
                  <c:v>Brentwood</c:v>
                </c:pt>
                <c:pt idx="12">
                  <c:v>Thurrock</c:v>
                </c:pt>
                <c:pt idx="13">
                  <c:v>Epping Forest</c:v>
                </c:pt>
              </c:strCache>
            </c:strRef>
          </c:cat>
          <c:val>
            <c:numRef>
              <c:f>Sheet1!$B$2:$B$15</c:f>
              <c:numCache>
                <c:formatCode>0%</c:formatCode>
                <c:ptCount val="14"/>
                <c:pt idx="0">
                  <c:v>0.78</c:v>
                </c:pt>
                <c:pt idx="1">
                  <c:v>0.76</c:v>
                </c:pt>
                <c:pt idx="2">
                  <c:v>0.75</c:v>
                </c:pt>
                <c:pt idx="3">
                  <c:v>0.74</c:v>
                </c:pt>
                <c:pt idx="4">
                  <c:v>0.74</c:v>
                </c:pt>
                <c:pt idx="5">
                  <c:v>0.71</c:v>
                </c:pt>
                <c:pt idx="6">
                  <c:v>0.7</c:v>
                </c:pt>
                <c:pt idx="7">
                  <c:v>0.7</c:v>
                </c:pt>
                <c:pt idx="8">
                  <c:v>0.68</c:v>
                </c:pt>
                <c:pt idx="9">
                  <c:v>0.68</c:v>
                </c:pt>
                <c:pt idx="10">
                  <c:v>0.66</c:v>
                </c:pt>
                <c:pt idx="11">
                  <c:v>0.66</c:v>
                </c:pt>
                <c:pt idx="12">
                  <c:v>0.64</c:v>
                </c:pt>
                <c:pt idx="13">
                  <c:v>0.57999999999999996</c:v>
                </c:pt>
              </c:numCache>
            </c:numRef>
          </c:val>
          <c:extLst>
            <c:ext xmlns:c16="http://schemas.microsoft.com/office/drawing/2014/chart" uri="{C3380CC4-5D6E-409C-BE32-E72D297353CC}">
              <c16:uniqueId val="{00000000-C57E-4613-B33C-24CFB372CFE8}"/>
            </c:ext>
          </c:extLst>
        </c:ser>
        <c:dLbls>
          <c:showLegendKey val="0"/>
          <c:showVal val="0"/>
          <c:showCatName val="0"/>
          <c:showSerName val="0"/>
          <c:showPercent val="0"/>
          <c:showBubbleSize val="0"/>
        </c:dLbls>
        <c:gapWidth val="50"/>
        <c:axId val="601714224"/>
        <c:axId val="601707952"/>
      </c:barChart>
      <c:catAx>
        <c:axId val="6017142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1707952"/>
        <c:crosses val="autoZero"/>
        <c:auto val="1"/>
        <c:lblAlgn val="ctr"/>
        <c:lblOffset val="100"/>
        <c:noMultiLvlLbl val="0"/>
      </c:catAx>
      <c:valAx>
        <c:axId val="601707952"/>
        <c:scaling>
          <c:orientation val="minMax"/>
          <c:min val="0"/>
        </c:scaling>
        <c:delete val="1"/>
        <c:axPos val="t"/>
        <c:numFmt formatCode="0%" sourceLinked="1"/>
        <c:majorTickMark val="out"/>
        <c:minorTickMark val="none"/>
        <c:tickLblPos val="nextTo"/>
        <c:crossAx val="6017142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dirty="0"/>
              <a:t>Demographic Analysis </a:t>
            </a:r>
            <a:r>
              <a:rPr lang="en-US" sz="1600" dirty="0"/>
              <a:t>(last 12</a:t>
            </a:r>
            <a:r>
              <a:rPr lang="en-US" sz="1600" baseline="0" dirty="0"/>
              <a:t> months)</a:t>
            </a:r>
            <a:endParaRPr lang="en-US" sz="1600"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Good/Excellent (NET)</c:v>
                </c:pt>
              </c:strCache>
            </c:strRef>
          </c:tx>
          <c:spPr>
            <a:solidFill>
              <a:srgbClr val="A2C5E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Male</c:v>
                </c:pt>
                <c:pt idx="1">
                  <c:v>Female</c:v>
                </c:pt>
                <c:pt idx="2">
                  <c:v>16 to 34</c:v>
                </c:pt>
                <c:pt idx="3">
                  <c:v>35 to 54</c:v>
                </c:pt>
                <c:pt idx="4">
                  <c:v>55+</c:v>
                </c:pt>
                <c:pt idx="5">
                  <c:v>White</c:v>
                </c:pt>
                <c:pt idx="6">
                  <c:v>BAME</c:v>
                </c:pt>
                <c:pt idx="7">
                  <c:v>Yes</c:v>
                </c:pt>
                <c:pt idx="8">
                  <c:v>No</c:v>
                </c:pt>
              </c:strCache>
            </c:strRef>
          </c:cat>
          <c:val>
            <c:numRef>
              <c:f>Sheet1!$B$2:$B$10</c:f>
              <c:numCache>
                <c:formatCode>0%</c:formatCode>
                <c:ptCount val="9"/>
                <c:pt idx="0">
                  <c:v>0.65003174662016061</c:v>
                </c:pt>
                <c:pt idx="1">
                  <c:v>0.65336071488361747</c:v>
                </c:pt>
                <c:pt idx="2">
                  <c:v>0.69654559615524636</c:v>
                </c:pt>
                <c:pt idx="3">
                  <c:v>0.63322018751998033</c:v>
                </c:pt>
                <c:pt idx="4">
                  <c:v>0.6346332549356074</c:v>
                </c:pt>
                <c:pt idx="5">
                  <c:v>0.65674961253116648</c:v>
                </c:pt>
                <c:pt idx="6">
                  <c:v>0.62657014110547848</c:v>
                </c:pt>
                <c:pt idx="7">
                  <c:v>0.55494985759676119</c:v>
                </c:pt>
                <c:pt idx="8">
                  <c:v>0.66358623459047994</c:v>
                </c:pt>
              </c:numCache>
            </c:numRef>
          </c:val>
          <c:extLst>
            <c:ext xmlns:c16="http://schemas.microsoft.com/office/drawing/2014/chart" uri="{C3380CC4-5D6E-409C-BE32-E72D297353CC}">
              <c16:uniqueId val="{00000000-2CC8-43CE-AB3E-1855A2039455}"/>
            </c:ext>
          </c:extLst>
        </c:ser>
        <c:dLbls>
          <c:showLegendKey val="0"/>
          <c:showVal val="0"/>
          <c:showCatName val="0"/>
          <c:showSerName val="0"/>
          <c:showPercent val="0"/>
          <c:showBubbleSize val="0"/>
        </c:dLbls>
        <c:gapWidth val="50"/>
        <c:overlap val="-27"/>
        <c:axId val="508456760"/>
        <c:axId val="508451272"/>
      </c:barChart>
      <c:catAx>
        <c:axId val="508456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08451272"/>
        <c:crosses val="autoZero"/>
        <c:auto val="1"/>
        <c:lblAlgn val="ctr"/>
        <c:lblOffset val="100"/>
        <c:noMultiLvlLbl val="0"/>
      </c:catAx>
      <c:valAx>
        <c:axId val="508451272"/>
        <c:scaling>
          <c:orientation val="minMax"/>
          <c:min val="0"/>
        </c:scaling>
        <c:delete val="1"/>
        <c:axPos val="l"/>
        <c:numFmt formatCode="0%" sourceLinked="1"/>
        <c:majorTickMark val="out"/>
        <c:minorTickMark val="none"/>
        <c:tickLblPos val="nextTo"/>
        <c:crossAx val="508456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29067345184088E-2"/>
          <c:y val="0.12350491115347383"/>
          <c:w val="0.69169887146994669"/>
          <c:h val="0.7139133184237314"/>
        </c:manualLayout>
      </c:layout>
      <c:barChart>
        <c:barDir val="col"/>
        <c:grouping val="percentStacked"/>
        <c:varyColors val="0"/>
        <c:ser>
          <c:idx val="0"/>
          <c:order val="0"/>
          <c:tx>
            <c:strRef>
              <c:f>Sheet1!$B$1</c:f>
              <c:strCache>
                <c:ptCount val="1"/>
                <c:pt idx="0">
                  <c:v>Don't know</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Q1 19/20</c:v>
                </c:pt>
                <c:pt idx="1">
                  <c:v>Q2 19/20</c:v>
                </c:pt>
              </c:strCache>
            </c:strRef>
          </c:cat>
          <c:val>
            <c:numRef>
              <c:f>Sheet1!$B$2:$B$3</c:f>
              <c:numCache>
                <c:formatCode>0%</c:formatCode>
                <c:ptCount val="2"/>
                <c:pt idx="0">
                  <c:v>3.7178539169488947E-2</c:v>
                </c:pt>
                <c:pt idx="1">
                  <c:v>3.7269172013995634E-2</c:v>
                </c:pt>
              </c:numCache>
            </c:numRef>
          </c:val>
          <c:extLst>
            <c:ext xmlns:c16="http://schemas.microsoft.com/office/drawing/2014/chart" uri="{C3380CC4-5D6E-409C-BE32-E72D297353CC}">
              <c16:uniqueId val="{00000000-5B1B-4FC9-AB67-FDC7DAB33B55}"/>
            </c:ext>
          </c:extLst>
        </c:ser>
        <c:ser>
          <c:idx val="1"/>
          <c:order val="1"/>
          <c:tx>
            <c:strRef>
              <c:f>Sheet1!$C$1</c:f>
              <c:strCache>
                <c:ptCount val="1"/>
                <c:pt idx="0">
                  <c:v>No</c:v>
                </c:pt>
              </c:strCache>
            </c:strRef>
          </c:tx>
          <c:spPr>
            <a:solidFill>
              <a:srgbClr val="A2C5E8"/>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Q1 19/20</c:v>
                </c:pt>
                <c:pt idx="1">
                  <c:v>Q2 19/20</c:v>
                </c:pt>
              </c:strCache>
            </c:strRef>
          </c:cat>
          <c:val>
            <c:numRef>
              <c:f>Sheet1!$C$2:$C$3</c:f>
              <c:numCache>
                <c:formatCode>0%</c:formatCode>
                <c:ptCount val="2"/>
                <c:pt idx="0">
                  <c:v>0.39833191446321531</c:v>
                </c:pt>
                <c:pt idx="1">
                  <c:v>0.43200484302005199</c:v>
                </c:pt>
              </c:numCache>
            </c:numRef>
          </c:val>
          <c:extLst>
            <c:ext xmlns:c16="http://schemas.microsoft.com/office/drawing/2014/chart" uri="{C3380CC4-5D6E-409C-BE32-E72D297353CC}">
              <c16:uniqueId val="{00000001-5B1B-4FC9-AB67-FDC7DAB33B55}"/>
            </c:ext>
          </c:extLst>
        </c:ser>
        <c:ser>
          <c:idx val="2"/>
          <c:order val="2"/>
          <c:tx>
            <c:strRef>
              <c:f>Sheet1!$D$1</c:f>
              <c:strCache>
                <c:ptCount val="1"/>
                <c:pt idx="0">
                  <c:v>Yes</c:v>
                </c:pt>
              </c:strCache>
            </c:strRef>
          </c:tx>
          <c:spPr>
            <a:solidFill>
              <a:srgbClr val="1BBABF"/>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Q1 19/20</c:v>
                </c:pt>
                <c:pt idx="1">
                  <c:v>Q2 19/20</c:v>
                </c:pt>
              </c:strCache>
            </c:strRef>
          </c:cat>
          <c:val>
            <c:numRef>
              <c:f>Sheet1!$D$2:$D$3</c:f>
              <c:numCache>
                <c:formatCode>0%</c:formatCode>
                <c:ptCount val="2"/>
                <c:pt idx="0">
                  <c:v>0.56448954636729543</c:v>
                </c:pt>
                <c:pt idx="1">
                  <c:v>0.53072598496595036</c:v>
                </c:pt>
              </c:numCache>
            </c:numRef>
          </c:val>
          <c:extLst>
            <c:ext xmlns:c16="http://schemas.microsoft.com/office/drawing/2014/chart" uri="{C3380CC4-5D6E-409C-BE32-E72D297353CC}">
              <c16:uniqueId val="{00000002-5B1B-4FC9-AB67-FDC7DAB33B55}"/>
            </c:ext>
          </c:extLst>
        </c:ser>
        <c:dLbls>
          <c:dLblPos val="ctr"/>
          <c:showLegendKey val="0"/>
          <c:showVal val="1"/>
          <c:showCatName val="0"/>
          <c:showSerName val="0"/>
          <c:showPercent val="0"/>
          <c:showBubbleSize val="0"/>
        </c:dLbls>
        <c:gapWidth val="50"/>
        <c:overlap val="100"/>
        <c:axId val="601709520"/>
        <c:axId val="601710696"/>
      </c:barChart>
      <c:catAx>
        <c:axId val="60170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1710696"/>
        <c:crosses val="autoZero"/>
        <c:auto val="1"/>
        <c:lblAlgn val="ctr"/>
        <c:lblOffset val="100"/>
        <c:noMultiLvlLbl val="0"/>
      </c:catAx>
      <c:valAx>
        <c:axId val="601710696"/>
        <c:scaling>
          <c:orientation val="minMax"/>
        </c:scaling>
        <c:delete val="1"/>
        <c:axPos val="l"/>
        <c:numFmt formatCode="0%" sourceLinked="1"/>
        <c:majorTickMark val="none"/>
        <c:minorTickMark val="none"/>
        <c:tickLblPos val="nextTo"/>
        <c:crossAx val="60170952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29067345184088E-2"/>
          <c:y val="0.12350491115347383"/>
          <c:w val="0.69169887146994669"/>
          <c:h val="0.7139133184237314"/>
        </c:manualLayout>
      </c:layout>
      <c:barChart>
        <c:barDir val="col"/>
        <c:grouping val="percentStacked"/>
        <c:varyColors val="0"/>
        <c:ser>
          <c:idx val="0"/>
          <c:order val="0"/>
          <c:tx>
            <c:strRef>
              <c:f>Sheet1!$B$1</c:f>
              <c:strCache>
                <c:ptCount val="1"/>
                <c:pt idx="0">
                  <c:v>Don’t know</c:v>
                </c:pt>
              </c:strCache>
            </c:strRef>
          </c:tx>
          <c:spPr>
            <a:solidFill>
              <a:schemeClr val="bg1">
                <a:lumMod val="75000"/>
              </a:schemeClr>
            </a:solidFill>
            <a:ln>
              <a:noFill/>
            </a:ln>
            <a:effectLst/>
          </c:spPr>
          <c:invertIfNegative val="0"/>
          <c:dLbls>
            <c:delete val="1"/>
          </c:dLbls>
          <c:cat>
            <c:strRef>
              <c:f>Sheet1!$A$2:$A$3</c:f>
              <c:strCache>
                <c:ptCount val="2"/>
                <c:pt idx="0">
                  <c:v>Q1 19/20</c:v>
                </c:pt>
                <c:pt idx="1">
                  <c:v>Q2 19/20</c:v>
                </c:pt>
              </c:strCache>
            </c:strRef>
          </c:cat>
          <c:val>
            <c:numRef>
              <c:f>Sheet1!$B$2:$B$3</c:f>
              <c:numCache>
                <c:formatCode>0%</c:formatCode>
                <c:ptCount val="2"/>
                <c:pt idx="0">
                  <c:v>3.2506237693249562E-2</c:v>
                </c:pt>
                <c:pt idx="1">
                  <c:v>5.5499715899212973E-2</c:v>
                </c:pt>
              </c:numCache>
            </c:numRef>
          </c:val>
          <c:extLst>
            <c:ext xmlns:c16="http://schemas.microsoft.com/office/drawing/2014/chart" uri="{C3380CC4-5D6E-409C-BE32-E72D297353CC}">
              <c16:uniqueId val="{00000000-5B1B-4FC9-AB67-FDC7DAB33B55}"/>
            </c:ext>
          </c:extLst>
        </c:ser>
        <c:ser>
          <c:idx val="1"/>
          <c:order val="1"/>
          <c:tx>
            <c:strRef>
              <c:f>Sheet1!$C$1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Q1 19/20</c:v>
                </c:pt>
                <c:pt idx="1">
                  <c:v>Q2 19/20</c:v>
                </c:pt>
              </c:strCache>
            </c:strRef>
          </c:cat>
          <c:val>
            <c:numRef>
              <c:f>Sheet1!$C$2:$C$3</c:f>
              <c:numCache>
                <c:formatCode>0%</c:formatCode>
                <c:ptCount val="2"/>
                <c:pt idx="0">
                  <c:v>1.7124446953615525E-2</c:v>
                </c:pt>
                <c:pt idx="1">
                  <c:v>1.4253782791338062E-2</c:v>
                </c:pt>
              </c:numCache>
            </c:numRef>
          </c:val>
          <c:extLst>
            <c:ext xmlns:c16="http://schemas.microsoft.com/office/drawing/2014/chart" uri="{C3380CC4-5D6E-409C-BE32-E72D297353CC}">
              <c16:uniqueId val="{00000001-5B1B-4FC9-AB67-FDC7DAB33B55}"/>
            </c:ext>
          </c:extLst>
        </c:ser>
        <c:ser>
          <c:idx val="2"/>
          <c:order val="2"/>
          <c:tx>
            <c:strRef>
              <c:f>Sheet1!$D$1</c:f>
              <c:strCache>
                <c:ptCount val="1"/>
                <c:pt idx="0">
                  <c:v>Tend to disagree</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Q1 19/20</c:v>
                </c:pt>
                <c:pt idx="1">
                  <c:v>Q2 19/20</c:v>
                </c:pt>
              </c:strCache>
            </c:strRef>
          </c:cat>
          <c:val>
            <c:numRef>
              <c:f>Sheet1!$D$2:$D$3</c:f>
              <c:numCache>
                <c:formatCode>0%</c:formatCode>
                <c:ptCount val="2"/>
                <c:pt idx="0">
                  <c:v>5.0637697115135584E-2</c:v>
                </c:pt>
                <c:pt idx="1">
                  <c:v>3.2659860049106648E-2</c:v>
                </c:pt>
              </c:numCache>
            </c:numRef>
          </c:val>
          <c:extLst>
            <c:ext xmlns:c16="http://schemas.microsoft.com/office/drawing/2014/chart" uri="{C3380CC4-5D6E-409C-BE32-E72D297353CC}">
              <c16:uniqueId val="{00000002-5B1B-4FC9-AB67-FDC7DAB33B55}"/>
            </c:ext>
          </c:extLst>
        </c:ser>
        <c:ser>
          <c:idx val="3"/>
          <c:order val="3"/>
          <c:tx>
            <c:strRef>
              <c:f>Sheet1!$E$1</c:f>
              <c:strCache>
                <c:ptCount val="1"/>
                <c:pt idx="0">
                  <c:v>Neither</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Q1 19/20</c:v>
                </c:pt>
                <c:pt idx="1">
                  <c:v>Q2 19/20</c:v>
                </c:pt>
              </c:strCache>
            </c:strRef>
          </c:cat>
          <c:val>
            <c:numRef>
              <c:f>Sheet1!$E$2:$E$3</c:f>
              <c:numCache>
                <c:formatCode>0%</c:formatCode>
                <c:ptCount val="2"/>
                <c:pt idx="0">
                  <c:v>0.11951505893495912</c:v>
                </c:pt>
                <c:pt idx="1">
                  <c:v>0.16871315447762938</c:v>
                </c:pt>
              </c:numCache>
            </c:numRef>
          </c:val>
          <c:extLst>
            <c:ext xmlns:c16="http://schemas.microsoft.com/office/drawing/2014/chart" uri="{C3380CC4-5D6E-409C-BE32-E72D297353CC}">
              <c16:uniqueId val="{00000003-5B1B-4FC9-AB67-FDC7DAB33B55}"/>
            </c:ext>
          </c:extLst>
        </c:ser>
        <c:ser>
          <c:idx val="4"/>
          <c:order val="4"/>
          <c:tx>
            <c:strRef>
              <c:f>Sheet1!$F$1</c:f>
              <c:strCache>
                <c:ptCount val="1"/>
                <c:pt idx="0">
                  <c:v>Tend to agree</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Q1 19/20</c:v>
                </c:pt>
                <c:pt idx="1">
                  <c:v>Q2 19/20</c:v>
                </c:pt>
              </c:strCache>
            </c:strRef>
          </c:cat>
          <c:val>
            <c:numRef>
              <c:f>Sheet1!$F$2:$F$3</c:f>
              <c:numCache>
                <c:formatCode>0%</c:formatCode>
                <c:ptCount val="2"/>
                <c:pt idx="0">
                  <c:v>0.27172480050969505</c:v>
                </c:pt>
                <c:pt idx="1">
                  <c:v>0.2174885094791926</c:v>
                </c:pt>
              </c:numCache>
            </c:numRef>
          </c:val>
          <c:extLst>
            <c:ext xmlns:c16="http://schemas.microsoft.com/office/drawing/2014/chart" uri="{C3380CC4-5D6E-409C-BE32-E72D297353CC}">
              <c16:uniqueId val="{00000004-5B1B-4FC9-AB67-FDC7DAB33B55}"/>
            </c:ext>
          </c:extLst>
        </c:ser>
        <c:ser>
          <c:idx val="5"/>
          <c:order val="5"/>
          <c:tx>
            <c:strRef>
              <c:f>Sheet1!$G$1</c:f>
              <c:strCache>
                <c:ptCount val="1"/>
                <c:pt idx="0">
                  <c:v>Strongly agree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Q1 19/20</c:v>
                </c:pt>
                <c:pt idx="1">
                  <c:v>Q2 19/20</c:v>
                </c:pt>
              </c:strCache>
            </c:strRef>
          </c:cat>
          <c:val>
            <c:numRef>
              <c:f>Sheet1!$G$2:$G$3</c:f>
              <c:numCache>
                <c:formatCode>0%</c:formatCode>
                <c:ptCount val="2"/>
                <c:pt idx="0">
                  <c:v>0.50849175879333974</c:v>
                </c:pt>
                <c:pt idx="1">
                  <c:v>0.51138497730351329</c:v>
                </c:pt>
              </c:numCache>
            </c:numRef>
          </c:val>
          <c:extLst>
            <c:ext xmlns:c16="http://schemas.microsoft.com/office/drawing/2014/chart" uri="{C3380CC4-5D6E-409C-BE32-E72D297353CC}">
              <c16:uniqueId val="{00000000-503B-46A5-8B62-92A77E65572B}"/>
            </c:ext>
          </c:extLst>
        </c:ser>
        <c:dLbls>
          <c:dLblPos val="ctr"/>
          <c:showLegendKey val="0"/>
          <c:showVal val="1"/>
          <c:showCatName val="0"/>
          <c:showSerName val="0"/>
          <c:showPercent val="0"/>
          <c:showBubbleSize val="0"/>
        </c:dLbls>
        <c:gapWidth val="50"/>
        <c:overlap val="100"/>
        <c:axId val="601711480"/>
        <c:axId val="601715792"/>
      </c:barChart>
      <c:catAx>
        <c:axId val="601711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1715792"/>
        <c:crosses val="autoZero"/>
        <c:auto val="1"/>
        <c:lblAlgn val="ctr"/>
        <c:lblOffset val="100"/>
        <c:noMultiLvlLbl val="0"/>
      </c:catAx>
      <c:valAx>
        <c:axId val="601715792"/>
        <c:scaling>
          <c:orientation val="minMax"/>
        </c:scaling>
        <c:delete val="1"/>
        <c:axPos val="l"/>
        <c:numFmt formatCode="0%" sourceLinked="1"/>
        <c:majorTickMark val="none"/>
        <c:minorTickMark val="none"/>
        <c:tickLblPos val="nextTo"/>
        <c:crossAx val="60171148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706260241123026E-2"/>
          <c:y val="4.242192209916569E-2"/>
          <c:w val="0.73867273152222135"/>
          <c:h val="0.92519519475208578"/>
        </c:manualLayout>
      </c:layout>
      <c:doughnutChart>
        <c:varyColors val="1"/>
        <c:ser>
          <c:idx val="0"/>
          <c:order val="0"/>
          <c:tx>
            <c:strRef>
              <c:f>Sheet1!$B$1</c:f>
              <c:strCache>
                <c:ptCount val="1"/>
                <c:pt idx="0">
                  <c:v>%</c:v>
                </c:pt>
              </c:strCache>
            </c:strRef>
          </c:tx>
          <c:dPt>
            <c:idx val="0"/>
            <c:bubble3D val="0"/>
            <c:spPr>
              <a:solidFill>
                <a:srgbClr val="1BBABF"/>
              </a:solidFill>
              <a:ln w="19050">
                <a:solidFill>
                  <a:schemeClr val="lt1"/>
                </a:solidFill>
              </a:ln>
              <a:effectLst/>
            </c:spPr>
            <c:extLst>
              <c:ext xmlns:c16="http://schemas.microsoft.com/office/drawing/2014/chart" uri="{C3380CC4-5D6E-409C-BE32-E72D297353CC}">
                <c16:uniqueId val="{00000001-9C30-4392-B4D2-AA43149DC157}"/>
              </c:ext>
            </c:extLst>
          </c:dPt>
          <c:dPt>
            <c:idx val="1"/>
            <c:bubble3D val="0"/>
            <c:spPr>
              <a:solidFill>
                <a:srgbClr val="A2C5E8"/>
              </a:solidFill>
              <a:ln w="19050">
                <a:solidFill>
                  <a:schemeClr val="lt1"/>
                </a:solidFill>
              </a:ln>
              <a:effectLst/>
            </c:spPr>
            <c:extLst>
              <c:ext xmlns:c16="http://schemas.microsoft.com/office/drawing/2014/chart" uri="{C3380CC4-5D6E-409C-BE32-E72D297353CC}">
                <c16:uniqueId val="{00000003-9C30-4392-B4D2-AA43149DC15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0C5-4B81-A3A3-FBD6F6CA168B}"/>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9C30-4392-B4D2-AA43149DC15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c:v>
                </c:pt>
              </c:strCache>
            </c:strRef>
          </c:cat>
          <c:val>
            <c:numRef>
              <c:f>Sheet1!$B$2:$B$4</c:f>
              <c:numCache>
                <c:formatCode>0%</c:formatCode>
                <c:ptCount val="3"/>
                <c:pt idx="0">
                  <c:v>0.23916659730220874</c:v>
                </c:pt>
                <c:pt idx="1">
                  <c:v>0.71713500212122772</c:v>
                </c:pt>
                <c:pt idx="2">
                  <c:v>4.3698400576560867E-2</c:v>
                </c:pt>
              </c:numCache>
            </c:numRef>
          </c:val>
          <c:extLst>
            <c:ext xmlns:c16="http://schemas.microsoft.com/office/drawing/2014/chart" uri="{C3380CC4-5D6E-409C-BE32-E72D297353CC}">
              <c16:uniqueId val="{00000004-9C30-4392-B4D2-AA43149DC157}"/>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 Satisfied (Net)</c:v>
                </c:pt>
              </c:strCache>
            </c:strRef>
          </c:tx>
          <c:spPr>
            <a:ln w="28575" cap="rnd">
              <a:solidFill>
                <a:srgbClr val="1BBABF"/>
              </a:solidFill>
              <a:round/>
            </a:ln>
            <a:effectLst/>
          </c:spPr>
          <c:marker>
            <c:symbol val="square"/>
            <c:size val="5"/>
            <c:spPr>
              <a:solidFill>
                <a:srgbClr val="1BBABF"/>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Q1
17/18</c:v>
                </c:pt>
                <c:pt idx="1">
                  <c:v>Q2
17/18</c:v>
                </c:pt>
                <c:pt idx="2">
                  <c:v>Q3
17/18</c:v>
                </c:pt>
                <c:pt idx="3">
                  <c:v>Q4
17/18</c:v>
                </c:pt>
                <c:pt idx="4">
                  <c:v>Q1
18/19</c:v>
                </c:pt>
                <c:pt idx="5">
                  <c:v>Q2
18/19</c:v>
                </c:pt>
                <c:pt idx="6">
                  <c:v>Q3
18/19</c:v>
                </c:pt>
                <c:pt idx="7">
                  <c:v>Q4
18/19</c:v>
                </c:pt>
                <c:pt idx="8">
                  <c:v>Q1
19/20</c:v>
                </c:pt>
                <c:pt idx="9">
                  <c:v>Q2
19/20</c:v>
                </c:pt>
              </c:strCache>
            </c:strRef>
          </c:cat>
          <c:val>
            <c:numRef>
              <c:f>Sheet1!$B$2:$B$11</c:f>
              <c:numCache>
                <c:formatCode>0%</c:formatCode>
                <c:ptCount val="10"/>
                <c:pt idx="0">
                  <c:v>0.45330499607531699</c:v>
                </c:pt>
                <c:pt idx="1">
                  <c:v>0.448435762411941</c:v>
                </c:pt>
                <c:pt idx="2">
                  <c:v>0.37053130258477601</c:v>
                </c:pt>
                <c:pt idx="3">
                  <c:v>0.41653095590752998</c:v>
                </c:pt>
                <c:pt idx="4">
                  <c:v>0.46048528582896803</c:v>
                </c:pt>
                <c:pt idx="5">
                  <c:v>0.36</c:v>
                </c:pt>
                <c:pt idx="6">
                  <c:v>0.38</c:v>
                </c:pt>
                <c:pt idx="7">
                  <c:v>0.39</c:v>
                </c:pt>
                <c:pt idx="8">
                  <c:v>0.39</c:v>
                </c:pt>
                <c:pt idx="9">
                  <c:v>0.43</c:v>
                </c:pt>
              </c:numCache>
            </c:numRef>
          </c:val>
          <c:smooth val="0"/>
          <c:extLst>
            <c:ext xmlns:c16="http://schemas.microsoft.com/office/drawing/2014/chart" uri="{C3380CC4-5D6E-409C-BE32-E72D297353CC}">
              <c16:uniqueId val="{00000000-A221-41D3-8997-B3F8C638FF92}"/>
            </c:ext>
          </c:extLst>
        </c:ser>
        <c:dLbls>
          <c:dLblPos val="t"/>
          <c:showLegendKey val="0"/>
          <c:showVal val="1"/>
          <c:showCatName val="0"/>
          <c:showSerName val="0"/>
          <c:showPercent val="0"/>
          <c:showBubbleSize val="0"/>
        </c:dLbls>
        <c:marker val="1"/>
        <c:smooth val="0"/>
        <c:axId val="601716184"/>
        <c:axId val="601717752"/>
      </c:lineChart>
      <c:catAx>
        <c:axId val="601716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1717752"/>
        <c:crosses val="autoZero"/>
        <c:auto val="1"/>
        <c:lblAlgn val="ctr"/>
        <c:lblOffset val="100"/>
        <c:noMultiLvlLbl val="0"/>
      </c:catAx>
      <c:valAx>
        <c:axId val="601717752"/>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1716184"/>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29067345184088E-2"/>
          <c:y val="0.12350491115347383"/>
          <c:w val="0.69169887146994669"/>
          <c:h val="0.71438115996842844"/>
        </c:manualLayout>
      </c:layout>
      <c:barChart>
        <c:barDir val="col"/>
        <c:grouping val="percentStacked"/>
        <c:varyColors val="0"/>
        <c:ser>
          <c:idx val="0"/>
          <c:order val="0"/>
          <c:tx>
            <c:strRef>
              <c:f>Sheet1!$B$1</c:f>
              <c:strCache>
                <c:ptCount val="1"/>
                <c:pt idx="0">
                  <c:v>Don't know</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Sheet1!$B$2:$B$3</c:f>
              <c:numCache>
                <c:formatCode>0%</c:formatCode>
                <c:ptCount val="2"/>
                <c:pt idx="0">
                  <c:v>1.6100437039161249E-2</c:v>
                </c:pt>
                <c:pt idx="1">
                  <c:v>3.6558236643075309E-2</c:v>
                </c:pt>
              </c:numCache>
            </c:numRef>
          </c:val>
          <c:extLst>
            <c:ext xmlns:c16="http://schemas.microsoft.com/office/drawing/2014/chart" uri="{C3380CC4-5D6E-409C-BE32-E72D297353CC}">
              <c16:uniqueId val="{00000000-FA7B-47CB-A994-CD1A09191561}"/>
            </c:ext>
          </c:extLst>
        </c:ser>
        <c:ser>
          <c:idx val="1"/>
          <c:order val="1"/>
          <c:tx>
            <c:strRef>
              <c:f>Sheet1!$C$1</c:f>
              <c:strCache>
                <c:ptCount val="1"/>
                <c:pt idx="0">
                  <c:v>Very dissatisfied</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Sheet1!$C$2:$C$3</c:f>
              <c:numCache>
                <c:formatCode>0%</c:formatCode>
                <c:ptCount val="2"/>
                <c:pt idx="0">
                  <c:v>8.8292221734205575E-2</c:v>
                </c:pt>
                <c:pt idx="1">
                  <c:v>0.10322311549663109</c:v>
                </c:pt>
              </c:numCache>
            </c:numRef>
          </c:val>
          <c:extLst>
            <c:ext xmlns:c16="http://schemas.microsoft.com/office/drawing/2014/chart" uri="{C3380CC4-5D6E-409C-BE32-E72D297353CC}">
              <c16:uniqueId val="{00000001-FA7B-47CB-A994-CD1A09191561}"/>
            </c:ext>
          </c:extLst>
        </c:ser>
        <c:ser>
          <c:idx val="2"/>
          <c:order val="2"/>
          <c:tx>
            <c:strRef>
              <c:f>Sheet1!$D$1</c:f>
              <c:strCache>
                <c:ptCount val="1"/>
                <c:pt idx="0">
                  <c:v>Dissatisfied</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Sheet1!$D$2:$D$3</c:f>
              <c:numCache>
                <c:formatCode>0%</c:formatCode>
                <c:ptCount val="2"/>
                <c:pt idx="0">
                  <c:v>0.26338183460158632</c:v>
                </c:pt>
                <c:pt idx="1">
                  <c:v>0.27031228061397111</c:v>
                </c:pt>
              </c:numCache>
            </c:numRef>
          </c:val>
          <c:extLst>
            <c:ext xmlns:c16="http://schemas.microsoft.com/office/drawing/2014/chart" uri="{C3380CC4-5D6E-409C-BE32-E72D297353CC}">
              <c16:uniqueId val="{00000002-FA7B-47CB-A994-CD1A09191561}"/>
            </c:ext>
          </c:extLst>
        </c:ser>
        <c:ser>
          <c:idx val="3"/>
          <c:order val="3"/>
          <c:tx>
            <c:strRef>
              <c:f>Sheet1!$E$1</c:f>
              <c:strCache>
                <c:ptCount val="1"/>
                <c:pt idx="0">
                  <c:v>Neither</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Sheet1!$E$2:$E$3</c:f>
              <c:numCache>
                <c:formatCode>0%</c:formatCode>
                <c:ptCount val="2"/>
                <c:pt idx="0">
                  <c:v>0.22914900575466218</c:v>
                </c:pt>
                <c:pt idx="1">
                  <c:v>0.19184593423085949</c:v>
                </c:pt>
              </c:numCache>
            </c:numRef>
          </c:val>
          <c:extLst>
            <c:ext xmlns:c16="http://schemas.microsoft.com/office/drawing/2014/chart" uri="{C3380CC4-5D6E-409C-BE32-E72D297353CC}">
              <c16:uniqueId val="{00000003-FA7B-47CB-A994-CD1A09191561}"/>
            </c:ext>
          </c:extLst>
        </c:ser>
        <c:ser>
          <c:idx val="4"/>
          <c:order val="4"/>
          <c:tx>
            <c:strRef>
              <c:f>Sheet1!$F$1</c:f>
              <c:strCache>
                <c:ptCount val="1"/>
                <c:pt idx="0">
                  <c:v>Satisfied</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Sheet1!$F$2:$F$3</c:f>
              <c:numCache>
                <c:formatCode>0%</c:formatCode>
                <c:ptCount val="2"/>
                <c:pt idx="0">
                  <c:v>0.35165298075273965</c:v>
                </c:pt>
                <c:pt idx="1">
                  <c:v>0.30983294004602718</c:v>
                </c:pt>
              </c:numCache>
            </c:numRef>
          </c:val>
          <c:extLst>
            <c:ext xmlns:c16="http://schemas.microsoft.com/office/drawing/2014/chart" uri="{C3380CC4-5D6E-409C-BE32-E72D297353CC}">
              <c16:uniqueId val="{00000004-FA7B-47CB-A994-CD1A09191561}"/>
            </c:ext>
          </c:extLst>
        </c:ser>
        <c:ser>
          <c:idx val="5"/>
          <c:order val="5"/>
          <c:tx>
            <c:strRef>
              <c:f>Sheet1!$G$1</c:f>
              <c:strCache>
                <c:ptCount val="1"/>
                <c:pt idx="0">
                  <c:v>Very satisfied</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Sheet1!$G$2:$G$3</c:f>
              <c:numCache>
                <c:formatCode>0%</c:formatCode>
                <c:ptCount val="2"/>
                <c:pt idx="0">
                  <c:v>5.1423520117673621E-2</c:v>
                </c:pt>
                <c:pt idx="1">
                  <c:v>8.822749296946146E-2</c:v>
                </c:pt>
              </c:numCache>
            </c:numRef>
          </c:val>
          <c:extLst>
            <c:ext xmlns:c16="http://schemas.microsoft.com/office/drawing/2014/chart" uri="{C3380CC4-5D6E-409C-BE32-E72D297353CC}">
              <c16:uniqueId val="{00000005-FA7B-47CB-A994-CD1A09191561}"/>
            </c:ext>
          </c:extLst>
        </c:ser>
        <c:dLbls>
          <c:dLblPos val="ctr"/>
          <c:showLegendKey val="0"/>
          <c:showVal val="1"/>
          <c:showCatName val="0"/>
          <c:showSerName val="0"/>
          <c:showPercent val="0"/>
          <c:showBubbleSize val="0"/>
        </c:dLbls>
        <c:gapWidth val="50"/>
        <c:overlap val="100"/>
        <c:axId val="601713440"/>
        <c:axId val="601708736"/>
      </c:barChart>
      <c:catAx>
        <c:axId val="60171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1708736"/>
        <c:crosses val="autoZero"/>
        <c:auto val="1"/>
        <c:lblAlgn val="ctr"/>
        <c:lblOffset val="100"/>
        <c:noMultiLvlLbl val="0"/>
      </c:catAx>
      <c:valAx>
        <c:axId val="601708736"/>
        <c:scaling>
          <c:orientation val="minMax"/>
        </c:scaling>
        <c:delete val="1"/>
        <c:axPos val="l"/>
        <c:numFmt formatCode="0%" sourceLinked="1"/>
        <c:majorTickMark val="none"/>
        <c:minorTickMark val="none"/>
        <c:tickLblPos val="nextTo"/>
        <c:crossAx val="6017134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dirty="0"/>
              <a:t>Demographic Analysis </a:t>
            </a:r>
            <a:r>
              <a:rPr lang="en-US" sz="1600" dirty="0"/>
              <a:t>(last 12</a:t>
            </a:r>
            <a:r>
              <a:rPr lang="en-US" sz="1600" baseline="0" dirty="0"/>
              <a:t> months)</a:t>
            </a:r>
            <a:endParaRPr lang="en-US" sz="1600"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Strongly/Tend to Agree (NET)</c:v>
                </c:pt>
              </c:strCache>
            </c:strRef>
          </c:tx>
          <c:spPr>
            <a:solidFill>
              <a:srgbClr val="A2C5E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Male</c:v>
                </c:pt>
                <c:pt idx="1">
                  <c:v>Female</c:v>
                </c:pt>
                <c:pt idx="2">
                  <c:v>16 to 34</c:v>
                </c:pt>
                <c:pt idx="3">
                  <c:v>35 to 54</c:v>
                </c:pt>
                <c:pt idx="4">
                  <c:v>55+</c:v>
                </c:pt>
                <c:pt idx="5">
                  <c:v>White</c:v>
                </c:pt>
                <c:pt idx="6">
                  <c:v>BAME</c:v>
                </c:pt>
                <c:pt idx="7">
                  <c:v>Yes</c:v>
                </c:pt>
                <c:pt idx="8">
                  <c:v>No</c:v>
                </c:pt>
              </c:strCache>
            </c:strRef>
          </c:cat>
          <c:val>
            <c:numRef>
              <c:f>Sheet1!$B$2:$B$10</c:f>
              <c:numCache>
                <c:formatCode>0%</c:formatCode>
                <c:ptCount val="9"/>
                <c:pt idx="0">
                  <c:v>0.40175922746955167</c:v>
                </c:pt>
                <c:pt idx="1">
                  <c:v>0.39436335885647489</c:v>
                </c:pt>
                <c:pt idx="2">
                  <c:v>0.46849197190331521</c:v>
                </c:pt>
                <c:pt idx="3">
                  <c:v>0.39691614254079177</c:v>
                </c:pt>
                <c:pt idx="4">
                  <c:v>0.34483785983307003</c:v>
                </c:pt>
                <c:pt idx="5">
                  <c:v>0.39216995041560665</c:v>
                </c:pt>
                <c:pt idx="6">
                  <c:v>0.45045524768421125</c:v>
                </c:pt>
                <c:pt idx="7">
                  <c:v>0.31780891309890408</c:v>
                </c:pt>
                <c:pt idx="8">
                  <c:v>0.40783927685937665</c:v>
                </c:pt>
              </c:numCache>
            </c:numRef>
          </c:val>
          <c:extLst>
            <c:ext xmlns:c16="http://schemas.microsoft.com/office/drawing/2014/chart" uri="{C3380CC4-5D6E-409C-BE32-E72D297353CC}">
              <c16:uniqueId val="{00000000-4501-4E36-A1CE-7F75B9BC2DD0}"/>
            </c:ext>
          </c:extLst>
        </c:ser>
        <c:dLbls>
          <c:showLegendKey val="0"/>
          <c:showVal val="0"/>
          <c:showCatName val="0"/>
          <c:showSerName val="0"/>
          <c:showPercent val="0"/>
          <c:showBubbleSize val="0"/>
        </c:dLbls>
        <c:gapWidth val="50"/>
        <c:overlap val="-27"/>
        <c:axId val="515552768"/>
        <c:axId val="507227112"/>
      </c:barChart>
      <c:catAx>
        <c:axId val="515552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07227112"/>
        <c:crosses val="autoZero"/>
        <c:auto val="1"/>
        <c:lblAlgn val="ctr"/>
        <c:lblOffset val="100"/>
        <c:noMultiLvlLbl val="0"/>
      </c:catAx>
      <c:valAx>
        <c:axId val="507227112"/>
        <c:scaling>
          <c:orientation val="minMax"/>
          <c:min val="0"/>
        </c:scaling>
        <c:delete val="1"/>
        <c:axPos val="l"/>
        <c:numFmt formatCode="0%" sourceLinked="1"/>
        <c:majorTickMark val="out"/>
        <c:minorTickMark val="none"/>
        <c:tickLblPos val="nextTo"/>
        <c:crossAx val="5155527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b="0" i="0" baseline="0" dirty="0">
                <a:effectLst/>
              </a:rPr>
              <a:t>District Comparisons </a:t>
            </a:r>
            <a:r>
              <a:rPr lang="en-US" sz="1600" b="0" i="0" baseline="0" dirty="0">
                <a:effectLst/>
              </a:rPr>
              <a:t>(last 12 months</a:t>
            </a:r>
            <a:r>
              <a:rPr lang="en-US" sz="1800" b="0" i="0" baseline="0" dirty="0">
                <a:effectLst/>
              </a:rPr>
              <a:t>)</a:t>
            </a:r>
            <a:endParaRPr lang="en-GB" dirty="0">
              <a:effectLst/>
            </a:endParaRP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4750434385002288"/>
          <c:y val="0.18242037442256262"/>
          <c:w val="0.59442524005486963"/>
          <c:h val="0.78927506280897963"/>
        </c:manualLayout>
      </c:layout>
      <c:barChart>
        <c:barDir val="bar"/>
        <c:grouping val="clustered"/>
        <c:varyColors val="0"/>
        <c:ser>
          <c:idx val="0"/>
          <c:order val="0"/>
          <c:tx>
            <c:strRef>
              <c:f>Sheet1!$B$1</c:f>
              <c:strCache>
                <c:ptCount val="1"/>
                <c:pt idx="0">
                  <c:v>% Satisfied (Net)</c:v>
                </c:pt>
              </c:strCache>
            </c:strRef>
          </c:tx>
          <c:spPr>
            <a:solidFill>
              <a:srgbClr val="1BBAB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Colchester</c:v>
                </c:pt>
                <c:pt idx="1">
                  <c:v>Chelmsford</c:v>
                </c:pt>
                <c:pt idx="2">
                  <c:v>Harlow</c:v>
                </c:pt>
                <c:pt idx="3">
                  <c:v>Basildon</c:v>
                </c:pt>
                <c:pt idx="4">
                  <c:v>Braintree</c:v>
                </c:pt>
                <c:pt idx="5">
                  <c:v>Uttlesford</c:v>
                </c:pt>
                <c:pt idx="6">
                  <c:v>Tendring</c:v>
                </c:pt>
                <c:pt idx="7">
                  <c:v>Epping Forest</c:v>
                </c:pt>
                <c:pt idx="8">
                  <c:v>Thurrock</c:v>
                </c:pt>
                <c:pt idx="9">
                  <c:v>Brentwood</c:v>
                </c:pt>
                <c:pt idx="10">
                  <c:v>Rochford</c:v>
                </c:pt>
                <c:pt idx="11">
                  <c:v>Southend-On-Sea</c:v>
                </c:pt>
                <c:pt idx="12">
                  <c:v>Maldon</c:v>
                </c:pt>
                <c:pt idx="13">
                  <c:v>Castle Point</c:v>
                </c:pt>
              </c:strCache>
            </c:strRef>
          </c:cat>
          <c:val>
            <c:numRef>
              <c:f>Sheet1!$B$2:$B$15</c:f>
              <c:numCache>
                <c:formatCode>0%</c:formatCode>
                <c:ptCount val="14"/>
                <c:pt idx="0">
                  <c:v>0.46</c:v>
                </c:pt>
                <c:pt idx="1">
                  <c:v>0.45</c:v>
                </c:pt>
                <c:pt idx="2">
                  <c:v>0.44</c:v>
                </c:pt>
                <c:pt idx="3">
                  <c:v>0.43</c:v>
                </c:pt>
                <c:pt idx="4">
                  <c:v>0.41</c:v>
                </c:pt>
                <c:pt idx="5">
                  <c:v>0.4</c:v>
                </c:pt>
                <c:pt idx="6">
                  <c:v>0.4</c:v>
                </c:pt>
                <c:pt idx="7">
                  <c:v>0.38</c:v>
                </c:pt>
                <c:pt idx="8">
                  <c:v>0.37</c:v>
                </c:pt>
                <c:pt idx="9">
                  <c:v>0.37</c:v>
                </c:pt>
                <c:pt idx="10">
                  <c:v>0.36</c:v>
                </c:pt>
                <c:pt idx="11">
                  <c:v>0.35</c:v>
                </c:pt>
                <c:pt idx="12">
                  <c:v>0.34</c:v>
                </c:pt>
                <c:pt idx="13">
                  <c:v>0.32</c:v>
                </c:pt>
              </c:numCache>
            </c:numRef>
          </c:val>
          <c:extLst>
            <c:ext xmlns:c16="http://schemas.microsoft.com/office/drawing/2014/chart" uri="{C3380CC4-5D6E-409C-BE32-E72D297353CC}">
              <c16:uniqueId val="{00000000-4226-4A4B-AAA3-7951F64FA8C8}"/>
            </c:ext>
          </c:extLst>
        </c:ser>
        <c:dLbls>
          <c:showLegendKey val="0"/>
          <c:showVal val="0"/>
          <c:showCatName val="0"/>
          <c:showSerName val="0"/>
          <c:showPercent val="0"/>
          <c:showBubbleSize val="0"/>
        </c:dLbls>
        <c:gapWidth val="50"/>
        <c:axId val="509220320"/>
        <c:axId val="509221104"/>
      </c:barChart>
      <c:catAx>
        <c:axId val="5092203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09221104"/>
        <c:crosses val="autoZero"/>
        <c:auto val="1"/>
        <c:lblAlgn val="ctr"/>
        <c:lblOffset val="100"/>
        <c:noMultiLvlLbl val="0"/>
      </c:catAx>
      <c:valAx>
        <c:axId val="509221104"/>
        <c:scaling>
          <c:orientation val="minMax"/>
          <c:min val="0"/>
        </c:scaling>
        <c:delete val="1"/>
        <c:axPos val="t"/>
        <c:numFmt formatCode="0%" sourceLinked="1"/>
        <c:majorTickMark val="out"/>
        <c:minorTickMark val="none"/>
        <c:tickLblPos val="nextTo"/>
        <c:crossAx val="509220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 Very Important</c:v>
                </c:pt>
              </c:strCache>
            </c:strRef>
          </c:tx>
          <c:spPr>
            <a:ln w="28575" cap="rnd">
              <a:solidFill>
                <a:srgbClr val="1BBABF"/>
              </a:solidFill>
              <a:round/>
            </a:ln>
            <a:effectLst/>
          </c:spPr>
          <c:marker>
            <c:symbol val="square"/>
            <c:size val="5"/>
            <c:spPr>
              <a:solidFill>
                <a:srgbClr val="1BBABF"/>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Q1
17/18</c:v>
                </c:pt>
                <c:pt idx="1">
                  <c:v>Q2
17/18</c:v>
                </c:pt>
                <c:pt idx="2">
                  <c:v>Q3
17/18</c:v>
                </c:pt>
                <c:pt idx="3">
                  <c:v>Q4
17/18</c:v>
                </c:pt>
                <c:pt idx="4">
                  <c:v>Q1
18/19</c:v>
                </c:pt>
                <c:pt idx="5">
                  <c:v>Q2
18/19</c:v>
                </c:pt>
                <c:pt idx="6">
                  <c:v>Q3
18/19</c:v>
                </c:pt>
                <c:pt idx="7">
                  <c:v>Q4
18/19</c:v>
                </c:pt>
                <c:pt idx="8">
                  <c:v>Q1
19/20</c:v>
                </c:pt>
                <c:pt idx="9">
                  <c:v>Q2
19/20</c:v>
                </c:pt>
              </c:strCache>
            </c:strRef>
          </c:cat>
          <c:val>
            <c:numRef>
              <c:f>Sheet1!$B$2:$B$11</c:f>
              <c:numCache>
                <c:formatCode>0%</c:formatCode>
                <c:ptCount val="10"/>
                <c:pt idx="0">
                  <c:v>0.66933318029194699</c:v>
                </c:pt>
                <c:pt idx="1">
                  <c:v>0.67831801078935305</c:v>
                </c:pt>
                <c:pt idx="2">
                  <c:v>0.647743175949965</c:v>
                </c:pt>
                <c:pt idx="3">
                  <c:v>0.62357341566317703</c:v>
                </c:pt>
                <c:pt idx="4">
                  <c:v>0.582921188383555</c:v>
                </c:pt>
                <c:pt idx="5">
                  <c:v>0.64</c:v>
                </c:pt>
                <c:pt idx="6">
                  <c:v>0.68</c:v>
                </c:pt>
                <c:pt idx="7">
                  <c:v>0.63</c:v>
                </c:pt>
                <c:pt idx="8">
                  <c:v>0.6</c:v>
                </c:pt>
                <c:pt idx="9">
                  <c:v>0.71</c:v>
                </c:pt>
              </c:numCache>
            </c:numRef>
          </c:val>
          <c:smooth val="0"/>
          <c:extLst>
            <c:ext xmlns:c16="http://schemas.microsoft.com/office/drawing/2014/chart" uri="{C3380CC4-5D6E-409C-BE32-E72D297353CC}">
              <c16:uniqueId val="{00000000-ABCF-4357-BB82-9614ACBB2413}"/>
            </c:ext>
          </c:extLst>
        </c:ser>
        <c:dLbls>
          <c:dLblPos val="t"/>
          <c:showLegendKey val="0"/>
          <c:showVal val="1"/>
          <c:showCatName val="0"/>
          <c:showSerName val="0"/>
          <c:showPercent val="0"/>
          <c:showBubbleSize val="0"/>
        </c:dLbls>
        <c:marker val="1"/>
        <c:smooth val="0"/>
        <c:axId val="509232864"/>
        <c:axId val="509227768"/>
      </c:lineChart>
      <c:catAx>
        <c:axId val="509232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09227768"/>
        <c:crosses val="autoZero"/>
        <c:auto val="1"/>
        <c:lblAlgn val="ctr"/>
        <c:lblOffset val="100"/>
        <c:noMultiLvlLbl val="0"/>
      </c:catAx>
      <c:valAx>
        <c:axId val="50922776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09232864"/>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29067345184088E-2"/>
          <c:y val="0.12350491115347383"/>
          <c:w val="0.69169887146994669"/>
          <c:h val="0.71725128899544699"/>
        </c:manualLayout>
      </c:layout>
      <c:barChart>
        <c:barDir val="col"/>
        <c:grouping val="percentStacked"/>
        <c:varyColors val="0"/>
        <c:ser>
          <c:idx val="0"/>
          <c:order val="0"/>
          <c:tx>
            <c:strRef>
              <c:f>Sheet1!$B$1</c:f>
              <c:strCache>
                <c:ptCount val="1"/>
                <c:pt idx="0">
                  <c:v>Don't know</c:v>
                </c:pt>
              </c:strCache>
            </c:strRef>
          </c:tx>
          <c:spPr>
            <a:solidFill>
              <a:schemeClr val="bg1">
                <a:lumMod val="75000"/>
              </a:schemeClr>
            </a:solidFill>
            <a:ln>
              <a:noFill/>
            </a:ln>
            <a:effectLst/>
          </c:spPr>
          <c:invertIfNegative val="0"/>
          <c:dLbls>
            <c:delete val="1"/>
          </c:dLbls>
          <c:cat>
            <c:strRef>
              <c:f>Sheet1!$A$2:$A$3</c:f>
              <c:strCache>
                <c:ptCount val="2"/>
                <c:pt idx="0">
                  <c:v>12 months to end of 
Sep-18</c:v>
                </c:pt>
                <c:pt idx="1">
                  <c:v>12 months to end of 
Sep-19</c:v>
                </c:pt>
              </c:strCache>
            </c:strRef>
          </c:cat>
          <c:val>
            <c:numRef>
              <c:f>Sheet1!$B$2:$B$3</c:f>
              <c:numCache>
                <c:formatCode>0%</c:formatCode>
                <c:ptCount val="2"/>
                <c:pt idx="0">
                  <c:v>4.4361638495741254E-3</c:v>
                </c:pt>
                <c:pt idx="1">
                  <c:v>1.62789736322176E-2</c:v>
                </c:pt>
              </c:numCache>
            </c:numRef>
          </c:val>
          <c:extLst>
            <c:ext xmlns:c16="http://schemas.microsoft.com/office/drawing/2014/chart" uri="{C3380CC4-5D6E-409C-BE32-E72D297353CC}">
              <c16:uniqueId val="{00000000-722D-4A69-8C90-B79B338F8B69}"/>
            </c:ext>
          </c:extLst>
        </c:ser>
        <c:ser>
          <c:idx val="1"/>
          <c:order val="1"/>
          <c:tx>
            <c:strRef>
              <c:f>Sheet1!$C$1</c:f>
              <c:strCache>
                <c:ptCount val="1"/>
                <c:pt idx="0">
                  <c:v>Not at all important</c:v>
                </c:pt>
              </c:strCache>
            </c:strRef>
          </c:tx>
          <c:spPr>
            <a:solidFill>
              <a:srgbClr val="FF0000"/>
            </a:solidFill>
            <a:ln>
              <a:noFill/>
            </a:ln>
            <a:effectLst/>
          </c:spPr>
          <c:invertIfNegative val="0"/>
          <c:dLbls>
            <c:delete val="1"/>
          </c:dLbls>
          <c:cat>
            <c:strRef>
              <c:f>Sheet1!$A$2:$A$3</c:f>
              <c:strCache>
                <c:ptCount val="2"/>
                <c:pt idx="0">
                  <c:v>12 months to end of 
Sep-18</c:v>
                </c:pt>
                <c:pt idx="1">
                  <c:v>12 months to end of 
Sep-19</c:v>
                </c:pt>
              </c:strCache>
            </c:strRef>
          </c:cat>
          <c:val>
            <c:numRef>
              <c:f>Sheet1!$C$2:$C$3</c:f>
              <c:numCache>
                <c:formatCode>0%</c:formatCode>
                <c:ptCount val="2"/>
                <c:pt idx="0">
                  <c:v>7.1659768481657183E-3</c:v>
                </c:pt>
                <c:pt idx="1">
                  <c:v>7.5328218257509488E-3</c:v>
                </c:pt>
              </c:numCache>
            </c:numRef>
          </c:val>
          <c:extLst>
            <c:ext xmlns:c16="http://schemas.microsoft.com/office/drawing/2014/chart" uri="{C3380CC4-5D6E-409C-BE32-E72D297353CC}">
              <c16:uniqueId val="{00000001-722D-4A69-8C90-B79B338F8B69}"/>
            </c:ext>
          </c:extLst>
        </c:ser>
        <c:ser>
          <c:idx val="2"/>
          <c:order val="2"/>
          <c:tx>
            <c:strRef>
              <c:f>Sheet1!$D$1</c:f>
              <c:strCache>
                <c:ptCount val="1"/>
                <c:pt idx="0">
                  <c:v>Not very important</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Sheet1!$D$2:$D$3</c:f>
              <c:numCache>
                <c:formatCode>0%</c:formatCode>
                <c:ptCount val="2"/>
                <c:pt idx="0">
                  <c:v>7.0006059142081037E-2</c:v>
                </c:pt>
                <c:pt idx="1">
                  <c:v>6.1207120115670997E-2</c:v>
                </c:pt>
              </c:numCache>
            </c:numRef>
          </c:val>
          <c:extLst>
            <c:ext xmlns:c16="http://schemas.microsoft.com/office/drawing/2014/chart" uri="{C3380CC4-5D6E-409C-BE32-E72D297353CC}">
              <c16:uniqueId val="{00000002-722D-4A69-8C90-B79B338F8B69}"/>
            </c:ext>
          </c:extLst>
        </c:ser>
        <c:ser>
          <c:idx val="3"/>
          <c:order val="3"/>
          <c:tx>
            <c:strRef>
              <c:f>Sheet1!$E$1</c:f>
              <c:strCache>
                <c:ptCount val="1"/>
                <c:pt idx="0">
                  <c:v>Fairly important</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Sheet1!$E$2:$E$3</c:f>
              <c:numCache>
                <c:formatCode>0%</c:formatCode>
                <c:ptCount val="2"/>
                <c:pt idx="0">
                  <c:v>0.29583805412591097</c:v>
                </c:pt>
                <c:pt idx="1">
                  <c:v>0.25840026039096431</c:v>
                </c:pt>
              </c:numCache>
            </c:numRef>
          </c:val>
          <c:extLst>
            <c:ext xmlns:c16="http://schemas.microsoft.com/office/drawing/2014/chart" uri="{C3380CC4-5D6E-409C-BE32-E72D297353CC}">
              <c16:uniqueId val="{00000003-722D-4A69-8C90-B79B338F8B69}"/>
            </c:ext>
          </c:extLst>
        </c:ser>
        <c:ser>
          <c:idx val="4"/>
          <c:order val="4"/>
          <c:tx>
            <c:strRef>
              <c:f>Sheet1!$F$1</c:f>
              <c:strCache>
                <c:ptCount val="1"/>
                <c:pt idx="0">
                  <c:v>Very important</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Sheet1!$F$2:$F$3</c:f>
              <c:numCache>
                <c:formatCode>0%</c:formatCode>
                <c:ptCount val="2"/>
                <c:pt idx="0">
                  <c:v>0.62255374603428359</c:v>
                </c:pt>
                <c:pt idx="1">
                  <c:v>0.65658082403541107</c:v>
                </c:pt>
              </c:numCache>
            </c:numRef>
          </c:val>
          <c:extLst>
            <c:ext xmlns:c16="http://schemas.microsoft.com/office/drawing/2014/chart" uri="{C3380CC4-5D6E-409C-BE32-E72D297353CC}">
              <c16:uniqueId val="{00000004-722D-4A69-8C90-B79B338F8B69}"/>
            </c:ext>
          </c:extLst>
        </c:ser>
        <c:dLbls>
          <c:dLblPos val="ctr"/>
          <c:showLegendKey val="0"/>
          <c:showVal val="1"/>
          <c:showCatName val="0"/>
          <c:showSerName val="0"/>
          <c:showPercent val="0"/>
          <c:showBubbleSize val="0"/>
        </c:dLbls>
        <c:gapWidth val="50"/>
        <c:overlap val="100"/>
        <c:axId val="512808072"/>
        <c:axId val="512809640"/>
      </c:barChart>
      <c:catAx>
        <c:axId val="512808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2809640"/>
        <c:crosses val="autoZero"/>
        <c:auto val="1"/>
        <c:lblAlgn val="ctr"/>
        <c:lblOffset val="100"/>
        <c:noMultiLvlLbl val="0"/>
      </c:catAx>
      <c:valAx>
        <c:axId val="512809640"/>
        <c:scaling>
          <c:orientation val="minMax"/>
        </c:scaling>
        <c:delete val="1"/>
        <c:axPos val="l"/>
        <c:numFmt formatCode="0%" sourceLinked="1"/>
        <c:majorTickMark val="none"/>
        <c:minorTickMark val="none"/>
        <c:tickLblPos val="nextTo"/>
        <c:crossAx val="5128080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dirty="0"/>
              <a:t>Demographic Analysis </a:t>
            </a:r>
            <a:r>
              <a:rPr lang="en-US" sz="1600" dirty="0"/>
              <a:t>(last 12</a:t>
            </a:r>
            <a:r>
              <a:rPr lang="en-US" sz="1600" baseline="0" dirty="0"/>
              <a:t> months)</a:t>
            </a:r>
            <a:endParaRPr lang="en-US" sz="1600"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Very Important</c:v>
                </c:pt>
              </c:strCache>
            </c:strRef>
          </c:tx>
          <c:spPr>
            <a:solidFill>
              <a:srgbClr val="A2C5E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Male</c:v>
                </c:pt>
                <c:pt idx="1">
                  <c:v>Female</c:v>
                </c:pt>
                <c:pt idx="2">
                  <c:v>16 to 34</c:v>
                </c:pt>
                <c:pt idx="3">
                  <c:v>35 to 54</c:v>
                </c:pt>
                <c:pt idx="4">
                  <c:v>55+</c:v>
                </c:pt>
                <c:pt idx="5">
                  <c:v>White</c:v>
                </c:pt>
                <c:pt idx="6">
                  <c:v>BAME</c:v>
                </c:pt>
                <c:pt idx="7">
                  <c:v>Yes</c:v>
                </c:pt>
                <c:pt idx="8">
                  <c:v>No</c:v>
                </c:pt>
              </c:strCache>
            </c:strRef>
          </c:cat>
          <c:val>
            <c:numRef>
              <c:f>Sheet1!$B$2:$B$10</c:f>
              <c:numCache>
                <c:formatCode>0%</c:formatCode>
                <c:ptCount val="9"/>
                <c:pt idx="0">
                  <c:v>0.61590613209948775</c:v>
                </c:pt>
                <c:pt idx="1">
                  <c:v>0.69526304543054118</c:v>
                </c:pt>
                <c:pt idx="2">
                  <c:v>0.53595408137684064</c:v>
                </c:pt>
                <c:pt idx="3">
                  <c:v>0.70580252775188324</c:v>
                </c:pt>
                <c:pt idx="4">
                  <c:v>0.70216327368821785</c:v>
                </c:pt>
                <c:pt idx="5">
                  <c:v>0.65933232283925081</c:v>
                </c:pt>
                <c:pt idx="6">
                  <c:v>0.63497792849079282</c:v>
                </c:pt>
                <c:pt idx="7">
                  <c:v>0.75043166617572743</c:v>
                </c:pt>
                <c:pt idx="8">
                  <c:v>0.64514486954057382</c:v>
                </c:pt>
              </c:numCache>
            </c:numRef>
          </c:val>
          <c:extLst>
            <c:ext xmlns:c16="http://schemas.microsoft.com/office/drawing/2014/chart" uri="{C3380CC4-5D6E-409C-BE32-E72D297353CC}">
              <c16:uniqueId val="{00000000-C3F4-4A34-95AE-2B2BFCEB94F6}"/>
            </c:ext>
          </c:extLst>
        </c:ser>
        <c:dLbls>
          <c:showLegendKey val="0"/>
          <c:showVal val="0"/>
          <c:showCatName val="0"/>
          <c:showSerName val="0"/>
          <c:showPercent val="0"/>
          <c:showBubbleSize val="0"/>
        </c:dLbls>
        <c:gapWidth val="50"/>
        <c:overlap val="-27"/>
        <c:axId val="601719320"/>
        <c:axId val="515554728"/>
      </c:barChart>
      <c:catAx>
        <c:axId val="601719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5554728"/>
        <c:crosses val="autoZero"/>
        <c:auto val="1"/>
        <c:lblAlgn val="ctr"/>
        <c:lblOffset val="100"/>
        <c:noMultiLvlLbl val="0"/>
      </c:catAx>
      <c:valAx>
        <c:axId val="515554728"/>
        <c:scaling>
          <c:orientation val="minMax"/>
          <c:min val="0"/>
        </c:scaling>
        <c:delete val="1"/>
        <c:axPos val="l"/>
        <c:numFmt formatCode="0%" sourceLinked="1"/>
        <c:majorTickMark val="out"/>
        <c:minorTickMark val="none"/>
        <c:tickLblPos val="nextTo"/>
        <c:crossAx val="601719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b="0" i="0" baseline="0" dirty="0">
                <a:effectLst/>
              </a:rPr>
              <a:t>District Comparisons </a:t>
            </a:r>
            <a:r>
              <a:rPr lang="en-US" sz="1600" b="0" i="0" baseline="0" dirty="0">
                <a:effectLst/>
              </a:rPr>
              <a:t>(last 12 months</a:t>
            </a:r>
            <a:r>
              <a:rPr lang="en-US" sz="1800" b="0" i="0" baseline="0" dirty="0">
                <a:effectLst/>
              </a:rPr>
              <a:t>)</a:t>
            </a:r>
            <a:endParaRPr lang="en-GB" dirty="0">
              <a:effectLst/>
            </a:endParaRP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4750434385002288"/>
          <c:y val="0.18242037442256262"/>
          <c:w val="0.65249565614997718"/>
          <c:h val="0.78927506280897963"/>
        </c:manualLayout>
      </c:layout>
      <c:barChart>
        <c:barDir val="bar"/>
        <c:grouping val="clustered"/>
        <c:varyColors val="0"/>
        <c:ser>
          <c:idx val="0"/>
          <c:order val="0"/>
          <c:tx>
            <c:strRef>
              <c:f>Sheet1!$B$1</c:f>
              <c:strCache>
                <c:ptCount val="1"/>
                <c:pt idx="0">
                  <c:v>% Good/Excellent (NET)</c:v>
                </c:pt>
              </c:strCache>
            </c:strRef>
          </c:tx>
          <c:spPr>
            <a:solidFill>
              <a:srgbClr val="1BBAB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Braintree</c:v>
                </c:pt>
                <c:pt idx="1">
                  <c:v>Colchester</c:v>
                </c:pt>
                <c:pt idx="2">
                  <c:v>Chelmsford</c:v>
                </c:pt>
                <c:pt idx="3">
                  <c:v>Harlow</c:v>
                </c:pt>
                <c:pt idx="4">
                  <c:v>Maldon</c:v>
                </c:pt>
                <c:pt idx="5">
                  <c:v>Tendring</c:v>
                </c:pt>
                <c:pt idx="6">
                  <c:v>Uttlesford</c:v>
                </c:pt>
                <c:pt idx="7">
                  <c:v>Southend-On-Sea</c:v>
                </c:pt>
                <c:pt idx="8">
                  <c:v>Basildon</c:v>
                </c:pt>
                <c:pt idx="9">
                  <c:v>Brentwood</c:v>
                </c:pt>
                <c:pt idx="10">
                  <c:v>Epping Forest</c:v>
                </c:pt>
                <c:pt idx="11">
                  <c:v>Thurrock</c:v>
                </c:pt>
                <c:pt idx="12">
                  <c:v>Rochford</c:v>
                </c:pt>
                <c:pt idx="13">
                  <c:v>Castle Point</c:v>
                </c:pt>
              </c:strCache>
            </c:strRef>
          </c:cat>
          <c:val>
            <c:numRef>
              <c:f>Sheet1!$B$2:$B$15</c:f>
              <c:numCache>
                <c:formatCode>0%</c:formatCode>
                <c:ptCount val="14"/>
                <c:pt idx="0">
                  <c:v>0.73</c:v>
                </c:pt>
                <c:pt idx="1">
                  <c:v>0.69</c:v>
                </c:pt>
                <c:pt idx="2">
                  <c:v>0.68</c:v>
                </c:pt>
                <c:pt idx="3">
                  <c:v>0.68</c:v>
                </c:pt>
                <c:pt idx="4">
                  <c:v>0.66</c:v>
                </c:pt>
                <c:pt idx="5">
                  <c:v>0.66</c:v>
                </c:pt>
                <c:pt idx="6">
                  <c:v>0.65</c:v>
                </c:pt>
                <c:pt idx="7">
                  <c:v>0.64</c:v>
                </c:pt>
                <c:pt idx="8">
                  <c:v>0.64</c:v>
                </c:pt>
                <c:pt idx="9">
                  <c:v>0.64</c:v>
                </c:pt>
                <c:pt idx="10">
                  <c:v>0.61</c:v>
                </c:pt>
                <c:pt idx="11">
                  <c:v>0.6</c:v>
                </c:pt>
                <c:pt idx="12">
                  <c:v>0.6</c:v>
                </c:pt>
                <c:pt idx="13">
                  <c:v>0.59</c:v>
                </c:pt>
              </c:numCache>
            </c:numRef>
          </c:val>
          <c:extLst>
            <c:ext xmlns:c16="http://schemas.microsoft.com/office/drawing/2014/chart" uri="{C3380CC4-5D6E-409C-BE32-E72D297353CC}">
              <c16:uniqueId val="{00000000-7143-40B3-8288-D8103F8CF773}"/>
            </c:ext>
          </c:extLst>
        </c:ser>
        <c:dLbls>
          <c:showLegendKey val="0"/>
          <c:showVal val="0"/>
          <c:showCatName val="0"/>
          <c:showSerName val="0"/>
          <c:showPercent val="0"/>
          <c:showBubbleSize val="0"/>
        </c:dLbls>
        <c:gapWidth val="50"/>
        <c:axId val="508457152"/>
        <c:axId val="508453624"/>
      </c:barChart>
      <c:catAx>
        <c:axId val="508457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08453624"/>
        <c:crosses val="autoZero"/>
        <c:auto val="1"/>
        <c:lblAlgn val="ctr"/>
        <c:lblOffset val="100"/>
        <c:noMultiLvlLbl val="0"/>
      </c:catAx>
      <c:valAx>
        <c:axId val="508453624"/>
        <c:scaling>
          <c:orientation val="minMax"/>
          <c:max val="0.9"/>
        </c:scaling>
        <c:delete val="1"/>
        <c:axPos val="t"/>
        <c:numFmt formatCode="0%" sourceLinked="1"/>
        <c:majorTickMark val="out"/>
        <c:minorTickMark val="none"/>
        <c:tickLblPos val="nextTo"/>
        <c:crossAx val="5084571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b="0" i="0" baseline="0" dirty="0">
                <a:effectLst/>
              </a:rPr>
              <a:t>District Comparisons </a:t>
            </a:r>
            <a:r>
              <a:rPr lang="en-US" sz="1600" b="0" i="0" baseline="0" dirty="0">
                <a:effectLst/>
              </a:rPr>
              <a:t>(last 12 months</a:t>
            </a:r>
            <a:r>
              <a:rPr lang="en-US" sz="1800" b="0" i="0" baseline="0" dirty="0">
                <a:effectLst/>
              </a:rPr>
              <a:t>)</a:t>
            </a:r>
            <a:endParaRPr lang="en-GB" dirty="0">
              <a:effectLst/>
            </a:endParaRP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4750434385002288"/>
          <c:y val="0.18242037442256262"/>
          <c:w val="0.59442524005486963"/>
          <c:h val="0.78927506280897963"/>
        </c:manualLayout>
      </c:layout>
      <c:barChart>
        <c:barDir val="bar"/>
        <c:grouping val="clustered"/>
        <c:varyColors val="0"/>
        <c:ser>
          <c:idx val="0"/>
          <c:order val="0"/>
          <c:tx>
            <c:strRef>
              <c:f>Sheet1!$B$1</c:f>
              <c:strCache>
                <c:ptCount val="1"/>
                <c:pt idx="0">
                  <c:v>% Very Important</c:v>
                </c:pt>
              </c:strCache>
            </c:strRef>
          </c:tx>
          <c:spPr>
            <a:solidFill>
              <a:srgbClr val="1BBAB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Basildon</c:v>
                </c:pt>
                <c:pt idx="1">
                  <c:v>Harlow</c:v>
                </c:pt>
                <c:pt idx="2">
                  <c:v>Thurrock</c:v>
                </c:pt>
                <c:pt idx="3">
                  <c:v>Epping Forest</c:v>
                </c:pt>
                <c:pt idx="4">
                  <c:v>Southend-On-Sea</c:v>
                </c:pt>
                <c:pt idx="5">
                  <c:v>Castle Point</c:v>
                </c:pt>
                <c:pt idx="6">
                  <c:v>Brentwood</c:v>
                </c:pt>
                <c:pt idx="7">
                  <c:v>Rochford</c:v>
                </c:pt>
                <c:pt idx="8">
                  <c:v>Tendring</c:v>
                </c:pt>
                <c:pt idx="9">
                  <c:v>Chelmsford</c:v>
                </c:pt>
                <c:pt idx="10">
                  <c:v>Colchester</c:v>
                </c:pt>
                <c:pt idx="11">
                  <c:v>Braintree</c:v>
                </c:pt>
                <c:pt idx="12">
                  <c:v>Uttlesford</c:v>
                </c:pt>
                <c:pt idx="13">
                  <c:v>Maldon</c:v>
                </c:pt>
              </c:strCache>
            </c:strRef>
          </c:cat>
          <c:val>
            <c:numRef>
              <c:f>Sheet1!$B$2:$B$15</c:f>
              <c:numCache>
                <c:formatCode>0%</c:formatCode>
                <c:ptCount val="14"/>
                <c:pt idx="0">
                  <c:v>0.83</c:v>
                </c:pt>
                <c:pt idx="1">
                  <c:v>0.75</c:v>
                </c:pt>
                <c:pt idx="2">
                  <c:v>0.71</c:v>
                </c:pt>
                <c:pt idx="3">
                  <c:v>0.7</c:v>
                </c:pt>
                <c:pt idx="4">
                  <c:v>0.68</c:v>
                </c:pt>
                <c:pt idx="5">
                  <c:v>0.67</c:v>
                </c:pt>
                <c:pt idx="6">
                  <c:v>0.65</c:v>
                </c:pt>
                <c:pt idx="7">
                  <c:v>0.65</c:v>
                </c:pt>
                <c:pt idx="8">
                  <c:v>0.63</c:v>
                </c:pt>
                <c:pt idx="9">
                  <c:v>0.6</c:v>
                </c:pt>
                <c:pt idx="10">
                  <c:v>0.6</c:v>
                </c:pt>
                <c:pt idx="11">
                  <c:v>0.56000000000000005</c:v>
                </c:pt>
                <c:pt idx="12">
                  <c:v>0.56000000000000005</c:v>
                </c:pt>
                <c:pt idx="13">
                  <c:v>0.51</c:v>
                </c:pt>
              </c:numCache>
            </c:numRef>
          </c:val>
          <c:extLst>
            <c:ext xmlns:c16="http://schemas.microsoft.com/office/drawing/2014/chart" uri="{C3380CC4-5D6E-409C-BE32-E72D297353CC}">
              <c16:uniqueId val="{00000000-ED3C-4D99-AF04-516EA05368E9}"/>
            </c:ext>
          </c:extLst>
        </c:ser>
        <c:dLbls>
          <c:showLegendKey val="0"/>
          <c:showVal val="0"/>
          <c:showCatName val="0"/>
          <c:showSerName val="0"/>
          <c:showPercent val="0"/>
          <c:showBubbleSize val="0"/>
        </c:dLbls>
        <c:gapWidth val="50"/>
        <c:axId val="515553552"/>
        <c:axId val="515553944"/>
      </c:barChart>
      <c:catAx>
        <c:axId val="5155535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5553944"/>
        <c:crosses val="autoZero"/>
        <c:auto val="1"/>
        <c:lblAlgn val="ctr"/>
        <c:lblOffset val="100"/>
        <c:noMultiLvlLbl val="0"/>
      </c:catAx>
      <c:valAx>
        <c:axId val="515553944"/>
        <c:scaling>
          <c:orientation val="minMax"/>
          <c:min val="0"/>
        </c:scaling>
        <c:delete val="1"/>
        <c:axPos val="t"/>
        <c:numFmt formatCode="0%" sourceLinked="1"/>
        <c:majorTickMark val="out"/>
        <c:minorTickMark val="none"/>
        <c:tickLblPos val="nextTo"/>
        <c:crossAx val="5155535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Don't know</c:v>
                </c:pt>
              </c:strCache>
            </c:strRef>
          </c:tx>
          <c:spPr>
            <a:solidFill>
              <a:schemeClr val="bg1">
                <a:lumMod val="7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Q1 17/18</c:v>
                </c:pt>
                <c:pt idx="1">
                  <c:v>Q2 17/18</c:v>
                </c:pt>
                <c:pt idx="2">
                  <c:v>Q3 17/18</c:v>
                </c:pt>
                <c:pt idx="3">
                  <c:v>Q4 17/18</c:v>
                </c:pt>
                <c:pt idx="4">
                  <c:v>Q1 18/19</c:v>
                </c:pt>
                <c:pt idx="5">
                  <c:v>Q2 18/19</c:v>
                </c:pt>
                <c:pt idx="6">
                  <c:v>Q3 18/19</c:v>
                </c:pt>
                <c:pt idx="7">
                  <c:v>Q4 18/19</c:v>
                </c:pt>
                <c:pt idx="8">
                  <c:v>Q1 19/20</c:v>
                </c:pt>
                <c:pt idx="9">
                  <c:v>Q2 19/20</c:v>
                </c:pt>
              </c:strCache>
            </c:strRef>
          </c:cat>
          <c:val>
            <c:numRef>
              <c:f>Sheet1!$B$2:$B$11</c:f>
              <c:numCache>
                <c:formatCode>0%</c:formatCode>
                <c:ptCount val="10"/>
                <c:pt idx="0">
                  <c:v>4.1501936885169302E-2</c:v>
                </c:pt>
                <c:pt idx="1">
                  <c:v>5.7739042652223301E-2</c:v>
                </c:pt>
                <c:pt idx="2">
                  <c:v>6.2457358760629002E-2</c:v>
                </c:pt>
                <c:pt idx="3">
                  <c:v>6.4362941574749505E-2</c:v>
                </c:pt>
                <c:pt idx="4">
                  <c:v>3.9951959479766402E-2</c:v>
                </c:pt>
                <c:pt idx="5">
                  <c:v>7.0000000000000007E-2</c:v>
                </c:pt>
                <c:pt idx="6">
                  <c:v>0.06</c:v>
                </c:pt>
                <c:pt idx="7">
                  <c:v>0.06</c:v>
                </c:pt>
                <c:pt idx="8">
                  <c:v>6.8350343528809171E-2</c:v>
                </c:pt>
                <c:pt idx="9">
                  <c:v>0.06</c:v>
                </c:pt>
              </c:numCache>
            </c:numRef>
          </c:val>
          <c:extLst>
            <c:ext xmlns:c16="http://schemas.microsoft.com/office/drawing/2014/chart" uri="{C3380CC4-5D6E-409C-BE32-E72D297353CC}">
              <c16:uniqueId val="{00000000-D3AA-4BA7-88FB-6900E0D9599A}"/>
            </c:ext>
          </c:extLst>
        </c:ser>
        <c:ser>
          <c:idx val="1"/>
          <c:order val="1"/>
          <c:tx>
            <c:strRef>
              <c:f>Sheet1!$C$1</c:f>
              <c:strCache>
                <c:ptCount val="1"/>
                <c:pt idx="0">
                  <c:v>Decrease</c:v>
                </c:pt>
              </c:strCache>
            </c:strRef>
          </c:tx>
          <c:spPr>
            <a:solidFill>
              <a:srgbClr val="FF000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Q1 17/18</c:v>
                </c:pt>
                <c:pt idx="1">
                  <c:v>Q2 17/18</c:v>
                </c:pt>
                <c:pt idx="2">
                  <c:v>Q3 17/18</c:v>
                </c:pt>
                <c:pt idx="3">
                  <c:v>Q4 17/18</c:v>
                </c:pt>
                <c:pt idx="4">
                  <c:v>Q1 18/19</c:v>
                </c:pt>
                <c:pt idx="5">
                  <c:v>Q2 18/19</c:v>
                </c:pt>
                <c:pt idx="6">
                  <c:v>Q3 18/19</c:v>
                </c:pt>
                <c:pt idx="7">
                  <c:v>Q4 18/19</c:v>
                </c:pt>
                <c:pt idx="8">
                  <c:v>Q1 19/20</c:v>
                </c:pt>
                <c:pt idx="9">
                  <c:v>Q2 19/20</c:v>
                </c:pt>
              </c:strCache>
            </c:strRef>
          </c:cat>
          <c:val>
            <c:numRef>
              <c:f>Sheet1!$C$2:$C$11</c:f>
              <c:numCache>
                <c:formatCode>0%</c:formatCode>
                <c:ptCount val="10"/>
                <c:pt idx="0">
                  <c:v>0.25875654635103401</c:v>
                </c:pt>
                <c:pt idx="1">
                  <c:v>0.25142081745388001</c:v>
                </c:pt>
                <c:pt idx="2">
                  <c:v>0.25820057138741997</c:v>
                </c:pt>
                <c:pt idx="3">
                  <c:v>0.25277408073636398</c:v>
                </c:pt>
                <c:pt idx="4">
                  <c:v>0.24463979583988399</c:v>
                </c:pt>
                <c:pt idx="5">
                  <c:v>0.28000000000000003</c:v>
                </c:pt>
                <c:pt idx="6">
                  <c:v>0.28999999999999998</c:v>
                </c:pt>
                <c:pt idx="7">
                  <c:v>0.27</c:v>
                </c:pt>
                <c:pt idx="8">
                  <c:v>0.22810177984923377</c:v>
                </c:pt>
                <c:pt idx="9">
                  <c:v>0.22</c:v>
                </c:pt>
              </c:numCache>
            </c:numRef>
          </c:val>
          <c:extLst>
            <c:ext xmlns:c16="http://schemas.microsoft.com/office/drawing/2014/chart" uri="{C3380CC4-5D6E-409C-BE32-E72D297353CC}">
              <c16:uniqueId val="{00000001-D3AA-4BA7-88FB-6900E0D9599A}"/>
            </c:ext>
          </c:extLst>
        </c:ser>
        <c:ser>
          <c:idx val="2"/>
          <c:order val="2"/>
          <c:tx>
            <c:strRef>
              <c:f>Sheet1!$D$1</c:f>
              <c:strCache>
                <c:ptCount val="1"/>
                <c:pt idx="0">
                  <c:v>About the same</c:v>
                </c:pt>
              </c:strCache>
            </c:strRef>
          </c:tx>
          <c:spPr>
            <a:solidFill>
              <a:srgbClr val="FFC00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Q1 17/18</c:v>
                </c:pt>
                <c:pt idx="1">
                  <c:v>Q2 17/18</c:v>
                </c:pt>
                <c:pt idx="2">
                  <c:v>Q3 17/18</c:v>
                </c:pt>
                <c:pt idx="3">
                  <c:v>Q4 17/18</c:v>
                </c:pt>
                <c:pt idx="4">
                  <c:v>Q1 18/19</c:v>
                </c:pt>
                <c:pt idx="5">
                  <c:v>Q2 18/19</c:v>
                </c:pt>
                <c:pt idx="6">
                  <c:v>Q3 18/19</c:v>
                </c:pt>
                <c:pt idx="7">
                  <c:v>Q4 18/19</c:v>
                </c:pt>
                <c:pt idx="8">
                  <c:v>Q1 19/20</c:v>
                </c:pt>
                <c:pt idx="9">
                  <c:v>Q2 19/20</c:v>
                </c:pt>
              </c:strCache>
            </c:strRef>
          </c:cat>
          <c:val>
            <c:numRef>
              <c:f>Sheet1!$D$2:$D$11</c:f>
              <c:numCache>
                <c:formatCode>0%</c:formatCode>
                <c:ptCount val="10"/>
                <c:pt idx="0">
                  <c:v>0.64644704494322403</c:v>
                </c:pt>
                <c:pt idx="1">
                  <c:v>0.64706510099862102</c:v>
                </c:pt>
                <c:pt idx="2">
                  <c:v>0.65391264280577099</c:v>
                </c:pt>
                <c:pt idx="3">
                  <c:v>0.64337211584022203</c:v>
                </c:pt>
                <c:pt idx="4">
                  <c:v>0.656547878438695</c:v>
                </c:pt>
                <c:pt idx="5">
                  <c:v>0.6</c:v>
                </c:pt>
                <c:pt idx="6">
                  <c:v>0.57999999999999996</c:v>
                </c:pt>
                <c:pt idx="7">
                  <c:v>0.61</c:v>
                </c:pt>
                <c:pt idx="8">
                  <c:v>0.62415899771953398</c:v>
                </c:pt>
                <c:pt idx="9">
                  <c:v>0.65</c:v>
                </c:pt>
              </c:numCache>
            </c:numRef>
          </c:val>
          <c:extLst>
            <c:ext xmlns:c16="http://schemas.microsoft.com/office/drawing/2014/chart" uri="{C3380CC4-5D6E-409C-BE32-E72D297353CC}">
              <c16:uniqueId val="{00000002-D3AA-4BA7-88FB-6900E0D9599A}"/>
            </c:ext>
          </c:extLst>
        </c:ser>
        <c:ser>
          <c:idx val="3"/>
          <c:order val="3"/>
          <c:tx>
            <c:strRef>
              <c:f>Sheet1!$E$1</c:f>
              <c:strCache>
                <c:ptCount val="1"/>
                <c:pt idx="0">
                  <c:v>Increase</c:v>
                </c:pt>
              </c:strCache>
            </c:strRef>
          </c:tx>
          <c:spPr>
            <a:solidFill>
              <a:srgbClr val="00B05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Q1 17/18</c:v>
                </c:pt>
                <c:pt idx="1">
                  <c:v>Q2 17/18</c:v>
                </c:pt>
                <c:pt idx="2">
                  <c:v>Q3 17/18</c:v>
                </c:pt>
                <c:pt idx="3">
                  <c:v>Q4 17/18</c:v>
                </c:pt>
                <c:pt idx="4">
                  <c:v>Q1 18/19</c:v>
                </c:pt>
                <c:pt idx="5">
                  <c:v>Q2 18/19</c:v>
                </c:pt>
                <c:pt idx="6">
                  <c:v>Q3 18/19</c:v>
                </c:pt>
                <c:pt idx="7">
                  <c:v>Q4 18/19</c:v>
                </c:pt>
                <c:pt idx="8">
                  <c:v>Q1 19/20</c:v>
                </c:pt>
                <c:pt idx="9">
                  <c:v>Q2 19/20</c:v>
                </c:pt>
              </c:strCache>
            </c:strRef>
          </c:cat>
          <c:val>
            <c:numRef>
              <c:f>Sheet1!$E$2:$E$11</c:f>
              <c:numCache>
                <c:formatCode>0%</c:formatCode>
                <c:ptCount val="10"/>
                <c:pt idx="0">
                  <c:v>5.3294471820571003E-2</c:v>
                </c:pt>
                <c:pt idx="1">
                  <c:v>4.3775038895273198E-2</c:v>
                </c:pt>
                <c:pt idx="2">
                  <c:v>2.5429427046178101E-2</c:v>
                </c:pt>
                <c:pt idx="3">
                  <c:v>3.94908618486619E-2</c:v>
                </c:pt>
                <c:pt idx="4">
                  <c:v>5.8860366241653299E-2</c:v>
                </c:pt>
                <c:pt idx="5">
                  <c:v>0.05</c:v>
                </c:pt>
                <c:pt idx="6">
                  <c:v>7.0000000000000007E-2</c:v>
                </c:pt>
                <c:pt idx="7">
                  <c:v>7.0000000000000007E-2</c:v>
                </c:pt>
                <c:pt idx="8">
                  <c:v>7.9388878902420898E-2</c:v>
                </c:pt>
                <c:pt idx="9">
                  <c:v>7.0000000000000007E-2</c:v>
                </c:pt>
              </c:numCache>
            </c:numRef>
          </c:val>
          <c:extLst>
            <c:ext xmlns:c16="http://schemas.microsoft.com/office/drawing/2014/chart" uri="{C3380CC4-5D6E-409C-BE32-E72D297353CC}">
              <c16:uniqueId val="{00000003-D3AA-4BA7-88FB-6900E0D9599A}"/>
            </c:ext>
          </c:extLst>
        </c:ser>
        <c:dLbls>
          <c:dLblPos val="ctr"/>
          <c:showLegendKey val="0"/>
          <c:showVal val="1"/>
          <c:showCatName val="0"/>
          <c:showSerName val="0"/>
          <c:showPercent val="0"/>
          <c:showBubbleSize val="0"/>
        </c:dLbls>
        <c:gapWidth val="50"/>
        <c:overlap val="100"/>
        <c:axId val="603432072"/>
        <c:axId val="603432464"/>
      </c:barChart>
      <c:catAx>
        <c:axId val="60343207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3432464"/>
        <c:crosses val="autoZero"/>
        <c:auto val="1"/>
        <c:lblAlgn val="ctr"/>
        <c:lblOffset val="100"/>
        <c:noMultiLvlLbl val="0"/>
      </c:catAx>
      <c:valAx>
        <c:axId val="603432464"/>
        <c:scaling>
          <c:orientation val="minMax"/>
        </c:scaling>
        <c:delete val="1"/>
        <c:axPos val="t"/>
        <c:numFmt formatCode="0%" sourceLinked="1"/>
        <c:majorTickMark val="none"/>
        <c:minorTickMark val="none"/>
        <c:tickLblPos val="nextTo"/>
        <c:crossAx val="6034320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29067345184088E-2"/>
          <c:y val="5.3407529147448146E-2"/>
          <c:w val="0.69169887146994669"/>
          <c:h val="0.79783042426131634"/>
        </c:manualLayout>
      </c:layout>
      <c:barChart>
        <c:barDir val="col"/>
        <c:grouping val="percentStacked"/>
        <c:varyColors val="0"/>
        <c:ser>
          <c:idx val="0"/>
          <c:order val="0"/>
          <c:tx>
            <c:strRef>
              <c:f>Sheet1!$B$1</c:f>
              <c:strCache>
                <c:ptCount val="1"/>
                <c:pt idx="0">
                  <c:v>Don't know</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Sheet1!$B$2:$B$3</c:f>
              <c:numCache>
                <c:formatCode>0%</c:formatCode>
                <c:ptCount val="2"/>
                <c:pt idx="0">
                  <c:v>5.8084518484340243E-2</c:v>
                </c:pt>
                <c:pt idx="1">
                  <c:v>6.1778516453778624E-2</c:v>
                </c:pt>
              </c:numCache>
            </c:numRef>
          </c:val>
          <c:extLst>
            <c:ext xmlns:c16="http://schemas.microsoft.com/office/drawing/2014/chart" uri="{C3380CC4-5D6E-409C-BE32-E72D297353CC}">
              <c16:uniqueId val="{00000000-265E-4062-965A-44F5BBF660BE}"/>
            </c:ext>
          </c:extLst>
        </c:ser>
        <c:ser>
          <c:idx val="1"/>
          <c:order val="1"/>
          <c:tx>
            <c:strRef>
              <c:f>Sheet1!$C$1</c:f>
              <c:strCache>
                <c:ptCount val="1"/>
                <c:pt idx="0">
                  <c:v>Decrease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Sheet1!$C$2:$C$3</c:f>
              <c:numCache>
                <c:formatCode>0%</c:formatCode>
                <c:ptCount val="2"/>
                <c:pt idx="0">
                  <c:v>0.2581215437725084</c:v>
                </c:pt>
                <c:pt idx="1">
                  <c:v>0.24769983170368853</c:v>
                </c:pt>
              </c:numCache>
            </c:numRef>
          </c:val>
          <c:extLst>
            <c:ext xmlns:c16="http://schemas.microsoft.com/office/drawing/2014/chart" uri="{C3380CC4-5D6E-409C-BE32-E72D297353CC}">
              <c16:uniqueId val="{00000001-265E-4062-965A-44F5BBF660BE}"/>
            </c:ext>
          </c:extLst>
        </c:ser>
        <c:ser>
          <c:idx val="2"/>
          <c:order val="2"/>
          <c:tx>
            <c:strRef>
              <c:f>Sheet1!$D$1</c:f>
              <c:strCache>
                <c:ptCount val="1"/>
                <c:pt idx="0">
                  <c:v>About the same</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Sheet1!$D$2:$D$3</c:f>
              <c:numCache>
                <c:formatCode>0%</c:formatCode>
                <c:ptCount val="2"/>
                <c:pt idx="0">
                  <c:v>0.6393597685899215</c:v>
                </c:pt>
                <c:pt idx="1">
                  <c:v>0.61498430523299497</c:v>
                </c:pt>
              </c:numCache>
            </c:numRef>
          </c:val>
          <c:extLst>
            <c:ext xmlns:c16="http://schemas.microsoft.com/office/drawing/2014/chart" uri="{C3380CC4-5D6E-409C-BE32-E72D297353CC}">
              <c16:uniqueId val="{00000002-265E-4062-965A-44F5BBF660BE}"/>
            </c:ext>
          </c:extLst>
        </c:ser>
        <c:ser>
          <c:idx val="3"/>
          <c:order val="3"/>
          <c:tx>
            <c:strRef>
              <c:f>Sheet1!$E$1</c:f>
              <c:strCache>
                <c:ptCount val="1"/>
                <c:pt idx="0">
                  <c:v>Increase</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Sheet1!$E$2:$E$3</c:f>
              <c:numCache>
                <c:formatCode>0%</c:formatCode>
                <c:ptCount val="2"/>
                <c:pt idx="0">
                  <c:v>4.4434169153246723E-2</c:v>
                </c:pt>
                <c:pt idx="1">
                  <c:v>7.5537346609556535E-2</c:v>
                </c:pt>
              </c:numCache>
            </c:numRef>
          </c:val>
          <c:extLst>
            <c:ext xmlns:c16="http://schemas.microsoft.com/office/drawing/2014/chart" uri="{C3380CC4-5D6E-409C-BE32-E72D297353CC}">
              <c16:uniqueId val="{00000003-265E-4062-965A-44F5BBF660BE}"/>
            </c:ext>
          </c:extLst>
        </c:ser>
        <c:dLbls>
          <c:dLblPos val="ctr"/>
          <c:showLegendKey val="0"/>
          <c:showVal val="1"/>
          <c:showCatName val="0"/>
          <c:showSerName val="0"/>
          <c:showPercent val="0"/>
          <c:showBubbleSize val="0"/>
        </c:dLbls>
        <c:gapWidth val="50"/>
        <c:overlap val="100"/>
        <c:axId val="603423056"/>
        <c:axId val="603419920"/>
      </c:barChart>
      <c:catAx>
        <c:axId val="60342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3419920"/>
        <c:crosses val="autoZero"/>
        <c:auto val="1"/>
        <c:lblAlgn val="ctr"/>
        <c:lblOffset val="100"/>
        <c:noMultiLvlLbl val="0"/>
      </c:catAx>
      <c:valAx>
        <c:axId val="603419920"/>
        <c:scaling>
          <c:orientation val="minMax"/>
        </c:scaling>
        <c:delete val="1"/>
        <c:axPos val="l"/>
        <c:numFmt formatCode="0%" sourceLinked="1"/>
        <c:majorTickMark val="none"/>
        <c:minorTickMark val="none"/>
        <c:tickLblPos val="nextTo"/>
        <c:crossAx val="60342305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 More of a problem</c:v>
                </c:pt>
              </c:strCache>
            </c:strRef>
          </c:tx>
          <c:spPr>
            <a:ln w="28575" cap="rnd">
              <a:solidFill>
                <a:srgbClr val="1BBABF"/>
              </a:solidFill>
              <a:round/>
            </a:ln>
            <a:effectLst/>
          </c:spPr>
          <c:marker>
            <c:symbol val="square"/>
            <c:size val="5"/>
            <c:spPr>
              <a:solidFill>
                <a:srgbClr val="1BBABF"/>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Q1
17/18</c:v>
                </c:pt>
                <c:pt idx="1">
                  <c:v>Q2
17/18</c:v>
                </c:pt>
                <c:pt idx="2">
                  <c:v>Q3
17/18</c:v>
                </c:pt>
                <c:pt idx="3">
                  <c:v>Q4
17/18</c:v>
                </c:pt>
                <c:pt idx="4">
                  <c:v>Q1
18/19</c:v>
                </c:pt>
                <c:pt idx="5">
                  <c:v>Q2
18/19</c:v>
                </c:pt>
                <c:pt idx="6">
                  <c:v>Q3
18/19</c:v>
                </c:pt>
                <c:pt idx="7">
                  <c:v>Q4
18/19</c:v>
                </c:pt>
                <c:pt idx="8">
                  <c:v>Q1
19/20</c:v>
                </c:pt>
                <c:pt idx="9">
                  <c:v>Q2
19/20</c:v>
                </c:pt>
              </c:strCache>
            </c:strRef>
          </c:cat>
          <c:val>
            <c:numRef>
              <c:f>Sheet1!$B$2:$B$11</c:f>
              <c:numCache>
                <c:formatCode>0%</c:formatCode>
                <c:ptCount val="10"/>
                <c:pt idx="0">
                  <c:v>0.38586417824639302</c:v>
                </c:pt>
                <c:pt idx="1">
                  <c:v>0.395770263053353</c:v>
                </c:pt>
                <c:pt idx="2">
                  <c:v>0.33633805411607798</c:v>
                </c:pt>
                <c:pt idx="3">
                  <c:v>0.31951545017134497</c:v>
                </c:pt>
                <c:pt idx="4">
                  <c:v>0.34988459923332299</c:v>
                </c:pt>
                <c:pt idx="5">
                  <c:v>0.38</c:v>
                </c:pt>
                <c:pt idx="6">
                  <c:v>0.4</c:v>
                </c:pt>
                <c:pt idx="7">
                  <c:v>0.41</c:v>
                </c:pt>
                <c:pt idx="8">
                  <c:v>0.27</c:v>
                </c:pt>
                <c:pt idx="9">
                  <c:v>0.32</c:v>
                </c:pt>
              </c:numCache>
            </c:numRef>
          </c:val>
          <c:smooth val="0"/>
          <c:extLst>
            <c:ext xmlns:c16="http://schemas.microsoft.com/office/drawing/2014/chart" uri="{C3380CC4-5D6E-409C-BE32-E72D297353CC}">
              <c16:uniqueId val="{00000000-0FB9-4BC2-8CE8-BC4D5FE08AB3}"/>
            </c:ext>
          </c:extLst>
        </c:ser>
        <c:dLbls>
          <c:dLblPos val="t"/>
          <c:showLegendKey val="0"/>
          <c:showVal val="1"/>
          <c:showCatName val="0"/>
          <c:showSerName val="0"/>
          <c:showPercent val="0"/>
          <c:showBubbleSize val="0"/>
        </c:dLbls>
        <c:marker val="1"/>
        <c:smooth val="0"/>
        <c:axId val="604125160"/>
        <c:axId val="604131040"/>
      </c:lineChart>
      <c:catAx>
        <c:axId val="604125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4131040"/>
        <c:crosses val="autoZero"/>
        <c:auto val="1"/>
        <c:lblAlgn val="ctr"/>
        <c:lblOffset val="100"/>
        <c:noMultiLvlLbl val="0"/>
      </c:catAx>
      <c:valAx>
        <c:axId val="60413104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412516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29067345184088E-2"/>
          <c:y val="5.3407529147448146E-2"/>
          <c:w val="0.69169887146994669"/>
          <c:h val="0.7639828769994641"/>
        </c:manualLayout>
      </c:layout>
      <c:barChart>
        <c:barDir val="col"/>
        <c:grouping val="percentStacked"/>
        <c:varyColors val="0"/>
        <c:ser>
          <c:idx val="0"/>
          <c:order val="0"/>
          <c:tx>
            <c:strRef>
              <c:f>Sheet1!$B$1</c:f>
              <c:strCache>
                <c:ptCount val="1"/>
                <c:pt idx="0">
                  <c:v>Don't know</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Sheet1!$B$2:$B$3</c:f>
              <c:numCache>
                <c:formatCode>0%</c:formatCode>
                <c:ptCount val="2"/>
                <c:pt idx="0">
                  <c:v>5.2202449172877648E-2</c:v>
                </c:pt>
                <c:pt idx="1">
                  <c:v>4.7861779735104866E-2</c:v>
                </c:pt>
              </c:numCache>
            </c:numRef>
          </c:val>
          <c:extLst>
            <c:ext xmlns:c16="http://schemas.microsoft.com/office/drawing/2014/chart" uri="{C3380CC4-5D6E-409C-BE32-E72D297353CC}">
              <c16:uniqueId val="{00000000-59F9-4231-91A9-C356B207F1F0}"/>
            </c:ext>
          </c:extLst>
        </c:ser>
        <c:ser>
          <c:idx val="1"/>
          <c:order val="1"/>
          <c:tx>
            <c:strRef>
              <c:f>Sheet1!$C$1</c:f>
              <c:strCache>
                <c:ptCount val="1"/>
                <c:pt idx="0">
                  <c:v>More of a problem</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Sheet1!$C$2:$C$3</c:f>
              <c:numCache>
                <c:formatCode>0%</c:formatCode>
                <c:ptCount val="2"/>
                <c:pt idx="0">
                  <c:v>0.34610964189735716</c:v>
                </c:pt>
                <c:pt idx="1">
                  <c:v>0.35193435189497996</c:v>
                </c:pt>
              </c:numCache>
            </c:numRef>
          </c:val>
          <c:extLst>
            <c:ext xmlns:c16="http://schemas.microsoft.com/office/drawing/2014/chart" uri="{C3380CC4-5D6E-409C-BE32-E72D297353CC}">
              <c16:uniqueId val="{00000001-59F9-4231-91A9-C356B207F1F0}"/>
            </c:ext>
          </c:extLst>
        </c:ser>
        <c:ser>
          <c:idx val="2"/>
          <c:order val="2"/>
          <c:tx>
            <c:strRef>
              <c:f>Sheet1!$D$1</c:f>
              <c:strCache>
                <c:ptCount val="1"/>
                <c:pt idx="0">
                  <c:v>No change</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Sheet1!$D$2:$D$3</c:f>
              <c:numCache>
                <c:formatCode>0%</c:formatCode>
                <c:ptCount val="2"/>
                <c:pt idx="0">
                  <c:v>0.54474660828844335</c:v>
                </c:pt>
                <c:pt idx="1">
                  <c:v>0.51627943991991421</c:v>
                </c:pt>
              </c:numCache>
            </c:numRef>
          </c:val>
          <c:extLst>
            <c:ext xmlns:c16="http://schemas.microsoft.com/office/drawing/2014/chart" uri="{C3380CC4-5D6E-409C-BE32-E72D297353CC}">
              <c16:uniqueId val="{00000002-59F9-4231-91A9-C356B207F1F0}"/>
            </c:ext>
          </c:extLst>
        </c:ser>
        <c:ser>
          <c:idx val="3"/>
          <c:order val="3"/>
          <c:tx>
            <c:strRef>
              <c:f>Sheet1!$E$1</c:f>
              <c:strCache>
                <c:ptCount val="1"/>
                <c:pt idx="0">
                  <c:v>Less of a problem</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Sheet1!$E$2:$E$3</c:f>
              <c:numCache>
                <c:formatCode>0%</c:formatCode>
                <c:ptCount val="2"/>
                <c:pt idx="0">
                  <c:v>5.6941300641346337E-2</c:v>
                </c:pt>
                <c:pt idx="1">
                  <c:v>8.392442845002003E-2</c:v>
                </c:pt>
              </c:numCache>
            </c:numRef>
          </c:val>
          <c:extLst>
            <c:ext xmlns:c16="http://schemas.microsoft.com/office/drawing/2014/chart" uri="{C3380CC4-5D6E-409C-BE32-E72D297353CC}">
              <c16:uniqueId val="{00000003-59F9-4231-91A9-C356B207F1F0}"/>
            </c:ext>
          </c:extLst>
        </c:ser>
        <c:dLbls>
          <c:dLblPos val="ctr"/>
          <c:showLegendKey val="0"/>
          <c:showVal val="1"/>
          <c:showCatName val="0"/>
          <c:showSerName val="0"/>
          <c:showPercent val="0"/>
          <c:showBubbleSize val="0"/>
        </c:dLbls>
        <c:gapWidth val="50"/>
        <c:overlap val="100"/>
        <c:axId val="604125552"/>
        <c:axId val="604129864"/>
      </c:barChart>
      <c:catAx>
        <c:axId val="604125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4129864"/>
        <c:crosses val="autoZero"/>
        <c:auto val="1"/>
        <c:lblAlgn val="ctr"/>
        <c:lblOffset val="100"/>
        <c:noMultiLvlLbl val="0"/>
      </c:catAx>
      <c:valAx>
        <c:axId val="604129864"/>
        <c:scaling>
          <c:orientation val="minMax"/>
        </c:scaling>
        <c:delete val="1"/>
        <c:axPos val="l"/>
        <c:numFmt formatCode="0%" sourceLinked="1"/>
        <c:majorTickMark val="none"/>
        <c:minorTickMark val="none"/>
        <c:tickLblPos val="nextTo"/>
        <c:crossAx val="6041255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dirty="0"/>
              <a:t>Demographic Analysis </a:t>
            </a:r>
            <a:r>
              <a:rPr lang="en-US" sz="1600" dirty="0"/>
              <a:t>(last 12</a:t>
            </a:r>
            <a:r>
              <a:rPr lang="en-US" sz="1600" baseline="0" dirty="0"/>
              <a:t> months)</a:t>
            </a:r>
            <a:endParaRPr lang="en-US" sz="1600"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More of a problem</c:v>
                </c:pt>
              </c:strCache>
            </c:strRef>
          </c:tx>
          <c:spPr>
            <a:solidFill>
              <a:srgbClr val="A2C5E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Male</c:v>
                </c:pt>
                <c:pt idx="1">
                  <c:v>Female</c:v>
                </c:pt>
                <c:pt idx="2">
                  <c:v>16 to 34</c:v>
                </c:pt>
                <c:pt idx="3">
                  <c:v>35 to 54</c:v>
                </c:pt>
                <c:pt idx="4">
                  <c:v>55+</c:v>
                </c:pt>
                <c:pt idx="5">
                  <c:v>White</c:v>
                </c:pt>
                <c:pt idx="6">
                  <c:v>BAME</c:v>
                </c:pt>
                <c:pt idx="7">
                  <c:v>Yes</c:v>
                </c:pt>
                <c:pt idx="8">
                  <c:v>No</c:v>
                </c:pt>
              </c:strCache>
            </c:strRef>
          </c:cat>
          <c:val>
            <c:numRef>
              <c:f>Sheet1!$B$2:$B$10</c:f>
              <c:numCache>
                <c:formatCode>0%</c:formatCode>
                <c:ptCount val="9"/>
                <c:pt idx="0">
                  <c:v>0.30497500408218048</c:v>
                </c:pt>
                <c:pt idx="1">
                  <c:v>0.39633132997053205</c:v>
                </c:pt>
                <c:pt idx="2">
                  <c:v>0.28987154670781534</c:v>
                </c:pt>
                <c:pt idx="3">
                  <c:v>0.37404031434629587</c:v>
                </c:pt>
                <c:pt idx="4">
                  <c:v>0.37545647393178228</c:v>
                </c:pt>
                <c:pt idx="5">
                  <c:v>0.35516669314281418</c:v>
                </c:pt>
                <c:pt idx="6">
                  <c:v>0.31881344971909931</c:v>
                </c:pt>
                <c:pt idx="7">
                  <c:v>0.53286090017688081</c:v>
                </c:pt>
                <c:pt idx="8">
                  <c:v>0.32953335340491507</c:v>
                </c:pt>
              </c:numCache>
            </c:numRef>
          </c:val>
          <c:extLst>
            <c:ext xmlns:c16="http://schemas.microsoft.com/office/drawing/2014/chart" uri="{C3380CC4-5D6E-409C-BE32-E72D297353CC}">
              <c16:uniqueId val="{00000000-A329-49DF-864A-7C7C0886CE06}"/>
            </c:ext>
          </c:extLst>
        </c:ser>
        <c:dLbls>
          <c:showLegendKey val="0"/>
          <c:showVal val="0"/>
          <c:showCatName val="0"/>
          <c:showSerName val="0"/>
          <c:showPercent val="0"/>
          <c:showBubbleSize val="0"/>
        </c:dLbls>
        <c:gapWidth val="50"/>
        <c:overlap val="-27"/>
        <c:axId val="604129080"/>
        <c:axId val="604127120"/>
      </c:barChart>
      <c:catAx>
        <c:axId val="604129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4127120"/>
        <c:crosses val="autoZero"/>
        <c:auto val="1"/>
        <c:lblAlgn val="ctr"/>
        <c:lblOffset val="100"/>
        <c:noMultiLvlLbl val="0"/>
      </c:catAx>
      <c:valAx>
        <c:axId val="604127120"/>
        <c:scaling>
          <c:orientation val="minMax"/>
          <c:min val="0"/>
        </c:scaling>
        <c:delete val="1"/>
        <c:axPos val="l"/>
        <c:numFmt formatCode="0%" sourceLinked="1"/>
        <c:majorTickMark val="out"/>
        <c:minorTickMark val="none"/>
        <c:tickLblPos val="nextTo"/>
        <c:crossAx val="6041290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b="0" i="0" baseline="0" dirty="0">
                <a:effectLst/>
              </a:rPr>
              <a:t>District Comparisons </a:t>
            </a:r>
            <a:r>
              <a:rPr lang="en-US" sz="1600" b="0" i="0" baseline="0" dirty="0">
                <a:effectLst/>
              </a:rPr>
              <a:t>(last 12 months</a:t>
            </a:r>
            <a:r>
              <a:rPr lang="en-US" sz="1800" b="0" i="0" baseline="0" dirty="0">
                <a:effectLst/>
              </a:rPr>
              <a:t>)</a:t>
            </a:r>
            <a:endParaRPr lang="en-GB" dirty="0">
              <a:effectLst/>
            </a:endParaRP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4750434385002288"/>
          <c:y val="0.18242037442256262"/>
          <c:w val="0.59442524005486963"/>
          <c:h val="0.78927506280897963"/>
        </c:manualLayout>
      </c:layout>
      <c:barChart>
        <c:barDir val="bar"/>
        <c:grouping val="clustered"/>
        <c:varyColors val="0"/>
        <c:ser>
          <c:idx val="0"/>
          <c:order val="0"/>
          <c:tx>
            <c:strRef>
              <c:f>Sheet1!$B$1</c:f>
              <c:strCache>
                <c:ptCount val="1"/>
                <c:pt idx="0">
                  <c:v>% More of a problem</c:v>
                </c:pt>
              </c:strCache>
            </c:strRef>
          </c:tx>
          <c:spPr>
            <a:solidFill>
              <a:srgbClr val="1BBAB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Harlow</c:v>
                </c:pt>
                <c:pt idx="1">
                  <c:v>Castle Point</c:v>
                </c:pt>
                <c:pt idx="2">
                  <c:v>Southend-On-Sea</c:v>
                </c:pt>
                <c:pt idx="3">
                  <c:v>Thurrock</c:v>
                </c:pt>
                <c:pt idx="4">
                  <c:v>Basildon</c:v>
                </c:pt>
                <c:pt idx="5">
                  <c:v>Brentwood</c:v>
                </c:pt>
                <c:pt idx="6">
                  <c:v>Epping Forest</c:v>
                </c:pt>
                <c:pt idx="7">
                  <c:v>Rochford</c:v>
                </c:pt>
                <c:pt idx="8">
                  <c:v>Tendring</c:v>
                </c:pt>
                <c:pt idx="9">
                  <c:v>Chelmsford</c:v>
                </c:pt>
                <c:pt idx="10">
                  <c:v>Braintree</c:v>
                </c:pt>
                <c:pt idx="11">
                  <c:v>Uttlesford</c:v>
                </c:pt>
                <c:pt idx="12">
                  <c:v>Colchester</c:v>
                </c:pt>
                <c:pt idx="13">
                  <c:v>Maldon</c:v>
                </c:pt>
              </c:strCache>
            </c:strRef>
          </c:cat>
          <c:val>
            <c:numRef>
              <c:f>Sheet1!$B$2:$B$15</c:f>
              <c:numCache>
                <c:formatCode>0%</c:formatCode>
                <c:ptCount val="14"/>
                <c:pt idx="0">
                  <c:v>0.46</c:v>
                </c:pt>
                <c:pt idx="1">
                  <c:v>0.43</c:v>
                </c:pt>
                <c:pt idx="2">
                  <c:v>0.42</c:v>
                </c:pt>
                <c:pt idx="3">
                  <c:v>0.41</c:v>
                </c:pt>
                <c:pt idx="4">
                  <c:v>0.4</c:v>
                </c:pt>
                <c:pt idx="5">
                  <c:v>0.37</c:v>
                </c:pt>
                <c:pt idx="6">
                  <c:v>0.37</c:v>
                </c:pt>
                <c:pt idx="7">
                  <c:v>0.36</c:v>
                </c:pt>
                <c:pt idx="8">
                  <c:v>0.35</c:v>
                </c:pt>
                <c:pt idx="9">
                  <c:v>0.3</c:v>
                </c:pt>
                <c:pt idx="10">
                  <c:v>0.3</c:v>
                </c:pt>
                <c:pt idx="11">
                  <c:v>0.28000000000000003</c:v>
                </c:pt>
                <c:pt idx="12">
                  <c:v>0.24</c:v>
                </c:pt>
                <c:pt idx="13">
                  <c:v>0.23</c:v>
                </c:pt>
              </c:numCache>
            </c:numRef>
          </c:val>
          <c:extLst>
            <c:ext xmlns:c16="http://schemas.microsoft.com/office/drawing/2014/chart" uri="{C3380CC4-5D6E-409C-BE32-E72D297353CC}">
              <c16:uniqueId val="{00000000-0073-49DF-960F-5CAE54435DDE}"/>
            </c:ext>
          </c:extLst>
        </c:ser>
        <c:dLbls>
          <c:showLegendKey val="0"/>
          <c:showVal val="0"/>
          <c:showCatName val="0"/>
          <c:showSerName val="0"/>
          <c:showPercent val="0"/>
          <c:showBubbleSize val="0"/>
        </c:dLbls>
        <c:gapWidth val="50"/>
        <c:axId val="604124768"/>
        <c:axId val="604127512"/>
      </c:barChart>
      <c:catAx>
        <c:axId val="604124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4127512"/>
        <c:crosses val="autoZero"/>
        <c:auto val="1"/>
        <c:lblAlgn val="ctr"/>
        <c:lblOffset val="100"/>
        <c:noMultiLvlLbl val="0"/>
      </c:catAx>
      <c:valAx>
        <c:axId val="604127512"/>
        <c:scaling>
          <c:orientation val="minMax"/>
          <c:min val="0"/>
        </c:scaling>
        <c:delete val="1"/>
        <c:axPos val="t"/>
        <c:numFmt formatCode="0%" sourceLinked="1"/>
        <c:majorTickMark val="out"/>
        <c:minorTickMark val="none"/>
        <c:tickLblPos val="nextTo"/>
        <c:crossAx val="6041247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dirty="0"/>
              <a:t>% Very/Fairly Interested</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 More of a problem</c:v>
                </c:pt>
              </c:strCache>
            </c:strRef>
          </c:tx>
          <c:spPr>
            <a:ln w="28575" cap="rnd">
              <a:solidFill>
                <a:srgbClr val="1BBABF"/>
              </a:solidFill>
              <a:round/>
            </a:ln>
            <a:effectLst/>
          </c:spPr>
          <c:marker>
            <c:symbol val="square"/>
            <c:size val="5"/>
            <c:spPr>
              <a:solidFill>
                <a:srgbClr val="1BBABF"/>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Q1
17/18</c:v>
                </c:pt>
                <c:pt idx="1">
                  <c:v>Q2
17/18</c:v>
                </c:pt>
                <c:pt idx="2">
                  <c:v>Q3
17/18</c:v>
                </c:pt>
                <c:pt idx="3">
                  <c:v>Q4
17/18</c:v>
                </c:pt>
                <c:pt idx="4">
                  <c:v>Q1
18/19</c:v>
                </c:pt>
                <c:pt idx="5">
                  <c:v>Q2
18/19</c:v>
                </c:pt>
                <c:pt idx="6">
                  <c:v>Q3
18/19</c:v>
                </c:pt>
                <c:pt idx="7">
                  <c:v>Q4
18/19</c:v>
                </c:pt>
                <c:pt idx="8">
                  <c:v>Q1
19/20</c:v>
                </c:pt>
                <c:pt idx="9">
                  <c:v>Q2
19/20</c:v>
                </c:pt>
              </c:strCache>
            </c:strRef>
          </c:cat>
          <c:val>
            <c:numRef>
              <c:f>Sheet1!$B$2:$B$11</c:f>
              <c:numCache>
                <c:formatCode>0%</c:formatCode>
                <c:ptCount val="10"/>
                <c:pt idx="0">
                  <c:v>0.85177510275263901</c:v>
                </c:pt>
                <c:pt idx="1">
                  <c:v>0.85815662113070812</c:v>
                </c:pt>
                <c:pt idx="2">
                  <c:v>0.84984520962800458</c:v>
                </c:pt>
                <c:pt idx="3">
                  <c:v>0.8500378802980787</c:v>
                </c:pt>
                <c:pt idx="4">
                  <c:v>0.85176783475367468</c:v>
                </c:pt>
                <c:pt idx="5">
                  <c:v>0.86560657751869985</c:v>
                </c:pt>
                <c:pt idx="6">
                  <c:v>0.79566610022419326</c:v>
                </c:pt>
                <c:pt idx="7">
                  <c:v>0.82</c:v>
                </c:pt>
                <c:pt idx="8">
                  <c:v>0.81</c:v>
                </c:pt>
                <c:pt idx="9">
                  <c:v>0.74</c:v>
                </c:pt>
              </c:numCache>
            </c:numRef>
          </c:val>
          <c:smooth val="0"/>
          <c:extLst>
            <c:ext xmlns:c16="http://schemas.microsoft.com/office/drawing/2014/chart" uri="{C3380CC4-5D6E-409C-BE32-E72D297353CC}">
              <c16:uniqueId val="{00000000-0FB9-4BC2-8CE8-BC4D5FE08AB3}"/>
            </c:ext>
          </c:extLst>
        </c:ser>
        <c:dLbls>
          <c:dLblPos val="t"/>
          <c:showLegendKey val="0"/>
          <c:showVal val="1"/>
          <c:showCatName val="0"/>
          <c:showSerName val="0"/>
          <c:showPercent val="0"/>
          <c:showBubbleSize val="0"/>
        </c:dLbls>
        <c:marker val="1"/>
        <c:smooth val="0"/>
        <c:axId val="503062632"/>
        <c:axId val="397689072"/>
      </c:lineChart>
      <c:catAx>
        <c:axId val="503062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7689072"/>
        <c:crosses val="autoZero"/>
        <c:auto val="1"/>
        <c:lblAlgn val="ctr"/>
        <c:lblOffset val="100"/>
        <c:noMultiLvlLbl val="0"/>
      </c:catAx>
      <c:valAx>
        <c:axId val="397689072"/>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0306263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29067345184088E-2"/>
          <c:y val="0.1468707051554824"/>
          <c:w val="0.69169887146994669"/>
          <c:h val="0.67051970099142988"/>
        </c:manualLayout>
      </c:layout>
      <c:barChart>
        <c:barDir val="col"/>
        <c:grouping val="percentStacked"/>
        <c:varyColors val="0"/>
        <c:ser>
          <c:idx val="0"/>
          <c:order val="0"/>
          <c:tx>
            <c:strRef>
              <c:f>Sheet1!$B$1</c:f>
              <c:strCache>
                <c:ptCount val="1"/>
                <c:pt idx="0">
                  <c:v>Don't know</c:v>
                </c:pt>
              </c:strCache>
            </c:strRef>
          </c:tx>
          <c:spPr>
            <a:solidFill>
              <a:schemeClr val="bg1">
                <a:lumMod val="75000"/>
              </a:schemeClr>
            </a:solidFill>
            <a:ln>
              <a:noFill/>
            </a:ln>
            <a:effectLst/>
          </c:spPr>
          <c:invertIfNegative val="0"/>
          <c:dLbls>
            <c:delete val="1"/>
          </c:dLbls>
          <c:cat>
            <c:strRef>
              <c:f>Sheet1!$A$2:$A$3</c:f>
              <c:strCache>
                <c:ptCount val="2"/>
                <c:pt idx="0">
                  <c:v>12 months to end 
of Sep-18</c:v>
                </c:pt>
                <c:pt idx="1">
                  <c:v>12 months to end 
of Sep-19</c:v>
                </c:pt>
              </c:strCache>
            </c:strRef>
          </c:cat>
          <c:val>
            <c:numRef>
              <c:f>Sheet1!$B$2:$B$3</c:f>
              <c:numCache>
                <c:formatCode>0%</c:formatCode>
                <c:ptCount val="2"/>
                <c:pt idx="0">
                  <c:v>7.5124215806790214E-3</c:v>
                </c:pt>
                <c:pt idx="1">
                  <c:v>8.7692344155284527E-3</c:v>
                </c:pt>
              </c:numCache>
            </c:numRef>
          </c:val>
          <c:extLst>
            <c:ext xmlns:c16="http://schemas.microsoft.com/office/drawing/2014/chart" uri="{C3380CC4-5D6E-409C-BE32-E72D297353CC}">
              <c16:uniqueId val="{00000000-59F9-4231-91A9-C356B207F1F0}"/>
            </c:ext>
          </c:extLst>
        </c:ser>
        <c:ser>
          <c:idx val="1"/>
          <c:order val="1"/>
          <c:tx>
            <c:strRef>
              <c:f>Sheet1!$C$1</c:f>
              <c:strCache>
                <c:ptCount val="1"/>
                <c:pt idx="0">
                  <c:v>Not at all interested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Sheet1!$C$2:$C$3</c:f>
              <c:numCache>
                <c:formatCode>0%</c:formatCode>
                <c:ptCount val="2"/>
                <c:pt idx="0">
                  <c:v>2.9191309360542768E-2</c:v>
                </c:pt>
                <c:pt idx="1">
                  <c:v>7.2991089540767079E-2</c:v>
                </c:pt>
              </c:numCache>
            </c:numRef>
          </c:val>
          <c:extLst>
            <c:ext xmlns:c16="http://schemas.microsoft.com/office/drawing/2014/chart" uri="{C3380CC4-5D6E-409C-BE32-E72D297353CC}">
              <c16:uniqueId val="{00000001-59F9-4231-91A9-C356B207F1F0}"/>
            </c:ext>
          </c:extLst>
        </c:ser>
        <c:ser>
          <c:idx val="2"/>
          <c:order val="2"/>
          <c:tx>
            <c:strRef>
              <c:f>Sheet1!$D$1</c:f>
              <c:strCache>
                <c:ptCount val="1"/>
                <c:pt idx="0">
                  <c:v>Not very interested</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Sheet1!$D$2:$D$3</c:f>
              <c:numCache>
                <c:formatCode>0%</c:formatCode>
                <c:ptCount val="2"/>
                <c:pt idx="0">
                  <c:v>0.10900690175330735</c:v>
                </c:pt>
                <c:pt idx="1">
                  <c:v>0.12790834548885702</c:v>
                </c:pt>
              </c:numCache>
            </c:numRef>
          </c:val>
          <c:extLst>
            <c:ext xmlns:c16="http://schemas.microsoft.com/office/drawing/2014/chart" uri="{C3380CC4-5D6E-409C-BE32-E72D297353CC}">
              <c16:uniqueId val="{00000002-59F9-4231-91A9-C356B207F1F0}"/>
            </c:ext>
          </c:extLst>
        </c:ser>
        <c:ser>
          <c:idx val="3"/>
          <c:order val="3"/>
          <c:tx>
            <c:strRef>
              <c:f>Sheet1!$E$1</c:f>
              <c:strCache>
                <c:ptCount val="1"/>
                <c:pt idx="0">
                  <c:v>Fairly interested</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Sheet1!$E$2:$E$3</c:f>
              <c:numCache>
                <c:formatCode>0%</c:formatCode>
                <c:ptCount val="2"/>
                <c:pt idx="0">
                  <c:v>0.52545244039356875</c:v>
                </c:pt>
                <c:pt idx="1">
                  <c:v>0.47473274425071804</c:v>
                </c:pt>
              </c:numCache>
            </c:numRef>
          </c:val>
          <c:extLst>
            <c:ext xmlns:c16="http://schemas.microsoft.com/office/drawing/2014/chart" uri="{C3380CC4-5D6E-409C-BE32-E72D297353CC}">
              <c16:uniqueId val="{00000003-59F9-4231-91A9-C356B207F1F0}"/>
            </c:ext>
          </c:extLst>
        </c:ser>
        <c:ser>
          <c:idx val="4"/>
          <c:order val="4"/>
          <c:tx>
            <c:strRef>
              <c:f>Sheet1!$F$1</c:f>
              <c:strCache>
                <c:ptCount val="1"/>
                <c:pt idx="0">
                  <c:v>Very interested</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Sheet1!$F$2:$F$3</c:f>
              <c:numCache>
                <c:formatCode>0%</c:formatCode>
                <c:ptCount val="2"/>
                <c:pt idx="0">
                  <c:v>0.32883692691192812</c:v>
                </c:pt>
                <c:pt idx="1">
                  <c:v>0.31559858630415211</c:v>
                </c:pt>
              </c:numCache>
            </c:numRef>
          </c:val>
          <c:extLst>
            <c:ext xmlns:c16="http://schemas.microsoft.com/office/drawing/2014/chart" uri="{C3380CC4-5D6E-409C-BE32-E72D297353CC}">
              <c16:uniqueId val="{00000000-5609-4E5B-9875-5EA85F72EA69}"/>
            </c:ext>
          </c:extLst>
        </c:ser>
        <c:dLbls>
          <c:dLblPos val="ctr"/>
          <c:showLegendKey val="0"/>
          <c:showVal val="1"/>
          <c:showCatName val="0"/>
          <c:showSerName val="0"/>
          <c:showPercent val="0"/>
          <c:showBubbleSize val="0"/>
        </c:dLbls>
        <c:gapWidth val="50"/>
        <c:overlap val="100"/>
        <c:axId val="397691816"/>
        <c:axId val="397691032"/>
      </c:barChart>
      <c:catAx>
        <c:axId val="397691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7691032"/>
        <c:crosses val="autoZero"/>
        <c:auto val="1"/>
        <c:lblAlgn val="ctr"/>
        <c:lblOffset val="100"/>
        <c:noMultiLvlLbl val="0"/>
      </c:catAx>
      <c:valAx>
        <c:axId val="397691032"/>
        <c:scaling>
          <c:orientation val="minMax"/>
        </c:scaling>
        <c:delete val="1"/>
        <c:axPos val="l"/>
        <c:numFmt formatCode="0%" sourceLinked="1"/>
        <c:majorTickMark val="none"/>
        <c:minorTickMark val="none"/>
        <c:tickLblPos val="nextTo"/>
        <c:crossAx val="397691816"/>
        <c:crosses val="autoZero"/>
        <c:crossBetween val="between"/>
      </c:valAx>
      <c:spPr>
        <a:noFill/>
        <a:ln>
          <a:noFill/>
        </a:ln>
        <a:effectLst/>
      </c:spPr>
    </c:plotArea>
    <c:legend>
      <c:legendPos val="r"/>
      <c:layout>
        <c:manualLayout>
          <c:xMode val="edge"/>
          <c:yMode val="edge"/>
          <c:x val="0.69511463418841757"/>
          <c:y val="0.2519973285722133"/>
          <c:w val="0.2959285455517795"/>
          <c:h val="0.3825143434172460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dirty="0"/>
              <a:t>Demographic Analysis </a:t>
            </a:r>
            <a:r>
              <a:rPr lang="en-US" sz="1600" dirty="0"/>
              <a:t>(last 12</a:t>
            </a:r>
            <a:r>
              <a:rPr lang="en-US" sz="1600" baseline="0" dirty="0"/>
              <a:t> months)</a:t>
            </a:r>
            <a:endParaRPr lang="en-US" sz="1600"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Interested</c:v>
                </c:pt>
              </c:strCache>
            </c:strRef>
          </c:tx>
          <c:spPr>
            <a:solidFill>
              <a:srgbClr val="A2C5E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Male</c:v>
                </c:pt>
                <c:pt idx="1">
                  <c:v>Female</c:v>
                </c:pt>
                <c:pt idx="2">
                  <c:v>16 to 34</c:v>
                </c:pt>
                <c:pt idx="3">
                  <c:v>35 to 54</c:v>
                </c:pt>
                <c:pt idx="4">
                  <c:v>55+</c:v>
                </c:pt>
                <c:pt idx="5">
                  <c:v>White</c:v>
                </c:pt>
                <c:pt idx="6">
                  <c:v>BAME</c:v>
                </c:pt>
                <c:pt idx="7">
                  <c:v>Yes</c:v>
                </c:pt>
                <c:pt idx="8">
                  <c:v>No</c:v>
                </c:pt>
              </c:strCache>
            </c:strRef>
          </c:cat>
          <c:val>
            <c:numRef>
              <c:f>Sheet1!$B$2:$B$10</c:f>
              <c:numCache>
                <c:formatCode>0%</c:formatCode>
                <c:ptCount val="9"/>
                <c:pt idx="0">
                  <c:v>0.77609517300887954</c:v>
                </c:pt>
                <c:pt idx="1">
                  <c:v>0.80384476252475645</c:v>
                </c:pt>
                <c:pt idx="2">
                  <c:v>0.7010859488294543</c:v>
                </c:pt>
                <c:pt idx="3">
                  <c:v>0.81840348323754208</c:v>
                </c:pt>
                <c:pt idx="4">
                  <c:v>0.83192388139344753</c:v>
                </c:pt>
                <c:pt idx="5">
                  <c:v>0.80706753231766082</c:v>
                </c:pt>
                <c:pt idx="6">
                  <c:v>0.66747513293513339</c:v>
                </c:pt>
                <c:pt idx="7">
                  <c:v>0.83602852151105034</c:v>
                </c:pt>
                <c:pt idx="8">
                  <c:v>0.78476301614873312</c:v>
                </c:pt>
              </c:numCache>
            </c:numRef>
          </c:val>
          <c:extLst>
            <c:ext xmlns:c16="http://schemas.microsoft.com/office/drawing/2014/chart" uri="{C3380CC4-5D6E-409C-BE32-E72D297353CC}">
              <c16:uniqueId val="{00000000-A329-49DF-864A-7C7C0886CE06}"/>
            </c:ext>
          </c:extLst>
        </c:ser>
        <c:dLbls>
          <c:showLegendKey val="0"/>
          <c:showVal val="0"/>
          <c:showCatName val="0"/>
          <c:showSerName val="0"/>
          <c:showPercent val="0"/>
          <c:showBubbleSize val="0"/>
        </c:dLbls>
        <c:gapWidth val="50"/>
        <c:overlap val="-27"/>
        <c:axId val="604123984"/>
        <c:axId val="604136136"/>
      </c:barChart>
      <c:catAx>
        <c:axId val="604123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4136136"/>
        <c:crosses val="autoZero"/>
        <c:auto val="1"/>
        <c:lblAlgn val="ctr"/>
        <c:lblOffset val="100"/>
        <c:noMultiLvlLbl val="0"/>
      </c:catAx>
      <c:valAx>
        <c:axId val="604136136"/>
        <c:scaling>
          <c:orientation val="minMax"/>
          <c:min val="0"/>
        </c:scaling>
        <c:delete val="1"/>
        <c:axPos val="l"/>
        <c:numFmt formatCode="0%" sourceLinked="1"/>
        <c:majorTickMark val="out"/>
        <c:minorTickMark val="none"/>
        <c:tickLblPos val="nextTo"/>
        <c:crossAx val="6041239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29067345184088E-2"/>
          <c:y val="0.12350491115347383"/>
          <c:w val="0.69169887146994669"/>
          <c:h val="0.70389940670858497"/>
        </c:manualLayout>
      </c:layout>
      <c:barChart>
        <c:barDir val="col"/>
        <c:grouping val="percentStacked"/>
        <c:varyColors val="0"/>
        <c:ser>
          <c:idx val="0"/>
          <c:order val="0"/>
          <c:tx>
            <c:strRef>
              <c:f>Sheet1!$B$1</c:f>
              <c:strCache>
                <c:ptCount val="1"/>
                <c:pt idx="0">
                  <c:v>Don’t know</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Sheet1!$B$2:$B$3</c:f>
              <c:numCache>
                <c:formatCode>0%</c:formatCode>
                <c:ptCount val="2"/>
                <c:pt idx="0">
                  <c:v>0.12596961040954055</c:v>
                </c:pt>
                <c:pt idx="1">
                  <c:v>0.10212883308025743</c:v>
                </c:pt>
              </c:numCache>
            </c:numRef>
          </c:val>
          <c:extLst>
            <c:ext xmlns:c16="http://schemas.microsoft.com/office/drawing/2014/chart" uri="{C3380CC4-5D6E-409C-BE32-E72D297353CC}">
              <c16:uniqueId val="{00000000-B1F3-4401-8CC3-053571D66452}"/>
            </c:ext>
          </c:extLst>
        </c:ser>
        <c:ser>
          <c:idx val="1"/>
          <c:order val="1"/>
          <c:tx>
            <c:strRef>
              <c:f>Sheet1!$C$1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Sheet1!$C$2:$C$3</c:f>
              <c:numCache>
                <c:formatCode>0%</c:formatCode>
                <c:ptCount val="2"/>
                <c:pt idx="0">
                  <c:v>6.2035241244264128E-2</c:v>
                </c:pt>
                <c:pt idx="1">
                  <c:v>5.4400734991700415E-2</c:v>
                </c:pt>
              </c:numCache>
            </c:numRef>
          </c:val>
          <c:extLst>
            <c:ext xmlns:c16="http://schemas.microsoft.com/office/drawing/2014/chart" uri="{C3380CC4-5D6E-409C-BE32-E72D297353CC}">
              <c16:uniqueId val="{00000001-B1F3-4401-8CC3-053571D66452}"/>
            </c:ext>
          </c:extLst>
        </c:ser>
        <c:ser>
          <c:idx val="2"/>
          <c:order val="2"/>
          <c:tx>
            <c:strRef>
              <c:f>Sheet1!$D$1</c:f>
              <c:strCache>
                <c:ptCount val="1"/>
                <c:pt idx="0">
                  <c:v>Tend to disagree</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Sheet1!$D$2:$D$3</c:f>
              <c:numCache>
                <c:formatCode>0%</c:formatCode>
                <c:ptCount val="2"/>
                <c:pt idx="0">
                  <c:v>8.6372897819186348E-2</c:v>
                </c:pt>
                <c:pt idx="1">
                  <c:v>0.10646039775534108</c:v>
                </c:pt>
              </c:numCache>
            </c:numRef>
          </c:val>
          <c:extLst>
            <c:ext xmlns:c16="http://schemas.microsoft.com/office/drawing/2014/chart" uri="{C3380CC4-5D6E-409C-BE32-E72D297353CC}">
              <c16:uniqueId val="{00000002-B1F3-4401-8CC3-053571D66452}"/>
            </c:ext>
          </c:extLst>
        </c:ser>
        <c:ser>
          <c:idx val="3"/>
          <c:order val="3"/>
          <c:tx>
            <c:strRef>
              <c:f>Sheet1!$E$1</c:f>
              <c:strCache>
                <c:ptCount val="1"/>
                <c:pt idx="0">
                  <c:v>Neither</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Sheet1!$E$2:$E$3</c:f>
              <c:numCache>
                <c:formatCode>0%</c:formatCode>
                <c:ptCount val="2"/>
                <c:pt idx="0">
                  <c:v>0.1641310175799405</c:v>
                </c:pt>
                <c:pt idx="1">
                  <c:v>0.15607681020948042</c:v>
                </c:pt>
              </c:numCache>
            </c:numRef>
          </c:val>
          <c:extLst>
            <c:ext xmlns:c16="http://schemas.microsoft.com/office/drawing/2014/chart" uri="{C3380CC4-5D6E-409C-BE32-E72D297353CC}">
              <c16:uniqueId val="{00000003-B1F3-4401-8CC3-053571D66452}"/>
            </c:ext>
          </c:extLst>
        </c:ser>
        <c:ser>
          <c:idx val="4"/>
          <c:order val="4"/>
          <c:tx>
            <c:strRef>
              <c:f>Sheet1!$F$1</c:f>
              <c:strCache>
                <c:ptCount val="1"/>
                <c:pt idx="0">
                  <c:v>Tend to agree</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Sheet1!$F$2:$F$3</c:f>
              <c:numCache>
                <c:formatCode>0%</c:formatCode>
                <c:ptCount val="2"/>
                <c:pt idx="0">
                  <c:v>0.41590059871400681</c:v>
                </c:pt>
                <c:pt idx="1">
                  <c:v>0.42837782555366033</c:v>
                </c:pt>
              </c:numCache>
            </c:numRef>
          </c:val>
          <c:extLst>
            <c:ext xmlns:c16="http://schemas.microsoft.com/office/drawing/2014/chart" uri="{C3380CC4-5D6E-409C-BE32-E72D297353CC}">
              <c16:uniqueId val="{00000004-B1F3-4401-8CC3-053571D66452}"/>
            </c:ext>
          </c:extLst>
        </c:ser>
        <c:ser>
          <c:idx val="5"/>
          <c:order val="5"/>
          <c:tx>
            <c:strRef>
              <c:f>Sheet1!$G$1</c:f>
              <c:strCache>
                <c:ptCount val="1"/>
                <c:pt idx="0">
                  <c:v>Strongly agree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Sheet1!$G$2:$G$3</c:f>
              <c:numCache>
                <c:formatCode>0%</c:formatCode>
                <c:ptCount val="2"/>
                <c:pt idx="0">
                  <c:v>0.14559063423309032</c:v>
                </c:pt>
                <c:pt idx="1">
                  <c:v>0.1525553984095836</c:v>
                </c:pt>
              </c:numCache>
            </c:numRef>
          </c:val>
          <c:extLst>
            <c:ext xmlns:c16="http://schemas.microsoft.com/office/drawing/2014/chart" uri="{C3380CC4-5D6E-409C-BE32-E72D297353CC}">
              <c16:uniqueId val="{00000000-6380-461F-BBE6-8CC5EA7007E0}"/>
            </c:ext>
          </c:extLst>
        </c:ser>
        <c:dLbls>
          <c:dLblPos val="ctr"/>
          <c:showLegendKey val="0"/>
          <c:showVal val="1"/>
          <c:showCatName val="0"/>
          <c:showSerName val="0"/>
          <c:showPercent val="0"/>
          <c:showBubbleSize val="0"/>
        </c:dLbls>
        <c:gapWidth val="50"/>
        <c:overlap val="100"/>
        <c:axId val="508451664"/>
        <c:axId val="508457544"/>
      </c:barChart>
      <c:catAx>
        <c:axId val="508451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08457544"/>
        <c:crosses val="autoZero"/>
        <c:auto val="1"/>
        <c:lblAlgn val="ctr"/>
        <c:lblOffset val="100"/>
        <c:noMultiLvlLbl val="0"/>
      </c:catAx>
      <c:valAx>
        <c:axId val="508457544"/>
        <c:scaling>
          <c:orientation val="minMax"/>
        </c:scaling>
        <c:delete val="1"/>
        <c:axPos val="l"/>
        <c:numFmt formatCode="0%" sourceLinked="1"/>
        <c:majorTickMark val="none"/>
        <c:minorTickMark val="none"/>
        <c:tickLblPos val="nextTo"/>
        <c:crossAx val="508451664"/>
        <c:crosses val="autoZero"/>
        <c:crossBetween val="between"/>
      </c:valAx>
      <c:spPr>
        <a:noFill/>
        <a:ln>
          <a:noFill/>
        </a:ln>
        <a:effectLst/>
      </c:spPr>
    </c:plotArea>
    <c:legend>
      <c:legendPos val="r"/>
      <c:layout>
        <c:manualLayout>
          <c:xMode val="edge"/>
          <c:yMode val="edge"/>
          <c:x val="0.72046205146533382"/>
          <c:y val="0.2152796522833427"/>
          <c:w val="0.27953794853466624"/>
          <c:h val="0.5758461821107381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b="0" i="0" baseline="0" dirty="0">
                <a:effectLst/>
              </a:rPr>
              <a:t>District Comparisons </a:t>
            </a:r>
            <a:r>
              <a:rPr lang="en-US" sz="1600" b="0" i="0" baseline="0" dirty="0">
                <a:effectLst/>
              </a:rPr>
              <a:t>(last 12 months</a:t>
            </a:r>
            <a:r>
              <a:rPr lang="en-US" sz="1800" b="0" i="0" baseline="0" dirty="0">
                <a:effectLst/>
              </a:rPr>
              <a:t>)</a:t>
            </a:r>
            <a:endParaRPr lang="en-GB" dirty="0">
              <a:effectLst/>
            </a:endParaRP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4750434385002288"/>
          <c:y val="0.18242037442256262"/>
          <c:w val="0.59442524005486963"/>
          <c:h val="0.78927506280897963"/>
        </c:manualLayout>
      </c:layout>
      <c:barChart>
        <c:barDir val="bar"/>
        <c:grouping val="clustered"/>
        <c:varyColors val="0"/>
        <c:ser>
          <c:idx val="0"/>
          <c:order val="0"/>
          <c:tx>
            <c:strRef>
              <c:f>Sheet1!$B$1</c:f>
              <c:strCache>
                <c:ptCount val="1"/>
                <c:pt idx="0">
                  <c:v>% Interested</c:v>
                </c:pt>
              </c:strCache>
            </c:strRef>
          </c:tx>
          <c:spPr>
            <a:solidFill>
              <a:srgbClr val="1BBAB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Colchester</c:v>
                </c:pt>
                <c:pt idx="1">
                  <c:v>Maldon</c:v>
                </c:pt>
                <c:pt idx="2">
                  <c:v>Castle Point</c:v>
                </c:pt>
                <c:pt idx="3">
                  <c:v>Southend-On-Sea</c:v>
                </c:pt>
                <c:pt idx="4">
                  <c:v>Uttlesford</c:v>
                </c:pt>
                <c:pt idx="5">
                  <c:v>Braintree</c:v>
                </c:pt>
                <c:pt idx="6">
                  <c:v>Brentwood</c:v>
                </c:pt>
                <c:pt idx="7">
                  <c:v>Rochford</c:v>
                </c:pt>
                <c:pt idx="8">
                  <c:v>Tendring</c:v>
                </c:pt>
                <c:pt idx="9">
                  <c:v>Thurrock</c:v>
                </c:pt>
                <c:pt idx="10">
                  <c:v>Harlow</c:v>
                </c:pt>
                <c:pt idx="11">
                  <c:v>Epping Forest</c:v>
                </c:pt>
                <c:pt idx="12">
                  <c:v>Basildon</c:v>
                </c:pt>
                <c:pt idx="13">
                  <c:v>Chelmsford</c:v>
                </c:pt>
              </c:strCache>
            </c:strRef>
          </c:cat>
          <c:val>
            <c:numRef>
              <c:f>Sheet1!$B$2:$B$15</c:f>
              <c:numCache>
                <c:formatCode>0%</c:formatCode>
                <c:ptCount val="14"/>
                <c:pt idx="0">
                  <c:v>0.85</c:v>
                </c:pt>
                <c:pt idx="1">
                  <c:v>0.84</c:v>
                </c:pt>
                <c:pt idx="2">
                  <c:v>0.82</c:v>
                </c:pt>
                <c:pt idx="3">
                  <c:v>0.81</c:v>
                </c:pt>
                <c:pt idx="4">
                  <c:v>0.81</c:v>
                </c:pt>
                <c:pt idx="5">
                  <c:v>0.81</c:v>
                </c:pt>
                <c:pt idx="6">
                  <c:v>0.8</c:v>
                </c:pt>
                <c:pt idx="7">
                  <c:v>0.8</c:v>
                </c:pt>
                <c:pt idx="8">
                  <c:v>0.79</c:v>
                </c:pt>
                <c:pt idx="9">
                  <c:v>0.78</c:v>
                </c:pt>
                <c:pt idx="10">
                  <c:v>0.77</c:v>
                </c:pt>
                <c:pt idx="11">
                  <c:v>0.75</c:v>
                </c:pt>
                <c:pt idx="12">
                  <c:v>0.74</c:v>
                </c:pt>
                <c:pt idx="13">
                  <c:v>0.74</c:v>
                </c:pt>
              </c:numCache>
            </c:numRef>
          </c:val>
          <c:extLst>
            <c:ext xmlns:c16="http://schemas.microsoft.com/office/drawing/2014/chart" uri="{C3380CC4-5D6E-409C-BE32-E72D297353CC}">
              <c16:uniqueId val="{00000000-0073-49DF-960F-5CAE54435DDE}"/>
            </c:ext>
          </c:extLst>
        </c:ser>
        <c:dLbls>
          <c:showLegendKey val="0"/>
          <c:showVal val="0"/>
          <c:showCatName val="0"/>
          <c:showSerName val="0"/>
          <c:showPercent val="0"/>
          <c:showBubbleSize val="0"/>
        </c:dLbls>
        <c:gapWidth val="50"/>
        <c:axId val="604111048"/>
        <c:axId val="604111440"/>
      </c:barChart>
      <c:catAx>
        <c:axId val="6041110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4111440"/>
        <c:crosses val="autoZero"/>
        <c:auto val="1"/>
        <c:lblAlgn val="ctr"/>
        <c:lblOffset val="100"/>
        <c:noMultiLvlLbl val="0"/>
      </c:catAx>
      <c:valAx>
        <c:axId val="604111440"/>
        <c:scaling>
          <c:orientation val="minMax"/>
          <c:min val="0"/>
        </c:scaling>
        <c:delete val="1"/>
        <c:axPos val="t"/>
        <c:numFmt formatCode="0%" sourceLinked="1"/>
        <c:majorTickMark val="out"/>
        <c:minorTickMark val="none"/>
        <c:tickLblPos val="nextTo"/>
        <c:crossAx val="6041110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dirty="0"/>
              <a:t>Demographic Analysis </a:t>
            </a:r>
            <a:r>
              <a:rPr lang="en-US" sz="1600" dirty="0"/>
              <a:t>(last 12</a:t>
            </a:r>
            <a:r>
              <a:rPr lang="en-US" sz="1600" baseline="0" dirty="0"/>
              <a:t> months)</a:t>
            </a:r>
            <a:endParaRPr lang="en-US" sz="1600"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Informed</c:v>
                </c:pt>
              </c:strCache>
            </c:strRef>
          </c:tx>
          <c:spPr>
            <a:solidFill>
              <a:srgbClr val="A2C5E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Male</c:v>
                </c:pt>
                <c:pt idx="1">
                  <c:v>Female</c:v>
                </c:pt>
                <c:pt idx="2">
                  <c:v>16 to 34</c:v>
                </c:pt>
                <c:pt idx="3">
                  <c:v>35 to 54</c:v>
                </c:pt>
                <c:pt idx="4">
                  <c:v>55+</c:v>
                </c:pt>
                <c:pt idx="5">
                  <c:v>White</c:v>
                </c:pt>
                <c:pt idx="6">
                  <c:v>BAME</c:v>
                </c:pt>
                <c:pt idx="7">
                  <c:v>Yes</c:v>
                </c:pt>
                <c:pt idx="8">
                  <c:v>No</c:v>
                </c:pt>
              </c:strCache>
            </c:strRef>
          </c:cat>
          <c:val>
            <c:numRef>
              <c:f>Sheet1!$B$2:$B$10</c:f>
              <c:numCache>
                <c:formatCode>0%</c:formatCode>
                <c:ptCount val="9"/>
                <c:pt idx="0">
                  <c:v>0.39695477204539598</c:v>
                </c:pt>
                <c:pt idx="1">
                  <c:v>0.36194350806768927</c:v>
                </c:pt>
                <c:pt idx="2">
                  <c:v>0.37714847992108302</c:v>
                </c:pt>
                <c:pt idx="3">
                  <c:v>0.37261943457995744</c:v>
                </c:pt>
                <c:pt idx="4">
                  <c:v>0.38635636904942783</c:v>
                </c:pt>
                <c:pt idx="5">
                  <c:v>0.37850367878214414</c:v>
                </c:pt>
                <c:pt idx="6">
                  <c:v>0.39486183513255974</c:v>
                </c:pt>
                <c:pt idx="7">
                  <c:v>0.3250209947777149</c:v>
                </c:pt>
                <c:pt idx="8">
                  <c:v>0.38571399062017958</c:v>
                </c:pt>
              </c:numCache>
            </c:numRef>
          </c:val>
          <c:extLst>
            <c:ext xmlns:c16="http://schemas.microsoft.com/office/drawing/2014/chart" uri="{C3380CC4-5D6E-409C-BE32-E72D297353CC}">
              <c16:uniqueId val="{00000000-A329-49DF-864A-7C7C0886CE06}"/>
            </c:ext>
          </c:extLst>
        </c:ser>
        <c:dLbls>
          <c:showLegendKey val="0"/>
          <c:showVal val="0"/>
          <c:showCatName val="0"/>
          <c:showSerName val="0"/>
          <c:showPercent val="0"/>
          <c:showBubbleSize val="0"/>
        </c:dLbls>
        <c:gapWidth val="50"/>
        <c:overlap val="-27"/>
        <c:axId val="603420704"/>
        <c:axId val="603421488"/>
      </c:barChart>
      <c:catAx>
        <c:axId val="60342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3421488"/>
        <c:crosses val="autoZero"/>
        <c:auto val="1"/>
        <c:lblAlgn val="ctr"/>
        <c:lblOffset val="100"/>
        <c:noMultiLvlLbl val="0"/>
      </c:catAx>
      <c:valAx>
        <c:axId val="603421488"/>
        <c:scaling>
          <c:orientation val="minMax"/>
          <c:min val="0"/>
        </c:scaling>
        <c:delete val="1"/>
        <c:axPos val="l"/>
        <c:numFmt formatCode="0%" sourceLinked="1"/>
        <c:majorTickMark val="out"/>
        <c:minorTickMark val="none"/>
        <c:tickLblPos val="nextTo"/>
        <c:crossAx val="6034207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b="0" i="0" baseline="0" dirty="0">
                <a:effectLst/>
              </a:rPr>
              <a:t>District Comparisons </a:t>
            </a:r>
            <a:r>
              <a:rPr lang="en-US" sz="1600" b="0" i="0" baseline="0" dirty="0">
                <a:effectLst/>
              </a:rPr>
              <a:t>(last 12 months</a:t>
            </a:r>
            <a:r>
              <a:rPr lang="en-US" sz="1800" b="0" i="0" baseline="0" dirty="0">
                <a:effectLst/>
              </a:rPr>
              <a:t>)</a:t>
            </a:r>
            <a:endParaRPr lang="en-GB" dirty="0">
              <a:effectLst/>
            </a:endParaRP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4750434385002288"/>
          <c:y val="0.18242037442256262"/>
          <c:w val="0.59442524005486963"/>
          <c:h val="0.78927506280897963"/>
        </c:manualLayout>
      </c:layout>
      <c:barChart>
        <c:barDir val="bar"/>
        <c:grouping val="clustered"/>
        <c:varyColors val="0"/>
        <c:ser>
          <c:idx val="0"/>
          <c:order val="0"/>
          <c:tx>
            <c:strRef>
              <c:f>Sheet1!$B$1</c:f>
              <c:strCache>
                <c:ptCount val="1"/>
                <c:pt idx="0">
                  <c:v>% Informed</c:v>
                </c:pt>
              </c:strCache>
            </c:strRef>
          </c:tx>
          <c:spPr>
            <a:solidFill>
              <a:srgbClr val="1BBAB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Uttlesford</c:v>
                </c:pt>
                <c:pt idx="1">
                  <c:v>Tendring</c:v>
                </c:pt>
                <c:pt idx="2">
                  <c:v>Colchester</c:v>
                </c:pt>
                <c:pt idx="3">
                  <c:v>Braintree</c:v>
                </c:pt>
                <c:pt idx="4">
                  <c:v>Maldon</c:v>
                </c:pt>
                <c:pt idx="5">
                  <c:v>Southend-On-Sea</c:v>
                </c:pt>
                <c:pt idx="6">
                  <c:v>Chelmsford</c:v>
                </c:pt>
                <c:pt idx="7">
                  <c:v>Rochford</c:v>
                </c:pt>
                <c:pt idx="8">
                  <c:v>Castle Point</c:v>
                </c:pt>
                <c:pt idx="9">
                  <c:v>Thurrock</c:v>
                </c:pt>
                <c:pt idx="10">
                  <c:v>Harlow</c:v>
                </c:pt>
                <c:pt idx="11">
                  <c:v>Epping Forest</c:v>
                </c:pt>
                <c:pt idx="12">
                  <c:v>Basildon</c:v>
                </c:pt>
                <c:pt idx="13">
                  <c:v>Brentwood</c:v>
                </c:pt>
              </c:strCache>
            </c:strRef>
          </c:cat>
          <c:val>
            <c:numRef>
              <c:f>Sheet1!$B$2:$B$15</c:f>
              <c:numCache>
                <c:formatCode>0%</c:formatCode>
                <c:ptCount val="14"/>
                <c:pt idx="0">
                  <c:v>0.46</c:v>
                </c:pt>
                <c:pt idx="1">
                  <c:v>0.44</c:v>
                </c:pt>
                <c:pt idx="2">
                  <c:v>0.42</c:v>
                </c:pt>
                <c:pt idx="3">
                  <c:v>0.41</c:v>
                </c:pt>
                <c:pt idx="4">
                  <c:v>0.4</c:v>
                </c:pt>
                <c:pt idx="5">
                  <c:v>0.39</c:v>
                </c:pt>
                <c:pt idx="6">
                  <c:v>0.38</c:v>
                </c:pt>
                <c:pt idx="7">
                  <c:v>0.37</c:v>
                </c:pt>
                <c:pt idx="8">
                  <c:v>0.37</c:v>
                </c:pt>
                <c:pt idx="9">
                  <c:v>0.36</c:v>
                </c:pt>
                <c:pt idx="10">
                  <c:v>0.35</c:v>
                </c:pt>
                <c:pt idx="11">
                  <c:v>0.33</c:v>
                </c:pt>
                <c:pt idx="12">
                  <c:v>0.32</c:v>
                </c:pt>
                <c:pt idx="13">
                  <c:v>0.3</c:v>
                </c:pt>
              </c:numCache>
            </c:numRef>
          </c:val>
          <c:extLst>
            <c:ext xmlns:c16="http://schemas.microsoft.com/office/drawing/2014/chart" uri="{C3380CC4-5D6E-409C-BE32-E72D297353CC}">
              <c16:uniqueId val="{00000000-0073-49DF-960F-5CAE54435DDE}"/>
            </c:ext>
          </c:extLst>
        </c:ser>
        <c:dLbls>
          <c:showLegendKey val="0"/>
          <c:showVal val="0"/>
          <c:showCatName val="0"/>
          <c:showSerName val="0"/>
          <c:showPercent val="0"/>
          <c:showBubbleSize val="0"/>
        </c:dLbls>
        <c:gapWidth val="50"/>
        <c:axId val="603432856"/>
        <c:axId val="603429328"/>
      </c:barChart>
      <c:catAx>
        <c:axId val="6034328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3429328"/>
        <c:crosses val="autoZero"/>
        <c:auto val="1"/>
        <c:lblAlgn val="ctr"/>
        <c:lblOffset val="100"/>
        <c:noMultiLvlLbl val="0"/>
      </c:catAx>
      <c:valAx>
        <c:axId val="603429328"/>
        <c:scaling>
          <c:orientation val="minMax"/>
          <c:min val="0"/>
        </c:scaling>
        <c:delete val="1"/>
        <c:axPos val="t"/>
        <c:numFmt formatCode="0%" sourceLinked="1"/>
        <c:majorTickMark val="out"/>
        <c:minorTickMark val="none"/>
        <c:tickLblPos val="nextTo"/>
        <c:crossAx val="6034328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 Aware</c:v>
                </c:pt>
              </c:strCache>
            </c:strRef>
          </c:tx>
          <c:spPr>
            <a:ln w="28575" cap="rnd">
              <a:solidFill>
                <a:srgbClr val="1BBABF"/>
              </a:solidFill>
              <a:round/>
            </a:ln>
            <a:effectLst/>
          </c:spPr>
          <c:marker>
            <c:symbol val="square"/>
            <c:size val="5"/>
            <c:spPr>
              <a:solidFill>
                <a:srgbClr val="1BBABF"/>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Q1
17/18</c:v>
                </c:pt>
                <c:pt idx="1">
                  <c:v>Q2
17/18</c:v>
                </c:pt>
                <c:pt idx="2">
                  <c:v>Q3
17/18</c:v>
                </c:pt>
                <c:pt idx="3">
                  <c:v>Q4
17/18</c:v>
                </c:pt>
                <c:pt idx="4">
                  <c:v>Q1
18/19</c:v>
                </c:pt>
                <c:pt idx="5">
                  <c:v>Q2
18/19</c:v>
                </c:pt>
                <c:pt idx="6">
                  <c:v>Q3
18/19</c:v>
                </c:pt>
                <c:pt idx="7">
                  <c:v>Q4
18/19</c:v>
                </c:pt>
                <c:pt idx="8">
                  <c:v>Q1
19/20</c:v>
                </c:pt>
                <c:pt idx="9">
                  <c:v>Q2
19/20</c:v>
                </c:pt>
              </c:strCache>
            </c:strRef>
          </c:cat>
          <c:val>
            <c:numRef>
              <c:f>Sheet1!$B$2:$B$11</c:f>
              <c:numCache>
                <c:formatCode>0%</c:formatCode>
                <c:ptCount val="10"/>
                <c:pt idx="0">
                  <c:v>0.41837575869112098</c:v>
                </c:pt>
                <c:pt idx="1">
                  <c:v>0.377167109540056</c:v>
                </c:pt>
                <c:pt idx="2">
                  <c:v>0.40645374681743801</c:v>
                </c:pt>
                <c:pt idx="3">
                  <c:v>0.39039440196277603</c:v>
                </c:pt>
                <c:pt idx="4">
                  <c:v>0.376285377703103</c:v>
                </c:pt>
                <c:pt idx="5">
                  <c:v>0.34</c:v>
                </c:pt>
                <c:pt idx="6">
                  <c:v>0.39</c:v>
                </c:pt>
                <c:pt idx="7">
                  <c:v>0.35</c:v>
                </c:pt>
                <c:pt idx="8">
                  <c:v>0.33</c:v>
                </c:pt>
                <c:pt idx="9">
                  <c:v>0.32</c:v>
                </c:pt>
              </c:numCache>
            </c:numRef>
          </c:val>
          <c:smooth val="0"/>
          <c:extLst>
            <c:ext xmlns:c16="http://schemas.microsoft.com/office/drawing/2014/chart" uri="{C3380CC4-5D6E-409C-BE32-E72D297353CC}">
              <c16:uniqueId val="{00000000-2BFB-4E02-A6F5-F1C9A3E689FF}"/>
            </c:ext>
          </c:extLst>
        </c:ser>
        <c:dLbls>
          <c:dLblPos val="t"/>
          <c:showLegendKey val="0"/>
          <c:showVal val="1"/>
          <c:showCatName val="0"/>
          <c:showSerName val="0"/>
          <c:showPercent val="0"/>
          <c:showBubbleSize val="0"/>
        </c:dLbls>
        <c:marker val="1"/>
        <c:smooth val="0"/>
        <c:axId val="603413256"/>
        <c:axId val="603421096"/>
      </c:lineChart>
      <c:catAx>
        <c:axId val="603413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3421096"/>
        <c:crosses val="autoZero"/>
        <c:auto val="1"/>
        <c:lblAlgn val="ctr"/>
        <c:lblOffset val="100"/>
        <c:noMultiLvlLbl val="0"/>
      </c:catAx>
      <c:valAx>
        <c:axId val="60342109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341325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29067345184088E-2"/>
          <c:y val="0.12350491115347383"/>
          <c:w val="0.94365259544223434"/>
          <c:h val="0.69388549499343843"/>
        </c:manualLayout>
      </c:layout>
      <c:barChart>
        <c:barDir val="col"/>
        <c:grouping val="clustered"/>
        <c:varyColors val="0"/>
        <c:ser>
          <c:idx val="0"/>
          <c:order val="0"/>
          <c:tx>
            <c:strRef>
              <c:f>Sheet1!$B$1</c:f>
              <c:strCache>
                <c:ptCount val="1"/>
                <c:pt idx="0">
                  <c:v>% Aware</c:v>
                </c:pt>
              </c:strCache>
            </c:strRef>
          </c:tx>
          <c:spPr>
            <a:solidFill>
              <a:srgbClr val="A2C5E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12 months to end
 of Sep-18</c:v>
                </c:pt>
                <c:pt idx="1">
                  <c:v>12 months to end 
of Sep-19</c:v>
                </c:pt>
              </c:strCache>
            </c:strRef>
          </c:cat>
          <c:val>
            <c:numRef>
              <c:f>Sheet1!$B$2:$B$3</c:f>
              <c:numCache>
                <c:formatCode>0%</c:formatCode>
                <c:ptCount val="2"/>
                <c:pt idx="0">
                  <c:v>0.38</c:v>
                </c:pt>
                <c:pt idx="1">
                  <c:v>0.35</c:v>
                </c:pt>
              </c:numCache>
            </c:numRef>
          </c:val>
          <c:extLst>
            <c:ext xmlns:c16="http://schemas.microsoft.com/office/drawing/2014/chart" uri="{C3380CC4-5D6E-409C-BE32-E72D297353CC}">
              <c16:uniqueId val="{00000000-A853-40A5-BE58-BA19AF7A1E3A}"/>
            </c:ext>
          </c:extLst>
        </c:ser>
        <c:dLbls>
          <c:dLblPos val="ctr"/>
          <c:showLegendKey val="0"/>
          <c:showVal val="1"/>
          <c:showCatName val="0"/>
          <c:showSerName val="0"/>
          <c:showPercent val="0"/>
          <c:showBubbleSize val="0"/>
        </c:dLbls>
        <c:gapWidth val="50"/>
        <c:axId val="603433248"/>
        <c:axId val="601710304"/>
      </c:barChart>
      <c:catAx>
        <c:axId val="603433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1710304"/>
        <c:crosses val="autoZero"/>
        <c:auto val="1"/>
        <c:lblAlgn val="ctr"/>
        <c:lblOffset val="100"/>
        <c:noMultiLvlLbl val="0"/>
      </c:catAx>
      <c:valAx>
        <c:axId val="601710304"/>
        <c:scaling>
          <c:orientation val="minMax"/>
          <c:max val="0.5"/>
          <c:min val="0"/>
        </c:scaling>
        <c:delete val="1"/>
        <c:axPos val="l"/>
        <c:numFmt formatCode="0%" sourceLinked="1"/>
        <c:majorTickMark val="out"/>
        <c:minorTickMark val="none"/>
        <c:tickLblPos val="nextTo"/>
        <c:crossAx val="603433248"/>
        <c:crosses val="autoZero"/>
        <c:crossBetween val="between"/>
        <c:majorUnit val="0.2"/>
      </c:valAx>
      <c:spPr>
        <a:noFill/>
        <a:ln>
          <a:noFill/>
        </a:ln>
        <a:effectLst/>
      </c:spPr>
    </c:plotArea>
    <c:legend>
      <c:legendPos val="t"/>
      <c:layout>
        <c:manualLayout>
          <c:xMode val="edge"/>
          <c:yMode val="edge"/>
          <c:x val="0.16846602377214623"/>
          <c:y val="6.0083470290879168E-2"/>
          <c:w val="0.66306795245570749"/>
          <c:h val="8.778836320378941E-2"/>
        </c:manualLayout>
      </c:layout>
      <c:overlay val="0"/>
      <c:spPr>
        <a:noFill/>
        <a:ln>
          <a:noFill/>
        </a:ln>
        <a:effectLst/>
      </c:spPr>
      <c:txPr>
        <a:bodyPr rot="0" spcFirstLastPara="1" vertOverflow="ellipsis" vert="horz" wrap="square" anchor="ctr" anchorCtr="1"/>
        <a:lstStyle/>
        <a:p>
          <a:pPr>
            <a:defRPr sz="168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dirty="0"/>
              <a:t>Demographic Analysis </a:t>
            </a:r>
            <a:r>
              <a:rPr lang="en-US" sz="1600" dirty="0"/>
              <a:t>(last 12</a:t>
            </a:r>
            <a:r>
              <a:rPr lang="en-US" sz="1600" baseline="0" dirty="0"/>
              <a:t> months)</a:t>
            </a:r>
            <a:endParaRPr lang="en-US" sz="1600"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Aware</c:v>
                </c:pt>
              </c:strCache>
            </c:strRef>
          </c:tx>
          <c:spPr>
            <a:solidFill>
              <a:srgbClr val="A2C5E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Male</c:v>
                </c:pt>
                <c:pt idx="1">
                  <c:v>Female</c:v>
                </c:pt>
                <c:pt idx="2">
                  <c:v>16 to 34</c:v>
                </c:pt>
                <c:pt idx="3">
                  <c:v>35 to 54</c:v>
                </c:pt>
                <c:pt idx="4">
                  <c:v>55+</c:v>
                </c:pt>
                <c:pt idx="5">
                  <c:v>White</c:v>
                </c:pt>
                <c:pt idx="6">
                  <c:v>BAME</c:v>
                </c:pt>
                <c:pt idx="7">
                  <c:v>Yes</c:v>
                </c:pt>
                <c:pt idx="8">
                  <c:v>No</c:v>
                </c:pt>
              </c:strCache>
            </c:strRef>
          </c:cat>
          <c:val>
            <c:numRef>
              <c:f>Sheet1!$B$2:$B$10</c:f>
              <c:numCache>
                <c:formatCode>0%</c:formatCode>
                <c:ptCount val="9"/>
                <c:pt idx="0">
                  <c:v>0.37504654257736286</c:v>
                </c:pt>
                <c:pt idx="1">
                  <c:v>0.32118836290517894</c:v>
                </c:pt>
                <c:pt idx="2">
                  <c:v>0.24056721061449399</c:v>
                </c:pt>
                <c:pt idx="3">
                  <c:v>0.33976265365264952</c:v>
                </c:pt>
                <c:pt idx="4">
                  <c:v>0.43601725232220784</c:v>
                </c:pt>
                <c:pt idx="5">
                  <c:v>0.36148423894201015</c:v>
                </c:pt>
                <c:pt idx="6">
                  <c:v>0.24160041619532013</c:v>
                </c:pt>
                <c:pt idx="7">
                  <c:v>0.40813406204840402</c:v>
                </c:pt>
                <c:pt idx="8">
                  <c:v>0.3401899110475991</c:v>
                </c:pt>
              </c:numCache>
            </c:numRef>
          </c:val>
          <c:extLst>
            <c:ext xmlns:c16="http://schemas.microsoft.com/office/drawing/2014/chart" uri="{C3380CC4-5D6E-409C-BE32-E72D297353CC}">
              <c16:uniqueId val="{00000000-A329-49DF-864A-7C7C0886CE06}"/>
            </c:ext>
          </c:extLst>
        </c:ser>
        <c:dLbls>
          <c:showLegendKey val="0"/>
          <c:showVal val="0"/>
          <c:showCatName val="0"/>
          <c:showSerName val="0"/>
          <c:showPercent val="0"/>
          <c:showBubbleSize val="0"/>
        </c:dLbls>
        <c:gapWidth val="50"/>
        <c:overlap val="-27"/>
        <c:axId val="604614456"/>
        <c:axId val="604617200"/>
      </c:barChart>
      <c:catAx>
        <c:axId val="604614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4617200"/>
        <c:crosses val="autoZero"/>
        <c:auto val="1"/>
        <c:lblAlgn val="ctr"/>
        <c:lblOffset val="100"/>
        <c:noMultiLvlLbl val="0"/>
      </c:catAx>
      <c:valAx>
        <c:axId val="604617200"/>
        <c:scaling>
          <c:orientation val="minMax"/>
          <c:min val="0"/>
        </c:scaling>
        <c:delete val="1"/>
        <c:axPos val="l"/>
        <c:numFmt formatCode="0%" sourceLinked="1"/>
        <c:majorTickMark val="out"/>
        <c:minorTickMark val="none"/>
        <c:tickLblPos val="nextTo"/>
        <c:crossAx val="6046144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b="0" i="0" baseline="0" dirty="0">
                <a:effectLst/>
              </a:rPr>
              <a:t>District Comparisons </a:t>
            </a:r>
            <a:r>
              <a:rPr lang="en-US" sz="1600" b="0" i="0" baseline="0" dirty="0">
                <a:effectLst/>
              </a:rPr>
              <a:t>(last 12 months</a:t>
            </a:r>
            <a:r>
              <a:rPr lang="en-US" sz="1800" b="0" i="0" baseline="0" dirty="0">
                <a:effectLst/>
              </a:rPr>
              <a:t>)</a:t>
            </a:r>
            <a:endParaRPr lang="en-GB" dirty="0">
              <a:effectLst/>
            </a:endParaRP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4750434385002288"/>
          <c:y val="0.18242037442256262"/>
          <c:w val="0.59442524005486963"/>
          <c:h val="0.78927506280897963"/>
        </c:manualLayout>
      </c:layout>
      <c:barChart>
        <c:barDir val="bar"/>
        <c:grouping val="clustered"/>
        <c:varyColors val="0"/>
        <c:ser>
          <c:idx val="0"/>
          <c:order val="0"/>
          <c:tx>
            <c:strRef>
              <c:f>Sheet1!$B$1</c:f>
              <c:strCache>
                <c:ptCount val="1"/>
                <c:pt idx="0">
                  <c:v>% Aware</c:v>
                </c:pt>
              </c:strCache>
            </c:strRef>
          </c:tx>
          <c:spPr>
            <a:solidFill>
              <a:srgbClr val="1BBAB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Maldon</c:v>
                </c:pt>
                <c:pt idx="1">
                  <c:v>Uttlesford</c:v>
                </c:pt>
                <c:pt idx="2">
                  <c:v>Chelmsford</c:v>
                </c:pt>
                <c:pt idx="3">
                  <c:v>Colchester</c:v>
                </c:pt>
                <c:pt idx="4">
                  <c:v>Rochford</c:v>
                </c:pt>
                <c:pt idx="5">
                  <c:v>Brentwood</c:v>
                </c:pt>
                <c:pt idx="6">
                  <c:v>Tendring</c:v>
                </c:pt>
                <c:pt idx="7">
                  <c:v>Braintree</c:v>
                </c:pt>
                <c:pt idx="8">
                  <c:v>Southend-On-Sea</c:v>
                </c:pt>
                <c:pt idx="9">
                  <c:v>Epping Forest</c:v>
                </c:pt>
                <c:pt idx="10">
                  <c:v>Castle Point</c:v>
                </c:pt>
                <c:pt idx="11">
                  <c:v>Harlow</c:v>
                </c:pt>
                <c:pt idx="12">
                  <c:v>Basildon</c:v>
                </c:pt>
                <c:pt idx="13">
                  <c:v>Thurrock</c:v>
                </c:pt>
              </c:strCache>
            </c:strRef>
          </c:cat>
          <c:val>
            <c:numRef>
              <c:f>Sheet1!$B$2:$B$15</c:f>
              <c:numCache>
                <c:formatCode>0%</c:formatCode>
                <c:ptCount val="14"/>
                <c:pt idx="0">
                  <c:v>0.47</c:v>
                </c:pt>
                <c:pt idx="1">
                  <c:v>0.46</c:v>
                </c:pt>
                <c:pt idx="2">
                  <c:v>0.4</c:v>
                </c:pt>
                <c:pt idx="3">
                  <c:v>0.4</c:v>
                </c:pt>
                <c:pt idx="4">
                  <c:v>0.38</c:v>
                </c:pt>
                <c:pt idx="5">
                  <c:v>0.37</c:v>
                </c:pt>
                <c:pt idx="6">
                  <c:v>0.36</c:v>
                </c:pt>
                <c:pt idx="7">
                  <c:v>0.35</c:v>
                </c:pt>
                <c:pt idx="8">
                  <c:v>0.35</c:v>
                </c:pt>
                <c:pt idx="9">
                  <c:v>0.33</c:v>
                </c:pt>
                <c:pt idx="10">
                  <c:v>0.3</c:v>
                </c:pt>
                <c:pt idx="11">
                  <c:v>0.28000000000000003</c:v>
                </c:pt>
                <c:pt idx="12">
                  <c:v>0.26</c:v>
                </c:pt>
                <c:pt idx="13">
                  <c:v>0.25</c:v>
                </c:pt>
              </c:numCache>
            </c:numRef>
          </c:val>
          <c:extLst>
            <c:ext xmlns:c16="http://schemas.microsoft.com/office/drawing/2014/chart" uri="{C3380CC4-5D6E-409C-BE32-E72D297353CC}">
              <c16:uniqueId val="{00000000-0073-49DF-960F-5CAE54435DDE}"/>
            </c:ext>
          </c:extLst>
        </c:ser>
        <c:dLbls>
          <c:showLegendKey val="0"/>
          <c:showVal val="0"/>
          <c:showCatName val="0"/>
          <c:showSerName val="0"/>
          <c:showPercent val="0"/>
          <c:showBubbleSize val="0"/>
        </c:dLbls>
        <c:gapWidth val="50"/>
        <c:axId val="604615632"/>
        <c:axId val="604616416"/>
      </c:barChart>
      <c:catAx>
        <c:axId val="6046156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4616416"/>
        <c:crosses val="autoZero"/>
        <c:auto val="1"/>
        <c:lblAlgn val="ctr"/>
        <c:lblOffset val="100"/>
        <c:noMultiLvlLbl val="0"/>
      </c:catAx>
      <c:valAx>
        <c:axId val="604616416"/>
        <c:scaling>
          <c:orientation val="minMax"/>
          <c:min val="0"/>
        </c:scaling>
        <c:delete val="1"/>
        <c:axPos val="t"/>
        <c:numFmt formatCode="0%" sourceLinked="1"/>
        <c:majorTickMark val="out"/>
        <c:minorTickMark val="none"/>
        <c:tickLblPos val="nextTo"/>
        <c:crossAx val="6046156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AUTHORITY!$I$3</c:f>
              <c:strCache>
                <c:ptCount val="1"/>
                <c:pt idx="0">
                  <c:v>Weighted Proportions</c:v>
                </c:pt>
              </c:strCache>
            </c:strRef>
          </c:tx>
          <c:spPr>
            <a:solidFill>
              <a:srgbClr val="1BBABF"/>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AUTHORITY!$G$4:$G$17</c:f>
              <c:strCache>
                <c:ptCount val="14"/>
                <c:pt idx="0">
                  <c:v>Colchester</c:v>
                </c:pt>
                <c:pt idx="1">
                  <c:v>Basildon</c:v>
                </c:pt>
                <c:pt idx="2">
                  <c:v>Southend-On-Sea</c:v>
                </c:pt>
                <c:pt idx="3">
                  <c:v>Chelmsford</c:v>
                </c:pt>
                <c:pt idx="4">
                  <c:v>Thurrock</c:v>
                </c:pt>
                <c:pt idx="5">
                  <c:v>Braintree</c:v>
                </c:pt>
                <c:pt idx="6">
                  <c:v>Tendring</c:v>
                </c:pt>
                <c:pt idx="7">
                  <c:v>Epping Forest</c:v>
                </c:pt>
                <c:pt idx="8">
                  <c:v>Castle Point</c:v>
                </c:pt>
                <c:pt idx="9">
                  <c:v>Harlow</c:v>
                </c:pt>
                <c:pt idx="10">
                  <c:v>Rochford</c:v>
                </c:pt>
                <c:pt idx="11">
                  <c:v>Uttlesford</c:v>
                </c:pt>
                <c:pt idx="12">
                  <c:v>Brentwood</c:v>
                </c:pt>
                <c:pt idx="13">
                  <c:v>Maldon</c:v>
                </c:pt>
              </c:strCache>
            </c:strRef>
          </c:cat>
          <c:val>
            <c:numRef>
              <c:f>AUTHORITY!$I$4:$I$17</c:f>
              <c:numCache>
                <c:formatCode>0%</c:formatCode>
                <c:ptCount val="14"/>
                <c:pt idx="0">
                  <c:v>0.10290000000000001</c:v>
                </c:pt>
                <c:pt idx="1">
                  <c:v>0.1017</c:v>
                </c:pt>
                <c:pt idx="2">
                  <c:v>0.100000000000001</c:v>
                </c:pt>
                <c:pt idx="3">
                  <c:v>9.6600000000000102E-2</c:v>
                </c:pt>
                <c:pt idx="4">
                  <c:v>9.2400000000000093E-2</c:v>
                </c:pt>
                <c:pt idx="5">
                  <c:v>8.4200000000000094E-2</c:v>
                </c:pt>
                <c:pt idx="6">
                  <c:v>7.9000000000000306E-2</c:v>
                </c:pt>
                <c:pt idx="7">
                  <c:v>7.2600000000000303E-2</c:v>
                </c:pt>
                <c:pt idx="8">
                  <c:v>4.9900000000000097E-2</c:v>
                </c:pt>
                <c:pt idx="9">
                  <c:v>4.7800000000000301E-2</c:v>
                </c:pt>
                <c:pt idx="10">
                  <c:v>4.7600000000000101E-2</c:v>
                </c:pt>
                <c:pt idx="11">
                  <c:v>4.7600000000000101E-2</c:v>
                </c:pt>
                <c:pt idx="12">
                  <c:v>4.26000000000002E-2</c:v>
                </c:pt>
                <c:pt idx="13">
                  <c:v>3.5100000000000103E-2</c:v>
                </c:pt>
              </c:numCache>
            </c:numRef>
          </c:val>
          <c:extLst>
            <c:ext xmlns:c16="http://schemas.microsoft.com/office/drawing/2014/chart" uri="{C3380CC4-5D6E-409C-BE32-E72D297353CC}">
              <c16:uniqueId val="{00000000-A4A8-46AD-B498-550C914B602C}"/>
            </c:ext>
          </c:extLst>
        </c:ser>
        <c:dLbls>
          <c:dLblPos val="outEnd"/>
          <c:showLegendKey val="0"/>
          <c:showVal val="1"/>
          <c:showCatName val="0"/>
          <c:showSerName val="0"/>
          <c:showPercent val="0"/>
          <c:showBubbleSize val="0"/>
        </c:dLbls>
        <c:gapWidth val="40"/>
        <c:axId val="397673064"/>
        <c:axId val="397674240"/>
      </c:barChart>
      <c:catAx>
        <c:axId val="39767306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en-US"/>
          </a:p>
        </c:txPr>
        <c:crossAx val="397674240"/>
        <c:crosses val="autoZero"/>
        <c:auto val="1"/>
        <c:lblAlgn val="ctr"/>
        <c:lblOffset val="100"/>
        <c:noMultiLvlLbl val="0"/>
      </c:catAx>
      <c:valAx>
        <c:axId val="397674240"/>
        <c:scaling>
          <c:orientation val="minMax"/>
        </c:scaling>
        <c:delete val="1"/>
        <c:axPos val="t"/>
        <c:numFmt formatCode="0%" sourceLinked="1"/>
        <c:majorTickMark val="none"/>
        <c:minorTickMark val="none"/>
        <c:tickLblPos val="nextTo"/>
        <c:crossAx val="3976730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200">
          <a:solidFill>
            <a:schemeClr val="tx1"/>
          </a:solidFill>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31327334083242"/>
          <c:y val="3.0469628796400455E-3"/>
          <c:w val="0.65868297712785906"/>
          <c:h val="0.98802446569178848"/>
        </c:manualLayout>
      </c:layout>
      <c:doughnutChart>
        <c:varyColors val="1"/>
        <c:ser>
          <c:idx val="0"/>
          <c:order val="0"/>
          <c:tx>
            <c:strRef>
              <c:f>Sheet1!$B$1</c:f>
              <c:strCache>
                <c:ptCount val="1"/>
                <c:pt idx="0">
                  <c:v>Sales</c:v>
                </c:pt>
              </c:strCache>
            </c:strRef>
          </c:tx>
          <c:explosion val="1"/>
          <c:dPt>
            <c:idx val="0"/>
            <c:bubble3D val="0"/>
            <c:spPr>
              <a:solidFill>
                <a:srgbClr val="A2C5E8"/>
              </a:solidFill>
            </c:spPr>
            <c:extLst>
              <c:ext xmlns:c16="http://schemas.microsoft.com/office/drawing/2014/chart" uri="{C3380CC4-5D6E-409C-BE32-E72D297353CC}">
                <c16:uniqueId val="{00000001-4C58-4D7E-BCCF-9C58C0A70D4C}"/>
              </c:ext>
            </c:extLst>
          </c:dPt>
          <c:dPt>
            <c:idx val="1"/>
            <c:bubble3D val="0"/>
            <c:spPr>
              <a:solidFill>
                <a:schemeClr val="bg1">
                  <a:lumMod val="75000"/>
                </a:schemeClr>
              </a:solidFill>
            </c:spPr>
            <c:extLst>
              <c:ext xmlns:c16="http://schemas.microsoft.com/office/drawing/2014/chart" uri="{C3380CC4-5D6E-409C-BE32-E72D297353CC}">
                <c16:uniqueId val="{00000003-4C58-4D7E-BCCF-9C58C0A70D4C}"/>
              </c:ext>
            </c:extLst>
          </c:dPt>
          <c:dPt>
            <c:idx val="2"/>
            <c:bubble3D val="0"/>
            <c:spPr>
              <a:noFill/>
            </c:spPr>
            <c:extLst>
              <c:ext xmlns:c16="http://schemas.microsoft.com/office/drawing/2014/chart" uri="{C3380CC4-5D6E-409C-BE32-E72D297353CC}">
                <c16:uniqueId val="{00000005-4C58-4D7E-BCCF-9C58C0A70D4C}"/>
              </c:ext>
            </c:extLst>
          </c:dPt>
          <c:dPt>
            <c:idx val="3"/>
            <c:bubble3D val="0"/>
            <c:spPr>
              <a:noFill/>
              <a:ln>
                <a:noFill/>
              </a:ln>
            </c:spPr>
            <c:extLst>
              <c:ext xmlns:c16="http://schemas.microsoft.com/office/drawing/2014/chart" uri="{C3380CC4-5D6E-409C-BE32-E72D297353CC}">
                <c16:uniqueId val="{00000007-4C58-4D7E-BCCF-9C58C0A70D4C}"/>
              </c:ext>
            </c:extLst>
          </c:dPt>
          <c:cat>
            <c:strRef>
              <c:f>Sheet1!$A$2:$A$4</c:f>
              <c:strCache>
                <c:ptCount val="3"/>
                <c:pt idx="0">
                  <c:v>Fill</c:v>
                </c:pt>
                <c:pt idx="1">
                  <c:v>Placeholder</c:v>
                </c:pt>
                <c:pt idx="2">
                  <c:v>Invisible</c:v>
                </c:pt>
              </c:strCache>
            </c:strRef>
          </c:cat>
          <c:val>
            <c:numRef>
              <c:f>Sheet1!$B$2:$B$4</c:f>
              <c:numCache>
                <c:formatCode>General</c:formatCode>
                <c:ptCount val="3"/>
                <c:pt idx="0">
                  <c:v>10</c:v>
                </c:pt>
                <c:pt idx="1">
                  <c:v>90</c:v>
                </c:pt>
                <c:pt idx="2">
                  <c:v>100</c:v>
                </c:pt>
              </c:numCache>
            </c:numRef>
          </c:val>
          <c:extLst>
            <c:ext xmlns:c16="http://schemas.microsoft.com/office/drawing/2014/chart" uri="{C3380CC4-5D6E-409C-BE32-E72D297353CC}">
              <c16:uniqueId val="{00000008-4C58-4D7E-BCCF-9C58C0A70D4C}"/>
            </c:ext>
          </c:extLst>
        </c:ser>
        <c:dLbls>
          <c:showLegendKey val="0"/>
          <c:showVal val="0"/>
          <c:showCatName val="0"/>
          <c:showSerName val="0"/>
          <c:showPercent val="0"/>
          <c:showBubbleSize val="0"/>
          <c:showLeaderLines val="1"/>
        </c:dLbls>
        <c:firstSliceAng val="270"/>
        <c:holeSize val="85"/>
      </c:doughnut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 Strongly/Tend to Agree (NET)</c:v>
                </c:pt>
              </c:strCache>
            </c:strRef>
          </c:tx>
          <c:spPr>
            <a:ln w="28575" cap="rnd">
              <a:solidFill>
                <a:srgbClr val="1BBABF"/>
              </a:solidFill>
              <a:round/>
            </a:ln>
            <a:effectLst/>
          </c:spPr>
          <c:marker>
            <c:symbol val="square"/>
            <c:size val="5"/>
            <c:spPr>
              <a:solidFill>
                <a:srgbClr val="1BBABF"/>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Q1
17/18</c:v>
                </c:pt>
                <c:pt idx="1">
                  <c:v>Q2
17/18</c:v>
                </c:pt>
                <c:pt idx="2">
                  <c:v>Q3
17/18</c:v>
                </c:pt>
                <c:pt idx="3">
                  <c:v>Q4
17/18</c:v>
                </c:pt>
                <c:pt idx="4">
                  <c:v>Q1
18/19</c:v>
                </c:pt>
                <c:pt idx="5">
                  <c:v>Q2
18/19</c:v>
                </c:pt>
                <c:pt idx="6">
                  <c:v>Q3
18/19</c:v>
                </c:pt>
                <c:pt idx="7">
                  <c:v>Q4
18/19</c:v>
                </c:pt>
                <c:pt idx="8">
                  <c:v>Q1
19/20</c:v>
                </c:pt>
                <c:pt idx="9">
                  <c:v>Q2
19/20</c:v>
                </c:pt>
              </c:strCache>
            </c:strRef>
          </c:cat>
          <c:val>
            <c:numRef>
              <c:f>Sheet1!$B$2:$B$11</c:f>
              <c:numCache>
                <c:formatCode>0%</c:formatCode>
                <c:ptCount val="10"/>
                <c:pt idx="0">
                  <c:v>0.53960998417667805</c:v>
                </c:pt>
                <c:pt idx="1">
                  <c:v>0.56427539811284999</c:v>
                </c:pt>
                <c:pt idx="2">
                  <c:v>0.52740121731305001</c:v>
                </c:pt>
                <c:pt idx="3">
                  <c:v>0.54388717949731602</c:v>
                </c:pt>
                <c:pt idx="4">
                  <c:v>0.60481329603766698</c:v>
                </c:pt>
                <c:pt idx="5">
                  <c:v>0.56999999999999995</c:v>
                </c:pt>
                <c:pt idx="6">
                  <c:v>0.59</c:v>
                </c:pt>
                <c:pt idx="7">
                  <c:v>0.6</c:v>
                </c:pt>
                <c:pt idx="8">
                  <c:v>0.57999999999999996</c:v>
                </c:pt>
                <c:pt idx="9">
                  <c:v>0.56000000000000005</c:v>
                </c:pt>
              </c:numCache>
            </c:numRef>
          </c:val>
          <c:smooth val="0"/>
          <c:extLst>
            <c:ext xmlns:c16="http://schemas.microsoft.com/office/drawing/2014/chart" uri="{C3380CC4-5D6E-409C-BE32-E72D297353CC}">
              <c16:uniqueId val="{00000000-A310-4940-BC4F-7991886E4A45}"/>
            </c:ext>
          </c:extLst>
        </c:ser>
        <c:dLbls>
          <c:dLblPos val="t"/>
          <c:showLegendKey val="0"/>
          <c:showVal val="1"/>
          <c:showCatName val="0"/>
          <c:showSerName val="0"/>
          <c:showPercent val="0"/>
          <c:showBubbleSize val="0"/>
        </c:dLbls>
        <c:marker val="1"/>
        <c:smooth val="0"/>
        <c:axId val="508457936"/>
        <c:axId val="508454408"/>
      </c:lineChart>
      <c:catAx>
        <c:axId val="50845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08454408"/>
        <c:crosses val="autoZero"/>
        <c:auto val="1"/>
        <c:lblAlgn val="ctr"/>
        <c:lblOffset val="100"/>
        <c:noMultiLvlLbl val="0"/>
      </c:catAx>
      <c:valAx>
        <c:axId val="50845440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0845793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dirty="0"/>
              <a:t>Demographic Analysis </a:t>
            </a:r>
            <a:r>
              <a:rPr lang="en-US" sz="1600" dirty="0"/>
              <a:t>(last 12</a:t>
            </a:r>
            <a:r>
              <a:rPr lang="en-US" sz="1600" baseline="0" dirty="0"/>
              <a:t> months)</a:t>
            </a:r>
            <a:endParaRPr lang="en-US" sz="1600"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Strongly/Tend to Agree (NET)</c:v>
                </c:pt>
              </c:strCache>
            </c:strRef>
          </c:tx>
          <c:spPr>
            <a:solidFill>
              <a:srgbClr val="A2C5E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Male</c:v>
                </c:pt>
                <c:pt idx="1">
                  <c:v>Female</c:v>
                </c:pt>
                <c:pt idx="2">
                  <c:v>16 to 34</c:v>
                </c:pt>
                <c:pt idx="3">
                  <c:v>35 to 54</c:v>
                </c:pt>
                <c:pt idx="4">
                  <c:v>55+</c:v>
                </c:pt>
                <c:pt idx="5">
                  <c:v>White</c:v>
                </c:pt>
                <c:pt idx="6">
                  <c:v>BAME</c:v>
                </c:pt>
                <c:pt idx="7">
                  <c:v>Yes</c:v>
                </c:pt>
                <c:pt idx="8">
                  <c:v>No</c:v>
                </c:pt>
              </c:strCache>
            </c:strRef>
          </c:cat>
          <c:val>
            <c:numRef>
              <c:f>Sheet1!$B$2:$B$10</c:f>
              <c:numCache>
                <c:formatCode>0%</c:formatCode>
                <c:ptCount val="9"/>
                <c:pt idx="0">
                  <c:v>0.5846694993159598</c:v>
                </c:pt>
                <c:pt idx="1">
                  <c:v>0.57725224918240814</c:v>
                </c:pt>
                <c:pt idx="2">
                  <c:v>0.58254837866864206</c:v>
                </c:pt>
                <c:pt idx="3">
                  <c:v>0.60143900234242098</c:v>
                </c:pt>
                <c:pt idx="4">
                  <c:v>0.56055441951557072</c:v>
                </c:pt>
                <c:pt idx="5">
                  <c:v>0.59094077958730296</c:v>
                </c:pt>
                <c:pt idx="6">
                  <c:v>0.51894426419330741</c:v>
                </c:pt>
                <c:pt idx="7">
                  <c:v>0.53221456475450402</c:v>
                </c:pt>
                <c:pt idx="8">
                  <c:v>0.58686971166068302</c:v>
                </c:pt>
              </c:numCache>
            </c:numRef>
          </c:val>
          <c:extLst>
            <c:ext xmlns:c16="http://schemas.microsoft.com/office/drawing/2014/chart" uri="{C3380CC4-5D6E-409C-BE32-E72D297353CC}">
              <c16:uniqueId val="{00000000-0A52-4D73-B77C-45CBDB87AD23}"/>
            </c:ext>
          </c:extLst>
        </c:ser>
        <c:dLbls>
          <c:showLegendKey val="0"/>
          <c:showVal val="0"/>
          <c:showCatName val="0"/>
          <c:showSerName val="0"/>
          <c:showPercent val="0"/>
          <c:showBubbleSize val="0"/>
        </c:dLbls>
        <c:gapWidth val="50"/>
        <c:overlap val="-27"/>
        <c:axId val="404217408"/>
        <c:axId val="507229856"/>
      </c:barChart>
      <c:catAx>
        <c:axId val="404217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07229856"/>
        <c:crosses val="autoZero"/>
        <c:auto val="1"/>
        <c:lblAlgn val="ctr"/>
        <c:lblOffset val="100"/>
        <c:noMultiLvlLbl val="0"/>
      </c:catAx>
      <c:valAx>
        <c:axId val="507229856"/>
        <c:scaling>
          <c:orientation val="minMax"/>
          <c:min val="0"/>
        </c:scaling>
        <c:delete val="1"/>
        <c:axPos val="l"/>
        <c:numFmt formatCode="0%" sourceLinked="1"/>
        <c:majorTickMark val="out"/>
        <c:minorTickMark val="none"/>
        <c:tickLblPos val="nextTo"/>
        <c:crossAx val="4042174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b="0" i="0" baseline="0" dirty="0">
                <a:effectLst/>
              </a:rPr>
              <a:t>District Comparisons </a:t>
            </a:r>
            <a:r>
              <a:rPr lang="en-US" sz="1600" b="0" i="0" baseline="0" dirty="0">
                <a:effectLst/>
              </a:rPr>
              <a:t>(last 12 months</a:t>
            </a:r>
            <a:r>
              <a:rPr lang="en-US" sz="1800" b="0" i="0" baseline="0" dirty="0">
                <a:effectLst/>
              </a:rPr>
              <a:t>)</a:t>
            </a:r>
            <a:endParaRPr lang="en-GB" dirty="0">
              <a:effectLst/>
            </a:endParaRP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4750434385002288"/>
          <c:y val="0.18242037442256262"/>
          <c:w val="0.65249565614997718"/>
          <c:h val="0.78927506280897963"/>
        </c:manualLayout>
      </c:layout>
      <c:barChart>
        <c:barDir val="bar"/>
        <c:grouping val="clustered"/>
        <c:varyColors val="0"/>
        <c:ser>
          <c:idx val="0"/>
          <c:order val="0"/>
          <c:tx>
            <c:strRef>
              <c:f>Sheet1!$B$1</c:f>
              <c:strCache>
                <c:ptCount val="1"/>
                <c:pt idx="0">
                  <c:v>% Strongly/Tend to Agree (NET)</c:v>
                </c:pt>
              </c:strCache>
            </c:strRef>
          </c:tx>
          <c:spPr>
            <a:solidFill>
              <a:srgbClr val="1BBAB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Colchester</c:v>
                </c:pt>
                <c:pt idx="1">
                  <c:v>Castle Point</c:v>
                </c:pt>
                <c:pt idx="2">
                  <c:v>Harlow</c:v>
                </c:pt>
                <c:pt idx="3">
                  <c:v>Tendring</c:v>
                </c:pt>
                <c:pt idx="4">
                  <c:v>Basildon</c:v>
                </c:pt>
                <c:pt idx="5">
                  <c:v>Braintree</c:v>
                </c:pt>
                <c:pt idx="6">
                  <c:v>Southend-On-Sea</c:v>
                </c:pt>
                <c:pt idx="7">
                  <c:v>Maldon</c:v>
                </c:pt>
                <c:pt idx="8">
                  <c:v>Chelmsford</c:v>
                </c:pt>
                <c:pt idx="9">
                  <c:v>Rochford</c:v>
                </c:pt>
                <c:pt idx="10">
                  <c:v>Thurrock</c:v>
                </c:pt>
                <c:pt idx="11">
                  <c:v>Uttlesford</c:v>
                </c:pt>
                <c:pt idx="12">
                  <c:v>Brentwood</c:v>
                </c:pt>
                <c:pt idx="13">
                  <c:v>Epping Forest</c:v>
                </c:pt>
              </c:strCache>
            </c:strRef>
          </c:cat>
          <c:val>
            <c:numRef>
              <c:f>Sheet1!$B$2:$B$15</c:f>
              <c:numCache>
                <c:formatCode>0%</c:formatCode>
                <c:ptCount val="14"/>
                <c:pt idx="0">
                  <c:v>0.61</c:v>
                </c:pt>
                <c:pt idx="1">
                  <c:v>0.61</c:v>
                </c:pt>
                <c:pt idx="2">
                  <c:v>0.6</c:v>
                </c:pt>
                <c:pt idx="3">
                  <c:v>0.6</c:v>
                </c:pt>
                <c:pt idx="4">
                  <c:v>0.6</c:v>
                </c:pt>
                <c:pt idx="5">
                  <c:v>0.59</c:v>
                </c:pt>
                <c:pt idx="6">
                  <c:v>0.59</c:v>
                </c:pt>
                <c:pt idx="7">
                  <c:v>0.57999999999999996</c:v>
                </c:pt>
                <c:pt idx="8">
                  <c:v>0.57999999999999996</c:v>
                </c:pt>
                <c:pt idx="9">
                  <c:v>0.56999999999999995</c:v>
                </c:pt>
                <c:pt idx="10">
                  <c:v>0.56000000000000005</c:v>
                </c:pt>
                <c:pt idx="11">
                  <c:v>0.56000000000000005</c:v>
                </c:pt>
                <c:pt idx="12">
                  <c:v>0.55000000000000004</c:v>
                </c:pt>
                <c:pt idx="13">
                  <c:v>0.49</c:v>
                </c:pt>
              </c:numCache>
            </c:numRef>
          </c:val>
          <c:extLst>
            <c:ext xmlns:c16="http://schemas.microsoft.com/office/drawing/2014/chart" uri="{C3380CC4-5D6E-409C-BE32-E72D297353CC}">
              <c16:uniqueId val="{00000000-B239-49C9-8E28-5582F0A2FB15}"/>
            </c:ext>
          </c:extLst>
        </c:ser>
        <c:dLbls>
          <c:showLegendKey val="0"/>
          <c:showVal val="0"/>
          <c:showCatName val="0"/>
          <c:showSerName val="0"/>
          <c:showPercent val="0"/>
          <c:showBubbleSize val="0"/>
        </c:dLbls>
        <c:gapWidth val="50"/>
        <c:axId val="507230248"/>
        <c:axId val="507230640"/>
      </c:barChart>
      <c:catAx>
        <c:axId val="50723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07230640"/>
        <c:crosses val="autoZero"/>
        <c:auto val="1"/>
        <c:lblAlgn val="ctr"/>
        <c:lblOffset val="100"/>
        <c:noMultiLvlLbl val="0"/>
      </c:catAx>
      <c:valAx>
        <c:axId val="507230640"/>
        <c:scaling>
          <c:orientation val="minMax"/>
          <c:max val="0.9"/>
        </c:scaling>
        <c:delete val="1"/>
        <c:axPos val="t"/>
        <c:numFmt formatCode="0%" sourceLinked="1"/>
        <c:majorTickMark val="out"/>
        <c:minorTickMark val="none"/>
        <c:tickLblPos val="nextTo"/>
        <c:crossAx val="5072302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 Strongly/Tend to Agree (NET)</c:v>
                </c:pt>
              </c:strCache>
            </c:strRef>
          </c:tx>
          <c:spPr>
            <a:ln w="28575" cap="rnd">
              <a:solidFill>
                <a:srgbClr val="1BBABF"/>
              </a:solidFill>
              <a:round/>
            </a:ln>
            <a:effectLst/>
          </c:spPr>
          <c:marker>
            <c:symbol val="square"/>
            <c:size val="5"/>
            <c:spPr>
              <a:solidFill>
                <a:srgbClr val="1BBABF"/>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Q1
17/18</c:v>
                </c:pt>
                <c:pt idx="1">
                  <c:v>Q2
17/18</c:v>
                </c:pt>
                <c:pt idx="2">
                  <c:v>Q3
17/18</c:v>
                </c:pt>
                <c:pt idx="3">
                  <c:v>Q4
17/18</c:v>
                </c:pt>
                <c:pt idx="4">
                  <c:v>Q1
18/19</c:v>
                </c:pt>
                <c:pt idx="5">
                  <c:v>Q2
18/19</c:v>
                </c:pt>
                <c:pt idx="6">
                  <c:v>Q3
18/19</c:v>
                </c:pt>
                <c:pt idx="7">
                  <c:v>Q4
18/19</c:v>
                </c:pt>
                <c:pt idx="8">
                  <c:v>Q1
19/20</c:v>
                </c:pt>
                <c:pt idx="9">
                  <c:v>Q2
19/20</c:v>
                </c:pt>
              </c:strCache>
            </c:strRef>
          </c:cat>
          <c:val>
            <c:numRef>
              <c:f>Sheet1!$B$2:$B$11</c:f>
              <c:numCache>
                <c:formatCode>0%</c:formatCode>
                <c:ptCount val="10"/>
                <c:pt idx="0">
                  <c:v>0.50505457126740805</c:v>
                </c:pt>
                <c:pt idx="1">
                  <c:v>0.49495970112006799</c:v>
                </c:pt>
                <c:pt idx="2">
                  <c:v>0.45877440752821702</c:v>
                </c:pt>
                <c:pt idx="3">
                  <c:v>0.48677043018995197</c:v>
                </c:pt>
                <c:pt idx="4">
                  <c:v>0.50605368780800397</c:v>
                </c:pt>
                <c:pt idx="5">
                  <c:v>0.45</c:v>
                </c:pt>
                <c:pt idx="6">
                  <c:v>0.47</c:v>
                </c:pt>
                <c:pt idx="7">
                  <c:v>0.45</c:v>
                </c:pt>
                <c:pt idx="8">
                  <c:v>0.45</c:v>
                </c:pt>
                <c:pt idx="9">
                  <c:v>0.47</c:v>
                </c:pt>
              </c:numCache>
            </c:numRef>
          </c:val>
          <c:smooth val="0"/>
          <c:extLst>
            <c:ext xmlns:c16="http://schemas.microsoft.com/office/drawing/2014/chart" uri="{C3380CC4-5D6E-409C-BE32-E72D297353CC}">
              <c16:uniqueId val="{00000000-C898-4839-AD9F-2ABCEA6EB6EA}"/>
            </c:ext>
          </c:extLst>
        </c:ser>
        <c:dLbls>
          <c:dLblPos val="t"/>
          <c:showLegendKey val="0"/>
          <c:showVal val="1"/>
          <c:showCatName val="0"/>
          <c:showSerName val="0"/>
          <c:showPercent val="0"/>
          <c:showBubbleSize val="0"/>
        </c:dLbls>
        <c:marker val="1"/>
        <c:smooth val="0"/>
        <c:axId val="507224368"/>
        <c:axId val="507228288"/>
      </c:lineChart>
      <c:catAx>
        <c:axId val="507224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07228288"/>
        <c:crosses val="autoZero"/>
        <c:auto val="1"/>
        <c:lblAlgn val="ctr"/>
        <c:lblOffset val="100"/>
        <c:noMultiLvlLbl val="0"/>
      </c:catAx>
      <c:valAx>
        <c:axId val="50722828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0722436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6532854-89B5-4037-B66C-D9B8C8C9AAB8}" type="datetimeFigureOut">
              <a:rPr lang="en-US" smtClean="0"/>
              <a:t>12/19/2019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4EE8094-4BBF-49F0-BB98-51F343BC1815}" type="slidenum">
              <a:rPr lang="en-US" smtClean="0"/>
              <a:t>‹#›</a:t>
            </a:fld>
            <a:endParaRPr lang="en-US"/>
          </a:p>
        </p:txBody>
      </p:sp>
    </p:spTree>
    <p:extLst>
      <p:ext uri="{BB962C8B-B14F-4D97-AF65-F5344CB8AC3E}">
        <p14:creationId xmlns:p14="http://schemas.microsoft.com/office/powerpoint/2010/main" val="1732589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988433-8DED-4D81-B47C-6AD425F9347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2589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Q3. Thinking now about the police in your local area, which of these phrases best describes the way you would speak about them to other people? (Page 14)</a:t>
            </a:r>
          </a:p>
          <a:p>
            <a:endParaRPr lang="en-GB" dirty="0"/>
          </a:p>
          <a:p>
            <a:r>
              <a:rPr lang="en-GB" sz="1200" b="1" dirty="0">
                <a:solidFill>
                  <a:srgbClr val="FF0000"/>
                </a:solidFill>
              </a:rPr>
              <a:t>BMG National Average</a:t>
            </a:r>
          </a:p>
          <a:p>
            <a:r>
              <a:rPr lang="en-GB" sz="1200" dirty="0">
                <a:solidFill>
                  <a:srgbClr val="FF0000"/>
                </a:solidFill>
              </a:rPr>
              <a:t>40% </a:t>
            </a:r>
            <a:r>
              <a:rPr lang="en-US" sz="1200" dirty="0">
                <a:solidFill>
                  <a:srgbClr val="FF0000"/>
                </a:solidFill>
              </a:rPr>
              <a:t>would speak highly</a:t>
            </a:r>
          </a:p>
          <a:p>
            <a:endParaRPr lang="en-US" dirty="0"/>
          </a:p>
          <a:p>
            <a:endParaRPr lang="en-US" dirty="0"/>
          </a:p>
        </p:txBody>
      </p:sp>
      <p:sp>
        <p:nvSpPr>
          <p:cNvPr id="4" name="Slide Number Placeholder 3"/>
          <p:cNvSpPr>
            <a:spLocks noGrp="1"/>
          </p:cNvSpPr>
          <p:nvPr>
            <p:ph type="sldNum" sz="quarter" idx="10"/>
          </p:nvPr>
        </p:nvSpPr>
        <p:spPr/>
        <p:txBody>
          <a:bodyPr/>
          <a:lstStyle/>
          <a:p>
            <a:fld id="{54EE8094-4BBF-49F0-BB98-51F343BC1815}" type="slidenum">
              <a:rPr lang="en-US" smtClean="0"/>
              <a:t>16</a:t>
            </a:fld>
            <a:endParaRPr lang="en-US" dirty="0"/>
          </a:p>
        </p:txBody>
      </p:sp>
    </p:spTree>
    <p:extLst>
      <p:ext uri="{BB962C8B-B14F-4D97-AF65-F5344CB8AC3E}">
        <p14:creationId xmlns:p14="http://schemas.microsoft.com/office/powerpoint/2010/main" val="2952069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EE8094-4BBF-49F0-BB98-51F343BC1815}" type="slidenum">
              <a:rPr lang="en-US" smtClean="0"/>
              <a:t>24</a:t>
            </a:fld>
            <a:endParaRPr lang="en-US" dirty="0"/>
          </a:p>
        </p:txBody>
      </p:sp>
    </p:spTree>
    <p:extLst>
      <p:ext uri="{BB962C8B-B14F-4D97-AF65-F5344CB8AC3E}">
        <p14:creationId xmlns:p14="http://schemas.microsoft.com/office/powerpoint/2010/main" val="3789775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Q1. How satisfied or dissatisfied are you with the following in your local area? Local policing (page 12)</a:t>
            </a:r>
          </a:p>
          <a:p>
            <a:endParaRPr lang="en-GB" dirty="0"/>
          </a:p>
          <a:p>
            <a:r>
              <a:rPr lang="en-GB" sz="1200" b="1" dirty="0">
                <a:solidFill>
                  <a:srgbClr val="FF0000"/>
                </a:solidFill>
              </a:rPr>
              <a:t>BMG National Average</a:t>
            </a:r>
          </a:p>
          <a:p>
            <a:r>
              <a:rPr lang="en-GB" sz="1200" dirty="0">
                <a:solidFill>
                  <a:srgbClr val="FF0000"/>
                </a:solidFill>
              </a:rPr>
              <a:t>61% </a:t>
            </a:r>
            <a:r>
              <a:rPr lang="en-US" sz="1200" dirty="0">
                <a:solidFill>
                  <a:srgbClr val="FF0000"/>
                </a:solidFill>
              </a:rPr>
              <a:t>Very Satisfied/ Satisfied </a:t>
            </a:r>
          </a:p>
          <a:p>
            <a:endParaRPr lang="en-US" dirty="0"/>
          </a:p>
        </p:txBody>
      </p:sp>
      <p:sp>
        <p:nvSpPr>
          <p:cNvPr id="4" name="Slide Number Placeholder 3"/>
          <p:cNvSpPr>
            <a:spLocks noGrp="1"/>
          </p:cNvSpPr>
          <p:nvPr>
            <p:ph type="sldNum" sz="quarter" idx="10"/>
          </p:nvPr>
        </p:nvSpPr>
        <p:spPr/>
        <p:txBody>
          <a:bodyPr/>
          <a:lstStyle/>
          <a:p>
            <a:fld id="{54EE8094-4BBF-49F0-BB98-51F343BC1815}" type="slidenum">
              <a:rPr lang="en-US" smtClean="0"/>
              <a:t>25</a:t>
            </a:fld>
            <a:endParaRPr lang="en-US" dirty="0"/>
          </a:p>
        </p:txBody>
      </p:sp>
    </p:spTree>
    <p:extLst>
      <p:ext uri="{BB962C8B-B14F-4D97-AF65-F5344CB8AC3E}">
        <p14:creationId xmlns:p14="http://schemas.microsoft.com/office/powerpoint/2010/main" val="582594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EE8094-4BBF-49F0-BB98-51F343BC1815}" type="slidenum">
              <a:rPr lang="en-US" smtClean="0"/>
              <a:t>26</a:t>
            </a:fld>
            <a:endParaRPr lang="en-US"/>
          </a:p>
        </p:txBody>
      </p:sp>
    </p:spTree>
    <p:extLst>
      <p:ext uri="{BB962C8B-B14F-4D97-AF65-F5344CB8AC3E}">
        <p14:creationId xmlns:p14="http://schemas.microsoft.com/office/powerpoint/2010/main" val="624770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Q14. How important, if at all, do you think it is to have a regular uniformed police presence ON FOOT in the area where you live? (Page 26)</a:t>
            </a:r>
          </a:p>
          <a:p>
            <a:endParaRPr lang="en-GB" dirty="0"/>
          </a:p>
          <a:p>
            <a:r>
              <a:rPr lang="en-GB" sz="1200" b="1" dirty="0">
                <a:solidFill>
                  <a:srgbClr val="FF0000"/>
                </a:solidFill>
              </a:rPr>
              <a:t>BMG National Average</a:t>
            </a:r>
          </a:p>
          <a:p>
            <a:r>
              <a:rPr lang="en-GB" sz="1200" dirty="0">
                <a:solidFill>
                  <a:srgbClr val="FF0000"/>
                </a:solidFill>
              </a:rPr>
              <a:t>78% </a:t>
            </a:r>
            <a:r>
              <a:rPr lang="en-US" sz="1200" dirty="0">
                <a:solidFill>
                  <a:srgbClr val="FF0000"/>
                </a:solidFill>
              </a:rPr>
              <a:t>Very/Fairly Important</a:t>
            </a:r>
          </a:p>
        </p:txBody>
      </p:sp>
      <p:sp>
        <p:nvSpPr>
          <p:cNvPr id="4" name="Slide Number Placeholder 3"/>
          <p:cNvSpPr>
            <a:spLocks noGrp="1"/>
          </p:cNvSpPr>
          <p:nvPr>
            <p:ph type="sldNum" sz="quarter" idx="10"/>
          </p:nvPr>
        </p:nvSpPr>
        <p:spPr/>
        <p:txBody>
          <a:bodyPr/>
          <a:lstStyle/>
          <a:p>
            <a:fld id="{54EE8094-4BBF-49F0-BB98-51F343BC1815}" type="slidenum">
              <a:rPr lang="en-US" smtClean="0"/>
              <a:t>27</a:t>
            </a:fld>
            <a:endParaRPr lang="en-US" dirty="0"/>
          </a:p>
        </p:txBody>
      </p:sp>
    </p:spTree>
    <p:extLst>
      <p:ext uri="{BB962C8B-B14F-4D97-AF65-F5344CB8AC3E}">
        <p14:creationId xmlns:p14="http://schemas.microsoft.com/office/powerpoint/2010/main" val="2358041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EE8094-4BBF-49F0-BB98-51F343BC1815}" type="slidenum">
              <a:rPr lang="en-US" smtClean="0"/>
              <a:t>28</a:t>
            </a:fld>
            <a:endParaRPr lang="en-US"/>
          </a:p>
        </p:txBody>
      </p:sp>
    </p:spTree>
    <p:extLst>
      <p:ext uri="{BB962C8B-B14F-4D97-AF65-F5344CB8AC3E}">
        <p14:creationId xmlns:p14="http://schemas.microsoft.com/office/powerpoint/2010/main" val="500879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Q2. Over the past 12 months do you think the service provided by each of the following in your local area has got better or worse or stayed about the same? Local policing (Page 13)</a:t>
            </a:r>
          </a:p>
          <a:p>
            <a:endParaRPr lang="en-GB" dirty="0"/>
          </a:p>
          <a:p>
            <a:r>
              <a:rPr lang="en-GB" dirty="0"/>
              <a:t>22%</a:t>
            </a:r>
            <a:r>
              <a:rPr lang="en-GB" baseline="0" dirty="0"/>
              <a:t> Got Worse</a:t>
            </a:r>
            <a:endParaRPr lang="en-US" dirty="0"/>
          </a:p>
          <a:p>
            <a:endParaRPr lang="en-US" dirty="0"/>
          </a:p>
        </p:txBody>
      </p:sp>
      <p:sp>
        <p:nvSpPr>
          <p:cNvPr id="4" name="Slide Number Placeholder 3"/>
          <p:cNvSpPr>
            <a:spLocks noGrp="1"/>
          </p:cNvSpPr>
          <p:nvPr>
            <p:ph type="sldNum" sz="quarter" idx="10"/>
          </p:nvPr>
        </p:nvSpPr>
        <p:spPr/>
        <p:txBody>
          <a:bodyPr/>
          <a:lstStyle/>
          <a:p>
            <a:fld id="{54EE8094-4BBF-49F0-BB98-51F343BC1815}" type="slidenum">
              <a:rPr lang="en-US" smtClean="0"/>
              <a:t>29</a:t>
            </a:fld>
            <a:endParaRPr lang="en-US" dirty="0"/>
          </a:p>
        </p:txBody>
      </p:sp>
    </p:spTree>
    <p:extLst>
      <p:ext uri="{BB962C8B-B14F-4D97-AF65-F5344CB8AC3E}">
        <p14:creationId xmlns:p14="http://schemas.microsoft.com/office/powerpoint/2010/main" val="2461796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EE8094-4BBF-49F0-BB98-51F343BC1815}" type="slidenum">
              <a:rPr lang="en-US" smtClean="0"/>
              <a:t>30</a:t>
            </a:fld>
            <a:endParaRPr lang="en-US" dirty="0"/>
          </a:p>
        </p:txBody>
      </p:sp>
    </p:spTree>
    <p:extLst>
      <p:ext uri="{BB962C8B-B14F-4D97-AF65-F5344CB8AC3E}">
        <p14:creationId xmlns:p14="http://schemas.microsoft.com/office/powerpoint/2010/main" val="3410609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Q7 Compared with 12 months ago, do you think crime and anti-social behaviour have become more of a problem in your area less of a problem, or has it not changed? (page 19)</a:t>
            </a:r>
          </a:p>
          <a:p>
            <a:endParaRPr lang="en-US" dirty="0"/>
          </a:p>
        </p:txBody>
      </p:sp>
      <p:sp>
        <p:nvSpPr>
          <p:cNvPr id="4" name="Slide Number Placeholder 3"/>
          <p:cNvSpPr>
            <a:spLocks noGrp="1"/>
          </p:cNvSpPr>
          <p:nvPr>
            <p:ph type="sldNum" sz="quarter" idx="10"/>
          </p:nvPr>
        </p:nvSpPr>
        <p:spPr/>
        <p:txBody>
          <a:bodyPr/>
          <a:lstStyle/>
          <a:p>
            <a:fld id="{54EE8094-4BBF-49F0-BB98-51F343BC1815}" type="slidenum">
              <a:rPr lang="en-US" smtClean="0"/>
              <a:t>31</a:t>
            </a:fld>
            <a:endParaRPr lang="en-US"/>
          </a:p>
        </p:txBody>
      </p:sp>
    </p:spTree>
    <p:extLst>
      <p:ext uri="{BB962C8B-B14F-4D97-AF65-F5344CB8AC3E}">
        <p14:creationId xmlns:p14="http://schemas.microsoft.com/office/powerpoint/2010/main" val="834377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EE8094-4BBF-49F0-BB98-51F343BC1815}" type="slidenum">
              <a:rPr lang="en-US" smtClean="0"/>
              <a:t>32</a:t>
            </a:fld>
            <a:endParaRPr lang="en-US"/>
          </a:p>
        </p:txBody>
      </p:sp>
    </p:spTree>
    <p:extLst>
      <p:ext uri="{BB962C8B-B14F-4D97-AF65-F5344CB8AC3E}">
        <p14:creationId xmlns:p14="http://schemas.microsoft.com/office/powerpoint/2010/main" val="1779029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E8094-4BBF-49F0-BB98-51F343BC18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0511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EE8094-4BBF-49F0-BB98-51F343BC1815}" type="slidenum">
              <a:rPr lang="en-US" smtClean="0"/>
              <a:t>33</a:t>
            </a:fld>
            <a:endParaRPr lang="en-US" dirty="0"/>
          </a:p>
        </p:txBody>
      </p:sp>
    </p:spTree>
    <p:extLst>
      <p:ext uri="{BB962C8B-B14F-4D97-AF65-F5344CB8AC3E}">
        <p14:creationId xmlns:p14="http://schemas.microsoft.com/office/powerpoint/2010/main" val="39125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Q55. How interested, if at all, are you in knowing what the police are doing in your local area? (Page 48)</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Interested 81%</a:t>
            </a:r>
            <a:endParaRPr lang="en-US" dirty="0"/>
          </a:p>
        </p:txBody>
      </p:sp>
      <p:sp>
        <p:nvSpPr>
          <p:cNvPr id="4" name="Slide Number Placeholder 3"/>
          <p:cNvSpPr>
            <a:spLocks noGrp="1"/>
          </p:cNvSpPr>
          <p:nvPr>
            <p:ph type="sldNum" sz="quarter" idx="10"/>
          </p:nvPr>
        </p:nvSpPr>
        <p:spPr/>
        <p:txBody>
          <a:bodyPr/>
          <a:lstStyle/>
          <a:p>
            <a:fld id="{54EE8094-4BBF-49F0-BB98-51F343BC1815}" type="slidenum">
              <a:rPr lang="en-US" smtClean="0"/>
              <a:t>34</a:t>
            </a:fld>
            <a:endParaRPr lang="en-US"/>
          </a:p>
        </p:txBody>
      </p:sp>
    </p:spTree>
    <p:extLst>
      <p:ext uri="{BB962C8B-B14F-4D97-AF65-F5344CB8AC3E}">
        <p14:creationId xmlns:p14="http://schemas.microsoft.com/office/powerpoint/2010/main" val="3497954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EE8094-4BBF-49F0-BB98-51F343BC1815}" type="slidenum">
              <a:rPr lang="en-US" smtClean="0"/>
              <a:t>35</a:t>
            </a:fld>
            <a:endParaRPr lang="en-US"/>
          </a:p>
        </p:txBody>
      </p:sp>
    </p:spTree>
    <p:extLst>
      <p:ext uri="{BB962C8B-B14F-4D97-AF65-F5344CB8AC3E}">
        <p14:creationId xmlns:p14="http://schemas.microsoft.com/office/powerpoint/2010/main" val="16421176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EE8094-4BBF-49F0-BB98-51F343BC1815}" type="slidenum">
              <a:rPr lang="en-US" smtClean="0"/>
              <a:t>36</a:t>
            </a:fld>
            <a:endParaRPr lang="en-US"/>
          </a:p>
        </p:txBody>
      </p:sp>
    </p:spTree>
    <p:extLst>
      <p:ext uri="{BB962C8B-B14F-4D97-AF65-F5344CB8AC3E}">
        <p14:creationId xmlns:p14="http://schemas.microsoft.com/office/powerpoint/2010/main" val="124885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EE8094-4BBF-49F0-BB98-51F343BC1815}" type="slidenum">
              <a:rPr lang="en-US" smtClean="0"/>
              <a:t>37</a:t>
            </a:fld>
            <a:endParaRPr lang="en-US"/>
          </a:p>
        </p:txBody>
      </p:sp>
    </p:spTree>
    <p:extLst>
      <p:ext uri="{BB962C8B-B14F-4D97-AF65-F5344CB8AC3E}">
        <p14:creationId xmlns:p14="http://schemas.microsoft.com/office/powerpoint/2010/main" val="2172546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EE8094-4BBF-49F0-BB98-51F343BC1815}" type="slidenum">
              <a:rPr lang="en-US" smtClean="0"/>
              <a:t>38</a:t>
            </a:fld>
            <a:endParaRPr lang="en-US"/>
          </a:p>
        </p:txBody>
      </p:sp>
    </p:spTree>
    <p:extLst>
      <p:ext uri="{BB962C8B-B14F-4D97-AF65-F5344CB8AC3E}">
        <p14:creationId xmlns:p14="http://schemas.microsoft.com/office/powerpoint/2010/main" val="6480954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EE8094-4BBF-49F0-BB98-51F343BC1815}" type="slidenum">
              <a:rPr lang="en-US" smtClean="0"/>
              <a:t>39</a:t>
            </a:fld>
            <a:endParaRPr lang="en-US" dirty="0"/>
          </a:p>
        </p:txBody>
      </p:sp>
    </p:spTree>
    <p:extLst>
      <p:ext uri="{BB962C8B-B14F-4D97-AF65-F5344CB8AC3E}">
        <p14:creationId xmlns:p14="http://schemas.microsoft.com/office/powerpoint/2010/main" val="3392229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EE8094-4BBF-49F0-BB98-51F343BC1815}" type="slidenum">
              <a:rPr lang="en-US" smtClean="0"/>
              <a:t>40</a:t>
            </a:fld>
            <a:endParaRPr lang="en-US" dirty="0"/>
          </a:p>
        </p:txBody>
      </p:sp>
    </p:spTree>
    <p:extLst>
      <p:ext uri="{BB962C8B-B14F-4D97-AF65-F5344CB8AC3E}">
        <p14:creationId xmlns:p14="http://schemas.microsoft.com/office/powerpoint/2010/main" val="26580548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EE8094-4BBF-49F0-BB98-51F343BC1815}" type="slidenum">
              <a:rPr lang="en-US" smtClean="0"/>
              <a:t>41</a:t>
            </a:fld>
            <a:endParaRPr lang="en-US" dirty="0"/>
          </a:p>
        </p:txBody>
      </p:sp>
    </p:spTree>
    <p:extLst>
      <p:ext uri="{BB962C8B-B14F-4D97-AF65-F5344CB8AC3E}">
        <p14:creationId xmlns:p14="http://schemas.microsoft.com/office/powerpoint/2010/main" val="1648190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EE8094-4BBF-49F0-BB98-51F343BC1815}" type="slidenum">
              <a:rPr lang="en-US" smtClean="0"/>
              <a:t>3</a:t>
            </a:fld>
            <a:endParaRPr lang="en-US" dirty="0"/>
          </a:p>
        </p:txBody>
      </p:sp>
    </p:spTree>
    <p:extLst>
      <p:ext uri="{BB962C8B-B14F-4D97-AF65-F5344CB8AC3E}">
        <p14:creationId xmlns:p14="http://schemas.microsoft.com/office/powerpoint/2010/main" val="3547023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EE8094-4BBF-49F0-BB98-51F343BC1815}" type="slidenum">
              <a:rPr lang="en-US" smtClean="0"/>
              <a:t>4</a:t>
            </a:fld>
            <a:endParaRPr lang="en-US" dirty="0"/>
          </a:p>
        </p:txBody>
      </p:sp>
    </p:spTree>
    <p:extLst>
      <p:ext uri="{BB962C8B-B14F-4D97-AF65-F5344CB8AC3E}">
        <p14:creationId xmlns:p14="http://schemas.microsoft.com/office/powerpoint/2010/main" val="144661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EE8094-4BBF-49F0-BB98-51F343BC1815}" type="slidenum">
              <a:rPr lang="en-US" smtClean="0"/>
              <a:t>5</a:t>
            </a:fld>
            <a:endParaRPr lang="en-US" dirty="0"/>
          </a:p>
        </p:txBody>
      </p:sp>
    </p:spTree>
    <p:extLst>
      <p:ext uri="{BB962C8B-B14F-4D97-AF65-F5344CB8AC3E}">
        <p14:creationId xmlns:p14="http://schemas.microsoft.com/office/powerpoint/2010/main" val="1293364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EE8094-4BBF-49F0-BB98-51F343BC1815}" type="slidenum">
              <a:rPr lang="en-US" smtClean="0"/>
              <a:t>6</a:t>
            </a:fld>
            <a:endParaRPr lang="en-US" dirty="0"/>
          </a:p>
        </p:txBody>
      </p:sp>
    </p:spTree>
    <p:extLst>
      <p:ext uri="{BB962C8B-B14F-4D97-AF65-F5344CB8AC3E}">
        <p14:creationId xmlns:p14="http://schemas.microsoft.com/office/powerpoint/2010/main" val="3937385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SPI 2.3 - Confidence in the local police</a:t>
            </a:r>
          </a:p>
          <a:p>
            <a:r>
              <a:rPr lang="en-GB" sz="1200" b="0" i="0" u="none" strike="noStrike" kern="1200" dirty="0">
                <a:solidFill>
                  <a:schemeClr val="tx1"/>
                </a:solidFill>
                <a:effectLst/>
                <a:latin typeface="+mn-lt"/>
                <a:ea typeface="+mn-ea"/>
                <a:cs typeface="+mn-cs"/>
              </a:rPr>
              <a:t>Percentage of respondents answering 'good' or 'excellent' when asked:</a:t>
            </a:r>
          </a:p>
          <a:p>
            <a:r>
              <a:rPr lang="en-GB" sz="1200" b="0" i="0" u="none" strike="noStrike" kern="1200" dirty="0">
                <a:solidFill>
                  <a:schemeClr val="tx1"/>
                </a:solidFill>
                <a:effectLst/>
                <a:latin typeface="+mn-lt"/>
                <a:ea typeface="+mn-ea"/>
                <a:cs typeface="+mn-cs"/>
              </a:rPr>
              <a:t>'Taking everything into account, how good a job do you think the police in this area are doing?‘</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MSG Average: 60%</a:t>
            </a:r>
          </a:p>
          <a:p>
            <a:endParaRPr lang="en-GB" sz="1200" b="0" i="0" u="none" strike="noStrike"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EE8094-4BBF-49F0-BB98-51F343BC1815}" type="slidenum">
              <a:rPr lang="en-US" smtClean="0"/>
              <a:t>7</a:t>
            </a:fld>
            <a:endParaRPr lang="en-US" dirty="0"/>
          </a:p>
        </p:txBody>
      </p:sp>
    </p:spTree>
    <p:extLst>
      <p:ext uri="{BB962C8B-B14F-4D97-AF65-F5344CB8AC3E}">
        <p14:creationId xmlns:p14="http://schemas.microsoft.com/office/powerpoint/2010/main" val="1718345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5-CSEW Community Understanding</a:t>
            </a:r>
          </a:p>
        </p:txBody>
      </p:sp>
      <p:sp>
        <p:nvSpPr>
          <p:cNvPr id="4" name="Slide Number Placeholder 3"/>
          <p:cNvSpPr>
            <a:spLocks noGrp="1"/>
          </p:cNvSpPr>
          <p:nvPr>
            <p:ph type="sldNum" sz="quarter" idx="10"/>
          </p:nvPr>
        </p:nvSpPr>
        <p:spPr/>
        <p:txBody>
          <a:bodyPr/>
          <a:lstStyle/>
          <a:p>
            <a:fld id="{54EE8094-4BBF-49F0-BB98-51F343BC1815}" type="slidenum">
              <a:rPr lang="en-US" smtClean="0"/>
              <a:t>9</a:t>
            </a:fld>
            <a:endParaRPr lang="en-US"/>
          </a:p>
        </p:txBody>
      </p:sp>
    </p:spTree>
    <p:extLst>
      <p:ext uri="{BB962C8B-B14F-4D97-AF65-F5344CB8AC3E}">
        <p14:creationId xmlns:p14="http://schemas.microsoft.com/office/powerpoint/2010/main" val="3416484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dirty="0">
                <a:solidFill>
                  <a:schemeClr val="tx1"/>
                </a:solidFill>
                <a:effectLst/>
                <a:latin typeface="+mn-lt"/>
                <a:ea typeface="+mn-ea"/>
                <a:cs typeface="+mn-cs"/>
              </a:rPr>
              <a:t>National</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Q8. Do you agree or disagree that the police are dealing with the crime and anti-social behaviour issues that matter to you in the area where you live? (page 20)</a:t>
            </a:r>
          </a:p>
          <a:p>
            <a:endParaRPr lang="en-GB" dirty="0"/>
          </a:p>
          <a:p>
            <a:r>
              <a:rPr lang="en-GB" sz="1200" b="0" dirty="0">
                <a:solidFill>
                  <a:srgbClr val="FF0000"/>
                </a:solidFill>
              </a:rPr>
              <a:t>BMG National Average</a:t>
            </a:r>
          </a:p>
          <a:p>
            <a:r>
              <a:rPr lang="en-GB" sz="1200" dirty="0">
                <a:solidFill>
                  <a:srgbClr val="FF0000"/>
                </a:solidFill>
              </a:rPr>
              <a:t>42% </a:t>
            </a:r>
            <a:r>
              <a:rPr lang="en-US" sz="1200" dirty="0">
                <a:solidFill>
                  <a:srgbClr val="FF0000"/>
                </a:solidFill>
              </a:rPr>
              <a:t>Strongly/Tend to Agree</a:t>
            </a:r>
          </a:p>
          <a:p>
            <a:endParaRPr lang="en-US" sz="1200" dirty="0">
              <a:solidFill>
                <a:srgbClr val="FF0000"/>
              </a:solidFill>
            </a:endParaRPr>
          </a:p>
          <a:p>
            <a:r>
              <a:rPr lang="en-US" sz="1200" b="1" dirty="0">
                <a:solidFill>
                  <a:srgbClr val="FF0000"/>
                </a:solidFill>
              </a:rPr>
              <a:t>CSEW</a:t>
            </a:r>
          </a:p>
          <a:p>
            <a:endParaRPr lang="en-US" sz="1200" dirty="0">
              <a:solidFill>
                <a:srgbClr val="FF0000"/>
              </a:solidFill>
            </a:endParaRPr>
          </a:p>
          <a:p>
            <a:r>
              <a:rPr lang="en-GB" sz="1200" dirty="0">
                <a:solidFill>
                  <a:srgbClr val="FF0000"/>
                </a:solidFill>
              </a:rPr>
              <a:t>SPI 2.2 - Dealing with local concerns (agencies)</a:t>
            </a:r>
          </a:p>
          <a:p>
            <a:r>
              <a:rPr lang="en-GB" sz="1200" dirty="0">
                <a:solidFill>
                  <a:srgbClr val="FF0000"/>
                </a:solidFill>
              </a:rPr>
              <a:t>Percentage of respondents tending to 'agree' or 'strongly agree' that:</a:t>
            </a:r>
          </a:p>
          <a:p>
            <a:r>
              <a:rPr lang="en-GB" sz="1200" dirty="0">
                <a:solidFill>
                  <a:srgbClr val="FF0000"/>
                </a:solidFill>
              </a:rPr>
              <a:t>'The police and local council are dealing with the anti-social behaviour and crime issues that matter in this area‘</a:t>
            </a:r>
          </a:p>
          <a:p>
            <a:endParaRPr lang="en-GB" sz="1200" dirty="0">
              <a:solidFill>
                <a:srgbClr val="FF0000"/>
              </a:solidFill>
            </a:endParaRPr>
          </a:p>
          <a:p>
            <a:r>
              <a:rPr lang="en-GB" sz="1200" dirty="0">
                <a:solidFill>
                  <a:srgbClr val="FF0000"/>
                </a:solidFill>
              </a:rPr>
              <a:t>MSG Average: 58% Agree </a:t>
            </a:r>
          </a:p>
          <a:p>
            <a:endParaRPr lang="en-GB" sz="1200" dirty="0">
              <a:solidFill>
                <a:srgbClr val="FF0000"/>
              </a:solidFill>
            </a:endParaRPr>
          </a:p>
        </p:txBody>
      </p:sp>
      <p:sp>
        <p:nvSpPr>
          <p:cNvPr id="4" name="Slide Number Placeholder 3"/>
          <p:cNvSpPr>
            <a:spLocks noGrp="1"/>
          </p:cNvSpPr>
          <p:nvPr>
            <p:ph type="sldNum" sz="quarter" idx="10"/>
          </p:nvPr>
        </p:nvSpPr>
        <p:spPr/>
        <p:txBody>
          <a:bodyPr/>
          <a:lstStyle/>
          <a:p>
            <a:fld id="{54EE8094-4BBF-49F0-BB98-51F343BC1815}" type="slidenum">
              <a:rPr lang="en-US" smtClean="0"/>
              <a:t>11</a:t>
            </a:fld>
            <a:endParaRPr lang="en-US" dirty="0"/>
          </a:p>
        </p:txBody>
      </p:sp>
    </p:spTree>
    <p:extLst>
      <p:ext uri="{BB962C8B-B14F-4D97-AF65-F5344CB8AC3E}">
        <p14:creationId xmlns:p14="http://schemas.microsoft.com/office/powerpoint/2010/main" val="1760856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CDBB921-F704-45A5-92AD-BFBF7BA60665}" type="datetime1">
              <a:rPr lang="en-US" smtClean="0"/>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48BEF-FAAD-44AB-8E82-E2247398DED3}" type="slidenum">
              <a:rPr lang="en-US" smtClean="0"/>
              <a:t>‹#›</a:t>
            </a:fld>
            <a:endParaRPr lang="en-US"/>
          </a:p>
        </p:txBody>
      </p:sp>
    </p:spTree>
    <p:extLst>
      <p:ext uri="{BB962C8B-B14F-4D97-AF65-F5344CB8AC3E}">
        <p14:creationId xmlns:p14="http://schemas.microsoft.com/office/powerpoint/2010/main" val="3158614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5A9985-7784-453D-95E4-5848D5F7822A}" type="datetime1">
              <a:rPr lang="en-US" smtClean="0"/>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48BEF-FAAD-44AB-8E82-E2247398DED3}" type="slidenum">
              <a:rPr lang="en-US" smtClean="0"/>
              <a:t>‹#›</a:t>
            </a:fld>
            <a:endParaRPr lang="en-US"/>
          </a:p>
        </p:txBody>
      </p:sp>
    </p:spTree>
    <p:extLst>
      <p:ext uri="{BB962C8B-B14F-4D97-AF65-F5344CB8AC3E}">
        <p14:creationId xmlns:p14="http://schemas.microsoft.com/office/powerpoint/2010/main" val="3258842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6933CB-DE13-4306-B43A-1EA1F3E1584A}" type="datetime1">
              <a:rPr lang="en-US" smtClean="0"/>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48BEF-FAAD-44AB-8E82-E2247398DED3}" type="slidenum">
              <a:rPr lang="en-US" smtClean="0"/>
              <a:t>‹#›</a:t>
            </a:fld>
            <a:endParaRPr lang="en-US"/>
          </a:p>
        </p:txBody>
      </p:sp>
    </p:spTree>
    <p:extLst>
      <p:ext uri="{BB962C8B-B14F-4D97-AF65-F5344CB8AC3E}">
        <p14:creationId xmlns:p14="http://schemas.microsoft.com/office/powerpoint/2010/main" val="772298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0203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2"/>
          <p:cNvSpPr>
            <a:spLocks noChangeArrowheads="1"/>
          </p:cNvSpPr>
          <p:nvPr userDrawn="1"/>
        </p:nvSpPr>
        <p:spPr bwMode="auto">
          <a:xfrm>
            <a:off x="0" y="6278880"/>
            <a:ext cx="12192000" cy="579120"/>
          </a:xfrm>
          <a:prstGeom prst="rect">
            <a:avLst/>
          </a:prstGeom>
          <a:solidFill>
            <a:srgbClr val="DFEBF7"/>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544299" y="6413498"/>
            <a:ext cx="519793" cy="365125"/>
          </a:xfrm>
        </p:spPr>
        <p:txBody>
          <a:bodyPr/>
          <a:lstStyle>
            <a:lvl1pPr>
              <a:defRPr b="1">
                <a:solidFill>
                  <a:schemeClr val="tx1"/>
                </a:solidFill>
              </a:defRPr>
            </a:lvl1pPr>
          </a:lstStyle>
          <a:p>
            <a:fld id="{C6948BEF-FAAD-44AB-8E82-E2247398DED3}" type="slidenum">
              <a:rPr lang="en-US" smtClean="0"/>
              <a:pPr/>
              <a:t>‹#›</a:t>
            </a:fld>
            <a:endParaRPr lang="en-US"/>
          </a:p>
        </p:txBody>
      </p:sp>
      <p:sp>
        <p:nvSpPr>
          <p:cNvPr id="13" name="AutoShape 3"/>
          <p:cNvSpPr>
            <a:spLocks noChangeArrowheads="1"/>
          </p:cNvSpPr>
          <p:nvPr userDrawn="1"/>
        </p:nvSpPr>
        <p:spPr bwMode="auto">
          <a:xfrm rot="9784130">
            <a:off x="9830624" y="6082081"/>
            <a:ext cx="703616" cy="631308"/>
          </a:xfrm>
          <a:prstGeom prst="triangle">
            <a:avLst>
              <a:gd name="adj" fmla="val 50000"/>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Tree>
    <p:extLst>
      <p:ext uri="{BB962C8B-B14F-4D97-AF65-F5344CB8AC3E}">
        <p14:creationId xmlns:p14="http://schemas.microsoft.com/office/powerpoint/2010/main" val="2767473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638ABF-3E9C-4CDE-B5C8-E03103AE3B69}" type="datetime1">
              <a:rPr lang="en-US" smtClean="0"/>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48BEF-FAAD-44AB-8E82-E2247398DED3}" type="slidenum">
              <a:rPr lang="en-US" smtClean="0"/>
              <a:t>‹#›</a:t>
            </a:fld>
            <a:endParaRPr lang="en-US"/>
          </a:p>
        </p:txBody>
      </p:sp>
    </p:spTree>
    <p:extLst>
      <p:ext uri="{BB962C8B-B14F-4D97-AF65-F5344CB8AC3E}">
        <p14:creationId xmlns:p14="http://schemas.microsoft.com/office/powerpoint/2010/main" val="95453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DA9B9-FCB2-434D-A318-0342EBCE5FA6}" type="datetime1">
              <a:rPr lang="en-US" smtClean="0"/>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48BEF-FAAD-44AB-8E82-E2247398DED3}" type="slidenum">
              <a:rPr lang="en-US" smtClean="0"/>
              <a:t>‹#›</a:t>
            </a:fld>
            <a:endParaRPr lang="en-US"/>
          </a:p>
        </p:txBody>
      </p:sp>
    </p:spTree>
    <p:extLst>
      <p:ext uri="{BB962C8B-B14F-4D97-AF65-F5344CB8AC3E}">
        <p14:creationId xmlns:p14="http://schemas.microsoft.com/office/powerpoint/2010/main" val="1180418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A61F50-8756-46E1-AA6A-0EC9FDFD9995}" type="datetime1">
              <a:rPr lang="en-US" smtClean="0"/>
              <a:t>12/19/2019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948BEF-FAAD-44AB-8E82-E2247398DED3}" type="slidenum">
              <a:rPr lang="en-US" smtClean="0"/>
              <a:t>‹#›</a:t>
            </a:fld>
            <a:endParaRPr lang="en-US"/>
          </a:p>
        </p:txBody>
      </p:sp>
    </p:spTree>
    <p:extLst>
      <p:ext uri="{BB962C8B-B14F-4D97-AF65-F5344CB8AC3E}">
        <p14:creationId xmlns:p14="http://schemas.microsoft.com/office/powerpoint/2010/main" val="2713425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3EC6D0-898A-4F01-81A2-A2BD981737EF}" type="datetime1">
              <a:rPr lang="en-US" smtClean="0"/>
              <a:t>12/19/2019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948BEF-FAAD-44AB-8E82-E2247398DED3}" type="slidenum">
              <a:rPr lang="en-US" smtClean="0"/>
              <a:t>‹#›</a:t>
            </a:fld>
            <a:endParaRPr lang="en-US"/>
          </a:p>
        </p:txBody>
      </p:sp>
    </p:spTree>
    <p:extLst>
      <p:ext uri="{BB962C8B-B14F-4D97-AF65-F5344CB8AC3E}">
        <p14:creationId xmlns:p14="http://schemas.microsoft.com/office/powerpoint/2010/main" val="2960373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E32C94-02DB-4FDA-BB79-02282B63D55A}" type="datetime1">
              <a:rPr lang="en-US" smtClean="0"/>
              <a:t>12/19/2019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948BEF-FAAD-44AB-8E82-E2247398DED3}" type="slidenum">
              <a:rPr lang="en-US" smtClean="0"/>
              <a:t>‹#›</a:t>
            </a:fld>
            <a:endParaRPr lang="en-US"/>
          </a:p>
        </p:txBody>
      </p:sp>
    </p:spTree>
    <p:extLst>
      <p:ext uri="{BB962C8B-B14F-4D97-AF65-F5344CB8AC3E}">
        <p14:creationId xmlns:p14="http://schemas.microsoft.com/office/powerpoint/2010/main" val="3202805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0A79B2-D630-4ACA-B996-F1A86CC6AB7E}" type="datetime1">
              <a:rPr lang="en-US" smtClean="0"/>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48BEF-FAAD-44AB-8E82-E2247398DED3}" type="slidenum">
              <a:rPr lang="en-US" smtClean="0"/>
              <a:t>‹#›</a:t>
            </a:fld>
            <a:endParaRPr lang="en-US"/>
          </a:p>
        </p:txBody>
      </p:sp>
    </p:spTree>
    <p:extLst>
      <p:ext uri="{BB962C8B-B14F-4D97-AF65-F5344CB8AC3E}">
        <p14:creationId xmlns:p14="http://schemas.microsoft.com/office/powerpoint/2010/main" val="491815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A96629-3E0B-4A60-A44E-4A4B9956AD14}" type="datetime1">
              <a:rPr lang="en-US" smtClean="0"/>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48BEF-FAAD-44AB-8E82-E2247398DED3}" type="slidenum">
              <a:rPr lang="en-US" smtClean="0"/>
              <a:t>‹#›</a:t>
            </a:fld>
            <a:endParaRPr lang="en-US"/>
          </a:p>
        </p:txBody>
      </p:sp>
    </p:spTree>
    <p:extLst>
      <p:ext uri="{BB962C8B-B14F-4D97-AF65-F5344CB8AC3E}">
        <p14:creationId xmlns:p14="http://schemas.microsoft.com/office/powerpoint/2010/main" val="3871674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8825D0-337C-40DE-A996-C70AEFBE286B}" type="datetime1">
              <a:rPr lang="en-US" smtClean="0"/>
              <a:t>12/19/2019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948BEF-FAAD-44AB-8E82-E2247398DED3}" type="slidenum">
              <a:rPr lang="en-US" smtClean="0"/>
              <a:t>‹#›</a:t>
            </a:fld>
            <a:endParaRPr lang="en-US"/>
          </a:p>
        </p:txBody>
      </p:sp>
    </p:spTree>
    <p:extLst>
      <p:ext uri="{BB962C8B-B14F-4D97-AF65-F5344CB8AC3E}">
        <p14:creationId xmlns:p14="http://schemas.microsoft.com/office/powerpoint/2010/main" val="808771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681" y="1"/>
            <a:ext cx="12191997" cy="6857999"/>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2384" y="5685252"/>
            <a:ext cx="2611029" cy="1213214"/>
          </a:xfrm>
          <a:prstGeom prst="rect">
            <a:avLst/>
          </a:prstGeom>
        </p:spPr>
      </p:pic>
    </p:spTree>
    <p:extLst>
      <p:ext uri="{BB962C8B-B14F-4D97-AF65-F5344CB8AC3E}">
        <p14:creationId xmlns:p14="http://schemas.microsoft.com/office/powerpoint/2010/main" val="4251416251"/>
      </p:ext>
    </p:extLst>
  </p:cSld>
  <p:clrMap bg1="lt1" tx1="dk1" bg2="lt2" tx2="dk2" accent1="accent1" accent2="accent2" accent3="accent3" accent4="accent4" accent5="accent5" accent6="accent6" hlink="hlink" folHlink="folHlink"/>
  <p:sldLayoutIdLst>
    <p:sldLayoutId id="2147483661" r:id="rId1"/>
  </p:sldLayoutIdLst>
  <p:transition spd="med"/>
  <p:txStyles>
    <p:titleStyle>
      <a:lvl1pPr algn="l" defTabSz="346096" eaLnBrk="1" hangingPunct="1">
        <a:defRPr sz="2800">
          <a:latin typeface="+mn-lt"/>
          <a:ea typeface="+mn-ea"/>
          <a:cs typeface="+mn-cs"/>
          <a:sym typeface="Helvetica Light"/>
        </a:defRPr>
      </a:lvl1pPr>
      <a:lvl2pPr indent="95856" algn="ctr" defTabSz="346096" eaLnBrk="1" hangingPunct="1">
        <a:defRPr sz="4700">
          <a:latin typeface="+mn-lt"/>
          <a:ea typeface="+mn-ea"/>
          <a:cs typeface="+mn-cs"/>
          <a:sym typeface="Helvetica Light"/>
        </a:defRPr>
      </a:lvl2pPr>
      <a:lvl3pPr indent="191712" algn="ctr" defTabSz="346096" eaLnBrk="1" hangingPunct="1">
        <a:defRPr sz="4700">
          <a:latin typeface="+mn-lt"/>
          <a:ea typeface="+mn-ea"/>
          <a:cs typeface="+mn-cs"/>
          <a:sym typeface="Helvetica Light"/>
        </a:defRPr>
      </a:lvl3pPr>
      <a:lvl4pPr indent="287567" algn="ctr" defTabSz="346096" eaLnBrk="1" hangingPunct="1">
        <a:defRPr sz="4700">
          <a:latin typeface="+mn-lt"/>
          <a:ea typeface="+mn-ea"/>
          <a:cs typeface="+mn-cs"/>
          <a:sym typeface="Helvetica Light"/>
        </a:defRPr>
      </a:lvl4pPr>
      <a:lvl5pPr indent="383418" algn="ctr" defTabSz="346096" eaLnBrk="1" hangingPunct="1">
        <a:defRPr sz="4700">
          <a:latin typeface="+mn-lt"/>
          <a:ea typeface="+mn-ea"/>
          <a:cs typeface="+mn-cs"/>
          <a:sym typeface="Helvetica Light"/>
        </a:defRPr>
      </a:lvl5pPr>
      <a:lvl6pPr indent="479241" algn="ctr" defTabSz="346096" eaLnBrk="1" hangingPunct="1">
        <a:defRPr sz="4700">
          <a:latin typeface="+mn-lt"/>
          <a:ea typeface="+mn-ea"/>
          <a:cs typeface="+mn-cs"/>
          <a:sym typeface="Helvetica Light"/>
        </a:defRPr>
      </a:lvl6pPr>
      <a:lvl7pPr indent="575063" algn="ctr" defTabSz="346096" eaLnBrk="1" hangingPunct="1">
        <a:defRPr sz="4700">
          <a:latin typeface="+mn-lt"/>
          <a:ea typeface="+mn-ea"/>
          <a:cs typeface="+mn-cs"/>
          <a:sym typeface="Helvetica Light"/>
        </a:defRPr>
      </a:lvl7pPr>
      <a:lvl8pPr indent="670914" algn="ctr" defTabSz="346096" eaLnBrk="1" hangingPunct="1">
        <a:defRPr sz="4700">
          <a:latin typeface="+mn-lt"/>
          <a:ea typeface="+mn-ea"/>
          <a:cs typeface="+mn-cs"/>
          <a:sym typeface="Helvetica Light"/>
        </a:defRPr>
      </a:lvl8pPr>
      <a:lvl9pPr indent="766770" algn="ctr" defTabSz="346096" eaLnBrk="1" hangingPunct="1">
        <a:defRPr sz="4700">
          <a:latin typeface="+mn-lt"/>
          <a:ea typeface="+mn-ea"/>
          <a:cs typeface="+mn-cs"/>
          <a:sym typeface="Helvetica Light"/>
        </a:defRPr>
      </a:lvl9pPr>
    </p:titleStyle>
    <p:bodyStyle>
      <a:lvl1pPr algn="l" defTabSz="346096" eaLnBrk="1" hangingPunct="1">
        <a:defRPr sz="2000" b="1">
          <a:latin typeface="+mn-lt"/>
          <a:ea typeface="+mn-ea"/>
          <a:cs typeface="+mn-cs"/>
          <a:sym typeface="Helvetica Light"/>
        </a:defRPr>
      </a:lvl1pPr>
      <a:lvl2pPr indent="95856" algn="l" defTabSz="346096" eaLnBrk="1" hangingPunct="1">
        <a:defRPr sz="1600">
          <a:latin typeface="+mn-lt"/>
          <a:ea typeface="+mn-ea"/>
          <a:cs typeface="+mn-cs"/>
          <a:sym typeface="Helvetica Light"/>
        </a:defRPr>
      </a:lvl2pPr>
      <a:lvl3pPr indent="191712" algn="l" defTabSz="346096" eaLnBrk="1" hangingPunct="1">
        <a:defRPr sz="1600">
          <a:latin typeface="+mn-lt"/>
          <a:ea typeface="+mn-ea"/>
          <a:cs typeface="+mn-cs"/>
          <a:sym typeface="Helvetica Light"/>
        </a:defRPr>
      </a:lvl3pPr>
      <a:lvl4pPr indent="287567" algn="l" defTabSz="346096" eaLnBrk="1" hangingPunct="1">
        <a:defRPr sz="1600">
          <a:latin typeface="+mn-lt"/>
          <a:ea typeface="+mn-ea"/>
          <a:cs typeface="+mn-cs"/>
          <a:sym typeface="Helvetica Light"/>
        </a:defRPr>
      </a:lvl4pPr>
      <a:lvl5pPr indent="383418" algn="l" defTabSz="346096" eaLnBrk="1" hangingPunct="1">
        <a:defRPr sz="1600">
          <a:latin typeface="+mn-lt"/>
          <a:ea typeface="+mn-ea"/>
          <a:cs typeface="+mn-cs"/>
          <a:sym typeface="Helvetica Light"/>
        </a:defRPr>
      </a:lvl5pPr>
      <a:lvl6pPr indent="479241" algn="ctr" defTabSz="346096" eaLnBrk="1" hangingPunct="1">
        <a:defRPr sz="1800">
          <a:latin typeface="+mn-lt"/>
          <a:ea typeface="+mn-ea"/>
          <a:cs typeface="+mn-cs"/>
          <a:sym typeface="Helvetica Light"/>
        </a:defRPr>
      </a:lvl6pPr>
      <a:lvl7pPr indent="575063" algn="ctr" defTabSz="346096" eaLnBrk="1" hangingPunct="1">
        <a:defRPr sz="1800">
          <a:latin typeface="+mn-lt"/>
          <a:ea typeface="+mn-ea"/>
          <a:cs typeface="+mn-cs"/>
          <a:sym typeface="Helvetica Light"/>
        </a:defRPr>
      </a:lvl7pPr>
      <a:lvl8pPr indent="670914" algn="ctr" defTabSz="346096" eaLnBrk="1" hangingPunct="1">
        <a:defRPr sz="1800">
          <a:latin typeface="+mn-lt"/>
          <a:ea typeface="+mn-ea"/>
          <a:cs typeface="+mn-cs"/>
          <a:sym typeface="Helvetica Light"/>
        </a:defRPr>
      </a:lvl8pPr>
      <a:lvl9pPr indent="766770" algn="ctr" defTabSz="346096" eaLnBrk="1" hangingPunct="1">
        <a:defRPr sz="1800">
          <a:latin typeface="+mn-lt"/>
          <a:ea typeface="+mn-ea"/>
          <a:cs typeface="+mn-cs"/>
          <a:sym typeface="Helvetica Light"/>
        </a:defRPr>
      </a:lvl9pPr>
    </p:bodyStyle>
    <p:otherStyle>
      <a:lvl1pPr algn="ctr" defTabSz="346096" eaLnBrk="1" hangingPunct="1">
        <a:defRPr sz="1000">
          <a:solidFill>
            <a:schemeClr val="tx1"/>
          </a:solidFill>
          <a:latin typeface="+mn-lt"/>
          <a:ea typeface="+mn-ea"/>
          <a:cs typeface="+mn-cs"/>
          <a:sym typeface="Roboto Light"/>
        </a:defRPr>
      </a:lvl1pPr>
      <a:lvl2pPr indent="95856" algn="ctr" defTabSz="346096" eaLnBrk="1" hangingPunct="1">
        <a:defRPr sz="1000">
          <a:solidFill>
            <a:schemeClr val="tx1"/>
          </a:solidFill>
          <a:latin typeface="+mn-lt"/>
          <a:ea typeface="+mn-ea"/>
          <a:cs typeface="+mn-cs"/>
          <a:sym typeface="Roboto Light"/>
        </a:defRPr>
      </a:lvl2pPr>
      <a:lvl3pPr indent="191712" algn="ctr" defTabSz="346096" eaLnBrk="1" hangingPunct="1">
        <a:defRPr sz="1000">
          <a:solidFill>
            <a:schemeClr val="tx1"/>
          </a:solidFill>
          <a:latin typeface="+mn-lt"/>
          <a:ea typeface="+mn-ea"/>
          <a:cs typeface="+mn-cs"/>
          <a:sym typeface="Roboto Light"/>
        </a:defRPr>
      </a:lvl3pPr>
      <a:lvl4pPr indent="287567" algn="ctr" defTabSz="346096" eaLnBrk="1" hangingPunct="1">
        <a:defRPr sz="1000">
          <a:solidFill>
            <a:schemeClr val="tx1"/>
          </a:solidFill>
          <a:latin typeface="+mn-lt"/>
          <a:ea typeface="+mn-ea"/>
          <a:cs typeface="+mn-cs"/>
          <a:sym typeface="Roboto Light"/>
        </a:defRPr>
      </a:lvl4pPr>
      <a:lvl5pPr indent="383418" algn="ctr" defTabSz="346096" eaLnBrk="1" hangingPunct="1">
        <a:defRPr sz="1000">
          <a:solidFill>
            <a:schemeClr val="tx1"/>
          </a:solidFill>
          <a:latin typeface="+mn-lt"/>
          <a:ea typeface="+mn-ea"/>
          <a:cs typeface="+mn-cs"/>
          <a:sym typeface="Roboto Light"/>
        </a:defRPr>
      </a:lvl5pPr>
      <a:lvl6pPr indent="479241" algn="ctr" defTabSz="346096" eaLnBrk="1" hangingPunct="1">
        <a:defRPr sz="1000">
          <a:solidFill>
            <a:schemeClr val="tx1"/>
          </a:solidFill>
          <a:latin typeface="+mn-lt"/>
          <a:ea typeface="+mn-ea"/>
          <a:cs typeface="+mn-cs"/>
          <a:sym typeface="Roboto Light"/>
        </a:defRPr>
      </a:lvl6pPr>
      <a:lvl7pPr indent="575063" algn="ctr" defTabSz="346096" eaLnBrk="1" hangingPunct="1">
        <a:defRPr sz="1000">
          <a:solidFill>
            <a:schemeClr val="tx1"/>
          </a:solidFill>
          <a:latin typeface="+mn-lt"/>
          <a:ea typeface="+mn-ea"/>
          <a:cs typeface="+mn-cs"/>
          <a:sym typeface="Roboto Light"/>
        </a:defRPr>
      </a:lvl7pPr>
      <a:lvl8pPr indent="670914" algn="ctr" defTabSz="346096" eaLnBrk="1" hangingPunct="1">
        <a:defRPr sz="1000">
          <a:solidFill>
            <a:schemeClr val="tx1"/>
          </a:solidFill>
          <a:latin typeface="+mn-lt"/>
          <a:ea typeface="+mn-ea"/>
          <a:cs typeface="+mn-cs"/>
          <a:sym typeface="Roboto Light"/>
        </a:defRPr>
      </a:lvl8pPr>
      <a:lvl9pPr indent="766770" algn="ctr" defTabSz="346096" eaLnBrk="1" hangingPunct="1">
        <a:defRPr sz="1000">
          <a:solidFill>
            <a:schemeClr val="tx1"/>
          </a:solidFill>
          <a:latin typeface="+mn-lt"/>
          <a:ea typeface="+mn-ea"/>
          <a:cs typeface="+mn-cs"/>
          <a:sym typeface="Roboto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1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34.xml"/></Relationships>
</file>

<file path=ppt/slides/_rels/slide26.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36.xml"/></Relationships>
</file>

<file path=ppt/slides/_rels/slide2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38.xml"/></Relationships>
</file>

<file path=ppt/slides/_rels/slide28.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40.xml"/></Relationships>
</file>

<file path=ppt/slides/_rels/slide2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4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44.xml"/></Relationships>
</file>

<file path=ppt/slides/_rels/slide32.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46.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48.xml"/></Relationships>
</file>

<file path=ppt/slides/_rels/slide3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50.xml"/></Relationships>
</file>

<file path=ppt/slides/_rels/slide36.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52.xml"/></Relationships>
</file>

<file path=ppt/slides/_rels/slide37.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54.xml"/></Relationships>
</file>

<file path=ppt/slides/_rels/slide38.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56.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5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71937" y="1153655"/>
            <a:ext cx="8450615" cy="25648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825500" rtl="0" eaLnBrk="1" fontAlgn="auto" latinLnBrk="1" hangingPunct="0">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365C0">
                    <a:lumMod val="75000"/>
                  </a:srgbClr>
                </a:solidFill>
                <a:effectLst/>
                <a:uLnTx/>
                <a:uFillTx/>
                <a:latin typeface="Calibri"/>
                <a:ea typeface="+mn-ea"/>
                <a:cs typeface="+mn-cs"/>
                <a:sym typeface="Helvetica Light"/>
              </a:rPr>
              <a:t>Public Views and Experience of Policing and Criminal Justice in Essex</a:t>
            </a:r>
          </a:p>
          <a:p>
            <a:pPr marL="0" marR="0" lvl="0" indent="0" algn="l" defTabSz="825500" rtl="0" eaLnBrk="1" fontAlgn="auto" latinLnBrk="1" hangingPunct="0">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365C0">
                    <a:lumMod val="75000"/>
                  </a:srgbClr>
                </a:solidFill>
                <a:effectLst/>
                <a:uLnTx/>
                <a:uFillTx/>
                <a:latin typeface="Calibri"/>
                <a:ea typeface="+mn-ea"/>
                <a:cs typeface="+mn-cs"/>
                <a:sym typeface="Helvetica Light"/>
              </a:rPr>
              <a:t>Q2 2019/20 Survey Results Presentation</a:t>
            </a:r>
          </a:p>
          <a:p>
            <a:pPr marL="0" marR="0" lvl="0" indent="0" algn="l" defTabSz="825500" rtl="0" eaLnBrk="1" fontAlgn="auto" latinLnBrk="1" hangingPunct="0">
              <a:lnSpc>
                <a:spcPct val="100000"/>
              </a:lnSpc>
              <a:spcBef>
                <a:spcPts val="0"/>
              </a:spcBef>
              <a:spcAft>
                <a:spcPts val="0"/>
              </a:spcAft>
              <a:buClrTx/>
              <a:buSzTx/>
              <a:buFontTx/>
              <a:buNone/>
              <a:tabLst/>
              <a:defRPr/>
            </a:pPr>
            <a:endParaRPr kumimoji="0" lang="en-GB" sz="4800" b="1" i="0" u="none" strike="noStrike" kern="1200" cap="none" spc="0" normalizeH="0" baseline="0" noProof="0" dirty="0">
              <a:ln>
                <a:noFill/>
              </a:ln>
              <a:solidFill>
                <a:srgbClr val="000000"/>
              </a:solidFill>
              <a:effectLst/>
              <a:uLnTx/>
              <a:uFillTx/>
              <a:latin typeface="Calibri"/>
              <a:ea typeface="+mn-ea"/>
              <a:cs typeface="+mn-cs"/>
              <a:sym typeface="Helvetica Light"/>
            </a:endParaRPr>
          </a:p>
        </p:txBody>
      </p:sp>
      <p:cxnSp>
        <p:nvCxnSpPr>
          <p:cNvPr id="9" name="Straight Connector 8"/>
          <p:cNvCxnSpPr/>
          <p:nvPr/>
        </p:nvCxnSpPr>
        <p:spPr>
          <a:xfrm flipV="1">
            <a:off x="3501189" y="3120048"/>
            <a:ext cx="8236924" cy="1045"/>
          </a:xfrm>
          <a:prstGeom prst="line">
            <a:avLst/>
          </a:prstGeom>
          <a:no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cxnSp>
      <p:sp>
        <p:nvSpPr>
          <p:cNvPr id="12" name="Text Box 7"/>
          <p:cNvSpPr txBox="1"/>
          <p:nvPr/>
        </p:nvSpPr>
        <p:spPr>
          <a:xfrm>
            <a:off x="4309880" y="3335626"/>
            <a:ext cx="7553739" cy="113745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1200"/>
              </a:lnSpc>
              <a:spcBef>
                <a:spcPts val="1200"/>
              </a:spcBef>
              <a:spcAft>
                <a:spcPts val="0"/>
              </a:spcAft>
              <a:buClrTx/>
              <a:buSzTx/>
              <a:buFontTx/>
              <a:buNone/>
              <a:tabLst/>
              <a:defRPr/>
            </a:pPr>
            <a:r>
              <a:rPr kumimoji="0" lang="en-GB" sz="1800" b="1" i="0" u="none" strike="noStrike" kern="1200" cap="none" spc="0" normalizeH="0" baseline="0" noProof="0" dirty="0">
                <a:ln>
                  <a:noFill/>
                </a:ln>
                <a:solidFill>
                  <a:srgbClr val="0F243E"/>
                </a:solidFill>
                <a:effectLst/>
                <a:uLnTx/>
                <a:uFillTx/>
                <a:latin typeface="Calibri"/>
                <a:ea typeface="Calibri"/>
                <a:cs typeface="Arial"/>
              </a:rPr>
              <a:t>Date: 25/11/2019</a:t>
            </a:r>
            <a:endParaRPr kumimoji="0" lang="en-GB" sz="1800" b="0" i="0" u="none" strike="noStrike" kern="1200" cap="none" spc="0" normalizeH="0" baseline="0" noProof="0" dirty="0">
              <a:ln>
                <a:noFill/>
              </a:ln>
              <a:solidFill>
                <a:srgbClr val="000000"/>
              </a:solidFill>
              <a:effectLst/>
              <a:uLnTx/>
              <a:uFillTx/>
              <a:latin typeface="Calibri"/>
              <a:ea typeface="Calibri"/>
              <a:cs typeface="Times New Roman"/>
            </a:endParaRPr>
          </a:p>
          <a:p>
            <a:pPr marL="0" marR="0" lvl="0" indent="0" algn="l" defTabSz="914400" rtl="0" eaLnBrk="1" fontAlgn="auto" latinLnBrk="0" hangingPunct="1">
              <a:lnSpc>
                <a:spcPts val="1200"/>
              </a:lnSpc>
              <a:spcBef>
                <a:spcPts val="1200"/>
              </a:spcBef>
              <a:spcAft>
                <a:spcPts val="0"/>
              </a:spcAft>
              <a:buClrTx/>
              <a:buSzTx/>
              <a:buFontTx/>
              <a:buNone/>
              <a:tabLst/>
              <a:defRPr/>
            </a:pPr>
            <a:r>
              <a:rPr kumimoji="0" lang="en-GB" sz="1800" b="1" i="0" u="none" strike="noStrike" kern="1200" cap="none" spc="0" normalizeH="0" baseline="0" noProof="0" dirty="0">
                <a:ln>
                  <a:noFill/>
                </a:ln>
                <a:solidFill>
                  <a:srgbClr val="0F243E"/>
                </a:solidFill>
                <a:effectLst/>
                <a:uLnTx/>
                <a:uFillTx/>
                <a:latin typeface="Calibri"/>
                <a:ea typeface="Calibri"/>
                <a:cs typeface="Arial"/>
              </a:rPr>
              <a:t>Contact: </a:t>
            </a:r>
            <a:r>
              <a:rPr lang="en-GB" b="1" dirty="0">
                <a:solidFill>
                  <a:srgbClr val="0F243E"/>
                </a:solidFill>
                <a:latin typeface="Calibri"/>
                <a:ea typeface="Calibri"/>
                <a:cs typeface="Arial"/>
              </a:rPr>
              <a:t>Tom Brereton</a:t>
            </a:r>
            <a:r>
              <a:rPr kumimoji="0" lang="en-GB" sz="1800" b="1" i="0" u="none" strike="noStrike" kern="1200" cap="none" spc="0" normalizeH="0" baseline="0" noProof="0" dirty="0">
                <a:ln>
                  <a:noFill/>
                </a:ln>
                <a:solidFill>
                  <a:srgbClr val="0F243E"/>
                </a:solidFill>
                <a:effectLst/>
                <a:uLnTx/>
                <a:uFillTx/>
                <a:latin typeface="Calibri"/>
                <a:ea typeface="Calibri"/>
                <a:cs typeface="Arial"/>
              </a:rPr>
              <a:t> – Performance Analysis Unit</a:t>
            </a:r>
            <a:endParaRPr kumimoji="0" lang="en-GB" sz="1800" b="0" i="0" u="none" strike="noStrike" kern="1200" cap="none" spc="0" normalizeH="0" baseline="0" noProof="0" dirty="0">
              <a:ln>
                <a:noFill/>
              </a:ln>
              <a:solidFill>
                <a:srgbClr val="000000"/>
              </a:solidFill>
              <a:effectLst/>
              <a:uLnTx/>
              <a:uFillTx/>
              <a:latin typeface="Calibri"/>
              <a:ea typeface="Calibri"/>
              <a:cs typeface="Times New Roman"/>
            </a:endParaRPr>
          </a:p>
          <a:p>
            <a:pPr marL="0" marR="0" lvl="0" indent="0" algn="l" defTabSz="914400" rtl="0" eaLnBrk="1" fontAlgn="auto" latinLnBrk="0" hangingPunct="1">
              <a:lnSpc>
                <a:spcPts val="1200"/>
              </a:lnSpc>
              <a:spcBef>
                <a:spcPts val="1200"/>
              </a:spcBef>
              <a:spcAft>
                <a:spcPts val="0"/>
              </a:spcAft>
              <a:buClrTx/>
              <a:buSzTx/>
              <a:buFontTx/>
              <a:buNone/>
              <a:tabLst/>
              <a:defRPr/>
            </a:pPr>
            <a:r>
              <a:rPr kumimoji="0" lang="en-GB" sz="1800" b="1" i="0" u="none" strike="noStrike" kern="1200" cap="none" spc="0" normalizeH="0" baseline="0" noProof="0" dirty="0">
                <a:ln>
                  <a:noFill/>
                </a:ln>
                <a:solidFill>
                  <a:srgbClr val="0F243E"/>
                </a:solidFill>
                <a:effectLst/>
                <a:uLnTx/>
                <a:uFillTx/>
                <a:latin typeface="Calibri"/>
                <a:ea typeface="Calibri"/>
                <a:cs typeface="Times New Roman"/>
              </a:rPr>
              <a:t>Unit: Strategic Change Directorate</a:t>
            </a:r>
          </a:p>
          <a:p>
            <a:pPr marL="0" marR="0" lvl="0" indent="0" algn="l" defTabSz="914400" rtl="0" eaLnBrk="1" fontAlgn="auto" latinLnBrk="0" hangingPunct="1">
              <a:lnSpc>
                <a:spcPts val="1200"/>
              </a:lnSpc>
              <a:spcBef>
                <a:spcPts val="1200"/>
              </a:spcBef>
              <a:spcAft>
                <a:spcPts val="0"/>
              </a:spcAft>
              <a:buClrTx/>
              <a:buSzTx/>
              <a:buFontTx/>
              <a:buNone/>
              <a:tabLst/>
              <a:defRPr/>
            </a:pPr>
            <a:r>
              <a:rPr kumimoji="0" lang="en-GB" sz="1800" b="1" i="0" u="none" strike="noStrike" kern="1200" cap="none" spc="0" normalizeH="0" baseline="0" noProof="0" dirty="0">
                <a:ln>
                  <a:noFill/>
                </a:ln>
                <a:solidFill>
                  <a:srgbClr val="0F243E"/>
                </a:solidFill>
                <a:effectLst/>
                <a:uLnTx/>
                <a:uFillTx/>
                <a:latin typeface="Calibri"/>
                <a:ea typeface="Calibri"/>
                <a:cs typeface="Times New Roman"/>
              </a:rPr>
              <a:t>Version</a:t>
            </a:r>
            <a:r>
              <a:rPr kumimoji="0" lang="en-GB" sz="1800" b="1" i="0" u="none" strike="noStrike" kern="1200" cap="none" spc="0" normalizeH="0" baseline="0" noProof="0">
                <a:ln>
                  <a:noFill/>
                </a:ln>
                <a:solidFill>
                  <a:srgbClr val="0F243E"/>
                </a:solidFill>
                <a:effectLst/>
                <a:uLnTx/>
                <a:uFillTx/>
                <a:latin typeface="Calibri"/>
                <a:ea typeface="Calibri"/>
                <a:cs typeface="Times New Roman"/>
              </a:rPr>
              <a:t>: </a:t>
            </a:r>
            <a:r>
              <a:rPr lang="en-GB" b="1" noProof="0">
                <a:solidFill>
                  <a:srgbClr val="0F243E"/>
                </a:solidFill>
                <a:latin typeface="Calibri"/>
                <a:ea typeface="Calibri"/>
                <a:cs typeface="Times New Roman"/>
              </a:rPr>
              <a:t>4.0</a:t>
            </a:r>
            <a:endParaRPr kumimoji="0" lang="en-GB" sz="1800" b="1" i="0" u="none" strike="noStrike" kern="1200" cap="none" spc="0" normalizeH="0" baseline="0" noProof="0" dirty="0">
              <a:ln>
                <a:noFill/>
              </a:ln>
              <a:solidFill>
                <a:srgbClr val="0F243E"/>
              </a:solidFill>
              <a:effectLst/>
              <a:uLnTx/>
              <a:uFillTx/>
              <a:latin typeface="Calibri"/>
              <a:ea typeface="Calibri"/>
              <a:cs typeface="Times New Roman"/>
            </a:endParaRPr>
          </a:p>
          <a:p>
            <a:pPr marL="0" marR="0" lvl="0" indent="0" algn="l" defTabSz="914400" rtl="0" eaLnBrk="1" fontAlgn="auto" latinLnBrk="0" hangingPunct="1">
              <a:lnSpc>
                <a:spcPts val="1200"/>
              </a:lnSpc>
              <a:spcBef>
                <a:spcPts val="1200"/>
              </a:spcBef>
              <a:spcAft>
                <a:spcPts val="0"/>
              </a:spcAft>
              <a:buClrTx/>
              <a:buSzTx/>
              <a:buFontTx/>
              <a:buNone/>
              <a:tabLst/>
              <a:defRPr/>
            </a:pPr>
            <a:r>
              <a:rPr kumimoji="0" lang="en-GB" sz="1800" b="1" i="0" u="none" strike="noStrike" kern="1200" cap="none" spc="0" normalizeH="0" baseline="0" noProof="0" dirty="0">
                <a:ln>
                  <a:noFill/>
                </a:ln>
                <a:solidFill>
                  <a:srgbClr val="0F243E"/>
                </a:solidFill>
                <a:effectLst/>
                <a:uLnTx/>
                <a:uFillTx/>
                <a:latin typeface="Calibri"/>
                <a:ea typeface="Calibri"/>
                <a:cs typeface="Times New Roman"/>
              </a:rPr>
              <a:t>	</a:t>
            </a:r>
            <a:r>
              <a:rPr kumimoji="0" lang="en-GB" sz="1600" b="0" i="0" u="none" strike="noStrike" kern="1200" cap="none" spc="0" normalizeH="0" baseline="0" noProof="0" dirty="0">
                <a:ln>
                  <a:noFill/>
                </a:ln>
                <a:solidFill>
                  <a:srgbClr val="0F243E"/>
                </a:solidFill>
                <a:effectLst/>
                <a:uLnTx/>
                <a:uFillTx/>
                <a:latin typeface="Arial"/>
                <a:ea typeface="Calibri"/>
                <a:cs typeface="Times New Roman"/>
              </a:rPr>
              <a:t> </a:t>
            </a:r>
            <a:endParaRPr kumimoji="0" lang="en-GB" sz="1100" b="0" i="0" u="none" strike="noStrike" kern="1200" cap="none" spc="0" normalizeH="0" baseline="0" noProof="0" dirty="0">
              <a:ln>
                <a:noFill/>
              </a:ln>
              <a:solidFill>
                <a:srgbClr val="000000"/>
              </a:solidFill>
              <a:effectLst/>
              <a:uLnTx/>
              <a:uFillTx/>
              <a:latin typeface="Calibri"/>
              <a:ea typeface="Calibri"/>
              <a:cs typeface="Times New Roman"/>
            </a:endParaRPr>
          </a:p>
          <a:p>
            <a:pPr marL="0" marR="0" lvl="0" indent="0" algn="l" defTabSz="914400" rtl="0" eaLnBrk="1" fontAlgn="auto" latinLnBrk="0" hangingPunct="1">
              <a:lnSpc>
                <a:spcPts val="1200"/>
              </a:lnSpc>
              <a:spcBef>
                <a:spcPts val="1200"/>
              </a:spcBef>
              <a:spcAft>
                <a:spcPts val="0"/>
              </a:spcAft>
              <a:buClrTx/>
              <a:buSzTx/>
              <a:buFontTx/>
              <a:buNone/>
              <a:tabLst/>
              <a:defRPr/>
            </a:pPr>
            <a:r>
              <a:rPr kumimoji="0" lang="en-GB" sz="1600" b="0" i="0" u="none" strike="noStrike" kern="1200" cap="none" spc="0" normalizeH="0" baseline="0" noProof="0" dirty="0">
                <a:ln>
                  <a:noFill/>
                </a:ln>
                <a:solidFill>
                  <a:srgbClr val="0F243E"/>
                </a:solidFill>
                <a:effectLst/>
                <a:uLnTx/>
                <a:uFillTx/>
                <a:latin typeface="Arial"/>
                <a:ea typeface="Calibri"/>
                <a:cs typeface="Times New Roman"/>
              </a:rPr>
              <a:t> </a:t>
            </a:r>
            <a:endParaRPr kumimoji="0" lang="en-GB" sz="1100" b="0" i="0" u="none" strike="noStrike" kern="1200" cap="none" spc="0" normalizeH="0" baseline="0" noProof="0" dirty="0">
              <a:ln>
                <a:noFill/>
              </a:ln>
              <a:solidFill>
                <a:srgbClr val="000000"/>
              </a:solidFill>
              <a:effectLst/>
              <a:uLnTx/>
              <a:uFillTx/>
              <a:latin typeface="Calibri"/>
              <a:ea typeface="Calibri"/>
              <a:cs typeface="Times New Roman"/>
            </a:endParaRPr>
          </a:p>
          <a:p>
            <a:pPr marL="0" marR="0" lvl="0" indent="0" algn="l" defTabSz="914400" rtl="0" eaLnBrk="1" fontAlgn="auto" latinLnBrk="0" hangingPunct="1">
              <a:lnSpc>
                <a:spcPts val="1200"/>
              </a:lnSpc>
              <a:spcBef>
                <a:spcPts val="1200"/>
              </a:spcBef>
              <a:spcAft>
                <a:spcPts val="0"/>
              </a:spcAft>
              <a:buClrTx/>
              <a:buSzTx/>
              <a:buFontTx/>
              <a:buNone/>
              <a:tabLst/>
              <a:defRPr/>
            </a:pPr>
            <a:r>
              <a:rPr kumimoji="0" lang="en-GB" sz="1600" b="0" i="0" u="none" strike="noStrike" kern="1200" cap="none" spc="0" normalizeH="0" baseline="0" noProof="0" dirty="0">
                <a:ln>
                  <a:noFill/>
                </a:ln>
                <a:solidFill>
                  <a:srgbClr val="0F243E"/>
                </a:solidFill>
                <a:effectLst/>
                <a:uLnTx/>
                <a:uFillTx/>
                <a:latin typeface="Arial"/>
                <a:ea typeface="Calibri"/>
                <a:cs typeface="Times New Roman"/>
              </a:rPr>
              <a:t> </a:t>
            </a:r>
            <a:endParaRPr kumimoji="0" lang="en-GB" sz="1100" b="0" i="0" u="none" strike="noStrike" kern="1200" cap="none" spc="0" normalizeH="0" baseline="0" noProof="0" dirty="0">
              <a:ln>
                <a:noFill/>
              </a:ln>
              <a:solidFill>
                <a:srgbClr val="000000"/>
              </a:solidFill>
              <a:effectLst/>
              <a:uLnTx/>
              <a:uFillTx/>
              <a:latin typeface="Calibri"/>
              <a:ea typeface="Calibri"/>
              <a:cs typeface="Times New Roman"/>
            </a:endParaRPr>
          </a:p>
          <a:p>
            <a:pPr marL="0" marR="0" lvl="0" indent="0" algn="l" defTabSz="914400" rtl="0" eaLnBrk="1" fontAlgn="auto" latinLnBrk="0" hangingPunct="1">
              <a:lnSpc>
                <a:spcPts val="1200"/>
              </a:lnSpc>
              <a:spcBef>
                <a:spcPts val="1200"/>
              </a:spcBef>
              <a:spcAft>
                <a:spcPts val="0"/>
              </a:spcAft>
              <a:buClrTx/>
              <a:buSzTx/>
              <a:buFontTx/>
              <a:buNone/>
              <a:tabLst/>
              <a:defRPr/>
            </a:pPr>
            <a:r>
              <a:rPr kumimoji="0" lang="en-GB" sz="1600" b="0" i="0" u="none" strike="noStrike" kern="1200" cap="none" spc="0" normalizeH="0" baseline="0" noProof="0" dirty="0">
                <a:ln>
                  <a:noFill/>
                </a:ln>
                <a:solidFill>
                  <a:srgbClr val="0F243E"/>
                </a:solidFill>
                <a:effectLst/>
                <a:uLnTx/>
                <a:uFillTx/>
                <a:latin typeface="Arial"/>
                <a:ea typeface="Calibri"/>
                <a:cs typeface="Times New Roman"/>
              </a:rPr>
              <a:t> </a:t>
            </a:r>
            <a:endParaRPr kumimoji="0" lang="en-GB" sz="1100" b="0" i="0" u="none" strike="noStrike" kern="1200" cap="none" spc="0" normalizeH="0" baseline="0" noProof="0" dirty="0">
              <a:ln>
                <a:noFill/>
              </a:ln>
              <a:solidFill>
                <a:srgbClr val="000000"/>
              </a:solidFill>
              <a:effectLst/>
              <a:uLnTx/>
              <a:uFillTx/>
              <a:latin typeface="Calibri"/>
              <a:ea typeface="Calibri"/>
              <a:cs typeface="Times New Roman"/>
            </a:endParaRPr>
          </a:p>
          <a:p>
            <a:pPr marL="0" marR="0" lvl="0" indent="0" algn="l" defTabSz="914400" rtl="0" eaLnBrk="1" fontAlgn="auto" latinLnBrk="0" hangingPunct="1">
              <a:lnSpc>
                <a:spcPts val="1200"/>
              </a:lnSpc>
              <a:spcBef>
                <a:spcPts val="1200"/>
              </a:spcBef>
              <a:spcAft>
                <a:spcPts val="0"/>
              </a:spcAft>
              <a:buClrTx/>
              <a:buSzTx/>
              <a:buFontTx/>
              <a:buNone/>
              <a:tabLst/>
              <a:defRPr/>
            </a:pPr>
            <a:r>
              <a:rPr kumimoji="0" lang="en-GB" sz="1600" b="0" i="0" u="none" strike="noStrike" kern="1200" cap="none" spc="0" normalizeH="0" baseline="0" noProof="0" dirty="0">
                <a:ln>
                  <a:noFill/>
                </a:ln>
                <a:solidFill>
                  <a:srgbClr val="0F243E"/>
                </a:solidFill>
                <a:effectLst/>
                <a:uLnTx/>
                <a:uFillTx/>
                <a:latin typeface="Arial"/>
                <a:ea typeface="Calibri"/>
                <a:cs typeface="Times New Roman"/>
              </a:rPr>
              <a:t> </a:t>
            </a:r>
            <a:endParaRPr kumimoji="0" lang="en-GB" sz="1100" b="0" i="0" u="none" strike="noStrike" kern="1200" cap="none" spc="0" normalizeH="0" baseline="0" noProof="0" dirty="0">
              <a:ln>
                <a:noFill/>
              </a:ln>
              <a:solidFill>
                <a:srgbClr val="000000"/>
              </a:solidFill>
              <a:effectLst/>
              <a:uLnTx/>
              <a:uFillTx/>
              <a:latin typeface="Calibri"/>
              <a:ea typeface="Calibri"/>
              <a:cs typeface="Times New Roman"/>
            </a:endParaRPr>
          </a:p>
          <a:p>
            <a:pPr marL="0" marR="0" lvl="0" indent="0" algn="l" defTabSz="914400" rtl="0" eaLnBrk="1" fontAlgn="auto" latinLnBrk="0" hangingPunct="1">
              <a:lnSpc>
                <a:spcPts val="1200"/>
              </a:lnSpc>
              <a:spcBef>
                <a:spcPts val="1200"/>
              </a:spcBef>
              <a:spcAft>
                <a:spcPts val="0"/>
              </a:spcAft>
              <a:buClrTx/>
              <a:buSzTx/>
              <a:buFontTx/>
              <a:buNone/>
              <a:tabLst/>
              <a:defRPr/>
            </a:pPr>
            <a:r>
              <a:rPr kumimoji="0" lang="en-GB" sz="1600" b="0" i="0" u="none" strike="noStrike" kern="1200" cap="none" spc="0" normalizeH="0" baseline="0" noProof="0" dirty="0">
                <a:ln>
                  <a:noFill/>
                </a:ln>
                <a:solidFill>
                  <a:srgbClr val="0F243E"/>
                </a:solidFill>
                <a:effectLst/>
                <a:uLnTx/>
                <a:uFillTx/>
                <a:latin typeface="Arial"/>
                <a:ea typeface="Calibri"/>
                <a:cs typeface="Times New Roman"/>
              </a:rPr>
              <a:t> </a:t>
            </a:r>
            <a:endParaRPr kumimoji="0" lang="en-GB" sz="1100" b="0" i="0" u="none" strike="noStrike" kern="1200" cap="none" spc="0" normalizeH="0" baseline="0" noProof="0" dirty="0">
              <a:ln>
                <a:noFill/>
              </a:ln>
              <a:solidFill>
                <a:srgbClr val="000000"/>
              </a:solidFill>
              <a:effectLst/>
              <a:uLnTx/>
              <a:uFillTx/>
              <a:latin typeface="Calibri"/>
              <a:ea typeface="Calibri"/>
              <a:cs typeface="Times New Roman"/>
            </a:endParaRPr>
          </a:p>
          <a:p>
            <a:pPr marL="0" marR="0" lvl="0" indent="0" algn="l" defTabSz="914400" rtl="0" eaLnBrk="1" fontAlgn="auto" latinLnBrk="0" hangingPunct="1">
              <a:lnSpc>
                <a:spcPts val="1200"/>
              </a:lnSpc>
              <a:spcBef>
                <a:spcPts val="1200"/>
              </a:spcBef>
              <a:spcAft>
                <a:spcPts val="0"/>
              </a:spcAft>
              <a:buClrTx/>
              <a:buSzTx/>
              <a:buFontTx/>
              <a:buNone/>
              <a:tabLst/>
              <a:defRPr/>
            </a:pPr>
            <a:r>
              <a:rPr kumimoji="0" lang="en-GB" sz="1600" b="0" i="0" u="none" strike="noStrike" kern="1200" cap="none" spc="0" normalizeH="0" baseline="0" noProof="0" dirty="0">
                <a:ln>
                  <a:noFill/>
                </a:ln>
                <a:solidFill>
                  <a:srgbClr val="0F243E"/>
                </a:solidFill>
                <a:effectLst/>
                <a:uLnTx/>
                <a:uFillTx/>
                <a:latin typeface="Arial"/>
                <a:ea typeface="Calibri"/>
                <a:cs typeface="Times New Roman"/>
              </a:rPr>
              <a:t> </a:t>
            </a:r>
            <a:endParaRPr kumimoji="0" lang="en-GB" sz="1100" b="0" i="0" u="none" strike="noStrike" kern="1200" cap="none" spc="0" normalizeH="0" baseline="0" noProof="0" dirty="0">
              <a:ln>
                <a:noFill/>
              </a:ln>
              <a:solidFill>
                <a:srgbClr val="000000"/>
              </a:solidFill>
              <a:effectLst/>
              <a:uLnTx/>
              <a:uFillTx/>
              <a:latin typeface="Calibri"/>
              <a:ea typeface="Calibri"/>
              <a:cs typeface="Times New Roman"/>
            </a:endParaRPr>
          </a:p>
          <a:p>
            <a:pPr marL="0" marR="0" lvl="0" indent="0" algn="l" defTabSz="914400" rtl="0" eaLnBrk="1" fontAlgn="auto" latinLnBrk="0" hangingPunct="1">
              <a:lnSpc>
                <a:spcPts val="1200"/>
              </a:lnSpc>
              <a:spcBef>
                <a:spcPts val="1200"/>
              </a:spcBef>
              <a:spcAft>
                <a:spcPts val="0"/>
              </a:spcAft>
              <a:buClrTx/>
              <a:buSzTx/>
              <a:buFontTx/>
              <a:buNone/>
              <a:tabLst/>
              <a:defRPr/>
            </a:pPr>
            <a:r>
              <a:rPr kumimoji="0" lang="en-GB" sz="1600" b="0" i="0" u="none" strike="noStrike" kern="1200" cap="none" spc="0" normalizeH="0" baseline="0" noProof="0" dirty="0">
                <a:ln>
                  <a:noFill/>
                </a:ln>
                <a:solidFill>
                  <a:srgbClr val="0F243E"/>
                </a:solidFill>
                <a:effectLst/>
                <a:uLnTx/>
                <a:uFillTx/>
                <a:latin typeface="Arial"/>
                <a:ea typeface="Calibri"/>
                <a:cs typeface="Times New Roman"/>
              </a:rPr>
              <a:t> </a:t>
            </a:r>
            <a:endParaRPr kumimoji="0" lang="en-GB" sz="1100" b="0" i="0" u="none" strike="noStrike" kern="1200" cap="none" spc="0" normalizeH="0" baseline="0" noProof="0" dirty="0">
              <a:ln>
                <a:noFill/>
              </a:ln>
              <a:solidFill>
                <a:srgbClr val="000000"/>
              </a:solidFill>
              <a:effectLst/>
              <a:uLnTx/>
              <a:uFillTx/>
              <a:latin typeface="Calibri"/>
              <a:ea typeface="Calibri"/>
              <a:cs typeface="Times New Roman"/>
            </a:endParaRPr>
          </a:p>
        </p:txBody>
      </p:sp>
    </p:spTree>
    <p:extLst>
      <p:ext uri="{BB962C8B-B14F-4D97-AF65-F5344CB8AC3E}">
        <p14:creationId xmlns:p14="http://schemas.microsoft.com/office/powerpoint/2010/main" val="2072747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3160360074"/>
              </p:ext>
            </p:extLst>
          </p:nvPr>
        </p:nvGraphicFramePr>
        <p:xfrm>
          <a:off x="4750906" y="1343433"/>
          <a:ext cx="7128000" cy="2887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p:nvPr>
            <p:extLst>
              <p:ext uri="{D42A27DB-BD31-4B8C-83A1-F6EECF244321}">
                <p14:modId xmlns:p14="http://schemas.microsoft.com/office/powerpoint/2010/main" val="1452191592"/>
              </p:ext>
            </p:extLst>
          </p:nvPr>
        </p:nvGraphicFramePr>
        <p:xfrm>
          <a:off x="333632" y="1343433"/>
          <a:ext cx="4374000" cy="4935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C6948BEF-FAAD-44AB-8E82-E2247398DED3}" type="slidenum">
              <a:rPr lang="en-US" smtClean="0"/>
              <a:pPr/>
              <a:t>10</a:t>
            </a:fld>
            <a:endParaRPr lang="en-US" dirty="0"/>
          </a:p>
        </p:txBody>
      </p:sp>
      <p:sp>
        <p:nvSpPr>
          <p:cNvPr id="7" name="Title 1"/>
          <p:cNvSpPr>
            <a:spLocks noGrp="1"/>
          </p:cNvSpPr>
          <p:nvPr>
            <p:ph type="title"/>
          </p:nvPr>
        </p:nvSpPr>
        <p:spPr>
          <a:xfrm>
            <a:off x="333632" y="159179"/>
            <a:ext cx="11730460" cy="1325563"/>
          </a:xfrm>
        </p:spPr>
        <p:txBody>
          <a:bodyPr>
            <a:normAutofit fontScale="90000"/>
          </a:bodyPr>
          <a:lstStyle/>
          <a:p>
            <a:r>
              <a:rPr lang="en-GB" b="1" dirty="0">
                <a:solidFill>
                  <a:schemeClr val="tx1">
                    <a:lumMod val="65000"/>
                    <a:lumOff val="35000"/>
                  </a:schemeClr>
                </a:solidFill>
              </a:rPr>
              <a:t>BAME residents and victims of crime remain the least likely to </a:t>
            </a:r>
            <a:r>
              <a:rPr lang="en-US" b="1" dirty="0">
                <a:solidFill>
                  <a:schemeClr val="tx1">
                    <a:lumMod val="65000"/>
                    <a:lumOff val="35000"/>
                  </a:schemeClr>
                </a:solidFill>
              </a:rPr>
              <a:t>agree </a:t>
            </a:r>
            <a:r>
              <a:rPr lang="en-GB" b="1" dirty="0">
                <a:solidFill>
                  <a:schemeClr val="tx1">
                    <a:lumMod val="65000"/>
                    <a:lumOff val="35000"/>
                  </a:schemeClr>
                </a:solidFill>
              </a:rPr>
              <a:t>EP understand community issues</a:t>
            </a:r>
            <a:endParaRPr lang="en-US" b="1" dirty="0">
              <a:solidFill>
                <a:schemeClr val="tx1">
                  <a:lumMod val="65000"/>
                  <a:lumOff val="35000"/>
                </a:schemeClr>
              </a:solidFill>
            </a:endParaRPr>
          </a:p>
        </p:txBody>
      </p:sp>
      <p:sp>
        <p:nvSpPr>
          <p:cNvPr id="8" name="Rectangle 7"/>
          <p:cNvSpPr/>
          <p:nvPr/>
        </p:nvSpPr>
        <p:spPr>
          <a:xfrm>
            <a:off x="104530" y="6406095"/>
            <a:ext cx="7142206" cy="276999"/>
          </a:xfrm>
          <a:prstGeom prst="rect">
            <a:avLst/>
          </a:prstGeom>
        </p:spPr>
        <p:txBody>
          <a:bodyPr wrap="square">
            <a:spAutoFit/>
          </a:bodyPr>
          <a:lstStyle/>
          <a:p>
            <a:r>
              <a:rPr lang="en-US" sz="1200" dirty="0"/>
              <a:t>Q4 How much would you agree or disagree that Essex Police understand the issues that affect your community?</a:t>
            </a:r>
          </a:p>
        </p:txBody>
      </p:sp>
      <p:sp>
        <p:nvSpPr>
          <p:cNvPr id="9" name="TextBox 8"/>
          <p:cNvSpPr txBox="1"/>
          <p:nvPr/>
        </p:nvSpPr>
        <p:spPr>
          <a:xfrm>
            <a:off x="4707632" y="4652943"/>
            <a:ext cx="7258652" cy="1323439"/>
          </a:xfrm>
          <a:prstGeom prst="rect">
            <a:avLst/>
          </a:prstGeom>
          <a:noFill/>
        </p:spPr>
        <p:txBody>
          <a:bodyPr wrap="square" rtlCol="0">
            <a:spAutoFit/>
          </a:bodyPr>
          <a:lstStyle/>
          <a:p>
            <a:pPr marL="285750" indent="-285750">
              <a:buClr>
                <a:srgbClr val="1BBABF"/>
              </a:buClr>
              <a:buFont typeface="Wingdings" panose="05000000000000000000" pitchFamily="2" charset="2"/>
              <a:buChar char="§"/>
            </a:pPr>
            <a:r>
              <a:rPr lang="en-GB" sz="1600" dirty="0">
                <a:solidFill>
                  <a:schemeClr val="tx1">
                    <a:lumMod val="75000"/>
                    <a:lumOff val="25000"/>
                  </a:schemeClr>
                </a:solidFill>
              </a:rPr>
              <a:t>Those aged 35-54 are now the most likely to agree EP understand issues affecting their community (60%)</a:t>
            </a:r>
          </a:p>
          <a:p>
            <a:pPr marL="285750" indent="-285750">
              <a:buClr>
                <a:srgbClr val="1BBABF"/>
              </a:buClr>
              <a:buFont typeface="Wingdings" panose="05000000000000000000" pitchFamily="2" charset="2"/>
              <a:buChar char="§"/>
            </a:pPr>
            <a:r>
              <a:rPr lang="en-GB" sz="1600" dirty="0">
                <a:solidFill>
                  <a:schemeClr val="tx1">
                    <a:lumMod val="75000"/>
                    <a:lumOff val="25000"/>
                  </a:schemeClr>
                </a:solidFill>
              </a:rPr>
              <a:t>Over 6 out of 10 residents living in Colchester (61%) or Castle Point (61%) agree EP understand issues affecting their community, compared to less than half in Epping Forest (49%)</a:t>
            </a:r>
          </a:p>
        </p:txBody>
      </p:sp>
      <p:sp>
        <p:nvSpPr>
          <p:cNvPr id="10" name="Rectangle 9"/>
          <p:cNvSpPr/>
          <p:nvPr/>
        </p:nvSpPr>
        <p:spPr>
          <a:xfrm>
            <a:off x="1025496" y="2220662"/>
            <a:ext cx="998692" cy="588441"/>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97308" y="5845322"/>
            <a:ext cx="1163091" cy="299104"/>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7186482" y="3811233"/>
            <a:ext cx="729399" cy="464030"/>
          </a:xfrm>
          <a:prstGeom prst="ellipse">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3429651542"/>
              </p:ext>
            </p:extLst>
          </p:nvPr>
        </p:nvGraphicFramePr>
        <p:xfrm>
          <a:off x="4865735" y="4176494"/>
          <a:ext cx="6894716" cy="370840"/>
        </p:xfrm>
        <a:graphic>
          <a:graphicData uri="http://schemas.openxmlformats.org/drawingml/2006/table">
            <a:tbl>
              <a:tblPr firstRow="1" bandRow="1">
                <a:tableStyleId>{5C22544A-7EE6-4342-B048-85BDC9FD1C3A}</a:tableStyleId>
              </a:tblPr>
              <a:tblGrid>
                <a:gridCol w="1544118">
                  <a:extLst>
                    <a:ext uri="{9D8B030D-6E8A-4147-A177-3AD203B41FA5}">
                      <a16:colId xmlns:a16="http://schemas.microsoft.com/office/drawing/2014/main" val="20000"/>
                    </a:ext>
                  </a:extLst>
                </a:gridCol>
                <a:gridCol w="2272420">
                  <a:extLst>
                    <a:ext uri="{9D8B030D-6E8A-4147-A177-3AD203B41FA5}">
                      <a16:colId xmlns:a16="http://schemas.microsoft.com/office/drawing/2014/main" val="20001"/>
                    </a:ext>
                  </a:extLst>
                </a:gridCol>
                <a:gridCol w="1548143">
                  <a:extLst>
                    <a:ext uri="{9D8B030D-6E8A-4147-A177-3AD203B41FA5}">
                      <a16:colId xmlns:a16="http://schemas.microsoft.com/office/drawing/2014/main" val="20002"/>
                    </a:ext>
                  </a:extLst>
                </a:gridCol>
                <a:gridCol w="1530035">
                  <a:extLst>
                    <a:ext uri="{9D8B030D-6E8A-4147-A177-3AD203B41FA5}">
                      <a16:colId xmlns:a16="http://schemas.microsoft.com/office/drawing/2014/main" val="20003"/>
                    </a:ext>
                  </a:extLst>
                </a:gridCol>
              </a:tblGrid>
              <a:tr h="370840">
                <a:tc>
                  <a:txBody>
                    <a:bodyPr/>
                    <a:lstStyle/>
                    <a:p>
                      <a:pPr algn="ctr"/>
                      <a:r>
                        <a:rPr lang="en-US" sz="1400" b="0" dirty="0">
                          <a:solidFill>
                            <a:schemeClr val="tx1">
                              <a:lumMod val="75000"/>
                              <a:lumOff val="25000"/>
                            </a:schemeClr>
                          </a:solidFill>
                        </a:rPr>
                        <a:t>Gender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Ethnicity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Victim</a:t>
                      </a:r>
                      <a:r>
                        <a:rPr lang="en-US" sz="1400" b="0" baseline="0" dirty="0">
                          <a:solidFill>
                            <a:schemeClr val="tx1">
                              <a:lumMod val="75000"/>
                              <a:lumOff val="25000"/>
                            </a:schemeClr>
                          </a:solidFill>
                        </a:rPr>
                        <a:t> of crime</a:t>
                      </a:r>
                      <a:endParaRPr lang="en-US" sz="14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9" name="Oval 18"/>
          <p:cNvSpPr/>
          <p:nvPr/>
        </p:nvSpPr>
        <p:spPr>
          <a:xfrm>
            <a:off x="10254578" y="3811233"/>
            <a:ext cx="692241" cy="464030"/>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9483285" y="3811233"/>
            <a:ext cx="692241" cy="464030"/>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7409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11</a:t>
            </a:fld>
            <a:endParaRPr lang="en-US" dirty="0"/>
          </a:p>
        </p:txBody>
      </p:sp>
      <p:sp>
        <p:nvSpPr>
          <p:cNvPr id="5" name="Rectangle 4"/>
          <p:cNvSpPr/>
          <p:nvPr/>
        </p:nvSpPr>
        <p:spPr>
          <a:xfrm>
            <a:off x="57798" y="6316958"/>
            <a:ext cx="4555525" cy="461665"/>
          </a:xfrm>
          <a:prstGeom prst="rect">
            <a:avLst/>
          </a:prstGeom>
        </p:spPr>
        <p:txBody>
          <a:bodyPr wrap="square">
            <a:spAutoFit/>
          </a:bodyPr>
          <a:lstStyle/>
          <a:p>
            <a:r>
              <a:rPr lang="en-US" sz="1200" dirty="0"/>
              <a:t>Q5 How much would you agree or disagree that Essex Police are dealing with crime and anti-social behaviour that matter in your area?</a:t>
            </a:r>
          </a:p>
        </p:txBody>
      </p:sp>
      <p:sp>
        <p:nvSpPr>
          <p:cNvPr id="6" name="Rectangle 5"/>
          <p:cNvSpPr/>
          <p:nvPr/>
        </p:nvSpPr>
        <p:spPr>
          <a:xfrm>
            <a:off x="4835611" y="6338820"/>
            <a:ext cx="3316902" cy="461665"/>
          </a:xfrm>
          <a:prstGeom prst="rect">
            <a:avLst/>
          </a:prstGeom>
        </p:spPr>
        <p:txBody>
          <a:bodyPr wrap="square">
            <a:spAutoFit/>
          </a:bodyPr>
          <a:lstStyle/>
          <a:p>
            <a:r>
              <a:rPr lang="en-US" sz="1200" dirty="0"/>
              <a:t>MSG average taken from </a:t>
            </a:r>
            <a:r>
              <a:rPr lang="en-GB" sz="1200" dirty="0"/>
              <a:t>Crime Survey for England and Wales (CSEW): 12 Months June 2019</a:t>
            </a:r>
            <a:endParaRPr lang="en-US" sz="1200" dirty="0"/>
          </a:p>
        </p:txBody>
      </p:sp>
      <p:sp>
        <p:nvSpPr>
          <p:cNvPr id="7" name="Rectangle 6"/>
          <p:cNvSpPr/>
          <p:nvPr/>
        </p:nvSpPr>
        <p:spPr>
          <a:xfrm>
            <a:off x="8204829" y="6330581"/>
            <a:ext cx="3674077" cy="461665"/>
          </a:xfrm>
          <a:prstGeom prst="rect">
            <a:avLst/>
          </a:prstGeom>
        </p:spPr>
        <p:txBody>
          <a:bodyPr wrap="square">
            <a:spAutoFit/>
          </a:bodyPr>
          <a:lstStyle/>
          <a:p>
            <a:r>
              <a:rPr lang="en-US" sz="1200" dirty="0"/>
              <a:t>National average taken from BMG Report on </a:t>
            </a:r>
            <a:r>
              <a:rPr lang="en-GB" sz="1200" dirty="0"/>
              <a:t>Public Views of Policing in England and Wales 2018</a:t>
            </a:r>
            <a:endParaRPr lang="en-US" sz="1200" dirty="0"/>
          </a:p>
        </p:txBody>
      </p:sp>
      <p:sp>
        <p:nvSpPr>
          <p:cNvPr id="14" name="Title 1"/>
          <p:cNvSpPr>
            <a:spLocks noGrp="1"/>
          </p:cNvSpPr>
          <p:nvPr>
            <p:ph type="title"/>
          </p:nvPr>
        </p:nvSpPr>
        <p:spPr>
          <a:xfrm>
            <a:off x="333632" y="159179"/>
            <a:ext cx="11545274" cy="1325563"/>
          </a:xfrm>
        </p:spPr>
        <p:txBody>
          <a:bodyPr/>
          <a:lstStyle/>
          <a:p>
            <a:r>
              <a:rPr lang="en-US" b="1" dirty="0">
                <a:solidFill>
                  <a:schemeClr val="tx1">
                    <a:lumMod val="65000"/>
                    <a:lumOff val="35000"/>
                  </a:schemeClr>
                </a:solidFill>
              </a:rPr>
              <a:t>Around half agree EP are dealing with crime and ASB in their area</a:t>
            </a:r>
          </a:p>
        </p:txBody>
      </p:sp>
      <p:sp>
        <p:nvSpPr>
          <p:cNvPr id="20" name="Rond diagonale hoek rechthoek 344"/>
          <p:cNvSpPr>
            <a:spLocks noChangeAspect="1"/>
          </p:cNvSpPr>
          <p:nvPr/>
        </p:nvSpPr>
        <p:spPr>
          <a:xfrm>
            <a:off x="4688159" y="1061613"/>
            <a:ext cx="1398217" cy="1193101"/>
          </a:xfrm>
          <a:prstGeom prst="round2DiagRect">
            <a:avLst>
              <a:gd name="adj1" fmla="val 21958"/>
              <a:gd name="adj2" fmla="val 0"/>
            </a:avLst>
          </a:prstGeom>
          <a:solidFill>
            <a:srgbClr val="0070C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b="1" dirty="0">
                <a:solidFill>
                  <a:schemeClr val="bg1"/>
                </a:solidFill>
              </a:rPr>
              <a:t>54</a:t>
            </a:r>
            <a:r>
              <a:rPr lang="en-US" sz="1400" b="1" dirty="0">
                <a:solidFill>
                  <a:schemeClr val="bg1"/>
                </a:solidFill>
              </a:rPr>
              <a:t>%</a:t>
            </a:r>
          </a:p>
          <a:p>
            <a:pPr algn="ctr"/>
            <a:r>
              <a:rPr lang="en-US" sz="1400" dirty="0">
                <a:solidFill>
                  <a:schemeClr val="bg1"/>
                </a:solidFill>
              </a:rPr>
              <a:t>MSG Average</a:t>
            </a:r>
          </a:p>
          <a:p>
            <a:pPr algn="ctr"/>
            <a:r>
              <a:rPr lang="en-US" sz="1400" dirty="0">
                <a:solidFill>
                  <a:schemeClr val="bg1"/>
                </a:solidFill>
              </a:rPr>
              <a:t>Agree (NET)</a:t>
            </a:r>
          </a:p>
        </p:txBody>
      </p:sp>
      <p:sp>
        <p:nvSpPr>
          <p:cNvPr id="21" name="Rond diagonale hoek rechthoek 344"/>
          <p:cNvSpPr>
            <a:spLocks noChangeAspect="1"/>
          </p:cNvSpPr>
          <p:nvPr/>
        </p:nvSpPr>
        <p:spPr>
          <a:xfrm>
            <a:off x="6161519" y="1031067"/>
            <a:ext cx="1398217" cy="1193101"/>
          </a:xfrm>
          <a:prstGeom prst="round2DiagRect">
            <a:avLst>
              <a:gd name="adj1" fmla="val 21958"/>
              <a:gd name="adj2" fmla="val 0"/>
            </a:avLst>
          </a:prstGeom>
          <a:solidFill>
            <a:srgbClr val="7030A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b="1" dirty="0">
                <a:solidFill>
                  <a:schemeClr val="bg1"/>
                </a:solidFill>
              </a:rPr>
              <a:t>42</a:t>
            </a:r>
            <a:r>
              <a:rPr lang="en-US" sz="1400" b="1" dirty="0">
                <a:solidFill>
                  <a:schemeClr val="bg1"/>
                </a:solidFill>
              </a:rPr>
              <a:t>%</a:t>
            </a:r>
          </a:p>
          <a:p>
            <a:pPr algn="ctr"/>
            <a:r>
              <a:rPr lang="en-US" sz="1400" dirty="0">
                <a:solidFill>
                  <a:schemeClr val="bg1"/>
                </a:solidFill>
              </a:rPr>
              <a:t>National Average</a:t>
            </a:r>
          </a:p>
          <a:p>
            <a:pPr algn="ctr"/>
            <a:r>
              <a:rPr lang="en-US" sz="1400" dirty="0">
                <a:solidFill>
                  <a:schemeClr val="bg1"/>
                </a:solidFill>
              </a:rPr>
              <a:t>Agree (NET)</a:t>
            </a:r>
          </a:p>
        </p:txBody>
      </p:sp>
      <p:graphicFrame>
        <p:nvGraphicFramePr>
          <p:cNvPr id="25" name="Chart 24"/>
          <p:cNvGraphicFramePr/>
          <p:nvPr>
            <p:extLst>
              <p:ext uri="{D42A27DB-BD31-4B8C-83A1-F6EECF244321}">
                <p14:modId xmlns:p14="http://schemas.microsoft.com/office/powerpoint/2010/main" val="3522854079"/>
              </p:ext>
            </p:extLst>
          </p:nvPr>
        </p:nvGraphicFramePr>
        <p:xfrm>
          <a:off x="6161519" y="2314036"/>
          <a:ext cx="5749826" cy="3438000"/>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18"/>
          <p:cNvSpPr/>
          <p:nvPr/>
        </p:nvSpPr>
        <p:spPr>
          <a:xfrm>
            <a:off x="256721" y="6041914"/>
            <a:ext cx="7280670" cy="230832"/>
          </a:xfrm>
          <a:prstGeom prst="rect">
            <a:avLst/>
          </a:prstGeom>
        </p:spPr>
        <p:txBody>
          <a:bodyPr wrap="square">
            <a:spAutoFit/>
          </a:bodyPr>
          <a:lstStyle/>
          <a:p>
            <a:r>
              <a:rPr lang="en-GB" sz="900" dirty="0"/>
              <a:t>NET refers to the combined score for the two most positive answer options (Strongly/Tend to Agree). Significance testing at 95% confidence level.</a:t>
            </a:r>
          </a:p>
        </p:txBody>
      </p:sp>
      <p:sp>
        <p:nvSpPr>
          <p:cNvPr id="22" name="Title 1"/>
          <p:cNvSpPr txBox="1">
            <a:spLocks/>
          </p:cNvSpPr>
          <p:nvPr/>
        </p:nvSpPr>
        <p:spPr>
          <a:xfrm>
            <a:off x="6161519" y="1769123"/>
            <a:ext cx="5601856" cy="42162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65000"/>
                    <a:lumOff val="35000"/>
                  </a:schemeClr>
                </a:solidFill>
              </a:rPr>
              <a:t>Quarterly Trend</a:t>
            </a:r>
          </a:p>
        </p:txBody>
      </p:sp>
      <p:sp>
        <p:nvSpPr>
          <p:cNvPr id="24" name="Title 1"/>
          <p:cNvSpPr txBox="1">
            <a:spLocks/>
          </p:cNvSpPr>
          <p:nvPr/>
        </p:nvSpPr>
        <p:spPr>
          <a:xfrm>
            <a:off x="749440" y="1627618"/>
            <a:ext cx="3479660" cy="7060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schemeClr val="tx1">
                    <a:lumMod val="65000"/>
                    <a:lumOff val="35000"/>
                  </a:schemeClr>
                </a:solidFill>
              </a:rPr>
              <a:t>Annual Trend</a:t>
            </a:r>
          </a:p>
          <a:p>
            <a:pPr algn="ctr"/>
            <a:r>
              <a:rPr lang="en-US" sz="2000" b="1" dirty="0">
                <a:solidFill>
                  <a:schemeClr val="tx1">
                    <a:lumMod val="65000"/>
                    <a:lumOff val="35000"/>
                  </a:schemeClr>
                </a:solidFill>
              </a:rPr>
              <a:t>Rolling 12 months</a:t>
            </a:r>
          </a:p>
        </p:txBody>
      </p:sp>
      <p:graphicFrame>
        <p:nvGraphicFramePr>
          <p:cNvPr id="30" name="Chart 29"/>
          <p:cNvGraphicFramePr/>
          <p:nvPr>
            <p:extLst>
              <p:ext uri="{D42A27DB-BD31-4B8C-83A1-F6EECF244321}">
                <p14:modId xmlns:p14="http://schemas.microsoft.com/office/powerpoint/2010/main" val="1238704630"/>
              </p:ext>
            </p:extLst>
          </p:nvPr>
        </p:nvGraphicFramePr>
        <p:xfrm>
          <a:off x="364819" y="2224882"/>
          <a:ext cx="5207039" cy="3804707"/>
        </p:xfrm>
        <a:graphic>
          <a:graphicData uri="http://schemas.openxmlformats.org/drawingml/2006/chart">
            <c:chart xmlns:c="http://schemas.openxmlformats.org/drawingml/2006/chart" xmlns:r="http://schemas.openxmlformats.org/officeDocument/2006/relationships" r:id="rId4"/>
          </a:graphicData>
        </a:graphic>
      </p:graphicFrame>
      <p:sp>
        <p:nvSpPr>
          <p:cNvPr id="31" name="Rectangle 30"/>
          <p:cNvSpPr/>
          <p:nvPr/>
        </p:nvSpPr>
        <p:spPr>
          <a:xfrm>
            <a:off x="4001986" y="2284098"/>
            <a:ext cx="879664" cy="584775"/>
          </a:xfrm>
          <a:prstGeom prst="rect">
            <a:avLst/>
          </a:prstGeom>
        </p:spPr>
        <p:txBody>
          <a:bodyPr wrap="none">
            <a:spAutoFit/>
          </a:bodyPr>
          <a:lstStyle/>
          <a:p>
            <a:pPr algn="ctr"/>
            <a:r>
              <a:rPr lang="en-US" sz="1600" b="1" dirty="0">
                <a:solidFill>
                  <a:schemeClr val="tx1">
                    <a:lumMod val="75000"/>
                    <a:lumOff val="25000"/>
                  </a:schemeClr>
                </a:solidFill>
              </a:rPr>
              <a:t>% Agree</a:t>
            </a:r>
          </a:p>
          <a:p>
            <a:pPr algn="ctr"/>
            <a:r>
              <a:rPr lang="en-US" sz="1600" b="1" dirty="0">
                <a:solidFill>
                  <a:schemeClr val="tx1">
                    <a:lumMod val="75000"/>
                    <a:lumOff val="25000"/>
                  </a:schemeClr>
                </a:solidFill>
              </a:rPr>
              <a:t>(Net)</a:t>
            </a:r>
          </a:p>
        </p:txBody>
      </p:sp>
      <p:graphicFrame>
        <p:nvGraphicFramePr>
          <p:cNvPr id="18" name="Table 17">
            <a:extLst>
              <a:ext uri="{FF2B5EF4-FFF2-40B4-BE49-F238E27FC236}">
                <a16:creationId xmlns:a16="http://schemas.microsoft.com/office/drawing/2014/main" id="{9C038401-71AD-4796-905E-96E3288D7384}"/>
              </a:ext>
            </a:extLst>
          </p:cNvPr>
          <p:cNvGraphicFramePr>
            <a:graphicFrameLocks noGrp="1"/>
          </p:cNvGraphicFramePr>
          <p:nvPr>
            <p:extLst>
              <p:ext uri="{D42A27DB-BD31-4B8C-83A1-F6EECF244321}">
                <p14:modId xmlns:p14="http://schemas.microsoft.com/office/powerpoint/2010/main" val="998121423"/>
              </p:ext>
            </p:extLst>
          </p:nvPr>
        </p:nvGraphicFramePr>
        <p:xfrm>
          <a:off x="539931" y="2314036"/>
          <a:ext cx="3604052" cy="370840"/>
        </p:xfrm>
        <a:graphic>
          <a:graphicData uri="http://schemas.openxmlformats.org/drawingml/2006/table">
            <a:tbl>
              <a:tblPr firstRow="1" bandRow="1">
                <a:tableStyleId>{5C22544A-7EE6-4342-B048-85BDC9FD1C3A}</a:tableStyleId>
              </a:tblPr>
              <a:tblGrid>
                <a:gridCol w="1802026">
                  <a:extLst>
                    <a:ext uri="{9D8B030D-6E8A-4147-A177-3AD203B41FA5}">
                      <a16:colId xmlns:a16="http://schemas.microsoft.com/office/drawing/2014/main" val="20000"/>
                    </a:ext>
                  </a:extLst>
                </a:gridCol>
                <a:gridCol w="1802026">
                  <a:extLst>
                    <a:ext uri="{9D8B030D-6E8A-4147-A177-3AD203B41FA5}">
                      <a16:colId xmlns:a16="http://schemas.microsoft.com/office/drawing/2014/main" val="20001"/>
                    </a:ext>
                  </a:extLst>
                </a:gridCol>
              </a:tblGrid>
              <a:tr h="370840">
                <a:tc>
                  <a:txBody>
                    <a:bodyPr/>
                    <a:lstStyle/>
                    <a:p>
                      <a:pPr algn="ctr"/>
                      <a:r>
                        <a:rPr lang="en-US" sz="1600" dirty="0">
                          <a:solidFill>
                            <a:schemeClr val="tx1">
                              <a:lumMod val="75000"/>
                              <a:lumOff val="25000"/>
                            </a:schemeClr>
                          </a:solidFill>
                        </a:rPr>
                        <a:t>47%</a:t>
                      </a:r>
                    </a:p>
                  </a:txBody>
                  <a:tcPr anchor="ctr">
                    <a:noFill/>
                  </a:tcPr>
                </a:tc>
                <a:tc>
                  <a:txBody>
                    <a:bodyPr/>
                    <a:lstStyle/>
                    <a:p>
                      <a:pPr algn="ctr"/>
                      <a:r>
                        <a:rPr lang="en-US" sz="1600" dirty="0">
                          <a:solidFill>
                            <a:schemeClr val="tx1">
                              <a:lumMod val="75000"/>
                              <a:lumOff val="25000"/>
                            </a:schemeClr>
                          </a:solidFill>
                        </a:rPr>
                        <a:t>46%</a:t>
                      </a:r>
                    </a:p>
                  </a:txBody>
                  <a:tcPr anchor="c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4822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323505739"/>
              </p:ext>
            </p:extLst>
          </p:nvPr>
        </p:nvGraphicFramePr>
        <p:xfrm>
          <a:off x="4750906" y="1343433"/>
          <a:ext cx="7128000" cy="2887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p:nvPr>
            <p:extLst>
              <p:ext uri="{D42A27DB-BD31-4B8C-83A1-F6EECF244321}">
                <p14:modId xmlns:p14="http://schemas.microsoft.com/office/powerpoint/2010/main" val="2712061767"/>
              </p:ext>
            </p:extLst>
          </p:nvPr>
        </p:nvGraphicFramePr>
        <p:xfrm>
          <a:off x="333632" y="1343433"/>
          <a:ext cx="4374000" cy="4935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C6948BEF-FAAD-44AB-8E82-E2247398DED3}" type="slidenum">
              <a:rPr lang="en-US" smtClean="0"/>
              <a:pPr/>
              <a:t>12</a:t>
            </a:fld>
            <a:endParaRPr lang="en-US" dirty="0"/>
          </a:p>
        </p:txBody>
      </p:sp>
      <p:sp>
        <p:nvSpPr>
          <p:cNvPr id="7" name="Title 1"/>
          <p:cNvSpPr>
            <a:spLocks noGrp="1"/>
          </p:cNvSpPr>
          <p:nvPr>
            <p:ph type="title"/>
          </p:nvPr>
        </p:nvSpPr>
        <p:spPr>
          <a:xfrm>
            <a:off x="333632" y="159179"/>
            <a:ext cx="11545274" cy="1325563"/>
          </a:xfrm>
        </p:spPr>
        <p:txBody>
          <a:bodyPr>
            <a:normAutofit/>
          </a:bodyPr>
          <a:lstStyle/>
          <a:p>
            <a:r>
              <a:rPr lang="en-US" b="1" dirty="0">
                <a:solidFill>
                  <a:schemeClr val="tx1">
                    <a:lumMod val="65000"/>
                    <a:lumOff val="35000"/>
                  </a:schemeClr>
                </a:solidFill>
              </a:rPr>
              <a:t>Less than 4 out of 10 recent victims of crime agree EP are dealing with crime and ASB in their area</a:t>
            </a:r>
          </a:p>
        </p:txBody>
      </p:sp>
      <p:sp>
        <p:nvSpPr>
          <p:cNvPr id="8" name="Rectangle 7"/>
          <p:cNvSpPr/>
          <p:nvPr/>
        </p:nvSpPr>
        <p:spPr>
          <a:xfrm>
            <a:off x="57798" y="6316958"/>
            <a:ext cx="4555525" cy="461665"/>
          </a:xfrm>
          <a:prstGeom prst="rect">
            <a:avLst/>
          </a:prstGeom>
        </p:spPr>
        <p:txBody>
          <a:bodyPr wrap="square">
            <a:spAutoFit/>
          </a:bodyPr>
          <a:lstStyle/>
          <a:p>
            <a:r>
              <a:rPr lang="en-US" sz="1200" dirty="0"/>
              <a:t>Q5 How much would you agree or disagree that Essex Police are dealing with crime and anti-social behaviour that matter in your area?</a:t>
            </a:r>
          </a:p>
        </p:txBody>
      </p:sp>
      <p:sp>
        <p:nvSpPr>
          <p:cNvPr id="9" name="TextBox 8"/>
          <p:cNvSpPr txBox="1"/>
          <p:nvPr/>
        </p:nvSpPr>
        <p:spPr>
          <a:xfrm>
            <a:off x="4865734" y="4669280"/>
            <a:ext cx="7017931" cy="1477328"/>
          </a:xfrm>
          <a:prstGeom prst="rect">
            <a:avLst/>
          </a:prstGeom>
          <a:noFill/>
        </p:spPr>
        <p:txBody>
          <a:bodyPr wrap="square" rtlCol="0">
            <a:spAutoFit/>
          </a:bodyPr>
          <a:lstStyle/>
          <a:p>
            <a:pPr marL="285750" indent="-285750">
              <a:buClr>
                <a:srgbClr val="1BBABF"/>
              </a:buClr>
              <a:buFont typeface="Wingdings" panose="05000000000000000000" pitchFamily="2" charset="2"/>
              <a:buChar char="§"/>
            </a:pPr>
            <a:r>
              <a:rPr lang="en-GB" dirty="0">
                <a:solidFill>
                  <a:schemeClr val="tx1">
                    <a:lumMod val="75000"/>
                    <a:lumOff val="25000"/>
                  </a:schemeClr>
                </a:solidFill>
              </a:rPr>
              <a:t>Under 35s (51%) remain the most likely to agree EP are dealing with crime and ASB in their area </a:t>
            </a:r>
          </a:p>
          <a:p>
            <a:pPr marL="285750" indent="-285750">
              <a:buClr>
                <a:srgbClr val="1BBABF"/>
              </a:buClr>
              <a:buFont typeface="Wingdings" panose="05000000000000000000" pitchFamily="2" charset="2"/>
              <a:buChar char="§"/>
            </a:pPr>
            <a:r>
              <a:rPr lang="en-GB" dirty="0">
                <a:solidFill>
                  <a:schemeClr val="tx1">
                    <a:lumMod val="75000"/>
                    <a:lumOff val="25000"/>
                  </a:schemeClr>
                </a:solidFill>
              </a:rPr>
              <a:t>Over half of those living in Braintree (55%) and Colchester (52%) agree EP are dealing with crime and ASB, compared with less than 4 out of 10 in Castle Point (39%)</a:t>
            </a:r>
          </a:p>
        </p:txBody>
      </p:sp>
      <p:sp>
        <p:nvSpPr>
          <p:cNvPr id="10" name="Rectangle 9"/>
          <p:cNvSpPr/>
          <p:nvPr/>
        </p:nvSpPr>
        <p:spPr>
          <a:xfrm>
            <a:off x="813705" y="2224871"/>
            <a:ext cx="933216" cy="581082"/>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12177" y="5873262"/>
            <a:ext cx="1034743" cy="26480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10257001" y="3811210"/>
            <a:ext cx="692241" cy="464030"/>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433197" y="3811233"/>
            <a:ext cx="729399" cy="464030"/>
          </a:xfrm>
          <a:prstGeom prst="ellipse">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470545854"/>
              </p:ext>
            </p:extLst>
          </p:nvPr>
        </p:nvGraphicFramePr>
        <p:xfrm>
          <a:off x="4865735" y="4176494"/>
          <a:ext cx="6894716" cy="370840"/>
        </p:xfrm>
        <a:graphic>
          <a:graphicData uri="http://schemas.openxmlformats.org/drawingml/2006/table">
            <a:tbl>
              <a:tblPr firstRow="1" bandRow="1">
                <a:tableStyleId>{5C22544A-7EE6-4342-B048-85BDC9FD1C3A}</a:tableStyleId>
              </a:tblPr>
              <a:tblGrid>
                <a:gridCol w="1544118">
                  <a:extLst>
                    <a:ext uri="{9D8B030D-6E8A-4147-A177-3AD203B41FA5}">
                      <a16:colId xmlns:a16="http://schemas.microsoft.com/office/drawing/2014/main" val="20000"/>
                    </a:ext>
                  </a:extLst>
                </a:gridCol>
                <a:gridCol w="2272420">
                  <a:extLst>
                    <a:ext uri="{9D8B030D-6E8A-4147-A177-3AD203B41FA5}">
                      <a16:colId xmlns:a16="http://schemas.microsoft.com/office/drawing/2014/main" val="20001"/>
                    </a:ext>
                  </a:extLst>
                </a:gridCol>
                <a:gridCol w="1548143">
                  <a:extLst>
                    <a:ext uri="{9D8B030D-6E8A-4147-A177-3AD203B41FA5}">
                      <a16:colId xmlns:a16="http://schemas.microsoft.com/office/drawing/2014/main" val="20002"/>
                    </a:ext>
                  </a:extLst>
                </a:gridCol>
                <a:gridCol w="1530035">
                  <a:extLst>
                    <a:ext uri="{9D8B030D-6E8A-4147-A177-3AD203B41FA5}">
                      <a16:colId xmlns:a16="http://schemas.microsoft.com/office/drawing/2014/main" val="20003"/>
                    </a:ext>
                  </a:extLst>
                </a:gridCol>
              </a:tblGrid>
              <a:tr h="370840">
                <a:tc>
                  <a:txBody>
                    <a:bodyPr/>
                    <a:lstStyle/>
                    <a:p>
                      <a:pPr algn="ctr"/>
                      <a:r>
                        <a:rPr lang="en-US" sz="1400" b="0" dirty="0">
                          <a:solidFill>
                            <a:schemeClr val="tx1">
                              <a:lumMod val="75000"/>
                              <a:lumOff val="25000"/>
                            </a:schemeClr>
                          </a:solidFill>
                        </a:rPr>
                        <a:t>Gender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Ethnicity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Victim</a:t>
                      </a:r>
                      <a:r>
                        <a:rPr lang="en-US" sz="1400" b="0" baseline="0" dirty="0">
                          <a:solidFill>
                            <a:schemeClr val="tx1">
                              <a:lumMod val="75000"/>
                              <a:lumOff val="25000"/>
                            </a:schemeClr>
                          </a:solidFill>
                        </a:rPr>
                        <a:t> of crime</a:t>
                      </a:r>
                      <a:endParaRPr lang="en-US" sz="14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16229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p:nvPr>
            <p:extLst>
              <p:ext uri="{D42A27DB-BD31-4B8C-83A1-F6EECF244321}">
                <p14:modId xmlns:p14="http://schemas.microsoft.com/office/powerpoint/2010/main" val="4023745640"/>
              </p:ext>
            </p:extLst>
          </p:nvPr>
        </p:nvGraphicFramePr>
        <p:xfrm>
          <a:off x="364819" y="2224882"/>
          <a:ext cx="5540325" cy="380470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C6948BEF-FAAD-44AB-8E82-E2247398DED3}" type="slidenum">
              <a:rPr lang="en-US" smtClean="0"/>
              <a:pPr/>
              <a:t>13</a:t>
            </a:fld>
            <a:endParaRPr lang="en-US" dirty="0"/>
          </a:p>
        </p:txBody>
      </p:sp>
      <p:sp>
        <p:nvSpPr>
          <p:cNvPr id="5" name="Rectangle 4"/>
          <p:cNvSpPr/>
          <p:nvPr/>
        </p:nvSpPr>
        <p:spPr>
          <a:xfrm>
            <a:off x="333632" y="6365227"/>
            <a:ext cx="4316627" cy="461665"/>
          </a:xfrm>
          <a:prstGeom prst="rect">
            <a:avLst/>
          </a:prstGeom>
        </p:spPr>
        <p:txBody>
          <a:bodyPr wrap="square">
            <a:spAutoFit/>
          </a:bodyPr>
          <a:lstStyle/>
          <a:p>
            <a:r>
              <a:rPr lang="en-US" sz="1200" dirty="0"/>
              <a:t>Q7 If you were to make a complaint to Essex Police about an officer or staff member, do you think you would be treated fairly?</a:t>
            </a:r>
          </a:p>
        </p:txBody>
      </p:sp>
      <p:sp>
        <p:nvSpPr>
          <p:cNvPr id="11" name="Title 1"/>
          <p:cNvSpPr>
            <a:spLocks noGrp="1"/>
          </p:cNvSpPr>
          <p:nvPr>
            <p:ph type="title"/>
          </p:nvPr>
        </p:nvSpPr>
        <p:spPr>
          <a:xfrm>
            <a:off x="333632" y="159179"/>
            <a:ext cx="11545274" cy="1325563"/>
          </a:xfrm>
        </p:spPr>
        <p:txBody>
          <a:bodyPr/>
          <a:lstStyle/>
          <a:p>
            <a:r>
              <a:rPr lang="en-US" b="1" dirty="0">
                <a:solidFill>
                  <a:schemeClr val="tx1">
                    <a:lumMod val="65000"/>
                    <a:lumOff val="35000"/>
                  </a:schemeClr>
                </a:solidFill>
              </a:rPr>
              <a:t>Around 7 out of 10 think they would be treated fairly if they made a complaint about EP</a:t>
            </a:r>
          </a:p>
        </p:txBody>
      </p:sp>
      <p:graphicFrame>
        <p:nvGraphicFramePr>
          <p:cNvPr id="13" name="Chart 12"/>
          <p:cNvGraphicFramePr/>
          <p:nvPr>
            <p:extLst>
              <p:ext uri="{D42A27DB-BD31-4B8C-83A1-F6EECF244321}">
                <p14:modId xmlns:p14="http://schemas.microsoft.com/office/powerpoint/2010/main" val="3754858153"/>
              </p:ext>
            </p:extLst>
          </p:nvPr>
        </p:nvGraphicFramePr>
        <p:xfrm>
          <a:off x="5947262" y="2300674"/>
          <a:ext cx="5865946" cy="34380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
          <p:cNvSpPr txBox="1">
            <a:spLocks/>
          </p:cNvSpPr>
          <p:nvPr/>
        </p:nvSpPr>
        <p:spPr>
          <a:xfrm>
            <a:off x="5767651" y="1769122"/>
            <a:ext cx="5601856" cy="42162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65000"/>
                    <a:lumOff val="35000"/>
                  </a:schemeClr>
                </a:solidFill>
              </a:rPr>
              <a:t>Quarterly Trend</a:t>
            </a:r>
          </a:p>
        </p:txBody>
      </p:sp>
      <p:sp>
        <p:nvSpPr>
          <p:cNvPr id="19" name="Title 1"/>
          <p:cNvSpPr txBox="1">
            <a:spLocks/>
          </p:cNvSpPr>
          <p:nvPr/>
        </p:nvSpPr>
        <p:spPr>
          <a:xfrm>
            <a:off x="535255" y="1787428"/>
            <a:ext cx="4147300" cy="5132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schemeClr val="tx1">
                    <a:lumMod val="65000"/>
                    <a:lumOff val="35000"/>
                  </a:schemeClr>
                </a:solidFill>
              </a:rPr>
              <a:t>Annual Trend</a:t>
            </a:r>
          </a:p>
        </p:txBody>
      </p:sp>
      <p:sp>
        <p:nvSpPr>
          <p:cNvPr id="10" name="Rectangle 9">
            <a:extLst>
              <a:ext uri="{FF2B5EF4-FFF2-40B4-BE49-F238E27FC236}">
                <a16:creationId xmlns:a16="http://schemas.microsoft.com/office/drawing/2014/main" id="{5A7C124F-D371-46B5-B98C-C4162CA4EF39}"/>
              </a:ext>
            </a:extLst>
          </p:cNvPr>
          <p:cNvSpPr/>
          <p:nvPr/>
        </p:nvSpPr>
        <p:spPr>
          <a:xfrm>
            <a:off x="7578969" y="5788185"/>
            <a:ext cx="3204065" cy="276999"/>
          </a:xfrm>
          <a:prstGeom prst="rect">
            <a:avLst/>
          </a:prstGeom>
        </p:spPr>
        <p:txBody>
          <a:bodyPr wrap="square">
            <a:spAutoFit/>
          </a:bodyPr>
          <a:lstStyle/>
          <a:p>
            <a:pPr algn="ctr"/>
            <a:r>
              <a:rPr lang="en-US" sz="1200" dirty="0"/>
              <a:t>significantly lower than Q1 17/18 – Q4 18/19</a:t>
            </a:r>
          </a:p>
        </p:txBody>
      </p:sp>
    </p:spTree>
    <p:extLst>
      <p:ext uri="{BB962C8B-B14F-4D97-AF65-F5344CB8AC3E}">
        <p14:creationId xmlns:p14="http://schemas.microsoft.com/office/powerpoint/2010/main" val="1133338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912948472"/>
              </p:ext>
            </p:extLst>
          </p:nvPr>
        </p:nvGraphicFramePr>
        <p:xfrm>
          <a:off x="4750906" y="1362890"/>
          <a:ext cx="7128000" cy="31036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p:nvPr>
            <p:extLst>
              <p:ext uri="{D42A27DB-BD31-4B8C-83A1-F6EECF244321}">
                <p14:modId xmlns:p14="http://schemas.microsoft.com/office/powerpoint/2010/main" val="2405038426"/>
              </p:ext>
            </p:extLst>
          </p:nvPr>
        </p:nvGraphicFramePr>
        <p:xfrm>
          <a:off x="333632" y="1343433"/>
          <a:ext cx="4374000" cy="4935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C6948BEF-FAAD-44AB-8E82-E2247398DED3}" type="slidenum">
              <a:rPr lang="en-US" smtClean="0"/>
              <a:pPr/>
              <a:t>14</a:t>
            </a:fld>
            <a:endParaRPr lang="en-US" dirty="0"/>
          </a:p>
        </p:txBody>
      </p:sp>
      <p:sp>
        <p:nvSpPr>
          <p:cNvPr id="7" name="TextBox 6"/>
          <p:cNvSpPr txBox="1"/>
          <p:nvPr/>
        </p:nvSpPr>
        <p:spPr>
          <a:xfrm>
            <a:off x="4831714" y="4976425"/>
            <a:ext cx="7051952" cy="923330"/>
          </a:xfrm>
          <a:prstGeom prst="rect">
            <a:avLst/>
          </a:prstGeom>
          <a:noFill/>
        </p:spPr>
        <p:txBody>
          <a:bodyPr wrap="square" rtlCol="0">
            <a:spAutoFit/>
          </a:bodyPr>
          <a:lstStyle/>
          <a:p>
            <a:pPr marL="285750" indent="-285750">
              <a:buClr>
                <a:srgbClr val="1BBABF"/>
              </a:buClr>
              <a:buFont typeface="Wingdings" panose="05000000000000000000" pitchFamily="2" charset="2"/>
              <a:buChar char="§"/>
            </a:pPr>
            <a:r>
              <a:rPr lang="en-GB" dirty="0">
                <a:solidFill>
                  <a:schemeClr val="tx1">
                    <a:lumMod val="75000"/>
                    <a:lumOff val="25000"/>
                  </a:schemeClr>
                </a:solidFill>
              </a:rPr>
              <a:t>There are significant differences in agreement between Districts – 83% of those living in Maldon and Uttlesford think they would be treated fairly compared with 64% of those in Epping Forest</a:t>
            </a:r>
          </a:p>
        </p:txBody>
      </p:sp>
      <p:sp>
        <p:nvSpPr>
          <p:cNvPr id="8" name="Rectangle 7"/>
          <p:cNvSpPr/>
          <p:nvPr/>
        </p:nvSpPr>
        <p:spPr>
          <a:xfrm>
            <a:off x="333632" y="6365227"/>
            <a:ext cx="4316627" cy="461665"/>
          </a:xfrm>
          <a:prstGeom prst="rect">
            <a:avLst/>
          </a:prstGeom>
        </p:spPr>
        <p:txBody>
          <a:bodyPr wrap="square">
            <a:spAutoFit/>
          </a:bodyPr>
          <a:lstStyle/>
          <a:p>
            <a:r>
              <a:rPr lang="en-US" sz="1200" dirty="0"/>
              <a:t>Q7 If you were to make a complaint to Essex Police about an officer or staff member, do you think you would be treated fairly?</a:t>
            </a:r>
          </a:p>
        </p:txBody>
      </p:sp>
      <p:sp>
        <p:nvSpPr>
          <p:cNvPr id="9" name="Title 1"/>
          <p:cNvSpPr>
            <a:spLocks noGrp="1"/>
          </p:cNvSpPr>
          <p:nvPr>
            <p:ph type="title"/>
          </p:nvPr>
        </p:nvSpPr>
        <p:spPr>
          <a:xfrm>
            <a:off x="368800" y="123587"/>
            <a:ext cx="11210667" cy="1325563"/>
          </a:xfrm>
        </p:spPr>
        <p:txBody>
          <a:bodyPr>
            <a:normAutofit/>
          </a:bodyPr>
          <a:lstStyle/>
          <a:p>
            <a:r>
              <a:rPr lang="en-US" sz="4200" b="1" dirty="0">
                <a:solidFill>
                  <a:schemeClr val="tx1">
                    <a:lumMod val="65000"/>
                    <a:lumOff val="35000"/>
                  </a:schemeClr>
                </a:solidFill>
              </a:rPr>
              <a:t>Only 6 out of 10 BAME residents think they would be treated fairly if they were to make a complaint</a:t>
            </a:r>
          </a:p>
        </p:txBody>
      </p:sp>
      <p:sp>
        <p:nvSpPr>
          <p:cNvPr id="10" name="Rectangle 9"/>
          <p:cNvSpPr/>
          <p:nvPr/>
        </p:nvSpPr>
        <p:spPr>
          <a:xfrm>
            <a:off x="879231" y="2260393"/>
            <a:ext cx="865842" cy="550522"/>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97878" y="5864468"/>
            <a:ext cx="1168244" cy="298846"/>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9473942" y="4039993"/>
            <a:ext cx="692241" cy="464030"/>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3649312730"/>
              </p:ext>
            </p:extLst>
          </p:nvPr>
        </p:nvGraphicFramePr>
        <p:xfrm>
          <a:off x="4865735" y="4519392"/>
          <a:ext cx="6894716" cy="370840"/>
        </p:xfrm>
        <a:graphic>
          <a:graphicData uri="http://schemas.openxmlformats.org/drawingml/2006/table">
            <a:tbl>
              <a:tblPr firstRow="1" bandRow="1">
                <a:tableStyleId>{5C22544A-7EE6-4342-B048-85BDC9FD1C3A}</a:tableStyleId>
              </a:tblPr>
              <a:tblGrid>
                <a:gridCol w="1544118">
                  <a:extLst>
                    <a:ext uri="{9D8B030D-6E8A-4147-A177-3AD203B41FA5}">
                      <a16:colId xmlns:a16="http://schemas.microsoft.com/office/drawing/2014/main" val="20000"/>
                    </a:ext>
                  </a:extLst>
                </a:gridCol>
                <a:gridCol w="2272420">
                  <a:extLst>
                    <a:ext uri="{9D8B030D-6E8A-4147-A177-3AD203B41FA5}">
                      <a16:colId xmlns:a16="http://schemas.microsoft.com/office/drawing/2014/main" val="20001"/>
                    </a:ext>
                  </a:extLst>
                </a:gridCol>
                <a:gridCol w="1548143">
                  <a:extLst>
                    <a:ext uri="{9D8B030D-6E8A-4147-A177-3AD203B41FA5}">
                      <a16:colId xmlns:a16="http://schemas.microsoft.com/office/drawing/2014/main" val="20002"/>
                    </a:ext>
                  </a:extLst>
                </a:gridCol>
                <a:gridCol w="1530035">
                  <a:extLst>
                    <a:ext uri="{9D8B030D-6E8A-4147-A177-3AD203B41FA5}">
                      <a16:colId xmlns:a16="http://schemas.microsoft.com/office/drawing/2014/main" val="20003"/>
                    </a:ext>
                  </a:extLst>
                </a:gridCol>
              </a:tblGrid>
              <a:tr h="370840">
                <a:tc>
                  <a:txBody>
                    <a:bodyPr/>
                    <a:lstStyle/>
                    <a:p>
                      <a:pPr algn="ctr"/>
                      <a:r>
                        <a:rPr lang="en-US" sz="1400" b="0" dirty="0">
                          <a:solidFill>
                            <a:schemeClr val="tx1">
                              <a:lumMod val="75000"/>
                              <a:lumOff val="25000"/>
                            </a:schemeClr>
                          </a:solidFill>
                        </a:rPr>
                        <a:t>Gender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Ethnicity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Victim</a:t>
                      </a:r>
                      <a:r>
                        <a:rPr lang="en-US" sz="1400" b="0" baseline="0" dirty="0">
                          <a:solidFill>
                            <a:schemeClr val="tx1">
                              <a:lumMod val="75000"/>
                              <a:lumOff val="25000"/>
                            </a:schemeClr>
                          </a:solidFill>
                        </a:rPr>
                        <a:t> of crime</a:t>
                      </a:r>
                      <a:endParaRPr lang="en-US" sz="14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993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15</a:t>
            </a:fld>
            <a:endParaRPr lang="en-US" dirty="0"/>
          </a:p>
        </p:txBody>
      </p:sp>
      <p:sp>
        <p:nvSpPr>
          <p:cNvPr id="16" name="Title 1"/>
          <p:cNvSpPr>
            <a:spLocks noGrp="1"/>
          </p:cNvSpPr>
          <p:nvPr>
            <p:ph type="title"/>
          </p:nvPr>
        </p:nvSpPr>
        <p:spPr>
          <a:xfrm>
            <a:off x="198250" y="179005"/>
            <a:ext cx="11860399" cy="1325563"/>
          </a:xfrm>
        </p:spPr>
        <p:txBody>
          <a:bodyPr>
            <a:noAutofit/>
          </a:bodyPr>
          <a:lstStyle/>
          <a:p>
            <a:r>
              <a:rPr lang="en-US" sz="3600" b="1" dirty="0">
                <a:solidFill>
                  <a:schemeClr val="tx1">
                    <a:lumMod val="65000"/>
                    <a:lumOff val="35000"/>
                  </a:schemeClr>
                </a:solidFill>
              </a:rPr>
              <a:t>Over 8 out of 10 agree EP respond to emergencies, although less than 6 out of 10 agree they are preventing crime</a:t>
            </a:r>
          </a:p>
        </p:txBody>
      </p:sp>
      <p:sp>
        <p:nvSpPr>
          <p:cNvPr id="2" name="Rectangle 1"/>
          <p:cNvSpPr/>
          <p:nvPr/>
        </p:nvSpPr>
        <p:spPr>
          <a:xfrm>
            <a:off x="247135" y="6365227"/>
            <a:ext cx="3558746" cy="461665"/>
          </a:xfrm>
          <a:prstGeom prst="rect">
            <a:avLst/>
          </a:prstGeom>
        </p:spPr>
        <p:txBody>
          <a:bodyPr wrap="square">
            <a:spAutoFit/>
          </a:bodyPr>
          <a:lstStyle/>
          <a:p>
            <a:r>
              <a:rPr lang="en-US" sz="1200" dirty="0"/>
              <a:t>Q8 To what extent do you agree or disagree that Essex Police and the organisations they work with are: </a:t>
            </a:r>
          </a:p>
        </p:txBody>
      </p:sp>
      <p:sp>
        <p:nvSpPr>
          <p:cNvPr id="6" name="Rectangle 5"/>
          <p:cNvSpPr/>
          <p:nvPr/>
        </p:nvSpPr>
        <p:spPr>
          <a:xfrm>
            <a:off x="3880022" y="6516641"/>
            <a:ext cx="2916195" cy="276999"/>
          </a:xfrm>
          <a:prstGeom prst="rect">
            <a:avLst/>
          </a:prstGeom>
        </p:spPr>
        <p:txBody>
          <a:bodyPr wrap="square">
            <a:spAutoFit/>
          </a:bodyPr>
          <a:lstStyle/>
          <a:p>
            <a:r>
              <a:rPr lang="en-US" sz="1200" dirty="0"/>
              <a:t>NB: Don’t Know excluded from the analysis</a:t>
            </a:r>
          </a:p>
        </p:txBody>
      </p:sp>
      <p:sp>
        <p:nvSpPr>
          <p:cNvPr id="14" name="Rectangle 13"/>
          <p:cNvSpPr/>
          <p:nvPr/>
        </p:nvSpPr>
        <p:spPr>
          <a:xfrm>
            <a:off x="7772905" y="6412815"/>
            <a:ext cx="3093271" cy="338554"/>
          </a:xfrm>
          <a:prstGeom prst="rect">
            <a:avLst/>
          </a:prstGeom>
        </p:spPr>
        <p:txBody>
          <a:bodyPr wrap="square">
            <a:spAutoFit/>
          </a:bodyPr>
          <a:lstStyle/>
          <a:p>
            <a:r>
              <a:rPr lang="en-GB" sz="800" dirty="0"/>
              <a:t>NET refers to the combined score for the two most positive answer options (Strongly Agree/Agree)</a:t>
            </a:r>
          </a:p>
        </p:txBody>
      </p:sp>
      <p:graphicFrame>
        <p:nvGraphicFramePr>
          <p:cNvPr id="8" name="Chart 7">
            <a:extLst>
              <a:ext uri="{FF2B5EF4-FFF2-40B4-BE49-F238E27FC236}">
                <a16:creationId xmlns:a16="http://schemas.microsoft.com/office/drawing/2014/main" id="{2911FDD0-56B6-4BDE-B5C9-D692BF325F14}"/>
              </a:ext>
            </a:extLst>
          </p:cNvPr>
          <p:cNvGraphicFramePr/>
          <p:nvPr>
            <p:extLst>
              <p:ext uri="{D42A27DB-BD31-4B8C-83A1-F6EECF244321}">
                <p14:modId xmlns:p14="http://schemas.microsoft.com/office/powerpoint/2010/main" val="3479167209"/>
              </p:ext>
            </p:extLst>
          </p:nvPr>
        </p:nvGraphicFramePr>
        <p:xfrm>
          <a:off x="357051" y="1672046"/>
          <a:ext cx="9743168" cy="4598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a:extLst>
              <a:ext uri="{FF2B5EF4-FFF2-40B4-BE49-F238E27FC236}">
                <a16:creationId xmlns:a16="http://schemas.microsoft.com/office/drawing/2014/main" id="{1C111700-1125-4736-9FA8-B27219FDEEB8}"/>
              </a:ext>
            </a:extLst>
          </p:cNvPr>
          <p:cNvGraphicFramePr>
            <a:graphicFrameLocks noGrp="1"/>
          </p:cNvGraphicFramePr>
          <p:nvPr>
            <p:extLst>
              <p:ext uri="{D42A27DB-BD31-4B8C-83A1-F6EECF244321}">
                <p14:modId xmlns:p14="http://schemas.microsoft.com/office/powerpoint/2010/main" val="925089799"/>
              </p:ext>
            </p:extLst>
          </p:nvPr>
        </p:nvGraphicFramePr>
        <p:xfrm>
          <a:off x="10100219" y="1316811"/>
          <a:ext cx="1712842" cy="4430852"/>
        </p:xfrm>
        <a:graphic>
          <a:graphicData uri="http://schemas.openxmlformats.org/drawingml/2006/table">
            <a:tbl>
              <a:tblPr firstRow="1" bandRow="1">
                <a:tableStyleId>{5C22544A-7EE6-4342-B048-85BDC9FD1C3A}</a:tableStyleId>
              </a:tblPr>
              <a:tblGrid>
                <a:gridCol w="856421">
                  <a:extLst>
                    <a:ext uri="{9D8B030D-6E8A-4147-A177-3AD203B41FA5}">
                      <a16:colId xmlns:a16="http://schemas.microsoft.com/office/drawing/2014/main" val="20000"/>
                    </a:ext>
                  </a:extLst>
                </a:gridCol>
                <a:gridCol w="856421">
                  <a:extLst>
                    <a:ext uri="{9D8B030D-6E8A-4147-A177-3AD203B41FA5}">
                      <a16:colId xmlns:a16="http://schemas.microsoft.com/office/drawing/2014/main" val="907109724"/>
                    </a:ext>
                  </a:extLst>
                </a:gridCol>
              </a:tblGrid>
              <a:tr h="576494">
                <a:tc gridSpan="2">
                  <a:txBody>
                    <a:bodyPr/>
                    <a:lstStyle/>
                    <a:p>
                      <a:pPr algn="ctr" fontAlgn="b"/>
                      <a:r>
                        <a:rPr lang="en-GB" sz="1800" b="0" i="0" u="none" strike="noStrike" dirty="0">
                          <a:solidFill>
                            <a:schemeClr val="tx1">
                              <a:lumMod val="75000"/>
                              <a:lumOff val="25000"/>
                            </a:schemeClr>
                          </a:solidFill>
                          <a:effectLst/>
                          <a:latin typeface="+mn-lt"/>
                        </a:rPr>
                        <a:t>% Agree (Net)</a:t>
                      </a:r>
                    </a:p>
                    <a:p>
                      <a:pPr algn="ctr" fontAlgn="b"/>
                      <a:r>
                        <a:rPr lang="en-GB" sz="1800" b="0" i="0" u="none" strike="noStrike" dirty="0">
                          <a:solidFill>
                            <a:schemeClr val="tx1">
                              <a:lumMod val="75000"/>
                              <a:lumOff val="25000"/>
                            </a:schemeClr>
                          </a:solidFill>
                          <a:effectLst/>
                          <a:latin typeface="+mn-lt"/>
                        </a:rPr>
                        <a:t>Year Ending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800" b="0" i="0" u="none" strike="noStrike" dirty="0">
                        <a:solidFill>
                          <a:schemeClr val="tx1">
                            <a:lumMod val="75000"/>
                            <a:lumOff val="25000"/>
                          </a:schemeClr>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2200475"/>
                  </a:ext>
                </a:extLst>
              </a:tr>
              <a:tr h="428262">
                <a:tc>
                  <a:txBody>
                    <a:bodyPr/>
                    <a:lstStyle/>
                    <a:p>
                      <a:pPr algn="ctr" fontAlgn="b"/>
                      <a:r>
                        <a:rPr lang="en-GB" sz="1400" b="1" i="0" u="none" strike="noStrike" dirty="0">
                          <a:solidFill>
                            <a:schemeClr val="tx1">
                              <a:lumMod val="75000"/>
                              <a:lumOff val="25000"/>
                            </a:schemeClr>
                          </a:solidFill>
                          <a:effectLst/>
                          <a:latin typeface="+mn-lt"/>
                        </a:rPr>
                        <a:t>Sep 2019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dirty="0">
                          <a:solidFill>
                            <a:schemeClr val="tx1">
                              <a:lumMod val="75000"/>
                              <a:lumOff val="25000"/>
                            </a:schemeClr>
                          </a:solidFill>
                          <a:effectLst/>
                          <a:latin typeface="+mn-lt"/>
                        </a:rPr>
                        <a:t>Sep 2018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7007384"/>
                  </a:ext>
                </a:extLst>
              </a:tr>
              <a:tr h="428262">
                <a:tc>
                  <a:txBody>
                    <a:bodyPr/>
                    <a:lstStyle/>
                    <a:p>
                      <a:pPr algn="ctr" fontAlgn="b"/>
                      <a:r>
                        <a:rPr lang="en-GB" sz="1400" b="1" i="0" u="none" strike="noStrike" dirty="0">
                          <a:solidFill>
                            <a:srgbClr val="000000"/>
                          </a:solidFill>
                          <a:effectLst/>
                          <a:latin typeface="+mn-lt"/>
                        </a:rPr>
                        <a:t>82%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dirty="0">
                          <a:solidFill>
                            <a:srgbClr val="000000"/>
                          </a:solidFill>
                          <a:effectLst/>
                          <a:latin typeface="+mn-lt"/>
                        </a:rPr>
                        <a:t>85%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4377151"/>
                  </a:ext>
                </a:extLst>
              </a:tr>
              <a:tr h="428262">
                <a:tc>
                  <a:txBody>
                    <a:bodyPr/>
                    <a:lstStyle/>
                    <a:p>
                      <a:pPr algn="ctr" fontAlgn="b"/>
                      <a:r>
                        <a:rPr lang="en-GB" sz="1400" b="1" i="0" u="none" strike="noStrike" dirty="0">
                          <a:solidFill>
                            <a:srgbClr val="000000"/>
                          </a:solidFill>
                          <a:effectLst/>
                          <a:latin typeface="+mn-lt"/>
                        </a:rPr>
                        <a:t>82%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dirty="0">
                          <a:solidFill>
                            <a:srgbClr val="000000"/>
                          </a:solidFill>
                          <a:effectLst/>
                          <a:latin typeface="+mn-lt"/>
                        </a:rPr>
                        <a:t>85%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9310026"/>
                  </a:ext>
                </a:extLst>
              </a:tr>
              <a:tr h="428262">
                <a:tc>
                  <a:txBody>
                    <a:bodyPr/>
                    <a:lstStyle/>
                    <a:p>
                      <a:pPr algn="ctr" fontAlgn="b"/>
                      <a:r>
                        <a:rPr lang="en-GB" sz="1400" b="1" i="0" u="none" strike="noStrike" dirty="0">
                          <a:solidFill>
                            <a:srgbClr val="000000"/>
                          </a:solidFill>
                          <a:effectLst/>
                          <a:latin typeface="+mn-lt"/>
                        </a:rPr>
                        <a:t>81%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dirty="0">
                          <a:solidFill>
                            <a:srgbClr val="000000"/>
                          </a:solidFill>
                          <a:effectLst/>
                          <a:latin typeface="+mn-lt"/>
                        </a:rPr>
                        <a:t>84%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388040"/>
                  </a:ext>
                </a:extLst>
              </a:tr>
              <a:tr h="428262">
                <a:tc>
                  <a:txBody>
                    <a:bodyPr/>
                    <a:lstStyle/>
                    <a:p>
                      <a:pPr algn="ctr" fontAlgn="b"/>
                      <a:r>
                        <a:rPr lang="en-GB" sz="1400" b="1" i="0" u="none" strike="noStrike" dirty="0">
                          <a:solidFill>
                            <a:srgbClr val="000000"/>
                          </a:solidFill>
                          <a:effectLst/>
                          <a:latin typeface="+mn-lt"/>
                        </a:rPr>
                        <a:t>76%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dirty="0">
                          <a:solidFill>
                            <a:srgbClr val="000000"/>
                          </a:solidFill>
                          <a:effectLst/>
                          <a:latin typeface="+mn-lt"/>
                        </a:rPr>
                        <a:t>83%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3087998"/>
                  </a:ext>
                </a:extLst>
              </a:tr>
              <a:tr h="428262">
                <a:tc>
                  <a:txBody>
                    <a:bodyPr/>
                    <a:lstStyle/>
                    <a:p>
                      <a:pPr algn="ctr" fontAlgn="b"/>
                      <a:r>
                        <a:rPr lang="en-GB" sz="1400" b="1" i="0" u="none" strike="noStrike" dirty="0">
                          <a:solidFill>
                            <a:srgbClr val="000000"/>
                          </a:solidFill>
                          <a:effectLst/>
                          <a:latin typeface="+mn-lt"/>
                        </a:rPr>
                        <a:t>67%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dirty="0">
                          <a:solidFill>
                            <a:srgbClr val="000000"/>
                          </a:solidFill>
                          <a:effectLst/>
                          <a:latin typeface="+mn-lt"/>
                        </a:rPr>
                        <a:t>73%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0436521"/>
                  </a:ext>
                </a:extLst>
              </a:tr>
              <a:tr h="428262">
                <a:tc>
                  <a:txBody>
                    <a:bodyPr/>
                    <a:lstStyle/>
                    <a:p>
                      <a:pPr algn="ctr" fontAlgn="b"/>
                      <a:r>
                        <a:rPr lang="en-GB" sz="1400" b="1" i="0" u="none" strike="noStrike" dirty="0">
                          <a:solidFill>
                            <a:srgbClr val="000000"/>
                          </a:solidFill>
                          <a:effectLst/>
                          <a:latin typeface="+mn-lt"/>
                        </a:rPr>
                        <a:t>65%</a:t>
                      </a:r>
                      <a:r>
                        <a:rPr lang="en-GB" sz="1400" b="1" i="0" u="none" strike="noStrike" baseline="0" dirty="0">
                          <a:solidFill>
                            <a:srgbClr val="000000"/>
                          </a:solidFill>
                          <a:effectLst/>
                          <a:latin typeface="+mn-lt"/>
                        </a:rPr>
                        <a:t>       </a:t>
                      </a:r>
                      <a:endParaRPr lang="en-GB" sz="1400" b="1"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dirty="0">
                          <a:solidFill>
                            <a:srgbClr val="000000"/>
                          </a:solidFill>
                          <a:effectLst/>
                          <a:latin typeface="+mn-lt"/>
                        </a:rPr>
                        <a:t>66%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1678030"/>
                  </a:ext>
                </a:extLst>
              </a:tr>
              <a:tr h="428262">
                <a:tc>
                  <a:txBody>
                    <a:bodyPr/>
                    <a:lstStyle/>
                    <a:p>
                      <a:pPr algn="ctr" fontAlgn="b"/>
                      <a:r>
                        <a:rPr lang="en-GB" sz="1400" b="1" i="0" u="none" strike="noStrike" dirty="0">
                          <a:solidFill>
                            <a:srgbClr val="000000"/>
                          </a:solidFill>
                          <a:effectLst/>
                          <a:latin typeface="+mn-lt"/>
                        </a:rPr>
                        <a:t>63%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dirty="0">
                          <a:solidFill>
                            <a:srgbClr val="000000"/>
                          </a:solidFill>
                          <a:effectLst/>
                          <a:latin typeface="+mn-lt"/>
                        </a:rPr>
                        <a:t>67%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943792"/>
                  </a:ext>
                </a:extLst>
              </a:tr>
              <a:tr h="428262">
                <a:tc>
                  <a:txBody>
                    <a:bodyPr/>
                    <a:lstStyle/>
                    <a:p>
                      <a:pPr algn="ctr" fontAlgn="b"/>
                      <a:r>
                        <a:rPr lang="en-GB" sz="1400" b="1" i="0" u="none" strike="noStrike" dirty="0">
                          <a:solidFill>
                            <a:srgbClr val="000000"/>
                          </a:solidFill>
                          <a:effectLst/>
                          <a:latin typeface="+mn-lt"/>
                        </a:rPr>
                        <a:t>57%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dirty="0">
                          <a:solidFill>
                            <a:srgbClr val="000000"/>
                          </a:solidFill>
                          <a:effectLst/>
                          <a:latin typeface="+mn-lt"/>
                        </a:rPr>
                        <a:t>63%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7606133"/>
                  </a:ext>
                </a:extLst>
              </a:tr>
            </a:tbl>
          </a:graphicData>
        </a:graphic>
      </p:graphicFrame>
    </p:spTree>
    <p:extLst>
      <p:ext uri="{BB962C8B-B14F-4D97-AF65-F5344CB8AC3E}">
        <p14:creationId xmlns:p14="http://schemas.microsoft.com/office/powerpoint/2010/main" val="304514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16</a:t>
            </a:fld>
            <a:endParaRPr lang="en-US" dirty="0"/>
          </a:p>
        </p:txBody>
      </p:sp>
      <p:sp>
        <p:nvSpPr>
          <p:cNvPr id="7" name="Rectangle 6"/>
          <p:cNvSpPr/>
          <p:nvPr/>
        </p:nvSpPr>
        <p:spPr>
          <a:xfrm>
            <a:off x="145327" y="6340637"/>
            <a:ext cx="6096000" cy="461665"/>
          </a:xfrm>
          <a:prstGeom prst="rect">
            <a:avLst/>
          </a:prstGeom>
        </p:spPr>
        <p:txBody>
          <a:bodyPr>
            <a:spAutoFit/>
          </a:bodyPr>
          <a:lstStyle/>
          <a:p>
            <a:r>
              <a:rPr lang="en-US" sz="1200" dirty="0"/>
              <a:t>Q9 Thinking about the police in your local area, which of these phrases best describes the way you would speak about them to other people?</a:t>
            </a:r>
          </a:p>
        </p:txBody>
      </p:sp>
      <p:sp>
        <p:nvSpPr>
          <p:cNvPr id="8" name="Rectangle 7"/>
          <p:cNvSpPr/>
          <p:nvPr/>
        </p:nvSpPr>
        <p:spPr>
          <a:xfrm>
            <a:off x="6417302" y="6365226"/>
            <a:ext cx="3674077" cy="461665"/>
          </a:xfrm>
          <a:prstGeom prst="rect">
            <a:avLst/>
          </a:prstGeom>
        </p:spPr>
        <p:txBody>
          <a:bodyPr wrap="square">
            <a:spAutoFit/>
          </a:bodyPr>
          <a:lstStyle/>
          <a:p>
            <a:r>
              <a:rPr lang="en-US" sz="1200" dirty="0"/>
              <a:t>National average taken from BMG Report on </a:t>
            </a:r>
            <a:r>
              <a:rPr lang="en-GB" sz="1200" dirty="0"/>
              <a:t>Public Views of Policing in England and Wales 2018</a:t>
            </a:r>
            <a:endParaRPr lang="en-US" sz="1200" dirty="0"/>
          </a:p>
        </p:txBody>
      </p:sp>
      <p:sp>
        <p:nvSpPr>
          <p:cNvPr id="12" name="Title 1"/>
          <p:cNvSpPr>
            <a:spLocks noGrp="1"/>
          </p:cNvSpPr>
          <p:nvPr>
            <p:ph type="title"/>
          </p:nvPr>
        </p:nvSpPr>
        <p:spPr>
          <a:xfrm>
            <a:off x="333632" y="304031"/>
            <a:ext cx="11545274" cy="941529"/>
          </a:xfrm>
        </p:spPr>
        <p:txBody>
          <a:bodyPr>
            <a:noAutofit/>
          </a:bodyPr>
          <a:lstStyle/>
          <a:p>
            <a:r>
              <a:rPr lang="en-US" b="1" dirty="0">
                <a:solidFill>
                  <a:schemeClr val="tx1">
                    <a:lumMod val="65000"/>
                    <a:lumOff val="35000"/>
                  </a:schemeClr>
                </a:solidFill>
              </a:rPr>
              <a:t>More would speak highly of local police than be critical of them</a:t>
            </a:r>
          </a:p>
        </p:txBody>
      </p:sp>
      <p:sp>
        <p:nvSpPr>
          <p:cNvPr id="13" name="Rond diagonale hoek rechthoek 344"/>
          <p:cNvSpPr>
            <a:spLocks noChangeAspect="1"/>
          </p:cNvSpPr>
          <p:nvPr/>
        </p:nvSpPr>
        <p:spPr>
          <a:xfrm>
            <a:off x="4697644" y="1487227"/>
            <a:ext cx="1398217" cy="1193101"/>
          </a:xfrm>
          <a:prstGeom prst="round2DiagRect">
            <a:avLst>
              <a:gd name="adj1" fmla="val 21958"/>
              <a:gd name="adj2" fmla="val 0"/>
            </a:avLst>
          </a:prstGeom>
          <a:solidFill>
            <a:srgbClr val="7030A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b="1" dirty="0">
                <a:solidFill>
                  <a:schemeClr val="bg1"/>
                </a:solidFill>
              </a:rPr>
              <a:t>40</a:t>
            </a:r>
            <a:r>
              <a:rPr lang="en-US" sz="1400" b="1" dirty="0">
                <a:solidFill>
                  <a:schemeClr val="bg1"/>
                </a:solidFill>
              </a:rPr>
              <a:t>%</a:t>
            </a:r>
          </a:p>
          <a:p>
            <a:pPr algn="ctr"/>
            <a:r>
              <a:rPr lang="en-US" sz="1400" dirty="0">
                <a:solidFill>
                  <a:schemeClr val="bg1"/>
                </a:solidFill>
              </a:rPr>
              <a:t>National Average</a:t>
            </a:r>
          </a:p>
          <a:p>
            <a:pPr algn="ctr"/>
            <a:r>
              <a:rPr lang="en-US" sz="1400" dirty="0">
                <a:solidFill>
                  <a:schemeClr val="bg1"/>
                </a:solidFill>
              </a:rPr>
              <a:t>Speak highly</a:t>
            </a:r>
          </a:p>
        </p:txBody>
      </p:sp>
      <p:graphicFrame>
        <p:nvGraphicFramePr>
          <p:cNvPr id="21" name="Chart 20"/>
          <p:cNvGraphicFramePr/>
          <p:nvPr>
            <p:extLst>
              <p:ext uri="{D42A27DB-BD31-4B8C-83A1-F6EECF244321}">
                <p14:modId xmlns:p14="http://schemas.microsoft.com/office/powerpoint/2010/main" val="202162975"/>
              </p:ext>
            </p:extLst>
          </p:nvPr>
        </p:nvGraphicFramePr>
        <p:xfrm>
          <a:off x="6443386" y="2333626"/>
          <a:ext cx="5270400" cy="3849459"/>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p:cNvSpPr txBox="1">
            <a:spLocks/>
          </p:cNvSpPr>
          <p:nvPr/>
        </p:nvSpPr>
        <p:spPr>
          <a:xfrm>
            <a:off x="6161519" y="1769123"/>
            <a:ext cx="5601856" cy="42162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65000"/>
                    <a:lumOff val="35000"/>
                  </a:schemeClr>
                </a:solidFill>
              </a:rPr>
              <a:t>Quarterly Trend</a:t>
            </a:r>
          </a:p>
        </p:txBody>
      </p:sp>
      <p:sp>
        <p:nvSpPr>
          <p:cNvPr id="16" name="Title 1"/>
          <p:cNvSpPr txBox="1">
            <a:spLocks/>
          </p:cNvSpPr>
          <p:nvPr/>
        </p:nvSpPr>
        <p:spPr>
          <a:xfrm>
            <a:off x="749439" y="1627618"/>
            <a:ext cx="3600679" cy="7060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schemeClr val="tx1">
                    <a:lumMod val="65000"/>
                    <a:lumOff val="35000"/>
                  </a:schemeClr>
                </a:solidFill>
              </a:rPr>
              <a:t>Annual Trend</a:t>
            </a:r>
          </a:p>
        </p:txBody>
      </p:sp>
      <p:graphicFrame>
        <p:nvGraphicFramePr>
          <p:cNvPr id="17" name="Chart 16"/>
          <p:cNvGraphicFramePr/>
          <p:nvPr>
            <p:extLst>
              <p:ext uri="{D42A27DB-BD31-4B8C-83A1-F6EECF244321}">
                <p14:modId xmlns:p14="http://schemas.microsoft.com/office/powerpoint/2010/main" val="1509665729"/>
              </p:ext>
            </p:extLst>
          </p:nvPr>
        </p:nvGraphicFramePr>
        <p:xfrm>
          <a:off x="364819" y="2224882"/>
          <a:ext cx="5574508" cy="39582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23395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2311719880"/>
              </p:ext>
            </p:extLst>
          </p:nvPr>
        </p:nvGraphicFramePr>
        <p:xfrm>
          <a:off x="4750906" y="1362891"/>
          <a:ext cx="7128000" cy="2887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p:nvPr>
            <p:extLst>
              <p:ext uri="{D42A27DB-BD31-4B8C-83A1-F6EECF244321}">
                <p14:modId xmlns:p14="http://schemas.microsoft.com/office/powerpoint/2010/main" val="3016626854"/>
              </p:ext>
            </p:extLst>
          </p:nvPr>
        </p:nvGraphicFramePr>
        <p:xfrm>
          <a:off x="333632" y="1343433"/>
          <a:ext cx="4374000" cy="4935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C6948BEF-FAAD-44AB-8E82-E2247398DED3}" type="slidenum">
              <a:rPr lang="en-US" smtClean="0"/>
              <a:pPr/>
              <a:t>17</a:t>
            </a:fld>
            <a:endParaRPr lang="en-US" dirty="0"/>
          </a:p>
        </p:txBody>
      </p:sp>
      <p:sp>
        <p:nvSpPr>
          <p:cNvPr id="5" name="Rectangle 4"/>
          <p:cNvSpPr/>
          <p:nvPr/>
        </p:nvSpPr>
        <p:spPr>
          <a:xfrm>
            <a:off x="145327" y="6340637"/>
            <a:ext cx="6096000" cy="461665"/>
          </a:xfrm>
          <a:prstGeom prst="rect">
            <a:avLst/>
          </a:prstGeom>
        </p:spPr>
        <p:txBody>
          <a:bodyPr>
            <a:spAutoFit/>
          </a:bodyPr>
          <a:lstStyle/>
          <a:p>
            <a:r>
              <a:rPr lang="en-US" sz="1200" dirty="0"/>
              <a:t>Q9 Thinking about the police in your local area, which of these phrases best describes the way you would speak about them to other people?</a:t>
            </a:r>
          </a:p>
        </p:txBody>
      </p:sp>
      <p:sp>
        <p:nvSpPr>
          <p:cNvPr id="8" name="Title 1"/>
          <p:cNvSpPr>
            <a:spLocks noGrp="1"/>
          </p:cNvSpPr>
          <p:nvPr>
            <p:ph type="title"/>
          </p:nvPr>
        </p:nvSpPr>
        <p:spPr>
          <a:xfrm>
            <a:off x="482494" y="279248"/>
            <a:ext cx="11545274" cy="941529"/>
          </a:xfrm>
        </p:spPr>
        <p:txBody>
          <a:bodyPr>
            <a:noAutofit/>
          </a:bodyPr>
          <a:lstStyle/>
          <a:p>
            <a:r>
              <a:rPr lang="en-US" b="1" dirty="0">
                <a:solidFill>
                  <a:schemeClr val="tx1">
                    <a:lumMod val="65000"/>
                    <a:lumOff val="35000"/>
                  </a:schemeClr>
                </a:solidFill>
              </a:rPr>
              <a:t>Only around a quarter of residents in </a:t>
            </a:r>
            <a:r>
              <a:rPr lang="en-US" b="1" dirty="0" err="1">
                <a:solidFill>
                  <a:schemeClr val="tx1">
                    <a:lumMod val="65000"/>
                    <a:lumOff val="35000"/>
                  </a:schemeClr>
                </a:solidFill>
              </a:rPr>
              <a:t>Thurrock</a:t>
            </a:r>
            <a:r>
              <a:rPr lang="en-US" b="1" dirty="0">
                <a:solidFill>
                  <a:schemeClr val="tx1">
                    <a:lumMod val="65000"/>
                    <a:lumOff val="35000"/>
                  </a:schemeClr>
                </a:solidFill>
              </a:rPr>
              <a:t> would speak highly of police in their local area</a:t>
            </a:r>
          </a:p>
        </p:txBody>
      </p:sp>
      <p:sp>
        <p:nvSpPr>
          <p:cNvPr id="9" name="TextBox 8"/>
          <p:cNvSpPr txBox="1"/>
          <p:nvPr/>
        </p:nvSpPr>
        <p:spPr>
          <a:xfrm>
            <a:off x="4865735" y="4640524"/>
            <a:ext cx="6894716" cy="1754326"/>
          </a:xfrm>
          <a:prstGeom prst="rect">
            <a:avLst/>
          </a:prstGeom>
          <a:noFill/>
        </p:spPr>
        <p:txBody>
          <a:bodyPr wrap="square" rtlCol="0">
            <a:spAutoFit/>
          </a:bodyPr>
          <a:lstStyle/>
          <a:p>
            <a:pPr marL="285750" indent="-285750">
              <a:buClr>
                <a:srgbClr val="1BBABF"/>
              </a:buClr>
              <a:buFont typeface="Wingdings" panose="05000000000000000000" pitchFamily="2" charset="2"/>
              <a:buChar char="§"/>
            </a:pPr>
            <a:r>
              <a:rPr lang="en-GB" dirty="0">
                <a:solidFill>
                  <a:schemeClr val="tx1">
                    <a:lumMod val="75000"/>
                    <a:lumOff val="25000"/>
                  </a:schemeClr>
                </a:solidFill>
              </a:rPr>
              <a:t>Less than a third of under 35s, BAME residents and victims of crime would speak highly of police in their local area</a:t>
            </a:r>
          </a:p>
          <a:p>
            <a:pPr marL="285750" indent="-285750">
              <a:buClr>
                <a:srgbClr val="1BBABF"/>
              </a:buClr>
              <a:buFont typeface="Wingdings" panose="05000000000000000000" pitchFamily="2" charset="2"/>
              <a:buChar char="§"/>
            </a:pPr>
            <a:r>
              <a:rPr lang="en-GB" dirty="0">
                <a:solidFill>
                  <a:schemeClr val="tx1">
                    <a:lumMod val="75000"/>
                    <a:lumOff val="25000"/>
                  </a:schemeClr>
                </a:solidFill>
              </a:rPr>
              <a:t>There are significant differences in agreement between Districts – 40% of those living in Braintree would speak highly of local police compared with 27% of those in Thurrock</a:t>
            </a:r>
          </a:p>
          <a:p>
            <a:pPr marL="285750" indent="-285750">
              <a:buClr>
                <a:srgbClr val="1BBABF"/>
              </a:buClr>
              <a:buFont typeface="Wingdings" panose="05000000000000000000" pitchFamily="2" charset="2"/>
              <a:buChar char="§"/>
            </a:pPr>
            <a:endParaRPr lang="en-GB" dirty="0">
              <a:solidFill>
                <a:schemeClr val="tx1">
                  <a:lumMod val="75000"/>
                  <a:lumOff val="25000"/>
                </a:schemeClr>
              </a:solidFill>
            </a:endParaRPr>
          </a:p>
        </p:txBody>
      </p:sp>
      <p:sp>
        <p:nvSpPr>
          <p:cNvPr id="10" name="Rectangle 9"/>
          <p:cNvSpPr/>
          <p:nvPr/>
        </p:nvSpPr>
        <p:spPr>
          <a:xfrm>
            <a:off x="949569" y="2213785"/>
            <a:ext cx="833604" cy="331707"/>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49569" y="5873578"/>
            <a:ext cx="833604" cy="262144"/>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2661573376"/>
              </p:ext>
            </p:extLst>
          </p:nvPr>
        </p:nvGraphicFramePr>
        <p:xfrm>
          <a:off x="4865735" y="4176494"/>
          <a:ext cx="6894716" cy="370840"/>
        </p:xfrm>
        <a:graphic>
          <a:graphicData uri="http://schemas.openxmlformats.org/drawingml/2006/table">
            <a:tbl>
              <a:tblPr firstRow="1" bandRow="1">
                <a:tableStyleId>{5C22544A-7EE6-4342-B048-85BDC9FD1C3A}</a:tableStyleId>
              </a:tblPr>
              <a:tblGrid>
                <a:gridCol w="1544118">
                  <a:extLst>
                    <a:ext uri="{9D8B030D-6E8A-4147-A177-3AD203B41FA5}">
                      <a16:colId xmlns:a16="http://schemas.microsoft.com/office/drawing/2014/main" val="20000"/>
                    </a:ext>
                  </a:extLst>
                </a:gridCol>
                <a:gridCol w="2272420">
                  <a:extLst>
                    <a:ext uri="{9D8B030D-6E8A-4147-A177-3AD203B41FA5}">
                      <a16:colId xmlns:a16="http://schemas.microsoft.com/office/drawing/2014/main" val="20001"/>
                    </a:ext>
                  </a:extLst>
                </a:gridCol>
                <a:gridCol w="1548143">
                  <a:extLst>
                    <a:ext uri="{9D8B030D-6E8A-4147-A177-3AD203B41FA5}">
                      <a16:colId xmlns:a16="http://schemas.microsoft.com/office/drawing/2014/main" val="20002"/>
                    </a:ext>
                  </a:extLst>
                </a:gridCol>
                <a:gridCol w="1530035">
                  <a:extLst>
                    <a:ext uri="{9D8B030D-6E8A-4147-A177-3AD203B41FA5}">
                      <a16:colId xmlns:a16="http://schemas.microsoft.com/office/drawing/2014/main" val="20003"/>
                    </a:ext>
                  </a:extLst>
                </a:gridCol>
              </a:tblGrid>
              <a:tr h="370840">
                <a:tc>
                  <a:txBody>
                    <a:bodyPr/>
                    <a:lstStyle/>
                    <a:p>
                      <a:pPr algn="ctr"/>
                      <a:r>
                        <a:rPr lang="en-US" sz="1400" b="0" dirty="0">
                          <a:solidFill>
                            <a:schemeClr val="tx1">
                              <a:lumMod val="75000"/>
                              <a:lumOff val="25000"/>
                            </a:schemeClr>
                          </a:solidFill>
                        </a:rPr>
                        <a:t>Gender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Ethnicity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Victim</a:t>
                      </a:r>
                      <a:r>
                        <a:rPr lang="en-US" sz="1400" b="0" baseline="0" dirty="0">
                          <a:solidFill>
                            <a:schemeClr val="tx1">
                              <a:lumMod val="75000"/>
                              <a:lumOff val="25000"/>
                            </a:schemeClr>
                          </a:solidFill>
                        </a:rPr>
                        <a:t> of crime</a:t>
                      </a:r>
                      <a:endParaRPr lang="en-US" sz="14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Oval 12"/>
          <p:cNvSpPr/>
          <p:nvPr/>
        </p:nvSpPr>
        <p:spPr>
          <a:xfrm>
            <a:off x="6449388" y="3811233"/>
            <a:ext cx="692241" cy="464030"/>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9465150" y="3811233"/>
            <a:ext cx="692241" cy="464030"/>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10266679" y="3811233"/>
            <a:ext cx="692241" cy="464030"/>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2431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18</a:t>
            </a:fld>
            <a:endParaRPr lang="en-US" dirty="0"/>
          </a:p>
        </p:txBody>
      </p:sp>
      <p:sp>
        <p:nvSpPr>
          <p:cNvPr id="5" name="Rectangle 4"/>
          <p:cNvSpPr/>
          <p:nvPr/>
        </p:nvSpPr>
        <p:spPr>
          <a:xfrm>
            <a:off x="264340" y="6366241"/>
            <a:ext cx="4764832" cy="461665"/>
          </a:xfrm>
          <a:prstGeom prst="rect">
            <a:avLst/>
          </a:prstGeom>
        </p:spPr>
        <p:txBody>
          <a:bodyPr wrap="square">
            <a:spAutoFit/>
          </a:bodyPr>
          <a:lstStyle/>
          <a:p>
            <a:r>
              <a:rPr lang="en-US" sz="1200" dirty="0"/>
              <a:t>Q10 If you were to report a crime or incident in the future, how confident are you that you would receive a good service from Essex Police?</a:t>
            </a:r>
          </a:p>
        </p:txBody>
      </p:sp>
      <p:sp>
        <p:nvSpPr>
          <p:cNvPr id="12" name="Title 1"/>
          <p:cNvSpPr>
            <a:spLocks noGrp="1"/>
          </p:cNvSpPr>
          <p:nvPr>
            <p:ph type="title"/>
          </p:nvPr>
        </p:nvSpPr>
        <p:spPr>
          <a:xfrm>
            <a:off x="333632" y="242304"/>
            <a:ext cx="11545274" cy="1325563"/>
          </a:xfrm>
        </p:spPr>
        <p:txBody>
          <a:bodyPr>
            <a:normAutofit/>
          </a:bodyPr>
          <a:lstStyle/>
          <a:p>
            <a:r>
              <a:rPr lang="en-GB" b="1" dirty="0">
                <a:solidFill>
                  <a:schemeClr val="tx1">
                    <a:lumMod val="65000"/>
                    <a:lumOff val="35000"/>
                  </a:schemeClr>
                </a:solidFill>
              </a:rPr>
              <a:t>Around 7 out of 10 are confident of receiving a good service from EP if they were to report a crime</a:t>
            </a:r>
            <a:endParaRPr lang="en-US" b="1" dirty="0">
              <a:solidFill>
                <a:schemeClr val="tx1">
                  <a:lumMod val="65000"/>
                  <a:lumOff val="35000"/>
                </a:schemeClr>
              </a:solidFill>
            </a:endParaRPr>
          </a:p>
        </p:txBody>
      </p:sp>
      <p:sp>
        <p:nvSpPr>
          <p:cNvPr id="13" name="Rectangle 12"/>
          <p:cNvSpPr/>
          <p:nvPr/>
        </p:nvSpPr>
        <p:spPr>
          <a:xfrm>
            <a:off x="333632" y="6005560"/>
            <a:ext cx="7102373" cy="230832"/>
          </a:xfrm>
          <a:prstGeom prst="rect">
            <a:avLst/>
          </a:prstGeom>
        </p:spPr>
        <p:txBody>
          <a:bodyPr wrap="square">
            <a:spAutoFit/>
          </a:bodyPr>
          <a:lstStyle/>
          <a:p>
            <a:r>
              <a:rPr lang="en-GB" sz="900" dirty="0"/>
              <a:t>NET refers to the combined score for the two most positive answer options (Very/Fairly Confident). Significance testing at 95% confidence level.</a:t>
            </a:r>
          </a:p>
        </p:txBody>
      </p:sp>
      <p:graphicFrame>
        <p:nvGraphicFramePr>
          <p:cNvPr id="22" name="Chart 21"/>
          <p:cNvGraphicFramePr/>
          <p:nvPr>
            <p:extLst>
              <p:ext uri="{D42A27DB-BD31-4B8C-83A1-F6EECF244321}">
                <p14:modId xmlns:p14="http://schemas.microsoft.com/office/powerpoint/2010/main" val="2608989563"/>
              </p:ext>
            </p:extLst>
          </p:nvPr>
        </p:nvGraphicFramePr>
        <p:xfrm>
          <a:off x="6169197" y="2314036"/>
          <a:ext cx="5742148" cy="3438000"/>
        </p:xfrm>
        <a:graphic>
          <a:graphicData uri="http://schemas.openxmlformats.org/drawingml/2006/chart">
            <c:chart xmlns:c="http://schemas.openxmlformats.org/drawingml/2006/chart" xmlns:r="http://schemas.openxmlformats.org/officeDocument/2006/relationships" r:id="rId2"/>
          </a:graphicData>
        </a:graphic>
      </p:graphicFrame>
      <p:sp>
        <p:nvSpPr>
          <p:cNvPr id="15" name="Title 1"/>
          <p:cNvSpPr txBox="1">
            <a:spLocks/>
          </p:cNvSpPr>
          <p:nvPr/>
        </p:nvSpPr>
        <p:spPr>
          <a:xfrm>
            <a:off x="6169197" y="1769123"/>
            <a:ext cx="5709708" cy="42162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65000"/>
                    <a:lumOff val="35000"/>
                  </a:schemeClr>
                </a:solidFill>
              </a:rPr>
              <a:t>Quarterly Trend</a:t>
            </a:r>
          </a:p>
        </p:txBody>
      </p:sp>
      <p:sp>
        <p:nvSpPr>
          <p:cNvPr id="16" name="Title 1"/>
          <p:cNvSpPr txBox="1">
            <a:spLocks/>
          </p:cNvSpPr>
          <p:nvPr/>
        </p:nvSpPr>
        <p:spPr>
          <a:xfrm>
            <a:off x="800716" y="1627618"/>
            <a:ext cx="3479660" cy="7060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schemeClr val="tx1">
                    <a:lumMod val="65000"/>
                    <a:lumOff val="35000"/>
                  </a:schemeClr>
                </a:solidFill>
              </a:rPr>
              <a:t>Annual Trend</a:t>
            </a:r>
          </a:p>
        </p:txBody>
      </p:sp>
      <p:graphicFrame>
        <p:nvGraphicFramePr>
          <p:cNvPr id="17" name="Chart 16"/>
          <p:cNvGraphicFramePr/>
          <p:nvPr>
            <p:extLst>
              <p:ext uri="{D42A27DB-BD31-4B8C-83A1-F6EECF244321}">
                <p14:modId xmlns:p14="http://schemas.microsoft.com/office/powerpoint/2010/main" val="3295997569"/>
              </p:ext>
            </p:extLst>
          </p:nvPr>
        </p:nvGraphicFramePr>
        <p:xfrm>
          <a:off x="364819" y="2224882"/>
          <a:ext cx="5591660" cy="38047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Table 19">
            <a:extLst>
              <a:ext uri="{FF2B5EF4-FFF2-40B4-BE49-F238E27FC236}">
                <a16:creationId xmlns:a16="http://schemas.microsoft.com/office/drawing/2014/main" id="{9C038401-71AD-4796-905E-96E3288D7384}"/>
              </a:ext>
            </a:extLst>
          </p:cNvPr>
          <p:cNvGraphicFramePr>
            <a:graphicFrameLocks noGrp="1"/>
          </p:cNvGraphicFramePr>
          <p:nvPr>
            <p:extLst>
              <p:ext uri="{D42A27DB-BD31-4B8C-83A1-F6EECF244321}">
                <p14:modId xmlns:p14="http://schemas.microsoft.com/office/powerpoint/2010/main" val="2288666000"/>
              </p:ext>
            </p:extLst>
          </p:nvPr>
        </p:nvGraphicFramePr>
        <p:xfrm>
          <a:off x="539929" y="2314036"/>
          <a:ext cx="3834362" cy="370840"/>
        </p:xfrm>
        <a:graphic>
          <a:graphicData uri="http://schemas.openxmlformats.org/drawingml/2006/table">
            <a:tbl>
              <a:tblPr firstRow="1" bandRow="1">
                <a:tableStyleId>{5C22544A-7EE6-4342-B048-85BDC9FD1C3A}</a:tableStyleId>
              </a:tblPr>
              <a:tblGrid>
                <a:gridCol w="1917181">
                  <a:extLst>
                    <a:ext uri="{9D8B030D-6E8A-4147-A177-3AD203B41FA5}">
                      <a16:colId xmlns:a16="http://schemas.microsoft.com/office/drawing/2014/main" val="20000"/>
                    </a:ext>
                  </a:extLst>
                </a:gridCol>
                <a:gridCol w="1917181">
                  <a:extLst>
                    <a:ext uri="{9D8B030D-6E8A-4147-A177-3AD203B41FA5}">
                      <a16:colId xmlns:a16="http://schemas.microsoft.com/office/drawing/2014/main" val="20001"/>
                    </a:ext>
                  </a:extLst>
                </a:gridCol>
              </a:tblGrid>
              <a:tr h="370840">
                <a:tc>
                  <a:txBody>
                    <a:bodyPr/>
                    <a:lstStyle/>
                    <a:p>
                      <a:pPr algn="ctr"/>
                      <a:r>
                        <a:rPr lang="en-US" sz="1600" dirty="0">
                          <a:solidFill>
                            <a:schemeClr val="tx1">
                              <a:lumMod val="75000"/>
                              <a:lumOff val="25000"/>
                            </a:schemeClr>
                          </a:solidFill>
                        </a:rPr>
                        <a:t>72%</a:t>
                      </a:r>
                    </a:p>
                  </a:txBody>
                  <a:tcPr anchor="ctr">
                    <a:noFill/>
                  </a:tcPr>
                </a:tc>
                <a:tc>
                  <a:txBody>
                    <a:bodyPr/>
                    <a:lstStyle/>
                    <a:p>
                      <a:pPr algn="ctr"/>
                      <a:r>
                        <a:rPr lang="en-US" sz="1600" dirty="0">
                          <a:solidFill>
                            <a:schemeClr val="tx1">
                              <a:lumMod val="75000"/>
                              <a:lumOff val="25000"/>
                            </a:schemeClr>
                          </a:solidFill>
                        </a:rPr>
                        <a:t>68%</a:t>
                      </a:r>
                    </a:p>
                  </a:txBody>
                  <a:tcPr anchor="ctr">
                    <a:noFill/>
                  </a:tcPr>
                </a:tc>
                <a:extLst>
                  <a:ext uri="{0D108BD9-81ED-4DB2-BD59-A6C34878D82A}">
                    <a16:rowId xmlns:a16="http://schemas.microsoft.com/office/drawing/2014/main" val="10000"/>
                  </a:ext>
                </a:extLst>
              </a:tr>
            </a:tbl>
          </a:graphicData>
        </a:graphic>
      </p:graphicFrame>
      <p:sp>
        <p:nvSpPr>
          <p:cNvPr id="18" name="Rectangle 17"/>
          <p:cNvSpPr/>
          <p:nvPr/>
        </p:nvSpPr>
        <p:spPr>
          <a:xfrm>
            <a:off x="4072505" y="2284098"/>
            <a:ext cx="1883974" cy="338554"/>
          </a:xfrm>
          <a:prstGeom prst="rect">
            <a:avLst/>
          </a:prstGeom>
        </p:spPr>
        <p:txBody>
          <a:bodyPr wrap="square">
            <a:spAutoFit/>
          </a:bodyPr>
          <a:lstStyle/>
          <a:p>
            <a:pPr algn="ctr"/>
            <a:r>
              <a:rPr lang="en-US" sz="1600" b="1" dirty="0">
                <a:solidFill>
                  <a:schemeClr val="tx1">
                    <a:lumMod val="75000"/>
                    <a:lumOff val="25000"/>
                  </a:schemeClr>
                </a:solidFill>
              </a:rPr>
              <a:t>% Confident (Net)</a:t>
            </a:r>
          </a:p>
        </p:txBody>
      </p:sp>
    </p:spTree>
    <p:extLst>
      <p:ext uri="{BB962C8B-B14F-4D97-AF65-F5344CB8AC3E}">
        <p14:creationId xmlns:p14="http://schemas.microsoft.com/office/powerpoint/2010/main" val="3440259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612636292"/>
              </p:ext>
            </p:extLst>
          </p:nvPr>
        </p:nvGraphicFramePr>
        <p:xfrm>
          <a:off x="4750906" y="1362891"/>
          <a:ext cx="7128000" cy="2887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p:nvPr>
            <p:extLst>
              <p:ext uri="{D42A27DB-BD31-4B8C-83A1-F6EECF244321}">
                <p14:modId xmlns:p14="http://schemas.microsoft.com/office/powerpoint/2010/main" val="2656171834"/>
              </p:ext>
            </p:extLst>
          </p:nvPr>
        </p:nvGraphicFramePr>
        <p:xfrm>
          <a:off x="333632" y="1343433"/>
          <a:ext cx="4374000" cy="4935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C6948BEF-FAAD-44AB-8E82-E2247398DED3}" type="slidenum">
              <a:rPr lang="en-US" smtClean="0"/>
              <a:pPr/>
              <a:t>19</a:t>
            </a:fld>
            <a:endParaRPr lang="en-US" dirty="0"/>
          </a:p>
        </p:txBody>
      </p:sp>
      <p:sp>
        <p:nvSpPr>
          <p:cNvPr id="7" name="Title 1"/>
          <p:cNvSpPr>
            <a:spLocks noGrp="1"/>
          </p:cNvSpPr>
          <p:nvPr>
            <p:ph type="title"/>
          </p:nvPr>
        </p:nvSpPr>
        <p:spPr>
          <a:xfrm>
            <a:off x="333632" y="156579"/>
            <a:ext cx="11545274" cy="1325563"/>
          </a:xfrm>
        </p:spPr>
        <p:txBody>
          <a:bodyPr>
            <a:normAutofit/>
          </a:bodyPr>
          <a:lstStyle/>
          <a:p>
            <a:r>
              <a:rPr lang="en-GB" sz="3600" b="1" dirty="0">
                <a:solidFill>
                  <a:schemeClr val="tx1">
                    <a:lumMod val="65000"/>
                    <a:lumOff val="35000"/>
                  </a:schemeClr>
                </a:solidFill>
              </a:rPr>
              <a:t>Victims of crime are the least likely to feel confident about receiving a good service from EP if they were to report a crime</a:t>
            </a:r>
            <a:endParaRPr lang="en-US" sz="3600" b="1" dirty="0">
              <a:solidFill>
                <a:schemeClr val="tx1">
                  <a:lumMod val="65000"/>
                  <a:lumOff val="35000"/>
                </a:schemeClr>
              </a:solidFill>
            </a:endParaRPr>
          </a:p>
        </p:txBody>
      </p:sp>
      <p:sp>
        <p:nvSpPr>
          <p:cNvPr id="8" name="Rectangle 7"/>
          <p:cNvSpPr/>
          <p:nvPr/>
        </p:nvSpPr>
        <p:spPr>
          <a:xfrm>
            <a:off x="264340" y="6366241"/>
            <a:ext cx="4764832" cy="461665"/>
          </a:xfrm>
          <a:prstGeom prst="rect">
            <a:avLst/>
          </a:prstGeom>
        </p:spPr>
        <p:txBody>
          <a:bodyPr wrap="square">
            <a:spAutoFit/>
          </a:bodyPr>
          <a:lstStyle/>
          <a:p>
            <a:r>
              <a:rPr lang="en-US" sz="1200" dirty="0"/>
              <a:t>Q10 If you were to report a crime or incident in the future, how confident are you that you would receive a good service from Essex Police?</a:t>
            </a:r>
          </a:p>
        </p:txBody>
      </p:sp>
      <p:sp>
        <p:nvSpPr>
          <p:cNvPr id="10" name="Rectangle 9"/>
          <p:cNvSpPr/>
          <p:nvPr/>
        </p:nvSpPr>
        <p:spPr>
          <a:xfrm>
            <a:off x="923924" y="2245271"/>
            <a:ext cx="857251" cy="283745"/>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23924" y="5866646"/>
            <a:ext cx="857252" cy="27070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10248618" y="3811233"/>
            <a:ext cx="692241" cy="464030"/>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430154" y="3831627"/>
            <a:ext cx="729399" cy="464030"/>
          </a:xfrm>
          <a:prstGeom prst="ellipse">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314323586"/>
              </p:ext>
            </p:extLst>
          </p:nvPr>
        </p:nvGraphicFramePr>
        <p:xfrm>
          <a:off x="4865735" y="4205069"/>
          <a:ext cx="6894716" cy="357406"/>
        </p:xfrm>
        <a:graphic>
          <a:graphicData uri="http://schemas.openxmlformats.org/drawingml/2006/table">
            <a:tbl>
              <a:tblPr firstRow="1" bandRow="1">
                <a:tableStyleId>{5C22544A-7EE6-4342-B048-85BDC9FD1C3A}</a:tableStyleId>
              </a:tblPr>
              <a:tblGrid>
                <a:gridCol w="1544118">
                  <a:extLst>
                    <a:ext uri="{9D8B030D-6E8A-4147-A177-3AD203B41FA5}">
                      <a16:colId xmlns:a16="http://schemas.microsoft.com/office/drawing/2014/main" val="20000"/>
                    </a:ext>
                  </a:extLst>
                </a:gridCol>
                <a:gridCol w="2272420">
                  <a:extLst>
                    <a:ext uri="{9D8B030D-6E8A-4147-A177-3AD203B41FA5}">
                      <a16:colId xmlns:a16="http://schemas.microsoft.com/office/drawing/2014/main" val="20001"/>
                    </a:ext>
                  </a:extLst>
                </a:gridCol>
                <a:gridCol w="1548143">
                  <a:extLst>
                    <a:ext uri="{9D8B030D-6E8A-4147-A177-3AD203B41FA5}">
                      <a16:colId xmlns:a16="http://schemas.microsoft.com/office/drawing/2014/main" val="20002"/>
                    </a:ext>
                  </a:extLst>
                </a:gridCol>
                <a:gridCol w="1530035">
                  <a:extLst>
                    <a:ext uri="{9D8B030D-6E8A-4147-A177-3AD203B41FA5}">
                      <a16:colId xmlns:a16="http://schemas.microsoft.com/office/drawing/2014/main" val="20003"/>
                    </a:ext>
                  </a:extLst>
                </a:gridCol>
              </a:tblGrid>
              <a:tr h="357406">
                <a:tc>
                  <a:txBody>
                    <a:bodyPr/>
                    <a:lstStyle/>
                    <a:p>
                      <a:pPr algn="ctr"/>
                      <a:r>
                        <a:rPr lang="en-US" sz="1400" b="0" dirty="0">
                          <a:solidFill>
                            <a:schemeClr val="tx1">
                              <a:lumMod val="75000"/>
                              <a:lumOff val="25000"/>
                            </a:schemeClr>
                          </a:solidFill>
                        </a:rPr>
                        <a:t>Gender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Ethnicity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Victim</a:t>
                      </a:r>
                      <a:r>
                        <a:rPr lang="en-US" sz="1400" b="0" baseline="0" dirty="0">
                          <a:solidFill>
                            <a:schemeClr val="tx1">
                              <a:lumMod val="75000"/>
                              <a:lumOff val="25000"/>
                            </a:schemeClr>
                          </a:solidFill>
                        </a:rPr>
                        <a:t> of crime</a:t>
                      </a:r>
                      <a:endParaRPr lang="en-US" sz="14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9" name="TextBox 8"/>
          <p:cNvSpPr txBox="1"/>
          <p:nvPr/>
        </p:nvSpPr>
        <p:spPr>
          <a:xfrm>
            <a:off x="4625014" y="4553839"/>
            <a:ext cx="7258652" cy="1477328"/>
          </a:xfrm>
          <a:prstGeom prst="rect">
            <a:avLst/>
          </a:prstGeom>
          <a:noFill/>
        </p:spPr>
        <p:txBody>
          <a:bodyPr wrap="square" rtlCol="0">
            <a:spAutoFit/>
          </a:bodyPr>
          <a:lstStyle/>
          <a:p>
            <a:pPr marL="285750" indent="-285750">
              <a:buClr>
                <a:srgbClr val="1BBABF"/>
              </a:buClr>
              <a:buFont typeface="Wingdings" panose="05000000000000000000" pitchFamily="2" charset="2"/>
              <a:buChar char="§"/>
            </a:pPr>
            <a:r>
              <a:rPr lang="en-GB" dirty="0">
                <a:solidFill>
                  <a:schemeClr val="tx1">
                    <a:lumMod val="75000"/>
                    <a:lumOff val="25000"/>
                  </a:schemeClr>
                </a:solidFill>
              </a:rPr>
              <a:t>Under 35s (73%) remain the most likely to feel confident about receiving a good service from EP if they were to report a crime</a:t>
            </a:r>
          </a:p>
          <a:p>
            <a:pPr marL="285750" indent="-285750">
              <a:buClr>
                <a:srgbClr val="1BBABF"/>
              </a:buClr>
              <a:buFont typeface="Wingdings" panose="05000000000000000000" pitchFamily="2" charset="2"/>
              <a:buChar char="§"/>
            </a:pPr>
            <a:r>
              <a:rPr lang="en-GB" dirty="0">
                <a:solidFill>
                  <a:schemeClr val="tx1">
                    <a:lumMod val="75000"/>
                    <a:lumOff val="25000"/>
                  </a:schemeClr>
                </a:solidFill>
              </a:rPr>
              <a:t>There are significant differences in confidence between Districts – over three-quarters of those living in Braintree (77%) would feel confident compared with around 6 out of 10 in Epping Forest (62%)</a:t>
            </a:r>
          </a:p>
        </p:txBody>
      </p:sp>
    </p:spTree>
    <p:extLst>
      <p:ext uri="{BB962C8B-B14F-4D97-AF65-F5344CB8AC3E}">
        <p14:creationId xmlns:p14="http://schemas.microsoft.com/office/powerpoint/2010/main" val="1318485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486152"/>
            <a:ext cx="12192000" cy="4370832"/>
          </a:xfrm>
          <a:prstGeom prst="rect">
            <a:avLst/>
          </a:prstGeom>
          <a:solidFill>
            <a:srgbClr val="DFEBF7"/>
          </a:solidFill>
          <a:ln>
            <a:noFill/>
          </a:ln>
          <a:effectLs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2594" y="345051"/>
            <a:ext cx="4448236" cy="18151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12" descr="ico_logo"/>
          <p:cNvPicPr>
            <a:picLocks noChangeAspect="1" noChangeArrowheads="1"/>
          </p:cNvPicPr>
          <p:nvPr/>
        </p:nvPicPr>
        <p:blipFill>
          <a:blip r:embed="rId4" cstate="print">
            <a:clrChange>
              <a:clrFrom>
                <a:srgbClr val="FFFFFF"/>
              </a:clrFrom>
              <a:clrTo>
                <a:srgbClr val="FFFFFF">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l="30157" t="33600" r="30199" b="33865"/>
          <a:stretch>
            <a:fillRect/>
          </a:stretch>
        </p:blipFill>
        <p:spPr bwMode="auto">
          <a:xfrm>
            <a:off x="4403080" y="6069079"/>
            <a:ext cx="801629" cy="49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13" descr="iso-logo"/>
          <p:cNvPicPr>
            <a:picLocks noChangeAspect="1" noChangeArrowheads="1"/>
          </p:cNvPicPr>
          <p:nvPr/>
        </p:nvPicPr>
        <p:blipFill>
          <a:blip r:embed="rId5" cstate="print">
            <a:clrChange>
              <a:clrFrom>
                <a:srgbClr val="000000"/>
              </a:clrFrom>
              <a:clrTo>
                <a:srgbClr val="000000">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b="1625"/>
          <a:stretch>
            <a:fillRect/>
          </a:stretch>
        </p:blipFill>
        <p:spPr bwMode="auto">
          <a:xfrm>
            <a:off x="6925056" y="5981189"/>
            <a:ext cx="61753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14" descr="MRS-Company-partner-scheme"/>
          <p:cNvPicPr>
            <a:picLocks noChangeAspect="1" noChangeArrowheads="1"/>
          </p:cNvPicPr>
          <p:nvPr/>
        </p:nvPicPr>
        <p:blipFill>
          <a:blip r:embed="rId6" cstate="print">
            <a:clrChange>
              <a:clrFrom>
                <a:srgbClr val="FFFFFF"/>
              </a:clrFrom>
              <a:clrTo>
                <a:srgbClr val="FFFFFF">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a:stretch>
            <a:fillRect/>
          </a:stretch>
        </p:blipFill>
        <p:spPr bwMode="auto">
          <a:xfrm>
            <a:off x="5470403" y="5981188"/>
            <a:ext cx="1188959" cy="64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6" name="Picture 2" descr="Image result for essex poli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191" y="345051"/>
            <a:ext cx="3099965" cy="18151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13038" y="3034367"/>
            <a:ext cx="11565924"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Section One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Executive Summary</a:t>
            </a:r>
            <a:endParaRPr kumimoji="0" lang="en-US" sz="4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656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20</a:t>
            </a:fld>
            <a:endParaRPr lang="en-US" dirty="0"/>
          </a:p>
        </p:txBody>
      </p:sp>
      <p:sp>
        <p:nvSpPr>
          <p:cNvPr id="5" name="Rectangle 4"/>
          <p:cNvSpPr/>
          <p:nvPr/>
        </p:nvSpPr>
        <p:spPr>
          <a:xfrm>
            <a:off x="146668" y="6365227"/>
            <a:ext cx="5525849" cy="461665"/>
          </a:xfrm>
          <a:prstGeom prst="rect">
            <a:avLst/>
          </a:prstGeom>
        </p:spPr>
        <p:txBody>
          <a:bodyPr wrap="square">
            <a:spAutoFit/>
          </a:bodyPr>
          <a:lstStyle/>
          <a:p>
            <a:r>
              <a:rPr lang="en-US" sz="1200" dirty="0"/>
              <a:t>Q15 Please say how much you agree or disagree with the following statement: I am confident that the police use their stop and search power fairly and respectfully</a:t>
            </a:r>
          </a:p>
        </p:txBody>
      </p:sp>
      <p:sp>
        <p:nvSpPr>
          <p:cNvPr id="6" name="Rectangle 5"/>
          <p:cNvSpPr/>
          <p:nvPr/>
        </p:nvSpPr>
        <p:spPr>
          <a:xfrm>
            <a:off x="7150310" y="6452950"/>
            <a:ext cx="2916195" cy="276999"/>
          </a:xfrm>
          <a:prstGeom prst="rect">
            <a:avLst/>
          </a:prstGeom>
        </p:spPr>
        <p:txBody>
          <a:bodyPr wrap="square">
            <a:spAutoFit/>
          </a:bodyPr>
          <a:lstStyle/>
          <a:p>
            <a:r>
              <a:rPr lang="en-US" sz="1200" dirty="0"/>
              <a:t>NB: Don’t Know excluded from the analysis</a:t>
            </a:r>
          </a:p>
        </p:txBody>
      </p:sp>
      <p:sp>
        <p:nvSpPr>
          <p:cNvPr id="13" name="Title 1"/>
          <p:cNvSpPr>
            <a:spLocks noGrp="1"/>
          </p:cNvSpPr>
          <p:nvPr>
            <p:ph type="title"/>
          </p:nvPr>
        </p:nvSpPr>
        <p:spPr>
          <a:xfrm>
            <a:off x="333632" y="159179"/>
            <a:ext cx="11730460" cy="1325563"/>
          </a:xfrm>
        </p:spPr>
        <p:txBody>
          <a:bodyPr>
            <a:normAutofit/>
          </a:bodyPr>
          <a:lstStyle/>
          <a:p>
            <a:r>
              <a:rPr lang="en-GB" b="1" dirty="0">
                <a:solidFill>
                  <a:schemeClr val="tx1">
                    <a:lumMod val="65000"/>
                    <a:lumOff val="35000"/>
                  </a:schemeClr>
                </a:solidFill>
              </a:rPr>
              <a:t>Agreement that EP use their stop and search power fairly and respectfully has fallen significantly</a:t>
            </a:r>
            <a:endParaRPr lang="en-US" b="1" dirty="0">
              <a:solidFill>
                <a:schemeClr val="tx1">
                  <a:lumMod val="65000"/>
                  <a:lumOff val="35000"/>
                </a:schemeClr>
              </a:solidFill>
            </a:endParaRPr>
          </a:p>
        </p:txBody>
      </p:sp>
      <p:sp>
        <p:nvSpPr>
          <p:cNvPr id="15" name="Rectangle 14"/>
          <p:cNvSpPr/>
          <p:nvPr/>
        </p:nvSpPr>
        <p:spPr>
          <a:xfrm>
            <a:off x="287905" y="6044903"/>
            <a:ext cx="6972709" cy="230832"/>
          </a:xfrm>
          <a:prstGeom prst="rect">
            <a:avLst/>
          </a:prstGeom>
        </p:spPr>
        <p:txBody>
          <a:bodyPr wrap="square">
            <a:spAutoFit/>
          </a:bodyPr>
          <a:lstStyle/>
          <a:p>
            <a:r>
              <a:rPr lang="en-GB" sz="900" dirty="0"/>
              <a:t>NET refers to the combined score for the two most positive answer options (Strongly/Tend to Agree). Significance testing at 95% confidence level.</a:t>
            </a:r>
          </a:p>
        </p:txBody>
      </p:sp>
      <p:sp>
        <p:nvSpPr>
          <p:cNvPr id="16" name="Rectangle 15"/>
          <p:cNvSpPr/>
          <p:nvPr/>
        </p:nvSpPr>
        <p:spPr>
          <a:xfrm>
            <a:off x="8002306" y="5771371"/>
            <a:ext cx="3142505" cy="276999"/>
          </a:xfrm>
          <a:prstGeom prst="rect">
            <a:avLst/>
          </a:prstGeom>
        </p:spPr>
        <p:txBody>
          <a:bodyPr wrap="square">
            <a:spAutoFit/>
          </a:bodyPr>
          <a:lstStyle/>
          <a:p>
            <a:pPr algn="ctr"/>
            <a:r>
              <a:rPr lang="en-US" sz="1200" dirty="0"/>
              <a:t>significantly lower than Q1 17/18 – Q2 18/19</a:t>
            </a:r>
          </a:p>
        </p:txBody>
      </p:sp>
      <p:graphicFrame>
        <p:nvGraphicFramePr>
          <p:cNvPr id="23" name="Chart 22"/>
          <p:cNvGraphicFramePr/>
          <p:nvPr>
            <p:extLst>
              <p:ext uri="{D42A27DB-BD31-4B8C-83A1-F6EECF244321}">
                <p14:modId xmlns:p14="http://schemas.microsoft.com/office/powerpoint/2010/main" val="2068631971"/>
              </p:ext>
            </p:extLst>
          </p:nvPr>
        </p:nvGraphicFramePr>
        <p:xfrm>
          <a:off x="6161519" y="2314036"/>
          <a:ext cx="5749826" cy="3438000"/>
        </p:xfrm>
        <a:graphic>
          <a:graphicData uri="http://schemas.openxmlformats.org/drawingml/2006/chart">
            <c:chart xmlns:c="http://schemas.openxmlformats.org/drawingml/2006/chart" xmlns:r="http://schemas.openxmlformats.org/officeDocument/2006/relationships" r:id="rId2"/>
          </a:graphicData>
        </a:graphic>
      </p:graphicFrame>
      <p:sp>
        <p:nvSpPr>
          <p:cNvPr id="17" name="Title 1"/>
          <p:cNvSpPr txBox="1">
            <a:spLocks/>
          </p:cNvSpPr>
          <p:nvPr/>
        </p:nvSpPr>
        <p:spPr>
          <a:xfrm>
            <a:off x="6161519" y="1769123"/>
            <a:ext cx="5601856" cy="42162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65000"/>
                    <a:lumOff val="35000"/>
                  </a:schemeClr>
                </a:solidFill>
              </a:rPr>
              <a:t>Quarterly Trend</a:t>
            </a:r>
          </a:p>
        </p:txBody>
      </p:sp>
      <p:sp>
        <p:nvSpPr>
          <p:cNvPr id="19" name="Title 1"/>
          <p:cNvSpPr txBox="1">
            <a:spLocks/>
          </p:cNvSpPr>
          <p:nvPr/>
        </p:nvSpPr>
        <p:spPr>
          <a:xfrm>
            <a:off x="749440" y="1627618"/>
            <a:ext cx="3479660" cy="7060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schemeClr val="tx1">
                    <a:lumMod val="65000"/>
                    <a:lumOff val="35000"/>
                  </a:schemeClr>
                </a:solidFill>
              </a:rPr>
              <a:t>Annual Trend</a:t>
            </a:r>
          </a:p>
        </p:txBody>
      </p:sp>
      <p:graphicFrame>
        <p:nvGraphicFramePr>
          <p:cNvPr id="20" name="Chart 19"/>
          <p:cNvGraphicFramePr/>
          <p:nvPr>
            <p:extLst>
              <p:ext uri="{D42A27DB-BD31-4B8C-83A1-F6EECF244321}">
                <p14:modId xmlns:p14="http://schemas.microsoft.com/office/powerpoint/2010/main" val="499694388"/>
              </p:ext>
            </p:extLst>
          </p:nvPr>
        </p:nvGraphicFramePr>
        <p:xfrm>
          <a:off x="364819" y="2224882"/>
          <a:ext cx="5207039" cy="3804707"/>
        </p:xfrm>
        <a:graphic>
          <a:graphicData uri="http://schemas.openxmlformats.org/drawingml/2006/chart">
            <c:chart xmlns:c="http://schemas.openxmlformats.org/drawingml/2006/chart" xmlns:r="http://schemas.openxmlformats.org/officeDocument/2006/relationships" r:id="rId3"/>
          </a:graphicData>
        </a:graphic>
      </p:graphicFrame>
      <p:sp>
        <p:nvSpPr>
          <p:cNvPr id="26" name="Rectangle 25"/>
          <p:cNvSpPr/>
          <p:nvPr/>
        </p:nvSpPr>
        <p:spPr>
          <a:xfrm>
            <a:off x="3867403" y="2301190"/>
            <a:ext cx="1883974" cy="338554"/>
          </a:xfrm>
          <a:prstGeom prst="rect">
            <a:avLst/>
          </a:prstGeom>
        </p:spPr>
        <p:txBody>
          <a:bodyPr wrap="square">
            <a:spAutoFit/>
          </a:bodyPr>
          <a:lstStyle/>
          <a:p>
            <a:pPr algn="ctr"/>
            <a:r>
              <a:rPr lang="en-US" sz="1600" b="1" dirty="0">
                <a:solidFill>
                  <a:schemeClr val="tx1">
                    <a:lumMod val="75000"/>
                    <a:lumOff val="25000"/>
                  </a:schemeClr>
                </a:solidFill>
              </a:rPr>
              <a:t>% Agree (Net)</a:t>
            </a:r>
          </a:p>
        </p:txBody>
      </p:sp>
      <p:graphicFrame>
        <p:nvGraphicFramePr>
          <p:cNvPr id="25" name="Table 24">
            <a:extLst>
              <a:ext uri="{FF2B5EF4-FFF2-40B4-BE49-F238E27FC236}">
                <a16:creationId xmlns:a16="http://schemas.microsoft.com/office/drawing/2014/main" id="{9C038401-71AD-4796-905E-96E3288D7384}"/>
              </a:ext>
            </a:extLst>
          </p:cNvPr>
          <p:cNvGraphicFramePr>
            <a:graphicFrameLocks noGrp="1"/>
          </p:cNvGraphicFramePr>
          <p:nvPr>
            <p:extLst>
              <p:ext uri="{D42A27DB-BD31-4B8C-83A1-F6EECF244321}">
                <p14:modId xmlns:p14="http://schemas.microsoft.com/office/powerpoint/2010/main" val="1556273821"/>
              </p:ext>
            </p:extLst>
          </p:nvPr>
        </p:nvGraphicFramePr>
        <p:xfrm>
          <a:off x="539929" y="2314036"/>
          <a:ext cx="3562514" cy="370840"/>
        </p:xfrm>
        <a:graphic>
          <a:graphicData uri="http://schemas.openxmlformats.org/drawingml/2006/table">
            <a:tbl>
              <a:tblPr firstRow="1" bandRow="1">
                <a:tableStyleId>{5C22544A-7EE6-4342-B048-85BDC9FD1C3A}</a:tableStyleId>
              </a:tblPr>
              <a:tblGrid>
                <a:gridCol w="1781257">
                  <a:extLst>
                    <a:ext uri="{9D8B030D-6E8A-4147-A177-3AD203B41FA5}">
                      <a16:colId xmlns:a16="http://schemas.microsoft.com/office/drawing/2014/main" val="20000"/>
                    </a:ext>
                  </a:extLst>
                </a:gridCol>
                <a:gridCol w="1781257">
                  <a:extLst>
                    <a:ext uri="{9D8B030D-6E8A-4147-A177-3AD203B41FA5}">
                      <a16:colId xmlns:a16="http://schemas.microsoft.com/office/drawing/2014/main" val="20001"/>
                    </a:ext>
                  </a:extLst>
                </a:gridCol>
              </a:tblGrid>
              <a:tr h="370840">
                <a:tc>
                  <a:txBody>
                    <a:bodyPr/>
                    <a:lstStyle/>
                    <a:p>
                      <a:pPr algn="ctr"/>
                      <a:r>
                        <a:rPr lang="en-US" sz="1600" dirty="0">
                          <a:solidFill>
                            <a:schemeClr val="tx1">
                              <a:lumMod val="75000"/>
                              <a:lumOff val="25000"/>
                            </a:schemeClr>
                          </a:solidFill>
                        </a:rPr>
                        <a:t>80%</a:t>
                      </a:r>
                    </a:p>
                  </a:txBody>
                  <a:tcPr anchor="ctr">
                    <a:noFill/>
                  </a:tcPr>
                </a:tc>
                <a:tc>
                  <a:txBody>
                    <a:bodyPr/>
                    <a:lstStyle/>
                    <a:p>
                      <a:pPr algn="ctr"/>
                      <a:r>
                        <a:rPr lang="en-US" sz="1600" dirty="0">
                          <a:solidFill>
                            <a:schemeClr val="tx1">
                              <a:lumMod val="75000"/>
                              <a:lumOff val="25000"/>
                            </a:schemeClr>
                          </a:solidFill>
                        </a:rPr>
                        <a:t>69%</a:t>
                      </a:r>
                    </a:p>
                  </a:txBody>
                  <a:tcPr anchor="c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49113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p:nvPr>
            <p:extLst>
              <p:ext uri="{D42A27DB-BD31-4B8C-83A1-F6EECF244321}">
                <p14:modId xmlns:p14="http://schemas.microsoft.com/office/powerpoint/2010/main" val="2206158206"/>
              </p:ext>
            </p:extLst>
          </p:nvPr>
        </p:nvGraphicFramePr>
        <p:xfrm>
          <a:off x="4750906" y="1362891"/>
          <a:ext cx="7128000" cy="2887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3975887587"/>
              </p:ext>
            </p:extLst>
          </p:nvPr>
        </p:nvGraphicFramePr>
        <p:xfrm>
          <a:off x="333632" y="1343433"/>
          <a:ext cx="4374000" cy="4935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C6948BEF-FAAD-44AB-8E82-E2247398DED3}" type="slidenum">
              <a:rPr lang="en-US" smtClean="0"/>
              <a:pPr/>
              <a:t>21</a:t>
            </a:fld>
            <a:endParaRPr lang="en-US" dirty="0"/>
          </a:p>
        </p:txBody>
      </p:sp>
      <p:sp>
        <p:nvSpPr>
          <p:cNvPr id="5" name="Rectangle 4"/>
          <p:cNvSpPr/>
          <p:nvPr/>
        </p:nvSpPr>
        <p:spPr>
          <a:xfrm>
            <a:off x="146668" y="6365227"/>
            <a:ext cx="5525849" cy="461665"/>
          </a:xfrm>
          <a:prstGeom prst="rect">
            <a:avLst/>
          </a:prstGeom>
        </p:spPr>
        <p:txBody>
          <a:bodyPr wrap="square">
            <a:spAutoFit/>
          </a:bodyPr>
          <a:lstStyle/>
          <a:p>
            <a:r>
              <a:rPr lang="en-US" sz="1200" dirty="0"/>
              <a:t>Q15 Please say how much you agree or disagree with the following statement: I am confident that the police use their stop and search power fairly and respectfully</a:t>
            </a:r>
          </a:p>
        </p:txBody>
      </p:sp>
      <p:sp>
        <p:nvSpPr>
          <p:cNvPr id="6" name="Rectangle 5"/>
          <p:cNvSpPr/>
          <p:nvPr/>
        </p:nvSpPr>
        <p:spPr>
          <a:xfrm>
            <a:off x="7150310" y="6452950"/>
            <a:ext cx="2916195" cy="276999"/>
          </a:xfrm>
          <a:prstGeom prst="rect">
            <a:avLst/>
          </a:prstGeom>
        </p:spPr>
        <p:txBody>
          <a:bodyPr wrap="square">
            <a:spAutoFit/>
          </a:bodyPr>
          <a:lstStyle/>
          <a:p>
            <a:r>
              <a:rPr lang="en-US" sz="1200" dirty="0"/>
              <a:t>NB: Don’t Know excluded from the analysis</a:t>
            </a:r>
          </a:p>
        </p:txBody>
      </p:sp>
      <p:sp>
        <p:nvSpPr>
          <p:cNvPr id="9" name="TextBox 8"/>
          <p:cNvSpPr txBox="1"/>
          <p:nvPr/>
        </p:nvSpPr>
        <p:spPr>
          <a:xfrm>
            <a:off x="5090983" y="4653978"/>
            <a:ext cx="6590271" cy="1200329"/>
          </a:xfrm>
          <a:prstGeom prst="rect">
            <a:avLst/>
          </a:prstGeom>
          <a:noFill/>
        </p:spPr>
        <p:txBody>
          <a:bodyPr wrap="square" rtlCol="0">
            <a:spAutoFit/>
          </a:bodyPr>
          <a:lstStyle/>
          <a:p>
            <a:pPr marL="285750" indent="-285750">
              <a:buClr>
                <a:srgbClr val="1BBABF"/>
              </a:buClr>
              <a:buFont typeface="Wingdings" panose="05000000000000000000" pitchFamily="2" charset="2"/>
              <a:buChar char="§"/>
            </a:pPr>
            <a:r>
              <a:rPr lang="en-GB" dirty="0">
                <a:solidFill>
                  <a:schemeClr val="tx1">
                    <a:lumMod val="75000"/>
                    <a:lumOff val="25000"/>
                  </a:schemeClr>
                </a:solidFill>
              </a:rPr>
              <a:t>Over 55s are the most likely to agree the police use their stop and search power fairly &amp; respectfully (76%)</a:t>
            </a:r>
          </a:p>
          <a:p>
            <a:pPr marL="285750" indent="-285750">
              <a:buClr>
                <a:srgbClr val="1BBABF"/>
              </a:buClr>
              <a:buFont typeface="Wingdings" panose="05000000000000000000" pitchFamily="2" charset="2"/>
              <a:buChar char="§"/>
            </a:pPr>
            <a:endParaRPr lang="en-GB" dirty="0">
              <a:solidFill>
                <a:schemeClr val="tx1">
                  <a:lumMod val="75000"/>
                  <a:lumOff val="25000"/>
                </a:schemeClr>
              </a:solidFill>
            </a:endParaRPr>
          </a:p>
          <a:p>
            <a:pPr marL="285750" indent="-285750">
              <a:buClr>
                <a:srgbClr val="1BBABF"/>
              </a:buClr>
              <a:buFont typeface="Wingdings" panose="05000000000000000000" pitchFamily="2" charset="2"/>
              <a:buChar char="§"/>
            </a:pPr>
            <a:r>
              <a:rPr lang="en-GB" dirty="0">
                <a:solidFill>
                  <a:schemeClr val="tx1">
                    <a:lumMod val="75000"/>
                    <a:lumOff val="25000"/>
                  </a:schemeClr>
                </a:solidFill>
              </a:rPr>
              <a:t>Residents in Epping Forest (58%) are the least likely to agree</a:t>
            </a:r>
          </a:p>
        </p:txBody>
      </p:sp>
      <p:sp>
        <p:nvSpPr>
          <p:cNvPr id="10" name="Title 1"/>
          <p:cNvSpPr>
            <a:spLocks noGrp="1"/>
          </p:cNvSpPr>
          <p:nvPr>
            <p:ph type="title"/>
          </p:nvPr>
        </p:nvSpPr>
        <p:spPr>
          <a:xfrm>
            <a:off x="251252" y="159179"/>
            <a:ext cx="11730460" cy="1325563"/>
          </a:xfrm>
        </p:spPr>
        <p:txBody>
          <a:bodyPr>
            <a:noAutofit/>
          </a:bodyPr>
          <a:lstStyle/>
          <a:p>
            <a:r>
              <a:rPr lang="en-GB" sz="3600" b="1" dirty="0">
                <a:solidFill>
                  <a:schemeClr val="tx1">
                    <a:lumMod val="65000"/>
                    <a:lumOff val="35000"/>
                  </a:schemeClr>
                </a:solidFill>
              </a:rPr>
              <a:t>Under 35s and BAME residents remain the least likely to </a:t>
            </a:r>
            <a:r>
              <a:rPr lang="en-US" sz="3600" b="1" dirty="0">
                <a:solidFill>
                  <a:schemeClr val="tx1">
                    <a:lumMod val="65000"/>
                    <a:lumOff val="35000"/>
                  </a:schemeClr>
                </a:solidFill>
              </a:rPr>
              <a:t>agree the </a:t>
            </a:r>
            <a:r>
              <a:rPr lang="en-GB" sz="3600" b="1" dirty="0">
                <a:solidFill>
                  <a:schemeClr val="tx1">
                    <a:lumMod val="65000"/>
                    <a:lumOff val="35000"/>
                  </a:schemeClr>
                </a:solidFill>
              </a:rPr>
              <a:t>police use their stop and search powers fairly &amp; respectfully </a:t>
            </a:r>
            <a:endParaRPr lang="en-US" sz="3600" b="1" dirty="0">
              <a:solidFill>
                <a:schemeClr val="tx1">
                  <a:lumMod val="65000"/>
                  <a:lumOff val="35000"/>
                </a:schemeClr>
              </a:solidFill>
            </a:endParaRPr>
          </a:p>
        </p:txBody>
      </p:sp>
      <p:sp>
        <p:nvSpPr>
          <p:cNvPr id="11" name="Rectangle 10"/>
          <p:cNvSpPr/>
          <p:nvPr/>
        </p:nvSpPr>
        <p:spPr>
          <a:xfrm>
            <a:off x="861645" y="2225761"/>
            <a:ext cx="912835" cy="306423"/>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15463" y="5864469"/>
            <a:ext cx="1159018" cy="305672"/>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9496226" y="3811233"/>
            <a:ext cx="692241" cy="464030"/>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7" name="Table 16"/>
          <p:cNvGraphicFramePr>
            <a:graphicFrameLocks noGrp="1"/>
          </p:cNvGraphicFramePr>
          <p:nvPr>
            <p:extLst>
              <p:ext uri="{D42A27DB-BD31-4B8C-83A1-F6EECF244321}">
                <p14:modId xmlns:p14="http://schemas.microsoft.com/office/powerpoint/2010/main" val="4098811686"/>
              </p:ext>
            </p:extLst>
          </p:nvPr>
        </p:nvGraphicFramePr>
        <p:xfrm>
          <a:off x="4865735" y="4205069"/>
          <a:ext cx="6894716" cy="357406"/>
        </p:xfrm>
        <a:graphic>
          <a:graphicData uri="http://schemas.openxmlformats.org/drawingml/2006/table">
            <a:tbl>
              <a:tblPr firstRow="1" bandRow="1">
                <a:tableStyleId>{5C22544A-7EE6-4342-B048-85BDC9FD1C3A}</a:tableStyleId>
              </a:tblPr>
              <a:tblGrid>
                <a:gridCol w="1544118">
                  <a:extLst>
                    <a:ext uri="{9D8B030D-6E8A-4147-A177-3AD203B41FA5}">
                      <a16:colId xmlns:a16="http://schemas.microsoft.com/office/drawing/2014/main" val="20000"/>
                    </a:ext>
                  </a:extLst>
                </a:gridCol>
                <a:gridCol w="2272420">
                  <a:extLst>
                    <a:ext uri="{9D8B030D-6E8A-4147-A177-3AD203B41FA5}">
                      <a16:colId xmlns:a16="http://schemas.microsoft.com/office/drawing/2014/main" val="20001"/>
                    </a:ext>
                  </a:extLst>
                </a:gridCol>
                <a:gridCol w="1548143">
                  <a:extLst>
                    <a:ext uri="{9D8B030D-6E8A-4147-A177-3AD203B41FA5}">
                      <a16:colId xmlns:a16="http://schemas.microsoft.com/office/drawing/2014/main" val="20002"/>
                    </a:ext>
                  </a:extLst>
                </a:gridCol>
                <a:gridCol w="1530035">
                  <a:extLst>
                    <a:ext uri="{9D8B030D-6E8A-4147-A177-3AD203B41FA5}">
                      <a16:colId xmlns:a16="http://schemas.microsoft.com/office/drawing/2014/main" val="20003"/>
                    </a:ext>
                  </a:extLst>
                </a:gridCol>
              </a:tblGrid>
              <a:tr h="357406">
                <a:tc>
                  <a:txBody>
                    <a:bodyPr/>
                    <a:lstStyle/>
                    <a:p>
                      <a:pPr algn="ctr"/>
                      <a:r>
                        <a:rPr lang="en-US" sz="1400" b="0" dirty="0">
                          <a:solidFill>
                            <a:schemeClr val="tx1">
                              <a:lumMod val="75000"/>
                              <a:lumOff val="25000"/>
                            </a:schemeClr>
                          </a:solidFill>
                        </a:rPr>
                        <a:t>Gender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Ethnicity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Victim</a:t>
                      </a:r>
                      <a:r>
                        <a:rPr lang="en-US" sz="1400" b="0" baseline="0" dirty="0">
                          <a:solidFill>
                            <a:schemeClr val="tx1">
                              <a:lumMod val="75000"/>
                              <a:lumOff val="25000"/>
                            </a:schemeClr>
                          </a:solidFill>
                        </a:rPr>
                        <a:t> of crime</a:t>
                      </a:r>
                      <a:endParaRPr lang="en-US" sz="14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8" name="Oval 17"/>
          <p:cNvSpPr/>
          <p:nvPr/>
        </p:nvSpPr>
        <p:spPr>
          <a:xfrm>
            <a:off x="7953666" y="3827709"/>
            <a:ext cx="692241" cy="464030"/>
          </a:xfrm>
          <a:prstGeom prst="ellipse">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6396524" y="3820025"/>
            <a:ext cx="778000" cy="464030"/>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00725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48BEF-FAAD-44AB-8E82-E2247398DED3}" type="slidenum">
              <a:rPr kumimoji="0" lang="en-US" sz="1200" b="1"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p:cNvSpPr/>
          <p:nvPr/>
        </p:nvSpPr>
        <p:spPr>
          <a:xfrm>
            <a:off x="208213" y="6344867"/>
            <a:ext cx="556393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NQ2 Are you aware that Police Officers in your area use body worn video cameras? First Asked Q1 19/20 Q1&amp;Q2 19/20 N=3,783</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6018463" y="6344866"/>
            <a:ext cx="556393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NQ4 To what extent do you agree or disagree that the use of Body Worn Video Cameras by Essex Police Officers makes you feel safer. First Asked Q1 19/20 N=1,853</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1"/>
          <p:cNvSpPr>
            <a:spLocks noGrp="1"/>
          </p:cNvSpPr>
          <p:nvPr>
            <p:ph type="title"/>
          </p:nvPr>
        </p:nvSpPr>
        <p:spPr>
          <a:xfrm>
            <a:off x="381000" y="159179"/>
            <a:ext cx="11458575" cy="1880202"/>
          </a:xfrm>
        </p:spPr>
        <p:txBody>
          <a:bodyPr>
            <a:noAutofit/>
          </a:bodyPr>
          <a:lstStyle/>
          <a:p>
            <a:r>
              <a:rPr lang="en-GB" sz="4000" b="1" dirty="0"/>
              <a:t>Over half are aware that Police Officers use Body Worn Video Cameras – around three-quarters agree these cameras make them feel safer</a:t>
            </a:r>
            <a:endParaRPr lang="en-US" sz="4000" b="1" dirty="0"/>
          </a:p>
        </p:txBody>
      </p:sp>
      <p:graphicFrame>
        <p:nvGraphicFramePr>
          <p:cNvPr id="9" name="Chart 8"/>
          <p:cNvGraphicFramePr/>
          <p:nvPr>
            <p:extLst/>
          </p:nvPr>
        </p:nvGraphicFramePr>
        <p:xfrm>
          <a:off x="811424" y="2289769"/>
          <a:ext cx="5207039" cy="38047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extLst/>
          </p:nvPr>
        </p:nvGraphicFramePr>
        <p:xfrm>
          <a:off x="6026845" y="2289770"/>
          <a:ext cx="5207039" cy="3804707"/>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9529429" y="2366078"/>
            <a:ext cx="1883974"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Agree (Net)</a:t>
            </a:r>
          </a:p>
        </p:txBody>
      </p:sp>
      <p:graphicFrame>
        <p:nvGraphicFramePr>
          <p:cNvPr id="14" name="Table 13">
            <a:extLst>
              <a:ext uri="{FF2B5EF4-FFF2-40B4-BE49-F238E27FC236}">
                <a16:creationId xmlns:a16="http://schemas.microsoft.com/office/drawing/2014/main" id="{9C038401-71AD-4796-905E-96E3288D7384}"/>
              </a:ext>
            </a:extLst>
          </p:cNvPr>
          <p:cNvGraphicFramePr>
            <a:graphicFrameLocks noGrp="1"/>
          </p:cNvGraphicFramePr>
          <p:nvPr>
            <p:extLst/>
          </p:nvPr>
        </p:nvGraphicFramePr>
        <p:xfrm>
          <a:off x="6201955" y="2378924"/>
          <a:ext cx="3562514" cy="370840"/>
        </p:xfrm>
        <a:graphic>
          <a:graphicData uri="http://schemas.openxmlformats.org/drawingml/2006/table">
            <a:tbl>
              <a:tblPr firstRow="1" bandRow="1">
                <a:tableStyleId>{5C22544A-7EE6-4342-B048-85BDC9FD1C3A}</a:tableStyleId>
              </a:tblPr>
              <a:tblGrid>
                <a:gridCol w="1781257">
                  <a:extLst>
                    <a:ext uri="{9D8B030D-6E8A-4147-A177-3AD203B41FA5}">
                      <a16:colId xmlns:a16="http://schemas.microsoft.com/office/drawing/2014/main" val="20000"/>
                    </a:ext>
                  </a:extLst>
                </a:gridCol>
                <a:gridCol w="1781257">
                  <a:extLst>
                    <a:ext uri="{9D8B030D-6E8A-4147-A177-3AD203B41FA5}">
                      <a16:colId xmlns:a16="http://schemas.microsoft.com/office/drawing/2014/main" val="20001"/>
                    </a:ext>
                  </a:extLst>
                </a:gridCol>
              </a:tblGrid>
              <a:tr h="370840">
                <a:tc>
                  <a:txBody>
                    <a:bodyPr/>
                    <a:lstStyle/>
                    <a:p>
                      <a:pPr algn="ctr"/>
                      <a:r>
                        <a:rPr lang="en-US" sz="1600" dirty="0">
                          <a:solidFill>
                            <a:schemeClr val="tx1">
                              <a:lumMod val="75000"/>
                              <a:lumOff val="25000"/>
                            </a:schemeClr>
                          </a:solidFill>
                        </a:rPr>
                        <a:t>78%</a:t>
                      </a:r>
                    </a:p>
                  </a:txBody>
                  <a:tcPr anchor="ctr">
                    <a:noFill/>
                  </a:tcPr>
                </a:tc>
                <a:tc>
                  <a:txBody>
                    <a:bodyPr/>
                    <a:lstStyle/>
                    <a:p>
                      <a:pPr algn="ctr"/>
                      <a:r>
                        <a:rPr lang="en-US" sz="1600" dirty="0">
                          <a:solidFill>
                            <a:schemeClr val="tx1">
                              <a:lumMod val="75000"/>
                              <a:lumOff val="25000"/>
                            </a:schemeClr>
                          </a:solidFill>
                        </a:rPr>
                        <a:t>73%</a:t>
                      </a:r>
                    </a:p>
                  </a:txBody>
                  <a:tcPr anchor="c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79582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23</a:t>
            </a:fld>
            <a:endParaRPr lang="en-US"/>
          </a:p>
        </p:txBody>
      </p:sp>
      <p:sp>
        <p:nvSpPr>
          <p:cNvPr id="5" name="Title 1"/>
          <p:cNvSpPr>
            <a:spLocks noGrp="1"/>
          </p:cNvSpPr>
          <p:nvPr>
            <p:ph type="title"/>
          </p:nvPr>
        </p:nvSpPr>
        <p:spPr>
          <a:xfrm>
            <a:off x="381000" y="159179"/>
            <a:ext cx="11458575" cy="1470445"/>
          </a:xfrm>
        </p:spPr>
        <p:txBody>
          <a:bodyPr>
            <a:noAutofit/>
          </a:bodyPr>
          <a:lstStyle/>
          <a:p>
            <a:r>
              <a:rPr lang="en-GB" sz="4000" b="1" dirty="0"/>
              <a:t>Around a quarter of Essex residents are aware of Town Centre Teams</a:t>
            </a:r>
            <a:endParaRPr lang="en-US" sz="4000" b="1" dirty="0"/>
          </a:p>
        </p:txBody>
      </p:sp>
      <p:graphicFrame>
        <p:nvGraphicFramePr>
          <p:cNvPr id="9" name="Chart 8"/>
          <p:cNvGraphicFramePr/>
          <p:nvPr>
            <p:extLst>
              <p:ext uri="{D42A27DB-BD31-4B8C-83A1-F6EECF244321}">
                <p14:modId xmlns:p14="http://schemas.microsoft.com/office/powerpoint/2010/main" val="1584044336"/>
              </p:ext>
            </p:extLst>
          </p:nvPr>
        </p:nvGraphicFramePr>
        <p:xfrm>
          <a:off x="488950" y="1843617"/>
          <a:ext cx="5676460" cy="379518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6386013" y="2310048"/>
            <a:ext cx="5453562" cy="2585323"/>
          </a:xfrm>
          <a:prstGeom prst="rect">
            <a:avLst/>
          </a:prstGeom>
          <a:noFill/>
        </p:spPr>
        <p:txBody>
          <a:bodyPr wrap="square" rtlCol="0">
            <a:spAutoFit/>
          </a:bodyPr>
          <a:lstStyle/>
          <a:p>
            <a:pPr marL="285750" indent="-285750">
              <a:buClr>
                <a:srgbClr val="1BBABF"/>
              </a:buClr>
              <a:buFont typeface="Wingdings" panose="05000000000000000000" pitchFamily="2" charset="2"/>
              <a:buChar char="§"/>
            </a:pPr>
            <a:r>
              <a:rPr lang="en-GB" dirty="0">
                <a:solidFill>
                  <a:srgbClr val="4F4F4F"/>
                </a:solidFill>
              </a:rPr>
              <a:t>Around a quarter of Essex residents are aware of Town Centre Teams (24% n=462)</a:t>
            </a:r>
            <a:endParaRPr lang="en-GB" dirty="0"/>
          </a:p>
          <a:p>
            <a:pPr marL="285750" indent="-285750">
              <a:buClr>
                <a:srgbClr val="1BBABF"/>
              </a:buClr>
              <a:buFont typeface="Wingdings" panose="05000000000000000000" pitchFamily="2" charset="2"/>
              <a:buChar char="§"/>
            </a:pPr>
            <a:endParaRPr lang="en-GB" dirty="0"/>
          </a:p>
          <a:p>
            <a:pPr marL="285750" indent="-285750">
              <a:buClr>
                <a:srgbClr val="1BBABF"/>
              </a:buClr>
              <a:buFont typeface="Wingdings" panose="05000000000000000000" pitchFamily="2" charset="2"/>
              <a:buChar char="§"/>
            </a:pPr>
            <a:r>
              <a:rPr lang="en-GB" dirty="0">
                <a:solidFill>
                  <a:srgbClr val="4F4F4F"/>
                </a:solidFill>
              </a:rPr>
              <a:t>This is the first wave respondents have been asked if they are aware of Town Centre Teams </a:t>
            </a:r>
          </a:p>
          <a:p>
            <a:pPr marL="285750" indent="-285750">
              <a:buClr>
                <a:srgbClr val="1BBABF"/>
              </a:buClr>
              <a:buFont typeface="Wingdings" panose="05000000000000000000" pitchFamily="2" charset="2"/>
              <a:buChar char="§"/>
            </a:pPr>
            <a:endParaRPr lang="en-GB" dirty="0">
              <a:solidFill>
                <a:srgbClr val="4F4F4F"/>
              </a:solidFill>
            </a:endParaRPr>
          </a:p>
          <a:p>
            <a:pPr marL="285750" indent="-285750">
              <a:buClr>
                <a:srgbClr val="1BBABF"/>
              </a:buClr>
              <a:buFont typeface="Wingdings" panose="05000000000000000000" pitchFamily="2" charset="2"/>
              <a:buChar char="§"/>
            </a:pPr>
            <a:r>
              <a:rPr lang="en-GB" dirty="0">
                <a:solidFill>
                  <a:srgbClr val="4F4F4F"/>
                </a:solidFill>
              </a:rPr>
              <a:t>Future waves will build on this analysis and examine significant differences between Districts and Demographic groups</a:t>
            </a:r>
            <a:endParaRPr lang="en-GB" dirty="0"/>
          </a:p>
        </p:txBody>
      </p:sp>
      <p:sp>
        <p:nvSpPr>
          <p:cNvPr id="11" name="Rectangle 10"/>
          <p:cNvSpPr/>
          <p:nvPr/>
        </p:nvSpPr>
        <p:spPr>
          <a:xfrm>
            <a:off x="208212" y="6373442"/>
            <a:ext cx="5525849" cy="461665"/>
          </a:xfrm>
          <a:prstGeom prst="rect">
            <a:avLst/>
          </a:prstGeom>
        </p:spPr>
        <p:txBody>
          <a:bodyPr wrap="square">
            <a:spAutoFit/>
          </a:bodyPr>
          <a:lstStyle/>
          <a:p>
            <a:r>
              <a:rPr lang="en-GB" sz="1200" dirty="0"/>
              <a:t>NQ5 Are you aware of Town Centre Teams?</a:t>
            </a:r>
          </a:p>
          <a:p>
            <a:r>
              <a:rPr lang="en-GB" sz="1200" dirty="0"/>
              <a:t>First Asked Q2 19/20 N=1,930</a:t>
            </a:r>
            <a:endParaRPr lang="en-US" sz="1200" dirty="0"/>
          </a:p>
        </p:txBody>
      </p:sp>
    </p:spTree>
    <p:extLst>
      <p:ext uri="{BB962C8B-B14F-4D97-AF65-F5344CB8AC3E}">
        <p14:creationId xmlns:p14="http://schemas.microsoft.com/office/powerpoint/2010/main" val="3961599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486152"/>
            <a:ext cx="12192000" cy="4370832"/>
          </a:xfrm>
          <a:prstGeom prst="rect">
            <a:avLst/>
          </a:prstGeom>
          <a:solidFill>
            <a:srgbClr val="DFEBF7"/>
          </a:solidFill>
          <a:ln>
            <a:noFill/>
          </a:ln>
          <a:effectLst/>
        </p:spPr>
        <p:txBody>
          <a:bodyPr vert="horz" wrap="square" lIns="36576" tIns="36576" rIns="36576" bIns="36576" numCol="1" anchor="t" anchorCtr="0" compatLnSpc="1">
            <a:prstTxWarp prst="textNoShape">
              <a:avLst/>
            </a:prstTxWarp>
          </a:bodyPr>
          <a:lstStyle/>
          <a:p>
            <a:endParaRPr lang="en-GB" dirty="0"/>
          </a:p>
        </p:txBody>
      </p:sp>
      <p:pic>
        <p:nvPicPr>
          <p:cNvPr id="5"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2594" y="345051"/>
            <a:ext cx="4448236" cy="18151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12" descr="ico_logo"/>
          <p:cNvPicPr>
            <a:picLocks noChangeAspect="1" noChangeArrowheads="1"/>
          </p:cNvPicPr>
          <p:nvPr/>
        </p:nvPicPr>
        <p:blipFill>
          <a:blip r:embed="rId4" cstate="print">
            <a:clrChange>
              <a:clrFrom>
                <a:srgbClr val="FFFFFF"/>
              </a:clrFrom>
              <a:clrTo>
                <a:srgbClr val="FFFFFF">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l="30157" t="33600" r="30199" b="33865"/>
          <a:stretch>
            <a:fillRect/>
          </a:stretch>
        </p:blipFill>
        <p:spPr bwMode="auto">
          <a:xfrm>
            <a:off x="4403080" y="6069079"/>
            <a:ext cx="801629" cy="49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13" descr="iso-logo"/>
          <p:cNvPicPr>
            <a:picLocks noChangeAspect="1" noChangeArrowheads="1"/>
          </p:cNvPicPr>
          <p:nvPr/>
        </p:nvPicPr>
        <p:blipFill>
          <a:blip r:embed="rId5" cstate="print">
            <a:clrChange>
              <a:clrFrom>
                <a:srgbClr val="000000"/>
              </a:clrFrom>
              <a:clrTo>
                <a:srgbClr val="000000">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b="1625"/>
          <a:stretch>
            <a:fillRect/>
          </a:stretch>
        </p:blipFill>
        <p:spPr bwMode="auto">
          <a:xfrm>
            <a:off x="6925056" y="5981189"/>
            <a:ext cx="61753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14" descr="MRS-Company-partner-scheme"/>
          <p:cNvPicPr>
            <a:picLocks noChangeAspect="1" noChangeArrowheads="1"/>
          </p:cNvPicPr>
          <p:nvPr/>
        </p:nvPicPr>
        <p:blipFill>
          <a:blip r:embed="rId6" cstate="print">
            <a:clrChange>
              <a:clrFrom>
                <a:srgbClr val="FFFFFF"/>
              </a:clrFrom>
              <a:clrTo>
                <a:srgbClr val="FFFFFF">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a:stretch>
            <a:fillRect/>
          </a:stretch>
        </p:blipFill>
        <p:spPr bwMode="auto">
          <a:xfrm>
            <a:off x="5470403" y="5981188"/>
            <a:ext cx="1188959" cy="64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6" name="Picture 2" descr="Image result for essex poli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191" y="345051"/>
            <a:ext cx="3099965" cy="18151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13038" y="3034367"/>
            <a:ext cx="11565924" cy="1631216"/>
          </a:xfrm>
          <a:prstGeom prst="rect">
            <a:avLst/>
          </a:prstGeom>
          <a:noFill/>
        </p:spPr>
        <p:txBody>
          <a:bodyPr wrap="square" rtlCol="0">
            <a:spAutoFit/>
          </a:bodyPr>
          <a:lstStyle/>
          <a:p>
            <a:r>
              <a:rPr lang="en-GB" sz="5000" dirty="0">
                <a:solidFill>
                  <a:schemeClr val="tx1">
                    <a:lumMod val="65000"/>
                    <a:lumOff val="35000"/>
                  </a:schemeClr>
                </a:solidFill>
              </a:rPr>
              <a:t>Section Three</a:t>
            </a:r>
          </a:p>
          <a:p>
            <a:r>
              <a:rPr lang="en-GB" sz="5000" dirty="0">
                <a:solidFill>
                  <a:schemeClr val="tx1">
                    <a:lumMod val="65000"/>
                    <a:lumOff val="35000"/>
                  </a:schemeClr>
                </a:solidFill>
              </a:rPr>
              <a:t>Visibility &amp; Presence</a:t>
            </a:r>
            <a:endParaRPr lang="en-US" sz="4000" dirty="0">
              <a:solidFill>
                <a:schemeClr val="tx1">
                  <a:lumMod val="65000"/>
                  <a:lumOff val="35000"/>
                </a:schemeClr>
              </a:solidFill>
            </a:endParaRPr>
          </a:p>
        </p:txBody>
      </p:sp>
    </p:spTree>
    <p:extLst>
      <p:ext uri="{BB962C8B-B14F-4D97-AF65-F5344CB8AC3E}">
        <p14:creationId xmlns:p14="http://schemas.microsoft.com/office/powerpoint/2010/main" val="3489891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25</a:t>
            </a:fld>
            <a:endParaRPr lang="en-US" dirty="0"/>
          </a:p>
        </p:txBody>
      </p:sp>
      <p:sp>
        <p:nvSpPr>
          <p:cNvPr id="9" name="Rectangle 8"/>
          <p:cNvSpPr/>
          <p:nvPr/>
        </p:nvSpPr>
        <p:spPr>
          <a:xfrm>
            <a:off x="181233" y="6365227"/>
            <a:ext cx="6096000" cy="461665"/>
          </a:xfrm>
          <a:prstGeom prst="rect">
            <a:avLst/>
          </a:prstGeom>
        </p:spPr>
        <p:txBody>
          <a:bodyPr>
            <a:spAutoFit/>
          </a:bodyPr>
          <a:lstStyle/>
          <a:p>
            <a:r>
              <a:rPr lang="en-US" sz="1200" dirty="0"/>
              <a:t>Q1 How satisfied are you with the level of policing in your local area? By 'local area' we mean the area within about 15 minutes walking distance of your home.</a:t>
            </a:r>
          </a:p>
        </p:txBody>
      </p:sp>
      <p:sp>
        <p:nvSpPr>
          <p:cNvPr id="10" name="Rectangle 9"/>
          <p:cNvSpPr/>
          <p:nvPr/>
        </p:nvSpPr>
        <p:spPr>
          <a:xfrm>
            <a:off x="6417302" y="6365226"/>
            <a:ext cx="3674077" cy="461665"/>
          </a:xfrm>
          <a:prstGeom prst="rect">
            <a:avLst/>
          </a:prstGeom>
        </p:spPr>
        <p:txBody>
          <a:bodyPr wrap="square">
            <a:spAutoFit/>
          </a:bodyPr>
          <a:lstStyle/>
          <a:p>
            <a:r>
              <a:rPr lang="en-US" sz="1200" dirty="0"/>
              <a:t>National average taken from BMG Report on </a:t>
            </a:r>
            <a:r>
              <a:rPr lang="en-GB" sz="1200" dirty="0"/>
              <a:t>Public Views of Policing in England and Wales 2018</a:t>
            </a:r>
            <a:endParaRPr lang="en-US" sz="1200" dirty="0"/>
          </a:p>
        </p:txBody>
      </p:sp>
      <p:sp>
        <p:nvSpPr>
          <p:cNvPr id="12" name="Title 1"/>
          <p:cNvSpPr>
            <a:spLocks noGrp="1"/>
          </p:cNvSpPr>
          <p:nvPr>
            <p:ph type="title"/>
          </p:nvPr>
        </p:nvSpPr>
        <p:spPr>
          <a:xfrm>
            <a:off x="333632" y="159179"/>
            <a:ext cx="11545274" cy="1325563"/>
          </a:xfrm>
        </p:spPr>
        <p:txBody>
          <a:bodyPr>
            <a:normAutofit/>
          </a:bodyPr>
          <a:lstStyle/>
          <a:p>
            <a:r>
              <a:rPr lang="en-US" b="1" dirty="0">
                <a:solidFill>
                  <a:schemeClr val="tx1">
                    <a:lumMod val="65000"/>
                    <a:lumOff val="35000"/>
                  </a:schemeClr>
                </a:solidFill>
              </a:rPr>
              <a:t>4 out of 10 remain satisfied with the level of local policing</a:t>
            </a:r>
          </a:p>
        </p:txBody>
      </p:sp>
      <p:sp>
        <p:nvSpPr>
          <p:cNvPr id="14" name="Title 1"/>
          <p:cNvSpPr txBox="1">
            <a:spLocks/>
          </p:cNvSpPr>
          <p:nvPr/>
        </p:nvSpPr>
        <p:spPr>
          <a:xfrm>
            <a:off x="6161519" y="1769123"/>
            <a:ext cx="5601856" cy="42162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65000"/>
                    <a:lumOff val="35000"/>
                  </a:schemeClr>
                </a:solidFill>
              </a:rPr>
              <a:t>Quarterly Trend</a:t>
            </a:r>
          </a:p>
        </p:txBody>
      </p:sp>
      <p:sp>
        <p:nvSpPr>
          <p:cNvPr id="22" name="Rectangle 21"/>
          <p:cNvSpPr/>
          <p:nvPr/>
        </p:nvSpPr>
        <p:spPr>
          <a:xfrm>
            <a:off x="364819" y="6040487"/>
            <a:ext cx="7198209" cy="230832"/>
          </a:xfrm>
          <a:prstGeom prst="rect">
            <a:avLst/>
          </a:prstGeom>
        </p:spPr>
        <p:txBody>
          <a:bodyPr wrap="square">
            <a:spAutoFit/>
          </a:bodyPr>
          <a:lstStyle/>
          <a:p>
            <a:r>
              <a:rPr lang="en-GB" sz="900" dirty="0"/>
              <a:t>NET refers to the combined score for the two most positive answer options (Very Satisfied/ Satisfied). Significance testing at 95% confidence level.</a:t>
            </a:r>
          </a:p>
        </p:txBody>
      </p:sp>
      <p:sp>
        <p:nvSpPr>
          <p:cNvPr id="30" name="Rond diagonale hoek rechthoek 344"/>
          <p:cNvSpPr>
            <a:spLocks noChangeAspect="1"/>
          </p:cNvSpPr>
          <p:nvPr/>
        </p:nvSpPr>
        <p:spPr>
          <a:xfrm>
            <a:off x="5161284" y="1410891"/>
            <a:ext cx="1398217" cy="1193101"/>
          </a:xfrm>
          <a:prstGeom prst="round2DiagRect">
            <a:avLst>
              <a:gd name="adj1" fmla="val 21958"/>
              <a:gd name="adj2" fmla="val 0"/>
            </a:avLst>
          </a:prstGeom>
          <a:solidFill>
            <a:srgbClr val="7030A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b="1" dirty="0">
                <a:solidFill>
                  <a:schemeClr val="bg1"/>
                </a:solidFill>
              </a:rPr>
              <a:t>61</a:t>
            </a:r>
            <a:r>
              <a:rPr lang="en-US" sz="1400" b="1" dirty="0">
                <a:solidFill>
                  <a:schemeClr val="bg1"/>
                </a:solidFill>
              </a:rPr>
              <a:t>%</a:t>
            </a:r>
          </a:p>
          <a:p>
            <a:pPr algn="ctr"/>
            <a:r>
              <a:rPr lang="en-US" sz="1400" dirty="0">
                <a:solidFill>
                  <a:schemeClr val="bg1"/>
                </a:solidFill>
              </a:rPr>
              <a:t>National Average</a:t>
            </a:r>
          </a:p>
          <a:p>
            <a:pPr algn="ctr"/>
            <a:r>
              <a:rPr lang="en-US" sz="1400" dirty="0">
                <a:solidFill>
                  <a:schemeClr val="bg1"/>
                </a:solidFill>
              </a:rPr>
              <a:t>Satisfied (NET)</a:t>
            </a:r>
          </a:p>
        </p:txBody>
      </p:sp>
      <p:graphicFrame>
        <p:nvGraphicFramePr>
          <p:cNvPr id="31" name="Chart 30"/>
          <p:cNvGraphicFramePr/>
          <p:nvPr>
            <p:extLst>
              <p:ext uri="{D42A27DB-BD31-4B8C-83A1-F6EECF244321}">
                <p14:modId xmlns:p14="http://schemas.microsoft.com/office/powerpoint/2010/main" val="4198845823"/>
              </p:ext>
            </p:extLst>
          </p:nvPr>
        </p:nvGraphicFramePr>
        <p:xfrm>
          <a:off x="6161518" y="2314036"/>
          <a:ext cx="5749827" cy="3438000"/>
        </p:xfrm>
        <a:graphic>
          <a:graphicData uri="http://schemas.openxmlformats.org/drawingml/2006/chart">
            <c:chart xmlns:c="http://schemas.openxmlformats.org/drawingml/2006/chart" xmlns:r="http://schemas.openxmlformats.org/officeDocument/2006/relationships" r:id="rId3"/>
          </a:graphicData>
        </a:graphic>
      </p:graphicFrame>
      <p:sp>
        <p:nvSpPr>
          <p:cNvPr id="35" name="Title 1"/>
          <p:cNvSpPr txBox="1">
            <a:spLocks/>
          </p:cNvSpPr>
          <p:nvPr/>
        </p:nvSpPr>
        <p:spPr>
          <a:xfrm>
            <a:off x="749440" y="1627618"/>
            <a:ext cx="3479660" cy="7060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schemeClr val="tx1">
                    <a:lumMod val="65000"/>
                    <a:lumOff val="35000"/>
                  </a:schemeClr>
                </a:solidFill>
              </a:rPr>
              <a:t>Annual Trend</a:t>
            </a:r>
          </a:p>
          <a:p>
            <a:pPr algn="ctr"/>
            <a:r>
              <a:rPr lang="en-US" sz="2000" b="1" dirty="0">
                <a:solidFill>
                  <a:schemeClr val="tx1">
                    <a:lumMod val="65000"/>
                    <a:lumOff val="35000"/>
                  </a:schemeClr>
                </a:solidFill>
              </a:rPr>
              <a:t>Rolling 12 months</a:t>
            </a:r>
          </a:p>
        </p:txBody>
      </p:sp>
      <p:graphicFrame>
        <p:nvGraphicFramePr>
          <p:cNvPr id="17" name="Chart 16"/>
          <p:cNvGraphicFramePr/>
          <p:nvPr>
            <p:extLst>
              <p:ext uri="{D42A27DB-BD31-4B8C-83A1-F6EECF244321}">
                <p14:modId xmlns:p14="http://schemas.microsoft.com/office/powerpoint/2010/main" val="438901226"/>
              </p:ext>
            </p:extLst>
          </p:nvPr>
        </p:nvGraphicFramePr>
        <p:xfrm>
          <a:off x="364819" y="2224882"/>
          <a:ext cx="5207039" cy="3804707"/>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3888846" y="2284098"/>
            <a:ext cx="1105944" cy="584775"/>
          </a:xfrm>
          <a:prstGeom prst="rect">
            <a:avLst/>
          </a:prstGeom>
        </p:spPr>
        <p:txBody>
          <a:bodyPr wrap="none">
            <a:spAutoFit/>
          </a:bodyPr>
          <a:lstStyle/>
          <a:p>
            <a:pPr algn="ctr"/>
            <a:r>
              <a:rPr lang="en-US" sz="1600" b="1" dirty="0">
                <a:solidFill>
                  <a:schemeClr val="tx1">
                    <a:lumMod val="75000"/>
                    <a:lumOff val="25000"/>
                  </a:schemeClr>
                </a:solidFill>
              </a:rPr>
              <a:t>% Satisfied</a:t>
            </a:r>
          </a:p>
          <a:p>
            <a:pPr algn="ctr"/>
            <a:r>
              <a:rPr lang="en-US" sz="1600" b="1" dirty="0">
                <a:solidFill>
                  <a:schemeClr val="tx1">
                    <a:lumMod val="75000"/>
                    <a:lumOff val="25000"/>
                  </a:schemeClr>
                </a:solidFill>
              </a:rPr>
              <a:t>(Net)</a:t>
            </a:r>
          </a:p>
        </p:txBody>
      </p:sp>
      <p:graphicFrame>
        <p:nvGraphicFramePr>
          <p:cNvPr id="16" name="Table 15">
            <a:extLst>
              <a:ext uri="{FF2B5EF4-FFF2-40B4-BE49-F238E27FC236}">
                <a16:creationId xmlns:a16="http://schemas.microsoft.com/office/drawing/2014/main" id="{9C038401-71AD-4796-905E-96E3288D7384}"/>
              </a:ext>
            </a:extLst>
          </p:cNvPr>
          <p:cNvGraphicFramePr>
            <a:graphicFrameLocks noGrp="1"/>
          </p:cNvGraphicFramePr>
          <p:nvPr>
            <p:extLst>
              <p:ext uri="{D42A27DB-BD31-4B8C-83A1-F6EECF244321}">
                <p14:modId xmlns:p14="http://schemas.microsoft.com/office/powerpoint/2010/main" val="3070140154"/>
              </p:ext>
            </p:extLst>
          </p:nvPr>
        </p:nvGraphicFramePr>
        <p:xfrm>
          <a:off x="539929" y="2314036"/>
          <a:ext cx="3562514" cy="370840"/>
        </p:xfrm>
        <a:graphic>
          <a:graphicData uri="http://schemas.openxmlformats.org/drawingml/2006/table">
            <a:tbl>
              <a:tblPr firstRow="1" bandRow="1">
                <a:tableStyleId>{5C22544A-7EE6-4342-B048-85BDC9FD1C3A}</a:tableStyleId>
              </a:tblPr>
              <a:tblGrid>
                <a:gridCol w="1781257">
                  <a:extLst>
                    <a:ext uri="{9D8B030D-6E8A-4147-A177-3AD203B41FA5}">
                      <a16:colId xmlns:a16="http://schemas.microsoft.com/office/drawing/2014/main" val="20000"/>
                    </a:ext>
                  </a:extLst>
                </a:gridCol>
                <a:gridCol w="1781257">
                  <a:extLst>
                    <a:ext uri="{9D8B030D-6E8A-4147-A177-3AD203B41FA5}">
                      <a16:colId xmlns:a16="http://schemas.microsoft.com/office/drawing/2014/main" val="20001"/>
                    </a:ext>
                  </a:extLst>
                </a:gridCol>
              </a:tblGrid>
              <a:tr h="370840">
                <a:tc>
                  <a:txBody>
                    <a:bodyPr/>
                    <a:lstStyle/>
                    <a:p>
                      <a:pPr algn="ctr"/>
                      <a:r>
                        <a:rPr lang="en-US" sz="1600" dirty="0">
                          <a:solidFill>
                            <a:schemeClr val="tx1">
                              <a:lumMod val="75000"/>
                              <a:lumOff val="25000"/>
                            </a:schemeClr>
                          </a:solidFill>
                        </a:rPr>
                        <a:t>40%</a:t>
                      </a:r>
                    </a:p>
                  </a:txBody>
                  <a:tcPr anchor="ctr">
                    <a:noFill/>
                  </a:tcPr>
                </a:tc>
                <a:tc>
                  <a:txBody>
                    <a:bodyPr/>
                    <a:lstStyle/>
                    <a:p>
                      <a:pPr algn="ctr"/>
                      <a:r>
                        <a:rPr lang="en-US" sz="1600" dirty="0">
                          <a:solidFill>
                            <a:schemeClr val="tx1">
                              <a:lumMod val="75000"/>
                              <a:lumOff val="25000"/>
                            </a:schemeClr>
                          </a:solidFill>
                        </a:rPr>
                        <a:t>40%</a:t>
                      </a:r>
                    </a:p>
                  </a:txBody>
                  <a:tcPr anchor="ctr">
                    <a:noFill/>
                  </a:tcPr>
                </a:tc>
                <a:extLst>
                  <a:ext uri="{0D108BD9-81ED-4DB2-BD59-A6C34878D82A}">
                    <a16:rowId xmlns:a16="http://schemas.microsoft.com/office/drawing/2014/main" val="10000"/>
                  </a:ext>
                </a:extLst>
              </a:tr>
            </a:tbl>
          </a:graphicData>
        </a:graphic>
      </p:graphicFrame>
      <p:sp>
        <p:nvSpPr>
          <p:cNvPr id="18" name="Rectangle 17"/>
          <p:cNvSpPr/>
          <p:nvPr/>
        </p:nvSpPr>
        <p:spPr>
          <a:xfrm>
            <a:off x="7935631" y="5771371"/>
            <a:ext cx="3142505" cy="276999"/>
          </a:xfrm>
          <a:prstGeom prst="rect">
            <a:avLst/>
          </a:prstGeom>
        </p:spPr>
        <p:txBody>
          <a:bodyPr wrap="square">
            <a:spAutoFit/>
          </a:bodyPr>
          <a:lstStyle/>
          <a:p>
            <a:pPr algn="ctr"/>
            <a:r>
              <a:rPr lang="en-US" sz="1200" dirty="0"/>
              <a:t>significantly higher than Q2 18/19 – Q1 19/20</a:t>
            </a:r>
          </a:p>
        </p:txBody>
      </p:sp>
    </p:spTree>
    <p:extLst>
      <p:ext uri="{BB962C8B-B14F-4D97-AF65-F5344CB8AC3E}">
        <p14:creationId xmlns:p14="http://schemas.microsoft.com/office/powerpoint/2010/main" val="769539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2755883688"/>
              </p:ext>
            </p:extLst>
          </p:nvPr>
        </p:nvGraphicFramePr>
        <p:xfrm>
          <a:off x="4750906" y="1362891"/>
          <a:ext cx="7128000" cy="288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p:nvPr>
            <p:extLst>
              <p:ext uri="{D42A27DB-BD31-4B8C-83A1-F6EECF244321}">
                <p14:modId xmlns:p14="http://schemas.microsoft.com/office/powerpoint/2010/main" val="206966934"/>
              </p:ext>
            </p:extLst>
          </p:nvPr>
        </p:nvGraphicFramePr>
        <p:xfrm>
          <a:off x="333632" y="1343433"/>
          <a:ext cx="4374000" cy="493560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fld id="{C6948BEF-FAAD-44AB-8E82-E2247398DED3}" type="slidenum">
              <a:rPr lang="en-US" smtClean="0"/>
              <a:pPr/>
              <a:t>26</a:t>
            </a:fld>
            <a:endParaRPr lang="en-US" dirty="0"/>
          </a:p>
        </p:txBody>
      </p:sp>
      <p:sp>
        <p:nvSpPr>
          <p:cNvPr id="6" name="Rectangle 5"/>
          <p:cNvSpPr/>
          <p:nvPr/>
        </p:nvSpPr>
        <p:spPr>
          <a:xfrm>
            <a:off x="181233" y="6365227"/>
            <a:ext cx="6096000" cy="461665"/>
          </a:xfrm>
          <a:prstGeom prst="rect">
            <a:avLst/>
          </a:prstGeom>
        </p:spPr>
        <p:txBody>
          <a:bodyPr>
            <a:spAutoFit/>
          </a:bodyPr>
          <a:lstStyle/>
          <a:p>
            <a:r>
              <a:rPr lang="en-US" sz="1200" dirty="0"/>
              <a:t>Q1 How satisfied are you with the level of policing in your local area? By 'local area' we mean the area within about 15 minutes walking distance of your home.</a:t>
            </a:r>
          </a:p>
        </p:txBody>
      </p:sp>
      <p:sp>
        <p:nvSpPr>
          <p:cNvPr id="22" name="Title 1"/>
          <p:cNvSpPr>
            <a:spLocks noGrp="1"/>
          </p:cNvSpPr>
          <p:nvPr>
            <p:ph type="title"/>
          </p:nvPr>
        </p:nvSpPr>
        <p:spPr>
          <a:xfrm>
            <a:off x="333632" y="159179"/>
            <a:ext cx="11545274" cy="1117169"/>
          </a:xfrm>
        </p:spPr>
        <p:txBody>
          <a:bodyPr>
            <a:normAutofit fontScale="90000"/>
          </a:bodyPr>
          <a:lstStyle/>
          <a:p>
            <a:r>
              <a:rPr lang="en-US" b="1" dirty="0">
                <a:solidFill>
                  <a:schemeClr val="tx1">
                    <a:lumMod val="65000"/>
                    <a:lumOff val="35000"/>
                  </a:schemeClr>
                </a:solidFill>
              </a:rPr>
              <a:t>Under 35s &amp; BAME residents remain the most likely to be satisfied </a:t>
            </a:r>
            <a:r>
              <a:rPr lang="en-GB" b="1" dirty="0">
                <a:solidFill>
                  <a:schemeClr val="tx1">
                    <a:lumMod val="65000"/>
                    <a:lumOff val="35000"/>
                  </a:schemeClr>
                </a:solidFill>
              </a:rPr>
              <a:t>with the level of policing in their local area</a:t>
            </a:r>
            <a:endParaRPr lang="en-US" b="1" dirty="0">
              <a:solidFill>
                <a:schemeClr val="tx1">
                  <a:lumMod val="65000"/>
                  <a:lumOff val="35000"/>
                </a:schemeClr>
              </a:solidFill>
            </a:endParaRPr>
          </a:p>
        </p:txBody>
      </p:sp>
      <p:sp>
        <p:nvSpPr>
          <p:cNvPr id="24" name="TextBox 23"/>
          <p:cNvSpPr txBox="1"/>
          <p:nvPr/>
        </p:nvSpPr>
        <p:spPr>
          <a:xfrm>
            <a:off x="4865734" y="4655113"/>
            <a:ext cx="6894717" cy="1323439"/>
          </a:xfrm>
          <a:prstGeom prst="rect">
            <a:avLst/>
          </a:prstGeom>
          <a:noFill/>
        </p:spPr>
        <p:txBody>
          <a:bodyPr wrap="square" rtlCol="0">
            <a:spAutoFit/>
          </a:bodyPr>
          <a:lstStyle/>
          <a:p>
            <a:pPr marL="285750" indent="-285750">
              <a:buClr>
                <a:srgbClr val="1BBABF"/>
              </a:buClr>
              <a:buFont typeface="Wingdings" panose="05000000000000000000" pitchFamily="2" charset="2"/>
              <a:buChar char="§"/>
            </a:pPr>
            <a:r>
              <a:rPr lang="en-GB" sz="1600" dirty="0">
                <a:solidFill>
                  <a:schemeClr val="tx1">
                    <a:lumMod val="75000"/>
                    <a:lumOff val="25000"/>
                  </a:schemeClr>
                </a:solidFill>
              </a:rPr>
              <a:t>Less than a third of victims of crime (32%) and residents aged 55+ (34%) are satisfied with the level of policing in their local area </a:t>
            </a:r>
          </a:p>
          <a:p>
            <a:pPr marL="285750" indent="-285750">
              <a:buClr>
                <a:srgbClr val="1BBABF"/>
              </a:buClr>
              <a:buFont typeface="Wingdings" panose="05000000000000000000" pitchFamily="2" charset="2"/>
              <a:buChar char="§"/>
            </a:pPr>
            <a:r>
              <a:rPr lang="en-GB" sz="1600" dirty="0">
                <a:solidFill>
                  <a:schemeClr val="tx1">
                    <a:lumMod val="75000"/>
                    <a:lumOff val="25000"/>
                  </a:schemeClr>
                </a:solidFill>
              </a:rPr>
              <a:t>There are significant differences in satisfaction between Districts – almost half of those living in Colchester (46%) are satisfied compared with less than a third in Castle Point (32%)</a:t>
            </a:r>
          </a:p>
        </p:txBody>
      </p:sp>
      <p:sp>
        <p:nvSpPr>
          <p:cNvPr id="25" name="Rectangle 24"/>
          <p:cNvSpPr/>
          <p:nvPr/>
        </p:nvSpPr>
        <p:spPr>
          <a:xfrm>
            <a:off x="8941951" y="5895975"/>
            <a:ext cx="3122141" cy="338554"/>
          </a:xfrm>
          <a:prstGeom prst="rect">
            <a:avLst/>
          </a:prstGeom>
        </p:spPr>
        <p:txBody>
          <a:bodyPr wrap="square">
            <a:spAutoFit/>
          </a:bodyPr>
          <a:lstStyle/>
          <a:p>
            <a:r>
              <a:rPr lang="en-GB" sz="800" dirty="0"/>
              <a:t>NET refers to the combined score for the two most positive answer options (Very Satisfied/Satisfied)</a:t>
            </a:r>
          </a:p>
        </p:txBody>
      </p:sp>
      <p:sp>
        <p:nvSpPr>
          <p:cNvPr id="10" name="Rectangle 9"/>
          <p:cNvSpPr/>
          <p:nvPr/>
        </p:nvSpPr>
        <p:spPr>
          <a:xfrm>
            <a:off x="797667" y="2233945"/>
            <a:ext cx="990561" cy="285519"/>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19847" y="5861818"/>
            <a:ext cx="1068382" cy="27685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9505345" y="3833217"/>
            <a:ext cx="692241" cy="464030"/>
          </a:xfrm>
          <a:prstGeom prst="ellipse">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10240860" y="3833217"/>
            <a:ext cx="692241" cy="464030"/>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459621" y="3819733"/>
            <a:ext cx="692241" cy="464030"/>
          </a:xfrm>
          <a:prstGeom prst="ellipse">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994973978"/>
              </p:ext>
            </p:extLst>
          </p:nvPr>
        </p:nvGraphicFramePr>
        <p:xfrm>
          <a:off x="4865735" y="4205069"/>
          <a:ext cx="6894716" cy="357406"/>
        </p:xfrm>
        <a:graphic>
          <a:graphicData uri="http://schemas.openxmlformats.org/drawingml/2006/table">
            <a:tbl>
              <a:tblPr firstRow="1" bandRow="1">
                <a:tableStyleId>{5C22544A-7EE6-4342-B048-85BDC9FD1C3A}</a:tableStyleId>
              </a:tblPr>
              <a:tblGrid>
                <a:gridCol w="1544118">
                  <a:extLst>
                    <a:ext uri="{9D8B030D-6E8A-4147-A177-3AD203B41FA5}">
                      <a16:colId xmlns:a16="http://schemas.microsoft.com/office/drawing/2014/main" val="20000"/>
                    </a:ext>
                  </a:extLst>
                </a:gridCol>
                <a:gridCol w="2272420">
                  <a:extLst>
                    <a:ext uri="{9D8B030D-6E8A-4147-A177-3AD203B41FA5}">
                      <a16:colId xmlns:a16="http://schemas.microsoft.com/office/drawing/2014/main" val="20001"/>
                    </a:ext>
                  </a:extLst>
                </a:gridCol>
                <a:gridCol w="1548143">
                  <a:extLst>
                    <a:ext uri="{9D8B030D-6E8A-4147-A177-3AD203B41FA5}">
                      <a16:colId xmlns:a16="http://schemas.microsoft.com/office/drawing/2014/main" val="20002"/>
                    </a:ext>
                  </a:extLst>
                </a:gridCol>
                <a:gridCol w="1530035">
                  <a:extLst>
                    <a:ext uri="{9D8B030D-6E8A-4147-A177-3AD203B41FA5}">
                      <a16:colId xmlns:a16="http://schemas.microsoft.com/office/drawing/2014/main" val="20003"/>
                    </a:ext>
                  </a:extLst>
                </a:gridCol>
              </a:tblGrid>
              <a:tr h="357406">
                <a:tc>
                  <a:txBody>
                    <a:bodyPr/>
                    <a:lstStyle/>
                    <a:p>
                      <a:pPr algn="ctr"/>
                      <a:r>
                        <a:rPr lang="en-US" sz="1400" b="0" dirty="0">
                          <a:solidFill>
                            <a:schemeClr val="tx1">
                              <a:lumMod val="75000"/>
                              <a:lumOff val="25000"/>
                            </a:schemeClr>
                          </a:solidFill>
                        </a:rPr>
                        <a:t>Gender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Ethnicity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Victim</a:t>
                      </a:r>
                      <a:r>
                        <a:rPr lang="en-US" sz="1400" b="0" baseline="0" dirty="0">
                          <a:solidFill>
                            <a:schemeClr val="tx1">
                              <a:lumMod val="75000"/>
                              <a:lumOff val="25000"/>
                            </a:schemeClr>
                          </a:solidFill>
                        </a:rPr>
                        <a:t> of crime</a:t>
                      </a:r>
                      <a:endParaRPr lang="en-US" sz="14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9" name="Oval 18"/>
          <p:cNvSpPr/>
          <p:nvPr/>
        </p:nvSpPr>
        <p:spPr>
          <a:xfrm>
            <a:off x="7966972" y="3819733"/>
            <a:ext cx="692241" cy="464030"/>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2958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27</a:t>
            </a:fld>
            <a:endParaRPr lang="en-US" dirty="0"/>
          </a:p>
        </p:txBody>
      </p:sp>
      <p:sp>
        <p:nvSpPr>
          <p:cNvPr id="11" name="Rectangle 10"/>
          <p:cNvSpPr/>
          <p:nvPr/>
        </p:nvSpPr>
        <p:spPr>
          <a:xfrm>
            <a:off x="181233" y="6365227"/>
            <a:ext cx="4028302" cy="461665"/>
          </a:xfrm>
          <a:prstGeom prst="rect">
            <a:avLst/>
          </a:prstGeom>
        </p:spPr>
        <p:txBody>
          <a:bodyPr wrap="square">
            <a:spAutoFit/>
          </a:bodyPr>
          <a:lstStyle/>
          <a:p>
            <a:r>
              <a:rPr lang="en-US" sz="1200" dirty="0"/>
              <a:t>Q2 How important, if at all, do you think it is to have a regular uniformed police presence in the area where you live?</a:t>
            </a:r>
          </a:p>
        </p:txBody>
      </p:sp>
      <p:sp>
        <p:nvSpPr>
          <p:cNvPr id="12" name="Rectangle 11"/>
          <p:cNvSpPr/>
          <p:nvPr/>
        </p:nvSpPr>
        <p:spPr>
          <a:xfrm>
            <a:off x="6417302" y="6365226"/>
            <a:ext cx="3674077" cy="461665"/>
          </a:xfrm>
          <a:prstGeom prst="rect">
            <a:avLst/>
          </a:prstGeom>
        </p:spPr>
        <p:txBody>
          <a:bodyPr wrap="square">
            <a:spAutoFit/>
          </a:bodyPr>
          <a:lstStyle/>
          <a:p>
            <a:r>
              <a:rPr lang="en-US" sz="1200" dirty="0"/>
              <a:t>National average taken from BMG Report on </a:t>
            </a:r>
            <a:r>
              <a:rPr lang="en-GB" sz="1200" dirty="0"/>
              <a:t>Public Views of Policing in England and Wales 2018</a:t>
            </a:r>
            <a:endParaRPr lang="en-US" sz="1200" dirty="0"/>
          </a:p>
        </p:txBody>
      </p:sp>
      <p:sp>
        <p:nvSpPr>
          <p:cNvPr id="14" name="Title 1"/>
          <p:cNvSpPr>
            <a:spLocks noGrp="1"/>
          </p:cNvSpPr>
          <p:nvPr>
            <p:ph type="title"/>
          </p:nvPr>
        </p:nvSpPr>
        <p:spPr>
          <a:xfrm>
            <a:off x="333632" y="159179"/>
            <a:ext cx="11545274" cy="1325563"/>
          </a:xfrm>
        </p:spPr>
        <p:txBody>
          <a:bodyPr>
            <a:normAutofit/>
          </a:bodyPr>
          <a:lstStyle/>
          <a:p>
            <a:r>
              <a:rPr lang="en-US" b="1" dirty="0">
                <a:solidFill>
                  <a:schemeClr val="tx1">
                    <a:lumMod val="65000"/>
                    <a:lumOff val="35000"/>
                  </a:schemeClr>
                </a:solidFill>
              </a:rPr>
              <a:t>A regular uniformed police presence remains important for the majority of Essex residents</a:t>
            </a:r>
            <a:endParaRPr lang="en-US" sz="4000" b="1" dirty="0">
              <a:solidFill>
                <a:schemeClr val="tx1">
                  <a:lumMod val="65000"/>
                  <a:lumOff val="35000"/>
                </a:schemeClr>
              </a:solidFill>
            </a:endParaRPr>
          </a:p>
        </p:txBody>
      </p:sp>
      <p:sp>
        <p:nvSpPr>
          <p:cNvPr id="15" name="Rectangle 14"/>
          <p:cNvSpPr/>
          <p:nvPr/>
        </p:nvSpPr>
        <p:spPr>
          <a:xfrm>
            <a:off x="333632" y="6025960"/>
            <a:ext cx="6905368" cy="230832"/>
          </a:xfrm>
          <a:prstGeom prst="rect">
            <a:avLst/>
          </a:prstGeom>
        </p:spPr>
        <p:txBody>
          <a:bodyPr wrap="square">
            <a:spAutoFit/>
          </a:bodyPr>
          <a:lstStyle/>
          <a:p>
            <a:r>
              <a:rPr lang="en-GB" sz="900" dirty="0"/>
              <a:t>NET refers to the combined score for the two most positive answer options (Very/Fairly Important). Significance testing at 95% confidence level.</a:t>
            </a:r>
          </a:p>
        </p:txBody>
      </p:sp>
      <p:sp>
        <p:nvSpPr>
          <p:cNvPr id="19" name="Rond diagonale hoek rechthoek 344"/>
          <p:cNvSpPr>
            <a:spLocks noChangeAspect="1"/>
          </p:cNvSpPr>
          <p:nvPr/>
        </p:nvSpPr>
        <p:spPr>
          <a:xfrm>
            <a:off x="5504838" y="1484742"/>
            <a:ext cx="1398217" cy="1193101"/>
          </a:xfrm>
          <a:prstGeom prst="round2DiagRect">
            <a:avLst>
              <a:gd name="adj1" fmla="val 21958"/>
              <a:gd name="adj2" fmla="val 0"/>
            </a:avLst>
          </a:prstGeom>
          <a:solidFill>
            <a:srgbClr val="7030A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b="1" dirty="0">
                <a:solidFill>
                  <a:schemeClr val="bg1"/>
                </a:solidFill>
              </a:rPr>
              <a:t>78</a:t>
            </a:r>
            <a:r>
              <a:rPr lang="en-US" sz="1400" b="1" dirty="0">
                <a:solidFill>
                  <a:schemeClr val="bg1"/>
                </a:solidFill>
              </a:rPr>
              <a:t>%</a:t>
            </a:r>
          </a:p>
          <a:p>
            <a:pPr algn="ctr"/>
            <a:r>
              <a:rPr lang="en-US" sz="1400" dirty="0">
                <a:solidFill>
                  <a:schemeClr val="bg1"/>
                </a:solidFill>
              </a:rPr>
              <a:t>National Average</a:t>
            </a:r>
          </a:p>
          <a:p>
            <a:pPr algn="ctr"/>
            <a:r>
              <a:rPr lang="en-US" sz="1400" dirty="0">
                <a:solidFill>
                  <a:schemeClr val="bg1"/>
                </a:solidFill>
              </a:rPr>
              <a:t>Important (NET)</a:t>
            </a:r>
          </a:p>
        </p:txBody>
      </p:sp>
      <p:graphicFrame>
        <p:nvGraphicFramePr>
          <p:cNvPr id="25" name="Chart 24"/>
          <p:cNvGraphicFramePr/>
          <p:nvPr>
            <p:extLst>
              <p:ext uri="{D42A27DB-BD31-4B8C-83A1-F6EECF244321}">
                <p14:modId xmlns:p14="http://schemas.microsoft.com/office/powerpoint/2010/main" val="2010784248"/>
              </p:ext>
            </p:extLst>
          </p:nvPr>
        </p:nvGraphicFramePr>
        <p:xfrm>
          <a:off x="6203947" y="2314036"/>
          <a:ext cx="5707398" cy="34380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a:xfrm>
            <a:off x="6161519" y="1769123"/>
            <a:ext cx="5601856" cy="42162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65000"/>
                    <a:lumOff val="35000"/>
                  </a:schemeClr>
                </a:solidFill>
              </a:rPr>
              <a:t>Quarterly Trend</a:t>
            </a:r>
          </a:p>
        </p:txBody>
      </p:sp>
      <p:sp>
        <p:nvSpPr>
          <p:cNvPr id="20" name="Title 1"/>
          <p:cNvSpPr txBox="1">
            <a:spLocks/>
          </p:cNvSpPr>
          <p:nvPr/>
        </p:nvSpPr>
        <p:spPr>
          <a:xfrm>
            <a:off x="749440" y="1627618"/>
            <a:ext cx="3578116" cy="7060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schemeClr val="tx1">
                    <a:lumMod val="65000"/>
                    <a:lumOff val="35000"/>
                  </a:schemeClr>
                </a:solidFill>
              </a:rPr>
              <a:t>Annual Trend</a:t>
            </a:r>
          </a:p>
        </p:txBody>
      </p:sp>
      <p:graphicFrame>
        <p:nvGraphicFramePr>
          <p:cNvPr id="21" name="Chart 20"/>
          <p:cNvGraphicFramePr/>
          <p:nvPr>
            <p:extLst>
              <p:ext uri="{D42A27DB-BD31-4B8C-83A1-F6EECF244321}">
                <p14:modId xmlns:p14="http://schemas.microsoft.com/office/powerpoint/2010/main" val="1276121119"/>
              </p:ext>
            </p:extLst>
          </p:nvPr>
        </p:nvGraphicFramePr>
        <p:xfrm>
          <a:off x="364819" y="2224882"/>
          <a:ext cx="5626406" cy="3804707"/>
        </p:xfrm>
        <a:graphic>
          <a:graphicData uri="http://schemas.openxmlformats.org/drawingml/2006/chart">
            <c:chart xmlns:c="http://schemas.openxmlformats.org/drawingml/2006/chart" xmlns:r="http://schemas.openxmlformats.org/officeDocument/2006/relationships" r:id="rId4"/>
          </a:graphicData>
        </a:graphic>
      </p:graphicFrame>
      <p:sp>
        <p:nvSpPr>
          <p:cNvPr id="17" name="Rond diagonale hoek rechthoek 344"/>
          <p:cNvSpPr>
            <a:spLocks noChangeAspect="1"/>
          </p:cNvSpPr>
          <p:nvPr/>
        </p:nvSpPr>
        <p:spPr>
          <a:xfrm>
            <a:off x="10604431" y="1484741"/>
            <a:ext cx="1398217" cy="1193101"/>
          </a:xfrm>
          <a:prstGeom prst="round2DiagRect">
            <a:avLst>
              <a:gd name="adj1" fmla="val 21958"/>
              <a:gd name="adj2" fmla="val 0"/>
            </a:avLst>
          </a:prstGeom>
          <a:solidFill>
            <a:srgbClr val="7030A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b="1" dirty="0">
                <a:solidFill>
                  <a:schemeClr val="bg1"/>
                </a:solidFill>
              </a:rPr>
              <a:t>47</a:t>
            </a:r>
            <a:r>
              <a:rPr lang="en-US" sz="1400" b="1" dirty="0">
                <a:solidFill>
                  <a:schemeClr val="bg1"/>
                </a:solidFill>
              </a:rPr>
              <a:t>%</a:t>
            </a:r>
          </a:p>
          <a:p>
            <a:pPr algn="ctr"/>
            <a:r>
              <a:rPr lang="en-US" sz="1400" dirty="0">
                <a:solidFill>
                  <a:schemeClr val="bg1"/>
                </a:solidFill>
              </a:rPr>
              <a:t>National Average</a:t>
            </a:r>
          </a:p>
          <a:p>
            <a:pPr algn="ctr"/>
            <a:r>
              <a:rPr lang="en-US" sz="1400" dirty="0">
                <a:solidFill>
                  <a:schemeClr val="bg1"/>
                </a:solidFill>
              </a:rPr>
              <a:t>Very Important</a:t>
            </a:r>
          </a:p>
        </p:txBody>
      </p:sp>
      <p:graphicFrame>
        <p:nvGraphicFramePr>
          <p:cNvPr id="28" name="Table 27">
            <a:extLst>
              <a:ext uri="{FF2B5EF4-FFF2-40B4-BE49-F238E27FC236}">
                <a16:creationId xmlns:a16="http://schemas.microsoft.com/office/drawing/2014/main" id="{9C038401-71AD-4796-905E-96E3288D7384}"/>
              </a:ext>
            </a:extLst>
          </p:cNvPr>
          <p:cNvGraphicFramePr>
            <a:graphicFrameLocks noGrp="1"/>
          </p:cNvGraphicFramePr>
          <p:nvPr>
            <p:extLst>
              <p:ext uri="{D42A27DB-BD31-4B8C-83A1-F6EECF244321}">
                <p14:modId xmlns:p14="http://schemas.microsoft.com/office/powerpoint/2010/main" val="808902921"/>
              </p:ext>
            </p:extLst>
          </p:nvPr>
        </p:nvGraphicFramePr>
        <p:xfrm>
          <a:off x="539925" y="2314036"/>
          <a:ext cx="3916824" cy="370840"/>
        </p:xfrm>
        <a:graphic>
          <a:graphicData uri="http://schemas.openxmlformats.org/drawingml/2006/table">
            <a:tbl>
              <a:tblPr firstRow="1" bandRow="1">
                <a:tableStyleId>{5C22544A-7EE6-4342-B048-85BDC9FD1C3A}</a:tableStyleId>
              </a:tblPr>
              <a:tblGrid>
                <a:gridCol w="1958412">
                  <a:extLst>
                    <a:ext uri="{9D8B030D-6E8A-4147-A177-3AD203B41FA5}">
                      <a16:colId xmlns:a16="http://schemas.microsoft.com/office/drawing/2014/main" val="20000"/>
                    </a:ext>
                  </a:extLst>
                </a:gridCol>
                <a:gridCol w="1958412">
                  <a:extLst>
                    <a:ext uri="{9D8B030D-6E8A-4147-A177-3AD203B41FA5}">
                      <a16:colId xmlns:a16="http://schemas.microsoft.com/office/drawing/2014/main" val="20001"/>
                    </a:ext>
                  </a:extLst>
                </a:gridCol>
              </a:tblGrid>
              <a:tr h="370840">
                <a:tc>
                  <a:txBody>
                    <a:bodyPr/>
                    <a:lstStyle/>
                    <a:p>
                      <a:pPr algn="ctr"/>
                      <a:r>
                        <a:rPr lang="en-US" sz="1600" dirty="0">
                          <a:solidFill>
                            <a:schemeClr val="tx1">
                              <a:lumMod val="75000"/>
                              <a:lumOff val="25000"/>
                            </a:schemeClr>
                          </a:solidFill>
                        </a:rPr>
                        <a:t>92%</a:t>
                      </a:r>
                    </a:p>
                  </a:txBody>
                  <a:tcPr anchor="ctr">
                    <a:noFill/>
                  </a:tcPr>
                </a:tc>
                <a:tc>
                  <a:txBody>
                    <a:bodyPr/>
                    <a:lstStyle/>
                    <a:p>
                      <a:pPr algn="ctr"/>
                      <a:r>
                        <a:rPr lang="en-US" sz="1600" dirty="0">
                          <a:solidFill>
                            <a:schemeClr val="tx1">
                              <a:lumMod val="75000"/>
                              <a:lumOff val="25000"/>
                            </a:schemeClr>
                          </a:solidFill>
                        </a:rPr>
                        <a:t>91%</a:t>
                      </a:r>
                    </a:p>
                  </a:txBody>
                  <a:tcPr anchor="ctr">
                    <a:noFill/>
                  </a:tcPr>
                </a:tc>
                <a:extLst>
                  <a:ext uri="{0D108BD9-81ED-4DB2-BD59-A6C34878D82A}">
                    <a16:rowId xmlns:a16="http://schemas.microsoft.com/office/drawing/2014/main" val="10000"/>
                  </a:ext>
                </a:extLst>
              </a:tr>
            </a:tbl>
          </a:graphicData>
        </a:graphic>
      </p:graphicFrame>
      <p:sp>
        <p:nvSpPr>
          <p:cNvPr id="24" name="Rectangle 23"/>
          <p:cNvSpPr/>
          <p:nvPr/>
        </p:nvSpPr>
        <p:spPr>
          <a:xfrm>
            <a:off x="4255595" y="2385455"/>
            <a:ext cx="1245149" cy="584775"/>
          </a:xfrm>
          <a:prstGeom prst="rect">
            <a:avLst/>
          </a:prstGeom>
        </p:spPr>
        <p:txBody>
          <a:bodyPr wrap="none">
            <a:spAutoFit/>
          </a:bodyPr>
          <a:lstStyle/>
          <a:p>
            <a:pPr algn="ctr"/>
            <a:r>
              <a:rPr lang="en-US" sz="1600" b="1" dirty="0">
                <a:solidFill>
                  <a:schemeClr val="tx1">
                    <a:lumMod val="75000"/>
                    <a:lumOff val="25000"/>
                  </a:schemeClr>
                </a:solidFill>
              </a:rPr>
              <a:t>% Important</a:t>
            </a:r>
          </a:p>
          <a:p>
            <a:pPr algn="ctr"/>
            <a:r>
              <a:rPr lang="en-US" sz="1600" b="1" dirty="0">
                <a:solidFill>
                  <a:schemeClr val="tx1">
                    <a:lumMod val="75000"/>
                    <a:lumOff val="25000"/>
                  </a:schemeClr>
                </a:solidFill>
              </a:rPr>
              <a:t>(Net)</a:t>
            </a:r>
          </a:p>
        </p:txBody>
      </p:sp>
      <p:sp>
        <p:nvSpPr>
          <p:cNvPr id="22" name="Rectangle 21"/>
          <p:cNvSpPr/>
          <p:nvPr/>
        </p:nvSpPr>
        <p:spPr>
          <a:xfrm>
            <a:off x="7960048" y="5787906"/>
            <a:ext cx="3142505" cy="276999"/>
          </a:xfrm>
          <a:prstGeom prst="rect">
            <a:avLst/>
          </a:prstGeom>
        </p:spPr>
        <p:txBody>
          <a:bodyPr wrap="square">
            <a:spAutoFit/>
          </a:bodyPr>
          <a:lstStyle/>
          <a:p>
            <a:pPr algn="ctr"/>
            <a:r>
              <a:rPr lang="en-US" sz="1200" dirty="0"/>
              <a:t>significantly higher than all previous Quarters</a:t>
            </a:r>
          </a:p>
        </p:txBody>
      </p:sp>
    </p:spTree>
    <p:extLst>
      <p:ext uri="{BB962C8B-B14F-4D97-AF65-F5344CB8AC3E}">
        <p14:creationId xmlns:p14="http://schemas.microsoft.com/office/powerpoint/2010/main" val="497560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1639929141"/>
              </p:ext>
            </p:extLst>
          </p:nvPr>
        </p:nvGraphicFramePr>
        <p:xfrm>
          <a:off x="4750906" y="1362891"/>
          <a:ext cx="7128000" cy="288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p:nvPr>
            <p:extLst>
              <p:ext uri="{D42A27DB-BD31-4B8C-83A1-F6EECF244321}">
                <p14:modId xmlns:p14="http://schemas.microsoft.com/office/powerpoint/2010/main" val="123786190"/>
              </p:ext>
            </p:extLst>
          </p:nvPr>
        </p:nvGraphicFramePr>
        <p:xfrm>
          <a:off x="333632" y="1343433"/>
          <a:ext cx="4374000" cy="493560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fld id="{C6948BEF-FAAD-44AB-8E82-E2247398DED3}" type="slidenum">
              <a:rPr lang="en-US" smtClean="0"/>
              <a:pPr/>
              <a:t>28</a:t>
            </a:fld>
            <a:endParaRPr lang="en-US" dirty="0"/>
          </a:p>
        </p:txBody>
      </p:sp>
      <p:sp>
        <p:nvSpPr>
          <p:cNvPr id="5" name="Rectangle 4"/>
          <p:cNvSpPr/>
          <p:nvPr/>
        </p:nvSpPr>
        <p:spPr>
          <a:xfrm>
            <a:off x="181233" y="6365227"/>
            <a:ext cx="4028302" cy="461665"/>
          </a:xfrm>
          <a:prstGeom prst="rect">
            <a:avLst/>
          </a:prstGeom>
        </p:spPr>
        <p:txBody>
          <a:bodyPr wrap="square">
            <a:spAutoFit/>
          </a:bodyPr>
          <a:lstStyle/>
          <a:p>
            <a:r>
              <a:rPr lang="en-US" sz="1200" dirty="0"/>
              <a:t>Q2 How important, if at all, do you think it is to have a regular uniformed police presence in the area where you live?</a:t>
            </a:r>
          </a:p>
        </p:txBody>
      </p:sp>
      <p:sp>
        <p:nvSpPr>
          <p:cNvPr id="6" name="Rectangle 5"/>
          <p:cNvSpPr/>
          <p:nvPr/>
        </p:nvSpPr>
        <p:spPr>
          <a:xfrm>
            <a:off x="6417302" y="6365226"/>
            <a:ext cx="3674077" cy="461665"/>
          </a:xfrm>
          <a:prstGeom prst="rect">
            <a:avLst/>
          </a:prstGeom>
        </p:spPr>
        <p:txBody>
          <a:bodyPr wrap="square">
            <a:spAutoFit/>
          </a:bodyPr>
          <a:lstStyle/>
          <a:p>
            <a:r>
              <a:rPr lang="en-US" sz="1200" dirty="0"/>
              <a:t>National average taken from Ipsos Mori Report on </a:t>
            </a:r>
            <a:r>
              <a:rPr lang="en-GB" sz="1200" dirty="0"/>
              <a:t>Public Views of Policing in England and Wales 2017/18</a:t>
            </a:r>
            <a:endParaRPr lang="en-US" sz="1200" dirty="0"/>
          </a:p>
        </p:txBody>
      </p:sp>
      <p:sp>
        <p:nvSpPr>
          <p:cNvPr id="9" name="Title 1"/>
          <p:cNvSpPr>
            <a:spLocks noGrp="1"/>
          </p:cNvSpPr>
          <p:nvPr>
            <p:ph type="title"/>
          </p:nvPr>
        </p:nvSpPr>
        <p:spPr>
          <a:xfrm>
            <a:off x="144157" y="117989"/>
            <a:ext cx="11916033" cy="1325563"/>
          </a:xfrm>
        </p:spPr>
        <p:txBody>
          <a:bodyPr>
            <a:normAutofit fontScale="90000"/>
          </a:bodyPr>
          <a:lstStyle/>
          <a:p>
            <a:r>
              <a:rPr lang="en-US" b="1" dirty="0">
                <a:solidFill>
                  <a:schemeClr val="tx1">
                    <a:lumMod val="65000"/>
                    <a:lumOff val="35000"/>
                  </a:schemeClr>
                </a:solidFill>
              </a:rPr>
              <a:t>Three quarters of recent victims of crime continue to think a regular uniformed police presence is very important</a:t>
            </a:r>
          </a:p>
        </p:txBody>
      </p:sp>
      <p:sp>
        <p:nvSpPr>
          <p:cNvPr id="10" name="TextBox 9"/>
          <p:cNvSpPr txBox="1"/>
          <p:nvPr/>
        </p:nvSpPr>
        <p:spPr>
          <a:xfrm>
            <a:off x="4801538" y="4695936"/>
            <a:ext cx="6958913" cy="1077218"/>
          </a:xfrm>
          <a:prstGeom prst="rect">
            <a:avLst/>
          </a:prstGeom>
          <a:noFill/>
        </p:spPr>
        <p:txBody>
          <a:bodyPr wrap="square" rtlCol="0">
            <a:spAutoFit/>
          </a:bodyPr>
          <a:lstStyle/>
          <a:p>
            <a:pPr marL="285750" indent="-285750">
              <a:buClr>
                <a:srgbClr val="1BBABF"/>
              </a:buClr>
              <a:buFont typeface="Wingdings" panose="05000000000000000000" pitchFamily="2" charset="2"/>
              <a:buChar char="§"/>
            </a:pPr>
            <a:r>
              <a:rPr lang="en-GB" sz="1600" dirty="0">
                <a:solidFill>
                  <a:schemeClr val="tx1">
                    <a:lumMod val="75000"/>
                    <a:lumOff val="25000"/>
                  </a:schemeClr>
                </a:solidFill>
              </a:rPr>
              <a:t>Under 35s are the least likely to think a regular uniformed police presence is very important (54%)</a:t>
            </a:r>
          </a:p>
          <a:p>
            <a:pPr marL="285750" indent="-285750">
              <a:buClr>
                <a:srgbClr val="1BBABF"/>
              </a:buClr>
              <a:buFont typeface="Wingdings" panose="05000000000000000000" pitchFamily="2" charset="2"/>
              <a:buChar char="§"/>
            </a:pPr>
            <a:r>
              <a:rPr lang="en-GB" sz="1600" dirty="0">
                <a:solidFill>
                  <a:schemeClr val="tx1">
                    <a:lumMod val="75000"/>
                    <a:lumOff val="25000"/>
                  </a:schemeClr>
                </a:solidFill>
              </a:rPr>
              <a:t>Eight out of 10 residents living in Basildon (83%) think a regular uniformed police presence is very important, compared with half in Maldon (51%)</a:t>
            </a:r>
          </a:p>
        </p:txBody>
      </p:sp>
      <p:sp>
        <p:nvSpPr>
          <p:cNvPr id="14" name="Oval 13"/>
          <p:cNvSpPr/>
          <p:nvPr/>
        </p:nvSpPr>
        <p:spPr>
          <a:xfrm>
            <a:off x="10297046" y="3849465"/>
            <a:ext cx="590030" cy="425798"/>
          </a:xfrm>
          <a:prstGeom prst="ellipse">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447514" y="3849465"/>
            <a:ext cx="692241" cy="464030"/>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2168061949"/>
              </p:ext>
            </p:extLst>
          </p:nvPr>
        </p:nvGraphicFramePr>
        <p:xfrm>
          <a:off x="4865735" y="4205069"/>
          <a:ext cx="6894716" cy="357406"/>
        </p:xfrm>
        <a:graphic>
          <a:graphicData uri="http://schemas.openxmlformats.org/drawingml/2006/table">
            <a:tbl>
              <a:tblPr firstRow="1" bandRow="1">
                <a:tableStyleId>{5C22544A-7EE6-4342-B048-85BDC9FD1C3A}</a:tableStyleId>
              </a:tblPr>
              <a:tblGrid>
                <a:gridCol w="1544118">
                  <a:extLst>
                    <a:ext uri="{9D8B030D-6E8A-4147-A177-3AD203B41FA5}">
                      <a16:colId xmlns:a16="http://schemas.microsoft.com/office/drawing/2014/main" val="20000"/>
                    </a:ext>
                  </a:extLst>
                </a:gridCol>
                <a:gridCol w="2272420">
                  <a:extLst>
                    <a:ext uri="{9D8B030D-6E8A-4147-A177-3AD203B41FA5}">
                      <a16:colId xmlns:a16="http://schemas.microsoft.com/office/drawing/2014/main" val="20001"/>
                    </a:ext>
                  </a:extLst>
                </a:gridCol>
                <a:gridCol w="1548143">
                  <a:extLst>
                    <a:ext uri="{9D8B030D-6E8A-4147-A177-3AD203B41FA5}">
                      <a16:colId xmlns:a16="http://schemas.microsoft.com/office/drawing/2014/main" val="20002"/>
                    </a:ext>
                  </a:extLst>
                </a:gridCol>
                <a:gridCol w="1530035">
                  <a:extLst>
                    <a:ext uri="{9D8B030D-6E8A-4147-A177-3AD203B41FA5}">
                      <a16:colId xmlns:a16="http://schemas.microsoft.com/office/drawing/2014/main" val="20003"/>
                    </a:ext>
                  </a:extLst>
                </a:gridCol>
              </a:tblGrid>
              <a:tr h="357406">
                <a:tc>
                  <a:txBody>
                    <a:bodyPr/>
                    <a:lstStyle/>
                    <a:p>
                      <a:pPr algn="ctr"/>
                      <a:r>
                        <a:rPr lang="en-US" sz="1400" b="0" dirty="0">
                          <a:solidFill>
                            <a:schemeClr val="tx1">
                              <a:lumMod val="75000"/>
                              <a:lumOff val="25000"/>
                            </a:schemeClr>
                          </a:solidFill>
                        </a:rPr>
                        <a:t>Gender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Ethnicity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Victim</a:t>
                      </a:r>
                      <a:r>
                        <a:rPr lang="en-US" sz="1400" b="0" baseline="0" dirty="0">
                          <a:solidFill>
                            <a:schemeClr val="tx1">
                              <a:lumMod val="75000"/>
                              <a:lumOff val="25000"/>
                            </a:schemeClr>
                          </a:solidFill>
                        </a:rPr>
                        <a:t> of crime</a:t>
                      </a:r>
                      <a:endParaRPr lang="en-US" sz="14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49895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29</a:t>
            </a:fld>
            <a:endParaRPr lang="en-US" dirty="0"/>
          </a:p>
        </p:txBody>
      </p:sp>
      <p:sp>
        <p:nvSpPr>
          <p:cNvPr id="10" name="Rectangle 9"/>
          <p:cNvSpPr/>
          <p:nvPr/>
        </p:nvSpPr>
        <p:spPr>
          <a:xfrm>
            <a:off x="181233" y="6365227"/>
            <a:ext cx="3426940" cy="461665"/>
          </a:xfrm>
          <a:prstGeom prst="rect">
            <a:avLst/>
          </a:prstGeom>
        </p:spPr>
        <p:txBody>
          <a:bodyPr wrap="square">
            <a:spAutoFit/>
          </a:bodyPr>
          <a:lstStyle/>
          <a:p>
            <a:r>
              <a:rPr lang="en-GB" sz="1200" dirty="0"/>
              <a:t>Q3 Compared to the last 12 months has there been a change in the level of policing in this area? </a:t>
            </a:r>
            <a:endParaRPr lang="en-US" sz="1200" dirty="0"/>
          </a:p>
        </p:txBody>
      </p:sp>
      <p:sp>
        <p:nvSpPr>
          <p:cNvPr id="11" name="Rectangle 10"/>
          <p:cNvSpPr/>
          <p:nvPr/>
        </p:nvSpPr>
        <p:spPr>
          <a:xfrm>
            <a:off x="6417302" y="6365226"/>
            <a:ext cx="3674077" cy="461665"/>
          </a:xfrm>
          <a:prstGeom prst="rect">
            <a:avLst/>
          </a:prstGeom>
        </p:spPr>
        <p:txBody>
          <a:bodyPr wrap="square">
            <a:spAutoFit/>
          </a:bodyPr>
          <a:lstStyle/>
          <a:p>
            <a:r>
              <a:rPr lang="en-US" sz="1200" dirty="0"/>
              <a:t>National average taken from BMG Report on </a:t>
            </a:r>
            <a:r>
              <a:rPr lang="en-GB" sz="1200" dirty="0"/>
              <a:t>Public Views of Policing in England and Wales 2018</a:t>
            </a:r>
            <a:endParaRPr lang="en-US" sz="1200" dirty="0"/>
          </a:p>
        </p:txBody>
      </p:sp>
      <p:sp>
        <p:nvSpPr>
          <p:cNvPr id="12" name="Title 1"/>
          <p:cNvSpPr>
            <a:spLocks noGrp="1"/>
          </p:cNvSpPr>
          <p:nvPr>
            <p:ph type="title"/>
          </p:nvPr>
        </p:nvSpPr>
        <p:spPr>
          <a:xfrm>
            <a:off x="333632" y="159179"/>
            <a:ext cx="11545274" cy="1325563"/>
          </a:xfrm>
        </p:spPr>
        <p:txBody>
          <a:bodyPr>
            <a:normAutofit fontScale="90000"/>
          </a:bodyPr>
          <a:lstStyle/>
          <a:p>
            <a:r>
              <a:rPr lang="en-US" b="1" dirty="0">
                <a:solidFill>
                  <a:schemeClr val="tx1">
                    <a:lumMod val="65000"/>
                    <a:lumOff val="35000"/>
                  </a:schemeClr>
                </a:solidFill>
              </a:rPr>
              <a:t>A quarter continue to feel there has been a decrease in the level of policing in the last 12 months</a:t>
            </a:r>
          </a:p>
        </p:txBody>
      </p:sp>
      <p:sp>
        <p:nvSpPr>
          <p:cNvPr id="13" name="Rond diagonale hoek rechthoek 344"/>
          <p:cNvSpPr>
            <a:spLocks noChangeAspect="1"/>
          </p:cNvSpPr>
          <p:nvPr/>
        </p:nvSpPr>
        <p:spPr>
          <a:xfrm>
            <a:off x="4396413" y="1577424"/>
            <a:ext cx="2020889" cy="1294916"/>
          </a:xfrm>
          <a:prstGeom prst="round2DiagRect">
            <a:avLst>
              <a:gd name="adj1" fmla="val 21958"/>
              <a:gd name="adj2" fmla="val 0"/>
            </a:avLst>
          </a:prstGeom>
          <a:solidFill>
            <a:srgbClr val="7030A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b="1" dirty="0">
                <a:solidFill>
                  <a:schemeClr val="bg1"/>
                </a:solidFill>
              </a:rPr>
              <a:t>22</a:t>
            </a:r>
            <a:r>
              <a:rPr lang="en-US" sz="1400" b="1" dirty="0">
                <a:solidFill>
                  <a:schemeClr val="bg1"/>
                </a:solidFill>
              </a:rPr>
              <a:t>%</a:t>
            </a:r>
          </a:p>
          <a:p>
            <a:pPr algn="ctr"/>
            <a:r>
              <a:rPr lang="en-US" sz="1400" dirty="0">
                <a:solidFill>
                  <a:schemeClr val="bg1"/>
                </a:solidFill>
              </a:rPr>
              <a:t>National Average</a:t>
            </a:r>
          </a:p>
          <a:p>
            <a:pPr algn="ctr"/>
            <a:r>
              <a:rPr lang="en-GB" sz="1400" dirty="0">
                <a:solidFill>
                  <a:schemeClr val="bg1"/>
                </a:solidFill>
              </a:rPr>
              <a:t>Service provided by local police has got worse</a:t>
            </a:r>
          </a:p>
        </p:txBody>
      </p:sp>
      <p:graphicFrame>
        <p:nvGraphicFramePr>
          <p:cNvPr id="18" name="Chart 17"/>
          <p:cNvGraphicFramePr/>
          <p:nvPr>
            <p:extLst>
              <p:ext uri="{D42A27DB-BD31-4B8C-83A1-F6EECF244321}">
                <p14:modId xmlns:p14="http://schemas.microsoft.com/office/powerpoint/2010/main" val="3100360068"/>
              </p:ext>
            </p:extLst>
          </p:nvPr>
        </p:nvGraphicFramePr>
        <p:xfrm>
          <a:off x="6604906" y="2190749"/>
          <a:ext cx="5274000" cy="3838839"/>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p:cNvSpPr txBox="1">
            <a:spLocks/>
          </p:cNvSpPr>
          <p:nvPr/>
        </p:nvSpPr>
        <p:spPr>
          <a:xfrm>
            <a:off x="6161519" y="1769123"/>
            <a:ext cx="5601856" cy="42162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65000"/>
                    <a:lumOff val="35000"/>
                  </a:schemeClr>
                </a:solidFill>
              </a:rPr>
              <a:t>Quarterly Trend</a:t>
            </a:r>
          </a:p>
        </p:txBody>
      </p:sp>
      <p:sp>
        <p:nvSpPr>
          <p:cNvPr id="16" name="Title 1"/>
          <p:cNvSpPr txBox="1">
            <a:spLocks/>
          </p:cNvSpPr>
          <p:nvPr/>
        </p:nvSpPr>
        <p:spPr>
          <a:xfrm>
            <a:off x="749440" y="1627618"/>
            <a:ext cx="3578116" cy="7060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schemeClr val="tx1">
                    <a:lumMod val="65000"/>
                    <a:lumOff val="35000"/>
                  </a:schemeClr>
                </a:solidFill>
              </a:rPr>
              <a:t>Annual Trend</a:t>
            </a:r>
          </a:p>
        </p:txBody>
      </p:sp>
      <p:graphicFrame>
        <p:nvGraphicFramePr>
          <p:cNvPr id="17" name="Chart 16"/>
          <p:cNvGraphicFramePr/>
          <p:nvPr>
            <p:extLst>
              <p:ext uri="{D42A27DB-BD31-4B8C-83A1-F6EECF244321}">
                <p14:modId xmlns:p14="http://schemas.microsoft.com/office/powerpoint/2010/main" val="3276603011"/>
              </p:ext>
            </p:extLst>
          </p:nvPr>
        </p:nvGraphicFramePr>
        <p:xfrm>
          <a:off x="364819" y="2224882"/>
          <a:ext cx="5626406" cy="38047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04003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3</a:t>
            </a:fld>
            <a:endParaRPr lang="en-US" dirty="0"/>
          </a:p>
        </p:txBody>
      </p:sp>
      <p:sp>
        <p:nvSpPr>
          <p:cNvPr id="5" name="Title 1"/>
          <p:cNvSpPr>
            <a:spLocks noGrp="1"/>
          </p:cNvSpPr>
          <p:nvPr>
            <p:ph type="title"/>
          </p:nvPr>
        </p:nvSpPr>
        <p:spPr>
          <a:xfrm>
            <a:off x="258921" y="0"/>
            <a:ext cx="11545274" cy="635267"/>
          </a:xfrm>
        </p:spPr>
        <p:txBody>
          <a:bodyPr>
            <a:normAutofit fontScale="90000"/>
          </a:bodyPr>
          <a:lstStyle/>
          <a:p>
            <a:br>
              <a:rPr lang="en-GB" b="1" dirty="0">
                <a:solidFill>
                  <a:schemeClr val="tx1">
                    <a:lumMod val="65000"/>
                    <a:lumOff val="35000"/>
                  </a:schemeClr>
                </a:solidFill>
              </a:rPr>
            </a:br>
            <a:r>
              <a:rPr lang="en-GB" sz="4000" b="1" dirty="0">
                <a:solidFill>
                  <a:schemeClr val="tx1">
                    <a:lumMod val="65000"/>
                    <a:lumOff val="35000"/>
                  </a:schemeClr>
                </a:solidFill>
              </a:rPr>
              <a:t>Executive Summary: Quarter 2 (Q2) 2019/20 results </a:t>
            </a:r>
            <a:br>
              <a:rPr lang="en-GB" b="1" dirty="0">
                <a:solidFill>
                  <a:schemeClr val="tx1">
                    <a:lumMod val="65000"/>
                    <a:lumOff val="35000"/>
                  </a:schemeClr>
                </a:solidFill>
              </a:rPr>
            </a:br>
            <a:endParaRPr lang="en-US" b="1" dirty="0">
              <a:solidFill>
                <a:schemeClr val="tx1">
                  <a:lumMod val="65000"/>
                  <a:lumOff val="35000"/>
                </a:schemeClr>
              </a:solidFill>
            </a:endParaRPr>
          </a:p>
        </p:txBody>
      </p:sp>
      <p:sp>
        <p:nvSpPr>
          <p:cNvPr id="6" name="TextBox 5"/>
          <p:cNvSpPr txBox="1"/>
          <p:nvPr/>
        </p:nvSpPr>
        <p:spPr>
          <a:xfrm>
            <a:off x="101600" y="635267"/>
            <a:ext cx="11962492" cy="5970865"/>
          </a:xfrm>
          <a:prstGeom prst="rect">
            <a:avLst/>
          </a:prstGeom>
          <a:noFill/>
        </p:spPr>
        <p:txBody>
          <a:bodyPr wrap="square" rtlCol="0">
            <a:spAutoFit/>
          </a:bodyPr>
          <a:lstStyle/>
          <a:p>
            <a:pPr marL="342900" indent="-342900">
              <a:buClr>
                <a:srgbClr val="1BBABF"/>
              </a:buClr>
              <a:buFont typeface="Wingdings" panose="05000000000000000000" pitchFamily="2" charset="2"/>
              <a:buChar char="§"/>
            </a:pPr>
            <a:r>
              <a:rPr lang="en-GB" sz="2000" i="1" dirty="0"/>
              <a:t>Q2, 2019/20 saw the lowest figure (64%) recorded for confidence (good or excellent job) since the SMSR survey was commissioned in 2017  (Page 7). </a:t>
            </a:r>
          </a:p>
          <a:p>
            <a:pPr>
              <a:buClr>
                <a:srgbClr val="1BBABF"/>
              </a:buClr>
            </a:pPr>
            <a:endParaRPr lang="en-GB" sz="800" i="1" dirty="0"/>
          </a:p>
          <a:p>
            <a:pPr marL="742950" lvl="1" indent="-285750">
              <a:buClr>
                <a:srgbClr val="1BBABF"/>
              </a:buClr>
              <a:buFont typeface="Wingdings" panose="05000000000000000000" pitchFamily="2" charset="2"/>
              <a:buChar char="§"/>
            </a:pPr>
            <a:r>
              <a:rPr lang="en-GB" sz="2000" i="1" dirty="0"/>
              <a:t>Victims are far less likely to agree that the police are doing a good or excellent job in their local area. This is important, as these are people that have recently had contact with Essex Police (Page 8). </a:t>
            </a:r>
          </a:p>
          <a:p>
            <a:pPr>
              <a:buClr>
                <a:srgbClr val="1BBABF"/>
              </a:buClr>
            </a:pPr>
            <a:endParaRPr lang="en-GB" sz="800" i="1" dirty="0"/>
          </a:p>
          <a:p>
            <a:pPr marL="285750" indent="-285750">
              <a:buClr>
                <a:srgbClr val="1BBABF"/>
              </a:buClr>
              <a:buFont typeface="Wingdings" panose="05000000000000000000" pitchFamily="2" charset="2"/>
              <a:buChar char="§"/>
            </a:pPr>
            <a:r>
              <a:rPr lang="en-GB" sz="2000" i="1" dirty="0"/>
              <a:t>Perceptions of fairness (legitimacy) are a key factor in how confident people feel about the police. Results for Q2, 2019/2O show that about 7 in 10 residents feel they would be treated fairly if they made a complaint. While this has remained stable since Q1, there has been a general decline since 2017 when 8 out of 10 felt they would be treated fairly (page 13). </a:t>
            </a:r>
          </a:p>
          <a:p>
            <a:pPr marL="285750" indent="-285750">
              <a:buClr>
                <a:srgbClr val="1BBABF"/>
              </a:buClr>
              <a:buFont typeface="Wingdings" panose="05000000000000000000" pitchFamily="2" charset="2"/>
              <a:buChar char="§"/>
            </a:pPr>
            <a:endParaRPr lang="en-GB" sz="800" i="1" dirty="0"/>
          </a:p>
          <a:p>
            <a:pPr marL="742950" lvl="1" indent="-285750">
              <a:buClr>
                <a:srgbClr val="1BBABF"/>
              </a:buClr>
              <a:buFont typeface="Wingdings" panose="05000000000000000000" pitchFamily="2" charset="2"/>
              <a:buChar char="§"/>
            </a:pPr>
            <a:r>
              <a:rPr lang="en-GB" sz="2000" i="1" dirty="0"/>
              <a:t>BAME respondents and Victims are less likely to feel they would be treated fairly by the police if they made a complaint (page 14). </a:t>
            </a:r>
          </a:p>
          <a:p>
            <a:pPr marL="285750" indent="-285750">
              <a:buClr>
                <a:srgbClr val="1BBABF"/>
              </a:buClr>
              <a:buFont typeface="Wingdings" panose="05000000000000000000" pitchFamily="2" charset="2"/>
              <a:buChar char="§"/>
            </a:pPr>
            <a:endParaRPr lang="en-GB" sz="800" i="1" dirty="0"/>
          </a:p>
          <a:p>
            <a:pPr marL="285750" indent="-285750">
              <a:buClr>
                <a:srgbClr val="1BBABF"/>
              </a:buClr>
              <a:buFont typeface="Wingdings" panose="05000000000000000000" pitchFamily="2" charset="2"/>
              <a:buChar char="§"/>
            </a:pPr>
            <a:r>
              <a:rPr lang="en-GB" sz="2000" i="1" dirty="0"/>
              <a:t>Perceptions of fairness in the use of stop and search have also decreased in Q2, 2019/20 (68%). Perceptions have worsened as use of stop and search has increased. While more activity is likely to increase the risk of less positive perceptions, this is another factor that is important to how confident people feel about the police (Page 20). </a:t>
            </a:r>
          </a:p>
          <a:p>
            <a:pPr marL="285750" indent="-285750">
              <a:buClr>
                <a:srgbClr val="1BBABF"/>
              </a:buClr>
              <a:buFont typeface="Wingdings" panose="05000000000000000000" pitchFamily="2" charset="2"/>
              <a:buChar char="§"/>
            </a:pPr>
            <a:endParaRPr lang="en-GB" sz="800" i="1" dirty="0"/>
          </a:p>
          <a:p>
            <a:pPr marL="742950" lvl="1" indent="-285750">
              <a:buClr>
                <a:srgbClr val="1BBABF"/>
              </a:buClr>
              <a:buFont typeface="Wingdings" panose="05000000000000000000" pitchFamily="2" charset="2"/>
              <a:buChar char="§"/>
            </a:pPr>
            <a:r>
              <a:rPr lang="en-GB" sz="2000" i="1" dirty="0"/>
              <a:t>BAME residents are less likely to agree that the police use these powers fairly and respectfully (page 21).     </a:t>
            </a:r>
          </a:p>
          <a:p>
            <a:pPr marL="285750" indent="-285750">
              <a:buClr>
                <a:srgbClr val="1BBABF"/>
              </a:buClr>
              <a:buFont typeface="Wingdings" panose="05000000000000000000" pitchFamily="2" charset="2"/>
              <a:buChar char="§"/>
            </a:pPr>
            <a:endParaRPr lang="en-GB" sz="2000" i="1" dirty="0"/>
          </a:p>
          <a:p>
            <a:pPr marL="285750" indent="-285750">
              <a:buClr>
                <a:srgbClr val="1BBABF"/>
              </a:buClr>
              <a:buFont typeface="Wingdings" panose="05000000000000000000" pitchFamily="2" charset="2"/>
              <a:buChar char="§"/>
            </a:pPr>
            <a:endParaRPr lang="en-GB" sz="2200" dirty="0"/>
          </a:p>
        </p:txBody>
      </p:sp>
    </p:spTree>
    <p:extLst>
      <p:ext uri="{BB962C8B-B14F-4D97-AF65-F5344CB8AC3E}">
        <p14:creationId xmlns:p14="http://schemas.microsoft.com/office/powerpoint/2010/main" val="2119936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486152"/>
            <a:ext cx="12192000" cy="4370832"/>
          </a:xfrm>
          <a:prstGeom prst="rect">
            <a:avLst/>
          </a:prstGeom>
          <a:solidFill>
            <a:srgbClr val="DFEBF7"/>
          </a:solidFill>
          <a:ln>
            <a:noFill/>
          </a:ln>
          <a:effectLst/>
        </p:spPr>
        <p:txBody>
          <a:bodyPr vert="horz" wrap="square" lIns="36576" tIns="36576" rIns="36576" bIns="36576" numCol="1" anchor="t" anchorCtr="0" compatLnSpc="1">
            <a:prstTxWarp prst="textNoShape">
              <a:avLst/>
            </a:prstTxWarp>
          </a:bodyPr>
          <a:lstStyle/>
          <a:p>
            <a:endParaRPr lang="en-GB" dirty="0"/>
          </a:p>
        </p:txBody>
      </p:sp>
      <p:pic>
        <p:nvPicPr>
          <p:cNvPr id="5"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2594" y="345051"/>
            <a:ext cx="4448236" cy="18151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12" descr="ico_logo"/>
          <p:cNvPicPr>
            <a:picLocks noChangeAspect="1" noChangeArrowheads="1"/>
          </p:cNvPicPr>
          <p:nvPr/>
        </p:nvPicPr>
        <p:blipFill>
          <a:blip r:embed="rId4" cstate="print">
            <a:clrChange>
              <a:clrFrom>
                <a:srgbClr val="FFFFFF"/>
              </a:clrFrom>
              <a:clrTo>
                <a:srgbClr val="FFFFFF">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l="30157" t="33600" r="30199" b="33865"/>
          <a:stretch>
            <a:fillRect/>
          </a:stretch>
        </p:blipFill>
        <p:spPr bwMode="auto">
          <a:xfrm>
            <a:off x="4403080" y="6069079"/>
            <a:ext cx="801629" cy="49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13" descr="iso-logo"/>
          <p:cNvPicPr>
            <a:picLocks noChangeAspect="1" noChangeArrowheads="1"/>
          </p:cNvPicPr>
          <p:nvPr/>
        </p:nvPicPr>
        <p:blipFill>
          <a:blip r:embed="rId5" cstate="print">
            <a:clrChange>
              <a:clrFrom>
                <a:srgbClr val="000000"/>
              </a:clrFrom>
              <a:clrTo>
                <a:srgbClr val="000000">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b="1625"/>
          <a:stretch>
            <a:fillRect/>
          </a:stretch>
        </p:blipFill>
        <p:spPr bwMode="auto">
          <a:xfrm>
            <a:off x="6925056" y="5981189"/>
            <a:ext cx="61753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14" descr="MRS-Company-partner-scheme"/>
          <p:cNvPicPr>
            <a:picLocks noChangeAspect="1" noChangeArrowheads="1"/>
          </p:cNvPicPr>
          <p:nvPr/>
        </p:nvPicPr>
        <p:blipFill>
          <a:blip r:embed="rId6" cstate="print">
            <a:clrChange>
              <a:clrFrom>
                <a:srgbClr val="FFFFFF"/>
              </a:clrFrom>
              <a:clrTo>
                <a:srgbClr val="FFFFFF">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a:stretch>
            <a:fillRect/>
          </a:stretch>
        </p:blipFill>
        <p:spPr bwMode="auto">
          <a:xfrm>
            <a:off x="5470403" y="5981188"/>
            <a:ext cx="1188959" cy="64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6" name="Picture 2" descr="Image result for essex poli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191" y="345051"/>
            <a:ext cx="3099965" cy="18151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06078" y="3040352"/>
            <a:ext cx="11565924" cy="1631216"/>
          </a:xfrm>
          <a:prstGeom prst="rect">
            <a:avLst/>
          </a:prstGeom>
          <a:noFill/>
        </p:spPr>
        <p:txBody>
          <a:bodyPr wrap="square" rtlCol="0">
            <a:spAutoFit/>
          </a:bodyPr>
          <a:lstStyle/>
          <a:p>
            <a:r>
              <a:rPr lang="en-GB" sz="5000" dirty="0">
                <a:solidFill>
                  <a:schemeClr val="tx1">
                    <a:lumMod val="65000"/>
                    <a:lumOff val="35000"/>
                  </a:schemeClr>
                </a:solidFill>
              </a:rPr>
              <a:t>Section Four </a:t>
            </a:r>
          </a:p>
          <a:p>
            <a:r>
              <a:rPr lang="en-GB" sz="5000" dirty="0">
                <a:solidFill>
                  <a:schemeClr val="tx1">
                    <a:lumMod val="65000"/>
                    <a:lumOff val="35000"/>
                  </a:schemeClr>
                </a:solidFill>
              </a:rPr>
              <a:t>Crime &amp; ASB Perceptions</a:t>
            </a:r>
            <a:endParaRPr lang="en-US" sz="4000" dirty="0">
              <a:solidFill>
                <a:schemeClr val="tx1">
                  <a:lumMod val="65000"/>
                  <a:lumOff val="35000"/>
                </a:schemeClr>
              </a:solidFill>
            </a:endParaRPr>
          </a:p>
        </p:txBody>
      </p:sp>
    </p:spTree>
    <p:extLst>
      <p:ext uri="{BB962C8B-B14F-4D97-AF65-F5344CB8AC3E}">
        <p14:creationId xmlns:p14="http://schemas.microsoft.com/office/powerpoint/2010/main" val="3804927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31</a:t>
            </a:fld>
            <a:endParaRPr lang="en-US" dirty="0"/>
          </a:p>
        </p:txBody>
      </p:sp>
      <p:sp>
        <p:nvSpPr>
          <p:cNvPr id="5" name="Rectangle 4"/>
          <p:cNvSpPr/>
          <p:nvPr/>
        </p:nvSpPr>
        <p:spPr>
          <a:xfrm>
            <a:off x="240064" y="6365227"/>
            <a:ext cx="5586202" cy="461665"/>
          </a:xfrm>
          <a:prstGeom prst="rect">
            <a:avLst/>
          </a:prstGeom>
        </p:spPr>
        <p:txBody>
          <a:bodyPr wrap="square">
            <a:spAutoFit/>
          </a:bodyPr>
          <a:lstStyle/>
          <a:p>
            <a:r>
              <a:rPr lang="en-US" sz="1200" dirty="0"/>
              <a:t>Q19 Compared with 12 months ago, do you think crime and anti-social behaviour have become more of a problem in your area less of a problem, or has it not changed?</a:t>
            </a:r>
          </a:p>
        </p:txBody>
      </p:sp>
      <p:sp>
        <p:nvSpPr>
          <p:cNvPr id="6" name="Rectangle 5"/>
          <p:cNvSpPr/>
          <p:nvPr/>
        </p:nvSpPr>
        <p:spPr>
          <a:xfrm>
            <a:off x="6417302" y="6365226"/>
            <a:ext cx="3674077" cy="461665"/>
          </a:xfrm>
          <a:prstGeom prst="rect">
            <a:avLst/>
          </a:prstGeom>
        </p:spPr>
        <p:txBody>
          <a:bodyPr wrap="square">
            <a:spAutoFit/>
          </a:bodyPr>
          <a:lstStyle/>
          <a:p>
            <a:r>
              <a:rPr lang="en-GB" sz="1200" dirty="0"/>
              <a:t>National average taken from BMG Report on Public Views of Policing in England and Wales 2018</a:t>
            </a:r>
          </a:p>
        </p:txBody>
      </p:sp>
      <p:sp>
        <p:nvSpPr>
          <p:cNvPr id="12" name="Title 1"/>
          <p:cNvSpPr>
            <a:spLocks noGrp="1"/>
          </p:cNvSpPr>
          <p:nvPr>
            <p:ph type="title"/>
          </p:nvPr>
        </p:nvSpPr>
        <p:spPr>
          <a:xfrm>
            <a:off x="234217" y="159179"/>
            <a:ext cx="11820942" cy="1410695"/>
          </a:xfrm>
        </p:spPr>
        <p:txBody>
          <a:bodyPr>
            <a:noAutofit/>
          </a:bodyPr>
          <a:lstStyle/>
          <a:p>
            <a:r>
              <a:rPr lang="en-US" sz="4000" b="1" dirty="0">
                <a:solidFill>
                  <a:schemeClr val="tx1">
                    <a:lumMod val="65000"/>
                    <a:lumOff val="35000"/>
                  </a:schemeClr>
                </a:solidFill>
              </a:rPr>
              <a:t>About a third continue to think crime &amp; ASB has become more of a problem in the last 12 months</a:t>
            </a:r>
          </a:p>
        </p:txBody>
      </p:sp>
      <p:sp>
        <p:nvSpPr>
          <p:cNvPr id="13" name="Rectangle 12"/>
          <p:cNvSpPr/>
          <p:nvPr/>
        </p:nvSpPr>
        <p:spPr>
          <a:xfrm>
            <a:off x="639297" y="6026456"/>
            <a:ext cx="5419757" cy="230832"/>
          </a:xfrm>
          <a:prstGeom prst="rect">
            <a:avLst/>
          </a:prstGeom>
        </p:spPr>
        <p:txBody>
          <a:bodyPr wrap="square">
            <a:spAutoFit/>
          </a:bodyPr>
          <a:lstStyle/>
          <a:p>
            <a:r>
              <a:rPr lang="en-GB" sz="900" dirty="0"/>
              <a:t>Significance testing at 95% confidence level</a:t>
            </a:r>
          </a:p>
        </p:txBody>
      </p:sp>
      <p:sp>
        <p:nvSpPr>
          <p:cNvPr id="18" name="Rond diagonale hoek rechthoek 344"/>
          <p:cNvSpPr>
            <a:spLocks noChangeAspect="1"/>
          </p:cNvSpPr>
          <p:nvPr/>
        </p:nvSpPr>
        <p:spPr>
          <a:xfrm>
            <a:off x="4537109" y="1698317"/>
            <a:ext cx="1607579" cy="1193101"/>
          </a:xfrm>
          <a:prstGeom prst="round2DiagRect">
            <a:avLst>
              <a:gd name="adj1" fmla="val 21958"/>
              <a:gd name="adj2" fmla="val 0"/>
            </a:avLst>
          </a:prstGeom>
          <a:solidFill>
            <a:srgbClr val="7030A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b="1" dirty="0">
                <a:solidFill>
                  <a:schemeClr val="bg1"/>
                </a:solidFill>
              </a:rPr>
              <a:t>26</a:t>
            </a:r>
            <a:r>
              <a:rPr lang="en-US" sz="1400" b="1" dirty="0">
                <a:solidFill>
                  <a:schemeClr val="bg1"/>
                </a:solidFill>
              </a:rPr>
              <a:t>%</a:t>
            </a:r>
          </a:p>
          <a:p>
            <a:pPr algn="ctr"/>
            <a:r>
              <a:rPr lang="en-US" sz="1400" dirty="0">
                <a:solidFill>
                  <a:schemeClr val="bg1"/>
                </a:solidFill>
              </a:rPr>
              <a:t>National Average</a:t>
            </a:r>
          </a:p>
          <a:p>
            <a:pPr algn="ctr"/>
            <a:r>
              <a:rPr lang="en-US" sz="1400" dirty="0">
                <a:solidFill>
                  <a:schemeClr val="bg1"/>
                </a:solidFill>
              </a:rPr>
              <a:t>More of a problem</a:t>
            </a:r>
          </a:p>
        </p:txBody>
      </p:sp>
      <p:graphicFrame>
        <p:nvGraphicFramePr>
          <p:cNvPr id="23" name="Chart 22"/>
          <p:cNvGraphicFramePr/>
          <p:nvPr>
            <p:extLst>
              <p:ext uri="{D42A27DB-BD31-4B8C-83A1-F6EECF244321}">
                <p14:modId xmlns:p14="http://schemas.microsoft.com/office/powerpoint/2010/main" val="1484268158"/>
              </p:ext>
            </p:extLst>
          </p:nvPr>
        </p:nvGraphicFramePr>
        <p:xfrm>
          <a:off x="6200778" y="2314036"/>
          <a:ext cx="5710567" cy="34380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1"/>
          <p:cNvSpPr txBox="1">
            <a:spLocks/>
          </p:cNvSpPr>
          <p:nvPr/>
        </p:nvSpPr>
        <p:spPr>
          <a:xfrm>
            <a:off x="6161519" y="1769123"/>
            <a:ext cx="5601856" cy="42162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65000"/>
                    <a:lumOff val="35000"/>
                  </a:schemeClr>
                </a:solidFill>
              </a:rPr>
              <a:t>Quarterly Trend</a:t>
            </a:r>
          </a:p>
        </p:txBody>
      </p:sp>
      <p:sp>
        <p:nvSpPr>
          <p:cNvPr id="19" name="Title 1"/>
          <p:cNvSpPr txBox="1">
            <a:spLocks/>
          </p:cNvSpPr>
          <p:nvPr/>
        </p:nvSpPr>
        <p:spPr>
          <a:xfrm>
            <a:off x="749440" y="1627618"/>
            <a:ext cx="3578116" cy="7060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schemeClr val="tx1">
                    <a:lumMod val="65000"/>
                    <a:lumOff val="35000"/>
                  </a:schemeClr>
                </a:solidFill>
              </a:rPr>
              <a:t>Annual Trend</a:t>
            </a:r>
          </a:p>
        </p:txBody>
      </p:sp>
      <p:graphicFrame>
        <p:nvGraphicFramePr>
          <p:cNvPr id="21" name="Chart 20"/>
          <p:cNvGraphicFramePr/>
          <p:nvPr>
            <p:extLst>
              <p:ext uri="{D42A27DB-BD31-4B8C-83A1-F6EECF244321}">
                <p14:modId xmlns:p14="http://schemas.microsoft.com/office/powerpoint/2010/main" val="541388015"/>
              </p:ext>
            </p:extLst>
          </p:nvPr>
        </p:nvGraphicFramePr>
        <p:xfrm>
          <a:off x="364819" y="2224882"/>
          <a:ext cx="5626406" cy="38047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7398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1139033138"/>
              </p:ext>
            </p:extLst>
          </p:nvPr>
        </p:nvGraphicFramePr>
        <p:xfrm>
          <a:off x="4750906" y="1362891"/>
          <a:ext cx="7128000" cy="288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p:nvPr>
            <p:extLst>
              <p:ext uri="{D42A27DB-BD31-4B8C-83A1-F6EECF244321}">
                <p14:modId xmlns:p14="http://schemas.microsoft.com/office/powerpoint/2010/main" val="1747501136"/>
              </p:ext>
            </p:extLst>
          </p:nvPr>
        </p:nvGraphicFramePr>
        <p:xfrm>
          <a:off x="333632" y="1343433"/>
          <a:ext cx="4374000" cy="493560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fld id="{C6948BEF-FAAD-44AB-8E82-E2247398DED3}" type="slidenum">
              <a:rPr lang="en-US" smtClean="0"/>
              <a:pPr/>
              <a:t>32</a:t>
            </a:fld>
            <a:endParaRPr lang="en-US" dirty="0"/>
          </a:p>
        </p:txBody>
      </p:sp>
      <p:sp>
        <p:nvSpPr>
          <p:cNvPr id="7" name="Rectangle 6"/>
          <p:cNvSpPr/>
          <p:nvPr/>
        </p:nvSpPr>
        <p:spPr>
          <a:xfrm>
            <a:off x="240064" y="6365227"/>
            <a:ext cx="5586202" cy="461665"/>
          </a:xfrm>
          <a:prstGeom prst="rect">
            <a:avLst/>
          </a:prstGeom>
        </p:spPr>
        <p:txBody>
          <a:bodyPr wrap="square">
            <a:spAutoFit/>
          </a:bodyPr>
          <a:lstStyle/>
          <a:p>
            <a:r>
              <a:rPr lang="en-US" sz="1200" dirty="0"/>
              <a:t>Q19 Compared with 12 months ago, do you think crime and anti-social behaviour have become more of a problem in your area less of a problem, or has it not changed?</a:t>
            </a:r>
          </a:p>
        </p:txBody>
      </p:sp>
      <p:sp>
        <p:nvSpPr>
          <p:cNvPr id="8" name="Title 1"/>
          <p:cNvSpPr>
            <a:spLocks noGrp="1"/>
          </p:cNvSpPr>
          <p:nvPr>
            <p:ph type="title"/>
          </p:nvPr>
        </p:nvSpPr>
        <p:spPr>
          <a:xfrm>
            <a:off x="234217" y="159179"/>
            <a:ext cx="11820942" cy="1410695"/>
          </a:xfrm>
        </p:spPr>
        <p:txBody>
          <a:bodyPr>
            <a:noAutofit/>
          </a:bodyPr>
          <a:lstStyle/>
          <a:p>
            <a:r>
              <a:rPr lang="en-US" sz="4000" b="1" dirty="0">
                <a:solidFill>
                  <a:schemeClr val="tx1">
                    <a:lumMod val="65000"/>
                    <a:lumOff val="35000"/>
                  </a:schemeClr>
                </a:solidFill>
              </a:rPr>
              <a:t>Around half of victims of crime think crime and ASB has become more of a problem in the last 12 months</a:t>
            </a:r>
          </a:p>
        </p:txBody>
      </p:sp>
      <p:sp>
        <p:nvSpPr>
          <p:cNvPr id="9" name="TextBox 8"/>
          <p:cNvSpPr txBox="1"/>
          <p:nvPr/>
        </p:nvSpPr>
        <p:spPr>
          <a:xfrm>
            <a:off x="4796507" y="4675653"/>
            <a:ext cx="7258652" cy="1077218"/>
          </a:xfrm>
          <a:prstGeom prst="rect">
            <a:avLst/>
          </a:prstGeom>
          <a:noFill/>
        </p:spPr>
        <p:txBody>
          <a:bodyPr wrap="square" rtlCol="0">
            <a:spAutoFit/>
          </a:bodyPr>
          <a:lstStyle/>
          <a:p>
            <a:pPr marL="285750" indent="-285750">
              <a:buClr>
                <a:srgbClr val="1BBABF"/>
              </a:buClr>
              <a:buFont typeface="Wingdings" panose="05000000000000000000" pitchFamily="2" charset="2"/>
              <a:buChar char="§"/>
            </a:pPr>
            <a:r>
              <a:rPr lang="en-GB" sz="1600" dirty="0">
                <a:solidFill>
                  <a:schemeClr val="tx1">
                    <a:lumMod val="75000"/>
                    <a:lumOff val="25000"/>
                  </a:schemeClr>
                </a:solidFill>
              </a:rPr>
              <a:t>Under 35s (29%) and BAME residents (32%) are the least likely to think crime and ASB has become more of a problem </a:t>
            </a:r>
          </a:p>
          <a:p>
            <a:pPr marL="285750" indent="-285750">
              <a:buClr>
                <a:srgbClr val="1BBABF"/>
              </a:buClr>
              <a:buFont typeface="Wingdings" panose="05000000000000000000" pitchFamily="2" charset="2"/>
              <a:buChar char="§"/>
            </a:pPr>
            <a:r>
              <a:rPr lang="en-GB" sz="1600" dirty="0">
                <a:solidFill>
                  <a:schemeClr val="tx1">
                    <a:lumMod val="75000"/>
                    <a:lumOff val="25000"/>
                  </a:schemeClr>
                </a:solidFill>
              </a:rPr>
              <a:t>Almost half of those living in Harlow (46%) think crime and ASB has become more of a problem compared with less than a quarter in Maldon (23%)</a:t>
            </a:r>
          </a:p>
        </p:txBody>
      </p:sp>
      <p:sp>
        <p:nvSpPr>
          <p:cNvPr id="10" name="Rectangle 9"/>
          <p:cNvSpPr/>
          <p:nvPr/>
        </p:nvSpPr>
        <p:spPr>
          <a:xfrm>
            <a:off x="1079769" y="2250987"/>
            <a:ext cx="688167" cy="269791"/>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011677" y="5846324"/>
            <a:ext cx="765988" cy="301043"/>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10252912" y="3845028"/>
            <a:ext cx="692241" cy="464030"/>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454014" y="3819733"/>
            <a:ext cx="692241" cy="464030"/>
          </a:xfrm>
          <a:prstGeom prst="ellipse">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9481884" y="3845028"/>
            <a:ext cx="692241" cy="464030"/>
          </a:xfrm>
          <a:prstGeom prst="ellipse">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4204096984"/>
              </p:ext>
            </p:extLst>
          </p:nvPr>
        </p:nvGraphicFramePr>
        <p:xfrm>
          <a:off x="4865735" y="4205069"/>
          <a:ext cx="6894716" cy="357406"/>
        </p:xfrm>
        <a:graphic>
          <a:graphicData uri="http://schemas.openxmlformats.org/drawingml/2006/table">
            <a:tbl>
              <a:tblPr firstRow="1" bandRow="1">
                <a:tableStyleId>{5C22544A-7EE6-4342-B048-85BDC9FD1C3A}</a:tableStyleId>
              </a:tblPr>
              <a:tblGrid>
                <a:gridCol w="1544118">
                  <a:extLst>
                    <a:ext uri="{9D8B030D-6E8A-4147-A177-3AD203B41FA5}">
                      <a16:colId xmlns:a16="http://schemas.microsoft.com/office/drawing/2014/main" val="20000"/>
                    </a:ext>
                  </a:extLst>
                </a:gridCol>
                <a:gridCol w="2272420">
                  <a:extLst>
                    <a:ext uri="{9D8B030D-6E8A-4147-A177-3AD203B41FA5}">
                      <a16:colId xmlns:a16="http://schemas.microsoft.com/office/drawing/2014/main" val="20001"/>
                    </a:ext>
                  </a:extLst>
                </a:gridCol>
                <a:gridCol w="1548143">
                  <a:extLst>
                    <a:ext uri="{9D8B030D-6E8A-4147-A177-3AD203B41FA5}">
                      <a16:colId xmlns:a16="http://schemas.microsoft.com/office/drawing/2014/main" val="20002"/>
                    </a:ext>
                  </a:extLst>
                </a:gridCol>
                <a:gridCol w="1530035">
                  <a:extLst>
                    <a:ext uri="{9D8B030D-6E8A-4147-A177-3AD203B41FA5}">
                      <a16:colId xmlns:a16="http://schemas.microsoft.com/office/drawing/2014/main" val="20003"/>
                    </a:ext>
                  </a:extLst>
                </a:gridCol>
              </a:tblGrid>
              <a:tr h="357406">
                <a:tc>
                  <a:txBody>
                    <a:bodyPr/>
                    <a:lstStyle/>
                    <a:p>
                      <a:pPr algn="ctr"/>
                      <a:r>
                        <a:rPr lang="en-US" sz="1400" b="0" dirty="0">
                          <a:solidFill>
                            <a:schemeClr val="tx1">
                              <a:lumMod val="75000"/>
                              <a:lumOff val="25000"/>
                            </a:schemeClr>
                          </a:solidFill>
                        </a:rPr>
                        <a:t>Gender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Ethnicity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Victim</a:t>
                      </a:r>
                      <a:r>
                        <a:rPr lang="en-US" sz="1400" b="0" baseline="0" dirty="0">
                          <a:solidFill>
                            <a:schemeClr val="tx1">
                              <a:lumMod val="75000"/>
                              <a:lumOff val="25000"/>
                            </a:schemeClr>
                          </a:solidFill>
                        </a:rPr>
                        <a:t> of crime</a:t>
                      </a:r>
                      <a:endParaRPr lang="en-US" sz="14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69035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486152"/>
            <a:ext cx="12192000" cy="4370832"/>
          </a:xfrm>
          <a:prstGeom prst="rect">
            <a:avLst/>
          </a:prstGeom>
          <a:solidFill>
            <a:srgbClr val="DFEBF7"/>
          </a:solidFill>
          <a:ln>
            <a:noFill/>
          </a:ln>
          <a:effectLst/>
        </p:spPr>
        <p:txBody>
          <a:bodyPr vert="horz" wrap="square" lIns="36576" tIns="36576" rIns="36576" bIns="36576" numCol="1" anchor="t" anchorCtr="0" compatLnSpc="1">
            <a:prstTxWarp prst="textNoShape">
              <a:avLst/>
            </a:prstTxWarp>
          </a:bodyPr>
          <a:lstStyle/>
          <a:p>
            <a:endParaRPr lang="en-GB" dirty="0"/>
          </a:p>
        </p:txBody>
      </p:sp>
      <p:pic>
        <p:nvPicPr>
          <p:cNvPr id="5"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2594" y="345051"/>
            <a:ext cx="4448236" cy="18151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12" descr="ico_logo"/>
          <p:cNvPicPr>
            <a:picLocks noChangeAspect="1" noChangeArrowheads="1"/>
          </p:cNvPicPr>
          <p:nvPr/>
        </p:nvPicPr>
        <p:blipFill>
          <a:blip r:embed="rId4" cstate="print">
            <a:clrChange>
              <a:clrFrom>
                <a:srgbClr val="FFFFFF"/>
              </a:clrFrom>
              <a:clrTo>
                <a:srgbClr val="FFFFFF">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l="30157" t="33600" r="30199" b="33865"/>
          <a:stretch>
            <a:fillRect/>
          </a:stretch>
        </p:blipFill>
        <p:spPr bwMode="auto">
          <a:xfrm>
            <a:off x="4403080" y="6069079"/>
            <a:ext cx="801629" cy="49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13" descr="iso-logo"/>
          <p:cNvPicPr>
            <a:picLocks noChangeAspect="1" noChangeArrowheads="1"/>
          </p:cNvPicPr>
          <p:nvPr/>
        </p:nvPicPr>
        <p:blipFill>
          <a:blip r:embed="rId5" cstate="print">
            <a:clrChange>
              <a:clrFrom>
                <a:srgbClr val="000000"/>
              </a:clrFrom>
              <a:clrTo>
                <a:srgbClr val="000000">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b="1625"/>
          <a:stretch>
            <a:fillRect/>
          </a:stretch>
        </p:blipFill>
        <p:spPr bwMode="auto">
          <a:xfrm>
            <a:off x="6925056" y="5981189"/>
            <a:ext cx="61753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14" descr="MRS-Company-partner-scheme"/>
          <p:cNvPicPr>
            <a:picLocks noChangeAspect="1" noChangeArrowheads="1"/>
          </p:cNvPicPr>
          <p:nvPr/>
        </p:nvPicPr>
        <p:blipFill>
          <a:blip r:embed="rId6" cstate="print">
            <a:clrChange>
              <a:clrFrom>
                <a:srgbClr val="FFFFFF"/>
              </a:clrFrom>
              <a:clrTo>
                <a:srgbClr val="FFFFFF">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a:stretch>
            <a:fillRect/>
          </a:stretch>
        </p:blipFill>
        <p:spPr bwMode="auto">
          <a:xfrm>
            <a:off x="5470403" y="5981188"/>
            <a:ext cx="1188959" cy="64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6" name="Picture 2" descr="Image result for essex poli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191" y="345051"/>
            <a:ext cx="3099965" cy="18151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06078" y="3040352"/>
            <a:ext cx="11565924" cy="1631216"/>
          </a:xfrm>
          <a:prstGeom prst="rect">
            <a:avLst/>
          </a:prstGeom>
          <a:noFill/>
        </p:spPr>
        <p:txBody>
          <a:bodyPr wrap="square" rtlCol="0">
            <a:spAutoFit/>
          </a:bodyPr>
          <a:lstStyle/>
          <a:p>
            <a:r>
              <a:rPr lang="en-GB" sz="5000" dirty="0">
                <a:solidFill>
                  <a:schemeClr val="tx1">
                    <a:lumMod val="65000"/>
                    <a:lumOff val="35000"/>
                  </a:schemeClr>
                </a:solidFill>
              </a:rPr>
              <a:t>Section Five</a:t>
            </a:r>
          </a:p>
          <a:p>
            <a:r>
              <a:rPr lang="en-GB" sz="5000" dirty="0">
                <a:solidFill>
                  <a:schemeClr val="tx1">
                    <a:lumMod val="65000"/>
                    <a:lumOff val="35000"/>
                  </a:schemeClr>
                </a:solidFill>
              </a:rPr>
              <a:t>Police Engagement</a:t>
            </a:r>
            <a:endParaRPr lang="en-US" sz="4000" dirty="0">
              <a:solidFill>
                <a:schemeClr val="tx1">
                  <a:lumMod val="65000"/>
                  <a:lumOff val="35000"/>
                </a:schemeClr>
              </a:solidFill>
            </a:endParaRPr>
          </a:p>
        </p:txBody>
      </p:sp>
    </p:spTree>
    <p:extLst>
      <p:ext uri="{BB962C8B-B14F-4D97-AF65-F5344CB8AC3E}">
        <p14:creationId xmlns:p14="http://schemas.microsoft.com/office/powerpoint/2010/main" val="2278129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34</a:t>
            </a:fld>
            <a:endParaRPr lang="en-US" dirty="0"/>
          </a:p>
        </p:txBody>
      </p:sp>
      <p:sp>
        <p:nvSpPr>
          <p:cNvPr id="5" name="Rectangle 4"/>
          <p:cNvSpPr/>
          <p:nvPr/>
        </p:nvSpPr>
        <p:spPr>
          <a:xfrm>
            <a:off x="406508" y="6365227"/>
            <a:ext cx="4722083" cy="461665"/>
          </a:xfrm>
          <a:prstGeom prst="rect">
            <a:avLst/>
          </a:prstGeom>
        </p:spPr>
        <p:txBody>
          <a:bodyPr wrap="square">
            <a:spAutoFit/>
          </a:bodyPr>
          <a:lstStyle/>
          <a:p>
            <a:r>
              <a:rPr lang="en-GB" sz="1200" dirty="0"/>
              <a:t>Q20 How interested, if at all, are you in knowing what the police are doing in your local area?</a:t>
            </a:r>
            <a:endParaRPr lang="en-US" sz="1200" dirty="0"/>
          </a:p>
        </p:txBody>
      </p:sp>
      <p:sp>
        <p:nvSpPr>
          <p:cNvPr id="12" name="Title 1"/>
          <p:cNvSpPr>
            <a:spLocks noGrp="1"/>
          </p:cNvSpPr>
          <p:nvPr>
            <p:ph type="title"/>
          </p:nvPr>
        </p:nvSpPr>
        <p:spPr>
          <a:xfrm>
            <a:off x="234217" y="159179"/>
            <a:ext cx="11820942" cy="1410695"/>
          </a:xfrm>
        </p:spPr>
        <p:txBody>
          <a:bodyPr>
            <a:noAutofit/>
          </a:bodyPr>
          <a:lstStyle/>
          <a:p>
            <a:r>
              <a:rPr lang="en-US" sz="4000" b="1" dirty="0">
                <a:solidFill>
                  <a:schemeClr val="tx1">
                    <a:lumMod val="65000"/>
                    <a:lumOff val="35000"/>
                  </a:schemeClr>
                </a:solidFill>
              </a:rPr>
              <a:t>Around 8 out of 10 are interested in knowing what the police are doing in their local area</a:t>
            </a:r>
          </a:p>
        </p:txBody>
      </p:sp>
      <p:sp>
        <p:nvSpPr>
          <p:cNvPr id="13" name="Rectangle 12"/>
          <p:cNvSpPr/>
          <p:nvPr/>
        </p:nvSpPr>
        <p:spPr>
          <a:xfrm>
            <a:off x="639297" y="6026456"/>
            <a:ext cx="5419757" cy="230832"/>
          </a:xfrm>
          <a:prstGeom prst="rect">
            <a:avLst/>
          </a:prstGeom>
        </p:spPr>
        <p:txBody>
          <a:bodyPr wrap="square">
            <a:spAutoFit/>
          </a:bodyPr>
          <a:lstStyle/>
          <a:p>
            <a:r>
              <a:rPr lang="en-GB" sz="900" dirty="0"/>
              <a:t>Significance testing at 95% confidence level</a:t>
            </a:r>
          </a:p>
        </p:txBody>
      </p:sp>
      <p:sp>
        <p:nvSpPr>
          <p:cNvPr id="14" name="Rectangle 13"/>
          <p:cNvSpPr/>
          <p:nvPr/>
        </p:nvSpPr>
        <p:spPr>
          <a:xfrm>
            <a:off x="6912543" y="5830698"/>
            <a:ext cx="5163250" cy="276999"/>
          </a:xfrm>
          <a:prstGeom prst="rect">
            <a:avLst/>
          </a:prstGeom>
        </p:spPr>
        <p:txBody>
          <a:bodyPr wrap="square">
            <a:spAutoFit/>
          </a:bodyPr>
          <a:lstStyle/>
          <a:p>
            <a:pPr algn="ctr"/>
            <a:r>
              <a:rPr lang="en-US" sz="1200" dirty="0"/>
              <a:t>significantly lower than all previous Quarters</a:t>
            </a:r>
          </a:p>
        </p:txBody>
      </p:sp>
      <p:graphicFrame>
        <p:nvGraphicFramePr>
          <p:cNvPr id="23" name="Chart 22"/>
          <p:cNvGraphicFramePr/>
          <p:nvPr>
            <p:extLst>
              <p:ext uri="{D42A27DB-BD31-4B8C-83A1-F6EECF244321}">
                <p14:modId xmlns:p14="http://schemas.microsoft.com/office/powerpoint/2010/main" val="3358852480"/>
              </p:ext>
            </p:extLst>
          </p:nvPr>
        </p:nvGraphicFramePr>
        <p:xfrm>
          <a:off x="6200778" y="2314036"/>
          <a:ext cx="5710567" cy="34380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1"/>
          <p:cNvSpPr txBox="1">
            <a:spLocks/>
          </p:cNvSpPr>
          <p:nvPr/>
        </p:nvSpPr>
        <p:spPr>
          <a:xfrm>
            <a:off x="6161519" y="1769123"/>
            <a:ext cx="5601856" cy="42162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65000"/>
                    <a:lumOff val="35000"/>
                  </a:schemeClr>
                </a:solidFill>
              </a:rPr>
              <a:t>Quarterly Trend</a:t>
            </a:r>
          </a:p>
        </p:txBody>
      </p:sp>
      <p:sp>
        <p:nvSpPr>
          <p:cNvPr id="19" name="Title 1"/>
          <p:cNvSpPr txBox="1">
            <a:spLocks/>
          </p:cNvSpPr>
          <p:nvPr/>
        </p:nvSpPr>
        <p:spPr>
          <a:xfrm>
            <a:off x="749440" y="1627618"/>
            <a:ext cx="3578116" cy="7060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schemeClr val="tx1">
                    <a:lumMod val="65000"/>
                    <a:lumOff val="35000"/>
                  </a:schemeClr>
                </a:solidFill>
              </a:rPr>
              <a:t>Annual Trend</a:t>
            </a:r>
          </a:p>
        </p:txBody>
      </p:sp>
      <p:graphicFrame>
        <p:nvGraphicFramePr>
          <p:cNvPr id="21" name="Chart 20"/>
          <p:cNvGraphicFramePr/>
          <p:nvPr>
            <p:extLst>
              <p:ext uri="{D42A27DB-BD31-4B8C-83A1-F6EECF244321}">
                <p14:modId xmlns:p14="http://schemas.microsoft.com/office/powerpoint/2010/main" val="1204781978"/>
              </p:ext>
            </p:extLst>
          </p:nvPr>
        </p:nvGraphicFramePr>
        <p:xfrm>
          <a:off x="364819" y="2224882"/>
          <a:ext cx="5796700" cy="3804707"/>
        </p:xfrm>
        <a:graphic>
          <a:graphicData uri="http://schemas.openxmlformats.org/drawingml/2006/chart">
            <c:chart xmlns:c="http://schemas.openxmlformats.org/drawingml/2006/chart" xmlns:r="http://schemas.openxmlformats.org/officeDocument/2006/relationships" r:id="rId4"/>
          </a:graphicData>
        </a:graphic>
      </p:graphicFrame>
      <p:sp>
        <p:nvSpPr>
          <p:cNvPr id="17" name="Rectangle 16">
            <a:extLst>
              <a:ext uri="{FF2B5EF4-FFF2-40B4-BE49-F238E27FC236}">
                <a16:creationId xmlns:a16="http://schemas.microsoft.com/office/drawing/2014/main" id="{371F6E9D-B247-41E2-943C-17BE2454DDCC}"/>
              </a:ext>
            </a:extLst>
          </p:cNvPr>
          <p:cNvSpPr/>
          <p:nvPr/>
        </p:nvSpPr>
        <p:spPr>
          <a:xfrm>
            <a:off x="6417302" y="6365226"/>
            <a:ext cx="3674077" cy="461665"/>
          </a:xfrm>
          <a:prstGeom prst="rect">
            <a:avLst/>
          </a:prstGeom>
        </p:spPr>
        <p:txBody>
          <a:bodyPr wrap="square">
            <a:spAutoFit/>
          </a:bodyPr>
          <a:lstStyle/>
          <a:p>
            <a:r>
              <a:rPr lang="en-GB" sz="1200" dirty="0"/>
              <a:t>National average taken from BMG Report on Public Views of Policing in England and Wales 2018</a:t>
            </a:r>
          </a:p>
        </p:txBody>
      </p:sp>
      <p:sp>
        <p:nvSpPr>
          <p:cNvPr id="18" name="Rond diagonale hoek rechthoek 344">
            <a:extLst>
              <a:ext uri="{FF2B5EF4-FFF2-40B4-BE49-F238E27FC236}">
                <a16:creationId xmlns:a16="http://schemas.microsoft.com/office/drawing/2014/main" id="{C5DAADAA-B2DB-47EE-AE10-D8BFE0E1273A}"/>
              </a:ext>
            </a:extLst>
          </p:cNvPr>
          <p:cNvSpPr>
            <a:spLocks noChangeAspect="1"/>
          </p:cNvSpPr>
          <p:nvPr/>
        </p:nvSpPr>
        <p:spPr>
          <a:xfrm>
            <a:off x="5641965" y="1428776"/>
            <a:ext cx="1382912" cy="1026359"/>
          </a:xfrm>
          <a:prstGeom prst="round2DiagRect">
            <a:avLst>
              <a:gd name="adj1" fmla="val 21958"/>
              <a:gd name="adj2" fmla="val 0"/>
            </a:avLst>
          </a:prstGeom>
          <a:solidFill>
            <a:srgbClr val="7030A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b="1" dirty="0">
                <a:solidFill>
                  <a:schemeClr val="bg1"/>
                </a:solidFill>
              </a:rPr>
              <a:t>81</a:t>
            </a:r>
            <a:r>
              <a:rPr lang="en-US" sz="1400" b="1" dirty="0">
                <a:solidFill>
                  <a:schemeClr val="bg1"/>
                </a:solidFill>
              </a:rPr>
              <a:t>%</a:t>
            </a:r>
          </a:p>
          <a:p>
            <a:pPr algn="ctr"/>
            <a:r>
              <a:rPr lang="en-US" sz="1400" dirty="0">
                <a:solidFill>
                  <a:schemeClr val="bg1"/>
                </a:solidFill>
              </a:rPr>
              <a:t>National Average</a:t>
            </a:r>
          </a:p>
        </p:txBody>
      </p:sp>
      <p:graphicFrame>
        <p:nvGraphicFramePr>
          <p:cNvPr id="26" name="Table 25">
            <a:extLst>
              <a:ext uri="{FF2B5EF4-FFF2-40B4-BE49-F238E27FC236}">
                <a16:creationId xmlns:a16="http://schemas.microsoft.com/office/drawing/2014/main" id="{9C038401-71AD-4796-905E-96E3288D7384}"/>
              </a:ext>
            </a:extLst>
          </p:cNvPr>
          <p:cNvGraphicFramePr>
            <a:graphicFrameLocks noGrp="1"/>
          </p:cNvGraphicFramePr>
          <p:nvPr>
            <p:extLst>
              <p:ext uri="{D42A27DB-BD31-4B8C-83A1-F6EECF244321}">
                <p14:modId xmlns:p14="http://schemas.microsoft.com/office/powerpoint/2010/main" val="1412593836"/>
              </p:ext>
            </p:extLst>
          </p:nvPr>
        </p:nvGraphicFramePr>
        <p:xfrm>
          <a:off x="539925" y="2314036"/>
          <a:ext cx="4089740" cy="370840"/>
        </p:xfrm>
        <a:graphic>
          <a:graphicData uri="http://schemas.openxmlformats.org/drawingml/2006/table">
            <a:tbl>
              <a:tblPr firstRow="1" bandRow="1">
                <a:tableStyleId>{5C22544A-7EE6-4342-B048-85BDC9FD1C3A}</a:tableStyleId>
              </a:tblPr>
              <a:tblGrid>
                <a:gridCol w="2044870">
                  <a:extLst>
                    <a:ext uri="{9D8B030D-6E8A-4147-A177-3AD203B41FA5}">
                      <a16:colId xmlns:a16="http://schemas.microsoft.com/office/drawing/2014/main" val="20000"/>
                    </a:ext>
                  </a:extLst>
                </a:gridCol>
                <a:gridCol w="2044870">
                  <a:extLst>
                    <a:ext uri="{9D8B030D-6E8A-4147-A177-3AD203B41FA5}">
                      <a16:colId xmlns:a16="http://schemas.microsoft.com/office/drawing/2014/main" val="20001"/>
                    </a:ext>
                  </a:extLst>
                </a:gridCol>
              </a:tblGrid>
              <a:tr h="370840">
                <a:tc>
                  <a:txBody>
                    <a:bodyPr/>
                    <a:lstStyle/>
                    <a:p>
                      <a:pPr algn="ctr"/>
                      <a:r>
                        <a:rPr lang="en-US" sz="1600" dirty="0">
                          <a:solidFill>
                            <a:schemeClr val="tx1">
                              <a:lumMod val="75000"/>
                              <a:lumOff val="25000"/>
                            </a:schemeClr>
                          </a:solidFill>
                        </a:rPr>
                        <a:t>85%</a:t>
                      </a:r>
                    </a:p>
                  </a:txBody>
                  <a:tcPr anchor="ctr">
                    <a:noFill/>
                  </a:tcPr>
                </a:tc>
                <a:tc>
                  <a:txBody>
                    <a:bodyPr/>
                    <a:lstStyle/>
                    <a:p>
                      <a:pPr algn="ctr"/>
                      <a:r>
                        <a:rPr lang="en-US" sz="1600" dirty="0">
                          <a:solidFill>
                            <a:schemeClr val="tx1">
                              <a:lumMod val="75000"/>
                              <a:lumOff val="25000"/>
                            </a:schemeClr>
                          </a:solidFill>
                        </a:rPr>
                        <a:t>79%</a:t>
                      </a:r>
                    </a:p>
                  </a:txBody>
                  <a:tcPr anchor="ctr">
                    <a:noFill/>
                  </a:tcPr>
                </a:tc>
                <a:extLst>
                  <a:ext uri="{0D108BD9-81ED-4DB2-BD59-A6C34878D82A}">
                    <a16:rowId xmlns:a16="http://schemas.microsoft.com/office/drawing/2014/main" val="10000"/>
                  </a:ext>
                </a:extLst>
              </a:tr>
            </a:tbl>
          </a:graphicData>
        </a:graphic>
      </p:graphicFrame>
      <p:sp>
        <p:nvSpPr>
          <p:cNvPr id="22" name="Rectangle 21">
            <a:extLst>
              <a:ext uri="{FF2B5EF4-FFF2-40B4-BE49-F238E27FC236}">
                <a16:creationId xmlns:a16="http://schemas.microsoft.com/office/drawing/2014/main" id="{82CED27A-0B8C-4BFA-8C8A-AEDCF5110727}"/>
              </a:ext>
            </a:extLst>
          </p:cNvPr>
          <p:cNvSpPr/>
          <p:nvPr/>
        </p:nvSpPr>
        <p:spPr>
          <a:xfrm>
            <a:off x="4308039" y="2345403"/>
            <a:ext cx="1248740" cy="584775"/>
          </a:xfrm>
          <a:prstGeom prst="rect">
            <a:avLst/>
          </a:prstGeom>
        </p:spPr>
        <p:txBody>
          <a:bodyPr wrap="none">
            <a:spAutoFit/>
          </a:bodyPr>
          <a:lstStyle/>
          <a:p>
            <a:pPr algn="ctr"/>
            <a:r>
              <a:rPr lang="en-US" sz="1600" b="1" dirty="0">
                <a:solidFill>
                  <a:schemeClr val="tx1">
                    <a:lumMod val="75000"/>
                    <a:lumOff val="25000"/>
                  </a:schemeClr>
                </a:solidFill>
              </a:rPr>
              <a:t>% Interested</a:t>
            </a:r>
          </a:p>
          <a:p>
            <a:pPr algn="ctr"/>
            <a:r>
              <a:rPr lang="en-US" sz="1600" b="1" dirty="0">
                <a:solidFill>
                  <a:schemeClr val="tx1">
                    <a:lumMod val="75000"/>
                    <a:lumOff val="25000"/>
                  </a:schemeClr>
                </a:solidFill>
              </a:rPr>
              <a:t>(Net)</a:t>
            </a:r>
          </a:p>
        </p:txBody>
      </p:sp>
    </p:spTree>
    <p:extLst>
      <p:ext uri="{BB962C8B-B14F-4D97-AF65-F5344CB8AC3E}">
        <p14:creationId xmlns:p14="http://schemas.microsoft.com/office/powerpoint/2010/main" val="2078098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887363358"/>
              </p:ext>
            </p:extLst>
          </p:nvPr>
        </p:nvGraphicFramePr>
        <p:xfrm>
          <a:off x="4750906" y="1362891"/>
          <a:ext cx="7128000" cy="288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p:nvPr>
            <p:extLst>
              <p:ext uri="{D42A27DB-BD31-4B8C-83A1-F6EECF244321}">
                <p14:modId xmlns:p14="http://schemas.microsoft.com/office/powerpoint/2010/main" val="1805180079"/>
              </p:ext>
            </p:extLst>
          </p:nvPr>
        </p:nvGraphicFramePr>
        <p:xfrm>
          <a:off x="333632" y="1343433"/>
          <a:ext cx="4374000" cy="493560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fld id="{C6948BEF-FAAD-44AB-8E82-E2247398DED3}" type="slidenum">
              <a:rPr lang="en-US" smtClean="0"/>
              <a:pPr/>
              <a:t>35</a:t>
            </a:fld>
            <a:endParaRPr lang="en-US" dirty="0"/>
          </a:p>
        </p:txBody>
      </p:sp>
      <p:sp>
        <p:nvSpPr>
          <p:cNvPr id="8" name="Title 1"/>
          <p:cNvSpPr>
            <a:spLocks noGrp="1"/>
          </p:cNvSpPr>
          <p:nvPr>
            <p:ph type="title"/>
          </p:nvPr>
        </p:nvSpPr>
        <p:spPr>
          <a:xfrm>
            <a:off x="333631" y="109484"/>
            <a:ext cx="11545275" cy="1410695"/>
          </a:xfrm>
        </p:spPr>
        <p:txBody>
          <a:bodyPr>
            <a:noAutofit/>
          </a:bodyPr>
          <a:lstStyle/>
          <a:p>
            <a:r>
              <a:rPr lang="en-US" sz="4000" b="1" dirty="0">
                <a:solidFill>
                  <a:schemeClr val="tx1">
                    <a:lumMod val="65000"/>
                    <a:lumOff val="35000"/>
                  </a:schemeClr>
                </a:solidFill>
              </a:rPr>
              <a:t>Under 35s and BAME residents remain the least likely to be interested about knowing what the police are doing</a:t>
            </a:r>
          </a:p>
        </p:txBody>
      </p:sp>
      <p:sp>
        <p:nvSpPr>
          <p:cNvPr id="9" name="TextBox 8"/>
          <p:cNvSpPr txBox="1"/>
          <p:nvPr/>
        </p:nvSpPr>
        <p:spPr>
          <a:xfrm>
            <a:off x="4796507" y="4804860"/>
            <a:ext cx="7258652" cy="584775"/>
          </a:xfrm>
          <a:prstGeom prst="rect">
            <a:avLst/>
          </a:prstGeom>
          <a:noFill/>
        </p:spPr>
        <p:txBody>
          <a:bodyPr wrap="square" rtlCol="0">
            <a:spAutoFit/>
          </a:bodyPr>
          <a:lstStyle/>
          <a:p>
            <a:pPr marL="285750" indent="-285750">
              <a:buClr>
                <a:srgbClr val="1BBABF"/>
              </a:buClr>
              <a:buFont typeface="Wingdings" panose="05000000000000000000" pitchFamily="2" charset="2"/>
              <a:buChar char="§"/>
            </a:pPr>
            <a:r>
              <a:rPr lang="en-GB" sz="1600" dirty="0">
                <a:solidFill>
                  <a:schemeClr val="tx1">
                    <a:lumMod val="75000"/>
                    <a:lumOff val="25000"/>
                  </a:schemeClr>
                </a:solidFill>
              </a:rPr>
              <a:t>Around 8 out of 10 residents across all Districts are interested in knowing what the police are doing in their local area</a:t>
            </a:r>
          </a:p>
        </p:txBody>
      </p:sp>
      <p:sp>
        <p:nvSpPr>
          <p:cNvPr id="13" name="Oval 12"/>
          <p:cNvSpPr/>
          <p:nvPr/>
        </p:nvSpPr>
        <p:spPr>
          <a:xfrm>
            <a:off x="6404319" y="3814315"/>
            <a:ext cx="791612" cy="489325"/>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9481884" y="3808523"/>
            <a:ext cx="692241" cy="464030"/>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8" name="Table 17"/>
          <p:cNvGraphicFramePr>
            <a:graphicFrameLocks noGrp="1"/>
          </p:cNvGraphicFramePr>
          <p:nvPr/>
        </p:nvGraphicFramePr>
        <p:xfrm>
          <a:off x="4865735" y="4205069"/>
          <a:ext cx="6894716" cy="357406"/>
        </p:xfrm>
        <a:graphic>
          <a:graphicData uri="http://schemas.openxmlformats.org/drawingml/2006/table">
            <a:tbl>
              <a:tblPr firstRow="1" bandRow="1">
                <a:tableStyleId>{5C22544A-7EE6-4342-B048-85BDC9FD1C3A}</a:tableStyleId>
              </a:tblPr>
              <a:tblGrid>
                <a:gridCol w="1544118">
                  <a:extLst>
                    <a:ext uri="{9D8B030D-6E8A-4147-A177-3AD203B41FA5}">
                      <a16:colId xmlns:a16="http://schemas.microsoft.com/office/drawing/2014/main" val="20000"/>
                    </a:ext>
                  </a:extLst>
                </a:gridCol>
                <a:gridCol w="2272420">
                  <a:extLst>
                    <a:ext uri="{9D8B030D-6E8A-4147-A177-3AD203B41FA5}">
                      <a16:colId xmlns:a16="http://schemas.microsoft.com/office/drawing/2014/main" val="20001"/>
                    </a:ext>
                  </a:extLst>
                </a:gridCol>
                <a:gridCol w="1548143">
                  <a:extLst>
                    <a:ext uri="{9D8B030D-6E8A-4147-A177-3AD203B41FA5}">
                      <a16:colId xmlns:a16="http://schemas.microsoft.com/office/drawing/2014/main" val="20002"/>
                    </a:ext>
                  </a:extLst>
                </a:gridCol>
                <a:gridCol w="1530035">
                  <a:extLst>
                    <a:ext uri="{9D8B030D-6E8A-4147-A177-3AD203B41FA5}">
                      <a16:colId xmlns:a16="http://schemas.microsoft.com/office/drawing/2014/main" val="20003"/>
                    </a:ext>
                  </a:extLst>
                </a:gridCol>
              </a:tblGrid>
              <a:tr h="357406">
                <a:tc>
                  <a:txBody>
                    <a:bodyPr/>
                    <a:lstStyle/>
                    <a:p>
                      <a:pPr algn="ctr"/>
                      <a:r>
                        <a:rPr lang="en-US" sz="1400" b="0" dirty="0">
                          <a:solidFill>
                            <a:schemeClr val="tx1">
                              <a:lumMod val="75000"/>
                              <a:lumOff val="25000"/>
                            </a:schemeClr>
                          </a:solidFill>
                        </a:rPr>
                        <a:t>Gender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Ethnicity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Victim</a:t>
                      </a:r>
                      <a:r>
                        <a:rPr lang="en-US" sz="1400" b="0" baseline="0" dirty="0">
                          <a:solidFill>
                            <a:schemeClr val="tx1">
                              <a:lumMod val="75000"/>
                              <a:lumOff val="25000"/>
                            </a:schemeClr>
                          </a:solidFill>
                        </a:rPr>
                        <a:t> of crime</a:t>
                      </a:r>
                      <a:endParaRPr lang="en-US" sz="14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5" name="Rectangle 14">
            <a:extLst>
              <a:ext uri="{FF2B5EF4-FFF2-40B4-BE49-F238E27FC236}">
                <a16:creationId xmlns:a16="http://schemas.microsoft.com/office/drawing/2014/main" id="{C6270DF3-34ED-48BD-8B10-7E7888A9D6E6}"/>
              </a:ext>
            </a:extLst>
          </p:cNvPr>
          <p:cNvSpPr/>
          <p:nvPr/>
        </p:nvSpPr>
        <p:spPr>
          <a:xfrm>
            <a:off x="406508" y="6365227"/>
            <a:ext cx="4722083" cy="461665"/>
          </a:xfrm>
          <a:prstGeom prst="rect">
            <a:avLst/>
          </a:prstGeom>
        </p:spPr>
        <p:txBody>
          <a:bodyPr wrap="square">
            <a:spAutoFit/>
          </a:bodyPr>
          <a:lstStyle/>
          <a:p>
            <a:r>
              <a:rPr lang="en-GB" sz="1200" dirty="0"/>
              <a:t>Q20 How interested, if at all, are you in knowing what the police are doing in your local area?</a:t>
            </a:r>
            <a:endParaRPr lang="en-US" sz="1200" dirty="0"/>
          </a:p>
        </p:txBody>
      </p:sp>
    </p:spTree>
    <p:extLst>
      <p:ext uri="{BB962C8B-B14F-4D97-AF65-F5344CB8AC3E}">
        <p14:creationId xmlns:p14="http://schemas.microsoft.com/office/powerpoint/2010/main" val="547560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3162833162"/>
              </p:ext>
            </p:extLst>
          </p:nvPr>
        </p:nvGraphicFramePr>
        <p:xfrm>
          <a:off x="4750906" y="1362891"/>
          <a:ext cx="7128000" cy="288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p:nvPr>
            <p:extLst>
              <p:ext uri="{D42A27DB-BD31-4B8C-83A1-F6EECF244321}">
                <p14:modId xmlns:p14="http://schemas.microsoft.com/office/powerpoint/2010/main" val="1852656204"/>
              </p:ext>
            </p:extLst>
          </p:nvPr>
        </p:nvGraphicFramePr>
        <p:xfrm>
          <a:off x="333632" y="1343433"/>
          <a:ext cx="4374000" cy="493560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fld id="{C6948BEF-FAAD-44AB-8E82-E2247398DED3}" type="slidenum">
              <a:rPr lang="en-US" smtClean="0"/>
              <a:pPr/>
              <a:t>36</a:t>
            </a:fld>
            <a:endParaRPr lang="en-US" dirty="0"/>
          </a:p>
        </p:txBody>
      </p:sp>
      <p:sp>
        <p:nvSpPr>
          <p:cNvPr id="8" name="Title 1"/>
          <p:cNvSpPr>
            <a:spLocks noGrp="1"/>
          </p:cNvSpPr>
          <p:nvPr>
            <p:ph type="title"/>
          </p:nvPr>
        </p:nvSpPr>
        <p:spPr>
          <a:xfrm>
            <a:off x="333631" y="109484"/>
            <a:ext cx="11545275" cy="1410695"/>
          </a:xfrm>
        </p:spPr>
        <p:txBody>
          <a:bodyPr>
            <a:noAutofit/>
          </a:bodyPr>
          <a:lstStyle/>
          <a:p>
            <a:r>
              <a:rPr lang="en-US" sz="4000" b="1" dirty="0">
                <a:solidFill>
                  <a:schemeClr val="tx1">
                    <a:lumMod val="65000"/>
                    <a:lumOff val="35000"/>
                  </a:schemeClr>
                </a:solidFill>
              </a:rPr>
              <a:t>Only a third of victims of crime feel informed about what the police are doing in their area</a:t>
            </a:r>
          </a:p>
        </p:txBody>
      </p:sp>
      <p:sp>
        <p:nvSpPr>
          <p:cNvPr id="9" name="TextBox 8"/>
          <p:cNvSpPr txBox="1"/>
          <p:nvPr/>
        </p:nvSpPr>
        <p:spPr>
          <a:xfrm>
            <a:off x="4796507" y="4804860"/>
            <a:ext cx="7258652" cy="584775"/>
          </a:xfrm>
          <a:prstGeom prst="rect">
            <a:avLst/>
          </a:prstGeom>
          <a:noFill/>
        </p:spPr>
        <p:txBody>
          <a:bodyPr wrap="square" rtlCol="0">
            <a:spAutoFit/>
          </a:bodyPr>
          <a:lstStyle/>
          <a:p>
            <a:pPr marL="285750" indent="-285750">
              <a:buClr>
                <a:srgbClr val="1BBABF"/>
              </a:buClr>
              <a:buFont typeface="Wingdings" panose="05000000000000000000" pitchFamily="2" charset="2"/>
              <a:buChar char="§"/>
            </a:pPr>
            <a:r>
              <a:rPr lang="en-GB" sz="1600" dirty="0">
                <a:solidFill>
                  <a:schemeClr val="tx1">
                    <a:lumMod val="75000"/>
                    <a:lumOff val="25000"/>
                  </a:schemeClr>
                </a:solidFill>
              </a:rPr>
              <a:t>Almost half of those living in Uttlesford (46%) feel informed about what police are doing in their area compared with just 3 out of 10 in Brentwood (30%)</a:t>
            </a:r>
          </a:p>
        </p:txBody>
      </p:sp>
      <p:sp>
        <p:nvSpPr>
          <p:cNvPr id="10" name="Rectangle 9"/>
          <p:cNvSpPr/>
          <p:nvPr/>
        </p:nvSpPr>
        <p:spPr>
          <a:xfrm>
            <a:off x="848497" y="2242440"/>
            <a:ext cx="919439" cy="287115"/>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77667" y="5870960"/>
            <a:ext cx="990270" cy="266679"/>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10340412" y="3825615"/>
            <a:ext cx="529839" cy="441568"/>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8" name="Table 17"/>
          <p:cNvGraphicFramePr>
            <a:graphicFrameLocks noGrp="1"/>
          </p:cNvGraphicFramePr>
          <p:nvPr/>
        </p:nvGraphicFramePr>
        <p:xfrm>
          <a:off x="4865735" y="4205069"/>
          <a:ext cx="6894716" cy="357406"/>
        </p:xfrm>
        <a:graphic>
          <a:graphicData uri="http://schemas.openxmlformats.org/drawingml/2006/table">
            <a:tbl>
              <a:tblPr firstRow="1" bandRow="1">
                <a:tableStyleId>{5C22544A-7EE6-4342-B048-85BDC9FD1C3A}</a:tableStyleId>
              </a:tblPr>
              <a:tblGrid>
                <a:gridCol w="1544118">
                  <a:extLst>
                    <a:ext uri="{9D8B030D-6E8A-4147-A177-3AD203B41FA5}">
                      <a16:colId xmlns:a16="http://schemas.microsoft.com/office/drawing/2014/main" val="20000"/>
                    </a:ext>
                  </a:extLst>
                </a:gridCol>
                <a:gridCol w="2272420">
                  <a:extLst>
                    <a:ext uri="{9D8B030D-6E8A-4147-A177-3AD203B41FA5}">
                      <a16:colId xmlns:a16="http://schemas.microsoft.com/office/drawing/2014/main" val="20001"/>
                    </a:ext>
                  </a:extLst>
                </a:gridCol>
                <a:gridCol w="1548143">
                  <a:extLst>
                    <a:ext uri="{9D8B030D-6E8A-4147-A177-3AD203B41FA5}">
                      <a16:colId xmlns:a16="http://schemas.microsoft.com/office/drawing/2014/main" val="20002"/>
                    </a:ext>
                  </a:extLst>
                </a:gridCol>
                <a:gridCol w="1530035">
                  <a:extLst>
                    <a:ext uri="{9D8B030D-6E8A-4147-A177-3AD203B41FA5}">
                      <a16:colId xmlns:a16="http://schemas.microsoft.com/office/drawing/2014/main" val="20003"/>
                    </a:ext>
                  </a:extLst>
                </a:gridCol>
              </a:tblGrid>
              <a:tr h="357406">
                <a:tc>
                  <a:txBody>
                    <a:bodyPr/>
                    <a:lstStyle/>
                    <a:p>
                      <a:pPr algn="ctr"/>
                      <a:r>
                        <a:rPr lang="en-US" sz="1400" b="0" dirty="0">
                          <a:solidFill>
                            <a:schemeClr val="tx1">
                              <a:lumMod val="75000"/>
                              <a:lumOff val="25000"/>
                            </a:schemeClr>
                          </a:solidFill>
                        </a:rPr>
                        <a:t>Gender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Ethnicity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Victim</a:t>
                      </a:r>
                      <a:r>
                        <a:rPr lang="en-US" sz="1400" b="0" baseline="0" dirty="0">
                          <a:solidFill>
                            <a:schemeClr val="tx1">
                              <a:lumMod val="75000"/>
                              <a:lumOff val="25000"/>
                            </a:schemeClr>
                          </a:solidFill>
                        </a:rPr>
                        <a:t> of crime</a:t>
                      </a:r>
                      <a:endParaRPr lang="en-US" sz="14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5" name="Rectangle 14">
            <a:extLst>
              <a:ext uri="{FF2B5EF4-FFF2-40B4-BE49-F238E27FC236}">
                <a16:creationId xmlns:a16="http://schemas.microsoft.com/office/drawing/2014/main" id="{C6270DF3-34ED-48BD-8B10-7E7888A9D6E6}"/>
              </a:ext>
            </a:extLst>
          </p:cNvPr>
          <p:cNvSpPr/>
          <p:nvPr/>
        </p:nvSpPr>
        <p:spPr>
          <a:xfrm>
            <a:off x="406508" y="6365227"/>
            <a:ext cx="4722083" cy="461665"/>
          </a:xfrm>
          <a:prstGeom prst="rect">
            <a:avLst/>
          </a:prstGeom>
        </p:spPr>
        <p:txBody>
          <a:bodyPr wrap="square">
            <a:spAutoFit/>
          </a:bodyPr>
          <a:lstStyle/>
          <a:p>
            <a:r>
              <a:rPr lang="en-GB" sz="1200" dirty="0"/>
              <a:t>Q21 Overall, how well informed do you feel about what the police in your local area are doing?</a:t>
            </a:r>
            <a:endParaRPr lang="en-US" sz="1200" dirty="0"/>
          </a:p>
        </p:txBody>
      </p:sp>
    </p:spTree>
    <p:extLst>
      <p:ext uri="{BB962C8B-B14F-4D97-AF65-F5344CB8AC3E}">
        <p14:creationId xmlns:p14="http://schemas.microsoft.com/office/powerpoint/2010/main" val="12425822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37</a:t>
            </a:fld>
            <a:endParaRPr lang="en-US" dirty="0"/>
          </a:p>
        </p:txBody>
      </p:sp>
      <p:sp>
        <p:nvSpPr>
          <p:cNvPr id="7" name="Rectangle 6"/>
          <p:cNvSpPr/>
          <p:nvPr/>
        </p:nvSpPr>
        <p:spPr>
          <a:xfrm>
            <a:off x="172994" y="6365227"/>
            <a:ext cx="3204519" cy="461665"/>
          </a:xfrm>
          <a:prstGeom prst="rect">
            <a:avLst/>
          </a:prstGeom>
        </p:spPr>
        <p:txBody>
          <a:bodyPr wrap="square">
            <a:spAutoFit/>
          </a:bodyPr>
          <a:lstStyle/>
          <a:p>
            <a:r>
              <a:rPr lang="en-US" sz="1200" dirty="0"/>
              <a:t>Q26 Before this interview were you aware of the role of the Essex Police &amp; Crime Commissioner?</a:t>
            </a:r>
          </a:p>
        </p:txBody>
      </p:sp>
      <p:sp>
        <p:nvSpPr>
          <p:cNvPr id="10" name="Title 1"/>
          <p:cNvSpPr>
            <a:spLocks noGrp="1"/>
          </p:cNvSpPr>
          <p:nvPr>
            <p:ph type="title"/>
          </p:nvPr>
        </p:nvSpPr>
        <p:spPr>
          <a:xfrm>
            <a:off x="333632" y="159179"/>
            <a:ext cx="11545274" cy="1513102"/>
          </a:xfrm>
        </p:spPr>
        <p:txBody>
          <a:bodyPr>
            <a:normAutofit/>
          </a:bodyPr>
          <a:lstStyle/>
          <a:p>
            <a:r>
              <a:rPr lang="en-GB" b="1" dirty="0">
                <a:solidFill>
                  <a:schemeClr val="tx1">
                    <a:lumMod val="65000"/>
                    <a:lumOff val="35000"/>
                  </a:schemeClr>
                </a:solidFill>
              </a:rPr>
              <a:t>Around a third are aware of the role of the Essex Police &amp; Crime Commissioner</a:t>
            </a:r>
            <a:endParaRPr lang="en-US" b="1" dirty="0">
              <a:solidFill>
                <a:schemeClr val="tx1">
                  <a:lumMod val="65000"/>
                  <a:lumOff val="35000"/>
                </a:schemeClr>
              </a:solidFill>
            </a:endParaRPr>
          </a:p>
        </p:txBody>
      </p:sp>
      <p:graphicFrame>
        <p:nvGraphicFramePr>
          <p:cNvPr id="21" name="Chart 20"/>
          <p:cNvGraphicFramePr/>
          <p:nvPr>
            <p:extLst>
              <p:ext uri="{D42A27DB-BD31-4B8C-83A1-F6EECF244321}">
                <p14:modId xmlns:p14="http://schemas.microsoft.com/office/powerpoint/2010/main" val="3996768679"/>
              </p:ext>
            </p:extLst>
          </p:nvPr>
        </p:nvGraphicFramePr>
        <p:xfrm>
          <a:off x="6041877" y="2314036"/>
          <a:ext cx="5869468" cy="3438000"/>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21"/>
          <p:cNvSpPr/>
          <p:nvPr/>
        </p:nvSpPr>
        <p:spPr>
          <a:xfrm>
            <a:off x="7065414" y="5788319"/>
            <a:ext cx="4930428" cy="276999"/>
          </a:xfrm>
          <a:prstGeom prst="rect">
            <a:avLst/>
          </a:prstGeom>
        </p:spPr>
        <p:txBody>
          <a:bodyPr wrap="square">
            <a:spAutoFit/>
          </a:bodyPr>
          <a:lstStyle/>
          <a:p>
            <a:pPr algn="ctr"/>
            <a:r>
              <a:rPr lang="en-US" sz="1200" dirty="0"/>
              <a:t>significantly lower than Q3 18/19</a:t>
            </a:r>
          </a:p>
        </p:txBody>
      </p:sp>
      <p:sp>
        <p:nvSpPr>
          <p:cNvPr id="12" name="Title 1"/>
          <p:cNvSpPr txBox="1">
            <a:spLocks/>
          </p:cNvSpPr>
          <p:nvPr/>
        </p:nvSpPr>
        <p:spPr>
          <a:xfrm>
            <a:off x="6161519" y="1769123"/>
            <a:ext cx="5601856" cy="42162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65000"/>
                    <a:lumOff val="35000"/>
                  </a:schemeClr>
                </a:solidFill>
              </a:rPr>
              <a:t>Quarterly Trend</a:t>
            </a:r>
          </a:p>
        </p:txBody>
      </p:sp>
      <p:sp>
        <p:nvSpPr>
          <p:cNvPr id="13" name="Title 1"/>
          <p:cNvSpPr txBox="1">
            <a:spLocks/>
          </p:cNvSpPr>
          <p:nvPr/>
        </p:nvSpPr>
        <p:spPr>
          <a:xfrm>
            <a:off x="749439" y="1627618"/>
            <a:ext cx="4329555" cy="7060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schemeClr val="tx1">
                    <a:lumMod val="65000"/>
                    <a:lumOff val="35000"/>
                  </a:schemeClr>
                </a:solidFill>
              </a:rPr>
              <a:t>Annual Trend</a:t>
            </a:r>
          </a:p>
        </p:txBody>
      </p:sp>
      <p:graphicFrame>
        <p:nvGraphicFramePr>
          <p:cNvPr id="17" name="Chart 16">
            <a:extLst>
              <a:ext uri="{FF2B5EF4-FFF2-40B4-BE49-F238E27FC236}">
                <a16:creationId xmlns:a16="http://schemas.microsoft.com/office/drawing/2014/main" id="{6A2AFC10-1B15-40C6-B454-F90C3C642515}"/>
              </a:ext>
            </a:extLst>
          </p:cNvPr>
          <p:cNvGraphicFramePr/>
          <p:nvPr>
            <p:extLst>
              <p:ext uri="{D42A27DB-BD31-4B8C-83A1-F6EECF244321}">
                <p14:modId xmlns:p14="http://schemas.microsoft.com/office/powerpoint/2010/main" val="14832973"/>
              </p:ext>
            </p:extLst>
          </p:nvPr>
        </p:nvGraphicFramePr>
        <p:xfrm>
          <a:off x="364819" y="2224882"/>
          <a:ext cx="5796700" cy="38047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440527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3608964075"/>
              </p:ext>
            </p:extLst>
          </p:nvPr>
        </p:nvGraphicFramePr>
        <p:xfrm>
          <a:off x="4750906" y="1362891"/>
          <a:ext cx="7128000" cy="288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p:nvPr>
            <p:extLst>
              <p:ext uri="{D42A27DB-BD31-4B8C-83A1-F6EECF244321}">
                <p14:modId xmlns:p14="http://schemas.microsoft.com/office/powerpoint/2010/main" val="3253329958"/>
              </p:ext>
            </p:extLst>
          </p:nvPr>
        </p:nvGraphicFramePr>
        <p:xfrm>
          <a:off x="333632" y="1343433"/>
          <a:ext cx="4374000" cy="493560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fld id="{C6948BEF-FAAD-44AB-8E82-E2247398DED3}" type="slidenum">
              <a:rPr lang="en-US" smtClean="0"/>
              <a:pPr/>
              <a:t>38</a:t>
            </a:fld>
            <a:endParaRPr lang="en-US" dirty="0"/>
          </a:p>
        </p:txBody>
      </p:sp>
      <p:sp>
        <p:nvSpPr>
          <p:cNvPr id="8" name="Title 1"/>
          <p:cNvSpPr>
            <a:spLocks noGrp="1"/>
          </p:cNvSpPr>
          <p:nvPr>
            <p:ph type="title"/>
          </p:nvPr>
        </p:nvSpPr>
        <p:spPr>
          <a:xfrm>
            <a:off x="333631" y="109484"/>
            <a:ext cx="11545275" cy="1410695"/>
          </a:xfrm>
        </p:spPr>
        <p:txBody>
          <a:bodyPr>
            <a:noAutofit/>
          </a:bodyPr>
          <a:lstStyle/>
          <a:p>
            <a:r>
              <a:rPr lang="en-US" sz="4000" b="1" dirty="0">
                <a:solidFill>
                  <a:schemeClr val="tx1">
                    <a:lumMod val="65000"/>
                    <a:lumOff val="35000"/>
                  </a:schemeClr>
                </a:solidFill>
              </a:rPr>
              <a:t>Over 55s remain the most likely to be aware of the role of the Essex Police &amp; Crime Commissioner</a:t>
            </a:r>
          </a:p>
        </p:txBody>
      </p:sp>
      <p:sp>
        <p:nvSpPr>
          <p:cNvPr id="9" name="TextBox 8"/>
          <p:cNvSpPr txBox="1"/>
          <p:nvPr/>
        </p:nvSpPr>
        <p:spPr>
          <a:xfrm>
            <a:off x="4903932" y="4654886"/>
            <a:ext cx="6818319" cy="1569660"/>
          </a:xfrm>
          <a:prstGeom prst="rect">
            <a:avLst/>
          </a:prstGeom>
          <a:noFill/>
        </p:spPr>
        <p:txBody>
          <a:bodyPr wrap="square" rtlCol="0">
            <a:spAutoFit/>
          </a:bodyPr>
          <a:lstStyle/>
          <a:p>
            <a:pPr marL="285750" indent="-285750">
              <a:buClr>
                <a:srgbClr val="1BBABF"/>
              </a:buClr>
              <a:buFont typeface="Wingdings" panose="05000000000000000000" pitchFamily="2" charset="2"/>
              <a:buChar char="§"/>
            </a:pPr>
            <a:r>
              <a:rPr lang="en-GB" sz="1600" dirty="0">
                <a:solidFill>
                  <a:schemeClr val="tx1">
                    <a:lumMod val="75000"/>
                    <a:lumOff val="25000"/>
                  </a:schemeClr>
                </a:solidFill>
              </a:rPr>
              <a:t>Less than a quarter of under 35s (24%) and BAME residents (24%) are aware of the role of the Essex Police &amp; Crime Commissioner</a:t>
            </a:r>
          </a:p>
          <a:p>
            <a:pPr marL="285750" indent="-285750">
              <a:buClr>
                <a:srgbClr val="1BBABF"/>
              </a:buClr>
              <a:buFont typeface="Wingdings" panose="05000000000000000000" pitchFamily="2" charset="2"/>
              <a:buChar char="§"/>
            </a:pPr>
            <a:endParaRPr lang="en-GB" sz="1600" dirty="0">
              <a:solidFill>
                <a:schemeClr val="tx1">
                  <a:lumMod val="75000"/>
                  <a:lumOff val="25000"/>
                </a:schemeClr>
              </a:solidFill>
            </a:endParaRPr>
          </a:p>
          <a:p>
            <a:pPr marL="285750" indent="-285750">
              <a:buClr>
                <a:srgbClr val="1BBABF"/>
              </a:buClr>
              <a:buFont typeface="Wingdings" panose="05000000000000000000" pitchFamily="2" charset="2"/>
              <a:buChar char="§"/>
            </a:pPr>
            <a:r>
              <a:rPr lang="en-GB" sz="1600" dirty="0">
                <a:solidFill>
                  <a:schemeClr val="tx1">
                    <a:lumMod val="75000"/>
                    <a:lumOff val="25000"/>
                  </a:schemeClr>
                </a:solidFill>
              </a:rPr>
              <a:t>Almost half of those living in Maldon (47%) and Uttlesford (46%) are aware compared to less than 3 out of 10 in Harlow (28%), Basildon (26%) and Thurrock (25%)</a:t>
            </a:r>
          </a:p>
        </p:txBody>
      </p:sp>
      <p:sp>
        <p:nvSpPr>
          <p:cNvPr id="10" name="Rectangle 9"/>
          <p:cNvSpPr/>
          <p:nvPr/>
        </p:nvSpPr>
        <p:spPr>
          <a:xfrm>
            <a:off x="922945" y="2250987"/>
            <a:ext cx="844991" cy="560292"/>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22946" y="5291848"/>
            <a:ext cx="844991" cy="845792"/>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9481884" y="3808523"/>
            <a:ext cx="692241" cy="464030"/>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8" name="Table 17"/>
          <p:cNvGraphicFramePr>
            <a:graphicFrameLocks noGrp="1"/>
          </p:cNvGraphicFramePr>
          <p:nvPr/>
        </p:nvGraphicFramePr>
        <p:xfrm>
          <a:off x="4865735" y="4205069"/>
          <a:ext cx="6894716" cy="357406"/>
        </p:xfrm>
        <a:graphic>
          <a:graphicData uri="http://schemas.openxmlformats.org/drawingml/2006/table">
            <a:tbl>
              <a:tblPr firstRow="1" bandRow="1">
                <a:tableStyleId>{5C22544A-7EE6-4342-B048-85BDC9FD1C3A}</a:tableStyleId>
              </a:tblPr>
              <a:tblGrid>
                <a:gridCol w="1544118">
                  <a:extLst>
                    <a:ext uri="{9D8B030D-6E8A-4147-A177-3AD203B41FA5}">
                      <a16:colId xmlns:a16="http://schemas.microsoft.com/office/drawing/2014/main" val="20000"/>
                    </a:ext>
                  </a:extLst>
                </a:gridCol>
                <a:gridCol w="2272420">
                  <a:extLst>
                    <a:ext uri="{9D8B030D-6E8A-4147-A177-3AD203B41FA5}">
                      <a16:colId xmlns:a16="http://schemas.microsoft.com/office/drawing/2014/main" val="20001"/>
                    </a:ext>
                  </a:extLst>
                </a:gridCol>
                <a:gridCol w="1548143">
                  <a:extLst>
                    <a:ext uri="{9D8B030D-6E8A-4147-A177-3AD203B41FA5}">
                      <a16:colId xmlns:a16="http://schemas.microsoft.com/office/drawing/2014/main" val="20002"/>
                    </a:ext>
                  </a:extLst>
                </a:gridCol>
                <a:gridCol w="1530035">
                  <a:extLst>
                    <a:ext uri="{9D8B030D-6E8A-4147-A177-3AD203B41FA5}">
                      <a16:colId xmlns:a16="http://schemas.microsoft.com/office/drawing/2014/main" val="20003"/>
                    </a:ext>
                  </a:extLst>
                </a:gridCol>
              </a:tblGrid>
              <a:tr h="357406">
                <a:tc>
                  <a:txBody>
                    <a:bodyPr/>
                    <a:lstStyle/>
                    <a:p>
                      <a:pPr algn="ctr"/>
                      <a:r>
                        <a:rPr lang="en-US" sz="1400" b="0" dirty="0">
                          <a:solidFill>
                            <a:schemeClr val="tx1">
                              <a:lumMod val="75000"/>
                              <a:lumOff val="25000"/>
                            </a:schemeClr>
                          </a:solidFill>
                        </a:rPr>
                        <a:t>Gender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Ethnicity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Victim</a:t>
                      </a:r>
                      <a:r>
                        <a:rPr lang="en-US" sz="1400" b="0" baseline="0" dirty="0">
                          <a:solidFill>
                            <a:schemeClr val="tx1">
                              <a:lumMod val="75000"/>
                              <a:lumOff val="25000"/>
                            </a:schemeClr>
                          </a:solidFill>
                        </a:rPr>
                        <a:t> of crime</a:t>
                      </a:r>
                      <a:endParaRPr lang="en-US" sz="14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5" name="Rectangle 14">
            <a:extLst>
              <a:ext uri="{FF2B5EF4-FFF2-40B4-BE49-F238E27FC236}">
                <a16:creationId xmlns:a16="http://schemas.microsoft.com/office/drawing/2014/main" id="{C6270DF3-34ED-48BD-8B10-7E7888A9D6E6}"/>
              </a:ext>
            </a:extLst>
          </p:cNvPr>
          <p:cNvSpPr/>
          <p:nvPr/>
        </p:nvSpPr>
        <p:spPr>
          <a:xfrm>
            <a:off x="406508" y="6365227"/>
            <a:ext cx="4722083" cy="461665"/>
          </a:xfrm>
          <a:prstGeom prst="rect">
            <a:avLst/>
          </a:prstGeom>
        </p:spPr>
        <p:txBody>
          <a:bodyPr wrap="square">
            <a:spAutoFit/>
          </a:bodyPr>
          <a:lstStyle/>
          <a:p>
            <a:r>
              <a:rPr lang="en-US" sz="1200" dirty="0"/>
              <a:t>Q26 Before this interview were you aware of the role of the Essex Police &amp; Crime Commissioner?</a:t>
            </a:r>
          </a:p>
        </p:txBody>
      </p:sp>
      <p:sp>
        <p:nvSpPr>
          <p:cNvPr id="12" name="Oval 11">
            <a:extLst>
              <a:ext uri="{FF2B5EF4-FFF2-40B4-BE49-F238E27FC236}">
                <a16:creationId xmlns:a16="http://schemas.microsoft.com/office/drawing/2014/main" id="{9DD8B8FB-88E2-45BF-8E8E-DA56D225E520}"/>
              </a:ext>
            </a:extLst>
          </p:cNvPr>
          <p:cNvSpPr/>
          <p:nvPr/>
        </p:nvSpPr>
        <p:spPr>
          <a:xfrm>
            <a:off x="6382908" y="3825880"/>
            <a:ext cx="816540" cy="464030"/>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9B19764-EF0B-4354-BE14-4513D9C33FCC}"/>
              </a:ext>
            </a:extLst>
          </p:cNvPr>
          <p:cNvSpPr/>
          <p:nvPr/>
        </p:nvSpPr>
        <p:spPr>
          <a:xfrm>
            <a:off x="7966972" y="3825880"/>
            <a:ext cx="692241" cy="464030"/>
          </a:xfrm>
          <a:prstGeom prst="ellipse">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300173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486152"/>
            <a:ext cx="12192000" cy="4370832"/>
          </a:xfrm>
          <a:prstGeom prst="rect">
            <a:avLst/>
          </a:prstGeom>
          <a:solidFill>
            <a:srgbClr val="DFEBF7"/>
          </a:solidFill>
          <a:ln>
            <a:noFill/>
          </a:ln>
          <a:effectLst/>
        </p:spPr>
        <p:txBody>
          <a:bodyPr vert="horz" wrap="square" lIns="36576" tIns="36576" rIns="36576" bIns="36576" numCol="1" anchor="t" anchorCtr="0" compatLnSpc="1">
            <a:prstTxWarp prst="textNoShape">
              <a:avLst/>
            </a:prstTxWarp>
          </a:bodyPr>
          <a:lstStyle/>
          <a:p>
            <a:endParaRPr lang="en-GB" dirty="0"/>
          </a:p>
        </p:txBody>
      </p:sp>
      <p:pic>
        <p:nvPicPr>
          <p:cNvPr id="5"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2594" y="345051"/>
            <a:ext cx="4448236" cy="18151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12" descr="ico_logo"/>
          <p:cNvPicPr>
            <a:picLocks noChangeAspect="1" noChangeArrowheads="1"/>
          </p:cNvPicPr>
          <p:nvPr/>
        </p:nvPicPr>
        <p:blipFill>
          <a:blip r:embed="rId4" cstate="print">
            <a:clrChange>
              <a:clrFrom>
                <a:srgbClr val="FFFFFF"/>
              </a:clrFrom>
              <a:clrTo>
                <a:srgbClr val="FFFFFF">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l="30157" t="33600" r="30199" b="33865"/>
          <a:stretch>
            <a:fillRect/>
          </a:stretch>
        </p:blipFill>
        <p:spPr bwMode="auto">
          <a:xfrm>
            <a:off x="4403080" y="6069079"/>
            <a:ext cx="801629" cy="49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13" descr="iso-logo"/>
          <p:cNvPicPr>
            <a:picLocks noChangeAspect="1" noChangeArrowheads="1"/>
          </p:cNvPicPr>
          <p:nvPr/>
        </p:nvPicPr>
        <p:blipFill>
          <a:blip r:embed="rId5" cstate="print">
            <a:clrChange>
              <a:clrFrom>
                <a:srgbClr val="000000"/>
              </a:clrFrom>
              <a:clrTo>
                <a:srgbClr val="000000">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b="1625"/>
          <a:stretch>
            <a:fillRect/>
          </a:stretch>
        </p:blipFill>
        <p:spPr bwMode="auto">
          <a:xfrm>
            <a:off x="6925056" y="5981189"/>
            <a:ext cx="61753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14" descr="MRS-Company-partner-scheme"/>
          <p:cNvPicPr>
            <a:picLocks noChangeAspect="1" noChangeArrowheads="1"/>
          </p:cNvPicPr>
          <p:nvPr/>
        </p:nvPicPr>
        <p:blipFill>
          <a:blip r:embed="rId6" cstate="print">
            <a:clrChange>
              <a:clrFrom>
                <a:srgbClr val="FFFFFF"/>
              </a:clrFrom>
              <a:clrTo>
                <a:srgbClr val="FFFFFF">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a:stretch>
            <a:fillRect/>
          </a:stretch>
        </p:blipFill>
        <p:spPr bwMode="auto">
          <a:xfrm>
            <a:off x="5470403" y="5981188"/>
            <a:ext cx="1188959" cy="64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6" name="Picture 2" descr="Image result for essex poli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191" y="345051"/>
            <a:ext cx="3099965" cy="18151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13038" y="3034367"/>
            <a:ext cx="11565924" cy="861774"/>
          </a:xfrm>
          <a:prstGeom prst="rect">
            <a:avLst/>
          </a:prstGeom>
          <a:noFill/>
        </p:spPr>
        <p:txBody>
          <a:bodyPr wrap="square" rtlCol="0">
            <a:spAutoFit/>
          </a:bodyPr>
          <a:lstStyle/>
          <a:p>
            <a:r>
              <a:rPr lang="en-GB" sz="5000" dirty="0">
                <a:solidFill>
                  <a:schemeClr val="tx1">
                    <a:lumMod val="65000"/>
                    <a:lumOff val="35000"/>
                  </a:schemeClr>
                </a:solidFill>
              </a:rPr>
              <a:t>Appendices</a:t>
            </a:r>
            <a:endParaRPr lang="en-US" sz="4000" dirty="0">
              <a:solidFill>
                <a:schemeClr val="tx1">
                  <a:lumMod val="65000"/>
                  <a:lumOff val="35000"/>
                </a:schemeClr>
              </a:solidFill>
            </a:endParaRPr>
          </a:p>
        </p:txBody>
      </p:sp>
    </p:spTree>
    <p:extLst>
      <p:ext uri="{BB962C8B-B14F-4D97-AF65-F5344CB8AC3E}">
        <p14:creationId xmlns:p14="http://schemas.microsoft.com/office/powerpoint/2010/main" val="1357767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4</a:t>
            </a:fld>
            <a:endParaRPr lang="en-US" dirty="0"/>
          </a:p>
        </p:txBody>
      </p:sp>
      <p:sp>
        <p:nvSpPr>
          <p:cNvPr id="5" name="Title 1"/>
          <p:cNvSpPr>
            <a:spLocks noGrp="1"/>
          </p:cNvSpPr>
          <p:nvPr>
            <p:ph type="title"/>
          </p:nvPr>
        </p:nvSpPr>
        <p:spPr>
          <a:xfrm>
            <a:off x="258921" y="0"/>
            <a:ext cx="11545274" cy="635267"/>
          </a:xfrm>
        </p:spPr>
        <p:txBody>
          <a:bodyPr>
            <a:normAutofit fontScale="90000"/>
          </a:bodyPr>
          <a:lstStyle/>
          <a:p>
            <a:br>
              <a:rPr lang="en-GB" b="1" dirty="0">
                <a:solidFill>
                  <a:schemeClr val="tx1">
                    <a:lumMod val="65000"/>
                    <a:lumOff val="35000"/>
                  </a:schemeClr>
                </a:solidFill>
              </a:rPr>
            </a:br>
            <a:r>
              <a:rPr lang="en-GB" sz="4000" b="1" dirty="0">
                <a:solidFill>
                  <a:schemeClr val="tx1">
                    <a:lumMod val="65000"/>
                    <a:lumOff val="35000"/>
                  </a:schemeClr>
                </a:solidFill>
              </a:rPr>
              <a:t>Executive Summary: Quarter 2, 2019/20 results   </a:t>
            </a:r>
            <a:br>
              <a:rPr lang="en-GB" b="1" dirty="0">
                <a:solidFill>
                  <a:schemeClr val="tx1">
                    <a:lumMod val="65000"/>
                    <a:lumOff val="35000"/>
                  </a:schemeClr>
                </a:solidFill>
              </a:rPr>
            </a:br>
            <a:endParaRPr lang="en-US" b="1" dirty="0">
              <a:solidFill>
                <a:schemeClr val="tx1">
                  <a:lumMod val="65000"/>
                  <a:lumOff val="35000"/>
                </a:schemeClr>
              </a:solidFill>
            </a:endParaRPr>
          </a:p>
        </p:txBody>
      </p:sp>
      <p:sp>
        <p:nvSpPr>
          <p:cNvPr id="7" name="TextBox 6"/>
          <p:cNvSpPr txBox="1"/>
          <p:nvPr/>
        </p:nvSpPr>
        <p:spPr>
          <a:xfrm>
            <a:off x="101600" y="635267"/>
            <a:ext cx="11962492" cy="6524863"/>
          </a:xfrm>
          <a:prstGeom prst="rect">
            <a:avLst/>
          </a:prstGeom>
          <a:noFill/>
        </p:spPr>
        <p:txBody>
          <a:bodyPr wrap="square" rtlCol="0">
            <a:spAutoFit/>
          </a:bodyPr>
          <a:lstStyle/>
          <a:p>
            <a:pPr marL="342900" indent="-342900">
              <a:buClr>
                <a:srgbClr val="1BBABF"/>
              </a:buClr>
              <a:buFont typeface="Wingdings" panose="05000000000000000000" pitchFamily="2" charset="2"/>
              <a:buChar char="§"/>
            </a:pPr>
            <a:endParaRPr lang="en-GB" sz="800" i="1" dirty="0"/>
          </a:p>
          <a:p>
            <a:pPr marL="342900" indent="-342900">
              <a:buClr>
                <a:srgbClr val="1BBABF"/>
              </a:buClr>
              <a:buFont typeface="Wingdings" panose="05000000000000000000" pitchFamily="2" charset="2"/>
              <a:buChar char="§"/>
            </a:pPr>
            <a:r>
              <a:rPr lang="en-GB" sz="2000" i="1" dirty="0"/>
              <a:t>Victims, along with BAME residents are also less likely to agree that the police understand community issues (page 10). </a:t>
            </a:r>
          </a:p>
          <a:p>
            <a:pPr marL="342900" indent="-342900">
              <a:buClr>
                <a:srgbClr val="1BBABF"/>
              </a:buClr>
              <a:buFont typeface="Wingdings" panose="05000000000000000000" pitchFamily="2" charset="2"/>
              <a:buChar char="§"/>
            </a:pPr>
            <a:endParaRPr lang="en-GB" sz="800" i="1" dirty="0"/>
          </a:p>
          <a:p>
            <a:pPr marL="285750" indent="-285750">
              <a:buClr>
                <a:srgbClr val="1BBABF"/>
              </a:buClr>
              <a:buFont typeface="Wingdings" panose="05000000000000000000" pitchFamily="2" charset="2"/>
              <a:buChar char="§"/>
            </a:pPr>
            <a:r>
              <a:rPr lang="en-GB" sz="2000" i="1" dirty="0"/>
              <a:t>Less than 4 in 10 victims believe that the police are dealing with crime and ASB in their area (page 12).</a:t>
            </a:r>
          </a:p>
          <a:p>
            <a:pPr marL="285750" indent="-285750">
              <a:buClr>
                <a:srgbClr val="1BBABF"/>
              </a:buClr>
              <a:buFont typeface="Wingdings" panose="05000000000000000000" pitchFamily="2" charset="2"/>
              <a:buChar char="§"/>
            </a:pPr>
            <a:endParaRPr lang="en-GB" sz="800" i="1" dirty="0"/>
          </a:p>
          <a:p>
            <a:pPr marL="285750" indent="-285750">
              <a:buClr>
                <a:srgbClr val="1BBABF"/>
              </a:buClr>
              <a:buFont typeface="Wingdings" panose="05000000000000000000" pitchFamily="2" charset="2"/>
              <a:buChar char="§"/>
            </a:pPr>
            <a:r>
              <a:rPr lang="en-GB" sz="2000" i="1" dirty="0"/>
              <a:t>Confidence in receiving a good service from Essex Police is stable for Q2 2019/20 (68%), however this has decreased significantly since Q1 2018/19</a:t>
            </a:r>
            <a:r>
              <a:rPr lang="en-GB" sz="2000" dirty="0"/>
              <a:t> (77%) (page 18).</a:t>
            </a:r>
          </a:p>
          <a:p>
            <a:pPr marL="285750" indent="-285750">
              <a:buClr>
                <a:srgbClr val="1BBABF"/>
              </a:buClr>
              <a:buFont typeface="Wingdings" panose="05000000000000000000" pitchFamily="2" charset="2"/>
              <a:buChar char="§"/>
            </a:pPr>
            <a:endParaRPr lang="en-GB" sz="800" i="1" dirty="0"/>
          </a:p>
          <a:p>
            <a:pPr marL="742950" lvl="1" indent="-285750">
              <a:buClr>
                <a:srgbClr val="1BBABF"/>
              </a:buClr>
              <a:buFont typeface="Wingdings" panose="05000000000000000000" pitchFamily="2" charset="2"/>
              <a:buChar char="§"/>
            </a:pPr>
            <a:r>
              <a:rPr lang="en-GB" sz="2000" i="1" dirty="0"/>
              <a:t>Victims are least likely by some margin (55%) to believe they would receive a good service from the police (page 19).</a:t>
            </a:r>
          </a:p>
          <a:p>
            <a:pPr marL="285750" indent="-285750">
              <a:buClr>
                <a:srgbClr val="1BBABF"/>
              </a:buClr>
              <a:buFont typeface="Wingdings" panose="05000000000000000000" pitchFamily="2" charset="2"/>
              <a:buChar char="§"/>
            </a:pPr>
            <a:endParaRPr lang="en-GB" sz="800" i="1" dirty="0"/>
          </a:p>
          <a:p>
            <a:pPr marL="285750" indent="-285750">
              <a:buClr>
                <a:srgbClr val="1BBABF"/>
              </a:buClr>
              <a:buFont typeface="Wingdings" panose="05000000000000000000" pitchFamily="2" charset="2"/>
              <a:buChar char="§"/>
            </a:pPr>
            <a:r>
              <a:rPr lang="en-GB" sz="2000" i="1" dirty="0"/>
              <a:t>4 in 10 respondents were satisfied with the level of local policing (lower than the national average of 61%) (page 25).</a:t>
            </a:r>
          </a:p>
          <a:p>
            <a:pPr marL="285750" indent="-285750">
              <a:buClr>
                <a:srgbClr val="1BBABF"/>
              </a:buClr>
              <a:buFont typeface="Wingdings" panose="05000000000000000000" pitchFamily="2" charset="2"/>
              <a:buChar char="§"/>
            </a:pPr>
            <a:endParaRPr lang="en-GB" sz="800" i="1" dirty="0"/>
          </a:p>
          <a:p>
            <a:pPr marL="742950" lvl="1" indent="-285750">
              <a:buClr>
                <a:srgbClr val="1BBABF"/>
              </a:buClr>
              <a:buFont typeface="Wingdings" panose="05000000000000000000" pitchFamily="2" charset="2"/>
              <a:buChar char="§"/>
            </a:pPr>
            <a:r>
              <a:rPr lang="en-GB" sz="2000" i="1" dirty="0"/>
              <a:t>Victims are also the least likely to feel satisfied with the level of local policing (32%) (page 26).   </a:t>
            </a:r>
          </a:p>
          <a:p>
            <a:endParaRPr lang="en-US" sz="800" dirty="0">
              <a:solidFill>
                <a:schemeClr val="accent1"/>
              </a:solidFill>
            </a:endParaRPr>
          </a:p>
          <a:p>
            <a:pPr marL="285750" indent="-285750">
              <a:buClr>
                <a:srgbClr val="1BBABF"/>
              </a:buClr>
              <a:buFont typeface="Wingdings" panose="05000000000000000000" pitchFamily="2" charset="2"/>
              <a:buChar char="§"/>
            </a:pPr>
            <a:r>
              <a:rPr lang="en-GB" sz="2000" i="1" dirty="0"/>
              <a:t>While over half of residents (53%) were aware that the Police Officers use BWV, there was a significant reduction in those who said the cameras make them feel safer this quarter compared to last (73% versus 78%) (page 22).</a:t>
            </a:r>
          </a:p>
          <a:p>
            <a:pPr marL="285750" indent="-285750">
              <a:buClr>
                <a:srgbClr val="1BBABF"/>
              </a:buClr>
              <a:buFont typeface="Wingdings" panose="05000000000000000000" pitchFamily="2" charset="2"/>
              <a:buChar char="§"/>
            </a:pPr>
            <a:endParaRPr lang="en-GB" sz="2000" i="1" dirty="0"/>
          </a:p>
          <a:p>
            <a:pPr marL="285750" indent="-285750">
              <a:buClr>
                <a:srgbClr val="1BBABF"/>
              </a:buClr>
              <a:buFont typeface="Wingdings" panose="05000000000000000000" pitchFamily="2" charset="2"/>
              <a:buChar char="§"/>
            </a:pPr>
            <a:endParaRPr lang="en-GB" sz="2000" dirty="0"/>
          </a:p>
          <a:p>
            <a:pPr marL="285750" indent="-285750">
              <a:buClr>
                <a:srgbClr val="1BBABF"/>
              </a:buClr>
              <a:buFont typeface="Wingdings" panose="05000000000000000000" pitchFamily="2" charset="2"/>
              <a:buChar char="§"/>
            </a:pPr>
            <a:endParaRPr lang="en-GB" sz="2000" dirty="0"/>
          </a:p>
          <a:p>
            <a:pPr marL="285750" indent="-285750">
              <a:buClr>
                <a:srgbClr val="1BBABF"/>
              </a:buClr>
              <a:buFont typeface="Wingdings" panose="05000000000000000000" pitchFamily="2" charset="2"/>
              <a:buChar char="§"/>
            </a:pPr>
            <a:endParaRPr lang="en-GB" sz="2000" i="1" dirty="0"/>
          </a:p>
          <a:p>
            <a:pPr marL="285750" indent="-285750">
              <a:buClr>
                <a:srgbClr val="1BBABF"/>
              </a:buClr>
              <a:buFont typeface="Wingdings" panose="05000000000000000000" pitchFamily="2" charset="2"/>
              <a:buChar char="§"/>
            </a:pPr>
            <a:endParaRPr lang="en-GB" sz="2200" i="1" dirty="0"/>
          </a:p>
        </p:txBody>
      </p:sp>
    </p:spTree>
    <p:extLst>
      <p:ext uri="{BB962C8B-B14F-4D97-AF65-F5344CB8AC3E}">
        <p14:creationId xmlns:p14="http://schemas.microsoft.com/office/powerpoint/2010/main" val="25034185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6948BEF-FAAD-44AB-8E82-E2247398DED3}" type="slidenum">
              <a:rPr lang="en-US" smtClean="0"/>
              <a:t>40</a:t>
            </a:fld>
            <a:endParaRPr lang="en-US" dirty="0"/>
          </a:p>
        </p:txBody>
      </p:sp>
      <p:sp>
        <p:nvSpPr>
          <p:cNvPr id="2" name="Title 1"/>
          <p:cNvSpPr>
            <a:spLocks noGrp="1"/>
          </p:cNvSpPr>
          <p:nvPr>
            <p:ph type="title"/>
          </p:nvPr>
        </p:nvSpPr>
        <p:spPr>
          <a:xfrm>
            <a:off x="333632" y="159179"/>
            <a:ext cx="11545274" cy="797501"/>
          </a:xfrm>
        </p:spPr>
        <p:txBody>
          <a:bodyPr/>
          <a:lstStyle/>
          <a:p>
            <a:r>
              <a:rPr lang="en-US" b="1" dirty="0">
                <a:solidFill>
                  <a:schemeClr val="tx1">
                    <a:lumMod val="65000"/>
                    <a:lumOff val="35000"/>
                  </a:schemeClr>
                </a:solidFill>
              </a:rPr>
              <a:t>Respondent Breakdown </a:t>
            </a:r>
            <a:r>
              <a:rPr lang="en-US" sz="3200" b="1" dirty="0">
                <a:solidFill>
                  <a:schemeClr val="tx1">
                    <a:lumMod val="65000"/>
                    <a:lumOff val="35000"/>
                  </a:schemeClr>
                </a:solidFill>
              </a:rPr>
              <a:t>October 2018 – September 2019</a:t>
            </a:r>
          </a:p>
        </p:txBody>
      </p:sp>
      <p:sp>
        <p:nvSpPr>
          <p:cNvPr id="4" name="Afgeronde rechthoek 13"/>
          <p:cNvSpPr>
            <a:spLocks noChangeAspect="1"/>
          </p:cNvSpPr>
          <p:nvPr/>
        </p:nvSpPr>
        <p:spPr>
          <a:xfrm rot="5400000">
            <a:off x="322120" y="1763288"/>
            <a:ext cx="1091037" cy="401302"/>
          </a:xfrm>
          <a:custGeom>
            <a:avLst/>
            <a:gdLst/>
            <a:ahLst/>
            <a:cxnLst/>
            <a:rect l="l" t="t" r="r" b="b"/>
            <a:pathLst>
              <a:path w="1728192" h="603684">
                <a:moveTo>
                  <a:pt x="360040" y="548444"/>
                </a:moveTo>
                <a:lnTo>
                  <a:pt x="360040" y="391852"/>
                </a:lnTo>
                <a:lnTo>
                  <a:pt x="360040" y="303938"/>
                </a:lnTo>
                <a:lnTo>
                  <a:pt x="360040" y="211832"/>
                </a:lnTo>
                <a:lnTo>
                  <a:pt x="360040" y="55240"/>
                </a:lnTo>
                <a:lnTo>
                  <a:pt x="360492" y="54149"/>
                </a:lnTo>
                <a:cubicBezTo>
                  <a:pt x="360056" y="53418"/>
                  <a:pt x="360040" y="52666"/>
                  <a:pt x="360040" y="51910"/>
                </a:cubicBezTo>
                <a:cubicBezTo>
                  <a:pt x="360040" y="23241"/>
                  <a:pt x="383281" y="0"/>
                  <a:pt x="411950" y="0"/>
                </a:cubicBezTo>
                <a:lnTo>
                  <a:pt x="988014" y="0"/>
                </a:lnTo>
                <a:cubicBezTo>
                  <a:pt x="1016683" y="0"/>
                  <a:pt x="1039924" y="23241"/>
                  <a:pt x="1039924" y="51910"/>
                </a:cubicBezTo>
                <a:cubicBezTo>
                  <a:pt x="1039924" y="80579"/>
                  <a:pt x="1016683" y="103820"/>
                  <a:pt x="988014" y="103820"/>
                </a:cubicBezTo>
                <a:lnTo>
                  <a:pt x="540060" y="103820"/>
                </a:lnTo>
                <a:lnTo>
                  <a:pt x="540060" y="139824"/>
                </a:lnTo>
                <a:lnTo>
                  <a:pt x="1656184" y="139824"/>
                </a:lnTo>
                <a:cubicBezTo>
                  <a:pt x="1695953" y="139824"/>
                  <a:pt x="1728192" y="172063"/>
                  <a:pt x="1728192" y="211832"/>
                </a:cubicBezTo>
                <a:cubicBezTo>
                  <a:pt x="1728192" y="251601"/>
                  <a:pt x="1695953" y="283840"/>
                  <a:pt x="1656184" y="283840"/>
                </a:cubicBezTo>
                <a:lnTo>
                  <a:pt x="1035867" y="283840"/>
                </a:lnTo>
                <a:cubicBezTo>
                  <a:pt x="1038487" y="290016"/>
                  <a:pt x="1039924" y="296809"/>
                  <a:pt x="1039924" y="303938"/>
                </a:cubicBezTo>
                <a:lnTo>
                  <a:pt x="1036713" y="319844"/>
                </a:lnTo>
                <a:lnTo>
                  <a:pt x="1656184" y="319844"/>
                </a:lnTo>
                <a:cubicBezTo>
                  <a:pt x="1695953" y="319844"/>
                  <a:pt x="1728192" y="352083"/>
                  <a:pt x="1728192" y="391852"/>
                </a:cubicBezTo>
                <a:cubicBezTo>
                  <a:pt x="1728192" y="431621"/>
                  <a:pt x="1695953" y="463860"/>
                  <a:pt x="1656184" y="463860"/>
                </a:cubicBezTo>
                <a:lnTo>
                  <a:pt x="540060" y="463860"/>
                </a:lnTo>
                <a:lnTo>
                  <a:pt x="540060" y="499864"/>
                </a:lnTo>
                <a:lnTo>
                  <a:pt x="992206" y="499864"/>
                </a:lnTo>
                <a:cubicBezTo>
                  <a:pt x="1020875" y="499864"/>
                  <a:pt x="1044116" y="523105"/>
                  <a:pt x="1044116" y="551774"/>
                </a:cubicBezTo>
                <a:cubicBezTo>
                  <a:pt x="1044116" y="580443"/>
                  <a:pt x="1020875" y="603684"/>
                  <a:pt x="992206" y="603684"/>
                </a:cubicBezTo>
                <a:lnTo>
                  <a:pt x="416142" y="603684"/>
                </a:lnTo>
                <a:cubicBezTo>
                  <a:pt x="392136" y="603684"/>
                  <a:pt x="371935" y="587388"/>
                  <a:pt x="366905" y="565011"/>
                </a:cubicBezTo>
                <a:cubicBezTo>
                  <a:pt x="362663" y="560772"/>
                  <a:pt x="360040" y="554915"/>
                  <a:pt x="360040" y="548444"/>
                </a:cubicBezTo>
                <a:close/>
                <a:moveTo>
                  <a:pt x="0" y="301842"/>
                </a:moveTo>
                <a:cubicBezTo>
                  <a:pt x="0" y="212362"/>
                  <a:pt x="72538" y="139824"/>
                  <a:pt x="162018" y="139824"/>
                </a:cubicBezTo>
                <a:cubicBezTo>
                  <a:pt x="251498" y="139824"/>
                  <a:pt x="324036" y="212362"/>
                  <a:pt x="324036" y="301842"/>
                </a:cubicBezTo>
                <a:cubicBezTo>
                  <a:pt x="324036" y="391322"/>
                  <a:pt x="251498" y="463860"/>
                  <a:pt x="162018" y="463860"/>
                </a:cubicBezTo>
                <a:cubicBezTo>
                  <a:pt x="72538" y="463860"/>
                  <a:pt x="0" y="391322"/>
                  <a:pt x="0" y="301842"/>
                </a:cubicBezTo>
                <a:close/>
              </a:path>
            </a:pathLst>
          </a:custGeom>
          <a:solidFill>
            <a:srgbClr val="1BBABF"/>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Afgeronde rechthoek 12"/>
          <p:cNvSpPr>
            <a:spLocks noChangeAspect="1"/>
          </p:cNvSpPr>
          <p:nvPr/>
        </p:nvSpPr>
        <p:spPr>
          <a:xfrm rot="5400000">
            <a:off x="329810" y="2896256"/>
            <a:ext cx="1090918" cy="603237"/>
          </a:xfrm>
          <a:custGeom>
            <a:avLst/>
            <a:gdLst/>
            <a:ahLst/>
            <a:cxnLst/>
            <a:rect l="l" t="t" r="r" b="b"/>
            <a:pathLst>
              <a:path w="3888432" h="2168854">
                <a:moveTo>
                  <a:pt x="810090" y="1593439"/>
                </a:moveTo>
                <a:lnTo>
                  <a:pt x="810090" y="1270510"/>
                </a:lnTo>
                <a:lnTo>
                  <a:pt x="810090" y="1072704"/>
                </a:lnTo>
                <a:lnTo>
                  <a:pt x="810090" y="1072704"/>
                </a:lnTo>
                <a:lnTo>
                  <a:pt x="810090" y="1072703"/>
                </a:lnTo>
                <a:lnTo>
                  <a:pt x="810090" y="865465"/>
                </a:lnTo>
                <a:lnTo>
                  <a:pt x="810090" y="542536"/>
                </a:lnTo>
                <a:cubicBezTo>
                  <a:pt x="810090" y="511622"/>
                  <a:pt x="827173" y="484697"/>
                  <a:pt x="853005" y="471753"/>
                </a:cubicBezTo>
                <a:cubicBezTo>
                  <a:pt x="863857" y="459315"/>
                  <a:pt x="878216" y="450060"/>
                  <a:pt x="894732" y="444142"/>
                </a:cubicBezTo>
                <a:lnTo>
                  <a:pt x="2114892" y="6878"/>
                </a:lnTo>
                <a:cubicBezTo>
                  <a:pt x="2175616" y="-14883"/>
                  <a:pt x="2242484" y="16702"/>
                  <a:pt x="2264245" y="77427"/>
                </a:cubicBezTo>
                <a:lnTo>
                  <a:pt x="2264244" y="77427"/>
                </a:lnTo>
                <a:cubicBezTo>
                  <a:pt x="2286006" y="138151"/>
                  <a:pt x="2254421" y="205019"/>
                  <a:pt x="2193696" y="226780"/>
                </a:cubicBezTo>
                <a:lnTo>
                  <a:pt x="1134126" y="606493"/>
                </a:lnTo>
                <a:lnTo>
                  <a:pt x="1134126" y="683194"/>
                </a:lnTo>
                <a:lnTo>
                  <a:pt x="2349261" y="379410"/>
                </a:lnTo>
                <a:lnTo>
                  <a:pt x="2349261" y="703447"/>
                </a:lnTo>
                <a:lnTo>
                  <a:pt x="3726414" y="703447"/>
                </a:lnTo>
                <a:cubicBezTo>
                  <a:pt x="3815894" y="703447"/>
                  <a:pt x="3888432" y="775985"/>
                  <a:pt x="3888432" y="865465"/>
                </a:cubicBezTo>
                <a:cubicBezTo>
                  <a:pt x="3888432" y="954945"/>
                  <a:pt x="3815894" y="1027483"/>
                  <a:pt x="3726414" y="1027483"/>
                </a:cubicBezTo>
                <a:lnTo>
                  <a:pt x="2349261" y="1027483"/>
                </a:lnTo>
                <a:lnTo>
                  <a:pt x="2349261" y="1108492"/>
                </a:lnTo>
                <a:lnTo>
                  <a:pt x="3726414" y="1108492"/>
                </a:lnTo>
                <a:cubicBezTo>
                  <a:pt x="3815894" y="1108492"/>
                  <a:pt x="3888432" y="1181030"/>
                  <a:pt x="3888432" y="1270510"/>
                </a:cubicBezTo>
                <a:cubicBezTo>
                  <a:pt x="3888432" y="1359990"/>
                  <a:pt x="3815894" y="1432528"/>
                  <a:pt x="3726414" y="1432528"/>
                </a:cubicBezTo>
                <a:lnTo>
                  <a:pt x="2349261" y="1432528"/>
                </a:lnTo>
                <a:lnTo>
                  <a:pt x="2349261" y="1756565"/>
                </a:lnTo>
                <a:lnTo>
                  <a:pt x="1134126" y="1452781"/>
                </a:lnTo>
                <a:lnTo>
                  <a:pt x="1134126" y="1514394"/>
                </a:lnTo>
                <a:lnTo>
                  <a:pt x="2240356" y="1943119"/>
                </a:lnTo>
                <a:cubicBezTo>
                  <a:pt x="2300503" y="1966430"/>
                  <a:pt x="2330364" y="2034085"/>
                  <a:pt x="2307054" y="2094232"/>
                </a:cubicBezTo>
                <a:lnTo>
                  <a:pt x="2307053" y="2094231"/>
                </a:lnTo>
                <a:cubicBezTo>
                  <a:pt x="2283743" y="2154378"/>
                  <a:pt x="2216088" y="2184240"/>
                  <a:pt x="2155941" y="2160930"/>
                </a:cubicBezTo>
                <a:lnTo>
                  <a:pt x="947387" y="1692546"/>
                </a:lnTo>
                <a:lnTo>
                  <a:pt x="917698" y="1675556"/>
                </a:lnTo>
                <a:lnTo>
                  <a:pt x="892207" y="1675556"/>
                </a:lnTo>
                <a:cubicBezTo>
                  <a:pt x="846855" y="1675556"/>
                  <a:pt x="810090" y="1638791"/>
                  <a:pt x="810090" y="1593439"/>
                </a:cubicBezTo>
                <a:close/>
                <a:moveTo>
                  <a:pt x="0" y="1067987"/>
                </a:moveTo>
                <a:cubicBezTo>
                  <a:pt x="0" y="866657"/>
                  <a:pt x="163211" y="703446"/>
                  <a:pt x="364541" y="703446"/>
                </a:cubicBezTo>
                <a:cubicBezTo>
                  <a:pt x="565871" y="703446"/>
                  <a:pt x="729082" y="866657"/>
                  <a:pt x="729082" y="1067987"/>
                </a:cubicBezTo>
                <a:cubicBezTo>
                  <a:pt x="729082" y="1269317"/>
                  <a:pt x="565871" y="1432528"/>
                  <a:pt x="364541" y="1432528"/>
                </a:cubicBezTo>
                <a:cubicBezTo>
                  <a:pt x="163211" y="1432528"/>
                  <a:pt x="0" y="1269317"/>
                  <a:pt x="0" y="1067987"/>
                </a:cubicBezTo>
                <a:close/>
              </a:path>
            </a:pathLst>
          </a:custGeom>
          <a:solidFill>
            <a:srgbClr val="A2C5E8"/>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Traan 53"/>
          <p:cNvSpPr>
            <a:spLocks noChangeAspect="1"/>
          </p:cNvSpPr>
          <p:nvPr/>
        </p:nvSpPr>
        <p:spPr>
          <a:xfrm>
            <a:off x="1249951" y="1418417"/>
            <a:ext cx="1090922" cy="1091039"/>
          </a:xfrm>
          <a:prstGeom prst="teardrop">
            <a:avLst/>
          </a:prstGeom>
          <a:solidFill>
            <a:srgbClr val="1BBA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600" b="1" dirty="0">
                <a:solidFill>
                  <a:schemeClr val="bg1"/>
                </a:solidFill>
              </a:rPr>
              <a:t>49</a:t>
            </a:r>
            <a:r>
              <a:rPr lang="en-US" sz="1600" b="1" dirty="0">
                <a:solidFill>
                  <a:schemeClr val="bg1"/>
                </a:solidFill>
              </a:rPr>
              <a:t>%</a:t>
            </a:r>
          </a:p>
        </p:txBody>
      </p:sp>
      <p:sp>
        <p:nvSpPr>
          <p:cNvPr id="8" name="Traan 54"/>
          <p:cNvSpPr>
            <a:spLocks noChangeAspect="1"/>
          </p:cNvSpPr>
          <p:nvPr/>
        </p:nvSpPr>
        <p:spPr>
          <a:xfrm>
            <a:off x="1248624" y="2712454"/>
            <a:ext cx="1090922" cy="1091039"/>
          </a:xfrm>
          <a:prstGeom prst="teardrop">
            <a:avLst/>
          </a:prstGeom>
          <a:solidFill>
            <a:srgbClr val="A2C5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600" b="1" dirty="0">
                <a:solidFill>
                  <a:schemeClr val="bg1"/>
                </a:solidFill>
              </a:rPr>
              <a:t>51</a:t>
            </a:r>
            <a:r>
              <a:rPr lang="en-US" sz="1600" b="1" dirty="0">
                <a:solidFill>
                  <a:schemeClr val="bg1"/>
                </a:solidFill>
              </a:rPr>
              <a:t>%</a:t>
            </a:r>
          </a:p>
        </p:txBody>
      </p:sp>
      <p:graphicFrame>
        <p:nvGraphicFramePr>
          <p:cNvPr id="9" name="Chart 8"/>
          <p:cNvGraphicFramePr>
            <a:graphicFrameLocks/>
          </p:cNvGraphicFramePr>
          <p:nvPr>
            <p:extLst>
              <p:ext uri="{D42A27DB-BD31-4B8C-83A1-F6EECF244321}">
                <p14:modId xmlns:p14="http://schemas.microsoft.com/office/powerpoint/2010/main" val="2085644187"/>
              </p:ext>
            </p:extLst>
          </p:nvPr>
        </p:nvGraphicFramePr>
        <p:xfrm>
          <a:off x="7570728" y="1273996"/>
          <a:ext cx="4308177" cy="4920726"/>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ep 392"/>
          <p:cNvGrpSpPr>
            <a:grpSpLocks noChangeAspect="1"/>
          </p:cNvGrpSpPr>
          <p:nvPr/>
        </p:nvGrpSpPr>
        <p:grpSpPr>
          <a:xfrm>
            <a:off x="3441517" y="1481890"/>
            <a:ext cx="1214694" cy="1795723"/>
            <a:chOff x="1619672" y="1830958"/>
            <a:chExt cx="1008112" cy="2156314"/>
          </a:xfrm>
        </p:grpSpPr>
        <p:sp>
          <p:nvSpPr>
            <p:cNvPr id="11" name="Afgeronde rechthoek 393"/>
            <p:cNvSpPr/>
            <p:nvPr/>
          </p:nvSpPr>
          <p:spPr>
            <a:xfrm>
              <a:off x="1619672" y="1938970"/>
              <a:ext cx="1008112" cy="108012"/>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chemeClr val="tx1"/>
                </a:solidFill>
              </a:endParaRPr>
            </a:p>
          </p:txBody>
        </p:sp>
        <p:sp>
          <p:nvSpPr>
            <p:cNvPr id="12" name="Rechthoek 394"/>
            <p:cNvSpPr/>
            <p:nvPr/>
          </p:nvSpPr>
          <p:spPr>
            <a:xfrm>
              <a:off x="1619672" y="2024844"/>
              <a:ext cx="1008112" cy="18362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chemeClr val="tx1"/>
                </a:solidFill>
              </a:endParaRPr>
            </a:p>
          </p:txBody>
        </p:sp>
        <p:sp>
          <p:nvSpPr>
            <p:cNvPr id="13" name="Afgeronde rechthoek 395"/>
            <p:cNvSpPr/>
            <p:nvPr/>
          </p:nvSpPr>
          <p:spPr>
            <a:xfrm>
              <a:off x="1619672" y="3861048"/>
              <a:ext cx="1008112" cy="108012"/>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chemeClr val="tx1"/>
                </a:solidFill>
              </a:endParaRPr>
            </a:p>
          </p:txBody>
        </p:sp>
        <p:sp>
          <p:nvSpPr>
            <p:cNvPr id="14" name="Afgeronde rechthoek 396"/>
            <p:cNvSpPr/>
            <p:nvPr/>
          </p:nvSpPr>
          <p:spPr>
            <a:xfrm>
              <a:off x="1835696" y="1830958"/>
              <a:ext cx="576064" cy="108012"/>
            </a:xfrm>
            <a:prstGeom prst="roundRect">
              <a:avLst/>
            </a:prstGeom>
            <a:gradFill flip="none" rotWithShape="1">
              <a:gsLst>
                <a:gs pos="0">
                  <a:schemeClr val="tx1">
                    <a:lumMod val="75000"/>
                    <a:lumOff val="25000"/>
                    <a:shade val="30000"/>
                    <a:satMod val="115000"/>
                  </a:schemeClr>
                </a:gs>
                <a:gs pos="24000">
                  <a:schemeClr val="tx1">
                    <a:lumMod val="50000"/>
                    <a:lumOff val="50000"/>
                  </a:schemeClr>
                </a:gs>
                <a:gs pos="100000">
                  <a:schemeClr val="tx1">
                    <a:lumMod val="75000"/>
                    <a:lumOff val="2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chemeClr val="tx1"/>
                </a:solidFill>
              </a:endParaRPr>
            </a:p>
          </p:txBody>
        </p:sp>
        <p:sp>
          <p:nvSpPr>
            <p:cNvPr id="15" name="Rechthoek 397"/>
            <p:cNvSpPr/>
            <p:nvPr/>
          </p:nvSpPr>
          <p:spPr>
            <a:xfrm>
              <a:off x="1619672" y="3397394"/>
              <a:ext cx="1008112" cy="481192"/>
            </a:xfrm>
            <a:prstGeom prst="rect">
              <a:avLst/>
            </a:prstGeom>
            <a:solidFill>
              <a:srgbClr val="A2C5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200" b="1" dirty="0">
                  <a:solidFill>
                    <a:schemeClr val="bg1"/>
                  </a:solidFill>
                </a:rPr>
                <a:t>28</a:t>
              </a:r>
              <a:r>
                <a:rPr lang="en-US" sz="1400" b="1" dirty="0">
                  <a:solidFill>
                    <a:schemeClr val="bg1"/>
                  </a:solidFill>
                </a:rPr>
                <a:t>%</a:t>
              </a:r>
            </a:p>
          </p:txBody>
        </p:sp>
        <p:sp>
          <p:nvSpPr>
            <p:cNvPr id="16" name="Ellipse 259"/>
            <p:cNvSpPr>
              <a:spLocks noChangeArrowheads="1"/>
            </p:cNvSpPr>
            <p:nvPr/>
          </p:nvSpPr>
          <p:spPr bwMode="auto">
            <a:xfrm>
              <a:off x="1727162" y="1938969"/>
              <a:ext cx="283493" cy="2048303"/>
            </a:xfrm>
            <a:prstGeom prst="rect">
              <a:avLst/>
            </a:prstGeom>
            <a:gradFill rotWithShape="1">
              <a:gsLst>
                <a:gs pos="0">
                  <a:srgbClr val="FFFFFF">
                    <a:alpha val="51000"/>
                  </a:srgbClr>
                </a:gs>
                <a:gs pos="100000">
                  <a:srgbClr val="8EB4E3">
                    <a:alpha val="0"/>
                  </a:srgbClr>
                </a:gs>
              </a:gsLst>
              <a:lin ang="600000" scaled="0"/>
            </a:gradFill>
            <a:ln w="9525">
              <a:noFill/>
              <a:round/>
              <a:headEnd/>
              <a:tailEnd/>
            </a:ln>
          </p:spPr>
          <p:txBody>
            <a:bodyPr anchor="ctr"/>
            <a:lstStyle/>
            <a:p>
              <a:pPr algn="ctr"/>
              <a:endParaRPr lang="en-US" sz="1200" b="1" noProof="1">
                <a:solidFill>
                  <a:srgbClr val="FFFFFF"/>
                </a:solidFill>
              </a:endParaRPr>
            </a:p>
          </p:txBody>
        </p:sp>
      </p:grpSp>
      <p:grpSp>
        <p:nvGrpSpPr>
          <p:cNvPr id="17" name="Groep 399"/>
          <p:cNvGrpSpPr>
            <a:grpSpLocks noChangeAspect="1"/>
          </p:cNvGrpSpPr>
          <p:nvPr/>
        </p:nvGrpSpPr>
        <p:grpSpPr>
          <a:xfrm>
            <a:off x="4842048" y="1481890"/>
            <a:ext cx="1214694" cy="1795723"/>
            <a:chOff x="1619672" y="1830958"/>
            <a:chExt cx="1008112" cy="2156314"/>
          </a:xfrm>
        </p:grpSpPr>
        <p:sp>
          <p:nvSpPr>
            <p:cNvPr id="18" name="Afgeronde rechthoek 400"/>
            <p:cNvSpPr/>
            <p:nvPr/>
          </p:nvSpPr>
          <p:spPr>
            <a:xfrm>
              <a:off x="1619672" y="1938970"/>
              <a:ext cx="1008112" cy="108012"/>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chemeClr val="tx1"/>
                </a:solidFill>
              </a:endParaRPr>
            </a:p>
          </p:txBody>
        </p:sp>
        <p:sp>
          <p:nvSpPr>
            <p:cNvPr id="19" name="Rechthoek 401"/>
            <p:cNvSpPr/>
            <p:nvPr/>
          </p:nvSpPr>
          <p:spPr>
            <a:xfrm>
              <a:off x="1619672" y="2024844"/>
              <a:ext cx="1008112" cy="18362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chemeClr val="tx1"/>
                </a:solidFill>
              </a:endParaRPr>
            </a:p>
          </p:txBody>
        </p:sp>
        <p:sp>
          <p:nvSpPr>
            <p:cNvPr id="20" name="Afgeronde rechthoek 402"/>
            <p:cNvSpPr/>
            <p:nvPr/>
          </p:nvSpPr>
          <p:spPr>
            <a:xfrm>
              <a:off x="1619672" y="3861048"/>
              <a:ext cx="1008112" cy="108012"/>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chemeClr val="tx1"/>
                </a:solidFill>
              </a:endParaRPr>
            </a:p>
          </p:txBody>
        </p:sp>
        <p:sp>
          <p:nvSpPr>
            <p:cNvPr id="21" name="Afgeronde rechthoek 403"/>
            <p:cNvSpPr/>
            <p:nvPr/>
          </p:nvSpPr>
          <p:spPr>
            <a:xfrm>
              <a:off x="1835696" y="1830958"/>
              <a:ext cx="576064" cy="108012"/>
            </a:xfrm>
            <a:prstGeom prst="roundRect">
              <a:avLst/>
            </a:prstGeom>
            <a:gradFill flip="none" rotWithShape="1">
              <a:gsLst>
                <a:gs pos="0">
                  <a:schemeClr val="tx1">
                    <a:lumMod val="75000"/>
                    <a:lumOff val="25000"/>
                    <a:shade val="30000"/>
                    <a:satMod val="115000"/>
                  </a:schemeClr>
                </a:gs>
                <a:gs pos="24000">
                  <a:schemeClr val="tx1">
                    <a:lumMod val="50000"/>
                    <a:lumOff val="50000"/>
                  </a:schemeClr>
                </a:gs>
                <a:gs pos="100000">
                  <a:schemeClr val="tx1">
                    <a:lumMod val="75000"/>
                    <a:lumOff val="2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chemeClr val="tx1"/>
                </a:solidFill>
              </a:endParaRPr>
            </a:p>
          </p:txBody>
        </p:sp>
        <p:sp>
          <p:nvSpPr>
            <p:cNvPr id="22" name="Rechthoek 404"/>
            <p:cNvSpPr/>
            <p:nvPr/>
          </p:nvSpPr>
          <p:spPr>
            <a:xfrm>
              <a:off x="1619672" y="3286650"/>
              <a:ext cx="1008112" cy="591932"/>
            </a:xfrm>
            <a:prstGeom prst="rect">
              <a:avLst/>
            </a:prstGeom>
            <a:solidFill>
              <a:srgbClr val="1BBAB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200" b="1" dirty="0">
                  <a:solidFill>
                    <a:schemeClr val="bg1"/>
                  </a:solidFill>
                </a:rPr>
                <a:t>34</a:t>
              </a:r>
              <a:r>
                <a:rPr lang="en-US" sz="1400" b="1" dirty="0">
                  <a:solidFill>
                    <a:schemeClr val="bg1"/>
                  </a:solidFill>
                </a:rPr>
                <a:t>%</a:t>
              </a:r>
            </a:p>
          </p:txBody>
        </p:sp>
        <p:sp>
          <p:nvSpPr>
            <p:cNvPr id="23" name="Ellipse 259"/>
            <p:cNvSpPr>
              <a:spLocks noChangeArrowheads="1"/>
            </p:cNvSpPr>
            <p:nvPr/>
          </p:nvSpPr>
          <p:spPr bwMode="auto">
            <a:xfrm>
              <a:off x="1727162" y="1938969"/>
              <a:ext cx="283493" cy="2048303"/>
            </a:xfrm>
            <a:prstGeom prst="rect">
              <a:avLst/>
            </a:prstGeom>
            <a:gradFill rotWithShape="1">
              <a:gsLst>
                <a:gs pos="0">
                  <a:srgbClr val="FFFFFF">
                    <a:alpha val="51000"/>
                  </a:srgbClr>
                </a:gs>
                <a:gs pos="100000">
                  <a:srgbClr val="8EB4E3">
                    <a:alpha val="0"/>
                  </a:srgbClr>
                </a:gs>
              </a:gsLst>
              <a:lin ang="600000" scaled="0"/>
            </a:gradFill>
            <a:ln w="9525">
              <a:noFill/>
              <a:round/>
              <a:headEnd/>
              <a:tailEnd/>
            </a:ln>
          </p:spPr>
          <p:txBody>
            <a:bodyPr anchor="ctr"/>
            <a:lstStyle/>
            <a:p>
              <a:pPr algn="ctr"/>
              <a:endParaRPr lang="en-US" sz="1200" b="1" noProof="1">
                <a:solidFill>
                  <a:srgbClr val="FFFFFF"/>
                </a:solidFill>
              </a:endParaRPr>
            </a:p>
          </p:txBody>
        </p:sp>
      </p:grpSp>
      <p:sp>
        <p:nvSpPr>
          <p:cNvPr id="24" name="TextBox 31"/>
          <p:cNvSpPr txBox="1"/>
          <p:nvPr/>
        </p:nvSpPr>
        <p:spPr>
          <a:xfrm>
            <a:off x="3441518" y="3046922"/>
            <a:ext cx="1210646" cy="902198"/>
          </a:xfrm>
          <a:prstGeom prst="rect">
            <a:avLst/>
          </a:prstGeom>
          <a:noFill/>
        </p:spPr>
        <p:txBody>
          <a:bodyPr wrap="square" rtlCol="0" anchor="ctr">
            <a:noAutofit/>
          </a:bodyPr>
          <a:lstStyle/>
          <a:p>
            <a:pPr algn="ctr"/>
            <a:r>
              <a:rPr lang="en-US" sz="2400" b="1" dirty="0">
                <a:solidFill>
                  <a:schemeClr val="tx1">
                    <a:lumMod val="50000"/>
                    <a:lumOff val="50000"/>
                  </a:schemeClr>
                </a:solidFill>
              </a:rPr>
              <a:t>16-34</a:t>
            </a:r>
          </a:p>
        </p:txBody>
      </p:sp>
      <p:sp>
        <p:nvSpPr>
          <p:cNvPr id="25" name="TextBox 31"/>
          <p:cNvSpPr txBox="1"/>
          <p:nvPr/>
        </p:nvSpPr>
        <p:spPr>
          <a:xfrm>
            <a:off x="4842048" y="3046922"/>
            <a:ext cx="1214694" cy="902198"/>
          </a:xfrm>
          <a:prstGeom prst="rect">
            <a:avLst/>
          </a:prstGeom>
          <a:noFill/>
        </p:spPr>
        <p:txBody>
          <a:bodyPr wrap="square" rtlCol="0" anchor="ctr">
            <a:noAutofit/>
          </a:bodyPr>
          <a:lstStyle/>
          <a:p>
            <a:pPr algn="ctr"/>
            <a:r>
              <a:rPr lang="en-US" sz="2400" b="1" dirty="0">
                <a:solidFill>
                  <a:schemeClr val="tx1">
                    <a:lumMod val="50000"/>
                    <a:lumOff val="50000"/>
                  </a:schemeClr>
                </a:solidFill>
              </a:rPr>
              <a:t>35-54</a:t>
            </a:r>
          </a:p>
        </p:txBody>
      </p:sp>
      <p:grpSp>
        <p:nvGrpSpPr>
          <p:cNvPr id="26" name="Groep 392"/>
          <p:cNvGrpSpPr>
            <a:grpSpLocks noChangeAspect="1"/>
          </p:cNvGrpSpPr>
          <p:nvPr/>
        </p:nvGrpSpPr>
        <p:grpSpPr>
          <a:xfrm>
            <a:off x="6246627" y="1481890"/>
            <a:ext cx="1214694" cy="1795723"/>
            <a:chOff x="1619672" y="1830958"/>
            <a:chExt cx="1008112" cy="2156314"/>
          </a:xfrm>
        </p:grpSpPr>
        <p:sp>
          <p:nvSpPr>
            <p:cNvPr id="27" name="Afgeronde rechthoek 393"/>
            <p:cNvSpPr/>
            <p:nvPr/>
          </p:nvSpPr>
          <p:spPr>
            <a:xfrm>
              <a:off x="1619672" y="1938970"/>
              <a:ext cx="1008112" cy="108012"/>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chemeClr val="tx1"/>
                </a:solidFill>
              </a:endParaRPr>
            </a:p>
          </p:txBody>
        </p:sp>
        <p:sp>
          <p:nvSpPr>
            <p:cNvPr id="28" name="Rechthoek 394"/>
            <p:cNvSpPr/>
            <p:nvPr/>
          </p:nvSpPr>
          <p:spPr>
            <a:xfrm>
              <a:off x="1619672" y="2024844"/>
              <a:ext cx="1008112" cy="18362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chemeClr val="tx1"/>
                </a:solidFill>
              </a:endParaRPr>
            </a:p>
          </p:txBody>
        </p:sp>
        <p:sp>
          <p:nvSpPr>
            <p:cNvPr id="29" name="Afgeronde rechthoek 395"/>
            <p:cNvSpPr/>
            <p:nvPr/>
          </p:nvSpPr>
          <p:spPr>
            <a:xfrm>
              <a:off x="1619672" y="3861048"/>
              <a:ext cx="1008112" cy="108012"/>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chemeClr val="tx1"/>
                </a:solidFill>
              </a:endParaRPr>
            </a:p>
          </p:txBody>
        </p:sp>
        <p:sp>
          <p:nvSpPr>
            <p:cNvPr id="30" name="Afgeronde rechthoek 396"/>
            <p:cNvSpPr/>
            <p:nvPr/>
          </p:nvSpPr>
          <p:spPr>
            <a:xfrm>
              <a:off x="1835696" y="1830958"/>
              <a:ext cx="576064" cy="108012"/>
            </a:xfrm>
            <a:prstGeom prst="roundRect">
              <a:avLst/>
            </a:prstGeom>
            <a:gradFill flip="none" rotWithShape="1">
              <a:gsLst>
                <a:gs pos="0">
                  <a:schemeClr val="tx1">
                    <a:lumMod val="75000"/>
                    <a:lumOff val="25000"/>
                    <a:shade val="30000"/>
                    <a:satMod val="115000"/>
                  </a:schemeClr>
                </a:gs>
                <a:gs pos="24000">
                  <a:schemeClr val="tx1">
                    <a:lumMod val="50000"/>
                    <a:lumOff val="50000"/>
                  </a:schemeClr>
                </a:gs>
                <a:gs pos="100000">
                  <a:schemeClr val="tx1">
                    <a:lumMod val="75000"/>
                    <a:lumOff val="2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chemeClr val="tx1"/>
                </a:solidFill>
              </a:endParaRPr>
            </a:p>
          </p:txBody>
        </p:sp>
        <p:sp>
          <p:nvSpPr>
            <p:cNvPr id="31" name="Rechthoek 397"/>
            <p:cNvSpPr/>
            <p:nvPr/>
          </p:nvSpPr>
          <p:spPr>
            <a:xfrm>
              <a:off x="1619672" y="3236531"/>
              <a:ext cx="1008112" cy="642055"/>
            </a:xfrm>
            <a:prstGeom prst="rect">
              <a:avLst/>
            </a:prstGeom>
            <a:solidFill>
              <a:srgbClr val="DFE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200" b="1" dirty="0">
                  <a:solidFill>
                    <a:schemeClr val="tx1">
                      <a:lumMod val="50000"/>
                      <a:lumOff val="50000"/>
                    </a:schemeClr>
                  </a:solidFill>
                </a:rPr>
                <a:t>37</a:t>
              </a:r>
              <a:r>
                <a:rPr lang="en-US" sz="1400" b="1" dirty="0">
                  <a:solidFill>
                    <a:schemeClr val="tx1">
                      <a:lumMod val="50000"/>
                      <a:lumOff val="50000"/>
                    </a:schemeClr>
                  </a:solidFill>
                </a:rPr>
                <a:t>%</a:t>
              </a:r>
            </a:p>
          </p:txBody>
        </p:sp>
        <p:sp>
          <p:nvSpPr>
            <p:cNvPr id="32" name="Ellipse 259"/>
            <p:cNvSpPr>
              <a:spLocks noChangeArrowheads="1"/>
            </p:cNvSpPr>
            <p:nvPr/>
          </p:nvSpPr>
          <p:spPr bwMode="auto">
            <a:xfrm>
              <a:off x="1727162" y="1938969"/>
              <a:ext cx="283493" cy="2048303"/>
            </a:xfrm>
            <a:prstGeom prst="rect">
              <a:avLst/>
            </a:prstGeom>
            <a:gradFill rotWithShape="1">
              <a:gsLst>
                <a:gs pos="0">
                  <a:srgbClr val="FFFFFF">
                    <a:alpha val="51000"/>
                  </a:srgbClr>
                </a:gs>
                <a:gs pos="100000">
                  <a:srgbClr val="8EB4E3">
                    <a:alpha val="0"/>
                  </a:srgbClr>
                </a:gs>
              </a:gsLst>
              <a:lin ang="600000" scaled="0"/>
            </a:gradFill>
            <a:ln w="9525">
              <a:noFill/>
              <a:round/>
              <a:headEnd/>
              <a:tailEnd/>
            </a:ln>
          </p:spPr>
          <p:txBody>
            <a:bodyPr anchor="ctr"/>
            <a:lstStyle/>
            <a:p>
              <a:pPr algn="ctr"/>
              <a:endParaRPr lang="en-US" sz="1200" b="1" noProof="1">
                <a:solidFill>
                  <a:srgbClr val="FFFFFF"/>
                </a:solidFill>
              </a:endParaRPr>
            </a:p>
          </p:txBody>
        </p:sp>
      </p:grpSp>
      <p:sp>
        <p:nvSpPr>
          <p:cNvPr id="33" name="TextBox 31"/>
          <p:cNvSpPr txBox="1"/>
          <p:nvPr/>
        </p:nvSpPr>
        <p:spPr>
          <a:xfrm>
            <a:off x="6242580" y="3058790"/>
            <a:ext cx="1218742" cy="902198"/>
          </a:xfrm>
          <a:prstGeom prst="rect">
            <a:avLst/>
          </a:prstGeom>
          <a:noFill/>
        </p:spPr>
        <p:txBody>
          <a:bodyPr wrap="square" rtlCol="0" anchor="ctr">
            <a:noAutofit/>
          </a:bodyPr>
          <a:lstStyle/>
          <a:p>
            <a:pPr algn="ctr"/>
            <a:r>
              <a:rPr lang="en-US" sz="2400" b="1" dirty="0">
                <a:solidFill>
                  <a:schemeClr val="tx1">
                    <a:lumMod val="50000"/>
                    <a:lumOff val="50000"/>
                  </a:schemeClr>
                </a:solidFill>
              </a:rPr>
              <a:t>55+</a:t>
            </a:r>
          </a:p>
        </p:txBody>
      </p:sp>
      <p:sp>
        <p:nvSpPr>
          <p:cNvPr id="38" name="Rond diagonale hoek rechthoek 344"/>
          <p:cNvSpPr>
            <a:spLocks noChangeAspect="1"/>
          </p:cNvSpPr>
          <p:nvPr/>
        </p:nvSpPr>
        <p:spPr>
          <a:xfrm>
            <a:off x="603268" y="4701861"/>
            <a:ext cx="1552287" cy="1226775"/>
          </a:xfrm>
          <a:prstGeom prst="round2DiagRect">
            <a:avLst>
              <a:gd name="adj1" fmla="val 21958"/>
              <a:gd name="adj2" fmla="val 0"/>
            </a:avLst>
          </a:prstGeom>
          <a:solidFill>
            <a:srgbClr val="1BBABF">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2600" b="1" dirty="0">
                <a:solidFill>
                  <a:schemeClr val="bg1"/>
                </a:solidFill>
              </a:rPr>
              <a:t>88</a:t>
            </a:r>
            <a:r>
              <a:rPr lang="en-US" sz="1600" b="1" dirty="0">
                <a:solidFill>
                  <a:schemeClr val="bg1"/>
                </a:solidFill>
              </a:rPr>
              <a:t>%</a:t>
            </a:r>
          </a:p>
        </p:txBody>
      </p:sp>
      <p:sp>
        <p:nvSpPr>
          <p:cNvPr id="39" name="Rond diagonale hoek rechthoek 345"/>
          <p:cNvSpPr>
            <a:spLocks noChangeAspect="1"/>
          </p:cNvSpPr>
          <p:nvPr/>
        </p:nvSpPr>
        <p:spPr>
          <a:xfrm>
            <a:off x="2414376" y="4688264"/>
            <a:ext cx="1552287" cy="1226775"/>
          </a:xfrm>
          <a:prstGeom prst="round2DiagRect">
            <a:avLst>
              <a:gd name="adj1" fmla="val 22714"/>
              <a:gd name="adj2" fmla="val 0"/>
            </a:avLst>
          </a:prstGeom>
          <a:solidFill>
            <a:srgbClr val="A2C5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2600" b="1" dirty="0">
                <a:solidFill>
                  <a:schemeClr val="bg1"/>
                </a:solidFill>
              </a:rPr>
              <a:t>12</a:t>
            </a:r>
            <a:r>
              <a:rPr lang="en-US" sz="1600" b="1" dirty="0">
                <a:solidFill>
                  <a:schemeClr val="bg1"/>
                </a:solidFill>
              </a:rPr>
              <a:t>%</a:t>
            </a:r>
          </a:p>
        </p:txBody>
      </p:sp>
      <p:sp>
        <p:nvSpPr>
          <p:cNvPr id="40" name="TextBox 31"/>
          <p:cNvSpPr txBox="1"/>
          <p:nvPr/>
        </p:nvSpPr>
        <p:spPr>
          <a:xfrm>
            <a:off x="620340" y="5248569"/>
            <a:ext cx="1535215" cy="670211"/>
          </a:xfrm>
          <a:prstGeom prst="rect">
            <a:avLst/>
          </a:prstGeom>
          <a:noFill/>
        </p:spPr>
        <p:txBody>
          <a:bodyPr wrap="square" rtlCol="0" anchor="ctr">
            <a:noAutofit/>
          </a:bodyPr>
          <a:lstStyle/>
          <a:p>
            <a:pPr algn="ctr"/>
            <a:r>
              <a:rPr lang="en-US" sz="2400" b="1" dirty="0">
                <a:solidFill>
                  <a:schemeClr val="bg1"/>
                </a:solidFill>
              </a:rPr>
              <a:t>White</a:t>
            </a:r>
          </a:p>
        </p:txBody>
      </p:sp>
      <p:sp>
        <p:nvSpPr>
          <p:cNvPr id="41" name="TextBox 31"/>
          <p:cNvSpPr txBox="1"/>
          <p:nvPr/>
        </p:nvSpPr>
        <p:spPr>
          <a:xfrm>
            <a:off x="2414376" y="5248258"/>
            <a:ext cx="1552287" cy="670211"/>
          </a:xfrm>
          <a:prstGeom prst="rect">
            <a:avLst/>
          </a:prstGeom>
          <a:noFill/>
        </p:spPr>
        <p:txBody>
          <a:bodyPr wrap="square" rtlCol="0" anchor="ctr">
            <a:noAutofit/>
          </a:bodyPr>
          <a:lstStyle/>
          <a:p>
            <a:pPr algn="ctr"/>
            <a:r>
              <a:rPr lang="en-US" sz="2400" b="1" dirty="0">
                <a:solidFill>
                  <a:schemeClr val="bg1"/>
                </a:solidFill>
              </a:rPr>
              <a:t>BAME</a:t>
            </a:r>
          </a:p>
        </p:txBody>
      </p:sp>
      <p:graphicFrame>
        <p:nvGraphicFramePr>
          <p:cNvPr id="42" name="Chart 30"/>
          <p:cNvGraphicFramePr/>
          <p:nvPr>
            <p:extLst>
              <p:ext uri="{D42A27DB-BD31-4B8C-83A1-F6EECF244321}">
                <p14:modId xmlns:p14="http://schemas.microsoft.com/office/powerpoint/2010/main" val="792214415"/>
              </p:ext>
            </p:extLst>
          </p:nvPr>
        </p:nvGraphicFramePr>
        <p:xfrm>
          <a:off x="4320304" y="4620628"/>
          <a:ext cx="3361037" cy="2358302"/>
        </p:xfrm>
        <a:graphic>
          <a:graphicData uri="http://schemas.openxmlformats.org/drawingml/2006/chart">
            <c:chart xmlns:c="http://schemas.openxmlformats.org/drawingml/2006/chart" xmlns:r="http://schemas.openxmlformats.org/officeDocument/2006/relationships" r:id="rId4"/>
          </a:graphicData>
        </a:graphic>
      </p:graphicFrame>
      <p:sp>
        <p:nvSpPr>
          <p:cNvPr id="43" name="Ovaal 357"/>
          <p:cNvSpPr>
            <a:spLocks noChangeAspect="1"/>
          </p:cNvSpPr>
          <p:nvPr/>
        </p:nvSpPr>
        <p:spPr>
          <a:xfrm>
            <a:off x="5335746" y="4972772"/>
            <a:ext cx="1217208" cy="1126818"/>
          </a:xfrm>
          <a:prstGeom prst="ellipse">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rgbClr val="00B0F0"/>
              </a:solidFill>
            </a:endParaRPr>
          </a:p>
        </p:txBody>
      </p:sp>
      <p:sp>
        <p:nvSpPr>
          <p:cNvPr id="44" name="Gelijkbenige driehoek 361"/>
          <p:cNvSpPr/>
          <p:nvPr/>
        </p:nvSpPr>
        <p:spPr>
          <a:xfrm rot="2863792">
            <a:off x="5127213" y="5470349"/>
            <a:ext cx="114769" cy="95086"/>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46" name="TextBox 31"/>
          <p:cNvSpPr txBox="1"/>
          <p:nvPr/>
        </p:nvSpPr>
        <p:spPr>
          <a:xfrm>
            <a:off x="5338344" y="5135357"/>
            <a:ext cx="1238326" cy="727799"/>
          </a:xfrm>
          <a:prstGeom prst="rect">
            <a:avLst/>
          </a:prstGeom>
          <a:noFill/>
        </p:spPr>
        <p:txBody>
          <a:bodyPr wrap="square" rtlCol="0" anchor="ctr">
            <a:noAutofit/>
          </a:bodyPr>
          <a:lstStyle/>
          <a:p>
            <a:pPr algn="ctr"/>
            <a:r>
              <a:rPr lang="en-US" sz="2600" b="1" dirty="0">
                <a:solidFill>
                  <a:schemeClr val="tx1">
                    <a:lumMod val="50000"/>
                    <a:lumOff val="50000"/>
                  </a:schemeClr>
                </a:solidFill>
              </a:rPr>
              <a:t>10</a:t>
            </a:r>
            <a:r>
              <a:rPr lang="en-US" sz="1600" b="1" dirty="0">
                <a:solidFill>
                  <a:schemeClr val="tx1">
                    <a:lumMod val="50000"/>
                    <a:lumOff val="50000"/>
                  </a:schemeClr>
                </a:solidFill>
              </a:rPr>
              <a:t>%            Yes</a:t>
            </a:r>
          </a:p>
        </p:txBody>
      </p:sp>
      <p:sp>
        <p:nvSpPr>
          <p:cNvPr id="47" name="TextBox 31"/>
          <p:cNvSpPr txBox="1"/>
          <p:nvPr/>
        </p:nvSpPr>
        <p:spPr>
          <a:xfrm>
            <a:off x="333632" y="850345"/>
            <a:ext cx="2080744" cy="521365"/>
          </a:xfrm>
          <a:prstGeom prst="rect">
            <a:avLst/>
          </a:prstGeom>
          <a:noFill/>
        </p:spPr>
        <p:txBody>
          <a:bodyPr wrap="square" rtlCol="0" anchor="ctr">
            <a:noAutofit/>
          </a:bodyPr>
          <a:lstStyle/>
          <a:p>
            <a:pPr algn="ctr"/>
            <a:r>
              <a:rPr lang="en-US" sz="2400" b="1" dirty="0">
                <a:solidFill>
                  <a:schemeClr val="tx1">
                    <a:lumMod val="50000"/>
                    <a:lumOff val="50000"/>
                  </a:schemeClr>
                </a:solidFill>
              </a:rPr>
              <a:t>Gender</a:t>
            </a:r>
          </a:p>
        </p:txBody>
      </p:sp>
      <p:sp>
        <p:nvSpPr>
          <p:cNvPr id="48" name="TextBox 31"/>
          <p:cNvSpPr txBox="1"/>
          <p:nvPr/>
        </p:nvSpPr>
        <p:spPr>
          <a:xfrm>
            <a:off x="4239616" y="4103149"/>
            <a:ext cx="3393012" cy="521365"/>
          </a:xfrm>
          <a:prstGeom prst="rect">
            <a:avLst/>
          </a:prstGeom>
          <a:noFill/>
        </p:spPr>
        <p:txBody>
          <a:bodyPr wrap="square" rtlCol="0" anchor="ctr">
            <a:noAutofit/>
          </a:bodyPr>
          <a:lstStyle/>
          <a:p>
            <a:pPr algn="ctr"/>
            <a:r>
              <a:rPr lang="en-US" sz="2400" b="1" dirty="0">
                <a:solidFill>
                  <a:schemeClr val="tx1">
                    <a:lumMod val="50000"/>
                    <a:lumOff val="50000"/>
                  </a:schemeClr>
                </a:solidFill>
              </a:rPr>
              <a:t>Disability</a:t>
            </a:r>
          </a:p>
        </p:txBody>
      </p:sp>
      <p:sp>
        <p:nvSpPr>
          <p:cNvPr id="49" name="TextBox 31"/>
          <p:cNvSpPr txBox="1"/>
          <p:nvPr/>
        </p:nvSpPr>
        <p:spPr>
          <a:xfrm>
            <a:off x="3441517" y="837922"/>
            <a:ext cx="4019804" cy="521365"/>
          </a:xfrm>
          <a:prstGeom prst="rect">
            <a:avLst/>
          </a:prstGeom>
          <a:noFill/>
        </p:spPr>
        <p:txBody>
          <a:bodyPr wrap="square" rtlCol="0" anchor="ctr">
            <a:noAutofit/>
          </a:bodyPr>
          <a:lstStyle/>
          <a:p>
            <a:pPr algn="ctr"/>
            <a:r>
              <a:rPr lang="en-US" sz="2400" b="1" dirty="0">
                <a:solidFill>
                  <a:schemeClr val="tx1">
                    <a:lumMod val="50000"/>
                    <a:lumOff val="50000"/>
                  </a:schemeClr>
                </a:solidFill>
              </a:rPr>
              <a:t>Age</a:t>
            </a:r>
          </a:p>
        </p:txBody>
      </p:sp>
      <p:sp>
        <p:nvSpPr>
          <p:cNvPr id="50" name="TextBox 31"/>
          <p:cNvSpPr txBox="1"/>
          <p:nvPr/>
        </p:nvSpPr>
        <p:spPr>
          <a:xfrm>
            <a:off x="7827509" y="837759"/>
            <a:ext cx="4019804" cy="521365"/>
          </a:xfrm>
          <a:prstGeom prst="rect">
            <a:avLst/>
          </a:prstGeom>
          <a:noFill/>
        </p:spPr>
        <p:txBody>
          <a:bodyPr wrap="square" rtlCol="0" anchor="ctr">
            <a:noAutofit/>
          </a:bodyPr>
          <a:lstStyle/>
          <a:p>
            <a:pPr algn="ctr"/>
            <a:r>
              <a:rPr lang="en-US" sz="2400" b="1" dirty="0">
                <a:solidFill>
                  <a:schemeClr val="tx1">
                    <a:lumMod val="50000"/>
                    <a:lumOff val="50000"/>
                  </a:schemeClr>
                </a:solidFill>
              </a:rPr>
              <a:t>District</a:t>
            </a:r>
          </a:p>
        </p:txBody>
      </p:sp>
      <p:sp>
        <p:nvSpPr>
          <p:cNvPr id="51" name="TextBox 31"/>
          <p:cNvSpPr txBox="1"/>
          <p:nvPr/>
        </p:nvSpPr>
        <p:spPr>
          <a:xfrm>
            <a:off x="573650" y="4101829"/>
            <a:ext cx="3393011" cy="521365"/>
          </a:xfrm>
          <a:prstGeom prst="rect">
            <a:avLst/>
          </a:prstGeom>
          <a:noFill/>
        </p:spPr>
        <p:txBody>
          <a:bodyPr wrap="square" rtlCol="0" anchor="ctr">
            <a:noAutofit/>
          </a:bodyPr>
          <a:lstStyle/>
          <a:p>
            <a:pPr algn="ctr"/>
            <a:r>
              <a:rPr lang="en-US" sz="2400" b="1" dirty="0">
                <a:solidFill>
                  <a:schemeClr val="tx1">
                    <a:lumMod val="50000"/>
                    <a:lumOff val="50000"/>
                  </a:schemeClr>
                </a:solidFill>
              </a:rPr>
              <a:t>Ethnic Group</a:t>
            </a:r>
          </a:p>
        </p:txBody>
      </p:sp>
      <p:sp>
        <p:nvSpPr>
          <p:cNvPr id="53" name="Rectangle 52"/>
          <p:cNvSpPr/>
          <p:nvPr/>
        </p:nvSpPr>
        <p:spPr>
          <a:xfrm>
            <a:off x="231971" y="6383418"/>
            <a:ext cx="8368331" cy="369332"/>
          </a:xfrm>
          <a:prstGeom prst="rect">
            <a:avLst/>
          </a:prstGeom>
        </p:spPr>
        <p:txBody>
          <a:bodyPr wrap="square">
            <a:spAutoFit/>
          </a:bodyPr>
          <a:lstStyle/>
          <a:p>
            <a:r>
              <a:rPr lang="en-GB" dirty="0"/>
              <a:t>Results have been weighted to accurately represent the population size of each District</a:t>
            </a:r>
          </a:p>
        </p:txBody>
      </p:sp>
    </p:spTree>
    <p:extLst>
      <p:ext uri="{BB962C8B-B14F-4D97-AF65-F5344CB8AC3E}">
        <p14:creationId xmlns:p14="http://schemas.microsoft.com/office/powerpoint/2010/main" val="30834610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6948BEF-FAAD-44AB-8E82-E2247398DED3}" type="slidenum">
              <a:rPr lang="en-US" smtClean="0"/>
              <a:t>41</a:t>
            </a:fld>
            <a:endParaRPr lang="en-US" dirty="0"/>
          </a:p>
        </p:txBody>
      </p:sp>
      <p:sp>
        <p:nvSpPr>
          <p:cNvPr id="2" name="Title 1"/>
          <p:cNvSpPr>
            <a:spLocks noGrp="1"/>
          </p:cNvSpPr>
          <p:nvPr>
            <p:ph type="title"/>
          </p:nvPr>
        </p:nvSpPr>
        <p:spPr>
          <a:xfrm>
            <a:off x="333632" y="159179"/>
            <a:ext cx="11545274" cy="1325563"/>
          </a:xfrm>
        </p:spPr>
        <p:txBody>
          <a:bodyPr/>
          <a:lstStyle/>
          <a:p>
            <a:r>
              <a:rPr lang="en-US" b="1" dirty="0">
                <a:solidFill>
                  <a:schemeClr val="tx1">
                    <a:lumMod val="65000"/>
                    <a:lumOff val="35000"/>
                  </a:schemeClr>
                </a:solidFill>
              </a:rPr>
              <a:t>Introduction &amp; Methodology</a:t>
            </a:r>
          </a:p>
        </p:txBody>
      </p:sp>
      <p:sp>
        <p:nvSpPr>
          <p:cNvPr id="4" name="TextBox 3"/>
          <p:cNvSpPr txBox="1"/>
          <p:nvPr/>
        </p:nvSpPr>
        <p:spPr>
          <a:xfrm>
            <a:off x="278114" y="1279250"/>
            <a:ext cx="11656310" cy="3477875"/>
          </a:xfrm>
          <a:prstGeom prst="rect">
            <a:avLst/>
          </a:prstGeom>
          <a:noFill/>
        </p:spPr>
        <p:txBody>
          <a:bodyPr wrap="square" rtlCol="0">
            <a:spAutoFit/>
          </a:bodyPr>
          <a:lstStyle/>
          <a:p>
            <a:pPr marL="285750" indent="-285750">
              <a:buClr>
                <a:srgbClr val="1BBABF"/>
              </a:buClr>
              <a:buFont typeface="Wingdings" panose="05000000000000000000" pitchFamily="2" charset="2"/>
              <a:buChar char="§"/>
            </a:pPr>
            <a:r>
              <a:rPr lang="en-GB" sz="2000" dirty="0"/>
              <a:t>This report details the tenth quarter of results for the Essex Police Public Perceptions Survey</a:t>
            </a:r>
          </a:p>
          <a:p>
            <a:pPr marL="285750" indent="-285750">
              <a:buClr>
                <a:srgbClr val="1BBABF"/>
              </a:buClr>
              <a:buFont typeface="Wingdings" panose="05000000000000000000" pitchFamily="2" charset="2"/>
              <a:buChar char="§"/>
            </a:pPr>
            <a:r>
              <a:rPr lang="en-GB" sz="2000" dirty="0"/>
              <a:t>Fieldwork is now split between interviews taking place over the phone and face to face. This methodology helps engage young people. Results have been weighted to accurately represent the population size and demographics of each District</a:t>
            </a:r>
          </a:p>
          <a:p>
            <a:pPr marL="285750" indent="-285750">
              <a:buClr>
                <a:srgbClr val="1BBABF"/>
              </a:buClr>
              <a:buFont typeface="Wingdings" panose="05000000000000000000" pitchFamily="2" charset="2"/>
              <a:buChar char="§"/>
            </a:pPr>
            <a:r>
              <a:rPr lang="en-GB" sz="2000" dirty="0"/>
              <a:t>The report presents the results at an annual and quarterly level to compare the performance of Essex Police and highlight significant changes in public perceptions over time</a:t>
            </a:r>
          </a:p>
          <a:p>
            <a:pPr marL="285750" indent="-285750">
              <a:buClr>
                <a:srgbClr val="1BBABF"/>
              </a:buClr>
              <a:buFont typeface="Wingdings" panose="05000000000000000000" pitchFamily="2" charset="2"/>
              <a:buChar char="§"/>
            </a:pPr>
            <a:r>
              <a:rPr lang="en-GB" sz="2000" dirty="0"/>
              <a:t>District and demographic analysis combines the sample from the four quarters over the last 12 months to add greater confidence to the results</a:t>
            </a:r>
          </a:p>
          <a:p>
            <a:pPr marL="285750" indent="-285750">
              <a:buClr>
                <a:srgbClr val="1BBABF"/>
              </a:buClr>
              <a:buFont typeface="Wingdings" panose="05000000000000000000" pitchFamily="2" charset="2"/>
              <a:buChar char="§"/>
            </a:pPr>
            <a:r>
              <a:rPr lang="en-GB" sz="2000" dirty="0"/>
              <a:t>The results are also benchmarked against the National (BMG) and CSEW MSG average where possible</a:t>
            </a:r>
          </a:p>
          <a:p>
            <a:pPr marL="285750" indent="-285750">
              <a:buClr>
                <a:srgbClr val="1BBABF"/>
              </a:buClr>
              <a:buFont typeface="Wingdings" panose="05000000000000000000" pitchFamily="2" charset="2"/>
              <a:buChar char="§"/>
            </a:pPr>
            <a:r>
              <a:rPr lang="en-GB" sz="2000" dirty="0"/>
              <a:t>Future reports will continue to track changes in public perception levels and identify high performing areas and those with need for improvement </a:t>
            </a:r>
          </a:p>
        </p:txBody>
      </p:sp>
    </p:spTree>
    <p:extLst>
      <p:ext uri="{BB962C8B-B14F-4D97-AF65-F5344CB8AC3E}">
        <p14:creationId xmlns:p14="http://schemas.microsoft.com/office/powerpoint/2010/main" val="3561387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5</a:t>
            </a:fld>
            <a:endParaRPr lang="en-US" dirty="0"/>
          </a:p>
        </p:txBody>
      </p:sp>
      <p:sp>
        <p:nvSpPr>
          <p:cNvPr id="5" name="Title 1"/>
          <p:cNvSpPr>
            <a:spLocks noGrp="1"/>
          </p:cNvSpPr>
          <p:nvPr>
            <p:ph type="title"/>
          </p:nvPr>
        </p:nvSpPr>
        <p:spPr>
          <a:xfrm>
            <a:off x="258921" y="0"/>
            <a:ext cx="11545274" cy="635267"/>
          </a:xfrm>
        </p:spPr>
        <p:txBody>
          <a:bodyPr>
            <a:normAutofit fontScale="90000"/>
          </a:bodyPr>
          <a:lstStyle/>
          <a:p>
            <a:br>
              <a:rPr lang="en-GB" b="1" dirty="0">
                <a:solidFill>
                  <a:schemeClr val="tx1">
                    <a:lumMod val="65000"/>
                    <a:lumOff val="35000"/>
                  </a:schemeClr>
                </a:solidFill>
              </a:rPr>
            </a:br>
            <a:r>
              <a:rPr lang="en-GB" sz="4000" b="1" dirty="0">
                <a:solidFill>
                  <a:schemeClr val="tx1">
                    <a:lumMod val="65000"/>
                    <a:lumOff val="35000"/>
                  </a:schemeClr>
                </a:solidFill>
              </a:rPr>
              <a:t>Executive Summary: concluding points </a:t>
            </a:r>
            <a:br>
              <a:rPr lang="en-GB" b="1" dirty="0">
                <a:solidFill>
                  <a:schemeClr val="tx1">
                    <a:lumMod val="65000"/>
                    <a:lumOff val="35000"/>
                  </a:schemeClr>
                </a:solidFill>
              </a:rPr>
            </a:br>
            <a:endParaRPr lang="en-US" sz="1300" b="1" dirty="0">
              <a:solidFill>
                <a:schemeClr val="tx1">
                  <a:lumMod val="65000"/>
                  <a:lumOff val="35000"/>
                </a:schemeClr>
              </a:solidFill>
            </a:endParaRPr>
          </a:p>
        </p:txBody>
      </p:sp>
      <p:sp>
        <p:nvSpPr>
          <p:cNvPr id="6" name="TextBox 5"/>
          <p:cNvSpPr txBox="1"/>
          <p:nvPr/>
        </p:nvSpPr>
        <p:spPr>
          <a:xfrm>
            <a:off x="101600" y="945334"/>
            <a:ext cx="11962492" cy="6063198"/>
          </a:xfrm>
          <a:prstGeom prst="rect">
            <a:avLst/>
          </a:prstGeom>
          <a:noFill/>
        </p:spPr>
        <p:txBody>
          <a:bodyPr wrap="square" rtlCol="0">
            <a:spAutoFit/>
          </a:bodyPr>
          <a:lstStyle/>
          <a:p>
            <a:pPr>
              <a:buClr>
                <a:srgbClr val="1BBABF"/>
              </a:buClr>
            </a:pPr>
            <a:r>
              <a:rPr lang="en-GB" sz="2000" i="1" dirty="0"/>
              <a:t>This quarter’s findings show the lowest recorded level of confidence since the SMSR survey was commissioned in 2017. </a:t>
            </a:r>
          </a:p>
          <a:p>
            <a:pPr>
              <a:buClr>
                <a:srgbClr val="1BBABF"/>
              </a:buClr>
            </a:pPr>
            <a:endParaRPr lang="en-GB" sz="2000" i="1" dirty="0"/>
          </a:p>
          <a:p>
            <a:pPr>
              <a:buClr>
                <a:srgbClr val="1BBABF"/>
              </a:buClr>
            </a:pPr>
            <a:r>
              <a:rPr lang="en-GB" sz="2000" i="1" dirty="0"/>
              <a:t>While there is little doubt that the current general state of the nation is having an effect on people’s perceptions;  victims’ perceptions are generally lower and they are less likely to say that their local police:</a:t>
            </a:r>
          </a:p>
          <a:p>
            <a:pPr>
              <a:buClr>
                <a:srgbClr val="1BBABF"/>
              </a:buClr>
            </a:pPr>
            <a:endParaRPr lang="en-GB" sz="2000" i="1" dirty="0"/>
          </a:p>
          <a:p>
            <a:pPr marL="800100" lvl="1" indent="-342900">
              <a:buClr>
                <a:srgbClr val="1BBABF"/>
              </a:buClr>
              <a:buFont typeface="Wingdings" panose="05000000000000000000" pitchFamily="2" charset="2"/>
              <a:buChar char="§"/>
            </a:pPr>
            <a:r>
              <a:rPr lang="en-GB" sz="2000" i="1" dirty="0"/>
              <a:t>are doing a good or excellent job, </a:t>
            </a:r>
          </a:p>
          <a:p>
            <a:pPr marL="800100" lvl="1" indent="-342900">
              <a:buClr>
                <a:srgbClr val="1BBABF"/>
              </a:buClr>
              <a:buFont typeface="Wingdings" panose="05000000000000000000" pitchFamily="2" charset="2"/>
              <a:buChar char="§"/>
            </a:pPr>
            <a:r>
              <a:rPr lang="en-GB" sz="2000" i="1" dirty="0"/>
              <a:t>understand local issues, </a:t>
            </a:r>
          </a:p>
          <a:p>
            <a:pPr marL="800100" lvl="1" indent="-342900">
              <a:buClr>
                <a:srgbClr val="1BBABF"/>
              </a:buClr>
              <a:buFont typeface="Wingdings" panose="05000000000000000000" pitchFamily="2" charset="2"/>
              <a:buChar char="§"/>
            </a:pPr>
            <a:r>
              <a:rPr lang="en-GB" sz="2000" i="1" dirty="0"/>
              <a:t>will treat them fairly, and</a:t>
            </a:r>
          </a:p>
          <a:p>
            <a:pPr marL="800100" lvl="1" indent="-342900">
              <a:buClr>
                <a:srgbClr val="1BBABF"/>
              </a:buClr>
              <a:buFont typeface="Wingdings" panose="05000000000000000000" pitchFamily="2" charset="2"/>
              <a:buChar char="§"/>
            </a:pPr>
            <a:r>
              <a:rPr lang="en-GB" sz="2000" i="1" dirty="0"/>
              <a:t>use their stop and search powers fairly. </a:t>
            </a:r>
          </a:p>
          <a:p>
            <a:pPr lvl="1">
              <a:buClr>
                <a:srgbClr val="1BBABF"/>
              </a:buClr>
            </a:pPr>
            <a:endParaRPr lang="en-GB" sz="2000" i="1" dirty="0"/>
          </a:p>
          <a:p>
            <a:pPr lvl="1">
              <a:buClr>
                <a:srgbClr val="1BBABF"/>
              </a:buClr>
            </a:pPr>
            <a:r>
              <a:rPr lang="en-GB" sz="2000" i="1" dirty="0"/>
              <a:t>There are similar results for BAME respondents.</a:t>
            </a:r>
          </a:p>
          <a:p>
            <a:pPr>
              <a:buClr>
                <a:srgbClr val="1BBABF"/>
              </a:buClr>
            </a:pPr>
            <a:endParaRPr lang="en-GB" sz="2000" i="1" dirty="0"/>
          </a:p>
          <a:p>
            <a:pPr>
              <a:buClr>
                <a:srgbClr val="1BBABF"/>
              </a:buClr>
            </a:pPr>
            <a:r>
              <a:rPr lang="en-GB" sz="2000" i="1" dirty="0"/>
              <a:t>Improving our service to victims will likely permeate throughout the Force, resulting in the best chance for an overall increase in confidence. A recent qualitative analysis of victims’ experience shows that if we keep to our promises and treat people with care and respect, victims are far more likely to feel confident in Essex Police. </a:t>
            </a:r>
          </a:p>
          <a:p>
            <a:pPr>
              <a:buClr>
                <a:srgbClr val="1BBABF"/>
              </a:buClr>
            </a:pPr>
            <a:endParaRPr lang="en-GB" sz="2000" i="1" dirty="0"/>
          </a:p>
          <a:p>
            <a:pPr>
              <a:buClr>
                <a:srgbClr val="1BBABF"/>
              </a:buClr>
            </a:pPr>
            <a:r>
              <a:rPr lang="en-GB" sz="2000" i="1" dirty="0"/>
              <a:t>       </a:t>
            </a:r>
          </a:p>
          <a:p>
            <a:pPr marL="285750" indent="-285750">
              <a:buClr>
                <a:srgbClr val="1BBABF"/>
              </a:buClr>
              <a:buFont typeface="Wingdings" panose="05000000000000000000" pitchFamily="2" charset="2"/>
              <a:buChar char="§"/>
            </a:pPr>
            <a:endParaRPr lang="en-GB" sz="800" i="1" dirty="0"/>
          </a:p>
          <a:p>
            <a:pPr>
              <a:buClr>
                <a:srgbClr val="1BBABF"/>
              </a:buClr>
            </a:pPr>
            <a:r>
              <a:rPr lang="en-GB" sz="2000" i="1" dirty="0"/>
              <a:t> </a:t>
            </a:r>
          </a:p>
        </p:txBody>
      </p:sp>
    </p:spTree>
    <p:extLst>
      <p:ext uri="{BB962C8B-B14F-4D97-AF65-F5344CB8AC3E}">
        <p14:creationId xmlns:p14="http://schemas.microsoft.com/office/powerpoint/2010/main" val="4089809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486152"/>
            <a:ext cx="12192000" cy="4370832"/>
          </a:xfrm>
          <a:prstGeom prst="rect">
            <a:avLst/>
          </a:prstGeom>
          <a:solidFill>
            <a:srgbClr val="DFEBF7"/>
          </a:solidFill>
          <a:ln>
            <a:noFill/>
          </a:ln>
          <a:effectLst/>
        </p:spPr>
        <p:txBody>
          <a:bodyPr vert="horz" wrap="square" lIns="36576" tIns="36576" rIns="36576" bIns="36576" numCol="1" anchor="t" anchorCtr="0" compatLnSpc="1">
            <a:prstTxWarp prst="textNoShape">
              <a:avLst/>
            </a:prstTxWarp>
          </a:bodyPr>
          <a:lstStyle/>
          <a:p>
            <a:endParaRPr lang="en-GB" dirty="0"/>
          </a:p>
        </p:txBody>
      </p:sp>
      <p:pic>
        <p:nvPicPr>
          <p:cNvPr id="5"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2594" y="345051"/>
            <a:ext cx="4448236" cy="18151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12" descr="ico_logo"/>
          <p:cNvPicPr>
            <a:picLocks noChangeAspect="1" noChangeArrowheads="1"/>
          </p:cNvPicPr>
          <p:nvPr/>
        </p:nvPicPr>
        <p:blipFill>
          <a:blip r:embed="rId4" cstate="print">
            <a:clrChange>
              <a:clrFrom>
                <a:srgbClr val="FFFFFF"/>
              </a:clrFrom>
              <a:clrTo>
                <a:srgbClr val="FFFFFF">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l="30157" t="33600" r="30199" b="33865"/>
          <a:stretch>
            <a:fillRect/>
          </a:stretch>
        </p:blipFill>
        <p:spPr bwMode="auto">
          <a:xfrm>
            <a:off x="4403080" y="6069079"/>
            <a:ext cx="801629" cy="49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13" descr="iso-logo"/>
          <p:cNvPicPr>
            <a:picLocks noChangeAspect="1" noChangeArrowheads="1"/>
          </p:cNvPicPr>
          <p:nvPr/>
        </p:nvPicPr>
        <p:blipFill>
          <a:blip r:embed="rId5" cstate="print">
            <a:clrChange>
              <a:clrFrom>
                <a:srgbClr val="000000"/>
              </a:clrFrom>
              <a:clrTo>
                <a:srgbClr val="000000">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b="1625"/>
          <a:stretch>
            <a:fillRect/>
          </a:stretch>
        </p:blipFill>
        <p:spPr bwMode="auto">
          <a:xfrm>
            <a:off x="6925056" y="5981189"/>
            <a:ext cx="61753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14" descr="MRS-Company-partner-scheme"/>
          <p:cNvPicPr>
            <a:picLocks noChangeAspect="1" noChangeArrowheads="1"/>
          </p:cNvPicPr>
          <p:nvPr/>
        </p:nvPicPr>
        <p:blipFill>
          <a:blip r:embed="rId6" cstate="print">
            <a:clrChange>
              <a:clrFrom>
                <a:srgbClr val="FFFFFF"/>
              </a:clrFrom>
              <a:clrTo>
                <a:srgbClr val="FFFFFF">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a:stretch>
            <a:fillRect/>
          </a:stretch>
        </p:blipFill>
        <p:spPr bwMode="auto">
          <a:xfrm>
            <a:off x="5470403" y="5981188"/>
            <a:ext cx="1188959" cy="64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6" name="Picture 2" descr="Image result for essex poli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191" y="345051"/>
            <a:ext cx="3099965" cy="18151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13038" y="3034367"/>
            <a:ext cx="11565924" cy="1631216"/>
          </a:xfrm>
          <a:prstGeom prst="rect">
            <a:avLst/>
          </a:prstGeom>
          <a:noFill/>
        </p:spPr>
        <p:txBody>
          <a:bodyPr wrap="square" rtlCol="0">
            <a:spAutoFit/>
          </a:bodyPr>
          <a:lstStyle/>
          <a:p>
            <a:r>
              <a:rPr lang="en-GB" sz="5000" dirty="0">
                <a:solidFill>
                  <a:schemeClr val="tx1">
                    <a:lumMod val="65000"/>
                    <a:lumOff val="35000"/>
                  </a:schemeClr>
                </a:solidFill>
              </a:rPr>
              <a:t>Section Two</a:t>
            </a:r>
          </a:p>
          <a:p>
            <a:r>
              <a:rPr lang="en-GB" sz="5000" dirty="0">
                <a:solidFill>
                  <a:schemeClr val="tx1">
                    <a:lumMod val="65000"/>
                    <a:lumOff val="35000"/>
                  </a:schemeClr>
                </a:solidFill>
              </a:rPr>
              <a:t>Overall Views</a:t>
            </a:r>
            <a:endParaRPr lang="en-US" sz="4000" dirty="0">
              <a:solidFill>
                <a:schemeClr val="tx1">
                  <a:lumMod val="65000"/>
                  <a:lumOff val="35000"/>
                </a:schemeClr>
              </a:solidFill>
            </a:endParaRPr>
          </a:p>
        </p:txBody>
      </p:sp>
    </p:spTree>
    <p:extLst>
      <p:ext uri="{BB962C8B-B14F-4D97-AF65-F5344CB8AC3E}">
        <p14:creationId xmlns:p14="http://schemas.microsoft.com/office/powerpoint/2010/main" val="1818231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7</a:t>
            </a:fld>
            <a:endParaRPr lang="en-US" dirty="0"/>
          </a:p>
        </p:txBody>
      </p:sp>
      <p:sp>
        <p:nvSpPr>
          <p:cNvPr id="16" name="Title 1"/>
          <p:cNvSpPr>
            <a:spLocks noGrp="1"/>
          </p:cNvSpPr>
          <p:nvPr>
            <p:ph type="title"/>
          </p:nvPr>
        </p:nvSpPr>
        <p:spPr>
          <a:xfrm>
            <a:off x="333632" y="159179"/>
            <a:ext cx="11545274" cy="1325563"/>
          </a:xfrm>
        </p:spPr>
        <p:txBody>
          <a:bodyPr/>
          <a:lstStyle/>
          <a:p>
            <a:r>
              <a:rPr lang="en-US" b="1" dirty="0">
                <a:solidFill>
                  <a:schemeClr val="tx1">
                    <a:lumMod val="65000"/>
                    <a:lumOff val="35000"/>
                  </a:schemeClr>
                </a:solidFill>
              </a:rPr>
              <a:t>Nearly two-thirds think the police in their area are doing a good or excellent job</a:t>
            </a:r>
          </a:p>
        </p:txBody>
      </p:sp>
      <p:sp>
        <p:nvSpPr>
          <p:cNvPr id="17" name="Rectangle 16"/>
          <p:cNvSpPr/>
          <p:nvPr/>
        </p:nvSpPr>
        <p:spPr>
          <a:xfrm>
            <a:off x="190781" y="6332274"/>
            <a:ext cx="6424203" cy="461665"/>
          </a:xfrm>
          <a:prstGeom prst="rect">
            <a:avLst/>
          </a:prstGeom>
        </p:spPr>
        <p:txBody>
          <a:bodyPr wrap="square">
            <a:spAutoFit/>
          </a:bodyPr>
          <a:lstStyle/>
          <a:p>
            <a:r>
              <a:rPr lang="en-GB" sz="1200" dirty="0"/>
              <a:t>Q13b Taking everything into account, how good a job do you think the police in this area are doing?</a:t>
            </a:r>
          </a:p>
          <a:p>
            <a:r>
              <a:rPr lang="en-GB" sz="1200" dirty="0"/>
              <a:t>FIRST ASKED IN Q3 2017/18</a:t>
            </a:r>
            <a:endParaRPr lang="en-US" sz="1200" dirty="0"/>
          </a:p>
        </p:txBody>
      </p:sp>
      <p:sp>
        <p:nvSpPr>
          <p:cNvPr id="18" name="Rectangle 17"/>
          <p:cNvSpPr/>
          <p:nvPr/>
        </p:nvSpPr>
        <p:spPr>
          <a:xfrm>
            <a:off x="6911546" y="6348750"/>
            <a:ext cx="3093588" cy="461665"/>
          </a:xfrm>
          <a:prstGeom prst="rect">
            <a:avLst/>
          </a:prstGeom>
        </p:spPr>
        <p:txBody>
          <a:bodyPr wrap="square">
            <a:spAutoFit/>
          </a:bodyPr>
          <a:lstStyle/>
          <a:p>
            <a:r>
              <a:rPr lang="en-US" sz="1200" dirty="0"/>
              <a:t>MSG average taken from </a:t>
            </a:r>
            <a:r>
              <a:rPr lang="en-GB" sz="1200" dirty="0"/>
              <a:t>Crime Survey for England and Wales (CSEW): June 2019</a:t>
            </a:r>
            <a:endParaRPr lang="en-US" sz="1200" dirty="0"/>
          </a:p>
        </p:txBody>
      </p:sp>
      <p:sp>
        <p:nvSpPr>
          <p:cNvPr id="19" name="Rectangle 18"/>
          <p:cNvSpPr/>
          <p:nvPr/>
        </p:nvSpPr>
        <p:spPr>
          <a:xfrm>
            <a:off x="220537" y="6016990"/>
            <a:ext cx="6785015" cy="230832"/>
          </a:xfrm>
          <a:prstGeom prst="rect">
            <a:avLst/>
          </a:prstGeom>
        </p:spPr>
        <p:txBody>
          <a:bodyPr wrap="square">
            <a:spAutoFit/>
          </a:bodyPr>
          <a:lstStyle/>
          <a:p>
            <a:r>
              <a:rPr lang="en-GB" sz="900" dirty="0"/>
              <a:t>NET refers to the combined score for the two most positive answer options (Excellent/Good). Significance testing at 95% confidence level.</a:t>
            </a:r>
          </a:p>
        </p:txBody>
      </p:sp>
      <p:sp>
        <p:nvSpPr>
          <p:cNvPr id="21" name="Rond diagonale hoek rechthoek 344"/>
          <p:cNvSpPr>
            <a:spLocks noChangeAspect="1"/>
          </p:cNvSpPr>
          <p:nvPr/>
        </p:nvSpPr>
        <p:spPr>
          <a:xfrm>
            <a:off x="4229100" y="4691933"/>
            <a:ext cx="1726219" cy="1169833"/>
          </a:xfrm>
          <a:prstGeom prst="round2DiagRect">
            <a:avLst>
              <a:gd name="adj1" fmla="val 21958"/>
              <a:gd name="adj2" fmla="val 0"/>
            </a:avLst>
          </a:prstGeom>
          <a:solidFill>
            <a:srgbClr val="0070C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b="1" dirty="0">
                <a:solidFill>
                  <a:schemeClr val="bg1"/>
                </a:solidFill>
              </a:rPr>
              <a:t>57</a:t>
            </a:r>
            <a:r>
              <a:rPr lang="en-US" sz="1400" b="1" dirty="0">
                <a:solidFill>
                  <a:schemeClr val="bg1"/>
                </a:solidFill>
              </a:rPr>
              <a:t>%</a:t>
            </a:r>
          </a:p>
          <a:p>
            <a:pPr algn="ctr"/>
            <a:r>
              <a:rPr lang="en-US" sz="1400" dirty="0">
                <a:solidFill>
                  <a:schemeClr val="bg1"/>
                </a:solidFill>
              </a:rPr>
              <a:t>MSG Average</a:t>
            </a:r>
          </a:p>
          <a:p>
            <a:pPr algn="ctr"/>
            <a:r>
              <a:rPr lang="en-US" sz="1400" dirty="0">
                <a:solidFill>
                  <a:schemeClr val="bg1"/>
                </a:solidFill>
              </a:rPr>
              <a:t>Excellent/Good (NET)</a:t>
            </a:r>
          </a:p>
        </p:txBody>
      </p:sp>
      <p:graphicFrame>
        <p:nvGraphicFramePr>
          <p:cNvPr id="23" name="Chart 22"/>
          <p:cNvGraphicFramePr/>
          <p:nvPr>
            <p:extLst>
              <p:ext uri="{D42A27DB-BD31-4B8C-83A1-F6EECF244321}">
                <p14:modId xmlns:p14="http://schemas.microsoft.com/office/powerpoint/2010/main" val="3726783867"/>
              </p:ext>
            </p:extLst>
          </p:nvPr>
        </p:nvGraphicFramePr>
        <p:xfrm>
          <a:off x="6196798" y="2227649"/>
          <a:ext cx="5566576" cy="34380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1"/>
          <p:cNvSpPr txBox="1">
            <a:spLocks/>
          </p:cNvSpPr>
          <p:nvPr/>
        </p:nvSpPr>
        <p:spPr>
          <a:xfrm>
            <a:off x="6161519" y="1769123"/>
            <a:ext cx="5601856" cy="42162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65000"/>
                    <a:lumOff val="35000"/>
                  </a:schemeClr>
                </a:solidFill>
              </a:rPr>
              <a:t>Quarterly Trend</a:t>
            </a:r>
          </a:p>
        </p:txBody>
      </p:sp>
      <p:sp>
        <p:nvSpPr>
          <p:cNvPr id="22" name="Title 1"/>
          <p:cNvSpPr txBox="1">
            <a:spLocks/>
          </p:cNvSpPr>
          <p:nvPr/>
        </p:nvSpPr>
        <p:spPr>
          <a:xfrm>
            <a:off x="749440" y="1627618"/>
            <a:ext cx="3479660" cy="7060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schemeClr val="tx1">
                    <a:lumMod val="65000"/>
                    <a:lumOff val="35000"/>
                  </a:schemeClr>
                </a:solidFill>
              </a:rPr>
              <a:t>Annual Trend</a:t>
            </a:r>
          </a:p>
        </p:txBody>
      </p:sp>
      <p:graphicFrame>
        <p:nvGraphicFramePr>
          <p:cNvPr id="20" name="Chart 19">
            <a:extLst>
              <a:ext uri="{FF2B5EF4-FFF2-40B4-BE49-F238E27FC236}">
                <a16:creationId xmlns:a16="http://schemas.microsoft.com/office/drawing/2014/main" id="{E602D93E-338A-4A35-A1FD-4E76FA92740E}"/>
              </a:ext>
            </a:extLst>
          </p:cNvPr>
          <p:cNvGraphicFramePr/>
          <p:nvPr>
            <p:extLst>
              <p:ext uri="{D42A27DB-BD31-4B8C-83A1-F6EECF244321}">
                <p14:modId xmlns:p14="http://schemas.microsoft.com/office/powerpoint/2010/main" val="2251957498"/>
              </p:ext>
            </p:extLst>
          </p:nvPr>
        </p:nvGraphicFramePr>
        <p:xfrm>
          <a:off x="364819" y="2224882"/>
          <a:ext cx="5207039" cy="38047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Table 23">
            <a:extLst>
              <a:ext uri="{FF2B5EF4-FFF2-40B4-BE49-F238E27FC236}">
                <a16:creationId xmlns:a16="http://schemas.microsoft.com/office/drawing/2014/main" id="{9C038401-71AD-4796-905E-96E3288D7384}"/>
              </a:ext>
            </a:extLst>
          </p:cNvPr>
          <p:cNvGraphicFramePr>
            <a:graphicFrameLocks noGrp="1"/>
          </p:cNvGraphicFramePr>
          <p:nvPr>
            <p:extLst>
              <p:ext uri="{D42A27DB-BD31-4B8C-83A1-F6EECF244321}">
                <p14:modId xmlns:p14="http://schemas.microsoft.com/office/powerpoint/2010/main" val="1711776722"/>
              </p:ext>
            </p:extLst>
          </p:nvPr>
        </p:nvGraphicFramePr>
        <p:xfrm>
          <a:off x="539931" y="2314036"/>
          <a:ext cx="3604052" cy="370840"/>
        </p:xfrm>
        <a:graphic>
          <a:graphicData uri="http://schemas.openxmlformats.org/drawingml/2006/table">
            <a:tbl>
              <a:tblPr firstRow="1" bandRow="1">
                <a:tableStyleId>{5C22544A-7EE6-4342-B048-85BDC9FD1C3A}</a:tableStyleId>
              </a:tblPr>
              <a:tblGrid>
                <a:gridCol w="1802026">
                  <a:extLst>
                    <a:ext uri="{9D8B030D-6E8A-4147-A177-3AD203B41FA5}">
                      <a16:colId xmlns:a16="http://schemas.microsoft.com/office/drawing/2014/main" val="20000"/>
                    </a:ext>
                  </a:extLst>
                </a:gridCol>
                <a:gridCol w="1802026">
                  <a:extLst>
                    <a:ext uri="{9D8B030D-6E8A-4147-A177-3AD203B41FA5}">
                      <a16:colId xmlns:a16="http://schemas.microsoft.com/office/drawing/2014/main" val="20001"/>
                    </a:ext>
                  </a:extLst>
                </a:gridCol>
              </a:tblGrid>
              <a:tr h="370840">
                <a:tc>
                  <a:txBody>
                    <a:bodyPr/>
                    <a:lstStyle/>
                    <a:p>
                      <a:pPr algn="ctr"/>
                      <a:r>
                        <a:rPr lang="en-US" sz="1600" dirty="0">
                          <a:solidFill>
                            <a:schemeClr val="tx1">
                              <a:lumMod val="75000"/>
                              <a:lumOff val="25000"/>
                            </a:schemeClr>
                          </a:solidFill>
                        </a:rPr>
                        <a:t>68%</a:t>
                      </a:r>
                    </a:p>
                  </a:txBody>
                  <a:tcPr anchor="ctr">
                    <a:noFill/>
                  </a:tcPr>
                </a:tc>
                <a:tc>
                  <a:txBody>
                    <a:bodyPr/>
                    <a:lstStyle/>
                    <a:p>
                      <a:pPr algn="ctr"/>
                      <a:r>
                        <a:rPr lang="en-US" sz="1600" dirty="0">
                          <a:solidFill>
                            <a:schemeClr val="tx1">
                              <a:lumMod val="75000"/>
                              <a:lumOff val="25000"/>
                            </a:schemeClr>
                          </a:solidFill>
                        </a:rPr>
                        <a:t>65%</a:t>
                      </a:r>
                    </a:p>
                  </a:txBody>
                  <a:tcPr anchor="ctr">
                    <a:noFill/>
                  </a:tcPr>
                </a:tc>
                <a:extLst>
                  <a:ext uri="{0D108BD9-81ED-4DB2-BD59-A6C34878D82A}">
                    <a16:rowId xmlns:a16="http://schemas.microsoft.com/office/drawing/2014/main" val="10000"/>
                  </a:ext>
                </a:extLst>
              </a:tr>
            </a:tbl>
          </a:graphicData>
        </a:graphic>
      </p:graphicFrame>
      <p:sp>
        <p:nvSpPr>
          <p:cNvPr id="25" name="Rectangle 24">
            <a:extLst>
              <a:ext uri="{FF2B5EF4-FFF2-40B4-BE49-F238E27FC236}">
                <a16:creationId xmlns:a16="http://schemas.microsoft.com/office/drawing/2014/main" id="{9C13B9AE-8954-48C1-9D85-443FBEDA5CEA}"/>
              </a:ext>
            </a:extLst>
          </p:cNvPr>
          <p:cNvSpPr/>
          <p:nvPr/>
        </p:nvSpPr>
        <p:spPr>
          <a:xfrm>
            <a:off x="3989277" y="2284098"/>
            <a:ext cx="1691296" cy="584775"/>
          </a:xfrm>
          <a:prstGeom prst="rect">
            <a:avLst/>
          </a:prstGeom>
        </p:spPr>
        <p:txBody>
          <a:bodyPr wrap="none">
            <a:spAutoFit/>
          </a:bodyPr>
          <a:lstStyle/>
          <a:p>
            <a:pPr algn="ctr"/>
            <a:r>
              <a:rPr lang="en-US" sz="1600" b="1" dirty="0">
                <a:solidFill>
                  <a:schemeClr val="tx1">
                    <a:lumMod val="75000"/>
                    <a:lumOff val="25000"/>
                  </a:schemeClr>
                </a:solidFill>
              </a:rPr>
              <a:t>% Good/Excellent</a:t>
            </a:r>
          </a:p>
          <a:p>
            <a:pPr algn="ctr"/>
            <a:r>
              <a:rPr lang="en-US" sz="1600" b="1" dirty="0">
                <a:solidFill>
                  <a:schemeClr val="tx1">
                    <a:lumMod val="75000"/>
                    <a:lumOff val="25000"/>
                  </a:schemeClr>
                </a:solidFill>
              </a:rPr>
              <a:t>(NET)</a:t>
            </a:r>
          </a:p>
        </p:txBody>
      </p:sp>
      <p:sp>
        <p:nvSpPr>
          <p:cNvPr id="27" name="Rectangle 26">
            <a:extLst>
              <a:ext uri="{FF2B5EF4-FFF2-40B4-BE49-F238E27FC236}">
                <a16:creationId xmlns:a16="http://schemas.microsoft.com/office/drawing/2014/main" id="{5A7C124F-D371-46B5-B98C-C4162CA4EF39}"/>
              </a:ext>
            </a:extLst>
          </p:cNvPr>
          <p:cNvSpPr/>
          <p:nvPr/>
        </p:nvSpPr>
        <p:spPr>
          <a:xfrm>
            <a:off x="7402286" y="5830698"/>
            <a:ext cx="4361088" cy="276999"/>
          </a:xfrm>
          <a:prstGeom prst="rect">
            <a:avLst/>
          </a:prstGeom>
        </p:spPr>
        <p:txBody>
          <a:bodyPr wrap="square">
            <a:spAutoFit/>
          </a:bodyPr>
          <a:lstStyle/>
          <a:p>
            <a:pPr algn="ctr"/>
            <a:r>
              <a:rPr lang="en-US" sz="1200" dirty="0"/>
              <a:t>significantly lower than Q3 17/18 – Q1 18/19</a:t>
            </a:r>
          </a:p>
        </p:txBody>
      </p:sp>
    </p:spTree>
    <p:extLst>
      <p:ext uri="{BB962C8B-B14F-4D97-AF65-F5344CB8AC3E}">
        <p14:creationId xmlns:p14="http://schemas.microsoft.com/office/powerpoint/2010/main" val="3041510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2269970790"/>
              </p:ext>
            </p:extLst>
          </p:nvPr>
        </p:nvGraphicFramePr>
        <p:xfrm>
          <a:off x="4750906" y="1343433"/>
          <a:ext cx="7128000" cy="2887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180658759"/>
              </p:ext>
            </p:extLst>
          </p:nvPr>
        </p:nvGraphicFramePr>
        <p:xfrm>
          <a:off x="4865735" y="4176494"/>
          <a:ext cx="6894716" cy="370840"/>
        </p:xfrm>
        <a:graphic>
          <a:graphicData uri="http://schemas.openxmlformats.org/drawingml/2006/table">
            <a:tbl>
              <a:tblPr firstRow="1" bandRow="1">
                <a:tableStyleId>{5C22544A-7EE6-4342-B048-85BDC9FD1C3A}</a:tableStyleId>
              </a:tblPr>
              <a:tblGrid>
                <a:gridCol w="1544118">
                  <a:extLst>
                    <a:ext uri="{9D8B030D-6E8A-4147-A177-3AD203B41FA5}">
                      <a16:colId xmlns:a16="http://schemas.microsoft.com/office/drawing/2014/main" val="20000"/>
                    </a:ext>
                  </a:extLst>
                </a:gridCol>
                <a:gridCol w="2272420">
                  <a:extLst>
                    <a:ext uri="{9D8B030D-6E8A-4147-A177-3AD203B41FA5}">
                      <a16:colId xmlns:a16="http://schemas.microsoft.com/office/drawing/2014/main" val="20001"/>
                    </a:ext>
                  </a:extLst>
                </a:gridCol>
                <a:gridCol w="1548143">
                  <a:extLst>
                    <a:ext uri="{9D8B030D-6E8A-4147-A177-3AD203B41FA5}">
                      <a16:colId xmlns:a16="http://schemas.microsoft.com/office/drawing/2014/main" val="20002"/>
                    </a:ext>
                  </a:extLst>
                </a:gridCol>
                <a:gridCol w="1530035">
                  <a:extLst>
                    <a:ext uri="{9D8B030D-6E8A-4147-A177-3AD203B41FA5}">
                      <a16:colId xmlns:a16="http://schemas.microsoft.com/office/drawing/2014/main" val="20003"/>
                    </a:ext>
                  </a:extLst>
                </a:gridCol>
              </a:tblGrid>
              <a:tr h="370840">
                <a:tc>
                  <a:txBody>
                    <a:bodyPr/>
                    <a:lstStyle/>
                    <a:p>
                      <a:pPr algn="ctr"/>
                      <a:r>
                        <a:rPr lang="en-US" sz="1400" b="0" dirty="0">
                          <a:solidFill>
                            <a:schemeClr val="tx1">
                              <a:lumMod val="75000"/>
                              <a:lumOff val="25000"/>
                            </a:schemeClr>
                          </a:solidFill>
                        </a:rPr>
                        <a:t>Gender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Ethnicity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Victim</a:t>
                      </a:r>
                      <a:r>
                        <a:rPr lang="en-US" sz="1400" b="0" baseline="0" dirty="0">
                          <a:solidFill>
                            <a:schemeClr val="tx1">
                              <a:lumMod val="75000"/>
                              <a:lumOff val="25000"/>
                            </a:schemeClr>
                          </a:solidFill>
                        </a:rPr>
                        <a:t> of crime</a:t>
                      </a:r>
                      <a:endParaRPr lang="en-US" sz="14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6" name="Chart 15"/>
          <p:cNvGraphicFramePr/>
          <p:nvPr>
            <p:extLst>
              <p:ext uri="{D42A27DB-BD31-4B8C-83A1-F6EECF244321}">
                <p14:modId xmlns:p14="http://schemas.microsoft.com/office/powerpoint/2010/main" val="4012011202"/>
              </p:ext>
            </p:extLst>
          </p:nvPr>
        </p:nvGraphicFramePr>
        <p:xfrm>
          <a:off x="333632" y="1343433"/>
          <a:ext cx="4374000" cy="4935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C6948BEF-FAAD-44AB-8E82-E2247398DED3}" type="slidenum">
              <a:rPr lang="en-US" smtClean="0"/>
              <a:pPr/>
              <a:t>8</a:t>
            </a:fld>
            <a:endParaRPr lang="en-US" dirty="0"/>
          </a:p>
        </p:txBody>
      </p:sp>
      <p:sp>
        <p:nvSpPr>
          <p:cNvPr id="7" name="Title 1"/>
          <p:cNvSpPr>
            <a:spLocks noGrp="1"/>
          </p:cNvSpPr>
          <p:nvPr>
            <p:ph type="title"/>
          </p:nvPr>
        </p:nvSpPr>
        <p:spPr>
          <a:xfrm>
            <a:off x="333632" y="159179"/>
            <a:ext cx="11545274" cy="1325563"/>
          </a:xfrm>
        </p:spPr>
        <p:txBody>
          <a:bodyPr>
            <a:normAutofit/>
          </a:bodyPr>
          <a:lstStyle/>
          <a:p>
            <a:r>
              <a:rPr lang="en-US" b="1" dirty="0">
                <a:solidFill>
                  <a:schemeClr val="tx1">
                    <a:lumMod val="65000"/>
                    <a:lumOff val="35000"/>
                  </a:schemeClr>
                </a:solidFill>
              </a:rPr>
              <a:t>Seven out of 10 under 35s think their local police are doing a good or excellent job </a:t>
            </a:r>
          </a:p>
        </p:txBody>
      </p:sp>
      <p:sp>
        <p:nvSpPr>
          <p:cNvPr id="8" name="Rectangle 7"/>
          <p:cNvSpPr/>
          <p:nvPr/>
        </p:nvSpPr>
        <p:spPr>
          <a:xfrm>
            <a:off x="190781" y="6332274"/>
            <a:ext cx="6424203" cy="461665"/>
          </a:xfrm>
          <a:prstGeom prst="rect">
            <a:avLst/>
          </a:prstGeom>
        </p:spPr>
        <p:txBody>
          <a:bodyPr wrap="square">
            <a:spAutoFit/>
          </a:bodyPr>
          <a:lstStyle/>
          <a:p>
            <a:r>
              <a:rPr lang="en-GB" sz="1200" dirty="0"/>
              <a:t>Q13b Taking everything into account, how good a job do you think the police in this area are doing?</a:t>
            </a:r>
          </a:p>
          <a:p>
            <a:r>
              <a:rPr lang="en-GB" sz="1200" dirty="0"/>
              <a:t>FIRST ASKED IN Q3 17/18</a:t>
            </a:r>
            <a:endParaRPr lang="en-US" sz="1200" dirty="0"/>
          </a:p>
        </p:txBody>
      </p:sp>
      <p:sp>
        <p:nvSpPr>
          <p:cNvPr id="10" name="TextBox 9"/>
          <p:cNvSpPr txBox="1"/>
          <p:nvPr/>
        </p:nvSpPr>
        <p:spPr>
          <a:xfrm>
            <a:off x="4865735" y="4571585"/>
            <a:ext cx="6946994" cy="1477328"/>
          </a:xfrm>
          <a:prstGeom prst="rect">
            <a:avLst/>
          </a:prstGeom>
          <a:noFill/>
        </p:spPr>
        <p:txBody>
          <a:bodyPr wrap="square" rtlCol="0">
            <a:spAutoFit/>
          </a:bodyPr>
          <a:lstStyle/>
          <a:p>
            <a:pPr marL="285750" indent="-285750">
              <a:buClr>
                <a:srgbClr val="1BBABF"/>
              </a:buClr>
              <a:buFont typeface="Wingdings" panose="05000000000000000000" pitchFamily="2" charset="2"/>
              <a:buChar char="§"/>
            </a:pPr>
            <a:r>
              <a:rPr lang="en-GB" dirty="0">
                <a:solidFill>
                  <a:schemeClr val="tx1">
                    <a:lumMod val="75000"/>
                    <a:lumOff val="25000"/>
                  </a:schemeClr>
                </a:solidFill>
              </a:rPr>
              <a:t>Only around half of recent victims of crime (55%) think the police in their area are doing a good or excellent job  </a:t>
            </a:r>
          </a:p>
          <a:p>
            <a:pPr marL="285750" indent="-285750">
              <a:buClr>
                <a:srgbClr val="1BBABF"/>
              </a:buClr>
              <a:buFont typeface="Wingdings" panose="05000000000000000000" pitchFamily="2" charset="2"/>
              <a:buChar char="§"/>
            </a:pPr>
            <a:r>
              <a:rPr lang="en-GB" dirty="0">
                <a:solidFill>
                  <a:schemeClr val="tx1">
                    <a:lumMod val="75000"/>
                    <a:lumOff val="25000"/>
                  </a:schemeClr>
                </a:solidFill>
              </a:rPr>
              <a:t>Almost three-quarters of Braintree residents (73%) think the police in their area are doing a good or excellent job, compared to less than 6 out of 10 in Castle Point (59%)</a:t>
            </a:r>
          </a:p>
        </p:txBody>
      </p:sp>
      <p:sp>
        <p:nvSpPr>
          <p:cNvPr id="9" name="Rectangle 8"/>
          <p:cNvSpPr/>
          <p:nvPr/>
        </p:nvSpPr>
        <p:spPr>
          <a:xfrm>
            <a:off x="1131964" y="2218311"/>
            <a:ext cx="929372" cy="335655"/>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046205" y="5857102"/>
            <a:ext cx="1015131" cy="301149"/>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10249987" y="3788918"/>
            <a:ext cx="692241" cy="464030"/>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449749" y="3819844"/>
            <a:ext cx="729399" cy="464030"/>
          </a:xfrm>
          <a:prstGeom prst="ellipse">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45039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28">
            <a:extLst>
              <a:ext uri="{FF2B5EF4-FFF2-40B4-BE49-F238E27FC236}">
                <a16:creationId xmlns:a16="http://schemas.microsoft.com/office/drawing/2014/main" id="{E602D93E-338A-4A35-A1FD-4E76FA92740E}"/>
              </a:ext>
            </a:extLst>
          </p:cNvPr>
          <p:cNvGraphicFramePr/>
          <p:nvPr>
            <p:extLst>
              <p:ext uri="{D42A27DB-BD31-4B8C-83A1-F6EECF244321}">
                <p14:modId xmlns:p14="http://schemas.microsoft.com/office/powerpoint/2010/main" val="4020728069"/>
              </p:ext>
            </p:extLst>
          </p:nvPr>
        </p:nvGraphicFramePr>
        <p:xfrm>
          <a:off x="364819" y="2224882"/>
          <a:ext cx="5459626" cy="38047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Table 29">
            <a:extLst>
              <a:ext uri="{FF2B5EF4-FFF2-40B4-BE49-F238E27FC236}">
                <a16:creationId xmlns:a16="http://schemas.microsoft.com/office/drawing/2014/main" id="{9C038401-71AD-4796-905E-96E3288D7384}"/>
              </a:ext>
            </a:extLst>
          </p:cNvPr>
          <p:cNvGraphicFramePr>
            <a:graphicFrameLocks noGrp="1"/>
          </p:cNvGraphicFramePr>
          <p:nvPr>
            <p:extLst>
              <p:ext uri="{D42A27DB-BD31-4B8C-83A1-F6EECF244321}">
                <p14:modId xmlns:p14="http://schemas.microsoft.com/office/powerpoint/2010/main" val="267996166"/>
              </p:ext>
            </p:extLst>
          </p:nvPr>
        </p:nvGraphicFramePr>
        <p:xfrm>
          <a:off x="559662" y="2314036"/>
          <a:ext cx="3779256" cy="370840"/>
        </p:xfrm>
        <a:graphic>
          <a:graphicData uri="http://schemas.openxmlformats.org/drawingml/2006/table">
            <a:tbl>
              <a:tblPr firstRow="1" bandRow="1">
                <a:tableStyleId>{5C22544A-7EE6-4342-B048-85BDC9FD1C3A}</a:tableStyleId>
              </a:tblPr>
              <a:tblGrid>
                <a:gridCol w="1889628">
                  <a:extLst>
                    <a:ext uri="{9D8B030D-6E8A-4147-A177-3AD203B41FA5}">
                      <a16:colId xmlns:a16="http://schemas.microsoft.com/office/drawing/2014/main" val="20000"/>
                    </a:ext>
                  </a:extLst>
                </a:gridCol>
                <a:gridCol w="1889628">
                  <a:extLst>
                    <a:ext uri="{9D8B030D-6E8A-4147-A177-3AD203B41FA5}">
                      <a16:colId xmlns:a16="http://schemas.microsoft.com/office/drawing/2014/main" val="20001"/>
                    </a:ext>
                  </a:extLst>
                </a:gridCol>
              </a:tblGrid>
              <a:tr h="370840">
                <a:tc>
                  <a:txBody>
                    <a:bodyPr/>
                    <a:lstStyle/>
                    <a:p>
                      <a:pPr algn="ctr"/>
                      <a:r>
                        <a:rPr lang="en-US" sz="1600" dirty="0">
                          <a:solidFill>
                            <a:schemeClr val="tx1">
                              <a:lumMod val="75000"/>
                              <a:lumOff val="25000"/>
                            </a:schemeClr>
                          </a:solidFill>
                        </a:rPr>
                        <a:t>56%</a:t>
                      </a:r>
                    </a:p>
                  </a:txBody>
                  <a:tcPr anchor="ctr">
                    <a:noFill/>
                  </a:tcPr>
                </a:tc>
                <a:tc>
                  <a:txBody>
                    <a:bodyPr/>
                    <a:lstStyle/>
                    <a:p>
                      <a:pPr algn="ctr"/>
                      <a:r>
                        <a:rPr lang="en-US" sz="1600" dirty="0">
                          <a:solidFill>
                            <a:schemeClr val="tx1">
                              <a:lumMod val="75000"/>
                              <a:lumOff val="25000"/>
                            </a:schemeClr>
                          </a:solidFill>
                        </a:rPr>
                        <a:t>58%</a:t>
                      </a:r>
                    </a:p>
                  </a:txBody>
                  <a:tcPr anchor="ctr">
                    <a:noFill/>
                  </a:tcPr>
                </a:tc>
                <a:extLst>
                  <a:ext uri="{0D108BD9-81ED-4DB2-BD59-A6C34878D82A}">
                    <a16:rowId xmlns:a16="http://schemas.microsoft.com/office/drawing/2014/main" val="10000"/>
                  </a:ext>
                </a:extLst>
              </a:tr>
            </a:tbl>
          </a:graphicData>
        </a:graphic>
      </p:graphicFrame>
      <p:sp>
        <p:nvSpPr>
          <p:cNvPr id="4" name="Slide Number Placeholder 3"/>
          <p:cNvSpPr>
            <a:spLocks noGrp="1"/>
          </p:cNvSpPr>
          <p:nvPr>
            <p:ph type="sldNum" sz="quarter" idx="12"/>
          </p:nvPr>
        </p:nvSpPr>
        <p:spPr/>
        <p:txBody>
          <a:bodyPr/>
          <a:lstStyle/>
          <a:p>
            <a:fld id="{C6948BEF-FAAD-44AB-8E82-E2247398DED3}" type="slidenum">
              <a:rPr lang="en-US" smtClean="0"/>
              <a:pPr/>
              <a:t>9</a:t>
            </a:fld>
            <a:endParaRPr lang="en-US" dirty="0"/>
          </a:p>
        </p:txBody>
      </p:sp>
      <p:sp>
        <p:nvSpPr>
          <p:cNvPr id="7" name="Rectangle 6"/>
          <p:cNvSpPr/>
          <p:nvPr/>
        </p:nvSpPr>
        <p:spPr>
          <a:xfrm>
            <a:off x="104530" y="6406095"/>
            <a:ext cx="7142206" cy="276999"/>
          </a:xfrm>
          <a:prstGeom prst="rect">
            <a:avLst/>
          </a:prstGeom>
        </p:spPr>
        <p:txBody>
          <a:bodyPr wrap="square">
            <a:spAutoFit/>
          </a:bodyPr>
          <a:lstStyle/>
          <a:p>
            <a:r>
              <a:rPr lang="en-US" sz="1200" dirty="0"/>
              <a:t>Q4 How much would you agree or disagree that Essex Police understand the issues that affect your community?</a:t>
            </a:r>
          </a:p>
        </p:txBody>
      </p:sp>
      <p:sp>
        <p:nvSpPr>
          <p:cNvPr id="8" name="Rectangle 7"/>
          <p:cNvSpPr/>
          <p:nvPr/>
        </p:nvSpPr>
        <p:spPr>
          <a:xfrm>
            <a:off x="7208110" y="6348750"/>
            <a:ext cx="2974115" cy="461665"/>
          </a:xfrm>
          <a:prstGeom prst="rect">
            <a:avLst/>
          </a:prstGeom>
        </p:spPr>
        <p:txBody>
          <a:bodyPr wrap="square">
            <a:spAutoFit/>
          </a:bodyPr>
          <a:lstStyle/>
          <a:p>
            <a:r>
              <a:rPr lang="en-US" sz="1200" dirty="0"/>
              <a:t>MSG average taken from </a:t>
            </a:r>
            <a:r>
              <a:rPr lang="en-GB" sz="1200" dirty="0"/>
              <a:t>Crime Survey for England and Wales (CSEW): June 2019</a:t>
            </a:r>
            <a:endParaRPr lang="en-US" sz="1200" dirty="0"/>
          </a:p>
        </p:txBody>
      </p:sp>
      <p:sp>
        <p:nvSpPr>
          <p:cNvPr id="13" name="Title 1"/>
          <p:cNvSpPr>
            <a:spLocks noGrp="1"/>
          </p:cNvSpPr>
          <p:nvPr>
            <p:ph type="title"/>
          </p:nvPr>
        </p:nvSpPr>
        <p:spPr>
          <a:xfrm>
            <a:off x="333632" y="159179"/>
            <a:ext cx="11545274" cy="1325563"/>
          </a:xfrm>
        </p:spPr>
        <p:txBody>
          <a:bodyPr/>
          <a:lstStyle/>
          <a:p>
            <a:r>
              <a:rPr lang="en-GB" b="1" dirty="0">
                <a:solidFill>
                  <a:schemeClr val="tx1">
                    <a:lumMod val="65000"/>
                    <a:lumOff val="35000"/>
                  </a:schemeClr>
                </a:solidFill>
              </a:rPr>
              <a:t>Around 6 out 10 agree EP understand issues that affect their community</a:t>
            </a:r>
            <a:endParaRPr lang="en-US" b="1" dirty="0">
              <a:solidFill>
                <a:schemeClr val="tx1">
                  <a:lumMod val="65000"/>
                  <a:lumOff val="35000"/>
                </a:schemeClr>
              </a:solidFill>
            </a:endParaRPr>
          </a:p>
        </p:txBody>
      </p:sp>
      <p:sp>
        <p:nvSpPr>
          <p:cNvPr id="15" name="Rectangle 14"/>
          <p:cNvSpPr/>
          <p:nvPr/>
        </p:nvSpPr>
        <p:spPr>
          <a:xfrm>
            <a:off x="256721" y="6041914"/>
            <a:ext cx="7280670" cy="230832"/>
          </a:xfrm>
          <a:prstGeom prst="rect">
            <a:avLst/>
          </a:prstGeom>
        </p:spPr>
        <p:txBody>
          <a:bodyPr wrap="square">
            <a:spAutoFit/>
          </a:bodyPr>
          <a:lstStyle/>
          <a:p>
            <a:r>
              <a:rPr lang="en-GB" sz="900" dirty="0"/>
              <a:t>NET refers to the combined score for the two most positive answer options (Strongly/Tend to Agree). Significance testing at 95% confidence level.</a:t>
            </a:r>
          </a:p>
        </p:txBody>
      </p:sp>
      <p:sp>
        <p:nvSpPr>
          <p:cNvPr id="19" name="Rond diagonale hoek rechthoek 344"/>
          <p:cNvSpPr>
            <a:spLocks noChangeAspect="1"/>
          </p:cNvSpPr>
          <p:nvPr/>
        </p:nvSpPr>
        <p:spPr>
          <a:xfrm>
            <a:off x="5281242" y="1412058"/>
            <a:ext cx="1760553" cy="1193101"/>
          </a:xfrm>
          <a:prstGeom prst="round2DiagRect">
            <a:avLst>
              <a:gd name="adj1" fmla="val 21958"/>
              <a:gd name="adj2" fmla="val 0"/>
            </a:avLst>
          </a:prstGeom>
          <a:solidFill>
            <a:srgbClr val="0070C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b="1" dirty="0">
                <a:solidFill>
                  <a:schemeClr val="bg1"/>
                </a:solidFill>
              </a:rPr>
              <a:t>68</a:t>
            </a:r>
            <a:r>
              <a:rPr lang="en-US" sz="1400" b="1" dirty="0">
                <a:solidFill>
                  <a:schemeClr val="bg1"/>
                </a:solidFill>
              </a:rPr>
              <a:t>%</a:t>
            </a:r>
          </a:p>
          <a:p>
            <a:pPr algn="ctr"/>
            <a:r>
              <a:rPr lang="en-US" sz="1400" dirty="0">
                <a:solidFill>
                  <a:schemeClr val="bg1"/>
                </a:solidFill>
              </a:rPr>
              <a:t>MSG Average</a:t>
            </a:r>
          </a:p>
          <a:p>
            <a:pPr algn="ctr"/>
            <a:r>
              <a:rPr lang="en-US" sz="1400" dirty="0">
                <a:solidFill>
                  <a:schemeClr val="bg1"/>
                </a:solidFill>
              </a:rPr>
              <a:t>Agree (NET)</a:t>
            </a:r>
          </a:p>
        </p:txBody>
      </p:sp>
      <p:graphicFrame>
        <p:nvGraphicFramePr>
          <p:cNvPr id="23" name="Chart 22"/>
          <p:cNvGraphicFramePr/>
          <p:nvPr>
            <p:extLst>
              <p:ext uri="{D42A27DB-BD31-4B8C-83A1-F6EECF244321}">
                <p14:modId xmlns:p14="http://schemas.microsoft.com/office/powerpoint/2010/main" val="451134069"/>
              </p:ext>
            </p:extLst>
          </p:nvPr>
        </p:nvGraphicFramePr>
        <p:xfrm>
          <a:off x="6161519" y="2227649"/>
          <a:ext cx="5601855" cy="343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p:cNvSpPr txBox="1">
            <a:spLocks/>
          </p:cNvSpPr>
          <p:nvPr/>
        </p:nvSpPr>
        <p:spPr>
          <a:xfrm>
            <a:off x="6161519" y="1769123"/>
            <a:ext cx="5601856" cy="42162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65000"/>
                    <a:lumOff val="35000"/>
                  </a:schemeClr>
                </a:solidFill>
              </a:rPr>
              <a:t>Quarterly Trend</a:t>
            </a:r>
          </a:p>
        </p:txBody>
      </p:sp>
      <p:sp>
        <p:nvSpPr>
          <p:cNvPr id="26" name="Rectangle 25"/>
          <p:cNvSpPr/>
          <p:nvPr/>
        </p:nvSpPr>
        <p:spPr>
          <a:xfrm>
            <a:off x="4001986" y="2284098"/>
            <a:ext cx="879664" cy="584775"/>
          </a:xfrm>
          <a:prstGeom prst="rect">
            <a:avLst/>
          </a:prstGeom>
        </p:spPr>
        <p:txBody>
          <a:bodyPr wrap="none">
            <a:spAutoFit/>
          </a:bodyPr>
          <a:lstStyle/>
          <a:p>
            <a:pPr algn="ctr"/>
            <a:r>
              <a:rPr lang="en-US" sz="1600" b="1" dirty="0">
                <a:solidFill>
                  <a:schemeClr val="tx1">
                    <a:lumMod val="75000"/>
                    <a:lumOff val="25000"/>
                  </a:schemeClr>
                </a:solidFill>
              </a:rPr>
              <a:t>% Agree</a:t>
            </a:r>
          </a:p>
          <a:p>
            <a:pPr algn="ctr"/>
            <a:r>
              <a:rPr lang="en-US" sz="1600" b="1" dirty="0">
                <a:solidFill>
                  <a:schemeClr val="tx1">
                    <a:lumMod val="75000"/>
                    <a:lumOff val="25000"/>
                  </a:schemeClr>
                </a:solidFill>
              </a:rPr>
              <a:t>(Net)</a:t>
            </a:r>
          </a:p>
        </p:txBody>
      </p:sp>
      <p:sp>
        <p:nvSpPr>
          <p:cNvPr id="24" name="Title 1"/>
          <p:cNvSpPr txBox="1">
            <a:spLocks/>
          </p:cNvSpPr>
          <p:nvPr/>
        </p:nvSpPr>
        <p:spPr>
          <a:xfrm>
            <a:off x="749440" y="1627618"/>
            <a:ext cx="3479660" cy="7060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schemeClr val="tx1">
                    <a:lumMod val="65000"/>
                    <a:lumOff val="35000"/>
                  </a:schemeClr>
                </a:solidFill>
              </a:rPr>
              <a:t>Annual Trend</a:t>
            </a:r>
          </a:p>
        </p:txBody>
      </p:sp>
    </p:spTree>
    <p:extLst>
      <p:ext uri="{BB962C8B-B14F-4D97-AF65-F5344CB8AC3E}">
        <p14:creationId xmlns:p14="http://schemas.microsoft.com/office/powerpoint/2010/main" val="30122820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P Light">
  <a:themeElements>
    <a:clrScheme name="Custom 4">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53585F"/>
      </a:hlink>
      <a:folHlink>
        <a:srgbClr val="53585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44450" cap="flat">
          <a:solidFill>
            <a:srgbClr val="62D8AD"/>
          </a:solidFill>
          <a:miter lim="400000"/>
          <a:tailEnd type="ova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5319</TotalTime>
  <Words>4324</Words>
  <Application>Microsoft Office PowerPoint</Application>
  <PresentationFormat>Widescreen</PresentationFormat>
  <Paragraphs>528</Paragraphs>
  <Slides>41</Slides>
  <Notes>28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41</vt:i4>
      </vt:variant>
    </vt:vector>
  </HeadingPairs>
  <TitlesOfParts>
    <vt:vector size="47" baseType="lpstr">
      <vt:lpstr>Arial</vt:lpstr>
      <vt:lpstr>Calibri</vt:lpstr>
      <vt:lpstr>Calibri Light</vt:lpstr>
      <vt:lpstr>Wingdings</vt:lpstr>
      <vt:lpstr>Office Theme</vt:lpstr>
      <vt:lpstr>EP Light</vt:lpstr>
      <vt:lpstr>PowerPoint Presentation</vt:lpstr>
      <vt:lpstr>PowerPoint Presentation</vt:lpstr>
      <vt:lpstr> Executive Summary: Quarter 2 (Q2) 2019/20 results  </vt:lpstr>
      <vt:lpstr> Executive Summary: Quarter 2, 2019/20 results    </vt:lpstr>
      <vt:lpstr> Executive Summary: concluding points  </vt:lpstr>
      <vt:lpstr>PowerPoint Presentation</vt:lpstr>
      <vt:lpstr>Nearly two-thirds think the police in their area are doing a good or excellent job</vt:lpstr>
      <vt:lpstr>Seven out of 10 under 35s think their local police are doing a good or excellent job </vt:lpstr>
      <vt:lpstr>Around 6 out 10 agree EP understand issues that affect their community</vt:lpstr>
      <vt:lpstr>BAME residents and victims of crime remain the least likely to agree EP understand community issues</vt:lpstr>
      <vt:lpstr>Around half agree EP are dealing with crime and ASB in their area</vt:lpstr>
      <vt:lpstr>Less than 4 out of 10 recent victims of crime agree EP are dealing with crime and ASB in their area</vt:lpstr>
      <vt:lpstr>Around 7 out of 10 think they would be treated fairly if they made a complaint about EP</vt:lpstr>
      <vt:lpstr>Only 6 out of 10 BAME residents think they would be treated fairly if they were to make a complaint</vt:lpstr>
      <vt:lpstr>Over 8 out of 10 agree EP respond to emergencies, although less than 6 out of 10 agree they are preventing crime</vt:lpstr>
      <vt:lpstr>More would speak highly of local police than be critical of them</vt:lpstr>
      <vt:lpstr>Only around a quarter of residents in Thurrock would speak highly of police in their local area</vt:lpstr>
      <vt:lpstr>Around 7 out of 10 are confident of receiving a good service from EP if they were to report a crime</vt:lpstr>
      <vt:lpstr>Victims of crime are the least likely to feel confident about receiving a good service from EP if they were to report a crime</vt:lpstr>
      <vt:lpstr>Agreement that EP use their stop and search power fairly and respectfully has fallen significantly</vt:lpstr>
      <vt:lpstr>Under 35s and BAME residents remain the least likely to agree the police use their stop and search powers fairly &amp; respectfully </vt:lpstr>
      <vt:lpstr>Over half are aware that Police Officers use Body Worn Video Cameras – around three-quarters agree these cameras make them feel safer</vt:lpstr>
      <vt:lpstr>Around a quarter of Essex residents are aware of Town Centre Teams</vt:lpstr>
      <vt:lpstr>PowerPoint Presentation</vt:lpstr>
      <vt:lpstr>4 out of 10 remain satisfied with the level of local policing</vt:lpstr>
      <vt:lpstr>Under 35s &amp; BAME residents remain the most likely to be satisfied with the level of policing in their local area</vt:lpstr>
      <vt:lpstr>A regular uniformed police presence remains important for the majority of Essex residents</vt:lpstr>
      <vt:lpstr>Three quarters of recent victims of crime continue to think a regular uniformed police presence is very important</vt:lpstr>
      <vt:lpstr>A quarter continue to feel there has been a decrease in the level of policing in the last 12 months</vt:lpstr>
      <vt:lpstr>PowerPoint Presentation</vt:lpstr>
      <vt:lpstr>About a third continue to think crime &amp; ASB has become more of a problem in the last 12 months</vt:lpstr>
      <vt:lpstr>Around half of victims of crime think crime and ASB has become more of a problem in the last 12 months</vt:lpstr>
      <vt:lpstr>PowerPoint Presentation</vt:lpstr>
      <vt:lpstr>Around 8 out of 10 are interested in knowing what the police are doing in their local area</vt:lpstr>
      <vt:lpstr>Under 35s and BAME residents remain the least likely to be interested about knowing what the police are doing</vt:lpstr>
      <vt:lpstr>Only a third of victims of crime feel informed about what the police are doing in their area</vt:lpstr>
      <vt:lpstr>Around a third are aware of the role of the Essex Police &amp; Crime Commissioner</vt:lpstr>
      <vt:lpstr>Over 55s remain the most likely to be aware of the role of the Essex Police &amp; Crime Commissioner</vt:lpstr>
      <vt:lpstr>PowerPoint Presentation</vt:lpstr>
      <vt:lpstr>Respondent Breakdown October 2018 – September 2019</vt:lpstr>
      <vt:lpstr>Introduction &amp; Methodology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owens</dc:creator>
  <cp:lastModifiedBy>Anna Hook 42078328</cp:lastModifiedBy>
  <cp:revision>1283</cp:revision>
  <cp:lastPrinted>2019-12-19T11:58:28Z</cp:lastPrinted>
  <dcterms:created xsi:type="dcterms:W3CDTF">2017-09-25T10:00:23Z</dcterms:created>
  <dcterms:modified xsi:type="dcterms:W3CDTF">2019-12-19T12:16:04Z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f716d1d-13e1-4569-9dd0-bef6621415c1_Enabled">
    <vt:lpwstr>True</vt:lpwstr>
  </property>
  <property fmtid="{D5CDD505-2E9C-101B-9397-08002B2CF9AE}" pid="3" name="MSIP_Label_8f716d1d-13e1-4569-9dd0-bef6621415c1_SiteId">
    <vt:lpwstr>f31b07f0-9cf9-40db-964d-6ff986a97e3d</vt:lpwstr>
  </property>
  <property fmtid="{D5CDD505-2E9C-101B-9397-08002B2CF9AE}" pid="4" name="MSIP_Label_8f716d1d-13e1-4569-9dd0-bef6621415c1_Owner">
    <vt:lpwstr>anna.hook@essex.police.uk</vt:lpwstr>
  </property>
  <property fmtid="{D5CDD505-2E9C-101B-9397-08002B2CF9AE}" pid="5" name="MSIP_Label_8f716d1d-13e1-4569-9dd0-bef6621415c1_SetDate">
    <vt:lpwstr>2019-12-19T12:15:03.8864723Z</vt:lpwstr>
  </property>
  <property fmtid="{D5CDD505-2E9C-101B-9397-08002B2CF9AE}" pid="6" name="MSIP_Label_8f716d1d-13e1-4569-9dd0-bef6621415c1_Name">
    <vt:lpwstr>OFFICIAL</vt:lpwstr>
  </property>
  <property fmtid="{D5CDD505-2E9C-101B-9397-08002B2CF9AE}" pid="7" name="MSIP_Label_8f716d1d-13e1-4569-9dd0-bef6621415c1_Application">
    <vt:lpwstr>Microsoft Azure Information Protection</vt:lpwstr>
  </property>
  <property fmtid="{D5CDD505-2E9C-101B-9397-08002B2CF9AE}" pid="8" name="MSIP_Label_8f716d1d-13e1-4569-9dd0-bef6621415c1_ActionId">
    <vt:lpwstr>aaf010ed-48bc-4915-8ff8-9a16d7550b16</vt:lpwstr>
  </property>
  <property fmtid="{D5CDD505-2E9C-101B-9397-08002B2CF9AE}" pid="9" name="MSIP_Label_8f716d1d-13e1-4569-9dd0-bef6621415c1_Extended_MSFT_Method">
    <vt:lpwstr>Automatic</vt:lpwstr>
  </property>
  <property fmtid="{D5CDD505-2E9C-101B-9397-08002B2CF9AE}" pid="10" name="Sensitivity">
    <vt:lpwstr>OFFICIAL</vt:lpwstr>
  </property>
</Properties>
</file>