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7" r:id="rId2"/>
    <p:sldId id="299" r:id="rId3"/>
    <p:sldId id="286" r:id="rId4"/>
    <p:sldId id="300" r:id="rId5"/>
    <p:sldId id="287" r:id="rId6"/>
    <p:sldId id="288" r:id="rId7"/>
    <p:sldId id="289" r:id="rId8"/>
    <p:sldId id="290" r:id="rId9"/>
    <p:sldId id="291" r:id="rId10"/>
    <p:sldId id="292" r:id="rId11"/>
    <p:sldId id="293" r:id="rId12"/>
    <p:sldId id="298" r:id="rId13"/>
    <p:sldId id="294" r:id="rId14"/>
    <p:sldId id="295" r:id="rId15"/>
    <p:sldId id="296"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1" name="Mark Johnson 42078336" initials="MJ4" lastIdx="9" clrIdx="1">
    <p:extLst/>
  </p:cmAuthor>
  <p:cmAuthor id="2" name="Victoria Harrington 42077067" initials="VH4" lastIdx="19" clrIdx="2">
    <p:extLst/>
  </p:cmAuthor>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048"/>
    <a:srgbClr val="001947"/>
    <a:srgbClr val="E9EDF4"/>
    <a:srgbClr val="1F3651"/>
    <a:srgbClr val="142232"/>
    <a:srgbClr val="E890AB"/>
    <a:srgbClr val="83F5BF"/>
    <a:srgbClr val="FFFF66"/>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11" autoAdjust="0"/>
    <p:restoredTop sz="99517" autoAdjust="0"/>
  </p:normalViewPr>
  <p:slideViewPr>
    <p:cSldViewPr>
      <p:cViewPr varScale="1">
        <p:scale>
          <a:sx n="88" d="100"/>
          <a:sy n="88" d="100"/>
        </p:scale>
        <p:origin x="1522" y="62"/>
      </p:cViewPr>
      <p:guideLst>
        <p:guide orient="horz" pos="2160"/>
        <p:guide pos="2880"/>
      </p:guideLst>
    </p:cSldViewPr>
  </p:slideViewPr>
  <p:notesTextViewPr>
    <p:cViewPr>
      <p:scale>
        <a:sx n="1" d="1"/>
        <a:sy n="1" d="1"/>
      </p:scale>
      <p:origin x="0" y="0"/>
    </p:cViewPr>
  </p:notesTextViewPr>
  <p:notesViewPr>
    <p:cSldViewPr>
      <p:cViewPr varScale="1">
        <p:scale>
          <a:sx n="61" d="100"/>
          <a:sy n="61"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301" cy="496333"/>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49769" y="1"/>
            <a:ext cx="2946301" cy="496333"/>
          </a:xfrm>
          <a:prstGeom prst="rect">
            <a:avLst/>
          </a:prstGeom>
        </p:spPr>
        <p:txBody>
          <a:bodyPr vert="horz" lIns="92098" tIns="46048" rIns="92098" bIns="46048" rtlCol="0"/>
          <a:lstStyle>
            <a:lvl1pPr algn="r">
              <a:defRPr sz="1200"/>
            </a:lvl1pPr>
          </a:lstStyle>
          <a:p>
            <a:fld id="{5903D7C5-9F6C-4676-B42A-1E0731642E03}" type="datetimeFigureOut">
              <a:rPr lang="en-GB" smtClean="0"/>
              <a:t>20/08/2019</a:t>
            </a:fld>
            <a:endParaRPr lang="en-GB" dirty="0"/>
          </a:p>
        </p:txBody>
      </p:sp>
      <p:sp>
        <p:nvSpPr>
          <p:cNvPr id="4" name="Footer Placeholder 3"/>
          <p:cNvSpPr>
            <a:spLocks noGrp="1"/>
          </p:cNvSpPr>
          <p:nvPr>
            <p:ph type="ftr" sz="quarter" idx="2"/>
          </p:nvPr>
        </p:nvSpPr>
        <p:spPr>
          <a:xfrm>
            <a:off x="0" y="9428712"/>
            <a:ext cx="2946301" cy="496333"/>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769" y="9428712"/>
            <a:ext cx="2946301" cy="496333"/>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301" cy="496333"/>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49769" y="1"/>
            <a:ext cx="2946301" cy="496333"/>
          </a:xfrm>
          <a:prstGeom prst="rect">
            <a:avLst/>
          </a:prstGeom>
        </p:spPr>
        <p:txBody>
          <a:bodyPr vert="horz" lIns="92098" tIns="46048" rIns="92098" bIns="46048" rtlCol="0"/>
          <a:lstStyle>
            <a:lvl1pPr algn="r">
              <a:defRPr sz="1200"/>
            </a:lvl1pPr>
          </a:lstStyle>
          <a:p>
            <a:fld id="{94FE0818-969F-4496-9006-8FE67EE6E561}" type="datetimeFigureOut">
              <a:rPr lang="en-GB" smtClean="0"/>
              <a:t>20/08/2019</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0411" y="4715951"/>
            <a:ext cx="5436857" cy="4466987"/>
          </a:xfrm>
          <a:prstGeom prst="rect">
            <a:avLst/>
          </a:prstGeom>
        </p:spPr>
        <p:txBody>
          <a:bodyPr vert="horz" lIns="92098" tIns="46048" rIns="92098" bIns="4604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712"/>
            <a:ext cx="2946301" cy="496333"/>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769" y="9428712"/>
            <a:ext cx="2946301" cy="496333"/>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20/08/2019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20/08/2019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20/08/2019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20/08/2019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20/08/2019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20/08/2019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20/08/2019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20/08/2019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20/08/2019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20/08/2019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20/08/2019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20/08/2019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png"/><Relationship Id="rId1" Type="http://schemas.openxmlformats.org/officeDocument/2006/relationships/slideLayout" Target="../slideLayouts/slideLayout1.xml"/><Relationship Id="rId4" Type="http://schemas.openxmlformats.org/officeDocument/2006/relationships/image" Target="../media/image2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1.xml"/><Relationship Id="rId5" Type="http://schemas.openxmlformats.org/officeDocument/2006/relationships/image" Target="../media/image10.emf"/><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emf"/><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emf"/><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xml"/><Relationship Id="rId4" Type="http://schemas.openxmlformats.org/officeDocument/2006/relationships/image" Target="../media/image19.emf"/></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emf"/><Relationship Id="rId1" Type="http://schemas.openxmlformats.org/officeDocument/2006/relationships/slideLayout" Target="../slideLayouts/slideLayout1.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smtClean="0"/>
              <a:t>Police and Crime Plan 2016-2020</a:t>
            </a:r>
          </a:p>
          <a:p>
            <a:r>
              <a:rPr lang="en-GB" sz="4000" b="1" dirty="0" smtClean="0"/>
              <a:t>Monthly Performance Update</a:t>
            </a:r>
          </a:p>
        </p:txBody>
      </p:sp>
      <p:sp>
        <p:nvSpPr>
          <p:cNvPr id="3" name="Rectangle 2"/>
          <p:cNvSpPr/>
          <p:nvPr/>
        </p:nvSpPr>
        <p:spPr>
          <a:xfrm>
            <a:off x="199225" y="2570431"/>
            <a:ext cx="4572000" cy="523220"/>
          </a:xfrm>
          <a:prstGeom prst="rect">
            <a:avLst/>
          </a:prstGeom>
        </p:spPr>
        <p:txBody>
          <a:bodyPr>
            <a:spAutoFit/>
          </a:bodyPr>
          <a:lstStyle/>
          <a:p>
            <a:r>
              <a:rPr lang="en-GB" sz="2800" b="1" dirty="0" smtClean="0"/>
              <a:t>July 2019</a:t>
            </a:r>
            <a:endParaRPr lang="en-GB" sz="2800" b="1" dirty="0"/>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1077218"/>
          </a:xfrm>
          <a:prstGeom prst="rect">
            <a:avLst/>
          </a:prstGeom>
          <a:noFill/>
        </p:spPr>
        <p:txBody>
          <a:bodyPr wrap="square" rtlCol="0">
            <a:spAutoFit/>
          </a:bodyPr>
          <a:lstStyle/>
          <a:p>
            <a:pPr algn="r"/>
            <a:r>
              <a:rPr lang="en-GB" sz="1600" dirty="0" smtClean="0"/>
              <a:t>Version 1.8</a:t>
            </a:r>
          </a:p>
          <a:p>
            <a:pPr algn="r"/>
            <a:r>
              <a:rPr lang="en-GB" sz="1600" dirty="0" smtClean="0"/>
              <a:t>Produced August 2019</a:t>
            </a:r>
          </a:p>
          <a:p>
            <a:pPr algn="r"/>
            <a:r>
              <a:rPr lang="en-GB" sz="1600" dirty="0" smtClean="0"/>
              <a:t>Performance Analysis Unit, Essex Police</a:t>
            </a:r>
          </a:p>
          <a:p>
            <a:pPr algn="r"/>
            <a:r>
              <a:rPr lang="en-GB" sz="1600" dirty="0"/>
              <a:t>Sensitivity: </a:t>
            </a:r>
            <a:r>
              <a:rPr lang="en-GB" sz="1600" dirty="0" smtClean="0"/>
              <a:t>Official</a:t>
            </a:r>
            <a:endParaRPr lang="en-GB" sz="1600" dirty="0"/>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smtClean="0"/>
              <a:t>National </a:t>
            </a:r>
            <a:r>
              <a:rPr lang="en-GB" sz="1200" i="1" dirty="0"/>
              <a:t>and MSG positions are to </a:t>
            </a:r>
            <a:r>
              <a:rPr lang="en-GB" sz="1200" i="1" dirty="0" smtClean="0"/>
              <a:t>31</a:t>
            </a:r>
            <a:r>
              <a:rPr lang="en-GB" sz="1200" i="1" baseline="30000" dirty="0" smtClean="0"/>
              <a:t>st</a:t>
            </a:r>
            <a:r>
              <a:rPr lang="en-GB" sz="1200" i="1" dirty="0" smtClean="0"/>
              <a:t> May 2019 </a:t>
            </a:r>
            <a:r>
              <a:rPr lang="en-GB" sz="1200" i="1" dirty="0" smtClean="0">
                <a:solidFill>
                  <a:schemeClr val="bg1">
                    <a:lumMod val="50000"/>
                  </a:schemeClr>
                </a:solidFill>
              </a:rPr>
              <a:t>(Essex Police data are to 31</a:t>
            </a:r>
            <a:r>
              <a:rPr lang="en-GB" sz="1200" i="1" baseline="30000" dirty="0" smtClean="0">
                <a:solidFill>
                  <a:schemeClr val="bg1">
                    <a:lumMod val="50000"/>
                  </a:schemeClr>
                </a:solidFill>
              </a:rPr>
              <a:t>st</a:t>
            </a:r>
            <a:r>
              <a:rPr lang="en-GB" sz="1200" i="1" dirty="0" smtClean="0">
                <a:solidFill>
                  <a:schemeClr val="bg1">
                    <a:lumMod val="50000"/>
                  </a:schemeClr>
                </a:solidFill>
              </a:rPr>
              <a:t> July 2019).  </a:t>
            </a:r>
            <a:endParaRPr lang="en-GB" sz="1200" i="1" dirty="0">
              <a:solidFill>
                <a:schemeClr val="bg1">
                  <a:lumMod val="50000"/>
                </a:schemeClr>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07" y="4581128"/>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7 - Improve safety on our roads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10</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3"/>
                </a:solidFill>
              </a:rPr>
              <a:t>Good</a:t>
            </a:r>
            <a:endParaRPr lang="en-GB" b="1" dirty="0">
              <a:solidFill>
                <a:schemeClr val="accent3"/>
              </a:solidFill>
            </a:endParaRPr>
          </a:p>
        </p:txBody>
      </p:sp>
      <p:sp>
        <p:nvSpPr>
          <p:cNvPr id="7" name="TextBox 6"/>
          <p:cNvSpPr txBox="1"/>
          <p:nvPr/>
        </p:nvSpPr>
        <p:spPr>
          <a:xfrm>
            <a:off x="107503" y="4755657"/>
            <a:ext cx="8496944"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smtClean="0">
                <a:solidFill>
                  <a:schemeClr val="tx1"/>
                </a:solidFill>
              </a:rPr>
              <a:t>There was a 10.2% decrease (93 </a:t>
            </a:r>
            <a:r>
              <a:rPr lang="en-GB" sz="1200" dirty="0">
                <a:solidFill>
                  <a:schemeClr val="tx1"/>
                </a:solidFill>
              </a:rPr>
              <a:t>fewer) </a:t>
            </a:r>
            <a:r>
              <a:rPr lang="en-GB" sz="1200" dirty="0" smtClean="0">
                <a:solidFill>
                  <a:schemeClr val="tx1"/>
                </a:solidFill>
              </a:rPr>
              <a:t>in the numbers of those Killed or Seriously Injured (KSI) in Essex for the 12 months to July 2019 compared to the 12 months to July 2018.  This places Essex sixth in its Most Similar Group (MSG) of forces for casualties </a:t>
            </a:r>
            <a:r>
              <a:rPr lang="en-GB" sz="1200" dirty="0">
                <a:solidFill>
                  <a:schemeClr val="tx1"/>
                </a:solidFill>
              </a:rPr>
              <a:t>per </a:t>
            </a:r>
            <a:r>
              <a:rPr lang="en-GB" sz="1200" dirty="0" smtClean="0">
                <a:solidFill>
                  <a:schemeClr val="tx1"/>
                </a:solidFill>
              </a:rPr>
              <a:t>100 million vehicle kilometres (results to June 2018).</a:t>
            </a:r>
          </a:p>
          <a:p>
            <a:endParaRPr lang="en-GB" sz="1200" dirty="0" smtClean="0">
              <a:solidFill>
                <a:srgbClr val="FF0000"/>
              </a:solidFill>
            </a:endParaRPr>
          </a:p>
          <a:p>
            <a:r>
              <a:rPr lang="en-GB" sz="1200" dirty="0" smtClean="0">
                <a:solidFill>
                  <a:schemeClr val="tx1"/>
                </a:solidFill>
              </a:rPr>
              <a:t>There has been a 11.6% decrease in mobile phone crime (322 fewer offences) and a 40.6% increase (981 more offences) in drink/drug driving.</a:t>
            </a:r>
          </a:p>
          <a:p>
            <a:endParaRPr lang="en-GB" sz="1200" dirty="0">
              <a:solidFill>
                <a:srgbClr val="FF0000"/>
              </a:solidFill>
            </a:endParaRPr>
          </a:p>
          <a:p>
            <a:r>
              <a:rPr lang="en-GB" sz="1200" dirty="0" smtClean="0">
                <a:solidFill>
                  <a:schemeClr val="tx1"/>
                </a:solidFill>
              </a:rPr>
              <a:t>Due to the decrease in KSIs, a </a:t>
            </a:r>
            <a:r>
              <a:rPr lang="en-GB" sz="1200" dirty="0">
                <a:solidFill>
                  <a:schemeClr val="tx1"/>
                </a:solidFill>
              </a:rPr>
              <a:t>grade of Good is </a:t>
            </a:r>
            <a:r>
              <a:rPr lang="en-GB" sz="1200" dirty="0" smtClean="0">
                <a:solidFill>
                  <a:schemeClr val="tx1"/>
                </a:solidFill>
              </a:rPr>
              <a:t>recommended.  As of June 2018, Essex was slightly below the MSG average per 100 million km; however, due to the fact that more recent figures are not yet available, the current position cannot be included.</a:t>
            </a:r>
            <a:endParaRPr lang="en-GB" sz="1200" dirty="0">
              <a:solidFill>
                <a:schemeClr val="tx1"/>
              </a:solidFill>
            </a:endParaRPr>
          </a:p>
        </p:txBody>
      </p:sp>
      <p:pic>
        <p:nvPicPr>
          <p:cNvPr id="11" name="Picture 10"/>
          <p:cNvPicPr>
            <a:picLocks noChangeAspect="1"/>
          </p:cNvPicPr>
          <p:nvPr/>
        </p:nvPicPr>
        <p:blipFill>
          <a:blip r:embed="rId2"/>
          <a:stretch>
            <a:fillRect/>
          </a:stretch>
        </p:blipFill>
        <p:spPr>
          <a:xfrm>
            <a:off x="107503" y="2131758"/>
            <a:ext cx="4392489" cy="1746160"/>
          </a:xfrm>
          <a:prstGeom prst="rect">
            <a:avLst/>
          </a:prstGeom>
        </p:spPr>
      </p:pic>
      <p:pic>
        <p:nvPicPr>
          <p:cNvPr id="12" name="Picture 11"/>
          <p:cNvPicPr>
            <a:picLocks noChangeAspect="1"/>
          </p:cNvPicPr>
          <p:nvPr/>
        </p:nvPicPr>
        <p:blipFill>
          <a:blip r:embed="rId3"/>
          <a:stretch>
            <a:fillRect/>
          </a:stretch>
        </p:blipFill>
        <p:spPr>
          <a:xfrm>
            <a:off x="4607517" y="2207639"/>
            <a:ext cx="4305263" cy="698500"/>
          </a:xfrm>
          <a:prstGeom prst="rect">
            <a:avLst/>
          </a:prstGeom>
        </p:spPr>
      </p:pic>
      <p:pic>
        <p:nvPicPr>
          <p:cNvPr id="2" name="Picture 1"/>
          <p:cNvPicPr>
            <a:picLocks noChangeAspect="1"/>
          </p:cNvPicPr>
          <p:nvPr/>
        </p:nvPicPr>
        <p:blipFill>
          <a:blip r:embed="rId4"/>
          <a:stretch>
            <a:fillRect/>
          </a:stretch>
        </p:blipFill>
        <p:spPr>
          <a:xfrm>
            <a:off x="73116" y="699507"/>
            <a:ext cx="9000000" cy="1351361"/>
          </a:xfrm>
          <a:prstGeom prst="rect">
            <a:avLst/>
          </a:prstGeom>
        </p:spPr>
      </p:pic>
    </p:spTree>
    <p:extLst>
      <p:ext uri="{BB962C8B-B14F-4D97-AF65-F5344CB8AC3E}">
        <p14:creationId xmlns:p14="http://schemas.microsoft.com/office/powerpoint/2010/main" val="1641022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 Exceptions</a:t>
            </a:r>
            <a:endParaRPr lang="en-GB" b="1" dirty="0">
              <a:solidFill>
                <a:schemeClr val="bg1"/>
              </a:solidFill>
            </a:endParaRPr>
          </a:p>
        </p:txBody>
      </p:sp>
      <p:sp>
        <p:nvSpPr>
          <p:cNvPr id="5" name="Slide Number Placeholder 4"/>
          <p:cNvSpPr>
            <a:spLocks noGrp="1"/>
          </p:cNvSpPr>
          <p:nvPr>
            <p:ph type="sldNum" sz="quarter" idx="12"/>
          </p:nvPr>
        </p:nvSpPr>
        <p:spPr>
          <a:xfrm>
            <a:off x="6743864" y="6448251"/>
            <a:ext cx="2133600" cy="365125"/>
          </a:xfrm>
        </p:spPr>
        <p:txBody>
          <a:bodyPr/>
          <a:lstStyle/>
          <a:p>
            <a:fld id="{E0D83E65-4E55-4BA6-A0BC-212B9D3BDCE3}" type="slidenum">
              <a:rPr lang="en-GB" smtClean="0"/>
              <a:pPr/>
              <a:t>11</a:t>
            </a:fld>
            <a:endParaRPr lang="en-GB" dirty="0"/>
          </a:p>
        </p:txBody>
      </p:sp>
      <p:sp>
        <p:nvSpPr>
          <p:cNvPr id="7" name="TextBox 6"/>
          <p:cNvSpPr txBox="1"/>
          <p:nvPr/>
        </p:nvSpPr>
        <p:spPr>
          <a:xfrm>
            <a:off x="107504" y="877137"/>
            <a:ext cx="8894104" cy="923330"/>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smtClean="0">
                <a:solidFill>
                  <a:schemeClr val="tx1"/>
                </a:solidFill>
              </a:rPr>
              <a:t>Exceptions Overview</a:t>
            </a:r>
            <a:r>
              <a:rPr lang="en-GB" dirty="0" smtClean="0">
                <a:solidFill>
                  <a:schemeClr val="tx1"/>
                </a:solidFill>
              </a:rPr>
              <a:t> </a:t>
            </a:r>
          </a:p>
          <a:p>
            <a:r>
              <a:rPr lang="en-GB" sz="1200" dirty="0" smtClean="0">
                <a:solidFill>
                  <a:schemeClr val="tx1"/>
                </a:solidFill>
              </a:rPr>
              <a:t>The following offence types experienced a statistically significant increase for the month of July: Rape, Arson, Possession of Drugs and Public Order.</a:t>
            </a:r>
          </a:p>
          <a:p>
            <a:r>
              <a:rPr lang="en-GB" sz="1200" dirty="0" smtClean="0">
                <a:solidFill>
                  <a:srgbClr val="FF0000"/>
                </a:solidFill>
              </a:rPr>
              <a:t>		</a:t>
            </a:r>
          </a:p>
        </p:txBody>
      </p:sp>
      <p:sp>
        <p:nvSpPr>
          <p:cNvPr id="8" name="TextBox 7"/>
          <p:cNvSpPr txBox="1"/>
          <p:nvPr/>
        </p:nvSpPr>
        <p:spPr>
          <a:xfrm>
            <a:off x="105443" y="3439194"/>
            <a:ext cx="8894104" cy="104644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solidFill>
                  <a:schemeClr val="tx1"/>
                </a:solidFill>
              </a:rPr>
              <a:t>Arson</a:t>
            </a:r>
          </a:p>
          <a:p>
            <a:r>
              <a:rPr lang="en-GB" sz="1200" dirty="0" smtClean="0">
                <a:solidFill>
                  <a:schemeClr val="tx1"/>
                </a:solidFill>
              </a:rPr>
              <a:t>134.1% </a:t>
            </a:r>
            <a:r>
              <a:rPr lang="en-GB" sz="1200" dirty="0">
                <a:solidFill>
                  <a:schemeClr val="tx1"/>
                </a:solidFill>
              </a:rPr>
              <a:t>increase </a:t>
            </a:r>
            <a:r>
              <a:rPr lang="en-GB" sz="1200" dirty="0" smtClean="0">
                <a:solidFill>
                  <a:schemeClr val="tx1"/>
                </a:solidFill>
              </a:rPr>
              <a:t>(673 </a:t>
            </a:r>
            <a:r>
              <a:rPr lang="en-GB" sz="1200" dirty="0">
                <a:solidFill>
                  <a:schemeClr val="tx1"/>
                </a:solidFill>
              </a:rPr>
              <a:t>additional </a:t>
            </a:r>
            <a:r>
              <a:rPr lang="en-GB" sz="1200" dirty="0" smtClean="0">
                <a:solidFill>
                  <a:schemeClr val="tx1"/>
                </a:solidFill>
              </a:rPr>
              <a:t>offences</a:t>
            </a:r>
            <a:r>
              <a:rPr lang="en-GB" sz="1200" dirty="0">
                <a:solidFill>
                  <a:schemeClr val="tx1"/>
                </a:solidFill>
              </a:rPr>
              <a:t>) for the 12 months to </a:t>
            </a:r>
            <a:r>
              <a:rPr lang="en-GB" sz="1200" dirty="0" smtClean="0">
                <a:solidFill>
                  <a:schemeClr val="tx1"/>
                </a:solidFill>
              </a:rPr>
              <a:t>July </a:t>
            </a:r>
            <a:r>
              <a:rPr lang="en-GB" sz="1200" dirty="0">
                <a:solidFill>
                  <a:schemeClr val="tx1"/>
                </a:solidFill>
              </a:rPr>
              <a:t>2019 </a:t>
            </a:r>
            <a:r>
              <a:rPr lang="en-GB" sz="1200" dirty="0" smtClean="0">
                <a:solidFill>
                  <a:schemeClr val="tx1"/>
                </a:solidFill>
              </a:rPr>
              <a:t>compared </a:t>
            </a:r>
            <a:r>
              <a:rPr lang="en-GB" sz="1200" dirty="0">
                <a:solidFill>
                  <a:schemeClr val="tx1"/>
                </a:solidFill>
              </a:rPr>
              <a:t>to the 12 months to </a:t>
            </a:r>
            <a:r>
              <a:rPr lang="en-GB" sz="1200" dirty="0" smtClean="0">
                <a:solidFill>
                  <a:schemeClr val="tx1"/>
                </a:solidFill>
              </a:rPr>
              <a:t>July 2018</a:t>
            </a:r>
            <a:r>
              <a:rPr lang="en-GB" sz="1200" dirty="0">
                <a:solidFill>
                  <a:schemeClr val="tx1"/>
                </a:solidFill>
              </a:rPr>
              <a:t>. The </a:t>
            </a:r>
            <a:r>
              <a:rPr lang="en-GB" sz="1200" dirty="0" smtClean="0">
                <a:solidFill>
                  <a:schemeClr val="tx1"/>
                </a:solidFill>
              </a:rPr>
              <a:t>Force </a:t>
            </a:r>
            <a:r>
              <a:rPr lang="en-GB" sz="1200" dirty="0">
                <a:solidFill>
                  <a:schemeClr val="tx1"/>
                </a:solidFill>
              </a:rPr>
              <a:t>and </a:t>
            </a:r>
            <a:r>
              <a:rPr lang="en-GB" sz="1200" dirty="0" smtClean="0">
                <a:solidFill>
                  <a:schemeClr val="tx1"/>
                </a:solidFill>
              </a:rPr>
              <a:t>nine districts </a:t>
            </a:r>
            <a:r>
              <a:rPr lang="en-GB" sz="1200" dirty="0">
                <a:solidFill>
                  <a:schemeClr val="tx1"/>
                </a:solidFill>
              </a:rPr>
              <a:t>saw a statistically exceptional</a:t>
            </a:r>
            <a:r>
              <a:rPr lang="en-GB" sz="1200" dirty="0" smtClean="0">
                <a:solidFill>
                  <a:schemeClr val="tx1"/>
                </a:solidFill>
              </a:rPr>
              <a:t> increase</a:t>
            </a:r>
            <a:r>
              <a:rPr lang="en-GB" sz="1200" dirty="0">
                <a:solidFill>
                  <a:schemeClr val="tx1"/>
                </a:solidFill>
              </a:rPr>
              <a:t> in the month of </a:t>
            </a:r>
            <a:r>
              <a:rPr lang="en-GB" sz="1200" dirty="0" smtClean="0">
                <a:solidFill>
                  <a:schemeClr val="tx1"/>
                </a:solidFill>
              </a:rPr>
              <a:t>July 2019. This </a:t>
            </a:r>
            <a:r>
              <a:rPr lang="en-GB" sz="1200" dirty="0">
                <a:solidFill>
                  <a:schemeClr val="tx1"/>
                </a:solidFill>
              </a:rPr>
              <a:t>increase is mainly due to a change in the process by which the Fire &amp; Rescue Service report these offences to the police</a:t>
            </a:r>
            <a:r>
              <a:rPr lang="en-GB" sz="1200" dirty="0" smtClean="0">
                <a:solidFill>
                  <a:schemeClr val="tx1"/>
                </a:solidFill>
              </a:rPr>
              <a:t>. </a:t>
            </a:r>
            <a:r>
              <a:rPr lang="en-GB" sz="1200" dirty="0"/>
              <a:t>Arson has been a statistical exception every month since January 2019, when the Fire Service changed the way it reported fires to the police</a:t>
            </a:r>
            <a:r>
              <a:rPr lang="en-GB" sz="1200" dirty="0" smtClean="0"/>
              <a:t>.</a:t>
            </a:r>
            <a:endParaRPr lang="en-GB" sz="1200" dirty="0">
              <a:solidFill>
                <a:schemeClr val="tx1"/>
              </a:solidFill>
            </a:endParaRPr>
          </a:p>
        </p:txBody>
      </p:sp>
      <p:sp>
        <p:nvSpPr>
          <p:cNvPr id="11" name="TextBox 10"/>
          <p:cNvSpPr txBox="1"/>
          <p:nvPr/>
        </p:nvSpPr>
        <p:spPr>
          <a:xfrm>
            <a:off x="107504" y="2103820"/>
            <a:ext cx="8894104" cy="123110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solidFill>
                  <a:schemeClr val="tx1"/>
                </a:solidFill>
              </a:rPr>
              <a:t>Rape</a:t>
            </a:r>
          </a:p>
          <a:p>
            <a:r>
              <a:rPr lang="en-GB" sz="1200" dirty="0" smtClean="0">
                <a:solidFill>
                  <a:schemeClr val="tx1"/>
                </a:solidFill>
              </a:rPr>
              <a:t>33.5% </a:t>
            </a:r>
            <a:r>
              <a:rPr lang="en-GB" sz="1200" dirty="0">
                <a:solidFill>
                  <a:schemeClr val="tx1"/>
                </a:solidFill>
              </a:rPr>
              <a:t>increase </a:t>
            </a:r>
            <a:r>
              <a:rPr lang="en-GB" sz="1200" dirty="0" smtClean="0">
                <a:solidFill>
                  <a:schemeClr val="tx1"/>
                </a:solidFill>
              </a:rPr>
              <a:t>(475 </a:t>
            </a:r>
            <a:r>
              <a:rPr lang="en-GB" sz="1200" dirty="0">
                <a:solidFill>
                  <a:schemeClr val="tx1"/>
                </a:solidFill>
              </a:rPr>
              <a:t>additional </a:t>
            </a:r>
            <a:r>
              <a:rPr lang="en-GB" sz="1200" dirty="0" smtClean="0">
                <a:solidFill>
                  <a:schemeClr val="tx1"/>
                </a:solidFill>
              </a:rPr>
              <a:t>offences</a:t>
            </a:r>
            <a:r>
              <a:rPr lang="en-GB" sz="1200" dirty="0">
                <a:solidFill>
                  <a:schemeClr val="tx1"/>
                </a:solidFill>
              </a:rPr>
              <a:t>) for the 12 months to </a:t>
            </a:r>
            <a:r>
              <a:rPr lang="en-GB" sz="1200" dirty="0" smtClean="0">
                <a:solidFill>
                  <a:schemeClr val="tx1"/>
                </a:solidFill>
              </a:rPr>
              <a:t>July </a:t>
            </a:r>
            <a:r>
              <a:rPr lang="en-GB" sz="1200" dirty="0">
                <a:solidFill>
                  <a:schemeClr val="tx1"/>
                </a:solidFill>
              </a:rPr>
              <a:t>2019 </a:t>
            </a:r>
            <a:r>
              <a:rPr lang="en-GB" sz="1200" dirty="0" smtClean="0">
                <a:solidFill>
                  <a:schemeClr val="tx1"/>
                </a:solidFill>
              </a:rPr>
              <a:t>compared </a:t>
            </a:r>
            <a:r>
              <a:rPr lang="en-GB" sz="1200" dirty="0">
                <a:solidFill>
                  <a:schemeClr val="tx1"/>
                </a:solidFill>
              </a:rPr>
              <a:t>to the 12 months to </a:t>
            </a:r>
            <a:r>
              <a:rPr lang="en-GB" sz="1200" dirty="0" smtClean="0">
                <a:solidFill>
                  <a:schemeClr val="tx1"/>
                </a:solidFill>
              </a:rPr>
              <a:t>July 2018</a:t>
            </a:r>
            <a:r>
              <a:rPr lang="en-GB" sz="1200" dirty="0">
                <a:solidFill>
                  <a:schemeClr val="tx1"/>
                </a:solidFill>
              </a:rPr>
              <a:t>. The </a:t>
            </a:r>
            <a:r>
              <a:rPr lang="en-GB" sz="1200" dirty="0" smtClean="0">
                <a:solidFill>
                  <a:schemeClr val="tx1"/>
                </a:solidFill>
              </a:rPr>
              <a:t>Force </a:t>
            </a:r>
            <a:r>
              <a:rPr lang="en-GB" sz="1200" dirty="0">
                <a:solidFill>
                  <a:schemeClr val="tx1"/>
                </a:solidFill>
              </a:rPr>
              <a:t>and </a:t>
            </a:r>
            <a:r>
              <a:rPr lang="en-GB" sz="1200" dirty="0" smtClean="0">
                <a:solidFill>
                  <a:schemeClr val="tx1"/>
                </a:solidFill>
              </a:rPr>
              <a:t>five districts </a:t>
            </a:r>
            <a:r>
              <a:rPr lang="en-GB" sz="1200" dirty="0">
                <a:solidFill>
                  <a:schemeClr val="tx1"/>
                </a:solidFill>
              </a:rPr>
              <a:t>saw a statistically exceptional</a:t>
            </a:r>
            <a:r>
              <a:rPr lang="en-GB" sz="1200" dirty="0" smtClean="0">
                <a:solidFill>
                  <a:schemeClr val="tx1"/>
                </a:solidFill>
              </a:rPr>
              <a:t> increase</a:t>
            </a:r>
            <a:r>
              <a:rPr lang="en-GB" sz="1200" dirty="0">
                <a:solidFill>
                  <a:schemeClr val="tx1"/>
                </a:solidFill>
              </a:rPr>
              <a:t> in the month of </a:t>
            </a:r>
            <a:r>
              <a:rPr lang="en-GB" sz="1200" dirty="0" smtClean="0">
                <a:solidFill>
                  <a:schemeClr val="tx1"/>
                </a:solidFill>
              </a:rPr>
              <a:t>July 2019. </a:t>
            </a:r>
            <a:r>
              <a:rPr lang="en-GB" sz="1200" dirty="0"/>
              <a:t>Rape has been a statistical exception four times in the past five </a:t>
            </a:r>
            <a:r>
              <a:rPr lang="en-GB" sz="1200" dirty="0" smtClean="0"/>
              <a:t>months.  This increase has not been caused by non-recent offences (those reported over 28 days after they were committed): the proportion of non-recent offences has fallen.  Neither is the increase being driven by domestic offences, the proportion of which has remained stable (around 32%).</a:t>
            </a:r>
            <a:endParaRPr lang="en-GB" sz="1200" dirty="0">
              <a:solidFill>
                <a:schemeClr val="tx1"/>
              </a:solidFill>
            </a:endParaRPr>
          </a:p>
        </p:txBody>
      </p:sp>
      <p:sp>
        <p:nvSpPr>
          <p:cNvPr id="13" name="TextBox 12"/>
          <p:cNvSpPr txBox="1"/>
          <p:nvPr/>
        </p:nvSpPr>
        <p:spPr>
          <a:xfrm>
            <a:off x="105443" y="4598292"/>
            <a:ext cx="8894104" cy="86177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solidFill>
                  <a:schemeClr val="tx1"/>
                </a:solidFill>
              </a:rPr>
              <a:t>Possession of Drugs</a:t>
            </a:r>
          </a:p>
          <a:p>
            <a:r>
              <a:rPr lang="en-GB" sz="1200" dirty="0" smtClean="0">
                <a:solidFill>
                  <a:schemeClr val="tx1"/>
                </a:solidFill>
              </a:rPr>
              <a:t>53.7% </a:t>
            </a:r>
            <a:r>
              <a:rPr lang="en-GB" sz="1200" dirty="0">
                <a:solidFill>
                  <a:schemeClr val="tx1"/>
                </a:solidFill>
              </a:rPr>
              <a:t>increase </a:t>
            </a:r>
            <a:r>
              <a:rPr lang="en-GB" sz="1200" dirty="0" smtClean="0">
                <a:solidFill>
                  <a:schemeClr val="tx1"/>
                </a:solidFill>
              </a:rPr>
              <a:t>(1,436 </a:t>
            </a:r>
            <a:r>
              <a:rPr lang="en-GB" sz="1200" dirty="0">
                <a:solidFill>
                  <a:schemeClr val="tx1"/>
                </a:solidFill>
              </a:rPr>
              <a:t>additional </a:t>
            </a:r>
            <a:r>
              <a:rPr lang="en-GB" sz="1200" dirty="0" smtClean="0">
                <a:solidFill>
                  <a:schemeClr val="tx1"/>
                </a:solidFill>
              </a:rPr>
              <a:t>offences</a:t>
            </a:r>
            <a:r>
              <a:rPr lang="en-GB" sz="1200" dirty="0">
                <a:solidFill>
                  <a:schemeClr val="tx1"/>
                </a:solidFill>
              </a:rPr>
              <a:t>) for the 12 months to </a:t>
            </a:r>
            <a:r>
              <a:rPr lang="en-GB" sz="1200" dirty="0" smtClean="0">
                <a:solidFill>
                  <a:schemeClr val="tx1"/>
                </a:solidFill>
              </a:rPr>
              <a:t>July </a:t>
            </a:r>
            <a:r>
              <a:rPr lang="en-GB" sz="1200" dirty="0">
                <a:solidFill>
                  <a:schemeClr val="tx1"/>
                </a:solidFill>
              </a:rPr>
              <a:t>2019 </a:t>
            </a:r>
            <a:r>
              <a:rPr lang="en-GB" sz="1200" dirty="0" smtClean="0">
                <a:solidFill>
                  <a:schemeClr val="tx1"/>
                </a:solidFill>
              </a:rPr>
              <a:t>compared </a:t>
            </a:r>
            <a:r>
              <a:rPr lang="en-GB" sz="1200" dirty="0">
                <a:solidFill>
                  <a:schemeClr val="tx1"/>
                </a:solidFill>
              </a:rPr>
              <a:t>to the 12 months to </a:t>
            </a:r>
            <a:r>
              <a:rPr lang="en-GB" sz="1200" dirty="0" smtClean="0">
                <a:solidFill>
                  <a:schemeClr val="tx1"/>
                </a:solidFill>
              </a:rPr>
              <a:t>July 2018</a:t>
            </a:r>
            <a:r>
              <a:rPr lang="en-GB" sz="1200" dirty="0">
                <a:solidFill>
                  <a:schemeClr val="tx1"/>
                </a:solidFill>
              </a:rPr>
              <a:t>. The </a:t>
            </a:r>
            <a:r>
              <a:rPr lang="en-GB" sz="1200" dirty="0" smtClean="0">
                <a:solidFill>
                  <a:schemeClr val="tx1"/>
                </a:solidFill>
              </a:rPr>
              <a:t>Force </a:t>
            </a:r>
            <a:r>
              <a:rPr lang="en-GB" sz="1200" dirty="0">
                <a:solidFill>
                  <a:schemeClr val="tx1"/>
                </a:solidFill>
              </a:rPr>
              <a:t>and </a:t>
            </a:r>
            <a:r>
              <a:rPr lang="en-GB" sz="1200" dirty="0" smtClean="0">
                <a:solidFill>
                  <a:schemeClr val="tx1"/>
                </a:solidFill>
              </a:rPr>
              <a:t>three districts </a:t>
            </a:r>
            <a:r>
              <a:rPr lang="en-GB" sz="1200" dirty="0">
                <a:solidFill>
                  <a:schemeClr val="tx1"/>
                </a:solidFill>
              </a:rPr>
              <a:t>saw a statistically exceptional</a:t>
            </a:r>
            <a:r>
              <a:rPr lang="en-GB" sz="1200" dirty="0" smtClean="0">
                <a:solidFill>
                  <a:schemeClr val="tx1"/>
                </a:solidFill>
              </a:rPr>
              <a:t> increase</a:t>
            </a:r>
            <a:r>
              <a:rPr lang="en-GB" sz="1200" dirty="0">
                <a:solidFill>
                  <a:schemeClr val="tx1"/>
                </a:solidFill>
              </a:rPr>
              <a:t> in the month of </a:t>
            </a:r>
            <a:r>
              <a:rPr lang="en-GB" sz="1200" dirty="0" smtClean="0">
                <a:solidFill>
                  <a:schemeClr val="tx1"/>
                </a:solidFill>
              </a:rPr>
              <a:t>July 2019. This increase maybe attributed to the proactive use of Stop and Search operations, such as Operation Sceptre, to target knife crime, where knives are targeted but drugs are also found during the search. </a:t>
            </a:r>
            <a:endParaRPr lang="en-GB" sz="1200" dirty="0">
              <a:solidFill>
                <a:schemeClr val="tx1"/>
              </a:solidFill>
            </a:endParaRPr>
          </a:p>
        </p:txBody>
      </p:sp>
      <p:sp>
        <p:nvSpPr>
          <p:cNvPr id="14" name="TextBox 13"/>
          <p:cNvSpPr txBox="1"/>
          <p:nvPr/>
        </p:nvSpPr>
        <p:spPr>
          <a:xfrm>
            <a:off x="105443" y="5606404"/>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solidFill>
                  <a:schemeClr val="tx1"/>
                </a:solidFill>
              </a:rPr>
              <a:t>Public Order</a:t>
            </a:r>
          </a:p>
          <a:p>
            <a:r>
              <a:rPr lang="en-GB" sz="1200" dirty="0" smtClean="0">
                <a:solidFill>
                  <a:schemeClr val="tx1"/>
                </a:solidFill>
              </a:rPr>
              <a:t>29.4% </a:t>
            </a:r>
            <a:r>
              <a:rPr lang="en-GB" sz="1200" dirty="0">
                <a:solidFill>
                  <a:schemeClr val="tx1"/>
                </a:solidFill>
              </a:rPr>
              <a:t>increase </a:t>
            </a:r>
            <a:r>
              <a:rPr lang="en-GB" sz="1200" dirty="0" smtClean="0">
                <a:solidFill>
                  <a:schemeClr val="tx1"/>
                </a:solidFill>
              </a:rPr>
              <a:t>(3,237 </a:t>
            </a:r>
            <a:r>
              <a:rPr lang="en-GB" sz="1200" dirty="0">
                <a:solidFill>
                  <a:schemeClr val="tx1"/>
                </a:solidFill>
              </a:rPr>
              <a:t>additional </a:t>
            </a:r>
            <a:r>
              <a:rPr lang="en-GB" sz="1200" dirty="0" smtClean="0">
                <a:solidFill>
                  <a:schemeClr val="tx1"/>
                </a:solidFill>
              </a:rPr>
              <a:t>offences</a:t>
            </a:r>
            <a:r>
              <a:rPr lang="en-GB" sz="1200" dirty="0">
                <a:solidFill>
                  <a:schemeClr val="tx1"/>
                </a:solidFill>
              </a:rPr>
              <a:t>) for the 12 months to </a:t>
            </a:r>
            <a:r>
              <a:rPr lang="en-GB" sz="1200" dirty="0" smtClean="0">
                <a:solidFill>
                  <a:schemeClr val="tx1"/>
                </a:solidFill>
              </a:rPr>
              <a:t>July </a:t>
            </a:r>
            <a:r>
              <a:rPr lang="en-GB" sz="1200" dirty="0">
                <a:solidFill>
                  <a:schemeClr val="tx1"/>
                </a:solidFill>
              </a:rPr>
              <a:t>2019 </a:t>
            </a:r>
            <a:r>
              <a:rPr lang="en-GB" sz="1200" dirty="0" smtClean="0">
                <a:solidFill>
                  <a:schemeClr val="tx1"/>
                </a:solidFill>
              </a:rPr>
              <a:t>compared </a:t>
            </a:r>
            <a:r>
              <a:rPr lang="en-GB" sz="1200" dirty="0">
                <a:solidFill>
                  <a:schemeClr val="tx1"/>
                </a:solidFill>
              </a:rPr>
              <a:t>to the 12 months to </a:t>
            </a:r>
            <a:r>
              <a:rPr lang="en-GB" sz="1200" dirty="0" smtClean="0">
                <a:solidFill>
                  <a:schemeClr val="tx1"/>
                </a:solidFill>
              </a:rPr>
              <a:t>July 2018</a:t>
            </a:r>
            <a:r>
              <a:rPr lang="en-GB" sz="1200" dirty="0">
                <a:solidFill>
                  <a:schemeClr val="tx1"/>
                </a:solidFill>
              </a:rPr>
              <a:t>. The </a:t>
            </a:r>
            <a:r>
              <a:rPr lang="en-GB" sz="1200" dirty="0" smtClean="0">
                <a:solidFill>
                  <a:schemeClr val="tx1"/>
                </a:solidFill>
              </a:rPr>
              <a:t>Force </a:t>
            </a:r>
            <a:r>
              <a:rPr lang="en-GB" sz="1200" dirty="0">
                <a:solidFill>
                  <a:schemeClr val="tx1"/>
                </a:solidFill>
              </a:rPr>
              <a:t>and </a:t>
            </a:r>
            <a:r>
              <a:rPr lang="en-GB" sz="1200" dirty="0" smtClean="0">
                <a:solidFill>
                  <a:schemeClr val="tx1"/>
                </a:solidFill>
              </a:rPr>
              <a:t>seven districts </a:t>
            </a:r>
            <a:r>
              <a:rPr lang="en-GB" sz="1200" dirty="0">
                <a:solidFill>
                  <a:schemeClr val="tx1"/>
                </a:solidFill>
              </a:rPr>
              <a:t>saw a statistically exceptional</a:t>
            </a:r>
            <a:r>
              <a:rPr lang="en-GB" sz="1200" dirty="0" smtClean="0">
                <a:solidFill>
                  <a:schemeClr val="tx1"/>
                </a:solidFill>
              </a:rPr>
              <a:t> increase</a:t>
            </a:r>
            <a:r>
              <a:rPr lang="en-GB" sz="1200" dirty="0">
                <a:solidFill>
                  <a:schemeClr val="tx1"/>
                </a:solidFill>
              </a:rPr>
              <a:t> in the month of </a:t>
            </a:r>
            <a:r>
              <a:rPr lang="en-GB" sz="1200" dirty="0" smtClean="0">
                <a:solidFill>
                  <a:schemeClr val="tx1"/>
                </a:solidFill>
              </a:rPr>
              <a:t>July 2019. </a:t>
            </a:r>
            <a:endParaRPr lang="en-GB" sz="1200" dirty="0">
              <a:solidFill>
                <a:schemeClr val="tx1"/>
              </a:solidFill>
            </a:endParaRPr>
          </a:p>
        </p:txBody>
      </p:sp>
    </p:spTree>
    <p:extLst>
      <p:ext uri="{BB962C8B-B14F-4D97-AF65-F5344CB8AC3E}">
        <p14:creationId xmlns:p14="http://schemas.microsoft.com/office/powerpoint/2010/main" val="736604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2016-2020 Police and Crime Plan Performance Indicators</a:t>
            </a:r>
            <a:endParaRPr lang="en-GB" b="1" dirty="0">
              <a:solidFill>
                <a:schemeClr val="bg1"/>
              </a:solidFill>
            </a:endParaRPr>
          </a:p>
        </p:txBody>
      </p:sp>
      <p:sp>
        <p:nvSpPr>
          <p:cNvPr id="11" name="TextBox 10"/>
          <p:cNvSpPr txBox="1"/>
          <p:nvPr/>
        </p:nvSpPr>
        <p:spPr>
          <a:xfrm>
            <a:off x="7907361" y="698606"/>
            <a:ext cx="1236639" cy="261610"/>
          </a:xfrm>
          <a:prstGeom prst="rect">
            <a:avLst/>
          </a:prstGeom>
          <a:noFill/>
        </p:spPr>
        <p:txBody>
          <a:bodyPr wrap="square" rtlCol="0">
            <a:spAutoFit/>
          </a:bodyPr>
          <a:lstStyle/>
          <a:p>
            <a:pPr algn="ctr"/>
            <a:r>
              <a:rPr lang="en-GB" sz="1100" dirty="0" smtClean="0"/>
              <a:t>Table 1</a:t>
            </a:r>
            <a:endParaRPr lang="en-GB" sz="1100" dirty="0"/>
          </a:p>
        </p:txBody>
      </p:sp>
      <p:sp>
        <p:nvSpPr>
          <p:cNvPr id="12" name="TextBox 11"/>
          <p:cNvSpPr txBox="1"/>
          <p:nvPr/>
        </p:nvSpPr>
        <p:spPr>
          <a:xfrm>
            <a:off x="6553200" y="5308743"/>
            <a:ext cx="2411288" cy="276999"/>
          </a:xfrm>
          <a:prstGeom prst="rect">
            <a:avLst/>
          </a:prstGeom>
          <a:noFill/>
        </p:spPr>
        <p:txBody>
          <a:bodyPr wrap="square" rtlCol="0">
            <a:spAutoFit/>
          </a:bodyPr>
          <a:lstStyle/>
          <a:p>
            <a:pPr algn="r"/>
            <a:r>
              <a:rPr lang="en-GB" sz="1200" dirty="0" smtClean="0"/>
              <a:t>See page 12 for endnotes.</a:t>
            </a:r>
            <a:endParaRPr lang="en-GB" sz="1200" dirty="0"/>
          </a:p>
        </p:txBody>
      </p:sp>
      <p:sp>
        <p:nvSpPr>
          <p:cNvPr id="13" name="Slide Number Placeholder 2"/>
          <p:cNvSpPr>
            <a:spLocks noGrp="1"/>
          </p:cNvSpPr>
          <p:nvPr>
            <p:ph type="sldNum" sz="quarter" idx="12"/>
          </p:nvPr>
        </p:nvSpPr>
        <p:spPr>
          <a:xfrm>
            <a:off x="6553200" y="6356350"/>
            <a:ext cx="2133600" cy="365125"/>
          </a:xfrm>
        </p:spPr>
        <p:txBody>
          <a:bodyPr/>
          <a:lstStyle/>
          <a:p>
            <a:fld id="{E0D83E65-4E55-4BA6-A0BC-212B9D3BDCE3}" type="slidenum">
              <a:rPr lang="en-GB" smtClean="0"/>
              <a:pPr/>
              <a:t>12</a:t>
            </a:fld>
            <a:endParaRPr lang="en-GB" dirty="0"/>
          </a:p>
        </p:txBody>
      </p:sp>
      <p:pic>
        <p:nvPicPr>
          <p:cNvPr id="3" name="Picture 2"/>
          <p:cNvPicPr>
            <a:picLocks noChangeAspect="1"/>
          </p:cNvPicPr>
          <p:nvPr/>
        </p:nvPicPr>
        <p:blipFill>
          <a:blip r:embed="rId2"/>
          <a:stretch>
            <a:fillRect/>
          </a:stretch>
        </p:blipFill>
        <p:spPr>
          <a:xfrm>
            <a:off x="179512" y="1047613"/>
            <a:ext cx="8752576" cy="3821547"/>
          </a:xfrm>
          <a:prstGeom prst="rect">
            <a:avLst/>
          </a:prstGeom>
        </p:spPr>
      </p:pic>
    </p:spTree>
    <p:extLst>
      <p:ext uri="{BB962C8B-B14F-4D97-AF65-F5344CB8AC3E}">
        <p14:creationId xmlns:p14="http://schemas.microsoft.com/office/powerpoint/2010/main" val="3736157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End Notes</a:t>
            </a:r>
            <a:endParaRPr lang="en-GB" b="1" dirty="0">
              <a:solidFill>
                <a:schemeClr val="bg1"/>
              </a:solidFill>
            </a:endParaRPr>
          </a:p>
        </p:txBody>
      </p:sp>
      <p:sp>
        <p:nvSpPr>
          <p:cNvPr id="4" name="Rectangle 3"/>
          <p:cNvSpPr/>
          <p:nvPr/>
        </p:nvSpPr>
        <p:spPr>
          <a:xfrm>
            <a:off x="0" y="764704"/>
            <a:ext cx="9142884" cy="4914166"/>
          </a:xfrm>
          <a:prstGeom prst="rect">
            <a:avLst/>
          </a:prstGeom>
        </p:spPr>
        <p:txBody>
          <a:bodyPr wrap="square">
            <a:spAutoFit/>
          </a:bodyPr>
          <a:lstStyle/>
          <a:p>
            <a:r>
              <a:rPr lang="en-GB" sz="1400" dirty="0" smtClean="0"/>
              <a:t>¹</a:t>
            </a:r>
            <a:r>
              <a:rPr lang="en-GB" sz="1400" baseline="30000" dirty="0" smtClean="0"/>
              <a:t> </a:t>
            </a:r>
            <a:r>
              <a:rPr lang="en-GB" sz="1400" dirty="0" smtClean="0"/>
              <a:t>Question from Essex Police’s own confidence and perception survey.  Results </a:t>
            </a:r>
            <a:r>
              <a:rPr lang="en-GB" sz="1400" dirty="0"/>
              <a:t>are for the </a:t>
            </a:r>
            <a:r>
              <a:rPr lang="en-GB" sz="1400" dirty="0" smtClean="0"/>
              <a:t>period 12 months to December 2018 versus September 2017 to December 2017.</a:t>
            </a:r>
          </a:p>
          <a:p>
            <a:endParaRPr lang="en-GB" sz="1200" dirty="0"/>
          </a:p>
          <a:p>
            <a:r>
              <a:rPr lang="en-GB" sz="1200" dirty="0" smtClean="0"/>
              <a:t> </a:t>
            </a:r>
            <a:r>
              <a:rPr lang="en-GB" sz="1400" baseline="30000" dirty="0" smtClean="0"/>
              <a:t>2</a:t>
            </a:r>
            <a:r>
              <a:rPr lang="en-GB" sz="1400" dirty="0" smtClean="0"/>
              <a:t> </a:t>
            </a:r>
            <a:r>
              <a:rPr lang="en-GB" sz="1400" dirty="0"/>
              <a:t>The confidence interval is the range +/- between where the survey result may lie. This is mainly influenced by the number of people answering the survey. The more people that answer the survey, the smaller the interval range</a:t>
            </a:r>
            <a:r>
              <a:rPr lang="en-GB" sz="1400" dirty="0" smtClean="0"/>
              <a:t>.</a:t>
            </a:r>
          </a:p>
          <a:p>
            <a:endParaRPr lang="en-GB" sz="1200" dirty="0"/>
          </a:p>
          <a:p>
            <a:r>
              <a:rPr lang="en-GB" sz="1400" baseline="30000" dirty="0"/>
              <a:t>3</a:t>
            </a:r>
            <a:r>
              <a:rPr lang="en-GB" sz="1400" dirty="0"/>
              <a:t> Crime Survey for England and Wales (CSEW): 12 months to </a:t>
            </a:r>
            <a:r>
              <a:rPr lang="en-GB" sz="1400" dirty="0" smtClean="0"/>
              <a:t>March 2019 </a:t>
            </a:r>
            <a:r>
              <a:rPr lang="en-GB" sz="1400" dirty="0"/>
              <a:t>vs. 12 months to </a:t>
            </a:r>
            <a:r>
              <a:rPr lang="en-GB" sz="1400" dirty="0" smtClean="0"/>
              <a:t>March 2018.</a:t>
            </a:r>
            <a:endParaRPr lang="en-GB" sz="1400" dirty="0"/>
          </a:p>
          <a:p>
            <a:endParaRPr lang="en-GB" sz="1400" dirty="0" smtClean="0"/>
          </a:p>
          <a:p>
            <a:r>
              <a:rPr lang="en-GB" sz="1400" baseline="30000" dirty="0" smtClean="0"/>
              <a:t>4</a:t>
            </a:r>
            <a:r>
              <a:rPr lang="en-GB" sz="1400" dirty="0" smtClean="0"/>
              <a:t> </a:t>
            </a:r>
            <a:r>
              <a:rPr lang="en-GB" sz="1400" dirty="0"/>
              <a:t>Question from Essex Police’s own confidence and perception survey. </a:t>
            </a:r>
            <a:r>
              <a:rPr lang="en-GB" sz="1400" dirty="0" smtClean="0"/>
              <a:t> Results are for the period 12 months to December 2018 versus September to December 2017.</a:t>
            </a:r>
            <a:endParaRPr lang="en-GB" sz="1400" dirty="0"/>
          </a:p>
          <a:p>
            <a:endParaRPr lang="en-GB" sz="1400" baseline="30000" dirty="0" smtClean="0"/>
          </a:p>
          <a:p>
            <a:r>
              <a:rPr lang="en-GB" sz="1400" baseline="30000" dirty="0" smtClean="0"/>
              <a:t>5</a:t>
            </a:r>
            <a:r>
              <a:rPr lang="en-GB" sz="1400" dirty="0" smtClean="0"/>
              <a:t> From January 2019, activity has been recorded </a:t>
            </a:r>
            <a:r>
              <a:rPr lang="en-GB" sz="1400" dirty="0"/>
              <a:t>rather than the number of people arrested</a:t>
            </a:r>
            <a:r>
              <a:rPr lang="en-GB" sz="1400" dirty="0" smtClean="0"/>
              <a:t>.  If </a:t>
            </a:r>
            <a:r>
              <a:rPr lang="en-GB" sz="1400" dirty="0"/>
              <a:t>there was a day of action, for example, and five people were arrested, this would formerly have counted as five disruptions, but now will count as one. </a:t>
            </a:r>
            <a:r>
              <a:rPr lang="en-GB" sz="1400" dirty="0" smtClean="0"/>
              <a:t>The change </a:t>
            </a:r>
            <a:r>
              <a:rPr lang="en-GB" sz="1400" dirty="0"/>
              <a:t>stems from confusion over the previous guidelines, with </a:t>
            </a:r>
            <a:r>
              <a:rPr lang="en-GB" sz="1400" dirty="0" smtClean="0"/>
              <a:t>police forces </a:t>
            </a:r>
            <a:r>
              <a:rPr lang="en-GB" sz="1400" dirty="0"/>
              <a:t>counting disruptions in different </a:t>
            </a:r>
            <a:r>
              <a:rPr lang="en-GB" sz="1400" dirty="0" smtClean="0"/>
              <a:t>ways. The </a:t>
            </a:r>
            <a:r>
              <a:rPr lang="en-GB" sz="1400" dirty="0"/>
              <a:t>data </a:t>
            </a:r>
            <a:r>
              <a:rPr lang="en-GB" sz="1400" dirty="0" smtClean="0"/>
              <a:t>are </a:t>
            </a:r>
            <a:r>
              <a:rPr lang="en-GB" sz="1400" dirty="0"/>
              <a:t>for January 2019 to </a:t>
            </a:r>
            <a:r>
              <a:rPr lang="en-GB" sz="1400" dirty="0" smtClean="0"/>
              <a:t>July 2019. </a:t>
            </a:r>
            <a:r>
              <a:rPr lang="en-GB" sz="1400" dirty="0"/>
              <a:t>Previous data periods are not directly </a:t>
            </a:r>
            <a:r>
              <a:rPr lang="en-GB" sz="1400" dirty="0" smtClean="0"/>
              <a:t>comparable but have been included for completeness.</a:t>
            </a:r>
            <a:endParaRPr lang="en-GB" sz="1400" dirty="0"/>
          </a:p>
          <a:p>
            <a:r>
              <a:rPr lang="en-GB" sz="1400" dirty="0"/>
              <a:t>								</a:t>
            </a:r>
          </a:p>
          <a:p>
            <a:r>
              <a:rPr lang="en-GB" sz="1400" baseline="30000" dirty="0" smtClean="0"/>
              <a:t>6</a:t>
            </a:r>
            <a:r>
              <a:rPr lang="en-GB" sz="1400" dirty="0" smtClean="0"/>
              <a:t> </a:t>
            </a:r>
            <a:r>
              <a:rPr lang="en-GB" sz="1400" dirty="0"/>
              <a:t>S</a:t>
            </a:r>
            <a:r>
              <a:rPr lang="en-GB" sz="1400" dirty="0" smtClean="0"/>
              <a:t>olved </a:t>
            </a:r>
            <a:r>
              <a:rPr lang="en-GB" sz="1400" dirty="0"/>
              <a:t>outcomes </a:t>
            </a:r>
            <a:r>
              <a:rPr lang="en-GB" sz="1400" dirty="0" smtClean="0"/>
              <a:t>are crimes that result in: charge or summons, caution</a:t>
            </a:r>
            <a:r>
              <a:rPr lang="en-GB" sz="1400" dirty="0"/>
              <a:t>, crimes taken into </a:t>
            </a:r>
            <a:r>
              <a:rPr lang="en-GB" sz="1400" dirty="0" smtClean="0"/>
              <a:t>consideration, fixed penalty notice, cannabis warning or community resolution.</a:t>
            </a:r>
            <a:r>
              <a:rPr lang="en-GB" sz="1400" dirty="0"/>
              <a:t>	</a:t>
            </a:r>
            <a:r>
              <a:rPr lang="en-GB" sz="1400" dirty="0" smtClean="0"/>
              <a:t/>
            </a:r>
            <a:br>
              <a:rPr lang="en-GB" sz="1400" dirty="0" smtClean="0"/>
            </a:br>
            <a:endParaRPr lang="en-GB" sz="1400" dirty="0" smtClean="0"/>
          </a:p>
          <a:p>
            <a:r>
              <a:rPr lang="en-GB" sz="1400" baseline="30000" dirty="0" smtClean="0"/>
              <a:t>7</a:t>
            </a:r>
            <a:r>
              <a:rPr lang="en-GB" sz="1400" dirty="0" smtClean="0"/>
              <a:t> </a:t>
            </a:r>
            <a:r>
              <a:rPr lang="en-GB" sz="1400" dirty="0"/>
              <a:t>‘Killed or Seriously Injured’ </a:t>
            </a:r>
            <a:r>
              <a:rPr lang="en-GB" sz="1400" dirty="0" smtClean="0"/>
              <a:t>(KSI) refers </a:t>
            </a:r>
            <a:r>
              <a:rPr lang="en-GB" sz="1400" dirty="0"/>
              <a:t>to all people killed or seriously injured on Essex’s roads, regardless of whether any criminal offences were committed. ‘Causing Death/Serious Injury by Dangerous/Inconsiderate Driving</a:t>
            </a:r>
            <a:r>
              <a:rPr lang="en-GB" sz="1400" dirty="0" smtClean="0"/>
              <a:t>’ offences (detailed on p.13) refers </a:t>
            </a:r>
            <a:r>
              <a:rPr lang="en-GB" sz="1400" dirty="0"/>
              <a:t>to the number of crimes of this </a:t>
            </a:r>
            <a:r>
              <a:rPr lang="en-GB" sz="1400" dirty="0" smtClean="0"/>
              <a:t>type.  </a:t>
            </a:r>
            <a:endParaRPr lang="en-GB" sz="1400" dirty="0"/>
          </a:p>
        </p:txBody>
      </p:sp>
      <p:sp>
        <p:nvSpPr>
          <p:cNvPr id="3" name="Slide Number Placeholder 2"/>
          <p:cNvSpPr>
            <a:spLocks noGrp="1"/>
          </p:cNvSpPr>
          <p:nvPr>
            <p:ph type="sldNum" sz="quarter" idx="12"/>
          </p:nvPr>
        </p:nvSpPr>
        <p:spPr>
          <a:xfrm>
            <a:off x="6588224" y="6463988"/>
            <a:ext cx="2133600" cy="365125"/>
          </a:xfrm>
        </p:spPr>
        <p:txBody>
          <a:bodyPr/>
          <a:lstStyle/>
          <a:p>
            <a:fld id="{E0D83E65-4E55-4BA6-A0BC-212B9D3BDCE3}" type="slidenum">
              <a:rPr lang="en-GB" smtClean="0"/>
              <a:pPr/>
              <a:t>13</a:t>
            </a:fld>
            <a:endParaRPr lang="en-GB" dirty="0"/>
          </a:p>
        </p:txBody>
      </p:sp>
    </p:spTree>
    <p:extLst>
      <p:ext uri="{BB962C8B-B14F-4D97-AF65-F5344CB8AC3E}">
        <p14:creationId xmlns:p14="http://schemas.microsoft.com/office/powerpoint/2010/main" val="9076688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400110"/>
          </a:xfrm>
          <a:prstGeom prst="rect">
            <a:avLst/>
          </a:prstGeom>
        </p:spPr>
        <p:txBody>
          <a:bodyPr wrap="square">
            <a:spAutoFit/>
          </a:bodyPr>
          <a:lstStyle/>
          <a:p>
            <a:r>
              <a:rPr lang="en-GB" sz="2000" b="1" dirty="0" smtClean="0">
                <a:solidFill>
                  <a:schemeClr val="bg1"/>
                </a:solidFill>
              </a:rPr>
              <a:t>Crime Tree Data – Rolling 12 Months to July</a:t>
            </a:r>
            <a:endParaRPr lang="en-GB" sz="2000" b="1" dirty="0">
              <a:solidFill>
                <a:schemeClr val="bg1"/>
              </a:solidFill>
            </a:endParaRPr>
          </a:p>
        </p:txBody>
      </p:sp>
      <p:sp>
        <p:nvSpPr>
          <p:cNvPr id="11" name="TextBox 10"/>
          <p:cNvSpPr txBox="1"/>
          <p:nvPr/>
        </p:nvSpPr>
        <p:spPr>
          <a:xfrm>
            <a:off x="7648317" y="805186"/>
            <a:ext cx="1236639" cy="261610"/>
          </a:xfrm>
          <a:prstGeom prst="rect">
            <a:avLst/>
          </a:prstGeom>
          <a:noFill/>
        </p:spPr>
        <p:txBody>
          <a:bodyPr wrap="square" rtlCol="0">
            <a:spAutoFit/>
          </a:bodyPr>
          <a:lstStyle/>
          <a:p>
            <a:pPr algn="ctr"/>
            <a:r>
              <a:rPr lang="en-GB" sz="1100" dirty="0" smtClean="0"/>
              <a:t>Table 2</a:t>
            </a:r>
            <a:endParaRPr lang="en-GB" sz="1100" dirty="0"/>
          </a:p>
        </p:txBody>
      </p:sp>
      <p:sp>
        <p:nvSpPr>
          <p:cNvPr id="4" name="Slide Number Placeholder 3"/>
          <p:cNvSpPr>
            <a:spLocks noGrp="1"/>
          </p:cNvSpPr>
          <p:nvPr>
            <p:ph type="sldNum" sz="quarter" idx="12"/>
          </p:nvPr>
        </p:nvSpPr>
        <p:spPr/>
        <p:txBody>
          <a:bodyPr/>
          <a:lstStyle/>
          <a:p>
            <a:fld id="{E0D83E65-4E55-4BA6-A0BC-212B9D3BDCE3}" type="slidenum">
              <a:rPr lang="en-GB" smtClean="0"/>
              <a:pPr/>
              <a:t>14</a:t>
            </a:fld>
            <a:endParaRPr lang="en-GB" dirty="0"/>
          </a:p>
        </p:txBody>
      </p:sp>
      <p:pic>
        <p:nvPicPr>
          <p:cNvPr id="3" name="Picture 2"/>
          <p:cNvPicPr>
            <a:picLocks noChangeAspect="1"/>
          </p:cNvPicPr>
          <p:nvPr/>
        </p:nvPicPr>
        <p:blipFill>
          <a:blip r:embed="rId2"/>
          <a:stretch>
            <a:fillRect/>
          </a:stretch>
        </p:blipFill>
        <p:spPr>
          <a:xfrm>
            <a:off x="73116" y="1066796"/>
            <a:ext cx="9000000" cy="4876241"/>
          </a:xfrm>
          <a:prstGeom prst="rect">
            <a:avLst/>
          </a:prstGeom>
        </p:spPr>
      </p:pic>
    </p:spTree>
    <p:extLst>
      <p:ext uri="{BB962C8B-B14F-4D97-AF65-F5344CB8AC3E}">
        <p14:creationId xmlns:p14="http://schemas.microsoft.com/office/powerpoint/2010/main" val="3791077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4862421" cy="400110"/>
          </a:xfrm>
          <a:prstGeom prst="rect">
            <a:avLst/>
          </a:prstGeom>
        </p:spPr>
        <p:txBody>
          <a:bodyPr wrap="none">
            <a:spAutoFit/>
          </a:bodyPr>
          <a:lstStyle/>
          <a:p>
            <a:r>
              <a:rPr lang="en-GB" sz="2000" b="1" dirty="0" smtClean="0">
                <a:solidFill>
                  <a:schemeClr val="bg1"/>
                </a:solidFill>
              </a:rPr>
              <a:t>Crime Tree Data – Rolling 12 Months to July </a:t>
            </a:r>
            <a:endParaRPr lang="en-GB" sz="2000" b="1" dirty="0">
              <a:solidFill>
                <a:schemeClr val="bg1"/>
              </a:solidFill>
            </a:endParaRPr>
          </a:p>
        </p:txBody>
      </p:sp>
      <p:sp>
        <p:nvSpPr>
          <p:cNvPr id="11" name="TextBox 10"/>
          <p:cNvSpPr txBox="1"/>
          <p:nvPr/>
        </p:nvSpPr>
        <p:spPr>
          <a:xfrm>
            <a:off x="7648317" y="821854"/>
            <a:ext cx="1236639" cy="261610"/>
          </a:xfrm>
          <a:prstGeom prst="rect">
            <a:avLst/>
          </a:prstGeom>
          <a:noFill/>
        </p:spPr>
        <p:txBody>
          <a:bodyPr wrap="square" rtlCol="0">
            <a:spAutoFit/>
          </a:bodyPr>
          <a:lstStyle/>
          <a:p>
            <a:pPr algn="ctr"/>
            <a:r>
              <a:rPr lang="en-GB" sz="1100" dirty="0" smtClean="0"/>
              <a:t>Table 3</a:t>
            </a:r>
            <a:endParaRPr lang="en-GB" sz="1100" dirty="0"/>
          </a:p>
        </p:txBody>
      </p:sp>
      <p:sp>
        <p:nvSpPr>
          <p:cNvPr id="12" name="Slide Number Placeholder 3"/>
          <p:cNvSpPr>
            <a:spLocks noGrp="1"/>
          </p:cNvSpPr>
          <p:nvPr>
            <p:ph type="sldNum" sz="quarter" idx="12"/>
          </p:nvPr>
        </p:nvSpPr>
        <p:spPr>
          <a:xfrm>
            <a:off x="6553200" y="6356350"/>
            <a:ext cx="2133600" cy="365125"/>
          </a:xfrm>
        </p:spPr>
        <p:txBody>
          <a:bodyPr/>
          <a:lstStyle/>
          <a:p>
            <a:fld id="{E0D83E65-4E55-4BA6-A0BC-212B9D3BDCE3}" type="slidenum">
              <a:rPr lang="en-GB" smtClean="0"/>
              <a:pPr/>
              <a:t>15</a:t>
            </a:fld>
            <a:endParaRPr lang="en-GB" dirty="0"/>
          </a:p>
        </p:txBody>
      </p:sp>
      <p:pic>
        <p:nvPicPr>
          <p:cNvPr id="3" name="Picture 2"/>
          <p:cNvPicPr>
            <a:picLocks noChangeAspect="1"/>
          </p:cNvPicPr>
          <p:nvPr/>
        </p:nvPicPr>
        <p:blipFill>
          <a:blip r:embed="rId2"/>
          <a:stretch>
            <a:fillRect/>
          </a:stretch>
        </p:blipFill>
        <p:spPr>
          <a:xfrm>
            <a:off x="1116" y="1268760"/>
            <a:ext cx="9000000" cy="2418476"/>
          </a:xfrm>
          <a:prstGeom prst="rect">
            <a:avLst/>
          </a:prstGeom>
        </p:spPr>
      </p:pic>
      <p:sp>
        <p:nvSpPr>
          <p:cNvPr id="7" name="TextBox 6"/>
          <p:cNvSpPr txBox="1"/>
          <p:nvPr/>
        </p:nvSpPr>
        <p:spPr>
          <a:xfrm>
            <a:off x="107504" y="3872532"/>
            <a:ext cx="8893612"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smtClean="0">
                <a:solidFill>
                  <a:schemeClr val="tx1"/>
                </a:solidFill>
              </a:rPr>
              <a:t>Please note </a:t>
            </a:r>
            <a:r>
              <a:rPr lang="en-GB" sz="1200" dirty="0">
                <a:solidFill>
                  <a:schemeClr val="tx1"/>
                </a:solidFill>
              </a:rPr>
              <a:t>that </a:t>
            </a:r>
            <a:r>
              <a:rPr lang="en-GB" sz="1200" dirty="0" smtClean="0">
                <a:solidFill>
                  <a:schemeClr val="tx1"/>
                </a:solidFill>
              </a:rPr>
              <a:t>at the time the data for this report was extracted, 2,063 </a:t>
            </a:r>
            <a:r>
              <a:rPr lang="en-GB" sz="1200" dirty="0">
                <a:solidFill>
                  <a:schemeClr val="tx1"/>
                </a:solidFill>
              </a:rPr>
              <a:t>July records </a:t>
            </a:r>
            <a:r>
              <a:rPr lang="en-GB" sz="1200" dirty="0" smtClean="0">
                <a:solidFill>
                  <a:schemeClr val="tx1"/>
                </a:solidFill>
              </a:rPr>
              <a:t>were still awaiting categorisation by the Crime Bureau; of these records, around 1,209 are likely to be crimes.  These crimes would not be featured in the figures within this report.</a:t>
            </a:r>
          </a:p>
        </p:txBody>
      </p:sp>
    </p:spTree>
    <p:extLst>
      <p:ext uri="{BB962C8B-B14F-4D97-AF65-F5344CB8AC3E}">
        <p14:creationId xmlns:p14="http://schemas.microsoft.com/office/powerpoint/2010/main" val="2804245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Executive Summary </a:t>
            </a:r>
            <a:endParaRPr lang="en-GB" b="1" dirty="0">
              <a:solidFill>
                <a:schemeClr val="bg1"/>
              </a:solidFill>
            </a:endParaRPr>
          </a:p>
        </p:txBody>
      </p:sp>
      <p:sp>
        <p:nvSpPr>
          <p:cNvPr id="3" name="Slide Number Placeholder 2"/>
          <p:cNvSpPr>
            <a:spLocks noGrp="1"/>
          </p:cNvSpPr>
          <p:nvPr>
            <p:ph type="sldNum" sz="quarter" idx="12"/>
          </p:nvPr>
        </p:nvSpPr>
        <p:spPr/>
        <p:txBody>
          <a:bodyPr/>
          <a:lstStyle/>
          <a:p>
            <a:fld id="{E0D83E65-4E55-4BA6-A0BC-212B9D3BDCE3}" type="slidenum">
              <a:rPr lang="en-GB" smtClean="0"/>
              <a:pPr/>
              <a:t>2</a:t>
            </a:fld>
            <a:endParaRPr lang="en-GB" dirty="0"/>
          </a:p>
        </p:txBody>
      </p:sp>
      <p:sp>
        <p:nvSpPr>
          <p:cNvPr id="5" name="TextBox 4"/>
          <p:cNvSpPr txBox="1"/>
          <p:nvPr/>
        </p:nvSpPr>
        <p:spPr>
          <a:xfrm>
            <a:off x="22929" y="827948"/>
            <a:ext cx="9073008" cy="5047536"/>
          </a:xfrm>
          <a:prstGeom prst="rect">
            <a:avLst/>
          </a:prstGeom>
          <a:noFill/>
        </p:spPr>
        <p:txBody>
          <a:bodyPr wrap="square" rtlCol="0">
            <a:spAutoFit/>
          </a:bodyPr>
          <a:lstStyle/>
          <a:p>
            <a:pPr marL="285750" indent="-285750">
              <a:buFont typeface="Arial" panose="020B0604020202020204" pitchFamily="34" charset="0"/>
              <a:buChar char="•"/>
            </a:pPr>
            <a:r>
              <a:rPr lang="en-GB" sz="1400" dirty="0" smtClean="0"/>
              <a:t>Three of the seven PFCC Priorities for Essex Police have been given a recommended grade of “</a:t>
            </a:r>
            <a:r>
              <a:rPr lang="en-GB" sz="1400" b="1" dirty="0"/>
              <a:t>Good</a:t>
            </a:r>
            <a:r>
              <a:rPr lang="en-GB" sz="1400" dirty="0" smtClean="0"/>
              <a:t>”.  Recommended grades have been determined with reference to comparisons with </a:t>
            </a:r>
            <a:r>
              <a:rPr lang="en-GB" sz="1400" dirty="0"/>
              <a:t>Essex Police’s Most Similar Group (MSG) of </a:t>
            </a:r>
            <a:r>
              <a:rPr lang="en-GB" sz="1400" dirty="0" smtClean="0"/>
              <a:t>forces, internal Key </a:t>
            </a:r>
            <a:r>
              <a:rPr lang="en-GB" sz="1400" dirty="0"/>
              <a:t>Performance Indicators (KPIs</a:t>
            </a:r>
            <a:r>
              <a:rPr lang="en-GB" sz="1400" dirty="0" smtClean="0"/>
              <a:t>), and professional judgement. </a:t>
            </a:r>
          </a:p>
          <a:p>
            <a:pPr marL="285750" indent="-285750">
              <a:buFont typeface="Arial" panose="020B0604020202020204" pitchFamily="34" charset="0"/>
              <a:buChar char="•"/>
            </a:pPr>
            <a:endParaRPr lang="en-GB" sz="1400" dirty="0" smtClean="0"/>
          </a:p>
          <a:p>
            <a:pPr marL="285750" indent="-285750">
              <a:buFont typeface="Arial" panose="020B0604020202020204" pitchFamily="34" charset="0"/>
              <a:buChar char="•"/>
            </a:pPr>
            <a:r>
              <a:rPr lang="en-GB" sz="1400" dirty="0" smtClean="0"/>
              <a:t>Four of the seven PFCC priorities – 1 (More </a:t>
            </a:r>
            <a:r>
              <a:rPr lang="en-GB" sz="1400" dirty="0"/>
              <a:t>local, visible and accessible </a:t>
            </a:r>
            <a:r>
              <a:rPr lang="en-GB" sz="1400" dirty="0" smtClean="0"/>
              <a:t>policing), 3 (Breaking </a:t>
            </a:r>
            <a:r>
              <a:rPr lang="en-GB" sz="1400" dirty="0"/>
              <a:t>the cycle of domestic </a:t>
            </a:r>
            <a:r>
              <a:rPr lang="en-GB" sz="1400" dirty="0" smtClean="0"/>
              <a:t>abuse), 4 (Reverse the trend in serious violence) and 6 (Protecting </a:t>
            </a:r>
            <a:r>
              <a:rPr lang="en-GB" sz="1400" dirty="0"/>
              <a:t>children &amp; vulnerable </a:t>
            </a:r>
            <a:r>
              <a:rPr lang="en-GB" sz="1400" dirty="0" smtClean="0"/>
              <a:t>people) – have been given a recommended grade of “</a:t>
            </a:r>
            <a:r>
              <a:rPr lang="en-GB" sz="1400" b="1" dirty="0" smtClean="0"/>
              <a:t>Requires Improvement</a:t>
            </a:r>
            <a:r>
              <a:rPr lang="en-GB" sz="1400" dirty="0" smtClean="0"/>
              <a:t>”.  None of these recommended grades have changed since the June 2019 report.</a:t>
            </a:r>
            <a:endParaRPr lang="en-GB" sz="1400" dirty="0"/>
          </a:p>
          <a:p>
            <a:pPr marL="285750" indent="-285750">
              <a:buFont typeface="Arial" panose="020B0604020202020204" pitchFamily="34" charset="0"/>
              <a:buChar char="•"/>
            </a:pPr>
            <a:endParaRPr lang="en-GB" sz="1400" dirty="0" smtClean="0">
              <a:solidFill>
                <a:srgbClr val="FF0000"/>
              </a:solidFill>
            </a:endParaRPr>
          </a:p>
          <a:p>
            <a:pPr marL="285750" indent="-285750">
              <a:buFont typeface="Arial" panose="020B0604020202020204" pitchFamily="34" charset="0"/>
              <a:buChar char="•"/>
            </a:pPr>
            <a:r>
              <a:rPr lang="en-GB" sz="1400" dirty="0" smtClean="0"/>
              <a:t>All Crime has risen by 17.2% for the 12 months to July 2019 compared to the 12 months to July 2018.  Domestic Abuse (DA) has risen by 38.3%.  The increase in both can, in part, be attributed to the increase seen in Stalking and Harassment following changes to Home Office Counting Rules (HOCR) in April 2018.  Other analysis conducted by Essex Police also indicates that a more rigorous approach to Crime Data Accuracy (CDA), as well as a genuine increase in crime (offences not subject to CDA or changes to HOCR), are likely to be contributing to this rise.</a:t>
            </a:r>
            <a:r>
              <a:rPr lang="en-GB" sz="1400" dirty="0" smtClean="0">
                <a:solidFill>
                  <a:srgbClr val="FF0000"/>
                </a:solidFill>
              </a:rPr>
              <a:t/>
            </a:r>
            <a:br>
              <a:rPr lang="en-GB" sz="1400" dirty="0" smtClean="0">
                <a:solidFill>
                  <a:srgbClr val="FF0000"/>
                </a:solidFill>
              </a:rPr>
            </a:br>
            <a:endParaRPr lang="en-GB" sz="1400" dirty="0" smtClean="0">
              <a:solidFill>
                <a:srgbClr val="FF0000"/>
              </a:solidFill>
            </a:endParaRPr>
          </a:p>
          <a:p>
            <a:pPr marL="285750" indent="-285750">
              <a:buFont typeface="Arial" panose="020B0604020202020204" pitchFamily="34" charset="0"/>
              <a:buChar char="•"/>
            </a:pPr>
            <a:r>
              <a:rPr lang="en-GB" sz="1400" dirty="0" smtClean="0"/>
              <a:t>Essex Police solved 2,491 more crimes</a:t>
            </a:r>
            <a:r>
              <a:rPr lang="en-GB" sz="1400" dirty="0"/>
              <a:t> </a:t>
            </a:r>
            <a:r>
              <a:rPr lang="en-GB" sz="1400" dirty="0" smtClean="0"/>
              <a:t>in </a:t>
            </a:r>
            <a:r>
              <a:rPr lang="en-GB" sz="1400" dirty="0"/>
              <a:t>the 12 months to </a:t>
            </a:r>
            <a:r>
              <a:rPr lang="en-GB" sz="1400" dirty="0" smtClean="0"/>
              <a:t>July </a:t>
            </a:r>
            <a:r>
              <a:rPr lang="en-GB" sz="1400" dirty="0"/>
              <a:t>2019 compared to the 12 months to </a:t>
            </a:r>
            <a:r>
              <a:rPr lang="en-GB" sz="1400" dirty="0" smtClean="0"/>
              <a:t>July </a:t>
            </a:r>
            <a:r>
              <a:rPr lang="en-GB" sz="1400" dirty="0"/>
              <a:t>2018</a:t>
            </a:r>
            <a:r>
              <a:rPr lang="en-GB" sz="1400" dirty="0" smtClean="0"/>
              <a:t>; this equates to a 11.8% increase.  However, the All Crime solved rate continues to decline due to the increase in the number of crimes reported.  The solved rate is currently 14.3%.</a:t>
            </a:r>
            <a:r>
              <a:rPr lang="en-GB" sz="1400" dirty="0" smtClean="0">
                <a:solidFill>
                  <a:srgbClr val="FF0000"/>
                </a:solidFill>
              </a:rPr>
              <a:t/>
            </a:r>
            <a:br>
              <a:rPr lang="en-GB" sz="1400" dirty="0" smtClean="0">
                <a:solidFill>
                  <a:srgbClr val="FF0000"/>
                </a:solidFill>
              </a:rPr>
            </a:br>
            <a:endParaRPr lang="en-GB" sz="1400" dirty="0" smtClean="0">
              <a:solidFill>
                <a:srgbClr val="FF0000"/>
              </a:solidFill>
            </a:endParaRPr>
          </a:p>
          <a:p>
            <a:pPr marL="285750" indent="-285750">
              <a:buFont typeface="Arial" panose="020B0604020202020204" pitchFamily="34" charset="0"/>
              <a:buChar char="•"/>
            </a:pPr>
            <a:r>
              <a:rPr lang="en-GB" sz="1400" dirty="0" smtClean="0"/>
              <a:t>In the month of July 2019, four crime types experienced a statistically significant increase: Rape, Arson, Possession of Drugs and Public Order. Rape has been a statistical exception four times in the past five months. Arson has been a statistical exception every month since January 2019, when the Fire Service changed the way it reported fires that are started intentionally to the police.</a:t>
            </a:r>
            <a:endParaRPr lang="en-GB" sz="1400" dirty="0" smtClean="0">
              <a:solidFill>
                <a:srgbClr val="FF0000"/>
              </a:solidFill>
            </a:endParaRPr>
          </a:p>
        </p:txBody>
      </p:sp>
    </p:spTree>
    <p:extLst>
      <p:ext uri="{BB962C8B-B14F-4D97-AF65-F5344CB8AC3E}">
        <p14:creationId xmlns:p14="http://schemas.microsoft.com/office/powerpoint/2010/main" val="4248772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3</a:t>
            </a:fld>
            <a:endParaRPr lang="en-GB" dirty="0"/>
          </a:p>
        </p:txBody>
      </p:sp>
      <p:sp>
        <p:nvSpPr>
          <p:cNvPr id="13" name="Rectangle 12"/>
          <p:cNvSpPr/>
          <p:nvPr/>
        </p:nvSpPr>
        <p:spPr>
          <a:xfrm>
            <a:off x="6084168" y="188100"/>
            <a:ext cx="3059832"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6"/>
                </a:solidFill>
              </a:rPr>
              <a:t>Requires Improvement</a:t>
            </a:r>
            <a:endParaRPr lang="en-GB" b="1" dirty="0">
              <a:solidFill>
                <a:schemeClr val="accent6"/>
              </a:solidFill>
            </a:endParaRPr>
          </a:p>
        </p:txBody>
      </p:sp>
      <p:sp>
        <p:nvSpPr>
          <p:cNvPr id="17" name="TextBox 16"/>
          <p:cNvSpPr txBox="1"/>
          <p:nvPr/>
        </p:nvSpPr>
        <p:spPr>
          <a:xfrm>
            <a:off x="255350" y="4768638"/>
            <a:ext cx="8557200"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dirty="0" smtClean="0">
                <a:solidFill>
                  <a:schemeClr val="tx1"/>
                </a:solidFill>
              </a:rPr>
              <a:t>Essex experienced a 17.2% increase in All Crime (24,156 additional offences) for the 12 months to July 2019 compared to the 12 months to July 2018.  Essex is eighth in its Most Similar Group of forces (MSG) for both crime per 1,000 population and % change.</a:t>
            </a:r>
          </a:p>
          <a:p>
            <a:endParaRPr lang="en-GB" sz="1200" dirty="0">
              <a:solidFill>
                <a:schemeClr val="tx1"/>
              </a:solidFill>
            </a:endParaRPr>
          </a:p>
          <a:p>
            <a:r>
              <a:rPr lang="en-GB" sz="1200" dirty="0" smtClean="0">
                <a:solidFill>
                  <a:schemeClr val="tx1"/>
                </a:solidFill>
              </a:rPr>
              <a:t>The increase in offences can, in part, be attributed to </a:t>
            </a:r>
            <a:r>
              <a:rPr lang="en-GB" sz="1200" dirty="0">
                <a:solidFill>
                  <a:schemeClr val="tx1"/>
                </a:solidFill>
              </a:rPr>
              <a:t>changes to Home Office Counting Rules in relation to Stalking &amp; </a:t>
            </a:r>
            <a:r>
              <a:rPr lang="en-GB" sz="1200" dirty="0" smtClean="0">
                <a:solidFill>
                  <a:schemeClr val="tx1"/>
                </a:solidFill>
              </a:rPr>
              <a:t>Harassment, as well as </a:t>
            </a:r>
            <a:r>
              <a:rPr lang="en-GB" sz="1200" dirty="0">
                <a:solidFill>
                  <a:schemeClr val="tx1"/>
                </a:solidFill>
              </a:rPr>
              <a:t>better </a:t>
            </a:r>
            <a:r>
              <a:rPr lang="en-GB" sz="1200" dirty="0" smtClean="0">
                <a:solidFill>
                  <a:schemeClr val="tx1"/>
                </a:solidFill>
              </a:rPr>
              <a:t>Crime Data Accuracy (CDA).  Of the forces in Essex’s MSG that have been subject to HMICFRS Crime Data Integrity (CDI) Inspections, two have been graded as “Good”, three as “Requires Improvement”, and two as “Inadequate”.  While the results of Essex’s recent HMICFRS CDI Inspection have not yet been published, Essex attained an overall recording rate of 95.8%; two forces who attained a grading of Good in previous Inspections had recording rates of 91.02% and 94.59%.</a:t>
            </a:r>
          </a:p>
        </p:txBody>
      </p:sp>
      <p:pic>
        <p:nvPicPr>
          <p:cNvPr id="2" name="Picture 1"/>
          <p:cNvPicPr>
            <a:picLocks noChangeAspect="1"/>
          </p:cNvPicPr>
          <p:nvPr/>
        </p:nvPicPr>
        <p:blipFill>
          <a:blip r:embed="rId2"/>
          <a:stretch>
            <a:fillRect/>
          </a:stretch>
        </p:blipFill>
        <p:spPr>
          <a:xfrm>
            <a:off x="33951" y="726126"/>
            <a:ext cx="9000000" cy="900598"/>
          </a:xfrm>
          <a:prstGeom prst="rect">
            <a:avLst/>
          </a:prstGeom>
        </p:spPr>
      </p:pic>
      <p:pic>
        <p:nvPicPr>
          <p:cNvPr id="12" name="Picture 11"/>
          <p:cNvPicPr>
            <a:picLocks noChangeAspect="1"/>
          </p:cNvPicPr>
          <p:nvPr/>
        </p:nvPicPr>
        <p:blipFill>
          <a:blip r:embed="rId3"/>
          <a:stretch>
            <a:fillRect/>
          </a:stretch>
        </p:blipFill>
        <p:spPr>
          <a:xfrm>
            <a:off x="1806949" y="1916166"/>
            <a:ext cx="5454001" cy="2443958"/>
          </a:xfrm>
          <a:prstGeom prst="rect">
            <a:avLst/>
          </a:prstGeom>
        </p:spPr>
      </p:pic>
    </p:spTree>
    <p:extLst>
      <p:ext uri="{BB962C8B-B14F-4D97-AF65-F5344CB8AC3E}">
        <p14:creationId xmlns:p14="http://schemas.microsoft.com/office/powerpoint/2010/main" val="4024643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a:t>
            </a:r>
            <a:r>
              <a:rPr lang="en-GB" b="1" dirty="0" smtClean="0">
                <a:solidFill>
                  <a:schemeClr val="bg1"/>
                </a:solidFill>
              </a:rPr>
              <a:t>policing  </a:t>
            </a:r>
            <a:endParaRPr lang="en-GB" b="1" dirty="0">
              <a:solidFill>
                <a:schemeClr val="bg1"/>
              </a:solidFill>
            </a:endParaRP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4</a:t>
            </a:fld>
            <a:endParaRPr lang="en-GB" dirty="0"/>
          </a:p>
        </p:txBody>
      </p:sp>
      <p:sp>
        <p:nvSpPr>
          <p:cNvPr id="13" name="Rectangle 12"/>
          <p:cNvSpPr/>
          <p:nvPr/>
        </p:nvSpPr>
        <p:spPr>
          <a:xfrm>
            <a:off x="6084168" y="188100"/>
            <a:ext cx="3059832"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6"/>
                </a:solidFill>
              </a:rPr>
              <a:t>Requires Improvement</a:t>
            </a:r>
            <a:endParaRPr lang="en-GB" b="1" dirty="0">
              <a:solidFill>
                <a:schemeClr val="accent6"/>
              </a:solidFill>
            </a:endParaRPr>
          </a:p>
        </p:txBody>
      </p:sp>
      <p:sp>
        <p:nvSpPr>
          <p:cNvPr id="17" name="TextBox 16"/>
          <p:cNvSpPr txBox="1"/>
          <p:nvPr/>
        </p:nvSpPr>
        <p:spPr>
          <a:xfrm>
            <a:off x="294516" y="3933056"/>
            <a:ext cx="8557200" cy="2308324"/>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dirty="0" smtClean="0">
                <a:solidFill>
                  <a:schemeClr val="tx1"/>
                </a:solidFill>
              </a:rPr>
              <a:t>Confidence (Essex Police internal survey) is at 68.0% (results to the 12 months to December 2018).  This measure is broadly stable, with nearly 7 out of 10 respondents saying Essex Police does an excellent or good job</a:t>
            </a:r>
            <a:r>
              <a:rPr lang="en-GB" sz="1200" dirty="0">
                <a:solidFill>
                  <a:schemeClr val="tx1"/>
                </a:solidFill>
              </a:rPr>
              <a:t>. </a:t>
            </a:r>
            <a:r>
              <a:rPr lang="en-GB" sz="1200" dirty="0" smtClean="0">
                <a:solidFill>
                  <a:schemeClr val="tx1"/>
                </a:solidFill>
              </a:rPr>
              <a:t> Perceptions are difficult to change and can take one to two years to influence.  </a:t>
            </a:r>
          </a:p>
          <a:p>
            <a:endParaRPr lang="en-GB" sz="1200" dirty="0">
              <a:solidFill>
                <a:schemeClr val="tx1"/>
              </a:solidFill>
            </a:endParaRPr>
          </a:p>
          <a:p>
            <a:r>
              <a:rPr lang="en-GB" sz="1200" dirty="0" smtClean="0">
                <a:solidFill>
                  <a:schemeClr val="tx1"/>
                </a:solidFill>
              </a:rPr>
              <a:t>Confidence in the local police from the Crime Survey of England and Wales (CSEW) places Essex as eighth in its MSG, and 9.9% points below the MSG average.  However, the sample size from this survey is not representative at a sufficiently small scale to measure local issues.  The Essex Police internal survey (results detailed above) was therefore introduced to achieve a more accurate local measure with a small margin </a:t>
            </a:r>
            <a:r>
              <a:rPr lang="en-GB" sz="1200" dirty="0">
                <a:solidFill>
                  <a:schemeClr val="tx1"/>
                </a:solidFill>
              </a:rPr>
              <a:t>of error. </a:t>
            </a:r>
            <a:r>
              <a:rPr lang="en-GB" sz="1200" dirty="0" smtClean="0">
                <a:solidFill>
                  <a:schemeClr val="tx1"/>
                </a:solidFill>
              </a:rPr>
              <a:t> The </a:t>
            </a:r>
            <a:r>
              <a:rPr lang="en-GB" sz="1200" dirty="0">
                <a:solidFill>
                  <a:schemeClr val="tx1"/>
                </a:solidFill>
              </a:rPr>
              <a:t>results from the Essex Police survey </a:t>
            </a:r>
            <a:r>
              <a:rPr lang="en-GB" sz="1200" dirty="0" smtClean="0">
                <a:solidFill>
                  <a:schemeClr val="tx1"/>
                </a:solidFill>
              </a:rPr>
              <a:t>show </a:t>
            </a:r>
            <a:r>
              <a:rPr lang="en-GB" sz="1200" dirty="0">
                <a:solidFill>
                  <a:schemeClr val="tx1"/>
                </a:solidFill>
              </a:rPr>
              <a:t>that the Force performs significantly better on confidence in local policing than the results from the CSEW, which asks the same </a:t>
            </a:r>
            <a:r>
              <a:rPr lang="en-GB" sz="1200" dirty="0" smtClean="0">
                <a:solidFill>
                  <a:schemeClr val="tx1"/>
                </a:solidFill>
              </a:rPr>
              <a:t>question.</a:t>
            </a:r>
          </a:p>
          <a:p>
            <a:endParaRPr lang="en-GB" sz="1200" dirty="0">
              <a:solidFill>
                <a:srgbClr val="FF0000"/>
              </a:solidFill>
            </a:endParaRPr>
          </a:p>
          <a:p>
            <a:r>
              <a:rPr lang="en-GB" sz="1200" dirty="0" smtClean="0">
                <a:solidFill>
                  <a:schemeClr val="tx1"/>
                </a:solidFill>
              </a:rPr>
              <a:t>Due to the fact that Essex is 8</a:t>
            </a:r>
            <a:r>
              <a:rPr lang="en-GB" sz="1200" baseline="30000" dirty="0" smtClean="0">
                <a:solidFill>
                  <a:schemeClr val="tx1"/>
                </a:solidFill>
              </a:rPr>
              <a:t>th</a:t>
            </a:r>
            <a:r>
              <a:rPr lang="en-GB" sz="1200" dirty="0" smtClean="0">
                <a:solidFill>
                  <a:schemeClr val="tx1"/>
                </a:solidFill>
              </a:rPr>
              <a:t> in its MSG for both crime per 1,000 population and for confidence in local police (CSEW), a grade of Requires Improvement is recommended.</a:t>
            </a:r>
          </a:p>
        </p:txBody>
      </p:sp>
      <p:pic>
        <p:nvPicPr>
          <p:cNvPr id="8" name="Picture 7"/>
          <p:cNvPicPr>
            <a:picLocks noChangeAspect="1"/>
          </p:cNvPicPr>
          <p:nvPr/>
        </p:nvPicPr>
        <p:blipFill>
          <a:blip r:embed="rId2"/>
          <a:stretch>
            <a:fillRect/>
          </a:stretch>
        </p:blipFill>
        <p:spPr>
          <a:xfrm>
            <a:off x="27618" y="777683"/>
            <a:ext cx="5940000" cy="1010303"/>
          </a:xfrm>
          <a:prstGeom prst="rect">
            <a:avLst/>
          </a:prstGeom>
        </p:spPr>
      </p:pic>
      <p:pic>
        <p:nvPicPr>
          <p:cNvPr id="11" name="Picture 10"/>
          <p:cNvPicPr>
            <a:picLocks noChangeAspect="1"/>
          </p:cNvPicPr>
          <p:nvPr/>
        </p:nvPicPr>
        <p:blipFill>
          <a:blip r:embed="rId3"/>
          <a:stretch>
            <a:fillRect/>
          </a:stretch>
        </p:blipFill>
        <p:spPr>
          <a:xfrm>
            <a:off x="36496" y="2195438"/>
            <a:ext cx="9000000" cy="1114142"/>
          </a:xfrm>
          <a:prstGeom prst="rect">
            <a:avLst/>
          </a:prstGeom>
        </p:spPr>
      </p:pic>
    </p:spTree>
    <p:extLst>
      <p:ext uri="{BB962C8B-B14F-4D97-AF65-F5344CB8AC3E}">
        <p14:creationId xmlns:p14="http://schemas.microsoft.com/office/powerpoint/2010/main" val="1304135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2 - Crack down on anti-social behaviour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5</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3"/>
                </a:solidFill>
              </a:rPr>
              <a:t>Good</a:t>
            </a:r>
            <a:endParaRPr lang="en-GB" b="1" dirty="0">
              <a:solidFill>
                <a:schemeClr val="accent3"/>
              </a:solidFill>
            </a:endParaRPr>
          </a:p>
        </p:txBody>
      </p:sp>
      <p:sp>
        <p:nvSpPr>
          <p:cNvPr id="8" name="TextBox 7"/>
          <p:cNvSpPr txBox="1"/>
          <p:nvPr/>
        </p:nvSpPr>
        <p:spPr>
          <a:xfrm>
            <a:off x="107503" y="4653136"/>
            <a:ext cx="8496944"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smtClean="0">
                <a:solidFill>
                  <a:schemeClr val="tx1"/>
                </a:solidFill>
              </a:rPr>
              <a:t>Essex experienced a 11.6% reduction (5,739 fewer) in Anti-Social Behaviour (ASB) incidents for the 12 months to July 2019 compared to the 12 months to July 2018.  Part of this </a:t>
            </a:r>
            <a:r>
              <a:rPr lang="en-GB" sz="1200" dirty="0">
                <a:solidFill>
                  <a:schemeClr val="tx1"/>
                </a:solidFill>
              </a:rPr>
              <a:t>decrease </a:t>
            </a:r>
            <a:r>
              <a:rPr lang="en-GB" sz="1200" dirty="0" smtClean="0">
                <a:solidFill>
                  <a:schemeClr val="tx1"/>
                </a:solidFill>
              </a:rPr>
              <a:t>is due to better </a:t>
            </a:r>
            <a:r>
              <a:rPr lang="en-GB" sz="1200" dirty="0">
                <a:solidFill>
                  <a:schemeClr val="tx1"/>
                </a:solidFill>
              </a:rPr>
              <a:t>Crime Data Accuracy (CDA</a:t>
            </a:r>
            <a:r>
              <a:rPr lang="en-GB" sz="1200" dirty="0" smtClean="0">
                <a:solidFill>
                  <a:schemeClr val="tx1"/>
                </a:solidFill>
              </a:rPr>
              <a:t>); more incidents reported as ASB are now being </a:t>
            </a:r>
            <a:r>
              <a:rPr lang="en-GB" sz="1200" dirty="0">
                <a:solidFill>
                  <a:schemeClr val="tx1"/>
                </a:solidFill>
              </a:rPr>
              <a:t>correctly recorded as </a:t>
            </a:r>
            <a:r>
              <a:rPr lang="en-GB" sz="1200" dirty="0" smtClean="0">
                <a:solidFill>
                  <a:schemeClr val="tx1"/>
                </a:solidFill>
              </a:rPr>
              <a:t>crimes rather than as ASB.  Some of the decrease may also be due to people reporting incidents directly to the Council and Housing Authorities.</a:t>
            </a:r>
          </a:p>
          <a:p>
            <a:pPr lvl="0"/>
            <a:endParaRPr lang="en-GB" sz="1200" dirty="0" smtClean="0">
              <a:solidFill>
                <a:srgbClr val="FF0000"/>
              </a:solidFill>
            </a:endParaRPr>
          </a:p>
          <a:p>
            <a:pPr lvl="0"/>
            <a:r>
              <a:rPr lang="en-GB" sz="1200" dirty="0" smtClean="0">
                <a:solidFill>
                  <a:schemeClr val="tx1"/>
                </a:solidFill>
              </a:rPr>
              <a:t>ASB Perception (from the Crime Survey of England and Wales) in Essex experienced a 7.7% point decrease (improvement) and is 2.8% points better than the MSG average. This places Essex first in its Most Similar Group (MSG) of forces.</a:t>
            </a:r>
          </a:p>
          <a:p>
            <a:pPr lvl="0"/>
            <a:endParaRPr lang="en-GB" sz="1200" dirty="0">
              <a:solidFill>
                <a:srgbClr val="FF0000"/>
              </a:solidFill>
            </a:endParaRPr>
          </a:p>
          <a:p>
            <a:pPr lvl="0"/>
            <a:r>
              <a:rPr lang="en-GB" sz="1200" dirty="0" smtClean="0">
                <a:solidFill>
                  <a:schemeClr val="tx1"/>
                </a:solidFill>
              </a:rPr>
              <a:t>Due to the reduction in </a:t>
            </a:r>
            <a:r>
              <a:rPr lang="en-GB" sz="1200" dirty="0">
                <a:solidFill>
                  <a:schemeClr val="tx1"/>
                </a:solidFill>
              </a:rPr>
              <a:t>ASB </a:t>
            </a:r>
            <a:r>
              <a:rPr lang="en-GB" sz="1200" dirty="0" smtClean="0">
                <a:solidFill>
                  <a:schemeClr val="tx1"/>
                </a:solidFill>
              </a:rPr>
              <a:t>incidents, and the fact that ASB Perception is better than the MSG average, </a:t>
            </a:r>
            <a:r>
              <a:rPr lang="en-GB" sz="1200" dirty="0">
                <a:solidFill>
                  <a:schemeClr val="tx1"/>
                </a:solidFill>
              </a:rPr>
              <a:t>a grade of </a:t>
            </a:r>
            <a:r>
              <a:rPr lang="en-GB" sz="1200" dirty="0" smtClean="0">
                <a:solidFill>
                  <a:schemeClr val="tx1"/>
                </a:solidFill>
              </a:rPr>
              <a:t>Good is </a:t>
            </a:r>
            <a:r>
              <a:rPr lang="en-GB" sz="1200" dirty="0">
                <a:solidFill>
                  <a:schemeClr val="tx1"/>
                </a:solidFill>
              </a:rPr>
              <a:t>recommended.</a:t>
            </a:r>
          </a:p>
        </p:txBody>
      </p:sp>
      <p:pic>
        <p:nvPicPr>
          <p:cNvPr id="2" name="Picture 1"/>
          <p:cNvPicPr>
            <a:picLocks noChangeAspect="1"/>
          </p:cNvPicPr>
          <p:nvPr/>
        </p:nvPicPr>
        <p:blipFill>
          <a:blip r:embed="rId2"/>
          <a:stretch>
            <a:fillRect/>
          </a:stretch>
        </p:blipFill>
        <p:spPr>
          <a:xfrm>
            <a:off x="12463" y="763487"/>
            <a:ext cx="5435550" cy="1068785"/>
          </a:xfrm>
          <a:prstGeom prst="rect">
            <a:avLst/>
          </a:prstGeom>
        </p:spPr>
      </p:pic>
      <p:pic>
        <p:nvPicPr>
          <p:cNvPr id="11" name="Picture 10"/>
          <p:cNvPicPr>
            <a:picLocks noChangeAspect="1"/>
          </p:cNvPicPr>
          <p:nvPr/>
        </p:nvPicPr>
        <p:blipFill>
          <a:blip r:embed="rId3"/>
          <a:stretch>
            <a:fillRect/>
          </a:stretch>
        </p:blipFill>
        <p:spPr>
          <a:xfrm>
            <a:off x="1116" y="3573016"/>
            <a:ext cx="5940000" cy="892767"/>
          </a:xfrm>
          <a:prstGeom prst="rect">
            <a:avLst/>
          </a:prstGeom>
        </p:spPr>
      </p:pic>
      <p:pic>
        <p:nvPicPr>
          <p:cNvPr id="12" name="Picture 11"/>
          <p:cNvPicPr>
            <a:picLocks noChangeAspect="1"/>
          </p:cNvPicPr>
          <p:nvPr/>
        </p:nvPicPr>
        <p:blipFill>
          <a:blip r:embed="rId4"/>
          <a:stretch>
            <a:fillRect/>
          </a:stretch>
        </p:blipFill>
        <p:spPr>
          <a:xfrm>
            <a:off x="5478078" y="763487"/>
            <a:ext cx="3561939" cy="1596118"/>
          </a:xfrm>
          <a:prstGeom prst="rect">
            <a:avLst/>
          </a:prstGeom>
        </p:spPr>
      </p:pic>
      <p:pic>
        <p:nvPicPr>
          <p:cNvPr id="3" name="Picture 2"/>
          <p:cNvPicPr>
            <a:picLocks noChangeAspect="1"/>
          </p:cNvPicPr>
          <p:nvPr/>
        </p:nvPicPr>
        <p:blipFill>
          <a:blip r:embed="rId5"/>
          <a:stretch>
            <a:fillRect/>
          </a:stretch>
        </p:blipFill>
        <p:spPr>
          <a:xfrm>
            <a:off x="12463" y="2522395"/>
            <a:ext cx="9000000" cy="1003600"/>
          </a:xfrm>
          <a:prstGeom prst="rect">
            <a:avLst/>
          </a:prstGeom>
        </p:spPr>
      </p:pic>
    </p:spTree>
    <p:extLst>
      <p:ext uri="{BB962C8B-B14F-4D97-AF65-F5344CB8AC3E}">
        <p14:creationId xmlns:p14="http://schemas.microsoft.com/office/powerpoint/2010/main" val="4163253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3 - Breaking the cycle of domestic abuse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6</a:t>
            </a:fld>
            <a:endParaRPr lang="en-GB" dirty="0"/>
          </a:p>
        </p:txBody>
      </p:sp>
      <p:sp>
        <p:nvSpPr>
          <p:cNvPr id="7" name="TextBox 6"/>
          <p:cNvSpPr txBox="1"/>
          <p:nvPr/>
        </p:nvSpPr>
        <p:spPr>
          <a:xfrm>
            <a:off x="107504" y="4388428"/>
            <a:ext cx="8496944"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GB" sz="1200" dirty="0" smtClean="0">
                <a:solidFill>
                  <a:schemeClr val="tx1"/>
                </a:solidFill>
              </a:rPr>
              <a:t>Essex experienced a 12.3% increase (4,602 more) in Domestic Abuse incidents and a 19.5% increase (3,199 more) in repeat incidents of Domestic Abuse for the 12 months to July 2019 compared to the 12 months to July 2018. The </a:t>
            </a:r>
            <a:r>
              <a:rPr lang="en-GB" sz="1200" dirty="0">
                <a:solidFill>
                  <a:schemeClr val="tx1"/>
                </a:solidFill>
              </a:rPr>
              <a:t>increase in crime, in part, can be attributed </a:t>
            </a:r>
            <a:r>
              <a:rPr lang="en-GB" sz="1200" dirty="0" smtClean="0">
                <a:solidFill>
                  <a:schemeClr val="tx1"/>
                </a:solidFill>
              </a:rPr>
              <a:t>to </a:t>
            </a:r>
            <a:r>
              <a:rPr lang="en-GB" sz="1200" dirty="0">
                <a:solidFill>
                  <a:schemeClr val="tx1"/>
                </a:solidFill>
              </a:rPr>
              <a:t>better Crime Data Accuracy </a:t>
            </a:r>
            <a:r>
              <a:rPr lang="en-GB" sz="1200" dirty="0" smtClean="0">
                <a:solidFill>
                  <a:schemeClr val="tx1"/>
                </a:solidFill>
              </a:rPr>
              <a:t>(CDA), and </a:t>
            </a:r>
            <a:r>
              <a:rPr lang="en-GB" sz="1200" dirty="0">
                <a:solidFill>
                  <a:schemeClr val="tx1"/>
                </a:solidFill>
              </a:rPr>
              <a:t>changes to </a:t>
            </a:r>
            <a:r>
              <a:rPr lang="en-GB" sz="1200" dirty="0" smtClean="0">
                <a:solidFill>
                  <a:schemeClr val="tx1"/>
                </a:solidFill>
              </a:rPr>
              <a:t>Home Office Counting Rules (HOCR) in </a:t>
            </a:r>
            <a:r>
              <a:rPr lang="en-GB" sz="1200" dirty="0">
                <a:solidFill>
                  <a:schemeClr val="tx1"/>
                </a:solidFill>
              </a:rPr>
              <a:t>relation to Stalking </a:t>
            </a:r>
            <a:r>
              <a:rPr lang="en-GB" sz="1200" dirty="0" smtClean="0">
                <a:solidFill>
                  <a:schemeClr val="tx1"/>
                </a:solidFill>
              </a:rPr>
              <a:t>&amp; Harassment. </a:t>
            </a:r>
          </a:p>
          <a:p>
            <a:pPr lvl="0"/>
            <a:endParaRPr lang="en-GB" sz="1200" dirty="0" smtClean="0">
              <a:solidFill>
                <a:srgbClr val="FF0000"/>
              </a:solidFill>
            </a:endParaRPr>
          </a:p>
          <a:p>
            <a:pPr lvl="0"/>
            <a:r>
              <a:rPr lang="en-GB" sz="1200" dirty="0" smtClean="0">
                <a:solidFill>
                  <a:schemeClr val="tx1"/>
                </a:solidFill>
              </a:rPr>
              <a:t>While the Domestic Abuse solved rate has fallen by 4.1% points to 11.6% during the same period, the number of offences solved has increased by 57 offences (1.8% more). The decrease in the solved rate is therefore due to the rise in offences being greater than the increase in the volume of offences that are being solved. </a:t>
            </a:r>
          </a:p>
          <a:p>
            <a:pPr lvl="0"/>
            <a:endParaRPr lang="en-GB" sz="1200" dirty="0" smtClean="0">
              <a:solidFill>
                <a:srgbClr val="FF0000"/>
              </a:solidFill>
            </a:endParaRPr>
          </a:p>
          <a:p>
            <a:pPr lvl="0"/>
            <a:r>
              <a:rPr lang="en-GB" sz="1200" dirty="0" smtClean="0">
                <a:solidFill>
                  <a:schemeClr val="tx1"/>
                </a:solidFill>
              </a:rPr>
              <a:t>Due to the increase in repeat Domestic Abuse and the decrease in solved rate, </a:t>
            </a:r>
            <a:r>
              <a:rPr lang="en-GB" sz="1200" dirty="0">
                <a:solidFill>
                  <a:schemeClr val="tx1"/>
                </a:solidFill>
              </a:rPr>
              <a:t>a grade of Requires Improvement is recommended</a:t>
            </a:r>
            <a:r>
              <a:rPr lang="en-GB" sz="1200" dirty="0" smtClean="0">
                <a:solidFill>
                  <a:schemeClr val="tx1"/>
                </a:solidFill>
              </a:rPr>
              <a:t>.</a:t>
            </a:r>
            <a:endParaRPr lang="en-GB" sz="1200" dirty="0">
              <a:solidFill>
                <a:schemeClr val="tx1"/>
              </a:solidFill>
            </a:endParaRPr>
          </a:p>
        </p:txBody>
      </p:sp>
      <p:sp>
        <p:nvSpPr>
          <p:cNvPr id="12" name="Rectangle 11"/>
          <p:cNvSpPr/>
          <p:nvPr/>
        </p:nvSpPr>
        <p:spPr>
          <a:xfrm>
            <a:off x="5940152" y="156942"/>
            <a:ext cx="3059832"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6"/>
                </a:solidFill>
              </a:rPr>
              <a:t>Requires Improvement</a:t>
            </a:r>
            <a:endParaRPr lang="en-GB" b="1" dirty="0">
              <a:solidFill>
                <a:schemeClr val="accent6"/>
              </a:solidFill>
            </a:endParaRPr>
          </a:p>
        </p:txBody>
      </p:sp>
      <p:pic>
        <p:nvPicPr>
          <p:cNvPr id="3" name="Picture 2"/>
          <p:cNvPicPr>
            <a:picLocks noChangeAspect="1"/>
          </p:cNvPicPr>
          <p:nvPr/>
        </p:nvPicPr>
        <p:blipFill>
          <a:blip r:embed="rId2"/>
          <a:stretch>
            <a:fillRect/>
          </a:stretch>
        </p:blipFill>
        <p:spPr>
          <a:xfrm>
            <a:off x="116218" y="728028"/>
            <a:ext cx="5488425" cy="3576727"/>
          </a:xfrm>
          <a:prstGeom prst="rect">
            <a:avLst/>
          </a:prstGeom>
        </p:spPr>
      </p:pic>
      <p:pic>
        <p:nvPicPr>
          <p:cNvPr id="4" name="Picture 3"/>
          <p:cNvPicPr>
            <a:picLocks noChangeAspect="1"/>
          </p:cNvPicPr>
          <p:nvPr/>
        </p:nvPicPr>
        <p:blipFill>
          <a:blip r:embed="rId3"/>
          <a:stretch>
            <a:fillRect/>
          </a:stretch>
        </p:blipFill>
        <p:spPr>
          <a:xfrm>
            <a:off x="5633883" y="728028"/>
            <a:ext cx="3366102" cy="1508363"/>
          </a:xfrm>
          <a:prstGeom prst="rect">
            <a:avLst/>
          </a:prstGeom>
        </p:spPr>
      </p:pic>
      <p:pic>
        <p:nvPicPr>
          <p:cNvPr id="8" name="Picture 7"/>
          <p:cNvPicPr>
            <a:picLocks noChangeAspect="1"/>
          </p:cNvPicPr>
          <p:nvPr/>
        </p:nvPicPr>
        <p:blipFill>
          <a:blip r:embed="rId4"/>
          <a:stretch>
            <a:fillRect/>
          </a:stretch>
        </p:blipFill>
        <p:spPr>
          <a:xfrm>
            <a:off x="5633882" y="2360545"/>
            <a:ext cx="3366102" cy="1508363"/>
          </a:xfrm>
          <a:prstGeom prst="rect">
            <a:avLst/>
          </a:prstGeom>
        </p:spPr>
      </p:pic>
    </p:spTree>
    <p:extLst>
      <p:ext uri="{BB962C8B-B14F-4D97-AF65-F5344CB8AC3E}">
        <p14:creationId xmlns:p14="http://schemas.microsoft.com/office/powerpoint/2010/main" val="1828407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4 - Reverse the trend in serious violence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7</a:t>
            </a:fld>
            <a:endParaRPr lang="en-GB" dirty="0"/>
          </a:p>
        </p:txBody>
      </p:sp>
      <p:sp>
        <p:nvSpPr>
          <p:cNvPr id="7" name="TextBox 6"/>
          <p:cNvSpPr txBox="1"/>
          <p:nvPr/>
        </p:nvSpPr>
        <p:spPr>
          <a:xfrm>
            <a:off x="107504" y="4295858"/>
            <a:ext cx="8496944"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GB" sz="1200" dirty="0" smtClean="0">
                <a:solidFill>
                  <a:schemeClr val="tx1"/>
                </a:solidFill>
              </a:rPr>
              <a:t>Essex saw a reduction of nine Homicides (25 to 16 offences) for the 12 months to July 2019 compared to the 12 months to July 2018.  Essex is fifth in its Most Similar Group (MSG) of forces for offences per 1,000 population, and similar to the MSG average.</a:t>
            </a:r>
          </a:p>
          <a:p>
            <a:pPr lvl="0"/>
            <a:endParaRPr lang="en-GB" sz="1200" dirty="0" smtClean="0">
              <a:solidFill>
                <a:srgbClr val="FF0000"/>
              </a:solidFill>
            </a:endParaRPr>
          </a:p>
          <a:p>
            <a:r>
              <a:rPr lang="en-GB" sz="1200" dirty="0" smtClean="0">
                <a:solidFill>
                  <a:schemeClr val="tx1"/>
                </a:solidFill>
              </a:rPr>
              <a:t>There was </a:t>
            </a:r>
            <a:r>
              <a:rPr lang="en-GB" sz="1200" dirty="0">
                <a:solidFill>
                  <a:schemeClr val="tx1"/>
                </a:solidFill>
              </a:rPr>
              <a:t>a </a:t>
            </a:r>
            <a:r>
              <a:rPr lang="en-GB" sz="1200" dirty="0" smtClean="0">
                <a:solidFill>
                  <a:schemeClr val="tx1"/>
                </a:solidFill>
              </a:rPr>
              <a:t>9.3% increase (1,275 more offences) in Violence with Injury.  Essex is fourth in its MSG for offences per 1,000 population, and is slightly better than the MSG average. The increase in this offence is, in part, due to the rise in domestic abuse related Violence with Injury (16.4% increase, 720 more offences). 34.2% of </a:t>
            </a:r>
            <a:r>
              <a:rPr lang="en-GB" sz="1200" dirty="0">
                <a:solidFill>
                  <a:schemeClr val="tx1"/>
                </a:solidFill>
              </a:rPr>
              <a:t>Violence with </a:t>
            </a:r>
            <a:r>
              <a:rPr lang="en-GB" sz="1200" dirty="0" smtClean="0">
                <a:solidFill>
                  <a:schemeClr val="tx1"/>
                </a:solidFill>
              </a:rPr>
              <a:t>Injury is domestic abuse-related.</a:t>
            </a:r>
          </a:p>
          <a:p>
            <a:endParaRPr lang="en-GB" sz="1200" dirty="0" smtClean="0">
              <a:solidFill>
                <a:srgbClr val="FF0000"/>
              </a:solidFill>
            </a:endParaRPr>
          </a:p>
          <a:p>
            <a:r>
              <a:rPr lang="en-GB" sz="1200" dirty="0" smtClean="0">
                <a:solidFill>
                  <a:schemeClr val="tx1"/>
                </a:solidFill>
              </a:rPr>
              <a:t>Due to the fact that Essex is still seeing an increase in Violence with Injury, </a:t>
            </a:r>
            <a:r>
              <a:rPr lang="en-GB" sz="1200" dirty="0">
                <a:solidFill>
                  <a:schemeClr val="tx1"/>
                </a:solidFill>
              </a:rPr>
              <a:t>a grade of </a:t>
            </a:r>
            <a:r>
              <a:rPr lang="en-GB" sz="1200" dirty="0" smtClean="0">
                <a:solidFill>
                  <a:schemeClr val="tx1"/>
                </a:solidFill>
              </a:rPr>
              <a:t>Requires Improvement </a:t>
            </a:r>
            <a:r>
              <a:rPr lang="en-GB" sz="1200" dirty="0">
                <a:solidFill>
                  <a:schemeClr val="tx1"/>
                </a:solidFill>
              </a:rPr>
              <a:t>is recommended</a:t>
            </a:r>
            <a:r>
              <a:rPr lang="en-GB" sz="1200" dirty="0" smtClean="0">
                <a:solidFill>
                  <a:schemeClr val="tx1"/>
                </a:solidFill>
              </a:rPr>
              <a:t>.</a:t>
            </a:r>
          </a:p>
        </p:txBody>
      </p:sp>
      <p:sp>
        <p:nvSpPr>
          <p:cNvPr id="11" name="Rectangle 10"/>
          <p:cNvSpPr/>
          <p:nvPr/>
        </p:nvSpPr>
        <p:spPr>
          <a:xfrm>
            <a:off x="5940152" y="156942"/>
            <a:ext cx="3059832"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6"/>
                </a:solidFill>
              </a:rPr>
              <a:t>Requires Improvement</a:t>
            </a:r>
            <a:endParaRPr lang="en-GB" b="1" dirty="0">
              <a:solidFill>
                <a:schemeClr val="accent6"/>
              </a:solidFill>
            </a:endParaRPr>
          </a:p>
        </p:txBody>
      </p:sp>
      <p:pic>
        <p:nvPicPr>
          <p:cNvPr id="4" name="Picture 3"/>
          <p:cNvPicPr>
            <a:picLocks noChangeAspect="1"/>
          </p:cNvPicPr>
          <p:nvPr/>
        </p:nvPicPr>
        <p:blipFill>
          <a:blip r:embed="rId2"/>
          <a:stretch>
            <a:fillRect/>
          </a:stretch>
        </p:blipFill>
        <p:spPr>
          <a:xfrm>
            <a:off x="107504" y="764704"/>
            <a:ext cx="9000000" cy="1040131"/>
          </a:xfrm>
          <a:prstGeom prst="rect">
            <a:avLst/>
          </a:prstGeom>
        </p:spPr>
      </p:pic>
      <p:pic>
        <p:nvPicPr>
          <p:cNvPr id="10" name="Picture 9"/>
          <p:cNvPicPr>
            <a:picLocks noChangeAspect="1"/>
          </p:cNvPicPr>
          <p:nvPr/>
        </p:nvPicPr>
        <p:blipFill>
          <a:blip r:embed="rId3"/>
          <a:stretch>
            <a:fillRect/>
          </a:stretch>
        </p:blipFill>
        <p:spPr>
          <a:xfrm>
            <a:off x="120649" y="1869284"/>
            <a:ext cx="4379344" cy="1739284"/>
          </a:xfrm>
          <a:prstGeom prst="rect">
            <a:avLst/>
          </a:prstGeom>
        </p:spPr>
      </p:pic>
      <p:pic>
        <p:nvPicPr>
          <p:cNvPr id="12" name="Picture 11"/>
          <p:cNvPicPr>
            <a:picLocks noChangeAspect="1"/>
          </p:cNvPicPr>
          <p:nvPr/>
        </p:nvPicPr>
        <p:blipFill>
          <a:blip r:embed="rId4"/>
          <a:stretch>
            <a:fillRect/>
          </a:stretch>
        </p:blipFill>
        <p:spPr>
          <a:xfrm>
            <a:off x="4573117" y="1869284"/>
            <a:ext cx="4534388" cy="1800861"/>
          </a:xfrm>
          <a:prstGeom prst="rect">
            <a:avLst/>
          </a:prstGeom>
        </p:spPr>
      </p:pic>
    </p:spTree>
    <p:extLst>
      <p:ext uri="{BB962C8B-B14F-4D97-AF65-F5344CB8AC3E}">
        <p14:creationId xmlns:p14="http://schemas.microsoft.com/office/powerpoint/2010/main" val="13238519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5 - Tackle gangs and organised crime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8</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3"/>
                </a:solidFill>
              </a:rPr>
              <a:t>Good</a:t>
            </a:r>
            <a:endParaRPr lang="en-GB" b="1" dirty="0">
              <a:solidFill>
                <a:schemeClr val="accent3"/>
              </a:solidFill>
            </a:endParaRPr>
          </a:p>
        </p:txBody>
      </p:sp>
      <p:sp>
        <p:nvSpPr>
          <p:cNvPr id="7" name="TextBox 6"/>
          <p:cNvSpPr txBox="1"/>
          <p:nvPr/>
        </p:nvSpPr>
        <p:spPr>
          <a:xfrm>
            <a:off x="107504" y="4509120"/>
            <a:ext cx="8496944"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rPr>
              <a:t>4</a:t>
            </a:r>
            <a:r>
              <a:rPr lang="en-GB" sz="1200" dirty="0" smtClean="0">
                <a:solidFill>
                  <a:schemeClr val="tx1"/>
                </a:solidFill>
              </a:rPr>
              <a:t>2 </a:t>
            </a:r>
            <a:r>
              <a:rPr lang="en-GB" sz="1200" dirty="0">
                <a:solidFill>
                  <a:schemeClr val="tx1"/>
                </a:solidFill>
              </a:rPr>
              <a:t>Organised Crime Group (OCG</a:t>
            </a:r>
            <a:r>
              <a:rPr lang="en-GB" sz="1200" dirty="0" smtClean="0">
                <a:solidFill>
                  <a:schemeClr val="tx1"/>
                </a:solidFill>
              </a:rPr>
              <a:t>) disruptions were conducted in Essex between January 2019 and July 2019.  In January 2019 there was </a:t>
            </a:r>
            <a:r>
              <a:rPr lang="en-GB" sz="1200" dirty="0">
                <a:solidFill>
                  <a:schemeClr val="tx1"/>
                </a:solidFill>
              </a:rPr>
              <a:t>a change in the way in which the number of </a:t>
            </a:r>
            <a:r>
              <a:rPr lang="en-GB" sz="1200" dirty="0" smtClean="0">
                <a:solidFill>
                  <a:schemeClr val="tx1"/>
                </a:solidFill>
              </a:rPr>
              <a:t>OCG </a:t>
            </a:r>
            <a:r>
              <a:rPr lang="en-GB" sz="1200" dirty="0">
                <a:solidFill>
                  <a:schemeClr val="tx1"/>
                </a:solidFill>
              </a:rPr>
              <a:t>disruptions </a:t>
            </a:r>
            <a:r>
              <a:rPr lang="en-GB" sz="1200" dirty="0" smtClean="0">
                <a:solidFill>
                  <a:schemeClr val="tx1"/>
                </a:solidFill>
              </a:rPr>
              <a:t>were counted; this follows National </a:t>
            </a:r>
            <a:r>
              <a:rPr lang="en-GB" sz="1200" dirty="0">
                <a:solidFill>
                  <a:schemeClr val="tx1"/>
                </a:solidFill>
              </a:rPr>
              <a:t>Crime Agency (NCA) and </a:t>
            </a:r>
            <a:r>
              <a:rPr lang="en-GB" sz="1200" dirty="0" smtClean="0">
                <a:solidFill>
                  <a:schemeClr val="tx1"/>
                </a:solidFill>
              </a:rPr>
              <a:t>Eastern </a:t>
            </a:r>
            <a:r>
              <a:rPr lang="en-GB" sz="1200" dirty="0">
                <a:solidFill>
                  <a:schemeClr val="tx1"/>
                </a:solidFill>
              </a:rPr>
              <a:t>Region Special Operations Unit (ERSOU) guidance </a:t>
            </a:r>
            <a:r>
              <a:rPr lang="en-GB" sz="1200" dirty="0" smtClean="0">
                <a:solidFill>
                  <a:schemeClr val="tx1"/>
                </a:solidFill>
              </a:rPr>
              <a:t>to </a:t>
            </a:r>
            <a:r>
              <a:rPr lang="en-GB" sz="1200" dirty="0">
                <a:solidFill>
                  <a:schemeClr val="tx1"/>
                </a:solidFill>
              </a:rPr>
              <a:t>ensure that all forces record disruptions in the same way. </a:t>
            </a:r>
            <a:r>
              <a:rPr lang="en-GB" sz="1200" dirty="0" smtClean="0">
                <a:solidFill>
                  <a:schemeClr val="tx1"/>
                </a:solidFill>
              </a:rPr>
              <a:t> Previous data periods are not directly comparable but are included for completeness.</a:t>
            </a:r>
            <a:endParaRPr lang="en-GB" sz="1200" dirty="0">
              <a:solidFill>
                <a:schemeClr val="tx1"/>
              </a:solidFill>
            </a:endParaRPr>
          </a:p>
          <a:p>
            <a:pPr lvl="0"/>
            <a:endParaRPr lang="en-GB" sz="1200" dirty="0" smtClean="0">
              <a:solidFill>
                <a:srgbClr val="FF0000"/>
              </a:solidFill>
            </a:endParaRPr>
          </a:p>
          <a:p>
            <a:pPr lvl="0"/>
            <a:r>
              <a:rPr lang="en-GB" sz="1200" dirty="0" smtClean="0">
                <a:solidFill>
                  <a:schemeClr val="tx1"/>
                </a:solidFill>
              </a:rPr>
              <a:t>Trafficking </a:t>
            </a:r>
            <a:r>
              <a:rPr lang="en-GB" sz="1200" dirty="0">
                <a:solidFill>
                  <a:schemeClr val="tx1"/>
                </a:solidFill>
              </a:rPr>
              <a:t>of drug </a:t>
            </a:r>
            <a:r>
              <a:rPr lang="en-GB" sz="1200" dirty="0" smtClean="0">
                <a:solidFill>
                  <a:schemeClr val="tx1"/>
                </a:solidFill>
              </a:rPr>
              <a:t>arrests, which are also as a result of police proactivity, increased by 26.3% (354 more) for the 12 months to July 2019 compared to the 12 months to July 2018. In the same period, there have also been 14.4% more trafficking of drugs offences recorded (99 more offences to 785).</a:t>
            </a:r>
          </a:p>
          <a:p>
            <a:pPr lvl="0"/>
            <a:endParaRPr lang="en-GB" sz="1200" dirty="0" smtClean="0">
              <a:solidFill>
                <a:srgbClr val="FF0000"/>
              </a:solidFill>
            </a:endParaRPr>
          </a:p>
          <a:p>
            <a:r>
              <a:rPr lang="en-GB" sz="1200" dirty="0" smtClean="0">
                <a:solidFill>
                  <a:schemeClr val="tx1"/>
                </a:solidFill>
              </a:rPr>
              <a:t>Due to the increase in Trafficking of Drug Arrests, a grade of Good is recommended.</a:t>
            </a:r>
          </a:p>
        </p:txBody>
      </p:sp>
      <p:pic>
        <p:nvPicPr>
          <p:cNvPr id="10" name="Picture 9"/>
          <p:cNvPicPr>
            <a:picLocks noChangeAspect="1"/>
          </p:cNvPicPr>
          <p:nvPr/>
        </p:nvPicPr>
        <p:blipFill>
          <a:blip r:embed="rId2"/>
          <a:stretch>
            <a:fillRect/>
          </a:stretch>
        </p:blipFill>
        <p:spPr>
          <a:xfrm>
            <a:off x="107505" y="1970068"/>
            <a:ext cx="4248471" cy="1835916"/>
          </a:xfrm>
          <a:prstGeom prst="rect">
            <a:avLst/>
          </a:prstGeom>
        </p:spPr>
      </p:pic>
      <p:pic>
        <p:nvPicPr>
          <p:cNvPr id="11" name="Picture 10"/>
          <p:cNvPicPr>
            <a:picLocks noChangeAspect="1"/>
          </p:cNvPicPr>
          <p:nvPr/>
        </p:nvPicPr>
        <p:blipFill>
          <a:blip r:embed="rId3"/>
          <a:stretch>
            <a:fillRect/>
          </a:stretch>
        </p:blipFill>
        <p:spPr>
          <a:xfrm>
            <a:off x="4439160" y="1970068"/>
            <a:ext cx="4609408" cy="1830656"/>
          </a:xfrm>
          <a:prstGeom prst="rect">
            <a:avLst/>
          </a:prstGeom>
        </p:spPr>
      </p:pic>
      <p:pic>
        <p:nvPicPr>
          <p:cNvPr id="2" name="Picture 1"/>
          <p:cNvPicPr>
            <a:picLocks noChangeAspect="1"/>
          </p:cNvPicPr>
          <p:nvPr/>
        </p:nvPicPr>
        <p:blipFill>
          <a:blip r:embed="rId4"/>
          <a:stretch>
            <a:fillRect/>
          </a:stretch>
        </p:blipFill>
        <p:spPr>
          <a:xfrm>
            <a:off x="107504" y="720101"/>
            <a:ext cx="7465951" cy="1227516"/>
          </a:xfrm>
          <a:prstGeom prst="rect">
            <a:avLst/>
          </a:prstGeom>
        </p:spPr>
      </p:pic>
    </p:spTree>
    <p:extLst>
      <p:ext uri="{BB962C8B-B14F-4D97-AF65-F5344CB8AC3E}">
        <p14:creationId xmlns:p14="http://schemas.microsoft.com/office/powerpoint/2010/main" val="28943273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6 - Protecting children &amp; vulnerable people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9</a:t>
            </a:fld>
            <a:endParaRPr lang="en-GB" dirty="0"/>
          </a:p>
        </p:txBody>
      </p:sp>
      <p:sp>
        <p:nvSpPr>
          <p:cNvPr id="7" name="TextBox 6"/>
          <p:cNvSpPr txBox="1"/>
          <p:nvPr/>
        </p:nvSpPr>
        <p:spPr>
          <a:xfrm>
            <a:off x="139894" y="4759864"/>
            <a:ext cx="8496944"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GB" sz="1200" dirty="0" smtClean="0">
                <a:solidFill>
                  <a:schemeClr val="tx1"/>
                </a:solidFill>
              </a:rPr>
              <a:t>There was a 12.1% </a:t>
            </a:r>
            <a:r>
              <a:rPr lang="en-GB" sz="1200" dirty="0">
                <a:solidFill>
                  <a:schemeClr val="tx1"/>
                </a:solidFill>
              </a:rPr>
              <a:t>decrease </a:t>
            </a:r>
            <a:r>
              <a:rPr lang="en-GB" sz="1200" dirty="0" smtClean="0">
                <a:solidFill>
                  <a:schemeClr val="tx1"/>
                </a:solidFill>
              </a:rPr>
              <a:t>(30 </a:t>
            </a:r>
            <a:r>
              <a:rPr lang="en-GB" sz="1200" dirty="0">
                <a:solidFill>
                  <a:schemeClr val="tx1"/>
                </a:solidFill>
              </a:rPr>
              <a:t>fewer</a:t>
            </a:r>
            <a:r>
              <a:rPr lang="en-GB" sz="1200" dirty="0" smtClean="0">
                <a:solidFill>
                  <a:schemeClr val="tx1"/>
                </a:solidFill>
              </a:rPr>
              <a:t>) in the number of positive solved Child </a:t>
            </a:r>
            <a:r>
              <a:rPr lang="en-GB" sz="1200" dirty="0">
                <a:solidFill>
                  <a:schemeClr val="tx1"/>
                </a:solidFill>
              </a:rPr>
              <a:t>A</a:t>
            </a:r>
            <a:r>
              <a:rPr lang="en-GB" sz="1200" dirty="0" smtClean="0">
                <a:solidFill>
                  <a:schemeClr val="tx1"/>
                </a:solidFill>
              </a:rPr>
              <a:t>buse </a:t>
            </a:r>
            <a:r>
              <a:rPr lang="en-GB" sz="1200" dirty="0">
                <a:solidFill>
                  <a:schemeClr val="tx1"/>
                </a:solidFill>
              </a:rPr>
              <a:t>O</a:t>
            </a:r>
            <a:r>
              <a:rPr lang="en-GB" sz="1200" dirty="0" smtClean="0">
                <a:solidFill>
                  <a:schemeClr val="tx1"/>
                </a:solidFill>
              </a:rPr>
              <a:t>utcomes in the 12 months to July 2019 compared to the 12 months to July 2018.</a:t>
            </a:r>
          </a:p>
          <a:p>
            <a:pPr lvl="0"/>
            <a:endParaRPr lang="en-GB" sz="1200" dirty="0">
              <a:solidFill>
                <a:srgbClr val="FF0000"/>
              </a:solidFill>
            </a:endParaRPr>
          </a:p>
          <a:p>
            <a:pPr lvl="0"/>
            <a:r>
              <a:rPr lang="en-GB" sz="1200" dirty="0" smtClean="0">
                <a:solidFill>
                  <a:schemeClr val="tx1"/>
                </a:solidFill>
              </a:rPr>
              <a:t>There was also a 3.1% point decrease in the solved rate (from 7.9% to 4.8%).  This is due both to a reduction in the number of solved outcomes, as well an increase in the number of offences recorded; 43.5% more offences (an additional 1,363) were recorded in the 12 months to July 2019 compared to the 12 months to July 2018. </a:t>
            </a:r>
          </a:p>
          <a:p>
            <a:pPr lvl="0"/>
            <a:endParaRPr lang="en-GB" sz="1200" dirty="0">
              <a:solidFill>
                <a:srgbClr val="FF0000"/>
              </a:solidFill>
            </a:endParaRPr>
          </a:p>
          <a:p>
            <a:r>
              <a:rPr lang="en-GB" sz="1200" dirty="0">
                <a:solidFill>
                  <a:schemeClr val="tx1"/>
                </a:solidFill>
              </a:rPr>
              <a:t>Due to </a:t>
            </a:r>
            <a:r>
              <a:rPr lang="en-GB" sz="1200" dirty="0" smtClean="0">
                <a:solidFill>
                  <a:schemeClr val="tx1"/>
                </a:solidFill>
              </a:rPr>
              <a:t>the fall in the number of Child Abuse outcomes, and the reduction in the solved rate, a </a:t>
            </a:r>
            <a:r>
              <a:rPr lang="en-GB" sz="1200" dirty="0">
                <a:solidFill>
                  <a:schemeClr val="tx1"/>
                </a:solidFill>
              </a:rPr>
              <a:t>grade of Requires Improvement is recommended</a:t>
            </a:r>
            <a:r>
              <a:rPr lang="en-GB" sz="1200" dirty="0" smtClean="0">
                <a:solidFill>
                  <a:schemeClr val="tx1"/>
                </a:solidFill>
              </a:rPr>
              <a:t>.</a:t>
            </a:r>
            <a:endParaRPr lang="en-GB" sz="1200" dirty="0">
              <a:solidFill>
                <a:schemeClr val="tx1"/>
              </a:solidFill>
            </a:endParaRPr>
          </a:p>
        </p:txBody>
      </p:sp>
      <p:sp>
        <p:nvSpPr>
          <p:cNvPr id="10" name="Rectangle 9"/>
          <p:cNvSpPr/>
          <p:nvPr/>
        </p:nvSpPr>
        <p:spPr>
          <a:xfrm>
            <a:off x="5940152" y="179348"/>
            <a:ext cx="3059832"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6"/>
                </a:solidFill>
              </a:rPr>
              <a:t>Requires Improvement</a:t>
            </a:r>
            <a:endParaRPr lang="en-GB" b="1" dirty="0">
              <a:solidFill>
                <a:schemeClr val="accent6"/>
              </a:solidFill>
            </a:endParaRPr>
          </a:p>
        </p:txBody>
      </p:sp>
      <p:pic>
        <p:nvPicPr>
          <p:cNvPr id="8" name="Picture 7"/>
          <p:cNvPicPr>
            <a:picLocks noChangeAspect="1"/>
          </p:cNvPicPr>
          <p:nvPr/>
        </p:nvPicPr>
        <p:blipFill>
          <a:blip r:embed="rId2"/>
          <a:stretch>
            <a:fillRect/>
          </a:stretch>
        </p:blipFill>
        <p:spPr>
          <a:xfrm>
            <a:off x="107504" y="860973"/>
            <a:ext cx="7465951" cy="1227516"/>
          </a:xfrm>
          <a:prstGeom prst="rect">
            <a:avLst/>
          </a:prstGeom>
        </p:spPr>
      </p:pic>
      <p:pic>
        <p:nvPicPr>
          <p:cNvPr id="11" name="Picture 10"/>
          <p:cNvPicPr>
            <a:picLocks noChangeAspect="1"/>
          </p:cNvPicPr>
          <p:nvPr/>
        </p:nvPicPr>
        <p:blipFill>
          <a:blip r:embed="rId3"/>
          <a:stretch>
            <a:fillRect/>
          </a:stretch>
        </p:blipFill>
        <p:spPr>
          <a:xfrm>
            <a:off x="139895" y="2137701"/>
            <a:ext cx="4360098" cy="1953776"/>
          </a:xfrm>
          <a:prstGeom prst="rect">
            <a:avLst/>
          </a:prstGeom>
        </p:spPr>
      </p:pic>
      <p:pic>
        <p:nvPicPr>
          <p:cNvPr id="12" name="Picture 11"/>
          <p:cNvPicPr>
            <a:picLocks noChangeAspect="1"/>
          </p:cNvPicPr>
          <p:nvPr/>
        </p:nvPicPr>
        <p:blipFill>
          <a:blip r:embed="rId4"/>
          <a:stretch>
            <a:fillRect/>
          </a:stretch>
        </p:blipFill>
        <p:spPr>
          <a:xfrm>
            <a:off x="4594180" y="2137700"/>
            <a:ext cx="4360099" cy="1953777"/>
          </a:xfrm>
          <a:prstGeom prst="rect">
            <a:avLst/>
          </a:prstGeom>
        </p:spPr>
      </p:pic>
    </p:spTree>
    <p:extLst>
      <p:ext uri="{BB962C8B-B14F-4D97-AF65-F5344CB8AC3E}">
        <p14:creationId xmlns:p14="http://schemas.microsoft.com/office/powerpoint/2010/main" val="36833567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81295</TotalTime>
  <Words>2318</Words>
  <Application>Microsoft Office PowerPoint</Application>
  <PresentationFormat>On-screen Show (4:3)</PresentationFormat>
  <Paragraphs>117</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Anna Hook 42078328</cp:lastModifiedBy>
  <cp:revision>2489</cp:revision>
  <cp:lastPrinted>2019-08-12T07:45:47Z</cp:lastPrinted>
  <dcterms:created xsi:type="dcterms:W3CDTF">2016-11-25T10:22:24Z</dcterms:created>
  <dcterms:modified xsi:type="dcterms:W3CDTF">2019-08-20T15:22:13Z</dcterms:modified>
</cp:coreProperties>
</file>