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99" r:id="rId3"/>
    <p:sldId id="286" r:id="rId4"/>
    <p:sldId id="287" r:id="rId5"/>
    <p:sldId id="288" r:id="rId6"/>
    <p:sldId id="289" r:id="rId7"/>
    <p:sldId id="290" r:id="rId8"/>
    <p:sldId id="291" r:id="rId9"/>
    <p:sldId id="292" r:id="rId10"/>
    <p:sldId id="293" r:id="rId11"/>
    <p:sldId id="298" r:id="rId12"/>
    <p:sldId id="294" r:id="rId13"/>
    <p:sldId id="295" r:id="rId14"/>
    <p:sldId id="296"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cy Morris D/SUPT 42000436" initials="LMD4" lastIdx="2" clrIdx="0"/>
  <p:cmAuthor id="1" name="Mark Johnson 42078336" initials="MJ4" lastIdx="9" clrIdx="1">
    <p:extLst/>
  </p:cmAuthor>
  <p:cmAuthor id="2" name="Victoria Harrington 42077067" initials="VH4" lastIdx="14" clrIdx="2">
    <p:extLst/>
  </p:cmAuthor>
  <p:cmAuthor id="3" name="Matt Robbins 42073495" initials="MR4" lastIdx="5" clrIdx="3">
    <p:extLst>
      <p:ext uri="{19B8F6BF-5375-455C-9EA6-DF929625EA0E}">
        <p15:presenceInfo xmlns:p15="http://schemas.microsoft.com/office/powerpoint/2012/main" userId="S-1-5-21-3905950219-3223722337-1205513746-155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048"/>
    <a:srgbClr val="001947"/>
    <a:srgbClr val="E9EDF4"/>
    <a:srgbClr val="1F3651"/>
    <a:srgbClr val="142232"/>
    <a:srgbClr val="E890AB"/>
    <a:srgbClr val="83F5BF"/>
    <a:srgbClr val="FFFF66"/>
    <a:srgbClr val="132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11" autoAdjust="0"/>
    <p:restoredTop sz="99517" autoAdjust="0"/>
  </p:normalViewPr>
  <p:slideViewPr>
    <p:cSldViewPr>
      <p:cViewPr>
        <p:scale>
          <a:sx n="70" d="100"/>
          <a:sy n="70" d="100"/>
        </p:scale>
        <p:origin x="660"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301" cy="496333"/>
          </a:xfrm>
          <a:prstGeom prst="rect">
            <a:avLst/>
          </a:prstGeom>
        </p:spPr>
        <p:txBody>
          <a:bodyPr vert="horz" lIns="92098" tIns="46048" rIns="92098" bIns="46048" rtlCol="0"/>
          <a:lstStyle>
            <a:lvl1pPr algn="l">
              <a:defRPr sz="1200"/>
            </a:lvl1pPr>
          </a:lstStyle>
          <a:p>
            <a:endParaRPr lang="en-GB" dirty="0"/>
          </a:p>
        </p:txBody>
      </p:sp>
      <p:sp>
        <p:nvSpPr>
          <p:cNvPr id="3" name="Date Placeholder 2"/>
          <p:cNvSpPr>
            <a:spLocks noGrp="1"/>
          </p:cNvSpPr>
          <p:nvPr>
            <p:ph type="dt" sz="quarter" idx="1"/>
          </p:nvPr>
        </p:nvSpPr>
        <p:spPr>
          <a:xfrm>
            <a:off x="3849769" y="1"/>
            <a:ext cx="2946301" cy="496333"/>
          </a:xfrm>
          <a:prstGeom prst="rect">
            <a:avLst/>
          </a:prstGeom>
        </p:spPr>
        <p:txBody>
          <a:bodyPr vert="horz" lIns="92098" tIns="46048" rIns="92098" bIns="46048" rtlCol="0"/>
          <a:lstStyle>
            <a:lvl1pPr algn="r">
              <a:defRPr sz="1200"/>
            </a:lvl1pPr>
          </a:lstStyle>
          <a:p>
            <a:fld id="{5903D7C5-9F6C-4676-B42A-1E0731642E03}" type="datetimeFigureOut">
              <a:rPr lang="en-GB" smtClean="0"/>
              <a:t>16/08/2019</a:t>
            </a:fld>
            <a:endParaRPr lang="en-GB" dirty="0"/>
          </a:p>
        </p:txBody>
      </p:sp>
      <p:sp>
        <p:nvSpPr>
          <p:cNvPr id="4" name="Footer Placeholder 3"/>
          <p:cNvSpPr>
            <a:spLocks noGrp="1"/>
          </p:cNvSpPr>
          <p:nvPr>
            <p:ph type="ftr" sz="quarter" idx="2"/>
          </p:nvPr>
        </p:nvSpPr>
        <p:spPr>
          <a:xfrm>
            <a:off x="0" y="9428712"/>
            <a:ext cx="2946301" cy="496333"/>
          </a:xfrm>
          <a:prstGeom prst="rect">
            <a:avLst/>
          </a:prstGeom>
        </p:spPr>
        <p:txBody>
          <a:bodyPr vert="horz" lIns="92098" tIns="46048" rIns="92098" bIns="46048"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769" y="9428712"/>
            <a:ext cx="2946301" cy="496333"/>
          </a:xfrm>
          <a:prstGeom prst="rect">
            <a:avLst/>
          </a:prstGeom>
        </p:spPr>
        <p:txBody>
          <a:bodyPr vert="horz" lIns="92098" tIns="46048" rIns="92098" bIns="46048" rtlCol="0" anchor="b"/>
          <a:lstStyle>
            <a:lvl1pPr algn="r">
              <a:defRPr sz="1200"/>
            </a:lvl1pPr>
          </a:lstStyle>
          <a:p>
            <a:fld id="{B07D4B5A-3B64-4AD6-87F8-980ACD575913}" type="slidenum">
              <a:rPr lang="en-GB" smtClean="0"/>
              <a:t>‹#›</a:t>
            </a:fld>
            <a:endParaRPr lang="en-GB" dirty="0"/>
          </a:p>
        </p:txBody>
      </p:sp>
    </p:spTree>
    <p:extLst>
      <p:ext uri="{BB962C8B-B14F-4D97-AF65-F5344CB8AC3E}">
        <p14:creationId xmlns:p14="http://schemas.microsoft.com/office/powerpoint/2010/main" val="34984654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301" cy="496333"/>
          </a:xfrm>
          <a:prstGeom prst="rect">
            <a:avLst/>
          </a:prstGeom>
        </p:spPr>
        <p:txBody>
          <a:bodyPr vert="horz" lIns="92098" tIns="46048" rIns="92098" bIns="46048" rtlCol="0"/>
          <a:lstStyle>
            <a:lvl1pPr algn="l">
              <a:defRPr sz="1200"/>
            </a:lvl1pPr>
          </a:lstStyle>
          <a:p>
            <a:endParaRPr lang="en-GB" dirty="0"/>
          </a:p>
        </p:txBody>
      </p:sp>
      <p:sp>
        <p:nvSpPr>
          <p:cNvPr id="3" name="Date Placeholder 2"/>
          <p:cNvSpPr>
            <a:spLocks noGrp="1"/>
          </p:cNvSpPr>
          <p:nvPr>
            <p:ph type="dt" idx="1"/>
          </p:nvPr>
        </p:nvSpPr>
        <p:spPr>
          <a:xfrm>
            <a:off x="3849769" y="1"/>
            <a:ext cx="2946301" cy="496333"/>
          </a:xfrm>
          <a:prstGeom prst="rect">
            <a:avLst/>
          </a:prstGeom>
        </p:spPr>
        <p:txBody>
          <a:bodyPr vert="horz" lIns="92098" tIns="46048" rIns="92098" bIns="46048" rtlCol="0"/>
          <a:lstStyle>
            <a:lvl1pPr algn="r">
              <a:defRPr sz="1200"/>
            </a:lvl1pPr>
          </a:lstStyle>
          <a:p>
            <a:fld id="{94FE0818-969F-4496-9006-8FE67EE6E561}" type="datetimeFigureOut">
              <a:rPr lang="en-GB" smtClean="0"/>
              <a:t>16/08/2019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98" tIns="46048" rIns="92098" bIns="46048" rtlCol="0" anchor="ctr"/>
          <a:lstStyle/>
          <a:p>
            <a:endParaRPr lang="en-GB" dirty="0"/>
          </a:p>
        </p:txBody>
      </p:sp>
      <p:sp>
        <p:nvSpPr>
          <p:cNvPr id="5" name="Notes Placeholder 4"/>
          <p:cNvSpPr>
            <a:spLocks noGrp="1"/>
          </p:cNvSpPr>
          <p:nvPr>
            <p:ph type="body" sz="quarter" idx="3"/>
          </p:nvPr>
        </p:nvSpPr>
        <p:spPr>
          <a:xfrm>
            <a:off x="680411" y="4715951"/>
            <a:ext cx="5436857" cy="4466987"/>
          </a:xfrm>
          <a:prstGeom prst="rect">
            <a:avLst/>
          </a:prstGeom>
        </p:spPr>
        <p:txBody>
          <a:bodyPr vert="horz" lIns="92098" tIns="46048" rIns="92098" bIns="4604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712"/>
            <a:ext cx="2946301" cy="496333"/>
          </a:xfrm>
          <a:prstGeom prst="rect">
            <a:avLst/>
          </a:prstGeom>
        </p:spPr>
        <p:txBody>
          <a:bodyPr vert="horz" lIns="92098" tIns="46048" rIns="92098" bIns="4604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769" y="9428712"/>
            <a:ext cx="2946301" cy="496333"/>
          </a:xfrm>
          <a:prstGeom prst="rect">
            <a:avLst/>
          </a:prstGeom>
        </p:spPr>
        <p:txBody>
          <a:bodyPr vert="horz" lIns="92098" tIns="46048" rIns="92098" bIns="46048" rtlCol="0" anchor="b"/>
          <a:lstStyle>
            <a:lvl1pPr algn="r">
              <a:defRPr sz="1200"/>
            </a:lvl1pPr>
          </a:lstStyle>
          <a:p>
            <a:fld id="{AC682968-C500-41F0-8EA9-AEB7EAFF1BE1}" type="slidenum">
              <a:rPr lang="en-GB" smtClean="0"/>
              <a:t>‹#›</a:t>
            </a:fld>
            <a:endParaRPr lang="en-GB" dirty="0"/>
          </a:p>
        </p:txBody>
      </p:sp>
    </p:spTree>
    <p:extLst>
      <p:ext uri="{BB962C8B-B14F-4D97-AF65-F5344CB8AC3E}">
        <p14:creationId xmlns:p14="http://schemas.microsoft.com/office/powerpoint/2010/main" val="151771399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03070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3D49C3-51F0-484B-90BE-E68DCD6092B4}" type="datetime1">
              <a:rPr lang="en-GB" smtClean="0"/>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8071105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862981-8D8F-4C00-A270-A50B97D6A135}" type="datetime1">
              <a:rPr lang="en-GB" smtClean="0"/>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5372484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D14697-7789-46C6-8E9B-DA9F96D7ACB6}" type="datetime1">
              <a:rPr lang="en-GB" smtClean="0"/>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5975425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45F4F4-1575-4393-9066-05EB6415236A}" type="datetime1">
              <a:rPr lang="en-GB" smtClean="0"/>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6518447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C8DACA-9ED4-4ABD-8F4A-4833BB894C40}" type="datetime1">
              <a:rPr lang="en-GB" smtClean="0"/>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5191148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99A09AD-8B61-4E5D-AE1F-CAFF15C4FBF5}" type="datetime1">
              <a:rPr lang="en-GB" smtClean="0"/>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3879794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C38E7A-8525-40C6-8BB1-5440BCB18485}" type="datetime1">
              <a:rPr lang="en-GB" smtClean="0"/>
              <a:t>16/08/2019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3060489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26EBF3-73A6-4007-A20F-ABFC92F4115D}" type="datetime1">
              <a:rPr lang="en-GB" smtClean="0"/>
              <a:t>16/08/2019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2504707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B7109-DAC7-4ACA-9CB2-2C155A3CF4F1}" type="datetime1">
              <a:rPr lang="en-GB" smtClean="0"/>
              <a:t>16/08/2019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37212632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D8A6CB-2731-471C-A854-00C06D38D1CB}" type="datetime1">
              <a:rPr lang="en-GB" smtClean="0"/>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10095900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AB555-B295-4818-A9D2-165A49934E58}" type="datetime1">
              <a:rPr lang="en-GB" smtClean="0"/>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0D83E65-4E55-4BA6-A0BC-212B9D3BDCE3}" type="slidenum">
              <a:rPr lang="en-GB" smtClean="0"/>
              <a:pPr/>
              <a:t>‹#›</a:t>
            </a:fld>
            <a:endParaRPr lang="en-GB" dirty="0"/>
          </a:p>
        </p:txBody>
      </p:sp>
    </p:spTree>
    <p:extLst>
      <p:ext uri="{BB962C8B-B14F-4D97-AF65-F5344CB8AC3E}">
        <p14:creationId xmlns:p14="http://schemas.microsoft.com/office/powerpoint/2010/main" val="27352079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0021A-6670-426C-9817-1BEF5B58DECA}" type="datetime1">
              <a:rPr lang="en-GB" smtClean="0"/>
              <a:t>16/08/2019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83E65-4E55-4BA6-A0BC-212B9D3BDCE3}" type="slidenum">
              <a:rPr lang="en-GB" smtClean="0"/>
              <a:t>‹#›</a:t>
            </a:fld>
            <a:endParaRPr lang="en-GB" dirty="0"/>
          </a:p>
        </p:txBody>
      </p:sp>
    </p:spTree>
    <p:extLst>
      <p:ext uri="{BB962C8B-B14F-4D97-AF65-F5344CB8AC3E}">
        <p14:creationId xmlns:p14="http://schemas.microsoft.com/office/powerpoint/2010/main" val="3332614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emf"/><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1.xml"/><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225" y="1124744"/>
            <a:ext cx="8599558" cy="1323439"/>
          </a:xfrm>
          <a:prstGeom prst="rect">
            <a:avLst/>
          </a:prstGeom>
          <a:noFill/>
        </p:spPr>
        <p:txBody>
          <a:bodyPr wrap="square" rtlCol="0">
            <a:spAutoFit/>
          </a:bodyPr>
          <a:lstStyle/>
          <a:p>
            <a:r>
              <a:rPr lang="en-GB" sz="4000" b="1" dirty="0" smtClean="0"/>
              <a:t>Police and Crime Plan 2016-2020</a:t>
            </a:r>
          </a:p>
          <a:p>
            <a:r>
              <a:rPr lang="en-GB" sz="4000" b="1" dirty="0" smtClean="0"/>
              <a:t>Monthly Performance Update</a:t>
            </a:r>
          </a:p>
        </p:txBody>
      </p:sp>
      <p:sp>
        <p:nvSpPr>
          <p:cNvPr id="3" name="Rectangle 2"/>
          <p:cNvSpPr/>
          <p:nvPr/>
        </p:nvSpPr>
        <p:spPr>
          <a:xfrm>
            <a:off x="199225" y="2570431"/>
            <a:ext cx="4572000" cy="523220"/>
          </a:xfrm>
          <a:prstGeom prst="rect">
            <a:avLst/>
          </a:prstGeom>
        </p:spPr>
        <p:txBody>
          <a:bodyPr>
            <a:spAutoFit/>
          </a:bodyPr>
          <a:lstStyle/>
          <a:p>
            <a:r>
              <a:rPr lang="en-GB" sz="2800" b="1" dirty="0" smtClean="0"/>
              <a:t>June 2019</a:t>
            </a:r>
            <a:endParaRPr lang="en-GB" sz="2800" b="1" dirty="0"/>
          </a:p>
        </p:txBody>
      </p:sp>
      <p:sp>
        <p:nvSpPr>
          <p:cNvPr id="8" name="Rectangle 7"/>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4" name="TextBox 3"/>
          <p:cNvSpPr txBox="1"/>
          <p:nvPr/>
        </p:nvSpPr>
        <p:spPr>
          <a:xfrm>
            <a:off x="5364088" y="5705380"/>
            <a:ext cx="3744416" cy="1077218"/>
          </a:xfrm>
          <a:prstGeom prst="rect">
            <a:avLst/>
          </a:prstGeom>
          <a:noFill/>
        </p:spPr>
        <p:txBody>
          <a:bodyPr wrap="square" rtlCol="0">
            <a:spAutoFit/>
          </a:bodyPr>
          <a:lstStyle/>
          <a:p>
            <a:pPr algn="r"/>
            <a:r>
              <a:rPr lang="en-GB" sz="1600" dirty="0" smtClean="0"/>
              <a:t>Version 1.2</a:t>
            </a:r>
          </a:p>
          <a:p>
            <a:pPr algn="r"/>
            <a:r>
              <a:rPr lang="en-GB" sz="1600" dirty="0" smtClean="0"/>
              <a:t>Produced July 2019</a:t>
            </a:r>
          </a:p>
          <a:p>
            <a:pPr algn="r"/>
            <a:r>
              <a:rPr lang="en-GB" sz="1600" dirty="0" smtClean="0"/>
              <a:t>Performance Analysis Unit, Essex Police</a:t>
            </a:r>
          </a:p>
          <a:p>
            <a:pPr algn="r"/>
            <a:r>
              <a:rPr lang="en-GB" sz="1600" dirty="0"/>
              <a:t>Sensitivity: </a:t>
            </a:r>
            <a:r>
              <a:rPr lang="en-GB" sz="1600" dirty="0" smtClean="0"/>
              <a:t>Official</a:t>
            </a:r>
            <a:endParaRPr lang="en-GB" sz="1600" dirty="0"/>
          </a:p>
        </p:txBody>
      </p:sp>
      <p:sp>
        <p:nvSpPr>
          <p:cNvPr id="10" name="TextBox 9"/>
          <p:cNvSpPr txBox="1"/>
          <p:nvPr/>
        </p:nvSpPr>
        <p:spPr>
          <a:xfrm>
            <a:off x="199225" y="3093649"/>
            <a:ext cx="8329642" cy="276999"/>
          </a:xfrm>
          <a:prstGeom prst="rect">
            <a:avLst/>
          </a:prstGeom>
          <a:noFill/>
        </p:spPr>
        <p:txBody>
          <a:bodyPr wrap="square" rtlCol="0">
            <a:spAutoFit/>
          </a:bodyPr>
          <a:lstStyle/>
          <a:p>
            <a:r>
              <a:rPr lang="en-GB" sz="1200" i="1" dirty="0" smtClean="0">
                <a:solidFill>
                  <a:schemeClr val="bg1">
                    <a:lumMod val="50000"/>
                  </a:schemeClr>
                </a:solidFill>
              </a:rPr>
              <a:t>National </a:t>
            </a:r>
            <a:r>
              <a:rPr lang="en-GB" sz="1200" i="1" dirty="0">
                <a:solidFill>
                  <a:schemeClr val="bg1">
                    <a:lumMod val="50000"/>
                  </a:schemeClr>
                </a:solidFill>
              </a:rPr>
              <a:t>and MSG positions are to </a:t>
            </a:r>
            <a:r>
              <a:rPr lang="en-GB" sz="1200" i="1" dirty="0" smtClean="0">
                <a:solidFill>
                  <a:schemeClr val="bg1">
                    <a:lumMod val="50000"/>
                  </a:schemeClr>
                </a:solidFill>
              </a:rPr>
              <a:t>30</a:t>
            </a:r>
            <a:r>
              <a:rPr lang="en-GB" sz="1200" i="1" baseline="30000" dirty="0" smtClean="0">
                <a:solidFill>
                  <a:schemeClr val="bg1">
                    <a:lumMod val="50000"/>
                  </a:schemeClr>
                </a:solidFill>
              </a:rPr>
              <a:t>th</a:t>
            </a:r>
            <a:r>
              <a:rPr lang="en-GB" sz="1200" i="1" dirty="0" smtClean="0">
                <a:solidFill>
                  <a:schemeClr val="bg1">
                    <a:lumMod val="50000"/>
                  </a:schemeClr>
                </a:solidFill>
              </a:rPr>
              <a:t> April 2019 (Essex Police data are to 30</a:t>
            </a:r>
            <a:r>
              <a:rPr lang="en-GB" sz="1200" i="1" baseline="30000" dirty="0" smtClean="0">
                <a:solidFill>
                  <a:schemeClr val="bg1">
                    <a:lumMod val="50000"/>
                  </a:schemeClr>
                </a:solidFill>
              </a:rPr>
              <a:t>th</a:t>
            </a:r>
            <a:r>
              <a:rPr lang="en-GB" sz="1200" i="1" dirty="0" smtClean="0">
                <a:solidFill>
                  <a:schemeClr val="bg1">
                    <a:lumMod val="50000"/>
                  </a:schemeClr>
                </a:solidFill>
              </a:rPr>
              <a:t> June 2019).  </a:t>
            </a:r>
            <a:endParaRPr lang="en-GB" sz="1200" i="1" dirty="0">
              <a:solidFill>
                <a:schemeClr val="bg1">
                  <a:lumMod val="50000"/>
                </a:schemeClr>
              </a:solidFill>
            </a:endParaRP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225" y="5877271"/>
            <a:ext cx="1758002" cy="683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Users\42073495\AppData\Local\Temp\Essex Police logo and text on whit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07" y="4581128"/>
            <a:ext cx="1976798"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571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rgbClr val="FF0000"/>
              </a:solidFill>
            </a:endParaRPr>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Monthly Performance Overview: Exceptions</a:t>
            </a:r>
            <a:endParaRPr lang="en-GB" b="1" dirty="0">
              <a:solidFill>
                <a:schemeClr val="bg1"/>
              </a:solidFill>
            </a:endParaRPr>
          </a:p>
        </p:txBody>
      </p:sp>
      <p:sp>
        <p:nvSpPr>
          <p:cNvPr id="5" name="Slide Number Placeholder 4"/>
          <p:cNvSpPr>
            <a:spLocks noGrp="1"/>
          </p:cNvSpPr>
          <p:nvPr>
            <p:ph type="sldNum" sz="quarter" idx="12"/>
          </p:nvPr>
        </p:nvSpPr>
        <p:spPr>
          <a:xfrm>
            <a:off x="6743864" y="6448251"/>
            <a:ext cx="2133600" cy="365125"/>
          </a:xfrm>
        </p:spPr>
        <p:txBody>
          <a:bodyPr/>
          <a:lstStyle/>
          <a:p>
            <a:fld id="{E0D83E65-4E55-4BA6-A0BC-212B9D3BDCE3}" type="slidenum">
              <a:rPr lang="en-GB" smtClean="0"/>
              <a:pPr/>
              <a:t>10</a:t>
            </a:fld>
            <a:endParaRPr lang="en-GB" dirty="0"/>
          </a:p>
        </p:txBody>
      </p:sp>
      <p:sp>
        <p:nvSpPr>
          <p:cNvPr id="7" name="TextBox 6"/>
          <p:cNvSpPr txBox="1"/>
          <p:nvPr/>
        </p:nvSpPr>
        <p:spPr>
          <a:xfrm>
            <a:off x="126064" y="877137"/>
            <a:ext cx="8894104" cy="92333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solidFill>
                  <a:schemeClr val="tx1"/>
                </a:solidFill>
              </a:rPr>
              <a:t>Exceptions Overview</a:t>
            </a:r>
            <a:r>
              <a:rPr lang="en-GB" dirty="0" smtClean="0">
                <a:solidFill>
                  <a:schemeClr val="tx1"/>
                </a:solidFill>
              </a:rPr>
              <a:t> </a:t>
            </a:r>
          </a:p>
          <a:p>
            <a:r>
              <a:rPr lang="en-GB" sz="1200" dirty="0" smtClean="0">
                <a:solidFill>
                  <a:schemeClr val="tx1"/>
                </a:solidFill>
              </a:rPr>
              <a:t>The following offence type experienced a statistically significant increase for the month of June: Arson</a:t>
            </a:r>
          </a:p>
          <a:p>
            <a:r>
              <a:rPr lang="en-GB" sz="1200" dirty="0">
                <a:solidFill>
                  <a:schemeClr val="tx1"/>
                </a:solidFill>
              </a:rPr>
              <a:t>The following offence type experienced a statistically significant d</a:t>
            </a:r>
            <a:r>
              <a:rPr lang="en-GB" sz="1200" dirty="0" smtClean="0">
                <a:solidFill>
                  <a:schemeClr val="tx1"/>
                </a:solidFill>
              </a:rPr>
              <a:t>ecrease </a:t>
            </a:r>
            <a:r>
              <a:rPr lang="en-GB" sz="1200" dirty="0">
                <a:solidFill>
                  <a:schemeClr val="tx1"/>
                </a:solidFill>
              </a:rPr>
              <a:t>for the month of June: </a:t>
            </a:r>
            <a:r>
              <a:rPr lang="en-GB" sz="1200" dirty="0" smtClean="0">
                <a:solidFill>
                  <a:schemeClr val="tx1"/>
                </a:solidFill>
              </a:rPr>
              <a:t>Business Robbery</a:t>
            </a:r>
            <a:endParaRPr lang="en-GB" sz="1200" dirty="0">
              <a:solidFill>
                <a:schemeClr val="tx1"/>
              </a:solidFill>
            </a:endParaRPr>
          </a:p>
          <a:p>
            <a:r>
              <a:rPr lang="en-GB" sz="1200" dirty="0" smtClean="0">
                <a:solidFill>
                  <a:srgbClr val="FF0000"/>
                </a:solidFill>
              </a:rPr>
              <a:t>		</a:t>
            </a:r>
          </a:p>
        </p:txBody>
      </p:sp>
      <p:sp>
        <p:nvSpPr>
          <p:cNvPr id="8" name="TextBox 7"/>
          <p:cNvSpPr txBox="1"/>
          <p:nvPr/>
        </p:nvSpPr>
        <p:spPr>
          <a:xfrm>
            <a:off x="125424" y="2286728"/>
            <a:ext cx="8894104" cy="8617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solidFill>
                  <a:schemeClr val="tx1"/>
                </a:solidFill>
              </a:rPr>
              <a:t>Arson</a:t>
            </a:r>
          </a:p>
          <a:p>
            <a:r>
              <a:rPr lang="en-GB" sz="1200" dirty="0" smtClean="0">
                <a:solidFill>
                  <a:schemeClr val="tx1"/>
                </a:solidFill>
              </a:rPr>
              <a:t>100.8% </a:t>
            </a:r>
            <a:r>
              <a:rPr lang="en-GB" sz="1200" dirty="0">
                <a:solidFill>
                  <a:schemeClr val="tx1"/>
                </a:solidFill>
              </a:rPr>
              <a:t>increase </a:t>
            </a:r>
            <a:r>
              <a:rPr lang="en-GB" sz="1200" dirty="0" smtClean="0">
                <a:solidFill>
                  <a:schemeClr val="tx1"/>
                </a:solidFill>
              </a:rPr>
              <a:t>(505 </a:t>
            </a:r>
            <a:r>
              <a:rPr lang="en-GB" sz="1200" dirty="0">
                <a:solidFill>
                  <a:schemeClr val="tx1"/>
                </a:solidFill>
              </a:rPr>
              <a:t>additional </a:t>
            </a:r>
            <a:r>
              <a:rPr lang="en-GB" sz="1200" dirty="0" smtClean="0">
                <a:solidFill>
                  <a:schemeClr val="tx1"/>
                </a:solidFill>
              </a:rPr>
              <a:t>offences</a:t>
            </a:r>
            <a:r>
              <a:rPr lang="en-GB" sz="1200" dirty="0">
                <a:solidFill>
                  <a:schemeClr val="tx1"/>
                </a:solidFill>
              </a:rPr>
              <a:t>) for the 12 months to </a:t>
            </a:r>
            <a:r>
              <a:rPr lang="en-GB" sz="1200" dirty="0" smtClean="0">
                <a:solidFill>
                  <a:schemeClr val="tx1"/>
                </a:solidFill>
              </a:rPr>
              <a:t>June </a:t>
            </a:r>
            <a:r>
              <a:rPr lang="en-GB" sz="1200" dirty="0">
                <a:solidFill>
                  <a:schemeClr val="tx1"/>
                </a:solidFill>
              </a:rPr>
              <a:t>2019 </a:t>
            </a:r>
            <a:r>
              <a:rPr lang="en-GB" sz="1200" dirty="0" smtClean="0">
                <a:solidFill>
                  <a:schemeClr val="tx1"/>
                </a:solidFill>
              </a:rPr>
              <a:t>compared </a:t>
            </a:r>
            <a:r>
              <a:rPr lang="en-GB" sz="1200" dirty="0">
                <a:solidFill>
                  <a:schemeClr val="tx1"/>
                </a:solidFill>
              </a:rPr>
              <a:t>to the 12 months to </a:t>
            </a:r>
            <a:r>
              <a:rPr lang="en-GB" sz="1200" dirty="0" smtClean="0">
                <a:solidFill>
                  <a:schemeClr val="tx1"/>
                </a:solidFill>
              </a:rPr>
              <a:t>June 2018</a:t>
            </a:r>
            <a:r>
              <a:rPr lang="en-GB" sz="1200" dirty="0">
                <a:solidFill>
                  <a:schemeClr val="tx1"/>
                </a:solidFill>
              </a:rPr>
              <a:t>. The </a:t>
            </a:r>
            <a:r>
              <a:rPr lang="en-GB" sz="1200" dirty="0" smtClean="0">
                <a:solidFill>
                  <a:schemeClr val="tx1"/>
                </a:solidFill>
              </a:rPr>
              <a:t>Force </a:t>
            </a:r>
            <a:r>
              <a:rPr lang="en-GB" sz="1200" dirty="0">
                <a:solidFill>
                  <a:schemeClr val="tx1"/>
                </a:solidFill>
              </a:rPr>
              <a:t>and </a:t>
            </a:r>
            <a:r>
              <a:rPr lang="en-GB" sz="1200" dirty="0" smtClean="0">
                <a:solidFill>
                  <a:schemeClr val="tx1"/>
                </a:solidFill>
              </a:rPr>
              <a:t>five districts </a:t>
            </a:r>
            <a:r>
              <a:rPr lang="en-GB" sz="1200" dirty="0">
                <a:solidFill>
                  <a:schemeClr val="tx1"/>
                </a:solidFill>
              </a:rPr>
              <a:t>saw a statistically exceptional</a:t>
            </a:r>
            <a:r>
              <a:rPr lang="en-GB" sz="1200" dirty="0" smtClean="0">
                <a:solidFill>
                  <a:schemeClr val="tx1"/>
                </a:solidFill>
              </a:rPr>
              <a:t> increase</a:t>
            </a:r>
            <a:r>
              <a:rPr lang="en-GB" sz="1200" dirty="0">
                <a:solidFill>
                  <a:schemeClr val="tx1"/>
                </a:solidFill>
              </a:rPr>
              <a:t> in the month of </a:t>
            </a:r>
            <a:r>
              <a:rPr lang="en-GB" sz="1200" dirty="0" smtClean="0">
                <a:solidFill>
                  <a:schemeClr val="tx1"/>
                </a:solidFill>
              </a:rPr>
              <a:t>June 2019. This </a:t>
            </a:r>
            <a:r>
              <a:rPr lang="en-GB" sz="1200" dirty="0">
                <a:solidFill>
                  <a:schemeClr val="tx1"/>
                </a:solidFill>
              </a:rPr>
              <a:t>increase is mainly due to a change in the process by which the Fire &amp; Rescue Service report these offences to the police</a:t>
            </a:r>
            <a:r>
              <a:rPr lang="en-GB" sz="1200" dirty="0" smtClean="0">
                <a:solidFill>
                  <a:schemeClr val="tx1"/>
                </a:solidFill>
              </a:rPr>
              <a:t>. </a:t>
            </a:r>
            <a:endParaRPr lang="en-GB" sz="1200" dirty="0">
              <a:solidFill>
                <a:schemeClr val="tx1"/>
              </a:solidFill>
            </a:endParaRPr>
          </a:p>
        </p:txBody>
      </p:sp>
      <p:sp>
        <p:nvSpPr>
          <p:cNvPr id="10" name="TextBox 9"/>
          <p:cNvSpPr txBox="1"/>
          <p:nvPr/>
        </p:nvSpPr>
        <p:spPr>
          <a:xfrm>
            <a:off x="126064" y="3634763"/>
            <a:ext cx="8894104" cy="6771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solidFill>
                  <a:schemeClr val="tx1"/>
                </a:solidFill>
              </a:rPr>
              <a:t>Business Robbery</a:t>
            </a:r>
          </a:p>
          <a:p>
            <a:r>
              <a:rPr lang="en-GB" sz="1200" dirty="0" smtClean="0">
                <a:solidFill>
                  <a:schemeClr val="tx1"/>
                </a:solidFill>
              </a:rPr>
              <a:t>3.2% decrease (six fewer offences</a:t>
            </a:r>
            <a:r>
              <a:rPr lang="en-GB" sz="1200" dirty="0">
                <a:solidFill>
                  <a:schemeClr val="tx1"/>
                </a:solidFill>
              </a:rPr>
              <a:t>) for the 12 months to </a:t>
            </a:r>
            <a:r>
              <a:rPr lang="en-GB" sz="1200" dirty="0" smtClean="0">
                <a:solidFill>
                  <a:schemeClr val="tx1"/>
                </a:solidFill>
              </a:rPr>
              <a:t>June </a:t>
            </a:r>
            <a:r>
              <a:rPr lang="en-GB" sz="1200" dirty="0">
                <a:solidFill>
                  <a:schemeClr val="tx1"/>
                </a:solidFill>
              </a:rPr>
              <a:t>2019 </a:t>
            </a:r>
            <a:r>
              <a:rPr lang="en-GB" sz="1200" dirty="0" smtClean="0">
                <a:solidFill>
                  <a:schemeClr val="tx1"/>
                </a:solidFill>
              </a:rPr>
              <a:t>compared </a:t>
            </a:r>
            <a:r>
              <a:rPr lang="en-GB" sz="1200" dirty="0">
                <a:solidFill>
                  <a:schemeClr val="tx1"/>
                </a:solidFill>
              </a:rPr>
              <a:t>to the 12 months to </a:t>
            </a:r>
            <a:r>
              <a:rPr lang="en-GB" sz="1200" dirty="0" smtClean="0">
                <a:solidFill>
                  <a:schemeClr val="tx1"/>
                </a:solidFill>
              </a:rPr>
              <a:t>June 2018</a:t>
            </a:r>
            <a:r>
              <a:rPr lang="en-GB" sz="1200" dirty="0">
                <a:solidFill>
                  <a:schemeClr val="tx1"/>
                </a:solidFill>
              </a:rPr>
              <a:t>. The </a:t>
            </a:r>
            <a:r>
              <a:rPr lang="en-GB" sz="1200" dirty="0" smtClean="0">
                <a:solidFill>
                  <a:schemeClr val="tx1"/>
                </a:solidFill>
              </a:rPr>
              <a:t>Force saw a </a:t>
            </a:r>
            <a:r>
              <a:rPr lang="en-GB" sz="1200" dirty="0">
                <a:solidFill>
                  <a:schemeClr val="tx1"/>
                </a:solidFill>
              </a:rPr>
              <a:t>statistically exceptional</a:t>
            </a:r>
            <a:r>
              <a:rPr lang="en-GB" sz="1200" dirty="0" smtClean="0">
                <a:solidFill>
                  <a:schemeClr val="tx1"/>
                </a:solidFill>
              </a:rPr>
              <a:t> decrease </a:t>
            </a:r>
            <a:r>
              <a:rPr lang="en-GB" sz="1200" dirty="0">
                <a:solidFill>
                  <a:schemeClr val="tx1"/>
                </a:solidFill>
              </a:rPr>
              <a:t>in the month of </a:t>
            </a:r>
            <a:r>
              <a:rPr lang="en-GB" sz="1200" dirty="0" smtClean="0">
                <a:solidFill>
                  <a:schemeClr val="tx1"/>
                </a:solidFill>
              </a:rPr>
              <a:t>June 2019. </a:t>
            </a:r>
            <a:endParaRPr lang="en-GB" sz="1200" dirty="0">
              <a:solidFill>
                <a:schemeClr val="tx1"/>
              </a:solidFill>
            </a:endParaRPr>
          </a:p>
        </p:txBody>
      </p:sp>
    </p:spTree>
    <p:extLst>
      <p:ext uri="{BB962C8B-B14F-4D97-AF65-F5344CB8AC3E}">
        <p14:creationId xmlns:p14="http://schemas.microsoft.com/office/powerpoint/2010/main" val="736604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chemeClr val="bg1"/>
              </a:solidFill>
            </a:endParaRPr>
          </a:p>
        </p:txBody>
      </p:sp>
      <p:sp>
        <p:nvSpPr>
          <p:cNvPr id="7" name="Rectangle 6"/>
          <p:cNvSpPr/>
          <p:nvPr/>
        </p:nvSpPr>
        <p:spPr>
          <a:xfrm>
            <a:off x="107504" y="179348"/>
            <a:ext cx="7200800" cy="369332"/>
          </a:xfrm>
          <a:prstGeom prst="rect">
            <a:avLst/>
          </a:prstGeom>
        </p:spPr>
        <p:txBody>
          <a:bodyPr wrap="square">
            <a:spAutoFit/>
          </a:bodyPr>
          <a:lstStyle/>
          <a:p>
            <a:r>
              <a:rPr lang="en-GB" b="1" dirty="0" smtClean="0">
                <a:solidFill>
                  <a:schemeClr val="bg1"/>
                </a:solidFill>
              </a:rPr>
              <a:t>2016-2020 Police and Crime Plan Performance Indicators</a:t>
            </a:r>
            <a:endParaRPr lang="en-GB" b="1" dirty="0">
              <a:solidFill>
                <a:schemeClr val="bg1"/>
              </a:solidFill>
            </a:endParaRPr>
          </a:p>
        </p:txBody>
      </p:sp>
      <p:sp>
        <p:nvSpPr>
          <p:cNvPr id="11" name="TextBox 10"/>
          <p:cNvSpPr txBox="1"/>
          <p:nvPr/>
        </p:nvSpPr>
        <p:spPr>
          <a:xfrm>
            <a:off x="7907361" y="698606"/>
            <a:ext cx="1236639" cy="261610"/>
          </a:xfrm>
          <a:prstGeom prst="rect">
            <a:avLst/>
          </a:prstGeom>
          <a:noFill/>
        </p:spPr>
        <p:txBody>
          <a:bodyPr wrap="square" rtlCol="0">
            <a:spAutoFit/>
          </a:bodyPr>
          <a:lstStyle/>
          <a:p>
            <a:pPr algn="ctr"/>
            <a:r>
              <a:rPr lang="en-GB" sz="1100" dirty="0" smtClean="0"/>
              <a:t>Table 1</a:t>
            </a:r>
            <a:endParaRPr lang="en-GB" sz="1100" dirty="0"/>
          </a:p>
        </p:txBody>
      </p:sp>
      <p:sp>
        <p:nvSpPr>
          <p:cNvPr id="12" name="TextBox 11"/>
          <p:cNvSpPr txBox="1"/>
          <p:nvPr/>
        </p:nvSpPr>
        <p:spPr>
          <a:xfrm>
            <a:off x="6553200" y="5308743"/>
            <a:ext cx="2411288" cy="276999"/>
          </a:xfrm>
          <a:prstGeom prst="rect">
            <a:avLst/>
          </a:prstGeom>
          <a:noFill/>
        </p:spPr>
        <p:txBody>
          <a:bodyPr wrap="square" rtlCol="0">
            <a:spAutoFit/>
          </a:bodyPr>
          <a:lstStyle/>
          <a:p>
            <a:pPr algn="r"/>
            <a:r>
              <a:rPr lang="en-GB" sz="1200" dirty="0" smtClean="0"/>
              <a:t>See page 12 for endnotes.</a:t>
            </a:r>
            <a:endParaRPr lang="en-GB" sz="1200" dirty="0"/>
          </a:p>
        </p:txBody>
      </p:sp>
      <p:sp>
        <p:nvSpPr>
          <p:cNvPr id="13" name="Slide Number Placeholder 2"/>
          <p:cNvSpPr>
            <a:spLocks noGrp="1"/>
          </p:cNvSpPr>
          <p:nvPr>
            <p:ph type="sldNum" sz="quarter" idx="12"/>
          </p:nvPr>
        </p:nvSpPr>
        <p:spPr>
          <a:xfrm>
            <a:off x="6553200" y="6356350"/>
            <a:ext cx="2133600" cy="365125"/>
          </a:xfrm>
        </p:spPr>
        <p:txBody>
          <a:bodyPr/>
          <a:lstStyle/>
          <a:p>
            <a:fld id="{E0D83E65-4E55-4BA6-A0BC-212B9D3BDCE3}" type="slidenum">
              <a:rPr lang="en-GB" smtClean="0"/>
              <a:pPr/>
              <a:t>11</a:t>
            </a:fld>
            <a:endParaRPr lang="en-GB" dirty="0"/>
          </a:p>
        </p:txBody>
      </p:sp>
      <p:pic>
        <p:nvPicPr>
          <p:cNvPr id="2" name="Picture 1"/>
          <p:cNvPicPr>
            <a:picLocks noChangeAspect="1"/>
          </p:cNvPicPr>
          <p:nvPr/>
        </p:nvPicPr>
        <p:blipFill>
          <a:blip r:embed="rId2"/>
          <a:stretch>
            <a:fillRect/>
          </a:stretch>
        </p:blipFill>
        <p:spPr>
          <a:xfrm>
            <a:off x="72358" y="984261"/>
            <a:ext cx="8961909" cy="3912946"/>
          </a:xfrm>
          <a:prstGeom prst="rect">
            <a:avLst/>
          </a:prstGeom>
        </p:spPr>
      </p:pic>
    </p:spTree>
    <p:extLst>
      <p:ext uri="{BB962C8B-B14F-4D97-AF65-F5344CB8AC3E}">
        <p14:creationId xmlns:p14="http://schemas.microsoft.com/office/powerpoint/2010/main" val="3736157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rgbClr val="FF0000"/>
              </a:solidFill>
            </a:endParaRPr>
          </a:p>
        </p:txBody>
      </p:sp>
      <p:sp>
        <p:nvSpPr>
          <p:cNvPr id="7" name="Rectangle 6"/>
          <p:cNvSpPr/>
          <p:nvPr/>
        </p:nvSpPr>
        <p:spPr>
          <a:xfrm>
            <a:off x="107504" y="179348"/>
            <a:ext cx="7200800" cy="369332"/>
          </a:xfrm>
          <a:prstGeom prst="rect">
            <a:avLst/>
          </a:prstGeom>
        </p:spPr>
        <p:txBody>
          <a:bodyPr wrap="square">
            <a:spAutoFit/>
          </a:bodyPr>
          <a:lstStyle/>
          <a:p>
            <a:r>
              <a:rPr lang="en-GB" b="1" dirty="0" smtClean="0">
                <a:solidFill>
                  <a:schemeClr val="bg1"/>
                </a:solidFill>
              </a:rPr>
              <a:t>End Notes</a:t>
            </a:r>
            <a:endParaRPr lang="en-GB" b="1" dirty="0">
              <a:solidFill>
                <a:schemeClr val="bg1"/>
              </a:solidFill>
            </a:endParaRPr>
          </a:p>
        </p:txBody>
      </p:sp>
      <p:sp>
        <p:nvSpPr>
          <p:cNvPr id="4" name="Rectangle 3"/>
          <p:cNvSpPr/>
          <p:nvPr/>
        </p:nvSpPr>
        <p:spPr>
          <a:xfrm>
            <a:off x="0" y="764704"/>
            <a:ext cx="9142884" cy="4914166"/>
          </a:xfrm>
          <a:prstGeom prst="rect">
            <a:avLst/>
          </a:prstGeom>
        </p:spPr>
        <p:txBody>
          <a:bodyPr wrap="square">
            <a:spAutoFit/>
          </a:bodyPr>
          <a:lstStyle/>
          <a:p>
            <a:r>
              <a:rPr lang="en-GB" sz="1400" dirty="0" smtClean="0"/>
              <a:t>¹</a:t>
            </a:r>
            <a:r>
              <a:rPr lang="en-GB" sz="1400" baseline="30000" dirty="0" smtClean="0"/>
              <a:t> </a:t>
            </a:r>
            <a:r>
              <a:rPr lang="en-GB" sz="1400" dirty="0" smtClean="0"/>
              <a:t>Question from Essex Police’s own confidence and perception survey.  Results </a:t>
            </a:r>
            <a:r>
              <a:rPr lang="en-GB" sz="1400" dirty="0"/>
              <a:t>are for the </a:t>
            </a:r>
            <a:r>
              <a:rPr lang="en-GB" sz="1400" dirty="0" smtClean="0"/>
              <a:t>period 12 months to December 2018 versus September 2017 to December 2017.</a:t>
            </a:r>
          </a:p>
          <a:p>
            <a:endParaRPr lang="en-GB" sz="1200" dirty="0"/>
          </a:p>
          <a:p>
            <a:r>
              <a:rPr lang="en-GB" sz="1200" dirty="0" smtClean="0"/>
              <a:t> </a:t>
            </a:r>
            <a:r>
              <a:rPr lang="en-GB" sz="1400" baseline="30000" dirty="0" smtClean="0"/>
              <a:t>2</a:t>
            </a:r>
            <a:r>
              <a:rPr lang="en-GB" sz="1400" dirty="0" smtClean="0"/>
              <a:t> </a:t>
            </a:r>
            <a:r>
              <a:rPr lang="en-GB" sz="1400" dirty="0"/>
              <a:t>The confidence interval is the range +/- between where the survey result may lie. This is mainly influenced by the number of people answering the survey. The more people that answer the survey, the smaller the interval range</a:t>
            </a:r>
            <a:r>
              <a:rPr lang="en-GB" sz="1400" dirty="0" smtClean="0"/>
              <a:t>.</a:t>
            </a:r>
          </a:p>
          <a:p>
            <a:endParaRPr lang="en-GB" sz="1200" dirty="0"/>
          </a:p>
          <a:p>
            <a:r>
              <a:rPr lang="en-GB" sz="1400" baseline="30000" dirty="0"/>
              <a:t>3</a:t>
            </a:r>
            <a:r>
              <a:rPr lang="en-GB" sz="1400" dirty="0"/>
              <a:t> Crime Survey for England and Wales (CSEW): 12 months to </a:t>
            </a:r>
            <a:r>
              <a:rPr lang="en-GB" sz="1400" dirty="0" smtClean="0"/>
              <a:t>December 2018 </a:t>
            </a:r>
            <a:r>
              <a:rPr lang="en-GB" sz="1400" dirty="0"/>
              <a:t>vs. 12 months to </a:t>
            </a:r>
            <a:r>
              <a:rPr lang="en-GB" sz="1400" dirty="0" smtClean="0"/>
              <a:t>December </a:t>
            </a:r>
            <a:r>
              <a:rPr lang="en-GB" sz="1400" dirty="0"/>
              <a:t>2017.</a:t>
            </a:r>
          </a:p>
          <a:p>
            <a:endParaRPr lang="en-GB" sz="1400" dirty="0" smtClean="0"/>
          </a:p>
          <a:p>
            <a:r>
              <a:rPr lang="en-GB" sz="1400" baseline="30000" dirty="0" smtClean="0"/>
              <a:t>4</a:t>
            </a:r>
            <a:r>
              <a:rPr lang="en-GB" sz="1400" dirty="0" smtClean="0"/>
              <a:t> </a:t>
            </a:r>
            <a:r>
              <a:rPr lang="en-GB" sz="1400" dirty="0"/>
              <a:t>Question from Essex Police’s own confidence and perception survey. </a:t>
            </a:r>
            <a:r>
              <a:rPr lang="en-GB" sz="1400" dirty="0" smtClean="0"/>
              <a:t> Results are for the period 12 months to December 2018 versus 12 months to December 2017.</a:t>
            </a:r>
            <a:endParaRPr lang="en-GB" sz="1400" dirty="0"/>
          </a:p>
          <a:p>
            <a:endParaRPr lang="en-GB" sz="1400" baseline="30000" dirty="0" smtClean="0"/>
          </a:p>
          <a:p>
            <a:r>
              <a:rPr lang="en-GB" sz="1400" baseline="30000" dirty="0" smtClean="0"/>
              <a:t>5</a:t>
            </a:r>
            <a:r>
              <a:rPr lang="en-GB" sz="1400" dirty="0" smtClean="0"/>
              <a:t> From January 2019, activity has been recorded </a:t>
            </a:r>
            <a:r>
              <a:rPr lang="en-GB" sz="1400" dirty="0"/>
              <a:t>rather than the number of people arrested</a:t>
            </a:r>
            <a:r>
              <a:rPr lang="en-GB" sz="1400" dirty="0" smtClean="0"/>
              <a:t>.  If </a:t>
            </a:r>
            <a:r>
              <a:rPr lang="en-GB" sz="1400" dirty="0"/>
              <a:t>there was a day of action, for example, and five people were arrested, this would formerly have counted as five disruptions, but now will count as one. </a:t>
            </a:r>
            <a:r>
              <a:rPr lang="en-GB" sz="1400" dirty="0" smtClean="0"/>
              <a:t>The change </a:t>
            </a:r>
            <a:r>
              <a:rPr lang="en-GB" sz="1400" dirty="0"/>
              <a:t>stems from confusion over the previous guidelines, with </a:t>
            </a:r>
            <a:r>
              <a:rPr lang="en-GB" sz="1400" dirty="0" smtClean="0"/>
              <a:t>police forces </a:t>
            </a:r>
            <a:r>
              <a:rPr lang="en-GB" sz="1400" dirty="0"/>
              <a:t>counting disruptions in different </a:t>
            </a:r>
            <a:r>
              <a:rPr lang="en-GB" sz="1400" dirty="0" smtClean="0"/>
              <a:t>ways. The </a:t>
            </a:r>
            <a:r>
              <a:rPr lang="en-GB" sz="1400" dirty="0"/>
              <a:t>data </a:t>
            </a:r>
            <a:r>
              <a:rPr lang="en-GB" sz="1400" dirty="0" smtClean="0"/>
              <a:t>are </a:t>
            </a:r>
            <a:r>
              <a:rPr lang="en-GB" sz="1400" dirty="0"/>
              <a:t>for January 2019 to </a:t>
            </a:r>
            <a:r>
              <a:rPr lang="en-GB" sz="1400" dirty="0" smtClean="0"/>
              <a:t>June 2019. </a:t>
            </a:r>
            <a:r>
              <a:rPr lang="en-GB" sz="1400" dirty="0"/>
              <a:t>Previous data periods are not directly </a:t>
            </a:r>
            <a:r>
              <a:rPr lang="en-GB" sz="1400" dirty="0" smtClean="0"/>
              <a:t>comparable but have been included for completeness.</a:t>
            </a:r>
            <a:endParaRPr lang="en-GB" sz="1400" dirty="0"/>
          </a:p>
          <a:p>
            <a:r>
              <a:rPr lang="en-GB" sz="1400" dirty="0"/>
              <a:t>								</a:t>
            </a:r>
          </a:p>
          <a:p>
            <a:r>
              <a:rPr lang="en-GB" sz="1400" baseline="30000" dirty="0" smtClean="0"/>
              <a:t>6</a:t>
            </a:r>
            <a:r>
              <a:rPr lang="en-GB" sz="1400" dirty="0" smtClean="0"/>
              <a:t> </a:t>
            </a:r>
            <a:r>
              <a:rPr lang="en-GB" sz="1400" dirty="0"/>
              <a:t>S</a:t>
            </a:r>
            <a:r>
              <a:rPr lang="en-GB" sz="1400" dirty="0" smtClean="0"/>
              <a:t>olved </a:t>
            </a:r>
            <a:r>
              <a:rPr lang="en-GB" sz="1400" dirty="0"/>
              <a:t>outcomes </a:t>
            </a:r>
            <a:r>
              <a:rPr lang="en-GB" sz="1400" dirty="0" smtClean="0"/>
              <a:t>are crimes that result in: charge or summons, caution</a:t>
            </a:r>
            <a:r>
              <a:rPr lang="en-GB" sz="1400" dirty="0"/>
              <a:t>, crimes taken into </a:t>
            </a:r>
            <a:r>
              <a:rPr lang="en-GB" sz="1400" dirty="0" smtClean="0"/>
              <a:t>consideration, fixed penalty notice, cannabis warning or community resolution.</a:t>
            </a:r>
            <a:r>
              <a:rPr lang="en-GB" sz="1400" dirty="0"/>
              <a:t>	</a:t>
            </a:r>
            <a:r>
              <a:rPr lang="en-GB" sz="1400" dirty="0" smtClean="0"/>
              <a:t/>
            </a:r>
            <a:br>
              <a:rPr lang="en-GB" sz="1400" dirty="0" smtClean="0"/>
            </a:br>
            <a:endParaRPr lang="en-GB" sz="1400" dirty="0" smtClean="0"/>
          </a:p>
          <a:p>
            <a:r>
              <a:rPr lang="en-GB" sz="1400" baseline="30000" dirty="0" smtClean="0"/>
              <a:t>7</a:t>
            </a:r>
            <a:r>
              <a:rPr lang="en-GB" sz="1400" dirty="0" smtClean="0"/>
              <a:t> </a:t>
            </a:r>
            <a:r>
              <a:rPr lang="en-GB" sz="1400" dirty="0"/>
              <a:t>‘Killed or Seriously Injured’ </a:t>
            </a:r>
            <a:r>
              <a:rPr lang="en-GB" sz="1400" dirty="0" smtClean="0"/>
              <a:t>(KSI) refers </a:t>
            </a:r>
            <a:r>
              <a:rPr lang="en-GB" sz="1400" dirty="0"/>
              <a:t>to all people killed or seriously injured on Essex’s roads, regardless of whether any criminal offences were committed. ‘Causing Death/Serious Injury by Dangerous/Inconsiderate Driving</a:t>
            </a:r>
            <a:r>
              <a:rPr lang="en-GB" sz="1400" dirty="0" smtClean="0"/>
              <a:t>’ offences (detailed on p.13) refers </a:t>
            </a:r>
            <a:r>
              <a:rPr lang="en-GB" sz="1400" dirty="0"/>
              <a:t>to the number of crimes of this </a:t>
            </a:r>
            <a:r>
              <a:rPr lang="en-GB" sz="1400" dirty="0" smtClean="0"/>
              <a:t>type.  </a:t>
            </a:r>
            <a:endParaRPr lang="en-GB" sz="1400" dirty="0"/>
          </a:p>
        </p:txBody>
      </p:sp>
      <p:sp>
        <p:nvSpPr>
          <p:cNvPr id="3" name="Slide Number Placeholder 2"/>
          <p:cNvSpPr>
            <a:spLocks noGrp="1"/>
          </p:cNvSpPr>
          <p:nvPr>
            <p:ph type="sldNum" sz="quarter" idx="12"/>
          </p:nvPr>
        </p:nvSpPr>
        <p:spPr>
          <a:xfrm>
            <a:off x="6588224" y="6463988"/>
            <a:ext cx="2133600" cy="365125"/>
          </a:xfrm>
        </p:spPr>
        <p:txBody>
          <a:bodyPr/>
          <a:lstStyle/>
          <a:p>
            <a:fld id="{E0D83E65-4E55-4BA6-A0BC-212B9D3BDCE3}" type="slidenum">
              <a:rPr lang="en-GB" smtClean="0"/>
              <a:pPr/>
              <a:t>12</a:t>
            </a:fld>
            <a:endParaRPr lang="en-GB" dirty="0"/>
          </a:p>
        </p:txBody>
      </p:sp>
    </p:spTree>
    <p:extLst>
      <p:ext uri="{BB962C8B-B14F-4D97-AF65-F5344CB8AC3E}">
        <p14:creationId xmlns:p14="http://schemas.microsoft.com/office/powerpoint/2010/main" val="907668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solidFill>
                <a:srgbClr val="FF0000"/>
              </a:solidFill>
            </a:endParaRPr>
          </a:p>
        </p:txBody>
      </p:sp>
      <p:sp>
        <p:nvSpPr>
          <p:cNvPr id="2" name="Rectangle 1"/>
          <p:cNvSpPr/>
          <p:nvPr/>
        </p:nvSpPr>
        <p:spPr>
          <a:xfrm>
            <a:off x="107504" y="159623"/>
            <a:ext cx="5688632" cy="400110"/>
          </a:xfrm>
          <a:prstGeom prst="rect">
            <a:avLst/>
          </a:prstGeom>
        </p:spPr>
        <p:txBody>
          <a:bodyPr wrap="square">
            <a:spAutoFit/>
          </a:bodyPr>
          <a:lstStyle/>
          <a:p>
            <a:r>
              <a:rPr lang="en-GB" sz="2000" b="1" dirty="0" smtClean="0">
                <a:solidFill>
                  <a:schemeClr val="bg1"/>
                </a:solidFill>
              </a:rPr>
              <a:t>Crime Tree Data – Rolling 12 Months to June</a:t>
            </a:r>
            <a:endParaRPr lang="en-GB" sz="2000" b="1" dirty="0">
              <a:solidFill>
                <a:schemeClr val="bg1"/>
              </a:solidFill>
            </a:endParaRPr>
          </a:p>
        </p:txBody>
      </p:sp>
      <p:sp>
        <p:nvSpPr>
          <p:cNvPr id="11" name="TextBox 10"/>
          <p:cNvSpPr txBox="1"/>
          <p:nvPr/>
        </p:nvSpPr>
        <p:spPr>
          <a:xfrm>
            <a:off x="7648317" y="805186"/>
            <a:ext cx="1236639" cy="261610"/>
          </a:xfrm>
          <a:prstGeom prst="rect">
            <a:avLst/>
          </a:prstGeom>
          <a:noFill/>
        </p:spPr>
        <p:txBody>
          <a:bodyPr wrap="square" rtlCol="0">
            <a:spAutoFit/>
          </a:bodyPr>
          <a:lstStyle/>
          <a:p>
            <a:pPr algn="ctr"/>
            <a:r>
              <a:rPr lang="en-GB" sz="1100" dirty="0" smtClean="0"/>
              <a:t>Table 2</a:t>
            </a:r>
            <a:endParaRPr lang="en-GB" sz="1100" dirty="0"/>
          </a:p>
        </p:txBody>
      </p:sp>
      <p:sp>
        <p:nvSpPr>
          <p:cNvPr id="4" name="Slide Number Placeholder 3"/>
          <p:cNvSpPr>
            <a:spLocks noGrp="1"/>
          </p:cNvSpPr>
          <p:nvPr>
            <p:ph type="sldNum" sz="quarter" idx="12"/>
          </p:nvPr>
        </p:nvSpPr>
        <p:spPr/>
        <p:txBody>
          <a:bodyPr/>
          <a:lstStyle/>
          <a:p>
            <a:fld id="{E0D83E65-4E55-4BA6-A0BC-212B9D3BDCE3}" type="slidenum">
              <a:rPr lang="en-GB" smtClean="0"/>
              <a:pPr/>
              <a:t>13</a:t>
            </a:fld>
            <a:endParaRPr lang="en-GB" dirty="0"/>
          </a:p>
        </p:txBody>
      </p:sp>
      <p:pic>
        <p:nvPicPr>
          <p:cNvPr id="3" name="Picture 2"/>
          <p:cNvPicPr>
            <a:picLocks noChangeAspect="1"/>
          </p:cNvPicPr>
          <p:nvPr/>
        </p:nvPicPr>
        <p:blipFill>
          <a:blip r:embed="rId2"/>
          <a:stretch>
            <a:fillRect/>
          </a:stretch>
        </p:blipFill>
        <p:spPr>
          <a:xfrm>
            <a:off x="107504" y="1196751"/>
            <a:ext cx="8928992" cy="4837768"/>
          </a:xfrm>
          <a:prstGeom prst="rect">
            <a:avLst/>
          </a:prstGeom>
        </p:spPr>
      </p:pic>
    </p:spTree>
    <p:extLst>
      <p:ext uri="{BB962C8B-B14F-4D97-AF65-F5344CB8AC3E}">
        <p14:creationId xmlns:p14="http://schemas.microsoft.com/office/powerpoint/2010/main" val="379107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2" name="Rectangle 1"/>
          <p:cNvSpPr/>
          <p:nvPr/>
        </p:nvSpPr>
        <p:spPr>
          <a:xfrm>
            <a:off x="107504" y="159623"/>
            <a:ext cx="4945778" cy="400110"/>
          </a:xfrm>
          <a:prstGeom prst="rect">
            <a:avLst/>
          </a:prstGeom>
        </p:spPr>
        <p:txBody>
          <a:bodyPr wrap="none">
            <a:spAutoFit/>
          </a:bodyPr>
          <a:lstStyle/>
          <a:p>
            <a:r>
              <a:rPr lang="en-GB" sz="2000" b="1" dirty="0" smtClean="0">
                <a:solidFill>
                  <a:schemeClr val="bg1"/>
                </a:solidFill>
              </a:rPr>
              <a:t>Crime Tree Data – Rolling 12 Months to June </a:t>
            </a:r>
            <a:endParaRPr lang="en-GB" sz="2000" b="1" dirty="0">
              <a:solidFill>
                <a:schemeClr val="bg1"/>
              </a:solidFill>
            </a:endParaRPr>
          </a:p>
        </p:txBody>
      </p:sp>
      <p:sp>
        <p:nvSpPr>
          <p:cNvPr id="11" name="TextBox 10"/>
          <p:cNvSpPr txBox="1"/>
          <p:nvPr/>
        </p:nvSpPr>
        <p:spPr>
          <a:xfrm>
            <a:off x="7648317" y="821854"/>
            <a:ext cx="1236639" cy="261610"/>
          </a:xfrm>
          <a:prstGeom prst="rect">
            <a:avLst/>
          </a:prstGeom>
          <a:noFill/>
        </p:spPr>
        <p:txBody>
          <a:bodyPr wrap="square" rtlCol="0">
            <a:spAutoFit/>
          </a:bodyPr>
          <a:lstStyle/>
          <a:p>
            <a:pPr algn="ctr"/>
            <a:r>
              <a:rPr lang="en-GB" sz="1100" dirty="0" smtClean="0"/>
              <a:t>Table 3</a:t>
            </a:r>
            <a:endParaRPr lang="en-GB" sz="1100" dirty="0"/>
          </a:p>
        </p:txBody>
      </p:sp>
      <p:sp>
        <p:nvSpPr>
          <p:cNvPr id="12" name="Slide Number Placeholder 3"/>
          <p:cNvSpPr>
            <a:spLocks noGrp="1"/>
          </p:cNvSpPr>
          <p:nvPr>
            <p:ph type="sldNum" sz="quarter" idx="12"/>
          </p:nvPr>
        </p:nvSpPr>
        <p:spPr>
          <a:xfrm>
            <a:off x="6553200" y="6356350"/>
            <a:ext cx="2133600" cy="365125"/>
          </a:xfrm>
        </p:spPr>
        <p:txBody>
          <a:bodyPr/>
          <a:lstStyle/>
          <a:p>
            <a:fld id="{E0D83E65-4E55-4BA6-A0BC-212B9D3BDCE3}" type="slidenum">
              <a:rPr lang="en-GB" smtClean="0"/>
              <a:pPr/>
              <a:t>14</a:t>
            </a:fld>
            <a:endParaRPr lang="en-GB" dirty="0"/>
          </a:p>
        </p:txBody>
      </p:sp>
      <p:pic>
        <p:nvPicPr>
          <p:cNvPr id="3" name="Picture 2"/>
          <p:cNvPicPr>
            <a:picLocks noChangeAspect="1"/>
          </p:cNvPicPr>
          <p:nvPr/>
        </p:nvPicPr>
        <p:blipFill>
          <a:blip r:embed="rId2"/>
          <a:stretch>
            <a:fillRect/>
          </a:stretch>
        </p:blipFill>
        <p:spPr>
          <a:xfrm>
            <a:off x="-43044" y="1320779"/>
            <a:ext cx="8928000" cy="2399128"/>
          </a:xfrm>
          <a:prstGeom prst="rect">
            <a:avLst/>
          </a:prstGeom>
        </p:spPr>
      </p:pic>
    </p:spTree>
    <p:extLst>
      <p:ext uri="{BB962C8B-B14F-4D97-AF65-F5344CB8AC3E}">
        <p14:creationId xmlns:p14="http://schemas.microsoft.com/office/powerpoint/2010/main" val="2804245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7200800" cy="369332"/>
          </a:xfrm>
          <a:prstGeom prst="rect">
            <a:avLst/>
          </a:prstGeom>
        </p:spPr>
        <p:txBody>
          <a:bodyPr wrap="square">
            <a:spAutoFit/>
          </a:bodyPr>
          <a:lstStyle/>
          <a:p>
            <a:r>
              <a:rPr lang="en-GB" b="1" dirty="0" smtClean="0">
                <a:solidFill>
                  <a:schemeClr val="bg1"/>
                </a:solidFill>
              </a:rPr>
              <a:t>Executive Summary </a:t>
            </a:r>
            <a:endParaRPr lang="en-GB" b="1" dirty="0">
              <a:solidFill>
                <a:schemeClr val="bg1"/>
              </a:solidFill>
            </a:endParaRPr>
          </a:p>
        </p:txBody>
      </p:sp>
      <p:sp>
        <p:nvSpPr>
          <p:cNvPr id="3" name="Slide Number Placeholder 2"/>
          <p:cNvSpPr>
            <a:spLocks noGrp="1"/>
          </p:cNvSpPr>
          <p:nvPr>
            <p:ph type="sldNum" sz="quarter" idx="12"/>
          </p:nvPr>
        </p:nvSpPr>
        <p:spPr/>
        <p:txBody>
          <a:bodyPr/>
          <a:lstStyle/>
          <a:p>
            <a:fld id="{E0D83E65-4E55-4BA6-A0BC-212B9D3BDCE3}" type="slidenum">
              <a:rPr lang="en-GB" smtClean="0"/>
              <a:pPr/>
              <a:t>2</a:t>
            </a:fld>
            <a:endParaRPr lang="en-GB" dirty="0"/>
          </a:p>
        </p:txBody>
      </p:sp>
      <p:sp>
        <p:nvSpPr>
          <p:cNvPr id="5" name="TextBox 4"/>
          <p:cNvSpPr txBox="1"/>
          <p:nvPr/>
        </p:nvSpPr>
        <p:spPr>
          <a:xfrm>
            <a:off x="22929" y="827948"/>
            <a:ext cx="9073008" cy="5047536"/>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Three of the seven PFCC Priorities for Essex Police have been given a recommended grade of “</a:t>
            </a:r>
            <a:r>
              <a:rPr lang="en-GB" sz="1400" b="1" dirty="0"/>
              <a:t>Good</a:t>
            </a:r>
            <a:r>
              <a:rPr lang="en-GB" sz="1400" dirty="0" smtClean="0"/>
              <a:t>”.  Recommended grades have been determined with reference to comparisons with </a:t>
            </a:r>
            <a:r>
              <a:rPr lang="en-GB" sz="1400" dirty="0"/>
              <a:t>Essex Police’s Most Similar Group (MSG) of </a:t>
            </a:r>
            <a:r>
              <a:rPr lang="en-GB" sz="1400" dirty="0" smtClean="0"/>
              <a:t>forces, internal Key </a:t>
            </a:r>
            <a:r>
              <a:rPr lang="en-GB" sz="1400" dirty="0"/>
              <a:t>Performance Indicators (KPIs</a:t>
            </a:r>
            <a:r>
              <a:rPr lang="en-GB" sz="1400" dirty="0" smtClean="0"/>
              <a:t>), and professional judgement. </a:t>
            </a:r>
          </a:p>
          <a:p>
            <a:pPr marL="285750" indent="-285750">
              <a:buFont typeface="Arial" panose="020B0604020202020204" pitchFamily="34" charset="0"/>
              <a:buChar char="•"/>
            </a:pPr>
            <a:endParaRPr lang="en-GB" sz="1400" dirty="0" smtClean="0"/>
          </a:p>
          <a:p>
            <a:pPr marL="285750" indent="-285750">
              <a:buFont typeface="Arial" panose="020B0604020202020204" pitchFamily="34" charset="0"/>
              <a:buChar char="•"/>
            </a:pPr>
            <a:r>
              <a:rPr lang="en-GB" sz="1400" dirty="0" smtClean="0"/>
              <a:t>Four of the seven PFCC priorities – 1 (More </a:t>
            </a:r>
            <a:r>
              <a:rPr lang="en-GB" sz="1400" dirty="0"/>
              <a:t>local, visible and accessible </a:t>
            </a:r>
            <a:r>
              <a:rPr lang="en-GB" sz="1400" dirty="0" smtClean="0"/>
              <a:t>policing), 3 (Breaking </a:t>
            </a:r>
            <a:r>
              <a:rPr lang="en-GB" sz="1400" dirty="0"/>
              <a:t>the cycle of domestic </a:t>
            </a:r>
            <a:r>
              <a:rPr lang="en-GB" sz="1400" dirty="0" smtClean="0"/>
              <a:t>abuse), 4 (Reverse the trend in serious violence) and 6 (Protecting </a:t>
            </a:r>
            <a:r>
              <a:rPr lang="en-GB" sz="1400" dirty="0"/>
              <a:t>children &amp; vulnerable </a:t>
            </a:r>
            <a:r>
              <a:rPr lang="en-GB" sz="1400" dirty="0" smtClean="0"/>
              <a:t>people) – have been given a recommended grade of “</a:t>
            </a:r>
            <a:r>
              <a:rPr lang="en-GB" sz="1400" b="1" dirty="0" smtClean="0"/>
              <a:t>Requires Improvement</a:t>
            </a:r>
            <a:r>
              <a:rPr lang="en-GB" sz="1400" dirty="0" smtClean="0"/>
              <a:t>”.  None of these recommended grades have changed since </a:t>
            </a:r>
            <a:r>
              <a:rPr lang="en-GB" sz="1400" smtClean="0"/>
              <a:t>the May </a:t>
            </a:r>
            <a:r>
              <a:rPr lang="en-GB" sz="1400" dirty="0" smtClean="0"/>
              <a:t>2019 report.</a:t>
            </a:r>
            <a:endParaRPr lang="en-GB" sz="1400" dirty="0"/>
          </a:p>
          <a:p>
            <a:pPr marL="285750" indent="-285750">
              <a:buFont typeface="Arial" panose="020B0604020202020204" pitchFamily="34" charset="0"/>
              <a:buChar char="•"/>
            </a:pPr>
            <a:endParaRPr lang="en-GB" sz="1400" dirty="0" smtClean="0">
              <a:solidFill>
                <a:srgbClr val="FF0000"/>
              </a:solidFill>
            </a:endParaRPr>
          </a:p>
          <a:p>
            <a:pPr marL="285750" indent="-285750">
              <a:buFont typeface="Arial" panose="020B0604020202020204" pitchFamily="34" charset="0"/>
              <a:buChar char="•"/>
            </a:pPr>
            <a:r>
              <a:rPr lang="en-GB" sz="1400" dirty="0" smtClean="0"/>
              <a:t>All Crime has risen by 17.4% for the 12 months to June 2019 compared to the 12 months to June 2018.  Domestic Abuse (DA) has risen by 41.0%.  The increase in both can, in part, be attributed to the increase seen in Stalking and Harassment following changes to Home Office Counting Rules (HOCR) in April 2018.  Other analysis conducted by Essex Police also indicates that a more rigorous approach to Crime Data Accuracy (CDA), as well as a genuine increase in crime (offences not subject to CDA or changes to HOCR), are likely to be contributing to this rise.</a:t>
            </a:r>
            <a:r>
              <a:rPr lang="en-GB" sz="1400" dirty="0" smtClean="0">
                <a:solidFill>
                  <a:srgbClr val="FF0000"/>
                </a:solidFill>
              </a:rPr>
              <a:t/>
            </a:r>
            <a:br>
              <a:rPr lang="en-GB" sz="1400" dirty="0" smtClean="0">
                <a:solidFill>
                  <a:srgbClr val="FF0000"/>
                </a:solidFill>
              </a:rPr>
            </a:br>
            <a:endParaRPr lang="en-GB" sz="1400" dirty="0" smtClean="0">
              <a:solidFill>
                <a:srgbClr val="FF0000"/>
              </a:solidFill>
            </a:endParaRPr>
          </a:p>
          <a:p>
            <a:pPr marL="285750" indent="-285750">
              <a:buFont typeface="Arial" panose="020B0604020202020204" pitchFamily="34" charset="0"/>
              <a:buChar char="•"/>
            </a:pPr>
            <a:r>
              <a:rPr lang="en-GB" sz="1400" dirty="0" smtClean="0"/>
              <a:t>Essex Police solved 1,669 more crimes</a:t>
            </a:r>
            <a:r>
              <a:rPr lang="en-GB" sz="1400" dirty="0"/>
              <a:t> </a:t>
            </a:r>
            <a:r>
              <a:rPr lang="en-GB" sz="1400" dirty="0" smtClean="0"/>
              <a:t>in </a:t>
            </a:r>
            <a:r>
              <a:rPr lang="en-GB" sz="1400" dirty="0"/>
              <a:t>the 12 months to </a:t>
            </a:r>
            <a:r>
              <a:rPr lang="en-GB" sz="1400" dirty="0" smtClean="0"/>
              <a:t>June </a:t>
            </a:r>
            <a:r>
              <a:rPr lang="en-GB" sz="1400" dirty="0"/>
              <a:t>2019 compared to the 12 months to </a:t>
            </a:r>
            <a:r>
              <a:rPr lang="en-GB" sz="1400" dirty="0" smtClean="0"/>
              <a:t>June </a:t>
            </a:r>
            <a:r>
              <a:rPr lang="en-GB" sz="1400" dirty="0"/>
              <a:t>2018</a:t>
            </a:r>
            <a:r>
              <a:rPr lang="en-GB" sz="1400" dirty="0" smtClean="0"/>
              <a:t>; this equates to a 7.7% increase.  However, the All Crime solved rate continues to decline due to the increase in the number of crimes reported.</a:t>
            </a:r>
            <a:r>
              <a:rPr lang="en-GB" sz="1400" dirty="0" smtClean="0">
                <a:solidFill>
                  <a:srgbClr val="FF0000"/>
                </a:solidFill>
              </a:rPr>
              <a:t/>
            </a:r>
            <a:br>
              <a:rPr lang="en-GB" sz="1400" dirty="0" smtClean="0">
                <a:solidFill>
                  <a:srgbClr val="FF0000"/>
                </a:solidFill>
              </a:rPr>
            </a:br>
            <a:endParaRPr lang="en-GB" sz="1400" dirty="0" smtClean="0">
              <a:solidFill>
                <a:srgbClr val="FF0000"/>
              </a:solidFill>
            </a:endParaRPr>
          </a:p>
          <a:p>
            <a:pPr marL="285750" indent="-285750">
              <a:buFont typeface="Arial" panose="020B0604020202020204" pitchFamily="34" charset="0"/>
              <a:buChar char="•"/>
            </a:pPr>
            <a:r>
              <a:rPr lang="en-GB" sz="1400" dirty="0" smtClean="0"/>
              <a:t>In the month of June 2019, one crime type experienced a statistically significant increase: </a:t>
            </a:r>
            <a:r>
              <a:rPr lang="en-GB" sz="1400" dirty="0"/>
              <a:t>Arson. </a:t>
            </a:r>
            <a:r>
              <a:rPr lang="en-GB" sz="1400" dirty="0" smtClean="0"/>
              <a:t/>
            </a:r>
            <a:br>
              <a:rPr lang="en-GB" sz="1400" dirty="0" smtClean="0"/>
            </a:br>
            <a:endParaRPr lang="en-GB" sz="1400" dirty="0" smtClean="0"/>
          </a:p>
          <a:p>
            <a:pPr marL="285750" indent="-285750">
              <a:buFont typeface="Arial" panose="020B0604020202020204" pitchFamily="34" charset="0"/>
              <a:buChar char="•"/>
            </a:pPr>
            <a:r>
              <a:rPr lang="en-GB" sz="1400" dirty="0" smtClean="0"/>
              <a:t>In </a:t>
            </a:r>
            <a:r>
              <a:rPr lang="en-GB" sz="1400" dirty="0"/>
              <a:t>the month of June 2019, one crime type experienced </a:t>
            </a:r>
            <a:r>
              <a:rPr lang="en-GB" sz="1400" dirty="0" smtClean="0"/>
              <a:t>a statistically significant decrease: Business Robbery.</a:t>
            </a:r>
          </a:p>
          <a:p>
            <a:endParaRPr lang="en-GB" sz="1400" dirty="0" smtClean="0">
              <a:solidFill>
                <a:srgbClr val="FF0000"/>
              </a:solidFill>
            </a:endParaRPr>
          </a:p>
        </p:txBody>
      </p:sp>
    </p:spTree>
    <p:extLst>
      <p:ext uri="{BB962C8B-B14F-4D97-AF65-F5344CB8AC3E}">
        <p14:creationId xmlns:p14="http://schemas.microsoft.com/office/powerpoint/2010/main" val="4248772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1 - More local, visible and accessible policing </a:t>
            </a:r>
          </a:p>
        </p:txBody>
      </p:sp>
      <p:sp>
        <p:nvSpPr>
          <p:cNvPr id="5" name="Slide Number Placeholder 4"/>
          <p:cNvSpPr>
            <a:spLocks noGrp="1"/>
          </p:cNvSpPr>
          <p:nvPr>
            <p:ph type="sldNum" sz="quarter" idx="12"/>
          </p:nvPr>
        </p:nvSpPr>
        <p:spPr>
          <a:xfrm>
            <a:off x="6902896" y="6338298"/>
            <a:ext cx="2133600" cy="365125"/>
          </a:xfrm>
        </p:spPr>
        <p:txBody>
          <a:bodyPr/>
          <a:lstStyle/>
          <a:p>
            <a:fld id="{E0D83E65-4E55-4BA6-A0BC-212B9D3BDCE3}" type="slidenum">
              <a:rPr lang="en-GB" smtClean="0"/>
              <a:pPr/>
              <a:t>3</a:t>
            </a:fld>
            <a:endParaRPr lang="en-GB" dirty="0"/>
          </a:p>
        </p:txBody>
      </p:sp>
      <p:sp>
        <p:nvSpPr>
          <p:cNvPr id="13" name="Rectangle 12"/>
          <p:cNvSpPr/>
          <p:nvPr/>
        </p:nvSpPr>
        <p:spPr>
          <a:xfrm>
            <a:off x="6084168" y="188100"/>
            <a:ext cx="3059832"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6"/>
                </a:solidFill>
              </a:rPr>
              <a:t>Requires Improvement</a:t>
            </a:r>
            <a:endParaRPr lang="en-GB" b="1" dirty="0">
              <a:solidFill>
                <a:schemeClr val="accent6"/>
              </a:solidFill>
            </a:endParaRPr>
          </a:p>
        </p:txBody>
      </p:sp>
      <p:sp>
        <p:nvSpPr>
          <p:cNvPr id="17" name="TextBox 16"/>
          <p:cNvSpPr txBox="1"/>
          <p:nvPr/>
        </p:nvSpPr>
        <p:spPr>
          <a:xfrm>
            <a:off x="104847" y="4395099"/>
            <a:ext cx="8557200"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b">
            <a:spAutoFit/>
          </a:bodyPr>
          <a:lstStyle/>
          <a:p>
            <a:r>
              <a:rPr lang="en-GB" sz="1200" dirty="0" smtClean="0">
                <a:solidFill>
                  <a:schemeClr val="tx1"/>
                </a:solidFill>
              </a:rPr>
              <a:t>Essex experienced a 17.4% increase in All Crime (24,107 additional offences) for the 12 months to June 2019 compared to the 12 months to June 2018.  Essex is eighth in its Most Similar Group of forces (MSG) for both crime per 1,000 population and % change. No Districts experienced a statistically exceptional increase in the month of June 2019.  The increase in offences can, in part, be attributed to better Crime Data Accuracy (CDA), as well as changes to Home Office Counting Rules in relation to Stalking &amp; Harassment.</a:t>
            </a:r>
          </a:p>
          <a:p>
            <a:endParaRPr lang="en-GB" sz="1200" dirty="0" smtClean="0">
              <a:solidFill>
                <a:srgbClr val="FF0000"/>
              </a:solidFill>
            </a:endParaRPr>
          </a:p>
          <a:p>
            <a:r>
              <a:rPr lang="en-GB" sz="1200" dirty="0" smtClean="0">
                <a:solidFill>
                  <a:schemeClr val="tx1"/>
                </a:solidFill>
              </a:rPr>
              <a:t>Confidence (Essex Police internal survey) is at 68.0% (results to the 12 months to December 2018).  However, confidence in the local police from the Crime Survey of England and Wales (CSEW) places Essex as eighth in its MSG, and 10.2% points below the MSG average; the result for the 12 months to December 2018 compared to the 12 months to December 2017 is also within the confidence interval.</a:t>
            </a:r>
          </a:p>
          <a:p>
            <a:endParaRPr lang="en-GB" sz="1200" dirty="0">
              <a:solidFill>
                <a:srgbClr val="FF0000"/>
              </a:solidFill>
            </a:endParaRPr>
          </a:p>
          <a:p>
            <a:r>
              <a:rPr lang="en-GB" sz="1200" dirty="0" smtClean="0">
                <a:solidFill>
                  <a:schemeClr val="tx1"/>
                </a:solidFill>
              </a:rPr>
              <a:t>Due to the fact that Essex is 8</a:t>
            </a:r>
            <a:r>
              <a:rPr lang="en-GB" sz="1200" baseline="30000" dirty="0" smtClean="0">
                <a:solidFill>
                  <a:schemeClr val="tx1"/>
                </a:solidFill>
              </a:rPr>
              <a:t>th</a:t>
            </a:r>
            <a:r>
              <a:rPr lang="en-GB" sz="1200" dirty="0" smtClean="0">
                <a:solidFill>
                  <a:schemeClr val="tx1"/>
                </a:solidFill>
              </a:rPr>
              <a:t> in its MSG for both crime per 1,000 population and for confidence in local police (CSEW), a grade of Requires Improvement is recommended.</a:t>
            </a:r>
          </a:p>
        </p:txBody>
      </p:sp>
      <p:pic>
        <p:nvPicPr>
          <p:cNvPr id="10" name="Picture 9"/>
          <p:cNvPicPr>
            <a:picLocks noChangeAspect="1"/>
          </p:cNvPicPr>
          <p:nvPr/>
        </p:nvPicPr>
        <p:blipFill>
          <a:blip r:embed="rId2"/>
          <a:stretch>
            <a:fillRect/>
          </a:stretch>
        </p:blipFill>
        <p:spPr>
          <a:xfrm>
            <a:off x="98671" y="3034938"/>
            <a:ext cx="9000000" cy="1114142"/>
          </a:xfrm>
          <a:prstGeom prst="rect">
            <a:avLst/>
          </a:prstGeom>
        </p:spPr>
      </p:pic>
      <p:pic>
        <p:nvPicPr>
          <p:cNvPr id="3" name="Picture 2"/>
          <p:cNvPicPr>
            <a:picLocks noChangeAspect="1"/>
          </p:cNvPicPr>
          <p:nvPr/>
        </p:nvPicPr>
        <p:blipFill>
          <a:blip r:embed="rId3"/>
          <a:stretch>
            <a:fillRect/>
          </a:stretch>
        </p:blipFill>
        <p:spPr>
          <a:xfrm>
            <a:off x="98671" y="728202"/>
            <a:ext cx="9000000" cy="900598"/>
          </a:xfrm>
          <a:prstGeom prst="rect">
            <a:avLst/>
          </a:prstGeom>
        </p:spPr>
      </p:pic>
      <p:pic>
        <p:nvPicPr>
          <p:cNvPr id="7" name="Picture 6"/>
          <p:cNvPicPr>
            <a:picLocks noChangeAspect="1"/>
          </p:cNvPicPr>
          <p:nvPr/>
        </p:nvPicPr>
        <p:blipFill>
          <a:blip r:embed="rId4"/>
          <a:stretch>
            <a:fillRect/>
          </a:stretch>
        </p:blipFill>
        <p:spPr>
          <a:xfrm>
            <a:off x="6228185" y="1669634"/>
            <a:ext cx="2880000" cy="1290539"/>
          </a:xfrm>
          <a:prstGeom prst="rect">
            <a:avLst/>
          </a:prstGeom>
        </p:spPr>
      </p:pic>
      <p:pic>
        <p:nvPicPr>
          <p:cNvPr id="4" name="Picture 3"/>
          <p:cNvPicPr>
            <a:picLocks noChangeAspect="1"/>
          </p:cNvPicPr>
          <p:nvPr/>
        </p:nvPicPr>
        <p:blipFill>
          <a:blip r:embed="rId5"/>
          <a:stretch>
            <a:fillRect/>
          </a:stretch>
        </p:blipFill>
        <p:spPr>
          <a:xfrm>
            <a:off x="98671" y="1711775"/>
            <a:ext cx="5913489" cy="1005794"/>
          </a:xfrm>
          <a:prstGeom prst="rect">
            <a:avLst/>
          </a:prstGeom>
        </p:spPr>
      </p:pic>
    </p:spTree>
    <p:extLst>
      <p:ext uri="{BB962C8B-B14F-4D97-AF65-F5344CB8AC3E}">
        <p14:creationId xmlns:p14="http://schemas.microsoft.com/office/powerpoint/2010/main" val="402464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2 - Crack down on anti-social behaviour </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4</a:t>
            </a:fld>
            <a:endParaRPr lang="en-GB" dirty="0"/>
          </a:p>
        </p:txBody>
      </p:sp>
      <p:sp>
        <p:nvSpPr>
          <p:cNvPr id="13" name="Rectangle 12"/>
          <p:cNvSpPr/>
          <p:nvPr/>
        </p:nvSpPr>
        <p:spPr>
          <a:xfrm>
            <a:off x="7740352" y="179348"/>
            <a:ext cx="1403648"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3"/>
                </a:solidFill>
              </a:rPr>
              <a:t>Good</a:t>
            </a:r>
            <a:endParaRPr lang="en-GB" b="1" dirty="0">
              <a:solidFill>
                <a:schemeClr val="accent3"/>
              </a:solidFill>
            </a:endParaRPr>
          </a:p>
        </p:txBody>
      </p:sp>
      <p:sp>
        <p:nvSpPr>
          <p:cNvPr id="8" name="TextBox 7"/>
          <p:cNvSpPr txBox="1"/>
          <p:nvPr/>
        </p:nvSpPr>
        <p:spPr>
          <a:xfrm>
            <a:off x="107503" y="4653136"/>
            <a:ext cx="8496944"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200" dirty="0" smtClean="0">
                <a:solidFill>
                  <a:schemeClr val="tx1"/>
                </a:solidFill>
              </a:rPr>
              <a:t>Essex experienced a 10.4% reduction (5,162 fewer) in Anti-Social Behaviour (ASB) incidents for the 12 months to June 2019 compared to the 12 months to June 2018.  Part of this </a:t>
            </a:r>
            <a:r>
              <a:rPr lang="en-GB" sz="1200" dirty="0">
                <a:solidFill>
                  <a:schemeClr val="tx1"/>
                </a:solidFill>
              </a:rPr>
              <a:t>decrease </a:t>
            </a:r>
            <a:r>
              <a:rPr lang="en-GB" sz="1200" dirty="0" smtClean="0">
                <a:solidFill>
                  <a:schemeClr val="tx1"/>
                </a:solidFill>
              </a:rPr>
              <a:t>is due to better </a:t>
            </a:r>
            <a:r>
              <a:rPr lang="en-GB" sz="1200" dirty="0">
                <a:solidFill>
                  <a:schemeClr val="tx1"/>
                </a:solidFill>
              </a:rPr>
              <a:t>Crime Data Accuracy (CDA</a:t>
            </a:r>
            <a:r>
              <a:rPr lang="en-GB" sz="1200" dirty="0" smtClean="0">
                <a:solidFill>
                  <a:schemeClr val="tx1"/>
                </a:solidFill>
              </a:rPr>
              <a:t>); more incidents reported as ASB are now being </a:t>
            </a:r>
            <a:r>
              <a:rPr lang="en-GB" sz="1200" dirty="0">
                <a:solidFill>
                  <a:schemeClr val="tx1"/>
                </a:solidFill>
              </a:rPr>
              <a:t>correctly recorded as </a:t>
            </a:r>
            <a:r>
              <a:rPr lang="en-GB" sz="1200" dirty="0" smtClean="0">
                <a:solidFill>
                  <a:schemeClr val="tx1"/>
                </a:solidFill>
              </a:rPr>
              <a:t>crimes rather than as ASB.  Some of the decrease may also be due to people reporting incidents directly to the Council and Housing Authorities.</a:t>
            </a:r>
          </a:p>
          <a:p>
            <a:pPr lvl="0"/>
            <a:endParaRPr lang="en-GB" sz="1200" dirty="0" smtClean="0">
              <a:solidFill>
                <a:schemeClr val="tx1"/>
              </a:solidFill>
            </a:endParaRPr>
          </a:p>
          <a:p>
            <a:pPr lvl="0"/>
            <a:r>
              <a:rPr lang="en-GB" sz="1200" dirty="0" smtClean="0">
                <a:solidFill>
                  <a:schemeClr val="tx1"/>
                </a:solidFill>
              </a:rPr>
              <a:t>ASB Perception (from the Crime Survey of England and Wales) in Essex experienced a 4.5% point decrease (improvement) and is 0.9% points better than the MSG average. This places Essex fifth in its Most Similar Group (MSG) of forces.</a:t>
            </a:r>
          </a:p>
          <a:p>
            <a:pPr lvl="0"/>
            <a:endParaRPr lang="en-GB" sz="1200" dirty="0">
              <a:solidFill>
                <a:schemeClr val="tx1"/>
              </a:solidFill>
            </a:endParaRPr>
          </a:p>
          <a:p>
            <a:pPr lvl="0"/>
            <a:r>
              <a:rPr lang="en-GB" sz="1200" dirty="0" smtClean="0">
                <a:solidFill>
                  <a:schemeClr val="tx1"/>
                </a:solidFill>
              </a:rPr>
              <a:t>Due to the reduction in </a:t>
            </a:r>
            <a:r>
              <a:rPr lang="en-GB" sz="1200" dirty="0">
                <a:solidFill>
                  <a:schemeClr val="tx1"/>
                </a:solidFill>
              </a:rPr>
              <a:t>ASB </a:t>
            </a:r>
            <a:r>
              <a:rPr lang="en-GB" sz="1200" dirty="0" smtClean="0">
                <a:solidFill>
                  <a:schemeClr val="tx1"/>
                </a:solidFill>
              </a:rPr>
              <a:t>incidents, and the fact that ASB Perception is better than the MSG average, </a:t>
            </a:r>
            <a:r>
              <a:rPr lang="en-GB" sz="1200" dirty="0">
                <a:solidFill>
                  <a:schemeClr val="tx1"/>
                </a:solidFill>
              </a:rPr>
              <a:t>a grade of </a:t>
            </a:r>
            <a:r>
              <a:rPr lang="en-GB" sz="1200" dirty="0" smtClean="0">
                <a:solidFill>
                  <a:schemeClr val="tx1"/>
                </a:solidFill>
              </a:rPr>
              <a:t>Good is </a:t>
            </a:r>
            <a:r>
              <a:rPr lang="en-GB" sz="1200" dirty="0">
                <a:solidFill>
                  <a:schemeClr val="tx1"/>
                </a:solidFill>
              </a:rPr>
              <a:t>recommended.</a:t>
            </a:r>
          </a:p>
        </p:txBody>
      </p:sp>
      <p:pic>
        <p:nvPicPr>
          <p:cNvPr id="3" name="Picture 2"/>
          <p:cNvPicPr>
            <a:picLocks noChangeAspect="1"/>
          </p:cNvPicPr>
          <p:nvPr/>
        </p:nvPicPr>
        <p:blipFill>
          <a:blip r:embed="rId2"/>
          <a:stretch>
            <a:fillRect/>
          </a:stretch>
        </p:blipFill>
        <p:spPr>
          <a:xfrm>
            <a:off x="35496" y="2924944"/>
            <a:ext cx="9000000" cy="1373347"/>
          </a:xfrm>
          <a:prstGeom prst="rect">
            <a:avLst/>
          </a:prstGeom>
        </p:spPr>
      </p:pic>
      <p:pic>
        <p:nvPicPr>
          <p:cNvPr id="7" name="Picture 6"/>
          <p:cNvPicPr>
            <a:picLocks noChangeAspect="1"/>
          </p:cNvPicPr>
          <p:nvPr/>
        </p:nvPicPr>
        <p:blipFill>
          <a:blip r:embed="rId3"/>
          <a:stretch>
            <a:fillRect/>
          </a:stretch>
        </p:blipFill>
        <p:spPr>
          <a:xfrm>
            <a:off x="35496" y="862565"/>
            <a:ext cx="5435550" cy="1068785"/>
          </a:xfrm>
          <a:prstGeom prst="rect">
            <a:avLst/>
          </a:prstGeom>
        </p:spPr>
      </p:pic>
      <p:pic>
        <p:nvPicPr>
          <p:cNvPr id="10" name="Picture 9"/>
          <p:cNvPicPr>
            <a:picLocks noChangeAspect="1"/>
          </p:cNvPicPr>
          <p:nvPr/>
        </p:nvPicPr>
        <p:blipFill>
          <a:blip r:embed="rId4"/>
          <a:stretch>
            <a:fillRect/>
          </a:stretch>
        </p:blipFill>
        <p:spPr>
          <a:xfrm>
            <a:off x="5562176" y="838817"/>
            <a:ext cx="3473320" cy="1556408"/>
          </a:xfrm>
          <a:prstGeom prst="rect">
            <a:avLst/>
          </a:prstGeom>
        </p:spPr>
      </p:pic>
    </p:spTree>
    <p:extLst>
      <p:ext uri="{BB962C8B-B14F-4D97-AF65-F5344CB8AC3E}">
        <p14:creationId xmlns:p14="http://schemas.microsoft.com/office/powerpoint/2010/main" val="4163253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3 - Breaking the cycle of domestic abuse </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5</a:t>
            </a:fld>
            <a:endParaRPr lang="en-GB" dirty="0"/>
          </a:p>
        </p:txBody>
      </p:sp>
      <p:sp>
        <p:nvSpPr>
          <p:cNvPr id="7" name="TextBox 6"/>
          <p:cNvSpPr txBox="1"/>
          <p:nvPr/>
        </p:nvSpPr>
        <p:spPr>
          <a:xfrm>
            <a:off x="107504" y="4388428"/>
            <a:ext cx="8496944"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GB" sz="1200" dirty="0" smtClean="0">
                <a:solidFill>
                  <a:schemeClr val="tx1"/>
                </a:solidFill>
              </a:rPr>
              <a:t>Essex experienced a 14.4% increase (5,306 more) in Domestic Abuse incidents and a 21.2% increase (3,401 more) in repeat incidents of Domestic Abuse for the 12 months to June 2019 compared to the 12 months to June 2018. The </a:t>
            </a:r>
            <a:r>
              <a:rPr lang="en-GB" sz="1200" dirty="0">
                <a:solidFill>
                  <a:schemeClr val="tx1"/>
                </a:solidFill>
              </a:rPr>
              <a:t>increase in crime, in part, can be attributed </a:t>
            </a:r>
            <a:r>
              <a:rPr lang="en-GB" sz="1200" dirty="0" smtClean="0">
                <a:solidFill>
                  <a:schemeClr val="tx1"/>
                </a:solidFill>
              </a:rPr>
              <a:t>to </a:t>
            </a:r>
            <a:r>
              <a:rPr lang="en-GB" sz="1200" dirty="0">
                <a:solidFill>
                  <a:schemeClr val="tx1"/>
                </a:solidFill>
              </a:rPr>
              <a:t>better Crime Data Accuracy </a:t>
            </a:r>
            <a:r>
              <a:rPr lang="en-GB" sz="1200" dirty="0" smtClean="0">
                <a:solidFill>
                  <a:schemeClr val="tx1"/>
                </a:solidFill>
              </a:rPr>
              <a:t>(CDA), and </a:t>
            </a:r>
            <a:r>
              <a:rPr lang="en-GB" sz="1200" dirty="0">
                <a:solidFill>
                  <a:schemeClr val="tx1"/>
                </a:solidFill>
              </a:rPr>
              <a:t>changes to </a:t>
            </a:r>
            <a:r>
              <a:rPr lang="en-GB" sz="1200" dirty="0" smtClean="0">
                <a:solidFill>
                  <a:schemeClr val="tx1"/>
                </a:solidFill>
              </a:rPr>
              <a:t>Home Office Counting Rules (HOCR) in </a:t>
            </a:r>
            <a:r>
              <a:rPr lang="en-GB" sz="1200" dirty="0">
                <a:solidFill>
                  <a:schemeClr val="tx1"/>
                </a:solidFill>
              </a:rPr>
              <a:t>relation to Stalking </a:t>
            </a:r>
            <a:r>
              <a:rPr lang="en-GB" sz="1200" dirty="0" smtClean="0">
                <a:solidFill>
                  <a:schemeClr val="tx1"/>
                </a:solidFill>
              </a:rPr>
              <a:t>&amp; Harassment. </a:t>
            </a:r>
          </a:p>
          <a:p>
            <a:pPr lvl="0"/>
            <a:endParaRPr lang="en-GB" sz="1200" dirty="0" smtClean="0">
              <a:solidFill>
                <a:srgbClr val="FF0000"/>
              </a:solidFill>
            </a:endParaRPr>
          </a:p>
          <a:p>
            <a:pPr lvl="0"/>
            <a:r>
              <a:rPr lang="en-GB" sz="1200" dirty="0" smtClean="0">
                <a:solidFill>
                  <a:schemeClr val="tx1"/>
                </a:solidFill>
              </a:rPr>
              <a:t>While the Domestic Abuse solved rate has fallen by 4.8% points to 11.8% during the same period, the number of offences solved has increased by seven offences (0.2% more). The decrease in the solved rate is therefore due to the rise in offences being greater than the increase in the volume of offences that are being solved. </a:t>
            </a:r>
          </a:p>
          <a:p>
            <a:pPr lvl="0"/>
            <a:endParaRPr lang="en-GB" sz="1200" dirty="0" smtClean="0">
              <a:solidFill>
                <a:schemeClr val="tx1"/>
              </a:solidFill>
            </a:endParaRPr>
          </a:p>
          <a:p>
            <a:pPr lvl="0"/>
            <a:r>
              <a:rPr lang="en-GB" sz="1200" dirty="0" smtClean="0">
                <a:solidFill>
                  <a:schemeClr val="tx1"/>
                </a:solidFill>
              </a:rPr>
              <a:t>Due to the increase in repeat Domestic Abuse and the decrease in solved rate, </a:t>
            </a:r>
            <a:r>
              <a:rPr lang="en-GB" sz="1200" dirty="0">
                <a:solidFill>
                  <a:schemeClr val="tx1"/>
                </a:solidFill>
              </a:rPr>
              <a:t>a grade of Requires Improvement is recommended</a:t>
            </a:r>
            <a:r>
              <a:rPr lang="en-GB" sz="1200" dirty="0" smtClean="0">
                <a:solidFill>
                  <a:schemeClr val="tx1"/>
                </a:solidFill>
              </a:rPr>
              <a:t>.</a:t>
            </a:r>
            <a:endParaRPr lang="en-GB" sz="1200" dirty="0">
              <a:solidFill>
                <a:schemeClr val="tx1"/>
              </a:solidFill>
            </a:endParaRPr>
          </a:p>
        </p:txBody>
      </p:sp>
      <p:sp>
        <p:nvSpPr>
          <p:cNvPr id="12" name="Rectangle 11"/>
          <p:cNvSpPr/>
          <p:nvPr/>
        </p:nvSpPr>
        <p:spPr>
          <a:xfrm>
            <a:off x="5940152" y="156942"/>
            <a:ext cx="3059832"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6"/>
                </a:solidFill>
              </a:rPr>
              <a:t>Requires Improvement</a:t>
            </a:r>
            <a:endParaRPr lang="en-GB" b="1" dirty="0">
              <a:solidFill>
                <a:schemeClr val="accent6"/>
              </a:solidFill>
            </a:endParaRPr>
          </a:p>
        </p:txBody>
      </p:sp>
      <p:pic>
        <p:nvPicPr>
          <p:cNvPr id="3" name="Picture 2"/>
          <p:cNvPicPr>
            <a:picLocks noChangeAspect="1"/>
          </p:cNvPicPr>
          <p:nvPr/>
        </p:nvPicPr>
        <p:blipFill>
          <a:blip r:embed="rId2"/>
          <a:stretch>
            <a:fillRect/>
          </a:stretch>
        </p:blipFill>
        <p:spPr>
          <a:xfrm>
            <a:off x="107504" y="728028"/>
            <a:ext cx="5488425" cy="3576727"/>
          </a:xfrm>
          <a:prstGeom prst="rect">
            <a:avLst/>
          </a:prstGeom>
        </p:spPr>
      </p:pic>
      <p:pic>
        <p:nvPicPr>
          <p:cNvPr id="4" name="Picture 3"/>
          <p:cNvPicPr>
            <a:picLocks noChangeAspect="1"/>
          </p:cNvPicPr>
          <p:nvPr/>
        </p:nvPicPr>
        <p:blipFill>
          <a:blip r:embed="rId3"/>
          <a:stretch>
            <a:fillRect/>
          </a:stretch>
        </p:blipFill>
        <p:spPr>
          <a:xfrm>
            <a:off x="5658980" y="728028"/>
            <a:ext cx="3341004" cy="1497116"/>
          </a:xfrm>
          <a:prstGeom prst="rect">
            <a:avLst/>
          </a:prstGeom>
        </p:spPr>
      </p:pic>
      <p:pic>
        <p:nvPicPr>
          <p:cNvPr id="8" name="Picture 7"/>
          <p:cNvPicPr>
            <a:picLocks noChangeAspect="1"/>
          </p:cNvPicPr>
          <p:nvPr/>
        </p:nvPicPr>
        <p:blipFill>
          <a:blip r:embed="rId4"/>
          <a:stretch>
            <a:fillRect/>
          </a:stretch>
        </p:blipFill>
        <p:spPr>
          <a:xfrm>
            <a:off x="5658980" y="2348880"/>
            <a:ext cx="3341004" cy="1497117"/>
          </a:xfrm>
          <a:prstGeom prst="rect">
            <a:avLst/>
          </a:prstGeom>
        </p:spPr>
      </p:pic>
    </p:spTree>
    <p:extLst>
      <p:ext uri="{BB962C8B-B14F-4D97-AF65-F5344CB8AC3E}">
        <p14:creationId xmlns:p14="http://schemas.microsoft.com/office/powerpoint/2010/main" val="1828407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4 - Reverse the trend in serious violence </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6</a:t>
            </a:fld>
            <a:endParaRPr lang="en-GB" dirty="0"/>
          </a:p>
        </p:txBody>
      </p:sp>
      <p:sp>
        <p:nvSpPr>
          <p:cNvPr id="7" name="TextBox 6"/>
          <p:cNvSpPr txBox="1"/>
          <p:nvPr/>
        </p:nvSpPr>
        <p:spPr>
          <a:xfrm>
            <a:off x="107504" y="4295858"/>
            <a:ext cx="8496944"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GB" sz="1200" dirty="0" smtClean="0">
                <a:solidFill>
                  <a:schemeClr val="tx1"/>
                </a:solidFill>
              </a:rPr>
              <a:t>Essex saw a reduction of 11 Homicides (25 to 14 offences) for the 12 months to June 2019 compared to the 12 months to June 2018.  Essex is sixth in its Most Similar Group (MSG) of forces for offences per 1,000 population, and similar to the MSG average.</a:t>
            </a:r>
          </a:p>
          <a:p>
            <a:pPr lvl="0"/>
            <a:endParaRPr lang="en-GB" sz="1200" dirty="0" smtClean="0">
              <a:solidFill>
                <a:srgbClr val="FF0000"/>
              </a:solidFill>
            </a:endParaRPr>
          </a:p>
          <a:p>
            <a:r>
              <a:rPr lang="en-GB" sz="1200" dirty="0" smtClean="0">
                <a:solidFill>
                  <a:schemeClr val="tx1"/>
                </a:solidFill>
              </a:rPr>
              <a:t>There was </a:t>
            </a:r>
            <a:r>
              <a:rPr lang="en-GB" sz="1200" dirty="0">
                <a:solidFill>
                  <a:schemeClr val="tx1"/>
                </a:solidFill>
              </a:rPr>
              <a:t>a </a:t>
            </a:r>
            <a:r>
              <a:rPr lang="en-GB" sz="1200" dirty="0" smtClean="0">
                <a:solidFill>
                  <a:schemeClr val="tx1"/>
                </a:solidFill>
              </a:rPr>
              <a:t>9.7% increase (1,329 more offences) in Violence with Injury.  Essex is fourth in its MSG for offences per 1,000 population, and is slightly better than the MSG average. The increase in this offence is, in part, due to the rise in domestic abuse related Violence with Injury (16.6% increase, 722 more offences). 33.8% of </a:t>
            </a:r>
            <a:r>
              <a:rPr lang="en-GB" sz="1200" dirty="0">
                <a:solidFill>
                  <a:schemeClr val="tx1"/>
                </a:solidFill>
              </a:rPr>
              <a:t>Violence with </a:t>
            </a:r>
            <a:r>
              <a:rPr lang="en-GB" sz="1200" dirty="0" smtClean="0">
                <a:solidFill>
                  <a:schemeClr val="tx1"/>
                </a:solidFill>
              </a:rPr>
              <a:t>Injury is domestic abuse-related.</a:t>
            </a:r>
          </a:p>
          <a:p>
            <a:endParaRPr lang="en-GB" sz="1200" dirty="0" smtClean="0">
              <a:solidFill>
                <a:srgbClr val="FF0000"/>
              </a:solidFill>
            </a:endParaRPr>
          </a:p>
          <a:p>
            <a:r>
              <a:rPr lang="en-GB" sz="1200" dirty="0" smtClean="0">
                <a:solidFill>
                  <a:schemeClr val="tx1"/>
                </a:solidFill>
              </a:rPr>
              <a:t>Due to the fact that Essex is still seeing an increase in Violence with Injury, </a:t>
            </a:r>
            <a:r>
              <a:rPr lang="en-GB" sz="1200" dirty="0">
                <a:solidFill>
                  <a:schemeClr val="tx1"/>
                </a:solidFill>
              </a:rPr>
              <a:t>a grade of </a:t>
            </a:r>
            <a:r>
              <a:rPr lang="en-GB" sz="1200" dirty="0" smtClean="0">
                <a:solidFill>
                  <a:schemeClr val="tx1"/>
                </a:solidFill>
              </a:rPr>
              <a:t>Requires Improvement </a:t>
            </a:r>
            <a:r>
              <a:rPr lang="en-GB" sz="1200" dirty="0">
                <a:solidFill>
                  <a:schemeClr val="tx1"/>
                </a:solidFill>
              </a:rPr>
              <a:t>is recommended</a:t>
            </a:r>
            <a:r>
              <a:rPr lang="en-GB" sz="1200" dirty="0" smtClean="0">
                <a:solidFill>
                  <a:schemeClr val="tx1"/>
                </a:solidFill>
              </a:rPr>
              <a:t>.</a:t>
            </a:r>
          </a:p>
        </p:txBody>
      </p:sp>
      <p:sp>
        <p:nvSpPr>
          <p:cNvPr id="11" name="Rectangle 10"/>
          <p:cNvSpPr/>
          <p:nvPr/>
        </p:nvSpPr>
        <p:spPr>
          <a:xfrm>
            <a:off x="5940152" y="156942"/>
            <a:ext cx="3059832"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6"/>
                </a:solidFill>
              </a:rPr>
              <a:t>Requires Improvement</a:t>
            </a:r>
            <a:endParaRPr lang="en-GB" b="1" dirty="0">
              <a:solidFill>
                <a:schemeClr val="accent6"/>
              </a:solidFill>
            </a:endParaRPr>
          </a:p>
        </p:txBody>
      </p:sp>
      <p:pic>
        <p:nvPicPr>
          <p:cNvPr id="2" name="Picture 1"/>
          <p:cNvPicPr>
            <a:picLocks noChangeAspect="1"/>
          </p:cNvPicPr>
          <p:nvPr/>
        </p:nvPicPr>
        <p:blipFill>
          <a:blip r:embed="rId2"/>
          <a:stretch>
            <a:fillRect/>
          </a:stretch>
        </p:blipFill>
        <p:spPr>
          <a:xfrm>
            <a:off x="16638" y="736378"/>
            <a:ext cx="9000000" cy="1073684"/>
          </a:xfrm>
          <a:prstGeom prst="rect">
            <a:avLst/>
          </a:prstGeom>
        </p:spPr>
      </p:pic>
      <p:pic>
        <p:nvPicPr>
          <p:cNvPr id="8" name="Picture 7"/>
          <p:cNvPicPr>
            <a:picLocks noChangeAspect="1"/>
          </p:cNvPicPr>
          <p:nvPr/>
        </p:nvPicPr>
        <p:blipFill>
          <a:blip r:embed="rId3"/>
          <a:stretch>
            <a:fillRect/>
          </a:stretch>
        </p:blipFill>
        <p:spPr>
          <a:xfrm>
            <a:off x="88069" y="1854853"/>
            <a:ext cx="4320000" cy="1935808"/>
          </a:xfrm>
          <a:prstGeom prst="rect">
            <a:avLst/>
          </a:prstGeom>
        </p:spPr>
      </p:pic>
      <p:pic>
        <p:nvPicPr>
          <p:cNvPr id="3" name="Picture 2"/>
          <p:cNvPicPr>
            <a:picLocks noChangeAspect="1"/>
          </p:cNvPicPr>
          <p:nvPr/>
        </p:nvPicPr>
        <p:blipFill>
          <a:blip r:embed="rId4"/>
          <a:stretch>
            <a:fillRect/>
          </a:stretch>
        </p:blipFill>
        <p:spPr>
          <a:xfrm>
            <a:off x="4506685" y="1863740"/>
            <a:ext cx="4300168" cy="1926921"/>
          </a:xfrm>
          <a:prstGeom prst="rect">
            <a:avLst/>
          </a:prstGeom>
        </p:spPr>
      </p:pic>
    </p:spTree>
    <p:extLst>
      <p:ext uri="{BB962C8B-B14F-4D97-AF65-F5344CB8AC3E}">
        <p14:creationId xmlns:p14="http://schemas.microsoft.com/office/powerpoint/2010/main" val="1323851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5 - Tackle gangs and organised crime</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7</a:t>
            </a:fld>
            <a:endParaRPr lang="en-GB" dirty="0"/>
          </a:p>
        </p:txBody>
      </p:sp>
      <p:sp>
        <p:nvSpPr>
          <p:cNvPr id="13" name="Rectangle 12"/>
          <p:cNvSpPr/>
          <p:nvPr/>
        </p:nvSpPr>
        <p:spPr>
          <a:xfrm>
            <a:off x="7740352" y="179348"/>
            <a:ext cx="1403648"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3"/>
                </a:solidFill>
              </a:rPr>
              <a:t>Good</a:t>
            </a:r>
            <a:endParaRPr lang="en-GB" b="1" dirty="0">
              <a:solidFill>
                <a:schemeClr val="accent3"/>
              </a:solidFill>
            </a:endParaRPr>
          </a:p>
        </p:txBody>
      </p:sp>
      <p:sp>
        <p:nvSpPr>
          <p:cNvPr id="7" name="TextBox 6"/>
          <p:cNvSpPr txBox="1"/>
          <p:nvPr/>
        </p:nvSpPr>
        <p:spPr>
          <a:xfrm>
            <a:off x="107504" y="4509120"/>
            <a:ext cx="8496944"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200" dirty="0" smtClean="0">
                <a:solidFill>
                  <a:schemeClr val="tx1"/>
                </a:solidFill>
              </a:rPr>
              <a:t>32 </a:t>
            </a:r>
            <a:r>
              <a:rPr lang="en-GB" sz="1200" dirty="0">
                <a:solidFill>
                  <a:schemeClr val="tx1"/>
                </a:solidFill>
              </a:rPr>
              <a:t>Organised Crime Group (OCG</a:t>
            </a:r>
            <a:r>
              <a:rPr lang="en-GB" sz="1200" dirty="0" smtClean="0">
                <a:solidFill>
                  <a:schemeClr val="tx1"/>
                </a:solidFill>
              </a:rPr>
              <a:t>) disruptions were conducted in Essex between January 2019 and June 2019.  In January 2019 there was </a:t>
            </a:r>
            <a:r>
              <a:rPr lang="en-GB" sz="1200" dirty="0">
                <a:solidFill>
                  <a:schemeClr val="tx1"/>
                </a:solidFill>
              </a:rPr>
              <a:t>a change in the way in which the number of </a:t>
            </a:r>
            <a:r>
              <a:rPr lang="en-GB" sz="1200" dirty="0" smtClean="0">
                <a:solidFill>
                  <a:schemeClr val="tx1"/>
                </a:solidFill>
              </a:rPr>
              <a:t>OCG </a:t>
            </a:r>
            <a:r>
              <a:rPr lang="en-GB" sz="1200" dirty="0">
                <a:solidFill>
                  <a:schemeClr val="tx1"/>
                </a:solidFill>
              </a:rPr>
              <a:t>disruptions </a:t>
            </a:r>
            <a:r>
              <a:rPr lang="en-GB" sz="1200" dirty="0" smtClean="0">
                <a:solidFill>
                  <a:schemeClr val="tx1"/>
                </a:solidFill>
              </a:rPr>
              <a:t>were counted; this follows National </a:t>
            </a:r>
            <a:r>
              <a:rPr lang="en-GB" sz="1200" dirty="0">
                <a:solidFill>
                  <a:schemeClr val="tx1"/>
                </a:solidFill>
              </a:rPr>
              <a:t>Crime Agency (NCA) and </a:t>
            </a:r>
            <a:r>
              <a:rPr lang="en-GB" sz="1200" dirty="0" smtClean="0">
                <a:solidFill>
                  <a:schemeClr val="tx1"/>
                </a:solidFill>
              </a:rPr>
              <a:t>Eastern </a:t>
            </a:r>
            <a:r>
              <a:rPr lang="en-GB" sz="1200" dirty="0">
                <a:solidFill>
                  <a:schemeClr val="tx1"/>
                </a:solidFill>
              </a:rPr>
              <a:t>Region Special Operations Unit (ERSOU) guidance </a:t>
            </a:r>
            <a:r>
              <a:rPr lang="en-GB" sz="1200" dirty="0" smtClean="0">
                <a:solidFill>
                  <a:schemeClr val="tx1"/>
                </a:solidFill>
              </a:rPr>
              <a:t>to </a:t>
            </a:r>
            <a:r>
              <a:rPr lang="en-GB" sz="1200" dirty="0">
                <a:solidFill>
                  <a:schemeClr val="tx1"/>
                </a:solidFill>
              </a:rPr>
              <a:t>ensure that all forces record disruptions in the same way. </a:t>
            </a:r>
            <a:r>
              <a:rPr lang="en-GB" sz="1200" dirty="0" smtClean="0">
                <a:solidFill>
                  <a:schemeClr val="tx1"/>
                </a:solidFill>
              </a:rPr>
              <a:t> Previous data periods are not directly comparable but are included for completeness.</a:t>
            </a:r>
            <a:endParaRPr lang="en-GB" sz="1200" dirty="0">
              <a:solidFill>
                <a:schemeClr val="tx1"/>
              </a:solidFill>
            </a:endParaRPr>
          </a:p>
          <a:p>
            <a:pPr lvl="0"/>
            <a:endParaRPr lang="en-GB" sz="1200" dirty="0" smtClean="0">
              <a:solidFill>
                <a:srgbClr val="FF0000"/>
              </a:solidFill>
            </a:endParaRPr>
          </a:p>
          <a:p>
            <a:pPr lvl="0"/>
            <a:r>
              <a:rPr lang="en-GB" sz="1200" dirty="0" smtClean="0">
                <a:solidFill>
                  <a:schemeClr val="tx1"/>
                </a:solidFill>
              </a:rPr>
              <a:t>Trafficking </a:t>
            </a:r>
            <a:r>
              <a:rPr lang="en-GB" sz="1200" dirty="0">
                <a:solidFill>
                  <a:schemeClr val="tx1"/>
                </a:solidFill>
              </a:rPr>
              <a:t>of drug </a:t>
            </a:r>
            <a:r>
              <a:rPr lang="en-GB" sz="1200" dirty="0" smtClean="0">
                <a:solidFill>
                  <a:schemeClr val="tx1"/>
                </a:solidFill>
              </a:rPr>
              <a:t>arrests, which are also as a result of police proactivity, increased by 23.4% (312 </a:t>
            </a:r>
            <a:r>
              <a:rPr lang="en-GB" sz="1200" dirty="0">
                <a:solidFill>
                  <a:schemeClr val="tx1"/>
                </a:solidFill>
              </a:rPr>
              <a:t>more</a:t>
            </a:r>
            <a:r>
              <a:rPr lang="en-GB" sz="1200" dirty="0" smtClean="0">
                <a:solidFill>
                  <a:schemeClr val="tx1"/>
                </a:solidFill>
              </a:rPr>
              <a:t>) for the 12 months to June 2019 compared to the 12 months to June 2018. In the same period, there have also been 10.3% more trafficking of drugs offences recorded (71 more offences to 763).</a:t>
            </a:r>
          </a:p>
          <a:p>
            <a:pPr lvl="0"/>
            <a:endParaRPr lang="en-GB" sz="1200" dirty="0" smtClean="0">
              <a:solidFill>
                <a:schemeClr val="tx1"/>
              </a:solidFill>
            </a:endParaRPr>
          </a:p>
          <a:p>
            <a:r>
              <a:rPr lang="en-GB" sz="1200" dirty="0" smtClean="0">
                <a:solidFill>
                  <a:schemeClr val="tx1"/>
                </a:solidFill>
              </a:rPr>
              <a:t>Due to the increase in Trafficking of Drug Arrests, a grade of Good is recommended.</a:t>
            </a:r>
          </a:p>
        </p:txBody>
      </p:sp>
      <p:pic>
        <p:nvPicPr>
          <p:cNvPr id="2" name="Picture 1"/>
          <p:cNvPicPr>
            <a:picLocks noChangeAspect="1"/>
          </p:cNvPicPr>
          <p:nvPr/>
        </p:nvPicPr>
        <p:blipFill>
          <a:blip r:embed="rId2"/>
          <a:stretch>
            <a:fillRect/>
          </a:stretch>
        </p:blipFill>
        <p:spPr>
          <a:xfrm>
            <a:off x="107505" y="2069041"/>
            <a:ext cx="4320480" cy="1936023"/>
          </a:xfrm>
          <a:prstGeom prst="rect">
            <a:avLst/>
          </a:prstGeom>
        </p:spPr>
      </p:pic>
      <p:pic>
        <p:nvPicPr>
          <p:cNvPr id="3" name="Picture 2"/>
          <p:cNvPicPr>
            <a:picLocks noChangeAspect="1"/>
          </p:cNvPicPr>
          <p:nvPr/>
        </p:nvPicPr>
        <p:blipFill>
          <a:blip r:embed="rId3"/>
          <a:stretch>
            <a:fillRect/>
          </a:stretch>
        </p:blipFill>
        <p:spPr>
          <a:xfrm>
            <a:off x="4510937" y="2060848"/>
            <a:ext cx="4339921" cy="1944735"/>
          </a:xfrm>
          <a:prstGeom prst="rect">
            <a:avLst/>
          </a:prstGeom>
        </p:spPr>
      </p:pic>
      <p:pic>
        <p:nvPicPr>
          <p:cNvPr id="8" name="Picture 7"/>
          <p:cNvPicPr>
            <a:picLocks noChangeAspect="1"/>
          </p:cNvPicPr>
          <p:nvPr/>
        </p:nvPicPr>
        <p:blipFill>
          <a:blip r:embed="rId4"/>
          <a:stretch>
            <a:fillRect/>
          </a:stretch>
        </p:blipFill>
        <p:spPr>
          <a:xfrm>
            <a:off x="107504" y="754178"/>
            <a:ext cx="7465951" cy="1227516"/>
          </a:xfrm>
          <a:prstGeom prst="rect">
            <a:avLst/>
          </a:prstGeom>
        </p:spPr>
      </p:pic>
    </p:spTree>
    <p:extLst>
      <p:ext uri="{BB962C8B-B14F-4D97-AF65-F5344CB8AC3E}">
        <p14:creationId xmlns:p14="http://schemas.microsoft.com/office/powerpoint/2010/main" val="2894327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6 - Protecting children &amp; vulnerable people </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8</a:t>
            </a:fld>
            <a:endParaRPr lang="en-GB" dirty="0"/>
          </a:p>
        </p:txBody>
      </p:sp>
      <p:sp>
        <p:nvSpPr>
          <p:cNvPr id="7" name="TextBox 6"/>
          <p:cNvSpPr txBox="1"/>
          <p:nvPr/>
        </p:nvSpPr>
        <p:spPr>
          <a:xfrm>
            <a:off x="139894" y="4759864"/>
            <a:ext cx="8496944"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GB" sz="1200" dirty="0" smtClean="0">
                <a:solidFill>
                  <a:schemeClr val="tx1"/>
                </a:solidFill>
              </a:rPr>
              <a:t>There was a 27.3% </a:t>
            </a:r>
            <a:r>
              <a:rPr lang="en-GB" sz="1200" dirty="0">
                <a:solidFill>
                  <a:schemeClr val="tx1"/>
                </a:solidFill>
              </a:rPr>
              <a:t>decrease </a:t>
            </a:r>
            <a:r>
              <a:rPr lang="en-GB" sz="1200" dirty="0" smtClean="0">
                <a:solidFill>
                  <a:schemeClr val="tx1"/>
                </a:solidFill>
              </a:rPr>
              <a:t>(76 </a:t>
            </a:r>
            <a:r>
              <a:rPr lang="en-GB" sz="1200" dirty="0">
                <a:solidFill>
                  <a:schemeClr val="tx1"/>
                </a:solidFill>
              </a:rPr>
              <a:t>fewer</a:t>
            </a:r>
            <a:r>
              <a:rPr lang="en-GB" sz="1200" dirty="0" smtClean="0">
                <a:solidFill>
                  <a:schemeClr val="tx1"/>
                </a:solidFill>
              </a:rPr>
              <a:t>) in the number of positive solved Child </a:t>
            </a:r>
            <a:r>
              <a:rPr lang="en-GB" sz="1200" dirty="0">
                <a:solidFill>
                  <a:schemeClr val="tx1"/>
                </a:solidFill>
              </a:rPr>
              <a:t>A</a:t>
            </a:r>
            <a:r>
              <a:rPr lang="en-GB" sz="1200" dirty="0" smtClean="0">
                <a:solidFill>
                  <a:schemeClr val="tx1"/>
                </a:solidFill>
              </a:rPr>
              <a:t>buse </a:t>
            </a:r>
            <a:r>
              <a:rPr lang="en-GB" sz="1200" dirty="0">
                <a:solidFill>
                  <a:schemeClr val="tx1"/>
                </a:solidFill>
              </a:rPr>
              <a:t>O</a:t>
            </a:r>
            <a:r>
              <a:rPr lang="en-GB" sz="1200" dirty="0" smtClean="0">
                <a:solidFill>
                  <a:schemeClr val="tx1"/>
                </a:solidFill>
              </a:rPr>
              <a:t>utcomes in the 12 months to June 2019 compared to the 12 months to June 2018.</a:t>
            </a:r>
          </a:p>
          <a:p>
            <a:pPr lvl="0"/>
            <a:endParaRPr lang="en-GB" sz="1200" dirty="0">
              <a:solidFill>
                <a:srgbClr val="FF0000"/>
              </a:solidFill>
            </a:endParaRPr>
          </a:p>
          <a:p>
            <a:pPr lvl="0"/>
            <a:r>
              <a:rPr lang="en-GB" sz="1200" dirty="0" smtClean="0">
                <a:solidFill>
                  <a:schemeClr val="tx1"/>
                </a:solidFill>
              </a:rPr>
              <a:t>There was also a 4.2% point decrease in the solved rate (from 8.9% to 4.7%).  This is due both to a reduction in the number of solved outcomes, as well an increase in the number of offences recorded; 36.5% more offences (an additional 1,138) were recorded in the 12 months to June 2019 compared to the 12 months to June 2018. </a:t>
            </a:r>
          </a:p>
          <a:p>
            <a:pPr lvl="0"/>
            <a:endParaRPr lang="en-GB" sz="1200" dirty="0">
              <a:solidFill>
                <a:schemeClr val="tx1"/>
              </a:solidFill>
            </a:endParaRPr>
          </a:p>
          <a:p>
            <a:r>
              <a:rPr lang="en-GB" sz="1200" dirty="0">
                <a:solidFill>
                  <a:schemeClr val="tx1"/>
                </a:solidFill>
              </a:rPr>
              <a:t>Due to </a:t>
            </a:r>
            <a:r>
              <a:rPr lang="en-GB" sz="1200" dirty="0" smtClean="0">
                <a:solidFill>
                  <a:schemeClr val="tx1"/>
                </a:solidFill>
              </a:rPr>
              <a:t>the fall in the number of Child Abuse outcomes, and the reduction in the solved rate, a </a:t>
            </a:r>
            <a:r>
              <a:rPr lang="en-GB" sz="1200" dirty="0">
                <a:solidFill>
                  <a:schemeClr val="tx1"/>
                </a:solidFill>
              </a:rPr>
              <a:t>grade of Requires Improvement is recommended</a:t>
            </a:r>
            <a:r>
              <a:rPr lang="en-GB" sz="1200" dirty="0" smtClean="0">
                <a:solidFill>
                  <a:schemeClr val="tx1"/>
                </a:solidFill>
              </a:rPr>
              <a:t>.</a:t>
            </a:r>
            <a:endParaRPr lang="en-GB" sz="1200" dirty="0">
              <a:solidFill>
                <a:schemeClr val="tx1"/>
              </a:solidFill>
            </a:endParaRPr>
          </a:p>
        </p:txBody>
      </p:sp>
      <p:sp>
        <p:nvSpPr>
          <p:cNvPr id="10" name="Rectangle 9"/>
          <p:cNvSpPr/>
          <p:nvPr/>
        </p:nvSpPr>
        <p:spPr>
          <a:xfrm>
            <a:off x="5940152" y="179348"/>
            <a:ext cx="3059832"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6"/>
                </a:solidFill>
              </a:rPr>
              <a:t>Requires Improvement</a:t>
            </a:r>
            <a:endParaRPr lang="en-GB" b="1" dirty="0">
              <a:solidFill>
                <a:schemeClr val="accent6"/>
              </a:solidFill>
            </a:endParaRPr>
          </a:p>
        </p:txBody>
      </p:sp>
      <p:pic>
        <p:nvPicPr>
          <p:cNvPr id="3" name="Picture 2"/>
          <p:cNvPicPr>
            <a:picLocks noChangeAspect="1"/>
          </p:cNvPicPr>
          <p:nvPr/>
        </p:nvPicPr>
        <p:blipFill>
          <a:blip r:embed="rId2"/>
          <a:stretch>
            <a:fillRect/>
          </a:stretch>
        </p:blipFill>
        <p:spPr>
          <a:xfrm>
            <a:off x="87066" y="754584"/>
            <a:ext cx="7465951" cy="1227516"/>
          </a:xfrm>
          <a:prstGeom prst="rect">
            <a:avLst/>
          </a:prstGeom>
        </p:spPr>
      </p:pic>
      <p:pic>
        <p:nvPicPr>
          <p:cNvPr id="2" name="Picture 1"/>
          <p:cNvPicPr>
            <a:picLocks noChangeAspect="1"/>
          </p:cNvPicPr>
          <p:nvPr/>
        </p:nvPicPr>
        <p:blipFill>
          <a:blip r:embed="rId3"/>
          <a:stretch>
            <a:fillRect/>
          </a:stretch>
        </p:blipFill>
        <p:spPr>
          <a:xfrm>
            <a:off x="87066" y="2070218"/>
            <a:ext cx="4320000" cy="1935808"/>
          </a:xfrm>
          <a:prstGeom prst="rect">
            <a:avLst/>
          </a:prstGeom>
        </p:spPr>
      </p:pic>
      <p:pic>
        <p:nvPicPr>
          <p:cNvPr id="4" name="Picture 3"/>
          <p:cNvPicPr>
            <a:picLocks noChangeAspect="1"/>
          </p:cNvPicPr>
          <p:nvPr/>
        </p:nvPicPr>
        <p:blipFill>
          <a:blip r:embed="rId4"/>
          <a:stretch>
            <a:fillRect/>
          </a:stretch>
        </p:blipFill>
        <p:spPr>
          <a:xfrm>
            <a:off x="4556097" y="2070218"/>
            <a:ext cx="4320000" cy="1935808"/>
          </a:xfrm>
          <a:prstGeom prst="rect">
            <a:avLst/>
          </a:prstGeom>
        </p:spPr>
      </p:pic>
    </p:spTree>
    <p:extLst>
      <p:ext uri="{BB962C8B-B14F-4D97-AF65-F5344CB8AC3E}">
        <p14:creationId xmlns:p14="http://schemas.microsoft.com/office/powerpoint/2010/main" val="3683356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6" y="0"/>
            <a:ext cx="9144000" cy="683217"/>
          </a:xfrm>
          <a:prstGeom prst="rect">
            <a:avLst/>
          </a:prstGeom>
          <a:solidFill>
            <a:srgbClr val="001947"/>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endParaRPr lang="en-GB" sz="2800" b="1" dirty="0"/>
          </a:p>
        </p:txBody>
      </p:sp>
      <p:sp>
        <p:nvSpPr>
          <p:cNvPr id="6" name="Rectangle 5"/>
          <p:cNvSpPr/>
          <p:nvPr/>
        </p:nvSpPr>
        <p:spPr>
          <a:xfrm>
            <a:off x="107504" y="179348"/>
            <a:ext cx="5184576" cy="369332"/>
          </a:xfrm>
          <a:prstGeom prst="rect">
            <a:avLst/>
          </a:prstGeom>
        </p:spPr>
        <p:txBody>
          <a:bodyPr wrap="square">
            <a:spAutoFit/>
          </a:bodyPr>
          <a:lstStyle/>
          <a:p>
            <a:r>
              <a:rPr lang="en-GB" b="1" dirty="0">
                <a:solidFill>
                  <a:schemeClr val="bg1"/>
                </a:solidFill>
              </a:rPr>
              <a:t>Priority 7 - Improve safety on our roads </a:t>
            </a:r>
          </a:p>
        </p:txBody>
      </p:sp>
      <p:sp>
        <p:nvSpPr>
          <p:cNvPr id="5" name="Slide Number Placeholder 4"/>
          <p:cNvSpPr>
            <a:spLocks noGrp="1"/>
          </p:cNvSpPr>
          <p:nvPr>
            <p:ph type="sldNum" sz="quarter" idx="12"/>
          </p:nvPr>
        </p:nvSpPr>
        <p:spPr>
          <a:xfrm>
            <a:off x="6743864" y="6329524"/>
            <a:ext cx="2133600" cy="365125"/>
          </a:xfrm>
        </p:spPr>
        <p:txBody>
          <a:bodyPr/>
          <a:lstStyle/>
          <a:p>
            <a:fld id="{E0D83E65-4E55-4BA6-A0BC-212B9D3BDCE3}" type="slidenum">
              <a:rPr lang="en-GB" smtClean="0"/>
              <a:pPr/>
              <a:t>9</a:t>
            </a:fld>
            <a:endParaRPr lang="en-GB" dirty="0"/>
          </a:p>
        </p:txBody>
      </p:sp>
      <p:sp>
        <p:nvSpPr>
          <p:cNvPr id="13" name="Rectangle 12"/>
          <p:cNvSpPr/>
          <p:nvPr/>
        </p:nvSpPr>
        <p:spPr>
          <a:xfrm>
            <a:off x="7740352" y="179348"/>
            <a:ext cx="1403648" cy="369332"/>
          </a:xfrm>
          <a:prstGeom prst="rect">
            <a:avLst/>
          </a:prstGeom>
        </p:spPr>
        <p:txBody>
          <a:bodyPr wrap="square">
            <a:spAutoFit/>
          </a:bodyPr>
          <a:lstStyle/>
          <a:p>
            <a:r>
              <a:rPr lang="en-GB" b="1" dirty="0" smtClean="0">
                <a:solidFill>
                  <a:schemeClr val="bg1"/>
                </a:solidFill>
              </a:rPr>
              <a:t>Grade: </a:t>
            </a:r>
            <a:r>
              <a:rPr lang="en-GB" b="1" dirty="0" smtClean="0">
                <a:solidFill>
                  <a:schemeClr val="accent3"/>
                </a:solidFill>
              </a:rPr>
              <a:t>Good</a:t>
            </a:r>
            <a:endParaRPr lang="en-GB" b="1" dirty="0">
              <a:solidFill>
                <a:schemeClr val="accent3"/>
              </a:solidFill>
            </a:endParaRPr>
          </a:p>
        </p:txBody>
      </p:sp>
      <p:sp>
        <p:nvSpPr>
          <p:cNvPr id="7" name="TextBox 6"/>
          <p:cNvSpPr txBox="1"/>
          <p:nvPr/>
        </p:nvSpPr>
        <p:spPr>
          <a:xfrm>
            <a:off x="107503" y="4755657"/>
            <a:ext cx="8496944"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200" dirty="0" smtClean="0">
                <a:solidFill>
                  <a:schemeClr val="tx1"/>
                </a:solidFill>
              </a:rPr>
              <a:t>There was a 8.2% decrease (75 </a:t>
            </a:r>
            <a:r>
              <a:rPr lang="en-GB" sz="1200" dirty="0">
                <a:solidFill>
                  <a:schemeClr val="tx1"/>
                </a:solidFill>
              </a:rPr>
              <a:t>fewer) </a:t>
            </a:r>
            <a:r>
              <a:rPr lang="en-GB" sz="1200" dirty="0" smtClean="0">
                <a:solidFill>
                  <a:schemeClr val="tx1"/>
                </a:solidFill>
              </a:rPr>
              <a:t>in the numbers of those Killed or Seriously Injured (KSI) in Essex for the 12 months to June 2019 compared to the 12 months to June 2018.  This places Essex sixth in its Most Similar Group (MSG) of forces for casualties </a:t>
            </a:r>
            <a:r>
              <a:rPr lang="en-GB" sz="1200" dirty="0">
                <a:solidFill>
                  <a:schemeClr val="tx1"/>
                </a:solidFill>
              </a:rPr>
              <a:t>per </a:t>
            </a:r>
            <a:r>
              <a:rPr lang="en-GB" sz="1200" dirty="0" smtClean="0">
                <a:solidFill>
                  <a:schemeClr val="tx1"/>
                </a:solidFill>
              </a:rPr>
              <a:t>100 million vehicle kilometres (results to June 2018).</a:t>
            </a:r>
          </a:p>
          <a:p>
            <a:endParaRPr lang="en-GB" sz="1200" dirty="0" smtClean="0">
              <a:solidFill>
                <a:srgbClr val="FF0000"/>
              </a:solidFill>
            </a:endParaRPr>
          </a:p>
          <a:p>
            <a:r>
              <a:rPr lang="en-GB" sz="1200" dirty="0" smtClean="0">
                <a:solidFill>
                  <a:schemeClr val="tx1"/>
                </a:solidFill>
              </a:rPr>
              <a:t>There has been a 15.6% decrease in mobile phone crime (444 fewer offences) and a 38.1% increase (917 more offences) in drink/drug driving.</a:t>
            </a:r>
          </a:p>
          <a:p>
            <a:endParaRPr lang="en-GB" sz="1200" dirty="0">
              <a:solidFill>
                <a:srgbClr val="FF0000"/>
              </a:solidFill>
            </a:endParaRPr>
          </a:p>
          <a:p>
            <a:r>
              <a:rPr lang="en-GB" sz="1200" dirty="0" smtClean="0">
                <a:solidFill>
                  <a:schemeClr val="tx1"/>
                </a:solidFill>
              </a:rPr>
              <a:t>Due to the decrease in KSIs, a </a:t>
            </a:r>
            <a:r>
              <a:rPr lang="en-GB" sz="1200" dirty="0">
                <a:solidFill>
                  <a:schemeClr val="tx1"/>
                </a:solidFill>
              </a:rPr>
              <a:t>grade of Good is </a:t>
            </a:r>
            <a:r>
              <a:rPr lang="en-GB" sz="1200" dirty="0" smtClean="0">
                <a:solidFill>
                  <a:schemeClr val="tx1"/>
                </a:solidFill>
              </a:rPr>
              <a:t>recommended.  As of June 2018, Essex was slightly below the MSG average per 100 million km; the current position is unknown, however.</a:t>
            </a:r>
            <a:endParaRPr lang="en-GB" sz="1200" dirty="0">
              <a:solidFill>
                <a:schemeClr val="tx1"/>
              </a:solidFill>
            </a:endParaRPr>
          </a:p>
        </p:txBody>
      </p:sp>
      <p:pic>
        <p:nvPicPr>
          <p:cNvPr id="2" name="Picture 1"/>
          <p:cNvPicPr>
            <a:picLocks noChangeAspect="1"/>
          </p:cNvPicPr>
          <p:nvPr/>
        </p:nvPicPr>
        <p:blipFill>
          <a:blip r:embed="rId2"/>
          <a:stretch>
            <a:fillRect/>
          </a:stretch>
        </p:blipFill>
        <p:spPr>
          <a:xfrm>
            <a:off x="108504" y="908720"/>
            <a:ext cx="9000000" cy="1351361"/>
          </a:xfrm>
          <a:prstGeom prst="rect">
            <a:avLst/>
          </a:prstGeom>
        </p:spPr>
      </p:pic>
      <p:pic>
        <p:nvPicPr>
          <p:cNvPr id="4" name="Picture 3"/>
          <p:cNvPicPr>
            <a:picLocks noChangeAspect="1"/>
          </p:cNvPicPr>
          <p:nvPr/>
        </p:nvPicPr>
        <p:blipFill>
          <a:blip r:embed="rId3"/>
          <a:stretch>
            <a:fillRect/>
          </a:stretch>
        </p:blipFill>
        <p:spPr>
          <a:xfrm>
            <a:off x="4283967" y="2461022"/>
            <a:ext cx="4812273" cy="841258"/>
          </a:xfrm>
          <a:prstGeom prst="rect">
            <a:avLst/>
          </a:prstGeom>
        </p:spPr>
      </p:pic>
      <p:pic>
        <p:nvPicPr>
          <p:cNvPr id="8" name="Picture 7"/>
          <p:cNvPicPr>
            <a:picLocks noChangeAspect="1"/>
          </p:cNvPicPr>
          <p:nvPr/>
        </p:nvPicPr>
        <p:blipFill>
          <a:blip r:embed="rId4"/>
          <a:stretch>
            <a:fillRect/>
          </a:stretch>
        </p:blipFill>
        <p:spPr>
          <a:xfrm>
            <a:off x="71217" y="2461022"/>
            <a:ext cx="4182056" cy="1869821"/>
          </a:xfrm>
          <a:prstGeom prst="rect">
            <a:avLst/>
          </a:prstGeom>
        </p:spPr>
      </p:pic>
    </p:spTree>
    <p:extLst>
      <p:ext uri="{BB962C8B-B14F-4D97-AF65-F5344CB8AC3E}">
        <p14:creationId xmlns:p14="http://schemas.microsoft.com/office/powerpoint/2010/main" val="1641022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79241</TotalTime>
  <Words>1869</Words>
  <Application>Microsoft Office PowerPoint</Application>
  <PresentationFormat>On-screen Show (4:3)</PresentationFormat>
  <Paragraphs>108</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Essex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Kendall 42902025</dc:creator>
  <cp:lastModifiedBy>Liane Edwards 42076989</cp:lastModifiedBy>
  <cp:revision>2425</cp:revision>
  <cp:lastPrinted>2019-07-08T09:29:41Z</cp:lastPrinted>
  <dcterms:created xsi:type="dcterms:W3CDTF">2016-11-25T10:22:24Z</dcterms:created>
  <dcterms:modified xsi:type="dcterms:W3CDTF">2019-08-16T10:10:04Z</dcterms:modified>
</cp:coreProperties>
</file>