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12.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3.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1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21.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7"/>
  </p:notesMasterIdLst>
  <p:sldIdLst>
    <p:sldId id="373" r:id="rId3"/>
    <p:sldId id="374" r:id="rId4"/>
    <p:sldId id="375" r:id="rId5"/>
    <p:sldId id="376" r:id="rId6"/>
    <p:sldId id="292" r:id="rId7"/>
    <p:sldId id="309" r:id="rId8"/>
    <p:sldId id="310" r:id="rId9"/>
    <p:sldId id="311" r:id="rId10"/>
    <p:sldId id="312" r:id="rId11"/>
    <p:sldId id="313" r:id="rId12"/>
    <p:sldId id="314" r:id="rId13"/>
    <p:sldId id="315" r:id="rId14"/>
    <p:sldId id="316" r:id="rId15"/>
    <p:sldId id="263" r:id="rId16"/>
    <p:sldId id="317" r:id="rId17"/>
    <p:sldId id="318" r:id="rId18"/>
    <p:sldId id="319" r:id="rId19"/>
    <p:sldId id="320" r:id="rId20"/>
    <p:sldId id="323" r:id="rId21"/>
    <p:sldId id="324" r:id="rId22"/>
    <p:sldId id="295" r:id="rId23"/>
    <p:sldId id="301" r:id="rId24"/>
    <p:sldId id="302" r:id="rId25"/>
    <p:sldId id="303" r:id="rId26"/>
    <p:sldId id="304" r:id="rId27"/>
    <p:sldId id="305" r:id="rId28"/>
    <p:sldId id="296" r:id="rId29"/>
    <p:sldId id="325" r:id="rId30"/>
    <p:sldId id="326" r:id="rId31"/>
    <p:sldId id="297" r:id="rId32"/>
    <p:sldId id="358" r:id="rId33"/>
    <p:sldId id="359" r:id="rId34"/>
    <p:sldId id="360" r:id="rId35"/>
    <p:sldId id="328" r:id="rId36"/>
    <p:sldId id="367" r:id="rId37"/>
    <p:sldId id="377" r:id="rId38"/>
    <p:sldId id="378" r:id="rId39"/>
    <p:sldId id="379" r:id="rId40"/>
    <p:sldId id="380" r:id="rId41"/>
    <p:sldId id="382" r:id="rId42"/>
    <p:sldId id="381" r:id="rId43"/>
    <p:sldId id="293" r:id="rId44"/>
    <p:sldId id="286" r:id="rId45"/>
    <p:sldId id="28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Harrington 42077067" initials="VH4" lastIdx="5" clrIdx="0">
    <p:extLst>
      <p:ext uri="{19B8F6BF-5375-455C-9EA6-DF929625EA0E}">
        <p15:presenceInfo xmlns:p15="http://schemas.microsoft.com/office/powerpoint/2012/main" userId="S-1-5-21-3905950219-3223722337-1205513746-48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1BBABF"/>
    <a:srgbClr val="A2C5E8"/>
    <a:srgbClr val="4F4F4F"/>
    <a:srgbClr val="DF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3671" autoAdjust="0"/>
  </p:normalViewPr>
  <p:slideViewPr>
    <p:cSldViewPr snapToGrid="0">
      <p:cViewPr varScale="1">
        <p:scale>
          <a:sx n="82" d="100"/>
          <a:sy n="82" d="100"/>
        </p:scale>
        <p:origin x="744" y="62"/>
      </p:cViewPr>
      <p:guideLst>
        <p:guide orient="horz" pos="2160"/>
        <p:guide pos="3840"/>
      </p:guideLst>
    </p:cSldViewPr>
  </p:slideViewPr>
  <p:notesTextViewPr>
    <p:cViewPr>
      <p:scale>
        <a:sx n="1" d="1"/>
        <a:sy n="1" d="1"/>
      </p:scale>
      <p:origin x="0" y="0"/>
    </p:cViewPr>
  </p:notesTextViewPr>
  <p:sorterViewPr>
    <p:cViewPr>
      <p:scale>
        <a:sx n="100" d="100"/>
        <a:sy n="100" d="100"/>
      </p:scale>
      <p:origin x="0" y="-732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Scott%20Owens\Dropbox\SMSR\Essex%20Police\Survey%20Results%20and%20Presentations\Q1%202017\Analysis\Essex%20Police%20Q1%20Survey%20Analysis.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Good/Excellent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Q3
17/18</c:v>
                </c:pt>
                <c:pt idx="1">
                  <c:v>Q4
17/18</c:v>
                </c:pt>
                <c:pt idx="2">
                  <c:v>Q1
18/19</c:v>
                </c:pt>
                <c:pt idx="3">
                  <c:v>Q2
18/19</c:v>
                </c:pt>
                <c:pt idx="4">
                  <c:v>Q3
18/19</c:v>
                </c:pt>
                <c:pt idx="5">
                  <c:v>Q4
18/19</c:v>
                </c:pt>
              </c:strCache>
            </c:strRef>
          </c:cat>
          <c:val>
            <c:numRef>
              <c:f>Sheet1!$B$2:$B$7</c:f>
              <c:numCache>
                <c:formatCode>0%</c:formatCode>
                <c:ptCount val="6"/>
                <c:pt idx="0">
                  <c:v>0.67740429686145098</c:v>
                </c:pt>
                <c:pt idx="1">
                  <c:v>0.69627729350562995</c:v>
                </c:pt>
                <c:pt idx="2">
                  <c:v>0.69251549640572296</c:v>
                </c:pt>
                <c:pt idx="3">
                  <c:v>0.65</c:v>
                </c:pt>
                <c:pt idx="4">
                  <c:v>0.67</c:v>
                </c:pt>
                <c:pt idx="5">
                  <c:v>0.65</c:v>
                </c:pt>
              </c:numCache>
            </c:numRef>
          </c:val>
          <c:smooth val="0"/>
          <c:extLst>
            <c:ext xmlns:c16="http://schemas.microsoft.com/office/drawing/2014/chart" uri="{C3380CC4-5D6E-409C-BE32-E72D297353CC}">
              <c16:uniqueId val="{00000000-2A66-49AF-B09E-9648625F0FC1}"/>
            </c:ext>
          </c:extLst>
        </c:ser>
        <c:dLbls>
          <c:dLblPos val="t"/>
          <c:showLegendKey val="0"/>
          <c:showVal val="1"/>
          <c:showCatName val="0"/>
          <c:showSerName val="0"/>
          <c:showPercent val="0"/>
          <c:showBubbleSize val="0"/>
        </c:dLbls>
        <c:marker val="1"/>
        <c:smooth val="0"/>
        <c:axId val="359371920"/>
        <c:axId val="359365648"/>
      </c:lineChart>
      <c:catAx>
        <c:axId val="35937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9365648"/>
        <c:crosses val="autoZero"/>
        <c:auto val="1"/>
        <c:lblAlgn val="ctr"/>
        <c:lblOffset val="100"/>
        <c:noMultiLvlLbl val="0"/>
      </c:catAx>
      <c:valAx>
        <c:axId val="3593656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93719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2392723013887794"/>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7.2100802850040627E-2</c:v>
                </c:pt>
                <c:pt idx="1">
                  <c:v>8.1606445743762079E-2</c:v>
                </c:pt>
              </c:numCache>
            </c:numRef>
          </c:val>
          <c:extLst>
            <c:ext xmlns:c16="http://schemas.microsoft.com/office/drawing/2014/chart" uri="{C3380CC4-5D6E-409C-BE32-E72D297353CC}">
              <c16:uniqueId val="{00000000-607F-4F15-BE6A-F8AC31DA6DF3}"/>
            </c:ext>
          </c:extLst>
        </c:ser>
        <c:ser>
          <c:idx val="1"/>
          <c:order val="1"/>
          <c:tx>
            <c:strRef>
              <c:f>Sheet1!$C$1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0.12519633751023179</c:v>
                </c:pt>
                <c:pt idx="1">
                  <c:v>0.10614272958151628</c:v>
                </c:pt>
              </c:numCache>
            </c:numRef>
          </c:val>
          <c:extLst>
            <c:ext xmlns:c16="http://schemas.microsoft.com/office/drawing/2014/chart" uri="{C3380CC4-5D6E-409C-BE32-E72D297353CC}">
              <c16:uniqueId val="{00000001-607F-4F15-BE6A-F8AC31DA6DF3}"/>
            </c:ext>
          </c:extLst>
        </c:ser>
        <c:ser>
          <c:idx val="2"/>
          <c:order val="2"/>
          <c:tx>
            <c:strRef>
              <c:f>Sheet1!$D$1</c:f>
              <c:strCache>
                <c:ptCount val="1"/>
                <c:pt idx="0">
                  <c:v>Tend to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0.1658415120105447</c:v>
                </c:pt>
                <c:pt idx="1">
                  <c:v>0.19447397067881067</c:v>
                </c:pt>
              </c:numCache>
            </c:numRef>
          </c:val>
          <c:extLst>
            <c:ext xmlns:c16="http://schemas.microsoft.com/office/drawing/2014/chart" uri="{C3380CC4-5D6E-409C-BE32-E72D297353CC}">
              <c16:uniqueId val="{00000002-607F-4F15-BE6A-F8AC31DA6DF3}"/>
            </c:ext>
          </c:extLst>
        </c:ser>
        <c:ser>
          <c:idx val="3"/>
          <c:order val="3"/>
          <c:tx>
            <c:strRef>
              <c:f>Sheet1!$E$1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0.15051101541639086</c:v>
                </c:pt>
                <c:pt idx="1">
                  <c:v>0.14883719045458152</c:v>
                </c:pt>
              </c:numCache>
            </c:numRef>
          </c:val>
          <c:extLst>
            <c:ext xmlns:c16="http://schemas.microsoft.com/office/drawing/2014/chart" uri="{C3380CC4-5D6E-409C-BE32-E72D297353CC}">
              <c16:uniqueId val="{00000003-607F-4F15-BE6A-F8AC31DA6DF3}"/>
            </c:ext>
          </c:extLst>
        </c:ser>
        <c:ser>
          <c:idx val="4"/>
          <c:order val="4"/>
          <c:tx>
            <c:strRef>
              <c:f>Sheet1!$F$1</c:f>
              <c:strCache>
                <c:ptCount val="1"/>
                <c:pt idx="0">
                  <c:v>Tend to agree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0.35577046922626476</c:v>
                </c:pt>
                <c:pt idx="1">
                  <c:v>0.38028813003277367</c:v>
                </c:pt>
              </c:numCache>
            </c:numRef>
          </c:val>
          <c:extLst>
            <c:ext xmlns:c16="http://schemas.microsoft.com/office/drawing/2014/chart" uri="{C3380CC4-5D6E-409C-BE32-E72D297353CC}">
              <c16:uniqueId val="{00000004-607F-4F15-BE6A-F8AC31DA6DF3}"/>
            </c:ext>
          </c:extLst>
        </c:ser>
        <c:ser>
          <c:idx val="5"/>
          <c:order val="5"/>
          <c:tx>
            <c:strRef>
              <c:f>Sheet1!$G$1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Sheet1!$G$2:$G$3</c:f>
              <c:numCache>
                <c:formatCode>0%</c:formatCode>
                <c:ptCount val="2"/>
                <c:pt idx="0">
                  <c:v>0.13057986298651814</c:v>
                </c:pt>
                <c:pt idx="1">
                  <c:v>8.8651533508544628E-2</c:v>
                </c:pt>
              </c:numCache>
            </c:numRef>
          </c:val>
          <c:extLst>
            <c:ext xmlns:c16="http://schemas.microsoft.com/office/drawing/2014/chart" uri="{C3380CC4-5D6E-409C-BE32-E72D297353CC}">
              <c16:uniqueId val="{00000005-607F-4F15-BE6A-F8AC31DA6DF3}"/>
            </c:ext>
          </c:extLst>
        </c:ser>
        <c:dLbls>
          <c:dLblPos val="ctr"/>
          <c:showLegendKey val="0"/>
          <c:showVal val="1"/>
          <c:showCatName val="0"/>
          <c:showSerName val="0"/>
          <c:showPercent val="0"/>
          <c:showBubbleSize val="0"/>
        </c:dLbls>
        <c:gapWidth val="50"/>
        <c:overlap val="100"/>
        <c:axId val="423478480"/>
        <c:axId val="423478088"/>
      </c:barChart>
      <c:catAx>
        <c:axId val="42347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478088"/>
        <c:crosses val="autoZero"/>
        <c:auto val="1"/>
        <c:lblAlgn val="ctr"/>
        <c:lblOffset val="100"/>
        <c:noMultiLvlLbl val="0"/>
      </c:catAx>
      <c:valAx>
        <c:axId val="423478088"/>
        <c:scaling>
          <c:orientation val="minMax"/>
        </c:scaling>
        <c:delete val="1"/>
        <c:axPos val="l"/>
        <c:numFmt formatCode="0%" sourceLinked="1"/>
        <c:majorTickMark val="none"/>
        <c:minorTickMark val="none"/>
        <c:tickLblPos val="nextTo"/>
        <c:crossAx val="423478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Strongly/Tend to Agree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0.48</c:v>
                </c:pt>
                <c:pt idx="1">
                  <c:v>0.46</c:v>
                </c:pt>
                <c:pt idx="2">
                  <c:v>0.56999999999999995</c:v>
                </c:pt>
                <c:pt idx="3">
                  <c:v>0.43</c:v>
                </c:pt>
                <c:pt idx="4">
                  <c:v>0.42</c:v>
                </c:pt>
                <c:pt idx="5">
                  <c:v>0.46</c:v>
                </c:pt>
                <c:pt idx="6">
                  <c:v>0.55000000000000004</c:v>
                </c:pt>
                <c:pt idx="7">
                  <c:v>0.38</c:v>
                </c:pt>
                <c:pt idx="8">
                  <c:v>0.48</c:v>
                </c:pt>
              </c:numCache>
            </c:numRef>
          </c:val>
          <c:extLst>
            <c:ext xmlns:c16="http://schemas.microsoft.com/office/drawing/2014/chart" uri="{C3380CC4-5D6E-409C-BE32-E72D297353CC}">
              <c16:uniqueId val="{00000000-6F66-4D09-9EA8-6B6178BFDBD0}"/>
            </c:ext>
          </c:extLst>
        </c:ser>
        <c:dLbls>
          <c:showLegendKey val="0"/>
          <c:showVal val="0"/>
          <c:showCatName val="0"/>
          <c:showSerName val="0"/>
          <c:showPercent val="0"/>
          <c:showBubbleSize val="0"/>
        </c:dLbls>
        <c:gapWidth val="50"/>
        <c:overlap val="-27"/>
        <c:axId val="423478872"/>
        <c:axId val="423481224"/>
      </c:barChart>
      <c:catAx>
        <c:axId val="42347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481224"/>
        <c:crosses val="autoZero"/>
        <c:auto val="1"/>
        <c:lblAlgn val="ctr"/>
        <c:lblOffset val="100"/>
        <c:noMultiLvlLbl val="0"/>
      </c:catAx>
      <c:valAx>
        <c:axId val="423481224"/>
        <c:scaling>
          <c:orientation val="minMax"/>
          <c:min val="0"/>
        </c:scaling>
        <c:delete val="1"/>
        <c:axPos val="l"/>
        <c:numFmt formatCode="0%" sourceLinked="1"/>
        <c:majorTickMark val="out"/>
        <c:minorTickMark val="none"/>
        <c:tickLblPos val="nextTo"/>
        <c:crossAx val="423478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61184636488340194"/>
          <c:h val="0.78927506280897963"/>
        </c:manualLayout>
      </c:layout>
      <c:barChart>
        <c:barDir val="bar"/>
        <c:grouping val="clustered"/>
        <c:varyColors val="0"/>
        <c:ser>
          <c:idx val="0"/>
          <c:order val="0"/>
          <c:tx>
            <c:strRef>
              <c:f>Sheet1!$B$1</c:f>
              <c:strCache>
                <c:ptCount val="1"/>
                <c:pt idx="0">
                  <c:v>% Strongly/Tend to Agree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Colchester</c:v>
                </c:pt>
                <c:pt idx="1">
                  <c:v>Braintree</c:v>
                </c:pt>
                <c:pt idx="2">
                  <c:v>Chelmsford</c:v>
                </c:pt>
                <c:pt idx="3">
                  <c:v>Harlow</c:v>
                </c:pt>
                <c:pt idx="4">
                  <c:v>Tendring</c:v>
                </c:pt>
                <c:pt idx="5">
                  <c:v>Southend-On-Sea</c:v>
                </c:pt>
                <c:pt idx="6">
                  <c:v>Maldon</c:v>
                </c:pt>
                <c:pt idx="7">
                  <c:v>Rochford</c:v>
                </c:pt>
                <c:pt idx="8">
                  <c:v>Thurrock</c:v>
                </c:pt>
                <c:pt idx="9">
                  <c:v>Basildon</c:v>
                </c:pt>
                <c:pt idx="10">
                  <c:v>Epping Forest</c:v>
                </c:pt>
                <c:pt idx="11">
                  <c:v>Uttlesford</c:v>
                </c:pt>
                <c:pt idx="12">
                  <c:v>Brentwood</c:v>
                </c:pt>
                <c:pt idx="13">
                  <c:v>Castle Point</c:v>
                </c:pt>
              </c:strCache>
            </c:strRef>
          </c:cat>
          <c:val>
            <c:numRef>
              <c:f>Sheet1!$B$2:$B$15</c:f>
              <c:numCache>
                <c:formatCode>0%</c:formatCode>
                <c:ptCount val="14"/>
                <c:pt idx="0">
                  <c:v>0.57999999999999996</c:v>
                </c:pt>
                <c:pt idx="1">
                  <c:v>0.53</c:v>
                </c:pt>
                <c:pt idx="2">
                  <c:v>0.52</c:v>
                </c:pt>
                <c:pt idx="3">
                  <c:v>0.51</c:v>
                </c:pt>
                <c:pt idx="4">
                  <c:v>0.49</c:v>
                </c:pt>
                <c:pt idx="5">
                  <c:v>0.47</c:v>
                </c:pt>
                <c:pt idx="6">
                  <c:v>0.47</c:v>
                </c:pt>
                <c:pt idx="7">
                  <c:v>0.46</c:v>
                </c:pt>
                <c:pt idx="8">
                  <c:v>0.45</c:v>
                </c:pt>
                <c:pt idx="9">
                  <c:v>0.42</c:v>
                </c:pt>
                <c:pt idx="10">
                  <c:v>0.39</c:v>
                </c:pt>
                <c:pt idx="11">
                  <c:v>0.39</c:v>
                </c:pt>
                <c:pt idx="12">
                  <c:v>0.39</c:v>
                </c:pt>
                <c:pt idx="13">
                  <c:v>0.38</c:v>
                </c:pt>
              </c:numCache>
            </c:numRef>
          </c:val>
          <c:extLst>
            <c:ext xmlns:c16="http://schemas.microsoft.com/office/drawing/2014/chart" uri="{C3380CC4-5D6E-409C-BE32-E72D297353CC}">
              <c16:uniqueId val="{00000000-199F-4E0C-B65F-FEC9F8DE8116}"/>
            </c:ext>
          </c:extLst>
        </c:ser>
        <c:dLbls>
          <c:showLegendKey val="0"/>
          <c:showVal val="0"/>
          <c:showCatName val="0"/>
          <c:showSerName val="0"/>
          <c:showPercent val="0"/>
          <c:showBubbleSize val="0"/>
        </c:dLbls>
        <c:gapWidth val="50"/>
        <c:axId val="423479656"/>
        <c:axId val="423480440"/>
      </c:barChart>
      <c:catAx>
        <c:axId val="423479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480440"/>
        <c:crosses val="autoZero"/>
        <c:auto val="1"/>
        <c:lblAlgn val="ctr"/>
        <c:lblOffset val="100"/>
        <c:noMultiLvlLbl val="0"/>
      </c:catAx>
      <c:valAx>
        <c:axId val="423480440"/>
        <c:scaling>
          <c:orientation val="minMax"/>
        </c:scaling>
        <c:delete val="1"/>
        <c:axPos val="t"/>
        <c:numFmt formatCode="0%" sourceLinked="1"/>
        <c:majorTickMark val="out"/>
        <c:minorTickMark val="none"/>
        <c:tickLblPos val="nextTo"/>
        <c:crossAx val="4234796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6.675941143431019E-2"/>
          <c:w val="0.69169887146994669"/>
          <c:h val="0.77065881814289505"/>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0.15233130204135861</c:v>
                </c:pt>
                <c:pt idx="1">
                  <c:v>0.15726387689264243</c:v>
                </c:pt>
              </c:numCache>
            </c:numRef>
          </c:val>
          <c:extLst>
            <c:ext xmlns:c16="http://schemas.microsoft.com/office/drawing/2014/chart" uri="{C3380CC4-5D6E-409C-BE32-E72D297353CC}">
              <c16:uniqueId val="{00000000-EE8D-4D34-A67B-876EF4256FEB}"/>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5.5938035615286943E-2</c:v>
                </c:pt>
                <c:pt idx="1">
                  <c:v>6.4866761279704296E-2</c:v>
                </c:pt>
              </c:numCache>
            </c:numRef>
          </c:val>
          <c:extLst>
            <c:ext xmlns:c16="http://schemas.microsoft.com/office/drawing/2014/chart" uri="{C3380CC4-5D6E-409C-BE32-E72D297353CC}">
              <c16:uniqueId val="{00000001-EE8D-4D34-A67B-876EF4256FEB}"/>
            </c:ext>
          </c:extLst>
        </c:ser>
        <c:ser>
          <c:idx val="2"/>
          <c:order val="2"/>
          <c:tx>
            <c:strRef>
              <c:f>Sheet1!$D$1</c:f>
              <c:strCache>
                <c:ptCount val="1"/>
                <c:pt idx="0">
                  <c:v>Yes</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0.7917306623433461</c:v>
                </c:pt>
                <c:pt idx="1">
                  <c:v>0.77786936182764477</c:v>
                </c:pt>
              </c:numCache>
            </c:numRef>
          </c:val>
          <c:extLst>
            <c:ext xmlns:c16="http://schemas.microsoft.com/office/drawing/2014/chart" uri="{C3380CC4-5D6E-409C-BE32-E72D297353CC}">
              <c16:uniqueId val="{00000002-EE8D-4D34-A67B-876EF4256FEB}"/>
            </c:ext>
          </c:extLst>
        </c:ser>
        <c:dLbls>
          <c:dLblPos val="ctr"/>
          <c:showLegendKey val="0"/>
          <c:showVal val="1"/>
          <c:showCatName val="0"/>
          <c:showSerName val="0"/>
          <c:showPercent val="0"/>
          <c:showBubbleSize val="0"/>
        </c:dLbls>
        <c:gapWidth val="50"/>
        <c:overlap val="100"/>
        <c:axId val="424065376"/>
        <c:axId val="424066552"/>
      </c:barChart>
      <c:catAx>
        <c:axId val="42406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4066552"/>
        <c:crosses val="autoZero"/>
        <c:auto val="1"/>
        <c:lblAlgn val="ctr"/>
        <c:lblOffset val="100"/>
        <c:noMultiLvlLbl val="0"/>
      </c:catAx>
      <c:valAx>
        <c:axId val="424066552"/>
        <c:scaling>
          <c:orientation val="minMax"/>
        </c:scaling>
        <c:delete val="1"/>
        <c:axPos val="l"/>
        <c:numFmt formatCode="0%" sourceLinked="1"/>
        <c:majorTickMark val="none"/>
        <c:minorTickMark val="none"/>
        <c:tickLblPos val="nextTo"/>
        <c:crossAx val="4240653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Strongly/Tend to Agree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0.80497395629745605</c:v>
                </c:pt>
                <c:pt idx="1">
                  <c:v>0.80270839587870801</c:v>
                </c:pt>
                <c:pt idx="2">
                  <c:v>0.778581066961331</c:v>
                </c:pt>
                <c:pt idx="3">
                  <c:v>0.78002353411339098</c:v>
                </c:pt>
                <c:pt idx="4">
                  <c:v>0.82048316613692296</c:v>
                </c:pt>
                <c:pt idx="5">
                  <c:v>0.77</c:v>
                </c:pt>
                <c:pt idx="6">
                  <c:v>0.78</c:v>
                </c:pt>
                <c:pt idx="7">
                  <c:v>0.74</c:v>
                </c:pt>
              </c:numCache>
            </c:numRef>
          </c:val>
          <c:smooth val="0"/>
          <c:extLst>
            <c:ext xmlns:c16="http://schemas.microsoft.com/office/drawing/2014/chart" uri="{C3380CC4-5D6E-409C-BE32-E72D297353CC}">
              <c16:uniqueId val="{00000000-1741-4499-9572-F04FFEF399AF}"/>
            </c:ext>
          </c:extLst>
        </c:ser>
        <c:dLbls>
          <c:dLblPos val="t"/>
          <c:showLegendKey val="0"/>
          <c:showVal val="1"/>
          <c:showCatName val="0"/>
          <c:showSerName val="0"/>
          <c:showPercent val="0"/>
          <c:showBubbleSize val="0"/>
        </c:dLbls>
        <c:marker val="1"/>
        <c:smooth val="0"/>
        <c:axId val="424066944"/>
        <c:axId val="424063024"/>
      </c:lineChart>
      <c:catAx>
        <c:axId val="42406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4063024"/>
        <c:crosses val="autoZero"/>
        <c:auto val="1"/>
        <c:lblAlgn val="ctr"/>
        <c:lblOffset val="100"/>
        <c:noMultiLvlLbl val="0"/>
      </c:catAx>
      <c:valAx>
        <c:axId val="42406302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406694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Yes</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0.78</c:v>
                </c:pt>
                <c:pt idx="1">
                  <c:v>0.78</c:v>
                </c:pt>
                <c:pt idx="2">
                  <c:v>0.77</c:v>
                </c:pt>
                <c:pt idx="3">
                  <c:v>0.77</c:v>
                </c:pt>
                <c:pt idx="4">
                  <c:v>0.79</c:v>
                </c:pt>
                <c:pt idx="5">
                  <c:v>0.79</c:v>
                </c:pt>
                <c:pt idx="6">
                  <c:v>0.69</c:v>
                </c:pt>
                <c:pt idx="7">
                  <c:v>0.7</c:v>
                </c:pt>
                <c:pt idx="8">
                  <c:v>0.79</c:v>
                </c:pt>
              </c:numCache>
            </c:numRef>
          </c:val>
          <c:extLst>
            <c:ext xmlns:c16="http://schemas.microsoft.com/office/drawing/2014/chart" uri="{C3380CC4-5D6E-409C-BE32-E72D297353CC}">
              <c16:uniqueId val="{00000000-13EC-4B7B-A6A8-F6EB65C7A65B}"/>
            </c:ext>
          </c:extLst>
        </c:ser>
        <c:dLbls>
          <c:showLegendKey val="0"/>
          <c:showVal val="0"/>
          <c:showCatName val="0"/>
          <c:showSerName val="0"/>
          <c:showPercent val="0"/>
          <c:showBubbleSize val="0"/>
        </c:dLbls>
        <c:gapWidth val="50"/>
        <c:overlap val="-27"/>
        <c:axId val="424061064"/>
        <c:axId val="424061456"/>
      </c:barChart>
      <c:catAx>
        <c:axId val="424061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4061456"/>
        <c:crosses val="autoZero"/>
        <c:auto val="1"/>
        <c:lblAlgn val="ctr"/>
        <c:lblOffset val="100"/>
        <c:noMultiLvlLbl val="0"/>
      </c:catAx>
      <c:valAx>
        <c:axId val="424061456"/>
        <c:scaling>
          <c:orientation val="minMax"/>
          <c:min val="0"/>
        </c:scaling>
        <c:delete val="1"/>
        <c:axPos val="l"/>
        <c:numFmt formatCode="0%" sourceLinked="1"/>
        <c:majorTickMark val="out"/>
        <c:minorTickMark val="none"/>
        <c:tickLblPos val="nextTo"/>
        <c:crossAx val="4240610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Yes</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Maldon</c:v>
                </c:pt>
                <c:pt idx="1">
                  <c:v>Braintree</c:v>
                </c:pt>
                <c:pt idx="2">
                  <c:v>Rochford</c:v>
                </c:pt>
                <c:pt idx="3">
                  <c:v>Uttlesford</c:v>
                </c:pt>
                <c:pt idx="4">
                  <c:v>Colchester</c:v>
                </c:pt>
                <c:pt idx="5">
                  <c:v>Tendring</c:v>
                </c:pt>
                <c:pt idx="6">
                  <c:v>Chelmsford</c:v>
                </c:pt>
                <c:pt idx="7">
                  <c:v>Harlow</c:v>
                </c:pt>
                <c:pt idx="8">
                  <c:v>Castle Point</c:v>
                </c:pt>
                <c:pt idx="9">
                  <c:v>Thurrock</c:v>
                </c:pt>
                <c:pt idx="10">
                  <c:v>Southend-On-Sea</c:v>
                </c:pt>
                <c:pt idx="11">
                  <c:v>Epping Forest</c:v>
                </c:pt>
                <c:pt idx="12">
                  <c:v>Brentwood</c:v>
                </c:pt>
                <c:pt idx="13">
                  <c:v>Basildon</c:v>
                </c:pt>
              </c:strCache>
            </c:strRef>
          </c:cat>
          <c:val>
            <c:numRef>
              <c:f>Sheet1!$B$2:$B$15</c:f>
              <c:numCache>
                <c:formatCode>0%</c:formatCode>
                <c:ptCount val="14"/>
                <c:pt idx="0">
                  <c:v>0.83720930232558821</c:v>
                </c:pt>
                <c:pt idx="1">
                  <c:v>0.83661417322835074</c:v>
                </c:pt>
                <c:pt idx="2">
                  <c:v>0.81621621621621221</c:v>
                </c:pt>
                <c:pt idx="3">
                  <c:v>0.81555153707052341</c:v>
                </c:pt>
                <c:pt idx="4">
                  <c:v>0.8154981549815451</c:v>
                </c:pt>
                <c:pt idx="5">
                  <c:v>0.81521739130434778</c:v>
                </c:pt>
                <c:pt idx="6">
                  <c:v>0.785588752196831</c:v>
                </c:pt>
                <c:pt idx="7">
                  <c:v>0.77499999999999858</c:v>
                </c:pt>
                <c:pt idx="8">
                  <c:v>0.77238805970149371</c:v>
                </c:pt>
                <c:pt idx="9">
                  <c:v>0.76491228070175588</c:v>
                </c:pt>
                <c:pt idx="10">
                  <c:v>0.75045537340619151</c:v>
                </c:pt>
                <c:pt idx="11">
                  <c:v>0.7345454545454545</c:v>
                </c:pt>
                <c:pt idx="12">
                  <c:v>0.71739130434782594</c:v>
                </c:pt>
                <c:pt idx="13">
                  <c:v>0.69473684210526943</c:v>
                </c:pt>
              </c:numCache>
            </c:numRef>
          </c:val>
          <c:extLst>
            <c:ext xmlns:c16="http://schemas.microsoft.com/office/drawing/2014/chart" uri="{C3380CC4-5D6E-409C-BE32-E72D297353CC}">
              <c16:uniqueId val="{00000000-CF3E-4F3E-A25C-B1459ED81880}"/>
            </c:ext>
          </c:extLst>
        </c:ser>
        <c:dLbls>
          <c:showLegendKey val="0"/>
          <c:showVal val="0"/>
          <c:showCatName val="0"/>
          <c:showSerName val="0"/>
          <c:showPercent val="0"/>
          <c:showBubbleSize val="0"/>
        </c:dLbls>
        <c:gapWidth val="50"/>
        <c:axId val="424067728"/>
        <c:axId val="424061848"/>
      </c:barChart>
      <c:catAx>
        <c:axId val="42406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4061848"/>
        <c:crosses val="autoZero"/>
        <c:auto val="1"/>
        <c:lblAlgn val="ctr"/>
        <c:lblOffset val="100"/>
        <c:noMultiLvlLbl val="0"/>
      </c:catAx>
      <c:valAx>
        <c:axId val="424061848"/>
        <c:scaling>
          <c:orientation val="minMax"/>
          <c:min val="0"/>
        </c:scaling>
        <c:delete val="1"/>
        <c:axPos val="t"/>
        <c:numFmt formatCode="0%" sourceLinked="1"/>
        <c:majorTickMark val="out"/>
        <c:minorTickMark val="none"/>
        <c:tickLblPos val="nextTo"/>
        <c:crossAx val="4240677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Annual Trend</a:t>
            </a:r>
            <a:r>
              <a:rPr lang="en-GB" sz="2400" dirty="0"/>
              <a:t>:</a:t>
            </a:r>
            <a:r>
              <a:rPr lang="en-GB" sz="2400" baseline="0" dirty="0"/>
              <a:t> </a:t>
            </a:r>
            <a:r>
              <a:rPr lang="en-US" sz="2400" dirty="0"/>
              <a:t>Rolling 12 months</a:t>
            </a:r>
            <a:endParaRPr lang="en-GB"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Strongly disagree</c:v>
                </c:pt>
              </c:strCache>
            </c:strRef>
          </c:tx>
          <c:spPr>
            <a:solidFill>
              <a:srgbClr val="FF000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Responding to emergencies</c:v>
                </c:pt>
                <c:pt idx="1">
                  <c:v>Protecting children and vulnerable people</c:v>
                </c:pt>
                <c:pt idx="2">
                  <c:v>Supporting victims and witnesses</c:v>
                </c:pt>
                <c:pt idx="3">
                  <c:v>Tackling serious organised crime</c:v>
                </c:pt>
                <c:pt idx="4">
                  <c:v>Bringing offenders to justice</c:v>
                </c:pt>
                <c:pt idx="5">
                  <c:v>Dealing with ASB</c:v>
                </c:pt>
                <c:pt idx="6">
                  <c:v>Policing the roads</c:v>
                </c:pt>
                <c:pt idx="7">
                  <c:v>Preventing crime</c:v>
                </c:pt>
              </c:strCache>
            </c:strRef>
          </c:cat>
          <c:val>
            <c:numRef>
              <c:f>Sheet1!$B$2:$B$9</c:f>
              <c:numCache>
                <c:formatCode>0%</c:formatCode>
                <c:ptCount val="8"/>
                <c:pt idx="0">
                  <c:v>4.0789841214952625E-2</c:v>
                </c:pt>
                <c:pt idx="1">
                  <c:v>4.127558348165624E-2</c:v>
                </c:pt>
                <c:pt idx="2">
                  <c:v>4.588166305889288E-2</c:v>
                </c:pt>
                <c:pt idx="3">
                  <c:v>5.4551289894090832E-2</c:v>
                </c:pt>
                <c:pt idx="4">
                  <c:v>6.9573029383800972E-2</c:v>
                </c:pt>
                <c:pt idx="5">
                  <c:v>7.5553244877101022E-2</c:v>
                </c:pt>
                <c:pt idx="6">
                  <c:v>8.0125579581719883E-2</c:v>
                </c:pt>
                <c:pt idx="7">
                  <c:v>7.7402584062160676E-2</c:v>
                </c:pt>
              </c:numCache>
            </c:numRef>
          </c:val>
          <c:extLst>
            <c:ext xmlns:c16="http://schemas.microsoft.com/office/drawing/2014/chart" uri="{C3380CC4-5D6E-409C-BE32-E72D297353CC}">
              <c16:uniqueId val="{00000000-1654-40C5-B4B2-18708D9F12EA}"/>
            </c:ext>
          </c:extLst>
        </c:ser>
        <c:ser>
          <c:idx val="1"/>
          <c:order val="1"/>
          <c:tx>
            <c:strRef>
              <c:f>Sheet1!$C$1</c:f>
              <c:strCache>
                <c:ptCount val="1"/>
                <c:pt idx="0">
                  <c:v>Disagree</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Responding to emergencies</c:v>
                </c:pt>
                <c:pt idx="1">
                  <c:v>Protecting children and vulnerable people</c:v>
                </c:pt>
                <c:pt idx="2">
                  <c:v>Supporting victims and witnesses</c:v>
                </c:pt>
                <c:pt idx="3">
                  <c:v>Tackling serious organised crime</c:v>
                </c:pt>
                <c:pt idx="4">
                  <c:v>Bringing offenders to justice</c:v>
                </c:pt>
                <c:pt idx="5">
                  <c:v>Dealing with ASB</c:v>
                </c:pt>
                <c:pt idx="6">
                  <c:v>Policing the roads</c:v>
                </c:pt>
                <c:pt idx="7">
                  <c:v>Preventing crime</c:v>
                </c:pt>
              </c:strCache>
            </c:strRef>
          </c:cat>
          <c:val>
            <c:numRef>
              <c:f>Sheet1!$C$2:$C$9</c:f>
              <c:numCache>
                <c:formatCode>0%</c:formatCode>
                <c:ptCount val="8"/>
                <c:pt idx="0">
                  <c:v>0.1247097282160287</c:v>
                </c:pt>
                <c:pt idx="1">
                  <c:v>0.13474281214010711</c:v>
                </c:pt>
                <c:pt idx="2">
                  <c:v>0.1384554372825941</c:v>
                </c:pt>
                <c:pt idx="3">
                  <c:v>0.15769629113111902</c:v>
                </c:pt>
                <c:pt idx="4">
                  <c:v>0.24048245922953859</c:v>
                </c:pt>
                <c:pt idx="5">
                  <c:v>0.27968398539458711</c:v>
                </c:pt>
                <c:pt idx="6">
                  <c:v>0.28574305326924271</c:v>
                </c:pt>
                <c:pt idx="7">
                  <c:v>0.32897237488773623</c:v>
                </c:pt>
              </c:numCache>
            </c:numRef>
          </c:val>
          <c:extLst>
            <c:ext xmlns:c16="http://schemas.microsoft.com/office/drawing/2014/chart" uri="{C3380CC4-5D6E-409C-BE32-E72D297353CC}">
              <c16:uniqueId val="{00000001-1654-40C5-B4B2-18708D9F12EA}"/>
            </c:ext>
          </c:extLst>
        </c:ser>
        <c:ser>
          <c:idx val="2"/>
          <c:order val="2"/>
          <c:tx>
            <c:strRef>
              <c:f>Sheet1!$D$1</c:f>
              <c:strCache>
                <c:ptCount val="1"/>
                <c:pt idx="0">
                  <c:v>Agree</c:v>
                </c:pt>
              </c:strCache>
            </c:strRef>
          </c:tx>
          <c:spPr>
            <a:solidFill>
              <a:srgbClr val="92D05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Responding to emergencies</c:v>
                </c:pt>
                <c:pt idx="1">
                  <c:v>Protecting children and vulnerable people</c:v>
                </c:pt>
                <c:pt idx="2">
                  <c:v>Supporting victims and witnesses</c:v>
                </c:pt>
                <c:pt idx="3">
                  <c:v>Tackling serious organised crime</c:v>
                </c:pt>
                <c:pt idx="4">
                  <c:v>Bringing offenders to justice</c:v>
                </c:pt>
                <c:pt idx="5">
                  <c:v>Dealing with ASB</c:v>
                </c:pt>
                <c:pt idx="6">
                  <c:v>Policing the roads</c:v>
                </c:pt>
                <c:pt idx="7">
                  <c:v>Preventing crime</c:v>
                </c:pt>
              </c:strCache>
            </c:strRef>
          </c:cat>
          <c:val>
            <c:numRef>
              <c:f>Sheet1!$D$2:$D$9</c:f>
              <c:numCache>
                <c:formatCode>0%</c:formatCode>
                <c:ptCount val="8"/>
                <c:pt idx="0">
                  <c:v>0.59670887525788097</c:v>
                </c:pt>
                <c:pt idx="1">
                  <c:v>0.65681149167512265</c:v>
                </c:pt>
                <c:pt idx="2">
                  <c:v>0.67893312848616771</c:v>
                </c:pt>
                <c:pt idx="3">
                  <c:v>0.63088342114533891</c:v>
                </c:pt>
                <c:pt idx="4">
                  <c:v>0.59836268802879988</c:v>
                </c:pt>
                <c:pt idx="5">
                  <c:v>0.55655912392720508</c:v>
                </c:pt>
                <c:pt idx="6">
                  <c:v>0.4879397110666564</c:v>
                </c:pt>
                <c:pt idx="7">
                  <c:v>0.51192052565518709</c:v>
                </c:pt>
              </c:numCache>
            </c:numRef>
          </c:val>
          <c:extLst>
            <c:ext xmlns:c16="http://schemas.microsoft.com/office/drawing/2014/chart" uri="{C3380CC4-5D6E-409C-BE32-E72D297353CC}">
              <c16:uniqueId val="{00000002-1654-40C5-B4B2-18708D9F12EA}"/>
            </c:ext>
          </c:extLst>
        </c:ser>
        <c:ser>
          <c:idx val="3"/>
          <c:order val="3"/>
          <c:tx>
            <c:strRef>
              <c:f>Sheet1!$E$1</c:f>
              <c:strCache>
                <c:ptCount val="1"/>
                <c:pt idx="0">
                  <c:v>Strongly agree</c:v>
                </c:pt>
              </c:strCache>
            </c:strRef>
          </c:tx>
          <c:spPr>
            <a:solidFill>
              <a:srgbClr val="00B050"/>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Responding to emergencies</c:v>
                </c:pt>
                <c:pt idx="1">
                  <c:v>Protecting children and vulnerable people</c:v>
                </c:pt>
                <c:pt idx="2">
                  <c:v>Supporting victims and witnesses</c:v>
                </c:pt>
                <c:pt idx="3">
                  <c:v>Tackling serious organised crime</c:v>
                </c:pt>
                <c:pt idx="4">
                  <c:v>Bringing offenders to justice</c:v>
                </c:pt>
                <c:pt idx="5">
                  <c:v>Dealing with ASB</c:v>
                </c:pt>
                <c:pt idx="6">
                  <c:v>Policing the roads</c:v>
                </c:pt>
                <c:pt idx="7">
                  <c:v>Preventing crime</c:v>
                </c:pt>
              </c:strCache>
            </c:strRef>
          </c:cat>
          <c:val>
            <c:numRef>
              <c:f>Sheet1!$E$2:$E$9</c:f>
              <c:numCache>
                <c:formatCode>0%</c:formatCode>
                <c:ptCount val="8"/>
                <c:pt idx="0">
                  <c:v>0.23779155531112253</c:v>
                </c:pt>
                <c:pt idx="1">
                  <c:v>0.16717011270310425</c:v>
                </c:pt>
                <c:pt idx="2">
                  <c:v>0.13672977117235238</c:v>
                </c:pt>
                <c:pt idx="3">
                  <c:v>0.15686899782945565</c:v>
                </c:pt>
                <c:pt idx="4">
                  <c:v>9.1581823357854239E-2</c:v>
                </c:pt>
                <c:pt idx="5">
                  <c:v>8.8203645801094119E-2</c:v>
                </c:pt>
                <c:pt idx="6">
                  <c:v>0.14619165608236967</c:v>
                </c:pt>
                <c:pt idx="7">
                  <c:v>8.1704515394906377E-2</c:v>
                </c:pt>
              </c:numCache>
            </c:numRef>
          </c:val>
          <c:extLst>
            <c:ext xmlns:c16="http://schemas.microsoft.com/office/drawing/2014/chart" uri="{C3380CC4-5D6E-409C-BE32-E72D297353CC}">
              <c16:uniqueId val="{00000003-1654-40C5-B4B2-18708D9F12EA}"/>
            </c:ext>
          </c:extLst>
        </c:ser>
        <c:dLbls>
          <c:dLblPos val="ctr"/>
          <c:showLegendKey val="0"/>
          <c:showVal val="1"/>
          <c:showCatName val="0"/>
          <c:showSerName val="0"/>
          <c:showPercent val="0"/>
          <c:showBubbleSize val="0"/>
        </c:dLbls>
        <c:gapWidth val="50"/>
        <c:overlap val="100"/>
        <c:axId val="469703048"/>
        <c:axId val="469706576"/>
      </c:barChart>
      <c:catAx>
        <c:axId val="469703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9706576"/>
        <c:crosses val="autoZero"/>
        <c:auto val="1"/>
        <c:lblAlgn val="ctr"/>
        <c:lblOffset val="100"/>
        <c:noMultiLvlLbl val="0"/>
      </c:catAx>
      <c:valAx>
        <c:axId val="469706576"/>
        <c:scaling>
          <c:orientation val="minMax"/>
        </c:scaling>
        <c:delete val="1"/>
        <c:axPos val="t"/>
        <c:numFmt formatCode="0%" sourceLinked="1"/>
        <c:majorTickMark val="none"/>
        <c:minorTickMark val="none"/>
        <c:tickLblPos val="nextTo"/>
        <c:crossAx val="469703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Speak highly</c:v>
                </c:pt>
              </c:strCache>
            </c:strRef>
          </c:tx>
          <c:spPr>
            <a:ln w="28575" cap="rnd">
              <a:solidFill>
                <a:srgbClr val="00B050"/>
              </a:solidFill>
              <a:round/>
            </a:ln>
            <a:effectLst/>
          </c:spPr>
          <c:marker>
            <c:symbol val="square"/>
            <c:size val="5"/>
            <c:spPr>
              <a:solidFill>
                <a:srgbClr val="00B050"/>
              </a:solidFill>
              <a:ln w="9525">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0.34098718993597699</c:v>
                </c:pt>
                <c:pt idx="1">
                  <c:v>0.31597932398419598</c:v>
                </c:pt>
                <c:pt idx="2">
                  <c:v>0.31158976383140502</c:v>
                </c:pt>
                <c:pt idx="3">
                  <c:v>0.33290968431231499</c:v>
                </c:pt>
                <c:pt idx="4">
                  <c:v>0.34738398682078703</c:v>
                </c:pt>
                <c:pt idx="5">
                  <c:v>0.3</c:v>
                </c:pt>
                <c:pt idx="6">
                  <c:v>0.33</c:v>
                </c:pt>
                <c:pt idx="7">
                  <c:v>0.31</c:v>
                </c:pt>
              </c:numCache>
            </c:numRef>
          </c:val>
          <c:smooth val="0"/>
          <c:extLst>
            <c:ext xmlns:c16="http://schemas.microsoft.com/office/drawing/2014/chart" uri="{C3380CC4-5D6E-409C-BE32-E72D297353CC}">
              <c16:uniqueId val="{00000000-B700-47E3-89DD-C9DC2010F1ED}"/>
            </c:ext>
          </c:extLst>
        </c:ser>
        <c:ser>
          <c:idx val="1"/>
          <c:order val="1"/>
          <c:tx>
            <c:strRef>
              <c:f>Sheet1!$C$1</c:f>
              <c:strCache>
                <c:ptCount val="1"/>
                <c:pt idx="0">
                  <c:v>Mixed views</c:v>
                </c:pt>
              </c:strCache>
            </c:strRef>
          </c:tx>
          <c:spPr>
            <a:ln w="28575" cap="rnd">
              <a:solidFill>
                <a:srgbClr val="FFC000"/>
              </a:solidFill>
              <a:round/>
            </a:ln>
            <a:effectLst/>
          </c:spPr>
          <c:marker>
            <c:symbol val="square"/>
            <c:size val="5"/>
            <c:spPr>
              <a:solidFill>
                <a:srgbClr val="FFC000"/>
              </a:solidFill>
              <a:ln w="9525">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Sheet1!$C$2:$C$9</c:f>
              <c:numCache>
                <c:formatCode>0%</c:formatCode>
                <c:ptCount val="8"/>
                <c:pt idx="0">
                  <c:v>0.40328586073223899</c:v>
                </c:pt>
                <c:pt idx="1">
                  <c:v>0.39393933727334601</c:v>
                </c:pt>
                <c:pt idx="2">
                  <c:v>0.39579829836667901</c:v>
                </c:pt>
                <c:pt idx="3">
                  <c:v>0.394158807773417</c:v>
                </c:pt>
                <c:pt idx="4">
                  <c:v>0.39286893332747302</c:v>
                </c:pt>
                <c:pt idx="5">
                  <c:v>0.43</c:v>
                </c:pt>
                <c:pt idx="6">
                  <c:v>0.4</c:v>
                </c:pt>
                <c:pt idx="7">
                  <c:v>0.4</c:v>
                </c:pt>
              </c:numCache>
            </c:numRef>
          </c:val>
          <c:smooth val="0"/>
          <c:extLst>
            <c:ext xmlns:c16="http://schemas.microsoft.com/office/drawing/2014/chart" uri="{C3380CC4-5D6E-409C-BE32-E72D297353CC}">
              <c16:uniqueId val="{00000001-B700-47E3-89DD-C9DC2010F1ED}"/>
            </c:ext>
          </c:extLst>
        </c:ser>
        <c:ser>
          <c:idx val="2"/>
          <c:order val="2"/>
          <c:tx>
            <c:strRef>
              <c:f>Sheet1!$D$1</c:f>
              <c:strCache>
                <c:ptCount val="1"/>
                <c:pt idx="0">
                  <c:v>Critical</c:v>
                </c:pt>
              </c:strCache>
            </c:strRef>
          </c:tx>
          <c:spPr>
            <a:ln w="28575" cap="rnd">
              <a:solidFill>
                <a:srgbClr val="FF0000"/>
              </a:solidFill>
              <a:round/>
            </a:ln>
            <a:effectLst/>
          </c:spPr>
          <c:marker>
            <c:symbol val="squar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Sheet1!$D$2:$D$9</c:f>
              <c:numCache>
                <c:formatCode>0%</c:formatCode>
                <c:ptCount val="8"/>
                <c:pt idx="0">
                  <c:v>5.0042125433143597E-2</c:v>
                </c:pt>
                <c:pt idx="1">
                  <c:v>5.14075216994083E-2</c:v>
                </c:pt>
                <c:pt idx="2">
                  <c:v>5.8145518603774003E-2</c:v>
                </c:pt>
                <c:pt idx="3">
                  <c:v>5.4927997175948401E-2</c:v>
                </c:pt>
                <c:pt idx="4">
                  <c:v>4.1255104942993497E-2</c:v>
                </c:pt>
                <c:pt idx="5">
                  <c:v>7.0000000000000007E-2</c:v>
                </c:pt>
                <c:pt idx="6">
                  <c:v>0.08</c:v>
                </c:pt>
                <c:pt idx="7">
                  <c:v>7.0000000000000007E-2</c:v>
                </c:pt>
              </c:numCache>
            </c:numRef>
          </c:val>
          <c:smooth val="0"/>
          <c:extLst>
            <c:ext xmlns:c16="http://schemas.microsoft.com/office/drawing/2014/chart" uri="{C3380CC4-5D6E-409C-BE32-E72D297353CC}">
              <c16:uniqueId val="{00000002-B700-47E3-89DD-C9DC2010F1ED}"/>
            </c:ext>
          </c:extLst>
        </c:ser>
        <c:ser>
          <c:idx val="3"/>
          <c:order val="3"/>
          <c:tx>
            <c:strRef>
              <c:f>Sheet1!$E$1</c:f>
              <c:strCache>
                <c:ptCount val="1"/>
                <c:pt idx="0">
                  <c:v>No views</c:v>
                </c:pt>
              </c:strCache>
            </c:strRef>
          </c:tx>
          <c:spPr>
            <a:ln w="28575" cap="rnd">
              <a:solidFill>
                <a:schemeClr val="bg1">
                  <a:lumMod val="75000"/>
                </a:schemeClr>
              </a:solidFill>
              <a:round/>
            </a:ln>
            <a:effectLst/>
          </c:spPr>
          <c:marker>
            <c:symbol val="square"/>
            <c:size val="5"/>
            <c:spPr>
              <a:solidFill>
                <a:schemeClr val="bg1">
                  <a:lumMod val="75000"/>
                </a:schemeClr>
              </a:solidFill>
              <a:ln w="9525">
                <a:solidFill>
                  <a:schemeClr val="bg1">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Sheet1!$E$2:$E$9</c:f>
              <c:numCache>
                <c:formatCode>0%</c:formatCode>
                <c:ptCount val="8"/>
                <c:pt idx="0">
                  <c:v>0.20568482389864001</c:v>
                </c:pt>
                <c:pt idx="1">
                  <c:v>0.23867381704304899</c:v>
                </c:pt>
                <c:pt idx="2">
                  <c:v>0.23446641919814101</c:v>
                </c:pt>
                <c:pt idx="3">
                  <c:v>0.218003510738319</c:v>
                </c:pt>
                <c:pt idx="4">
                  <c:v>0.218491974908748</c:v>
                </c:pt>
                <c:pt idx="5">
                  <c:v>0.2</c:v>
                </c:pt>
                <c:pt idx="6">
                  <c:v>0.2</c:v>
                </c:pt>
                <c:pt idx="7">
                  <c:v>0.21</c:v>
                </c:pt>
              </c:numCache>
            </c:numRef>
          </c:val>
          <c:smooth val="0"/>
          <c:extLst>
            <c:ext xmlns:c16="http://schemas.microsoft.com/office/drawing/2014/chart" uri="{C3380CC4-5D6E-409C-BE32-E72D297353CC}">
              <c16:uniqueId val="{00000003-B700-47E3-89DD-C9DC2010F1ED}"/>
            </c:ext>
          </c:extLst>
        </c:ser>
        <c:dLbls>
          <c:showLegendKey val="0"/>
          <c:showVal val="0"/>
          <c:showCatName val="0"/>
          <c:showSerName val="0"/>
          <c:showPercent val="0"/>
          <c:showBubbleSize val="0"/>
        </c:dLbls>
        <c:marker val="1"/>
        <c:smooth val="0"/>
        <c:axId val="469707360"/>
        <c:axId val="469700696"/>
      </c:lineChart>
      <c:catAx>
        <c:axId val="46970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700696"/>
        <c:crosses val="autoZero"/>
        <c:auto val="1"/>
        <c:lblAlgn val="ctr"/>
        <c:lblOffset val="100"/>
        <c:noMultiLvlLbl val="0"/>
      </c:catAx>
      <c:valAx>
        <c:axId val="469700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707360"/>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4.6731588004017131E-2"/>
          <c:w val="0.69169887146994669"/>
          <c:h val="0.79068664157318813"/>
        </c:manualLayout>
      </c:layout>
      <c:barChart>
        <c:barDir val="col"/>
        <c:grouping val="percentStacked"/>
        <c:varyColors val="0"/>
        <c:ser>
          <c:idx val="0"/>
          <c:order val="0"/>
          <c:tx>
            <c:strRef>
              <c:f>Sheet1!$B$1</c:f>
              <c:strCache>
                <c:ptCount val="1"/>
                <c:pt idx="0">
                  <c:v>No views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0.22424680616405096</c:v>
                </c:pt>
                <c:pt idx="1">
                  <c:v>0.20719559862487041</c:v>
                </c:pt>
              </c:numCache>
            </c:numRef>
          </c:val>
          <c:extLst>
            <c:ext xmlns:c16="http://schemas.microsoft.com/office/drawing/2014/chart" uri="{C3380CC4-5D6E-409C-BE32-E72D297353CC}">
              <c16:uniqueId val="{00000000-EE19-46FD-9987-EF068424BFDE}"/>
            </c:ext>
          </c:extLst>
        </c:ser>
        <c:ser>
          <c:idx val="1"/>
          <c:order val="1"/>
          <c:tx>
            <c:strRef>
              <c:f>Sheet1!$C$1</c:f>
              <c:strCache>
                <c:ptCount val="1"/>
                <c:pt idx="0">
                  <c:v>Critical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5.3617428172148769E-2</c:v>
                </c:pt>
                <c:pt idx="1">
                  <c:v>6.3733757078873146E-2</c:v>
                </c:pt>
              </c:numCache>
            </c:numRef>
          </c:val>
          <c:extLst>
            <c:ext xmlns:c16="http://schemas.microsoft.com/office/drawing/2014/chart" uri="{C3380CC4-5D6E-409C-BE32-E72D297353CC}">
              <c16:uniqueId val="{00000001-EE19-46FD-9987-EF068424BFDE}"/>
            </c:ext>
          </c:extLst>
        </c:ser>
        <c:ser>
          <c:idx val="2"/>
          <c:order val="2"/>
          <c:tx>
            <c:strRef>
              <c:f>Sheet1!$D$1</c:f>
              <c:strCache>
                <c:ptCount val="1"/>
                <c:pt idx="0">
                  <c:v>Mixed views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0.39680117266964998</c:v>
                </c:pt>
                <c:pt idx="1">
                  <c:v>0.4057011628523996</c:v>
                </c:pt>
              </c:numCache>
            </c:numRef>
          </c:val>
          <c:extLst>
            <c:ext xmlns:c16="http://schemas.microsoft.com/office/drawing/2014/chart" uri="{C3380CC4-5D6E-409C-BE32-E72D297353CC}">
              <c16:uniqueId val="{00000002-EE19-46FD-9987-EF068424BFDE}"/>
            </c:ext>
          </c:extLst>
        </c:ser>
        <c:ser>
          <c:idx val="3"/>
          <c:order val="3"/>
          <c:tx>
            <c:strRef>
              <c:f>Sheet1!$E$1</c:f>
              <c:strCache>
                <c:ptCount val="1"/>
                <c:pt idx="0">
                  <c:v>Speak highly</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0.32533459299413747</c:v>
                </c:pt>
                <c:pt idx="1">
                  <c:v>0.32336948144384431</c:v>
                </c:pt>
              </c:numCache>
            </c:numRef>
          </c:val>
          <c:extLst>
            <c:ext xmlns:c16="http://schemas.microsoft.com/office/drawing/2014/chart" uri="{C3380CC4-5D6E-409C-BE32-E72D297353CC}">
              <c16:uniqueId val="{00000003-EE19-46FD-9987-EF068424BFDE}"/>
            </c:ext>
          </c:extLst>
        </c:ser>
        <c:dLbls>
          <c:dLblPos val="ctr"/>
          <c:showLegendKey val="0"/>
          <c:showVal val="1"/>
          <c:showCatName val="0"/>
          <c:showSerName val="0"/>
          <c:showPercent val="0"/>
          <c:showBubbleSize val="0"/>
        </c:dLbls>
        <c:gapWidth val="50"/>
        <c:overlap val="100"/>
        <c:axId val="469702264"/>
        <c:axId val="469701480"/>
      </c:barChart>
      <c:catAx>
        <c:axId val="4697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9701480"/>
        <c:crosses val="autoZero"/>
        <c:auto val="1"/>
        <c:lblAlgn val="ctr"/>
        <c:lblOffset val="100"/>
        <c:noMultiLvlLbl val="0"/>
      </c:catAx>
      <c:valAx>
        <c:axId val="469701480"/>
        <c:scaling>
          <c:orientation val="minMax"/>
        </c:scaling>
        <c:delete val="1"/>
        <c:axPos val="l"/>
        <c:numFmt formatCode="0%" sourceLinked="1"/>
        <c:majorTickMark val="none"/>
        <c:minorTickMark val="none"/>
        <c:tickLblPos val="nextTo"/>
        <c:crossAx val="469702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0389940670858497"/>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9.3693226057617443E-2</c:v>
                </c:pt>
                <c:pt idx="1">
                  <c:v>9.8549598549598549E-2</c:v>
                </c:pt>
              </c:numCache>
            </c:numRef>
          </c:val>
          <c:extLst>
            <c:ext xmlns:c16="http://schemas.microsoft.com/office/drawing/2014/chart" uri="{C3380CC4-5D6E-409C-BE32-E72D297353CC}">
              <c16:uniqueId val="{00000000-B1F3-4401-8CC3-053571D66452}"/>
            </c:ext>
          </c:extLst>
        </c:ser>
        <c:ser>
          <c:idx val="1"/>
          <c:order val="1"/>
          <c:tx>
            <c:strRef>
              <c:f>Sheet1!$C$1</c:f>
              <c:strCache>
                <c:ptCount val="1"/>
                <c:pt idx="0">
                  <c:v>A very poor job</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4.2304697638203999E-2</c:v>
                </c:pt>
                <c:pt idx="1">
                  <c:v>4.5584045584045586E-2</c:v>
                </c:pt>
              </c:numCache>
            </c:numRef>
          </c:val>
          <c:extLst>
            <c:ext xmlns:c16="http://schemas.microsoft.com/office/drawing/2014/chart" uri="{C3380CC4-5D6E-409C-BE32-E72D297353CC}">
              <c16:uniqueId val="{00000001-B1F3-4401-8CC3-053571D66452}"/>
            </c:ext>
          </c:extLst>
        </c:ser>
        <c:ser>
          <c:idx val="2"/>
          <c:order val="2"/>
          <c:tx>
            <c:strRef>
              <c:f>Sheet1!$D$1</c:f>
              <c:strCache>
                <c:ptCount val="1"/>
                <c:pt idx="0">
                  <c:v>A poor job</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0.18141707760186868</c:v>
                </c:pt>
                <c:pt idx="1">
                  <c:v>0.19</c:v>
                </c:pt>
              </c:numCache>
            </c:numRef>
          </c:val>
          <c:extLst>
            <c:ext xmlns:c16="http://schemas.microsoft.com/office/drawing/2014/chart" uri="{C3380CC4-5D6E-409C-BE32-E72D297353CC}">
              <c16:uniqueId val="{00000002-B1F3-4401-8CC3-053571D66452}"/>
            </c:ext>
          </c:extLst>
        </c:ser>
        <c:ser>
          <c:idx val="3"/>
          <c:order val="3"/>
          <c:tx>
            <c:strRef>
              <c:f>Sheet1!$E$1</c:f>
              <c:strCache>
                <c:ptCount val="1"/>
                <c:pt idx="0">
                  <c:v>A good job</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0.6</c:v>
                </c:pt>
                <c:pt idx="1">
                  <c:v>0.57999999999999996</c:v>
                </c:pt>
              </c:numCache>
            </c:numRef>
          </c:val>
          <c:extLst>
            <c:ext xmlns:c16="http://schemas.microsoft.com/office/drawing/2014/chart" uri="{C3380CC4-5D6E-409C-BE32-E72D297353CC}">
              <c16:uniqueId val="{00000003-B1F3-4401-8CC3-053571D66452}"/>
            </c:ext>
          </c:extLst>
        </c:ser>
        <c:ser>
          <c:idx val="4"/>
          <c:order val="4"/>
          <c:tx>
            <c:strRef>
              <c:f>Sheet1!$F$1</c:f>
              <c:strCache>
                <c:ptCount val="1"/>
                <c:pt idx="0">
                  <c:v>An excellent job</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8.8242927588891767E-2</c:v>
                </c:pt>
                <c:pt idx="1">
                  <c:v>8.7930587930587931E-2</c:v>
                </c:pt>
              </c:numCache>
            </c:numRef>
          </c:val>
          <c:extLst>
            <c:ext xmlns:c16="http://schemas.microsoft.com/office/drawing/2014/chart" uri="{C3380CC4-5D6E-409C-BE32-E72D297353CC}">
              <c16:uniqueId val="{00000004-B1F3-4401-8CC3-053571D66452}"/>
            </c:ext>
          </c:extLst>
        </c:ser>
        <c:dLbls>
          <c:dLblPos val="ctr"/>
          <c:showLegendKey val="0"/>
          <c:showVal val="1"/>
          <c:showCatName val="0"/>
          <c:showSerName val="0"/>
          <c:showPercent val="0"/>
          <c:showBubbleSize val="0"/>
        </c:dLbls>
        <c:gapWidth val="50"/>
        <c:overlap val="100"/>
        <c:axId val="359366040"/>
        <c:axId val="359366432"/>
      </c:barChart>
      <c:catAx>
        <c:axId val="359366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9366432"/>
        <c:crosses val="autoZero"/>
        <c:auto val="1"/>
        <c:lblAlgn val="ctr"/>
        <c:lblOffset val="100"/>
        <c:noMultiLvlLbl val="0"/>
      </c:catAx>
      <c:valAx>
        <c:axId val="359366432"/>
        <c:scaling>
          <c:orientation val="minMax"/>
        </c:scaling>
        <c:delete val="1"/>
        <c:axPos val="l"/>
        <c:numFmt formatCode="0%" sourceLinked="1"/>
        <c:majorTickMark val="none"/>
        <c:minorTickMark val="none"/>
        <c:tickLblPos val="nextTo"/>
        <c:crossAx val="359366040"/>
        <c:crosses val="autoZero"/>
        <c:crossBetween val="between"/>
      </c:valAx>
      <c:spPr>
        <a:noFill/>
        <a:ln>
          <a:noFill/>
        </a:ln>
        <a:effectLst/>
      </c:spPr>
    </c:plotArea>
    <c:legend>
      <c:legendPos val="r"/>
      <c:layout>
        <c:manualLayout>
          <c:xMode val="edge"/>
          <c:yMode val="edge"/>
          <c:x val="0.72046205146533382"/>
          <c:y val="0.2152796522833427"/>
          <c:w val="0.27465993629008734"/>
          <c:h val="0.38251434341724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Speak highly</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0.32</c:v>
                </c:pt>
                <c:pt idx="1">
                  <c:v>0.32</c:v>
                </c:pt>
                <c:pt idx="2">
                  <c:v>0.35</c:v>
                </c:pt>
                <c:pt idx="3">
                  <c:v>0.31</c:v>
                </c:pt>
                <c:pt idx="4">
                  <c:v>0.31</c:v>
                </c:pt>
                <c:pt idx="5">
                  <c:v>0.32</c:v>
                </c:pt>
                <c:pt idx="6">
                  <c:v>0.36</c:v>
                </c:pt>
                <c:pt idx="7">
                  <c:v>0.33</c:v>
                </c:pt>
                <c:pt idx="8">
                  <c:v>0.32</c:v>
                </c:pt>
              </c:numCache>
            </c:numRef>
          </c:val>
          <c:extLst>
            <c:ext xmlns:c16="http://schemas.microsoft.com/office/drawing/2014/chart" uri="{C3380CC4-5D6E-409C-BE32-E72D297353CC}">
              <c16:uniqueId val="{00000000-0CEC-49C9-98DC-C61F9AB7A512}"/>
            </c:ext>
          </c:extLst>
        </c:ser>
        <c:dLbls>
          <c:showLegendKey val="0"/>
          <c:showVal val="0"/>
          <c:showCatName val="0"/>
          <c:showSerName val="0"/>
          <c:showPercent val="0"/>
          <c:showBubbleSize val="0"/>
        </c:dLbls>
        <c:gapWidth val="50"/>
        <c:overlap val="-27"/>
        <c:axId val="424068120"/>
        <c:axId val="424064200"/>
      </c:barChart>
      <c:catAx>
        <c:axId val="42406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4064200"/>
        <c:crosses val="autoZero"/>
        <c:auto val="1"/>
        <c:lblAlgn val="ctr"/>
        <c:lblOffset val="100"/>
        <c:noMultiLvlLbl val="0"/>
      </c:catAx>
      <c:valAx>
        <c:axId val="424064200"/>
        <c:scaling>
          <c:orientation val="minMax"/>
          <c:min val="0"/>
        </c:scaling>
        <c:delete val="1"/>
        <c:axPos val="l"/>
        <c:numFmt formatCode="0%" sourceLinked="1"/>
        <c:majorTickMark val="out"/>
        <c:minorTickMark val="none"/>
        <c:tickLblPos val="nextTo"/>
        <c:crossAx val="424068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Speak highly</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Harlow</c:v>
                </c:pt>
                <c:pt idx="1">
                  <c:v>Braintree</c:v>
                </c:pt>
                <c:pt idx="2">
                  <c:v>Basildon</c:v>
                </c:pt>
                <c:pt idx="3">
                  <c:v>Colchester</c:v>
                </c:pt>
                <c:pt idx="4">
                  <c:v>Chelmsford</c:v>
                </c:pt>
                <c:pt idx="5">
                  <c:v>Rochford</c:v>
                </c:pt>
                <c:pt idx="6">
                  <c:v>Tendring</c:v>
                </c:pt>
                <c:pt idx="7">
                  <c:v>Southend-On-Sea</c:v>
                </c:pt>
                <c:pt idx="8">
                  <c:v>Maldon</c:v>
                </c:pt>
                <c:pt idx="9">
                  <c:v>Thurrock</c:v>
                </c:pt>
                <c:pt idx="10">
                  <c:v>Uttlesford</c:v>
                </c:pt>
                <c:pt idx="11">
                  <c:v>Epping Forest</c:v>
                </c:pt>
                <c:pt idx="12">
                  <c:v>Brentwood</c:v>
                </c:pt>
                <c:pt idx="13">
                  <c:v>Castle Point</c:v>
                </c:pt>
              </c:strCache>
            </c:strRef>
          </c:cat>
          <c:val>
            <c:numRef>
              <c:f>Sheet1!$B$2:$B$15</c:f>
              <c:numCache>
                <c:formatCode>0%</c:formatCode>
                <c:ptCount val="14"/>
                <c:pt idx="0">
                  <c:v>0.36851520572450408</c:v>
                </c:pt>
                <c:pt idx="1">
                  <c:v>0.36220472440944779</c:v>
                </c:pt>
                <c:pt idx="2">
                  <c:v>0.35964912280701861</c:v>
                </c:pt>
                <c:pt idx="3">
                  <c:v>0.35793357933578968</c:v>
                </c:pt>
                <c:pt idx="4">
                  <c:v>0.34622144112477621</c:v>
                </c:pt>
                <c:pt idx="5">
                  <c:v>0.32129963898916847</c:v>
                </c:pt>
                <c:pt idx="6">
                  <c:v>0.31159420289855033</c:v>
                </c:pt>
                <c:pt idx="7">
                  <c:v>0.30965391621128935</c:v>
                </c:pt>
                <c:pt idx="8">
                  <c:v>0.3023255813953511</c:v>
                </c:pt>
                <c:pt idx="9">
                  <c:v>0.29824561403509092</c:v>
                </c:pt>
                <c:pt idx="10">
                  <c:v>0.29294755877034079</c:v>
                </c:pt>
                <c:pt idx="11">
                  <c:v>0.2841530054644808</c:v>
                </c:pt>
                <c:pt idx="12">
                  <c:v>0.27898550724637639</c:v>
                </c:pt>
                <c:pt idx="13">
                  <c:v>0.26119402985074852</c:v>
                </c:pt>
              </c:numCache>
            </c:numRef>
          </c:val>
          <c:extLst>
            <c:ext xmlns:c16="http://schemas.microsoft.com/office/drawing/2014/chart" uri="{C3380CC4-5D6E-409C-BE32-E72D297353CC}">
              <c16:uniqueId val="{00000000-7430-406E-91A9-538A2CF93EA2}"/>
            </c:ext>
          </c:extLst>
        </c:ser>
        <c:dLbls>
          <c:showLegendKey val="0"/>
          <c:showVal val="0"/>
          <c:showCatName val="0"/>
          <c:showSerName val="0"/>
          <c:showPercent val="0"/>
          <c:showBubbleSize val="0"/>
        </c:dLbls>
        <c:gapWidth val="50"/>
        <c:axId val="469704224"/>
        <c:axId val="469705008"/>
      </c:barChart>
      <c:catAx>
        <c:axId val="469704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9705008"/>
        <c:crosses val="autoZero"/>
        <c:auto val="1"/>
        <c:lblAlgn val="ctr"/>
        <c:lblOffset val="100"/>
        <c:noMultiLvlLbl val="0"/>
      </c:catAx>
      <c:valAx>
        <c:axId val="469705008"/>
        <c:scaling>
          <c:orientation val="minMax"/>
          <c:min val="0"/>
        </c:scaling>
        <c:delete val="1"/>
        <c:axPos val="t"/>
        <c:numFmt formatCode="0%" sourceLinked="1"/>
        <c:majorTickMark val="out"/>
        <c:minorTickMark val="none"/>
        <c:tickLblPos val="nextTo"/>
        <c:crossAx val="4697042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Very/Fairly Confident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0.73579359077411499</c:v>
                </c:pt>
                <c:pt idx="1">
                  <c:v>0.73879314880297398</c:v>
                </c:pt>
                <c:pt idx="2">
                  <c:v>0.69612396427520795</c:v>
                </c:pt>
                <c:pt idx="3">
                  <c:v>0.72358611913829696</c:v>
                </c:pt>
                <c:pt idx="4">
                  <c:v>0.77198767410299696</c:v>
                </c:pt>
                <c:pt idx="5">
                  <c:v>0.71</c:v>
                </c:pt>
                <c:pt idx="6">
                  <c:v>0.72</c:v>
                </c:pt>
                <c:pt idx="7">
                  <c:v>0.67</c:v>
                </c:pt>
              </c:numCache>
            </c:numRef>
          </c:val>
          <c:smooth val="0"/>
          <c:extLst>
            <c:ext xmlns:c16="http://schemas.microsoft.com/office/drawing/2014/chart" uri="{C3380CC4-5D6E-409C-BE32-E72D297353CC}">
              <c16:uniqueId val="{00000000-3EEE-4A8B-8B4A-158FA926AAC7}"/>
            </c:ext>
          </c:extLst>
        </c:ser>
        <c:dLbls>
          <c:dLblPos val="t"/>
          <c:showLegendKey val="0"/>
          <c:showVal val="1"/>
          <c:showCatName val="0"/>
          <c:showSerName val="0"/>
          <c:showPercent val="0"/>
          <c:showBubbleSize val="0"/>
        </c:dLbls>
        <c:marker val="1"/>
        <c:smooth val="0"/>
        <c:axId val="423481616"/>
        <c:axId val="423484752"/>
      </c:lineChart>
      <c:catAx>
        <c:axId val="42348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484752"/>
        <c:crosses val="autoZero"/>
        <c:auto val="1"/>
        <c:lblAlgn val="ctr"/>
        <c:lblOffset val="100"/>
        <c:noMultiLvlLbl val="0"/>
      </c:catAx>
      <c:valAx>
        <c:axId val="4234847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4816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0723737728030056"/>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3.3189934832862054E-2</c:v>
                </c:pt>
                <c:pt idx="1">
                  <c:v>4.1037764871843962E-2</c:v>
                </c:pt>
              </c:numCache>
            </c:numRef>
          </c:val>
          <c:extLst>
            <c:ext xmlns:c16="http://schemas.microsoft.com/office/drawing/2014/chart" uri="{C3380CC4-5D6E-409C-BE32-E72D297353CC}">
              <c16:uniqueId val="{00000000-48EF-4C08-8B46-E5E5C3B37210}"/>
            </c:ext>
          </c:extLst>
        </c:ser>
        <c:ser>
          <c:idx val="1"/>
          <c:order val="1"/>
          <c:tx>
            <c:strRef>
              <c:f>Sheet1!$C$1</c:f>
              <c:strCache>
                <c:ptCount val="1"/>
                <c:pt idx="0">
                  <c:v>Not at all confident</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6.3872816865590001E-2</c:v>
                </c:pt>
                <c:pt idx="1">
                  <c:v>6.2665558361167273E-2</c:v>
                </c:pt>
              </c:numCache>
            </c:numRef>
          </c:val>
          <c:extLst>
            <c:ext xmlns:c16="http://schemas.microsoft.com/office/drawing/2014/chart" uri="{C3380CC4-5D6E-409C-BE32-E72D297353CC}">
              <c16:uniqueId val="{00000001-48EF-4C08-8B46-E5E5C3B37210}"/>
            </c:ext>
          </c:extLst>
        </c:ser>
        <c:ser>
          <c:idx val="2"/>
          <c:order val="2"/>
          <c:tx>
            <c:strRef>
              <c:f>Sheet1!$D$1</c:f>
              <c:strCache>
                <c:ptCount val="1"/>
                <c:pt idx="0">
                  <c:v>Not very confident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0.17939640083746766</c:v>
                </c:pt>
                <c:pt idx="1">
                  <c:v>0.17840833475140008</c:v>
                </c:pt>
              </c:numCache>
            </c:numRef>
          </c:val>
          <c:extLst>
            <c:ext xmlns:c16="http://schemas.microsoft.com/office/drawing/2014/chart" uri="{C3380CC4-5D6E-409C-BE32-E72D297353CC}">
              <c16:uniqueId val="{00000002-48EF-4C08-8B46-E5E5C3B37210}"/>
            </c:ext>
          </c:extLst>
        </c:ser>
        <c:ser>
          <c:idx val="3"/>
          <c:order val="3"/>
          <c:tx>
            <c:strRef>
              <c:f>Sheet1!$E$1</c:f>
              <c:strCache>
                <c:ptCount val="1"/>
                <c:pt idx="0">
                  <c:v>Fairly confident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0.51563568506317226</c:v>
                </c:pt>
                <c:pt idx="1">
                  <c:v>0.52265104663255968</c:v>
                </c:pt>
              </c:numCache>
            </c:numRef>
          </c:val>
          <c:extLst>
            <c:ext xmlns:c16="http://schemas.microsoft.com/office/drawing/2014/chart" uri="{C3380CC4-5D6E-409C-BE32-E72D297353CC}">
              <c16:uniqueId val="{00000003-48EF-4C08-8B46-E5E5C3B37210}"/>
            </c:ext>
          </c:extLst>
        </c:ser>
        <c:ser>
          <c:idx val="4"/>
          <c:order val="4"/>
          <c:tx>
            <c:strRef>
              <c:f>Sheet1!$F$1</c:f>
              <c:strCache>
                <c:ptCount val="1"/>
                <c:pt idx="0">
                  <c:v>Very confident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0.20790516240088996</c:v>
                </c:pt>
                <c:pt idx="1">
                  <c:v>0.19523729538301141</c:v>
                </c:pt>
              </c:numCache>
            </c:numRef>
          </c:val>
          <c:extLst>
            <c:ext xmlns:c16="http://schemas.microsoft.com/office/drawing/2014/chart" uri="{C3380CC4-5D6E-409C-BE32-E72D297353CC}">
              <c16:uniqueId val="{00000004-48EF-4C08-8B46-E5E5C3B37210}"/>
            </c:ext>
          </c:extLst>
        </c:ser>
        <c:dLbls>
          <c:dLblPos val="ctr"/>
          <c:showLegendKey val="0"/>
          <c:showVal val="1"/>
          <c:showCatName val="0"/>
          <c:showSerName val="0"/>
          <c:showPercent val="0"/>
          <c:showBubbleSize val="0"/>
        </c:dLbls>
        <c:gapWidth val="50"/>
        <c:overlap val="100"/>
        <c:axId val="471538136"/>
        <c:axId val="471537744"/>
      </c:barChart>
      <c:catAx>
        <c:axId val="471538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537744"/>
        <c:crosses val="autoZero"/>
        <c:auto val="1"/>
        <c:lblAlgn val="ctr"/>
        <c:lblOffset val="100"/>
        <c:noMultiLvlLbl val="0"/>
      </c:catAx>
      <c:valAx>
        <c:axId val="471537744"/>
        <c:scaling>
          <c:orientation val="minMax"/>
        </c:scaling>
        <c:delete val="1"/>
        <c:axPos val="l"/>
        <c:numFmt formatCode="0%" sourceLinked="1"/>
        <c:majorTickMark val="none"/>
        <c:minorTickMark val="none"/>
        <c:tickLblPos val="nextTo"/>
        <c:crossAx val="4715381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Very/Fairly Confident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0.71</c:v>
                </c:pt>
                <c:pt idx="1">
                  <c:v>0.72</c:v>
                </c:pt>
                <c:pt idx="2">
                  <c:v>0.81</c:v>
                </c:pt>
                <c:pt idx="3">
                  <c:v>0.69</c:v>
                </c:pt>
                <c:pt idx="4">
                  <c:v>0.67</c:v>
                </c:pt>
                <c:pt idx="5">
                  <c:v>0.72</c:v>
                </c:pt>
                <c:pt idx="6">
                  <c:v>0.77</c:v>
                </c:pt>
                <c:pt idx="7">
                  <c:v>0.57999999999999996</c:v>
                </c:pt>
                <c:pt idx="8">
                  <c:v>0.74</c:v>
                </c:pt>
              </c:numCache>
            </c:numRef>
          </c:val>
          <c:extLst>
            <c:ext xmlns:c16="http://schemas.microsoft.com/office/drawing/2014/chart" uri="{C3380CC4-5D6E-409C-BE32-E72D297353CC}">
              <c16:uniqueId val="{00000000-4D40-4FBC-AFD7-CB9C2B0436FE}"/>
            </c:ext>
          </c:extLst>
        </c:ser>
        <c:dLbls>
          <c:showLegendKey val="0"/>
          <c:showVal val="0"/>
          <c:showCatName val="0"/>
          <c:showSerName val="0"/>
          <c:showPercent val="0"/>
          <c:showBubbleSize val="0"/>
        </c:dLbls>
        <c:gapWidth val="50"/>
        <c:overlap val="-27"/>
        <c:axId val="471539312"/>
        <c:axId val="471539704"/>
      </c:barChart>
      <c:catAx>
        <c:axId val="47153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539704"/>
        <c:crosses val="autoZero"/>
        <c:auto val="1"/>
        <c:lblAlgn val="ctr"/>
        <c:lblOffset val="100"/>
        <c:noMultiLvlLbl val="0"/>
      </c:catAx>
      <c:valAx>
        <c:axId val="471539704"/>
        <c:scaling>
          <c:orientation val="minMax"/>
          <c:min val="0"/>
        </c:scaling>
        <c:delete val="1"/>
        <c:axPos val="l"/>
        <c:numFmt formatCode="0%" sourceLinked="1"/>
        <c:majorTickMark val="out"/>
        <c:minorTickMark val="none"/>
        <c:tickLblPos val="nextTo"/>
        <c:crossAx val="471539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Very/Fairly Confident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Braintree</c:v>
                </c:pt>
                <c:pt idx="1">
                  <c:v>Colchester</c:v>
                </c:pt>
                <c:pt idx="2">
                  <c:v>Harlow</c:v>
                </c:pt>
                <c:pt idx="3">
                  <c:v>Maldon</c:v>
                </c:pt>
                <c:pt idx="4">
                  <c:v>Chelmsford</c:v>
                </c:pt>
                <c:pt idx="5">
                  <c:v>Thurrock</c:v>
                </c:pt>
                <c:pt idx="6">
                  <c:v>Basildon</c:v>
                </c:pt>
                <c:pt idx="7">
                  <c:v>Southend-On-Sea</c:v>
                </c:pt>
                <c:pt idx="8">
                  <c:v>Rochford</c:v>
                </c:pt>
                <c:pt idx="9">
                  <c:v>Brentwood</c:v>
                </c:pt>
                <c:pt idx="10">
                  <c:v>Castle Point</c:v>
                </c:pt>
                <c:pt idx="11">
                  <c:v>Tendring</c:v>
                </c:pt>
                <c:pt idx="12">
                  <c:v>Epping Forest</c:v>
                </c:pt>
                <c:pt idx="13">
                  <c:v>Uttlesford</c:v>
                </c:pt>
              </c:strCache>
            </c:strRef>
          </c:cat>
          <c:val>
            <c:numRef>
              <c:f>Sheet1!$B$2:$B$15</c:f>
              <c:numCache>
                <c:formatCode>0%</c:formatCode>
                <c:ptCount val="14"/>
                <c:pt idx="0">
                  <c:v>0.80314960629921639</c:v>
                </c:pt>
                <c:pt idx="1">
                  <c:v>0.76383763837637775</c:v>
                </c:pt>
                <c:pt idx="2">
                  <c:v>0.75535714285714128</c:v>
                </c:pt>
                <c:pt idx="3">
                  <c:v>0.75491949910555223</c:v>
                </c:pt>
                <c:pt idx="4">
                  <c:v>0.74516695957820089</c:v>
                </c:pt>
                <c:pt idx="5">
                  <c:v>0.74385964912280866</c:v>
                </c:pt>
                <c:pt idx="6">
                  <c:v>0.71403508771930413</c:v>
                </c:pt>
                <c:pt idx="7">
                  <c:v>0.70127504553733877</c:v>
                </c:pt>
                <c:pt idx="8">
                  <c:v>0.70090090090089441</c:v>
                </c:pt>
                <c:pt idx="9">
                  <c:v>0.67572463768115931</c:v>
                </c:pt>
                <c:pt idx="10">
                  <c:v>0.67537313432835988</c:v>
                </c:pt>
                <c:pt idx="11">
                  <c:v>0.66666666666666652</c:v>
                </c:pt>
                <c:pt idx="12">
                  <c:v>0.64545454545454539</c:v>
                </c:pt>
                <c:pt idx="13">
                  <c:v>0.64195298372513387</c:v>
                </c:pt>
              </c:numCache>
            </c:numRef>
          </c:val>
          <c:extLst>
            <c:ext xmlns:c16="http://schemas.microsoft.com/office/drawing/2014/chart" uri="{C3380CC4-5D6E-409C-BE32-E72D297353CC}">
              <c16:uniqueId val="{00000000-95B9-4851-905D-958E7AEFFA4F}"/>
            </c:ext>
          </c:extLst>
        </c:ser>
        <c:dLbls>
          <c:showLegendKey val="0"/>
          <c:showVal val="0"/>
          <c:showCatName val="0"/>
          <c:showSerName val="0"/>
          <c:showPercent val="0"/>
          <c:showBubbleSize val="0"/>
        </c:dLbls>
        <c:gapWidth val="50"/>
        <c:axId val="471540096"/>
        <c:axId val="471540488"/>
      </c:barChart>
      <c:catAx>
        <c:axId val="471540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540488"/>
        <c:crosses val="autoZero"/>
        <c:auto val="1"/>
        <c:lblAlgn val="ctr"/>
        <c:lblOffset val="100"/>
        <c:noMultiLvlLbl val="0"/>
      </c:catAx>
      <c:valAx>
        <c:axId val="471540488"/>
        <c:scaling>
          <c:orientation val="minMax"/>
          <c:min val="0"/>
        </c:scaling>
        <c:delete val="1"/>
        <c:axPos val="t"/>
        <c:numFmt formatCode="0%" sourceLinked="1"/>
        <c:majorTickMark val="out"/>
        <c:minorTickMark val="none"/>
        <c:tickLblPos val="nextTo"/>
        <c:crossAx val="471540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Strongly/Tend to Agree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0.85166107497301202</c:v>
                </c:pt>
                <c:pt idx="1">
                  <c:v>0.85378442196216797</c:v>
                </c:pt>
                <c:pt idx="2">
                  <c:v>0.79598638907515695</c:v>
                </c:pt>
                <c:pt idx="3">
                  <c:v>0.80028438499641097</c:v>
                </c:pt>
                <c:pt idx="4">
                  <c:v>0.81978605189584597</c:v>
                </c:pt>
                <c:pt idx="5">
                  <c:v>0.79</c:v>
                </c:pt>
                <c:pt idx="6">
                  <c:v>0.7</c:v>
                </c:pt>
                <c:pt idx="7">
                  <c:v>0.71</c:v>
                </c:pt>
              </c:numCache>
            </c:numRef>
          </c:val>
          <c:smooth val="0"/>
          <c:extLst>
            <c:ext xmlns:c16="http://schemas.microsoft.com/office/drawing/2014/chart" uri="{C3380CC4-5D6E-409C-BE32-E72D297353CC}">
              <c16:uniqueId val="{00000000-37B7-4A09-A365-E9F9537B7AA0}"/>
            </c:ext>
          </c:extLst>
        </c:ser>
        <c:dLbls>
          <c:dLblPos val="t"/>
          <c:showLegendKey val="0"/>
          <c:showVal val="1"/>
          <c:showCatName val="0"/>
          <c:showSerName val="0"/>
          <c:showPercent val="0"/>
          <c:showBubbleSize val="0"/>
        </c:dLbls>
        <c:marker val="1"/>
        <c:smooth val="0"/>
        <c:axId val="471778448"/>
        <c:axId val="471777664"/>
      </c:lineChart>
      <c:catAx>
        <c:axId val="47177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777664"/>
        <c:crosses val="autoZero"/>
        <c:auto val="1"/>
        <c:lblAlgn val="ctr"/>
        <c:lblOffset val="100"/>
        <c:noMultiLvlLbl val="0"/>
      </c:catAx>
      <c:valAx>
        <c:axId val="47177766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77844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139133184237314"/>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2.2508902358307957E-2</c:v>
                </c:pt>
                <c:pt idx="1">
                  <c:v>2.8351970342281596E-2</c:v>
                </c:pt>
              </c:numCache>
            </c:numRef>
          </c:val>
          <c:extLst>
            <c:ext xmlns:c16="http://schemas.microsoft.com/office/drawing/2014/chart" uri="{C3380CC4-5D6E-409C-BE32-E72D297353CC}">
              <c16:uniqueId val="{00000000-5B1B-4FC9-AB67-FDC7DAB33B55}"/>
            </c:ext>
          </c:extLst>
        </c:ser>
        <c:ser>
          <c:idx val="1"/>
          <c:order val="1"/>
          <c:tx>
            <c:strRef>
              <c:f>Sheet1!$C$1</c:f>
              <c:strCache>
                <c:ptCount val="1"/>
                <c:pt idx="0">
                  <c:v>Tend to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3.6472460572115881E-2</c:v>
                </c:pt>
                <c:pt idx="1">
                  <c:v>4.2694025449524942E-2</c:v>
                </c:pt>
              </c:numCache>
            </c:numRef>
          </c:val>
          <c:extLst>
            <c:ext xmlns:c16="http://schemas.microsoft.com/office/drawing/2014/chart" uri="{C3380CC4-5D6E-409C-BE32-E72D297353CC}">
              <c16:uniqueId val="{00000001-5B1B-4FC9-AB67-FDC7DAB33B55}"/>
            </c:ext>
          </c:extLst>
        </c:ser>
        <c:ser>
          <c:idx val="2"/>
          <c:order val="2"/>
          <c:tx>
            <c:strRef>
              <c:f>Sheet1!$D$1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0.11282030110039147</c:v>
                </c:pt>
                <c:pt idx="1">
                  <c:v>0.17990684165057341</c:v>
                </c:pt>
              </c:numCache>
            </c:numRef>
          </c:val>
          <c:extLst>
            <c:ext xmlns:c16="http://schemas.microsoft.com/office/drawing/2014/chart" uri="{C3380CC4-5D6E-409C-BE32-E72D297353CC}">
              <c16:uniqueId val="{00000002-5B1B-4FC9-AB67-FDC7DAB33B55}"/>
            </c:ext>
          </c:extLst>
        </c:ser>
        <c:ser>
          <c:idx val="3"/>
          <c:order val="3"/>
          <c:tx>
            <c:strRef>
              <c:f>Sheet1!$E$1</c:f>
              <c:strCache>
                <c:ptCount val="1"/>
                <c:pt idx="0">
                  <c:v>Tend to agree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0.45234996098466757</c:v>
                </c:pt>
                <c:pt idx="1">
                  <c:v>0.45687286582308589</c:v>
                </c:pt>
              </c:numCache>
            </c:numRef>
          </c:val>
          <c:extLst>
            <c:ext xmlns:c16="http://schemas.microsoft.com/office/drawing/2014/chart" uri="{C3380CC4-5D6E-409C-BE32-E72D297353CC}">
              <c16:uniqueId val="{00000003-5B1B-4FC9-AB67-FDC7DAB33B55}"/>
            </c:ext>
          </c:extLst>
        </c:ser>
        <c:ser>
          <c:idx val="4"/>
          <c:order val="4"/>
          <c:tx>
            <c:strRef>
              <c:f>Sheet1!$F$1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0.37584837498452306</c:v>
                </c:pt>
                <c:pt idx="1">
                  <c:v>0.2921742967345502</c:v>
                </c:pt>
              </c:numCache>
            </c:numRef>
          </c:val>
          <c:extLst>
            <c:ext xmlns:c16="http://schemas.microsoft.com/office/drawing/2014/chart" uri="{C3380CC4-5D6E-409C-BE32-E72D297353CC}">
              <c16:uniqueId val="{00000004-5B1B-4FC9-AB67-FDC7DAB33B55}"/>
            </c:ext>
          </c:extLst>
        </c:ser>
        <c:dLbls>
          <c:dLblPos val="ctr"/>
          <c:showLegendKey val="0"/>
          <c:showVal val="1"/>
          <c:showCatName val="0"/>
          <c:showSerName val="0"/>
          <c:showPercent val="0"/>
          <c:showBubbleSize val="0"/>
        </c:dLbls>
        <c:gapWidth val="50"/>
        <c:overlap val="100"/>
        <c:axId val="471781584"/>
        <c:axId val="471782760"/>
      </c:barChart>
      <c:catAx>
        <c:axId val="47178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782760"/>
        <c:crosses val="autoZero"/>
        <c:auto val="1"/>
        <c:lblAlgn val="ctr"/>
        <c:lblOffset val="100"/>
        <c:noMultiLvlLbl val="0"/>
      </c:catAx>
      <c:valAx>
        <c:axId val="471782760"/>
        <c:scaling>
          <c:orientation val="minMax"/>
        </c:scaling>
        <c:delete val="1"/>
        <c:axPos val="l"/>
        <c:numFmt formatCode="0%" sourceLinked="1"/>
        <c:majorTickMark val="none"/>
        <c:minorTickMark val="none"/>
        <c:tickLblPos val="nextTo"/>
        <c:crossAx val="4717815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Strongly/Tend to Agree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0.74</c:v>
                </c:pt>
                <c:pt idx="1">
                  <c:v>0.76</c:v>
                </c:pt>
                <c:pt idx="2">
                  <c:v>0.71</c:v>
                </c:pt>
                <c:pt idx="3">
                  <c:v>0.74</c:v>
                </c:pt>
                <c:pt idx="4">
                  <c:v>0.78</c:v>
                </c:pt>
                <c:pt idx="5">
                  <c:v>0.75</c:v>
                </c:pt>
                <c:pt idx="6">
                  <c:v>0.69</c:v>
                </c:pt>
                <c:pt idx="7">
                  <c:v>0.72</c:v>
                </c:pt>
                <c:pt idx="8">
                  <c:v>0.75</c:v>
                </c:pt>
              </c:numCache>
            </c:numRef>
          </c:val>
          <c:extLst>
            <c:ext xmlns:c16="http://schemas.microsoft.com/office/drawing/2014/chart" uri="{C3380CC4-5D6E-409C-BE32-E72D297353CC}">
              <c16:uniqueId val="{00000000-5DF2-4FF4-916D-BDE1FDD3485E}"/>
            </c:ext>
          </c:extLst>
        </c:ser>
        <c:dLbls>
          <c:showLegendKey val="0"/>
          <c:showVal val="0"/>
          <c:showCatName val="0"/>
          <c:showSerName val="0"/>
          <c:showPercent val="0"/>
          <c:showBubbleSize val="0"/>
        </c:dLbls>
        <c:gapWidth val="50"/>
        <c:overlap val="-27"/>
        <c:axId val="471781976"/>
        <c:axId val="471784328"/>
      </c:barChart>
      <c:catAx>
        <c:axId val="47178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784328"/>
        <c:crosses val="autoZero"/>
        <c:auto val="1"/>
        <c:lblAlgn val="ctr"/>
        <c:lblOffset val="100"/>
        <c:noMultiLvlLbl val="0"/>
      </c:catAx>
      <c:valAx>
        <c:axId val="471784328"/>
        <c:scaling>
          <c:orientation val="minMax"/>
          <c:min val="0"/>
        </c:scaling>
        <c:delete val="1"/>
        <c:axPos val="l"/>
        <c:numFmt formatCode="0%" sourceLinked="1"/>
        <c:majorTickMark val="out"/>
        <c:minorTickMark val="none"/>
        <c:tickLblPos val="nextTo"/>
        <c:crossAx val="471781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Strongly/Tend to Agree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Castle Point</c:v>
                </c:pt>
                <c:pt idx="1">
                  <c:v>Tendring</c:v>
                </c:pt>
                <c:pt idx="2">
                  <c:v>Uttlesford</c:v>
                </c:pt>
                <c:pt idx="3">
                  <c:v>Braintree</c:v>
                </c:pt>
                <c:pt idx="4">
                  <c:v>Maldon</c:v>
                </c:pt>
                <c:pt idx="5">
                  <c:v>Harlow</c:v>
                </c:pt>
                <c:pt idx="6">
                  <c:v>Chelmsford</c:v>
                </c:pt>
                <c:pt idx="7">
                  <c:v>Rochford</c:v>
                </c:pt>
                <c:pt idx="8">
                  <c:v>Southend-On-Sea</c:v>
                </c:pt>
                <c:pt idx="9">
                  <c:v>Colchester</c:v>
                </c:pt>
                <c:pt idx="10">
                  <c:v>Thurrock</c:v>
                </c:pt>
                <c:pt idx="11">
                  <c:v>Basildon</c:v>
                </c:pt>
                <c:pt idx="12">
                  <c:v>Brentwood</c:v>
                </c:pt>
                <c:pt idx="13">
                  <c:v>Epping Forest</c:v>
                </c:pt>
              </c:strCache>
            </c:strRef>
          </c:cat>
          <c:val>
            <c:numRef>
              <c:f>Sheet1!$B$2:$B$15</c:f>
              <c:numCache>
                <c:formatCode>0%</c:formatCode>
                <c:ptCount val="14"/>
                <c:pt idx="0">
                  <c:v>0.79629629629629806</c:v>
                </c:pt>
                <c:pt idx="1">
                  <c:v>0.79581151832460717</c:v>
                </c:pt>
                <c:pt idx="2">
                  <c:v>0.78864353312302649</c:v>
                </c:pt>
                <c:pt idx="3">
                  <c:v>0.78064516129031969</c:v>
                </c:pt>
                <c:pt idx="4">
                  <c:v>0.78016085790884693</c:v>
                </c:pt>
                <c:pt idx="5">
                  <c:v>0.77984084880636395</c:v>
                </c:pt>
                <c:pt idx="6">
                  <c:v>0.77664974619289207</c:v>
                </c:pt>
                <c:pt idx="7">
                  <c:v>0.7642045454545473</c:v>
                </c:pt>
                <c:pt idx="8">
                  <c:v>0.75956284153005238</c:v>
                </c:pt>
                <c:pt idx="9">
                  <c:v>0.75910364145658327</c:v>
                </c:pt>
                <c:pt idx="10">
                  <c:v>0.706806282722516</c:v>
                </c:pt>
                <c:pt idx="11">
                  <c:v>0.69849246231155693</c:v>
                </c:pt>
                <c:pt idx="12">
                  <c:v>0.67796610169491489</c:v>
                </c:pt>
                <c:pt idx="13">
                  <c:v>0.6544943820224719</c:v>
                </c:pt>
              </c:numCache>
            </c:numRef>
          </c:val>
          <c:extLst>
            <c:ext xmlns:c16="http://schemas.microsoft.com/office/drawing/2014/chart" uri="{C3380CC4-5D6E-409C-BE32-E72D297353CC}">
              <c16:uniqueId val="{00000000-C57E-4613-B33C-24CFB372CFE8}"/>
            </c:ext>
          </c:extLst>
        </c:ser>
        <c:dLbls>
          <c:showLegendKey val="0"/>
          <c:showVal val="0"/>
          <c:showCatName val="0"/>
          <c:showSerName val="0"/>
          <c:showPercent val="0"/>
          <c:showBubbleSize val="0"/>
        </c:dLbls>
        <c:gapWidth val="50"/>
        <c:axId val="470645048"/>
        <c:axId val="470650144"/>
      </c:barChart>
      <c:catAx>
        <c:axId val="470645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0650144"/>
        <c:crosses val="autoZero"/>
        <c:auto val="1"/>
        <c:lblAlgn val="ctr"/>
        <c:lblOffset val="100"/>
        <c:noMultiLvlLbl val="0"/>
      </c:catAx>
      <c:valAx>
        <c:axId val="470650144"/>
        <c:scaling>
          <c:orientation val="minMax"/>
          <c:min val="0"/>
        </c:scaling>
        <c:delete val="1"/>
        <c:axPos val="t"/>
        <c:numFmt formatCode="0%" sourceLinked="1"/>
        <c:majorTickMark val="out"/>
        <c:minorTickMark val="none"/>
        <c:tickLblPos val="nextTo"/>
        <c:crossAx val="4706450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Good/Excellent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0.68</c:v>
                </c:pt>
                <c:pt idx="1">
                  <c:v>0.65</c:v>
                </c:pt>
                <c:pt idx="2">
                  <c:v>0.75</c:v>
                </c:pt>
                <c:pt idx="3">
                  <c:v>0.64</c:v>
                </c:pt>
                <c:pt idx="4">
                  <c:v>0.63</c:v>
                </c:pt>
                <c:pt idx="5">
                  <c:v>0.66</c:v>
                </c:pt>
                <c:pt idx="6">
                  <c:v>0.73</c:v>
                </c:pt>
                <c:pt idx="7">
                  <c:v>0.56000000000000005</c:v>
                </c:pt>
                <c:pt idx="8">
                  <c:v>0.68</c:v>
                </c:pt>
              </c:numCache>
            </c:numRef>
          </c:val>
          <c:extLst>
            <c:ext xmlns:c16="http://schemas.microsoft.com/office/drawing/2014/chart" uri="{C3380CC4-5D6E-409C-BE32-E72D297353CC}">
              <c16:uniqueId val="{00000000-2CC8-43CE-AB3E-1855A2039455}"/>
            </c:ext>
          </c:extLst>
        </c:ser>
        <c:dLbls>
          <c:showLegendKey val="0"/>
          <c:showVal val="0"/>
          <c:showCatName val="0"/>
          <c:showSerName val="0"/>
          <c:showPercent val="0"/>
          <c:showBubbleSize val="0"/>
        </c:dLbls>
        <c:gapWidth val="50"/>
        <c:overlap val="-27"/>
        <c:axId val="422566024"/>
        <c:axId val="422569552"/>
      </c:barChart>
      <c:catAx>
        <c:axId val="422566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569552"/>
        <c:crosses val="autoZero"/>
        <c:auto val="1"/>
        <c:lblAlgn val="ctr"/>
        <c:lblOffset val="100"/>
        <c:noMultiLvlLbl val="0"/>
      </c:catAx>
      <c:valAx>
        <c:axId val="422569552"/>
        <c:scaling>
          <c:orientation val="minMax"/>
          <c:min val="0"/>
        </c:scaling>
        <c:delete val="1"/>
        <c:axPos val="l"/>
        <c:numFmt formatCode="0%" sourceLinked="1"/>
        <c:majorTickMark val="out"/>
        <c:minorTickMark val="none"/>
        <c:tickLblPos val="nextTo"/>
        <c:crossAx val="422566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Satisfied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0.45330499607531699</c:v>
                </c:pt>
                <c:pt idx="1">
                  <c:v>0.448435762411941</c:v>
                </c:pt>
                <c:pt idx="2">
                  <c:v>0.37053130258477601</c:v>
                </c:pt>
                <c:pt idx="3">
                  <c:v>0.41653095590752998</c:v>
                </c:pt>
                <c:pt idx="4">
                  <c:v>0.46048528582896803</c:v>
                </c:pt>
                <c:pt idx="5">
                  <c:v>0.36</c:v>
                </c:pt>
                <c:pt idx="6">
                  <c:v>0.38</c:v>
                </c:pt>
                <c:pt idx="7">
                  <c:v>0.39</c:v>
                </c:pt>
              </c:numCache>
            </c:numRef>
          </c:val>
          <c:smooth val="0"/>
          <c:extLst>
            <c:ext xmlns:c16="http://schemas.microsoft.com/office/drawing/2014/chart" uri="{C3380CC4-5D6E-409C-BE32-E72D297353CC}">
              <c16:uniqueId val="{00000000-A221-41D3-8997-B3F8C638FF92}"/>
            </c:ext>
          </c:extLst>
        </c:ser>
        <c:dLbls>
          <c:dLblPos val="t"/>
          <c:showLegendKey val="0"/>
          <c:showVal val="1"/>
          <c:showCatName val="0"/>
          <c:showSerName val="0"/>
          <c:showPercent val="0"/>
          <c:showBubbleSize val="0"/>
        </c:dLbls>
        <c:marker val="1"/>
        <c:smooth val="0"/>
        <c:axId val="471778056"/>
        <c:axId val="471785504"/>
      </c:lineChart>
      <c:catAx>
        <c:axId val="471778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785504"/>
        <c:crosses val="autoZero"/>
        <c:auto val="1"/>
        <c:lblAlgn val="ctr"/>
        <c:lblOffset val="100"/>
        <c:noMultiLvlLbl val="0"/>
      </c:catAx>
      <c:valAx>
        <c:axId val="4717855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77805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1438115996842844"/>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1.6727647246987967E-2</c:v>
                </c:pt>
                <c:pt idx="1">
                  <c:v>1.996195400825616E-2</c:v>
                </c:pt>
              </c:numCache>
            </c:numRef>
          </c:val>
          <c:extLst>
            <c:ext xmlns:c16="http://schemas.microsoft.com/office/drawing/2014/chart" uri="{C3380CC4-5D6E-409C-BE32-E72D297353CC}">
              <c16:uniqueId val="{00000000-FA7B-47CB-A994-CD1A09191561}"/>
            </c:ext>
          </c:extLst>
        </c:ser>
        <c:ser>
          <c:idx val="1"/>
          <c:order val="1"/>
          <c:tx>
            <c:strRef>
              <c:f>Sheet1!$C$1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0.10036680460699446</c:v>
                </c:pt>
                <c:pt idx="1">
                  <c:v>9.8123355055487707E-2</c:v>
                </c:pt>
              </c:numCache>
            </c:numRef>
          </c:val>
          <c:extLst>
            <c:ext xmlns:c16="http://schemas.microsoft.com/office/drawing/2014/chart" uri="{C3380CC4-5D6E-409C-BE32-E72D297353CC}">
              <c16:uniqueId val="{00000001-FA7B-47CB-A994-CD1A09191561}"/>
            </c:ext>
          </c:extLst>
        </c:ser>
        <c:ser>
          <c:idx val="2"/>
          <c:order val="2"/>
          <c:tx>
            <c:strRef>
              <c:f>Sheet1!$D$1</c:f>
              <c:strCache>
                <c:ptCount val="1"/>
                <c:pt idx="0">
                  <c:v>Dissatisfied</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0.25654411019989953</c:v>
                </c:pt>
                <c:pt idx="1">
                  <c:v>0.27463830013242319</c:v>
                </c:pt>
              </c:numCache>
            </c:numRef>
          </c:val>
          <c:extLst>
            <c:ext xmlns:c16="http://schemas.microsoft.com/office/drawing/2014/chart" uri="{C3380CC4-5D6E-409C-BE32-E72D297353CC}">
              <c16:uniqueId val="{00000002-FA7B-47CB-A994-CD1A09191561}"/>
            </c:ext>
          </c:extLst>
        </c:ser>
        <c:ser>
          <c:idx val="3"/>
          <c:order val="3"/>
          <c:tx>
            <c:strRef>
              <c:f>Sheet1!$E$1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0.20429804909911442</c:v>
                </c:pt>
                <c:pt idx="1">
                  <c:v>0.20764836080695454</c:v>
                </c:pt>
              </c:numCache>
            </c:numRef>
          </c:val>
          <c:extLst>
            <c:ext xmlns:c16="http://schemas.microsoft.com/office/drawing/2014/chart" uri="{C3380CC4-5D6E-409C-BE32-E72D297353CC}">
              <c16:uniqueId val="{00000003-FA7B-47CB-A994-CD1A09191561}"/>
            </c:ext>
          </c:extLst>
        </c:ser>
        <c:ser>
          <c:idx val="4"/>
          <c:order val="4"/>
          <c:tx>
            <c:strRef>
              <c:f>Sheet1!$F$1</c:f>
              <c:strCache>
                <c:ptCount val="1"/>
                <c:pt idx="0">
                  <c:v>Satisfied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0.34953973423169854</c:v>
                </c:pt>
                <c:pt idx="1">
                  <c:v>0.34008337098466995</c:v>
                </c:pt>
              </c:numCache>
            </c:numRef>
          </c:val>
          <c:extLst>
            <c:ext xmlns:c16="http://schemas.microsoft.com/office/drawing/2014/chart" uri="{C3380CC4-5D6E-409C-BE32-E72D297353CC}">
              <c16:uniqueId val="{00000004-FA7B-47CB-A994-CD1A09191561}"/>
            </c:ext>
          </c:extLst>
        </c:ser>
        <c:ser>
          <c:idx val="5"/>
          <c:order val="5"/>
          <c:tx>
            <c:strRef>
              <c:f>Sheet1!$G$1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Sheet1!$G$2:$G$3</c:f>
              <c:numCache>
                <c:formatCode>0%</c:formatCode>
                <c:ptCount val="2"/>
                <c:pt idx="0">
                  <c:v>7.2523654615297944E-2</c:v>
                </c:pt>
                <c:pt idx="1">
                  <c:v>5.9544659012201004E-2</c:v>
                </c:pt>
              </c:numCache>
            </c:numRef>
          </c:val>
          <c:extLst>
            <c:ext xmlns:c16="http://schemas.microsoft.com/office/drawing/2014/chart" uri="{C3380CC4-5D6E-409C-BE32-E72D297353CC}">
              <c16:uniqueId val="{00000005-FA7B-47CB-A994-CD1A09191561}"/>
            </c:ext>
          </c:extLst>
        </c:ser>
        <c:dLbls>
          <c:dLblPos val="ctr"/>
          <c:showLegendKey val="0"/>
          <c:showVal val="1"/>
          <c:showCatName val="0"/>
          <c:showSerName val="0"/>
          <c:showPercent val="0"/>
          <c:showBubbleSize val="0"/>
        </c:dLbls>
        <c:gapWidth val="50"/>
        <c:overlap val="100"/>
        <c:axId val="470648576"/>
        <c:axId val="470649752"/>
      </c:barChart>
      <c:catAx>
        <c:axId val="47064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0649752"/>
        <c:crosses val="autoZero"/>
        <c:auto val="1"/>
        <c:lblAlgn val="ctr"/>
        <c:lblOffset val="100"/>
        <c:noMultiLvlLbl val="0"/>
      </c:catAx>
      <c:valAx>
        <c:axId val="470649752"/>
        <c:scaling>
          <c:orientation val="minMax"/>
        </c:scaling>
        <c:delete val="1"/>
        <c:axPos val="l"/>
        <c:numFmt formatCode="0%" sourceLinked="1"/>
        <c:majorTickMark val="none"/>
        <c:minorTickMark val="none"/>
        <c:tickLblPos val="nextTo"/>
        <c:crossAx val="4706485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Strongly/Tend to Agree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0.43</c:v>
                </c:pt>
                <c:pt idx="1">
                  <c:v>0.37</c:v>
                </c:pt>
                <c:pt idx="2">
                  <c:v>0.53</c:v>
                </c:pt>
                <c:pt idx="3">
                  <c:v>0.37</c:v>
                </c:pt>
                <c:pt idx="4">
                  <c:v>0.32</c:v>
                </c:pt>
                <c:pt idx="5">
                  <c:v>0.38</c:v>
                </c:pt>
                <c:pt idx="6">
                  <c:v>0.6</c:v>
                </c:pt>
                <c:pt idx="7">
                  <c:v>0.33</c:v>
                </c:pt>
                <c:pt idx="8">
                  <c:v>0.41</c:v>
                </c:pt>
              </c:numCache>
            </c:numRef>
          </c:val>
          <c:extLst>
            <c:ext xmlns:c16="http://schemas.microsoft.com/office/drawing/2014/chart" uri="{C3380CC4-5D6E-409C-BE32-E72D297353CC}">
              <c16:uniqueId val="{00000000-4501-4E36-A1CE-7F75B9BC2DD0}"/>
            </c:ext>
          </c:extLst>
        </c:ser>
        <c:dLbls>
          <c:showLegendKey val="0"/>
          <c:showVal val="0"/>
          <c:showCatName val="0"/>
          <c:showSerName val="0"/>
          <c:showPercent val="0"/>
          <c:showBubbleSize val="0"/>
        </c:dLbls>
        <c:gapWidth val="50"/>
        <c:overlap val="-27"/>
        <c:axId val="424066160"/>
        <c:axId val="424062240"/>
      </c:barChart>
      <c:catAx>
        <c:axId val="42406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4062240"/>
        <c:crosses val="autoZero"/>
        <c:auto val="1"/>
        <c:lblAlgn val="ctr"/>
        <c:lblOffset val="100"/>
        <c:noMultiLvlLbl val="0"/>
      </c:catAx>
      <c:valAx>
        <c:axId val="424062240"/>
        <c:scaling>
          <c:orientation val="minMax"/>
          <c:min val="0"/>
        </c:scaling>
        <c:delete val="1"/>
        <c:axPos val="l"/>
        <c:numFmt formatCode="0%" sourceLinked="1"/>
        <c:majorTickMark val="out"/>
        <c:minorTickMark val="none"/>
        <c:tickLblPos val="nextTo"/>
        <c:crossAx val="424066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Satisfied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Colchester</c:v>
                </c:pt>
                <c:pt idx="1">
                  <c:v>Chelmsford</c:v>
                </c:pt>
                <c:pt idx="2">
                  <c:v>Thurrock</c:v>
                </c:pt>
                <c:pt idx="3">
                  <c:v>Harlow</c:v>
                </c:pt>
                <c:pt idx="4">
                  <c:v>Braintree</c:v>
                </c:pt>
                <c:pt idx="5">
                  <c:v>Basildon</c:v>
                </c:pt>
                <c:pt idx="6">
                  <c:v>Rochford</c:v>
                </c:pt>
                <c:pt idx="7">
                  <c:v>Maldon</c:v>
                </c:pt>
                <c:pt idx="8">
                  <c:v>Southend-On-Sea</c:v>
                </c:pt>
                <c:pt idx="9">
                  <c:v>Tendring</c:v>
                </c:pt>
                <c:pt idx="10">
                  <c:v>Brentwood</c:v>
                </c:pt>
                <c:pt idx="11">
                  <c:v>Uttlesford</c:v>
                </c:pt>
                <c:pt idx="12">
                  <c:v>Castle Point</c:v>
                </c:pt>
                <c:pt idx="13">
                  <c:v>Epping Forest</c:v>
                </c:pt>
              </c:strCache>
            </c:strRef>
          </c:cat>
          <c:val>
            <c:numRef>
              <c:f>Sheet1!$B$2:$B$15</c:f>
              <c:numCache>
                <c:formatCode>0%</c:formatCode>
                <c:ptCount val="14"/>
                <c:pt idx="0">
                  <c:v>0.50553505535054766</c:v>
                </c:pt>
                <c:pt idx="1">
                  <c:v>0.46748681898066186</c:v>
                </c:pt>
                <c:pt idx="2">
                  <c:v>0.4578947368421088</c:v>
                </c:pt>
                <c:pt idx="3">
                  <c:v>0.44285714285713934</c:v>
                </c:pt>
                <c:pt idx="4">
                  <c:v>0.41338582677165203</c:v>
                </c:pt>
                <c:pt idx="5">
                  <c:v>0.39473684210526494</c:v>
                </c:pt>
                <c:pt idx="6">
                  <c:v>0.38918918918918688</c:v>
                </c:pt>
                <c:pt idx="7">
                  <c:v>0.37567084078712282</c:v>
                </c:pt>
                <c:pt idx="8">
                  <c:v>0.36612021857923094</c:v>
                </c:pt>
                <c:pt idx="9">
                  <c:v>0.35144927536231846</c:v>
                </c:pt>
                <c:pt idx="10">
                  <c:v>0.34057971014492716</c:v>
                </c:pt>
                <c:pt idx="11">
                  <c:v>0.32549728752260071</c:v>
                </c:pt>
                <c:pt idx="12">
                  <c:v>0.31343283582089854</c:v>
                </c:pt>
                <c:pt idx="13">
                  <c:v>0.3072727272727272</c:v>
                </c:pt>
              </c:numCache>
            </c:numRef>
          </c:val>
          <c:extLst>
            <c:ext xmlns:c16="http://schemas.microsoft.com/office/drawing/2014/chart" uri="{C3380CC4-5D6E-409C-BE32-E72D297353CC}">
              <c16:uniqueId val="{00000000-4226-4A4B-AAA3-7951F64FA8C8}"/>
            </c:ext>
          </c:extLst>
        </c:ser>
        <c:dLbls>
          <c:showLegendKey val="0"/>
          <c:showVal val="0"/>
          <c:showCatName val="0"/>
          <c:showSerName val="0"/>
          <c:showPercent val="0"/>
          <c:showBubbleSize val="0"/>
        </c:dLbls>
        <c:gapWidth val="50"/>
        <c:axId val="423483184"/>
        <c:axId val="471537352"/>
      </c:barChart>
      <c:catAx>
        <c:axId val="4234831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537352"/>
        <c:crosses val="autoZero"/>
        <c:auto val="1"/>
        <c:lblAlgn val="ctr"/>
        <c:lblOffset val="100"/>
        <c:noMultiLvlLbl val="0"/>
      </c:catAx>
      <c:valAx>
        <c:axId val="471537352"/>
        <c:scaling>
          <c:orientation val="minMax"/>
          <c:min val="0"/>
        </c:scaling>
        <c:delete val="1"/>
        <c:axPos val="t"/>
        <c:numFmt formatCode="0%" sourceLinked="1"/>
        <c:majorTickMark val="out"/>
        <c:minorTickMark val="none"/>
        <c:tickLblPos val="nextTo"/>
        <c:crossAx val="423483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Very Important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0.66933318029194699</c:v>
                </c:pt>
                <c:pt idx="1">
                  <c:v>0.67831801078935305</c:v>
                </c:pt>
                <c:pt idx="2">
                  <c:v>0.647743175949965</c:v>
                </c:pt>
                <c:pt idx="3">
                  <c:v>0.62357341566317703</c:v>
                </c:pt>
                <c:pt idx="4">
                  <c:v>0.582921188383555</c:v>
                </c:pt>
                <c:pt idx="5">
                  <c:v>0.64</c:v>
                </c:pt>
                <c:pt idx="6">
                  <c:v>0.68</c:v>
                </c:pt>
                <c:pt idx="7">
                  <c:v>0.63</c:v>
                </c:pt>
              </c:numCache>
            </c:numRef>
          </c:val>
          <c:smooth val="0"/>
          <c:extLst>
            <c:ext xmlns:c16="http://schemas.microsoft.com/office/drawing/2014/chart" uri="{C3380CC4-5D6E-409C-BE32-E72D297353CC}">
              <c16:uniqueId val="{00000000-ABCF-4357-BB82-9614ACBB2413}"/>
            </c:ext>
          </c:extLst>
        </c:ser>
        <c:dLbls>
          <c:dLblPos val="t"/>
          <c:showLegendKey val="0"/>
          <c:showVal val="1"/>
          <c:showCatName val="0"/>
          <c:showSerName val="0"/>
          <c:showPercent val="0"/>
          <c:showBubbleSize val="0"/>
        </c:dLbls>
        <c:marker val="1"/>
        <c:smooth val="0"/>
        <c:axId val="472077296"/>
        <c:axId val="472071416"/>
      </c:lineChart>
      <c:catAx>
        <c:axId val="47207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071416"/>
        <c:crosses val="autoZero"/>
        <c:auto val="1"/>
        <c:lblAlgn val="ctr"/>
        <c:lblOffset val="100"/>
        <c:noMultiLvlLbl val="0"/>
      </c:catAx>
      <c:valAx>
        <c:axId val="47207141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0772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1725128899544699"/>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delete val="1"/>
          </c:dLbls>
          <c:cat>
            <c:strRef>
              <c:f>Sheet1!$A$2:$A$3</c:f>
              <c:strCache>
                <c:ptCount val="2"/>
                <c:pt idx="0">
                  <c:v>2017/18</c:v>
                </c:pt>
                <c:pt idx="1">
                  <c:v>2018/19</c:v>
                </c:pt>
              </c:strCache>
            </c:strRef>
          </c:cat>
          <c:val>
            <c:numRef>
              <c:f>Sheet1!$B$2:$B$3</c:f>
              <c:numCache>
                <c:formatCode>0%</c:formatCode>
                <c:ptCount val="2"/>
                <c:pt idx="0">
                  <c:v>4.1330326771971057E-3</c:v>
                </c:pt>
                <c:pt idx="1">
                  <c:v>4.407211782841541E-3</c:v>
                </c:pt>
              </c:numCache>
            </c:numRef>
          </c:val>
          <c:extLst>
            <c:ext xmlns:c16="http://schemas.microsoft.com/office/drawing/2014/chart" uri="{C3380CC4-5D6E-409C-BE32-E72D297353CC}">
              <c16:uniqueId val="{00000000-722D-4A69-8C90-B79B338F8B69}"/>
            </c:ext>
          </c:extLst>
        </c:ser>
        <c:ser>
          <c:idx val="1"/>
          <c:order val="1"/>
          <c:tx>
            <c:strRef>
              <c:f>Sheet1!$C$1</c:f>
              <c:strCache>
                <c:ptCount val="1"/>
                <c:pt idx="0">
                  <c:v>Not at all important</c:v>
                </c:pt>
              </c:strCache>
            </c:strRef>
          </c:tx>
          <c:spPr>
            <a:solidFill>
              <a:srgbClr val="FF0000"/>
            </a:solidFill>
            <a:ln>
              <a:noFill/>
            </a:ln>
            <a:effectLst/>
          </c:spPr>
          <c:invertIfNegative val="0"/>
          <c:dLbls>
            <c:delete val="1"/>
          </c:dLbls>
          <c:cat>
            <c:strRef>
              <c:f>Sheet1!$A$2:$A$3</c:f>
              <c:strCache>
                <c:ptCount val="2"/>
                <c:pt idx="0">
                  <c:v>2017/18</c:v>
                </c:pt>
                <c:pt idx="1">
                  <c:v>2018/19</c:v>
                </c:pt>
              </c:strCache>
            </c:strRef>
          </c:cat>
          <c:val>
            <c:numRef>
              <c:f>Sheet1!$C$2:$C$3</c:f>
              <c:numCache>
                <c:formatCode>0%</c:formatCode>
                <c:ptCount val="2"/>
                <c:pt idx="0">
                  <c:v>1.1539774924709641E-2</c:v>
                </c:pt>
                <c:pt idx="1">
                  <c:v>6.4992283480292635E-3</c:v>
                </c:pt>
              </c:numCache>
            </c:numRef>
          </c:val>
          <c:extLst>
            <c:ext xmlns:c16="http://schemas.microsoft.com/office/drawing/2014/chart" uri="{C3380CC4-5D6E-409C-BE32-E72D297353CC}">
              <c16:uniqueId val="{00000001-722D-4A69-8C90-B79B338F8B69}"/>
            </c:ext>
          </c:extLst>
        </c:ser>
        <c:ser>
          <c:idx val="2"/>
          <c:order val="2"/>
          <c:tx>
            <c:strRef>
              <c:f>Sheet1!$D$1</c:f>
              <c:strCache>
                <c:ptCount val="1"/>
                <c:pt idx="0">
                  <c:v>Not very important</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6.3995129342894225E-2</c:v>
                </c:pt>
                <c:pt idx="1">
                  <c:v>6.8245125333443971E-2</c:v>
                </c:pt>
              </c:numCache>
            </c:numRef>
          </c:val>
          <c:extLst>
            <c:ext xmlns:c16="http://schemas.microsoft.com/office/drawing/2014/chart" uri="{C3380CC4-5D6E-409C-BE32-E72D297353CC}">
              <c16:uniqueId val="{00000002-722D-4A69-8C90-B79B338F8B69}"/>
            </c:ext>
          </c:extLst>
        </c:ser>
        <c:ser>
          <c:idx val="3"/>
          <c:order val="3"/>
          <c:tx>
            <c:strRef>
              <c:f>Sheet1!$E$1</c:f>
              <c:strCache>
                <c:ptCount val="1"/>
                <c:pt idx="0">
                  <c:v>Fairly important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0.26556126957098797</c:v>
                </c:pt>
                <c:pt idx="1">
                  <c:v>0.28848026335848942</c:v>
                </c:pt>
              </c:numCache>
            </c:numRef>
          </c:val>
          <c:extLst>
            <c:ext xmlns:c16="http://schemas.microsoft.com/office/drawing/2014/chart" uri="{C3380CC4-5D6E-409C-BE32-E72D297353CC}">
              <c16:uniqueId val="{00000003-722D-4A69-8C90-B79B338F8B69}"/>
            </c:ext>
          </c:extLst>
        </c:ser>
        <c:ser>
          <c:idx val="4"/>
          <c:order val="4"/>
          <c:tx>
            <c:strRef>
              <c:f>Sheet1!$F$1</c:f>
              <c:strCache>
                <c:ptCount val="1"/>
                <c:pt idx="0">
                  <c:v>Very important</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0.65477079348420031</c:v>
                </c:pt>
                <c:pt idx="1">
                  <c:v>0.63236817117717736</c:v>
                </c:pt>
              </c:numCache>
            </c:numRef>
          </c:val>
          <c:extLst>
            <c:ext xmlns:c16="http://schemas.microsoft.com/office/drawing/2014/chart" uri="{C3380CC4-5D6E-409C-BE32-E72D297353CC}">
              <c16:uniqueId val="{00000004-722D-4A69-8C90-B79B338F8B69}"/>
            </c:ext>
          </c:extLst>
        </c:ser>
        <c:dLbls>
          <c:dLblPos val="ctr"/>
          <c:showLegendKey val="0"/>
          <c:showVal val="1"/>
          <c:showCatName val="0"/>
          <c:showSerName val="0"/>
          <c:showPercent val="0"/>
          <c:showBubbleSize val="0"/>
        </c:dLbls>
        <c:gapWidth val="50"/>
        <c:overlap val="100"/>
        <c:axId val="472075728"/>
        <c:axId val="472079648"/>
      </c:barChart>
      <c:catAx>
        <c:axId val="47207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079648"/>
        <c:crosses val="autoZero"/>
        <c:auto val="1"/>
        <c:lblAlgn val="ctr"/>
        <c:lblOffset val="100"/>
        <c:noMultiLvlLbl val="0"/>
      </c:catAx>
      <c:valAx>
        <c:axId val="472079648"/>
        <c:scaling>
          <c:orientation val="minMax"/>
        </c:scaling>
        <c:delete val="1"/>
        <c:axPos val="l"/>
        <c:numFmt formatCode="0%" sourceLinked="1"/>
        <c:majorTickMark val="none"/>
        <c:minorTickMark val="none"/>
        <c:tickLblPos val="nextTo"/>
        <c:crossAx val="4720757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Very Important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0.62</c:v>
                </c:pt>
                <c:pt idx="1">
                  <c:v>0.66</c:v>
                </c:pt>
                <c:pt idx="2">
                  <c:v>0.51</c:v>
                </c:pt>
                <c:pt idx="3">
                  <c:v>0.67</c:v>
                </c:pt>
                <c:pt idx="4">
                  <c:v>0.69</c:v>
                </c:pt>
                <c:pt idx="5">
                  <c:v>0.64</c:v>
                </c:pt>
                <c:pt idx="6">
                  <c:v>0.59</c:v>
                </c:pt>
                <c:pt idx="7">
                  <c:v>0.75</c:v>
                </c:pt>
                <c:pt idx="8">
                  <c:v>0.61</c:v>
                </c:pt>
              </c:numCache>
            </c:numRef>
          </c:val>
          <c:extLst>
            <c:ext xmlns:c16="http://schemas.microsoft.com/office/drawing/2014/chart" uri="{C3380CC4-5D6E-409C-BE32-E72D297353CC}">
              <c16:uniqueId val="{00000000-C3F4-4A34-95AE-2B2BFCEB94F6}"/>
            </c:ext>
          </c:extLst>
        </c:ser>
        <c:dLbls>
          <c:showLegendKey val="0"/>
          <c:showVal val="0"/>
          <c:showCatName val="0"/>
          <c:showSerName val="0"/>
          <c:showPercent val="0"/>
          <c:showBubbleSize val="0"/>
        </c:dLbls>
        <c:gapWidth val="50"/>
        <c:overlap val="-27"/>
        <c:axId val="472082392"/>
        <c:axId val="472076904"/>
      </c:barChart>
      <c:catAx>
        <c:axId val="47208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076904"/>
        <c:crosses val="autoZero"/>
        <c:auto val="1"/>
        <c:lblAlgn val="ctr"/>
        <c:lblOffset val="100"/>
        <c:noMultiLvlLbl val="0"/>
      </c:catAx>
      <c:valAx>
        <c:axId val="472076904"/>
        <c:scaling>
          <c:orientation val="minMax"/>
          <c:min val="0"/>
        </c:scaling>
        <c:delete val="1"/>
        <c:axPos val="l"/>
        <c:numFmt formatCode="0%" sourceLinked="1"/>
        <c:majorTickMark val="out"/>
        <c:minorTickMark val="none"/>
        <c:tickLblPos val="nextTo"/>
        <c:crossAx val="472082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Very Important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Basildon</c:v>
                </c:pt>
                <c:pt idx="1">
                  <c:v>Castle Point</c:v>
                </c:pt>
                <c:pt idx="2">
                  <c:v>Southend-On-Sea</c:v>
                </c:pt>
                <c:pt idx="3">
                  <c:v>Epping Forest</c:v>
                </c:pt>
                <c:pt idx="4">
                  <c:v>Harlow</c:v>
                </c:pt>
                <c:pt idx="5">
                  <c:v>Thurrock</c:v>
                </c:pt>
                <c:pt idx="6">
                  <c:v>Tendring</c:v>
                </c:pt>
                <c:pt idx="7">
                  <c:v>Brentwood</c:v>
                </c:pt>
                <c:pt idx="8">
                  <c:v>Rochford</c:v>
                </c:pt>
                <c:pt idx="9">
                  <c:v>Braintree</c:v>
                </c:pt>
                <c:pt idx="10">
                  <c:v>Chelmsford</c:v>
                </c:pt>
                <c:pt idx="11">
                  <c:v>Colchester</c:v>
                </c:pt>
                <c:pt idx="12">
                  <c:v>Uttlesford</c:v>
                </c:pt>
                <c:pt idx="13">
                  <c:v>Maldon</c:v>
                </c:pt>
              </c:strCache>
            </c:strRef>
          </c:cat>
          <c:val>
            <c:numRef>
              <c:f>Sheet1!$B$2:$B$15</c:f>
              <c:numCache>
                <c:formatCode>0%</c:formatCode>
                <c:ptCount val="14"/>
                <c:pt idx="0">
                  <c:v>0.756140350877198</c:v>
                </c:pt>
                <c:pt idx="1">
                  <c:v>0.73694029850746401</c:v>
                </c:pt>
                <c:pt idx="2">
                  <c:v>0.69763205828779407</c:v>
                </c:pt>
                <c:pt idx="3">
                  <c:v>0.69272727272727264</c:v>
                </c:pt>
                <c:pt idx="4">
                  <c:v>0.68035714285714088</c:v>
                </c:pt>
                <c:pt idx="5">
                  <c:v>0.67719298245614246</c:v>
                </c:pt>
                <c:pt idx="6">
                  <c:v>0.65217391304347805</c:v>
                </c:pt>
                <c:pt idx="7">
                  <c:v>0.61956521739130421</c:v>
                </c:pt>
                <c:pt idx="8">
                  <c:v>0.61441441441440781</c:v>
                </c:pt>
                <c:pt idx="9">
                  <c:v>0.55314960629921273</c:v>
                </c:pt>
                <c:pt idx="10">
                  <c:v>0.54481546572934259</c:v>
                </c:pt>
                <c:pt idx="11">
                  <c:v>0.53690036900368365</c:v>
                </c:pt>
                <c:pt idx="12">
                  <c:v>0.52079566003616395</c:v>
                </c:pt>
                <c:pt idx="13">
                  <c:v>0.50447227191413657</c:v>
                </c:pt>
              </c:numCache>
            </c:numRef>
          </c:val>
          <c:extLst>
            <c:ext xmlns:c16="http://schemas.microsoft.com/office/drawing/2014/chart" uri="{C3380CC4-5D6E-409C-BE32-E72D297353CC}">
              <c16:uniqueId val="{00000000-ED3C-4D99-AF04-516EA05368E9}"/>
            </c:ext>
          </c:extLst>
        </c:ser>
        <c:dLbls>
          <c:showLegendKey val="0"/>
          <c:showVal val="0"/>
          <c:showCatName val="0"/>
          <c:showSerName val="0"/>
          <c:showPercent val="0"/>
          <c:showBubbleSize val="0"/>
        </c:dLbls>
        <c:gapWidth val="50"/>
        <c:axId val="472078080"/>
        <c:axId val="472080040"/>
      </c:barChart>
      <c:catAx>
        <c:axId val="472078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080040"/>
        <c:crosses val="autoZero"/>
        <c:auto val="1"/>
        <c:lblAlgn val="ctr"/>
        <c:lblOffset val="100"/>
        <c:noMultiLvlLbl val="0"/>
      </c:catAx>
      <c:valAx>
        <c:axId val="472080040"/>
        <c:scaling>
          <c:orientation val="minMax"/>
          <c:min val="0"/>
        </c:scaling>
        <c:delete val="1"/>
        <c:axPos val="t"/>
        <c:numFmt formatCode="0%" sourceLinked="1"/>
        <c:majorTickMark val="out"/>
        <c:minorTickMark val="none"/>
        <c:tickLblPos val="nextTo"/>
        <c:crossAx val="4720780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4.1501936885169302E-2</c:v>
                </c:pt>
                <c:pt idx="1">
                  <c:v>5.7739042652223301E-2</c:v>
                </c:pt>
                <c:pt idx="2">
                  <c:v>6.2457358760629002E-2</c:v>
                </c:pt>
                <c:pt idx="3">
                  <c:v>6.4362941574749505E-2</c:v>
                </c:pt>
                <c:pt idx="4">
                  <c:v>3.9951959479766402E-2</c:v>
                </c:pt>
                <c:pt idx="5">
                  <c:v>7.0000000000000007E-2</c:v>
                </c:pt>
                <c:pt idx="6">
                  <c:v>0.06</c:v>
                </c:pt>
                <c:pt idx="7">
                  <c:v>0.06</c:v>
                </c:pt>
              </c:numCache>
            </c:numRef>
          </c:val>
          <c:extLst>
            <c:ext xmlns:c16="http://schemas.microsoft.com/office/drawing/2014/chart" uri="{C3380CC4-5D6E-409C-BE32-E72D297353CC}">
              <c16:uniqueId val="{00000000-D3AA-4BA7-88FB-6900E0D9599A}"/>
            </c:ext>
          </c:extLst>
        </c:ser>
        <c:ser>
          <c:idx val="1"/>
          <c:order val="1"/>
          <c:tx>
            <c:strRef>
              <c:f>Sheet1!$C$1</c:f>
              <c:strCache>
                <c:ptCount val="1"/>
                <c:pt idx="0">
                  <c:v>Decrease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Sheet1!$C$2:$C$9</c:f>
              <c:numCache>
                <c:formatCode>0%</c:formatCode>
                <c:ptCount val="8"/>
                <c:pt idx="0">
                  <c:v>0.25875654635103401</c:v>
                </c:pt>
                <c:pt idx="1">
                  <c:v>0.25142081745388001</c:v>
                </c:pt>
                <c:pt idx="2">
                  <c:v>0.25820057138741997</c:v>
                </c:pt>
                <c:pt idx="3">
                  <c:v>0.25277408073636398</c:v>
                </c:pt>
                <c:pt idx="4">
                  <c:v>0.24463979583988399</c:v>
                </c:pt>
                <c:pt idx="5">
                  <c:v>0.28000000000000003</c:v>
                </c:pt>
                <c:pt idx="6">
                  <c:v>0.28999999999999998</c:v>
                </c:pt>
                <c:pt idx="7">
                  <c:v>0.27</c:v>
                </c:pt>
              </c:numCache>
            </c:numRef>
          </c:val>
          <c:extLst>
            <c:ext xmlns:c16="http://schemas.microsoft.com/office/drawing/2014/chart" uri="{C3380CC4-5D6E-409C-BE32-E72D297353CC}">
              <c16:uniqueId val="{00000001-D3AA-4BA7-88FB-6900E0D9599A}"/>
            </c:ext>
          </c:extLst>
        </c:ser>
        <c:ser>
          <c:idx val="2"/>
          <c:order val="2"/>
          <c:tx>
            <c:strRef>
              <c:f>Sheet1!$D$1</c:f>
              <c:strCache>
                <c:ptCount val="1"/>
                <c:pt idx="0">
                  <c:v>About the same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Sheet1!$D$2:$D$9</c:f>
              <c:numCache>
                <c:formatCode>0%</c:formatCode>
                <c:ptCount val="8"/>
                <c:pt idx="0">
                  <c:v>0.64644704494322403</c:v>
                </c:pt>
                <c:pt idx="1">
                  <c:v>0.64706510099862102</c:v>
                </c:pt>
                <c:pt idx="2">
                  <c:v>0.65391264280577099</c:v>
                </c:pt>
                <c:pt idx="3">
                  <c:v>0.64337211584022203</c:v>
                </c:pt>
                <c:pt idx="4">
                  <c:v>0.656547878438695</c:v>
                </c:pt>
                <c:pt idx="5">
                  <c:v>0.6</c:v>
                </c:pt>
                <c:pt idx="6">
                  <c:v>0.57999999999999996</c:v>
                </c:pt>
                <c:pt idx="7">
                  <c:v>0.61</c:v>
                </c:pt>
              </c:numCache>
            </c:numRef>
          </c:val>
          <c:extLst>
            <c:ext xmlns:c16="http://schemas.microsoft.com/office/drawing/2014/chart" uri="{C3380CC4-5D6E-409C-BE32-E72D297353CC}">
              <c16:uniqueId val="{00000002-D3AA-4BA7-88FB-6900E0D9599A}"/>
            </c:ext>
          </c:extLst>
        </c:ser>
        <c:ser>
          <c:idx val="3"/>
          <c:order val="3"/>
          <c:tx>
            <c:strRef>
              <c:f>Sheet1!$E$1</c:f>
              <c:strCache>
                <c:ptCount val="1"/>
                <c:pt idx="0">
                  <c:v>Increase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Sheet1!$E$2:$E$9</c:f>
              <c:numCache>
                <c:formatCode>0%</c:formatCode>
                <c:ptCount val="8"/>
                <c:pt idx="0">
                  <c:v>5.3294471820571003E-2</c:v>
                </c:pt>
                <c:pt idx="1">
                  <c:v>4.3775038895273198E-2</c:v>
                </c:pt>
                <c:pt idx="2">
                  <c:v>2.5429427046178101E-2</c:v>
                </c:pt>
                <c:pt idx="3">
                  <c:v>3.94908618486619E-2</c:v>
                </c:pt>
                <c:pt idx="4">
                  <c:v>5.8860366241653299E-2</c:v>
                </c:pt>
                <c:pt idx="5">
                  <c:v>0.05</c:v>
                </c:pt>
                <c:pt idx="6">
                  <c:v>7.0000000000000007E-2</c:v>
                </c:pt>
                <c:pt idx="7">
                  <c:v>7.0000000000000007E-2</c:v>
                </c:pt>
              </c:numCache>
            </c:numRef>
          </c:val>
          <c:extLst>
            <c:ext xmlns:c16="http://schemas.microsoft.com/office/drawing/2014/chart" uri="{C3380CC4-5D6E-409C-BE32-E72D297353CC}">
              <c16:uniqueId val="{00000003-D3AA-4BA7-88FB-6900E0D9599A}"/>
            </c:ext>
          </c:extLst>
        </c:ser>
        <c:dLbls>
          <c:dLblPos val="ctr"/>
          <c:showLegendKey val="0"/>
          <c:showVal val="1"/>
          <c:showCatName val="0"/>
          <c:showSerName val="0"/>
          <c:showPercent val="0"/>
          <c:showBubbleSize val="0"/>
        </c:dLbls>
        <c:gapWidth val="50"/>
        <c:overlap val="100"/>
        <c:axId val="472083568"/>
        <c:axId val="472083176"/>
      </c:barChart>
      <c:catAx>
        <c:axId val="47208356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083176"/>
        <c:crosses val="autoZero"/>
        <c:auto val="1"/>
        <c:lblAlgn val="ctr"/>
        <c:lblOffset val="100"/>
        <c:noMultiLvlLbl val="0"/>
      </c:catAx>
      <c:valAx>
        <c:axId val="472083176"/>
        <c:scaling>
          <c:orientation val="minMax"/>
        </c:scaling>
        <c:delete val="1"/>
        <c:axPos val="t"/>
        <c:numFmt formatCode="0%" sourceLinked="1"/>
        <c:majorTickMark val="none"/>
        <c:minorTickMark val="none"/>
        <c:tickLblPos val="nextTo"/>
        <c:crossAx val="4720835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5.3407529147448146E-2"/>
          <c:w val="0.69169887146994669"/>
          <c:h val="0.79783042426131634"/>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5.6483173397227554E-2</c:v>
                </c:pt>
                <c:pt idx="1">
                  <c:v>5.6812005553836198E-2</c:v>
                </c:pt>
              </c:numCache>
            </c:numRef>
          </c:val>
          <c:extLst>
            <c:ext xmlns:c16="http://schemas.microsoft.com/office/drawing/2014/chart" uri="{C3380CC4-5D6E-409C-BE32-E72D297353CC}">
              <c16:uniqueId val="{00000000-265E-4062-965A-44F5BBF660BE}"/>
            </c:ext>
          </c:extLst>
        </c:ser>
        <c:ser>
          <c:idx val="1"/>
          <c:order val="1"/>
          <c:tx>
            <c:strRef>
              <c:f>Sheet1!$C$1</c:f>
              <c:strCache>
                <c:ptCount val="1"/>
                <c:pt idx="0">
                  <c:v>Decrease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0.2554250244766606</c:v>
                </c:pt>
                <c:pt idx="1">
                  <c:v>0.26510192154423329</c:v>
                </c:pt>
              </c:numCache>
            </c:numRef>
          </c:val>
          <c:extLst>
            <c:ext xmlns:c16="http://schemas.microsoft.com/office/drawing/2014/chart" uri="{C3380CC4-5D6E-409C-BE32-E72D297353CC}">
              <c16:uniqueId val="{00000001-265E-4062-965A-44F5BBF660BE}"/>
            </c:ext>
          </c:extLst>
        </c:ser>
        <c:ser>
          <c:idx val="2"/>
          <c:order val="2"/>
          <c:tx>
            <c:strRef>
              <c:f>Sheet1!$D$1</c:f>
              <c:strCache>
                <c:ptCount val="1"/>
                <c:pt idx="0">
                  <c:v>About the same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0.64760831514937733</c:v>
                </c:pt>
                <c:pt idx="1">
                  <c:v>0.61227593099976918</c:v>
                </c:pt>
              </c:numCache>
            </c:numRef>
          </c:val>
          <c:extLst>
            <c:ext xmlns:c16="http://schemas.microsoft.com/office/drawing/2014/chart" uri="{C3380CC4-5D6E-409C-BE32-E72D297353CC}">
              <c16:uniqueId val="{00000002-265E-4062-965A-44F5BBF660BE}"/>
            </c:ext>
          </c:extLst>
        </c:ser>
        <c:ser>
          <c:idx val="3"/>
          <c:order val="3"/>
          <c:tx>
            <c:strRef>
              <c:f>Sheet1!$E$1</c:f>
              <c:strCache>
                <c:ptCount val="1"/>
                <c:pt idx="0">
                  <c:v>Increase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4.0483486976718296E-2</c:v>
                </c:pt>
                <c:pt idx="1">
                  <c:v>6.5810141902143862E-2</c:v>
                </c:pt>
              </c:numCache>
            </c:numRef>
          </c:val>
          <c:extLst>
            <c:ext xmlns:c16="http://schemas.microsoft.com/office/drawing/2014/chart" uri="{C3380CC4-5D6E-409C-BE32-E72D297353CC}">
              <c16:uniqueId val="{00000003-265E-4062-965A-44F5BBF660BE}"/>
            </c:ext>
          </c:extLst>
        </c:ser>
        <c:dLbls>
          <c:dLblPos val="ctr"/>
          <c:showLegendKey val="0"/>
          <c:showVal val="1"/>
          <c:showCatName val="0"/>
          <c:showSerName val="0"/>
          <c:showPercent val="0"/>
          <c:showBubbleSize val="0"/>
        </c:dLbls>
        <c:gapWidth val="50"/>
        <c:overlap val="100"/>
        <c:axId val="471779232"/>
        <c:axId val="471785896"/>
      </c:barChart>
      <c:catAx>
        <c:axId val="47177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1785896"/>
        <c:crosses val="autoZero"/>
        <c:auto val="1"/>
        <c:lblAlgn val="ctr"/>
        <c:lblOffset val="100"/>
        <c:noMultiLvlLbl val="0"/>
      </c:catAx>
      <c:valAx>
        <c:axId val="471785896"/>
        <c:scaling>
          <c:orientation val="minMax"/>
        </c:scaling>
        <c:delete val="1"/>
        <c:axPos val="l"/>
        <c:numFmt formatCode="0%" sourceLinked="1"/>
        <c:majorTickMark val="none"/>
        <c:minorTickMark val="none"/>
        <c:tickLblPos val="nextTo"/>
        <c:crossAx val="4717792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65249565614997718"/>
          <c:h val="0.78927506280897963"/>
        </c:manualLayout>
      </c:layout>
      <c:barChart>
        <c:barDir val="bar"/>
        <c:grouping val="clustered"/>
        <c:varyColors val="0"/>
        <c:ser>
          <c:idx val="0"/>
          <c:order val="0"/>
          <c:tx>
            <c:strRef>
              <c:f>Sheet1!$B$1</c:f>
              <c:strCache>
                <c:ptCount val="1"/>
                <c:pt idx="0">
                  <c:v>% Good/Excellent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Colchester</c:v>
                </c:pt>
                <c:pt idx="1">
                  <c:v>Harlow</c:v>
                </c:pt>
                <c:pt idx="2">
                  <c:v>Braintree</c:v>
                </c:pt>
                <c:pt idx="3">
                  <c:v>Chelmsford</c:v>
                </c:pt>
                <c:pt idx="4">
                  <c:v>Thurrock</c:v>
                </c:pt>
                <c:pt idx="5">
                  <c:v>Maldon</c:v>
                </c:pt>
                <c:pt idx="6">
                  <c:v>Rochford</c:v>
                </c:pt>
                <c:pt idx="7">
                  <c:v>Tendring</c:v>
                </c:pt>
                <c:pt idx="8">
                  <c:v>Southend-On-Sea</c:v>
                </c:pt>
                <c:pt idx="9">
                  <c:v>Basildon</c:v>
                </c:pt>
                <c:pt idx="10">
                  <c:v>Uttlesford</c:v>
                </c:pt>
                <c:pt idx="11">
                  <c:v>Brentwood</c:v>
                </c:pt>
                <c:pt idx="12">
                  <c:v>Castle Point</c:v>
                </c:pt>
                <c:pt idx="13">
                  <c:v>Epping Forest</c:v>
                </c:pt>
              </c:strCache>
            </c:strRef>
          </c:cat>
          <c:val>
            <c:numRef>
              <c:f>Sheet1!$B$2:$B$15</c:f>
              <c:numCache>
                <c:formatCode>0%</c:formatCode>
                <c:ptCount val="14"/>
                <c:pt idx="0">
                  <c:v>0.75092250922508597</c:v>
                </c:pt>
                <c:pt idx="1">
                  <c:v>0.73392857142856971</c:v>
                </c:pt>
                <c:pt idx="2">
                  <c:v>0.73372781065089032</c:v>
                </c:pt>
                <c:pt idx="3">
                  <c:v>0.70123022847099414</c:v>
                </c:pt>
                <c:pt idx="4">
                  <c:v>0.67543859649123017</c:v>
                </c:pt>
                <c:pt idx="5">
                  <c:v>0.66129032258065079</c:v>
                </c:pt>
                <c:pt idx="6">
                  <c:v>0.65225225225224492</c:v>
                </c:pt>
                <c:pt idx="7">
                  <c:v>0.64972776769509966</c:v>
                </c:pt>
                <c:pt idx="8">
                  <c:v>0.64480874316939663</c:v>
                </c:pt>
                <c:pt idx="9">
                  <c:v>0.64210526315790173</c:v>
                </c:pt>
                <c:pt idx="10">
                  <c:v>0.62386980108498913</c:v>
                </c:pt>
                <c:pt idx="11">
                  <c:v>0.59782608695652151</c:v>
                </c:pt>
                <c:pt idx="12">
                  <c:v>0.59328358208955434</c:v>
                </c:pt>
                <c:pt idx="13">
                  <c:v>0.58363636363636351</c:v>
                </c:pt>
              </c:numCache>
            </c:numRef>
          </c:val>
          <c:extLst>
            <c:ext xmlns:c16="http://schemas.microsoft.com/office/drawing/2014/chart" uri="{C3380CC4-5D6E-409C-BE32-E72D297353CC}">
              <c16:uniqueId val="{00000000-7143-40B3-8288-D8103F8CF773}"/>
            </c:ext>
          </c:extLst>
        </c:ser>
        <c:dLbls>
          <c:showLegendKey val="0"/>
          <c:showVal val="0"/>
          <c:showCatName val="0"/>
          <c:showSerName val="0"/>
          <c:showPercent val="0"/>
          <c:showBubbleSize val="0"/>
        </c:dLbls>
        <c:gapWidth val="50"/>
        <c:axId val="422566416"/>
        <c:axId val="422566808"/>
      </c:barChart>
      <c:catAx>
        <c:axId val="422566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566808"/>
        <c:crosses val="autoZero"/>
        <c:auto val="1"/>
        <c:lblAlgn val="ctr"/>
        <c:lblOffset val="100"/>
        <c:noMultiLvlLbl val="0"/>
      </c:catAx>
      <c:valAx>
        <c:axId val="422566808"/>
        <c:scaling>
          <c:orientation val="minMax"/>
          <c:max val="0.9"/>
        </c:scaling>
        <c:delete val="1"/>
        <c:axPos val="t"/>
        <c:numFmt formatCode="0%" sourceLinked="1"/>
        <c:majorTickMark val="out"/>
        <c:minorTickMark val="none"/>
        <c:tickLblPos val="nextTo"/>
        <c:crossAx val="422566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More of a problem</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0.38586417824639302</c:v>
                </c:pt>
                <c:pt idx="1">
                  <c:v>0.395770263053353</c:v>
                </c:pt>
                <c:pt idx="2">
                  <c:v>0.33633805411607798</c:v>
                </c:pt>
                <c:pt idx="3">
                  <c:v>0.31951545017134497</c:v>
                </c:pt>
                <c:pt idx="4">
                  <c:v>0.34988459923332299</c:v>
                </c:pt>
                <c:pt idx="5">
                  <c:v>0.38</c:v>
                </c:pt>
                <c:pt idx="6">
                  <c:v>0.4</c:v>
                </c:pt>
                <c:pt idx="7">
                  <c:v>0.41</c:v>
                </c:pt>
              </c:numCache>
            </c:numRef>
          </c:val>
          <c:smooth val="0"/>
          <c:extLst>
            <c:ext xmlns:c16="http://schemas.microsoft.com/office/drawing/2014/chart" uri="{C3380CC4-5D6E-409C-BE32-E72D297353CC}">
              <c16:uniqueId val="{00000000-0FB9-4BC2-8CE8-BC4D5FE08AB3}"/>
            </c:ext>
          </c:extLst>
        </c:ser>
        <c:dLbls>
          <c:dLblPos val="t"/>
          <c:showLegendKey val="0"/>
          <c:showVal val="1"/>
          <c:showCatName val="0"/>
          <c:showSerName val="0"/>
          <c:showPercent val="0"/>
          <c:showBubbleSize val="0"/>
        </c:dLbls>
        <c:marker val="1"/>
        <c:smooth val="0"/>
        <c:axId val="474934824"/>
        <c:axId val="474925024"/>
      </c:lineChart>
      <c:catAx>
        <c:axId val="474934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4925024"/>
        <c:crosses val="autoZero"/>
        <c:auto val="1"/>
        <c:lblAlgn val="ctr"/>
        <c:lblOffset val="100"/>
        <c:noMultiLvlLbl val="0"/>
      </c:catAx>
      <c:valAx>
        <c:axId val="47492502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49348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5.3407529147448146E-2"/>
          <c:w val="0.69169887146994669"/>
          <c:h val="0.7639828769994641"/>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4.2566078089974368E-2</c:v>
                </c:pt>
                <c:pt idx="1">
                  <c:v>6.3200302797053021E-2</c:v>
                </c:pt>
              </c:numCache>
            </c:numRef>
          </c:val>
          <c:extLst>
            <c:ext xmlns:c16="http://schemas.microsoft.com/office/drawing/2014/chart" uri="{C3380CC4-5D6E-409C-BE32-E72D297353CC}">
              <c16:uniqueId val="{00000000-59F9-4231-91A9-C356B207F1F0}"/>
            </c:ext>
          </c:extLst>
        </c:ser>
        <c:ser>
          <c:idx val="1"/>
          <c:order val="1"/>
          <c:tx>
            <c:strRef>
              <c:f>Sheet1!$C$1</c:f>
              <c:strCache>
                <c:ptCount val="1"/>
                <c:pt idx="0">
                  <c:v>More of a problem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0.3593859621079093</c:v>
                </c:pt>
                <c:pt idx="1">
                  <c:v>0.38557449892092804</c:v>
                </c:pt>
              </c:numCache>
            </c:numRef>
          </c:val>
          <c:extLst>
            <c:ext xmlns:c16="http://schemas.microsoft.com/office/drawing/2014/chart" uri="{C3380CC4-5D6E-409C-BE32-E72D297353CC}">
              <c16:uniqueId val="{00000001-59F9-4231-91A9-C356B207F1F0}"/>
            </c:ext>
          </c:extLst>
        </c:ser>
        <c:ser>
          <c:idx val="2"/>
          <c:order val="2"/>
          <c:tx>
            <c:strRef>
              <c:f>Sheet1!$D$1</c:f>
              <c:strCache>
                <c:ptCount val="1"/>
                <c:pt idx="0">
                  <c:v>No change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0.54192623978968102</c:v>
                </c:pt>
                <c:pt idx="1">
                  <c:v>0.50210044627798767</c:v>
                </c:pt>
              </c:numCache>
            </c:numRef>
          </c:val>
          <c:extLst>
            <c:ext xmlns:c16="http://schemas.microsoft.com/office/drawing/2014/chart" uri="{C3380CC4-5D6E-409C-BE32-E72D297353CC}">
              <c16:uniqueId val="{00000002-59F9-4231-91A9-C356B207F1F0}"/>
            </c:ext>
          </c:extLst>
        </c:ser>
        <c:ser>
          <c:idx val="3"/>
          <c:order val="3"/>
          <c:tx>
            <c:strRef>
              <c:f>Sheet1!$E$1</c:f>
              <c:strCache>
                <c:ptCount val="1"/>
                <c:pt idx="0">
                  <c:v>Less of a problem</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5.6121720012408685E-2</c:v>
                </c:pt>
                <c:pt idx="1">
                  <c:v>4.9124752004007413E-2</c:v>
                </c:pt>
              </c:numCache>
            </c:numRef>
          </c:val>
          <c:extLst>
            <c:ext xmlns:c16="http://schemas.microsoft.com/office/drawing/2014/chart" uri="{C3380CC4-5D6E-409C-BE32-E72D297353CC}">
              <c16:uniqueId val="{00000003-59F9-4231-91A9-C356B207F1F0}"/>
            </c:ext>
          </c:extLst>
        </c:ser>
        <c:dLbls>
          <c:dLblPos val="ctr"/>
          <c:showLegendKey val="0"/>
          <c:showVal val="1"/>
          <c:showCatName val="0"/>
          <c:showSerName val="0"/>
          <c:showPercent val="0"/>
          <c:showBubbleSize val="0"/>
        </c:dLbls>
        <c:gapWidth val="50"/>
        <c:overlap val="100"/>
        <c:axId val="474924240"/>
        <c:axId val="474930120"/>
      </c:barChart>
      <c:catAx>
        <c:axId val="47492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4930120"/>
        <c:crosses val="autoZero"/>
        <c:auto val="1"/>
        <c:lblAlgn val="ctr"/>
        <c:lblOffset val="100"/>
        <c:noMultiLvlLbl val="0"/>
      </c:catAx>
      <c:valAx>
        <c:axId val="474930120"/>
        <c:scaling>
          <c:orientation val="minMax"/>
        </c:scaling>
        <c:delete val="1"/>
        <c:axPos val="l"/>
        <c:numFmt formatCode="0%" sourceLinked="1"/>
        <c:majorTickMark val="none"/>
        <c:minorTickMark val="none"/>
        <c:tickLblPos val="nextTo"/>
        <c:crossAx val="4749242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More of a problem</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0.32</c:v>
                </c:pt>
                <c:pt idx="1">
                  <c:v>0.44</c:v>
                </c:pt>
                <c:pt idx="2">
                  <c:v>0.3</c:v>
                </c:pt>
                <c:pt idx="3">
                  <c:v>0.43</c:v>
                </c:pt>
                <c:pt idx="4">
                  <c:v>0.41</c:v>
                </c:pt>
                <c:pt idx="5">
                  <c:v>0.4</c:v>
                </c:pt>
                <c:pt idx="6">
                  <c:v>0.27</c:v>
                </c:pt>
                <c:pt idx="7">
                  <c:v>0.52</c:v>
                </c:pt>
                <c:pt idx="8">
                  <c:v>0.37</c:v>
                </c:pt>
              </c:numCache>
            </c:numRef>
          </c:val>
          <c:extLst>
            <c:ext xmlns:c16="http://schemas.microsoft.com/office/drawing/2014/chart" uri="{C3380CC4-5D6E-409C-BE32-E72D297353CC}">
              <c16:uniqueId val="{00000000-A329-49DF-864A-7C7C0886CE06}"/>
            </c:ext>
          </c:extLst>
        </c:ser>
        <c:dLbls>
          <c:showLegendKey val="0"/>
          <c:showVal val="0"/>
          <c:showCatName val="0"/>
          <c:showSerName val="0"/>
          <c:showPercent val="0"/>
          <c:showBubbleSize val="0"/>
        </c:dLbls>
        <c:gapWidth val="50"/>
        <c:overlap val="-27"/>
        <c:axId val="474934040"/>
        <c:axId val="474934432"/>
      </c:barChart>
      <c:catAx>
        <c:axId val="47493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4934432"/>
        <c:crosses val="autoZero"/>
        <c:auto val="1"/>
        <c:lblAlgn val="ctr"/>
        <c:lblOffset val="100"/>
        <c:noMultiLvlLbl val="0"/>
      </c:catAx>
      <c:valAx>
        <c:axId val="474934432"/>
        <c:scaling>
          <c:orientation val="minMax"/>
          <c:min val="0"/>
        </c:scaling>
        <c:delete val="1"/>
        <c:axPos val="l"/>
        <c:numFmt formatCode="0%" sourceLinked="1"/>
        <c:majorTickMark val="out"/>
        <c:minorTickMark val="none"/>
        <c:tickLblPos val="nextTo"/>
        <c:crossAx val="474934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More of a problem</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Basildon</c:v>
                </c:pt>
                <c:pt idx="1">
                  <c:v>Southend-On-Sea</c:v>
                </c:pt>
                <c:pt idx="2">
                  <c:v>Epping Forest</c:v>
                </c:pt>
                <c:pt idx="3">
                  <c:v>Thurrock</c:v>
                </c:pt>
                <c:pt idx="4">
                  <c:v>Castle Point</c:v>
                </c:pt>
                <c:pt idx="5">
                  <c:v>Harlow</c:v>
                </c:pt>
                <c:pt idx="6">
                  <c:v>Tendring</c:v>
                </c:pt>
                <c:pt idx="7">
                  <c:v>Brentwood</c:v>
                </c:pt>
                <c:pt idx="8">
                  <c:v>Rochford</c:v>
                </c:pt>
                <c:pt idx="9">
                  <c:v>Uttlesford</c:v>
                </c:pt>
                <c:pt idx="10">
                  <c:v>Chelmsford</c:v>
                </c:pt>
                <c:pt idx="11">
                  <c:v>Braintree</c:v>
                </c:pt>
                <c:pt idx="12">
                  <c:v>Colchester</c:v>
                </c:pt>
                <c:pt idx="13">
                  <c:v>Maldon</c:v>
                </c:pt>
              </c:strCache>
            </c:strRef>
          </c:cat>
          <c:val>
            <c:numRef>
              <c:f>Sheet1!$B$2:$B$15</c:f>
              <c:numCache>
                <c:formatCode>0%</c:formatCode>
                <c:ptCount val="14"/>
                <c:pt idx="0">
                  <c:v>0.46071428571428863</c:v>
                </c:pt>
                <c:pt idx="1">
                  <c:v>0.45420560747663197</c:v>
                </c:pt>
                <c:pt idx="2">
                  <c:v>0.45251396648044684</c:v>
                </c:pt>
                <c:pt idx="3">
                  <c:v>0.44864864864865239</c:v>
                </c:pt>
                <c:pt idx="4">
                  <c:v>0.44676806083650478</c:v>
                </c:pt>
                <c:pt idx="5">
                  <c:v>0.39926062846580018</c:v>
                </c:pt>
                <c:pt idx="6">
                  <c:v>0.38715596330275193</c:v>
                </c:pt>
                <c:pt idx="7">
                  <c:v>0.38391224862888446</c:v>
                </c:pt>
                <c:pt idx="8">
                  <c:v>0.3817504655493465</c:v>
                </c:pt>
                <c:pt idx="9">
                  <c:v>0.34508348794062743</c:v>
                </c:pt>
                <c:pt idx="10">
                  <c:v>0.33092224231464379</c:v>
                </c:pt>
                <c:pt idx="11">
                  <c:v>0.30769230769230699</c:v>
                </c:pt>
                <c:pt idx="12">
                  <c:v>0.28489483747609712</c:v>
                </c:pt>
                <c:pt idx="13">
                  <c:v>0.25641025641025794</c:v>
                </c:pt>
              </c:numCache>
            </c:numRef>
          </c:val>
          <c:extLst>
            <c:ext xmlns:c16="http://schemas.microsoft.com/office/drawing/2014/chart" uri="{C3380CC4-5D6E-409C-BE32-E72D297353CC}">
              <c16:uniqueId val="{00000000-0073-49DF-960F-5CAE54435DDE}"/>
            </c:ext>
          </c:extLst>
        </c:ser>
        <c:dLbls>
          <c:showLegendKey val="0"/>
          <c:showVal val="0"/>
          <c:showCatName val="0"/>
          <c:showSerName val="0"/>
          <c:showPercent val="0"/>
          <c:showBubbleSize val="0"/>
        </c:dLbls>
        <c:gapWidth val="50"/>
        <c:axId val="474926200"/>
        <c:axId val="474926592"/>
      </c:barChart>
      <c:catAx>
        <c:axId val="474926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4926592"/>
        <c:crosses val="autoZero"/>
        <c:auto val="1"/>
        <c:lblAlgn val="ctr"/>
        <c:lblOffset val="100"/>
        <c:noMultiLvlLbl val="0"/>
      </c:catAx>
      <c:valAx>
        <c:axId val="474926592"/>
        <c:scaling>
          <c:orientation val="minMax"/>
          <c:min val="0"/>
        </c:scaling>
        <c:delete val="1"/>
        <c:axPos val="t"/>
        <c:numFmt formatCode="0%" sourceLinked="1"/>
        <c:majorTickMark val="out"/>
        <c:minorTickMark val="none"/>
        <c:tickLblPos val="nextTo"/>
        <c:crossAx val="474926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 Very/Fairly Interested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More of a problem</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0.85177510275263901</c:v>
                </c:pt>
                <c:pt idx="1">
                  <c:v>0.85815662113070812</c:v>
                </c:pt>
                <c:pt idx="2">
                  <c:v>0.84984520962800458</c:v>
                </c:pt>
                <c:pt idx="3">
                  <c:v>0.8500378802980787</c:v>
                </c:pt>
                <c:pt idx="4">
                  <c:v>0.85176783475367468</c:v>
                </c:pt>
                <c:pt idx="5">
                  <c:v>0.86560657751869985</c:v>
                </c:pt>
                <c:pt idx="6">
                  <c:v>0.79566610022419326</c:v>
                </c:pt>
                <c:pt idx="7">
                  <c:v>0.82</c:v>
                </c:pt>
              </c:numCache>
            </c:numRef>
          </c:val>
          <c:smooth val="0"/>
          <c:extLst>
            <c:ext xmlns:c16="http://schemas.microsoft.com/office/drawing/2014/chart" uri="{C3380CC4-5D6E-409C-BE32-E72D297353CC}">
              <c16:uniqueId val="{00000000-0FB9-4BC2-8CE8-BC4D5FE08AB3}"/>
            </c:ext>
          </c:extLst>
        </c:ser>
        <c:dLbls>
          <c:dLblPos val="t"/>
          <c:showLegendKey val="0"/>
          <c:showVal val="1"/>
          <c:showCatName val="0"/>
          <c:showSerName val="0"/>
          <c:showPercent val="0"/>
          <c:showBubbleSize val="0"/>
        </c:dLbls>
        <c:marker val="1"/>
        <c:smooth val="0"/>
        <c:axId val="469707752"/>
        <c:axId val="478181536"/>
      </c:lineChart>
      <c:catAx>
        <c:axId val="46970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8181536"/>
        <c:crosses val="autoZero"/>
        <c:auto val="1"/>
        <c:lblAlgn val="ctr"/>
        <c:lblOffset val="100"/>
        <c:noMultiLvlLbl val="0"/>
      </c:catAx>
      <c:valAx>
        <c:axId val="4781815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970775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468707051554824"/>
          <c:w val="0.69169887146994669"/>
          <c:h val="0.67051970099142988"/>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delete val="1"/>
          </c:dLbls>
          <c:cat>
            <c:strRef>
              <c:f>Sheet1!$A$2:$A$3</c:f>
              <c:strCache>
                <c:ptCount val="2"/>
                <c:pt idx="0">
                  <c:v>2017/18</c:v>
                </c:pt>
                <c:pt idx="1">
                  <c:v>2018/19</c:v>
                </c:pt>
              </c:strCache>
            </c:strRef>
          </c:cat>
          <c:val>
            <c:numRef>
              <c:f>Sheet1!$B$2:$B$3</c:f>
              <c:numCache>
                <c:formatCode>0%</c:formatCode>
                <c:ptCount val="2"/>
                <c:pt idx="0">
                  <c:v>4.9190078634634166E-3</c:v>
                </c:pt>
                <c:pt idx="1">
                  <c:v>9.1199917925312984E-3</c:v>
                </c:pt>
              </c:numCache>
            </c:numRef>
          </c:val>
          <c:extLst>
            <c:ext xmlns:c16="http://schemas.microsoft.com/office/drawing/2014/chart" uri="{C3380CC4-5D6E-409C-BE32-E72D297353CC}">
              <c16:uniqueId val="{00000000-59F9-4231-91A9-C356B207F1F0}"/>
            </c:ext>
          </c:extLst>
        </c:ser>
        <c:ser>
          <c:idx val="1"/>
          <c:order val="1"/>
          <c:tx>
            <c:strRef>
              <c:f>Sheet1!$C$1</c:f>
              <c:strCache>
                <c:ptCount val="1"/>
                <c:pt idx="0">
                  <c:v>Not at all interested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3.2364013789143539E-2</c:v>
                </c:pt>
                <c:pt idx="1">
                  <c:v>4.2985580936738176E-2</c:v>
                </c:pt>
              </c:numCache>
            </c:numRef>
          </c:val>
          <c:extLst>
            <c:ext xmlns:c16="http://schemas.microsoft.com/office/drawing/2014/chart" uri="{C3380CC4-5D6E-409C-BE32-E72D297353CC}">
              <c16:uniqueId val="{00000001-59F9-4231-91A9-C356B207F1F0}"/>
            </c:ext>
          </c:extLst>
        </c:ser>
        <c:ser>
          <c:idx val="2"/>
          <c:order val="2"/>
          <c:tx>
            <c:strRef>
              <c:f>Sheet1!$D$1</c:f>
              <c:strCache>
                <c:ptCount val="1"/>
                <c:pt idx="0">
                  <c:v>Not very interested</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0.11025880679524752</c:v>
                </c:pt>
                <c:pt idx="1">
                  <c:v>0.11495338511717051</c:v>
                </c:pt>
              </c:numCache>
            </c:numRef>
          </c:val>
          <c:extLst>
            <c:ext xmlns:c16="http://schemas.microsoft.com/office/drawing/2014/chart" uri="{C3380CC4-5D6E-409C-BE32-E72D297353CC}">
              <c16:uniqueId val="{00000002-59F9-4231-91A9-C356B207F1F0}"/>
            </c:ext>
          </c:extLst>
        </c:ser>
        <c:ser>
          <c:idx val="3"/>
          <c:order val="3"/>
          <c:tx>
            <c:strRef>
              <c:f>Sheet1!$E$1</c:f>
              <c:strCache>
                <c:ptCount val="1"/>
                <c:pt idx="0">
                  <c:v>Fairly interested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0.50847274292091982</c:v>
                </c:pt>
                <c:pt idx="1">
                  <c:v>0.50555829787408302</c:v>
                </c:pt>
              </c:numCache>
            </c:numRef>
          </c:val>
          <c:extLst>
            <c:ext xmlns:c16="http://schemas.microsoft.com/office/drawing/2014/chart" uri="{C3380CC4-5D6E-409C-BE32-E72D297353CC}">
              <c16:uniqueId val="{00000003-59F9-4231-91A9-C356B207F1F0}"/>
            </c:ext>
          </c:extLst>
        </c:ser>
        <c:ser>
          <c:idx val="4"/>
          <c:order val="4"/>
          <c:tx>
            <c:strRef>
              <c:f>Sheet1!$F$1</c:f>
              <c:strCache>
                <c:ptCount val="1"/>
                <c:pt idx="0">
                  <c:v>Very interested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0.34398542863120418</c:v>
                </c:pt>
                <c:pt idx="1">
                  <c:v>0.32738274427945557</c:v>
                </c:pt>
              </c:numCache>
            </c:numRef>
          </c:val>
          <c:extLst>
            <c:ext xmlns:c16="http://schemas.microsoft.com/office/drawing/2014/chart" uri="{C3380CC4-5D6E-409C-BE32-E72D297353CC}">
              <c16:uniqueId val="{00000000-5609-4E5B-9875-5EA85F72EA69}"/>
            </c:ext>
          </c:extLst>
        </c:ser>
        <c:dLbls>
          <c:dLblPos val="ctr"/>
          <c:showLegendKey val="0"/>
          <c:showVal val="1"/>
          <c:showCatName val="0"/>
          <c:showSerName val="0"/>
          <c:showPercent val="0"/>
          <c:showBubbleSize val="0"/>
        </c:dLbls>
        <c:gapWidth val="50"/>
        <c:overlap val="100"/>
        <c:axId val="478179968"/>
        <c:axId val="478177224"/>
      </c:barChart>
      <c:catAx>
        <c:axId val="47817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8177224"/>
        <c:crosses val="autoZero"/>
        <c:auto val="1"/>
        <c:lblAlgn val="ctr"/>
        <c:lblOffset val="100"/>
        <c:noMultiLvlLbl val="0"/>
      </c:catAx>
      <c:valAx>
        <c:axId val="478177224"/>
        <c:scaling>
          <c:orientation val="minMax"/>
        </c:scaling>
        <c:delete val="1"/>
        <c:axPos val="l"/>
        <c:numFmt formatCode="0%" sourceLinked="1"/>
        <c:majorTickMark val="none"/>
        <c:minorTickMark val="none"/>
        <c:tickLblPos val="nextTo"/>
        <c:crossAx val="478179968"/>
        <c:crosses val="autoZero"/>
        <c:crossBetween val="between"/>
      </c:valAx>
      <c:spPr>
        <a:noFill/>
        <a:ln>
          <a:noFill/>
        </a:ln>
        <a:effectLst/>
      </c:spPr>
    </c:plotArea>
    <c:legend>
      <c:legendPos val="r"/>
      <c:layout>
        <c:manualLayout>
          <c:xMode val="edge"/>
          <c:yMode val="edge"/>
          <c:x val="0.69511463418841757"/>
          <c:y val="0.2519973285722133"/>
          <c:w val="0.2959285455517795"/>
          <c:h val="0.38251434341724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Interested</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0.82</c:v>
                </c:pt>
                <c:pt idx="1">
                  <c:v>0.84</c:v>
                </c:pt>
                <c:pt idx="2">
                  <c:v>0.77</c:v>
                </c:pt>
                <c:pt idx="3">
                  <c:v>0.86</c:v>
                </c:pt>
                <c:pt idx="4">
                  <c:v>0.86</c:v>
                </c:pt>
                <c:pt idx="5">
                  <c:v>0.84</c:v>
                </c:pt>
                <c:pt idx="6">
                  <c:v>0.75</c:v>
                </c:pt>
                <c:pt idx="7">
                  <c:v>0.85</c:v>
                </c:pt>
                <c:pt idx="8">
                  <c:v>0.83</c:v>
                </c:pt>
              </c:numCache>
            </c:numRef>
          </c:val>
          <c:extLst>
            <c:ext xmlns:c16="http://schemas.microsoft.com/office/drawing/2014/chart" uri="{C3380CC4-5D6E-409C-BE32-E72D297353CC}">
              <c16:uniqueId val="{00000000-A329-49DF-864A-7C7C0886CE06}"/>
            </c:ext>
          </c:extLst>
        </c:ser>
        <c:dLbls>
          <c:showLegendKey val="0"/>
          <c:showVal val="0"/>
          <c:showCatName val="0"/>
          <c:showSerName val="0"/>
          <c:showPercent val="0"/>
          <c:showBubbleSize val="0"/>
        </c:dLbls>
        <c:gapWidth val="50"/>
        <c:overlap val="-27"/>
        <c:axId val="478181144"/>
        <c:axId val="478178008"/>
      </c:barChart>
      <c:catAx>
        <c:axId val="478181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8178008"/>
        <c:crosses val="autoZero"/>
        <c:auto val="1"/>
        <c:lblAlgn val="ctr"/>
        <c:lblOffset val="100"/>
        <c:noMultiLvlLbl val="0"/>
      </c:catAx>
      <c:valAx>
        <c:axId val="478178008"/>
        <c:scaling>
          <c:orientation val="minMax"/>
          <c:min val="0"/>
        </c:scaling>
        <c:delete val="1"/>
        <c:axPos val="l"/>
        <c:numFmt formatCode="0%" sourceLinked="1"/>
        <c:majorTickMark val="out"/>
        <c:minorTickMark val="none"/>
        <c:tickLblPos val="nextTo"/>
        <c:crossAx val="478181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Interested</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Maldon</c:v>
                </c:pt>
                <c:pt idx="1">
                  <c:v>Rochford</c:v>
                </c:pt>
                <c:pt idx="2">
                  <c:v>Uttlesford</c:v>
                </c:pt>
                <c:pt idx="3">
                  <c:v>Thurrock</c:v>
                </c:pt>
                <c:pt idx="4">
                  <c:v>Castle Point</c:v>
                </c:pt>
                <c:pt idx="5">
                  <c:v>Braintree</c:v>
                </c:pt>
                <c:pt idx="6">
                  <c:v>Epping Forest</c:v>
                </c:pt>
                <c:pt idx="7">
                  <c:v>Tendring</c:v>
                </c:pt>
                <c:pt idx="8">
                  <c:v>Colchester</c:v>
                </c:pt>
                <c:pt idx="9">
                  <c:v>Brentwood</c:v>
                </c:pt>
                <c:pt idx="10">
                  <c:v>Chelmsford</c:v>
                </c:pt>
                <c:pt idx="11">
                  <c:v>Southend-On-Sea</c:v>
                </c:pt>
                <c:pt idx="12">
                  <c:v>Basildon</c:v>
                </c:pt>
                <c:pt idx="13">
                  <c:v>Harlow</c:v>
                </c:pt>
              </c:strCache>
            </c:strRef>
          </c:cat>
          <c:val>
            <c:numRef>
              <c:f>Sheet1!$B$2:$B$15</c:f>
              <c:numCache>
                <c:formatCode>0%</c:formatCode>
                <c:ptCount val="14"/>
                <c:pt idx="0">
                  <c:v>0.86046511627907551</c:v>
                </c:pt>
                <c:pt idx="1">
                  <c:v>0.8504504504504472</c:v>
                </c:pt>
                <c:pt idx="2">
                  <c:v>0.84990958408679851</c:v>
                </c:pt>
                <c:pt idx="3">
                  <c:v>0.84912280701754483</c:v>
                </c:pt>
                <c:pt idx="4">
                  <c:v>0.84514925373134409</c:v>
                </c:pt>
                <c:pt idx="5">
                  <c:v>0.83858267716535861</c:v>
                </c:pt>
                <c:pt idx="6">
                  <c:v>0.83818181818181814</c:v>
                </c:pt>
                <c:pt idx="7">
                  <c:v>0.83666061705989103</c:v>
                </c:pt>
                <c:pt idx="8">
                  <c:v>0.83394833948339064</c:v>
                </c:pt>
                <c:pt idx="9">
                  <c:v>0.8315217391304347</c:v>
                </c:pt>
                <c:pt idx="10">
                  <c:v>0.82776801405974954</c:v>
                </c:pt>
                <c:pt idx="11">
                  <c:v>0.82331511839708449</c:v>
                </c:pt>
                <c:pt idx="12">
                  <c:v>0.80316344463972289</c:v>
                </c:pt>
                <c:pt idx="13">
                  <c:v>0.80178571428571299</c:v>
                </c:pt>
              </c:numCache>
            </c:numRef>
          </c:val>
          <c:extLst>
            <c:ext xmlns:c16="http://schemas.microsoft.com/office/drawing/2014/chart" uri="{C3380CC4-5D6E-409C-BE32-E72D297353CC}">
              <c16:uniqueId val="{00000000-0073-49DF-960F-5CAE54435DDE}"/>
            </c:ext>
          </c:extLst>
        </c:ser>
        <c:dLbls>
          <c:showLegendKey val="0"/>
          <c:showVal val="0"/>
          <c:showCatName val="0"/>
          <c:showSerName val="0"/>
          <c:showPercent val="0"/>
          <c:showBubbleSize val="0"/>
        </c:dLbls>
        <c:gapWidth val="50"/>
        <c:axId val="479038072"/>
        <c:axId val="479035328"/>
      </c:barChart>
      <c:catAx>
        <c:axId val="479038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9035328"/>
        <c:crosses val="autoZero"/>
        <c:auto val="1"/>
        <c:lblAlgn val="ctr"/>
        <c:lblOffset val="100"/>
        <c:noMultiLvlLbl val="0"/>
      </c:catAx>
      <c:valAx>
        <c:axId val="479035328"/>
        <c:scaling>
          <c:orientation val="minMax"/>
          <c:min val="0"/>
        </c:scaling>
        <c:delete val="1"/>
        <c:axPos val="t"/>
        <c:numFmt formatCode="0%" sourceLinked="1"/>
        <c:majorTickMark val="out"/>
        <c:minorTickMark val="none"/>
        <c:tickLblPos val="nextTo"/>
        <c:crossAx val="479038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 Very/Fairly Informed</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More of a problem</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0.39887686504568026</c:v>
                </c:pt>
                <c:pt idx="1">
                  <c:v>0.38486940036026368</c:v>
                </c:pt>
                <c:pt idx="2">
                  <c:v>0.3826507765308676</c:v>
                </c:pt>
                <c:pt idx="3">
                  <c:v>0.39834662493953382</c:v>
                </c:pt>
                <c:pt idx="4">
                  <c:v>0.38708682137729966</c:v>
                </c:pt>
                <c:pt idx="5">
                  <c:v>0.36660931898069399</c:v>
                </c:pt>
                <c:pt idx="6">
                  <c:v>0.35054590593672202</c:v>
                </c:pt>
                <c:pt idx="7">
                  <c:v>0.4</c:v>
                </c:pt>
              </c:numCache>
            </c:numRef>
          </c:val>
          <c:smooth val="0"/>
          <c:extLst>
            <c:ext xmlns:c16="http://schemas.microsoft.com/office/drawing/2014/chart" uri="{C3380CC4-5D6E-409C-BE32-E72D297353CC}">
              <c16:uniqueId val="{00000000-0FB9-4BC2-8CE8-BC4D5FE08AB3}"/>
            </c:ext>
          </c:extLst>
        </c:ser>
        <c:dLbls>
          <c:dLblPos val="t"/>
          <c:showLegendKey val="0"/>
          <c:showVal val="1"/>
          <c:showCatName val="0"/>
          <c:showSerName val="0"/>
          <c:showPercent val="0"/>
          <c:showBubbleSize val="0"/>
        </c:dLbls>
        <c:marker val="1"/>
        <c:smooth val="0"/>
        <c:axId val="479344936"/>
        <c:axId val="479346504"/>
      </c:lineChart>
      <c:catAx>
        <c:axId val="47934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9346504"/>
        <c:crosses val="autoZero"/>
        <c:auto val="1"/>
        <c:lblAlgn val="ctr"/>
        <c:lblOffset val="100"/>
        <c:noMultiLvlLbl val="0"/>
      </c:catAx>
      <c:valAx>
        <c:axId val="47934650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93449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468707051554824"/>
          <c:w val="0.69169887146994669"/>
          <c:h val="0.67051970099142988"/>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delete val="1"/>
          </c:dLbls>
          <c:cat>
            <c:strRef>
              <c:f>Sheet1!$A$2:$A$3</c:f>
              <c:strCache>
                <c:ptCount val="2"/>
                <c:pt idx="0">
                  <c:v>2017/18</c:v>
                </c:pt>
                <c:pt idx="1">
                  <c:v>2018/19</c:v>
                </c:pt>
              </c:strCache>
            </c:strRef>
          </c:cat>
          <c:val>
            <c:numRef>
              <c:f>Sheet1!$B$2:$B$3</c:f>
              <c:numCache>
                <c:formatCode>0%</c:formatCode>
                <c:ptCount val="2"/>
                <c:pt idx="0">
                  <c:v>9.2271830976824194E-3</c:v>
                </c:pt>
                <c:pt idx="1">
                  <c:v>1.2635962727212242E-2</c:v>
                </c:pt>
              </c:numCache>
            </c:numRef>
          </c:val>
          <c:extLst>
            <c:ext xmlns:c16="http://schemas.microsoft.com/office/drawing/2014/chart" uri="{C3380CC4-5D6E-409C-BE32-E72D297353CC}">
              <c16:uniqueId val="{00000000-59F9-4231-91A9-C356B207F1F0}"/>
            </c:ext>
          </c:extLst>
        </c:ser>
        <c:ser>
          <c:idx val="1"/>
          <c:order val="1"/>
          <c:tx>
            <c:strRef>
              <c:f>Sheet1!$C$1</c:f>
              <c:strCache>
                <c:ptCount val="1"/>
                <c:pt idx="0">
                  <c:v>Not at all informed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0.23362870774938602</c:v>
                </c:pt>
                <c:pt idx="1">
                  <c:v>0.21125546573893034</c:v>
                </c:pt>
              </c:numCache>
            </c:numRef>
          </c:val>
          <c:extLst>
            <c:ext xmlns:c16="http://schemas.microsoft.com/office/drawing/2014/chart" uri="{C3380CC4-5D6E-409C-BE32-E72D297353CC}">
              <c16:uniqueId val="{00000001-59F9-4231-91A9-C356B207F1F0}"/>
            </c:ext>
          </c:extLst>
        </c:ser>
        <c:ser>
          <c:idx val="2"/>
          <c:order val="2"/>
          <c:tx>
            <c:strRef>
              <c:f>Sheet1!$D$1</c:f>
              <c:strCache>
                <c:ptCount val="1"/>
                <c:pt idx="0">
                  <c:v>Not very informed</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0.36597176717895086</c:v>
                </c:pt>
                <c:pt idx="1">
                  <c:v>0.39990423570203909</c:v>
                </c:pt>
              </c:numCache>
            </c:numRef>
          </c:val>
          <c:extLst>
            <c:ext xmlns:c16="http://schemas.microsoft.com/office/drawing/2014/chart" uri="{C3380CC4-5D6E-409C-BE32-E72D297353CC}">
              <c16:uniqueId val="{00000002-59F9-4231-91A9-C356B207F1F0}"/>
            </c:ext>
          </c:extLst>
        </c:ser>
        <c:ser>
          <c:idx val="3"/>
          <c:order val="3"/>
          <c:tx>
            <c:strRef>
              <c:f>Sheet1!$E$1</c:f>
              <c:strCache>
                <c:ptCount val="1"/>
                <c:pt idx="0">
                  <c:v>Fairly informed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0.33866289729916915</c:v>
                </c:pt>
                <c:pt idx="1">
                  <c:v>0.327703378711173</c:v>
                </c:pt>
              </c:numCache>
            </c:numRef>
          </c:val>
          <c:extLst>
            <c:ext xmlns:c16="http://schemas.microsoft.com/office/drawing/2014/chart" uri="{C3380CC4-5D6E-409C-BE32-E72D297353CC}">
              <c16:uniqueId val="{00000003-59F9-4231-91A9-C356B207F1F0}"/>
            </c:ext>
          </c:extLst>
        </c:ser>
        <c:ser>
          <c:idx val="4"/>
          <c:order val="4"/>
          <c:tx>
            <c:strRef>
              <c:f>Sheet1!$F$1</c:f>
              <c:strCache>
                <c:ptCount val="1"/>
                <c:pt idx="0">
                  <c:v>Very informed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5.2509444674799212E-2</c:v>
                </c:pt>
                <c:pt idx="1">
                  <c:v>4.8500957120631287E-2</c:v>
                </c:pt>
              </c:numCache>
            </c:numRef>
          </c:val>
          <c:extLst>
            <c:ext xmlns:c16="http://schemas.microsoft.com/office/drawing/2014/chart" uri="{C3380CC4-5D6E-409C-BE32-E72D297353CC}">
              <c16:uniqueId val="{00000000-5609-4E5B-9875-5EA85F72EA69}"/>
            </c:ext>
          </c:extLst>
        </c:ser>
        <c:dLbls>
          <c:dLblPos val="ctr"/>
          <c:showLegendKey val="0"/>
          <c:showVal val="1"/>
          <c:showCatName val="0"/>
          <c:showSerName val="0"/>
          <c:showPercent val="0"/>
          <c:showBubbleSize val="0"/>
        </c:dLbls>
        <c:gapWidth val="50"/>
        <c:overlap val="100"/>
        <c:axId val="479338664"/>
        <c:axId val="479339056"/>
      </c:barChart>
      <c:catAx>
        <c:axId val="47933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9339056"/>
        <c:crosses val="autoZero"/>
        <c:auto val="1"/>
        <c:lblAlgn val="ctr"/>
        <c:lblOffset val="100"/>
        <c:noMultiLvlLbl val="0"/>
      </c:catAx>
      <c:valAx>
        <c:axId val="479339056"/>
        <c:scaling>
          <c:orientation val="minMax"/>
        </c:scaling>
        <c:delete val="1"/>
        <c:axPos val="l"/>
        <c:numFmt formatCode="0%" sourceLinked="1"/>
        <c:majorTickMark val="none"/>
        <c:minorTickMark val="none"/>
        <c:tickLblPos val="nextTo"/>
        <c:crossAx val="479338664"/>
        <c:crosses val="autoZero"/>
        <c:crossBetween val="between"/>
      </c:valAx>
      <c:spPr>
        <a:noFill/>
        <a:ln>
          <a:noFill/>
        </a:ln>
        <a:effectLst/>
      </c:spPr>
    </c:plotArea>
    <c:legend>
      <c:legendPos val="r"/>
      <c:layout>
        <c:manualLayout>
          <c:xMode val="edge"/>
          <c:yMode val="edge"/>
          <c:x val="0.69511463418841757"/>
          <c:y val="0.2519973285722133"/>
          <c:w val="0.2959285455517795"/>
          <c:h val="0.3825143434172460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Strongly/Tend to Agree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0.53960998417667805</c:v>
                </c:pt>
                <c:pt idx="1">
                  <c:v>0.56427539811284999</c:v>
                </c:pt>
                <c:pt idx="2">
                  <c:v>0.52740121731305001</c:v>
                </c:pt>
                <c:pt idx="3">
                  <c:v>0.54388717949731602</c:v>
                </c:pt>
                <c:pt idx="4">
                  <c:v>0.60481329603766698</c:v>
                </c:pt>
                <c:pt idx="5">
                  <c:v>0.56999999999999995</c:v>
                </c:pt>
                <c:pt idx="6">
                  <c:v>0.59</c:v>
                </c:pt>
                <c:pt idx="7">
                  <c:v>0.6</c:v>
                </c:pt>
              </c:numCache>
            </c:numRef>
          </c:val>
          <c:smooth val="0"/>
          <c:extLst>
            <c:ext xmlns:c16="http://schemas.microsoft.com/office/drawing/2014/chart" uri="{C3380CC4-5D6E-409C-BE32-E72D297353CC}">
              <c16:uniqueId val="{00000000-A310-4940-BC4F-7991886E4A45}"/>
            </c:ext>
          </c:extLst>
        </c:ser>
        <c:dLbls>
          <c:dLblPos val="t"/>
          <c:showLegendKey val="0"/>
          <c:showVal val="1"/>
          <c:showCatName val="0"/>
          <c:showSerName val="0"/>
          <c:showPercent val="0"/>
          <c:showBubbleSize val="0"/>
        </c:dLbls>
        <c:marker val="1"/>
        <c:smooth val="0"/>
        <c:axId val="422570336"/>
        <c:axId val="422567984"/>
      </c:lineChart>
      <c:catAx>
        <c:axId val="42257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567984"/>
        <c:crosses val="autoZero"/>
        <c:auto val="1"/>
        <c:lblAlgn val="ctr"/>
        <c:lblOffset val="100"/>
        <c:noMultiLvlLbl val="0"/>
      </c:catAx>
      <c:valAx>
        <c:axId val="422567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57033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Aware</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0.41837575869112098</c:v>
                </c:pt>
                <c:pt idx="1">
                  <c:v>0.377167109540056</c:v>
                </c:pt>
                <c:pt idx="2">
                  <c:v>0.40645374681743801</c:v>
                </c:pt>
                <c:pt idx="3">
                  <c:v>0.39039440196277603</c:v>
                </c:pt>
                <c:pt idx="4">
                  <c:v>0.376285377703103</c:v>
                </c:pt>
                <c:pt idx="5">
                  <c:v>0.34</c:v>
                </c:pt>
                <c:pt idx="6">
                  <c:v>0.39</c:v>
                </c:pt>
                <c:pt idx="7">
                  <c:v>0.35</c:v>
                </c:pt>
              </c:numCache>
            </c:numRef>
          </c:val>
          <c:smooth val="0"/>
          <c:extLst>
            <c:ext xmlns:c16="http://schemas.microsoft.com/office/drawing/2014/chart" uri="{C3380CC4-5D6E-409C-BE32-E72D297353CC}">
              <c16:uniqueId val="{00000000-2BFB-4E02-A6F5-F1C9A3E689FF}"/>
            </c:ext>
          </c:extLst>
        </c:ser>
        <c:dLbls>
          <c:dLblPos val="t"/>
          <c:showLegendKey val="0"/>
          <c:showVal val="1"/>
          <c:showCatName val="0"/>
          <c:showSerName val="0"/>
          <c:showPercent val="0"/>
          <c:showBubbleSize val="0"/>
        </c:dLbls>
        <c:marker val="1"/>
        <c:smooth val="0"/>
        <c:axId val="482868640"/>
        <c:axId val="482858840"/>
      </c:lineChart>
      <c:catAx>
        <c:axId val="4828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2858840"/>
        <c:crosses val="autoZero"/>
        <c:auto val="1"/>
        <c:lblAlgn val="ctr"/>
        <c:lblOffset val="100"/>
        <c:noMultiLvlLbl val="0"/>
      </c:catAx>
      <c:valAx>
        <c:axId val="482858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28686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94365259544223434"/>
          <c:h val="0.69388549499343843"/>
        </c:manualLayout>
      </c:layout>
      <c:barChart>
        <c:barDir val="col"/>
        <c:grouping val="clustered"/>
        <c:varyColors val="0"/>
        <c:ser>
          <c:idx val="0"/>
          <c:order val="0"/>
          <c:tx>
            <c:strRef>
              <c:f>Sheet1!$B$1</c:f>
              <c:strCache>
                <c:ptCount val="1"/>
                <c:pt idx="0">
                  <c:v>% Aware</c:v>
                </c:pt>
              </c:strCache>
            </c:strRef>
          </c:tx>
          <c:spPr>
            <a:solidFill>
              <a:srgbClr val="A2C5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0.39818078612087343</c:v>
                </c:pt>
                <c:pt idx="1">
                  <c:v>0.36306516321307331</c:v>
                </c:pt>
              </c:numCache>
            </c:numRef>
          </c:val>
          <c:extLst>
            <c:ext xmlns:c16="http://schemas.microsoft.com/office/drawing/2014/chart" uri="{C3380CC4-5D6E-409C-BE32-E72D297353CC}">
              <c16:uniqueId val="{00000000-A853-40A5-BE58-BA19AF7A1E3A}"/>
            </c:ext>
          </c:extLst>
        </c:ser>
        <c:dLbls>
          <c:dLblPos val="ctr"/>
          <c:showLegendKey val="0"/>
          <c:showVal val="1"/>
          <c:showCatName val="0"/>
          <c:showSerName val="0"/>
          <c:showPercent val="0"/>
          <c:showBubbleSize val="0"/>
        </c:dLbls>
        <c:gapWidth val="50"/>
        <c:axId val="482859624"/>
        <c:axId val="482860016"/>
      </c:barChart>
      <c:catAx>
        <c:axId val="48285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2860016"/>
        <c:crosses val="autoZero"/>
        <c:auto val="1"/>
        <c:lblAlgn val="ctr"/>
        <c:lblOffset val="100"/>
        <c:noMultiLvlLbl val="0"/>
      </c:catAx>
      <c:valAx>
        <c:axId val="482860016"/>
        <c:scaling>
          <c:orientation val="minMax"/>
          <c:max val="0.5"/>
          <c:min val="0"/>
        </c:scaling>
        <c:delete val="1"/>
        <c:axPos val="l"/>
        <c:numFmt formatCode="0%" sourceLinked="1"/>
        <c:majorTickMark val="out"/>
        <c:minorTickMark val="none"/>
        <c:tickLblPos val="nextTo"/>
        <c:crossAx val="482859624"/>
        <c:crosses val="autoZero"/>
        <c:crossBetween val="between"/>
        <c:majorUnit val="0.2"/>
      </c:valAx>
      <c:spPr>
        <a:noFill/>
        <a:ln>
          <a:noFill/>
        </a:ln>
        <a:effectLst/>
      </c:spPr>
    </c:plotArea>
    <c:legend>
      <c:legendPos val="t"/>
      <c:layout>
        <c:manualLayout>
          <c:xMode val="edge"/>
          <c:yMode val="edge"/>
          <c:x val="0.16846602377214623"/>
          <c:y val="6.0083470290879168E-2"/>
          <c:w val="0.66306795245570749"/>
          <c:h val="8.778836320378941E-2"/>
        </c:manualLayout>
      </c:layout>
      <c:overlay val="0"/>
      <c:spPr>
        <a:noFill/>
        <a:ln>
          <a:noFill/>
        </a:ln>
        <a:effectLst/>
      </c:spPr>
      <c:txPr>
        <a:bodyPr rot="0" spcFirstLastPara="1" vertOverflow="ellipsis" vert="horz" wrap="square" anchor="ctr" anchorCtr="1"/>
        <a:lstStyle/>
        <a:p>
          <a:pPr>
            <a:defRPr sz="168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Aware</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0.4</c:v>
                </c:pt>
                <c:pt idx="1">
                  <c:v>0.33</c:v>
                </c:pt>
                <c:pt idx="2">
                  <c:v>0.26</c:v>
                </c:pt>
                <c:pt idx="3">
                  <c:v>0.37</c:v>
                </c:pt>
                <c:pt idx="4">
                  <c:v>0.44</c:v>
                </c:pt>
                <c:pt idx="5">
                  <c:v>0.37</c:v>
                </c:pt>
                <c:pt idx="6">
                  <c:v>0.28000000000000003</c:v>
                </c:pt>
                <c:pt idx="7">
                  <c:v>0.4</c:v>
                </c:pt>
                <c:pt idx="8">
                  <c:v>0.36</c:v>
                </c:pt>
              </c:numCache>
            </c:numRef>
          </c:val>
          <c:extLst>
            <c:ext xmlns:c16="http://schemas.microsoft.com/office/drawing/2014/chart" uri="{C3380CC4-5D6E-409C-BE32-E72D297353CC}">
              <c16:uniqueId val="{00000000-A329-49DF-864A-7C7C0886CE06}"/>
            </c:ext>
          </c:extLst>
        </c:ser>
        <c:dLbls>
          <c:showLegendKey val="0"/>
          <c:showVal val="0"/>
          <c:showCatName val="0"/>
          <c:showSerName val="0"/>
          <c:showPercent val="0"/>
          <c:showBubbleSize val="0"/>
        </c:dLbls>
        <c:gapWidth val="50"/>
        <c:overlap val="-27"/>
        <c:axId val="482861976"/>
        <c:axId val="482871384"/>
      </c:barChart>
      <c:catAx>
        <c:axId val="48286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2871384"/>
        <c:crosses val="autoZero"/>
        <c:auto val="1"/>
        <c:lblAlgn val="ctr"/>
        <c:lblOffset val="100"/>
        <c:noMultiLvlLbl val="0"/>
      </c:catAx>
      <c:valAx>
        <c:axId val="482871384"/>
        <c:scaling>
          <c:orientation val="minMax"/>
          <c:min val="0"/>
        </c:scaling>
        <c:delete val="1"/>
        <c:axPos val="l"/>
        <c:numFmt formatCode="0%" sourceLinked="1"/>
        <c:majorTickMark val="out"/>
        <c:minorTickMark val="none"/>
        <c:tickLblPos val="nextTo"/>
        <c:crossAx val="4828619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59442524005486963"/>
          <c:h val="0.78927506280897963"/>
        </c:manualLayout>
      </c:layout>
      <c:barChart>
        <c:barDir val="bar"/>
        <c:grouping val="clustered"/>
        <c:varyColors val="0"/>
        <c:ser>
          <c:idx val="0"/>
          <c:order val="0"/>
          <c:tx>
            <c:strRef>
              <c:f>Sheet1!$B$1</c:f>
              <c:strCache>
                <c:ptCount val="1"/>
                <c:pt idx="0">
                  <c:v>% Aware</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Maldon</c:v>
                </c:pt>
                <c:pt idx="1">
                  <c:v>Uttlesford</c:v>
                </c:pt>
                <c:pt idx="2">
                  <c:v>Chelmsford</c:v>
                </c:pt>
                <c:pt idx="3">
                  <c:v>Southend-On-Sea</c:v>
                </c:pt>
                <c:pt idx="4">
                  <c:v>Tendring</c:v>
                </c:pt>
                <c:pt idx="5">
                  <c:v>Colchester</c:v>
                </c:pt>
                <c:pt idx="6">
                  <c:v>Rochford</c:v>
                </c:pt>
                <c:pt idx="7">
                  <c:v>Braintree</c:v>
                </c:pt>
                <c:pt idx="8">
                  <c:v>Brentwood</c:v>
                </c:pt>
                <c:pt idx="9">
                  <c:v>Epping Forest</c:v>
                </c:pt>
                <c:pt idx="10">
                  <c:v>Castle Point</c:v>
                </c:pt>
                <c:pt idx="11">
                  <c:v>Harlow</c:v>
                </c:pt>
                <c:pt idx="12">
                  <c:v>Thurrock</c:v>
                </c:pt>
                <c:pt idx="13">
                  <c:v>Basildon</c:v>
                </c:pt>
              </c:strCache>
            </c:strRef>
          </c:cat>
          <c:val>
            <c:numRef>
              <c:f>Sheet1!$B$2:$B$15</c:f>
              <c:numCache>
                <c:formatCode>0%</c:formatCode>
                <c:ptCount val="14"/>
                <c:pt idx="0">
                  <c:v>0.48207885304659892</c:v>
                </c:pt>
                <c:pt idx="1">
                  <c:v>0.4810126582278455</c:v>
                </c:pt>
                <c:pt idx="2">
                  <c:v>0.41476274165201593</c:v>
                </c:pt>
                <c:pt idx="3">
                  <c:v>0.38615664845172654</c:v>
                </c:pt>
                <c:pt idx="4">
                  <c:v>0.38586956521739096</c:v>
                </c:pt>
                <c:pt idx="5">
                  <c:v>0.37638376383763439</c:v>
                </c:pt>
                <c:pt idx="6">
                  <c:v>0.37477477477477272</c:v>
                </c:pt>
                <c:pt idx="7">
                  <c:v>0.37007874015747921</c:v>
                </c:pt>
                <c:pt idx="8">
                  <c:v>0.34782608695652134</c:v>
                </c:pt>
                <c:pt idx="9">
                  <c:v>0.33090909090909082</c:v>
                </c:pt>
                <c:pt idx="10">
                  <c:v>0.32089552238806285</c:v>
                </c:pt>
                <c:pt idx="11">
                  <c:v>0.30714285714285322</c:v>
                </c:pt>
                <c:pt idx="12">
                  <c:v>0.28771929824561709</c:v>
                </c:pt>
                <c:pt idx="13">
                  <c:v>0.2859649122807022</c:v>
                </c:pt>
              </c:numCache>
            </c:numRef>
          </c:val>
          <c:extLst>
            <c:ext xmlns:c16="http://schemas.microsoft.com/office/drawing/2014/chart" uri="{C3380CC4-5D6E-409C-BE32-E72D297353CC}">
              <c16:uniqueId val="{00000000-0073-49DF-960F-5CAE54435DDE}"/>
            </c:ext>
          </c:extLst>
        </c:ser>
        <c:dLbls>
          <c:showLegendKey val="0"/>
          <c:showVal val="0"/>
          <c:showCatName val="0"/>
          <c:showSerName val="0"/>
          <c:showPercent val="0"/>
          <c:showBubbleSize val="0"/>
        </c:dLbls>
        <c:gapWidth val="50"/>
        <c:axId val="482870992"/>
        <c:axId val="482872168"/>
      </c:barChart>
      <c:catAx>
        <c:axId val="48287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2872168"/>
        <c:crosses val="autoZero"/>
        <c:auto val="1"/>
        <c:lblAlgn val="ctr"/>
        <c:lblOffset val="100"/>
        <c:noMultiLvlLbl val="0"/>
      </c:catAx>
      <c:valAx>
        <c:axId val="482872168"/>
        <c:scaling>
          <c:orientation val="minMax"/>
          <c:min val="0"/>
        </c:scaling>
        <c:delete val="1"/>
        <c:axPos val="t"/>
        <c:numFmt formatCode="0%" sourceLinked="1"/>
        <c:majorTickMark val="out"/>
        <c:minorTickMark val="none"/>
        <c:tickLblPos val="nextTo"/>
        <c:crossAx val="482870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0.86361914462440093</c:v>
                </c:pt>
                <c:pt idx="1">
                  <c:v>0.87163426735587457</c:v>
                </c:pt>
              </c:numCache>
            </c:numRef>
          </c:val>
          <c:extLst>
            <c:ext xmlns:c16="http://schemas.microsoft.com/office/drawing/2014/chart" uri="{C3380CC4-5D6E-409C-BE32-E72D297353CC}">
              <c16:uniqueId val="{00000000-8AE4-43C2-9382-3F8633D9D953}"/>
            </c:ext>
          </c:extLst>
        </c:ser>
        <c:ser>
          <c:idx val="1"/>
          <c:order val="1"/>
          <c:tx>
            <c:strRef>
              <c:f>Sheet1!$C$1</c:f>
              <c:strCache>
                <c:ptCount val="1"/>
                <c:pt idx="0">
                  <c:v>Yes - 1 to 2 yrs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5.8048095582319541E-2</c:v>
                </c:pt>
                <c:pt idx="1">
                  <c:v>5.1556506262207293E-2</c:v>
                </c:pt>
              </c:numCache>
            </c:numRef>
          </c:val>
          <c:extLst>
            <c:ext xmlns:c16="http://schemas.microsoft.com/office/drawing/2014/chart" uri="{C3380CC4-5D6E-409C-BE32-E72D297353CC}">
              <c16:uniqueId val="{00000001-8AE4-43C2-9382-3F8633D9D953}"/>
            </c:ext>
          </c:extLst>
        </c:ser>
        <c:ser>
          <c:idx val="2"/>
          <c:order val="2"/>
          <c:tx>
            <c:strRef>
              <c:f>Sheet1!$D$1</c:f>
              <c:strCache>
                <c:ptCount val="1"/>
                <c:pt idx="0">
                  <c:v>Yes -  last 12m</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7.8332759793273518E-2</c:v>
                </c:pt>
                <c:pt idx="1">
                  <c:v>7.6809226381915841E-2</c:v>
                </c:pt>
              </c:numCache>
            </c:numRef>
          </c:val>
          <c:extLst>
            <c:ext xmlns:c16="http://schemas.microsoft.com/office/drawing/2014/chart" uri="{C3380CC4-5D6E-409C-BE32-E72D297353CC}">
              <c16:uniqueId val="{00000000-99CB-4ACF-8C9D-0EA2FB78A95A}"/>
            </c:ext>
          </c:extLst>
        </c:ser>
        <c:dLbls>
          <c:showLegendKey val="0"/>
          <c:showVal val="0"/>
          <c:showCatName val="0"/>
          <c:showSerName val="0"/>
          <c:showPercent val="0"/>
          <c:showBubbleSize val="0"/>
        </c:dLbls>
        <c:gapWidth val="50"/>
        <c:overlap val="100"/>
        <c:axId val="350451072"/>
        <c:axId val="350453816"/>
      </c:barChart>
      <c:catAx>
        <c:axId val="35045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0453816"/>
        <c:crosses val="autoZero"/>
        <c:auto val="1"/>
        <c:lblAlgn val="ctr"/>
        <c:lblOffset val="100"/>
        <c:noMultiLvlLbl val="0"/>
      </c:catAx>
      <c:valAx>
        <c:axId val="350453816"/>
        <c:scaling>
          <c:orientation val="minMax"/>
          <c:min val="0"/>
        </c:scaling>
        <c:delete val="1"/>
        <c:axPos val="l"/>
        <c:numFmt formatCode="0%" sourceLinked="1"/>
        <c:majorTickMark val="none"/>
        <c:minorTickMark val="none"/>
        <c:tickLblPos val="nextTo"/>
        <c:crossAx val="350451072"/>
        <c:crosses val="autoZero"/>
        <c:crossBetween val="between"/>
      </c:valAx>
      <c:spPr>
        <a:noFill/>
        <a:ln>
          <a:noFill/>
        </a:ln>
        <a:effectLst/>
      </c:spPr>
    </c:plotArea>
    <c:legend>
      <c:legendPos val="r"/>
      <c:layout>
        <c:manualLayout>
          <c:xMode val="edge"/>
          <c:yMode val="edge"/>
          <c:x val="0.716353882159801"/>
          <c:y val="0.10984402156994776"/>
          <c:w val="0.23361506917519231"/>
          <c:h val="0.251044108874242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Victims of crime in last 2 yrs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0.15</c:v>
                </c:pt>
                <c:pt idx="1">
                  <c:v>0.16</c:v>
                </c:pt>
                <c:pt idx="2">
                  <c:v>0.12</c:v>
                </c:pt>
                <c:pt idx="3">
                  <c:v>0.12</c:v>
                </c:pt>
                <c:pt idx="4">
                  <c:v>0.12</c:v>
                </c:pt>
                <c:pt idx="5">
                  <c:v>0.14000000000000001</c:v>
                </c:pt>
                <c:pt idx="6">
                  <c:v>0.13</c:v>
                </c:pt>
                <c:pt idx="7">
                  <c:v>0.13</c:v>
                </c:pt>
              </c:numCache>
            </c:numRef>
          </c:val>
          <c:smooth val="0"/>
          <c:extLst>
            <c:ext xmlns:c16="http://schemas.microsoft.com/office/drawing/2014/chart" uri="{C3380CC4-5D6E-409C-BE32-E72D297353CC}">
              <c16:uniqueId val="{00000000-A310-4940-BC4F-7991886E4A45}"/>
            </c:ext>
          </c:extLst>
        </c:ser>
        <c:dLbls>
          <c:dLblPos val="t"/>
          <c:showLegendKey val="0"/>
          <c:showVal val="1"/>
          <c:showCatName val="0"/>
          <c:showSerName val="0"/>
          <c:showPercent val="0"/>
          <c:showBubbleSize val="0"/>
        </c:dLbls>
        <c:marker val="1"/>
        <c:smooth val="0"/>
        <c:axId val="350454600"/>
        <c:axId val="350447152"/>
      </c:lineChart>
      <c:catAx>
        <c:axId val="35045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0447152"/>
        <c:crosses val="autoZero"/>
        <c:auto val="1"/>
        <c:lblAlgn val="ctr"/>
        <c:lblOffset val="100"/>
        <c:noMultiLvlLbl val="0"/>
      </c:catAx>
      <c:valAx>
        <c:axId val="35044715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045460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(All Quarters</a:t>
            </a:r>
            <a:r>
              <a:rPr lang="en-US" sz="1600" baseline="0" dirty="0"/>
              <a:t>)</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Victims of crime in last 2 yrs (NET)
</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0.11</c:v>
                </c:pt>
                <c:pt idx="1">
                  <c:v>0.14000000000000001</c:v>
                </c:pt>
                <c:pt idx="2">
                  <c:v>0.12</c:v>
                </c:pt>
                <c:pt idx="3">
                  <c:v>0.16</c:v>
                </c:pt>
                <c:pt idx="4">
                  <c:v>0.11</c:v>
                </c:pt>
                <c:pt idx="5">
                  <c:v>0.13</c:v>
                </c:pt>
                <c:pt idx="6">
                  <c:v>0.13</c:v>
                </c:pt>
                <c:pt idx="7">
                  <c:v>0.18</c:v>
                </c:pt>
                <c:pt idx="8">
                  <c:v>0.12</c:v>
                </c:pt>
              </c:numCache>
            </c:numRef>
          </c:val>
          <c:extLst>
            <c:ext xmlns:c16="http://schemas.microsoft.com/office/drawing/2014/chart" uri="{C3380CC4-5D6E-409C-BE32-E72D297353CC}">
              <c16:uniqueId val="{00000000-0A52-4D73-B77C-45CBDB87AD23}"/>
            </c:ext>
          </c:extLst>
        </c:ser>
        <c:dLbls>
          <c:showLegendKey val="0"/>
          <c:showVal val="0"/>
          <c:showCatName val="0"/>
          <c:showSerName val="0"/>
          <c:showPercent val="0"/>
          <c:showBubbleSize val="0"/>
        </c:dLbls>
        <c:gapWidth val="50"/>
        <c:overlap val="-27"/>
        <c:axId val="352452608"/>
        <c:axId val="352446728"/>
      </c:barChart>
      <c:catAx>
        <c:axId val="35245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46728"/>
        <c:crosses val="autoZero"/>
        <c:auto val="1"/>
        <c:lblAlgn val="ctr"/>
        <c:lblOffset val="100"/>
        <c:noMultiLvlLbl val="0"/>
      </c:catAx>
      <c:valAx>
        <c:axId val="352446728"/>
        <c:scaling>
          <c:orientation val="minMax"/>
          <c:min val="0"/>
        </c:scaling>
        <c:delete val="1"/>
        <c:axPos val="l"/>
        <c:numFmt formatCode="0%" sourceLinked="1"/>
        <c:majorTickMark val="out"/>
        <c:minorTickMark val="none"/>
        <c:tickLblPos val="nextTo"/>
        <c:crossAx val="352452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(All Quarters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65249565614997718"/>
          <c:h val="0.78927506280897963"/>
        </c:manualLayout>
      </c:layout>
      <c:barChart>
        <c:barDir val="bar"/>
        <c:grouping val="clustered"/>
        <c:varyColors val="0"/>
        <c:ser>
          <c:idx val="0"/>
          <c:order val="0"/>
          <c:tx>
            <c:strRef>
              <c:f>Sheet1!$B$1</c:f>
              <c:strCache>
                <c:ptCount val="1"/>
                <c:pt idx="0">
                  <c:v>% Victims of crime in last 2 yrs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Basildon</c:v>
                </c:pt>
                <c:pt idx="1">
                  <c:v>Epping Forest</c:v>
                </c:pt>
                <c:pt idx="2">
                  <c:v>Harlow</c:v>
                </c:pt>
                <c:pt idx="3">
                  <c:v>Brentwood</c:v>
                </c:pt>
                <c:pt idx="4">
                  <c:v>Thurrock</c:v>
                </c:pt>
                <c:pt idx="5">
                  <c:v>Colchester</c:v>
                </c:pt>
                <c:pt idx="6">
                  <c:v>Chelmsford</c:v>
                </c:pt>
                <c:pt idx="7">
                  <c:v>Southend-On-Sea</c:v>
                </c:pt>
                <c:pt idx="8">
                  <c:v>Tendring</c:v>
                </c:pt>
                <c:pt idx="9">
                  <c:v>Castle Point</c:v>
                </c:pt>
                <c:pt idx="10">
                  <c:v>Rochford</c:v>
                </c:pt>
                <c:pt idx="11">
                  <c:v>Uttlesford</c:v>
                </c:pt>
                <c:pt idx="12">
                  <c:v>Braintree</c:v>
                </c:pt>
                <c:pt idx="13">
                  <c:v>Maldon</c:v>
                </c:pt>
              </c:strCache>
            </c:strRef>
          </c:cat>
          <c:val>
            <c:numRef>
              <c:f>Sheet1!$B$2:$B$15</c:f>
              <c:numCache>
                <c:formatCode>0%</c:formatCode>
                <c:ptCount val="14"/>
                <c:pt idx="0">
                  <c:v>0.17368421052631619</c:v>
                </c:pt>
                <c:pt idx="1">
                  <c:v>0.17090909090909079</c:v>
                </c:pt>
                <c:pt idx="2">
                  <c:v>0.15535714285714108</c:v>
                </c:pt>
                <c:pt idx="3">
                  <c:v>0.15217391304347774</c:v>
                </c:pt>
                <c:pt idx="4">
                  <c:v>0.12982456140350981</c:v>
                </c:pt>
                <c:pt idx="5">
                  <c:v>0.12915129151291441</c:v>
                </c:pt>
                <c:pt idx="6">
                  <c:v>0.12478031634446292</c:v>
                </c:pt>
                <c:pt idx="7">
                  <c:v>0.1202185792349714</c:v>
                </c:pt>
                <c:pt idx="8">
                  <c:v>0.11956521739130381</c:v>
                </c:pt>
                <c:pt idx="9">
                  <c:v>0.11007462686567222</c:v>
                </c:pt>
                <c:pt idx="10">
                  <c:v>0.10810810810810717</c:v>
                </c:pt>
                <c:pt idx="11">
                  <c:v>0.1048824593128385</c:v>
                </c:pt>
                <c:pt idx="12">
                  <c:v>9.4488188976378035E-2</c:v>
                </c:pt>
                <c:pt idx="13">
                  <c:v>6.6189624329159438E-2</c:v>
                </c:pt>
              </c:numCache>
            </c:numRef>
          </c:val>
          <c:extLst>
            <c:ext xmlns:c16="http://schemas.microsoft.com/office/drawing/2014/chart" uri="{C3380CC4-5D6E-409C-BE32-E72D297353CC}">
              <c16:uniqueId val="{00000000-B239-49C9-8E28-5582F0A2FB15}"/>
            </c:ext>
          </c:extLst>
        </c:ser>
        <c:dLbls>
          <c:showLegendKey val="0"/>
          <c:showVal val="0"/>
          <c:showCatName val="0"/>
          <c:showSerName val="0"/>
          <c:showPercent val="0"/>
          <c:showBubbleSize val="0"/>
        </c:dLbls>
        <c:gapWidth val="50"/>
        <c:axId val="352449472"/>
        <c:axId val="352451824"/>
      </c:barChart>
      <c:catAx>
        <c:axId val="352449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51824"/>
        <c:crosses val="autoZero"/>
        <c:auto val="1"/>
        <c:lblAlgn val="ctr"/>
        <c:lblOffset val="100"/>
        <c:noMultiLvlLbl val="0"/>
      </c:catAx>
      <c:valAx>
        <c:axId val="352451824"/>
        <c:scaling>
          <c:orientation val="minMax"/>
        </c:scaling>
        <c:delete val="1"/>
        <c:axPos val="t"/>
        <c:numFmt formatCode="0%" sourceLinked="1"/>
        <c:majorTickMark val="out"/>
        <c:minorTickMark val="none"/>
        <c:tickLblPos val="nextTo"/>
        <c:crossAx val="352449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b="1" dirty="0" smtClean="0"/>
              <a:t>Victims of Crime by Crime Type</a:t>
            </a:r>
            <a:endParaRPr lang="en-US" b="1"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2017/18</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Burglary</c:v>
                </c:pt>
                <c:pt idx="1">
                  <c:v>Robbery</c:v>
                </c:pt>
                <c:pt idx="2">
                  <c:v>Vehicle Crime</c:v>
                </c:pt>
                <c:pt idx="3">
                  <c:v>Harassment / Abusive Behaviour</c:v>
                </c:pt>
                <c:pt idx="4">
                  <c:v>Violent Crime</c:v>
                </c:pt>
                <c:pt idx="5">
                  <c:v>ASB – General</c:v>
                </c:pt>
                <c:pt idx="6">
                  <c:v>Criminal Damage</c:v>
                </c:pt>
                <c:pt idx="7">
                  <c:v>ASB – Youth Related</c:v>
                </c:pt>
                <c:pt idx="8">
                  <c:v>Fraud / Scams</c:v>
                </c:pt>
                <c:pt idx="9">
                  <c:v>Domestic Violence</c:v>
                </c:pt>
              </c:strCache>
            </c:strRef>
          </c:cat>
          <c:val>
            <c:numRef>
              <c:f>Sheet1!$B$2:$B$11</c:f>
              <c:numCache>
                <c:formatCode>0%</c:formatCode>
                <c:ptCount val="10"/>
                <c:pt idx="0">
                  <c:v>0.20798068081595295</c:v>
                </c:pt>
                <c:pt idx="1">
                  <c:v>0.14877201432850809</c:v>
                </c:pt>
                <c:pt idx="2">
                  <c:v>0.20893151268960622</c:v>
                </c:pt>
                <c:pt idx="3">
                  <c:v>0.10464218216336849</c:v>
                </c:pt>
                <c:pt idx="4">
                  <c:v>5.4219269590639239E-2</c:v>
                </c:pt>
                <c:pt idx="5">
                  <c:v>6.3840425520602248E-2</c:v>
                </c:pt>
                <c:pt idx="6">
                  <c:v>6.4701000824833252E-2</c:v>
                </c:pt>
                <c:pt idx="7">
                  <c:v>4.0594254641748963E-2</c:v>
                </c:pt>
                <c:pt idx="8">
                  <c:v>4.6307957440470733E-2</c:v>
                </c:pt>
                <c:pt idx="9">
                  <c:v>1.3949072700953621E-2</c:v>
                </c:pt>
              </c:numCache>
            </c:numRef>
          </c:val>
          <c:extLst>
            <c:ext xmlns:c16="http://schemas.microsoft.com/office/drawing/2014/chart" uri="{C3380CC4-5D6E-409C-BE32-E72D297353CC}">
              <c16:uniqueId val="{00000000-90DD-4905-9AA2-53979462BB18}"/>
            </c:ext>
          </c:extLst>
        </c:ser>
        <c:ser>
          <c:idx val="1"/>
          <c:order val="1"/>
          <c:tx>
            <c:strRef>
              <c:f>Sheet1!$C$1</c:f>
              <c:strCache>
                <c:ptCount val="1"/>
                <c:pt idx="0">
                  <c:v>2018/19</c:v>
                </c:pt>
              </c:strCache>
            </c:strRef>
          </c:tx>
          <c:spPr>
            <a:solidFill>
              <a:srgbClr val="A2C5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Burglary</c:v>
                </c:pt>
                <c:pt idx="1">
                  <c:v>Robbery</c:v>
                </c:pt>
                <c:pt idx="2">
                  <c:v>Vehicle Crime</c:v>
                </c:pt>
                <c:pt idx="3">
                  <c:v>Harassment / Abusive Behaviour</c:v>
                </c:pt>
                <c:pt idx="4">
                  <c:v>Violent Crime</c:v>
                </c:pt>
                <c:pt idx="5">
                  <c:v>ASB – General</c:v>
                </c:pt>
                <c:pt idx="6">
                  <c:v>Criminal Damage</c:v>
                </c:pt>
                <c:pt idx="7">
                  <c:v>ASB – Youth Related</c:v>
                </c:pt>
                <c:pt idx="8">
                  <c:v>Fraud / Scams</c:v>
                </c:pt>
                <c:pt idx="9">
                  <c:v>Domestic Violence</c:v>
                </c:pt>
              </c:strCache>
            </c:strRef>
          </c:cat>
          <c:val>
            <c:numRef>
              <c:f>Sheet1!$C$2:$C$11</c:f>
              <c:numCache>
                <c:formatCode>0%</c:formatCode>
                <c:ptCount val="10"/>
                <c:pt idx="0">
                  <c:v>0.22227327473353867</c:v>
                </c:pt>
                <c:pt idx="1">
                  <c:v>0.21536362928110653</c:v>
                </c:pt>
                <c:pt idx="2">
                  <c:v>0.2008242054389858</c:v>
                </c:pt>
                <c:pt idx="3">
                  <c:v>0.12798462131172539</c:v>
                </c:pt>
                <c:pt idx="4">
                  <c:v>0.10864269569796245</c:v>
                </c:pt>
                <c:pt idx="5">
                  <c:v>9.0746033896552572E-2</c:v>
                </c:pt>
                <c:pt idx="6">
                  <c:v>7.9418790154143548E-2</c:v>
                </c:pt>
                <c:pt idx="7">
                  <c:v>6.0640464175749718E-2</c:v>
                </c:pt>
                <c:pt idx="8">
                  <c:v>5.2292668941643493E-2</c:v>
                </c:pt>
                <c:pt idx="9">
                  <c:v>3.8559404326929385E-2</c:v>
                </c:pt>
              </c:numCache>
            </c:numRef>
          </c:val>
          <c:extLst>
            <c:ext xmlns:c16="http://schemas.microsoft.com/office/drawing/2014/chart" uri="{C3380CC4-5D6E-409C-BE32-E72D297353CC}">
              <c16:uniqueId val="{00000000-22E1-44B7-808E-135FCB3CA454}"/>
            </c:ext>
          </c:extLst>
        </c:ser>
        <c:dLbls>
          <c:dLblPos val="outEnd"/>
          <c:showLegendKey val="0"/>
          <c:showVal val="1"/>
          <c:showCatName val="0"/>
          <c:showSerName val="0"/>
          <c:showPercent val="0"/>
          <c:showBubbleSize val="0"/>
        </c:dLbls>
        <c:gapWidth val="50"/>
        <c:overlap val="-27"/>
        <c:axId val="352448296"/>
        <c:axId val="352447120"/>
      </c:barChart>
      <c:catAx>
        <c:axId val="352448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352447120"/>
        <c:crosses val="autoZero"/>
        <c:auto val="1"/>
        <c:lblAlgn val="ctr"/>
        <c:lblOffset val="100"/>
        <c:noMultiLvlLbl val="0"/>
      </c:catAx>
      <c:valAx>
        <c:axId val="352447120"/>
        <c:scaling>
          <c:orientation val="minMax"/>
        </c:scaling>
        <c:delete val="1"/>
        <c:axPos val="l"/>
        <c:numFmt formatCode="0%" sourceLinked="1"/>
        <c:majorTickMark val="none"/>
        <c:minorTickMark val="none"/>
        <c:tickLblPos val="nextTo"/>
        <c:crossAx val="352448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Yes</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0.81970199647299424</c:v>
                </c:pt>
                <c:pt idx="1">
                  <c:v>0.8254632781801059</c:v>
                </c:pt>
              </c:numCache>
            </c:numRef>
          </c:val>
          <c:extLst>
            <c:ext xmlns:c16="http://schemas.microsoft.com/office/drawing/2014/chart" uri="{C3380CC4-5D6E-409C-BE32-E72D297353CC}">
              <c16:uniqueId val="{00000000-4DBB-4DE9-AFB0-D5F20E74477B}"/>
            </c:ext>
          </c:extLst>
        </c:ser>
        <c:dLbls>
          <c:dLblPos val="outEnd"/>
          <c:showLegendKey val="0"/>
          <c:showVal val="1"/>
          <c:showCatName val="0"/>
          <c:showSerName val="0"/>
          <c:showPercent val="0"/>
          <c:showBubbleSize val="0"/>
        </c:dLbls>
        <c:gapWidth val="50"/>
        <c:overlap val="-33"/>
        <c:axId val="352452216"/>
        <c:axId val="352453392"/>
      </c:barChart>
      <c:catAx>
        <c:axId val="3524522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53392"/>
        <c:crosses val="autoZero"/>
        <c:auto val="1"/>
        <c:lblAlgn val="ctr"/>
        <c:lblOffset val="100"/>
        <c:noMultiLvlLbl val="0"/>
      </c:catAx>
      <c:valAx>
        <c:axId val="352453392"/>
        <c:scaling>
          <c:orientation val="minMax"/>
          <c:max val="1"/>
          <c:min val="0"/>
        </c:scaling>
        <c:delete val="1"/>
        <c:axPos val="l"/>
        <c:numFmt formatCode="0%" sourceLinked="1"/>
        <c:majorTickMark val="out"/>
        <c:minorTickMark val="none"/>
        <c:tickLblPos val="nextTo"/>
        <c:crossAx val="352452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29067345184088E-2"/>
          <c:y val="0.12350491115347383"/>
          <c:w val="0.69169887146994669"/>
          <c:h val="0.70389940670858497"/>
        </c:manualLayout>
      </c:layout>
      <c:barChart>
        <c:barDir val="col"/>
        <c:grouping val="percentStacked"/>
        <c:varyColors val="0"/>
        <c:ser>
          <c:idx val="0"/>
          <c:order val="0"/>
          <c:tx>
            <c:strRef>
              <c:f>Sheet1!$B$1</c:f>
              <c:strCache>
                <c:ptCount val="1"/>
                <c:pt idx="0">
                  <c:v>Don’t know</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Sheet1!$B$2:$B$3</c:f>
              <c:numCache>
                <c:formatCode>0%</c:formatCode>
                <c:ptCount val="2"/>
                <c:pt idx="0">
                  <c:v>0.103294655771003</c:v>
                </c:pt>
                <c:pt idx="1">
                  <c:v>0.10985218521956358</c:v>
                </c:pt>
              </c:numCache>
            </c:numRef>
          </c:val>
          <c:extLst>
            <c:ext xmlns:c16="http://schemas.microsoft.com/office/drawing/2014/chart" uri="{C3380CC4-5D6E-409C-BE32-E72D297353CC}">
              <c16:uniqueId val="{00000000-B1F3-4401-8CC3-053571D66452}"/>
            </c:ext>
          </c:extLst>
        </c:ser>
        <c:ser>
          <c:idx val="1"/>
          <c:order val="1"/>
          <c:tx>
            <c:strRef>
              <c:f>Sheet1!$C$1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Sheet1!$C$2:$C$3</c:f>
              <c:numCache>
                <c:formatCode>0%</c:formatCode>
                <c:ptCount val="2"/>
                <c:pt idx="0">
                  <c:v>7.1768521808605518E-2</c:v>
                </c:pt>
                <c:pt idx="1">
                  <c:v>5.453708738662931E-2</c:v>
                </c:pt>
              </c:numCache>
            </c:numRef>
          </c:val>
          <c:extLst>
            <c:ext xmlns:c16="http://schemas.microsoft.com/office/drawing/2014/chart" uri="{C3380CC4-5D6E-409C-BE32-E72D297353CC}">
              <c16:uniqueId val="{00000001-B1F3-4401-8CC3-053571D66452}"/>
            </c:ext>
          </c:extLst>
        </c:ser>
        <c:ser>
          <c:idx val="2"/>
          <c:order val="2"/>
          <c:tx>
            <c:strRef>
              <c:f>Sheet1!$D$1</c:f>
              <c:strCache>
                <c:ptCount val="1"/>
                <c:pt idx="0">
                  <c:v>Tend to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Sheet1!$D$2:$D$3</c:f>
              <c:numCache>
                <c:formatCode>0%</c:formatCode>
                <c:ptCount val="2"/>
                <c:pt idx="0">
                  <c:v>8.6337618586290674E-2</c:v>
                </c:pt>
                <c:pt idx="1">
                  <c:v>9.7295849408680551E-2</c:v>
                </c:pt>
              </c:numCache>
            </c:numRef>
          </c:val>
          <c:extLst>
            <c:ext xmlns:c16="http://schemas.microsoft.com/office/drawing/2014/chart" uri="{C3380CC4-5D6E-409C-BE32-E72D297353CC}">
              <c16:uniqueId val="{00000002-B1F3-4401-8CC3-053571D66452}"/>
            </c:ext>
          </c:extLst>
        </c:ser>
        <c:ser>
          <c:idx val="3"/>
          <c:order val="3"/>
          <c:tx>
            <c:strRef>
              <c:f>Sheet1!$E$1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Sheet1!$E$2:$E$3</c:f>
              <c:numCache>
                <c:formatCode>0%</c:formatCode>
                <c:ptCount val="2"/>
                <c:pt idx="0">
                  <c:v>0.19483636789253286</c:v>
                </c:pt>
                <c:pt idx="1">
                  <c:v>0.14862531028855347</c:v>
                </c:pt>
              </c:numCache>
            </c:numRef>
          </c:val>
          <c:extLst>
            <c:ext xmlns:c16="http://schemas.microsoft.com/office/drawing/2014/chart" uri="{C3380CC4-5D6E-409C-BE32-E72D297353CC}">
              <c16:uniqueId val="{00000003-B1F3-4401-8CC3-053571D66452}"/>
            </c:ext>
          </c:extLst>
        </c:ser>
        <c:ser>
          <c:idx val="4"/>
          <c:order val="4"/>
          <c:tx>
            <c:strRef>
              <c:f>Sheet1!$F$1</c:f>
              <c:strCache>
                <c:ptCount val="1"/>
                <c:pt idx="0">
                  <c:v>Tend to agree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Sheet1!$F$2:$F$3</c:f>
              <c:numCache>
                <c:formatCode>0%</c:formatCode>
                <c:ptCount val="2"/>
                <c:pt idx="0">
                  <c:v>0.37056578289070813</c:v>
                </c:pt>
                <c:pt idx="1">
                  <c:v>0.44876851814983254</c:v>
                </c:pt>
              </c:numCache>
            </c:numRef>
          </c:val>
          <c:extLst>
            <c:ext xmlns:c16="http://schemas.microsoft.com/office/drawing/2014/chart" uri="{C3380CC4-5D6E-409C-BE32-E72D297353CC}">
              <c16:uniqueId val="{00000004-B1F3-4401-8CC3-053571D66452}"/>
            </c:ext>
          </c:extLst>
        </c:ser>
        <c:ser>
          <c:idx val="5"/>
          <c:order val="5"/>
          <c:tx>
            <c:strRef>
              <c:f>Sheet1!$G$1</c:f>
              <c:strCache>
                <c:ptCount val="1"/>
                <c:pt idx="0">
                  <c:v>Strongly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2017/18</c:v>
                </c:pt>
                <c:pt idx="1">
                  <c:v>2018/19</c:v>
                </c:pt>
              </c:strCache>
            </c:strRef>
          </c:cat>
          <c:val>
            <c:numRef>
              <c:f>Sheet1!$G$2:$G$3</c:f>
              <c:numCache>
                <c:formatCode>0%</c:formatCode>
                <c:ptCount val="2"/>
                <c:pt idx="0">
                  <c:v>0.17319705305085056</c:v>
                </c:pt>
                <c:pt idx="1">
                  <c:v>0.14092104954672602</c:v>
                </c:pt>
              </c:numCache>
            </c:numRef>
          </c:val>
          <c:extLst>
            <c:ext xmlns:c16="http://schemas.microsoft.com/office/drawing/2014/chart" uri="{C3380CC4-5D6E-409C-BE32-E72D297353CC}">
              <c16:uniqueId val="{00000000-187B-4B71-8E98-D37C378A97DA}"/>
            </c:ext>
          </c:extLst>
        </c:ser>
        <c:dLbls>
          <c:dLblPos val="ctr"/>
          <c:showLegendKey val="0"/>
          <c:showVal val="1"/>
          <c:showCatName val="0"/>
          <c:showSerName val="0"/>
          <c:showPercent val="0"/>
          <c:showBubbleSize val="0"/>
        </c:dLbls>
        <c:gapWidth val="50"/>
        <c:overlap val="100"/>
        <c:axId val="422569160"/>
        <c:axId val="422568376"/>
      </c:barChart>
      <c:catAx>
        <c:axId val="422569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568376"/>
        <c:crosses val="autoZero"/>
        <c:auto val="1"/>
        <c:lblAlgn val="ctr"/>
        <c:lblOffset val="100"/>
        <c:noMultiLvlLbl val="0"/>
      </c:catAx>
      <c:valAx>
        <c:axId val="422568376"/>
        <c:scaling>
          <c:orientation val="minMax"/>
        </c:scaling>
        <c:delete val="1"/>
        <c:axPos val="l"/>
        <c:numFmt formatCode="0%" sourceLinked="1"/>
        <c:majorTickMark val="none"/>
        <c:minorTickMark val="none"/>
        <c:tickLblPos val="nextTo"/>
        <c:crossAx val="422569160"/>
        <c:crosses val="autoZero"/>
        <c:crossBetween val="between"/>
      </c:valAx>
      <c:spPr>
        <a:noFill/>
        <a:ln>
          <a:noFill/>
        </a:ln>
        <a:effectLst/>
      </c:spPr>
    </c:plotArea>
    <c:legend>
      <c:legendPos val="r"/>
      <c:layout>
        <c:manualLayout>
          <c:xMode val="edge"/>
          <c:yMode val="edge"/>
          <c:x val="0.72046205146533382"/>
          <c:y val="0.2152796522833427"/>
          <c:w val="0.27953794853466624"/>
          <c:h val="0.4590172121006951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Victims reported crime/ASB to police</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0.8126845878196961</c:v>
                </c:pt>
                <c:pt idx="1">
                  <c:v>0.82280634641145789</c:v>
                </c:pt>
                <c:pt idx="2">
                  <c:v>0.8010522069289927</c:v>
                </c:pt>
                <c:pt idx="3">
                  <c:v>0.84229577069811112</c:v>
                </c:pt>
                <c:pt idx="4">
                  <c:v>0.84712480149136193</c:v>
                </c:pt>
                <c:pt idx="5">
                  <c:v>0.81600330264765131</c:v>
                </c:pt>
                <c:pt idx="6">
                  <c:v>0.82258681971489678</c:v>
                </c:pt>
                <c:pt idx="7">
                  <c:v>0.82258681971489678</c:v>
                </c:pt>
              </c:numCache>
            </c:numRef>
          </c:val>
          <c:smooth val="0"/>
          <c:extLst>
            <c:ext xmlns:c16="http://schemas.microsoft.com/office/drawing/2014/chart" uri="{C3380CC4-5D6E-409C-BE32-E72D297353CC}">
              <c16:uniqueId val="{00000000-A310-4940-BC4F-7991886E4A45}"/>
            </c:ext>
          </c:extLst>
        </c:ser>
        <c:dLbls>
          <c:dLblPos val="t"/>
          <c:showLegendKey val="0"/>
          <c:showVal val="1"/>
          <c:showCatName val="0"/>
          <c:showSerName val="0"/>
          <c:showPercent val="0"/>
          <c:showBubbleSize val="0"/>
        </c:dLbls>
        <c:marker val="1"/>
        <c:smooth val="0"/>
        <c:axId val="352447904"/>
        <c:axId val="352448688"/>
      </c:lineChart>
      <c:catAx>
        <c:axId val="35244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48688"/>
        <c:crosses val="autoZero"/>
        <c:auto val="1"/>
        <c:lblAlgn val="ctr"/>
        <c:lblOffset val="100"/>
        <c:noMultiLvlLbl val="0"/>
      </c:catAx>
      <c:valAx>
        <c:axId val="3524486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44790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AUTHORITY!$I$3</c:f>
              <c:strCache>
                <c:ptCount val="1"/>
                <c:pt idx="0">
                  <c:v>Weighted Proportions</c:v>
                </c:pt>
              </c:strCache>
            </c:strRef>
          </c:tx>
          <c:spPr>
            <a:solidFill>
              <a:srgbClr val="1BBABF"/>
            </a:solidFill>
            <a:ln>
              <a:no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AUTHORITY!$G$4:$G$17</c:f>
              <c:strCache>
                <c:ptCount val="14"/>
                <c:pt idx="0">
                  <c:v>Colchester</c:v>
                </c:pt>
                <c:pt idx="1">
                  <c:v>Basildon</c:v>
                </c:pt>
                <c:pt idx="2">
                  <c:v>Southend-On-Sea</c:v>
                </c:pt>
                <c:pt idx="3">
                  <c:v>Chelmsford</c:v>
                </c:pt>
                <c:pt idx="4">
                  <c:v>Thurrock</c:v>
                </c:pt>
                <c:pt idx="5">
                  <c:v>Braintree</c:v>
                </c:pt>
                <c:pt idx="6">
                  <c:v>Tendring</c:v>
                </c:pt>
                <c:pt idx="7">
                  <c:v>Epping Forest</c:v>
                </c:pt>
                <c:pt idx="8">
                  <c:v>Castle Point</c:v>
                </c:pt>
                <c:pt idx="9">
                  <c:v>Harlow</c:v>
                </c:pt>
                <c:pt idx="10">
                  <c:v>Rochford</c:v>
                </c:pt>
                <c:pt idx="11">
                  <c:v>Uttlesford</c:v>
                </c:pt>
                <c:pt idx="12">
                  <c:v>Brentwood</c:v>
                </c:pt>
                <c:pt idx="13">
                  <c:v>Maldon</c:v>
                </c:pt>
              </c:strCache>
            </c:strRef>
          </c:cat>
          <c:val>
            <c:numRef>
              <c:f>AUTHORITY!$I$4:$I$17</c:f>
              <c:numCache>
                <c:formatCode>0%</c:formatCode>
                <c:ptCount val="14"/>
                <c:pt idx="0">
                  <c:v>0.10290000000000001</c:v>
                </c:pt>
                <c:pt idx="1">
                  <c:v>0.1017</c:v>
                </c:pt>
                <c:pt idx="2">
                  <c:v>0.100000000000001</c:v>
                </c:pt>
                <c:pt idx="3">
                  <c:v>9.6600000000000102E-2</c:v>
                </c:pt>
                <c:pt idx="4">
                  <c:v>9.2400000000000093E-2</c:v>
                </c:pt>
                <c:pt idx="5">
                  <c:v>8.4200000000000094E-2</c:v>
                </c:pt>
                <c:pt idx="6">
                  <c:v>7.9000000000000306E-2</c:v>
                </c:pt>
                <c:pt idx="7">
                  <c:v>7.2600000000000303E-2</c:v>
                </c:pt>
                <c:pt idx="8">
                  <c:v>4.9900000000000097E-2</c:v>
                </c:pt>
                <c:pt idx="9">
                  <c:v>4.7800000000000301E-2</c:v>
                </c:pt>
                <c:pt idx="10">
                  <c:v>4.7600000000000101E-2</c:v>
                </c:pt>
                <c:pt idx="11">
                  <c:v>4.7600000000000101E-2</c:v>
                </c:pt>
                <c:pt idx="12">
                  <c:v>4.26000000000002E-2</c:v>
                </c:pt>
                <c:pt idx="13">
                  <c:v>3.5100000000000103E-2</c:v>
                </c:pt>
              </c:numCache>
            </c:numRef>
          </c:val>
          <c:extLst>
            <c:ext xmlns:c16="http://schemas.microsoft.com/office/drawing/2014/chart" uri="{C3380CC4-5D6E-409C-BE32-E72D297353CC}">
              <c16:uniqueId val="{00000000-A4A8-46AD-B498-550C914B602C}"/>
            </c:ext>
          </c:extLst>
        </c:ser>
        <c:dLbls>
          <c:dLblPos val="outEnd"/>
          <c:showLegendKey val="0"/>
          <c:showVal val="1"/>
          <c:showCatName val="0"/>
          <c:showSerName val="0"/>
          <c:showPercent val="0"/>
          <c:showBubbleSize val="0"/>
        </c:dLbls>
        <c:gapWidth val="40"/>
        <c:axId val="359371528"/>
        <c:axId val="359368392"/>
      </c:barChart>
      <c:catAx>
        <c:axId val="3593715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359368392"/>
        <c:crosses val="autoZero"/>
        <c:auto val="1"/>
        <c:lblAlgn val="ctr"/>
        <c:lblOffset val="100"/>
        <c:noMultiLvlLbl val="0"/>
      </c:catAx>
      <c:valAx>
        <c:axId val="359368392"/>
        <c:scaling>
          <c:orientation val="minMax"/>
        </c:scaling>
        <c:delete val="1"/>
        <c:axPos val="t"/>
        <c:numFmt formatCode="0%" sourceLinked="1"/>
        <c:majorTickMark val="none"/>
        <c:minorTickMark val="none"/>
        <c:tickLblPos val="nextTo"/>
        <c:crossAx val="359371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31327334083242"/>
          <c:y val="3.0469628796400455E-3"/>
          <c:w val="0.65868297712785906"/>
          <c:h val="0.98802446569178848"/>
        </c:manualLayout>
      </c:layout>
      <c:doughnutChart>
        <c:varyColors val="1"/>
        <c:ser>
          <c:idx val="0"/>
          <c:order val="0"/>
          <c:tx>
            <c:strRef>
              <c:f>Sheet1!$B$1</c:f>
              <c:strCache>
                <c:ptCount val="1"/>
                <c:pt idx="0">
                  <c:v>Sales</c:v>
                </c:pt>
              </c:strCache>
            </c:strRef>
          </c:tx>
          <c:explosion val="1"/>
          <c:dPt>
            <c:idx val="0"/>
            <c:bubble3D val="0"/>
            <c:spPr>
              <a:solidFill>
                <a:srgbClr val="A2C5E8"/>
              </a:solidFill>
            </c:spPr>
            <c:extLst>
              <c:ext xmlns:c16="http://schemas.microsoft.com/office/drawing/2014/chart" uri="{C3380CC4-5D6E-409C-BE32-E72D297353CC}">
                <c16:uniqueId val="{00000001-4C58-4D7E-BCCF-9C58C0A70D4C}"/>
              </c:ext>
            </c:extLst>
          </c:dPt>
          <c:dPt>
            <c:idx val="1"/>
            <c:bubble3D val="0"/>
            <c:spPr>
              <a:solidFill>
                <a:schemeClr val="bg1">
                  <a:lumMod val="75000"/>
                </a:schemeClr>
              </a:solidFill>
            </c:spPr>
            <c:extLst>
              <c:ext xmlns:c16="http://schemas.microsoft.com/office/drawing/2014/chart" uri="{C3380CC4-5D6E-409C-BE32-E72D297353CC}">
                <c16:uniqueId val="{00000003-4C58-4D7E-BCCF-9C58C0A70D4C}"/>
              </c:ext>
            </c:extLst>
          </c:dPt>
          <c:dPt>
            <c:idx val="2"/>
            <c:bubble3D val="0"/>
            <c:spPr>
              <a:noFill/>
            </c:spPr>
            <c:extLst>
              <c:ext xmlns:c16="http://schemas.microsoft.com/office/drawing/2014/chart" uri="{C3380CC4-5D6E-409C-BE32-E72D297353CC}">
                <c16:uniqueId val="{00000005-4C58-4D7E-BCCF-9C58C0A70D4C}"/>
              </c:ext>
            </c:extLst>
          </c:dPt>
          <c:dPt>
            <c:idx val="3"/>
            <c:bubble3D val="0"/>
            <c:spPr>
              <a:noFill/>
              <a:ln>
                <a:noFill/>
              </a:ln>
            </c:spPr>
            <c:extLst>
              <c:ext xmlns:c16="http://schemas.microsoft.com/office/drawing/2014/chart" uri="{C3380CC4-5D6E-409C-BE32-E72D297353CC}">
                <c16:uniqueId val="{00000007-4C58-4D7E-BCCF-9C58C0A70D4C}"/>
              </c:ext>
            </c:extLst>
          </c:dPt>
          <c:cat>
            <c:strRef>
              <c:f>Sheet1!$A$2:$A$4</c:f>
              <c:strCache>
                <c:ptCount val="3"/>
                <c:pt idx="0">
                  <c:v>Fill</c:v>
                </c:pt>
                <c:pt idx="1">
                  <c:v>Placeholder</c:v>
                </c:pt>
                <c:pt idx="2">
                  <c:v>Invisible</c:v>
                </c:pt>
              </c:strCache>
            </c:strRef>
          </c:cat>
          <c:val>
            <c:numRef>
              <c:f>Sheet1!$B$2:$B$4</c:f>
              <c:numCache>
                <c:formatCode>General</c:formatCode>
                <c:ptCount val="3"/>
                <c:pt idx="0">
                  <c:v>10</c:v>
                </c:pt>
                <c:pt idx="1">
                  <c:v>90</c:v>
                </c:pt>
                <c:pt idx="2">
                  <c:v>100</c:v>
                </c:pt>
              </c:numCache>
            </c:numRef>
          </c:val>
          <c:extLst>
            <c:ext xmlns:c16="http://schemas.microsoft.com/office/drawing/2014/chart" uri="{C3380CC4-5D6E-409C-BE32-E72D297353CC}">
              <c16:uniqueId val="{00000008-4C58-4D7E-BCCF-9C58C0A70D4C}"/>
            </c:ext>
          </c:extLst>
        </c:ser>
        <c:dLbls>
          <c:showLegendKey val="0"/>
          <c:showVal val="0"/>
          <c:showCatName val="0"/>
          <c:showSerName val="0"/>
          <c:showPercent val="0"/>
          <c:showBubbleSize val="0"/>
          <c:showLeaderLines val="1"/>
        </c:dLbls>
        <c:firstSliceAng val="270"/>
        <c:holeSize val="85"/>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dirty="0"/>
              <a:t>Demographic Analysis </a:t>
            </a:r>
            <a:r>
              <a:rPr lang="en-US" sz="1600" dirty="0"/>
              <a:t>(last 12</a:t>
            </a:r>
            <a:r>
              <a:rPr lang="en-US" sz="1600" baseline="0" dirty="0"/>
              <a:t> months)</a:t>
            </a:r>
            <a:endParaRPr lang="en-US" sz="1600" dirty="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Strongly/Tend to Agree (NET)</c:v>
                </c:pt>
              </c:strCache>
            </c:strRef>
          </c:tx>
          <c:spPr>
            <a:solidFill>
              <a:srgbClr val="A2C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Male</c:v>
                </c:pt>
                <c:pt idx="1">
                  <c:v>Female</c:v>
                </c:pt>
                <c:pt idx="2">
                  <c:v>16 to 34</c:v>
                </c:pt>
                <c:pt idx="3">
                  <c:v>35 to 54</c:v>
                </c:pt>
                <c:pt idx="4">
                  <c:v>55+</c:v>
                </c:pt>
                <c:pt idx="5">
                  <c:v>White</c:v>
                </c:pt>
                <c:pt idx="6">
                  <c:v>BME</c:v>
                </c:pt>
                <c:pt idx="7">
                  <c:v>Yes</c:v>
                </c:pt>
                <c:pt idx="8">
                  <c:v>No</c:v>
                </c:pt>
              </c:strCache>
            </c:strRef>
          </c:cat>
          <c:val>
            <c:numRef>
              <c:f>Sheet1!$B$2:$B$10</c:f>
              <c:numCache>
                <c:formatCode>0%</c:formatCode>
                <c:ptCount val="9"/>
                <c:pt idx="0">
                  <c:v>0.62</c:v>
                </c:pt>
                <c:pt idx="1">
                  <c:v>0.56999999999999995</c:v>
                </c:pt>
                <c:pt idx="2">
                  <c:v>0.64</c:v>
                </c:pt>
                <c:pt idx="3">
                  <c:v>0.59</c:v>
                </c:pt>
                <c:pt idx="4">
                  <c:v>0.54</c:v>
                </c:pt>
                <c:pt idx="5">
                  <c:v>0.6</c:v>
                </c:pt>
                <c:pt idx="6">
                  <c:v>0.55000000000000004</c:v>
                </c:pt>
                <c:pt idx="7">
                  <c:v>0.53</c:v>
                </c:pt>
                <c:pt idx="8">
                  <c:v>0.6</c:v>
                </c:pt>
              </c:numCache>
            </c:numRef>
          </c:val>
          <c:extLst>
            <c:ext xmlns:c16="http://schemas.microsoft.com/office/drawing/2014/chart" uri="{C3380CC4-5D6E-409C-BE32-E72D297353CC}">
              <c16:uniqueId val="{00000000-0A52-4D73-B77C-45CBDB87AD23}"/>
            </c:ext>
          </c:extLst>
        </c:ser>
        <c:dLbls>
          <c:showLegendKey val="0"/>
          <c:showVal val="0"/>
          <c:showCatName val="0"/>
          <c:showSerName val="0"/>
          <c:showPercent val="0"/>
          <c:showBubbleSize val="0"/>
        </c:dLbls>
        <c:gapWidth val="50"/>
        <c:overlap val="-27"/>
        <c:axId val="422568768"/>
        <c:axId val="422570728"/>
      </c:barChart>
      <c:catAx>
        <c:axId val="42256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570728"/>
        <c:crosses val="autoZero"/>
        <c:auto val="1"/>
        <c:lblAlgn val="ctr"/>
        <c:lblOffset val="100"/>
        <c:noMultiLvlLbl val="0"/>
      </c:catAx>
      <c:valAx>
        <c:axId val="422570728"/>
        <c:scaling>
          <c:orientation val="minMax"/>
          <c:min val="0"/>
        </c:scaling>
        <c:delete val="1"/>
        <c:axPos val="l"/>
        <c:numFmt formatCode="0%" sourceLinked="1"/>
        <c:majorTickMark val="out"/>
        <c:minorTickMark val="none"/>
        <c:tickLblPos val="nextTo"/>
        <c:crossAx val="422568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sz="1800" b="0" i="0" baseline="0" dirty="0">
                <a:effectLst/>
              </a:rPr>
              <a:t>District Comparisons </a:t>
            </a:r>
            <a:r>
              <a:rPr lang="en-US" sz="1600" b="0" i="0" baseline="0" dirty="0">
                <a:effectLst/>
              </a:rPr>
              <a:t>(last 12 months</a:t>
            </a:r>
            <a:r>
              <a:rPr lang="en-US" sz="1800" b="0" i="0" baseline="0" dirty="0">
                <a:effectLst/>
              </a:rPr>
              <a:t>)</a:t>
            </a:r>
            <a:endParaRPr lang="en-GB" dirty="0">
              <a:effectLst/>
            </a:endParaRP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750434385002288"/>
          <c:y val="0.18242037442256262"/>
          <c:w val="0.65249565614997718"/>
          <c:h val="0.78927506280897963"/>
        </c:manualLayout>
      </c:layout>
      <c:barChart>
        <c:barDir val="bar"/>
        <c:grouping val="clustered"/>
        <c:varyColors val="0"/>
        <c:ser>
          <c:idx val="0"/>
          <c:order val="0"/>
          <c:tx>
            <c:strRef>
              <c:f>Sheet1!$B$1</c:f>
              <c:strCache>
                <c:ptCount val="1"/>
                <c:pt idx="0">
                  <c:v>% Strongly/Tend to Agree (NET)</c:v>
                </c:pt>
              </c:strCache>
            </c:strRef>
          </c:tx>
          <c:spPr>
            <a:solidFill>
              <a:srgbClr val="1BBAB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Colchester</c:v>
                </c:pt>
                <c:pt idx="1">
                  <c:v>Braintree</c:v>
                </c:pt>
                <c:pt idx="2">
                  <c:v>Thurrock</c:v>
                </c:pt>
                <c:pt idx="3">
                  <c:v>Rochford</c:v>
                </c:pt>
                <c:pt idx="4">
                  <c:v>Harlow</c:v>
                </c:pt>
                <c:pt idx="5">
                  <c:v>Chelmsford</c:v>
                </c:pt>
                <c:pt idx="6">
                  <c:v>Castle Point</c:v>
                </c:pt>
                <c:pt idx="7">
                  <c:v>Southend-On-Sea</c:v>
                </c:pt>
                <c:pt idx="8">
                  <c:v>Maldon</c:v>
                </c:pt>
                <c:pt idx="9">
                  <c:v>Tendring</c:v>
                </c:pt>
                <c:pt idx="10">
                  <c:v>Basildon</c:v>
                </c:pt>
                <c:pt idx="11">
                  <c:v>Brentwood</c:v>
                </c:pt>
                <c:pt idx="12">
                  <c:v>Uttlesford</c:v>
                </c:pt>
                <c:pt idx="13">
                  <c:v>Epping Forest</c:v>
                </c:pt>
              </c:strCache>
            </c:strRef>
          </c:cat>
          <c:val>
            <c:numRef>
              <c:f>Sheet1!$B$2:$B$15</c:f>
              <c:numCache>
                <c:formatCode>0%</c:formatCode>
                <c:ptCount val="14"/>
                <c:pt idx="0">
                  <c:v>0.65</c:v>
                </c:pt>
                <c:pt idx="1">
                  <c:v>0.63</c:v>
                </c:pt>
                <c:pt idx="2">
                  <c:v>0.62</c:v>
                </c:pt>
                <c:pt idx="3">
                  <c:v>0.62</c:v>
                </c:pt>
                <c:pt idx="4">
                  <c:v>0.62</c:v>
                </c:pt>
                <c:pt idx="5">
                  <c:v>0.61</c:v>
                </c:pt>
                <c:pt idx="6">
                  <c:v>0.61</c:v>
                </c:pt>
                <c:pt idx="7">
                  <c:v>0.59</c:v>
                </c:pt>
                <c:pt idx="8">
                  <c:v>0.57999999999999996</c:v>
                </c:pt>
                <c:pt idx="9">
                  <c:v>0.56999999999999995</c:v>
                </c:pt>
                <c:pt idx="10">
                  <c:v>0.56999999999999995</c:v>
                </c:pt>
                <c:pt idx="11">
                  <c:v>0.51</c:v>
                </c:pt>
                <c:pt idx="12">
                  <c:v>0.5</c:v>
                </c:pt>
                <c:pt idx="13">
                  <c:v>0.49</c:v>
                </c:pt>
              </c:numCache>
            </c:numRef>
          </c:val>
          <c:extLst>
            <c:ext xmlns:c16="http://schemas.microsoft.com/office/drawing/2014/chart" uri="{C3380CC4-5D6E-409C-BE32-E72D297353CC}">
              <c16:uniqueId val="{00000000-B239-49C9-8E28-5582F0A2FB15}"/>
            </c:ext>
          </c:extLst>
        </c:ser>
        <c:dLbls>
          <c:showLegendKey val="0"/>
          <c:showVal val="0"/>
          <c:showCatName val="0"/>
          <c:showSerName val="0"/>
          <c:showPercent val="0"/>
          <c:showBubbleSize val="0"/>
        </c:dLbls>
        <c:gapWidth val="50"/>
        <c:axId val="422571512"/>
        <c:axId val="422571904"/>
      </c:barChart>
      <c:catAx>
        <c:axId val="422571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2571904"/>
        <c:crosses val="autoZero"/>
        <c:auto val="1"/>
        <c:lblAlgn val="ctr"/>
        <c:lblOffset val="100"/>
        <c:noMultiLvlLbl val="0"/>
      </c:catAx>
      <c:valAx>
        <c:axId val="422571904"/>
        <c:scaling>
          <c:orientation val="minMax"/>
          <c:max val="0.9"/>
        </c:scaling>
        <c:delete val="1"/>
        <c:axPos val="t"/>
        <c:numFmt formatCode="0%" sourceLinked="1"/>
        <c:majorTickMark val="out"/>
        <c:minorTickMark val="none"/>
        <c:tickLblPos val="nextTo"/>
        <c:crossAx val="4225715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Strongly/Tend to Agree (NET)</c:v>
                </c:pt>
              </c:strCache>
            </c:strRef>
          </c:tx>
          <c:spPr>
            <a:ln w="28575" cap="rnd">
              <a:solidFill>
                <a:srgbClr val="1BBABF"/>
              </a:solidFill>
              <a:round/>
            </a:ln>
            <a:effectLst/>
          </c:spPr>
          <c:marker>
            <c:symbol val="square"/>
            <c:size val="5"/>
            <c:spPr>
              <a:solidFill>
                <a:srgbClr val="1BBABF"/>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Q1
17/18</c:v>
                </c:pt>
                <c:pt idx="1">
                  <c:v>Q2
17/18</c:v>
                </c:pt>
                <c:pt idx="2">
                  <c:v>Q3
17/18</c:v>
                </c:pt>
                <c:pt idx="3">
                  <c:v>Q4
17/18</c:v>
                </c:pt>
                <c:pt idx="4">
                  <c:v>Q1
18/19</c:v>
                </c:pt>
                <c:pt idx="5">
                  <c:v>Q2
18/19</c:v>
                </c:pt>
                <c:pt idx="6">
                  <c:v>Q3
18/19</c:v>
                </c:pt>
                <c:pt idx="7">
                  <c:v>Q4
18/19</c:v>
                </c:pt>
              </c:strCache>
            </c:strRef>
          </c:cat>
          <c:val>
            <c:numRef>
              <c:f>Sheet1!$B$2:$B$9</c:f>
              <c:numCache>
                <c:formatCode>0%</c:formatCode>
                <c:ptCount val="8"/>
                <c:pt idx="0">
                  <c:v>0.50505457126740805</c:v>
                </c:pt>
                <c:pt idx="1">
                  <c:v>0.49495970112006799</c:v>
                </c:pt>
                <c:pt idx="2">
                  <c:v>0.45877440752821702</c:v>
                </c:pt>
                <c:pt idx="3">
                  <c:v>0.48677043018995197</c:v>
                </c:pt>
                <c:pt idx="4">
                  <c:v>0.50605368780800397</c:v>
                </c:pt>
                <c:pt idx="5">
                  <c:v>0.45</c:v>
                </c:pt>
                <c:pt idx="6">
                  <c:v>0.47</c:v>
                </c:pt>
                <c:pt idx="7">
                  <c:v>0.45</c:v>
                </c:pt>
              </c:numCache>
            </c:numRef>
          </c:val>
          <c:smooth val="0"/>
          <c:extLst>
            <c:ext xmlns:c16="http://schemas.microsoft.com/office/drawing/2014/chart" uri="{C3380CC4-5D6E-409C-BE32-E72D297353CC}">
              <c16:uniqueId val="{00000000-C898-4839-AD9F-2ABCEA6EB6EA}"/>
            </c:ext>
          </c:extLst>
        </c:ser>
        <c:dLbls>
          <c:dLblPos val="t"/>
          <c:showLegendKey val="0"/>
          <c:showVal val="1"/>
          <c:showCatName val="0"/>
          <c:showSerName val="0"/>
          <c:showPercent val="0"/>
          <c:showBubbleSize val="0"/>
        </c:dLbls>
        <c:marker val="1"/>
        <c:smooth val="0"/>
        <c:axId val="423482008"/>
        <c:axId val="423483968"/>
      </c:lineChart>
      <c:catAx>
        <c:axId val="42348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483968"/>
        <c:crosses val="autoZero"/>
        <c:auto val="1"/>
        <c:lblAlgn val="ctr"/>
        <c:lblOffset val="100"/>
        <c:noMultiLvlLbl val="0"/>
      </c:catAx>
      <c:valAx>
        <c:axId val="42348396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48200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5-29T23:10:02.267" idx="5">
    <p:pos x="6895" y="196"/>
    <p:text/>
    <p:extLst mod="1">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32854-89B5-4037-B66C-D9B8C8C9AAB8}" type="datetimeFigureOut">
              <a:rPr lang="en-US" smtClean="0"/>
              <a:t>6/19/2019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8094-4BBF-49F0-BB98-51F343BC1815}" type="slidenum">
              <a:rPr lang="en-US" smtClean="0"/>
              <a:t>‹#›</a:t>
            </a:fld>
            <a:endParaRPr lang="en-US"/>
          </a:p>
        </p:txBody>
      </p:sp>
    </p:spTree>
    <p:extLst>
      <p:ext uri="{BB962C8B-B14F-4D97-AF65-F5344CB8AC3E}">
        <p14:creationId xmlns:p14="http://schemas.microsoft.com/office/powerpoint/2010/main" val="173258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88433-8DED-4D81-B47C-6AD425F9347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204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21</a:t>
            </a:fld>
            <a:endParaRPr lang="en-US" dirty="0"/>
          </a:p>
        </p:txBody>
      </p:sp>
    </p:spTree>
    <p:extLst>
      <p:ext uri="{BB962C8B-B14F-4D97-AF65-F5344CB8AC3E}">
        <p14:creationId xmlns:p14="http://schemas.microsoft.com/office/powerpoint/2010/main" val="378977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Q1. How satisfied or dissatisfied are you with the following in your local area? Local policing (page 12)</a:t>
            </a:r>
          </a:p>
          <a:p>
            <a:endParaRPr lang="en-GB" dirty="0"/>
          </a:p>
          <a:p>
            <a:r>
              <a:rPr lang="en-GB" sz="1200" b="1" dirty="0">
                <a:solidFill>
                  <a:srgbClr val="FF0000"/>
                </a:solidFill>
              </a:rPr>
              <a:t>BMG National Average</a:t>
            </a:r>
          </a:p>
          <a:p>
            <a:r>
              <a:rPr lang="en-GB" sz="1200" dirty="0">
                <a:solidFill>
                  <a:srgbClr val="FF0000"/>
                </a:solidFill>
              </a:rPr>
              <a:t>61% </a:t>
            </a:r>
            <a:r>
              <a:rPr lang="en-US" sz="1200" dirty="0">
                <a:solidFill>
                  <a:srgbClr val="FF0000"/>
                </a:solidFill>
              </a:rPr>
              <a:t>Very Satisfied/ Satisfied </a:t>
            </a:r>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22</a:t>
            </a:fld>
            <a:endParaRPr lang="en-US" dirty="0"/>
          </a:p>
        </p:txBody>
      </p:sp>
    </p:spTree>
    <p:extLst>
      <p:ext uri="{BB962C8B-B14F-4D97-AF65-F5344CB8AC3E}">
        <p14:creationId xmlns:p14="http://schemas.microsoft.com/office/powerpoint/2010/main" val="58259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Q14. How important, if at all, do you think it is to have a regular uniformed police presence ON FOOT in the area where you live? (Page 26)</a:t>
            </a:r>
          </a:p>
          <a:p>
            <a:endParaRPr lang="en-GB" dirty="0"/>
          </a:p>
          <a:p>
            <a:r>
              <a:rPr lang="en-GB" sz="1200" b="1" dirty="0">
                <a:solidFill>
                  <a:srgbClr val="FF0000"/>
                </a:solidFill>
              </a:rPr>
              <a:t>BMG National Average</a:t>
            </a:r>
          </a:p>
          <a:p>
            <a:r>
              <a:rPr lang="en-GB" sz="1200" dirty="0">
                <a:solidFill>
                  <a:srgbClr val="FF0000"/>
                </a:solidFill>
              </a:rPr>
              <a:t>78% </a:t>
            </a:r>
            <a:r>
              <a:rPr lang="en-US" sz="1200" dirty="0">
                <a:solidFill>
                  <a:srgbClr val="FF0000"/>
                </a:solidFill>
              </a:rPr>
              <a:t>Very/Fairly Important</a:t>
            </a:r>
          </a:p>
        </p:txBody>
      </p:sp>
      <p:sp>
        <p:nvSpPr>
          <p:cNvPr id="4" name="Slide Number Placeholder 3"/>
          <p:cNvSpPr>
            <a:spLocks noGrp="1"/>
          </p:cNvSpPr>
          <p:nvPr>
            <p:ph type="sldNum" sz="quarter" idx="10"/>
          </p:nvPr>
        </p:nvSpPr>
        <p:spPr/>
        <p:txBody>
          <a:bodyPr/>
          <a:lstStyle/>
          <a:p>
            <a:fld id="{54EE8094-4BBF-49F0-BB98-51F343BC1815}" type="slidenum">
              <a:rPr lang="en-US" smtClean="0"/>
              <a:t>24</a:t>
            </a:fld>
            <a:endParaRPr lang="en-US" dirty="0"/>
          </a:p>
        </p:txBody>
      </p:sp>
    </p:spTree>
    <p:extLst>
      <p:ext uri="{BB962C8B-B14F-4D97-AF65-F5344CB8AC3E}">
        <p14:creationId xmlns:p14="http://schemas.microsoft.com/office/powerpoint/2010/main" val="235804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Q2. Over the past 12 months do you think the service provided by each of the following in your local area has got better or worse or stayed about the same? Local policing (Page 13)</a:t>
            </a:r>
          </a:p>
          <a:p>
            <a:endParaRPr lang="en-GB" dirty="0"/>
          </a:p>
          <a:p>
            <a:r>
              <a:rPr lang="en-GB" dirty="0"/>
              <a:t>22%</a:t>
            </a:r>
            <a:r>
              <a:rPr lang="en-GB" baseline="0" dirty="0"/>
              <a:t> Got Worse</a:t>
            </a:r>
            <a:endParaRPr lang="en-US" dirty="0"/>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26</a:t>
            </a:fld>
            <a:endParaRPr lang="en-US" dirty="0"/>
          </a:p>
        </p:txBody>
      </p:sp>
    </p:spTree>
    <p:extLst>
      <p:ext uri="{BB962C8B-B14F-4D97-AF65-F5344CB8AC3E}">
        <p14:creationId xmlns:p14="http://schemas.microsoft.com/office/powerpoint/2010/main" val="246179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27</a:t>
            </a:fld>
            <a:endParaRPr lang="en-US" dirty="0"/>
          </a:p>
        </p:txBody>
      </p:sp>
    </p:spTree>
    <p:extLst>
      <p:ext uri="{BB962C8B-B14F-4D97-AF65-F5344CB8AC3E}">
        <p14:creationId xmlns:p14="http://schemas.microsoft.com/office/powerpoint/2010/main" val="341060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Q7 Compared with 12 months ago, do you think crime and anti-social behaviour have become more of a problem in your area less of a problem, or has it not changed? (page 19)</a:t>
            </a:r>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28</a:t>
            </a:fld>
            <a:endParaRPr lang="en-US"/>
          </a:p>
        </p:txBody>
      </p:sp>
    </p:spTree>
    <p:extLst>
      <p:ext uri="{BB962C8B-B14F-4D97-AF65-F5344CB8AC3E}">
        <p14:creationId xmlns:p14="http://schemas.microsoft.com/office/powerpoint/2010/main" val="834377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30</a:t>
            </a:fld>
            <a:endParaRPr lang="en-US" dirty="0"/>
          </a:p>
        </p:txBody>
      </p:sp>
    </p:spTree>
    <p:extLst>
      <p:ext uri="{BB962C8B-B14F-4D97-AF65-F5344CB8AC3E}">
        <p14:creationId xmlns:p14="http://schemas.microsoft.com/office/powerpoint/2010/main" val="39125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Q55. How interested, if at all, are you in knowing what the police are doing in your local area? (Page 48)</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Interested 81%</a:t>
            </a:r>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31</a:t>
            </a:fld>
            <a:endParaRPr lang="en-US"/>
          </a:p>
        </p:txBody>
      </p:sp>
    </p:spTree>
    <p:extLst>
      <p:ext uri="{BB962C8B-B14F-4D97-AF65-F5344CB8AC3E}">
        <p14:creationId xmlns:p14="http://schemas.microsoft.com/office/powerpoint/2010/main" val="3497954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Q47. Overall, how well informed do you feel about what the police in your local area are doing? (Page 43)</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Feel informed 37%</a:t>
            </a:r>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33</a:t>
            </a:fld>
            <a:endParaRPr lang="en-US"/>
          </a:p>
        </p:txBody>
      </p:sp>
    </p:spTree>
    <p:extLst>
      <p:ext uri="{BB962C8B-B14F-4D97-AF65-F5344CB8AC3E}">
        <p14:creationId xmlns:p14="http://schemas.microsoft.com/office/powerpoint/2010/main" val="157690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36</a:t>
            </a:fld>
            <a:endParaRPr lang="en-US" dirty="0"/>
          </a:p>
        </p:txBody>
      </p:sp>
    </p:spTree>
    <p:extLst>
      <p:ext uri="{BB962C8B-B14F-4D97-AF65-F5344CB8AC3E}">
        <p14:creationId xmlns:p14="http://schemas.microsoft.com/office/powerpoint/2010/main" val="45262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2</a:t>
            </a:fld>
            <a:endParaRPr lang="en-US" dirty="0"/>
          </a:p>
        </p:txBody>
      </p:sp>
    </p:spTree>
    <p:extLst>
      <p:ext uri="{BB962C8B-B14F-4D97-AF65-F5344CB8AC3E}">
        <p14:creationId xmlns:p14="http://schemas.microsoft.com/office/powerpoint/2010/main" val="1923766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21 – Reasons for contact with the police (Page 34)</a:t>
            </a:r>
          </a:p>
          <a:p>
            <a:endParaRPr lang="en-US" dirty="0"/>
          </a:p>
          <a:p>
            <a:r>
              <a:rPr lang="en-US" dirty="0"/>
              <a:t>Victim to a crime /</a:t>
            </a:r>
            <a:r>
              <a:rPr lang="en-US" baseline="0" dirty="0"/>
              <a:t> ASB (10%)</a:t>
            </a:r>
            <a:endParaRPr lang="en-US" dirty="0"/>
          </a:p>
        </p:txBody>
      </p:sp>
      <p:sp>
        <p:nvSpPr>
          <p:cNvPr id="4" name="Slide Number Placeholder 3"/>
          <p:cNvSpPr>
            <a:spLocks noGrp="1"/>
          </p:cNvSpPr>
          <p:nvPr>
            <p:ph type="sldNum" sz="quarter" idx="10"/>
          </p:nvPr>
        </p:nvSpPr>
        <p:spPr/>
        <p:txBody>
          <a:bodyPr/>
          <a:lstStyle/>
          <a:p>
            <a:fld id="{42B4023F-C938-4A7F-9426-1CE6690FD02C}" type="slidenum">
              <a:rPr lang="en-US" smtClean="0"/>
              <a:t>37</a:t>
            </a:fld>
            <a:endParaRPr lang="en-US"/>
          </a:p>
        </p:txBody>
      </p:sp>
    </p:spTree>
    <p:extLst>
      <p:ext uri="{BB962C8B-B14F-4D97-AF65-F5344CB8AC3E}">
        <p14:creationId xmlns:p14="http://schemas.microsoft.com/office/powerpoint/2010/main" val="3763817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B4023F-C938-4A7F-9426-1CE6690FD02C}" type="slidenum">
              <a:rPr lang="en-US" smtClean="0"/>
              <a:t>39</a:t>
            </a:fld>
            <a:endParaRPr lang="en-US"/>
          </a:p>
        </p:txBody>
      </p:sp>
    </p:spTree>
    <p:extLst>
      <p:ext uri="{BB962C8B-B14F-4D97-AF65-F5344CB8AC3E}">
        <p14:creationId xmlns:p14="http://schemas.microsoft.com/office/powerpoint/2010/main" val="3863599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42</a:t>
            </a:fld>
            <a:endParaRPr lang="en-US" dirty="0"/>
          </a:p>
        </p:txBody>
      </p:sp>
    </p:spTree>
    <p:extLst>
      <p:ext uri="{BB962C8B-B14F-4D97-AF65-F5344CB8AC3E}">
        <p14:creationId xmlns:p14="http://schemas.microsoft.com/office/powerpoint/2010/main" val="3392229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43</a:t>
            </a:fld>
            <a:endParaRPr lang="en-US" dirty="0"/>
          </a:p>
        </p:txBody>
      </p:sp>
    </p:spTree>
    <p:extLst>
      <p:ext uri="{BB962C8B-B14F-4D97-AF65-F5344CB8AC3E}">
        <p14:creationId xmlns:p14="http://schemas.microsoft.com/office/powerpoint/2010/main" val="2658054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44</a:t>
            </a:fld>
            <a:endParaRPr lang="en-US" dirty="0"/>
          </a:p>
        </p:txBody>
      </p:sp>
    </p:spTree>
    <p:extLst>
      <p:ext uri="{BB962C8B-B14F-4D97-AF65-F5344CB8AC3E}">
        <p14:creationId xmlns:p14="http://schemas.microsoft.com/office/powerpoint/2010/main" val="218304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3</a:t>
            </a:fld>
            <a:endParaRPr lang="en-US" dirty="0"/>
          </a:p>
        </p:txBody>
      </p:sp>
    </p:spTree>
    <p:extLst>
      <p:ext uri="{BB962C8B-B14F-4D97-AF65-F5344CB8AC3E}">
        <p14:creationId xmlns:p14="http://schemas.microsoft.com/office/powerpoint/2010/main" val="428255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8094-4BBF-49F0-BB98-51F343BC181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167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5</a:t>
            </a:fld>
            <a:endParaRPr lang="en-US" dirty="0"/>
          </a:p>
        </p:txBody>
      </p:sp>
    </p:spTree>
    <p:extLst>
      <p:ext uri="{BB962C8B-B14F-4D97-AF65-F5344CB8AC3E}">
        <p14:creationId xmlns:p14="http://schemas.microsoft.com/office/powerpoint/2010/main" val="393738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SPI 2.3 - Confidence in the local police</a:t>
            </a:r>
          </a:p>
          <a:p>
            <a:r>
              <a:rPr lang="en-GB" sz="1200" b="0" i="0" u="none" strike="noStrike" kern="1200" dirty="0">
                <a:solidFill>
                  <a:schemeClr val="tx1"/>
                </a:solidFill>
                <a:effectLst/>
                <a:latin typeface="+mn-lt"/>
                <a:ea typeface="+mn-ea"/>
                <a:cs typeface="+mn-cs"/>
              </a:rPr>
              <a:t>Percentage of respondents answering 'good' or 'excellent' when asked:</a:t>
            </a:r>
          </a:p>
          <a:p>
            <a:r>
              <a:rPr lang="en-GB" sz="1200" b="0" i="0" u="none" strike="noStrike" kern="1200" dirty="0">
                <a:solidFill>
                  <a:schemeClr val="tx1"/>
                </a:solidFill>
                <a:effectLst/>
                <a:latin typeface="+mn-lt"/>
                <a:ea typeface="+mn-ea"/>
                <a:cs typeface="+mn-cs"/>
              </a:rPr>
              <a:t>'Taking everything into account, how good a job do you think the police in this area are doing?‘</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MSG Average: 60%</a:t>
            </a:r>
          </a:p>
          <a:p>
            <a:endParaRPr lang="en-GB" sz="1200" b="0" i="0" u="none" strike="noStrike" kern="1200" dirty="0">
              <a:solidFill>
                <a:schemeClr val="tx1"/>
              </a:solidFill>
              <a:effectLst/>
              <a:latin typeface="+mn-lt"/>
              <a:ea typeface="+mn-ea"/>
              <a:cs typeface="+mn-cs"/>
            </a:endParaRPr>
          </a:p>
          <a:p>
            <a:endParaRPr lang="en-GB"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6</a:t>
            </a:fld>
            <a:endParaRPr lang="en-US" dirty="0"/>
          </a:p>
        </p:txBody>
      </p:sp>
    </p:spTree>
    <p:extLst>
      <p:ext uri="{BB962C8B-B14F-4D97-AF65-F5344CB8AC3E}">
        <p14:creationId xmlns:p14="http://schemas.microsoft.com/office/powerpoint/2010/main" val="171834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5-CSEW Community Understanding</a:t>
            </a:r>
          </a:p>
        </p:txBody>
      </p:sp>
      <p:sp>
        <p:nvSpPr>
          <p:cNvPr id="4" name="Slide Number Placeholder 3"/>
          <p:cNvSpPr>
            <a:spLocks noGrp="1"/>
          </p:cNvSpPr>
          <p:nvPr>
            <p:ph type="sldNum" sz="quarter" idx="10"/>
          </p:nvPr>
        </p:nvSpPr>
        <p:spPr/>
        <p:txBody>
          <a:bodyPr/>
          <a:lstStyle/>
          <a:p>
            <a:fld id="{54EE8094-4BBF-49F0-BB98-51F343BC1815}" type="slidenum">
              <a:rPr lang="en-US" smtClean="0"/>
              <a:t>8</a:t>
            </a:fld>
            <a:endParaRPr lang="en-US"/>
          </a:p>
        </p:txBody>
      </p:sp>
    </p:spTree>
    <p:extLst>
      <p:ext uri="{BB962C8B-B14F-4D97-AF65-F5344CB8AC3E}">
        <p14:creationId xmlns:p14="http://schemas.microsoft.com/office/powerpoint/2010/main" val="341648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National</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Q8. Do you agree or disagree that the police are dealing with the crime and anti-social behaviour issues that matter to you in the area where you live? (page 20)</a:t>
            </a:r>
          </a:p>
          <a:p>
            <a:endParaRPr lang="en-GB" dirty="0"/>
          </a:p>
          <a:p>
            <a:r>
              <a:rPr lang="en-GB" sz="1200" b="0" dirty="0">
                <a:solidFill>
                  <a:srgbClr val="FF0000"/>
                </a:solidFill>
              </a:rPr>
              <a:t>BMG National Average</a:t>
            </a:r>
          </a:p>
          <a:p>
            <a:r>
              <a:rPr lang="en-GB" sz="1200" dirty="0">
                <a:solidFill>
                  <a:srgbClr val="FF0000"/>
                </a:solidFill>
              </a:rPr>
              <a:t>42% </a:t>
            </a:r>
            <a:r>
              <a:rPr lang="en-US" sz="1200" dirty="0">
                <a:solidFill>
                  <a:srgbClr val="FF0000"/>
                </a:solidFill>
              </a:rPr>
              <a:t>Strongly/Tend to Agree</a:t>
            </a:r>
          </a:p>
          <a:p>
            <a:endParaRPr lang="en-US" sz="1200" dirty="0">
              <a:solidFill>
                <a:srgbClr val="FF0000"/>
              </a:solidFill>
            </a:endParaRPr>
          </a:p>
          <a:p>
            <a:r>
              <a:rPr lang="en-US" sz="1200" b="1" dirty="0">
                <a:solidFill>
                  <a:srgbClr val="FF0000"/>
                </a:solidFill>
              </a:rPr>
              <a:t>CSEW</a:t>
            </a:r>
          </a:p>
          <a:p>
            <a:endParaRPr lang="en-US" sz="1200" dirty="0">
              <a:solidFill>
                <a:srgbClr val="FF0000"/>
              </a:solidFill>
            </a:endParaRPr>
          </a:p>
          <a:p>
            <a:r>
              <a:rPr lang="en-GB" sz="1200" dirty="0">
                <a:solidFill>
                  <a:srgbClr val="FF0000"/>
                </a:solidFill>
              </a:rPr>
              <a:t>SPI 2.2 - Dealing with local concerns (agencies)</a:t>
            </a:r>
          </a:p>
          <a:p>
            <a:r>
              <a:rPr lang="en-GB" sz="1200" dirty="0">
                <a:solidFill>
                  <a:srgbClr val="FF0000"/>
                </a:solidFill>
              </a:rPr>
              <a:t>Percentage of respondents tending to 'agree' or 'strongly agree' that:</a:t>
            </a:r>
          </a:p>
          <a:p>
            <a:r>
              <a:rPr lang="en-GB" sz="1200" dirty="0">
                <a:solidFill>
                  <a:srgbClr val="FF0000"/>
                </a:solidFill>
              </a:rPr>
              <a:t>'The police and local council are dealing with the anti-social behaviour and crime issues that matter in this area‘</a:t>
            </a:r>
          </a:p>
          <a:p>
            <a:endParaRPr lang="en-GB" sz="1200" dirty="0">
              <a:solidFill>
                <a:srgbClr val="FF0000"/>
              </a:solidFill>
            </a:endParaRPr>
          </a:p>
          <a:p>
            <a:r>
              <a:rPr lang="en-GB" sz="1200" dirty="0">
                <a:solidFill>
                  <a:srgbClr val="FF0000"/>
                </a:solidFill>
              </a:rPr>
              <a:t>MSG Average: 58% Agree </a:t>
            </a:r>
          </a:p>
          <a:p>
            <a:endParaRPr lang="en-GB" sz="1200" dirty="0">
              <a:solidFill>
                <a:srgbClr val="FF0000"/>
              </a:solidFill>
            </a:endParaRPr>
          </a:p>
        </p:txBody>
      </p:sp>
      <p:sp>
        <p:nvSpPr>
          <p:cNvPr id="4" name="Slide Number Placeholder 3"/>
          <p:cNvSpPr>
            <a:spLocks noGrp="1"/>
          </p:cNvSpPr>
          <p:nvPr>
            <p:ph type="sldNum" sz="quarter" idx="10"/>
          </p:nvPr>
        </p:nvSpPr>
        <p:spPr/>
        <p:txBody>
          <a:bodyPr/>
          <a:lstStyle/>
          <a:p>
            <a:fld id="{54EE8094-4BBF-49F0-BB98-51F343BC1815}" type="slidenum">
              <a:rPr lang="en-US" smtClean="0"/>
              <a:t>10</a:t>
            </a:fld>
            <a:endParaRPr lang="en-US" dirty="0"/>
          </a:p>
        </p:txBody>
      </p:sp>
    </p:spTree>
    <p:extLst>
      <p:ext uri="{BB962C8B-B14F-4D97-AF65-F5344CB8AC3E}">
        <p14:creationId xmlns:p14="http://schemas.microsoft.com/office/powerpoint/2010/main" val="176085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Q3. Thinking now about the police in your local area, which of these phrases best describes the way you would speak about them to other people? (Page 14)</a:t>
            </a:r>
          </a:p>
          <a:p>
            <a:endParaRPr lang="en-GB" dirty="0"/>
          </a:p>
          <a:p>
            <a:r>
              <a:rPr lang="en-GB" sz="1200" b="1" dirty="0">
                <a:solidFill>
                  <a:srgbClr val="FF0000"/>
                </a:solidFill>
              </a:rPr>
              <a:t>BMG National Average</a:t>
            </a:r>
          </a:p>
          <a:p>
            <a:r>
              <a:rPr lang="en-GB" sz="1200" dirty="0">
                <a:solidFill>
                  <a:srgbClr val="FF0000"/>
                </a:solidFill>
              </a:rPr>
              <a:t>40% </a:t>
            </a:r>
            <a:r>
              <a:rPr lang="en-US" sz="1200" dirty="0">
                <a:solidFill>
                  <a:srgbClr val="FF0000"/>
                </a:solidFill>
              </a:rPr>
              <a:t>would speak highly</a:t>
            </a:r>
          </a:p>
          <a:p>
            <a:endParaRPr lang="en-US" dirty="0"/>
          </a:p>
          <a:p>
            <a:endParaRPr lang="en-US" dirty="0"/>
          </a:p>
        </p:txBody>
      </p:sp>
      <p:sp>
        <p:nvSpPr>
          <p:cNvPr id="4" name="Slide Number Placeholder 3"/>
          <p:cNvSpPr>
            <a:spLocks noGrp="1"/>
          </p:cNvSpPr>
          <p:nvPr>
            <p:ph type="sldNum" sz="quarter" idx="10"/>
          </p:nvPr>
        </p:nvSpPr>
        <p:spPr/>
        <p:txBody>
          <a:bodyPr/>
          <a:lstStyle/>
          <a:p>
            <a:fld id="{54EE8094-4BBF-49F0-BB98-51F343BC1815}" type="slidenum">
              <a:rPr lang="en-US" smtClean="0"/>
              <a:t>15</a:t>
            </a:fld>
            <a:endParaRPr lang="en-US" dirty="0"/>
          </a:p>
        </p:txBody>
      </p:sp>
    </p:spTree>
    <p:extLst>
      <p:ext uri="{BB962C8B-B14F-4D97-AF65-F5344CB8AC3E}">
        <p14:creationId xmlns:p14="http://schemas.microsoft.com/office/powerpoint/2010/main" val="2952069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DBB921-F704-45A5-92AD-BFBF7BA60665}" type="datetime1">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15861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A9985-7784-453D-95E4-5848D5F7822A}" type="datetime1">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25884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933CB-DE13-4306-B43A-1EA1F3E1584A}" type="datetime1">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77229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79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278880"/>
            <a:ext cx="12192000" cy="579120"/>
          </a:xfrm>
          <a:prstGeom prst="rect">
            <a:avLst/>
          </a:prstGeom>
          <a:solidFill>
            <a:srgbClr val="DFEB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44299" y="6413498"/>
            <a:ext cx="519793" cy="365125"/>
          </a:xfrm>
        </p:spPr>
        <p:txBody>
          <a:bodyPr/>
          <a:lstStyle>
            <a:lvl1pPr>
              <a:defRPr b="1">
                <a:solidFill>
                  <a:schemeClr val="tx1"/>
                </a:solidFill>
              </a:defRPr>
            </a:lvl1pPr>
          </a:lstStyle>
          <a:p>
            <a:fld id="{C6948BEF-FAAD-44AB-8E82-E2247398DED3}" type="slidenum">
              <a:rPr lang="en-US" smtClean="0"/>
              <a:pPr/>
              <a:t>‹#›</a:t>
            </a:fld>
            <a:endParaRPr lang="en-US"/>
          </a:p>
        </p:txBody>
      </p:sp>
      <p:sp>
        <p:nvSpPr>
          <p:cNvPr id="13" name="AutoShape 3"/>
          <p:cNvSpPr>
            <a:spLocks noChangeArrowheads="1"/>
          </p:cNvSpPr>
          <p:nvPr userDrawn="1"/>
        </p:nvSpPr>
        <p:spPr bwMode="auto">
          <a:xfrm rot="9784130">
            <a:off x="9830624" y="6082081"/>
            <a:ext cx="703616" cy="631308"/>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276747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638ABF-3E9C-4CDE-B5C8-E03103AE3B69}" type="datetime1">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95453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DA9B9-FCB2-434D-A318-0342EBCE5FA6}" type="datetime1">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118041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A61F50-8756-46E1-AA6A-0EC9FDFD9995}" type="datetime1">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271342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3EC6D0-898A-4F01-81A2-A2BD981737EF}" type="datetime1">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296037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32C94-02DB-4FDA-BB79-02282B63D55A}" type="datetime1">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20280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0A79B2-D630-4ACA-B996-F1A86CC6AB7E}" type="datetime1">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49181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A96629-3E0B-4A60-A44E-4A4B9956AD14}" type="datetime1">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a:p>
        </p:txBody>
      </p:sp>
    </p:spTree>
    <p:extLst>
      <p:ext uri="{BB962C8B-B14F-4D97-AF65-F5344CB8AC3E}">
        <p14:creationId xmlns:p14="http://schemas.microsoft.com/office/powerpoint/2010/main" val="387167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825D0-337C-40DE-A996-C70AEFBE286B}" type="datetime1">
              <a:rPr lang="en-US" smtClean="0"/>
              <a:t>6/19/2019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48BEF-FAAD-44AB-8E82-E2247398DED3}" type="slidenum">
              <a:rPr lang="en-US" smtClean="0"/>
              <a:t>‹#›</a:t>
            </a:fld>
            <a:endParaRPr lang="en-US"/>
          </a:p>
        </p:txBody>
      </p:sp>
    </p:spTree>
    <p:extLst>
      <p:ext uri="{BB962C8B-B14F-4D97-AF65-F5344CB8AC3E}">
        <p14:creationId xmlns:p14="http://schemas.microsoft.com/office/powerpoint/2010/main" val="80877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681" y="1"/>
            <a:ext cx="12191997" cy="6857999"/>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685252"/>
            <a:ext cx="2611029" cy="1213214"/>
          </a:xfrm>
          <a:prstGeom prst="rect">
            <a:avLst/>
          </a:prstGeom>
        </p:spPr>
      </p:pic>
    </p:spTree>
    <p:extLst>
      <p:ext uri="{BB962C8B-B14F-4D97-AF65-F5344CB8AC3E}">
        <p14:creationId xmlns:p14="http://schemas.microsoft.com/office/powerpoint/2010/main" val="3393764495"/>
      </p:ext>
    </p:extLst>
  </p:cSld>
  <p:clrMap bg1="lt1" tx1="dk1" bg2="lt2" tx2="dk2" accent1="accent1" accent2="accent2" accent3="accent3" accent4="accent4" accent5="accent5" accent6="accent6" hlink="hlink" folHlink="folHlink"/>
  <p:sldLayoutIdLst>
    <p:sldLayoutId id="2147483661" r:id="rId1"/>
  </p:sldLayoutIdLst>
  <p:transition spd="med"/>
  <p:timing>
    <p:tnLst>
      <p:par>
        <p:cTn id="1" dur="indefinite" restart="never" nodeType="tmRoot"/>
      </p:par>
    </p:tnLst>
  </p:timing>
  <p:txStyles>
    <p:titleStyle>
      <a:lvl1pPr algn="l" defTabSz="346096" eaLnBrk="1" hangingPunct="1">
        <a:defRPr sz="2800">
          <a:latin typeface="+mn-lt"/>
          <a:ea typeface="+mn-ea"/>
          <a:cs typeface="+mn-cs"/>
          <a:sym typeface="Helvetica Light"/>
        </a:defRPr>
      </a:lvl1pPr>
      <a:lvl2pPr indent="95856" algn="ctr" defTabSz="346096" eaLnBrk="1" hangingPunct="1">
        <a:defRPr sz="4700">
          <a:latin typeface="+mn-lt"/>
          <a:ea typeface="+mn-ea"/>
          <a:cs typeface="+mn-cs"/>
          <a:sym typeface="Helvetica Light"/>
        </a:defRPr>
      </a:lvl2pPr>
      <a:lvl3pPr indent="191712" algn="ctr" defTabSz="346096" eaLnBrk="1" hangingPunct="1">
        <a:defRPr sz="4700">
          <a:latin typeface="+mn-lt"/>
          <a:ea typeface="+mn-ea"/>
          <a:cs typeface="+mn-cs"/>
          <a:sym typeface="Helvetica Light"/>
        </a:defRPr>
      </a:lvl3pPr>
      <a:lvl4pPr indent="287567" algn="ctr" defTabSz="346096" eaLnBrk="1" hangingPunct="1">
        <a:defRPr sz="4700">
          <a:latin typeface="+mn-lt"/>
          <a:ea typeface="+mn-ea"/>
          <a:cs typeface="+mn-cs"/>
          <a:sym typeface="Helvetica Light"/>
        </a:defRPr>
      </a:lvl4pPr>
      <a:lvl5pPr indent="383418" algn="ctr" defTabSz="346096" eaLnBrk="1" hangingPunct="1">
        <a:defRPr sz="4700">
          <a:latin typeface="+mn-lt"/>
          <a:ea typeface="+mn-ea"/>
          <a:cs typeface="+mn-cs"/>
          <a:sym typeface="Helvetica Light"/>
        </a:defRPr>
      </a:lvl5pPr>
      <a:lvl6pPr indent="479241" algn="ctr" defTabSz="346096" eaLnBrk="1" hangingPunct="1">
        <a:defRPr sz="4700">
          <a:latin typeface="+mn-lt"/>
          <a:ea typeface="+mn-ea"/>
          <a:cs typeface="+mn-cs"/>
          <a:sym typeface="Helvetica Light"/>
        </a:defRPr>
      </a:lvl6pPr>
      <a:lvl7pPr indent="575063" algn="ctr" defTabSz="346096" eaLnBrk="1" hangingPunct="1">
        <a:defRPr sz="4700">
          <a:latin typeface="+mn-lt"/>
          <a:ea typeface="+mn-ea"/>
          <a:cs typeface="+mn-cs"/>
          <a:sym typeface="Helvetica Light"/>
        </a:defRPr>
      </a:lvl7pPr>
      <a:lvl8pPr indent="670914" algn="ctr" defTabSz="346096" eaLnBrk="1" hangingPunct="1">
        <a:defRPr sz="4700">
          <a:latin typeface="+mn-lt"/>
          <a:ea typeface="+mn-ea"/>
          <a:cs typeface="+mn-cs"/>
          <a:sym typeface="Helvetica Light"/>
        </a:defRPr>
      </a:lvl8pPr>
      <a:lvl9pPr indent="766770" algn="ctr" defTabSz="346096" eaLnBrk="1" hangingPunct="1">
        <a:defRPr sz="4700">
          <a:latin typeface="+mn-lt"/>
          <a:ea typeface="+mn-ea"/>
          <a:cs typeface="+mn-cs"/>
          <a:sym typeface="Helvetica Light"/>
        </a:defRPr>
      </a:lvl9pPr>
    </p:titleStyle>
    <p:bodyStyle>
      <a:lvl1pPr algn="l" defTabSz="346096" eaLnBrk="1" hangingPunct="1">
        <a:defRPr sz="2000" b="1">
          <a:latin typeface="+mn-lt"/>
          <a:ea typeface="+mn-ea"/>
          <a:cs typeface="+mn-cs"/>
          <a:sym typeface="Helvetica Light"/>
        </a:defRPr>
      </a:lvl1pPr>
      <a:lvl2pPr indent="95856" algn="l" defTabSz="346096" eaLnBrk="1" hangingPunct="1">
        <a:defRPr sz="1600">
          <a:latin typeface="+mn-lt"/>
          <a:ea typeface="+mn-ea"/>
          <a:cs typeface="+mn-cs"/>
          <a:sym typeface="Helvetica Light"/>
        </a:defRPr>
      </a:lvl2pPr>
      <a:lvl3pPr indent="191712" algn="l" defTabSz="346096" eaLnBrk="1" hangingPunct="1">
        <a:defRPr sz="1600">
          <a:latin typeface="+mn-lt"/>
          <a:ea typeface="+mn-ea"/>
          <a:cs typeface="+mn-cs"/>
          <a:sym typeface="Helvetica Light"/>
        </a:defRPr>
      </a:lvl3pPr>
      <a:lvl4pPr indent="287567" algn="l" defTabSz="346096" eaLnBrk="1" hangingPunct="1">
        <a:defRPr sz="1600">
          <a:latin typeface="+mn-lt"/>
          <a:ea typeface="+mn-ea"/>
          <a:cs typeface="+mn-cs"/>
          <a:sym typeface="Helvetica Light"/>
        </a:defRPr>
      </a:lvl4pPr>
      <a:lvl5pPr indent="383418" algn="l" defTabSz="346096" eaLnBrk="1" hangingPunct="1">
        <a:defRPr sz="1600">
          <a:latin typeface="+mn-lt"/>
          <a:ea typeface="+mn-ea"/>
          <a:cs typeface="+mn-cs"/>
          <a:sym typeface="Helvetica Light"/>
        </a:defRPr>
      </a:lvl5pPr>
      <a:lvl6pPr indent="479241" algn="ctr" defTabSz="346096" eaLnBrk="1" hangingPunct="1">
        <a:defRPr sz="1800">
          <a:latin typeface="+mn-lt"/>
          <a:ea typeface="+mn-ea"/>
          <a:cs typeface="+mn-cs"/>
          <a:sym typeface="Helvetica Light"/>
        </a:defRPr>
      </a:lvl6pPr>
      <a:lvl7pPr indent="575063" algn="ctr" defTabSz="346096" eaLnBrk="1" hangingPunct="1">
        <a:defRPr sz="1800">
          <a:latin typeface="+mn-lt"/>
          <a:ea typeface="+mn-ea"/>
          <a:cs typeface="+mn-cs"/>
          <a:sym typeface="Helvetica Light"/>
        </a:defRPr>
      </a:lvl7pPr>
      <a:lvl8pPr indent="670914" algn="ctr" defTabSz="346096" eaLnBrk="1" hangingPunct="1">
        <a:defRPr sz="1800">
          <a:latin typeface="+mn-lt"/>
          <a:ea typeface="+mn-ea"/>
          <a:cs typeface="+mn-cs"/>
          <a:sym typeface="Helvetica Light"/>
        </a:defRPr>
      </a:lvl8pPr>
      <a:lvl9pPr indent="766770" algn="ctr" defTabSz="346096" eaLnBrk="1" hangingPunct="1">
        <a:defRPr sz="1800">
          <a:latin typeface="+mn-lt"/>
          <a:ea typeface="+mn-ea"/>
          <a:cs typeface="+mn-cs"/>
          <a:sym typeface="Helvetica Light"/>
        </a:defRPr>
      </a:lvl9pPr>
    </p:bodyStyle>
    <p:otherStyle>
      <a:lvl1pPr algn="ctr" defTabSz="346096" eaLnBrk="1" hangingPunct="1">
        <a:defRPr sz="1000">
          <a:solidFill>
            <a:schemeClr val="tx1"/>
          </a:solidFill>
          <a:latin typeface="+mn-lt"/>
          <a:ea typeface="+mn-ea"/>
          <a:cs typeface="+mn-cs"/>
          <a:sym typeface="Roboto Light"/>
        </a:defRPr>
      </a:lvl1pPr>
      <a:lvl2pPr indent="95856" algn="ctr" defTabSz="346096" eaLnBrk="1" hangingPunct="1">
        <a:defRPr sz="1000">
          <a:solidFill>
            <a:schemeClr val="tx1"/>
          </a:solidFill>
          <a:latin typeface="+mn-lt"/>
          <a:ea typeface="+mn-ea"/>
          <a:cs typeface="+mn-cs"/>
          <a:sym typeface="Roboto Light"/>
        </a:defRPr>
      </a:lvl2pPr>
      <a:lvl3pPr indent="191712" algn="ctr" defTabSz="346096" eaLnBrk="1" hangingPunct="1">
        <a:defRPr sz="1000">
          <a:solidFill>
            <a:schemeClr val="tx1"/>
          </a:solidFill>
          <a:latin typeface="+mn-lt"/>
          <a:ea typeface="+mn-ea"/>
          <a:cs typeface="+mn-cs"/>
          <a:sym typeface="Roboto Light"/>
        </a:defRPr>
      </a:lvl3pPr>
      <a:lvl4pPr indent="287567" algn="ctr" defTabSz="346096" eaLnBrk="1" hangingPunct="1">
        <a:defRPr sz="1000">
          <a:solidFill>
            <a:schemeClr val="tx1"/>
          </a:solidFill>
          <a:latin typeface="+mn-lt"/>
          <a:ea typeface="+mn-ea"/>
          <a:cs typeface="+mn-cs"/>
          <a:sym typeface="Roboto Light"/>
        </a:defRPr>
      </a:lvl4pPr>
      <a:lvl5pPr indent="383418" algn="ctr" defTabSz="346096" eaLnBrk="1" hangingPunct="1">
        <a:defRPr sz="1000">
          <a:solidFill>
            <a:schemeClr val="tx1"/>
          </a:solidFill>
          <a:latin typeface="+mn-lt"/>
          <a:ea typeface="+mn-ea"/>
          <a:cs typeface="+mn-cs"/>
          <a:sym typeface="Roboto Light"/>
        </a:defRPr>
      </a:lvl5pPr>
      <a:lvl6pPr indent="479241" algn="ctr" defTabSz="346096" eaLnBrk="1" hangingPunct="1">
        <a:defRPr sz="1000">
          <a:solidFill>
            <a:schemeClr val="tx1"/>
          </a:solidFill>
          <a:latin typeface="+mn-lt"/>
          <a:ea typeface="+mn-ea"/>
          <a:cs typeface="+mn-cs"/>
          <a:sym typeface="Roboto Light"/>
        </a:defRPr>
      </a:lvl6pPr>
      <a:lvl7pPr indent="575063" algn="ctr" defTabSz="346096" eaLnBrk="1" hangingPunct="1">
        <a:defRPr sz="1000">
          <a:solidFill>
            <a:schemeClr val="tx1"/>
          </a:solidFill>
          <a:latin typeface="+mn-lt"/>
          <a:ea typeface="+mn-ea"/>
          <a:cs typeface="+mn-cs"/>
          <a:sym typeface="Roboto Light"/>
        </a:defRPr>
      </a:lvl7pPr>
      <a:lvl8pPr indent="670914" algn="ctr" defTabSz="346096" eaLnBrk="1" hangingPunct="1">
        <a:defRPr sz="1000">
          <a:solidFill>
            <a:schemeClr val="tx1"/>
          </a:solidFill>
          <a:latin typeface="+mn-lt"/>
          <a:ea typeface="+mn-ea"/>
          <a:cs typeface="+mn-cs"/>
          <a:sym typeface="Roboto Light"/>
        </a:defRPr>
      </a:lvl8pPr>
      <a:lvl9pPr indent="766770" algn="ctr" defTabSz="346096" eaLnBrk="1" hangingPunct="1">
        <a:defRPr sz="1000">
          <a:solidFill>
            <a:schemeClr val="tx1"/>
          </a:solidFill>
          <a:latin typeface="+mn-lt"/>
          <a:ea typeface="+mn-ea"/>
          <a:cs typeface="+mn-cs"/>
          <a:sym typeface="Roboto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5.xml"/></Relationships>
</file>

<file path=ppt/slides/_rels/slide2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3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3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71937" y="907434"/>
            <a:ext cx="8450615" cy="30572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825500" rtl="0" eaLnBrk="1" fontAlgn="auto" latinLnBrk="1" hangingPunct="0">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0365C0">
                    <a:lumMod val="75000"/>
                  </a:srgbClr>
                </a:solidFill>
                <a:effectLst/>
                <a:uLnTx/>
                <a:uFillTx/>
                <a:latin typeface="Calibri"/>
                <a:ea typeface="+mn-ea"/>
                <a:cs typeface="+mn-cs"/>
                <a:sym typeface="Helvetica Light"/>
              </a:rPr>
              <a:t>Public Views and Experience of Policing and Criminal Justice in Essex</a:t>
            </a:r>
          </a:p>
          <a:p>
            <a:pPr marL="0" marR="0" lvl="0" indent="0" algn="l" defTabSz="825500" rtl="0" eaLnBrk="1" fontAlgn="auto" latinLnBrk="1" hangingPunct="0">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0365C0">
                    <a:lumMod val="75000"/>
                  </a:srgbClr>
                </a:solidFill>
                <a:effectLst/>
                <a:uLnTx/>
                <a:uFillTx/>
                <a:latin typeface="Calibri"/>
                <a:ea typeface="+mn-ea"/>
                <a:cs typeface="+mn-cs"/>
                <a:sym typeface="Helvetica Light"/>
              </a:rPr>
              <a:t>Annual</a:t>
            </a:r>
            <a:r>
              <a:rPr kumimoji="0" lang="en-GB" sz="3200" b="1" i="0" u="none" strike="noStrike" kern="1200" cap="none" spc="0" normalizeH="0" noProof="0" dirty="0" smtClean="0">
                <a:ln>
                  <a:noFill/>
                </a:ln>
                <a:solidFill>
                  <a:srgbClr val="0365C0">
                    <a:lumMod val="75000"/>
                  </a:srgbClr>
                </a:solidFill>
                <a:effectLst/>
                <a:uLnTx/>
                <a:uFillTx/>
                <a:latin typeface="Calibri"/>
                <a:ea typeface="+mn-ea"/>
                <a:cs typeface="+mn-cs"/>
                <a:sym typeface="Helvetica Light"/>
              </a:rPr>
              <a:t> Comparison 2018/19 to 2017/18</a:t>
            </a:r>
          </a:p>
          <a:p>
            <a:pPr marL="0" marR="0" lvl="0" indent="0" algn="l" defTabSz="825500" rtl="0" eaLnBrk="1" fontAlgn="auto" latinLnBrk="1" hangingPunct="0">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0365C0">
                    <a:lumMod val="75000"/>
                  </a:srgbClr>
                </a:solidFill>
                <a:effectLst/>
                <a:uLnTx/>
                <a:uFillTx/>
                <a:latin typeface="Calibri"/>
                <a:ea typeface="+mn-ea"/>
                <a:cs typeface="+mn-cs"/>
                <a:sym typeface="Helvetica Light"/>
              </a:rPr>
              <a:t>Survey </a:t>
            </a:r>
            <a:r>
              <a:rPr kumimoji="0" lang="en-GB" sz="3200" b="1" i="0" u="none" strike="noStrike" kern="1200" cap="none" spc="0" normalizeH="0" baseline="0" noProof="0" dirty="0">
                <a:ln>
                  <a:noFill/>
                </a:ln>
                <a:solidFill>
                  <a:srgbClr val="0365C0">
                    <a:lumMod val="75000"/>
                  </a:srgbClr>
                </a:solidFill>
                <a:effectLst/>
                <a:uLnTx/>
                <a:uFillTx/>
                <a:latin typeface="Calibri"/>
                <a:ea typeface="+mn-ea"/>
                <a:cs typeface="+mn-cs"/>
                <a:sym typeface="Helvetica Light"/>
              </a:rPr>
              <a:t>Results Presentation</a:t>
            </a:r>
          </a:p>
          <a:p>
            <a:pPr marL="0" marR="0" lvl="0" indent="0" algn="l" defTabSz="825500" rtl="0" eaLnBrk="1" fontAlgn="auto" latinLnBrk="1" hangingPunct="0">
              <a:lnSpc>
                <a:spcPct val="100000"/>
              </a:lnSpc>
              <a:spcBef>
                <a:spcPts val="0"/>
              </a:spcBef>
              <a:spcAft>
                <a:spcPts val="0"/>
              </a:spcAft>
              <a:buClrTx/>
              <a:buSzTx/>
              <a:buFontTx/>
              <a:buNone/>
              <a:tabLst/>
              <a:defRPr/>
            </a:pPr>
            <a:endParaRPr kumimoji="0" lang="en-GB" sz="4800" b="1" i="0" u="none" strike="noStrike" kern="1200" cap="none" spc="0" normalizeH="0" baseline="0" noProof="0" dirty="0">
              <a:ln>
                <a:noFill/>
              </a:ln>
              <a:solidFill>
                <a:srgbClr val="000000"/>
              </a:solidFill>
              <a:effectLst/>
              <a:uLnTx/>
              <a:uFillTx/>
              <a:latin typeface="Calibri"/>
              <a:ea typeface="+mn-ea"/>
              <a:cs typeface="+mn-cs"/>
              <a:sym typeface="Helvetica Light"/>
            </a:endParaRPr>
          </a:p>
        </p:txBody>
      </p:sp>
      <p:cxnSp>
        <p:nvCxnSpPr>
          <p:cNvPr id="9" name="Straight Connector 8"/>
          <p:cNvCxnSpPr/>
          <p:nvPr/>
        </p:nvCxnSpPr>
        <p:spPr>
          <a:xfrm flipV="1">
            <a:off x="3501189" y="3120048"/>
            <a:ext cx="8236924" cy="1045"/>
          </a:xfrm>
          <a:prstGeom prst="line">
            <a:avLst/>
          </a:prstGeom>
          <a:noFill/>
          <a:ln w="25400" cap="flat">
            <a:solidFill>
              <a:srgbClr val="000000"/>
            </a:solidFill>
            <a:prstDash val="solid"/>
            <a:miter lim="400000"/>
          </a:ln>
          <a:effectLst/>
        </p:spPr>
        <p:style>
          <a:lnRef idx="0">
            <a:scrgbClr r="0" g="0" b="0"/>
          </a:lnRef>
          <a:fillRef idx="0">
            <a:scrgbClr r="0" g="0" b="0"/>
          </a:fillRef>
          <a:effectRef idx="0">
            <a:scrgbClr r="0" g="0" b="0"/>
          </a:effectRef>
          <a:fontRef idx="none"/>
        </p:style>
      </p:cxnSp>
      <p:sp>
        <p:nvSpPr>
          <p:cNvPr id="12" name="Text Box 7"/>
          <p:cNvSpPr txBox="1"/>
          <p:nvPr/>
        </p:nvSpPr>
        <p:spPr>
          <a:xfrm>
            <a:off x="4020376" y="3289852"/>
            <a:ext cx="7553739" cy="10553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smtClean="0">
                <a:ln>
                  <a:noFill/>
                </a:ln>
                <a:solidFill>
                  <a:srgbClr val="0F243E"/>
                </a:solidFill>
                <a:effectLst/>
                <a:uLnTx/>
                <a:uFillTx/>
                <a:latin typeface="Calibri"/>
                <a:ea typeface="Calibri"/>
                <a:cs typeface="Arial"/>
              </a:rPr>
              <a:t>Date: </a:t>
            </a:r>
            <a:r>
              <a:rPr lang="en-GB" b="1" dirty="0" smtClean="0">
                <a:solidFill>
                  <a:srgbClr val="0F243E"/>
                </a:solidFill>
                <a:latin typeface="Calibri"/>
                <a:ea typeface="Calibri"/>
                <a:cs typeface="Arial"/>
              </a:rPr>
              <a:t>15</a:t>
            </a:r>
            <a:r>
              <a:rPr kumimoji="0" lang="en-GB" sz="1800" b="1" i="0" u="none" strike="noStrike" kern="1200" cap="none" spc="0" normalizeH="0" baseline="0" noProof="0" dirty="0" smtClean="0">
                <a:ln>
                  <a:noFill/>
                </a:ln>
                <a:solidFill>
                  <a:srgbClr val="0F243E"/>
                </a:solidFill>
                <a:effectLst/>
                <a:uLnTx/>
                <a:uFillTx/>
                <a:latin typeface="Calibri"/>
                <a:ea typeface="Calibri"/>
                <a:cs typeface="Arial"/>
              </a:rPr>
              <a:t>/05/2019</a:t>
            </a:r>
            <a:endParaRPr kumimoji="0" lang="en-GB" sz="18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F243E"/>
                </a:solidFill>
                <a:effectLst/>
                <a:uLnTx/>
                <a:uFillTx/>
                <a:latin typeface="Calibri"/>
                <a:ea typeface="Calibri"/>
                <a:cs typeface="Arial"/>
              </a:rPr>
              <a:t>Contact: Claire Heath </a:t>
            </a:r>
            <a:endParaRPr kumimoji="0" lang="en-GB" sz="18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F243E"/>
                </a:solidFill>
                <a:effectLst/>
                <a:uLnTx/>
                <a:uFillTx/>
                <a:latin typeface="Calibri"/>
                <a:ea typeface="Calibri"/>
                <a:cs typeface="Times New Roman"/>
              </a:rPr>
              <a:t>Unit: </a:t>
            </a:r>
            <a:r>
              <a:rPr kumimoji="0" lang="en-GB" sz="1800" b="1" i="0" u="none" strike="noStrike" kern="1200" cap="none" spc="0" normalizeH="0" baseline="0" noProof="0" dirty="0" smtClean="0">
                <a:ln>
                  <a:noFill/>
                </a:ln>
                <a:solidFill>
                  <a:srgbClr val="0F243E"/>
                </a:solidFill>
                <a:effectLst/>
                <a:uLnTx/>
                <a:uFillTx/>
                <a:latin typeface="Calibri"/>
                <a:ea typeface="Calibri"/>
                <a:cs typeface="Times New Roman"/>
              </a:rPr>
              <a:t>Strategic Change Directorate, Public </a:t>
            </a:r>
            <a:r>
              <a:rPr kumimoji="0" lang="en-GB" sz="1800" b="1" i="0" u="none" strike="noStrike" kern="1200" cap="none" spc="0" normalizeH="0" baseline="0" noProof="0" dirty="0">
                <a:ln>
                  <a:noFill/>
                </a:ln>
                <a:solidFill>
                  <a:srgbClr val="0F243E"/>
                </a:solidFill>
                <a:effectLst/>
                <a:uLnTx/>
                <a:uFillTx/>
                <a:latin typeface="Calibri"/>
                <a:ea typeface="Calibri"/>
                <a:cs typeface="Times New Roman"/>
              </a:rPr>
              <a:t>Engagement and Customer </a:t>
            </a:r>
            <a:r>
              <a:rPr kumimoji="0" lang="en-GB" sz="1800" b="1" i="0" u="none" strike="noStrike" kern="1200" cap="none" spc="0" normalizeH="0" baseline="0" noProof="0" dirty="0" smtClean="0">
                <a:ln>
                  <a:noFill/>
                </a:ln>
                <a:solidFill>
                  <a:srgbClr val="0F243E"/>
                </a:solidFill>
                <a:effectLst/>
                <a:uLnTx/>
                <a:uFillTx/>
                <a:latin typeface="Calibri"/>
                <a:ea typeface="Calibri"/>
                <a:cs typeface="Times New Roman"/>
              </a:rPr>
              <a:t>Service</a:t>
            </a:r>
          </a:p>
          <a:p>
            <a:pPr marL="0" marR="0" lvl="0" indent="0" algn="l" defTabSz="914400" rtl="0" eaLnBrk="1" fontAlgn="auto" latinLnBrk="0" hangingPunct="1">
              <a:lnSpc>
                <a:spcPts val="1200"/>
              </a:lnSpc>
              <a:spcBef>
                <a:spcPts val="1200"/>
              </a:spcBef>
              <a:spcAft>
                <a:spcPts val="0"/>
              </a:spcAft>
              <a:buClrTx/>
              <a:buSzTx/>
              <a:buFontTx/>
              <a:buNone/>
              <a:tabLst/>
              <a:defRPr/>
            </a:pPr>
            <a:endParaRPr kumimoji="0" lang="en-GB" sz="1800" b="1" i="0" u="none" strike="noStrike" kern="1200" cap="none" spc="0" normalizeH="0" baseline="0" noProof="0" dirty="0">
              <a:ln>
                <a:noFill/>
              </a:ln>
              <a:solidFill>
                <a:srgbClr val="0F243E"/>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endParaRPr kumimoji="0" lang="en-GB" sz="1800" b="1" i="0" u="none" strike="noStrike" kern="1200" cap="none" spc="0" normalizeH="0" baseline="0" noProof="0" dirty="0" smtClean="0">
              <a:ln>
                <a:noFill/>
              </a:ln>
              <a:solidFill>
                <a:srgbClr val="0F243E"/>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800" b="1" i="0" u="none" strike="noStrike" kern="1200" cap="none" spc="0" normalizeH="0" baseline="0" noProof="0" dirty="0">
                <a:ln>
                  <a:noFill/>
                </a:ln>
                <a:solidFill>
                  <a:srgbClr val="0F243E"/>
                </a:solidFill>
                <a:effectLst/>
                <a:uLnTx/>
                <a:uFillTx/>
                <a:latin typeface="Calibri"/>
                <a:ea typeface="Calibri"/>
                <a:cs typeface="Times New Roman"/>
              </a:rPr>
              <a:t>	</a:t>
            </a: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l" defTabSz="914400" rtl="0" eaLnBrk="1" fontAlgn="auto" latinLnBrk="0" hangingPunct="1">
              <a:lnSpc>
                <a:spcPts val="1200"/>
              </a:lnSpc>
              <a:spcBef>
                <a:spcPts val="1200"/>
              </a:spcBef>
              <a:spcAft>
                <a:spcPts val="0"/>
              </a:spcAft>
              <a:buClrTx/>
              <a:buSzTx/>
              <a:buFontTx/>
              <a:buNone/>
              <a:tabLst/>
              <a:defRPr/>
            </a:pPr>
            <a:r>
              <a:rPr kumimoji="0" lang="en-GB" sz="1600" b="0" i="0" u="none" strike="noStrike" kern="1200" cap="none" spc="0" normalizeH="0" baseline="0" noProof="0" dirty="0">
                <a:ln>
                  <a:noFill/>
                </a:ln>
                <a:solidFill>
                  <a:srgbClr val="0F243E"/>
                </a:solidFill>
                <a:effectLst/>
                <a:uLnTx/>
                <a:uFillTx/>
                <a:latin typeface="Arial"/>
                <a:ea typeface="Calibri"/>
                <a:cs typeface="Times New Roman"/>
              </a:rPr>
              <a:t> </a:t>
            </a:r>
            <a:endParaRPr kumimoji="0" lang="en-GB" sz="1100" b="0" i="0" u="none" strike="noStrike" kern="1200" cap="none" spc="0" normalizeH="0" baseline="0" noProof="0" dirty="0">
              <a:ln>
                <a:noFill/>
              </a:ln>
              <a:solidFill>
                <a:srgbClr val="000000"/>
              </a:solidFill>
              <a:effectLst/>
              <a:uLnTx/>
              <a:uFillTx/>
              <a:latin typeface="Calibri"/>
              <a:ea typeface="Calibri"/>
              <a:cs typeface="Times New Roman"/>
            </a:endParaRPr>
          </a:p>
        </p:txBody>
      </p:sp>
    </p:spTree>
    <p:extLst>
      <p:ext uri="{BB962C8B-B14F-4D97-AF65-F5344CB8AC3E}">
        <p14:creationId xmlns:p14="http://schemas.microsoft.com/office/powerpoint/2010/main" val="228337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10</a:t>
            </a:fld>
            <a:endParaRPr lang="en-US" dirty="0"/>
          </a:p>
        </p:txBody>
      </p:sp>
      <p:sp>
        <p:nvSpPr>
          <p:cNvPr id="5" name="Rectangle 4"/>
          <p:cNvSpPr/>
          <p:nvPr/>
        </p:nvSpPr>
        <p:spPr>
          <a:xfrm>
            <a:off x="57798" y="6316958"/>
            <a:ext cx="4555525" cy="461665"/>
          </a:xfrm>
          <a:prstGeom prst="rect">
            <a:avLst/>
          </a:prstGeom>
        </p:spPr>
        <p:txBody>
          <a:bodyPr wrap="square">
            <a:spAutoFit/>
          </a:bodyPr>
          <a:lstStyle/>
          <a:p>
            <a:r>
              <a:rPr lang="en-US" sz="1200" dirty="0"/>
              <a:t>Q5 How much would you agree or disagree that Essex Police are dealing with crime and anti-social behaviour that matter in your area?</a:t>
            </a:r>
          </a:p>
        </p:txBody>
      </p:sp>
      <p:sp>
        <p:nvSpPr>
          <p:cNvPr id="6" name="Rectangle 5"/>
          <p:cNvSpPr/>
          <p:nvPr/>
        </p:nvSpPr>
        <p:spPr>
          <a:xfrm>
            <a:off x="4835611" y="6338820"/>
            <a:ext cx="3316902" cy="461665"/>
          </a:xfrm>
          <a:prstGeom prst="rect">
            <a:avLst/>
          </a:prstGeom>
        </p:spPr>
        <p:txBody>
          <a:bodyPr wrap="square">
            <a:spAutoFit/>
          </a:bodyPr>
          <a:lstStyle/>
          <a:p>
            <a:r>
              <a:rPr lang="en-US" sz="1200" dirty="0"/>
              <a:t>MSG average taken from </a:t>
            </a:r>
            <a:r>
              <a:rPr lang="en-GB" sz="1200" dirty="0"/>
              <a:t>Crime Survey for England and Wales (CSEW): 12 Months </a:t>
            </a:r>
            <a:r>
              <a:rPr lang="en-GB" sz="1200" dirty="0" smtClean="0"/>
              <a:t>Dec 2018</a:t>
            </a:r>
            <a:endParaRPr lang="en-US" sz="1200" dirty="0"/>
          </a:p>
        </p:txBody>
      </p:sp>
      <p:sp>
        <p:nvSpPr>
          <p:cNvPr id="7" name="Rectangle 6"/>
          <p:cNvSpPr/>
          <p:nvPr/>
        </p:nvSpPr>
        <p:spPr>
          <a:xfrm>
            <a:off x="8204829" y="6330581"/>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4" name="Title 1"/>
          <p:cNvSpPr>
            <a:spLocks noGrp="1"/>
          </p:cNvSpPr>
          <p:nvPr>
            <p:ph type="title"/>
          </p:nvPr>
        </p:nvSpPr>
        <p:spPr>
          <a:xfrm>
            <a:off x="333632" y="159179"/>
            <a:ext cx="11545274" cy="1325563"/>
          </a:xfrm>
        </p:spPr>
        <p:txBody>
          <a:bodyPr/>
          <a:lstStyle/>
          <a:p>
            <a:r>
              <a:rPr lang="en-US" b="1" dirty="0" smtClean="0">
                <a:solidFill>
                  <a:schemeClr val="tx1">
                    <a:lumMod val="65000"/>
                    <a:lumOff val="35000"/>
                  </a:schemeClr>
                </a:solidFill>
              </a:rPr>
              <a:t>Around half </a:t>
            </a:r>
            <a:r>
              <a:rPr lang="en-US" b="1" dirty="0">
                <a:solidFill>
                  <a:schemeClr val="tx1">
                    <a:lumMod val="65000"/>
                    <a:lumOff val="35000"/>
                  </a:schemeClr>
                </a:solidFill>
              </a:rPr>
              <a:t>agree EP are dealing with crime and ASB in their area</a:t>
            </a:r>
          </a:p>
        </p:txBody>
      </p:sp>
      <p:sp>
        <p:nvSpPr>
          <p:cNvPr id="20" name="Rond diagonale hoek rechthoek 344"/>
          <p:cNvSpPr>
            <a:spLocks noChangeAspect="1"/>
          </p:cNvSpPr>
          <p:nvPr/>
        </p:nvSpPr>
        <p:spPr>
          <a:xfrm>
            <a:off x="4688159" y="1061613"/>
            <a:ext cx="1398217" cy="1193101"/>
          </a:xfrm>
          <a:prstGeom prst="round2DiagRect">
            <a:avLst>
              <a:gd name="adj1" fmla="val 21958"/>
              <a:gd name="adj2" fmla="val 0"/>
            </a:avLst>
          </a:prstGeom>
          <a:solidFill>
            <a:srgbClr val="0070C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56</a:t>
            </a:r>
            <a:r>
              <a:rPr lang="en-US" sz="1400" b="1" dirty="0">
                <a:solidFill>
                  <a:schemeClr val="bg1"/>
                </a:solidFill>
              </a:rPr>
              <a:t>%</a:t>
            </a:r>
          </a:p>
          <a:p>
            <a:pPr algn="ctr"/>
            <a:r>
              <a:rPr lang="en-US" sz="1400" dirty="0">
                <a:solidFill>
                  <a:schemeClr val="bg1"/>
                </a:solidFill>
              </a:rPr>
              <a:t>MSG Average</a:t>
            </a:r>
          </a:p>
          <a:p>
            <a:pPr algn="ctr"/>
            <a:r>
              <a:rPr lang="en-US" sz="1400" dirty="0">
                <a:solidFill>
                  <a:schemeClr val="bg1"/>
                </a:solidFill>
              </a:rPr>
              <a:t>Agree (NET)</a:t>
            </a:r>
          </a:p>
        </p:txBody>
      </p:sp>
      <p:sp>
        <p:nvSpPr>
          <p:cNvPr id="21" name="Rond diagonale hoek rechthoek 344"/>
          <p:cNvSpPr>
            <a:spLocks noChangeAspect="1"/>
          </p:cNvSpPr>
          <p:nvPr/>
        </p:nvSpPr>
        <p:spPr>
          <a:xfrm>
            <a:off x="6161519" y="1031067"/>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42</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Agree (NET)</a:t>
            </a:r>
          </a:p>
        </p:txBody>
      </p:sp>
      <p:graphicFrame>
        <p:nvGraphicFramePr>
          <p:cNvPr id="25" name="Chart 24"/>
          <p:cNvGraphicFramePr/>
          <p:nvPr>
            <p:extLst>
              <p:ext uri="{D42A27DB-BD31-4B8C-83A1-F6EECF244321}">
                <p14:modId xmlns:p14="http://schemas.microsoft.com/office/powerpoint/2010/main" val="3703507504"/>
              </p:ext>
            </p:extLst>
          </p:nvPr>
        </p:nvGraphicFramePr>
        <p:xfrm>
          <a:off x="6161519" y="2314036"/>
          <a:ext cx="5749826"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256721" y="6041914"/>
            <a:ext cx="7280670" cy="230832"/>
          </a:xfrm>
          <a:prstGeom prst="rect">
            <a:avLst/>
          </a:prstGeom>
        </p:spPr>
        <p:txBody>
          <a:bodyPr wrap="square">
            <a:spAutoFit/>
          </a:bodyPr>
          <a:lstStyle/>
          <a:p>
            <a:r>
              <a:rPr lang="en-GB" sz="900" dirty="0"/>
              <a:t>NET refers to the combined score for the two most positive answer options (Strongly/Tend to Agree). Significance testing at 95% confidence level.</a:t>
            </a:r>
          </a:p>
        </p:txBody>
      </p:sp>
      <p:sp>
        <p:nvSpPr>
          <p:cNvPr id="22"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4" name="Title 1"/>
          <p:cNvSpPr txBox="1">
            <a:spLocks/>
          </p:cNvSpPr>
          <p:nvPr/>
        </p:nvSpPr>
        <p:spPr>
          <a:xfrm>
            <a:off x="749440"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30" name="Chart 29"/>
          <p:cNvGraphicFramePr/>
          <p:nvPr>
            <p:extLst>
              <p:ext uri="{D42A27DB-BD31-4B8C-83A1-F6EECF244321}">
                <p14:modId xmlns:p14="http://schemas.microsoft.com/office/powerpoint/2010/main" val="3549312557"/>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4001986" y="2284098"/>
            <a:ext cx="879664" cy="584775"/>
          </a:xfrm>
          <a:prstGeom prst="rect">
            <a:avLst/>
          </a:prstGeom>
        </p:spPr>
        <p:txBody>
          <a:bodyPr wrap="none">
            <a:spAutoFit/>
          </a:bodyPr>
          <a:lstStyle/>
          <a:p>
            <a:pPr algn="ctr"/>
            <a:r>
              <a:rPr lang="en-US" sz="1600" b="1" dirty="0">
                <a:solidFill>
                  <a:schemeClr val="tx1">
                    <a:lumMod val="75000"/>
                    <a:lumOff val="25000"/>
                  </a:schemeClr>
                </a:solidFill>
              </a:rPr>
              <a:t>% Agree</a:t>
            </a:r>
          </a:p>
          <a:p>
            <a:pPr algn="ctr"/>
            <a:r>
              <a:rPr lang="en-US" sz="1600" b="1" dirty="0">
                <a:solidFill>
                  <a:schemeClr val="tx1">
                    <a:lumMod val="75000"/>
                    <a:lumOff val="25000"/>
                  </a:schemeClr>
                </a:solidFill>
              </a:rPr>
              <a:t>(Net)</a:t>
            </a:r>
          </a:p>
        </p:txBody>
      </p:sp>
      <p:graphicFrame>
        <p:nvGraphicFramePr>
          <p:cNvPr id="18" name="Table 17">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3090151264"/>
              </p:ext>
            </p:extLst>
          </p:nvPr>
        </p:nvGraphicFramePr>
        <p:xfrm>
          <a:off x="539931" y="2314036"/>
          <a:ext cx="3604052" cy="370840"/>
        </p:xfrm>
        <a:graphic>
          <a:graphicData uri="http://schemas.openxmlformats.org/drawingml/2006/table">
            <a:tbl>
              <a:tblPr firstRow="1" bandRow="1">
                <a:tableStyleId>{5C22544A-7EE6-4342-B048-85BDC9FD1C3A}</a:tableStyleId>
              </a:tblPr>
              <a:tblGrid>
                <a:gridCol w="1802026">
                  <a:extLst>
                    <a:ext uri="{9D8B030D-6E8A-4147-A177-3AD203B41FA5}">
                      <a16:colId xmlns:a16="http://schemas.microsoft.com/office/drawing/2014/main" val="20000"/>
                    </a:ext>
                  </a:extLst>
                </a:gridCol>
                <a:gridCol w="1802026">
                  <a:extLst>
                    <a:ext uri="{9D8B030D-6E8A-4147-A177-3AD203B41FA5}">
                      <a16:colId xmlns:a16="http://schemas.microsoft.com/office/drawing/2014/main" val="20001"/>
                    </a:ext>
                  </a:extLst>
                </a:gridCol>
              </a:tblGrid>
              <a:tr h="370840">
                <a:tc>
                  <a:txBody>
                    <a:bodyPr/>
                    <a:lstStyle/>
                    <a:p>
                      <a:pPr algn="ctr"/>
                      <a:r>
                        <a:rPr lang="en-US" sz="1600" dirty="0" smtClean="0">
                          <a:solidFill>
                            <a:schemeClr val="tx1">
                              <a:lumMod val="75000"/>
                              <a:lumOff val="25000"/>
                            </a:schemeClr>
                          </a:solidFill>
                        </a:rPr>
                        <a:t>49</a:t>
                      </a:r>
                      <a:r>
                        <a:rPr lang="en-US" sz="1600" dirty="0">
                          <a:solidFill>
                            <a:schemeClr val="tx1">
                              <a:lumMod val="75000"/>
                              <a:lumOff val="25000"/>
                            </a:schemeClr>
                          </a:solidFill>
                        </a:rPr>
                        <a:t>%</a:t>
                      </a:r>
                    </a:p>
                  </a:txBody>
                  <a:tcPr anchor="ctr">
                    <a:noFill/>
                  </a:tcPr>
                </a:tc>
                <a:tc>
                  <a:txBody>
                    <a:bodyPr/>
                    <a:lstStyle/>
                    <a:p>
                      <a:pPr algn="ctr"/>
                      <a:r>
                        <a:rPr lang="en-US" sz="1600" dirty="0" smtClean="0">
                          <a:solidFill>
                            <a:schemeClr val="tx1">
                              <a:lumMod val="75000"/>
                              <a:lumOff val="25000"/>
                            </a:schemeClr>
                          </a:solidFill>
                        </a:rPr>
                        <a:t>47</a:t>
                      </a:r>
                      <a:r>
                        <a:rPr lang="en-US" sz="1600" dirty="0">
                          <a:solidFill>
                            <a:schemeClr val="tx1">
                              <a:lumMod val="75000"/>
                              <a:lumOff val="25000"/>
                            </a:schemeClr>
                          </a:solidFill>
                        </a:rPr>
                        <a:t>%</a:t>
                      </a:r>
                    </a:p>
                  </a:txBody>
                  <a:tcPr anchor="ctr">
                    <a:noFill/>
                  </a:tcPr>
                </a:tc>
                <a:extLst>
                  <a:ext uri="{0D108BD9-81ED-4DB2-BD59-A6C34878D82A}">
                    <a16:rowId xmlns:a16="http://schemas.microsoft.com/office/drawing/2014/main" val="10000"/>
                  </a:ext>
                </a:extLst>
              </a:tr>
            </a:tbl>
          </a:graphicData>
        </a:graphic>
      </p:graphicFrame>
      <p:sp>
        <p:nvSpPr>
          <p:cNvPr id="23" name="Rectangle 22">
            <a:extLst>
              <a:ext uri="{FF2B5EF4-FFF2-40B4-BE49-F238E27FC236}">
                <a16:creationId xmlns:a16="http://schemas.microsoft.com/office/drawing/2014/main" id="{5A7C124F-D371-46B5-B98C-C4162CA4EF39}"/>
              </a:ext>
            </a:extLst>
          </p:cNvPr>
          <p:cNvSpPr/>
          <p:nvPr/>
        </p:nvSpPr>
        <p:spPr>
          <a:xfrm>
            <a:off x="7789468" y="5847174"/>
            <a:ext cx="3580039" cy="276999"/>
          </a:xfrm>
          <a:prstGeom prst="rect">
            <a:avLst/>
          </a:prstGeom>
        </p:spPr>
        <p:txBody>
          <a:bodyPr wrap="square">
            <a:spAutoFit/>
          </a:bodyPr>
          <a:lstStyle/>
          <a:p>
            <a:pPr algn="ctr"/>
            <a:r>
              <a:rPr lang="en-US" sz="1200" dirty="0"/>
              <a:t>significantly lower than Q4 </a:t>
            </a:r>
            <a:r>
              <a:rPr lang="en-US" sz="1200" dirty="0" smtClean="0"/>
              <a:t>17/18</a:t>
            </a:r>
            <a:endParaRPr lang="en-US" sz="1200" dirty="0"/>
          </a:p>
        </p:txBody>
      </p:sp>
      <p:sp>
        <p:nvSpPr>
          <p:cNvPr id="26" name="Down Arrow 16">
            <a:extLst>
              <a:ext uri="{FF2B5EF4-FFF2-40B4-BE49-F238E27FC236}">
                <a16:creationId xmlns:a16="http://schemas.microsoft.com/office/drawing/2014/main" id="{D22D096A-77F1-4F69-BF00-211C414FF7BF}"/>
              </a:ext>
            </a:extLst>
          </p:cNvPr>
          <p:cNvSpPr/>
          <p:nvPr/>
        </p:nvSpPr>
        <p:spPr>
          <a:xfrm>
            <a:off x="7922326" y="5886647"/>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82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692063884"/>
              </p:ext>
            </p:extLst>
          </p:nvPr>
        </p:nvGraphicFramePr>
        <p:xfrm>
          <a:off x="4750906" y="1343433"/>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3412221880"/>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11</a:t>
            </a:fld>
            <a:endParaRPr lang="en-US" dirty="0"/>
          </a:p>
        </p:txBody>
      </p:sp>
      <p:sp>
        <p:nvSpPr>
          <p:cNvPr id="7" name="Title 1"/>
          <p:cNvSpPr>
            <a:spLocks noGrp="1"/>
          </p:cNvSpPr>
          <p:nvPr>
            <p:ph type="title"/>
          </p:nvPr>
        </p:nvSpPr>
        <p:spPr>
          <a:xfrm>
            <a:off x="333632" y="159179"/>
            <a:ext cx="11545274" cy="1325563"/>
          </a:xfrm>
        </p:spPr>
        <p:txBody>
          <a:bodyPr>
            <a:normAutofit/>
          </a:bodyPr>
          <a:lstStyle/>
          <a:p>
            <a:r>
              <a:rPr lang="en-US" b="1" dirty="0" smtClean="0">
                <a:solidFill>
                  <a:schemeClr val="tx1">
                    <a:lumMod val="65000"/>
                    <a:lumOff val="35000"/>
                  </a:schemeClr>
                </a:solidFill>
              </a:rPr>
              <a:t>Less than 4 out of 10 recent </a:t>
            </a:r>
            <a:r>
              <a:rPr lang="en-US" b="1" dirty="0">
                <a:solidFill>
                  <a:schemeClr val="tx1">
                    <a:lumMod val="65000"/>
                    <a:lumOff val="35000"/>
                  </a:schemeClr>
                </a:solidFill>
              </a:rPr>
              <a:t>victims of crime agree EP are dealing with crime and ASB in their area</a:t>
            </a:r>
          </a:p>
        </p:txBody>
      </p:sp>
      <p:sp>
        <p:nvSpPr>
          <p:cNvPr id="8" name="Rectangle 7"/>
          <p:cNvSpPr/>
          <p:nvPr/>
        </p:nvSpPr>
        <p:spPr>
          <a:xfrm>
            <a:off x="57798" y="6316958"/>
            <a:ext cx="4555525" cy="461665"/>
          </a:xfrm>
          <a:prstGeom prst="rect">
            <a:avLst/>
          </a:prstGeom>
        </p:spPr>
        <p:txBody>
          <a:bodyPr wrap="square">
            <a:spAutoFit/>
          </a:bodyPr>
          <a:lstStyle/>
          <a:p>
            <a:r>
              <a:rPr lang="en-US" sz="1200" dirty="0"/>
              <a:t>Q5 How much would you agree or disagree that Essex Police are dealing with crime and anti-social behaviour that matter in your area?</a:t>
            </a:r>
          </a:p>
        </p:txBody>
      </p:sp>
      <p:sp>
        <p:nvSpPr>
          <p:cNvPr id="9" name="TextBox 8"/>
          <p:cNvSpPr txBox="1"/>
          <p:nvPr/>
        </p:nvSpPr>
        <p:spPr>
          <a:xfrm>
            <a:off x="4625014" y="4669280"/>
            <a:ext cx="7258652" cy="120032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t>Under 35s (</a:t>
            </a:r>
            <a:r>
              <a:rPr lang="en-GB" dirty="0" smtClean="0"/>
              <a:t>57%) </a:t>
            </a:r>
            <a:r>
              <a:rPr lang="en-GB" dirty="0"/>
              <a:t>and BAME residents (55%) are the most likely to agree EP are dealing with crime and ASB in their area </a:t>
            </a:r>
          </a:p>
          <a:p>
            <a:pPr marL="285750" indent="-285750">
              <a:buClr>
                <a:srgbClr val="1BBABF"/>
              </a:buClr>
              <a:buFont typeface="Wingdings" panose="05000000000000000000" pitchFamily="2" charset="2"/>
              <a:buChar char="§"/>
            </a:pPr>
            <a:r>
              <a:rPr lang="en-GB" dirty="0"/>
              <a:t>There are significant differences in agreement between Districts – 58% of those living in Colchester agree compared with </a:t>
            </a:r>
            <a:r>
              <a:rPr lang="en-GB" dirty="0" smtClean="0"/>
              <a:t>38% </a:t>
            </a:r>
            <a:r>
              <a:rPr lang="en-GB" dirty="0"/>
              <a:t>in </a:t>
            </a:r>
            <a:r>
              <a:rPr lang="en-GB" dirty="0" smtClean="0"/>
              <a:t>Castle Point</a:t>
            </a:r>
            <a:endParaRPr lang="en-GB" dirty="0"/>
          </a:p>
        </p:txBody>
      </p:sp>
      <p:sp>
        <p:nvSpPr>
          <p:cNvPr id="10" name="Rectangle 9"/>
          <p:cNvSpPr/>
          <p:nvPr/>
        </p:nvSpPr>
        <p:spPr>
          <a:xfrm>
            <a:off x="813705" y="2224871"/>
            <a:ext cx="933216" cy="32657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41405" y="5859410"/>
            <a:ext cx="1005515" cy="27865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257001" y="3811210"/>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33197" y="3811233"/>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79977" y="3811233"/>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470545854"/>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622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3463093998"/>
              </p:ext>
            </p:extLst>
          </p:nvPr>
        </p:nvGraphicFramePr>
        <p:xfrm>
          <a:off x="364819" y="2224882"/>
          <a:ext cx="5540325" cy="380470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12</a:t>
            </a:fld>
            <a:endParaRPr lang="en-US" dirty="0"/>
          </a:p>
        </p:txBody>
      </p:sp>
      <p:sp>
        <p:nvSpPr>
          <p:cNvPr id="5" name="Rectangle 4"/>
          <p:cNvSpPr/>
          <p:nvPr/>
        </p:nvSpPr>
        <p:spPr>
          <a:xfrm>
            <a:off x="333632" y="6365227"/>
            <a:ext cx="4316627" cy="461665"/>
          </a:xfrm>
          <a:prstGeom prst="rect">
            <a:avLst/>
          </a:prstGeom>
        </p:spPr>
        <p:txBody>
          <a:bodyPr wrap="square">
            <a:spAutoFit/>
          </a:bodyPr>
          <a:lstStyle/>
          <a:p>
            <a:r>
              <a:rPr lang="en-US" sz="1200" dirty="0"/>
              <a:t>Q7 If you were to make a complaint to Essex Police about an officer or staff member, do you think you would be treated fairly?</a:t>
            </a:r>
          </a:p>
        </p:txBody>
      </p:sp>
      <p:sp>
        <p:nvSpPr>
          <p:cNvPr id="11" name="Title 1"/>
          <p:cNvSpPr>
            <a:spLocks noGrp="1"/>
          </p:cNvSpPr>
          <p:nvPr>
            <p:ph type="title"/>
          </p:nvPr>
        </p:nvSpPr>
        <p:spPr>
          <a:xfrm>
            <a:off x="333632" y="159179"/>
            <a:ext cx="11545274" cy="1325563"/>
          </a:xfrm>
        </p:spPr>
        <p:txBody>
          <a:bodyPr/>
          <a:lstStyle/>
          <a:p>
            <a:r>
              <a:rPr lang="en-US" b="1" dirty="0" smtClean="0">
                <a:solidFill>
                  <a:schemeClr val="tx1">
                    <a:lumMod val="65000"/>
                    <a:lumOff val="35000"/>
                  </a:schemeClr>
                </a:solidFill>
              </a:rPr>
              <a:t>Around three-quarters think </a:t>
            </a:r>
            <a:r>
              <a:rPr lang="en-US" b="1" dirty="0">
                <a:solidFill>
                  <a:schemeClr val="tx1">
                    <a:lumMod val="65000"/>
                    <a:lumOff val="35000"/>
                  </a:schemeClr>
                </a:solidFill>
              </a:rPr>
              <a:t>they would be treated fairly if they made a complaint about EP</a:t>
            </a:r>
          </a:p>
        </p:txBody>
      </p:sp>
      <p:graphicFrame>
        <p:nvGraphicFramePr>
          <p:cNvPr id="13" name="Chart 12"/>
          <p:cNvGraphicFramePr/>
          <p:nvPr>
            <p:extLst>
              <p:ext uri="{D42A27DB-BD31-4B8C-83A1-F6EECF244321}">
                <p14:modId xmlns:p14="http://schemas.microsoft.com/office/powerpoint/2010/main" val="1040987904"/>
              </p:ext>
            </p:extLst>
          </p:nvPr>
        </p:nvGraphicFramePr>
        <p:xfrm>
          <a:off x="6640945" y="2314036"/>
          <a:ext cx="5270400"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535255" y="1787428"/>
            <a:ext cx="4147300" cy="513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sp>
        <p:nvSpPr>
          <p:cNvPr id="10" name="Rectangle 9">
            <a:extLst>
              <a:ext uri="{FF2B5EF4-FFF2-40B4-BE49-F238E27FC236}">
                <a16:creationId xmlns:a16="http://schemas.microsoft.com/office/drawing/2014/main" id="{5A7C124F-D371-46B5-B98C-C4162CA4EF39}"/>
              </a:ext>
            </a:extLst>
          </p:cNvPr>
          <p:cNvSpPr/>
          <p:nvPr/>
        </p:nvSpPr>
        <p:spPr>
          <a:xfrm>
            <a:off x="7789468" y="5847174"/>
            <a:ext cx="3580039" cy="276999"/>
          </a:xfrm>
          <a:prstGeom prst="rect">
            <a:avLst/>
          </a:prstGeom>
        </p:spPr>
        <p:txBody>
          <a:bodyPr wrap="square">
            <a:spAutoFit/>
          </a:bodyPr>
          <a:lstStyle/>
          <a:p>
            <a:pPr algn="ctr"/>
            <a:r>
              <a:rPr lang="en-US" sz="1200" dirty="0"/>
              <a:t>significantly lower than </a:t>
            </a:r>
            <a:r>
              <a:rPr lang="en-US" sz="1200" dirty="0" smtClean="0"/>
              <a:t>all previous Quarters</a:t>
            </a:r>
            <a:endParaRPr lang="en-US" sz="1200" dirty="0"/>
          </a:p>
        </p:txBody>
      </p:sp>
      <p:sp>
        <p:nvSpPr>
          <p:cNvPr id="12" name="Down Arrow 16">
            <a:extLst>
              <a:ext uri="{FF2B5EF4-FFF2-40B4-BE49-F238E27FC236}">
                <a16:creationId xmlns:a16="http://schemas.microsoft.com/office/drawing/2014/main" id="{D22D096A-77F1-4F69-BF00-211C414FF7BF}"/>
              </a:ext>
            </a:extLst>
          </p:cNvPr>
          <p:cNvSpPr/>
          <p:nvPr/>
        </p:nvSpPr>
        <p:spPr>
          <a:xfrm>
            <a:off x="7922326" y="5886647"/>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333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737178902"/>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3248672124"/>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13</a:t>
            </a:fld>
            <a:endParaRPr lang="en-US" dirty="0"/>
          </a:p>
        </p:txBody>
      </p:sp>
      <p:sp>
        <p:nvSpPr>
          <p:cNvPr id="7" name="TextBox 6"/>
          <p:cNvSpPr txBox="1"/>
          <p:nvPr/>
        </p:nvSpPr>
        <p:spPr>
          <a:xfrm>
            <a:off x="4625014" y="4730241"/>
            <a:ext cx="7258652" cy="923330"/>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t>There are significant differences in agreement between Districts – </a:t>
            </a:r>
            <a:r>
              <a:rPr lang="en-GB" dirty="0" smtClean="0"/>
              <a:t>84% </a:t>
            </a:r>
            <a:r>
              <a:rPr lang="en-GB" dirty="0"/>
              <a:t>of those living in Braintree and </a:t>
            </a:r>
            <a:r>
              <a:rPr lang="en-GB" dirty="0" smtClean="0"/>
              <a:t>Maldon </a:t>
            </a:r>
            <a:r>
              <a:rPr lang="en-GB" dirty="0"/>
              <a:t>think they would be treated fairly compared with </a:t>
            </a:r>
            <a:r>
              <a:rPr lang="en-GB" dirty="0" smtClean="0"/>
              <a:t>69% </a:t>
            </a:r>
            <a:r>
              <a:rPr lang="en-GB" dirty="0"/>
              <a:t>of those in </a:t>
            </a:r>
            <a:r>
              <a:rPr lang="en-GB" dirty="0" smtClean="0"/>
              <a:t>Basildon</a:t>
            </a:r>
            <a:endParaRPr lang="en-GB" dirty="0"/>
          </a:p>
        </p:txBody>
      </p:sp>
      <p:sp>
        <p:nvSpPr>
          <p:cNvPr id="8" name="Rectangle 7"/>
          <p:cNvSpPr/>
          <p:nvPr/>
        </p:nvSpPr>
        <p:spPr>
          <a:xfrm>
            <a:off x="333632" y="6365227"/>
            <a:ext cx="4316627" cy="461665"/>
          </a:xfrm>
          <a:prstGeom prst="rect">
            <a:avLst/>
          </a:prstGeom>
        </p:spPr>
        <p:txBody>
          <a:bodyPr wrap="square">
            <a:spAutoFit/>
          </a:bodyPr>
          <a:lstStyle/>
          <a:p>
            <a:r>
              <a:rPr lang="en-US" sz="1200" dirty="0"/>
              <a:t>Q7 If you were to make a complaint to Essex Police about an officer or staff member, do you think you would be treated fairly?</a:t>
            </a:r>
          </a:p>
        </p:txBody>
      </p:sp>
      <p:sp>
        <p:nvSpPr>
          <p:cNvPr id="9" name="Title 1"/>
          <p:cNvSpPr>
            <a:spLocks noGrp="1"/>
          </p:cNvSpPr>
          <p:nvPr>
            <p:ph type="title"/>
          </p:nvPr>
        </p:nvSpPr>
        <p:spPr>
          <a:xfrm>
            <a:off x="209550" y="130604"/>
            <a:ext cx="11982450" cy="1325563"/>
          </a:xfrm>
        </p:spPr>
        <p:txBody>
          <a:bodyPr>
            <a:normAutofit fontScale="90000"/>
          </a:bodyPr>
          <a:lstStyle/>
          <a:p>
            <a:r>
              <a:rPr lang="en-US" b="1" dirty="0">
                <a:solidFill>
                  <a:schemeClr val="tx1">
                    <a:lumMod val="65000"/>
                    <a:lumOff val="35000"/>
                  </a:schemeClr>
                </a:solidFill>
              </a:rPr>
              <a:t>BAME residents &amp; victims of crime are the least likely to think they would be treated fairly if they made a complaint</a:t>
            </a:r>
          </a:p>
        </p:txBody>
      </p:sp>
      <p:sp>
        <p:nvSpPr>
          <p:cNvPr id="10" name="Rectangle 9"/>
          <p:cNvSpPr/>
          <p:nvPr/>
        </p:nvSpPr>
        <p:spPr>
          <a:xfrm>
            <a:off x="957943" y="2260393"/>
            <a:ext cx="787130" cy="550522"/>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68658" y="5586416"/>
            <a:ext cx="997463" cy="55052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473942" y="3828979"/>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0233917" y="3811233"/>
            <a:ext cx="729399"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2595297996"/>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99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14</a:t>
            </a:fld>
            <a:endParaRPr lang="en-US" dirty="0"/>
          </a:p>
        </p:txBody>
      </p:sp>
      <p:sp>
        <p:nvSpPr>
          <p:cNvPr id="16" name="Title 1"/>
          <p:cNvSpPr>
            <a:spLocks noGrp="1"/>
          </p:cNvSpPr>
          <p:nvPr>
            <p:ph type="title"/>
          </p:nvPr>
        </p:nvSpPr>
        <p:spPr>
          <a:xfrm>
            <a:off x="198250" y="179005"/>
            <a:ext cx="11860399" cy="1325563"/>
          </a:xfrm>
        </p:spPr>
        <p:txBody>
          <a:bodyPr>
            <a:noAutofit/>
          </a:bodyPr>
          <a:lstStyle/>
          <a:p>
            <a:r>
              <a:rPr lang="en-US" sz="3600" b="1" dirty="0">
                <a:solidFill>
                  <a:schemeClr val="tx1">
                    <a:lumMod val="65000"/>
                    <a:lumOff val="35000"/>
                  </a:schemeClr>
                </a:solidFill>
              </a:rPr>
              <a:t>Over 8 out of 10 agree EP respond to emergencies, although less </a:t>
            </a:r>
            <a:r>
              <a:rPr lang="en-US" sz="3600" b="1" dirty="0" smtClean="0">
                <a:solidFill>
                  <a:schemeClr val="tx1">
                    <a:lumMod val="65000"/>
                    <a:lumOff val="35000"/>
                  </a:schemeClr>
                </a:solidFill>
              </a:rPr>
              <a:t>than 6 out of 10 </a:t>
            </a:r>
            <a:r>
              <a:rPr lang="en-US" sz="3600" b="1" dirty="0">
                <a:solidFill>
                  <a:schemeClr val="tx1">
                    <a:lumMod val="65000"/>
                    <a:lumOff val="35000"/>
                  </a:schemeClr>
                </a:solidFill>
              </a:rPr>
              <a:t>agree they are preventing crime</a:t>
            </a:r>
          </a:p>
        </p:txBody>
      </p:sp>
      <p:sp>
        <p:nvSpPr>
          <p:cNvPr id="2" name="Rectangle 1"/>
          <p:cNvSpPr/>
          <p:nvPr/>
        </p:nvSpPr>
        <p:spPr>
          <a:xfrm>
            <a:off x="247135" y="6365227"/>
            <a:ext cx="3558746" cy="461665"/>
          </a:xfrm>
          <a:prstGeom prst="rect">
            <a:avLst/>
          </a:prstGeom>
        </p:spPr>
        <p:txBody>
          <a:bodyPr wrap="square">
            <a:spAutoFit/>
          </a:bodyPr>
          <a:lstStyle/>
          <a:p>
            <a:r>
              <a:rPr lang="en-US" sz="1200" dirty="0"/>
              <a:t>Q8 To what extent do you agree or disagree that Essex Police and the organisations they work with are: </a:t>
            </a:r>
          </a:p>
        </p:txBody>
      </p:sp>
      <p:sp>
        <p:nvSpPr>
          <p:cNvPr id="6" name="Rectangle 5"/>
          <p:cNvSpPr/>
          <p:nvPr/>
        </p:nvSpPr>
        <p:spPr>
          <a:xfrm>
            <a:off x="3880022" y="6516641"/>
            <a:ext cx="2916195" cy="276999"/>
          </a:xfrm>
          <a:prstGeom prst="rect">
            <a:avLst/>
          </a:prstGeom>
        </p:spPr>
        <p:txBody>
          <a:bodyPr wrap="square">
            <a:spAutoFit/>
          </a:bodyPr>
          <a:lstStyle/>
          <a:p>
            <a:r>
              <a:rPr lang="en-US" sz="1200" dirty="0"/>
              <a:t>NB: Don’t Know excluded from the analysis</a:t>
            </a:r>
          </a:p>
        </p:txBody>
      </p:sp>
      <p:sp>
        <p:nvSpPr>
          <p:cNvPr id="14" name="Rectangle 13"/>
          <p:cNvSpPr/>
          <p:nvPr/>
        </p:nvSpPr>
        <p:spPr>
          <a:xfrm>
            <a:off x="7772905" y="6412815"/>
            <a:ext cx="3093271" cy="338554"/>
          </a:xfrm>
          <a:prstGeom prst="rect">
            <a:avLst/>
          </a:prstGeom>
        </p:spPr>
        <p:txBody>
          <a:bodyPr wrap="square">
            <a:spAutoFit/>
          </a:bodyPr>
          <a:lstStyle/>
          <a:p>
            <a:r>
              <a:rPr lang="en-GB" sz="800" dirty="0"/>
              <a:t>NET refers to the combined score for the two most positive answer options (Strongly Agree/Agree)</a:t>
            </a:r>
          </a:p>
        </p:txBody>
      </p:sp>
      <p:graphicFrame>
        <p:nvGraphicFramePr>
          <p:cNvPr id="8" name="Chart 7">
            <a:extLst>
              <a:ext uri="{FF2B5EF4-FFF2-40B4-BE49-F238E27FC236}">
                <a16:creationId xmlns:a16="http://schemas.microsoft.com/office/drawing/2014/main" id="{2911FDD0-56B6-4BDE-B5C9-D692BF325F14}"/>
              </a:ext>
            </a:extLst>
          </p:cNvPr>
          <p:cNvGraphicFramePr/>
          <p:nvPr>
            <p:extLst>
              <p:ext uri="{D42A27DB-BD31-4B8C-83A1-F6EECF244321}">
                <p14:modId xmlns:p14="http://schemas.microsoft.com/office/powerpoint/2010/main" val="1903661744"/>
              </p:ext>
            </p:extLst>
          </p:nvPr>
        </p:nvGraphicFramePr>
        <p:xfrm>
          <a:off x="357051" y="1672046"/>
          <a:ext cx="9743168" cy="4598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1C111700-1125-4736-9FA8-B27219FDEEB8}"/>
              </a:ext>
            </a:extLst>
          </p:cNvPr>
          <p:cNvGraphicFramePr>
            <a:graphicFrameLocks noGrp="1"/>
          </p:cNvGraphicFramePr>
          <p:nvPr>
            <p:extLst>
              <p:ext uri="{D42A27DB-BD31-4B8C-83A1-F6EECF244321}">
                <p14:modId xmlns:p14="http://schemas.microsoft.com/office/powerpoint/2010/main" val="1336442460"/>
              </p:ext>
            </p:extLst>
          </p:nvPr>
        </p:nvGraphicFramePr>
        <p:xfrm>
          <a:off x="10100219" y="1316811"/>
          <a:ext cx="1712842" cy="4430852"/>
        </p:xfrm>
        <a:graphic>
          <a:graphicData uri="http://schemas.openxmlformats.org/drawingml/2006/table">
            <a:tbl>
              <a:tblPr firstRow="1" bandRow="1">
                <a:tableStyleId>{5C22544A-7EE6-4342-B048-85BDC9FD1C3A}</a:tableStyleId>
              </a:tblPr>
              <a:tblGrid>
                <a:gridCol w="856421">
                  <a:extLst>
                    <a:ext uri="{9D8B030D-6E8A-4147-A177-3AD203B41FA5}">
                      <a16:colId xmlns:a16="http://schemas.microsoft.com/office/drawing/2014/main" val="20000"/>
                    </a:ext>
                  </a:extLst>
                </a:gridCol>
                <a:gridCol w="856421">
                  <a:extLst>
                    <a:ext uri="{9D8B030D-6E8A-4147-A177-3AD203B41FA5}">
                      <a16:colId xmlns:a16="http://schemas.microsoft.com/office/drawing/2014/main" val="907109724"/>
                    </a:ext>
                  </a:extLst>
                </a:gridCol>
              </a:tblGrid>
              <a:tr h="576494">
                <a:tc gridSpan="2">
                  <a:txBody>
                    <a:bodyPr/>
                    <a:lstStyle/>
                    <a:p>
                      <a:pPr algn="ctr" fontAlgn="b"/>
                      <a:r>
                        <a:rPr lang="en-GB" sz="1800" b="0" i="0" u="none" strike="noStrike" dirty="0">
                          <a:solidFill>
                            <a:schemeClr val="tx1">
                              <a:lumMod val="75000"/>
                              <a:lumOff val="25000"/>
                            </a:schemeClr>
                          </a:solidFill>
                          <a:effectLst/>
                          <a:latin typeface="+mn-lt"/>
                        </a:rPr>
                        <a:t>% Agree (Net)</a:t>
                      </a:r>
                    </a:p>
                    <a:p>
                      <a:pPr algn="ctr" fontAlgn="b"/>
                      <a:r>
                        <a:rPr lang="en-GB" sz="1800" b="0" i="0" u="none" strike="noStrike" dirty="0">
                          <a:solidFill>
                            <a:schemeClr val="tx1">
                              <a:lumMod val="75000"/>
                              <a:lumOff val="25000"/>
                            </a:schemeClr>
                          </a:solidFill>
                          <a:effectLst/>
                          <a:latin typeface="+mn-lt"/>
                        </a:rPr>
                        <a:t>Year Ending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800" b="0" i="0" u="none" strike="noStrike" dirty="0">
                        <a:solidFill>
                          <a:schemeClr val="tx1">
                            <a:lumMod val="75000"/>
                            <a:lumOff val="2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2200475"/>
                  </a:ext>
                </a:extLst>
              </a:tr>
              <a:tr h="428262">
                <a:tc>
                  <a:txBody>
                    <a:bodyPr/>
                    <a:lstStyle/>
                    <a:p>
                      <a:pPr algn="ctr" fontAlgn="b"/>
                      <a:r>
                        <a:rPr lang="en-GB" sz="1400" b="1" i="0" u="none" strike="noStrike" dirty="0" smtClean="0">
                          <a:solidFill>
                            <a:schemeClr val="tx1">
                              <a:lumMod val="75000"/>
                              <a:lumOff val="25000"/>
                            </a:schemeClr>
                          </a:solidFill>
                          <a:effectLst/>
                          <a:latin typeface="+mn-lt"/>
                        </a:rPr>
                        <a:t>2018/19</a:t>
                      </a:r>
                      <a:endParaRPr lang="en-GB" sz="1400" b="1" i="0" u="none" strike="noStrike" dirty="0">
                        <a:solidFill>
                          <a:schemeClr val="tx1">
                            <a:lumMod val="75000"/>
                            <a:lumOff val="2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smtClean="0">
                          <a:solidFill>
                            <a:schemeClr val="tx1">
                              <a:lumMod val="75000"/>
                              <a:lumOff val="25000"/>
                            </a:schemeClr>
                          </a:solidFill>
                          <a:effectLst/>
                          <a:latin typeface="+mn-lt"/>
                        </a:rPr>
                        <a:t>2017/18</a:t>
                      </a:r>
                      <a:endParaRPr lang="en-GB" sz="1400" b="0" i="0" u="none" strike="noStrike" dirty="0">
                        <a:solidFill>
                          <a:schemeClr val="tx1">
                            <a:lumMod val="75000"/>
                            <a:lumOff val="25000"/>
                          </a:schemeClr>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007384"/>
                  </a:ext>
                </a:extLst>
              </a:tr>
              <a:tr h="428262">
                <a:tc>
                  <a:txBody>
                    <a:bodyPr/>
                    <a:lstStyle/>
                    <a:p>
                      <a:pPr algn="ctr" fontAlgn="b"/>
                      <a:r>
                        <a:rPr lang="en-GB" sz="1400" b="1" i="0" u="none" strike="noStrike" kern="1200" dirty="0">
                          <a:solidFill>
                            <a:schemeClr val="tx1">
                              <a:lumMod val="75000"/>
                              <a:lumOff val="25000"/>
                            </a:schemeClr>
                          </a:solidFill>
                          <a:effectLst/>
                          <a:latin typeface="+mn-lt"/>
                          <a:ea typeface="+mn-ea"/>
                          <a:cs typeface="+mn-cs"/>
                        </a:rPr>
                        <a:t>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lumMod val="75000"/>
                              <a:lumOff val="25000"/>
                            </a:schemeClr>
                          </a:solidFill>
                          <a:effectLst/>
                          <a:latin typeface="+mn-lt"/>
                          <a:ea typeface="+mn-ea"/>
                          <a:cs typeface="+mn-cs"/>
                        </a:rPr>
                        <a:t>83</a:t>
                      </a:r>
                      <a:r>
                        <a:rPr lang="en-GB" sz="1400" b="0" i="0" u="none" strike="noStrike" kern="1200" dirty="0" smtClean="0">
                          <a:solidFill>
                            <a:schemeClr val="tx1">
                              <a:lumMod val="75000"/>
                              <a:lumOff val="25000"/>
                            </a:schemeClr>
                          </a:solidFill>
                          <a:effectLst/>
                          <a:latin typeface="+mn-lt"/>
                          <a:ea typeface="+mn-ea"/>
                          <a:cs typeface="+mn-cs"/>
                        </a:rPr>
                        <a:t>% </a:t>
                      </a:r>
                      <a:r>
                        <a:rPr lang="en-GB" sz="1400" b="1" dirty="0" smtClean="0">
                          <a:solidFill>
                            <a:schemeClr val="accent2"/>
                          </a:solidFill>
                        </a:rPr>
                        <a:t>↔</a:t>
                      </a:r>
                      <a:endParaRPr lang="en-GB" sz="1400" b="0" i="0" u="none" strike="noStrike" kern="1200" dirty="0">
                        <a:solidFill>
                          <a:schemeClr val="tx1">
                            <a:lumMod val="75000"/>
                            <a:lumOff val="2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377151"/>
                  </a:ext>
                </a:extLst>
              </a:tr>
              <a:tr h="428262">
                <a:tc>
                  <a:txBody>
                    <a:bodyPr/>
                    <a:lstStyle/>
                    <a:p>
                      <a:pPr algn="ctr" fontAlgn="b"/>
                      <a:r>
                        <a:rPr lang="en-GB" sz="1400" b="1" i="0" u="none" strike="noStrike" kern="1200" dirty="0">
                          <a:solidFill>
                            <a:schemeClr val="tx1">
                              <a:lumMod val="75000"/>
                              <a:lumOff val="25000"/>
                            </a:schemeClr>
                          </a:solidFill>
                          <a:effectLst/>
                          <a:latin typeface="+mn-lt"/>
                          <a:ea typeface="+mn-ea"/>
                          <a:cs typeface="+mn-cs"/>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lumMod val="75000"/>
                              <a:lumOff val="25000"/>
                            </a:schemeClr>
                          </a:solidFill>
                          <a:effectLst/>
                          <a:latin typeface="+mn-lt"/>
                          <a:ea typeface="+mn-ea"/>
                          <a:cs typeface="+mn-cs"/>
                        </a:rPr>
                        <a:t>85</a:t>
                      </a:r>
                      <a:r>
                        <a:rPr lang="en-GB" sz="1400" b="0" i="0" u="none" strike="noStrike" kern="1200" dirty="0" smtClean="0">
                          <a:solidFill>
                            <a:schemeClr val="tx1">
                              <a:lumMod val="75000"/>
                              <a:lumOff val="25000"/>
                            </a:schemeClr>
                          </a:solidFill>
                          <a:effectLst/>
                          <a:latin typeface="+mn-lt"/>
                          <a:ea typeface="+mn-ea"/>
                          <a:cs typeface="+mn-cs"/>
                        </a:rPr>
                        <a:t>% </a:t>
                      </a:r>
                      <a:r>
                        <a:rPr lang="en-GB" sz="1400" b="1" dirty="0" smtClean="0">
                          <a:solidFill>
                            <a:srgbClr val="FF0000"/>
                          </a:solidFill>
                        </a:rPr>
                        <a:t>↓</a:t>
                      </a:r>
                      <a:endParaRPr lang="en-GB" sz="1400" b="0" i="0" u="none" strike="noStrike" kern="1200" dirty="0">
                        <a:solidFill>
                          <a:schemeClr val="tx1">
                            <a:lumMod val="75000"/>
                            <a:lumOff val="2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9310026"/>
                  </a:ext>
                </a:extLst>
              </a:tr>
              <a:tr h="428262">
                <a:tc>
                  <a:txBody>
                    <a:bodyPr/>
                    <a:lstStyle/>
                    <a:p>
                      <a:pPr algn="ctr" fontAlgn="b"/>
                      <a:r>
                        <a:rPr lang="en-GB" sz="1400" b="1" i="0" u="none" strike="noStrike" kern="1200" dirty="0">
                          <a:solidFill>
                            <a:schemeClr val="tx1">
                              <a:lumMod val="75000"/>
                              <a:lumOff val="25000"/>
                            </a:schemeClr>
                          </a:solidFill>
                          <a:effectLst/>
                          <a:latin typeface="+mn-lt"/>
                          <a:ea typeface="+mn-ea"/>
                          <a:cs typeface="+mn-cs"/>
                        </a:rPr>
                        <a:t>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lumMod val="75000"/>
                              <a:lumOff val="25000"/>
                            </a:schemeClr>
                          </a:solidFill>
                          <a:effectLst/>
                          <a:latin typeface="+mn-lt"/>
                          <a:ea typeface="+mn-ea"/>
                          <a:cs typeface="+mn-cs"/>
                        </a:rPr>
                        <a:t>84</a:t>
                      </a:r>
                      <a:r>
                        <a:rPr lang="en-GB" sz="1400" b="0" i="0" u="none" strike="noStrike" kern="1200" dirty="0" smtClean="0">
                          <a:solidFill>
                            <a:schemeClr val="tx1">
                              <a:lumMod val="75000"/>
                              <a:lumOff val="25000"/>
                            </a:schemeClr>
                          </a:solidFill>
                          <a:effectLst/>
                          <a:latin typeface="+mn-lt"/>
                          <a:ea typeface="+mn-ea"/>
                          <a:cs typeface="+mn-cs"/>
                        </a:rPr>
                        <a:t>% </a:t>
                      </a:r>
                      <a:r>
                        <a:rPr lang="en-GB" sz="1400" b="1" dirty="0" smtClean="0">
                          <a:solidFill>
                            <a:srgbClr val="FF0000"/>
                          </a:solidFill>
                        </a:rPr>
                        <a:t>↓</a:t>
                      </a:r>
                      <a:endParaRPr lang="en-GB" sz="1400" b="0" i="0" u="none" strike="noStrike" kern="1200" dirty="0">
                        <a:solidFill>
                          <a:schemeClr val="tx1">
                            <a:lumMod val="75000"/>
                            <a:lumOff val="2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388040"/>
                  </a:ext>
                </a:extLst>
              </a:tr>
              <a:tr h="428262">
                <a:tc>
                  <a:txBody>
                    <a:bodyPr/>
                    <a:lstStyle/>
                    <a:p>
                      <a:pPr algn="ctr" fontAlgn="b"/>
                      <a:r>
                        <a:rPr lang="en-GB" sz="1400" b="1" i="0" u="none" strike="noStrike" kern="1200" dirty="0">
                          <a:solidFill>
                            <a:schemeClr val="tx1">
                              <a:lumMod val="75000"/>
                              <a:lumOff val="25000"/>
                            </a:schemeClr>
                          </a:solidFill>
                          <a:effectLst/>
                          <a:latin typeface="+mn-lt"/>
                          <a:ea typeface="+mn-ea"/>
                          <a:cs typeface="+mn-cs"/>
                        </a:rPr>
                        <a:t>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lumMod val="75000"/>
                              <a:lumOff val="25000"/>
                            </a:schemeClr>
                          </a:solidFill>
                          <a:effectLst/>
                          <a:latin typeface="+mn-lt"/>
                          <a:ea typeface="+mn-ea"/>
                          <a:cs typeface="+mn-cs"/>
                        </a:rPr>
                        <a:t>85</a:t>
                      </a:r>
                      <a:r>
                        <a:rPr lang="en-GB" sz="1400" b="0" i="0" u="none" strike="noStrike" kern="1200" dirty="0" smtClean="0">
                          <a:solidFill>
                            <a:schemeClr val="tx1">
                              <a:lumMod val="75000"/>
                              <a:lumOff val="25000"/>
                            </a:schemeClr>
                          </a:solidFill>
                          <a:effectLst/>
                          <a:latin typeface="+mn-lt"/>
                          <a:ea typeface="+mn-ea"/>
                          <a:cs typeface="+mn-cs"/>
                        </a:rPr>
                        <a:t>% </a:t>
                      </a:r>
                      <a:r>
                        <a:rPr lang="en-GB" sz="1400" b="1" dirty="0" smtClean="0">
                          <a:solidFill>
                            <a:srgbClr val="FF0000"/>
                          </a:solidFill>
                        </a:rPr>
                        <a:t>↓</a:t>
                      </a:r>
                      <a:endParaRPr lang="en-GB" sz="1400" b="0" i="0" u="none" strike="noStrike" kern="1200" dirty="0">
                        <a:solidFill>
                          <a:schemeClr val="tx1">
                            <a:lumMod val="75000"/>
                            <a:lumOff val="2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3087998"/>
                  </a:ext>
                </a:extLst>
              </a:tr>
              <a:tr h="428262">
                <a:tc>
                  <a:txBody>
                    <a:bodyPr/>
                    <a:lstStyle/>
                    <a:p>
                      <a:pPr algn="ctr" fontAlgn="b"/>
                      <a:r>
                        <a:rPr lang="en-GB" sz="1400" b="1" i="0" u="none" strike="noStrike" kern="1200">
                          <a:solidFill>
                            <a:schemeClr val="tx1">
                              <a:lumMod val="75000"/>
                              <a:lumOff val="25000"/>
                            </a:schemeClr>
                          </a:solidFill>
                          <a:effectLst/>
                          <a:latin typeface="+mn-lt"/>
                          <a:ea typeface="+mn-ea"/>
                          <a:cs typeface="+mn-cs"/>
                        </a:rPr>
                        <a:t>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lumMod val="75000"/>
                              <a:lumOff val="25000"/>
                            </a:schemeClr>
                          </a:solidFill>
                          <a:effectLst/>
                          <a:latin typeface="+mn-lt"/>
                          <a:ea typeface="+mn-ea"/>
                          <a:cs typeface="+mn-cs"/>
                        </a:rPr>
                        <a:t>74</a:t>
                      </a:r>
                      <a:r>
                        <a:rPr lang="en-GB" sz="1400" b="0" i="0" u="none" strike="noStrike" kern="1200" dirty="0" smtClean="0">
                          <a:solidFill>
                            <a:schemeClr val="tx1">
                              <a:lumMod val="75000"/>
                              <a:lumOff val="25000"/>
                            </a:schemeClr>
                          </a:solidFill>
                          <a:effectLst/>
                          <a:latin typeface="+mn-lt"/>
                          <a:ea typeface="+mn-ea"/>
                          <a:cs typeface="+mn-cs"/>
                        </a:rPr>
                        <a:t>% </a:t>
                      </a:r>
                      <a:r>
                        <a:rPr lang="en-GB" sz="1400" b="1" dirty="0" smtClean="0">
                          <a:solidFill>
                            <a:srgbClr val="FF0000"/>
                          </a:solidFill>
                        </a:rPr>
                        <a:t>↓</a:t>
                      </a:r>
                      <a:endParaRPr lang="en-GB" sz="1400" b="0" i="0" u="none" strike="noStrike" kern="1200" dirty="0">
                        <a:solidFill>
                          <a:schemeClr val="tx1">
                            <a:lumMod val="75000"/>
                            <a:lumOff val="2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0436521"/>
                  </a:ext>
                </a:extLst>
              </a:tr>
              <a:tr h="428262">
                <a:tc>
                  <a:txBody>
                    <a:bodyPr/>
                    <a:lstStyle/>
                    <a:p>
                      <a:pPr algn="ctr" fontAlgn="b"/>
                      <a:r>
                        <a:rPr lang="en-GB" sz="1400" b="1" i="0" u="none" strike="noStrike" kern="1200" dirty="0">
                          <a:solidFill>
                            <a:schemeClr val="tx1">
                              <a:lumMod val="75000"/>
                              <a:lumOff val="25000"/>
                            </a:schemeClr>
                          </a:solidFill>
                          <a:effectLst/>
                          <a:latin typeface="+mn-lt"/>
                          <a:ea typeface="+mn-ea"/>
                          <a:cs typeface="+mn-cs"/>
                        </a:rPr>
                        <a:t>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lumMod val="75000"/>
                              <a:lumOff val="25000"/>
                            </a:schemeClr>
                          </a:solidFill>
                          <a:effectLst/>
                          <a:latin typeface="+mn-lt"/>
                          <a:ea typeface="+mn-ea"/>
                          <a:cs typeface="+mn-cs"/>
                        </a:rPr>
                        <a:t>69</a:t>
                      </a:r>
                      <a:r>
                        <a:rPr lang="en-GB" sz="1400" b="0" i="0" u="none" strike="noStrike" kern="1200" dirty="0" smtClean="0">
                          <a:solidFill>
                            <a:schemeClr val="tx1">
                              <a:lumMod val="75000"/>
                              <a:lumOff val="25000"/>
                            </a:schemeClr>
                          </a:solidFill>
                          <a:effectLst/>
                          <a:latin typeface="+mn-lt"/>
                          <a:ea typeface="+mn-ea"/>
                          <a:cs typeface="+mn-cs"/>
                        </a:rPr>
                        <a:t>% </a:t>
                      </a:r>
                      <a:r>
                        <a:rPr lang="en-GB" sz="1400" b="1" dirty="0" smtClean="0">
                          <a:solidFill>
                            <a:srgbClr val="FF0000"/>
                          </a:solidFill>
                        </a:rPr>
                        <a:t>↓</a:t>
                      </a:r>
                      <a:endParaRPr lang="en-GB" sz="1400" b="0" i="0" u="none" strike="noStrike" kern="1200" dirty="0">
                        <a:solidFill>
                          <a:schemeClr val="tx1">
                            <a:lumMod val="75000"/>
                            <a:lumOff val="2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1678030"/>
                  </a:ext>
                </a:extLst>
              </a:tr>
              <a:tr h="428262">
                <a:tc>
                  <a:txBody>
                    <a:bodyPr/>
                    <a:lstStyle/>
                    <a:p>
                      <a:pPr algn="ctr" fontAlgn="b"/>
                      <a:r>
                        <a:rPr lang="en-GB" sz="1400" b="1" i="0" u="none" strike="noStrike" kern="1200" dirty="0">
                          <a:solidFill>
                            <a:schemeClr val="tx1">
                              <a:lumMod val="75000"/>
                              <a:lumOff val="25000"/>
                            </a:schemeClr>
                          </a:solidFill>
                          <a:effectLst/>
                          <a:latin typeface="+mn-lt"/>
                          <a:ea typeface="+mn-ea"/>
                          <a:cs typeface="+mn-cs"/>
                        </a:rPr>
                        <a:t>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lumMod val="75000"/>
                              <a:lumOff val="25000"/>
                            </a:schemeClr>
                          </a:solidFill>
                          <a:effectLst/>
                          <a:latin typeface="+mn-lt"/>
                          <a:ea typeface="+mn-ea"/>
                          <a:cs typeface="+mn-cs"/>
                        </a:rPr>
                        <a:t>66</a:t>
                      </a:r>
                      <a:r>
                        <a:rPr lang="en-GB" sz="1400" b="0" i="0" u="none" strike="noStrike" kern="1200" dirty="0" smtClean="0">
                          <a:solidFill>
                            <a:schemeClr val="tx1">
                              <a:lumMod val="75000"/>
                              <a:lumOff val="25000"/>
                            </a:schemeClr>
                          </a:solidFill>
                          <a:effectLst/>
                          <a:latin typeface="+mn-lt"/>
                          <a:ea typeface="+mn-ea"/>
                          <a:cs typeface="+mn-cs"/>
                        </a:rPr>
                        <a:t>% </a:t>
                      </a:r>
                      <a:r>
                        <a:rPr lang="en-GB" sz="1400" b="1" dirty="0" smtClean="0">
                          <a:solidFill>
                            <a:srgbClr val="FF0000"/>
                          </a:solidFill>
                        </a:rPr>
                        <a:t>↓</a:t>
                      </a:r>
                      <a:endParaRPr lang="en-GB" sz="1400" b="0" i="0" u="none" strike="noStrike" kern="1200" dirty="0">
                        <a:solidFill>
                          <a:schemeClr val="tx1">
                            <a:lumMod val="75000"/>
                            <a:lumOff val="2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943792"/>
                  </a:ext>
                </a:extLst>
              </a:tr>
              <a:tr h="428262">
                <a:tc>
                  <a:txBody>
                    <a:bodyPr/>
                    <a:lstStyle/>
                    <a:p>
                      <a:pPr algn="ctr" fontAlgn="b"/>
                      <a:r>
                        <a:rPr lang="en-GB" sz="1400" b="1" i="0" u="none" strike="noStrike" kern="1200" dirty="0">
                          <a:solidFill>
                            <a:schemeClr val="tx1">
                              <a:lumMod val="75000"/>
                              <a:lumOff val="25000"/>
                            </a:schemeClr>
                          </a:solidFill>
                          <a:effectLst/>
                          <a:latin typeface="+mn-lt"/>
                          <a:ea typeface="+mn-ea"/>
                          <a:cs typeface="+mn-cs"/>
                        </a:rPr>
                        <a:t>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kern="1200" dirty="0">
                          <a:solidFill>
                            <a:schemeClr val="tx1">
                              <a:lumMod val="75000"/>
                              <a:lumOff val="25000"/>
                            </a:schemeClr>
                          </a:solidFill>
                          <a:effectLst/>
                          <a:latin typeface="+mn-lt"/>
                          <a:ea typeface="+mn-ea"/>
                          <a:cs typeface="+mn-cs"/>
                        </a:rPr>
                        <a:t>65</a:t>
                      </a:r>
                      <a:r>
                        <a:rPr lang="en-GB" sz="1400" b="0" i="0" u="none" strike="noStrike" kern="1200" dirty="0" smtClean="0">
                          <a:solidFill>
                            <a:schemeClr val="tx1">
                              <a:lumMod val="75000"/>
                              <a:lumOff val="25000"/>
                            </a:schemeClr>
                          </a:solidFill>
                          <a:effectLst/>
                          <a:latin typeface="+mn-lt"/>
                          <a:ea typeface="+mn-ea"/>
                          <a:cs typeface="+mn-cs"/>
                        </a:rPr>
                        <a:t>% </a:t>
                      </a:r>
                      <a:r>
                        <a:rPr lang="en-GB" sz="1400" b="1" dirty="0" smtClean="0">
                          <a:solidFill>
                            <a:srgbClr val="FF0000"/>
                          </a:solidFill>
                        </a:rPr>
                        <a:t>↓</a:t>
                      </a:r>
                      <a:endParaRPr lang="en-GB" sz="1400" b="0" i="0" u="none" strike="noStrike" kern="1200" dirty="0">
                        <a:solidFill>
                          <a:schemeClr val="tx1">
                            <a:lumMod val="75000"/>
                            <a:lumOff val="25000"/>
                          </a:schemeClr>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606133"/>
                  </a:ext>
                </a:extLst>
              </a:tr>
            </a:tbl>
          </a:graphicData>
        </a:graphic>
      </p:graphicFrame>
      <p:sp>
        <p:nvSpPr>
          <p:cNvPr id="11" name="Rectangle 10">
            <a:extLst>
              <a:ext uri="{FF2B5EF4-FFF2-40B4-BE49-F238E27FC236}">
                <a16:creationId xmlns:a16="http://schemas.microsoft.com/office/drawing/2014/main" id="{F2255A93-8838-4C6A-8632-90CADF7C65B1}"/>
              </a:ext>
            </a:extLst>
          </p:cNvPr>
          <p:cNvSpPr/>
          <p:nvPr/>
        </p:nvSpPr>
        <p:spPr>
          <a:xfrm>
            <a:off x="7631292" y="5888066"/>
            <a:ext cx="4497900" cy="307777"/>
          </a:xfrm>
          <a:prstGeom prst="rect">
            <a:avLst/>
          </a:prstGeom>
        </p:spPr>
        <p:txBody>
          <a:bodyPr wrap="square">
            <a:spAutoFit/>
          </a:bodyPr>
          <a:lstStyle/>
          <a:p>
            <a:pPr algn="ctr"/>
            <a:r>
              <a:rPr lang="en-GB" sz="1400" b="1" dirty="0">
                <a:solidFill>
                  <a:srgbClr val="00B050"/>
                </a:solidFill>
              </a:rPr>
              <a:t>↑ </a:t>
            </a:r>
            <a:r>
              <a:rPr lang="en-GB" sz="1400" dirty="0"/>
              <a:t>significant increase </a:t>
            </a:r>
            <a:r>
              <a:rPr lang="en-GB" sz="1400" b="1" dirty="0">
                <a:solidFill>
                  <a:schemeClr val="accent2"/>
                </a:solidFill>
              </a:rPr>
              <a:t>↔</a:t>
            </a:r>
            <a:r>
              <a:rPr lang="en-GB" sz="1400" dirty="0">
                <a:solidFill>
                  <a:prstClr val="black"/>
                </a:solidFill>
              </a:rPr>
              <a:t> no change </a:t>
            </a:r>
            <a:r>
              <a:rPr lang="en-GB" sz="1400" b="1" dirty="0">
                <a:solidFill>
                  <a:srgbClr val="FF0000"/>
                </a:solidFill>
              </a:rPr>
              <a:t>↓</a:t>
            </a:r>
            <a:r>
              <a:rPr lang="en-GB" sz="1400" dirty="0"/>
              <a:t> significant decrease</a:t>
            </a:r>
            <a:r>
              <a:rPr lang="en-GB" sz="1400" b="1" dirty="0">
                <a:solidFill>
                  <a:srgbClr val="FF0000"/>
                </a:solidFill>
              </a:rPr>
              <a:t> </a:t>
            </a:r>
            <a:r>
              <a:rPr lang="en-GB" sz="1400" dirty="0"/>
              <a:t> </a:t>
            </a:r>
            <a:endParaRPr lang="en-US" sz="1400" dirty="0"/>
          </a:p>
        </p:txBody>
      </p:sp>
    </p:spTree>
    <p:extLst>
      <p:ext uri="{BB962C8B-B14F-4D97-AF65-F5344CB8AC3E}">
        <p14:creationId xmlns:p14="http://schemas.microsoft.com/office/powerpoint/2010/main" val="30451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15</a:t>
            </a:fld>
            <a:endParaRPr lang="en-US" dirty="0"/>
          </a:p>
        </p:txBody>
      </p:sp>
      <p:sp>
        <p:nvSpPr>
          <p:cNvPr id="7" name="Rectangle 6"/>
          <p:cNvSpPr/>
          <p:nvPr/>
        </p:nvSpPr>
        <p:spPr>
          <a:xfrm>
            <a:off x="145327" y="6340637"/>
            <a:ext cx="6096000" cy="461665"/>
          </a:xfrm>
          <a:prstGeom prst="rect">
            <a:avLst/>
          </a:prstGeom>
        </p:spPr>
        <p:txBody>
          <a:bodyPr>
            <a:spAutoFit/>
          </a:bodyPr>
          <a:lstStyle/>
          <a:p>
            <a:r>
              <a:rPr lang="en-US" sz="1200" dirty="0"/>
              <a:t>Q9 Thinking about the police in your local area, which of these phrases best describes the way you would speak about them to other people?</a:t>
            </a:r>
          </a:p>
        </p:txBody>
      </p:sp>
      <p:sp>
        <p:nvSpPr>
          <p:cNvPr id="8" name="Rectangle 7"/>
          <p:cNvSpPr/>
          <p:nvPr/>
        </p:nvSpPr>
        <p:spPr>
          <a:xfrm>
            <a:off x="6417302" y="6365226"/>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2" name="Title 1"/>
          <p:cNvSpPr>
            <a:spLocks noGrp="1"/>
          </p:cNvSpPr>
          <p:nvPr>
            <p:ph type="title"/>
          </p:nvPr>
        </p:nvSpPr>
        <p:spPr>
          <a:xfrm>
            <a:off x="333632" y="304031"/>
            <a:ext cx="11545274" cy="941529"/>
          </a:xfrm>
        </p:spPr>
        <p:txBody>
          <a:bodyPr>
            <a:noAutofit/>
          </a:bodyPr>
          <a:lstStyle/>
          <a:p>
            <a:r>
              <a:rPr lang="en-US" b="1" dirty="0">
                <a:solidFill>
                  <a:schemeClr val="tx1">
                    <a:lumMod val="65000"/>
                    <a:lumOff val="35000"/>
                  </a:schemeClr>
                </a:solidFill>
              </a:rPr>
              <a:t>More would speak highly of local police than be critical of them</a:t>
            </a:r>
          </a:p>
        </p:txBody>
      </p:sp>
      <p:sp>
        <p:nvSpPr>
          <p:cNvPr id="13" name="Rond diagonale hoek rechthoek 344"/>
          <p:cNvSpPr>
            <a:spLocks noChangeAspect="1"/>
          </p:cNvSpPr>
          <p:nvPr/>
        </p:nvSpPr>
        <p:spPr>
          <a:xfrm>
            <a:off x="4697644" y="1487227"/>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40</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Speak highly</a:t>
            </a:r>
          </a:p>
        </p:txBody>
      </p:sp>
      <p:graphicFrame>
        <p:nvGraphicFramePr>
          <p:cNvPr id="21" name="Chart 20"/>
          <p:cNvGraphicFramePr/>
          <p:nvPr>
            <p:extLst>
              <p:ext uri="{D42A27DB-BD31-4B8C-83A1-F6EECF244321}">
                <p14:modId xmlns:p14="http://schemas.microsoft.com/office/powerpoint/2010/main" val="2274336320"/>
              </p:ext>
            </p:extLst>
          </p:nvPr>
        </p:nvGraphicFramePr>
        <p:xfrm>
          <a:off x="6443386" y="2333626"/>
          <a:ext cx="5270400" cy="3849459"/>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6" name="Title 1"/>
          <p:cNvSpPr txBox="1">
            <a:spLocks/>
          </p:cNvSpPr>
          <p:nvPr/>
        </p:nvSpPr>
        <p:spPr>
          <a:xfrm>
            <a:off x="749439" y="1627618"/>
            <a:ext cx="3600679"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17" name="Chart 16"/>
          <p:cNvGraphicFramePr/>
          <p:nvPr>
            <p:extLst>
              <p:ext uri="{D42A27DB-BD31-4B8C-83A1-F6EECF244321}">
                <p14:modId xmlns:p14="http://schemas.microsoft.com/office/powerpoint/2010/main" val="3571550481"/>
              </p:ext>
            </p:extLst>
          </p:nvPr>
        </p:nvGraphicFramePr>
        <p:xfrm>
          <a:off x="364819" y="2224882"/>
          <a:ext cx="5574508" cy="39582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339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04550609"/>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1130595210"/>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16</a:t>
            </a:fld>
            <a:endParaRPr lang="en-US" dirty="0"/>
          </a:p>
        </p:txBody>
      </p:sp>
      <p:sp>
        <p:nvSpPr>
          <p:cNvPr id="5" name="Rectangle 4"/>
          <p:cNvSpPr/>
          <p:nvPr/>
        </p:nvSpPr>
        <p:spPr>
          <a:xfrm>
            <a:off x="145327" y="6340637"/>
            <a:ext cx="6096000" cy="461665"/>
          </a:xfrm>
          <a:prstGeom prst="rect">
            <a:avLst/>
          </a:prstGeom>
        </p:spPr>
        <p:txBody>
          <a:bodyPr>
            <a:spAutoFit/>
          </a:bodyPr>
          <a:lstStyle/>
          <a:p>
            <a:r>
              <a:rPr lang="en-US" sz="1200" dirty="0"/>
              <a:t>Q9 Thinking about the police in your local area, which of these phrases best describes the way you would speak about them to other people?</a:t>
            </a:r>
          </a:p>
        </p:txBody>
      </p:sp>
      <p:sp>
        <p:nvSpPr>
          <p:cNvPr id="8" name="Title 1"/>
          <p:cNvSpPr>
            <a:spLocks noGrp="1"/>
          </p:cNvSpPr>
          <p:nvPr>
            <p:ph type="title"/>
          </p:nvPr>
        </p:nvSpPr>
        <p:spPr>
          <a:xfrm>
            <a:off x="333632" y="279248"/>
            <a:ext cx="11545274" cy="941529"/>
          </a:xfrm>
        </p:spPr>
        <p:txBody>
          <a:bodyPr>
            <a:noAutofit/>
          </a:bodyPr>
          <a:lstStyle/>
          <a:p>
            <a:r>
              <a:rPr lang="en-US" b="1" dirty="0">
                <a:solidFill>
                  <a:schemeClr val="tx1">
                    <a:lumMod val="65000"/>
                    <a:lumOff val="35000"/>
                  </a:schemeClr>
                </a:solidFill>
              </a:rPr>
              <a:t>Less than a third of over </a:t>
            </a:r>
            <a:r>
              <a:rPr lang="en-US" b="1" dirty="0" smtClean="0">
                <a:solidFill>
                  <a:schemeClr val="tx1">
                    <a:lumMod val="65000"/>
                    <a:lumOff val="35000"/>
                  </a:schemeClr>
                </a:solidFill>
              </a:rPr>
              <a:t>35s </a:t>
            </a:r>
            <a:r>
              <a:rPr lang="en-US" b="1" dirty="0">
                <a:solidFill>
                  <a:schemeClr val="tx1">
                    <a:lumMod val="65000"/>
                    <a:lumOff val="35000"/>
                  </a:schemeClr>
                </a:solidFill>
              </a:rPr>
              <a:t>would speak highly of their local police</a:t>
            </a:r>
          </a:p>
        </p:txBody>
      </p:sp>
      <p:sp>
        <p:nvSpPr>
          <p:cNvPr id="9" name="TextBox 8"/>
          <p:cNvSpPr txBox="1"/>
          <p:nvPr/>
        </p:nvSpPr>
        <p:spPr>
          <a:xfrm>
            <a:off x="4741750" y="4547357"/>
            <a:ext cx="7096816" cy="1477328"/>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t>Under 35s and BME residents are the most likely to speak highly of their local police</a:t>
            </a:r>
          </a:p>
          <a:p>
            <a:pPr marL="285750" indent="-285750">
              <a:buClr>
                <a:srgbClr val="1BBABF"/>
              </a:buClr>
              <a:buFont typeface="Wingdings" panose="05000000000000000000" pitchFamily="2" charset="2"/>
              <a:buChar char="§"/>
            </a:pPr>
            <a:r>
              <a:rPr lang="en-GB" dirty="0"/>
              <a:t>There are significant differences between Districts – </a:t>
            </a:r>
            <a:r>
              <a:rPr lang="en-GB" dirty="0" smtClean="0"/>
              <a:t>37% </a:t>
            </a:r>
            <a:r>
              <a:rPr lang="en-GB" dirty="0"/>
              <a:t>of those living in </a:t>
            </a:r>
            <a:r>
              <a:rPr lang="en-GB" dirty="0" smtClean="0"/>
              <a:t>Harlow would </a:t>
            </a:r>
            <a:r>
              <a:rPr lang="en-GB" dirty="0"/>
              <a:t>speak highly of their local police compared to </a:t>
            </a:r>
            <a:r>
              <a:rPr lang="en-GB" dirty="0" smtClean="0"/>
              <a:t>26% </a:t>
            </a:r>
            <a:r>
              <a:rPr lang="en-GB" dirty="0"/>
              <a:t>in </a:t>
            </a:r>
            <a:r>
              <a:rPr lang="en-GB" dirty="0" smtClean="0"/>
              <a:t>Castle Point</a:t>
            </a:r>
            <a:endParaRPr lang="en-GB" dirty="0"/>
          </a:p>
        </p:txBody>
      </p:sp>
      <p:sp>
        <p:nvSpPr>
          <p:cNvPr id="10" name="Rectangle 9"/>
          <p:cNvSpPr/>
          <p:nvPr/>
        </p:nvSpPr>
        <p:spPr>
          <a:xfrm>
            <a:off x="1054443" y="2213785"/>
            <a:ext cx="728730" cy="331707"/>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97117" y="5873578"/>
            <a:ext cx="1086056" cy="26214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165147" y="3841492"/>
            <a:ext cx="1495826"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35747" y="3841492"/>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64558" y="3811233"/>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2661573376"/>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2431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17</a:t>
            </a:fld>
            <a:endParaRPr lang="en-US" dirty="0"/>
          </a:p>
        </p:txBody>
      </p:sp>
      <p:sp>
        <p:nvSpPr>
          <p:cNvPr id="5" name="Rectangle 4"/>
          <p:cNvSpPr/>
          <p:nvPr/>
        </p:nvSpPr>
        <p:spPr>
          <a:xfrm>
            <a:off x="264340" y="6366241"/>
            <a:ext cx="4764832" cy="461665"/>
          </a:xfrm>
          <a:prstGeom prst="rect">
            <a:avLst/>
          </a:prstGeom>
        </p:spPr>
        <p:txBody>
          <a:bodyPr wrap="square">
            <a:spAutoFit/>
          </a:bodyPr>
          <a:lstStyle/>
          <a:p>
            <a:r>
              <a:rPr lang="en-US" sz="1200" dirty="0"/>
              <a:t>Q10 If you were to report a crime or incident in the future, how confident are you that you would receive a good service from Essex Police?</a:t>
            </a:r>
          </a:p>
        </p:txBody>
      </p:sp>
      <p:sp>
        <p:nvSpPr>
          <p:cNvPr id="12" name="Title 1"/>
          <p:cNvSpPr>
            <a:spLocks noGrp="1"/>
          </p:cNvSpPr>
          <p:nvPr>
            <p:ph type="title"/>
          </p:nvPr>
        </p:nvSpPr>
        <p:spPr>
          <a:xfrm>
            <a:off x="333632" y="242304"/>
            <a:ext cx="11545274" cy="1325563"/>
          </a:xfrm>
        </p:spPr>
        <p:txBody>
          <a:bodyPr>
            <a:normAutofit/>
          </a:bodyPr>
          <a:lstStyle/>
          <a:p>
            <a:r>
              <a:rPr lang="en-GB" b="1" dirty="0">
                <a:solidFill>
                  <a:schemeClr val="tx1">
                    <a:lumMod val="65000"/>
                    <a:lumOff val="35000"/>
                  </a:schemeClr>
                </a:solidFill>
              </a:rPr>
              <a:t>Around 7 out of 10 are confident of receiving a good service from EP if they were to report a crime</a:t>
            </a:r>
            <a:endParaRPr lang="en-US" b="1" dirty="0">
              <a:solidFill>
                <a:schemeClr val="tx1">
                  <a:lumMod val="65000"/>
                  <a:lumOff val="35000"/>
                </a:schemeClr>
              </a:solidFill>
            </a:endParaRPr>
          </a:p>
        </p:txBody>
      </p:sp>
      <p:sp>
        <p:nvSpPr>
          <p:cNvPr id="13" name="Rectangle 12"/>
          <p:cNvSpPr/>
          <p:nvPr/>
        </p:nvSpPr>
        <p:spPr>
          <a:xfrm>
            <a:off x="333632" y="6005560"/>
            <a:ext cx="7102373" cy="230832"/>
          </a:xfrm>
          <a:prstGeom prst="rect">
            <a:avLst/>
          </a:prstGeom>
        </p:spPr>
        <p:txBody>
          <a:bodyPr wrap="square">
            <a:spAutoFit/>
          </a:bodyPr>
          <a:lstStyle/>
          <a:p>
            <a:r>
              <a:rPr lang="en-GB" sz="900" dirty="0"/>
              <a:t>NET refers to the combined score for the two most positive answer options (Very/Fairly Confident). Significance testing at 95% confidence level.</a:t>
            </a:r>
          </a:p>
        </p:txBody>
      </p:sp>
      <p:graphicFrame>
        <p:nvGraphicFramePr>
          <p:cNvPr id="22" name="Chart 21"/>
          <p:cNvGraphicFramePr/>
          <p:nvPr>
            <p:extLst>
              <p:ext uri="{D42A27DB-BD31-4B8C-83A1-F6EECF244321}">
                <p14:modId xmlns:p14="http://schemas.microsoft.com/office/powerpoint/2010/main" val="4201909387"/>
              </p:ext>
            </p:extLst>
          </p:nvPr>
        </p:nvGraphicFramePr>
        <p:xfrm>
          <a:off x="6169197" y="2314036"/>
          <a:ext cx="5742148" cy="34380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itle 1"/>
          <p:cNvSpPr txBox="1">
            <a:spLocks/>
          </p:cNvSpPr>
          <p:nvPr/>
        </p:nvSpPr>
        <p:spPr>
          <a:xfrm>
            <a:off x="6169197" y="1769123"/>
            <a:ext cx="5709708"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6" name="Title 1"/>
          <p:cNvSpPr txBox="1">
            <a:spLocks/>
          </p:cNvSpPr>
          <p:nvPr/>
        </p:nvSpPr>
        <p:spPr>
          <a:xfrm>
            <a:off x="800716"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17" name="Chart 16"/>
          <p:cNvGraphicFramePr/>
          <p:nvPr>
            <p:extLst>
              <p:ext uri="{D42A27DB-BD31-4B8C-83A1-F6EECF244321}">
                <p14:modId xmlns:p14="http://schemas.microsoft.com/office/powerpoint/2010/main" val="2971080113"/>
              </p:ext>
            </p:extLst>
          </p:nvPr>
        </p:nvGraphicFramePr>
        <p:xfrm>
          <a:off x="364819" y="2224882"/>
          <a:ext cx="5591660" cy="38047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978174997"/>
              </p:ext>
            </p:extLst>
          </p:nvPr>
        </p:nvGraphicFramePr>
        <p:xfrm>
          <a:off x="539929" y="2314036"/>
          <a:ext cx="3834362" cy="370840"/>
        </p:xfrm>
        <a:graphic>
          <a:graphicData uri="http://schemas.openxmlformats.org/drawingml/2006/table">
            <a:tbl>
              <a:tblPr firstRow="1" bandRow="1">
                <a:tableStyleId>{5C22544A-7EE6-4342-B048-85BDC9FD1C3A}</a:tableStyleId>
              </a:tblPr>
              <a:tblGrid>
                <a:gridCol w="1917181">
                  <a:extLst>
                    <a:ext uri="{9D8B030D-6E8A-4147-A177-3AD203B41FA5}">
                      <a16:colId xmlns:a16="http://schemas.microsoft.com/office/drawing/2014/main" val="20000"/>
                    </a:ext>
                  </a:extLst>
                </a:gridCol>
                <a:gridCol w="1917181">
                  <a:extLst>
                    <a:ext uri="{9D8B030D-6E8A-4147-A177-3AD203B41FA5}">
                      <a16:colId xmlns:a16="http://schemas.microsoft.com/office/drawing/2014/main" val="20001"/>
                    </a:ext>
                  </a:extLst>
                </a:gridCol>
              </a:tblGrid>
              <a:tr h="370840">
                <a:tc>
                  <a:txBody>
                    <a:bodyPr/>
                    <a:lstStyle/>
                    <a:p>
                      <a:pPr algn="ctr"/>
                      <a:r>
                        <a:rPr lang="en-US" sz="1600" dirty="0" smtClean="0">
                          <a:solidFill>
                            <a:schemeClr val="tx1">
                              <a:lumMod val="75000"/>
                              <a:lumOff val="25000"/>
                            </a:schemeClr>
                          </a:solidFill>
                        </a:rPr>
                        <a:t>72%</a:t>
                      </a:r>
                      <a:endParaRPr lang="en-US" sz="1600" dirty="0">
                        <a:solidFill>
                          <a:schemeClr val="tx1">
                            <a:lumMod val="75000"/>
                            <a:lumOff val="25000"/>
                          </a:schemeClr>
                        </a:solidFill>
                      </a:endParaRPr>
                    </a:p>
                  </a:txBody>
                  <a:tcPr anchor="ctr">
                    <a:noFill/>
                  </a:tcPr>
                </a:tc>
                <a:tc>
                  <a:txBody>
                    <a:bodyPr/>
                    <a:lstStyle/>
                    <a:p>
                      <a:pPr algn="ctr"/>
                      <a:r>
                        <a:rPr lang="en-US" sz="1600" dirty="0" smtClean="0">
                          <a:solidFill>
                            <a:schemeClr val="tx1">
                              <a:lumMod val="75000"/>
                              <a:lumOff val="25000"/>
                            </a:schemeClr>
                          </a:solidFill>
                        </a:rPr>
                        <a:t>72%</a:t>
                      </a:r>
                      <a:endParaRPr lang="en-US" sz="1600" dirty="0">
                        <a:solidFill>
                          <a:schemeClr val="tx1">
                            <a:lumMod val="75000"/>
                            <a:lumOff val="25000"/>
                          </a:schemeClr>
                        </a:solidFill>
                      </a:endParaRPr>
                    </a:p>
                  </a:txBody>
                  <a:tcPr anchor="ctr">
                    <a:noFill/>
                  </a:tcPr>
                </a:tc>
                <a:extLst>
                  <a:ext uri="{0D108BD9-81ED-4DB2-BD59-A6C34878D82A}">
                    <a16:rowId xmlns:a16="http://schemas.microsoft.com/office/drawing/2014/main" val="10000"/>
                  </a:ext>
                </a:extLst>
              </a:tr>
            </a:tbl>
          </a:graphicData>
        </a:graphic>
      </p:graphicFrame>
      <p:sp>
        <p:nvSpPr>
          <p:cNvPr id="18" name="Rectangle 17"/>
          <p:cNvSpPr/>
          <p:nvPr/>
        </p:nvSpPr>
        <p:spPr>
          <a:xfrm>
            <a:off x="4072505" y="2284098"/>
            <a:ext cx="1883974" cy="338554"/>
          </a:xfrm>
          <a:prstGeom prst="rect">
            <a:avLst/>
          </a:prstGeom>
        </p:spPr>
        <p:txBody>
          <a:bodyPr wrap="square">
            <a:spAutoFit/>
          </a:bodyPr>
          <a:lstStyle/>
          <a:p>
            <a:pPr algn="ctr"/>
            <a:r>
              <a:rPr lang="en-US" sz="1600" b="1" dirty="0">
                <a:solidFill>
                  <a:schemeClr val="tx1">
                    <a:lumMod val="75000"/>
                    <a:lumOff val="25000"/>
                  </a:schemeClr>
                </a:solidFill>
              </a:rPr>
              <a:t>% Confident (Net)</a:t>
            </a:r>
          </a:p>
        </p:txBody>
      </p:sp>
      <p:sp>
        <p:nvSpPr>
          <p:cNvPr id="21" name="Rectangle 20">
            <a:extLst>
              <a:ext uri="{FF2B5EF4-FFF2-40B4-BE49-F238E27FC236}">
                <a16:creationId xmlns:a16="http://schemas.microsoft.com/office/drawing/2014/main" id="{5A7C124F-D371-46B5-B98C-C4162CA4EF39}"/>
              </a:ext>
            </a:extLst>
          </p:cNvPr>
          <p:cNvSpPr/>
          <p:nvPr/>
        </p:nvSpPr>
        <p:spPr>
          <a:xfrm>
            <a:off x="7789468" y="5847174"/>
            <a:ext cx="3580039" cy="276999"/>
          </a:xfrm>
          <a:prstGeom prst="rect">
            <a:avLst/>
          </a:prstGeom>
        </p:spPr>
        <p:txBody>
          <a:bodyPr wrap="square">
            <a:spAutoFit/>
          </a:bodyPr>
          <a:lstStyle/>
          <a:p>
            <a:pPr algn="ctr"/>
            <a:r>
              <a:rPr lang="en-US" sz="1200" dirty="0"/>
              <a:t>significantly lower </a:t>
            </a:r>
            <a:r>
              <a:rPr lang="en-US" sz="1200" dirty="0" smtClean="0"/>
              <a:t>Q4 17/18</a:t>
            </a:r>
            <a:endParaRPr lang="en-US" sz="1200" dirty="0"/>
          </a:p>
        </p:txBody>
      </p:sp>
      <p:sp>
        <p:nvSpPr>
          <p:cNvPr id="23" name="Down Arrow 16">
            <a:extLst>
              <a:ext uri="{FF2B5EF4-FFF2-40B4-BE49-F238E27FC236}">
                <a16:creationId xmlns:a16="http://schemas.microsoft.com/office/drawing/2014/main" id="{D22D096A-77F1-4F69-BF00-211C414FF7BF}"/>
              </a:ext>
            </a:extLst>
          </p:cNvPr>
          <p:cNvSpPr/>
          <p:nvPr/>
        </p:nvSpPr>
        <p:spPr>
          <a:xfrm>
            <a:off x="8111800" y="5894885"/>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025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479955650"/>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2576045481"/>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18</a:t>
            </a:fld>
            <a:endParaRPr lang="en-US" dirty="0"/>
          </a:p>
        </p:txBody>
      </p:sp>
      <p:sp>
        <p:nvSpPr>
          <p:cNvPr id="7" name="Title 1"/>
          <p:cNvSpPr>
            <a:spLocks noGrp="1"/>
          </p:cNvSpPr>
          <p:nvPr>
            <p:ph type="title"/>
          </p:nvPr>
        </p:nvSpPr>
        <p:spPr>
          <a:xfrm>
            <a:off x="333632" y="156579"/>
            <a:ext cx="11545274" cy="1325563"/>
          </a:xfrm>
        </p:spPr>
        <p:txBody>
          <a:bodyPr>
            <a:normAutofit/>
          </a:bodyPr>
          <a:lstStyle/>
          <a:p>
            <a:r>
              <a:rPr lang="en-GB" sz="3600" b="1" dirty="0">
                <a:solidFill>
                  <a:schemeClr val="tx1">
                    <a:lumMod val="65000"/>
                    <a:lumOff val="35000"/>
                  </a:schemeClr>
                </a:solidFill>
              </a:rPr>
              <a:t>Victims of crime are the least likely to feel confident about receiving a good service from EP if they were to report a crime</a:t>
            </a:r>
            <a:endParaRPr lang="en-US" sz="3600" b="1" dirty="0">
              <a:solidFill>
                <a:schemeClr val="tx1">
                  <a:lumMod val="65000"/>
                  <a:lumOff val="35000"/>
                </a:schemeClr>
              </a:solidFill>
            </a:endParaRPr>
          </a:p>
        </p:txBody>
      </p:sp>
      <p:sp>
        <p:nvSpPr>
          <p:cNvPr id="8" name="Rectangle 7"/>
          <p:cNvSpPr/>
          <p:nvPr/>
        </p:nvSpPr>
        <p:spPr>
          <a:xfrm>
            <a:off x="264340" y="6366241"/>
            <a:ext cx="4764832" cy="461665"/>
          </a:xfrm>
          <a:prstGeom prst="rect">
            <a:avLst/>
          </a:prstGeom>
        </p:spPr>
        <p:txBody>
          <a:bodyPr wrap="square">
            <a:spAutoFit/>
          </a:bodyPr>
          <a:lstStyle/>
          <a:p>
            <a:r>
              <a:rPr lang="en-US" sz="1200" dirty="0"/>
              <a:t>Q10 If you were to report a crime or incident in the future, how confident are you that you would receive a good service from Essex Police?</a:t>
            </a:r>
          </a:p>
        </p:txBody>
      </p:sp>
      <p:sp>
        <p:nvSpPr>
          <p:cNvPr id="10" name="Rectangle 9"/>
          <p:cNvSpPr/>
          <p:nvPr/>
        </p:nvSpPr>
        <p:spPr>
          <a:xfrm>
            <a:off x="923924" y="2245271"/>
            <a:ext cx="857251" cy="28374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1026" y="5866646"/>
            <a:ext cx="930149" cy="2707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248618"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30154" y="3831627"/>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75945" y="3831627"/>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14323586"/>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4625014" y="4553839"/>
            <a:ext cx="7258652" cy="1754326"/>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t>Under 35s (</a:t>
            </a:r>
            <a:r>
              <a:rPr lang="en-GB" dirty="0" smtClean="0"/>
              <a:t>81%) </a:t>
            </a:r>
            <a:r>
              <a:rPr lang="en-GB" dirty="0"/>
              <a:t>and BAME residents (</a:t>
            </a:r>
            <a:r>
              <a:rPr lang="en-GB" dirty="0" smtClean="0"/>
              <a:t>77%) </a:t>
            </a:r>
            <a:r>
              <a:rPr lang="en-GB" dirty="0"/>
              <a:t>are the most likely to feel confident about receiving a good service from EP if they were to report a crime</a:t>
            </a:r>
          </a:p>
          <a:p>
            <a:pPr marL="285750" indent="-285750">
              <a:buClr>
                <a:srgbClr val="1BBABF"/>
              </a:buClr>
              <a:buFont typeface="Wingdings" panose="05000000000000000000" pitchFamily="2" charset="2"/>
              <a:buChar char="§"/>
            </a:pPr>
            <a:r>
              <a:rPr lang="en-GB" dirty="0"/>
              <a:t>There are significant differences in confidence between Districts – 8 out of 10 of those living in Braintree </a:t>
            </a:r>
            <a:r>
              <a:rPr lang="en-GB" dirty="0" smtClean="0"/>
              <a:t>(80%) </a:t>
            </a:r>
            <a:r>
              <a:rPr lang="en-GB" dirty="0"/>
              <a:t>would feel confident compared with </a:t>
            </a:r>
            <a:r>
              <a:rPr lang="en-GB" dirty="0" smtClean="0"/>
              <a:t>less than two-thirds in Uttlesford </a:t>
            </a:r>
            <a:r>
              <a:rPr lang="en-GB" dirty="0"/>
              <a:t>(</a:t>
            </a:r>
            <a:r>
              <a:rPr lang="en-GB" dirty="0" smtClean="0"/>
              <a:t>64%)</a:t>
            </a:r>
            <a:endParaRPr lang="en-GB" dirty="0"/>
          </a:p>
        </p:txBody>
      </p:sp>
    </p:spTree>
    <p:extLst>
      <p:ext uri="{BB962C8B-B14F-4D97-AF65-F5344CB8AC3E}">
        <p14:creationId xmlns:p14="http://schemas.microsoft.com/office/powerpoint/2010/main" val="131848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19</a:t>
            </a:fld>
            <a:endParaRPr lang="en-US" dirty="0"/>
          </a:p>
        </p:txBody>
      </p:sp>
      <p:sp>
        <p:nvSpPr>
          <p:cNvPr id="5" name="Rectangle 4"/>
          <p:cNvSpPr/>
          <p:nvPr/>
        </p:nvSpPr>
        <p:spPr>
          <a:xfrm>
            <a:off x="146668" y="6365227"/>
            <a:ext cx="5525849" cy="461665"/>
          </a:xfrm>
          <a:prstGeom prst="rect">
            <a:avLst/>
          </a:prstGeom>
        </p:spPr>
        <p:txBody>
          <a:bodyPr wrap="square">
            <a:spAutoFit/>
          </a:bodyPr>
          <a:lstStyle/>
          <a:p>
            <a:r>
              <a:rPr lang="en-US" sz="1200" dirty="0"/>
              <a:t>Q15 Please say how much you agree or disagree with the following statement: I am confident that the police use their stop and search power fairly and respectfully</a:t>
            </a:r>
          </a:p>
        </p:txBody>
      </p:sp>
      <p:sp>
        <p:nvSpPr>
          <p:cNvPr id="6" name="Rectangle 5"/>
          <p:cNvSpPr/>
          <p:nvPr/>
        </p:nvSpPr>
        <p:spPr>
          <a:xfrm>
            <a:off x="7150310" y="6452950"/>
            <a:ext cx="2916195" cy="276999"/>
          </a:xfrm>
          <a:prstGeom prst="rect">
            <a:avLst/>
          </a:prstGeom>
        </p:spPr>
        <p:txBody>
          <a:bodyPr wrap="square">
            <a:spAutoFit/>
          </a:bodyPr>
          <a:lstStyle/>
          <a:p>
            <a:r>
              <a:rPr lang="en-US" sz="1200" dirty="0"/>
              <a:t>NB: Don’t Know excluded from the analysis</a:t>
            </a:r>
          </a:p>
        </p:txBody>
      </p:sp>
      <p:sp>
        <p:nvSpPr>
          <p:cNvPr id="13" name="Title 1"/>
          <p:cNvSpPr>
            <a:spLocks noGrp="1"/>
          </p:cNvSpPr>
          <p:nvPr>
            <p:ph type="title"/>
          </p:nvPr>
        </p:nvSpPr>
        <p:spPr>
          <a:xfrm>
            <a:off x="333632" y="159179"/>
            <a:ext cx="11730460" cy="1325563"/>
          </a:xfrm>
        </p:spPr>
        <p:txBody>
          <a:bodyPr>
            <a:normAutofit/>
          </a:bodyPr>
          <a:lstStyle/>
          <a:p>
            <a:r>
              <a:rPr lang="en-GB" b="1" dirty="0">
                <a:solidFill>
                  <a:schemeClr val="tx1">
                    <a:lumMod val="65000"/>
                    <a:lumOff val="35000"/>
                  </a:schemeClr>
                </a:solidFill>
              </a:rPr>
              <a:t>Agreement that EP use their stop and search power fairly and respectfully has fallen significantly</a:t>
            </a:r>
            <a:endParaRPr lang="en-US" b="1" dirty="0">
              <a:solidFill>
                <a:schemeClr val="tx1">
                  <a:lumMod val="65000"/>
                  <a:lumOff val="35000"/>
                </a:schemeClr>
              </a:solidFill>
            </a:endParaRPr>
          </a:p>
        </p:txBody>
      </p:sp>
      <p:sp>
        <p:nvSpPr>
          <p:cNvPr id="15" name="Rectangle 14"/>
          <p:cNvSpPr/>
          <p:nvPr/>
        </p:nvSpPr>
        <p:spPr>
          <a:xfrm>
            <a:off x="287905" y="6044903"/>
            <a:ext cx="6972709" cy="230832"/>
          </a:xfrm>
          <a:prstGeom prst="rect">
            <a:avLst/>
          </a:prstGeom>
        </p:spPr>
        <p:txBody>
          <a:bodyPr wrap="square">
            <a:spAutoFit/>
          </a:bodyPr>
          <a:lstStyle/>
          <a:p>
            <a:r>
              <a:rPr lang="en-GB" sz="900" dirty="0"/>
              <a:t>NET refers to the combined score for the two most positive answer options (Strongly/Tend to Agree). Significance testing at 95% confidence level.</a:t>
            </a:r>
          </a:p>
        </p:txBody>
      </p:sp>
      <p:sp>
        <p:nvSpPr>
          <p:cNvPr id="16" name="Rectangle 15"/>
          <p:cNvSpPr/>
          <p:nvPr/>
        </p:nvSpPr>
        <p:spPr>
          <a:xfrm>
            <a:off x="8002306" y="5771371"/>
            <a:ext cx="3142505" cy="276999"/>
          </a:xfrm>
          <a:prstGeom prst="rect">
            <a:avLst/>
          </a:prstGeom>
        </p:spPr>
        <p:txBody>
          <a:bodyPr wrap="square">
            <a:spAutoFit/>
          </a:bodyPr>
          <a:lstStyle/>
          <a:p>
            <a:pPr algn="ctr"/>
            <a:r>
              <a:rPr lang="en-US" sz="1200" dirty="0"/>
              <a:t>significantly lower than </a:t>
            </a:r>
            <a:r>
              <a:rPr lang="en-US" sz="1200" dirty="0" smtClean="0"/>
              <a:t>Q4 17/18</a:t>
            </a:r>
            <a:endParaRPr lang="en-US" sz="1200" dirty="0"/>
          </a:p>
        </p:txBody>
      </p:sp>
      <p:sp>
        <p:nvSpPr>
          <p:cNvPr id="18" name="Down Arrow 17"/>
          <p:cNvSpPr/>
          <p:nvPr/>
        </p:nvSpPr>
        <p:spPr>
          <a:xfrm>
            <a:off x="7922205" y="5827573"/>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Chart 22"/>
          <p:cNvGraphicFramePr/>
          <p:nvPr>
            <p:extLst>
              <p:ext uri="{D42A27DB-BD31-4B8C-83A1-F6EECF244321}">
                <p14:modId xmlns:p14="http://schemas.microsoft.com/office/powerpoint/2010/main" val="966513155"/>
              </p:ext>
            </p:extLst>
          </p:nvPr>
        </p:nvGraphicFramePr>
        <p:xfrm>
          <a:off x="6161519" y="2314036"/>
          <a:ext cx="5749826" cy="34380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749440"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20" name="Chart 19"/>
          <p:cNvGraphicFramePr/>
          <p:nvPr>
            <p:extLst>
              <p:ext uri="{D42A27DB-BD31-4B8C-83A1-F6EECF244321}">
                <p14:modId xmlns:p14="http://schemas.microsoft.com/office/powerpoint/2010/main" val="3535665660"/>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3867403" y="2301190"/>
            <a:ext cx="1883974" cy="338554"/>
          </a:xfrm>
          <a:prstGeom prst="rect">
            <a:avLst/>
          </a:prstGeom>
        </p:spPr>
        <p:txBody>
          <a:bodyPr wrap="square">
            <a:spAutoFit/>
          </a:bodyPr>
          <a:lstStyle/>
          <a:p>
            <a:pPr algn="ctr"/>
            <a:r>
              <a:rPr lang="en-US" sz="1600" b="1" dirty="0">
                <a:solidFill>
                  <a:schemeClr val="tx1">
                    <a:lumMod val="75000"/>
                    <a:lumOff val="25000"/>
                  </a:schemeClr>
                </a:solidFill>
              </a:rPr>
              <a:t>% Agree (Net)</a:t>
            </a:r>
          </a:p>
        </p:txBody>
      </p:sp>
      <p:graphicFrame>
        <p:nvGraphicFramePr>
          <p:cNvPr id="25" name="Table 24">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3378026619"/>
              </p:ext>
            </p:extLst>
          </p:nvPr>
        </p:nvGraphicFramePr>
        <p:xfrm>
          <a:off x="539929" y="2314036"/>
          <a:ext cx="3562514" cy="370840"/>
        </p:xfrm>
        <a:graphic>
          <a:graphicData uri="http://schemas.openxmlformats.org/drawingml/2006/table">
            <a:tbl>
              <a:tblPr firstRow="1" bandRow="1">
                <a:tableStyleId>{5C22544A-7EE6-4342-B048-85BDC9FD1C3A}</a:tableStyleId>
              </a:tblPr>
              <a:tblGrid>
                <a:gridCol w="1781257">
                  <a:extLst>
                    <a:ext uri="{9D8B030D-6E8A-4147-A177-3AD203B41FA5}">
                      <a16:colId xmlns:a16="http://schemas.microsoft.com/office/drawing/2014/main" val="20000"/>
                    </a:ext>
                  </a:extLst>
                </a:gridCol>
                <a:gridCol w="1781257">
                  <a:extLst>
                    <a:ext uri="{9D8B030D-6E8A-4147-A177-3AD203B41FA5}">
                      <a16:colId xmlns:a16="http://schemas.microsoft.com/office/drawing/2014/main" val="20001"/>
                    </a:ext>
                  </a:extLst>
                </a:gridCol>
              </a:tblGrid>
              <a:tr h="370840">
                <a:tc>
                  <a:txBody>
                    <a:bodyPr/>
                    <a:lstStyle/>
                    <a:p>
                      <a:pPr algn="ctr"/>
                      <a:r>
                        <a:rPr lang="en-US" sz="1600" dirty="0" smtClean="0">
                          <a:solidFill>
                            <a:schemeClr val="tx1">
                              <a:lumMod val="75000"/>
                              <a:lumOff val="25000"/>
                            </a:schemeClr>
                          </a:solidFill>
                        </a:rPr>
                        <a:t>83%</a:t>
                      </a:r>
                      <a:endParaRPr lang="en-US" sz="1600" dirty="0">
                        <a:solidFill>
                          <a:schemeClr val="tx1">
                            <a:lumMod val="75000"/>
                            <a:lumOff val="25000"/>
                          </a:schemeClr>
                        </a:solidFill>
                      </a:endParaRPr>
                    </a:p>
                  </a:txBody>
                  <a:tcPr anchor="ctr">
                    <a:noFill/>
                  </a:tcPr>
                </a:tc>
                <a:tc>
                  <a:txBody>
                    <a:bodyPr/>
                    <a:lstStyle/>
                    <a:p>
                      <a:pPr algn="ctr"/>
                      <a:r>
                        <a:rPr lang="en-US" sz="1600" dirty="0" smtClean="0">
                          <a:solidFill>
                            <a:schemeClr val="tx1">
                              <a:lumMod val="75000"/>
                              <a:lumOff val="25000"/>
                            </a:schemeClr>
                          </a:solidFill>
                        </a:rPr>
                        <a:t>75%</a:t>
                      </a:r>
                      <a:endParaRPr lang="en-US" sz="1600" dirty="0">
                        <a:solidFill>
                          <a:schemeClr val="tx1">
                            <a:lumMod val="75000"/>
                            <a:lumOff val="25000"/>
                          </a:schemeClr>
                        </a:solidFill>
                      </a:endParaRPr>
                    </a:p>
                  </a:txBody>
                  <a:tcPr anchor="ctr">
                    <a:noFill/>
                  </a:tcPr>
                </a:tc>
                <a:extLst>
                  <a:ext uri="{0D108BD9-81ED-4DB2-BD59-A6C34878D82A}">
                    <a16:rowId xmlns:a16="http://schemas.microsoft.com/office/drawing/2014/main" val="10000"/>
                  </a:ext>
                </a:extLst>
              </a:tr>
            </a:tbl>
          </a:graphicData>
        </a:graphic>
      </p:graphicFrame>
      <p:sp>
        <p:nvSpPr>
          <p:cNvPr id="27" name="Down Arrow 26"/>
          <p:cNvSpPr/>
          <p:nvPr/>
        </p:nvSpPr>
        <p:spPr>
          <a:xfrm>
            <a:off x="3497197" y="2407651"/>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911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a:ex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smtClean="0">
                <a:solidFill>
                  <a:schemeClr val="tx1">
                    <a:lumMod val="65000"/>
                    <a:lumOff val="35000"/>
                  </a:schemeClr>
                </a:solidFill>
              </a:rPr>
              <a:t>Section One </a:t>
            </a:r>
          </a:p>
          <a:p>
            <a:r>
              <a:rPr lang="en-GB" sz="5000" dirty="0" smtClean="0">
                <a:solidFill>
                  <a:schemeClr val="tx1">
                    <a:lumMod val="65000"/>
                    <a:lumOff val="35000"/>
                  </a:schemeClr>
                </a:solidFill>
              </a:rPr>
              <a:t>Executive Summary</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04627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2865025340"/>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893975774"/>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20</a:t>
            </a:fld>
            <a:endParaRPr lang="en-US" dirty="0"/>
          </a:p>
        </p:txBody>
      </p:sp>
      <p:sp>
        <p:nvSpPr>
          <p:cNvPr id="5" name="Rectangle 4"/>
          <p:cNvSpPr/>
          <p:nvPr/>
        </p:nvSpPr>
        <p:spPr>
          <a:xfrm>
            <a:off x="146668" y="6365227"/>
            <a:ext cx="6254132" cy="461665"/>
          </a:xfrm>
          <a:prstGeom prst="rect">
            <a:avLst/>
          </a:prstGeom>
        </p:spPr>
        <p:txBody>
          <a:bodyPr wrap="square">
            <a:spAutoFit/>
          </a:bodyPr>
          <a:lstStyle/>
          <a:p>
            <a:r>
              <a:rPr lang="en-US" sz="1200" dirty="0"/>
              <a:t>Q15 Please say how much you agree or disagree with the following statement: I am confident that the police use their stop and search power fairly and </a:t>
            </a:r>
            <a:r>
              <a:rPr lang="en-US" sz="1200" dirty="0" smtClean="0"/>
              <a:t>respectfully in my local area</a:t>
            </a:r>
            <a:endParaRPr lang="en-US" sz="1200" dirty="0"/>
          </a:p>
        </p:txBody>
      </p:sp>
      <p:sp>
        <p:nvSpPr>
          <p:cNvPr id="6" name="Rectangle 5"/>
          <p:cNvSpPr/>
          <p:nvPr/>
        </p:nvSpPr>
        <p:spPr>
          <a:xfrm>
            <a:off x="7150310" y="6452950"/>
            <a:ext cx="2916195" cy="276999"/>
          </a:xfrm>
          <a:prstGeom prst="rect">
            <a:avLst/>
          </a:prstGeom>
        </p:spPr>
        <p:txBody>
          <a:bodyPr wrap="square">
            <a:spAutoFit/>
          </a:bodyPr>
          <a:lstStyle/>
          <a:p>
            <a:r>
              <a:rPr lang="en-US" sz="1200" dirty="0"/>
              <a:t>NB: Don’t Know excluded from the analysis</a:t>
            </a:r>
          </a:p>
        </p:txBody>
      </p:sp>
      <p:sp>
        <p:nvSpPr>
          <p:cNvPr id="9" name="TextBox 8"/>
          <p:cNvSpPr txBox="1"/>
          <p:nvPr/>
        </p:nvSpPr>
        <p:spPr>
          <a:xfrm>
            <a:off x="5090983" y="4653978"/>
            <a:ext cx="6590271" cy="1477328"/>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smtClean="0"/>
              <a:t>Over 55s are the most likely </a:t>
            </a:r>
            <a:r>
              <a:rPr lang="en-GB" dirty="0"/>
              <a:t>to agree the police use their stop and search power fairly &amp; respectfully </a:t>
            </a:r>
            <a:r>
              <a:rPr lang="en-GB" dirty="0" smtClean="0"/>
              <a:t>(78%)</a:t>
            </a:r>
          </a:p>
          <a:p>
            <a:pPr marL="285750" indent="-285750">
              <a:buClr>
                <a:srgbClr val="1BBABF"/>
              </a:buClr>
              <a:buFont typeface="Wingdings" panose="05000000000000000000" pitchFamily="2" charset="2"/>
              <a:buChar char="§"/>
            </a:pPr>
            <a:endParaRPr lang="en-GB" dirty="0"/>
          </a:p>
          <a:p>
            <a:pPr marL="285750" indent="-285750">
              <a:buClr>
                <a:srgbClr val="1BBABF"/>
              </a:buClr>
              <a:buFont typeface="Wingdings" panose="05000000000000000000" pitchFamily="2" charset="2"/>
              <a:buChar char="§"/>
            </a:pPr>
            <a:r>
              <a:rPr lang="en-GB" dirty="0" smtClean="0"/>
              <a:t>Residents </a:t>
            </a:r>
            <a:r>
              <a:rPr lang="en-GB" dirty="0"/>
              <a:t>in Brentwood </a:t>
            </a:r>
            <a:r>
              <a:rPr lang="en-GB" dirty="0" smtClean="0"/>
              <a:t>(68%) </a:t>
            </a:r>
            <a:r>
              <a:rPr lang="en-GB" dirty="0"/>
              <a:t>and </a:t>
            </a:r>
            <a:r>
              <a:rPr lang="en-GB" dirty="0" smtClean="0"/>
              <a:t>Epping Forest (65%) </a:t>
            </a:r>
            <a:r>
              <a:rPr lang="en-GB" dirty="0"/>
              <a:t>are the least likely to </a:t>
            </a:r>
            <a:r>
              <a:rPr lang="en-GB" dirty="0" smtClean="0"/>
              <a:t>agree</a:t>
            </a:r>
            <a:endParaRPr lang="en-GB" dirty="0"/>
          </a:p>
        </p:txBody>
      </p:sp>
      <p:sp>
        <p:nvSpPr>
          <p:cNvPr id="10" name="Title 1"/>
          <p:cNvSpPr>
            <a:spLocks noGrp="1"/>
          </p:cNvSpPr>
          <p:nvPr>
            <p:ph type="title"/>
          </p:nvPr>
        </p:nvSpPr>
        <p:spPr>
          <a:xfrm>
            <a:off x="148446" y="102872"/>
            <a:ext cx="11730460" cy="1325563"/>
          </a:xfrm>
        </p:spPr>
        <p:txBody>
          <a:bodyPr>
            <a:noAutofit/>
          </a:bodyPr>
          <a:lstStyle/>
          <a:p>
            <a:r>
              <a:rPr lang="en-GB" sz="4000" b="1" dirty="0" smtClean="0">
                <a:solidFill>
                  <a:schemeClr val="tx1">
                    <a:lumMod val="65000"/>
                    <a:lumOff val="35000"/>
                  </a:schemeClr>
                </a:solidFill>
              </a:rPr>
              <a:t>BAME </a:t>
            </a:r>
            <a:r>
              <a:rPr lang="en-GB" sz="4000" b="1" dirty="0">
                <a:solidFill>
                  <a:schemeClr val="tx1">
                    <a:lumMod val="65000"/>
                    <a:lumOff val="35000"/>
                  </a:schemeClr>
                </a:solidFill>
              </a:rPr>
              <a:t>residents </a:t>
            </a:r>
            <a:r>
              <a:rPr lang="en-GB" sz="4000" b="1" dirty="0" smtClean="0">
                <a:solidFill>
                  <a:schemeClr val="tx1">
                    <a:lumMod val="65000"/>
                    <a:lumOff val="35000"/>
                  </a:schemeClr>
                </a:solidFill>
              </a:rPr>
              <a:t>remain the </a:t>
            </a:r>
            <a:r>
              <a:rPr lang="en-GB" sz="4000" b="1" dirty="0">
                <a:solidFill>
                  <a:schemeClr val="tx1">
                    <a:lumMod val="65000"/>
                    <a:lumOff val="35000"/>
                  </a:schemeClr>
                </a:solidFill>
              </a:rPr>
              <a:t>least likely to </a:t>
            </a:r>
            <a:r>
              <a:rPr lang="en-US" sz="4000" b="1" dirty="0">
                <a:solidFill>
                  <a:schemeClr val="tx1">
                    <a:lumMod val="65000"/>
                    <a:lumOff val="35000"/>
                  </a:schemeClr>
                </a:solidFill>
              </a:rPr>
              <a:t>agree the </a:t>
            </a:r>
            <a:r>
              <a:rPr lang="en-GB" sz="4000" b="1" dirty="0">
                <a:solidFill>
                  <a:schemeClr val="tx1">
                    <a:lumMod val="65000"/>
                    <a:lumOff val="35000"/>
                  </a:schemeClr>
                </a:solidFill>
              </a:rPr>
              <a:t>police use their stop and search power fairly </a:t>
            </a:r>
            <a:r>
              <a:rPr lang="en-GB" sz="4000" b="1" dirty="0" smtClean="0">
                <a:solidFill>
                  <a:schemeClr val="tx1">
                    <a:lumMod val="65000"/>
                    <a:lumOff val="35000"/>
                  </a:schemeClr>
                </a:solidFill>
              </a:rPr>
              <a:t>&amp; respectfully in their local area</a:t>
            </a:r>
            <a:endParaRPr lang="en-US" sz="4000" b="1" dirty="0">
              <a:solidFill>
                <a:schemeClr val="tx1">
                  <a:lumMod val="65000"/>
                  <a:lumOff val="35000"/>
                </a:schemeClr>
              </a:solidFill>
            </a:endParaRPr>
          </a:p>
        </p:txBody>
      </p:sp>
      <p:sp>
        <p:nvSpPr>
          <p:cNvPr id="11" name="Rectangle 10"/>
          <p:cNvSpPr/>
          <p:nvPr/>
        </p:nvSpPr>
        <p:spPr>
          <a:xfrm>
            <a:off x="741405" y="2208177"/>
            <a:ext cx="1033076" cy="617401"/>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50789" y="5590903"/>
            <a:ext cx="1123691" cy="57923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496226"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Table 16"/>
          <p:cNvGraphicFramePr>
            <a:graphicFrameLocks noGrp="1"/>
          </p:cNvGraphicFramePr>
          <p:nvPr>
            <p:extLst>
              <p:ext uri="{D42A27DB-BD31-4B8C-83A1-F6EECF244321}">
                <p14:modId xmlns:p14="http://schemas.microsoft.com/office/powerpoint/2010/main" val="4098811686"/>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Oval 17"/>
          <p:cNvSpPr/>
          <p:nvPr/>
        </p:nvSpPr>
        <p:spPr>
          <a:xfrm>
            <a:off x="7953666" y="3827709"/>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072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a:ex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Three</a:t>
            </a:r>
          </a:p>
          <a:p>
            <a:r>
              <a:rPr lang="en-GB" sz="5000" dirty="0">
                <a:solidFill>
                  <a:schemeClr val="tx1">
                    <a:lumMod val="65000"/>
                    <a:lumOff val="35000"/>
                  </a:schemeClr>
                </a:solidFill>
              </a:rPr>
              <a:t>Visibility &amp; Presence</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3489891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22</a:t>
            </a:fld>
            <a:endParaRPr lang="en-US" dirty="0"/>
          </a:p>
        </p:txBody>
      </p:sp>
      <p:sp>
        <p:nvSpPr>
          <p:cNvPr id="9" name="Rectangle 8"/>
          <p:cNvSpPr/>
          <p:nvPr/>
        </p:nvSpPr>
        <p:spPr>
          <a:xfrm>
            <a:off x="181233" y="6365227"/>
            <a:ext cx="6096000" cy="461665"/>
          </a:xfrm>
          <a:prstGeom prst="rect">
            <a:avLst/>
          </a:prstGeom>
        </p:spPr>
        <p:txBody>
          <a:bodyPr>
            <a:spAutoFit/>
          </a:bodyPr>
          <a:lstStyle/>
          <a:p>
            <a:r>
              <a:rPr lang="en-US" sz="1200" dirty="0"/>
              <a:t>Q1 How satisfied are you with the level of policing in your local area? By 'local area' we mean the area within about 15 minutes walking distance of your home.</a:t>
            </a:r>
          </a:p>
        </p:txBody>
      </p:sp>
      <p:sp>
        <p:nvSpPr>
          <p:cNvPr id="10" name="Rectangle 9"/>
          <p:cNvSpPr/>
          <p:nvPr/>
        </p:nvSpPr>
        <p:spPr>
          <a:xfrm>
            <a:off x="6417302" y="6365226"/>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2" name="Title 1"/>
          <p:cNvSpPr>
            <a:spLocks noGrp="1"/>
          </p:cNvSpPr>
          <p:nvPr>
            <p:ph type="title"/>
          </p:nvPr>
        </p:nvSpPr>
        <p:spPr>
          <a:xfrm>
            <a:off x="333632" y="159179"/>
            <a:ext cx="11545274" cy="1325563"/>
          </a:xfrm>
        </p:spPr>
        <p:txBody>
          <a:bodyPr>
            <a:normAutofit/>
          </a:bodyPr>
          <a:lstStyle/>
          <a:p>
            <a:r>
              <a:rPr lang="en-US" b="1" dirty="0">
                <a:solidFill>
                  <a:schemeClr val="tx1">
                    <a:lumMod val="65000"/>
                    <a:lumOff val="35000"/>
                  </a:schemeClr>
                </a:solidFill>
              </a:rPr>
              <a:t>Around 4 out of 10 are satisfied with the level of local policing</a:t>
            </a:r>
          </a:p>
        </p:txBody>
      </p:sp>
      <p:sp>
        <p:nvSpPr>
          <p:cNvPr id="14"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2" name="Rectangle 21"/>
          <p:cNvSpPr/>
          <p:nvPr/>
        </p:nvSpPr>
        <p:spPr>
          <a:xfrm>
            <a:off x="364819" y="6040487"/>
            <a:ext cx="7198209" cy="230832"/>
          </a:xfrm>
          <a:prstGeom prst="rect">
            <a:avLst/>
          </a:prstGeom>
        </p:spPr>
        <p:txBody>
          <a:bodyPr wrap="square">
            <a:spAutoFit/>
          </a:bodyPr>
          <a:lstStyle/>
          <a:p>
            <a:r>
              <a:rPr lang="en-GB" sz="900" dirty="0"/>
              <a:t>NET refers to the combined score for the two most positive answer options (Very Satisfied/ Satisfied). Significance testing at 95% confidence level.</a:t>
            </a:r>
          </a:p>
        </p:txBody>
      </p:sp>
      <p:sp>
        <p:nvSpPr>
          <p:cNvPr id="30" name="Rond diagonale hoek rechthoek 344"/>
          <p:cNvSpPr>
            <a:spLocks noChangeAspect="1"/>
          </p:cNvSpPr>
          <p:nvPr/>
        </p:nvSpPr>
        <p:spPr>
          <a:xfrm>
            <a:off x="5161284" y="1410891"/>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61</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Satisfied (NET)</a:t>
            </a:r>
          </a:p>
        </p:txBody>
      </p:sp>
      <p:graphicFrame>
        <p:nvGraphicFramePr>
          <p:cNvPr id="31" name="Chart 30"/>
          <p:cNvGraphicFramePr/>
          <p:nvPr>
            <p:extLst>
              <p:ext uri="{D42A27DB-BD31-4B8C-83A1-F6EECF244321}">
                <p14:modId xmlns:p14="http://schemas.microsoft.com/office/powerpoint/2010/main" val="2558765563"/>
              </p:ext>
            </p:extLst>
          </p:nvPr>
        </p:nvGraphicFramePr>
        <p:xfrm>
          <a:off x="6161518" y="2314036"/>
          <a:ext cx="5749827"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35" name="Title 1"/>
          <p:cNvSpPr txBox="1">
            <a:spLocks/>
          </p:cNvSpPr>
          <p:nvPr/>
        </p:nvSpPr>
        <p:spPr>
          <a:xfrm>
            <a:off x="749440" y="1627618"/>
            <a:ext cx="3479660" cy="7060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a:p>
            <a:pPr algn="ctr"/>
            <a:r>
              <a:rPr lang="en-US" sz="2000" b="1" dirty="0">
                <a:solidFill>
                  <a:schemeClr val="tx1">
                    <a:lumMod val="65000"/>
                    <a:lumOff val="35000"/>
                  </a:schemeClr>
                </a:solidFill>
              </a:rPr>
              <a:t>Rolling 12 months</a:t>
            </a:r>
          </a:p>
        </p:txBody>
      </p:sp>
      <p:graphicFrame>
        <p:nvGraphicFramePr>
          <p:cNvPr id="17" name="Chart 16"/>
          <p:cNvGraphicFramePr/>
          <p:nvPr>
            <p:extLst>
              <p:ext uri="{D42A27DB-BD31-4B8C-83A1-F6EECF244321}">
                <p14:modId xmlns:p14="http://schemas.microsoft.com/office/powerpoint/2010/main" val="2825987819"/>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3888846" y="2284098"/>
            <a:ext cx="1105944" cy="584775"/>
          </a:xfrm>
          <a:prstGeom prst="rect">
            <a:avLst/>
          </a:prstGeom>
        </p:spPr>
        <p:txBody>
          <a:bodyPr wrap="none">
            <a:spAutoFit/>
          </a:bodyPr>
          <a:lstStyle/>
          <a:p>
            <a:pPr algn="ctr"/>
            <a:r>
              <a:rPr lang="en-US" sz="1600" b="1" dirty="0">
                <a:solidFill>
                  <a:schemeClr val="tx1">
                    <a:lumMod val="75000"/>
                    <a:lumOff val="25000"/>
                  </a:schemeClr>
                </a:solidFill>
              </a:rPr>
              <a:t>% Satisfied</a:t>
            </a:r>
          </a:p>
          <a:p>
            <a:pPr algn="ctr"/>
            <a:r>
              <a:rPr lang="en-US" sz="1600" b="1" dirty="0">
                <a:solidFill>
                  <a:schemeClr val="tx1">
                    <a:lumMod val="75000"/>
                    <a:lumOff val="25000"/>
                  </a:schemeClr>
                </a:solidFill>
              </a:rPr>
              <a:t>(Net)</a:t>
            </a:r>
          </a:p>
        </p:txBody>
      </p:sp>
      <p:graphicFrame>
        <p:nvGraphicFramePr>
          <p:cNvPr id="16" name="Table 15">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2920417569"/>
              </p:ext>
            </p:extLst>
          </p:nvPr>
        </p:nvGraphicFramePr>
        <p:xfrm>
          <a:off x="539929" y="2314036"/>
          <a:ext cx="3562514" cy="370840"/>
        </p:xfrm>
        <a:graphic>
          <a:graphicData uri="http://schemas.openxmlformats.org/drawingml/2006/table">
            <a:tbl>
              <a:tblPr firstRow="1" bandRow="1">
                <a:tableStyleId>{5C22544A-7EE6-4342-B048-85BDC9FD1C3A}</a:tableStyleId>
              </a:tblPr>
              <a:tblGrid>
                <a:gridCol w="1781257">
                  <a:extLst>
                    <a:ext uri="{9D8B030D-6E8A-4147-A177-3AD203B41FA5}">
                      <a16:colId xmlns:a16="http://schemas.microsoft.com/office/drawing/2014/main" val="20000"/>
                    </a:ext>
                  </a:extLst>
                </a:gridCol>
                <a:gridCol w="1781257">
                  <a:extLst>
                    <a:ext uri="{9D8B030D-6E8A-4147-A177-3AD203B41FA5}">
                      <a16:colId xmlns:a16="http://schemas.microsoft.com/office/drawing/2014/main" val="20001"/>
                    </a:ext>
                  </a:extLst>
                </a:gridCol>
              </a:tblGrid>
              <a:tr h="370840">
                <a:tc>
                  <a:txBody>
                    <a:bodyPr/>
                    <a:lstStyle/>
                    <a:p>
                      <a:pPr algn="ctr"/>
                      <a:r>
                        <a:rPr lang="en-US" sz="1600" dirty="0" smtClean="0">
                          <a:solidFill>
                            <a:schemeClr val="tx1">
                              <a:lumMod val="75000"/>
                              <a:lumOff val="25000"/>
                            </a:schemeClr>
                          </a:solidFill>
                        </a:rPr>
                        <a:t>42%</a:t>
                      </a:r>
                      <a:endParaRPr lang="en-US" sz="1600" dirty="0">
                        <a:solidFill>
                          <a:schemeClr val="tx1">
                            <a:lumMod val="75000"/>
                            <a:lumOff val="25000"/>
                          </a:schemeClr>
                        </a:solidFill>
                      </a:endParaRPr>
                    </a:p>
                  </a:txBody>
                  <a:tcPr anchor="ctr">
                    <a:noFill/>
                  </a:tcPr>
                </a:tc>
                <a:tc>
                  <a:txBody>
                    <a:bodyPr/>
                    <a:lstStyle/>
                    <a:p>
                      <a:pPr algn="ctr"/>
                      <a:r>
                        <a:rPr lang="en-US" sz="1600" dirty="0" smtClean="0">
                          <a:solidFill>
                            <a:schemeClr val="tx1">
                              <a:lumMod val="75000"/>
                              <a:lumOff val="25000"/>
                            </a:schemeClr>
                          </a:solidFill>
                        </a:rPr>
                        <a:t>40%</a:t>
                      </a:r>
                      <a:endParaRPr lang="en-US" sz="1600" dirty="0">
                        <a:solidFill>
                          <a:schemeClr val="tx1">
                            <a:lumMod val="75000"/>
                            <a:lumOff val="25000"/>
                          </a:schemeClr>
                        </a:solidFill>
                      </a:endParaRPr>
                    </a:p>
                  </a:txBody>
                  <a:tcPr anchor="c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6953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316985022"/>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418971255"/>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23</a:t>
            </a:fld>
            <a:endParaRPr lang="en-US" dirty="0"/>
          </a:p>
        </p:txBody>
      </p:sp>
      <p:sp>
        <p:nvSpPr>
          <p:cNvPr id="6" name="Rectangle 5"/>
          <p:cNvSpPr/>
          <p:nvPr/>
        </p:nvSpPr>
        <p:spPr>
          <a:xfrm>
            <a:off x="181233" y="6365227"/>
            <a:ext cx="6096000" cy="461665"/>
          </a:xfrm>
          <a:prstGeom prst="rect">
            <a:avLst/>
          </a:prstGeom>
        </p:spPr>
        <p:txBody>
          <a:bodyPr>
            <a:spAutoFit/>
          </a:bodyPr>
          <a:lstStyle/>
          <a:p>
            <a:r>
              <a:rPr lang="en-US" sz="1200" dirty="0"/>
              <a:t>Q1 How satisfied are you with the level of policing in your local area? By 'local area' we mean the area within about 15 minutes walking distance of your home.</a:t>
            </a:r>
          </a:p>
        </p:txBody>
      </p:sp>
      <p:sp>
        <p:nvSpPr>
          <p:cNvPr id="7" name="Rectangle 6"/>
          <p:cNvSpPr/>
          <p:nvPr/>
        </p:nvSpPr>
        <p:spPr>
          <a:xfrm>
            <a:off x="6417302" y="6365226"/>
            <a:ext cx="3674077" cy="461665"/>
          </a:xfrm>
          <a:prstGeom prst="rect">
            <a:avLst/>
          </a:prstGeom>
        </p:spPr>
        <p:txBody>
          <a:bodyPr wrap="square">
            <a:spAutoFit/>
          </a:bodyPr>
          <a:lstStyle/>
          <a:p>
            <a:r>
              <a:rPr lang="en-US" sz="1200" dirty="0"/>
              <a:t>National average taken from Ipsos Mori Report on </a:t>
            </a:r>
            <a:r>
              <a:rPr lang="en-GB" sz="1200" dirty="0"/>
              <a:t>Public Views of Policing in England and Wales 2017/18</a:t>
            </a:r>
            <a:endParaRPr lang="en-US" sz="1200" dirty="0"/>
          </a:p>
        </p:txBody>
      </p:sp>
      <p:sp>
        <p:nvSpPr>
          <p:cNvPr id="22" name="Title 1"/>
          <p:cNvSpPr>
            <a:spLocks noGrp="1"/>
          </p:cNvSpPr>
          <p:nvPr>
            <p:ph type="title"/>
          </p:nvPr>
        </p:nvSpPr>
        <p:spPr>
          <a:xfrm>
            <a:off x="333632" y="159179"/>
            <a:ext cx="11545274" cy="1117169"/>
          </a:xfrm>
        </p:spPr>
        <p:txBody>
          <a:bodyPr>
            <a:normAutofit fontScale="90000"/>
          </a:bodyPr>
          <a:lstStyle/>
          <a:p>
            <a:r>
              <a:rPr lang="en-US" b="1" dirty="0">
                <a:solidFill>
                  <a:schemeClr val="tx1">
                    <a:lumMod val="65000"/>
                    <a:lumOff val="35000"/>
                  </a:schemeClr>
                </a:solidFill>
              </a:rPr>
              <a:t>Under 35s &amp; BAME residents are the most likely to be satisfied </a:t>
            </a:r>
            <a:r>
              <a:rPr lang="en-GB" b="1" dirty="0">
                <a:solidFill>
                  <a:schemeClr val="tx1">
                    <a:lumMod val="65000"/>
                    <a:lumOff val="35000"/>
                  </a:schemeClr>
                </a:solidFill>
              </a:rPr>
              <a:t>with the level of policing in their local area</a:t>
            </a:r>
            <a:endParaRPr lang="en-US" b="1" dirty="0">
              <a:solidFill>
                <a:schemeClr val="tx1">
                  <a:lumMod val="65000"/>
                  <a:lumOff val="35000"/>
                </a:schemeClr>
              </a:solidFill>
            </a:endParaRPr>
          </a:p>
        </p:txBody>
      </p:sp>
      <p:sp>
        <p:nvSpPr>
          <p:cNvPr id="24" name="TextBox 23"/>
          <p:cNvSpPr txBox="1"/>
          <p:nvPr/>
        </p:nvSpPr>
        <p:spPr>
          <a:xfrm>
            <a:off x="4625014" y="4567563"/>
            <a:ext cx="7258652" cy="132343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t>Less than a third of victims of crime </a:t>
            </a:r>
            <a:r>
              <a:rPr lang="en-GB" sz="1600" dirty="0" smtClean="0"/>
              <a:t>(33%) and residents aged 55+ (32%) are </a:t>
            </a:r>
            <a:r>
              <a:rPr lang="en-GB" sz="1600" dirty="0"/>
              <a:t>satisfied with the level of policing in their local area </a:t>
            </a:r>
            <a:endParaRPr lang="en-GB" sz="1600" dirty="0" smtClean="0"/>
          </a:p>
          <a:p>
            <a:pPr marL="285750" indent="-285750">
              <a:buClr>
                <a:srgbClr val="1BBABF"/>
              </a:buClr>
              <a:buFont typeface="Wingdings" panose="05000000000000000000" pitchFamily="2" charset="2"/>
              <a:buChar char="§"/>
            </a:pPr>
            <a:r>
              <a:rPr lang="en-GB" sz="1600" dirty="0" smtClean="0"/>
              <a:t>There </a:t>
            </a:r>
            <a:r>
              <a:rPr lang="en-GB" sz="1600" dirty="0"/>
              <a:t>are significant differences in satisfaction between Districts – </a:t>
            </a:r>
            <a:r>
              <a:rPr lang="en-GB" sz="1600" dirty="0" smtClean="0"/>
              <a:t>over half </a:t>
            </a:r>
            <a:r>
              <a:rPr lang="en-GB" sz="1600" dirty="0"/>
              <a:t>of those living in Colchester </a:t>
            </a:r>
            <a:r>
              <a:rPr lang="en-GB" sz="1600" dirty="0" smtClean="0"/>
              <a:t>(51%) are </a:t>
            </a:r>
            <a:r>
              <a:rPr lang="en-GB" sz="1600" dirty="0"/>
              <a:t>satisfied compared with just </a:t>
            </a:r>
            <a:r>
              <a:rPr lang="en-GB" sz="1600" dirty="0" smtClean="0"/>
              <a:t>31% </a:t>
            </a:r>
            <a:r>
              <a:rPr lang="en-GB" sz="1600" dirty="0"/>
              <a:t>in </a:t>
            </a:r>
            <a:r>
              <a:rPr lang="en-GB" sz="1600" dirty="0" smtClean="0"/>
              <a:t>Castle Point and Epping Forest</a:t>
            </a:r>
            <a:endParaRPr lang="en-GB" sz="1600" dirty="0"/>
          </a:p>
        </p:txBody>
      </p:sp>
      <p:sp>
        <p:nvSpPr>
          <p:cNvPr id="25" name="Rectangle 24"/>
          <p:cNvSpPr/>
          <p:nvPr/>
        </p:nvSpPr>
        <p:spPr>
          <a:xfrm>
            <a:off x="8941951" y="5829300"/>
            <a:ext cx="3122141" cy="338554"/>
          </a:xfrm>
          <a:prstGeom prst="rect">
            <a:avLst/>
          </a:prstGeom>
        </p:spPr>
        <p:txBody>
          <a:bodyPr wrap="square">
            <a:spAutoFit/>
          </a:bodyPr>
          <a:lstStyle/>
          <a:p>
            <a:r>
              <a:rPr lang="en-GB" sz="800" dirty="0"/>
              <a:t>NET refers to the combined score for the two most positive answer options (Very Satisfied/Satisfied)</a:t>
            </a:r>
          </a:p>
        </p:txBody>
      </p:sp>
      <p:sp>
        <p:nvSpPr>
          <p:cNvPr id="10" name="Rectangle 9"/>
          <p:cNvSpPr/>
          <p:nvPr/>
        </p:nvSpPr>
        <p:spPr>
          <a:xfrm>
            <a:off x="741405" y="2224217"/>
            <a:ext cx="1046824" cy="313037"/>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7838" y="5585255"/>
            <a:ext cx="1170391" cy="5826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505345" y="3833217"/>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0240860" y="3833217"/>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459621" y="3819733"/>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994973978"/>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Oval 18"/>
          <p:cNvSpPr/>
          <p:nvPr/>
        </p:nvSpPr>
        <p:spPr>
          <a:xfrm>
            <a:off x="7966972" y="38197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2958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24</a:t>
            </a:fld>
            <a:endParaRPr lang="en-US" dirty="0"/>
          </a:p>
        </p:txBody>
      </p:sp>
      <p:sp>
        <p:nvSpPr>
          <p:cNvPr id="11" name="Rectangle 10"/>
          <p:cNvSpPr/>
          <p:nvPr/>
        </p:nvSpPr>
        <p:spPr>
          <a:xfrm>
            <a:off x="181233" y="6365227"/>
            <a:ext cx="4028302" cy="461665"/>
          </a:xfrm>
          <a:prstGeom prst="rect">
            <a:avLst/>
          </a:prstGeom>
        </p:spPr>
        <p:txBody>
          <a:bodyPr wrap="square">
            <a:spAutoFit/>
          </a:bodyPr>
          <a:lstStyle/>
          <a:p>
            <a:r>
              <a:rPr lang="en-US" sz="1200" dirty="0"/>
              <a:t>Q2 How important, if at all, do you think it is to have a regular uniformed police presence in the area where you live?</a:t>
            </a:r>
          </a:p>
        </p:txBody>
      </p:sp>
      <p:sp>
        <p:nvSpPr>
          <p:cNvPr id="12" name="Rectangle 11"/>
          <p:cNvSpPr/>
          <p:nvPr/>
        </p:nvSpPr>
        <p:spPr>
          <a:xfrm>
            <a:off x="6417302" y="6365226"/>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4" name="Title 1"/>
          <p:cNvSpPr>
            <a:spLocks noGrp="1"/>
          </p:cNvSpPr>
          <p:nvPr>
            <p:ph type="title"/>
          </p:nvPr>
        </p:nvSpPr>
        <p:spPr>
          <a:xfrm>
            <a:off x="333632" y="159179"/>
            <a:ext cx="11545274" cy="1325563"/>
          </a:xfrm>
        </p:spPr>
        <p:txBody>
          <a:bodyPr>
            <a:normAutofit/>
          </a:bodyPr>
          <a:lstStyle/>
          <a:p>
            <a:r>
              <a:rPr lang="en-US" b="1" dirty="0">
                <a:solidFill>
                  <a:schemeClr val="tx1">
                    <a:lumMod val="65000"/>
                    <a:lumOff val="35000"/>
                  </a:schemeClr>
                </a:solidFill>
              </a:rPr>
              <a:t>A regular uniformed police presence remains important for the majority of Essex residents</a:t>
            </a:r>
            <a:endParaRPr lang="en-US" sz="4000" b="1" dirty="0">
              <a:solidFill>
                <a:schemeClr val="tx1">
                  <a:lumMod val="65000"/>
                  <a:lumOff val="35000"/>
                </a:schemeClr>
              </a:solidFill>
            </a:endParaRPr>
          </a:p>
        </p:txBody>
      </p:sp>
      <p:sp>
        <p:nvSpPr>
          <p:cNvPr id="15" name="Rectangle 14"/>
          <p:cNvSpPr/>
          <p:nvPr/>
        </p:nvSpPr>
        <p:spPr>
          <a:xfrm>
            <a:off x="333632" y="6025960"/>
            <a:ext cx="6905368" cy="230832"/>
          </a:xfrm>
          <a:prstGeom prst="rect">
            <a:avLst/>
          </a:prstGeom>
        </p:spPr>
        <p:txBody>
          <a:bodyPr wrap="square">
            <a:spAutoFit/>
          </a:bodyPr>
          <a:lstStyle/>
          <a:p>
            <a:r>
              <a:rPr lang="en-GB" sz="900" dirty="0"/>
              <a:t>NET refers to the combined score for the two most positive answer options (Very/Fairly Important). Significance testing at 95% confidence level.</a:t>
            </a:r>
          </a:p>
        </p:txBody>
      </p:sp>
      <p:sp>
        <p:nvSpPr>
          <p:cNvPr id="19" name="Rond diagonale hoek rechthoek 344"/>
          <p:cNvSpPr>
            <a:spLocks noChangeAspect="1"/>
          </p:cNvSpPr>
          <p:nvPr/>
        </p:nvSpPr>
        <p:spPr>
          <a:xfrm>
            <a:off x="5504838" y="1484742"/>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78</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Important (NET)</a:t>
            </a:r>
          </a:p>
        </p:txBody>
      </p:sp>
      <p:graphicFrame>
        <p:nvGraphicFramePr>
          <p:cNvPr id="25" name="Chart 24"/>
          <p:cNvGraphicFramePr/>
          <p:nvPr>
            <p:extLst>
              <p:ext uri="{D42A27DB-BD31-4B8C-83A1-F6EECF244321}">
                <p14:modId xmlns:p14="http://schemas.microsoft.com/office/powerpoint/2010/main" val="1427293114"/>
              </p:ext>
            </p:extLst>
          </p:nvPr>
        </p:nvGraphicFramePr>
        <p:xfrm>
          <a:off x="6203947" y="2314036"/>
          <a:ext cx="5707398"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0"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21" name="Chart 20"/>
          <p:cNvGraphicFramePr/>
          <p:nvPr>
            <p:extLst>
              <p:ext uri="{D42A27DB-BD31-4B8C-83A1-F6EECF244321}">
                <p14:modId xmlns:p14="http://schemas.microsoft.com/office/powerpoint/2010/main" val="1570135916"/>
              </p:ext>
            </p:extLst>
          </p:nvPr>
        </p:nvGraphicFramePr>
        <p:xfrm>
          <a:off x="364819" y="2224882"/>
          <a:ext cx="5626406"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17" name="Rond diagonale hoek rechthoek 344"/>
          <p:cNvSpPr>
            <a:spLocks noChangeAspect="1"/>
          </p:cNvSpPr>
          <p:nvPr/>
        </p:nvSpPr>
        <p:spPr>
          <a:xfrm>
            <a:off x="10604431" y="1484741"/>
            <a:ext cx="1398217"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47</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Very Important</a:t>
            </a:r>
          </a:p>
        </p:txBody>
      </p:sp>
      <p:graphicFrame>
        <p:nvGraphicFramePr>
          <p:cNvPr id="28" name="Table 27">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1576037483"/>
              </p:ext>
            </p:extLst>
          </p:nvPr>
        </p:nvGraphicFramePr>
        <p:xfrm>
          <a:off x="539925" y="2314036"/>
          <a:ext cx="3916824" cy="370840"/>
        </p:xfrm>
        <a:graphic>
          <a:graphicData uri="http://schemas.openxmlformats.org/drawingml/2006/table">
            <a:tbl>
              <a:tblPr firstRow="1" bandRow="1">
                <a:tableStyleId>{5C22544A-7EE6-4342-B048-85BDC9FD1C3A}</a:tableStyleId>
              </a:tblPr>
              <a:tblGrid>
                <a:gridCol w="1958412">
                  <a:extLst>
                    <a:ext uri="{9D8B030D-6E8A-4147-A177-3AD203B41FA5}">
                      <a16:colId xmlns:a16="http://schemas.microsoft.com/office/drawing/2014/main" val="20000"/>
                    </a:ext>
                  </a:extLst>
                </a:gridCol>
                <a:gridCol w="1958412">
                  <a:extLst>
                    <a:ext uri="{9D8B030D-6E8A-4147-A177-3AD203B41FA5}">
                      <a16:colId xmlns:a16="http://schemas.microsoft.com/office/drawing/2014/main" val="20001"/>
                    </a:ext>
                  </a:extLst>
                </a:gridCol>
              </a:tblGrid>
              <a:tr h="370840">
                <a:tc>
                  <a:txBody>
                    <a:bodyPr/>
                    <a:lstStyle/>
                    <a:p>
                      <a:pPr algn="ctr"/>
                      <a:r>
                        <a:rPr lang="en-US" sz="1600" dirty="0" smtClean="0">
                          <a:solidFill>
                            <a:schemeClr val="tx1">
                              <a:lumMod val="75000"/>
                              <a:lumOff val="25000"/>
                            </a:schemeClr>
                          </a:solidFill>
                        </a:rPr>
                        <a:t>92%</a:t>
                      </a:r>
                      <a:endParaRPr lang="en-US" sz="1600" dirty="0">
                        <a:solidFill>
                          <a:schemeClr val="tx1">
                            <a:lumMod val="75000"/>
                            <a:lumOff val="25000"/>
                          </a:schemeClr>
                        </a:solidFill>
                      </a:endParaRPr>
                    </a:p>
                  </a:txBody>
                  <a:tcPr anchor="ctr">
                    <a:noFill/>
                  </a:tcPr>
                </a:tc>
                <a:tc>
                  <a:txBody>
                    <a:bodyPr/>
                    <a:lstStyle/>
                    <a:p>
                      <a:pPr algn="ctr"/>
                      <a:r>
                        <a:rPr lang="en-US" sz="1600" dirty="0" smtClean="0">
                          <a:solidFill>
                            <a:schemeClr val="tx1">
                              <a:lumMod val="75000"/>
                              <a:lumOff val="25000"/>
                            </a:schemeClr>
                          </a:solidFill>
                        </a:rPr>
                        <a:t>92%</a:t>
                      </a:r>
                      <a:endParaRPr lang="en-US" sz="1600" dirty="0">
                        <a:solidFill>
                          <a:schemeClr val="tx1">
                            <a:lumMod val="75000"/>
                            <a:lumOff val="25000"/>
                          </a:schemeClr>
                        </a:solidFill>
                      </a:endParaRPr>
                    </a:p>
                  </a:txBody>
                  <a:tcPr anchor="ctr">
                    <a:noFill/>
                  </a:tcPr>
                </a:tc>
                <a:extLst>
                  <a:ext uri="{0D108BD9-81ED-4DB2-BD59-A6C34878D82A}">
                    <a16:rowId xmlns:a16="http://schemas.microsoft.com/office/drawing/2014/main" val="10000"/>
                  </a:ext>
                </a:extLst>
              </a:tr>
            </a:tbl>
          </a:graphicData>
        </a:graphic>
      </p:graphicFrame>
      <p:sp>
        <p:nvSpPr>
          <p:cNvPr id="24" name="Rectangle 23"/>
          <p:cNvSpPr/>
          <p:nvPr/>
        </p:nvSpPr>
        <p:spPr>
          <a:xfrm>
            <a:off x="4255595" y="2385455"/>
            <a:ext cx="1245149" cy="584775"/>
          </a:xfrm>
          <a:prstGeom prst="rect">
            <a:avLst/>
          </a:prstGeom>
        </p:spPr>
        <p:txBody>
          <a:bodyPr wrap="none">
            <a:spAutoFit/>
          </a:bodyPr>
          <a:lstStyle/>
          <a:p>
            <a:pPr algn="ctr"/>
            <a:r>
              <a:rPr lang="en-US" sz="1600" b="1" dirty="0">
                <a:solidFill>
                  <a:schemeClr val="tx1">
                    <a:lumMod val="75000"/>
                    <a:lumOff val="25000"/>
                  </a:schemeClr>
                </a:solidFill>
              </a:rPr>
              <a:t>% Important</a:t>
            </a:r>
          </a:p>
          <a:p>
            <a:pPr algn="ctr"/>
            <a:r>
              <a:rPr lang="en-US" sz="1600" b="1" dirty="0">
                <a:solidFill>
                  <a:schemeClr val="tx1">
                    <a:lumMod val="75000"/>
                    <a:lumOff val="25000"/>
                  </a:schemeClr>
                </a:solidFill>
              </a:rPr>
              <a:t>(Net)</a:t>
            </a:r>
          </a:p>
        </p:txBody>
      </p:sp>
    </p:spTree>
    <p:extLst>
      <p:ext uri="{BB962C8B-B14F-4D97-AF65-F5344CB8AC3E}">
        <p14:creationId xmlns:p14="http://schemas.microsoft.com/office/powerpoint/2010/main" val="49756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4271426543"/>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3885486802"/>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25</a:t>
            </a:fld>
            <a:endParaRPr lang="en-US" dirty="0"/>
          </a:p>
        </p:txBody>
      </p:sp>
      <p:sp>
        <p:nvSpPr>
          <p:cNvPr id="5" name="Rectangle 4"/>
          <p:cNvSpPr/>
          <p:nvPr/>
        </p:nvSpPr>
        <p:spPr>
          <a:xfrm>
            <a:off x="181233" y="6365227"/>
            <a:ext cx="4028302" cy="461665"/>
          </a:xfrm>
          <a:prstGeom prst="rect">
            <a:avLst/>
          </a:prstGeom>
        </p:spPr>
        <p:txBody>
          <a:bodyPr wrap="square">
            <a:spAutoFit/>
          </a:bodyPr>
          <a:lstStyle/>
          <a:p>
            <a:r>
              <a:rPr lang="en-US" sz="1200" dirty="0"/>
              <a:t>Q2 How important, if at all, do you think it is to have a regular uniformed police presence in the area where you live?</a:t>
            </a:r>
          </a:p>
        </p:txBody>
      </p:sp>
      <p:sp>
        <p:nvSpPr>
          <p:cNvPr id="6" name="Rectangle 5"/>
          <p:cNvSpPr/>
          <p:nvPr/>
        </p:nvSpPr>
        <p:spPr>
          <a:xfrm>
            <a:off x="6417302" y="6365226"/>
            <a:ext cx="3674077" cy="461665"/>
          </a:xfrm>
          <a:prstGeom prst="rect">
            <a:avLst/>
          </a:prstGeom>
        </p:spPr>
        <p:txBody>
          <a:bodyPr wrap="square">
            <a:spAutoFit/>
          </a:bodyPr>
          <a:lstStyle/>
          <a:p>
            <a:r>
              <a:rPr lang="en-US" sz="1200" dirty="0"/>
              <a:t>National average taken from Ipsos Mori Report on </a:t>
            </a:r>
            <a:r>
              <a:rPr lang="en-GB" sz="1200" dirty="0"/>
              <a:t>Public Views of Policing in England and Wales 2017/18</a:t>
            </a:r>
            <a:endParaRPr lang="en-US" sz="1200" dirty="0"/>
          </a:p>
        </p:txBody>
      </p:sp>
      <p:sp>
        <p:nvSpPr>
          <p:cNvPr id="9" name="Title 1"/>
          <p:cNvSpPr>
            <a:spLocks noGrp="1"/>
          </p:cNvSpPr>
          <p:nvPr>
            <p:ph type="title"/>
          </p:nvPr>
        </p:nvSpPr>
        <p:spPr>
          <a:xfrm>
            <a:off x="144157" y="117989"/>
            <a:ext cx="11916033" cy="1325563"/>
          </a:xfrm>
        </p:spPr>
        <p:txBody>
          <a:bodyPr>
            <a:normAutofit fontScale="90000"/>
          </a:bodyPr>
          <a:lstStyle/>
          <a:p>
            <a:r>
              <a:rPr lang="en-US" b="1" dirty="0">
                <a:solidFill>
                  <a:schemeClr val="tx1">
                    <a:lumMod val="65000"/>
                    <a:lumOff val="35000"/>
                  </a:schemeClr>
                </a:solidFill>
              </a:rPr>
              <a:t>T</a:t>
            </a:r>
            <a:r>
              <a:rPr lang="en-US" b="1" dirty="0" smtClean="0">
                <a:solidFill>
                  <a:schemeClr val="tx1">
                    <a:lumMod val="65000"/>
                    <a:lumOff val="35000"/>
                  </a:schemeClr>
                </a:solidFill>
              </a:rPr>
              <a:t>hree </a:t>
            </a:r>
            <a:r>
              <a:rPr lang="en-US" b="1" dirty="0">
                <a:solidFill>
                  <a:schemeClr val="tx1">
                    <a:lumMod val="65000"/>
                    <a:lumOff val="35000"/>
                  </a:schemeClr>
                </a:solidFill>
              </a:rPr>
              <a:t>quarters of recent victims of crime </a:t>
            </a:r>
            <a:r>
              <a:rPr lang="en-US" b="1" dirty="0" smtClean="0">
                <a:solidFill>
                  <a:schemeClr val="tx1">
                    <a:lumMod val="65000"/>
                    <a:lumOff val="35000"/>
                  </a:schemeClr>
                </a:solidFill>
              </a:rPr>
              <a:t>continue to think </a:t>
            </a:r>
            <a:r>
              <a:rPr lang="en-US" b="1" dirty="0">
                <a:solidFill>
                  <a:schemeClr val="tx1">
                    <a:lumMod val="65000"/>
                    <a:lumOff val="35000"/>
                  </a:schemeClr>
                </a:solidFill>
              </a:rPr>
              <a:t>a regular uniformed police presence is very important</a:t>
            </a:r>
          </a:p>
        </p:txBody>
      </p:sp>
      <p:sp>
        <p:nvSpPr>
          <p:cNvPr id="10" name="TextBox 9"/>
          <p:cNvSpPr txBox="1"/>
          <p:nvPr/>
        </p:nvSpPr>
        <p:spPr>
          <a:xfrm>
            <a:off x="4801538" y="4600686"/>
            <a:ext cx="7258652" cy="132343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t>Under 35s are the least likely to think a regular uniformed police presence is very important </a:t>
            </a:r>
            <a:r>
              <a:rPr lang="en-GB" sz="1600" dirty="0" smtClean="0"/>
              <a:t>(51%)</a:t>
            </a:r>
            <a:endParaRPr lang="en-GB" sz="1600" dirty="0"/>
          </a:p>
          <a:p>
            <a:pPr marL="285750" indent="-285750">
              <a:buClr>
                <a:srgbClr val="1BBABF"/>
              </a:buClr>
              <a:buFont typeface="Wingdings" panose="05000000000000000000" pitchFamily="2" charset="2"/>
              <a:buChar char="§"/>
            </a:pPr>
            <a:r>
              <a:rPr lang="en-GB" sz="1600" dirty="0"/>
              <a:t>Three quarters of residents living in </a:t>
            </a:r>
            <a:r>
              <a:rPr lang="en-GB" sz="1600" dirty="0" smtClean="0"/>
              <a:t>Basildon (76%) and Castle Point (74%) think </a:t>
            </a:r>
            <a:r>
              <a:rPr lang="en-GB" sz="1600" dirty="0"/>
              <a:t>a regular uniformed police presence is very important, compared with </a:t>
            </a:r>
            <a:r>
              <a:rPr lang="en-GB" sz="1600" dirty="0" smtClean="0"/>
              <a:t>only half </a:t>
            </a:r>
            <a:r>
              <a:rPr lang="en-GB" sz="1600" dirty="0"/>
              <a:t>in </a:t>
            </a:r>
            <a:r>
              <a:rPr lang="en-GB" sz="1600" dirty="0" smtClean="0"/>
              <a:t>Maldon (50%)</a:t>
            </a:r>
            <a:endParaRPr lang="en-GB" sz="1600" dirty="0"/>
          </a:p>
        </p:txBody>
      </p:sp>
      <p:sp>
        <p:nvSpPr>
          <p:cNvPr id="14" name="Oval 13"/>
          <p:cNvSpPr/>
          <p:nvPr/>
        </p:nvSpPr>
        <p:spPr>
          <a:xfrm>
            <a:off x="10258945" y="3811233"/>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466564" y="3849465"/>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2168061949"/>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49895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26</a:t>
            </a:fld>
            <a:endParaRPr lang="en-US" dirty="0"/>
          </a:p>
        </p:txBody>
      </p:sp>
      <p:sp>
        <p:nvSpPr>
          <p:cNvPr id="10" name="Rectangle 9"/>
          <p:cNvSpPr/>
          <p:nvPr/>
        </p:nvSpPr>
        <p:spPr>
          <a:xfrm>
            <a:off x="181233" y="6365227"/>
            <a:ext cx="3426940" cy="461665"/>
          </a:xfrm>
          <a:prstGeom prst="rect">
            <a:avLst/>
          </a:prstGeom>
        </p:spPr>
        <p:txBody>
          <a:bodyPr wrap="square">
            <a:spAutoFit/>
          </a:bodyPr>
          <a:lstStyle/>
          <a:p>
            <a:r>
              <a:rPr lang="en-GB" sz="1200" dirty="0"/>
              <a:t>Q3 Compared to the last 12 months has there been a change in the level of policing in this area? </a:t>
            </a:r>
            <a:endParaRPr lang="en-US" sz="1200" dirty="0"/>
          </a:p>
        </p:txBody>
      </p:sp>
      <p:sp>
        <p:nvSpPr>
          <p:cNvPr id="11" name="Rectangle 10"/>
          <p:cNvSpPr/>
          <p:nvPr/>
        </p:nvSpPr>
        <p:spPr>
          <a:xfrm>
            <a:off x="6417302" y="6365226"/>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12" name="Title 1"/>
          <p:cNvSpPr>
            <a:spLocks noGrp="1"/>
          </p:cNvSpPr>
          <p:nvPr>
            <p:ph type="title"/>
          </p:nvPr>
        </p:nvSpPr>
        <p:spPr>
          <a:xfrm>
            <a:off x="333632" y="159179"/>
            <a:ext cx="11545274" cy="1325563"/>
          </a:xfrm>
        </p:spPr>
        <p:txBody>
          <a:bodyPr>
            <a:normAutofit fontScale="90000"/>
          </a:bodyPr>
          <a:lstStyle/>
          <a:p>
            <a:r>
              <a:rPr lang="en-US" b="1" dirty="0">
                <a:solidFill>
                  <a:schemeClr val="tx1">
                    <a:lumMod val="65000"/>
                    <a:lumOff val="35000"/>
                  </a:schemeClr>
                </a:solidFill>
              </a:rPr>
              <a:t>A quarter continue to feel there has been a decrease in the level of policing in the last 12 months</a:t>
            </a:r>
          </a:p>
        </p:txBody>
      </p:sp>
      <p:sp>
        <p:nvSpPr>
          <p:cNvPr id="13" name="Rond diagonale hoek rechthoek 344"/>
          <p:cNvSpPr>
            <a:spLocks noChangeAspect="1"/>
          </p:cNvSpPr>
          <p:nvPr/>
        </p:nvSpPr>
        <p:spPr>
          <a:xfrm>
            <a:off x="4536581" y="1577424"/>
            <a:ext cx="2020889" cy="1294916"/>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22</a:t>
            </a:r>
            <a:r>
              <a:rPr lang="en-US" sz="1400" b="1" dirty="0">
                <a:solidFill>
                  <a:schemeClr val="bg1"/>
                </a:solidFill>
              </a:rPr>
              <a:t>%</a:t>
            </a:r>
          </a:p>
          <a:p>
            <a:pPr algn="ctr"/>
            <a:r>
              <a:rPr lang="en-US" sz="1400" dirty="0">
                <a:solidFill>
                  <a:schemeClr val="bg1"/>
                </a:solidFill>
              </a:rPr>
              <a:t>National Average</a:t>
            </a:r>
          </a:p>
          <a:p>
            <a:pPr algn="ctr"/>
            <a:r>
              <a:rPr lang="en-GB" sz="1400" dirty="0">
                <a:solidFill>
                  <a:schemeClr val="bg1"/>
                </a:solidFill>
              </a:rPr>
              <a:t>Service provided by local police has got worse</a:t>
            </a:r>
          </a:p>
        </p:txBody>
      </p:sp>
      <p:graphicFrame>
        <p:nvGraphicFramePr>
          <p:cNvPr id="18" name="Chart 17"/>
          <p:cNvGraphicFramePr/>
          <p:nvPr>
            <p:extLst>
              <p:ext uri="{D42A27DB-BD31-4B8C-83A1-F6EECF244321}">
                <p14:modId xmlns:p14="http://schemas.microsoft.com/office/powerpoint/2010/main" val="1062844813"/>
              </p:ext>
            </p:extLst>
          </p:nvPr>
        </p:nvGraphicFramePr>
        <p:xfrm>
          <a:off x="6604906" y="2429959"/>
          <a:ext cx="5274000" cy="359963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6"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17" name="Chart 16"/>
          <p:cNvGraphicFramePr/>
          <p:nvPr>
            <p:extLst>
              <p:ext uri="{D42A27DB-BD31-4B8C-83A1-F6EECF244321}">
                <p14:modId xmlns:p14="http://schemas.microsoft.com/office/powerpoint/2010/main" val="2981992995"/>
              </p:ext>
            </p:extLst>
          </p:nvPr>
        </p:nvGraphicFramePr>
        <p:xfrm>
          <a:off x="364819" y="2224882"/>
          <a:ext cx="5626406" cy="3804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4003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a:ex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6078" y="3040352"/>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Four </a:t>
            </a:r>
          </a:p>
          <a:p>
            <a:r>
              <a:rPr lang="en-GB" sz="5000" dirty="0">
                <a:solidFill>
                  <a:schemeClr val="tx1">
                    <a:lumMod val="65000"/>
                    <a:lumOff val="35000"/>
                  </a:schemeClr>
                </a:solidFill>
              </a:rPr>
              <a:t>Crime &amp; ASB Perceptions</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3804927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28</a:t>
            </a:fld>
            <a:endParaRPr lang="en-US" dirty="0"/>
          </a:p>
        </p:txBody>
      </p:sp>
      <p:sp>
        <p:nvSpPr>
          <p:cNvPr id="5" name="Rectangle 4"/>
          <p:cNvSpPr/>
          <p:nvPr/>
        </p:nvSpPr>
        <p:spPr>
          <a:xfrm>
            <a:off x="240064" y="6365227"/>
            <a:ext cx="5586202" cy="461665"/>
          </a:xfrm>
          <a:prstGeom prst="rect">
            <a:avLst/>
          </a:prstGeom>
        </p:spPr>
        <p:txBody>
          <a:bodyPr wrap="square">
            <a:spAutoFit/>
          </a:bodyPr>
          <a:lstStyle/>
          <a:p>
            <a:r>
              <a:rPr lang="en-US" sz="1200" dirty="0"/>
              <a:t>Q19 Compared with 12 months ago, do you think crime and anti-social behaviour have become more of a problem in your area less of a problem, or has it not changed?</a:t>
            </a:r>
          </a:p>
        </p:txBody>
      </p:sp>
      <p:sp>
        <p:nvSpPr>
          <p:cNvPr id="6" name="Rectangle 5"/>
          <p:cNvSpPr/>
          <p:nvPr/>
        </p:nvSpPr>
        <p:spPr>
          <a:xfrm>
            <a:off x="6417302" y="6365226"/>
            <a:ext cx="3674077" cy="461665"/>
          </a:xfrm>
          <a:prstGeom prst="rect">
            <a:avLst/>
          </a:prstGeom>
        </p:spPr>
        <p:txBody>
          <a:bodyPr wrap="square">
            <a:spAutoFit/>
          </a:bodyPr>
          <a:lstStyle/>
          <a:p>
            <a:r>
              <a:rPr lang="en-GB" sz="1200" dirty="0"/>
              <a:t>National average taken from BMG Report on Public Views of Policing in England and Wales 2018</a:t>
            </a:r>
          </a:p>
        </p:txBody>
      </p:sp>
      <p:sp>
        <p:nvSpPr>
          <p:cNvPr id="12" name="Title 1"/>
          <p:cNvSpPr>
            <a:spLocks noGrp="1"/>
          </p:cNvSpPr>
          <p:nvPr>
            <p:ph type="title"/>
          </p:nvPr>
        </p:nvSpPr>
        <p:spPr>
          <a:xfrm>
            <a:off x="234217" y="159179"/>
            <a:ext cx="11820942" cy="1410695"/>
          </a:xfrm>
        </p:spPr>
        <p:txBody>
          <a:bodyPr>
            <a:noAutofit/>
          </a:bodyPr>
          <a:lstStyle/>
          <a:p>
            <a:r>
              <a:rPr lang="en-US" sz="4000" b="1" dirty="0" smtClean="0">
                <a:solidFill>
                  <a:schemeClr val="tx1">
                    <a:lumMod val="65000"/>
                    <a:lumOff val="35000"/>
                  </a:schemeClr>
                </a:solidFill>
              </a:rPr>
              <a:t>Almost 4 out of 10 think </a:t>
            </a:r>
            <a:r>
              <a:rPr lang="en-US" sz="4000" b="1" dirty="0">
                <a:solidFill>
                  <a:schemeClr val="tx1">
                    <a:lumMod val="65000"/>
                    <a:lumOff val="35000"/>
                  </a:schemeClr>
                </a:solidFill>
              </a:rPr>
              <a:t>crime and ASB has become more of a problem in the last 12 months</a:t>
            </a:r>
          </a:p>
        </p:txBody>
      </p:sp>
      <p:sp>
        <p:nvSpPr>
          <p:cNvPr id="13" name="Rectangle 12"/>
          <p:cNvSpPr/>
          <p:nvPr/>
        </p:nvSpPr>
        <p:spPr>
          <a:xfrm>
            <a:off x="639297" y="6026456"/>
            <a:ext cx="5419757" cy="230832"/>
          </a:xfrm>
          <a:prstGeom prst="rect">
            <a:avLst/>
          </a:prstGeom>
        </p:spPr>
        <p:txBody>
          <a:bodyPr wrap="square">
            <a:spAutoFit/>
          </a:bodyPr>
          <a:lstStyle/>
          <a:p>
            <a:r>
              <a:rPr lang="en-GB" sz="900" dirty="0"/>
              <a:t>Significance testing at 95% confidence level</a:t>
            </a:r>
          </a:p>
        </p:txBody>
      </p:sp>
      <p:sp>
        <p:nvSpPr>
          <p:cNvPr id="14" name="Rectangle 13"/>
          <p:cNvSpPr/>
          <p:nvPr/>
        </p:nvSpPr>
        <p:spPr>
          <a:xfrm>
            <a:off x="6912543" y="5830698"/>
            <a:ext cx="5163250" cy="276999"/>
          </a:xfrm>
          <a:prstGeom prst="rect">
            <a:avLst/>
          </a:prstGeom>
        </p:spPr>
        <p:txBody>
          <a:bodyPr wrap="square">
            <a:spAutoFit/>
          </a:bodyPr>
          <a:lstStyle/>
          <a:p>
            <a:pPr algn="ctr"/>
            <a:r>
              <a:rPr lang="en-US" sz="1200" dirty="0"/>
              <a:t>significantly worse than </a:t>
            </a:r>
            <a:r>
              <a:rPr lang="en-US" sz="1200" dirty="0" smtClean="0"/>
              <a:t>Q4 17/18</a:t>
            </a:r>
            <a:endParaRPr lang="en-US" sz="1200" dirty="0"/>
          </a:p>
        </p:txBody>
      </p:sp>
      <p:sp>
        <p:nvSpPr>
          <p:cNvPr id="18" name="Rond diagonale hoek rechthoek 344"/>
          <p:cNvSpPr>
            <a:spLocks noChangeAspect="1"/>
          </p:cNvSpPr>
          <p:nvPr/>
        </p:nvSpPr>
        <p:spPr>
          <a:xfrm>
            <a:off x="4537109" y="1698317"/>
            <a:ext cx="1607579"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26</a:t>
            </a:r>
            <a:r>
              <a:rPr lang="en-US" sz="1400" b="1" dirty="0">
                <a:solidFill>
                  <a:schemeClr val="bg1"/>
                </a:solidFill>
              </a:rPr>
              <a:t>%</a:t>
            </a:r>
          </a:p>
          <a:p>
            <a:pPr algn="ctr"/>
            <a:r>
              <a:rPr lang="en-US" sz="1400" dirty="0">
                <a:solidFill>
                  <a:schemeClr val="bg1"/>
                </a:solidFill>
              </a:rPr>
              <a:t>National Average</a:t>
            </a:r>
          </a:p>
          <a:p>
            <a:pPr algn="ctr"/>
            <a:r>
              <a:rPr lang="en-US" sz="1400" dirty="0">
                <a:solidFill>
                  <a:schemeClr val="bg1"/>
                </a:solidFill>
              </a:rPr>
              <a:t>More of a problem</a:t>
            </a:r>
          </a:p>
        </p:txBody>
      </p:sp>
      <p:graphicFrame>
        <p:nvGraphicFramePr>
          <p:cNvPr id="23" name="Chart 22"/>
          <p:cNvGraphicFramePr/>
          <p:nvPr>
            <p:extLst>
              <p:ext uri="{D42A27DB-BD31-4B8C-83A1-F6EECF244321}">
                <p14:modId xmlns:p14="http://schemas.microsoft.com/office/powerpoint/2010/main" val="772079491"/>
              </p:ext>
            </p:extLst>
          </p:nvPr>
        </p:nvGraphicFramePr>
        <p:xfrm>
          <a:off x="6200778" y="2314036"/>
          <a:ext cx="5710567"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Down Arrow 15"/>
          <p:cNvSpPr/>
          <p:nvPr/>
        </p:nvSpPr>
        <p:spPr>
          <a:xfrm rot="10800000">
            <a:off x="7833736" y="5843072"/>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10800000">
            <a:off x="11637830" y="3884712"/>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21" name="Chart 20"/>
          <p:cNvGraphicFramePr/>
          <p:nvPr>
            <p:extLst>
              <p:ext uri="{D42A27DB-BD31-4B8C-83A1-F6EECF244321}">
                <p14:modId xmlns:p14="http://schemas.microsoft.com/office/powerpoint/2010/main" val="26707417"/>
              </p:ext>
            </p:extLst>
          </p:nvPr>
        </p:nvGraphicFramePr>
        <p:xfrm>
          <a:off x="364819" y="2224882"/>
          <a:ext cx="5626406"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22" name="Down Arrow 21"/>
          <p:cNvSpPr/>
          <p:nvPr/>
        </p:nvSpPr>
        <p:spPr>
          <a:xfrm rot="10800000">
            <a:off x="3624208" y="4473763"/>
            <a:ext cx="185186" cy="203200"/>
          </a:xfrm>
          <a:prstGeom prst="downArrow">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9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471238937"/>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2196536218"/>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29</a:t>
            </a:fld>
            <a:endParaRPr lang="en-US" dirty="0"/>
          </a:p>
        </p:txBody>
      </p:sp>
      <p:sp>
        <p:nvSpPr>
          <p:cNvPr id="7" name="Rectangle 6"/>
          <p:cNvSpPr/>
          <p:nvPr/>
        </p:nvSpPr>
        <p:spPr>
          <a:xfrm>
            <a:off x="240064" y="6365227"/>
            <a:ext cx="5586202" cy="461665"/>
          </a:xfrm>
          <a:prstGeom prst="rect">
            <a:avLst/>
          </a:prstGeom>
        </p:spPr>
        <p:txBody>
          <a:bodyPr wrap="square">
            <a:spAutoFit/>
          </a:bodyPr>
          <a:lstStyle/>
          <a:p>
            <a:r>
              <a:rPr lang="en-US" sz="1200" dirty="0"/>
              <a:t>Q19 Compared with 12 months ago, do you think crime and anti-social behaviour have become more of a problem in your area less of a problem, or has it not changed?</a:t>
            </a:r>
          </a:p>
        </p:txBody>
      </p:sp>
      <p:sp>
        <p:nvSpPr>
          <p:cNvPr id="8" name="Title 1"/>
          <p:cNvSpPr>
            <a:spLocks noGrp="1"/>
          </p:cNvSpPr>
          <p:nvPr>
            <p:ph type="title"/>
          </p:nvPr>
        </p:nvSpPr>
        <p:spPr>
          <a:xfrm>
            <a:off x="234217" y="159179"/>
            <a:ext cx="11820942" cy="1410695"/>
          </a:xfrm>
        </p:spPr>
        <p:txBody>
          <a:bodyPr>
            <a:noAutofit/>
          </a:bodyPr>
          <a:lstStyle/>
          <a:p>
            <a:r>
              <a:rPr lang="en-US" sz="4000" b="1" dirty="0">
                <a:solidFill>
                  <a:schemeClr val="tx1">
                    <a:lumMod val="65000"/>
                    <a:lumOff val="35000"/>
                  </a:schemeClr>
                </a:solidFill>
              </a:rPr>
              <a:t>Around half of victims of crime think crime and ASB has become more of a problem in the last 12 months</a:t>
            </a:r>
          </a:p>
        </p:txBody>
      </p:sp>
      <p:sp>
        <p:nvSpPr>
          <p:cNvPr id="9" name="TextBox 8"/>
          <p:cNvSpPr txBox="1"/>
          <p:nvPr/>
        </p:nvSpPr>
        <p:spPr>
          <a:xfrm>
            <a:off x="4796507" y="4675653"/>
            <a:ext cx="7258652" cy="132343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t>Under 35s </a:t>
            </a:r>
            <a:r>
              <a:rPr lang="en-GB" sz="1600" dirty="0" smtClean="0"/>
              <a:t>(30%) </a:t>
            </a:r>
            <a:r>
              <a:rPr lang="en-GB" sz="1600" dirty="0"/>
              <a:t>and BAME residents (</a:t>
            </a:r>
            <a:r>
              <a:rPr lang="en-GB" sz="1600" dirty="0" smtClean="0"/>
              <a:t>27%) </a:t>
            </a:r>
            <a:r>
              <a:rPr lang="en-GB" sz="1600" dirty="0"/>
              <a:t>are the least likely to think crime and ASB has become more of a problem </a:t>
            </a:r>
          </a:p>
          <a:p>
            <a:pPr marL="285750" indent="-285750">
              <a:buClr>
                <a:srgbClr val="1BBABF"/>
              </a:buClr>
              <a:buFont typeface="Wingdings" panose="05000000000000000000" pitchFamily="2" charset="2"/>
              <a:buChar char="§"/>
            </a:pPr>
            <a:r>
              <a:rPr lang="en-GB" sz="1600" dirty="0" smtClean="0"/>
              <a:t>Almost half of those living in Basildon (46%) think </a:t>
            </a:r>
            <a:r>
              <a:rPr lang="en-GB" sz="1600" dirty="0"/>
              <a:t>crime and ASB has become more of a problem compared with </a:t>
            </a:r>
            <a:r>
              <a:rPr lang="en-GB" sz="1600" dirty="0" smtClean="0"/>
              <a:t>less than 3 out of 10 in Colchester (28%) and Maldon (26%)</a:t>
            </a:r>
            <a:endParaRPr lang="en-GB" sz="1600" dirty="0"/>
          </a:p>
        </p:txBody>
      </p:sp>
      <p:sp>
        <p:nvSpPr>
          <p:cNvPr id="10" name="Rectangle 9"/>
          <p:cNvSpPr/>
          <p:nvPr/>
        </p:nvSpPr>
        <p:spPr>
          <a:xfrm>
            <a:off x="972065" y="2250987"/>
            <a:ext cx="795872" cy="26979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56262" y="5582030"/>
            <a:ext cx="1011676" cy="555609"/>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252912" y="3845028"/>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54014" y="3819733"/>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81884" y="3845028"/>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4204096984"/>
              </p:ext>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6903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a:t>
            </a:fld>
            <a:endParaRPr lang="en-US" dirty="0"/>
          </a:p>
        </p:txBody>
      </p:sp>
      <p:sp>
        <p:nvSpPr>
          <p:cNvPr id="5" name="Title 1"/>
          <p:cNvSpPr>
            <a:spLocks noGrp="1"/>
          </p:cNvSpPr>
          <p:nvPr>
            <p:ph type="title"/>
          </p:nvPr>
        </p:nvSpPr>
        <p:spPr>
          <a:xfrm>
            <a:off x="258921" y="0"/>
            <a:ext cx="11545274" cy="782381"/>
          </a:xfrm>
        </p:spPr>
        <p:txBody>
          <a:bodyPr>
            <a:normAutofit fontScale="90000"/>
          </a:bodyPr>
          <a:lstStyle/>
          <a:p>
            <a:r>
              <a:rPr lang="en-GB" b="1" dirty="0" smtClean="0">
                <a:solidFill>
                  <a:schemeClr val="tx1">
                    <a:lumMod val="65000"/>
                    <a:lumOff val="35000"/>
                  </a:schemeClr>
                </a:solidFill>
              </a:rPr>
              <a:t/>
            </a:r>
            <a:br>
              <a:rPr lang="en-GB" b="1" dirty="0" smtClean="0">
                <a:solidFill>
                  <a:schemeClr val="tx1">
                    <a:lumMod val="65000"/>
                    <a:lumOff val="35000"/>
                  </a:schemeClr>
                </a:solidFill>
              </a:rPr>
            </a:br>
            <a:r>
              <a:rPr lang="en-GB" sz="4000" b="1" dirty="0" smtClean="0">
                <a:solidFill>
                  <a:schemeClr val="tx1">
                    <a:lumMod val="65000"/>
                    <a:lumOff val="35000"/>
                  </a:schemeClr>
                </a:solidFill>
              </a:rPr>
              <a:t>Executive Summary – Annual Comparison 2018/19 to 2017/18</a:t>
            </a:r>
            <a:r>
              <a:rPr lang="en-GB" b="1" dirty="0" smtClean="0">
                <a:solidFill>
                  <a:schemeClr val="tx1">
                    <a:lumMod val="65000"/>
                    <a:lumOff val="35000"/>
                  </a:schemeClr>
                </a:solidFill>
              </a:rPr>
              <a:t>:</a:t>
            </a:r>
            <a:br>
              <a:rPr lang="en-GB" b="1" dirty="0" smtClean="0">
                <a:solidFill>
                  <a:schemeClr val="tx1">
                    <a:lumMod val="65000"/>
                    <a:lumOff val="35000"/>
                  </a:schemeClr>
                </a:solidFill>
              </a:rPr>
            </a:br>
            <a:endParaRPr lang="en-US" b="1" dirty="0">
              <a:solidFill>
                <a:schemeClr val="tx1">
                  <a:lumMod val="65000"/>
                  <a:lumOff val="35000"/>
                </a:schemeClr>
              </a:solidFill>
            </a:endParaRPr>
          </a:p>
        </p:txBody>
      </p:sp>
      <p:sp>
        <p:nvSpPr>
          <p:cNvPr id="6" name="TextBox 5"/>
          <p:cNvSpPr txBox="1"/>
          <p:nvPr/>
        </p:nvSpPr>
        <p:spPr>
          <a:xfrm>
            <a:off x="101600" y="512359"/>
            <a:ext cx="11962492" cy="7448193"/>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endParaRPr lang="en-GB" sz="2000" dirty="0" smtClean="0"/>
          </a:p>
          <a:p>
            <a:pPr marL="285750" indent="-285750">
              <a:buClr>
                <a:srgbClr val="1BBABF"/>
              </a:buClr>
              <a:buFont typeface="Wingdings" panose="05000000000000000000" pitchFamily="2" charset="2"/>
              <a:buChar char="§"/>
            </a:pPr>
            <a:r>
              <a:rPr lang="en-GB" sz="2400" dirty="0"/>
              <a:t>EP continues to perform significantly better on confidence in local policing than the results from the CSEW which asks the same question</a:t>
            </a:r>
            <a:r>
              <a:rPr lang="en-GB" sz="2400" dirty="0" smtClean="0"/>
              <a:t>.</a:t>
            </a:r>
          </a:p>
          <a:p>
            <a:pPr>
              <a:buClr>
                <a:srgbClr val="1BBABF"/>
              </a:buClr>
            </a:pPr>
            <a:endParaRPr lang="en-GB" sz="2400" dirty="0"/>
          </a:p>
          <a:p>
            <a:pPr lvl="1">
              <a:buClr>
                <a:srgbClr val="1BBABF"/>
              </a:buClr>
            </a:pPr>
            <a:r>
              <a:rPr lang="en-GB" sz="2400" b="1" i="1" dirty="0" smtClean="0"/>
              <a:t>Around 7 </a:t>
            </a:r>
            <a:r>
              <a:rPr lang="en-GB" sz="2400" b="1" i="1" dirty="0"/>
              <a:t>out of 10 </a:t>
            </a:r>
            <a:r>
              <a:rPr lang="en-GB" sz="2400" b="1" i="1" dirty="0" smtClean="0"/>
              <a:t> (67%) thought </a:t>
            </a:r>
            <a:r>
              <a:rPr lang="en-GB" sz="2400" b="1" i="1" dirty="0"/>
              <a:t>police in their local area in Essex were doing a good or excellent job versus half </a:t>
            </a:r>
            <a:r>
              <a:rPr lang="en-GB" sz="2400" b="1" i="1" dirty="0" smtClean="0"/>
              <a:t>(48%) </a:t>
            </a:r>
            <a:r>
              <a:rPr lang="en-GB" sz="2400" b="1" i="1" dirty="0"/>
              <a:t>of Essex respondents in the CSEW (CSEW MSG average of 60</a:t>
            </a:r>
            <a:r>
              <a:rPr lang="en-GB" sz="2400" b="1" i="1" dirty="0" smtClean="0"/>
              <a:t>%)</a:t>
            </a:r>
          </a:p>
          <a:p>
            <a:pPr lvl="1">
              <a:buClr>
                <a:srgbClr val="1BBABF"/>
              </a:buClr>
            </a:pPr>
            <a:endParaRPr lang="en-GB" sz="2400" b="1" i="1" dirty="0"/>
          </a:p>
          <a:p>
            <a:pPr marL="285750" indent="-285750">
              <a:buClr>
                <a:srgbClr val="1BBABF"/>
              </a:buClr>
              <a:buFont typeface="Wingdings" panose="05000000000000000000" pitchFamily="2" charset="2"/>
              <a:buChar char="§"/>
            </a:pPr>
            <a:r>
              <a:rPr lang="en-GB" sz="2400" dirty="0" smtClean="0"/>
              <a:t>Other than this and taking </a:t>
            </a:r>
            <a:r>
              <a:rPr lang="en-GB" sz="2400" dirty="0"/>
              <a:t>account of the confidence interval, the results for EP from our own survey and those from CSEW are </a:t>
            </a:r>
            <a:r>
              <a:rPr lang="en-GB" sz="2400" dirty="0" smtClean="0"/>
              <a:t>similar.</a:t>
            </a:r>
          </a:p>
          <a:p>
            <a:pPr>
              <a:buClr>
                <a:srgbClr val="1BBABF"/>
              </a:buClr>
            </a:pPr>
            <a:endParaRPr lang="en-GB" sz="2400" dirty="0"/>
          </a:p>
          <a:p>
            <a:pPr marL="285750" indent="-285750">
              <a:buClr>
                <a:srgbClr val="1BBABF"/>
              </a:buClr>
              <a:buFont typeface="Wingdings" panose="05000000000000000000" pitchFamily="2" charset="2"/>
              <a:buChar char="§"/>
            </a:pPr>
            <a:r>
              <a:rPr lang="en-GB" sz="2400" dirty="0" smtClean="0"/>
              <a:t>Results </a:t>
            </a:r>
            <a:r>
              <a:rPr lang="en-GB" sz="2400" dirty="0"/>
              <a:t>for the rolling 12 months year ending </a:t>
            </a:r>
            <a:r>
              <a:rPr lang="en-GB" sz="2400" dirty="0" smtClean="0"/>
              <a:t>Mar19 compared </a:t>
            </a:r>
            <a:r>
              <a:rPr lang="en-GB" sz="2400" dirty="0"/>
              <a:t>to year ending </a:t>
            </a:r>
            <a:r>
              <a:rPr lang="en-GB" sz="2400" dirty="0" smtClean="0"/>
              <a:t>Mar 18 </a:t>
            </a:r>
            <a:r>
              <a:rPr lang="en-GB" sz="2400" dirty="0"/>
              <a:t>show a high degree of stability across </a:t>
            </a:r>
            <a:r>
              <a:rPr lang="en-GB" sz="2400" dirty="0" smtClean="0"/>
              <a:t>most measures</a:t>
            </a:r>
          </a:p>
          <a:p>
            <a:pPr>
              <a:buClr>
                <a:srgbClr val="1BBABF"/>
              </a:buClr>
            </a:pPr>
            <a:endParaRPr lang="en-GB" sz="2400" dirty="0" smtClean="0"/>
          </a:p>
          <a:p>
            <a:pPr marL="285750" indent="-285750">
              <a:buClr>
                <a:srgbClr val="1BBABF"/>
              </a:buClr>
              <a:buFont typeface="Wingdings" panose="05000000000000000000" pitchFamily="2" charset="2"/>
              <a:buChar char="§"/>
            </a:pPr>
            <a:r>
              <a:rPr lang="en-GB" sz="2400" dirty="0"/>
              <a:t>Understanding of community issues increased significantly from </a:t>
            </a:r>
            <a:r>
              <a:rPr lang="en-GB" sz="2400" dirty="0" smtClean="0"/>
              <a:t>2017/18 </a:t>
            </a:r>
            <a:r>
              <a:rPr lang="en-GB" sz="2400" dirty="0"/>
              <a:t>(</a:t>
            </a:r>
            <a:r>
              <a:rPr lang="en-GB" sz="2400" dirty="0" smtClean="0"/>
              <a:t>54%) </a:t>
            </a:r>
            <a:r>
              <a:rPr lang="en-GB" sz="2400" dirty="0"/>
              <a:t>to </a:t>
            </a:r>
            <a:r>
              <a:rPr lang="en-GB" sz="2400" dirty="0" smtClean="0"/>
              <a:t>2018/19 </a:t>
            </a:r>
            <a:r>
              <a:rPr lang="en-GB" sz="2400" dirty="0"/>
              <a:t>(59%) </a:t>
            </a:r>
            <a:r>
              <a:rPr lang="en-GB" sz="2400" dirty="0" smtClean="0"/>
              <a:t>and the level is increasing</a:t>
            </a:r>
          </a:p>
          <a:p>
            <a:pPr>
              <a:buClr>
                <a:srgbClr val="1BBABF"/>
              </a:buClr>
            </a:pPr>
            <a:endParaRPr lang="en-GB" sz="2000" dirty="0" smtClean="0"/>
          </a:p>
          <a:p>
            <a:pPr>
              <a:buClr>
                <a:srgbClr val="1BBABF"/>
              </a:buClr>
            </a:pPr>
            <a:endParaRPr lang="en-GB" sz="2000" dirty="0" smtClean="0"/>
          </a:p>
          <a:p>
            <a:pPr marL="285750" indent="-285750">
              <a:buClr>
                <a:srgbClr val="1BBABF"/>
              </a:buClr>
              <a:buFont typeface="Wingdings" panose="05000000000000000000" pitchFamily="2" charset="2"/>
              <a:buChar char="§"/>
            </a:pPr>
            <a:endParaRPr lang="en-GB" sz="2000" dirty="0"/>
          </a:p>
          <a:p>
            <a:pPr marL="285750" indent="-285750">
              <a:buClr>
                <a:srgbClr val="1BBABF"/>
              </a:buClr>
              <a:buFont typeface="Wingdings" panose="05000000000000000000" pitchFamily="2" charset="2"/>
              <a:buChar char="§"/>
            </a:pPr>
            <a:endParaRPr lang="en-GB" sz="2000" dirty="0"/>
          </a:p>
          <a:p>
            <a:pPr>
              <a:buClr>
                <a:srgbClr val="1BBABF"/>
              </a:buClr>
            </a:pPr>
            <a:endParaRPr lang="en-GB" sz="2200" dirty="0" smtClean="0"/>
          </a:p>
        </p:txBody>
      </p:sp>
      <p:sp>
        <p:nvSpPr>
          <p:cNvPr id="8" name="Rectangle 7"/>
          <p:cNvSpPr/>
          <p:nvPr/>
        </p:nvSpPr>
        <p:spPr>
          <a:xfrm>
            <a:off x="101600" y="6316958"/>
            <a:ext cx="6949440" cy="461665"/>
          </a:xfrm>
          <a:prstGeom prst="rect">
            <a:avLst/>
          </a:prstGeom>
        </p:spPr>
        <p:txBody>
          <a:bodyPr wrap="square">
            <a:spAutoFit/>
          </a:bodyPr>
          <a:lstStyle/>
          <a:p>
            <a:r>
              <a:rPr lang="en-US" sz="1200" dirty="0" smtClean="0"/>
              <a:t>National averages taken from Ipsos Mori Report on </a:t>
            </a:r>
            <a:r>
              <a:rPr lang="en-GB" sz="1200" dirty="0" smtClean="0"/>
              <a:t>Public Views of Policing in England and Wales 2016/17</a:t>
            </a:r>
            <a:endParaRPr lang="en-US" sz="1200" dirty="0"/>
          </a:p>
          <a:p>
            <a:r>
              <a:rPr lang="en-GB" sz="1200" dirty="0" smtClean="0"/>
              <a:t>Statistically </a:t>
            </a:r>
            <a:r>
              <a:rPr lang="en-GB" sz="1200" dirty="0"/>
              <a:t>significant differences noted are at 95% confidence </a:t>
            </a:r>
            <a:r>
              <a:rPr lang="en-GB" sz="1200" dirty="0" smtClean="0"/>
              <a:t>level</a:t>
            </a:r>
            <a:endParaRPr lang="en-GB" sz="1200" dirty="0"/>
          </a:p>
        </p:txBody>
      </p:sp>
    </p:spTree>
    <p:extLst>
      <p:ext uri="{BB962C8B-B14F-4D97-AF65-F5344CB8AC3E}">
        <p14:creationId xmlns:p14="http://schemas.microsoft.com/office/powerpoint/2010/main" val="135736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a:ex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6078" y="3040352"/>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Five</a:t>
            </a:r>
          </a:p>
          <a:p>
            <a:r>
              <a:rPr lang="en-GB" sz="5000" dirty="0">
                <a:solidFill>
                  <a:schemeClr val="tx1">
                    <a:lumMod val="65000"/>
                    <a:lumOff val="35000"/>
                  </a:schemeClr>
                </a:solidFill>
              </a:rPr>
              <a:t>Police Engagement</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227812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31</a:t>
            </a:fld>
            <a:endParaRPr lang="en-US" dirty="0"/>
          </a:p>
        </p:txBody>
      </p:sp>
      <p:sp>
        <p:nvSpPr>
          <p:cNvPr id="5" name="Rectangle 4"/>
          <p:cNvSpPr/>
          <p:nvPr/>
        </p:nvSpPr>
        <p:spPr>
          <a:xfrm>
            <a:off x="406508" y="6365227"/>
            <a:ext cx="4722083" cy="461665"/>
          </a:xfrm>
          <a:prstGeom prst="rect">
            <a:avLst/>
          </a:prstGeom>
        </p:spPr>
        <p:txBody>
          <a:bodyPr wrap="square">
            <a:spAutoFit/>
          </a:bodyPr>
          <a:lstStyle/>
          <a:p>
            <a:r>
              <a:rPr lang="en-GB" sz="1200" dirty="0"/>
              <a:t>Q20 How interested, if at all, are you in knowing what the police are doing in your local area?</a:t>
            </a:r>
            <a:endParaRPr lang="en-US" sz="1200" dirty="0"/>
          </a:p>
        </p:txBody>
      </p:sp>
      <p:sp>
        <p:nvSpPr>
          <p:cNvPr id="12" name="Title 1"/>
          <p:cNvSpPr>
            <a:spLocks noGrp="1"/>
          </p:cNvSpPr>
          <p:nvPr>
            <p:ph type="title"/>
          </p:nvPr>
        </p:nvSpPr>
        <p:spPr>
          <a:xfrm>
            <a:off x="234217" y="159179"/>
            <a:ext cx="11820942" cy="1410695"/>
          </a:xfrm>
        </p:spPr>
        <p:txBody>
          <a:bodyPr>
            <a:noAutofit/>
          </a:bodyPr>
          <a:lstStyle/>
          <a:p>
            <a:r>
              <a:rPr lang="en-US" sz="4000" b="1" dirty="0" smtClean="0">
                <a:solidFill>
                  <a:schemeClr val="tx1">
                    <a:lumMod val="65000"/>
                    <a:lumOff val="35000"/>
                  </a:schemeClr>
                </a:solidFill>
              </a:rPr>
              <a:t>Around 8 out </a:t>
            </a:r>
            <a:r>
              <a:rPr lang="en-US" sz="4000" b="1" dirty="0">
                <a:solidFill>
                  <a:schemeClr val="tx1">
                    <a:lumMod val="65000"/>
                    <a:lumOff val="35000"/>
                  </a:schemeClr>
                </a:solidFill>
              </a:rPr>
              <a:t>of 10 are interested in knowing what the police are doing in their local area</a:t>
            </a:r>
          </a:p>
        </p:txBody>
      </p:sp>
      <p:sp>
        <p:nvSpPr>
          <p:cNvPr id="13" name="Rectangle 12"/>
          <p:cNvSpPr/>
          <p:nvPr/>
        </p:nvSpPr>
        <p:spPr>
          <a:xfrm>
            <a:off x="639297" y="6026456"/>
            <a:ext cx="5419757" cy="230832"/>
          </a:xfrm>
          <a:prstGeom prst="rect">
            <a:avLst/>
          </a:prstGeom>
        </p:spPr>
        <p:txBody>
          <a:bodyPr wrap="square">
            <a:spAutoFit/>
          </a:bodyPr>
          <a:lstStyle/>
          <a:p>
            <a:r>
              <a:rPr lang="en-GB" sz="900" dirty="0"/>
              <a:t>Significance testing at 95% confidence level</a:t>
            </a:r>
          </a:p>
        </p:txBody>
      </p:sp>
      <p:graphicFrame>
        <p:nvGraphicFramePr>
          <p:cNvPr id="23" name="Chart 22"/>
          <p:cNvGraphicFramePr/>
          <p:nvPr>
            <p:extLst>
              <p:ext uri="{D42A27DB-BD31-4B8C-83A1-F6EECF244321}">
                <p14:modId xmlns:p14="http://schemas.microsoft.com/office/powerpoint/2010/main" val="2088782752"/>
              </p:ext>
            </p:extLst>
          </p:nvPr>
        </p:nvGraphicFramePr>
        <p:xfrm>
          <a:off x="6200778" y="2314036"/>
          <a:ext cx="5710567"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21" name="Chart 20"/>
          <p:cNvGraphicFramePr/>
          <p:nvPr>
            <p:extLst>
              <p:ext uri="{D42A27DB-BD31-4B8C-83A1-F6EECF244321}">
                <p14:modId xmlns:p14="http://schemas.microsoft.com/office/powerpoint/2010/main" val="3237135549"/>
              </p:ext>
            </p:extLst>
          </p:nvPr>
        </p:nvGraphicFramePr>
        <p:xfrm>
          <a:off x="364819" y="2224882"/>
          <a:ext cx="5796700"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371F6E9D-B247-41E2-943C-17BE2454DDCC}"/>
              </a:ext>
            </a:extLst>
          </p:cNvPr>
          <p:cNvSpPr/>
          <p:nvPr/>
        </p:nvSpPr>
        <p:spPr>
          <a:xfrm>
            <a:off x="6417302" y="6365226"/>
            <a:ext cx="3674077" cy="461665"/>
          </a:xfrm>
          <a:prstGeom prst="rect">
            <a:avLst/>
          </a:prstGeom>
        </p:spPr>
        <p:txBody>
          <a:bodyPr wrap="square">
            <a:spAutoFit/>
          </a:bodyPr>
          <a:lstStyle/>
          <a:p>
            <a:r>
              <a:rPr lang="en-GB" sz="1200" dirty="0"/>
              <a:t>National average taken from BMG Report on Public Views of Policing in England and Wales 2018</a:t>
            </a:r>
          </a:p>
        </p:txBody>
      </p:sp>
      <p:sp>
        <p:nvSpPr>
          <p:cNvPr id="18" name="Rond diagonale hoek rechthoek 344">
            <a:extLst>
              <a:ext uri="{FF2B5EF4-FFF2-40B4-BE49-F238E27FC236}">
                <a16:creationId xmlns:a16="http://schemas.microsoft.com/office/drawing/2014/main" id="{C5DAADAA-B2DB-47EE-AE10-D8BFE0E1273A}"/>
              </a:ext>
            </a:extLst>
          </p:cNvPr>
          <p:cNvSpPr>
            <a:spLocks noChangeAspect="1"/>
          </p:cNvSpPr>
          <p:nvPr/>
        </p:nvSpPr>
        <p:spPr>
          <a:xfrm>
            <a:off x="5641965" y="1428776"/>
            <a:ext cx="1382912" cy="1026359"/>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81</a:t>
            </a:r>
            <a:r>
              <a:rPr lang="en-US" sz="1400" b="1" dirty="0">
                <a:solidFill>
                  <a:schemeClr val="bg1"/>
                </a:solidFill>
              </a:rPr>
              <a:t>%</a:t>
            </a:r>
          </a:p>
          <a:p>
            <a:pPr algn="ctr"/>
            <a:r>
              <a:rPr lang="en-US" sz="1400" dirty="0">
                <a:solidFill>
                  <a:schemeClr val="bg1"/>
                </a:solidFill>
              </a:rPr>
              <a:t>National Average</a:t>
            </a:r>
          </a:p>
        </p:txBody>
      </p:sp>
      <p:graphicFrame>
        <p:nvGraphicFramePr>
          <p:cNvPr id="26" name="Table 25">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3760962801"/>
              </p:ext>
            </p:extLst>
          </p:nvPr>
        </p:nvGraphicFramePr>
        <p:xfrm>
          <a:off x="539925" y="2314036"/>
          <a:ext cx="4089740" cy="370840"/>
        </p:xfrm>
        <a:graphic>
          <a:graphicData uri="http://schemas.openxmlformats.org/drawingml/2006/table">
            <a:tbl>
              <a:tblPr firstRow="1" bandRow="1">
                <a:tableStyleId>{5C22544A-7EE6-4342-B048-85BDC9FD1C3A}</a:tableStyleId>
              </a:tblPr>
              <a:tblGrid>
                <a:gridCol w="2044870">
                  <a:extLst>
                    <a:ext uri="{9D8B030D-6E8A-4147-A177-3AD203B41FA5}">
                      <a16:colId xmlns:a16="http://schemas.microsoft.com/office/drawing/2014/main" val="20000"/>
                    </a:ext>
                  </a:extLst>
                </a:gridCol>
                <a:gridCol w="2044870">
                  <a:extLst>
                    <a:ext uri="{9D8B030D-6E8A-4147-A177-3AD203B41FA5}">
                      <a16:colId xmlns:a16="http://schemas.microsoft.com/office/drawing/2014/main" val="20001"/>
                    </a:ext>
                  </a:extLst>
                </a:gridCol>
              </a:tblGrid>
              <a:tr h="370840">
                <a:tc>
                  <a:txBody>
                    <a:bodyPr/>
                    <a:lstStyle/>
                    <a:p>
                      <a:pPr algn="ctr"/>
                      <a:r>
                        <a:rPr lang="en-US" sz="1600" dirty="0" smtClean="0">
                          <a:solidFill>
                            <a:schemeClr val="tx1">
                              <a:lumMod val="75000"/>
                              <a:lumOff val="25000"/>
                            </a:schemeClr>
                          </a:solidFill>
                        </a:rPr>
                        <a:t>85%</a:t>
                      </a:r>
                      <a:endParaRPr lang="en-US" sz="1600" dirty="0">
                        <a:solidFill>
                          <a:schemeClr val="tx1">
                            <a:lumMod val="75000"/>
                            <a:lumOff val="25000"/>
                          </a:schemeClr>
                        </a:solidFill>
                      </a:endParaRPr>
                    </a:p>
                  </a:txBody>
                  <a:tcPr anchor="ctr">
                    <a:noFill/>
                  </a:tcPr>
                </a:tc>
                <a:tc>
                  <a:txBody>
                    <a:bodyPr/>
                    <a:lstStyle/>
                    <a:p>
                      <a:pPr algn="ctr"/>
                      <a:r>
                        <a:rPr lang="en-US" sz="1600" dirty="0" smtClean="0">
                          <a:solidFill>
                            <a:schemeClr val="tx1">
                              <a:lumMod val="75000"/>
                              <a:lumOff val="25000"/>
                            </a:schemeClr>
                          </a:solidFill>
                        </a:rPr>
                        <a:t>83%</a:t>
                      </a:r>
                      <a:endParaRPr lang="en-US" sz="1600" dirty="0">
                        <a:solidFill>
                          <a:schemeClr val="tx1">
                            <a:lumMod val="75000"/>
                            <a:lumOff val="25000"/>
                          </a:schemeClr>
                        </a:solidFill>
                      </a:endParaRPr>
                    </a:p>
                  </a:txBody>
                  <a:tcPr anchor="ctr">
                    <a:noFill/>
                  </a:tcPr>
                </a:tc>
                <a:extLst>
                  <a:ext uri="{0D108BD9-81ED-4DB2-BD59-A6C34878D82A}">
                    <a16:rowId xmlns:a16="http://schemas.microsoft.com/office/drawing/2014/main" val="10000"/>
                  </a:ext>
                </a:extLst>
              </a:tr>
            </a:tbl>
          </a:graphicData>
        </a:graphic>
      </p:graphicFrame>
      <p:sp>
        <p:nvSpPr>
          <p:cNvPr id="22" name="Rectangle 21">
            <a:extLst>
              <a:ext uri="{FF2B5EF4-FFF2-40B4-BE49-F238E27FC236}">
                <a16:creationId xmlns:a16="http://schemas.microsoft.com/office/drawing/2014/main" id="{82CED27A-0B8C-4BFA-8C8A-AEDCF5110727}"/>
              </a:ext>
            </a:extLst>
          </p:cNvPr>
          <p:cNvSpPr/>
          <p:nvPr/>
        </p:nvSpPr>
        <p:spPr>
          <a:xfrm>
            <a:off x="4308039" y="2345403"/>
            <a:ext cx="1248740" cy="584775"/>
          </a:xfrm>
          <a:prstGeom prst="rect">
            <a:avLst/>
          </a:prstGeom>
        </p:spPr>
        <p:txBody>
          <a:bodyPr wrap="none">
            <a:spAutoFit/>
          </a:bodyPr>
          <a:lstStyle/>
          <a:p>
            <a:pPr algn="ctr"/>
            <a:r>
              <a:rPr lang="en-US" sz="1600" b="1" dirty="0">
                <a:solidFill>
                  <a:schemeClr val="tx1">
                    <a:lumMod val="75000"/>
                    <a:lumOff val="25000"/>
                  </a:schemeClr>
                </a:solidFill>
              </a:rPr>
              <a:t>% Interested</a:t>
            </a:r>
          </a:p>
          <a:p>
            <a:pPr algn="ctr"/>
            <a:r>
              <a:rPr lang="en-US" sz="1600" b="1" dirty="0">
                <a:solidFill>
                  <a:schemeClr val="tx1">
                    <a:lumMod val="75000"/>
                    <a:lumOff val="25000"/>
                  </a:schemeClr>
                </a:solidFill>
              </a:rPr>
              <a:t>(Net)</a:t>
            </a:r>
          </a:p>
        </p:txBody>
      </p:sp>
    </p:spTree>
    <p:extLst>
      <p:ext uri="{BB962C8B-B14F-4D97-AF65-F5344CB8AC3E}">
        <p14:creationId xmlns:p14="http://schemas.microsoft.com/office/powerpoint/2010/main" val="2078098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347932023"/>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2798467983"/>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32</a:t>
            </a:fld>
            <a:endParaRPr lang="en-US" dirty="0"/>
          </a:p>
        </p:txBody>
      </p:sp>
      <p:sp>
        <p:nvSpPr>
          <p:cNvPr id="8" name="Title 1"/>
          <p:cNvSpPr>
            <a:spLocks noGrp="1"/>
          </p:cNvSpPr>
          <p:nvPr>
            <p:ph type="title"/>
          </p:nvPr>
        </p:nvSpPr>
        <p:spPr>
          <a:xfrm>
            <a:off x="333631" y="109484"/>
            <a:ext cx="11545275" cy="1410695"/>
          </a:xfrm>
        </p:spPr>
        <p:txBody>
          <a:bodyPr>
            <a:noAutofit/>
          </a:bodyPr>
          <a:lstStyle/>
          <a:p>
            <a:r>
              <a:rPr lang="en-US" sz="4000" b="1" dirty="0">
                <a:solidFill>
                  <a:schemeClr val="tx1">
                    <a:lumMod val="65000"/>
                    <a:lumOff val="35000"/>
                  </a:schemeClr>
                </a:solidFill>
              </a:rPr>
              <a:t>Under 35s and BAME residents are the least likely to be interested about knowing what the police are doing</a:t>
            </a:r>
          </a:p>
        </p:txBody>
      </p:sp>
      <p:sp>
        <p:nvSpPr>
          <p:cNvPr id="9" name="TextBox 8"/>
          <p:cNvSpPr txBox="1"/>
          <p:nvPr/>
        </p:nvSpPr>
        <p:spPr>
          <a:xfrm>
            <a:off x="4796507" y="4804860"/>
            <a:ext cx="7258652" cy="584775"/>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t>Around 8 out of 10 </a:t>
            </a:r>
            <a:r>
              <a:rPr lang="en-GB" sz="1600" dirty="0" smtClean="0"/>
              <a:t>residents across all Districts are </a:t>
            </a:r>
            <a:r>
              <a:rPr lang="en-GB" sz="1600" dirty="0"/>
              <a:t>interested in knowing what the police are doing in their local area</a:t>
            </a:r>
          </a:p>
        </p:txBody>
      </p:sp>
      <p:sp>
        <p:nvSpPr>
          <p:cNvPr id="10" name="Rectangle 9"/>
          <p:cNvSpPr/>
          <p:nvPr/>
        </p:nvSpPr>
        <p:spPr>
          <a:xfrm>
            <a:off x="1029730" y="2250987"/>
            <a:ext cx="738206" cy="278029"/>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54156" y="5560542"/>
            <a:ext cx="813781" cy="57709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04319" y="3814315"/>
            <a:ext cx="791612" cy="489325"/>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81884" y="380852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C6270DF3-34ED-48BD-8B10-7E7888A9D6E6}"/>
              </a:ext>
            </a:extLst>
          </p:cNvPr>
          <p:cNvSpPr/>
          <p:nvPr/>
        </p:nvSpPr>
        <p:spPr>
          <a:xfrm>
            <a:off x="406508" y="6365227"/>
            <a:ext cx="4722083" cy="461665"/>
          </a:xfrm>
          <a:prstGeom prst="rect">
            <a:avLst/>
          </a:prstGeom>
        </p:spPr>
        <p:txBody>
          <a:bodyPr wrap="square">
            <a:spAutoFit/>
          </a:bodyPr>
          <a:lstStyle/>
          <a:p>
            <a:r>
              <a:rPr lang="en-GB" sz="1200" dirty="0"/>
              <a:t>Q20 How interested, if at all, are you in knowing what the police are doing in your local area?</a:t>
            </a:r>
            <a:endParaRPr lang="en-US" sz="1200" dirty="0"/>
          </a:p>
        </p:txBody>
      </p:sp>
    </p:spTree>
    <p:extLst>
      <p:ext uri="{BB962C8B-B14F-4D97-AF65-F5344CB8AC3E}">
        <p14:creationId xmlns:p14="http://schemas.microsoft.com/office/powerpoint/2010/main" val="547560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33</a:t>
            </a:fld>
            <a:endParaRPr lang="en-US" dirty="0"/>
          </a:p>
        </p:txBody>
      </p:sp>
      <p:sp>
        <p:nvSpPr>
          <p:cNvPr id="5" name="Rectangle 4"/>
          <p:cNvSpPr/>
          <p:nvPr/>
        </p:nvSpPr>
        <p:spPr>
          <a:xfrm>
            <a:off x="406508" y="6365227"/>
            <a:ext cx="4722083" cy="461665"/>
          </a:xfrm>
          <a:prstGeom prst="rect">
            <a:avLst/>
          </a:prstGeom>
        </p:spPr>
        <p:txBody>
          <a:bodyPr wrap="square">
            <a:spAutoFit/>
          </a:bodyPr>
          <a:lstStyle/>
          <a:p>
            <a:r>
              <a:rPr lang="en-GB" sz="1200" dirty="0"/>
              <a:t>Q21 Overall, how well informed do you feel about what the police in your local area are doing?</a:t>
            </a:r>
            <a:endParaRPr lang="en-US" sz="1200" dirty="0"/>
          </a:p>
        </p:txBody>
      </p:sp>
      <p:sp>
        <p:nvSpPr>
          <p:cNvPr id="12" name="Title 1"/>
          <p:cNvSpPr>
            <a:spLocks noGrp="1"/>
          </p:cNvSpPr>
          <p:nvPr>
            <p:ph type="title"/>
          </p:nvPr>
        </p:nvSpPr>
        <p:spPr>
          <a:xfrm>
            <a:off x="234217" y="159179"/>
            <a:ext cx="11820942" cy="1410695"/>
          </a:xfrm>
        </p:spPr>
        <p:txBody>
          <a:bodyPr>
            <a:noAutofit/>
          </a:bodyPr>
          <a:lstStyle/>
          <a:p>
            <a:r>
              <a:rPr lang="en-US" sz="4000" b="1" dirty="0" smtClean="0">
                <a:solidFill>
                  <a:schemeClr val="tx1">
                    <a:lumMod val="65000"/>
                    <a:lumOff val="35000"/>
                  </a:schemeClr>
                </a:solidFill>
              </a:rPr>
              <a:t>Around 4 </a:t>
            </a:r>
            <a:r>
              <a:rPr lang="en-US" sz="4000" b="1" dirty="0">
                <a:solidFill>
                  <a:schemeClr val="tx1">
                    <a:lumMod val="65000"/>
                    <a:lumOff val="35000"/>
                  </a:schemeClr>
                </a:solidFill>
              </a:rPr>
              <a:t>out of 10 feel informed about what the police are doing in their local area</a:t>
            </a:r>
          </a:p>
        </p:txBody>
      </p:sp>
      <p:sp>
        <p:nvSpPr>
          <p:cNvPr id="13" name="Rectangle 12"/>
          <p:cNvSpPr/>
          <p:nvPr/>
        </p:nvSpPr>
        <p:spPr>
          <a:xfrm>
            <a:off x="639297" y="6026456"/>
            <a:ext cx="5419757" cy="230832"/>
          </a:xfrm>
          <a:prstGeom prst="rect">
            <a:avLst/>
          </a:prstGeom>
        </p:spPr>
        <p:txBody>
          <a:bodyPr wrap="square">
            <a:spAutoFit/>
          </a:bodyPr>
          <a:lstStyle/>
          <a:p>
            <a:r>
              <a:rPr lang="en-GB" sz="900" dirty="0"/>
              <a:t>Significance testing at 95% confidence level</a:t>
            </a:r>
          </a:p>
        </p:txBody>
      </p:sp>
      <p:graphicFrame>
        <p:nvGraphicFramePr>
          <p:cNvPr id="23" name="Chart 22"/>
          <p:cNvGraphicFramePr/>
          <p:nvPr>
            <p:extLst>
              <p:ext uri="{D42A27DB-BD31-4B8C-83A1-F6EECF244321}">
                <p14:modId xmlns:p14="http://schemas.microsoft.com/office/powerpoint/2010/main" val="228455007"/>
              </p:ext>
            </p:extLst>
          </p:nvPr>
        </p:nvGraphicFramePr>
        <p:xfrm>
          <a:off x="6200778" y="2314036"/>
          <a:ext cx="5710567"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9" name="Title 1"/>
          <p:cNvSpPr txBox="1">
            <a:spLocks/>
          </p:cNvSpPr>
          <p:nvPr/>
        </p:nvSpPr>
        <p:spPr>
          <a:xfrm>
            <a:off x="749440" y="1627618"/>
            <a:ext cx="3578116"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a:t>
            </a:r>
            <a:r>
              <a:rPr lang="en-US" sz="2600" b="1" dirty="0" smtClean="0">
                <a:solidFill>
                  <a:schemeClr val="tx1">
                    <a:lumMod val="65000"/>
                    <a:lumOff val="35000"/>
                  </a:schemeClr>
                </a:solidFill>
              </a:rPr>
              <a:t>Trend</a:t>
            </a:r>
            <a:endParaRPr lang="en-US" sz="2600" b="1" dirty="0">
              <a:solidFill>
                <a:schemeClr val="tx1">
                  <a:lumMod val="65000"/>
                  <a:lumOff val="35000"/>
                </a:schemeClr>
              </a:solidFill>
            </a:endParaRPr>
          </a:p>
        </p:txBody>
      </p:sp>
      <p:graphicFrame>
        <p:nvGraphicFramePr>
          <p:cNvPr id="21" name="Chart 20"/>
          <p:cNvGraphicFramePr/>
          <p:nvPr>
            <p:extLst>
              <p:ext uri="{D42A27DB-BD31-4B8C-83A1-F6EECF244321}">
                <p14:modId xmlns:p14="http://schemas.microsoft.com/office/powerpoint/2010/main" val="256452874"/>
              </p:ext>
            </p:extLst>
          </p:nvPr>
        </p:nvGraphicFramePr>
        <p:xfrm>
          <a:off x="364819" y="2224882"/>
          <a:ext cx="5796700"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17" name="Rond diagonale hoek rechthoek 344">
            <a:extLst>
              <a:ext uri="{FF2B5EF4-FFF2-40B4-BE49-F238E27FC236}">
                <a16:creationId xmlns:a16="http://schemas.microsoft.com/office/drawing/2014/main" id="{78AEBAB0-F006-4596-A0C3-8662EBC4142E}"/>
              </a:ext>
            </a:extLst>
          </p:cNvPr>
          <p:cNvSpPr>
            <a:spLocks noChangeAspect="1"/>
          </p:cNvSpPr>
          <p:nvPr/>
        </p:nvSpPr>
        <p:spPr>
          <a:xfrm>
            <a:off x="5641965" y="1428776"/>
            <a:ext cx="1382912" cy="1026359"/>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37</a:t>
            </a:r>
            <a:r>
              <a:rPr lang="en-US" sz="1400" b="1" dirty="0">
                <a:solidFill>
                  <a:schemeClr val="bg1"/>
                </a:solidFill>
              </a:rPr>
              <a:t>%</a:t>
            </a:r>
          </a:p>
          <a:p>
            <a:pPr algn="ctr"/>
            <a:r>
              <a:rPr lang="en-US" sz="1400" dirty="0">
                <a:solidFill>
                  <a:schemeClr val="bg1"/>
                </a:solidFill>
              </a:rPr>
              <a:t>National Average</a:t>
            </a:r>
          </a:p>
        </p:txBody>
      </p:sp>
      <p:sp>
        <p:nvSpPr>
          <p:cNvPr id="18" name="Rectangle 17">
            <a:extLst>
              <a:ext uri="{FF2B5EF4-FFF2-40B4-BE49-F238E27FC236}">
                <a16:creationId xmlns:a16="http://schemas.microsoft.com/office/drawing/2014/main" id="{25C4BA51-6FBA-43A7-827A-95EB3A51D431}"/>
              </a:ext>
            </a:extLst>
          </p:cNvPr>
          <p:cNvSpPr/>
          <p:nvPr/>
        </p:nvSpPr>
        <p:spPr>
          <a:xfrm>
            <a:off x="6417302" y="6339588"/>
            <a:ext cx="3674077" cy="461665"/>
          </a:xfrm>
          <a:prstGeom prst="rect">
            <a:avLst/>
          </a:prstGeom>
        </p:spPr>
        <p:txBody>
          <a:bodyPr wrap="square">
            <a:spAutoFit/>
          </a:bodyPr>
          <a:lstStyle/>
          <a:p>
            <a:r>
              <a:rPr lang="en-GB" sz="1200" dirty="0"/>
              <a:t>National average taken from BMG Report on Public Views of Policing in England and Wales 2018</a:t>
            </a:r>
          </a:p>
        </p:txBody>
      </p:sp>
      <p:graphicFrame>
        <p:nvGraphicFramePr>
          <p:cNvPr id="26" name="Table 25">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1238162784"/>
              </p:ext>
            </p:extLst>
          </p:nvPr>
        </p:nvGraphicFramePr>
        <p:xfrm>
          <a:off x="539925" y="2355226"/>
          <a:ext cx="4040314" cy="370840"/>
        </p:xfrm>
        <a:graphic>
          <a:graphicData uri="http://schemas.openxmlformats.org/drawingml/2006/table">
            <a:tbl>
              <a:tblPr firstRow="1" bandRow="1">
                <a:tableStyleId>{5C22544A-7EE6-4342-B048-85BDC9FD1C3A}</a:tableStyleId>
              </a:tblPr>
              <a:tblGrid>
                <a:gridCol w="2020157">
                  <a:extLst>
                    <a:ext uri="{9D8B030D-6E8A-4147-A177-3AD203B41FA5}">
                      <a16:colId xmlns:a16="http://schemas.microsoft.com/office/drawing/2014/main" val="20000"/>
                    </a:ext>
                  </a:extLst>
                </a:gridCol>
                <a:gridCol w="2020157">
                  <a:extLst>
                    <a:ext uri="{9D8B030D-6E8A-4147-A177-3AD203B41FA5}">
                      <a16:colId xmlns:a16="http://schemas.microsoft.com/office/drawing/2014/main" val="20001"/>
                    </a:ext>
                  </a:extLst>
                </a:gridCol>
              </a:tblGrid>
              <a:tr h="370840">
                <a:tc>
                  <a:txBody>
                    <a:bodyPr/>
                    <a:lstStyle/>
                    <a:p>
                      <a:pPr algn="ctr"/>
                      <a:r>
                        <a:rPr lang="en-US" sz="1600" dirty="0" smtClean="0">
                          <a:solidFill>
                            <a:schemeClr val="tx1">
                              <a:lumMod val="75000"/>
                              <a:lumOff val="25000"/>
                            </a:schemeClr>
                          </a:solidFill>
                        </a:rPr>
                        <a:t>39%</a:t>
                      </a:r>
                      <a:endParaRPr lang="en-US" sz="1600" dirty="0">
                        <a:solidFill>
                          <a:schemeClr val="tx1">
                            <a:lumMod val="75000"/>
                            <a:lumOff val="25000"/>
                          </a:schemeClr>
                        </a:solidFill>
                      </a:endParaRPr>
                    </a:p>
                  </a:txBody>
                  <a:tcPr anchor="ctr">
                    <a:noFill/>
                  </a:tcPr>
                </a:tc>
                <a:tc>
                  <a:txBody>
                    <a:bodyPr/>
                    <a:lstStyle/>
                    <a:p>
                      <a:pPr algn="ctr"/>
                      <a:r>
                        <a:rPr lang="en-US" sz="1600" dirty="0" smtClean="0">
                          <a:solidFill>
                            <a:schemeClr val="tx1">
                              <a:lumMod val="75000"/>
                              <a:lumOff val="25000"/>
                            </a:schemeClr>
                          </a:solidFill>
                        </a:rPr>
                        <a:t>38%</a:t>
                      </a:r>
                      <a:endParaRPr lang="en-US" sz="1600" dirty="0">
                        <a:solidFill>
                          <a:schemeClr val="tx1">
                            <a:lumMod val="75000"/>
                            <a:lumOff val="25000"/>
                          </a:schemeClr>
                        </a:solidFill>
                      </a:endParaRPr>
                    </a:p>
                  </a:txBody>
                  <a:tcPr anchor="ctr">
                    <a:noFill/>
                  </a:tcPr>
                </a:tc>
                <a:extLst>
                  <a:ext uri="{0D108BD9-81ED-4DB2-BD59-A6C34878D82A}">
                    <a16:rowId xmlns:a16="http://schemas.microsoft.com/office/drawing/2014/main" val="10000"/>
                  </a:ext>
                </a:extLst>
              </a:tr>
            </a:tbl>
          </a:graphicData>
        </a:graphic>
      </p:graphicFrame>
      <p:sp>
        <p:nvSpPr>
          <p:cNvPr id="22" name="Rectangle 21">
            <a:extLst>
              <a:ext uri="{FF2B5EF4-FFF2-40B4-BE49-F238E27FC236}">
                <a16:creationId xmlns:a16="http://schemas.microsoft.com/office/drawing/2014/main" id="{82CED27A-0B8C-4BFA-8C8A-AEDCF5110727}"/>
              </a:ext>
            </a:extLst>
          </p:cNvPr>
          <p:cNvSpPr/>
          <p:nvPr/>
        </p:nvSpPr>
        <p:spPr>
          <a:xfrm>
            <a:off x="4324988" y="2348640"/>
            <a:ext cx="1171154" cy="584775"/>
          </a:xfrm>
          <a:prstGeom prst="rect">
            <a:avLst/>
          </a:prstGeom>
        </p:spPr>
        <p:txBody>
          <a:bodyPr wrap="none">
            <a:spAutoFit/>
          </a:bodyPr>
          <a:lstStyle/>
          <a:p>
            <a:pPr algn="ctr"/>
            <a:r>
              <a:rPr lang="en-US" sz="1600" b="1" dirty="0">
                <a:solidFill>
                  <a:schemeClr val="tx1">
                    <a:lumMod val="75000"/>
                    <a:lumOff val="25000"/>
                  </a:schemeClr>
                </a:solidFill>
              </a:rPr>
              <a:t>% Informed</a:t>
            </a:r>
          </a:p>
          <a:p>
            <a:pPr algn="ctr"/>
            <a:r>
              <a:rPr lang="en-US" sz="1600" b="1" dirty="0">
                <a:solidFill>
                  <a:schemeClr val="tx1">
                    <a:lumMod val="75000"/>
                    <a:lumOff val="25000"/>
                  </a:schemeClr>
                </a:solidFill>
              </a:rPr>
              <a:t>(Net)</a:t>
            </a:r>
          </a:p>
        </p:txBody>
      </p:sp>
    </p:spTree>
    <p:extLst>
      <p:ext uri="{BB962C8B-B14F-4D97-AF65-F5344CB8AC3E}">
        <p14:creationId xmlns:p14="http://schemas.microsoft.com/office/powerpoint/2010/main" val="2082316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34</a:t>
            </a:fld>
            <a:endParaRPr lang="en-US" dirty="0"/>
          </a:p>
        </p:txBody>
      </p:sp>
      <p:sp>
        <p:nvSpPr>
          <p:cNvPr id="7" name="Rectangle 6"/>
          <p:cNvSpPr/>
          <p:nvPr/>
        </p:nvSpPr>
        <p:spPr>
          <a:xfrm>
            <a:off x="172994" y="6365227"/>
            <a:ext cx="3204519" cy="461665"/>
          </a:xfrm>
          <a:prstGeom prst="rect">
            <a:avLst/>
          </a:prstGeom>
        </p:spPr>
        <p:txBody>
          <a:bodyPr wrap="square">
            <a:spAutoFit/>
          </a:bodyPr>
          <a:lstStyle/>
          <a:p>
            <a:r>
              <a:rPr lang="en-US" sz="1200" dirty="0"/>
              <a:t>Q26 Before this interview were you aware of the role of the Essex Police &amp; Crime Commissioner?</a:t>
            </a:r>
          </a:p>
        </p:txBody>
      </p:sp>
      <p:sp>
        <p:nvSpPr>
          <p:cNvPr id="10" name="Title 1"/>
          <p:cNvSpPr>
            <a:spLocks noGrp="1"/>
          </p:cNvSpPr>
          <p:nvPr>
            <p:ph type="title"/>
          </p:nvPr>
        </p:nvSpPr>
        <p:spPr>
          <a:xfrm>
            <a:off x="333632" y="159179"/>
            <a:ext cx="11545274" cy="1513102"/>
          </a:xfrm>
        </p:spPr>
        <p:txBody>
          <a:bodyPr>
            <a:normAutofit/>
          </a:bodyPr>
          <a:lstStyle/>
          <a:p>
            <a:r>
              <a:rPr lang="en-GB" b="1" dirty="0" smtClean="0">
                <a:solidFill>
                  <a:schemeClr val="tx1">
                    <a:lumMod val="65000"/>
                    <a:lumOff val="35000"/>
                  </a:schemeClr>
                </a:solidFill>
              </a:rPr>
              <a:t>Around a third are </a:t>
            </a:r>
            <a:r>
              <a:rPr lang="en-GB" b="1" dirty="0">
                <a:solidFill>
                  <a:schemeClr val="tx1">
                    <a:lumMod val="65000"/>
                    <a:lumOff val="35000"/>
                  </a:schemeClr>
                </a:solidFill>
              </a:rPr>
              <a:t>aware of the role of the Essex Police &amp; Crime Commissioner</a:t>
            </a:r>
            <a:endParaRPr lang="en-US" b="1" dirty="0">
              <a:solidFill>
                <a:schemeClr val="tx1">
                  <a:lumMod val="65000"/>
                  <a:lumOff val="35000"/>
                </a:schemeClr>
              </a:solidFill>
            </a:endParaRPr>
          </a:p>
        </p:txBody>
      </p:sp>
      <p:graphicFrame>
        <p:nvGraphicFramePr>
          <p:cNvPr id="21" name="Chart 20"/>
          <p:cNvGraphicFramePr/>
          <p:nvPr>
            <p:extLst>
              <p:ext uri="{D42A27DB-BD31-4B8C-83A1-F6EECF244321}">
                <p14:modId xmlns:p14="http://schemas.microsoft.com/office/powerpoint/2010/main" val="1619174250"/>
              </p:ext>
            </p:extLst>
          </p:nvPr>
        </p:nvGraphicFramePr>
        <p:xfrm>
          <a:off x="6640945" y="2314036"/>
          <a:ext cx="5270400" cy="3438000"/>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7065414" y="5788319"/>
            <a:ext cx="4930428" cy="276999"/>
          </a:xfrm>
          <a:prstGeom prst="rect">
            <a:avLst/>
          </a:prstGeom>
        </p:spPr>
        <p:txBody>
          <a:bodyPr wrap="square">
            <a:spAutoFit/>
          </a:bodyPr>
          <a:lstStyle/>
          <a:p>
            <a:pPr algn="ctr"/>
            <a:r>
              <a:rPr lang="en-US" sz="1200" dirty="0"/>
              <a:t>significantly </a:t>
            </a:r>
            <a:r>
              <a:rPr lang="en-US" sz="1200" dirty="0" smtClean="0"/>
              <a:t>lower </a:t>
            </a:r>
            <a:r>
              <a:rPr lang="en-US" sz="1200" dirty="0"/>
              <a:t>than previous Quarter</a:t>
            </a:r>
          </a:p>
        </p:txBody>
      </p:sp>
      <p:sp>
        <p:nvSpPr>
          <p:cNvPr id="26" name="Down Arrow 25"/>
          <p:cNvSpPr/>
          <p:nvPr/>
        </p:nvSpPr>
        <p:spPr>
          <a:xfrm>
            <a:off x="8016854" y="5831636"/>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13" name="Title 1"/>
          <p:cNvSpPr txBox="1">
            <a:spLocks/>
          </p:cNvSpPr>
          <p:nvPr/>
        </p:nvSpPr>
        <p:spPr>
          <a:xfrm>
            <a:off x="749439" y="1627618"/>
            <a:ext cx="4329555" cy="7060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a:p>
            <a:pPr algn="ctr"/>
            <a:r>
              <a:rPr lang="en-US" sz="2000" b="1" dirty="0">
                <a:solidFill>
                  <a:schemeClr val="tx1">
                    <a:lumMod val="65000"/>
                    <a:lumOff val="35000"/>
                  </a:schemeClr>
                </a:solidFill>
              </a:rPr>
              <a:t>Rolling 12 months</a:t>
            </a:r>
          </a:p>
        </p:txBody>
      </p:sp>
      <p:graphicFrame>
        <p:nvGraphicFramePr>
          <p:cNvPr id="17" name="Chart 16">
            <a:extLst>
              <a:ext uri="{FF2B5EF4-FFF2-40B4-BE49-F238E27FC236}">
                <a16:creationId xmlns:a16="http://schemas.microsoft.com/office/drawing/2014/main" id="{6A2AFC10-1B15-40C6-B454-F90C3C642515}"/>
              </a:ext>
            </a:extLst>
          </p:cNvPr>
          <p:cNvGraphicFramePr/>
          <p:nvPr>
            <p:extLst>
              <p:ext uri="{D42A27DB-BD31-4B8C-83A1-F6EECF244321}">
                <p14:modId xmlns:p14="http://schemas.microsoft.com/office/powerpoint/2010/main" val="364211973"/>
              </p:ext>
            </p:extLst>
          </p:nvPr>
        </p:nvGraphicFramePr>
        <p:xfrm>
          <a:off x="364819" y="2224882"/>
          <a:ext cx="5796700" cy="3804707"/>
        </p:xfrm>
        <a:graphic>
          <a:graphicData uri="http://schemas.openxmlformats.org/drawingml/2006/chart">
            <c:chart xmlns:c="http://schemas.openxmlformats.org/drawingml/2006/chart" xmlns:r="http://schemas.openxmlformats.org/officeDocument/2006/relationships" r:id="rId3"/>
          </a:graphicData>
        </a:graphic>
      </p:graphicFrame>
      <p:sp>
        <p:nvSpPr>
          <p:cNvPr id="18" name="Down Arrow 17"/>
          <p:cNvSpPr/>
          <p:nvPr/>
        </p:nvSpPr>
        <p:spPr>
          <a:xfrm>
            <a:off x="4817806" y="3158178"/>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4052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171988127"/>
              </p:ext>
            </p:extLst>
          </p:nvPr>
        </p:nvGraphicFramePr>
        <p:xfrm>
          <a:off x="4750906" y="1362891"/>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3177940887"/>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35</a:t>
            </a:fld>
            <a:endParaRPr lang="en-US" dirty="0"/>
          </a:p>
        </p:txBody>
      </p:sp>
      <p:sp>
        <p:nvSpPr>
          <p:cNvPr id="8" name="Title 1"/>
          <p:cNvSpPr>
            <a:spLocks noGrp="1"/>
          </p:cNvSpPr>
          <p:nvPr>
            <p:ph type="title"/>
          </p:nvPr>
        </p:nvSpPr>
        <p:spPr>
          <a:xfrm>
            <a:off x="333631" y="109484"/>
            <a:ext cx="11545275" cy="1410695"/>
          </a:xfrm>
        </p:spPr>
        <p:txBody>
          <a:bodyPr>
            <a:noAutofit/>
          </a:bodyPr>
          <a:lstStyle/>
          <a:p>
            <a:r>
              <a:rPr lang="en-US" sz="4000" b="1" dirty="0">
                <a:solidFill>
                  <a:schemeClr val="tx1">
                    <a:lumMod val="65000"/>
                    <a:lumOff val="35000"/>
                  </a:schemeClr>
                </a:solidFill>
              </a:rPr>
              <a:t>Over 55s </a:t>
            </a:r>
            <a:r>
              <a:rPr lang="en-US" sz="4000" b="1" dirty="0" smtClean="0">
                <a:solidFill>
                  <a:schemeClr val="tx1">
                    <a:lumMod val="65000"/>
                    <a:lumOff val="35000"/>
                  </a:schemeClr>
                </a:solidFill>
              </a:rPr>
              <a:t>remain the </a:t>
            </a:r>
            <a:r>
              <a:rPr lang="en-US" sz="4000" b="1" dirty="0">
                <a:solidFill>
                  <a:schemeClr val="tx1">
                    <a:lumMod val="65000"/>
                    <a:lumOff val="35000"/>
                  </a:schemeClr>
                </a:solidFill>
              </a:rPr>
              <a:t>most likely to be aware of the role of the Essex Police &amp; Crime Commissioner</a:t>
            </a:r>
          </a:p>
        </p:txBody>
      </p:sp>
      <p:sp>
        <p:nvSpPr>
          <p:cNvPr id="9" name="TextBox 8"/>
          <p:cNvSpPr txBox="1"/>
          <p:nvPr/>
        </p:nvSpPr>
        <p:spPr>
          <a:xfrm>
            <a:off x="4796507" y="4804860"/>
            <a:ext cx="7258652" cy="132343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t>Less than 3 out of 10 under 35s (</a:t>
            </a:r>
            <a:r>
              <a:rPr lang="en-GB" sz="1600" dirty="0" smtClean="0"/>
              <a:t>26%) </a:t>
            </a:r>
            <a:r>
              <a:rPr lang="en-GB" sz="1600" dirty="0"/>
              <a:t>and BAME residents (28%) are aware of the role of the Essex Police &amp; Crime Commissioner</a:t>
            </a:r>
          </a:p>
          <a:p>
            <a:pPr marL="285750" indent="-285750">
              <a:buClr>
                <a:srgbClr val="1BBABF"/>
              </a:buClr>
              <a:buFont typeface="Wingdings" panose="05000000000000000000" pitchFamily="2" charset="2"/>
              <a:buChar char="§"/>
            </a:pPr>
            <a:endParaRPr lang="en-GB" sz="1600" dirty="0"/>
          </a:p>
          <a:p>
            <a:pPr marL="285750" indent="-285750">
              <a:buClr>
                <a:srgbClr val="1BBABF"/>
              </a:buClr>
              <a:buFont typeface="Wingdings" panose="05000000000000000000" pitchFamily="2" charset="2"/>
              <a:buChar char="§"/>
            </a:pPr>
            <a:r>
              <a:rPr lang="en-GB" sz="1600" dirty="0"/>
              <a:t>Almost half of those living in Uttlesford and Maldon (</a:t>
            </a:r>
            <a:r>
              <a:rPr lang="en-GB" sz="1600" dirty="0" smtClean="0"/>
              <a:t>48%) </a:t>
            </a:r>
            <a:r>
              <a:rPr lang="en-GB" sz="1600" dirty="0"/>
              <a:t>are aware compared to 29% in </a:t>
            </a:r>
            <a:r>
              <a:rPr lang="en-GB" sz="1600" dirty="0" smtClean="0"/>
              <a:t>Thurrock and Basildon</a:t>
            </a:r>
            <a:endParaRPr lang="en-GB" sz="1600" dirty="0"/>
          </a:p>
        </p:txBody>
      </p:sp>
      <p:sp>
        <p:nvSpPr>
          <p:cNvPr id="10" name="Rectangle 9"/>
          <p:cNvSpPr/>
          <p:nvPr/>
        </p:nvSpPr>
        <p:spPr>
          <a:xfrm>
            <a:off x="922945" y="2250987"/>
            <a:ext cx="844991" cy="560292"/>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22946" y="5556738"/>
            <a:ext cx="844991" cy="58090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81884" y="380852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nvPr>
        </p:nvGraphicFramePr>
        <p:xfrm>
          <a:off x="4865735" y="4205069"/>
          <a:ext cx="6894716" cy="357406"/>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57406">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C6270DF3-34ED-48BD-8B10-7E7888A9D6E6}"/>
              </a:ext>
            </a:extLst>
          </p:cNvPr>
          <p:cNvSpPr/>
          <p:nvPr/>
        </p:nvSpPr>
        <p:spPr>
          <a:xfrm>
            <a:off x="406508" y="6365227"/>
            <a:ext cx="4722083" cy="461665"/>
          </a:xfrm>
          <a:prstGeom prst="rect">
            <a:avLst/>
          </a:prstGeom>
        </p:spPr>
        <p:txBody>
          <a:bodyPr wrap="square">
            <a:spAutoFit/>
          </a:bodyPr>
          <a:lstStyle/>
          <a:p>
            <a:r>
              <a:rPr lang="en-US" sz="1200" dirty="0"/>
              <a:t>Q26 Before this interview were you aware of the role of the Essex Police &amp; Crime Commissioner?</a:t>
            </a:r>
          </a:p>
        </p:txBody>
      </p:sp>
      <p:sp>
        <p:nvSpPr>
          <p:cNvPr id="12" name="Oval 11">
            <a:extLst>
              <a:ext uri="{FF2B5EF4-FFF2-40B4-BE49-F238E27FC236}">
                <a16:creationId xmlns:a16="http://schemas.microsoft.com/office/drawing/2014/main" id="{9DD8B8FB-88E2-45BF-8E8E-DA56D225E520}"/>
              </a:ext>
            </a:extLst>
          </p:cNvPr>
          <p:cNvSpPr/>
          <p:nvPr/>
        </p:nvSpPr>
        <p:spPr>
          <a:xfrm>
            <a:off x="6382908" y="3825880"/>
            <a:ext cx="816540"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9B19764-EF0B-4354-BE14-4513D9C33FCC}"/>
              </a:ext>
            </a:extLst>
          </p:cNvPr>
          <p:cNvSpPr/>
          <p:nvPr/>
        </p:nvSpPr>
        <p:spPr>
          <a:xfrm>
            <a:off x="7966972" y="3825880"/>
            <a:ext cx="692241"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0017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a:ex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1920" y="2984955"/>
            <a:ext cx="11565924" cy="861774"/>
          </a:xfrm>
          <a:prstGeom prst="rect">
            <a:avLst/>
          </a:prstGeom>
          <a:noFill/>
        </p:spPr>
        <p:txBody>
          <a:bodyPr wrap="square" rtlCol="0">
            <a:spAutoFit/>
          </a:bodyPr>
          <a:lstStyle/>
          <a:p>
            <a:r>
              <a:rPr lang="en-GB" sz="5000" dirty="0" smtClean="0">
                <a:solidFill>
                  <a:schemeClr val="tx1">
                    <a:lumMod val="65000"/>
                    <a:lumOff val="35000"/>
                  </a:schemeClr>
                </a:solidFill>
              </a:rPr>
              <a:t>Reporting Rates – Victims of Crime</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3477886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solidFill>
                  <a:prstClr val="black"/>
                </a:solidFill>
              </a:rPr>
              <a:pPr/>
              <a:t>37</a:t>
            </a:fld>
            <a:endParaRPr lang="en-US">
              <a:solidFill>
                <a:prstClr val="black"/>
              </a:solidFill>
            </a:endParaRPr>
          </a:p>
        </p:txBody>
      </p:sp>
      <p:graphicFrame>
        <p:nvGraphicFramePr>
          <p:cNvPr id="5" name="Chart 4"/>
          <p:cNvGraphicFramePr/>
          <p:nvPr>
            <p:extLst/>
          </p:nvPr>
        </p:nvGraphicFramePr>
        <p:xfrm>
          <a:off x="458212" y="2578443"/>
          <a:ext cx="5637787" cy="347832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749439" y="1627618"/>
            <a:ext cx="4329555" cy="70600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prstClr val="black">
                    <a:lumMod val="65000"/>
                    <a:lumOff val="35000"/>
                  </a:prstClr>
                </a:solidFill>
              </a:rPr>
              <a:t>Annual Trend</a:t>
            </a:r>
          </a:p>
          <a:p>
            <a:pPr algn="ctr"/>
            <a:r>
              <a:rPr lang="en-US" sz="2000" b="1" dirty="0">
                <a:solidFill>
                  <a:prstClr val="black">
                    <a:lumMod val="65000"/>
                    <a:lumOff val="35000"/>
                  </a:prstClr>
                </a:solidFill>
              </a:rPr>
              <a:t>Rolling 12 months</a:t>
            </a:r>
          </a:p>
        </p:txBody>
      </p:sp>
      <p:sp>
        <p:nvSpPr>
          <p:cNvPr id="8" name="Title 1"/>
          <p:cNvSpPr>
            <a:spLocks noGrp="1"/>
          </p:cNvSpPr>
          <p:nvPr>
            <p:ph type="title"/>
          </p:nvPr>
        </p:nvSpPr>
        <p:spPr>
          <a:xfrm>
            <a:off x="333632" y="159179"/>
            <a:ext cx="11545274" cy="1513102"/>
          </a:xfrm>
        </p:spPr>
        <p:txBody>
          <a:bodyPr>
            <a:normAutofit/>
          </a:bodyPr>
          <a:lstStyle/>
          <a:p>
            <a:r>
              <a:rPr lang="en-GB" sz="4000" b="1" dirty="0">
                <a:solidFill>
                  <a:schemeClr val="tx1">
                    <a:lumMod val="65000"/>
                    <a:lumOff val="35000"/>
                  </a:schemeClr>
                </a:solidFill>
              </a:rPr>
              <a:t>Just over 1 in 10 Essex residents has been a victim of crime or ASB in the last 2 years</a:t>
            </a:r>
            <a:endParaRPr lang="en-US" sz="4000" b="1" dirty="0">
              <a:solidFill>
                <a:schemeClr val="tx1">
                  <a:lumMod val="65000"/>
                  <a:lumOff val="35000"/>
                </a:schemeClr>
              </a:solidFill>
            </a:endParaRPr>
          </a:p>
        </p:txBody>
      </p:sp>
      <p:graphicFrame>
        <p:nvGraphicFramePr>
          <p:cNvPr id="10" name="Table 9"/>
          <p:cNvGraphicFramePr>
            <a:graphicFrameLocks noGrp="1"/>
          </p:cNvGraphicFramePr>
          <p:nvPr>
            <p:extLst/>
          </p:nvPr>
        </p:nvGraphicFramePr>
        <p:xfrm>
          <a:off x="609597" y="2314036"/>
          <a:ext cx="4012401" cy="370840"/>
        </p:xfrm>
        <a:graphic>
          <a:graphicData uri="http://schemas.openxmlformats.org/drawingml/2006/table">
            <a:tbl>
              <a:tblPr firstRow="1" bandRow="1">
                <a:tableStyleId>{5C22544A-7EE6-4342-B048-85BDC9FD1C3A}</a:tableStyleId>
              </a:tblPr>
              <a:tblGrid>
                <a:gridCol w="1959142">
                  <a:extLst>
                    <a:ext uri="{9D8B030D-6E8A-4147-A177-3AD203B41FA5}">
                      <a16:colId xmlns:a16="http://schemas.microsoft.com/office/drawing/2014/main" val="20000"/>
                    </a:ext>
                  </a:extLst>
                </a:gridCol>
                <a:gridCol w="2053259">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14%</a:t>
                      </a:r>
                    </a:p>
                  </a:txBody>
                  <a:tcPr anchor="ctr">
                    <a:noFill/>
                  </a:tcPr>
                </a:tc>
                <a:tc>
                  <a:txBody>
                    <a:bodyPr/>
                    <a:lstStyle/>
                    <a:p>
                      <a:pPr algn="ctr"/>
                      <a:r>
                        <a:rPr lang="en-US" sz="1600" dirty="0">
                          <a:solidFill>
                            <a:schemeClr val="tx1">
                              <a:lumMod val="75000"/>
                              <a:lumOff val="25000"/>
                            </a:schemeClr>
                          </a:solidFill>
                        </a:rPr>
                        <a:t>13%</a:t>
                      </a:r>
                    </a:p>
                  </a:txBody>
                  <a:tcPr anchor="ctr">
                    <a:noFill/>
                  </a:tcPr>
                </a:tc>
                <a:extLst>
                  <a:ext uri="{0D108BD9-81ED-4DB2-BD59-A6C34878D82A}">
                    <a16:rowId xmlns:a16="http://schemas.microsoft.com/office/drawing/2014/main" val="10000"/>
                  </a:ext>
                </a:extLst>
              </a:tr>
            </a:tbl>
          </a:graphicData>
        </a:graphic>
      </p:graphicFrame>
      <p:sp>
        <p:nvSpPr>
          <p:cNvPr id="11" name="Rectangle 10"/>
          <p:cNvSpPr/>
          <p:nvPr/>
        </p:nvSpPr>
        <p:spPr>
          <a:xfrm>
            <a:off x="240146" y="6365227"/>
            <a:ext cx="4838848" cy="461665"/>
          </a:xfrm>
          <a:prstGeom prst="rect">
            <a:avLst/>
          </a:prstGeom>
        </p:spPr>
        <p:txBody>
          <a:bodyPr wrap="square">
            <a:spAutoFit/>
          </a:bodyPr>
          <a:lstStyle/>
          <a:p>
            <a:r>
              <a:rPr lang="en-US" sz="1200" dirty="0">
                <a:solidFill>
                  <a:prstClr val="black"/>
                </a:solidFill>
              </a:rPr>
              <a:t>Q27 Have you personally been a victim of crime or anti-social behaviour (ASB) in the past 2 years? </a:t>
            </a:r>
            <a:r>
              <a:rPr lang="en-US" sz="1200" dirty="0" smtClean="0">
                <a:solidFill>
                  <a:prstClr val="black"/>
                </a:solidFill>
              </a:rPr>
              <a:t>N=2,043/15,433 </a:t>
            </a:r>
            <a:r>
              <a:rPr lang="en-US" sz="1200" dirty="0">
                <a:solidFill>
                  <a:prstClr val="black"/>
                </a:solidFill>
              </a:rPr>
              <a:t>(All Quarters Combined)</a:t>
            </a:r>
          </a:p>
        </p:txBody>
      </p:sp>
      <p:graphicFrame>
        <p:nvGraphicFramePr>
          <p:cNvPr id="12" name="Chart 11"/>
          <p:cNvGraphicFramePr/>
          <p:nvPr>
            <p:extLst/>
          </p:nvPr>
        </p:nvGraphicFramePr>
        <p:xfrm>
          <a:off x="6161519" y="2227649"/>
          <a:ext cx="5601855" cy="3438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9" name="Rectangle 8"/>
          <p:cNvSpPr/>
          <p:nvPr/>
        </p:nvSpPr>
        <p:spPr>
          <a:xfrm>
            <a:off x="4447348" y="2249849"/>
            <a:ext cx="1370585" cy="584775"/>
          </a:xfrm>
          <a:prstGeom prst="rect">
            <a:avLst/>
          </a:prstGeom>
        </p:spPr>
        <p:txBody>
          <a:bodyPr wrap="square">
            <a:spAutoFit/>
          </a:bodyPr>
          <a:lstStyle/>
          <a:p>
            <a:pPr algn="ctr"/>
            <a:r>
              <a:rPr lang="en-US" sz="1600" b="1" dirty="0">
                <a:solidFill>
                  <a:schemeClr val="tx1">
                    <a:lumMod val="75000"/>
                    <a:lumOff val="25000"/>
                  </a:schemeClr>
                </a:solidFill>
              </a:rPr>
              <a:t>% Crime Victims (NET)</a:t>
            </a:r>
          </a:p>
        </p:txBody>
      </p:sp>
      <p:sp>
        <p:nvSpPr>
          <p:cNvPr id="14" name="Rond diagonale hoek rechthoek 344"/>
          <p:cNvSpPr>
            <a:spLocks noChangeAspect="1"/>
          </p:cNvSpPr>
          <p:nvPr/>
        </p:nvSpPr>
        <p:spPr>
          <a:xfrm>
            <a:off x="4621999" y="4011257"/>
            <a:ext cx="1474000" cy="1193101"/>
          </a:xfrm>
          <a:prstGeom prst="round2DiagRect">
            <a:avLst>
              <a:gd name="adj1" fmla="val 21958"/>
              <a:gd name="adj2" fmla="val 0"/>
            </a:avLst>
          </a:prstGeom>
          <a:solidFill>
            <a:srgbClr val="7030A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10</a:t>
            </a:r>
            <a:r>
              <a:rPr lang="en-US" sz="1400" b="1" dirty="0">
                <a:solidFill>
                  <a:schemeClr val="bg1"/>
                </a:solidFill>
              </a:rPr>
              <a:t>%</a:t>
            </a:r>
          </a:p>
          <a:p>
            <a:pPr algn="ctr"/>
            <a:r>
              <a:rPr lang="en-US" sz="1400" dirty="0">
                <a:solidFill>
                  <a:schemeClr val="bg1"/>
                </a:solidFill>
              </a:rPr>
              <a:t>National Average</a:t>
            </a:r>
          </a:p>
          <a:p>
            <a:pPr algn="ctr"/>
            <a:r>
              <a:rPr lang="en-US" sz="1100" dirty="0">
                <a:solidFill>
                  <a:prstClr val="white"/>
                </a:solidFill>
              </a:rPr>
              <a:t>Victim of crime or ASB in last 12 months</a:t>
            </a:r>
          </a:p>
        </p:txBody>
      </p:sp>
      <p:sp>
        <p:nvSpPr>
          <p:cNvPr id="15" name="Rectangle 14"/>
          <p:cNvSpPr/>
          <p:nvPr/>
        </p:nvSpPr>
        <p:spPr>
          <a:xfrm>
            <a:off x="8204829" y="6330581"/>
            <a:ext cx="3674077" cy="461665"/>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Tree>
    <p:extLst>
      <p:ext uri="{BB962C8B-B14F-4D97-AF65-F5344CB8AC3E}">
        <p14:creationId xmlns:p14="http://schemas.microsoft.com/office/powerpoint/2010/main" val="2047670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nvPr>
        </p:nvGraphicFramePr>
        <p:xfrm>
          <a:off x="4750906" y="1343433"/>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38</a:t>
            </a:fld>
            <a:endParaRPr lang="en-US" dirty="0"/>
          </a:p>
        </p:txBody>
      </p:sp>
      <p:sp>
        <p:nvSpPr>
          <p:cNvPr id="7" name="Title 1"/>
          <p:cNvSpPr>
            <a:spLocks noGrp="1"/>
          </p:cNvSpPr>
          <p:nvPr>
            <p:ph type="title"/>
          </p:nvPr>
        </p:nvSpPr>
        <p:spPr>
          <a:xfrm>
            <a:off x="333632" y="159179"/>
            <a:ext cx="11730460" cy="1325563"/>
          </a:xfrm>
        </p:spPr>
        <p:txBody>
          <a:bodyPr>
            <a:normAutofit/>
          </a:bodyPr>
          <a:lstStyle/>
          <a:p>
            <a:r>
              <a:rPr lang="en-GB" sz="4000" b="1" dirty="0">
                <a:solidFill>
                  <a:schemeClr val="tx1">
                    <a:lumMod val="65000"/>
                    <a:lumOff val="35000"/>
                  </a:schemeClr>
                </a:solidFill>
              </a:rPr>
              <a:t>Those aged 35-54 and with a disability are the most likely to have been a victim of crime or ASB in the last 2 years</a:t>
            </a:r>
            <a:endParaRPr lang="en-US" sz="4000" b="1" dirty="0">
              <a:solidFill>
                <a:schemeClr val="tx1">
                  <a:lumMod val="65000"/>
                  <a:lumOff val="35000"/>
                </a:schemeClr>
              </a:solidFill>
            </a:endParaRPr>
          </a:p>
        </p:txBody>
      </p:sp>
      <p:sp>
        <p:nvSpPr>
          <p:cNvPr id="9" name="TextBox 8"/>
          <p:cNvSpPr txBox="1"/>
          <p:nvPr/>
        </p:nvSpPr>
        <p:spPr>
          <a:xfrm>
            <a:off x="4625014" y="4643154"/>
            <a:ext cx="7258652" cy="584775"/>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a:t>Almost a fifth of residents living in Epping Forest and Basildon (17%) have been a victim of crime in the last two years, compared with only </a:t>
            </a:r>
            <a:r>
              <a:rPr lang="en-GB" sz="1600" dirty="0" smtClean="0"/>
              <a:t>7% </a:t>
            </a:r>
            <a:r>
              <a:rPr lang="en-GB" sz="1600" dirty="0"/>
              <a:t>in Maldon</a:t>
            </a:r>
          </a:p>
        </p:txBody>
      </p:sp>
      <p:sp>
        <p:nvSpPr>
          <p:cNvPr id="10" name="Rectangle 9"/>
          <p:cNvSpPr/>
          <p:nvPr/>
        </p:nvSpPr>
        <p:spPr>
          <a:xfrm>
            <a:off x="662473" y="2220663"/>
            <a:ext cx="1109785" cy="58785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86408" y="5607170"/>
            <a:ext cx="903400" cy="529362"/>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150919" y="3835705"/>
            <a:ext cx="797657" cy="434212"/>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40146" y="6365227"/>
            <a:ext cx="4838848" cy="461665"/>
          </a:xfrm>
          <a:prstGeom prst="rect">
            <a:avLst/>
          </a:prstGeom>
        </p:spPr>
        <p:txBody>
          <a:bodyPr wrap="square">
            <a:spAutoFit/>
          </a:bodyPr>
          <a:lstStyle/>
          <a:p>
            <a:r>
              <a:rPr lang="en-US" sz="1200" dirty="0">
                <a:solidFill>
                  <a:prstClr val="black"/>
                </a:solidFill>
              </a:rPr>
              <a:t>Q27 Have you personally been a victim of crime or anti-social behaviour (ASB) in the past 2 years? N=2,043/15,433 (All Quarters Combined)</a:t>
            </a:r>
          </a:p>
        </p:txBody>
      </p:sp>
      <p:sp>
        <p:nvSpPr>
          <p:cNvPr id="15" name="Oval 14"/>
          <p:cNvSpPr/>
          <p:nvPr/>
        </p:nvSpPr>
        <p:spPr>
          <a:xfrm>
            <a:off x="10276890" y="3845526"/>
            <a:ext cx="635522" cy="41457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 name="Table 19"/>
          <p:cNvGraphicFramePr>
            <a:graphicFrameLocks noGrp="1"/>
          </p:cNvGraphicFramePr>
          <p:nvPr>
            <p:extLst/>
          </p:nvPr>
        </p:nvGraphicFramePr>
        <p:xfrm>
          <a:off x="4865735" y="4210998"/>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Disability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1665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solidFill>
                  <a:prstClr val="black"/>
                </a:solidFill>
              </a:rPr>
              <a:pPr/>
              <a:t>39</a:t>
            </a:fld>
            <a:endParaRPr lang="en-US">
              <a:solidFill>
                <a:prstClr val="black"/>
              </a:solidFill>
            </a:endParaRPr>
          </a:p>
        </p:txBody>
      </p:sp>
      <p:graphicFrame>
        <p:nvGraphicFramePr>
          <p:cNvPr id="6" name="Chart 5">
            <a:extLst>
              <a:ext uri="{FF2B5EF4-FFF2-40B4-BE49-F238E27FC236}">
                <a16:creationId xmlns:a16="http://schemas.microsoft.com/office/drawing/2014/main" id="{56159E4F-0341-4936-AB56-871127F7FB37}"/>
              </a:ext>
            </a:extLst>
          </p:cNvPr>
          <p:cNvGraphicFramePr/>
          <p:nvPr>
            <p:extLst/>
          </p:nvPr>
        </p:nvGraphicFramePr>
        <p:xfrm>
          <a:off x="759125" y="1414733"/>
          <a:ext cx="10779699" cy="45806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67FB3ED5-01AE-4C3F-85F2-1761F9E9EF85}"/>
              </a:ext>
            </a:extLst>
          </p:cNvPr>
          <p:cNvSpPr/>
          <p:nvPr/>
        </p:nvSpPr>
        <p:spPr>
          <a:xfrm>
            <a:off x="269631" y="6327236"/>
            <a:ext cx="3914180" cy="461665"/>
          </a:xfrm>
          <a:prstGeom prst="rect">
            <a:avLst/>
          </a:prstGeom>
        </p:spPr>
        <p:txBody>
          <a:bodyPr wrap="square">
            <a:spAutoFit/>
          </a:bodyPr>
          <a:lstStyle/>
          <a:p>
            <a:r>
              <a:rPr lang="en-GB" sz="1200" dirty="0">
                <a:solidFill>
                  <a:prstClr val="black"/>
                </a:solidFill>
              </a:rPr>
              <a:t>Q28 What type of crime(s) / ASB have you been a victim of</a:t>
            </a:r>
            <a:r>
              <a:rPr lang="en-GB" sz="1200" dirty="0" smtClean="0">
                <a:solidFill>
                  <a:prstClr val="black"/>
                </a:solidFill>
              </a:rPr>
              <a:t>?</a:t>
            </a:r>
          </a:p>
          <a:p>
            <a:r>
              <a:rPr lang="en-US" sz="1200" dirty="0" smtClean="0">
                <a:solidFill>
                  <a:prstClr val="black"/>
                </a:solidFill>
              </a:rPr>
              <a:t>N=2,043/15,433</a:t>
            </a:r>
            <a:r>
              <a:rPr lang="en-GB" sz="1200" dirty="0" smtClean="0">
                <a:solidFill>
                  <a:prstClr val="black"/>
                </a:solidFill>
              </a:rPr>
              <a:t> </a:t>
            </a:r>
            <a:r>
              <a:rPr lang="en-GB" sz="1200" dirty="0">
                <a:solidFill>
                  <a:prstClr val="black"/>
                </a:solidFill>
              </a:rPr>
              <a:t>(All Quarters Combined</a:t>
            </a:r>
            <a:r>
              <a:rPr lang="en-GB" sz="1200" dirty="0" smtClean="0">
                <a:solidFill>
                  <a:prstClr val="black"/>
                </a:solidFill>
              </a:rPr>
              <a:t>)</a:t>
            </a:r>
            <a:endParaRPr lang="en-GB" sz="1200" dirty="0">
              <a:solidFill>
                <a:prstClr val="black"/>
              </a:solidFill>
            </a:endParaRPr>
          </a:p>
        </p:txBody>
      </p:sp>
      <p:sp>
        <p:nvSpPr>
          <p:cNvPr id="10" name="Title 1">
            <a:extLst>
              <a:ext uri="{FF2B5EF4-FFF2-40B4-BE49-F238E27FC236}">
                <a16:creationId xmlns:a16="http://schemas.microsoft.com/office/drawing/2014/main" id="{50FD96D8-2753-4D2A-9B66-7751D1A23B9D}"/>
              </a:ext>
            </a:extLst>
          </p:cNvPr>
          <p:cNvSpPr>
            <a:spLocks noGrp="1"/>
          </p:cNvSpPr>
          <p:nvPr>
            <p:ph type="title"/>
          </p:nvPr>
        </p:nvSpPr>
        <p:spPr>
          <a:xfrm>
            <a:off x="333632" y="159179"/>
            <a:ext cx="11730460" cy="1325563"/>
          </a:xfrm>
        </p:spPr>
        <p:txBody>
          <a:bodyPr>
            <a:normAutofit/>
          </a:bodyPr>
          <a:lstStyle/>
          <a:p>
            <a:r>
              <a:rPr lang="en-GB" sz="4000" b="1" dirty="0">
                <a:solidFill>
                  <a:schemeClr val="tx1">
                    <a:lumMod val="65000"/>
                    <a:lumOff val="35000"/>
                  </a:schemeClr>
                </a:solidFill>
              </a:rPr>
              <a:t>Burglary, Vehicle Crime &amp; Robbery / Theft </a:t>
            </a:r>
            <a:r>
              <a:rPr lang="en-GB" sz="4000" b="1" dirty="0" smtClean="0">
                <a:solidFill>
                  <a:schemeClr val="tx1">
                    <a:lumMod val="65000"/>
                    <a:lumOff val="35000"/>
                  </a:schemeClr>
                </a:solidFill>
              </a:rPr>
              <a:t>are the </a:t>
            </a:r>
            <a:r>
              <a:rPr lang="en-GB" sz="4000" b="1" dirty="0">
                <a:solidFill>
                  <a:schemeClr val="tx1">
                    <a:lumMod val="65000"/>
                    <a:lumOff val="35000"/>
                  </a:schemeClr>
                </a:solidFill>
              </a:rPr>
              <a:t>main crime types </a:t>
            </a:r>
            <a:r>
              <a:rPr lang="en-GB" sz="4000" b="1" dirty="0" smtClean="0">
                <a:solidFill>
                  <a:schemeClr val="tx1">
                    <a:lumMod val="65000"/>
                    <a:lumOff val="35000"/>
                  </a:schemeClr>
                </a:solidFill>
              </a:rPr>
              <a:t>experienced by </a:t>
            </a:r>
            <a:r>
              <a:rPr lang="en-GB" sz="4000" b="1" dirty="0">
                <a:solidFill>
                  <a:schemeClr val="tx1">
                    <a:lumMod val="65000"/>
                    <a:lumOff val="35000"/>
                  </a:schemeClr>
                </a:solidFill>
              </a:rPr>
              <a:t>victims</a:t>
            </a:r>
            <a:endParaRPr lang="en-US" sz="4000" b="1" dirty="0">
              <a:solidFill>
                <a:schemeClr val="tx1">
                  <a:lumMod val="65000"/>
                  <a:lumOff val="35000"/>
                </a:schemeClr>
              </a:solidFill>
            </a:endParaRPr>
          </a:p>
        </p:txBody>
      </p:sp>
      <p:sp>
        <p:nvSpPr>
          <p:cNvPr id="3" name="Up Arrow 2"/>
          <p:cNvSpPr/>
          <p:nvPr/>
        </p:nvSpPr>
        <p:spPr>
          <a:xfrm>
            <a:off x="2872593" y="2406770"/>
            <a:ext cx="172528" cy="20703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989881" y="3655827"/>
            <a:ext cx="172528" cy="20703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7050933" y="3867434"/>
            <a:ext cx="172528" cy="20703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11222966" y="4470953"/>
            <a:ext cx="172528" cy="207033"/>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795459" y="1953252"/>
            <a:ext cx="3743365" cy="1200329"/>
          </a:xfrm>
          <a:prstGeom prst="rect">
            <a:avLst/>
          </a:prstGeom>
          <a:noFill/>
        </p:spPr>
        <p:txBody>
          <a:bodyPr wrap="square" rtlCol="0">
            <a:spAutoFit/>
          </a:bodyPr>
          <a:lstStyle/>
          <a:p>
            <a:r>
              <a:rPr lang="en-US" dirty="0" smtClean="0"/>
              <a:t>Robbery, Violent Crime, General ASB and Domestic Violence increased significantly among the Essex residents surveyed over the last year</a:t>
            </a:r>
            <a:endParaRPr lang="en-US" dirty="0"/>
          </a:p>
        </p:txBody>
      </p:sp>
      <p:graphicFrame>
        <p:nvGraphicFramePr>
          <p:cNvPr id="13" name="Table 12"/>
          <p:cNvGraphicFramePr>
            <a:graphicFrameLocks noGrp="1"/>
          </p:cNvGraphicFramePr>
          <p:nvPr>
            <p:extLst/>
          </p:nvPr>
        </p:nvGraphicFramePr>
        <p:xfrm>
          <a:off x="845388" y="5926350"/>
          <a:ext cx="10550106" cy="274320"/>
        </p:xfrm>
        <a:graphic>
          <a:graphicData uri="http://schemas.openxmlformats.org/drawingml/2006/table">
            <a:tbl>
              <a:tblPr firstRow="1" bandRow="1">
                <a:tableStyleId>{5C22544A-7EE6-4342-B048-85BDC9FD1C3A}</a:tableStyleId>
              </a:tblPr>
              <a:tblGrid>
                <a:gridCol w="1100766">
                  <a:extLst>
                    <a:ext uri="{9D8B030D-6E8A-4147-A177-3AD203B41FA5}">
                      <a16:colId xmlns:a16="http://schemas.microsoft.com/office/drawing/2014/main" val="20000"/>
                    </a:ext>
                  </a:extLst>
                </a:gridCol>
                <a:gridCol w="995454">
                  <a:extLst>
                    <a:ext uri="{9D8B030D-6E8A-4147-A177-3AD203B41FA5}">
                      <a16:colId xmlns:a16="http://schemas.microsoft.com/office/drawing/2014/main" val="20001"/>
                    </a:ext>
                  </a:extLst>
                </a:gridCol>
                <a:gridCol w="1095554">
                  <a:extLst>
                    <a:ext uri="{9D8B030D-6E8A-4147-A177-3AD203B41FA5}">
                      <a16:colId xmlns:a16="http://schemas.microsoft.com/office/drawing/2014/main" val="20002"/>
                    </a:ext>
                  </a:extLst>
                </a:gridCol>
                <a:gridCol w="1088246">
                  <a:extLst>
                    <a:ext uri="{9D8B030D-6E8A-4147-A177-3AD203B41FA5}">
                      <a16:colId xmlns:a16="http://schemas.microsoft.com/office/drawing/2014/main" val="20003"/>
                    </a:ext>
                  </a:extLst>
                </a:gridCol>
                <a:gridCol w="1085611">
                  <a:extLst>
                    <a:ext uri="{9D8B030D-6E8A-4147-A177-3AD203B41FA5}">
                      <a16:colId xmlns:a16="http://schemas.microsoft.com/office/drawing/2014/main" val="20004"/>
                    </a:ext>
                  </a:extLst>
                </a:gridCol>
                <a:gridCol w="940279">
                  <a:extLst>
                    <a:ext uri="{9D8B030D-6E8A-4147-A177-3AD203B41FA5}">
                      <a16:colId xmlns:a16="http://schemas.microsoft.com/office/drawing/2014/main" val="20005"/>
                    </a:ext>
                  </a:extLst>
                </a:gridCol>
                <a:gridCol w="1181819">
                  <a:extLst>
                    <a:ext uri="{9D8B030D-6E8A-4147-A177-3AD203B41FA5}">
                      <a16:colId xmlns:a16="http://schemas.microsoft.com/office/drawing/2014/main" val="20006"/>
                    </a:ext>
                  </a:extLst>
                </a:gridCol>
                <a:gridCol w="940279">
                  <a:extLst>
                    <a:ext uri="{9D8B030D-6E8A-4147-A177-3AD203B41FA5}">
                      <a16:colId xmlns:a16="http://schemas.microsoft.com/office/drawing/2014/main" val="20007"/>
                    </a:ext>
                  </a:extLst>
                </a:gridCol>
                <a:gridCol w="1138687">
                  <a:extLst>
                    <a:ext uri="{9D8B030D-6E8A-4147-A177-3AD203B41FA5}">
                      <a16:colId xmlns:a16="http://schemas.microsoft.com/office/drawing/2014/main" val="20008"/>
                    </a:ext>
                  </a:extLst>
                </a:gridCol>
                <a:gridCol w="983411">
                  <a:extLst>
                    <a:ext uri="{9D8B030D-6E8A-4147-A177-3AD203B41FA5}">
                      <a16:colId xmlns:a16="http://schemas.microsoft.com/office/drawing/2014/main" val="20009"/>
                    </a:ext>
                  </a:extLst>
                </a:gridCol>
              </a:tblGrid>
              <a:tr h="250193">
                <a:tc>
                  <a:txBody>
                    <a:bodyPr/>
                    <a:lstStyle/>
                    <a:p>
                      <a:pPr algn="ctr"/>
                      <a:r>
                        <a:rPr lang="en-US" sz="1200" b="0" dirty="0" smtClean="0">
                          <a:solidFill>
                            <a:schemeClr val="tx1">
                              <a:lumMod val="65000"/>
                              <a:lumOff val="35000"/>
                            </a:schemeClr>
                          </a:solidFill>
                        </a:rPr>
                        <a:t>n=394</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n=345</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n=376</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n=209</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n=141</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n=137</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n=129</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n=89</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n=88</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lumMod val="65000"/>
                              <a:lumOff val="35000"/>
                            </a:schemeClr>
                          </a:solidFill>
                        </a:rPr>
                        <a:t>n=44</a:t>
                      </a:r>
                      <a:endParaRPr lang="en-US" sz="12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178856" y="5639251"/>
            <a:ext cx="966159" cy="646331"/>
          </a:xfrm>
          <a:prstGeom prst="rect">
            <a:avLst/>
          </a:prstGeom>
          <a:noFill/>
        </p:spPr>
        <p:txBody>
          <a:bodyPr wrap="square" rtlCol="0">
            <a:spAutoFit/>
          </a:bodyPr>
          <a:lstStyle/>
          <a:p>
            <a:r>
              <a:rPr lang="en-US" sz="1200" dirty="0" smtClean="0">
                <a:solidFill>
                  <a:schemeClr val="tx1">
                    <a:lumMod val="65000"/>
                    <a:lumOff val="35000"/>
                  </a:schemeClr>
                </a:solidFill>
              </a:rPr>
              <a:t>Crime Type</a:t>
            </a:r>
          </a:p>
          <a:p>
            <a:r>
              <a:rPr lang="en-US" sz="1200" dirty="0" smtClean="0">
                <a:solidFill>
                  <a:schemeClr val="tx1">
                    <a:lumMod val="65000"/>
                    <a:lumOff val="35000"/>
                  </a:schemeClr>
                </a:solidFill>
              </a:rPr>
              <a:t>Base Size</a:t>
            </a:r>
          </a:p>
          <a:p>
            <a:r>
              <a:rPr lang="en-US" sz="1200" dirty="0" smtClean="0">
                <a:solidFill>
                  <a:schemeClr val="tx1">
                    <a:lumMod val="65000"/>
                    <a:lumOff val="35000"/>
                  </a:schemeClr>
                </a:solidFill>
              </a:rPr>
              <a:t>All Quarters</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427025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8BEF-FAAD-44AB-8E82-E2247398DED3}" type="slidenum">
              <a:rPr kumimoji="0" lang="en-US" sz="12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01600" y="192205"/>
            <a:ext cx="11962492" cy="750974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1BBABF"/>
              </a:buClr>
              <a:buSzTx/>
              <a:tabLst/>
              <a:defRPr/>
            </a:pPr>
            <a:endParaRPr kumimoji="0" lang="en-GB" sz="2000" b="0" i="0" u="none" strike="noStrike" kern="1200" cap="none" spc="0" normalizeH="0" baseline="0" noProof="0" dirty="0" smtClean="0">
              <a:ln>
                <a:noFill/>
              </a:ln>
              <a:solidFill>
                <a:prstClr val="black"/>
              </a:solidFill>
              <a:effectLst/>
              <a:uLnTx/>
              <a:uFillTx/>
              <a:latin typeface="Calibri"/>
            </a:endParaRPr>
          </a:p>
          <a:p>
            <a:pPr marL="285750" lvl="0" indent="-285750">
              <a:buClr>
                <a:srgbClr val="1BBABF"/>
              </a:buClr>
              <a:buFont typeface="Wingdings" panose="05000000000000000000" pitchFamily="2" charset="2"/>
              <a:buChar char="§"/>
              <a:defRPr/>
            </a:pPr>
            <a:r>
              <a:rPr lang="en-GB" sz="2000" dirty="0" smtClean="0"/>
              <a:t>However, the results show a decrease in confidence in the police using their stop and search power fairly and respectfully (75% 2017/18 cf. to 83% 2018/19 )</a:t>
            </a:r>
          </a:p>
          <a:p>
            <a:pPr lvl="0">
              <a:buClr>
                <a:srgbClr val="1BBABF"/>
              </a:buClr>
              <a:defRPr/>
            </a:pPr>
            <a:endParaRPr kumimoji="0" lang="en-GB" sz="2000" b="0" i="0" u="none" strike="noStrike" kern="1200" cap="none" spc="0" normalizeH="0" baseline="0" noProof="0" dirty="0" smtClean="0">
              <a:ln>
                <a:noFill/>
              </a:ln>
              <a:effectLst/>
              <a:uLnTx/>
              <a:uFillTx/>
              <a:latin typeface="Calibri"/>
            </a:endParaRPr>
          </a:p>
          <a:p>
            <a:pPr marL="342900" marR="0" lvl="0" indent="-342900" algn="l" defTabSz="914400" rtl="0" eaLnBrk="1" fontAlgn="auto" latinLnBrk="0" hangingPunct="1">
              <a:lnSpc>
                <a:spcPct val="100000"/>
              </a:lnSpc>
              <a:spcBef>
                <a:spcPts val="0"/>
              </a:spcBef>
              <a:spcAft>
                <a:spcPts val="0"/>
              </a:spcAft>
              <a:buClr>
                <a:srgbClr val="1BBABF"/>
              </a:buClr>
              <a:buSzTx/>
              <a:buFont typeface="Wingdings" panose="05000000000000000000" pitchFamily="2" charset="2"/>
              <a:buChar char="§"/>
              <a:tabLst/>
              <a:defRPr/>
            </a:pPr>
            <a:r>
              <a:rPr kumimoji="0" lang="en-GB" sz="2000" b="0" i="0" u="none" strike="noStrike" kern="1200" cap="none" spc="0" normalizeH="0" baseline="0" noProof="0" dirty="0" smtClean="0">
                <a:ln>
                  <a:noFill/>
                </a:ln>
                <a:effectLst/>
                <a:uLnTx/>
                <a:uFillTx/>
                <a:latin typeface="Calibri"/>
              </a:rPr>
              <a:t>Over a third think crim</a:t>
            </a:r>
            <a:r>
              <a:rPr lang="en-GB" sz="2000" dirty="0" smtClean="0">
                <a:latin typeface="Calibri"/>
              </a:rPr>
              <a:t>e and ASB has become more of a problem in the last 12 months and the level is increasing</a:t>
            </a:r>
          </a:p>
          <a:p>
            <a:pPr marL="800100" lvl="1" indent="-342900">
              <a:buClr>
                <a:srgbClr val="1BBABF"/>
              </a:buClr>
              <a:buFont typeface="Wingdings" panose="05000000000000000000" pitchFamily="2" charset="2"/>
              <a:buChar char="§"/>
              <a:defRPr/>
            </a:pPr>
            <a:r>
              <a:rPr lang="en-GB" sz="2000" dirty="0" smtClean="0">
                <a:latin typeface="Calibri"/>
              </a:rPr>
              <a:t>2018/19 results (39%) show a significant increase compared to 2017/18 (36%)</a:t>
            </a:r>
          </a:p>
          <a:p>
            <a:pPr marR="0" lvl="0" algn="l" defTabSz="914400" rtl="0" eaLnBrk="1" fontAlgn="auto" latinLnBrk="0" hangingPunct="1">
              <a:lnSpc>
                <a:spcPct val="100000"/>
              </a:lnSpc>
              <a:spcBef>
                <a:spcPts val="0"/>
              </a:spcBef>
              <a:spcAft>
                <a:spcPts val="0"/>
              </a:spcAft>
              <a:buClr>
                <a:srgbClr val="1BBABF"/>
              </a:buClr>
              <a:buSzTx/>
              <a:tabLst/>
              <a:defRPr/>
            </a:pPr>
            <a:endParaRPr kumimoji="0" lang="en-GB" sz="2000" b="0" i="0" u="none" strike="noStrike" kern="1200" cap="none" spc="0" normalizeH="0" baseline="0" noProof="0" dirty="0" smtClean="0">
              <a:ln>
                <a:noFill/>
              </a:ln>
              <a:effectLst/>
              <a:uLnTx/>
              <a:uFillTx/>
              <a:latin typeface="Calibri"/>
            </a:endParaRPr>
          </a:p>
          <a:p>
            <a:pPr marL="342900" marR="0" lvl="0" indent="-342900" algn="l" defTabSz="914400" rtl="0" eaLnBrk="1" fontAlgn="auto" latinLnBrk="0" hangingPunct="1">
              <a:lnSpc>
                <a:spcPct val="100000"/>
              </a:lnSpc>
              <a:spcBef>
                <a:spcPts val="0"/>
              </a:spcBef>
              <a:spcAft>
                <a:spcPts val="0"/>
              </a:spcAft>
              <a:buClr>
                <a:srgbClr val="1BBABF"/>
              </a:buClr>
              <a:buSzTx/>
              <a:buFont typeface="Wingdings" panose="05000000000000000000" pitchFamily="2" charset="2"/>
              <a:buChar char="§"/>
              <a:tabLst/>
              <a:defRPr/>
            </a:pPr>
            <a:r>
              <a:rPr kumimoji="0" lang="en-GB" sz="2000" b="0" i="0" u="none" strike="noStrike" kern="1200" cap="none" spc="0" normalizeH="0" baseline="0" noProof="0" dirty="0" smtClean="0">
                <a:ln>
                  <a:noFill/>
                </a:ln>
                <a:effectLst/>
                <a:uLnTx/>
                <a:uFillTx/>
                <a:latin typeface="Calibri"/>
              </a:rPr>
              <a:t>Less than half </a:t>
            </a:r>
            <a:r>
              <a:rPr kumimoji="0" lang="en-GB" sz="2000" b="0" i="0" u="none" strike="noStrike" kern="1200" cap="none" spc="0" normalizeH="0" baseline="0" noProof="0" dirty="0">
                <a:ln>
                  <a:noFill/>
                </a:ln>
                <a:effectLst/>
                <a:uLnTx/>
                <a:uFillTx/>
                <a:latin typeface="Calibri"/>
              </a:rPr>
              <a:t>(40%) were satisfied with the level of local policing (lower than the national average of </a:t>
            </a:r>
            <a:r>
              <a:rPr kumimoji="0" lang="en-GB" sz="2000" b="0" i="0" u="none" strike="noStrike" kern="1200" cap="none" spc="0" normalizeH="0" baseline="0" noProof="0" dirty="0" smtClean="0">
                <a:ln>
                  <a:noFill/>
                </a:ln>
                <a:effectLst/>
                <a:uLnTx/>
                <a:uFillTx/>
                <a:latin typeface="Calibri"/>
              </a:rPr>
              <a:t>61%)</a:t>
            </a:r>
          </a:p>
          <a:p>
            <a:pPr marR="0" lvl="0" algn="l" defTabSz="914400" rtl="0" eaLnBrk="1" fontAlgn="auto" latinLnBrk="0" hangingPunct="1">
              <a:lnSpc>
                <a:spcPct val="100000"/>
              </a:lnSpc>
              <a:spcBef>
                <a:spcPts val="0"/>
              </a:spcBef>
              <a:spcAft>
                <a:spcPts val="0"/>
              </a:spcAft>
              <a:buClr>
                <a:srgbClr val="1BBABF"/>
              </a:buClr>
              <a:buSzTx/>
              <a:tabLst/>
              <a:defRPr/>
            </a:pPr>
            <a:endParaRPr lang="en-US" sz="2000" dirty="0">
              <a:latin typeface="Calibri"/>
            </a:endParaRPr>
          </a:p>
          <a:p>
            <a:pPr marL="285750" lvl="0" indent="-285750">
              <a:buClr>
                <a:srgbClr val="1BBABF"/>
              </a:buClr>
              <a:buFont typeface="Wingdings" panose="05000000000000000000" pitchFamily="2" charset="2"/>
              <a:buChar char="§"/>
              <a:defRPr/>
            </a:pPr>
            <a:r>
              <a:rPr lang="en-GB" sz="2000" dirty="0"/>
              <a:t>Essex residents continue to place significantly higher levels of importance in having a regular uniformed police presence than found in other </a:t>
            </a:r>
            <a:r>
              <a:rPr lang="en-GB" sz="2000" dirty="0" smtClean="0"/>
              <a:t>Forces (63% very important cf</a:t>
            </a:r>
            <a:r>
              <a:rPr lang="en-GB" sz="2000" dirty="0"/>
              <a:t>. to the latest national average of </a:t>
            </a:r>
            <a:r>
              <a:rPr lang="en-GB" sz="2000" dirty="0" smtClean="0"/>
              <a:t>47%)</a:t>
            </a:r>
          </a:p>
          <a:p>
            <a:pPr>
              <a:buClr>
                <a:srgbClr val="1BBABF"/>
              </a:buClr>
              <a:defRPr/>
            </a:pPr>
            <a:endParaRPr lang="en-GB" sz="2000" dirty="0">
              <a:latin typeface="Calibri"/>
            </a:endParaRPr>
          </a:p>
          <a:p>
            <a:pPr marL="342900" indent="-342900">
              <a:buClr>
                <a:srgbClr val="1BBABF"/>
              </a:buClr>
              <a:buFont typeface="Wingdings" panose="05000000000000000000" pitchFamily="2" charset="2"/>
              <a:buChar char="§"/>
              <a:defRPr/>
            </a:pPr>
            <a:r>
              <a:rPr lang="en-GB" sz="2000" dirty="0" smtClean="0"/>
              <a:t>Results </a:t>
            </a:r>
            <a:r>
              <a:rPr lang="en-GB" sz="2000" dirty="0"/>
              <a:t>for the priorities  requested by the PFCC to be included in the survey are significantly </a:t>
            </a:r>
            <a:r>
              <a:rPr lang="en-GB" sz="2000" dirty="0" smtClean="0"/>
              <a:t>worse </a:t>
            </a:r>
            <a:r>
              <a:rPr lang="en-GB" sz="2000" dirty="0"/>
              <a:t>for 2018/19 compared to 2017/18, except for responding to emergencies which is stable. </a:t>
            </a:r>
            <a:endParaRPr lang="en-GB" sz="2000" dirty="0" smtClean="0"/>
          </a:p>
          <a:p>
            <a:pPr>
              <a:buClr>
                <a:srgbClr val="1BBABF"/>
              </a:buClr>
              <a:defRPr/>
            </a:pPr>
            <a:endParaRPr lang="en-GB" sz="2000" dirty="0" smtClean="0"/>
          </a:p>
          <a:p>
            <a:pPr marL="342900" indent="-342900">
              <a:buClr>
                <a:srgbClr val="1BBABF"/>
              </a:buClr>
              <a:buFont typeface="Wingdings" panose="05000000000000000000" pitchFamily="2" charset="2"/>
              <a:buChar char="§"/>
              <a:defRPr/>
            </a:pPr>
            <a:r>
              <a:rPr lang="en-GB" sz="2000" dirty="0"/>
              <a:t>There has been a significant increase in the number of victims reporting </a:t>
            </a:r>
            <a:r>
              <a:rPr lang="en-GB" sz="2000" dirty="0" smtClean="0"/>
              <a:t>they </a:t>
            </a:r>
            <a:r>
              <a:rPr lang="en-GB" sz="2000" dirty="0"/>
              <a:t>have been a victim of Robbery, Violent Crime, ASB and Domestic </a:t>
            </a:r>
            <a:r>
              <a:rPr lang="en-GB" sz="2000" dirty="0" smtClean="0"/>
              <a:t>Abuse*  </a:t>
            </a:r>
            <a:r>
              <a:rPr lang="en-GB" sz="2000" dirty="0"/>
              <a:t>in 2008/19 compared to 2017/18</a:t>
            </a:r>
            <a:r>
              <a:rPr lang="en-GB" sz="2000"/>
              <a:t>. </a:t>
            </a:r>
            <a:endParaRPr lang="en-GB" sz="2000" dirty="0" smtClean="0"/>
          </a:p>
          <a:p>
            <a:pPr marL="342900" indent="-342900">
              <a:buClr>
                <a:srgbClr val="1BBABF"/>
              </a:buClr>
              <a:buFont typeface="Wingdings" panose="05000000000000000000" pitchFamily="2" charset="2"/>
              <a:buChar char="§"/>
              <a:defRPr/>
            </a:pPr>
            <a:endParaRPr lang="en-GB" sz="2000" dirty="0"/>
          </a:p>
          <a:p>
            <a:pPr>
              <a:buClr>
                <a:srgbClr val="1BBABF"/>
              </a:buClr>
              <a:defRPr/>
            </a:pPr>
            <a:r>
              <a:rPr lang="en-GB" sz="2000" b="1" dirty="0" smtClean="0"/>
              <a:t>* </a:t>
            </a:r>
            <a:r>
              <a:rPr lang="en-GB" sz="1400" b="1" dirty="0" smtClean="0"/>
              <a:t>The </a:t>
            </a:r>
            <a:r>
              <a:rPr lang="en-GB" sz="1400" b="1" dirty="0"/>
              <a:t>small number of respondents reporting they were a victim of DA should be borne in mind when interpreting percentage increases. </a:t>
            </a:r>
          </a:p>
          <a:p>
            <a:pPr marL="342900" indent="-342900">
              <a:buClr>
                <a:srgbClr val="1BBABF"/>
              </a:buClr>
              <a:buFont typeface="Wingdings" panose="05000000000000000000" pitchFamily="2" charset="2"/>
              <a:buChar char="§"/>
              <a:defRPr/>
            </a:pPr>
            <a:endParaRPr kumimoji="0" lang="en-GB" sz="2000" b="1" i="0" u="none" strike="noStrike" kern="1200" cap="none" spc="0" normalizeH="0" baseline="0" noProof="0" dirty="0">
              <a:ln>
                <a:noFill/>
              </a:ln>
              <a:solidFill>
                <a:srgbClr val="FF0000"/>
              </a:solidFill>
              <a:effectLst/>
              <a:uLnTx/>
              <a:uFillTx/>
              <a:latin typeface="Calibri"/>
              <a:ea typeface="+mn-ea"/>
              <a:cs typeface="+mn-cs"/>
            </a:endParaRPr>
          </a:p>
          <a:p>
            <a:pPr>
              <a:buClr>
                <a:srgbClr val="1BBABF"/>
              </a:buClr>
              <a:defRPr/>
            </a:pPr>
            <a:endParaRPr kumimoji="0" lang="en-US" sz="2000" b="0" i="0" u="none" strike="noStrike" kern="1200" cap="none" spc="0" normalizeH="0" baseline="0" noProof="0" dirty="0" smtClean="0">
              <a:ln>
                <a:noFill/>
              </a:ln>
              <a:solidFill>
                <a:srgbClr val="FF0000"/>
              </a:solidFill>
              <a:effectLst/>
              <a:uLnTx/>
              <a:uFillTx/>
              <a:latin typeface="Calibri"/>
              <a:ea typeface="+mn-ea"/>
              <a:cs typeface="+mn-cs"/>
            </a:endParaRPr>
          </a:p>
          <a:p>
            <a:pPr lvl="0">
              <a:buClr>
                <a:srgbClr val="1BBABF"/>
              </a:buClr>
              <a:defRPr/>
            </a:pPr>
            <a:r>
              <a:rPr lang="en-GB" sz="2000" dirty="0" smtClean="0">
                <a:solidFill>
                  <a:srgbClr val="FF0000"/>
                </a:solidFill>
                <a:latin typeface="Calibri"/>
              </a:rPr>
              <a:t>*</a:t>
            </a:r>
          </a:p>
          <a:p>
            <a:pPr marL="0" marR="0" lvl="0" indent="0" algn="l" defTabSz="914400" rtl="0" eaLnBrk="1" fontAlgn="auto" latinLnBrk="0" hangingPunct="1">
              <a:lnSpc>
                <a:spcPct val="100000"/>
              </a:lnSpc>
              <a:spcBef>
                <a:spcPts val="0"/>
              </a:spcBef>
              <a:spcAft>
                <a:spcPts val="0"/>
              </a:spcAft>
              <a:buClr>
                <a:srgbClr val="1BBABF"/>
              </a:buClr>
              <a:buSzTx/>
              <a:buFontTx/>
              <a:buNone/>
              <a:tabLst/>
              <a:defRPr/>
            </a:pPr>
            <a:endParaRPr kumimoji="0" lang="en-GB" sz="2200" b="0" i="0" u="none" strike="noStrike" kern="1200" cap="none" spc="0" normalizeH="0" baseline="0" noProof="0" dirty="0" smtClean="0">
              <a:ln>
                <a:noFill/>
              </a:ln>
              <a:solidFill>
                <a:srgbClr val="FF0000"/>
              </a:solidFill>
              <a:effectLst/>
              <a:uLnTx/>
              <a:uFillTx/>
              <a:latin typeface="Calibri"/>
              <a:ea typeface="+mn-ea"/>
              <a:cs typeface="+mn-cs"/>
            </a:endParaRPr>
          </a:p>
        </p:txBody>
      </p:sp>
      <p:sp>
        <p:nvSpPr>
          <p:cNvPr id="7" name="Rectangle 6"/>
          <p:cNvSpPr/>
          <p:nvPr/>
        </p:nvSpPr>
        <p:spPr>
          <a:xfrm>
            <a:off x="472440" y="6413498"/>
            <a:ext cx="6306471" cy="276999"/>
          </a:xfrm>
          <a:prstGeom prst="rect">
            <a:avLst/>
          </a:prstGeom>
        </p:spPr>
        <p:txBody>
          <a:bodyPr wrap="square">
            <a:spAutoFit/>
          </a:bodyPr>
          <a:lstStyle/>
          <a:p>
            <a:r>
              <a:rPr lang="en-US" sz="1200" dirty="0"/>
              <a:t>National average taken from BMG Report on </a:t>
            </a:r>
            <a:r>
              <a:rPr lang="en-GB" sz="1200" dirty="0"/>
              <a:t>Public Views of Policing in England and Wales 2018</a:t>
            </a:r>
            <a:endParaRPr lang="en-US" sz="1200" dirty="0"/>
          </a:p>
        </p:txBody>
      </p:sp>
      <p:sp>
        <p:nvSpPr>
          <p:cNvPr id="2" name="Title 1"/>
          <p:cNvSpPr>
            <a:spLocks noGrp="1"/>
          </p:cNvSpPr>
          <p:nvPr>
            <p:ph type="title"/>
          </p:nvPr>
        </p:nvSpPr>
        <p:spPr>
          <a:xfrm>
            <a:off x="472440" y="-1866011"/>
            <a:ext cx="10515600" cy="1325563"/>
          </a:xfrm>
        </p:spPr>
        <p:txBody>
          <a:bodyPr/>
          <a:lstStyle/>
          <a:p>
            <a:endParaRPr lang="en-GB" dirty="0"/>
          </a:p>
        </p:txBody>
      </p:sp>
    </p:spTree>
    <p:extLst>
      <p:ext uri="{BB962C8B-B14F-4D97-AF65-F5344CB8AC3E}">
        <p14:creationId xmlns:p14="http://schemas.microsoft.com/office/powerpoint/2010/main" val="595608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solidFill>
                  <a:prstClr val="black"/>
                </a:solidFill>
              </a:rPr>
              <a:pPr/>
              <a:t>40</a:t>
            </a:fld>
            <a:endParaRPr lang="en-US" dirty="0">
              <a:solidFill>
                <a:prstClr val="black"/>
              </a:solidFill>
            </a:endParaRPr>
          </a:p>
        </p:txBody>
      </p:sp>
      <p:sp>
        <p:nvSpPr>
          <p:cNvPr id="5" name="Rectangle 4"/>
          <p:cNvSpPr/>
          <p:nvPr/>
        </p:nvSpPr>
        <p:spPr>
          <a:xfrm>
            <a:off x="222894" y="6341283"/>
            <a:ext cx="4131829" cy="461665"/>
          </a:xfrm>
          <a:prstGeom prst="rect">
            <a:avLst/>
          </a:prstGeom>
        </p:spPr>
        <p:txBody>
          <a:bodyPr wrap="square">
            <a:spAutoFit/>
          </a:bodyPr>
          <a:lstStyle/>
          <a:p>
            <a:r>
              <a:rPr lang="en-GB" sz="1200" dirty="0">
                <a:solidFill>
                  <a:prstClr val="black"/>
                </a:solidFill>
              </a:rPr>
              <a:t>Q29 Did you report crime(s) / ASB to the police? </a:t>
            </a:r>
          </a:p>
          <a:p>
            <a:r>
              <a:rPr lang="en-GB" sz="1200" dirty="0">
                <a:solidFill>
                  <a:prstClr val="black"/>
                </a:solidFill>
              </a:rPr>
              <a:t>% Yes </a:t>
            </a:r>
            <a:r>
              <a:rPr lang="en-US" sz="1200" dirty="0" smtClean="0">
                <a:solidFill>
                  <a:prstClr val="black"/>
                </a:solidFill>
              </a:rPr>
              <a:t>n=1,680/2,043 </a:t>
            </a:r>
            <a:r>
              <a:rPr lang="en-US" sz="1200" dirty="0">
                <a:solidFill>
                  <a:prstClr val="black"/>
                </a:solidFill>
              </a:rPr>
              <a:t>(All Quarters Combined)</a:t>
            </a:r>
          </a:p>
        </p:txBody>
      </p:sp>
      <p:sp>
        <p:nvSpPr>
          <p:cNvPr id="12" name="Title 1"/>
          <p:cNvSpPr>
            <a:spLocks noGrp="1"/>
          </p:cNvSpPr>
          <p:nvPr>
            <p:ph type="title"/>
          </p:nvPr>
        </p:nvSpPr>
        <p:spPr>
          <a:xfrm>
            <a:off x="333632" y="159179"/>
            <a:ext cx="11545274" cy="1513102"/>
          </a:xfrm>
        </p:spPr>
        <p:txBody>
          <a:bodyPr>
            <a:normAutofit/>
          </a:bodyPr>
          <a:lstStyle/>
          <a:p>
            <a:r>
              <a:rPr lang="en-GB" b="1" dirty="0">
                <a:solidFill>
                  <a:schemeClr val="tx1">
                    <a:lumMod val="65000"/>
                    <a:lumOff val="35000"/>
                  </a:schemeClr>
                </a:solidFill>
              </a:rPr>
              <a:t>Around 8 out of 10 victims reported the crime / ASB to the police</a:t>
            </a:r>
            <a:endParaRPr lang="en-US" b="1" dirty="0">
              <a:solidFill>
                <a:schemeClr val="tx1">
                  <a:lumMod val="65000"/>
                  <a:lumOff val="35000"/>
                </a:schemeClr>
              </a:solidFill>
            </a:endParaRPr>
          </a:p>
        </p:txBody>
      </p:sp>
      <p:graphicFrame>
        <p:nvGraphicFramePr>
          <p:cNvPr id="22" name="Chart 21"/>
          <p:cNvGraphicFramePr/>
          <p:nvPr>
            <p:extLst/>
          </p:nvPr>
        </p:nvGraphicFramePr>
        <p:xfrm>
          <a:off x="-1" y="1980622"/>
          <a:ext cx="5667555" cy="3859461"/>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p:cNvSpPr txBox="1">
            <a:spLocks/>
          </p:cNvSpPr>
          <p:nvPr/>
        </p:nvSpPr>
        <p:spPr>
          <a:xfrm>
            <a:off x="749439" y="1627618"/>
            <a:ext cx="4329555"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prstClr val="black">
                    <a:lumMod val="65000"/>
                    <a:lumOff val="35000"/>
                  </a:prstClr>
                </a:solidFill>
              </a:rPr>
              <a:t>Annual </a:t>
            </a:r>
            <a:r>
              <a:rPr lang="en-US" sz="2600" b="1" dirty="0" smtClean="0">
                <a:solidFill>
                  <a:prstClr val="black">
                    <a:lumMod val="65000"/>
                    <a:lumOff val="35000"/>
                  </a:prstClr>
                </a:solidFill>
              </a:rPr>
              <a:t>Trend</a:t>
            </a:r>
            <a:endParaRPr lang="en-US" sz="2600" b="1" dirty="0">
              <a:solidFill>
                <a:prstClr val="black">
                  <a:lumMod val="65000"/>
                  <a:lumOff val="35000"/>
                </a:prstClr>
              </a:solidFill>
            </a:endParaRPr>
          </a:p>
        </p:txBody>
      </p:sp>
      <p:sp>
        <p:nvSpPr>
          <p:cNvPr id="11"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graphicFrame>
        <p:nvGraphicFramePr>
          <p:cNvPr id="13" name="Chart 12"/>
          <p:cNvGraphicFramePr/>
          <p:nvPr>
            <p:extLst/>
          </p:nvPr>
        </p:nvGraphicFramePr>
        <p:xfrm>
          <a:off x="6161519" y="2227649"/>
          <a:ext cx="5601855" cy="3612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7145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41</a:t>
            </a:fld>
            <a:endParaRPr lang="en-US" dirty="0"/>
          </a:p>
        </p:txBody>
      </p:sp>
      <p:sp>
        <p:nvSpPr>
          <p:cNvPr id="7" name="Title 1"/>
          <p:cNvSpPr>
            <a:spLocks noGrp="1"/>
          </p:cNvSpPr>
          <p:nvPr>
            <p:ph type="title"/>
          </p:nvPr>
        </p:nvSpPr>
        <p:spPr>
          <a:xfrm>
            <a:off x="333632" y="159180"/>
            <a:ext cx="11545274" cy="1272806"/>
          </a:xfrm>
        </p:spPr>
        <p:txBody>
          <a:bodyPr>
            <a:normAutofit/>
          </a:bodyPr>
          <a:lstStyle/>
          <a:p>
            <a:r>
              <a:rPr lang="en-GB" sz="4000" b="1" dirty="0">
                <a:solidFill>
                  <a:schemeClr val="tx1">
                    <a:lumMod val="65000"/>
                    <a:lumOff val="35000"/>
                  </a:schemeClr>
                </a:solidFill>
              </a:rPr>
              <a:t>Victims with a disability </a:t>
            </a:r>
            <a:r>
              <a:rPr lang="en-GB" sz="4000" b="1" dirty="0" smtClean="0">
                <a:solidFill>
                  <a:schemeClr val="tx1">
                    <a:lumMod val="65000"/>
                    <a:lumOff val="35000"/>
                  </a:schemeClr>
                </a:solidFill>
              </a:rPr>
              <a:t>and males are </a:t>
            </a:r>
            <a:r>
              <a:rPr lang="en-GB" sz="4000" b="1" dirty="0">
                <a:solidFill>
                  <a:schemeClr val="tx1">
                    <a:lumMod val="65000"/>
                    <a:lumOff val="35000"/>
                  </a:schemeClr>
                </a:solidFill>
              </a:rPr>
              <a:t>the least likely to report crime / ASB to the police</a:t>
            </a:r>
            <a:endParaRPr lang="en-US" sz="4000" b="1" dirty="0">
              <a:solidFill>
                <a:schemeClr val="tx1">
                  <a:lumMod val="65000"/>
                  <a:lumOff val="35000"/>
                </a:schemeClr>
              </a:solidFill>
            </a:endParaRPr>
          </a:p>
        </p:txBody>
      </p:sp>
      <p:sp>
        <p:nvSpPr>
          <p:cNvPr id="14" name="Rectangle 13"/>
          <p:cNvSpPr/>
          <p:nvPr/>
        </p:nvSpPr>
        <p:spPr>
          <a:xfrm>
            <a:off x="240146" y="6365227"/>
            <a:ext cx="3210420" cy="461665"/>
          </a:xfrm>
          <a:prstGeom prst="rect">
            <a:avLst/>
          </a:prstGeom>
        </p:spPr>
        <p:txBody>
          <a:bodyPr wrap="square">
            <a:spAutoFit/>
          </a:bodyPr>
          <a:lstStyle/>
          <a:p>
            <a:r>
              <a:rPr lang="en-GB" sz="1200" dirty="0">
                <a:solidFill>
                  <a:prstClr val="black"/>
                </a:solidFill>
              </a:rPr>
              <a:t>Q29 Did you report crime(s) / ASB to the police? </a:t>
            </a:r>
          </a:p>
          <a:p>
            <a:r>
              <a:rPr lang="en-GB" sz="1200" dirty="0">
                <a:solidFill>
                  <a:prstClr val="black"/>
                </a:solidFill>
              </a:rPr>
              <a:t>% Yes </a:t>
            </a:r>
            <a:r>
              <a:rPr lang="en-US" sz="1200" dirty="0">
                <a:solidFill>
                  <a:prstClr val="black"/>
                </a:solidFill>
              </a:rPr>
              <a:t>n=1,680/2,043 (All Quarters Combined)</a:t>
            </a:r>
          </a:p>
        </p:txBody>
      </p:sp>
      <p:graphicFrame>
        <p:nvGraphicFramePr>
          <p:cNvPr id="18" name="Table 17"/>
          <p:cNvGraphicFramePr>
            <a:graphicFrameLocks noGrp="1"/>
          </p:cNvGraphicFramePr>
          <p:nvPr>
            <p:extLst/>
          </p:nvPr>
        </p:nvGraphicFramePr>
        <p:xfrm>
          <a:off x="333632" y="1592854"/>
          <a:ext cx="2927153" cy="4641346"/>
        </p:xfrm>
        <a:graphic>
          <a:graphicData uri="http://schemas.openxmlformats.org/drawingml/2006/table">
            <a:tbl>
              <a:tblPr firstRow="1" bandRow="1">
                <a:tableStyleId>{7DF18680-E054-41AD-8BC1-D1AEF772440D}</a:tableStyleId>
              </a:tblPr>
              <a:tblGrid>
                <a:gridCol w="1495168">
                  <a:extLst>
                    <a:ext uri="{9D8B030D-6E8A-4147-A177-3AD203B41FA5}">
                      <a16:colId xmlns:a16="http://schemas.microsoft.com/office/drawing/2014/main" val="20000"/>
                    </a:ext>
                  </a:extLst>
                </a:gridCol>
                <a:gridCol w="1431985">
                  <a:extLst>
                    <a:ext uri="{9D8B030D-6E8A-4147-A177-3AD203B41FA5}">
                      <a16:colId xmlns:a16="http://schemas.microsoft.com/office/drawing/2014/main" val="20001"/>
                    </a:ext>
                  </a:extLst>
                </a:gridCol>
              </a:tblGrid>
              <a:tr h="351571">
                <a:tc gridSpan="2">
                  <a:txBody>
                    <a:bodyPr/>
                    <a:lstStyle/>
                    <a:p>
                      <a:pPr algn="ctr"/>
                      <a:r>
                        <a:rPr lang="en-US" sz="1800" b="1" dirty="0" smtClean="0">
                          <a:latin typeface="+mn-lt"/>
                        </a:rPr>
                        <a:t>District</a:t>
                      </a:r>
                      <a:endParaRPr lang="en-US" sz="1800" b="1" dirty="0">
                        <a:latin typeface="+mn-lt"/>
                      </a:endParaRPr>
                    </a:p>
                  </a:txBody>
                  <a:tcPr anchor="ctr"/>
                </a:tc>
                <a:tc hMerge="1">
                  <a:txBody>
                    <a:bodyPr/>
                    <a:lstStyle/>
                    <a:p>
                      <a:pPr algn="ctr"/>
                      <a:endParaRPr lang="en-US" sz="1400" dirty="0"/>
                    </a:p>
                  </a:txBody>
                  <a:tcPr anchor="ctr"/>
                </a:tc>
                <a:extLst>
                  <a:ext uri="{0D108BD9-81ED-4DB2-BD59-A6C34878D82A}">
                    <a16:rowId xmlns:a16="http://schemas.microsoft.com/office/drawing/2014/main" val="10000"/>
                  </a:ext>
                </a:extLst>
              </a:tr>
              <a:tr h="305399">
                <a:tc>
                  <a:txBody>
                    <a:bodyPr/>
                    <a:lstStyle/>
                    <a:p>
                      <a:pPr algn="l" fontAlgn="ctr"/>
                      <a:r>
                        <a:rPr lang="en-GB" sz="1400" b="0" i="0" u="none" strike="noStrike" dirty="0">
                          <a:solidFill>
                            <a:srgbClr val="333333"/>
                          </a:solidFill>
                          <a:effectLst/>
                          <a:latin typeface="+mn-lt"/>
                        </a:rPr>
                        <a:t>Rochford</a:t>
                      </a:r>
                    </a:p>
                  </a:txBody>
                  <a:tcPr marL="0" marR="0" marT="0" marB="0" anchor="ctr"/>
                </a:tc>
                <a:tc>
                  <a:txBody>
                    <a:bodyPr/>
                    <a:lstStyle/>
                    <a:p>
                      <a:pPr algn="ctr" fontAlgn="ctr"/>
                      <a:r>
                        <a:rPr lang="en-GB" sz="1400" b="0" i="0" u="none" strike="noStrike" dirty="0">
                          <a:solidFill>
                            <a:srgbClr val="000000"/>
                          </a:solidFill>
                          <a:effectLst/>
                          <a:latin typeface="+mn-lt"/>
                        </a:rPr>
                        <a:t>90%</a:t>
                      </a:r>
                    </a:p>
                  </a:txBody>
                  <a:tcPr marL="0" marR="0" marT="0" marB="0" anchor="ctr"/>
                </a:tc>
                <a:extLst>
                  <a:ext uri="{0D108BD9-81ED-4DB2-BD59-A6C34878D82A}">
                    <a16:rowId xmlns:a16="http://schemas.microsoft.com/office/drawing/2014/main" val="10001"/>
                  </a:ext>
                </a:extLst>
              </a:tr>
              <a:tr h="305399">
                <a:tc>
                  <a:txBody>
                    <a:bodyPr/>
                    <a:lstStyle/>
                    <a:p>
                      <a:pPr algn="l" fontAlgn="ctr"/>
                      <a:r>
                        <a:rPr lang="en-GB" sz="1400" b="0" i="0" u="none" strike="noStrike">
                          <a:solidFill>
                            <a:srgbClr val="333333"/>
                          </a:solidFill>
                          <a:effectLst/>
                          <a:latin typeface="+mn-lt"/>
                        </a:rPr>
                        <a:t>Braintree</a:t>
                      </a:r>
                    </a:p>
                  </a:txBody>
                  <a:tcPr marL="0" marR="0" marT="0" marB="0" anchor="ctr"/>
                </a:tc>
                <a:tc>
                  <a:txBody>
                    <a:bodyPr/>
                    <a:lstStyle/>
                    <a:p>
                      <a:pPr algn="ctr" fontAlgn="ctr"/>
                      <a:r>
                        <a:rPr lang="en-GB" sz="1400" b="0" i="0" u="none" strike="noStrike">
                          <a:solidFill>
                            <a:srgbClr val="000000"/>
                          </a:solidFill>
                          <a:effectLst/>
                          <a:latin typeface="+mn-lt"/>
                        </a:rPr>
                        <a:t>90%</a:t>
                      </a:r>
                    </a:p>
                  </a:txBody>
                  <a:tcPr marL="0" marR="0" marT="0" marB="0" anchor="ctr"/>
                </a:tc>
                <a:extLst>
                  <a:ext uri="{0D108BD9-81ED-4DB2-BD59-A6C34878D82A}">
                    <a16:rowId xmlns:a16="http://schemas.microsoft.com/office/drawing/2014/main" val="10002"/>
                  </a:ext>
                </a:extLst>
              </a:tr>
              <a:tr h="305399">
                <a:tc>
                  <a:txBody>
                    <a:bodyPr/>
                    <a:lstStyle/>
                    <a:p>
                      <a:pPr algn="l" fontAlgn="ctr"/>
                      <a:r>
                        <a:rPr lang="en-GB" sz="1400" b="0" i="0" u="none" strike="noStrike">
                          <a:solidFill>
                            <a:srgbClr val="333333"/>
                          </a:solidFill>
                          <a:effectLst/>
                          <a:latin typeface="+mn-lt"/>
                        </a:rPr>
                        <a:t>Tendring</a:t>
                      </a:r>
                    </a:p>
                  </a:txBody>
                  <a:tcPr marL="0" marR="0" marT="0" marB="0" anchor="ctr"/>
                </a:tc>
                <a:tc>
                  <a:txBody>
                    <a:bodyPr/>
                    <a:lstStyle/>
                    <a:p>
                      <a:pPr algn="ctr" fontAlgn="ctr"/>
                      <a:r>
                        <a:rPr lang="en-GB" sz="1400" b="0" i="0" u="none" strike="noStrike">
                          <a:solidFill>
                            <a:srgbClr val="000000"/>
                          </a:solidFill>
                          <a:effectLst/>
                          <a:latin typeface="+mn-lt"/>
                        </a:rPr>
                        <a:t>89%</a:t>
                      </a:r>
                    </a:p>
                  </a:txBody>
                  <a:tcPr marL="0" marR="0" marT="0" marB="0" anchor="ctr"/>
                </a:tc>
                <a:extLst>
                  <a:ext uri="{0D108BD9-81ED-4DB2-BD59-A6C34878D82A}">
                    <a16:rowId xmlns:a16="http://schemas.microsoft.com/office/drawing/2014/main" val="10003"/>
                  </a:ext>
                </a:extLst>
              </a:tr>
              <a:tr h="305399">
                <a:tc>
                  <a:txBody>
                    <a:bodyPr/>
                    <a:lstStyle/>
                    <a:p>
                      <a:pPr algn="l" fontAlgn="ctr"/>
                      <a:r>
                        <a:rPr lang="en-GB" sz="1400" b="0" i="0" u="none" strike="noStrike">
                          <a:solidFill>
                            <a:srgbClr val="333333"/>
                          </a:solidFill>
                          <a:effectLst/>
                          <a:latin typeface="+mn-lt"/>
                        </a:rPr>
                        <a:t>Basildon</a:t>
                      </a:r>
                    </a:p>
                  </a:txBody>
                  <a:tcPr marL="0" marR="0" marT="0" marB="0" anchor="ctr"/>
                </a:tc>
                <a:tc>
                  <a:txBody>
                    <a:bodyPr/>
                    <a:lstStyle/>
                    <a:p>
                      <a:pPr algn="ctr" fontAlgn="ctr"/>
                      <a:r>
                        <a:rPr lang="en-GB" sz="1400" b="0" i="0" u="none" strike="noStrike">
                          <a:solidFill>
                            <a:srgbClr val="000000"/>
                          </a:solidFill>
                          <a:effectLst/>
                          <a:latin typeface="+mn-lt"/>
                        </a:rPr>
                        <a:t>85%</a:t>
                      </a:r>
                    </a:p>
                  </a:txBody>
                  <a:tcPr marL="0" marR="0" marT="0" marB="0" anchor="ctr"/>
                </a:tc>
                <a:extLst>
                  <a:ext uri="{0D108BD9-81ED-4DB2-BD59-A6C34878D82A}">
                    <a16:rowId xmlns:a16="http://schemas.microsoft.com/office/drawing/2014/main" val="10004"/>
                  </a:ext>
                </a:extLst>
              </a:tr>
              <a:tr h="305399">
                <a:tc>
                  <a:txBody>
                    <a:bodyPr/>
                    <a:lstStyle/>
                    <a:p>
                      <a:pPr algn="l" fontAlgn="ctr"/>
                      <a:r>
                        <a:rPr lang="en-GB" sz="1400" b="0" i="0" u="none" strike="noStrike">
                          <a:solidFill>
                            <a:srgbClr val="333333"/>
                          </a:solidFill>
                          <a:effectLst/>
                          <a:latin typeface="+mn-lt"/>
                        </a:rPr>
                        <a:t>Chelmsford</a:t>
                      </a:r>
                    </a:p>
                  </a:txBody>
                  <a:tcPr marL="0" marR="0" marT="0" marB="0" anchor="ctr"/>
                </a:tc>
                <a:tc>
                  <a:txBody>
                    <a:bodyPr/>
                    <a:lstStyle/>
                    <a:p>
                      <a:pPr algn="ctr" fontAlgn="ctr"/>
                      <a:r>
                        <a:rPr lang="en-GB" sz="1400" b="0" i="0" u="none" strike="noStrike" dirty="0">
                          <a:solidFill>
                            <a:srgbClr val="000000"/>
                          </a:solidFill>
                          <a:effectLst/>
                          <a:latin typeface="+mn-lt"/>
                        </a:rPr>
                        <a:t>85%</a:t>
                      </a:r>
                    </a:p>
                  </a:txBody>
                  <a:tcPr marL="0" marR="0" marT="0" marB="0" anchor="ctr"/>
                </a:tc>
                <a:extLst>
                  <a:ext uri="{0D108BD9-81ED-4DB2-BD59-A6C34878D82A}">
                    <a16:rowId xmlns:a16="http://schemas.microsoft.com/office/drawing/2014/main" val="10005"/>
                  </a:ext>
                </a:extLst>
              </a:tr>
              <a:tr h="305399">
                <a:tc>
                  <a:txBody>
                    <a:bodyPr/>
                    <a:lstStyle/>
                    <a:p>
                      <a:pPr algn="l" fontAlgn="ctr"/>
                      <a:r>
                        <a:rPr lang="en-GB" sz="1400" b="0" i="0" u="none" strike="noStrike">
                          <a:solidFill>
                            <a:srgbClr val="333333"/>
                          </a:solidFill>
                          <a:effectLst/>
                          <a:latin typeface="+mn-lt"/>
                        </a:rPr>
                        <a:t>Brentwood</a:t>
                      </a:r>
                    </a:p>
                  </a:txBody>
                  <a:tcPr marL="0" marR="0" marT="0" marB="0" anchor="ctr"/>
                </a:tc>
                <a:tc>
                  <a:txBody>
                    <a:bodyPr/>
                    <a:lstStyle/>
                    <a:p>
                      <a:pPr algn="ctr" fontAlgn="ctr"/>
                      <a:r>
                        <a:rPr lang="en-GB" sz="1400" b="0" i="0" u="none" strike="noStrike" dirty="0">
                          <a:solidFill>
                            <a:srgbClr val="000000"/>
                          </a:solidFill>
                          <a:effectLst/>
                          <a:latin typeface="+mn-lt"/>
                        </a:rPr>
                        <a:t>83%</a:t>
                      </a:r>
                    </a:p>
                  </a:txBody>
                  <a:tcPr marL="0" marR="0" marT="0" marB="0" anchor="ctr"/>
                </a:tc>
                <a:extLst>
                  <a:ext uri="{0D108BD9-81ED-4DB2-BD59-A6C34878D82A}">
                    <a16:rowId xmlns:a16="http://schemas.microsoft.com/office/drawing/2014/main" val="10006"/>
                  </a:ext>
                </a:extLst>
              </a:tr>
              <a:tr h="305399">
                <a:tc>
                  <a:txBody>
                    <a:bodyPr/>
                    <a:lstStyle/>
                    <a:p>
                      <a:pPr algn="l" fontAlgn="ctr"/>
                      <a:r>
                        <a:rPr lang="en-GB" sz="1400" b="0" i="0" u="none" strike="noStrike">
                          <a:solidFill>
                            <a:srgbClr val="333333"/>
                          </a:solidFill>
                          <a:effectLst/>
                          <a:latin typeface="+mn-lt"/>
                        </a:rPr>
                        <a:t>Epping Forest</a:t>
                      </a:r>
                    </a:p>
                  </a:txBody>
                  <a:tcPr marL="0" marR="0" marT="0" marB="0" anchor="ctr"/>
                </a:tc>
                <a:tc>
                  <a:txBody>
                    <a:bodyPr/>
                    <a:lstStyle/>
                    <a:p>
                      <a:pPr algn="ctr" fontAlgn="ctr"/>
                      <a:r>
                        <a:rPr lang="en-GB" sz="1400" b="0" i="0" u="none" strike="noStrike">
                          <a:solidFill>
                            <a:srgbClr val="000000"/>
                          </a:solidFill>
                          <a:effectLst/>
                          <a:latin typeface="+mn-lt"/>
                        </a:rPr>
                        <a:t>83%</a:t>
                      </a:r>
                    </a:p>
                  </a:txBody>
                  <a:tcPr marL="0" marR="0" marT="0" marB="0" anchor="ctr"/>
                </a:tc>
                <a:extLst>
                  <a:ext uri="{0D108BD9-81ED-4DB2-BD59-A6C34878D82A}">
                    <a16:rowId xmlns:a16="http://schemas.microsoft.com/office/drawing/2014/main" val="10007"/>
                  </a:ext>
                </a:extLst>
              </a:tr>
              <a:tr h="305399">
                <a:tc>
                  <a:txBody>
                    <a:bodyPr/>
                    <a:lstStyle/>
                    <a:p>
                      <a:pPr algn="l" fontAlgn="ctr"/>
                      <a:r>
                        <a:rPr lang="en-GB" sz="1400" b="0" i="0" u="none" strike="noStrike">
                          <a:solidFill>
                            <a:srgbClr val="333333"/>
                          </a:solidFill>
                          <a:effectLst/>
                          <a:latin typeface="+mn-lt"/>
                        </a:rPr>
                        <a:t>Colchester</a:t>
                      </a:r>
                    </a:p>
                  </a:txBody>
                  <a:tcPr marL="0" marR="0" marT="0" marB="0" anchor="ctr"/>
                </a:tc>
                <a:tc>
                  <a:txBody>
                    <a:bodyPr/>
                    <a:lstStyle/>
                    <a:p>
                      <a:pPr algn="ctr" fontAlgn="ctr"/>
                      <a:r>
                        <a:rPr lang="en-GB" sz="1400" b="0" i="0" u="none" strike="noStrike">
                          <a:solidFill>
                            <a:srgbClr val="000000"/>
                          </a:solidFill>
                          <a:effectLst/>
                          <a:latin typeface="+mn-lt"/>
                        </a:rPr>
                        <a:t>81%</a:t>
                      </a:r>
                    </a:p>
                  </a:txBody>
                  <a:tcPr marL="0" marR="0" marT="0" marB="0" anchor="ctr"/>
                </a:tc>
                <a:extLst>
                  <a:ext uri="{0D108BD9-81ED-4DB2-BD59-A6C34878D82A}">
                    <a16:rowId xmlns:a16="http://schemas.microsoft.com/office/drawing/2014/main" val="10008"/>
                  </a:ext>
                </a:extLst>
              </a:tr>
              <a:tr h="305399">
                <a:tc>
                  <a:txBody>
                    <a:bodyPr/>
                    <a:lstStyle/>
                    <a:p>
                      <a:pPr algn="l" fontAlgn="ctr"/>
                      <a:r>
                        <a:rPr lang="en-GB" sz="1400" b="0" i="0" u="none" strike="noStrike">
                          <a:solidFill>
                            <a:srgbClr val="333333"/>
                          </a:solidFill>
                          <a:effectLst/>
                          <a:latin typeface="+mn-lt"/>
                        </a:rPr>
                        <a:t>Thurrock</a:t>
                      </a:r>
                    </a:p>
                  </a:txBody>
                  <a:tcPr marL="0" marR="0" marT="0" marB="0" anchor="ctr"/>
                </a:tc>
                <a:tc>
                  <a:txBody>
                    <a:bodyPr/>
                    <a:lstStyle/>
                    <a:p>
                      <a:pPr algn="ctr" fontAlgn="ctr"/>
                      <a:r>
                        <a:rPr lang="en-GB" sz="1400" b="0" i="0" u="none" strike="noStrike" dirty="0">
                          <a:solidFill>
                            <a:srgbClr val="000000"/>
                          </a:solidFill>
                          <a:effectLst/>
                          <a:latin typeface="+mn-lt"/>
                        </a:rPr>
                        <a:t>80%</a:t>
                      </a:r>
                    </a:p>
                  </a:txBody>
                  <a:tcPr marL="0" marR="0" marT="0" marB="0" anchor="ctr"/>
                </a:tc>
                <a:extLst>
                  <a:ext uri="{0D108BD9-81ED-4DB2-BD59-A6C34878D82A}">
                    <a16:rowId xmlns:a16="http://schemas.microsoft.com/office/drawing/2014/main" val="10009"/>
                  </a:ext>
                </a:extLst>
              </a:tr>
              <a:tr h="305399">
                <a:tc>
                  <a:txBody>
                    <a:bodyPr/>
                    <a:lstStyle/>
                    <a:p>
                      <a:pPr algn="l" fontAlgn="ctr"/>
                      <a:r>
                        <a:rPr lang="en-GB" sz="1400" b="0" i="0" u="none" strike="noStrike" dirty="0" smtClean="0">
                          <a:solidFill>
                            <a:srgbClr val="333333"/>
                          </a:solidFill>
                          <a:effectLst/>
                          <a:latin typeface="+mn-lt"/>
                        </a:rPr>
                        <a:t>Southend-On-Sea</a:t>
                      </a:r>
                      <a:endParaRPr lang="en-GB" sz="1400" b="0" i="0" u="none" strike="noStrike" dirty="0">
                        <a:solidFill>
                          <a:srgbClr val="333333"/>
                        </a:solidFill>
                        <a:effectLst/>
                        <a:latin typeface="+mn-lt"/>
                      </a:endParaRPr>
                    </a:p>
                  </a:txBody>
                  <a:tcPr marL="0" marR="0" marT="0" marB="0" anchor="ctr"/>
                </a:tc>
                <a:tc>
                  <a:txBody>
                    <a:bodyPr/>
                    <a:lstStyle/>
                    <a:p>
                      <a:pPr algn="ctr" fontAlgn="ctr"/>
                      <a:r>
                        <a:rPr lang="en-GB" sz="1400" b="0" i="0" u="none" strike="noStrike">
                          <a:solidFill>
                            <a:srgbClr val="000000"/>
                          </a:solidFill>
                          <a:effectLst/>
                          <a:latin typeface="+mn-lt"/>
                        </a:rPr>
                        <a:t>79%</a:t>
                      </a:r>
                    </a:p>
                  </a:txBody>
                  <a:tcPr marL="0" marR="0" marT="0" marB="0" anchor="ctr"/>
                </a:tc>
                <a:extLst>
                  <a:ext uri="{0D108BD9-81ED-4DB2-BD59-A6C34878D82A}">
                    <a16:rowId xmlns:a16="http://schemas.microsoft.com/office/drawing/2014/main" val="10010"/>
                  </a:ext>
                </a:extLst>
              </a:tr>
              <a:tr h="305399">
                <a:tc>
                  <a:txBody>
                    <a:bodyPr/>
                    <a:lstStyle/>
                    <a:p>
                      <a:pPr algn="l" fontAlgn="ctr"/>
                      <a:r>
                        <a:rPr lang="en-GB" sz="1400" b="0" i="0" u="none" strike="noStrike">
                          <a:solidFill>
                            <a:srgbClr val="333333"/>
                          </a:solidFill>
                          <a:effectLst/>
                          <a:latin typeface="+mn-lt"/>
                        </a:rPr>
                        <a:t>Castle Point</a:t>
                      </a:r>
                    </a:p>
                  </a:txBody>
                  <a:tcPr marL="0" marR="0" marT="0" marB="0" anchor="ctr"/>
                </a:tc>
                <a:tc>
                  <a:txBody>
                    <a:bodyPr/>
                    <a:lstStyle/>
                    <a:p>
                      <a:pPr algn="ctr" fontAlgn="ctr"/>
                      <a:r>
                        <a:rPr lang="en-GB" sz="1400" b="0" i="0" u="none" strike="noStrike">
                          <a:solidFill>
                            <a:srgbClr val="000000"/>
                          </a:solidFill>
                          <a:effectLst/>
                          <a:latin typeface="+mn-lt"/>
                        </a:rPr>
                        <a:t>78%</a:t>
                      </a:r>
                    </a:p>
                  </a:txBody>
                  <a:tcPr marL="0" marR="0" marT="0" marB="0" anchor="ctr"/>
                </a:tc>
                <a:extLst>
                  <a:ext uri="{0D108BD9-81ED-4DB2-BD59-A6C34878D82A}">
                    <a16:rowId xmlns:a16="http://schemas.microsoft.com/office/drawing/2014/main" val="10011"/>
                  </a:ext>
                </a:extLst>
              </a:tr>
              <a:tr h="305399">
                <a:tc>
                  <a:txBody>
                    <a:bodyPr/>
                    <a:lstStyle/>
                    <a:p>
                      <a:pPr algn="l" fontAlgn="ctr"/>
                      <a:r>
                        <a:rPr lang="en-GB" sz="1400" b="0" i="0" u="none" strike="noStrike">
                          <a:solidFill>
                            <a:srgbClr val="333333"/>
                          </a:solidFill>
                          <a:effectLst/>
                          <a:latin typeface="+mn-lt"/>
                        </a:rPr>
                        <a:t>Uttlesford</a:t>
                      </a:r>
                    </a:p>
                  </a:txBody>
                  <a:tcPr marL="0" marR="0" marT="0" marB="0" anchor="ctr"/>
                </a:tc>
                <a:tc>
                  <a:txBody>
                    <a:bodyPr/>
                    <a:lstStyle/>
                    <a:p>
                      <a:pPr algn="ctr" fontAlgn="ctr"/>
                      <a:r>
                        <a:rPr lang="en-GB" sz="1400" b="0" i="0" u="none" strike="noStrike">
                          <a:solidFill>
                            <a:srgbClr val="000000"/>
                          </a:solidFill>
                          <a:effectLst/>
                          <a:latin typeface="+mn-lt"/>
                        </a:rPr>
                        <a:t>78%</a:t>
                      </a:r>
                    </a:p>
                  </a:txBody>
                  <a:tcPr marL="0" marR="0" marT="0" marB="0" anchor="ctr"/>
                </a:tc>
                <a:extLst>
                  <a:ext uri="{0D108BD9-81ED-4DB2-BD59-A6C34878D82A}">
                    <a16:rowId xmlns:a16="http://schemas.microsoft.com/office/drawing/2014/main" val="10012"/>
                  </a:ext>
                </a:extLst>
              </a:tr>
              <a:tr h="305399">
                <a:tc>
                  <a:txBody>
                    <a:bodyPr/>
                    <a:lstStyle/>
                    <a:p>
                      <a:pPr algn="l" fontAlgn="ctr"/>
                      <a:r>
                        <a:rPr lang="en-GB" sz="1400" b="0" i="0" u="none" strike="noStrike">
                          <a:solidFill>
                            <a:srgbClr val="333333"/>
                          </a:solidFill>
                          <a:effectLst/>
                          <a:latin typeface="+mn-lt"/>
                        </a:rPr>
                        <a:t>Maldon</a:t>
                      </a:r>
                    </a:p>
                  </a:txBody>
                  <a:tcPr marL="0" marR="0" marT="0" marB="0" anchor="ctr"/>
                </a:tc>
                <a:tc>
                  <a:txBody>
                    <a:bodyPr/>
                    <a:lstStyle/>
                    <a:p>
                      <a:pPr algn="ctr" fontAlgn="ctr"/>
                      <a:r>
                        <a:rPr lang="en-GB" sz="1400" b="0" i="0" u="none" strike="noStrike">
                          <a:solidFill>
                            <a:srgbClr val="000000"/>
                          </a:solidFill>
                          <a:effectLst/>
                          <a:latin typeface="+mn-lt"/>
                        </a:rPr>
                        <a:t>76%</a:t>
                      </a:r>
                    </a:p>
                  </a:txBody>
                  <a:tcPr marL="0" marR="0" marT="0" marB="0" anchor="ctr"/>
                </a:tc>
                <a:extLst>
                  <a:ext uri="{0D108BD9-81ED-4DB2-BD59-A6C34878D82A}">
                    <a16:rowId xmlns:a16="http://schemas.microsoft.com/office/drawing/2014/main" val="10013"/>
                  </a:ext>
                </a:extLst>
              </a:tr>
              <a:tr h="305399">
                <a:tc>
                  <a:txBody>
                    <a:bodyPr/>
                    <a:lstStyle/>
                    <a:p>
                      <a:pPr algn="l" fontAlgn="ctr"/>
                      <a:r>
                        <a:rPr lang="en-GB" sz="1400" b="0" i="0" u="none" strike="noStrike">
                          <a:solidFill>
                            <a:srgbClr val="333333"/>
                          </a:solidFill>
                          <a:effectLst/>
                          <a:latin typeface="+mn-lt"/>
                        </a:rPr>
                        <a:t>Harlow</a:t>
                      </a:r>
                    </a:p>
                  </a:txBody>
                  <a:tcPr marL="0" marR="0" marT="0" marB="0" anchor="ctr"/>
                </a:tc>
                <a:tc>
                  <a:txBody>
                    <a:bodyPr/>
                    <a:lstStyle/>
                    <a:p>
                      <a:pPr algn="ctr" fontAlgn="ctr"/>
                      <a:r>
                        <a:rPr lang="en-GB" sz="1400" b="0" i="0" u="none" strike="noStrike" dirty="0">
                          <a:solidFill>
                            <a:srgbClr val="000000"/>
                          </a:solidFill>
                          <a:effectLst/>
                          <a:latin typeface="+mn-lt"/>
                        </a:rPr>
                        <a:t>74%</a:t>
                      </a:r>
                    </a:p>
                  </a:txBody>
                  <a:tcPr marL="0" marR="0" marT="0" marB="0" anchor="ctr"/>
                </a:tc>
                <a:extLst>
                  <a:ext uri="{0D108BD9-81ED-4DB2-BD59-A6C34878D82A}">
                    <a16:rowId xmlns:a16="http://schemas.microsoft.com/office/drawing/2014/main" val="10014"/>
                  </a:ext>
                </a:extLst>
              </a:tr>
            </a:tbl>
          </a:graphicData>
        </a:graphic>
      </p:graphicFrame>
      <p:graphicFrame>
        <p:nvGraphicFramePr>
          <p:cNvPr id="19" name="Table 18">
            <a:extLst>
              <a:ext uri="{FF2B5EF4-FFF2-40B4-BE49-F238E27FC236}">
                <a16:creationId xmlns:a16="http://schemas.microsoft.com/office/drawing/2014/main" id="{34F86F01-352F-4B7F-897B-9806DA60D4E5}"/>
              </a:ext>
            </a:extLst>
          </p:cNvPr>
          <p:cNvGraphicFramePr>
            <a:graphicFrameLocks noGrp="1"/>
          </p:cNvGraphicFramePr>
          <p:nvPr>
            <p:extLst/>
          </p:nvPr>
        </p:nvGraphicFramePr>
        <p:xfrm>
          <a:off x="3409731" y="1592850"/>
          <a:ext cx="2547592" cy="3847382"/>
        </p:xfrm>
        <a:graphic>
          <a:graphicData uri="http://schemas.openxmlformats.org/drawingml/2006/table">
            <a:tbl>
              <a:tblPr firstRow="1" bandRow="1">
                <a:tableStyleId>{7DF18680-E054-41AD-8BC1-D1AEF772440D}</a:tableStyleId>
              </a:tblPr>
              <a:tblGrid>
                <a:gridCol w="1175992">
                  <a:extLst>
                    <a:ext uri="{9D8B030D-6E8A-4147-A177-3AD203B41FA5}">
                      <a16:colId xmlns:a16="http://schemas.microsoft.com/office/drawing/2014/main" val="3854272616"/>
                    </a:ext>
                  </a:extLst>
                </a:gridCol>
                <a:gridCol w="1371600">
                  <a:extLst>
                    <a:ext uri="{9D8B030D-6E8A-4147-A177-3AD203B41FA5}">
                      <a16:colId xmlns:a16="http://schemas.microsoft.com/office/drawing/2014/main" val="645884405"/>
                    </a:ext>
                  </a:extLst>
                </a:gridCol>
              </a:tblGrid>
              <a:tr h="350665">
                <a:tc gridSpan="2">
                  <a:txBody>
                    <a:bodyPr/>
                    <a:lstStyle/>
                    <a:p>
                      <a:pPr algn="ctr" fontAlgn="b"/>
                      <a:r>
                        <a:rPr lang="en-GB" sz="1800" b="1" kern="1200" dirty="0" smtClean="0">
                          <a:solidFill>
                            <a:schemeClr val="lt1"/>
                          </a:solidFill>
                          <a:latin typeface="+mn-lt"/>
                          <a:ea typeface="+mn-ea"/>
                          <a:cs typeface="+mn-cs"/>
                        </a:rPr>
                        <a:t>Demographics</a:t>
                      </a:r>
                      <a:endParaRPr lang="en-GB" sz="1800" b="1" kern="1200" dirty="0">
                        <a:solidFill>
                          <a:schemeClr val="lt1"/>
                        </a:solidFill>
                        <a:latin typeface="+mn-lt"/>
                        <a:ea typeface="+mn-ea"/>
                        <a:cs typeface="+mn-cs"/>
                      </a:endParaRPr>
                    </a:p>
                  </a:txBody>
                  <a:tcPr marL="0" marR="0" marT="0" marB="0" anchor="ctr"/>
                </a:tc>
                <a:tc hMerge="1">
                  <a:txBody>
                    <a:bodyPr/>
                    <a:lstStyle/>
                    <a:p>
                      <a:pPr algn="ctr" fontAlgn="b"/>
                      <a:endParaRPr lang="en-GB" sz="1400" b="1" i="0" u="none" strike="noStrike" dirty="0">
                        <a:solidFill>
                          <a:schemeClr val="bg1"/>
                        </a:solidFill>
                        <a:effectLst/>
                        <a:latin typeface="+mn-lt"/>
                      </a:endParaRPr>
                    </a:p>
                  </a:txBody>
                  <a:tcPr marL="0" marR="0" marT="0" marB="0" anchor="ctr">
                    <a:solidFill>
                      <a:srgbClr val="4472C4"/>
                    </a:solidFill>
                  </a:tcPr>
                </a:tc>
                <a:extLst>
                  <a:ext uri="{0D108BD9-81ED-4DB2-BD59-A6C34878D82A}">
                    <a16:rowId xmlns:a16="http://schemas.microsoft.com/office/drawing/2014/main" val="3536264571"/>
                  </a:ext>
                </a:extLst>
              </a:tr>
              <a:tr h="304744">
                <a:tc>
                  <a:txBody>
                    <a:bodyPr/>
                    <a:lstStyle/>
                    <a:p>
                      <a:pPr algn="l" fontAlgn="b"/>
                      <a:r>
                        <a:rPr lang="en-GB" sz="1400" b="0" i="0" u="none" strike="noStrike" dirty="0">
                          <a:solidFill>
                            <a:srgbClr val="333333"/>
                          </a:solidFill>
                          <a:effectLst/>
                          <a:latin typeface="+mn-lt"/>
                        </a:rPr>
                        <a:t>Male</a:t>
                      </a:r>
                    </a:p>
                  </a:txBody>
                  <a:tcPr marL="0" marR="0" marT="0" marB="0" anchor="ctr"/>
                </a:tc>
                <a:tc>
                  <a:txBody>
                    <a:bodyPr/>
                    <a:lstStyle/>
                    <a:p>
                      <a:pPr marL="0" algn="ctr" defTabSz="914400" rtl="0" eaLnBrk="1" fontAlgn="b" latinLnBrk="0" hangingPunct="1"/>
                      <a:r>
                        <a:rPr lang="en-GB" sz="1400" u="none" strike="noStrike" kern="1200" dirty="0" smtClean="0">
                          <a:solidFill>
                            <a:schemeClr val="dk1"/>
                          </a:solidFill>
                          <a:effectLst/>
                          <a:latin typeface="+mn-lt"/>
                          <a:ea typeface="+mn-ea"/>
                          <a:cs typeface="+mn-cs"/>
                        </a:rPr>
                        <a:t>78%</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1202464480"/>
                  </a:ext>
                </a:extLst>
              </a:tr>
              <a:tr h="304744">
                <a:tc>
                  <a:txBody>
                    <a:bodyPr/>
                    <a:lstStyle/>
                    <a:p>
                      <a:pPr algn="l" fontAlgn="b"/>
                      <a:r>
                        <a:rPr lang="en-GB" sz="1400" b="0" i="0" u="none" strike="noStrike" dirty="0">
                          <a:solidFill>
                            <a:srgbClr val="333333"/>
                          </a:solidFill>
                          <a:effectLst/>
                          <a:latin typeface="+mn-lt"/>
                        </a:rPr>
                        <a:t>Female</a:t>
                      </a:r>
                    </a:p>
                  </a:txBody>
                  <a:tcPr marL="0" marR="0" marT="0" marB="0" anchor="ctr"/>
                </a:tc>
                <a:tc>
                  <a:txBody>
                    <a:bodyPr/>
                    <a:lstStyle/>
                    <a:p>
                      <a:pPr marL="0" algn="ctr" defTabSz="914400" rtl="0" eaLnBrk="1" fontAlgn="b" latinLnBrk="0" hangingPunct="1"/>
                      <a:r>
                        <a:rPr lang="en-GB" sz="1400" u="none" strike="noStrike" kern="1200" dirty="0" smtClean="0">
                          <a:solidFill>
                            <a:schemeClr val="dk1"/>
                          </a:solidFill>
                          <a:effectLst/>
                          <a:latin typeface="+mn-lt"/>
                          <a:ea typeface="+mn-ea"/>
                          <a:cs typeface="+mn-cs"/>
                        </a:rPr>
                        <a:t>86%</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868275399"/>
                  </a:ext>
                </a:extLst>
              </a:tr>
              <a:tr h="32539">
                <a:tc>
                  <a:txBody>
                    <a:bodyPr/>
                    <a:lstStyle/>
                    <a:p>
                      <a:pPr algn="l" fontAlgn="b"/>
                      <a:endParaRPr lang="en-GB" sz="200" b="0" i="0" u="none" strike="noStrike" dirty="0">
                        <a:solidFill>
                          <a:srgbClr val="333333"/>
                        </a:solidFill>
                        <a:effectLst/>
                        <a:latin typeface="+mn-lt"/>
                      </a:endParaRPr>
                    </a:p>
                  </a:txBody>
                  <a:tcPr marL="0" marR="0" marT="0" marB="0" anchor="ctr">
                    <a:noFill/>
                  </a:tcPr>
                </a:tc>
                <a:tc>
                  <a:txBody>
                    <a:bodyPr/>
                    <a:lstStyle/>
                    <a:p>
                      <a:pPr algn="ctr" fontAlgn="b"/>
                      <a:endParaRPr lang="en-GB" sz="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237384134"/>
                  </a:ext>
                </a:extLst>
              </a:tr>
              <a:tr h="203439">
                <a:tc>
                  <a:txBody>
                    <a:bodyPr/>
                    <a:lstStyle/>
                    <a:p>
                      <a:pPr algn="l" fontAlgn="b"/>
                      <a:endParaRPr lang="en-GB" sz="200" b="0" i="0" u="none" strike="noStrike" dirty="0">
                        <a:solidFill>
                          <a:srgbClr val="333333"/>
                        </a:solidFill>
                        <a:effectLst/>
                        <a:latin typeface="+mn-lt"/>
                      </a:endParaRPr>
                    </a:p>
                  </a:txBody>
                  <a:tcPr marL="0" marR="0" marT="0" marB="0" anchor="ctr">
                    <a:noFill/>
                  </a:tcPr>
                </a:tc>
                <a:tc>
                  <a:txBody>
                    <a:bodyPr/>
                    <a:lstStyle/>
                    <a:p>
                      <a:pPr algn="ctr" fontAlgn="b"/>
                      <a:endParaRPr lang="en-GB" sz="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4205314162"/>
                  </a:ext>
                </a:extLst>
              </a:tr>
              <a:tr h="304744">
                <a:tc>
                  <a:txBody>
                    <a:bodyPr/>
                    <a:lstStyle/>
                    <a:p>
                      <a:pPr algn="l" fontAlgn="b"/>
                      <a:r>
                        <a:rPr lang="en-GB" sz="1400" b="0" i="0" u="none" strike="noStrike" dirty="0">
                          <a:solidFill>
                            <a:srgbClr val="333333"/>
                          </a:solidFill>
                          <a:effectLst/>
                          <a:latin typeface="+mn-lt"/>
                        </a:rPr>
                        <a:t>Under 35</a:t>
                      </a:r>
                    </a:p>
                  </a:txBody>
                  <a:tcPr marL="0" marR="0" marT="0" marB="0" anchor="ctr"/>
                </a:tc>
                <a:tc>
                  <a:txBody>
                    <a:bodyPr/>
                    <a:lstStyle/>
                    <a:p>
                      <a:pPr algn="ctr" fontAlgn="ctr"/>
                      <a:r>
                        <a:rPr lang="en-GB" sz="1400" u="none" strike="noStrike" kern="1200" dirty="0" smtClean="0">
                          <a:solidFill>
                            <a:schemeClr val="dk1"/>
                          </a:solidFill>
                          <a:effectLst/>
                          <a:latin typeface="+mn-lt"/>
                          <a:ea typeface="+mn-ea"/>
                          <a:cs typeface="+mn-cs"/>
                        </a:rPr>
                        <a:t>84%</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103565419"/>
                  </a:ext>
                </a:extLst>
              </a:tr>
              <a:tr h="304744">
                <a:tc>
                  <a:txBody>
                    <a:bodyPr/>
                    <a:lstStyle/>
                    <a:p>
                      <a:pPr algn="l" fontAlgn="b"/>
                      <a:r>
                        <a:rPr lang="en-GB" sz="1400" b="0" i="0" u="none" strike="noStrike" dirty="0">
                          <a:solidFill>
                            <a:srgbClr val="333333"/>
                          </a:solidFill>
                          <a:effectLst/>
                          <a:latin typeface="+mn-lt"/>
                        </a:rPr>
                        <a:t>35-54</a:t>
                      </a:r>
                    </a:p>
                  </a:txBody>
                  <a:tcPr marL="0" marR="0" marT="0" marB="0" anchor="ctr"/>
                </a:tc>
                <a:tc>
                  <a:txBody>
                    <a:bodyPr/>
                    <a:lstStyle/>
                    <a:p>
                      <a:pPr algn="ctr" fontAlgn="ctr"/>
                      <a:r>
                        <a:rPr lang="en-GB" sz="1400" u="none" strike="noStrike" kern="1200" dirty="0" smtClean="0">
                          <a:solidFill>
                            <a:schemeClr val="dk1"/>
                          </a:solidFill>
                          <a:effectLst/>
                          <a:latin typeface="+mn-lt"/>
                          <a:ea typeface="+mn-ea"/>
                          <a:cs typeface="+mn-cs"/>
                        </a:rPr>
                        <a:t>84%</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1218732941"/>
                  </a:ext>
                </a:extLst>
              </a:tr>
              <a:tr h="304744">
                <a:tc>
                  <a:txBody>
                    <a:bodyPr/>
                    <a:lstStyle/>
                    <a:p>
                      <a:pPr algn="l" fontAlgn="b"/>
                      <a:r>
                        <a:rPr lang="en-GB" sz="1400" b="0" i="0" u="none" strike="noStrike" dirty="0">
                          <a:solidFill>
                            <a:srgbClr val="333333"/>
                          </a:solidFill>
                          <a:effectLst/>
                          <a:latin typeface="+mn-lt"/>
                        </a:rPr>
                        <a:t>55+</a:t>
                      </a:r>
                    </a:p>
                  </a:txBody>
                  <a:tcPr marL="0" marR="0" marT="0" marB="0" anchor="ctr"/>
                </a:tc>
                <a:tc>
                  <a:txBody>
                    <a:bodyPr/>
                    <a:lstStyle/>
                    <a:p>
                      <a:pPr algn="ctr" fontAlgn="ctr"/>
                      <a:r>
                        <a:rPr lang="en-GB" sz="1400" u="none" strike="noStrike" kern="1200" dirty="0" smtClean="0">
                          <a:solidFill>
                            <a:schemeClr val="dk1"/>
                          </a:solidFill>
                          <a:effectLst/>
                          <a:latin typeface="+mn-lt"/>
                          <a:ea typeface="+mn-ea"/>
                          <a:cs typeface="+mn-cs"/>
                        </a:rPr>
                        <a:t>79%</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3346878028"/>
                  </a:ext>
                </a:extLst>
              </a:tr>
              <a:tr h="255104">
                <a:tc>
                  <a:txBody>
                    <a:bodyPr/>
                    <a:lstStyle/>
                    <a:p>
                      <a:pPr algn="l" fontAlgn="b"/>
                      <a:endParaRPr lang="en-GB" sz="200" b="0" i="0" u="none" strike="noStrike" dirty="0">
                        <a:solidFill>
                          <a:srgbClr val="333333"/>
                        </a:solidFill>
                        <a:effectLst/>
                        <a:latin typeface="+mn-lt"/>
                      </a:endParaRPr>
                    </a:p>
                  </a:txBody>
                  <a:tcPr marL="0" marR="0" marT="0" marB="0" anchor="ctr">
                    <a:noFill/>
                  </a:tcPr>
                </a:tc>
                <a:tc>
                  <a:txBody>
                    <a:bodyPr/>
                    <a:lstStyle/>
                    <a:p>
                      <a:pPr algn="ctr" fontAlgn="b"/>
                      <a:endParaRPr lang="en-GB" sz="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3701549307"/>
                  </a:ext>
                </a:extLst>
              </a:tr>
              <a:tr h="32539">
                <a:tc>
                  <a:txBody>
                    <a:bodyPr/>
                    <a:lstStyle/>
                    <a:p>
                      <a:pPr algn="l" fontAlgn="b"/>
                      <a:endParaRPr lang="en-GB" sz="200" b="0" i="0" u="none" strike="noStrike">
                        <a:solidFill>
                          <a:srgbClr val="333333"/>
                        </a:solidFill>
                        <a:effectLst/>
                        <a:latin typeface="+mn-lt"/>
                      </a:endParaRPr>
                    </a:p>
                  </a:txBody>
                  <a:tcPr marL="0" marR="0" marT="0" marB="0" anchor="ctr">
                    <a:noFill/>
                  </a:tcPr>
                </a:tc>
                <a:tc>
                  <a:txBody>
                    <a:bodyPr/>
                    <a:lstStyle/>
                    <a:p>
                      <a:pPr algn="ctr" fontAlgn="b"/>
                      <a:endParaRPr lang="en-GB" sz="200" b="0" i="0" u="none" strike="noStrike">
                        <a:solidFill>
                          <a:srgbClr val="000000"/>
                        </a:solidFill>
                        <a:effectLst/>
                        <a:latin typeface="+mn-lt"/>
                      </a:endParaRPr>
                    </a:p>
                  </a:txBody>
                  <a:tcPr marL="0" marR="0" marT="0" marB="0" anchor="ctr">
                    <a:noFill/>
                  </a:tcPr>
                </a:tc>
                <a:extLst>
                  <a:ext uri="{0D108BD9-81ED-4DB2-BD59-A6C34878D82A}">
                    <a16:rowId xmlns:a16="http://schemas.microsoft.com/office/drawing/2014/main" val="2173394249"/>
                  </a:ext>
                </a:extLst>
              </a:tr>
              <a:tr h="304744">
                <a:tc>
                  <a:txBody>
                    <a:bodyPr/>
                    <a:lstStyle/>
                    <a:p>
                      <a:pPr algn="l" fontAlgn="b"/>
                      <a:r>
                        <a:rPr lang="en-GB" sz="1400" b="0" i="0" u="none" strike="noStrike" dirty="0">
                          <a:solidFill>
                            <a:srgbClr val="333333"/>
                          </a:solidFill>
                          <a:effectLst/>
                          <a:latin typeface="+mn-lt"/>
                        </a:rPr>
                        <a:t>White</a:t>
                      </a:r>
                    </a:p>
                  </a:txBody>
                  <a:tcPr marL="0" marR="0" marT="0" marB="0" anchor="ctr"/>
                </a:tc>
                <a:tc>
                  <a:txBody>
                    <a:bodyPr/>
                    <a:lstStyle/>
                    <a:p>
                      <a:pPr marL="0" algn="ctr" defTabSz="914400" rtl="0" eaLnBrk="1" fontAlgn="ctr" latinLnBrk="0" hangingPunct="1"/>
                      <a:r>
                        <a:rPr lang="en-GB" sz="1400" u="none" strike="noStrike" kern="1200" dirty="0" smtClean="0">
                          <a:solidFill>
                            <a:schemeClr val="dk1"/>
                          </a:solidFill>
                          <a:effectLst/>
                          <a:latin typeface="+mn-lt"/>
                          <a:ea typeface="+mn-ea"/>
                          <a:cs typeface="+mn-cs"/>
                        </a:rPr>
                        <a:t>82%</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906712720"/>
                  </a:ext>
                </a:extLst>
              </a:tr>
              <a:tr h="304744">
                <a:tc>
                  <a:txBody>
                    <a:bodyPr/>
                    <a:lstStyle/>
                    <a:p>
                      <a:pPr algn="l" fontAlgn="b"/>
                      <a:r>
                        <a:rPr lang="en-GB" sz="1400" b="0" i="0" u="none" strike="noStrike" dirty="0">
                          <a:solidFill>
                            <a:srgbClr val="333333"/>
                          </a:solidFill>
                          <a:effectLst/>
                          <a:latin typeface="+mn-lt"/>
                        </a:rPr>
                        <a:t>BME</a:t>
                      </a:r>
                    </a:p>
                  </a:txBody>
                  <a:tcPr marL="0" marR="0" marT="0" marB="0" anchor="ctr"/>
                </a:tc>
                <a:tc>
                  <a:txBody>
                    <a:bodyPr/>
                    <a:lstStyle/>
                    <a:p>
                      <a:pPr marL="0" algn="ctr" defTabSz="914400" rtl="0" eaLnBrk="1" fontAlgn="ctr" latinLnBrk="0" hangingPunct="1"/>
                      <a:r>
                        <a:rPr lang="en-GB" sz="1400" u="none" strike="noStrike" kern="1200" dirty="0" smtClean="0">
                          <a:solidFill>
                            <a:schemeClr val="dk1"/>
                          </a:solidFill>
                          <a:effectLst/>
                          <a:latin typeface="+mn-lt"/>
                          <a:ea typeface="+mn-ea"/>
                          <a:cs typeface="+mn-cs"/>
                        </a:rPr>
                        <a:t>81%</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3927900829"/>
                  </a:ext>
                </a:extLst>
              </a:tr>
              <a:tr h="44490">
                <a:tc>
                  <a:txBody>
                    <a:bodyPr/>
                    <a:lstStyle/>
                    <a:p>
                      <a:pPr algn="l" fontAlgn="b"/>
                      <a:endParaRPr lang="en-GB" sz="200" b="0" i="0" u="none" strike="noStrike" dirty="0">
                        <a:solidFill>
                          <a:srgbClr val="333333"/>
                        </a:solidFill>
                        <a:effectLst/>
                        <a:latin typeface="+mn-lt"/>
                      </a:endParaRPr>
                    </a:p>
                  </a:txBody>
                  <a:tcPr marL="0" marR="0" marT="0" marB="0" anchor="ctr">
                    <a:noFill/>
                  </a:tcPr>
                </a:tc>
                <a:tc>
                  <a:txBody>
                    <a:bodyPr/>
                    <a:lstStyle/>
                    <a:p>
                      <a:pPr algn="ctr" fontAlgn="b"/>
                      <a:endParaRPr lang="en-GB" sz="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487425004"/>
                  </a:ext>
                </a:extLst>
              </a:tr>
              <a:tr h="185910">
                <a:tc>
                  <a:txBody>
                    <a:bodyPr/>
                    <a:lstStyle/>
                    <a:p>
                      <a:pPr algn="l" fontAlgn="b"/>
                      <a:endParaRPr lang="en-GB" sz="200" b="0" i="0" u="none" strike="noStrike" dirty="0">
                        <a:solidFill>
                          <a:srgbClr val="333333"/>
                        </a:solidFill>
                        <a:effectLst/>
                        <a:latin typeface="+mn-lt"/>
                      </a:endParaRPr>
                    </a:p>
                  </a:txBody>
                  <a:tcPr marL="0" marR="0" marT="0" marB="0" anchor="ctr">
                    <a:noFill/>
                  </a:tcPr>
                </a:tc>
                <a:tc>
                  <a:txBody>
                    <a:bodyPr/>
                    <a:lstStyle/>
                    <a:p>
                      <a:pPr algn="ctr" fontAlgn="b"/>
                      <a:endParaRPr lang="en-GB" sz="2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3305554848"/>
                  </a:ext>
                </a:extLst>
              </a:tr>
              <a:tr h="304744">
                <a:tc>
                  <a:txBody>
                    <a:bodyPr/>
                    <a:lstStyle/>
                    <a:p>
                      <a:pPr algn="l" fontAlgn="b"/>
                      <a:r>
                        <a:rPr lang="en-GB" sz="1400" b="0" i="0" u="none" strike="noStrike" dirty="0" smtClean="0">
                          <a:solidFill>
                            <a:srgbClr val="333333"/>
                          </a:solidFill>
                          <a:effectLst/>
                          <a:latin typeface="+mn-lt"/>
                        </a:rPr>
                        <a:t>Disability</a:t>
                      </a:r>
                      <a:endParaRPr lang="en-GB" sz="1400" b="0" i="0" u="none" strike="noStrike" dirty="0">
                        <a:solidFill>
                          <a:srgbClr val="333333"/>
                        </a:solidFill>
                        <a:effectLst/>
                        <a:latin typeface="+mn-lt"/>
                      </a:endParaRPr>
                    </a:p>
                  </a:txBody>
                  <a:tcPr marL="0" marR="0" marT="0" marB="0" anchor="ctr"/>
                </a:tc>
                <a:tc>
                  <a:txBody>
                    <a:bodyPr/>
                    <a:lstStyle/>
                    <a:p>
                      <a:pPr marL="0" algn="ctr" defTabSz="914400" rtl="0" eaLnBrk="1" fontAlgn="ctr" latinLnBrk="0" hangingPunct="1"/>
                      <a:r>
                        <a:rPr lang="en-GB" sz="1400" u="none" strike="noStrike" kern="1200" dirty="0" smtClean="0">
                          <a:solidFill>
                            <a:schemeClr val="dk1"/>
                          </a:solidFill>
                          <a:effectLst/>
                          <a:latin typeface="+mn-lt"/>
                          <a:ea typeface="+mn-ea"/>
                          <a:cs typeface="+mn-cs"/>
                        </a:rPr>
                        <a:t>75%</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2048142123"/>
                  </a:ext>
                </a:extLst>
              </a:tr>
              <a:tr h="304744">
                <a:tc>
                  <a:txBody>
                    <a:bodyPr/>
                    <a:lstStyle/>
                    <a:p>
                      <a:pPr algn="l" fontAlgn="b"/>
                      <a:r>
                        <a:rPr lang="en-GB" sz="1400" b="0" i="0" u="none" strike="noStrike" dirty="0" smtClean="0">
                          <a:solidFill>
                            <a:srgbClr val="333333"/>
                          </a:solidFill>
                          <a:effectLst/>
                          <a:latin typeface="+mn-lt"/>
                        </a:rPr>
                        <a:t>No Disability</a:t>
                      </a:r>
                      <a:endParaRPr lang="en-GB" sz="1400" b="0" i="0" u="none" strike="noStrike" dirty="0">
                        <a:solidFill>
                          <a:srgbClr val="333333"/>
                        </a:solidFill>
                        <a:effectLst/>
                        <a:latin typeface="+mn-lt"/>
                      </a:endParaRPr>
                    </a:p>
                  </a:txBody>
                  <a:tcPr marL="0" marR="0" marT="0" marB="0" anchor="ctr"/>
                </a:tc>
                <a:tc>
                  <a:txBody>
                    <a:bodyPr/>
                    <a:lstStyle/>
                    <a:p>
                      <a:pPr marL="0" algn="ctr" defTabSz="914400" rtl="0" eaLnBrk="1" fontAlgn="ctr" latinLnBrk="0" hangingPunct="1"/>
                      <a:r>
                        <a:rPr lang="en-GB" sz="1400" u="none" strike="noStrike" kern="1200" dirty="0" smtClean="0">
                          <a:solidFill>
                            <a:schemeClr val="dk1"/>
                          </a:solidFill>
                          <a:effectLst/>
                          <a:latin typeface="+mn-lt"/>
                          <a:ea typeface="+mn-ea"/>
                          <a:cs typeface="+mn-cs"/>
                        </a:rPr>
                        <a:t>83%</a:t>
                      </a:r>
                      <a:endParaRPr lang="en-GB" sz="1400" u="none" strike="noStrike" kern="1200" dirty="0">
                        <a:solidFill>
                          <a:schemeClr val="dk1"/>
                        </a:solidFill>
                        <a:effectLst/>
                        <a:latin typeface="+mn-lt"/>
                        <a:ea typeface="+mn-ea"/>
                        <a:cs typeface="+mn-cs"/>
                      </a:endParaRPr>
                    </a:p>
                  </a:txBody>
                  <a:tcPr marL="9525" marR="171450" marT="9525" marB="0" anchor="ctr"/>
                </a:tc>
                <a:extLst>
                  <a:ext uri="{0D108BD9-81ED-4DB2-BD59-A6C34878D82A}">
                    <a16:rowId xmlns:a16="http://schemas.microsoft.com/office/drawing/2014/main" val="766261509"/>
                  </a:ext>
                </a:extLst>
              </a:tr>
            </a:tbl>
          </a:graphicData>
        </a:graphic>
      </p:graphicFrame>
      <p:graphicFrame>
        <p:nvGraphicFramePr>
          <p:cNvPr id="21" name="Table 20"/>
          <p:cNvGraphicFramePr>
            <a:graphicFrameLocks noGrp="1"/>
          </p:cNvGraphicFramePr>
          <p:nvPr>
            <p:extLst/>
          </p:nvPr>
        </p:nvGraphicFramePr>
        <p:xfrm>
          <a:off x="6106269" y="1592850"/>
          <a:ext cx="2927153" cy="4627163"/>
        </p:xfrm>
        <a:graphic>
          <a:graphicData uri="http://schemas.openxmlformats.org/drawingml/2006/table">
            <a:tbl>
              <a:tblPr firstRow="1" bandRow="1">
                <a:tableStyleId>{7DF18680-E054-41AD-8BC1-D1AEF772440D}</a:tableStyleId>
              </a:tblPr>
              <a:tblGrid>
                <a:gridCol w="1495168">
                  <a:extLst>
                    <a:ext uri="{9D8B030D-6E8A-4147-A177-3AD203B41FA5}">
                      <a16:colId xmlns:a16="http://schemas.microsoft.com/office/drawing/2014/main" val="20000"/>
                    </a:ext>
                  </a:extLst>
                </a:gridCol>
                <a:gridCol w="1431985">
                  <a:extLst>
                    <a:ext uri="{9D8B030D-6E8A-4147-A177-3AD203B41FA5}">
                      <a16:colId xmlns:a16="http://schemas.microsoft.com/office/drawing/2014/main" val="20001"/>
                    </a:ext>
                  </a:extLst>
                </a:gridCol>
              </a:tblGrid>
              <a:tr h="463425">
                <a:tc gridSpan="2">
                  <a:txBody>
                    <a:bodyPr/>
                    <a:lstStyle/>
                    <a:p>
                      <a:pPr algn="ctr"/>
                      <a:r>
                        <a:rPr lang="en-US" sz="1800" b="1" dirty="0" smtClean="0">
                          <a:latin typeface="+mn-lt"/>
                        </a:rPr>
                        <a:t>Crime Type</a:t>
                      </a:r>
                      <a:endParaRPr lang="en-US" sz="1800" b="1" dirty="0">
                        <a:latin typeface="+mn-lt"/>
                      </a:endParaRPr>
                    </a:p>
                  </a:txBody>
                  <a:tcPr anchor="ctr"/>
                </a:tc>
                <a:tc hMerge="1">
                  <a:txBody>
                    <a:bodyPr/>
                    <a:lstStyle/>
                    <a:p>
                      <a:pPr algn="ctr"/>
                      <a:endParaRPr lang="en-US" sz="1400" dirty="0"/>
                    </a:p>
                  </a:txBody>
                  <a:tcPr anchor="ctr"/>
                </a:tc>
                <a:extLst>
                  <a:ext uri="{0D108BD9-81ED-4DB2-BD59-A6C34878D82A}">
                    <a16:rowId xmlns:a16="http://schemas.microsoft.com/office/drawing/2014/main" val="10000"/>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Domestic Violence</a:t>
                      </a:r>
                    </a:p>
                  </a:txBody>
                  <a:tcPr marL="0" marR="0" marT="0" marB="0" anchor="ctr"/>
                </a:tc>
                <a:tc>
                  <a:txBody>
                    <a:bodyPr/>
                    <a:lstStyle/>
                    <a:p>
                      <a:pPr marL="0" algn="ctr" defTabSz="914400" rtl="0" eaLnBrk="1" fontAlgn="ctr" latinLnBrk="0" hangingPunct="1"/>
                      <a:r>
                        <a:rPr lang="en-GB" sz="1400" b="0" i="0" u="none" strike="noStrike" kern="1200">
                          <a:solidFill>
                            <a:srgbClr val="000000"/>
                          </a:solidFill>
                          <a:effectLst/>
                          <a:latin typeface="+mn-lt"/>
                          <a:ea typeface="+mn-ea"/>
                          <a:cs typeface="+mn-cs"/>
                        </a:rPr>
                        <a:t>97%</a:t>
                      </a:r>
                    </a:p>
                  </a:txBody>
                  <a:tcPr marL="0" marR="0" marT="0" marB="0" anchor="ctr"/>
                </a:tc>
                <a:extLst>
                  <a:ext uri="{0D108BD9-81ED-4DB2-BD59-A6C34878D82A}">
                    <a16:rowId xmlns:a16="http://schemas.microsoft.com/office/drawing/2014/main" val="10001"/>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Burglary </a:t>
                      </a:r>
                    </a:p>
                  </a:txBody>
                  <a:tcPr marL="0" marR="0" marT="0" marB="0" anchor="ctr"/>
                </a:tc>
                <a:tc>
                  <a:txBody>
                    <a:bodyPr/>
                    <a:lstStyle/>
                    <a:p>
                      <a:pPr marL="0" algn="ctr" defTabSz="914400" rtl="0" eaLnBrk="1" fontAlgn="ctr" latinLnBrk="0" hangingPunct="1"/>
                      <a:r>
                        <a:rPr lang="en-GB" sz="1400" b="0" i="0" u="none" strike="noStrike" kern="1200">
                          <a:solidFill>
                            <a:srgbClr val="000000"/>
                          </a:solidFill>
                          <a:effectLst/>
                          <a:latin typeface="+mn-lt"/>
                          <a:ea typeface="+mn-ea"/>
                          <a:cs typeface="+mn-cs"/>
                        </a:rPr>
                        <a:t>93%</a:t>
                      </a:r>
                    </a:p>
                  </a:txBody>
                  <a:tcPr marL="0" marR="0" marT="0" marB="0" anchor="ctr"/>
                </a:tc>
                <a:extLst>
                  <a:ext uri="{0D108BD9-81ED-4DB2-BD59-A6C34878D82A}">
                    <a16:rowId xmlns:a16="http://schemas.microsoft.com/office/drawing/2014/main" val="10002"/>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Violent Crime</a:t>
                      </a:r>
                    </a:p>
                  </a:txBody>
                  <a:tcPr marL="0" marR="0" marT="0" marB="0" anchor="ctr"/>
                </a:tc>
                <a:tc>
                  <a:txBody>
                    <a:bodyPr/>
                    <a:lstStyle/>
                    <a:p>
                      <a:pPr marL="0" algn="ctr" defTabSz="914400" rtl="0" eaLnBrk="1" fontAlgn="ctr" latinLnBrk="0" hangingPunct="1"/>
                      <a:r>
                        <a:rPr lang="en-GB" sz="1400" b="0" i="0" u="none" strike="noStrike" kern="1200" dirty="0">
                          <a:solidFill>
                            <a:srgbClr val="000000"/>
                          </a:solidFill>
                          <a:effectLst/>
                          <a:latin typeface="+mn-lt"/>
                          <a:ea typeface="+mn-ea"/>
                          <a:cs typeface="+mn-cs"/>
                        </a:rPr>
                        <a:t>87%</a:t>
                      </a:r>
                    </a:p>
                  </a:txBody>
                  <a:tcPr marL="0" marR="0" marT="0" marB="0" anchor="ctr"/>
                </a:tc>
                <a:extLst>
                  <a:ext uri="{0D108BD9-81ED-4DB2-BD59-A6C34878D82A}">
                    <a16:rowId xmlns:a16="http://schemas.microsoft.com/office/drawing/2014/main" val="10003"/>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Robbery</a:t>
                      </a:r>
                    </a:p>
                  </a:txBody>
                  <a:tcPr marL="0" marR="0" marT="0" marB="0" anchor="ctr"/>
                </a:tc>
                <a:tc>
                  <a:txBody>
                    <a:bodyPr/>
                    <a:lstStyle/>
                    <a:p>
                      <a:pPr marL="0" algn="ctr" defTabSz="914400" rtl="0" eaLnBrk="1" fontAlgn="ctr" latinLnBrk="0" hangingPunct="1"/>
                      <a:r>
                        <a:rPr lang="en-GB" sz="1400" b="0" i="0" u="none" strike="noStrike" kern="1200" dirty="0">
                          <a:solidFill>
                            <a:srgbClr val="000000"/>
                          </a:solidFill>
                          <a:effectLst/>
                          <a:latin typeface="+mn-lt"/>
                          <a:ea typeface="+mn-ea"/>
                          <a:cs typeface="+mn-cs"/>
                        </a:rPr>
                        <a:t>86%</a:t>
                      </a:r>
                    </a:p>
                  </a:txBody>
                  <a:tcPr marL="0" marR="0" marT="0" marB="0" anchor="ctr"/>
                </a:tc>
                <a:extLst>
                  <a:ext uri="{0D108BD9-81ED-4DB2-BD59-A6C34878D82A}">
                    <a16:rowId xmlns:a16="http://schemas.microsoft.com/office/drawing/2014/main" val="10004"/>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Vehicle Crime</a:t>
                      </a:r>
                    </a:p>
                  </a:txBody>
                  <a:tcPr marL="0" marR="0" marT="0" marB="0" anchor="ctr"/>
                </a:tc>
                <a:tc>
                  <a:txBody>
                    <a:bodyPr/>
                    <a:lstStyle/>
                    <a:p>
                      <a:pPr marL="0" algn="ctr" defTabSz="914400" rtl="0" eaLnBrk="1" fontAlgn="ctr" latinLnBrk="0" hangingPunct="1"/>
                      <a:r>
                        <a:rPr lang="en-GB" sz="1400" b="0" i="0" u="none" strike="noStrike" kern="1200" dirty="0">
                          <a:solidFill>
                            <a:srgbClr val="000000"/>
                          </a:solidFill>
                          <a:effectLst/>
                          <a:latin typeface="+mn-lt"/>
                          <a:ea typeface="+mn-ea"/>
                          <a:cs typeface="+mn-cs"/>
                        </a:rPr>
                        <a:t>84%</a:t>
                      </a:r>
                    </a:p>
                  </a:txBody>
                  <a:tcPr marL="0" marR="0" marT="0" marB="0" anchor="ctr"/>
                </a:tc>
                <a:extLst>
                  <a:ext uri="{0D108BD9-81ED-4DB2-BD59-A6C34878D82A}">
                    <a16:rowId xmlns:a16="http://schemas.microsoft.com/office/drawing/2014/main" val="10005"/>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Criminal Damage</a:t>
                      </a:r>
                    </a:p>
                  </a:txBody>
                  <a:tcPr marL="0" marR="0" marT="0" marB="0" anchor="ctr"/>
                </a:tc>
                <a:tc>
                  <a:txBody>
                    <a:bodyPr/>
                    <a:lstStyle/>
                    <a:p>
                      <a:pPr marL="0" algn="ctr" defTabSz="914400" rtl="0" eaLnBrk="1" fontAlgn="ctr" latinLnBrk="0" hangingPunct="1"/>
                      <a:r>
                        <a:rPr lang="en-GB" sz="1400" b="0" i="0" u="none" strike="noStrike" kern="1200" dirty="0">
                          <a:solidFill>
                            <a:srgbClr val="000000"/>
                          </a:solidFill>
                          <a:effectLst/>
                          <a:latin typeface="+mn-lt"/>
                          <a:ea typeface="+mn-ea"/>
                          <a:cs typeface="+mn-cs"/>
                        </a:rPr>
                        <a:t>83%</a:t>
                      </a:r>
                    </a:p>
                  </a:txBody>
                  <a:tcPr marL="0" marR="0" marT="0" marB="0" anchor="ctr"/>
                </a:tc>
                <a:extLst>
                  <a:ext uri="{0D108BD9-81ED-4DB2-BD59-A6C34878D82A}">
                    <a16:rowId xmlns:a16="http://schemas.microsoft.com/office/drawing/2014/main" val="10006"/>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Fraud / Scams</a:t>
                      </a:r>
                    </a:p>
                  </a:txBody>
                  <a:tcPr marL="0" marR="0" marT="0" marB="0" anchor="ctr"/>
                </a:tc>
                <a:tc>
                  <a:txBody>
                    <a:bodyPr/>
                    <a:lstStyle/>
                    <a:p>
                      <a:pPr marL="0" algn="ctr" defTabSz="914400" rtl="0" eaLnBrk="1" fontAlgn="ctr" latinLnBrk="0" hangingPunct="1"/>
                      <a:r>
                        <a:rPr lang="en-GB" sz="1400" b="0" i="0" u="none" strike="noStrike" kern="1200" dirty="0">
                          <a:solidFill>
                            <a:srgbClr val="000000"/>
                          </a:solidFill>
                          <a:effectLst/>
                          <a:latin typeface="+mn-lt"/>
                          <a:ea typeface="+mn-ea"/>
                          <a:cs typeface="+mn-cs"/>
                        </a:rPr>
                        <a:t>82%</a:t>
                      </a:r>
                    </a:p>
                  </a:txBody>
                  <a:tcPr marL="0" marR="0" marT="0" marB="0" anchor="ctr"/>
                </a:tc>
                <a:extLst>
                  <a:ext uri="{0D108BD9-81ED-4DB2-BD59-A6C34878D82A}">
                    <a16:rowId xmlns:a16="http://schemas.microsoft.com/office/drawing/2014/main" val="10007"/>
                  </a:ext>
                </a:extLst>
              </a:tr>
              <a:tr h="540662">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Harassment / Abusive Behaviour</a:t>
                      </a:r>
                    </a:p>
                  </a:txBody>
                  <a:tcPr marL="0" marR="0" marT="0" marB="0" anchor="ctr"/>
                </a:tc>
                <a:tc>
                  <a:txBody>
                    <a:bodyPr/>
                    <a:lstStyle/>
                    <a:p>
                      <a:pPr marL="0" algn="ctr" defTabSz="914400" rtl="0" eaLnBrk="1" fontAlgn="ctr" latinLnBrk="0" hangingPunct="1"/>
                      <a:r>
                        <a:rPr lang="en-GB" sz="1400" b="0" i="0" u="none" strike="noStrike" kern="1200" dirty="0">
                          <a:solidFill>
                            <a:srgbClr val="000000"/>
                          </a:solidFill>
                          <a:effectLst/>
                          <a:latin typeface="+mn-lt"/>
                          <a:ea typeface="+mn-ea"/>
                          <a:cs typeface="+mn-cs"/>
                        </a:rPr>
                        <a:t>73%</a:t>
                      </a:r>
                    </a:p>
                  </a:txBody>
                  <a:tcPr marL="0" marR="0" marT="0" marB="0" anchor="ctr"/>
                </a:tc>
                <a:extLst>
                  <a:ext uri="{0D108BD9-81ED-4DB2-BD59-A6C34878D82A}">
                    <a16:rowId xmlns:a16="http://schemas.microsoft.com/office/drawing/2014/main" val="10008"/>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ASB – General</a:t>
                      </a:r>
                    </a:p>
                  </a:txBody>
                  <a:tcPr marL="0" marR="0" marT="0" marB="0" anchor="ctr"/>
                </a:tc>
                <a:tc>
                  <a:txBody>
                    <a:bodyPr/>
                    <a:lstStyle/>
                    <a:p>
                      <a:pPr marL="0" algn="ctr" defTabSz="914400" rtl="0" eaLnBrk="1" fontAlgn="ctr" latinLnBrk="0" hangingPunct="1"/>
                      <a:r>
                        <a:rPr lang="en-GB" sz="1400" b="0" i="0" u="none" strike="noStrike" kern="1200" dirty="0">
                          <a:solidFill>
                            <a:srgbClr val="000000"/>
                          </a:solidFill>
                          <a:effectLst/>
                          <a:latin typeface="+mn-lt"/>
                          <a:ea typeface="+mn-ea"/>
                          <a:cs typeface="+mn-cs"/>
                        </a:rPr>
                        <a:t>68%</a:t>
                      </a:r>
                    </a:p>
                  </a:txBody>
                  <a:tcPr marL="0" marR="0" marT="0" marB="0" anchor="ctr"/>
                </a:tc>
                <a:extLst>
                  <a:ext uri="{0D108BD9-81ED-4DB2-BD59-A6C34878D82A}">
                    <a16:rowId xmlns:a16="http://schemas.microsoft.com/office/drawing/2014/main" val="10009"/>
                  </a:ext>
                </a:extLst>
              </a:tr>
              <a:tr h="402564">
                <a:tc>
                  <a:txBody>
                    <a:bodyPr/>
                    <a:lstStyle/>
                    <a:p>
                      <a:pPr marL="0" algn="l" defTabSz="914400" rtl="0" eaLnBrk="1" fontAlgn="ctr" latinLnBrk="0" hangingPunct="1"/>
                      <a:r>
                        <a:rPr lang="en-GB" sz="1400" b="0" i="0" u="none" strike="noStrike" kern="1200" dirty="0">
                          <a:solidFill>
                            <a:srgbClr val="000000"/>
                          </a:solidFill>
                          <a:effectLst/>
                          <a:latin typeface="+mn-lt"/>
                          <a:ea typeface="+mn-ea"/>
                          <a:cs typeface="+mn-cs"/>
                        </a:rPr>
                        <a:t>ASB – Youth Related</a:t>
                      </a:r>
                    </a:p>
                  </a:txBody>
                  <a:tcPr marL="0" marR="0" marT="0" marB="0" anchor="ctr"/>
                </a:tc>
                <a:tc>
                  <a:txBody>
                    <a:bodyPr/>
                    <a:lstStyle/>
                    <a:p>
                      <a:pPr marL="0" algn="ctr" defTabSz="914400" rtl="0" eaLnBrk="1" fontAlgn="ctr" latinLnBrk="0" hangingPunct="1"/>
                      <a:r>
                        <a:rPr lang="en-GB" sz="1400" b="0" i="0" u="none" strike="noStrike" kern="1200" dirty="0">
                          <a:solidFill>
                            <a:srgbClr val="000000"/>
                          </a:solidFill>
                          <a:effectLst/>
                          <a:latin typeface="+mn-lt"/>
                          <a:ea typeface="+mn-ea"/>
                          <a:cs typeface="+mn-cs"/>
                        </a:rPr>
                        <a:t>64%</a:t>
                      </a:r>
                    </a:p>
                  </a:txBody>
                  <a:tcPr marL="0" marR="0" marT="0" marB="0" anchor="ctr"/>
                </a:tc>
                <a:extLst>
                  <a:ext uri="{0D108BD9-81ED-4DB2-BD59-A6C34878D82A}">
                    <a16:rowId xmlns:a16="http://schemas.microsoft.com/office/drawing/2014/main" val="10010"/>
                  </a:ext>
                </a:extLst>
              </a:tr>
            </a:tbl>
          </a:graphicData>
        </a:graphic>
      </p:graphicFrame>
      <p:sp>
        <p:nvSpPr>
          <p:cNvPr id="22" name="TextBox 21"/>
          <p:cNvSpPr txBox="1"/>
          <p:nvPr/>
        </p:nvSpPr>
        <p:spPr>
          <a:xfrm>
            <a:off x="9247515" y="1592850"/>
            <a:ext cx="2694071" cy="4278094"/>
          </a:xfrm>
          <a:prstGeom prst="rect">
            <a:avLst/>
          </a:prstGeom>
          <a:noFill/>
        </p:spPr>
        <p:txBody>
          <a:bodyPr wrap="square" rtlCol="0">
            <a:spAutoFit/>
          </a:bodyPr>
          <a:lstStyle/>
          <a:p>
            <a:pPr algn="ctr"/>
            <a:r>
              <a:rPr lang="en-US" sz="1600" b="1" dirty="0" smtClean="0"/>
              <a:t>Insights</a:t>
            </a:r>
          </a:p>
          <a:p>
            <a:endParaRPr lang="en-US" sz="1600" dirty="0"/>
          </a:p>
          <a:p>
            <a:pPr marL="285750" indent="-285750">
              <a:buFont typeface="Arial" panose="020B0604020202020204" pitchFamily="34" charset="0"/>
              <a:buChar char="•"/>
            </a:pPr>
            <a:r>
              <a:rPr lang="en-US" sz="1400" dirty="0" smtClean="0"/>
              <a:t>Over 9 out of 10 victims of Domestic Violence and Burglary reported the crime to the police, compared to only around two-thirds of ASB victims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Females are significantly more likely than males to report a crime/incident to the police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Victims with a disability are significantly less likely than those without a disability to report a crime/incident to the police</a:t>
            </a:r>
            <a:endParaRPr lang="en-US" sz="1400" dirty="0"/>
          </a:p>
          <a:p>
            <a:endParaRPr lang="en-US" sz="1600" dirty="0"/>
          </a:p>
        </p:txBody>
      </p:sp>
    </p:spTree>
    <p:extLst>
      <p:ext uri="{BB962C8B-B14F-4D97-AF65-F5344CB8AC3E}">
        <p14:creationId xmlns:p14="http://schemas.microsoft.com/office/powerpoint/2010/main" val="2562364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a:extLst/>
        </p:spPr>
        <p:txBody>
          <a:bodyPr vert="horz" wrap="square" lIns="36576" tIns="36576" rIns="36576" bIns="36576" numCol="1" anchor="t" anchorCtr="0" compatLnSpc="1">
            <a:prstTxWarp prst="textNoShape">
              <a:avLst/>
            </a:prstTxWarp>
          </a:bodyPr>
          <a:lstStyle/>
          <a:p>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038" y="3034367"/>
            <a:ext cx="11565924" cy="861774"/>
          </a:xfrm>
          <a:prstGeom prst="rect">
            <a:avLst/>
          </a:prstGeom>
          <a:noFill/>
        </p:spPr>
        <p:txBody>
          <a:bodyPr wrap="square" rtlCol="0">
            <a:spAutoFit/>
          </a:bodyPr>
          <a:lstStyle/>
          <a:p>
            <a:r>
              <a:rPr lang="en-GB" sz="5000" dirty="0">
                <a:solidFill>
                  <a:schemeClr val="tx1">
                    <a:lumMod val="65000"/>
                    <a:lumOff val="35000"/>
                  </a:schemeClr>
                </a:solidFill>
              </a:rPr>
              <a:t>Appendices</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357767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43</a:t>
            </a:fld>
            <a:endParaRPr lang="en-US" dirty="0"/>
          </a:p>
        </p:txBody>
      </p:sp>
      <p:sp>
        <p:nvSpPr>
          <p:cNvPr id="2" name="Title 1"/>
          <p:cNvSpPr>
            <a:spLocks noGrp="1"/>
          </p:cNvSpPr>
          <p:nvPr>
            <p:ph type="title"/>
          </p:nvPr>
        </p:nvSpPr>
        <p:spPr>
          <a:xfrm>
            <a:off x="333632" y="159179"/>
            <a:ext cx="11545274" cy="797501"/>
          </a:xfrm>
        </p:spPr>
        <p:txBody>
          <a:bodyPr/>
          <a:lstStyle/>
          <a:p>
            <a:r>
              <a:rPr lang="en-US" b="1" dirty="0">
                <a:solidFill>
                  <a:schemeClr val="tx1">
                    <a:lumMod val="65000"/>
                    <a:lumOff val="35000"/>
                  </a:schemeClr>
                </a:solidFill>
              </a:rPr>
              <a:t>Respondent Breakdown </a:t>
            </a:r>
            <a:r>
              <a:rPr lang="en-US" sz="3600" b="1" dirty="0" smtClean="0">
                <a:solidFill>
                  <a:schemeClr val="tx1">
                    <a:lumMod val="65000"/>
                    <a:lumOff val="35000"/>
                  </a:schemeClr>
                </a:solidFill>
              </a:rPr>
              <a:t>Apr 2018 </a:t>
            </a:r>
            <a:r>
              <a:rPr lang="en-US" sz="3600" b="1" dirty="0">
                <a:solidFill>
                  <a:schemeClr val="tx1">
                    <a:lumMod val="65000"/>
                    <a:lumOff val="35000"/>
                  </a:schemeClr>
                </a:solidFill>
              </a:rPr>
              <a:t>– </a:t>
            </a:r>
            <a:r>
              <a:rPr lang="en-US" sz="3600" b="1" dirty="0" smtClean="0">
                <a:solidFill>
                  <a:schemeClr val="tx1">
                    <a:lumMod val="65000"/>
                    <a:lumOff val="35000"/>
                  </a:schemeClr>
                </a:solidFill>
              </a:rPr>
              <a:t>Mar 2018</a:t>
            </a:r>
            <a:endParaRPr lang="en-US" sz="2400" b="1" dirty="0">
              <a:solidFill>
                <a:schemeClr val="tx1">
                  <a:lumMod val="65000"/>
                  <a:lumOff val="35000"/>
                </a:schemeClr>
              </a:solidFill>
            </a:endParaRPr>
          </a:p>
        </p:txBody>
      </p:sp>
      <p:sp>
        <p:nvSpPr>
          <p:cNvPr id="4" name="Afgeronde rechthoek 13"/>
          <p:cNvSpPr>
            <a:spLocks noChangeAspect="1"/>
          </p:cNvSpPr>
          <p:nvPr/>
        </p:nvSpPr>
        <p:spPr>
          <a:xfrm rot="5400000">
            <a:off x="322120" y="1763288"/>
            <a:ext cx="1091037" cy="401302"/>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BBABF"/>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Afgeronde rechthoek 12"/>
          <p:cNvSpPr>
            <a:spLocks noChangeAspect="1"/>
          </p:cNvSpPr>
          <p:nvPr/>
        </p:nvSpPr>
        <p:spPr>
          <a:xfrm rot="5400000">
            <a:off x="329810" y="2896256"/>
            <a:ext cx="1090918" cy="603237"/>
          </a:xfrm>
          <a:custGeom>
            <a:avLst/>
            <a:gdLst/>
            <a:ahLst/>
            <a:cxnLst/>
            <a:rect l="l" t="t" r="r" b="b"/>
            <a:pathLst>
              <a:path w="3888432" h="2168854">
                <a:moveTo>
                  <a:pt x="810090" y="1593439"/>
                </a:moveTo>
                <a:lnTo>
                  <a:pt x="810090" y="1270510"/>
                </a:lnTo>
                <a:lnTo>
                  <a:pt x="810090" y="1072704"/>
                </a:lnTo>
                <a:lnTo>
                  <a:pt x="810090" y="1072704"/>
                </a:lnTo>
                <a:lnTo>
                  <a:pt x="810090" y="1072703"/>
                </a:lnTo>
                <a:lnTo>
                  <a:pt x="810090" y="865465"/>
                </a:lnTo>
                <a:lnTo>
                  <a:pt x="810090" y="542536"/>
                </a:lnTo>
                <a:cubicBezTo>
                  <a:pt x="810090" y="511622"/>
                  <a:pt x="827173" y="484697"/>
                  <a:pt x="853005" y="471753"/>
                </a:cubicBezTo>
                <a:cubicBezTo>
                  <a:pt x="863857" y="459315"/>
                  <a:pt x="878216" y="450060"/>
                  <a:pt x="894732" y="444142"/>
                </a:cubicBezTo>
                <a:lnTo>
                  <a:pt x="2114892" y="6878"/>
                </a:lnTo>
                <a:cubicBezTo>
                  <a:pt x="2175616" y="-14883"/>
                  <a:pt x="2242484" y="16702"/>
                  <a:pt x="2264245" y="77427"/>
                </a:cubicBezTo>
                <a:lnTo>
                  <a:pt x="2264244" y="77427"/>
                </a:lnTo>
                <a:cubicBezTo>
                  <a:pt x="2286006" y="138151"/>
                  <a:pt x="2254421" y="205019"/>
                  <a:pt x="2193696" y="226780"/>
                </a:cubicBezTo>
                <a:lnTo>
                  <a:pt x="1134126" y="606493"/>
                </a:lnTo>
                <a:lnTo>
                  <a:pt x="1134126" y="683194"/>
                </a:lnTo>
                <a:lnTo>
                  <a:pt x="2349261" y="379410"/>
                </a:lnTo>
                <a:lnTo>
                  <a:pt x="2349261" y="703447"/>
                </a:lnTo>
                <a:lnTo>
                  <a:pt x="3726414" y="703447"/>
                </a:lnTo>
                <a:cubicBezTo>
                  <a:pt x="3815894" y="703447"/>
                  <a:pt x="3888432" y="775985"/>
                  <a:pt x="3888432" y="865465"/>
                </a:cubicBezTo>
                <a:cubicBezTo>
                  <a:pt x="3888432" y="954945"/>
                  <a:pt x="3815894" y="1027483"/>
                  <a:pt x="3726414" y="1027483"/>
                </a:cubicBezTo>
                <a:lnTo>
                  <a:pt x="2349261" y="1027483"/>
                </a:lnTo>
                <a:lnTo>
                  <a:pt x="2349261" y="1108492"/>
                </a:lnTo>
                <a:lnTo>
                  <a:pt x="3726414" y="1108492"/>
                </a:lnTo>
                <a:cubicBezTo>
                  <a:pt x="3815894" y="1108492"/>
                  <a:pt x="3888432" y="1181030"/>
                  <a:pt x="3888432" y="1270510"/>
                </a:cubicBezTo>
                <a:cubicBezTo>
                  <a:pt x="3888432" y="1359990"/>
                  <a:pt x="3815894" y="1432528"/>
                  <a:pt x="3726414" y="1432528"/>
                </a:cubicBezTo>
                <a:lnTo>
                  <a:pt x="2349261" y="1432528"/>
                </a:lnTo>
                <a:lnTo>
                  <a:pt x="2349261" y="1756565"/>
                </a:lnTo>
                <a:lnTo>
                  <a:pt x="1134126" y="1452781"/>
                </a:lnTo>
                <a:lnTo>
                  <a:pt x="1134126" y="1514394"/>
                </a:lnTo>
                <a:lnTo>
                  <a:pt x="2240356" y="1943119"/>
                </a:lnTo>
                <a:cubicBezTo>
                  <a:pt x="2300503" y="1966430"/>
                  <a:pt x="2330364" y="2034085"/>
                  <a:pt x="2307054" y="2094232"/>
                </a:cubicBezTo>
                <a:lnTo>
                  <a:pt x="2307053" y="2094231"/>
                </a:lnTo>
                <a:cubicBezTo>
                  <a:pt x="2283743" y="2154378"/>
                  <a:pt x="2216088" y="2184240"/>
                  <a:pt x="2155941" y="2160930"/>
                </a:cubicBezTo>
                <a:lnTo>
                  <a:pt x="947387" y="1692546"/>
                </a:lnTo>
                <a:lnTo>
                  <a:pt x="917698" y="1675556"/>
                </a:lnTo>
                <a:lnTo>
                  <a:pt x="892207" y="1675556"/>
                </a:lnTo>
                <a:cubicBezTo>
                  <a:pt x="846855" y="1675556"/>
                  <a:pt x="810090" y="1638791"/>
                  <a:pt x="810090" y="1593439"/>
                </a:cubicBezTo>
                <a:close/>
                <a:moveTo>
                  <a:pt x="0" y="1067987"/>
                </a:moveTo>
                <a:cubicBezTo>
                  <a:pt x="0" y="866657"/>
                  <a:pt x="163211" y="703446"/>
                  <a:pt x="364541" y="703446"/>
                </a:cubicBezTo>
                <a:cubicBezTo>
                  <a:pt x="565871" y="703446"/>
                  <a:pt x="729082" y="866657"/>
                  <a:pt x="729082" y="1067987"/>
                </a:cubicBezTo>
                <a:cubicBezTo>
                  <a:pt x="729082" y="1269317"/>
                  <a:pt x="565871" y="1432528"/>
                  <a:pt x="364541" y="1432528"/>
                </a:cubicBezTo>
                <a:cubicBezTo>
                  <a:pt x="163211" y="1432528"/>
                  <a:pt x="0" y="1269317"/>
                  <a:pt x="0" y="1067987"/>
                </a:cubicBezTo>
                <a:close/>
              </a:path>
            </a:pathLst>
          </a:custGeom>
          <a:solidFill>
            <a:srgbClr val="A2C5E8"/>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raan 53"/>
          <p:cNvSpPr>
            <a:spLocks noChangeAspect="1"/>
          </p:cNvSpPr>
          <p:nvPr/>
        </p:nvSpPr>
        <p:spPr>
          <a:xfrm>
            <a:off x="1249951" y="1418417"/>
            <a:ext cx="1090922" cy="1091039"/>
          </a:xfrm>
          <a:prstGeom prst="teardrop">
            <a:avLst/>
          </a:prstGeom>
          <a:solidFill>
            <a:srgbClr val="1BBA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smtClean="0">
                <a:solidFill>
                  <a:schemeClr val="bg1"/>
                </a:solidFill>
              </a:rPr>
              <a:t>47</a:t>
            </a:r>
            <a:r>
              <a:rPr lang="en-US" sz="1600" b="1" dirty="0" smtClean="0">
                <a:solidFill>
                  <a:schemeClr val="bg1"/>
                </a:solidFill>
              </a:rPr>
              <a:t>%</a:t>
            </a:r>
            <a:endParaRPr lang="en-US" sz="1600" b="1" dirty="0">
              <a:solidFill>
                <a:schemeClr val="bg1"/>
              </a:solidFill>
            </a:endParaRPr>
          </a:p>
        </p:txBody>
      </p:sp>
      <p:sp>
        <p:nvSpPr>
          <p:cNvPr id="8" name="Traan 54"/>
          <p:cNvSpPr>
            <a:spLocks noChangeAspect="1"/>
          </p:cNvSpPr>
          <p:nvPr/>
        </p:nvSpPr>
        <p:spPr>
          <a:xfrm>
            <a:off x="1248624" y="2712454"/>
            <a:ext cx="1090922" cy="1091039"/>
          </a:xfrm>
          <a:prstGeom prst="teardrop">
            <a:avLst/>
          </a:prstGeom>
          <a:solidFill>
            <a:srgbClr val="A2C5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smtClean="0">
                <a:solidFill>
                  <a:schemeClr val="bg1"/>
                </a:solidFill>
              </a:rPr>
              <a:t>53</a:t>
            </a:r>
            <a:r>
              <a:rPr lang="en-US" sz="1600" b="1" dirty="0" smtClean="0">
                <a:solidFill>
                  <a:schemeClr val="bg1"/>
                </a:solidFill>
              </a:rPr>
              <a:t>%</a:t>
            </a:r>
            <a:endParaRPr lang="en-US" sz="1600" b="1" dirty="0">
              <a:solidFill>
                <a:schemeClr val="bg1"/>
              </a:solidFill>
            </a:endParaRPr>
          </a:p>
        </p:txBody>
      </p:sp>
      <p:graphicFrame>
        <p:nvGraphicFramePr>
          <p:cNvPr id="9" name="Chart 8"/>
          <p:cNvGraphicFramePr>
            <a:graphicFrameLocks/>
          </p:cNvGraphicFramePr>
          <p:nvPr>
            <p:extLst>
              <p:ext uri="{D42A27DB-BD31-4B8C-83A1-F6EECF244321}">
                <p14:modId xmlns:p14="http://schemas.microsoft.com/office/powerpoint/2010/main" val="2085644187"/>
              </p:ext>
            </p:extLst>
          </p:nvPr>
        </p:nvGraphicFramePr>
        <p:xfrm>
          <a:off x="7570728" y="1273996"/>
          <a:ext cx="4308177" cy="492072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ep 392"/>
          <p:cNvGrpSpPr>
            <a:grpSpLocks noChangeAspect="1"/>
          </p:cNvGrpSpPr>
          <p:nvPr/>
        </p:nvGrpSpPr>
        <p:grpSpPr>
          <a:xfrm>
            <a:off x="3441517" y="1481890"/>
            <a:ext cx="1214694" cy="1795723"/>
            <a:chOff x="1619672" y="1830958"/>
            <a:chExt cx="1008112" cy="2156314"/>
          </a:xfrm>
        </p:grpSpPr>
        <p:sp>
          <p:nvSpPr>
            <p:cNvPr id="11" name="Afgeronde rechthoek 393"/>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2" name="Rechthoek 394"/>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3" name="Afgeronde rechthoek 395"/>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4" name="Afgeronde rechthoek 396"/>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5" name="Rechthoek 397"/>
            <p:cNvSpPr/>
            <p:nvPr/>
          </p:nvSpPr>
          <p:spPr>
            <a:xfrm>
              <a:off x="1619672" y="3397394"/>
              <a:ext cx="1008112" cy="481192"/>
            </a:xfrm>
            <a:prstGeom prst="rect">
              <a:avLst/>
            </a:prstGeom>
            <a:solidFill>
              <a:srgbClr val="A2C5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smtClean="0">
                  <a:solidFill>
                    <a:schemeClr val="bg1"/>
                  </a:solidFill>
                </a:rPr>
                <a:t>29</a:t>
              </a:r>
              <a:r>
                <a:rPr lang="en-US" sz="1400" b="1" dirty="0" smtClean="0">
                  <a:solidFill>
                    <a:schemeClr val="bg1"/>
                  </a:solidFill>
                </a:rPr>
                <a:t>%</a:t>
              </a:r>
              <a:endParaRPr lang="en-US" sz="1400" b="1" dirty="0">
                <a:solidFill>
                  <a:schemeClr val="bg1"/>
                </a:solidFill>
              </a:endParaRPr>
            </a:p>
          </p:txBody>
        </p:sp>
        <p:sp>
          <p:nvSpPr>
            <p:cNvPr id="16"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grpSp>
        <p:nvGrpSpPr>
          <p:cNvPr id="17" name="Groep 399"/>
          <p:cNvGrpSpPr>
            <a:grpSpLocks noChangeAspect="1"/>
          </p:cNvGrpSpPr>
          <p:nvPr/>
        </p:nvGrpSpPr>
        <p:grpSpPr>
          <a:xfrm>
            <a:off x="4842048" y="1481890"/>
            <a:ext cx="1214694" cy="1795723"/>
            <a:chOff x="1619672" y="1830958"/>
            <a:chExt cx="1008112" cy="2156314"/>
          </a:xfrm>
        </p:grpSpPr>
        <p:sp>
          <p:nvSpPr>
            <p:cNvPr id="18" name="Afgeronde rechthoek 400"/>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19" name="Rechthoek 401"/>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0" name="Afgeronde rechthoek 402"/>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1" name="Afgeronde rechthoek 403"/>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2" name="Rechthoek 404"/>
            <p:cNvSpPr/>
            <p:nvPr/>
          </p:nvSpPr>
          <p:spPr>
            <a:xfrm>
              <a:off x="1619672" y="3286650"/>
              <a:ext cx="1008112" cy="591932"/>
            </a:xfrm>
            <a:prstGeom prst="rect">
              <a:avLst/>
            </a:prstGeom>
            <a:solidFill>
              <a:srgbClr val="1BBA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a:solidFill>
                    <a:schemeClr val="bg1"/>
                  </a:solidFill>
                </a:rPr>
                <a:t>33</a:t>
              </a:r>
              <a:r>
                <a:rPr lang="en-US" sz="1400" b="1" dirty="0">
                  <a:solidFill>
                    <a:schemeClr val="bg1"/>
                  </a:solidFill>
                </a:rPr>
                <a:t>%</a:t>
              </a:r>
            </a:p>
          </p:txBody>
        </p:sp>
        <p:sp>
          <p:nvSpPr>
            <p:cNvPr id="23"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sp>
        <p:nvSpPr>
          <p:cNvPr id="24" name="TextBox 31"/>
          <p:cNvSpPr txBox="1"/>
          <p:nvPr/>
        </p:nvSpPr>
        <p:spPr>
          <a:xfrm>
            <a:off x="3441518" y="3046922"/>
            <a:ext cx="1210646"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16-34</a:t>
            </a:r>
          </a:p>
        </p:txBody>
      </p:sp>
      <p:sp>
        <p:nvSpPr>
          <p:cNvPr id="25" name="TextBox 31"/>
          <p:cNvSpPr txBox="1"/>
          <p:nvPr/>
        </p:nvSpPr>
        <p:spPr>
          <a:xfrm>
            <a:off x="4842048" y="3046922"/>
            <a:ext cx="1214694"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35-54</a:t>
            </a:r>
          </a:p>
        </p:txBody>
      </p:sp>
      <p:grpSp>
        <p:nvGrpSpPr>
          <p:cNvPr id="26" name="Groep 392"/>
          <p:cNvGrpSpPr>
            <a:grpSpLocks noChangeAspect="1"/>
          </p:cNvGrpSpPr>
          <p:nvPr/>
        </p:nvGrpSpPr>
        <p:grpSpPr>
          <a:xfrm>
            <a:off x="6246627" y="1481890"/>
            <a:ext cx="1214694" cy="1795723"/>
            <a:chOff x="1619672" y="1830958"/>
            <a:chExt cx="1008112" cy="2156314"/>
          </a:xfrm>
        </p:grpSpPr>
        <p:sp>
          <p:nvSpPr>
            <p:cNvPr id="27" name="Afgeronde rechthoek 393"/>
            <p:cNvSpPr/>
            <p:nvPr/>
          </p:nvSpPr>
          <p:spPr>
            <a:xfrm>
              <a:off x="1619672" y="1938970"/>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8" name="Rechthoek 394"/>
            <p:cNvSpPr/>
            <p:nvPr/>
          </p:nvSpPr>
          <p:spPr>
            <a:xfrm>
              <a:off x="1619672" y="2024844"/>
              <a:ext cx="1008112" cy="1836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29" name="Afgeronde rechthoek 395"/>
            <p:cNvSpPr/>
            <p:nvPr/>
          </p:nvSpPr>
          <p:spPr>
            <a:xfrm>
              <a:off x="1619672" y="3861048"/>
              <a:ext cx="1008112" cy="10801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30" name="Afgeronde rechthoek 396"/>
            <p:cNvSpPr/>
            <p:nvPr/>
          </p:nvSpPr>
          <p:spPr>
            <a:xfrm>
              <a:off x="1835696" y="1830958"/>
              <a:ext cx="576064" cy="108012"/>
            </a:xfrm>
            <a:prstGeom prst="roundRect">
              <a:avLst/>
            </a:prstGeom>
            <a:gradFill flip="none" rotWithShape="1">
              <a:gsLst>
                <a:gs pos="0">
                  <a:schemeClr val="tx1">
                    <a:lumMod val="75000"/>
                    <a:lumOff val="25000"/>
                    <a:shade val="30000"/>
                    <a:satMod val="115000"/>
                  </a:schemeClr>
                </a:gs>
                <a:gs pos="24000">
                  <a:schemeClr val="tx1">
                    <a:lumMod val="50000"/>
                    <a:lumOff val="50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tx1"/>
                </a:solidFill>
              </a:endParaRPr>
            </a:p>
          </p:txBody>
        </p:sp>
        <p:sp>
          <p:nvSpPr>
            <p:cNvPr id="31" name="Rechthoek 397"/>
            <p:cNvSpPr/>
            <p:nvPr/>
          </p:nvSpPr>
          <p:spPr>
            <a:xfrm>
              <a:off x="1619672" y="3236531"/>
              <a:ext cx="1008112" cy="642055"/>
            </a:xfrm>
            <a:prstGeom prst="rect">
              <a:avLst/>
            </a:prstGeom>
            <a:solidFill>
              <a:srgbClr val="DFE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200" b="1" dirty="0" smtClean="0">
                  <a:solidFill>
                    <a:schemeClr val="tx1">
                      <a:lumMod val="50000"/>
                      <a:lumOff val="50000"/>
                    </a:schemeClr>
                  </a:solidFill>
                </a:rPr>
                <a:t>38</a:t>
              </a:r>
              <a:r>
                <a:rPr lang="en-US" sz="1400" b="1" dirty="0" smtClean="0">
                  <a:solidFill>
                    <a:schemeClr val="tx1">
                      <a:lumMod val="50000"/>
                      <a:lumOff val="50000"/>
                    </a:schemeClr>
                  </a:solidFill>
                </a:rPr>
                <a:t>%</a:t>
              </a:r>
              <a:endParaRPr lang="en-US" sz="1400" b="1" dirty="0">
                <a:solidFill>
                  <a:schemeClr val="tx1">
                    <a:lumMod val="50000"/>
                    <a:lumOff val="50000"/>
                  </a:schemeClr>
                </a:solidFill>
              </a:endParaRPr>
            </a:p>
          </p:txBody>
        </p:sp>
        <p:sp>
          <p:nvSpPr>
            <p:cNvPr id="32" name="Ellipse 259"/>
            <p:cNvSpPr>
              <a:spLocks noChangeArrowheads="1"/>
            </p:cNvSpPr>
            <p:nvPr/>
          </p:nvSpPr>
          <p:spPr bwMode="auto">
            <a:xfrm>
              <a:off x="1727162" y="1938969"/>
              <a:ext cx="283493" cy="2048303"/>
            </a:xfrm>
            <a:prstGeom prst="rect">
              <a:avLst/>
            </a:prstGeom>
            <a:gradFill rotWithShape="1">
              <a:gsLst>
                <a:gs pos="0">
                  <a:srgbClr val="FFFFFF">
                    <a:alpha val="51000"/>
                  </a:srgbClr>
                </a:gs>
                <a:gs pos="100000">
                  <a:srgbClr val="8EB4E3">
                    <a:alpha val="0"/>
                  </a:srgbClr>
                </a:gs>
              </a:gsLst>
              <a:lin ang="600000" scaled="0"/>
            </a:gradFill>
            <a:ln w="9525">
              <a:noFill/>
              <a:round/>
              <a:headEnd/>
              <a:tailEnd/>
            </a:ln>
          </p:spPr>
          <p:txBody>
            <a:bodyPr anchor="ctr"/>
            <a:lstStyle/>
            <a:p>
              <a:pPr algn="ctr"/>
              <a:endParaRPr lang="en-US" sz="1200" b="1" noProof="1">
                <a:solidFill>
                  <a:srgbClr val="FFFFFF"/>
                </a:solidFill>
              </a:endParaRPr>
            </a:p>
          </p:txBody>
        </p:sp>
      </p:grpSp>
      <p:sp>
        <p:nvSpPr>
          <p:cNvPr id="33" name="TextBox 31"/>
          <p:cNvSpPr txBox="1"/>
          <p:nvPr/>
        </p:nvSpPr>
        <p:spPr>
          <a:xfrm>
            <a:off x="6242580" y="3058790"/>
            <a:ext cx="1218742" cy="902198"/>
          </a:xfrm>
          <a:prstGeom prst="rect">
            <a:avLst/>
          </a:prstGeom>
          <a:noFill/>
        </p:spPr>
        <p:txBody>
          <a:bodyPr wrap="square" rtlCol="0" anchor="ctr">
            <a:noAutofit/>
          </a:bodyPr>
          <a:lstStyle/>
          <a:p>
            <a:pPr algn="ctr"/>
            <a:r>
              <a:rPr lang="en-US" sz="2400" b="1" dirty="0">
                <a:solidFill>
                  <a:schemeClr val="tx1">
                    <a:lumMod val="50000"/>
                    <a:lumOff val="50000"/>
                  </a:schemeClr>
                </a:solidFill>
              </a:rPr>
              <a:t>55+</a:t>
            </a:r>
          </a:p>
        </p:txBody>
      </p:sp>
      <p:sp>
        <p:nvSpPr>
          <p:cNvPr id="38" name="Rond diagonale hoek rechthoek 344"/>
          <p:cNvSpPr>
            <a:spLocks noChangeAspect="1"/>
          </p:cNvSpPr>
          <p:nvPr/>
        </p:nvSpPr>
        <p:spPr>
          <a:xfrm>
            <a:off x="603268" y="4701861"/>
            <a:ext cx="1552287" cy="1226775"/>
          </a:xfrm>
          <a:prstGeom prst="round2DiagRect">
            <a:avLst>
              <a:gd name="adj1" fmla="val 21958"/>
              <a:gd name="adj2" fmla="val 0"/>
            </a:avLst>
          </a:prstGeom>
          <a:solidFill>
            <a:srgbClr val="1BBABF">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600" b="1" dirty="0">
                <a:solidFill>
                  <a:schemeClr val="bg1"/>
                </a:solidFill>
              </a:rPr>
              <a:t>91</a:t>
            </a:r>
            <a:r>
              <a:rPr lang="en-US" sz="1600" b="1" dirty="0">
                <a:solidFill>
                  <a:schemeClr val="bg1"/>
                </a:solidFill>
              </a:rPr>
              <a:t>%</a:t>
            </a:r>
          </a:p>
        </p:txBody>
      </p:sp>
      <p:sp>
        <p:nvSpPr>
          <p:cNvPr id="39" name="Rond diagonale hoek rechthoek 345"/>
          <p:cNvSpPr>
            <a:spLocks noChangeAspect="1"/>
          </p:cNvSpPr>
          <p:nvPr/>
        </p:nvSpPr>
        <p:spPr>
          <a:xfrm>
            <a:off x="2414376" y="4688264"/>
            <a:ext cx="1552287" cy="1226775"/>
          </a:xfrm>
          <a:prstGeom prst="round2DiagRect">
            <a:avLst>
              <a:gd name="adj1" fmla="val 22714"/>
              <a:gd name="adj2" fmla="val 0"/>
            </a:avLst>
          </a:prstGeom>
          <a:solidFill>
            <a:srgbClr val="A2C5E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2600" b="1" dirty="0">
                <a:solidFill>
                  <a:schemeClr val="bg1"/>
                </a:solidFill>
              </a:rPr>
              <a:t>9</a:t>
            </a:r>
            <a:r>
              <a:rPr lang="en-US" sz="1600" b="1" dirty="0">
                <a:solidFill>
                  <a:schemeClr val="bg1"/>
                </a:solidFill>
              </a:rPr>
              <a:t>%</a:t>
            </a:r>
          </a:p>
        </p:txBody>
      </p:sp>
      <p:sp>
        <p:nvSpPr>
          <p:cNvPr id="40" name="TextBox 31"/>
          <p:cNvSpPr txBox="1"/>
          <p:nvPr/>
        </p:nvSpPr>
        <p:spPr>
          <a:xfrm>
            <a:off x="620340" y="5248569"/>
            <a:ext cx="1535215" cy="670211"/>
          </a:xfrm>
          <a:prstGeom prst="rect">
            <a:avLst/>
          </a:prstGeom>
          <a:noFill/>
        </p:spPr>
        <p:txBody>
          <a:bodyPr wrap="square" rtlCol="0" anchor="ctr">
            <a:noAutofit/>
          </a:bodyPr>
          <a:lstStyle/>
          <a:p>
            <a:pPr algn="ctr"/>
            <a:r>
              <a:rPr lang="en-US" sz="2400" b="1" dirty="0">
                <a:solidFill>
                  <a:schemeClr val="bg1"/>
                </a:solidFill>
              </a:rPr>
              <a:t>White</a:t>
            </a:r>
          </a:p>
        </p:txBody>
      </p:sp>
      <p:sp>
        <p:nvSpPr>
          <p:cNvPr id="41" name="TextBox 31"/>
          <p:cNvSpPr txBox="1"/>
          <p:nvPr/>
        </p:nvSpPr>
        <p:spPr>
          <a:xfrm>
            <a:off x="2414376" y="5248258"/>
            <a:ext cx="1552287" cy="670211"/>
          </a:xfrm>
          <a:prstGeom prst="rect">
            <a:avLst/>
          </a:prstGeom>
          <a:noFill/>
        </p:spPr>
        <p:txBody>
          <a:bodyPr wrap="square" rtlCol="0" anchor="ctr">
            <a:noAutofit/>
          </a:bodyPr>
          <a:lstStyle/>
          <a:p>
            <a:pPr algn="ctr"/>
            <a:r>
              <a:rPr lang="en-US" sz="2400" b="1" dirty="0">
                <a:solidFill>
                  <a:schemeClr val="bg1"/>
                </a:solidFill>
              </a:rPr>
              <a:t>BME</a:t>
            </a:r>
          </a:p>
        </p:txBody>
      </p:sp>
      <p:graphicFrame>
        <p:nvGraphicFramePr>
          <p:cNvPr id="42" name="Chart 30"/>
          <p:cNvGraphicFramePr/>
          <p:nvPr>
            <p:extLst>
              <p:ext uri="{D42A27DB-BD31-4B8C-83A1-F6EECF244321}">
                <p14:modId xmlns:p14="http://schemas.microsoft.com/office/powerpoint/2010/main" val="3422701197"/>
              </p:ext>
            </p:extLst>
          </p:nvPr>
        </p:nvGraphicFramePr>
        <p:xfrm>
          <a:off x="4320304" y="4620628"/>
          <a:ext cx="3361037" cy="2358302"/>
        </p:xfrm>
        <a:graphic>
          <a:graphicData uri="http://schemas.openxmlformats.org/drawingml/2006/chart">
            <c:chart xmlns:c="http://schemas.openxmlformats.org/drawingml/2006/chart" xmlns:r="http://schemas.openxmlformats.org/officeDocument/2006/relationships" r:id="rId4"/>
          </a:graphicData>
        </a:graphic>
      </p:graphicFrame>
      <p:sp>
        <p:nvSpPr>
          <p:cNvPr id="43" name="Ovaal 357"/>
          <p:cNvSpPr>
            <a:spLocks noChangeAspect="1"/>
          </p:cNvSpPr>
          <p:nvPr/>
        </p:nvSpPr>
        <p:spPr>
          <a:xfrm>
            <a:off x="5335746" y="4972772"/>
            <a:ext cx="1217208" cy="1126818"/>
          </a:xfrm>
          <a:prstGeom prst="ellipse">
            <a:avLst/>
          </a:pr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rgbClr val="00B0F0"/>
              </a:solidFill>
            </a:endParaRPr>
          </a:p>
        </p:txBody>
      </p:sp>
      <p:sp>
        <p:nvSpPr>
          <p:cNvPr id="44" name="Gelijkbenige driehoek 361"/>
          <p:cNvSpPr/>
          <p:nvPr/>
        </p:nvSpPr>
        <p:spPr>
          <a:xfrm rot="2863792">
            <a:off x="5127213" y="5470349"/>
            <a:ext cx="114769" cy="95086"/>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46" name="TextBox 31"/>
          <p:cNvSpPr txBox="1"/>
          <p:nvPr/>
        </p:nvSpPr>
        <p:spPr>
          <a:xfrm>
            <a:off x="5338344" y="5135357"/>
            <a:ext cx="1238326" cy="727799"/>
          </a:xfrm>
          <a:prstGeom prst="rect">
            <a:avLst/>
          </a:prstGeom>
          <a:noFill/>
        </p:spPr>
        <p:txBody>
          <a:bodyPr wrap="square" rtlCol="0" anchor="ctr">
            <a:noAutofit/>
          </a:bodyPr>
          <a:lstStyle/>
          <a:p>
            <a:pPr algn="ctr"/>
            <a:r>
              <a:rPr lang="en-US" sz="2600" b="1" dirty="0" smtClean="0">
                <a:solidFill>
                  <a:schemeClr val="tx1">
                    <a:lumMod val="50000"/>
                    <a:lumOff val="50000"/>
                  </a:schemeClr>
                </a:solidFill>
              </a:rPr>
              <a:t>10</a:t>
            </a:r>
            <a:r>
              <a:rPr lang="en-US" sz="1600" b="1" dirty="0" smtClean="0">
                <a:solidFill>
                  <a:schemeClr val="tx1">
                    <a:lumMod val="50000"/>
                    <a:lumOff val="50000"/>
                  </a:schemeClr>
                </a:solidFill>
              </a:rPr>
              <a:t>%            </a:t>
            </a:r>
            <a:r>
              <a:rPr lang="en-US" sz="1600" b="1" dirty="0">
                <a:solidFill>
                  <a:schemeClr val="tx1">
                    <a:lumMod val="50000"/>
                    <a:lumOff val="50000"/>
                  </a:schemeClr>
                </a:solidFill>
              </a:rPr>
              <a:t>Yes</a:t>
            </a:r>
          </a:p>
        </p:txBody>
      </p:sp>
      <p:sp>
        <p:nvSpPr>
          <p:cNvPr id="47" name="TextBox 31"/>
          <p:cNvSpPr txBox="1"/>
          <p:nvPr/>
        </p:nvSpPr>
        <p:spPr>
          <a:xfrm>
            <a:off x="333632" y="850345"/>
            <a:ext cx="2080744"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Gender</a:t>
            </a:r>
          </a:p>
        </p:txBody>
      </p:sp>
      <p:sp>
        <p:nvSpPr>
          <p:cNvPr id="48" name="TextBox 31"/>
          <p:cNvSpPr txBox="1"/>
          <p:nvPr/>
        </p:nvSpPr>
        <p:spPr>
          <a:xfrm>
            <a:off x="4239616" y="4103149"/>
            <a:ext cx="3393012"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Disability</a:t>
            </a:r>
          </a:p>
        </p:txBody>
      </p:sp>
      <p:sp>
        <p:nvSpPr>
          <p:cNvPr id="49" name="TextBox 31"/>
          <p:cNvSpPr txBox="1"/>
          <p:nvPr/>
        </p:nvSpPr>
        <p:spPr>
          <a:xfrm>
            <a:off x="3441517" y="837922"/>
            <a:ext cx="4019804"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Age</a:t>
            </a:r>
          </a:p>
        </p:txBody>
      </p:sp>
      <p:sp>
        <p:nvSpPr>
          <p:cNvPr id="50" name="TextBox 31"/>
          <p:cNvSpPr txBox="1"/>
          <p:nvPr/>
        </p:nvSpPr>
        <p:spPr>
          <a:xfrm>
            <a:off x="7827509" y="837759"/>
            <a:ext cx="4019804"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District</a:t>
            </a:r>
          </a:p>
        </p:txBody>
      </p:sp>
      <p:sp>
        <p:nvSpPr>
          <p:cNvPr id="51" name="TextBox 31"/>
          <p:cNvSpPr txBox="1"/>
          <p:nvPr/>
        </p:nvSpPr>
        <p:spPr>
          <a:xfrm>
            <a:off x="573650" y="4101829"/>
            <a:ext cx="3393011" cy="521365"/>
          </a:xfrm>
          <a:prstGeom prst="rect">
            <a:avLst/>
          </a:prstGeom>
          <a:noFill/>
        </p:spPr>
        <p:txBody>
          <a:bodyPr wrap="square" rtlCol="0" anchor="ctr">
            <a:noAutofit/>
          </a:bodyPr>
          <a:lstStyle/>
          <a:p>
            <a:pPr algn="ctr"/>
            <a:r>
              <a:rPr lang="en-US" sz="2400" b="1" dirty="0">
                <a:solidFill>
                  <a:schemeClr val="tx1">
                    <a:lumMod val="50000"/>
                    <a:lumOff val="50000"/>
                  </a:schemeClr>
                </a:solidFill>
              </a:rPr>
              <a:t>Ethnic Group</a:t>
            </a:r>
          </a:p>
        </p:txBody>
      </p:sp>
      <p:sp>
        <p:nvSpPr>
          <p:cNvPr id="53" name="Rectangle 52"/>
          <p:cNvSpPr/>
          <p:nvPr/>
        </p:nvSpPr>
        <p:spPr>
          <a:xfrm>
            <a:off x="231971" y="6383418"/>
            <a:ext cx="8368331" cy="369332"/>
          </a:xfrm>
          <a:prstGeom prst="rect">
            <a:avLst/>
          </a:prstGeom>
        </p:spPr>
        <p:txBody>
          <a:bodyPr wrap="square">
            <a:spAutoFit/>
          </a:bodyPr>
          <a:lstStyle/>
          <a:p>
            <a:r>
              <a:rPr lang="en-GB" dirty="0"/>
              <a:t>Results have been weighted to accurately represent the population size of each District</a:t>
            </a:r>
          </a:p>
        </p:txBody>
      </p:sp>
    </p:spTree>
    <p:extLst>
      <p:ext uri="{BB962C8B-B14F-4D97-AF65-F5344CB8AC3E}">
        <p14:creationId xmlns:p14="http://schemas.microsoft.com/office/powerpoint/2010/main" val="3083461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948BEF-FAAD-44AB-8E82-E2247398DED3}" type="slidenum">
              <a:rPr lang="en-US" smtClean="0"/>
              <a:t>44</a:t>
            </a:fld>
            <a:endParaRPr lang="en-US" dirty="0"/>
          </a:p>
        </p:txBody>
      </p:sp>
      <p:sp>
        <p:nvSpPr>
          <p:cNvPr id="2" name="Title 1"/>
          <p:cNvSpPr>
            <a:spLocks noGrp="1"/>
          </p:cNvSpPr>
          <p:nvPr>
            <p:ph type="title"/>
          </p:nvPr>
        </p:nvSpPr>
        <p:spPr>
          <a:xfrm>
            <a:off x="333632" y="159179"/>
            <a:ext cx="11545274" cy="1325563"/>
          </a:xfrm>
        </p:spPr>
        <p:txBody>
          <a:bodyPr/>
          <a:lstStyle/>
          <a:p>
            <a:r>
              <a:rPr lang="en-US" b="1" dirty="0">
                <a:solidFill>
                  <a:schemeClr val="tx1">
                    <a:lumMod val="65000"/>
                    <a:lumOff val="35000"/>
                  </a:schemeClr>
                </a:solidFill>
              </a:rPr>
              <a:t>Introduction &amp; Methodology</a:t>
            </a:r>
          </a:p>
        </p:txBody>
      </p:sp>
      <p:sp>
        <p:nvSpPr>
          <p:cNvPr id="4" name="TextBox 3"/>
          <p:cNvSpPr txBox="1"/>
          <p:nvPr/>
        </p:nvSpPr>
        <p:spPr>
          <a:xfrm>
            <a:off x="278114" y="1279250"/>
            <a:ext cx="11656310" cy="4093428"/>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2000" dirty="0"/>
              <a:t>This report details the </a:t>
            </a:r>
            <a:r>
              <a:rPr lang="en-GB" sz="2000" dirty="0" smtClean="0"/>
              <a:t>eighth quarter </a:t>
            </a:r>
            <a:r>
              <a:rPr lang="en-GB" sz="2000" dirty="0"/>
              <a:t>of results for the Essex Police Public Perceptions Survey</a:t>
            </a:r>
          </a:p>
          <a:p>
            <a:pPr marL="285750" indent="-285750">
              <a:buClr>
                <a:srgbClr val="1BBABF"/>
              </a:buClr>
              <a:buFont typeface="Wingdings" panose="05000000000000000000" pitchFamily="2" charset="2"/>
              <a:buChar char="§"/>
            </a:pPr>
            <a:r>
              <a:rPr lang="en-GB" sz="2000" dirty="0"/>
              <a:t>Since the survey began </a:t>
            </a:r>
            <a:r>
              <a:rPr lang="en-GB" sz="2000" dirty="0" smtClean="0"/>
              <a:t>15,433 </a:t>
            </a:r>
            <a:r>
              <a:rPr lang="en-GB" sz="2000" dirty="0"/>
              <a:t>Essex residents have been interviewed – approx. </a:t>
            </a:r>
            <a:r>
              <a:rPr lang="en-GB" sz="2000" dirty="0" smtClean="0"/>
              <a:t>1,100 in </a:t>
            </a:r>
            <a:r>
              <a:rPr lang="en-GB" sz="2000" dirty="0"/>
              <a:t>each of the 14 Districts</a:t>
            </a:r>
          </a:p>
          <a:p>
            <a:pPr marL="285750" indent="-285750">
              <a:buClr>
                <a:srgbClr val="1BBABF"/>
              </a:buClr>
              <a:buFont typeface="Wingdings" panose="05000000000000000000" pitchFamily="2" charset="2"/>
              <a:buChar char="§"/>
            </a:pPr>
            <a:r>
              <a:rPr lang="en-GB" sz="2000" dirty="0"/>
              <a:t>Fieldwork is now split between interviews taking place over the phone and face to face. This methodology helps engage young people. In </a:t>
            </a:r>
            <a:r>
              <a:rPr lang="en-GB" sz="2000" dirty="0" smtClean="0"/>
              <a:t>Q4 </a:t>
            </a:r>
            <a:r>
              <a:rPr lang="en-GB" sz="2000" dirty="0"/>
              <a:t>18/19 </a:t>
            </a:r>
            <a:r>
              <a:rPr lang="en-GB" sz="2000" dirty="0" smtClean="0"/>
              <a:t>74% </a:t>
            </a:r>
            <a:r>
              <a:rPr lang="en-GB" sz="2000" dirty="0"/>
              <a:t>of interviews took place </a:t>
            </a:r>
            <a:r>
              <a:rPr lang="en-GB" sz="2000" dirty="0" smtClean="0"/>
              <a:t>face-to-face </a:t>
            </a:r>
            <a:r>
              <a:rPr lang="en-GB" sz="2000" dirty="0"/>
              <a:t>and </a:t>
            </a:r>
            <a:r>
              <a:rPr lang="en-GB" sz="2000" dirty="0" smtClean="0"/>
              <a:t>26% </a:t>
            </a:r>
            <a:r>
              <a:rPr lang="en-GB" sz="2000" dirty="0"/>
              <a:t>over the phone</a:t>
            </a:r>
          </a:p>
          <a:p>
            <a:pPr marL="285750" indent="-285750">
              <a:buClr>
                <a:srgbClr val="1BBABF"/>
              </a:buClr>
              <a:buFont typeface="Wingdings" panose="05000000000000000000" pitchFamily="2" charset="2"/>
              <a:buChar char="§"/>
            </a:pPr>
            <a:r>
              <a:rPr lang="en-GB" sz="2000" dirty="0"/>
              <a:t>Results have been weighted to accurately represent the population size and demographics of each District</a:t>
            </a:r>
          </a:p>
          <a:p>
            <a:pPr marL="285750" indent="-285750">
              <a:buClr>
                <a:srgbClr val="1BBABF"/>
              </a:buClr>
              <a:buFont typeface="Wingdings" panose="05000000000000000000" pitchFamily="2" charset="2"/>
              <a:buChar char="§"/>
            </a:pPr>
            <a:r>
              <a:rPr lang="en-GB" sz="2000" dirty="0"/>
              <a:t>The report presents the results at an annual </a:t>
            </a:r>
            <a:r>
              <a:rPr lang="en-GB" sz="2000" dirty="0" smtClean="0"/>
              <a:t>and </a:t>
            </a:r>
            <a:r>
              <a:rPr lang="en-GB" sz="2000" dirty="0"/>
              <a:t>quarterly level to compare the performance of Essex Police and </a:t>
            </a:r>
            <a:r>
              <a:rPr lang="en-GB" sz="2000" dirty="0" smtClean="0"/>
              <a:t>highlight </a:t>
            </a:r>
            <a:r>
              <a:rPr lang="en-GB" sz="2000" dirty="0"/>
              <a:t>significant changes in public perceptions </a:t>
            </a:r>
            <a:r>
              <a:rPr lang="en-GB" sz="2000" dirty="0" smtClean="0"/>
              <a:t>over time</a:t>
            </a:r>
            <a:endParaRPr lang="en-GB" sz="2000" dirty="0"/>
          </a:p>
          <a:p>
            <a:pPr marL="285750" indent="-285750">
              <a:buClr>
                <a:srgbClr val="1BBABF"/>
              </a:buClr>
              <a:buFont typeface="Wingdings" panose="05000000000000000000" pitchFamily="2" charset="2"/>
              <a:buChar char="§"/>
            </a:pPr>
            <a:r>
              <a:rPr lang="en-GB" sz="2000" dirty="0"/>
              <a:t>District and demographic analysis combines the sample from the four quarters over the last 12 </a:t>
            </a:r>
            <a:r>
              <a:rPr lang="en-GB" sz="2000" dirty="0" smtClean="0"/>
              <a:t>months to </a:t>
            </a:r>
            <a:r>
              <a:rPr lang="en-GB" sz="2000" dirty="0"/>
              <a:t>add greater confidence to the results</a:t>
            </a:r>
          </a:p>
          <a:p>
            <a:pPr marL="285750" indent="-285750">
              <a:buClr>
                <a:srgbClr val="1BBABF"/>
              </a:buClr>
              <a:buFont typeface="Wingdings" panose="05000000000000000000" pitchFamily="2" charset="2"/>
              <a:buChar char="§"/>
            </a:pPr>
            <a:r>
              <a:rPr lang="en-GB" sz="2000" dirty="0"/>
              <a:t>The results are also benchmarked against the National (BMG) and CSEW MSG average where possible</a:t>
            </a:r>
          </a:p>
          <a:p>
            <a:pPr marL="285750" indent="-285750">
              <a:buClr>
                <a:srgbClr val="1BBABF"/>
              </a:buClr>
              <a:buFont typeface="Wingdings" panose="05000000000000000000" pitchFamily="2" charset="2"/>
              <a:buChar char="§"/>
            </a:pPr>
            <a:r>
              <a:rPr lang="en-GB" sz="2000" dirty="0"/>
              <a:t>Future reports will continue to track changes in public perception levels and identify high performing areas and those with need for improvement </a:t>
            </a:r>
          </a:p>
        </p:txBody>
      </p:sp>
    </p:spTree>
    <p:extLst>
      <p:ext uri="{BB962C8B-B14F-4D97-AF65-F5344CB8AC3E}">
        <p14:creationId xmlns:p14="http://schemas.microsoft.com/office/powerpoint/2010/main" val="31939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486152"/>
            <a:ext cx="12192000" cy="4370832"/>
          </a:xfrm>
          <a:prstGeom prst="rect">
            <a:avLst/>
          </a:prstGeom>
          <a:solidFill>
            <a:srgbClr val="DFEBF7"/>
          </a:solidFill>
          <a:ln>
            <a:noFill/>
          </a:ln>
          <a:effectLst/>
          <a:extLst/>
        </p:spPr>
        <p:txBody>
          <a:bodyPr vert="horz" wrap="square" lIns="36576" tIns="36576" rIns="36576" bIns="36576" numCol="1" anchor="t" anchorCtr="0" compatLnSpc="1">
            <a:prstTxWarp prst="textNoShape">
              <a:avLst/>
            </a:prstTxWarp>
          </a:bodyPr>
          <a:lstStyle/>
          <a:p>
            <a:r>
              <a:rPr lang="en-GB" dirty="0" smtClean="0"/>
              <a:t>F</a:t>
            </a:r>
            <a:endParaRPr lang="en-GB" dirty="0"/>
          </a:p>
        </p:txBody>
      </p:sp>
      <p:pic>
        <p:nvPicPr>
          <p:cNvPr id="5"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2594" y="345051"/>
            <a:ext cx="4448236" cy="1815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12" descr="ico_logo"/>
          <p:cNvPicPr>
            <a:picLocks noChangeAspect="1" noChangeArrowheads="1"/>
          </p:cNvPicPr>
          <p:nvPr/>
        </p:nvPicPr>
        <p:blipFill>
          <a:blip r:embed="rId4"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l="30157" t="33600" r="30199" b="33865"/>
          <a:stretch>
            <a:fillRect/>
          </a:stretch>
        </p:blipFill>
        <p:spPr bwMode="auto">
          <a:xfrm>
            <a:off x="4403080" y="6069079"/>
            <a:ext cx="801629" cy="49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13" descr="iso-logo"/>
          <p:cNvPicPr>
            <a:picLocks noChangeAspect="1" noChangeArrowheads="1"/>
          </p:cNvPicPr>
          <p:nvPr/>
        </p:nvPicPr>
        <p:blipFill>
          <a:blip r:embed="rId5" cstate="print">
            <a:clrChange>
              <a:clrFrom>
                <a:srgbClr val="000000"/>
              </a:clrFrom>
              <a:clrTo>
                <a:srgbClr val="000000">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b="1625"/>
          <a:stretch>
            <a:fillRect/>
          </a:stretch>
        </p:blipFill>
        <p:spPr bwMode="auto">
          <a:xfrm>
            <a:off x="6925056" y="5981189"/>
            <a:ext cx="6175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14" descr="MRS-Company-partner-scheme"/>
          <p:cNvPicPr>
            <a:picLocks noChangeAspect="1" noChangeArrowheads="1"/>
          </p:cNvPicPr>
          <p:nvPr/>
        </p:nvPicPr>
        <p:blipFill>
          <a:blip r:embed="rId6" cstate="print">
            <a:clrChange>
              <a:clrFrom>
                <a:srgbClr val="FFFFFF"/>
              </a:clrFrom>
              <a:clrTo>
                <a:srgbClr val="FFFFFF">
                  <a:alpha val="0"/>
                </a:srgbClr>
              </a:clrTo>
            </a:clrChange>
            <a:duotone>
              <a:prstClr val="black"/>
              <a:schemeClr val="bg1">
                <a:lumMod val="95000"/>
                <a:tint val="45000"/>
                <a:satMod val="400000"/>
              </a:schemeClr>
            </a:duotone>
            <a:extLst>
              <a:ext uri="{28A0092B-C50C-407E-A947-70E740481C1C}">
                <a14:useLocalDpi xmlns:a14="http://schemas.microsoft.com/office/drawing/2010/main" val="0"/>
              </a:ext>
            </a:extLst>
          </a:blip>
          <a:srcRect/>
          <a:stretch>
            <a:fillRect/>
          </a:stretch>
        </p:blipFill>
        <p:spPr bwMode="auto">
          <a:xfrm>
            <a:off x="5470403" y="5981188"/>
            <a:ext cx="1188959" cy="64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descr="Image result for essex pol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191" y="345051"/>
            <a:ext cx="3099965" cy="1815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3038" y="3034367"/>
            <a:ext cx="11565924" cy="1631216"/>
          </a:xfrm>
          <a:prstGeom prst="rect">
            <a:avLst/>
          </a:prstGeom>
          <a:noFill/>
        </p:spPr>
        <p:txBody>
          <a:bodyPr wrap="square" rtlCol="0">
            <a:spAutoFit/>
          </a:bodyPr>
          <a:lstStyle/>
          <a:p>
            <a:r>
              <a:rPr lang="en-GB" sz="5000" dirty="0">
                <a:solidFill>
                  <a:schemeClr val="tx1">
                    <a:lumMod val="65000"/>
                    <a:lumOff val="35000"/>
                  </a:schemeClr>
                </a:solidFill>
              </a:rPr>
              <a:t>Section Two</a:t>
            </a:r>
          </a:p>
          <a:p>
            <a:r>
              <a:rPr lang="en-GB" sz="5000" dirty="0">
                <a:solidFill>
                  <a:schemeClr val="tx1">
                    <a:lumMod val="65000"/>
                    <a:lumOff val="35000"/>
                  </a:schemeClr>
                </a:solidFill>
              </a:rPr>
              <a:t>Overall Views</a:t>
            </a:r>
            <a:endParaRPr lang="en-US" sz="4000" dirty="0">
              <a:solidFill>
                <a:schemeClr val="tx1">
                  <a:lumMod val="65000"/>
                  <a:lumOff val="35000"/>
                </a:schemeClr>
              </a:solidFill>
            </a:endParaRPr>
          </a:p>
        </p:txBody>
      </p:sp>
    </p:spTree>
    <p:extLst>
      <p:ext uri="{BB962C8B-B14F-4D97-AF65-F5344CB8AC3E}">
        <p14:creationId xmlns:p14="http://schemas.microsoft.com/office/powerpoint/2010/main" val="181823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948BEF-FAAD-44AB-8E82-E2247398DED3}" type="slidenum">
              <a:rPr lang="en-US" smtClean="0"/>
              <a:pPr/>
              <a:t>6</a:t>
            </a:fld>
            <a:endParaRPr lang="en-US" dirty="0"/>
          </a:p>
        </p:txBody>
      </p:sp>
      <p:sp>
        <p:nvSpPr>
          <p:cNvPr id="16" name="Title 1"/>
          <p:cNvSpPr>
            <a:spLocks noGrp="1"/>
          </p:cNvSpPr>
          <p:nvPr>
            <p:ph type="title"/>
          </p:nvPr>
        </p:nvSpPr>
        <p:spPr>
          <a:xfrm>
            <a:off x="333632" y="159179"/>
            <a:ext cx="11545274" cy="1325563"/>
          </a:xfrm>
        </p:spPr>
        <p:txBody>
          <a:bodyPr/>
          <a:lstStyle/>
          <a:p>
            <a:r>
              <a:rPr lang="en-GB" b="1" dirty="0">
                <a:solidFill>
                  <a:schemeClr val="tx1">
                    <a:lumMod val="65000"/>
                    <a:lumOff val="35000"/>
                  </a:schemeClr>
                </a:solidFill>
              </a:rPr>
              <a:t>Around 7 out of 10 think the police in their area are doing a good or excellent job</a:t>
            </a:r>
            <a:endParaRPr lang="en-US" b="1" dirty="0">
              <a:solidFill>
                <a:schemeClr val="tx1">
                  <a:lumMod val="65000"/>
                  <a:lumOff val="35000"/>
                </a:schemeClr>
              </a:solidFill>
            </a:endParaRPr>
          </a:p>
        </p:txBody>
      </p:sp>
      <p:sp>
        <p:nvSpPr>
          <p:cNvPr id="17" name="Rectangle 16"/>
          <p:cNvSpPr/>
          <p:nvPr/>
        </p:nvSpPr>
        <p:spPr>
          <a:xfrm>
            <a:off x="190781" y="6332274"/>
            <a:ext cx="6424203" cy="461665"/>
          </a:xfrm>
          <a:prstGeom prst="rect">
            <a:avLst/>
          </a:prstGeom>
        </p:spPr>
        <p:txBody>
          <a:bodyPr wrap="square">
            <a:spAutoFit/>
          </a:bodyPr>
          <a:lstStyle/>
          <a:p>
            <a:r>
              <a:rPr lang="en-GB" sz="1200" dirty="0"/>
              <a:t>Q13b Taking everything into account, how good a job do you think the police in this area are doing?</a:t>
            </a:r>
          </a:p>
          <a:p>
            <a:r>
              <a:rPr lang="en-GB" sz="1200" dirty="0"/>
              <a:t>FIRST ASKED IN Q3 2017/18</a:t>
            </a:r>
            <a:endParaRPr lang="en-US" sz="1200" dirty="0"/>
          </a:p>
        </p:txBody>
      </p:sp>
      <p:sp>
        <p:nvSpPr>
          <p:cNvPr id="18" name="Rectangle 17"/>
          <p:cNvSpPr/>
          <p:nvPr/>
        </p:nvSpPr>
        <p:spPr>
          <a:xfrm>
            <a:off x="6911546" y="6348750"/>
            <a:ext cx="3093588" cy="461665"/>
          </a:xfrm>
          <a:prstGeom prst="rect">
            <a:avLst/>
          </a:prstGeom>
        </p:spPr>
        <p:txBody>
          <a:bodyPr wrap="square">
            <a:spAutoFit/>
          </a:bodyPr>
          <a:lstStyle/>
          <a:p>
            <a:r>
              <a:rPr lang="en-US" sz="1200" dirty="0"/>
              <a:t>MSG average taken from </a:t>
            </a:r>
            <a:r>
              <a:rPr lang="en-GB" sz="1200" dirty="0"/>
              <a:t>Crime Survey for England and Wales (CSEW): </a:t>
            </a:r>
            <a:r>
              <a:rPr lang="en-GB" sz="1200" dirty="0" smtClean="0"/>
              <a:t>Dec 2018</a:t>
            </a:r>
            <a:endParaRPr lang="en-US" sz="1200" dirty="0"/>
          </a:p>
        </p:txBody>
      </p:sp>
      <p:sp>
        <p:nvSpPr>
          <p:cNvPr id="19" name="Rectangle 18"/>
          <p:cNvSpPr/>
          <p:nvPr/>
        </p:nvSpPr>
        <p:spPr>
          <a:xfrm>
            <a:off x="220537" y="6016990"/>
            <a:ext cx="6785015" cy="230832"/>
          </a:xfrm>
          <a:prstGeom prst="rect">
            <a:avLst/>
          </a:prstGeom>
        </p:spPr>
        <p:txBody>
          <a:bodyPr wrap="square">
            <a:spAutoFit/>
          </a:bodyPr>
          <a:lstStyle/>
          <a:p>
            <a:r>
              <a:rPr lang="en-GB" sz="900" dirty="0"/>
              <a:t>NET refers to the combined score for the two most positive answer options (Excellent/Good). Significance testing at 95% confidence level.</a:t>
            </a:r>
          </a:p>
        </p:txBody>
      </p:sp>
      <p:sp>
        <p:nvSpPr>
          <p:cNvPr id="21" name="Rond diagonale hoek rechthoek 344"/>
          <p:cNvSpPr>
            <a:spLocks noChangeAspect="1"/>
          </p:cNvSpPr>
          <p:nvPr/>
        </p:nvSpPr>
        <p:spPr>
          <a:xfrm>
            <a:off x="4229100" y="4691933"/>
            <a:ext cx="1726219" cy="1169833"/>
          </a:xfrm>
          <a:prstGeom prst="round2DiagRect">
            <a:avLst>
              <a:gd name="adj1" fmla="val 21958"/>
              <a:gd name="adj2" fmla="val 0"/>
            </a:avLst>
          </a:prstGeom>
          <a:solidFill>
            <a:srgbClr val="0070C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smtClean="0">
                <a:solidFill>
                  <a:schemeClr val="bg1"/>
                </a:solidFill>
              </a:rPr>
              <a:t>59</a:t>
            </a:r>
            <a:r>
              <a:rPr lang="en-US" sz="1400" b="1" dirty="0" smtClean="0">
                <a:solidFill>
                  <a:schemeClr val="bg1"/>
                </a:solidFill>
              </a:rPr>
              <a:t>%</a:t>
            </a:r>
            <a:endParaRPr lang="en-US" sz="1400" b="1" dirty="0">
              <a:solidFill>
                <a:schemeClr val="bg1"/>
              </a:solidFill>
            </a:endParaRPr>
          </a:p>
          <a:p>
            <a:pPr algn="ctr"/>
            <a:r>
              <a:rPr lang="en-US" sz="1400" dirty="0">
                <a:solidFill>
                  <a:schemeClr val="bg1"/>
                </a:solidFill>
              </a:rPr>
              <a:t>MSG Average</a:t>
            </a:r>
          </a:p>
          <a:p>
            <a:pPr algn="ctr"/>
            <a:r>
              <a:rPr lang="en-US" sz="1400" dirty="0">
                <a:solidFill>
                  <a:schemeClr val="bg1"/>
                </a:solidFill>
              </a:rPr>
              <a:t>Excellent/Good (NET)</a:t>
            </a:r>
          </a:p>
        </p:txBody>
      </p:sp>
      <p:graphicFrame>
        <p:nvGraphicFramePr>
          <p:cNvPr id="23" name="Chart 22"/>
          <p:cNvGraphicFramePr/>
          <p:nvPr>
            <p:extLst>
              <p:ext uri="{D42A27DB-BD31-4B8C-83A1-F6EECF244321}">
                <p14:modId xmlns:p14="http://schemas.microsoft.com/office/powerpoint/2010/main" val="1386711652"/>
              </p:ext>
            </p:extLst>
          </p:nvPr>
        </p:nvGraphicFramePr>
        <p:xfrm>
          <a:off x="6196798" y="2227649"/>
          <a:ext cx="5566576"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2" name="Title 1"/>
          <p:cNvSpPr txBox="1">
            <a:spLocks/>
          </p:cNvSpPr>
          <p:nvPr/>
        </p:nvSpPr>
        <p:spPr>
          <a:xfrm>
            <a:off x="749440"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20" name="Chart 19">
            <a:extLst>
              <a:ext uri="{FF2B5EF4-FFF2-40B4-BE49-F238E27FC236}">
                <a16:creationId xmlns:a16="http://schemas.microsoft.com/office/drawing/2014/main" id="{E602D93E-338A-4A35-A1FD-4E76FA92740E}"/>
              </a:ext>
            </a:extLst>
          </p:cNvPr>
          <p:cNvGraphicFramePr/>
          <p:nvPr>
            <p:extLst>
              <p:ext uri="{D42A27DB-BD31-4B8C-83A1-F6EECF244321}">
                <p14:modId xmlns:p14="http://schemas.microsoft.com/office/powerpoint/2010/main" val="4268660057"/>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le 23">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1909111727"/>
              </p:ext>
            </p:extLst>
          </p:nvPr>
        </p:nvGraphicFramePr>
        <p:xfrm>
          <a:off x="539931" y="2314036"/>
          <a:ext cx="3604052" cy="370840"/>
        </p:xfrm>
        <a:graphic>
          <a:graphicData uri="http://schemas.openxmlformats.org/drawingml/2006/table">
            <a:tbl>
              <a:tblPr firstRow="1" bandRow="1">
                <a:tableStyleId>{5C22544A-7EE6-4342-B048-85BDC9FD1C3A}</a:tableStyleId>
              </a:tblPr>
              <a:tblGrid>
                <a:gridCol w="1802026">
                  <a:extLst>
                    <a:ext uri="{9D8B030D-6E8A-4147-A177-3AD203B41FA5}">
                      <a16:colId xmlns:a16="http://schemas.microsoft.com/office/drawing/2014/main" val="20000"/>
                    </a:ext>
                  </a:extLst>
                </a:gridCol>
                <a:gridCol w="1802026">
                  <a:extLst>
                    <a:ext uri="{9D8B030D-6E8A-4147-A177-3AD203B41FA5}">
                      <a16:colId xmlns:a16="http://schemas.microsoft.com/office/drawing/2014/main" val="20001"/>
                    </a:ext>
                  </a:extLst>
                </a:gridCol>
              </a:tblGrid>
              <a:tr h="370840">
                <a:tc>
                  <a:txBody>
                    <a:bodyPr/>
                    <a:lstStyle/>
                    <a:p>
                      <a:pPr algn="ctr"/>
                      <a:r>
                        <a:rPr lang="en-US" sz="1600" dirty="0">
                          <a:solidFill>
                            <a:schemeClr val="tx1">
                              <a:lumMod val="75000"/>
                              <a:lumOff val="25000"/>
                            </a:schemeClr>
                          </a:solidFill>
                        </a:rPr>
                        <a:t>69%</a:t>
                      </a:r>
                    </a:p>
                  </a:txBody>
                  <a:tcPr anchor="ctr">
                    <a:noFill/>
                  </a:tcPr>
                </a:tc>
                <a:tc>
                  <a:txBody>
                    <a:bodyPr/>
                    <a:lstStyle/>
                    <a:p>
                      <a:pPr algn="ctr"/>
                      <a:r>
                        <a:rPr lang="en-US" sz="1600" dirty="0">
                          <a:solidFill>
                            <a:schemeClr val="tx1">
                              <a:lumMod val="75000"/>
                              <a:lumOff val="25000"/>
                            </a:schemeClr>
                          </a:solidFill>
                        </a:rPr>
                        <a:t>67%</a:t>
                      </a:r>
                    </a:p>
                  </a:txBody>
                  <a:tcPr anchor="ctr">
                    <a:noFill/>
                  </a:tcPr>
                </a:tc>
                <a:extLst>
                  <a:ext uri="{0D108BD9-81ED-4DB2-BD59-A6C34878D82A}">
                    <a16:rowId xmlns:a16="http://schemas.microsoft.com/office/drawing/2014/main" val="10000"/>
                  </a:ext>
                </a:extLst>
              </a:tr>
            </a:tbl>
          </a:graphicData>
        </a:graphic>
      </p:graphicFrame>
      <p:sp>
        <p:nvSpPr>
          <p:cNvPr id="25" name="Rectangle 24">
            <a:extLst>
              <a:ext uri="{FF2B5EF4-FFF2-40B4-BE49-F238E27FC236}">
                <a16:creationId xmlns:a16="http://schemas.microsoft.com/office/drawing/2014/main" id="{9C13B9AE-8954-48C1-9D85-443FBEDA5CEA}"/>
              </a:ext>
            </a:extLst>
          </p:cNvPr>
          <p:cNvSpPr/>
          <p:nvPr/>
        </p:nvSpPr>
        <p:spPr>
          <a:xfrm>
            <a:off x="3989277" y="2284098"/>
            <a:ext cx="1691296" cy="584775"/>
          </a:xfrm>
          <a:prstGeom prst="rect">
            <a:avLst/>
          </a:prstGeom>
        </p:spPr>
        <p:txBody>
          <a:bodyPr wrap="none">
            <a:spAutoFit/>
          </a:bodyPr>
          <a:lstStyle/>
          <a:p>
            <a:pPr algn="ctr"/>
            <a:r>
              <a:rPr lang="en-US" sz="1600" b="1" dirty="0">
                <a:solidFill>
                  <a:schemeClr val="tx1">
                    <a:lumMod val="75000"/>
                    <a:lumOff val="25000"/>
                  </a:schemeClr>
                </a:solidFill>
              </a:rPr>
              <a:t>% Good/Excellent</a:t>
            </a:r>
          </a:p>
          <a:p>
            <a:pPr algn="ctr"/>
            <a:r>
              <a:rPr lang="en-US" sz="1600" b="1" dirty="0">
                <a:solidFill>
                  <a:schemeClr val="tx1">
                    <a:lumMod val="75000"/>
                    <a:lumOff val="25000"/>
                  </a:schemeClr>
                </a:solidFill>
              </a:rPr>
              <a:t>(NET)</a:t>
            </a:r>
          </a:p>
        </p:txBody>
      </p:sp>
      <p:sp>
        <p:nvSpPr>
          <p:cNvPr id="27" name="Rectangle 26">
            <a:extLst>
              <a:ext uri="{FF2B5EF4-FFF2-40B4-BE49-F238E27FC236}">
                <a16:creationId xmlns:a16="http://schemas.microsoft.com/office/drawing/2014/main" id="{5A7C124F-D371-46B5-B98C-C4162CA4EF39}"/>
              </a:ext>
            </a:extLst>
          </p:cNvPr>
          <p:cNvSpPr/>
          <p:nvPr/>
        </p:nvSpPr>
        <p:spPr>
          <a:xfrm>
            <a:off x="7402286" y="5830698"/>
            <a:ext cx="3580039" cy="276999"/>
          </a:xfrm>
          <a:prstGeom prst="rect">
            <a:avLst/>
          </a:prstGeom>
        </p:spPr>
        <p:txBody>
          <a:bodyPr wrap="square">
            <a:spAutoFit/>
          </a:bodyPr>
          <a:lstStyle/>
          <a:p>
            <a:pPr algn="ctr"/>
            <a:r>
              <a:rPr lang="en-US" sz="1200" dirty="0" smtClean="0"/>
              <a:t>significantly lower than Q4 17/18</a:t>
            </a:r>
            <a:endParaRPr lang="en-US" sz="1200" dirty="0"/>
          </a:p>
        </p:txBody>
      </p:sp>
      <p:sp>
        <p:nvSpPr>
          <p:cNvPr id="28" name="Down Arrow 16">
            <a:extLst>
              <a:ext uri="{FF2B5EF4-FFF2-40B4-BE49-F238E27FC236}">
                <a16:creationId xmlns:a16="http://schemas.microsoft.com/office/drawing/2014/main" id="{D22D096A-77F1-4F69-BF00-211C414FF7BF}"/>
              </a:ext>
            </a:extLst>
          </p:cNvPr>
          <p:cNvSpPr/>
          <p:nvPr/>
        </p:nvSpPr>
        <p:spPr>
          <a:xfrm>
            <a:off x="7828173" y="5912627"/>
            <a:ext cx="185186" cy="203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151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291331501"/>
              </p:ext>
            </p:extLst>
          </p:nvPr>
        </p:nvGraphicFramePr>
        <p:xfrm>
          <a:off x="4750906" y="1343433"/>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180658759"/>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Chart 15"/>
          <p:cNvGraphicFramePr/>
          <p:nvPr>
            <p:extLst>
              <p:ext uri="{D42A27DB-BD31-4B8C-83A1-F6EECF244321}">
                <p14:modId xmlns:p14="http://schemas.microsoft.com/office/powerpoint/2010/main" val="1332361231"/>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7</a:t>
            </a:fld>
            <a:endParaRPr lang="en-US" dirty="0"/>
          </a:p>
        </p:txBody>
      </p:sp>
      <p:sp>
        <p:nvSpPr>
          <p:cNvPr id="7" name="Title 1"/>
          <p:cNvSpPr>
            <a:spLocks noGrp="1"/>
          </p:cNvSpPr>
          <p:nvPr>
            <p:ph type="title"/>
          </p:nvPr>
        </p:nvSpPr>
        <p:spPr>
          <a:xfrm>
            <a:off x="333632" y="159179"/>
            <a:ext cx="11545274" cy="1325563"/>
          </a:xfrm>
        </p:spPr>
        <p:txBody>
          <a:bodyPr>
            <a:normAutofit fontScale="90000"/>
          </a:bodyPr>
          <a:lstStyle/>
          <a:p>
            <a:r>
              <a:rPr lang="en-US" b="1" dirty="0">
                <a:solidFill>
                  <a:schemeClr val="tx1">
                    <a:lumMod val="65000"/>
                    <a:lumOff val="35000"/>
                  </a:schemeClr>
                </a:solidFill>
              </a:rPr>
              <a:t>Around three quarters of under 35s and BAME residents think their local police are doing a good or excellent job </a:t>
            </a:r>
          </a:p>
        </p:txBody>
      </p:sp>
      <p:sp>
        <p:nvSpPr>
          <p:cNvPr id="8" name="Rectangle 7"/>
          <p:cNvSpPr/>
          <p:nvPr/>
        </p:nvSpPr>
        <p:spPr>
          <a:xfrm>
            <a:off x="190781" y="6332274"/>
            <a:ext cx="6424203" cy="461665"/>
          </a:xfrm>
          <a:prstGeom prst="rect">
            <a:avLst/>
          </a:prstGeom>
        </p:spPr>
        <p:txBody>
          <a:bodyPr wrap="square">
            <a:spAutoFit/>
          </a:bodyPr>
          <a:lstStyle/>
          <a:p>
            <a:r>
              <a:rPr lang="en-GB" sz="1200" dirty="0"/>
              <a:t>Q13b Taking everything into account, how good a job do you think the police in this area are doing?</a:t>
            </a:r>
          </a:p>
          <a:p>
            <a:r>
              <a:rPr lang="en-GB" sz="1200" dirty="0"/>
              <a:t>FIRST ASKED IN Q3</a:t>
            </a:r>
            <a:endParaRPr lang="en-US" sz="1200" dirty="0"/>
          </a:p>
        </p:txBody>
      </p:sp>
      <p:sp>
        <p:nvSpPr>
          <p:cNvPr id="10" name="TextBox 9"/>
          <p:cNvSpPr txBox="1"/>
          <p:nvPr/>
        </p:nvSpPr>
        <p:spPr>
          <a:xfrm>
            <a:off x="4903925" y="4503909"/>
            <a:ext cx="6946994" cy="1754326"/>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dirty="0"/>
              <a:t>Three quarters of Colchester residents (75%) think the police in their area are doing a good or excellent job, compared to less than 6 out of 10 in Castle Point (59%) and Epping Forest (58%)</a:t>
            </a:r>
          </a:p>
          <a:p>
            <a:pPr marL="285750" indent="-285750">
              <a:buClr>
                <a:srgbClr val="1BBABF"/>
              </a:buClr>
              <a:buFont typeface="Wingdings" panose="05000000000000000000" pitchFamily="2" charset="2"/>
              <a:buChar char="§"/>
            </a:pPr>
            <a:endParaRPr lang="en-GB" dirty="0"/>
          </a:p>
          <a:p>
            <a:pPr marL="285750" indent="-285750">
              <a:buClr>
                <a:srgbClr val="1BBABF"/>
              </a:buClr>
              <a:buFont typeface="Wingdings" panose="05000000000000000000" pitchFamily="2" charset="2"/>
              <a:buChar char="§"/>
            </a:pPr>
            <a:r>
              <a:rPr lang="en-GB" dirty="0"/>
              <a:t>Only around half of recent victims of crime (56%) think the police in their area are doing a good or excellent job  </a:t>
            </a:r>
          </a:p>
        </p:txBody>
      </p:sp>
      <p:sp>
        <p:nvSpPr>
          <p:cNvPr id="9" name="Rectangle 8"/>
          <p:cNvSpPr/>
          <p:nvPr/>
        </p:nvSpPr>
        <p:spPr>
          <a:xfrm>
            <a:off x="1131964" y="2218311"/>
            <a:ext cx="929372" cy="335655"/>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04875" y="5586884"/>
            <a:ext cx="1156461" cy="57136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249987" y="3788918"/>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49749" y="3819844"/>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477314" y="3811233"/>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503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9C038401-71AD-4796-905E-96E3288D7384}"/>
              </a:ext>
            </a:extLst>
          </p:cNvPr>
          <p:cNvGraphicFramePr>
            <a:graphicFrameLocks noGrp="1"/>
          </p:cNvGraphicFramePr>
          <p:nvPr>
            <p:extLst>
              <p:ext uri="{D42A27DB-BD31-4B8C-83A1-F6EECF244321}">
                <p14:modId xmlns:p14="http://schemas.microsoft.com/office/powerpoint/2010/main" val="4063649907"/>
              </p:ext>
            </p:extLst>
          </p:nvPr>
        </p:nvGraphicFramePr>
        <p:xfrm>
          <a:off x="539931" y="2314036"/>
          <a:ext cx="3604052" cy="370840"/>
        </p:xfrm>
        <a:graphic>
          <a:graphicData uri="http://schemas.openxmlformats.org/drawingml/2006/table">
            <a:tbl>
              <a:tblPr firstRow="1" bandRow="1">
                <a:tableStyleId>{5C22544A-7EE6-4342-B048-85BDC9FD1C3A}</a:tableStyleId>
              </a:tblPr>
              <a:tblGrid>
                <a:gridCol w="1802026">
                  <a:extLst>
                    <a:ext uri="{9D8B030D-6E8A-4147-A177-3AD203B41FA5}">
                      <a16:colId xmlns:a16="http://schemas.microsoft.com/office/drawing/2014/main" val="20000"/>
                    </a:ext>
                  </a:extLst>
                </a:gridCol>
                <a:gridCol w="1802026">
                  <a:extLst>
                    <a:ext uri="{9D8B030D-6E8A-4147-A177-3AD203B41FA5}">
                      <a16:colId xmlns:a16="http://schemas.microsoft.com/office/drawing/2014/main" val="20001"/>
                    </a:ext>
                  </a:extLst>
                </a:gridCol>
              </a:tblGrid>
              <a:tr h="370840">
                <a:tc>
                  <a:txBody>
                    <a:bodyPr/>
                    <a:lstStyle/>
                    <a:p>
                      <a:pPr algn="ctr"/>
                      <a:r>
                        <a:rPr lang="en-US" sz="1600" dirty="0" smtClean="0">
                          <a:solidFill>
                            <a:schemeClr val="tx1">
                              <a:lumMod val="75000"/>
                              <a:lumOff val="25000"/>
                            </a:schemeClr>
                          </a:solidFill>
                        </a:rPr>
                        <a:t>54%</a:t>
                      </a:r>
                      <a:endParaRPr lang="en-US" sz="1600" dirty="0">
                        <a:solidFill>
                          <a:schemeClr val="tx1">
                            <a:lumMod val="75000"/>
                            <a:lumOff val="25000"/>
                          </a:schemeClr>
                        </a:solidFill>
                      </a:endParaRPr>
                    </a:p>
                  </a:txBody>
                  <a:tcPr anchor="ctr">
                    <a:noFill/>
                  </a:tcPr>
                </a:tc>
                <a:tc>
                  <a:txBody>
                    <a:bodyPr/>
                    <a:lstStyle/>
                    <a:p>
                      <a:pPr algn="ctr"/>
                      <a:r>
                        <a:rPr lang="en-US" sz="1600" dirty="0" smtClean="0">
                          <a:solidFill>
                            <a:schemeClr val="tx1">
                              <a:lumMod val="75000"/>
                              <a:lumOff val="25000"/>
                            </a:schemeClr>
                          </a:solidFill>
                        </a:rPr>
                        <a:t>59%</a:t>
                      </a:r>
                      <a:endParaRPr lang="en-US" sz="1600" dirty="0">
                        <a:solidFill>
                          <a:schemeClr val="tx1">
                            <a:lumMod val="75000"/>
                            <a:lumOff val="25000"/>
                          </a:schemeClr>
                        </a:solidFill>
                      </a:endParaRPr>
                    </a:p>
                  </a:txBody>
                  <a:tcPr anchor="ctr">
                    <a:no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8</a:t>
            </a:fld>
            <a:endParaRPr lang="en-US" dirty="0"/>
          </a:p>
        </p:txBody>
      </p:sp>
      <p:sp>
        <p:nvSpPr>
          <p:cNvPr id="7" name="Rectangle 6"/>
          <p:cNvSpPr/>
          <p:nvPr/>
        </p:nvSpPr>
        <p:spPr>
          <a:xfrm>
            <a:off x="104530" y="6406095"/>
            <a:ext cx="7142206" cy="276999"/>
          </a:xfrm>
          <a:prstGeom prst="rect">
            <a:avLst/>
          </a:prstGeom>
        </p:spPr>
        <p:txBody>
          <a:bodyPr wrap="square">
            <a:spAutoFit/>
          </a:bodyPr>
          <a:lstStyle/>
          <a:p>
            <a:r>
              <a:rPr lang="en-US" sz="1200" dirty="0"/>
              <a:t>Q4 How much would you agree or disagree that Essex Police understand the issues that affect your community?</a:t>
            </a:r>
          </a:p>
        </p:txBody>
      </p:sp>
      <p:sp>
        <p:nvSpPr>
          <p:cNvPr id="8" name="Rectangle 7"/>
          <p:cNvSpPr/>
          <p:nvPr/>
        </p:nvSpPr>
        <p:spPr>
          <a:xfrm>
            <a:off x="7208110" y="6348750"/>
            <a:ext cx="2974115" cy="461665"/>
          </a:xfrm>
          <a:prstGeom prst="rect">
            <a:avLst/>
          </a:prstGeom>
        </p:spPr>
        <p:txBody>
          <a:bodyPr wrap="square">
            <a:spAutoFit/>
          </a:bodyPr>
          <a:lstStyle/>
          <a:p>
            <a:r>
              <a:rPr lang="en-US" sz="1200" dirty="0"/>
              <a:t>MSG average taken from </a:t>
            </a:r>
            <a:r>
              <a:rPr lang="en-GB" sz="1200" dirty="0"/>
              <a:t>Crime Survey for England and Wales (CSEW): </a:t>
            </a:r>
            <a:r>
              <a:rPr lang="en-GB" sz="1200" dirty="0" smtClean="0"/>
              <a:t>Dec 2018</a:t>
            </a:r>
            <a:endParaRPr lang="en-US" sz="1200" dirty="0"/>
          </a:p>
        </p:txBody>
      </p:sp>
      <p:sp>
        <p:nvSpPr>
          <p:cNvPr id="13" name="Title 1"/>
          <p:cNvSpPr>
            <a:spLocks noGrp="1"/>
          </p:cNvSpPr>
          <p:nvPr>
            <p:ph type="title"/>
          </p:nvPr>
        </p:nvSpPr>
        <p:spPr>
          <a:xfrm>
            <a:off x="333632" y="159179"/>
            <a:ext cx="11545274" cy="1325563"/>
          </a:xfrm>
        </p:spPr>
        <p:txBody>
          <a:bodyPr/>
          <a:lstStyle/>
          <a:p>
            <a:r>
              <a:rPr lang="en-GB" b="1" dirty="0" smtClean="0">
                <a:solidFill>
                  <a:schemeClr val="tx1">
                    <a:lumMod val="65000"/>
                    <a:lumOff val="35000"/>
                  </a:schemeClr>
                </a:solidFill>
              </a:rPr>
              <a:t>Agreement that EP understands community issues increased significantly</a:t>
            </a:r>
            <a:endParaRPr lang="en-US" b="1" dirty="0">
              <a:solidFill>
                <a:schemeClr val="tx1">
                  <a:lumMod val="65000"/>
                  <a:lumOff val="35000"/>
                </a:schemeClr>
              </a:solidFill>
            </a:endParaRPr>
          </a:p>
        </p:txBody>
      </p:sp>
      <p:sp>
        <p:nvSpPr>
          <p:cNvPr id="15" name="Rectangle 14"/>
          <p:cNvSpPr/>
          <p:nvPr/>
        </p:nvSpPr>
        <p:spPr>
          <a:xfrm>
            <a:off x="256721" y="6041914"/>
            <a:ext cx="7280670" cy="230832"/>
          </a:xfrm>
          <a:prstGeom prst="rect">
            <a:avLst/>
          </a:prstGeom>
        </p:spPr>
        <p:txBody>
          <a:bodyPr wrap="square">
            <a:spAutoFit/>
          </a:bodyPr>
          <a:lstStyle/>
          <a:p>
            <a:r>
              <a:rPr lang="en-GB" sz="900" dirty="0"/>
              <a:t>NET refers to the combined score for the two most positive answer options (Strongly/Tend to Agree). Significance testing at 95% confidence level.</a:t>
            </a:r>
          </a:p>
        </p:txBody>
      </p:sp>
      <p:sp>
        <p:nvSpPr>
          <p:cNvPr id="19" name="Rond diagonale hoek rechthoek 344"/>
          <p:cNvSpPr>
            <a:spLocks noChangeAspect="1"/>
          </p:cNvSpPr>
          <p:nvPr/>
        </p:nvSpPr>
        <p:spPr>
          <a:xfrm>
            <a:off x="5281242" y="1412058"/>
            <a:ext cx="1760553" cy="1193101"/>
          </a:xfrm>
          <a:prstGeom prst="round2DiagRect">
            <a:avLst>
              <a:gd name="adj1" fmla="val 21958"/>
              <a:gd name="adj2" fmla="val 0"/>
            </a:avLst>
          </a:prstGeom>
          <a:solidFill>
            <a:srgbClr val="0070C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b="1" dirty="0">
                <a:solidFill>
                  <a:schemeClr val="bg1"/>
                </a:solidFill>
              </a:rPr>
              <a:t>68</a:t>
            </a:r>
            <a:r>
              <a:rPr lang="en-US" sz="1400" b="1" dirty="0">
                <a:solidFill>
                  <a:schemeClr val="bg1"/>
                </a:solidFill>
              </a:rPr>
              <a:t>%</a:t>
            </a:r>
          </a:p>
          <a:p>
            <a:pPr algn="ctr"/>
            <a:r>
              <a:rPr lang="en-US" sz="1400" dirty="0">
                <a:solidFill>
                  <a:schemeClr val="bg1"/>
                </a:solidFill>
              </a:rPr>
              <a:t>MSG Average</a:t>
            </a:r>
          </a:p>
          <a:p>
            <a:pPr algn="ctr"/>
            <a:r>
              <a:rPr lang="en-US" sz="1400" dirty="0">
                <a:solidFill>
                  <a:schemeClr val="bg1"/>
                </a:solidFill>
              </a:rPr>
              <a:t>Agree (NET)</a:t>
            </a:r>
          </a:p>
        </p:txBody>
      </p:sp>
      <p:graphicFrame>
        <p:nvGraphicFramePr>
          <p:cNvPr id="23" name="Chart 22"/>
          <p:cNvGraphicFramePr/>
          <p:nvPr>
            <p:extLst>
              <p:ext uri="{D42A27DB-BD31-4B8C-83A1-F6EECF244321}">
                <p14:modId xmlns:p14="http://schemas.microsoft.com/office/powerpoint/2010/main" val="595106823"/>
              </p:ext>
            </p:extLst>
          </p:nvPr>
        </p:nvGraphicFramePr>
        <p:xfrm>
          <a:off x="6161519" y="2227649"/>
          <a:ext cx="5601855" cy="3438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a:xfrm>
            <a:off x="6161519" y="1769123"/>
            <a:ext cx="5601856" cy="4216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65000"/>
                    <a:lumOff val="35000"/>
                  </a:schemeClr>
                </a:solidFill>
              </a:rPr>
              <a:t>Quarterly Trend</a:t>
            </a:r>
          </a:p>
        </p:txBody>
      </p:sp>
      <p:sp>
        <p:nvSpPr>
          <p:cNvPr id="26" name="Rectangle 25"/>
          <p:cNvSpPr/>
          <p:nvPr/>
        </p:nvSpPr>
        <p:spPr>
          <a:xfrm>
            <a:off x="4001986" y="2284098"/>
            <a:ext cx="879664" cy="584775"/>
          </a:xfrm>
          <a:prstGeom prst="rect">
            <a:avLst/>
          </a:prstGeom>
        </p:spPr>
        <p:txBody>
          <a:bodyPr wrap="none">
            <a:spAutoFit/>
          </a:bodyPr>
          <a:lstStyle/>
          <a:p>
            <a:pPr algn="ctr"/>
            <a:r>
              <a:rPr lang="en-US" sz="1600" b="1" dirty="0">
                <a:solidFill>
                  <a:schemeClr val="tx1">
                    <a:lumMod val="75000"/>
                    <a:lumOff val="25000"/>
                  </a:schemeClr>
                </a:solidFill>
              </a:rPr>
              <a:t>% Agree</a:t>
            </a:r>
          </a:p>
          <a:p>
            <a:pPr algn="ctr"/>
            <a:r>
              <a:rPr lang="en-US" sz="1600" b="1" dirty="0">
                <a:solidFill>
                  <a:schemeClr val="tx1">
                    <a:lumMod val="75000"/>
                    <a:lumOff val="25000"/>
                  </a:schemeClr>
                </a:solidFill>
              </a:rPr>
              <a:t>(Net)</a:t>
            </a:r>
          </a:p>
        </p:txBody>
      </p:sp>
      <p:sp>
        <p:nvSpPr>
          <p:cNvPr id="25" name="Rectangle 24">
            <a:extLst>
              <a:ext uri="{FF2B5EF4-FFF2-40B4-BE49-F238E27FC236}">
                <a16:creationId xmlns:a16="http://schemas.microsoft.com/office/drawing/2014/main" id="{389CE30C-61AE-4B5C-AE30-63623567BE44}"/>
              </a:ext>
            </a:extLst>
          </p:cNvPr>
          <p:cNvSpPr/>
          <p:nvPr/>
        </p:nvSpPr>
        <p:spPr>
          <a:xfrm>
            <a:off x="7789024" y="5830698"/>
            <a:ext cx="3138505" cy="276999"/>
          </a:xfrm>
          <a:prstGeom prst="rect">
            <a:avLst/>
          </a:prstGeom>
        </p:spPr>
        <p:txBody>
          <a:bodyPr wrap="square">
            <a:spAutoFit/>
          </a:bodyPr>
          <a:lstStyle/>
          <a:p>
            <a:pPr algn="ctr"/>
            <a:r>
              <a:rPr lang="en-US" sz="1200" dirty="0"/>
              <a:t>sig. higher than </a:t>
            </a:r>
            <a:r>
              <a:rPr lang="en-US" sz="1200" dirty="0" smtClean="0"/>
              <a:t>Q4 </a:t>
            </a:r>
            <a:r>
              <a:rPr lang="en-US" sz="1200" dirty="0"/>
              <a:t>17/18</a:t>
            </a:r>
          </a:p>
        </p:txBody>
      </p:sp>
      <p:sp>
        <p:nvSpPr>
          <p:cNvPr id="28" name="Down Arrow 16">
            <a:extLst>
              <a:ext uri="{FF2B5EF4-FFF2-40B4-BE49-F238E27FC236}">
                <a16:creationId xmlns:a16="http://schemas.microsoft.com/office/drawing/2014/main" id="{8894C1E4-17C3-4582-8ECA-74BF19D096A8}"/>
              </a:ext>
            </a:extLst>
          </p:cNvPr>
          <p:cNvSpPr/>
          <p:nvPr/>
        </p:nvSpPr>
        <p:spPr>
          <a:xfrm rot="10800000">
            <a:off x="8283394" y="5858345"/>
            <a:ext cx="185186" cy="203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16">
            <a:extLst>
              <a:ext uri="{FF2B5EF4-FFF2-40B4-BE49-F238E27FC236}">
                <a16:creationId xmlns:a16="http://schemas.microsoft.com/office/drawing/2014/main" id="{8894C1E4-17C3-4582-8ECA-74BF19D096A8}"/>
              </a:ext>
            </a:extLst>
          </p:cNvPr>
          <p:cNvSpPr/>
          <p:nvPr/>
        </p:nvSpPr>
        <p:spPr>
          <a:xfrm rot="10800000">
            <a:off x="11519585" y="3359964"/>
            <a:ext cx="185186" cy="203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txBox="1">
            <a:spLocks/>
          </p:cNvSpPr>
          <p:nvPr/>
        </p:nvSpPr>
        <p:spPr>
          <a:xfrm>
            <a:off x="749440" y="1627618"/>
            <a:ext cx="3479660" cy="706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dirty="0">
                <a:solidFill>
                  <a:schemeClr val="tx1">
                    <a:lumMod val="65000"/>
                    <a:lumOff val="35000"/>
                  </a:schemeClr>
                </a:solidFill>
              </a:rPr>
              <a:t>Annual Trend</a:t>
            </a:r>
          </a:p>
        </p:txBody>
      </p:sp>
      <p:graphicFrame>
        <p:nvGraphicFramePr>
          <p:cNvPr id="29" name="Chart 28">
            <a:extLst>
              <a:ext uri="{FF2B5EF4-FFF2-40B4-BE49-F238E27FC236}">
                <a16:creationId xmlns:a16="http://schemas.microsoft.com/office/drawing/2014/main" id="{E602D93E-338A-4A35-A1FD-4E76FA92740E}"/>
              </a:ext>
            </a:extLst>
          </p:cNvPr>
          <p:cNvGraphicFramePr/>
          <p:nvPr>
            <p:extLst>
              <p:ext uri="{D42A27DB-BD31-4B8C-83A1-F6EECF244321}">
                <p14:modId xmlns:p14="http://schemas.microsoft.com/office/powerpoint/2010/main" val="2497149112"/>
              </p:ext>
            </p:extLst>
          </p:nvPr>
        </p:nvGraphicFramePr>
        <p:xfrm>
          <a:off x="364819" y="2224882"/>
          <a:ext cx="5207039" cy="3804707"/>
        </p:xfrm>
        <a:graphic>
          <a:graphicData uri="http://schemas.openxmlformats.org/drawingml/2006/chart">
            <c:chart xmlns:c="http://schemas.openxmlformats.org/drawingml/2006/chart" xmlns:r="http://schemas.openxmlformats.org/officeDocument/2006/relationships" r:id="rId4"/>
          </a:graphicData>
        </a:graphic>
      </p:graphicFrame>
      <p:sp>
        <p:nvSpPr>
          <p:cNvPr id="31" name="Down Arrow 16">
            <a:extLst>
              <a:ext uri="{FF2B5EF4-FFF2-40B4-BE49-F238E27FC236}">
                <a16:creationId xmlns:a16="http://schemas.microsoft.com/office/drawing/2014/main" id="{8894C1E4-17C3-4582-8ECA-74BF19D096A8}"/>
              </a:ext>
            </a:extLst>
          </p:cNvPr>
          <p:cNvSpPr/>
          <p:nvPr/>
        </p:nvSpPr>
        <p:spPr>
          <a:xfrm rot="10800000">
            <a:off x="3465177" y="2382545"/>
            <a:ext cx="185186" cy="2032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228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293044596"/>
              </p:ext>
            </p:extLst>
          </p:nvPr>
        </p:nvGraphicFramePr>
        <p:xfrm>
          <a:off x="4750906" y="1343433"/>
          <a:ext cx="7128000" cy="288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6727544"/>
              </p:ext>
            </p:extLst>
          </p:nvPr>
        </p:nvGraphicFramePr>
        <p:xfrm>
          <a:off x="333632" y="1343433"/>
          <a:ext cx="4374000" cy="4935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6948BEF-FAAD-44AB-8E82-E2247398DED3}" type="slidenum">
              <a:rPr lang="en-US" smtClean="0"/>
              <a:pPr/>
              <a:t>9</a:t>
            </a:fld>
            <a:endParaRPr lang="en-US" dirty="0"/>
          </a:p>
        </p:txBody>
      </p:sp>
      <p:sp>
        <p:nvSpPr>
          <p:cNvPr id="7" name="Title 1"/>
          <p:cNvSpPr>
            <a:spLocks noGrp="1"/>
          </p:cNvSpPr>
          <p:nvPr>
            <p:ph type="title"/>
          </p:nvPr>
        </p:nvSpPr>
        <p:spPr>
          <a:xfrm>
            <a:off x="333632" y="159179"/>
            <a:ext cx="11730460" cy="1325563"/>
          </a:xfrm>
        </p:spPr>
        <p:txBody>
          <a:bodyPr>
            <a:normAutofit fontScale="90000"/>
          </a:bodyPr>
          <a:lstStyle/>
          <a:p>
            <a:r>
              <a:rPr lang="en-GB" b="1" dirty="0">
                <a:solidFill>
                  <a:schemeClr val="tx1">
                    <a:lumMod val="65000"/>
                    <a:lumOff val="35000"/>
                  </a:schemeClr>
                </a:solidFill>
              </a:rPr>
              <a:t>Over 55s and crime victims </a:t>
            </a:r>
            <a:r>
              <a:rPr lang="en-GB" b="1" dirty="0" smtClean="0">
                <a:solidFill>
                  <a:schemeClr val="tx1">
                    <a:lumMod val="65000"/>
                    <a:lumOff val="35000"/>
                  </a:schemeClr>
                </a:solidFill>
              </a:rPr>
              <a:t>remain the </a:t>
            </a:r>
            <a:r>
              <a:rPr lang="en-GB" b="1" dirty="0">
                <a:solidFill>
                  <a:schemeClr val="tx1">
                    <a:lumMod val="65000"/>
                    <a:lumOff val="35000"/>
                  </a:schemeClr>
                </a:solidFill>
              </a:rPr>
              <a:t>least likely to </a:t>
            </a:r>
            <a:r>
              <a:rPr lang="en-US" b="1" dirty="0">
                <a:solidFill>
                  <a:schemeClr val="tx1">
                    <a:lumMod val="65000"/>
                    <a:lumOff val="35000"/>
                  </a:schemeClr>
                </a:solidFill>
              </a:rPr>
              <a:t>agree </a:t>
            </a:r>
            <a:r>
              <a:rPr lang="en-GB" b="1" dirty="0">
                <a:solidFill>
                  <a:schemeClr val="tx1">
                    <a:lumMod val="65000"/>
                    <a:lumOff val="35000"/>
                  </a:schemeClr>
                </a:solidFill>
              </a:rPr>
              <a:t>EP understand issues affecting their community </a:t>
            </a:r>
            <a:endParaRPr lang="en-US" b="1" dirty="0">
              <a:solidFill>
                <a:schemeClr val="tx1">
                  <a:lumMod val="65000"/>
                  <a:lumOff val="35000"/>
                </a:schemeClr>
              </a:solidFill>
            </a:endParaRPr>
          </a:p>
        </p:txBody>
      </p:sp>
      <p:sp>
        <p:nvSpPr>
          <p:cNvPr id="8" name="Rectangle 7"/>
          <p:cNvSpPr/>
          <p:nvPr/>
        </p:nvSpPr>
        <p:spPr>
          <a:xfrm>
            <a:off x="104530" y="6406095"/>
            <a:ext cx="7142206" cy="276999"/>
          </a:xfrm>
          <a:prstGeom prst="rect">
            <a:avLst/>
          </a:prstGeom>
        </p:spPr>
        <p:txBody>
          <a:bodyPr wrap="square">
            <a:spAutoFit/>
          </a:bodyPr>
          <a:lstStyle/>
          <a:p>
            <a:r>
              <a:rPr lang="en-US" sz="1200" dirty="0"/>
              <a:t>Q4 How much would you agree or disagree that Essex Police understand the issues that affect your community?</a:t>
            </a:r>
          </a:p>
        </p:txBody>
      </p:sp>
      <p:sp>
        <p:nvSpPr>
          <p:cNvPr id="9" name="TextBox 8"/>
          <p:cNvSpPr txBox="1"/>
          <p:nvPr/>
        </p:nvSpPr>
        <p:spPr>
          <a:xfrm>
            <a:off x="4625014" y="4643154"/>
            <a:ext cx="7258652" cy="1323439"/>
          </a:xfrm>
          <a:prstGeom prst="rect">
            <a:avLst/>
          </a:prstGeom>
          <a:noFill/>
        </p:spPr>
        <p:txBody>
          <a:bodyPr wrap="square" rtlCol="0">
            <a:spAutoFit/>
          </a:bodyPr>
          <a:lstStyle/>
          <a:p>
            <a:pPr marL="285750" indent="-285750">
              <a:buClr>
                <a:srgbClr val="1BBABF"/>
              </a:buClr>
              <a:buFont typeface="Wingdings" panose="05000000000000000000" pitchFamily="2" charset="2"/>
              <a:buChar char="§"/>
            </a:pPr>
            <a:r>
              <a:rPr lang="en-GB" sz="1600" dirty="0" smtClean="0"/>
              <a:t>Those aged 16-34 are the most likely </a:t>
            </a:r>
            <a:r>
              <a:rPr lang="en-GB" sz="1600" dirty="0"/>
              <a:t>to agree EP understand issues affecting their community </a:t>
            </a:r>
            <a:r>
              <a:rPr lang="en-GB" sz="1600" dirty="0" smtClean="0"/>
              <a:t>(64%)</a:t>
            </a:r>
            <a:endParaRPr lang="en-GB" sz="1600" dirty="0"/>
          </a:p>
          <a:p>
            <a:pPr marL="285750" indent="-285750">
              <a:buClr>
                <a:srgbClr val="1BBABF"/>
              </a:buClr>
              <a:buFont typeface="Wingdings" panose="05000000000000000000" pitchFamily="2" charset="2"/>
              <a:buChar char="§"/>
            </a:pPr>
            <a:r>
              <a:rPr lang="en-GB" sz="1600" dirty="0" smtClean="0"/>
              <a:t>Almost two-thirds of residents living in </a:t>
            </a:r>
            <a:r>
              <a:rPr lang="en-GB" sz="1600" dirty="0"/>
              <a:t>Colchester agree EP understand issues affecting their </a:t>
            </a:r>
            <a:r>
              <a:rPr lang="en-GB" sz="1600" dirty="0" smtClean="0"/>
              <a:t>community (65%) compared to only around half in Uttlesford (50%) and Epping Forest (49%)</a:t>
            </a:r>
            <a:endParaRPr lang="en-GB" sz="1600" dirty="0"/>
          </a:p>
        </p:txBody>
      </p:sp>
      <p:sp>
        <p:nvSpPr>
          <p:cNvPr id="10" name="Rectangle 9"/>
          <p:cNvSpPr/>
          <p:nvPr/>
        </p:nvSpPr>
        <p:spPr>
          <a:xfrm>
            <a:off x="1122630" y="2220662"/>
            <a:ext cx="901557" cy="588441"/>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46203" y="5586010"/>
            <a:ext cx="1114196" cy="550522"/>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949528"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425903" y="3811233"/>
            <a:ext cx="729399" cy="464030"/>
          </a:xfrm>
          <a:prstGeom prst="ellipse">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429651542"/>
              </p:ext>
            </p:extLst>
          </p:nvPr>
        </p:nvGraphicFramePr>
        <p:xfrm>
          <a:off x="4865735" y="4176494"/>
          <a:ext cx="6894716" cy="370840"/>
        </p:xfrm>
        <a:graphic>
          <a:graphicData uri="http://schemas.openxmlformats.org/drawingml/2006/table">
            <a:tbl>
              <a:tblPr firstRow="1" bandRow="1">
                <a:tableStyleId>{5C22544A-7EE6-4342-B048-85BDC9FD1C3A}</a:tableStyleId>
              </a:tblPr>
              <a:tblGrid>
                <a:gridCol w="1544118">
                  <a:extLst>
                    <a:ext uri="{9D8B030D-6E8A-4147-A177-3AD203B41FA5}">
                      <a16:colId xmlns:a16="http://schemas.microsoft.com/office/drawing/2014/main" val="20000"/>
                    </a:ext>
                  </a:extLst>
                </a:gridCol>
                <a:gridCol w="2272420">
                  <a:extLst>
                    <a:ext uri="{9D8B030D-6E8A-4147-A177-3AD203B41FA5}">
                      <a16:colId xmlns:a16="http://schemas.microsoft.com/office/drawing/2014/main" val="20001"/>
                    </a:ext>
                  </a:extLst>
                </a:gridCol>
                <a:gridCol w="1548143">
                  <a:extLst>
                    <a:ext uri="{9D8B030D-6E8A-4147-A177-3AD203B41FA5}">
                      <a16:colId xmlns:a16="http://schemas.microsoft.com/office/drawing/2014/main" val="20002"/>
                    </a:ext>
                  </a:extLst>
                </a:gridCol>
                <a:gridCol w="1530035">
                  <a:extLst>
                    <a:ext uri="{9D8B030D-6E8A-4147-A177-3AD203B41FA5}">
                      <a16:colId xmlns:a16="http://schemas.microsoft.com/office/drawing/2014/main" val="20003"/>
                    </a:ext>
                  </a:extLst>
                </a:gridCol>
              </a:tblGrid>
              <a:tr h="370840">
                <a:tc>
                  <a:txBody>
                    <a:bodyPr/>
                    <a:lstStyle/>
                    <a:p>
                      <a:pPr algn="ctr"/>
                      <a:r>
                        <a:rPr lang="en-US" sz="1400" b="0" dirty="0">
                          <a:solidFill>
                            <a:schemeClr val="tx1">
                              <a:lumMod val="75000"/>
                              <a:lumOff val="25000"/>
                            </a:schemeClr>
                          </a:solidFill>
                        </a:rPr>
                        <a:t>Gender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Ethnicity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75000"/>
                              <a:lumOff val="25000"/>
                            </a:schemeClr>
                          </a:solidFill>
                        </a:rPr>
                        <a:t>Victim</a:t>
                      </a:r>
                      <a:r>
                        <a:rPr lang="en-US" sz="1400" b="0" baseline="0" dirty="0">
                          <a:solidFill>
                            <a:schemeClr val="tx1">
                              <a:lumMod val="75000"/>
                              <a:lumOff val="25000"/>
                            </a:schemeClr>
                          </a:solidFill>
                        </a:rPr>
                        <a:t> of crime</a:t>
                      </a:r>
                      <a:endParaRPr lang="en-US" sz="1400" b="0" dirty="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9" name="Oval 18"/>
          <p:cNvSpPr/>
          <p:nvPr/>
        </p:nvSpPr>
        <p:spPr>
          <a:xfrm>
            <a:off x="10254578" y="3811233"/>
            <a:ext cx="692241" cy="464030"/>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7409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P Light">
  <a:themeElements>
    <a:clrScheme name="Custom 4">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53585F"/>
      </a:hlink>
      <a:folHlink>
        <a:srgbClr val="5358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4450" cap="flat">
          <a:solidFill>
            <a:srgbClr val="62D8AD"/>
          </a:solidFill>
          <a:miter lim="400000"/>
          <a:tailEnd type="ova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6991</TotalTime>
  <Words>4555</Words>
  <Application>Microsoft Office PowerPoint</Application>
  <PresentationFormat>Widescreen</PresentationFormat>
  <Paragraphs>645</Paragraphs>
  <Slides>44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Calibri Light</vt:lpstr>
      <vt:lpstr>Helvetica Light</vt:lpstr>
      <vt:lpstr>Times New Roman</vt:lpstr>
      <vt:lpstr>Wingdings</vt:lpstr>
      <vt:lpstr>Office Theme</vt:lpstr>
      <vt:lpstr>EP Light</vt:lpstr>
      <vt:lpstr>PowerPoint Presentation</vt:lpstr>
      <vt:lpstr>PowerPoint Presentation</vt:lpstr>
      <vt:lpstr> Executive Summary – Annual Comparison 2018/19 to 2017/18: </vt:lpstr>
      <vt:lpstr>PowerPoint Presentation</vt:lpstr>
      <vt:lpstr>PowerPoint Presentation</vt:lpstr>
      <vt:lpstr>Around 7 out of 10 think the police in their area are doing a good or excellent job</vt:lpstr>
      <vt:lpstr>Around three quarters of under 35s and BAME residents think their local police are doing a good or excellent job </vt:lpstr>
      <vt:lpstr>Agreement that EP understands community issues increased significantly</vt:lpstr>
      <vt:lpstr>Over 55s and crime victims remain the least likely to agree EP understand issues affecting their community </vt:lpstr>
      <vt:lpstr>Around half agree EP are dealing with crime and ASB in their area</vt:lpstr>
      <vt:lpstr>Less than 4 out of 10 recent victims of crime agree EP are dealing with crime and ASB in their area</vt:lpstr>
      <vt:lpstr>Around three-quarters think they would be treated fairly if they made a complaint about EP</vt:lpstr>
      <vt:lpstr>BAME residents &amp; victims of crime are the least likely to think they would be treated fairly if they made a complaint</vt:lpstr>
      <vt:lpstr>Over 8 out of 10 agree EP respond to emergencies, although less than 6 out of 10 agree they are preventing crime</vt:lpstr>
      <vt:lpstr>More would speak highly of local police than be critical of them</vt:lpstr>
      <vt:lpstr>Less than a third of over 35s would speak highly of their local police</vt:lpstr>
      <vt:lpstr>Around 7 out of 10 are confident of receiving a good service from EP if they were to report a crime</vt:lpstr>
      <vt:lpstr>Victims of crime are the least likely to feel confident about receiving a good service from EP if they were to report a crime</vt:lpstr>
      <vt:lpstr>Agreement that EP use their stop and search power fairly and respectfully has fallen significantly</vt:lpstr>
      <vt:lpstr>BAME residents remain the least likely to agree the police use their stop and search power fairly &amp; respectfully in their local area</vt:lpstr>
      <vt:lpstr>PowerPoint Presentation</vt:lpstr>
      <vt:lpstr>Around 4 out of 10 are satisfied with the level of local policing</vt:lpstr>
      <vt:lpstr>Under 35s &amp; BAME residents are the most likely to be satisfied with the level of policing in their local area</vt:lpstr>
      <vt:lpstr>A regular uniformed police presence remains important for the majority of Essex residents</vt:lpstr>
      <vt:lpstr>Three quarters of recent victims of crime continue to think a regular uniformed police presence is very important</vt:lpstr>
      <vt:lpstr>A quarter continue to feel there has been a decrease in the level of policing in the last 12 months</vt:lpstr>
      <vt:lpstr>PowerPoint Presentation</vt:lpstr>
      <vt:lpstr>Almost 4 out of 10 think crime and ASB has become more of a problem in the last 12 months</vt:lpstr>
      <vt:lpstr>Around half of victims of crime think crime and ASB has become more of a problem in the last 12 months</vt:lpstr>
      <vt:lpstr>PowerPoint Presentation</vt:lpstr>
      <vt:lpstr>Around 8 out of 10 are interested in knowing what the police are doing in their local area</vt:lpstr>
      <vt:lpstr>Under 35s and BAME residents are the least likely to be interested about knowing what the police are doing</vt:lpstr>
      <vt:lpstr>Around 4 out of 10 feel informed about what the police are doing in their local area</vt:lpstr>
      <vt:lpstr>Around a third are aware of the role of the Essex Police &amp; Crime Commissioner</vt:lpstr>
      <vt:lpstr>Over 55s remain the most likely to be aware of the role of the Essex Police &amp; Crime Commissioner</vt:lpstr>
      <vt:lpstr>PowerPoint Presentation</vt:lpstr>
      <vt:lpstr>Just over 1 in 10 Essex residents has been a victim of crime or ASB in the last 2 years</vt:lpstr>
      <vt:lpstr>Those aged 35-54 and with a disability are the most likely to have been a victim of crime or ASB in the last 2 years</vt:lpstr>
      <vt:lpstr>Burglary, Vehicle Crime &amp; Robbery / Theft are the main crime types experienced by victims</vt:lpstr>
      <vt:lpstr>Around 8 out of 10 victims reported the crime / ASB to the police</vt:lpstr>
      <vt:lpstr>Victims with a disability and males are the least likely to report crime / ASB to the police</vt:lpstr>
      <vt:lpstr>PowerPoint Presentation</vt:lpstr>
      <vt:lpstr>Respondent Breakdown Apr 2018 – Mar 2018</vt:lpstr>
      <vt:lpstr>Introduction &amp; 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owens</dc:creator>
  <cp:lastModifiedBy>Anna Hook 42078328</cp:lastModifiedBy>
  <cp:revision>947</cp:revision>
  <dcterms:created xsi:type="dcterms:W3CDTF">2017-09-25T10:00:23Z</dcterms:created>
  <dcterms:modified xsi:type="dcterms:W3CDTF">2019-06-19T11:50:55Z</dcterms:modified>
</cp:coreProperties>
</file>