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99" r:id="rId3"/>
    <p:sldId id="286" r:id="rId4"/>
    <p:sldId id="287" r:id="rId5"/>
    <p:sldId id="288" r:id="rId6"/>
    <p:sldId id="289" r:id="rId7"/>
    <p:sldId id="290" r:id="rId8"/>
    <p:sldId id="291" r:id="rId9"/>
    <p:sldId id="292" r:id="rId10"/>
    <p:sldId id="293" r:id="rId11"/>
    <p:sldId id="298" r:id="rId12"/>
    <p:sldId id="294" r:id="rId13"/>
    <p:sldId id="295" r:id="rId14"/>
    <p:sldId id="29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 id="2" name="Victoria Harrington 42077067" initials="VH4" lastIdx="14"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1" autoAdjust="0"/>
    <p:restoredTop sz="99517" autoAdjust="0"/>
  </p:normalViewPr>
  <p:slideViewPr>
    <p:cSldViewPr>
      <p:cViewPr varScale="1">
        <p:scale>
          <a:sx n="88" d="100"/>
          <a:sy n="88" d="100"/>
        </p:scale>
        <p:origin x="15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13/06/2019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13/06/2019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13/06/2019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13/06/2019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13/06/2019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13/06/2019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13/06/2019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13/06/2019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13/06/2019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13/06/2019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13/06/2019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13/06/2019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13/06/2019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13/06/2019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emf"/><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April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1.3</a:t>
            </a:r>
          </a:p>
          <a:p>
            <a:pPr algn="r"/>
            <a:r>
              <a:rPr lang="en-GB" sz="1600" dirty="0" smtClean="0"/>
              <a:t>Produced May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March 2019 (Essex Police data are to 30</a:t>
            </a:r>
            <a:r>
              <a:rPr lang="en-GB" sz="1200" i="1" baseline="30000" dirty="0" smtClean="0">
                <a:solidFill>
                  <a:schemeClr val="bg1">
                    <a:lumMod val="50000"/>
                  </a:schemeClr>
                </a:solidFill>
              </a:rPr>
              <a:t>th</a:t>
            </a:r>
            <a:r>
              <a:rPr lang="en-GB" sz="1200" i="1" dirty="0" smtClean="0">
                <a:solidFill>
                  <a:schemeClr val="bg1">
                    <a:lumMod val="50000"/>
                  </a:schemeClr>
                </a:solidFill>
              </a:rPr>
              <a:t> April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10</a:t>
            </a:fld>
            <a:endParaRPr lang="en-GB" dirty="0"/>
          </a:p>
        </p:txBody>
      </p:sp>
      <p:sp>
        <p:nvSpPr>
          <p:cNvPr id="7" name="TextBox 6"/>
          <p:cNvSpPr txBox="1"/>
          <p:nvPr/>
        </p:nvSpPr>
        <p:spPr>
          <a:xfrm>
            <a:off x="144624" y="2556055"/>
            <a:ext cx="8856984" cy="892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Rape</a:t>
            </a:r>
          </a:p>
          <a:p>
            <a:r>
              <a:rPr lang="en-GB" sz="1200" dirty="0" smtClean="0">
                <a:solidFill>
                  <a:schemeClr val="tx1"/>
                </a:solidFill>
              </a:rPr>
              <a:t>26.8% </a:t>
            </a:r>
            <a:r>
              <a:rPr lang="en-GB" sz="1200" dirty="0">
                <a:solidFill>
                  <a:schemeClr val="tx1"/>
                </a:solidFill>
              </a:rPr>
              <a:t>increase </a:t>
            </a:r>
            <a:r>
              <a:rPr lang="en-GB" sz="1200" dirty="0" smtClean="0">
                <a:solidFill>
                  <a:schemeClr val="tx1"/>
                </a:solidFill>
              </a:rPr>
              <a:t>(368 additional </a:t>
            </a:r>
            <a:r>
              <a:rPr lang="en-GB" sz="1200" dirty="0">
                <a:solidFill>
                  <a:schemeClr val="tx1"/>
                </a:solidFill>
              </a:rPr>
              <a:t>offences) for the 12 months to </a:t>
            </a:r>
            <a:r>
              <a:rPr lang="en-GB" sz="1200" dirty="0" smtClean="0">
                <a:solidFill>
                  <a:schemeClr val="tx1"/>
                </a:solidFill>
              </a:rPr>
              <a:t>April 2019 </a:t>
            </a:r>
            <a:r>
              <a:rPr lang="en-GB" sz="1200" dirty="0">
                <a:solidFill>
                  <a:schemeClr val="tx1"/>
                </a:solidFill>
              </a:rPr>
              <a:t>compared to the 12 months to </a:t>
            </a:r>
            <a:r>
              <a:rPr lang="en-GB" sz="1200" dirty="0" smtClean="0">
                <a:solidFill>
                  <a:schemeClr val="tx1"/>
                </a:solidFill>
              </a:rPr>
              <a:t>April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one district </a:t>
            </a:r>
            <a:r>
              <a:rPr lang="en-GB" sz="1200" dirty="0">
                <a:solidFill>
                  <a:schemeClr val="tx1"/>
                </a:solidFill>
              </a:rPr>
              <a:t>saw a statistically exceptional increase in the month of </a:t>
            </a:r>
            <a:r>
              <a:rPr lang="en-GB" sz="1200" dirty="0" smtClean="0">
                <a:solidFill>
                  <a:schemeClr val="tx1"/>
                </a:solidFill>
              </a:rPr>
              <a:t>April 2019. </a:t>
            </a:r>
            <a:r>
              <a:rPr lang="en-GB" sz="1200" dirty="0">
                <a:solidFill>
                  <a:schemeClr val="tx1"/>
                </a:solidFill>
              </a:rPr>
              <a:t>Essex is </a:t>
            </a:r>
            <a:r>
              <a:rPr lang="en-GB" sz="1200" dirty="0" smtClean="0">
                <a:solidFill>
                  <a:schemeClr val="tx1"/>
                </a:solidFill>
              </a:rPr>
              <a:t>fifth </a:t>
            </a:r>
            <a:r>
              <a:rPr lang="en-GB" sz="1200" dirty="0">
                <a:solidFill>
                  <a:schemeClr val="tx1"/>
                </a:solidFill>
              </a:rPr>
              <a:t>in its MSG for crimes per 1,000 pop. and </a:t>
            </a:r>
            <a:r>
              <a:rPr lang="en-GB" sz="1200" dirty="0" smtClean="0">
                <a:solidFill>
                  <a:schemeClr val="tx1"/>
                </a:solidFill>
              </a:rPr>
              <a:t>seventh </a:t>
            </a:r>
            <a:r>
              <a:rPr lang="en-GB" sz="1200" dirty="0">
                <a:solidFill>
                  <a:schemeClr val="tx1"/>
                </a:solidFill>
              </a:rPr>
              <a:t>for % change</a:t>
            </a:r>
            <a:r>
              <a:rPr lang="en-GB" sz="1200" dirty="0" smtClean="0">
                <a:solidFill>
                  <a:schemeClr val="tx1"/>
                </a:solidFill>
              </a:rPr>
              <a:t>. 31.7% of Rape is domestic abuse related.</a:t>
            </a:r>
          </a:p>
        </p:txBody>
      </p:sp>
      <p:sp>
        <p:nvSpPr>
          <p:cNvPr id="10" name="TextBox 9"/>
          <p:cNvSpPr txBox="1"/>
          <p:nvPr/>
        </p:nvSpPr>
        <p:spPr>
          <a:xfrm>
            <a:off x="144624" y="940625"/>
            <a:ext cx="8856984" cy="1292662"/>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Exceptions Overview</a:t>
            </a:r>
            <a:r>
              <a:rPr lang="en-GB" dirty="0" smtClean="0">
                <a:solidFill>
                  <a:schemeClr val="tx1"/>
                </a:solidFill>
              </a:rPr>
              <a:t> </a:t>
            </a:r>
          </a:p>
          <a:p>
            <a:r>
              <a:rPr lang="en-GB" sz="1200" dirty="0" smtClean="0">
                <a:solidFill>
                  <a:schemeClr val="tx1"/>
                </a:solidFill>
              </a:rPr>
              <a:t>The following offence types experienced statistically significant increases for the month of April 2019 (there were no statistically significant decreases):</a:t>
            </a:r>
          </a:p>
          <a:p>
            <a:pPr marL="171450" indent="-171450">
              <a:buFont typeface="Arial" panose="020B0604020202020204" pitchFamily="34" charset="0"/>
              <a:buChar char="•"/>
            </a:pPr>
            <a:r>
              <a:rPr lang="en-GB" sz="1200" dirty="0" smtClean="0">
                <a:solidFill>
                  <a:schemeClr val="tx1"/>
                </a:solidFill>
              </a:rPr>
              <a:t>Rape</a:t>
            </a:r>
          </a:p>
          <a:p>
            <a:pPr marL="171450" indent="-171450">
              <a:buFont typeface="Arial" panose="020B0604020202020204" pitchFamily="34" charset="0"/>
              <a:buChar char="•"/>
            </a:pPr>
            <a:r>
              <a:rPr lang="en-GB" sz="1200" dirty="0" smtClean="0">
                <a:solidFill>
                  <a:schemeClr val="tx1"/>
                </a:solidFill>
              </a:rPr>
              <a:t>Arson</a:t>
            </a:r>
          </a:p>
          <a:p>
            <a:pPr marL="171450" indent="-171450">
              <a:buFont typeface="Arial" panose="020B0604020202020204" pitchFamily="34" charset="0"/>
              <a:buChar char="•"/>
            </a:pPr>
            <a:r>
              <a:rPr lang="en-GB" sz="1200" dirty="0" smtClean="0">
                <a:solidFill>
                  <a:schemeClr val="tx1"/>
                </a:solidFill>
              </a:rPr>
              <a:t>Possession of Drugs</a:t>
            </a:r>
            <a:r>
              <a:rPr lang="en-GB" sz="1200" dirty="0">
                <a:solidFill>
                  <a:schemeClr val="tx1"/>
                </a:solidFill>
              </a:rPr>
              <a:t>.</a:t>
            </a:r>
            <a:endParaRPr lang="en-GB" sz="1200" dirty="0" smtClean="0">
              <a:solidFill>
                <a:schemeClr val="tx1"/>
              </a:solidFill>
            </a:endParaRPr>
          </a:p>
        </p:txBody>
      </p:sp>
      <p:sp>
        <p:nvSpPr>
          <p:cNvPr id="11" name="TextBox 10"/>
          <p:cNvSpPr txBox="1"/>
          <p:nvPr/>
        </p:nvSpPr>
        <p:spPr>
          <a:xfrm>
            <a:off x="144624" y="3771375"/>
            <a:ext cx="8856984" cy="12311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Arson</a:t>
            </a:r>
          </a:p>
          <a:p>
            <a:r>
              <a:rPr lang="en-GB" sz="1200" dirty="0" smtClean="0">
                <a:solidFill>
                  <a:schemeClr val="tx1"/>
                </a:solidFill>
              </a:rPr>
              <a:t>48.0% </a:t>
            </a:r>
            <a:r>
              <a:rPr lang="en-GB" sz="1200" dirty="0">
                <a:solidFill>
                  <a:schemeClr val="tx1"/>
                </a:solidFill>
              </a:rPr>
              <a:t>increase </a:t>
            </a:r>
            <a:r>
              <a:rPr lang="en-GB" sz="1200" dirty="0" smtClean="0">
                <a:solidFill>
                  <a:schemeClr val="tx1"/>
                </a:solidFill>
              </a:rPr>
              <a:t>(250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April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April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10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April 2019. </a:t>
            </a:r>
            <a:r>
              <a:rPr lang="en-GB" sz="1200" dirty="0">
                <a:solidFill>
                  <a:schemeClr val="tx1"/>
                </a:solidFill>
              </a:rPr>
              <a:t>Essex is </a:t>
            </a:r>
            <a:r>
              <a:rPr lang="en-GB" sz="1200" dirty="0" smtClean="0">
                <a:solidFill>
                  <a:schemeClr val="tx1"/>
                </a:solidFill>
              </a:rPr>
              <a:t>fifth </a:t>
            </a:r>
            <a:r>
              <a:rPr lang="en-GB" sz="1200" dirty="0">
                <a:solidFill>
                  <a:schemeClr val="tx1"/>
                </a:solidFill>
              </a:rPr>
              <a:t>in its MSG for crimes per 1,000 pop. and sixth for % change</a:t>
            </a:r>
            <a:r>
              <a:rPr lang="en-GB" sz="1200" dirty="0" smtClean="0">
                <a:solidFill>
                  <a:schemeClr val="tx1"/>
                </a:solidFill>
              </a:rPr>
              <a:t>.  This </a:t>
            </a:r>
            <a:r>
              <a:rPr lang="en-GB" sz="1200" dirty="0">
                <a:solidFill>
                  <a:schemeClr val="tx1"/>
                </a:solidFill>
              </a:rPr>
              <a:t>increase is mainly due to a change in the process by which the Fire &amp; Rescue Service report these offences to the police</a:t>
            </a:r>
            <a:r>
              <a:rPr lang="en-GB" sz="1200" dirty="0" smtClean="0">
                <a:solidFill>
                  <a:schemeClr val="tx1"/>
                </a:solidFill>
              </a:rPr>
              <a:t>. Since June 2018 196 offences of Arson have been reported via this method.</a:t>
            </a:r>
          </a:p>
          <a:p>
            <a:endParaRPr lang="en-GB" sz="1200" dirty="0">
              <a:solidFill>
                <a:srgbClr val="FF0000"/>
              </a:solidFill>
            </a:endParaRPr>
          </a:p>
        </p:txBody>
      </p:sp>
      <p:sp>
        <p:nvSpPr>
          <p:cNvPr id="15" name="TextBox 14"/>
          <p:cNvSpPr txBox="1"/>
          <p:nvPr/>
        </p:nvSpPr>
        <p:spPr>
          <a:xfrm>
            <a:off x="144624" y="5325249"/>
            <a:ext cx="8856984" cy="892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Possession of Drugs</a:t>
            </a:r>
          </a:p>
          <a:p>
            <a:r>
              <a:rPr lang="en-GB" sz="1200" dirty="0" smtClean="0">
                <a:solidFill>
                  <a:schemeClr val="tx1"/>
                </a:solidFill>
              </a:rPr>
              <a:t>30.1% </a:t>
            </a:r>
            <a:r>
              <a:rPr lang="en-GB" sz="1200" dirty="0">
                <a:solidFill>
                  <a:schemeClr val="tx1"/>
                </a:solidFill>
              </a:rPr>
              <a:t>increase </a:t>
            </a:r>
            <a:r>
              <a:rPr lang="en-GB" sz="1200" dirty="0" smtClean="0">
                <a:solidFill>
                  <a:schemeClr val="tx1"/>
                </a:solidFill>
              </a:rPr>
              <a:t>(814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April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April </a:t>
            </a:r>
            <a:r>
              <a:rPr lang="en-GB" sz="1200" dirty="0">
                <a:solidFill>
                  <a:schemeClr val="tx1"/>
                </a:solidFill>
              </a:rPr>
              <a:t>2018.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four </a:t>
            </a:r>
            <a:r>
              <a:rPr lang="en-GB" sz="1200" dirty="0">
                <a:solidFill>
                  <a:schemeClr val="tx1"/>
                </a:solidFill>
              </a:rPr>
              <a:t>districts saw a statistically exceptional </a:t>
            </a:r>
            <a:r>
              <a:rPr lang="en-GB" sz="1200" dirty="0" smtClean="0">
                <a:solidFill>
                  <a:schemeClr val="tx1"/>
                </a:solidFill>
              </a:rPr>
              <a:t>increase </a:t>
            </a:r>
            <a:r>
              <a:rPr lang="en-GB" sz="1200" dirty="0">
                <a:solidFill>
                  <a:schemeClr val="tx1"/>
                </a:solidFill>
              </a:rPr>
              <a:t>in the month of </a:t>
            </a:r>
            <a:r>
              <a:rPr lang="en-GB" sz="1200" dirty="0" smtClean="0">
                <a:solidFill>
                  <a:schemeClr val="tx1"/>
                </a:solidFill>
              </a:rPr>
              <a:t>April 2019. </a:t>
            </a:r>
            <a:r>
              <a:rPr lang="en-GB" sz="1200" dirty="0">
                <a:solidFill>
                  <a:schemeClr val="tx1"/>
                </a:solidFill>
              </a:rPr>
              <a:t>Essex is </a:t>
            </a:r>
            <a:r>
              <a:rPr lang="en-GB" sz="1200" dirty="0" smtClean="0">
                <a:solidFill>
                  <a:schemeClr val="tx1"/>
                </a:solidFill>
              </a:rPr>
              <a:t>seventh </a:t>
            </a:r>
            <a:r>
              <a:rPr lang="en-GB" sz="1200" dirty="0">
                <a:solidFill>
                  <a:schemeClr val="tx1"/>
                </a:solidFill>
              </a:rPr>
              <a:t>in its MSG for crimes per 1,000 pop. and </a:t>
            </a:r>
            <a:r>
              <a:rPr lang="en-GB" sz="1200" dirty="0" smtClean="0">
                <a:solidFill>
                  <a:schemeClr val="tx1"/>
                </a:solidFill>
              </a:rPr>
              <a:t>eighth for </a:t>
            </a:r>
            <a:r>
              <a:rPr lang="en-GB" sz="1200" dirty="0">
                <a:solidFill>
                  <a:schemeClr val="tx1"/>
                </a:solidFill>
              </a:rPr>
              <a:t>% change</a:t>
            </a:r>
            <a:r>
              <a:rPr lang="en-GB" sz="1200" dirty="0" smtClean="0">
                <a:solidFill>
                  <a:schemeClr val="tx1"/>
                </a:solidFill>
              </a:rPr>
              <a:t>.</a:t>
            </a:r>
          </a:p>
        </p:txBody>
      </p:sp>
    </p:spTree>
    <p:extLst>
      <p:ext uri="{BB962C8B-B14F-4D97-AF65-F5344CB8AC3E}">
        <p14:creationId xmlns:p14="http://schemas.microsoft.com/office/powerpoint/2010/main" val="73660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5308743"/>
            <a:ext cx="2411288" cy="276999"/>
          </a:xfrm>
          <a:prstGeom prst="rect">
            <a:avLst/>
          </a:prstGeom>
          <a:noFill/>
        </p:spPr>
        <p:txBody>
          <a:bodyPr wrap="square" rtlCol="0">
            <a:spAutoFit/>
          </a:bodyPr>
          <a:lstStyle/>
          <a:p>
            <a:pPr algn="r"/>
            <a:r>
              <a:rPr lang="en-GB" sz="1200" dirty="0" smtClean="0"/>
              <a:t>See page 12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23881" y="1052736"/>
            <a:ext cx="9012615" cy="3935086"/>
          </a:xfrm>
          <a:prstGeom prst="rect">
            <a:avLst/>
          </a:prstGeom>
        </p:spPr>
      </p:pic>
    </p:spTree>
    <p:extLst>
      <p:ext uri="{BB962C8B-B14F-4D97-AF65-F5344CB8AC3E}">
        <p14:creationId xmlns:p14="http://schemas.microsoft.com/office/powerpoint/2010/main" val="3736157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End Notes</a:t>
            </a:r>
            <a:endParaRPr lang="en-GB" b="1" dirty="0">
              <a:solidFill>
                <a:schemeClr val="bg1"/>
              </a:solidFill>
            </a:endParaRPr>
          </a:p>
        </p:txBody>
      </p:sp>
      <p:sp>
        <p:nvSpPr>
          <p:cNvPr id="4" name="Rectangle 3"/>
          <p:cNvSpPr/>
          <p:nvPr/>
        </p:nvSpPr>
        <p:spPr>
          <a:xfrm>
            <a:off x="0" y="764704"/>
            <a:ext cx="9142884" cy="4698722"/>
          </a:xfrm>
          <a:prstGeom prst="rect">
            <a:avLst/>
          </a:prstGeom>
        </p:spPr>
        <p:txBody>
          <a:bodyPr wrap="square">
            <a:spAutoFit/>
          </a:bodyPr>
          <a:lstStyle/>
          <a:p>
            <a:r>
              <a:rPr lang="en-GB" sz="1400" dirty="0" smtClean="0"/>
              <a:t>¹</a:t>
            </a:r>
            <a:r>
              <a:rPr lang="en-GB" sz="1400" baseline="30000" dirty="0" smtClean="0"/>
              <a:t> </a:t>
            </a:r>
            <a:r>
              <a:rPr lang="en-GB" sz="1400" dirty="0" smtClean="0"/>
              <a:t>Question from Essex Police’s own confidence and perception survey.  Results </a:t>
            </a:r>
            <a:r>
              <a:rPr lang="en-GB" sz="1400" dirty="0"/>
              <a:t>are for the period </a:t>
            </a:r>
            <a:r>
              <a:rPr lang="en-GB" sz="1400" dirty="0" smtClean="0"/>
              <a:t>12 months to September 2018.</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solidFill>
                  <a:srgbClr val="FF0000"/>
                </a:solidFill>
              </a:rPr>
              <a:t> </a:t>
            </a:r>
            <a:r>
              <a:rPr lang="en-GB" sz="1400" dirty="0"/>
              <a:t>Crime Survey for England and Wales (CSEW): 12 months to </a:t>
            </a:r>
            <a:r>
              <a:rPr lang="en-GB" sz="1400" dirty="0" smtClean="0"/>
              <a:t>December 2018 </a:t>
            </a:r>
            <a:r>
              <a:rPr lang="en-GB" sz="1400" dirty="0"/>
              <a:t>vs. 12 months to </a:t>
            </a:r>
            <a:r>
              <a:rPr lang="en-GB" sz="1400" dirty="0" smtClean="0"/>
              <a:t>December </a:t>
            </a:r>
            <a:r>
              <a:rPr lang="en-GB" sz="1400" dirty="0"/>
              <a:t>2017.</a:t>
            </a:r>
          </a:p>
          <a:p>
            <a:endParaRPr lang="en-GB" sz="1400" dirty="0" smtClean="0"/>
          </a:p>
          <a:p>
            <a:r>
              <a:rPr lang="en-GB" sz="1400" baseline="30000" dirty="0" smtClean="0"/>
              <a:t>4</a:t>
            </a:r>
            <a:r>
              <a:rPr lang="en-GB" sz="1400" dirty="0" smtClean="0"/>
              <a:t> </a:t>
            </a:r>
            <a:r>
              <a:rPr lang="en-GB" sz="1400" dirty="0"/>
              <a:t>Question from Essex Police’s own confidence and perception survey. </a:t>
            </a:r>
            <a:r>
              <a:rPr lang="en-GB" sz="1400" dirty="0" smtClean="0"/>
              <a:t> Results are for the period 12 months to September 2018 versus the same period the previous year.</a:t>
            </a:r>
            <a:endParaRPr lang="en-GB" sz="1400" dirty="0"/>
          </a:p>
          <a:p>
            <a:endParaRPr lang="en-GB" sz="1400" baseline="30000" dirty="0" smtClean="0"/>
          </a:p>
          <a:p>
            <a:r>
              <a:rPr lang="en-GB" sz="1400" baseline="30000" dirty="0" smtClean="0"/>
              <a:t>5</a:t>
            </a:r>
            <a:r>
              <a:rPr lang="en-GB" sz="1400" dirty="0" smtClean="0"/>
              <a:t> From January 2019, activity has been recorded </a:t>
            </a:r>
            <a:r>
              <a:rPr lang="en-GB" sz="1400" dirty="0"/>
              <a:t>rather than the number of people arrested</a:t>
            </a:r>
            <a:r>
              <a:rPr lang="en-GB" sz="1400" dirty="0" smtClean="0"/>
              <a:t>. </a:t>
            </a:r>
            <a:r>
              <a:rPr lang="en-GB" sz="1400" dirty="0"/>
              <a:t>If 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The </a:t>
            </a:r>
            <a:r>
              <a:rPr lang="en-GB" sz="1400" dirty="0"/>
              <a:t>data </a:t>
            </a:r>
            <a:r>
              <a:rPr lang="en-GB" sz="1400" dirty="0" smtClean="0"/>
              <a:t>are </a:t>
            </a:r>
            <a:r>
              <a:rPr lang="en-GB" sz="1400" dirty="0"/>
              <a:t>for January 2019 to April </a:t>
            </a:r>
            <a:r>
              <a:rPr lang="en-GB" sz="1400" dirty="0" smtClean="0"/>
              <a:t>2019.</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a:t>
            </a:r>
            <a:r>
              <a:rPr lang="en-GB" sz="1400" dirty="0" smtClean="0"/>
              <a:t>(KSI) refers </a:t>
            </a:r>
            <a:r>
              <a:rPr lang="en-GB" sz="1400" dirty="0"/>
              <a:t>to all people killed or seriously injured on Essex’s roads, regardless of whether any criminal offences were committed. ‘Causing Death/Serious Injury by Dangerous/Inconsiderate Driving</a:t>
            </a:r>
            <a:r>
              <a:rPr lang="en-GB" sz="1400" dirty="0" smtClean="0"/>
              <a:t>’ offences (detailed on p.13) refers </a:t>
            </a:r>
            <a:r>
              <a:rPr lang="en-GB" sz="1400" dirty="0"/>
              <a:t>to the number of crimes of this </a:t>
            </a:r>
            <a:r>
              <a:rPr lang="en-GB" sz="1400" dirty="0" smtClean="0"/>
              <a:t>type.  </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12</a:t>
            </a:fld>
            <a:endParaRPr lang="en-GB" dirty="0"/>
          </a:p>
        </p:txBody>
      </p:sp>
    </p:spTree>
    <p:extLst>
      <p:ext uri="{BB962C8B-B14F-4D97-AF65-F5344CB8AC3E}">
        <p14:creationId xmlns:p14="http://schemas.microsoft.com/office/powerpoint/2010/main" val="907668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April</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13</a:t>
            </a:fld>
            <a:endParaRPr lang="en-GB" dirty="0"/>
          </a:p>
        </p:txBody>
      </p:sp>
      <p:pic>
        <p:nvPicPr>
          <p:cNvPr id="3" name="Picture 2"/>
          <p:cNvPicPr>
            <a:picLocks noChangeAspect="1"/>
          </p:cNvPicPr>
          <p:nvPr/>
        </p:nvPicPr>
        <p:blipFill>
          <a:blip r:embed="rId2"/>
          <a:stretch>
            <a:fillRect/>
          </a:stretch>
        </p:blipFill>
        <p:spPr>
          <a:xfrm>
            <a:off x="3340" y="847327"/>
            <a:ext cx="8964000" cy="4856736"/>
          </a:xfrm>
          <a:prstGeom prst="rect">
            <a:avLst/>
          </a:prstGeom>
        </p:spPr>
      </p:pic>
    </p:spTree>
    <p:extLst>
      <p:ext uri="{BB962C8B-B14F-4D97-AF65-F5344CB8AC3E}">
        <p14:creationId xmlns:p14="http://schemas.microsoft.com/office/powerpoint/2010/main" val="379107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07305" cy="400110"/>
          </a:xfrm>
          <a:prstGeom prst="rect">
            <a:avLst/>
          </a:prstGeom>
        </p:spPr>
        <p:txBody>
          <a:bodyPr wrap="none">
            <a:spAutoFit/>
          </a:bodyPr>
          <a:lstStyle/>
          <a:p>
            <a:r>
              <a:rPr lang="en-GB" sz="2000" b="1" dirty="0" smtClean="0">
                <a:solidFill>
                  <a:schemeClr val="bg1"/>
                </a:solidFill>
              </a:rPr>
              <a:t>Crime Tree Data – Rolling 12 Months to April</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9124" y="1231868"/>
            <a:ext cx="8964000" cy="2408802"/>
          </a:xfrm>
          <a:prstGeom prst="rect">
            <a:avLst/>
          </a:prstGeom>
        </p:spPr>
      </p:pic>
    </p:spTree>
    <p:extLst>
      <p:ext uri="{BB962C8B-B14F-4D97-AF65-F5344CB8AC3E}">
        <p14:creationId xmlns:p14="http://schemas.microsoft.com/office/powerpoint/2010/main" val="280424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22929" y="827948"/>
            <a:ext cx="9073008" cy="5478423"/>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Four of the seven PFCC Priorities for Essex Police have been given a recommended grade of “</a:t>
            </a:r>
            <a:r>
              <a:rPr lang="en-GB" sz="1400" b="1" dirty="0">
                <a:solidFill>
                  <a:srgbClr val="00B050"/>
                </a:solidFill>
              </a:rPr>
              <a:t>Good</a:t>
            </a:r>
            <a:r>
              <a:rPr lang="en-GB" sz="1400" dirty="0" smtClean="0"/>
              <a:t>”.  Recommended grades have been determined with reference to comparisons with </a:t>
            </a:r>
            <a:r>
              <a:rPr lang="en-GB" sz="1400" dirty="0"/>
              <a:t>Essex Police’s Most Similar Group (MSG) of </a:t>
            </a:r>
            <a:r>
              <a:rPr lang="en-GB" sz="1400" dirty="0" smtClean="0"/>
              <a:t>forces, internal Key </a:t>
            </a:r>
            <a:r>
              <a:rPr lang="en-GB" sz="1400" dirty="0"/>
              <a:t>Performance Indicators (KPIs</a:t>
            </a:r>
            <a:r>
              <a:rPr lang="en-GB" sz="1400" dirty="0" smtClean="0"/>
              <a:t>), and professional judgement. </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Three of the seven PFCC priorities – 1 (More </a:t>
            </a:r>
            <a:r>
              <a:rPr lang="en-GB" sz="1400" dirty="0"/>
              <a:t>local, visible and accessible </a:t>
            </a:r>
            <a:r>
              <a:rPr lang="en-GB" sz="1400" dirty="0" smtClean="0"/>
              <a:t>policing), 3 (Breaking </a:t>
            </a:r>
            <a:r>
              <a:rPr lang="en-GB" sz="1400" dirty="0"/>
              <a:t>the cycle of domestic </a:t>
            </a:r>
            <a:r>
              <a:rPr lang="en-GB" sz="1400" dirty="0" smtClean="0"/>
              <a:t>abuse) and 6 (Protecting </a:t>
            </a:r>
            <a:r>
              <a:rPr lang="en-GB" sz="1400" dirty="0"/>
              <a:t>children &amp; vulnerable </a:t>
            </a:r>
            <a:r>
              <a:rPr lang="en-GB" sz="1400" dirty="0" smtClean="0"/>
              <a:t>people) – have been given a recommended grade of “</a:t>
            </a:r>
            <a:r>
              <a:rPr lang="en-GB" sz="1400" b="1" dirty="0" smtClean="0">
                <a:solidFill>
                  <a:srgbClr val="FF0000"/>
                </a:solidFill>
              </a:rPr>
              <a:t>Requires Improvement</a:t>
            </a:r>
            <a:r>
              <a:rPr lang="en-GB" sz="1400" dirty="0" smtClean="0"/>
              <a:t>”.  There has been no change to the recommended grades in this month’s report compared to those recommended in the March 2019 report.</a:t>
            </a:r>
            <a:endParaRPr lang="en-GB" sz="1400" dirty="0"/>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All Crime has risen by 17.8% for the 12 months to April 2019 compared to the 12 months to April 2018.  Domestic Abuse (DA) has risen by 43.8%.  The increase in both can, in part, be attributed to the increase seen in Stalking and Harassment following changes to Home Office Counting Rules (HOCR) in April 2018.  Other analysis conducted by Essex Police also indicates that a more rigorous approach to Crime Data Accuracy (CDA), as well as a genuine increase in crime (offences not subject to CDA or changes to HOCR), are likely to be contributing to this rise.</a:t>
            </a:r>
          </a:p>
          <a:p>
            <a:pPr marL="285750" indent="-285750">
              <a:buFont typeface="Arial" panose="020B0604020202020204" pitchFamily="34" charset="0"/>
              <a:buChar char="•"/>
            </a:pPr>
            <a:endParaRPr lang="en-GB" sz="1400" dirty="0">
              <a:solidFill>
                <a:srgbClr val="FF0000"/>
              </a:solidFill>
            </a:endParaRPr>
          </a:p>
          <a:p>
            <a:pPr marL="285750" indent="-285750">
              <a:buFont typeface="Arial" panose="020B0604020202020204" pitchFamily="34" charset="0"/>
              <a:buChar char="•"/>
            </a:pPr>
            <a:r>
              <a:rPr lang="en-GB" sz="1400" dirty="0" smtClean="0"/>
              <a:t>All Crime is forecast to be exceptionally high in July 2019 (All Crime did not experience a statistically exceptional increase in the month of April 2019, however).</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The All Crime solved rate continues to decline due to an increase in the number of crimes.  However, there has been a 6.8% increase (1,474 more) in the number of crimes considered ‘solved’.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the month of April 2019, three crime types experienced statistically significant increases: Rape</a:t>
            </a:r>
            <a:r>
              <a:rPr lang="en-GB" sz="1400" dirty="0"/>
              <a:t>, </a:t>
            </a:r>
            <a:r>
              <a:rPr lang="en-GB" sz="1400" dirty="0" smtClean="0"/>
              <a:t>Arson</a:t>
            </a:r>
            <a:r>
              <a:rPr lang="en-GB" sz="1400" dirty="0"/>
              <a:t>, </a:t>
            </a:r>
            <a:r>
              <a:rPr lang="en-GB" sz="1400" dirty="0" smtClean="0"/>
              <a:t>and Possession </a:t>
            </a:r>
            <a:r>
              <a:rPr lang="en-GB" sz="1400" dirty="0"/>
              <a:t>of </a:t>
            </a:r>
            <a:r>
              <a:rPr lang="en-GB" sz="1400" dirty="0" smtClean="0"/>
              <a:t>Drugs.</a:t>
            </a:r>
          </a:p>
          <a:p>
            <a:endParaRPr lang="en-GB" sz="1400" dirty="0" smtClean="0">
              <a:solidFill>
                <a:srgbClr val="FF0000"/>
              </a:solidFill>
            </a:endParaRPr>
          </a:p>
          <a:p>
            <a:pPr marL="285750" indent="-285750">
              <a:buFont typeface="Arial" panose="020B0604020202020204" pitchFamily="34" charset="0"/>
              <a:buChar char="•"/>
            </a:pPr>
            <a:r>
              <a:rPr lang="en-GB" sz="1400" dirty="0" smtClean="0"/>
              <a:t>No crime types experienced a statistically significant decrease in the month of April 2019.</a:t>
            </a:r>
          </a:p>
        </p:txBody>
      </p:sp>
    </p:spTree>
    <p:extLst>
      <p:ext uri="{BB962C8B-B14F-4D97-AF65-F5344CB8AC3E}">
        <p14:creationId xmlns:p14="http://schemas.microsoft.com/office/powerpoint/2010/main" val="42487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104847" y="4210433"/>
            <a:ext cx="85572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solidFill>
                  <a:schemeClr val="tx1"/>
                </a:solidFill>
              </a:rPr>
              <a:t>Essex experienced an 17.8% increase in All Crime (24,248 additional offences) for the 12 months to April 2019 compared to the 12 months to April 2018.  Essex is eighth in its Most Similar Group of forces (MSG) for both crime per 1,000 population and % change</a:t>
            </a:r>
            <a:r>
              <a:rPr lang="en-GB" sz="1200" dirty="0">
                <a:solidFill>
                  <a:schemeClr val="tx1"/>
                </a:solidFill>
              </a:rPr>
              <a:t>. </a:t>
            </a:r>
            <a:r>
              <a:rPr lang="en-GB" sz="1200" dirty="0" smtClean="0">
                <a:solidFill>
                  <a:schemeClr val="tx1"/>
                </a:solidFill>
              </a:rPr>
              <a:t> Neither the Force nor any District experienced a statistically exceptional increase in the month of April 2019.  The increase in offences can, in part, be attributed to better Crime Data Accuracy (CDA), as well as changes to Home Office Counting Rules in relation to Stalking &amp; Harassment.</a:t>
            </a:r>
          </a:p>
          <a:p>
            <a:endParaRPr lang="en-GB" sz="1200" dirty="0" smtClean="0">
              <a:solidFill>
                <a:schemeClr val="tx1"/>
              </a:solidFill>
            </a:endParaRPr>
          </a:p>
          <a:p>
            <a:r>
              <a:rPr lang="en-GB" sz="1200" dirty="0" smtClean="0">
                <a:solidFill>
                  <a:schemeClr val="tx1"/>
                </a:solidFill>
              </a:rPr>
              <a:t>Confidence (Essex Police internal survey) is at 68.0% (results to the 12 months to September 2018).  However, confidence in the local police from the Crime Survey of England and Wales (CSEW) places Essex as eighth in its MSG, and 10.2% points below the MSG average; the result for the 12 months to December 2018 compared to the 12 months to December 2017 is also within the confidence interval.</a:t>
            </a:r>
          </a:p>
          <a:p>
            <a:endParaRPr lang="en-GB" sz="1200" dirty="0">
              <a:solidFill>
                <a:schemeClr val="tx1"/>
              </a:solidFill>
            </a:endParaRPr>
          </a:p>
          <a:p>
            <a:r>
              <a:rPr lang="en-GB" sz="1200" dirty="0" smtClean="0">
                <a:solidFill>
                  <a:schemeClr val="tx1"/>
                </a:solidFill>
              </a:rPr>
              <a:t>Due to the fact that Essex is 8</a:t>
            </a:r>
            <a:r>
              <a:rPr lang="en-GB" sz="1200" baseline="30000" dirty="0" smtClean="0">
                <a:solidFill>
                  <a:schemeClr val="tx1"/>
                </a:solidFill>
              </a:rPr>
              <a:t>th</a:t>
            </a:r>
            <a:r>
              <a:rPr lang="en-GB" sz="1200" dirty="0" smtClean="0">
                <a:solidFill>
                  <a:schemeClr val="tx1"/>
                </a:solidFill>
              </a:rPr>
              <a:t> in its MSG for both crime per 1,000 population and for confidence in local police (CSEW), a grade of Requires Improvement is recommended.</a:t>
            </a:r>
          </a:p>
        </p:txBody>
      </p:sp>
      <p:pic>
        <p:nvPicPr>
          <p:cNvPr id="3" name="Picture 2"/>
          <p:cNvPicPr>
            <a:picLocks noChangeAspect="1"/>
          </p:cNvPicPr>
          <p:nvPr/>
        </p:nvPicPr>
        <p:blipFill>
          <a:blip r:embed="rId2"/>
          <a:stretch>
            <a:fillRect/>
          </a:stretch>
        </p:blipFill>
        <p:spPr>
          <a:xfrm>
            <a:off x="73243" y="728028"/>
            <a:ext cx="8963253" cy="896921"/>
          </a:xfrm>
          <a:prstGeom prst="rect">
            <a:avLst/>
          </a:prstGeom>
        </p:spPr>
      </p:pic>
      <p:pic>
        <p:nvPicPr>
          <p:cNvPr id="7" name="Picture 6"/>
          <p:cNvPicPr>
            <a:picLocks noChangeAspect="1"/>
          </p:cNvPicPr>
          <p:nvPr/>
        </p:nvPicPr>
        <p:blipFill>
          <a:blip r:embed="rId3"/>
          <a:stretch>
            <a:fillRect/>
          </a:stretch>
        </p:blipFill>
        <p:spPr>
          <a:xfrm>
            <a:off x="73243" y="1857449"/>
            <a:ext cx="5475265" cy="931259"/>
          </a:xfrm>
          <a:prstGeom prst="rect">
            <a:avLst/>
          </a:prstGeom>
        </p:spPr>
      </p:pic>
      <p:pic>
        <p:nvPicPr>
          <p:cNvPr id="11" name="Picture 10"/>
          <p:cNvPicPr>
            <a:picLocks noChangeAspect="1"/>
          </p:cNvPicPr>
          <p:nvPr/>
        </p:nvPicPr>
        <p:blipFill>
          <a:blip r:embed="rId4"/>
          <a:stretch>
            <a:fillRect/>
          </a:stretch>
        </p:blipFill>
        <p:spPr>
          <a:xfrm>
            <a:off x="5620516" y="1678075"/>
            <a:ext cx="3487988" cy="1378461"/>
          </a:xfrm>
          <a:prstGeom prst="rect">
            <a:avLst/>
          </a:prstGeom>
        </p:spPr>
      </p:pic>
      <p:pic>
        <p:nvPicPr>
          <p:cNvPr id="2" name="Picture 1"/>
          <p:cNvPicPr>
            <a:picLocks noChangeAspect="1"/>
          </p:cNvPicPr>
          <p:nvPr/>
        </p:nvPicPr>
        <p:blipFill>
          <a:blip r:embed="rId5"/>
          <a:stretch>
            <a:fillRect/>
          </a:stretch>
        </p:blipFill>
        <p:spPr>
          <a:xfrm>
            <a:off x="73243" y="3068960"/>
            <a:ext cx="8963253" cy="1109593"/>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8" name="TextBox 7"/>
          <p:cNvSpPr txBox="1"/>
          <p:nvPr/>
        </p:nvSpPr>
        <p:spPr>
          <a:xfrm>
            <a:off x="107503" y="4653136"/>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Essex experienced a 7.0% decrease in (3,442 fewer) Anti-Social Behaviour (ASB) incidents for the 12 months to April 2019 compared to the 12 months to April 2018.  Part of this </a:t>
            </a:r>
            <a:r>
              <a:rPr lang="en-GB" sz="1200" dirty="0">
                <a:solidFill>
                  <a:schemeClr val="tx1"/>
                </a:solidFill>
              </a:rPr>
              <a:t>decrease </a:t>
            </a:r>
            <a:r>
              <a:rPr lang="en-GB" sz="1200" dirty="0" smtClean="0">
                <a:solidFill>
                  <a:schemeClr val="tx1"/>
                </a:solidFill>
              </a:rPr>
              <a:t>is due to better </a:t>
            </a:r>
            <a:r>
              <a:rPr lang="en-GB" sz="1200" dirty="0">
                <a:solidFill>
                  <a:schemeClr val="tx1"/>
                </a:solidFill>
              </a:rPr>
              <a:t>Crime Data Accuracy (CDA</a:t>
            </a:r>
            <a:r>
              <a:rPr lang="en-GB" sz="1200" dirty="0" smtClean="0">
                <a:solidFill>
                  <a:schemeClr val="tx1"/>
                </a:solidFill>
              </a:rPr>
              <a:t>); more incidents reported as ASB are now being </a:t>
            </a:r>
            <a:r>
              <a:rPr lang="en-GB" sz="1200" dirty="0">
                <a:solidFill>
                  <a:schemeClr val="tx1"/>
                </a:solidFill>
              </a:rPr>
              <a:t>correctly recorded as </a:t>
            </a:r>
            <a:r>
              <a:rPr lang="en-GB" sz="1200" dirty="0" smtClean="0">
                <a:solidFill>
                  <a:schemeClr val="tx1"/>
                </a:solidFill>
              </a:rPr>
              <a:t>crimes rather than as ASB.  Some of the decrease may also be due to people reporting incidents directly to the Council and Housing Authorities.</a:t>
            </a:r>
          </a:p>
          <a:p>
            <a:pPr lvl="0"/>
            <a:endParaRPr lang="en-GB" sz="1200" dirty="0" smtClean="0">
              <a:solidFill>
                <a:srgbClr val="FF0000"/>
              </a:solidFill>
            </a:endParaRPr>
          </a:p>
          <a:p>
            <a:pPr lvl="0"/>
            <a:r>
              <a:rPr lang="en-GB" sz="1200" dirty="0" smtClean="0">
                <a:solidFill>
                  <a:schemeClr val="tx1"/>
                </a:solidFill>
              </a:rPr>
              <a:t>ASB Perception (from the Crime Survey of England and Wales) in Essex experienced a 4.5% point decrease (improvement) and is 0.9% points better than the MSG average.  This places Essex fifth in its Most Similar Group (MSG) of forces.</a:t>
            </a:r>
          </a:p>
          <a:p>
            <a:pPr lvl="0"/>
            <a:endParaRPr lang="en-GB" sz="1200" dirty="0">
              <a:solidFill>
                <a:schemeClr val="tx1"/>
              </a:solidFill>
            </a:endParaRPr>
          </a:p>
          <a:p>
            <a:pPr lvl="0"/>
            <a:r>
              <a:rPr lang="en-GB" sz="1200" dirty="0" smtClean="0">
                <a:solidFill>
                  <a:schemeClr val="tx1"/>
                </a:solidFill>
              </a:rPr>
              <a:t>Due to the reduction in </a:t>
            </a:r>
            <a:r>
              <a:rPr lang="en-GB" sz="1200" dirty="0">
                <a:solidFill>
                  <a:schemeClr val="tx1"/>
                </a:solidFill>
              </a:rPr>
              <a:t>ASB </a:t>
            </a:r>
            <a:r>
              <a:rPr lang="en-GB" sz="1200" dirty="0" smtClean="0">
                <a:solidFill>
                  <a:schemeClr val="tx1"/>
                </a:solidFill>
              </a:rPr>
              <a:t>incidents, and the fact that ASB Perception is better than the MSG average, </a:t>
            </a:r>
            <a:r>
              <a:rPr lang="en-GB" sz="1200" dirty="0">
                <a:solidFill>
                  <a:schemeClr val="tx1"/>
                </a:solidFill>
              </a:rPr>
              <a:t>a grade of </a:t>
            </a:r>
            <a:r>
              <a:rPr lang="en-GB" sz="1200" dirty="0" smtClean="0">
                <a:solidFill>
                  <a:schemeClr val="tx1"/>
                </a:solidFill>
              </a:rPr>
              <a:t>Good is </a:t>
            </a:r>
            <a:r>
              <a:rPr lang="en-GB" sz="1200" dirty="0">
                <a:solidFill>
                  <a:schemeClr val="tx1"/>
                </a:solidFill>
              </a:rPr>
              <a:t>recommended.</a:t>
            </a:r>
          </a:p>
        </p:txBody>
      </p:sp>
      <p:pic>
        <p:nvPicPr>
          <p:cNvPr id="10" name="Picture 9"/>
          <p:cNvPicPr>
            <a:picLocks noChangeAspect="1"/>
          </p:cNvPicPr>
          <p:nvPr/>
        </p:nvPicPr>
        <p:blipFill>
          <a:blip r:embed="rId2"/>
          <a:stretch>
            <a:fillRect/>
          </a:stretch>
        </p:blipFill>
        <p:spPr>
          <a:xfrm>
            <a:off x="35496" y="3069259"/>
            <a:ext cx="8964000" cy="1367853"/>
          </a:xfrm>
          <a:prstGeom prst="rect">
            <a:avLst/>
          </a:prstGeom>
        </p:spPr>
      </p:pic>
      <p:pic>
        <p:nvPicPr>
          <p:cNvPr id="11" name="Picture 10"/>
          <p:cNvPicPr>
            <a:picLocks noChangeAspect="1"/>
          </p:cNvPicPr>
          <p:nvPr/>
        </p:nvPicPr>
        <p:blipFill>
          <a:blip r:embed="rId3"/>
          <a:stretch>
            <a:fillRect/>
          </a:stretch>
        </p:blipFill>
        <p:spPr>
          <a:xfrm>
            <a:off x="43918" y="1352103"/>
            <a:ext cx="5435550" cy="1068785"/>
          </a:xfrm>
          <a:prstGeom prst="rect">
            <a:avLst/>
          </a:prstGeom>
        </p:spPr>
      </p:pic>
      <p:pic>
        <p:nvPicPr>
          <p:cNvPr id="12" name="Picture 11"/>
          <p:cNvPicPr>
            <a:picLocks noChangeAspect="1"/>
          </p:cNvPicPr>
          <p:nvPr/>
        </p:nvPicPr>
        <p:blipFill>
          <a:blip r:embed="rId4"/>
          <a:stretch>
            <a:fillRect/>
          </a:stretch>
        </p:blipFill>
        <p:spPr>
          <a:xfrm>
            <a:off x="5479468" y="824304"/>
            <a:ext cx="3562978" cy="1596584"/>
          </a:xfrm>
          <a:prstGeom prst="rect">
            <a:avLst/>
          </a:prstGeom>
        </p:spPr>
      </p:pic>
    </p:spTree>
    <p:extLst>
      <p:ext uri="{BB962C8B-B14F-4D97-AF65-F5344CB8AC3E}">
        <p14:creationId xmlns:p14="http://schemas.microsoft.com/office/powerpoint/2010/main" val="4163253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7" name="TextBox 6"/>
          <p:cNvSpPr txBox="1"/>
          <p:nvPr/>
        </p:nvSpPr>
        <p:spPr>
          <a:xfrm>
            <a:off x="107504" y="438842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experienced a 18.0% increase (6,385 more) in Domestic Abuse incidents and a 24.7% (3,805 more) increase in repeat incidents of Domestic Abuse for the 12 months to April 2019 compared to the 12 months to April 2018. In last months report, this increase was 27.3</a:t>
            </a:r>
            <a:r>
              <a:rPr lang="en-GB" sz="1200" dirty="0">
                <a:solidFill>
                  <a:schemeClr val="tx1"/>
                </a:solidFill>
              </a:rPr>
              <a:t>% </a:t>
            </a:r>
            <a:r>
              <a:rPr lang="en-GB" sz="1200" dirty="0" smtClean="0">
                <a:solidFill>
                  <a:schemeClr val="tx1"/>
                </a:solidFill>
              </a:rPr>
              <a:t>(</a:t>
            </a:r>
            <a:r>
              <a:rPr lang="en-GB" sz="1200" dirty="0">
                <a:solidFill>
                  <a:schemeClr val="tx1"/>
                </a:solidFill>
              </a:rPr>
              <a:t>4,107 more</a:t>
            </a:r>
            <a:r>
              <a:rPr lang="en-GB" sz="1200" dirty="0" smtClean="0">
                <a:solidFill>
                  <a:schemeClr val="tx1"/>
                </a:solidFill>
              </a:rPr>
              <a:t>). The </a:t>
            </a:r>
            <a:r>
              <a:rPr lang="en-GB" sz="1200" dirty="0">
                <a:solidFill>
                  <a:schemeClr val="tx1"/>
                </a:solidFill>
              </a:rPr>
              <a:t>increase in crime, in part, can be attributed </a:t>
            </a:r>
            <a:r>
              <a:rPr lang="en-GB" sz="1200" dirty="0" smtClean="0">
                <a:solidFill>
                  <a:schemeClr val="tx1"/>
                </a:solidFill>
              </a:rPr>
              <a:t>to </a:t>
            </a:r>
            <a:r>
              <a:rPr lang="en-GB" sz="1200" dirty="0">
                <a:solidFill>
                  <a:schemeClr val="tx1"/>
                </a:solidFill>
              </a:rPr>
              <a:t>better Crime Data Accuracy </a:t>
            </a:r>
            <a:r>
              <a:rPr lang="en-GB" sz="1200" dirty="0" smtClean="0">
                <a:solidFill>
                  <a:schemeClr val="tx1"/>
                </a:solidFill>
              </a:rPr>
              <a:t>(CDA), and </a:t>
            </a:r>
            <a:r>
              <a:rPr lang="en-GB" sz="1200" dirty="0">
                <a:solidFill>
                  <a:schemeClr val="tx1"/>
                </a:solidFill>
              </a:rPr>
              <a:t>changes to </a:t>
            </a:r>
            <a:r>
              <a:rPr lang="en-GB" sz="1200" dirty="0" smtClean="0">
                <a:solidFill>
                  <a:schemeClr val="tx1"/>
                </a:solidFill>
              </a:rPr>
              <a:t>Home Office Counting Rules (HOCR) in </a:t>
            </a:r>
            <a:r>
              <a:rPr lang="en-GB" sz="1200" dirty="0">
                <a:solidFill>
                  <a:schemeClr val="tx1"/>
                </a:solidFill>
              </a:rPr>
              <a:t>relation to Stalking </a:t>
            </a:r>
            <a:r>
              <a:rPr lang="en-GB" sz="1200" dirty="0" smtClean="0">
                <a:solidFill>
                  <a:schemeClr val="tx1"/>
                </a:solidFill>
              </a:rPr>
              <a:t>&amp; Harassment. </a:t>
            </a:r>
          </a:p>
          <a:p>
            <a:pPr lvl="0"/>
            <a:endParaRPr lang="en-GB" sz="1200" dirty="0" smtClean="0">
              <a:solidFill>
                <a:schemeClr val="tx1"/>
              </a:solidFill>
            </a:endParaRPr>
          </a:p>
          <a:p>
            <a:pPr lvl="0"/>
            <a:r>
              <a:rPr lang="en-GB" sz="1200" dirty="0" smtClean="0">
                <a:solidFill>
                  <a:schemeClr val="tx1"/>
                </a:solidFill>
              </a:rPr>
              <a:t>While the Domestic Abuse solved rate has fallen by 4.8% points to 12.5% during the same period, the number of offences solved has increased by 129 (4.1% more).  The decrease in the solved rate is therefore due to the rise in offences being greater than the increase in the volume of offences that are being solved. </a:t>
            </a:r>
          </a:p>
          <a:p>
            <a:pPr lvl="0"/>
            <a:endParaRPr lang="en-GB" sz="1200" dirty="0" smtClean="0">
              <a:solidFill>
                <a:srgbClr val="FF0000"/>
              </a:solidFill>
            </a:endParaRPr>
          </a:p>
          <a:p>
            <a:pPr lvl="0"/>
            <a:r>
              <a:rPr lang="en-GB" sz="1200" dirty="0" smtClean="0">
                <a:solidFill>
                  <a:schemeClr val="tx1"/>
                </a:solidFill>
              </a:rPr>
              <a:t>Due to the increase in repeat Domestic Abuse and the decrease in solved rate, </a:t>
            </a:r>
            <a:r>
              <a:rPr lang="en-GB" sz="1200" dirty="0">
                <a:solidFill>
                  <a:schemeClr val="tx1"/>
                </a:solidFill>
              </a:rPr>
              <a:t>a grade of Requires Improvement is recommended</a:t>
            </a:r>
            <a:r>
              <a:rPr lang="en-GB" sz="1200" dirty="0" smtClean="0">
                <a:solidFill>
                  <a:schemeClr val="tx1"/>
                </a:solidFill>
              </a:rPr>
              <a:t>.</a:t>
            </a:r>
            <a:endParaRPr lang="en-GB" sz="1200" dirty="0">
              <a:solidFill>
                <a:schemeClr val="tx1"/>
              </a:solidFill>
            </a:endParaRPr>
          </a:p>
        </p:txBody>
      </p:sp>
      <p:sp>
        <p:nvSpPr>
          <p:cNvPr id="12" name="Rectangle 11"/>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3" name="Picture 2"/>
          <p:cNvPicPr>
            <a:picLocks noChangeAspect="1"/>
          </p:cNvPicPr>
          <p:nvPr/>
        </p:nvPicPr>
        <p:blipFill>
          <a:blip r:embed="rId2"/>
          <a:stretch>
            <a:fillRect/>
          </a:stretch>
        </p:blipFill>
        <p:spPr>
          <a:xfrm>
            <a:off x="5652120" y="2591689"/>
            <a:ext cx="3347863" cy="1500190"/>
          </a:xfrm>
          <a:prstGeom prst="rect">
            <a:avLst/>
          </a:prstGeom>
        </p:spPr>
      </p:pic>
      <p:pic>
        <p:nvPicPr>
          <p:cNvPr id="4" name="Picture 3"/>
          <p:cNvPicPr>
            <a:picLocks noChangeAspect="1"/>
          </p:cNvPicPr>
          <p:nvPr/>
        </p:nvPicPr>
        <p:blipFill>
          <a:blip r:embed="rId3"/>
          <a:stretch>
            <a:fillRect/>
          </a:stretch>
        </p:blipFill>
        <p:spPr>
          <a:xfrm>
            <a:off x="5653824" y="744217"/>
            <a:ext cx="3346159" cy="1499426"/>
          </a:xfrm>
          <a:prstGeom prst="rect">
            <a:avLst/>
          </a:prstGeom>
        </p:spPr>
      </p:pic>
      <p:pic>
        <p:nvPicPr>
          <p:cNvPr id="10" name="Picture 9"/>
          <p:cNvPicPr>
            <a:picLocks noChangeAspect="1"/>
          </p:cNvPicPr>
          <p:nvPr/>
        </p:nvPicPr>
        <p:blipFill>
          <a:blip r:embed="rId4"/>
          <a:stretch>
            <a:fillRect/>
          </a:stretch>
        </p:blipFill>
        <p:spPr>
          <a:xfrm>
            <a:off x="84510" y="813562"/>
            <a:ext cx="5488425" cy="1238098"/>
          </a:xfrm>
          <a:prstGeom prst="rect">
            <a:avLst/>
          </a:prstGeom>
        </p:spPr>
      </p:pic>
      <p:pic>
        <p:nvPicPr>
          <p:cNvPr id="8" name="Picture 7"/>
          <p:cNvPicPr>
            <a:picLocks noChangeAspect="1"/>
          </p:cNvPicPr>
          <p:nvPr/>
        </p:nvPicPr>
        <p:blipFill>
          <a:blip r:embed="rId5"/>
          <a:stretch>
            <a:fillRect/>
          </a:stretch>
        </p:blipFill>
        <p:spPr>
          <a:xfrm>
            <a:off x="84509" y="2182004"/>
            <a:ext cx="5488426" cy="1936513"/>
          </a:xfrm>
          <a:prstGeom prst="rect">
            <a:avLst/>
          </a:prstGeom>
        </p:spPr>
      </p:pic>
    </p:spTree>
    <p:extLst>
      <p:ext uri="{BB962C8B-B14F-4D97-AF65-F5344CB8AC3E}">
        <p14:creationId xmlns:p14="http://schemas.microsoft.com/office/powerpoint/2010/main" val="182840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6</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29585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saw a reduction of eight </a:t>
            </a:r>
            <a:r>
              <a:rPr lang="en-GB" sz="1200" dirty="0">
                <a:solidFill>
                  <a:schemeClr val="tx1"/>
                </a:solidFill>
              </a:rPr>
              <a:t>H</a:t>
            </a:r>
            <a:r>
              <a:rPr lang="en-GB" sz="1200" dirty="0" smtClean="0">
                <a:solidFill>
                  <a:schemeClr val="tx1"/>
                </a:solidFill>
              </a:rPr>
              <a:t>omicides (24 to 16 offences) for the 12 months to April 2019 compared to the 12 months to April 2018.  Essex is fifth in its Most Similar Group (MSG) of forces for offences per 1,000 population, and is slightly worse than the MSG average.</a:t>
            </a:r>
          </a:p>
          <a:p>
            <a:pPr lvl="0"/>
            <a:endParaRPr lang="en-GB" sz="1200" dirty="0" smtClean="0">
              <a:solidFill>
                <a:srgbClr val="FF0000"/>
              </a:solidFill>
            </a:endParaRPr>
          </a:p>
          <a:p>
            <a:r>
              <a:rPr lang="en-GB" sz="1200" dirty="0" smtClean="0">
                <a:solidFill>
                  <a:schemeClr val="tx1"/>
                </a:solidFill>
              </a:rPr>
              <a:t>There was </a:t>
            </a:r>
            <a:r>
              <a:rPr lang="en-GB" sz="1200" dirty="0">
                <a:solidFill>
                  <a:schemeClr val="tx1"/>
                </a:solidFill>
              </a:rPr>
              <a:t>a </a:t>
            </a:r>
            <a:r>
              <a:rPr lang="en-GB" sz="1200" dirty="0" smtClean="0">
                <a:solidFill>
                  <a:schemeClr val="tx1"/>
                </a:solidFill>
              </a:rPr>
              <a:t>8.3% increase (1,133 more offences) in Violence with Injury.  Essex is fourth in its MSG for offences per 1,000 population, and is slightly better than the MSG average. The increase in this offence is, in part, due to the rise in domestic abuse related Violence with Injury (14.7% increase, 638 more offences). 33.5% of </a:t>
            </a:r>
            <a:r>
              <a:rPr lang="en-GB" sz="1200" dirty="0">
                <a:solidFill>
                  <a:schemeClr val="tx1"/>
                </a:solidFill>
              </a:rPr>
              <a:t>Violence with </a:t>
            </a:r>
            <a:r>
              <a:rPr lang="en-GB" sz="1200" dirty="0" smtClean="0">
                <a:solidFill>
                  <a:schemeClr val="tx1"/>
                </a:solidFill>
              </a:rPr>
              <a:t>Injury is domestic abuse-related.</a:t>
            </a:r>
          </a:p>
          <a:p>
            <a:endParaRPr lang="en-GB" sz="1200" dirty="0" smtClean="0">
              <a:solidFill>
                <a:srgbClr val="FF0000"/>
              </a:solidFill>
            </a:endParaRPr>
          </a:p>
          <a:p>
            <a:r>
              <a:rPr lang="en-GB" sz="1200" dirty="0" smtClean="0">
                <a:solidFill>
                  <a:schemeClr val="tx1"/>
                </a:solidFill>
              </a:rPr>
              <a:t>Due to the fact Essex is better than the MSG average for crimes per 1,000 population for Violence with Injury, and Homicide saw a reduction of eight offences, </a:t>
            </a:r>
            <a:r>
              <a:rPr lang="en-GB" sz="1200" dirty="0">
                <a:solidFill>
                  <a:schemeClr val="tx1"/>
                </a:solidFill>
              </a:rPr>
              <a:t>a grade of </a:t>
            </a:r>
            <a:r>
              <a:rPr lang="en-GB" sz="1200" dirty="0" smtClean="0">
                <a:solidFill>
                  <a:schemeClr val="tx1"/>
                </a:solidFill>
              </a:rPr>
              <a:t>Good </a:t>
            </a:r>
            <a:r>
              <a:rPr lang="en-GB" sz="1200" dirty="0">
                <a:solidFill>
                  <a:schemeClr val="tx1"/>
                </a:solidFill>
              </a:rPr>
              <a:t>is recommended</a:t>
            </a:r>
            <a:r>
              <a:rPr lang="en-GB" sz="1200" dirty="0" smtClean="0">
                <a:solidFill>
                  <a:schemeClr val="tx1"/>
                </a:solidFill>
              </a:rPr>
              <a:t>.</a:t>
            </a:r>
          </a:p>
        </p:txBody>
      </p:sp>
      <p:pic>
        <p:nvPicPr>
          <p:cNvPr id="2" name="Picture 1"/>
          <p:cNvPicPr>
            <a:picLocks noChangeAspect="1"/>
          </p:cNvPicPr>
          <p:nvPr/>
        </p:nvPicPr>
        <p:blipFill>
          <a:blip r:embed="rId2"/>
          <a:stretch>
            <a:fillRect/>
          </a:stretch>
        </p:blipFill>
        <p:spPr>
          <a:xfrm>
            <a:off x="107504" y="858929"/>
            <a:ext cx="8856984" cy="1056622"/>
          </a:xfrm>
          <a:prstGeom prst="rect">
            <a:avLst/>
          </a:prstGeom>
        </p:spPr>
      </p:pic>
      <p:pic>
        <p:nvPicPr>
          <p:cNvPr id="8" name="Picture 7"/>
          <p:cNvPicPr>
            <a:picLocks noChangeAspect="1"/>
          </p:cNvPicPr>
          <p:nvPr/>
        </p:nvPicPr>
        <p:blipFill>
          <a:blip r:embed="rId3"/>
          <a:stretch>
            <a:fillRect/>
          </a:stretch>
        </p:blipFill>
        <p:spPr>
          <a:xfrm>
            <a:off x="107505" y="2073553"/>
            <a:ext cx="4320480" cy="1936023"/>
          </a:xfrm>
          <a:prstGeom prst="rect">
            <a:avLst/>
          </a:prstGeom>
        </p:spPr>
      </p:pic>
      <p:pic>
        <p:nvPicPr>
          <p:cNvPr id="11" name="Picture 10"/>
          <p:cNvPicPr>
            <a:picLocks noChangeAspect="1"/>
          </p:cNvPicPr>
          <p:nvPr/>
        </p:nvPicPr>
        <p:blipFill>
          <a:blip r:embed="rId4"/>
          <a:stretch>
            <a:fillRect/>
          </a:stretch>
        </p:blipFill>
        <p:spPr>
          <a:xfrm>
            <a:off x="4533477" y="2073552"/>
            <a:ext cx="4343987" cy="1946557"/>
          </a:xfrm>
          <a:prstGeom prst="rect">
            <a:avLst/>
          </a:prstGeom>
        </p:spPr>
      </p:pic>
    </p:spTree>
    <p:extLst>
      <p:ext uri="{BB962C8B-B14F-4D97-AF65-F5344CB8AC3E}">
        <p14:creationId xmlns:p14="http://schemas.microsoft.com/office/powerpoint/2010/main" val="1323851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50912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19 Organised Crime Group (OCG</a:t>
            </a:r>
            <a:r>
              <a:rPr lang="en-GB" sz="1200" dirty="0" smtClean="0">
                <a:solidFill>
                  <a:schemeClr val="tx1"/>
                </a:solidFill>
              </a:rPr>
              <a:t>) disruptions were conducted in Essex between January 2019 and April 2019.  In January 2019 there was </a:t>
            </a:r>
            <a:r>
              <a:rPr lang="en-GB" sz="1200" dirty="0">
                <a:solidFill>
                  <a:schemeClr val="tx1"/>
                </a:solidFill>
              </a:rPr>
              <a:t>a change in the way in which the number of </a:t>
            </a:r>
            <a:r>
              <a:rPr lang="en-GB" sz="1200" dirty="0" smtClean="0">
                <a:solidFill>
                  <a:schemeClr val="tx1"/>
                </a:solidFill>
              </a:rPr>
              <a:t>OCG </a:t>
            </a:r>
            <a:r>
              <a:rPr lang="en-GB" sz="1200" dirty="0">
                <a:solidFill>
                  <a:schemeClr val="tx1"/>
                </a:solidFill>
              </a:rPr>
              <a:t>disruptions </a:t>
            </a:r>
            <a:r>
              <a:rPr lang="en-GB" sz="1200" dirty="0" smtClean="0">
                <a:solidFill>
                  <a:schemeClr val="tx1"/>
                </a:solidFill>
              </a:rPr>
              <a:t>were counted, </a:t>
            </a:r>
            <a:r>
              <a:rPr lang="en-GB" sz="1200" dirty="0">
                <a:solidFill>
                  <a:schemeClr val="tx1"/>
                </a:solidFill>
              </a:rPr>
              <a:t>following </a:t>
            </a:r>
            <a:r>
              <a:rPr lang="en-GB" sz="1200" dirty="0" smtClean="0">
                <a:solidFill>
                  <a:schemeClr val="tx1"/>
                </a:solidFill>
              </a:rPr>
              <a:t>National </a:t>
            </a:r>
            <a:r>
              <a:rPr lang="en-GB" sz="1200" dirty="0">
                <a:solidFill>
                  <a:schemeClr val="tx1"/>
                </a:solidFill>
              </a:rPr>
              <a:t>Crime Agency (NCA) and </a:t>
            </a:r>
            <a:r>
              <a:rPr lang="en-GB" sz="1200" dirty="0" smtClean="0">
                <a:solidFill>
                  <a:schemeClr val="tx1"/>
                </a:solidFill>
              </a:rPr>
              <a:t>Eastern </a:t>
            </a:r>
            <a:r>
              <a:rPr lang="en-GB" sz="1200" dirty="0">
                <a:solidFill>
                  <a:schemeClr val="tx1"/>
                </a:solidFill>
              </a:rPr>
              <a:t>Region Special Operations Unit (ERSOU) guidance </a:t>
            </a:r>
            <a:r>
              <a:rPr lang="en-GB" sz="1200" dirty="0" smtClean="0">
                <a:solidFill>
                  <a:schemeClr val="tx1"/>
                </a:solidFill>
              </a:rPr>
              <a:t>to </a:t>
            </a:r>
            <a:r>
              <a:rPr lang="en-GB" sz="1200" dirty="0">
                <a:solidFill>
                  <a:schemeClr val="tx1"/>
                </a:solidFill>
              </a:rPr>
              <a:t>ensure that all forces record disruptions in the same way. </a:t>
            </a:r>
            <a:r>
              <a:rPr lang="en-GB" sz="1200" dirty="0" smtClean="0">
                <a:solidFill>
                  <a:schemeClr val="tx1"/>
                </a:solidFill>
              </a:rPr>
              <a:t>Previous data periods and comparisons are therefore not available.</a:t>
            </a:r>
            <a:endParaRPr lang="en-GB" sz="1200" dirty="0">
              <a:solidFill>
                <a:schemeClr val="tx1"/>
              </a:solidFill>
            </a:endParaRPr>
          </a:p>
          <a:p>
            <a:pPr lvl="0"/>
            <a:endParaRPr lang="en-GB" sz="1200" dirty="0" smtClean="0">
              <a:solidFill>
                <a:srgbClr val="FF0000"/>
              </a:solidFill>
            </a:endParaRPr>
          </a:p>
          <a:p>
            <a:pPr lvl="0"/>
            <a:r>
              <a:rPr lang="en-GB" sz="1200" dirty="0" smtClean="0">
                <a:solidFill>
                  <a:schemeClr val="tx1"/>
                </a:solidFill>
              </a:rPr>
              <a:t>Trafficking </a:t>
            </a:r>
            <a:r>
              <a:rPr lang="en-GB" sz="1200" dirty="0">
                <a:solidFill>
                  <a:schemeClr val="tx1"/>
                </a:solidFill>
              </a:rPr>
              <a:t>of drug </a:t>
            </a:r>
            <a:r>
              <a:rPr lang="en-GB" sz="1200" dirty="0" smtClean="0">
                <a:solidFill>
                  <a:schemeClr val="tx1"/>
                </a:solidFill>
              </a:rPr>
              <a:t>arrests, which are also as a result of police proactivity, increased by 22.5% (285 </a:t>
            </a:r>
            <a:r>
              <a:rPr lang="en-GB" sz="1200" dirty="0">
                <a:solidFill>
                  <a:schemeClr val="tx1"/>
                </a:solidFill>
              </a:rPr>
              <a:t>more</a:t>
            </a:r>
            <a:r>
              <a:rPr lang="en-GB" sz="1200" dirty="0" smtClean="0">
                <a:solidFill>
                  <a:schemeClr val="tx1"/>
                </a:solidFill>
              </a:rPr>
              <a:t>) for the 12 months to April 2019 compared to the 12 months to April 2018.  In the same period, there have also been 13.1% more trafficking of drugs offences recorded (87 more offences to 752).</a:t>
            </a:r>
          </a:p>
          <a:p>
            <a:pPr lvl="0"/>
            <a:endParaRPr lang="en-GB" sz="1200" dirty="0" smtClean="0">
              <a:solidFill>
                <a:srgbClr val="FF0000"/>
              </a:solidFill>
            </a:endParaRPr>
          </a:p>
          <a:p>
            <a:r>
              <a:rPr lang="en-GB" sz="1200" dirty="0" smtClean="0">
                <a:solidFill>
                  <a:schemeClr val="tx1"/>
                </a:solidFill>
              </a:rPr>
              <a:t>Due to the increase in Trafficking of Drug Arrests, a grade of Good is recommended.</a:t>
            </a:r>
          </a:p>
        </p:txBody>
      </p:sp>
      <p:pic>
        <p:nvPicPr>
          <p:cNvPr id="3" name="Picture 2"/>
          <p:cNvPicPr>
            <a:picLocks noChangeAspect="1"/>
          </p:cNvPicPr>
          <p:nvPr/>
        </p:nvPicPr>
        <p:blipFill>
          <a:blip r:embed="rId2"/>
          <a:stretch>
            <a:fillRect/>
          </a:stretch>
        </p:blipFill>
        <p:spPr>
          <a:xfrm>
            <a:off x="107504" y="2181319"/>
            <a:ext cx="4248472" cy="1903756"/>
          </a:xfrm>
          <a:prstGeom prst="rect">
            <a:avLst/>
          </a:prstGeom>
        </p:spPr>
      </p:pic>
      <p:pic>
        <p:nvPicPr>
          <p:cNvPr id="10" name="Picture 9"/>
          <p:cNvPicPr>
            <a:picLocks noChangeAspect="1"/>
          </p:cNvPicPr>
          <p:nvPr/>
        </p:nvPicPr>
        <p:blipFill>
          <a:blip r:embed="rId3"/>
          <a:stretch>
            <a:fillRect/>
          </a:stretch>
        </p:blipFill>
        <p:spPr>
          <a:xfrm>
            <a:off x="4499992" y="2181318"/>
            <a:ext cx="4248472" cy="1903757"/>
          </a:xfrm>
          <a:prstGeom prst="rect">
            <a:avLst/>
          </a:prstGeom>
        </p:spPr>
      </p:pic>
      <p:pic>
        <p:nvPicPr>
          <p:cNvPr id="2" name="Picture 1"/>
          <p:cNvPicPr>
            <a:picLocks noChangeAspect="1"/>
          </p:cNvPicPr>
          <p:nvPr/>
        </p:nvPicPr>
        <p:blipFill>
          <a:blip r:embed="rId4"/>
          <a:stretch>
            <a:fillRect/>
          </a:stretch>
        </p:blipFill>
        <p:spPr>
          <a:xfrm>
            <a:off x="107504" y="754894"/>
            <a:ext cx="7465951" cy="1227516"/>
          </a:xfrm>
          <a:prstGeom prst="rect">
            <a:avLst/>
          </a:prstGeom>
        </p:spPr>
      </p:pic>
    </p:spTree>
    <p:extLst>
      <p:ext uri="{BB962C8B-B14F-4D97-AF65-F5344CB8AC3E}">
        <p14:creationId xmlns:p14="http://schemas.microsoft.com/office/powerpoint/2010/main" val="289432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139894" y="4759864"/>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There was a 25.0% </a:t>
            </a:r>
            <a:r>
              <a:rPr lang="en-GB" sz="1200" dirty="0">
                <a:solidFill>
                  <a:schemeClr val="tx1"/>
                </a:solidFill>
              </a:rPr>
              <a:t>(68 fewer) decrease in </a:t>
            </a:r>
            <a:r>
              <a:rPr lang="en-GB" sz="1200" dirty="0" smtClean="0">
                <a:solidFill>
                  <a:schemeClr val="tx1"/>
                </a:solidFill>
              </a:rPr>
              <a:t>the number of positive Child </a:t>
            </a:r>
            <a:r>
              <a:rPr lang="en-GB" sz="1200" dirty="0">
                <a:solidFill>
                  <a:schemeClr val="tx1"/>
                </a:solidFill>
              </a:rPr>
              <a:t>A</a:t>
            </a:r>
            <a:r>
              <a:rPr lang="en-GB" sz="1200" dirty="0" smtClean="0">
                <a:solidFill>
                  <a:schemeClr val="tx1"/>
                </a:solidFill>
              </a:rPr>
              <a:t>buse </a:t>
            </a:r>
            <a:r>
              <a:rPr lang="en-GB" sz="1200" dirty="0">
                <a:solidFill>
                  <a:schemeClr val="tx1"/>
                </a:solidFill>
              </a:rPr>
              <a:t>O</a:t>
            </a:r>
            <a:r>
              <a:rPr lang="en-GB" sz="1200" dirty="0" smtClean="0">
                <a:solidFill>
                  <a:schemeClr val="tx1"/>
                </a:solidFill>
              </a:rPr>
              <a:t>utcomes in the 12 months to April 2019 compared to the 12 months to April 2018.</a:t>
            </a:r>
          </a:p>
          <a:p>
            <a:pPr lvl="0"/>
            <a:endParaRPr lang="en-GB" sz="1200" dirty="0">
              <a:solidFill>
                <a:schemeClr val="tx1"/>
              </a:solidFill>
            </a:endParaRPr>
          </a:p>
          <a:p>
            <a:pPr lvl="0"/>
            <a:r>
              <a:rPr lang="en-GB" sz="1200" dirty="0" smtClean="0">
                <a:solidFill>
                  <a:schemeClr val="tx1"/>
                </a:solidFill>
              </a:rPr>
              <a:t>There was also a 3.7% point decrease in the solved rate (from 8.8% to 5.2%).  This is due both a reduction in the number of solved, as well an increase in the number of offences recorded; 28.4% more offences (an additional 876) were recorded in the 12 months to April 2019 compared to the 12 months to April 2018. </a:t>
            </a:r>
          </a:p>
          <a:p>
            <a:pPr lvl="0"/>
            <a:endParaRPr lang="en-GB" sz="1200" dirty="0">
              <a:solidFill>
                <a:schemeClr val="tx1"/>
              </a:solidFill>
            </a:endParaRPr>
          </a:p>
          <a:p>
            <a:r>
              <a:rPr lang="en-GB" sz="1200" dirty="0">
                <a:solidFill>
                  <a:schemeClr val="tx1"/>
                </a:solidFill>
              </a:rPr>
              <a:t>Due to </a:t>
            </a:r>
            <a:r>
              <a:rPr lang="en-GB" sz="1200" dirty="0" smtClean="0">
                <a:solidFill>
                  <a:schemeClr val="tx1"/>
                </a:solidFill>
              </a:rPr>
              <a:t>the fall in the number of Child Abuse outcomes, and the reduction in the solved rate, a </a:t>
            </a:r>
            <a:r>
              <a:rPr lang="en-GB" sz="1200" dirty="0">
                <a:solidFill>
                  <a:schemeClr val="tx1"/>
                </a:solidFill>
              </a:rPr>
              <a:t>grade of Requires Improvement is recommended</a:t>
            </a:r>
            <a:r>
              <a:rPr lang="en-GB" sz="1200" dirty="0" smtClean="0">
                <a:solidFill>
                  <a:schemeClr val="tx1"/>
                </a:solidFill>
              </a:rPr>
              <a:t>.</a:t>
            </a:r>
            <a:endParaRPr lang="en-GB" sz="1200" dirty="0">
              <a:solidFill>
                <a:schemeClr val="tx1"/>
              </a:solidFill>
            </a:endParaRPr>
          </a:p>
        </p:txBody>
      </p:sp>
      <p:sp>
        <p:nvSpPr>
          <p:cNvPr id="10" name="Rectangle 9"/>
          <p:cNvSpPr/>
          <p:nvPr/>
        </p:nvSpPr>
        <p:spPr>
          <a:xfrm>
            <a:off x="5940152" y="179348"/>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3" name="Picture 2"/>
          <p:cNvPicPr>
            <a:picLocks noChangeAspect="1"/>
          </p:cNvPicPr>
          <p:nvPr/>
        </p:nvPicPr>
        <p:blipFill>
          <a:blip r:embed="rId2"/>
          <a:stretch>
            <a:fillRect/>
          </a:stretch>
        </p:blipFill>
        <p:spPr>
          <a:xfrm>
            <a:off x="88217" y="728028"/>
            <a:ext cx="7465951" cy="1227516"/>
          </a:xfrm>
          <a:prstGeom prst="rect">
            <a:avLst/>
          </a:prstGeom>
        </p:spPr>
      </p:pic>
      <p:pic>
        <p:nvPicPr>
          <p:cNvPr id="13" name="Picture 12"/>
          <p:cNvPicPr>
            <a:picLocks noChangeAspect="1"/>
          </p:cNvPicPr>
          <p:nvPr/>
        </p:nvPicPr>
        <p:blipFill>
          <a:blip r:embed="rId3"/>
          <a:stretch>
            <a:fillRect/>
          </a:stretch>
        </p:blipFill>
        <p:spPr>
          <a:xfrm>
            <a:off x="88217" y="2009205"/>
            <a:ext cx="4339767" cy="1944666"/>
          </a:xfrm>
          <a:prstGeom prst="rect">
            <a:avLst/>
          </a:prstGeom>
        </p:spPr>
      </p:pic>
      <p:pic>
        <p:nvPicPr>
          <p:cNvPr id="14" name="Picture 13"/>
          <p:cNvPicPr>
            <a:picLocks noChangeAspect="1"/>
          </p:cNvPicPr>
          <p:nvPr/>
        </p:nvPicPr>
        <p:blipFill>
          <a:blip r:embed="rId4"/>
          <a:stretch>
            <a:fillRect/>
          </a:stretch>
        </p:blipFill>
        <p:spPr>
          <a:xfrm>
            <a:off x="4573116" y="2015635"/>
            <a:ext cx="4304348" cy="1928795"/>
          </a:xfrm>
          <a:prstGeom prst="rect">
            <a:avLst/>
          </a:prstGeom>
        </p:spPr>
      </p:pic>
    </p:spTree>
    <p:extLst>
      <p:ext uri="{BB962C8B-B14F-4D97-AF65-F5344CB8AC3E}">
        <p14:creationId xmlns:p14="http://schemas.microsoft.com/office/powerpoint/2010/main" val="368335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There was a 6.5% </a:t>
            </a:r>
            <a:r>
              <a:rPr lang="en-GB" sz="1200" dirty="0">
                <a:solidFill>
                  <a:schemeClr val="tx1"/>
                </a:solidFill>
              </a:rPr>
              <a:t>(60 fewer) decrease in </a:t>
            </a:r>
            <a:r>
              <a:rPr lang="en-GB" sz="1200" dirty="0" smtClean="0">
                <a:solidFill>
                  <a:schemeClr val="tx1"/>
                </a:solidFill>
              </a:rPr>
              <a:t>the numbers of those Killed or Seriously Injured (KSI) in Essex for the 12 months to April 2019 compared to the 12 months to April 2018.  This places Essex sixth in its Most Similar Group (MSG) for forces for casualties </a:t>
            </a:r>
            <a:r>
              <a:rPr lang="en-GB" sz="1200" dirty="0">
                <a:solidFill>
                  <a:schemeClr val="tx1"/>
                </a:solidFill>
              </a:rPr>
              <a:t>per </a:t>
            </a:r>
            <a:r>
              <a:rPr lang="en-GB" sz="1200" dirty="0" smtClean="0">
                <a:solidFill>
                  <a:schemeClr val="tx1"/>
                </a:solidFill>
              </a:rPr>
              <a:t>100 million vehicle kilometres (results to June 2018).</a:t>
            </a:r>
          </a:p>
          <a:p>
            <a:endParaRPr lang="en-GB" sz="1200" dirty="0" smtClean="0">
              <a:solidFill>
                <a:srgbClr val="FF0000"/>
              </a:solidFill>
            </a:endParaRPr>
          </a:p>
          <a:p>
            <a:r>
              <a:rPr lang="en-GB" sz="1200" dirty="0" smtClean="0">
                <a:solidFill>
                  <a:schemeClr val="tx1"/>
                </a:solidFill>
              </a:rPr>
              <a:t>There has been a 9.8% decrease in mobile phone crime (264 fewer offences) and a 36.5% increase (846 more offences) in drink/drug driving.  These are both measures of proactive police activity.</a:t>
            </a:r>
          </a:p>
          <a:p>
            <a:endParaRPr lang="en-GB" sz="1200" dirty="0">
              <a:solidFill>
                <a:srgbClr val="FF0000"/>
              </a:solidFill>
            </a:endParaRPr>
          </a:p>
          <a:p>
            <a:r>
              <a:rPr lang="en-GB" sz="1200" dirty="0" smtClean="0">
                <a:solidFill>
                  <a:schemeClr val="tx1"/>
                </a:solidFill>
              </a:rPr>
              <a:t>In spite of the fact that Essex is above (worse than) the MSG average for KSIs (to June 2018), there have been fewer. Because there has also been an increase in the number driving under the influence of drink/drugs offences, a </a:t>
            </a:r>
            <a:r>
              <a:rPr lang="en-GB" sz="1200" dirty="0">
                <a:solidFill>
                  <a:schemeClr val="tx1"/>
                </a:solidFill>
              </a:rPr>
              <a:t>grade of </a:t>
            </a:r>
            <a:r>
              <a:rPr lang="en-GB" sz="1200" dirty="0" smtClean="0">
                <a:solidFill>
                  <a:schemeClr val="tx1"/>
                </a:solidFill>
              </a:rPr>
              <a:t>Good is recommended</a:t>
            </a:r>
            <a:r>
              <a:rPr lang="en-GB" sz="1200" dirty="0">
                <a:solidFill>
                  <a:schemeClr val="tx1"/>
                </a:solidFill>
              </a:rPr>
              <a:t>.</a:t>
            </a:r>
          </a:p>
        </p:txBody>
      </p:sp>
      <p:pic>
        <p:nvPicPr>
          <p:cNvPr id="4" name="Picture 3"/>
          <p:cNvPicPr>
            <a:picLocks noChangeAspect="1"/>
          </p:cNvPicPr>
          <p:nvPr/>
        </p:nvPicPr>
        <p:blipFill>
          <a:blip r:embed="rId2"/>
          <a:stretch>
            <a:fillRect/>
          </a:stretch>
        </p:blipFill>
        <p:spPr>
          <a:xfrm>
            <a:off x="107503" y="2276872"/>
            <a:ext cx="4860896" cy="2178186"/>
          </a:xfrm>
          <a:prstGeom prst="rect">
            <a:avLst/>
          </a:prstGeom>
        </p:spPr>
      </p:pic>
      <p:pic>
        <p:nvPicPr>
          <p:cNvPr id="2" name="Picture 1"/>
          <p:cNvPicPr>
            <a:picLocks noChangeAspect="1"/>
          </p:cNvPicPr>
          <p:nvPr/>
        </p:nvPicPr>
        <p:blipFill>
          <a:blip r:embed="rId3"/>
          <a:stretch>
            <a:fillRect/>
          </a:stretch>
        </p:blipFill>
        <p:spPr>
          <a:xfrm>
            <a:off x="76053" y="741506"/>
            <a:ext cx="8786755" cy="1319342"/>
          </a:xfrm>
          <a:prstGeom prst="rect">
            <a:avLst/>
          </a:prstGeom>
        </p:spPr>
      </p:pic>
      <p:pic>
        <p:nvPicPr>
          <p:cNvPr id="10" name="Picture 9"/>
          <p:cNvPicPr>
            <a:picLocks noChangeAspect="1"/>
          </p:cNvPicPr>
          <p:nvPr/>
        </p:nvPicPr>
        <p:blipFill>
          <a:blip r:embed="rId4"/>
          <a:stretch>
            <a:fillRect/>
          </a:stretch>
        </p:blipFill>
        <p:spPr>
          <a:xfrm>
            <a:off x="5076056" y="2281707"/>
            <a:ext cx="3888432" cy="679756"/>
          </a:xfrm>
          <a:prstGeom prst="rect">
            <a:avLst/>
          </a:prstGeom>
        </p:spPr>
      </p:pic>
    </p:spTree>
    <p:extLst>
      <p:ext uri="{BB962C8B-B14F-4D97-AF65-F5344CB8AC3E}">
        <p14:creationId xmlns:p14="http://schemas.microsoft.com/office/powerpoint/2010/main" val="16410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77762</TotalTime>
  <Words>2060</Words>
  <Application>Microsoft Office PowerPoint</Application>
  <PresentationFormat>On-screen Show (4:3)</PresentationFormat>
  <Paragraphs>114</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2331</cp:revision>
  <cp:lastPrinted>2019-05-13T11:50:37Z</cp:lastPrinted>
  <dcterms:created xsi:type="dcterms:W3CDTF">2016-11-25T10:22:24Z</dcterms:created>
  <dcterms:modified xsi:type="dcterms:W3CDTF">2019-06-13T15:57:45Z</dcterms:modified>
</cp:coreProperties>
</file>