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99" r:id="rId3"/>
    <p:sldId id="286" r:id="rId4"/>
    <p:sldId id="287" r:id="rId5"/>
    <p:sldId id="288" r:id="rId6"/>
    <p:sldId id="289" r:id="rId7"/>
    <p:sldId id="290" r:id="rId8"/>
    <p:sldId id="291" r:id="rId9"/>
    <p:sldId id="292" r:id="rId10"/>
    <p:sldId id="293" r:id="rId11"/>
    <p:sldId id="298" r:id="rId12"/>
    <p:sldId id="294" r:id="rId13"/>
    <p:sldId id="295" r:id="rId14"/>
    <p:sldId id="29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 id="2" name="Victoria Harrington 42077067" initials="VH4" lastIdx="1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9517" autoAdjust="0"/>
  </p:normalViewPr>
  <p:slideViewPr>
    <p:cSldViewPr>
      <p:cViewPr varScale="1">
        <p:scale>
          <a:sx n="88" d="100"/>
          <a:sy n="88" d="100"/>
        </p:scale>
        <p:origin x="15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26/04/2019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26/04/2019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26/04/2019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26/04/2019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26/04/2019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26/04/2019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26/04/2019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26/04/2019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26/04/2019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26/04/2019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26/04/2019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26/04/2019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26/04/2019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26/04/2019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emf"/><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emf"/></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March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1.9</a:t>
            </a:r>
          </a:p>
          <a:p>
            <a:pPr algn="r"/>
            <a:r>
              <a:rPr lang="en-GB" sz="1600" dirty="0" smtClean="0"/>
              <a:t>Produced April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28</a:t>
            </a:r>
            <a:r>
              <a:rPr lang="en-GB" sz="1200" i="1" baseline="30000" dirty="0" smtClean="0">
                <a:solidFill>
                  <a:schemeClr val="bg1">
                    <a:lumMod val="50000"/>
                  </a:schemeClr>
                </a:solidFill>
              </a:rPr>
              <a:t>th</a:t>
            </a:r>
            <a:r>
              <a:rPr lang="en-GB" sz="1200" i="1" dirty="0" smtClean="0">
                <a:solidFill>
                  <a:schemeClr val="bg1">
                    <a:lumMod val="50000"/>
                  </a:schemeClr>
                </a:solidFill>
              </a:rPr>
              <a:t> February 2019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March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 Exceptions</a:t>
            </a:r>
            <a:endParaRPr lang="en-GB" b="1" dirty="0">
              <a:solidFill>
                <a:schemeClr val="bg1"/>
              </a:solidFill>
            </a:endParaRP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10</a:t>
            </a:fld>
            <a:endParaRPr lang="en-GB" dirty="0"/>
          </a:p>
        </p:txBody>
      </p:sp>
      <p:sp>
        <p:nvSpPr>
          <p:cNvPr id="13" name="TextBox 12"/>
          <p:cNvSpPr txBox="1"/>
          <p:nvPr/>
        </p:nvSpPr>
        <p:spPr>
          <a:xfrm>
            <a:off x="95041" y="1734264"/>
            <a:ext cx="8856984" cy="892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Violence Without Injury</a:t>
            </a:r>
            <a:r>
              <a:rPr lang="en-GB" sz="1400" dirty="0" smtClean="0"/>
              <a:t>. </a:t>
            </a:r>
            <a:r>
              <a:rPr lang="en-GB" sz="1200" dirty="0" smtClean="0"/>
              <a:t>28.8% increase (4,858 additional offences) for the 12 months to March 2019 compared to the 12 months to March 2018. The force and seven districts saw a statistically exceptional increase in the month of March. Essex is eighth in its Most Similar Group of force (MSG) for crimes per 1,000 population </a:t>
            </a:r>
            <a:r>
              <a:rPr lang="en-GB" sz="1200" dirty="0"/>
              <a:t>a</a:t>
            </a:r>
            <a:r>
              <a:rPr lang="en-GB" sz="1200" dirty="0" smtClean="0"/>
              <a:t>nd seventh for % change. This increase is due, in part, to the recent change in the Home Office Counting Rules (HOCR) relating to Stalking &amp; Harassment (see below).</a:t>
            </a:r>
          </a:p>
        </p:txBody>
      </p:sp>
      <p:sp>
        <p:nvSpPr>
          <p:cNvPr id="7" name="TextBox 6"/>
          <p:cNvSpPr txBox="1"/>
          <p:nvPr/>
        </p:nvSpPr>
        <p:spPr>
          <a:xfrm>
            <a:off x="88923" y="3691873"/>
            <a:ext cx="885698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Rape</a:t>
            </a:r>
            <a:r>
              <a:rPr lang="en-GB" sz="1400" dirty="0" smtClean="0"/>
              <a:t>. </a:t>
            </a:r>
            <a:r>
              <a:rPr lang="en-GB" sz="1200" dirty="0" smtClean="0"/>
              <a:t>23.6% </a:t>
            </a:r>
            <a:r>
              <a:rPr lang="en-GB" sz="1200" dirty="0"/>
              <a:t>increase </a:t>
            </a:r>
            <a:r>
              <a:rPr lang="en-GB" sz="1200" dirty="0" smtClean="0"/>
              <a:t>(321 </a:t>
            </a:r>
            <a:r>
              <a:rPr lang="en-GB" sz="1200" dirty="0"/>
              <a:t>additional offences) for the 12 months to March 2019 compared to the 12 months to March 2018. The force and </a:t>
            </a:r>
            <a:r>
              <a:rPr lang="en-GB" sz="1200" dirty="0" smtClean="0"/>
              <a:t>three districts </a:t>
            </a:r>
            <a:r>
              <a:rPr lang="en-GB" sz="1200" dirty="0"/>
              <a:t>saw a statistically exceptional increase in the month of March. Essex is </a:t>
            </a:r>
            <a:r>
              <a:rPr lang="en-GB" sz="1200" dirty="0" smtClean="0"/>
              <a:t>fifth </a:t>
            </a:r>
            <a:r>
              <a:rPr lang="en-GB" sz="1200" dirty="0"/>
              <a:t>in its MSG for crimes per 1,000 pop. and </a:t>
            </a:r>
            <a:r>
              <a:rPr lang="en-GB" sz="1200" dirty="0" smtClean="0"/>
              <a:t>sixth </a:t>
            </a:r>
            <a:r>
              <a:rPr lang="en-GB" sz="1200" dirty="0"/>
              <a:t>for % change</a:t>
            </a:r>
            <a:r>
              <a:rPr lang="en-GB" sz="1200" dirty="0" smtClean="0"/>
              <a:t>. 31.0% of Rape is domestic abuse related.</a:t>
            </a:r>
          </a:p>
        </p:txBody>
      </p:sp>
      <p:sp>
        <p:nvSpPr>
          <p:cNvPr id="10" name="TextBox 9"/>
          <p:cNvSpPr txBox="1"/>
          <p:nvPr/>
        </p:nvSpPr>
        <p:spPr>
          <a:xfrm>
            <a:off x="88923" y="737150"/>
            <a:ext cx="8856984"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Exceptions Overview</a:t>
            </a:r>
            <a:r>
              <a:rPr lang="en-GB" dirty="0" smtClean="0"/>
              <a:t> </a:t>
            </a:r>
          </a:p>
          <a:p>
            <a:r>
              <a:rPr lang="en-GB" sz="1200" dirty="0" smtClean="0"/>
              <a:t>The following offence types experienced statistically significant increases for the month of March 2019 (there were no statistically significant decreases).  All Crime; Violence without Injury; Stalking and Harassment; Rape; Robbery of Personal Property; Vehicle Interference; Arson; Racially Aggravated Offences; Possession of Drugs; Public Order.</a:t>
            </a:r>
          </a:p>
        </p:txBody>
      </p:sp>
      <p:sp>
        <p:nvSpPr>
          <p:cNvPr id="14" name="TextBox 13"/>
          <p:cNvSpPr txBox="1"/>
          <p:nvPr/>
        </p:nvSpPr>
        <p:spPr>
          <a:xfrm>
            <a:off x="88923" y="2711527"/>
            <a:ext cx="8856984" cy="892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Stalking and Harassment</a:t>
            </a:r>
            <a:r>
              <a:rPr lang="en-GB" sz="1400" dirty="0" smtClean="0"/>
              <a:t>.</a:t>
            </a:r>
            <a:r>
              <a:rPr lang="en-GB" sz="1050" dirty="0"/>
              <a:t> </a:t>
            </a:r>
            <a:r>
              <a:rPr lang="en-GB" sz="1200" dirty="0" smtClean="0"/>
              <a:t>97.6% </a:t>
            </a:r>
            <a:r>
              <a:rPr lang="en-GB" sz="1200" dirty="0"/>
              <a:t>increase </a:t>
            </a:r>
            <a:r>
              <a:rPr lang="en-GB" sz="1200" dirty="0" smtClean="0"/>
              <a:t>(10,383 </a:t>
            </a:r>
            <a:r>
              <a:rPr lang="en-GB" sz="1200" dirty="0"/>
              <a:t>additional offences) for the 12 months to March </a:t>
            </a:r>
            <a:r>
              <a:rPr lang="en-GB" sz="1200" dirty="0" smtClean="0"/>
              <a:t>2019 compared </a:t>
            </a:r>
            <a:r>
              <a:rPr lang="en-GB" sz="1200" dirty="0"/>
              <a:t>to the 12 months to March 2018. The </a:t>
            </a:r>
            <a:r>
              <a:rPr lang="en-GB" sz="1200" dirty="0" smtClean="0"/>
              <a:t>force and nine districts saw a </a:t>
            </a:r>
            <a:r>
              <a:rPr lang="en-GB" sz="1200" dirty="0"/>
              <a:t>statistically exceptional increase in the month of March. From April 2018, forces began to record both the Harassment and the most serious additional crime, whereas when someone previously committed a Harassment type offence and another offence (such as ABH) </a:t>
            </a:r>
            <a:r>
              <a:rPr lang="en-GB" sz="1200" dirty="0" smtClean="0"/>
              <a:t>the police </a:t>
            </a:r>
            <a:r>
              <a:rPr lang="en-GB" sz="1200" dirty="0"/>
              <a:t>recorded just the other offence, </a:t>
            </a:r>
            <a:r>
              <a:rPr lang="en-GB" sz="1200" dirty="0" smtClean="0"/>
              <a:t>and not </a:t>
            </a:r>
            <a:r>
              <a:rPr lang="en-GB" sz="1200" dirty="0"/>
              <a:t>the Harassment.  </a:t>
            </a:r>
            <a:r>
              <a:rPr lang="en-GB" sz="1200" dirty="0" smtClean="0"/>
              <a:t> </a:t>
            </a:r>
          </a:p>
        </p:txBody>
      </p:sp>
      <p:sp>
        <p:nvSpPr>
          <p:cNvPr id="11" name="TextBox 10"/>
          <p:cNvSpPr txBox="1"/>
          <p:nvPr/>
        </p:nvSpPr>
        <p:spPr>
          <a:xfrm>
            <a:off x="99383" y="5228331"/>
            <a:ext cx="8856984"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Arson</a:t>
            </a:r>
            <a:r>
              <a:rPr lang="en-GB" sz="1600" dirty="0" smtClean="0"/>
              <a:t>. </a:t>
            </a:r>
            <a:r>
              <a:rPr lang="en-GB" sz="1200" dirty="0" smtClean="0">
                <a:solidFill>
                  <a:schemeClr val="tx1"/>
                </a:solidFill>
              </a:rPr>
              <a:t>26.1% </a:t>
            </a:r>
            <a:r>
              <a:rPr lang="en-GB" sz="1200" dirty="0">
                <a:solidFill>
                  <a:schemeClr val="tx1"/>
                </a:solidFill>
              </a:rPr>
              <a:t>increase </a:t>
            </a:r>
            <a:r>
              <a:rPr lang="en-GB" sz="1200" dirty="0" smtClean="0">
                <a:solidFill>
                  <a:schemeClr val="tx1"/>
                </a:solidFill>
              </a:rPr>
              <a:t>(141 </a:t>
            </a:r>
            <a:r>
              <a:rPr lang="en-GB" sz="1200" dirty="0"/>
              <a:t>additional </a:t>
            </a:r>
            <a:r>
              <a:rPr lang="en-GB" sz="1200" dirty="0" smtClean="0">
                <a:solidFill>
                  <a:schemeClr val="tx1"/>
                </a:solidFill>
              </a:rPr>
              <a:t>offences</a:t>
            </a:r>
            <a:r>
              <a:rPr lang="en-GB" sz="1200" dirty="0">
                <a:solidFill>
                  <a:schemeClr val="tx1"/>
                </a:solidFill>
              </a:rPr>
              <a:t>) </a:t>
            </a:r>
            <a:r>
              <a:rPr lang="en-GB" sz="1200" dirty="0"/>
              <a:t>for the 12 months to March 2019 </a:t>
            </a:r>
            <a:r>
              <a:rPr lang="en-GB" sz="1200" dirty="0" smtClean="0">
                <a:solidFill>
                  <a:schemeClr val="tx1"/>
                </a:solidFill>
              </a:rPr>
              <a:t>compared </a:t>
            </a:r>
            <a:r>
              <a:rPr lang="en-GB" sz="1200" dirty="0">
                <a:solidFill>
                  <a:schemeClr val="tx1"/>
                </a:solidFill>
              </a:rPr>
              <a:t>to the 12 months to March 2018. The force and </a:t>
            </a:r>
            <a:r>
              <a:rPr lang="en-GB" sz="1200" dirty="0" smtClean="0">
                <a:solidFill>
                  <a:schemeClr val="tx1"/>
                </a:solidFill>
              </a:rPr>
              <a:t>five </a:t>
            </a:r>
            <a:r>
              <a:rPr lang="en-GB" sz="1200" dirty="0">
                <a:solidFill>
                  <a:schemeClr val="tx1"/>
                </a:solidFill>
              </a:rPr>
              <a:t>districts saw a </a:t>
            </a:r>
            <a:r>
              <a:rPr lang="en-GB" sz="1200" dirty="0"/>
              <a:t>statistically exceptional</a:t>
            </a:r>
            <a:r>
              <a:rPr lang="en-GB" sz="1200" dirty="0" smtClean="0">
                <a:solidFill>
                  <a:schemeClr val="tx1"/>
                </a:solidFill>
              </a:rPr>
              <a:t> increase</a:t>
            </a:r>
            <a:r>
              <a:rPr lang="en-GB" sz="1200" dirty="0"/>
              <a:t> in the month of March</a:t>
            </a:r>
            <a:r>
              <a:rPr lang="en-GB" sz="1200" dirty="0" smtClean="0">
                <a:solidFill>
                  <a:schemeClr val="tx1"/>
                </a:solidFill>
              </a:rPr>
              <a:t>. </a:t>
            </a:r>
            <a:r>
              <a:rPr lang="en-GB" sz="1200" dirty="0">
                <a:solidFill>
                  <a:schemeClr val="tx1"/>
                </a:solidFill>
              </a:rPr>
              <a:t>Essex is </a:t>
            </a:r>
            <a:r>
              <a:rPr lang="en-GB" sz="1200" dirty="0" smtClean="0">
                <a:solidFill>
                  <a:schemeClr val="tx1"/>
                </a:solidFill>
              </a:rPr>
              <a:t>third </a:t>
            </a:r>
            <a:r>
              <a:rPr lang="en-GB" sz="1200" dirty="0">
                <a:solidFill>
                  <a:schemeClr val="tx1"/>
                </a:solidFill>
              </a:rPr>
              <a:t>in its MSG for crimes per 1,000 pop. and sixth for % change</a:t>
            </a:r>
            <a:r>
              <a:rPr lang="en-GB" sz="1200" dirty="0" smtClean="0">
                <a:solidFill>
                  <a:schemeClr val="tx1"/>
                </a:solidFill>
              </a:rPr>
              <a:t>.  This </a:t>
            </a:r>
            <a:r>
              <a:rPr lang="en-GB" sz="1200" dirty="0">
                <a:solidFill>
                  <a:schemeClr val="tx1"/>
                </a:solidFill>
              </a:rPr>
              <a:t>increase is mainly due to a change in the process by which the Fire &amp; Rescue Service report these offences to the police</a:t>
            </a:r>
            <a:r>
              <a:rPr lang="en-GB" sz="1200" dirty="0" smtClean="0">
                <a:solidFill>
                  <a:schemeClr val="tx1"/>
                </a:solidFill>
              </a:rPr>
              <a:t>.</a:t>
            </a:r>
            <a:endParaRPr lang="en-GB" sz="1200" dirty="0">
              <a:solidFill>
                <a:schemeClr val="tx1"/>
              </a:solidFill>
            </a:endParaRPr>
          </a:p>
        </p:txBody>
      </p:sp>
      <p:sp>
        <p:nvSpPr>
          <p:cNvPr id="12" name="TextBox 11"/>
          <p:cNvSpPr txBox="1"/>
          <p:nvPr/>
        </p:nvSpPr>
        <p:spPr>
          <a:xfrm>
            <a:off x="109629" y="6024011"/>
            <a:ext cx="885698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Racially Aggravated Offences</a:t>
            </a:r>
            <a:r>
              <a:rPr lang="en-GB" sz="1400" dirty="0" smtClean="0">
                <a:solidFill>
                  <a:schemeClr val="tx1"/>
                </a:solidFill>
              </a:rPr>
              <a:t>. </a:t>
            </a:r>
            <a:r>
              <a:rPr lang="en-GB" sz="1200" dirty="0" smtClean="0">
                <a:solidFill>
                  <a:schemeClr val="tx1"/>
                </a:solidFill>
              </a:rPr>
              <a:t>22.0% </a:t>
            </a:r>
            <a:r>
              <a:rPr lang="en-GB" sz="1200" dirty="0">
                <a:solidFill>
                  <a:schemeClr val="tx1"/>
                </a:solidFill>
              </a:rPr>
              <a:t>increase </a:t>
            </a:r>
            <a:r>
              <a:rPr lang="en-GB" sz="1200" dirty="0" smtClean="0">
                <a:solidFill>
                  <a:schemeClr val="tx1"/>
                </a:solidFill>
              </a:rPr>
              <a:t>(260 </a:t>
            </a:r>
            <a:r>
              <a:rPr lang="en-GB" sz="1200" dirty="0"/>
              <a:t>additional </a:t>
            </a:r>
            <a:r>
              <a:rPr lang="en-GB" sz="1200" dirty="0" smtClean="0">
                <a:solidFill>
                  <a:schemeClr val="tx1"/>
                </a:solidFill>
              </a:rPr>
              <a:t>offences</a:t>
            </a:r>
            <a:r>
              <a:rPr lang="en-GB" sz="1200" dirty="0">
                <a:solidFill>
                  <a:schemeClr val="tx1"/>
                </a:solidFill>
              </a:rPr>
              <a:t>) </a:t>
            </a:r>
            <a:r>
              <a:rPr lang="en-GB" sz="1200" dirty="0"/>
              <a:t>for the 12 months to March 2019 </a:t>
            </a:r>
            <a:r>
              <a:rPr lang="en-GB" sz="1200" dirty="0" smtClean="0">
                <a:solidFill>
                  <a:schemeClr val="tx1"/>
                </a:solidFill>
              </a:rPr>
              <a:t>compared </a:t>
            </a:r>
            <a:r>
              <a:rPr lang="en-GB" sz="1200" dirty="0">
                <a:solidFill>
                  <a:schemeClr val="tx1"/>
                </a:solidFill>
              </a:rPr>
              <a:t>to the 12 months to March 2018. The force and </a:t>
            </a:r>
            <a:r>
              <a:rPr lang="en-GB" sz="1200" dirty="0" smtClean="0">
                <a:solidFill>
                  <a:schemeClr val="tx1"/>
                </a:solidFill>
              </a:rPr>
              <a:t>one district </a:t>
            </a:r>
            <a:r>
              <a:rPr lang="en-GB" sz="1200" dirty="0">
                <a:solidFill>
                  <a:schemeClr val="tx1"/>
                </a:solidFill>
              </a:rPr>
              <a:t>saw a </a:t>
            </a:r>
            <a:r>
              <a:rPr lang="en-GB" sz="1200" dirty="0"/>
              <a:t>statistically exceptional</a:t>
            </a:r>
            <a:r>
              <a:rPr lang="en-GB" sz="1200" dirty="0" smtClean="0">
                <a:solidFill>
                  <a:schemeClr val="tx1"/>
                </a:solidFill>
              </a:rPr>
              <a:t> increase</a:t>
            </a:r>
            <a:r>
              <a:rPr lang="en-GB" sz="1200" dirty="0"/>
              <a:t> in the month of March</a:t>
            </a:r>
            <a:r>
              <a:rPr lang="en-GB" sz="1200" dirty="0" smtClean="0">
                <a:solidFill>
                  <a:schemeClr val="tx1"/>
                </a:solidFill>
              </a:rPr>
              <a:t>. </a:t>
            </a:r>
            <a:r>
              <a:rPr lang="en-GB" sz="1200" dirty="0">
                <a:solidFill>
                  <a:schemeClr val="tx1"/>
                </a:solidFill>
              </a:rPr>
              <a:t>Essex is </a:t>
            </a:r>
            <a:r>
              <a:rPr lang="en-GB" sz="1200" dirty="0" smtClean="0">
                <a:solidFill>
                  <a:schemeClr val="tx1"/>
                </a:solidFill>
              </a:rPr>
              <a:t>fourth </a:t>
            </a:r>
            <a:r>
              <a:rPr lang="en-GB" sz="1200" dirty="0">
                <a:solidFill>
                  <a:schemeClr val="tx1"/>
                </a:solidFill>
              </a:rPr>
              <a:t>in its MSG for crimes per 1,000 pop. and </a:t>
            </a:r>
            <a:r>
              <a:rPr lang="en-GB" sz="1200" dirty="0" smtClean="0">
                <a:solidFill>
                  <a:schemeClr val="tx1"/>
                </a:solidFill>
              </a:rPr>
              <a:t>seventh </a:t>
            </a:r>
            <a:r>
              <a:rPr lang="en-GB" sz="1200" dirty="0">
                <a:solidFill>
                  <a:schemeClr val="tx1"/>
                </a:solidFill>
              </a:rPr>
              <a:t>for % change</a:t>
            </a:r>
            <a:r>
              <a:rPr lang="en-GB" sz="1200" dirty="0" smtClean="0">
                <a:solidFill>
                  <a:schemeClr val="tx1"/>
                </a:solidFill>
              </a:rPr>
              <a:t>.</a:t>
            </a:r>
            <a:endParaRPr lang="en-GB" sz="1200" dirty="0">
              <a:solidFill>
                <a:schemeClr val="tx1"/>
              </a:solidFill>
            </a:endParaRPr>
          </a:p>
        </p:txBody>
      </p:sp>
      <p:sp>
        <p:nvSpPr>
          <p:cNvPr id="15" name="TextBox 14"/>
          <p:cNvSpPr txBox="1"/>
          <p:nvPr/>
        </p:nvSpPr>
        <p:spPr>
          <a:xfrm>
            <a:off x="99383" y="4463429"/>
            <a:ext cx="885698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Robbery of Personal Property</a:t>
            </a:r>
            <a:r>
              <a:rPr lang="en-GB" sz="1400" dirty="0" smtClean="0">
                <a:solidFill>
                  <a:schemeClr val="tx1"/>
                </a:solidFill>
              </a:rPr>
              <a:t>. </a:t>
            </a:r>
            <a:r>
              <a:rPr lang="en-GB" sz="1200" dirty="0" smtClean="0">
                <a:solidFill>
                  <a:schemeClr val="tx1"/>
                </a:solidFill>
              </a:rPr>
              <a:t>20.0% </a:t>
            </a:r>
            <a:r>
              <a:rPr lang="en-GB" sz="1200" dirty="0">
                <a:solidFill>
                  <a:schemeClr val="tx1"/>
                </a:solidFill>
              </a:rPr>
              <a:t>increase </a:t>
            </a:r>
            <a:r>
              <a:rPr lang="en-GB" sz="1200" dirty="0" smtClean="0">
                <a:solidFill>
                  <a:schemeClr val="tx1"/>
                </a:solidFill>
              </a:rPr>
              <a:t>(267 </a:t>
            </a:r>
            <a:r>
              <a:rPr lang="en-GB" sz="1200" dirty="0"/>
              <a:t>additional </a:t>
            </a:r>
            <a:r>
              <a:rPr lang="en-GB" sz="1200" dirty="0" smtClean="0">
                <a:solidFill>
                  <a:schemeClr val="tx1"/>
                </a:solidFill>
              </a:rPr>
              <a:t>offences</a:t>
            </a:r>
            <a:r>
              <a:rPr lang="en-GB" sz="1200" dirty="0">
                <a:solidFill>
                  <a:schemeClr val="tx1"/>
                </a:solidFill>
              </a:rPr>
              <a:t>) </a:t>
            </a:r>
            <a:r>
              <a:rPr lang="en-GB" sz="1200" dirty="0"/>
              <a:t>for the 12 months to March 2019 </a:t>
            </a:r>
            <a:r>
              <a:rPr lang="en-GB" sz="1200" dirty="0" smtClean="0">
                <a:solidFill>
                  <a:schemeClr val="tx1"/>
                </a:solidFill>
              </a:rPr>
              <a:t>compared </a:t>
            </a:r>
            <a:r>
              <a:rPr lang="en-GB" sz="1200" dirty="0">
                <a:solidFill>
                  <a:schemeClr val="tx1"/>
                </a:solidFill>
              </a:rPr>
              <a:t>to the 12 months to March 2018. The force and three districts saw a </a:t>
            </a:r>
            <a:r>
              <a:rPr lang="en-GB" sz="1200" dirty="0"/>
              <a:t>statistically exceptional </a:t>
            </a:r>
            <a:r>
              <a:rPr lang="en-GB" sz="1200" dirty="0" smtClean="0">
                <a:solidFill>
                  <a:schemeClr val="tx1"/>
                </a:solidFill>
              </a:rPr>
              <a:t>increase</a:t>
            </a:r>
            <a:r>
              <a:rPr lang="en-GB" sz="1200" dirty="0" smtClean="0"/>
              <a:t> </a:t>
            </a:r>
            <a:r>
              <a:rPr lang="en-GB" sz="1200" dirty="0"/>
              <a:t>in the month of March</a:t>
            </a:r>
            <a:r>
              <a:rPr lang="en-GB" sz="1200" dirty="0" smtClean="0">
                <a:solidFill>
                  <a:schemeClr val="tx1"/>
                </a:solidFill>
              </a:rPr>
              <a:t>. </a:t>
            </a:r>
            <a:r>
              <a:rPr lang="en-GB" sz="1200" dirty="0">
                <a:solidFill>
                  <a:schemeClr val="tx1"/>
                </a:solidFill>
              </a:rPr>
              <a:t>Essex is </a:t>
            </a:r>
            <a:r>
              <a:rPr lang="en-GB" sz="1200" dirty="0" smtClean="0">
                <a:solidFill>
                  <a:schemeClr val="tx1"/>
                </a:solidFill>
              </a:rPr>
              <a:t>seventh </a:t>
            </a:r>
            <a:r>
              <a:rPr lang="en-GB" sz="1200" dirty="0">
                <a:solidFill>
                  <a:schemeClr val="tx1"/>
                </a:solidFill>
              </a:rPr>
              <a:t>in its MSG for crimes per 1,000 pop. and </a:t>
            </a:r>
            <a:r>
              <a:rPr lang="en-GB" sz="1200" dirty="0" smtClean="0">
                <a:solidFill>
                  <a:schemeClr val="tx1"/>
                </a:solidFill>
              </a:rPr>
              <a:t>fifth </a:t>
            </a:r>
            <a:r>
              <a:rPr lang="en-GB" sz="1200" dirty="0">
                <a:solidFill>
                  <a:schemeClr val="tx1"/>
                </a:solidFill>
              </a:rPr>
              <a:t>for % change</a:t>
            </a:r>
            <a:r>
              <a:rPr lang="en-GB" sz="1200" dirty="0" smtClean="0">
                <a:solidFill>
                  <a:schemeClr val="tx1"/>
                </a:solidFill>
              </a:rPr>
              <a:t>.</a:t>
            </a:r>
          </a:p>
        </p:txBody>
      </p:sp>
    </p:spTree>
    <p:extLst>
      <p:ext uri="{BB962C8B-B14F-4D97-AF65-F5344CB8AC3E}">
        <p14:creationId xmlns:p14="http://schemas.microsoft.com/office/powerpoint/2010/main" val="73660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5308743"/>
            <a:ext cx="2411288" cy="276999"/>
          </a:xfrm>
          <a:prstGeom prst="rect">
            <a:avLst/>
          </a:prstGeom>
          <a:noFill/>
        </p:spPr>
        <p:txBody>
          <a:bodyPr wrap="square" rtlCol="0">
            <a:spAutoFit/>
          </a:bodyPr>
          <a:lstStyle/>
          <a:p>
            <a:pPr algn="r"/>
            <a:r>
              <a:rPr lang="en-GB" sz="1200" dirty="0" smtClean="0"/>
              <a:t>See page 12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139692" y="960528"/>
            <a:ext cx="8824796" cy="4270567"/>
          </a:xfrm>
          <a:prstGeom prst="rect">
            <a:avLst/>
          </a:prstGeom>
        </p:spPr>
      </p:pic>
    </p:spTree>
    <p:extLst>
      <p:ext uri="{BB962C8B-B14F-4D97-AF65-F5344CB8AC3E}">
        <p14:creationId xmlns:p14="http://schemas.microsoft.com/office/powerpoint/2010/main" val="3736157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End Notes</a:t>
            </a:r>
            <a:endParaRPr lang="en-GB" b="1" dirty="0">
              <a:solidFill>
                <a:schemeClr val="bg1"/>
              </a:solidFill>
            </a:endParaRPr>
          </a:p>
        </p:txBody>
      </p:sp>
      <p:sp>
        <p:nvSpPr>
          <p:cNvPr id="4" name="Rectangle 3"/>
          <p:cNvSpPr/>
          <p:nvPr/>
        </p:nvSpPr>
        <p:spPr>
          <a:xfrm>
            <a:off x="0" y="675074"/>
            <a:ext cx="9142884" cy="4914166"/>
          </a:xfrm>
          <a:prstGeom prst="rect">
            <a:avLst/>
          </a:prstGeom>
        </p:spPr>
        <p:txBody>
          <a:bodyPr wrap="square">
            <a:spAutoFit/>
          </a:bodyPr>
          <a:lstStyle/>
          <a:p>
            <a:r>
              <a:rPr lang="en-GB" sz="1400" dirty="0" smtClean="0"/>
              <a:t>¹</a:t>
            </a:r>
            <a:r>
              <a:rPr lang="en-GB" sz="1400" baseline="30000" dirty="0" smtClean="0"/>
              <a:t> </a:t>
            </a:r>
            <a:r>
              <a:rPr lang="en-GB" sz="1400" dirty="0" smtClean="0"/>
              <a:t>Question from Essex Police’s own confidence and perception survey.  Results </a:t>
            </a:r>
            <a:r>
              <a:rPr lang="en-GB" sz="1400" dirty="0"/>
              <a:t>are for the period </a:t>
            </a:r>
            <a:r>
              <a:rPr lang="en-GB" sz="1400" dirty="0" smtClean="0"/>
              <a:t>12 months to September 2018.</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September </a:t>
            </a:r>
            <a:r>
              <a:rPr lang="en-GB" sz="1400" dirty="0"/>
              <a:t>2018 vs. 12 months to </a:t>
            </a:r>
            <a:r>
              <a:rPr lang="en-GB" sz="1400" dirty="0" smtClean="0"/>
              <a:t>September </a:t>
            </a:r>
            <a:r>
              <a:rPr lang="en-GB" sz="1400" dirty="0"/>
              <a:t>2017.</a:t>
            </a:r>
          </a:p>
          <a:p>
            <a:endParaRPr lang="en-GB" sz="1400" dirty="0" smtClean="0"/>
          </a:p>
          <a:p>
            <a:r>
              <a:rPr lang="en-GB" sz="1400" baseline="30000" dirty="0" smtClean="0"/>
              <a:t>4</a:t>
            </a:r>
            <a:r>
              <a:rPr lang="en-GB" sz="1400" dirty="0" smtClean="0"/>
              <a:t> </a:t>
            </a:r>
            <a:r>
              <a:rPr lang="en-GB" sz="1400" dirty="0"/>
              <a:t>Question from Essex Police’s own confidence and perception survey. </a:t>
            </a:r>
            <a:r>
              <a:rPr lang="en-GB" sz="1400" dirty="0" smtClean="0"/>
              <a:t> Results are for the period 12 months to September 2018 versus the same period the previous year.</a:t>
            </a:r>
            <a:endParaRPr lang="en-GB" sz="1400" dirty="0"/>
          </a:p>
          <a:p>
            <a:endParaRPr lang="en-GB" sz="1400" baseline="30000" dirty="0" smtClean="0"/>
          </a:p>
          <a:p>
            <a:r>
              <a:rPr lang="en-GB" sz="1400" baseline="30000" dirty="0" smtClean="0"/>
              <a:t>5</a:t>
            </a:r>
            <a:r>
              <a:rPr lang="en-GB" sz="1400" dirty="0" smtClean="0"/>
              <a:t> </a:t>
            </a:r>
            <a:r>
              <a:rPr lang="en-GB" sz="1400" dirty="0"/>
              <a:t>Activity is now recorded rather than the number of people arrested</a:t>
            </a:r>
            <a:r>
              <a:rPr lang="en-GB" sz="1400" dirty="0" smtClean="0"/>
              <a:t>. </a:t>
            </a:r>
            <a:r>
              <a:rPr lang="en-GB" sz="1400" dirty="0"/>
              <a:t>If 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a:t>
            </a:r>
            <a:r>
              <a:rPr lang="en-GB" sz="1400" dirty="0"/>
              <a:t>The numbers of disruptions now being </a:t>
            </a:r>
            <a:r>
              <a:rPr lang="en-GB" sz="1400" dirty="0" smtClean="0"/>
              <a:t>recorded </a:t>
            </a:r>
            <a:r>
              <a:rPr lang="en-GB" sz="1400" dirty="0"/>
              <a:t>will consequently be substantially </a:t>
            </a:r>
            <a:r>
              <a:rPr lang="en-GB" sz="1400" dirty="0" smtClean="0"/>
              <a:t>lower.  There was a slight change in the definition again in January 2019; no data is available at this time.</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a:t>
            </a:r>
            <a:r>
              <a:rPr lang="en-GB" sz="1400" dirty="0" smtClean="0"/>
              <a:t>(KSI) refers </a:t>
            </a:r>
            <a:r>
              <a:rPr lang="en-GB" sz="1400" dirty="0"/>
              <a:t>to all people killed or seriously injured on Essex’s roads, regardless of whether any criminal offences were committed. ‘Causing Death/Serious Injury by Dangerous/Inconsiderate Driving</a:t>
            </a:r>
            <a:r>
              <a:rPr lang="en-GB" sz="1400" dirty="0" smtClean="0"/>
              <a:t>’ offences (detailed on p.13) refers </a:t>
            </a:r>
            <a:r>
              <a:rPr lang="en-GB" sz="1400" dirty="0"/>
              <a:t>to the number of crimes of this </a:t>
            </a:r>
            <a:r>
              <a:rPr lang="en-GB" sz="1400" dirty="0" smtClean="0"/>
              <a:t>type.  </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12</a:t>
            </a:fld>
            <a:endParaRPr lang="en-GB" dirty="0"/>
          </a:p>
        </p:txBody>
      </p:sp>
    </p:spTree>
    <p:extLst>
      <p:ext uri="{BB962C8B-B14F-4D97-AF65-F5344CB8AC3E}">
        <p14:creationId xmlns:p14="http://schemas.microsoft.com/office/powerpoint/2010/main" val="907668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March</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13</a:t>
            </a:fld>
            <a:endParaRPr lang="en-GB" dirty="0"/>
          </a:p>
        </p:txBody>
      </p:sp>
      <p:pic>
        <p:nvPicPr>
          <p:cNvPr id="5" name="Picture 4"/>
          <p:cNvPicPr>
            <a:picLocks noChangeAspect="1"/>
          </p:cNvPicPr>
          <p:nvPr/>
        </p:nvPicPr>
        <p:blipFill>
          <a:blip r:embed="rId2"/>
          <a:stretch>
            <a:fillRect/>
          </a:stretch>
        </p:blipFill>
        <p:spPr>
          <a:xfrm>
            <a:off x="1116" y="781323"/>
            <a:ext cx="9000000" cy="5050860"/>
          </a:xfrm>
          <a:prstGeom prst="rect">
            <a:avLst/>
          </a:prstGeom>
        </p:spPr>
      </p:pic>
    </p:spTree>
    <p:extLst>
      <p:ext uri="{BB962C8B-B14F-4D97-AF65-F5344CB8AC3E}">
        <p14:creationId xmlns:p14="http://schemas.microsoft.com/office/powerpoint/2010/main" val="379107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081584" cy="400110"/>
          </a:xfrm>
          <a:prstGeom prst="rect">
            <a:avLst/>
          </a:prstGeom>
        </p:spPr>
        <p:txBody>
          <a:bodyPr wrap="none">
            <a:spAutoFit/>
          </a:bodyPr>
          <a:lstStyle/>
          <a:p>
            <a:r>
              <a:rPr lang="en-GB" sz="2000" b="1" dirty="0" smtClean="0">
                <a:solidFill>
                  <a:schemeClr val="bg1"/>
                </a:solidFill>
              </a:rPr>
              <a:t>Crime Tree Data – Rolling 12 Months to March</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14</a:t>
            </a:fld>
            <a:endParaRPr lang="en-GB" dirty="0"/>
          </a:p>
        </p:txBody>
      </p:sp>
      <p:pic>
        <p:nvPicPr>
          <p:cNvPr id="4" name="Picture 3"/>
          <p:cNvPicPr>
            <a:picLocks noChangeAspect="1"/>
          </p:cNvPicPr>
          <p:nvPr/>
        </p:nvPicPr>
        <p:blipFill>
          <a:blip r:embed="rId2"/>
          <a:stretch>
            <a:fillRect/>
          </a:stretch>
        </p:blipFill>
        <p:spPr>
          <a:xfrm>
            <a:off x="0" y="1101307"/>
            <a:ext cx="9000000" cy="2418476"/>
          </a:xfrm>
          <a:prstGeom prst="rect">
            <a:avLst/>
          </a:prstGeom>
        </p:spPr>
      </p:pic>
    </p:spTree>
    <p:extLst>
      <p:ext uri="{BB962C8B-B14F-4D97-AF65-F5344CB8AC3E}">
        <p14:creationId xmlns:p14="http://schemas.microsoft.com/office/powerpoint/2010/main" val="280424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22929" y="827948"/>
            <a:ext cx="9073008" cy="5478423"/>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Four of the seven PFCC Priorities for Essex Police have been given a recommended grade of “</a:t>
            </a:r>
            <a:r>
              <a:rPr lang="en-GB" sz="1400" b="1" dirty="0">
                <a:solidFill>
                  <a:srgbClr val="00B050"/>
                </a:solidFill>
              </a:rPr>
              <a:t>Good</a:t>
            </a:r>
            <a:r>
              <a:rPr lang="en-GB" sz="1400" dirty="0" smtClean="0"/>
              <a:t>”.  Recommended grades have been determined with reference to comparisons with </a:t>
            </a:r>
            <a:r>
              <a:rPr lang="en-GB" sz="1400" dirty="0"/>
              <a:t>Essex Police’s Most Similar Group (MSG) of </a:t>
            </a:r>
            <a:r>
              <a:rPr lang="en-GB" sz="1400" dirty="0" smtClean="0"/>
              <a:t>forces, internal Key </a:t>
            </a:r>
            <a:r>
              <a:rPr lang="en-GB" sz="1400" dirty="0"/>
              <a:t>Performance Indicators (KPIs</a:t>
            </a:r>
            <a:r>
              <a:rPr lang="en-GB" sz="1400" dirty="0" smtClean="0"/>
              <a:t>), and professional judgement. </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Three of the seven PFCC priorities – 1 (More </a:t>
            </a:r>
            <a:r>
              <a:rPr lang="en-GB" sz="1400" dirty="0"/>
              <a:t>local, visible and accessible </a:t>
            </a:r>
            <a:r>
              <a:rPr lang="en-GB" sz="1400" dirty="0" smtClean="0"/>
              <a:t>policing), 3 (Breaking </a:t>
            </a:r>
            <a:r>
              <a:rPr lang="en-GB" sz="1400" dirty="0"/>
              <a:t>the cycle of domestic </a:t>
            </a:r>
            <a:r>
              <a:rPr lang="en-GB" sz="1400" dirty="0" smtClean="0"/>
              <a:t>abuse) and 6 (Protecting </a:t>
            </a:r>
            <a:r>
              <a:rPr lang="en-GB" sz="1400" dirty="0"/>
              <a:t>children &amp; vulnerable </a:t>
            </a:r>
            <a:r>
              <a:rPr lang="en-GB" sz="1400" dirty="0" smtClean="0"/>
              <a:t>people) – have been given a recommended grade of “</a:t>
            </a:r>
            <a:r>
              <a:rPr lang="en-GB" sz="1400" b="1" dirty="0" smtClean="0">
                <a:solidFill>
                  <a:srgbClr val="FF0000"/>
                </a:solidFill>
              </a:rPr>
              <a:t>Requires Improvement</a:t>
            </a:r>
            <a:r>
              <a:rPr lang="en-GB" sz="1400" dirty="0" smtClean="0"/>
              <a:t>”.</a:t>
            </a:r>
            <a:endParaRPr lang="en-GB" sz="1400" dirty="0"/>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All Crime has risen by 18.3% for the 12 months to March 2019 compared to the 12 months to March 2018.  Domestic Abuse (DA) has risen by 46.2%.  The increase in both can, in part, be attributed to the increase seen in Stalking and Harassment following changes to Home Office Counting Rules (HOCR) in April 2018.  Other analysis conducted by Essex Police also indicates that a more rigorous approach to Crime Data Accuracy (CDA), as well as a genuine increase in crime (offences not subject to CDA or changes to HOCR), are likely to be contributing to this rise.</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smtClean="0"/>
              <a:t>All Crime experienced a statistically exceptional increase in the month of March 2019.  However, the </a:t>
            </a:r>
            <a:r>
              <a:rPr lang="en-GB" sz="1400" dirty="0"/>
              <a:t>next three months are not </a:t>
            </a:r>
            <a:r>
              <a:rPr lang="en-GB" sz="1400" dirty="0" smtClean="0"/>
              <a:t>forecast to </a:t>
            </a:r>
            <a:r>
              <a:rPr lang="en-GB" sz="1400" dirty="0"/>
              <a:t>be exceptionally </a:t>
            </a:r>
            <a:r>
              <a:rPr lang="en-GB" sz="1400" dirty="0" smtClean="0"/>
              <a:t>high.</a:t>
            </a:r>
            <a:br>
              <a:rPr lang="en-GB" sz="1400" dirty="0" smtClean="0"/>
            </a:br>
            <a:endParaRPr lang="en-GB" sz="1400" dirty="0" smtClean="0"/>
          </a:p>
          <a:p>
            <a:pPr marL="285750" indent="-285750">
              <a:buFont typeface="Arial" panose="020B0604020202020204" pitchFamily="34" charset="0"/>
              <a:buChar char="•"/>
            </a:pPr>
            <a:r>
              <a:rPr lang="en-GB" sz="1400" dirty="0" smtClean="0"/>
              <a:t>The All Crime solved rate continues to decline due to an increase in the number of crimes.  However, there has been a 7.6% increase (1,646 more) in the number of crimes considered ‘solved’.</a:t>
            </a:r>
            <a:br>
              <a:rPr lang="en-GB" sz="1400" dirty="0" smtClean="0"/>
            </a:br>
            <a:endParaRPr lang="en-GB" sz="1400" dirty="0" smtClean="0"/>
          </a:p>
          <a:p>
            <a:pPr marL="285750" indent="-285750">
              <a:buFont typeface="Arial" panose="020B0604020202020204" pitchFamily="34" charset="0"/>
              <a:buChar char="•"/>
            </a:pPr>
            <a:r>
              <a:rPr lang="en-GB" sz="1400" dirty="0" smtClean="0"/>
              <a:t>In the month of March 2019, 11 crime types experienced statistically significant increases: </a:t>
            </a:r>
            <a:r>
              <a:rPr lang="en-GB" sz="1400" dirty="0"/>
              <a:t>All Crime, Violence without Injury, Stalking and Harassment, Rape, Robbery of Personal Property, Vehicle Interference, Arson, Racially Aggravated Offences, Possession of Drugs and Public Order.</a:t>
            </a:r>
          </a:p>
          <a:p>
            <a:pPr lvl="1"/>
            <a:endParaRPr lang="en-GB" sz="1400" dirty="0" smtClean="0"/>
          </a:p>
          <a:p>
            <a:pPr marL="285750" indent="-285750">
              <a:buFont typeface="Arial" panose="020B0604020202020204" pitchFamily="34" charset="0"/>
              <a:buChar char="•"/>
            </a:pPr>
            <a:r>
              <a:rPr lang="en-GB" sz="1400" dirty="0" smtClean="0"/>
              <a:t>No crime types experienced a statistically significant decrease in the month of March 2019.</a:t>
            </a:r>
          </a:p>
        </p:txBody>
      </p:sp>
    </p:spTree>
    <p:extLst>
      <p:ext uri="{BB962C8B-B14F-4D97-AF65-F5344CB8AC3E}">
        <p14:creationId xmlns:p14="http://schemas.microsoft.com/office/powerpoint/2010/main" val="424877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
        <p:nvSpPr>
          <p:cNvPr id="17" name="TextBox 16"/>
          <p:cNvSpPr txBox="1"/>
          <p:nvPr/>
        </p:nvSpPr>
        <p:spPr>
          <a:xfrm>
            <a:off x="104847" y="4395099"/>
            <a:ext cx="85572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smtClean="0"/>
              <a:t>Essex experienced an 18.3% increase (24,504 additional offences) for the 12 months to March 2019 compared to the 12 months to March 2018.  Essex is eighth in its Most Similar Group of forces (MSG) for both crime per 1,000 population and % change</a:t>
            </a:r>
            <a:r>
              <a:rPr lang="en-GB" sz="1200" dirty="0"/>
              <a:t>. </a:t>
            </a:r>
            <a:r>
              <a:rPr lang="en-GB" sz="1200" dirty="0" smtClean="0"/>
              <a:t> The Force (and six Districts) experienced a statistically exceptional increase for All Crime in the month of March 2019.  The increase in offences can, in part, can be attributed to better Crime </a:t>
            </a:r>
            <a:r>
              <a:rPr lang="en-GB" sz="1200" dirty="0"/>
              <a:t>D</a:t>
            </a:r>
            <a:r>
              <a:rPr lang="en-GB" sz="1200" dirty="0" smtClean="0"/>
              <a:t>ata Accuracy (CDA), and also changes to Home Office Counting Rules (HOCR) in relation to Stalking &amp; Harassment.  16.4</a:t>
            </a:r>
            <a:r>
              <a:rPr lang="en-GB" sz="1200" dirty="0"/>
              <a:t>% of All </a:t>
            </a:r>
            <a:r>
              <a:rPr lang="en-GB" sz="1200" dirty="0" smtClean="0"/>
              <a:t>Crime </a:t>
            </a:r>
            <a:r>
              <a:rPr lang="en-GB" sz="1200" dirty="0"/>
              <a:t>is </a:t>
            </a:r>
            <a:r>
              <a:rPr lang="en-GB" sz="1200" dirty="0" smtClean="0"/>
              <a:t>Domestic Abuse related (see Priority 3 – breaking the cycle of domestic abuse).</a:t>
            </a:r>
          </a:p>
          <a:p>
            <a:endParaRPr lang="en-GB" sz="1200" dirty="0" smtClean="0"/>
          </a:p>
          <a:p>
            <a:r>
              <a:rPr lang="en-GB" sz="1200" dirty="0" smtClean="0"/>
              <a:t>Confidence (internal survey) is at 68.0%.  However, confidence in the local police from the Crime Survey of England and Wales (CSEW) places Essex as eighth in its MSG (and 8.8% points below the MSG average); the improvement for the 12 months to September 2018 compared to the 12 months to September 2017 is also within the confidence interval.</a:t>
            </a:r>
          </a:p>
          <a:p>
            <a:endParaRPr lang="en-GB" sz="1200" dirty="0"/>
          </a:p>
          <a:p>
            <a:r>
              <a:rPr lang="en-GB" sz="1200" dirty="0" smtClean="0"/>
              <a:t>Due to the fact that Essex is 8</a:t>
            </a:r>
            <a:r>
              <a:rPr lang="en-GB" sz="1200" baseline="30000" dirty="0" smtClean="0"/>
              <a:t>th</a:t>
            </a:r>
            <a:r>
              <a:rPr lang="en-GB" sz="1200" dirty="0" smtClean="0"/>
              <a:t> in its MSG for both crime per 1,000 population and for confidence in local police (CSEW), a grade of Requires Improvement is recommended.</a:t>
            </a:r>
          </a:p>
        </p:txBody>
      </p:sp>
      <p:pic>
        <p:nvPicPr>
          <p:cNvPr id="10" name="Picture 9"/>
          <p:cNvPicPr>
            <a:picLocks noChangeAspect="1"/>
          </p:cNvPicPr>
          <p:nvPr/>
        </p:nvPicPr>
        <p:blipFill>
          <a:blip r:embed="rId2"/>
          <a:stretch>
            <a:fillRect/>
          </a:stretch>
        </p:blipFill>
        <p:spPr>
          <a:xfrm>
            <a:off x="104847" y="1988840"/>
            <a:ext cx="4788000" cy="814366"/>
          </a:xfrm>
          <a:prstGeom prst="rect">
            <a:avLst/>
          </a:prstGeom>
        </p:spPr>
      </p:pic>
      <p:pic>
        <p:nvPicPr>
          <p:cNvPr id="14" name="Picture 13"/>
          <p:cNvPicPr>
            <a:picLocks noChangeAspect="1"/>
          </p:cNvPicPr>
          <p:nvPr/>
        </p:nvPicPr>
        <p:blipFill>
          <a:blip r:embed="rId3"/>
          <a:stretch>
            <a:fillRect/>
          </a:stretch>
        </p:blipFill>
        <p:spPr>
          <a:xfrm>
            <a:off x="4986985" y="1612600"/>
            <a:ext cx="4049511" cy="1600375"/>
          </a:xfrm>
          <a:prstGeom prst="rect">
            <a:avLst/>
          </a:prstGeom>
        </p:spPr>
      </p:pic>
      <p:pic>
        <p:nvPicPr>
          <p:cNvPr id="2" name="Picture 1"/>
          <p:cNvPicPr>
            <a:picLocks noChangeAspect="1"/>
          </p:cNvPicPr>
          <p:nvPr/>
        </p:nvPicPr>
        <p:blipFill>
          <a:blip r:embed="rId4"/>
          <a:stretch>
            <a:fillRect/>
          </a:stretch>
        </p:blipFill>
        <p:spPr>
          <a:xfrm>
            <a:off x="107707" y="3260936"/>
            <a:ext cx="8532000" cy="1056207"/>
          </a:xfrm>
          <a:prstGeom prst="rect">
            <a:avLst/>
          </a:prstGeom>
        </p:spPr>
      </p:pic>
      <p:pic>
        <p:nvPicPr>
          <p:cNvPr id="4" name="Picture 3"/>
          <p:cNvPicPr>
            <a:picLocks noChangeAspect="1"/>
          </p:cNvPicPr>
          <p:nvPr/>
        </p:nvPicPr>
        <p:blipFill>
          <a:blip r:embed="rId5"/>
          <a:stretch>
            <a:fillRect/>
          </a:stretch>
        </p:blipFill>
        <p:spPr>
          <a:xfrm>
            <a:off x="107707" y="714063"/>
            <a:ext cx="8532000" cy="853767"/>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8" name="TextBox 7"/>
          <p:cNvSpPr txBox="1"/>
          <p:nvPr/>
        </p:nvSpPr>
        <p:spPr>
          <a:xfrm>
            <a:off x="107503" y="4653136"/>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prstClr val="black"/>
                </a:solidFill>
              </a:rPr>
              <a:t>Essex experienced a 5.9% decrease (2,888 fewer) in anti-social behaviour incidents for the 12 months to March 2019 compared to the 12 months to March 2018.  Part of this </a:t>
            </a:r>
            <a:r>
              <a:rPr lang="en-GB" sz="1200" dirty="0">
                <a:solidFill>
                  <a:prstClr val="black"/>
                </a:solidFill>
              </a:rPr>
              <a:t>decrease </a:t>
            </a:r>
            <a:r>
              <a:rPr lang="en-GB" sz="1200" dirty="0" smtClean="0">
                <a:solidFill>
                  <a:prstClr val="black"/>
                </a:solidFill>
              </a:rPr>
              <a:t>is due to better </a:t>
            </a:r>
            <a:r>
              <a:rPr lang="en-GB" sz="1200" dirty="0">
                <a:solidFill>
                  <a:prstClr val="black"/>
                </a:solidFill>
              </a:rPr>
              <a:t>Crime Data Accuracy (CDA</a:t>
            </a:r>
            <a:r>
              <a:rPr lang="en-GB" sz="1200" dirty="0" smtClean="0">
                <a:solidFill>
                  <a:prstClr val="black"/>
                </a:solidFill>
              </a:rPr>
              <a:t>); more incidents reported as ASB are now being </a:t>
            </a:r>
            <a:r>
              <a:rPr lang="en-GB" sz="1200" dirty="0">
                <a:solidFill>
                  <a:prstClr val="black"/>
                </a:solidFill>
              </a:rPr>
              <a:t>correctly recorded as </a:t>
            </a:r>
            <a:r>
              <a:rPr lang="en-GB" sz="1200" dirty="0" smtClean="0">
                <a:solidFill>
                  <a:prstClr val="black"/>
                </a:solidFill>
              </a:rPr>
              <a:t>crimes rather than recorded as ASB.  Some of the decrease may also be due to people reporting incidents directly to the council and Housing Authorities.</a:t>
            </a:r>
          </a:p>
          <a:p>
            <a:pPr lvl="0"/>
            <a:endParaRPr lang="en-GB" sz="1200" dirty="0" smtClean="0">
              <a:solidFill>
                <a:prstClr val="black"/>
              </a:solidFill>
            </a:endParaRPr>
          </a:p>
          <a:p>
            <a:pPr lvl="0"/>
            <a:r>
              <a:rPr lang="en-GB" sz="1200" dirty="0" smtClean="0">
                <a:solidFill>
                  <a:prstClr val="black"/>
                </a:solidFill>
              </a:rPr>
              <a:t>The ASB Perception from the Crime Survey of England and Wales (CSEW) has seen a 6.6% point decrease (improvement) and is 0.3% points better than the MSG average.  This places Essex fifth in its Most Similar Group (MSG) of forces.</a:t>
            </a:r>
          </a:p>
          <a:p>
            <a:pPr lvl="0"/>
            <a:endParaRPr lang="en-GB" sz="1200" dirty="0">
              <a:solidFill>
                <a:prstClr val="black"/>
              </a:solidFill>
            </a:endParaRPr>
          </a:p>
          <a:p>
            <a:pPr lvl="0"/>
            <a:r>
              <a:rPr lang="en-GB" sz="1200" dirty="0" smtClean="0">
                <a:solidFill>
                  <a:prstClr val="black"/>
                </a:solidFill>
              </a:rPr>
              <a:t>Due to the reduction in </a:t>
            </a:r>
            <a:r>
              <a:rPr lang="en-GB" sz="1200" dirty="0">
                <a:solidFill>
                  <a:prstClr val="black"/>
                </a:solidFill>
              </a:rPr>
              <a:t>ASB </a:t>
            </a:r>
            <a:r>
              <a:rPr lang="en-GB" sz="1200" dirty="0" smtClean="0">
                <a:solidFill>
                  <a:prstClr val="black"/>
                </a:solidFill>
              </a:rPr>
              <a:t>incidents, and the fact that ASB Perception is better than the MSG average, </a:t>
            </a:r>
            <a:r>
              <a:rPr lang="en-GB" sz="1200" dirty="0"/>
              <a:t>a grade of </a:t>
            </a:r>
            <a:r>
              <a:rPr lang="en-GB" sz="1200" dirty="0" smtClean="0"/>
              <a:t>Good is </a:t>
            </a:r>
            <a:r>
              <a:rPr lang="en-GB" sz="1200" dirty="0"/>
              <a:t>recommended.</a:t>
            </a:r>
          </a:p>
        </p:txBody>
      </p:sp>
      <p:pic>
        <p:nvPicPr>
          <p:cNvPr id="2" name="Picture 1"/>
          <p:cNvPicPr>
            <a:picLocks noChangeAspect="1"/>
          </p:cNvPicPr>
          <p:nvPr/>
        </p:nvPicPr>
        <p:blipFill>
          <a:blip r:embed="rId2"/>
          <a:stretch>
            <a:fillRect/>
          </a:stretch>
        </p:blipFill>
        <p:spPr>
          <a:xfrm>
            <a:off x="76320" y="1179806"/>
            <a:ext cx="5435550" cy="1068785"/>
          </a:xfrm>
          <a:prstGeom prst="rect">
            <a:avLst/>
          </a:prstGeom>
        </p:spPr>
      </p:pic>
      <p:pic>
        <p:nvPicPr>
          <p:cNvPr id="4" name="Picture 3"/>
          <p:cNvPicPr>
            <a:picLocks noChangeAspect="1"/>
          </p:cNvPicPr>
          <p:nvPr/>
        </p:nvPicPr>
        <p:blipFill>
          <a:blip r:embed="rId3"/>
          <a:stretch>
            <a:fillRect/>
          </a:stretch>
        </p:blipFill>
        <p:spPr>
          <a:xfrm>
            <a:off x="5600925" y="868690"/>
            <a:ext cx="3492000" cy="1564778"/>
          </a:xfrm>
          <a:prstGeom prst="rect">
            <a:avLst/>
          </a:prstGeom>
        </p:spPr>
      </p:pic>
      <p:pic>
        <p:nvPicPr>
          <p:cNvPr id="3" name="Picture 2"/>
          <p:cNvPicPr>
            <a:picLocks noChangeAspect="1"/>
          </p:cNvPicPr>
          <p:nvPr/>
        </p:nvPicPr>
        <p:blipFill>
          <a:blip r:embed="rId4"/>
          <a:stretch>
            <a:fillRect/>
          </a:stretch>
        </p:blipFill>
        <p:spPr>
          <a:xfrm>
            <a:off x="107503" y="2864076"/>
            <a:ext cx="8532000" cy="1301932"/>
          </a:xfrm>
          <a:prstGeom prst="rect">
            <a:avLst/>
          </a:prstGeom>
        </p:spPr>
      </p:pic>
    </p:spTree>
    <p:extLst>
      <p:ext uri="{BB962C8B-B14F-4D97-AF65-F5344CB8AC3E}">
        <p14:creationId xmlns:p14="http://schemas.microsoft.com/office/powerpoint/2010/main" val="4163253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7" name="TextBox 6"/>
          <p:cNvSpPr txBox="1"/>
          <p:nvPr/>
        </p:nvSpPr>
        <p:spPr>
          <a:xfrm>
            <a:off x="107504" y="438842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prstClr val="black"/>
                </a:solidFill>
              </a:rPr>
              <a:t>Essex </a:t>
            </a:r>
            <a:r>
              <a:rPr lang="en-GB" sz="1200" dirty="0">
                <a:solidFill>
                  <a:prstClr val="black"/>
                </a:solidFill>
              </a:rPr>
              <a:t>saw a </a:t>
            </a:r>
            <a:r>
              <a:rPr lang="en-GB" sz="1200" dirty="0" smtClean="0">
                <a:solidFill>
                  <a:prstClr val="black"/>
                </a:solidFill>
              </a:rPr>
              <a:t>19.6% rise (6,848 more) in Domestic Abuse incidents and a 27.3% increase (4,107 more) in repeat incidents of Domestic Abuse for the 12 months to March 2019 compared to the 12 months to March 2018.  </a:t>
            </a:r>
            <a:r>
              <a:rPr lang="en-GB" sz="1200" dirty="0" smtClean="0"/>
              <a:t>The </a:t>
            </a:r>
            <a:r>
              <a:rPr lang="en-GB" sz="1200" dirty="0"/>
              <a:t>increase in crime, in part, can be attributed </a:t>
            </a:r>
            <a:r>
              <a:rPr lang="en-GB" sz="1200" dirty="0" smtClean="0"/>
              <a:t>to </a:t>
            </a:r>
            <a:r>
              <a:rPr lang="en-GB" sz="1200" dirty="0"/>
              <a:t>better Crime Data Accuracy </a:t>
            </a:r>
            <a:r>
              <a:rPr lang="en-GB" sz="1200" dirty="0" smtClean="0"/>
              <a:t>(CDA), and </a:t>
            </a:r>
            <a:r>
              <a:rPr lang="en-GB" sz="1200" dirty="0"/>
              <a:t>changes to </a:t>
            </a:r>
            <a:r>
              <a:rPr lang="en-GB" sz="1200" dirty="0" smtClean="0"/>
              <a:t>Home Office Counting Rules (HOCR) in </a:t>
            </a:r>
            <a:r>
              <a:rPr lang="en-GB" sz="1200" dirty="0"/>
              <a:t>relation to Stalking </a:t>
            </a:r>
            <a:r>
              <a:rPr lang="en-GB" sz="1200" dirty="0" smtClean="0"/>
              <a:t>&amp; Harassment. </a:t>
            </a:r>
            <a:endParaRPr lang="en-GB" sz="1200" dirty="0" smtClean="0">
              <a:solidFill>
                <a:prstClr val="black"/>
              </a:solidFill>
            </a:endParaRPr>
          </a:p>
          <a:p>
            <a:pPr lvl="0"/>
            <a:endParaRPr lang="en-GB" sz="1200" dirty="0" smtClean="0">
              <a:solidFill>
                <a:prstClr val="black"/>
              </a:solidFill>
            </a:endParaRPr>
          </a:p>
          <a:p>
            <a:pPr lvl="0"/>
            <a:r>
              <a:rPr lang="en-GB" sz="1200" dirty="0" smtClean="0">
                <a:solidFill>
                  <a:prstClr val="black"/>
                </a:solidFill>
              </a:rPr>
              <a:t>While the Domestic Abuse solved rate has fallen by 4.8% points to 12.9% during the same period, the number of offences solved has increased (</a:t>
            </a:r>
            <a:r>
              <a:rPr lang="en-GB" sz="1200" dirty="0">
                <a:solidFill>
                  <a:prstClr val="black"/>
                </a:solidFill>
              </a:rPr>
              <a:t>46.2%, 8,215 more)</a:t>
            </a:r>
            <a:r>
              <a:rPr lang="en-GB" sz="1200" dirty="0" smtClean="0">
                <a:solidFill>
                  <a:prstClr val="black"/>
                </a:solidFill>
              </a:rPr>
              <a:t>, and at every risk level.  The decrease in the solved rate is therefore due to the rise in offences being greater than the increase in the volume of offences solved.  However, the volumes of offences finalised with O</a:t>
            </a:r>
            <a:r>
              <a:rPr lang="en-GB" sz="1200" dirty="0" smtClean="0"/>
              <a:t>utcomes 14 and 16 (outcomes where the victim declines/withdraws support for prosecution) have increased by 60.5% (6,193 more to 16,424). </a:t>
            </a:r>
          </a:p>
          <a:p>
            <a:pPr lvl="0"/>
            <a:endParaRPr lang="en-GB" sz="1200" dirty="0" smtClean="0"/>
          </a:p>
          <a:p>
            <a:pPr lvl="0"/>
            <a:r>
              <a:rPr lang="en-GB" sz="1200" dirty="0" smtClean="0"/>
              <a:t>Due to the increase in repeat Domestic Abuse and the decrease in solved rate, </a:t>
            </a:r>
            <a:r>
              <a:rPr lang="en-GB" sz="1200" dirty="0"/>
              <a:t>a grade of Requires Improvement is recommended</a:t>
            </a:r>
            <a:r>
              <a:rPr lang="en-GB" sz="1200" dirty="0" smtClean="0"/>
              <a:t>.</a:t>
            </a:r>
            <a:endParaRPr lang="en-GB" sz="1200" dirty="0"/>
          </a:p>
        </p:txBody>
      </p:sp>
      <p:sp>
        <p:nvSpPr>
          <p:cNvPr id="12" name="Rectangle 11"/>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4" name="Picture 3"/>
          <p:cNvPicPr>
            <a:picLocks noChangeAspect="1"/>
          </p:cNvPicPr>
          <p:nvPr/>
        </p:nvPicPr>
        <p:blipFill>
          <a:blip r:embed="rId2"/>
          <a:stretch>
            <a:fillRect/>
          </a:stretch>
        </p:blipFill>
        <p:spPr>
          <a:xfrm>
            <a:off x="5652120" y="840159"/>
            <a:ext cx="3347864" cy="1500190"/>
          </a:xfrm>
          <a:prstGeom prst="rect">
            <a:avLst/>
          </a:prstGeom>
        </p:spPr>
      </p:pic>
      <p:pic>
        <p:nvPicPr>
          <p:cNvPr id="8" name="Picture 7"/>
          <p:cNvPicPr>
            <a:picLocks noChangeAspect="1"/>
          </p:cNvPicPr>
          <p:nvPr/>
        </p:nvPicPr>
        <p:blipFill>
          <a:blip r:embed="rId3"/>
          <a:stretch>
            <a:fillRect/>
          </a:stretch>
        </p:blipFill>
        <p:spPr>
          <a:xfrm>
            <a:off x="5629727" y="2569299"/>
            <a:ext cx="3364785" cy="1507773"/>
          </a:xfrm>
          <a:prstGeom prst="rect">
            <a:avLst/>
          </a:prstGeom>
        </p:spPr>
      </p:pic>
      <p:pic>
        <p:nvPicPr>
          <p:cNvPr id="10" name="Picture 9"/>
          <p:cNvPicPr>
            <a:picLocks noChangeAspect="1"/>
          </p:cNvPicPr>
          <p:nvPr/>
        </p:nvPicPr>
        <p:blipFill>
          <a:blip r:embed="rId4"/>
          <a:stretch>
            <a:fillRect/>
          </a:stretch>
        </p:blipFill>
        <p:spPr>
          <a:xfrm>
            <a:off x="84512" y="729555"/>
            <a:ext cx="5488425" cy="1238098"/>
          </a:xfrm>
          <a:prstGeom prst="rect">
            <a:avLst/>
          </a:prstGeom>
        </p:spPr>
      </p:pic>
      <p:pic>
        <p:nvPicPr>
          <p:cNvPr id="11" name="Picture 10"/>
          <p:cNvPicPr>
            <a:picLocks noChangeAspect="1"/>
          </p:cNvPicPr>
          <p:nvPr/>
        </p:nvPicPr>
        <p:blipFill>
          <a:blip r:embed="rId5"/>
          <a:stretch>
            <a:fillRect/>
          </a:stretch>
        </p:blipFill>
        <p:spPr>
          <a:xfrm>
            <a:off x="107504" y="2317379"/>
            <a:ext cx="5488425" cy="1936512"/>
          </a:xfrm>
          <a:prstGeom prst="rect">
            <a:avLst/>
          </a:prstGeom>
        </p:spPr>
      </p:pic>
    </p:spTree>
    <p:extLst>
      <p:ext uri="{BB962C8B-B14F-4D97-AF65-F5344CB8AC3E}">
        <p14:creationId xmlns:p14="http://schemas.microsoft.com/office/powerpoint/2010/main" val="182840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6</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295858"/>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prstClr val="black"/>
                </a:solidFill>
              </a:rPr>
              <a:t>Essex saw a reduction of 10 homicides (24 to 14) for the 12 months to March 2019 compared to the 12 months to March 2018.  Essex is fourth in its Most Similar Group (MSG) of forces for offences per 1,000 population, and is slightly better than the MSG average.</a:t>
            </a:r>
          </a:p>
          <a:p>
            <a:pPr lvl="0"/>
            <a:endParaRPr lang="en-GB" sz="1200" dirty="0" smtClean="0">
              <a:solidFill>
                <a:prstClr val="black"/>
              </a:solidFill>
            </a:endParaRPr>
          </a:p>
          <a:p>
            <a:r>
              <a:rPr lang="en-GB" sz="1200" dirty="0" smtClean="0">
                <a:solidFill>
                  <a:prstClr val="black"/>
                </a:solidFill>
              </a:rPr>
              <a:t>There was </a:t>
            </a:r>
            <a:r>
              <a:rPr lang="en-GB" sz="1200" dirty="0">
                <a:solidFill>
                  <a:prstClr val="black"/>
                </a:solidFill>
              </a:rPr>
              <a:t>a 7.5% </a:t>
            </a:r>
            <a:r>
              <a:rPr lang="en-GB" sz="1200" dirty="0" smtClean="0">
                <a:solidFill>
                  <a:prstClr val="black"/>
                </a:solidFill>
              </a:rPr>
              <a:t>increase (1,027 more offences) in Violence with Injury.  Essex is fourth in its MSG for offences per 1,000 population, and is slightly better than the MSG average. The increase in offences is, in part, due to the rise in domestic abuse, with </a:t>
            </a:r>
            <a:r>
              <a:rPr lang="en-GB" sz="1200" dirty="0">
                <a:solidFill>
                  <a:prstClr val="black"/>
                </a:solidFill>
              </a:rPr>
              <a:t>33.5</a:t>
            </a:r>
            <a:r>
              <a:rPr lang="en-GB" sz="1200" dirty="0" smtClean="0">
                <a:solidFill>
                  <a:prstClr val="black"/>
                </a:solidFill>
              </a:rPr>
              <a:t>% of </a:t>
            </a:r>
            <a:r>
              <a:rPr lang="en-GB" sz="1200" dirty="0">
                <a:solidFill>
                  <a:prstClr val="black"/>
                </a:solidFill>
              </a:rPr>
              <a:t>Violence with </a:t>
            </a:r>
            <a:r>
              <a:rPr lang="en-GB" sz="1200" dirty="0" smtClean="0">
                <a:solidFill>
                  <a:prstClr val="black"/>
                </a:solidFill>
              </a:rPr>
              <a:t>Injury domestic abuse related.</a:t>
            </a:r>
          </a:p>
          <a:p>
            <a:endParaRPr lang="en-GB" sz="1200" dirty="0" smtClean="0">
              <a:solidFill>
                <a:prstClr val="black"/>
              </a:solidFill>
            </a:endParaRPr>
          </a:p>
          <a:p>
            <a:r>
              <a:rPr lang="en-GB" sz="1200" dirty="0" smtClean="0"/>
              <a:t>Due to the fact Essex is better than the MSG average for crimes per 1,000 population for both Homicide and Violence with Injury,</a:t>
            </a:r>
            <a:r>
              <a:rPr lang="en-GB" sz="1200" dirty="0"/>
              <a:t> a grade of </a:t>
            </a:r>
            <a:r>
              <a:rPr lang="en-GB" sz="1200" dirty="0" smtClean="0"/>
              <a:t>Good </a:t>
            </a:r>
            <a:r>
              <a:rPr lang="en-GB" sz="1200" dirty="0"/>
              <a:t>is recommended</a:t>
            </a:r>
            <a:r>
              <a:rPr lang="en-GB" sz="1200" dirty="0" smtClean="0"/>
              <a:t>.</a:t>
            </a:r>
            <a:endParaRPr lang="en-GB" sz="1200" dirty="0" smtClean="0">
              <a:solidFill>
                <a:prstClr val="black"/>
              </a:solidFill>
            </a:endParaRPr>
          </a:p>
        </p:txBody>
      </p:sp>
      <p:pic>
        <p:nvPicPr>
          <p:cNvPr id="3" name="Picture 2"/>
          <p:cNvPicPr>
            <a:picLocks noChangeAspect="1"/>
          </p:cNvPicPr>
          <p:nvPr/>
        </p:nvPicPr>
        <p:blipFill>
          <a:blip r:embed="rId2"/>
          <a:stretch>
            <a:fillRect/>
          </a:stretch>
        </p:blipFill>
        <p:spPr>
          <a:xfrm>
            <a:off x="144480" y="2138397"/>
            <a:ext cx="4211496" cy="1887188"/>
          </a:xfrm>
          <a:prstGeom prst="rect">
            <a:avLst/>
          </a:prstGeom>
        </p:spPr>
      </p:pic>
      <p:pic>
        <p:nvPicPr>
          <p:cNvPr id="10" name="Picture 9"/>
          <p:cNvPicPr>
            <a:picLocks noChangeAspect="1"/>
          </p:cNvPicPr>
          <p:nvPr/>
        </p:nvPicPr>
        <p:blipFill>
          <a:blip r:embed="rId3"/>
          <a:stretch>
            <a:fillRect/>
          </a:stretch>
        </p:blipFill>
        <p:spPr>
          <a:xfrm>
            <a:off x="4726776" y="2138396"/>
            <a:ext cx="4165704" cy="1866668"/>
          </a:xfrm>
          <a:prstGeom prst="rect">
            <a:avLst/>
          </a:prstGeom>
        </p:spPr>
      </p:pic>
      <p:pic>
        <p:nvPicPr>
          <p:cNvPr id="4" name="Picture 3"/>
          <p:cNvPicPr>
            <a:picLocks noChangeAspect="1"/>
          </p:cNvPicPr>
          <p:nvPr/>
        </p:nvPicPr>
        <p:blipFill>
          <a:blip r:embed="rId4"/>
          <a:stretch>
            <a:fillRect/>
          </a:stretch>
        </p:blipFill>
        <p:spPr>
          <a:xfrm>
            <a:off x="107504" y="738504"/>
            <a:ext cx="8784976" cy="1048031"/>
          </a:xfrm>
          <a:prstGeom prst="rect">
            <a:avLst/>
          </a:prstGeom>
        </p:spPr>
      </p:pic>
    </p:spTree>
    <p:extLst>
      <p:ext uri="{BB962C8B-B14F-4D97-AF65-F5344CB8AC3E}">
        <p14:creationId xmlns:p14="http://schemas.microsoft.com/office/powerpoint/2010/main" val="1323851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509120"/>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t>There </a:t>
            </a:r>
            <a:r>
              <a:rPr lang="en-GB" sz="1200" dirty="0"/>
              <a:t>has been a change in the way in which the number of </a:t>
            </a:r>
            <a:r>
              <a:rPr lang="en-GB" sz="1200" dirty="0" smtClean="0"/>
              <a:t>these </a:t>
            </a:r>
            <a:r>
              <a:rPr lang="en-GB" sz="1200" dirty="0"/>
              <a:t>disruptions are counted in </a:t>
            </a:r>
            <a:r>
              <a:rPr lang="en-GB" sz="1200" dirty="0" smtClean="0"/>
              <a:t>Essex, however.  </a:t>
            </a:r>
            <a:r>
              <a:rPr lang="en-GB" sz="1200" dirty="0"/>
              <a:t>This follows guidance issued by the National Crime Agency (NCA) and the Eastern Region Special Operations Unit (ERSOU) to ensure that all forces record disruptions in the same way. </a:t>
            </a:r>
            <a:r>
              <a:rPr lang="en-GB" sz="1200" dirty="0" smtClean="0"/>
              <a:t>There </a:t>
            </a:r>
            <a:r>
              <a:rPr lang="en-GB" sz="1200" dirty="0"/>
              <a:t>was a slight change in the definition again in January 2019; no data is available at this time.</a:t>
            </a:r>
          </a:p>
          <a:p>
            <a:pPr lvl="0"/>
            <a:endParaRPr lang="en-GB" sz="1200" dirty="0" smtClean="0">
              <a:solidFill>
                <a:prstClr val="black"/>
              </a:solidFill>
            </a:endParaRPr>
          </a:p>
          <a:p>
            <a:pPr lvl="0"/>
            <a:r>
              <a:rPr lang="en-GB" sz="1200" dirty="0" smtClean="0">
                <a:solidFill>
                  <a:prstClr val="black"/>
                </a:solidFill>
              </a:rPr>
              <a:t>Trafficking </a:t>
            </a:r>
            <a:r>
              <a:rPr lang="en-GB" sz="1200" dirty="0">
                <a:solidFill>
                  <a:prstClr val="black"/>
                </a:solidFill>
              </a:rPr>
              <a:t>of drug </a:t>
            </a:r>
            <a:r>
              <a:rPr lang="en-GB" sz="1200" dirty="0" smtClean="0">
                <a:solidFill>
                  <a:prstClr val="black"/>
                </a:solidFill>
              </a:rPr>
              <a:t>arrests, which are also as a result of police proactivity, </a:t>
            </a:r>
            <a:r>
              <a:rPr lang="en-GB" sz="1200" dirty="0">
                <a:solidFill>
                  <a:prstClr val="black"/>
                </a:solidFill>
              </a:rPr>
              <a:t>rose by 12.0% (161 more</a:t>
            </a:r>
            <a:r>
              <a:rPr lang="en-GB" sz="1200" dirty="0" smtClean="0">
                <a:solidFill>
                  <a:prstClr val="black"/>
                </a:solidFill>
              </a:rPr>
              <a:t>) for the 12 months to March 2019 compared to the 12 months to March 2018.  In the same period, there have also been a 18.0% more trafficking of drugs offences recorded (115 more offences to 754).</a:t>
            </a:r>
          </a:p>
          <a:p>
            <a:pPr lvl="0"/>
            <a:endParaRPr lang="en-GB" sz="1200" dirty="0" smtClean="0">
              <a:solidFill>
                <a:prstClr val="black"/>
              </a:solidFill>
            </a:endParaRPr>
          </a:p>
          <a:p>
            <a:r>
              <a:rPr lang="en-GB" sz="1200" dirty="0" smtClean="0"/>
              <a:t>Due to the increase in Trafficking of Drug Arrests, a grade of Good is recommended.</a:t>
            </a:r>
          </a:p>
        </p:txBody>
      </p:sp>
      <p:pic>
        <p:nvPicPr>
          <p:cNvPr id="2" name="Picture 1"/>
          <p:cNvPicPr>
            <a:picLocks noChangeAspect="1"/>
          </p:cNvPicPr>
          <p:nvPr/>
        </p:nvPicPr>
        <p:blipFill>
          <a:blip r:embed="rId2"/>
          <a:stretch>
            <a:fillRect/>
          </a:stretch>
        </p:blipFill>
        <p:spPr>
          <a:xfrm>
            <a:off x="86251" y="2192219"/>
            <a:ext cx="3871417" cy="1734797"/>
          </a:xfrm>
          <a:prstGeom prst="rect">
            <a:avLst/>
          </a:prstGeom>
        </p:spPr>
      </p:pic>
      <p:pic>
        <p:nvPicPr>
          <p:cNvPr id="4" name="Picture 3"/>
          <p:cNvPicPr>
            <a:picLocks noChangeAspect="1"/>
          </p:cNvPicPr>
          <p:nvPr/>
        </p:nvPicPr>
        <p:blipFill>
          <a:blip r:embed="rId3"/>
          <a:stretch>
            <a:fillRect/>
          </a:stretch>
        </p:blipFill>
        <p:spPr>
          <a:xfrm>
            <a:off x="4559841" y="2192220"/>
            <a:ext cx="4368046" cy="1734797"/>
          </a:xfrm>
          <a:prstGeom prst="rect">
            <a:avLst/>
          </a:prstGeom>
        </p:spPr>
      </p:pic>
      <p:pic>
        <p:nvPicPr>
          <p:cNvPr id="8" name="Picture 7"/>
          <p:cNvPicPr>
            <a:picLocks noChangeAspect="1"/>
          </p:cNvPicPr>
          <p:nvPr/>
        </p:nvPicPr>
        <p:blipFill>
          <a:blip r:embed="rId4"/>
          <a:stretch>
            <a:fillRect/>
          </a:stretch>
        </p:blipFill>
        <p:spPr>
          <a:xfrm>
            <a:off x="107504" y="754894"/>
            <a:ext cx="7465951" cy="1227516"/>
          </a:xfrm>
          <a:prstGeom prst="rect">
            <a:avLst/>
          </a:prstGeom>
        </p:spPr>
      </p:pic>
    </p:spTree>
    <p:extLst>
      <p:ext uri="{BB962C8B-B14F-4D97-AF65-F5344CB8AC3E}">
        <p14:creationId xmlns:p14="http://schemas.microsoft.com/office/powerpoint/2010/main" val="289432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139894" y="4759864"/>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There was a 30.8% decrease (89 fewer) in the number of positive child abuse outcomes in the 12 months to March 2019 compared to the 12 months to March 2018.</a:t>
            </a:r>
          </a:p>
          <a:p>
            <a:pPr lvl="0"/>
            <a:endParaRPr lang="en-GB" sz="1200" dirty="0">
              <a:solidFill>
                <a:prstClr val="black"/>
              </a:solidFill>
            </a:endParaRPr>
          </a:p>
          <a:p>
            <a:pPr lvl="0"/>
            <a:r>
              <a:rPr lang="en-GB" sz="1200" dirty="0" smtClean="0">
                <a:solidFill>
                  <a:prstClr val="black"/>
                </a:solidFill>
              </a:rPr>
              <a:t>There was also a 4.1% point decrease in the solved rate (from 9.4% to 5.3%).  This is due both to a reduction in the number of solved, </a:t>
            </a:r>
            <a:r>
              <a:rPr lang="en-GB" sz="1200" dirty="0" smtClean="0">
                <a:solidFill>
                  <a:schemeClr val="tx1"/>
                </a:solidFill>
              </a:rPr>
              <a:t>as well an increase in the number of offences recorded; 23.0% more offences (an additional 707) were recorded in the 12 months to March 2019 compared to the 12 months to March 2018. </a:t>
            </a:r>
          </a:p>
          <a:p>
            <a:pPr lvl="0"/>
            <a:endParaRPr lang="en-GB" sz="1200" dirty="0">
              <a:solidFill>
                <a:prstClr val="black"/>
              </a:solidFill>
            </a:endParaRPr>
          </a:p>
          <a:p>
            <a:r>
              <a:rPr lang="en-GB" sz="1200" dirty="0"/>
              <a:t>Due to </a:t>
            </a:r>
            <a:r>
              <a:rPr lang="en-GB" sz="1200" dirty="0" smtClean="0"/>
              <a:t>the fall in the number of Child Abuse outcomes, and the reduction in the solved rate, a </a:t>
            </a:r>
            <a:r>
              <a:rPr lang="en-GB" sz="1200" dirty="0"/>
              <a:t>grade of Requires Improvement is recommended</a:t>
            </a:r>
            <a:r>
              <a:rPr lang="en-GB" sz="1200" dirty="0" smtClean="0"/>
              <a:t>.</a:t>
            </a:r>
            <a:endParaRPr lang="en-GB" sz="1200" dirty="0">
              <a:solidFill>
                <a:prstClr val="black"/>
              </a:solidFill>
            </a:endParaRPr>
          </a:p>
        </p:txBody>
      </p:sp>
      <p:sp>
        <p:nvSpPr>
          <p:cNvPr id="10" name="Rectangle 9"/>
          <p:cNvSpPr/>
          <p:nvPr/>
        </p:nvSpPr>
        <p:spPr>
          <a:xfrm>
            <a:off x="5940152" y="179348"/>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8" name="Picture 7"/>
          <p:cNvPicPr>
            <a:picLocks noChangeAspect="1"/>
          </p:cNvPicPr>
          <p:nvPr/>
        </p:nvPicPr>
        <p:blipFill>
          <a:blip r:embed="rId2"/>
          <a:stretch>
            <a:fillRect/>
          </a:stretch>
        </p:blipFill>
        <p:spPr>
          <a:xfrm>
            <a:off x="396070" y="2400193"/>
            <a:ext cx="4085329" cy="1830651"/>
          </a:xfrm>
          <a:prstGeom prst="rect">
            <a:avLst/>
          </a:prstGeom>
        </p:spPr>
      </p:pic>
      <p:pic>
        <p:nvPicPr>
          <p:cNvPr id="11" name="Picture 10"/>
          <p:cNvPicPr>
            <a:picLocks noChangeAspect="1"/>
          </p:cNvPicPr>
          <p:nvPr/>
        </p:nvPicPr>
        <p:blipFill>
          <a:blip r:embed="rId3"/>
          <a:stretch>
            <a:fillRect/>
          </a:stretch>
        </p:blipFill>
        <p:spPr>
          <a:xfrm>
            <a:off x="4706339" y="2397203"/>
            <a:ext cx="4075049" cy="1826044"/>
          </a:xfrm>
          <a:prstGeom prst="rect">
            <a:avLst/>
          </a:prstGeom>
        </p:spPr>
      </p:pic>
      <p:pic>
        <p:nvPicPr>
          <p:cNvPr id="2" name="Picture 1"/>
          <p:cNvPicPr>
            <a:picLocks noChangeAspect="1"/>
          </p:cNvPicPr>
          <p:nvPr/>
        </p:nvPicPr>
        <p:blipFill>
          <a:blip r:embed="rId4"/>
          <a:stretch>
            <a:fillRect/>
          </a:stretch>
        </p:blipFill>
        <p:spPr>
          <a:xfrm>
            <a:off x="142311" y="728028"/>
            <a:ext cx="7465951" cy="1227516"/>
          </a:xfrm>
          <a:prstGeom prst="rect">
            <a:avLst/>
          </a:prstGeom>
        </p:spPr>
      </p:pic>
    </p:spTree>
    <p:extLst>
      <p:ext uri="{BB962C8B-B14F-4D97-AF65-F5344CB8AC3E}">
        <p14:creationId xmlns:p14="http://schemas.microsoft.com/office/powerpoint/2010/main" val="3683356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3" y="4755657"/>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prstClr val="black"/>
                </a:solidFill>
              </a:rPr>
              <a:t>There was a 4.9% decrease (45 fewer) in the numbers of those Killed or Seriously Injured (KSI) in Essex for the 12 months to March 2019 compared to the 12 months to March 2018.  This places Essex sixth in its Most Similar Group (MSG) for forces for casualties </a:t>
            </a:r>
            <a:r>
              <a:rPr lang="en-GB" sz="1200" dirty="0">
                <a:solidFill>
                  <a:prstClr val="black"/>
                </a:solidFill>
              </a:rPr>
              <a:t>per </a:t>
            </a:r>
            <a:r>
              <a:rPr lang="en-GB" sz="1200" dirty="0" smtClean="0">
                <a:solidFill>
                  <a:prstClr val="black"/>
                </a:solidFill>
              </a:rPr>
              <a:t>100 million vehicle kilometres.</a:t>
            </a:r>
          </a:p>
          <a:p>
            <a:endParaRPr lang="en-GB" sz="1200" dirty="0" smtClean="0">
              <a:solidFill>
                <a:prstClr val="black"/>
              </a:solidFill>
            </a:endParaRPr>
          </a:p>
          <a:p>
            <a:r>
              <a:rPr lang="en-GB" sz="1200" dirty="0" smtClean="0">
                <a:solidFill>
                  <a:prstClr val="black"/>
                </a:solidFill>
              </a:rPr>
              <a:t>There has been a 0.5% increase in mobile phone crime (14 more offences) and a 36.2% increase (803 more offences) in drink/drug driving.   These are both measures of proactive police activity.</a:t>
            </a:r>
          </a:p>
          <a:p>
            <a:endParaRPr lang="en-GB" sz="1200" dirty="0">
              <a:solidFill>
                <a:prstClr val="black"/>
              </a:solidFill>
            </a:endParaRPr>
          </a:p>
          <a:p>
            <a:r>
              <a:rPr lang="en-GB" sz="1200" dirty="0" smtClean="0"/>
              <a:t>In spite of the fact that Essex is above (worse than) the MSG average for KSIs, there have been fewer KSIs (of all types).  Because there has also been an increase in the number of mobile phone and driving under the influence of drink/drugs offences, a </a:t>
            </a:r>
            <a:r>
              <a:rPr lang="en-GB" sz="1200" dirty="0"/>
              <a:t>grade of </a:t>
            </a:r>
            <a:r>
              <a:rPr lang="en-GB" sz="1200" dirty="0" smtClean="0"/>
              <a:t>Good is recommended</a:t>
            </a:r>
            <a:r>
              <a:rPr lang="en-GB" sz="1200" dirty="0"/>
              <a:t>.</a:t>
            </a:r>
          </a:p>
        </p:txBody>
      </p:sp>
      <p:pic>
        <p:nvPicPr>
          <p:cNvPr id="3" name="Picture 2"/>
          <p:cNvPicPr>
            <a:picLocks noChangeAspect="1"/>
          </p:cNvPicPr>
          <p:nvPr/>
        </p:nvPicPr>
        <p:blipFill>
          <a:blip r:embed="rId2"/>
          <a:stretch>
            <a:fillRect/>
          </a:stretch>
        </p:blipFill>
        <p:spPr>
          <a:xfrm>
            <a:off x="107503" y="2412641"/>
            <a:ext cx="3956647" cy="1774090"/>
          </a:xfrm>
          <a:prstGeom prst="rect">
            <a:avLst/>
          </a:prstGeom>
        </p:spPr>
      </p:pic>
      <p:pic>
        <p:nvPicPr>
          <p:cNvPr id="8" name="Picture 7"/>
          <p:cNvPicPr>
            <a:picLocks noChangeAspect="1"/>
          </p:cNvPicPr>
          <p:nvPr/>
        </p:nvPicPr>
        <p:blipFill>
          <a:blip r:embed="rId3"/>
          <a:stretch>
            <a:fillRect/>
          </a:stretch>
        </p:blipFill>
        <p:spPr>
          <a:xfrm>
            <a:off x="4214444" y="2852936"/>
            <a:ext cx="4750044" cy="800141"/>
          </a:xfrm>
          <a:prstGeom prst="rect">
            <a:avLst/>
          </a:prstGeom>
        </p:spPr>
      </p:pic>
      <p:pic>
        <p:nvPicPr>
          <p:cNvPr id="2" name="Picture 1"/>
          <p:cNvPicPr>
            <a:picLocks noChangeAspect="1"/>
          </p:cNvPicPr>
          <p:nvPr/>
        </p:nvPicPr>
        <p:blipFill>
          <a:blip r:embed="rId4"/>
          <a:stretch>
            <a:fillRect/>
          </a:stretch>
        </p:blipFill>
        <p:spPr>
          <a:xfrm>
            <a:off x="143152" y="733128"/>
            <a:ext cx="8821336" cy="1324534"/>
          </a:xfrm>
          <a:prstGeom prst="rect">
            <a:avLst/>
          </a:prstGeom>
        </p:spPr>
      </p:pic>
    </p:spTree>
    <p:extLst>
      <p:ext uri="{BB962C8B-B14F-4D97-AF65-F5344CB8AC3E}">
        <p14:creationId xmlns:p14="http://schemas.microsoft.com/office/powerpoint/2010/main" val="164102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76373</TotalTime>
  <Words>2313</Words>
  <Application>Microsoft Office PowerPoint</Application>
  <PresentationFormat>On-screen Show (4:3)</PresentationFormat>
  <Paragraphs>111</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2252</cp:revision>
  <cp:lastPrinted>2019-04-26T08:40:42Z</cp:lastPrinted>
  <dcterms:created xsi:type="dcterms:W3CDTF">2016-11-25T10:22:24Z</dcterms:created>
  <dcterms:modified xsi:type="dcterms:W3CDTF">2019-04-26T08:41:15Z</dcterms:modified>
</cp:coreProperties>
</file>