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316" r:id="rId3"/>
    <p:sldId id="286" r:id="rId4"/>
    <p:sldId id="292" r:id="rId5"/>
    <p:sldId id="297" r:id="rId6"/>
    <p:sldId id="318" r:id="rId7"/>
    <p:sldId id="309" r:id="rId8"/>
    <p:sldId id="310" r:id="rId9"/>
    <p:sldId id="288" r:id="rId10"/>
    <p:sldId id="294" r:id="rId11"/>
    <p:sldId id="279" r:id="rId12"/>
    <p:sldId id="285"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 id="2" name="Victoria Harrington 42077067" initials="VH4" lastIdx="1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9517" autoAdjust="0"/>
  </p:normalViewPr>
  <p:slideViewPr>
    <p:cSldViewPr>
      <p:cViewPr varScale="1">
        <p:scale>
          <a:sx n="88" d="100"/>
          <a:sy n="88" d="100"/>
        </p:scale>
        <p:origin x="152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49769" y="1"/>
            <a:ext cx="2946301" cy="496333"/>
          </a:xfrm>
          <a:prstGeom prst="rect">
            <a:avLst/>
          </a:prstGeom>
        </p:spPr>
        <p:txBody>
          <a:bodyPr vert="horz" lIns="92098" tIns="46048" rIns="92098" bIns="46048" rtlCol="0"/>
          <a:lstStyle>
            <a:lvl1pPr algn="r">
              <a:defRPr sz="1200"/>
            </a:lvl1pPr>
          </a:lstStyle>
          <a:p>
            <a:fld id="{5903D7C5-9F6C-4676-B42A-1E0731642E03}" type="datetimeFigureOut">
              <a:rPr lang="en-GB" smtClean="0"/>
              <a:t>21/03/2019</a:t>
            </a:fld>
            <a:endParaRPr lang="en-GB" dirty="0"/>
          </a:p>
        </p:txBody>
      </p:sp>
      <p:sp>
        <p:nvSpPr>
          <p:cNvPr id="4" name="Footer Placeholder 3"/>
          <p:cNvSpPr>
            <a:spLocks noGrp="1"/>
          </p:cNvSpPr>
          <p:nvPr>
            <p:ph type="ftr" sz="quarter" idx="2"/>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769" y="9428712"/>
            <a:ext cx="2946301" cy="496333"/>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49769" y="1"/>
            <a:ext cx="2946301" cy="496333"/>
          </a:xfrm>
          <a:prstGeom prst="rect">
            <a:avLst/>
          </a:prstGeom>
        </p:spPr>
        <p:txBody>
          <a:bodyPr vert="horz" lIns="92098" tIns="46048" rIns="92098" bIns="46048" rtlCol="0"/>
          <a:lstStyle>
            <a:lvl1pPr algn="r">
              <a:defRPr sz="1200"/>
            </a:lvl1pPr>
          </a:lstStyle>
          <a:p>
            <a:fld id="{94FE0818-969F-4496-9006-8FE67EE6E561}" type="datetimeFigureOut">
              <a:rPr lang="en-GB" smtClean="0"/>
              <a:t>21/03/2019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0411" y="4715951"/>
            <a:ext cx="5436857" cy="4466987"/>
          </a:xfrm>
          <a:prstGeom prst="rect">
            <a:avLst/>
          </a:prstGeom>
        </p:spPr>
        <p:txBody>
          <a:bodyPr vert="horz" lIns="92098" tIns="46048" rIns="92098" bIns="460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769" y="9428712"/>
            <a:ext cx="2946301" cy="496333"/>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21/03/2019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21/03/2019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21/03/2019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21/03/2019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21/03/2019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21/03/2019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21/03/2019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February 2019</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1.1</a:t>
            </a:r>
          </a:p>
          <a:p>
            <a:pPr algn="r"/>
            <a:r>
              <a:rPr lang="en-GB" sz="1600" dirty="0" smtClean="0"/>
              <a:t>Produced March 2019</a:t>
            </a:r>
          </a:p>
          <a:p>
            <a:pPr algn="r"/>
            <a:r>
              <a:rPr lang="en-GB" sz="1600" dirty="0" smtClean="0"/>
              <a:t>Performance Analysis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31</a:t>
            </a:r>
            <a:r>
              <a:rPr lang="en-GB" sz="1200" i="1" baseline="30000" dirty="0" smtClean="0">
                <a:solidFill>
                  <a:schemeClr val="bg1">
                    <a:lumMod val="50000"/>
                  </a:schemeClr>
                </a:solidFill>
              </a:rPr>
              <a:t>st</a:t>
            </a:r>
            <a:r>
              <a:rPr lang="en-GB" sz="1200" i="1" dirty="0" smtClean="0">
                <a:solidFill>
                  <a:schemeClr val="bg1">
                    <a:lumMod val="50000"/>
                  </a:schemeClr>
                </a:solidFill>
              </a:rPr>
              <a:t> January 2019 (Essex Police data are to 28</a:t>
            </a:r>
            <a:r>
              <a:rPr lang="en-GB" sz="1200" i="1" baseline="30000" dirty="0" smtClean="0">
                <a:solidFill>
                  <a:schemeClr val="bg1">
                    <a:lumMod val="50000"/>
                  </a:schemeClr>
                </a:solidFill>
              </a:rPr>
              <a:t>th</a:t>
            </a:r>
            <a:r>
              <a:rPr lang="en-GB" sz="1200" i="1" dirty="0" smtClean="0">
                <a:solidFill>
                  <a:schemeClr val="bg1">
                    <a:lumMod val="50000"/>
                  </a:schemeClr>
                </a:solidFill>
              </a:rPr>
              <a:t> February 2019).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February</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10</a:t>
            </a:fld>
            <a:endParaRPr lang="en-GB" dirty="0"/>
          </a:p>
        </p:txBody>
      </p:sp>
      <p:pic>
        <p:nvPicPr>
          <p:cNvPr id="3" name="Picture 2"/>
          <p:cNvPicPr>
            <a:picLocks noChangeAspect="1"/>
          </p:cNvPicPr>
          <p:nvPr/>
        </p:nvPicPr>
        <p:blipFill>
          <a:blip r:embed="rId2"/>
          <a:stretch>
            <a:fillRect/>
          </a:stretch>
        </p:blipFill>
        <p:spPr>
          <a:xfrm>
            <a:off x="107504" y="1020173"/>
            <a:ext cx="8911361" cy="5001115"/>
          </a:xfrm>
          <a:prstGeom prst="rect">
            <a:avLst/>
          </a:prstGeom>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348708" cy="400110"/>
          </a:xfrm>
          <a:prstGeom prst="rect">
            <a:avLst/>
          </a:prstGeom>
        </p:spPr>
        <p:txBody>
          <a:bodyPr wrap="none">
            <a:spAutoFit/>
          </a:bodyPr>
          <a:lstStyle/>
          <a:p>
            <a:r>
              <a:rPr lang="en-GB" sz="2000" b="1" dirty="0" smtClean="0">
                <a:solidFill>
                  <a:schemeClr val="bg1"/>
                </a:solidFill>
              </a:rPr>
              <a:t>Crime Tree Data – Rolling 12 Months to February</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3" name="Picture 2"/>
          <p:cNvPicPr>
            <a:picLocks noChangeAspect="1"/>
          </p:cNvPicPr>
          <p:nvPr/>
        </p:nvPicPr>
        <p:blipFill>
          <a:blip r:embed="rId2"/>
          <a:stretch>
            <a:fillRect/>
          </a:stretch>
        </p:blipFill>
        <p:spPr>
          <a:xfrm>
            <a:off x="1282" y="1222101"/>
            <a:ext cx="9000000" cy="2418476"/>
          </a:xfrm>
          <a:prstGeom prst="rect">
            <a:avLst/>
          </a:prstGeom>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6240876" cy="400110"/>
          </a:xfrm>
          <a:prstGeom prst="rect">
            <a:avLst/>
          </a:prstGeom>
        </p:spPr>
        <p:txBody>
          <a:bodyPr wrap="none">
            <a:spAutoFit/>
          </a:bodyPr>
          <a:lstStyle/>
          <a:p>
            <a:r>
              <a:rPr lang="en-GB" sz="2000" b="1" dirty="0" smtClean="0">
                <a:solidFill>
                  <a:schemeClr val="bg1"/>
                </a:solidFill>
              </a:rPr>
              <a:t>Crime Mix – Rolling 12 Months to February 2018 vs. 2019</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11</a:t>
            </a:r>
            <a:endParaRPr lang="en-GB" sz="1100" dirty="0"/>
          </a:p>
        </p:txBody>
      </p:sp>
      <p:sp>
        <p:nvSpPr>
          <p:cNvPr id="5" name="TextBox 4"/>
          <p:cNvSpPr txBox="1"/>
          <p:nvPr/>
        </p:nvSpPr>
        <p:spPr>
          <a:xfrm>
            <a:off x="59644" y="4221088"/>
            <a:ext cx="8976852" cy="2031325"/>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5.3% point increase in the proportion of all crime; it also experienced the biggest volume rise (15,130 additional offences).  This is being primarily driven by the increase in Stalking and Harassment.</a:t>
            </a:r>
          </a:p>
          <a:p>
            <a:endParaRPr lang="en-GB" sz="1400" dirty="0">
              <a:solidFill>
                <a:srgbClr val="FF0000"/>
              </a:solidFill>
            </a:endParaRPr>
          </a:p>
          <a:p>
            <a:pPr marL="285750" indent="-285750">
              <a:buFont typeface="Arial" panose="020B0604020202020204" pitchFamily="34" charset="0"/>
              <a:buChar char="•"/>
            </a:pPr>
            <a:r>
              <a:rPr lang="en-GB" sz="1400" dirty="0" smtClean="0"/>
              <a:t>Public Order Offences saw a 0.8% point increase in the proportion of all crime, and experienced the second biggest volume rise (2,974 additional offences).  </a:t>
            </a:r>
          </a:p>
          <a:p>
            <a:endParaRPr lang="en-GB" sz="1400" dirty="0" smtClean="0">
              <a:solidFill>
                <a:srgbClr val="FF0000"/>
              </a:solidFill>
            </a:endParaRPr>
          </a:p>
          <a:p>
            <a:pPr marL="285750" indent="-285750">
              <a:buFont typeface="Arial" panose="020B0604020202020204" pitchFamily="34" charset="0"/>
              <a:buChar char="•"/>
            </a:pPr>
            <a:r>
              <a:rPr lang="en-GB" sz="1400" dirty="0" smtClean="0"/>
              <a:t>16.3% of crime is Domestic Abuse-related; this proportion has increased from 16.1% for 12m to January 2019. Domestic Abuse-related Violence Against the Person decreased slightly to 35.9% from 36.0% 12m January 2019.  As above, this increase is being driven by the increase in Stalking and Harassment.</a:t>
            </a:r>
          </a:p>
        </p:txBody>
      </p:sp>
      <p:pic>
        <p:nvPicPr>
          <p:cNvPr id="3" name="Picture 2"/>
          <p:cNvPicPr>
            <a:picLocks noChangeAspect="1"/>
          </p:cNvPicPr>
          <p:nvPr/>
        </p:nvPicPr>
        <p:blipFill>
          <a:blip r:embed="rId2"/>
          <a:stretch>
            <a:fillRect/>
          </a:stretch>
        </p:blipFill>
        <p:spPr>
          <a:xfrm>
            <a:off x="59645" y="1219615"/>
            <a:ext cx="4395877" cy="2628000"/>
          </a:xfrm>
          <a:prstGeom prst="rect">
            <a:avLst/>
          </a:prstGeom>
        </p:spPr>
      </p:pic>
      <p:pic>
        <p:nvPicPr>
          <p:cNvPr id="6" name="Picture 5"/>
          <p:cNvPicPr>
            <a:picLocks noChangeAspect="1"/>
          </p:cNvPicPr>
          <p:nvPr/>
        </p:nvPicPr>
        <p:blipFill>
          <a:blip r:embed="rId3"/>
          <a:stretch>
            <a:fillRect/>
          </a:stretch>
        </p:blipFill>
        <p:spPr>
          <a:xfrm>
            <a:off x="4557497" y="1219615"/>
            <a:ext cx="4500000" cy="2627798"/>
          </a:xfrm>
          <a:prstGeom prst="rect">
            <a:avLst/>
          </a:prstGeom>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Executive Summary </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36612" y="728028"/>
            <a:ext cx="9073008" cy="5909310"/>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All Crime has risen by 17.0%.  Domestic Abuse (DA) has risen by 46.3%.  The increase in both can, in part, be attributed to the increase seen in Stalking and Harassment following changes to Home Office Counting Rules (HOCR) in April 2018. Other analysis conducted by Essex Police furthermore indicates that a more rigorous approach to Crime Data Accuracy (CDA), as well as a genuine increase in crime (offences not subject to CDA or changes to HOCR), are also likely to be contributing factors to this rise.</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Stalking &amp; Harassment was not a statistical exception in February 2019.</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smtClean="0"/>
              <a:t>The All Crime solved rate continues to decline due to an increase in the number of crimes.  However, there has been a 5.5% (1,184 more) increase in the number of crimes considered ‘solved’.</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In February 2019 two crime types experienced statistically significant increases:</a:t>
            </a:r>
          </a:p>
          <a:p>
            <a:pPr marL="742950" lvl="1" indent="-285750">
              <a:buFont typeface="Arial" panose="020B0604020202020204" pitchFamily="34" charset="0"/>
              <a:buChar char="•"/>
            </a:pPr>
            <a:r>
              <a:rPr lang="en-GB" sz="1400" u="sng" dirty="0" smtClean="0"/>
              <a:t>Robbery of Personal Property Offences</a:t>
            </a:r>
            <a:r>
              <a:rPr lang="en-GB" sz="1400" dirty="0" smtClean="0"/>
              <a:t>. 240 additional offences (18.2% increase) for the 12 months to February 2019 compared to the 12 months to February 2018. February 2019 was the highest month since at least April 2013, with 159 offences.</a:t>
            </a:r>
            <a:endParaRPr lang="en-GB" sz="1400" dirty="0"/>
          </a:p>
          <a:p>
            <a:pPr marL="742950" lvl="1" indent="-285750">
              <a:buFont typeface="Arial" panose="020B0604020202020204" pitchFamily="34" charset="0"/>
              <a:buChar char="•"/>
            </a:pPr>
            <a:r>
              <a:rPr lang="en-GB" sz="1400" u="sng" dirty="0" smtClean="0"/>
              <a:t>Arson Offences</a:t>
            </a:r>
            <a:r>
              <a:rPr lang="en-GB" sz="1400" dirty="0" smtClean="0"/>
              <a:t>. 64 additional offences (11.7% </a:t>
            </a:r>
            <a:r>
              <a:rPr lang="en-GB" sz="1400" dirty="0"/>
              <a:t>increase) for the 12 months to February 2019 compared to the 12 months to February </a:t>
            </a:r>
            <a:r>
              <a:rPr lang="en-GB" sz="1400" dirty="0" smtClean="0"/>
              <a:t>2018. This increase is mainly due to a change in the process by which the Fire &amp; Rescue Service report these offences to the police.</a:t>
            </a:r>
          </a:p>
          <a:p>
            <a:pPr lvl="1"/>
            <a:endParaRPr lang="en-GB" sz="1400" dirty="0" smtClean="0">
              <a:solidFill>
                <a:srgbClr val="FF0000"/>
              </a:solidFill>
            </a:endParaRPr>
          </a:p>
          <a:p>
            <a:pPr marL="285750" indent="-285750">
              <a:buFont typeface="Arial" panose="020B0604020202020204" pitchFamily="34" charset="0"/>
              <a:buChar char="•"/>
            </a:pPr>
            <a:r>
              <a:rPr lang="en-GB" sz="1400" dirty="0" smtClean="0"/>
              <a:t>The following crime type </a:t>
            </a:r>
            <a:r>
              <a:rPr lang="en-GB" sz="1400" dirty="0"/>
              <a:t>experienced </a:t>
            </a:r>
            <a:r>
              <a:rPr lang="en-GB" sz="1400" dirty="0" smtClean="0"/>
              <a:t>a statistically </a:t>
            </a:r>
            <a:r>
              <a:rPr lang="en-GB" sz="1400" dirty="0"/>
              <a:t>significant </a:t>
            </a:r>
            <a:r>
              <a:rPr lang="en-GB" sz="1400" dirty="0" smtClean="0"/>
              <a:t>decrease:</a:t>
            </a:r>
          </a:p>
          <a:p>
            <a:pPr marL="742950" lvl="1" indent="-285750">
              <a:buFont typeface="Arial" panose="020B0604020202020204" pitchFamily="34" charset="0"/>
              <a:buChar char="•"/>
            </a:pPr>
            <a:r>
              <a:rPr lang="en-GB" sz="1400" u="sng" dirty="0"/>
              <a:t>Burglary Other </a:t>
            </a:r>
            <a:r>
              <a:rPr lang="en-GB" sz="1400" u="sng" dirty="0" smtClean="0"/>
              <a:t>Offences</a:t>
            </a:r>
            <a:r>
              <a:rPr lang="en-GB" sz="1400" dirty="0" smtClean="0"/>
              <a:t>. 146 fewer offences </a:t>
            </a:r>
            <a:r>
              <a:rPr lang="en-GB" sz="1400" dirty="0"/>
              <a:t>(2.5% decrease) for the 12 months to February 2019 compared to the 12 months to February </a:t>
            </a:r>
            <a:r>
              <a:rPr lang="en-GB" sz="1400" dirty="0" smtClean="0"/>
              <a:t>2018.</a:t>
            </a: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smtClean="0"/>
              <a:t>There has been a change in the way in which the number of Organised Criminal Group (OCG) disruptions are counted in Essex.  This follows guidance issued by the National Crime Agency (NCA) and the Eastern Region Special Operations Unit (ERSOU) to ensure that all forces record disruptions in the same way.  This measure changed again in January 2019.  As a consequence, comparisons to previous data periods have not been provided.</a:t>
            </a:r>
          </a:p>
        </p:txBody>
      </p:sp>
    </p:spTree>
    <p:extLst>
      <p:ext uri="{BB962C8B-B14F-4D97-AF65-F5344CB8AC3E}">
        <p14:creationId xmlns:p14="http://schemas.microsoft.com/office/powerpoint/2010/main" val="3499528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0" y="686208"/>
            <a:ext cx="4780489" cy="5109091"/>
          </a:xfrm>
          <a:prstGeom prst="rect">
            <a:avLst/>
          </a:prstGeom>
          <a:noFill/>
        </p:spPr>
        <p:txBody>
          <a:bodyPr wrap="square" rtlCol="0">
            <a:spAutoFit/>
          </a:bodyPr>
          <a:lstStyle/>
          <a:p>
            <a:r>
              <a:rPr lang="en-GB" sz="1600" b="1" u="sng" dirty="0" smtClean="0"/>
              <a:t>Key Areas</a:t>
            </a:r>
          </a:p>
          <a:p>
            <a:endParaRPr lang="en-GB" sz="200" u="sng" dirty="0" smtClean="0">
              <a:solidFill>
                <a:srgbClr val="FF0000"/>
              </a:solidFill>
            </a:endParaRPr>
          </a:p>
          <a:p>
            <a:r>
              <a:rPr lang="en-GB" sz="1200" b="1" dirty="0" smtClean="0"/>
              <a:t>All Crime</a:t>
            </a:r>
            <a:endParaRPr lang="en-GB" sz="1200" b="1" dirty="0"/>
          </a:p>
          <a:p>
            <a:pPr marL="171450" indent="-171450">
              <a:buFont typeface="Arial" panose="020B0604020202020204" pitchFamily="34" charset="0"/>
              <a:buChar char="•"/>
            </a:pPr>
            <a:r>
              <a:rPr lang="en-GB" sz="1200" dirty="0" smtClean="0"/>
              <a:t>17.0% </a:t>
            </a:r>
            <a:r>
              <a:rPr lang="en-GB" sz="1200" dirty="0"/>
              <a:t>increase </a:t>
            </a:r>
            <a:r>
              <a:rPr lang="en-GB" sz="1200" dirty="0" smtClean="0"/>
              <a:t>(22,604 additional offences) compared to the 12 months to February 2018</a:t>
            </a:r>
            <a:r>
              <a:rPr lang="en-GB" sz="1200" baseline="30000" dirty="0" smtClean="0"/>
              <a:t>+</a:t>
            </a:r>
            <a:r>
              <a:rPr lang="en-GB" sz="1200" dirty="0" smtClean="0"/>
              <a:t>. The </a:t>
            </a:r>
            <a:r>
              <a:rPr lang="en-GB" sz="1200" dirty="0"/>
              <a:t>national increase~ was </a:t>
            </a:r>
            <a:r>
              <a:rPr lang="en-GB" sz="1200" dirty="0" smtClean="0"/>
              <a:t>8.5%.</a:t>
            </a:r>
          </a:p>
          <a:p>
            <a:pPr marL="171450" indent="-171450">
              <a:buFont typeface="Arial" panose="020B0604020202020204" pitchFamily="34" charset="0"/>
              <a:buChar char="•"/>
            </a:pPr>
            <a:r>
              <a:rPr lang="en-GB" sz="1200" dirty="0"/>
              <a:t>Essex is </a:t>
            </a:r>
            <a:r>
              <a:rPr lang="en-GB" sz="1200" dirty="0" smtClean="0"/>
              <a:t>8</a:t>
            </a:r>
            <a:r>
              <a:rPr lang="en-GB" sz="1200" baseline="30000" dirty="0" smtClean="0"/>
              <a:t>th</a:t>
            </a:r>
            <a:r>
              <a:rPr lang="en-GB" sz="1200" dirty="0" smtClean="0"/>
              <a:t> </a:t>
            </a:r>
            <a:r>
              <a:rPr lang="en-GB" sz="1200" dirty="0"/>
              <a:t>in its Most Similar Group of forces (</a:t>
            </a:r>
            <a:r>
              <a:rPr lang="en-GB" sz="1200" dirty="0" smtClean="0"/>
              <a:t>MSG) </a:t>
            </a:r>
            <a:r>
              <a:rPr lang="en-GB" sz="1200" dirty="0"/>
              <a:t>and </a:t>
            </a:r>
            <a:r>
              <a:rPr lang="en-GB" sz="1200" dirty="0" smtClean="0"/>
              <a:t>26</a:t>
            </a:r>
            <a:r>
              <a:rPr lang="en-GB" sz="1200" baseline="30000" dirty="0" smtClean="0"/>
              <a:t>th</a:t>
            </a:r>
            <a:r>
              <a:rPr lang="en-GB" sz="1200" dirty="0" smtClean="0"/>
              <a:t> nationally </a:t>
            </a:r>
            <a:r>
              <a:rPr lang="en-GB" sz="1200" dirty="0"/>
              <a:t>for crimes per 1,000 of the population</a:t>
            </a:r>
            <a:r>
              <a:rPr lang="en-GB" sz="1200" dirty="0" smtClean="0"/>
              <a:t>.  Essex is 8</a:t>
            </a:r>
            <a:r>
              <a:rPr lang="en-GB" sz="1200" baseline="30000" dirty="0" smtClean="0"/>
              <a:t>th</a:t>
            </a:r>
            <a:r>
              <a:rPr lang="en-GB" sz="1200" dirty="0" smtClean="0"/>
              <a:t> (out </a:t>
            </a:r>
            <a:r>
              <a:rPr lang="en-GB" sz="1200" dirty="0"/>
              <a:t>of eight</a:t>
            </a:r>
            <a:r>
              <a:rPr lang="en-GB" sz="1200" dirty="0" smtClean="0"/>
              <a:t>) in its MSG, and is 33</a:t>
            </a:r>
            <a:r>
              <a:rPr lang="en-GB" sz="1200" baseline="30000" dirty="0" smtClean="0"/>
              <a:t>rd</a:t>
            </a:r>
            <a:r>
              <a:rPr lang="en-GB" sz="1200" dirty="0" smtClean="0"/>
              <a:t> nationally* for crime increase. Increases </a:t>
            </a:r>
            <a:r>
              <a:rPr lang="en-GB" sz="1200" dirty="0"/>
              <a:t>seen in </a:t>
            </a:r>
            <a:r>
              <a:rPr lang="en-GB" sz="1200" dirty="0" smtClean="0"/>
              <a:t>34 </a:t>
            </a:r>
            <a:r>
              <a:rPr lang="en-GB" sz="1200" dirty="0"/>
              <a:t>out of 42 forces</a:t>
            </a:r>
            <a:r>
              <a:rPr lang="en-GB" sz="1200" dirty="0" smtClean="0"/>
              <a:t>. </a:t>
            </a:r>
          </a:p>
          <a:p>
            <a:pPr marL="171450" indent="-171450">
              <a:buFont typeface="Arial" panose="020B0604020202020204" pitchFamily="34" charset="0"/>
              <a:buChar char="•"/>
            </a:pPr>
            <a:r>
              <a:rPr lang="en-GB" sz="1200" dirty="0" smtClean="0"/>
              <a:t>No districts experienced a statistically significant increase in February 2019</a:t>
            </a:r>
            <a:r>
              <a:rPr lang="en-GB" sz="1200" dirty="0"/>
              <a:t>.</a:t>
            </a:r>
            <a:r>
              <a:rPr lang="en-GB" sz="1200" dirty="0" smtClean="0"/>
              <a:t> Neither did the Force.</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the All Crime level will be higher than that experienced in the same months in previous years.  None of the next three months are forecast to be statistical exceptions.</a:t>
            </a:r>
          </a:p>
          <a:p>
            <a:endParaRPr lang="en-GB" sz="1200" dirty="0" smtClean="0"/>
          </a:p>
          <a:p>
            <a:endParaRPr lang="en-GB" sz="1200" dirty="0" smtClean="0"/>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1.6% </a:t>
            </a:r>
            <a:r>
              <a:rPr lang="en-GB" sz="1200" dirty="0"/>
              <a:t>point decrease (</a:t>
            </a:r>
            <a:r>
              <a:rPr lang="en-GB" sz="1200" dirty="0" smtClean="0"/>
              <a:t>to 14.7%) </a:t>
            </a:r>
            <a:r>
              <a:rPr lang="en-GB" sz="1200" dirty="0"/>
              <a:t>compared to the 12 months to </a:t>
            </a:r>
            <a:r>
              <a:rPr lang="en-GB" sz="1200" dirty="0" smtClean="0"/>
              <a:t>February 2018</a:t>
            </a:r>
            <a:r>
              <a:rPr lang="en-GB" sz="1200" baseline="30000" dirty="0" smtClean="0"/>
              <a:t> +</a:t>
            </a:r>
            <a:r>
              <a:rPr lang="en-GB" sz="1200" baseline="30000" dirty="0"/>
              <a:t>+</a:t>
            </a:r>
            <a:r>
              <a:rPr lang="en-GB" sz="1200" dirty="0" smtClean="0"/>
              <a:t>.</a:t>
            </a:r>
          </a:p>
          <a:p>
            <a:pPr marL="171450" indent="-171450">
              <a:buFont typeface="Arial" panose="020B0604020202020204" pitchFamily="34" charset="0"/>
              <a:buChar char="•"/>
            </a:pPr>
            <a:r>
              <a:rPr lang="en-GB" sz="1200" dirty="0" smtClean="0"/>
              <a:t>The number of crimes solved increased: by 5.5% (1,184 more solved outcomes to 22,874) </a:t>
            </a:r>
            <a:r>
              <a:rPr lang="en-GB" sz="1200" dirty="0"/>
              <a:t>compared to the 12 months to </a:t>
            </a:r>
            <a:r>
              <a:rPr lang="en-GB" sz="1200" dirty="0" smtClean="0"/>
              <a:t>February 2018.</a:t>
            </a:r>
          </a:p>
          <a:p>
            <a:pPr marL="171450" indent="-171450">
              <a:buFont typeface="Arial" panose="020B0604020202020204" pitchFamily="34" charset="0"/>
              <a:buChar char="•"/>
            </a:pPr>
            <a:r>
              <a:rPr lang="en-GB" sz="1200" dirty="0"/>
              <a:t>Essex has the </a:t>
            </a:r>
            <a:r>
              <a:rPr lang="en-GB" sz="1200" dirty="0" smtClean="0"/>
              <a:t>4</a:t>
            </a:r>
            <a:r>
              <a:rPr lang="en-GB" sz="1200" baseline="30000" dirty="0" smtClean="0"/>
              <a:t>th</a:t>
            </a:r>
            <a:r>
              <a:rPr lang="en-GB" sz="1200" dirty="0" smtClean="0"/>
              <a:t> </a:t>
            </a:r>
            <a:r>
              <a:rPr lang="en-GB" sz="1200" dirty="0"/>
              <a:t>highest solved rate in its MSG </a:t>
            </a:r>
            <a:r>
              <a:rPr lang="en-GB" sz="1200" dirty="0" smtClean="0"/>
              <a:t>and is 20</a:t>
            </a:r>
            <a:r>
              <a:rPr lang="en-GB" sz="1200" baseline="30000" dirty="0" smtClean="0"/>
              <a:t>th</a:t>
            </a:r>
            <a:r>
              <a:rPr lang="en-GB" sz="1200" dirty="0" smtClean="0"/>
              <a:t> nationally </a:t>
            </a:r>
            <a:r>
              <a:rPr lang="en-GB" sz="1200" dirty="0"/>
              <a:t>for </a:t>
            </a:r>
            <a:r>
              <a:rPr lang="en-GB" sz="1200" dirty="0" smtClean="0"/>
              <a:t>its solved </a:t>
            </a:r>
            <a:r>
              <a:rPr lang="en-GB" sz="1200" dirty="0"/>
              <a:t>rate</a:t>
            </a:r>
            <a:r>
              <a:rPr lang="en-GB" sz="1200" dirty="0" smtClean="0"/>
              <a:t>.  Essex </a:t>
            </a:r>
            <a:r>
              <a:rPr lang="en-GB" sz="1200" dirty="0"/>
              <a:t>is 6</a:t>
            </a:r>
            <a:r>
              <a:rPr lang="en-GB" sz="1200" baseline="30000" dirty="0" smtClean="0"/>
              <a:t>th</a:t>
            </a:r>
            <a:r>
              <a:rPr lang="en-GB" sz="1200" dirty="0" smtClean="0"/>
              <a:t> in its </a:t>
            </a:r>
            <a:r>
              <a:rPr lang="en-GB" sz="1200" dirty="0"/>
              <a:t>MSG and </a:t>
            </a:r>
            <a:r>
              <a:rPr lang="en-GB" sz="1200" dirty="0" smtClean="0"/>
              <a:t>16</a:t>
            </a:r>
            <a:r>
              <a:rPr lang="en-GB" sz="1200" baseline="30000" dirty="0" smtClean="0"/>
              <a:t>th</a:t>
            </a:r>
            <a:r>
              <a:rPr lang="en-GB" sz="1200" dirty="0" smtClean="0"/>
              <a:t> nationally </a:t>
            </a:r>
            <a:r>
              <a:rPr lang="en-GB" sz="1200" dirty="0"/>
              <a:t>for </a:t>
            </a:r>
            <a:r>
              <a:rPr lang="en-GB" sz="1200" dirty="0" smtClean="0"/>
              <a:t>solved rate % point change.  </a:t>
            </a:r>
          </a:p>
          <a:p>
            <a:pPr marL="171450" indent="-171450">
              <a:buFont typeface="Arial" panose="020B0604020202020204" pitchFamily="34" charset="0"/>
              <a:buChar char="•"/>
            </a:pPr>
            <a:r>
              <a:rPr lang="en-GB" sz="1200" dirty="0" smtClean="0"/>
              <a:t>No districts experienced a statistically </a:t>
            </a:r>
            <a:r>
              <a:rPr lang="en-GB" sz="1200" dirty="0"/>
              <a:t>significant </a:t>
            </a:r>
            <a:r>
              <a:rPr lang="en-GB" sz="1200" dirty="0" smtClean="0"/>
              <a:t>change in February 2019.  Neither did the Force.</a:t>
            </a:r>
          </a:p>
        </p:txBody>
      </p:sp>
      <p:sp>
        <p:nvSpPr>
          <p:cNvPr id="2" name="TextBox 1"/>
          <p:cNvSpPr txBox="1"/>
          <p:nvPr/>
        </p:nvSpPr>
        <p:spPr>
          <a:xfrm>
            <a:off x="4825382" y="1030986"/>
            <a:ext cx="4052082" cy="261610"/>
          </a:xfrm>
          <a:prstGeom prst="rect">
            <a:avLst/>
          </a:prstGeom>
          <a:noFill/>
        </p:spPr>
        <p:txBody>
          <a:bodyPr wrap="square" rtlCol="0">
            <a:spAutoFit/>
          </a:bodyPr>
          <a:lstStyle/>
          <a:p>
            <a:r>
              <a:rPr lang="en-GB" sz="1100" dirty="0" smtClean="0"/>
              <a:t>Figure 1 – </a:t>
            </a:r>
            <a:r>
              <a:rPr lang="en-GB" sz="1100" dirty="0"/>
              <a:t>O</a:t>
            </a:r>
            <a:r>
              <a:rPr lang="en-GB" sz="1100" dirty="0" smtClean="0"/>
              <a:t>ffences by month</a:t>
            </a:r>
            <a:endParaRPr lang="en-GB" sz="1100" dirty="0"/>
          </a:p>
        </p:txBody>
      </p:sp>
      <p:sp>
        <p:nvSpPr>
          <p:cNvPr id="11" name="TextBox 10"/>
          <p:cNvSpPr txBox="1"/>
          <p:nvPr/>
        </p:nvSpPr>
        <p:spPr>
          <a:xfrm>
            <a:off x="4847529" y="3599438"/>
            <a:ext cx="4029935" cy="261610"/>
          </a:xfrm>
          <a:prstGeom prst="rect">
            <a:avLst/>
          </a:prstGeom>
          <a:noFill/>
        </p:spPr>
        <p:txBody>
          <a:bodyPr wrap="square" rtlCol="0">
            <a:spAutoFit/>
          </a:bodyPr>
          <a:lstStyle/>
          <a:p>
            <a:r>
              <a:rPr lang="en-GB" sz="1100" dirty="0" smtClean="0"/>
              <a:t>Figure 2 – Solved rate by month</a:t>
            </a:r>
            <a:endParaRPr lang="en-GB" sz="1100" dirty="0"/>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3</a:t>
            </a:fld>
            <a:endParaRPr lang="en-GB" dirty="0"/>
          </a:p>
        </p:txBody>
      </p:sp>
      <p:sp>
        <p:nvSpPr>
          <p:cNvPr id="12" name="TextBox 11"/>
          <p:cNvSpPr txBox="1"/>
          <p:nvPr/>
        </p:nvSpPr>
        <p:spPr>
          <a:xfrm>
            <a:off x="25652" y="5979965"/>
            <a:ext cx="8650803" cy="784830"/>
          </a:xfrm>
          <a:prstGeom prst="rect">
            <a:avLst/>
          </a:prstGeom>
          <a:noFill/>
        </p:spPr>
        <p:txBody>
          <a:bodyPr wrap="square" rtlCol="0">
            <a:spAutoFit/>
          </a:bodyPr>
          <a:lstStyle/>
          <a:p>
            <a:r>
              <a:rPr lang="en-GB" sz="900" baseline="30000" dirty="0" smtClean="0"/>
              <a:t>+</a:t>
            </a:r>
            <a:r>
              <a:rPr lang="en-GB" sz="900" dirty="0" smtClean="0"/>
              <a:t> All crime increases/decreases shown are for 12 months to February 2019 compared to the same period to February 2018.</a:t>
            </a:r>
          </a:p>
          <a:p>
            <a:r>
              <a:rPr lang="en-GB" sz="900" baseline="30000" dirty="0" smtClean="0"/>
              <a:t>++ </a:t>
            </a:r>
            <a:r>
              <a:rPr lang="en-GB" sz="900" dirty="0" smtClean="0"/>
              <a:t>Solved rate increases/decreases are for 12 months to February 2019 compared to the same period to February 2018. The quoted solved rate is for 12 months to February 2019.</a:t>
            </a:r>
          </a:p>
          <a:p>
            <a:r>
              <a:rPr lang="en-GB" sz="900" dirty="0" smtClean="0"/>
              <a:t>* 1</a:t>
            </a:r>
            <a:r>
              <a:rPr lang="en-GB" sz="900" baseline="30000" dirty="0" smtClean="0"/>
              <a:t>st</a:t>
            </a:r>
            <a:r>
              <a:rPr lang="en-GB" sz="900" dirty="0" smtClean="0"/>
              <a:t> </a:t>
            </a:r>
            <a:r>
              <a:rPr lang="en-GB" sz="900" dirty="0"/>
              <a:t>is considered best performing, and </a:t>
            </a:r>
            <a:r>
              <a:rPr lang="en-GB" sz="900" dirty="0" smtClean="0"/>
              <a:t>42</a:t>
            </a:r>
            <a:r>
              <a:rPr lang="en-GB" sz="900" baseline="30000" dirty="0" smtClean="0"/>
              <a:t>nd</a:t>
            </a:r>
            <a:r>
              <a:rPr lang="en-GB" sz="900" dirty="0" smtClean="0"/>
              <a:t> worst.</a:t>
            </a:r>
          </a:p>
          <a:p>
            <a:r>
              <a:rPr lang="en-GB" sz="900" dirty="0" smtClean="0"/>
              <a:t>~ The national increase (where the category is available) relates to the 12 months to September 2018 vs. 12 months to September 2017 and are the official Home Office figures.</a:t>
            </a:r>
          </a:p>
          <a:p>
            <a:r>
              <a:rPr lang="en-GB" sz="900" baseline="30000" dirty="0" smtClean="0"/>
              <a:t>^</a:t>
            </a:r>
            <a:r>
              <a:rPr lang="en-GB" sz="900" dirty="0" smtClean="0"/>
              <a:t> Forward projection based on “Time Series Forecasting” method, which takes into account seasonality (when the data follows a statistically consistent pattern).</a:t>
            </a:r>
            <a:endParaRPr lang="en-GB" sz="900" dirty="0"/>
          </a:p>
        </p:txBody>
      </p:sp>
      <p:pic>
        <p:nvPicPr>
          <p:cNvPr id="3" name="Picture 2"/>
          <p:cNvPicPr>
            <a:picLocks noChangeAspect="1"/>
          </p:cNvPicPr>
          <p:nvPr/>
        </p:nvPicPr>
        <p:blipFill>
          <a:blip r:embed="rId2"/>
          <a:stretch>
            <a:fillRect/>
          </a:stretch>
        </p:blipFill>
        <p:spPr>
          <a:xfrm>
            <a:off x="4832227" y="1304944"/>
            <a:ext cx="4060253" cy="1620000"/>
          </a:xfrm>
          <a:prstGeom prst="rect">
            <a:avLst/>
          </a:prstGeom>
        </p:spPr>
      </p:pic>
      <p:pic>
        <p:nvPicPr>
          <p:cNvPr id="10" name="Picture 9"/>
          <p:cNvPicPr>
            <a:picLocks noChangeAspect="1"/>
          </p:cNvPicPr>
          <p:nvPr/>
        </p:nvPicPr>
        <p:blipFill>
          <a:blip r:embed="rId3"/>
          <a:stretch>
            <a:fillRect/>
          </a:stretch>
        </p:blipFill>
        <p:spPr>
          <a:xfrm>
            <a:off x="4832227" y="3862365"/>
            <a:ext cx="4066688" cy="1620000"/>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0" y="681572"/>
            <a:ext cx="4838657" cy="5539978"/>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smtClean="0"/>
              <a:t>6.3% </a:t>
            </a:r>
            <a:r>
              <a:rPr lang="en-GB" sz="1200" dirty="0"/>
              <a:t>increase </a:t>
            </a:r>
            <a:r>
              <a:rPr lang="en-GB" sz="1200" dirty="0" smtClean="0"/>
              <a:t>(866 additional </a:t>
            </a:r>
            <a:r>
              <a:rPr lang="en-GB" sz="1200" dirty="0"/>
              <a:t>offences) compared to the 12 months to </a:t>
            </a:r>
            <a:r>
              <a:rPr lang="en-GB" sz="1200" dirty="0" smtClean="0"/>
              <a:t>February 2018. </a:t>
            </a:r>
            <a:r>
              <a:rPr lang="en-GB" sz="1200" dirty="0"/>
              <a:t>The national increase was </a:t>
            </a:r>
            <a:r>
              <a:rPr lang="en-GB" sz="1200" dirty="0" smtClean="0"/>
              <a:t>7.9%. </a:t>
            </a:r>
          </a:p>
          <a:p>
            <a:pPr marL="171450" indent="-171450">
              <a:buFont typeface="Arial" panose="020B0604020202020204" pitchFamily="34" charset="0"/>
              <a:buChar char="•"/>
            </a:pPr>
            <a:r>
              <a:rPr lang="en-GB" sz="1200" dirty="0"/>
              <a:t>Essex is </a:t>
            </a:r>
            <a:r>
              <a:rPr lang="en-GB" sz="1200" dirty="0" smtClean="0"/>
              <a:t>4</a:t>
            </a:r>
            <a:r>
              <a:rPr lang="en-GB" sz="1200" baseline="30000" dirty="0" smtClean="0"/>
              <a:t>th</a:t>
            </a:r>
            <a:r>
              <a:rPr lang="en-GB" sz="1200" dirty="0" smtClean="0"/>
              <a:t> in </a:t>
            </a:r>
            <a:r>
              <a:rPr lang="en-GB" sz="1200" dirty="0"/>
              <a:t>its </a:t>
            </a:r>
            <a:r>
              <a:rPr lang="en-GB" sz="1200" dirty="0" smtClean="0"/>
              <a:t>MSG </a:t>
            </a:r>
            <a:r>
              <a:rPr lang="en-GB" sz="1200" dirty="0"/>
              <a:t>and </a:t>
            </a:r>
            <a:r>
              <a:rPr lang="en-GB" sz="1200" dirty="0" smtClean="0"/>
              <a:t>14</a:t>
            </a:r>
            <a:r>
              <a:rPr lang="en-GB" sz="1200" baseline="30000" dirty="0" smtClean="0"/>
              <a:t>th</a:t>
            </a:r>
            <a:r>
              <a:rPr lang="en-GB" sz="1200" dirty="0" smtClean="0"/>
              <a:t> </a:t>
            </a:r>
            <a:r>
              <a:rPr lang="en-GB" sz="1200" dirty="0"/>
              <a:t>nationally for crimes per 1,000 of the population</a:t>
            </a:r>
            <a:r>
              <a:rPr lang="en-GB" sz="1200" dirty="0" smtClean="0"/>
              <a:t>. Essex is </a:t>
            </a:r>
            <a:r>
              <a:rPr lang="en-GB" sz="1200" dirty="0"/>
              <a:t>6</a:t>
            </a:r>
            <a:r>
              <a:rPr lang="en-GB" sz="1200" baseline="30000" dirty="0" smtClean="0"/>
              <a:t>th</a:t>
            </a:r>
            <a:r>
              <a:rPr lang="en-GB" sz="1200" dirty="0" smtClean="0"/>
              <a:t> in its MSG and 19</a:t>
            </a:r>
            <a:r>
              <a:rPr lang="en-GB" sz="1200" baseline="30000" dirty="0" smtClean="0"/>
              <a:t>th</a:t>
            </a:r>
            <a:r>
              <a:rPr lang="en-GB" sz="1200" dirty="0" smtClean="0"/>
              <a:t> nationally for crime increase. </a:t>
            </a:r>
          </a:p>
          <a:p>
            <a:pPr marL="171450" indent="-171450">
              <a:buFont typeface="Arial" panose="020B0604020202020204" pitchFamily="34" charset="0"/>
              <a:buChar char="•"/>
            </a:pPr>
            <a:r>
              <a:rPr lang="en-GB" sz="1200" dirty="0" smtClean="0"/>
              <a:t>Increases </a:t>
            </a:r>
            <a:r>
              <a:rPr lang="en-GB" sz="1200" dirty="0"/>
              <a:t>seen </a:t>
            </a:r>
            <a:r>
              <a:rPr lang="en-GB" sz="1200" dirty="0" smtClean="0"/>
              <a:t>in 32 out of 42 </a:t>
            </a:r>
            <a:r>
              <a:rPr lang="en-GB" sz="1200" dirty="0"/>
              <a:t>forces. </a:t>
            </a:r>
            <a:endParaRPr lang="en-GB" sz="1200" dirty="0" smtClean="0"/>
          </a:p>
          <a:p>
            <a:pPr marL="171450" indent="-171450">
              <a:buFont typeface="Arial" panose="020B0604020202020204" pitchFamily="34" charset="0"/>
              <a:buChar char="•"/>
            </a:pPr>
            <a:r>
              <a:rPr lang="en-GB" sz="1200" dirty="0" smtClean="0"/>
              <a:t>83.4% </a:t>
            </a:r>
            <a:r>
              <a:rPr lang="en-GB" sz="1200" dirty="0"/>
              <a:t>of Violence with Injury is Actual Bodily Harm (</a:t>
            </a:r>
            <a:r>
              <a:rPr lang="en-GB" sz="1200" dirty="0" smtClean="0"/>
              <a:t>ABH). By </a:t>
            </a:r>
            <a:r>
              <a:rPr lang="en-GB" sz="1200" dirty="0"/>
              <a:t>volume, ABH rose by 6</a:t>
            </a:r>
            <a:r>
              <a:rPr lang="en-GB" sz="1200" dirty="0" smtClean="0"/>
              <a:t>.4% (732 additional </a:t>
            </a:r>
            <a:r>
              <a:rPr lang="en-GB" sz="1200" dirty="0"/>
              <a:t>offences).</a:t>
            </a:r>
          </a:p>
          <a:p>
            <a:pPr marL="171450" indent="-171450">
              <a:buFont typeface="Arial" panose="020B0604020202020204" pitchFamily="34" charset="0"/>
              <a:buChar char="•"/>
            </a:pPr>
            <a:r>
              <a:rPr lang="en-GB" sz="1200" dirty="0" smtClean="0"/>
              <a:t>84.5% </a:t>
            </a:r>
            <a:r>
              <a:rPr lang="en-GB" sz="1200" dirty="0"/>
              <a:t>of the increase in Violence with </a:t>
            </a:r>
            <a:r>
              <a:rPr lang="en-GB" sz="1200" dirty="0" smtClean="0"/>
              <a:t>Injury is due to the rise in ABH.</a:t>
            </a:r>
          </a:p>
          <a:p>
            <a:pPr marL="171450" indent="-171450">
              <a:buFont typeface="Arial" panose="020B0604020202020204" pitchFamily="34" charset="0"/>
              <a:buChar char="•"/>
            </a:pPr>
            <a:r>
              <a:rPr lang="en-GB" sz="1200" dirty="0" smtClean="0"/>
              <a:t>33.4% of Violence with Injury is Domestic Abuse-related.</a:t>
            </a:r>
            <a:endParaRPr lang="en-GB" sz="1200" dirty="0"/>
          </a:p>
          <a:p>
            <a:pPr marL="171450" indent="-171450">
              <a:buFont typeface="Arial" panose="020B0604020202020204" pitchFamily="34" charset="0"/>
              <a:buChar char="•"/>
            </a:pPr>
            <a:r>
              <a:rPr lang="en-GB" sz="1200" dirty="0" smtClean="0"/>
              <a:t>No districts </a:t>
            </a:r>
            <a:r>
              <a:rPr lang="en-GB" sz="1200" dirty="0"/>
              <a:t>experienced </a:t>
            </a:r>
            <a:r>
              <a:rPr lang="en-GB" sz="1200" dirty="0" smtClean="0"/>
              <a:t>a statistically significant increase </a:t>
            </a:r>
            <a:r>
              <a:rPr lang="en-GB" sz="1200" dirty="0"/>
              <a:t>in </a:t>
            </a:r>
            <a:r>
              <a:rPr lang="en-GB" sz="1200" dirty="0" smtClean="0"/>
              <a:t>February 2019. Neither did the Force.</a:t>
            </a:r>
          </a:p>
          <a:p>
            <a:pPr marL="171450" indent="-171450">
              <a:buFont typeface="Arial" panose="020B0604020202020204" pitchFamily="34" charset="0"/>
              <a:buChar char="•"/>
            </a:pPr>
            <a:r>
              <a:rPr lang="en-GB" sz="1200" dirty="0" smtClean="0"/>
              <a:t>There </a:t>
            </a:r>
            <a:r>
              <a:rPr lang="en-GB" sz="1200" dirty="0"/>
              <a:t>is no statistically consistent pattern </a:t>
            </a:r>
            <a:r>
              <a:rPr lang="en-GB" sz="1200" dirty="0" smtClean="0"/>
              <a:t>for Violence with Injury </a:t>
            </a:r>
            <a:r>
              <a:rPr lang="en-GB" sz="1200" dirty="0"/>
              <a:t>o</a:t>
            </a:r>
            <a:r>
              <a:rPr lang="en-GB" sz="1200" dirty="0" smtClean="0"/>
              <a:t>ffences</a:t>
            </a:r>
            <a:r>
              <a:rPr lang="en-GB" sz="1200" dirty="0"/>
              <a:t>.  Forecasts cannot therefore be provided.</a:t>
            </a:r>
          </a:p>
          <a:p>
            <a:endParaRPr lang="en-GB" sz="1200" dirty="0" smtClean="0"/>
          </a:p>
          <a:p>
            <a:endParaRPr lang="en-GB" sz="600" dirty="0">
              <a:solidFill>
                <a:srgbClr val="FF0000"/>
              </a:solidFill>
            </a:endParaRPr>
          </a:p>
          <a:p>
            <a:r>
              <a:rPr lang="en-GB" sz="1200" b="1" dirty="0"/>
              <a:t>Domestic </a:t>
            </a:r>
            <a:r>
              <a:rPr lang="en-GB" sz="1200" b="1" dirty="0" smtClean="0"/>
              <a:t>Abuse</a:t>
            </a:r>
            <a:endParaRPr lang="en-GB" sz="1200" b="1" dirty="0"/>
          </a:p>
          <a:p>
            <a:pPr marL="171450" indent="-171450">
              <a:buFont typeface="Arial" panose="020B0604020202020204" pitchFamily="34" charset="0"/>
              <a:buChar char="•"/>
            </a:pPr>
            <a:r>
              <a:rPr lang="en-GB" sz="1200" dirty="0" smtClean="0"/>
              <a:t>46.3% </a:t>
            </a:r>
            <a:r>
              <a:rPr lang="en-GB" sz="1200" dirty="0"/>
              <a:t>increase </a:t>
            </a:r>
            <a:r>
              <a:rPr lang="en-GB" sz="1200" dirty="0" smtClean="0"/>
              <a:t>(8,023 additional </a:t>
            </a:r>
            <a:r>
              <a:rPr lang="en-GB" sz="1200" dirty="0"/>
              <a:t>offences) compared to the 12 months to </a:t>
            </a:r>
            <a:r>
              <a:rPr lang="en-GB" sz="1200" dirty="0" smtClean="0"/>
              <a:t>February 2018.  This increase is being driven by the changes in the counting rules relating to Stalking &amp; Harassment.</a:t>
            </a:r>
          </a:p>
          <a:p>
            <a:pPr marL="171450" indent="-171450">
              <a:buFont typeface="Arial" panose="020B0604020202020204" pitchFamily="34" charset="0"/>
              <a:buChar char="•"/>
            </a:pPr>
            <a:r>
              <a:rPr lang="en-GB" sz="1200" dirty="0" smtClean="0"/>
              <a:t>There </a:t>
            </a:r>
            <a:r>
              <a:rPr lang="en-GB" sz="1200" dirty="0"/>
              <a:t>are no national or MSG comparisons on </a:t>
            </a:r>
            <a:r>
              <a:rPr lang="en-GB" sz="1200" dirty="0" err="1"/>
              <a:t>iQuanta</a:t>
            </a:r>
            <a:r>
              <a:rPr lang="en-GB" sz="1200" dirty="0" smtClean="0"/>
              <a:t>** </a:t>
            </a:r>
            <a:r>
              <a:rPr lang="en-GB" sz="1200" dirty="0"/>
              <a:t>for Domestic Abuse.</a:t>
            </a:r>
          </a:p>
          <a:p>
            <a:pPr marL="171450" indent="-171450">
              <a:buFont typeface="Arial" panose="020B0604020202020204" pitchFamily="34" charset="0"/>
              <a:buChar char="•"/>
            </a:pPr>
            <a:r>
              <a:rPr lang="en-GB" sz="1200" dirty="0" smtClean="0"/>
              <a:t>Two districts </a:t>
            </a:r>
            <a:r>
              <a:rPr lang="en-GB" sz="1200" dirty="0"/>
              <a:t>experienced statistically significant increases in </a:t>
            </a:r>
            <a:r>
              <a:rPr lang="en-GB" sz="1200" dirty="0" smtClean="0"/>
              <a:t>February 2019. The Force did not.</a:t>
            </a:r>
          </a:p>
          <a:p>
            <a:pPr marL="171450" indent="-171450">
              <a:buFont typeface="Arial" panose="020B0604020202020204" pitchFamily="34" charset="0"/>
              <a:buChar char="•"/>
            </a:pPr>
            <a:r>
              <a:rPr lang="en-GB" sz="1200" dirty="0" smtClean="0"/>
              <a:t>High </a:t>
            </a:r>
            <a:r>
              <a:rPr lang="en-GB" sz="1200" dirty="0"/>
              <a:t>Risk Domestic Abuse </a:t>
            </a:r>
            <a:r>
              <a:rPr lang="en-GB" sz="1200" dirty="0" smtClean="0"/>
              <a:t>21.0% </a:t>
            </a:r>
            <a:r>
              <a:rPr lang="en-GB" sz="1200" dirty="0"/>
              <a:t>increase </a:t>
            </a:r>
            <a:r>
              <a:rPr lang="en-GB" sz="1200" dirty="0" smtClean="0"/>
              <a:t>(424 additional </a:t>
            </a:r>
            <a:r>
              <a:rPr lang="en-GB" sz="1200" dirty="0"/>
              <a:t>offences).</a:t>
            </a:r>
          </a:p>
          <a:p>
            <a:pPr marL="171450" indent="-171450">
              <a:buFont typeface="Arial" panose="020B0604020202020204" pitchFamily="34" charset="0"/>
              <a:buChar char="•"/>
            </a:pPr>
            <a:r>
              <a:rPr lang="en-GB" sz="1200" dirty="0"/>
              <a:t>Medium Risk Domestic Abuse </a:t>
            </a:r>
            <a:r>
              <a:rPr lang="en-GB" sz="1200" dirty="0" smtClean="0"/>
              <a:t>7.4% increase (328 additional </a:t>
            </a:r>
            <a:r>
              <a:rPr lang="en-GB" sz="1200" dirty="0"/>
              <a:t>offences).</a:t>
            </a:r>
          </a:p>
          <a:p>
            <a:pPr marL="171450" indent="-171450">
              <a:buFont typeface="Arial" panose="020B0604020202020204" pitchFamily="34" charset="0"/>
              <a:buChar char="•"/>
            </a:pPr>
            <a:r>
              <a:rPr lang="en-GB" sz="1200" dirty="0"/>
              <a:t>Standard Risk Domestic </a:t>
            </a:r>
            <a:r>
              <a:rPr lang="en-GB" sz="1200" dirty="0" smtClean="0"/>
              <a:t>Abuse 59.7% </a:t>
            </a:r>
            <a:r>
              <a:rPr lang="en-GB" sz="1200" dirty="0"/>
              <a:t>increase </a:t>
            </a:r>
            <a:r>
              <a:rPr lang="en-GB" sz="1200" dirty="0" smtClean="0"/>
              <a:t>(6,153 additional </a:t>
            </a:r>
            <a:r>
              <a:rPr lang="en-GB" sz="1200" dirty="0"/>
              <a:t>offences</a:t>
            </a:r>
            <a:r>
              <a:rPr lang="en-GB" sz="1200" dirty="0" smtClean="0"/>
              <a:t>).</a:t>
            </a:r>
          </a:p>
          <a:p>
            <a:pPr marL="171450" indent="-171450">
              <a:buFont typeface="Arial" panose="020B0604020202020204" pitchFamily="34" charset="0"/>
              <a:buChar char="•"/>
            </a:pPr>
            <a:r>
              <a:rPr lang="en-GB" sz="1200" dirty="0"/>
              <a:t>The </a:t>
            </a:r>
            <a:r>
              <a:rPr lang="en-GB" sz="1200" dirty="0" smtClean="0"/>
              <a:t>forecast is </a:t>
            </a:r>
            <a:r>
              <a:rPr lang="en-GB" sz="1200" dirty="0"/>
              <a:t>that </a:t>
            </a:r>
            <a:r>
              <a:rPr lang="en-GB" sz="1200" dirty="0" smtClean="0"/>
              <a:t>Domestic Abuse Offences will </a:t>
            </a:r>
            <a:r>
              <a:rPr lang="en-GB" sz="1200" dirty="0"/>
              <a:t>be higher than that experienced in the same months in previous years.</a:t>
            </a:r>
            <a:endParaRPr lang="en-GB" sz="1200" dirty="0">
              <a:solidFill>
                <a:srgbClr val="FF0000"/>
              </a:solidFill>
            </a:endParaRPr>
          </a:p>
        </p:txBody>
      </p:sp>
      <p:sp>
        <p:nvSpPr>
          <p:cNvPr id="5" name="Slide Number Placeholder 4"/>
          <p:cNvSpPr>
            <a:spLocks noGrp="1"/>
          </p:cNvSpPr>
          <p:nvPr>
            <p:ph type="sldNum" sz="quarter" idx="12"/>
          </p:nvPr>
        </p:nvSpPr>
        <p:spPr/>
        <p:txBody>
          <a:bodyPr/>
          <a:lstStyle/>
          <a:p>
            <a:fld id="{E0D83E65-4E55-4BA6-A0BC-212B9D3BDCE3}" type="slidenum">
              <a:rPr lang="en-GB" smtClean="0"/>
              <a:pPr/>
              <a:t>4</a:t>
            </a:fld>
            <a:endParaRPr lang="en-GB" dirty="0"/>
          </a:p>
        </p:txBody>
      </p:sp>
      <p:sp>
        <p:nvSpPr>
          <p:cNvPr id="16" name="TextBox 15"/>
          <p:cNvSpPr txBox="1"/>
          <p:nvPr/>
        </p:nvSpPr>
        <p:spPr>
          <a:xfrm>
            <a:off x="0" y="6205695"/>
            <a:ext cx="8460432" cy="646331"/>
          </a:xfrm>
          <a:prstGeom prst="rect">
            <a:avLst/>
          </a:prstGeom>
          <a:noFill/>
        </p:spPr>
        <p:txBody>
          <a:bodyPr wrap="square" rtlCol="0">
            <a:spAutoFit/>
          </a:bodyPr>
          <a:lstStyle/>
          <a:p>
            <a:r>
              <a:rPr lang="en-GB" sz="900" dirty="0" smtClean="0"/>
              <a:t>* Offences included within the Violence with </a:t>
            </a:r>
            <a:r>
              <a:rPr lang="en-GB" sz="900" dirty="0"/>
              <a:t>Injury classification </a:t>
            </a:r>
            <a:r>
              <a:rPr lang="en-GB" sz="900" dirty="0" smtClean="0"/>
              <a:t>changed in November 2017.  Offences involving “Death </a:t>
            </a:r>
            <a:r>
              <a:rPr lang="en-GB" sz="900" dirty="0"/>
              <a:t>or Serious Injury – Unlawful </a:t>
            </a:r>
            <a:r>
              <a:rPr lang="en-GB" sz="900" dirty="0" smtClean="0"/>
              <a:t>Driving” have now been removed and are in a separate category. Please note iQuanta related positions still relate to the former definition.</a:t>
            </a:r>
          </a:p>
          <a:p>
            <a:r>
              <a:rPr lang="en-GB" sz="900" dirty="0" smtClean="0"/>
              <a:t>** </a:t>
            </a:r>
            <a:r>
              <a:rPr lang="en-GB" sz="900" dirty="0"/>
              <a:t>A web-based service provided for the use of Police forces, Community Safety Partnerships (CSPs) and Her Majesty’s Inspectorate of Constabulary and Fire &amp; Rescue Service (HMICFRS).</a:t>
            </a:r>
          </a:p>
        </p:txBody>
      </p:sp>
      <p:sp>
        <p:nvSpPr>
          <p:cNvPr id="17" name="TextBox 16"/>
          <p:cNvSpPr txBox="1"/>
          <p:nvPr/>
        </p:nvSpPr>
        <p:spPr>
          <a:xfrm>
            <a:off x="4804377" y="741673"/>
            <a:ext cx="4100968" cy="261610"/>
          </a:xfrm>
          <a:prstGeom prst="rect">
            <a:avLst/>
          </a:prstGeom>
          <a:noFill/>
        </p:spPr>
        <p:txBody>
          <a:bodyPr wrap="square" rtlCol="0">
            <a:spAutoFit/>
          </a:bodyPr>
          <a:lstStyle/>
          <a:p>
            <a:r>
              <a:rPr lang="en-GB" sz="1100" dirty="0" smtClean="0"/>
              <a:t>Figure </a:t>
            </a:r>
            <a:r>
              <a:rPr lang="en-GB" sz="1100" dirty="0"/>
              <a:t>3 - Offences by month</a:t>
            </a:r>
          </a:p>
        </p:txBody>
      </p:sp>
      <p:sp>
        <p:nvSpPr>
          <p:cNvPr id="18" name="TextBox 17"/>
          <p:cNvSpPr txBox="1"/>
          <p:nvPr/>
        </p:nvSpPr>
        <p:spPr>
          <a:xfrm>
            <a:off x="4838657" y="3671446"/>
            <a:ext cx="4032408" cy="261610"/>
          </a:xfrm>
          <a:prstGeom prst="rect">
            <a:avLst/>
          </a:prstGeom>
          <a:noFill/>
        </p:spPr>
        <p:txBody>
          <a:bodyPr wrap="square" rtlCol="0">
            <a:spAutoFit/>
          </a:bodyPr>
          <a:lstStyle/>
          <a:p>
            <a:r>
              <a:rPr lang="en-GB" sz="1100" dirty="0" smtClean="0"/>
              <a:t>Figure </a:t>
            </a:r>
            <a:r>
              <a:rPr lang="en-GB" sz="1100" dirty="0"/>
              <a:t>4 - Offences by month</a:t>
            </a:r>
          </a:p>
        </p:txBody>
      </p:sp>
      <p:pic>
        <p:nvPicPr>
          <p:cNvPr id="2" name="Picture 1"/>
          <p:cNvPicPr>
            <a:picLocks noChangeAspect="1"/>
          </p:cNvPicPr>
          <p:nvPr/>
        </p:nvPicPr>
        <p:blipFill>
          <a:blip r:embed="rId2"/>
          <a:stretch>
            <a:fillRect/>
          </a:stretch>
        </p:blipFill>
        <p:spPr>
          <a:xfrm>
            <a:off x="4854952" y="1056589"/>
            <a:ext cx="4066688" cy="1620000"/>
          </a:xfrm>
          <a:prstGeom prst="rect">
            <a:avLst/>
          </a:prstGeom>
        </p:spPr>
      </p:pic>
      <p:pic>
        <p:nvPicPr>
          <p:cNvPr id="3" name="Picture 2"/>
          <p:cNvPicPr>
            <a:picLocks noChangeAspect="1"/>
          </p:cNvPicPr>
          <p:nvPr/>
        </p:nvPicPr>
        <p:blipFill>
          <a:blip r:embed="rId3"/>
          <a:stretch>
            <a:fillRect/>
          </a:stretch>
        </p:blipFill>
        <p:spPr>
          <a:xfrm>
            <a:off x="4870995" y="3954551"/>
            <a:ext cx="4060253" cy="1620000"/>
          </a:xfrm>
          <a:prstGeom prst="rect">
            <a:avLst/>
          </a:prstGeom>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a:xfrm>
            <a:off x="6516216" y="6324295"/>
            <a:ext cx="2133600" cy="365125"/>
          </a:xfrm>
        </p:spPr>
        <p:txBody>
          <a:bodyPr/>
          <a:lstStyle/>
          <a:p>
            <a:fld id="{E0D83E65-4E55-4BA6-A0BC-212B9D3BDCE3}" type="slidenum">
              <a:rPr lang="en-GB" smtClean="0"/>
              <a:pPr/>
              <a:t>5</a:t>
            </a:fld>
            <a:endParaRPr lang="en-GB" dirty="0"/>
          </a:p>
        </p:txBody>
      </p:sp>
      <p:sp>
        <p:nvSpPr>
          <p:cNvPr id="13" name="TextBox 12"/>
          <p:cNvSpPr txBox="1"/>
          <p:nvPr/>
        </p:nvSpPr>
        <p:spPr>
          <a:xfrm>
            <a:off x="29479" y="642174"/>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15" name="TextBox 14"/>
          <p:cNvSpPr txBox="1"/>
          <p:nvPr/>
        </p:nvSpPr>
        <p:spPr>
          <a:xfrm>
            <a:off x="4932040" y="980728"/>
            <a:ext cx="3968187" cy="261610"/>
          </a:xfrm>
          <a:prstGeom prst="rect">
            <a:avLst/>
          </a:prstGeom>
          <a:noFill/>
        </p:spPr>
        <p:txBody>
          <a:bodyPr wrap="square" rtlCol="0">
            <a:spAutoFit/>
          </a:bodyPr>
          <a:lstStyle/>
          <a:p>
            <a:r>
              <a:rPr lang="en-GB" sz="1100" dirty="0" smtClean="0"/>
              <a:t>Figure </a:t>
            </a:r>
            <a:r>
              <a:rPr lang="en-GB" sz="1100" dirty="0"/>
              <a:t>5 </a:t>
            </a:r>
            <a:r>
              <a:rPr lang="en-GB" sz="1100" dirty="0" smtClean="0"/>
              <a:t> - Offences </a:t>
            </a:r>
            <a:r>
              <a:rPr lang="en-GB" sz="1100" dirty="0"/>
              <a:t>by </a:t>
            </a:r>
            <a:r>
              <a:rPr lang="en-GB" sz="1100" dirty="0" smtClean="0"/>
              <a:t>month</a:t>
            </a:r>
            <a:endParaRPr lang="en-GB" sz="1100" dirty="0"/>
          </a:p>
        </p:txBody>
      </p:sp>
      <p:sp>
        <p:nvSpPr>
          <p:cNvPr id="17" name="TextBox 16"/>
          <p:cNvSpPr txBox="1"/>
          <p:nvPr/>
        </p:nvSpPr>
        <p:spPr>
          <a:xfrm>
            <a:off x="4961650" y="4365104"/>
            <a:ext cx="4074846" cy="261610"/>
          </a:xfrm>
          <a:prstGeom prst="rect">
            <a:avLst/>
          </a:prstGeom>
          <a:noFill/>
        </p:spPr>
        <p:txBody>
          <a:bodyPr wrap="square" rtlCol="0">
            <a:spAutoFit/>
          </a:bodyPr>
          <a:lstStyle/>
          <a:p>
            <a:r>
              <a:rPr lang="en-GB" sz="1100" dirty="0" smtClean="0"/>
              <a:t>Figure </a:t>
            </a:r>
            <a:r>
              <a:rPr lang="en-GB" sz="1100" dirty="0"/>
              <a:t>6 - Offences by </a:t>
            </a:r>
            <a:r>
              <a:rPr lang="en-GB" sz="1100" dirty="0" smtClean="0"/>
              <a:t>month</a:t>
            </a:r>
            <a:endParaRPr lang="en-GB" sz="1100" dirty="0"/>
          </a:p>
        </p:txBody>
      </p:sp>
      <p:sp>
        <p:nvSpPr>
          <p:cNvPr id="12" name="TextBox 11"/>
          <p:cNvSpPr txBox="1"/>
          <p:nvPr/>
        </p:nvSpPr>
        <p:spPr>
          <a:xfrm>
            <a:off x="23069" y="1030986"/>
            <a:ext cx="4764955" cy="2308324"/>
          </a:xfrm>
          <a:prstGeom prst="rect">
            <a:avLst/>
          </a:prstGeom>
          <a:noFill/>
        </p:spPr>
        <p:txBody>
          <a:bodyPr wrap="square" rtlCol="0">
            <a:spAutoFit/>
          </a:bodyPr>
          <a:lstStyle/>
          <a:p>
            <a:r>
              <a:rPr lang="en-GB" sz="1200" b="1" dirty="0" smtClean="0"/>
              <a:t>Robbery of Personal Property Offences</a:t>
            </a:r>
            <a:endParaRPr lang="en-GB" sz="1200" b="1" dirty="0"/>
          </a:p>
          <a:p>
            <a:pPr marL="171450" indent="-171450">
              <a:buFont typeface="Arial" panose="020B0604020202020204" pitchFamily="34" charset="0"/>
              <a:buChar char="•"/>
            </a:pPr>
            <a:r>
              <a:rPr lang="en-GB" sz="1200" dirty="0" smtClean="0"/>
              <a:t>The Force and three districts experienced a statistically significant increase in February 2019.</a:t>
            </a:r>
          </a:p>
          <a:p>
            <a:pPr marL="171450" indent="-171450">
              <a:buFont typeface="Arial" panose="020B0604020202020204" pitchFamily="34" charset="0"/>
              <a:buChar char="•"/>
            </a:pPr>
            <a:r>
              <a:rPr lang="en-GB" sz="1200" dirty="0" smtClean="0"/>
              <a:t>18.2% increase (240 offences) compared to the 12 months to February 2018. </a:t>
            </a:r>
          </a:p>
          <a:p>
            <a:pPr marL="171450" indent="-171450">
              <a:buFont typeface="Arial" panose="020B0604020202020204" pitchFamily="34" charset="0"/>
              <a:buChar char="•"/>
            </a:pPr>
            <a:r>
              <a:rPr lang="en-GB" sz="1200" dirty="0" smtClean="0"/>
              <a:t>Essex </a:t>
            </a:r>
            <a:r>
              <a:rPr lang="en-GB" sz="1200" dirty="0"/>
              <a:t>is 7</a:t>
            </a:r>
            <a:r>
              <a:rPr lang="en-GB" sz="1200" baseline="30000" dirty="0" smtClean="0"/>
              <a:t>th</a:t>
            </a:r>
            <a:r>
              <a:rPr lang="en-GB" sz="1200" dirty="0" smtClean="0"/>
              <a:t> in </a:t>
            </a:r>
            <a:r>
              <a:rPr lang="en-GB" sz="1200" dirty="0"/>
              <a:t>its MSG and </a:t>
            </a:r>
            <a:r>
              <a:rPr lang="en-GB" sz="1200" dirty="0" smtClean="0"/>
              <a:t>28</a:t>
            </a:r>
            <a:r>
              <a:rPr lang="en-GB" sz="1200" baseline="30000" dirty="0" smtClean="0"/>
              <a:t>th</a:t>
            </a:r>
            <a:r>
              <a:rPr lang="en-GB" sz="1200" dirty="0" smtClean="0"/>
              <a:t> nationally </a:t>
            </a:r>
            <a:r>
              <a:rPr lang="en-GB" sz="1200" dirty="0"/>
              <a:t>for crimes per 1,000 of the population. Essex is 4</a:t>
            </a:r>
            <a:r>
              <a:rPr lang="en-GB" sz="1200" baseline="30000" dirty="0" smtClean="0"/>
              <a:t>th</a:t>
            </a:r>
            <a:r>
              <a:rPr lang="en-GB" sz="1200" dirty="0" smtClean="0"/>
              <a:t> </a:t>
            </a:r>
            <a:r>
              <a:rPr lang="en-GB" sz="1200" dirty="0"/>
              <a:t>in its MSG and </a:t>
            </a:r>
            <a:r>
              <a:rPr lang="en-GB" sz="1200" dirty="0" smtClean="0"/>
              <a:t>16</a:t>
            </a:r>
            <a:r>
              <a:rPr lang="en-GB" sz="1200" baseline="30000" dirty="0" smtClean="0"/>
              <a:t>th</a:t>
            </a:r>
            <a:r>
              <a:rPr lang="en-GB" sz="1200" dirty="0" smtClean="0"/>
              <a:t> nationally </a:t>
            </a:r>
            <a:r>
              <a:rPr lang="en-GB" sz="1200" dirty="0"/>
              <a:t>for crime increase. </a:t>
            </a:r>
            <a:endParaRPr lang="en-GB" sz="1200" dirty="0" smtClean="0"/>
          </a:p>
          <a:p>
            <a:pPr marL="171450" indent="-171450">
              <a:buFont typeface="Arial" panose="020B0604020202020204" pitchFamily="34" charset="0"/>
              <a:buChar char="•"/>
            </a:pPr>
            <a:r>
              <a:rPr lang="en-GB" sz="1200" dirty="0"/>
              <a:t>Increases seen in </a:t>
            </a:r>
            <a:r>
              <a:rPr lang="en-GB" sz="1200" dirty="0" smtClean="0"/>
              <a:t>38 </a:t>
            </a:r>
            <a:r>
              <a:rPr lang="en-GB" sz="1200" dirty="0"/>
              <a:t>out of 42 forces. </a:t>
            </a:r>
          </a:p>
          <a:p>
            <a:pPr marL="171450" indent="-171450">
              <a:buFont typeface="Arial" panose="020B0604020202020204" pitchFamily="34" charset="0"/>
              <a:buChar char="•"/>
            </a:pPr>
            <a:r>
              <a:rPr lang="en-GB" sz="1200" dirty="0"/>
              <a:t>The </a:t>
            </a:r>
            <a:r>
              <a:rPr lang="en-GB" sz="1200" dirty="0" smtClean="0"/>
              <a:t>forecast </a:t>
            </a:r>
            <a:r>
              <a:rPr lang="en-GB" sz="1200" dirty="0"/>
              <a:t>is that </a:t>
            </a:r>
            <a:r>
              <a:rPr lang="en-GB" sz="1200" dirty="0" smtClean="0"/>
              <a:t>Robbery of Personal Property offences will </a:t>
            </a:r>
            <a:r>
              <a:rPr lang="en-GB" sz="1200" dirty="0"/>
              <a:t>be higher than that experienced in the same months in previous years.  None of the next three months are </a:t>
            </a:r>
            <a:r>
              <a:rPr lang="en-GB" sz="1200" dirty="0" smtClean="0"/>
              <a:t>forecast </a:t>
            </a:r>
            <a:r>
              <a:rPr lang="en-GB" sz="1200" dirty="0"/>
              <a:t>to be statistical exceptions.</a:t>
            </a:r>
          </a:p>
        </p:txBody>
      </p:sp>
      <p:sp>
        <p:nvSpPr>
          <p:cNvPr id="7" name="Rectangle 6"/>
          <p:cNvSpPr/>
          <p:nvPr/>
        </p:nvSpPr>
        <p:spPr>
          <a:xfrm>
            <a:off x="102746" y="4437112"/>
            <a:ext cx="4572000" cy="1754326"/>
          </a:xfrm>
          <a:prstGeom prst="rect">
            <a:avLst/>
          </a:prstGeom>
        </p:spPr>
        <p:txBody>
          <a:bodyPr>
            <a:spAutoFit/>
          </a:bodyPr>
          <a:lstStyle/>
          <a:p>
            <a:pPr lvl="0"/>
            <a:r>
              <a:rPr lang="en-GB" sz="1200" b="1" dirty="0" smtClean="0"/>
              <a:t>Burglary Other</a:t>
            </a:r>
            <a:endParaRPr lang="en-GB" sz="1200" b="1" dirty="0"/>
          </a:p>
          <a:p>
            <a:pPr marL="171450" indent="-171450">
              <a:buFont typeface="Arial" panose="020B0604020202020204" pitchFamily="34" charset="0"/>
              <a:buChar char="•"/>
            </a:pPr>
            <a:r>
              <a:rPr lang="en-GB" sz="1200" dirty="0" smtClean="0"/>
              <a:t>The Force experienced a </a:t>
            </a:r>
            <a:r>
              <a:rPr lang="en-GB" sz="1200" dirty="0"/>
              <a:t>statistically significant </a:t>
            </a:r>
            <a:r>
              <a:rPr lang="en-GB" sz="1200" dirty="0" smtClean="0"/>
              <a:t>decrease </a:t>
            </a:r>
            <a:r>
              <a:rPr lang="en-GB" sz="1200" dirty="0"/>
              <a:t>in February 2019</a:t>
            </a:r>
            <a:r>
              <a:rPr lang="en-GB" sz="1200" dirty="0" smtClean="0"/>
              <a:t>. No districts experienced a statistically significant decrease.</a:t>
            </a:r>
          </a:p>
          <a:p>
            <a:pPr marL="171450" indent="-171450">
              <a:buFont typeface="Arial" panose="020B0604020202020204" pitchFamily="34" charset="0"/>
              <a:buChar char="•"/>
            </a:pPr>
            <a:r>
              <a:rPr lang="en-GB" sz="1200" dirty="0" smtClean="0"/>
              <a:t>2.5% decrease (146 fewer </a:t>
            </a:r>
            <a:r>
              <a:rPr lang="en-GB" sz="1200" dirty="0"/>
              <a:t>offences) compared to the 12 months to February 2018. </a:t>
            </a:r>
            <a:endParaRPr lang="en-GB" sz="1200" dirty="0" smtClean="0"/>
          </a:p>
          <a:p>
            <a:pPr marL="171450" lvl="0" indent="-171450">
              <a:buFont typeface="Arial" panose="020B0604020202020204" pitchFamily="34" charset="0"/>
              <a:buChar char="•"/>
            </a:pPr>
            <a:r>
              <a:rPr lang="en-GB" sz="1200" dirty="0" smtClean="0"/>
              <a:t>There </a:t>
            </a:r>
            <a:r>
              <a:rPr lang="en-GB" sz="1200" dirty="0"/>
              <a:t>are no national or MSG comparisons on </a:t>
            </a:r>
            <a:r>
              <a:rPr lang="en-GB" sz="1200" dirty="0" err="1" smtClean="0"/>
              <a:t>iQuanta</a:t>
            </a:r>
            <a:r>
              <a:rPr lang="en-GB" sz="1200" dirty="0" smtClean="0"/>
              <a:t> </a:t>
            </a:r>
            <a:r>
              <a:rPr lang="en-GB" sz="1200" dirty="0"/>
              <a:t>for </a:t>
            </a:r>
            <a:r>
              <a:rPr lang="en-GB" sz="1200" dirty="0" smtClean="0"/>
              <a:t>Burglary Other.</a:t>
            </a:r>
            <a:endParaRPr lang="en-GB" sz="1200" dirty="0"/>
          </a:p>
          <a:p>
            <a:pPr marL="171450" lvl="0" indent="-171450">
              <a:buFont typeface="Arial" panose="020B0604020202020204" pitchFamily="34" charset="0"/>
              <a:buChar char="•"/>
            </a:pPr>
            <a:r>
              <a:rPr lang="en-GB" sz="1200" dirty="0" smtClean="0"/>
              <a:t>There </a:t>
            </a:r>
            <a:r>
              <a:rPr lang="en-GB" sz="1200" dirty="0"/>
              <a:t>is no statistically consistent pattern for </a:t>
            </a:r>
            <a:r>
              <a:rPr lang="en-GB" sz="1200" dirty="0" smtClean="0"/>
              <a:t>Burglary Other offences.  </a:t>
            </a:r>
            <a:r>
              <a:rPr lang="en-GB" sz="1200" dirty="0"/>
              <a:t>Forecasts cannot therefore be provided.</a:t>
            </a:r>
          </a:p>
        </p:txBody>
      </p:sp>
      <p:pic>
        <p:nvPicPr>
          <p:cNvPr id="2" name="Picture 1"/>
          <p:cNvPicPr>
            <a:picLocks noChangeAspect="1"/>
          </p:cNvPicPr>
          <p:nvPr/>
        </p:nvPicPr>
        <p:blipFill>
          <a:blip r:embed="rId2"/>
          <a:stretch>
            <a:fillRect/>
          </a:stretch>
        </p:blipFill>
        <p:spPr>
          <a:xfrm>
            <a:off x="4948191" y="1241772"/>
            <a:ext cx="4060253" cy="1620000"/>
          </a:xfrm>
          <a:prstGeom prst="rect">
            <a:avLst/>
          </a:prstGeom>
        </p:spPr>
      </p:pic>
      <p:pic>
        <p:nvPicPr>
          <p:cNvPr id="5" name="Picture 4"/>
          <p:cNvPicPr>
            <a:picLocks noChangeAspect="1"/>
          </p:cNvPicPr>
          <p:nvPr/>
        </p:nvPicPr>
        <p:blipFill>
          <a:blip r:embed="rId3"/>
          <a:stretch>
            <a:fillRect/>
          </a:stretch>
        </p:blipFill>
        <p:spPr>
          <a:xfrm>
            <a:off x="4882789" y="4626714"/>
            <a:ext cx="4066688" cy="1620000"/>
          </a:xfrm>
          <a:prstGeom prst="rect">
            <a:avLst/>
          </a:prstGeom>
        </p:spPr>
      </p:pic>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a:xfrm>
            <a:off x="6516216" y="6324295"/>
            <a:ext cx="2133600" cy="365125"/>
          </a:xfrm>
        </p:spPr>
        <p:txBody>
          <a:bodyPr/>
          <a:lstStyle/>
          <a:p>
            <a:fld id="{E0D83E65-4E55-4BA6-A0BC-212B9D3BDCE3}" type="slidenum">
              <a:rPr lang="en-GB" smtClean="0"/>
              <a:pPr/>
              <a:t>6</a:t>
            </a:fld>
            <a:endParaRPr lang="en-GB" dirty="0"/>
          </a:p>
        </p:txBody>
      </p:sp>
      <p:sp>
        <p:nvSpPr>
          <p:cNvPr id="15" name="TextBox 14"/>
          <p:cNvSpPr txBox="1"/>
          <p:nvPr/>
        </p:nvSpPr>
        <p:spPr>
          <a:xfrm>
            <a:off x="4932040" y="980728"/>
            <a:ext cx="3968187" cy="261610"/>
          </a:xfrm>
          <a:prstGeom prst="rect">
            <a:avLst/>
          </a:prstGeom>
          <a:noFill/>
        </p:spPr>
        <p:txBody>
          <a:bodyPr wrap="square" rtlCol="0">
            <a:spAutoFit/>
          </a:bodyPr>
          <a:lstStyle/>
          <a:p>
            <a:r>
              <a:rPr lang="en-GB" sz="1100" dirty="0" smtClean="0"/>
              <a:t>Figure </a:t>
            </a:r>
            <a:r>
              <a:rPr lang="en-GB" sz="1100" dirty="0"/>
              <a:t>7</a:t>
            </a:r>
            <a:r>
              <a:rPr lang="en-GB" sz="1100" dirty="0" smtClean="0"/>
              <a:t>  - Offences </a:t>
            </a:r>
            <a:r>
              <a:rPr lang="en-GB" sz="1100" dirty="0"/>
              <a:t>by </a:t>
            </a:r>
            <a:r>
              <a:rPr lang="en-GB" sz="1100" dirty="0" smtClean="0"/>
              <a:t>month</a:t>
            </a:r>
            <a:endParaRPr lang="en-GB" sz="1100" dirty="0"/>
          </a:p>
        </p:txBody>
      </p:sp>
      <p:sp>
        <p:nvSpPr>
          <p:cNvPr id="14" name="TextBox 13"/>
          <p:cNvSpPr txBox="1"/>
          <p:nvPr/>
        </p:nvSpPr>
        <p:spPr>
          <a:xfrm>
            <a:off x="0" y="1111533"/>
            <a:ext cx="4821382" cy="2308324"/>
          </a:xfrm>
          <a:prstGeom prst="rect">
            <a:avLst/>
          </a:prstGeom>
          <a:noFill/>
        </p:spPr>
        <p:txBody>
          <a:bodyPr wrap="square" rtlCol="0">
            <a:spAutoFit/>
          </a:bodyPr>
          <a:lstStyle/>
          <a:p>
            <a:r>
              <a:rPr lang="en-GB" sz="1200" b="1" dirty="0" smtClean="0"/>
              <a:t>Arson Offences</a:t>
            </a:r>
            <a:endParaRPr lang="en-GB" sz="1200" b="1" dirty="0"/>
          </a:p>
          <a:p>
            <a:pPr marL="171450" indent="-171450">
              <a:buFont typeface="Arial" panose="020B0604020202020204" pitchFamily="34" charset="0"/>
              <a:buChar char="•"/>
            </a:pPr>
            <a:r>
              <a:rPr lang="en-GB" sz="1200" dirty="0"/>
              <a:t>The Force and </a:t>
            </a:r>
            <a:r>
              <a:rPr lang="en-GB" sz="1200" dirty="0" smtClean="0"/>
              <a:t>four districts experienced a statistically </a:t>
            </a:r>
            <a:r>
              <a:rPr lang="en-GB" sz="1200" dirty="0"/>
              <a:t>significant </a:t>
            </a:r>
            <a:r>
              <a:rPr lang="en-GB" sz="1200" dirty="0" smtClean="0"/>
              <a:t>increase </a:t>
            </a:r>
            <a:r>
              <a:rPr lang="en-GB" sz="1200" dirty="0"/>
              <a:t>in </a:t>
            </a:r>
            <a:r>
              <a:rPr lang="en-GB" sz="1200" dirty="0" smtClean="0"/>
              <a:t>February 2019.</a:t>
            </a:r>
            <a:endParaRPr lang="en-GB" sz="1200" dirty="0"/>
          </a:p>
          <a:p>
            <a:pPr marL="171450" indent="-171450">
              <a:buFont typeface="Arial" panose="020B0604020202020204" pitchFamily="34" charset="0"/>
              <a:buChar char="•"/>
            </a:pPr>
            <a:r>
              <a:rPr lang="en-GB" sz="1200" dirty="0" smtClean="0"/>
              <a:t>11.7% </a:t>
            </a:r>
            <a:r>
              <a:rPr lang="en-GB" sz="1200" dirty="0"/>
              <a:t>increase </a:t>
            </a:r>
            <a:r>
              <a:rPr lang="en-GB" sz="1200" dirty="0" smtClean="0"/>
              <a:t>(64 offences</a:t>
            </a:r>
            <a:r>
              <a:rPr lang="en-GB" sz="1200" dirty="0"/>
              <a:t>) compared to the 12 months to </a:t>
            </a:r>
            <a:r>
              <a:rPr lang="en-GB" sz="1200" dirty="0" smtClean="0"/>
              <a:t>February 2018. </a:t>
            </a:r>
            <a:endParaRPr lang="en-GB" sz="1200" dirty="0"/>
          </a:p>
          <a:p>
            <a:pPr marL="171450" indent="-171450">
              <a:buFont typeface="Arial" panose="020B0604020202020204" pitchFamily="34" charset="0"/>
              <a:buChar char="•"/>
            </a:pPr>
            <a:r>
              <a:rPr lang="en-GB" sz="1200" dirty="0"/>
              <a:t>Essex is </a:t>
            </a:r>
            <a:r>
              <a:rPr lang="en-GB" sz="1200" dirty="0" smtClean="0"/>
              <a:t>3</a:t>
            </a:r>
            <a:r>
              <a:rPr lang="en-GB" sz="1200" baseline="30000" dirty="0" smtClean="0"/>
              <a:t>rd</a:t>
            </a:r>
            <a:r>
              <a:rPr lang="en-GB" sz="1200" dirty="0" smtClean="0"/>
              <a:t> in </a:t>
            </a:r>
            <a:r>
              <a:rPr lang="en-GB" sz="1200" dirty="0"/>
              <a:t>its MSG and </a:t>
            </a:r>
            <a:r>
              <a:rPr lang="en-GB" sz="1200" dirty="0" smtClean="0"/>
              <a:t>10</a:t>
            </a:r>
            <a:r>
              <a:rPr lang="en-GB" sz="1200" baseline="30000" dirty="0" smtClean="0"/>
              <a:t>th</a:t>
            </a:r>
            <a:r>
              <a:rPr lang="en-GB" sz="1200" dirty="0" smtClean="0"/>
              <a:t> nationally </a:t>
            </a:r>
            <a:r>
              <a:rPr lang="en-GB" sz="1200" dirty="0"/>
              <a:t>for crimes per 1,000 of the population. Essex is </a:t>
            </a:r>
            <a:r>
              <a:rPr lang="en-GB" sz="1200" dirty="0" smtClean="0"/>
              <a:t>6</a:t>
            </a:r>
            <a:r>
              <a:rPr lang="en-GB" sz="1200" baseline="30000" dirty="0" smtClean="0"/>
              <a:t>th</a:t>
            </a:r>
            <a:r>
              <a:rPr lang="en-GB" sz="1200" dirty="0" smtClean="0"/>
              <a:t> in </a:t>
            </a:r>
            <a:r>
              <a:rPr lang="en-GB" sz="1200" dirty="0"/>
              <a:t>its MSG and </a:t>
            </a:r>
            <a:r>
              <a:rPr lang="en-GB" sz="1200" dirty="0" smtClean="0"/>
              <a:t>27</a:t>
            </a:r>
            <a:r>
              <a:rPr lang="en-GB" sz="1200" baseline="30000" dirty="0" smtClean="0"/>
              <a:t>th</a:t>
            </a:r>
            <a:r>
              <a:rPr lang="en-GB" sz="1200" dirty="0" smtClean="0"/>
              <a:t> nationally </a:t>
            </a:r>
            <a:r>
              <a:rPr lang="en-GB" sz="1200" dirty="0"/>
              <a:t>for crime increase. </a:t>
            </a:r>
            <a:endParaRPr lang="en-GB" sz="1200" dirty="0" smtClean="0"/>
          </a:p>
          <a:p>
            <a:pPr marL="171450" indent="-171450">
              <a:buFont typeface="Arial" panose="020B0604020202020204" pitchFamily="34" charset="0"/>
              <a:buChar char="•"/>
            </a:pPr>
            <a:r>
              <a:rPr lang="en-GB" sz="1200" dirty="0" smtClean="0"/>
              <a:t>Increases </a:t>
            </a:r>
            <a:r>
              <a:rPr lang="en-GB" sz="1200" dirty="0"/>
              <a:t>seen in </a:t>
            </a:r>
            <a:r>
              <a:rPr lang="en-GB" sz="1200" dirty="0" smtClean="0"/>
              <a:t>16 </a:t>
            </a:r>
            <a:r>
              <a:rPr lang="en-GB" sz="1200" dirty="0"/>
              <a:t>out of 42 forces. </a:t>
            </a:r>
          </a:p>
          <a:p>
            <a:pPr marL="171450" indent="-171450">
              <a:buFont typeface="Arial" panose="020B0604020202020204" pitchFamily="34" charset="0"/>
              <a:buChar char="•"/>
            </a:pPr>
            <a:r>
              <a:rPr lang="en-GB" sz="1200" dirty="0" smtClean="0"/>
              <a:t>There </a:t>
            </a:r>
            <a:r>
              <a:rPr lang="en-GB" sz="1200" dirty="0"/>
              <a:t>is no statistically consistent pattern for </a:t>
            </a:r>
            <a:r>
              <a:rPr lang="en-GB" sz="1200" dirty="0" smtClean="0"/>
              <a:t>Arson.  Forecasts </a:t>
            </a:r>
            <a:r>
              <a:rPr lang="en-GB" sz="1200" dirty="0"/>
              <a:t>cannot </a:t>
            </a:r>
            <a:r>
              <a:rPr lang="en-GB" sz="1200" dirty="0" smtClean="0"/>
              <a:t>therefore be </a:t>
            </a:r>
            <a:r>
              <a:rPr lang="en-GB" sz="1200" dirty="0"/>
              <a:t>provided</a:t>
            </a:r>
            <a:r>
              <a:rPr lang="en-GB" sz="1200" dirty="0" smtClean="0"/>
              <a:t>.</a:t>
            </a:r>
          </a:p>
          <a:p>
            <a:pPr marL="171450" indent="-171450">
              <a:buFont typeface="Arial" panose="020B0604020202020204" pitchFamily="34" charset="0"/>
              <a:buChar char="•"/>
            </a:pPr>
            <a:r>
              <a:rPr lang="en-GB" sz="1200" dirty="0" smtClean="0"/>
              <a:t>From September 2018, the Fire and Rescue Service changed the method of reporting fires to the police to on-line reporting.</a:t>
            </a:r>
            <a:endParaRPr lang="en-GB" sz="1200" dirty="0"/>
          </a:p>
        </p:txBody>
      </p:sp>
      <p:pic>
        <p:nvPicPr>
          <p:cNvPr id="2" name="Picture 1"/>
          <p:cNvPicPr>
            <a:picLocks noChangeAspect="1"/>
          </p:cNvPicPr>
          <p:nvPr/>
        </p:nvPicPr>
        <p:blipFill>
          <a:blip r:embed="rId2"/>
          <a:stretch>
            <a:fillRect/>
          </a:stretch>
        </p:blipFill>
        <p:spPr>
          <a:xfrm>
            <a:off x="4919293" y="1273069"/>
            <a:ext cx="4066688" cy="1620000"/>
          </a:xfrm>
          <a:prstGeom prst="rect">
            <a:avLst/>
          </a:prstGeom>
        </p:spPr>
      </p:pic>
    </p:spTree>
    <p:extLst>
      <p:ext uri="{BB962C8B-B14F-4D97-AF65-F5344CB8AC3E}">
        <p14:creationId xmlns:p14="http://schemas.microsoft.com/office/powerpoint/2010/main" val="66963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
        <p:nvSpPr>
          <p:cNvPr id="11" name="TextBox 10"/>
          <p:cNvSpPr txBox="1"/>
          <p:nvPr/>
        </p:nvSpPr>
        <p:spPr>
          <a:xfrm>
            <a:off x="0" y="714182"/>
            <a:ext cx="4780489" cy="338554"/>
          </a:xfrm>
          <a:prstGeom prst="rect">
            <a:avLst/>
          </a:prstGeom>
          <a:noFill/>
        </p:spPr>
        <p:txBody>
          <a:bodyPr wrap="square" rtlCol="0">
            <a:spAutoFit/>
          </a:bodyPr>
          <a:lstStyle/>
          <a:p>
            <a:pPr lvl="0"/>
            <a:r>
              <a:rPr lang="en-GB" sz="1600" b="1" u="sng" dirty="0" smtClean="0"/>
              <a:t>Solved Rates by Exception</a:t>
            </a:r>
          </a:p>
        </p:txBody>
      </p:sp>
      <p:sp>
        <p:nvSpPr>
          <p:cNvPr id="15" name="TextBox 14"/>
          <p:cNvSpPr txBox="1"/>
          <p:nvPr/>
        </p:nvSpPr>
        <p:spPr>
          <a:xfrm>
            <a:off x="4825382" y="1030986"/>
            <a:ext cx="4173346" cy="261610"/>
          </a:xfrm>
          <a:prstGeom prst="rect">
            <a:avLst/>
          </a:prstGeom>
          <a:noFill/>
        </p:spPr>
        <p:txBody>
          <a:bodyPr wrap="square" rtlCol="0">
            <a:spAutoFit/>
          </a:bodyPr>
          <a:lstStyle/>
          <a:p>
            <a:r>
              <a:rPr lang="en-GB" sz="1100" dirty="0" smtClean="0"/>
              <a:t>Figure 8 </a:t>
            </a:r>
            <a:r>
              <a:rPr lang="en-GB" sz="1100" dirty="0"/>
              <a:t>- Solved rate by </a:t>
            </a:r>
            <a:r>
              <a:rPr lang="en-GB" sz="1100" dirty="0" smtClean="0"/>
              <a:t>month</a:t>
            </a:r>
            <a:endParaRPr lang="en-GB" sz="1100" dirty="0"/>
          </a:p>
        </p:txBody>
      </p:sp>
      <p:sp>
        <p:nvSpPr>
          <p:cNvPr id="16" name="TextBox 15"/>
          <p:cNvSpPr txBox="1"/>
          <p:nvPr/>
        </p:nvSpPr>
        <p:spPr>
          <a:xfrm>
            <a:off x="4787857" y="3959478"/>
            <a:ext cx="4104213" cy="261610"/>
          </a:xfrm>
          <a:prstGeom prst="rect">
            <a:avLst/>
          </a:prstGeom>
          <a:noFill/>
        </p:spPr>
        <p:txBody>
          <a:bodyPr wrap="square" rtlCol="0">
            <a:spAutoFit/>
          </a:bodyPr>
          <a:lstStyle/>
          <a:p>
            <a:r>
              <a:rPr lang="en-GB" sz="1100" dirty="0" smtClean="0"/>
              <a:t>Figure </a:t>
            </a:r>
            <a:r>
              <a:rPr lang="en-GB" sz="1100" dirty="0"/>
              <a:t>9</a:t>
            </a:r>
            <a:r>
              <a:rPr lang="en-GB" sz="1100" dirty="0" smtClean="0"/>
              <a:t> </a:t>
            </a:r>
            <a:r>
              <a:rPr lang="en-GB" sz="1100" dirty="0"/>
              <a:t>- Solved rate by </a:t>
            </a:r>
            <a:r>
              <a:rPr lang="en-GB" sz="1100" dirty="0" smtClean="0"/>
              <a:t>month</a:t>
            </a:r>
            <a:endParaRPr lang="en-GB" sz="1100" dirty="0"/>
          </a:p>
        </p:txBody>
      </p:sp>
      <p:sp>
        <p:nvSpPr>
          <p:cNvPr id="13" name="TextBox 12"/>
          <p:cNvSpPr txBox="1"/>
          <p:nvPr/>
        </p:nvSpPr>
        <p:spPr>
          <a:xfrm>
            <a:off x="37525" y="1121805"/>
            <a:ext cx="4787857" cy="1569660"/>
          </a:xfrm>
          <a:prstGeom prst="rect">
            <a:avLst/>
          </a:prstGeom>
          <a:noFill/>
        </p:spPr>
        <p:txBody>
          <a:bodyPr wrap="square" rtlCol="0">
            <a:spAutoFit/>
          </a:bodyPr>
          <a:lstStyle/>
          <a:p>
            <a:r>
              <a:rPr lang="en-GB" sz="1200" b="1" dirty="0" smtClean="0"/>
              <a:t>Burglary Other</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(at 4.6%).</a:t>
            </a:r>
            <a:endParaRPr lang="en-GB" sz="1200" dirty="0"/>
          </a:p>
          <a:p>
            <a:pPr marL="171450" indent="-171450">
              <a:buFont typeface="Arial" panose="020B0604020202020204" pitchFamily="34" charset="0"/>
              <a:buChar char="•"/>
            </a:pPr>
            <a:r>
              <a:rPr lang="en-GB" sz="1200" dirty="0"/>
              <a:t>The number of crimes solved </a:t>
            </a:r>
            <a:r>
              <a:rPr lang="en-GB" sz="1200" dirty="0" smtClean="0"/>
              <a:t>decreased: </a:t>
            </a:r>
            <a:r>
              <a:rPr lang="en-GB" sz="1200" dirty="0"/>
              <a:t>by </a:t>
            </a:r>
            <a:r>
              <a:rPr lang="en-GB" sz="1200" dirty="0" smtClean="0"/>
              <a:t>17.3% (56 fewer to 267 solved outcomes</a:t>
            </a:r>
            <a:r>
              <a:rPr lang="en-GB" sz="1200" dirty="0"/>
              <a:t>) compared to the 12 months to </a:t>
            </a:r>
            <a:r>
              <a:rPr lang="en-GB" sz="1200" dirty="0" smtClean="0"/>
              <a:t>February 2018.</a:t>
            </a:r>
          </a:p>
          <a:p>
            <a:pPr marL="171450" indent="-171450">
              <a:buFont typeface="Arial" panose="020B0604020202020204" pitchFamily="34" charset="0"/>
              <a:buChar char="•"/>
            </a:pPr>
            <a:r>
              <a:rPr lang="en-GB" sz="1200" dirty="0"/>
              <a:t>There are no national or MSG comparisons on </a:t>
            </a:r>
            <a:r>
              <a:rPr lang="en-GB" sz="1200" dirty="0" err="1" smtClean="0"/>
              <a:t>iQuanta</a:t>
            </a:r>
            <a:r>
              <a:rPr lang="en-GB" sz="1200" dirty="0" smtClean="0"/>
              <a:t> Burglary Other solved </a:t>
            </a:r>
            <a:r>
              <a:rPr lang="en-GB" sz="1200" dirty="0"/>
              <a:t>rates</a:t>
            </a:r>
            <a:r>
              <a:rPr lang="en-GB" sz="1200" dirty="0" smtClean="0"/>
              <a:t>.</a:t>
            </a:r>
          </a:p>
          <a:p>
            <a:pPr marL="171450" lvl="0" indent="-171450">
              <a:buFont typeface="Arial" panose="020B0604020202020204" pitchFamily="34" charset="0"/>
              <a:buChar char="•"/>
            </a:pPr>
            <a:r>
              <a:rPr lang="en-GB" sz="1200" dirty="0" smtClean="0"/>
              <a:t>One district </a:t>
            </a:r>
            <a:r>
              <a:rPr lang="en-GB" sz="1200" dirty="0"/>
              <a:t>experienced a statistically significant change in </a:t>
            </a:r>
            <a:r>
              <a:rPr lang="en-GB" sz="1200" dirty="0" smtClean="0"/>
              <a:t>February 2019. The Force did not.</a:t>
            </a:r>
            <a:endParaRPr lang="en-GB" sz="1200" dirty="0"/>
          </a:p>
        </p:txBody>
      </p:sp>
      <p:sp>
        <p:nvSpPr>
          <p:cNvPr id="14" name="TextBox 13"/>
          <p:cNvSpPr txBox="1"/>
          <p:nvPr/>
        </p:nvSpPr>
        <p:spPr>
          <a:xfrm>
            <a:off x="107504" y="4077072"/>
            <a:ext cx="4787857" cy="1384995"/>
          </a:xfrm>
          <a:prstGeom prst="rect">
            <a:avLst/>
          </a:prstGeom>
          <a:noFill/>
        </p:spPr>
        <p:txBody>
          <a:bodyPr wrap="square" rtlCol="0">
            <a:spAutoFit/>
          </a:bodyPr>
          <a:lstStyle/>
          <a:p>
            <a:pPr lvl="0"/>
            <a:r>
              <a:rPr lang="en-GB" sz="1200" b="1" dirty="0" smtClean="0"/>
              <a:t>Arson Solved </a:t>
            </a:r>
            <a:r>
              <a:rPr lang="en-GB" sz="1200" b="1" dirty="0"/>
              <a:t>Rate</a:t>
            </a:r>
          </a:p>
          <a:p>
            <a:pPr marL="171450" lvl="0" indent="-171450">
              <a:buFont typeface="Arial" panose="020B0604020202020204" pitchFamily="34" charset="0"/>
              <a:buChar char="•"/>
            </a:pPr>
            <a:r>
              <a:rPr lang="en-GB" sz="1200" dirty="0"/>
              <a:t>Solved rate remains below 10% (at </a:t>
            </a:r>
            <a:r>
              <a:rPr lang="en-GB" sz="1200" dirty="0" smtClean="0"/>
              <a:t>6.0%).</a:t>
            </a:r>
            <a:endParaRPr lang="en-GB" sz="1200" dirty="0"/>
          </a:p>
          <a:p>
            <a:pPr marL="171450" lvl="0" indent="-171450">
              <a:buFont typeface="Arial" panose="020B0604020202020204" pitchFamily="34" charset="0"/>
              <a:buChar char="•"/>
            </a:pPr>
            <a:r>
              <a:rPr lang="en-GB" sz="1200" dirty="0"/>
              <a:t>The number of crimes solved </a:t>
            </a:r>
            <a:r>
              <a:rPr lang="en-GB" sz="1200" dirty="0" smtClean="0"/>
              <a:t>remained at 37 for both rolling years.</a:t>
            </a:r>
            <a:endParaRPr lang="en-GB" sz="1200" dirty="0"/>
          </a:p>
          <a:p>
            <a:pPr marL="171450" indent="-171450">
              <a:buFont typeface="Arial" panose="020B0604020202020204" pitchFamily="34" charset="0"/>
              <a:buChar char="•"/>
            </a:pPr>
            <a:r>
              <a:rPr lang="en-GB" sz="1200" dirty="0"/>
              <a:t>Essex is </a:t>
            </a:r>
            <a:r>
              <a:rPr lang="en-GB" sz="1200" dirty="0" smtClean="0"/>
              <a:t>6</a:t>
            </a:r>
            <a:r>
              <a:rPr lang="en-GB" sz="1200" baseline="30000" dirty="0" smtClean="0"/>
              <a:t>th</a:t>
            </a:r>
            <a:r>
              <a:rPr lang="en-GB" sz="1200" dirty="0" smtClean="0"/>
              <a:t> </a:t>
            </a:r>
            <a:r>
              <a:rPr lang="en-GB" sz="1200" dirty="0"/>
              <a:t>in its MSG and </a:t>
            </a:r>
            <a:r>
              <a:rPr lang="en-GB" sz="1200" dirty="0" smtClean="0"/>
              <a:t>24</a:t>
            </a:r>
            <a:r>
              <a:rPr lang="en-GB" sz="1200" baseline="30000" dirty="0" smtClean="0"/>
              <a:t>th</a:t>
            </a:r>
            <a:r>
              <a:rPr lang="en-GB" sz="1200" dirty="0" smtClean="0"/>
              <a:t> nationally </a:t>
            </a:r>
            <a:r>
              <a:rPr lang="en-GB" sz="1200" dirty="0"/>
              <a:t>for solved rate</a:t>
            </a:r>
            <a:r>
              <a:rPr lang="en-GB" sz="1200" dirty="0" smtClean="0"/>
              <a:t>. Essex </a:t>
            </a:r>
            <a:r>
              <a:rPr lang="en-GB" sz="1200" dirty="0"/>
              <a:t>is </a:t>
            </a:r>
            <a:r>
              <a:rPr lang="en-GB" sz="1200" dirty="0" smtClean="0"/>
              <a:t>5</a:t>
            </a:r>
            <a:r>
              <a:rPr lang="en-GB" sz="1200" baseline="30000" dirty="0" smtClean="0"/>
              <a:t>th</a:t>
            </a:r>
            <a:r>
              <a:rPr lang="en-GB" sz="1200" dirty="0" smtClean="0"/>
              <a:t> in </a:t>
            </a:r>
            <a:r>
              <a:rPr lang="en-GB" sz="1200" dirty="0"/>
              <a:t>its MSG and </a:t>
            </a:r>
            <a:r>
              <a:rPr lang="en-GB" sz="1200" dirty="0" smtClean="0"/>
              <a:t>25</a:t>
            </a:r>
            <a:r>
              <a:rPr lang="en-GB" sz="1200" baseline="30000" dirty="0" smtClean="0"/>
              <a:t>th</a:t>
            </a:r>
            <a:r>
              <a:rPr lang="en-GB" sz="1200" dirty="0" smtClean="0"/>
              <a:t> nationally </a:t>
            </a:r>
            <a:r>
              <a:rPr lang="en-GB" sz="1200" dirty="0"/>
              <a:t>for solved rate % point change. </a:t>
            </a:r>
            <a:endParaRPr lang="en-GB" sz="1200" dirty="0" smtClean="0"/>
          </a:p>
          <a:p>
            <a:pPr marL="171450" lvl="0" indent="-171450">
              <a:buFont typeface="Arial" panose="020B0604020202020204" pitchFamily="34" charset="0"/>
              <a:buChar char="•"/>
            </a:pPr>
            <a:r>
              <a:rPr lang="en-GB" sz="1200" dirty="0" smtClean="0"/>
              <a:t>The Force </a:t>
            </a:r>
            <a:r>
              <a:rPr lang="en-GB" sz="1200" dirty="0"/>
              <a:t>did not experience a statistically significant change in </a:t>
            </a:r>
            <a:r>
              <a:rPr lang="en-GB" sz="1200" dirty="0" smtClean="0"/>
              <a:t>February 2019.</a:t>
            </a:r>
            <a:endParaRPr lang="en-GB" sz="1200" dirty="0"/>
          </a:p>
        </p:txBody>
      </p:sp>
      <p:pic>
        <p:nvPicPr>
          <p:cNvPr id="5" name="Picture 4"/>
          <p:cNvPicPr>
            <a:picLocks noChangeAspect="1"/>
          </p:cNvPicPr>
          <p:nvPr/>
        </p:nvPicPr>
        <p:blipFill>
          <a:blip r:embed="rId2"/>
          <a:stretch>
            <a:fillRect/>
          </a:stretch>
        </p:blipFill>
        <p:spPr>
          <a:xfrm>
            <a:off x="4857528" y="1292596"/>
            <a:ext cx="4066688" cy="1620000"/>
          </a:xfrm>
          <a:prstGeom prst="rect">
            <a:avLst/>
          </a:prstGeom>
        </p:spPr>
      </p:pic>
      <p:pic>
        <p:nvPicPr>
          <p:cNvPr id="7" name="Picture 6"/>
          <p:cNvPicPr>
            <a:picLocks noChangeAspect="1"/>
          </p:cNvPicPr>
          <p:nvPr/>
        </p:nvPicPr>
        <p:blipFill>
          <a:blip r:embed="rId3"/>
          <a:stretch>
            <a:fillRect/>
          </a:stretch>
        </p:blipFill>
        <p:spPr>
          <a:xfrm>
            <a:off x="4860032" y="4237858"/>
            <a:ext cx="4066688" cy="1620000"/>
          </a:xfrm>
          <a:prstGeom prst="rect">
            <a:avLst/>
          </a:prstGeom>
        </p:spPr>
      </p:pic>
    </p:spTree>
    <p:extLst>
      <p:ext uri="{BB962C8B-B14F-4D97-AF65-F5344CB8AC3E}">
        <p14:creationId xmlns:p14="http://schemas.microsoft.com/office/powerpoint/2010/main" val="2700666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4737064"/>
            <a:ext cx="9144000" cy="1892826"/>
          </a:xfrm>
          <a:prstGeom prst="rect">
            <a:avLst/>
          </a:prstGeom>
          <a:noFill/>
        </p:spPr>
        <p:txBody>
          <a:bodyPr wrap="square" rtlCol="0">
            <a:spAutoFit/>
          </a:bodyPr>
          <a:lstStyle/>
          <a:p>
            <a:r>
              <a:rPr lang="en-GB" sz="900" dirty="0" smtClean="0"/>
              <a:t>Below is an explanation as to why certain indicators are considered to be improving or deteriorating:</a:t>
            </a:r>
          </a:p>
          <a:p>
            <a:endParaRPr lang="en-GB" sz="900" dirty="0" smtClean="0"/>
          </a:p>
          <a:p>
            <a:pPr marL="285750" indent="-285750">
              <a:buFont typeface="Arial" panose="020B0604020202020204" pitchFamily="34" charset="0"/>
              <a:buChar char="•"/>
            </a:pPr>
            <a:r>
              <a:rPr lang="en-GB" sz="900" b="1" dirty="0" smtClean="0"/>
              <a:t>Priority 1 – </a:t>
            </a:r>
            <a:r>
              <a:rPr lang="en-GB" sz="900" u="sng" dirty="0" smtClean="0"/>
              <a:t>Number of all crime offences</a:t>
            </a:r>
            <a:r>
              <a:rPr lang="en-GB" sz="900" dirty="0" smtClean="0"/>
              <a:t>. </a:t>
            </a:r>
            <a:r>
              <a:rPr lang="en-GB" sz="900" dirty="0"/>
              <a:t>Performance is considered to be </a:t>
            </a:r>
            <a:r>
              <a:rPr lang="en-GB" sz="900" dirty="0" smtClean="0"/>
              <a:t>deteriorating </a:t>
            </a:r>
            <a:r>
              <a:rPr lang="en-GB" sz="900" dirty="0"/>
              <a:t>due to the rise in </a:t>
            </a:r>
            <a:r>
              <a:rPr lang="en-GB" sz="900" dirty="0" smtClean="0"/>
              <a:t>crime. </a:t>
            </a:r>
            <a:r>
              <a:rPr lang="en-GB" sz="900" dirty="0"/>
              <a:t>No data are available to indicate </a:t>
            </a:r>
            <a:r>
              <a:rPr lang="en-GB" sz="900" dirty="0" smtClean="0"/>
              <a:t>how much of this rise is </a:t>
            </a:r>
            <a:r>
              <a:rPr lang="en-GB" sz="900" dirty="0"/>
              <a:t>attributable to </a:t>
            </a:r>
            <a:r>
              <a:rPr lang="en-GB" sz="900" dirty="0" smtClean="0"/>
              <a:t>better crime data integrity.  An increase in crime has been experienced in every UK police force .</a:t>
            </a:r>
            <a:endParaRPr lang="en-GB" sz="900" b="1" dirty="0" smtClean="0"/>
          </a:p>
          <a:p>
            <a:pPr marL="285750" indent="-285750">
              <a:buFont typeface="Arial" panose="020B0604020202020204" pitchFamily="34" charset="0"/>
              <a:buChar char="•"/>
            </a:pPr>
            <a:r>
              <a:rPr lang="en-GB" sz="900" b="1" dirty="0" smtClean="0"/>
              <a:t>Priority 3 </a:t>
            </a:r>
            <a:r>
              <a:rPr lang="en-GB" sz="900" dirty="0" smtClean="0"/>
              <a:t>- </a:t>
            </a:r>
            <a:r>
              <a:rPr lang="en-GB" sz="900" u="sng" dirty="0" smtClean="0"/>
              <a:t>Number of incidents of domestic abuse</a:t>
            </a:r>
            <a:r>
              <a:rPr lang="en-GB" sz="9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900" b="1" dirty="0" smtClean="0"/>
              <a:t>Priority 5 </a:t>
            </a:r>
            <a:r>
              <a:rPr lang="en-GB" sz="900" dirty="0" smtClean="0"/>
              <a:t>- </a:t>
            </a:r>
            <a:r>
              <a:rPr lang="en-GB" sz="900" u="sng" dirty="0" smtClean="0"/>
              <a:t>Number of arrests in relation to the trafficking of drugs</a:t>
            </a:r>
            <a:r>
              <a:rPr lang="en-GB" sz="900" dirty="0" smtClean="0"/>
              <a:t>. </a:t>
            </a:r>
            <a:r>
              <a:rPr lang="en-GB" sz="900" dirty="0"/>
              <a:t>D</a:t>
            </a:r>
            <a:r>
              <a:rPr lang="en-GB" sz="9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900" b="1" dirty="0" smtClean="0"/>
              <a:t>Priority 7 </a:t>
            </a:r>
            <a:r>
              <a:rPr lang="en-GB" sz="900" dirty="0" smtClean="0"/>
              <a:t>- </a:t>
            </a:r>
            <a:r>
              <a:rPr lang="en-GB" sz="900" u="sng" dirty="0" smtClean="0"/>
              <a:t>Number of driving related mobile phone crime on Essex roads</a:t>
            </a:r>
            <a:r>
              <a:rPr lang="en-GB" sz="900" dirty="0" smtClean="0"/>
              <a:t>.  This is considered to be deteriorating as there has been a noticeable increase in the number of drivers stopped whilst using a mobile phone at the wheel.</a:t>
            </a:r>
          </a:p>
          <a:p>
            <a:pPr marL="285750" indent="-285750">
              <a:buFont typeface="Arial" panose="020B0604020202020204" pitchFamily="34" charset="0"/>
              <a:buChar char="•"/>
            </a:pPr>
            <a:r>
              <a:rPr lang="en-GB" sz="900" b="1" dirty="0" smtClean="0"/>
              <a:t>Priority 7 </a:t>
            </a:r>
            <a:r>
              <a:rPr lang="en-GB" sz="900" dirty="0" smtClean="0"/>
              <a:t>- </a:t>
            </a:r>
            <a:r>
              <a:rPr lang="en-GB" sz="900" u="sng" dirty="0" smtClean="0"/>
              <a:t>Number of driving under the influence of drink and/or drugs on Essex roads</a:t>
            </a:r>
            <a:r>
              <a:rPr lang="en-GB" sz="900" dirty="0"/>
              <a:t>.</a:t>
            </a:r>
            <a:r>
              <a:rPr lang="en-GB" sz="900" dirty="0" smtClean="0"/>
              <a:t>  Operational Policing Command (</a:t>
            </a:r>
            <a:r>
              <a:rPr lang="en-GB" sz="900" dirty="0" err="1" smtClean="0"/>
              <a:t>OPC</a:t>
            </a:r>
            <a:r>
              <a:rPr lang="en-GB" sz="900" dirty="0" smtClean="0"/>
              <a:t>) have stated that </a:t>
            </a:r>
            <a:r>
              <a:rPr lang="en-GB" sz="900" dirty="0"/>
              <a:t>a</a:t>
            </a:r>
            <a:r>
              <a:rPr lang="en-GB" sz="900" dirty="0" smtClean="0"/>
              <a:t> reduction indicates the public are adhering to the strong educational messages being delivered by drink/driving campaigns. Collisions attended by the police involve routine breath-testing of involved parties. An increase could also demonstrate proactive policing.</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07361" y="647699"/>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4628603"/>
            <a:ext cx="2411288"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8</a:t>
            </a:fld>
            <a:endParaRPr lang="en-GB" dirty="0"/>
          </a:p>
        </p:txBody>
      </p:sp>
      <p:pic>
        <p:nvPicPr>
          <p:cNvPr id="3" name="Picture 2"/>
          <p:cNvPicPr>
            <a:picLocks noChangeAspect="1"/>
          </p:cNvPicPr>
          <p:nvPr/>
        </p:nvPicPr>
        <p:blipFill>
          <a:blip r:embed="rId2"/>
          <a:stretch>
            <a:fillRect/>
          </a:stretch>
        </p:blipFill>
        <p:spPr>
          <a:xfrm>
            <a:off x="359260" y="889684"/>
            <a:ext cx="8389204" cy="3710054"/>
          </a:xfrm>
          <a:prstGeom prst="rect">
            <a:avLst/>
          </a:prstGeom>
        </p:spPr>
      </p:pic>
    </p:spTree>
    <p:extLst>
      <p:ext uri="{BB962C8B-B14F-4D97-AF65-F5344CB8AC3E}">
        <p14:creationId xmlns:p14="http://schemas.microsoft.com/office/powerpoint/2010/main" val="1074715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0" y="675074"/>
            <a:ext cx="9142884" cy="5345053"/>
          </a:xfrm>
          <a:prstGeom prst="rect">
            <a:avLst/>
          </a:prstGeom>
        </p:spPr>
        <p:txBody>
          <a:bodyPr wrap="square">
            <a:spAutoFit/>
          </a:bodyPr>
          <a:lstStyle/>
          <a:p>
            <a:r>
              <a:rPr lang="en-GB" sz="1400" dirty="0" smtClean="0"/>
              <a:t>¹</a:t>
            </a:r>
            <a:r>
              <a:rPr lang="en-GB" sz="1400" baseline="30000" dirty="0" smtClean="0"/>
              <a:t> </a:t>
            </a:r>
            <a:r>
              <a:rPr lang="en-GB" sz="1400" dirty="0" smtClean="0"/>
              <a:t>Results </a:t>
            </a:r>
            <a:r>
              <a:rPr lang="en-GB" sz="1400" dirty="0"/>
              <a:t>are for the period </a:t>
            </a:r>
            <a:r>
              <a:rPr lang="en-GB" sz="1400" dirty="0" smtClean="0"/>
              <a:t>12 months to September 2018. </a:t>
            </a:r>
            <a:r>
              <a:rPr lang="en-GB" sz="1400" dirty="0"/>
              <a:t>Essex </a:t>
            </a:r>
            <a:r>
              <a:rPr lang="en-GB" sz="1400" dirty="0" smtClean="0"/>
              <a:t>Police </a:t>
            </a:r>
            <a:r>
              <a:rPr lang="en-GB" sz="1400" dirty="0"/>
              <a:t>performed significantly above the results for the local confidence question contained in the PFCC’s Plan for Q1 and Q2. </a:t>
            </a:r>
            <a:r>
              <a:rPr lang="en-GB" sz="1400" dirty="0" smtClean="0"/>
              <a:t>This </a:t>
            </a:r>
            <a:r>
              <a:rPr lang="en-GB" sz="1400" dirty="0"/>
              <a:t>difference could not be explained and consequently an additional question was added in Q3 with the exact wording used in the CSEW. This is the question now being </a:t>
            </a:r>
            <a:r>
              <a:rPr lang="en-GB" sz="1400" dirty="0" smtClean="0"/>
              <a:t>used.</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t> Crime Survey for England and Wales (CSEW): 12 months to </a:t>
            </a:r>
            <a:r>
              <a:rPr lang="en-GB" sz="1400" dirty="0" smtClean="0"/>
              <a:t>September </a:t>
            </a:r>
            <a:r>
              <a:rPr lang="en-GB" sz="1400" dirty="0"/>
              <a:t>2018 vs. 12 months to </a:t>
            </a:r>
            <a:r>
              <a:rPr lang="en-GB" sz="1400" dirty="0" smtClean="0"/>
              <a:t>September </a:t>
            </a:r>
            <a:r>
              <a:rPr lang="en-GB" sz="1400" dirty="0"/>
              <a:t>2017.</a:t>
            </a:r>
          </a:p>
          <a:p>
            <a:endParaRPr lang="en-GB" sz="1400" dirty="0" smtClean="0"/>
          </a:p>
          <a:p>
            <a:r>
              <a:rPr lang="en-GB" sz="1400" baseline="30000" dirty="0" smtClean="0"/>
              <a:t>4</a:t>
            </a:r>
            <a:r>
              <a:rPr lang="en-GB" sz="1400" dirty="0" smtClean="0"/>
              <a:t> Results are for the period 12 months to September 2018 versus the same period the previous year (based on Essex Police’s own survey).</a:t>
            </a:r>
            <a:endParaRPr lang="en-GB" sz="1400" dirty="0"/>
          </a:p>
          <a:p>
            <a:endParaRPr lang="en-GB" sz="1400" baseline="30000" dirty="0" smtClean="0"/>
          </a:p>
          <a:p>
            <a:r>
              <a:rPr lang="en-GB" sz="1400" baseline="30000" dirty="0" smtClean="0"/>
              <a:t>5</a:t>
            </a:r>
            <a:r>
              <a:rPr lang="en-GB" sz="1400" dirty="0" smtClean="0"/>
              <a:t> </a:t>
            </a:r>
            <a:r>
              <a:rPr lang="en-GB" sz="1400" dirty="0"/>
              <a:t>Activity is now recorded rather than the number of people arrested</a:t>
            </a:r>
            <a:r>
              <a:rPr lang="en-GB" sz="1400" dirty="0" smtClean="0"/>
              <a:t>. </a:t>
            </a:r>
            <a:r>
              <a:rPr lang="en-GB" sz="1400" dirty="0"/>
              <a:t>If there was a day of action, for example, and five people were arrested, this would formerly have counted as five disruptions, but now will count as one. </a:t>
            </a:r>
            <a:r>
              <a:rPr lang="en-GB" sz="1400" dirty="0" smtClean="0"/>
              <a:t>The change </a:t>
            </a:r>
            <a:r>
              <a:rPr lang="en-GB" sz="1400" dirty="0"/>
              <a:t>stems from confusion over the previous guidelines, with </a:t>
            </a:r>
            <a:r>
              <a:rPr lang="en-GB" sz="1400" dirty="0" smtClean="0"/>
              <a:t>police forces </a:t>
            </a:r>
            <a:r>
              <a:rPr lang="en-GB" sz="1400" dirty="0"/>
              <a:t>counting disruptions in different </a:t>
            </a:r>
            <a:r>
              <a:rPr lang="en-GB" sz="1400" dirty="0" smtClean="0"/>
              <a:t>ways. </a:t>
            </a:r>
            <a:r>
              <a:rPr lang="en-GB" sz="1400" dirty="0"/>
              <a:t>The numbers of disruptions now being </a:t>
            </a:r>
            <a:r>
              <a:rPr lang="en-GB" sz="1400" dirty="0" smtClean="0"/>
              <a:t>recorded </a:t>
            </a:r>
            <a:r>
              <a:rPr lang="en-GB" sz="1400" dirty="0"/>
              <a:t>will consequently be substantially </a:t>
            </a:r>
            <a:r>
              <a:rPr lang="en-GB" sz="1400" dirty="0" smtClean="0"/>
              <a:t>lower.  There was a slight change in the definition again in January 2019; data provided is therefore for January to February 2019.</a:t>
            </a:r>
            <a:endParaRPr lang="en-GB" sz="1400" dirty="0"/>
          </a:p>
          <a:p>
            <a:r>
              <a:rPr lang="en-GB" sz="1400" dirty="0"/>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a:t>
            </a:r>
            <a:r>
              <a:rPr lang="en-GB" sz="1400" dirty="0"/>
              <a:t>‘Killed or Seriously Injured’ refers to all people killed or seriously injured on Essex’s roads, regardless of whether any criminal offences were committed. ‘Causing Death/Serious Injury by Dangerous/Inconsiderate Driving’, however, refers to the number of crimes of this </a:t>
            </a:r>
            <a:r>
              <a:rPr lang="en-GB" sz="1400" dirty="0" smtClean="0"/>
              <a:t>type.  No data is available due to the national system being redesigned.</a:t>
            </a:r>
            <a:endParaRPr lang="en-GB" sz="1400" dirty="0"/>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9</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72821</TotalTime>
  <Words>2025</Words>
  <Application>Microsoft Office PowerPoint</Application>
  <PresentationFormat>On-screen Show (4:3)</PresentationFormat>
  <Paragraphs>152</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2061</cp:revision>
  <cp:lastPrinted>2019-03-14T10:56:27Z</cp:lastPrinted>
  <dcterms:created xsi:type="dcterms:W3CDTF">2016-11-25T10:22:24Z</dcterms:created>
  <dcterms:modified xsi:type="dcterms:W3CDTF">2019-03-21T10:32:47Z</dcterms:modified>
</cp:coreProperties>
</file>