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7" r:id="rId2"/>
    <p:sldId id="316" r:id="rId3"/>
    <p:sldId id="286" r:id="rId4"/>
    <p:sldId id="292" r:id="rId5"/>
    <p:sldId id="297" r:id="rId6"/>
    <p:sldId id="313" r:id="rId7"/>
    <p:sldId id="309" r:id="rId8"/>
    <p:sldId id="310" r:id="rId9"/>
    <p:sldId id="288" r:id="rId10"/>
    <p:sldId id="317" r:id="rId11"/>
    <p:sldId id="294" r:id="rId12"/>
    <p:sldId id="279" r:id="rId13"/>
    <p:sldId id="285" r:id="rId14"/>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1" name="Mark Johnson 42078336" initials="MJ4" lastIdx="6" clrIdx="1">
    <p:extLst/>
  </p:cmAuthor>
  <p:cmAuthor id="2" name="Victoria Harrington 42077067" initials="VH4" lastIdx="14"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47"/>
    <a:srgbClr val="E9EDF4"/>
    <a:srgbClr val="1F3651"/>
    <a:srgbClr val="142232"/>
    <a:srgbClr val="E890AB"/>
    <a:srgbClr val="83F5BF"/>
    <a:srgbClr val="FFFF66"/>
    <a:srgbClr val="132041"/>
    <a:srgbClr val="1C30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11" autoAdjust="0"/>
    <p:restoredTop sz="99517" autoAdjust="0"/>
  </p:normalViewPr>
  <p:slideViewPr>
    <p:cSldViewPr>
      <p:cViewPr varScale="1">
        <p:scale>
          <a:sx n="69" d="100"/>
          <a:sy n="69" d="100"/>
        </p:scale>
        <p:origin x="1380"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51118" cy="497047"/>
          </a:xfrm>
          <a:prstGeom prst="rect">
            <a:avLst/>
          </a:prstGeom>
        </p:spPr>
        <p:txBody>
          <a:bodyPr vert="horz" lIns="92246" tIns="46122" rIns="92246" bIns="46122" rtlCol="0"/>
          <a:lstStyle>
            <a:lvl1pPr algn="l">
              <a:defRPr sz="1200"/>
            </a:lvl1pPr>
          </a:lstStyle>
          <a:p>
            <a:endParaRPr lang="en-GB" dirty="0"/>
          </a:p>
        </p:txBody>
      </p:sp>
      <p:sp>
        <p:nvSpPr>
          <p:cNvPr id="3" name="Date Placeholder 2"/>
          <p:cNvSpPr>
            <a:spLocks noGrp="1"/>
          </p:cNvSpPr>
          <p:nvPr>
            <p:ph type="dt" sz="quarter" idx="1"/>
          </p:nvPr>
        </p:nvSpPr>
        <p:spPr>
          <a:xfrm>
            <a:off x="3856063" y="1"/>
            <a:ext cx="2951118" cy="497047"/>
          </a:xfrm>
          <a:prstGeom prst="rect">
            <a:avLst/>
          </a:prstGeom>
        </p:spPr>
        <p:txBody>
          <a:bodyPr vert="horz" lIns="92246" tIns="46122" rIns="92246" bIns="46122" rtlCol="0"/>
          <a:lstStyle>
            <a:lvl1pPr algn="r">
              <a:defRPr sz="1200"/>
            </a:lvl1pPr>
          </a:lstStyle>
          <a:p>
            <a:fld id="{5903D7C5-9F6C-4676-B42A-1E0731642E03}" type="datetimeFigureOut">
              <a:rPr lang="en-GB" smtClean="0"/>
              <a:t>22/02/2019</a:t>
            </a:fld>
            <a:endParaRPr lang="en-GB" dirty="0"/>
          </a:p>
        </p:txBody>
      </p:sp>
      <p:sp>
        <p:nvSpPr>
          <p:cNvPr id="4" name="Footer Placeholder 3"/>
          <p:cNvSpPr>
            <a:spLocks noGrp="1"/>
          </p:cNvSpPr>
          <p:nvPr>
            <p:ph type="ftr" sz="quarter" idx="2"/>
          </p:nvPr>
        </p:nvSpPr>
        <p:spPr>
          <a:xfrm>
            <a:off x="0" y="9442282"/>
            <a:ext cx="2951118" cy="497047"/>
          </a:xfrm>
          <a:prstGeom prst="rect">
            <a:avLst/>
          </a:prstGeom>
        </p:spPr>
        <p:txBody>
          <a:bodyPr vert="horz" lIns="92246" tIns="46122" rIns="92246" bIns="46122"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6063" y="9442282"/>
            <a:ext cx="2951118" cy="497047"/>
          </a:xfrm>
          <a:prstGeom prst="rect">
            <a:avLst/>
          </a:prstGeom>
        </p:spPr>
        <p:txBody>
          <a:bodyPr vert="horz" lIns="92246" tIns="46122" rIns="92246" bIns="46122"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51118" cy="497047"/>
          </a:xfrm>
          <a:prstGeom prst="rect">
            <a:avLst/>
          </a:prstGeom>
        </p:spPr>
        <p:txBody>
          <a:bodyPr vert="horz" lIns="92246" tIns="46122" rIns="92246" bIns="46122" rtlCol="0"/>
          <a:lstStyle>
            <a:lvl1pPr algn="l">
              <a:defRPr sz="1200"/>
            </a:lvl1pPr>
          </a:lstStyle>
          <a:p>
            <a:endParaRPr lang="en-GB" dirty="0"/>
          </a:p>
        </p:txBody>
      </p:sp>
      <p:sp>
        <p:nvSpPr>
          <p:cNvPr id="3" name="Date Placeholder 2"/>
          <p:cNvSpPr>
            <a:spLocks noGrp="1"/>
          </p:cNvSpPr>
          <p:nvPr>
            <p:ph type="dt" idx="1"/>
          </p:nvPr>
        </p:nvSpPr>
        <p:spPr>
          <a:xfrm>
            <a:off x="3856063" y="1"/>
            <a:ext cx="2951118" cy="497047"/>
          </a:xfrm>
          <a:prstGeom prst="rect">
            <a:avLst/>
          </a:prstGeom>
        </p:spPr>
        <p:txBody>
          <a:bodyPr vert="horz" lIns="92246" tIns="46122" rIns="92246" bIns="46122" rtlCol="0"/>
          <a:lstStyle>
            <a:lvl1pPr algn="r">
              <a:defRPr sz="1200"/>
            </a:lvl1pPr>
          </a:lstStyle>
          <a:p>
            <a:fld id="{94FE0818-969F-4496-9006-8FE67EE6E561}" type="datetimeFigureOut">
              <a:rPr lang="en-GB" smtClean="0"/>
              <a:t>22/02/2019</a:t>
            </a:fld>
            <a:endParaRPr lang="en-GB" dirty="0"/>
          </a:p>
        </p:txBody>
      </p:sp>
      <p:sp>
        <p:nvSpPr>
          <p:cNvPr id="4" name="Slide Image Placeholder 3"/>
          <p:cNvSpPr>
            <a:spLocks noGrp="1" noRot="1" noChangeAspect="1"/>
          </p:cNvSpPr>
          <p:nvPr>
            <p:ph type="sldImg" idx="2"/>
          </p:nvPr>
        </p:nvSpPr>
        <p:spPr>
          <a:xfrm>
            <a:off x="919163" y="746125"/>
            <a:ext cx="4970462" cy="3727450"/>
          </a:xfrm>
          <a:prstGeom prst="rect">
            <a:avLst/>
          </a:prstGeom>
          <a:noFill/>
          <a:ln w="12700">
            <a:solidFill>
              <a:prstClr val="black"/>
            </a:solidFill>
          </a:ln>
        </p:spPr>
        <p:txBody>
          <a:bodyPr vert="horz" lIns="92246" tIns="46122" rIns="92246" bIns="46122" rtlCol="0" anchor="ctr"/>
          <a:lstStyle/>
          <a:p>
            <a:endParaRPr lang="en-GB" dirty="0"/>
          </a:p>
        </p:txBody>
      </p:sp>
      <p:sp>
        <p:nvSpPr>
          <p:cNvPr id="5" name="Notes Placeholder 4"/>
          <p:cNvSpPr>
            <a:spLocks noGrp="1"/>
          </p:cNvSpPr>
          <p:nvPr>
            <p:ph type="body" sz="quarter" idx="3"/>
          </p:nvPr>
        </p:nvSpPr>
        <p:spPr>
          <a:xfrm>
            <a:off x="681523" y="4722739"/>
            <a:ext cx="5445745" cy="4473416"/>
          </a:xfrm>
          <a:prstGeom prst="rect">
            <a:avLst/>
          </a:prstGeom>
        </p:spPr>
        <p:txBody>
          <a:bodyPr vert="horz" lIns="92246" tIns="46122" rIns="92246" bIns="4612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282"/>
            <a:ext cx="2951118" cy="497047"/>
          </a:xfrm>
          <a:prstGeom prst="rect">
            <a:avLst/>
          </a:prstGeom>
        </p:spPr>
        <p:txBody>
          <a:bodyPr vert="horz" lIns="92246" tIns="46122" rIns="92246" bIns="46122"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6063" y="9442282"/>
            <a:ext cx="2951118" cy="497047"/>
          </a:xfrm>
          <a:prstGeom prst="rect">
            <a:avLst/>
          </a:prstGeom>
        </p:spPr>
        <p:txBody>
          <a:bodyPr vert="horz" lIns="92246" tIns="46122" rIns="92246" bIns="46122"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22/02/2019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22/02/2019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22/02/2019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22/02/2019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22/02/2019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22/02/2019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22/02/2019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22/02/2019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22/02/2019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22/02/2019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22/02/2019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22/02/2019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smtClean="0"/>
              <a:t>Police and Crime Plan 2016-2020</a:t>
            </a:r>
          </a:p>
          <a:p>
            <a:r>
              <a:rPr lang="en-GB" sz="4000" b="1" dirty="0" smtClean="0"/>
              <a:t>Monthly Performance Update</a:t>
            </a:r>
          </a:p>
        </p:txBody>
      </p:sp>
      <p:sp>
        <p:nvSpPr>
          <p:cNvPr id="3" name="Rectangle 2"/>
          <p:cNvSpPr/>
          <p:nvPr/>
        </p:nvSpPr>
        <p:spPr>
          <a:xfrm>
            <a:off x="199225" y="2570431"/>
            <a:ext cx="4572000" cy="523220"/>
          </a:xfrm>
          <a:prstGeom prst="rect">
            <a:avLst/>
          </a:prstGeom>
        </p:spPr>
        <p:txBody>
          <a:bodyPr>
            <a:spAutoFit/>
          </a:bodyPr>
          <a:lstStyle/>
          <a:p>
            <a:r>
              <a:rPr lang="en-GB" sz="2800" b="1" dirty="0" smtClean="0"/>
              <a:t>January 2019</a:t>
            </a:r>
            <a:endParaRPr lang="en-GB" sz="2800" b="1" dirty="0"/>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5364088" y="5705380"/>
            <a:ext cx="3744416" cy="1077218"/>
          </a:xfrm>
          <a:prstGeom prst="rect">
            <a:avLst/>
          </a:prstGeom>
          <a:noFill/>
        </p:spPr>
        <p:txBody>
          <a:bodyPr wrap="square" rtlCol="0">
            <a:spAutoFit/>
          </a:bodyPr>
          <a:lstStyle/>
          <a:p>
            <a:pPr algn="r"/>
            <a:r>
              <a:rPr lang="en-GB" sz="1600" dirty="0" smtClean="0"/>
              <a:t>Version 1.3</a:t>
            </a:r>
          </a:p>
          <a:p>
            <a:pPr algn="r"/>
            <a:r>
              <a:rPr lang="en-GB" sz="1600" dirty="0" smtClean="0"/>
              <a:t>Produced February 2019</a:t>
            </a:r>
          </a:p>
          <a:p>
            <a:pPr algn="r"/>
            <a:r>
              <a:rPr lang="en-GB" sz="1600" dirty="0" smtClean="0"/>
              <a:t>Performance Analysis Unit, Essex Police</a:t>
            </a:r>
          </a:p>
          <a:p>
            <a:pPr algn="r"/>
            <a:r>
              <a:rPr lang="en-GB" sz="1600" dirty="0"/>
              <a:t>Sensitivity: </a:t>
            </a:r>
            <a:r>
              <a:rPr lang="en-GB" sz="1600" dirty="0" smtClean="0"/>
              <a:t>Official</a:t>
            </a:r>
            <a:endParaRPr lang="en-GB" sz="1600" dirty="0"/>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smtClean="0">
                <a:solidFill>
                  <a:schemeClr val="bg1">
                    <a:lumMod val="50000"/>
                  </a:schemeClr>
                </a:solidFill>
              </a:rPr>
              <a:t>National </a:t>
            </a:r>
            <a:r>
              <a:rPr lang="en-GB" sz="1200" i="1" dirty="0">
                <a:solidFill>
                  <a:schemeClr val="bg1">
                    <a:lumMod val="50000"/>
                  </a:schemeClr>
                </a:solidFill>
              </a:rPr>
              <a:t>and MSG positions are to </a:t>
            </a:r>
            <a:r>
              <a:rPr lang="en-GB" sz="1200" i="1" dirty="0" smtClean="0">
                <a:solidFill>
                  <a:schemeClr val="bg1">
                    <a:lumMod val="50000"/>
                  </a:schemeClr>
                </a:solidFill>
              </a:rPr>
              <a:t>31</a:t>
            </a:r>
            <a:r>
              <a:rPr lang="en-GB" sz="1200" i="1" baseline="30000" dirty="0" smtClean="0">
                <a:solidFill>
                  <a:schemeClr val="bg1">
                    <a:lumMod val="50000"/>
                  </a:schemeClr>
                </a:solidFill>
              </a:rPr>
              <a:t>st</a:t>
            </a:r>
            <a:r>
              <a:rPr lang="en-GB" sz="1200" i="1" dirty="0" smtClean="0">
                <a:solidFill>
                  <a:schemeClr val="bg1">
                    <a:lumMod val="50000"/>
                  </a:schemeClr>
                </a:solidFill>
              </a:rPr>
              <a:t> December 2018 (Essex Police data are to 31</a:t>
            </a:r>
            <a:r>
              <a:rPr lang="en-GB" sz="1200" i="1" baseline="30000" dirty="0" smtClean="0">
                <a:solidFill>
                  <a:schemeClr val="bg1">
                    <a:lumMod val="50000"/>
                  </a:schemeClr>
                </a:solidFill>
              </a:rPr>
              <a:t>st</a:t>
            </a:r>
            <a:r>
              <a:rPr lang="en-GB" sz="1200" i="1" dirty="0" smtClean="0">
                <a:solidFill>
                  <a:schemeClr val="bg1">
                    <a:lumMod val="50000"/>
                  </a:schemeClr>
                </a:solidFill>
              </a:rPr>
              <a:t> January 2019).  </a:t>
            </a:r>
            <a:endParaRPr lang="en-GB" sz="1200" i="1" dirty="0">
              <a:solidFill>
                <a:schemeClr val="bg1">
                  <a:lumMod val="50000"/>
                </a:schemeClr>
              </a:solidFill>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07" y="4581128"/>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Future Assessments</a:t>
            </a:r>
            <a:endParaRPr lang="en-GB" b="1" dirty="0">
              <a:solidFill>
                <a:schemeClr val="bg1"/>
              </a:solidFill>
            </a:endParaRPr>
          </a:p>
        </p:txBody>
      </p:sp>
      <p:sp>
        <p:nvSpPr>
          <p:cNvPr id="3" name="Slide Number Placeholder 2"/>
          <p:cNvSpPr>
            <a:spLocks noGrp="1"/>
          </p:cNvSpPr>
          <p:nvPr>
            <p:ph type="sldNum" sz="quarter" idx="12"/>
          </p:nvPr>
        </p:nvSpPr>
        <p:spPr/>
        <p:txBody>
          <a:bodyPr/>
          <a:lstStyle/>
          <a:p>
            <a:fld id="{E0D83E65-4E55-4BA6-A0BC-212B9D3BDCE3}" type="slidenum">
              <a:rPr lang="en-GB" smtClean="0"/>
              <a:pPr/>
              <a:t>10</a:t>
            </a:fld>
            <a:endParaRPr lang="en-GB" dirty="0"/>
          </a:p>
        </p:txBody>
      </p:sp>
      <p:sp>
        <p:nvSpPr>
          <p:cNvPr id="5" name="TextBox 4"/>
          <p:cNvSpPr txBox="1"/>
          <p:nvPr/>
        </p:nvSpPr>
        <p:spPr>
          <a:xfrm>
            <a:off x="323528" y="862565"/>
            <a:ext cx="8496944" cy="2893100"/>
          </a:xfrm>
          <a:prstGeom prst="rect">
            <a:avLst/>
          </a:prstGeom>
          <a:noFill/>
        </p:spPr>
        <p:txBody>
          <a:bodyPr wrap="square" rtlCol="0">
            <a:spAutoFit/>
          </a:bodyPr>
          <a:lstStyle/>
          <a:p>
            <a:r>
              <a:rPr lang="en-GB" sz="1400" dirty="0"/>
              <a:t>Essex Police </a:t>
            </a:r>
            <a:r>
              <a:rPr lang="en-GB" sz="1400" dirty="0" smtClean="0"/>
              <a:t>use </a:t>
            </a:r>
            <a:r>
              <a:rPr lang="en-GB" sz="1400" dirty="0"/>
              <a:t>the </a:t>
            </a:r>
            <a:r>
              <a:rPr lang="en-GB" sz="1400" dirty="0" smtClean="0"/>
              <a:t>“Balanced Scorecard” strategic performance management framework to self-assess its performance; it also maps these assessments against the Police and Crime Plan priorities.  This uses the grading categories adopted by </a:t>
            </a:r>
            <a:r>
              <a:rPr lang="en-GB" sz="1400" dirty="0"/>
              <a:t>Her Majesty's Inspectorate of Constabulary and Fire &amp; Rescue Services (HMICFRS</a:t>
            </a:r>
            <a:r>
              <a:rPr lang="en-GB" sz="1400" dirty="0" smtClean="0"/>
              <a:t>), Ofsted and the Care Quality Commission (CQC): ‘</a:t>
            </a:r>
            <a:r>
              <a:rPr lang="en-GB" sz="1400" dirty="0"/>
              <a:t>Outstanding</a:t>
            </a:r>
            <a:r>
              <a:rPr lang="en-GB" sz="1400" dirty="0" smtClean="0"/>
              <a:t>’; </a:t>
            </a:r>
            <a:r>
              <a:rPr lang="en-GB" sz="1400" dirty="0"/>
              <a:t>‘Good</a:t>
            </a:r>
            <a:r>
              <a:rPr lang="en-GB" sz="1400" dirty="0" smtClean="0"/>
              <a:t>’; </a:t>
            </a:r>
            <a:r>
              <a:rPr lang="en-GB" sz="1400" dirty="0"/>
              <a:t>‘Requires Improvement</a:t>
            </a:r>
            <a:r>
              <a:rPr lang="en-GB" sz="1400" dirty="0" smtClean="0"/>
              <a:t>’; </a:t>
            </a:r>
            <a:r>
              <a:rPr lang="en-GB" sz="1400" dirty="0"/>
              <a:t>and ‘Inadequate</a:t>
            </a:r>
            <a:r>
              <a:rPr lang="en-GB" sz="1400" dirty="0" smtClean="0"/>
              <a:t>’.</a:t>
            </a:r>
          </a:p>
          <a:p>
            <a:endParaRPr lang="en-GB" sz="1400" dirty="0"/>
          </a:p>
          <a:p>
            <a:r>
              <a:rPr lang="en-GB" sz="1400" dirty="0" smtClean="0"/>
              <a:t>Where </a:t>
            </a:r>
            <a:r>
              <a:rPr lang="en-GB" sz="1400" dirty="0"/>
              <a:t>possible, </a:t>
            </a:r>
            <a:r>
              <a:rPr lang="en-GB" sz="1400" dirty="0" smtClean="0"/>
              <a:t>Essex Police benchmarks its performance </a:t>
            </a:r>
            <a:r>
              <a:rPr lang="en-GB" sz="1400" dirty="0"/>
              <a:t>against </a:t>
            </a:r>
            <a:r>
              <a:rPr lang="en-GB" sz="1400" dirty="0" smtClean="0"/>
              <a:t>data recorded by other </a:t>
            </a:r>
            <a:r>
              <a:rPr lang="en-GB" sz="1400" dirty="0"/>
              <a:t>forces in </a:t>
            </a:r>
            <a:r>
              <a:rPr lang="en-GB" sz="1400" dirty="0" smtClean="0"/>
              <a:t>its </a:t>
            </a:r>
            <a:r>
              <a:rPr lang="en-GB" sz="1400" dirty="0"/>
              <a:t>Most Similar Group (MSG</a:t>
            </a:r>
            <a:r>
              <a:rPr lang="en-GB" sz="1400" dirty="0" smtClean="0"/>
              <a:t>).  By standardising the results, for example by looking at the average number of offences recorded per 1,000 population in this MSG, Essex Police is able to derive minimum standards; it can consequently assess what is ‘Good’ (if its performance is above average).</a:t>
            </a:r>
          </a:p>
          <a:p>
            <a:endParaRPr lang="en-GB" sz="1400" dirty="0"/>
          </a:p>
          <a:p>
            <a:r>
              <a:rPr lang="en-GB" sz="1400" dirty="0" smtClean="0"/>
              <a:t>From </a:t>
            </a:r>
            <a:r>
              <a:rPr lang="en-GB" sz="1400" dirty="0"/>
              <a:t>April 2019, </a:t>
            </a:r>
            <a:r>
              <a:rPr lang="en-GB" sz="1400" dirty="0" smtClean="0"/>
              <a:t>this same methodology will be applied to assess </a:t>
            </a:r>
            <a:r>
              <a:rPr lang="en-GB" sz="1400" dirty="0"/>
              <a:t>Essex Police’s performance </a:t>
            </a:r>
            <a:r>
              <a:rPr lang="en-GB" sz="1400" dirty="0" smtClean="0"/>
              <a:t>against </a:t>
            </a:r>
            <a:r>
              <a:rPr lang="en-GB" sz="1400" dirty="0"/>
              <a:t>the </a:t>
            </a:r>
            <a:r>
              <a:rPr lang="en-GB" sz="1400" dirty="0" smtClean="0"/>
              <a:t>Police and Crime Plan.  The same HMICFRS grading names will also be used.  </a:t>
            </a:r>
            <a:r>
              <a:rPr lang="en-GB" sz="1400" dirty="0"/>
              <a:t>This </a:t>
            </a:r>
            <a:r>
              <a:rPr lang="en-GB" sz="1400" dirty="0" smtClean="0"/>
              <a:t>process will </a:t>
            </a:r>
            <a:r>
              <a:rPr lang="en-GB" sz="1400" dirty="0"/>
              <a:t>replace the “Direction of Travel” </a:t>
            </a:r>
            <a:r>
              <a:rPr lang="en-GB" sz="1400" dirty="0" smtClean="0"/>
              <a:t>column in future Monthly Performance Update reports.</a:t>
            </a:r>
            <a:endParaRPr lang="en-GB" sz="1400" dirty="0"/>
          </a:p>
        </p:txBody>
      </p:sp>
    </p:spTree>
    <p:extLst>
      <p:ext uri="{BB962C8B-B14F-4D97-AF65-F5344CB8AC3E}">
        <p14:creationId xmlns:p14="http://schemas.microsoft.com/office/powerpoint/2010/main" val="35684839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2" name="Rectangle 1"/>
          <p:cNvSpPr/>
          <p:nvPr/>
        </p:nvSpPr>
        <p:spPr>
          <a:xfrm>
            <a:off x="107504" y="159623"/>
            <a:ext cx="5688632" cy="400110"/>
          </a:xfrm>
          <a:prstGeom prst="rect">
            <a:avLst/>
          </a:prstGeom>
        </p:spPr>
        <p:txBody>
          <a:bodyPr wrap="square">
            <a:spAutoFit/>
          </a:bodyPr>
          <a:lstStyle/>
          <a:p>
            <a:r>
              <a:rPr lang="en-GB" sz="2000" b="1" dirty="0" smtClean="0">
                <a:solidFill>
                  <a:schemeClr val="bg1"/>
                </a:solidFill>
              </a:rPr>
              <a:t>Crime Tree Data – Rolling 12 Months to January</a:t>
            </a:r>
            <a:endParaRPr lang="en-GB" sz="2000" b="1" dirty="0">
              <a:solidFill>
                <a:schemeClr val="bg1"/>
              </a:solidFill>
            </a:endParaRPr>
          </a:p>
        </p:txBody>
      </p:sp>
      <p:sp>
        <p:nvSpPr>
          <p:cNvPr id="11" name="TextBox 10"/>
          <p:cNvSpPr txBox="1"/>
          <p:nvPr/>
        </p:nvSpPr>
        <p:spPr>
          <a:xfrm>
            <a:off x="7648317" y="805186"/>
            <a:ext cx="1236639" cy="261610"/>
          </a:xfrm>
          <a:prstGeom prst="rect">
            <a:avLst/>
          </a:prstGeom>
          <a:noFill/>
        </p:spPr>
        <p:txBody>
          <a:bodyPr wrap="square" rtlCol="0">
            <a:spAutoFit/>
          </a:bodyPr>
          <a:lstStyle/>
          <a:p>
            <a:pPr algn="ctr"/>
            <a:r>
              <a:rPr lang="en-GB" sz="1100" dirty="0" smtClean="0"/>
              <a:t>Table 2</a:t>
            </a:r>
            <a:endParaRPr lang="en-GB" sz="1100" dirty="0"/>
          </a:p>
        </p:txBody>
      </p:sp>
      <p:sp>
        <p:nvSpPr>
          <p:cNvPr id="4" name="Slide Number Placeholder 3"/>
          <p:cNvSpPr>
            <a:spLocks noGrp="1"/>
          </p:cNvSpPr>
          <p:nvPr>
            <p:ph type="sldNum" sz="quarter" idx="12"/>
          </p:nvPr>
        </p:nvSpPr>
        <p:spPr/>
        <p:txBody>
          <a:bodyPr/>
          <a:lstStyle/>
          <a:p>
            <a:fld id="{E0D83E65-4E55-4BA6-A0BC-212B9D3BDCE3}" type="slidenum">
              <a:rPr lang="en-GB" smtClean="0"/>
              <a:pPr/>
              <a:t>11</a:t>
            </a:fld>
            <a:endParaRPr lang="en-GB" dirty="0"/>
          </a:p>
        </p:txBody>
      </p:sp>
      <p:pic>
        <p:nvPicPr>
          <p:cNvPr id="3" name="Picture 2"/>
          <p:cNvPicPr>
            <a:picLocks noChangeAspect="1"/>
          </p:cNvPicPr>
          <p:nvPr/>
        </p:nvPicPr>
        <p:blipFill>
          <a:blip r:embed="rId2"/>
          <a:stretch>
            <a:fillRect/>
          </a:stretch>
        </p:blipFill>
        <p:spPr>
          <a:xfrm>
            <a:off x="1116" y="1044509"/>
            <a:ext cx="9035380" cy="5070715"/>
          </a:xfrm>
          <a:prstGeom prst="rect">
            <a:avLst/>
          </a:prstGeom>
        </p:spPr>
      </p:pic>
    </p:spTree>
    <p:extLst>
      <p:ext uri="{BB962C8B-B14F-4D97-AF65-F5344CB8AC3E}">
        <p14:creationId xmlns:p14="http://schemas.microsoft.com/office/powerpoint/2010/main" val="3726129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5225854" cy="400110"/>
          </a:xfrm>
          <a:prstGeom prst="rect">
            <a:avLst/>
          </a:prstGeom>
        </p:spPr>
        <p:txBody>
          <a:bodyPr wrap="none">
            <a:spAutoFit/>
          </a:bodyPr>
          <a:lstStyle/>
          <a:p>
            <a:r>
              <a:rPr lang="en-GB" sz="2000" b="1" dirty="0" smtClean="0">
                <a:solidFill>
                  <a:schemeClr val="bg1"/>
                </a:solidFill>
              </a:rPr>
              <a:t>Crime Tree Data – Rolling 12 Months to January</a:t>
            </a:r>
            <a:endParaRPr lang="en-GB" sz="2000" b="1" dirty="0">
              <a:solidFill>
                <a:schemeClr val="bg1"/>
              </a:solidFill>
            </a:endParaRPr>
          </a:p>
        </p:txBody>
      </p:sp>
      <p:sp>
        <p:nvSpPr>
          <p:cNvPr id="11" name="TextBox 10"/>
          <p:cNvSpPr txBox="1"/>
          <p:nvPr/>
        </p:nvSpPr>
        <p:spPr>
          <a:xfrm>
            <a:off x="7648317" y="821854"/>
            <a:ext cx="1236639" cy="261610"/>
          </a:xfrm>
          <a:prstGeom prst="rect">
            <a:avLst/>
          </a:prstGeom>
          <a:noFill/>
        </p:spPr>
        <p:txBody>
          <a:bodyPr wrap="square" rtlCol="0">
            <a:spAutoFit/>
          </a:bodyPr>
          <a:lstStyle/>
          <a:p>
            <a:pPr algn="ctr"/>
            <a:r>
              <a:rPr lang="en-GB" sz="1100" dirty="0" smtClean="0"/>
              <a:t>Table 3</a:t>
            </a:r>
            <a:endParaRPr lang="en-GB" sz="1100" dirty="0"/>
          </a:p>
        </p:txBody>
      </p:sp>
      <p:sp>
        <p:nvSpPr>
          <p:cNvPr id="12" name="Slide Number Placeholder 3"/>
          <p:cNvSpPr>
            <a:spLocks noGrp="1"/>
          </p:cNvSpPr>
          <p:nvPr>
            <p:ph type="sldNum" sz="quarter" idx="12"/>
          </p:nvPr>
        </p:nvSpPr>
        <p:spPr>
          <a:xfrm>
            <a:off x="6553200" y="6356350"/>
            <a:ext cx="2133600" cy="365125"/>
          </a:xfrm>
        </p:spPr>
        <p:txBody>
          <a:bodyPr/>
          <a:lstStyle/>
          <a:p>
            <a:fld id="{E0D83E65-4E55-4BA6-A0BC-212B9D3BDCE3}" type="slidenum">
              <a:rPr lang="en-GB" smtClean="0"/>
              <a:pPr/>
              <a:t>12</a:t>
            </a:fld>
            <a:endParaRPr lang="en-GB" dirty="0"/>
          </a:p>
        </p:txBody>
      </p:sp>
      <p:pic>
        <p:nvPicPr>
          <p:cNvPr id="3" name="Picture 2"/>
          <p:cNvPicPr>
            <a:picLocks noChangeAspect="1"/>
          </p:cNvPicPr>
          <p:nvPr/>
        </p:nvPicPr>
        <p:blipFill>
          <a:blip r:embed="rId2"/>
          <a:stretch>
            <a:fillRect/>
          </a:stretch>
        </p:blipFill>
        <p:spPr>
          <a:xfrm>
            <a:off x="35496" y="1237568"/>
            <a:ext cx="9036000" cy="2428150"/>
          </a:xfrm>
          <a:prstGeom prst="rect">
            <a:avLst/>
          </a:prstGeom>
        </p:spPr>
      </p:pic>
    </p:spTree>
    <p:extLst>
      <p:ext uri="{BB962C8B-B14F-4D97-AF65-F5344CB8AC3E}">
        <p14:creationId xmlns:p14="http://schemas.microsoft.com/office/powerpoint/2010/main" val="24611954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6118021" cy="400110"/>
          </a:xfrm>
          <a:prstGeom prst="rect">
            <a:avLst/>
          </a:prstGeom>
        </p:spPr>
        <p:txBody>
          <a:bodyPr wrap="none">
            <a:spAutoFit/>
          </a:bodyPr>
          <a:lstStyle/>
          <a:p>
            <a:r>
              <a:rPr lang="en-GB" sz="2000" b="1" dirty="0" smtClean="0">
                <a:solidFill>
                  <a:schemeClr val="bg1"/>
                </a:solidFill>
              </a:rPr>
              <a:t>Crime Mix – Rolling 12 Months to January 2018 vs. 2019</a:t>
            </a:r>
            <a:endParaRPr lang="en-GB" sz="2000" b="1" dirty="0">
              <a:solidFill>
                <a:schemeClr val="bg1"/>
              </a:solidFill>
            </a:endParaRPr>
          </a:p>
        </p:txBody>
      </p:sp>
      <p:sp>
        <p:nvSpPr>
          <p:cNvPr id="12" name="TextBox 11"/>
          <p:cNvSpPr txBox="1"/>
          <p:nvPr/>
        </p:nvSpPr>
        <p:spPr>
          <a:xfrm>
            <a:off x="1823193" y="958005"/>
            <a:ext cx="1236639" cy="261610"/>
          </a:xfrm>
          <a:prstGeom prst="rect">
            <a:avLst/>
          </a:prstGeom>
          <a:noFill/>
        </p:spPr>
        <p:txBody>
          <a:bodyPr wrap="square" rtlCol="0">
            <a:spAutoFit/>
          </a:bodyPr>
          <a:lstStyle/>
          <a:p>
            <a:pPr algn="ctr"/>
            <a:r>
              <a:rPr lang="en-GB" sz="1100" dirty="0" smtClean="0"/>
              <a:t>Figure 10</a:t>
            </a:r>
            <a:endParaRPr lang="en-GB" sz="1100" dirty="0"/>
          </a:p>
        </p:txBody>
      </p:sp>
      <p:sp>
        <p:nvSpPr>
          <p:cNvPr id="4" name="Slide Number Placeholder 3"/>
          <p:cNvSpPr>
            <a:spLocks noGrp="1"/>
          </p:cNvSpPr>
          <p:nvPr>
            <p:ph type="sldNum" sz="quarter" idx="12"/>
          </p:nvPr>
        </p:nvSpPr>
        <p:spPr/>
        <p:txBody>
          <a:bodyPr/>
          <a:lstStyle/>
          <a:p>
            <a:fld id="{E0D83E65-4E55-4BA6-A0BC-212B9D3BDCE3}" type="slidenum">
              <a:rPr lang="en-GB" smtClean="0"/>
              <a:pPr/>
              <a:t>13</a:t>
            </a:fld>
            <a:endParaRPr lang="en-GB" dirty="0"/>
          </a:p>
        </p:txBody>
      </p:sp>
      <p:sp>
        <p:nvSpPr>
          <p:cNvPr id="17" name="TextBox 16"/>
          <p:cNvSpPr txBox="1"/>
          <p:nvPr/>
        </p:nvSpPr>
        <p:spPr>
          <a:xfrm>
            <a:off x="6143673" y="958005"/>
            <a:ext cx="1236639" cy="261610"/>
          </a:xfrm>
          <a:prstGeom prst="rect">
            <a:avLst/>
          </a:prstGeom>
          <a:noFill/>
        </p:spPr>
        <p:txBody>
          <a:bodyPr wrap="square" rtlCol="0">
            <a:spAutoFit/>
          </a:bodyPr>
          <a:lstStyle/>
          <a:p>
            <a:pPr algn="ctr"/>
            <a:r>
              <a:rPr lang="en-GB" sz="1100" dirty="0" smtClean="0"/>
              <a:t>Figure 11</a:t>
            </a:r>
            <a:endParaRPr lang="en-GB" sz="1100" dirty="0"/>
          </a:p>
        </p:txBody>
      </p:sp>
      <p:sp>
        <p:nvSpPr>
          <p:cNvPr id="5" name="TextBox 4"/>
          <p:cNvSpPr txBox="1"/>
          <p:nvPr/>
        </p:nvSpPr>
        <p:spPr>
          <a:xfrm>
            <a:off x="59644" y="4221088"/>
            <a:ext cx="8976852" cy="2246769"/>
          </a:xfrm>
          <a:prstGeom prst="rect">
            <a:avLst/>
          </a:prstGeom>
          <a:noFill/>
        </p:spPr>
        <p:txBody>
          <a:bodyPr wrap="square" rtlCol="0">
            <a:spAutoFit/>
          </a:bodyPr>
          <a:lstStyle/>
          <a:p>
            <a:pPr marL="285750" indent="-285750">
              <a:buFont typeface="Arial" panose="020B0604020202020204" pitchFamily="34" charset="0"/>
              <a:buChar char="•"/>
            </a:pPr>
            <a:r>
              <a:rPr lang="en-GB" sz="1400" dirty="0" smtClean="0"/>
              <a:t>Violence Against the Person saw a 5.0% point increase in the proportion of all crime; it also experienced the biggest volume rise (14,032 further offences).  This is being primarily driven by the increase in Stalking and Harassment (see p.5 for further detail).</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sz="1400" dirty="0" smtClean="0"/>
              <a:t>Public Order Offences saw a 0.7% point increase in the proportion of all crime, and experienced the second biggest volume rise (2,636 offences).  </a:t>
            </a:r>
          </a:p>
          <a:p>
            <a:endParaRPr lang="en-GB" sz="1400" dirty="0" smtClean="0">
              <a:solidFill>
                <a:srgbClr val="FF0000"/>
              </a:solidFill>
            </a:endParaRPr>
          </a:p>
          <a:p>
            <a:pPr marL="285750" indent="-285750">
              <a:buFont typeface="Arial" panose="020B0604020202020204" pitchFamily="34" charset="0"/>
              <a:buChar char="•"/>
            </a:pPr>
            <a:r>
              <a:rPr lang="en-GB" sz="1400" dirty="0" smtClean="0"/>
              <a:t>16.1% of crime is Domestic Abuse-related; this proportion has increased from 15.9% for 12m to December 2018. Domestic Abuse-related Violence Against the Person increased to 36.0% from 35.9% 12m December 2018.  As above, this increase is being driven by the increase in Stalking and Harassment.</a:t>
            </a:r>
          </a:p>
        </p:txBody>
      </p:sp>
      <p:pic>
        <p:nvPicPr>
          <p:cNvPr id="3" name="Picture 2"/>
          <p:cNvPicPr>
            <a:picLocks noChangeAspect="1"/>
          </p:cNvPicPr>
          <p:nvPr/>
        </p:nvPicPr>
        <p:blipFill>
          <a:blip r:embed="rId2"/>
          <a:stretch>
            <a:fillRect/>
          </a:stretch>
        </p:blipFill>
        <p:spPr>
          <a:xfrm>
            <a:off x="59645" y="1219617"/>
            <a:ext cx="4320000" cy="2582639"/>
          </a:xfrm>
          <a:prstGeom prst="rect">
            <a:avLst/>
          </a:prstGeom>
        </p:spPr>
      </p:pic>
      <p:pic>
        <p:nvPicPr>
          <p:cNvPr id="6" name="Picture 5"/>
          <p:cNvPicPr>
            <a:picLocks noChangeAspect="1"/>
          </p:cNvPicPr>
          <p:nvPr/>
        </p:nvPicPr>
        <p:blipFill>
          <a:blip r:embed="rId3"/>
          <a:stretch>
            <a:fillRect/>
          </a:stretch>
        </p:blipFill>
        <p:spPr>
          <a:xfrm>
            <a:off x="4716496" y="1219615"/>
            <a:ext cx="4320000" cy="2522686"/>
          </a:xfrm>
          <a:prstGeom prst="rect">
            <a:avLst/>
          </a:prstGeom>
        </p:spPr>
      </p:pic>
    </p:spTree>
    <p:extLst>
      <p:ext uri="{BB962C8B-B14F-4D97-AF65-F5344CB8AC3E}">
        <p14:creationId xmlns:p14="http://schemas.microsoft.com/office/powerpoint/2010/main" val="3794913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Executive Summary </a:t>
            </a:r>
            <a:endParaRPr lang="en-GB" b="1" dirty="0">
              <a:solidFill>
                <a:schemeClr val="bg1"/>
              </a:solidFill>
            </a:endParaRPr>
          </a:p>
        </p:txBody>
      </p:sp>
      <p:sp>
        <p:nvSpPr>
          <p:cNvPr id="3" name="Slide Number Placeholder 2"/>
          <p:cNvSpPr>
            <a:spLocks noGrp="1"/>
          </p:cNvSpPr>
          <p:nvPr>
            <p:ph type="sldNum" sz="quarter" idx="12"/>
          </p:nvPr>
        </p:nvSpPr>
        <p:spPr/>
        <p:txBody>
          <a:bodyPr/>
          <a:lstStyle/>
          <a:p>
            <a:fld id="{E0D83E65-4E55-4BA6-A0BC-212B9D3BDCE3}" type="slidenum">
              <a:rPr lang="en-GB" smtClean="0"/>
              <a:pPr/>
              <a:t>2</a:t>
            </a:fld>
            <a:endParaRPr lang="en-GB" dirty="0"/>
          </a:p>
        </p:txBody>
      </p:sp>
      <p:sp>
        <p:nvSpPr>
          <p:cNvPr id="5" name="TextBox 4"/>
          <p:cNvSpPr txBox="1"/>
          <p:nvPr/>
        </p:nvSpPr>
        <p:spPr>
          <a:xfrm>
            <a:off x="83518" y="683217"/>
            <a:ext cx="9142884" cy="4616648"/>
          </a:xfrm>
          <a:prstGeom prst="rect">
            <a:avLst/>
          </a:prstGeom>
          <a:noFill/>
        </p:spPr>
        <p:txBody>
          <a:bodyPr wrap="square" rtlCol="0">
            <a:spAutoFit/>
          </a:bodyPr>
          <a:lstStyle/>
          <a:p>
            <a:pPr marL="285750" indent="-285750">
              <a:buFont typeface="Arial" panose="020B0604020202020204" pitchFamily="34" charset="0"/>
              <a:buChar char="•"/>
            </a:pPr>
            <a:r>
              <a:rPr lang="en-GB" sz="1400" dirty="0" smtClean="0"/>
              <a:t>All Crime has risen by 15.7%.  Domestic Abuse (DA) has risen by 45.9%.  The increase in both can, in part, be attributed to the increase seen in Stalking and Harassment (which was a statistical exception this month) following changes to the Home Office Counting Rules. Other analysis conducted by Essex Police furthermore indicates that better Crime Data Accuracy (CDA), as well as a genuine increase in crime, are also likely to be contributing factors to this rise.</a:t>
            </a:r>
            <a:r>
              <a:rPr lang="en-GB" sz="1400" dirty="0" smtClean="0">
                <a:solidFill>
                  <a:srgbClr val="FF0000"/>
                </a:solidFill>
              </a:rPr>
              <a:t/>
            </a:r>
            <a:br>
              <a:rPr lang="en-GB" sz="1400" dirty="0" smtClean="0">
                <a:solidFill>
                  <a:srgbClr val="FF0000"/>
                </a:solidFill>
              </a:rPr>
            </a:br>
            <a:endParaRPr lang="en-GB" sz="1400" dirty="0" smtClean="0">
              <a:solidFill>
                <a:srgbClr val="FF0000"/>
              </a:solidFill>
            </a:endParaRPr>
          </a:p>
          <a:p>
            <a:pPr marL="285750" indent="-285750">
              <a:buFont typeface="Arial" panose="020B0604020202020204" pitchFamily="34" charset="0"/>
              <a:buChar char="•"/>
            </a:pPr>
            <a:r>
              <a:rPr lang="en-GB" sz="1400" dirty="0" smtClean="0"/>
              <a:t>The All Crime solved rate continues to decline due to an increase in the number of crimes.  However, there has been a 3.1% (666 more) increase in the number of crimes considered ‘solved’.</a:t>
            </a:r>
            <a:r>
              <a:rPr lang="en-GB" sz="1400" dirty="0" smtClean="0">
                <a:solidFill>
                  <a:srgbClr val="FF0000"/>
                </a:solidFill>
              </a:rPr>
              <a:t/>
            </a:r>
            <a:br>
              <a:rPr lang="en-GB" sz="1400" dirty="0" smtClean="0">
                <a:solidFill>
                  <a:srgbClr val="FF0000"/>
                </a:solidFill>
              </a:rPr>
            </a:br>
            <a:endParaRPr lang="en-GB" sz="1400" dirty="0" smtClean="0">
              <a:solidFill>
                <a:srgbClr val="FF0000"/>
              </a:solidFill>
            </a:endParaRPr>
          </a:p>
          <a:p>
            <a:pPr marL="285750" indent="-285750">
              <a:buFont typeface="Arial" panose="020B0604020202020204" pitchFamily="34" charset="0"/>
              <a:buChar char="•"/>
            </a:pPr>
            <a:r>
              <a:rPr lang="en-GB" sz="1400" dirty="0" smtClean="0"/>
              <a:t>In January 2019 three crime types experienced statistically significant changes:</a:t>
            </a:r>
          </a:p>
          <a:p>
            <a:pPr marL="742950" lvl="1" indent="-285750">
              <a:buFont typeface="Arial" panose="020B0604020202020204" pitchFamily="34" charset="0"/>
              <a:buChar char="•"/>
            </a:pPr>
            <a:r>
              <a:rPr lang="en-GB" sz="1400" u="sng" dirty="0" smtClean="0"/>
              <a:t>Stalking and Harassment Offences</a:t>
            </a:r>
            <a:r>
              <a:rPr lang="en-GB" sz="1400" dirty="0" smtClean="0"/>
              <a:t>: statistical increase. This rise has primarily been driven by the change in the means by which Stalking &amp;</a:t>
            </a:r>
            <a:r>
              <a:rPr lang="en-GB" sz="1400" dirty="0"/>
              <a:t> </a:t>
            </a:r>
            <a:r>
              <a:rPr lang="en-GB" sz="1400" dirty="0" smtClean="0"/>
              <a:t>Harassment has been recorded since April 2018.  As now both the most serious offence and the Stalking &amp; Harassment are recorded (rather than purely the most serious), there have been consequent increases in other categories of offences; this includes the Violence without Injury category.</a:t>
            </a:r>
          </a:p>
          <a:p>
            <a:pPr marL="742950" lvl="1" indent="-285750">
              <a:buFont typeface="Arial" panose="020B0604020202020204" pitchFamily="34" charset="0"/>
              <a:buChar char="•"/>
            </a:pPr>
            <a:r>
              <a:rPr lang="en-GB" sz="1400" u="sng" dirty="0" smtClean="0"/>
              <a:t>Arson Offences</a:t>
            </a:r>
            <a:r>
              <a:rPr lang="en-GB" sz="1400" dirty="0" smtClean="0"/>
              <a:t>: </a:t>
            </a:r>
            <a:r>
              <a:rPr lang="en-GB" sz="1400" dirty="0"/>
              <a:t>statistical increase</a:t>
            </a:r>
            <a:r>
              <a:rPr lang="en-GB" sz="1400" dirty="0" smtClean="0"/>
              <a:t>. Of the 79 offences seen in January 2019, 70 </a:t>
            </a:r>
            <a:r>
              <a:rPr lang="en-GB" sz="1400" dirty="0"/>
              <a:t>were for ‘Arson not endangering </a:t>
            </a:r>
            <a:r>
              <a:rPr lang="en-GB" sz="1400" dirty="0" smtClean="0"/>
              <a:t>life’.</a:t>
            </a:r>
          </a:p>
          <a:p>
            <a:pPr marL="742950" lvl="1" indent="-285750">
              <a:buFont typeface="Arial" panose="020B0604020202020204" pitchFamily="34" charset="0"/>
              <a:buChar char="•"/>
            </a:pPr>
            <a:r>
              <a:rPr lang="en-GB" sz="1400" u="sng" dirty="0" smtClean="0"/>
              <a:t>Possession of Drug Offences</a:t>
            </a:r>
            <a:r>
              <a:rPr lang="en-GB" sz="1400" dirty="0" smtClean="0"/>
              <a:t>: statistical increase. This can be seen as a result of proactive policing.</a:t>
            </a:r>
            <a:r>
              <a:rPr lang="en-GB" sz="1400" dirty="0" smtClean="0">
                <a:solidFill>
                  <a:srgbClr val="FF0000"/>
                </a:solidFill>
              </a:rPr>
              <a:t/>
            </a:r>
            <a:br>
              <a:rPr lang="en-GB" sz="1400" dirty="0" smtClean="0">
                <a:solidFill>
                  <a:srgbClr val="FF0000"/>
                </a:solidFill>
              </a:rPr>
            </a:br>
            <a:endParaRPr lang="en-GB" sz="1400" dirty="0" smtClean="0">
              <a:solidFill>
                <a:srgbClr val="FF0000"/>
              </a:solidFill>
            </a:endParaRPr>
          </a:p>
          <a:p>
            <a:pPr marL="285750" indent="-285750">
              <a:buFont typeface="Arial" panose="020B0604020202020204" pitchFamily="34" charset="0"/>
              <a:buChar char="•"/>
            </a:pPr>
            <a:r>
              <a:rPr lang="en-GB" sz="1400" dirty="0" smtClean="0"/>
              <a:t>There has been a change in the way in which the number of Organised Criminal Group (OCG) disruptions are counted in Essex.  This follows guidance issued by the National Crime Agency (NCA) and the Eastern Region Special Operations Unit (ERSOU) to ensure that all forces record disruptions in the same way.  This measure changed again in January 2019.  As a consequence, comparisons to previous data periods have not been provided.</a:t>
            </a:r>
          </a:p>
        </p:txBody>
      </p:sp>
    </p:spTree>
    <p:extLst>
      <p:ext uri="{BB962C8B-B14F-4D97-AF65-F5344CB8AC3E}">
        <p14:creationId xmlns:p14="http://schemas.microsoft.com/office/powerpoint/2010/main" val="3499528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7" name="TextBox 6"/>
          <p:cNvSpPr txBox="1"/>
          <p:nvPr/>
        </p:nvSpPr>
        <p:spPr>
          <a:xfrm>
            <a:off x="0" y="686208"/>
            <a:ext cx="4780489" cy="5109091"/>
          </a:xfrm>
          <a:prstGeom prst="rect">
            <a:avLst/>
          </a:prstGeom>
          <a:noFill/>
        </p:spPr>
        <p:txBody>
          <a:bodyPr wrap="square" rtlCol="0">
            <a:spAutoFit/>
          </a:bodyPr>
          <a:lstStyle/>
          <a:p>
            <a:r>
              <a:rPr lang="en-GB" sz="1600" b="1" u="sng" dirty="0" smtClean="0"/>
              <a:t>Key Areas</a:t>
            </a:r>
          </a:p>
          <a:p>
            <a:endParaRPr lang="en-GB" sz="200" u="sng" dirty="0" smtClean="0">
              <a:solidFill>
                <a:srgbClr val="FF0000"/>
              </a:solidFill>
            </a:endParaRPr>
          </a:p>
          <a:p>
            <a:r>
              <a:rPr lang="en-GB" sz="1200" b="1" dirty="0" smtClean="0"/>
              <a:t>All Crime</a:t>
            </a:r>
            <a:endParaRPr lang="en-GB" sz="1200" b="1" dirty="0"/>
          </a:p>
          <a:p>
            <a:pPr marL="171450" indent="-171450">
              <a:buFont typeface="Arial" panose="020B0604020202020204" pitchFamily="34" charset="0"/>
              <a:buChar char="•"/>
            </a:pPr>
            <a:r>
              <a:rPr lang="en-GB" sz="1200" dirty="0" smtClean="0"/>
              <a:t>15.7% </a:t>
            </a:r>
            <a:r>
              <a:rPr lang="en-GB" sz="1200" dirty="0"/>
              <a:t>increase </a:t>
            </a:r>
            <a:r>
              <a:rPr lang="en-GB" sz="1200" dirty="0" smtClean="0"/>
              <a:t>(20,847 additional offences) compared to the 12 months to January 2018</a:t>
            </a:r>
            <a:r>
              <a:rPr lang="en-GB" sz="1200" baseline="30000" dirty="0" smtClean="0"/>
              <a:t>+</a:t>
            </a:r>
            <a:r>
              <a:rPr lang="en-GB" sz="1200" dirty="0" smtClean="0"/>
              <a:t>. The </a:t>
            </a:r>
            <a:r>
              <a:rPr lang="en-GB" sz="1200" dirty="0"/>
              <a:t>national increase~ was </a:t>
            </a:r>
            <a:r>
              <a:rPr lang="en-GB" sz="1200" dirty="0" smtClean="0"/>
              <a:t>8.5%.</a:t>
            </a:r>
          </a:p>
          <a:p>
            <a:pPr marL="171450" indent="-171450">
              <a:buFont typeface="Arial" panose="020B0604020202020204" pitchFamily="34" charset="0"/>
              <a:buChar char="•"/>
            </a:pPr>
            <a:r>
              <a:rPr lang="en-GB" sz="1200" dirty="0"/>
              <a:t>Essex is </a:t>
            </a:r>
            <a:r>
              <a:rPr lang="en-GB" sz="1200" dirty="0" smtClean="0"/>
              <a:t>8</a:t>
            </a:r>
            <a:r>
              <a:rPr lang="en-GB" sz="1200" baseline="30000" dirty="0" smtClean="0"/>
              <a:t>th</a:t>
            </a:r>
            <a:r>
              <a:rPr lang="en-GB" sz="1200" dirty="0" smtClean="0"/>
              <a:t> </a:t>
            </a:r>
            <a:r>
              <a:rPr lang="en-GB" sz="1200" dirty="0"/>
              <a:t>in its Most Similar Group of forces (</a:t>
            </a:r>
            <a:r>
              <a:rPr lang="en-GB" sz="1200" dirty="0" smtClean="0"/>
              <a:t>MSG) </a:t>
            </a:r>
            <a:r>
              <a:rPr lang="en-GB" sz="1200" dirty="0"/>
              <a:t>and </a:t>
            </a:r>
            <a:r>
              <a:rPr lang="en-GB" sz="1200" dirty="0" smtClean="0"/>
              <a:t>25</a:t>
            </a:r>
            <a:r>
              <a:rPr lang="en-GB" sz="1200" baseline="30000" dirty="0" smtClean="0"/>
              <a:t>th</a:t>
            </a:r>
            <a:r>
              <a:rPr lang="en-GB" sz="1200" dirty="0" smtClean="0"/>
              <a:t> nationally </a:t>
            </a:r>
            <a:r>
              <a:rPr lang="en-GB" sz="1200" dirty="0"/>
              <a:t>for crimes per 1,000 of the population</a:t>
            </a:r>
            <a:r>
              <a:rPr lang="en-GB" sz="1200" dirty="0" smtClean="0"/>
              <a:t>.  Essex is 8</a:t>
            </a:r>
            <a:r>
              <a:rPr lang="en-GB" sz="1200" baseline="30000" dirty="0" smtClean="0"/>
              <a:t>th</a:t>
            </a:r>
            <a:r>
              <a:rPr lang="en-GB" sz="1200" dirty="0" smtClean="0"/>
              <a:t> (out </a:t>
            </a:r>
            <a:r>
              <a:rPr lang="en-GB" sz="1200" dirty="0"/>
              <a:t>of eight</a:t>
            </a:r>
            <a:r>
              <a:rPr lang="en-GB" sz="1200" dirty="0" smtClean="0"/>
              <a:t>) in its MSG, and is 34</a:t>
            </a:r>
            <a:r>
              <a:rPr lang="en-GB" sz="1200" baseline="30000" dirty="0" smtClean="0"/>
              <a:t>th</a:t>
            </a:r>
            <a:r>
              <a:rPr lang="en-GB" sz="1200" dirty="0" smtClean="0"/>
              <a:t> nationally* for crime increase. Increases </a:t>
            </a:r>
            <a:r>
              <a:rPr lang="en-GB" sz="1200" dirty="0"/>
              <a:t>seen in </a:t>
            </a:r>
            <a:r>
              <a:rPr lang="en-GB" sz="1200" dirty="0" smtClean="0"/>
              <a:t>34 </a:t>
            </a:r>
            <a:r>
              <a:rPr lang="en-GB" sz="1200" dirty="0"/>
              <a:t>out of 42 forces</a:t>
            </a:r>
            <a:r>
              <a:rPr lang="en-GB" sz="1200" dirty="0" smtClean="0"/>
              <a:t>. </a:t>
            </a:r>
          </a:p>
          <a:p>
            <a:pPr marL="171450" indent="-171450">
              <a:buFont typeface="Arial" panose="020B0604020202020204" pitchFamily="34" charset="0"/>
              <a:buChar char="•"/>
            </a:pPr>
            <a:r>
              <a:rPr lang="en-GB" sz="1200" dirty="0" smtClean="0"/>
              <a:t>One out of 14 districts experienced a statistically significant increase in January 2019.  </a:t>
            </a:r>
            <a:r>
              <a:rPr lang="en-GB" sz="1200" dirty="0"/>
              <a:t>T</a:t>
            </a:r>
            <a:r>
              <a:rPr lang="en-GB" sz="1200" dirty="0" smtClean="0"/>
              <a:t>he Force did not.</a:t>
            </a:r>
          </a:p>
          <a:p>
            <a:pPr marL="171450" indent="-171450">
              <a:buFont typeface="Arial" panose="020B0604020202020204" pitchFamily="34" charset="0"/>
              <a:buChar char="•"/>
            </a:pPr>
            <a:r>
              <a:rPr lang="en-GB" sz="1200" dirty="0" smtClean="0"/>
              <a:t>The forecast</a:t>
            </a:r>
            <a:r>
              <a:rPr lang="en-GB" sz="1200" baseline="30000" dirty="0" smtClean="0"/>
              <a:t>^</a:t>
            </a:r>
            <a:r>
              <a:rPr lang="en-GB" sz="1200" dirty="0" smtClean="0"/>
              <a:t> is that the All Crime level will be higher than that experienced in the same months in previous years.  None of the next three months are forecasted to be statistical exceptions.</a:t>
            </a:r>
          </a:p>
          <a:p>
            <a:endParaRPr lang="en-GB" sz="1200" dirty="0" smtClean="0"/>
          </a:p>
          <a:p>
            <a:endParaRPr lang="en-GB" sz="1200" dirty="0" smtClean="0"/>
          </a:p>
          <a:p>
            <a:endParaRPr lang="en-GB" sz="800" dirty="0" smtClean="0">
              <a:solidFill>
                <a:srgbClr val="FF0000"/>
              </a:solidFill>
            </a:endParaRPr>
          </a:p>
          <a:p>
            <a:r>
              <a:rPr lang="en-GB" sz="1200" b="1" dirty="0" smtClean="0"/>
              <a:t>All Crime Solved </a:t>
            </a:r>
            <a:r>
              <a:rPr lang="en-GB" sz="1200" b="1" dirty="0"/>
              <a:t>Rate</a:t>
            </a:r>
          </a:p>
          <a:p>
            <a:pPr marL="171450" indent="-171450">
              <a:buFont typeface="Arial" panose="020B0604020202020204" pitchFamily="34" charset="0"/>
              <a:buChar char="•"/>
            </a:pPr>
            <a:r>
              <a:rPr lang="en-GB" sz="1200" dirty="0" smtClean="0"/>
              <a:t>1.8% </a:t>
            </a:r>
            <a:r>
              <a:rPr lang="en-GB" sz="1200" dirty="0"/>
              <a:t>point decrease (</a:t>
            </a:r>
            <a:r>
              <a:rPr lang="en-GB" sz="1200" dirty="0" smtClean="0"/>
              <a:t>to 14.7%) </a:t>
            </a:r>
            <a:r>
              <a:rPr lang="en-GB" sz="1200" dirty="0"/>
              <a:t>compared to the 12 months to </a:t>
            </a:r>
            <a:r>
              <a:rPr lang="en-GB" sz="1200" dirty="0" smtClean="0"/>
              <a:t>January 2018</a:t>
            </a:r>
            <a:r>
              <a:rPr lang="en-GB" sz="1200" baseline="30000" dirty="0" smtClean="0"/>
              <a:t> +</a:t>
            </a:r>
            <a:r>
              <a:rPr lang="en-GB" sz="1200" baseline="30000" dirty="0"/>
              <a:t>+</a:t>
            </a:r>
            <a:r>
              <a:rPr lang="en-GB" sz="1200" dirty="0" smtClean="0"/>
              <a:t>.</a:t>
            </a:r>
          </a:p>
          <a:p>
            <a:pPr marL="171450" indent="-171450">
              <a:buFont typeface="Arial" panose="020B0604020202020204" pitchFamily="34" charset="0"/>
              <a:buChar char="•"/>
            </a:pPr>
            <a:r>
              <a:rPr lang="en-GB" sz="1200" dirty="0" smtClean="0"/>
              <a:t>The number of crimes solved increased: by 3.1% (666 more solved outcomes to 22,490) </a:t>
            </a:r>
            <a:r>
              <a:rPr lang="en-GB" sz="1200" dirty="0"/>
              <a:t>compared to the 12 months to </a:t>
            </a:r>
            <a:r>
              <a:rPr lang="en-GB" sz="1200" dirty="0" smtClean="0"/>
              <a:t>January 2018.</a:t>
            </a:r>
          </a:p>
          <a:p>
            <a:pPr marL="171450" indent="-171450">
              <a:buFont typeface="Arial" panose="020B0604020202020204" pitchFamily="34" charset="0"/>
              <a:buChar char="•"/>
            </a:pPr>
            <a:r>
              <a:rPr lang="en-GB" sz="1200" dirty="0"/>
              <a:t>Essex has the </a:t>
            </a:r>
            <a:r>
              <a:rPr lang="en-GB" sz="1200" dirty="0" smtClean="0"/>
              <a:t>4</a:t>
            </a:r>
            <a:r>
              <a:rPr lang="en-GB" sz="1200" baseline="30000" dirty="0" smtClean="0"/>
              <a:t>th</a:t>
            </a:r>
            <a:r>
              <a:rPr lang="en-GB" sz="1200" dirty="0" smtClean="0"/>
              <a:t> </a:t>
            </a:r>
            <a:r>
              <a:rPr lang="en-GB" sz="1200" dirty="0"/>
              <a:t>highest solved rate in its MSG </a:t>
            </a:r>
            <a:r>
              <a:rPr lang="en-GB" sz="1200" dirty="0" smtClean="0"/>
              <a:t>and is 21</a:t>
            </a:r>
            <a:r>
              <a:rPr lang="en-GB" sz="1200" baseline="30000" dirty="0" smtClean="0"/>
              <a:t>st</a:t>
            </a:r>
            <a:r>
              <a:rPr lang="en-GB" sz="1200" dirty="0" smtClean="0"/>
              <a:t> nationally </a:t>
            </a:r>
            <a:r>
              <a:rPr lang="en-GB" sz="1200" dirty="0"/>
              <a:t>for </a:t>
            </a:r>
            <a:r>
              <a:rPr lang="en-GB" sz="1200" dirty="0" smtClean="0"/>
              <a:t>its solved </a:t>
            </a:r>
            <a:r>
              <a:rPr lang="en-GB" sz="1200" dirty="0"/>
              <a:t>rate</a:t>
            </a:r>
            <a:r>
              <a:rPr lang="en-GB" sz="1200" dirty="0" smtClean="0"/>
              <a:t>.  Essex </a:t>
            </a:r>
            <a:r>
              <a:rPr lang="en-GB" sz="1200" dirty="0"/>
              <a:t>is 6</a:t>
            </a:r>
            <a:r>
              <a:rPr lang="en-GB" sz="1200" baseline="30000" dirty="0" smtClean="0"/>
              <a:t>th</a:t>
            </a:r>
            <a:r>
              <a:rPr lang="en-GB" sz="1200" dirty="0" smtClean="0"/>
              <a:t> in its </a:t>
            </a:r>
            <a:r>
              <a:rPr lang="en-GB" sz="1200" dirty="0"/>
              <a:t>MSG and </a:t>
            </a:r>
            <a:r>
              <a:rPr lang="en-GB" sz="1200" dirty="0" smtClean="0"/>
              <a:t>16</a:t>
            </a:r>
            <a:r>
              <a:rPr lang="en-GB" sz="1200" baseline="30000" dirty="0" smtClean="0"/>
              <a:t>th</a:t>
            </a:r>
            <a:r>
              <a:rPr lang="en-GB" sz="1200" dirty="0" smtClean="0"/>
              <a:t> nationally </a:t>
            </a:r>
            <a:r>
              <a:rPr lang="en-GB" sz="1200" dirty="0"/>
              <a:t>for </a:t>
            </a:r>
            <a:r>
              <a:rPr lang="en-GB" sz="1200" dirty="0" smtClean="0"/>
              <a:t>solved rate % point change.  </a:t>
            </a:r>
          </a:p>
          <a:p>
            <a:pPr marL="171450" indent="-171450">
              <a:buFont typeface="Arial" panose="020B0604020202020204" pitchFamily="34" charset="0"/>
              <a:buChar char="•"/>
            </a:pPr>
            <a:r>
              <a:rPr lang="en-GB" sz="1200" dirty="0" smtClean="0"/>
              <a:t>No district experienced a statistically </a:t>
            </a:r>
            <a:r>
              <a:rPr lang="en-GB" sz="1200" dirty="0"/>
              <a:t>significant </a:t>
            </a:r>
            <a:r>
              <a:rPr lang="en-GB" sz="1200" dirty="0" smtClean="0"/>
              <a:t>change in January 2019.  Neither did the Force.</a:t>
            </a:r>
          </a:p>
        </p:txBody>
      </p:sp>
      <p:sp>
        <p:nvSpPr>
          <p:cNvPr id="2" name="TextBox 1"/>
          <p:cNvSpPr txBox="1"/>
          <p:nvPr/>
        </p:nvSpPr>
        <p:spPr>
          <a:xfrm>
            <a:off x="4825382" y="1030986"/>
            <a:ext cx="4052082" cy="261610"/>
          </a:xfrm>
          <a:prstGeom prst="rect">
            <a:avLst/>
          </a:prstGeom>
          <a:noFill/>
        </p:spPr>
        <p:txBody>
          <a:bodyPr wrap="square" rtlCol="0">
            <a:spAutoFit/>
          </a:bodyPr>
          <a:lstStyle/>
          <a:p>
            <a:r>
              <a:rPr lang="en-GB" sz="1100" dirty="0" smtClean="0"/>
              <a:t>Figure 1 – </a:t>
            </a:r>
            <a:r>
              <a:rPr lang="en-GB" sz="1100" dirty="0"/>
              <a:t>O</a:t>
            </a:r>
            <a:r>
              <a:rPr lang="en-GB" sz="1100" dirty="0" smtClean="0"/>
              <a:t>ffences by month</a:t>
            </a:r>
            <a:endParaRPr lang="en-GB" sz="1100" dirty="0"/>
          </a:p>
        </p:txBody>
      </p:sp>
      <p:sp>
        <p:nvSpPr>
          <p:cNvPr id="11" name="TextBox 10"/>
          <p:cNvSpPr txBox="1"/>
          <p:nvPr/>
        </p:nvSpPr>
        <p:spPr>
          <a:xfrm>
            <a:off x="4847529" y="3599438"/>
            <a:ext cx="4029935" cy="261610"/>
          </a:xfrm>
          <a:prstGeom prst="rect">
            <a:avLst/>
          </a:prstGeom>
          <a:noFill/>
        </p:spPr>
        <p:txBody>
          <a:bodyPr wrap="square" rtlCol="0">
            <a:spAutoFit/>
          </a:bodyPr>
          <a:lstStyle/>
          <a:p>
            <a:r>
              <a:rPr lang="en-GB" sz="1100" dirty="0" smtClean="0"/>
              <a:t>Figure 2 – Solved rate by month</a:t>
            </a:r>
            <a:endParaRPr lang="en-GB" sz="1100" dirty="0"/>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3</a:t>
            </a:fld>
            <a:endParaRPr lang="en-GB" dirty="0"/>
          </a:p>
        </p:txBody>
      </p:sp>
      <p:sp>
        <p:nvSpPr>
          <p:cNvPr id="12" name="TextBox 11"/>
          <p:cNvSpPr txBox="1"/>
          <p:nvPr/>
        </p:nvSpPr>
        <p:spPr>
          <a:xfrm>
            <a:off x="25652" y="5979965"/>
            <a:ext cx="8650803" cy="784830"/>
          </a:xfrm>
          <a:prstGeom prst="rect">
            <a:avLst/>
          </a:prstGeom>
          <a:noFill/>
        </p:spPr>
        <p:txBody>
          <a:bodyPr wrap="square" rtlCol="0">
            <a:spAutoFit/>
          </a:bodyPr>
          <a:lstStyle/>
          <a:p>
            <a:r>
              <a:rPr lang="en-GB" sz="900" baseline="30000" dirty="0" smtClean="0"/>
              <a:t>+</a:t>
            </a:r>
            <a:r>
              <a:rPr lang="en-GB" sz="900" dirty="0" smtClean="0"/>
              <a:t> All crime increases/decreases shown are for 12 months to January 2019 compared to the same period to January 2018.</a:t>
            </a:r>
          </a:p>
          <a:p>
            <a:r>
              <a:rPr lang="en-GB" sz="900" baseline="30000" dirty="0" smtClean="0"/>
              <a:t>++ </a:t>
            </a:r>
            <a:r>
              <a:rPr lang="en-GB" sz="900" dirty="0" smtClean="0"/>
              <a:t>Solved rate increases/decreases are for 12 months to January 2019 compared to the same period to January 2018. The quoted solved rate is for 12 months to January 2019.</a:t>
            </a:r>
          </a:p>
          <a:p>
            <a:r>
              <a:rPr lang="en-GB" sz="900" dirty="0" smtClean="0"/>
              <a:t>* 1</a:t>
            </a:r>
            <a:r>
              <a:rPr lang="en-GB" sz="900" baseline="30000" dirty="0" smtClean="0"/>
              <a:t>st</a:t>
            </a:r>
            <a:r>
              <a:rPr lang="en-GB" sz="900" dirty="0" smtClean="0"/>
              <a:t> </a:t>
            </a:r>
            <a:r>
              <a:rPr lang="en-GB" sz="900" dirty="0"/>
              <a:t>is considered best performing, and </a:t>
            </a:r>
            <a:r>
              <a:rPr lang="en-GB" sz="900" dirty="0" smtClean="0"/>
              <a:t>42</a:t>
            </a:r>
            <a:r>
              <a:rPr lang="en-GB" sz="900" baseline="30000" dirty="0" smtClean="0"/>
              <a:t>nd</a:t>
            </a:r>
            <a:r>
              <a:rPr lang="en-GB" sz="900" dirty="0" smtClean="0"/>
              <a:t> worst.</a:t>
            </a:r>
          </a:p>
          <a:p>
            <a:r>
              <a:rPr lang="en-GB" sz="900" dirty="0" smtClean="0"/>
              <a:t>~ The national increase (where the category is available) relates to the 12 months to September 2018 vs. 12 months to September 2017 and are the official Home Office figures.</a:t>
            </a:r>
          </a:p>
          <a:p>
            <a:r>
              <a:rPr lang="en-GB" sz="900" baseline="30000" dirty="0" smtClean="0"/>
              <a:t>^</a:t>
            </a:r>
            <a:r>
              <a:rPr lang="en-GB" sz="900" dirty="0" smtClean="0"/>
              <a:t> Forward projection based on “Time Series Forecasting” method, which takes into account seasonality (when the data follows a statistically consistent pattern).</a:t>
            </a:r>
            <a:endParaRPr lang="en-GB" sz="900" dirty="0"/>
          </a:p>
        </p:txBody>
      </p:sp>
      <p:pic>
        <p:nvPicPr>
          <p:cNvPr id="4" name="Picture 3"/>
          <p:cNvPicPr>
            <a:picLocks noChangeAspect="1"/>
          </p:cNvPicPr>
          <p:nvPr/>
        </p:nvPicPr>
        <p:blipFill>
          <a:blip r:embed="rId2"/>
          <a:stretch>
            <a:fillRect/>
          </a:stretch>
        </p:blipFill>
        <p:spPr>
          <a:xfrm>
            <a:off x="4780489" y="3861048"/>
            <a:ext cx="4244765" cy="1690939"/>
          </a:xfrm>
          <a:prstGeom prst="rect">
            <a:avLst/>
          </a:prstGeom>
        </p:spPr>
      </p:pic>
      <p:pic>
        <p:nvPicPr>
          <p:cNvPr id="8" name="Picture 7"/>
          <p:cNvPicPr>
            <a:picLocks noChangeAspect="1"/>
          </p:cNvPicPr>
          <p:nvPr/>
        </p:nvPicPr>
        <p:blipFill>
          <a:blip r:embed="rId3"/>
          <a:stretch>
            <a:fillRect/>
          </a:stretch>
        </p:blipFill>
        <p:spPr>
          <a:xfrm>
            <a:off x="4780489" y="1340965"/>
            <a:ext cx="4240709" cy="1692000"/>
          </a:xfrm>
          <a:prstGeom prst="rect">
            <a:avLst/>
          </a:prstGeom>
        </p:spPr>
      </p:pic>
    </p:spTree>
    <p:extLst>
      <p:ext uri="{BB962C8B-B14F-4D97-AF65-F5344CB8AC3E}">
        <p14:creationId xmlns:p14="http://schemas.microsoft.com/office/powerpoint/2010/main" val="4024643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7" name="TextBox 6"/>
          <p:cNvSpPr txBox="1"/>
          <p:nvPr/>
        </p:nvSpPr>
        <p:spPr>
          <a:xfrm>
            <a:off x="0" y="681572"/>
            <a:ext cx="4838657" cy="5724644"/>
          </a:xfrm>
          <a:prstGeom prst="rect">
            <a:avLst/>
          </a:prstGeom>
          <a:noFill/>
        </p:spPr>
        <p:txBody>
          <a:bodyPr wrap="square" rtlCol="0">
            <a:spAutoFit/>
          </a:bodyPr>
          <a:lstStyle/>
          <a:p>
            <a:r>
              <a:rPr lang="en-GB" sz="1200" b="1" dirty="0" smtClean="0"/>
              <a:t>Violence </a:t>
            </a:r>
            <a:r>
              <a:rPr lang="en-GB" sz="1200" b="1" dirty="0"/>
              <a:t>with </a:t>
            </a:r>
            <a:r>
              <a:rPr lang="en-GB" sz="1200" b="1" dirty="0" smtClean="0"/>
              <a:t>Injury* </a:t>
            </a:r>
          </a:p>
          <a:p>
            <a:pPr marL="171450" indent="-171450">
              <a:buFont typeface="Arial" panose="020B0604020202020204" pitchFamily="34" charset="0"/>
              <a:buChar char="•"/>
            </a:pPr>
            <a:r>
              <a:rPr lang="en-GB" sz="1200" dirty="0" smtClean="0"/>
              <a:t>5.1% </a:t>
            </a:r>
            <a:r>
              <a:rPr lang="en-GB" sz="1200" dirty="0"/>
              <a:t>increase </a:t>
            </a:r>
            <a:r>
              <a:rPr lang="en-GB" sz="1200" dirty="0" smtClean="0"/>
              <a:t>(701 additional </a:t>
            </a:r>
            <a:r>
              <a:rPr lang="en-GB" sz="1200" dirty="0"/>
              <a:t>offences) compared to the 12 months to </a:t>
            </a:r>
            <a:r>
              <a:rPr lang="en-GB" sz="1200" dirty="0" smtClean="0"/>
              <a:t>January 2018. </a:t>
            </a:r>
            <a:r>
              <a:rPr lang="en-GB" sz="1200" dirty="0"/>
              <a:t>The national increase was </a:t>
            </a:r>
            <a:r>
              <a:rPr lang="en-GB" sz="1200" dirty="0" smtClean="0"/>
              <a:t>7.9%. </a:t>
            </a:r>
          </a:p>
          <a:p>
            <a:pPr marL="171450" indent="-171450">
              <a:buFont typeface="Arial" panose="020B0604020202020204" pitchFamily="34" charset="0"/>
              <a:buChar char="•"/>
            </a:pPr>
            <a:r>
              <a:rPr lang="en-GB" sz="1200" dirty="0"/>
              <a:t>Essex is </a:t>
            </a:r>
            <a:r>
              <a:rPr lang="en-GB" sz="1200" dirty="0" smtClean="0"/>
              <a:t>4</a:t>
            </a:r>
            <a:r>
              <a:rPr lang="en-GB" sz="1200" baseline="30000" dirty="0" smtClean="0"/>
              <a:t>th</a:t>
            </a:r>
            <a:r>
              <a:rPr lang="en-GB" sz="1200" dirty="0" smtClean="0"/>
              <a:t> in </a:t>
            </a:r>
            <a:r>
              <a:rPr lang="en-GB" sz="1200" dirty="0"/>
              <a:t>its </a:t>
            </a:r>
            <a:r>
              <a:rPr lang="en-GB" sz="1200" dirty="0" smtClean="0"/>
              <a:t>MSG </a:t>
            </a:r>
            <a:r>
              <a:rPr lang="en-GB" sz="1200" dirty="0"/>
              <a:t>and </a:t>
            </a:r>
            <a:r>
              <a:rPr lang="en-GB" sz="1200" dirty="0" smtClean="0"/>
              <a:t>15</a:t>
            </a:r>
            <a:r>
              <a:rPr lang="en-GB" sz="1200" baseline="30000" dirty="0" smtClean="0"/>
              <a:t>th</a:t>
            </a:r>
            <a:r>
              <a:rPr lang="en-GB" sz="1200" dirty="0" smtClean="0"/>
              <a:t> </a:t>
            </a:r>
            <a:r>
              <a:rPr lang="en-GB" sz="1200" dirty="0"/>
              <a:t>nationally for crimes per 1,000 of the population</a:t>
            </a:r>
            <a:r>
              <a:rPr lang="en-GB" sz="1200" dirty="0" smtClean="0"/>
              <a:t>. Essex is </a:t>
            </a:r>
            <a:r>
              <a:rPr lang="en-GB" sz="1200" dirty="0"/>
              <a:t>6</a:t>
            </a:r>
            <a:r>
              <a:rPr lang="en-GB" sz="1200" baseline="30000" dirty="0" smtClean="0"/>
              <a:t>th</a:t>
            </a:r>
            <a:r>
              <a:rPr lang="en-GB" sz="1200" dirty="0" smtClean="0"/>
              <a:t> in its MSG and 20</a:t>
            </a:r>
            <a:r>
              <a:rPr lang="en-GB" sz="1200" baseline="30000" dirty="0" smtClean="0"/>
              <a:t>th</a:t>
            </a:r>
            <a:r>
              <a:rPr lang="en-GB" sz="1200" dirty="0" smtClean="0"/>
              <a:t> nationally for crime increase. </a:t>
            </a:r>
          </a:p>
          <a:p>
            <a:pPr marL="171450" indent="-171450">
              <a:buFont typeface="Arial" panose="020B0604020202020204" pitchFamily="34" charset="0"/>
              <a:buChar char="•"/>
            </a:pPr>
            <a:r>
              <a:rPr lang="en-GB" sz="1200" dirty="0" smtClean="0"/>
              <a:t>Increases </a:t>
            </a:r>
            <a:r>
              <a:rPr lang="en-GB" sz="1200" dirty="0"/>
              <a:t>seen </a:t>
            </a:r>
            <a:r>
              <a:rPr lang="en-GB" sz="1200" dirty="0" smtClean="0"/>
              <a:t>in 36 out of 42 </a:t>
            </a:r>
            <a:r>
              <a:rPr lang="en-GB" sz="1200" dirty="0"/>
              <a:t>forces. </a:t>
            </a:r>
            <a:endParaRPr lang="en-GB" sz="1200" dirty="0" smtClean="0"/>
          </a:p>
          <a:p>
            <a:pPr marL="171450" indent="-171450">
              <a:buFont typeface="Arial" panose="020B0604020202020204" pitchFamily="34" charset="0"/>
              <a:buChar char="•"/>
            </a:pPr>
            <a:r>
              <a:rPr lang="en-GB" sz="1200" dirty="0" smtClean="0"/>
              <a:t>83.6% </a:t>
            </a:r>
            <a:r>
              <a:rPr lang="en-GB" sz="1200" dirty="0"/>
              <a:t>of Violence with Injury is Actual Bodily Harm (</a:t>
            </a:r>
            <a:r>
              <a:rPr lang="en-GB" sz="1200" dirty="0" smtClean="0"/>
              <a:t>ABH). By </a:t>
            </a:r>
            <a:r>
              <a:rPr lang="en-GB" sz="1200" dirty="0"/>
              <a:t>volume, ABH rose by </a:t>
            </a:r>
            <a:r>
              <a:rPr lang="en-GB" sz="1200" dirty="0" smtClean="0"/>
              <a:t>5.4% (619 additional </a:t>
            </a:r>
            <a:r>
              <a:rPr lang="en-GB" sz="1200" dirty="0"/>
              <a:t>offences).</a:t>
            </a:r>
          </a:p>
          <a:p>
            <a:pPr marL="171450" indent="-171450">
              <a:buFont typeface="Arial" panose="020B0604020202020204" pitchFamily="34" charset="0"/>
              <a:buChar char="•"/>
            </a:pPr>
            <a:r>
              <a:rPr lang="en-GB" sz="1200" dirty="0" smtClean="0"/>
              <a:t>88.3% </a:t>
            </a:r>
            <a:r>
              <a:rPr lang="en-GB" sz="1200" dirty="0"/>
              <a:t>of the increase in Violence with </a:t>
            </a:r>
            <a:r>
              <a:rPr lang="en-GB" sz="1200" dirty="0" smtClean="0"/>
              <a:t>Injury is due to the rise in ABH.</a:t>
            </a:r>
          </a:p>
          <a:p>
            <a:pPr marL="171450" indent="-171450">
              <a:buFont typeface="Arial" panose="020B0604020202020204" pitchFamily="34" charset="0"/>
              <a:buChar char="•"/>
            </a:pPr>
            <a:r>
              <a:rPr lang="en-GB" sz="1200" dirty="0" smtClean="0"/>
              <a:t>33.3% of Violence with Injury is Domestic Abuse-related.</a:t>
            </a:r>
            <a:endParaRPr lang="en-GB" sz="1200" dirty="0"/>
          </a:p>
          <a:p>
            <a:pPr marL="171450" indent="-171450">
              <a:buFont typeface="Arial" panose="020B0604020202020204" pitchFamily="34" charset="0"/>
              <a:buChar char="•"/>
            </a:pPr>
            <a:r>
              <a:rPr lang="en-GB" sz="1200" dirty="0" smtClean="0"/>
              <a:t>One district </a:t>
            </a:r>
            <a:r>
              <a:rPr lang="en-GB" sz="1200" dirty="0"/>
              <a:t>experienced </a:t>
            </a:r>
            <a:r>
              <a:rPr lang="en-GB" sz="1200" dirty="0" smtClean="0"/>
              <a:t>a statistically significant increase </a:t>
            </a:r>
            <a:r>
              <a:rPr lang="en-GB" sz="1200" dirty="0"/>
              <a:t>in </a:t>
            </a:r>
            <a:r>
              <a:rPr lang="en-GB" sz="1200" dirty="0" smtClean="0"/>
              <a:t>January 2019. The force did not.</a:t>
            </a:r>
          </a:p>
          <a:p>
            <a:pPr marL="171450" indent="-171450">
              <a:buFont typeface="Arial" panose="020B0604020202020204" pitchFamily="34" charset="0"/>
              <a:buChar char="•"/>
            </a:pPr>
            <a:r>
              <a:rPr lang="en-GB" sz="1200" dirty="0"/>
              <a:t>The </a:t>
            </a:r>
            <a:r>
              <a:rPr lang="en-GB" sz="1200" dirty="0" smtClean="0"/>
              <a:t>forecast </a:t>
            </a:r>
            <a:r>
              <a:rPr lang="en-GB" sz="1200" dirty="0"/>
              <a:t>is that </a:t>
            </a:r>
            <a:r>
              <a:rPr lang="en-GB" sz="1200" dirty="0" smtClean="0"/>
              <a:t>none </a:t>
            </a:r>
            <a:r>
              <a:rPr lang="en-GB" sz="1200" dirty="0"/>
              <a:t>of the next three </a:t>
            </a:r>
            <a:r>
              <a:rPr lang="en-GB" sz="1200" dirty="0" smtClean="0"/>
              <a:t>months will be statistical </a:t>
            </a:r>
            <a:r>
              <a:rPr lang="en-GB" sz="1200" dirty="0"/>
              <a:t>exceptions.</a:t>
            </a:r>
          </a:p>
          <a:p>
            <a:endParaRPr lang="en-GB" sz="1200" dirty="0"/>
          </a:p>
          <a:p>
            <a:endParaRPr lang="en-GB" sz="600" dirty="0">
              <a:solidFill>
                <a:srgbClr val="FF0000"/>
              </a:solidFill>
            </a:endParaRPr>
          </a:p>
          <a:p>
            <a:r>
              <a:rPr lang="en-GB" sz="1200" b="1" dirty="0"/>
              <a:t>Domestic </a:t>
            </a:r>
            <a:r>
              <a:rPr lang="en-GB" sz="1200" b="1" dirty="0" smtClean="0"/>
              <a:t>Abuse</a:t>
            </a:r>
            <a:endParaRPr lang="en-GB" sz="1200" b="1" dirty="0"/>
          </a:p>
          <a:p>
            <a:pPr marL="171450" indent="-171450">
              <a:buFont typeface="Arial" panose="020B0604020202020204" pitchFamily="34" charset="0"/>
              <a:buChar char="•"/>
            </a:pPr>
            <a:r>
              <a:rPr lang="en-GB" sz="1200" dirty="0" smtClean="0"/>
              <a:t>45.9% </a:t>
            </a:r>
            <a:r>
              <a:rPr lang="en-GB" sz="1200" dirty="0"/>
              <a:t>increase </a:t>
            </a:r>
            <a:r>
              <a:rPr lang="en-GB" sz="1200" dirty="0" smtClean="0"/>
              <a:t>(7,764 additional </a:t>
            </a:r>
            <a:r>
              <a:rPr lang="en-GB" sz="1200" dirty="0"/>
              <a:t>offences) compared to the 12 months to </a:t>
            </a:r>
            <a:r>
              <a:rPr lang="en-GB" sz="1200" dirty="0" smtClean="0"/>
              <a:t>January 2018.  This is being driven by the changes in the counting rules relating to Stalking &amp; Harassment.</a:t>
            </a:r>
          </a:p>
          <a:p>
            <a:pPr marL="171450" indent="-171450">
              <a:buFont typeface="Arial" panose="020B0604020202020204" pitchFamily="34" charset="0"/>
              <a:buChar char="•"/>
            </a:pPr>
            <a:r>
              <a:rPr lang="en-GB" sz="1200" dirty="0" smtClean="0"/>
              <a:t>There </a:t>
            </a:r>
            <a:r>
              <a:rPr lang="en-GB" sz="1200" dirty="0"/>
              <a:t>are no national or MSG comparisons on </a:t>
            </a:r>
            <a:r>
              <a:rPr lang="en-GB" sz="1200" dirty="0" err="1"/>
              <a:t>iQuanta</a:t>
            </a:r>
            <a:r>
              <a:rPr lang="en-GB" sz="1200" dirty="0" smtClean="0"/>
              <a:t>** </a:t>
            </a:r>
            <a:r>
              <a:rPr lang="en-GB" sz="1200" dirty="0"/>
              <a:t>for Domestic Abuse.</a:t>
            </a:r>
          </a:p>
          <a:p>
            <a:pPr marL="171450" indent="-171450">
              <a:buFont typeface="Arial" panose="020B0604020202020204" pitchFamily="34" charset="0"/>
              <a:buChar char="•"/>
            </a:pPr>
            <a:r>
              <a:rPr lang="en-GB" sz="1200" dirty="0" smtClean="0"/>
              <a:t>Five districts </a:t>
            </a:r>
            <a:r>
              <a:rPr lang="en-GB" sz="1200" dirty="0"/>
              <a:t>experienced statistically significant increases in </a:t>
            </a:r>
            <a:r>
              <a:rPr lang="en-GB" sz="1200" dirty="0" smtClean="0"/>
              <a:t>January 2019. The force did not.</a:t>
            </a:r>
          </a:p>
          <a:p>
            <a:pPr marL="171450" indent="-171450">
              <a:buFont typeface="Arial" panose="020B0604020202020204" pitchFamily="34" charset="0"/>
              <a:buChar char="•"/>
            </a:pPr>
            <a:r>
              <a:rPr lang="en-GB" sz="1200" dirty="0" smtClean="0"/>
              <a:t>High </a:t>
            </a:r>
            <a:r>
              <a:rPr lang="en-GB" sz="1200" dirty="0"/>
              <a:t>Risk Domestic Abuse </a:t>
            </a:r>
            <a:r>
              <a:rPr lang="en-GB" sz="1200" dirty="0" smtClean="0"/>
              <a:t>20.3% </a:t>
            </a:r>
            <a:r>
              <a:rPr lang="en-GB" sz="1200" dirty="0"/>
              <a:t>increase </a:t>
            </a:r>
            <a:r>
              <a:rPr lang="en-GB" sz="1200" dirty="0" smtClean="0"/>
              <a:t>(405 additional </a:t>
            </a:r>
            <a:r>
              <a:rPr lang="en-GB" sz="1200" dirty="0"/>
              <a:t>offences).</a:t>
            </a:r>
          </a:p>
          <a:p>
            <a:pPr marL="171450" indent="-171450">
              <a:buFont typeface="Arial" panose="020B0604020202020204" pitchFamily="34" charset="0"/>
              <a:buChar char="•"/>
            </a:pPr>
            <a:r>
              <a:rPr lang="en-GB" sz="1200" dirty="0"/>
              <a:t>Medium Risk Domestic Abuse </a:t>
            </a:r>
            <a:r>
              <a:rPr lang="en-GB" sz="1200" dirty="0" smtClean="0"/>
              <a:t>7.2% increase (318 additional </a:t>
            </a:r>
            <a:r>
              <a:rPr lang="en-GB" sz="1200" dirty="0"/>
              <a:t>offences).</a:t>
            </a:r>
          </a:p>
          <a:p>
            <a:pPr marL="171450" indent="-171450">
              <a:buFont typeface="Arial" panose="020B0604020202020204" pitchFamily="34" charset="0"/>
              <a:buChar char="•"/>
            </a:pPr>
            <a:r>
              <a:rPr lang="en-GB" sz="1200" dirty="0"/>
              <a:t>Standard Risk Domestic </a:t>
            </a:r>
            <a:r>
              <a:rPr lang="en-GB" sz="1200" dirty="0" smtClean="0"/>
              <a:t>Abuse 59.4% </a:t>
            </a:r>
            <a:r>
              <a:rPr lang="en-GB" sz="1200" dirty="0"/>
              <a:t>increase (</a:t>
            </a:r>
            <a:r>
              <a:rPr lang="en-GB" sz="1200" dirty="0" smtClean="0"/>
              <a:t>5,931 </a:t>
            </a:r>
            <a:r>
              <a:rPr lang="en-GB" sz="1200" dirty="0"/>
              <a:t>additional offences</a:t>
            </a:r>
            <a:r>
              <a:rPr lang="en-GB" sz="1200" dirty="0" smtClean="0"/>
              <a:t>).</a:t>
            </a:r>
          </a:p>
          <a:p>
            <a:pPr marL="171450" indent="-171450">
              <a:buFont typeface="Arial" panose="020B0604020202020204" pitchFamily="34" charset="0"/>
              <a:buChar char="•"/>
            </a:pPr>
            <a:r>
              <a:rPr lang="en-GB" sz="1200" dirty="0" smtClean="0"/>
              <a:t>There is no statistically consistent pattern for Domestic Abuse.  Forecasts cannot therefore be provided.</a:t>
            </a:r>
            <a:endParaRPr lang="en-GB" sz="1200" dirty="0"/>
          </a:p>
        </p:txBody>
      </p:sp>
      <p:sp>
        <p:nvSpPr>
          <p:cNvPr id="5" name="Slide Number Placeholder 4"/>
          <p:cNvSpPr>
            <a:spLocks noGrp="1"/>
          </p:cNvSpPr>
          <p:nvPr>
            <p:ph type="sldNum" sz="quarter" idx="12"/>
          </p:nvPr>
        </p:nvSpPr>
        <p:spPr/>
        <p:txBody>
          <a:bodyPr/>
          <a:lstStyle/>
          <a:p>
            <a:fld id="{E0D83E65-4E55-4BA6-A0BC-212B9D3BDCE3}" type="slidenum">
              <a:rPr lang="en-GB" smtClean="0"/>
              <a:pPr/>
              <a:t>4</a:t>
            </a:fld>
            <a:endParaRPr lang="en-GB" dirty="0"/>
          </a:p>
        </p:txBody>
      </p:sp>
      <p:sp>
        <p:nvSpPr>
          <p:cNvPr id="16" name="TextBox 15"/>
          <p:cNvSpPr txBox="1"/>
          <p:nvPr/>
        </p:nvSpPr>
        <p:spPr>
          <a:xfrm>
            <a:off x="0" y="6205695"/>
            <a:ext cx="8460432" cy="646331"/>
          </a:xfrm>
          <a:prstGeom prst="rect">
            <a:avLst/>
          </a:prstGeom>
          <a:noFill/>
        </p:spPr>
        <p:txBody>
          <a:bodyPr wrap="square" rtlCol="0">
            <a:spAutoFit/>
          </a:bodyPr>
          <a:lstStyle/>
          <a:p>
            <a:r>
              <a:rPr lang="en-GB" sz="900" dirty="0" smtClean="0"/>
              <a:t>* Offences included within the Violence with </a:t>
            </a:r>
            <a:r>
              <a:rPr lang="en-GB" sz="900" dirty="0"/>
              <a:t>Injury classification </a:t>
            </a:r>
            <a:r>
              <a:rPr lang="en-GB" sz="900" dirty="0" smtClean="0"/>
              <a:t>changed in November 2017.  Offences involving “Death </a:t>
            </a:r>
            <a:r>
              <a:rPr lang="en-GB" sz="900" dirty="0"/>
              <a:t>or Serious Injury – Unlawful </a:t>
            </a:r>
            <a:r>
              <a:rPr lang="en-GB" sz="900" dirty="0" smtClean="0"/>
              <a:t>Driving” have now been removed and are in a separate category. Please note iQuanta related positions still relate to the former definition.</a:t>
            </a:r>
          </a:p>
          <a:p>
            <a:r>
              <a:rPr lang="en-GB" sz="900" dirty="0" smtClean="0"/>
              <a:t>** </a:t>
            </a:r>
            <a:r>
              <a:rPr lang="en-GB" sz="900" dirty="0"/>
              <a:t>A web-based service provided for the use of Police forces, Community Safety Partnerships (CSPs) and Her Majesty’s Inspectorate of Constabulary and Fire &amp; Rescue Service (HMICFRS).</a:t>
            </a:r>
          </a:p>
        </p:txBody>
      </p:sp>
      <p:sp>
        <p:nvSpPr>
          <p:cNvPr id="17" name="TextBox 16"/>
          <p:cNvSpPr txBox="1"/>
          <p:nvPr/>
        </p:nvSpPr>
        <p:spPr>
          <a:xfrm>
            <a:off x="4804377" y="741673"/>
            <a:ext cx="4100968" cy="261610"/>
          </a:xfrm>
          <a:prstGeom prst="rect">
            <a:avLst/>
          </a:prstGeom>
          <a:noFill/>
        </p:spPr>
        <p:txBody>
          <a:bodyPr wrap="square" rtlCol="0">
            <a:spAutoFit/>
          </a:bodyPr>
          <a:lstStyle/>
          <a:p>
            <a:r>
              <a:rPr lang="en-GB" sz="1100" dirty="0" smtClean="0"/>
              <a:t>Figure </a:t>
            </a:r>
            <a:r>
              <a:rPr lang="en-GB" sz="1100" dirty="0"/>
              <a:t>3 - Offences by month</a:t>
            </a:r>
          </a:p>
        </p:txBody>
      </p:sp>
      <p:sp>
        <p:nvSpPr>
          <p:cNvPr id="18" name="TextBox 17"/>
          <p:cNvSpPr txBox="1"/>
          <p:nvPr/>
        </p:nvSpPr>
        <p:spPr>
          <a:xfrm>
            <a:off x="4838657" y="3671446"/>
            <a:ext cx="4032408" cy="261610"/>
          </a:xfrm>
          <a:prstGeom prst="rect">
            <a:avLst/>
          </a:prstGeom>
          <a:noFill/>
        </p:spPr>
        <p:txBody>
          <a:bodyPr wrap="square" rtlCol="0">
            <a:spAutoFit/>
          </a:bodyPr>
          <a:lstStyle/>
          <a:p>
            <a:r>
              <a:rPr lang="en-GB" sz="1100" dirty="0" smtClean="0"/>
              <a:t>Figure </a:t>
            </a:r>
            <a:r>
              <a:rPr lang="en-GB" sz="1100" dirty="0"/>
              <a:t>4 - Offences by month</a:t>
            </a:r>
          </a:p>
        </p:txBody>
      </p:sp>
      <p:pic>
        <p:nvPicPr>
          <p:cNvPr id="4" name="Picture 3"/>
          <p:cNvPicPr>
            <a:picLocks noChangeAspect="1"/>
          </p:cNvPicPr>
          <p:nvPr/>
        </p:nvPicPr>
        <p:blipFill>
          <a:blip r:embed="rId2"/>
          <a:stretch>
            <a:fillRect/>
          </a:stretch>
        </p:blipFill>
        <p:spPr>
          <a:xfrm>
            <a:off x="4796974" y="1053245"/>
            <a:ext cx="4108371" cy="1636605"/>
          </a:xfrm>
          <a:prstGeom prst="rect">
            <a:avLst/>
          </a:prstGeom>
        </p:spPr>
      </p:pic>
      <p:pic>
        <p:nvPicPr>
          <p:cNvPr id="10" name="Picture 9"/>
          <p:cNvPicPr>
            <a:picLocks noChangeAspect="1"/>
          </p:cNvPicPr>
          <p:nvPr/>
        </p:nvPicPr>
        <p:blipFill>
          <a:blip r:embed="rId3"/>
          <a:stretch>
            <a:fillRect/>
          </a:stretch>
        </p:blipFill>
        <p:spPr>
          <a:xfrm>
            <a:off x="4796973" y="3952636"/>
            <a:ext cx="4108371" cy="1636604"/>
          </a:xfrm>
          <a:prstGeom prst="rect">
            <a:avLst/>
          </a:prstGeom>
        </p:spPr>
      </p:pic>
    </p:spTree>
    <p:extLst>
      <p:ext uri="{BB962C8B-B14F-4D97-AF65-F5344CB8AC3E}">
        <p14:creationId xmlns:p14="http://schemas.microsoft.com/office/powerpoint/2010/main" val="2568737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107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3" name="Slide Number Placeholder 2"/>
          <p:cNvSpPr>
            <a:spLocks noGrp="1"/>
          </p:cNvSpPr>
          <p:nvPr>
            <p:ph type="sldNum" sz="quarter" idx="12"/>
          </p:nvPr>
        </p:nvSpPr>
        <p:spPr>
          <a:xfrm>
            <a:off x="6516216" y="6324295"/>
            <a:ext cx="2133600" cy="365125"/>
          </a:xfrm>
        </p:spPr>
        <p:txBody>
          <a:bodyPr/>
          <a:lstStyle/>
          <a:p>
            <a:fld id="{E0D83E65-4E55-4BA6-A0BC-212B9D3BDCE3}" type="slidenum">
              <a:rPr lang="en-GB" smtClean="0"/>
              <a:pPr/>
              <a:t>5</a:t>
            </a:fld>
            <a:endParaRPr lang="en-GB" dirty="0"/>
          </a:p>
        </p:txBody>
      </p:sp>
      <p:sp>
        <p:nvSpPr>
          <p:cNvPr id="13" name="TextBox 12"/>
          <p:cNvSpPr txBox="1"/>
          <p:nvPr/>
        </p:nvSpPr>
        <p:spPr>
          <a:xfrm>
            <a:off x="29479" y="642174"/>
            <a:ext cx="4752528" cy="338554"/>
          </a:xfrm>
          <a:prstGeom prst="rect">
            <a:avLst/>
          </a:prstGeom>
          <a:noFill/>
        </p:spPr>
        <p:txBody>
          <a:bodyPr wrap="square" rtlCol="0">
            <a:spAutoFit/>
          </a:bodyPr>
          <a:lstStyle/>
          <a:p>
            <a:pPr lvl="0"/>
            <a:r>
              <a:rPr lang="en-GB" sz="1600" b="1" u="sng" dirty="0"/>
              <a:t>Statistical </a:t>
            </a:r>
            <a:r>
              <a:rPr lang="en-GB" sz="1600" b="1" u="sng" dirty="0" smtClean="0"/>
              <a:t>Exceptions – Offences</a:t>
            </a:r>
            <a:endParaRPr lang="en-GB" sz="1200" dirty="0" smtClean="0">
              <a:solidFill>
                <a:srgbClr val="FF0000"/>
              </a:solidFill>
            </a:endParaRPr>
          </a:p>
        </p:txBody>
      </p:sp>
      <p:sp>
        <p:nvSpPr>
          <p:cNvPr id="15" name="TextBox 14"/>
          <p:cNvSpPr txBox="1"/>
          <p:nvPr/>
        </p:nvSpPr>
        <p:spPr>
          <a:xfrm>
            <a:off x="4932040" y="980728"/>
            <a:ext cx="3968187" cy="261610"/>
          </a:xfrm>
          <a:prstGeom prst="rect">
            <a:avLst/>
          </a:prstGeom>
          <a:noFill/>
        </p:spPr>
        <p:txBody>
          <a:bodyPr wrap="square" rtlCol="0">
            <a:spAutoFit/>
          </a:bodyPr>
          <a:lstStyle/>
          <a:p>
            <a:r>
              <a:rPr lang="en-GB" sz="1100" dirty="0" smtClean="0"/>
              <a:t>Figure </a:t>
            </a:r>
            <a:r>
              <a:rPr lang="en-GB" sz="1100" dirty="0"/>
              <a:t>5 </a:t>
            </a:r>
            <a:r>
              <a:rPr lang="en-GB" sz="1100" dirty="0" smtClean="0"/>
              <a:t> - Offences </a:t>
            </a:r>
            <a:r>
              <a:rPr lang="en-GB" sz="1100" dirty="0"/>
              <a:t>by </a:t>
            </a:r>
            <a:r>
              <a:rPr lang="en-GB" sz="1100" dirty="0" smtClean="0"/>
              <a:t>month</a:t>
            </a:r>
            <a:endParaRPr lang="en-GB" sz="1100" dirty="0"/>
          </a:p>
        </p:txBody>
      </p:sp>
      <p:sp>
        <p:nvSpPr>
          <p:cNvPr id="17" name="TextBox 16"/>
          <p:cNvSpPr txBox="1"/>
          <p:nvPr/>
        </p:nvSpPr>
        <p:spPr>
          <a:xfrm>
            <a:off x="4961650" y="4365104"/>
            <a:ext cx="4074846" cy="261610"/>
          </a:xfrm>
          <a:prstGeom prst="rect">
            <a:avLst/>
          </a:prstGeom>
          <a:noFill/>
        </p:spPr>
        <p:txBody>
          <a:bodyPr wrap="square" rtlCol="0">
            <a:spAutoFit/>
          </a:bodyPr>
          <a:lstStyle/>
          <a:p>
            <a:r>
              <a:rPr lang="en-GB" sz="1100" dirty="0" smtClean="0"/>
              <a:t>Figure </a:t>
            </a:r>
            <a:r>
              <a:rPr lang="en-GB" sz="1100" dirty="0"/>
              <a:t>6 - Offences by </a:t>
            </a:r>
            <a:r>
              <a:rPr lang="en-GB" sz="1100" dirty="0" smtClean="0"/>
              <a:t>month</a:t>
            </a:r>
            <a:endParaRPr lang="en-GB" sz="1100" dirty="0"/>
          </a:p>
        </p:txBody>
      </p:sp>
      <p:sp>
        <p:nvSpPr>
          <p:cNvPr id="14" name="TextBox 13"/>
          <p:cNvSpPr txBox="1"/>
          <p:nvPr/>
        </p:nvSpPr>
        <p:spPr>
          <a:xfrm>
            <a:off x="64482" y="4666070"/>
            <a:ext cx="4821382" cy="1754326"/>
          </a:xfrm>
          <a:prstGeom prst="rect">
            <a:avLst/>
          </a:prstGeom>
          <a:noFill/>
        </p:spPr>
        <p:txBody>
          <a:bodyPr wrap="square" rtlCol="0">
            <a:spAutoFit/>
          </a:bodyPr>
          <a:lstStyle/>
          <a:p>
            <a:r>
              <a:rPr lang="en-GB" sz="1200" b="1" dirty="0" smtClean="0"/>
              <a:t>Arson Offences</a:t>
            </a:r>
            <a:endParaRPr lang="en-GB" sz="1200" b="1" dirty="0"/>
          </a:p>
          <a:p>
            <a:pPr marL="171450" indent="-171450">
              <a:buFont typeface="Arial" panose="020B0604020202020204" pitchFamily="34" charset="0"/>
              <a:buChar char="•"/>
            </a:pPr>
            <a:r>
              <a:rPr lang="en-GB" sz="1200" dirty="0"/>
              <a:t>The Force and </a:t>
            </a:r>
            <a:r>
              <a:rPr lang="en-GB" sz="1200" dirty="0" smtClean="0"/>
              <a:t>four districts </a:t>
            </a:r>
            <a:r>
              <a:rPr lang="en-GB" sz="1200" dirty="0"/>
              <a:t>experienced a statistically significant increase in </a:t>
            </a:r>
            <a:r>
              <a:rPr lang="en-GB" sz="1200" dirty="0" smtClean="0"/>
              <a:t>January 2019.</a:t>
            </a:r>
            <a:endParaRPr lang="en-GB" sz="1200" dirty="0"/>
          </a:p>
          <a:p>
            <a:pPr marL="171450" indent="-171450">
              <a:buFont typeface="Arial" panose="020B0604020202020204" pitchFamily="34" charset="0"/>
              <a:buChar char="•"/>
            </a:pPr>
            <a:r>
              <a:rPr lang="en-GB" sz="1200" dirty="0" smtClean="0"/>
              <a:t>1.3% </a:t>
            </a:r>
            <a:r>
              <a:rPr lang="en-GB" sz="1200" dirty="0"/>
              <a:t>increase </a:t>
            </a:r>
            <a:r>
              <a:rPr lang="en-GB" sz="1200" dirty="0" smtClean="0"/>
              <a:t>(7 offences</a:t>
            </a:r>
            <a:r>
              <a:rPr lang="en-GB" sz="1200" dirty="0"/>
              <a:t>) compared to the 12 months to </a:t>
            </a:r>
            <a:r>
              <a:rPr lang="en-GB" sz="1200" dirty="0" smtClean="0"/>
              <a:t>January 2018. </a:t>
            </a:r>
            <a:endParaRPr lang="en-GB" sz="1200" dirty="0"/>
          </a:p>
          <a:p>
            <a:pPr marL="171450" indent="-171450">
              <a:buFont typeface="Arial" panose="020B0604020202020204" pitchFamily="34" charset="0"/>
              <a:buChar char="•"/>
            </a:pPr>
            <a:r>
              <a:rPr lang="en-GB" sz="1200" dirty="0"/>
              <a:t>Essex is </a:t>
            </a:r>
            <a:r>
              <a:rPr lang="en-GB" sz="1200" dirty="0" smtClean="0"/>
              <a:t>2</a:t>
            </a:r>
            <a:r>
              <a:rPr lang="en-GB" sz="1200" baseline="30000" dirty="0" smtClean="0"/>
              <a:t>nd</a:t>
            </a:r>
            <a:r>
              <a:rPr lang="en-GB" sz="1200" dirty="0" smtClean="0"/>
              <a:t> in </a:t>
            </a:r>
            <a:r>
              <a:rPr lang="en-GB" sz="1200" dirty="0"/>
              <a:t>its MSG and </a:t>
            </a:r>
            <a:r>
              <a:rPr lang="en-GB" sz="1200" dirty="0" smtClean="0"/>
              <a:t>8</a:t>
            </a:r>
            <a:r>
              <a:rPr lang="en-GB" sz="1200" baseline="30000" dirty="0" smtClean="0"/>
              <a:t>th</a:t>
            </a:r>
            <a:r>
              <a:rPr lang="en-GB" sz="1200" dirty="0" smtClean="0"/>
              <a:t> nationally </a:t>
            </a:r>
            <a:r>
              <a:rPr lang="en-GB" sz="1200" dirty="0"/>
              <a:t>for crimes per 1,000 of the population. Essex is </a:t>
            </a:r>
            <a:r>
              <a:rPr lang="en-GB" sz="1200" dirty="0" smtClean="0"/>
              <a:t>3</a:t>
            </a:r>
            <a:r>
              <a:rPr lang="en-GB" sz="1200" baseline="30000" dirty="0" smtClean="0"/>
              <a:t>rd</a:t>
            </a:r>
            <a:r>
              <a:rPr lang="en-GB" sz="1200" dirty="0" smtClean="0"/>
              <a:t> in </a:t>
            </a:r>
            <a:r>
              <a:rPr lang="en-GB" sz="1200" dirty="0"/>
              <a:t>its MSG and </a:t>
            </a:r>
            <a:r>
              <a:rPr lang="en-GB" sz="1200" dirty="0" smtClean="0"/>
              <a:t>17</a:t>
            </a:r>
            <a:r>
              <a:rPr lang="en-GB" sz="1200" baseline="30000" dirty="0" smtClean="0"/>
              <a:t>th</a:t>
            </a:r>
            <a:r>
              <a:rPr lang="en-GB" sz="1200" dirty="0" smtClean="0"/>
              <a:t> nationally </a:t>
            </a:r>
            <a:r>
              <a:rPr lang="en-GB" sz="1200" dirty="0"/>
              <a:t>for crime increase. </a:t>
            </a:r>
            <a:endParaRPr lang="en-GB" sz="1200" dirty="0" smtClean="0"/>
          </a:p>
          <a:p>
            <a:pPr marL="171450" indent="-171450">
              <a:buFont typeface="Arial" panose="020B0604020202020204" pitchFamily="34" charset="0"/>
              <a:buChar char="•"/>
            </a:pPr>
            <a:r>
              <a:rPr lang="en-GB" sz="1200" dirty="0" smtClean="0"/>
              <a:t>Increases </a:t>
            </a:r>
            <a:r>
              <a:rPr lang="en-GB" sz="1200" dirty="0"/>
              <a:t>seen in </a:t>
            </a:r>
            <a:r>
              <a:rPr lang="en-GB" sz="1200" dirty="0" smtClean="0"/>
              <a:t>14 </a:t>
            </a:r>
            <a:r>
              <a:rPr lang="en-GB" sz="1200" dirty="0"/>
              <a:t>out of 42 forces. </a:t>
            </a:r>
          </a:p>
          <a:p>
            <a:pPr marL="171450" indent="-171450">
              <a:buFont typeface="Arial" panose="020B0604020202020204" pitchFamily="34" charset="0"/>
              <a:buChar char="•"/>
            </a:pPr>
            <a:r>
              <a:rPr lang="en-GB" sz="1200" dirty="0" smtClean="0"/>
              <a:t>There </a:t>
            </a:r>
            <a:r>
              <a:rPr lang="en-GB" sz="1200" dirty="0"/>
              <a:t>is no statistically consistent pattern for </a:t>
            </a:r>
            <a:r>
              <a:rPr lang="en-GB" sz="1200" dirty="0" smtClean="0"/>
              <a:t>Arson.  Forecasts </a:t>
            </a:r>
            <a:r>
              <a:rPr lang="en-GB" sz="1200" dirty="0"/>
              <a:t>cannot </a:t>
            </a:r>
            <a:r>
              <a:rPr lang="en-GB" sz="1200" dirty="0" smtClean="0"/>
              <a:t>therefore be </a:t>
            </a:r>
            <a:r>
              <a:rPr lang="en-GB" sz="1200" dirty="0"/>
              <a:t>provided</a:t>
            </a:r>
            <a:r>
              <a:rPr lang="en-GB" sz="1200" dirty="0" smtClean="0"/>
              <a:t>.</a:t>
            </a:r>
            <a:endParaRPr lang="en-GB" sz="1200" dirty="0"/>
          </a:p>
        </p:txBody>
      </p:sp>
      <p:sp>
        <p:nvSpPr>
          <p:cNvPr id="16" name="TextBox 15"/>
          <p:cNvSpPr txBox="1"/>
          <p:nvPr/>
        </p:nvSpPr>
        <p:spPr>
          <a:xfrm>
            <a:off x="92696" y="1034884"/>
            <a:ext cx="4764955" cy="3600986"/>
          </a:xfrm>
          <a:prstGeom prst="rect">
            <a:avLst/>
          </a:prstGeom>
          <a:noFill/>
        </p:spPr>
        <p:txBody>
          <a:bodyPr wrap="square" rtlCol="0">
            <a:spAutoFit/>
          </a:bodyPr>
          <a:lstStyle/>
          <a:p>
            <a:r>
              <a:rPr lang="en-GB" sz="1200" b="1" dirty="0" smtClean="0"/>
              <a:t>Stalking and Harassment Offences</a:t>
            </a:r>
            <a:endParaRPr lang="en-GB" sz="1200" b="1" dirty="0"/>
          </a:p>
          <a:p>
            <a:pPr marL="171450" indent="-171450">
              <a:buFont typeface="Arial" panose="020B0604020202020204" pitchFamily="34" charset="0"/>
              <a:buChar char="•"/>
            </a:pPr>
            <a:r>
              <a:rPr lang="en-GB" sz="1200" dirty="0"/>
              <a:t>The </a:t>
            </a:r>
            <a:r>
              <a:rPr lang="en-GB" sz="1200" dirty="0" smtClean="0"/>
              <a:t>Force and seven districts experienced </a:t>
            </a:r>
            <a:r>
              <a:rPr lang="en-GB" sz="1200" dirty="0"/>
              <a:t>statistically significant </a:t>
            </a:r>
            <a:r>
              <a:rPr lang="en-GB" sz="1200" dirty="0" smtClean="0"/>
              <a:t>increases in January 2019.</a:t>
            </a:r>
            <a:endParaRPr lang="en-GB" sz="1200" dirty="0"/>
          </a:p>
          <a:p>
            <a:pPr marL="171450" indent="-171450">
              <a:buFont typeface="Arial" panose="020B0604020202020204" pitchFamily="34" charset="0"/>
              <a:buChar char="•"/>
            </a:pPr>
            <a:r>
              <a:rPr lang="en-GB" sz="1200" dirty="0" smtClean="0"/>
              <a:t>91.4% </a:t>
            </a:r>
            <a:r>
              <a:rPr lang="en-GB" sz="1200" dirty="0"/>
              <a:t>increase </a:t>
            </a:r>
            <a:r>
              <a:rPr lang="en-GB" sz="1200" dirty="0" smtClean="0"/>
              <a:t>(9,095 offences</a:t>
            </a:r>
            <a:r>
              <a:rPr lang="en-GB" sz="1200" dirty="0"/>
              <a:t>) compared to the 12 months to </a:t>
            </a:r>
            <a:r>
              <a:rPr lang="en-GB" sz="1200" dirty="0" smtClean="0"/>
              <a:t>January 2018. The </a:t>
            </a:r>
            <a:r>
              <a:rPr lang="en-GB" sz="1200" dirty="0"/>
              <a:t>national increase </a:t>
            </a:r>
            <a:r>
              <a:rPr lang="en-GB" sz="1200" dirty="0" smtClean="0"/>
              <a:t>was 41.3%. </a:t>
            </a:r>
          </a:p>
          <a:p>
            <a:pPr marL="171450" indent="-171450">
              <a:buFont typeface="Arial" panose="020B0604020202020204" pitchFamily="34" charset="0"/>
              <a:buChar char="•"/>
            </a:pPr>
            <a:r>
              <a:rPr lang="en-GB" sz="1200" dirty="0" smtClean="0"/>
              <a:t>From April 2018, forces began to record </a:t>
            </a:r>
            <a:r>
              <a:rPr lang="en-GB" sz="1200" dirty="0"/>
              <a:t>both the </a:t>
            </a:r>
            <a:r>
              <a:rPr lang="en-GB" sz="1200" dirty="0" smtClean="0"/>
              <a:t>Harassment </a:t>
            </a:r>
            <a:r>
              <a:rPr lang="en-GB" sz="1200" dirty="0"/>
              <a:t>and the most serious additional </a:t>
            </a:r>
            <a:r>
              <a:rPr lang="en-GB" sz="1200" dirty="0" smtClean="0"/>
              <a:t>crime, whereas when </a:t>
            </a:r>
            <a:r>
              <a:rPr lang="en-GB" sz="1200" dirty="0"/>
              <a:t>someone </a:t>
            </a:r>
            <a:r>
              <a:rPr lang="en-GB" sz="1200" dirty="0" smtClean="0"/>
              <a:t>previously committed </a:t>
            </a:r>
            <a:r>
              <a:rPr lang="en-GB" sz="1200" dirty="0"/>
              <a:t>a Harassment type offence and another offence (such as </a:t>
            </a:r>
            <a:r>
              <a:rPr lang="en-GB" sz="1200" dirty="0" smtClean="0"/>
              <a:t>ABH) </a:t>
            </a:r>
            <a:r>
              <a:rPr lang="en-GB" sz="1200" dirty="0"/>
              <a:t>we </a:t>
            </a:r>
            <a:r>
              <a:rPr lang="en-GB" sz="1200" dirty="0" smtClean="0"/>
              <a:t>recorded just </a:t>
            </a:r>
            <a:r>
              <a:rPr lang="en-GB" sz="1200" dirty="0"/>
              <a:t>the other offence, not the </a:t>
            </a:r>
            <a:r>
              <a:rPr lang="en-GB" sz="1200" dirty="0" smtClean="0"/>
              <a:t>Harassment.  </a:t>
            </a:r>
          </a:p>
          <a:p>
            <a:pPr marL="171450" indent="-171450">
              <a:buFont typeface="Arial" panose="020B0604020202020204" pitchFamily="34" charset="0"/>
              <a:buChar char="•"/>
            </a:pPr>
            <a:r>
              <a:rPr lang="en-GB" sz="1200" dirty="0" smtClean="0"/>
              <a:t>Separate analysis also indicates that there has also been a genuine increase in crime.  More incidents of harassment that result in a crime being created have been reported to the Force Control Room.</a:t>
            </a:r>
          </a:p>
          <a:p>
            <a:pPr marL="171450" indent="-171450">
              <a:buFont typeface="Arial" panose="020B0604020202020204" pitchFamily="34" charset="0"/>
              <a:buChar char="•"/>
            </a:pPr>
            <a:r>
              <a:rPr lang="en-GB" sz="1200" dirty="0"/>
              <a:t>Essex is </a:t>
            </a:r>
            <a:r>
              <a:rPr lang="en-GB" sz="1200" dirty="0" smtClean="0"/>
              <a:t>8</a:t>
            </a:r>
            <a:r>
              <a:rPr lang="en-GB" sz="1200" baseline="30000" dirty="0" smtClean="0"/>
              <a:t>th</a:t>
            </a:r>
            <a:r>
              <a:rPr lang="en-GB" sz="1200" dirty="0" smtClean="0"/>
              <a:t> in </a:t>
            </a:r>
            <a:r>
              <a:rPr lang="en-GB" sz="1200" dirty="0"/>
              <a:t>its MSG and </a:t>
            </a:r>
            <a:r>
              <a:rPr lang="en-GB" sz="1200" dirty="0" smtClean="0"/>
              <a:t>34</a:t>
            </a:r>
            <a:r>
              <a:rPr lang="en-GB" sz="1200" baseline="30000" dirty="0" smtClean="0"/>
              <a:t>th</a:t>
            </a:r>
            <a:r>
              <a:rPr lang="en-GB" sz="1200" dirty="0" smtClean="0"/>
              <a:t> nationally </a:t>
            </a:r>
            <a:r>
              <a:rPr lang="en-GB" sz="1200" dirty="0"/>
              <a:t>for crimes per 1,000 of the population. Essex is </a:t>
            </a:r>
            <a:r>
              <a:rPr lang="en-GB" sz="1200" dirty="0" smtClean="0"/>
              <a:t>7</a:t>
            </a:r>
            <a:r>
              <a:rPr lang="en-GB" sz="1200" baseline="30000" dirty="0" smtClean="0"/>
              <a:t>th</a:t>
            </a:r>
            <a:r>
              <a:rPr lang="en-GB" sz="1200" dirty="0" smtClean="0"/>
              <a:t> in </a:t>
            </a:r>
            <a:r>
              <a:rPr lang="en-GB" sz="1200" dirty="0"/>
              <a:t>its MSG and </a:t>
            </a:r>
            <a:r>
              <a:rPr lang="en-GB" sz="1200" dirty="0" smtClean="0"/>
              <a:t>32</a:t>
            </a:r>
            <a:r>
              <a:rPr lang="en-GB" sz="1200" baseline="30000" dirty="0" smtClean="0"/>
              <a:t>nd</a:t>
            </a:r>
            <a:r>
              <a:rPr lang="en-GB" sz="1200" dirty="0" smtClean="0"/>
              <a:t> nationally </a:t>
            </a:r>
            <a:r>
              <a:rPr lang="en-GB" sz="1200" dirty="0"/>
              <a:t>for crime increase. Increases seen in </a:t>
            </a:r>
            <a:r>
              <a:rPr lang="en-GB" sz="1200" dirty="0" smtClean="0"/>
              <a:t>all 42 </a:t>
            </a:r>
            <a:r>
              <a:rPr lang="en-GB" sz="1200" dirty="0"/>
              <a:t>forces. </a:t>
            </a:r>
            <a:endParaRPr lang="en-GB" sz="1200" dirty="0" smtClean="0"/>
          </a:p>
          <a:p>
            <a:pPr marL="171450" indent="-171450">
              <a:buFont typeface="Arial" panose="020B0604020202020204" pitchFamily="34" charset="0"/>
              <a:buChar char="•"/>
            </a:pPr>
            <a:r>
              <a:rPr lang="en-GB" sz="1200" dirty="0" smtClean="0"/>
              <a:t>35.7% of offences were Domestic Abuse-related.</a:t>
            </a:r>
          </a:p>
          <a:p>
            <a:pPr marL="171450" indent="-171450">
              <a:buFont typeface="Arial" panose="020B0604020202020204" pitchFamily="34" charset="0"/>
              <a:buChar char="•"/>
            </a:pPr>
            <a:r>
              <a:rPr lang="en-GB" sz="1200" dirty="0" smtClean="0"/>
              <a:t>There </a:t>
            </a:r>
            <a:r>
              <a:rPr lang="en-GB" sz="1200" dirty="0"/>
              <a:t>is no statistically consistent pattern for </a:t>
            </a:r>
            <a:r>
              <a:rPr lang="en-GB" sz="1200" dirty="0" smtClean="0"/>
              <a:t>Stalking and Harassment due to the sudden increase in recording from April 2018.  Forecasts </a:t>
            </a:r>
            <a:r>
              <a:rPr lang="en-GB" sz="1200" dirty="0"/>
              <a:t>cannot </a:t>
            </a:r>
            <a:r>
              <a:rPr lang="en-GB" sz="1200" dirty="0" smtClean="0"/>
              <a:t>therefore be </a:t>
            </a:r>
            <a:r>
              <a:rPr lang="en-GB" sz="1200" dirty="0"/>
              <a:t>provided.</a:t>
            </a:r>
          </a:p>
        </p:txBody>
      </p:sp>
      <p:pic>
        <p:nvPicPr>
          <p:cNvPr id="4" name="Picture 3"/>
          <p:cNvPicPr>
            <a:picLocks noChangeAspect="1"/>
          </p:cNvPicPr>
          <p:nvPr/>
        </p:nvPicPr>
        <p:blipFill>
          <a:blip r:embed="rId2"/>
          <a:stretch>
            <a:fillRect/>
          </a:stretch>
        </p:blipFill>
        <p:spPr>
          <a:xfrm>
            <a:off x="4857652" y="4653136"/>
            <a:ext cx="4178844" cy="1749994"/>
          </a:xfrm>
          <a:prstGeom prst="rect">
            <a:avLst/>
          </a:prstGeom>
        </p:spPr>
      </p:pic>
      <p:pic>
        <p:nvPicPr>
          <p:cNvPr id="2" name="Picture 1"/>
          <p:cNvPicPr>
            <a:picLocks noChangeAspect="1"/>
          </p:cNvPicPr>
          <p:nvPr/>
        </p:nvPicPr>
        <p:blipFill>
          <a:blip r:embed="rId3"/>
          <a:stretch>
            <a:fillRect/>
          </a:stretch>
        </p:blipFill>
        <p:spPr>
          <a:xfrm>
            <a:off x="4857651" y="1284061"/>
            <a:ext cx="4190041" cy="1749600"/>
          </a:xfrm>
          <a:prstGeom prst="rect">
            <a:avLst/>
          </a:prstGeom>
        </p:spPr>
      </p:pic>
    </p:spTree>
    <p:extLst>
      <p:ext uri="{BB962C8B-B14F-4D97-AF65-F5344CB8AC3E}">
        <p14:creationId xmlns:p14="http://schemas.microsoft.com/office/powerpoint/2010/main" val="16806634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107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3" name="Slide Number Placeholder 2"/>
          <p:cNvSpPr>
            <a:spLocks noGrp="1"/>
          </p:cNvSpPr>
          <p:nvPr>
            <p:ph type="sldNum" sz="quarter" idx="12"/>
          </p:nvPr>
        </p:nvSpPr>
        <p:spPr/>
        <p:txBody>
          <a:bodyPr/>
          <a:lstStyle/>
          <a:p>
            <a:fld id="{E0D83E65-4E55-4BA6-A0BC-212B9D3BDCE3}" type="slidenum">
              <a:rPr lang="en-GB" smtClean="0"/>
              <a:pPr/>
              <a:t>6</a:t>
            </a:fld>
            <a:endParaRPr lang="en-GB" dirty="0"/>
          </a:p>
        </p:txBody>
      </p:sp>
      <p:sp>
        <p:nvSpPr>
          <p:cNvPr id="15" name="TextBox 14"/>
          <p:cNvSpPr txBox="1"/>
          <p:nvPr/>
        </p:nvSpPr>
        <p:spPr>
          <a:xfrm>
            <a:off x="4825382" y="1030986"/>
            <a:ext cx="4173346" cy="430887"/>
          </a:xfrm>
          <a:prstGeom prst="rect">
            <a:avLst/>
          </a:prstGeom>
          <a:noFill/>
        </p:spPr>
        <p:txBody>
          <a:bodyPr wrap="square" rtlCol="0">
            <a:spAutoFit/>
          </a:bodyPr>
          <a:lstStyle/>
          <a:p>
            <a:r>
              <a:rPr lang="en-GB" sz="1100" dirty="0" smtClean="0"/>
              <a:t>Figure </a:t>
            </a:r>
            <a:r>
              <a:rPr lang="en-GB" sz="1100" dirty="0"/>
              <a:t>7</a:t>
            </a:r>
            <a:r>
              <a:rPr lang="en-GB" sz="1100" dirty="0" smtClean="0"/>
              <a:t> </a:t>
            </a:r>
            <a:r>
              <a:rPr lang="en-GB" sz="1100" dirty="0"/>
              <a:t>- Offences by month</a:t>
            </a:r>
          </a:p>
          <a:p>
            <a:endParaRPr lang="en-GB" sz="1100" dirty="0"/>
          </a:p>
        </p:txBody>
      </p:sp>
      <p:sp>
        <p:nvSpPr>
          <p:cNvPr id="8" name="TextBox 7"/>
          <p:cNvSpPr txBox="1"/>
          <p:nvPr/>
        </p:nvSpPr>
        <p:spPr>
          <a:xfrm>
            <a:off x="23069" y="1030986"/>
            <a:ext cx="4764955" cy="2308324"/>
          </a:xfrm>
          <a:prstGeom prst="rect">
            <a:avLst/>
          </a:prstGeom>
          <a:noFill/>
        </p:spPr>
        <p:txBody>
          <a:bodyPr wrap="square" rtlCol="0">
            <a:spAutoFit/>
          </a:bodyPr>
          <a:lstStyle/>
          <a:p>
            <a:r>
              <a:rPr lang="en-GB" sz="1200" b="1" dirty="0" smtClean="0"/>
              <a:t>Possession of Drugs Offences</a:t>
            </a:r>
            <a:endParaRPr lang="en-GB" sz="1200" b="1" dirty="0"/>
          </a:p>
          <a:p>
            <a:pPr marL="171450" indent="-171450">
              <a:buFont typeface="Arial" panose="020B0604020202020204" pitchFamily="34" charset="0"/>
              <a:buChar char="•"/>
            </a:pPr>
            <a:r>
              <a:rPr lang="en-GB" sz="1200" dirty="0" smtClean="0"/>
              <a:t>The Force and six districts experienced a statistically significant increase in January 2019.</a:t>
            </a:r>
          </a:p>
          <a:p>
            <a:pPr marL="171450" indent="-171450">
              <a:buFont typeface="Arial" panose="020B0604020202020204" pitchFamily="34" charset="0"/>
              <a:buChar char="•"/>
            </a:pPr>
            <a:r>
              <a:rPr lang="en-GB" sz="1200" dirty="0" smtClean="0"/>
              <a:t>19.4% increase (512 offences) compared to the 12 months to January 2018. </a:t>
            </a:r>
          </a:p>
          <a:p>
            <a:pPr marL="171450" indent="-171450">
              <a:buFont typeface="Arial" panose="020B0604020202020204" pitchFamily="34" charset="0"/>
              <a:buChar char="•"/>
            </a:pPr>
            <a:r>
              <a:rPr lang="en-GB" sz="1200" dirty="0" smtClean="0"/>
              <a:t>Essex </a:t>
            </a:r>
            <a:r>
              <a:rPr lang="en-GB" sz="1200" dirty="0"/>
              <a:t>is </a:t>
            </a:r>
            <a:r>
              <a:rPr lang="en-GB" sz="1200" dirty="0" smtClean="0"/>
              <a:t>6</a:t>
            </a:r>
            <a:r>
              <a:rPr lang="en-GB" sz="1200" baseline="30000" dirty="0" smtClean="0"/>
              <a:t>th</a:t>
            </a:r>
            <a:r>
              <a:rPr lang="en-GB" sz="1200" dirty="0" smtClean="0"/>
              <a:t> </a:t>
            </a:r>
            <a:r>
              <a:rPr lang="en-GB" sz="1200" dirty="0"/>
              <a:t>in its MSG and </a:t>
            </a:r>
            <a:r>
              <a:rPr lang="en-GB" sz="1200" dirty="0" smtClean="0"/>
              <a:t>25</a:t>
            </a:r>
            <a:r>
              <a:rPr lang="en-GB" sz="1200" baseline="30000" dirty="0" smtClean="0"/>
              <a:t>th</a:t>
            </a:r>
            <a:r>
              <a:rPr lang="en-GB" sz="1200" dirty="0" smtClean="0"/>
              <a:t> nationally </a:t>
            </a:r>
            <a:r>
              <a:rPr lang="en-GB" sz="1200" dirty="0"/>
              <a:t>for crimes per 1,000 of the population. Essex is </a:t>
            </a:r>
            <a:r>
              <a:rPr lang="en-GB" sz="1200" dirty="0" smtClean="0"/>
              <a:t>7</a:t>
            </a:r>
            <a:r>
              <a:rPr lang="en-GB" sz="1200" baseline="30000" dirty="0" smtClean="0"/>
              <a:t>th</a:t>
            </a:r>
            <a:r>
              <a:rPr lang="en-GB" sz="1200" dirty="0" smtClean="0"/>
              <a:t> </a:t>
            </a:r>
            <a:r>
              <a:rPr lang="en-GB" sz="1200" dirty="0"/>
              <a:t>in its MSG and </a:t>
            </a:r>
            <a:r>
              <a:rPr lang="en-GB" sz="1200" dirty="0" smtClean="0"/>
              <a:t>31</a:t>
            </a:r>
            <a:r>
              <a:rPr lang="en-GB" sz="1200" baseline="30000" dirty="0" smtClean="0"/>
              <a:t>st</a:t>
            </a:r>
            <a:r>
              <a:rPr lang="en-GB" sz="1200" dirty="0" smtClean="0"/>
              <a:t> nationally </a:t>
            </a:r>
            <a:r>
              <a:rPr lang="en-GB" sz="1200" dirty="0"/>
              <a:t>for crime increase. </a:t>
            </a:r>
            <a:endParaRPr lang="en-GB" sz="1200" dirty="0" smtClean="0"/>
          </a:p>
          <a:p>
            <a:pPr marL="171450" indent="-171450">
              <a:buFont typeface="Arial" panose="020B0604020202020204" pitchFamily="34" charset="0"/>
              <a:buChar char="•"/>
            </a:pPr>
            <a:r>
              <a:rPr lang="en-GB" sz="1200" dirty="0"/>
              <a:t>Increases seen in </a:t>
            </a:r>
            <a:r>
              <a:rPr lang="en-GB" sz="1200" dirty="0" smtClean="0"/>
              <a:t>31 </a:t>
            </a:r>
            <a:r>
              <a:rPr lang="en-GB" sz="1200" dirty="0"/>
              <a:t>out of 42 forces. </a:t>
            </a:r>
          </a:p>
          <a:p>
            <a:pPr marL="171450" indent="-171450">
              <a:buFont typeface="Arial" panose="020B0604020202020204" pitchFamily="34" charset="0"/>
              <a:buChar char="•"/>
            </a:pPr>
            <a:r>
              <a:rPr lang="en-GB" sz="1200" dirty="0"/>
              <a:t>T</a:t>
            </a:r>
            <a:r>
              <a:rPr lang="en-GB" sz="1200" dirty="0" smtClean="0"/>
              <a:t>here </a:t>
            </a:r>
            <a:r>
              <a:rPr lang="en-GB" sz="1200" dirty="0"/>
              <a:t>is no statistically consistent pattern for </a:t>
            </a:r>
            <a:r>
              <a:rPr lang="en-GB" sz="1200" dirty="0" smtClean="0"/>
              <a:t>Possession of Drugs Offences (which is also primarily generated by police proactivity).  Forecasts </a:t>
            </a:r>
            <a:r>
              <a:rPr lang="en-GB" sz="1200" dirty="0"/>
              <a:t>cannot </a:t>
            </a:r>
            <a:r>
              <a:rPr lang="en-GB" sz="1200" dirty="0" smtClean="0"/>
              <a:t>therefore be </a:t>
            </a:r>
            <a:r>
              <a:rPr lang="en-GB" sz="1200" dirty="0"/>
              <a:t>provided</a:t>
            </a:r>
            <a:r>
              <a:rPr lang="en-GB" sz="1200" dirty="0" smtClean="0"/>
              <a:t>.</a:t>
            </a:r>
          </a:p>
        </p:txBody>
      </p:sp>
      <p:pic>
        <p:nvPicPr>
          <p:cNvPr id="2" name="Picture 1"/>
          <p:cNvPicPr>
            <a:picLocks noChangeAspect="1"/>
          </p:cNvPicPr>
          <p:nvPr/>
        </p:nvPicPr>
        <p:blipFill>
          <a:blip r:embed="rId2"/>
          <a:stretch>
            <a:fillRect/>
          </a:stretch>
        </p:blipFill>
        <p:spPr>
          <a:xfrm>
            <a:off x="4716016" y="1311107"/>
            <a:ext cx="4282712" cy="1706055"/>
          </a:xfrm>
          <a:prstGeom prst="rect">
            <a:avLst/>
          </a:prstGeom>
        </p:spPr>
      </p:pic>
    </p:spTree>
    <p:extLst>
      <p:ext uri="{BB962C8B-B14F-4D97-AF65-F5344CB8AC3E}">
        <p14:creationId xmlns:p14="http://schemas.microsoft.com/office/powerpoint/2010/main" val="12696366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3" name="Slide Number Placeholder 2"/>
          <p:cNvSpPr>
            <a:spLocks noGrp="1"/>
          </p:cNvSpPr>
          <p:nvPr>
            <p:ph type="sldNum" sz="quarter" idx="12"/>
          </p:nvPr>
        </p:nvSpPr>
        <p:spPr/>
        <p:txBody>
          <a:bodyPr/>
          <a:lstStyle/>
          <a:p>
            <a:fld id="{E0D83E65-4E55-4BA6-A0BC-212B9D3BDCE3}" type="slidenum">
              <a:rPr lang="en-GB" smtClean="0"/>
              <a:pPr/>
              <a:t>7</a:t>
            </a:fld>
            <a:endParaRPr lang="en-GB" dirty="0"/>
          </a:p>
        </p:txBody>
      </p:sp>
      <p:sp>
        <p:nvSpPr>
          <p:cNvPr id="11" name="TextBox 10"/>
          <p:cNvSpPr txBox="1"/>
          <p:nvPr/>
        </p:nvSpPr>
        <p:spPr>
          <a:xfrm>
            <a:off x="0" y="714182"/>
            <a:ext cx="4780489" cy="338554"/>
          </a:xfrm>
          <a:prstGeom prst="rect">
            <a:avLst/>
          </a:prstGeom>
          <a:noFill/>
        </p:spPr>
        <p:txBody>
          <a:bodyPr wrap="square" rtlCol="0">
            <a:spAutoFit/>
          </a:bodyPr>
          <a:lstStyle/>
          <a:p>
            <a:pPr lvl="0"/>
            <a:r>
              <a:rPr lang="en-GB" sz="1600" b="1" u="sng" dirty="0" smtClean="0"/>
              <a:t>Solved Rates by Exception</a:t>
            </a:r>
          </a:p>
        </p:txBody>
      </p:sp>
      <p:sp>
        <p:nvSpPr>
          <p:cNvPr id="15" name="TextBox 14"/>
          <p:cNvSpPr txBox="1"/>
          <p:nvPr/>
        </p:nvSpPr>
        <p:spPr>
          <a:xfrm>
            <a:off x="4825382" y="1030986"/>
            <a:ext cx="4173346" cy="261610"/>
          </a:xfrm>
          <a:prstGeom prst="rect">
            <a:avLst/>
          </a:prstGeom>
          <a:noFill/>
        </p:spPr>
        <p:txBody>
          <a:bodyPr wrap="square" rtlCol="0">
            <a:spAutoFit/>
          </a:bodyPr>
          <a:lstStyle/>
          <a:p>
            <a:r>
              <a:rPr lang="en-GB" sz="1100" dirty="0" smtClean="0"/>
              <a:t>Figure 8 </a:t>
            </a:r>
            <a:r>
              <a:rPr lang="en-GB" sz="1100" dirty="0"/>
              <a:t>- Solved rate by </a:t>
            </a:r>
            <a:r>
              <a:rPr lang="en-GB" sz="1100" dirty="0" smtClean="0"/>
              <a:t>month</a:t>
            </a:r>
            <a:endParaRPr lang="en-GB" sz="1100" dirty="0"/>
          </a:p>
        </p:txBody>
      </p:sp>
      <p:sp>
        <p:nvSpPr>
          <p:cNvPr id="16" name="TextBox 15"/>
          <p:cNvSpPr txBox="1"/>
          <p:nvPr/>
        </p:nvSpPr>
        <p:spPr>
          <a:xfrm>
            <a:off x="4787857" y="3790201"/>
            <a:ext cx="4104213" cy="261610"/>
          </a:xfrm>
          <a:prstGeom prst="rect">
            <a:avLst/>
          </a:prstGeom>
          <a:noFill/>
        </p:spPr>
        <p:txBody>
          <a:bodyPr wrap="square" rtlCol="0">
            <a:spAutoFit/>
          </a:bodyPr>
          <a:lstStyle/>
          <a:p>
            <a:r>
              <a:rPr lang="en-GB" sz="1100" dirty="0" smtClean="0"/>
              <a:t>Figure </a:t>
            </a:r>
            <a:r>
              <a:rPr lang="en-GB" sz="1100" dirty="0"/>
              <a:t>9</a:t>
            </a:r>
            <a:r>
              <a:rPr lang="en-GB" sz="1100" dirty="0" smtClean="0"/>
              <a:t> </a:t>
            </a:r>
            <a:r>
              <a:rPr lang="en-GB" sz="1100" dirty="0"/>
              <a:t>- Solved rate by </a:t>
            </a:r>
            <a:r>
              <a:rPr lang="en-GB" sz="1100" dirty="0" smtClean="0"/>
              <a:t>month</a:t>
            </a:r>
            <a:endParaRPr lang="en-GB" sz="1100" dirty="0"/>
          </a:p>
        </p:txBody>
      </p:sp>
      <p:sp>
        <p:nvSpPr>
          <p:cNvPr id="13" name="TextBox 12"/>
          <p:cNvSpPr txBox="1"/>
          <p:nvPr/>
        </p:nvSpPr>
        <p:spPr>
          <a:xfrm>
            <a:off x="37525" y="1121805"/>
            <a:ext cx="4787857" cy="1569660"/>
          </a:xfrm>
          <a:prstGeom prst="rect">
            <a:avLst/>
          </a:prstGeom>
          <a:noFill/>
        </p:spPr>
        <p:txBody>
          <a:bodyPr wrap="square" rtlCol="0">
            <a:spAutoFit/>
          </a:bodyPr>
          <a:lstStyle/>
          <a:p>
            <a:r>
              <a:rPr lang="en-GB" sz="1200" b="1" dirty="0" smtClean="0"/>
              <a:t>Stalking and Harassment Solved Rate</a:t>
            </a:r>
            <a:endParaRPr lang="en-GB" sz="1200" b="1" dirty="0"/>
          </a:p>
          <a:p>
            <a:pPr marL="171450" indent="-171450">
              <a:buFont typeface="Arial" panose="020B0604020202020204" pitchFamily="34" charset="0"/>
              <a:buChar char="•"/>
            </a:pPr>
            <a:r>
              <a:rPr lang="en-GB" sz="1200" dirty="0"/>
              <a:t>Solved rate remains below 10% </a:t>
            </a:r>
            <a:r>
              <a:rPr lang="en-GB" sz="1200" dirty="0" smtClean="0"/>
              <a:t>(at 8.8%).</a:t>
            </a:r>
            <a:endParaRPr lang="en-GB" sz="1200" dirty="0"/>
          </a:p>
          <a:p>
            <a:pPr marL="171450" indent="-171450">
              <a:buFont typeface="Arial" panose="020B0604020202020204" pitchFamily="34" charset="0"/>
              <a:buChar char="•"/>
            </a:pPr>
            <a:r>
              <a:rPr lang="en-GB" sz="1200" dirty="0"/>
              <a:t>The number of crimes solved </a:t>
            </a:r>
            <a:r>
              <a:rPr lang="en-GB" sz="1200" dirty="0" smtClean="0"/>
              <a:t>increased: </a:t>
            </a:r>
            <a:r>
              <a:rPr lang="en-GB" sz="1200" dirty="0"/>
              <a:t>by </a:t>
            </a:r>
            <a:r>
              <a:rPr lang="en-GB" sz="1200" dirty="0" smtClean="0"/>
              <a:t>41.5% (494 more to 1,683 solved outcomes</a:t>
            </a:r>
            <a:r>
              <a:rPr lang="en-GB" sz="1200" dirty="0"/>
              <a:t>) compared to the 12 months to </a:t>
            </a:r>
            <a:r>
              <a:rPr lang="en-GB" sz="1200" dirty="0" smtClean="0"/>
              <a:t>January 2018.</a:t>
            </a:r>
          </a:p>
          <a:p>
            <a:pPr marL="171450" indent="-171450">
              <a:buFont typeface="Arial" panose="020B0604020202020204" pitchFamily="34" charset="0"/>
              <a:buChar char="•"/>
            </a:pPr>
            <a:r>
              <a:rPr lang="en-GB" sz="1200" dirty="0"/>
              <a:t>There are no national or MSG comparisons on </a:t>
            </a:r>
            <a:r>
              <a:rPr lang="en-GB" sz="1200" dirty="0" err="1"/>
              <a:t>iQuanta</a:t>
            </a:r>
            <a:r>
              <a:rPr lang="en-GB" sz="1200" dirty="0" smtClean="0"/>
              <a:t>** </a:t>
            </a:r>
            <a:r>
              <a:rPr lang="en-GB" sz="1200" dirty="0"/>
              <a:t>for </a:t>
            </a:r>
            <a:r>
              <a:rPr lang="en-GB" sz="1200" dirty="0" smtClean="0"/>
              <a:t>Stalking and Harassment </a:t>
            </a:r>
            <a:r>
              <a:rPr lang="en-GB" sz="1200" dirty="0"/>
              <a:t>solved rates</a:t>
            </a:r>
            <a:r>
              <a:rPr lang="en-GB" sz="1200" dirty="0" smtClean="0"/>
              <a:t>.</a:t>
            </a:r>
          </a:p>
          <a:p>
            <a:pPr marL="171450" lvl="0" indent="-171450">
              <a:buFont typeface="Arial" panose="020B0604020202020204" pitchFamily="34" charset="0"/>
              <a:buChar char="•"/>
            </a:pPr>
            <a:r>
              <a:rPr lang="en-GB" sz="1200" dirty="0" smtClean="0"/>
              <a:t>Neither the Force nor any of the districts </a:t>
            </a:r>
            <a:r>
              <a:rPr lang="en-GB" sz="1200" dirty="0"/>
              <a:t>experienced a statistically significant change in </a:t>
            </a:r>
            <a:r>
              <a:rPr lang="en-GB" sz="1200" dirty="0" smtClean="0"/>
              <a:t>January 2019.</a:t>
            </a:r>
            <a:endParaRPr lang="en-GB" sz="1200" dirty="0"/>
          </a:p>
        </p:txBody>
      </p:sp>
      <p:sp>
        <p:nvSpPr>
          <p:cNvPr id="14" name="TextBox 13"/>
          <p:cNvSpPr txBox="1"/>
          <p:nvPr/>
        </p:nvSpPr>
        <p:spPr>
          <a:xfrm>
            <a:off x="107504" y="4077072"/>
            <a:ext cx="4787857" cy="1384995"/>
          </a:xfrm>
          <a:prstGeom prst="rect">
            <a:avLst/>
          </a:prstGeom>
          <a:noFill/>
        </p:spPr>
        <p:txBody>
          <a:bodyPr wrap="square" rtlCol="0">
            <a:spAutoFit/>
          </a:bodyPr>
          <a:lstStyle/>
          <a:p>
            <a:pPr lvl="0"/>
            <a:r>
              <a:rPr lang="en-GB" sz="1200" b="1" dirty="0" smtClean="0"/>
              <a:t>Arson Solved </a:t>
            </a:r>
            <a:r>
              <a:rPr lang="en-GB" sz="1200" b="1" dirty="0"/>
              <a:t>Rate</a:t>
            </a:r>
          </a:p>
          <a:p>
            <a:pPr marL="171450" lvl="0" indent="-171450">
              <a:buFont typeface="Arial" panose="020B0604020202020204" pitchFamily="34" charset="0"/>
              <a:buChar char="•"/>
            </a:pPr>
            <a:r>
              <a:rPr lang="en-GB" sz="1200" dirty="0"/>
              <a:t>Solved rate remains below 10% (at </a:t>
            </a:r>
            <a:r>
              <a:rPr lang="en-GB" sz="1200" dirty="0" smtClean="0"/>
              <a:t>6.3%).</a:t>
            </a:r>
            <a:endParaRPr lang="en-GB" sz="1200" dirty="0"/>
          </a:p>
          <a:p>
            <a:pPr marL="171450" lvl="0" indent="-171450">
              <a:buFont typeface="Arial" panose="020B0604020202020204" pitchFamily="34" charset="0"/>
              <a:buChar char="•"/>
            </a:pPr>
            <a:r>
              <a:rPr lang="en-GB" sz="1200" dirty="0"/>
              <a:t>The number of crimes solved </a:t>
            </a:r>
            <a:r>
              <a:rPr lang="en-GB" sz="1200" dirty="0" smtClean="0"/>
              <a:t>remained at 35 for both rolling years.</a:t>
            </a:r>
            <a:endParaRPr lang="en-GB" sz="1200" dirty="0"/>
          </a:p>
          <a:p>
            <a:pPr marL="171450" indent="-171450">
              <a:buFont typeface="Arial" panose="020B0604020202020204" pitchFamily="34" charset="0"/>
              <a:buChar char="•"/>
            </a:pPr>
            <a:r>
              <a:rPr lang="en-GB" sz="1200" dirty="0"/>
              <a:t>Essex is </a:t>
            </a:r>
            <a:r>
              <a:rPr lang="en-GB" sz="1200" dirty="0" smtClean="0"/>
              <a:t>7</a:t>
            </a:r>
            <a:r>
              <a:rPr lang="en-GB" sz="1200" baseline="30000" dirty="0" smtClean="0"/>
              <a:t>th</a:t>
            </a:r>
            <a:r>
              <a:rPr lang="en-GB" sz="1200" dirty="0" smtClean="0"/>
              <a:t> </a:t>
            </a:r>
            <a:r>
              <a:rPr lang="en-GB" sz="1200" dirty="0"/>
              <a:t>in its MSG and </a:t>
            </a:r>
            <a:r>
              <a:rPr lang="en-GB" sz="1200" dirty="0" smtClean="0"/>
              <a:t>27</a:t>
            </a:r>
            <a:r>
              <a:rPr lang="en-GB" sz="1200" baseline="30000" dirty="0" smtClean="0"/>
              <a:t>th</a:t>
            </a:r>
            <a:r>
              <a:rPr lang="en-GB" sz="1200" dirty="0" smtClean="0"/>
              <a:t> nationally </a:t>
            </a:r>
            <a:r>
              <a:rPr lang="en-GB" sz="1200" dirty="0"/>
              <a:t>for solved rate</a:t>
            </a:r>
            <a:r>
              <a:rPr lang="en-GB" sz="1200" dirty="0" smtClean="0"/>
              <a:t>. Essex </a:t>
            </a:r>
            <a:r>
              <a:rPr lang="en-GB" sz="1200" dirty="0"/>
              <a:t>is </a:t>
            </a:r>
            <a:r>
              <a:rPr lang="en-GB" sz="1200" dirty="0" smtClean="0"/>
              <a:t>3</a:t>
            </a:r>
            <a:r>
              <a:rPr lang="en-GB" sz="1200" baseline="30000" dirty="0" smtClean="0"/>
              <a:t>rd</a:t>
            </a:r>
            <a:r>
              <a:rPr lang="en-GB" sz="1200" dirty="0" smtClean="0"/>
              <a:t> in </a:t>
            </a:r>
            <a:r>
              <a:rPr lang="en-GB" sz="1200" dirty="0"/>
              <a:t>its MSG and </a:t>
            </a:r>
            <a:r>
              <a:rPr lang="en-GB" sz="1200" dirty="0" smtClean="0"/>
              <a:t>18</a:t>
            </a:r>
            <a:r>
              <a:rPr lang="en-GB" sz="1200" baseline="30000" dirty="0" smtClean="0"/>
              <a:t>th</a:t>
            </a:r>
            <a:r>
              <a:rPr lang="en-GB" sz="1200" dirty="0" smtClean="0"/>
              <a:t> nationally </a:t>
            </a:r>
            <a:r>
              <a:rPr lang="en-GB" sz="1200" dirty="0"/>
              <a:t>for solved rate % point change. </a:t>
            </a:r>
            <a:endParaRPr lang="en-GB" sz="1200" dirty="0" smtClean="0"/>
          </a:p>
          <a:p>
            <a:pPr marL="171450" lvl="0" indent="-171450">
              <a:buFont typeface="Arial" panose="020B0604020202020204" pitchFamily="34" charset="0"/>
              <a:buChar char="•"/>
            </a:pPr>
            <a:r>
              <a:rPr lang="en-GB" sz="1200" dirty="0" smtClean="0"/>
              <a:t>The Force </a:t>
            </a:r>
            <a:r>
              <a:rPr lang="en-GB" sz="1200" dirty="0"/>
              <a:t>did not experience a statistically significant change in </a:t>
            </a:r>
            <a:r>
              <a:rPr lang="en-GB" sz="1200" dirty="0" smtClean="0"/>
              <a:t>January 2019.</a:t>
            </a:r>
            <a:endParaRPr lang="en-GB" sz="1200" dirty="0"/>
          </a:p>
        </p:txBody>
      </p:sp>
      <p:pic>
        <p:nvPicPr>
          <p:cNvPr id="2" name="Picture 1"/>
          <p:cNvPicPr>
            <a:picLocks noChangeAspect="1"/>
          </p:cNvPicPr>
          <p:nvPr/>
        </p:nvPicPr>
        <p:blipFill>
          <a:blip r:embed="rId2"/>
          <a:stretch>
            <a:fillRect/>
          </a:stretch>
        </p:blipFill>
        <p:spPr>
          <a:xfrm>
            <a:off x="4780489" y="1282436"/>
            <a:ext cx="4263132" cy="1698255"/>
          </a:xfrm>
          <a:prstGeom prst="rect">
            <a:avLst/>
          </a:prstGeom>
        </p:spPr>
      </p:pic>
      <p:pic>
        <p:nvPicPr>
          <p:cNvPr id="4" name="Picture 3"/>
          <p:cNvPicPr>
            <a:picLocks noChangeAspect="1"/>
          </p:cNvPicPr>
          <p:nvPr/>
        </p:nvPicPr>
        <p:blipFill>
          <a:blip r:embed="rId3"/>
          <a:stretch>
            <a:fillRect/>
          </a:stretch>
        </p:blipFill>
        <p:spPr>
          <a:xfrm>
            <a:off x="4825382" y="4149080"/>
            <a:ext cx="4218239" cy="1680372"/>
          </a:xfrm>
          <a:prstGeom prst="rect">
            <a:avLst/>
          </a:prstGeom>
        </p:spPr>
      </p:pic>
    </p:spTree>
    <p:extLst>
      <p:ext uri="{BB962C8B-B14F-4D97-AF65-F5344CB8AC3E}">
        <p14:creationId xmlns:p14="http://schemas.microsoft.com/office/powerpoint/2010/main" val="2700666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0" y="4737064"/>
            <a:ext cx="9144000" cy="1892826"/>
          </a:xfrm>
          <a:prstGeom prst="rect">
            <a:avLst/>
          </a:prstGeom>
          <a:noFill/>
        </p:spPr>
        <p:txBody>
          <a:bodyPr wrap="square" rtlCol="0">
            <a:spAutoFit/>
          </a:bodyPr>
          <a:lstStyle/>
          <a:p>
            <a:r>
              <a:rPr lang="en-GB" sz="900" dirty="0" smtClean="0"/>
              <a:t>Below is an explanation as to why certain indicators are considered to be improving or deteriorating:</a:t>
            </a:r>
          </a:p>
          <a:p>
            <a:endParaRPr lang="en-GB" sz="900" dirty="0" smtClean="0"/>
          </a:p>
          <a:p>
            <a:pPr marL="285750" indent="-285750">
              <a:buFont typeface="Arial" panose="020B0604020202020204" pitchFamily="34" charset="0"/>
              <a:buChar char="•"/>
            </a:pPr>
            <a:r>
              <a:rPr lang="en-GB" sz="900" b="1" dirty="0" smtClean="0"/>
              <a:t>Priority 1 – </a:t>
            </a:r>
            <a:r>
              <a:rPr lang="en-GB" sz="900" u="sng" dirty="0" smtClean="0"/>
              <a:t>Number of all crime offences</a:t>
            </a:r>
            <a:r>
              <a:rPr lang="en-GB" sz="900" dirty="0" smtClean="0"/>
              <a:t>. </a:t>
            </a:r>
            <a:r>
              <a:rPr lang="en-GB" sz="900" dirty="0"/>
              <a:t>Performance is considered to be </a:t>
            </a:r>
            <a:r>
              <a:rPr lang="en-GB" sz="900" dirty="0" smtClean="0"/>
              <a:t>deteriorating </a:t>
            </a:r>
            <a:r>
              <a:rPr lang="en-GB" sz="900" dirty="0"/>
              <a:t>due to the rise in </a:t>
            </a:r>
            <a:r>
              <a:rPr lang="en-GB" sz="900" dirty="0" smtClean="0"/>
              <a:t>crime. </a:t>
            </a:r>
            <a:r>
              <a:rPr lang="en-GB" sz="900" dirty="0"/>
              <a:t>No data are available to indicate </a:t>
            </a:r>
            <a:r>
              <a:rPr lang="en-GB" sz="900" dirty="0" smtClean="0"/>
              <a:t>how much of this rise is </a:t>
            </a:r>
            <a:r>
              <a:rPr lang="en-GB" sz="900" dirty="0"/>
              <a:t>attributable to </a:t>
            </a:r>
            <a:r>
              <a:rPr lang="en-GB" sz="900" dirty="0" smtClean="0"/>
              <a:t>better crime data integrity.  An increase in crime has been experienced in every UK police force .</a:t>
            </a:r>
            <a:endParaRPr lang="en-GB" sz="900" b="1" dirty="0" smtClean="0"/>
          </a:p>
          <a:p>
            <a:pPr marL="285750" indent="-285750">
              <a:buFont typeface="Arial" panose="020B0604020202020204" pitchFamily="34" charset="0"/>
              <a:buChar char="•"/>
            </a:pPr>
            <a:r>
              <a:rPr lang="en-GB" sz="900" b="1" dirty="0" smtClean="0"/>
              <a:t>Priority 3 </a:t>
            </a:r>
            <a:r>
              <a:rPr lang="en-GB" sz="900" dirty="0" smtClean="0"/>
              <a:t>- </a:t>
            </a:r>
            <a:r>
              <a:rPr lang="en-GB" sz="900" u="sng" dirty="0" smtClean="0"/>
              <a:t>Number of incidents of domestic abuse</a:t>
            </a:r>
            <a:r>
              <a:rPr lang="en-GB" sz="900" dirty="0" smtClean="0"/>
              <a:t>. Performance is considered to be deteriorating due to the rise in incidents. No data are available to indicate whether this rise is  attributable to  media campaigns or initiatives that encourage reporting.</a:t>
            </a:r>
          </a:p>
          <a:p>
            <a:pPr marL="285750" indent="-285750">
              <a:buFont typeface="Arial" panose="020B0604020202020204" pitchFamily="34" charset="0"/>
              <a:buChar char="•"/>
            </a:pPr>
            <a:r>
              <a:rPr lang="en-GB" sz="900" b="1" dirty="0" smtClean="0"/>
              <a:t>Priority 5 </a:t>
            </a:r>
            <a:r>
              <a:rPr lang="en-GB" sz="900" dirty="0" smtClean="0"/>
              <a:t>- </a:t>
            </a:r>
            <a:r>
              <a:rPr lang="en-GB" sz="900" u="sng" dirty="0" smtClean="0"/>
              <a:t>Number of arrests in relation to the trafficking of drugs</a:t>
            </a:r>
            <a:r>
              <a:rPr lang="en-GB" sz="900" dirty="0" smtClean="0"/>
              <a:t>. </a:t>
            </a:r>
            <a:r>
              <a:rPr lang="en-GB" sz="900" dirty="0"/>
              <a:t>D</a:t>
            </a:r>
            <a:r>
              <a:rPr lang="en-GB" sz="900" dirty="0" smtClean="0"/>
              <a:t>rug trafficking arrests are dependent on pro-active policing. This may include pre-planned operations  conducted as a result of intelligence reports received, positive search warrants of residences/premises, and positive searches of individuals.</a:t>
            </a:r>
          </a:p>
          <a:p>
            <a:pPr marL="285750" indent="-285750">
              <a:buFont typeface="Arial" panose="020B0604020202020204" pitchFamily="34" charset="0"/>
              <a:buChar char="•"/>
            </a:pPr>
            <a:r>
              <a:rPr lang="en-GB" sz="900" b="1" dirty="0" smtClean="0"/>
              <a:t>Priority 7 </a:t>
            </a:r>
            <a:r>
              <a:rPr lang="en-GB" sz="900" dirty="0" smtClean="0"/>
              <a:t>- </a:t>
            </a:r>
            <a:r>
              <a:rPr lang="en-GB" sz="900" u="sng" dirty="0" smtClean="0"/>
              <a:t>Number of driving related mobile phone crime on Essex roads</a:t>
            </a:r>
            <a:r>
              <a:rPr lang="en-GB" sz="900" dirty="0" smtClean="0"/>
              <a:t>.  This is considered to be deteriorating as there has been a noticeable increase in the number of drivers stopped whilst using a mobile phone at the wheel.</a:t>
            </a:r>
          </a:p>
          <a:p>
            <a:pPr marL="285750" indent="-285750">
              <a:buFont typeface="Arial" panose="020B0604020202020204" pitchFamily="34" charset="0"/>
              <a:buChar char="•"/>
            </a:pPr>
            <a:r>
              <a:rPr lang="en-GB" sz="900" b="1" dirty="0" smtClean="0"/>
              <a:t>Priority 7 </a:t>
            </a:r>
            <a:r>
              <a:rPr lang="en-GB" sz="900" dirty="0" smtClean="0"/>
              <a:t>- </a:t>
            </a:r>
            <a:r>
              <a:rPr lang="en-GB" sz="900" u="sng" dirty="0" smtClean="0"/>
              <a:t>Number of driving under the influence of drink and/or drugs on Essex roads</a:t>
            </a:r>
            <a:r>
              <a:rPr lang="en-GB" sz="900" dirty="0"/>
              <a:t>.</a:t>
            </a:r>
            <a:r>
              <a:rPr lang="en-GB" sz="900" dirty="0" smtClean="0"/>
              <a:t>  Operational Policing Command (</a:t>
            </a:r>
            <a:r>
              <a:rPr lang="en-GB" sz="900" dirty="0" err="1" smtClean="0"/>
              <a:t>OPC</a:t>
            </a:r>
            <a:r>
              <a:rPr lang="en-GB" sz="900" dirty="0" smtClean="0"/>
              <a:t>) have stated that </a:t>
            </a:r>
            <a:r>
              <a:rPr lang="en-GB" sz="900" dirty="0"/>
              <a:t>a</a:t>
            </a:r>
            <a:r>
              <a:rPr lang="en-GB" sz="900" dirty="0" smtClean="0"/>
              <a:t> reduction indicates the public are adhering to the strong educational messages being delivered by drink/driving campaigns. Collisions attended by the police involve routine breath-testing of involved parties. An increase could also demonstrate proactive policing.</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7" name="Rectangle 6"/>
          <p:cNvSpPr/>
          <p:nvPr/>
        </p:nvSpPr>
        <p:spPr>
          <a:xfrm>
            <a:off x="107504" y="179348"/>
            <a:ext cx="7200800" cy="369332"/>
          </a:xfrm>
          <a:prstGeom prst="rect">
            <a:avLst/>
          </a:prstGeom>
        </p:spPr>
        <p:txBody>
          <a:bodyPr wrap="square">
            <a:spAutoFit/>
          </a:bodyPr>
          <a:lstStyle/>
          <a:p>
            <a:r>
              <a:rPr lang="en-GB" b="1" dirty="0" smtClean="0">
                <a:solidFill>
                  <a:schemeClr val="bg1"/>
                </a:solidFill>
              </a:rPr>
              <a:t>2016-2020 Police and Crime Plan Performance Indicators</a:t>
            </a:r>
            <a:endParaRPr lang="en-GB" b="1" dirty="0">
              <a:solidFill>
                <a:schemeClr val="bg1"/>
              </a:solidFill>
            </a:endParaRPr>
          </a:p>
        </p:txBody>
      </p:sp>
      <p:sp>
        <p:nvSpPr>
          <p:cNvPr id="11" name="TextBox 10"/>
          <p:cNvSpPr txBox="1"/>
          <p:nvPr/>
        </p:nvSpPr>
        <p:spPr>
          <a:xfrm>
            <a:off x="7907361" y="647699"/>
            <a:ext cx="1236639" cy="261610"/>
          </a:xfrm>
          <a:prstGeom prst="rect">
            <a:avLst/>
          </a:prstGeom>
          <a:noFill/>
        </p:spPr>
        <p:txBody>
          <a:bodyPr wrap="square" rtlCol="0">
            <a:spAutoFit/>
          </a:bodyPr>
          <a:lstStyle/>
          <a:p>
            <a:pPr algn="ctr"/>
            <a:r>
              <a:rPr lang="en-GB" sz="1100" dirty="0" smtClean="0"/>
              <a:t>Table 1</a:t>
            </a:r>
            <a:endParaRPr lang="en-GB" sz="1100" dirty="0"/>
          </a:p>
        </p:txBody>
      </p:sp>
      <p:sp>
        <p:nvSpPr>
          <p:cNvPr id="12" name="TextBox 11"/>
          <p:cNvSpPr txBox="1"/>
          <p:nvPr/>
        </p:nvSpPr>
        <p:spPr>
          <a:xfrm>
            <a:off x="6553200" y="4628603"/>
            <a:ext cx="2411288" cy="276999"/>
          </a:xfrm>
          <a:prstGeom prst="rect">
            <a:avLst/>
          </a:prstGeom>
          <a:noFill/>
        </p:spPr>
        <p:txBody>
          <a:bodyPr wrap="square" rtlCol="0">
            <a:spAutoFit/>
          </a:bodyPr>
          <a:lstStyle/>
          <a:p>
            <a:pPr algn="r"/>
            <a:r>
              <a:rPr lang="en-GB" sz="1200" dirty="0" smtClean="0"/>
              <a:t>See Appendix for endnotes.</a:t>
            </a:r>
            <a:endParaRPr lang="en-GB" sz="1200" dirty="0"/>
          </a:p>
        </p:txBody>
      </p:sp>
      <p:sp>
        <p:nvSpPr>
          <p:cNvPr id="13" name="Slide Number Placeholder 2"/>
          <p:cNvSpPr>
            <a:spLocks noGrp="1"/>
          </p:cNvSpPr>
          <p:nvPr>
            <p:ph type="sldNum" sz="quarter" idx="12"/>
          </p:nvPr>
        </p:nvSpPr>
        <p:spPr>
          <a:xfrm>
            <a:off x="6553200" y="6356350"/>
            <a:ext cx="2133600" cy="365125"/>
          </a:xfrm>
        </p:spPr>
        <p:txBody>
          <a:bodyPr/>
          <a:lstStyle/>
          <a:p>
            <a:fld id="{E0D83E65-4E55-4BA6-A0BC-212B9D3BDCE3}" type="slidenum">
              <a:rPr lang="en-GB" smtClean="0"/>
              <a:pPr/>
              <a:t>8</a:t>
            </a:fld>
            <a:endParaRPr lang="en-GB" dirty="0"/>
          </a:p>
        </p:txBody>
      </p:sp>
      <p:pic>
        <p:nvPicPr>
          <p:cNvPr id="3" name="Picture 2"/>
          <p:cNvPicPr>
            <a:picLocks noChangeAspect="1"/>
          </p:cNvPicPr>
          <p:nvPr/>
        </p:nvPicPr>
        <p:blipFill>
          <a:blip r:embed="rId2"/>
          <a:stretch>
            <a:fillRect/>
          </a:stretch>
        </p:blipFill>
        <p:spPr>
          <a:xfrm>
            <a:off x="395536" y="908720"/>
            <a:ext cx="8136904" cy="3598477"/>
          </a:xfrm>
          <a:prstGeom prst="rect">
            <a:avLst/>
          </a:prstGeom>
        </p:spPr>
      </p:pic>
    </p:spTree>
    <p:extLst>
      <p:ext uri="{BB962C8B-B14F-4D97-AF65-F5344CB8AC3E}">
        <p14:creationId xmlns:p14="http://schemas.microsoft.com/office/powerpoint/2010/main" val="1074715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7" name="Rectangle 6"/>
          <p:cNvSpPr/>
          <p:nvPr/>
        </p:nvSpPr>
        <p:spPr>
          <a:xfrm>
            <a:off x="107504" y="179348"/>
            <a:ext cx="7200800" cy="369332"/>
          </a:xfrm>
          <a:prstGeom prst="rect">
            <a:avLst/>
          </a:prstGeom>
        </p:spPr>
        <p:txBody>
          <a:bodyPr wrap="square">
            <a:spAutoFit/>
          </a:bodyPr>
          <a:lstStyle/>
          <a:p>
            <a:r>
              <a:rPr lang="en-GB" b="1" dirty="0" smtClean="0">
                <a:solidFill>
                  <a:schemeClr val="bg1"/>
                </a:solidFill>
              </a:rPr>
              <a:t>Appendix</a:t>
            </a:r>
            <a:endParaRPr lang="en-GB" b="1" dirty="0">
              <a:solidFill>
                <a:schemeClr val="bg1"/>
              </a:solidFill>
            </a:endParaRPr>
          </a:p>
        </p:txBody>
      </p:sp>
      <p:sp>
        <p:nvSpPr>
          <p:cNvPr id="4" name="Rectangle 3"/>
          <p:cNvSpPr/>
          <p:nvPr/>
        </p:nvSpPr>
        <p:spPr>
          <a:xfrm>
            <a:off x="0" y="651173"/>
            <a:ext cx="9142884" cy="4914166"/>
          </a:xfrm>
          <a:prstGeom prst="rect">
            <a:avLst/>
          </a:prstGeom>
        </p:spPr>
        <p:txBody>
          <a:bodyPr wrap="square">
            <a:spAutoFit/>
          </a:bodyPr>
          <a:lstStyle/>
          <a:p>
            <a:r>
              <a:rPr lang="en-GB" sz="1400" dirty="0" smtClean="0"/>
              <a:t>¹</a:t>
            </a:r>
            <a:r>
              <a:rPr lang="en-GB" sz="1400" baseline="30000" dirty="0" smtClean="0"/>
              <a:t> </a:t>
            </a:r>
            <a:r>
              <a:rPr lang="en-GB" sz="1400" dirty="0" smtClean="0"/>
              <a:t>Results </a:t>
            </a:r>
            <a:r>
              <a:rPr lang="en-GB" sz="1400" dirty="0"/>
              <a:t>are for the period October 2017 to </a:t>
            </a:r>
            <a:r>
              <a:rPr lang="en-GB" sz="1400" dirty="0" smtClean="0"/>
              <a:t>June 2018. </a:t>
            </a:r>
            <a:r>
              <a:rPr lang="en-GB" sz="1400" dirty="0"/>
              <a:t>Essex </a:t>
            </a:r>
            <a:r>
              <a:rPr lang="en-GB" sz="1400" dirty="0" smtClean="0"/>
              <a:t>Police </a:t>
            </a:r>
            <a:r>
              <a:rPr lang="en-GB" sz="1400" dirty="0"/>
              <a:t>performed significantly above the results for the local confidence question contained in the PFCC’s Plan for Q1 and Q2. </a:t>
            </a:r>
            <a:r>
              <a:rPr lang="en-GB" sz="1400" dirty="0" smtClean="0"/>
              <a:t>This </a:t>
            </a:r>
            <a:r>
              <a:rPr lang="en-GB" sz="1400" dirty="0"/>
              <a:t>difference could not be explained and consequently an additional question was added in Q3 with the exact wording used in the CSEW. This is the question now being </a:t>
            </a:r>
            <a:r>
              <a:rPr lang="en-GB" sz="1400" dirty="0" smtClean="0"/>
              <a:t>used.</a:t>
            </a:r>
          </a:p>
          <a:p>
            <a:endParaRPr lang="en-GB" sz="1200" dirty="0"/>
          </a:p>
          <a:p>
            <a:r>
              <a:rPr lang="en-GB" sz="1200" dirty="0" smtClean="0"/>
              <a:t> </a:t>
            </a:r>
            <a:r>
              <a:rPr lang="en-GB" sz="1400" baseline="30000" dirty="0" smtClean="0"/>
              <a:t>2</a:t>
            </a:r>
            <a:r>
              <a:rPr lang="en-GB" sz="1400" dirty="0" smtClean="0"/>
              <a:t> </a:t>
            </a:r>
            <a:r>
              <a:rPr lang="en-GB" sz="1400" dirty="0"/>
              <a:t>The confidence interval is the range +/- between where the survey result may lie. This is mainly influenced by the number of people answering the survey. The more people that answer the survey, the smaller the interval range</a:t>
            </a:r>
            <a:r>
              <a:rPr lang="en-GB" sz="1400" dirty="0" smtClean="0"/>
              <a:t>.</a:t>
            </a:r>
          </a:p>
          <a:p>
            <a:endParaRPr lang="en-GB" sz="1200" dirty="0"/>
          </a:p>
          <a:p>
            <a:r>
              <a:rPr lang="en-GB" sz="1400" baseline="30000" dirty="0"/>
              <a:t>3</a:t>
            </a:r>
            <a:r>
              <a:rPr lang="en-GB" sz="1400" dirty="0"/>
              <a:t> Crime Survey for England and Wales (CSEW): 12 months to </a:t>
            </a:r>
            <a:r>
              <a:rPr lang="en-GB" sz="1400" dirty="0" smtClean="0"/>
              <a:t>September </a:t>
            </a:r>
            <a:r>
              <a:rPr lang="en-GB" sz="1400" dirty="0"/>
              <a:t>2018 vs. 12 months to </a:t>
            </a:r>
            <a:r>
              <a:rPr lang="en-GB" sz="1400" dirty="0" smtClean="0"/>
              <a:t>September </a:t>
            </a:r>
            <a:r>
              <a:rPr lang="en-GB" sz="1400" dirty="0"/>
              <a:t>2017.</a:t>
            </a:r>
          </a:p>
          <a:p>
            <a:endParaRPr lang="en-GB" sz="1400" dirty="0" smtClean="0"/>
          </a:p>
          <a:p>
            <a:r>
              <a:rPr lang="en-GB" sz="1400" baseline="30000" dirty="0" smtClean="0"/>
              <a:t>4</a:t>
            </a:r>
            <a:r>
              <a:rPr lang="en-GB" sz="1400" dirty="0" smtClean="0"/>
              <a:t> Results are for the period October 2017 to September 2018 (based on Essex Police’s own survey).</a:t>
            </a:r>
            <a:endParaRPr lang="en-GB" sz="1400" dirty="0"/>
          </a:p>
          <a:p>
            <a:endParaRPr lang="en-GB" sz="1400" baseline="30000" dirty="0" smtClean="0"/>
          </a:p>
          <a:p>
            <a:r>
              <a:rPr lang="en-GB" sz="1400" baseline="30000" dirty="0" smtClean="0"/>
              <a:t>5</a:t>
            </a:r>
            <a:r>
              <a:rPr lang="en-GB" sz="1400" dirty="0" smtClean="0"/>
              <a:t> </a:t>
            </a:r>
            <a:r>
              <a:rPr lang="en-GB" sz="1400" dirty="0"/>
              <a:t>Activity is now recorded rather than the number of people arrested</a:t>
            </a:r>
            <a:r>
              <a:rPr lang="en-GB" sz="1400" dirty="0" smtClean="0"/>
              <a:t>. </a:t>
            </a:r>
            <a:r>
              <a:rPr lang="en-GB" sz="1400" dirty="0"/>
              <a:t>If there was a day of action, for example, and five people were arrested, this would formerly have counted as five disruptions, but now will count as one. </a:t>
            </a:r>
            <a:r>
              <a:rPr lang="en-GB" sz="1400" dirty="0" smtClean="0"/>
              <a:t>The change </a:t>
            </a:r>
            <a:r>
              <a:rPr lang="en-GB" sz="1400" dirty="0"/>
              <a:t>stems from confusion over the previous guidelines, with </a:t>
            </a:r>
            <a:r>
              <a:rPr lang="en-GB" sz="1400" dirty="0" smtClean="0"/>
              <a:t>police forces </a:t>
            </a:r>
            <a:r>
              <a:rPr lang="en-GB" sz="1400" dirty="0"/>
              <a:t>counting disruptions in different </a:t>
            </a:r>
            <a:r>
              <a:rPr lang="en-GB" sz="1400" dirty="0" smtClean="0"/>
              <a:t>ways. </a:t>
            </a:r>
            <a:r>
              <a:rPr lang="en-GB" sz="1400" dirty="0"/>
              <a:t>The numbers of disruptions now being </a:t>
            </a:r>
            <a:r>
              <a:rPr lang="en-GB" sz="1400" dirty="0" smtClean="0"/>
              <a:t>recorded </a:t>
            </a:r>
            <a:r>
              <a:rPr lang="en-GB" sz="1400" dirty="0"/>
              <a:t>will consequently be substantially </a:t>
            </a:r>
            <a:r>
              <a:rPr lang="en-GB" sz="1400" dirty="0" smtClean="0"/>
              <a:t>lower.  There was a slight change in the definition again in January 2019; data provided is therefore for January 2019 only.</a:t>
            </a:r>
            <a:endParaRPr lang="en-GB" sz="1400" dirty="0"/>
          </a:p>
          <a:p>
            <a:r>
              <a:rPr lang="en-GB" sz="1400" dirty="0"/>
              <a:t>								</a:t>
            </a:r>
          </a:p>
          <a:p>
            <a:r>
              <a:rPr lang="en-GB" sz="1400" baseline="30000" dirty="0" smtClean="0"/>
              <a:t>6</a:t>
            </a:r>
            <a:r>
              <a:rPr lang="en-GB" sz="1400" dirty="0" smtClean="0"/>
              <a:t> </a:t>
            </a:r>
            <a:r>
              <a:rPr lang="en-GB" sz="1400" dirty="0"/>
              <a:t>S</a:t>
            </a:r>
            <a:r>
              <a:rPr lang="en-GB" sz="1400" dirty="0" smtClean="0"/>
              <a:t>olved </a:t>
            </a:r>
            <a:r>
              <a:rPr lang="en-GB" sz="1400" dirty="0"/>
              <a:t>outcomes </a:t>
            </a:r>
            <a:r>
              <a:rPr lang="en-GB" sz="1400" dirty="0" smtClean="0"/>
              <a:t>are crimes that result in: charge or summons, caution</a:t>
            </a:r>
            <a:r>
              <a:rPr lang="en-GB" sz="1400" dirty="0"/>
              <a:t>, crimes taken into </a:t>
            </a:r>
            <a:r>
              <a:rPr lang="en-GB" sz="1400" dirty="0" smtClean="0"/>
              <a:t>consideration, fixed penalty notice, cannabis warning or community resolution.</a:t>
            </a:r>
            <a:r>
              <a:rPr lang="en-GB" sz="1400" dirty="0"/>
              <a:t>	</a:t>
            </a:r>
            <a:r>
              <a:rPr lang="en-GB" sz="1400" dirty="0" smtClean="0"/>
              <a:t/>
            </a:r>
            <a:br>
              <a:rPr lang="en-GB" sz="1400" dirty="0" smtClean="0"/>
            </a:br>
            <a:endParaRPr lang="en-GB" sz="1400" dirty="0" smtClean="0"/>
          </a:p>
          <a:p>
            <a:r>
              <a:rPr lang="en-GB" sz="1400" baseline="30000" dirty="0" smtClean="0"/>
              <a:t>7</a:t>
            </a:r>
            <a:r>
              <a:rPr lang="en-GB" sz="1400" dirty="0" smtClean="0"/>
              <a:t> </a:t>
            </a:r>
            <a:r>
              <a:rPr lang="en-GB" sz="1400" dirty="0"/>
              <a:t>‘Killed or Seriously Injured’ refers to all people killed or seriously injured on Essex’s roads, regardless of whether any criminal offences were committed. ‘Causing Death/Serious Injury by Dangerous/Inconsiderate Driving’, however, refers to the number of crimes of this </a:t>
            </a:r>
            <a:r>
              <a:rPr lang="en-GB" sz="1400" dirty="0" smtClean="0"/>
              <a:t>type.  No data is available due to the national system being redesigned.</a:t>
            </a:r>
            <a:endParaRPr lang="en-GB" sz="1400" dirty="0"/>
          </a:p>
        </p:txBody>
      </p:sp>
      <p:sp>
        <p:nvSpPr>
          <p:cNvPr id="3" name="Slide Number Placeholder 2"/>
          <p:cNvSpPr>
            <a:spLocks noGrp="1"/>
          </p:cNvSpPr>
          <p:nvPr>
            <p:ph type="sldNum" sz="quarter" idx="12"/>
          </p:nvPr>
        </p:nvSpPr>
        <p:spPr>
          <a:xfrm>
            <a:off x="6588224" y="6463988"/>
            <a:ext cx="2133600" cy="365125"/>
          </a:xfrm>
        </p:spPr>
        <p:txBody>
          <a:bodyPr/>
          <a:lstStyle/>
          <a:p>
            <a:fld id="{E0D83E65-4E55-4BA6-A0BC-212B9D3BDCE3}" type="slidenum">
              <a:rPr lang="en-GB" smtClean="0"/>
              <a:pPr/>
              <a:t>9</a:t>
            </a:fld>
            <a:endParaRPr lang="en-GB" dirty="0"/>
          </a:p>
        </p:txBody>
      </p:sp>
    </p:spTree>
    <p:extLst>
      <p:ext uri="{BB962C8B-B14F-4D97-AF65-F5344CB8AC3E}">
        <p14:creationId xmlns:p14="http://schemas.microsoft.com/office/powerpoint/2010/main" val="1575425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71806</TotalTime>
  <Words>2302</Words>
  <Application>Microsoft Office PowerPoint</Application>
  <PresentationFormat>On-screen Show (4:3)</PresentationFormat>
  <Paragraphs>156</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Glykeria Anyfanti 42079187</cp:lastModifiedBy>
  <cp:revision>2003</cp:revision>
  <cp:lastPrinted>2019-02-22T12:47:21Z</cp:lastPrinted>
  <dcterms:created xsi:type="dcterms:W3CDTF">2016-11-25T10:22:24Z</dcterms:created>
  <dcterms:modified xsi:type="dcterms:W3CDTF">2019-02-22T13:14:08Z</dcterms:modified>
</cp:coreProperties>
</file>