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300" r:id="rId3"/>
    <p:sldId id="315" r:id="rId4"/>
    <p:sldId id="310" r:id="rId5"/>
    <p:sldId id="301" r:id="rId6"/>
    <p:sldId id="302" r:id="rId7"/>
    <p:sldId id="316" r:id="rId8"/>
    <p:sldId id="317" r:id="rId9"/>
    <p:sldId id="318" r:id="rId10"/>
    <p:sldId id="319" r:id="rId11"/>
    <p:sldId id="261" r:id="rId12"/>
  </p:sldIdLst>
  <p:sldSz cx="9906000" cy="6858000" type="A4"/>
  <p:notesSz cx="6797675" cy="9926638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86" autoAdjust="0"/>
  </p:normalViewPr>
  <p:slideViewPr>
    <p:cSldViewPr>
      <p:cViewPr varScale="1">
        <p:scale>
          <a:sx n="61" d="100"/>
          <a:sy n="61" d="100"/>
        </p:scale>
        <p:origin x="1290" y="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55937-1719-478B-83F2-844CB020FAD5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280EB-4A48-455F-863E-1D058CA79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15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0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28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28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0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03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0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03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03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280EB-4A48-455F-863E-1D058CA79C4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0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6" y="1535113"/>
            <a:ext cx="4378590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9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6" y="273049"/>
            <a:ext cx="3259006" cy="116205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4"/>
            <a:ext cx="5537729" cy="585311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6" y="1435104"/>
            <a:ext cx="3259006" cy="46910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0597E-2830-45DD-9CF7-238CEA809BDF}" type="datetimeFigureOut">
              <a:rPr lang="en-US" smtClean="0"/>
              <a:pPr/>
              <a:t>1/22/2019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868C-6C8F-48D6-98EB-13E574875B9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0570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990570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990570" rtl="0" eaLnBrk="1" latinLnBrk="0" hangingPunct="1">
        <a:spcBef>
          <a:spcPct val="20000"/>
        </a:spcBef>
        <a:buFont typeface="Arial" pitchFamily="34" charset="0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990570" rtl="0" eaLnBrk="1" latinLnBrk="0" hangingPunct="1">
        <a:spcBef>
          <a:spcPct val="20000"/>
        </a:spcBef>
        <a:buFont typeface="Arial" pitchFamily="34" charset="0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990570" rtl="0" eaLnBrk="1" latinLnBrk="0" hangingPunct="1">
        <a:spcBef>
          <a:spcPct val="20000"/>
        </a:spcBef>
        <a:buFont typeface="Arial" pitchFamily="34" charset="0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ERP-Powerpoint-1920x108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139" y="797700"/>
            <a:ext cx="511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helvetica regular"/>
              </a:rPr>
              <a:t>Casualty Reduction Tasking Briefing</a:t>
            </a:r>
            <a:endParaRPr lang="en-GB" sz="3200" dirty="0">
              <a:solidFill>
                <a:schemeClr val="bg1"/>
              </a:solidFill>
              <a:latin typeface="helvetica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530" y="1568405"/>
            <a:ext cx="448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helvetica regular"/>
              </a:rPr>
              <a:t>January 2019</a:t>
            </a:r>
            <a:endParaRPr lang="en-GB" sz="1800" dirty="0">
              <a:solidFill>
                <a:schemeClr val="bg1"/>
              </a:solidFill>
              <a:latin typeface="helvetica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552" y="5011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Hotspots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60" y="763373"/>
            <a:ext cx="382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0070C0"/>
                </a:solidFill>
                <a:latin typeface="helvetica regular"/>
              </a:rPr>
              <a:t>Hotspot 5</a:t>
            </a:r>
            <a:r>
              <a:rPr lang="en-GB" sz="2000" dirty="0" smtClean="0">
                <a:solidFill>
                  <a:srgbClr val="0070C0"/>
                </a:solidFill>
                <a:latin typeface="helvetica regular"/>
              </a:rPr>
              <a:t>: Harlow</a:t>
            </a:r>
            <a:endParaRPr lang="en-GB" sz="1800" dirty="0" smtClean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7176" y="1251391"/>
            <a:ext cx="3081188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Peak times: 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Saturday daytime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29% pedestrians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10% P2W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10% OAP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10% children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52% </a:t>
            </a:r>
            <a:r>
              <a:rPr lang="en-GB" sz="1800" dirty="0">
                <a:solidFill>
                  <a:srgbClr val="0070C0"/>
                </a:solidFill>
                <a:latin typeface="helvetica regular"/>
              </a:rPr>
              <a:t>at a junction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160" y="1251390"/>
            <a:ext cx="6276182" cy="476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P-Powerpoint-1920x1080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32" y="1943100"/>
            <a:ext cx="6536737" cy="3676915"/>
          </a:xfrm>
        </p:spPr>
      </p:pic>
      <p:pic>
        <p:nvPicPr>
          <p:cNvPr id="5" name="Picture 4" descr="SERP-Powerpoint-1920x108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906000" cy="5572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0833" y="1328329"/>
            <a:ext cx="7060535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333" dirty="0">
                <a:solidFill>
                  <a:schemeClr val="bg1"/>
                </a:solidFill>
                <a:latin typeface="helvetica regular"/>
              </a:rPr>
              <a:t>Small </a:t>
            </a:r>
            <a:r>
              <a:rPr lang="en-GB" sz="4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en-GB" sz="4333" dirty="0">
                <a:solidFill>
                  <a:schemeClr val="bg1"/>
                </a:solidFill>
                <a:latin typeface="helvetica regular"/>
              </a:rPr>
              <a:t> Save Lives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9445" y="2361452"/>
            <a:ext cx="6912514" cy="276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67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SERP’s vision is to reduce death and serious injury due to road traffic collisions in Essex to zero. The partnership cannot do this alone, every road user plays a part in making sure that everyone gets home safely.  A small change in everyone’s road user behaviour could have a huge impact on casualty numbers. Please go to</a:t>
            </a:r>
            <a:r>
              <a:rPr lang="en-GB" sz="2167" dirty="0"/>
              <a:t> </a:t>
            </a:r>
            <a:r>
              <a:rPr lang="en-GB" sz="2167" b="1" u="sng" dirty="0">
                <a:solidFill>
                  <a:schemeClr val="bg1"/>
                </a:solidFill>
              </a:rPr>
              <a:t>www.saferessexroads.org</a:t>
            </a:r>
            <a:r>
              <a:rPr lang="en-GB" sz="2167" dirty="0"/>
              <a:t> </a:t>
            </a:r>
            <a:r>
              <a:rPr lang="en-GB" sz="2167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and sign up to the #smallchanges pledge. </a:t>
            </a:r>
          </a:p>
        </p:txBody>
      </p:sp>
    </p:spTree>
    <p:extLst>
      <p:ext uri="{BB962C8B-B14F-4D97-AF65-F5344CB8AC3E}">
        <p14:creationId xmlns:p14="http://schemas.microsoft.com/office/powerpoint/2010/main" val="26609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552" y="5011"/>
            <a:ext cx="67330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Routes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6576" y="66566"/>
            <a:ext cx="870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0070C0"/>
                </a:solidFill>
                <a:latin typeface="helvetica regular"/>
              </a:rPr>
              <a:t>Classified roads showing the largest increase in all casualties, compared to the previous 5 year average.</a:t>
            </a:r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 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67" y="757078"/>
            <a:ext cx="6274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>
                <a:solidFill>
                  <a:srgbClr val="0070C0"/>
                </a:solidFill>
                <a:latin typeface="helvetica regular"/>
              </a:rPr>
              <a:t>The routes below have seen an increase in injury-collisions for the period October to December 2018, compared to the average for the same period over the previous 5 years.</a:t>
            </a:r>
            <a:endParaRPr lang="en-GB" sz="16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7480" y="754540"/>
            <a:ext cx="2916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>
                <a:solidFill>
                  <a:srgbClr val="0070C0"/>
                </a:solidFill>
                <a:latin typeface="helvetica regular"/>
              </a:rPr>
              <a:t>The routes below have seen an increase in injury-collisions during January compared to the October to December monthly average over the previous 5 years: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3" y="2708920"/>
            <a:ext cx="6051635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71" y="2708920"/>
            <a:ext cx="28418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464" y="703234"/>
            <a:ext cx="7115244" cy="55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5552" y="5011"/>
            <a:ext cx="67330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Major Routes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1344" y="96887"/>
            <a:ext cx="6469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>
                <a:solidFill>
                  <a:srgbClr val="0070C0"/>
                </a:solidFill>
                <a:latin typeface="helvetica regular"/>
              </a:rPr>
              <a:t>Major roads showing sections with highest collision frequency, last 12 months.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5" name="Rectangle 4"/>
          <p:cNvSpPr/>
          <p:nvPr/>
        </p:nvSpPr>
        <p:spPr>
          <a:xfrm rot="811363">
            <a:off x="3275684" y="4980857"/>
            <a:ext cx="886141" cy="260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21202946">
            <a:off x="1667154" y="5583352"/>
            <a:ext cx="833655" cy="508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18394438">
            <a:off x="811518" y="4146931"/>
            <a:ext cx="290675" cy="231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20892873">
            <a:off x="2554814" y="4804382"/>
            <a:ext cx="783300" cy="571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rot="17782786">
            <a:off x="1083651" y="2524139"/>
            <a:ext cx="374347" cy="231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04" y="3564608"/>
            <a:ext cx="1799446" cy="24162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625374">
            <a:off x="4448813" y="2216804"/>
            <a:ext cx="374347" cy="231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473280" y="785486"/>
            <a:ext cx="2347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>
                <a:solidFill>
                  <a:srgbClr val="0070C0"/>
                </a:solidFill>
                <a:latin typeface="helvetica regular"/>
              </a:rPr>
              <a:t>Highlighted sections:</a:t>
            </a:r>
          </a:p>
          <a:p>
            <a:endParaRPr lang="en-GB" sz="1400" dirty="0">
              <a:solidFill>
                <a:srgbClr val="0070C0"/>
              </a:solidFill>
              <a:latin typeface="helvetica regular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M11 </a:t>
            </a:r>
            <a:r>
              <a:rPr lang="en-GB" sz="1400" dirty="0" err="1" smtClean="0">
                <a:solidFill>
                  <a:srgbClr val="0070C0"/>
                </a:solidFill>
                <a:latin typeface="helvetica regular"/>
              </a:rPr>
              <a:t>Birchanger</a:t>
            </a:r>
            <a:endParaRPr lang="en-GB" sz="1400" dirty="0" smtClean="0">
              <a:solidFill>
                <a:srgbClr val="0070C0"/>
              </a:solidFill>
              <a:latin typeface="helvetica regular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M11 / M25 Junction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M25 / A13  - DRC to A1089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A127 &amp; A13 Basildon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A127 - A130 to Southend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A12 Marks </a:t>
            </a:r>
            <a:r>
              <a:rPr lang="en-GB" sz="1400" dirty="0" err="1" smtClean="0">
                <a:solidFill>
                  <a:srgbClr val="0070C0"/>
                </a:solidFill>
                <a:latin typeface="helvetica regular"/>
              </a:rPr>
              <a:t>Tey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076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3798" y="764704"/>
            <a:ext cx="4791762" cy="318104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938" y="794348"/>
            <a:ext cx="4680000" cy="31628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5552" y="5011"/>
            <a:ext cx="54726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P2W (motorcycle) collision hotspots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1144" y="4568433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  <a:latin typeface="helvetica regular"/>
              </a:rPr>
              <a:t>Peak times for the last 3 months:</a:t>
            </a:r>
            <a:endParaRPr lang="en-GB" sz="1400" dirty="0" smtClean="0">
              <a:solidFill>
                <a:srgbClr val="0070C0"/>
              </a:solidFill>
              <a:latin typeface="helvetica regular"/>
            </a:endParaRPr>
          </a:p>
          <a:p>
            <a:r>
              <a:rPr lang="en-GB" sz="1400" dirty="0">
                <a:solidFill>
                  <a:srgbClr val="0070C0"/>
                </a:solidFill>
                <a:latin typeface="helvetica regular"/>
              </a:rPr>
              <a:t>Weekdays </a:t>
            </a: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07:00-09:00 (23% </a:t>
            </a:r>
            <a:r>
              <a:rPr lang="en-GB" sz="1400" dirty="0">
                <a:solidFill>
                  <a:srgbClr val="0070C0"/>
                </a:solidFill>
                <a:latin typeface="helvetica regular"/>
              </a:rPr>
              <a:t>of collisions)</a:t>
            </a:r>
          </a:p>
          <a:p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Weekdays 16:00-19:00 (16%)</a:t>
            </a:r>
          </a:p>
          <a:p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Weekends 11:00-18:00 (18%)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958" y="4568433"/>
            <a:ext cx="5300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Areas with a greater share of P2W collisions in the last 3 months compared to the last 12 months include:</a:t>
            </a:r>
          </a:p>
          <a:p>
            <a:pPr marL="342900" indent="-342900" algn="just">
              <a:buAutoNum type="arabicParenR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Colchester</a:t>
            </a:r>
          </a:p>
          <a:p>
            <a:pPr marL="342900" indent="-342900" algn="just">
              <a:buAutoNum type="arabicParenR"/>
            </a:pPr>
            <a:r>
              <a:rPr lang="en-GB" sz="1400" dirty="0" err="1" smtClean="0">
                <a:solidFill>
                  <a:srgbClr val="0070C0"/>
                </a:solidFill>
                <a:latin typeface="helvetica regular"/>
              </a:rPr>
              <a:t>Boreham</a:t>
            </a:r>
            <a:endParaRPr lang="en-GB" sz="1400" dirty="0" smtClean="0">
              <a:solidFill>
                <a:srgbClr val="0070C0"/>
              </a:solidFill>
              <a:latin typeface="helvetica regular"/>
            </a:endParaRPr>
          </a:p>
          <a:p>
            <a:pPr marL="342900" indent="-342900" algn="just">
              <a:buAutoNum type="arabicParenR"/>
            </a:pPr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Waltham Abbey</a:t>
            </a:r>
          </a:p>
          <a:p>
            <a:pPr algn="just"/>
            <a:endParaRPr lang="en-GB" sz="1400" dirty="0">
              <a:solidFill>
                <a:srgbClr val="0070C0"/>
              </a:solidFill>
              <a:latin typeface="helvetica regular"/>
            </a:endParaRPr>
          </a:p>
          <a:p>
            <a:pPr algn="just"/>
            <a:r>
              <a:rPr lang="en-GB" sz="1400" dirty="0" smtClean="0">
                <a:solidFill>
                  <a:srgbClr val="0070C0"/>
                </a:solidFill>
                <a:latin typeface="helvetica regular"/>
              </a:rPr>
              <a:t>The Southend hotspot appears to have diminished over the last three months.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880" y="834806"/>
            <a:ext cx="15747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70C0"/>
                </a:solidFill>
                <a:latin typeface="helvetica regular"/>
              </a:rPr>
              <a:t>Last 12 months</a:t>
            </a:r>
            <a:endParaRPr lang="en-GB" sz="1400" b="1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3789" y="839651"/>
            <a:ext cx="15747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70C0"/>
                </a:solidFill>
                <a:latin typeface="helvetica regular"/>
              </a:rPr>
              <a:t>Last 3 months</a:t>
            </a:r>
            <a:endParaRPr lang="en-GB" sz="1400" b="1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0160" y="2431711"/>
            <a:ext cx="34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 smtClean="0">
                <a:latin typeface="helvetica regular"/>
              </a:rPr>
              <a:t>2</a:t>
            </a:r>
            <a:endParaRPr lang="en-GB" sz="1200" b="1" dirty="0">
              <a:latin typeface="helvetica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75701" y="3284984"/>
            <a:ext cx="34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>
                <a:latin typeface="helvetica regular"/>
              </a:rPr>
              <a:t>3</a:t>
            </a:r>
          </a:p>
        </p:txBody>
      </p:sp>
      <p:cxnSp>
        <p:nvCxnSpPr>
          <p:cNvPr id="3" name="Straight Arrow Connector 2"/>
          <p:cNvCxnSpPr>
            <a:stCxn id="12" idx="1"/>
          </p:cNvCxnSpPr>
          <p:nvPr/>
        </p:nvCxnSpPr>
        <p:spPr>
          <a:xfrm flipH="1" flipV="1">
            <a:off x="7113240" y="2170940"/>
            <a:ext cx="1946920" cy="3992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431647" y="2095189"/>
            <a:ext cx="34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>
                <a:latin typeface="helvetica regular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8481392" y="1412776"/>
            <a:ext cx="1031924" cy="7581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5273789" y="2490135"/>
            <a:ext cx="3801912" cy="9333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64" y="891553"/>
            <a:ext cx="7549099" cy="5000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552" y="5011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Hotspots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2" name="Oval 1"/>
          <p:cNvSpPr/>
          <p:nvPr/>
        </p:nvSpPr>
        <p:spPr>
          <a:xfrm rot="1045763">
            <a:off x="3941952" y="4558777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694044" y="3060085"/>
            <a:ext cx="492707" cy="489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025008" y="1523333"/>
            <a:ext cx="509666" cy="508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712640" y="5255925"/>
            <a:ext cx="715841" cy="500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761311" y="780459"/>
            <a:ext cx="20397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u="sng" dirty="0" smtClean="0">
                <a:solidFill>
                  <a:srgbClr val="0070C0"/>
                </a:solidFill>
                <a:latin typeface="helvetica regular"/>
              </a:rPr>
              <a:t>Hotspots</a:t>
            </a:r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pPr marL="342900" indent="-342900">
              <a:buAutoNum type="arabicPeriod"/>
            </a:pPr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Southend</a:t>
            </a:r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pPr marL="342900" indent="-342900">
              <a:buAutoNum type="arabicPeriod"/>
            </a:pPr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Colchester</a:t>
            </a:r>
          </a:p>
          <a:p>
            <a:pPr marL="342900" indent="-342900">
              <a:buAutoNum type="arabicPeriod"/>
            </a:pPr>
            <a:r>
              <a:rPr lang="en-GB" sz="1800" dirty="0" err="1" smtClean="0">
                <a:solidFill>
                  <a:srgbClr val="0070C0"/>
                </a:solidFill>
                <a:latin typeface="helvetica regular"/>
              </a:rPr>
              <a:t>Grays</a:t>
            </a:r>
            <a:endParaRPr lang="en-GB" sz="1800" dirty="0" smtClean="0">
              <a:solidFill>
                <a:srgbClr val="0070C0"/>
              </a:solidFill>
              <a:latin typeface="helvetica regular"/>
            </a:endParaRPr>
          </a:p>
          <a:p>
            <a:pPr marL="342900" indent="-342900">
              <a:buAutoNum type="arabicPeriod"/>
            </a:pPr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Chelmsford</a:t>
            </a:r>
          </a:p>
          <a:p>
            <a:pPr marL="342900" indent="-342900">
              <a:buAutoNum type="arabicPeriod"/>
            </a:pPr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Harlow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7176" y="2647586"/>
            <a:ext cx="216024" cy="2769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40215" y="5035561"/>
            <a:ext cx="216024" cy="2769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3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456463" y="4338307"/>
            <a:ext cx="216024" cy="2769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1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426516" y="1412776"/>
            <a:ext cx="216024" cy="2769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144688" y="97343"/>
            <a:ext cx="7599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>
                <a:solidFill>
                  <a:srgbClr val="0070C0"/>
                </a:solidFill>
                <a:latin typeface="helvetica regular"/>
              </a:rPr>
              <a:t>Areas showing the highest concentrations of collisions for the period xxx – xxx 20xx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36" y="3391580"/>
            <a:ext cx="1046916" cy="262755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60512" y="2786086"/>
            <a:ext cx="624676" cy="498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642385" y="2903863"/>
            <a:ext cx="216024" cy="2769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24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552" y="5011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Hotspots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60" y="763373"/>
            <a:ext cx="382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0070C0"/>
                </a:solidFill>
                <a:latin typeface="helvetica regular"/>
              </a:rPr>
              <a:t>Hotspot 1</a:t>
            </a:r>
            <a:r>
              <a:rPr lang="en-GB" sz="2000" dirty="0" smtClean="0">
                <a:solidFill>
                  <a:srgbClr val="0070C0"/>
                </a:solidFill>
                <a:latin typeface="helvetica regular"/>
              </a:rPr>
              <a:t>: Southend</a:t>
            </a:r>
            <a:endParaRPr lang="en-GB" sz="1800" dirty="0" smtClean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7176" y="1251391"/>
            <a:ext cx="308118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Peak times: 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1600 – 1900 Weekdays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Wednesday daytime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27% pedestrians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19% OAP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76% </a:t>
            </a:r>
            <a:r>
              <a:rPr lang="en-GB" sz="1800" dirty="0">
                <a:solidFill>
                  <a:srgbClr val="0070C0"/>
                </a:solidFill>
                <a:latin typeface="helvetica regular"/>
              </a:rPr>
              <a:t>at a junction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160" y="1265094"/>
            <a:ext cx="6207000" cy="35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552" y="5011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Hotspots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60" y="763373"/>
            <a:ext cx="382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0070C0"/>
                </a:solidFill>
                <a:latin typeface="helvetica regular"/>
              </a:rPr>
              <a:t>Hotspot 2</a:t>
            </a:r>
            <a:r>
              <a:rPr lang="en-GB" sz="2000" dirty="0" smtClean="0">
                <a:solidFill>
                  <a:srgbClr val="0070C0"/>
                </a:solidFill>
                <a:latin typeface="helvetica regular"/>
              </a:rPr>
              <a:t>: Colchester</a:t>
            </a:r>
            <a:endParaRPr lang="en-GB" sz="1800" dirty="0" smtClean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3120" y="1251391"/>
            <a:ext cx="360040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Peak times: 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Afternoons Weds-</a:t>
            </a:r>
            <a:r>
              <a:rPr lang="en-GB" sz="1800" dirty="0" err="1" smtClean="0">
                <a:solidFill>
                  <a:srgbClr val="0070C0"/>
                </a:solidFill>
                <a:latin typeface="helvetica regular"/>
              </a:rPr>
              <a:t>Thur</a:t>
            </a:r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-Fri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14% pedestrians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14% cycles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14% P2W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13% OAP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10% children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67% </a:t>
            </a:r>
            <a:r>
              <a:rPr lang="en-GB" sz="1800" dirty="0">
                <a:solidFill>
                  <a:srgbClr val="0070C0"/>
                </a:solidFill>
                <a:latin typeface="helvetica regular"/>
              </a:rPr>
              <a:t>at a junction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816" y="1251390"/>
            <a:ext cx="5697146" cy="54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552" y="5011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Hotspots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60" y="763373"/>
            <a:ext cx="382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0070C0"/>
                </a:solidFill>
                <a:latin typeface="helvetica regular"/>
              </a:rPr>
              <a:t>Hotspot 3</a:t>
            </a:r>
            <a:r>
              <a:rPr lang="en-GB" sz="2000" dirty="0" smtClean="0">
                <a:solidFill>
                  <a:srgbClr val="0070C0"/>
                </a:solidFill>
                <a:latin typeface="helvetica regular"/>
              </a:rPr>
              <a:t>: Chelmsford</a:t>
            </a:r>
            <a:endParaRPr lang="en-GB" sz="1800" dirty="0" smtClean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7176" y="1251391"/>
            <a:ext cx="3081188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Peak times: 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1500 – 1700 Weekdays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21% pedestrian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16% cycles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21% P2W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11% OAP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54% </a:t>
            </a:r>
            <a:r>
              <a:rPr lang="en-GB" sz="1800" dirty="0">
                <a:solidFill>
                  <a:srgbClr val="0070C0"/>
                </a:solidFill>
                <a:latin typeface="helvetica regular"/>
              </a:rPr>
              <a:t>at a junction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160" y="1251391"/>
            <a:ext cx="6102624" cy="52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552" y="5011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0070C0"/>
                </a:solidFill>
                <a:latin typeface="helvetica regular"/>
              </a:rPr>
              <a:t>Hotspots</a:t>
            </a:r>
            <a:endParaRPr lang="en-GB" sz="2000" dirty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60" y="763373"/>
            <a:ext cx="382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solidFill>
                  <a:srgbClr val="0070C0"/>
                </a:solidFill>
                <a:latin typeface="helvetica regular"/>
              </a:rPr>
              <a:t>Hotspot 4</a:t>
            </a:r>
            <a:r>
              <a:rPr lang="en-GB" sz="2000" dirty="0" smtClean="0">
                <a:solidFill>
                  <a:srgbClr val="0070C0"/>
                </a:solidFill>
                <a:latin typeface="helvetica regular"/>
              </a:rPr>
              <a:t>: </a:t>
            </a:r>
            <a:r>
              <a:rPr lang="en-GB" sz="2000" dirty="0" err="1" smtClean="0">
                <a:solidFill>
                  <a:srgbClr val="0070C0"/>
                </a:solidFill>
                <a:latin typeface="helvetica regular"/>
              </a:rPr>
              <a:t>Grays</a:t>
            </a:r>
            <a:endParaRPr lang="en-GB" sz="1800" dirty="0" smtClean="0">
              <a:solidFill>
                <a:srgbClr val="0070C0"/>
              </a:solidFill>
              <a:latin typeface="helvetic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7176" y="1251391"/>
            <a:ext cx="308118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Peak times: </a:t>
            </a: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1600 – 2000 Weekdays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13% P2W</a:t>
            </a:r>
          </a:p>
          <a:p>
            <a:endParaRPr lang="en-GB" sz="1800" dirty="0">
              <a:solidFill>
                <a:srgbClr val="0070C0"/>
              </a:solidFill>
              <a:latin typeface="helvetica regular"/>
            </a:endParaRPr>
          </a:p>
          <a:p>
            <a:r>
              <a:rPr lang="en-GB" sz="1800" dirty="0" smtClean="0">
                <a:solidFill>
                  <a:srgbClr val="0070C0"/>
                </a:solidFill>
                <a:latin typeface="helvetica regular"/>
              </a:rPr>
              <a:t>60% </a:t>
            </a:r>
            <a:r>
              <a:rPr lang="en-GB" sz="1800" dirty="0">
                <a:solidFill>
                  <a:srgbClr val="0070C0"/>
                </a:solidFill>
                <a:latin typeface="helvetica regular"/>
              </a:rPr>
              <a:t>at a junction</a:t>
            </a:r>
            <a:endParaRPr lang="en-GB" sz="1400" dirty="0">
              <a:solidFill>
                <a:srgbClr val="0070C0"/>
              </a:solidFill>
              <a:latin typeface="helvetic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92" y="1251390"/>
            <a:ext cx="6272955" cy="39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</TotalTime>
  <Words>414</Words>
  <Application>Microsoft Office PowerPoint</Application>
  <PresentationFormat>A4 Paper (210x297 mm)</PresentationFormat>
  <Paragraphs>108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Wingdings</vt:lpstr>
      <vt:lpstr>Arial</vt:lpstr>
      <vt:lpstr>helvetica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</dc:creator>
  <cp:lastModifiedBy>Samantha Dowdeswell 42073768</cp:lastModifiedBy>
  <cp:revision>230</cp:revision>
  <cp:lastPrinted>2015-09-03T14:37:05Z</cp:lastPrinted>
  <dcterms:created xsi:type="dcterms:W3CDTF">2015-07-03T15:12:24Z</dcterms:created>
  <dcterms:modified xsi:type="dcterms:W3CDTF">2019-01-22T11:32:07Z</dcterms:modified>
</cp:coreProperties>
</file>