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291" r:id="rId3"/>
    <p:sldId id="292" r:id="rId4"/>
    <p:sldId id="298" r:id="rId5"/>
    <p:sldId id="293" r:id="rId6"/>
    <p:sldId id="294" r:id="rId7"/>
    <p:sldId id="295" r:id="rId8"/>
    <p:sldId id="296" r:id="rId9"/>
    <p:sldId id="297" r:id="rId10"/>
    <p:sldId id="299" r:id="rId11"/>
    <p:sldId id="301" r:id="rId12"/>
    <p:sldId id="302" r:id="rId13"/>
    <p:sldId id="261" r:id="rId14"/>
  </p:sldIdLst>
  <p:sldSz cx="9906000" cy="6858000" type="A4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89" autoAdjust="0"/>
  </p:normalViewPr>
  <p:slideViewPr>
    <p:cSldViewPr>
      <p:cViewPr varScale="1">
        <p:scale>
          <a:sx n="58" d="100"/>
          <a:sy n="58" d="100"/>
        </p:scale>
        <p:origin x="1386" y="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5937-1719-478B-83F2-844CB020FAD5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280EB-4A48-455F-863E-1D058CA79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15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80EB-4A48-455F-863E-1D058CA79C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736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80EB-4A48-455F-863E-1D058CA79C4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3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80EB-4A48-455F-863E-1D058CA79C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965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80EB-4A48-455F-863E-1D058CA79C4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23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80EB-4A48-455F-863E-1D058CA79C4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265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80EB-4A48-455F-863E-1D058CA79C4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066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80EB-4A48-455F-863E-1D058CA79C4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73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80EB-4A48-455F-863E-1D058CA79C4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769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80EB-4A48-455F-863E-1D058CA79C4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70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597E-2830-45DD-9CF7-238CEA809BDF}" type="datetimeFigureOut">
              <a:rPr lang="en-US" smtClean="0"/>
              <a:pPr/>
              <a:t>1/22/2019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868C-6C8F-48D6-98EB-13E574875B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597E-2830-45DD-9CF7-238CEA809BDF}" type="datetimeFigureOut">
              <a:rPr lang="en-US" smtClean="0"/>
              <a:pPr/>
              <a:t>1/22/2019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868C-6C8F-48D6-98EB-13E574875B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597E-2830-45DD-9CF7-238CEA809BDF}" type="datetimeFigureOut">
              <a:rPr lang="en-US" smtClean="0"/>
              <a:pPr/>
              <a:t>1/22/2019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868C-6C8F-48D6-98EB-13E574875B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597E-2830-45DD-9CF7-238CEA809BDF}" type="datetimeFigureOut">
              <a:rPr lang="en-US" smtClean="0"/>
              <a:pPr/>
              <a:t>1/22/2019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868C-6C8F-48D6-98EB-13E574875B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597E-2830-45DD-9CF7-238CEA809BDF}" type="datetimeFigureOut">
              <a:rPr lang="en-US" smtClean="0"/>
              <a:pPr/>
              <a:t>1/22/2019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868C-6C8F-48D6-98EB-13E574875B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597E-2830-45DD-9CF7-238CEA809BDF}" type="datetimeFigureOut">
              <a:rPr lang="en-US" smtClean="0"/>
              <a:pPr/>
              <a:t>1/22/2019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868C-6C8F-48D6-98EB-13E574875B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90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597E-2830-45DD-9CF7-238CEA809BDF}" type="datetimeFigureOut">
              <a:rPr lang="en-US" smtClean="0"/>
              <a:pPr/>
              <a:t>1/22/2019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868C-6C8F-48D6-98EB-13E574875B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597E-2830-45DD-9CF7-238CEA809BDF}" type="datetimeFigureOut">
              <a:rPr lang="en-US" smtClean="0"/>
              <a:pPr/>
              <a:t>1/22/2019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868C-6C8F-48D6-98EB-13E574875B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597E-2830-45DD-9CF7-238CEA809BDF}" type="datetimeFigureOut">
              <a:rPr lang="en-US" smtClean="0"/>
              <a:pPr/>
              <a:t>1/22/2019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868C-6C8F-48D6-98EB-13E574875B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6" y="273049"/>
            <a:ext cx="3259006" cy="1162051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4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6" y="1435104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597E-2830-45DD-9CF7-238CEA809BDF}" type="datetimeFigureOut">
              <a:rPr lang="en-US" smtClean="0"/>
              <a:pPr/>
              <a:t>1/22/2019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868C-6C8F-48D6-98EB-13E574875B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597E-2830-45DD-9CF7-238CEA809BDF}" type="datetimeFigureOut">
              <a:rPr lang="en-US" smtClean="0"/>
              <a:pPr/>
              <a:t>1/22/2019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868C-6C8F-48D6-98EB-13E574875B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0597E-2830-45DD-9CF7-238CEA809BDF}" type="datetimeFigureOut">
              <a:rPr lang="en-US" smtClean="0"/>
              <a:pPr/>
              <a:t>1/22/2019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7868C-6C8F-48D6-98EB-13E574875B9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ERP-Powerpoint-1920x108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9906000" cy="5572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139" y="797700"/>
            <a:ext cx="5584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helvetica regular"/>
              </a:rPr>
              <a:t>SERP Strategic Meeting</a:t>
            </a:r>
            <a:endParaRPr lang="en-GB" sz="4400" dirty="0">
              <a:solidFill>
                <a:schemeClr val="bg1"/>
              </a:solidFill>
              <a:latin typeface="helvetica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530" y="1568405"/>
            <a:ext cx="44874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chemeClr val="bg1"/>
                </a:solidFill>
                <a:latin typeface="helvetica regular"/>
              </a:rPr>
              <a:t>13</a:t>
            </a:r>
            <a:r>
              <a:rPr lang="en-GB" sz="2600" baseline="30000" dirty="0" smtClean="0">
                <a:solidFill>
                  <a:schemeClr val="bg1"/>
                </a:solidFill>
                <a:latin typeface="helvetica regular"/>
              </a:rPr>
              <a:t>th</a:t>
            </a:r>
            <a:r>
              <a:rPr lang="en-GB" sz="2600" dirty="0" smtClean="0">
                <a:solidFill>
                  <a:schemeClr val="bg1"/>
                </a:solidFill>
                <a:latin typeface="helvetica regular"/>
              </a:rPr>
              <a:t> December 2018</a:t>
            </a:r>
            <a:endParaRPr lang="en-GB" sz="2600" dirty="0">
              <a:solidFill>
                <a:schemeClr val="bg1"/>
              </a:solidFill>
              <a:latin typeface="helvetica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552" y="5011"/>
            <a:ext cx="6733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70C0"/>
                </a:solidFill>
                <a:latin typeface="helvetica regular"/>
              </a:rPr>
              <a:t>Conclusions</a:t>
            </a:r>
            <a:endParaRPr lang="en-GB" sz="2000" dirty="0">
              <a:solidFill>
                <a:srgbClr val="0070C0"/>
              </a:solidFill>
              <a:latin typeface="helvetica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520" y="1196752"/>
            <a:ext cx="8856984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helvetica regular"/>
              </a:rPr>
              <a:t>Close to performance target – but this is meant to be getting tougher every year</a:t>
            </a:r>
          </a:p>
          <a:p>
            <a:pPr>
              <a:spcAft>
                <a:spcPts val="650"/>
              </a:spcAft>
            </a:pPr>
            <a:endParaRPr lang="en-GB" sz="1800" dirty="0" smtClean="0">
              <a:latin typeface="helvetica regular"/>
            </a:endParaRPr>
          </a:p>
          <a:p>
            <a:pPr marL="285750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helvetica regular"/>
              </a:rPr>
              <a:t>P2Ws a success story this year</a:t>
            </a:r>
          </a:p>
          <a:p>
            <a:pPr>
              <a:spcAft>
                <a:spcPts val="650"/>
              </a:spcAft>
            </a:pPr>
            <a:endParaRPr lang="en-GB" sz="1800" dirty="0" smtClean="0">
              <a:latin typeface="helvetica regular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helvetica regular"/>
              </a:rPr>
              <a:t>Car driver behaviour putting most pressure on figures</a:t>
            </a:r>
          </a:p>
          <a:p>
            <a:pPr marL="822183" lvl="1" indent="-285750"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helvetica regular"/>
              </a:rPr>
              <a:t>Cyclist casualties</a:t>
            </a:r>
          </a:p>
          <a:p>
            <a:pPr marL="822183" lvl="1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helvetica regular"/>
              </a:rPr>
              <a:t>Car occupant casualties</a:t>
            </a:r>
          </a:p>
          <a:p>
            <a:pPr lvl="1">
              <a:spcAft>
                <a:spcPts val="650"/>
              </a:spcAft>
            </a:pPr>
            <a:endParaRPr lang="en-GB" sz="1800" dirty="0" smtClean="0">
              <a:latin typeface="helvetica regular"/>
            </a:endParaRPr>
          </a:p>
          <a:p>
            <a:pPr marL="285750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helvetica regular"/>
              </a:rPr>
              <a:t>Pedestrians likely to be an issue in last 3 months</a:t>
            </a:r>
          </a:p>
        </p:txBody>
      </p:sp>
    </p:spTree>
    <p:extLst>
      <p:ext uri="{BB962C8B-B14F-4D97-AF65-F5344CB8AC3E}">
        <p14:creationId xmlns:p14="http://schemas.microsoft.com/office/powerpoint/2010/main" val="34217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552" y="5011"/>
            <a:ext cx="6733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70C0"/>
                </a:solidFill>
                <a:latin typeface="helvetica regular"/>
              </a:rPr>
              <a:t>Analysis roundup</a:t>
            </a:r>
            <a:endParaRPr lang="en-GB" sz="2000" dirty="0">
              <a:solidFill>
                <a:srgbClr val="0070C0"/>
              </a:solidFill>
              <a:latin typeface="helvetica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520" y="1196752"/>
            <a:ext cx="8856984" cy="342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Impact of SAT days</a:t>
            </a:r>
          </a:p>
          <a:p>
            <a:pPr marL="822183" lvl="1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Collision numbers too blunt an instrument to gauge impact</a:t>
            </a:r>
          </a:p>
          <a:p>
            <a:pPr marL="822183" lvl="1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Offence numbers tend to measure enforcement</a:t>
            </a:r>
          </a:p>
          <a:p>
            <a:pPr marL="822183" lvl="1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Gradual reduction in offence numbers &gt; need to record officer hours on Calypso returns to control for coverage</a:t>
            </a:r>
          </a:p>
          <a:p>
            <a:pPr marL="822183" lvl="1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Mobile phone offences reduced in 2017 but have returned to pre 2017 levels</a:t>
            </a:r>
          </a:p>
          <a:p>
            <a:pPr marL="822183" lvl="1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Females, young driver and business car drivers have poorer mobile phone compliance relative to their seatbelt compliance</a:t>
            </a:r>
          </a:p>
          <a:p>
            <a:pPr marL="822183" lvl="1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Van drivers have poorer seatbelt compliance relative to their mobile phone compliance</a:t>
            </a:r>
          </a:p>
          <a:p>
            <a:pPr marL="822183" lvl="1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Drug drive more of a </a:t>
            </a:r>
            <a:r>
              <a:rPr lang="en-GB" sz="1600" b="1" i="1" dirty="0" smtClean="0">
                <a:latin typeface="helvetica regular"/>
              </a:rPr>
              <a:t>daytime</a:t>
            </a:r>
            <a:r>
              <a:rPr lang="en-GB" sz="1600" dirty="0" smtClean="0">
                <a:latin typeface="helvetica regular"/>
              </a:rPr>
              <a:t> issue than drink drive – and more likely to be flagged by other offences (tints, seatbelts, phones etc.)</a:t>
            </a:r>
          </a:p>
        </p:txBody>
      </p:sp>
    </p:spTree>
    <p:extLst>
      <p:ext uri="{BB962C8B-B14F-4D97-AF65-F5344CB8AC3E}">
        <p14:creationId xmlns:p14="http://schemas.microsoft.com/office/powerpoint/2010/main" val="24437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552" y="5011"/>
            <a:ext cx="6733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70C0"/>
                </a:solidFill>
                <a:latin typeface="helvetica regular"/>
              </a:rPr>
              <a:t>Analysis roundup</a:t>
            </a:r>
            <a:endParaRPr lang="en-GB" sz="2000" dirty="0">
              <a:solidFill>
                <a:srgbClr val="0070C0"/>
              </a:solidFill>
              <a:latin typeface="helvetica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520" y="1196752"/>
            <a:ext cx="8856984" cy="4034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err="1" smtClean="0">
                <a:latin typeface="helvetica regular"/>
              </a:rPr>
              <a:t>Fatals</a:t>
            </a:r>
            <a:r>
              <a:rPr lang="en-GB" sz="1600" dirty="0" smtClean="0">
                <a:latin typeface="helvetica regular"/>
              </a:rPr>
              <a:t> project</a:t>
            </a:r>
          </a:p>
          <a:p>
            <a:pPr marL="822183" lvl="1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Long-term work in progress….</a:t>
            </a:r>
          </a:p>
          <a:p>
            <a:pPr marL="822183" lvl="1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Issues are many and varied</a:t>
            </a:r>
          </a:p>
          <a:p>
            <a:pPr marL="822183" lvl="1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Seatbelts appear quite frequently</a:t>
            </a:r>
          </a:p>
          <a:p>
            <a:pPr marL="822183" lvl="1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Sports P2W speed and loss of control under heavy braking</a:t>
            </a:r>
          </a:p>
          <a:p>
            <a:pPr marL="822183" lvl="1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Giving 100% focus on the task in hand whether driving, riding or crossing the road</a:t>
            </a:r>
          </a:p>
          <a:p>
            <a:pPr marL="1358616" lvl="2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Passengers</a:t>
            </a:r>
          </a:p>
          <a:p>
            <a:pPr marL="1358616" lvl="2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Emotional state</a:t>
            </a:r>
          </a:p>
          <a:p>
            <a:pPr marL="1358616" lvl="2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Drug impairment (decision making, rather than reactions/control)</a:t>
            </a:r>
          </a:p>
          <a:p>
            <a:pPr marL="1358616" lvl="2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Hitting things that are there to be seen (albeit hard to see)</a:t>
            </a:r>
            <a:endParaRPr lang="en-GB" sz="1600" dirty="0">
              <a:latin typeface="helvetica regular"/>
            </a:endParaRPr>
          </a:p>
          <a:p>
            <a:pPr marL="1358616" lvl="2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Cornering at speed but within limits of grip</a:t>
            </a:r>
          </a:p>
          <a:p>
            <a:pPr marL="1358616" lvl="2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Mind elsewhere / autopilot</a:t>
            </a:r>
          </a:p>
        </p:txBody>
      </p:sp>
    </p:spTree>
    <p:extLst>
      <p:ext uri="{BB962C8B-B14F-4D97-AF65-F5344CB8AC3E}">
        <p14:creationId xmlns:p14="http://schemas.microsoft.com/office/powerpoint/2010/main" val="3424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RP-Powerpoint-1920x1080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32" y="1943100"/>
            <a:ext cx="6536737" cy="3676915"/>
          </a:xfrm>
        </p:spPr>
      </p:pic>
      <p:pic>
        <p:nvPicPr>
          <p:cNvPr id="5" name="Picture 4" descr="SERP-Powerpoint-1920x108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906000" cy="5572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0833" y="1328329"/>
            <a:ext cx="7060535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333" dirty="0">
                <a:solidFill>
                  <a:schemeClr val="bg1"/>
                </a:solidFill>
                <a:latin typeface="helvetica regular"/>
              </a:rPr>
              <a:t>Small </a:t>
            </a:r>
            <a:r>
              <a:rPr lang="en-GB" sz="4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en-GB" sz="4333" dirty="0">
                <a:solidFill>
                  <a:schemeClr val="bg1"/>
                </a:solidFill>
                <a:latin typeface="helvetica regular"/>
              </a:rPr>
              <a:t> Save Lives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9445" y="2361452"/>
            <a:ext cx="6912514" cy="2760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67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SERP’s vision is to reduce death and serious injury due to road traffic collisions in Essex to zero. The partnership cannot do this alone, every road user plays a part in making sure that everyone gets home safely.  A small change in everyone’s road user behaviour could have a huge impact on casualty numbers. Please go to</a:t>
            </a:r>
            <a:r>
              <a:rPr lang="en-GB" sz="2167" dirty="0"/>
              <a:t> </a:t>
            </a:r>
            <a:r>
              <a:rPr lang="en-GB" sz="2167" b="1" u="sng" dirty="0">
                <a:solidFill>
                  <a:schemeClr val="bg1"/>
                </a:solidFill>
              </a:rPr>
              <a:t>www.saferessexroads.org</a:t>
            </a:r>
            <a:r>
              <a:rPr lang="en-GB" sz="2167" dirty="0"/>
              <a:t> </a:t>
            </a:r>
            <a:r>
              <a:rPr lang="en-GB" sz="2167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and sign up to the #smallchanges pledge. </a:t>
            </a:r>
          </a:p>
        </p:txBody>
      </p:sp>
    </p:spTree>
    <p:extLst>
      <p:ext uri="{BB962C8B-B14F-4D97-AF65-F5344CB8AC3E}">
        <p14:creationId xmlns:p14="http://schemas.microsoft.com/office/powerpoint/2010/main" val="26609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56" t="3160" r="8804" b="5381"/>
          <a:stretch/>
        </p:blipFill>
        <p:spPr>
          <a:xfrm>
            <a:off x="5119673" y="668767"/>
            <a:ext cx="2762629" cy="28438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015" t="5801" r="8942" b="5353"/>
          <a:stretch/>
        </p:blipFill>
        <p:spPr>
          <a:xfrm>
            <a:off x="2133214" y="3297905"/>
            <a:ext cx="3470192" cy="3470192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449" t="7885" r="8309" b="5881"/>
          <a:stretch/>
        </p:blipFill>
        <p:spPr>
          <a:xfrm>
            <a:off x="6689934" y="3043829"/>
            <a:ext cx="3216065" cy="3121475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144" t="7582" r="8615" b="6185"/>
          <a:stretch/>
        </p:blipFill>
        <p:spPr>
          <a:xfrm>
            <a:off x="-28533" y="4707559"/>
            <a:ext cx="2161747" cy="2098166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3219" t="7342" r="7540" b="6425"/>
          <a:stretch/>
        </p:blipFill>
        <p:spPr>
          <a:xfrm>
            <a:off x="2416465" y="680257"/>
            <a:ext cx="2604413" cy="2527813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4454" t="1751" r="8930" b="6587"/>
          <a:stretch/>
        </p:blipFill>
        <p:spPr>
          <a:xfrm>
            <a:off x="40202" y="1659395"/>
            <a:ext cx="2376264" cy="2520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5552" y="5011"/>
            <a:ext cx="6733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70C0"/>
                </a:solidFill>
                <a:latin typeface="helvetica regular"/>
              </a:rPr>
              <a:t>Casualties – </a:t>
            </a:r>
            <a:r>
              <a:rPr lang="en-GB" sz="2000" dirty="0" smtClean="0">
                <a:solidFill>
                  <a:srgbClr val="0070C0"/>
                </a:solidFill>
                <a:latin typeface="helvetica regular"/>
              </a:rPr>
              <a:t>Who is getting injured?</a:t>
            </a:r>
            <a:endParaRPr lang="en-GB" sz="2000" dirty="0">
              <a:solidFill>
                <a:srgbClr val="0070C0"/>
              </a:solidFill>
              <a:latin typeface="helvetica regular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089825" y="5517232"/>
            <a:ext cx="224803" cy="370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836261" y="3187353"/>
            <a:ext cx="20597" cy="1613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077482" y="3789040"/>
            <a:ext cx="459304" cy="2588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601072" y="4941052"/>
            <a:ext cx="1166295" cy="1441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020879" y="3126592"/>
            <a:ext cx="580193" cy="6624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8720" y="5877272"/>
            <a:ext cx="1071024" cy="276999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YTD target: 38</a:t>
            </a:r>
            <a:endParaRPr lang="en-GB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92822" y="3187353"/>
            <a:ext cx="1071024" cy="276999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YTD target: 80</a:t>
            </a:r>
            <a:endParaRPr lang="en-GB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145123" y="2070661"/>
            <a:ext cx="1151251" cy="276999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YTD target: 113</a:t>
            </a:r>
            <a:endParaRPr lang="en-GB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5961112" y="2244849"/>
            <a:ext cx="1213051" cy="276999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YTD target: 172</a:t>
            </a:r>
            <a:endParaRPr lang="en-GB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7735620" y="4773945"/>
            <a:ext cx="1164205" cy="276999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YTD target: 280</a:t>
            </a:r>
            <a:endParaRPr lang="en-GB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388648" y="5258780"/>
            <a:ext cx="1145727" cy="276999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YTD target: 683</a:t>
            </a:r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961112" y="66566"/>
            <a:ext cx="394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smtClean="0">
                <a:solidFill>
                  <a:srgbClr val="0070C0"/>
                </a:solidFill>
                <a:latin typeface="helvetica regular"/>
              </a:rPr>
              <a:t>Provisional data to September 2018</a:t>
            </a:r>
            <a:endParaRPr lang="en-GB" sz="1400" i="1" dirty="0">
              <a:solidFill>
                <a:srgbClr val="0070C0"/>
              </a:solidFill>
              <a:latin typeface="helvetic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38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11" t="6987" r="6249" b="6780"/>
          <a:stretch/>
        </p:blipFill>
        <p:spPr>
          <a:xfrm>
            <a:off x="1962650" y="3098710"/>
            <a:ext cx="3588094" cy="3482562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773" t="7841" r="5986" b="5926"/>
          <a:stretch/>
        </p:blipFill>
        <p:spPr>
          <a:xfrm>
            <a:off x="5872992" y="3126218"/>
            <a:ext cx="3204203" cy="3109962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291" t="7697" r="5665" b="6070"/>
          <a:stretch/>
        </p:blipFill>
        <p:spPr>
          <a:xfrm>
            <a:off x="-17648" y="4901438"/>
            <a:ext cx="2015851" cy="1956561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4462" t="7277" r="6297" b="6489"/>
          <a:stretch/>
        </p:blipFill>
        <p:spPr>
          <a:xfrm>
            <a:off x="3756697" y="609950"/>
            <a:ext cx="2448272" cy="2376264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4259" t="6973" r="6697" b="6794"/>
          <a:stretch/>
        </p:blipFill>
        <p:spPr>
          <a:xfrm>
            <a:off x="7076346" y="636054"/>
            <a:ext cx="2701189" cy="2621743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6476" t="6669" r="6907" b="7099"/>
          <a:stretch/>
        </p:blipFill>
        <p:spPr>
          <a:xfrm>
            <a:off x="35696" y="2739615"/>
            <a:ext cx="2070355" cy="2070355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/>
          <a:srcRect l="6267" t="6366" r="4689" b="7402"/>
          <a:stretch/>
        </p:blipFill>
        <p:spPr>
          <a:xfrm>
            <a:off x="877739" y="609950"/>
            <a:ext cx="2228897" cy="2163341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5552" y="5011"/>
            <a:ext cx="6733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70C0"/>
                </a:solidFill>
                <a:latin typeface="helvetica regular"/>
              </a:rPr>
              <a:t>Collisions – </a:t>
            </a:r>
            <a:r>
              <a:rPr lang="en-GB" sz="2000" dirty="0" smtClean="0">
                <a:solidFill>
                  <a:srgbClr val="0070C0"/>
                </a:solidFill>
                <a:latin typeface="helvetica regular"/>
              </a:rPr>
              <a:t>Who is primarily at fault?</a:t>
            </a:r>
            <a:endParaRPr lang="en-GB" sz="2000" dirty="0">
              <a:solidFill>
                <a:srgbClr val="0070C0"/>
              </a:solidFill>
              <a:latin typeface="helvetica regular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613101" y="2535341"/>
            <a:ext cx="581437" cy="7224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962650" y="4356888"/>
            <a:ext cx="143402" cy="150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94227" y="2902789"/>
            <a:ext cx="147083" cy="3902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538983" y="4705106"/>
            <a:ext cx="406029" cy="59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203469" y="2636912"/>
            <a:ext cx="2082637" cy="11924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62650" y="5545019"/>
            <a:ext cx="242952" cy="1602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89866" y="5134527"/>
            <a:ext cx="1145727" cy="276999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YTD target: 611</a:t>
            </a:r>
            <a:endParaRPr lang="en-GB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427309" y="1882535"/>
            <a:ext cx="1129755" cy="276999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YTD target: 67</a:t>
            </a:r>
            <a:endParaRPr lang="en-GB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474813" y="3884826"/>
            <a:ext cx="1145727" cy="276999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YTD target: 35</a:t>
            </a:r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74813" y="6017691"/>
            <a:ext cx="1073722" cy="276999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YTD target: 11</a:t>
            </a:r>
            <a:endParaRPr lang="en-GB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4393256" y="1921167"/>
            <a:ext cx="1145727" cy="276999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YTD target: 50</a:t>
            </a:r>
            <a:endParaRPr lang="en-GB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7854076" y="2128329"/>
            <a:ext cx="1145727" cy="276999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YTD target: 101</a:t>
            </a:r>
            <a:endParaRPr lang="en-GB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902229" y="4857528"/>
            <a:ext cx="1145727" cy="276999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YTD target: 344</a:t>
            </a:r>
            <a:endParaRPr lang="en-GB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961112" y="66566"/>
            <a:ext cx="394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smtClean="0">
                <a:solidFill>
                  <a:srgbClr val="0070C0"/>
                </a:solidFill>
                <a:latin typeface="helvetica regular"/>
              </a:rPr>
              <a:t>Provisional data to September 2018</a:t>
            </a:r>
            <a:endParaRPr lang="en-GB" sz="1400" i="1" dirty="0">
              <a:solidFill>
                <a:srgbClr val="0070C0"/>
              </a:solidFill>
              <a:latin typeface="helvetic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881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488" y="5208418"/>
            <a:ext cx="9001000" cy="67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Bad start to the year</a:t>
            </a:r>
          </a:p>
          <a:p>
            <a:pPr marL="285750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Good summer – very close to target so risk it will be missed once all data is 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5552" y="5011"/>
            <a:ext cx="6733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70C0"/>
                </a:solidFill>
                <a:latin typeface="helvetica regular"/>
              </a:rPr>
              <a:t>All KSI – </a:t>
            </a:r>
            <a:r>
              <a:rPr lang="en-GB" sz="2000" dirty="0" smtClean="0">
                <a:solidFill>
                  <a:srgbClr val="0070C0"/>
                </a:solidFill>
                <a:latin typeface="helvetica regular"/>
              </a:rPr>
              <a:t>Cumulative performance</a:t>
            </a:r>
            <a:endParaRPr lang="en-GB" sz="2000" dirty="0">
              <a:solidFill>
                <a:srgbClr val="0070C0"/>
              </a:solidFill>
              <a:latin typeface="helvetica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3" y="692695"/>
            <a:ext cx="7200000" cy="4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552" y="5011"/>
            <a:ext cx="6733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70C0"/>
                </a:solidFill>
                <a:latin typeface="helvetica regular"/>
              </a:rPr>
              <a:t>Car occupants – </a:t>
            </a:r>
            <a:r>
              <a:rPr lang="en-GB" sz="2000" dirty="0" smtClean="0">
                <a:solidFill>
                  <a:srgbClr val="0070C0"/>
                </a:solidFill>
                <a:latin typeface="helvetica regular"/>
              </a:rPr>
              <a:t>Cumulative performance</a:t>
            </a:r>
            <a:endParaRPr lang="en-GB" sz="2000" dirty="0">
              <a:solidFill>
                <a:srgbClr val="0070C0"/>
              </a:solidFill>
              <a:latin typeface="helvetica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488" y="5208418"/>
            <a:ext cx="9001000" cy="67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Reflects overall performance, but more exaggerated bad start + good summer</a:t>
            </a:r>
          </a:p>
          <a:p>
            <a:pPr marL="285750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Contrary to what would be expected from weather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3" y="692695"/>
            <a:ext cx="7200000" cy="4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552" y="5011"/>
            <a:ext cx="6733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70C0"/>
                </a:solidFill>
                <a:latin typeface="helvetica regular"/>
              </a:rPr>
              <a:t>Powered two wheelers – </a:t>
            </a:r>
            <a:r>
              <a:rPr lang="en-GB" sz="2000" dirty="0" smtClean="0">
                <a:solidFill>
                  <a:srgbClr val="0070C0"/>
                </a:solidFill>
                <a:latin typeface="helvetica regular"/>
              </a:rPr>
              <a:t>Cumulative performance</a:t>
            </a:r>
            <a:endParaRPr lang="en-GB" sz="2000" dirty="0">
              <a:solidFill>
                <a:srgbClr val="0070C0"/>
              </a:solidFill>
              <a:latin typeface="helvetica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488" y="5208418"/>
            <a:ext cx="9001000" cy="67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Good performance throughout the year compared to previous years</a:t>
            </a:r>
          </a:p>
          <a:p>
            <a:pPr marL="285750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Still high risk and vulnerable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3" y="692695"/>
            <a:ext cx="7200000" cy="4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552" y="5011"/>
            <a:ext cx="6733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70C0"/>
                </a:solidFill>
                <a:latin typeface="helvetica regular"/>
              </a:rPr>
              <a:t>Pedestrians – </a:t>
            </a:r>
            <a:r>
              <a:rPr lang="en-GB" sz="2000" dirty="0" smtClean="0">
                <a:solidFill>
                  <a:srgbClr val="0070C0"/>
                </a:solidFill>
                <a:latin typeface="helvetica regular"/>
              </a:rPr>
              <a:t>Cumulative performance</a:t>
            </a:r>
            <a:endParaRPr lang="en-GB" sz="2000" dirty="0">
              <a:solidFill>
                <a:srgbClr val="0070C0"/>
              </a:solidFill>
              <a:latin typeface="helvetica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488" y="5208418"/>
            <a:ext cx="9001000" cy="92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Good summer</a:t>
            </a:r>
          </a:p>
          <a:p>
            <a:pPr marL="285750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Preliminary notifications for October indicate this was a very bad month for pedestrians, as predicted by seasonal trends</a:t>
            </a:r>
            <a:endParaRPr lang="en-GB" sz="1600" b="1" u="sng" dirty="0" smtClean="0">
              <a:latin typeface="helvetica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3" y="692695"/>
            <a:ext cx="7200000" cy="4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5552" y="5011"/>
            <a:ext cx="6733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70C0"/>
                </a:solidFill>
                <a:latin typeface="helvetica regular"/>
              </a:rPr>
              <a:t>Pedal cyclists – </a:t>
            </a:r>
            <a:r>
              <a:rPr lang="en-GB" sz="2000" dirty="0" smtClean="0">
                <a:solidFill>
                  <a:srgbClr val="0070C0"/>
                </a:solidFill>
                <a:latin typeface="helvetica regular"/>
              </a:rPr>
              <a:t>Cumulative performance</a:t>
            </a:r>
            <a:endParaRPr lang="en-GB" sz="2000" dirty="0">
              <a:solidFill>
                <a:srgbClr val="0070C0"/>
              </a:solidFill>
              <a:latin typeface="helvetica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488" y="5208418"/>
            <a:ext cx="9001000" cy="67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Bad February bucked seasonal trend</a:t>
            </a:r>
          </a:p>
          <a:p>
            <a:pPr marL="285750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Consistent numbers through the summer failed to counteract bad start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3" y="692695"/>
            <a:ext cx="7200000" cy="4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552" y="5011"/>
            <a:ext cx="76328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70C0"/>
                </a:solidFill>
                <a:latin typeface="helvetica regular"/>
              </a:rPr>
              <a:t>Other vehicle occupants – </a:t>
            </a:r>
            <a:r>
              <a:rPr lang="en-GB" sz="2000" dirty="0" smtClean="0">
                <a:solidFill>
                  <a:srgbClr val="0070C0"/>
                </a:solidFill>
                <a:latin typeface="helvetica regular"/>
              </a:rPr>
              <a:t>Cumulative performance</a:t>
            </a:r>
            <a:endParaRPr lang="en-GB" sz="2000" dirty="0">
              <a:solidFill>
                <a:srgbClr val="0070C0"/>
              </a:solidFill>
              <a:latin typeface="helvetica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488" y="5208418"/>
            <a:ext cx="9001000" cy="92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Multiple casualty event in April</a:t>
            </a:r>
          </a:p>
          <a:p>
            <a:pPr marL="285750" indent="-285750">
              <a:spcAft>
                <a:spcPts val="65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helvetica regular"/>
              </a:rPr>
              <a:t>Multiple casualty events can have big impact on small groups – as per September 2016 event skewing 3 year average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1" y="764703"/>
            <a:ext cx="7200000" cy="4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525</Words>
  <Application>Microsoft Office PowerPoint</Application>
  <PresentationFormat>A4 Paper (210x297 mm)</PresentationFormat>
  <Paragraphs>80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Wingdings</vt:lpstr>
      <vt:lpstr>Arial</vt:lpstr>
      <vt:lpstr>helvetica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</dc:creator>
  <cp:lastModifiedBy>Samantha Dowdeswell 42073768</cp:lastModifiedBy>
  <cp:revision>142</cp:revision>
  <cp:lastPrinted>2015-09-03T14:37:05Z</cp:lastPrinted>
  <dcterms:created xsi:type="dcterms:W3CDTF">2015-07-03T15:12:24Z</dcterms:created>
  <dcterms:modified xsi:type="dcterms:W3CDTF">2019-01-22T11:33:14Z</dcterms:modified>
</cp:coreProperties>
</file>