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86" r:id="rId3"/>
    <p:sldId id="292" r:id="rId4"/>
    <p:sldId id="297" r:id="rId5"/>
    <p:sldId id="309" r:id="rId6"/>
    <p:sldId id="310" r:id="rId7"/>
    <p:sldId id="288" r:id="rId8"/>
    <p:sldId id="294" r:id="rId9"/>
    <p:sldId id="279" r:id="rId10"/>
    <p:sldId id="285" r:id="rId11"/>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7"/>
    <a:srgbClr val="E9EDF4"/>
    <a:srgbClr val="1F3651"/>
    <a:srgbClr val="142232"/>
    <a:srgbClr val="E890AB"/>
    <a:srgbClr val="83F5BF"/>
    <a:srgbClr val="FFFF66"/>
    <a:srgbClr val="132041"/>
    <a:srgbClr val="1C3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11" autoAdjust="0"/>
    <p:restoredTop sz="93781" autoAdjust="0"/>
  </p:normalViewPr>
  <p:slideViewPr>
    <p:cSldViewPr>
      <p:cViewPr varScale="1">
        <p:scale>
          <a:sx n="104" d="100"/>
          <a:sy n="104" d="100"/>
        </p:scale>
        <p:origin x="3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sz="quarter" idx="1"/>
          </p:nvPr>
        </p:nvSpPr>
        <p:spPr>
          <a:xfrm>
            <a:off x="3856063" y="1"/>
            <a:ext cx="2951118" cy="497047"/>
          </a:xfrm>
          <a:prstGeom prst="rect">
            <a:avLst/>
          </a:prstGeom>
        </p:spPr>
        <p:txBody>
          <a:bodyPr vert="horz" lIns="92246" tIns="46122" rIns="92246" bIns="46122" rtlCol="0"/>
          <a:lstStyle>
            <a:lvl1pPr algn="r">
              <a:defRPr sz="1200"/>
            </a:lvl1pPr>
          </a:lstStyle>
          <a:p>
            <a:fld id="{5903D7C5-9F6C-4676-B42A-1E0731642E03}" type="datetimeFigureOut">
              <a:rPr lang="en-GB" smtClean="0"/>
              <a:t>18/10/2018</a:t>
            </a:fld>
            <a:endParaRPr lang="en-GB" dirty="0"/>
          </a:p>
        </p:txBody>
      </p:sp>
      <p:sp>
        <p:nvSpPr>
          <p:cNvPr id="4" name="Footer Placeholder 3"/>
          <p:cNvSpPr>
            <a:spLocks noGrp="1"/>
          </p:cNvSpPr>
          <p:nvPr>
            <p:ph type="ftr" sz="quarter" idx="2"/>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063" y="9442282"/>
            <a:ext cx="2951118" cy="497047"/>
          </a:xfrm>
          <a:prstGeom prst="rect">
            <a:avLst/>
          </a:prstGeom>
        </p:spPr>
        <p:txBody>
          <a:bodyPr vert="horz" lIns="92246" tIns="46122" rIns="92246" bIns="46122"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1118" cy="497047"/>
          </a:xfrm>
          <a:prstGeom prst="rect">
            <a:avLst/>
          </a:prstGeom>
        </p:spPr>
        <p:txBody>
          <a:bodyPr vert="horz" lIns="92246" tIns="46122" rIns="92246" bIns="46122" rtlCol="0"/>
          <a:lstStyle>
            <a:lvl1pPr algn="l">
              <a:defRPr sz="1200"/>
            </a:lvl1pPr>
          </a:lstStyle>
          <a:p>
            <a:endParaRPr lang="en-GB" dirty="0"/>
          </a:p>
        </p:txBody>
      </p:sp>
      <p:sp>
        <p:nvSpPr>
          <p:cNvPr id="3" name="Date Placeholder 2"/>
          <p:cNvSpPr>
            <a:spLocks noGrp="1"/>
          </p:cNvSpPr>
          <p:nvPr>
            <p:ph type="dt" idx="1"/>
          </p:nvPr>
        </p:nvSpPr>
        <p:spPr>
          <a:xfrm>
            <a:off x="3856063" y="1"/>
            <a:ext cx="2951118" cy="497047"/>
          </a:xfrm>
          <a:prstGeom prst="rect">
            <a:avLst/>
          </a:prstGeom>
        </p:spPr>
        <p:txBody>
          <a:bodyPr vert="horz" lIns="92246" tIns="46122" rIns="92246" bIns="46122" rtlCol="0"/>
          <a:lstStyle>
            <a:lvl1pPr algn="r">
              <a:defRPr sz="1200"/>
            </a:lvl1pPr>
          </a:lstStyle>
          <a:p>
            <a:fld id="{94FE0818-969F-4496-9006-8FE67EE6E561}" type="datetimeFigureOut">
              <a:rPr lang="en-GB" smtClean="0"/>
              <a:t>18/10/2018</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46" tIns="46122" rIns="92246" bIns="46122" rtlCol="0" anchor="ctr"/>
          <a:lstStyle/>
          <a:p>
            <a:endParaRPr lang="en-GB" dirty="0"/>
          </a:p>
        </p:txBody>
      </p:sp>
      <p:sp>
        <p:nvSpPr>
          <p:cNvPr id="5" name="Notes Placeholder 4"/>
          <p:cNvSpPr>
            <a:spLocks noGrp="1"/>
          </p:cNvSpPr>
          <p:nvPr>
            <p:ph type="body" sz="quarter" idx="3"/>
          </p:nvPr>
        </p:nvSpPr>
        <p:spPr>
          <a:xfrm>
            <a:off x="681523" y="4722739"/>
            <a:ext cx="5445745" cy="4473416"/>
          </a:xfrm>
          <a:prstGeom prst="rect">
            <a:avLst/>
          </a:prstGeom>
        </p:spPr>
        <p:txBody>
          <a:bodyPr vert="horz" lIns="92246" tIns="46122" rIns="92246" bIns="4612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2282"/>
            <a:ext cx="2951118" cy="497047"/>
          </a:xfrm>
          <a:prstGeom prst="rect">
            <a:avLst/>
          </a:prstGeom>
        </p:spPr>
        <p:txBody>
          <a:bodyPr vert="horz" lIns="92246" tIns="46122" rIns="92246" bIns="4612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063" y="9442282"/>
            <a:ext cx="2951118" cy="497047"/>
          </a:xfrm>
          <a:prstGeom prst="rect">
            <a:avLst/>
          </a:prstGeom>
        </p:spPr>
        <p:txBody>
          <a:bodyPr vert="horz" lIns="92246" tIns="46122" rIns="92246" bIns="46122"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18/10/2018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18/10/2018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18/10/2018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18/10/2018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18/10/2018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18/10/2018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18/10/2018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18/10/2018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18/10/2018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18/10/2018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18/10/2018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18/10/2018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smtClean="0"/>
              <a:t>Police and Crime Plan 2016-2020</a:t>
            </a:r>
          </a:p>
          <a:p>
            <a:r>
              <a:rPr lang="en-GB" sz="4000" b="1" dirty="0" smtClean="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smtClean="0"/>
              <a:t>September 2018</a:t>
            </a:r>
            <a:endParaRPr lang="en-GB" sz="28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smtClean="0"/>
              <a:t>Version </a:t>
            </a:r>
            <a:r>
              <a:rPr lang="en-GB" sz="1600" dirty="0" smtClean="0"/>
              <a:t>2.1</a:t>
            </a:r>
            <a:endParaRPr lang="en-GB" sz="1600" dirty="0" smtClean="0"/>
          </a:p>
          <a:p>
            <a:pPr algn="r"/>
            <a:r>
              <a:rPr lang="en-GB" sz="1600" dirty="0" smtClean="0"/>
              <a:t>Produced October 2018</a:t>
            </a:r>
          </a:p>
          <a:p>
            <a:pPr algn="r"/>
            <a:r>
              <a:rPr lang="en-GB" sz="1600" dirty="0" smtClean="0"/>
              <a:t>Performance Analysis </a:t>
            </a:r>
            <a:r>
              <a:rPr lang="en-GB" sz="1600" dirty="0" smtClean="0"/>
              <a:t>Unit, Essex Police</a:t>
            </a:r>
          </a:p>
          <a:p>
            <a:pPr algn="r"/>
            <a:r>
              <a:rPr lang="en-GB" sz="1600" dirty="0"/>
              <a:t>Sensitivity: </a:t>
            </a:r>
            <a:r>
              <a:rPr lang="en-GB" sz="1600" dirty="0" smtClean="0"/>
              <a:t>Official</a:t>
            </a:r>
            <a:endParaRPr lang="en-GB" sz="1600" dirty="0"/>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smtClean="0">
                <a:solidFill>
                  <a:schemeClr val="bg1">
                    <a:lumMod val="50000"/>
                  </a:schemeClr>
                </a:solidFill>
              </a:rPr>
              <a:t>National </a:t>
            </a:r>
            <a:r>
              <a:rPr lang="en-GB" sz="1200" i="1" dirty="0">
                <a:solidFill>
                  <a:schemeClr val="bg1">
                    <a:lumMod val="50000"/>
                  </a:schemeClr>
                </a:solidFill>
              </a:rPr>
              <a:t>and MSG positions are to </a:t>
            </a:r>
            <a:r>
              <a:rPr lang="en-GB" sz="1200" i="1" dirty="0" smtClean="0">
                <a:solidFill>
                  <a:schemeClr val="bg1">
                    <a:lumMod val="50000"/>
                  </a:schemeClr>
                </a:solidFill>
              </a:rPr>
              <a:t>31</a:t>
            </a:r>
            <a:r>
              <a:rPr lang="en-GB" sz="1200" i="1" baseline="30000" dirty="0" smtClean="0">
                <a:solidFill>
                  <a:schemeClr val="bg1">
                    <a:lumMod val="50000"/>
                  </a:schemeClr>
                </a:solidFill>
              </a:rPr>
              <a:t>th</a:t>
            </a:r>
            <a:r>
              <a:rPr lang="en-GB" sz="1200" i="1" dirty="0" smtClean="0">
                <a:solidFill>
                  <a:schemeClr val="bg1">
                    <a:lumMod val="50000"/>
                  </a:schemeClr>
                </a:solidFill>
              </a:rPr>
              <a:t> August 2018 (Essex Police data are to 30</a:t>
            </a:r>
            <a:r>
              <a:rPr lang="en-GB" sz="1200" i="1" baseline="30000" dirty="0" smtClean="0">
                <a:solidFill>
                  <a:schemeClr val="bg1">
                    <a:lumMod val="50000"/>
                  </a:schemeClr>
                </a:solidFill>
              </a:rPr>
              <a:t>th</a:t>
            </a:r>
            <a:r>
              <a:rPr lang="en-GB" sz="1200" i="1" dirty="0" smtClean="0">
                <a:solidFill>
                  <a:schemeClr val="bg1">
                    <a:lumMod val="50000"/>
                  </a:schemeClr>
                </a:solidFill>
              </a:rPr>
              <a:t> September 2018).  </a:t>
            </a:r>
            <a:endParaRPr lang="en-GB" sz="1200" i="1" dirty="0">
              <a:solidFill>
                <a:schemeClr val="bg1">
                  <a:lumMod val="50000"/>
                </a:schemeClr>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6460551" cy="400110"/>
          </a:xfrm>
          <a:prstGeom prst="rect">
            <a:avLst/>
          </a:prstGeom>
        </p:spPr>
        <p:txBody>
          <a:bodyPr wrap="none">
            <a:spAutoFit/>
          </a:bodyPr>
          <a:lstStyle/>
          <a:p>
            <a:r>
              <a:rPr lang="en-GB" sz="2000" b="1" dirty="0" smtClean="0">
                <a:solidFill>
                  <a:schemeClr val="bg1"/>
                </a:solidFill>
              </a:rPr>
              <a:t>Crime Mix – Rolling 12 Months to September 2017 vs. 2018</a:t>
            </a:r>
            <a:endParaRPr lang="en-GB" sz="2000" b="1" dirty="0">
              <a:solidFill>
                <a:schemeClr val="bg1"/>
              </a:solidFill>
            </a:endParaRPr>
          </a:p>
        </p:txBody>
      </p:sp>
      <p:sp>
        <p:nvSpPr>
          <p:cNvPr id="12" name="TextBox 11"/>
          <p:cNvSpPr txBox="1"/>
          <p:nvPr/>
        </p:nvSpPr>
        <p:spPr>
          <a:xfrm>
            <a:off x="1823193" y="958005"/>
            <a:ext cx="1236639" cy="261610"/>
          </a:xfrm>
          <a:prstGeom prst="rect">
            <a:avLst/>
          </a:prstGeom>
          <a:noFill/>
        </p:spPr>
        <p:txBody>
          <a:bodyPr wrap="square" rtlCol="0">
            <a:spAutoFit/>
          </a:bodyPr>
          <a:lstStyle/>
          <a:p>
            <a:pPr algn="ctr"/>
            <a:r>
              <a:rPr lang="en-GB" sz="1100" dirty="0" smtClean="0"/>
              <a:t>Figure </a:t>
            </a:r>
            <a:r>
              <a:rPr lang="en-GB" sz="1100" dirty="0"/>
              <a:t>9</a:t>
            </a:r>
          </a:p>
        </p:txBody>
      </p:sp>
      <p:sp>
        <p:nvSpPr>
          <p:cNvPr id="4" name="Slide Number Placeholder 3"/>
          <p:cNvSpPr>
            <a:spLocks noGrp="1"/>
          </p:cNvSpPr>
          <p:nvPr>
            <p:ph type="sldNum" sz="quarter" idx="12"/>
          </p:nvPr>
        </p:nvSpPr>
        <p:spPr/>
        <p:txBody>
          <a:bodyPr/>
          <a:lstStyle/>
          <a:p>
            <a:fld id="{E0D83E65-4E55-4BA6-A0BC-212B9D3BDCE3}" type="slidenum">
              <a:rPr lang="en-GB" smtClean="0"/>
              <a:pPr/>
              <a:t>10</a:t>
            </a:fld>
            <a:endParaRPr lang="en-GB" dirty="0"/>
          </a:p>
        </p:txBody>
      </p:sp>
      <p:sp>
        <p:nvSpPr>
          <p:cNvPr id="17" name="TextBox 16"/>
          <p:cNvSpPr txBox="1"/>
          <p:nvPr/>
        </p:nvSpPr>
        <p:spPr>
          <a:xfrm>
            <a:off x="6143673" y="958005"/>
            <a:ext cx="1236639" cy="261610"/>
          </a:xfrm>
          <a:prstGeom prst="rect">
            <a:avLst/>
          </a:prstGeom>
          <a:noFill/>
        </p:spPr>
        <p:txBody>
          <a:bodyPr wrap="square" rtlCol="0">
            <a:spAutoFit/>
          </a:bodyPr>
          <a:lstStyle/>
          <a:p>
            <a:pPr algn="ctr"/>
            <a:r>
              <a:rPr lang="en-GB" sz="1100" dirty="0" smtClean="0"/>
              <a:t>Figure 10</a:t>
            </a:r>
            <a:endParaRPr lang="en-GB" sz="1100" dirty="0"/>
          </a:p>
        </p:txBody>
      </p:sp>
      <p:sp>
        <p:nvSpPr>
          <p:cNvPr id="5" name="TextBox 4"/>
          <p:cNvSpPr txBox="1"/>
          <p:nvPr/>
        </p:nvSpPr>
        <p:spPr>
          <a:xfrm>
            <a:off x="59644" y="4221088"/>
            <a:ext cx="8976852"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Violence Against the Person saw a 4.2% point increase in the proportion of all crime; it also experienced the biggest volume rise (10,523 further offences). Public Order Offences saw a 0.8% point increase in the proportion of all crime, and experienced the second biggest volume rise (2,218 offences).  </a:t>
            </a:r>
          </a:p>
          <a:p>
            <a:endParaRPr lang="en-GB" sz="1400" dirty="0" smtClean="0"/>
          </a:p>
          <a:p>
            <a:pPr marL="285750" indent="-285750">
              <a:buFont typeface="Arial" panose="020B0604020202020204" pitchFamily="34" charset="0"/>
              <a:buChar char="•"/>
            </a:pPr>
            <a:r>
              <a:rPr lang="en-GB" sz="1400" dirty="0" smtClean="0"/>
              <a:t>15.0% of crime is Domestic Abuse-related; this proportion has increased from 14.6% for 12 months to August 2018. Domestic Abuse-related Violence Against the Person increased to 35.3% (from 35.0% for 12 months to August 2018).  </a:t>
            </a:r>
          </a:p>
        </p:txBody>
      </p:sp>
      <p:pic>
        <p:nvPicPr>
          <p:cNvPr id="3" name="Picture 2"/>
          <p:cNvPicPr>
            <a:picLocks noChangeAspect="1"/>
          </p:cNvPicPr>
          <p:nvPr/>
        </p:nvPicPr>
        <p:blipFill>
          <a:blip r:embed="rId2"/>
          <a:stretch>
            <a:fillRect/>
          </a:stretch>
        </p:blipFill>
        <p:spPr>
          <a:xfrm>
            <a:off x="107504" y="1219615"/>
            <a:ext cx="4358035" cy="2608703"/>
          </a:xfrm>
          <a:prstGeom prst="rect">
            <a:avLst/>
          </a:prstGeom>
        </p:spPr>
      </p:pic>
      <p:pic>
        <p:nvPicPr>
          <p:cNvPr id="7" name="Picture 6"/>
          <p:cNvPicPr>
            <a:picLocks noChangeAspect="1"/>
          </p:cNvPicPr>
          <p:nvPr/>
        </p:nvPicPr>
        <p:blipFill>
          <a:blip r:embed="rId3"/>
          <a:stretch>
            <a:fillRect/>
          </a:stretch>
        </p:blipFill>
        <p:spPr>
          <a:xfrm>
            <a:off x="4544882" y="1219614"/>
            <a:ext cx="4461744" cy="2608703"/>
          </a:xfrm>
          <a:prstGeom prst="rect">
            <a:avLst/>
          </a:prstGeom>
        </p:spPr>
      </p:pic>
    </p:spTree>
    <p:extLst>
      <p:ext uri="{BB962C8B-B14F-4D97-AF65-F5344CB8AC3E}">
        <p14:creationId xmlns:p14="http://schemas.microsoft.com/office/powerpoint/2010/main" val="379491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0" y="686208"/>
            <a:ext cx="4780489" cy="5109091"/>
          </a:xfrm>
          <a:prstGeom prst="rect">
            <a:avLst/>
          </a:prstGeom>
          <a:noFill/>
        </p:spPr>
        <p:txBody>
          <a:bodyPr wrap="square" rtlCol="0">
            <a:spAutoFit/>
          </a:bodyPr>
          <a:lstStyle/>
          <a:p>
            <a:r>
              <a:rPr lang="en-GB" sz="1600" b="1" u="sng" dirty="0" smtClean="0"/>
              <a:t>Key Areas</a:t>
            </a:r>
          </a:p>
          <a:p>
            <a:endParaRPr lang="en-GB" sz="200" u="sng" dirty="0" smtClean="0">
              <a:solidFill>
                <a:srgbClr val="FF0000"/>
              </a:solidFill>
            </a:endParaRPr>
          </a:p>
          <a:p>
            <a:r>
              <a:rPr lang="en-GB" sz="1200" b="1" dirty="0" smtClean="0"/>
              <a:t>All Crime</a:t>
            </a:r>
            <a:endParaRPr lang="en-GB" sz="1200" b="1" dirty="0"/>
          </a:p>
          <a:p>
            <a:pPr marL="171450" indent="-171450">
              <a:buFont typeface="Arial" panose="020B0604020202020204" pitchFamily="34" charset="0"/>
              <a:buChar char="•"/>
            </a:pPr>
            <a:r>
              <a:rPr lang="en-GB" sz="1200" dirty="0" smtClean="0"/>
              <a:t>11.9% </a:t>
            </a:r>
            <a:r>
              <a:rPr lang="en-GB" sz="1200" dirty="0"/>
              <a:t>increase </a:t>
            </a:r>
            <a:r>
              <a:rPr lang="en-GB" sz="1200" dirty="0" smtClean="0"/>
              <a:t>(15,347 additional offences)</a:t>
            </a:r>
            <a:r>
              <a:rPr lang="en-GB" sz="1200" baseline="30000" dirty="0" smtClean="0"/>
              <a:t>+</a:t>
            </a:r>
            <a:r>
              <a:rPr lang="en-GB" sz="1200" dirty="0" smtClean="0"/>
              <a:t>. The </a:t>
            </a:r>
            <a:r>
              <a:rPr lang="en-GB" sz="1200" dirty="0"/>
              <a:t>national increase~ was 12.9</a:t>
            </a:r>
            <a:r>
              <a:rPr lang="en-GB" sz="1200" dirty="0" smtClean="0"/>
              <a:t>%.</a:t>
            </a:r>
          </a:p>
          <a:p>
            <a:pPr marL="171450" indent="-171450">
              <a:buFont typeface="Arial" panose="020B0604020202020204" pitchFamily="34" charset="0"/>
              <a:buChar char="•"/>
            </a:pPr>
            <a:r>
              <a:rPr lang="en-GB" sz="1200" dirty="0"/>
              <a:t>Essex is 5</a:t>
            </a:r>
            <a:r>
              <a:rPr lang="en-GB" sz="1200" baseline="30000" dirty="0"/>
              <a:t>th</a:t>
            </a:r>
            <a:r>
              <a:rPr lang="en-GB" sz="1200" dirty="0"/>
              <a:t> in its MSG and 22</a:t>
            </a:r>
            <a:r>
              <a:rPr lang="en-GB" sz="1200" baseline="30000" dirty="0"/>
              <a:t>nd</a:t>
            </a:r>
            <a:r>
              <a:rPr lang="en-GB" sz="1200" dirty="0"/>
              <a:t> nationally for crimes per 1,000 of the population</a:t>
            </a:r>
            <a:r>
              <a:rPr lang="en-GB" sz="1200" dirty="0" smtClean="0"/>
              <a:t>.  Essex is 7</a:t>
            </a:r>
            <a:r>
              <a:rPr lang="en-GB" sz="1200" baseline="30000" dirty="0" smtClean="0"/>
              <a:t>th</a:t>
            </a:r>
            <a:r>
              <a:rPr lang="en-GB" sz="1200" dirty="0" smtClean="0"/>
              <a:t> (out </a:t>
            </a:r>
            <a:r>
              <a:rPr lang="en-GB" sz="1200" dirty="0"/>
              <a:t>of eight</a:t>
            </a:r>
            <a:r>
              <a:rPr lang="en-GB" sz="1200" dirty="0" smtClean="0"/>
              <a:t>) in its Most Similar Group of forces (MSG), and is 27</a:t>
            </a:r>
            <a:r>
              <a:rPr lang="en-GB" sz="1200" baseline="30000" dirty="0" smtClean="0"/>
              <a:t>th</a:t>
            </a:r>
            <a:r>
              <a:rPr lang="en-GB" sz="1200" dirty="0" smtClean="0"/>
              <a:t> nationally* for crime increase. Increases </a:t>
            </a:r>
            <a:r>
              <a:rPr lang="en-GB" sz="1200" dirty="0"/>
              <a:t>seen in </a:t>
            </a:r>
            <a:r>
              <a:rPr lang="en-GB" sz="1200" dirty="0" smtClean="0"/>
              <a:t>40 </a:t>
            </a:r>
            <a:r>
              <a:rPr lang="en-GB" sz="1200" dirty="0"/>
              <a:t>out of 42 forces</a:t>
            </a:r>
            <a:r>
              <a:rPr lang="en-GB" sz="1200" dirty="0" smtClean="0"/>
              <a:t>. </a:t>
            </a:r>
          </a:p>
          <a:p>
            <a:pPr marL="171450" indent="-171450">
              <a:buFont typeface="Arial" panose="020B0604020202020204" pitchFamily="34" charset="0"/>
              <a:buChar char="•"/>
            </a:pPr>
            <a:r>
              <a:rPr lang="en-GB" sz="1200" dirty="0" smtClean="0"/>
              <a:t>Three out of 14 districts experienced statistically significant increases in September 2018.</a:t>
            </a:r>
          </a:p>
          <a:p>
            <a:pPr marL="171450" indent="-171450">
              <a:buFont typeface="Arial" panose="020B0604020202020204" pitchFamily="34" charset="0"/>
              <a:buChar char="•"/>
            </a:pPr>
            <a:r>
              <a:rPr lang="en-GB" sz="1200" dirty="0" smtClean="0"/>
              <a:t>The forecast</a:t>
            </a:r>
            <a:r>
              <a:rPr lang="en-GB" sz="1200" baseline="30000" dirty="0" smtClean="0"/>
              <a:t>^</a:t>
            </a:r>
            <a:r>
              <a:rPr lang="en-GB" sz="1200" dirty="0" smtClean="0"/>
              <a:t> is that although All Crime will decrease for the next three months, the level will be higher than that experienced in the same months in previous years.  None of the next three months are forecasted to be statistical exceptions.</a:t>
            </a:r>
            <a:endParaRPr lang="en-GB" sz="1200" dirty="0" smtClean="0">
              <a:solidFill>
                <a:srgbClr val="FF0000"/>
              </a:solidFill>
            </a:endParaRPr>
          </a:p>
          <a:p>
            <a:endParaRPr lang="en-GB" sz="800" dirty="0" smtClean="0">
              <a:solidFill>
                <a:srgbClr val="FF0000"/>
              </a:solidFill>
            </a:endParaRPr>
          </a:p>
          <a:p>
            <a:r>
              <a:rPr lang="en-GB" sz="1200" b="1" dirty="0" smtClean="0"/>
              <a:t>All Crime Solved </a:t>
            </a:r>
            <a:r>
              <a:rPr lang="en-GB" sz="1200" b="1" dirty="0"/>
              <a:t>Rate</a:t>
            </a:r>
          </a:p>
          <a:p>
            <a:pPr marL="171450" indent="-171450">
              <a:buFont typeface="Arial" panose="020B0604020202020204" pitchFamily="34" charset="0"/>
              <a:buChar char="•"/>
            </a:pPr>
            <a:r>
              <a:rPr lang="en-GB" sz="1200" dirty="0" smtClean="0"/>
              <a:t>2.7% </a:t>
            </a:r>
            <a:r>
              <a:rPr lang="en-GB" sz="1200" dirty="0"/>
              <a:t>point decrease (</a:t>
            </a:r>
            <a:r>
              <a:rPr lang="en-GB" sz="1200" dirty="0" smtClean="0"/>
              <a:t>to 14.8%)</a:t>
            </a:r>
            <a:r>
              <a:rPr lang="en-GB" sz="1200" baseline="30000" dirty="0" smtClean="0"/>
              <a:t> +</a:t>
            </a:r>
            <a:r>
              <a:rPr lang="en-GB" sz="1200" baseline="30000" dirty="0"/>
              <a:t>+</a:t>
            </a:r>
            <a:r>
              <a:rPr lang="en-GB" sz="1200" dirty="0" smtClean="0"/>
              <a:t>.</a:t>
            </a:r>
          </a:p>
          <a:p>
            <a:pPr marL="171450" indent="-171450">
              <a:buFont typeface="Arial" panose="020B0604020202020204" pitchFamily="34" charset="0"/>
              <a:buChar char="•"/>
            </a:pPr>
            <a:r>
              <a:rPr lang="en-GB" sz="1200" dirty="0" smtClean="0"/>
              <a:t>The number of crimes solved also fell: by 5.6% (1,251 fewer solved outcomes to 21,287).</a:t>
            </a:r>
          </a:p>
          <a:p>
            <a:pPr marL="171450" indent="-171450">
              <a:buFont typeface="Arial" panose="020B0604020202020204" pitchFamily="34" charset="0"/>
              <a:buChar char="•"/>
            </a:pPr>
            <a:r>
              <a:rPr lang="en-GB" sz="1200" dirty="0"/>
              <a:t>Essex has the 4</a:t>
            </a:r>
            <a:r>
              <a:rPr lang="en-GB" sz="1200" baseline="30000" dirty="0"/>
              <a:t>th</a:t>
            </a:r>
            <a:r>
              <a:rPr lang="en-GB" sz="1200" dirty="0"/>
              <a:t> highest solved rate in its MSG </a:t>
            </a:r>
            <a:r>
              <a:rPr lang="en-GB" sz="1200" dirty="0" smtClean="0"/>
              <a:t>and is </a:t>
            </a:r>
            <a:r>
              <a:rPr lang="en-GB" sz="1200" dirty="0"/>
              <a:t>23</a:t>
            </a:r>
            <a:r>
              <a:rPr lang="en-GB" sz="1200" baseline="30000" dirty="0"/>
              <a:t>rd</a:t>
            </a:r>
            <a:r>
              <a:rPr lang="en-GB" sz="1200" dirty="0"/>
              <a:t> </a:t>
            </a:r>
            <a:r>
              <a:rPr lang="en-GB" sz="1200" dirty="0" smtClean="0"/>
              <a:t>nationally </a:t>
            </a:r>
            <a:r>
              <a:rPr lang="en-GB" sz="1200" dirty="0"/>
              <a:t>for </a:t>
            </a:r>
            <a:r>
              <a:rPr lang="en-GB" sz="1200" dirty="0" smtClean="0"/>
              <a:t>its solved </a:t>
            </a:r>
            <a:r>
              <a:rPr lang="en-GB" sz="1200" dirty="0"/>
              <a:t>rate</a:t>
            </a:r>
            <a:r>
              <a:rPr lang="en-GB" sz="1200" dirty="0" smtClean="0"/>
              <a:t>.  Essex </a:t>
            </a:r>
            <a:r>
              <a:rPr lang="en-GB" sz="1200" dirty="0"/>
              <a:t>is </a:t>
            </a:r>
            <a:r>
              <a:rPr lang="en-GB" sz="1200" dirty="0" smtClean="0"/>
              <a:t>5</a:t>
            </a:r>
            <a:r>
              <a:rPr lang="en-GB" sz="1200" baseline="30000" dirty="0" smtClean="0"/>
              <a:t>th</a:t>
            </a:r>
            <a:r>
              <a:rPr lang="en-GB" sz="1200" dirty="0" smtClean="0"/>
              <a:t> in its </a:t>
            </a:r>
            <a:r>
              <a:rPr lang="en-GB" sz="1200" dirty="0"/>
              <a:t>MSG and </a:t>
            </a:r>
            <a:r>
              <a:rPr lang="en-GB" sz="1200" dirty="0" smtClean="0"/>
              <a:t>19</a:t>
            </a:r>
            <a:r>
              <a:rPr lang="en-GB" sz="1200" baseline="30000" dirty="0" smtClean="0"/>
              <a:t>th</a:t>
            </a:r>
            <a:r>
              <a:rPr lang="en-GB" sz="1200" dirty="0" smtClean="0"/>
              <a:t> nationally </a:t>
            </a:r>
            <a:r>
              <a:rPr lang="en-GB" sz="1200" dirty="0"/>
              <a:t>for </a:t>
            </a:r>
            <a:r>
              <a:rPr lang="en-GB" sz="1200" dirty="0" smtClean="0"/>
              <a:t>solved rate % point change.  One district experienced a statistically </a:t>
            </a:r>
            <a:r>
              <a:rPr lang="en-GB" sz="1200" dirty="0"/>
              <a:t>significant </a:t>
            </a:r>
            <a:r>
              <a:rPr lang="en-GB" sz="1200" dirty="0" smtClean="0"/>
              <a:t>decrease in September 2018.</a:t>
            </a:r>
          </a:p>
          <a:p>
            <a:pPr marL="171450" indent="-171450">
              <a:buFont typeface="Arial" panose="020B0604020202020204" pitchFamily="34" charset="0"/>
              <a:buChar char="•"/>
            </a:pPr>
            <a:r>
              <a:rPr lang="en-GB" sz="1200" dirty="0"/>
              <a:t>The </a:t>
            </a:r>
            <a:r>
              <a:rPr lang="en-GB" sz="1200" dirty="0" smtClean="0"/>
              <a:t>forecast is that the solved rate will decrease further in the next three months.  None of the next three months are forecasted to be statistical exceptions.</a:t>
            </a:r>
            <a:endParaRPr lang="en-GB" sz="1200" dirty="0"/>
          </a:p>
        </p:txBody>
      </p:sp>
      <p:sp>
        <p:nvSpPr>
          <p:cNvPr id="2" name="TextBox 1"/>
          <p:cNvSpPr txBox="1"/>
          <p:nvPr/>
        </p:nvSpPr>
        <p:spPr>
          <a:xfrm>
            <a:off x="4825382" y="1030986"/>
            <a:ext cx="1236639" cy="261610"/>
          </a:xfrm>
          <a:prstGeom prst="rect">
            <a:avLst/>
          </a:prstGeom>
          <a:noFill/>
        </p:spPr>
        <p:txBody>
          <a:bodyPr wrap="square" rtlCol="0">
            <a:spAutoFit/>
          </a:bodyPr>
          <a:lstStyle/>
          <a:p>
            <a:r>
              <a:rPr lang="en-GB" sz="1100" dirty="0" smtClean="0"/>
              <a:t>Figure 1</a:t>
            </a:r>
            <a:endParaRPr lang="en-GB" sz="1100" dirty="0"/>
          </a:p>
        </p:txBody>
      </p:sp>
      <p:sp>
        <p:nvSpPr>
          <p:cNvPr id="11" name="TextBox 10"/>
          <p:cNvSpPr txBox="1"/>
          <p:nvPr/>
        </p:nvSpPr>
        <p:spPr>
          <a:xfrm>
            <a:off x="4780488" y="3443689"/>
            <a:ext cx="1236639" cy="261610"/>
          </a:xfrm>
          <a:prstGeom prst="rect">
            <a:avLst/>
          </a:prstGeom>
          <a:noFill/>
        </p:spPr>
        <p:txBody>
          <a:bodyPr wrap="square" rtlCol="0">
            <a:spAutoFit/>
          </a:bodyPr>
          <a:lstStyle/>
          <a:p>
            <a:r>
              <a:rPr lang="en-GB" sz="1100" dirty="0" smtClean="0"/>
              <a:t>Figure 2</a:t>
            </a:r>
            <a:endParaRPr lang="en-GB" sz="11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2</a:t>
            </a:fld>
            <a:endParaRPr lang="en-GB" dirty="0"/>
          </a:p>
        </p:txBody>
      </p:sp>
      <p:sp>
        <p:nvSpPr>
          <p:cNvPr id="12" name="TextBox 11"/>
          <p:cNvSpPr txBox="1"/>
          <p:nvPr/>
        </p:nvSpPr>
        <p:spPr>
          <a:xfrm>
            <a:off x="0" y="5734270"/>
            <a:ext cx="8460432" cy="1169551"/>
          </a:xfrm>
          <a:prstGeom prst="rect">
            <a:avLst/>
          </a:prstGeom>
          <a:noFill/>
        </p:spPr>
        <p:txBody>
          <a:bodyPr wrap="square" rtlCol="0">
            <a:spAutoFit/>
          </a:bodyPr>
          <a:lstStyle/>
          <a:p>
            <a:r>
              <a:rPr lang="en-GB" sz="1000" baseline="30000" dirty="0" smtClean="0"/>
              <a:t>+</a:t>
            </a:r>
            <a:r>
              <a:rPr lang="en-GB" sz="1000" dirty="0" smtClean="0"/>
              <a:t> All crime increases/decreases shown are for 12 months to September 2018 compared to the same period to September 2017.</a:t>
            </a:r>
          </a:p>
          <a:p>
            <a:r>
              <a:rPr lang="en-GB" sz="1000" baseline="30000" dirty="0" smtClean="0"/>
              <a:t>++ </a:t>
            </a:r>
            <a:r>
              <a:rPr lang="en-GB" sz="1000" dirty="0" smtClean="0"/>
              <a:t>Solved rate increases/decreases are for 12 months to September 2018 compared to the same period to September 2017. The final solved rate is for 12 months to September 2018.</a:t>
            </a:r>
          </a:p>
          <a:p>
            <a:r>
              <a:rPr lang="en-GB" sz="1000" dirty="0" smtClean="0"/>
              <a:t>* 1</a:t>
            </a:r>
            <a:r>
              <a:rPr lang="en-GB" sz="1000" baseline="30000" dirty="0" smtClean="0"/>
              <a:t>st</a:t>
            </a:r>
            <a:r>
              <a:rPr lang="en-GB" sz="1000" dirty="0" smtClean="0"/>
              <a:t> </a:t>
            </a:r>
            <a:r>
              <a:rPr lang="en-GB" sz="1000" dirty="0"/>
              <a:t>is considered best performing, and </a:t>
            </a:r>
            <a:r>
              <a:rPr lang="en-GB" sz="1000" dirty="0" smtClean="0"/>
              <a:t>42</a:t>
            </a:r>
            <a:r>
              <a:rPr lang="en-GB" sz="1000" baseline="30000" dirty="0" smtClean="0"/>
              <a:t>nd</a:t>
            </a:r>
            <a:r>
              <a:rPr lang="en-GB" sz="1000" dirty="0" smtClean="0"/>
              <a:t> worst.</a:t>
            </a:r>
          </a:p>
          <a:p>
            <a:r>
              <a:rPr lang="en-GB" sz="1000" dirty="0" smtClean="0"/>
              <a:t>~ The national increase (where the category is available) relates to the 12 months to March 2018 vs. 12 months to March 2017 and are the official Home Office figures.</a:t>
            </a:r>
          </a:p>
          <a:p>
            <a:r>
              <a:rPr lang="en-GB" sz="1000" baseline="30000" dirty="0" smtClean="0"/>
              <a:t>^</a:t>
            </a:r>
            <a:r>
              <a:rPr lang="en-GB" sz="1000" dirty="0" smtClean="0"/>
              <a:t> Forward projection based on “Time Series Forecasting” method, which takes into account seasonality (when this follows a statistically consistent pattern).</a:t>
            </a:r>
            <a:endParaRPr lang="en-GB" sz="1000" dirty="0"/>
          </a:p>
        </p:txBody>
      </p:sp>
      <p:pic>
        <p:nvPicPr>
          <p:cNvPr id="8" name="Picture 7"/>
          <p:cNvPicPr>
            <a:picLocks noChangeAspect="1"/>
          </p:cNvPicPr>
          <p:nvPr/>
        </p:nvPicPr>
        <p:blipFill>
          <a:blip r:embed="rId2"/>
          <a:stretch>
            <a:fillRect/>
          </a:stretch>
        </p:blipFill>
        <p:spPr>
          <a:xfrm>
            <a:off x="4780488" y="1310004"/>
            <a:ext cx="4273213" cy="1702271"/>
          </a:xfrm>
          <a:prstGeom prst="rect">
            <a:avLst/>
          </a:prstGeom>
        </p:spPr>
      </p:pic>
      <p:pic>
        <p:nvPicPr>
          <p:cNvPr id="13" name="Picture 12"/>
          <p:cNvPicPr>
            <a:picLocks noChangeAspect="1"/>
          </p:cNvPicPr>
          <p:nvPr/>
        </p:nvPicPr>
        <p:blipFill>
          <a:blip r:embed="rId3"/>
          <a:stretch>
            <a:fillRect/>
          </a:stretch>
        </p:blipFill>
        <p:spPr>
          <a:xfrm>
            <a:off x="4780488" y="3754474"/>
            <a:ext cx="4273213" cy="1702271"/>
          </a:xfrm>
          <a:prstGeom prst="rect">
            <a:avLst/>
          </a:prstGeom>
        </p:spPr>
      </p:pic>
    </p:spTree>
    <p:extLst>
      <p:ext uri="{BB962C8B-B14F-4D97-AF65-F5344CB8AC3E}">
        <p14:creationId xmlns:p14="http://schemas.microsoft.com/office/powerpoint/2010/main" val="4024643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7" name="TextBox 6"/>
          <p:cNvSpPr txBox="1"/>
          <p:nvPr/>
        </p:nvSpPr>
        <p:spPr>
          <a:xfrm>
            <a:off x="1" y="681572"/>
            <a:ext cx="4765964" cy="5355312"/>
          </a:xfrm>
          <a:prstGeom prst="rect">
            <a:avLst/>
          </a:prstGeom>
          <a:noFill/>
        </p:spPr>
        <p:txBody>
          <a:bodyPr wrap="square" rtlCol="0">
            <a:spAutoFit/>
          </a:bodyPr>
          <a:lstStyle/>
          <a:p>
            <a:r>
              <a:rPr lang="en-GB" sz="1200" b="1" dirty="0" smtClean="0"/>
              <a:t>Violence </a:t>
            </a:r>
            <a:r>
              <a:rPr lang="en-GB" sz="1200" b="1" dirty="0"/>
              <a:t>with </a:t>
            </a:r>
            <a:r>
              <a:rPr lang="en-GB" sz="1200" b="1" dirty="0" smtClean="0"/>
              <a:t>Injury* </a:t>
            </a:r>
          </a:p>
          <a:p>
            <a:pPr marL="171450" indent="-171450">
              <a:buFont typeface="Arial" panose="020B0604020202020204" pitchFamily="34" charset="0"/>
              <a:buChar char="•"/>
            </a:pPr>
            <a:r>
              <a:rPr lang="en-GB" sz="1200" dirty="0" smtClean="0"/>
              <a:t>3.0% </a:t>
            </a:r>
            <a:r>
              <a:rPr lang="en-GB" sz="1200" dirty="0"/>
              <a:t>increase </a:t>
            </a:r>
            <a:r>
              <a:rPr lang="en-GB" sz="1200" dirty="0" smtClean="0"/>
              <a:t>(402 additional </a:t>
            </a:r>
            <a:r>
              <a:rPr lang="en-GB" sz="1200" dirty="0"/>
              <a:t>offences</a:t>
            </a:r>
            <a:r>
              <a:rPr lang="en-GB" sz="1200" dirty="0" smtClean="0"/>
              <a:t>).</a:t>
            </a:r>
          </a:p>
          <a:p>
            <a:pPr marL="171450" indent="-171450">
              <a:buFont typeface="Arial" panose="020B0604020202020204" pitchFamily="34" charset="0"/>
              <a:buChar char="•"/>
            </a:pPr>
            <a:r>
              <a:rPr lang="en-GB" sz="1200" dirty="0"/>
              <a:t>Essex is 4</a:t>
            </a:r>
            <a:r>
              <a:rPr lang="en-GB" sz="1200" baseline="30000" dirty="0"/>
              <a:t>th</a:t>
            </a:r>
            <a:r>
              <a:rPr lang="en-GB" sz="1200" dirty="0"/>
              <a:t> in its MSG and 14</a:t>
            </a:r>
            <a:r>
              <a:rPr lang="en-GB" sz="1200" baseline="30000" dirty="0"/>
              <a:t>th</a:t>
            </a:r>
            <a:r>
              <a:rPr lang="en-GB" sz="1200" dirty="0"/>
              <a:t> nationally for crimes per 1,000 of the population</a:t>
            </a:r>
            <a:r>
              <a:rPr lang="en-GB" sz="1200" dirty="0" smtClean="0"/>
              <a:t>. Essex is 3</a:t>
            </a:r>
            <a:r>
              <a:rPr lang="en-GB" sz="1200" baseline="30000" dirty="0" smtClean="0"/>
              <a:t>rd</a:t>
            </a:r>
            <a:r>
              <a:rPr lang="en-GB" sz="1200" dirty="0" smtClean="0"/>
              <a:t> in its MSG and 11</a:t>
            </a:r>
            <a:r>
              <a:rPr lang="en-GB" sz="1200" baseline="30000" dirty="0" smtClean="0"/>
              <a:t>th</a:t>
            </a:r>
            <a:r>
              <a:rPr lang="en-GB" sz="1200" dirty="0" smtClean="0"/>
              <a:t> nationally for crime increase. </a:t>
            </a:r>
          </a:p>
          <a:p>
            <a:pPr marL="171450" indent="-171450">
              <a:buFont typeface="Arial" panose="020B0604020202020204" pitchFamily="34" charset="0"/>
              <a:buChar char="•"/>
            </a:pPr>
            <a:r>
              <a:rPr lang="en-GB" sz="1200" dirty="0" smtClean="0"/>
              <a:t>Increases </a:t>
            </a:r>
            <a:r>
              <a:rPr lang="en-GB" sz="1200" dirty="0"/>
              <a:t>seen </a:t>
            </a:r>
            <a:r>
              <a:rPr lang="en-GB" sz="1200" dirty="0" smtClean="0"/>
              <a:t>in 37 out of 42 </a:t>
            </a:r>
            <a:r>
              <a:rPr lang="en-GB" sz="1200" dirty="0"/>
              <a:t>forces. The national </a:t>
            </a:r>
            <a:r>
              <a:rPr lang="en-GB" sz="1200" dirty="0" smtClean="0"/>
              <a:t>increase </a:t>
            </a:r>
            <a:r>
              <a:rPr lang="en-GB" sz="1200" dirty="0"/>
              <a:t>was </a:t>
            </a:r>
            <a:r>
              <a:rPr lang="en-GB" sz="1200" dirty="0" smtClean="0"/>
              <a:t>9.9%.  </a:t>
            </a:r>
          </a:p>
          <a:p>
            <a:pPr marL="171450" indent="-171450">
              <a:buFont typeface="Arial" panose="020B0604020202020204" pitchFamily="34" charset="0"/>
              <a:buChar char="•"/>
            </a:pPr>
            <a:r>
              <a:rPr lang="en-GB" sz="1200" dirty="0" smtClean="0"/>
              <a:t>83.1% </a:t>
            </a:r>
            <a:r>
              <a:rPr lang="en-GB" sz="1200" dirty="0"/>
              <a:t>of Violence with Injury is Actual Bodily Harm (</a:t>
            </a:r>
            <a:r>
              <a:rPr lang="en-GB" sz="1200" dirty="0" smtClean="0"/>
              <a:t>ABH). By </a:t>
            </a:r>
            <a:r>
              <a:rPr lang="en-GB" sz="1200" dirty="0"/>
              <a:t>volume, ABH rose by </a:t>
            </a:r>
            <a:r>
              <a:rPr lang="en-GB" sz="1200" dirty="0" smtClean="0"/>
              <a:t>2.1% (240 additional </a:t>
            </a:r>
            <a:r>
              <a:rPr lang="en-GB" sz="1200" dirty="0"/>
              <a:t>offences).</a:t>
            </a:r>
          </a:p>
          <a:p>
            <a:pPr marL="171450" indent="-171450">
              <a:buFont typeface="Arial" panose="020B0604020202020204" pitchFamily="34" charset="0"/>
              <a:buChar char="•"/>
            </a:pPr>
            <a:r>
              <a:rPr lang="en-GB" sz="1200" dirty="0" smtClean="0"/>
              <a:t>59.7% </a:t>
            </a:r>
            <a:r>
              <a:rPr lang="en-GB" sz="1200" dirty="0"/>
              <a:t>of the increase in Violence with </a:t>
            </a:r>
            <a:r>
              <a:rPr lang="en-GB" sz="1200" dirty="0" smtClean="0"/>
              <a:t>Injury is due to the rise in ABH.</a:t>
            </a:r>
          </a:p>
          <a:p>
            <a:pPr marL="171450" indent="-171450">
              <a:buFont typeface="Arial" panose="020B0604020202020204" pitchFamily="34" charset="0"/>
              <a:buChar char="•"/>
            </a:pPr>
            <a:r>
              <a:rPr lang="en-GB" sz="1200" dirty="0" smtClean="0"/>
              <a:t>32.4% of Violence with Injury is Domestic Abuse-related.</a:t>
            </a:r>
            <a:endParaRPr lang="en-GB" sz="1200" dirty="0"/>
          </a:p>
          <a:p>
            <a:pPr marL="171450" indent="-171450">
              <a:buFont typeface="Arial" panose="020B0604020202020204" pitchFamily="34" charset="0"/>
              <a:buChar char="•"/>
            </a:pPr>
            <a:r>
              <a:rPr lang="en-GB" sz="1200" dirty="0" smtClean="0"/>
              <a:t>Two districts </a:t>
            </a:r>
            <a:r>
              <a:rPr lang="en-GB" sz="1200" dirty="0"/>
              <a:t>experienced </a:t>
            </a:r>
            <a:r>
              <a:rPr lang="en-GB" sz="1200" dirty="0" smtClean="0"/>
              <a:t>statistically significant increases </a:t>
            </a:r>
            <a:r>
              <a:rPr lang="en-GB" sz="1200" dirty="0"/>
              <a:t>in </a:t>
            </a:r>
            <a:r>
              <a:rPr lang="en-GB" sz="1200" dirty="0" smtClean="0"/>
              <a:t>September 2018.</a:t>
            </a:r>
          </a:p>
          <a:p>
            <a:pPr marL="171450" indent="-171450">
              <a:buFont typeface="Arial" panose="020B0604020202020204" pitchFamily="34" charset="0"/>
              <a:buChar char="•"/>
            </a:pPr>
            <a:r>
              <a:rPr lang="en-GB" sz="1200" dirty="0" smtClean="0"/>
              <a:t>Although there is no consistent pattern to provide a statistical forecast **, Violence with Injury is likely to continue to increase in the medium to long-term.</a:t>
            </a:r>
          </a:p>
          <a:p>
            <a:endParaRPr lang="en-GB" sz="600" dirty="0"/>
          </a:p>
          <a:p>
            <a:r>
              <a:rPr lang="en-GB" sz="1200" b="1" dirty="0"/>
              <a:t>Domestic Abuse</a:t>
            </a:r>
          </a:p>
          <a:p>
            <a:pPr marL="171450" indent="-171450">
              <a:buFont typeface="Arial" panose="020B0604020202020204" pitchFamily="34" charset="0"/>
              <a:buChar char="•"/>
            </a:pPr>
            <a:r>
              <a:rPr lang="en-GB" sz="1200" dirty="0"/>
              <a:t>39.3% increase (6,078 additional offences). </a:t>
            </a:r>
          </a:p>
          <a:p>
            <a:pPr marL="171450" indent="-171450">
              <a:buFont typeface="Arial" panose="020B0604020202020204" pitchFamily="34" charset="0"/>
              <a:buChar char="•"/>
            </a:pPr>
            <a:r>
              <a:rPr lang="en-GB" sz="1200" dirty="0"/>
              <a:t>There are no national or MSG comparisons on </a:t>
            </a:r>
            <a:r>
              <a:rPr lang="en-GB" sz="1200" dirty="0" err="1"/>
              <a:t>iQuanta</a:t>
            </a:r>
            <a:r>
              <a:rPr lang="en-GB" sz="1200" dirty="0" smtClean="0"/>
              <a:t>*** </a:t>
            </a:r>
            <a:r>
              <a:rPr lang="en-GB" sz="1200" dirty="0"/>
              <a:t>for Domestic Abuse.</a:t>
            </a:r>
          </a:p>
          <a:p>
            <a:pPr marL="171450" indent="-171450">
              <a:buFont typeface="Arial" panose="020B0604020202020204" pitchFamily="34" charset="0"/>
              <a:buChar char="•"/>
            </a:pPr>
            <a:r>
              <a:rPr lang="en-GB" sz="1200" dirty="0"/>
              <a:t>Four districts experienced statistically significant increases in September 2018.</a:t>
            </a:r>
          </a:p>
          <a:p>
            <a:pPr marL="171450" indent="-171450">
              <a:buFont typeface="Arial" panose="020B0604020202020204" pitchFamily="34" charset="0"/>
              <a:buChar char="•"/>
            </a:pPr>
            <a:r>
              <a:rPr lang="en-GB" sz="1200" dirty="0"/>
              <a:t>The forecast is </a:t>
            </a:r>
            <a:r>
              <a:rPr lang="en-GB" sz="1200" dirty="0" smtClean="0"/>
              <a:t>that </a:t>
            </a:r>
            <a:r>
              <a:rPr lang="en-GB" sz="1200" dirty="0"/>
              <a:t>that although </a:t>
            </a:r>
            <a:r>
              <a:rPr lang="en-GB" sz="1200" dirty="0" smtClean="0"/>
              <a:t>Domestic Abuse (all risk levels combined) will </a:t>
            </a:r>
            <a:r>
              <a:rPr lang="en-GB" sz="1200" dirty="0"/>
              <a:t>decrease for the next </a:t>
            </a:r>
            <a:r>
              <a:rPr lang="en-GB" sz="1200" dirty="0" smtClean="0"/>
              <a:t>two </a:t>
            </a:r>
            <a:r>
              <a:rPr lang="en-GB" sz="1200" dirty="0"/>
              <a:t>months, the level will be higher </a:t>
            </a:r>
            <a:r>
              <a:rPr lang="en-GB" sz="1200" dirty="0" smtClean="0"/>
              <a:t>than </a:t>
            </a:r>
            <a:r>
              <a:rPr lang="en-GB" sz="1200" dirty="0"/>
              <a:t>that experienced in the same months in previous </a:t>
            </a:r>
            <a:r>
              <a:rPr lang="en-GB" sz="1200" dirty="0" smtClean="0"/>
              <a:t>years.</a:t>
            </a:r>
            <a:endParaRPr lang="en-GB" sz="1200" dirty="0"/>
          </a:p>
          <a:p>
            <a:pPr marL="171450" indent="-171450">
              <a:buFont typeface="Arial" panose="020B0604020202020204" pitchFamily="34" charset="0"/>
              <a:buChar char="•"/>
            </a:pPr>
            <a:r>
              <a:rPr lang="en-GB" sz="1200" dirty="0"/>
              <a:t>High Risk Domestic Abuse 12.6% increase (254 additional offences).</a:t>
            </a:r>
          </a:p>
          <a:p>
            <a:pPr marL="171450" indent="-171450">
              <a:buFont typeface="Arial" panose="020B0604020202020204" pitchFamily="34" charset="0"/>
              <a:buChar char="•"/>
            </a:pPr>
            <a:r>
              <a:rPr lang="en-GB" sz="1200" dirty="0"/>
              <a:t>Medium Risk Domestic Abuse 3.5% decrease (161 fewer offences).</a:t>
            </a:r>
          </a:p>
          <a:p>
            <a:pPr marL="171450" indent="-171450">
              <a:buFont typeface="Arial" panose="020B0604020202020204" pitchFamily="34" charset="0"/>
              <a:buChar char="•"/>
            </a:pPr>
            <a:r>
              <a:rPr lang="en-GB" sz="1200" dirty="0"/>
              <a:t>Standard Risk Domestic Abuse 60.1% increase (5,084 additional offences</a:t>
            </a:r>
            <a:r>
              <a:rPr lang="en-GB" sz="1200" dirty="0" smtClean="0"/>
              <a:t>).</a:t>
            </a:r>
            <a:endParaRPr lang="en-GB" sz="1200" dirty="0"/>
          </a:p>
        </p:txBody>
      </p:sp>
      <p:sp>
        <p:nvSpPr>
          <p:cNvPr id="5" name="Slide Number Placeholder 4"/>
          <p:cNvSpPr>
            <a:spLocks noGrp="1"/>
          </p:cNvSpPr>
          <p:nvPr>
            <p:ph type="sldNum" sz="quarter" idx="12"/>
          </p:nvPr>
        </p:nvSpPr>
        <p:spPr/>
        <p:txBody>
          <a:bodyPr/>
          <a:lstStyle/>
          <a:p>
            <a:fld id="{E0D83E65-4E55-4BA6-A0BC-212B9D3BDCE3}" type="slidenum">
              <a:rPr lang="en-GB" smtClean="0"/>
              <a:pPr/>
              <a:t>3</a:t>
            </a:fld>
            <a:endParaRPr lang="en-GB" dirty="0"/>
          </a:p>
        </p:txBody>
      </p:sp>
      <p:sp>
        <p:nvSpPr>
          <p:cNvPr id="16" name="TextBox 15"/>
          <p:cNvSpPr txBox="1"/>
          <p:nvPr/>
        </p:nvSpPr>
        <p:spPr>
          <a:xfrm>
            <a:off x="1" y="5965740"/>
            <a:ext cx="8460432" cy="861774"/>
          </a:xfrm>
          <a:prstGeom prst="rect">
            <a:avLst/>
          </a:prstGeom>
          <a:noFill/>
        </p:spPr>
        <p:txBody>
          <a:bodyPr wrap="square" rtlCol="0">
            <a:spAutoFit/>
          </a:bodyPr>
          <a:lstStyle/>
          <a:p>
            <a:r>
              <a:rPr lang="en-GB" sz="1000" dirty="0" smtClean="0"/>
              <a:t>* Offences included within the Violence with </a:t>
            </a:r>
            <a:r>
              <a:rPr lang="en-GB" sz="1000" dirty="0"/>
              <a:t>Injury classification </a:t>
            </a:r>
            <a:r>
              <a:rPr lang="en-GB" sz="1000" dirty="0" smtClean="0"/>
              <a:t>changed in November 2017.  Offences involving “Death </a:t>
            </a:r>
            <a:r>
              <a:rPr lang="en-GB" sz="1000" dirty="0"/>
              <a:t>or Serious Injury – Unlawful </a:t>
            </a:r>
            <a:r>
              <a:rPr lang="en-GB" sz="1000" dirty="0" smtClean="0"/>
              <a:t>Driving” have now been removed and are in a separate category. Please note iQuanta related positions still relate to the former definition.</a:t>
            </a:r>
          </a:p>
          <a:p>
            <a:r>
              <a:rPr lang="en-GB" sz="1000" dirty="0" smtClean="0"/>
              <a:t>** When offences/solved rates do not follow a statistically consistent pattern (namely when the R</a:t>
            </a:r>
            <a:r>
              <a:rPr lang="en-GB" sz="1000" baseline="30000" dirty="0" smtClean="0"/>
              <a:t>2</a:t>
            </a:r>
            <a:r>
              <a:rPr lang="en-GB" sz="1000" dirty="0" smtClean="0"/>
              <a:t> is below 0.6) no forecast has been shown.</a:t>
            </a:r>
          </a:p>
          <a:p>
            <a:r>
              <a:rPr lang="en-GB" sz="1000" dirty="0" smtClean="0"/>
              <a:t>*** </a:t>
            </a:r>
            <a:r>
              <a:rPr lang="en-GB" sz="1000" dirty="0"/>
              <a:t>A web-based service provided for the use of Police forces, Community Safety Partnerships (CSPs) and Her Majesty’s Inspectorate of Constabulary and Fire &amp; Rescue Service (HMICFRS).</a:t>
            </a:r>
          </a:p>
        </p:txBody>
      </p:sp>
      <p:sp>
        <p:nvSpPr>
          <p:cNvPr id="17" name="TextBox 16"/>
          <p:cNvSpPr txBox="1"/>
          <p:nvPr/>
        </p:nvSpPr>
        <p:spPr>
          <a:xfrm>
            <a:off x="4825382" y="1030986"/>
            <a:ext cx="1236639" cy="261610"/>
          </a:xfrm>
          <a:prstGeom prst="rect">
            <a:avLst/>
          </a:prstGeom>
          <a:noFill/>
        </p:spPr>
        <p:txBody>
          <a:bodyPr wrap="square" rtlCol="0">
            <a:spAutoFit/>
          </a:bodyPr>
          <a:lstStyle/>
          <a:p>
            <a:r>
              <a:rPr lang="en-GB" sz="1100" dirty="0" smtClean="0"/>
              <a:t>Figure 3</a:t>
            </a:r>
            <a:endParaRPr lang="en-GB" sz="1100" dirty="0"/>
          </a:p>
        </p:txBody>
      </p:sp>
      <p:sp>
        <p:nvSpPr>
          <p:cNvPr id="18" name="TextBox 17"/>
          <p:cNvSpPr txBox="1"/>
          <p:nvPr/>
        </p:nvSpPr>
        <p:spPr>
          <a:xfrm>
            <a:off x="4780488" y="3443689"/>
            <a:ext cx="1236639" cy="261610"/>
          </a:xfrm>
          <a:prstGeom prst="rect">
            <a:avLst/>
          </a:prstGeom>
          <a:noFill/>
        </p:spPr>
        <p:txBody>
          <a:bodyPr wrap="square" rtlCol="0">
            <a:spAutoFit/>
          </a:bodyPr>
          <a:lstStyle/>
          <a:p>
            <a:r>
              <a:rPr lang="en-GB" sz="1100" dirty="0" smtClean="0"/>
              <a:t>Figure 4</a:t>
            </a:r>
            <a:endParaRPr lang="en-GB" sz="1100" dirty="0"/>
          </a:p>
        </p:txBody>
      </p:sp>
      <p:pic>
        <p:nvPicPr>
          <p:cNvPr id="3" name="Picture 2"/>
          <p:cNvPicPr>
            <a:picLocks noChangeAspect="1"/>
          </p:cNvPicPr>
          <p:nvPr/>
        </p:nvPicPr>
        <p:blipFill>
          <a:blip r:embed="rId2"/>
          <a:stretch>
            <a:fillRect/>
          </a:stretch>
        </p:blipFill>
        <p:spPr>
          <a:xfrm>
            <a:off x="4765965" y="3750110"/>
            <a:ext cx="4287736" cy="1708056"/>
          </a:xfrm>
          <a:prstGeom prst="rect">
            <a:avLst/>
          </a:prstGeom>
        </p:spPr>
      </p:pic>
      <p:pic>
        <p:nvPicPr>
          <p:cNvPr id="10" name="Picture 9"/>
          <p:cNvPicPr>
            <a:picLocks noChangeAspect="1"/>
          </p:cNvPicPr>
          <p:nvPr/>
        </p:nvPicPr>
        <p:blipFill>
          <a:blip r:embed="rId3"/>
          <a:stretch>
            <a:fillRect/>
          </a:stretch>
        </p:blipFill>
        <p:spPr>
          <a:xfrm>
            <a:off x="4765965" y="1468223"/>
            <a:ext cx="4287736" cy="1708056"/>
          </a:xfrm>
          <a:prstGeom prst="rect">
            <a:avLst/>
          </a:prstGeom>
        </p:spPr>
      </p:pic>
    </p:spTree>
    <p:extLst>
      <p:ext uri="{BB962C8B-B14F-4D97-AF65-F5344CB8AC3E}">
        <p14:creationId xmlns:p14="http://schemas.microsoft.com/office/powerpoint/2010/main" val="2568737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107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4</a:t>
            </a:fld>
            <a:endParaRPr lang="en-GB" dirty="0"/>
          </a:p>
        </p:txBody>
      </p:sp>
      <p:sp>
        <p:nvSpPr>
          <p:cNvPr id="13" name="TextBox 12"/>
          <p:cNvSpPr txBox="1"/>
          <p:nvPr/>
        </p:nvSpPr>
        <p:spPr>
          <a:xfrm>
            <a:off x="29479" y="642174"/>
            <a:ext cx="4752528" cy="338554"/>
          </a:xfrm>
          <a:prstGeom prst="rect">
            <a:avLst/>
          </a:prstGeom>
          <a:noFill/>
        </p:spPr>
        <p:txBody>
          <a:bodyPr wrap="square" rtlCol="0">
            <a:spAutoFit/>
          </a:bodyPr>
          <a:lstStyle/>
          <a:p>
            <a:pPr lvl="0"/>
            <a:r>
              <a:rPr lang="en-GB" sz="1600" b="1" u="sng" dirty="0"/>
              <a:t>Statistical </a:t>
            </a:r>
            <a:r>
              <a:rPr lang="en-GB" sz="1600" b="1" u="sng" dirty="0" smtClean="0"/>
              <a:t>Exceptions – Offences</a:t>
            </a:r>
            <a:endParaRPr lang="en-GB" sz="1200" dirty="0" smtClean="0">
              <a:solidFill>
                <a:srgbClr val="FF0000"/>
              </a:solidFill>
            </a:endParaRPr>
          </a:p>
        </p:txBody>
      </p:sp>
      <p:sp>
        <p:nvSpPr>
          <p:cNvPr id="11" name="TextBox 10"/>
          <p:cNvSpPr txBox="1"/>
          <p:nvPr/>
        </p:nvSpPr>
        <p:spPr>
          <a:xfrm>
            <a:off x="0" y="959060"/>
            <a:ext cx="4764955" cy="5078313"/>
          </a:xfrm>
          <a:prstGeom prst="rect">
            <a:avLst/>
          </a:prstGeom>
          <a:noFill/>
        </p:spPr>
        <p:txBody>
          <a:bodyPr wrap="square" rtlCol="0">
            <a:spAutoFit/>
          </a:bodyPr>
          <a:lstStyle/>
          <a:p>
            <a:r>
              <a:rPr lang="en-GB" sz="1200" b="1" dirty="0" smtClean="0"/>
              <a:t>Stalking and Harassment Offences</a:t>
            </a:r>
            <a:endParaRPr lang="en-GB" sz="1200" b="1" dirty="0"/>
          </a:p>
          <a:p>
            <a:pPr marL="171450" indent="-171450">
              <a:buFont typeface="Arial" panose="020B0604020202020204" pitchFamily="34" charset="0"/>
              <a:buChar char="•"/>
            </a:pPr>
            <a:r>
              <a:rPr lang="en-GB" sz="1200" dirty="0"/>
              <a:t>The </a:t>
            </a:r>
            <a:r>
              <a:rPr lang="en-GB" sz="1200" dirty="0" smtClean="0"/>
              <a:t>Force and nine districts experienced </a:t>
            </a:r>
            <a:r>
              <a:rPr lang="en-GB" sz="1200" dirty="0"/>
              <a:t>statistically significant </a:t>
            </a:r>
            <a:r>
              <a:rPr lang="en-GB" sz="1200" dirty="0" smtClean="0"/>
              <a:t>increases in September 2018.</a:t>
            </a:r>
            <a:endParaRPr lang="en-GB" sz="1200" dirty="0"/>
          </a:p>
          <a:p>
            <a:pPr marL="171450" indent="-171450">
              <a:buFont typeface="Arial" panose="020B0604020202020204" pitchFamily="34" charset="0"/>
              <a:buChar char="•"/>
            </a:pPr>
            <a:r>
              <a:rPr lang="en-GB" sz="1200" dirty="0" smtClean="0"/>
              <a:t>73.3% </a:t>
            </a:r>
            <a:r>
              <a:rPr lang="en-GB" sz="1200" dirty="0"/>
              <a:t>increase </a:t>
            </a:r>
            <a:r>
              <a:rPr lang="en-GB" sz="1200" dirty="0" smtClean="0"/>
              <a:t>(6,536 offences). The </a:t>
            </a:r>
            <a:r>
              <a:rPr lang="en-GB" sz="1200" dirty="0"/>
              <a:t>national increase </a:t>
            </a:r>
            <a:r>
              <a:rPr lang="en-GB" sz="1200" dirty="0" smtClean="0"/>
              <a:t>was 30.1%. </a:t>
            </a:r>
          </a:p>
          <a:p>
            <a:pPr marL="171450" indent="-171450">
              <a:buFont typeface="Arial" panose="020B0604020202020204" pitchFamily="34" charset="0"/>
              <a:buChar char="•"/>
            </a:pPr>
            <a:r>
              <a:rPr lang="en-GB" sz="1200" dirty="0" smtClean="0"/>
              <a:t>From April 2018, forces began to record </a:t>
            </a:r>
            <a:r>
              <a:rPr lang="en-GB" sz="1200" dirty="0"/>
              <a:t>both the </a:t>
            </a:r>
            <a:r>
              <a:rPr lang="en-GB" sz="1200" dirty="0" smtClean="0"/>
              <a:t>Harassment </a:t>
            </a:r>
            <a:r>
              <a:rPr lang="en-GB" sz="1200" dirty="0"/>
              <a:t>and the most serious additional </a:t>
            </a:r>
            <a:r>
              <a:rPr lang="en-GB" sz="1200" dirty="0" smtClean="0"/>
              <a:t>crime, whereas when </a:t>
            </a:r>
            <a:r>
              <a:rPr lang="en-GB" sz="1200" dirty="0"/>
              <a:t>someone </a:t>
            </a:r>
            <a:r>
              <a:rPr lang="en-GB" sz="1200" dirty="0" smtClean="0"/>
              <a:t>previously committed </a:t>
            </a:r>
            <a:r>
              <a:rPr lang="en-GB" sz="1200" dirty="0"/>
              <a:t>a Harassment type offence and another offence (such as </a:t>
            </a:r>
            <a:r>
              <a:rPr lang="en-GB" sz="1200" dirty="0" smtClean="0"/>
              <a:t>ABH) </a:t>
            </a:r>
            <a:r>
              <a:rPr lang="en-GB" sz="1200" dirty="0"/>
              <a:t>we </a:t>
            </a:r>
            <a:r>
              <a:rPr lang="en-GB" sz="1200" dirty="0" smtClean="0"/>
              <a:t>recorded just </a:t>
            </a:r>
            <a:r>
              <a:rPr lang="en-GB" sz="1200" dirty="0"/>
              <a:t>the other offence, not the </a:t>
            </a:r>
            <a:r>
              <a:rPr lang="en-GB" sz="1200" dirty="0" smtClean="0"/>
              <a:t>Harassment.</a:t>
            </a:r>
          </a:p>
          <a:p>
            <a:pPr marL="171450" indent="-171450">
              <a:buFont typeface="Arial" panose="020B0604020202020204" pitchFamily="34" charset="0"/>
              <a:buChar char="•"/>
            </a:pPr>
            <a:r>
              <a:rPr lang="en-GB" sz="1200" dirty="0" smtClean="0"/>
              <a:t>There </a:t>
            </a:r>
            <a:r>
              <a:rPr lang="en-GB" sz="1200" dirty="0"/>
              <a:t>are </a:t>
            </a:r>
            <a:r>
              <a:rPr lang="en-GB" sz="1200" dirty="0" smtClean="0"/>
              <a:t>no full year </a:t>
            </a:r>
            <a:r>
              <a:rPr lang="en-GB" sz="1200" dirty="0"/>
              <a:t>national or MSG comparisons on </a:t>
            </a:r>
            <a:r>
              <a:rPr lang="en-GB" sz="1200" dirty="0" smtClean="0"/>
              <a:t>iQuanta.</a:t>
            </a:r>
          </a:p>
          <a:p>
            <a:pPr marL="171450" indent="-171450">
              <a:buFont typeface="Arial" panose="020B0604020202020204" pitchFamily="34" charset="0"/>
              <a:buChar char="•"/>
            </a:pPr>
            <a:r>
              <a:rPr lang="en-GB" sz="1200" dirty="0" smtClean="0"/>
              <a:t>35.2% of offences were Domestic Abuse-related.</a:t>
            </a:r>
          </a:p>
          <a:p>
            <a:pPr marL="171450" indent="-171450">
              <a:buFont typeface="Arial" panose="020B0604020202020204" pitchFamily="34" charset="0"/>
              <a:buChar char="•"/>
            </a:pPr>
            <a:r>
              <a:rPr lang="en-GB" sz="1200" dirty="0"/>
              <a:t>The </a:t>
            </a:r>
            <a:r>
              <a:rPr lang="en-GB" sz="1200" dirty="0" smtClean="0"/>
              <a:t>forecast </a:t>
            </a:r>
            <a:r>
              <a:rPr lang="en-GB" sz="1200" dirty="0"/>
              <a:t>is that </a:t>
            </a:r>
            <a:r>
              <a:rPr lang="en-GB" sz="1200" dirty="0" smtClean="0"/>
              <a:t>Stalking and Harassment will decrease. None </a:t>
            </a:r>
            <a:r>
              <a:rPr lang="en-GB" sz="1200" dirty="0"/>
              <a:t>of the next three months are forecasted to be statistical exceptions</a:t>
            </a:r>
            <a:r>
              <a:rPr lang="en-GB" sz="1200" dirty="0" smtClean="0"/>
              <a:t>.</a:t>
            </a:r>
            <a:endParaRPr lang="en-GB" sz="1200" dirty="0"/>
          </a:p>
          <a:p>
            <a:pPr lvl="0"/>
            <a:r>
              <a:rPr lang="en-GB" sz="1200" dirty="0"/>
              <a:t/>
            </a:r>
            <a:br>
              <a:rPr lang="en-GB" sz="1200" dirty="0"/>
            </a:br>
            <a:endParaRPr lang="en-GB" sz="1200" dirty="0" smtClean="0"/>
          </a:p>
          <a:p>
            <a:pPr lvl="0"/>
            <a:endParaRPr lang="en-GB" sz="1200" dirty="0" smtClean="0"/>
          </a:p>
          <a:p>
            <a:r>
              <a:rPr lang="en-GB" sz="1200" b="1" dirty="0"/>
              <a:t>Theft of a Vehicle Offences</a:t>
            </a:r>
          </a:p>
          <a:p>
            <a:pPr marL="171450" indent="-171450">
              <a:buFont typeface="Arial" panose="020B0604020202020204" pitchFamily="34" charset="0"/>
              <a:buChar char="•"/>
            </a:pPr>
            <a:r>
              <a:rPr lang="en-GB" sz="1200" dirty="0"/>
              <a:t>The Force and four districts experienced statistically significant increases in September 2018.</a:t>
            </a:r>
          </a:p>
          <a:p>
            <a:pPr marL="171450" indent="-171450">
              <a:buFont typeface="Arial" panose="020B0604020202020204" pitchFamily="34" charset="0"/>
              <a:buChar char="•"/>
            </a:pPr>
            <a:r>
              <a:rPr lang="en-GB" sz="1200" dirty="0"/>
              <a:t>13.0% increase (550 offences). </a:t>
            </a:r>
          </a:p>
          <a:p>
            <a:pPr marL="171450" indent="-171450">
              <a:buFont typeface="Arial" panose="020B0604020202020204" pitchFamily="34" charset="0"/>
              <a:buChar char="•"/>
            </a:pPr>
            <a:r>
              <a:rPr lang="en-GB" sz="1200" dirty="0"/>
              <a:t>Essex is 8</a:t>
            </a:r>
            <a:r>
              <a:rPr lang="en-GB" sz="1200" baseline="30000" dirty="0"/>
              <a:t>th</a:t>
            </a:r>
            <a:r>
              <a:rPr lang="en-GB" sz="1200" dirty="0"/>
              <a:t> in its MSG and 39</a:t>
            </a:r>
            <a:r>
              <a:rPr lang="en-GB" sz="1200" baseline="30000" dirty="0"/>
              <a:t>th</a:t>
            </a:r>
            <a:r>
              <a:rPr lang="en-GB" sz="1200" dirty="0"/>
              <a:t> nationally for crimes per 1,000 of the population. </a:t>
            </a:r>
            <a:r>
              <a:rPr lang="en-GB" sz="1200" dirty="0" smtClean="0"/>
              <a:t>Essex </a:t>
            </a:r>
            <a:r>
              <a:rPr lang="en-GB" sz="1200" dirty="0"/>
              <a:t>is 6</a:t>
            </a:r>
            <a:r>
              <a:rPr lang="en-GB" sz="1200" baseline="30000" dirty="0"/>
              <a:t>th</a:t>
            </a:r>
            <a:r>
              <a:rPr lang="en-GB" sz="1200" dirty="0"/>
              <a:t> in its MSG and 29</a:t>
            </a:r>
            <a:r>
              <a:rPr lang="en-GB" sz="1200" baseline="30000" dirty="0"/>
              <a:t>th</a:t>
            </a:r>
            <a:r>
              <a:rPr lang="en-GB" sz="1200" dirty="0"/>
              <a:t> nationally for crime increase. </a:t>
            </a:r>
          </a:p>
          <a:p>
            <a:pPr marL="171450" indent="-171450">
              <a:buFont typeface="Arial" panose="020B0604020202020204" pitchFamily="34" charset="0"/>
              <a:buChar char="•"/>
            </a:pPr>
            <a:r>
              <a:rPr lang="en-GB" sz="1200" dirty="0"/>
              <a:t>Increases seen in 33 out of 42 forces. </a:t>
            </a:r>
          </a:p>
          <a:p>
            <a:pPr marL="171450" indent="-171450">
              <a:buFont typeface="Arial" panose="020B0604020202020204" pitchFamily="34" charset="0"/>
              <a:buChar char="•"/>
            </a:pPr>
            <a:r>
              <a:rPr lang="en-GB" sz="1200" dirty="0"/>
              <a:t>The forecast is that Theft of a Vehicle offences will </a:t>
            </a:r>
            <a:r>
              <a:rPr lang="en-GB" sz="1200" dirty="0" smtClean="0"/>
              <a:t>decrease over the next three months, none of which are forecasted to be statistical exceptions.</a:t>
            </a:r>
            <a:endParaRPr lang="en-GB" sz="1200" dirty="0"/>
          </a:p>
          <a:p>
            <a:pPr lvl="0"/>
            <a:endParaRPr lang="en-GB" sz="1200" dirty="0" smtClean="0"/>
          </a:p>
        </p:txBody>
      </p:sp>
      <p:sp>
        <p:nvSpPr>
          <p:cNvPr id="15" name="TextBox 14"/>
          <p:cNvSpPr txBox="1"/>
          <p:nvPr/>
        </p:nvSpPr>
        <p:spPr>
          <a:xfrm>
            <a:off x="4825382" y="1030986"/>
            <a:ext cx="1236639" cy="261610"/>
          </a:xfrm>
          <a:prstGeom prst="rect">
            <a:avLst/>
          </a:prstGeom>
          <a:noFill/>
        </p:spPr>
        <p:txBody>
          <a:bodyPr wrap="square" rtlCol="0">
            <a:spAutoFit/>
          </a:bodyPr>
          <a:lstStyle/>
          <a:p>
            <a:r>
              <a:rPr lang="en-GB" sz="1100" dirty="0" smtClean="0"/>
              <a:t>Figure 5</a:t>
            </a:r>
            <a:endParaRPr lang="en-GB" sz="1100" dirty="0"/>
          </a:p>
        </p:txBody>
      </p:sp>
      <p:sp>
        <p:nvSpPr>
          <p:cNvPr id="17" name="TextBox 16"/>
          <p:cNvSpPr txBox="1"/>
          <p:nvPr/>
        </p:nvSpPr>
        <p:spPr>
          <a:xfrm>
            <a:off x="4787857" y="3743215"/>
            <a:ext cx="1236639" cy="261610"/>
          </a:xfrm>
          <a:prstGeom prst="rect">
            <a:avLst/>
          </a:prstGeom>
          <a:noFill/>
        </p:spPr>
        <p:txBody>
          <a:bodyPr wrap="square" rtlCol="0">
            <a:spAutoFit/>
          </a:bodyPr>
          <a:lstStyle/>
          <a:p>
            <a:r>
              <a:rPr lang="en-GB" sz="1100" dirty="0" smtClean="0"/>
              <a:t>Figure 6</a:t>
            </a:r>
            <a:endParaRPr lang="en-GB" sz="1100" dirty="0"/>
          </a:p>
        </p:txBody>
      </p:sp>
      <p:pic>
        <p:nvPicPr>
          <p:cNvPr id="8" name="Picture 7"/>
          <p:cNvPicPr>
            <a:picLocks noChangeAspect="1"/>
          </p:cNvPicPr>
          <p:nvPr/>
        </p:nvPicPr>
        <p:blipFill>
          <a:blip r:embed="rId2"/>
          <a:stretch>
            <a:fillRect/>
          </a:stretch>
        </p:blipFill>
        <p:spPr>
          <a:xfrm>
            <a:off x="4716014" y="4014139"/>
            <a:ext cx="4328851" cy="1724435"/>
          </a:xfrm>
          <a:prstGeom prst="rect">
            <a:avLst/>
          </a:prstGeom>
        </p:spPr>
      </p:pic>
      <p:pic>
        <p:nvPicPr>
          <p:cNvPr id="21" name="Picture 20"/>
          <p:cNvPicPr>
            <a:picLocks noChangeAspect="1"/>
          </p:cNvPicPr>
          <p:nvPr/>
        </p:nvPicPr>
        <p:blipFill>
          <a:blip r:embed="rId3"/>
          <a:stretch>
            <a:fillRect/>
          </a:stretch>
        </p:blipFill>
        <p:spPr>
          <a:xfrm>
            <a:off x="4716015" y="1361307"/>
            <a:ext cx="4328851" cy="1724435"/>
          </a:xfrm>
          <a:prstGeom prst="rect">
            <a:avLst/>
          </a:prstGeom>
        </p:spPr>
      </p:pic>
    </p:spTree>
    <p:extLst>
      <p:ext uri="{BB962C8B-B14F-4D97-AF65-F5344CB8AC3E}">
        <p14:creationId xmlns:p14="http://schemas.microsoft.com/office/powerpoint/2010/main" val="1680663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7200800" cy="369332"/>
          </a:xfrm>
          <a:prstGeom prst="rect">
            <a:avLst/>
          </a:prstGeom>
        </p:spPr>
        <p:txBody>
          <a:bodyPr wrap="square">
            <a:spAutoFit/>
          </a:bodyPr>
          <a:lstStyle/>
          <a:p>
            <a:r>
              <a:rPr lang="en-GB" b="1" dirty="0" smtClean="0">
                <a:solidFill>
                  <a:schemeClr val="bg1"/>
                </a:solidFill>
              </a:rPr>
              <a:t>Monthly Performance Overview</a:t>
            </a:r>
            <a:endParaRPr lang="en-GB" b="1" dirty="0">
              <a:solidFill>
                <a:schemeClr val="bg1"/>
              </a:solidFill>
            </a:endParaRPr>
          </a:p>
        </p:txBody>
      </p:sp>
      <p:sp>
        <p:nvSpPr>
          <p:cNvPr id="3" name="Slide Number Placeholder 2"/>
          <p:cNvSpPr>
            <a:spLocks noGrp="1"/>
          </p:cNvSpPr>
          <p:nvPr>
            <p:ph type="sldNum" sz="quarter" idx="12"/>
          </p:nvPr>
        </p:nvSpPr>
        <p:spPr/>
        <p:txBody>
          <a:bodyPr/>
          <a:lstStyle/>
          <a:p>
            <a:fld id="{E0D83E65-4E55-4BA6-A0BC-212B9D3BDCE3}" type="slidenum">
              <a:rPr lang="en-GB" smtClean="0"/>
              <a:pPr/>
              <a:t>5</a:t>
            </a:fld>
            <a:endParaRPr lang="en-GB" dirty="0"/>
          </a:p>
        </p:txBody>
      </p:sp>
      <p:sp>
        <p:nvSpPr>
          <p:cNvPr id="11" name="TextBox 10"/>
          <p:cNvSpPr txBox="1"/>
          <p:nvPr/>
        </p:nvSpPr>
        <p:spPr>
          <a:xfrm>
            <a:off x="35496" y="858198"/>
            <a:ext cx="4780489" cy="338554"/>
          </a:xfrm>
          <a:prstGeom prst="rect">
            <a:avLst/>
          </a:prstGeom>
          <a:noFill/>
        </p:spPr>
        <p:txBody>
          <a:bodyPr wrap="square" rtlCol="0">
            <a:spAutoFit/>
          </a:bodyPr>
          <a:lstStyle/>
          <a:p>
            <a:pPr lvl="0"/>
            <a:r>
              <a:rPr lang="en-GB" sz="1600" b="1" u="sng" dirty="0" smtClean="0"/>
              <a:t>Solved Rates by Exception</a:t>
            </a:r>
          </a:p>
        </p:txBody>
      </p:sp>
      <p:sp>
        <p:nvSpPr>
          <p:cNvPr id="12" name="TextBox 11"/>
          <p:cNvSpPr txBox="1"/>
          <p:nvPr/>
        </p:nvSpPr>
        <p:spPr>
          <a:xfrm>
            <a:off x="0" y="1340768"/>
            <a:ext cx="4787857" cy="4524315"/>
          </a:xfrm>
          <a:prstGeom prst="rect">
            <a:avLst/>
          </a:prstGeom>
          <a:noFill/>
        </p:spPr>
        <p:txBody>
          <a:bodyPr wrap="square" rtlCol="0">
            <a:spAutoFit/>
          </a:bodyPr>
          <a:lstStyle/>
          <a:p>
            <a:r>
              <a:rPr lang="en-GB" sz="1200" b="1" dirty="0" smtClean="0"/>
              <a:t>Stalking and Harassment Solved Rate</a:t>
            </a:r>
            <a:endParaRPr lang="en-GB" sz="1200" b="1" dirty="0"/>
          </a:p>
          <a:p>
            <a:pPr marL="171450" indent="-171450">
              <a:buFont typeface="Arial" panose="020B0604020202020204" pitchFamily="34" charset="0"/>
              <a:buChar char="•"/>
            </a:pPr>
            <a:r>
              <a:rPr lang="en-GB" sz="1200" dirty="0"/>
              <a:t>Solved rate remains below 10% </a:t>
            </a:r>
            <a:r>
              <a:rPr lang="en-GB" sz="1200" dirty="0" smtClean="0"/>
              <a:t>(at 9.0%).</a:t>
            </a:r>
            <a:endParaRPr lang="en-GB" sz="1200" dirty="0"/>
          </a:p>
          <a:p>
            <a:pPr marL="171450" indent="-171450">
              <a:buFont typeface="Arial" panose="020B0604020202020204" pitchFamily="34" charset="0"/>
              <a:buChar char="•"/>
            </a:pPr>
            <a:r>
              <a:rPr lang="en-GB" sz="1200" dirty="0"/>
              <a:t>The number of crimes solved </a:t>
            </a:r>
            <a:r>
              <a:rPr lang="en-GB" sz="1200" dirty="0" smtClean="0"/>
              <a:t>increased: </a:t>
            </a:r>
            <a:r>
              <a:rPr lang="en-GB" sz="1200" dirty="0"/>
              <a:t>by </a:t>
            </a:r>
            <a:r>
              <a:rPr lang="en-GB" sz="1200" dirty="0" smtClean="0"/>
              <a:t>12.0% (150 more to 1,395 solved outcomes).</a:t>
            </a:r>
          </a:p>
          <a:p>
            <a:pPr marL="171450" lvl="0" indent="-171450">
              <a:buFont typeface="Arial" panose="020B0604020202020204" pitchFamily="34" charset="0"/>
              <a:buChar char="•"/>
            </a:pPr>
            <a:r>
              <a:rPr lang="en-GB" sz="1200" dirty="0" smtClean="0"/>
              <a:t>Neither the Force nor any of the districts </a:t>
            </a:r>
            <a:r>
              <a:rPr lang="en-GB" sz="1200" dirty="0"/>
              <a:t>experienced a statistically significant change in </a:t>
            </a:r>
            <a:r>
              <a:rPr lang="en-GB" sz="1200" dirty="0" smtClean="0"/>
              <a:t>September 2018</a:t>
            </a:r>
            <a:r>
              <a:rPr lang="en-GB" sz="1200" dirty="0"/>
              <a:t>.</a:t>
            </a:r>
          </a:p>
          <a:p>
            <a:pPr marL="171450" indent="-171450">
              <a:buFont typeface="Arial" panose="020B0604020202020204" pitchFamily="34" charset="0"/>
              <a:buChar char="•"/>
            </a:pPr>
            <a:r>
              <a:rPr lang="en-GB" sz="1200" dirty="0"/>
              <a:t>Although there is no consistent pattern to provide a statistical </a:t>
            </a:r>
            <a:r>
              <a:rPr lang="en-GB" sz="1200" dirty="0" smtClean="0"/>
              <a:t>forecast, the solved rate for Stalking and Harassment is </a:t>
            </a:r>
            <a:r>
              <a:rPr lang="en-GB" sz="1200" dirty="0"/>
              <a:t>likely to continue to </a:t>
            </a:r>
            <a:r>
              <a:rPr lang="en-GB" sz="1200" dirty="0" smtClean="0"/>
              <a:t>decrease </a:t>
            </a:r>
            <a:r>
              <a:rPr lang="en-GB" sz="1200" dirty="0"/>
              <a:t>in the medium to long-term</a:t>
            </a:r>
            <a:r>
              <a:rPr lang="en-GB" sz="1200" dirty="0" smtClean="0"/>
              <a:t>.</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dirty="0" smtClean="0"/>
          </a:p>
          <a:p>
            <a:pPr lvl="0"/>
            <a:r>
              <a:rPr lang="en-GB" sz="1200" b="1" dirty="0"/>
              <a:t>Theft of a Vehicle Solved Rate</a:t>
            </a:r>
          </a:p>
          <a:p>
            <a:pPr marL="171450" lvl="0" indent="-171450">
              <a:buFont typeface="Arial" panose="020B0604020202020204" pitchFamily="34" charset="0"/>
              <a:buChar char="•"/>
            </a:pPr>
            <a:r>
              <a:rPr lang="en-GB" sz="1200" dirty="0"/>
              <a:t>Solved rate remains below 10% (at 3.8%).</a:t>
            </a:r>
          </a:p>
          <a:p>
            <a:pPr marL="171450" lvl="0" indent="-171450">
              <a:buFont typeface="Arial" panose="020B0604020202020204" pitchFamily="34" charset="0"/>
              <a:buChar char="•"/>
            </a:pPr>
            <a:r>
              <a:rPr lang="en-GB" sz="1200" dirty="0"/>
              <a:t>The number of crimes solved decreased: by 26.8% (67 fewer solved outcomes to 183).</a:t>
            </a:r>
          </a:p>
          <a:p>
            <a:pPr marL="171450" indent="-171450">
              <a:buFont typeface="Arial" panose="020B0604020202020204" pitchFamily="34" charset="0"/>
              <a:buChar char="•"/>
            </a:pPr>
            <a:r>
              <a:rPr lang="en-GB" sz="1200" dirty="0"/>
              <a:t>Essex is 8</a:t>
            </a:r>
            <a:r>
              <a:rPr lang="en-GB" sz="1200" baseline="30000" dirty="0"/>
              <a:t>th</a:t>
            </a:r>
            <a:r>
              <a:rPr lang="en-GB" sz="1200" dirty="0"/>
              <a:t> in its MSG and 41</a:t>
            </a:r>
            <a:r>
              <a:rPr lang="en-GB" sz="1200" baseline="30000" dirty="0"/>
              <a:t>st</a:t>
            </a:r>
            <a:r>
              <a:rPr lang="en-GB" sz="1200" dirty="0"/>
              <a:t> nationally for solved rate</a:t>
            </a:r>
            <a:r>
              <a:rPr lang="en-GB" sz="1200" dirty="0" smtClean="0"/>
              <a:t>. Essex </a:t>
            </a:r>
            <a:r>
              <a:rPr lang="en-GB" sz="1200" dirty="0"/>
              <a:t>is 4</a:t>
            </a:r>
            <a:r>
              <a:rPr lang="en-GB" sz="1200" baseline="30000" dirty="0"/>
              <a:t>th</a:t>
            </a:r>
            <a:r>
              <a:rPr lang="en-GB" sz="1200" dirty="0"/>
              <a:t> in its MSG and 23</a:t>
            </a:r>
            <a:r>
              <a:rPr lang="en-GB" sz="1200" baseline="30000" dirty="0"/>
              <a:t>rd</a:t>
            </a:r>
            <a:r>
              <a:rPr lang="en-GB" sz="1200" dirty="0"/>
              <a:t> nationally for solved rate % point change. </a:t>
            </a:r>
            <a:endParaRPr lang="en-GB" sz="1200" dirty="0" smtClean="0"/>
          </a:p>
          <a:p>
            <a:pPr marL="171450" lvl="0" indent="-171450">
              <a:buFont typeface="Arial" panose="020B0604020202020204" pitchFamily="34" charset="0"/>
              <a:buChar char="•"/>
            </a:pPr>
            <a:r>
              <a:rPr lang="en-GB" sz="1200" dirty="0" smtClean="0"/>
              <a:t>The Force </a:t>
            </a:r>
            <a:r>
              <a:rPr lang="en-GB" sz="1200" dirty="0"/>
              <a:t>did not experience a statistically significant change in September 2018.</a:t>
            </a:r>
          </a:p>
          <a:p>
            <a:pPr marL="171450" lvl="0" indent="-171450">
              <a:buFont typeface="Arial" panose="020B0604020202020204" pitchFamily="34" charset="0"/>
              <a:buChar char="•"/>
            </a:pPr>
            <a:r>
              <a:rPr lang="en-GB" sz="1200" dirty="0"/>
              <a:t>The forecast is that the solved rate will decrease over the next three months, none of which are forecasted to be statistical exceptions</a:t>
            </a:r>
            <a:r>
              <a:rPr lang="en-GB" sz="1200" dirty="0" smtClean="0"/>
              <a:t>.</a:t>
            </a:r>
            <a:endParaRPr lang="en-GB" sz="1200" dirty="0"/>
          </a:p>
        </p:txBody>
      </p:sp>
      <p:sp>
        <p:nvSpPr>
          <p:cNvPr id="15" name="TextBox 14"/>
          <p:cNvSpPr txBox="1"/>
          <p:nvPr/>
        </p:nvSpPr>
        <p:spPr>
          <a:xfrm>
            <a:off x="4825382" y="1030986"/>
            <a:ext cx="1236639" cy="261610"/>
          </a:xfrm>
          <a:prstGeom prst="rect">
            <a:avLst/>
          </a:prstGeom>
          <a:noFill/>
        </p:spPr>
        <p:txBody>
          <a:bodyPr wrap="square" rtlCol="0">
            <a:spAutoFit/>
          </a:bodyPr>
          <a:lstStyle/>
          <a:p>
            <a:r>
              <a:rPr lang="en-GB" sz="1100" dirty="0" smtClean="0"/>
              <a:t>Figure </a:t>
            </a:r>
            <a:r>
              <a:rPr lang="en-GB" sz="1100" dirty="0"/>
              <a:t>7</a:t>
            </a:r>
          </a:p>
        </p:txBody>
      </p:sp>
      <p:sp>
        <p:nvSpPr>
          <p:cNvPr id="16" name="TextBox 15"/>
          <p:cNvSpPr txBox="1"/>
          <p:nvPr/>
        </p:nvSpPr>
        <p:spPr>
          <a:xfrm>
            <a:off x="4787857" y="3743215"/>
            <a:ext cx="1236639" cy="261610"/>
          </a:xfrm>
          <a:prstGeom prst="rect">
            <a:avLst/>
          </a:prstGeom>
          <a:noFill/>
        </p:spPr>
        <p:txBody>
          <a:bodyPr wrap="square" rtlCol="0">
            <a:spAutoFit/>
          </a:bodyPr>
          <a:lstStyle/>
          <a:p>
            <a:r>
              <a:rPr lang="en-GB" sz="1100" dirty="0" smtClean="0"/>
              <a:t>Figure </a:t>
            </a:r>
            <a:r>
              <a:rPr lang="en-GB" sz="1100" dirty="0"/>
              <a:t>8</a:t>
            </a:r>
          </a:p>
        </p:txBody>
      </p:sp>
      <p:pic>
        <p:nvPicPr>
          <p:cNvPr id="4" name="Picture 3"/>
          <p:cNvPicPr>
            <a:picLocks noChangeAspect="1"/>
          </p:cNvPicPr>
          <p:nvPr/>
        </p:nvPicPr>
        <p:blipFill>
          <a:blip r:embed="rId2"/>
          <a:stretch>
            <a:fillRect/>
          </a:stretch>
        </p:blipFill>
        <p:spPr>
          <a:xfrm>
            <a:off x="4807189" y="1371733"/>
            <a:ext cx="4241207" cy="1689521"/>
          </a:xfrm>
          <a:prstGeom prst="rect">
            <a:avLst/>
          </a:prstGeom>
        </p:spPr>
      </p:pic>
      <p:pic>
        <p:nvPicPr>
          <p:cNvPr id="8" name="Picture 7"/>
          <p:cNvPicPr>
            <a:picLocks noChangeAspect="1"/>
          </p:cNvPicPr>
          <p:nvPr/>
        </p:nvPicPr>
        <p:blipFill>
          <a:blip r:embed="rId3"/>
          <a:stretch>
            <a:fillRect/>
          </a:stretch>
        </p:blipFill>
        <p:spPr>
          <a:xfrm>
            <a:off x="4815985" y="4149080"/>
            <a:ext cx="4232411" cy="1686017"/>
          </a:xfrm>
          <a:prstGeom prst="rect">
            <a:avLst/>
          </a:prstGeom>
        </p:spPr>
      </p:pic>
    </p:spTree>
    <p:extLst>
      <p:ext uri="{BB962C8B-B14F-4D97-AF65-F5344CB8AC3E}">
        <p14:creationId xmlns:p14="http://schemas.microsoft.com/office/powerpoint/2010/main" val="2700666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2016-2020 Police and Crime Plan Performance Indicators</a:t>
            </a:r>
            <a:endParaRPr lang="en-GB" b="1" dirty="0">
              <a:solidFill>
                <a:schemeClr val="bg1"/>
              </a:solidFill>
            </a:endParaRPr>
          </a:p>
        </p:txBody>
      </p:sp>
      <p:sp>
        <p:nvSpPr>
          <p:cNvPr id="11" name="TextBox 10"/>
          <p:cNvSpPr txBox="1"/>
          <p:nvPr/>
        </p:nvSpPr>
        <p:spPr>
          <a:xfrm>
            <a:off x="7917183" y="692696"/>
            <a:ext cx="1236639" cy="261610"/>
          </a:xfrm>
          <a:prstGeom prst="rect">
            <a:avLst/>
          </a:prstGeom>
          <a:noFill/>
        </p:spPr>
        <p:txBody>
          <a:bodyPr wrap="square" rtlCol="0">
            <a:spAutoFit/>
          </a:bodyPr>
          <a:lstStyle/>
          <a:p>
            <a:pPr algn="ctr"/>
            <a:r>
              <a:rPr lang="en-GB" sz="1100" dirty="0" smtClean="0"/>
              <a:t>Table 1</a:t>
            </a:r>
            <a:endParaRPr lang="en-GB" sz="1100" dirty="0"/>
          </a:p>
        </p:txBody>
      </p:sp>
      <p:sp>
        <p:nvSpPr>
          <p:cNvPr id="12" name="TextBox 11"/>
          <p:cNvSpPr txBox="1"/>
          <p:nvPr/>
        </p:nvSpPr>
        <p:spPr>
          <a:xfrm>
            <a:off x="6553200" y="4739485"/>
            <a:ext cx="2411288" cy="276999"/>
          </a:xfrm>
          <a:prstGeom prst="rect">
            <a:avLst/>
          </a:prstGeom>
          <a:noFill/>
        </p:spPr>
        <p:txBody>
          <a:bodyPr wrap="square" rtlCol="0">
            <a:spAutoFit/>
          </a:bodyPr>
          <a:lstStyle/>
          <a:p>
            <a:pPr algn="r"/>
            <a:r>
              <a:rPr lang="en-GB" sz="1200" dirty="0" smtClean="0"/>
              <a:t>See Appendix for endnotes.</a:t>
            </a:r>
            <a:endParaRPr lang="en-GB" sz="1200" dirty="0"/>
          </a:p>
        </p:txBody>
      </p:sp>
      <p:sp>
        <p:nvSpPr>
          <p:cNvPr id="14" name="TextBox 13"/>
          <p:cNvSpPr txBox="1"/>
          <p:nvPr/>
        </p:nvSpPr>
        <p:spPr>
          <a:xfrm>
            <a:off x="29593" y="4877984"/>
            <a:ext cx="8928992" cy="1692771"/>
          </a:xfrm>
          <a:prstGeom prst="rect">
            <a:avLst/>
          </a:prstGeom>
          <a:noFill/>
        </p:spPr>
        <p:txBody>
          <a:bodyPr wrap="square" rtlCol="0">
            <a:spAutoFit/>
          </a:bodyPr>
          <a:lstStyle/>
          <a:p>
            <a:r>
              <a:rPr lang="en-GB" sz="800" dirty="0" smtClean="0"/>
              <a:t>Below is an explanation as to why certain indicators are considered to be improving or deteriorating:</a:t>
            </a:r>
          </a:p>
          <a:p>
            <a:endParaRPr lang="en-GB" sz="800" dirty="0" smtClean="0">
              <a:solidFill>
                <a:srgbClr val="FF0000"/>
              </a:solidFill>
            </a:endParaRPr>
          </a:p>
          <a:p>
            <a:pPr marL="285750" indent="-285750">
              <a:buFont typeface="Arial" panose="020B0604020202020204" pitchFamily="34" charset="0"/>
              <a:buChar char="•"/>
            </a:pPr>
            <a:r>
              <a:rPr lang="en-GB" sz="800" b="1" dirty="0" smtClean="0"/>
              <a:t>Priority 1 – </a:t>
            </a:r>
            <a:r>
              <a:rPr lang="en-GB" sz="800" u="sng" dirty="0" smtClean="0"/>
              <a:t>Number of all crime offences</a:t>
            </a:r>
            <a:r>
              <a:rPr lang="en-GB" sz="800" dirty="0" smtClean="0"/>
              <a:t>. </a:t>
            </a:r>
            <a:r>
              <a:rPr lang="en-GB" sz="800" dirty="0"/>
              <a:t>Performance is considered to be </a:t>
            </a:r>
            <a:r>
              <a:rPr lang="en-GB" sz="800" dirty="0" smtClean="0"/>
              <a:t>deteriorating </a:t>
            </a:r>
            <a:r>
              <a:rPr lang="en-GB" sz="800" dirty="0"/>
              <a:t>due to the rise in </a:t>
            </a:r>
            <a:r>
              <a:rPr lang="en-GB" sz="800" dirty="0" smtClean="0"/>
              <a:t>crime. </a:t>
            </a:r>
            <a:r>
              <a:rPr lang="en-GB" sz="800" dirty="0"/>
              <a:t>No data are available to indicate </a:t>
            </a:r>
            <a:r>
              <a:rPr lang="en-GB" sz="800" dirty="0" smtClean="0"/>
              <a:t>how much of this rise </a:t>
            </a:r>
            <a:r>
              <a:rPr lang="en-GB" sz="800" dirty="0"/>
              <a:t>is  attributable to </a:t>
            </a:r>
            <a:r>
              <a:rPr lang="en-GB" sz="800" dirty="0" smtClean="0"/>
              <a:t>better crime data integrity.  An increase in crime has been experienced in every UK police force .</a:t>
            </a:r>
            <a:endParaRPr lang="en-GB" sz="800" b="1" dirty="0" smtClean="0"/>
          </a:p>
          <a:p>
            <a:pPr marL="285750" indent="-285750">
              <a:buFont typeface="Arial" panose="020B0604020202020204" pitchFamily="34" charset="0"/>
              <a:buChar char="•"/>
            </a:pPr>
            <a:r>
              <a:rPr lang="en-GB" sz="800" b="1" dirty="0" smtClean="0"/>
              <a:t>Priority 3 </a:t>
            </a:r>
            <a:r>
              <a:rPr lang="en-GB" sz="800" dirty="0" smtClean="0"/>
              <a:t>- </a:t>
            </a:r>
            <a:r>
              <a:rPr lang="en-GB" sz="800" u="sng" dirty="0" smtClean="0"/>
              <a:t>Number of incidents of domestic abuse</a:t>
            </a:r>
            <a:r>
              <a:rPr lang="en-GB" sz="800" dirty="0" smtClean="0"/>
              <a:t>. Performance is considered to be deteriorating due to the rise in incidents. No data are available to indicate whether this rise is  attributable to  media campaigns or initiatives that encourage reporting.</a:t>
            </a:r>
          </a:p>
          <a:p>
            <a:pPr marL="285750" indent="-285750">
              <a:buFont typeface="Arial" panose="020B0604020202020204" pitchFamily="34" charset="0"/>
              <a:buChar char="•"/>
            </a:pPr>
            <a:r>
              <a:rPr lang="en-GB" sz="800" b="1" dirty="0" smtClean="0"/>
              <a:t>Priority 5 </a:t>
            </a:r>
            <a:r>
              <a:rPr lang="en-GB" sz="800" dirty="0" smtClean="0"/>
              <a:t>- </a:t>
            </a:r>
            <a:r>
              <a:rPr lang="en-GB" sz="800" u="sng" dirty="0" smtClean="0"/>
              <a:t>Number of arrests in relation to the trafficking of drugs</a:t>
            </a:r>
            <a:r>
              <a:rPr lang="en-GB" sz="800" dirty="0" smtClean="0"/>
              <a:t>. </a:t>
            </a:r>
            <a:r>
              <a:rPr lang="en-GB" sz="800" dirty="0"/>
              <a:t>D</a:t>
            </a:r>
            <a:r>
              <a:rPr lang="en-GB" sz="800" dirty="0" smtClean="0"/>
              <a:t>rug trafficking arrests are dependent on pro-active policing. This may include pre-planned operations  conducted as a result of intelligence reports received, positive search warrants of residences/premises, and positive searches of individuals.</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related mobile phone crime on Essex roads</a:t>
            </a:r>
            <a:r>
              <a:rPr lang="en-GB" sz="800" dirty="0" smtClean="0"/>
              <a:t>.  This is considered to be improving as Essex Police’s Operational Policing Command  (OPC) have stated there has been a noticeable reduction in the number of drivers stopped whilst using a mobile phone at the wheel.</a:t>
            </a:r>
          </a:p>
          <a:p>
            <a:pPr marL="285750" indent="-285750">
              <a:buFont typeface="Arial" panose="020B0604020202020204" pitchFamily="34" charset="0"/>
              <a:buChar char="•"/>
            </a:pPr>
            <a:r>
              <a:rPr lang="en-GB" sz="800" b="1" dirty="0" smtClean="0"/>
              <a:t>Priority 7 </a:t>
            </a:r>
            <a:r>
              <a:rPr lang="en-GB" sz="800" dirty="0" smtClean="0"/>
              <a:t>- </a:t>
            </a:r>
            <a:r>
              <a:rPr lang="en-GB" sz="800" u="sng" dirty="0" smtClean="0"/>
              <a:t>Number of driving under the influence of drink and/or drugs on Essex roads</a:t>
            </a:r>
            <a:r>
              <a:rPr lang="en-GB" sz="800" dirty="0"/>
              <a:t>.</a:t>
            </a:r>
            <a:r>
              <a:rPr lang="en-GB" sz="800" dirty="0" smtClean="0"/>
              <a:t>  Operational Policing Command (</a:t>
            </a:r>
            <a:r>
              <a:rPr lang="en-GB" sz="800" dirty="0" err="1" smtClean="0"/>
              <a:t>OPC</a:t>
            </a:r>
            <a:r>
              <a:rPr lang="en-GB" sz="800" dirty="0" smtClean="0"/>
              <a:t>) have stated that </a:t>
            </a:r>
            <a:r>
              <a:rPr lang="en-GB" sz="800" dirty="0"/>
              <a:t>a</a:t>
            </a:r>
            <a:r>
              <a:rPr lang="en-GB" sz="800" dirty="0" smtClean="0"/>
              <a:t> reduction indicates the public are adhering to the strong educational messages being delivered by drink/driving campaigns. Collisions attended by the police involve routine breath-testing of involved parties. An increase could also demonstrate proactive policing.</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6</a:t>
            </a:fld>
            <a:endParaRPr lang="en-GB" dirty="0"/>
          </a:p>
        </p:txBody>
      </p:sp>
      <p:pic>
        <p:nvPicPr>
          <p:cNvPr id="2" name="Picture 1"/>
          <p:cNvPicPr>
            <a:picLocks noChangeAspect="1"/>
          </p:cNvPicPr>
          <p:nvPr/>
        </p:nvPicPr>
        <p:blipFill>
          <a:blip r:embed="rId2"/>
          <a:stretch>
            <a:fillRect/>
          </a:stretch>
        </p:blipFill>
        <p:spPr>
          <a:xfrm>
            <a:off x="395536" y="992715"/>
            <a:ext cx="8439799" cy="3732429"/>
          </a:xfrm>
          <a:prstGeom prst="rect">
            <a:avLst/>
          </a:prstGeom>
        </p:spPr>
      </p:pic>
    </p:spTree>
    <p:extLst>
      <p:ext uri="{BB962C8B-B14F-4D97-AF65-F5344CB8AC3E}">
        <p14:creationId xmlns:p14="http://schemas.microsoft.com/office/powerpoint/2010/main" val="1074715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7" name="Rectangle 6"/>
          <p:cNvSpPr/>
          <p:nvPr/>
        </p:nvSpPr>
        <p:spPr>
          <a:xfrm>
            <a:off x="107504" y="179348"/>
            <a:ext cx="7200800" cy="369332"/>
          </a:xfrm>
          <a:prstGeom prst="rect">
            <a:avLst/>
          </a:prstGeom>
        </p:spPr>
        <p:txBody>
          <a:bodyPr wrap="square">
            <a:spAutoFit/>
          </a:bodyPr>
          <a:lstStyle/>
          <a:p>
            <a:r>
              <a:rPr lang="en-GB" b="1" dirty="0" smtClean="0">
                <a:solidFill>
                  <a:schemeClr val="bg1"/>
                </a:solidFill>
              </a:rPr>
              <a:t>Appendix</a:t>
            </a:r>
            <a:endParaRPr lang="en-GB" b="1" dirty="0">
              <a:solidFill>
                <a:schemeClr val="bg1"/>
              </a:solidFill>
            </a:endParaRPr>
          </a:p>
        </p:txBody>
      </p:sp>
      <p:sp>
        <p:nvSpPr>
          <p:cNvPr id="4" name="Rectangle 3"/>
          <p:cNvSpPr/>
          <p:nvPr/>
        </p:nvSpPr>
        <p:spPr>
          <a:xfrm>
            <a:off x="2232" y="651173"/>
            <a:ext cx="9142884" cy="5991384"/>
          </a:xfrm>
          <a:prstGeom prst="rect">
            <a:avLst/>
          </a:prstGeom>
        </p:spPr>
        <p:txBody>
          <a:bodyPr wrap="square">
            <a:spAutoFit/>
          </a:bodyPr>
          <a:lstStyle/>
          <a:p>
            <a:r>
              <a:rPr lang="en-GB" sz="1400" dirty="0" smtClean="0"/>
              <a:t>¹</a:t>
            </a:r>
            <a:r>
              <a:rPr lang="en-GB" sz="1400" baseline="30000" dirty="0" smtClean="0"/>
              <a:t> </a:t>
            </a:r>
            <a:r>
              <a:rPr lang="en-GB" sz="1400" dirty="0" smtClean="0"/>
              <a:t>Results </a:t>
            </a:r>
            <a:r>
              <a:rPr lang="en-GB" sz="1400" dirty="0"/>
              <a:t>are for the period October 2017 to </a:t>
            </a:r>
            <a:r>
              <a:rPr lang="en-GB" sz="1400" dirty="0" smtClean="0"/>
              <a:t>June 2018. </a:t>
            </a:r>
            <a:r>
              <a:rPr lang="en-GB" sz="1400" dirty="0"/>
              <a:t>Essex </a:t>
            </a:r>
            <a:r>
              <a:rPr lang="en-GB" sz="1400" dirty="0" smtClean="0"/>
              <a:t>Police </a:t>
            </a:r>
            <a:r>
              <a:rPr lang="en-GB" sz="1400" dirty="0"/>
              <a:t>performed significantly above the results for the local confidence question contained in the PFCC’s Plan for Q1 and Q2. </a:t>
            </a:r>
            <a:r>
              <a:rPr lang="en-GB" sz="1400" dirty="0" smtClean="0"/>
              <a:t>This </a:t>
            </a:r>
            <a:r>
              <a:rPr lang="en-GB" sz="1400" dirty="0"/>
              <a:t>difference could not be explained and consequently an additional question was added in Q3 with the exact wording used in the CSEW. This is the question now being </a:t>
            </a:r>
            <a:r>
              <a:rPr lang="en-GB" sz="1400" dirty="0" smtClean="0"/>
              <a:t>used.</a:t>
            </a:r>
          </a:p>
          <a:p>
            <a:endParaRPr lang="en-GB" sz="1200" dirty="0"/>
          </a:p>
          <a:p>
            <a:r>
              <a:rPr lang="en-GB" sz="1200" dirty="0" smtClean="0"/>
              <a:t> </a:t>
            </a:r>
            <a:r>
              <a:rPr lang="en-GB" sz="1400" baseline="30000" dirty="0" smtClean="0"/>
              <a:t>2</a:t>
            </a:r>
            <a:r>
              <a:rPr lang="en-GB" sz="1400" dirty="0" smtClean="0"/>
              <a:t> </a:t>
            </a:r>
            <a:r>
              <a:rPr lang="en-GB" sz="1400" dirty="0"/>
              <a:t>The confidence interval is the range +/- between where the survey result may lie. This is mainly influenced by the number of people answering the survey. The more people that answer the survey, the smaller the interval range</a:t>
            </a:r>
            <a:r>
              <a:rPr lang="en-GB" sz="1400" dirty="0" smtClean="0"/>
              <a:t>.</a:t>
            </a:r>
          </a:p>
          <a:p>
            <a:endParaRPr lang="en-GB" sz="1200" dirty="0"/>
          </a:p>
          <a:p>
            <a:r>
              <a:rPr lang="en-GB" sz="1400" baseline="30000" dirty="0"/>
              <a:t>3</a:t>
            </a:r>
            <a:r>
              <a:rPr lang="en-GB" sz="1400" dirty="0"/>
              <a:t> Crime Survey for England and Wales (CSEW): 12 months to March 2018 vs. 12 months to March 2017.</a:t>
            </a:r>
          </a:p>
          <a:p>
            <a:endParaRPr lang="en-GB" sz="1400" dirty="0" smtClean="0"/>
          </a:p>
          <a:p>
            <a:r>
              <a:rPr lang="en-GB" sz="1400" baseline="30000" dirty="0" smtClean="0"/>
              <a:t>4</a:t>
            </a:r>
            <a:r>
              <a:rPr lang="en-GB" sz="1400" dirty="0" smtClean="0"/>
              <a:t> Results are for the period July 2017 to June 2018.</a:t>
            </a:r>
            <a:endParaRPr lang="en-GB" sz="1400" dirty="0">
              <a:solidFill>
                <a:srgbClr val="FF0000"/>
              </a:solidFill>
            </a:endParaRPr>
          </a:p>
          <a:p>
            <a:endParaRPr lang="en-GB" sz="1400" baseline="30000" dirty="0" smtClean="0">
              <a:solidFill>
                <a:srgbClr val="FF0000"/>
              </a:solidFill>
            </a:endParaRPr>
          </a:p>
          <a:p>
            <a:r>
              <a:rPr lang="en-GB" sz="1400" baseline="30000" dirty="0" smtClean="0"/>
              <a:t>5</a:t>
            </a:r>
            <a:r>
              <a:rPr lang="en-GB" sz="1400" dirty="0" smtClean="0"/>
              <a:t> </a:t>
            </a:r>
            <a:r>
              <a:rPr lang="en-GB" sz="1400" dirty="0"/>
              <a:t>The number of Organised Criminal Group disruptions </a:t>
            </a:r>
            <a:r>
              <a:rPr lang="en-GB" sz="1400" dirty="0" smtClean="0"/>
              <a:t>are for the periods July 2018 to September </a:t>
            </a:r>
            <a:r>
              <a:rPr lang="en-GB" sz="1400" dirty="0" smtClean="0"/>
              <a:t>2018 (Q2 2018) </a:t>
            </a:r>
            <a:r>
              <a:rPr lang="en-GB" sz="1400" dirty="0" smtClean="0"/>
              <a:t>vs. April 2018 to June </a:t>
            </a:r>
            <a:r>
              <a:rPr lang="en-GB" sz="1400" dirty="0" smtClean="0"/>
              <a:t>2018 (Q1 2018).</a:t>
            </a:r>
            <a:r>
              <a:rPr lang="en-GB" sz="1400" dirty="0"/>
              <a:t> </a:t>
            </a:r>
            <a:r>
              <a:rPr lang="en-GB" sz="1400" dirty="0" smtClean="0"/>
              <a:t> “A </a:t>
            </a:r>
            <a:r>
              <a:rPr lang="en-GB" sz="1400" dirty="0"/>
              <a:t>disruption has been achieved when intentional activity leads to an OCG or individual being unable to operate at its usual level of </a:t>
            </a:r>
            <a:r>
              <a:rPr lang="en-GB" sz="1400" dirty="0" smtClean="0"/>
              <a:t>activity” (National Crime Agency National Disruption Guidance: Assessing Disruption Against Serious Organised Crime)</a:t>
            </a:r>
            <a:r>
              <a:rPr lang="en-GB" sz="1400" dirty="0" smtClean="0"/>
              <a:t/>
            </a:r>
            <a:br>
              <a:rPr lang="en-GB" sz="1400" dirty="0" smtClean="0"/>
            </a:br>
            <a:r>
              <a:rPr lang="en-GB" sz="1400" dirty="0">
                <a:solidFill>
                  <a:srgbClr val="FF0000"/>
                </a:solidFill>
              </a:rPr>
              <a:t>								</a:t>
            </a:r>
          </a:p>
          <a:p>
            <a:r>
              <a:rPr lang="en-GB" sz="1400" baseline="30000" dirty="0" smtClean="0"/>
              <a:t>6</a:t>
            </a:r>
            <a:r>
              <a:rPr lang="en-GB" sz="1400" dirty="0" smtClean="0"/>
              <a:t> </a:t>
            </a:r>
            <a:r>
              <a:rPr lang="en-GB" sz="1400" dirty="0"/>
              <a:t>S</a:t>
            </a:r>
            <a:r>
              <a:rPr lang="en-GB" sz="1400" dirty="0" smtClean="0"/>
              <a:t>olved </a:t>
            </a:r>
            <a:r>
              <a:rPr lang="en-GB" sz="1400" dirty="0"/>
              <a:t>outcomes </a:t>
            </a:r>
            <a:r>
              <a:rPr lang="en-GB" sz="1400" dirty="0" smtClean="0"/>
              <a:t>are crimes that result in: charge or summons, caution</a:t>
            </a:r>
            <a:r>
              <a:rPr lang="en-GB" sz="1400" dirty="0"/>
              <a:t>, crimes taken into </a:t>
            </a:r>
            <a:r>
              <a:rPr lang="en-GB" sz="1400" dirty="0" smtClean="0"/>
              <a:t>consideration, fixed penalty notice, cannabis warning or community resolution.</a:t>
            </a:r>
            <a:r>
              <a:rPr lang="en-GB" sz="1400" dirty="0"/>
              <a:t>	</a:t>
            </a:r>
            <a:r>
              <a:rPr lang="en-GB" sz="1400" dirty="0" smtClean="0"/>
              <a:t/>
            </a:r>
            <a:br>
              <a:rPr lang="en-GB" sz="1400" dirty="0" smtClean="0"/>
            </a:br>
            <a:endParaRPr lang="en-GB" sz="1400" dirty="0" smtClean="0"/>
          </a:p>
          <a:p>
            <a:r>
              <a:rPr lang="en-GB" sz="1400" baseline="30000" dirty="0" smtClean="0"/>
              <a:t>7</a:t>
            </a:r>
            <a:r>
              <a:rPr lang="en-GB" sz="1400" dirty="0" smtClean="0"/>
              <a:t> ‘Driving under the influence of drink and/or drugs’. In January 2017, Essex Police introduced a new system that records the number of those who failed to provide (FTP) in relation to drink/drug drive offences, as well as the number of drink/drug drive offences.  Prior to this, FTP data was not recorded.  The volume of those driving under the influence of drink and/or drugs will therefore appear higher in the past 12 months year when compared to the same period the previous year, as FTP data is included.</a:t>
            </a:r>
          </a:p>
          <a:p>
            <a:endParaRPr lang="en-GB" sz="1400" dirty="0" smtClean="0"/>
          </a:p>
          <a:p>
            <a:r>
              <a:rPr lang="en-GB" sz="1400" baseline="30000" dirty="0" smtClean="0"/>
              <a:t>8</a:t>
            </a:r>
            <a:r>
              <a:rPr lang="en-GB" sz="1400" dirty="0" smtClean="0"/>
              <a:t> </a:t>
            </a:r>
            <a:r>
              <a:rPr lang="en-GB" sz="1400" dirty="0"/>
              <a:t>‘Killed or Seriously Injured’ refers to all people killed or seriously injured on Essex’s roads, regardless of whether any criminal offences were committed. ‘Causing Death/Serious Injury by Dangerous/Inconsiderate Driving’, however, refers to the number of crimes of this </a:t>
            </a:r>
            <a:r>
              <a:rPr lang="en-GB" sz="1400" dirty="0" smtClean="0"/>
              <a:t>type</a:t>
            </a:r>
            <a:r>
              <a:rPr lang="en-GB" sz="1400" dirty="0"/>
              <a:t>.</a:t>
            </a:r>
          </a:p>
        </p:txBody>
      </p:sp>
      <p:sp>
        <p:nvSpPr>
          <p:cNvPr id="3" name="Slide Number Placeholder 2"/>
          <p:cNvSpPr>
            <a:spLocks noGrp="1"/>
          </p:cNvSpPr>
          <p:nvPr>
            <p:ph type="sldNum" sz="quarter" idx="12"/>
          </p:nvPr>
        </p:nvSpPr>
        <p:spPr/>
        <p:txBody>
          <a:bodyPr/>
          <a:lstStyle/>
          <a:p>
            <a:fld id="{E0D83E65-4E55-4BA6-A0BC-212B9D3BDCE3}" type="slidenum">
              <a:rPr lang="en-GB" smtClean="0"/>
              <a:pPr/>
              <a:t>7</a:t>
            </a:fld>
            <a:endParaRPr lang="en-GB" dirty="0"/>
          </a:p>
        </p:txBody>
      </p:sp>
    </p:spTree>
    <p:extLst>
      <p:ext uri="{BB962C8B-B14F-4D97-AF65-F5344CB8AC3E}">
        <p14:creationId xmlns:p14="http://schemas.microsoft.com/office/powerpoint/2010/main" val="1575425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smtClean="0">
                <a:solidFill>
                  <a:schemeClr val="bg1"/>
                </a:solidFill>
              </a:rPr>
              <a:t>Crime Tree Data – Rolling 12 Months to September</a:t>
            </a:r>
            <a:endParaRPr lang="en-GB" sz="2000" b="1" dirty="0">
              <a:solidFill>
                <a:schemeClr val="bg1"/>
              </a:solidFill>
            </a:endParaRP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smtClean="0"/>
              <a:t>Table 2</a:t>
            </a:r>
            <a:endParaRPr lang="en-GB" sz="1100" dirty="0"/>
          </a:p>
        </p:txBody>
      </p:sp>
      <p:sp>
        <p:nvSpPr>
          <p:cNvPr id="4" name="Slide Number Placeholder 3"/>
          <p:cNvSpPr>
            <a:spLocks noGrp="1"/>
          </p:cNvSpPr>
          <p:nvPr>
            <p:ph type="sldNum" sz="quarter" idx="12"/>
          </p:nvPr>
        </p:nvSpPr>
        <p:spPr/>
        <p:txBody>
          <a:bodyPr/>
          <a:lstStyle/>
          <a:p>
            <a:fld id="{E0D83E65-4E55-4BA6-A0BC-212B9D3BDCE3}" type="slidenum">
              <a:rPr lang="en-GB" smtClean="0"/>
              <a:pPr/>
              <a:t>8</a:t>
            </a:fld>
            <a:endParaRPr lang="en-GB" dirty="0"/>
          </a:p>
        </p:txBody>
      </p:sp>
      <p:pic>
        <p:nvPicPr>
          <p:cNvPr id="5" name="Picture 4"/>
          <p:cNvPicPr>
            <a:picLocks noChangeAspect="1"/>
          </p:cNvPicPr>
          <p:nvPr/>
        </p:nvPicPr>
        <p:blipFill>
          <a:blip r:embed="rId2"/>
          <a:stretch>
            <a:fillRect/>
          </a:stretch>
        </p:blipFill>
        <p:spPr>
          <a:xfrm>
            <a:off x="107504" y="1074338"/>
            <a:ext cx="9001000" cy="5051421"/>
          </a:xfrm>
          <a:prstGeom prst="rect">
            <a:avLst/>
          </a:prstGeom>
        </p:spPr>
      </p:pic>
    </p:spTree>
    <p:extLst>
      <p:ext uri="{BB962C8B-B14F-4D97-AF65-F5344CB8AC3E}">
        <p14:creationId xmlns:p14="http://schemas.microsoft.com/office/powerpoint/2010/main" val="3726129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568384" cy="400110"/>
          </a:xfrm>
          <a:prstGeom prst="rect">
            <a:avLst/>
          </a:prstGeom>
        </p:spPr>
        <p:txBody>
          <a:bodyPr wrap="none">
            <a:spAutoFit/>
          </a:bodyPr>
          <a:lstStyle/>
          <a:p>
            <a:r>
              <a:rPr lang="en-GB" sz="2000" b="1" dirty="0" smtClean="0">
                <a:solidFill>
                  <a:schemeClr val="bg1"/>
                </a:solidFill>
              </a:rPr>
              <a:t>Crime Tree Data – Rolling 12 Months to September</a:t>
            </a:r>
            <a:endParaRPr lang="en-GB" sz="2000" b="1" dirty="0">
              <a:solidFill>
                <a:schemeClr val="bg1"/>
              </a:solidFill>
            </a:endParaRP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smtClean="0"/>
              <a:t>Table 3</a:t>
            </a:r>
            <a:endParaRPr lang="en-GB" sz="1100" dirty="0"/>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9</a:t>
            </a:fld>
            <a:endParaRPr lang="en-GB" dirty="0"/>
          </a:p>
        </p:txBody>
      </p:sp>
      <p:pic>
        <p:nvPicPr>
          <p:cNvPr id="4" name="Picture 3"/>
          <p:cNvPicPr>
            <a:picLocks noChangeAspect="1"/>
          </p:cNvPicPr>
          <p:nvPr/>
        </p:nvPicPr>
        <p:blipFill>
          <a:blip r:embed="rId2"/>
          <a:stretch>
            <a:fillRect/>
          </a:stretch>
        </p:blipFill>
        <p:spPr>
          <a:xfrm>
            <a:off x="10862" y="1196752"/>
            <a:ext cx="9110882" cy="2448272"/>
          </a:xfrm>
          <a:prstGeom prst="rect">
            <a:avLst/>
          </a:prstGeom>
        </p:spPr>
      </p:pic>
    </p:spTree>
    <p:extLst>
      <p:ext uri="{BB962C8B-B14F-4D97-AF65-F5344CB8AC3E}">
        <p14:creationId xmlns:p14="http://schemas.microsoft.com/office/powerpoint/2010/main" val="2461195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64983</TotalTime>
  <Words>1760</Words>
  <Application>Microsoft Office PowerPoint</Application>
  <PresentationFormat>On-screen Show (4:3)</PresentationFormat>
  <Paragraphs>135</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Matt Robbins 42073495</cp:lastModifiedBy>
  <cp:revision>1663</cp:revision>
  <cp:lastPrinted>2018-10-11T12:53:36Z</cp:lastPrinted>
  <dcterms:created xsi:type="dcterms:W3CDTF">2016-11-25T10:22:24Z</dcterms:created>
  <dcterms:modified xsi:type="dcterms:W3CDTF">2018-10-18T12:58:15Z</dcterms:modified>
</cp:coreProperties>
</file>