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7" r:id="rId2"/>
    <p:sldId id="316" r:id="rId3"/>
    <p:sldId id="286" r:id="rId4"/>
    <p:sldId id="292" r:id="rId5"/>
    <p:sldId id="297" r:id="rId6"/>
    <p:sldId id="313" r:id="rId7"/>
    <p:sldId id="309" r:id="rId8"/>
    <p:sldId id="312" r:id="rId9"/>
    <p:sldId id="315" r:id="rId10"/>
    <p:sldId id="310" r:id="rId11"/>
    <p:sldId id="288" r:id="rId12"/>
    <p:sldId id="294" r:id="rId13"/>
    <p:sldId id="279" r:id="rId14"/>
    <p:sldId id="285" r:id="rId15"/>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cy Morris D/SUPT 42000436" initials="LMD4" lastIdx="2" clrIdx="0"/>
  <p:cmAuthor id="1" name="Mark Johnson 42078336" initials="MJ4" lastIdx="6" clrIdx="1">
    <p:extLst/>
  </p:cmAuthor>
  <p:cmAuthor id="2" name="Victoria Harrington 42077067" initials="VH4" lastIdx="4"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947"/>
    <a:srgbClr val="E9EDF4"/>
    <a:srgbClr val="1F3651"/>
    <a:srgbClr val="142232"/>
    <a:srgbClr val="E890AB"/>
    <a:srgbClr val="83F5BF"/>
    <a:srgbClr val="FFFF66"/>
    <a:srgbClr val="132041"/>
    <a:srgbClr val="1C30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11" autoAdjust="0"/>
    <p:restoredTop sz="99517" autoAdjust="0"/>
  </p:normalViewPr>
  <p:slideViewPr>
    <p:cSldViewPr>
      <p:cViewPr varScale="1">
        <p:scale>
          <a:sx n="104" d="100"/>
          <a:sy n="104" d="100"/>
        </p:scale>
        <p:origin x="30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1118" cy="497047"/>
          </a:xfrm>
          <a:prstGeom prst="rect">
            <a:avLst/>
          </a:prstGeom>
        </p:spPr>
        <p:txBody>
          <a:bodyPr vert="horz" lIns="92246" tIns="46122" rIns="92246" bIns="46122" rtlCol="0"/>
          <a:lstStyle>
            <a:lvl1pPr algn="l">
              <a:defRPr sz="1200"/>
            </a:lvl1pPr>
          </a:lstStyle>
          <a:p>
            <a:endParaRPr lang="en-GB" dirty="0"/>
          </a:p>
        </p:txBody>
      </p:sp>
      <p:sp>
        <p:nvSpPr>
          <p:cNvPr id="3" name="Date Placeholder 2"/>
          <p:cNvSpPr>
            <a:spLocks noGrp="1"/>
          </p:cNvSpPr>
          <p:nvPr>
            <p:ph type="dt" sz="quarter" idx="1"/>
          </p:nvPr>
        </p:nvSpPr>
        <p:spPr>
          <a:xfrm>
            <a:off x="3856063" y="1"/>
            <a:ext cx="2951118" cy="497047"/>
          </a:xfrm>
          <a:prstGeom prst="rect">
            <a:avLst/>
          </a:prstGeom>
        </p:spPr>
        <p:txBody>
          <a:bodyPr vert="horz" lIns="92246" tIns="46122" rIns="92246" bIns="46122" rtlCol="0"/>
          <a:lstStyle>
            <a:lvl1pPr algn="r">
              <a:defRPr sz="1200"/>
            </a:lvl1pPr>
          </a:lstStyle>
          <a:p>
            <a:fld id="{5903D7C5-9F6C-4676-B42A-1E0731642E03}" type="datetimeFigureOut">
              <a:rPr lang="en-GB" smtClean="0"/>
              <a:t>20/12/2018</a:t>
            </a:fld>
            <a:endParaRPr lang="en-GB" dirty="0"/>
          </a:p>
        </p:txBody>
      </p:sp>
      <p:sp>
        <p:nvSpPr>
          <p:cNvPr id="4" name="Footer Placeholder 3"/>
          <p:cNvSpPr>
            <a:spLocks noGrp="1"/>
          </p:cNvSpPr>
          <p:nvPr>
            <p:ph type="ftr" sz="quarter" idx="2"/>
          </p:nvPr>
        </p:nvSpPr>
        <p:spPr>
          <a:xfrm>
            <a:off x="0" y="9442282"/>
            <a:ext cx="2951118" cy="497047"/>
          </a:xfrm>
          <a:prstGeom prst="rect">
            <a:avLst/>
          </a:prstGeom>
        </p:spPr>
        <p:txBody>
          <a:bodyPr vert="horz" lIns="92246" tIns="46122" rIns="92246" bIns="46122"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6063" y="9442282"/>
            <a:ext cx="2951118" cy="497047"/>
          </a:xfrm>
          <a:prstGeom prst="rect">
            <a:avLst/>
          </a:prstGeom>
        </p:spPr>
        <p:txBody>
          <a:bodyPr vert="horz" lIns="92246" tIns="46122" rIns="92246" bIns="46122" rtlCol="0" anchor="b"/>
          <a:lstStyle>
            <a:lvl1pPr algn="r">
              <a:defRPr sz="1200"/>
            </a:lvl1pPr>
          </a:lstStyle>
          <a:p>
            <a:fld id="{B07D4B5A-3B64-4AD6-87F8-980ACD575913}" type="slidenum">
              <a:rPr lang="en-GB" smtClean="0"/>
              <a:t>‹#›</a:t>
            </a:fld>
            <a:endParaRPr lang="en-GB" dirty="0"/>
          </a:p>
        </p:txBody>
      </p:sp>
    </p:spTree>
    <p:extLst>
      <p:ext uri="{BB962C8B-B14F-4D97-AF65-F5344CB8AC3E}">
        <p14:creationId xmlns:p14="http://schemas.microsoft.com/office/powerpoint/2010/main" val="349846542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1118" cy="497047"/>
          </a:xfrm>
          <a:prstGeom prst="rect">
            <a:avLst/>
          </a:prstGeom>
        </p:spPr>
        <p:txBody>
          <a:bodyPr vert="horz" lIns="92246" tIns="46122" rIns="92246" bIns="46122" rtlCol="0"/>
          <a:lstStyle>
            <a:lvl1pPr algn="l">
              <a:defRPr sz="1200"/>
            </a:lvl1pPr>
          </a:lstStyle>
          <a:p>
            <a:endParaRPr lang="en-GB" dirty="0"/>
          </a:p>
        </p:txBody>
      </p:sp>
      <p:sp>
        <p:nvSpPr>
          <p:cNvPr id="3" name="Date Placeholder 2"/>
          <p:cNvSpPr>
            <a:spLocks noGrp="1"/>
          </p:cNvSpPr>
          <p:nvPr>
            <p:ph type="dt" idx="1"/>
          </p:nvPr>
        </p:nvSpPr>
        <p:spPr>
          <a:xfrm>
            <a:off x="3856063" y="1"/>
            <a:ext cx="2951118" cy="497047"/>
          </a:xfrm>
          <a:prstGeom prst="rect">
            <a:avLst/>
          </a:prstGeom>
        </p:spPr>
        <p:txBody>
          <a:bodyPr vert="horz" lIns="92246" tIns="46122" rIns="92246" bIns="46122" rtlCol="0"/>
          <a:lstStyle>
            <a:lvl1pPr algn="r">
              <a:defRPr sz="1200"/>
            </a:lvl1pPr>
          </a:lstStyle>
          <a:p>
            <a:fld id="{94FE0818-969F-4496-9006-8FE67EE6E561}" type="datetimeFigureOut">
              <a:rPr lang="en-GB" smtClean="0"/>
              <a:t>20/12/2018</a:t>
            </a:fld>
            <a:endParaRPr lang="en-GB" dirty="0"/>
          </a:p>
        </p:txBody>
      </p:sp>
      <p:sp>
        <p:nvSpPr>
          <p:cNvPr id="4" name="Slide Image Placeholder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2246" tIns="46122" rIns="92246" bIns="46122" rtlCol="0" anchor="ctr"/>
          <a:lstStyle/>
          <a:p>
            <a:endParaRPr lang="en-GB" dirty="0"/>
          </a:p>
        </p:txBody>
      </p:sp>
      <p:sp>
        <p:nvSpPr>
          <p:cNvPr id="5" name="Notes Placeholder 4"/>
          <p:cNvSpPr>
            <a:spLocks noGrp="1"/>
          </p:cNvSpPr>
          <p:nvPr>
            <p:ph type="body" sz="quarter" idx="3"/>
          </p:nvPr>
        </p:nvSpPr>
        <p:spPr>
          <a:xfrm>
            <a:off x="681523" y="4722739"/>
            <a:ext cx="5445745" cy="4473416"/>
          </a:xfrm>
          <a:prstGeom prst="rect">
            <a:avLst/>
          </a:prstGeom>
        </p:spPr>
        <p:txBody>
          <a:bodyPr vert="horz" lIns="92246" tIns="46122" rIns="92246" bIns="4612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282"/>
            <a:ext cx="2951118" cy="497047"/>
          </a:xfrm>
          <a:prstGeom prst="rect">
            <a:avLst/>
          </a:prstGeom>
        </p:spPr>
        <p:txBody>
          <a:bodyPr vert="horz" lIns="92246" tIns="46122" rIns="92246" bIns="46122"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6063" y="9442282"/>
            <a:ext cx="2951118" cy="497047"/>
          </a:xfrm>
          <a:prstGeom prst="rect">
            <a:avLst/>
          </a:prstGeom>
        </p:spPr>
        <p:txBody>
          <a:bodyPr vert="horz" lIns="92246" tIns="46122" rIns="92246" bIns="46122" rtlCol="0" anchor="b"/>
          <a:lstStyle>
            <a:lvl1pPr algn="r">
              <a:defRPr sz="1200"/>
            </a:lvl1pPr>
          </a:lstStyle>
          <a:p>
            <a:fld id="{AC682968-C500-41F0-8EA9-AEB7EAFF1BE1}" type="slidenum">
              <a:rPr lang="en-GB" smtClean="0"/>
              <a:t>‹#›</a:t>
            </a:fld>
            <a:endParaRPr lang="en-GB" dirty="0"/>
          </a:p>
        </p:txBody>
      </p:sp>
    </p:spTree>
    <p:extLst>
      <p:ext uri="{BB962C8B-B14F-4D97-AF65-F5344CB8AC3E}">
        <p14:creationId xmlns:p14="http://schemas.microsoft.com/office/powerpoint/2010/main" val="151771399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03070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A3D49C3-51F0-484B-90BE-E68DCD6092B4}" type="datetime1">
              <a:rPr lang="en-GB" smtClean="0"/>
              <a:t>20/12/2018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8071105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A862981-8D8F-4C00-A270-A50B97D6A135}" type="datetime1">
              <a:rPr lang="en-GB" smtClean="0"/>
              <a:t>20/12/2018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353724843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D14697-7789-46C6-8E9B-DA9F96D7ACB6}" type="datetime1">
              <a:rPr lang="en-GB" smtClean="0"/>
              <a:t>20/12/2018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35975425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845F4F4-1575-4393-9066-05EB6415236A}" type="datetime1">
              <a:rPr lang="en-GB" smtClean="0"/>
              <a:t>20/12/2018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36518447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C8DACA-9ED4-4ABD-8F4A-4833BB894C40}" type="datetime1">
              <a:rPr lang="en-GB" smtClean="0"/>
              <a:t>20/12/2018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15191148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99A09AD-8B61-4E5D-AE1F-CAFF15C4FBF5}" type="datetime1">
              <a:rPr lang="en-GB" smtClean="0"/>
              <a:t>20/12/2018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33879794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EC38E7A-8525-40C6-8BB1-5440BCB18485}" type="datetime1">
              <a:rPr lang="en-GB" smtClean="0"/>
              <a:t>20/12/2018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13060489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426EBF3-73A6-4007-A20F-ABFC92F4115D}" type="datetime1">
              <a:rPr lang="en-GB" smtClean="0"/>
              <a:t>20/12/2018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32504707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B7109-DAC7-4ACA-9CB2-2C155A3CF4F1}" type="datetime1">
              <a:rPr lang="en-GB" smtClean="0"/>
              <a:t>20/12/2018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37212632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D8A6CB-2731-471C-A854-00C06D38D1CB}" type="datetime1">
              <a:rPr lang="en-GB" smtClean="0"/>
              <a:t>20/12/2018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100959002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4AB555-B295-4818-A9D2-165A49934E58}" type="datetime1">
              <a:rPr lang="en-GB" smtClean="0"/>
              <a:t>20/12/2018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27352079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50021A-6670-426C-9817-1BEF5B58DECA}" type="datetime1">
              <a:rPr lang="en-GB" smtClean="0"/>
              <a:t>20/12/2018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D83E65-4E55-4BA6-A0BC-212B9D3BDCE3}" type="slidenum">
              <a:rPr lang="en-GB" smtClean="0"/>
              <a:t>‹#›</a:t>
            </a:fld>
            <a:endParaRPr lang="en-GB" dirty="0"/>
          </a:p>
        </p:txBody>
      </p:sp>
    </p:spTree>
    <p:extLst>
      <p:ext uri="{BB962C8B-B14F-4D97-AF65-F5344CB8AC3E}">
        <p14:creationId xmlns:p14="http://schemas.microsoft.com/office/powerpoint/2010/main" val="3332614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6.png"/><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9.emf"/><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225" y="1124744"/>
            <a:ext cx="8599558" cy="1323439"/>
          </a:xfrm>
          <a:prstGeom prst="rect">
            <a:avLst/>
          </a:prstGeom>
          <a:noFill/>
        </p:spPr>
        <p:txBody>
          <a:bodyPr wrap="square" rtlCol="0">
            <a:spAutoFit/>
          </a:bodyPr>
          <a:lstStyle/>
          <a:p>
            <a:r>
              <a:rPr lang="en-GB" sz="4000" b="1" dirty="0" smtClean="0"/>
              <a:t>Police and Crime Plan 2016-2020</a:t>
            </a:r>
          </a:p>
          <a:p>
            <a:r>
              <a:rPr lang="en-GB" sz="4000" b="1" dirty="0" smtClean="0"/>
              <a:t>Monthly Performance Update</a:t>
            </a:r>
          </a:p>
        </p:txBody>
      </p:sp>
      <p:sp>
        <p:nvSpPr>
          <p:cNvPr id="3" name="Rectangle 2"/>
          <p:cNvSpPr/>
          <p:nvPr/>
        </p:nvSpPr>
        <p:spPr>
          <a:xfrm>
            <a:off x="199225" y="2570431"/>
            <a:ext cx="4572000" cy="523220"/>
          </a:xfrm>
          <a:prstGeom prst="rect">
            <a:avLst/>
          </a:prstGeom>
        </p:spPr>
        <p:txBody>
          <a:bodyPr>
            <a:spAutoFit/>
          </a:bodyPr>
          <a:lstStyle/>
          <a:p>
            <a:r>
              <a:rPr lang="en-GB" sz="2800" b="1" dirty="0" smtClean="0"/>
              <a:t>November 2018</a:t>
            </a:r>
            <a:endParaRPr lang="en-GB" sz="2800" b="1" dirty="0"/>
          </a:p>
        </p:txBody>
      </p:sp>
      <p:sp>
        <p:nvSpPr>
          <p:cNvPr id="8" name="Rectangle 7"/>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4" name="TextBox 3"/>
          <p:cNvSpPr txBox="1"/>
          <p:nvPr/>
        </p:nvSpPr>
        <p:spPr>
          <a:xfrm>
            <a:off x="5364088" y="5705380"/>
            <a:ext cx="3744416" cy="1077218"/>
          </a:xfrm>
          <a:prstGeom prst="rect">
            <a:avLst/>
          </a:prstGeom>
          <a:noFill/>
        </p:spPr>
        <p:txBody>
          <a:bodyPr wrap="square" rtlCol="0">
            <a:spAutoFit/>
          </a:bodyPr>
          <a:lstStyle/>
          <a:p>
            <a:pPr algn="r"/>
            <a:r>
              <a:rPr lang="en-GB" sz="1600" smtClean="0"/>
              <a:t>Version 1.6</a:t>
            </a:r>
            <a:endParaRPr lang="en-GB" sz="1600" dirty="0" smtClean="0"/>
          </a:p>
          <a:p>
            <a:pPr algn="r"/>
            <a:r>
              <a:rPr lang="en-GB" sz="1600" dirty="0" smtClean="0"/>
              <a:t>Produced December 2018</a:t>
            </a:r>
          </a:p>
          <a:p>
            <a:pPr algn="r"/>
            <a:r>
              <a:rPr lang="en-GB" sz="1600" dirty="0" smtClean="0"/>
              <a:t>Performance Analysis Unit, Essex Police</a:t>
            </a:r>
          </a:p>
          <a:p>
            <a:pPr algn="r"/>
            <a:r>
              <a:rPr lang="en-GB" sz="1600" dirty="0"/>
              <a:t>Sensitivity: </a:t>
            </a:r>
            <a:r>
              <a:rPr lang="en-GB" sz="1600" dirty="0" smtClean="0"/>
              <a:t>Official</a:t>
            </a:r>
            <a:endParaRPr lang="en-GB" sz="1600" dirty="0"/>
          </a:p>
        </p:txBody>
      </p:sp>
      <p:sp>
        <p:nvSpPr>
          <p:cNvPr id="10" name="TextBox 9"/>
          <p:cNvSpPr txBox="1"/>
          <p:nvPr/>
        </p:nvSpPr>
        <p:spPr>
          <a:xfrm>
            <a:off x="199225" y="3093649"/>
            <a:ext cx="8329642" cy="276999"/>
          </a:xfrm>
          <a:prstGeom prst="rect">
            <a:avLst/>
          </a:prstGeom>
          <a:noFill/>
        </p:spPr>
        <p:txBody>
          <a:bodyPr wrap="square" rtlCol="0">
            <a:spAutoFit/>
          </a:bodyPr>
          <a:lstStyle/>
          <a:p>
            <a:r>
              <a:rPr lang="en-GB" sz="1200" i="1" dirty="0" smtClean="0">
                <a:solidFill>
                  <a:schemeClr val="bg1">
                    <a:lumMod val="50000"/>
                  </a:schemeClr>
                </a:solidFill>
              </a:rPr>
              <a:t>National </a:t>
            </a:r>
            <a:r>
              <a:rPr lang="en-GB" sz="1200" i="1" dirty="0">
                <a:solidFill>
                  <a:schemeClr val="bg1">
                    <a:lumMod val="50000"/>
                  </a:schemeClr>
                </a:solidFill>
              </a:rPr>
              <a:t>and MSG positions are to </a:t>
            </a:r>
            <a:r>
              <a:rPr lang="en-GB" sz="1200" i="1" dirty="0" smtClean="0">
                <a:solidFill>
                  <a:schemeClr val="bg1">
                    <a:lumMod val="50000"/>
                  </a:schemeClr>
                </a:solidFill>
              </a:rPr>
              <a:t>31</a:t>
            </a:r>
            <a:r>
              <a:rPr lang="en-GB" sz="1200" i="1" baseline="30000" dirty="0" smtClean="0">
                <a:solidFill>
                  <a:schemeClr val="bg1">
                    <a:lumMod val="50000"/>
                  </a:schemeClr>
                </a:solidFill>
              </a:rPr>
              <a:t>st</a:t>
            </a:r>
            <a:r>
              <a:rPr lang="en-GB" sz="1200" i="1" dirty="0" smtClean="0">
                <a:solidFill>
                  <a:schemeClr val="bg1">
                    <a:lumMod val="50000"/>
                  </a:schemeClr>
                </a:solidFill>
              </a:rPr>
              <a:t> October 2018 (Essex Police data are to 30</a:t>
            </a:r>
            <a:r>
              <a:rPr lang="en-GB" sz="1200" i="1" baseline="30000" dirty="0" smtClean="0">
                <a:solidFill>
                  <a:schemeClr val="bg1">
                    <a:lumMod val="50000"/>
                  </a:schemeClr>
                </a:solidFill>
              </a:rPr>
              <a:t>th</a:t>
            </a:r>
            <a:r>
              <a:rPr lang="en-GB" sz="1200" i="1" dirty="0" smtClean="0">
                <a:solidFill>
                  <a:schemeClr val="bg1">
                    <a:lumMod val="50000"/>
                  </a:schemeClr>
                </a:solidFill>
              </a:rPr>
              <a:t> November 2018).  </a:t>
            </a:r>
            <a:endParaRPr lang="en-GB" sz="1200" i="1" dirty="0">
              <a:solidFill>
                <a:schemeClr val="bg1">
                  <a:lumMod val="50000"/>
                </a:schemeClr>
              </a:solidFill>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225" y="5877271"/>
            <a:ext cx="1758002" cy="683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descr="C:\Users\42073495\AppData\Local\Temp\Essex Police logo and text on wh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07" y="4581128"/>
            <a:ext cx="1976798"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571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7" name="Rectangle 6"/>
          <p:cNvSpPr/>
          <p:nvPr/>
        </p:nvSpPr>
        <p:spPr>
          <a:xfrm>
            <a:off x="107504" y="179348"/>
            <a:ext cx="7200800" cy="369332"/>
          </a:xfrm>
          <a:prstGeom prst="rect">
            <a:avLst/>
          </a:prstGeom>
        </p:spPr>
        <p:txBody>
          <a:bodyPr wrap="square">
            <a:spAutoFit/>
          </a:bodyPr>
          <a:lstStyle/>
          <a:p>
            <a:r>
              <a:rPr lang="en-GB" b="1" dirty="0" smtClean="0">
                <a:solidFill>
                  <a:schemeClr val="bg1"/>
                </a:solidFill>
              </a:rPr>
              <a:t>2016-2020 Police and Crime Plan Performance Indicators</a:t>
            </a:r>
            <a:endParaRPr lang="en-GB" b="1" dirty="0">
              <a:solidFill>
                <a:schemeClr val="bg1"/>
              </a:solidFill>
            </a:endParaRPr>
          </a:p>
        </p:txBody>
      </p:sp>
      <p:sp>
        <p:nvSpPr>
          <p:cNvPr id="11" name="TextBox 10"/>
          <p:cNvSpPr txBox="1"/>
          <p:nvPr/>
        </p:nvSpPr>
        <p:spPr>
          <a:xfrm>
            <a:off x="7917183" y="692696"/>
            <a:ext cx="1236639" cy="261610"/>
          </a:xfrm>
          <a:prstGeom prst="rect">
            <a:avLst/>
          </a:prstGeom>
          <a:noFill/>
        </p:spPr>
        <p:txBody>
          <a:bodyPr wrap="square" rtlCol="0">
            <a:spAutoFit/>
          </a:bodyPr>
          <a:lstStyle/>
          <a:p>
            <a:pPr algn="ctr"/>
            <a:r>
              <a:rPr lang="en-GB" sz="1100" dirty="0" smtClean="0"/>
              <a:t>Table 1</a:t>
            </a:r>
            <a:endParaRPr lang="en-GB" sz="1100" dirty="0"/>
          </a:p>
        </p:txBody>
      </p:sp>
      <p:sp>
        <p:nvSpPr>
          <p:cNvPr id="12" name="TextBox 11"/>
          <p:cNvSpPr txBox="1"/>
          <p:nvPr/>
        </p:nvSpPr>
        <p:spPr>
          <a:xfrm>
            <a:off x="6553200" y="4739485"/>
            <a:ext cx="2411288" cy="276999"/>
          </a:xfrm>
          <a:prstGeom prst="rect">
            <a:avLst/>
          </a:prstGeom>
          <a:noFill/>
        </p:spPr>
        <p:txBody>
          <a:bodyPr wrap="square" rtlCol="0">
            <a:spAutoFit/>
          </a:bodyPr>
          <a:lstStyle/>
          <a:p>
            <a:pPr algn="r"/>
            <a:r>
              <a:rPr lang="en-GB" sz="1200" dirty="0" smtClean="0"/>
              <a:t>See Appendix for endnotes.</a:t>
            </a:r>
            <a:endParaRPr lang="en-GB" sz="1200" dirty="0"/>
          </a:p>
        </p:txBody>
      </p:sp>
      <p:sp>
        <p:nvSpPr>
          <p:cNvPr id="14" name="TextBox 13"/>
          <p:cNvSpPr txBox="1"/>
          <p:nvPr/>
        </p:nvSpPr>
        <p:spPr>
          <a:xfrm>
            <a:off x="28321" y="4765186"/>
            <a:ext cx="8928992" cy="1892826"/>
          </a:xfrm>
          <a:prstGeom prst="rect">
            <a:avLst/>
          </a:prstGeom>
          <a:noFill/>
        </p:spPr>
        <p:txBody>
          <a:bodyPr wrap="square" rtlCol="0">
            <a:spAutoFit/>
          </a:bodyPr>
          <a:lstStyle/>
          <a:p>
            <a:r>
              <a:rPr lang="en-GB" sz="900" dirty="0" smtClean="0"/>
              <a:t>Below is an explanation as to why certain indicators are considered to be improving or deteriorating:</a:t>
            </a:r>
          </a:p>
          <a:p>
            <a:endParaRPr lang="en-GB" sz="900" dirty="0" smtClean="0"/>
          </a:p>
          <a:p>
            <a:pPr marL="285750" indent="-285750">
              <a:buFont typeface="Arial" panose="020B0604020202020204" pitchFamily="34" charset="0"/>
              <a:buChar char="•"/>
            </a:pPr>
            <a:r>
              <a:rPr lang="en-GB" sz="900" b="1" dirty="0" smtClean="0"/>
              <a:t>Priority 1 – </a:t>
            </a:r>
            <a:r>
              <a:rPr lang="en-GB" sz="900" u="sng" dirty="0" smtClean="0"/>
              <a:t>Number of all crime offences</a:t>
            </a:r>
            <a:r>
              <a:rPr lang="en-GB" sz="900" dirty="0" smtClean="0"/>
              <a:t>. </a:t>
            </a:r>
            <a:r>
              <a:rPr lang="en-GB" sz="900" dirty="0"/>
              <a:t>Performance is considered to be </a:t>
            </a:r>
            <a:r>
              <a:rPr lang="en-GB" sz="900" dirty="0" smtClean="0"/>
              <a:t>deteriorating </a:t>
            </a:r>
            <a:r>
              <a:rPr lang="en-GB" sz="900" dirty="0"/>
              <a:t>due to the rise in </a:t>
            </a:r>
            <a:r>
              <a:rPr lang="en-GB" sz="900" dirty="0" smtClean="0"/>
              <a:t>crime. </a:t>
            </a:r>
            <a:r>
              <a:rPr lang="en-GB" sz="900" dirty="0"/>
              <a:t>No data are available to indicate </a:t>
            </a:r>
            <a:r>
              <a:rPr lang="en-GB" sz="900" dirty="0" smtClean="0"/>
              <a:t>how much of this rise is </a:t>
            </a:r>
            <a:r>
              <a:rPr lang="en-GB" sz="900" dirty="0"/>
              <a:t>attributable to </a:t>
            </a:r>
            <a:r>
              <a:rPr lang="en-GB" sz="900" dirty="0" smtClean="0"/>
              <a:t>better crime data integrity.  An increase in crime has been experienced in every UK police force .</a:t>
            </a:r>
            <a:endParaRPr lang="en-GB" sz="900" b="1" dirty="0" smtClean="0"/>
          </a:p>
          <a:p>
            <a:pPr marL="285750" indent="-285750">
              <a:buFont typeface="Arial" panose="020B0604020202020204" pitchFamily="34" charset="0"/>
              <a:buChar char="•"/>
            </a:pPr>
            <a:r>
              <a:rPr lang="en-GB" sz="900" b="1" dirty="0" smtClean="0"/>
              <a:t>Priority 3 </a:t>
            </a:r>
            <a:r>
              <a:rPr lang="en-GB" sz="900" dirty="0" smtClean="0"/>
              <a:t>- </a:t>
            </a:r>
            <a:r>
              <a:rPr lang="en-GB" sz="900" u="sng" dirty="0" smtClean="0"/>
              <a:t>Number of incidents of domestic abuse</a:t>
            </a:r>
            <a:r>
              <a:rPr lang="en-GB" sz="900" dirty="0" smtClean="0"/>
              <a:t>. Performance is considered to be deteriorating due to the rise in incidents. No data are available to indicate whether this rise is  attributable to  media campaigns or initiatives that encourage reporting.</a:t>
            </a:r>
          </a:p>
          <a:p>
            <a:pPr marL="285750" indent="-285750">
              <a:buFont typeface="Arial" panose="020B0604020202020204" pitchFamily="34" charset="0"/>
              <a:buChar char="•"/>
            </a:pPr>
            <a:r>
              <a:rPr lang="en-GB" sz="900" b="1" dirty="0" smtClean="0"/>
              <a:t>Priority 5 </a:t>
            </a:r>
            <a:r>
              <a:rPr lang="en-GB" sz="900" dirty="0" smtClean="0"/>
              <a:t>- </a:t>
            </a:r>
            <a:r>
              <a:rPr lang="en-GB" sz="900" u="sng" dirty="0" smtClean="0"/>
              <a:t>Number of arrests in relation to the trafficking of drugs</a:t>
            </a:r>
            <a:r>
              <a:rPr lang="en-GB" sz="900" dirty="0" smtClean="0"/>
              <a:t>. </a:t>
            </a:r>
            <a:r>
              <a:rPr lang="en-GB" sz="900" dirty="0"/>
              <a:t>D</a:t>
            </a:r>
            <a:r>
              <a:rPr lang="en-GB" sz="900" dirty="0" smtClean="0"/>
              <a:t>rug trafficking arrests are dependent on pro-active policing. This may include pre-planned operations  conducted as a result of intelligence reports received, positive search warrants of residences/premises, and positive searches of individuals.</a:t>
            </a:r>
          </a:p>
          <a:p>
            <a:pPr marL="285750" indent="-285750">
              <a:buFont typeface="Arial" panose="020B0604020202020204" pitchFamily="34" charset="0"/>
              <a:buChar char="•"/>
            </a:pPr>
            <a:r>
              <a:rPr lang="en-GB" sz="900" b="1" dirty="0" smtClean="0"/>
              <a:t>Priority 7 </a:t>
            </a:r>
            <a:r>
              <a:rPr lang="en-GB" sz="900" dirty="0" smtClean="0"/>
              <a:t>- </a:t>
            </a:r>
            <a:r>
              <a:rPr lang="en-GB" sz="900" u="sng" dirty="0" smtClean="0"/>
              <a:t>Number of driving related mobile phone crime on Essex roads</a:t>
            </a:r>
            <a:r>
              <a:rPr lang="en-GB" sz="900" dirty="0" smtClean="0"/>
              <a:t>.  This is considered to be improving as Essex Police’s Operational Policing Command  (OPC) have stated there has been a noticeable reduction in the number of drivers stopped whilst using a mobile phone at the wheel.</a:t>
            </a:r>
          </a:p>
          <a:p>
            <a:pPr marL="285750" indent="-285750">
              <a:buFont typeface="Arial" panose="020B0604020202020204" pitchFamily="34" charset="0"/>
              <a:buChar char="•"/>
            </a:pPr>
            <a:r>
              <a:rPr lang="en-GB" sz="900" b="1" dirty="0" smtClean="0"/>
              <a:t>Priority 7 </a:t>
            </a:r>
            <a:r>
              <a:rPr lang="en-GB" sz="900" dirty="0" smtClean="0"/>
              <a:t>- </a:t>
            </a:r>
            <a:r>
              <a:rPr lang="en-GB" sz="900" u="sng" dirty="0" smtClean="0"/>
              <a:t>Number of driving under the influence of drink and/or drugs on Essex roads</a:t>
            </a:r>
            <a:r>
              <a:rPr lang="en-GB" sz="900" dirty="0"/>
              <a:t>.</a:t>
            </a:r>
            <a:r>
              <a:rPr lang="en-GB" sz="900" dirty="0" smtClean="0"/>
              <a:t>  Operational Policing Command (</a:t>
            </a:r>
            <a:r>
              <a:rPr lang="en-GB" sz="900" dirty="0" err="1" smtClean="0"/>
              <a:t>OPC</a:t>
            </a:r>
            <a:r>
              <a:rPr lang="en-GB" sz="900" dirty="0" smtClean="0"/>
              <a:t>) have stated that </a:t>
            </a:r>
            <a:r>
              <a:rPr lang="en-GB" sz="900" dirty="0"/>
              <a:t>a</a:t>
            </a:r>
            <a:r>
              <a:rPr lang="en-GB" sz="900" dirty="0" smtClean="0"/>
              <a:t> reduction indicates the public are adhering to the strong educational messages being delivered by drink/driving campaigns. Collisions attended by the police involve routine breath-testing of involved parties. An increase could also demonstrate proactive policing.</a:t>
            </a:r>
          </a:p>
        </p:txBody>
      </p:sp>
      <p:sp>
        <p:nvSpPr>
          <p:cNvPr id="13" name="Slide Number Placeholder 2"/>
          <p:cNvSpPr>
            <a:spLocks noGrp="1"/>
          </p:cNvSpPr>
          <p:nvPr>
            <p:ph type="sldNum" sz="quarter" idx="12"/>
          </p:nvPr>
        </p:nvSpPr>
        <p:spPr>
          <a:xfrm>
            <a:off x="6553200" y="6356350"/>
            <a:ext cx="2133600" cy="365125"/>
          </a:xfrm>
        </p:spPr>
        <p:txBody>
          <a:bodyPr/>
          <a:lstStyle/>
          <a:p>
            <a:fld id="{E0D83E65-4E55-4BA6-A0BC-212B9D3BDCE3}" type="slidenum">
              <a:rPr lang="en-GB" smtClean="0"/>
              <a:pPr/>
              <a:t>10</a:t>
            </a:fld>
            <a:endParaRPr lang="en-GB" dirty="0"/>
          </a:p>
        </p:txBody>
      </p:sp>
      <p:pic>
        <p:nvPicPr>
          <p:cNvPr id="3" name="Picture 2"/>
          <p:cNvPicPr>
            <a:picLocks noChangeAspect="1"/>
          </p:cNvPicPr>
          <p:nvPr/>
        </p:nvPicPr>
        <p:blipFill>
          <a:blip r:embed="rId2"/>
          <a:stretch>
            <a:fillRect/>
          </a:stretch>
        </p:blipFill>
        <p:spPr>
          <a:xfrm>
            <a:off x="288504" y="954306"/>
            <a:ext cx="8531968" cy="3773190"/>
          </a:xfrm>
          <a:prstGeom prst="rect">
            <a:avLst/>
          </a:prstGeom>
        </p:spPr>
      </p:pic>
    </p:spTree>
    <p:extLst>
      <p:ext uri="{BB962C8B-B14F-4D97-AF65-F5344CB8AC3E}">
        <p14:creationId xmlns:p14="http://schemas.microsoft.com/office/powerpoint/2010/main" val="1074715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7" name="Rectangle 6"/>
          <p:cNvSpPr/>
          <p:nvPr/>
        </p:nvSpPr>
        <p:spPr>
          <a:xfrm>
            <a:off x="107504" y="179348"/>
            <a:ext cx="7200800" cy="369332"/>
          </a:xfrm>
          <a:prstGeom prst="rect">
            <a:avLst/>
          </a:prstGeom>
        </p:spPr>
        <p:txBody>
          <a:bodyPr wrap="square">
            <a:spAutoFit/>
          </a:bodyPr>
          <a:lstStyle/>
          <a:p>
            <a:r>
              <a:rPr lang="en-GB" b="1" dirty="0" smtClean="0">
                <a:solidFill>
                  <a:schemeClr val="bg1"/>
                </a:solidFill>
              </a:rPr>
              <a:t>Appendix</a:t>
            </a:r>
            <a:endParaRPr lang="en-GB" b="1" dirty="0">
              <a:solidFill>
                <a:schemeClr val="bg1"/>
              </a:solidFill>
            </a:endParaRPr>
          </a:p>
        </p:txBody>
      </p:sp>
      <p:sp>
        <p:nvSpPr>
          <p:cNvPr id="4" name="Rectangle 3"/>
          <p:cNvSpPr/>
          <p:nvPr/>
        </p:nvSpPr>
        <p:spPr>
          <a:xfrm>
            <a:off x="0" y="651173"/>
            <a:ext cx="9142884" cy="6206827"/>
          </a:xfrm>
          <a:prstGeom prst="rect">
            <a:avLst/>
          </a:prstGeom>
        </p:spPr>
        <p:txBody>
          <a:bodyPr wrap="square">
            <a:spAutoFit/>
          </a:bodyPr>
          <a:lstStyle/>
          <a:p>
            <a:r>
              <a:rPr lang="en-GB" sz="1400" dirty="0" smtClean="0"/>
              <a:t>¹</a:t>
            </a:r>
            <a:r>
              <a:rPr lang="en-GB" sz="1400" baseline="30000" dirty="0" smtClean="0"/>
              <a:t> </a:t>
            </a:r>
            <a:r>
              <a:rPr lang="en-GB" sz="1400" dirty="0" smtClean="0"/>
              <a:t>Results </a:t>
            </a:r>
            <a:r>
              <a:rPr lang="en-GB" sz="1400" dirty="0"/>
              <a:t>are for the period October 2017 to </a:t>
            </a:r>
            <a:r>
              <a:rPr lang="en-GB" sz="1400" dirty="0" smtClean="0"/>
              <a:t>June 2018. </a:t>
            </a:r>
            <a:r>
              <a:rPr lang="en-GB" sz="1400" dirty="0"/>
              <a:t>Essex </a:t>
            </a:r>
            <a:r>
              <a:rPr lang="en-GB" sz="1400" dirty="0" smtClean="0"/>
              <a:t>Police </a:t>
            </a:r>
            <a:r>
              <a:rPr lang="en-GB" sz="1400" dirty="0"/>
              <a:t>performed significantly above the results for the local confidence question contained in the PFCC’s Plan for Q1 and Q2. </a:t>
            </a:r>
            <a:r>
              <a:rPr lang="en-GB" sz="1400" dirty="0" smtClean="0"/>
              <a:t>This </a:t>
            </a:r>
            <a:r>
              <a:rPr lang="en-GB" sz="1400" dirty="0"/>
              <a:t>difference could not be explained and consequently an additional question was added in Q3 with the exact wording used in the CSEW. This is the question now being </a:t>
            </a:r>
            <a:r>
              <a:rPr lang="en-GB" sz="1400" dirty="0" smtClean="0"/>
              <a:t>used.</a:t>
            </a:r>
          </a:p>
          <a:p>
            <a:endParaRPr lang="en-GB" sz="1200" dirty="0"/>
          </a:p>
          <a:p>
            <a:r>
              <a:rPr lang="en-GB" sz="1200" dirty="0" smtClean="0"/>
              <a:t> </a:t>
            </a:r>
            <a:r>
              <a:rPr lang="en-GB" sz="1400" baseline="30000" dirty="0" smtClean="0"/>
              <a:t>2</a:t>
            </a:r>
            <a:r>
              <a:rPr lang="en-GB" sz="1400" dirty="0" smtClean="0"/>
              <a:t> </a:t>
            </a:r>
            <a:r>
              <a:rPr lang="en-GB" sz="1400" dirty="0"/>
              <a:t>The confidence interval is the range +/- between where the survey result may lie. This is mainly influenced by the number of people answering the survey. The more people that answer the survey, the smaller the interval range</a:t>
            </a:r>
            <a:r>
              <a:rPr lang="en-GB" sz="1400" dirty="0" smtClean="0"/>
              <a:t>.</a:t>
            </a:r>
          </a:p>
          <a:p>
            <a:endParaRPr lang="en-GB" sz="1200" dirty="0"/>
          </a:p>
          <a:p>
            <a:r>
              <a:rPr lang="en-GB" sz="1400" baseline="30000" dirty="0"/>
              <a:t>3</a:t>
            </a:r>
            <a:r>
              <a:rPr lang="en-GB" sz="1400" dirty="0"/>
              <a:t> Crime Survey for England and Wales (CSEW): 12 months to </a:t>
            </a:r>
            <a:r>
              <a:rPr lang="en-GB" sz="1400" dirty="0" smtClean="0"/>
              <a:t>June </a:t>
            </a:r>
            <a:r>
              <a:rPr lang="en-GB" sz="1400" dirty="0"/>
              <a:t>2018 vs. 12 months to </a:t>
            </a:r>
            <a:r>
              <a:rPr lang="en-GB" sz="1400" dirty="0" smtClean="0"/>
              <a:t>June </a:t>
            </a:r>
            <a:r>
              <a:rPr lang="en-GB" sz="1400" dirty="0"/>
              <a:t>2017.</a:t>
            </a:r>
          </a:p>
          <a:p>
            <a:endParaRPr lang="en-GB" sz="1400" dirty="0" smtClean="0"/>
          </a:p>
          <a:p>
            <a:r>
              <a:rPr lang="en-GB" sz="1400" baseline="30000" dirty="0" smtClean="0"/>
              <a:t>4</a:t>
            </a:r>
            <a:r>
              <a:rPr lang="en-GB" sz="1400" dirty="0" smtClean="0"/>
              <a:t> Results are for the period July 2017 to June 2018.</a:t>
            </a:r>
            <a:endParaRPr lang="en-GB" sz="1400" dirty="0"/>
          </a:p>
          <a:p>
            <a:endParaRPr lang="en-GB" sz="1400" baseline="30000" dirty="0" smtClean="0"/>
          </a:p>
          <a:p>
            <a:r>
              <a:rPr lang="en-GB" sz="1400" baseline="30000" dirty="0" smtClean="0"/>
              <a:t>5</a:t>
            </a:r>
            <a:r>
              <a:rPr lang="en-GB" sz="1400" dirty="0" smtClean="0"/>
              <a:t> </a:t>
            </a:r>
            <a:r>
              <a:rPr lang="en-GB" sz="1400" dirty="0"/>
              <a:t>Activity is now recorded rather than the number of people arrested</a:t>
            </a:r>
            <a:r>
              <a:rPr lang="en-GB" sz="1400" dirty="0" smtClean="0"/>
              <a:t>. </a:t>
            </a:r>
            <a:r>
              <a:rPr lang="en-GB" sz="1400" dirty="0"/>
              <a:t>If there was a day of action, for example, and five people were arrested, this would formerly have counted as five disruptions, but now will count as one. </a:t>
            </a:r>
            <a:r>
              <a:rPr lang="en-GB" sz="1400" dirty="0" smtClean="0"/>
              <a:t>The change </a:t>
            </a:r>
            <a:r>
              <a:rPr lang="en-GB" sz="1400" dirty="0"/>
              <a:t>stems from confusion over the previous guidelines, with counties counting disruptions in different </a:t>
            </a:r>
            <a:r>
              <a:rPr lang="en-GB" sz="1400" dirty="0" smtClean="0"/>
              <a:t>ways. </a:t>
            </a:r>
            <a:r>
              <a:rPr lang="en-GB" sz="1400" dirty="0"/>
              <a:t>The numbers of disruptions now being reported will consequently be substantially lower than previously reported</a:t>
            </a:r>
            <a:r>
              <a:rPr lang="en-GB" sz="1400" dirty="0" smtClean="0"/>
              <a:t>. Data are for November 2018.</a:t>
            </a:r>
            <a:endParaRPr lang="en-GB" sz="1400" dirty="0"/>
          </a:p>
          <a:p>
            <a:r>
              <a:rPr lang="en-GB" sz="1400" dirty="0"/>
              <a:t>								</a:t>
            </a:r>
          </a:p>
          <a:p>
            <a:r>
              <a:rPr lang="en-GB" sz="1400" baseline="30000" dirty="0" smtClean="0"/>
              <a:t>6</a:t>
            </a:r>
            <a:r>
              <a:rPr lang="en-GB" sz="1400" dirty="0" smtClean="0"/>
              <a:t> </a:t>
            </a:r>
            <a:r>
              <a:rPr lang="en-GB" sz="1400" dirty="0"/>
              <a:t>S</a:t>
            </a:r>
            <a:r>
              <a:rPr lang="en-GB" sz="1400" dirty="0" smtClean="0"/>
              <a:t>olved </a:t>
            </a:r>
            <a:r>
              <a:rPr lang="en-GB" sz="1400" dirty="0"/>
              <a:t>outcomes </a:t>
            </a:r>
            <a:r>
              <a:rPr lang="en-GB" sz="1400" dirty="0" smtClean="0"/>
              <a:t>are crimes that result in: charge or summons, caution</a:t>
            </a:r>
            <a:r>
              <a:rPr lang="en-GB" sz="1400" dirty="0"/>
              <a:t>, crimes taken into </a:t>
            </a:r>
            <a:r>
              <a:rPr lang="en-GB" sz="1400" dirty="0" smtClean="0"/>
              <a:t>consideration, fixed penalty notice, cannabis warning or community resolution.</a:t>
            </a:r>
            <a:r>
              <a:rPr lang="en-GB" sz="1400" dirty="0"/>
              <a:t>	</a:t>
            </a:r>
            <a:r>
              <a:rPr lang="en-GB" sz="1400" dirty="0" smtClean="0"/>
              <a:t/>
            </a:r>
            <a:br>
              <a:rPr lang="en-GB" sz="1400" dirty="0" smtClean="0"/>
            </a:br>
            <a:endParaRPr lang="en-GB" sz="1400" dirty="0" smtClean="0"/>
          </a:p>
          <a:p>
            <a:r>
              <a:rPr lang="en-GB" sz="1400" baseline="30000" dirty="0" smtClean="0"/>
              <a:t>7</a:t>
            </a:r>
            <a:r>
              <a:rPr lang="en-GB" sz="1400" dirty="0" smtClean="0"/>
              <a:t> ‘Driving under the influence of drink and/or drugs’. In January 2017, Essex Police introduced a new system that records the number of those who failed to provide (FTP) in relation to drink/drug drive offences, as well as the number of drink/drug drive offences.  Prior to this, FTP data was not recorded.  The volume of those driving under the influence of drink and/or drugs will therefore appear higher in the past 12 months when compared to the same period the previous year, as FTP data is included.</a:t>
            </a:r>
          </a:p>
          <a:p>
            <a:endParaRPr lang="en-GB" sz="1400" dirty="0" smtClean="0"/>
          </a:p>
          <a:p>
            <a:r>
              <a:rPr lang="en-GB" sz="1400" baseline="30000" dirty="0" smtClean="0"/>
              <a:t>8</a:t>
            </a:r>
            <a:r>
              <a:rPr lang="en-GB" sz="1400" dirty="0" smtClean="0"/>
              <a:t> </a:t>
            </a:r>
            <a:r>
              <a:rPr lang="en-GB" sz="1400" dirty="0"/>
              <a:t>‘Killed or Seriously Injured’ refers to all people killed or seriously injured on Essex’s roads, regardless of whether any criminal offences were committed. ‘Causing Death/Serious Injury by Dangerous/Inconsiderate Driving’, however, refers to the number of crimes of this </a:t>
            </a:r>
            <a:r>
              <a:rPr lang="en-GB" sz="1400" dirty="0" smtClean="0"/>
              <a:t>type</a:t>
            </a:r>
            <a:r>
              <a:rPr lang="en-GB" sz="1400" dirty="0"/>
              <a:t>.</a:t>
            </a:r>
          </a:p>
        </p:txBody>
      </p:sp>
      <p:sp>
        <p:nvSpPr>
          <p:cNvPr id="3" name="Slide Number Placeholder 2"/>
          <p:cNvSpPr>
            <a:spLocks noGrp="1"/>
          </p:cNvSpPr>
          <p:nvPr>
            <p:ph type="sldNum" sz="quarter" idx="12"/>
          </p:nvPr>
        </p:nvSpPr>
        <p:spPr/>
        <p:txBody>
          <a:bodyPr/>
          <a:lstStyle/>
          <a:p>
            <a:fld id="{E0D83E65-4E55-4BA6-A0BC-212B9D3BDCE3}" type="slidenum">
              <a:rPr lang="en-GB" smtClean="0"/>
              <a:pPr/>
              <a:t>11</a:t>
            </a:fld>
            <a:endParaRPr lang="en-GB" dirty="0"/>
          </a:p>
        </p:txBody>
      </p:sp>
    </p:spTree>
    <p:extLst>
      <p:ext uri="{BB962C8B-B14F-4D97-AF65-F5344CB8AC3E}">
        <p14:creationId xmlns:p14="http://schemas.microsoft.com/office/powerpoint/2010/main" val="15754252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endParaRPr>
          </a:p>
        </p:txBody>
      </p:sp>
      <p:sp>
        <p:nvSpPr>
          <p:cNvPr id="2" name="Rectangle 1"/>
          <p:cNvSpPr/>
          <p:nvPr/>
        </p:nvSpPr>
        <p:spPr>
          <a:xfrm>
            <a:off x="107504" y="159623"/>
            <a:ext cx="5688632" cy="400110"/>
          </a:xfrm>
          <a:prstGeom prst="rect">
            <a:avLst/>
          </a:prstGeom>
        </p:spPr>
        <p:txBody>
          <a:bodyPr wrap="square">
            <a:spAutoFit/>
          </a:bodyPr>
          <a:lstStyle/>
          <a:p>
            <a:r>
              <a:rPr lang="en-GB" sz="2000" b="1" dirty="0" smtClean="0">
                <a:solidFill>
                  <a:schemeClr val="bg1"/>
                </a:solidFill>
              </a:rPr>
              <a:t>Crime Tree Data – Rolling 12 Months to November</a:t>
            </a:r>
            <a:endParaRPr lang="en-GB" sz="2000" b="1" dirty="0">
              <a:solidFill>
                <a:schemeClr val="bg1"/>
              </a:solidFill>
            </a:endParaRPr>
          </a:p>
        </p:txBody>
      </p:sp>
      <p:sp>
        <p:nvSpPr>
          <p:cNvPr id="11" name="TextBox 10"/>
          <p:cNvSpPr txBox="1"/>
          <p:nvPr/>
        </p:nvSpPr>
        <p:spPr>
          <a:xfrm>
            <a:off x="7648317" y="805186"/>
            <a:ext cx="1236639" cy="261610"/>
          </a:xfrm>
          <a:prstGeom prst="rect">
            <a:avLst/>
          </a:prstGeom>
          <a:noFill/>
        </p:spPr>
        <p:txBody>
          <a:bodyPr wrap="square" rtlCol="0">
            <a:spAutoFit/>
          </a:bodyPr>
          <a:lstStyle/>
          <a:p>
            <a:pPr algn="ctr"/>
            <a:r>
              <a:rPr lang="en-GB" sz="1100" dirty="0" smtClean="0"/>
              <a:t>Table 2</a:t>
            </a:r>
            <a:endParaRPr lang="en-GB" sz="1100" dirty="0"/>
          </a:p>
        </p:txBody>
      </p:sp>
      <p:sp>
        <p:nvSpPr>
          <p:cNvPr id="4" name="Slide Number Placeholder 3"/>
          <p:cNvSpPr>
            <a:spLocks noGrp="1"/>
          </p:cNvSpPr>
          <p:nvPr>
            <p:ph type="sldNum" sz="quarter" idx="12"/>
          </p:nvPr>
        </p:nvSpPr>
        <p:spPr/>
        <p:txBody>
          <a:bodyPr/>
          <a:lstStyle/>
          <a:p>
            <a:fld id="{E0D83E65-4E55-4BA6-A0BC-212B9D3BDCE3}" type="slidenum">
              <a:rPr lang="en-GB" smtClean="0"/>
              <a:pPr/>
              <a:t>12</a:t>
            </a:fld>
            <a:endParaRPr lang="en-GB" dirty="0"/>
          </a:p>
        </p:txBody>
      </p:sp>
      <p:pic>
        <p:nvPicPr>
          <p:cNvPr id="3" name="Picture 2"/>
          <p:cNvPicPr>
            <a:picLocks noChangeAspect="1"/>
          </p:cNvPicPr>
          <p:nvPr/>
        </p:nvPicPr>
        <p:blipFill>
          <a:blip r:embed="rId2"/>
          <a:stretch>
            <a:fillRect/>
          </a:stretch>
        </p:blipFill>
        <p:spPr>
          <a:xfrm>
            <a:off x="142872" y="941616"/>
            <a:ext cx="8858256" cy="4974767"/>
          </a:xfrm>
          <a:prstGeom prst="rect">
            <a:avLst/>
          </a:prstGeom>
        </p:spPr>
      </p:pic>
    </p:spTree>
    <p:extLst>
      <p:ext uri="{BB962C8B-B14F-4D97-AF65-F5344CB8AC3E}">
        <p14:creationId xmlns:p14="http://schemas.microsoft.com/office/powerpoint/2010/main" val="37261299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2" name="Rectangle 1"/>
          <p:cNvSpPr/>
          <p:nvPr/>
        </p:nvSpPr>
        <p:spPr>
          <a:xfrm>
            <a:off x="107504" y="159623"/>
            <a:ext cx="5519716" cy="400110"/>
          </a:xfrm>
          <a:prstGeom prst="rect">
            <a:avLst/>
          </a:prstGeom>
        </p:spPr>
        <p:txBody>
          <a:bodyPr wrap="none">
            <a:spAutoFit/>
          </a:bodyPr>
          <a:lstStyle/>
          <a:p>
            <a:r>
              <a:rPr lang="en-GB" sz="2000" b="1" dirty="0" smtClean="0">
                <a:solidFill>
                  <a:schemeClr val="bg1"/>
                </a:solidFill>
              </a:rPr>
              <a:t>Crime Tree Data – Rolling 12 Months to November</a:t>
            </a:r>
            <a:endParaRPr lang="en-GB" sz="2000" b="1" dirty="0">
              <a:solidFill>
                <a:schemeClr val="bg1"/>
              </a:solidFill>
            </a:endParaRPr>
          </a:p>
        </p:txBody>
      </p:sp>
      <p:sp>
        <p:nvSpPr>
          <p:cNvPr id="11" name="TextBox 10"/>
          <p:cNvSpPr txBox="1"/>
          <p:nvPr/>
        </p:nvSpPr>
        <p:spPr>
          <a:xfrm>
            <a:off x="7648317" y="821854"/>
            <a:ext cx="1236639" cy="261610"/>
          </a:xfrm>
          <a:prstGeom prst="rect">
            <a:avLst/>
          </a:prstGeom>
          <a:noFill/>
        </p:spPr>
        <p:txBody>
          <a:bodyPr wrap="square" rtlCol="0">
            <a:spAutoFit/>
          </a:bodyPr>
          <a:lstStyle/>
          <a:p>
            <a:pPr algn="ctr"/>
            <a:r>
              <a:rPr lang="en-GB" sz="1100" dirty="0" smtClean="0"/>
              <a:t>Table 3</a:t>
            </a:r>
            <a:endParaRPr lang="en-GB" sz="1100" dirty="0"/>
          </a:p>
        </p:txBody>
      </p:sp>
      <p:sp>
        <p:nvSpPr>
          <p:cNvPr id="12" name="Slide Number Placeholder 3"/>
          <p:cNvSpPr>
            <a:spLocks noGrp="1"/>
          </p:cNvSpPr>
          <p:nvPr>
            <p:ph type="sldNum" sz="quarter" idx="12"/>
          </p:nvPr>
        </p:nvSpPr>
        <p:spPr>
          <a:xfrm>
            <a:off x="6553200" y="6356350"/>
            <a:ext cx="2133600" cy="365125"/>
          </a:xfrm>
        </p:spPr>
        <p:txBody>
          <a:bodyPr/>
          <a:lstStyle/>
          <a:p>
            <a:fld id="{E0D83E65-4E55-4BA6-A0BC-212B9D3BDCE3}" type="slidenum">
              <a:rPr lang="en-GB" smtClean="0"/>
              <a:pPr/>
              <a:t>13</a:t>
            </a:fld>
            <a:endParaRPr lang="en-GB" dirty="0"/>
          </a:p>
        </p:txBody>
      </p:sp>
      <p:pic>
        <p:nvPicPr>
          <p:cNvPr id="5" name="Picture 4"/>
          <p:cNvPicPr>
            <a:picLocks noChangeAspect="1"/>
          </p:cNvPicPr>
          <p:nvPr/>
        </p:nvPicPr>
        <p:blipFill>
          <a:blip r:embed="rId2"/>
          <a:stretch>
            <a:fillRect/>
          </a:stretch>
        </p:blipFill>
        <p:spPr>
          <a:xfrm>
            <a:off x="151315" y="1348761"/>
            <a:ext cx="8813173" cy="2368271"/>
          </a:xfrm>
          <a:prstGeom prst="rect">
            <a:avLst/>
          </a:prstGeom>
        </p:spPr>
      </p:pic>
    </p:spTree>
    <p:extLst>
      <p:ext uri="{BB962C8B-B14F-4D97-AF65-F5344CB8AC3E}">
        <p14:creationId xmlns:p14="http://schemas.microsoft.com/office/powerpoint/2010/main" val="24611954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rgbClr val="FF0000"/>
              </a:solidFill>
            </a:endParaRPr>
          </a:p>
        </p:txBody>
      </p:sp>
      <p:sp>
        <p:nvSpPr>
          <p:cNvPr id="2" name="Rectangle 1"/>
          <p:cNvSpPr/>
          <p:nvPr/>
        </p:nvSpPr>
        <p:spPr>
          <a:xfrm>
            <a:off x="107504" y="159623"/>
            <a:ext cx="6411883" cy="400110"/>
          </a:xfrm>
          <a:prstGeom prst="rect">
            <a:avLst/>
          </a:prstGeom>
        </p:spPr>
        <p:txBody>
          <a:bodyPr wrap="none">
            <a:spAutoFit/>
          </a:bodyPr>
          <a:lstStyle/>
          <a:p>
            <a:r>
              <a:rPr lang="en-GB" sz="2000" b="1" dirty="0" smtClean="0">
                <a:solidFill>
                  <a:schemeClr val="bg1"/>
                </a:solidFill>
              </a:rPr>
              <a:t>Crime Mix – Rolling 12 Months to November 2017 vs. 2018</a:t>
            </a:r>
            <a:endParaRPr lang="en-GB" sz="2000" b="1" dirty="0">
              <a:solidFill>
                <a:schemeClr val="bg1"/>
              </a:solidFill>
            </a:endParaRPr>
          </a:p>
        </p:txBody>
      </p:sp>
      <p:sp>
        <p:nvSpPr>
          <p:cNvPr id="12" name="TextBox 11"/>
          <p:cNvSpPr txBox="1"/>
          <p:nvPr/>
        </p:nvSpPr>
        <p:spPr>
          <a:xfrm>
            <a:off x="1823193" y="958005"/>
            <a:ext cx="1236639" cy="261610"/>
          </a:xfrm>
          <a:prstGeom prst="rect">
            <a:avLst/>
          </a:prstGeom>
          <a:noFill/>
        </p:spPr>
        <p:txBody>
          <a:bodyPr wrap="square" rtlCol="0">
            <a:spAutoFit/>
          </a:bodyPr>
          <a:lstStyle/>
          <a:p>
            <a:pPr algn="ctr"/>
            <a:r>
              <a:rPr lang="en-GB" sz="1100" dirty="0" smtClean="0"/>
              <a:t>Figure 12</a:t>
            </a:r>
            <a:endParaRPr lang="en-GB" sz="1100" dirty="0"/>
          </a:p>
        </p:txBody>
      </p:sp>
      <p:sp>
        <p:nvSpPr>
          <p:cNvPr id="4" name="Slide Number Placeholder 3"/>
          <p:cNvSpPr>
            <a:spLocks noGrp="1"/>
          </p:cNvSpPr>
          <p:nvPr>
            <p:ph type="sldNum" sz="quarter" idx="12"/>
          </p:nvPr>
        </p:nvSpPr>
        <p:spPr/>
        <p:txBody>
          <a:bodyPr/>
          <a:lstStyle/>
          <a:p>
            <a:fld id="{E0D83E65-4E55-4BA6-A0BC-212B9D3BDCE3}" type="slidenum">
              <a:rPr lang="en-GB" smtClean="0"/>
              <a:pPr/>
              <a:t>14</a:t>
            </a:fld>
            <a:endParaRPr lang="en-GB" dirty="0"/>
          </a:p>
        </p:txBody>
      </p:sp>
      <p:sp>
        <p:nvSpPr>
          <p:cNvPr id="17" name="TextBox 16"/>
          <p:cNvSpPr txBox="1"/>
          <p:nvPr/>
        </p:nvSpPr>
        <p:spPr>
          <a:xfrm>
            <a:off x="6143673" y="958005"/>
            <a:ext cx="1236639" cy="261610"/>
          </a:xfrm>
          <a:prstGeom prst="rect">
            <a:avLst/>
          </a:prstGeom>
          <a:noFill/>
        </p:spPr>
        <p:txBody>
          <a:bodyPr wrap="square" rtlCol="0">
            <a:spAutoFit/>
          </a:bodyPr>
          <a:lstStyle/>
          <a:p>
            <a:pPr algn="ctr"/>
            <a:r>
              <a:rPr lang="en-GB" sz="1100" dirty="0" smtClean="0"/>
              <a:t>Figure 13</a:t>
            </a:r>
            <a:endParaRPr lang="en-GB" sz="1100" dirty="0"/>
          </a:p>
        </p:txBody>
      </p:sp>
      <p:sp>
        <p:nvSpPr>
          <p:cNvPr id="5" name="TextBox 4"/>
          <p:cNvSpPr txBox="1"/>
          <p:nvPr/>
        </p:nvSpPr>
        <p:spPr>
          <a:xfrm>
            <a:off x="59644" y="4221088"/>
            <a:ext cx="8976852" cy="1384995"/>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t>Violence Against the Person saw a 4.8% point increase in the proportion of all crime; it also experienced the biggest volume rise (12,334 further offences). Public Order Offences saw a 0.7% point increase in the proportion of all crime, and experienced the second biggest volume rise (2,328 offences).  </a:t>
            </a:r>
          </a:p>
          <a:p>
            <a:endParaRPr lang="en-GB" sz="1400" dirty="0" smtClean="0">
              <a:solidFill>
                <a:srgbClr val="FF0000"/>
              </a:solidFill>
            </a:endParaRPr>
          </a:p>
          <a:p>
            <a:pPr marL="285750" indent="-285750">
              <a:buFont typeface="Arial" panose="020B0604020202020204" pitchFamily="34" charset="0"/>
              <a:buChar char="•"/>
            </a:pPr>
            <a:r>
              <a:rPr lang="en-GB" sz="1400" dirty="0" smtClean="0"/>
              <a:t>15.6% of crime is Domestic Abuse-related; this proportion has increased from 15.3% for 12 months to October 2018. Domestic Abuse-related Violence Against the Person increased to 35.8% (from 35.5% 12m October 2018).</a:t>
            </a:r>
          </a:p>
        </p:txBody>
      </p:sp>
      <p:pic>
        <p:nvPicPr>
          <p:cNvPr id="3" name="Picture 2"/>
          <p:cNvPicPr>
            <a:picLocks noChangeAspect="1"/>
          </p:cNvPicPr>
          <p:nvPr/>
        </p:nvPicPr>
        <p:blipFill>
          <a:blip r:embed="rId2"/>
          <a:stretch>
            <a:fillRect/>
          </a:stretch>
        </p:blipFill>
        <p:spPr>
          <a:xfrm>
            <a:off x="107504" y="1234570"/>
            <a:ext cx="4391449" cy="2626478"/>
          </a:xfrm>
          <a:prstGeom prst="rect">
            <a:avLst/>
          </a:prstGeom>
        </p:spPr>
      </p:pic>
      <p:pic>
        <p:nvPicPr>
          <p:cNvPr id="6" name="Picture 5"/>
          <p:cNvPicPr>
            <a:picLocks noChangeAspect="1"/>
          </p:cNvPicPr>
          <p:nvPr/>
        </p:nvPicPr>
        <p:blipFill>
          <a:blip r:embed="rId3"/>
          <a:stretch>
            <a:fillRect/>
          </a:stretch>
        </p:blipFill>
        <p:spPr>
          <a:xfrm>
            <a:off x="4603299" y="1234570"/>
            <a:ext cx="4496934" cy="2626478"/>
          </a:xfrm>
          <a:prstGeom prst="rect">
            <a:avLst/>
          </a:prstGeom>
        </p:spPr>
      </p:pic>
    </p:spTree>
    <p:extLst>
      <p:ext uri="{BB962C8B-B14F-4D97-AF65-F5344CB8AC3E}">
        <p14:creationId xmlns:p14="http://schemas.microsoft.com/office/powerpoint/2010/main" val="3794913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7200800" cy="369332"/>
          </a:xfrm>
          <a:prstGeom prst="rect">
            <a:avLst/>
          </a:prstGeom>
        </p:spPr>
        <p:txBody>
          <a:bodyPr wrap="square">
            <a:spAutoFit/>
          </a:bodyPr>
          <a:lstStyle/>
          <a:p>
            <a:r>
              <a:rPr lang="en-GB" b="1" dirty="0" smtClean="0">
                <a:solidFill>
                  <a:schemeClr val="bg1"/>
                </a:solidFill>
              </a:rPr>
              <a:t>Executive Summary </a:t>
            </a:r>
            <a:endParaRPr lang="en-GB" b="1" dirty="0">
              <a:solidFill>
                <a:schemeClr val="bg1"/>
              </a:solidFill>
            </a:endParaRPr>
          </a:p>
        </p:txBody>
      </p:sp>
      <p:sp>
        <p:nvSpPr>
          <p:cNvPr id="3" name="Slide Number Placeholder 2"/>
          <p:cNvSpPr>
            <a:spLocks noGrp="1"/>
          </p:cNvSpPr>
          <p:nvPr>
            <p:ph type="sldNum" sz="quarter" idx="12"/>
          </p:nvPr>
        </p:nvSpPr>
        <p:spPr/>
        <p:txBody>
          <a:bodyPr/>
          <a:lstStyle/>
          <a:p>
            <a:fld id="{E0D83E65-4E55-4BA6-A0BC-212B9D3BDCE3}" type="slidenum">
              <a:rPr lang="en-GB" smtClean="0"/>
              <a:pPr/>
              <a:t>2</a:t>
            </a:fld>
            <a:endParaRPr lang="en-GB" dirty="0"/>
          </a:p>
        </p:txBody>
      </p:sp>
      <p:sp>
        <p:nvSpPr>
          <p:cNvPr id="5" name="TextBox 4"/>
          <p:cNvSpPr txBox="1"/>
          <p:nvPr/>
        </p:nvSpPr>
        <p:spPr>
          <a:xfrm>
            <a:off x="108620" y="862565"/>
            <a:ext cx="8927876" cy="4401205"/>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t>All Crime has risen by 13.5%.  Domestic Abuse (DA) has risen by 45.9%.  The increase in both can, in part, be attributed to the increase seen in Stalking and Harassment (see p.5 for further detail). </a:t>
            </a:r>
            <a:br>
              <a:rPr lang="en-GB" sz="1400" dirty="0" smtClean="0"/>
            </a:br>
            <a:endParaRPr lang="en-GB" sz="1400" dirty="0" smtClean="0"/>
          </a:p>
          <a:p>
            <a:pPr marL="285750" indent="-285750">
              <a:buFont typeface="Arial" panose="020B0604020202020204" pitchFamily="34" charset="0"/>
              <a:buChar char="•"/>
            </a:pPr>
            <a:r>
              <a:rPr lang="en-GB" sz="1400" dirty="0" smtClean="0"/>
              <a:t>The All Crime solved rate continues to decline due to an increase in the number of crimes, as well as a reduction in the number of crimes considered ‘solved’.</a:t>
            </a:r>
            <a:br>
              <a:rPr lang="en-GB" sz="1400" dirty="0" smtClean="0"/>
            </a:br>
            <a:endParaRPr lang="en-GB" sz="1400" dirty="0" smtClean="0"/>
          </a:p>
          <a:p>
            <a:pPr marL="285750" indent="-285750">
              <a:buFont typeface="Arial" panose="020B0604020202020204" pitchFamily="34" charset="0"/>
              <a:buChar char="•"/>
            </a:pPr>
            <a:r>
              <a:rPr lang="en-GB" sz="1400" dirty="0" smtClean="0"/>
              <a:t>In November, four crime types experienced statistically significant increases:</a:t>
            </a:r>
          </a:p>
          <a:p>
            <a:pPr marL="742950" lvl="1" indent="-285750">
              <a:buFont typeface="Arial" panose="020B0604020202020204" pitchFamily="34" charset="0"/>
              <a:buChar char="•"/>
            </a:pPr>
            <a:r>
              <a:rPr lang="en-GB" sz="1400" u="sng" dirty="0" smtClean="0"/>
              <a:t>Stalking </a:t>
            </a:r>
            <a:r>
              <a:rPr lang="en-GB" sz="1400" u="sng" dirty="0"/>
              <a:t>and </a:t>
            </a:r>
            <a:r>
              <a:rPr lang="en-GB" sz="1400" u="sng" dirty="0" smtClean="0"/>
              <a:t>Harassment</a:t>
            </a:r>
            <a:r>
              <a:rPr lang="en-GB" sz="1400" dirty="0" smtClean="0"/>
              <a:t>.  The rise in this category has been caused by the change in the means by which this offence has been recorded since April 2018 (see p.5. for further detail). </a:t>
            </a:r>
          </a:p>
          <a:p>
            <a:pPr marL="742950" lvl="1" indent="-285750">
              <a:buFont typeface="Arial" panose="020B0604020202020204" pitchFamily="34" charset="0"/>
              <a:buChar char="•"/>
            </a:pPr>
            <a:r>
              <a:rPr lang="en-GB" sz="1400" u="sng" dirty="0" smtClean="0"/>
              <a:t>Death or Serious Injury caused by Unlawful Driving Offences</a:t>
            </a:r>
            <a:r>
              <a:rPr lang="en-GB" sz="1400" dirty="0" smtClean="0"/>
              <a:t>.  Eight offences were recorded in November.  Due to this comparatively high number of offences in this month, and the investigation time these offences require, the solved rate also experienced a statistically significant decrease in November.</a:t>
            </a:r>
          </a:p>
          <a:p>
            <a:pPr marL="742950" lvl="1" indent="-285750">
              <a:buFont typeface="Arial" panose="020B0604020202020204" pitchFamily="34" charset="0"/>
              <a:buChar char="•"/>
            </a:pPr>
            <a:r>
              <a:rPr lang="en-GB" sz="1400" u="sng" dirty="0" smtClean="0"/>
              <a:t>Rape</a:t>
            </a:r>
            <a:r>
              <a:rPr lang="en-GB" sz="1400" dirty="0" smtClean="0"/>
              <a:t>.  November 2018 was the highest ever month for recorded offences (163).</a:t>
            </a:r>
          </a:p>
          <a:p>
            <a:pPr marL="742950" lvl="1" indent="-285750">
              <a:buFont typeface="Arial" panose="020B0604020202020204" pitchFamily="34" charset="0"/>
              <a:buChar char="•"/>
            </a:pPr>
            <a:r>
              <a:rPr lang="en-GB" sz="1400" u="sng" dirty="0" smtClean="0"/>
              <a:t>Possession of Drugs</a:t>
            </a:r>
            <a:r>
              <a:rPr lang="en-GB" sz="1400" dirty="0" smtClean="0"/>
              <a:t>.  Although this crime type experienced a statistically significant increase, it is a sign of proactive policing.</a:t>
            </a:r>
            <a:br>
              <a:rPr lang="en-GB" sz="1400" dirty="0" smtClean="0"/>
            </a:br>
            <a:endParaRPr lang="en-GB" sz="1400" dirty="0" smtClean="0"/>
          </a:p>
          <a:p>
            <a:pPr marL="285750" indent="-285750">
              <a:buFont typeface="Arial" panose="020B0604020202020204" pitchFamily="34" charset="0"/>
              <a:buChar char="•"/>
            </a:pPr>
            <a:r>
              <a:rPr lang="en-GB" sz="1400" dirty="0" smtClean="0"/>
              <a:t>There has been a change in the way in which the number of Organised Criminal Group (OCG) disruptions are counted in Essex.  This follows guidance issued by the National Crime Agency (NCA) and the Eastern Region Special Operations Unit (ERSOU) to ensure that all forces record disruptions in the same way.  Data are consequently only available for November 2018 (see p.11 for further explanation).</a:t>
            </a:r>
          </a:p>
        </p:txBody>
      </p:sp>
    </p:spTree>
    <p:extLst>
      <p:ext uri="{BB962C8B-B14F-4D97-AF65-F5344CB8AC3E}">
        <p14:creationId xmlns:p14="http://schemas.microsoft.com/office/powerpoint/2010/main" val="3499528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7200800" cy="369332"/>
          </a:xfrm>
          <a:prstGeom prst="rect">
            <a:avLst/>
          </a:prstGeom>
        </p:spPr>
        <p:txBody>
          <a:bodyPr wrap="square">
            <a:spAutoFit/>
          </a:bodyPr>
          <a:lstStyle/>
          <a:p>
            <a:r>
              <a:rPr lang="en-GB" b="1" dirty="0" smtClean="0">
                <a:solidFill>
                  <a:schemeClr val="bg1"/>
                </a:solidFill>
              </a:rPr>
              <a:t>Monthly Performance Overview</a:t>
            </a:r>
            <a:endParaRPr lang="en-GB" b="1" dirty="0">
              <a:solidFill>
                <a:schemeClr val="bg1"/>
              </a:solidFill>
            </a:endParaRPr>
          </a:p>
        </p:txBody>
      </p:sp>
      <p:sp>
        <p:nvSpPr>
          <p:cNvPr id="7" name="TextBox 6"/>
          <p:cNvSpPr txBox="1"/>
          <p:nvPr/>
        </p:nvSpPr>
        <p:spPr>
          <a:xfrm>
            <a:off x="0" y="686208"/>
            <a:ext cx="4780489" cy="5293757"/>
          </a:xfrm>
          <a:prstGeom prst="rect">
            <a:avLst/>
          </a:prstGeom>
          <a:noFill/>
        </p:spPr>
        <p:txBody>
          <a:bodyPr wrap="square" rtlCol="0">
            <a:spAutoFit/>
          </a:bodyPr>
          <a:lstStyle/>
          <a:p>
            <a:r>
              <a:rPr lang="en-GB" sz="1600" b="1" u="sng" dirty="0" smtClean="0"/>
              <a:t>Key Areas</a:t>
            </a:r>
          </a:p>
          <a:p>
            <a:endParaRPr lang="en-GB" sz="200" u="sng" dirty="0" smtClean="0">
              <a:solidFill>
                <a:srgbClr val="FF0000"/>
              </a:solidFill>
            </a:endParaRPr>
          </a:p>
          <a:p>
            <a:r>
              <a:rPr lang="en-GB" sz="1200" b="1" dirty="0" smtClean="0"/>
              <a:t>All Crime</a:t>
            </a:r>
            <a:endParaRPr lang="en-GB" sz="1200" b="1" dirty="0"/>
          </a:p>
          <a:p>
            <a:pPr marL="171450" indent="-171450">
              <a:buFont typeface="Arial" panose="020B0604020202020204" pitchFamily="34" charset="0"/>
              <a:buChar char="•"/>
            </a:pPr>
            <a:r>
              <a:rPr lang="en-GB" sz="1200" dirty="0" smtClean="0"/>
              <a:t>13.5% </a:t>
            </a:r>
            <a:r>
              <a:rPr lang="en-GB" sz="1200" dirty="0"/>
              <a:t>increase </a:t>
            </a:r>
            <a:r>
              <a:rPr lang="en-GB" sz="1200" dirty="0" smtClean="0"/>
              <a:t>(17,612 additional offences) compared to the 12 months to November 2017</a:t>
            </a:r>
            <a:r>
              <a:rPr lang="en-GB" sz="1200" baseline="30000" dirty="0" smtClean="0"/>
              <a:t>+</a:t>
            </a:r>
            <a:r>
              <a:rPr lang="en-GB" sz="1200" dirty="0" smtClean="0"/>
              <a:t>. The </a:t>
            </a:r>
            <a:r>
              <a:rPr lang="en-GB" sz="1200" dirty="0"/>
              <a:t>national increase~ was </a:t>
            </a:r>
            <a:r>
              <a:rPr lang="en-GB" sz="1200" dirty="0" smtClean="0"/>
              <a:t>10.3%.</a:t>
            </a:r>
          </a:p>
          <a:p>
            <a:pPr marL="171450" indent="-171450">
              <a:buFont typeface="Arial" panose="020B0604020202020204" pitchFamily="34" charset="0"/>
              <a:buChar char="•"/>
            </a:pPr>
            <a:r>
              <a:rPr lang="en-GB" sz="1200" dirty="0"/>
              <a:t>Essex is 6</a:t>
            </a:r>
            <a:r>
              <a:rPr lang="en-GB" sz="1200" baseline="30000" dirty="0" smtClean="0"/>
              <a:t>th</a:t>
            </a:r>
            <a:r>
              <a:rPr lang="en-GB" sz="1200" dirty="0" smtClean="0"/>
              <a:t> </a:t>
            </a:r>
            <a:r>
              <a:rPr lang="en-GB" sz="1200" dirty="0"/>
              <a:t>in its Most Similar Group of forces (</a:t>
            </a:r>
            <a:r>
              <a:rPr lang="en-GB" sz="1200" dirty="0" smtClean="0"/>
              <a:t>MSG) </a:t>
            </a:r>
            <a:r>
              <a:rPr lang="en-GB" sz="1200" dirty="0"/>
              <a:t>and </a:t>
            </a:r>
            <a:r>
              <a:rPr lang="en-GB" sz="1200" dirty="0" smtClean="0"/>
              <a:t>23</a:t>
            </a:r>
            <a:r>
              <a:rPr lang="en-GB" sz="1200" baseline="30000" dirty="0" smtClean="0"/>
              <a:t>rd</a:t>
            </a:r>
            <a:r>
              <a:rPr lang="en-GB" sz="1200" dirty="0" smtClean="0"/>
              <a:t> nationally </a:t>
            </a:r>
            <a:r>
              <a:rPr lang="en-GB" sz="1200" dirty="0"/>
              <a:t>for crimes per 1,000 of the population</a:t>
            </a:r>
            <a:r>
              <a:rPr lang="en-GB" sz="1200" dirty="0" smtClean="0"/>
              <a:t>.  Essex is 8</a:t>
            </a:r>
            <a:r>
              <a:rPr lang="en-GB" sz="1200" baseline="30000" dirty="0" smtClean="0"/>
              <a:t>th</a:t>
            </a:r>
            <a:r>
              <a:rPr lang="en-GB" sz="1200" dirty="0" smtClean="0"/>
              <a:t> (out </a:t>
            </a:r>
            <a:r>
              <a:rPr lang="en-GB" sz="1200" dirty="0"/>
              <a:t>of eight</a:t>
            </a:r>
            <a:r>
              <a:rPr lang="en-GB" sz="1200" dirty="0" smtClean="0"/>
              <a:t>) in its MSG, and is 33</a:t>
            </a:r>
            <a:r>
              <a:rPr lang="en-GB" sz="1200" baseline="30000" dirty="0" smtClean="0"/>
              <a:t>rd</a:t>
            </a:r>
            <a:r>
              <a:rPr lang="en-GB" sz="1200" dirty="0" smtClean="0"/>
              <a:t> nationally* for crime increase. Increases </a:t>
            </a:r>
            <a:r>
              <a:rPr lang="en-GB" sz="1200" dirty="0"/>
              <a:t>seen in </a:t>
            </a:r>
            <a:r>
              <a:rPr lang="en-GB" sz="1200" dirty="0" smtClean="0"/>
              <a:t>35 </a:t>
            </a:r>
            <a:r>
              <a:rPr lang="en-GB" sz="1200" dirty="0"/>
              <a:t>out of 42 forces</a:t>
            </a:r>
            <a:r>
              <a:rPr lang="en-GB" sz="1200" dirty="0" smtClean="0"/>
              <a:t>. </a:t>
            </a:r>
          </a:p>
          <a:p>
            <a:pPr marL="171450" indent="-171450">
              <a:buFont typeface="Arial" panose="020B0604020202020204" pitchFamily="34" charset="0"/>
              <a:buChar char="•"/>
            </a:pPr>
            <a:r>
              <a:rPr lang="en-GB" sz="1200" dirty="0" smtClean="0"/>
              <a:t>Five out of 14 districts experienced statistically significant increases in November 2018.  </a:t>
            </a:r>
            <a:r>
              <a:rPr lang="en-GB" sz="1200" dirty="0"/>
              <a:t>T</a:t>
            </a:r>
            <a:r>
              <a:rPr lang="en-GB" sz="1200" dirty="0" smtClean="0"/>
              <a:t>he Force did not.</a:t>
            </a:r>
          </a:p>
          <a:p>
            <a:pPr marL="171450" indent="-171450">
              <a:buFont typeface="Arial" panose="020B0604020202020204" pitchFamily="34" charset="0"/>
              <a:buChar char="•"/>
            </a:pPr>
            <a:r>
              <a:rPr lang="en-GB" sz="1200" dirty="0" smtClean="0"/>
              <a:t>The forecast</a:t>
            </a:r>
            <a:r>
              <a:rPr lang="en-GB" sz="1200" baseline="30000" dirty="0" smtClean="0"/>
              <a:t>^</a:t>
            </a:r>
            <a:r>
              <a:rPr lang="en-GB" sz="1200" dirty="0" smtClean="0"/>
              <a:t> is that although All Crime will generally decrease for the next three months, the level will be higher than that experienced in the same months in previous years.  None of the next three months are forecasted to be statistical exceptions.</a:t>
            </a:r>
          </a:p>
          <a:p>
            <a:endParaRPr lang="en-GB" sz="800" dirty="0" smtClean="0">
              <a:solidFill>
                <a:srgbClr val="FF0000"/>
              </a:solidFill>
            </a:endParaRPr>
          </a:p>
          <a:p>
            <a:r>
              <a:rPr lang="en-GB" sz="1200" b="1" dirty="0" smtClean="0"/>
              <a:t>All Crime Solved </a:t>
            </a:r>
            <a:r>
              <a:rPr lang="en-GB" sz="1200" b="1" dirty="0"/>
              <a:t>Rate</a:t>
            </a:r>
          </a:p>
          <a:p>
            <a:pPr marL="171450" indent="-171450">
              <a:buFont typeface="Arial" panose="020B0604020202020204" pitchFamily="34" charset="0"/>
              <a:buChar char="•"/>
            </a:pPr>
            <a:r>
              <a:rPr lang="en-GB" sz="1200" dirty="0" smtClean="0"/>
              <a:t>2.3% </a:t>
            </a:r>
            <a:r>
              <a:rPr lang="en-GB" sz="1200" dirty="0"/>
              <a:t>point decrease (</a:t>
            </a:r>
            <a:r>
              <a:rPr lang="en-GB" sz="1200" dirty="0" smtClean="0"/>
              <a:t>to 14.7%) </a:t>
            </a:r>
            <a:r>
              <a:rPr lang="en-GB" sz="1200" dirty="0"/>
              <a:t>compared to the 12 months to </a:t>
            </a:r>
            <a:r>
              <a:rPr lang="en-GB" sz="1200" dirty="0" smtClean="0"/>
              <a:t>November 2017</a:t>
            </a:r>
            <a:r>
              <a:rPr lang="en-GB" sz="1200" baseline="30000" dirty="0" smtClean="0"/>
              <a:t> +</a:t>
            </a:r>
            <a:r>
              <a:rPr lang="en-GB" sz="1200" baseline="30000" dirty="0"/>
              <a:t>+</a:t>
            </a:r>
            <a:r>
              <a:rPr lang="en-GB" sz="1200" dirty="0" smtClean="0"/>
              <a:t>.</a:t>
            </a:r>
          </a:p>
          <a:p>
            <a:pPr marL="171450" indent="-171450">
              <a:buFont typeface="Arial" panose="020B0604020202020204" pitchFamily="34" charset="0"/>
              <a:buChar char="•"/>
            </a:pPr>
            <a:r>
              <a:rPr lang="en-GB" sz="1200" dirty="0" smtClean="0"/>
              <a:t>The number of crimes solved also fell: by 1.7% (372 fewer solved outcomes to 21,840) </a:t>
            </a:r>
            <a:r>
              <a:rPr lang="en-GB" sz="1200" dirty="0"/>
              <a:t>compared to the 12 months to </a:t>
            </a:r>
            <a:r>
              <a:rPr lang="en-GB" sz="1200" dirty="0" smtClean="0"/>
              <a:t>November </a:t>
            </a:r>
            <a:r>
              <a:rPr lang="en-GB" sz="1200" dirty="0"/>
              <a:t>2017.</a:t>
            </a:r>
            <a:endParaRPr lang="en-GB" sz="1200" dirty="0" smtClean="0"/>
          </a:p>
          <a:p>
            <a:pPr marL="171450" indent="-171450">
              <a:buFont typeface="Arial" panose="020B0604020202020204" pitchFamily="34" charset="0"/>
              <a:buChar char="•"/>
            </a:pPr>
            <a:r>
              <a:rPr lang="en-GB" sz="1200" dirty="0"/>
              <a:t>Essex has the 4</a:t>
            </a:r>
            <a:r>
              <a:rPr lang="en-GB" sz="1200" baseline="30000" dirty="0" smtClean="0"/>
              <a:t>th</a:t>
            </a:r>
            <a:r>
              <a:rPr lang="en-GB" sz="1200" dirty="0" smtClean="0"/>
              <a:t> </a:t>
            </a:r>
            <a:r>
              <a:rPr lang="en-GB" sz="1200" dirty="0"/>
              <a:t>highest solved rate in its MSG </a:t>
            </a:r>
            <a:r>
              <a:rPr lang="en-GB" sz="1200" dirty="0" smtClean="0"/>
              <a:t>and is 22</a:t>
            </a:r>
            <a:r>
              <a:rPr lang="en-GB" sz="1200" baseline="30000" dirty="0" smtClean="0"/>
              <a:t>nd</a:t>
            </a:r>
            <a:r>
              <a:rPr lang="en-GB" sz="1200" dirty="0" smtClean="0"/>
              <a:t> nationally </a:t>
            </a:r>
            <a:r>
              <a:rPr lang="en-GB" sz="1200" dirty="0"/>
              <a:t>for </a:t>
            </a:r>
            <a:r>
              <a:rPr lang="en-GB" sz="1200" dirty="0" smtClean="0"/>
              <a:t>its solved </a:t>
            </a:r>
            <a:r>
              <a:rPr lang="en-GB" sz="1200" dirty="0"/>
              <a:t>rate</a:t>
            </a:r>
            <a:r>
              <a:rPr lang="en-GB" sz="1200" dirty="0" smtClean="0"/>
              <a:t>.  Essex </a:t>
            </a:r>
            <a:r>
              <a:rPr lang="en-GB" sz="1200" dirty="0"/>
              <a:t>is 4</a:t>
            </a:r>
            <a:r>
              <a:rPr lang="en-GB" sz="1200" baseline="30000" dirty="0" smtClean="0"/>
              <a:t>th</a:t>
            </a:r>
            <a:r>
              <a:rPr lang="en-GB" sz="1200" dirty="0" smtClean="0"/>
              <a:t> in its </a:t>
            </a:r>
            <a:r>
              <a:rPr lang="en-GB" sz="1200" dirty="0"/>
              <a:t>MSG and </a:t>
            </a:r>
            <a:r>
              <a:rPr lang="en-GB" sz="1200" dirty="0" smtClean="0"/>
              <a:t>11</a:t>
            </a:r>
            <a:r>
              <a:rPr lang="en-GB" sz="1200" baseline="30000" dirty="0" smtClean="0"/>
              <a:t>th</a:t>
            </a:r>
            <a:r>
              <a:rPr lang="en-GB" sz="1200" dirty="0" smtClean="0"/>
              <a:t> nationally </a:t>
            </a:r>
            <a:r>
              <a:rPr lang="en-GB" sz="1200" dirty="0"/>
              <a:t>for </a:t>
            </a:r>
            <a:r>
              <a:rPr lang="en-GB" sz="1200" dirty="0" smtClean="0"/>
              <a:t>solved rate % point change.  </a:t>
            </a:r>
          </a:p>
          <a:p>
            <a:pPr marL="171450" indent="-171450">
              <a:buFont typeface="Arial" panose="020B0604020202020204" pitchFamily="34" charset="0"/>
              <a:buChar char="•"/>
            </a:pPr>
            <a:r>
              <a:rPr lang="en-GB" sz="1200" dirty="0" smtClean="0"/>
              <a:t>No district experienced a statistically </a:t>
            </a:r>
            <a:r>
              <a:rPr lang="en-GB" sz="1200" dirty="0"/>
              <a:t>significant </a:t>
            </a:r>
            <a:r>
              <a:rPr lang="en-GB" sz="1200" dirty="0" smtClean="0"/>
              <a:t>change in November 2018.  Neither did the Force</a:t>
            </a:r>
            <a:r>
              <a:rPr lang="en-GB" sz="1200" dirty="0" smtClean="0">
                <a:solidFill>
                  <a:srgbClr val="FF0000"/>
                </a:solidFill>
              </a:rPr>
              <a:t>.</a:t>
            </a:r>
          </a:p>
          <a:p>
            <a:pPr marL="171450" indent="-171450">
              <a:buFont typeface="Arial" panose="020B0604020202020204" pitchFamily="34" charset="0"/>
              <a:buChar char="•"/>
            </a:pPr>
            <a:r>
              <a:rPr lang="en-GB" sz="1200" dirty="0"/>
              <a:t>The </a:t>
            </a:r>
            <a:r>
              <a:rPr lang="en-GB" sz="1200" dirty="0" smtClean="0"/>
              <a:t>forecast is that the solved rate will decrease further in the next three months.  None of the next three months are forecasted to be statistical exceptions.</a:t>
            </a:r>
            <a:endParaRPr lang="en-GB" sz="1200" dirty="0"/>
          </a:p>
        </p:txBody>
      </p:sp>
      <p:sp>
        <p:nvSpPr>
          <p:cNvPr id="2" name="TextBox 1"/>
          <p:cNvSpPr txBox="1"/>
          <p:nvPr/>
        </p:nvSpPr>
        <p:spPr>
          <a:xfrm>
            <a:off x="4825382" y="1030986"/>
            <a:ext cx="4052082" cy="261610"/>
          </a:xfrm>
          <a:prstGeom prst="rect">
            <a:avLst/>
          </a:prstGeom>
          <a:noFill/>
        </p:spPr>
        <p:txBody>
          <a:bodyPr wrap="square" rtlCol="0">
            <a:spAutoFit/>
          </a:bodyPr>
          <a:lstStyle/>
          <a:p>
            <a:r>
              <a:rPr lang="en-GB" sz="1100" dirty="0" smtClean="0"/>
              <a:t>Figure 1 – </a:t>
            </a:r>
            <a:r>
              <a:rPr lang="en-GB" sz="1100" dirty="0"/>
              <a:t>O</a:t>
            </a:r>
            <a:r>
              <a:rPr lang="en-GB" sz="1100" dirty="0" smtClean="0"/>
              <a:t>ffences by month</a:t>
            </a:r>
            <a:endParaRPr lang="en-GB" sz="1100" dirty="0"/>
          </a:p>
        </p:txBody>
      </p:sp>
      <p:sp>
        <p:nvSpPr>
          <p:cNvPr id="11" name="TextBox 10"/>
          <p:cNvSpPr txBox="1"/>
          <p:nvPr/>
        </p:nvSpPr>
        <p:spPr>
          <a:xfrm>
            <a:off x="4847529" y="3527430"/>
            <a:ext cx="4029935" cy="261610"/>
          </a:xfrm>
          <a:prstGeom prst="rect">
            <a:avLst/>
          </a:prstGeom>
          <a:noFill/>
        </p:spPr>
        <p:txBody>
          <a:bodyPr wrap="square" rtlCol="0">
            <a:spAutoFit/>
          </a:bodyPr>
          <a:lstStyle/>
          <a:p>
            <a:r>
              <a:rPr lang="en-GB" sz="1100" dirty="0" smtClean="0"/>
              <a:t>Figure 2 – Solved rate by month</a:t>
            </a:r>
            <a:endParaRPr lang="en-GB" sz="1100" dirty="0"/>
          </a:p>
        </p:txBody>
      </p:sp>
      <p:sp>
        <p:nvSpPr>
          <p:cNvPr id="5" name="Slide Number Placeholder 4"/>
          <p:cNvSpPr>
            <a:spLocks noGrp="1"/>
          </p:cNvSpPr>
          <p:nvPr>
            <p:ph type="sldNum" sz="quarter" idx="12"/>
          </p:nvPr>
        </p:nvSpPr>
        <p:spPr>
          <a:xfrm>
            <a:off x="6743864" y="6329524"/>
            <a:ext cx="2133600" cy="365125"/>
          </a:xfrm>
        </p:spPr>
        <p:txBody>
          <a:bodyPr/>
          <a:lstStyle/>
          <a:p>
            <a:fld id="{E0D83E65-4E55-4BA6-A0BC-212B9D3BDCE3}" type="slidenum">
              <a:rPr lang="en-GB" smtClean="0"/>
              <a:pPr/>
              <a:t>3</a:t>
            </a:fld>
            <a:endParaRPr lang="en-GB" dirty="0"/>
          </a:p>
        </p:txBody>
      </p:sp>
      <p:sp>
        <p:nvSpPr>
          <p:cNvPr id="12" name="TextBox 11"/>
          <p:cNvSpPr txBox="1"/>
          <p:nvPr/>
        </p:nvSpPr>
        <p:spPr>
          <a:xfrm>
            <a:off x="25652" y="5979965"/>
            <a:ext cx="8650803" cy="784830"/>
          </a:xfrm>
          <a:prstGeom prst="rect">
            <a:avLst/>
          </a:prstGeom>
          <a:noFill/>
        </p:spPr>
        <p:txBody>
          <a:bodyPr wrap="square" rtlCol="0">
            <a:spAutoFit/>
          </a:bodyPr>
          <a:lstStyle/>
          <a:p>
            <a:r>
              <a:rPr lang="en-GB" sz="900" baseline="30000" dirty="0" smtClean="0"/>
              <a:t>+</a:t>
            </a:r>
            <a:r>
              <a:rPr lang="en-GB" sz="900" dirty="0" smtClean="0"/>
              <a:t> All crime increases/decreases shown are for 12 months to November 2018 compared to the same period to November 2017.</a:t>
            </a:r>
          </a:p>
          <a:p>
            <a:r>
              <a:rPr lang="en-GB" sz="900" baseline="30000" dirty="0" smtClean="0"/>
              <a:t>++ </a:t>
            </a:r>
            <a:r>
              <a:rPr lang="en-GB" sz="900" dirty="0" smtClean="0"/>
              <a:t>Solved rate increases/decreases are for 12 months to November 2018 compared to the same period to November 2017. The quoted solved rate is for 12 months to November 2018.</a:t>
            </a:r>
          </a:p>
          <a:p>
            <a:r>
              <a:rPr lang="en-GB" sz="900" dirty="0" smtClean="0"/>
              <a:t>* 1</a:t>
            </a:r>
            <a:r>
              <a:rPr lang="en-GB" sz="900" baseline="30000" dirty="0" smtClean="0"/>
              <a:t>st</a:t>
            </a:r>
            <a:r>
              <a:rPr lang="en-GB" sz="900" dirty="0" smtClean="0"/>
              <a:t> </a:t>
            </a:r>
            <a:r>
              <a:rPr lang="en-GB" sz="900" dirty="0"/>
              <a:t>is considered best performing, and </a:t>
            </a:r>
            <a:r>
              <a:rPr lang="en-GB" sz="900" dirty="0" smtClean="0"/>
              <a:t>42</a:t>
            </a:r>
            <a:r>
              <a:rPr lang="en-GB" sz="900" baseline="30000" dirty="0" smtClean="0"/>
              <a:t>nd</a:t>
            </a:r>
            <a:r>
              <a:rPr lang="en-GB" sz="900" dirty="0" smtClean="0"/>
              <a:t> worst.</a:t>
            </a:r>
          </a:p>
          <a:p>
            <a:r>
              <a:rPr lang="en-GB" sz="900" dirty="0" smtClean="0"/>
              <a:t>~ The national increase (where the category is available) relates to the 12 months to June 2018 vs. 12 months to June 2017 and are the official Home Office figures.</a:t>
            </a:r>
          </a:p>
          <a:p>
            <a:r>
              <a:rPr lang="en-GB" sz="900" baseline="30000" dirty="0" smtClean="0"/>
              <a:t>^</a:t>
            </a:r>
            <a:r>
              <a:rPr lang="en-GB" sz="900" dirty="0" smtClean="0"/>
              <a:t> Forward projection based on “Time Series Forecasting” method, which takes into account seasonality (when the data follows a statistically consistent pattern).</a:t>
            </a:r>
            <a:endParaRPr lang="en-GB" sz="900" dirty="0"/>
          </a:p>
        </p:txBody>
      </p:sp>
      <p:pic>
        <p:nvPicPr>
          <p:cNvPr id="8" name="Picture 7"/>
          <p:cNvPicPr>
            <a:picLocks noChangeAspect="1"/>
          </p:cNvPicPr>
          <p:nvPr/>
        </p:nvPicPr>
        <p:blipFill>
          <a:blip r:embed="rId2"/>
          <a:stretch>
            <a:fillRect/>
          </a:stretch>
        </p:blipFill>
        <p:spPr>
          <a:xfrm>
            <a:off x="4847529" y="1298051"/>
            <a:ext cx="4066688" cy="1620000"/>
          </a:xfrm>
          <a:prstGeom prst="rect">
            <a:avLst/>
          </a:prstGeom>
        </p:spPr>
      </p:pic>
      <p:pic>
        <p:nvPicPr>
          <p:cNvPr id="3" name="Picture 2"/>
          <p:cNvPicPr>
            <a:picLocks noChangeAspect="1"/>
          </p:cNvPicPr>
          <p:nvPr/>
        </p:nvPicPr>
        <p:blipFill>
          <a:blip r:embed="rId3"/>
          <a:stretch>
            <a:fillRect/>
          </a:stretch>
        </p:blipFill>
        <p:spPr>
          <a:xfrm>
            <a:off x="4784332" y="3899723"/>
            <a:ext cx="4066688" cy="1620000"/>
          </a:xfrm>
          <a:prstGeom prst="rect">
            <a:avLst/>
          </a:prstGeom>
        </p:spPr>
      </p:pic>
    </p:spTree>
    <p:extLst>
      <p:ext uri="{BB962C8B-B14F-4D97-AF65-F5344CB8AC3E}">
        <p14:creationId xmlns:p14="http://schemas.microsoft.com/office/powerpoint/2010/main" val="4024643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7200800" cy="369332"/>
          </a:xfrm>
          <a:prstGeom prst="rect">
            <a:avLst/>
          </a:prstGeom>
        </p:spPr>
        <p:txBody>
          <a:bodyPr wrap="square">
            <a:spAutoFit/>
          </a:bodyPr>
          <a:lstStyle/>
          <a:p>
            <a:r>
              <a:rPr lang="en-GB" b="1" dirty="0" smtClean="0">
                <a:solidFill>
                  <a:schemeClr val="bg1"/>
                </a:solidFill>
              </a:rPr>
              <a:t>Monthly Performance Overview</a:t>
            </a:r>
            <a:endParaRPr lang="en-GB" b="1" dirty="0">
              <a:solidFill>
                <a:schemeClr val="bg1"/>
              </a:solidFill>
            </a:endParaRPr>
          </a:p>
        </p:txBody>
      </p:sp>
      <p:sp>
        <p:nvSpPr>
          <p:cNvPr id="7" name="TextBox 6"/>
          <p:cNvSpPr txBox="1"/>
          <p:nvPr/>
        </p:nvSpPr>
        <p:spPr>
          <a:xfrm>
            <a:off x="1" y="681572"/>
            <a:ext cx="4765964" cy="5355312"/>
          </a:xfrm>
          <a:prstGeom prst="rect">
            <a:avLst/>
          </a:prstGeom>
          <a:noFill/>
        </p:spPr>
        <p:txBody>
          <a:bodyPr wrap="square" rtlCol="0">
            <a:spAutoFit/>
          </a:bodyPr>
          <a:lstStyle/>
          <a:p>
            <a:r>
              <a:rPr lang="en-GB" sz="1200" b="1" dirty="0" smtClean="0"/>
              <a:t>Violence </a:t>
            </a:r>
            <a:r>
              <a:rPr lang="en-GB" sz="1200" b="1" dirty="0"/>
              <a:t>with </a:t>
            </a:r>
            <a:r>
              <a:rPr lang="en-GB" sz="1200" b="1" dirty="0" smtClean="0"/>
              <a:t>Injury* </a:t>
            </a:r>
          </a:p>
          <a:p>
            <a:pPr marL="171450" indent="-171450">
              <a:buFont typeface="Arial" panose="020B0604020202020204" pitchFamily="34" charset="0"/>
              <a:buChar char="•"/>
            </a:pPr>
            <a:r>
              <a:rPr lang="en-GB" sz="1200" dirty="0" smtClean="0"/>
              <a:t>4.2% </a:t>
            </a:r>
            <a:r>
              <a:rPr lang="en-GB" sz="1200" dirty="0"/>
              <a:t>increase </a:t>
            </a:r>
            <a:r>
              <a:rPr lang="en-GB" sz="1200" dirty="0" smtClean="0"/>
              <a:t>(572 additional </a:t>
            </a:r>
            <a:r>
              <a:rPr lang="en-GB" sz="1200" dirty="0"/>
              <a:t>offences) compared to the 12 months to </a:t>
            </a:r>
            <a:r>
              <a:rPr lang="en-GB" sz="1200" dirty="0" smtClean="0"/>
              <a:t>November </a:t>
            </a:r>
            <a:r>
              <a:rPr lang="en-GB" sz="1200" dirty="0"/>
              <a:t>2017. The national increase was 8.5%. </a:t>
            </a:r>
            <a:endParaRPr lang="en-GB" sz="1200" dirty="0" smtClean="0"/>
          </a:p>
          <a:p>
            <a:pPr marL="171450" indent="-171450">
              <a:buFont typeface="Arial" panose="020B0604020202020204" pitchFamily="34" charset="0"/>
              <a:buChar char="•"/>
            </a:pPr>
            <a:r>
              <a:rPr lang="en-GB" sz="1200" dirty="0"/>
              <a:t>Essex is </a:t>
            </a:r>
            <a:r>
              <a:rPr lang="en-GB" sz="1200" dirty="0" smtClean="0"/>
              <a:t>4</a:t>
            </a:r>
            <a:r>
              <a:rPr lang="en-GB" sz="1200" baseline="30000" dirty="0" smtClean="0"/>
              <a:t>th</a:t>
            </a:r>
            <a:r>
              <a:rPr lang="en-GB" sz="1200" dirty="0" smtClean="0"/>
              <a:t> in </a:t>
            </a:r>
            <a:r>
              <a:rPr lang="en-GB" sz="1200" dirty="0"/>
              <a:t>its MSG and </a:t>
            </a:r>
            <a:r>
              <a:rPr lang="en-GB" sz="1200" dirty="0" smtClean="0"/>
              <a:t>14</a:t>
            </a:r>
            <a:r>
              <a:rPr lang="en-GB" sz="1200" baseline="30000" dirty="0" smtClean="0"/>
              <a:t>th</a:t>
            </a:r>
            <a:r>
              <a:rPr lang="en-GB" sz="1200" dirty="0" smtClean="0"/>
              <a:t> </a:t>
            </a:r>
            <a:r>
              <a:rPr lang="en-GB" sz="1200" dirty="0"/>
              <a:t>nationally for crimes per 1,000 of the population</a:t>
            </a:r>
            <a:r>
              <a:rPr lang="en-GB" sz="1200" dirty="0" smtClean="0"/>
              <a:t>. Essex is 4</a:t>
            </a:r>
            <a:r>
              <a:rPr lang="en-GB" sz="1200" baseline="30000" dirty="0" smtClean="0"/>
              <a:t>th</a:t>
            </a:r>
            <a:r>
              <a:rPr lang="en-GB" sz="1200" dirty="0" smtClean="0"/>
              <a:t> in its MSG and 12</a:t>
            </a:r>
            <a:r>
              <a:rPr lang="en-GB" sz="1200" baseline="30000" dirty="0" smtClean="0"/>
              <a:t>th</a:t>
            </a:r>
            <a:r>
              <a:rPr lang="en-GB" sz="1200" dirty="0" smtClean="0"/>
              <a:t> nationally for crime increase. </a:t>
            </a:r>
          </a:p>
          <a:p>
            <a:pPr marL="171450" indent="-171450">
              <a:buFont typeface="Arial" panose="020B0604020202020204" pitchFamily="34" charset="0"/>
              <a:buChar char="•"/>
            </a:pPr>
            <a:r>
              <a:rPr lang="en-GB" sz="1200" dirty="0" smtClean="0"/>
              <a:t>Increases </a:t>
            </a:r>
            <a:r>
              <a:rPr lang="en-GB" sz="1200" dirty="0"/>
              <a:t>seen </a:t>
            </a:r>
            <a:r>
              <a:rPr lang="en-GB" sz="1200" dirty="0" smtClean="0"/>
              <a:t>in 36 out of 42 </a:t>
            </a:r>
            <a:r>
              <a:rPr lang="en-GB" sz="1200" dirty="0"/>
              <a:t>forces. </a:t>
            </a:r>
            <a:endParaRPr lang="en-GB" sz="1200" dirty="0" smtClean="0"/>
          </a:p>
          <a:p>
            <a:pPr marL="171450" indent="-171450">
              <a:buFont typeface="Arial" panose="020B0604020202020204" pitchFamily="34" charset="0"/>
              <a:buChar char="•"/>
            </a:pPr>
            <a:r>
              <a:rPr lang="en-GB" sz="1200" dirty="0" smtClean="0"/>
              <a:t>83.4% </a:t>
            </a:r>
            <a:r>
              <a:rPr lang="en-GB" sz="1200" dirty="0"/>
              <a:t>of Violence with Injury is Actual Bodily Harm (</a:t>
            </a:r>
            <a:r>
              <a:rPr lang="en-GB" sz="1200" dirty="0" smtClean="0"/>
              <a:t>ABH). By </a:t>
            </a:r>
            <a:r>
              <a:rPr lang="en-GB" sz="1200" dirty="0"/>
              <a:t>volume, ABH rose by </a:t>
            </a:r>
            <a:r>
              <a:rPr lang="en-GB" sz="1200" dirty="0" smtClean="0"/>
              <a:t>3.8% (436 additional </a:t>
            </a:r>
            <a:r>
              <a:rPr lang="en-GB" sz="1200" dirty="0"/>
              <a:t>offences).</a:t>
            </a:r>
          </a:p>
          <a:p>
            <a:pPr marL="171450" indent="-171450">
              <a:buFont typeface="Arial" panose="020B0604020202020204" pitchFamily="34" charset="0"/>
              <a:buChar char="•"/>
            </a:pPr>
            <a:r>
              <a:rPr lang="en-GB" sz="1200" dirty="0" smtClean="0"/>
              <a:t>76.2% </a:t>
            </a:r>
            <a:r>
              <a:rPr lang="en-GB" sz="1200" dirty="0"/>
              <a:t>of the increase in Violence with </a:t>
            </a:r>
            <a:r>
              <a:rPr lang="en-GB" sz="1200" dirty="0" smtClean="0"/>
              <a:t>Injury is due to the rise in ABH.</a:t>
            </a:r>
          </a:p>
          <a:p>
            <a:pPr marL="171450" indent="-171450">
              <a:buFont typeface="Arial" panose="020B0604020202020204" pitchFamily="34" charset="0"/>
              <a:buChar char="•"/>
            </a:pPr>
            <a:r>
              <a:rPr lang="en-GB" sz="1200" dirty="0" smtClean="0"/>
              <a:t>32.6% of Violence with Injury is Domestic Abuse-related.</a:t>
            </a:r>
            <a:endParaRPr lang="en-GB" sz="1200" dirty="0"/>
          </a:p>
          <a:p>
            <a:pPr marL="171450" indent="-171450">
              <a:buFont typeface="Arial" panose="020B0604020202020204" pitchFamily="34" charset="0"/>
              <a:buChar char="•"/>
            </a:pPr>
            <a:r>
              <a:rPr lang="en-GB" sz="1200" dirty="0" smtClean="0"/>
              <a:t>One district </a:t>
            </a:r>
            <a:r>
              <a:rPr lang="en-GB" sz="1200" dirty="0"/>
              <a:t>experienced </a:t>
            </a:r>
            <a:r>
              <a:rPr lang="en-GB" sz="1200" dirty="0" smtClean="0"/>
              <a:t>a statistically significant increase </a:t>
            </a:r>
            <a:r>
              <a:rPr lang="en-GB" sz="1200" dirty="0"/>
              <a:t>in </a:t>
            </a:r>
            <a:r>
              <a:rPr lang="en-GB" sz="1200" dirty="0" smtClean="0"/>
              <a:t>November 2018.</a:t>
            </a:r>
          </a:p>
          <a:p>
            <a:pPr marL="171450" indent="-171450">
              <a:buFont typeface="Arial" panose="020B0604020202020204" pitchFamily="34" charset="0"/>
              <a:buChar char="•"/>
            </a:pPr>
            <a:r>
              <a:rPr lang="en-GB" sz="1200" dirty="0"/>
              <a:t>The </a:t>
            </a:r>
            <a:r>
              <a:rPr lang="en-GB" sz="1200" dirty="0" smtClean="0"/>
              <a:t>forecast is </a:t>
            </a:r>
            <a:r>
              <a:rPr lang="en-GB" sz="1200" dirty="0"/>
              <a:t>that </a:t>
            </a:r>
            <a:r>
              <a:rPr lang="en-GB" sz="1200" dirty="0" smtClean="0"/>
              <a:t>Violence with Injury will start to decrease.  A statistically significant decrease is forecasted for February.</a:t>
            </a:r>
            <a:endParaRPr lang="en-GB" sz="1200" dirty="0"/>
          </a:p>
          <a:p>
            <a:endParaRPr lang="en-GB" sz="600" dirty="0">
              <a:solidFill>
                <a:srgbClr val="FF0000"/>
              </a:solidFill>
            </a:endParaRPr>
          </a:p>
          <a:p>
            <a:r>
              <a:rPr lang="en-GB" sz="1200" b="1" dirty="0"/>
              <a:t>Domestic Abuse</a:t>
            </a:r>
          </a:p>
          <a:p>
            <a:pPr marL="171450" indent="-171450">
              <a:buFont typeface="Arial" panose="020B0604020202020204" pitchFamily="34" charset="0"/>
              <a:buChar char="•"/>
            </a:pPr>
            <a:r>
              <a:rPr lang="en-GB" sz="1200" dirty="0" smtClean="0"/>
              <a:t>45.9% </a:t>
            </a:r>
            <a:r>
              <a:rPr lang="en-GB" sz="1200" dirty="0"/>
              <a:t>increase </a:t>
            </a:r>
            <a:r>
              <a:rPr lang="en-GB" sz="1200" dirty="0" smtClean="0"/>
              <a:t>(7,274 additional </a:t>
            </a:r>
            <a:r>
              <a:rPr lang="en-GB" sz="1200" dirty="0"/>
              <a:t>offences) compared to the 12 months to </a:t>
            </a:r>
            <a:r>
              <a:rPr lang="en-GB" sz="1200" dirty="0" smtClean="0"/>
              <a:t>November </a:t>
            </a:r>
            <a:r>
              <a:rPr lang="en-GB" sz="1200" dirty="0"/>
              <a:t>2017. </a:t>
            </a:r>
          </a:p>
          <a:p>
            <a:pPr marL="171450" indent="-171450">
              <a:buFont typeface="Arial" panose="020B0604020202020204" pitchFamily="34" charset="0"/>
              <a:buChar char="•"/>
            </a:pPr>
            <a:r>
              <a:rPr lang="en-GB" sz="1200" dirty="0"/>
              <a:t>There are no national or MSG comparisons on </a:t>
            </a:r>
            <a:r>
              <a:rPr lang="en-GB" sz="1200" dirty="0" err="1"/>
              <a:t>iQuanta</a:t>
            </a:r>
            <a:r>
              <a:rPr lang="en-GB" sz="1200" dirty="0" smtClean="0"/>
              <a:t>** </a:t>
            </a:r>
            <a:r>
              <a:rPr lang="en-GB" sz="1200" dirty="0"/>
              <a:t>for Domestic Abuse.</a:t>
            </a:r>
          </a:p>
          <a:p>
            <a:pPr marL="171450" indent="-171450">
              <a:buFont typeface="Arial" panose="020B0604020202020204" pitchFamily="34" charset="0"/>
              <a:buChar char="•"/>
            </a:pPr>
            <a:r>
              <a:rPr lang="en-GB" sz="1200" dirty="0" smtClean="0"/>
              <a:t>Two districts </a:t>
            </a:r>
            <a:r>
              <a:rPr lang="en-GB" sz="1200" dirty="0"/>
              <a:t>experienced statistically significant increases in </a:t>
            </a:r>
            <a:r>
              <a:rPr lang="en-GB" sz="1200" dirty="0" smtClean="0"/>
              <a:t>November </a:t>
            </a:r>
            <a:r>
              <a:rPr lang="en-GB" sz="1200" dirty="0"/>
              <a:t>2018</a:t>
            </a:r>
            <a:r>
              <a:rPr lang="en-GB" sz="1200" dirty="0" smtClean="0"/>
              <a:t>.  The Force did not.</a:t>
            </a:r>
            <a:endParaRPr lang="en-GB" sz="1200" dirty="0"/>
          </a:p>
          <a:p>
            <a:pPr marL="171450" indent="-171450">
              <a:buFont typeface="Arial" panose="020B0604020202020204" pitchFamily="34" charset="0"/>
              <a:buChar char="•"/>
            </a:pPr>
            <a:r>
              <a:rPr lang="en-GB" sz="1200" dirty="0"/>
              <a:t>The forecast is </a:t>
            </a:r>
            <a:r>
              <a:rPr lang="en-GB" sz="1200" dirty="0" smtClean="0"/>
              <a:t>that </a:t>
            </a:r>
            <a:r>
              <a:rPr lang="en-GB" sz="1200" dirty="0"/>
              <a:t>that </a:t>
            </a:r>
            <a:r>
              <a:rPr lang="en-GB" sz="1200" dirty="0" smtClean="0"/>
              <a:t>Domestic Abuse will continue to rise. This is partly due to the rise in Stalking and Harassment offences (see p.5).</a:t>
            </a:r>
          </a:p>
          <a:p>
            <a:pPr marL="171450" indent="-171450">
              <a:buFont typeface="Arial" panose="020B0604020202020204" pitchFamily="34" charset="0"/>
              <a:buChar char="•"/>
            </a:pPr>
            <a:r>
              <a:rPr lang="en-GB" sz="1200" dirty="0" smtClean="0"/>
              <a:t>High </a:t>
            </a:r>
            <a:r>
              <a:rPr lang="en-GB" sz="1200" dirty="0"/>
              <a:t>Risk Domestic Abuse </a:t>
            </a:r>
            <a:r>
              <a:rPr lang="en-GB" sz="1200" dirty="0" smtClean="0"/>
              <a:t>22.1% </a:t>
            </a:r>
            <a:r>
              <a:rPr lang="en-GB" sz="1200" dirty="0"/>
              <a:t>increase </a:t>
            </a:r>
            <a:r>
              <a:rPr lang="en-GB" sz="1200" dirty="0" smtClean="0"/>
              <a:t>(429 additional </a:t>
            </a:r>
            <a:r>
              <a:rPr lang="en-GB" sz="1200" dirty="0"/>
              <a:t>offences).</a:t>
            </a:r>
          </a:p>
          <a:p>
            <a:pPr marL="171450" indent="-171450">
              <a:buFont typeface="Arial" panose="020B0604020202020204" pitchFamily="34" charset="0"/>
              <a:buChar char="•"/>
            </a:pPr>
            <a:r>
              <a:rPr lang="en-GB" sz="1200" dirty="0"/>
              <a:t>Medium Risk Domestic Abuse 4</a:t>
            </a:r>
            <a:r>
              <a:rPr lang="en-GB" sz="1200" dirty="0" smtClean="0"/>
              <a:t>.4% increase (196 additional </a:t>
            </a:r>
            <a:r>
              <a:rPr lang="en-GB" sz="1200" dirty="0"/>
              <a:t>offences).</a:t>
            </a:r>
          </a:p>
          <a:p>
            <a:pPr marL="171450" indent="-171450">
              <a:buFont typeface="Arial" panose="020B0604020202020204" pitchFamily="34" charset="0"/>
              <a:buChar char="•"/>
            </a:pPr>
            <a:r>
              <a:rPr lang="en-GB" sz="1200" dirty="0"/>
              <a:t>Standard Risk Domestic Abuse </a:t>
            </a:r>
            <a:r>
              <a:rPr lang="en-GB" sz="1200" dirty="0" smtClean="0"/>
              <a:t>62.0% </a:t>
            </a:r>
            <a:r>
              <a:rPr lang="en-GB" sz="1200" dirty="0"/>
              <a:t>increase (</a:t>
            </a:r>
            <a:r>
              <a:rPr lang="en-GB" sz="1200" dirty="0" smtClean="0"/>
              <a:t>5,634 </a:t>
            </a:r>
            <a:r>
              <a:rPr lang="en-GB" sz="1200" dirty="0"/>
              <a:t>additional offences</a:t>
            </a:r>
            <a:r>
              <a:rPr lang="en-GB" sz="1200" dirty="0" smtClean="0"/>
              <a:t>).</a:t>
            </a:r>
            <a:endParaRPr lang="en-GB" sz="1200" dirty="0"/>
          </a:p>
        </p:txBody>
      </p:sp>
      <p:sp>
        <p:nvSpPr>
          <p:cNvPr id="5" name="Slide Number Placeholder 4"/>
          <p:cNvSpPr>
            <a:spLocks noGrp="1"/>
          </p:cNvSpPr>
          <p:nvPr>
            <p:ph type="sldNum" sz="quarter" idx="12"/>
          </p:nvPr>
        </p:nvSpPr>
        <p:spPr/>
        <p:txBody>
          <a:bodyPr/>
          <a:lstStyle/>
          <a:p>
            <a:fld id="{E0D83E65-4E55-4BA6-A0BC-212B9D3BDCE3}" type="slidenum">
              <a:rPr lang="en-GB" smtClean="0"/>
              <a:pPr/>
              <a:t>4</a:t>
            </a:fld>
            <a:endParaRPr lang="en-GB" dirty="0"/>
          </a:p>
        </p:txBody>
      </p:sp>
      <p:sp>
        <p:nvSpPr>
          <p:cNvPr id="16" name="TextBox 15"/>
          <p:cNvSpPr txBox="1"/>
          <p:nvPr/>
        </p:nvSpPr>
        <p:spPr>
          <a:xfrm>
            <a:off x="0" y="6092499"/>
            <a:ext cx="8460432" cy="646331"/>
          </a:xfrm>
          <a:prstGeom prst="rect">
            <a:avLst/>
          </a:prstGeom>
          <a:noFill/>
        </p:spPr>
        <p:txBody>
          <a:bodyPr wrap="square" rtlCol="0">
            <a:spAutoFit/>
          </a:bodyPr>
          <a:lstStyle/>
          <a:p>
            <a:r>
              <a:rPr lang="en-GB" sz="900" dirty="0" smtClean="0"/>
              <a:t>* Offences included within the Violence with </a:t>
            </a:r>
            <a:r>
              <a:rPr lang="en-GB" sz="900" dirty="0"/>
              <a:t>Injury classification </a:t>
            </a:r>
            <a:r>
              <a:rPr lang="en-GB" sz="900" dirty="0" smtClean="0"/>
              <a:t>changed in November 2017.  Offences involving “Death </a:t>
            </a:r>
            <a:r>
              <a:rPr lang="en-GB" sz="900" dirty="0"/>
              <a:t>or Serious Injury – Unlawful </a:t>
            </a:r>
            <a:r>
              <a:rPr lang="en-GB" sz="900" dirty="0" smtClean="0"/>
              <a:t>Driving” have now been removed and are in a separate category. Please note iQuanta related positions still relate to the former definition.</a:t>
            </a:r>
          </a:p>
          <a:p>
            <a:r>
              <a:rPr lang="en-GB" sz="900" dirty="0" smtClean="0"/>
              <a:t>** </a:t>
            </a:r>
            <a:r>
              <a:rPr lang="en-GB" sz="900" dirty="0"/>
              <a:t>A web-based service provided for the use of Police forces, Community Safety Partnerships (CSPs) and Her Majesty’s Inspectorate of Constabulary and Fire &amp; Rescue Service (HMICFRS).</a:t>
            </a:r>
          </a:p>
        </p:txBody>
      </p:sp>
      <p:sp>
        <p:nvSpPr>
          <p:cNvPr id="17" name="TextBox 16"/>
          <p:cNvSpPr txBox="1"/>
          <p:nvPr/>
        </p:nvSpPr>
        <p:spPr>
          <a:xfrm>
            <a:off x="4804377" y="741673"/>
            <a:ext cx="4100968" cy="261610"/>
          </a:xfrm>
          <a:prstGeom prst="rect">
            <a:avLst/>
          </a:prstGeom>
          <a:noFill/>
        </p:spPr>
        <p:txBody>
          <a:bodyPr wrap="square" rtlCol="0">
            <a:spAutoFit/>
          </a:bodyPr>
          <a:lstStyle/>
          <a:p>
            <a:r>
              <a:rPr lang="en-GB" sz="1100" dirty="0" smtClean="0"/>
              <a:t>Figure </a:t>
            </a:r>
            <a:r>
              <a:rPr lang="en-GB" sz="1100" dirty="0"/>
              <a:t>3 - Offences by month</a:t>
            </a:r>
          </a:p>
        </p:txBody>
      </p:sp>
      <p:sp>
        <p:nvSpPr>
          <p:cNvPr id="18" name="TextBox 17"/>
          <p:cNvSpPr txBox="1"/>
          <p:nvPr/>
        </p:nvSpPr>
        <p:spPr>
          <a:xfrm>
            <a:off x="4838657" y="3607503"/>
            <a:ext cx="4032408" cy="261610"/>
          </a:xfrm>
          <a:prstGeom prst="rect">
            <a:avLst/>
          </a:prstGeom>
          <a:noFill/>
        </p:spPr>
        <p:txBody>
          <a:bodyPr wrap="square" rtlCol="0">
            <a:spAutoFit/>
          </a:bodyPr>
          <a:lstStyle/>
          <a:p>
            <a:r>
              <a:rPr lang="en-GB" sz="1100" dirty="0" smtClean="0"/>
              <a:t>Figure </a:t>
            </a:r>
            <a:r>
              <a:rPr lang="en-GB" sz="1100" dirty="0"/>
              <a:t>4 - Offences by month</a:t>
            </a:r>
          </a:p>
        </p:txBody>
      </p:sp>
      <p:pic>
        <p:nvPicPr>
          <p:cNvPr id="8" name="Picture 7"/>
          <p:cNvPicPr>
            <a:picLocks noChangeAspect="1"/>
          </p:cNvPicPr>
          <p:nvPr/>
        </p:nvPicPr>
        <p:blipFill>
          <a:blip r:embed="rId2"/>
          <a:stretch>
            <a:fillRect/>
          </a:stretch>
        </p:blipFill>
        <p:spPr>
          <a:xfrm>
            <a:off x="4839679" y="1012836"/>
            <a:ext cx="4066688" cy="1620000"/>
          </a:xfrm>
          <a:prstGeom prst="rect">
            <a:avLst/>
          </a:prstGeom>
        </p:spPr>
      </p:pic>
      <p:pic>
        <p:nvPicPr>
          <p:cNvPr id="2" name="Picture 1"/>
          <p:cNvPicPr>
            <a:picLocks noChangeAspect="1"/>
          </p:cNvPicPr>
          <p:nvPr/>
        </p:nvPicPr>
        <p:blipFill>
          <a:blip r:embed="rId3"/>
          <a:stretch>
            <a:fillRect/>
          </a:stretch>
        </p:blipFill>
        <p:spPr>
          <a:xfrm>
            <a:off x="4804377" y="3924728"/>
            <a:ext cx="4066688" cy="1620000"/>
          </a:xfrm>
          <a:prstGeom prst="rect">
            <a:avLst/>
          </a:prstGeom>
        </p:spPr>
      </p:pic>
    </p:spTree>
    <p:extLst>
      <p:ext uri="{BB962C8B-B14F-4D97-AF65-F5344CB8AC3E}">
        <p14:creationId xmlns:p14="http://schemas.microsoft.com/office/powerpoint/2010/main" val="2568737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107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7200800" cy="369332"/>
          </a:xfrm>
          <a:prstGeom prst="rect">
            <a:avLst/>
          </a:prstGeom>
        </p:spPr>
        <p:txBody>
          <a:bodyPr wrap="square">
            <a:spAutoFit/>
          </a:bodyPr>
          <a:lstStyle/>
          <a:p>
            <a:r>
              <a:rPr lang="en-GB" b="1" dirty="0" smtClean="0">
                <a:solidFill>
                  <a:schemeClr val="bg1"/>
                </a:solidFill>
              </a:rPr>
              <a:t>Monthly Performance Overview</a:t>
            </a:r>
            <a:endParaRPr lang="en-GB" b="1" dirty="0">
              <a:solidFill>
                <a:schemeClr val="bg1"/>
              </a:solidFill>
            </a:endParaRPr>
          </a:p>
        </p:txBody>
      </p:sp>
      <p:sp>
        <p:nvSpPr>
          <p:cNvPr id="3" name="Slide Number Placeholder 2"/>
          <p:cNvSpPr>
            <a:spLocks noGrp="1"/>
          </p:cNvSpPr>
          <p:nvPr>
            <p:ph type="sldNum" sz="quarter" idx="12"/>
          </p:nvPr>
        </p:nvSpPr>
        <p:spPr>
          <a:xfrm>
            <a:off x="6516216" y="6324295"/>
            <a:ext cx="2133600" cy="365125"/>
          </a:xfrm>
        </p:spPr>
        <p:txBody>
          <a:bodyPr/>
          <a:lstStyle/>
          <a:p>
            <a:fld id="{E0D83E65-4E55-4BA6-A0BC-212B9D3BDCE3}" type="slidenum">
              <a:rPr lang="en-GB" smtClean="0"/>
              <a:pPr/>
              <a:t>5</a:t>
            </a:fld>
            <a:endParaRPr lang="en-GB" dirty="0"/>
          </a:p>
        </p:txBody>
      </p:sp>
      <p:sp>
        <p:nvSpPr>
          <p:cNvPr id="13" name="TextBox 12"/>
          <p:cNvSpPr txBox="1"/>
          <p:nvPr/>
        </p:nvSpPr>
        <p:spPr>
          <a:xfrm>
            <a:off x="29479" y="642174"/>
            <a:ext cx="4752528" cy="338554"/>
          </a:xfrm>
          <a:prstGeom prst="rect">
            <a:avLst/>
          </a:prstGeom>
          <a:noFill/>
        </p:spPr>
        <p:txBody>
          <a:bodyPr wrap="square" rtlCol="0">
            <a:spAutoFit/>
          </a:bodyPr>
          <a:lstStyle/>
          <a:p>
            <a:pPr lvl="0"/>
            <a:r>
              <a:rPr lang="en-GB" sz="1600" b="1" u="sng" dirty="0"/>
              <a:t>Statistical </a:t>
            </a:r>
            <a:r>
              <a:rPr lang="en-GB" sz="1600" b="1" u="sng" dirty="0" smtClean="0"/>
              <a:t>Exceptions – Offences</a:t>
            </a:r>
            <a:endParaRPr lang="en-GB" sz="1200" dirty="0" smtClean="0">
              <a:solidFill>
                <a:srgbClr val="FF0000"/>
              </a:solidFill>
            </a:endParaRPr>
          </a:p>
        </p:txBody>
      </p:sp>
      <p:sp>
        <p:nvSpPr>
          <p:cNvPr id="11" name="TextBox 10"/>
          <p:cNvSpPr txBox="1"/>
          <p:nvPr/>
        </p:nvSpPr>
        <p:spPr>
          <a:xfrm>
            <a:off x="92696" y="1034884"/>
            <a:ext cx="4764955" cy="5262979"/>
          </a:xfrm>
          <a:prstGeom prst="rect">
            <a:avLst/>
          </a:prstGeom>
          <a:noFill/>
        </p:spPr>
        <p:txBody>
          <a:bodyPr wrap="square" rtlCol="0">
            <a:spAutoFit/>
          </a:bodyPr>
          <a:lstStyle/>
          <a:p>
            <a:r>
              <a:rPr lang="en-GB" sz="1200" b="1" dirty="0" smtClean="0"/>
              <a:t>Death or Serious Injury caused by Unlawful </a:t>
            </a:r>
            <a:r>
              <a:rPr lang="en-GB" sz="1200" b="1" dirty="0"/>
              <a:t>D</a:t>
            </a:r>
            <a:r>
              <a:rPr lang="en-GB" sz="1200" b="1" dirty="0" smtClean="0"/>
              <a:t>riving Offences</a:t>
            </a:r>
            <a:endParaRPr lang="en-GB" sz="1200" b="1" dirty="0"/>
          </a:p>
          <a:p>
            <a:pPr marL="171450" indent="-171450">
              <a:buFont typeface="Arial" panose="020B0604020202020204" pitchFamily="34" charset="0"/>
              <a:buChar char="•"/>
            </a:pPr>
            <a:r>
              <a:rPr lang="en-GB" sz="1200" dirty="0"/>
              <a:t>The Force </a:t>
            </a:r>
            <a:r>
              <a:rPr lang="en-GB" sz="1200" dirty="0" smtClean="0"/>
              <a:t>experienced </a:t>
            </a:r>
            <a:r>
              <a:rPr lang="en-GB" sz="1200" dirty="0"/>
              <a:t>a statistically significant increase in </a:t>
            </a:r>
            <a:r>
              <a:rPr lang="en-GB" sz="1200" dirty="0" smtClean="0"/>
              <a:t>November 2018</a:t>
            </a:r>
            <a:r>
              <a:rPr lang="en-GB" sz="1200" dirty="0"/>
              <a:t>.</a:t>
            </a:r>
          </a:p>
          <a:p>
            <a:pPr marL="171450" indent="-171450">
              <a:buFont typeface="Arial" panose="020B0604020202020204" pitchFamily="34" charset="0"/>
              <a:buChar char="•"/>
            </a:pPr>
            <a:r>
              <a:rPr lang="en-GB" sz="1200" dirty="0" smtClean="0"/>
              <a:t>7.1% </a:t>
            </a:r>
            <a:r>
              <a:rPr lang="en-GB" sz="1200" dirty="0"/>
              <a:t>increase </a:t>
            </a:r>
            <a:r>
              <a:rPr lang="en-GB" sz="1200" dirty="0" smtClean="0"/>
              <a:t>(3 </a:t>
            </a:r>
            <a:r>
              <a:rPr lang="en-GB" sz="1200" dirty="0"/>
              <a:t>offences) compared to the 12 months to </a:t>
            </a:r>
            <a:r>
              <a:rPr lang="en-GB" sz="1200" dirty="0" smtClean="0"/>
              <a:t>November </a:t>
            </a:r>
            <a:r>
              <a:rPr lang="en-GB" sz="1200" dirty="0"/>
              <a:t>2017. </a:t>
            </a:r>
          </a:p>
          <a:p>
            <a:pPr marL="171450" indent="-171450">
              <a:buFont typeface="Arial" panose="020B0604020202020204" pitchFamily="34" charset="0"/>
              <a:buChar char="•"/>
            </a:pPr>
            <a:r>
              <a:rPr lang="en-GB" sz="1200" dirty="0"/>
              <a:t>Essex is </a:t>
            </a:r>
            <a:r>
              <a:rPr lang="en-GB" sz="1200" dirty="0" smtClean="0"/>
              <a:t>8</a:t>
            </a:r>
            <a:r>
              <a:rPr lang="en-GB" sz="1200" baseline="30000" dirty="0" smtClean="0"/>
              <a:t>th</a:t>
            </a:r>
            <a:r>
              <a:rPr lang="en-GB" sz="1200" dirty="0" smtClean="0"/>
              <a:t> in </a:t>
            </a:r>
            <a:r>
              <a:rPr lang="en-GB" sz="1200" dirty="0"/>
              <a:t>its MSG and </a:t>
            </a:r>
            <a:r>
              <a:rPr lang="en-GB" sz="1200" dirty="0" smtClean="0"/>
              <a:t>35</a:t>
            </a:r>
            <a:r>
              <a:rPr lang="en-GB" sz="1200" baseline="30000" dirty="0" smtClean="0"/>
              <a:t>th</a:t>
            </a:r>
            <a:r>
              <a:rPr lang="en-GB" sz="1200" dirty="0" smtClean="0"/>
              <a:t> nationally </a:t>
            </a:r>
            <a:r>
              <a:rPr lang="en-GB" sz="1200" dirty="0"/>
              <a:t>for crimes per 1,000 of the population. Essex is </a:t>
            </a:r>
            <a:r>
              <a:rPr lang="en-GB" sz="1200" dirty="0" smtClean="0"/>
              <a:t>5</a:t>
            </a:r>
            <a:r>
              <a:rPr lang="en-GB" sz="1200" baseline="30000" dirty="0" smtClean="0"/>
              <a:t>th</a:t>
            </a:r>
            <a:r>
              <a:rPr lang="en-GB" sz="1200" dirty="0" smtClean="0"/>
              <a:t> in </a:t>
            </a:r>
            <a:r>
              <a:rPr lang="en-GB" sz="1200" dirty="0"/>
              <a:t>its MSG and </a:t>
            </a:r>
            <a:r>
              <a:rPr lang="en-GB" sz="1200" dirty="0" smtClean="0"/>
              <a:t>25</a:t>
            </a:r>
            <a:r>
              <a:rPr lang="en-GB" sz="1200" baseline="30000" dirty="0" smtClean="0"/>
              <a:t>th</a:t>
            </a:r>
            <a:r>
              <a:rPr lang="en-GB" sz="1200" dirty="0" smtClean="0"/>
              <a:t> nationally </a:t>
            </a:r>
            <a:r>
              <a:rPr lang="en-GB" sz="1200" dirty="0"/>
              <a:t>for crime increase. </a:t>
            </a:r>
          </a:p>
          <a:p>
            <a:pPr marL="171450" indent="-171450">
              <a:buFont typeface="Arial" panose="020B0604020202020204" pitchFamily="34" charset="0"/>
              <a:buChar char="•"/>
            </a:pPr>
            <a:r>
              <a:rPr lang="en-GB" sz="1200" dirty="0"/>
              <a:t>Increases seen in </a:t>
            </a:r>
            <a:r>
              <a:rPr lang="en-GB" sz="1200" dirty="0" smtClean="0"/>
              <a:t>15 </a:t>
            </a:r>
            <a:r>
              <a:rPr lang="en-GB" sz="1200" dirty="0"/>
              <a:t>out of 42 forces. </a:t>
            </a:r>
          </a:p>
          <a:p>
            <a:pPr marL="171450" indent="-171450">
              <a:buFont typeface="Arial" panose="020B0604020202020204" pitchFamily="34" charset="0"/>
              <a:buChar char="•"/>
            </a:pPr>
            <a:r>
              <a:rPr lang="en-GB" sz="1200" dirty="0"/>
              <a:t>There is no consistent pattern to provide a statistical forecast.</a:t>
            </a:r>
          </a:p>
          <a:p>
            <a:endParaRPr lang="en-GB" sz="1200" dirty="0" smtClean="0">
              <a:solidFill>
                <a:srgbClr val="FF0000"/>
              </a:solidFill>
            </a:endParaRPr>
          </a:p>
          <a:p>
            <a:endParaRPr lang="en-GB" sz="1200" dirty="0">
              <a:solidFill>
                <a:srgbClr val="FF0000"/>
              </a:solidFill>
            </a:endParaRPr>
          </a:p>
          <a:p>
            <a:endParaRPr lang="en-GB" sz="1200" dirty="0">
              <a:solidFill>
                <a:srgbClr val="FF0000"/>
              </a:solidFill>
            </a:endParaRPr>
          </a:p>
          <a:p>
            <a:r>
              <a:rPr lang="en-GB" sz="1200" b="1" dirty="0" smtClean="0"/>
              <a:t>Stalking and Harassment Offences</a:t>
            </a:r>
            <a:endParaRPr lang="en-GB" sz="1200" b="1" dirty="0"/>
          </a:p>
          <a:p>
            <a:pPr marL="171450" indent="-171450">
              <a:buFont typeface="Arial" panose="020B0604020202020204" pitchFamily="34" charset="0"/>
              <a:buChar char="•"/>
            </a:pPr>
            <a:r>
              <a:rPr lang="en-GB" sz="1200" dirty="0"/>
              <a:t>The </a:t>
            </a:r>
            <a:r>
              <a:rPr lang="en-GB" sz="1200" dirty="0" smtClean="0"/>
              <a:t>Force and seven districts experienced </a:t>
            </a:r>
            <a:r>
              <a:rPr lang="en-GB" sz="1200" dirty="0"/>
              <a:t>statistically significant </a:t>
            </a:r>
            <a:r>
              <a:rPr lang="en-GB" sz="1200" dirty="0" smtClean="0"/>
              <a:t>increases in November 2018.</a:t>
            </a:r>
            <a:endParaRPr lang="en-GB" sz="1200" dirty="0"/>
          </a:p>
          <a:p>
            <a:pPr marL="171450" indent="-171450">
              <a:buFont typeface="Arial" panose="020B0604020202020204" pitchFamily="34" charset="0"/>
              <a:buChar char="•"/>
            </a:pPr>
            <a:r>
              <a:rPr lang="en-GB" sz="1200" dirty="0" smtClean="0"/>
              <a:t>84.4% </a:t>
            </a:r>
            <a:r>
              <a:rPr lang="en-GB" sz="1200" dirty="0"/>
              <a:t>increase </a:t>
            </a:r>
            <a:r>
              <a:rPr lang="en-GB" sz="1200" dirty="0" smtClean="0"/>
              <a:t>(7,900 offences</a:t>
            </a:r>
            <a:r>
              <a:rPr lang="en-GB" sz="1200" dirty="0"/>
              <a:t>) compared to the 12 months to </a:t>
            </a:r>
            <a:r>
              <a:rPr lang="en-GB" sz="1200" dirty="0" smtClean="0"/>
              <a:t>November 2017. The </a:t>
            </a:r>
            <a:r>
              <a:rPr lang="en-GB" sz="1200" dirty="0"/>
              <a:t>national increase </a:t>
            </a:r>
            <a:r>
              <a:rPr lang="en-GB" sz="1200" dirty="0" smtClean="0"/>
              <a:t>was 35.9%. </a:t>
            </a:r>
          </a:p>
          <a:p>
            <a:pPr marL="171450" indent="-171450">
              <a:buFont typeface="Arial" panose="020B0604020202020204" pitchFamily="34" charset="0"/>
              <a:buChar char="•"/>
            </a:pPr>
            <a:r>
              <a:rPr lang="en-GB" sz="1200" dirty="0" smtClean="0"/>
              <a:t>From April 2018, forces began to record </a:t>
            </a:r>
            <a:r>
              <a:rPr lang="en-GB" sz="1200" dirty="0"/>
              <a:t>both the </a:t>
            </a:r>
            <a:r>
              <a:rPr lang="en-GB" sz="1200" dirty="0" smtClean="0"/>
              <a:t>Harassment </a:t>
            </a:r>
            <a:r>
              <a:rPr lang="en-GB" sz="1200" dirty="0"/>
              <a:t>and the most serious additional </a:t>
            </a:r>
            <a:r>
              <a:rPr lang="en-GB" sz="1200" dirty="0" smtClean="0"/>
              <a:t>crime, whereas when </a:t>
            </a:r>
            <a:r>
              <a:rPr lang="en-GB" sz="1200" dirty="0"/>
              <a:t>someone </a:t>
            </a:r>
            <a:r>
              <a:rPr lang="en-GB" sz="1200" dirty="0" smtClean="0"/>
              <a:t>previously committed </a:t>
            </a:r>
            <a:r>
              <a:rPr lang="en-GB" sz="1200" dirty="0"/>
              <a:t>a Harassment type offence and another offence (such as </a:t>
            </a:r>
            <a:r>
              <a:rPr lang="en-GB" sz="1200" dirty="0" smtClean="0"/>
              <a:t>ABH) </a:t>
            </a:r>
            <a:r>
              <a:rPr lang="en-GB" sz="1200" dirty="0"/>
              <a:t>we </a:t>
            </a:r>
            <a:r>
              <a:rPr lang="en-GB" sz="1200" dirty="0" smtClean="0"/>
              <a:t>recorded just </a:t>
            </a:r>
            <a:r>
              <a:rPr lang="en-GB" sz="1200" dirty="0"/>
              <a:t>the other offence, not the </a:t>
            </a:r>
            <a:r>
              <a:rPr lang="en-GB" sz="1200" dirty="0" smtClean="0"/>
              <a:t>Harassment.</a:t>
            </a:r>
          </a:p>
          <a:p>
            <a:pPr marL="171450" indent="-171450">
              <a:buFont typeface="Arial" panose="020B0604020202020204" pitchFamily="34" charset="0"/>
              <a:buChar char="•"/>
            </a:pPr>
            <a:r>
              <a:rPr lang="en-GB" sz="1200" dirty="0"/>
              <a:t>Essex is </a:t>
            </a:r>
            <a:r>
              <a:rPr lang="en-GB" sz="1200" dirty="0" smtClean="0"/>
              <a:t>8</a:t>
            </a:r>
            <a:r>
              <a:rPr lang="en-GB" sz="1200" baseline="30000" dirty="0" smtClean="0"/>
              <a:t>th</a:t>
            </a:r>
            <a:r>
              <a:rPr lang="en-GB" sz="1200" dirty="0" smtClean="0"/>
              <a:t> in </a:t>
            </a:r>
            <a:r>
              <a:rPr lang="en-GB" sz="1200" dirty="0"/>
              <a:t>its MSG and </a:t>
            </a:r>
            <a:r>
              <a:rPr lang="en-GB" sz="1200" dirty="0" smtClean="0"/>
              <a:t>34</a:t>
            </a:r>
            <a:r>
              <a:rPr lang="en-GB" sz="1200" baseline="30000" dirty="0" smtClean="0"/>
              <a:t>th</a:t>
            </a:r>
            <a:r>
              <a:rPr lang="en-GB" sz="1200" dirty="0" smtClean="0"/>
              <a:t> nationally </a:t>
            </a:r>
            <a:r>
              <a:rPr lang="en-GB" sz="1200" dirty="0"/>
              <a:t>for crimes per 1,000 of the population. Essex is </a:t>
            </a:r>
            <a:r>
              <a:rPr lang="en-GB" sz="1200" dirty="0" smtClean="0"/>
              <a:t>7</a:t>
            </a:r>
            <a:r>
              <a:rPr lang="en-GB" sz="1200" baseline="30000" dirty="0" smtClean="0"/>
              <a:t>th</a:t>
            </a:r>
            <a:r>
              <a:rPr lang="en-GB" sz="1200" dirty="0" smtClean="0"/>
              <a:t> in </a:t>
            </a:r>
            <a:r>
              <a:rPr lang="en-GB" sz="1200" dirty="0"/>
              <a:t>its MSG and </a:t>
            </a:r>
            <a:r>
              <a:rPr lang="en-GB" sz="1200" dirty="0" smtClean="0"/>
              <a:t>30</a:t>
            </a:r>
            <a:r>
              <a:rPr lang="en-GB" sz="1200" baseline="30000" dirty="0" smtClean="0"/>
              <a:t>th</a:t>
            </a:r>
            <a:r>
              <a:rPr lang="en-GB" sz="1200" dirty="0" smtClean="0"/>
              <a:t> nationally </a:t>
            </a:r>
            <a:r>
              <a:rPr lang="en-GB" sz="1200" dirty="0"/>
              <a:t>for crime increase. Increases seen in </a:t>
            </a:r>
            <a:r>
              <a:rPr lang="en-GB" sz="1200" dirty="0" smtClean="0"/>
              <a:t>all 42 </a:t>
            </a:r>
            <a:r>
              <a:rPr lang="en-GB" sz="1200" dirty="0"/>
              <a:t>forces. </a:t>
            </a:r>
            <a:endParaRPr lang="en-GB" sz="1200" dirty="0" smtClean="0"/>
          </a:p>
          <a:p>
            <a:pPr marL="171450" indent="-171450">
              <a:buFont typeface="Arial" panose="020B0604020202020204" pitchFamily="34" charset="0"/>
              <a:buChar char="•"/>
            </a:pPr>
            <a:r>
              <a:rPr lang="en-GB" sz="1200" dirty="0" smtClean="0"/>
              <a:t>35.8% of offences were Domestic Abuse-related.</a:t>
            </a:r>
          </a:p>
          <a:p>
            <a:pPr marL="171450" indent="-171450">
              <a:buFont typeface="Arial" panose="020B0604020202020204" pitchFamily="34" charset="0"/>
              <a:buChar char="•"/>
            </a:pPr>
            <a:r>
              <a:rPr lang="en-GB" sz="1200" dirty="0" smtClean="0"/>
              <a:t>Due to the change in the recording of Stalking and Harassment, no accurate statistical projection can be provided.</a:t>
            </a:r>
          </a:p>
        </p:txBody>
      </p:sp>
      <p:sp>
        <p:nvSpPr>
          <p:cNvPr id="15" name="TextBox 14"/>
          <p:cNvSpPr txBox="1"/>
          <p:nvPr/>
        </p:nvSpPr>
        <p:spPr>
          <a:xfrm>
            <a:off x="4932040" y="980728"/>
            <a:ext cx="3968187" cy="261610"/>
          </a:xfrm>
          <a:prstGeom prst="rect">
            <a:avLst/>
          </a:prstGeom>
          <a:noFill/>
        </p:spPr>
        <p:txBody>
          <a:bodyPr wrap="square" rtlCol="0">
            <a:spAutoFit/>
          </a:bodyPr>
          <a:lstStyle/>
          <a:p>
            <a:r>
              <a:rPr lang="en-GB" sz="1100" dirty="0" smtClean="0"/>
              <a:t>Figure </a:t>
            </a:r>
            <a:r>
              <a:rPr lang="en-GB" sz="1100" dirty="0"/>
              <a:t>5 </a:t>
            </a:r>
            <a:r>
              <a:rPr lang="en-GB" sz="1100" dirty="0" smtClean="0"/>
              <a:t> - Offences </a:t>
            </a:r>
            <a:r>
              <a:rPr lang="en-GB" sz="1100" dirty="0"/>
              <a:t>by </a:t>
            </a:r>
            <a:r>
              <a:rPr lang="en-GB" sz="1100" dirty="0" smtClean="0"/>
              <a:t>month</a:t>
            </a:r>
            <a:endParaRPr lang="en-GB" sz="1100" dirty="0"/>
          </a:p>
        </p:txBody>
      </p:sp>
      <p:sp>
        <p:nvSpPr>
          <p:cNvPr id="17" name="TextBox 16"/>
          <p:cNvSpPr txBox="1"/>
          <p:nvPr/>
        </p:nvSpPr>
        <p:spPr>
          <a:xfrm>
            <a:off x="4878710" y="3422772"/>
            <a:ext cx="4074846" cy="261610"/>
          </a:xfrm>
          <a:prstGeom prst="rect">
            <a:avLst/>
          </a:prstGeom>
          <a:noFill/>
        </p:spPr>
        <p:txBody>
          <a:bodyPr wrap="square" rtlCol="0">
            <a:spAutoFit/>
          </a:bodyPr>
          <a:lstStyle/>
          <a:p>
            <a:r>
              <a:rPr lang="en-GB" sz="1100" dirty="0" smtClean="0"/>
              <a:t>Figure </a:t>
            </a:r>
            <a:r>
              <a:rPr lang="en-GB" sz="1100" dirty="0"/>
              <a:t>6 - Offences by </a:t>
            </a:r>
            <a:r>
              <a:rPr lang="en-GB" sz="1100" dirty="0" smtClean="0"/>
              <a:t>month</a:t>
            </a:r>
            <a:endParaRPr lang="en-GB" sz="1100" dirty="0"/>
          </a:p>
        </p:txBody>
      </p:sp>
      <p:pic>
        <p:nvPicPr>
          <p:cNvPr id="5" name="Picture 4"/>
          <p:cNvPicPr>
            <a:picLocks noChangeAspect="1"/>
          </p:cNvPicPr>
          <p:nvPr/>
        </p:nvPicPr>
        <p:blipFill>
          <a:blip r:embed="rId2"/>
          <a:stretch>
            <a:fillRect/>
          </a:stretch>
        </p:blipFill>
        <p:spPr>
          <a:xfrm>
            <a:off x="4975014" y="1286949"/>
            <a:ext cx="4066688" cy="1620000"/>
          </a:xfrm>
          <a:prstGeom prst="rect">
            <a:avLst/>
          </a:prstGeom>
        </p:spPr>
      </p:pic>
      <p:pic>
        <p:nvPicPr>
          <p:cNvPr id="2" name="Picture 1"/>
          <p:cNvPicPr>
            <a:picLocks noChangeAspect="1"/>
          </p:cNvPicPr>
          <p:nvPr/>
        </p:nvPicPr>
        <p:blipFill>
          <a:blip r:embed="rId3"/>
          <a:stretch>
            <a:fillRect/>
          </a:stretch>
        </p:blipFill>
        <p:spPr>
          <a:xfrm>
            <a:off x="4914231" y="3753216"/>
            <a:ext cx="4066688" cy="1620000"/>
          </a:xfrm>
          <a:prstGeom prst="rect">
            <a:avLst/>
          </a:prstGeom>
        </p:spPr>
      </p:pic>
    </p:spTree>
    <p:extLst>
      <p:ext uri="{BB962C8B-B14F-4D97-AF65-F5344CB8AC3E}">
        <p14:creationId xmlns:p14="http://schemas.microsoft.com/office/powerpoint/2010/main" val="1680663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107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7200800" cy="369332"/>
          </a:xfrm>
          <a:prstGeom prst="rect">
            <a:avLst/>
          </a:prstGeom>
        </p:spPr>
        <p:txBody>
          <a:bodyPr wrap="square">
            <a:spAutoFit/>
          </a:bodyPr>
          <a:lstStyle/>
          <a:p>
            <a:r>
              <a:rPr lang="en-GB" b="1" dirty="0" smtClean="0">
                <a:solidFill>
                  <a:schemeClr val="bg1"/>
                </a:solidFill>
              </a:rPr>
              <a:t>Monthly Performance Overview</a:t>
            </a:r>
            <a:endParaRPr lang="en-GB" b="1" dirty="0">
              <a:solidFill>
                <a:schemeClr val="bg1"/>
              </a:solidFill>
            </a:endParaRPr>
          </a:p>
        </p:txBody>
      </p:sp>
      <p:sp>
        <p:nvSpPr>
          <p:cNvPr id="3" name="Slide Number Placeholder 2"/>
          <p:cNvSpPr>
            <a:spLocks noGrp="1"/>
          </p:cNvSpPr>
          <p:nvPr>
            <p:ph type="sldNum" sz="quarter" idx="12"/>
          </p:nvPr>
        </p:nvSpPr>
        <p:spPr/>
        <p:txBody>
          <a:bodyPr/>
          <a:lstStyle/>
          <a:p>
            <a:fld id="{E0D83E65-4E55-4BA6-A0BC-212B9D3BDCE3}" type="slidenum">
              <a:rPr lang="en-GB" smtClean="0"/>
              <a:pPr/>
              <a:t>6</a:t>
            </a:fld>
            <a:endParaRPr lang="en-GB" dirty="0"/>
          </a:p>
        </p:txBody>
      </p:sp>
      <p:sp>
        <p:nvSpPr>
          <p:cNvPr id="11" name="TextBox 10"/>
          <p:cNvSpPr txBox="1"/>
          <p:nvPr/>
        </p:nvSpPr>
        <p:spPr>
          <a:xfrm>
            <a:off x="-18930" y="1030986"/>
            <a:ext cx="4764955" cy="5078313"/>
          </a:xfrm>
          <a:prstGeom prst="rect">
            <a:avLst/>
          </a:prstGeom>
          <a:noFill/>
        </p:spPr>
        <p:txBody>
          <a:bodyPr wrap="square" rtlCol="0">
            <a:spAutoFit/>
          </a:bodyPr>
          <a:lstStyle/>
          <a:p>
            <a:r>
              <a:rPr lang="en-GB" sz="1200" b="1" dirty="0"/>
              <a:t>Rape Offences</a:t>
            </a:r>
          </a:p>
          <a:p>
            <a:pPr marL="171450" indent="-171450">
              <a:buFont typeface="Arial" panose="020B0604020202020204" pitchFamily="34" charset="0"/>
              <a:buChar char="•"/>
            </a:pPr>
            <a:r>
              <a:rPr lang="en-GB" sz="1200" dirty="0"/>
              <a:t>The Force and </a:t>
            </a:r>
            <a:r>
              <a:rPr lang="en-GB" sz="1200" dirty="0" smtClean="0"/>
              <a:t>one district </a:t>
            </a:r>
            <a:r>
              <a:rPr lang="en-GB" sz="1200" dirty="0"/>
              <a:t>experienced a statistically significant increase in </a:t>
            </a:r>
            <a:r>
              <a:rPr lang="en-GB" sz="1200" dirty="0" smtClean="0"/>
              <a:t>November </a:t>
            </a:r>
            <a:r>
              <a:rPr lang="en-GB" sz="1200" dirty="0"/>
              <a:t>2018.</a:t>
            </a:r>
          </a:p>
          <a:p>
            <a:pPr marL="171450" indent="-171450">
              <a:buFont typeface="Arial" panose="020B0604020202020204" pitchFamily="34" charset="0"/>
              <a:buChar char="•"/>
            </a:pPr>
            <a:r>
              <a:rPr lang="en-GB" sz="1200" dirty="0" smtClean="0"/>
              <a:t>17.7% </a:t>
            </a:r>
            <a:r>
              <a:rPr lang="en-GB" sz="1200" dirty="0"/>
              <a:t>increase </a:t>
            </a:r>
            <a:r>
              <a:rPr lang="en-GB" sz="1200" dirty="0" smtClean="0"/>
              <a:t>(231 offences</a:t>
            </a:r>
            <a:r>
              <a:rPr lang="en-GB" sz="1200" dirty="0"/>
              <a:t>) compared to the 12 months to </a:t>
            </a:r>
            <a:r>
              <a:rPr lang="en-GB" sz="1200" dirty="0" smtClean="0"/>
              <a:t>November </a:t>
            </a:r>
            <a:r>
              <a:rPr lang="en-GB" sz="1200" dirty="0"/>
              <a:t>2017. </a:t>
            </a:r>
          </a:p>
          <a:p>
            <a:pPr marL="171450" indent="-171450">
              <a:buFont typeface="Arial" panose="020B0604020202020204" pitchFamily="34" charset="0"/>
              <a:buChar char="•"/>
            </a:pPr>
            <a:r>
              <a:rPr lang="en-GB" sz="1200" dirty="0"/>
              <a:t>Essex is </a:t>
            </a:r>
            <a:r>
              <a:rPr lang="en-GB" sz="1200" dirty="0" smtClean="0"/>
              <a:t>4</a:t>
            </a:r>
            <a:r>
              <a:rPr lang="en-GB" sz="1200" baseline="30000" dirty="0" smtClean="0"/>
              <a:t>th</a:t>
            </a:r>
            <a:r>
              <a:rPr lang="en-GB" sz="1200" dirty="0" smtClean="0"/>
              <a:t> in </a:t>
            </a:r>
            <a:r>
              <a:rPr lang="en-GB" sz="1200" dirty="0"/>
              <a:t>its MSG and </a:t>
            </a:r>
            <a:r>
              <a:rPr lang="en-GB" sz="1200" dirty="0" smtClean="0"/>
              <a:t>14</a:t>
            </a:r>
            <a:r>
              <a:rPr lang="en-GB" sz="1200" baseline="30000" dirty="0" smtClean="0"/>
              <a:t>th</a:t>
            </a:r>
            <a:r>
              <a:rPr lang="en-GB" sz="1200" dirty="0" smtClean="0"/>
              <a:t> nationally </a:t>
            </a:r>
            <a:r>
              <a:rPr lang="en-GB" sz="1200" dirty="0"/>
              <a:t>for crimes per 1,000 of the population. Essex is </a:t>
            </a:r>
            <a:r>
              <a:rPr lang="en-GB" sz="1200" dirty="0" smtClean="0"/>
              <a:t>7</a:t>
            </a:r>
            <a:r>
              <a:rPr lang="en-GB" sz="1200" baseline="30000" dirty="0" smtClean="0"/>
              <a:t>th</a:t>
            </a:r>
            <a:r>
              <a:rPr lang="en-GB" sz="1200" dirty="0" smtClean="0"/>
              <a:t> in </a:t>
            </a:r>
            <a:r>
              <a:rPr lang="en-GB" sz="1200" dirty="0"/>
              <a:t>its MSG and </a:t>
            </a:r>
            <a:r>
              <a:rPr lang="en-GB" sz="1200" dirty="0" smtClean="0"/>
              <a:t>29</a:t>
            </a:r>
            <a:r>
              <a:rPr lang="en-GB" sz="1200" baseline="30000" dirty="0" smtClean="0"/>
              <a:t>th</a:t>
            </a:r>
            <a:r>
              <a:rPr lang="en-GB" sz="1200" dirty="0" smtClean="0"/>
              <a:t> nationally </a:t>
            </a:r>
            <a:r>
              <a:rPr lang="en-GB" sz="1200" dirty="0"/>
              <a:t>for crime increase. </a:t>
            </a:r>
          </a:p>
          <a:p>
            <a:pPr marL="171450" indent="-171450">
              <a:buFont typeface="Arial" panose="020B0604020202020204" pitchFamily="34" charset="0"/>
              <a:buChar char="•"/>
            </a:pPr>
            <a:r>
              <a:rPr lang="en-GB" sz="1200" dirty="0"/>
              <a:t>Increases seen in </a:t>
            </a:r>
            <a:r>
              <a:rPr lang="en-GB" sz="1200" dirty="0" smtClean="0"/>
              <a:t>35 </a:t>
            </a:r>
            <a:r>
              <a:rPr lang="en-GB" sz="1200" dirty="0"/>
              <a:t>out of 42 forces. </a:t>
            </a:r>
          </a:p>
          <a:p>
            <a:pPr marL="171450" indent="-171450">
              <a:buFont typeface="Arial" panose="020B0604020202020204" pitchFamily="34" charset="0"/>
              <a:buChar char="•"/>
            </a:pPr>
            <a:r>
              <a:rPr lang="en-GB" sz="1200" dirty="0"/>
              <a:t>The forecast is that Rape offences will decrease over the next three months, none of which are forecasted to be statistical exceptions</a:t>
            </a:r>
            <a:r>
              <a:rPr lang="en-GB" sz="1200" dirty="0" smtClean="0"/>
              <a:t>.</a:t>
            </a:r>
          </a:p>
          <a:p>
            <a:endParaRPr lang="en-GB" sz="1200" b="1" dirty="0"/>
          </a:p>
          <a:p>
            <a:endParaRPr lang="en-GB" sz="1200" b="1" dirty="0" smtClean="0"/>
          </a:p>
          <a:p>
            <a:endParaRPr lang="en-GB" sz="1200" b="1" dirty="0"/>
          </a:p>
          <a:p>
            <a:endParaRPr lang="en-GB" sz="1200" b="1" dirty="0"/>
          </a:p>
          <a:p>
            <a:r>
              <a:rPr lang="en-GB" sz="1200" b="1" dirty="0" smtClean="0"/>
              <a:t>Possession of Drugs Offences</a:t>
            </a:r>
            <a:endParaRPr lang="en-GB" sz="1200" b="1" dirty="0"/>
          </a:p>
          <a:p>
            <a:pPr marL="171450" indent="-171450">
              <a:buFont typeface="Arial" panose="020B0604020202020204" pitchFamily="34" charset="0"/>
              <a:buChar char="•"/>
            </a:pPr>
            <a:r>
              <a:rPr lang="en-GB" sz="1200" dirty="0" smtClean="0"/>
              <a:t>The Force and four districts </a:t>
            </a:r>
            <a:r>
              <a:rPr lang="en-GB" sz="1200" dirty="0"/>
              <a:t>experienced </a:t>
            </a:r>
            <a:r>
              <a:rPr lang="en-GB" sz="1200" dirty="0" smtClean="0"/>
              <a:t>a statistically </a:t>
            </a:r>
            <a:r>
              <a:rPr lang="en-GB" sz="1200" dirty="0"/>
              <a:t>significant </a:t>
            </a:r>
            <a:r>
              <a:rPr lang="en-GB" sz="1200" dirty="0" smtClean="0"/>
              <a:t>increase </a:t>
            </a:r>
            <a:r>
              <a:rPr lang="en-GB" sz="1200" dirty="0"/>
              <a:t>in </a:t>
            </a:r>
            <a:r>
              <a:rPr lang="en-GB" sz="1200" dirty="0" smtClean="0"/>
              <a:t>November 2018</a:t>
            </a:r>
            <a:r>
              <a:rPr lang="en-GB" sz="1200" dirty="0"/>
              <a:t>.</a:t>
            </a:r>
          </a:p>
          <a:p>
            <a:pPr marL="171450" indent="-171450">
              <a:buFont typeface="Arial" panose="020B0604020202020204" pitchFamily="34" charset="0"/>
              <a:buChar char="•"/>
            </a:pPr>
            <a:r>
              <a:rPr lang="en-GB" sz="1200" dirty="0" smtClean="0"/>
              <a:t>8.8% </a:t>
            </a:r>
            <a:r>
              <a:rPr lang="en-GB" sz="1200" dirty="0"/>
              <a:t>increase </a:t>
            </a:r>
            <a:r>
              <a:rPr lang="en-GB" sz="1200" dirty="0" smtClean="0"/>
              <a:t>(236 offences</a:t>
            </a:r>
            <a:r>
              <a:rPr lang="en-GB" sz="1200" dirty="0"/>
              <a:t>) compared to the 12 months to </a:t>
            </a:r>
            <a:r>
              <a:rPr lang="en-GB" sz="1200" dirty="0" smtClean="0"/>
              <a:t>November 2017</a:t>
            </a:r>
            <a:r>
              <a:rPr lang="en-GB" sz="1200" dirty="0"/>
              <a:t>. </a:t>
            </a:r>
            <a:endParaRPr lang="en-GB" sz="1200" dirty="0" smtClean="0"/>
          </a:p>
          <a:p>
            <a:pPr marL="171450" indent="-171450">
              <a:buFont typeface="Arial" panose="020B0604020202020204" pitchFamily="34" charset="0"/>
              <a:buChar char="•"/>
            </a:pPr>
            <a:r>
              <a:rPr lang="en-GB" sz="1200" dirty="0" smtClean="0"/>
              <a:t>Essex </a:t>
            </a:r>
            <a:r>
              <a:rPr lang="en-GB" sz="1200" dirty="0"/>
              <a:t>is </a:t>
            </a:r>
            <a:r>
              <a:rPr lang="en-GB" sz="1200" dirty="0" smtClean="0"/>
              <a:t>6</a:t>
            </a:r>
            <a:r>
              <a:rPr lang="en-GB" sz="1200" baseline="30000" dirty="0" smtClean="0"/>
              <a:t>th</a:t>
            </a:r>
            <a:r>
              <a:rPr lang="en-GB" sz="1200" dirty="0" smtClean="0"/>
              <a:t> </a:t>
            </a:r>
            <a:r>
              <a:rPr lang="en-GB" sz="1200" dirty="0"/>
              <a:t>in its MSG and </a:t>
            </a:r>
            <a:r>
              <a:rPr lang="en-GB" sz="1200" dirty="0" smtClean="0"/>
              <a:t>21</a:t>
            </a:r>
            <a:r>
              <a:rPr lang="en-GB" sz="1200" baseline="30000" dirty="0" smtClean="0"/>
              <a:t>st</a:t>
            </a:r>
            <a:r>
              <a:rPr lang="en-GB" sz="1200" dirty="0" smtClean="0"/>
              <a:t> nationally </a:t>
            </a:r>
            <a:r>
              <a:rPr lang="en-GB" sz="1200" dirty="0"/>
              <a:t>for crimes per 1,000 of the population. Essex is </a:t>
            </a:r>
            <a:r>
              <a:rPr lang="en-GB" sz="1200" dirty="0" smtClean="0"/>
              <a:t>7</a:t>
            </a:r>
            <a:r>
              <a:rPr lang="en-GB" sz="1200" baseline="30000" dirty="0" smtClean="0"/>
              <a:t>th</a:t>
            </a:r>
            <a:r>
              <a:rPr lang="en-GB" sz="1200" dirty="0" smtClean="0"/>
              <a:t> </a:t>
            </a:r>
            <a:r>
              <a:rPr lang="en-GB" sz="1200" dirty="0"/>
              <a:t>in its MSG and </a:t>
            </a:r>
            <a:r>
              <a:rPr lang="en-GB" sz="1200" dirty="0" smtClean="0"/>
              <a:t>27</a:t>
            </a:r>
            <a:r>
              <a:rPr lang="en-GB" sz="1200" baseline="30000" dirty="0" smtClean="0"/>
              <a:t>th</a:t>
            </a:r>
            <a:r>
              <a:rPr lang="en-GB" sz="1200" dirty="0" smtClean="0"/>
              <a:t> </a:t>
            </a:r>
            <a:r>
              <a:rPr lang="en-GB" sz="1200" dirty="0"/>
              <a:t>nationally for crime increase. </a:t>
            </a:r>
            <a:endParaRPr lang="en-GB" sz="1200" dirty="0" smtClean="0"/>
          </a:p>
          <a:p>
            <a:pPr marL="171450" indent="-171450">
              <a:buFont typeface="Arial" panose="020B0604020202020204" pitchFamily="34" charset="0"/>
              <a:buChar char="•"/>
            </a:pPr>
            <a:r>
              <a:rPr lang="en-GB" sz="1200" dirty="0"/>
              <a:t>Increases seen in </a:t>
            </a:r>
            <a:r>
              <a:rPr lang="en-GB" sz="1200" dirty="0" smtClean="0"/>
              <a:t>28 </a:t>
            </a:r>
            <a:r>
              <a:rPr lang="en-GB" sz="1200" dirty="0"/>
              <a:t>out of 42 forces. </a:t>
            </a:r>
          </a:p>
          <a:p>
            <a:pPr marL="171450" indent="-171450">
              <a:buFont typeface="Arial" panose="020B0604020202020204" pitchFamily="34" charset="0"/>
              <a:buChar char="•"/>
            </a:pPr>
            <a:r>
              <a:rPr lang="en-GB" sz="1200" dirty="0" smtClean="0"/>
              <a:t>There </a:t>
            </a:r>
            <a:r>
              <a:rPr lang="en-GB" sz="1200" dirty="0"/>
              <a:t>is no consistent pattern to provide a statistical forecast.</a:t>
            </a:r>
          </a:p>
          <a:p>
            <a:pPr marL="171450" indent="-171450">
              <a:buFont typeface="Arial" panose="020B0604020202020204" pitchFamily="34" charset="0"/>
              <a:buChar char="•"/>
            </a:pPr>
            <a:endParaRPr lang="en-GB" sz="1200" dirty="0">
              <a:solidFill>
                <a:srgbClr val="FF0000"/>
              </a:solidFill>
            </a:endParaRPr>
          </a:p>
          <a:p>
            <a:pPr lvl="0"/>
            <a:endParaRPr lang="en-GB" sz="1200" dirty="0" smtClean="0"/>
          </a:p>
        </p:txBody>
      </p:sp>
      <p:sp>
        <p:nvSpPr>
          <p:cNvPr id="15" name="TextBox 14"/>
          <p:cNvSpPr txBox="1"/>
          <p:nvPr/>
        </p:nvSpPr>
        <p:spPr>
          <a:xfrm>
            <a:off x="4825382" y="1030986"/>
            <a:ext cx="4173346" cy="430887"/>
          </a:xfrm>
          <a:prstGeom prst="rect">
            <a:avLst/>
          </a:prstGeom>
          <a:noFill/>
        </p:spPr>
        <p:txBody>
          <a:bodyPr wrap="square" rtlCol="0">
            <a:spAutoFit/>
          </a:bodyPr>
          <a:lstStyle/>
          <a:p>
            <a:r>
              <a:rPr lang="en-GB" sz="1100" dirty="0" smtClean="0"/>
              <a:t>Figure </a:t>
            </a:r>
            <a:r>
              <a:rPr lang="en-GB" sz="1100" dirty="0"/>
              <a:t>7</a:t>
            </a:r>
            <a:r>
              <a:rPr lang="en-GB" sz="1100" dirty="0" smtClean="0"/>
              <a:t> </a:t>
            </a:r>
            <a:r>
              <a:rPr lang="en-GB" sz="1100" dirty="0"/>
              <a:t>- Offences by month</a:t>
            </a:r>
          </a:p>
          <a:p>
            <a:endParaRPr lang="en-GB" sz="1100" dirty="0"/>
          </a:p>
        </p:txBody>
      </p:sp>
      <p:sp>
        <p:nvSpPr>
          <p:cNvPr id="10" name="TextBox 9"/>
          <p:cNvSpPr txBox="1"/>
          <p:nvPr/>
        </p:nvSpPr>
        <p:spPr>
          <a:xfrm>
            <a:off x="4825382" y="3718193"/>
            <a:ext cx="4173346" cy="261610"/>
          </a:xfrm>
          <a:prstGeom prst="rect">
            <a:avLst/>
          </a:prstGeom>
          <a:noFill/>
        </p:spPr>
        <p:txBody>
          <a:bodyPr wrap="square" rtlCol="0">
            <a:spAutoFit/>
          </a:bodyPr>
          <a:lstStyle/>
          <a:p>
            <a:r>
              <a:rPr lang="en-GB" sz="1100" dirty="0" smtClean="0"/>
              <a:t>Figure </a:t>
            </a:r>
            <a:r>
              <a:rPr lang="en-GB" sz="1100" dirty="0"/>
              <a:t>8</a:t>
            </a:r>
            <a:r>
              <a:rPr lang="en-GB" sz="1100" dirty="0" smtClean="0"/>
              <a:t> </a:t>
            </a:r>
            <a:r>
              <a:rPr lang="en-GB" sz="1100" dirty="0"/>
              <a:t>- Offences by </a:t>
            </a:r>
            <a:r>
              <a:rPr lang="en-GB" sz="1100" dirty="0" smtClean="0"/>
              <a:t>month</a:t>
            </a:r>
            <a:endParaRPr lang="en-GB" sz="1100" dirty="0"/>
          </a:p>
        </p:txBody>
      </p:sp>
      <p:pic>
        <p:nvPicPr>
          <p:cNvPr id="2" name="Picture 1"/>
          <p:cNvPicPr>
            <a:picLocks noChangeAspect="1"/>
          </p:cNvPicPr>
          <p:nvPr/>
        </p:nvPicPr>
        <p:blipFill>
          <a:blip r:embed="rId2"/>
          <a:stretch>
            <a:fillRect/>
          </a:stretch>
        </p:blipFill>
        <p:spPr>
          <a:xfrm>
            <a:off x="4853830" y="1361953"/>
            <a:ext cx="4066688" cy="1620000"/>
          </a:xfrm>
          <a:prstGeom prst="rect">
            <a:avLst/>
          </a:prstGeom>
        </p:spPr>
      </p:pic>
      <p:pic>
        <p:nvPicPr>
          <p:cNvPr id="4" name="Picture 3"/>
          <p:cNvPicPr>
            <a:picLocks noChangeAspect="1"/>
          </p:cNvPicPr>
          <p:nvPr/>
        </p:nvPicPr>
        <p:blipFill>
          <a:blip r:embed="rId3"/>
          <a:stretch>
            <a:fillRect/>
          </a:stretch>
        </p:blipFill>
        <p:spPr>
          <a:xfrm>
            <a:off x="4932040" y="3979803"/>
            <a:ext cx="4066688" cy="1620000"/>
          </a:xfrm>
          <a:prstGeom prst="rect">
            <a:avLst/>
          </a:prstGeom>
        </p:spPr>
      </p:pic>
    </p:spTree>
    <p:extLst>
      <p:ext uri="{BB962C8B-B14F-4D97-AF65-F5344CB8AC3E}">
        <p14:creationId xmlns:p14="http://schemas.microsoft.com/office/powerpoint/2010/main" val="1269636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7200800" cy="369332"/>
          </a:xfrm>
          <a:prstGeom prst="rect">
            <a:avLst/>
          </a:prstGeom>
        </p:spPr>
        <p:txBody>
          <a:bodyPr wrap="square">
            <a:spAutoFit/>
          </a:bodyPr>
          <a:lstStyle/>
          <a:p>
            <a:r>
              <a:rPr lang="en-GB" b="1" dirty="0" smtClean="0">
                <a:solidFill>
                  <a:schemeClr val="bg1"/>
                </a:solidFill>
              </a:rPr>
              <a:t>Monthly Performance Overview</a:t>
            </a:r>
            <a:endParaRPr lang="en-GB" b="1" dirty="0">
              <a:solidFill>
                <a:schemeClr val="bg1"/>
              </a:solidFill>
            </a:endParaRPr>
          </a:p>
        </p:txBody>
      </p:sp>
      <p:sp>
        <p:nvSpPr>
          <p:cNvPr id="3" name="Slide Number Placeholder 2"/>
          <p:cNvSpPr>
            <a:spLocks noGrp="1"/>
          </p:cNvSpPr>
          <p:nvPr>
            <p:ph type="sldNum" sz="quarter" idx="12"/>
          </p:nvPr>
        </p:nvSpPr>
        <p:spPr/>
        <p:txBody>
          <a:bodyPr/>
          <a:lstStyle/>
          <a:p>
            <a:fld id="{E0D83E65-4E55-4BA6-A0BC-212B9D3BDCE3}" type="slidenum">
              <a:rPr lang="en-GB" smtClean="0"/>
              <a:pPr/>
              <a:t>7</a:t>
            </a:fld>
            <a:endParaRPr lang="en-GB" dirty="0"/>
          </a:p>
        </p:txBody>
      </p:sp>
      <p:sp>
        <p:nvSpPr>
          <p:cNvPr id="11" name="TextBox 10"/>
          <p:cNvSpPr txBox="1"/>
          <p:nvPr/>
        </p:nvSpPr>
        <p:spPr>
          <a:xfrm>
            <a:off x="0" y="714182"/>
            <a:ext cx="4780489" cy="338554"/>
          </a:xfrm>
          <a:prstGeom prst="rect">
            <a:avLst/>
          </a:prstGeom>
          <a:noFill/>
        </p:spPr>
        <p:txBody>
          <a:bodyPr wrap="square" rtlCol="0">
            <a:spAutoFit/>
          </a:bodyPr>
          <a:lstStyle/>
          <a:p>
            <a:pPr lvl="0"/>
            <a:r>
              <a:rPr lang="en-GB" sz="1600" b="1" u="sng" dirty="0" smtClean="0"/>
              <a:t>Solved Rates by Exception</a:t>
            </a:r>
          </a:p>
        </p:txBody>
      </p:sp>
      <p:sp>
        <p:nvSpPr>
          <p:cNvPr id="12" name="TextBox 11"/>
          <p:cNvSpPr txBox="1"/>
          <p:nvPr/>
        </p:nvSpPr>
        <p:spPr>
          <a:xfrm>
            <a:off x="37525" y="1121805"/>
            <a:ext cx="4787857" cy="5632311"/>
          </a:xfrm>
          <a:prstGeom prst="rect">
            <a:avLst/>
          </a:prstGeom>
          <a:noFill/>
        </p:spPr>
        <p:txBody>
          <a:bodyPr wrap="square" rtlCol="0">
            <a:spAutoFit/>
          </a:bodyPr>
          <a:lstStyle/>
          <a:p>
            <a:r>
              <a:rPr lang="en-GB" sz="1200" b="1" dirty="0"/>
              <a:t>Death or Serious Injury caused by Unlawful Driving </a:t>
            </a:r>
            <a:r>
              <a:rPr lang="en-GB" sz="1200" b="1" dirty="0" smtClean="0"/>
              <a:t>Solved </a:t>
            </a:r>
            <a:r>
              <a:rPr lang="en-GB" sz="1200" b="1" dirty="0"/>
              <a:t>Rate</a:t>
            </a:r>
          </a:p>
          <a:p>
            <a:pPr marL="171450" lvl="0" indent="-171450">
              <a:buFont typeface="Arial" panose="020B0604020202020204" pitchFamily="34" charset="0"/>
              <a:buChar char="•"/>
            </a:pPr>
            <a:r>
              <a:rPr lang="en-GB" sz="1200" dirty="0"/>
              <a:t>Solved rate </a:t>
            </a:r>
            <a:r>
              <a:rPr lang="en-GB" sz="1200" dirty="0" smtClean="0"/>
              <a:t>fell over 10</a:t>
            </a:r>
            <a:r>
              <a:rPr lang="en-GB" sz="1200" dirty="0"/>
              <a:t>% </a:t>
            </a:r>
            <a:r>
              <a:rPr lang="en-GB" sz="1200" dirty="0" smtClean="0"/>
              <a:t>(by 53.2% to 44.4%).</a:t>
            </a:r>
            <a:endParaRPr lang="en-GB" sz="1200" dirty="0"/>
          </a:p>
          <a:p>
            <a:pPr marL="171450" lvl="0" indent="-171450">
              <a:buFont typeface="Arial" panose="020B0604020202020204" pitchFamily="34" charset="0"/>
              <a:buChar char="•"/>
            </a:pPr>
            <a:r>
              <a:rPr lang="en-GB" sz="1200" dirty="0"/>
              <a:t>The number of crimes solved decreased: by </a:t>
            </a:r>
            <a:r>
              <a:rPr lang="en-GB" sz="1200" dirty="0" smtClean="0"/>
              <a:t>51.2% (21 </a:t>
            </a:r>
            <a:r>
              <a:rPr lang="en-GB" sz="1200" dirty="0"/>
              <a:t>fewer solved outcomes to </a:t>
            </a:r>
            <a:r>
              <a:rPr lang="en-GB" sz="1200" dirty="0" smtClean="0"/>
              <a:t>20) </a:t>
            </a:r>
            <a:r>
              <a:rPr lang="en-GB" sz="1200" dirty="0"/>
              <a:t>compared to the 12 months to </a:t>
            </a:r>
            <a:r>
              <a:rPr lang="en-GB" sz="1200" dirty="0" smtClean="0"/>
              <a:t>November </a:t>
            </a:r>
            <a:r>
              <a:rPr lang="en-GB" sz="1200" dirty="0"/>
              <a:t>2017.</a:t>
            </a:r>
          </a:p>
          <a:p>
            <a:pPr marL="171450" indent="-171450">
              <a:buFont typeface="Arial" panose="020B0604020202020204" pitchFamily="34" charset="0"/>
              <a:buChar char="•"/>
            </a:pPr>
            <a:r>
              <a:rPr lang="en-GB" sz="1200" dirty="0"/>
              <a:t>There are no national or MSG comparisons on </a:t>
            </a:r>
            <a:r>
              <a:rPr lang="en-GB" sz="1200" dirty="0" err="1"/>
              <a:t>iQuanta</a:t>
            </a:r>
            <a:r>
              <a:rPr lang="en-GB" sz="1200" dirty="0"/>
              <a:t>** for Death or Serious Injury caused by Unlawful Driving Solved </a:t>
            </a:r>
            <a:r>
              <a:rPr lang="en-GB" sz="1200" dirty="0" smtClean="0"/>
              <a:t>Rate.</a:t>
            </a:r>
            <a:endParaRPr lang="en-GB" sz="1200" dirty="0"/>
          </a:p>
          <a:p>
            <a:pPr marL="171450" lvl="0" indent="-171450">
              <a:buFont typeface="Arial" panose="020B0604020202020204" pitchFamily="34" charset="0"/>
              <a:buChar char="•"/>
            </a:pPr>
            <a:r>
              <a:rPr lang="en-GB" sz="1200" dirty="0" smtClean="0"/>
              <a:t>The </a:t>
            </a:r>
            <a:r>
              <a:rPr lang="en-GB" sz="1200" dirty="0"/>
              <a:t>Force did not experience a statistically significant change in </a:t>
            </a:r>
            <a:r>
              <a:rPr lang="en-GB" sz="1200" dirty="0" smtClean="0"/>
              <a:t>November </a:t>
            </a:r>
            <a:r>
              <a:rPr lang="en-GB" sz="1200" dirty="0"/>
              <a:t>2018.</a:t>
            </a:r>
          </a:p>
          <a:p>
            <a:pPr marL="171450" indent="-171450">
              <a:buFont typeface="Arial" panose="020B0604020202020204" pitchFamily="34" charset="0"/>
              <a:buChar char="•"/>
            </a:pPr>
            <a:r>
              <a:rPr lang="en-GB" sz="1200" dirty="0"/>
              <a:t>There is no consistent pattern to provide a statistical forecast</a:t>
            </a:r>
            <a:r>
              <a:rPr lang="en-GB" sz="1200" dirty="0" smtClean="0"/>
              <a:t>.</a:t>
            </a:r>
            <a:r>
              <a:rPr lang="en-GB" sz="1200" dirty="0" smtClean="0">
                <a:solidFill>
                  <a:srgbClr val="FF0000"/>
                </a:solidFill>
              </a:rPr>
              <a:t/>
            </a:r>
            <a:br>
              <a:rPr lang="en-GB" sz="1200" dirty="0" smtClean="0">
                <a:solidFill>
                  <a:srgbClr val="FF0000"/>
                </a:solidFill>
              </a:rPr>
            </a:br>
            <a:endParaRPr lang="en-GB" sz="1200" dirty="0" smtClean="0">
              <a:solidFill>
                <a:srgbClr val="FF0000"/>
              </a:solidFill>
            </a:endParaRPr>
          </a:p>
          <a:p>
            <a:endParaRPr lang="en-GB" sz="1200" dirty="0">
              <a:solidFill>
                <a:srgbClr val="FF0000"/>
              </a:solidFill>
            </a:endParaRPr>
          </a:p>
          <a:p>
            <a:endParaRPr lang="en-GB" sz="1200" dirty="0" smtClean="0">
              <a:solidFill>
                <a:srgbClr val="FF0000"/>
              </a:solidFill>
            </a:endParaRPr>
          </a:p>
          <a:p>
            <a:endParaRPr lang="en-GB" sz="1200" dirty="0" smtClean="0">
              <a:solidFill>
                <a:srgbClr val="FF0000"/>
              </a:solidFill>
            </a:endParaRPr>
          </a:p>
          <a:p>
            <a:endParaRPr lang="en-GB" sz="1200" dirty="0">
              <a:solidFill>
                <a:srgbClr val="FF0000"/>
              </a:solidFill>
            </a:endParaRPr>
          </a:p>
          <a:p>
            <a:endParaRPr lang="en-GB" sz="1200" dirty="0">
              <a:solidFill>
                <a:srgbClr val="FF0000"/>
              </a:solidFill>
            </a:endParaRPr>
          </a:p>
          <a:p>
            <a:r>
              <a:rPr lang="en-GB" sz="1200" b="1" dirty="0" smtClean="0"/>
              <a:t>Stalking and Harassment Solved Rate</a:t>
            </a:r>
            <a:endParaRPr lang="en-GB" sz="1200" b="1" dirty="0"/>
          </a:p>
          <a:p>
            <a:pPr marL="171450" indent="-171450">
              <a:buFont typeface="Arial" panose="020B0604020202020204" pitchFamily="34" charset="0"/>
              <a:buChar char="•"/>
            </a:pPr>
            <a:r>
              <a:rPr lang="en-GB" sz="1200" dirty="0"/>
              <a:t>Solved rate remains below 10% </a:t>
            </a:r>
            <a:r>
              <a:rPr lang="en-GB" sz="1200" dirty="0" smtClean="0"/>
              <a:t>(at 9.1%).</a:t>
            </a:r>
            <a:endParaRPr lang="en-GB" sz="1200" dirty="0"/>
          </a:p>
          <a:p>
            <a:pPr marL="171450" indent="-171450">
              <a:buFont typeface="Arial" panose="020B0604020202020204" pitchFamily="34" charset="0"/>
              <a:buChar char="•"/>
            </a:pPr>
            <a:r>
              <a:rPr lang="en-GB" sz="1200" dirty="0"/>
              <a:t>The number of crimes solved </a:t>
            </a:r>
            <a:r>
              <a:rPr lang="en-GB" sz="1200" dirty="0" smtClean="0"/>
              <a:t>increased: </a:t>
            </a:r>
            <a:r>
              <a:rPr lang="en-GB" sz="1200" dirty="0"/>
              <a:t>by </a:t>
            </a:r>
            <a:r>
              <a:rPr lang="en-GB" sz="1200" dirty="0" smtClean="0"/>
              <a:t>30.8% (368 more to 1,564 solved outcomes</a:t>
            </a:r>
            <a:r>
              <a:rPr lang="en-GB" sz="1200" dirty="0"/>
              <a:t>) compared to the 12 months to </a:t>
            </a:r>
            <a:r>
              <a:rPr lang="en-GB" sz="1200" dirty="0" smtClean="0"/>
              <a:t>November </a:t>
            </a:r>
            <a:r>
              <a:rPr lang="en-GB" sz="1200" dirty="0"/>
              <a:t>2017.</a:t>
            </a:r>
            <a:endParaRPr lang="en-GB" sz="1200" dirty="0" smtClean="0"/>
          </a:p>
          <a:p>
            <a:pPr marL="171450" indent="-171450">
              <a:buFont typeface="Arial" panose="020B0604020202020204" pitchFamily="34" charset="0"/>
              <a:buChar char="•"/>
            </a:pPr>
            <a:r>
              <a:rPr lang="en-GB" sz="1200" dirty="0"/>
              <a:t>There are no national or MSG comparisons on </a:t>
            </a:r>
            <a:r>
              <a:rPr lang="en-GB" sz="1200" dirty="0" err="1"/>
              <a:t>iQuanta</a:t>
            </a:r>
            <a:r>
              <a:rPr lang="en-GB" sz="1200" dirty="0" smtClean="0"/>
              <a:t>** </a:t>
            </a:r>
            <a:r>
              <a:rPr lang="en-GB" sz="1200" dirty="0"/>
              <a:t>for </a:t>
            </a:r>
            <a:r>
              <a:rPr lang="en-GB" sz="1200" dirty="0" smtClean="0"/>
              <a:t>Stalking and Harassment </a:t>
            </a:r>
            <a:r>
              <a:rPr lang="en-GB" sz="1200" dirty="0"/>
              <a:t>solved rates</a:t>
            </a:r>
            <a:r>
              <a:rPr lang="en-GB" sz="1200" dirty="0" smtClean="0"/>
              <a:t>.</a:t>
            </a:r>
          </a:p>
          <a:p>
            <a:pPr marL="171450" lvl="0" indent="-171450">
              <a:buFont typeface="Arial" panose="020B0604020202020204" pitchFamily="34" charset="0"/>
              <a:buChar char="•"/>
            </a:pPr>
            <a:r>
              <a:rPr lang="en-GB" sz="1200" dirty="0" smtClean="0"/>
              <a:t>Neither the Force nor any of the districts </a:t>
            </a:r>
            <a:r>
              <a:rPr lang="en-GB" sz="1200" dirty="0"/>
              <a:t>experienced a statistically significant change in </a:t>
            </a:r>
            <a:r>
              <a:rPr lang="en-GB" sz="1200" dirty="0" smtClean="0"/>
              <a:t>November 2018</a:t>
            </a:r>
            <a:r>
              <a:rPr lang="en-GB" sz="1200" dirty="0"/>
              <a:t>.</a:t>
            </a:r>
          </a:p>
          <a:p>
            <a:pPr marL="171450" indent="-171450">
              <a:buFont typeface="Arial" panose="020B0604020202020204" pitchFamily="34" charset="0"/>
              <a:buChar char="•"/>
            </a:pPr>
            <a:r>
              <a:rPr lang="en-GB" sz="1200" dirty="0"/>
              <a:t>There is no consistent pattern to provide a statistical forecast.</a:t>
            </a:r>
          </a:p>
          <a:p>
            <a:endParaRPr lang="en-GB" sz="1200" dirty="0" smtClean="0"/>
          </a:p>
          <a:p>
            <a:endParaRPr lang="en-GB" sz="1200" dirty="0" smtClean="0"/>
          </a:p>
          <a:p>
            <a:pPr marL="171450" indent="-171450">
              <a:buFont typeface="Arial" panose="020B0604020202020204" pitchFamily="34" charset="0"/>
              <a:buChar char="•"/>
            </a:pPr>
            <a:endParaRPr lang="en-GB" sz="1200" dirty="0" smtClean="0"/>
          </a:p>
          <a:p>
            <a:pPr marL="171450" indent="-171450">
              <a:buFont typeface="Arial" panose="020B0604020202020204" pitchFamily="34" charset="0"/>
              <a:buChar char="•"/>
            </a:pPr>
            <a:endParaRPr lang="en-GB" sz="1200" dirty="0" smtClean="0"/>
          </a:p>
          <a:p>
            <a:pPr marL="171450" indent="-171450">
              <a:buFont typeface="Arial" panose="020B0604020202020204" pitchFamily="34" charset="0"/>
              <a:buChar char="•"/>
            </a:pPr>
            <a:endParaRPr lang="en-GB" sz="1200" dirty="0" smtClean="0"/>
          </a:p>
        </p:txBody>
      </p:sp>
      <p:sp>
        <p:nvSpPr>
          <p:cNvPr id="15" name="TextBox 14"/>
          <p:cNvSpPr txBox="1"/>
          <p:nvPr/>
        </p:nvSpPr>
        <p:spPr>
          <a:xfrm>
            <a:off x="4825382" y="1030986"/>
            <a:ext cx="4173346" cy="430887"/>
          </a:xfrm>
          <a:prstGeom prst="rect">
            <a:avLst/>
          </a:prstGeom>
          <a:noFill/>
        </p:spPr>
        <p:txBody>
          <a:bodyPr wrap="square" rtlCol="0">
            <a:spAutoFit/>
          </a:bodyPr>
          <a:lstStyle/>
          <a:p>
            <a:r>
              <a:rPr lang="en-GB" sz="1100" dirty="0" smtClean="0"/>
              <a:t>Figure 9 </a:t>
            </a:r>
            <a:r>
              <a:rPr lang="en-GB" sz="1100" dirty="0"/>
              <a:t>- Solved rate by month</a:t>
            </a:r>
          </a:p>
          <a:p>
            <a:endParaRPr lang="en-GB" sz="1100" dirty="0"/>
          </a:p>
        </p:txBody>
      </p:sp>
      <p:sp>
        <p:nvSpPr>
          <p:cNvPr id="16" name="TextBox 15"/>
          <p:cNvSpPr txBox="1"/>
          <p:nvPr/>
        </p:nvSpPr>
        <p:spPr>
          <a:xfrm>
            <a:off x="4787857" y="3743215"/>
            <a:ext cx="4104213" cy="430887"/>
          </a:xfrm>
          <a:prstGeom prst="rect">
            <a:avLst/>
          </a:prstGeom>
          <a:noFill/>
        </p:spPr>
        <p:txBody>
          <a:bodyPr wrap="square" rtlCol="0">
            <a:spAutoFit/>
          </a:bodyPr>
          <a:lstStyle/>
          <a:p>
            <a:r>
              <a:rPr lang="en-GB" sz="1100" dirty="0" smtClean="0"/>
              <a:t>Figure 10 </a:t>
            </a:r>
            <a:r>
              <a:rPr lang="en-GB" sz="1100" dirty="0"/>
              <a:t>- Solved rate by month</a:t>
            </a:r>
          </a:p>
          <a:p>
            <a:endParaRPr lang="en-GB" sz="1100" dirty="0"/>
          </a:p>
        </p:txBody>
      </p:sp>
      <p:pic>
        <p:nvPicPr>
          <p:cNvPr id="4" name="Picture 3"/>
          <p:cNvPicPr>
            <a:picLocks noChangeAspect="1"/>
          </p:cNvPicPr>
          <p:nvPr/>
        </p:nvPicPr>
        <p:blipFill>
          <a:blip r:embed="rId2"/>
          <a:stretch>
            <a:fillRect/>
          </a:stretch>
        </p:blipFill>
        <p:spPr>
          <a:xfrm>
            <a:off x="4878711" y="1275029"/>
            <a:ext cx="4066688" cy="1620000"/>
          </a:xfrm>
          <a:prstGeom prst="rect">
            <a:avLst/>
          </a:prstGeom>
        </p:spPr>
      </p:pic>
      <p:pic>
        <p:nvPicPr>
          <p:cNvPr id="7" name="Picture 6"/>
          <p:cNvPicPr>
            <a:picLocks noChangeAspect="1"/>
          </p:cNvPicPr>
          <p:nvPr/>
        </p:nvPicPr>
        <p:blipFill>
          <a:blip r:embed="rId3"/>
          <a:stretch>
            <a:fillRect/>
          </a:stretch>
        </p:blipFill>
        <p:spPr>
          <a:xfrm>
            <a:off x="4787857" y="4083283"/>
            <a:ext cx="4066688" cy="1620000"/>
          </a:xfrm>
          <a:prstGeom prst="rect">
            <a:avLst/>
          </a:prstGeom>
        </p:spPr>
      </p:pic>
    </p:spTree>
    <p:extLst>
      <p:ext uri="{BB962C8B-B14F-4D97-AF65-F5344CB8AC3E}">
        <p14:creationId xmlns:p14="http://schemas.microsoft.com/office/powerpoint/2010/main" val="2700666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7200800" cy="369332"/>
          </a:xfrm>
          <a:prstGeom prst="rect">
            <a:avLst/>
          </a:prstGeom>
        </p:spPr>
        <p:txBody>
          <a:bodyPr wrap="square">
            <a:spAutoFit/>
          </a:bodyPr>
          <a:lstStyle/>
          <a:p>
            <a:r>
              <a:rPr lang="en-GB" b="1" dirty="0" smtClean="0">
                <a:solidFill>
                  <a:schemeClr val="bg1"/>
                </a:solidFill>
              </a:rPr>
              <a:t>Monthly Performance Overview</a:t>
            </a:r>
            <a:endParaRPr lang="en-GB" b="1" dirty="0">
              <a:solidFill>
                <a:schemeClr val="bg1"/>
              </a:solidFill>
            </a:endParaRPr>
          </a:p>
        </p:txBody>
      </p:sp>
      <p:sp>
        <p:nvSpPr>
          <p:cNvPr id="3" name="Slide Number Placeholder 2"/>
          <p:cNvSpPr>
            <a:spLocks noGrp="1"/>
          </p:cNvSpPr>
          <p:nvPr>
            <p:ph type="sldNum" sz="quarter" idx="12"/>
          </p:nvPr>
        </p:nvSpPr>
        <p:spPr/>
        <p:txBody>
          <a:bodyPr/>
          <a:lstStyle/>
          <a:p>
            <a:fld id="{E0D83E65-4E55-4BA6-A0BC-212B9D3BDCE3}" type="slidenum">
              <a:rPr lang="en-GB" smtClean="0"/>
              <a:pPr/>
              <a:t>8</a:t>
            </a:fld>
            <a:endParaRPr lang="en-GB" dirty="0"/>
          </a:p>
        </p:txBody>
      </p:sp>
      <p:sp>
        <p:nvSpPr>
          <p:cNvPr id="12" name="TextBox 11"/>
          <p:cNvSpPr txBox="1"/>
          <p:nvPr/>
        </p:nvSpPr>
        <p:spPr>
          <a:xfrm>
            <a:off x="34039" y="1150784"/>
            <a:ext cx="4787857" cy="1938992"/>
          </a:xfrm>
          <a:prstGeom prst="rect">
            <a:avLst/>
          </a:prstGeom>
          <a:noFill/>
        </p:spPr>
        <p:txBody>
          <a:bodyPr wrap="square" rtlCol="0">
            <a:spAutoFit/>
          </a:bodyPr>
          <a:lstStyle/>
          <a:p>
            <a:pPr lvl="0"/>
            <a:r>
              <a:rPr lang="en-GB" sz="1200" b="1" dirty="0" smtClean="0"/>
              <a:t>Rape Solved </a:t>
            </a:r>
            <a:r>
              <a:rPr lang="en-GB" sz="1200" b="1" dirty="0"/>
              <a:t>Rate</a:t>
            </a:r>
          </a:p>
          <a:p>
            <a:pPr marL="171450" lvl="0" indent="-171450">
              <a:buFont typeface="Arial" panose="020B0604020202020204" pitchFamily="34" charset="0"/>
              <a:buChar char="•"/>
            </a:pPr>
            <a:r>
              <a:rPr lang="en-GB" sz="1200" dirty="0"/>
              <a:t>Solved rate remains below 10% (at </a:t>
            </a:r>
            <a:r>
              <a:rPr lang="en-GB" sz="1200" dirty="0" smtClean="0"/>
              <a:t>2.8%).</a:t>
            </a:r>
            <a:endParaRPr lang="en-GB" sz="1200" dirty="0"/>
          </a:p>
          <a:p>
            <a:pPr marL="171450" lvl="0" indent="-171450">
              <a:buFont typeface="Arial" panose="020B0604020202020204" pitchFamily="34" charset="0"/>
              <a:buChar char="•"/>
            </a:pPr>
            <a:r>
              <a:rPr lang="en-GB" sz="1200" dirty="0"/>
              <a:t>The number of crimes solved decreased: by </a:t>
            </a:r>
            <a:r>
              <a:rPr lang="en-GB" sz="1200" dirty="0" smtClean="0"/>
              <a:t>17.3% (9 </a:t>
            </a:r>
            <a:r>
              <a:rPr lang="en-GB" sz="1200" dirty="0"/>
              <a:t>fewer solved outcomes to </a:t>
            </a:r>
            <a:r>
              <a:rPr lang="en-GB" sz="1200" dirty="0" smtClean="0"/>
              <a:t>43) </a:t>
            </a:r>
            <a:r>
              <a:rPr lang="en-GB" sz="1200" dirty="0"/>
              <a:t>compared to the 12 months to </a:t>
            </a:r>
            <a:r>
              <a:rPr lang="en-GB" sz="1200" dirty="0" smtClean="0"/>
              <a:t>November </a:t>
            </a:r>
            <a:r>
              <a:rPr lang="en-GB" sz="1200" dirty="0"/>
              <a:t>2017.</a:t>
            </a:r>
          </a:p>
          <a:p>
            <a:pPr marL="171450" indent="-171450">
              <a:buFont typeface="Arial" panose="020B0604020202020204" pitchFamily="34" charset="0"/>
              <a:buChar char="•"/>
            </a:pPr>
            <a:r>
              <a:rPr lang="en-GB" sz="1200" dirty="0"/>
              <a:t>Essex is </a:t>
            </a:r>
            <a:r>
              <a:rPr lang="en-GB" sz="1200" dirty="0" smtClean="0"/>
              <a:t>7</a:t>
            </a:r>
            <a:r>
              <a:rPr lang="en-GB" sz="1200" baseline="30000" dirty="0" smtClean="0"/>
              <a:t>th</a:t>
            </a:r>
            <a:r>
              <a:rPr lang="en-GB" sz="1200" dirty="0" smtClean="0"/>
              <a:t> </a:t>
            </a:r>
            <a:r>
              <a:rPr lang="en-GB" sz="1200" dirty="0"/>
              <a:t>in its MSG and </a:t>
            </a:r>
            <a:r>
              <a:rPr lang="en-GB" sz="1200" dirty="0" smtClean="0"/>
              <a:t>38</a:t>
            </a:r>
            <a:r>
              <a:rPr lang="en-GB" sz="1200" baseline="30000" dirty="0" smtClean="0"/>
              <a:t>th</a:t>
            </a:r>
            <a:r>
              <a:rPr lang="en-GB" sz="1200" dirty="0" smtClean="0"/>
              <a:t> nationally </a:t>
            </a:r>
            <a:r>
              <a:rPr lang="en-GB" sz="1200" dirty="0"/>
              <a:t>for solved rate</a:t>
            </a:r>
            <a:r>
              <a:rPr lang="en-GB" sz="1200" dirty="0" smtClean="0"/>
              <a:t>. Essex </a:t>
            </a:r>
            <a:r>
              <a:rPr lang="en-GB" sz="1200" dirty="0"/>
              <a:t>is </a:t>
            </a:r>
            <a:r>
              <a:rPr lang="en-GB" sz="1200" dirty="0" smtClean="0"/>
              <a:t>3</a:t>
            </a:r>
            <a:r>
              <a:rPr lang="en-GB" sz="1200" baseline="30000" dirty="0" smtClean="0"/>
              <a:t>rd</a:t>
            </a:r>
            <a:r>
              <a:rPr lang="en-GB" sz="1200" dirty="0" smtClean="0"/>
              <a:t> in </a:t>
            </a:r>
            <a:r>
              <a:rPr lang="en-GB" sz="1200" dirty="0"/>
              <a:t>its MSG and </a:t>
            </a:r>
            <a:r>
              <a:rPr lang="en-GB" sz="1200" dirty="0" smtClean="0"/>
              <a:t>10</a:t>
            </a:r>
            <a:r>
              <a:rPr lang="en-GB" sz="1200" baseline="30000" dirty="0" smtClean="0"/>
              <a:t>th</a:t>
            </a:r>
            <a:r>
              <a:rPr lang="en-GB" sz="1200" dirty="0" smtClean="0"/>
              <a:t> nationally </a:t>
            </a:r>
            <a:r>
              <a:rPr lang="en-GB" sz="1200" dirty="0"/>
              <a:t>for solved rate % point change. </a:t>
            </a:r>
            <a:endParaRPr lang="en-GB" sz="1200" dirty="0" smtClean="0"/>
          </a:p>
          <a:p>
            <a:pPr marL="171450" lvl="0" indent="-171450">
              <a:buFont typeface="Arial" panose="020B0604020202020204" pitchFamily="34" charset="0"/>
              <a:buChar char="•"/>
            </a:pPr>
            <a:r>
              <a:rPr lang="en-GB" sz="1200" dirty="0" smtClean="0"/>
              <a:t>The Force </a:t>
            </a:r>
            <a:r>
              <a:rPr lang="en-GB" sz="1200" dirty="0"/>
              <a:t>did not experience a statistically significant change in </a:t>
            </a:r>
            <a:r>
              <a:rPr lang="en-GB" sz="1200" dirty="0" smtClean="0"/>
              <a:t>November </a:t>
            </a:r>
            <a:r>
              <a:rPr lang="en-GB" sz="1200" dirty="0"/>
              <a:t>2018.</a:t>
            </a:r>
          </a:p>
          <a:p>
            <a:pPr marL="171450" lvl="0" indent="-171450">
              <a:buFont typeface="Arial" panose="020B0604020202020204" pitchFamily="34" charset="0"/>
              <a:buChar char="•"/>
            </a:pPr>
            <a:r>
              <a:rPr lang="en-GB" sz="1200" dirty="0"/>
              <a:t>The forecast is that the solved rate </a:t>
            </a:r>
            <a:r>
              <a:rPr lang="en-GB" sz="1200" dirty="0" smtClean="0"/>
              <a:t>will decrease </a:t>
            </a:r>
            <a:r>
              <a:rPr lang="en-GB" sz="1200" dirty="0"/>
              <a:t>over the next three months, none of which are forecasted to be statistical exceptions</a:t>
            </a:r>
            <a:r>
              <a:rPr lang="en-GB" sz="1200" dirty="0" smtClean="0"/>
              <a:t>.</a:t>
            </a:r>
            <a:endParaRPr lang="en-GB" sz="1200" dirty="0"/>
          </a:p>
        </p:txBody>
      </p:sp>
      <p:sp>
        <p:nvSpPr>
          <p:cNvPr id="15" name="TextBox 14"/>
          <p:cNvSpPr txBox="1"/>
          <p:nvPr/>
        </p:nvSpPr>
        <p:spPr>
          <a:xfrm>
            <a:off x="4821896" y="1074168"/>
            <a:ext cx="4176832" cy="430887"/>
          </a:xfrm>
          <a:prstGeom prst="rect">
            <a:avLst/>
          </a:prstGeom>
          <a:noFill/>
        </p:spPr>
        <p:txBody>
          <a:bodyPr wrap="square" rtlCol="0">
            <a:spAutoFit/>
          </a:bodyPr>
          <a:lstStyle/>
          <a:p>
            <a:r>
              <a:rPr lang="en-GB" sz="1100" dirty="0" smtClean="0"/>
              <a:t>Figure 11 </a:t>
            </a:r>
            <a:r>
              <a:rPr lang="en-GB" sz="1100" dirty="0"/>
              <a:t>- Solved rate by month</a:t>
            </a:r>
          </a:p>
          <a:p>
            <a:endParaRPr lang="en-GB" sz="1100" dirty="0"/>
          </a:p>
        </p:txBody>
      </p:sp>
      <p:pic>
        <p:nvPicPr>
          <p:cNvPr id="5" name="Picture 4"/>
          <p:cNvPicPr>
            <a:picLocks noChangeAspect="1"/>
          </p:cNvPicPr>
          <p:nvPr/>
        </p:nvPicPr>
        <p:blipFill>
          <a:blip r:embed="rId2"/>
          <a:stretch>
            <a:fillRect/>
          </a:stretch>
        </p:blipFill>
        <p:spPr>
          <a:xfrm>
            <a:off x="4816470" y="1354327"/>
            <a:ext cx="4066688" cy="1620000"/>
          </a:xfrm>
          <a:prstGeom prst="rect">
            <a:avLst/>
          </a:prstGeom>
        </p:spPr>
      </p:pic>
      <p:pic>
        <p:nvPicPr>
          <p:cNvPr id="1026"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6471" y="1354328"/>
            <a:ext cx="4066688" cy="1620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80179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7200800" cy="369332"/>
          </a:xfrm>
          <a:prstGeom prst="rect">
            <a:avLst/>
          </a:prstGeom>
        </p:spPr>
        <p:txBody>
          <a:bodyPr wrap="square">
            <a:spAutoFit/>
          </a:bodyPr>
          <a:lstStyle/>
          <a:p>
            <a:r>
              <a:rPr lang="en-GB" b="1" dirty="0" smtClean="0">
                <a:solidFill>
                  <a:schemeClr val="bg1"/>
                </a:solidFill>
              </a:rPr>
              <a:t>Time Series Forecasting – Testing the Methodology</a:t>
            </a:r>
            <a:endParaRPr lang="en-GB" b="1" dirty="0">
              <a:solidFill>
                <a:schemeClr val="bg1"/>
              </a:solidFill>
            </a:endParaRPr>
          </a:p>
        </p:txBody>
      </p:sp>
      <p:sp>
        <p:nvSpPr>
          <p:cNvPr id="3" name="Slide Number Placeholder 2"/>
          <p:cNvSpPr>
            <a:spLocks noGrp="1"/>
          </p:cNvSpPr>
          <p:nvPr>
            <p:ph type="sldNum" sz="quarter" idx="12"/>
          </p:nvPr>
        </p:nvSpPr>
        <p:spPr/>
        <p:txBody>
          <a:bodyPr/>
          <a:lstStyle/>
          <a:p>
            <a:fld id="{E0D83E65-4E55-4BA6-A0BC-212B9D3BDCE3}" type="slidenum">
              <a:rPr lang="en-GB" smtClean="0"/>
              <a:pPr/>
              <a:t>9</a:t>
            </a:fld>
            <a:endParaRPr lang="en-GB" dirty="0"/>
          </a:p>
        </p:txBody>
      </p:sp>
      <p:sp>
        <p:nvSpPr>
          <p:cNvPr id="5" name="TextBox 4"/>
          <p:cNvSpPr txBox="1"/>
          <p:nvPr/>
        </p:nvSpPr>
        <p:spPr>
          <a:xfrm>
            <a:off x="1116" y="683217"/>
            <a:ext cx="9142883" cy="2308324"/>
          </a:xfrm>
          <a:prstGeom prst="rect">
            <a:avLst/>
          </a:prstGeom>
          <a:noFill/>
        </p:spPr>
        <p:txBody>
          <a:bodyPr wrap="square" rtlCol="0">
            <a:spAutoFit/>
          </a:bodyPr>
          <a:lstStyle/>
          <a:p>
            <a:r>
              <a:rPr lang="en-GB" sz="1200" dirty="0" smtClean="0"/>
              <a:t>From September 2018, this report has included a </a:t>
            </a:r>
            <a:r>
              <a:rPr lang="en-GB" sz="1200" dirty="0"/>
              <a:t>method of statistically forecasting future crime </a:t>
            </a:r>
            <a:r>
              <a:rPr lang="en-GB" sz="1200" dirty="0" smtClean="0"/>
              <a:t>levels.  This is called </a:t>
            </a:r>
            <a:r>
              <a:rPr lang="en-GB" sz="1200" dirty="0"/>
              <a:t>Time S</a:t>
            </a:r>
            <a:r>
              <a:rPr lang="en-GB" sz="1200" dirty="0" smtClean="0"/>
              <a:t>eries Forecasting.  This method makes use of data from the previous four years </a:t>
            </a:r>
            <a:r>
              <a:rPr lang="en-GB" sz="1200" dirty="0"/>
              <a:t>(or the greatest amount </a:t>
            </a:r>
            <a:r>
              <a:rPr lang="en-GB" sz="1200" dirty="0" smtClean="0"/>
              <a:t>available) and determines the effect seasonality has on the volumes of offences reported each month.</a:t>
            </a:r>
            <a:r>
              <a:rPr lang="en-GB" sz="1200" dirty="0"/>
              <a:t> </a:t>
            </a:r>
            <a:r>
              <a:rPr lang="en-GB" sz="1200" dirty="0" smtClean="0"/>
              <a:t> When crime </a:t>
            </a:r>
            <a:r>
              <a:rPr lang="en-GB" sz="1200" dirty="0"/>
              <a:t>areas </a:t>
            </a:r>
            <a:r>
              <a:rPr lang="en-GB" sz="1200" dirty="0" smtClean="0"/>
              <a:t>have an </a:t>
            </a:r>
            <a:r>
              <a:rPr lang="en-GB" sz="1200" dirty="0"/>
              <a:t>R</a:t>
            </a:r>
            <a:r>
              <a:rPr lang="en-GB" sz="1200" baseline="30000" dirty="0"/>
              <a:t>2</a:t>
            </a:r>
            <a:r>
              <a:rPr lang="en-GB" sz="1200" dirty="0"/>
              <a:t> above 0.6 (a relative closeness of fit to the regression line</a:t>
            </a:r>
            <a:r>
              <a:rPr lang="en-GB" sz="1200" dirty="0" smtClean="0"/>
              <a:t>), the levels of offences are more likely to broadly follow the same pattern; future levels can therefore be forecasted.</a:t>
            </a:r>
          </a:p>
          <a:p>
            <a:endParaRPr lang="en-GB" sz="1200" dirty="0"/>
          </a:p>
          <a:p>
            <a:r>
              <a:rPr lang="en-GB" sz="1200" dirty="0" smtClean="0"/>
              <a:t>All Crime, Violence with Injury and Domestic Abuse (DA) are identified as priorities in both Essex </a:t>
            </a:r>
            <a:r>
              <a:rPr lang="en-GB" sz="1200" dirty="0"/>
              <a:t>Police’s Plan on a Page and the PFCC’s Police and Crime </a:t>
            </a:r>
            <a:r>
              <a:rPr lang="en-GB" sz="1200" dirty="0" smtClean="0"/>
              <a:t>Plan, and are routinely discussed in this report.  Since September, all three of these crime areas have had an R</a:t>
            </a:r>
            <a:r>
              <a:rPr lang="en-GB" sz="1200" baseline="30000" dirty="0" smtClean="0"/>
              <a:t>2</a:t>
            </a:r>
            <a:r>
              <a:rPr lang="en-GB" sz="1200" dirty="0" smtClean="0"/>
              <a:t> above 0.6.  However, having tested the forecast for the previous three months by comparing it to the actual volumes recorded the following month, the difference between the forecast and the actual was within 9% for All Crime and Violence with Injury, but over 22% for DA; this difference in the higher volumes of DA offence levels has been caused by an external factor: the increase in Stalking and Harassment offences following the changes in the recording rules (see p. 5 for further detail).  DA forecasts, for now, </a:t>
            </a:r>
            <a:r>
              <a:rPr lang="en-GB" sz="1200" dirty="0"/>
              <a:t>will not </a:t>
            </a:r>
            <a:r>
              <a:rPr lang="en-GB" sz="1200" dirty="0" smtClean="0"/>
              <a:t>feature in future reports; but All Crime and Violence with Injury forecasts will.</a:t>
            </a:r>
            <a:endParaRPr lang="en-GB" sz="1200" dirty="0"/>
          </a:p>
        </p:txBody>
      </p:sp>
      <p:pic>
        <p:nvPicPr>
          <p:cNvPr id="8" name="Picture 7"/>
          <p:cNvPicPr>
            <a:picLocks noChangeAspect="1"/>
          </p:cNvPicPr>
          <p:nvPr/>
        </p:nvPicPr>
        <p:blipFill>
          <a:blip r:embed="rId3"/>
          <a:stretch>
            <a:fillRect/>
          </a:stretch>
        </p:blipFill>
        <p:spPr>
          <a:xfrm>
            <a:off x="539552" y="3026823"/>
            <a:ext cx="3024336" cy="1335594"/>
          </a:xfrm>
          <a:prstGeom prst="rect">
            <a:avLst/>
          </a:prstGeom>
        </p:spPr>
      </p:pic>
      <p:pic>
        <p:nvPicPr>
          <p:cNvPr id="10" name="Picture 9"/>
          <p:cNvPicPr>
            <a:picLocks noChangeAspect="1"/>
          </p:cNvPicPr>
          <p:nvPr/>
        </p:nvPicPr>
        <p:blipFill>
          <a:blip r:embed="rId4"/>
          <a:stretch>
            <a:fillRect/>
          </a:stretch>
        </p:blipFill>
        <p:spPr>
          <a:xfrm>
            <a:off x="2880369" y="4981358"/>
            <a:ext cx="3131791" cy="1242817"/>
          </a:xfrm>
          <a:prstGeom prst="rect">
            <a:avLst/>
          </a:prstGeom>
        </p:spPr>
      </p:pic>
      <p:pic>
        <p:nvPicPr>
          <p:cNvPr id="11" name="Picture 10"/>
          <p:cNvPicPr>
            <a:picLocks noChangeAspect="1"/>
          </p:cNvPicPr>
          <p:nvPr/>
        </p:nvPicPr>
        <p:blipFill>
          <a:blip r:embed="rId5"/>
          <a:stretch>
            <a:fillRect/>
          </a:stretch>
        </p:blipFill>
        <p:spPr>
          <a:xfrm>
            <a:off x="5220072" y="3026823"/>
            <a:ext cx="3024336" cy="1335594"/>
          </a:xfrm>
          <a:prstGeom prst="rect">
            <a:avLst/>
          </a:prstGeom>
        </p:spPr>
      </p:pic>
      <p:pic>
        <p:nvPicPr>
          <p:cNvPr id="4" name="Picture 3"/>
          <p:cNvPicPr>
            <a:picLocks noChangeAspect="1"/>
          </p:cNvPicPr>
          <p:nvPr/>
        </p:nvPicPr>
        <p:blipFill>
          <a:blip r:embed="rId6"/>
          <a:stretch>
            <a:fillRect/>
          </a:stretch>
        </p:blipFill>
        <p:spPr>
          <a:xfrm>
            <a:off x="539552" y="4391441"/>
            <a:ext cx="2132606" cy="485005"/>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2960149891"/>
              </p:ext>
            </p:extLst>
          </p:nvPr>
        </p:nvGraphicFramePr>
        <p:xfrm>
          <a:off x="2880369" y="6251451"/>
          <a:ext cx="2132606" cy="479315"/>
        </p:xfrm>
        <a:graphic>
          <a:graphicData uri="http://schemas.openxmlformats.org/presentationml/2006/ole">
            <mc:AlternateContent xmlns:mc="http://schemas.openxmlformats.org/markup-compatibility/2006">
              <mc:Choice xmlns:v="urn:schemas-microsoft-com:vml" Requires="v">
                <p:oleObj spid="_x0000_s1076" name="Worksheet" r:id="rId7" imgW="2924134" imgH="657153" progId="Excel.Sheet.12">
                  <p:embed/>
                </p:oleObj>
              </mc:Choice>
              <mc:Fallback>
                <p:oleObj name="Worksheet" r:id="rId7" imgW="2924134" imgH="657153" progId="Excel.Sheet.12">
                  <p:embed/>
                  <p:pic>
                    <p:nvPicPr>
                      <p:cNvPr id="0" name=""/>
                      <p:cNvPicPr/>
                      <p:nvPr/>
                    </p:nvPicPr>
                    <p:blipFill>
                      <a:blip r:embed="rId8"/>
                      <a:stretch>
                        <a:fillRect/>
                      </a:stretch>
                    </p:blipFill>
                    <p:spPr>
                      <a:xfrm>
                        <a:off x="2880369" y="6251451"/>
                        <a:ext cx="2132606" cy="479315"/>
                      </a:xfrm>
                      <a:prstGeom prst="rect">
                        <a:avLst/>
                      </a:prstGeom>
                    </p:spPr>
                  </p:pic>
                </p:oleObj>
              </mc:Fallback>
            </mc:AlternateContent>
          </a:graphicData>
        </a:graphic>
      </p:graphicFrame>
      <p:pic>
        <p:nvPicPr>
          <p:cNvPr id="12" name="Picture 11"/>
          <p:cNvPicPr>
            <a:picLocks noChangeAspect="1"/>
          </p:cNvPicPr>
          <p:nvPr/>
        </p:nvPicPr>
        <p:blipFill>
          <a:blip r:embed="rId9"/>
          <a:stretch>
            <a:fillRect/>
          </a:stretch>
        </p:blipFill>
        <p:spPr>
          <a:xfrm>
            <a:off x="5220072" y="4391441"/>
            <a:ext cx="2132606" cy="485005"/>
          </a:xfrm>
          <a:prstGeom prst="rect">
            <a:avLst/>
          </a:prstGeom>
        </p:spPr>
      </p:pic>
    </p:spTree>
    <p:extLst>
      <p:ext uri="{BB962C8B-B14F-4D97-AF65-F5344CB8AC3E}">
        <p14:creationId xmlns:p14="http://schemas.microsoft.com/office/powerpoint/2010/main" val="37021750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69176</TotalTime>
  <Words>2451</Words>
  <Application>Microsoft Office PowerPoint</Application>
  <PresentationFormat>On-screen Show (4:3)</PresentationFormat>
  <Paragraphs>185</Paragraphs>
  <Slides>14</Slides>
  <Notes>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8" baseType="lpstr">
      <vt:lpstr>Arial</vt:lpstr>
      <vt:lpstr>Calibri</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Essex Police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Kendall 42902025</dc:creator>
  <cp:lastModifiedBy>Tom Brereton 42070836</cp:lastModifiedBy>
  <cp:revision>1861</cp:revision>
  <cp:lastPrinted>2018-12-17T15:23:01Z</cp:lastPrinted>
  <dcterms:created xsi:type="dcterms:W3CDTF">2016-11-25T10:22:24Z</dcterms:created>
  <dcterms:modified xsi:type="dcterms:W3CDTF">2018-12-20T08:56:33Z</dcterms:modified>
</cp:coreProperties>
</file>