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316" r:id="rId3"/>
    <p:sldId id="286" r:id="rId4"/>
    <p:sldId id="292" r:id="rId5"/>
    <p:sldId id="297" r:id="rId6"/>
    <p:sldId id="313" r:id="rId7"/>
    <p:sldId id="309" r:id="rId8"/>
    <p:sldId id="310" r:id="rId9"/>
    <p:sldId id="288" r:id="rId10"/>
    <p:sldId id="294" r:id="rId11"/>
    <p:sldId id="279" r:id="rId12"/>
    <p:sldId id="285"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 id="2" name="Victoria Harrington 42077067" initials="VH4"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9517" autoAdjust="0"/>
  </p:normalViewPr>
  <p:slideViewPr>
    <p:cSldViewPr>
      <p:cViewPr varScale="1">
        <p:scale>
          <a:sx n="69" d="100"/>
          <a:sy n="69" d="100"/>
        </p:scale>
        <p:origin x="138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sz="quarter" idx="1"/>
          </p:nvPr>
        </p:nvSpPr>
        <p:spPr>
          <a:xfrm>
            <a:off x="3856063" y="1"/>
            <a:ext cx="2951118" cy="497047"/>
          </a:xfrm>
          <a:prstGeom prst="rect">
            <a:avLst/>
          </a:prstGeom>
        </p:spPr>
        <p:txBody>
          <a:bodyPr vert="horz" lIns="92246" tIns="46122" rIns="92246" bIns="46122" rtlCol="0"/>
          <a:lstStyle>
            <a:lvl1pPr algn="r">
              <a:defRPr sz="1200"/>
            </a:lvl1pPr>
          </a:lstStyle>
          <a:p>
            <a:fld id="{5903D7C5-9F6C-4676-B42A-1E0731642E03}" type="datetimeFigureOut">
              <a:rPr lang="en-GB" smtClean="0"/>
              <a:t>24/01/2019</a:t>
            </a:fld>
            <a:endParaRPr lang="en-GB" dirty="0"/>
          </a:p>
        </p:txBody>
      </p:sp>
      <p:sp>
        <p:nvSpPr>
          <p:cNvPr id="4" name="Footer Placeholder 3"/>
          <p:cNvSpPr>
            <a:spLocks noGrp="1"/>
          </p:cNvSpPr>
          <p:nvPr>
            <p:ph type="ftr" sz="quarter" idx="2"/>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46" tIns="46122" rIns="92246" bIns="46122"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idx="1"/>
          </p:nvPr>
        </p:nvSpPr>
        <p:spPr>
          <a:xfrm>
            <a:off x="3856063" y="1"/>
            <a:ext cx="2951118" cy="497047"/>
          </a:xfrm>
          <a:prstGeom prst="rect">
            <a:avLst/>
          </a:prstGeom>
        </p:spPr>
        <p:txBody>
          <a:bodyPr vert="horz" lIns="92246" tIns="46122" rIns="92246" bIns="46122" rtlCol="0"/>
          <a:lstStyle>
            <a:lvl1pPr algn="r">
              <a:defRPr sz="1200"/>
            </a:lvl1pPr>
          </a:lstStyle>
          <a:p>
            <a:fld id="{94FE0818-969F-4496-9006-8FE67EE6E561}" type="datetimeFigureOut">
              <a:rPr lang="en-GB" smtClean="0"/>
              <a:t>24/01/2019</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46" tIns="46122" rIns="92246" bIns="46122" rtlCol="0" anchor="ctr"/>
          <a:lstStyle/>
          <a:p>
            <a:endParaRPr lang="en-GB" dirty="0"/>
          </a:p>
        </p:txBody>
      </p:sp>
      <p:sp>
        <p:nvSpPr>
          <p:cNvPr id="5" name="Notes Placeholder 4"/>
          <p:cNvSpPr>
            <a:spLocks noGrp="1"/>
          </p:cNvSpPr>
          <p:nvPr>
            <p:ph type="body" sz="quarter" idx="3"/>
          </p:nvPr>
        </p:nvSpPr>
        <p:spPr>
          <a:xfrm>
            <a:off x="681523" y="4722739"/>
            <a:ext cx="5445745" cy="4473416"/>
          </a:xfrm>
          <a:prstGeom prst="rect">
            <a:avLst/>
          </a:prstGeom>
        </p:spPr>
        <p:txBody>
          <a:bodyPr vert="horz" lIns="92246" tIns="46122" rIns="92246" bIns="461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46" tIns="46122" rIns="92246" bIns="46122"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24/01/2019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24/01/2019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24/01/2019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24/01/2019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24/01/2019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24/01/2019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24/01/2019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24/01/2019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December 2018</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1.3</a:t>
            </a:r>
          </a:p>
          <a:p>
            <a:pPr algn="r"/>
            <a:r>
              <a:rPr lang="en-GB" sz="1600" dirty="0" smtClean="0"/>
              <a:t>Produced January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30</a:t>
            </a:r>
            <a:r>
              <a:rPr lang="en-GB" sz="1200" i="1" baseline="30000" dirty="0" smtClean="0">
                <a:solidFill>
                  <a:schemeClr val="bg1">
                    <a:lumMod val="50000"/>
                  </a:schemeClr>
                </a:solidFill>
              </a:rPr>
              <a:t>th</a:t>
            </a:r>
            <a:r>
              <a:rPr lang="en-GB" sz="1200" i="1" dirty="0" smtClean="0">
                <a:solidFill>
                  <a:schemeClr val="bg1">
                    <a:lumMod val="50000"/>
                  </a:schemeClr>
                </a:solidFill>
              </a:rPr>
              <a:t> November 2018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December 2018).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December</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3" name="Picture 2"/>
          <p:cNvPicPr>
            <a:picLocks noChangeAspect="1"/>
          </p:cNvPicPr>
          <p:nvPr/>
        </p:nvPicPr>
        <p:blipFill>
          <a:blip r:embed="rId2"/>
          <a:stretch>
            <a:fillRect/>
          </a:stretch>
        </p:blipFill>
        <p:spPr>
          <a:xfrm>
            <a:off x="107504" y="1098504"/>
            <a:ext cx="8928992" cy="5011009"/>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494005" cy="400110"/>
          </a:xfrm>
          <a:prstGeom prst="rect">
            <a:avLst/>
          </a:prstGeom>
        </p:spPr>
        <p:txBody>
          <a:bodyPr wrap="none">
            <a:spAutoFit/>
          </a:bodyPr>
          <a:lstStyle/>
          <a:p>
            <a:r>
              <a:rPr lang="en-GB" sz="2000" b="1" dirty="0" smtClean="0">
                <a:solidFill>
                  <a:schemeClr val="bg1"/>
                </a:solidFill>
              </a:rPr>
              <a:t>Crime Tree Data – Rolling 12 Months to December</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3" name="Picture 2"/>
          <p:cNvPicPr>
            <a:picLocks noChangeAspect="1"/>
          </p:cNvPicPr>
          <p:nvPr/>
        </p:nvPicPr>
        <p:blipFill>
          <a:blip r:embed="rId2"/>
          <a:stretch>
            <a:fillRect/>
          </a:stretch>
        </p:blipFill>
        <p:spPr>
          <a:xfrm>
            <a:off x="107504" y="1268760"/>
            <a:ext cx="8914924" cy="2395614"/>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386172" cy="400110"/>
          </a:xfrm>
          <a:prstGeom prst="rect">
            <a:avLst/>
          </a:prstGeom>
        </p:spPr>
        <p:txBody>
          <a:bodyPr wrap="none">
            <a:spAutoFit/>
          </a:bodyPr>
          <a:lstStyle/>
          <a:p>
            <a:r>
              <a:rPr lang="en-GB" sz="2000" b="1" dirty="0" smtClean="0">
                <a:solidFill>
                  <a:schemeClr val="bg1"/>
                </a:solidFill>
              </a:rPr>
              <a:t>Crime Mix – Rolling 12 Months to December 2017 vs. 2018</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5" name="TextBox 4"/>
          <p:cNvSpPr txBox="1"/>
          <p:nvPr/>
        </p:nvSpPr>
        <p:spPr>
          <a:xfrm>
            <a:off x="59644" y="4221088"/>
            <a:ext cx="8976852"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4.8% point increase in the proportion of all crime; it also experienced the biggest volume rise (13,297 further offences). Public Order Offences saw a 0.7% point increase in the proportion of all crime, and experienced the second biggest volume rise (2,564 offences).  </a:t>
            </a:r>
          </a:p>
          <a:p>
            <a:endParaRPr lang="en-GB" sz="1400" dirty="0" smtClean="0"/>
          </a:p>
          <a:p>
            <a:pPr marL="285750" indent="-285750">
              <a:buFont typeface="Arial" panose="020B0604020202020204" pitchFamily="34" charset="0"/>
              <a:buChar char="•"/>
            </a:pPr>
            <a:r>
              <a:rPr lang="en-GB" sz="1400" dirty="0" smtClean="0"/>
              <a:t>15.9% of crime is Domestic Abuse-related; this proportion has increased from 15.6% for 12m to November 2018. Domestic Abuse-related Violence Against the Person increased to 35.9% from 35.8% 12m November 2018.</a:t>
            </a:r>
          </a:p>
        </p:txBody>
      </p:sp>
      <p:pic>
        <p:nvPicPr>
          <p:cNvPr id="7" name="Picture 6"/>
          <p:cNvPicPr>
            <a:picLocks noChangeAspect="1"/>
          </p:cNvPicPr>
          <p:nvPr/>
        </p:nvPicPr>
        <p:blipFill>
          <a:blip r:embed="rId2"/>
          <a:stretch>
            <a:fillRect/>
          </a:stretch>
        </p:blipFill>
        <p:spPr>
          <a:xfrm>
            <a:off x="225385" y="1206499"/>
            <a:ext cx="4274607" cy="2555502"/>
          </a:xfrm>
          <a:prstGeom prst="rect">
            <a:avLst/>
          </a:prstGeom>
        </p:spPr>
      </p:pic>
      <p:pic>
        <p:nvPicPr>
          <p:cNvPr id="8" name="Picture 7"/>
          <p:cNvPicPr>
            <a:picLocks noChangeAspect="1"/>
          </p:cNvPicPr>
          <p:nvPr/>
        </p:nvPicPr>
        <p:blipFill>
          <a:blip r:embed="rId3"/>
          <a:stretch>
            <a:fillRect/>
          </a:stretch>
        </p:blipFill>
        <p:spPr>
          <a:xfrm>
            <a:off x="4572000" y="1219615"/>
            <a:ext cx="4366985" cy="2550123"/>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1116" y="862565"/>
            <a:ext cx="9142884" cy="4832092"/>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All Crime has risen by 15.3%.  Domestic Abuse (DA) has risen by 46.4%.  The increase in both can, in part, be attributed to the increase seen in Stalking and Harassment (which is not an exception this month) following changes to the Home Office Counting Rules (see </a:t>
            </a:r>
            <a:r>
              <a:rPr lang="en-GB" sz="1400" dirty="0"/>
              <a:t>p.5. for further </a:t>
            </a:r>
            <a:r>
              <a:rPr lang="en-GB" sz="1400" dirty="0" smtClean="0"/>
              <a:t>detail). Other analysis conducted by Essex Police furthermore indicates that better Crime Data Accuracy (CDA), as well as a genuine increase in crime, are also likely to be contributing factors to this rise.</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The All Crime solved rate continues to decline due to an increase in the number of crimes, as well as a reduction in the number of crimes considered ‘solved’.</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December 2018 three crime types experienced statistically significant changes:</a:t>
            </a:r>
          </a:p>
          <a:p>
            <a:pPr marL="742950" lvl="1" indent="-285750">
              <a:buFont typeface="Arial" panose="020B0604020202020204" pitchFamily="34" charset="0"/>
              <a:buChar char="•"/>
            </a:pPr>
            <a:r>
              <a:rPr lang="en-GB" sz="1400" u="sng" dirty="0" smtClean="0"/>
              <a:t>Violence without Injury</a:t>
            </a:r>
            <a:r>
              <a:rPr lang="en-GB" sz="1400" dirty="0" smtClean="0"/>
              <a:t>: </a:t>
            </a:r>
            <a:r>
              <a:rPr lang="en-GB" sz="1400" dirty="0" smtClean="0">
                <a:solidFill>
                  <a:srgbClr val="FF0000"/>
                </a:solidFill>
              </a:rPr>
              <a:t>statistical increase</a:t>
            </a:r>
            <a:r>
              <a:rPr lang="en-GB" sz="1400" dirty="0" smtClean="0"/>
              <a:t>.  December 2018 was the highest month on record (2,008 offences).  This rise has primarily been driven by the change in the means by which Stalking &amp;</a:t>
            </a:r>
            <a:r>
              <a:rPr lang="en-GB" sz="1400" dirty="0"/>
              <a:t> </a:t>
            </a:r>
            <a:r>
              <a:rPr lang="en-GB" sz="1400" dirty="0" smtClean="0"/>
              <a:t>Harassment has been recorded since April 2018.  As now both the most serious offence and the Stalking &amp; Harassment are recorded (rather than purely the most serious), there have been consequent increases in other categories of offences; this includes the Violence without Injury category.</a:t>
            </a:r>
          </a:p>
          <a:p>
            <a:pPr marL="742950" lvl="1" indent="-285750">
              <a:buFont typeface="Arial" panose="020B0604020202020204" pitchFamily="34" charset="0"/>
              <a:buChar char="•"/>
            </a:pPr>
            <a:r>
              <a:rPr lang="en-GB" sz="1400" u="sng" dirty="0" smtClean="0"/>
              <a:t>Robbery of Business Property Offences</a:t>
            </a:r>
            <a:r>
              <a:rPr lang="en-GB" sz="1400" dirty="0" smtClean="0"/>
              <a:t>: </a:t>
            </a:r>
            <a:r>
              <a:rPr lang="en-GB" sz="1400" dirty="0">
                <a:solidFill>
                  <a:srgbClr val="FF0000"/>
                </a:solidFill>
              </a:rPr>
              <a:t>statistical increase</a:t>
            </a:r>
            <a:r>
              <a:rPr lang="en-GB" sz="1400" dirty="0" smtClean="0"/>
              <a:t>.</a:t>
            </a:r>
          </a:p>
          <a:p>
            <a:pPr marL="742950" lvl="1" indent="-285750">
              <a:buFont typeface="Arial" panose="020B0604020202020204" pitchFamily="34" charset="0"/>
              <a:buChar char="•"/>
            </a:pPr>
            <a:r>
              <a:rPr lang="en-GB" sz="1400" u="sng" dirty="0" smtClean="0"/>
              <a:t>Burglary Other Offences</a:t>
            </a:r>
            <a:r>
              <a:rPr lang="en-GB" sz="1400" dirty="0" smtClean="0"/>
              <a:t>: </a:t>
            </a:r>
            <a:r>
              <a:rPr lang="en-GB" sz="1400" dirty="0" smtClean="0">
                <a:solidFill>
                  <a:srgbClr val="00B050"/>
                </a:solidFill>
              </a:rPr>
              <a:t>statistical decrease</a:t>
            </a:r>
            <a:r>
              <a:rPr lang="en-GB" sz="1400" dirty="0" smtClean="0"/>
              <a:t>.</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There has been a change in the way in which the number of Organised Criminal Group (OCG) disruptions are counted in Essex.  This follows guidance issued by the National Crime Agency (NCA) and the Eastern Region Special Operations Unit (ERSOU) to ensure that all forces record disruptions in the same way.  Data are consequently only available for November 2018 to December 2018 (see p.10 for further explanation).  This measure will change again in January 2019.</a:t>
            </a:r>
          </a:p>
        </p:txBody>
      </p:sp>
    </p:spTree>
    <p:extLst>
      <p:ext uri="{BB962C8B-B14F-4D97-AF65-F5344CB8AC3E}">
        <p14:creationId xmlns:p14="http://schemas.microsoft.com/office/powerpoint/2010/main" val="349952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0" y="686208"/>
            <a:ext cx="4780489" cy="5109091"/>
          </a:xfrm>
          <a:prstGeom prst="rect">
            <a:avLst/>
          </a:prstGeom>
          <a:noFill/>
        </p:spPr>
        <p:txBody>
          <a:bodyPr wrap="square" rtlCol="0">
            <a:spAutoFit/>
          </a:bodyPr>
          <a:lstStyle/>
          <a:p>
            <a:r>
              <a:rPr lang="en-GB" sz="1600" b="1" u="sng" dirty="0" smtClean="0"/>
              <a:t>Key Areas</a:t>
            </a:r>
          </a:p>
          <a:p>
            <a:endParaRPr lang="en-GB" sz="200" u="sng" dirty="0" smtClean="0">
              <a:solidFill>
                <a:srgbClr val="FF0000"/>
              </a:solidFill>
            </a:endParaRPr>
          </a:p>
          <a:p>
            <a:r>
              <a:rPr lang="en-GB" sz="1200" b="1" dirty="0" smtClean="0"/>
              <a:t>All Crime</a:t>
            </a:r>
            <a:endParaRPr lang="en-GB" sz="1200" b="1" dirty="0"/>
          </a:p>
          <a:p>
            <a:pPr marL="171450" indent="-171450">
              <a:buFont typeface="Arial" panose="020B0604020202020204" pitchFamily="34" charset="0"/>
              <a:buChar char="•"/>
            </a:pPr>
            <a:r>
              <a:rPr lang="en-GB" sz="1200" dirty="0" smtClean="0"/>
              <a:t>15.3% </a:t>
            </a:r>
            <a:r>
              <a:rPr lang="en-GB" sz="1200" dirty="0"/>
              <a:t>increase </a:t>
            </a:r>
            <a:r>
              <a:rPr lang="en-GB" sz="1200" dirty="0" smtClean="0"/>
              <a:t>(20,089 additional offences) compared to the 12 months to December 2017</a:t>
            </a:r>
            <a:r>
              <a:rPr lang="en-GB" sz="1200" baseline="30000" dirty="0" smtClean="0"/>
              <a:t>+</a:t>
            </a:r>
            <a:r>
              <a:rPr lang="en-GB" sz="1200" dirty="0" smtClean="0"/>
              <a:t>. The </a:t>
            </a:r>
            <a:r>
              <a:rPr lang="en-GB" sz="1200" dirty="0"/>
              <a:t>national increase~ was </a:t>
            </a:r>
            <a:r>
              <a:rPr lang="en-GB" sz="1200" dirty="0" smtClean="0"/>
              <a:t>10.3%.</a:t>
            </a:r>
          </a:p>
          <a:p>
            <a:pPr marL="171450" indent="-171450">
              <a:buFont typeface="Arial" panose="020B0604020202020204" pitchFamily="34" charset="0"/>
              <a:buChar char="•"/>
            </a:pPr>
            <a:r>
              <a:rPr lang="en-GB" sz="1200" dirty="0"/>
              <a:t>Essex is </a:t>
            </a:r>
            <a:r>
              <a:rPr lang="en-GB" sz="1200" dirty="0" smtClean="0"/>
              <a:t>8</a:t>
            </a:r>
            <a:r>
              <a:rPr lang="en-GB" sz="1200" baseline="30000" dirty="0" smtClean="0"/>
              <a:t>th</a:t>
            </a:r>
            <a:r>
              <a:rPr lang="en-GB" sz="1200" dirty="0" smtClean="0"/>
              <a:t> </a:t>
            </a:r>
            <a:r>
              <a:rPr lang="en-GB" sz="1200" dirty="0"/>
              <a:t>in its Most Similar Group of forces (</a:t>
            </a:r>
            <a:r>
              <a:rPr lang="en-GB" sz="1200" dirty="0" smtClean="0"/>
              <a:t>MSG) </a:t>
            </a:r>
            <a:r>
              <a:rPr lang="en-GB" sz="1200" dirty="0"/>
              <a:t>and </a:t>
            </a:r>
            <a:r>
              <a:rPr lang="en-GB" sz="1200" dirty="0" smtClean="0"/>
              <a:t>25</a:t>
            </a:r>
            <a:r>
              <a:rPr lang="en-GB" sz="1200" baseline="30000" dirty="0" smtClean="0"/>
              <a:t>th</a:t>
            </a:r>
            <a:r>
              <a:rPr lang="en-GB" sz="1200" dirty="0" smtClean="0"/>
              <a:t> nationally </a:t>
            </a:r>
            <a:r>
              <a:rPr lang="en-GB" sz="1200" dirty="0"/>
              <a:t>for crimes per 1,000 of the population</a:t>
            </a:r>
            <a:r>
              <a:rPr lang="en-GB" sz="1200" dirty="0" smtClean="0"/>
              <a:t>.  Essex is 8</a:t>
            </a:r>
            <a:r>
              <a:rPr lang="en-GB" sz="1200" baseline="30000" dirty="0" smtClean="0"/>
              <a:t>th</a:t>
            </a:r>
            <a:r>
              <a:rPr lang="en-GB" sz="1200" dirty="0" smtClean="0"/>
              <a:t> (out </a:t>
            </a:r>
            <a:r>
              <a:rPr lang="en-GB" sz="1200" dirty="0"/>
              <a:t>of eight</a:t>
            </a:r>
            <a:r>
              <a:rPr lang="en-GB" sz="1200" dirty="0" smtClean="0"/>
              <a:t>) in its MSG, and is 33</a:t>
            </a:r>
            <a:r>
              <a:rPr lang="en-GB" sz="1200" baseline="30000" dirty="0" smtClean="0"/>
              <a:t>rd</a:t>
            </a:r>
            <a:r>
              <a:rPr lang="en-GB" sz="1200" dirty="0" smtClean="0"/>
              <a:t> nationally* for crime increase. Increases </a:t>
            </a:r>
            <a:r>
              <a:rPr lang="en-GB" sz="1200" dirty="0"/>
              <a:t>seen in </a:t>
            </a:r>
            <a:r>
              <a:rPr lang="en-GB" sz="1200" dirty="0" smtClean="0"/>
              <a:t>35 </a:t>
            </a:r>
            <a:r>
              <a:rPr lang="en-GB" sz="1200" dirty="0"/>
              <a:t>out of 42 forces</a:t>
            </a:r>
            <a:r>
              <a:rPr lang="en-GB" sz="1200" dirty="0" smtClean="0"/>
              <a:t>. </a:t>
            </a:r>
          </a:p>
          <a:p>
            <a:pPr marL="171450" indent="-171450">
              <a:buFont typeface="Arial" panose="020B0604020202020204" pitchFamily="34" charset="0"/>
              <a:buChar char="•"/>
            </a:pPr>
            <a:r>
              <a:rPr lang="en-GB" sz="1200" dirty="0" smtClean="0"/>
              <a:t>Three out of 14 districts experienced statistically significant increases in December 2018.  </a:t>
            </a:r>
            <a:r>
              <a:rPr lang="en-GB" sz="1200" dirty="0"/>
              <a:t>T</a:t>
            </a:r>
            <a:r>
              <a:rPr lang="en-GB" sz="1200" dirty="0" smtClean="0"/>
              <a:t>he Force did not.</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although All Crime will decrease for the next two months before rising again, the level will be higher than that experienced in the same months in previous years.  None of the next three months are forecasted to be statistical exceptions.</a:t>
            </a:r>
          </a:p>
          <a:p>
            <a:endParaRPr lang="en-GB" sz="1200" dirty="0" smtClean="0"/>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3.0% </a:t>
            </a:r>
            <a:r>
              <a:rPr lang="en-GB" sz="1200" dirty="0"/>
              <a:t>point decrease (</a:t>
            </a:r>
            <a:r>
              <a:rPr lang="en-GB" sz="1200" dirty="0" smtClean="0"/>
              <a:t>to 14.7%) </a:t>
            </a:r>
            <a:r>
              <a:rPr lang="en-GB" sz="1200" dirty="0"/>
              <a:t>compared to the 12 months to </a:t>
            </a:r>
            <a:r>
              <a:rPr lang="en-GB" sz="1200" dirty="0" smtClean="0"/>
              <a:t>December 2017</a:t>
            </a:r>
            <a:r>
              <a:rPr lang="en-GB" sz="1200" baseline="30000" dirty="0" smtClean="0"/>
              <a:t> +</a:t>
            </a:r>
            <a:r>
              <a:rPr lang="en-GB" sz="1200" baseline="30000" dirty="0"/>
              <a:t>+</a:t>
            </a:r>
            <a:r>
              <a:rPr lang="en-GB" sz="1200" dirty="0" smtClean="0"/>
              <a:t>.</a:t>
            </a:r>
          </a:p>
          <a:p>
            <a:pPr marL="171450" indent="-171450">
              <a:buFont typeface="Arial" panose="020B0604020202020204" pitchFamily="34" charset="0"/>
              <a:buChar char="•"/>
            </a:pPr>
            <a:r>
              <a:rPr lang="en-GB" sz="1200" dirty="0" smtClean="0"/>
              <a:t>The number of crimes solved also fell: by 4.0% (931 fewer solved outcomes to 22,223) </a:t>
            </a:r>
            <a:r>
              <a:rPr lang="en-GB" sz="1200" dirty="0"/>
              <a:t>compared to the 12 months to </a:t>
            </a:r>
            <a:r>
              <a:rPr lang="en-GB" sz="1200" dirty="0" smtClean="0"/>
              <a:t>December </a:t>
            </a:r>
            <a:r>
              <a:rPr lang="en-GB" sz="1200" dirty="0"/>
              <a:t>2017.</a:t>
            </a:r>
            <a:endParaRPr lang="en-GB" sz="1200" dirty="0" smtClean="0"/>
          </a:p>
          <a:p>
            <a:pPr marL="171450" indent="-171450">
              <a:buFont typeface="Arial" panose="020B0604020202020204" pitchFamily="34" charset="0"/>
              <a:buChar char="•"/>
            </a:pPr>
            <a:r>
              <a:rPr lang="en-GB" sz="1200" dirty="0"/>
              <a:t>Essex has the </a:t>
            </a:r>
            <a:r>
              <a:rPr lang="en-GB" sz="1200" dirty="0" smtClean="0"/>
              <a:t>5</a:t>
            </a:r>
            <a:r>
              <a:rPr lang="en-GB" sz="1200" baseline="30000" dirty="0" smtClean="0"/>
              <a:t>th</a:t>
            </a:r>
            <a:r>
              <a:rPr lang="en-GB" sz="1200" dirty="0" smtClean="0"/>
              <a:t> </a:t>
            </a:r>
            <a:r>
              <a:rPr lang="en-GB" sz="1200" dirty="0"/>
              <a:t>highest solved rate in its MSG </a:t>
            </a:r>
            <a:r>
              <a:rPr lang="en-GB" sz="1200" dirty="0" smtClean="0"/>
              <a:t>and is 22</a:t>
            </a:r>
            <a:r>
              <a:rPr lang="en-GB" sz="1200" baseline="30000" dirty="0" smtClean="0"/>
              <a:t>nd</a:t>
            </a:r>
            <a:r>
              <a:rPr lang="en-GB" sz="1200" dirty="0" smtClean="0"/>
              <a:t> nationally </a:t>
            </a:r>
            <a:r>
              <a:rPr lang="en-GB" sz="1200" dirty="0"/>
              <a:t>for </a:t>
            </a:r>
            <a:r>
              <a:rPr lang="en-GB" sz="1200" dirty="0" smtClean="0"/>
              <a:t>its solved </a:t>
            </a:r>
            <a:r>
              <a:rPr lang="en-GB" sz="1200" dirty="0"/>
              <a:t>rate</a:t>
            </a:r>
            <a:r>
              <a:rPr lang="en-GB" sz="1200" dirty="0" smtClean="0"/>
              <a:t>.  Essex </a:t>
            </a:r>
            <a:r>
              <a:rPr lang="en-GB" sz="1200" dirty="0"/>
              <a:t>is </a:t>
            </a:r>
            <a:r>
              <a:rPr lang="en-GB" sz="1200" dirty="0" smtClean="0"/>
              <a:t>5</a:t>
            </a:r>
            <a:r>
              <a:rPr lang="en-GB" sz="1200" baseline="30000" dirty="0" smtClean="0"/>
              <a:t>th</a:t>
            </a:r>
            <a:r>
              <a:rPr lang="en-GB" sz="1200" dirty="0" smtClean="0"/>
              <a:t> in its </a:t>
            </a:r>
            <a:r>
              <a:rPr lang="en-GB" sz="1200" dirty="0"/>
              <a:t>MSG and </a:t>
            </a:r>
            <a:r>
              <a:rPr lang="en-GB" sz="1200" dirty="0" smtClean="0"/>
              <a:t>15</a:t>
            </a:r>
            <a:r>
              <a:rPr lang="en-GB" sz="1200" baseline="30000" dirty="0" smtClean="0"/>
              <a:t>th</a:t>
            </a:r>
            <a:r>
              <a:rPr lang="en-GB" sz="1200" dirty="0" smtClean="0"/>
              <a:t> nationally </a:t>
            </a:r>
            <a:r>
              <a:rPr lang="en-GB" sz="1200" dirty="0"/>
              <a:t>for </a:t>
            </a:r>
            <a:r>
              <a:rPr lang="en-GB" sz="1200" dirty="0" smtClean="0"/>
              <a:t>solved rate % point change.  </a:t>
            </a:r>
          </a:p>
          <a:p>
            <a:pPr marL="171450" indent="-171450">
              <a:buFont typeface="Arial" panose="020B0604020202020204" pitchFamily="34" charset="0"/>
              <a:buChar char="•"/>
            </a:pPr>
            <a:r>
              <a:rPr lang="en-GB" sz="1200" dirty="0" smtClean="0"/>
              <a:t>No district experienced a statistically </a:t>
            </a:r>
            <a:r>
              <a:rPr lang="en-GB" sz="1200" dirty="0"/>
              <a:t>significant </a:t>
            </a:r>
            <a:r>
              <a:rPr lang="en-GB" sz="1200" dirty="0" smtClean="0"/>
              <a:t>change in December 2018.  Neither did the Force.</a:t>
            </a:r>
          </a:p>
          <a:p>
            <a:pPr marL="171450" indent="-171450">
              <a:buFont typeface="Arial" panose="020B0604020202020204" pitchFamily="34" charset="0"/>
              <a:buChar char="•"/>
            </a:pPr>
            <a:r>
              <a:rPr lang="en-GB" sz="1200" dirty="0"/>
              <a:t>There is no consistent pattern to provide a statistical forecast.</a:t>
            </a:r>
            <a:endParaRPr lang="en-GB" sz="1200" dirty="0" smtClean="0"/>
          </a:p>
        </p:txBody>
      </p:sp>
      <p:sp>
        <p:nvSpPr>
          <p:cNvPr id="2" name="TextBox 1"/>
          <p:cNvSpPr txBox="1"/>
          <p:nvPr/>
        </p:nvSpPr>
        <p:spPr>
          <a:xfrm>
            <a:off x="4825382" y="1030986"/>
            <a:ext cx="4052082" cy="261610"/>
          </a:xfrm>
          <a:prstGeom prst="rect">
            <a:avLst/>
          </a:prstGeom>
          <a:noFill/>
        </p:spPr>
        <p:txBody>
          <a:bodyPr wrap="square" rtlCol="0">
            <a:spAutoFit/>
          </a:bodyPr>
          <a:lstStyle/>
          <a:p>
            <a:r>
              <a:rPr lang="en-GB" sz="1100" dirty="0" smtClean="0"/>
              <a:t>Figure 1 – </a:t>
            </a:r>
            <a:r>
              <a:rPr lang="en-GB" sz="1100" dirty="0"/>
              <a:t>O</a:t>
            </a:r>
            <a:r>
              <a:rPr lang="en-GB" sz="1100" dirty="0" smtClean="0"/>
              <a:t>ffences by month</a:t>
            </a:r>
            <a:endParaRPr lang="en-GB" sz="1100" dirty="0"/>
          </a:p>
        </p:txBody>
      </p:sp>
      <p:sp>
        <p:nvSpPr>
          <p:cNvPr id="11" name="TextBox 10"/>
          <p:cNvSpPr txBox="1"/>
          <p:nvPr/>
        </p:nvSpPr>
        <p:spPr>
          <a:xfrm>
            <a:off x="4847529" y="3599438"/>
            <a:ext cx="4029935" cy="261610"/>
          </a:xfrm>
          <a:prstGeom prst="rect">
            <a:avLst/>
          </a:prstGeom>
          <a:noFill/>
        </p:spPr>
        <p:txBody>
          <a:bodyPr wrap="square" rtlCol="0">
            <a:spAutoFit/>
          </a:bodyPr>
          <a:lstStyle/>
          <a:p>
            <a:r>
              <a:rPr lang="en-GB" sz="1100" dirty="0" smtClean="0"/>
              <a:t>Figure 2 – Solved rate by month</a:t>
            </a:r>
            <a:endParaRPr lang="en-GB" sz="1100" dirty="0"/>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3</a:t>
            </a:fld>
            <a:endParaRPr lang="en-GB" dirty="0"/>
          </a:p>
        </p:txBody>
      </p:sp>
      <p:sp>
        <p:nvSpPr>
          <p:cNvPr id="12" name="TextBox 11"/>
          <p:cNvSpPr txBox="1"/>
          <p:nvPr/>
        </p:nvSpPr>
        <p:spPr>
          <a:xfrm>
            <a:off x="25652" y="5979965"/>
            <a:ext cx="8650803" cy="784830"/>
          </a:xfrm>
          <a:prstGeom prst="rect">
            <a:avLst/>
          </a:prstGeom>
          <a:noFill/>
        </p:spPr>
        <p:txBody>
          <a:bodyPr wrap="square" rtlCol="0">
            <a:spAutoFit/>
          </a:bodyPr>
          <a:lstStyle/>
          <a:p>
            <a:r>
              <a:rPr lang="en-GB" sz="900" baseline="30000" dirty="0" smtClean="0"/>
              <a:t>+</a:t>
            </a:r>
            <a:r>
              <a:rPr lang="en-GB" sz="900" dirty="0" smtClean="0"/>
              <a:t> All crime increases/decreases shown are for 12 months to December 2018 compared to the same period to December 2017.</a:t>
            </a:r>
          </a:p>
          <a:p>
            <a:r>
              <a:rPr lang="en-GB" sz="900" baseline="30000" dirty="0" smtClean="0"/>
              <a:t>++ </a:t>
            </a:r>
            <a:r>
              <a:rPr lang="en-GB" sz="900" dirty="0" smtClean="0"/>
              <a:t>Solved rate increases/decreases are for 12 months to December 2018 compared to the same period to December 2017. The quoted solved rate is for 12 months to December 2018.</a:t>
            </a:r>
          </a:p>
          <a:p>
            <a:r>
              <a:rPr lang="en-GB" sz="900" dirty="0" smtClean="0"/>
              <a:t>* 1</a:t>
            </a:r>
            <a:r>
              <a:rPr lang="en-GB" sz="900" baseline="30000" dirty="0" smtClean="0"/>
              <a:t>st</a:t>
            </a:r>
            <a:r>
              <a:rPr lang="en-GB" sz="900" dirty="0" smtClean="0"/>
              <a:t> </a:t>
            </a:r>
            <a:r>
              <a:rPr lang="en-GB" sz="900" dirty="0"/>
              <a:t>is considered best performing, and </a:t>
            </a:r>
            <a:r>
              <a:rPr lang="en-GB" sz="900" dirty="0" smtClean="0"/>
              <a:t>42</a:t>
            </a:r>
            <a:r>
              <a:rPr lang="en-GB" sz="900" baseline="30000" dirty="0" smtClean="0"/>
              <a:t>nd</a:t>
            </a:r>
            <a:r>
              <a:rPr lang="en-GB" sz="900" dirty="0" smtClean="0"/>
              <a:t> worst.</a:t>
            </a:r>
          </a:p>
          <a:p>
            <a:r>
              <a:rPr lang="en-GB" sz="900" dirty="0" smtClean="0"/>
              <a:t>~ The national increase (where the category is available) relates to the 12 months to June 2018 vs. 12 months to June 2017 and are the official Home Office figures.</a:t>
            </a:r>
          </a:p>
          <a:p>
            <a:r>
              <a:rPr lang="en-GB" sz="900" baseline="30000" dirty="0" smtClean="0"/>
              <a:t>^</a:t>
            </a:r>
            <a:r>
              <a:rPr lang="en-GB" sz="900" dirty="0" smtClean="0"/>
              <a:t> Forward projection based on “Time Series Forecasting” method, which takes into account seasonality (when the data follows a statistically consistent pattern).</a:t>
            </a:r>
            <a:endParaRPr lang="en-GB" sz="900" dirty="0"/>
          </a:p>
        </p:txBody>
      </p:sp>
      <p:pic>
        <p:nvPicPr>
          <p:cNvPr id="10" name="Picture 9"/>
          <p:cNvPicPr>
            <a:picLocks noChangeAspect="1"/>
          </p:cNvPicPr>
          <p:nvPr/>
        </p:nvPicPr>
        <p:blipFill>
          <a:blip r:embed="rId2"/>
          <a:stretch>
            <a:fillRect/>
          </a:stretch>
        </p:blipFill>
        <p:spPr>
          <a:xfrm>
            <a:off x="4860032" y="3873124"/>
            <a:ext cx="4066688" cy="1620000"/>
          </a:xfrm>
          <a:prstGeom prst="rect">
            <a:avLst/>
          </a:prstGeom>
        </p:spPr>
      </p:pic>
      <p:pic>
        <p:nvPicPr>
          <p:cNvPr id="14" name="Picture 13"/>
          <p:cNvPicPr>
            <a:picLocks noChangeAspect="1"/>
          </p:cNvPicPr>
          <p:nvPr/>
        </p:nvPicPr>
        <p:blipFill>
          <a:blip r:embed="rId3"/>
          <a:stretch>
            <a:fillRect/>
          </a:stretch>
        </p:blipFill>
        <p:spPr>
          <a:xfrm>
            <a:off x="4869713" y="1294870"/>
            <a:ext cx="4060253" cy="1620000"/>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1" y="681572"/>
            <a:ext cx="4765964" cy="5170646"/>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a:t>5</a:t>
            </a:r>
            <a:r>
              <a:rPr lang="en-GB" sz="1200" dirty="0" smtClean="0"/>
              <a:t>.2% </a:t>
            </a:r>
            <a:r>
              <a:rPr lang="en-GB" sz="1200" dirty="0"/>
              <a:t>increase </a:t>
            </a:r>
            <a:r>
              <a:rPr lang="en-GB" sz="1200" dirty="0" smtClean="0"/>
              <a:t>(705 additional </a:t>
            </a:r>
            <a:r>
              <a:rPr lang="en-GB" sz="1200" dirty="0"/>
              <a:t>offences) compared to the 12 months to </a:t>
            </a:r>
            <a:r>
              <a:rPr lang="en-GB" sz="1200" dirty="0" smtClean="0"/>
              <a:t>December </a:t>
            </a:r>
            <a:r>
              <a:rPr lang="en-GB" sz="1200" dirty="0"/>
              <a:t>2017. The national increase was 8.5%. </a:t>
            </a:r>
            <a:endParaRPr lang="en-GB" sz="1200" dirty="0" smtClean="0"/>
          </a:p>
          <a:p>
            <a:pPr marL="171450" indent="-171450">
              <a:buFont typeface="Arial" panose="020B0604020202020204" pitchFamily="34" charset="0"/>
              <a:buChar char="•"/>
            </a:pPr>
            <a:r>
              <a:rPr lang="en-GB" sz="1200" dirty="0"/>
              <a:t>Essex is </a:t>
            </a:r>
            <a:r>
              <a:rPr lang="en-GB" sz="1200" dirty="0" smtClean="0"/>
              <a:t>4</a:t>
            </a:r>
            <a:r>
              <a:rPr lang="en-GB" sz="1200" baseline="30000" dirty="0" smtClean="0"/>
              <a:t>th</a:t>
            </a:r>
            <a:r>
              <a:rPr lang="en-GB" sz="1200" dirty="0" smtClean="0"/>
              <a:t> in </a:t>
            </a:r>
            <a:r>
              <a:rPr lang="en-GB" sz="1200" dirty="0"/>
              <a:t>its MSG and </a:t>
            </a:r>
            <a:r>
              <a:rPr lang="en-GB" sz="1200" dirty="0" smtClean="0"/>
              <a:t>15</a:t>
            </a:r>
            <a:r>
              <a:rPr lang="en-GB" sz="1200" baseline="30000" dirty="0" smtClean="0"/>
              <a:t>th</a:t>
            </a:r>
            <a:r>
              <a:rPr lang="en-GB" sz="1200" dirty="0" smtClean="0"/>
              <a:t> </a:t>
            </a:r>
            <a:r>
              <a:rPr lang="en-GB" sz="1200" dirty="0"/>
              <a:t>nationally for crimes per 1,000 of the population</a:t>
            </a:r>
            <a:r>
              <a:rPr lang="en-GB" sz="1200" dirty="0" smtClean="0"/>
              <a:t>. Essex is </a:t>
            </a:r>
            <a:r>
              <a:rPr lang="en-GB" sz="1200" dirty="0"/>
              <a:t>5</a:t>
            </a:r>
            <a:r>
              <a:rPr lang="en-GB" sz="1200" baseline="30000" dirty="0" smtClean="0"/>
              <a:t>th</a:t>
            </a:r>
            <a:r>
              <a:rPr lang="en-GB" sz="1200" dirty="0" smtClean="0"/>
              <a:t> in its MSG and 16</a:t>
            </a:r>
            <a:r>
              <a:rPr lang="en-GB" sz="1200" baseline="30000" dirty="0" smtClean="0"/>
              <a:t>th</a:t>
            </a:r>
            <a:r>
              <a:rPr lang="en-GB" sz="1200" dirty="0" smtClean="0"/>
              <a:t> nationally for crime increase. </a:t>
            </a:r>
          </a:p>
          <a:p>
            <a:pPr marL="171450" indent="-171450">
              <a:buFont typeface="Arial" panose="020B0604020202020204" pitchFamily="34" charset="0"/>
              <a:buChar char="•"/>
            </a:pPr>
            <a:r>
              <a:rPr lang="en-GB" sz="1200" dirty="0" smtClean="0"/>
              <a:t>Increases </a:t>
            </a:r>
            <a:r>
              <a:rPr lang="en-GB" sz="1200" dirty="0"/>
              <a:t>seen </a:t>
            </a:r>
            <a:r>
              <a:rPr lang="en-GB" sz="1200" dirty="0" smtClean="0"/>
              <a:t>in 36 out of 42 </a:t>
            </a:r>
            <a:r>
              <a:rPr lang="en-GB" sz="1200" dirty="0"/>
              <a:t>forces. </a:t>
            </a:r>
            <a:endParaRPr lang="en-GB" sz="1200" dirty="0" smtClean="0"/>
          </a:p>
          <a:p>
            <a:pPr marL="171450" indent="-171450">
              <a:buFont typeface="Arial" panose="020B0604020202020204" pitchFamily="34" charset="0"/>
              <a:buChar char="•"/>
            </a:pPr>
            <a:r>
              <a:rPr lang="en-GB" sz="1200" dirty="0" smtClean="0"/>
              <a:t>83.4% </a:t>
            </a:r>
            <a:r>
              <a:rPr lang="en-GB" sz="1200" dirty="0"/>
              <a:t>of Violence with Injury is Actual Bodily Harm (</a:t>
            </a:r>
            <a:r>
              <a:rPr lang="en-GB" sz="1200" dirty="0" smtClean="0"/>
              <a:t>ABH). By </a:t>
            </a:r>
            <a:r>
              <a:rPr lang="en-GB" sz="1200" dirty="0"/>
              <a:t>volume, ABH rose by </a:t>
            </a:r>
            <a:r>
              <a:rPr lang="en-GB" sz="1200" dirty="0" smtClean="0"/>
              <a:t>5.0% (569 additional </a:t>
            </a:r>
            <a:r>
              <a:rPr lang="en-GB" sz="1200" dirty="0"/>
              <a:t>offences).</a:t>
            </a:r>
          </a:p>
          <a:p>
            <a:pPr marL="171450" indent="-171450">
              <a:buFont typeface="Arial" panose="020B0604020202020204" pitchFamily="34" charset="0"/>
              <a:buChar char="•"/>
            </a:pPr>
            <a:r>
              <a:rPr lang="en-GB" sz="1200" dirty="0" smtClean="0"/>
              <a:t>80.7% </a:t>
            </a:r>
            <a:r>
              <a:rPr lang="en-GB" sz="1200" dirty="0"/>
              <a:t>of the increase in Violence with </a:t>
            </a:r>
            <a:r>
              <a:rPr lang="en-GB" sz="1200" dirty="0" smtClean="0"/>
              <a:t>Injury is due to the rise in ABH.</a:t>
            </a:r>
          </a:p>
          <a:p>
            <a:pPr marL="171450" indent="-171450">
              <a:buFont typeface="Arial" panose="020B0604020202020204" pitchFamily="34" charset="0"/>
              <a:buChar char="•"/>
            </a:pPr>
            <a:r>
              <a:rPr lang="en-GB" sz="1200" dirty="0" smtClean="0"/>
              <a:t>33.0% of Violence with Injury is Domestic Abuse-related.</a:t>
            </a:r>
            <a:endParaRPr lang="en-GB" sz="1200" dirty="0"/>
          </a:p>
          <a:p>
            <a:pPr marL="171450" indent="-171450">
              <a:buFont typeface="Arial" panose="020B0604020202020204" pitchFamily="34" charset="0"/>
              <a:buChar char="•"/>
            </a:pPr>
            <a:r>
              <a:rPr lang="en-GB" sz="1200" dirty="0" smtClean="0"/>
              <a:t>No districts </a:t>
            </a:r>
            <a:r>
              <a:rPr lang="en-GB" sz="1200" dirty="0"/>
              <a:t>experienced </a:t>
            </a:r>
            <a:r>
              <a:rPr lang="en-GB" sz="1200" dirty="0" smtClean="0"/>
              <a:t>a statistically significant increase </a:t>
            </a:r>
            <a:r>
              <a:rPr lang="en-GB" sz="1200" dirty="0"/>
              <a:t>in </a:t>
            </a:r>
            <a:r>
              <a:rPr lang="en-GB" sz="1200" dirty="0" smtClean="0"/>
              <a:t>December 2018.</a:t>
            </a:r>
          </a:p>
          <a:p>
            <a:endParaRPr lang="en-GB" sz="1200" dirty="0" smtClean="0"/>
          </a:p>
          <a:p>
            <a:endParaRPr lang="en-GB" sz="1200" dirty="0"/>
          </a:p>
          <a:p>
            <a:endParaRPr lang="en-GB" sz="600" dirty="0">
              <a:solidFill>
                <a:srgbClr val="FF0000"/>
              </a:solidFill>
            </a:endParaRPr>
          </a:p>
          <a:p>
            <a:r>
              <a:rPr lang="en-GB" sz="1200" b="1" dirty="0"/>
              <a:t>Domestic Abuse</a:t>
            </a:r>
          </a:p>
          <a:p>
            <a:pPr marL="171450" indent="-171450">
              <a:buFont typeface="Arial" panose="020B0604020202020204" pitchFamily="34" charset="0"/>
              <a:buChar char="•"/>
            </a:pPr>
            <a:r>
              <a:rPr lang="en-GB" sz="1200" dirty="0" smtClean="0"/>
              <a:t>46.4% </a:t>
            </a:r>
            <a:r>
              <a:rPr lang="en-GB" sz="1200" dirty="0"/>
              <a:t>increase </a:t>
            </a:r>
            <a:r>
              <a:rPr lang="en-GB" sz="1200" dirty="0" smtClean="0"/>
              <a:t>(7,594 additional </a:t>
            </a:r>
            <a:r>
              <a:rPr lang="en-GB" sz="1200" dirty="0"/>
              <a:t>offences) compared to the 12 months to </a:t>
            </a:r>
            <a:r>
              <a:rPr lang="en-GB" sz="1200" dirty="0" smtClean="0"/>
              <a:t>December </a:t>
            </a:r>
            <a:r>
              <a:rPr lang="en-GB" sz="1200" dirty="0"/>
              <a:t>2017. </a:t>
            </a:r>
            <a:r>
              <a:rPr lang="en-GB" sz="1200" dirty="0" smtClean="0"/>
              <a:t> This is being driven by the changes in the counting rules relating to Stalking &amp; Harassment (see p.5 for further detail).</a:t>
            </a:r>
            <a:endParaRPr lang="en-GB" sz="1200" dirty="0"/>
          </a:p>
          <a:p>
            <a:pPr marL="171450" indent="-171450">
              <a:buFont typeface="Arial" panose="020B0604020202020204" pitchFamily="34" charset="0"/>
              <a:buChar char="•"/>
            </a:pPr>
            <a:r>
              <a:rPr lang="en-GB" sz="1200" dirty="0"/>
              <a:t>There are no national or MSG comparisons on </a:t>
            </a:r>
            <a:r>
              <a:rPr lang="en-GB" sz="1200" dirty="0" err="1"/>
              <a:t>iQuanta</a:t>
            </a:r>
            <a:r>
              <a:rPr lang="en-GB" sz="1200" dirty="0" smtClean="0"/>
              <a:t>** </a:t>
            </a:r>
            <a:r>
              <a:rPr lang="en-GB" sz="1200" dirty="0"/>
              <a:t>for Domestic Abuse.</a:t>
            </a:r>
          </a:p>
          <a:p>
            <a:pPr marL="171450" indent="-171450">
              <a:buFont typeface="Arial" panose="020B0604020202020204" pitchFamily="34" charset="0"/>
              <a:buChar char="•"/>
            </a:pPr>
            <a:r>
              <a:rPr lang="en-GB" sz="1200" dirty="0" smtClean="0"/>
              <a:t>The Force and seven districts </a:t>
            </a:r>
            <a:r>
              <a:rPr lang="en-GB" sz="1200" dirty="0"/>
              <a:t>experienced statistically significant increases in </a:t>
            </a:r>
            <a:r>
              <a:rPr lang="en-GB" sz="1200" dirty="0" smtClean="0"/>
              <a:t>December </a:t>
            </a:r>
            <a:r>
              <a:rPr lang="en-GB" sz="1200" dirty="0"/>
              <a:t>2018</a:t>
            </a:r>
            <a:r>
              <a:rPr lang="en-GB" sz="1200" dirty="0" smtClean="0"/>
              <a:t>.</a:t>
            </a:r>
          </a:p>
          <a:p>
            <a:pPr marL="171450" indent="-171450">
              <a:buFont typeface="Arial" panose="020B0604020202020204" pitchFamily="34" charset="0"/>
              <a:buChar char="•"/>
            </a:pPr>
            <a:r>
              <a:rPr lang="en-GB" sz="1200" dirty="0" smtClean="0"/>
              <a:t>High </a:t>
            </a:r>
            <a:r>
              <a:rPr lang="en-GB" sz="1200" dirty="0"/>
              <a:t>Risk Domestic Abuse </a:t>
            </a:r>
            <a:r>
              <a:rPr lang="en-GB" sz="1200" dirty="0" smtClean="0"/>
              <a:t>19.4% </a:t>
            </a:r>
            <a:r>
              <a:rPr lang="en-GB" sz="1200" dirty="0"/>
              <a:t>increase </a:t>
            </a:r>
            <a:r>
              <a:rPr lang="en-GB" sz="1200" dirty="0" smtClean="0"/>
              <a:t>(386 additional </a:t>
            </a:r>
            <a:r>
              <a:rPr lang="en-GB" sz="1200" dirty="0"/>
              <a:t>offences).</a:t>
            </a:r>
          </a:p>
          <a:p>
            <a:pPr marL="171450" indent="-171450">
              <a:buFont typeface="Arial" panose="020B0604020202020204" pitchFamily="34" charset="0"/>
              <a:buChar char="•"/>
            </a:pPr>
            <a:r>
              <a:rPr lang="en-GB" sz="1200" dirty="0"/>
              <a:t>Medium Risk Domestic Abuse </a:t>
            </a:r>
            <a:r>
              <a:rPr lang="en-GB" sz="1200" dirty="0" smtClean="0"/>
              <a:t>6.4% increase (283 additional </a:t>
            </a:r>
            <a:r>
              <a:rPr lang="en-GB" sz="1200" dirty="0"/>
              <a:t>offences).</a:t>
            </a:r>
          </a:p>
          <a:p>
            <a:pPr marL="171450" indent="-171450">
              <a:buFont typeface="Arial" panose="020B0604020202020204" pitchFamily="34" charset="0"/>
              <a:buChar char="•"/>
            </a:pPr>
            <a:r>
              <a:rPr lang="en-GB" sz="1200" dirty="0"/>
              <a:t>Standard Risk Domestic Abuse </a:t>
            </a:r>
            <a:r>
              <a:rPr lang="en-GB" sz="1200" dirty="0" smtClean="0"/>
              <a:t>61.6% </a:t>
            </a:r>
            <a:r>
              <a:rPr lang="en-GB" sz="1200" dirty="0"/>
              <a:t>increase (</a:t>
            </a:r>
            <a:r>
              <a:rPr lang="en-GB" sz="1200" dirty="0" smtClean="0"/>
              <a:t>5,846 </a:t>
            </a:r>
            <a:r>
              <a:rPr lang="en-GB" sz="1200" dirty="0"/>
              <a:t>additional offences</a:t>
            </a:r>
            <a:r>
              <a:rPr lang="en-GB" sz="1200" dirty="0" smtClean="0"/>
              <a:t>).</a:t>
            </a:r>
            <a:endParaRPr lang="en-GB" sz="12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4</a:t>
            </a:fld>
            <a:endParaRPr lang="en-GB" dirty="0"/>
          </a:p>
        </p:txBody>
      </p:sp>
      <p:sp>
        <p:nvSpPr>
          <p:cNvPr id="16" name="TextBox 15"/>
          <p:cNvSpPr txBox="1"/>
          <p:nvPr/>
        </p:nvSpPr>
        <p:spPr>
          <a:xfrm>
            <a:off x="0" y="6092499"/>
            <a:ext cx="8460432" cy="646331"/>
          </a:xfrm>
          <a:prstGeom prst="rect">
            <a:avLst/>
          </a:prstGeom>
          <a:noFill/>
        </p:spPr>
        <p:txBody>
          <a:bodyPr wrap="square" rtlCol="0">
            <a:spAutoFit/>
          </a:bodyPr>
          <a:lstStyle/>
          <a:p>
            <a:r>
              <a:rPr lang="en-GB" sz="900" dirty="0" smtClean="0"/>
              <a:t>* Offences included within the Violence with </a:t>
            </a:r>
            <a:r>
              <a:rPr lang="en-GB" sz="900" dirty="0"/>
              <a:t>Injury classification </a:t>
            </a:r>
            <a:r>
              <a:rPr lang="en-GB" sz="900" dirty="0" smtClean="0"/>
              <a:t>changed in November 2017.  Offences involving “Death </a:t>
            </a:r>
            <a:r>
              <a:rPr lang="en-GB" sz="900" dirty="0"/>
              <a:t>or Serious Injury – Unlawful </a:t>
            </a:r>
            <a:r>
              <a:rPr lang="en-GB" sz="900" dirty="0" smtClean="0"/>
              <a:t>Driving” have now been removed and are in a separate category. Please note iQuanta related positions still relate to the former definition.</a:t>
            </a:r>
          </a:p>
          <a:p>
            <a:r>
              <a:rPr lang="en-GB" sz="900" dirty="0" smtClean="0"/>
              <a:t>** </a:t>
            </a:r>
            <a:r>
              <a:rPr lang="en-GB" sz="900" dirty="0"/>
              <a:t>A web-based service provided for the use of Police forces, Community Safety Partnerships (CSPs) and Her Majesty’s Inspectorate of Constabulary and Fire &amp; Rescue Service (HMICFRS).</a:t>
            </a:r>
          </a:p>
        </p:txBody>
      </p:sp>
      <p:sp>
        <p:nvSpPr>
          <p:cNvPr id="17" name="TextBox 16"/>
          <p:cNvSpPr txBox="1"/>
          <p:nvPr/>
        </p:nvSpPr>
        <p:spPr>
          <a:xfrm>
            <a:off x="4804377" y="741673"/>
            <a:ext cx="4100968" cy="261610"/>
          </a:xfrm>
          <a:prstGeom prst="rect">
            <a:avLst/>
          </a:prstGeom>
          <a:noFill/>
        </p:spPr>
        <p:txBody>
          <a:bodyPr wrap="square" rtlCol="0">
            <a:spAutoFit/>
          </a:bodyPr>
          <a:lstStyle/>
          <a:p>
            <a:r>
              <a:rPr lang="en-GB" sz="1100" dirty="0" smtClean="0"/>
              <a:t>Figure </a:t>
            </a:r>
            <a:r>
              <a:rPr lang="en-GB" sz="1100" dirty="0"/>
              <a:t>3 - Offences by month</a:t>
            </a:r>
          </a:p>
        </p:txBody>
      </p:sp>
      <p:sp>
        <p:nvSpPr>
          <p:cNvPr id="18" name="TextBox 17"/>
          <p:cNvSpPr txBox="1"/>
          <p:nvPr/>
        </p:nvSpPr>
        <p:spPr>
          <a:xfrm>
            <a:off x="4838657" y="3573016"/>
            <a:ext cx="4032408" cy="261610"/>
          </a:xfrm>
          <a:prstGeom prst="rect">
            <a:avLst/>
          </a:prstGeom>
          <a:noFill/>
        </p:spPr>
        <p:txBody>
          <a:bodyPr wrap="square" rtlCol="0">
            <a:spAutoFit/>
          </a:bodyPr>
          <a:lstStyle/>
          <a:p>
            <a:r>
              <a:rPr lang="en-GB" sz="1100" dirty="0" smtClean="0"/>
              <a:t>Figure </a:t>
            </a:r>
            <a:r>
              <a:rPr lang="en-GB" sz="1100" dirty="0"/>
              <a:t>4 - Offences by month</a:t>
            </a:r>
          </a:p>
        </p:txBody>
      </p:sp>
      <p:pic>
        <p:nvPicPr>
          <p:cNvPr id="8" name="Picture 7"/>
          <p:cNvPicPr>
            <a:picLocks noChangeAspect="1"/>
          </p:cNvPicPr>
          <p:nvPr/>
        </p:nvPicPr>
        <p:blipFill>
          <a:blip r:embed="rId2"/>
          <a:stretch>
            <a:fillRect/>
          </a:stretch>
        </p:blipFill>
        <p:spPr>
          <a:xfrm>
            <a:off x="4821517" y="3861048"/>
            <a:ext cx="4066688" cy="1620000"/>
          </a:xfrm>
          <a:prstGeom prst="rect">
            <a:avLst/>
          </a:prstGeom>
        </p:spPr>
      </p:pic>
      <p:pic>
        <p:nvPicPr>
          <p:cNvPr id="2" name="Picture 1"/>
          <p:cNvPicPr>
            <a:picLocks noChangeAspect="1"/>
          </p:cNvPicPr>
          <p:nvPr/>
        </p:nvPicPr>
        <p:blipFill>
          <a:blip r:embed="rId3"/>
          <a:stretch>
            <a:fillRect/>
          </a:stretch>
        </p:blipFill>
        <p:spPr>
          <a:xfrm>
            <a:off x="4815752" y="983118"/>
            <a:ext cx="4066688" cy="1620000"/>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a:xfrm>
            <a:off x="6516216" y="6324295"/>
            <a:ext cx="2133600" cy="365125"/>
          </a:xfrm>
        </p:spPr>
        <p:txBody>
          <a:bodyPr/>
          <a:lstStyle/>
          <a:p>
            <a:fld id="{E0D83E65-4E55-4BA6-A0BC-212B9D3BDCE3}" type="slidenum">
              <a:rPr lang="en-GB" smtClean="0"/>
              <a:pPr/>
              <a:t>5</a:t>
            </a:fld>
            <a:endParaRPr lang="en-GB" dirty="0"/>
          </a:p>
        </p:txBody>
      </p:sp>
      <p:sp>
        <p:nvSpPr>
          <p:cNvPr id="13" name="TextBox 12"/>
          <p:cNvSpPr txBox="1"/>
          <p:nvPr/>
        </p:nvSpPr>
        <p:spPr>
          <a:xfrm>
            <a:off x="29479" y="642174"/>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5" name="TextBox 14"/>
          <p:cNvSpPr txBox="1"/>
          <p:nvPr/>
        </p:nvSpPr>
        <p:spPr>
          <a:xfrm>
            <a:off x="4932040" y="980728"/>
            <a:ext cx="3968187" cy="261610"/>
          </a:xfrm>
          <a:prstGeom prst="rect">
            <a:avLst/>
          </a:prstGeom>
          <a:noFill/>
        </p:spPr>
        <p:txBody>
          <a:bodyPr wrap="square" rtlCol="0">
            <a:spAutoFit/>
          </a:bodyPr>
          <a:lstStyle/>
          <a:p>
            <a:r>
              <a:rPr lang="en-GB" sz="1100" dirty="0" smtClean="0"/>
              <a:t>Figure </a:t>
            </a:r>
            <a:r>
              <a:rPr lang="en-GB" sz="1100" dirty="0"/>
              <a:t>5 </a:t>
            </a:r>
            <a:r>
              <a:rPr lang="en-GB" sz="1100" dirty="0" smtClean="0"/>
              <a:t> - Offences </a:t>
            </a:r>
            <a:r>
              <a:rPr lang="en-GB" sz="1100" dirty="0"/>
              <a:t>by </a:t>
            </a:r>
            <a:r>
              <a:rPr lang="en-GB" sz="1100" dirty="0" smtClean="0"/>
              <a:t>month</a:t>
            </a:r>
            <a:endParaRPr lang="en-GB" sz="1100" dirty="0"/>
          </a:p>
        </p:txBody>
      </p:sp>
      <p:sp>
        <p:nvSpPr>
          <p:cNvPr id="17" name="TextBox 16"/>
          <p:cNvSpPr txBox="1"/>
          <p:nvPr/>
        </p:nvSpPr>
        <p:spPr>
          <a:xfrm>
            <a:off x="4932040" y="4463534"/>
            <a:ext cx="4074846" cy="261610"/>
          </a:xfrm>
          <a:prstGeom prst="rect">
            <a:avLst/>
          </a:prstGeom>
          <a:noFill/>
        </p:spPr>
        <p:txBody>
          <a:bodyPr wrap="square" rtlCol="0">
            <a:spAutoFit/>
          </a:bodyPr>
          <a:lstStyle/>
          <a:p>
            <a:r>
              <a:rPr lang="en-GB" sz="1100" dirty="0" smtClean="0"/>
              <a:t>Figure </a:t>
            </a:r>
            <a:r>
              <a:rPr lang="en-GB" sz="1100" dirty="0"/>
              <a:t>6 - Offences by </a:t>
            </a:r>
            <a:r>
              <a:rPr lang="en-GB" sz="1100" dirty="0" smtClean="0"/>
              <a:t>month</a:t>
            </a:r>
            <a:endParaRPr lang="en-GB" sz="1100" dirty="0"/>
          </a:p>
        </p:txBody>
      </p:sp>
      <p:sp>
        <p:nvSpPr>
          <p:cNvPr id="12" name="TextBox 11"/>
          <p:cNvSpPr txBox="1"/>
          <p:nvPr/>
        </p:nvSpPr>
        <p:spPr>
          <a:xfrm>
            <a:off x="-18931" y="903668"/>
            <a:ext cx="4889122" cy="4154984"/>
          </a:xfrm>
          <a:prstGeom prst="rect">
            <a:avLst/>
          </a:prstGeom>
          <a:noFill/>
        </p:spPr>
        <p:txBody>
          <a:bodyPr wrap="square" rtlCol="0">
            <a:spAutoFit/>
          </a:bodyPr>
          <a:lstStyle/>
          <a:p>
            <a:r>
              <a:rPr lang="en-GB" sz="1200" b="1" dirty="0" smtClean="0"/>
              <a:t>Violence without Injury Offences</a:t>
            </a:r>
            <a:endParaRPr lang="en-GB" sz="1200" b="1" dirty="0"/>
          </a:p>
          <a:p>
            <a:pPr marL="171450" indent="-171450">
              <a:buFont typeface="Arial" panose="020B0604020202020204" pitchFamily="34" charset="0"/>
              <a:buChar char="•"/>
            </a:pPr>
            <a:r>
              <a:rPr lang="en-GB" sz="1200" dirty="0"/>
              <a:t>The Force and </a:t>
            </a:r>
            <a:r>
              <a:rPr lang="en-GB" sz="1200" dirty="0" smtClean="0"/>
              <a:t>eight districts </a:t>
            </a:r>
            <a:r>
              <a:rPr lang="en-GB" sz="1200" dirty="0"/>
              <a:t>experienced a statistically significant increase in </a:t>
            </a:r>
            <a:r>
              <a:rPr lang="en-GB" sz="1200" dirty="0" smtClean="0"/>
              <a:t>December </a:t>
            </a:r>
            <a:r>
              <a:rPr lang="en-GB" sz="1200" dirty="0"/>
              <a:t>2018.</a:t>
            </a:r>
          </a:p>
          <a:p>
            <a:pPr marL="171450" indent="-171450">
              <a:buFont typeface="Arial" panose="020B0604020202020204" pitchFamily="34" charset="0"/>
              <a:buChar char="•"/>
            </a:pPr>
            <a:r>
              <a:rPr lang="en-GB" sz="1200" dirty="0" smtClean="0"/>
              <a:t>25.1% </a:t>
            </a:r>
            <a:r>
              <a:rPr lang="en-GB" sz="1200" dirty="0"/>
              <a:t>increase </a:t>
            </a:r>
            <a:r>
              <a:rPr lang="en-GB" sz="1200" dirty="0" smtClean="0"/>
              <a:t>(4,026 offences</a:t>
            </a:r>
            <a:r>
              <a:rPr lang="en-GB" sz="1200" dirty="0"/>
              <a:t>) compared to the 12 months to </a:t>
            </a:r>
            <a:r>
              <a:rPr lang="en-GB" sz="1200" dirty="0" smtClean="0"/>
              <a:t>December 2017</a:t>
            </a:r>
            <a:r>
              <a:rPr lang="en-GB" sz="1200" dirty="0"/>
              <a:t>. </a:t>
            </a:r>
            <a:endParaRPr lang="en-GB" sz="1200" dirty="0" smtClean="0"/>
          </a:p>
          <a:p>
            <a:pPr marL="171450" indent="-171450">
              <a:buFont typeface="Arial" panose="020B0604020202020204" pitchFamily="34" charset="0"/>
              <a:buChar char="•"/>
            </a:pPr>
            <a:r>
              <a:rPr lang="en-GB" sz="1200" dirty="0"/>
              <a:t>From April 2018, forces began to record both </a:t>
            </a:r>
            <a:r>
              <a:rPr lang="en-GB" sz="1200" dirty="0" smtClean="0"/>
              <a:t>Stalking &amp; Harassment offences and </a:t>
            </a:r>
            <a:r>
              <a:rPr lang="en-GB" sz="1200" dirty="0"/>
              <a:t>the most serious additional crime, whereas when someone previously committed a </a:t>
            </a:r>
            <a:r>
              <a:rPr lang="en-GB" sz="1200" dirty="0" smtClean="0"/>
              <a:t>Stalking &amp; Harassment </a:t>
            </a:r>
            <a:r>
              <a:rPr lang="en-GB" sz="1200" dirty="0"/>
              <a:t>type offence and another offence </a:t>
            </a:r>
            <a:r>
              <a:rPr lang="en-GB" sz="1200" dirty="0" smtClean="0"/>
              <a:t>we </a:t>
            </a:r>
            <a:r>
              <a:rPr lang="en-GB" sz="1200" dirty="0"/>
              <a:t>recorded just the other offence, not the </a:t>
            </a:r>
            <a:r>
              <a:rPr lang="en-GB" sz="1200" dirty="0" smtClean="0"/>
              <a:t>Stalking &amp; Harassment.  This has consequently led to an increase in offences in other categories, such as Violence with Injury.  Other analysis previously conducted by Essex Police further indicate that better Crime Data Accuracy (CDA), as well as a genuine increase in crime, are also responsible for the rise.</a:t>
            </a:r>
            <a:endParaRPr lang="en-GB" sz="1200" dirty="0"/>
          </a:p>
          <a:p>
            <a:pPr marL="171450" indent="-171450">
              <a:buFont typeface="Arial" panose="020B0604020202020204" pitchFamily="34" charset="0"/>
              <a:buChar char="•"/>
            </a:pPr>
            <a:r>
              <a:rPr lang="en-GB" sz="1200" dirty="0"/>
              <a:t>Essex is 8</a:t>
            </a:r>
            <a:r>
              <a:rPr lang="en-GB" sz="1200" baseline="30000" dirty="0" smtClean="0"/>
              <a:t>th</a:t>
            </a:r>
            <a:r>
              <a:rPr lang="en-GB" sz="1200" dirty="0" smtClean="0"/>
              <a:t> in </a:t>
            </a:r>
            <a:r>
              <a:rPr lang="en-GB" sz="1200" dirty="0"/>
              <a:t>its MSG and </a:t>
            </a:r>
            <a:r>
              <a:rPr lang="en-GB" sz="1200" dirty="0" smtClean="0"/>
              <a:t>30</a:t>
            </a:r>
            <a:r>
              <a:rPr lang="en-GB" sz="1200" baseline="30000" dirty="0" smtClean="0"/>
              <a:t>th</a:t>
            </a:r>
            <a:r>
              <a:rPr lang="en-GB" sz="1200" dirty="0" smtClean="0"/>
              <a:t> nationally </a:t>
            </a:r>
            <a:r>
              <a:rPr lang="en-GB" sz="1200" dirty="0"/>
              <a:t>for crimes per 1,000 of the population. Essex is 8</a:t>
            </a:r>
            <a:r>
              <a:rPr lang="en-GB" sz="1200" baseline="30000" dirty="0" smtClean="0"/>
              <a:t>th</a:t>
            </a:r>
            <a:r>
              <a:rPr lang="en-GB" sz="1200" dirty="0" smtClean="0"/>
              <a:t> in </a:t>
            </a:r>
            <a:r>
              <a:rPr lang="en-GB" sz="1200" dirty="0"/>
              <a:t>its MSG and </a:t>
            </a:r>
            <a:r>
              <a:rPr lang="en-GB" sz="1200" dirty="0" smtClean="0"/>
              <a:t>33</a:t>
            </a:r>
            <a:r>
              <a:rPr lang="en-GB" sz="1200" baseline="30000" dirty="0" smtClean="0"/>
              <a:t>rd</a:t>
            </a:r>
            <a:r>
              <a:rPr lang="en-GB" sz="1200" dirty="0" smtClean="0"/>
              <a:t> nationally </a:t>
            </a:r>
            <a:r>
              <a:rPr lang="en-GB" sz="1200" dirty="0"/>
              <a:t>for crime increase. </a:t>
            </a:r>
            <a:endParaRPr lang="en-GB" sz="1200" dirty="0" smtClean="0"/>
          </a:p>
          <a:p>
            <a:pPr marL="171450" indent="-171450">
              <a:buFont typeface="Arial" panose="020B0604020202020204" pitchFamily="34" charset="0"/>
              <a:buChar char="•"/>
            </a:pPr>
            <a:r>
              <a:rPr lang="en-GB" sz="1200" dirty="0" smtClean="0"/>
              <a:t>89.3% </a:t>
            </a:r>
            <a:r>
              <a:rPr lang="en-GB" sz="1200" dirty="0"/>
              <a:t>of Violence </a:t>
            </a:r>
            <a:r>
              <a:rPr lang="en-GB" sz="1200" dirty="0" smtClean="0"/>
              <a:t>without </a:t>
            </a:r>
            <a:r>
              <a:rPr lang="en-GB" sz="1200" dirty="0"/>
              <a:t>Injury is </a:t>
            </a:r>
            <a:r>
              <a:rPr lang="en-GB" sz="1200" dirty="0" smtClean="0"/>
              <a:t>Assault without Injury. </a:t>
            </a:r>
            <a:r>
              <a:rPr lang="en-GB" sz="1200" dirty="0"/>
              <a:t>By volume, </a:t>
            </a:r>
            <a:r>
              <a:rPr lang="en-GB" sz="1200" dirty="0" smtClean="0"/>
              <a:t>Assault without Injury </a:t>
            </a:r>
            <a:r>
              <a:rPr lang="en-GB" sz="1200" dirty="0"/>
              <a:t>rose by </a:t>
            </a:r>
            <a:r>
              <a:rPr lang="en-GB" sz="1200" dirty="0" smtClean="0"/>
              <a:t>22.7% (3,323 </a:t>
            </a:r>
            <a:r>
              <a:rPr lang="en-GB" sz="1200" dirty="0"/>
              <a:t>additional offences).</a:t>
            </a:r>
          </a:p>
          <a:p>
            <a:pPr marL="171450" indent="-171450">
              <a:buFont typeface="Arial" panose="020B0604020202020204" pitchFamily="34" charset="0"/>
              <a:buChar char="•"/>
            </a:pPr>
            <a:r>
              <a:rPr lang="en-GB" sz="1200" dirty="0" smtClean="0"/>
              <a:t>Increases </a:t>
            </a:r>
            <a:r>
              <a:rPr lang="en-GB" sz="1200" dirty="0"/>
              <a:t>seen in </a:t>
            </a:r>
            <a:r>
              <a:rPr lang="en-GB" sz="1200" dirty="0" smtClean="0"/>
              <a:t>all 42 </a:t>
            </a:r>
            <a:r>
              <a:rPr lang="en-GB" sz="1200" dirty="0"/>
              <a:t>forces. </a:t>
            </a:r>
          </a:p>
          <a:p>
            <a:pPr marL="171450" indent="-171450">
              <a:buFont typeface="Arial" panose="020B0604020202020204" pitchFamily="34" charset="0"/>
              <a:buChar char="•"/>
            </a:pPr>
            <a:r>
              <a:rPr lang="en-GB" sz="1200" dirty="0"/>
              <a:t>The forecast is o</a:t>
            </a:r>
            <a:r>
              <a:rPr lang="en-GB" sz="1200" dirty="0" smtClean="0"/>
              <a:t>ffences </a:t>
            </a:r>
            <a:r>
              <a:rPr lang="en-GB" sz="1200" dirty="0"/>
              <a:t>will </a:t>
            </a:r>
            <a:r>
              <a:rPr lang="en-GB" sz="1200" dirty="0" smtClean="0"/>
              <a:t>increase over </a:t>
            </a:r>
            <a:r>
              <a:rPr lang="en-GB" sz="1200" dirty="0"/>
              <a:t>the next three months, </a:t>
            </a:r>
            <a:r>
              <a:rPr lang="en-GB" sz="1200" dirty="0" smtClean="0"/>
              <a:t>with January 2019 being forecasted </a:t>
            </a:r>
            <a:r>
              <a:rPr lang="en-GB" sz="1200" dirty="0"/>
              <a:t>to be </a:t>
            </a:r>
            <a:r>
              <a:rPr lang="en-GB" sz="1200" dirty="0" smtClean="0"/>
              <a:t>a statistical exception.</a:t>
            </a:r>
            <a:endParaRPr lang="en-GB" sz="1200" dirty="0"/>
          </a:p>
          <a:p>
            <a:pPr lvl="0"/>
            <a:endParaRPr lang="en-GB" sz="1200" dirty="0" smtClean="0"/>
          </a:p>
        </p:txBody>
      </p:sp>
      <p:sp>
        <p:nvSpPr>
          <p:cNvPr id="14" name="TextBox 13"/>
          <p:cNvSpPr txBox="1"/>
          <p:nvPr/>
        </p:nvSpPr>
        <p:spPr>
          <a:xfrm>
            <a:off x="-21198" y="4919008"/>
            <a:ext cx="4821382" cy="1938992"/>
          </a:xfrm>
          <a:prstGeom prst="rect">
            <a:avLst/>
          </a:prstGeom>
          <a:noFill/>
        </p:spPr>
        <p:txBody>
          <a:bodyPr wrap="square" rtlCol="0">
            <a:spAutoFit/>
          </a:bodyPr>
          <a:lstStyle/>
          <a:p>
            <a:r>
              <a:rPr lang="en-GB" sz="1200" b="1" dirty="0" smtClean="0"/>
              <a:t>Robbery of Business Property Offences</a:t>
            </a:r>
            <a:endParaRPr lang="en-GB" sz="1200" b="1" dirty="0"/>
          </a:p>
          <a:p>
            <a:pPr marL="171450" indent="-171450">
              <a:buFont typeface="Arial" panose="020B0604020202020204" pitchFamily="34" charset="0"/>
              <a:buChar char="•"/>
            </a:pPr>
            <a:r>
              <a:rPr lang="en-GB" sz="1200" dirty="0"/>
              <a:t>The Force and </a:t>
            </a:r>
            <a:r>
              <a:rPr lang="en-GB" sz="1200" dirty="0" smtClean="0"/>
              <a:t>three districts </a:t>
            </a:r>
            <a:r>
              <a:rPr lang="en-GB" sz="1200" dirty="0"/>
              <a:t>experienced a statistically significant increase in </a:t>
            </a:r>
            <a:r>
              <a:rPr lang="en-GB" sz="1200" dirty="0" smtClean="0"/>
              <a:t>December </a:t>
            </a:r>
            <a:r>
              <a:rPr lang="en-GB" sz="1200" dirty="0"/>
              <a:t>2018.</a:t>
            </a:r>
          </a:p>
          <a:p>
            <a:pPr marL="171450" indent="-171450">
              <a:buFont typeface="Arial" panose="020B0604020202020204" pitchFamily="34" charset="0"/>
              <a:buChar char="•"/>
            </a:pPr>
            <a:r>
              <a:rPr lang="en-GB" sz="1200" dirty="0" smtClean="0"/>
              <a:t>18.8% </a:t>
            </a:r>
            <a:r>
              <a:rPr lang="en-GB" sz="1200" dirty="0"/>
              <a:t>increase </a:t>
            </a:r>
            <a:r>
              <a:rPr lang="en-GB" sz="1200" dirty="0" smtClean="0"/>
              <a:t>(30 offences</a:t>
            </a:r>
            <a:r>
              <a:rPr lang="en-GB" sz="1200" dirty="0"/>
              <a:t>) compared to the 12 months to </a:t>
            </a:r>
            <a:r>
              <a:rPr lang="en-GB" sz="1200" dirty="0" smtClean="0"/>
              <a:t>December </a:t>
            </a:r>
            <a:r>
              <a:rPr lang="en-GB" sz="1200" dirty="0"/>
              <a:t>2017. </a:t>
            </a:r>
          </a:p>
          <a:p>
            <a:pPr marL="171450" indent="-171450">
              <a:buFont typeface="Arial" panose="020B0604020202020204" pitchFamily="34" charset="0"/>
              <a:buChar char="•"/>
            </a:pPr>
            <a:r>
              <a:rPr lang="en-GB" sz="1200" dirty="0"/>
              <a:t>Essex is 7</a:t>
            </a:r>
            <a:r>
              <a:rPr lang="en-GB" sz="1200" baseline="30000" dirty="0" smtClean="0"/>
              <a:t>th</a:t>
            </a:r>
            <a:r>
              <a:rPr lang="en-GB" sz="1200" dirty="0" smtClean="0"/>
              <a:t> in </a:t>
            </a:r>
            <a:r>
              <a:rPr lang="en-GB" sz="1200" dirty="0"/>
              <a:t>its MSG and </a:t>
            </a:r>
            <a:r>
              <a:rPr lang="en-GB" sz="1200" dirty="0" smtClean="0"/>
              <a:t>28</a:t>
            </a:r>
            <a:r>
              <a:rPr lang="en-GB" sz="1200" baseline="30000" dirty="0" smtClean="0"/>
              <a:t>th</a:t>
            </a:r>
            <a:r>
              <a:rPr lang="en-GB" sz="1200" dirty="0" smtClean="0"/>
              <a:t> nationally </a:t>
            </a:r>
            <a:r>
              <a:rPr lang="en-GB" sz="1200" dirty="0"/>
              <a:t>for crimes per 1,000 of the population. Essex is 6</a:t>
            </a:r>
            <a:r>
              <a:rPr lang="en-GB" sz="1200" baseline="30000" dirty="0" smtClean="0"/>
              <a:t>th</a:t>
            </a:r>
            <a:r>
              <a:rPr lang="en-GB" sz="1200" dirty="0" smtClean="0"/>
              <a:t> in </a:t>
            </a:r>
            <a:r>
              <a:rPr lang="en-GB" sz="1200" dirty="0"/>
              <a:t>its MSG and </a:t>
            </a:r>
            <a:r>
              <a:rPr lang="en-GB" sz="1200" dirty="0" smtClean="0"/>
              <a:t>24</a:t>
            </a:r>
            <a:r>
              <a:rPr lang="en-GB" sz="1200" baseline="30000" dirty="0" smtClean="0"/>
              <a:t>th</a:t>
            </a:r>
            <a:r>
              <a:rPr lang="en-GB" sz="1200" dirty="0" smtClean="0"/>
              <a:t> nationally </a:t>
            </a:r>
            <a:r>
              <a:rPr lang="en-GB" sz="1200" dirty="0"/>
              <a:t>for crime increase. </a:t>
            </a:r>
            <a:endParaRPr lang="en-GB" sz="1200" dirty="0" smtClean="0"/>
          </a:p>
          <a:p>
            <a:pPr marL="171450" indent="-171450">
              <a:buFont typeface="Arial" panose="020B0604020202020204" pitchFamily="34" charset="0"/>
              <a:buChar char="•"/>
            </a:pPr>
            <a:r>
              <a:rPr lang="en-GB" sz="1200" dirty="0" smtClean="0"/>
              <a:t>Increases </a:t>
            </a:r>
            <a:r>
              <a:rPr lang="en-GB" sz="1200" dirty="0"/>
              <a:t>seen in </a:t>
            </a:r>
            <a:r>
              <a:rPr lang="en-GB" sz="1200" dirty="0" smtClean="0"/>
              <a:t>30 </a:t>
            </a:r>
            <a:r>
              <a:rPr lang="en-GB" sz="1200" dirty="0"/>
              <a:t>out of 42 forces. </a:t>
            </a:r>
          </a:p>
          <a:p>
            <a:pPr marL="171450" indent="-171450">
              <a:buFont typeface="Arial" panose="020B0604020202020204" pitchFamily="34" charset="0"/>
              <a:buChar char="•"/>
            </a:pPr>
            <a:r>
              <a:rPr lang="en-GB" sz="1200" dirty="0"/>
              <a:t>The forecast is not significant.</a:t>
            </a:r>
          </a:p>
          <a:p>
            <a:pPr lvl="0"/>
            <a:endParaRPr lang="en-GB" sz="1200" dirty="0" smtClean="0"/>
          </a:p>
        </p:txBody>
      </p:sp>
      <p:pic>
        <p:nvPicPr>
          <p:cNvPr id="7" name="Picture 6"/>
          <p:cNvPicPr>
            <a:picLocks noChangeAspect="1"/>
          </p:cNvPicPr>
          <p:nvPr/>
        </p:nvPicPr>
        <p:blipFill>
          <a:blip r:embed="rId2"/>
          <a:stretch>
            <a:fillRect/>
          </a:stretch>
        </p:blipFill>
        <p:spPr>
          <a:xfrm>
            <a:off x="4873409" y="1321395"/>
            <a:ext cx="4060253" cy="1620000"/>
          </a:xfrm>
          <a:prstGeom prst="rect">
            <a:avLst/>
          </a:prstGeom>
        </p:spPr>
      </p:pic>
      <p:pic>
        <p:nvPicPr>
          <p:cNvPr id="8" name="Picture 7"/>
          <p:cNvPicPr>
            <a:picLocks noChangeAspect="1"/>
          </p:cNvPicPr>
          <p:nvPr/>
        </p:nvPicPr>
        <p:blipFill>
          <a:blip r:embed="rId3"/>
          <a:stretch>
            <a:fillRect/>
          </a:stretch>
        </p:blipFill>
        <p:spPr>
          <a:xfrm>
            <a:off x="4870191" y="4689320"/>
            <a:ext cx="4066688" cy="1620000"/>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1" name="TextBox 10"/>
          <p:cNvSpPr txBox="1"/>
          <p:nvPr/>
        </p:nvSpPr>
        <p:spPr>
          <a:xfrm>
            <a:off x="-18930" y="1030986"/>
            <a:ext cx="4764955" cy="1938992"/>
          </a:xfrm>
          <a:prstGeom prst="rect">
            <a:avLst/>
          </a:prstGeom>
          <a:noFill/>
        </p:spPr>
        <p:txBody>
          <a:bodyPr wrap="square" rtlCol="0">
            <a:spAutoFit/>
          </a:bodyPr>
          <a:lstStyle/>
          <a:p>
            <a:r>
              <a:rPr lang="en-GB" sz="1200" b="1" dirty="0" smtClean="0"/>
              <a:t>Burglary Other </a:t>
            </a:r>
            <a:r>
              <a:rPr lang="en-GB" sz="1200" b="1" dirty="0"/>
              <a:t>Offences</a:t>
            </a:r>
          </a:p>
          <a:p>
            <a:pPr marL="171450" indent="-171450">
              <a:buFont typeface="Arial" panose="020B0604020202020204" pitchFamily="34" charset="0"/>
              <a:buChar char="•"/>
            </a:pPr>
            <a:r>
              <a:rPr lang="en-GB" sz="1200" dirty="0"/>
              <a:t>The Force </a:t>
            </a:r>
            <a:r>
              <a:rPr lang="en-GB" sz="1200" dirty="0" smtClean="0"/>
              <a:t>experienced </a:t>
            </a:r>
            <a:r>
              <a:rPr lang="en-GB" sz="1200" dirty="0"/>
              <a:t>a statistically significant </a:t>
            </a:r>
            <a:r>
              <a:rPr lang="en-GB" sz="1200" dirty="0" smtClean="0"/>
              <a:t>decrease </a:t>
            </a:r>
            <a:r>
              <a:rPr lang="en-GB" sz="1200" dirty="0"/>
              <a:t>in </a:t>
            </a:r>
            <a:r>
              <a:rPr lang="en-GB" sz="1200" dirty="0" smtClean="0"/>
              <a:t>December </a:t>
            </a:r>
            <a:r>
              <a:rPr lang="en-GB" sz="1200" dirty="0"/>
              <a:t>2018.</a:t>
            </a:r>
          </a:p>
          <a:p>
            <a:pPr marL="171450" indent="-171450">
              <a:buFont typeface="Arial" panose="020B0604020202020204" pitchFamily="34" charset="0"/>
              <a:buChar char="•"/>
            </a:pPr>
            <a:r>
              <a:rPr lang="en-GB" sz="1200" dirty="0" smtClean="0"/>
              <a:t>2.5% decrease (154 offences</a:t>
            </a:r>
            <a:r>
              <a:rPr lang="en-GB" sz="1200" dirty="0"/>
              <a:t>) compared to the 12 months to </a:t>
            </a:r>
            <a:r>
              <a:rPr lang="en-GB" sz="1200" dirty="0" smtClean="0"/>
              <a:t>December </a:t>
            </a:r>
            <a:r>
              <a:rPr lang="en-GB" sz="1200" dirty="0"/>
              <a:t>2017. </a:t>
            </a:r>
          </a:p>
          <a:p>
            <a:pPr marL="171450" indent="-171450">
              <a:buFont typeface="Arial" panose="020B0604020202020204" pitchFamily="34" charset="0"/>
              <a:buChar char="•"/>
            </a:pPr>
            <a:r>
              <a:rPr lang="en-GB" sz="1200" dirty="0"/>
              <a:t>There are no national or MSG comparisons on </a:t>
            </a:r>
            <a:r>
              <a:rPr lang="en-GB" sz="1200" dirty="0" err="1"/>
              <a:t>iQuanta</a:t>
            </a:r>
            <a:r>
              <a:rPr lang="en-GB" sz="1200" dirty="0"/>
              <a:t> for Burglary Other o</a:t>
            </a:r>
            <a:r>
              <a:rPr lang="en-GB" sz="1200" dirty="0" smtClean="0"/>
              <a:t>ffences.</a:t>
            </a:r>
            <a:endParaRPr lang="en-GB" sz="1200" dirty="0"/>
          </a:p>
          <a:p>
            <a:pPr marL="171450" indent="-171450">
              <a:buFont typeface="Arial" panose="020B0604020202020204" pitchFamily="34" charset="0"/>
              <a:buChar char="•"/>
            </a:pPr>
            <a:r>
              <a:rPr lang="en-GB" sz="1200" dirty="0" smtClean="0"/>
              <a:t>The </a:t>
            </a:r>
            <a:r>
              <a:rPr lang="en-GB" sz="1200" dirty="0"/>
              <a:t>forecast is not significant.</a:t>
            </a:r>
          </a:p>
          <a:p>
            <a:endParaRPr lang="en-GB" sz="1200" dirty="0">
              <a:solidFill>
                <a:srgbClr val="FF0000"/>
              </a:solidFill>
            </a:endParaRPr>
          </a:p>
          <a:p>
            <a:pPr lvl="0"/>
            <a:endParaRPr lang="en-GB" sz="1200" dirty="0" smtClean="0"/>
          </a:p>
        </p:txBody>
      </p:sp>
      <p:sp>
        <p:nvSpPr>
          <p:cNvPr id="15" name="TextBox 14"/>
          <p:cNvSpPr txBox="1"/>
          <p:nvPr/>
        </p:nvSpPr>
        <p:spPr>
          <a:xfrm>
            <a:off x="4825382" y="1030986"/>
            <a:ext cx="4173346" cy="430887"/>
          </a:xfrm>
          <a:prstGeom prst="rect">
            <a:avLst/>
          </a:prstGeom>
          <a:noFill/>
        </p:spPr>
        <p:txBody>
          <a:bodyPr wrap="square" rtlCol="0">
            <a:spAutoFit/>
          </a:bodyPr>
          <a:lstStyle/>
          <a:p>
            <a:r>
              <a:rPr lang="en-GB" sz="1100" dirty="0" smtClean="0"/>
              <a:t>Figure </a:t>
            </a:r>
            <a:r>
              <a:rPr lang="en-GB" sz="1100" dirty="0"/>
              <a:t>7</a:t>
            </a:r>
            <a:r>
              <a:rPr lang="en-GB" sz="1100" dirty="0" smtClean="0"/>
              <a:t> </a:t>
            </a:r>
            <a:r>
              <a:rPr lang="en-GB" sz="1100" dirty="0"/>
              <a:t>- Offences by month</a:t>
            </a:r>
          </a:p>
          <a:p>
            <a:endParaRPr lang="en-GB" sz="1100" dirty="0"/>
          </a:p>
        </p:txBody>
      </p:sp>
      <p:pic>
        <p:nvPicPr>
          <p:cNvPr id="7" name="Picture 6"/>
          <p:cNvPicPr>
            <a:picLocks noChangeAspect="1"/>
          </p:cNvPicPr>
          <p:nvPr/>
        </p:nvPicPr>
        <p:blipFill>
          <a:blip r:embed="rId2"/>
          <a:stretch>
            <a:fillRect/>
          </a:stretch>
        </p:blipFill>
        <p:spPr>
          <a:xfrm>
            <a:off x="4746025" y="1375148"/>
            <a:ext cx="4066688" cy="1620000"/>
          </a:xfrm>
          <a:prstGeom prst="rect">
            <a:avLst/>
          </a:prstGeom>
        </p:spPr>
      </p:pic>
    </p:spTree>
    <p:extLst>
      <p:ext uri="{BB962C8B-B14F-4D97-AF65-F5344CB8AC3E}">
        <p14:creationId xmlns:p14="http://schemas.microsoft.com/office/powerpoint/2010/main" val="1269636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0" y="714182"/>
            <a:ext cx="4780489" cy="338554"/>
          </a:xfrm>
          <a:prstGeom prst="rect">
            <a:avLst/>
          </a:prstGeom>
          <a:noFill/>
        </p:spPr>
        <p:txBody>
          <a:bodyPr wrap="square" rtlCol="0">
            <a:spAutoFit/>
          </a:bodyPr>
          <a:lstStyle/>
          <a:p>
            <a:pPr lvl="0"/>
            <a:r>
              <a:rPr lang="en-GB" sz="1600" b="1" u="sng" dirty="0" smtClean="0"/>
              <a:t>Solved Rates by Exception</a:t>
            </a:r>
          </a:p>
        </p:txBody>
      </p:sp>
      <p:sp>
        <p:nvSpPr>
          <p:cNvPr id="12" name="TextBox 11"/>
          <p:cNvSpPr txBox="1"/>
          <p:nvPr/>
        </p:nvSpPr>
        <p:spPr>
          <a:xfrm>
            <a:off x="37525" y="1121805"/>
            <a:ext cx="4787857" cy="4893647"/>
          </a:xfrm>
          <a:prstGeom prst="rect">
            <a:avLst/>
          </a:prstGeom>
          <a:noFill/>
        </p:spPr>
        <p:txBody>
          <a:bodyPr wrap="square" rtlCol="0">
            <a:spAutoFit/>
          </a:bodyPr>
          <a:lstStyle/>
          <a:p>
            <a:r>
              <a:rPr lang="en-GB" sz="1200" b="1" dirty="0" smtClean="0"/>
              <a:t>Robbery of Business Property Solved </a:t>
            </a:r>
            <a:r>
              <a:rPr lang="en-GB" sz="1200" b="1" dirty="0"/>
              <a:t>Rate</a:t>
            </a:r>
          </a:p>
          <a:p>
            <a:pPr marL="171450" lvl="0" indent="-171450">
              <a:buFont typeface="Arial" panose="020B0604020202020204" pitchFamily="34" charset="0"/>
              <a:buChar char="•"/>
            </a:pPr>
            <a:r>
              <a:rPr lang="en-GB" sz="1200" dirty="0"/>
              <a:t>Solved rate </a:t>
            </a:r>
            <a:r>
              <a:rPr lang="en-GB" sz="1200" dirty="0" smtClean="0"/>
              <a:t>fell by over 10</a:t>
            </a:r>
            <a:r>
              <a:rPr lang="en-GB" sz="1200" dirty="0"/>
              <a:t>% compared to the 12 months to December 2017(by </a:t>
            </a:r>
            <a:r>
              <a:rPr lang="en-GB" sz="1200" dirty="0" smtClean="0"/>
              <a:t>10.3% to 21.6%).</a:t>
            </a:r>
            <a:endParaRPr lang="en-GB" sz="1200" dirty="0"/>
          </a:p>
          <a:p>
            <a:pPr marL="171450" lvl="0" indent="-171450">
              <a:buFont typeface="Arial" panose="020B0604020202020204" pitchFamily="34" charset="0"/>
              <a:buChar char="•"/>
            </a:pPr>
            <a:r>
              <a:rPr lang="en-GB" sz="1200" dirty="0" smtClean="0"/>
              <a:t>The number of crimes solved also decreased: by 19.6% (10 fewer solved outcomes to 41</a:t>
            </a:r>
            <a:r>
              <a:rPr lang="en-GB" sz="1200" dirty="0"/>
              <a:t>)</a:t>
            </a:r>
            <a:r>
              <a:rPr lang="en-GB" sz="1200" dirty="0" smtClean="0"/>
              <a:t>.</a:t>
            </a:r>
          </a:p>
          <a:p>
            <a:pPr marL="171450" indent="-171450">
              <a:buFont typeface="Arial" panose="020B0604020202020204" pitchFamily="34" charset="0"/>
              <a:buChar char="•"/>
            </a:pPr>
            <a:r>
              <a:rPr lang="en-GB" sz="1200" dirty="0"/>
              <a:t>Essex is 6</a:t>
            </a:r>
            <a:r>
              <a:rPr lang="en-GB" sz="1200" baseline="30000" dirty="0" smtClean="0"/>
              <a:t>th</a:t>
            </a:r>
            <a:r>
              <a:rPr lang="en-GB" sz="1200" dirty="0" smtClean="0"/>
              <a:t> </a:t>
            </a:r>
            <a:r>
              <a:rPr lang="en-GB" sz="1200" dirty="0"/>
              <a:t>in its MSG and </a:t>
            </a:r>
            <a:r>
              <a:rPr lang="en-GB" sz="1200" dirty="0" smtClean="0"/>
              <a:t>29</a:t>
            </a:r>
            <a:r>
              <a:rPr lang="en-GB" sz="1200" baseline="30000" dirty="0" smtClean="0"/>
              <a:t>th</a:t>
            </a:r>
            <a:r>
              <a:rPr lang="en-GB" sz="1200" dirty="0" smtClean="0"/>
              <a:t> nationally </a:t>
            </a:r>
            <a:r>
              <a:rPr lang="en-GB" sz="1200" dirty="0"/>
              <a:t>for solved rate. Essex is </a:t>
            </a:r>
            <a:r>
              <a:rPr lang="en-GB" sz="1200" dirty="0" smtClean="0"/>
              <a:t>6</a:t>
            </a:r>
            <a:r>
              <a:rPr lang="en-GB" sz="1200" baseline="30000" dirty="0" smtClean="0"/>
              <a:t>th</a:t>
            </a:r>
            <a:r>
              <a:rPr lang="en-GB" sz="1200" dirty="0" smtClean="0"/>
              <a:t> in </a:t>
            </a:r>
            <a:r>
              <a:rPr lang="en-GB" sz="1200" dirty="0"/>
              <a:t>its MSG and </a:t>
            </a:r>
            <a:r>
              <a:rPr lang="en-GB" sz="1200" dirty="0" smtClean="0"/>
              <a:t>30</a:t>
            </a:r>
            <a:r>
              <a:rPr lang="en-GB" sz="1200" baseline="30000" dirty="0" smtClean="0"/>
              <a:t>th</a:t>
            </a:r>
            <a:r>
              <a:rPr lang="en-GB" sz="1200" dirty="0" smtClean="0"/>
              <a:t> </a:t>
            </a:r>
            <a:r>
              <a:rPr lang="en-GB" sz="1200" dirty="0"/>
              <a:t>nationally for solved rate % point change. </a:t>
            </a:r>
          </a:p>
          <a:p>
            <a:pPr marL="171450" lvl="0" indent="-171450">
              <a:buFont typeface="Arial" panose="020B0604020202020204" pitchFamily="34" charset="0"/>
              <a:buChar char="•"/>
            </a:pPr>
            <a:r>
              <a:rPr lang="en-GB" sz="1200" dirty="0" smtClean="0"/>
              <a:t>The Force did not experience a statistically significant change in December 2018.</a:t>
            </a:r>
          </a:p>
          <a:p>
            <a:pPr marL="171450" indent="-171450">
              <a:buFont typeface="Arial" panose="020B0604020202020204" pitchFamily="34" charset="0"/>
              <a:buChar char="•"/>
            </a:pPr>
            <a:r>
              <a:rPr lang="en-GB" sz="1200" dirty="0" smtClean="0"/>
              <a:t>There is no consistent pattern to provide a statistical forecast.</a:t>
            </a:r>
            <a:r>
              <a:rPr lang="en-GB" sz="1200" dirty="0" smtClean="0">
                <a:solidFill>
                  <a:srgbClr val="FF0000"/>
                </a:solidFill>
              </a:rPr>
              <a:t/>
            </a:r>
            <a:br>
              <a:rPr lang="en-GB" sz="1200" dirty="0" smtClean="0">
                <a:solidFill>
                  <a:srgbClr val="FF0000"/>
                </a:solidFill>
              </a:rPr>
            </a:br>
            <a:endParaRPr lang="en-GB" sz="1200" dirty="0" smtClean="0">
              <a:solidFill>
                <a:srgbClr val="FF0000"/>
              </a:solidFill>
            </a:endParaRPr>
          </a:p>
          <a:p>
            <a:endParaRPr lang="en-GB" sz="1200" dirty="0">
              <a:solidFill>
                <a:srgbClr val="FF0000"/>
              </a:solidFill>
            </a:endParaRPr>
          </a:p>
          <a:p>
            <a:endParaRPr lang="en-GB" sz="1200" dirty="0" smtClean="0">
              <a:solidFill>
                <a:srgbClr val="FF0000"/>
              </a:solidFill>
            </a:endParaRPr>
          </a:p>
          <a:p>
            <a:endParaRPr lang="en-GB" sz="1200" dirty="0" smtClean="0">
              <a:solidFill>
                <a:srgbClr val="FF0000"/>
              </a:solidFill>
            </a:endParaRPr>
          </a:p>
          <a:p>
            <a:endParaRPr lang="en-GB" sz="1200" dirty="0">
              <a:solidFill>
                <a:srgbClr val="FF0000"/>
              </a:solidFill>
            </a:endParaRPr>
          </a:p>
          <a:p>
            <a:endParaRPr lang="en-GB" sz="1200" dirty="0">
              <a:solidFill>
                <a:srgbClr val="FF0000"/>
              </a:solidFill>
            </a:endParaRPr>
          </a:p>
          <a:p>
            <a:r>
              <a:rPr lang="en-GB" sz="1200" b="1" dirty="0" smtClean="0"/>
              <a:t>Burglary Other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(at 4.8%).</a:t>
            </a:r>
            <a:endParaRPr lang="en-GB" sz="1200" dirty="0"/>
          </a:p>
          <a:p>
            <a:pPr marL="171450" indent="-171450">
              <a:buFont typeface="Arial" panose="020B0604020202020204" pitchFamily="34" charset="0"/>
              <a:buChar char="•"/>
            </a:pPr>
            <a:r>
              <a:rPr lang="en-GB" sz="1200" dirty="0"/>
              <a:t>The number of crimes solved </a:t>
            </a:r>
            <a:r>
              <a:rPr lang="en-GB" sz="1200" dirty="0" smtClean="0"/>
              <a:t>decreased: </a:t>
            </a:r>
            <a:r>
              <a:rPr lang="en-GB" sz="1200" dirty="0"/>
              <a:t>by </a:t>
            </a:r>
            <a:r>
              <a:rPr lang="en-GB" sz="1200" dirty="0" smtClean="0"/>
              <a:t>7.8% (24 less to 283 solved outcomes</a:t>
            </a:r>
            <a:r>
              <a:rPr lang="en-GB" sz="1200" dirty="0"/>
              <a:t>) compared to the 12 months to </a:t>
            </a:r>
            <a:r>
              <a:rPr lang="en-GB" sz="1200" dirty="0" smtClean="0"/>
              <a:t>December </a:t>
            </a:r>
            <a:r>
              <a:rPr lang="en-GB" sz="1200" dirty="0"/>
              <a:t>2017.</a:t>
            </a:r>
            <a:endParaRPr lang="en-GB" sz="1200" dirty="0" smtClean="0"/>
          </a:p>
          <a:p>
            <a:pPr marL="171450" indent="-171450">
              <a:buFont typeface="Arial" panose="020B0604020202020204" pitchFamily="34" charset="0"/>
              <a:buChar char="•"/>
            </a:pPr>
            <a:r>
              <a:rPr lang="en-GB" sz="1200" dirty="0"/>
              <a:t>There are no national or MSG comparisons on </a:t>
            </a:r>
            <a:r>
              <a:rPr lang="en-GB" sz="1200" dirty="0" err="1"/>
              <a:t>iQuanta</a:t>
            </a:r>
            <a:r>
              <a:rPr lang="en-GB" sz="1200" dirty="0"/>
              <a:t> </a:t>
            </a:r>
            <a:r>
              <a:rPr lang="en-GB" sz="1200" dirty="0" smtClean="0"/>
              <a:t>for Burglary Other Solved Rate.</a:t>
            </a:r>
          </a:p>
          <a:p>
            <a:pPr marL="171450" indent="-171450">
              <a:buFont typeface="Arial" panose="020B0604020202020204" pitchFamily="34" charset="0"/>
              <a:buChar char="•"/>
            </a:pPr>
            <a:r>
              <a:rPr lang="en-GB" sz="1200" dirty="0" smtClean="0"/>
              <a:t>The Force did not experienced </a:t>
            </a:r>
            <a:r>
              <a:rPr lang="en-GB" sz="1200" dirty="0"/>
              <a:t>a statistically significant change in </a:t>
            </a:r>
            <a:r>
              <a:rPr lang="en-GB" sz="1200" dirty="0" smtClean="0"/>
              <a:t>December 2018</a:t>
            </a:r>
            <a:r>
              <a:rPr lang="en-GB" sz="1200" dirty="0"/>
              <a:t>.</a:t>
            </a:r>
          </a:p>
          <a:p>
            <a:pPr marL="171450" indent="-171450">
              <a:buFont typeface="Arial" panose="020B0604020202020204" pitchFamily="34" charset="0"/>
              <a:buChar char="•"/>
            </a:pPr>
            <a:r>
              <a:rPr lang="en-GB" sz="1200" dirty="0"/>
              <a:t>There is no consistent pattern to provide a statistical forecast</a:t>
            </a:r>
            <a:r>
              <a:rPr lang="en-GB" sz="1200" dirty="0" smtClean="0"/>
              <a:t>.</a:t>
            </a:r>
          </a:p>
        </p:txBody>
      </p:sp>
      <p:sp>
        <p:nvSpPr>
          <p:cNvPr id="15" name="TextBox 14"/>
          <p:cNvSpPr txBox="1"/>
          <p:nvPr/>
        </p:nvSpPr>
        <p:spPr>
          <a:xfrm>
            <a:off x="4825382" y="1030986"/>
            <a:ext cx="4173346" cy="261610"/>
          </a:xfrm>
          <a:prstGeom prst="rect">
            <a:avLst/>
          </a:prstGeom>
          <a:noFill/>
        </p:spPr>
        <p:txBody>
          <a:bodyPr wrap="square" rtlCol="0">
            <a:spAutoFit/>
          </a:bodyPr>
          <a:lstStyle/>
          <a:p>
            <a:r>
              <a:rPr lang="en-GB" sz="1100" dirty="0" smtClean="0"/>
              <a:t>Figure 8 </a:t>
            </a:r>
            <a:r>
              <a:rPr lang="en-GB" sz="1100" dirty="0"/>
              <a:t>- Solved rate by </a:t>
            </a:r>
            <a:r>
              <a:rPr lang="en-GB" sz="1100" dirty="0" smtClean="0"/>
              <a:t>month</a:t>
            </a:r>
            <a:endParaRPr lang="en-GB" sz="1100" dirty="0"/>
          </a:p>
        </p:txBody>
      </p:sp>
      <p:sp>
        <p:nvSpPr>
          <p:cNvPr id="16" name="TextBox 15"/>
          <p:cNvSpPr txBox="1"/>
          <p:nvPr/>
        </p:nvSpPr>
        <p:spPr>
          <a:xfrm>
            <a:off x="4787857" y="3790201"/>
            <a:ext cx="4104213" cy="261610"/>
          </a:xfrm>
          <a:prstGeom prst="rect">
            <a:avLst/>
          </a:prstGeom>
          <a:noFill/>
        </p:spPr>
        <p:txBody>
          <a:bodyPr wrap="square" rtlCol="0">
            <a:spAutoFit/>
          </a:bodyPr>
          <a:lstStyle/>
          <a:p>
            <a:r>
              <a:rPr lang="en-GB" sz="1100" dirty="0" smtClean="0"/>
              <a:t>Figure </a:t>
            </a:r>
            <a:r>
              <a:rPr lang="en-GB" sz="1100" dirty="0"/>
              <a:t>9</a:t>
            </a:r>
            <a:r>
              <a:rPr lang="en-GB" sz="1100" dirty="0" smtClean="0"/>
              <a:t> </a:t>
            </a:r>
            <a:r>
              <a:rPr lang="en-GB" sz="1100" dirty="0"/>
              <a:t>- Solved rate by </a:t>
            </a:r>
            <a:r>
              <a:rPr lang="en-GB" sz="1100" dirty="0" smtClean="0"/>
              <a:t>month</a:t>
            </a:r>
            <a:endParaRPr lang="en-GB" sz="1100" dirty="0"/>
          </a:p>
        </p:txBody>
      </p:sp>
      <p:pic>
        <p:nvPicPr>
          <p:cNvPr id="2" name="Picture 1"/>
          <p:cNvPicPr>
            <a:picLocks noChangeAspect="1"/>
          </p:cNvPicPr>
          <p:nvPr/>
        </p:nvPicPr>
        <p:blipFill>
          <a:blip r:embed="rId2"/>
          <a:stretch>
            <a:fillRect/>
          </a:stretch>
        </p:blipFill>
        <p:spPr>
          <a:xfrm>
            <a:off x="4878711" y="1297658"/>
            <a:ext cx="4066688" cy="1620000"/>
          </a:xfrm>
          <a:prstGeom prst="rect">
            <a:avLst/>
          </a:prstGeom>
        </p:spPr>
      </p:pic>
      <p:pic>
        <p:nvPicPr>
          <p:cNvPr id="5" name="Picture 4"/>
          <p:cNvPicPr>
            <a:picLocks noChangeAspect="1"/>
          </p:cNvPicPr>
          <p:nvPr/>
        </p:nvPicPr>
        <p:blipFill>
          <a:blip r:embed="rId3"/>
          <a:stretch>
            <a:fillRect/>
          </a:stretch>
        </p:blipFill>
        <p:spPr>
          <a:xfrm>
            <a:off x="4827520" y="4149080"/>
            <a:ext cx="4066688" cy="1620000"/>
          </a:xfrm>
          <a:prstGeom prst="rect">
            <a:avLst/>
          </a:prstGeom>
        </p:spPr>
      </p:pic>
    </p:spTree>
    <p:extLst>
      <p:ext uri="{BB962C8B-B14F-4D97-AF65-F5344CB8AC3E}">
        <p14:creationId xmlns:p14="http://schemas.microsoft.com/office/powerpoint/2010/main" val="270066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69269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739485"/>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8321" y="4765186"/>
            <a:ext cx="8928992" cy="1892826"/>
          </a:xfrm>
          <a:prstGeom prst="rect">
            <a:avLst/>
          </a:prstGeom>
          <a:noFill/>
        </p:spPr>
        <p:txBody>
          <a:bodyPr wrap="square" rtlCol="0">
            <a:spAutoFit/>
          </a:bodyPr>
          <a:lstStyle/>
          <a:p>
            <a:r>
              <a:rPr lang="en-GB" sz="900" dirty="0" smtClean="0"/>
              <a:t>Below is an explanation as to why certain indicators are considered to be improving or deteriorating:</a:t>
            </a:r>
          </a:p>
          <a:p>
            <a:endParaRPr lang="en-GB" sz="900" dirty="0" smtClean="0"/>
          </a:p>
          <a:p>
            <a:pPr marL="285750" indent="-285750">
              <a:buFont typeface="Arial" panose="020B0604020202020204" pitchFamily="34" charset="0"/>
              <a:buChar char="•"/>
            </a:pPr>
            <a:r>
              <a:rPr lang="en-GB" sz="900" b="1" dirty="0" smtClean="0"/>
              <a:t>Priority 1 – </a:t>
            </a:r>
            <a:r>
              <a:rPr lang="en-GB" sz="900" u="sng" dirty="0" smtClean="0"/>
              <a:t>Number of all crime offences</a:t>
            </a:r>
            <a:r>
              <a:rPr lang="en-GB" sz="900" dirty="0" smtClean="0"/>
              <a:t>. </a:t>
            </a:r>
            <a:r>
              <a:rPr lang="en-GB" sz="900" dirty="0"/>
              <a:t>Performance is considered to be </a:t>
            </a:r>
            <a:r>
              <a:rPr lang="en-GB" sz="900" dirty="0" smtClean="0"/>
              <a:t>deteriorating </a:t>
            </a:r>
            <a:r>
              <a:rPr lang="en-GB" sz="900" dirty="0"/>
              <a:t>due to the rise in </a:t>
            </a:r>
            <a:r>
              <a:rPr lang="en-GB" sz="900" dirty="0" smtClean="0"/>
              <a:t>crime. </a:t>
            </a:r>
            <a:r>
              <a:rPr lang="en-GB" sz="900" dirty="0"/>
              <a:t>No data are available to indicate </a:t>
            </a:r>
            <a:r>
              <a:rPr lang="en-GB" sz="900" dirty="0" smtClean="0"/>
              <a:t>how much of this rise is </a:t>
            </a:r>
            <a:r>
              <a:rPr lang="en-GB" sz="900" dirty="0"/>
              <a:t>attributable to </a:t>
            </a:r>
            <a:r>
              <a:rPr lang="en-GB" sz="900" dirty="0" smtClean="0"/>
              <a:t>better crime data integrity.  An increase in crime has been experienced in every UK police force .</a:t>
            </a:r>
            <a:endParaRPr lang="en-GB" sz="900" b="1" dirty="0" smtClean="0"/>
          </a:p>
          <a:p>
            <a:pPr marL="285750" indent="-285750">
              <a:buFont typeface="Arial" panose="020B0604020202020204" pitchFamily="34" charset="0"/>
              <a:buChar char="•"/>
            </a:pPr>
            <a:r>
              <a:rPr lang="en-GB" sz="900" b="1" dirty="0" smtClean="0"/>
              <a:t>Priority 3 </a:t>
            </a:r>
            <a:r>
              <a:rPr lang="en-GB" sz="900" dirty="0" smtClean="0"/>
              <a:t>- </a:t>
            </a:r>
            <a:r>
              <a:rPr lang="en-GB" sz="900" u="sng" dirty="0" smtClean="0"/>
              <a:t>Number of incidents of domestic abuse</a:t>
            </a:r>
            <a:r>
              <a:rPr lang="en-GB" sz="9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900" b="1" dirty="0" smtClean="0"/>
              <a:t>Priority 5 </a:t>
            </a:r>
            <a:r>
              <a:rPr lang="en-GB" sz="900" dirty="0" smtClean="0"/>
              <a:t>- </a:t>
            </a:r>
            <a:r>
              <a:rPr lang="en-GB" sz="900" u="sng" dirty="0" smtClean="0"/>
              <a:t>Number of arrests in relation to the trafficking of drugs</a:t>
            </a:r>
            <a:r>
              <a:rPr lang="en-GB" sz="900" dirty="0" smtClean="0"/>
              <a:t>. </a:t>
            </a:r>
            <a:r>
              <a:rPr lang="en-GB" sz="900" dirty="0"/>
              <a:t>D</a:t>
            </a:r>
            <a:r>
              <a:rPr lang="en-GB" sz="9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900" b="1" dirty="0" smtClean="0"/>
              <a:t>Priority 7 </a:t>
            </a:r>
            <a:r>
              <a:rPr lang="en-GB" sz="900" dirty="0" smtClean="0"/>
              <a:t>- </a:t>
            </a:r>
            <a:r>
              <a:rPr lang="en-GB" sz="900" u="sng" dirty="0" smtClean="0"/>
              <a:t>Number of driving related mobile phone crime on Essex roads</a:t>
            </a:r>
            <a:r>
              <a:rPr lang="en-GB" sz="900" dirty="0" smtClean="0"/>
              <a:t>.  This is considered to be deteriorating as there has been a noticeable increase in the number of drivers stopped whilst using a mobile phone at the wheel.</a:t>
            </a:r>
          </a:p>
          <a:p>
            <a:pPr marL="285750" indent="-285750">
              <a:buFont typeface="Arial" panose="020B0604020202020204" pitchFamily="34" charset="0"/>
              <a:buChar char="•"/>
            </a:pPr>
            <a:r>
              <a:rPr lang="en-GB" sz="900" b="1" dirty="0" smtClean="0"/>
              <a:t>Priority 7 </a:t>
            </a:r>
            <a:r>
              <a:rPr lang="en-GB" sz="900" dirty="0" smtClean="0"/>
              <a:t>- </a:t>
            </a:r>
            <a:r>
              <a:rPr lang="en-GB" sz="900" u="sng" dirty="0" smtClean="0"/>
              <a:t>Number of driving under the influence of drink and/or drugs on Essex roads</a:t>
            </a:r>
            <a:r>
              <a:rPr lang="en-GB" sz="900" dirty="0"/>
              <a:t>.</a:t>
            </a:r>
            <a:r>
              <a:rPr lang="en-GB" sz="900" dirty="0" smtClean="0"/>
              <a:t>  Operational Policing Command (</a:t>
            </a:r>
            <a:r>
              <a:rPr lang="en-GB" sz="900" dirty="0" err="1" smtClean="0"/>
              <a:t>OPC</a:t>
            </a:r>
            <a:r>
              <a:rPr lang="en-GB" sz="900" dirty="0" smtClean="0"/>
              <a:t>) have stated that </a:t>
            </a:r>
            <a:r>
              <a:rPr lang="en-GB" sz="900" dirty="0"/>
              <a:t>a</a:t>
            </a:r>
            <a:r>
              <a:rPr lang="en-GB" sz="9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3" name="Picture 2"/>
          <p:cNvPicPr>
            <a:picLocks noChangeAspect="1"/>
          </p:cNvPicPr>
          <p:nvPr/>
        </p:nvPicPr>
        <p:blipFill>
          <a:blip r:embed="rId2"/>
          <a:stretch>
            <a:fillRect/>
          </a:stretch>
        </p:blipFill>
        <p:spPr>
          <a:xfrm>
            <a:off x="287489" y="970010"/>
            <a:ext cx="8460975" cy="3741794"/>
          </a:xfrm>
          <a:prstGeom prst="rect">
            <a:avLst/>
          </a:prstGeom>
        </p:spPr>
      </p:pic>
    </p:spTree>
    <p:extLst>
      <p:ext uri="{BB962C8B-B14F-4D97-AF65-F5344CB8AC3E}">
        <p14:creationId xmlns:p14="http://schemas.microsoft.com/office/powerpoint/2010/main" val="1074715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0" y="651173"/>
            <a:ext cx="9142884" cy="4914166"/>
          </a:xfrm>
          <a:prstGeom prst="rect">
            <a:avLst/>
          </a:prstGeom>
        </p:spPr>
        <p:txBody>
          <a:bodyPr wrap="square">
            <a:spAutoFit/>
          </a:bodyPr>
          <a:lstStyle/>
          <a:p>
            <a:r>
              <a:rPr lang="en-GB" sz="1400" dirty="0" smtClean="0"/>
              <a:t>¹</a:t>
            </a:r>
            <a:r>
              <a:rPr lang="en-GB" sz="1400" baseline="30000" dirty="0" smtClean="0"/>
              <a:t> </a:t>
            </a:r>
            <a:r>
              <a:rPr lang="en-GB" sz="1400" dirty="0" smtClean="0"/>
              <a:t>Results </a:t>
            </a:r>
            <a:r>
              <a:rPr lang="en-GB" sz="1400" dirty="0"/>
              <a:t>are for the period October 2017 to </a:t>
            </a:r>
            <a:r>
              <a:rPr lang="en-GB" sz="1400" dirty="0" smtClean="0"/>
              <a:t>June 2018. </a:t>
            </a:r>
            <a:r>
              <a:rPr lang="en-GB" sz="1400" dirty="0"/>
              <a:t>Essex </a:t>
            </a:r>
            <a:r>
              <a:rPr lang="en-GB" sz="1400" dirty="0" smtClean="0"/>
              <a:t>Police </a:t>
            </a:r>
            <a:r>
              <a:rPr lang="en-GB" sz="1400" dirty="0"/>
              <a:t>performed significantly above the results for the local confidence question contained in the PFCC’s Plan for Q1 and Q2. </a:t>
            </a:r>
            <a:r>
              <a:rPr lang="en-GB" sz="1400" dirty="0" smtClean="0"/>
              <a:t>This </a:t>
            </a:r>
            <a:r>
              <a:rPr lang="en-GB" sz="1400" dirty="0"/>
              <a:t>difference could not be explained and consequently an additional question was added in Q3 with the exact wording used in the CSEW. This is the question now being </a:t>
            </a:r>
            <a:r>
              <a:rPr lang="en-GB" sz="1400" dirty="0" smtClean="0"/>
              <a:t>used.</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June </a:t>
            </a:r>
            <a:r>
              <a:rPr lang="en-GB" sz="1400" dirty="0"/>
              <a:t>2018 vs. 12 months to </a:t>
            </a:r>
            <a:r>
              <a:rPr lang="en-GB" sz="1400" dirty="0" smtClean="0"/>
              <a:t>June </a:t>
            </a:r>
            <a:r>
              <a:rPr lang="en-GB" sz="1400" dirty="0"/>
              <a:t>2017.</a:t>
            </a:r>
          </a:p>
          <a:p>
            <a:endParaRPr lang="en-GB" sz="1400" dirty="0" smtClean="0"/>
          </a:p>
          <a:p>
            <a:r>
              <a:rPr lang="en-GB" sz="1400" baseline="30000" dirty="0" smtClean="0"/>
              <a:t>4</a:t>
            </a:r>
            <a:r>
              <a:rPr lang="en-GB" sz="1400" dirty="0" smtClean="0"/>
              <a:t> Results are for the period July 2017 to June 2018.</a:t>
            </a:r>
            <a:endParaRPr lang="en-GB" sz="1400" dirty="0"/>
          </a:p>
          <a:p>
            <a:endParaRPr lang="en-GB" sz="1400" baseline="30000" dirty="0" smtClean="0"/>
          </a:p>
          <a:p>
            <a:r>
              <a:rPr lang="en-GB" sz="1400" baseline="30000" dirty="0" smtClean="0"/>
              <a:t>5</a:t>
            </a:r>
            <a:r>
              <a:rPr lang="en-GB" sz="1400" dirty="0" smtClean="0"/>
              <a:t> </a:t>
            </a:r>
            <a:r>
              <a:rPr lang="en-GB" sz="1400" dirty="0"/>
              <a:t>Activity is now recorded rather than the number of people arrested</a:t>
            </a:r>
            <a:r>
              <a:rPr lang="en-GB" sz="1400" dirty="0" smtClean="0"/>
              <a:t>. </a:t>
            </a:r>
            <a:r>
              <a:rPr lang="en-GB" sz="1400" dirty="0"/>
              <a:t>If 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counties counting disruptions in different </a:t>
            </a:r>
            <a:r>
              <a:rPr lang="en-GB" sz="1400" dirty="0" smtClean="0"/>
              <a:t>ways. </a:t>
            </a:r>
            <a:r>
              <a:rPr lang="en-GB" sz="1400" dirty="0"/>
              <a:t>The numbers of disruptions now being reported will consequently be substantially lower than previously reported</a:t>
            </a:r>
            <a:r>
              <a:rPr lang="en-GB" sz="1400" dirty="0" smtClean="0"/>
              <a:t>. Data are for November 2018 to December 2018.</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refers to all people killed or seriously injured on Essex’s roads, regardless of whether any criminal offences were committed. ‘Causing Death/Serious Injury by Dangerous/Inconsiderate Driving’, however, refers to the number of crimes of this </a:t>
            </a:r>
            <a:r>
              <a:rPr lang="en-GB" sz="1400" dirty="0" smtClean="0"/>
              <a:t>type</a:t>
            </a:r>
            <a:r>
              <a:rPr lang="en-GB" sz="1400" dirty="0"/>
              <a:t>.</a:t>
            </a: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70502</TotalTime>
  <Words>1986</Words>
  <Application>Microsoft Office PowerPoint</Application>
  <PresentationFormat>On-screen Show (4:3)</PresentationFormat>
  <Paragraphs>152</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Glykeria Anyfanti 42079187</cp:lastModifiedBy>
  <cp:revision>1930</cp:revision>
  <cp:lastPrinted>2019-01-24T09:22:58Z</cp:lastPrinted>
  <dcterms:created xsi:type="dcterms:W3CDTF">2016-11-25T10:22:24Z</dcterms:created>
  <dcterms:modified xsi:type="dcterms:W3CDTF">2019-01-24T12:49:52Z</dcterms:modified>
</cp:coreProperties>
</file>