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86" r:id="rId3"/>
    <p:sldId id="292" r:id="rId4"/>
    <p:sldId id="297" r:id="rId5"/>
    <p:sldId id="308" r:id="rId6"/>
    <p:sldId id="310" r:id="rId7"/>
    <p:sldId id="309" r:id="rId8"/>
    <p:sldId id="275" r:id="rId9"/>
    <p:sldId id="288" r:id="rId10"/>
    <p:sldId id="294" r:id="rId11"/>
    <p:sldId id="279" r:id="rId12"/>
    <p:sldId id="285" r:id="rId13"/>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1" name="Mark Johnson 42078336" initials="MJ4" lastIdx="6"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7"/>
    <a:srgbClr val="E9EDF4"/>
    <a:srgbClr val="1F3651"/>
    <a:srgbClr val="142232"/>
    <a:srgbClr val="E890AB"/>
    <a:srgbClr val="83F5BF"/>
    <a:srgbClr val="FFFF66"/>
    <a:srgbClr val="132041"/>
    <a:srgbClr val="1C30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11" autoAdjust="0"/>
    <p:restoredTop sz="93781" autoAdjust="0"/>
  </p:normalViewPr>
  <p:slideViewPr>
    <p:cSldViewPr>
      <p:cViewPr varScale="1">
        <p:scale>
          <a:sx n="115" d="100"/>
          <a:sy n="115" d="100"/>
        </p:scale>
        <p:origin x="176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1118" cy="497047"/>
          </a:xfrm>
          <a:prstGeom prst="rect">
            <a:avLst/>
          </a:prstGeom>
        </p:spPr>
        <p:txBody>
          <a:bodyPr vert="horz" lIns="92246" tIns="46122" rIns="92246" bIns="46122" rtlCol="0"/>
          <a:lstStyle>
            <a:lvl1pPr algn="l">
              <a:defRPr sz="1200"/>
            </a:lvl1pPr>
          </a:lstStyle>
          <a:p>
            <a:endParaRPr lang="en-GB" dirty="0"/>
          </a:p>
        </p:txBody>
      </p:sp>
      <p:sp>
        <p:nvSpPr>
          <p:cNvPr id="3" name="Date Placeholder 2"/>
          <p:cNvSpPr>
            <a:spLocks noGrp="1"/>
          </p:cNvSpPr>
          <p:nvPr>
            <p:ph type="dt" sz="quarter" idx="1"/>
          </p:nvPr>
        </p:nvSpPr>
        <p:spPr>
          <a:xfrm>
            <a:off x="3856063" y="1"/>
            <a:ext cx="2951118" cy="497047"/>
          </a:xfrm>
          <a:prstGeom prst="rect">
            <a:avLst/>
          </a:prstGeom>
        </p:spPr>
        <p:txBody>
          <a:bodyPr vert="horz" lIns="92246" tIns="46122" rIns="92246" bIns="46122" rtlCol="0"/>
          <a:lstStyle>
            <a:lvl1pPr algn="r">
              <a:defRPr sz="1200"/>
            </a:lvl1pPr>
          </a:lstStyle>
          <a:p>
            <a:fld id="{5903D7C5-9F6C-4676-B42A-1E0731642E03}" type="datetimeFigureOut">
              <a:rPr lang="en-GB" smtClean="0"/>
              <a:t>23/08/2018</a:t>
            </a:fld>
            <a:endParaRPr lang="en-GB" dirty="0"/>
          </a:p>
        </p:txBody>
      </p:sp>
      <p:sp>
        <p:nvSpPr>
          <p:cNvPr id="4" name="Footer Placeholder 3"/>
          <p:cNvSpPr>
            <a:spLocks noGrp="1"/>
          </p:cNvSpPr>
          <p:nvPr>
            <p:ph type="ftr" sz="quarter" idx="2"/>
          </p:nvPr>
        </p:nvSpPr>
        <p:spPr>
          <a:xfrm>
            <a:off x="0" y="9442282"/>
            <a:ext cx="2951118" cy="497047"/>
          </a:xfrm>
          <a:prstGeom prst="rect">
            <a:avLst/>
          </a:prstGeom>
        </p:spPr>
        <p:txBody>
          <a:bodyPr vert="horz" lIns="92246" tIns="46122" rIns="92246" bIns="46122"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6063" y="9442282"/>
            <a:ext cx="2951118" cy="497047"/>
          </a:xfrm>
          <a:prstGeom prst="rect">
            <a:avLst/>
          </a:prstGeom>
        </p:spPr>
        <p:txBody>
          <a:bodyPr vert="horz" lIns="92246" tIns="46122" rIns="92246" bIns="46122"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1118" cy="497047"/>
          </a:xfrm>
          <a:prstGeom prst="rect">
            <a:avLst/>
          </a:prstGeom>
        </p:spPr>
        <p:txBody>
          <a:bodyPr vert="horz" lIns="92246" tIns="46122" rIns="92246" bIns="46122" rtlCol="0"/>
          <a:lstStyle>
            <a:lvl1pPr algn="l">
              <a:defRPr sz="1200"/>
            </a:lvl1pPr>
          </a:lstStyle>
          <a:p>
            <a:endParaRPr lang="en-GB" dirty="0"/>
          </a:p>
        </p:txBody>
      </p:sp>
      <p:sp>
        <p:nvSpPr>
          <p:cNvPr id="3" name="Date Placeholder 2"/>
          <p:cNvSpPr>
            <a:spLocks noGrp="1"/>
          </p:cNvSpPr>
          <p:nvPr>
            <p:ph type="dt" idx="1"/>
          </p:nvPr>
        </p:nvSpPr>
        <p:spPr>
          <a:xfrm>
            <a:off x="3856063" y="1"/>
            <a:ext cx="2951118" cy="497047"/>
          </a:xfrm>
          <a:prstGeom prst="rect">
            <a:avLst/>
          </a:prstGeom>
        </p:spPr>
        <p:txBody>
          <a:bodyPr vert="horz" lIns="92246" tIns="46122" rIns="92246" bIns="46122" rtlCol="0"/>
          <a:lstStyle>
            <a:lvl1pPr algn="r">
              <a:defRPr sz="1200"/>
            </a:lvl1pPr>
          </a:lstStyle>
          <a:p>
            <a:fld id="{94FE0818-969F-4496-9006-8FE67EE6E561}" type="datetimeFigureOut">
              <a:rPr lang="en-GB" smtClean="0"/>
              <a:t>23/08/2018</a:t>
            </a:fld>
            <a:endParaRPr lang="en-GB" dirty="0"/>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2246" tIns="46122" rIns="92246" bIns="46122" rtlCol="0" anchor="ctr"/>
          <a:lstStyle/>
          <a:p>
            <a:endParaRPr lang="en-GB" dirty="0"/>
          </a:p>
        </p:txBody>
      </p:sp>
      <p:sp>
        <p:nvSpPr>
          <p:cNvPr id="5" name="Notes Placeholder 4"/>
          <p:cNvSpPr>
            <a:spLocks noGrp="1"/>
          </p:cNvSpPr>
          <p:nvPr>
            <p:ph type="body" sz="quarter" idx="3"/>
          </p:nvPr>
        </p:nvSpPr>
        <p:spPr>
          <a:xfrm>
            <a:off x="681523" y="4722739"/>
            <a:ext cx="5445745" cy="4473416"/>
          </a:xfrm>
          <a:prstGeom prst="rect">
            <a:avLst/>
          </a:prstGeom>
        </p:spPr>
        <p:txBody>
          <a:bodyPr vert="horz" lIns="92246" tIns="46122" rIns="92246" bIns="4612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282"/>
            <a:ext cx="2951118" cy="497047"/>
          </a:xfrm>
          <a:prstGeom prst="rect">
            <a:avLst/>
          </a:prstGeom>
        </p:spPr>
        <p:txBody>
          <a:bodyPr vert="horz" lIns="92246" tIns="46122" rIns="92246" bIns="46122"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063" y="9442282"/>
            <a:ext cx="2951118" cy="497047"/>
          </a:xfrm>
          <a:prstGeom prst="rect">
            <a:avLst/>
          </a:prstGeom>
        </p:spPr>
        <p:txBody>
          <a:bodyPr vert="horz" lIns="92246" tIns="46122" rIns="92246" bIns="46122"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23/08/2018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23/08/2018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23/08/2018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23/08/2018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23/08/2018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23/08/2018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23/08/2018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23/08/2018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23/08/2018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23/08/2018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23/08/2018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23/08/2018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smtClean="0"/>
              <a:t>Police and Crime Plan 2016-2020</a:t>
            </a:r>
          </a:p>
          <a:p>
            <a:r>
              <a:rPr lang="en-GB" sz="4000" b="1" dirty="0" smtClean="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smtClean="0"/>
              <a:t>July 2018</a:t>
            </a:r>
            <a:endParaRPr lang="en-GB" sz="2800" b="1" dirty="0"/>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1107996"/>
          </a:xfrm>
          <a:prstGeom prst="rect">
            <a:avLst/>
          </a:prstGeom>
          <a:noFill/>
        </p:spPr>
        <p:txBody>
          <a:bodyPr wrap="square" rtlCol="0">
            <a:spAutoFit/>
          </a:bodyPr>
          <a:lstStyle/>
          <a:p>
            <a:pPr algn="r"/>
            <a:r>
              <a:rPr lang="en-GB" sz="1600" dirty="0" smtClean="0"/>
              <a:t>Version 1.3</a:t>
            </a:r>
          </a:p>
          <a:p>
            <a:pPr algn="r"/>
            <a:r>
              <a:rPr lang="en-GB" sz="1600" dirty="0" smtClean="0"/>
              <a:t>Produced August 2018</a:t>
            </a:r>
          </a:p>
          <a:p>
            <a:pPr algn="r"/>
            <a:r>
              <a:rPr lang="en-GB" sz="1600" dirty="0" smtClean="0"/>
              <a:t>Performance Information Unit, Essex Police</a:t>
            </a:r>
          </a:p>
          <a:p>
            <a:pPr algn="r"/>
            <a:r>
              <a:rPr lang="en-GB" sz="1600" dirty="0"/>
              <a:t>Sensitivity: </a:t>
            </a:r>
            <a:r>
              <a:rPr lang="en-GB" sz="1600" dirty="0" smtClean="0"/>
              <a:t>Official</a:t>
            </a:r>
            <a:endParaRPr lang="en-GB" sz="1600" dirty="0"/>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smtClean="0">
                <a:solidFill>
                  <a:schemeClr val="bg1">
                    <a:lumMod val="50000"/>
                  </a:schemeClr>
                </a:solidFill>
              </a:rPr>
              <a:t>National </a:t>
            </a:r>
            <a:r>
              <a:rPr lang="en-GB" sz="1200" i="1" dirty="0">
                <a:solidFill>
                  <a:schemeClr val="bg1">
                    <a:lumMod val="50000"/>
                  </a:schemeClr>
                </a:solidFill>
              </a:rPr>
              <a:t>and MSG positions are to </a:t>
            </a:r>
            <a:r>
              <a:rPr lang="en-GB" sz="1200" i="1" dirty="0" smtClean="0">
                <a:solidFill>
                  <a:schemeClr val="bg1">
                    <a:lumMod val="50000"/>
                  </a:schemeClr>
                </a:solidFill>
              </a:rPr>
              <a:t>30</a:t>
            </a:r>
            <a:r>
              <a:rPr lang="en-GB" sz="1200" i="1" baseline="30000" dirty="0" smtClean="0">
                <a:solidFill>
                  <a:schemeClr val="bg1">
                    <a:lumMod val="50000"/>
                  </a:schemeClr>
                </a:solidFill>
              </a:rPr>
              <a:t>th</a:t>
            </a:r>
            <a:r>
              <a:rPr lang="en-GB" sz="1200" i="1" dirty="0" smtClean="0">
                <a:solidFill>
                  <a:schemeClr val="bg1">
                    <a:lumMod val="50000"/>
                  </a:schemeClr>
                </a:solidFill>
              </a:rPr>
              <a:t> June 2018 (Essex Police data are to 31</a:t>
            </a:r>
            <a:r>
              <a:rPr lang="en-GB" sz="1200" i="1" baseline="30000" dirty="0" smtClean="0">
                <a:solidFill>
                  <a:schemeClr val="bg1">
                    <a:lumMod val="50000"/>
                  </a:schemeClr>
                </a:solidFill>
              </a:rPr>
              <a:t>st</a:t>
            </a:r>
            <a:r>
              <a:rPr lang="en-GB" sz="1200" i="1" dirty="0" smtClean="0">
                <a:solidFill>
                  <a:schemeClr val="bg1">
                    <a:lumMod val="50000"/>
                  </a:schemeClr>
                </a:solidFill>
              </a:rPr>
              <a:t> July 2018).  </a:t>
            </a:r>
            <a:endParaRPr lang="en-GB" sz="1200" i="1" dirty="0">
              <a:solidFill>
                <a:schemeClr val="bg1">
                  <a:lumMod val="50000"/>
                </a:schemeClr>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07" y="4581128"/>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4804713" cy="400110"/>
          </a:xfrm>
          <a:prstGeom prst="rect">
            <a:avLst/>
          </a:prstGeom>
        </p:spPr>
        <p:txBody>
          <a:bodyPr wrap="none">
            <a:spAutoFit/>
          </a:bodyPr>
          <a:lstStyle/>
          <a:p>
            <a:r>
              <a:rPr lang="en-GB" sz="2000" b="1" dirty="0" smtClean="0">
                <a:solidFill>
                  <a:schemeClr val="bg1"/>
                </a:solidFill>
              </a:rPr>
              <a:t>Crime Tree Data – Rolling 12 Months to July</a:t>
            </a:r>
            <a:endParaRPr lang="en-GB" sz="2000" b="1" dirty="0">
              <a:solidFill>
                <a:schemeClr val="bg1"/>
              </a:solidFill>
            </a:endParaRP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smtClean="0"/>
              <a:t>Table 2</a:t>
            </a:r>
            <a:endParaRPr lang="en-GB" sz="1100" dirty="0"/>
          </a:p>
        </p:txBody>
      </p:sp>
      <p:sp>
        <p:nvSpPr>
          <p:cNvPr id="4" name="Slide Number Placeholder 3"/>
          <p:cNvSpPr>
            <a:spLocks noGrp="1"/>
          </p:cNvSpPr>
          <p:nvPr>
            <p:ph type="sldNum" sz="quarter" idx="12"/>
          </p:nvPr>
        </p:nvSpPr>
        <p:spPr/>
        <p:txBody>
          <a:bodyPr/>
          <a:lstStyle/>
          <a:p>
            <a:fld id="{E0D83E65-4E55-4BA6-A0BC-212B9D3BDCE3}" type="slidenum">
              <a:rPr lang="en-GB" smtClean="0"/>
              <a:pPr/>
              <a:t>10</a:t>
            </a:fld>
            <a:endParaRPr lang="en-GB" dirty="0"/>
          </a:p>
        </p:txBody>
      </p:sp>
      <p:pic>
        <p:nvPicPr>
          <p:cNvPr id="3" name="Picture 2"/>
          <p:cNvPicPr>
            <a:picLocks noChangeAspect="1"/>
          </p:cNvPicPr>
          <p:nvPr/>
        </p:nvPicPr>
        <p:blipFill>
          <a:blip r:embed="rId2"/>
          <a:stretch>
            <a:fillRect/>
          </a:stretch>
        </p:blipFill>
        <p:spPr>
          <a:xfrm>
            <a:off x="107504" y="1057626"/>
            <a:ext cx="8972933" cy="5035670"/>
          </a:xfrm>
          <a:prstGeom prst="rect">
            <a:avLst/>
          </a:prstGeom>
        </p:spPr>
      </p:pic>
    </p:spTree>
    <p:extLst>
      <p:ext uri="{BB962C8B-B14F-4D97-AF65-F5344CB8AC3E}">
        <p14:creationId xmlns:p14="http://schemas.microsoft.com/office/powerpoint/2010/main" val="3726129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4804713" cy="400110"/>
          </a:xfrm>
          <a:prstGeom prst="rect">
            <a:avLst/>
          </a:prstGeom>
        </p:spPr>
        <p:txBody>
          <a:bodyPr wrap="none">
            <a:spAutoFit/>
          </a:bodyPr>
          <a:lstStyle/>
          <a:p>
            <a:r>
              <a:rPr lang="en-GB" sz="2000" b="1" dirty="0" smtClean="0">
                <a:solidFill>
                  <a:schemeClr val="bg1"/>
                </a:solidFill>
              </a:rPr>
              <a:t>Crime Tree Data – Rolling 12 Months to July</a:t>
            </a:r>
            <a:endParaRPr lang="en-GB" sz="2000" b="1" dirty="0">
              <a:solidFill>
                <a:schemeClr val="bg1"/>
              </a:solidFill>
            </a:endParaRP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smtClean="0"/>
              <a:t>Table 3</a:t>
            </a:r>
            <a:endParaRPr lang="en-GB" sz="1100" dirty="0"/>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11</a:t>
            </a:fld>
            <a:endParaRPr lang="en-GB" dirty="0"/>
          </a:p>
        </p:txBody>
      </p:sp>
      <p:pic>
        <p:nvPicPr>
          <p:cNvPr id="4" name="Picture 3"/>
          <p:cNvPicPr>
            <a:picLocks noChangeAspect="1"/>
          </p:cNvPicPr>
          <p:nvPr/>
        </p:nvPicPr>
        <p:blipFill>
          <a:blip r:embed="rId2"/>
          <a:stretch>
            <a:fillRect/>
          </a:stretch>
        </p:blipFill>
        <p:spPr>
          <a:xfrm>
            <a:off x="134045" y="1412776"/>
            <a:ext cx="8842917" cy="2376264"/>
          </a:xfrm>
          <a:prstGeom prst="rect">
            <a:avLst/>
          </a:prstGeom>
        </p:spPr>
      </p:pic>
    </p:spTree>
    <p:extLst>
      <p:ext uri="{BB962C8B-B14F-4D97-AF65-F5344CB8AC3E}">
        <p14:creationId xmlns:p14="http://schemas.microsoft.com/office/powerpoint/2010/main" val="2461195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96881" cy="400110"/>
          </a:xfrm>
          <a:prstGeom prst="rect">
            <a:avLst/>
          </a:prstGeom>
        </p:spPr>
        <p:txBody>
          <a:bodyPr wrap="none">
            <a:spAutoFit/>
          </a:bodyPr>
          <a:lstStyle/>
          <a:p>
            <a:r>
              <a:rPr lang="en-GB" sz="2000" b="1" dirty="0" smtClean="0">
                <a:solidFill>
                  <a:schemeClr val="bg1"/>
                </a:solidFill>
              </a:rPr>
              <a:t>Crime Mix – Rolling 12 Months to July 2017 vs. 2018</a:t>
            </a:r>
            <a:endParaRPr lang="en-GB" sz="2000" b="1" dirty="0">
              <a:solidFill>
                <a:schemeClr val="bg1"/>
              </a:solidFill>
            </a:endParaRPr>
          </a:p>
        </p:txBody>
      </p:sp>
      <p:sp>
        <p:nvSpPr>
          <p:cNvPr id="12" name="TextBox 11"/>
          <p:cNvSpPr txBox="1"/>
          <p:nvPr/>
        </p:nvSpPr>
        <p:spPr>
          <a:xfrm>
            <a:off x="1823193" y="958005"/>
            <a:ext cx="1236639" cy="261610"/>
          </a:xfrm>
          <a:prstGeom prst="rect">
            <a:avLst/>
          </a:prstGeom>
          <a:noFill/>
        </p:spPr>
        <p:txBody>
          <a:bodyPr wrap="square" rtlCol="0">
            <a:spAutoFit/>
          </a:bodyPr>
          <a:lstStyle/>
          <a:p>
            <a:pPr algn="ctr"/>
            <a:r>
              <a:rPr lang="en-GB" sz="1100" dirty="0" smtClean="0"/>
              <a:t>Figure 13</a:t>
            </a:r>
            <a:endParaRPr lang="en-GB" sz="1100" dirty="0"/>
          </a:p>
        </p:txBody>
      </p:sp>
      <p:sp>
        <p:nvSpPr>
          <p:cNvPr id="4" name="Slide Number Placeholder 3"/>
          <p:cNvSpPr>
            <a:spLocks noGrp="1"/>
          </p:cNvSpPr>
          <p:nvPr>
            <p:ph type="sldNum" sz="quarter" idx="12"/>
          </p:nvPr>
        </p:nvSpPr>
        <p:spPr/>
        <p:txBody>
          <a:bodyPr/>
          <a:lstStyle/>
          <a:p>
            <a:fld id="{E0D83E65-4E55-4BA6-A0BC-212B9D3BDCE3}" type="slidenum">
              <a:rPr lang="en-GB" smtClean="0"/>
              <a:pPr/>
              <a:t>12</a:t>
            </a:fld>
            <a:endParaRPr lang="en-GB" dirty="0"/>
          </a:p>
        </p:txBody>
      </p:sp>
      <p:sp>
        <p:nvSpPr>
          <p:cNvPr id="17" name="TextBox 16"/>
          <p:cNvSpPr txBox="1"/>
          <p:nvPr/>
        </p:nvSpPr>
        <p:spPr>
          <a:xfrm>
            <a:off x="6143673" y="958005"/>
            <a:ext cx="1236639" cy="261610"/>
          </a:xfrm>
          <a:prstGeom prst="rect">
            <a:avLst/>
          </a:prstGeom>
          <a:noFill/>
        </p:spPr>
        <p:txBody>
          <a:bodyPr wrap="square" rtlCol="0">
            <a:spAutoFit/>
          </a:bodyPr>
          <a:lstStyle/>
          <a:p>
            <a:pPr algn="ctr"/>
            <a:r>
              <a:rPr lang="en-GB" sz="1100" dirty="0" smtClean="0"/>
              <a:t>Figure 14</a:t>
            </a:r>
            <a:endParaRPr lang="en-GB" sz="1100" dirty="0"/>
          </a:p>
        </p:txBody>
      </p:sp>
      <p:sp>
        <p:nvSpPr>
          <p:cNvPr id="5" name="TextBox 4"/>
          <p:cNvSpPr txBox="1"/>
          <p:nvPr/>
        </p:nvSpPr>
        <p:spPr>
          <a:xfrm>
            <a:off x="59644" y="4221088"/>
            <a:ext cx="8976852" cy="1384995"/>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Violence Against the Person saw a 3.5% point increase in the proportion of all crime; it also experienced the biggest volume rise (8,933 further offences). Public Order Offences saw a 0.8% point increase in the proportion of all crime, and experienced the second biggest volume rise (2,064 offences).  </a:t>
            </a:r>
          </a:p>
          <a:p>
            <a:endParaRPr lang="en-GB" sz="1400" dirty="0" smtClean="0">
              <a:solidFill>
                <a:srgbClr val="FF0000"/>
              </a:solidFill>
            </a:endParaRPr>
          </a:p>
          <a:p>
            <a:pPr marL="285750" indent="-285750">
              <a:buFont typeface="Arial" panose="020B0604020202020204" pitchFamily="34" charset="0"/>
              <a:buChar char="•"/>
            </a:pPr>
            <a:r>
              <a:rPr lang="en-GB" sz="1400" dirty="0" smtClean="0"/>
              <a:t>14.3% of crime is Domestic Abuse-related; this proportion has increased from 13.9% for 12 months to June 2018. Domestic Abuse-related Violence Against the Person increased to 34.7% (from 34.4% for 12 months to June 2018).  </a:t>
            </a:r>
          </a:p>
        </p:txBody>
      </p:sp>
      <p:pic>
        <p:nvPicPr>
          <p:cNvPr id="3" name="Picture 2"/>
          <p:cNvPicPr>
            <a:picLocks noChangeAspect="1"/>
          </p:cNvPicPr>
          <p:nvPr/>
        </p:nvPicPr>
        <p:blipFill>
          <a:blip r:embed="rId2"/>
          <a:stretch>
            <a:fillRect/>
          </a:stretch>
        </p:blipFill>
        <p:spPr>
          <a:xfrm>
            <a:off x="107504" y="1219615"/>
            <a:ext cx="4300933" cy="2571240"/>
          </a:xfrm>
          <a:prstGeom prst="rect">
            <a:avLst/>
          </a:prstGeom>
        </p:spPr>
      </p:pic>
      <p:pic>
        <p:nvPicPr>
          <p:cNvPr id="6" name="Picture 5"/>
          <p:cNvPicPr>
            <a:picLocks noChangeAspect="1"/>
          </p:cNvPicPr>
          <p:nvPr/>
        </p:nvPicPr>
        <p:blipFill>
          <a:blip r:embed="rId3"/>
          <a:stretch>
            <a:fillRect/>
          </a:stretch>
        </p:blipFill>
        <p:spPr>
          <a:xfrm>
            <a:off x="4644008" y="1212029"/>
            <a:ext cx="4416135" cy="2578825"/>
          </a:xfrm>
          <a:prstGeom prst="rect">
            <a:avLst/>
          </a:prstGeom>
        </p:spPr>
      </p:pic>
    </p:spTree>
    <p:extLst>
      <p:ext uri="{BB962C8B-B14F-4D97-AF65-F5344CB8AC3E}">
        <p14:creationId xmlns:p14="http://schemas.microsoft.com/office/powerpoint/2010/main" val="3794913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7" name="TextBox 6"/>
          <p:cNvSpPr txBox="1"/>
          <p:nvPr/>
        </p:nvSpPr>
        <p:spPr>
          <a:xfrm>
            <a:off x="79542" y="716498"/>
            <a:ext cx="4780489" cy="4832092"/>
          </a:xfrm>
          <a:prstGeom prst="rect">
            <a:avLst/>
          </a:prstGeom>
          <a:noFill/>
        </p:spPr>
        <p:txBody>
          <a:bodyPr wrap="square" rtlCol="0">
            <a:spAutoFit/>
          </a:bodyPr>
          <a:lstStyle/>
          <a:p>
            <a:r>
              <a:rPr lang="en-GB" sz="1600" b="1" u="sng" dirty="0" smtClean="0"/>
              <a:t>Key Areas</a:t>
            </a:r>
          </a:p>
          <a:p>
            <a:endParaRPr lang="en-GB" sz="800" u="sng" dirty="0" smtClean="0">
              <a:solidFill>
                <a:srgbClr val="FF0000"/>
              </a:solidFill>
            </a:endParaRPr>
          </a:p>
          <a:p>
            <a:r>
              <a:rPr lang="en-GB" sz="1200" b="1" dirty="0" smtClean="0"/>
              <a:t>All Crime</a:t>
            </a:r>
            <a:endParaRPr lang="en-GB" sz="1200" b="1" dirty="0"/>
          </a:p>
          <a:p>
            <a:pPr marL="171450" indent="-171450">
              <a:buFont typeface="Arial" panose="020B0604020202020204" pitchFamily="34" charset="0"/>
              <a:buChar char="•"/>
            </a:pPr>
            <a:r>
              <a:rPr lang="en-GB" sz="1200" dirty="0" smtClean="0"/>
              <a:t>10.9% </a:t>
            </a:r>
            <a:r>
              <a:rPr lang="en-GB" sz="1200" dirty="0"/>
              <a:t>increase </a:t>
            </a:r>
            <a:r>
              <a:rPr lang="en-GB" sz="1200" dirty="0" smtClean="0"/>
              <a:t>(13,760 additional offences)</a:t>
            </a:r>
            <a:r>
              <a:rPr lang="en-GB" sz="1200" baseline="30000" dirty="0" smtClean="0"/>
              <a:t>+</a:t>
            </a:r>
            <a:r>
              <a:rPr lang="en-GB" sz="1200" dirty="0" smtClean="0"/>
              <a:t>. The </a:t>
            </a:r>
            <a:r>
              <a:rPr lang="en-GB" sz="1200" dirty="0"/>
              <a:t>national increase~ was 12.9</a:t>
            </a:r>
            <a:r>
              <a:rPr lang="en-GB" sz="1200" dirty="0" smtClean="0"/>
              <a:t>%.</a:t>
            </a:r>
          </a:p>
          <a:p>
            <a:pPr marL="171450" indent="-171450">
              <a:buFont typeface="Arial" panose="020B0604020202020204" pitchFamily="34" charset="0"/>
              <a:buChar char="•"/>
            </a:pPr>
            <a:r>
              <a:rPr lang="en-GB" sz="1200" dirty="0" smtClean="0"/>
              <a:t>Essex is 7</a:t>
            </a:r>
            <a:r>
              <a:rPr lang="en-GB" sz="1200" baseline="30000" dirty="0" smtClean="0"/>
              <a:t>th</a:t>
            </a:r>
            <a:r>
              <a:rPr lang="en-GB" sz="1200" dirty="0" smtClean="0"/>
              <a:t> (out </a:t>
            </a:r>
            <a:r>
              <a:rPr lang="en-GB" sz="1200" dirty="0"/>
              <a:t>of eight</a:t>
            </a:r>
            <a:r>
              <a:rPr lang="en-GB" sz="1200" dirty="0" smtClean="0"/>
              <a:t>) in its Most Similar Group of forces (MSG), and is 28</a:t>
            </a:r>
            <a:r>
              <a:rPr lang="en-GB" sz="1200" baseline="30000" dirty="0" smtClean="0"/>
              <a:t>th</a:t>
            </a:r>
            <a:r>
              <a:rPr lang="en-GB" sz="1200" dirty="0" smtClean="0"/>
              <a:t> nationally* for crime increase. Essex is 5</a:t>
            </a:r>
            <a:r>
              <a:rPr lang="en-GB" sz="1200" baseline="30000" dirty="0" smtClean="0"/>
              <a:t>th</a:t>
            </a:r>
            <a:r>
              <a:rPr lang="en-GB" sz="1200" dirty="0" smtClean="0"/>
              <a:t> in its MSG and 22</a:t>
            </a:r>
            <a:r>
              <a:rPr lang="en-GB" sz="1200" baseline="30000" dirty="0" smtClean="0"/>
              <a:t>nd</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40 </a:t>
            </a:r>
            <a:r>
              <a:rPr lang="en-GB" sz="1200" dirty="0"/>
              <a:t>out of 42 forces</a:t>
            </a:r>
            <a:r>
              <a:rPr lang="en-GB" sz="1200" dirty="0" smtClean="0"/>
              <a:t>. </a:t>
            </a:r>
          </a:p>
          <a:p>
            <a:pPr marL="171450" indent="-171450">
              <a:buFont typeface="Arial" panose="020B0604020202020204" pitchFamily="34" charset="0"/>
              <a:buChar char="•"/>
            </a:pPr>
            <a:r>
              <a:rPr lang="en-GB" sz="1200" dirty="0" smtClean="0"/>
              <a:t>The Force and seven out of 14 districts experienced statistically significant increases in July 2018.</a:t>
            </a:r>
          </a:p>
          <a:p>
            <a:pPr marL="171450" indent="-171450">
              <a:buFont typeface="Arial" panose="020B0604020202020204" pitchFamily="34" charset="0"/>
              <a:buChar char="•"/>
            </a:pPr>
            <a:r>
              <a:rPr lang="en-GB" sz="1200" dirty="0" smtClean="0"/>
              <a:t>The forecast</a:t>
            </a:r>
            <a:r>
              <a:rPr lang="en-GB" sz="1200" baseline="30000" dirty="0" smtClean="0"/>
              <a:t>^</a:t>
            </a:r>
            <a:r>
              <a:rPr lang="en-GB" sz="1200" dirty="0" smtClean="0"/>
              <a:t> is that All Crime will increase.</a:t>
            </a:r>
            <a:r>
              <a:rPr lang="en-GB" sz="1200" dirty="0" smtClean="0">
                <a:solidFill>
                  <a:srgbClr val="FF0000"/>
                </a:solidFill>
              </a:rPr>
              <a:t/>
            </a:r>
            <a:br>
              <a:rPr lang="en-GB" sz="1200" dirty="0" smtClean="0">
                <a:solidFill>
                  <a:srgbClr val="FF0000"/>
                </a:solidFill>
              </a:rPr>
            </a:br>
            <a:endParaRPr lang="en-GB" sz="1200" dirty="0" smtClean="0">
              <a:solidFill>
                <a:srgbClr val="FF0000"/>
              </a:solidFill>
            </a:endParaRPr>
          </a:p>
          <a:p>
            <a:endParaRPr lang="en-GB" sz="1200" dirty="0" smtClean="0">
              <a:solidFill>
                <a:srgbClr val="FF0000"/>
              </a:solidFill>
            </a:endParaRPr>
          </a:p>
          <a:p>
            <a:endParaRPr lang="en-GB" sz="800" dirty="0" smtClean="0">
              <a:solidFill>
                <a:srgbClr val="FF0000"/>
              </a:solidFill>
            </a:endParaRPr>
          </a:p>
          <a:p>
            <a:r>
              <a:rPr lang="en-GB" sz="1200" b="1" dirty="0" smtClean="0"/>
              <a:t>All Crime Solved </a:t>
            </a:r>
            <a:r>
              <a:rPr lang="en-GB" sz="1200" b="1" dirty="0"/>
              <a:t>Rate</a:t>
            </a:r>
          </a:p>
          <a:p>
            <a:pPr marL="171450" indent="-171450">
              <a:buFont typeface="Arial" panose="020B0604020202020204" pitchFamily="34" charset="0"/>
              <a:buChar char="•"/>
            </a:pPr>
            <a:r>
              <a:rPr lang="en-GB" sz="1200" dirty="0" smtClean="0"/>
              <a:t>3.1% </a:t>
            </a:r>
            <a:r>
              <a:rPr lang="en-GB" sz="1200" dirty="0"/>
              <a:t>point decrease (</a:t>
            </a:r>
            <a:r>
              <a:rPr lang="en-GB" sz="1200" dirty="0" smtClean="0"/>
              <a:t>to 15.0%)</a:t>
            </a:r>
            <a:r>
              <a:rPr lang="en-GB" sz="1200" baseline="30000" dirty="0"/>
              <a:t> </a:t>
            </a:r>
            <a:r>
              <a:rPr lang="en-GB" sz="1200" baseline="30000" dirty="0" smtClean="0"/>
              <a:t>+</a:t>
            </a:r>
            <a:r>
              <a:rPr lang="en-GB" sz="1200" baseline="30000" dirty="0"/>
              <a:t>+</a:t>
            </a:r>
            <a:r>
              <a:rPr lang="en-GB" sz="1200" dirty="0" smtClean="0"/>
              <a:t>.</a:t>
            </a:r>
          </a:p>
          <a:p>
            <a:pPr marL="171450" indent="-171450">
              <a:buFont typeface="Arial" panose="020B0604020202020204" pitchFamily="34" charset="0"/>
              <a:buChar char="•"/>
            </a:pPr>
            <a:r>
              <a:rPr lang="en-GB" sz="1200" dirty="0" smtClean="0"/>
              <a:t>The number of crimes solved also fell: by 8.2% (1,895 fewer solved outcomes to 21,104).</a:t>
            </a:r>
          </a:p>
          <a:p>
            <a:pPr marL="171450" indent="-171450">
              <a:buFont typeface="Arial" panose="020B0604020202020204" pitchFamily="34" charset="0"/>
              <a:buChar char="•"/>
            </a:pPr>
            <a:r>
              <a:rPr lang="en-GB" sz="1200" dirty="0" smtClean="0"/>
              <a:t>Essex </a:t>
            </a:r>
            <a:r>
              <a:rPr lang="en-GB" sz="1200" dirty="0"/>
              <a:t>is 6</a:t>
            </a:r>
            <a:r>
              <a:rPr lang="en-GB" sz="1200" baseline="30000" dirty="0" smtClean="0"/>
              <a:t>th</a:t>
            </a:r>
            <a:r>
              <a:rPr lang="en-GB" sz="1200" dirty="0" smtClean="0"/>
              <a:t> in its </a:t>
            </a:r>
            <a:r>
              <a:rPr lang="en-GB" sz="1200" dirty="0"/>
              <a:t>MSG and </a:t>
            </a:r>
            <a:r>
              <a:rPr lang="en-GB" sz="1200" dirty="0" smtClean="0"/>
              <a:t>20</a:t>
            </a:r>
            <a:r>
              <a:rPr lang="en-GB" sz="1200" baseline="30000" dirty="0" smtClean="0"/>
              <a:t>th</a:t>
            </a:r>
            <a:r>
              <a:rPr lang="en-GB" sz="1200" dirty="0" smtClean="0"/>
              <a:t> nationally </a:t>
            </a:r>
            <a:r>
              <a:rPr lang="en-GB" sz="1200" dirty="0"/>
              <a:t>for </a:t>
            </a:r>
            <a:r>
              <a:rPr lang="en-GB" sz="1200" dirty="0" smtClean="0"/>
              <a:t>solved rate % point change. Essex has the 4</a:t>
            </a:r>
            <a:r>
              <a:rPr lang="en-GB" sz="1200" baseline="30000" dirty="0" smtClean="0"/>
              <a:t>th</a:t>
            </a:r>
            <a:r>
              <a:rPr lang="en-GB" sz="1200" dirty="0" smtClean="0"/>
              <a:t> highest solved rate in its MSG and 24</a:t>
            </a:r>
            <a:r>
              <a:rPr lang="en-GB" sz="1200" baseline="30000" dirty="0" smtClean="0"/>
              <a:t>th</a:t>
            </a:r>
            <a:r>
              <a:rPr lang="en-GB" sz="1200" dirty="0" smtClean="0"/>
              <a:t>  nationally for solved rate.</a:t>
            </a:r>
          </a:p>
          <a:p>
            <a:pPr marL="171450" indent="-171450">
              <a:buFont typeface="Arial" panose="020B0604020202020204" pitchFamily="34" charset="0"/>
              <a:buChar char="•"/>
            </a:pPr>
            <a:r>
              <a:rPr lang="en-GB" sz="1200" dirty="0" smtClean="0"/>
              <a:t>The Force and three districts experienced a statistically </a:t>
            </a:r>
            <a:r>
              <a:rPr lang="en-GB" sz="1200" dirty="0"/>
              <a:t>significant </a:t>
            </a:r>
            <a:r>
              <a:rPr lang="en-GB" sz="1200" dirty="0" smtClean="0"/>
              <a:t>decrease in July 2018.</a:t>
            </a:r>
          </a:p>
          <a:p>
            <a:pPr marL="171450" indent="-171450">
              <a:buFont typeface="Arial" panose="020B0604020202020204" pitchFamily="34" charset="0"/>
              <a:buChar char="•"/>
            </a:pPr>
            <a:r>
              <a:rPr lang="en-GB" sz="1200" dirty="0"/>
              <a:t>The </a:t>
            </a:r>
            <a:r>
              <a:rPr lang="en-GB" sz="1200" dirty="0" smtClean="0"/>
              <a:t>forecast is that the solved rate will decrease.</a:t>
            </a:r>
            <a:endParaRPr lang="en-GB" sz="1200" dirty="0"/>
          </a:p>
        </p:txBody>
      </p:sp>
      <p:sp>
        <p:nvSpPr>
          <p:cNvPr id="2" name="TextBox 1"/>
          <p:cNvSpPr txBox="1"/>
          <p:nvPr/>
        </p:nvSpPr>
        <p:spPr>
          <a:xfrm>
            <a:off x="5034978" y="1145833"/>
            <a:ext cx="1236639" cy="261610"/>
          </a:xfrm>
          <a:prstGeom prst="rect">
            <a:avLst/>
          </a:prstGeom>
          <a:noFill/>
        </p:spPr>
        <p:txBody>
          <a:bodyPr wrap="square" rtlCol="0">
            <a:spAutoFit/>
          </a:bodyPr>
          <a:lstStyle/>
          <a:p>
            <a:pPr algn="ctr"/>
            <a:r>
              <a:rPr lang="en-GB" sz="1100" dirty="0" smtClean="0"/>
              <a:t>Figure 1</a:t>
            </a:r>
            <a:endParaRPr lang="en-GB" sz="1100" dirty="0"/>
          </a:p>
        </p:txBody>
      </p:sp>
      <p:sp>
        <p:nvSpPr>
          <p:cNvPr id="11" name="TextBox 10"/>
          <p:cNvSpPr txBox="1"/>
          <p:nvPr/>
        </p:nvSpPr>
        <p:spPr>
          <a:xfrm>
            <a:off x="5004048" y="3429000"/>
            <a:ext cx="1236639" cy="261610"/>
          </a:xfrm>
          <a:prstGeom prst="rect">
            <a:avLst/>
          </a:prstGeom>
          <a:noFill/>
        </p:spPr>
        <p:txBody>
          <a:bodyPr wrap="square" rtlCol="0">
            <a:spAutoFit/>
          </a:bodyPr>
          <a:lstStyle/>
          <a:p>
            <a:pPr algn="ctr"/>
            <a:r>
              <a:rPr lang="en-GB" sz="1100" dirty="0" smtClean="0"/>
              <a:t>Figure 2</a:t>
            </a:r>
            <a:endParaRPr lang="en-GB" sz="1100" dirty="0"/>
          </a:p>
        </p:txBody>
      </p:sp>
      <p:sp>
        <p:nvSpPr>
          <p:cNvPr id="5" name="Slide Number Placeholder 4"/>
          <p:cNvSpPr>
            <a:spLocks noGrp="1"/>
          </p:cNvSpPr>
          <p:nvPr>
            <p:ph type="sldNum" sz="quarter" idx="12"/>
          </p:nvPr>
        </p:nvSpPr>
        <p:spPr/>
        <p:txBody>
          <a:bodyPr/>
          <a:lstStyle/>
          <a:p>
            <a:fld id="{E0D83E65-4E55-4BA6-A0BC-212B9D3BDCE3}" type="slidenum">
              <a:rPr lang="en-GB" smtClean="0"/>
              <a:pPr/>
              <a:t>2</a:t>
            </a:fld>
            <a:endParaRPr lang="en-GB" dirty="0"/>
          </a:p>
        </p:txBody>
      </p:sp>
      <p:sp>
        <p:nvSpPr>
          <p:cNvPr id="12" name="TextBox 11"/>
          <p:cNvSpPr txBox="1"/>
          <p:nvPr/>
        </p:nvSpPr>
        <p:spPr>
          <a:xfrm>
            <a:off x="35496" y="5589240"/>
            <a:ext cx="8424936" cy="1046440"/>
          </a:xfrm>
          <a:prstGeom prst="rect">
            <a:avLst/>
          </a:prstGeom>
          <a:noFill/>
        </p:spPr>
        <p:txBody>
          <a:bodyPr wrap="square" rtlCol="0">
            <a:spAutoFit/>
          </a:bodyPr>
          <a:lstStyle/>
          <a:p>
            <a:r>
              <a:rPr lang="en-GB" sz="1000" baseline="30000" dirty="0" smtClean="0"/>
              <a:t>+</a:t>
            </a:r>
            <a:r>
              <a:rPr lang="en-GB" sz="1000" dirty="0" smtClean="0"/>
              <a:t> All crime increases/decreases shown are for 12 months to July 2018 compared to the same period to July 2017.</a:t>
            </a:r>
          </a:p>
          <a:p>
            <a:r>
              <a:rPr lang="en-GB" sz="1000" baseline="30000" dirty="0" smtClean="0"/>
              <a:t>++ </a:t>
            </a:r>
            <a:r>
              <a:rPr lang="en-GB" sz="1000" dirty="0" smtClean="0"/>
              <a:t>Solved rate increases/decreases are for 12 months to July 2018 compared to the same period to July 2017. The final solved rate is for 12 months to July 2018.</a:t>
            </a:r>
          </a:p>
          <a:p>
            <a:r>
              <a:rPr lang="en-GB" sz="1000" dirty="0" smtClean="0"/>
              <a:t>* 1</a:t>
            </a:r>
            <a:r>
              <a:rPr lang="en-GB" sz="1000" baseline="30000" dirty="0" smtClean="0"/>
              <a:t>st</a:t>
            </a:r>
            <a:r>
              <a:rPr lang="en-GB" sz="1000" dirty="0" smtClean="0"/>
              <a:t> </a:t>
            </a:r>
            <a:r>
              <a:rPr lang="en-GB" sz="1000" dirty="0"/>
              <a:t>is considered best performing, and </a:t>
            </a:r>
            <a:r>
              <a:rPr lang="en-GB" sz="1000" dirty="0" smtClean="0"/>
              <a:t>42</a:t>
            </a:r>
            <a:r>
              <a:rPr lang="en-GB" sz="1000" baseline="30000" dirty="0" smtClean="0"/>
              <a:t>nd</a:t>
            </a:r>
            <a:r>
              <a:rPr lang="en-GB" sz="1000" dirty="0" smtClean="0"/>
              <a:t> worst.</a:t>
            </a:r>
          </a:p>
          <a:p>
            <a:r>
              <a:rPr lang="en-GB" sz="1000" dirty="0" smtClean="0"/>
              <a:t>~ The national increase (where the category is available) relates to the 12 months to March 2018 vs. 12 months to March 2017 and are the official Home Office figures.</a:t>
            </a:r>
          </a:p>
          <a:p>
            <a:r>
              <a:rPr lang="en-GB" sz="1000" baseline="30000" dirty="0" smtClean="0"/>
              <a:t>^</a:t>
            </a:r>
            <a:r>
              <a:rPr lang="en-GB" sz="1000" dirty="0" smtClean="0"/>
              <a:t> All forecasts are based on the last 12 months.</a:t>
            </a:r>
            <a:endParaRPr lang="en-GB" sz="1000" dirty="0"/>
          </a:p>
        </p:txBody>
      </p:sp>
      <p:pic>
        <p:nvPicPr>
          <p:cNvPr id="3" name="Picture 2"/>
          <p:cNvPicPr>
            <a:picLocks noChangeAspect="1"/>
          </p:cNvPicPr>
          <p:nvPr/>
        </p:nvPicPr>
        <p:blipFill>
          <a:blip r:embed="rId2"/>
          <a:stretch>
            <a:fillRect/>
          </a:stretch>
        </p:blipFill>
        <p:spPr>
          <a:xfrm>
            <a:off x="5034978" y="1450327"/>
            <a:ext cx="4016927" cy="1800000"/>
          </a:xfrm>
          <a:prstGeom prst="rect">
            <a:avLst/>
          </a:prstGeom>
        </p:spPr>
      </p:pic>
      <p:pic>
        <p:nvPicPr>
          <p:cNvPr id="8" name="Picture 7"/>
          <p:cNvPicPr>
            <a:picLocks noChangeAspect="1"/>
          </p:cNvPicPr>
          <p:nvPr/>
        </p:nvPicPr>
        <p:blipFill>
          <a:blip r:embed="rId3"/>
          <a:stretch>
            <a:fillRect/>
          </a:stretch>
        </p:blipFill>
        <p:spPr>
          <a:xfrm>
            <a:off x="5005845" y="3717032"/>
            <a:ext cx="4016927" cy="1800000"/>
          </a:xfrm>
          <a:prstGeom prst="rect">
            <a:avLst/>
          </a:prstGeom>
        </p:spPr>
      </p:pic>
    </p:spTree>
    <p:extLst>
      <p:ext uri="{BB962C8B-B14F-4D97-AF65-F5344CB8AC3E}">
        <p14:creationId xmlns:p14="http://schemas.microsoft.com/office/powerpoint/2010/main" val="4024643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7" name="TextBox 6"/>
          <p:cNvSpPr txBox="1"/>
          <p:nvPr/>
        </p:nvSpPr>
        <p:spPr>
          <a:xfrm>
            <a:off x="79540" y="723007"/>
            <a:ext cx="4780489" cy="2308324"/>
          </a:xfrm>
          <a:prstGeom prst="rect">
            <a:avLst/>
          </a:prstGeom>
          <a:noFill/>
        </p:spPr>
        <p:txBody>
          <a:bodyPr wrap="square" rtlCol="0">
            <a:spAutoFit/>
          </a:bodyPr>
          <a:lstStyle/>
          <a:p>
            <a:r>
              <a:rPr lang="en-GB" sz="1200" b="1" dirty="0" smtClean="0"/>
              <a:t>Violence </a:t>
            </a:r>
            <a:r>
              <a:rPr lang="en-GB" sz="1200" b="1" dirty="0"/>
              <a:t>with </a:t>
            </a:r>
            <a:r>
              <a:rPr lang="en-GB" sz="1200" b="1" dirty="0" smtClean="0"/>
              <a:t>Injury* </a:t>
            </a:r>
          </a:p>
          <a:p>
            <a:pPr marL="171450" indent="-171450">
              <a:buFont typeface="Arial" panose="020B0604020202020204" pitchFamily="34" charset="0"/>
              <a:buChar char="•"/>
            </a:pPr>
            <a:r>
              <a:rPr lang="en-GB" sz="1200" dirty="0" smtClean="0"/>
              <a:t>3.0% </a:t>
            </a:r>
            <a:r>
              <a:rPr lang="en-GB" sz="1200" dirty="0"/>
              <a:t>increase </a:t>
            </a:r>
            <a:r>
              <a:rPr lang="en-GB" sz="1200" dirty="0" smtClean="0"/>
              <a:t>(400 additional </a:t>
            </a:r>
            <a:r>
              <a:rPr lang="en-GB" sz="1200" dirty="0"/>
              <a:t>offences</a:t>
            </a:r>
            <a:r>
              <a:rPr lang="en-GB" sz="1200" dirty="0" smtClean="0"/>
              <a:t>).</a:t>
            </a:r>
          </a:p>
          <a:p>
            <a:pPr marL="171450" indent="-171450">
              <a:buFont typeface="Arial" panose="020B0604020202020204" pitchFamily="34" charset="0"/>
              <a:buChar char="•"/>
            </a:pPr>
            <a:r>
              <a:rPr lang="en-GB" sz="1200" dirty="0" smtClean="0"/>
              <a:t>Essex is 4</a:t>
            </a:r>
            <a:r>
              <a:rPr lang="en-GB" sz="1200" baseline="30000" dirty="0" smtClean="0"/>
              <a:t>th</a:t>
            </a:r>
            <a:r>
              <a:rPr lang="en-GB" sz="1200" dirty="0" smtClean="0"/>
              <a:t> in its MSG and 14</a:t>
            </a:r>
            <a:r>
              <a:rPr lang="en-GB" sz="1200" baseline="30000" dirty="0" smtClean="0"/>
              <a:t>th</a:t>
            </a:r>
            <a:r>
              <a:rPr lang="en-GB" sz="1200" dirty="0" smtClean="0"/>
              <a:t> nationally for crime increase. Essex is 4</a:t>
            </a:r>
            <a:r>
              <a:rPr lang="en-GB" sz="1200" baseline="30000" dirty="0" smtClean="0"/>
              <a:t>th</a:t>
            </a:r>
            <a:r>
              <a:rPr lang="en-GB" sz="1200" dirty="0" smtClean="0"/>
              <a:t> in its MSG and 13</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a:t>
            </a:r>
            <a:r>
              <a:rPr lang="en-GB" sz="1200" dirty="0" smtClean="0"/>
              <a:t>in 37 out of 42 </a:t>
            </a:r>
            <a:r>
              <a:rPr lang="en-GB" sz="1200" dirty="0"/>
              <a:t>forces. The national </a:t>
            </a:r>
            <a:r>
              <a:rPr lang="en-GB" sz="1200" dirty="0" smtClean="0"/>
              <a:t>increase </a:t>
            </a:r>
            <a:r>
              <a:rPr lang="en-GB" sz="1200" dirty="0"/>
              <a:t>was </a:t>
            </a:r>
            <a:r>
              <a:rPr lang="en-GB" sz="1200" dirty="0" smtClean="0"/>
              <a:t>9.9%.  </a:t>
            </a:r>
          </a:p>
          <a:p>
            <a:pPr marL="171450" indent="-171450">
              <a:buFont typeface="Arial" panose="020B0604020202020204" pitchFamily="34" charset="0"/>
              <a:buChar char="•"/>
            </a:pPr>
            <a:r>
              <a:rPr lang="en-GB" sz="1200" dirty="0" smtClean="0"/>
              <a:t>83.3% </a:t>
            </a:r>
            <a:r>
              <a:rPr lang="en-GB" sz="1200" dirty="0"/>
              <a:t>of Violence with Injury is Actual Bodily Harm (</a:t>
            </a:r>
            <a:r>
              <a:rPr lang="en-GB" sz="1200" dirty="0" smtClean="0"/>
              <a:t>ABH). By </a:t>
            </a:r>
            <a:r>
              <a:rPr lang="en-GB" sz="1200" dirty="0"/>
              <a:t>volume, ABH rose by </a:t>
            </a:r>
            <a:r>
              <a:rPr lang="en-GB" sz="1200" dirty="0" smtClean="0"/>
              <a:t>1.9% (209 additional </a:t>
            </a:r>
            <a:r>
              <a:rPr lang="en-GB" sz="1200" dirty="0"/>
              <a:t>offences).</a:t>
            </a:r>
          </a:p>
          <a:p>
            <a:pPr marL="171450" indent="-171450">
              <a:buFont typeface="Arial" panose="020B0604020202020204" pitchFamily="34" charset="0"/>
              <a:buChar char="•"/>
            </a:pPr>
            <a:r>
              <a:rPr lang="en-GB" sz="1200" dirty="0" smtClean="0"/>
              <a:t>52.3% </a:t>
            </a:r>
            <a:r>
              <a:rPr lang="en-GB" sz="1200" dirty="0"/>
              <a:t>of the increase in Violence with </a:t>
            </a:r>
            <a:r>
              <a:rPr lang="en-GB" sz="1200" dirty="0" smtClean="0"/>
              <a:t>Injury is due to the rise in ABH.</a:t>
            </a:r>
          </a:p>
          <a:p>
            <a:pPr marL="171450" indent="-171450">
              <a:buFont typeface="Arial" panose="020B0604020202020204" pitchFamily="34" charset="0"/>
              <a:buChar char="•"/>
            </a:pPr>
            <a:r>
              <a:rPr lang="en-GB" sz="1200" dirty="0" smtClean="0"/>
              <a:t>32.1% of Violence with Injury is Domestic Abuse-related.</a:t>
            </a:r>
            <a:endParaRPr lang="en-GB" sz="1200" dirty="0"/>
          </a:p>
          <a:p>
            <a:pPr marL="171450" indent="-171450">
              <a:buFont typeface="Arial" panose="020B0604020202020204" pitchFamily="34" charset="0"/>
              <a:buChar char="•"/>
            </a:pPr>
            <a:r>
              <a:rPr lang="en-GB" sz="1200" dirty="0" smtClean="0"/>
              <a:t>The Force and three districts </a:t>
            </a:r>
            <a:r>
              <a:rPr lang="en-GB" sz="1200" dirty="0"/>
              <a:t>experienced </a:t>
            </a:r>
            <a:r>
              <a:rPr lang="en-GB" sz="1200" dirty="0" smtClean="0"/>
              <a:t>statistically significant increases </a:t>
            </a:r>
            <a:r>
              <a:rPr lang="en-GB" sz="1200" dirty="0"/>
              <a:t>in </a:t>
            </a:r>
            <a:r>
              <a:rPr lang="en-GB" sz="1200" dirty="0" smtClean="0"/>
              <a:t>July 2018.</a:t>
            </a:r>
          </a:p>
          <a:p>
            <a:pPr marL="171450" indent="-171450">
              <a:buFont typeface="Arial" panose="020B0604020202020204" pitchFamily="34" charset="0"/>
              <a:buChar char="•"/>
            </a:pPr>
            <a:r>
              <a:rPr lang="en-GB" sz="1200" dirty="0" smtClean="0"/>
              <a:t>The </a:t>
            </a:r>
            <a:r>
              <a:rPr lang="en-GB" sz="1200" dirty="0"/>
              <a:t>forecast is that Violence with Injury will </a:t>
            </a:r>
            <a:r>
              <a:rPr lang="en-GB" sz="1200" dirty="0" smtClean="0"/>
              <a:t>increase.</a:t>
            </a:r>
            <a:endParaRPr lang="en-GB" sz="1200" dirty="0"/>
          </a:p>
        </p:txBody>
      </p:sp>
      <p:sp>
        <p:nvSpPr>
          <p:cNvPr id="11" name="TextBox 10"/>
          <p:cNvSpPr txBox="1"/>
          <p:nvPr/>
        </p:nvSpPr>
        <p:spPr>
          <a:xfrm>
            <a:off x="5025453" y="903387"/>
            <a:ext cx="1236639" cy="261610"/>
          </a:xfrm>
          <a:prstGeom prst="rect">
            <a:avLst/>
          </a:prstGeom>
          <a:noFill/>
        </p:spPr>
        <p:txBody>
          <a:bodyPr wrap="square" rtlCol="0">
            <a:spAutoFit/>
          </a:bodyPr>
          <a:lstStyle/>
          <a:p>
            <a:pPr algn="ctr"/>
            <a:r>
              <a:rPr lang="en-GB" sz="1100" dirty="0" smtClean="0"/>
              <a:t>Figure 3</a:t>
            </a:r>
            <a:endParaRPr lang="en-GB" sz="1100" dirty="0"/>
          </a:p>
        </p:txBody>
      </p:sp>
      <p:sp>
        <p:nvSpPr>
          <p:cNvPr id="5" name="Slide Number Placeholder 4"/>
          <p:cNvSpPr>
            <a:spLocks noGrp="1"/>
          </p:cNvSpPr>
          <p:nvPr>
            <p:ph type="sldNum" sz="quarter" idx="12"/>
          </p:nvPr>
        </p:nvSpPr>
        <p:spPr/>
        <p:txBody>
          <a:bodyPr/>
          <a:lstStyle/>
          <a:p>
            <a:fld id="{E0D83E65-4E55-4BA6-A0BC-212B9D3BDCE3}" type="slidenum">
              <a:rPr lang="en-GB" smtClean="0"/>
              <a:pPr/>
              <a:t>3</a:t>
            </a:fld>
            <a:endParaRPr lang="en-GB" dirty="0"/>
          </a:p>
        </p:txBody>
      </p:sp>
      <p:sp>
        <p:nvSpPr>
          <p:cNvPr id="13" name="TextBox 12"/>
          <p:cNvSpPr txBox="1"/>
          <p:nvPr/>
        </p:nvSpPr>
        <p:spPr>
          <a:xfrm>
            <a:off x="62831" y="3784972"/>
            <a:ext cx="4725193" cy="2123658"/>
          </a:xfrm>
          <a:prstGeom prst="rect">
            <a:avLst/>
          </a:prstGeom>
          <a:noFill/>
        </p:spPr>
        <p:txBody>
          <a:bodyPr wrap="square" rtlCol="0">
            <a:spAutoFit/>
          </a:bodyPr>
          <a:lstStyle/>
          <a:p>
            <a:r>
              <a:rPr lang="en-GB" sz="1200" b="1" dirty="0" smtClean="0"/>
              <a:t>Domestic Abuse</a:t>
            </a:r>
            <a:endParaRPr lang="en-GB" sz="1200" b="1" dirty="0"/>
          </a:p>
          <a:p>
            <a:pPr marL="171450" indent="-171450">
              <a:buFont typeface="Arial" panose="020B0604020202020204" pitchFamily="34" charset="0"/>
              <a:buChar char="•"/>
            </a:pPr>
            <a:r>
              <a:rPr lang="en-GB" sz="1200" dirty="0" smtClean="0"/>
              <a:t>34.3% </a:t>
            </a:r>
            <a:r>
              <a:rPr lang="en-GB" sz="1200" dirty="0"/>
              <a:t>increase </a:t>
            </a:r>
            <a:r>
              <a:rPr lang="en-GB" sz="1200" dirty="0" smtClean="0"/>
              <a:t>(5,123 additional </a:t>
            </a:r>
            <a:r>
              <a:rPr lang="en-GB" sz="1200" dirty="0"/>
              <a:t>offences</a:t>
            </a:r>
            <a:r>
              <a:rPr lang="en-GB" sz="1200" dirty="0" smtClean="0"/>
              <a:t>). </a:t>
            </a:r>
          </a:p>
          <a:p>
            <a:pPr marL="171450" indent="-171450">
              <a:buFont typeface="Arial" panose="020B0604020202020204" pitchFamily="34" charset="0"/>
              <a:buChar char="•"/>
            </a:pPr>
            <a:r>
              <a:rPr lang="en-GB" sz="1200" dirty="0" smtClean="0"/>
              <a:t>There </a:t>
            </a:r>
            <a:r>
              <a:rPr lang="en-GB" sz="1200" dirty="0"/>
              <a:t>are no national or MSG </a:t>
            </a:r>
            <a:r>
              <a:rPr lang="en-GB" sz="1200" dirty="0" smtClean="0"/>
              <a:t>comparisons on iQuanta** for Domestic Abuse.</a:t>
            </a:r>
          </a:p>
          <a:p>
            <a:pPr marL="171450" indent="-171450">
              <a:buFont typeface="Arial" panose="020B0604020202020204" pitchFamily="34" charset="0"/>
              <a:buChar char="•"/>
            </a:pPr>
            <a:r>
              <a:rPr lang="en-GB" sz="1200" dirty="0" smtClean="0"/>
              <a:t>The Force and 12 districts experienced statistically </a:t>
            </a:r>
            <a:r>
              <a:rPr lang="en-GB" sz="1200" dirty="0"/>
              <a:t>significant </a:t>
            </a:r>
            <a:r>
              <a:rPr lang="en-GB" sz="1200" dirty="0" smtClean="0"/>
              <a:t>increases </a:t>
            </a:r>
            <a:r>
              <a:rPr lang="en-GB" sz="1200" dirty="0"/>
              <a:t>in </a:t>
            </a:r>
            <a:r>
              <a:rPr lang="en-GB" sz="1200" dirty="0" smtClean="0"/>
              <a:t>July 2018.</a:t>
            </a:r>
          </a:p>
          <a:p>
            <a:pPr marL="171450" indent="-171450">
              <a:buFont typeface="Arial" panose="020B0604020202020204" pitchFamily="34" charset="0"/>
              <a:buChar char="•"/>
            </a:pPr>
            <a:r>
              <a:rPr lang="en-GB" sz="1200" dirty="0" smtClean="0"/>
              <a:t>The forecast is </a:t>
            </a:r>
            <a:r>
              <a:rPr lang="en-GB" sz="1200" dirty="0"/>
              <a:t>that Domestic </a:t>
            </a:r>
            <a:r>
              <a:rPr lang="en-GB" sz="1200" dirty="0" smtClean="0"/>
              <a:t>Abuse (all risk levels combined) will continue </a:t>
            </a:r>
            <a:r>
              <a:rPr lang="en-GB" sz="1200" dirty="0"/>
              <a:t>to rise</a:t>
            </a:r>
            <a:r>
              <a:rPr lang="en-GB" sz="1200" dirty="0" smtClean="0"/>
              <a:t>.</a:t>
            </a:r>
            <a:endParaRPr lang="en-GB" sz="1200" dirty="0"/>
          </a:p>
          <a:p>
            <a:pPr marL="171450" indent="-171450">
              <a:buFont typeface="Arial" panose="020B0604020202020204" pitchFamily="34" charset="0"/>
              <a:buChar char="•"/>
            </a:pPr>
            <a:r>
              <a:rPr lang="en-GB" sz="1200" dirty="0" smtClean="0"/>
              <a:t>High Risk Domestic Abuse 1.1% increase (24 offences).</a:t>
            </a:r>
          </a:p>
          <a:p>
            <a:pPr marL="171450" indent="-171450">
              <a:buFont typeface="Arial" panose="020B0604020202020204" pitchFamily="34" charset="0"/>
              <a:buChar char="•"/>
            </a:pPr>
            <a:r>
              <a:rPr lang="en-GB" sz="1200" dirty="0" smtClean="0"/>
              <a:t>Medium Risk Domestic Abuse 10.8% decrease (535 offences).</a:t>
            </a:r>
          </a:p>
          <a:p>
            <a:pPr marL="171450" indent="-171450">
              <a:buFont typeface="Arial" panose="020B0604020202020204" pitchFamily="34" charset="0"/>
              <a:buChar char="•"/>
            </a:pPr>
            <a:r>
              <a:rPr lang="en-GB" sz="1200" dirty="0" smtClean="0"/>
              <a:t>Standard Risk Domestic Abuse 64.1% increase (4,839 offences).</a:t>
            </a:r>
          </a:p>
        </p:txBody>
      </p:sp>
      <p:sp>
        <p:nvSpPr>
          <p:cNvPr id="15" name="TextBox 14"/>
          <p:cNvSpPr txBox="1"/>
          <p:nvPr/>
        </p:nvSpPr>
        <p:spPr>
          <a:xfrm>
            <a:off x="4994523" y="3861048"/>
            <a:ext cx="1236639" cy="261610"/>
          </a:xfrm>
          <a:prstGeom prst="rect">
            <a:avLst/>
          </a:prstGeom>
          <a:noFill/>
        </p:spPr>
        <p:txBody>
          <a:bodyPr wrap="square" rtlCol="0">
            <a:spAutoFit/>
          </a:bodyPr>
          <a:lstStyle/>
          <a:p>
            <a:pPr algn="ctr"/>
            <a:r>
              <a:rPr lang="en-GB" sz="1100" dirty="0" smtClean="0"/>
              <a:t>Figure </a:t>
            </a:r>
            <a:r>
              <a:rPr lang="en-GB" sz="1100" dirty="0"/>
              <a:t>4</a:t>
            </a:r>
          </a:p>
        </p:txBody>
      </p:sp>
      <p:sp>
        <p:nvSpPr>
          <p:cNvPr id="14" name="TextBox 13"/>
          <p:cNvSpPr txBox="1"/>
          <p:nvPr/>
        </p:nvSpPr>
        <p:spPr>
          <a:xfrm>
            <a:off x="1116" y="6457890"/>
            <a:ext cx="8424936" cy="400110"/>
          </a:xfrm>
          <a:prstGeom prst="rect">
            <a:avLst/>
          </a:prstGeom>
          <a:noFill/>
        </p:spPr>
        <p:txBody>
          <a:bodyPr wrap="square" rtlCol="0">
            <a:spAutoFit/>
          </a:bodyPr>
          <a:lstStyle/>
          <a:p>
            <a:r>
              <a:rPr lang="en-GB" sz="1000" dirty="0" smtClean="0"/>
              <a:t>** A web-based service provided for the use of Police forces, Community Safety Partnerships (CSPs) </a:t>
            </a:r>
            <a:r>
              <a:rPr lang="en-GB" sz="1000" dirty="0"/>
              <a:t>and Her Majesty’s Inspectorate of </a:t>
            </a:r>
            <a:r>
              <a:rPr lang="en-GB" sz="1000" dirty="0" smtClean="0"/>
              <a:t>Constabulary and Fire &amp; Rescue Service (HMICFRS). </a:t>
            </a:r>
            <a:endParaRPr lang="en-GB" sz="1000" dirty="0"/>
          </a:p>
        </p:txBody>
      </p:sp>
      <p:sp>
        <p:nvSpPr>
          <p:cNvPr id="16" name="TextBox 15"/>
          <p:cNvSpPr txBox="1"/>
          <p:nvPr/>
        </p:nvSpPr>
        <p:spPr>
          <a:xfrm>
            <a:off x="0" y="6093296"/>
            <a:ext cx="9041346" cy="400110"/>
          </a:xfrm>
          <a:prstGeom prst="rect">
            <a:avLst/>
          </a:prstGeom>
          <a:noFill/>
        </p:spPr>
        <p:txBody>
          <a:bodyPr wrap="square" rtlCol="0">
            <a:spAutoFit/>
          </a:bodyPr>
          <a:lstStyle/>
          <a:p>
            <a:r>
              <a:rPr lang="en-GB" sz="1000" dirty="0" smtClean="0"/>
              <a:t>* Offences included within the Violence with </a:t>
            </a:r>
            <a:r>
              <a:rPr lang="en-GB" sz="1000" dirty="0"/>
              <a:t>Injury classification </a:t>
            </a:r>
            <a:r>
              <a:rPr lang="en-GB" sz="1000" dirty="0" smtClean="0"/>
              <a:t>changed in November 2017.  Offences involving “Death </a:t>
            </a:r>
            <a:r>
              <a:rPr lang="en-GB" sz="1000" dirty="0"/>
              <a:t>or Serious Injury – Unlawful </a:t>
            </a:r>
            <a:r>
              <a:rPr lang="en-GB" sz="1000" dirty="0" smtClean="0"/>
              <a:t>Driving” have now been removed and are in a separate category. Please note iQuanta related positions still relate to the former definition.</a:t>
            </a:r>
            <a:endParaRPr lang="en-GB" sz="1000" dirty="0"/>
          </a:p>
        </p:txBody>
      </p:sp>
      <p:pic>
        <p:nvPicPr>
          <p:cNvPr id="2" name="Picture 1"/>
          <p:cNvPicPr>
            <a:picLocks noChangeAspect="1"/>
          </p:cNvPicPr>
          <p:nvPr/>
        </p:nvPicPr>
        <p:blipFill>
          <a:blip r:embed="rId2"/>
          <a:stretch>
            <a:fillRect/>
          </a:stretch>
        </p:blipFill>
        <p:spPr>
          <a:xfrm>
            <a:off x="5028222" y="1165532"/>
            <a:ext cx="4016927" cy="1800000"/>
          </a:xfrm>
          <a:prstGeom prst="rect">
            <a:avLst/>
          </a:prstGeom>
        </p:spPr>
      </p:pic>
      <p:pic>
        <p:nvPicPr>
          <p:cNvPr id="3" name="Picture 2"/>
          <p:cNvPicPr>
            <a:picLocks noChangeAspect="1"/>
          </p:cNvPicPr>
          <p:nvPr/>
        </p:nvPicPr>
        <p:blipFill>
          <a:blip r:embed="rId3"/>
          <a:stretch>
            <a:fillRect/>
          </a:stretch>
        </p:blipFill>
        <p:spPr>
          <a:xfrm>
            <a:off x="5028707" y="4122658"/>
            <a:ext cx="4016927" cy="1800000"/>
          </a:xfrm>
          <a:prstGeom prst="rect">
            <a:avLst/>
          </a:prstGeom>
        </p:spPr>
      </p:pic>
    </p:spTree>
    <p:extLst>
      <p:ext uri="{BB962C8B-B14F-4D97-AF65-F5344CB8AC3E}">
        <p14:creationId xmlns:p14="http://schemas.microsoft.com/office/powerpoint/2010/main" val="2568737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107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12" name="TextBox 11"/>
          <p:cNvSpPr txBox="1"/>
          <p:nvPr/>
        </p:nvSpPr>
        <p:spPr>
          <a:xfrm>
            <a:off x="4986863" y="1052736"/>
            <a:ext cx="1236639" cy="261610"/>
          </a:xfrm>
          <a:prstGeom prst="rect">
            <a:avLst/>
          </a:prstGeom>
          <a:noFill/>
        </p:spPr>
        <p:txBody>
          <a:bodyPr wrap="square" rtlCol="0">
            <a:spAutoFit/>
          </a:bodyPr>
          <a:lstStyle/>
          <a:p>
            <a:pPr algn="ctr"/>
            <a:r>
              <a:rPr lang="en-GB" sz="1100" dirty="0" smtClean="0"/>
              <a:t>Figure 5</a:t>
            </a:r>
            <a:endParaRPr lang="en-GB" sz="1100" dirty="0"/>
          </a:p>
        </p:txBody>
      </p:sp>
      <p:sp>
        <p:nvSpPr>
          <p:cNvPr id="14" name="TextBox 13"/>
          <p:cNvSpPr txBox="1"/>
          <p:nvPr/>
        </p:nvSpPr>
        <p:spPr>
          <a:xfrm>
            <a:off x="5020819" y="3604264"/>
            <a:ext cx="1236639" cy="261610"/>
          </a:xfrm>
          <a:prstGeom prst="rect">
            <a:avLst/>
          </a:prstGeom>
          <a:noFill/>
        </p:spPr>
        <p:txBody>
          <a:bodyPr wrap="square" rtlCol="0">
            <a:spAutoFit/>
          </a:bodyPr>
          <a:lstStyle/>
          <a:p>
            <a:pPr algn="ctr"/>
            <a:r>
              <a:rPr lang="en-GB" sz="1100" dirty="0" smtClean="0"/>
              <a:t>Figure 6</a:t>
            </a:r>
            <a:endParaRPr lang="en-GB" sz="1100"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4</a:t>
            </a:fld>
            <a:endParaRPr lang="en-GB" dirty="0"/>
          </a:p>
        </p:txBody>
      </p:sp>
      <p:sp>
        <p:nvSpPr>
          <p:cNvPr id="13" name="TextBox 12"/>
          <p:cNvSpPr txBox="1"/>
          <p:nvPr/>
        </p:nvSpPr>
        <p:spPr>
          <a:xfrm>
            <a:off x="29479" y="642174"/>
            <a:ext cx="4752528" cy="338554"/>
          </a:xfrm>
          <a:prstGeom prst="rect">
            <a:avLst/>
          </a:prstGeom>
          <a:noFill/>
        </p:spPr>
        <p:txBody>
          <a:bodyPr wrap="square" rtlCol="0">
            <a:spAutoFit/>
          </a:bodyPr>
          <a:lstStyle/>
          <a:p>
            <a:pPr lvl="0"/>
            <a:r>
              <a:rPr lang="en-GB" sz="1600" b="1" u="sng" dirty="0"/>
              <a:t>Statistical </a:t>
            </a:r>
            <a:r>
              <a:rPr lang="en-GB" sz="1600" b="1" u="sng" dirty="0" smtClean="0"/>
              <a:t>Exceptions – Offences</a:t>
            </a:r>
            <a:endParaRPr lang="en-GB" sz="1200" dirty="0" smtClean="0">
              <a:solidFill>
                <a:srgbClr val="FF0000"/>
              </a:solidFill>
            </a:endParaRPr>
          </a:p>
        </p:txBody>
      </p:sp>
      <p:sp>
        <p:nvSpPr>
          <p:cNvPr id="11" name="TextBox 10"/>
          <p:cNvSpPr txBox="1"/>
          <p:nvPr/>
        </p:nvSpPr>
        <p:spPr>
          <a:xfrm>
            <a:off x="1116" y="3487648"/>
            <a:ext cx="4985747" cy="2677656"/>
          </a:xfrm>
          <a:prstGeom prst="rect">
            <a:avLst/>
          </a:prstGeom>
          <a:noFill/>
        </p:spPr>
        <p:txBody>
          <a:bodyPr wrap="square" rtlCol="0">
            <a:spAutoFit/>
          </a:bodyPr>
          <a:lstStyle/>
          <a:p>
            <a:r>
              <a:rPr lang="en-GB" sz="1200" b="1" dirty="0" smtClean="0"/>
              <a:t>Stalking and Harassment Offences</a:t>
            </a:r>
            <a:endParaRPr lang="en-GB" sz="1200" b="1" dirty="0"/>
          </a:p>
          <a:p>
            <a:pPr marL="171450" indent="-171450">
              <a:buFont typeface="Arial" panose="020B0604020202020204" pitchFamily="34" charset="0"/>
              <a:buChar char="•"/>
            </a:pPr>
            <a:r>
              <a:rPr lang="en-GB" sz="1200" dirty="0"/>
              <a:t>The </a:t>
            </a:r>
            <a:r>
              <a:rPr lang="en-GB" sz="1200" dirty="0" smtClean="0"/>
              <a:t>Force and 13 districts experienced </a:t>
            </a:r>
            <a:r>
              <a:rPr lang="en-GB" sz="1200" dirty="0"/>
              <a:t>statistically significant </a:t>
            </a:r>
            <a:r>
              <a:rPr lang="en-GB" sz="1200" dirty="0" smtClean="0"/>
              <a:t>increases in July 2018.</a:t>
            </a:r>
            <a:endParaRPr lang="en-GB" sz="1200" dirty="0"/>
          </a:p>
          <a:p>
            <a:pPr marL="171450" indent="-171450">
              <a:buFont typeface="Arial" panose="020B0604020202020204" pitchFamily="34" charset="0"/>
              <a:buChar char="•"/>
            </a:pPr>
            <a:r>
              <a:rPr lang="en-GB" sz="1200" dirty="0" smtClean="0"/>
              <a:t>65.7% </a:t>
            </a:r>
            <a:r>
              <a:rPr lang="en-GB" sz="1200" dirty="0"/>
              <a:t>increase </a:t>
            </a:r>
            <a:r>
              <a:rPr lang="en-GB" sz="1200" dirty="0" smtClean="0"/>
              <a:t>(5,482 offences). The </a:t>
            </a:r>
            <a:r>
              <a:rPr lang="en-GB" sz="1200" dirty="0"/>
              <a:t>national increase </a:t>
            </a:r>
            <a:r>
              <a:rPr lang="en-GB" sz="1200" dirty="0" smtClean="0"/>
              <a:t>was 30.1%. </a:t>
            </a:r>
          </a:p>
          <a:p>
            <a:pPr marL="171450" indent="-171450">
              <a:buFont typeface="Arial" panose="020B0604020202020204" pitchFamily="34" charset="0"/>
              <a:buChar char="•"/>
            </a:pPr>
            <a:r>
              <a:rPr lang="en-GB" sz="1200" dirty="0" smtClean="0"/>
              <a:t>From April 2018, forces began to record </a:t>
            </a:r>
            <a:r>
              <a:rPr lang="en-GB" sz="1200" dirty="0"/>
              <a:t>both the </a:t>
            </a:r>
            <a:r>
              <a:rPr lang="en-GB" sz="1200" dirty="0" smtClean="0"/>
              <a:t>Harassment </a:t>
            </a:r>
            <a:r>
              <a:rPr lang="en-GB" sz="1200" dirty="0"/>
              <a:t>and the most serious additional </a:t>
            </a:r>
            <a:r>
              <a:rPr lang="en-GB" sz="1200" dirty="0" smtClean="0"/>
              <a:t>crime, whereas when </a:t>
            </a:r>
            <a:r>
              <a:rPr lang="en-GB" sz="1200" dirty="0"/>
              <a:t>someone </a:t>
            </a:r>
            <a:r>
              <a:rPr lang="en-GB" sz="1200" dirty="0" smtClean="0"/>
              <a:t>previously committed </a:t>
            </a:r>
            <a:r>
              <a:rPr lang="en-GB" sz="1200" dirty="0"/>
              <a:t>a Harassment type offence and another offence (such as </a:t>
            </a:r>
            <a:r>
              <a:rPr lang="en-GB" sz="1200" dirty="0" smtClean="0"/>
              <a:t>ABH) </a:t>
            </a:r>
            <a:r>
              <a:rPr lang="en-GB" sz="1200" dirty="0"/>
              <a:t>we </a:t>
            </a:r>
            <a:r>
              <a:rPr lang="en-GB" sz="1200" dirty="0" smtClean="0"/>
              <a:t>recorded just </a:t>
            </a:r>
            <a:r>
              <a:rPr lang="en-GB" sz="1200" dirty="0"/>
              <a:t>the other offence, not the </a:t>
            </a:r>
            <a:r>
              <a:rPr lang="en-GB" sz="1200" dirty="0" smtClean="0"/>
              <a:t>Harassment.</a:t>
            </a:r>
          </a:p>
          <a:p>
            <a:pPr marL="171450" indent="-171450">
              <a:buFont typeface="Arial" panose="020B0604020202020204" pitchFamily="34" charset="0"/>
              <a:buChar char="•"/>
            </a:pPr>
            <a:r>
              <a:rPr lang="en-GB" sz="1200" dirty="0"/>
              <a:t>We will see further increases to the number of recorded offences due to the </a:t>
            </a:r>
            <a:r>
              <a:rPr lang="en-GB" sz="1200" dirty="0" smtClean="0"/>
              <a:t>above change </a:t>
            </a:r>
            <a:r>
              <a:rPr lang="en-GB" sz="1200" dirty="0"/>
              <a:t>in the counting rules for Harassment. </a:t>
            </a:r>
          </a:p>
          <a:p>
            <a:pPr marL="171450" indent="-171450">
              <a:buFont typeface="Arial" panose="020B0604020202020204" pitchFamily="34" charset="0"/>
              <a:buChar char="•"/>
            </a:pPr>
            <a:r>
              <a:rPr lang="en-GB" sz="1200" dirty="0" smtClean="0"/>
              <a:t>There </a:t>
            </a:r>
            <a:r>
              <a:rPr lang="en-GB" sz="1200" dirty="0"/>
              <a:t>are </a:t>
            </a:r>
            <a:r>
              <a:rPr lang="en-GB" sz="1200" dirty="0" smtClean="0"/>
              <a:t>no full year </a:t>
            </a:r>
            <a:r>
              <a:rPr lang="en-GB" sz="1200" dirty="0"/>
              <a:t>national or MSG comparisons on </a:t>
            </a:r>
            <a:r>
              <a:rPr lang="en-GB" sz="1200" dirty="0" smtClean="0"/>
              <a:t>iQuanta.</a:t>
            </a:r>
          </a:p>
          <a:p>
            <a:pPr marL="171450" indent="-171450">
              <a:buFont typeface="Arial" panose="020B0604020202020204" pitchFamily="34" charset="0"/>
              <a:buChar char="•"/>
            </a:pPr>
            <a:r>
              <a:rPr lang="en-GB" sz="1200" dirty="0" smtClean="0"/>
              <a:t>34.3% of offences were Domestic Abuse-related.</a:t>
            </a:r>
          </a:p>
          <a:p>
            <a:pPr marL="171450" lvl="0" indent="-171450">
              <a:buFont typeface="Arial" panose="020B0604020202020204" pitchFamily="34" charset="0"/>
              <a:buChar char="•"/>
            </a:pPr>
            <a:r>
              <a:rPr lang="en-GB" sz="1200" dirty="0" smtClean="0"/>
              <a:t>The forecast is that Stalking and Harassment offences will continue to increase.</a:t>
            </a:r>
          </a:p>
        </p:txBody>
      </p:sp>
      <p:sp>
        <p:nvSpPr>
          <p:cNvPr id="16" name="TextBox 15"/>
          <p:cNvSpPr txBox="1"/>
          <p:nvPr/>
        </p:nvSpPr>
        <p:spPr>
          <a:xfrm>
            <a:off x="49301" y="980728"/>
            <a:ext cx="4954748" cy="2308324"/>
          </a:xfrm>
          <a:prstGeom prst="rect">
            <a:avLst/>
          </a:prstGeom>
          <a:noFill/>
        </p:spPr>
        <p:txBody>
          <a:bodyPr wrap="square" rtlCol="0">
            <a:spAutoFit/>
          </a:bodyPr>
          <a:lstStyle/>
          <a:p>
            <a:r>
              <a:rPr lang="en-GB" sz="1200" b="1" dirty="0" smtClean="0"/>
              <a:t>Violence without Injury*</a:t>
            </a:r>
            <a:endParaRPr lang="en-GB" sz="1200" b="1" dirty="0"/>
          </a:p>
          <a:p>
            <a:pPr marL="171450" indent="-171450">
              <a:buFont typeface="Arial" panose="020B0604020202020204" pitchFamily="34" charset="0"/>
              <a:buChar char="•"/>
            </a:pPr>
            <a:r>
              <a:rPr lang="en-GB" sz="1200" dirty="0" smtClean="0"/>
              <a:t>The </a:t>
            </a:r>
            <a:r>
              <a:rPr lang="en-GB" sz="1200" dirty="0"/>
              <a:t>F</a:t>
            </a:r>
            <a:r>
              <a:rPr lang="en-GB" sz="1200" dirty="0" smtClean="0"/>
              <a:t>orce and 13 districts experienced </a:t>
            </a:r>
            <a:r>
              <a:rPr lang="en-GB" sz="1200" dirty="0"/>
              <a:t>statistically significant </a:t>
            </a:r>
            <a:r>
              <a:rPr lang="en-GB" sz="1200" dirty="0" smtClean="0"/>
              <a:t>increases in July 2018.</a:t>
            </a:r>
            <a:endParaRPr lang="en-GB" sz="1200" dirty="0"/>
          </a:p>
          <a:p>
            <a:pPr marL="171450" indent="-171450">
              <a:buFont typeface="Arial" panose="020B0604020202020204" pitchFamily="34" charset="0"/>
              <a:buChar char="•"/>
            </a:pPr>
            <a:r>
              <a:rPr lang="en-GB" sz="1200" dirty="0" smtClean="0"/>
              <a:t>20.3% </a:t>
            </a:r>
            <a:r>
              <a:rPr lang="en-GB" sz="1200" dirty="0"/>
              <a:t>increase </a:t>
            </a:r>
            <a:r>
              <a:rPr lang="en-GB" sz="1200" dirty="0" smtClean="0"/>
              <a:t>(3,043 offences). </a:t>
            </a:r>
            <a:r>
              <a:rPr lang="en-GB" sz="1200" dirty="0"/>
              <a:t>The national increase was 23.6%. </a:t>
            </a:r>
            <a:endParaRPr lang="en-GB" sz="1200" dirty="0" smtClean="0"/>
          </a:p>
          <a:p>
            <a:pPr marL="171450" indent="-171450">
              <a:buFont typeface="Arial" panose="020B0604020202020204" pitchFamily="34" charset="0"/>
              <a:buChar char="•"/>
            </a:pPr>
            <a:r>
              <a:rPr lang="en-GB" sz="1200" dirty="0" smtClean="0"/>
              <a:t>Essex is 7</a:t>
            </a:r>
            <a:r>
              <a:rPr lang="en-GB" sz="1200" baseline="30000" dirty="0" smtClean="0"/>
              <a:t>th</a:t>
            </a:r>
            <a:r>
              <a:rPr lang="en-GB" sz="1200" dirty="0" smtClean="0"/>
              <a:t> in its </a:t>
            </a:r>
            <a:r>
              <a:rPr lang="en-GB" sz="1200" dirty="0"/>
              <a:t>MSG and </a:t>
            </a:r>
            <a:r>
              <a:rPr lang="en-GB" sz="1200" dirty="0" smtClean="0"/>
              <a:t>29</a:t>
            </a:r>
            <a:r>
              <a:rPr lang="en-GB" sz="1200" baseline="30000" dirty="0" smtClean="0"/>
              <a:t>th</a:t>
            </a:r>
            <a:r>
              <a:rPr lang="en-GB" sz="1200" dirty="0" smtClean="0"/>
              <a:t> nationally </a:t>
            </a:r>
            <a:r>
              <a:rPr lang="en-GB" sz="1200" dirty="0"/>
              <a:t>for crime increase</a:t>
            </a:r>
            <a:r>
              <a:rPr lang="en-GB" sz="1200" dirty="0" smtClean="0"/>
              <a:t>. Essex is 7</a:t>
            </a:r>
            <a:r>
              <a:rPr lang="en-GB" sz="1200" baseline="30000" dirty="0" smtClean="0"/>
              <a:t>th</a:t>
            </a:r>
            <a:r>
              <a:rPr lang="en-GB" sz="1200" dirty="0" smtClean="0"/>
              <a:t> in its MSG and 28</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all 42 forces. </a:t>
            </a:r>
            <a:endParaRPr lang="en-GB" sz="1200" dirty="0" smtClean="0"/>
          </a:p>
          <a:p>
            <a:pPr marL="171450" indent="-171450">
              <a:buFont typeface="Arial" panose="020B0604020202020204" pitchFamily="34" charset="0"/>
              <a:buChar char="•"/>
            </a:pPr>
            <a:r>
              <a:rPr lang="en-GB" sz="1200" dirty="0" smtClean="0"/>
              <a:t>89.0% </a:t>
            </a:r>
            <a:r>
              <a:rPr lang="en-GB" sz="1200" dirty="0"/>
              <a:t>of Violence without Injury is Common Assault.</a:t>
            </a:r>
          </a:p>
          <a:p>
            <a:pPr marL="171450" indent="-171450">
              <a:buFont typeface="Arial" panose="020B0604020202020204" pitchFamily="34" charset="0"/>
              <a:buChar char="•"/>
            </a:pPr>
            <a:r>
              <a:rPr lang="en-GB" sz="1200" dirty="0" smtClean="0"/>
              <a:t>82.3% </a:t>
            </a:r>
            <a:r>
              <a:rPr lang="en-GB" sz="1200" dirty="0"/>
              <a:t>of the increase in Violence </a:t>
            </a:r>
            <a:r>
              <a:rPr lang="en-GB" sz="1200" dirty="0" smtClean="0"/>
              <a:t>without </a:t>
            </a:r>
            <a:r>
              <a:rPr lang="en-GB" sz="1200" dirty="0"/>
              <a:t>Injury is due to the rise </a:t>
            </a:r>
            <a:r>
              <a:rPr lang="en-GB" sz="1200" dirty="0" smtClean="0"/>
              <a:t>in Common Assault. </a:t>
            </a:r>
          </a:p>
          <a:p>
            <a:pPr marL="171450" indent="-171450">
              <a:buFont typeface="Arial" panose="020B0604020202020204" pitchFamily="34" charset="0"/>
              <a:buChar char="•"/>
            </a:pPr>
            <a:r>
              <a:rPr lang="en-GB" sz="1200" dirty="0" smtClean="0"/>
              <a:t>The forecast is </a:t>
            </a:r>
            <a:r>
              <a:rPr lang="en-GB" sz="1200" dirty="0"/>
              <a:t>that </a:t>
            </a:r>
            <a:r>
              <a:rPr lang="en-GB" sz="1200" dirty="0" smtClean="0"/>
              <a:t>Violence without Injury offences will continue to increase.</a:t>
            </a:r>
          </a:p>
        </p:txBody>
      </p:sp>
      <p:sp>
        <p:nvSpPr>
          <p:cNvPr id="18" name="TextBox 17"/>
          <p:cNvSpPr txBox="1"/>
          <p:nvPr/>
        </p:nvSpPr>
        <p:spPr>
          <a:xfrm>
            <a:off x="29564" y="6444044"/>
            <a:ext cx="7278740" cy="369332"/>
          </a:xfrm>
          <a:prstGeom prst="rect">
            <a:avLst/>
          </a:prstGeom>
          <a:noFill/>
        </p:spPr>
        <p:txBody>
          <a:bodyPr wrap="square" rtlCol="0">
            <a:spAutoFit/>
          </a:bodyPr>
          <a:lstStyle/>
          <a:p>
            <a:r>
              <a:rPr lang="en-GB" sz="900" dirty="0" smtClean="0"/>
              <a:t>* Offences included within the Violence without </a:t>
            </a:r>
            <a:r>
              <a:rPr lang="en-GB" sz="900" dirty="0"/>
              <a:t>Injury classification </a:t>
            </a:r>
            <a:r>
              <a:rPr lang="en-GB" sz="900" dirty="0" smtClean="0"/>
              <a:t>changed in November 2017.  Offences involving “Stalking and Harassment” have now been removed and are within a separate category. Please note iQuanta related positions still relate to the former definition.</a:t>
            </a:r>
            <a:endParaRPr lang="en-GB" sz="900" dirty="0"/>
          </a:p>
        </p:txBody>
      </p:sp>
      <p:pic>
        <p:nvPicPr>
          <p:cNvPr id="2" name="Picture 1"/>
          <p:cNvPicPr>
            <a:picLocks noChangeAspect="1"/>
          </p:cNvPicPr>
          <p:nvPr/>
        </p:nvPicPr>
        <p:blipFill>
          <a:blip r:embed="rId2"/>
          <a:stretch>
            <a:fillRect/>
          </a:stretch>
        </p:blipFill>
        <p:spPr>
          <a:xfrm>
            <a:off x="4986863" y="1340968"/>
            <a:ext cx="4016927" cy="1800000"/>
          </a:xfrm>
          <a:prstGeom prst="rect">
            <a:avLst/>
          </a:prstGeom>
        </p:spPr>
      </p:pic>
      <p:pic>
        <p:nvPicPr>
          <p:cNvPr id="4" name="Picture 3"/>
          <p:cNvPicPr>
            <a:picLocks noChangeAspect="1"/>
          </p:cNvPicPr>
          <p:nvPr/>
        </p:nvPicPr>
        <p:blipFill>
          <a:blip r:embed="rId3"/>
          <a:stretch>
            <a:fillRect/>
          </a:stretch>
        </p:blipFill>
        <p:spPr>
          <a:xfrm>
            <a:off x="5022747" y="4067426"/>
            <a:ext cx="4016927" cy="1800000"/>
          </a:xfrm>
          <a:prstGeom prst="rect">
            <a:avLst/>
          </a:prstGeom>
        </p:spPr>
      </p:pic>
    </p:spTree>
    <p:extLst>
      <p:ext uri="{BB962C8B-B14F-4D97-AF65-F5344CB8AC3E}">
        <p14:creationId xmlns:p14="http://schemas.microsoft.com/office/powerpoint/2010/main" val="1680663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116" y="0"/>
            <a:ext cx="9152706" cy="683217"/>
            <a:chOff x="0" y="-1"/>
            <a:chExt cx="9152706" cy="683217"/>
          </a:xfrm>
        </p:grpSpPr>
        <p:sp>
          <p:nvSpPr>
            <p:cNvPr id="9" name="Rectangle 8"/>
            <p:cNvSpPr/>
            <p:nvPr/>
          </p:nvSpPr>
          <p:spPr>
            <a:xfrm>
              <a:off x="0" y="-1"/>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pic>
          <p:nvPicPr>
            <p:cNvPr id="10" name="Picture 2" descr="C:\Users\42902025\AppData\Local\Microsoft\Windows\Temporary Internet Files\Content.Outlook\E8WMZ5V2\PCC-logo-blue-B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82717" y="5360"/>
              <a:ext cx="1569989" cy="677856"/>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12" name="TextBox 11"/>
          <p:cNvSpPr txBox="1"/>
          <p:nvPr/>
        </p:nvSpPr>
        <p:spPr>
          <a:xfrm>
            <a:off x="5135561" y="908720"/>
            <a:ext cx="1236639" cy="261610"/>
          </a:xfrm>
          <a:prstGeom prst="rect">
            <a:avLst/>
          </a:prstGeom>
          <a:noFill/>
        </p:spPr>
        <p:txBody>
          <a:bodyPr wrap="square" rtlCol="0">
            <a:spAutoFit/>
          </a:bodyPr>
          <a:lstStyle/>
          <a:p>
            <a:pPr algn="ctr"/>
            <a:r>
              <a:rPr lang="en-GB" sz="1100" dirty="0" smtClean="0"/>
              <a:t>Figure 7</a:t>
            </a:r>
            <a:endParaRPr lang="en-GB" sz="1100" dirty="0"/>
          </a:p>
        </p:txBody>
      </p:sp>
      <p:sp>
        <p:nvSpPr>
          <p:cNvPr id="14" name="TextBox 13"/>
          <p:cNvSpPr txBox="1"/>
          <p:nvPr/>
        </p:nvSpPr>
        <p:spPr>
          <a:xfrm>
            <a:off x="5109022" y="4056421"/>
            <a:ext cx="1236639" cy="261610"/>
          </a:xfrm>
          <a:prstGeom prst="rect">
            <a:avLst/>
          </a:prstGeom>
          <a:noFill/>
        </p:spPr>
        <p:txBody>
          <a:bodyPr wrap="square" rtlCol="0">
            <a:spAutoFit/>
          </a:bodyPr>
          <a:lstStyle/>
          <a:p>
            <a:pPr algn="ctr"/>
            <a:r>
              <a:rPr lang="en-GB" sz="1100" dirty="0" smtClean="0"/>
              <a:t>Figure 8</a:t>
            </a:r>
            <a:endParaRPr lang="en-GB" sz="1100"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5</a:t>
            </a:fld>
            <a:endParaRPr lang="en-GB" dirty="0"/>
          </a:p>
        </p:txBody>
      </p:sp>
      <p:sp>
        <p:nvSpPr>
          <p:cNvPr id="16" name="TextBox 15"/>
          <p:cNvSpPr txBox="1"/>
          <p:nvPr/>
        </p:nvSpPr>
        <p:spPr>
          <a:xfrm>
            <a:off x="107504" y="985952"/>
            <a:ext cx="4752528" cy="1938992"/>
          </a:xfrm>
          <a:prstGeom prst="rect">
            <a:avLst/>
          </a:prstGeom>
          <a:noFill/>
        </p:spPr>
        <p:txBody>
          <a:bodyPr wrap="square" rtlCol="0">
            <a:spAutoFit/>
          </a:bodyPr>
          <a:lstStyle/>
          <a:p>
            <a:r>
              <a:rPr lang="en-GB" sz="1200" b="1" dirty="0" smtClean="0"/>
              <a:t>Other Theft Offences</a:t>
            </a:r>
            <a:endParaRPr lang="en-GB" sz="1200" b="1" dirty="0"/>
          </a:p>
          <a:p>
            <a:pPr marL="171450" indent="-171450">
              <a:buFont typeface="Arial" panose="020B0604020202020204" pitchFamily="34" charset="0"/>
              <a:buChar char="•"/>
            </a:pPr>
            <a:r>
              <a:rPr lang="en-GB" sz="1200" dirty="0"/>
              <a:t>The </a:t>
            </a:r>
            <a:r>
              <a:rPr lang="en-GB" sz="1200" dirty="0" smtClean="0"/>
              <a:t>Force and two districts experienced </a:t>
            </a:r>
            <a:r>
              <a:rPr lang="en-GB" sz="1200" dirty="0"/>
              <a:t>statistically significant </a:t>
            </a:r>
            <a:r>
              <a:rPr lang="en-GB" sz="1200" dirty="0" smtClean="0"/>
              <a:t>increases in July 2018.</a:t>
            </a:r>
            <a:endParaRPr lang="en-GB" sz="1200" dirty="0"/>
          </a:p>
          <a:p>
            <a:pPr marL="171450" indent="-171450">
              <a:buFont typeface="Arial" panose="020B0604020202020204" pitchFamily="34" charset="0"/>
              <a:buChar char="•"/>
            </a:pPr>
            <a:r>
              <a:rPr lang="en-GB" sz="1200" dirty="0" smtClean="0"/>
              <a:t>0.2% decrease (23 offences). </a:t>
            </a:r>
          </a:p>
          <a:p>
            <a:pPr marL="171450" indent="-171450">
              <a:buFont typeface="Arial" panose="020B0604020202020204" pitchFamily="34" charset="0"/>
              <a:buChar char="•"/>
            </a:pPr>
            <a:r>
              <a:rPr lang="en-GB" sz="1200" dirty="0"/>
              <a:t>Essex is 5</a:t>
            </a:r>
            <a:r>
              <a:rPr lang="en-GB" sz="1200" baseline="30000" dirty="0" smtClean="0"/>
              <a:t>th</a:t>
            </a:r>
            <a:r>
              <a:rPr lang="en-GB" sz="1200" dirty="0" smtClean="0"/>
              <a:t> </a:t>
            </a:r>
            <a:r>
              <a:rPr lang="en-GB" sz="1200" dirty="0"/>
              <a:t>in its MSG and </a:t>
            </a:r>
            <a:r>
              <a:rPr lang="en-GB" sz="1200" dirty="0" smtClean="0"/>
              <a:t>20</a:t>
            </a:r>
            <a:r>
              <a:rPr lang="en-GB" sz="1200" baseline="30000" dirty="0" smtClean="0"/>
              <a:t>th</a:t>
            </a:r>
            <a:r>
              <a:rPr lang="en-GB" sz="1200" dirty="0" smtClean="0"/>
              <a:t> </a:t>
            </a:r>
            <a:r>
              <a:rPr lang="en-GB" sz="1200" dirty="0"/>
              <a:t>nationally for crime increase. Essex is </a:t>
            </a:r>
            <a:r>
              <a:rPr lang="en-GB" sz="1200" dirty="0" smtClean="0"/>
              <a:t>3</a:t>
            </a:r>
            <a:r>
              <a:rPr lang="en-GB" sz="1200" baseline="30000" dirty="0" smtClean="0"/>
              <a:t>rd</a:t>
            </a:r>
            <a:r>
              <a:rPr lang="en-GB" sz="1200" dirty="0" smtClean="0"/>
              <a:t> in </a:t>
            </a:r>
            <a:r>
              <a:rPr lang="en-GB" sz="1200" dirty="0"/>
              <a:t>its MSG and </a:t>
            </a:r>
            <a:r>
              <a:rPr lang="en-GB" sz="1200" dirty="0" smtClean="0"/>
              <a:t>15</a:t>
            </a:r>
            <a:r>
              <a:rPr lang="en-GB" sz="1200" baseline="30000" dirty="0" smtClean="0"/>
              <a:t>th</a:t>
            </a:r>
            <a:r>
              <a:rPr lang="en-GB" sz="1200" dirty="0" smtClean="0"/>
              <a:t> </a:t>
            </a:r>
            <a:r>
              <a:rPr lang="en-GB" sz="1200" dirty="0"/>
              <a:t>nationally for crimes per 1,000 of the population. </a:t>
            </a:r>
            <a:endParaRPr lang="en-GB" sz="1200" dirty="0" smtClean="0"/>
          </a:p>
          <a:p>
            <a:pPr marL="171450" indent="-171450">
              <a:buFont typeface="Arial" panose="020B0604020202020204" pitchFamily="34" charset="0"/>
              <a:buChar char="•"/>
            </a:pPr>
            <a:r>
              <a:rPr lang="en-GB" sz="1200" dirty="0" smtClean="0"/>
              <a:t>Increases </a:t>
            </a:r>
            <a:r>
              <a:rPr lang="en-GB" sz="1200" dirty="0"/>
              <a:t>seen </a:t>
            </a:r>
            <a:r>
              <a:rPr lang="en-GB" sz="1200" dirty="0" smtClean="0"/>
              <a:t>in 28 out of 42 </a:t>
            </a:r>
            <a:r>
              <a:rPr lang="en-GB" sz="1200" dirty="0"/>
              <a:t>forces. </a:t>
            </a:r>
          </a:p>
          <a:p>
            <a:pPr marL="171450" lvl="0" indent="-171450">
              <a:buFont typeface="Arial" panose="020B0604020202020204" pitchFamily="34" charset="0"/>
              <a:buChar char="•"/>
            </a:pPr>
            <a:r>
              <a:rPr lang="en-GB" sz="1200" dirty="0" smtClean="0"/>
              <a:t>The forecast is </a:t>
            </a:r>
            <a:r>
              <a:rPr lang="en-GB" sz="1200" dirty="0"/>
              <a:t>that </a:t>
            </a:r>
            <a:r>
              <a:rPr lang="en-GB" sz="1200" dirty="0" smtClean="0"/>
              <a:t>Other Theft offences will increase.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sp>
        <p:nvSpPr>
          <p:cNvPr id="13" name="TextBox 12"/>
          <p:cNvSpPr txBox="1"/>
          <p:nvPr/>
        </p:nvSpPr>
        <p:spPr>
          <a:xfrm>
            <a:off x="107504" y="4187226"/>
            <a:ext cx="4752528" cy="2123658"/>
          </a:xfrm>
          <a:prstGeom prst="rect">
            <a:avLst/>
          </a:prstGeom>
          <a:noFill/>
        </p:spPr>
        <p:txBody>
          <a:bodyPr wrap="square" rtlCol="0">
            <a:spAutoFit/>
          </a:bodyPr>
          <a:lstStyle/>
          <a:p>
            <a:r>
              <a:rPr lang="en-GB" sz="1200" b="1" dirty="0" smtClean="0"/>
              <a:t>Racially Aggravated Crime</a:t>
            </a:r>
            <a:endParaRPr lang="en-GB" sz="1200" b="1" dirty="0"/>
          </a:p>
          <a:p>
            <a:pPr marL="171450" indent="-171450">
              <a:buFont typeface="Arial" panose="020B0604020202020204" pitchFamily="34" charset="0"/>
              <a:buChar char="•"/>
            </a:pPr>
            <a:r>
              <a:rPr lang="en-GB" sz="1200" dirty="0"/>
              <a:t>The </a:t>
            </a:r>
            <a:r>
              <a:rPr lang="en-GB" sz="1200" dirty="0" smtClean="0"/>
              <a:t>Force and three districts experienced </a:t>
            </a:r>
            <a:r>
              <a:rPr lang="en-GB" sz="1200" dirty="0"/>
              <a:t>statistically significant </a:t>
            </a:r>
            <a:r>
              <a:rPr lang="en-GB" sz="1200" dirty="0" smtClean="0"/>
              <a:t>increases in July 2018.</a:t>
            </a:r>
            <a:endParaRPr lang="en-GB" sz="1200" dirty="0"/>
          </a:p>
          <a:p>
            <a:pPr marL="171450" indent="-171450">
              <a:buFont typeface="Arial" panose="020B0604020202020204" pitchFamily="34" charset="0"/>
              <a:buChar char="•"/>
            </a:pPr>
            <a:r>
              <a:rPr lang="en-GB" sz="1200" dirty="0" smtClean="0"/>
              <a:t>6.1% decrease (77 offences). </a:t>
            </a:r>
          </a:p>
          <a:p>
            <a:pPr marL="171450" indent="-171450">
              <a:buFont typeface="Arial" panose="020B0604020202020204" pitchFamily="34" charset="0"/>
              <a:buChar char="•"/>
            </a:pPr>
            <a:r>
              <a:rPr lang="en-GB" sz="1200" dirty="0" smtClean="0"/>
              <a:t>The spike experienced in July 2018 was also seen in June 2017 and August 2016.</a:t>
            </a:r>
          </a:p>
          <a:p>
            <a:pPr marL="171450" indent="-171450">
              <a:buFont typeface="Arial" panose="020B0604020202020204" pitchFamily="34" charset="0"/>
              <a:buChar char="•"/>
            </a:pPr>
            <a:r>
              <a:rPr lang="en-GB" sz="1200" dirty="0" smtClean="0"/>
              <a:t>Essex is 2</a:t>
            </a:r>
            <a:r>
              <a:rPr lang="en-GB" sz="1200" baseline="30000" dirty="0" smtClean="0"/>
              <a:t>nd</a:t>
            </a:r>
            <a:r>
              <a:rPr lang="en-GB" sz="1200" dirty="0" smtClean="0"/>
              <a:t> in its </a:t>
            </a:r>
            <a:r>
              <a:rPr lang="en-GB" sz="1200" dirty="0"/>
              <a:t>MSG and </a:t>
            </a:r>
            <a:r>
              <a:rPr lang="en-GB" sz="1200" dirty="0" smtClean="0"/>
              <a:t>4</a:t>
            </a:r>
            <a:r>
              <a:rPr lang="en-GB" sz="1200" baseline="30000" dirty="0" smtClean="0"/>
              <a:t>th</a:t>
            </a:r>
            <a:r>
              <a:rPr lang="en-GB" sz="1200" dirty="0" smtClean="0"/>
              <a:t> nationally </a:t>
            </a:r>
            <a:r>
              <a:rPr lang="en-GB" sz="1200" dirty="0"/>
              <a:t>for crime increase</a:t>
            </a:r>
            <a:r>
              <a:rPr lang="en-GB" sz="1200" dirty="0" smtClean="0"/>
              <a:t>. Essex is 3</a:t>
            </a:r>
            <a:r>
              <a:rPr lang="en-GB" sz="1200" baseline="30000" dirty="0" smtClean="0"/>
              <a:t>rd</a:t>
            </a:r>
            <a:r>
              <a:rPr lang="en-GB" sz="1200" dirty="0" smtClean="0"/>
              <a:t> in its MSG and 19</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25 </a:t>
            </a:r>
            <a:r>
              <a:rPr lang="en-GB" sz="1200" dirty="0"/>
              <a:t>out of 42 forces. </a:t>
            </a:r>
            <a:endParaRPr lang="en-GB" sz="1200" dirty="0" smtClean="0"/>
          </a:p>
          <a:p>
            <a:pPr marL="171450" indent="-171450">
              <a:buFont typeface="Arial" panose="020B0604020202020204" pitchFamily="34" charset="0"/>
              <a:buChar char="•"/>
            </a:pPr>
            <a:r>
              <a:rPr lang="en-GB" sz="1200" dirty="0" smtClean="0"/>
              <a:t>The forecast is </a:t>
            </a:r>
            <a:r>
              <a:rPr lang="en-GB" sz="1200" dirty="0"/>
              <a:t>that </a:t>
            </a:r>
            <a:r>
              <a:rPr lang="en-GB" sz="1200" dirty="0" smtClean="0"/>
              <a:t>Racially Aggravated offences will increase.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pic>
        <p:nvPicPr>
          <p:cNvPr id="2" name="Picture 1"/>
          <p:cNvPicPr>
            <a:picLocks noChangeAspect="1"/>
          </p:cNvPicPr>
          <p:nvPr/>
        </p:nvPicPr>
        <p:blipFill>
          <a:blip r:embed="rId3"/>
          <a:stretch>
            <a:fillRect/>
          </a:stretch>
        </p:blipFill>
        <p:spPr>
          <a:xfrm>
            <a:off x="5004048" y="1202037"/>
            <a:ext cx="4016927" cy="1800000"/>
          </a:xfrm>
          <a:prstGeom prst="rect">
            <a:avLst/>
          </a:prstGeom>
        </p:spPr>
      </p:pic>
      <p:pic>
        <p:nvPicPr>
          <p:cNvPr id="4" name="Picture 3"/>
          <p:cNvPicPr>
            <a:picLocks noChangeAspect="1"/>
          </p:cNvPicPr>
          <p:nvPr/>
        </p:nvPicPr>
        <p:blipFill>
          <a:blip r:embed="rId4"/>
          <a:stretch>
            <a:fillRect/>
          </a:stretch>
        </p:blipFill>
        <p:spPr>
          <a:xfrm>
            <a:off x="5004048" y="4312274"/>
            <a:ext cx="4016927" cy="1800000"/>
          </a:xfrm>
          <a:prstGeom prst="rect">
            <a:avLst/>
          </a:prstGeom>
        </p:spPr>
      </p:pic>
    </p:spTree>
    <p:extLst>
      <p:ext uri="{BB962C8B-B14F-4D97-AF65-F5344CB8AC3E}">
        <p14:creationId xmlns:p14="http://schemas.microsoft.com/office/powerpoint/2010/main" val="2781758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12" name="TextBox 11"/>
          <p:cNvSpPr txBox="1"/>
          <p:nvPr/>
        </p:nvSpPr>
        <p:spPr>
          <a:xfrm>
            <a:off x="5003894" y="908720"/>
            <a:ext cx="1236639" cy="261610"/>
          </a:xfrm>
          <a:prstGeom prst="rect">
            <a:avLst/>
          </a:prstGeom>
          <a:noFill/>
        </p:spPr>
        <p:txBody>
          <a:bodyPr wrap="square" rtlCol="0">
            <a:spAutoFit/>
          </a:bodyPr>
          <a:lstStyle/>
          <a:p>
            <a:pPr algn="ctr"/>
            <a:r>
              <a:rPr lang="en-GB" sz="1100" dirty="0" smtClean="0"/>
              <a:t>Figure </a:t>
            </a:r>
            <a:r>
              <a:rPr lang="en-GB" sz="1100" dirty="0"/>
              <a:t>9</a:t>
            </a:r>
          </a:p>
        </p:txBody>
      </p:sp>
      <p:sp>
        <p:nvSpPr>
          <p:cNvPr id="3" name="Slide Number Placeholder 2"/>
          <p:cNvSpPr>
            <a:spLocks noGrp="1"/>
          </p:cNvSpPr>
          <p:nvPr>
            <p:ph type="sldNum" sz="quarter" idx="12"/>
          </p:nvPr>
        </p:nvSpPr>
        <p:spPr/>
        <p:txBody>
          <a:bodyPr/>
          <a:lstStyle/>
          <a:p>
            <a:fld id="{E0D83E65-4E55-4BA6-A0BC-212B9D3BDCE3}" type="slidenum">
              <a:rPr lang="en-GB" smtClean="0"/>
              <a:pPr/>
              <a:t>6</a:t>
            </a:fld>
            <a:endParaRPr lang="en-GB" dirty="0"/>
          </a:p>
        </p:txBody>
      </p:sp>
      <p:sp>
        <p:nvSpPr>
          <p:cNvPr id="14" name="TextBox 13"/>
          <p:cNvSpPr txBox="1"/>
          <p:nvPr/>
        </p:nvSpPr>
        <p:spPr>
          <a:xfrm>
            <a:off x="5003894" y="4031486"/>
            <a:ext cx="1236639" cy="261610"/>
          </a:xfrm>
          <a:prstGeom prst="rect">
            <a:avLst/>
          </a:prstGeom>
          <a:noFill/>
        </p:spPr>
        <p:txBody>
          <a:bodyPr wrap="square" rtlCol="0">
            <a:spAutoFit/>
          </a:bodyPr>
          <a:lstStyle/>
          <a:p>
            <a:pPr algn="ctr"/>
            <a:r>
              <a:rPr lang="en-GB" sz="1100" dirty="0" smtClean="0"/>
              <a:t>Figure 10</a:t>
            </a:r>
            <a:endParaRPr lang="en-GB" sz="1100" dirty="0"/>
          </a:p>
        </p:txBody>
      </p:sp>
      <p:sp>
        <p:nvSpPr>
          <p:cNvPr id="11" name="TextBox 10"/>
          <p:cNvSpPr txBox="1"/>
          <p:nvPr/>
        </p:nvSpPr>
        <p:spPr>
          <a:xfrm>
            <a:off x="107504" y="1051966"/>
            <a:ext cx="4725193" cy="1200329"/>
          </a:xfrm>
          <a:prstGeom prst="rect">
            <a:avLst/>
          </a:prstGeom>
          <a:noFill/>
        </p:spPr>
        <p:txBody>
          <a:bodyPr wrap="square" rtlCol="0">
            <a:spAutoFit/>
          </a:bodyPr>
          <a:lstStyle/>
          <a:p>
            <a:r>
              <a:rPr lang="en-GB" sz="1200" b="1" dirty="0" smtClean="0"/>
              <a:t>Hate Crime</a:t>
            </a:r>
            <a:endParaRPr lang="en-GB" sz="1200" b="1" dirty="0"/>
          </a:p>
          <a:p>
            <a:pPr marL="171450" indent="-171450">
              <a:buFont typeface="Arial" panose="020B0604020202020204" pitchFamily="34" charset="0"/>
              <a:buChar char="•"/>
            </a:pPr>
            <a:r>
              <a:rPr lang="en-GB" sz="1200" dirty="0"/>
              <a:t>The Force </a:t>
            </a:r>
            <a:r>
              <a:rPr lang="en-GB" sz="1200" dirty="0" smtClean="0"/>
              <a:t>experienced </a:t>
            </a:r>
            <a:r>
              <a:rPr lang="en-GB" sz="1200" dirty="0"/>
              <a:t>a statistically significant </a:t>
            </a:r>
            <a:r>
              <a:rPr lang="en-GB" sz="1200" dirty="0" smtClean="0"/>
              <a:t>increase </a:t>
            </a:r>
            <a:r>
              <a:rPr lang="en-GB" sz="1200" dirty="0"/>
              <a:t>in </a:t>
            </a:r>
            <a:r>
              <a:rPr lang="en-GB" sz="1200" dirty="0" smtClean="0"/>
              <a:t>July </a:t>
            </a:r>
            <a:r>
              <a:rPr lang="en-GB" sz="1200" dirty="0"/>
              <a:t>2018.</a:t>
            </a:r>
          </a:p>
          <a:p>
            <a:pPr marL="171450" indent="-171450">
              <a:buFont typeface="Arial" panose="020B0604020202020204" pitchFamily="34" charset="0"/>
              <a:buChar char="•"/>
            </a:pPr>
            <a:r>
              <a:rPr lang="en-GB" sz="1200" dirty="0"/>
              <a:t>1</a:t>
            </a:r>
            <a:r>
              <a:rPr lang="en-GB" sz="1200" dirty="0" smtClean="0"/>
              <a:t>.9% increase (41 offences). </a:t>
            </a:r>
          </a:p>
          <a:p>
            <a:pPr marL="171450" indent="-171450">
              <a:buFont typeface="Arial" panose="020B0604020202020204" pitchFamily="34" charset="0"/>
              <a:buChar char="•"/>
            </a:pPr>
            <a:r>
              <a:rPr lang="en-GB" sz="1200" dirty="0" smtClean="0"/>
              <a:t>There </a:t>
            </a:r>
            <a:r>
              <a:rPr lang="en-GB" sz="1200" dirty="0"/>
              <a:t>are no national or MSG </a:t>
            </a:r>
            <a:r>
              <a:rPr lang="en-GB" sz="1200" dirty="0" smtClean="0"/>
              <a:t>comparisons on </a:t>
            </a:r>
            <a:r>
              <a:rPr lang="en-GB" sz="1200" dirty="0" err="1" smtClean="0"/>
              <a:t>iQuanta</a:t>
            </a:r>
            <a:r>
              <a:rPr lang="en-GB" sz="1200" dirty="0" smtClean="0"/>
              <a:t> for Hate </a:t>
            </a:r>
            <a:br>
              <a:rPr lang="en-GB" sz="1200" dirty="0" smtClean="0"/>
            </a:br>
            <a:r>
              <a:rPr lang="en-GB" sz="1200" dirty="0" smtClean="0"/>
              <a:t>Crime.</a:t>
            </a:r>
          </a:p>
          <a:p>
            <a:pPr marL="171450" indent="-171450">
              <a:buFont typeface="Arial" panose="020B0604020202020204" pitchFamily="34" charset="0"/>
              <a:buChar char="•"/>
            </a:pPr>
            <a:r>
              <a:rPr lang="en-GB" sz="1200" dirty="0" smtClean="0"/>
              <a:t>The forecast is </a:t>
            </a:r>
            <a:r>
              <a:rPr lang="en-GB" sz="1200" dirty="0"/>
              <a:t>that </a:t>
            </a:r>
            <a:r>
              <a:rPr lang="en-GB" sz="1200" dirty="0" smtClean="0"/>
              <a:t>Hate Crime will increase.</a:t>
            </a:r>
            <a:endParaRPr lang="en-GB" sz="1200" dirty="0"/>
          </a:p>
        </p:txBody>
      </p:sp>
      <p:sp>
        <p:nvSpPr>
          <p:cNvPr id="15" name="TextBox 14"/>
          <p:cNvSpPr txBox="1"/>
          <p:nvPr/>
        </p:nvSpPr>
        <p:spPr>
          <a:xfrm>
            <a:off x="114756" y="4232852"/>
            <a:ext cx="4752528" cy="1754326"/>
          </a:xfrm>
          <a:prstGeom prst="rect">
            <a:avLst/>
          </a:prstGeom>
          <a:noFill/>
        </p:spPr>
        <p:txBody>
          <a:bodyPr wrap="square" rtlCol="0">
            <a:spAutoFit/>
          </a:bodyPr>
          <a:lstStyle/>
          <a:p>
            <a:r>
              <a:rPr lang="en-GB" sz="1200" b="1" dirty="0" smtClean="0"/>
              <a:t>Public Order</a:t>
            </a:r>
            <a:endParaRPr lang="en-GB" sz="1200" b="1" dirty="0"/>
          </a:p>
          <a:p>
            <a:pPr marL="171450" indent="-171450">
              <a:buFont typeface="Arial" panose="020B0604020202020204" pitchFamily="34" charset="0"/>
              <a:buChar char="•"/>
            </a:pPr>
            <a:r>
              <a:rPr lang="en-GB" sz="1200" dirty="0"/>
              <a:t>The </a:t>
            </a:r>
            <a:r>
              <a:rPr lang="en-GB" sz="1200" dirty="0" smtClean="0"/>
              <a:t>Force and 10 districts experienced </a:t>
            </a:r>
            <a:r>
              <a:rPr lang="en-GB" sz="1200" dirty="0"/>
              <a:t>statistically significant </a:t>
            </a:r>
            <a:r>
              <a:rPr lang="en-GB" sz="1200" dirty="0" smtClean="0"/>
              <a:t>increases in July 2018.</a:t>
            </a:r>
            <a:endParaRPr lang="en-GB" sz="1200" dirty="0"/>
          </a:p>
          <a:p>
            <a:pPr marL="171450" indent="-171450">
              <a:buFont typeface="Arial" panose="020B0604020202020204" pitchFamily="34" charset="0"/>
              <a:buChar char="•"/>
            </a:pPr>
            <a:r>
              <a:rPr lang="en-GB" sz="1200" dirty="0" smtClean="0"/>
              <a:t>23.0% </a:t>
            </a:r>
            <a:r>
              <a:rPr lang="en-GB" sz="1200" dirty="0"/>
              <a:t>increase </a:t>
            </a:r>
            <a:r>
              <a:rPr lang="en-GB" sz="1200" dirty="0" smtClean="0"/>
              <a:t>(2,064 </a:t>
            </a:r>
            <a:r>
              <a:rPr lang="en-GB" sz="1200" dirty="0"/>
              <a:t>offences</a:t>
            </a:r>
            <a:r>
              <a:rPr lang="en-GB" sz="1200" dirty="0" smtClean="0"/>
              <a:t>). </a:t>
            </a:r>
            <a:r>
              <a:rPr lang="en-GB" sz="1200" dirty="0"/>
              <a:t>The national increase was 36.1%. </a:t>
            </a:r>
            <a:endParaRPr lang="en-GB" sz="1200" dirty="0" smtClean="0"/>
          </a:p>
          <a:p>
            <a:pPr marL="171450" indent="-171450">
              <a:buFont typeface="Arial" panose="020B0604020202020204" pitchFamily="34" charset="0"/>
              <a:buChar char="•"/>
            </a:pPr>
            <a:r>
              <a:rPr lang="en-GB" sz="1200" dirty="0" smtClean="0"/>
              <a:t>Essex is 6</a:t>
            </a:r>
            <a:r>
              <a:rPr lang="en-GB" sz="1200" baseline="30000" dirty="0" smtClean="0"/>
              <a:t>th</a:t>
            </a:r>
            <a:r>
              <a:rPr lang="en-GB" sz="1200" dirty="0" smtClean="0"/>
              <a:t> in its </a:t>
            </a:r>
            <a:r>
              <a:rPr lang="en-GB" sz="1200" dirty="0"/>
              <a:t>MSG and </a:t>
            </a:r>
            <a:r>
              <a:rPr lang="en-GB" sz="1200" dirty="0" smtClean="0"/>
              <a:t>21</a:t>
            </a:r>
            <a:r>
              <a:rPr lang="en-GB" sz="1200" baseline="30000" dirty="0" smtClean="0"/>
              <a:t>st</a:t>
            </a:r>
            <a:r>
              <a:rPr lang="en-GB" sz="1200" dirty="0" smtClean="0"/>
              <a:t> nationally </a:t>
            </a:r>
            <a:r>
              <a:rPr lang="en-GB" sz="1200" dirty="0"/>
              <a:t>for crime increase</a:t>
            </a:r>
            <a:r>
              <a:rPr lang="en-GB" sz="1200" dirty="0" smtClean="0"/>
              <a:t>. Essex is 6</a:t>
            </a:r>
            <a:r>
              <a:rPr lang="en-GB" sz="1200" baseline="30000" dirty="0" smtClean="0"/>
              <a:t>th</a:t>
            </a:r>
            <a:r>
              <a:rPr lang="en-GB" sz="1200" dirty="0" smtClean="0"/>
              <a:t> in its MSG and 26</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39 </a:t>
            </a:r>
            <a:r>
              <a:rPr lang="en-GB" sz="1200" dirty="0"/>
              <a:t>out of 42 forces. </a:t>
            </a:r>
          </a:p>
          <a:p>
            <a:pPr marL="171450" lvl="0" indent="-171450">
              <a:buFont typeface="Arial" panose="020B0604020202020204" pitchFamily="34" charset="0"/>
              <a:buChar char="•"/>
            </a:pPr>
            <a:r>
              <a:rPr lang="en-GB" sz="1200" dirty="0" smtClean="0"/>
              <a:t>The forecast is </a:t>
            </a:r>
            <a:r>
              <a:rPr lang="en-GB" sz="1200" dirty="0"/>
              <a:t>that </a:t>
            </a:r>
            <a:r>
              <a:rPr lang="en-GB" sz="1200" dirty="0" smtClean="0"/>
              <a:t>Public Order offences will increase.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pic>
        <p:nvPicPr>
          <p:cNvPr id="2" name="Picture 1"/>
          <p:cNvPicPr>
            <a:picLocks noChangeAspect="1"/>
          </p:cNvPicPr>
          <p:nvPr/>
        </p:nvPicPr>
        <p:blipFill>
          <a:blip r:embed="rId2"/>
          <a:stretch>
            <a:fillRect/>
          </a:stretch>
        </p:blipFill>
        <p:spPr>
          <a:xfrm>
            <a:off x="5003894" y="1170330"/>
            <a:ext cx="4016927" cy="1800000"/>
          </a:xfrm>
          <a:prstGeom prst="rect">
            <a:avLst/>
          </a:prstGeom>
        </p:spPr>
      </p:pic>
      <p:pic>
        <p:nvPicPr>
          <p:cNvPr id="4" name="Picture 3"/>
          <p:cNvPicPr>
            <a:picLocks noChangeAspect="1"/>
          </p:cNvPicPr>
          <p:nvPr/>
        </p:nvPicPr>
        <p:blipFill>
          <a:blip r:embed="rId3"/>
          <a:stretch>
            <a:fillRect/>
          </a:stretch>
        </p:blipFill>
        <p:spPr>
          <a:xfrm>
            <a:off x="5001127" y="4369285"/>
            <a:ext cx="4016927" cy="1800000"/>
          </a:xfrm>
          <a:prstGeom prst="rect">
            <a:avLst/>
          </a:prstGeom>
        </p:spPr>
      </p:pic>
    </p:spTree>
    <p:extLst>
      <p:ext uri="{BB962C8B-B14F-4D97-AF65-F5344CB8AC3E}">
        <p14:creationId xmlns:p14="http://schemas.microsoft.com/office/powerpoint/2010/main" val="3624095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3" name="Slide Number Placeholder 2"/>
          <p:cNvSpPr>
            <a:spLocks noGrp="1"/>
          </p:cNvSpPr>
          <p:nvPr>
            <p:ph type="sldNum" sz="quarter" idx="12"/>
          </p:nvPr>
        </p:nvSpPr>
        <p:spPr/>
        <p:txBody>
          <a:bodyPr/>
          <a:lstStyle/>
          <a:p>
            <a:fld id="{E0D83E65-4E55-4BA6-A0BC-212B9D3BDCE3}" type="slidenum">
              <a:rPr lang="en-GB" smtClean="0"/>
              <a:pPr/>
              <a:t>7</a:t>
            </a:fld>
            <a:endParaRPr lang="en-GB" dirty="0"/>
          </a:p>
        </p:txBody>
      </p:sp>
      <p:sp>
        <p:nvSpPr>
          <p:cNvPr id="11" name="TextBox 10"/>
          <p:cNvSpPr txBox="1"/>
          <p:nvPr/>
        </p:nvSpPr>
        <p:spPr>
          <a:xfrm>
            <a:off x="35496" y="858198"/>
            <a:ext cx="4780489" cy="338554"/>
          </a:xfrm>
          <a:prstGeom prst="rect">
            <a:avLst/>
          </a:prstGeom>
          <a:noFill/>
        </p:spPr>
        <p:txBody>
          <a:bodyPr wrap="square" rtlCol="0">
            <a:spAutoFit/>
          </a:bodyPr>
          <a:lstStyle/>
          <a:p>
            <a:pPr lvl="0"/>
            <a:r>
              <a:rPr lang="en-GB" sz="1600" b="1" u="sng" dirty="0" smtClean="0"/>
              <a:t>Solved Rates by Exception</a:t>
            </a:r>
          </a:p>
        </p:txBody>
      </p:sp>
      <p:sp>
        <p:nvSpPr>
          <p:cNvPr id="13" name="TextBox 12"/>
          <p:cNvSpPr txBox="1"/>
          <p:nvPr/>
        </p:nvSpPr>
        <p:spPr>
          <a:xfrm>
            <a:off x="5004048" y="1340768"/>
            <a:ext cx="1236639" cy="261610"/>
          </a:xfrm>
          <a:prstGeom prst="rect">
            <a:avLst/>
          </a:prstGeom>
          <a:noFill/>
        </p:spPr>
        <p:txBody>
          <a:bodyPr wrap="square" rtlCol="0">
            <a:spAutoFit/>
          </a:bodyPr>
          <a:lstStyle/>
          <a:p>
            <a:pPr algn="ctr"/>
            <a:r>
              <a:rPr lang="en-GB" sz="1100" dirty="0" smtClean="0"/>
              <a:t>Figure 11</a:t>
            </a:r>
            <a:endParaRPr lang="en-GB" sz="1100" dirty="0"/>
          </a:p>
        </p:txBody>
      </p:sp>
      <p:sp>
        <p:nvSpPr>
          <p:cNvPr id="12" name="TextBox 11"/>
          <p:cNvSpPr txBox="1"/>
          <p:nvPr/>
        </p:nvSpPr>
        <p:spPr>
          <a:xfrm>
            <a:off x="107504" y="1471573"/>
            <a:ext cx="4780489" cy="1938992"/>
          </a:xfrm>
          <a:prstGeom prst="rect">
            <a:avLst/>
          </a:prstGeom>
          <a:noFill/>
        </p:spPr>
        <p:txBody>
          <a:bodyPr wrap="square" rtlCol="0">
            <a:spAutoFit/>
          </a:bodyPr>
          <a:lstStyle/>
          <a:p>
            <a:r>
              <a:rPr lang="en-GB" sz="1200" b="1" dirty="0" smtClean="0"/>
              <a:t>Stalking and Harassment Solved Rate</a:t>
            </a:r>
            <a:endParaRPr lang="en-GB" sz="1200" b="1" dirty="0"/>
          </a:p>
          <a:p>
            <a:pPr marL="171450" indent="-171450">
              <a:buFont typeface="Arial" panose="020B0604020202020204" pitchFamily="34" charset="0"/>
              <a:buChar char="•"/>
            </a:pPr>
            <a:r>
              <a:rPr lang="en-GB" sz="1200" dirty="0"/>
              <a:t>Solved rate remains below 10% </a:t>
            </a:r>
            <a:r>
              <a:rPr lang="en-GB" sz="1200" dirty="0" smtClean="0"/>
              <a:t>(at 9.5%).</a:t>
            </a:r>
            <a:endParaRPr lang="en-GB" sz="1200" dirty="0"/>
          </a:p>
          <a:p>
            <a:pPr marL="171450" indent="-171450">
              <a:buFont typeface="Arial" panose="020B0604020202020204" pitchFamily="34" charset="0"/>
              <a:buChar char="•"/>
            </a:pPr>
            <a:r>
              <a:rPr lang="en-GB" sz="1200" dirty="0"/>
              <a:t>The number of crimes solved </a:t>
            </a:r>
            <a:r>
              <a:rPr lang="en-GB" sz="1200" dirty="0" smtClean="0"/>
              <a:t>increased: </a:t>
            </a:r>
            <a:r>
              <a:rPr lang="en-GB" sz="1200" dirty="0"/>
              <a:t>by </a:t>
            </a:r>
            <a:r>
              <a:rPr lang="en-GB" sz="1200" dirty="0" smtClean="0"/>
              <a:t>2.5% (32 more to 1,310 solved outcomes).</a:t>
            </a:r>
          </a:p>
          <a:p>
            <a:pPr marL="171450" lvl="0" indent="-171450">
              <a:buFont typeface="Arial" panose="020B0604020202020204" pitchFamily="34" charset="0"/>
              <a:buChar char="•"/>
            </a:pPr>
            <a:r>
              <a:rPr lang="en-GB" sz="1200" dirty="0"/>
              <a:t>The Force and no districts experienced a statistically significant change in July 2018.</a:t>
            </a:r>
          </a:p>
          <a:p>
            <a:pPr marL="171450" indent="-171450">
              <a:buFont typeface="Arial" panose="020B0604020202020204" pitchFamily="34" charset="0"/>
              <a:buChar char="•"/>
            </a:pPr>
            <a:r>
              <a:rPr lang="en-GB" sz="1200" dirty="0" smtClean="0"/>
              <a:t>The </a:t>
            </a:r>
            <a:r>
              <a:rPr lang="en-GB" sz="1200" dirty="0"/>
              <a:t>forecast is that the solved rate will </a:t>
            </a:r>
            <a:r>
              <a:rPr lang="en-GB" sz="1200" dirty="0" smtClean="0"/>
              <a:t>decrease.</a:t>
            </a:r>
            <a:endParaRPr lang="en-GB" sz="1200" dirty="0"/>
          </a:p>
          <a:p>
            <a:pPr marL="171450" indent="-171450">
              <a:buFont typeface="Arial" panose="020B0604020202020204" pitchFamily="34" charset="0"/>
              <a:buChar char="•"/>
            </a:pPr>
            <a:endParaRPr lang="en-GB" sz="1200" dirty="0" smtClean="0">
              <a:solidFill>
                <a:srgbClr val="FF0000"/>
              </a:solidFill>
            </a:endParaRPr>
          </a:p>
          <a:p>
            <a:pPr marL="171450" indent="-171450">
              <a:buFont typeface="Arial" panose="020B0604020202020204" pitchFamily="34" charset="0"/>
              <a:buChar char="•"/>
            </a:pPr>
            <a:endParaRPr lang="en-GB" sz="1200" dirty="0">
              <a:solidFill>
                <a:srgbClr val="FF0000"/>
              </a:solidFill>
            </a:endParaRPr>
          </a:p>
          <a:p>
            <a:endParaRPr lang="en-GB" sz="1200" dirty="0">
              <a:solidFill>
                <a:srgbClr val="FF0000"/>
              </a:solidFill>
            </a:endParaRPr>
          </a:p>
        </p:txBody>
      </p:sp>
      <p:pic>
        <p:nvPicPr>
          <p:cNvPr id="2" name="Picture 1"/>
          <p:cNvPicPr>
            <a:picLocks noChangeAspect="1"/>
          </p:cNvPicPr>
          <p:nvPr/>
        </p:nvPicPr>
        <p:blipFill>
          <a:blip r:embed="rId2"/>
          <a:stretch>
            <a:fillRect/>
          </a:stretch>
        </p:blipFill>
        <p:spPr>
          <a:xfrm>
            <a:off x="4987977" y="1602378"/>
            <a:ext cx="4016927" cy="1800000"/>
          </a:xfrm>
          <a:prstGeom prst="rect">
            <a:avLst/>
          </a:prstGeom>
        </p:spPr>
      </p:pic>
      <p:sp>
        <p:nvSpPr>
          <p:cNvPr id="5" name="Rectangle 4"/>
          <p:cNvSpPr/>
          <p:nvPr/>
        </p:nvSpPr>
        <p:spPr>
          <a:xfrm>
            <a:off x="136639" y="4010288"/>
            <a:ext cx="4572000" cy="1938992"/>
          </a:xfrm>
          <a:prstGeom prst="rect">
            <a:avLst/>
          </a:prstGeom>
        </p:spPr>
        <p:txBody>
          <a:bodyPr>
            <a:spAutoFit/>
          </a:bodyPr>
          <a:lstStyle/>
          <a:p>
            <a:pPr lvl="0"/>
            <a:r>
              <a:rPr lang="en-GB" sz="1200" b="1" dirty="0" smtClean="0">
                <a:solidFill>
                  <a:prstClr val="black"/>
                </a:solidFill>
              </a:rPr>
              <a:t>Other Theft Solved </a:t>
            </a:r>
            <a:r>
              <a:rPr lang="en-GB" sz="1200" b="1" dirty="0">
                <a:solidFill>
                  <a:prstClr val="black"/>
                </a:solidFill>
              </a:rPr>
              <a:t>Rate</a:t>
            </a:r>
          </a:p>
          <a:p>
            <a:pPr marL="171450" lvl="0" indent="-171450">
              <a:buFont typeface="Arial" panose="020B0604020202020204" pitchFamily="34" charset="0"/>
              <a:buChar char="•"/>
            </a:pPr>
            <a:r>
              <a:rPr lang="en-GB" sz="1200" dirty="0"/>
              <a:t>Solved rate remains below </a:t>
            </a:r>
            <a:r>
              <a:rPr lang="en-GB" sz="1200" dirty="0" smtClean="0"/>
              <a:t>10% (at 6.3%).</a:t>
            </a:r>
            <a:endParaRPr lang="en-GB" sz="1200" dirty="0"/>
          </a:p>
          <a:p>
            <a:pPr marL="171450" lvl="0" indent="-171450">
              <a:buFont typeface="Arial" panose="020B0604020202020204" pitchFamily="34" charset="0"/>
              <a:buChar char="•"/>
            </a:pPr>
            <a:r>
              <a:rPr lang="en-GB" sz="1200" dirty="0"/>
              <a:t>The number of crimes solved </a:t>
            </a:r>
            <a:r>
              <a:rPr lang="en-GB" sz="1200" dirty="0" smtClean="0"/>
              <a:t>decreased: </a:t>
            </a:r>
            <a:r>
              <a:rPr lang="en-GB" sz="1200" dirty="0"/>
              <a:t>by </a:t>
            </a:r>
            <a:r>
              <a:rPr lang="en-GB" sz="1200" dirty="0" smtClean="0"/>
              <a:t>11.4% </a:t>
            </a:r>
            <a:r>
              <a:rPr lang="en-GB" sz="1200" dirty="0"/>
              <a:t>(</a:t>
            </a:r>
            <a:r>
              <a:rPr lang="en-GB" sz="1200" dirty="0" smtClean="0"/>
              <a:t>104 </a:t>
            </a:r>
            <a:r>
              <a:rPr lang="en-GB" sz="1200" dirty="0"/>
              <a:t>fewer solved outcomes to </a:t>
            </a:r>
            <a:r>
              <a:rPr lang="en-GB" sz="1200" dirty="0" smtClean="0"/>
              <a:t>811).</a:t>
            </a:r>
            <a:endParaRPr lang="en-GB" sz="1200" dirty="0"/>
          </a:p>
          <a:p>
            <a:pPr marL="171450" lvl="0" indent="-171450">
              <a:buFont typeface="Arial" panose="020B0604020202020204" pitchFamily="34" charset="0"/>
              <a:buChar char="•"/>
            </a:pPr>
            <a:r>
              <a:rPr lang="en-GB" sz="1200" dirty="0"/>
              <a:t>Essex is 6</a:t>
            </a:r>
            <a:r>
              <a:rPr lang="en-GB" sz="1200" baseline="30000" dirty="0"/>
              <a:t>th</a:t>
            </a:r>
            <a:r>
              <a:rPr lang="en-GB" sz="1200" dirty="0"/>
              <a:t> in its MSG and </a:t>
            </a:r>
            <a:r>
              <a:rPr lang="en-GB" sz="1200" dirty="0" smtClean="0"/>
              <a:t>24</a:t>
            </a:r>
            <a:r>
              <a:rPr lang="en-GB" sz="1200" baseline="30000" dirty="0" smtClean="0"/>
              <a:t>th</a:t>
            </a:r>
            <a:r>
              <a:rPr lang="en-GB" sz="1200" dirty="0" smtClean="0"/>
              <a:t> </a:t>
            </a:r>
            <a:r>
              <a:rPr lang="en-GB" sz="1200" dirty="0"/>
              <a:t>nationally for solved rate % point change. Essex has the </a:t>
            </a:r>
            <a:r>
              <a:rPr lang="en-GB" sz="1200" dirty="0" smtClean="0"/>
              <a:t>3</a:t>
            </a:r>
            <a:r>
              <a:rPr lang="en-GB" sz="1200" baseline="30000" dirty="0" smtClean="0"/>
              <a:t>rd</a:t>
            </a:r>
            <a:r>
              <a:rPr lang="en-GB" sz="1200" dirty="0" smtClean="0"/>
              <a:t> highest </a:t>
            </a:r>
            <a:r>
              <a:rPr lang="en-GB" sz="1200" dirty="0"/>
              <a:t>solved rate in its MSG and </a:t>
            </a:r>
            <a:r>
              <a:rPr lang="en-GB" sz="1200" dirty="0" smtClean="0"/>
              <a:t>11</a:t>
            </a:r>
            <a:r>
              <a:rPr lang="en-GB" sz="1200" baseline="30000" dirty="0" smtClean="0"/>
              <a:t>th</a:t>
            </a:r>
            <a:r>
              <a:rPr lang="en-GB" sz="1200" dirty="0" smtClean="0"/>
              <a:t>  </a:t>
            </a:r>
            <a:r>
              <a:rPr lang="en-GB" sz="1200" dirty="0"/>
              <a:t>nationally for solved rate.</a:t>
            </a:r>
          </a:p>
          <a:p>
            <a:pPr marL="171450" lvl="0" indent="-171450">
              <a:buFont typeface="Arial" panose="020B0604020202020204" pitchFamily="34" charset="0"/>
              <a:buChar char="•"/>
            </a:pPr>
            <a:r>
              <a:rPr lang="en-GB" sz="1200" dirty="0" smtClean="0"/>
              <a:t>The Force and no districts </a:t>
            </a:r>
            <a:r>
              <a:rPr lang="en-GB" sz="1200" dirty="0"/>
              <a:t>experienced </a:t>
            </a:r>
            <a:r>
              <a:rPr lang="en-GB" sz="1200" dirty="0" smtClean="0"/>
              <a:t>a statistically </a:t>
            </a:r>
            <a:r>
              <a:rPr lang="en-GB" sz="1200" dirty="0"/>
              <a:t>significant </a:t>
            </a:r>
            <a:r>
              <a:rPr lang="en-GB" sz="1200" dirty="0" smtClean="0"/>
              <a:t>change </a:t>
            </a:r>
            <a:r>
              <a:rPr lang="en-GB" sz="1200" dirty="0"/>
              <a:t>in July 2018.</a:t>
            </a:r>
          </a:p>
          <a:p>
            <a:pPr marL="171450" lvl="0" indent="-171450">
              <a:buFont typeface="Arial" panose="020B0604020202020204" pitchFamily="34" charset="0"/>
              <a:buChar char="•"/>
            </a:pPr>
            <a:r>
              <a:rPr lang="en-GB" sz="1200" dirty="0"/>
              <a:t>The forecast is that the solved rate will </a:t>
            </a:r>
            <a:r>
              <a:rPr lang="en-GB" sz="1200" dirty="0" smtClean="0"/>
              <a:t>increase.</a:t>
            </a:r>
            <a:endParaRPr lang="en-GB" sz="1200" dirty="0"/>
          </a:p>
        </p:txBody>
      </p:sp>
      <p:sp>
        <p:nvSpPr>
          <p:cNvPr id="14" name="TextBox 13"/>
          <p:cNvSpPr txBox="1"/>
          <p:nvPr/>
        </p:nvSpPr>
        <p:spPr>
          <a:xfrm>
            <a:off x="5004048" y="3748678"/>
            <a:ext cx="1236639" cy="261610"/>
          </a:xfrm>
          <a:prstGeom prst="rect">
            <a:avLst/>
          </a:prstGeom>
          <a:noFill/>
        </p:spPr>
        <p:txBody>
          <a:bodyPr wrap="square" rtlCol="0">
            <a:spAutoFit/>
          </a:bodyPr>
          <a:lstStyle/>
          <a:p>
            <a:pPr algn="ctr"/>
            <a:r>
              <a:rPr lang="en-GB" sz="1100" dirty="0" smtClean="0"/>
              <a:t>Figure 12</a:t>
            </a:r>
            <a:endParaRPr lang="en-GB" sz="1100" dirty="0"/>
          </a:p>
        </p:txBody>
      </p:sp>
      <p:pic>
        <p:nvPicPr>
          <p:cNvPr id="7" name="Picture 6"/>
          <p:cNvPicPr>
            <a:picLocks noChangeAspect="1"/>
          </p:cNvPicPr>
          <p:nvPr/>
        </p:nvPicPr>
        <p:blipFill>
          <a:blip r:embed="rId3"/>
          <a:stretch>
            <a:fillRect/>
          </a:stretch>
        </p:blipFill>
        <p:spPr>
          <a:xfrm>
            <a:off x="4992990" y="4149280"/>
            <a:ext cx="4016927" cy="1800000"/>
          </a:xfrm>
          <a:prstGeom prst="rect">
            <a:avLst/>
          </a:prstGeom>
        </p:spPr>
      </p:pic>
    </p:spTree>
    <p:extLst>
      <p:ext uri="{BB962C8B-B14F-4D97-AF65-F5344CB8AC3E}">
        <p14:creationId xmlns:p14="http://schemas.microsoft.com/office/powerpoint/2010/main" val="2700666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2016-2020 Police and Crime Plan Performance Indicators</a:t>
            </a:r>
            <a:endParaRPr lang="en-GB" b="1" dirty="0">
              <a:solidFill>
                <a:schemeClr val="bg1"/>
              </a:solidFill>
            </a:endParaRPr>
          </a:p>
        </p:txBody>
      </p:sp>
      <p:sp>
        <p:nvSpPr>
          <p:cNvPr id="11" name="TextBox 10"/>
          <p:cNvSpPr txBox="1"/>
          <p:nvPr/>
        </p:nvSpPr>
        <p:spPr>
          <a:xfrm>
            <a:off x="7917183" y="692696"/>
            <a:ext cx="1236639" cy="261610"/>
          </a:xfrm>
          <a:prstGeom prst="rect">
            <a:avLst/>
          </a:prstGeom>
          <a:noFill/>
        </p:spPr>
        <p:txBody>
          <a:bodyPr wrap="square" rtlCol="0">
            <a:spAutoFit/>
          </a:bodyPr>
          <a:lstStyle/>
          <a:p>
            <a:pPr algn="ctr"/>
            <a:r>
              <a:rPr lang="en-GB" sz="1100" dirty="0" smtClean="0"/>
              <a:t>Table 1</a:t>
            </a:r>
            <a:endParaRPr lang="en-GB" sz="1100" dirty="0"/>
          </a:p>
        </p:txBody>
      </p:sp>
      <p:sp>
        <p:nvSpPr>
          <p:cNvPr id="12" name="TextBox 11"/>
          <p:cNvSpPr txBox="1"/>
          <p:nvPr/>
        </p:nvSpPr>
        <p:spPr>
          <a:xfrm>
            <a:off x="6553200" y="4739485"/>
            <a:ext cx="2411288" cy="276999"/>
          </a:xfrm>
          <a:prstGeom prst="rect">
            <a:avLst/>
          </a:prstGeom>
          <a:noFill/>
        </p:spPr>
        <p:txBody>
          <a:bodyPr wrap="square" rtlCol="0">
            <a:spAutoFit/>
          </a:bodyPr>
          <a:lstStyle/>
          <a:p>
            <a:pPr algn="r"/>
            <a:r>
              <a:rPr lang="en-GB" sz="1200" dirty="0" smtClean="0"/>
              <a:t>See Appendix for endnotes.</a:t>
            </a:r>
            <a:endParaRPr lang="en-GB" sz="1200" dirty="0"/>
          </a:p>
        </p:txBody>
      </p:sp>
      <p:sp>
        <p:nvSpPr>
          <p:cNvPr id="14" name="TextBox 13"/>
          <p:cNvSpPr txBox="1"/>
          <p:nvPr/>
        </p:nvSpPr>
        <p:spPr>
          <a:xfrm>
            <a:off x="29593" y="4877984"/>
            <a:ext cx="8928992" cy="1692771"/>
          </a:xfrm>
          <a:prstGeom prst="rect">
            <a:avLst/>
          </a:prstGeom>
          <a:noFill/>
        </p:spPr>
        <p:txBody>
          <a:bodyPr wrap="square" rtlCol="0">
            <a:spAutoFit/>
          </a:bodyPr>
          <a:lstStyle/>
          <a:p>
            <a:r>
              <a:rPr lang="en-GB" sz="800" dirty="0" smtClean="0"/>
              <a:t>Below is an explanation as to why certain indicators are considered to be improving or deteriorating:</a:t>
            </a:r>
          </a:p>
          <a:p>
            <a:endParaRPr lang="en-GB" sz="800" dirty="0" smtClean="0"/>
          </a:p>
          <a:p>
            <a:pPr marL="285750" indent="-285750">
              <a:buFont typeface="Arial" panose="020B0604020202020204" pitchFamily="34" charset="0"/>
              <a:buChar char="•"/>
            </a:pPr>
            <a:r>
              <a:rPr lang="en-GB" sz="800" b="1" dirty="0" smtClean="0"/>
              <a:t>Priority 1 – </a:t>
            </a:r>
            <a:r>
              <a:rPr lang="en-GB" sz="800" u="sng" dirty="0" smtClean="0"/>
              <a:t>Number of all crime offences</a:t>
            </a:r>
            <a:r>
              <a:rPr lang="en-GB" sz="800" dirty="0" smtClean="0"/>
              <a:t>. </a:t>
            </a:r>
            <a:r>
              <a:rPr lang="en-GB" sz="800" dirty="0"/>
              <a:t>Performance is considered to be </a:t>
            </a:r>
            <a:r>
              <a:rPr lang="en-GB" sz="800" dirty="0" smtClean="0"/>
              <a:t>deteriorating </a:t>
            </a:r>
            <a:r>
              <a:rPr lang="en-GB" sz="800" dirty="0"/>
              <a:t>due to the rise in </a:t>
            </a:r>
            <a:r>
              <a:rPr lang="en-GB" sz="800" dirty="0" smtClean="0"/>
              <a:t>crime. </a:t>
            </a:r>
            <a:r>
              <a:rPr lang="en-GB" sz="800" dirty="0"/>
              <a:t>No data are available to indicate </a:t>
            </a:r>
            <a:r>
              <a:rPr lang="en-GB" sz="800" dirty="0" smtClean="0"/>
              <a:t>how much of this rise </a:t>
            </a:r>
            <a:r>
              <a:rPr lang="en-GB" sz="800" dirty="0"/>
              <a:t>is  attributable to </a:t>
            </a:r>
            <a:r>
              <a:rPr lang="en-GB" sz="800" dirty="0" smtClean="0"/>
              <a:t>better crime data integrity.  An increase in crime has been experienced in every UK police force .</a:t>
            </a:r>
            <a:endParaRPr lang="en-GB" sz="800" b="1" dirty="0" smtClean="0"/>
          </a:p>
          <a:p>
            <a:pPr marL="285750" indent="-285750">
              <a:buFont typeface="Arial" panose="020B0604020202020204" pitchFamily="34" charset="0"/>
              <a:buChar char="•"/>
            </a:pPr>
            <a:r>
              <a:rPr lang="en-GB" sz="800" b="1" dirty="0" smtClean="0"/>
              <a:t>Priority 3 </a:t>
            </a:r>
            <a:r>
              <a:rPr lang="en-GB" sz="800" dirty="0" smtClean="0"/>
              <a:t>- </a:t>
            </a:r>
            <a:r>
              <a:rPr lang="en-GB" sz="800" u="sng" dirty="0" smtClean="0"/>
              <a:t>Number of incidents of domestic abuse</a:t>
            </a:r>
            <a:r>
              <a:rPr lang="en-GB" sz="800" dirty="0" smtClean="0"/>
              <a:t>. Performance is considered to be deteriorating due to the rise in incidents. No data are available to indicate whether this rise is  attributable to  media campaigns or initiatives that encourage reporting.</a:t>
            </a:r>
          </a:p>
          <a:p>
            <a:pPr marL="285750" indent="-285750">
              <a:buFont typeface="Arial" panose="020B0604020202020204" pitchFamily="34" charset="0"/>
              <a:buChar char="•"/>
            </a:pPr>
            <a:r>
              <a:rPr lang="en-GB" sz="800" b="1" dirty="0" smtClean="0"/>
              <a:t>Priority 5 </a:t>
            </a:r>
            <a:r>
              <a:rPr lang="en-GB" sz="800" dirty="0" smtClean="0"/>
              <a:t>- </a:t>
            </a:r>
            <a:r>
              <a:rPr lang="en-GB" sz="800" u="sng" dirty="0" smtClean="0"/>
              <a:t>Number of arrests in relation to the trafficking of drugs</a:t>
            </a:r>
            <a:r>
              <a:rPr lang="en-GB" sz="800" dirty="0" smtClean="0"/>
              <a:t>. </a:t>
            </a:r>
            <a:r>
              <a:rPr lang="en-GB" sz="800" dirty="0"/>
              <a:t>D</a:t>
            </a:r>
            <a:r>
              <a:rPr lang="en-GB" sz="800" dirty="0" smtClean="0"/>
              <a:t>rug trafficking arrests are dependent on pro-active policing. This may include pre-planned operations  conducted as a result of intelligence reports received, positive search warrants of residences/premises, and positive searches of individuals.</a:t>
            </a:r>
          </a:p>
          <a:p>
            <a:pPr marL="285750" indent="-285750">
              <a:buFont typeface="Arial" panose="020B0604020202020204" pitchFamily="34" charset="0"/>
              <a:buChar char="•"/>
            </a:pPr>
            <a:r>
              <a:rPr lang="en-GB" sz="800" b="1" dirty="0" smtClean="0"/>
              <a:t>Priority 7 </a:t>
            </a:r>
            <a:r>
              <a:rPr lang="en-GB" sz="800" dirty="0" smtClean="0"/>
              <a:t>- </a:t>
            </a:r>
            <a:r>
              <a:rPr lang="en-GB" sz="800" u="sng" dirty="0" smtClean="0"/>
              <a:t>Number of driving related mobile phone crime on Essex roads</a:t>
            </a:r>
            <a:r>
              <a:rPr lang="en-GB" sz="800" dirty="0" smtClean="0"/>
              <a:t>.  This is considered to be improving as Essex Police’s Operational Policing Command  (OPC) have stated there has been a noticeable reduction in the number of drivers stopped whilst using a mobile phone at the wheel.</a:t>
            </a:r>
          </a:p>
          <a:p>
            <a:pPr marL="285750" indent="-285750">
              <a:buFont typeface="Arial" panose="020B0604020202020204" pitchFamily="34" charset="0"/>
              <a:buChar char="•"/>
            </a:pPr>
            <a:r>
              <a:rPr lang="en-GB" sz="800" b="1" dirty="0" smtClean="0"/>
              <a:t>Priority 7 </a:t>
            </a:r>
            <a:r>
              <a:rPr lang="en-GB" sz="800" dirty="0" smtClean="0"/>
              <a:t>- </a:t>
            </a:r>
            <a:r>
              <a:rPr lang="en-GB" sz="800" u="sng" dirty="0" smtClean="0"/>
              <a:t>Number of driving under the influence of drink and/or drugs on Essex roads</a:t>
            </a:r>
            <a:r>
              <a:rPr lang="en-GB" sz="800" dirty="0"/>
              <a:t>.</a:t>
            </a:r>
            <a:r>
              <a:rPr lang="en-GB" sz="800" dirty="0" smtClean="0"/>
              <a:t>  Operational Policing Command (</a:t>
            </a:r>
            <a:r>
              <a:rPr lang="en-GB" sz="800" dirty="0" err="1" smtClean="0"/>
              <a:t>OPC</a:t>
            </a:r>
            <a:r>
              <a:rPr lang="en-GB" sz="800" dirty="0" smtClean="0"/>
              <a:t>) have stated that </a:t>
            </a:r>
            <a:r>
              <a:rPr lang="en-GB" sz="800" dirty="0"/>
              <a:t>a</a:t>
            </a:r>
            <a:r>
              <a:rPr lang="en-GB" sz="800" dirty="0" smtClean="0"/>
              <a:t> reduction indicates the public are adhering to the strong educational messages being delivered by drink/driving campaigns. Collisions attended by the police involve routine breath-testing of involved parties. An increase could also demonstrate proactive policing.</a:t>
            </a:r>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8</a:t>
            </a:fld>
            <a:endParaRPr lang="en-GB" dirty="0"/>
          </a:p>
        </p:txBody>
      </p:sp>
      <p:pic>
        <p:nvPicPr>
          <p:cNvPr id="2" name="Picture 1"/>
          <p:cNvPicPr>
            <a:picLocks noChangeAspect="1"/>
          </p:cNvPicPr>
          <p:nvPr/>
        </p:nvPicPr>
        <p:blipFill>
          <a:blip r:embed="rId2"/>
          <a:stretch>
            <a:fillRect/>
          </a:stretch>
        </p:blipFill>
        <p:spPr>
          <a:xfrm>
            <a:off x="241176" y="963600"/>
            <a:ext cx="8579296" cy="3745889"/>
          </a:xfrm>
          <a:prstGeom prst="rect">
            <a:avLst/>
          </a:prstGeom>
        </p:spPr>
      </p:pic>
    </p:spTree>
    <p:extLst>
      <p:ext uri="{BB962C8B-B14F-4D97-AF65-F5344CB8AC3E}">
        <p14:creationId xmlns:p14="http://schemas.microsoft.com/office/powerpoint/2010/main" val="2794515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Appendix</a:t>
            </a:r>
            <a:endParaRPr lang="en-GB" b="1" dirty="0">
              <a:solidFill>
                <a:schemeClr val="bg1"/>
              </a:solidFill>
            </a:endParaRPr>
          </a:p>
        </p:txBody>
      </p:sp>
      <p:sp>
        <p:nvSpPr>
          <p:cNvPr id="4" name="Rectangle 3"/>
          <p:cNvSpPr/>
          <p:nvPr/>
        </p:nvSpPr>
        <p:spPr>
          <a:xfrm>
            <a:off x="107504" y="862565"/>
            <a:ext cx="8928992" cy="5909310"/>
          </a:xfrm>
          <a:prstGeom prst="rect">
            <a:avLst/>
          </a:prstGeom>
        </p:spPr>
        <p:txBody>
          <a:bodyPr wrap="square">
            <a:spAutoFit/>
          </a:bodyPr>
          <a:lstStyle/>
          <a:p>
            <a:r>
              <a:rPr lang="en-GB" sz="1400" dirty="0" smtClean="0"/>
              <a:t>¹</a:t>
            </a:r>
            <a:r>
              <a:rPr lang="en-GB" sz="1400" baseline="30000" dirty="0" smtClean="0"/>
              <a:t>a </a:t>
            </a:r>
            <a:r>
              <a:rPr lang="en-GB" sz="1400" dirty="0" smtClean="0"/>
              <a:t>Results </a:t>
            </a:r>
            <a:r>
              <a:rPr lang="en-GB" sz="1400" dirty="0"/>
              <a:t>are for the period October 2017 to </a:t>
            </a:r>
            <a:r>
              <a:rPr lang="en-GB" sz="1400" dirty="0" smtClean="0"/>
              <a:t>March 2018. </a:t>
            </a:r>
            <a:r>
              <a:rPr lang="en-GB" sz="1400" dirty="0"/>
              <a:t>Essex </a:t>
            </a:r>
            <a:r>
              <a:rPr lang="en-GB" sz="1400" dirty="0" smtClean="0">
                <a:solidFill>
                  <a:srgbClr val="FF0000"/>
                </a:solidFill>
              </a:rPr>
              <a:t> </a:t>
            </a:r>
            <a:r>
              <a:rPr lang="en-GB" sz="1400" dirty="0" smtClean="0"/>
              <a:t>Police </a:t>
            </a:r>
            <a:r>
              <a:rPr lang="en-GB" sz="1400" dirty="0"/>
              <a:t>performed significantly above the results for the local confidence question contained in the PFCC’s Plan for Q1 and Q2. </a:t>
            </a:r>
            <a:r>
              <a:rPr lang="en-GB" sz="1400" dirty="0" smtClean="0"/>
              <a:t>This </a:t>
            </a:r>
            <a:r>
              <a:rPr lang="en-GB" sz="1400" dirty="0"/>
              <a:t>difference could not be explained and consequently an additional question was added in Q3 with the exact wording used in the CSEW. This is the question now being </a:t>
            </a:r>
            <a:r>
              <a:rPr lang="en-GB" sz="1400" dirty="0" smtClean="0"/>
              <a:t>used. </a:t>
            </a:r>
          </a:p>
          <a:p>
            <a:endParaRPr lang="en-GB" sz="1400" dirty="0" smtClean="0"/>
          </a:p>
          <a:p>
            <a:r>
              <a:rPr lang="en-GB" sz="1400" dirty="0" smtClean="0"/>
              <a:t>¹</a:t>
            </a:r>
            <a:r>
              <a:rPr lang="en-GB" sz="1400" baseline="30000" dirty="0" smtClean="0"/>
              <a:t>b</a:t>
            </a:r>
            <a:r>
              <a:rPr lang="en-GB" sz="1400" dirty="0" smtClean="0"/>
              <a:t> Results are for the period April 2017 to March 2018.</a:t>
            </a:r>
            <a:r>
              <a:rPr lang="en-GB" sz="1400" dirty="0" smtClean="0">
                <a:solidFill>
                  <a:srgbClr val="FF0000"/>
                </a:solidFill>
              </a:rPr>
              <a:t>										</a:t>
            </a:r>
          </a:p>
          <a:p>
            <a:r>
              <a:rPr lang="en-GB" sz="1400" dirty="0" smtClean="0"/>
              <a:t>² </a:t>
            </a:r>
            <a:r>
              <a:rPr lang="en-GB" sz="1400" dirty="0"/>
              <a:t>Crime Survey for England and Wales (CSEW</a:t>
            </a:r>
            <a:r>
              <a:rPr lang="en-GB" sz="1400" dirty="0" smtClean="0"/>
              <a:t>): </a:t>
            </a:r>
            <a:r>
              <a:rPr lang="en-GB" sz="1400" dirty="0"/>
              <a:t>12 months to </a:t>
            </a:r>
            <a:r>
              <a:rPr lang="en-GB" sz="1400" dirty="0" smtClean="0"/>
              <a:t>March 2018 </a:t>
            </a:r>
            <a:r>
              <a:rPr lang="en-GB" sz="1400" dirty="0"/>
              <a:t>vs. 12 months </a:t>
            </a:r>
            <a:r>
              <a:rPr lang="en-GB" sz="1400" dirty="0" smtClean="0"/>
              <a:t>to March 2017. </a:t>
            </a:r>
            <a:r>
              <a:rPr lang="en-GB" sz="1400" dirty="0">
                <a:solidFill>
                  <a:srgbClr val="FF0000"/>
                </a:solidFill>
              </a:rPr>
              <a:t>	</a:t>
            </a:r>
            <a:r>
              <a:rPr lang="en-GB" sz="1400" dirty="0"/>
              <a:t>				</a:t>
            </a:r>
            <a:r>
              <a:rPr lang="en-GB" sz="1400" dirty="0">
                <a:solidFill>
                  <a:srgbClr val="FF0000"/>
                </a:solidFill>
              </a:rPr>
              <a:t>				</a:t>
            </a:r>
          </a:p>
          <a:p>
            <a:r>
              <a:rPr lang="en-GB" sz="1400" baseline="30000" dirty="0"/>
              <a:t>3</a:t>
            </a:r>
            <a:r>
              <a:rPr lang="en-GB" sz="1400" dirty="0" smtClean="0"/>
              <a:t> </a:t>
            </a:r>
            <a:r>
              <a:rPr lang="en-GB" sz="1400" dirty="0"/>
              <a:t>The number of Organised Criminal Group disruptions </a:t>
            </a:r>
            <a:r>
              <a:rPr lang="en-GB" sz="1400" dirty="0" smtClean="0"/>
              <a:t>are for the periods May 2018 to July 2018 vs. February 2018 to April 2018.</a:t>
            </a:r>
            <a:r>
              <a:rPr lang="en-GB" sz="1400" dirty="0"/>
              <a:t>	</a:t>
            </a:r>
            <a:r>
              <a:rPr lang="en-GB" sz="1400" dirty="0" smtClean="0"/>
              <a:t/>
            </a:r>
            <a:br>
              <a:rPr lang="en-GB" sz="1400" dirty="0" smtClean="0"/>
            </a:br>
            <a:r>
              <a:rPr lang="en-GB" sz="1400" dirty="0">
                <a:solidFill>
                  <a:srgbClr val="FF0000"/>
                </a:solidFill>
              </a:rPr>
              <a:t>								</a:t>
            </a:r>
          </a:p>
          <a:p>
            <a:r>
              <a:rPr lang="en-GB" sz="1400" baseline="30000" dirty="0"/>
              <a:t>4</a:t>
            </a:r>
            <a:r>
              <a:rPr lang="en-GB" sz="1400" dirty="0" smtClean="0"/>
              <a:t> </a:t>
            </a:r>
            <a:r>
              <a:rPr lang="en-GB" sz="1400" dirty="0"/>
              <a:t>S</a:t>
            </a:r>
            <a:r>
              <a:rPr lang="en-GB" sz="1400" dirty="0" smtClean="0"/>
              <a:t>olved </a:t>
            </a:r>
            <a:r>
              <a:rPr lang="en-GB" sz="1400" dirty="0"/>
              <a:t>outcomes </a:t>
            </a:r>
            <a:r>
              <a:rPr lang="en-GB" sz="1400" dirty="0" smtClean="0"/>
              <a:t>are crimes that result in: charge or summons, caution</a:t>
            </a:r>
            <a:r>
              <a:rPr lang="en-GB" sz="1400" dirty="0"/>
              <a:t>, crimes taken into </a:t>
            </a:r>
            <a:r>
              <a:rPr lang="en-GB" sz="1400" dirty="0" smtClean="0"/>
              <a:t>consideration, fixed penalty notice, cannabis warning or community resolution.</a:t>
            </a:r>
            <a:r>
              <a:rPr lang="en-GB" sz="1400" dirty="0"/>
              <a:t>	</a:t>
            </a:r>
            <a:r>
              <a:rPr lang="en-GB" sz="1400" dirty="0" smtClean="0"/>
              <a:t/>
            </a:r>
            <a:br>
              <a:rPr lang="en-GB" sz="1400" dirty="0" smtClean="0"/>
            </a:br>
            <a:endParaRPr lang="en-GB" sz="1400" dirty="0" smtClean="0"/>
          </a:p>
          <a:p>
            <a:r>
              <a:rPr lang="en-GB" sz="1400" baseline="30000" dirty="0"/>
              <a:t>5</a:t>
            </a:r>
            <a:r>
              <a:rPr lang="en-GB" sz="1400" dirty="0" smtClean="0"/>
              <a:t> </a:t>
            </a:r>
            <a:r>
              <a:rPr lang="en-GB" sz="1400" dirty="0"/>
              <a:t>‘Killed or Seriously Injured’ refers to all people killed or seriously injured on Essex’s roads, regardless of whether any criminal offences were committed. ‘Causing Death/Serious Injury by Dangerous/Inconsiderate Driving’, however, </a:t>
            </a:r>
            <a:r>
              <a:rPr lang="en-GB" sz="1400" dirty="0" smtClean="0"/>
              <a:t>refers </a:t>
            </a:r>
            <a:r>
              <a:rPr lang="en-GB" sz="1400" dirty="0"/>
              <a:t>to the number of crimes of this type</a:t>
            </a:r>
            <a:r>
              <a:rPr lang="en-GB" sz="1400" dirty="0" smtClean="0"/>
              <a:t>.</a:t>
            </a:r>
          </a:p>
          <a:p>
            <a:endParaRPr lang="en-GB" sz="1400" dirty="0" smtClean="0"/>
          </a:p>
          <a:p>
            <a:r>
              <a:rPr lang="en-GB" sz="1400" baseline="30000" dirty="0" smtClean="0"/>
              <a:t>6</a:t>
            </a:r>
            <a:r>
              <a:rPr lang="en-GB" sz="1400" dirty="0" smtClean="0"/>
              <a:t> The </a:t>
            </a:r>
            <a:r>
              <a:rPr lang="en-GB" sz="1400" dirty="0"/>
              <a:t>confidence interval is the range +/- between </a:t>
            </a:r>
            <a:r>
              <a:rPr lang="en-GB" sz="1400" dirty="0" smtClean="0"/>
              <a:t>where </a:t>
            </a:r>
            <a:r>
              <a:rPr lang="en-GB" sz="1400" dirty="0"/>
              <a:t>the survey result may </a:t>
            </a:r>
            <a:r>
              <a:rPr lang="en-GB" sz="1400" dirty="0" smtClean="0"/>
              <a:t>lie. This is mainly influenced by the number of people answering the survey. The more people that answer the survey, the smaller the interval range.</a:t>
            </a:r>
            <a:endParaRPr lang="en-GB" sz="1400" dirty="0"/>
          </a:p>
          <a:p>
            <a:r>
              <a:rPr lang="en-GB" sz="1400" dirty="0"/>
              <a:t>								</a:t>
            </a:r>
          </a:p>
          <a:p>
            <a:r>
              <a:rPr lang="en-GB" sz="1400" dirty="0"/>
              <a:t>* Standard Scores </a:t>
            </a:r>
            <a:r>
              <a:rPr lang="en-GB" sz="1400" dirty="0" smtClean="0"/>
              <a:t>are used to compare figures </a:t>
            </a:r>
            <a:r>
              <a:rPr lang="en-GB" sz="1400" dirty="0"/>
              <a:t>from different normal </a:t>
            </a:r>
            <a:r>
              <a:rPr lang="en-GB" sz="1400" dirty="0" smtClean="0"/>
              <a:t>distributions, and determine </a:t>
            </a:r>
            <a:r>
              <a:rPr lang="en-GB" sz="1400" dirty="0"/>
              <a:t>how spread out </a:t>
            </a:r>
            <a:r>
              <a:rPr lang="en-GB" sz="1400" dirty="0" smtClean="0"/>
              <a:t>they </a:t>
            </a:r>
            <a:r>
              <a:rPr lang="en-GB" sz="1400" dirty="0"/>
              <a:t>are from the average or ‘mean’. </a:t>
            </a:r>
            <a:r>
              <a:rPr lang="en-GB" sz="1400" dirty="0" smtClean="0"/>
              <a:t> They are </a:t>
            </a:r>
            <a:r>
              <a:rPr lang="en-GB" sz="1400" dirty="0"/>
              <a:t>calculated in the following way: </a:t>
            </a:r>
            <a:r>
              <a:rPr lang="en-GB" sz="1400" dirty="0" smtClean="0"/>
              <a:t>(the </a:t>
            </a:r>
            <a:r>
              <a:rPr lang="en-GB" sz="1400" dirty="0"/>
              <a:t>month's figure, minus the average figure per month over the previous three years) divided by the Standard Deviation of the same three year period. </a:t>
            </a:r>
            <a:r>
              <a:rPr lang="en-GB" sz="1400" dirty="0" smtClean="0"/>
              <a:t> In this document, a Standard </a:t>
            </a:r>
            <a:r>
              <a:rPr lang="en-GB" sz="1400" dirty="0"/>
              <a:t>S</a:t>
            </a:r>
            <a:r>
              <a:rPr lang="en-GB" sz="1400" dirty="0" smtClean="0"/>
              <a:t>core </a:t>
            </a:r>
            <a:r>
              <a:rPr lang="en-GB" sz="1400" dirty="0"/>
              <a:t>over </a:t>
            </a:r>
            <a:r>
              <a:rPr lang="en-GB" sz="1400" dirty="0" smtClean="0"/>
              <a:t>1.96 </a:t>
            </a:r>
            <a:r>
              <a:rPr lang="en-GB" sz="1400" dirty="0"/>
              <a:t>or under -</a:t>
            </a:r>
            <a:r>
              <a:rPr lang="en-GB" sz="1400" dirty="0" smtClean="0"/>
              <a:t>1.96 was used to identify whether the increase or decrease was statistically significant.</a:t>
            </a:r>
            <a:endParaRPr lang="en-GB" sz="1400"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9</a:t>
            </a:fld>
            <a:endParaRPr lang="en-GB" dirty="0"/>
          </a:p>
        </p:txBody>
      </p:sp>
    </p:spTree>
    <p:extLst>
      <p:ext uri="{BB962C8B-B14F-4D97-AF65-F5344CB8AC3E}">
        <p14:creationId xmlns:p14="http://schemas.microsoft.com/office/powerpoint/2010/main" val="1575425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63410</TotalTime>
  <Words>1818</Words>
  <Application>Microsoft Office PowerPoint</Application>
  <PresentationFormat>On-screen Show (4:3)</PresentationFormat>
  <Paragraphs>164</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Anna Hook 42078328</cp:lastModifiedBy>
  <cp:revision>1580</cp:revision>
  <cp:lastPrinted>2018-08-16T07:08:53Z</cp:lastPrinted>
  <dcterms:created xsi:type="dcterms:W3CDTF">2016-11-25T10:22:24Z</dcterms:created>
  <dcterms:modified xsi:type="dcterms:W3CDTF">2018-08-23T11:37:11Z</dcterms:modified>
</cp:coreProperties>
</file>