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7" r:id="rId2"/>
    <p:sldId id="301" r:id="rId3"/>
    <p:sldId id="292" r:id="rId4"/>
    <p:sldId id="339" r:id="rId5"/>
    <p:sldId id="310" r:id="rId6"/>
    <p:sldId id="344" r:id="rId7"/>
    <p:sldId id="294" r:id="rId8"/>
    <p:sldId id="348" r:id="rId9"/>
    <p:sldId id="323" r:id="rId10"/>
    <p:sldId id="341" r:id="rId11"/>
    <p:sldId id="296" r:id="rId12"/>
    <p:sldId id="349" r:id="rId13"/>
    <p:sldId id="321" r:id="rId14"/>
    <p:sldId id="342" r:id="rId15"/>
    <p:sldId id="298" r:id="rId16"/>
  </p:sldIdLst>
  <p:sldSz cx="9144000" cy="6858000" type="screen4x3"/>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1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rriet Povall 42077528" initials="HP4" lastIdx="3" clrIdx="0"/>
  <p:cmAuthor id="1" name="Matt Robbins 42073495" initials="mp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142232"/>
    <a:srgbClr val="FFFFCC"/>
    <a:srgbClr val="001947"/>
    <a:srgbClr val="E9EDF4"/>
    <a:srgbClr val="1F3651"/>
    <a:srgbClr val="E890AB"/>
    <a:srgbClr val="83F5BF"/>
    <a:srgbClr val="FFFF66"/>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788" autoAdjust="0"/>
    <p:restoredTop sz="85029" autoAdjust="0"/>
  </p:normalViewPr>
  <p:slideViewPr>
    <p:cSldViewPr snapToObjects="1">
      <p:cViewPr varScale="1">
        <p:scale>
          <a:sx n="108" d="100"/>
          <a:sy n="108" d="100"/>
        </p:scale>
        <p:origin x="498" y="96"/>
      </p:cViewPr>
      <p:guideLst>
        <p:guide orient="horz" pos="2160"/>
        <p:guide pos="2880"/>
      </p:guideLst>
    </p:cSldViewPr>
  </p:slideViewPr>
  <p:outlineViewPr>
    <p:cViewPr>
      <p:scale>
        <a:sx n="33" d="100"/>
        <a:sy n="33" d="100"/>
      </p:scale>
      <p:origin x="0" y="2070"/>
    </p:cViewPr>
  </p:outlineViewPr>
  <p:notesTextViewPr>
    <p:cViewPr>
      <p:scale>
        <a:sx n="1" d="1"/>
        <a:sy n="1" d="1"/>
      </p:scale>
      <p:origin x="0" y="0"/>
    </p:cViewPr>
  </p:notesTextViewPr>
  <p:notesViewPr>
    <p:cSldViewPr snapToObjects="1">
      <p:cViewPr varScale="1">
        <p:scale>
          <a:sx n="74" d="100"/>
          <a:sy n="74" d="100"/>
        </p:scale>
        <p:origin x="-2142"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3" tIns="45716" rIns="91433" bIns="45716" rtlCol="0"/>
          <a:lstStyle>
            <a:lvl1pPr algn="l">
              <a:defRPr sz="1200"/>
            </a:lvl1pPr>
          </a:lstStyle>
          <a:p>
            <a:endParaRPr lang="en-GB"/>
          </a:p>
        </p:txBody>
      </p:sp>
      <p:sp>
        <p:nvSpPr>
          <p:cNvPr id="3" name="Date Placeholder 2"/>
          <p:cNvSpPr>
            <a:spLocks noGrp="1"/>
          </p:cNvSpPr>
          <p:nvPr>
            <p:ph type="dt" sz="quarter" idx="1"/>
          </p:nvPr>
        </p:nvSpPr>
        <p:spPr>
          <a:xfrm>
            <a:off x="3808413" y="0"/>
            <a:ext cx="2914650" cy="493713"/>
          </a:xfrm>
          <a:prstGeom prst="rect">
            <a:avLst/>
          </a:prstGeom>
        </p:spPr>
        <p:txBody>
          <a:bodyPr vert="horz" lIns="91433" tIns="45716" rIns="91433" bIns="45716" rtlCol="0"/>
          <a:lstStyle>
            <a:lvl1pPr algn="r">
              <a:defRPr sz="1200"/>
            </a:lvl1pPr>
          </a:lstStyle>
          <a:p>
            <a:fld id="{5903D7C5-9F6C-4676-B42A-1E0731642E03}" type="datetimeFigureOut">
              <a:rPr lang="en-GB" smtClean="0"/>
              <a:t>21/03/2018</a:t>
            </a:fld>
            <a:endParaRPr lang="en-GB"/>
          </a:p>
        </p:txBody>
      </p:sp>
      <p:sp>
        <p:nvSpPr>
          <p:cNvPr id="4" name="Footer Placeholder 3"/>
          <p:cNvSpPr>
            <a:spLocks noGrp="1"/>
          </p:cNvSpPr>
          <p:nvPr>
            <p:ph type="ftr" sz="quarter" idx="2"/>
          </p:nvPr>
        </p:nvSpPr>
        <p:spPr>
          <a:xfrm>
            <a:off x="0" y="9378951"/>
            <a:ext cx="2914650" cy="493713"/>
          </a:xfrm>
          <a:prstGeom prst="rect">
            <a:avLst/>
          </a:prstGeom>
        </p:spPr>
        <p:txBody>
          <a:bodyPr vert="horz" lIns="91433" tIns="45716" rIns="91433" bIns="45716" rtlCol="0" anchor="b"/>
          <a:lstStyle>
            <a:lvl1pPr algn="l">
              <a:defRPr sz="1200"/>
            </a:lvl1pPr>
          </a:lstStyle>
          <a:p>
            <a:endParaRPr lang="en-GB"/>
          </a:p>
        </p:txBody>
      </p:sp>
      <p:sp>
        <p:nvSpPr>
          <p:cNvPr id="5" name="Slide Number Placeholder 4"/>
          <p:cNvSpPr>
            <a:spLocks noGrp="1"/>
          </p:cNvSpPr>
          <p:nvPr>
            <p:ph type="sldNum" sz="quarter" idx="3"/>
          </p:nvPr>
        </p:nvSpPr>
        <p:spPr>
          <a:xfrm>
            <a:off x="3808413" y="9378951"/>
            <a:ext cx="2914650" cy="493713"/>
          </a:xfrm>
          <a:prstGeom prst="rect">
            <a:avLst/>
          </a:prstGeom>
        </p:spPr>
        <p:txBody>
          <a:bodyPr vert="horz" lIns="91433" tIns="45716" rIns="91433" bIns="45716" rtlCol="0" anchor="b"/>
          <a:lstStyle>
            <a:lvl1pPr algn="r">
              <a:defRPr sz="1200"/>
            </a:lvl1pPr>
          </a:lstStyle>
          <a:p>
            <a:fld id="{B07D4B5A-3B64-4AD6-87F8-980ACD575913}" type="slidenum">
              <a:rPr lang="en-GB" smtClean="0"/>
              <a:t>‹#›</a:t>
            </a:fld>
            <a:endParaRPr lang="en-GB"/>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3" tIns="45716" rIns="91433" bIns="45716" rtlCol="0"/>
          <a:lstStyle>
            <a:lvl1pPr algn="l">
              <a:defRPr sz="1200"/>
            </a:lvl1pPr>
          </a:lstStyle>
          <a:p>
            <a:endParaRPr lang="en-GB"/>
          </a:p>
        </p:txBody>
      </p:sp>
      <p:sp>
        <p:nvSpPr>
          <p:cNvPr id="3" name="Date Placeholder 2"/>
          <p:cNvSpPr>
            <a:spLocks noGrp="1"/>
          </p:cNvSpPr>
          <p:nvPr>
            <p:ph type="dt" idx="1"/>
          </p:nvPr>
        </p:nvSpPr>
        <p:spPr>
          <a:xfrm>
            <a:off x="3808413" y="0"/>
            <a:ext cx="2914650" cy="493713"/>
          </a:xfrm>
          <a:prstGeom prst="rect">
            <a:avLst/>
          </a:prstGeom>
        </p:spPr>
        <p:txBody>
          <a:bodyPr vert="horz" lIns="91433" tIns="45716" rIns="91433" bIns="45716" rtlCol="0"/>
          <a:lstStyle>
            <a:lvl1pPr algn="r">
              <a:defRPr sz="1200"/>
            </a:lvl1pPr>
          </a:lstStyle>
          <a:p>
            <a:fld id="{94FE0818-969F-4496-9006-8FE67EE6E561}" type="datetimeFigureOut">
              <a:rPr lang="en-GB" smtClean="0"/>
              <a:t>21/03/2018</a:t>
            </a:fld>
            <a:endParaRPr lang="en-GB"/>
          </a:p>
        </p:txBody>
      </p:sp>
      <p:sp>
        <p:nvSpPr>
          <p:cNvPr id="4" name="Slide Image Placeholder 3"/>
          <p:cNvSpPr>
            <a:spLocks noGrp="1" noRot="1" noChangeAspect="1"/>
          </p:cNvSpPr>
          <p:nvPr>
            <p:ph type="sldImg" idx="2"/>
          </p:nvPr>
        </p:nvSpPr>
        <p:spPr>
          <a:xfrm>
            <a:off x="895350" y="741363"/>
            <a:ext cx="4933950" cy="3702050"/>
          </a:xfrm>
          <a:prstGeom prst="rect">
            <a:avLst/>
          </a:prstGeom>
          <a:noFill/>
          <a:ln w="12700">
            <a:solidFill>
              <a:prstClr val="black"/>
            </a:solidFill>
          </a:ln>
        </p:spPr>
        <p:txBody>
          <a:bodyPr vert="horz" lIns="91433" tIns="45716" rIns="91433" bIns="45716" rtlCol="0" anchor="ctr"/>
          <a:lstStyle/>
          <a:p>
            <a:endParaRPr lang="en-GB"/>
          </a:p>
        </p:txBody>
      </p:sp>
      <p:sp>
        <p:nvSpPr>
          <p:cNvPr id="5" name="Notes Placeholder 4"/>
          <p:cNvSpPr>
            <a:spLocks noGrp="1"/>
          </p:cNvSpPr>
          <p:nvPr>
            <p:ph type="body" sz="quarter" idx="3"/>
          </p:nvPr>
        </p:nvSpPr>
        <p:spPr>
          <a:xfrm>
            <a:off x="673100" y="4691064"/>
            <a:ext cx="5378450" cy="4443412"/>
          </a:xfrm>
          <a:prstGeom prst="rect">
            <a:avLst/>
          </a:prstGeom>
        </p:spPr>
        <p:txBody>
          <a:bodyPr vert="horz" lIns="91433" tIns="45716" rIns="91433" bIns="457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3" tIns="45716" rIns="91433" bIns="45716" rtlCol="0" anchor="b"/>
          <a:lstStyle>
            <a:lvl1pPr algn="l">
              <a:defRPr sz="1200"/>
            </a:lvl1pPr>
          </a:lstStyle>
          <a:p>
            <a:endParaRPr lang="en-GB"/>
          </a:p>
        </p:txBody>
      </p:sp>
      <p:sp>
        <p:nvSpPr>
          <p:cNvPr id="7" name="Slide Number Placeholder 6"/>
          <p:cNvSpPr>
            <a:spLocks noGrp="1"/>
          </p:cNvSpPr>
          <p:nvPr>
            <p:ph type="sldNum" sz="quarter" idx="5"/>
          </p:nvPr>
        </p:nvSpPr>
        <p:spPr>
          <a:xfrm>
            <a:off x="3808413" y="9378951"/>
            <a:ext cx="2914650" cy="493713"/>
          </a:xfrm>
          <a:prstGeom prst="rect">
            <a:avLst/>
          </a:prstGeom>
        </p:spPr>
        <p:txBody>
          <a:bodyPr vert="horz" lIns="91433" tIns="45716" rIns="91433" bIns="45716" rtlCol="0" anchor="b"/>
          <a:lstStyle>
            <a:lvl1pPr algn="r">
              <a:defRPr sz="1200"/>
            </a:lvl1pPr>
          </a:lstStyle>
          <a:p>
            <a:fld id="{AC682968-C500-41F0-8EA9-AEB7EAFF1BE1}" type="slidenum">
              <a:rPr lang="en-GB" smtClean="0"/>
              <a:t>‹#›</a:t>
            </a:fld>
            <a:endParaRPr lang="en-GB"/>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00718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702294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3869250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86925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77361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77544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77544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Tree>
    <p:extLst>
      <p:ext uri="{BB962C8B-B14F-4D97-AF65-F5344CB8AC3E}">
        <p14:creationId xmlns:p14="http://schemas.microsoft.com/office/powerpoint/2010/main" val="977544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417772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34047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34047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01315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01315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21/03/2018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21/03/2018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21/03/2018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21/03/2018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21/03/2018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21/03/2018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21/03/2018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21/03/2018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21/03/2018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21/03/2018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21/03/2018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21/03/2018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569" y="1124744"/>
            <a:ext cx="9000000" cy="1077218"/>
          </a:xfrm>
          <a:prstGeom prst="rect">
            <a:avLst/>
          </a:prstGeom>
          <a:noFill/>
        </p:spPr>
        <p:txBody>
          <a:bodyPr wrap="square" rtlCol="0">
            <a:spAutoFit/>
          </a:bodyPr>
          <a:lstStyle/>
          <a:p>
            <a:r>
              <a:rPr lang="en-GB" sz="3600" b="1" dirty="0" smtClean="0"/>
              <a:t>Police and Crime Plan 2016-2020</a:t>
            </a:r>
          </a:p>
          <a:p>
            <a:r>
              <a:rPr lang="en-GB" sz="2800" b="1" dirty="0" smtClean="0"/>
              <a:t>Quarterly Update – for publication</a:t>
            </a:r>
            <a:endParaRPr lang="en-GB" sz="3600" b="1" i="1" dirty="0" smtClean="0"/>
          </a:p>
        </p:txBody>
      </p:sp>
      <p:sp>
        <p:nvSpPr>
          <p:cNvPr id="3" name="Rectangle 2"/>
          <p:cNvSpPr/>
          <p:nvPr/>
        </p:nvSpPr>
        <p:spPr>
          <a:xfrm>
            <a:off x="74569" y="2492896"/>
            <a:ext cx="9000000" cy="769441"/>
          </a:xfrm>
          <a:prstGeom prst="rect">
            <a:avLst/>
          </a:prstGeom>
        </p:spPr>
        <p:txBody>
          <a:bodyPr>
            <a:spAutoFit/>
          </a:bodyPr>
          <a:lstStyle/>
          <a:p>
            <a:r>
              <a:rPr lang="en-GB" sz="2400" b="1" dirty="0" smtClean="0"/>
              <a:t>March 2018</a:t>
            </a:r>
          </a:p>
          <a:p>
            <a:endParaRPr lang="en-GB" sz="2000" b="1" dirty="0"/>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1164552" y="5729491"/>
            <a:ext cx="7740368" cy="830997"/>
          </a:xfrm>
          <a:prstGeom prst="rect">
            <a:avLst/>
          </a:prstGeom>
          <a:noFill/>
        </p:spPr>
        <p:txBody>
          <a:bodyPr wrap="square" rtlCol="0">
            <a:spAutoFit/>
          </a:bodyPr>
          <a:lstStyle/>
          <a:p>
            <a:pPr algn="r"/>
            <a:r>
              <a:rPr lang="en-GB" sz="1600" dirty="0" smtClean="0"/>
              <a:t>Version </a:t>
            </a:r>
            <a:r>
              <a:rPr lang="en-GB" sz="1600" dirty="0" smtClean="0"/>
              <a:t>1.6</a:t>
            </a:r>
            <a:endParaRPr lang="en-GB" sz="1600" dirty="0" smtClean="0"/>
          </a:p>
          <a:p>
            <a:pPr algn="r"/>
            <a:r>
              <a:rPr lang="en-GB" sz="1600" dirty="0" smtClean="0"/>
              <a:t>Produced 21</a:t>
            </a:r>
            <a:r>
              <a:rPr lang="en-GB" sz="1600" baseline="30000" dirty="0" smtClean="0"/>
              <a:t>st</a:t>
            </a:r>
            <a:r>
              <a:rPr lang="en-GB" sz="1600" dirty="0" smtClean="0"/>
              <a:t> March 2018</a:t>
            </a:r>
          </a:p>
          <a:p>
            <a:pPr algn="r"/>
            <a:r>
              <a:rPr lang="en-GB" sz="1600" dirty="0" smtClean="0"/>
              <a:t>Performance Information Unit, Essex Police</a:t>
            </a:r>
          </a:p>
        </p:txBody>
      </p:sp>
      <p:sp>
        <p:nvSpPr>
          <p:cNvPr id="14" name="TextBox 13"/>
          <p:cNvSpPr txBox="1"/>
          <p:nvPr/>
        </p:nvSpPr>
        <p:spPr>
          <a:xfrm>
            <a:off x="102460" y="3027540"/>
            <a:ext cx="8329642" cy="276999"/>
          </a:xfrm>
          <a:prstGeom prst="rect">
            <a:avLst/>
          </a:prstGeom>
          <a:noFill/>
        </p:spPr>
        <p:txBody>
          <a:bodyPr wrap="square" rtlCol="0">
            <a:spAutoFit/>
          </a:bodyPr>
          <a:lstStyle/>
          <a:p>
            <a:r>
              <a:rPr lang="en-GB" sz="1200" i="1" dirty="0" smtClean="0">
                <a:solidFill>
                  <a:schemeClr val="bg1">
                    <a:lumMod val="50000"/>
                  </a:schemeClr>
                </a:solidFill>
              </a:rPr>
              <a:t>Data to February 2018.  </a:t>
            </a:r>
            <a:endParaRPr lang="en-GB" sz="1200" i="1" dirty="0">
              <a:solidFill>
                <a:schemeClr val="bg1">
                  <a:lumMod val="50000"/>
                </a:schemeClr>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707" y="4581128"/>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56350"/>
            <a:ext cx="2133600" cy="365125"/>
          </a:xfrm>
        </p:spPr>
        <p:txBody>
          <a:bodyPr/>
          <a:lstStyle/>
          <a:p>
            <a:fld id="{E0D83E65-4E55-4BA6-A0BC-212B9D3BDCE3}" type="slidenum">
              <a:rPr lang="en-GB" smtClean="0"/>
              <a:pPr/>
              <a:t>10</a:t>
            </a:fld>
            <a:endParaRPr lang="en-GB" dirty="0"/>
          </a:p>
        </p:txBody>
      </p:sp>
      <p:sp>
        <p:nvSpPr>
          <p:cNvPr id="12" name="TextBox 11"/>
          <p:cNvSpPr txBox="1"/>
          <p:nvPr/>
        </p:nvSpPr>
        <p:spPr>
          <a:xfrm>
            <a:off x="1115" y="1023486"/>
            <a:ext cx="9135227" cy="4708981"/>
          </a:xfrm>
          <a:prstGeom prst="rect">
            <a:avLst/>
          </a:prstGeom>
          <a:noFill/>
        </p:spPr>
        <p:txBody>
          <a:bodyPr wrap="square" rtlCol="0">
            <a:spAutoFit/>
          </a:bodyPr>
          <a:lstStyle/>
          <a:p>
            <a:r>
              <a:rPr lang="en-GB" sz="1200" b="1" dirty="0" smtClean="0"/>
              <a:t>Working </a:t>
            </a:r>
            <a:r>
              <a:rPr lang="en-GB" sz="1200" b="1" dirty="0"/>
              <a:t>with partners we will:</a:t>
            </a:r>
          </a:p>
          <a:p>
            <a:r>
              <a:rPr lang="en-GB" sz="1200" b="1" i="1" dirty="0">
                <a:solidFill>
                  <a:schemeClr val="accent1">
                    <a:lumMod val="75000"/>
                  </a:schemeClr>
                </a:solidFill>
              </a:rPr>
              <a:t>Ensure victims of rape and sexual violence receive the help and support they need, and work with criminal justice partners to ensure that perpetrators are convicted</a:t>
            </a:r>
            <a:r>
              <a:rPr lang="en-GB" sz="1200" b="1" i="1" dirty="0" smtClean="0">
                <a:solidFill>
                  <a:schemeClr val="accent1">
                    <a:lumMod val="75000"/>
                  </a:schemeClr>
                </a:solidFill>
              </a:rPr>
              <a:t>.</a:t>
            </a:r>
          </a:p>
          <a:p>
            <a:endParaRPr lang="en-GB" sz="1200" b="1" i="1" dirty="0" smtClean="0">
              <a:solidFill>
                <a:srgbClr val="FF33CC"/>
              </a:solidFill>
            </a:endParaRPr>
          </a:p>
          <a:p>
            <a:pPr marL="171450" lvl="0" indent="-171450">
              <a:buFont typeface="Arial" panose="020B0604020202020204" pitchFamily="34" charset="0"/>
              <a:buChar char="•"/>
            </a:pPr>
            <a:r>
              <a:rPr lang="en-GB" sz="1200" dirty="0" smtClean="0"/>
              <a:t>Joint </a:t>
            </a:r>
            <a:r>
              <a:rPr lang="en-GB" sz="1200" dirty="0"/>
              <a:t>training with CPS lawyers took place in </a:t>
            </a:r>
            <a:r>
              <a:rPr lang="en-GB" sz="1200" dirty="0" smtClean="0"/>
              <a:t>February as part of the </a:t>
            </a:r>
            <a:r>
              <a:rPr lang="en-GB" sz="1200" dirty="0"/>
              <a:t>rape improvement </a:t>
            </a:r>
            <a:r>
              <a:rPr lang="en-GB" sz="1200" dirty="0" smtClean="0"/>
              <a:t>plan.  Further </a:t>
            </a:r>
            <a:r>
              <a:rPr lang="en-GB" sz="1200" dirty="0"/>
              <a:t>training continues, with a Detective Inspector development day </a:t>
            </a:r>
            <a:r>
              <a:rPr lang="en-GB" sz="1200" dirty="0" smtClean="0"/>
              <a:t>due on </a:t>
            </a:r>
            <a:r>
              <a:rPr lang="en-GB" sz="1200" dirty="0"/>
              <a:t>1</a:t>
            </a:r>
            <a:r>
              <a:rPr lang="en-GB" sz="1200" baseline="30000" dirty="0"/>
              <a:t>st</a:t>
            </a:r>
            <a:r>
              <a:rPr lang="en-GB" sz="1200" dirty="0"/>
              <a:t> March.</a:t>
            </a:r>
          </a:p>
          <a:p>
            <a:r>
              <a:rPr lang="en-GB" sz="1200" dirty="0"/>
              <a:t> </a:t>
            </a:r>
          </a:p>
          <a:p>
            <a:pPr marL="171450" lvl="0" indent="-171450">
              <a:buFont typeface="Arial" panose="020B0604020202020204" pitchFamily="34" charset="0"/>
              <a:buChar char="•"/>
            </a:pPr>
            <a:r>
              <a:rPr lang="en-GB" sz="1200" dirty="0" smtClean="0"/>
              <a:t>Essex Police are </a:t>
            </a:r>
            <a:r>
              <a:rPr lang="en-GB" sz="1200" dirty="0"/>
              <a:t>attending a Metropolitan Police Conference in March in relation to the </a:t>
            </a:r>
            <a:r>
              <a:rPr lang="en-GB" sz="1200" dirty="0" smtClean="0"/>
              <a:t>issued around </a:t>
            </a:r>
            <a:r>
              <a:rPr lang="en-GB" sz="1200" dirty="0"/>
              <a:t>disclosure in rape trials.</a:t>
            </a:r>
          </a:p>
          <a:p>
            <a:r>
              <a:rPr lang="en-GB" sz="1200" dirty="0"/>
              <a:t> </a:t>
            </a:r>
          </a:p>
          <a:p>
            <a:pPr marL="171450" lvl="0" indent="-171450">
              <a:buFont typeface="Arial" panose="020B0604020202020204" pitchFamily="34" charset="0"/>
              <a:buChar char="•"/>
            </a:pPr>
            <a:r>
              <a:rPr lang="en-GB" sz="1200" dirty="0" smtClean="0"/>
              <a:t>Essex Police have </a:t>
            </a:r>
            <a:r>
              <a:rPr lang="en-GB" sz="1200" dirty="0"/>
              <a:t>had </a:t>
            </a:r>
            <a:r>
              <a:rPr lang="en-GB" sz="1200" dirty="0" smtClean="0"/>
              <a:t>success </a:t>
            </a:r>
            <a:r>
              <a:rPr lang="en-GB" sz="1200" dirty="0"/>
              <a:t>with innovative telecommunication data that is supporting an upcoming serious sexual assault trial.</a:t>
            </a:r>
          </a:p>
          <a:p>
            <a:r>
              <a:rPr lang="en-GB" sz="1200" dirty="0"/>
              <a:t> </a:t>
            </a:r>
          </a:p>
          <a:p>
            <a:pPr marL="171450" lvl="0" indent="-171450">
              <a:buFont typeface="Arial" panose="020B0604020202020204" pitchFamily="34" charset="0"/>
              <a:buChar char="•"/>
            </a:pPr>
            <a:r>
              <a:rPr lang="en-GB" sz="1200" dirty="0" smtClean="0"/>
              <a:t>Essex Police are working </a:t>
            </a:r>
            <a:r>
              <a:rPr lang="en-GB" sz="1200" dirty="0"/>
              <a:t>with partners and other forces in relation to </a:t>
            </a:r>
            <a:r>
              <a:rPr lang="en-GB" sz="1200" dirty="0" smtClean="0"/>
              <a:t>engagement </a:t>
            </a:r>
            <a:r>
              <a:rPr lang="en-GB" sz="1200" dirty="0"/>
              <a:t>with sex </a:t>
            </a:r>
            <a:r>
              <a:rPr lang="en-GB" sz="1200" dirty="0" smtClean="0"/>
              <a:t>workers, </a:t>
            </a:r>
            <a:r>
              <a:rPr lang="en-GB" sz="1200" dirty="0"/>
              <a:t>and have already seen offences being reported to us through the </a:t>
            </a:r>
            <a:r>
              <a:rPr lang="en-GB" sz="1200" dirty="0" smtClean="0"/>
              <a:t>third sector</a:t>
            </a:r>
            <a:r>
              <a:rPr lang="en-GB" sz="1200" dirty="0"/>
              <a:t>. </a:t>
            </a:r>
            <a:r>
              <a:rPr lang="en-GB" sz="1200" dirty="0" smtClean="0"/>
              <a:t>  Essex Police are </a:t>
            </a:r>
            <a:r>
              <a:rPr lang="en-GB" sz="1200" dirty="0"/>
              <a:t>now involved in the creation of national </a:t>
            </a:r>
            <a:r>
              <a:rPr lang="en-GB" sz="1200" dirty="0" smtClean="0"/>
              <a:t>policy </a:t>
            </a:r>
            <a:r>
              <a:rPr lang="en-GB" sz="1200" dirty="0"/>
              <a:t>towards dealing with crime against sex workers</a:t>
            </a:r>
            <a:r>
              <a:rPr lang="en-GB" sz="1200" dirty="0" smtClean="0"/>
              <a:t>.</a:t>
            </a:r>
          </a:p>
          <a:p>
            <a:pPr marL="171450" lvl="0" indent="-171450">
              <a:buFont typeface="Arial" panose="020B0604020202020204" pitchFamily="34" charset="0"/>
              <a:buChar char="•"/>
            </a:pPr>
            <a:endParaRPr lang="en-GB" sz="1200" dirty="0" smtClean="0"/>
          </a:p>
          <a:p>
            <a:pPr marL="171450" lvl="0" indent="-171450">
              <a:buFont typeface="Arial" panose="020B0604020202020204" pitchFamily="34" charset="0"/>
              <a:buChar char="•"/>
            </a:pPr>
            <a:r>
              <a:rPr lang="en-GB" sz="1200" dirty="0" smtClean="0"/>
              <a:t>A Sexual Assault Referral Centre (</a:t>
            </a:r>
            <a:r>
              <a:rPr lang="en-GB" sz="1200" dirty="0"/>
              <a:t>SARC) </a:t>
            </a:r>
            <a:r>
              <a:rPr lang="en-GB" sz="1200" dirty="0" smtClean="0"/>
              <a:t>procedure has </a:t>
            </a:r>
            <a:r>
              <a:rPr lang="en-GB" sz="1200" dirty="0"/>
              <a:t>been </a:t>
            </a:r>
            <a:r>
              <a:rPr lang="en-GB" sz="1200" dirty="0" smtClean="0"/>
              <a:t>introduced to </a:t>
            </a:r>
            <a:r>
              <a:rPr lang="en-GB" sz="1200" dirty="0"/>
              <a:t>enhance the management of those individuals who have been sexually assaulted. </a:t>
            </a:r>
            <a:r>
              <a:rPr lang="en-GB" sz="1200" dirty="0" smtClean="0"/>
              <a:t> This </a:t>
            </a:r>
            <a:r>
              <a:rPr lang="en-GB" sz="1200" dirty="0"/>
              <a:t>protocol supports good practice and the development of the </a:t>
            </a:r>
            <a:r>
              <a:rPr lang="en-GB" sz="1200" dirty="0" smtClean="0"/>
              <a:t>SARC service</a:t>
            </a:r>
            <a:r>
              <a:rPr lang="en-GB" sz="1200" dirty="0"/>
              <a:t>, to ensure the expectations of clients, staff and other partner agencies are met. </a:t>
            </a:r>
            <a:r>
              <a:rPr lang="en-GB" sz="1200" dirty="0" smtClean="0"/>
              <a:t> The </a:t>
            </a:r>
            <a:r>
              <a:rPr lang="en-GB" sz="1200" dirty="0"/>
              <a:t>protocol defines services available at the SARC, provides guidance for police on the acceptance of referrals to the centre, and outlines details of the forensic, medical management of and support and care available to clients at the SARC</a:t>
            </a:r>
            <a:r>
              <a:rPr lang="en-GB" sz="1200" dirty="0" smtClean="0"/>
              <a:t>.</a:t>
            </a:r>
            <a:endParaRPr lang="en-GB" sz="1200" dirty="0"/>
          </a:p>
          <a:p>
            <a:pPr marL="171450" lvl="0" indent="-171450">
              <a:buFont typeface="Arial" panose="020B0604020202020204" pitchFamily="34" charset="0"/>
              <a:buChar char="•"/>
            </a:pPr>
            <a:endParaRPr lang="en-GB" sz="1200" dirty="0" smtClean="0"/>
          </a:p>
          <a:p>
            <a:pPr marL="171450" lvl="0" indent="-171450">
              <a:buFont typeface="Arial" panose="020B0604020202020204" pitchFamily="34" charset="0"/>
              <a:buChar char="•"/>
            </a:pPr>
            <a:r>
              <a:rPr lang="en-GB" sz="1200" dirty="0" smtClean="0"/>
              <a:t>Information-sharing </a:t>
            </a:r>
            <a:r>
              <a:rPr lang="en-GB" sz="1200" dirty="0"/>
              <a:t>has been enhanced </a:t>
            </a:r>
            <a:r>
              <a:rPr lang="en-GB" sz="1200" dirty="0" smtClean="0"/>
              <a:t>by establishing </a:t>
            </a:r>
            <a:r>
              <a:rPr lang="en-GB" sz="1200" dirty="0"/>
              <a:t>single points of contact within Criminal Justice Units and with </a:t>
            </a:r>
            <a:r>
              <a:rPr lang="en-GB" sz="1200" dirty="0" smtClean="0"/>
              <a:t>partners.  This promotes </a:t>
            </a:r>
            <a:r>
              <a:rPr lang="en-GB" sz="1200" dirty="0"/>
              <a:t>best </a:t>
            </a:r>
            <a:r>
              <a:rPr lang="en-GB" sz="1200" dirty="0" smtClean="0"/>
              <a:t>practice </a:t>
            </a:r>
            <a:r>
              <a:rPr lang="en-GB" sz="1200" dirty="0"/>
              <a:t>and the focus on </a:t>
            </a:r>
            <a:r>
              <a:rPr lang="en-GB" sz="1200" dirty="0" smtClean="0"/>
              <a:t>victim </a:t>
            </a:r>
            <a:r>
              <a:rPr lang="en-GB" sz="1200" dirty="0"/>
              <a:t>care (help and support referrals</a:t>
            </a:r>
            <a:r>
              <a:rPr lang="en-GB" sz="1200" dirty="0" smtClean="0"/>
              <a:t>), </a:t>
            </a:r>
            <a:r>
              <a:rPr lang="en-GB" sz="1200" dirty="0"/>
              <a:t>as well as achieving best evidence</a:t>
            </a:r>
            <a:r>
              <a:rPr lang="en-GB" sz="1200" dirty="0" smtClean="0"/>
              <a:t>.  </a:t>
            </a:r>
            <a:r>
              <a:rPr lang="en-GB" sz="1200" dirty="0"/>
              <a:t>This has been circulated amongst Colchester </a:t>
            </a:r>
            <a:r>
              <a:rPr lang="en-GB" sz="1200" dirty="0" smtClean="0"/>
              <a:t>Local Policing Teams </a:t>
            </a:r>
            <a:r>
              <a:rPr lang="en-GB" sz="1200" dirty="0"/>
              <a:t>and </a:t>
            </a:r>
            <a:r>
              <a:rPr lang="en-GB" sz="1200" dirty="0" smtClean="0"/>
              <a:t>Community Policing Teams, </a:t>
            </a:r>
            <a:r>
              <a:rPr lang="en-GB" sz="1200" dirty="0"/>
              <a:t>and includes </a:t>
            </a:r>
            <a:r>
              <a:rPr lang="en-GB" sz="1200" dirty="0" smtClean="0"/>
              <a:t>Early </a:t>
            </a:r>
            <a:r>
              <a:rPr lang="en-GB" sz="1200" dirty="0"/>
              <a:t>Evidence </a:t>
            </a:r>
            <a:r>
              <a:rPr lang="en-GB" sz="1200" dirty="0" smtClean="0"/>
              <a:t>Kit </a:t>
            </a:r>
            <a:r>
              <a:rPr lang="en-GB" sz="1200" dirty="0"/>
              <a:t>considerations when dealing with or responding to a live sexual offence investigation to maximise first contact considerations, officer awareness and efficiency in our partnership service response</a:t>
            </a:r>
            <a:r>
              <a:rPr lang="en-GB" sz="1200" dirty="0" smtClean="0"/>
              <a:t>.</a:t>
            </a:r>
            <a:endParaRPr lang="en-GB" sz="1200" dirty="0"/>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4 – Reverse the </a:t>
            </a:r>
            <a:r>
              <a:rPr lang="en-GB" sz="1600" b="1" dirty="0" smtClean="0">
                <a:solidFill>
                  <a:schemeClr val="bg1"/>
                </a:solidFill>
              </a:rPr>
              <a:t>Trend </a:t>
            </a:r>
            <a:r>
              <a:rPr lang="en-GB" sz="1600" b="1" dirty="0">
                <a:solidFill>
                  <a:schemeClr val="bg1"/>
                </a:solidFill>
              </a:rPr>
              <a:t>in </a:t>
            </a:r>
            <a:r>
              <a:rPr lang="en-GB" sz="1600" b="1" dirty="0" smtClean="0">
                <a:solidFill>
                  <a:schemeClr val="bg1"/>
                </a:solidFill>
              </a:rPr>
              <a:t>Serious Violence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March 2018 </a:t>
            </a:r>
            <a:endParaRPr lang="en-GB" sz="2000" b="1" dirty="0">
              <a:solidFill>
                <a:schemeClr val="bg1"/>
              </a:solidFill>
            </a:endParaRPr>
          </a:p>
        </p:txBody>
      </p:sp>
    </p:spTree>
    <p:extLst>
      <p:ext uri="{BB962C8B-B14F-4D97-AF65-F5344CB8AC3E}">
        <p14:creationId xmlns:p14="http://schemas.microsoft.com/office/powerpoint/2010/main" val="4092919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11</a:t>
            </a:fld>
            <a:endParaRPr lang="en-GB" dirty="0"/>
          </a:p>
        </p:txBody>
      </p:sp>
      <p:sp>
        <p:nvSpPr>
          <p:cNvPr id="12" name="TextBox 11"/>
          <p:cNvSpPr txBox="1"/>
          <p:nvPr/>
        </p:nvSpPr>
        <p:spPr>
          <a:xfrm>
            <a:off x="1117" y="1021770"/>
            <a:ext cx="9135226" cy="4339650"/>
          </a:xfrm>
          <a:prstGeom prst="rect">
            <a:avLst/>
          </a:prstGeom>
          <a:noFill/>
        </p:spPr>
        <p:txBody>
          <a:bodyPr wrap="square" rtlCol="0">
            <a:spAutoFit/>
          </a:bodyPr>
          <a:lstStyle/>
          <a:p>
            <a:pPr lvl="0"/>
            <a:r>
              <a:rPr lang="en-GB" sz="1200" b="1" dirty="0" smtClean="0"/>
              <a:t>Working </a:t>
            </a:r>
            <a:r>
              <a:rPr lang="en-GB" sz="1200" b="1" dirty="0"/>
              <a:t>with partners we will</a:t>
            </a:r>
            <a:r>
              <a:rPr lang="en-GB" sz="1200" b="1" dirty="0" smtClean="0"/>
              <a:t>:</a:t>
            </a:r>
          </a:p>
          <a:p>
            <a:pPr lvl="0"/>
            <a:r>
              <a:rPr lang="en-GB" sz="1200" b="1" i="1" dirty="0" smtClean="0">
                <a:solidFill>
                  <a:schemeClr val="accent1">
                    <a:lumMod val="75000"/>
                  </a:schemeClr>
                </a:solidFill>
              </a:rPr>
              <a:t>Support </a:t>
            </a:r>
            <a:r>
              <a:rPr lang="en-GB" sz="1200" b="1" i="1" dirty="0">
                <a:solidFill>
                  <a:schemeClr val="accent1">
                    <a:lumMod val="75000"/>
                  </a:schemeClr>
                </a:solidFill>
              </a:rPr>
              <a:t>victims of human trafficking and modern slavery including sexual exploitation </a:t>
            </a:r>
            <a:r>
              <a:rPr lang="en-GB" sz="1200" b="1" i="1" dirty="0" smtClean="0">
                <a:solidFill>
                  <a:schemeClr val="accent1">
                    <a:lumMod val="75000"/>
                  </a:schemeClr>
                </a:solidFill>
              </a:rPr>
              <a:t>working </a:t>
            </a:r>
            <a:r>
              <a:rPr lang="en-GB" sz="1200" b="1" i="1" dirty="0">
                <a:solidFill>
                  <a:schemeClr val="accent1">
                    <a:lumMod val="75000"/>
                  </a:schemeClr>
                </a:solidFill>
              </a:rPr>
              <a:t>closely with UK Border Agency (UKBA), National Crime Agency (NCA) and national </a:t>
            </a:r>
            <a:r>
              <a:rPr lang="en-GB" sz="1200" b="1" i="1" dirty="0" smtClean="0">
                <a:solidFill>
                  <a:schemeClr val="accent1">
                    <a:lumMod val="75000"/>
                  </a:schemeClr>
                </a:solidFill>
              </a:rPr>
              <a:t>and </a:t>
            </a:r>
            <a:r>
              <a:rPr lang="en-GB" sz="1200" b="1" i="1" dirty="0">
                <a:solidFill>
                  <a:schemeClr val="accent1">
                    <a:lumMod val="75000"/>
                  </a:schemeClr>
                </a:solidFill>
              </a:rPr>
              <a:t>regional partners to bring perpetrators to </a:t>
            </a:r>
            <a:r>
              <a:rPr lang="en-GB" sz="1200" b="1" i="1" dirty="0" smtClean="0">
                <a:solidFill>
                  <a:schemeClr val="accent1">
                    <a:lumMod val="75000"/>
                  </a:schemeClr>
                </a:solidFill>
              </a:rPr>
              <a:t>justice</a:t>
            </a:r>
          </a:p>
          <a:p>
            <a:pPr lvl="0"/>
            <a:endParaRPr lang="en-GB" sz="1200" b="1" i="1" dirty="0">
              <a:solidFill>
                <a:schemeClr val="accent1">
                  <a:lumMod val="75000"/>
                </a:schemeClr>
              </a:solidFill>
            </a:endParaRPr>
          </a:p>
          <a:p>
            <a:pPr marL="171450" indent="-171450">
              <a:buFont typeface="Arial" panose="020B0604020202020204" pitchFamily="34" charset="0"/>
              <a:buChar char="•"/>
            </a:pPr>
            <a:r>
              <a:rPr lang="en-GB" sz="1200" dirty="0"/>
              <a:t>Operation </a:t>
            </a:r>
            <a:r>
              <a:rPr lang="en-GB" sz="1200" dirty="0" smtClean="0"/>
              <a:t>AIDANT, which </a:t>
            </a:r>
            <a:r>
              <a:rPr lang="en-GB" sz="1200" dirty="0"/>
              <a:t>seeks to extend and develop the information held on various </a:t>
            </a:r>
            <a:r>
              <a:rPr lang="en-GB" sz="1200" dirty="0" smtClean="0"/>
              <a:t>communities (including </a:t>
            </a:r>
            <a:r>
              <a:rPr lang="en-GB" sz="1200" dirty="0"/>
              <a:t>those not previously recognised by police and </a:t>
            </a:r>
            <a:r>
              <a:rPr lang="en-GB" sz="1200" dirty="0" smtClean="0"/>
              <a:t>partners), is </a:t>
            </a:r>
            <a:r>
              <a:rPr lang="en-GB" sz="1200" dirty="0"/>
              <a:t>now in its second </a:t>
            </a:r>
            <a:r>
              <a:rPr lang="en-GB" sz="1200" dirty="0" smtClean="0"/>
              <a:t>year.  As </a:t>
            </a:r>
            <a:r>
              <a:rPr lang="en-GB" sz="1200" dirty="0"/>
              <a:t>of May 2018, </a:t>
            </a:r>
            <a:r>
              <a:rPr lang="en-GB" sz="1200" dirty="0" smtClean="0"/>
              <a:t>it will be carried </a:t>
            </a:r>
            <a:r>
              <a:rPr lang="en-GB" sz="1200" dirty="0"/>
              <a:t>out </a:t>
            </a:r>
            <a:r>
              <a:rPr lang="en-GB" sz="1200" dirty="0" smtClean="0"/>
              <a:t>bimonthly, and will focus </a:t>
            </a:r>
            <a:r>
              <a:rPr lang="en-GB" sz="1200" dirty="0"/>
              <a:t>on key areas of </a:t>
            </a:r>
            <a:r>
              <a:rPr lang="en-GB" sz="1200" dirty="0" smtClean="0"/>
              <a:t>exploitation, </a:t>
            </a:r>
            <a:r>
              <a:rPr lang="en-GB" sz="1200" dirty="0"/>
              <a:t>including sexual exploitation. </a:t>
            </a:r>
            <a:endParaRPr lang="en-GB" sz="1200" dirty="0" smtClean="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Essex </a:t>
            </a:r>
            <a:r>
              <a:rPr lang="en-GB" sz="1200" dirty="0"/>
              <a:t>Police have </a:t>
            </a:r>
            <a:r>
              <a:rPr lang="en-GB" sz="1200" dirty="0" smtClean="0"/>
              <a:t>invited </a:t>
            </a:r>
            <a:r>
              <a:rPr lang="en-GB" sz="1200" dirty="0"/>
              <a:t>guest speakers to </a:t>
            </a:r>
            <a:r>
              <a:rPr lang="en-GB" sz="1200" dirty="0" smtClean="0"/>
              <a:t>a continuous professional development event on </a:t>
            </a:r>
            <a:r>
              <a:rPr lang="en-GB" sz="1200" dirty="0"/>
              <a:t>the </a:t>
            </a:r>
            <a:r>
              <a:rPr lang="en-GB" sz="1200" dirty="0" smtClean="0"/>
              <a:t>26</a:t>
            </a:r>
            <a:r>
              <a:rPr lang="en-GB" sz="1200" baseline="30000" dirty="0" smtClean="0"/>
              <a:t>th</a:t>
            </a:r>
            <a:r>
              <a:rPr lang="en-GB" sz="1200" dirty="0" smtClean="0"/>
              <a:t> March </a:t>
            </a:r>
            <a:r>
              <a:rPr lang="en-GB" sz="1200" dirty="0"/>
              <a:t>to present to frontline practitioners including external agencies. </a:t>
            </a:r>
            <a:endParaRPr lang="en-GB" sz="1200" dirty="0" smtClean="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Essex Police </a:t>
            </a:r>
            <a:r>
              <a:rPr lang="en-GB" sz="1200" dirty="0" smtClean="0"/>
              <a:t>is identified as delivering best practice </a:t>
            </a:r>
            <a:r>
              <a:rPr lang="en-GB" sz="1200" dirty="0"/>
              <a:t>for victim engagement in other languages, </a:t>
            </a:r>
            <a:r>
              <a:rPr lang="en-GB" sz="1200" dirty="0" smtClean="0"/>
              <a:t>awareness-raising campaigns, </a:t>
            </a:r>
            <a:r>
              <a:rPr lang="en-GB" sz="1200" dirty="0"/>
              <a:t>and training and victim safeguarding </a:t>
            </a:r>
            <a:r>
              <a:rPr lang="en-GB" sz="1200" dirty="0" smtClean="0"/>
              <a:t>in the “Collaborating </a:t>
            </a:r>
            <a:r>
              <a:rPr lang="en-GB" sz="1200" dirty="0"/>
              <a:t>for freedom: anti-slavery partnerships in the </a:t>
            </a:r>
            <a:r>
              <a:rPr lang="en-GB" sz="1200" dirty="0" smtClean="0"/>
              <a:t>UK” report from the Office of the Independent Anti-Slavery Commissioner and the University of Nottingham’s Rights Lab.  Essex </a:t>
            </a:r>
            <a:r>
              <a:rPr lang="en-GB" sz="1200" dirty="0"/>
              <a:t>Police also features as </a:t>
            </a:r>
            <a:r>
              <a:rPr lang="en-GB" sz="1200" dirty="0" smtClean="0"/>
              <a:t>delivering best </a:t>
            </a:r>
            <a:r>
              <a:rPr lang="en-GB" sz="1200" dirty="0"/>
              <a:t>practice in the </a:t>
            </a:r>
            <a:r>
              <a:rPr lang="en-GB" sz="1200" dirty="0" smtClean="0"/>
              <a:t>“Thinking </a:t>
            </a:r>
            <a:r>
              <a:rPr lang="en-GB" sz="1200" dirty="0"/>
              <a:t>Outside the Box: Developing Multi-agency and Multidisciplinary Partnerships to tackle Modern Slavery in </a:t>
            </a:r>
            <a:r>
              <a:rPr lang="en-GB" sz="1200" dirty="0" smtClean="0"/>
              <a:t>England” </a:t>
            </a:r>
            <a:r>
              <a:rPr lang="en-GB" sz="1200" dirty="0"/>
              <a:t>report that was completed as part of the European Review of Organised Crime</a:t>
            </a:r>
            <a:r>
              <a:rPr lang="en-GB" sz="1200" dirty="0" smtClean="0"/>
              <a:t>.</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Essex </a:t>
            </a:r>
            <a:r>
              <a:rPr lang="en-GB" sz="1200" dirty="0"/>
              <a:t>Police have been invited to </a:t>
            </a:r>
            <a:r>
              <a:rPr lang="en-GB" sz="1200" dirty="0" smtClean="0"/>
              <a:t>the </a:t>
            </a:r>
            <a:r>
              <a:rPr lang="en-GB" sz="1200" dirty="0"/>
              <a:t>Netherlands to present on the partnership </a:t>
            </a:r>
            <a:r>
              <a:rPr lang="en-GB" sz="1200" dirty="0" smtClean="0"/>
              <a:t>model, </a:t>
            </a:r>
            <a:r>
              <a:rPr lang="en-GB" sz="1200" dirty="0"/>
              <a:t>as well as engage with the National Police by sharing best practice in a number of areas such as Police and the </a:t>
            </a:r>
            <a:r>
              <a:rPr lang="en-GB" sz="1200" dirty="0" smtClean="0"/>
              <a:t>non-governmental organisation (NGO) </a:t>
            </a:r>
            <a:r>
              <a:rPr lang="en-GB" sz="1200" dirty="0"/>
              <a:t>sector, victim support and </a:t>
            </a:r>
            <a:r>
              <a:rPr lang="en-GB" sz="1200" dirty="0" smtClean="0"/>
              <a:t>training.</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A </a:t>
            </a:r>
            <a:r>
              <a:rPr lang="en-GB" sz="1200" dirty="0"/>
              <a:t>formal agreement is now in place between Essex Police and </a:t>
            </a:r>
            <a:r>
              <a:rPr lang="en-GB" sz="1200" dirty="0" err="1"/>
              <a:t>Medaille</a:t>
            </a:r>
            <a:r>
              <a:rPr lang="en-GB" sz="1200" dirty="0"/>
              <a:t> Trust offering victims identified in Essex a safe place to be taken to for up to </a:t>
            </a:r>
            <a:r>
              <a:rPr lang="en-GB" sz="1200" dirty="0" smtClean="0"/>
              <a:t>five </a:t>
            </a:r>
            <a:r>
              <a:rPr lang="en-GB" sz="1200" dirty="0"/>
              <a:t>days. The studio apartment is for the sole use of Essex Police and it offers the </a:t>
            </a:r>
            <a:r>
              <a:rPr lang="en-GB" sz="1200" dirty="0" smtClean="0"/>
              <a:t>victim(s) </a:t>
            </a:r>
            <a:r>
              <a:rPr lang="en-GB" sz="1200" dirty="0"/>
              <a:t>24/7 staff support, psychological support, medical support, family support, legal support, food and toiletries. This agreement will be in place until January 2019</a:t>
            </a:r>
            <a:r>
              <a:rPr lang="en-GB" sz="1200" dirty="0" smtClean="0"/>
              <a:t>.</a:t>
            </a:r>
          </a:p>
        </p:txBody>
      </p:sp>
      <p:sp>
        <p:nvSpPr>
          <p:cNvPr id="17" name="Rectangle 16"/>
          <p:cNvSpPr/>
          <p:nvPr/>
        </p:nvSpPr>
        <p:spPr>
          <a:xfrm>
            <a:off x="1116" y="683216"/>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5 – Tackle </a:t>
            </a:r>
            <a:r>
              <a:rPr lang="en-GB" sz="1600" b="1" dirty="0" smtClean="0">
                <a:solidFill>
                  <a:schemeClr val="bg1"/>
                </a:solidFill>
              </a:rPr>
              <a:t>Gangs </a:t>
            </a:r>
            <a:r>
              <a:rPr lang="en-GB" sz="1600" b="1" dirty="0">
                <a:solidFill>
                  <a:schemeClr val="bg1"/>
                </a:solidFill>
              </a:rPr>
              <a:t>and </a:t>
            </a:r>
            <a:r>
              <a:rPr lang="en-GB" sz="1600" b="1" dirty="0" smtClean="0">
                <a:solidFill>
                  <a:schemeClr val="bg1"/>
                </a:solidFill>
              </a:rPr>
              <a:t>Organised Crime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March 2018 </a:t>
            </a:r>
            <a:endParaRPr lang="en-GB" sz="2000" b="1" dirty="0">
              <a:solidFill>
                <a:schemeClr val="bg1"/>
              </a:solidFill>
            </a:endParaRPr>
          </a:p>
        </p:txBody>
      </p:sp>
    </p:spTree>
    <p:extLst>
      <p:ext uri="{BB962C8B-B14F-4D97-AF65-F5344CB8AC3E}">
        <p14:creationId xmlns:p14="http://schemas.microsoft.com/office/powerpoint/2010/main" val="1223083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660232" y="6356350"/>
            <a:ext cx="2133600" cy="365125"/>
          </a:xfrm>
        </p:spPr>
        <p:txBody>
          <a:bodyPr/>
          <a:lstStyle/>
          <a:p>
            <a:fld id="{E0D83E65-4E55-4BA6-A0BC-212B9D3BDCE3}" type="slidenum">
              <a:rPr lang="en-GB" smtClean="0"/>
              <a:pPr/>
              <a:t>12</a:t>
            </a:fld>
            <a:endParaRPr lang="en-GB" dirty="0"/>
          </a:p>
        </p:txBody>
      </p:sp>
      <p:sp>
        <p:nvSpPr>
          <p:cNvPr id="12" name="TextBox 11"/>
          <p:cNvSpPr txBox="1"/>
          <p:nvPr/>
        </p:nvSpPr>
        <p:spPr>
          <a:xfrm>
            <a:off x="1" y="1021771"/>
            <a:ext cx="9136342" cy="5816977"/>
          </a:xfrm>
          <a:prstGeom prst="rect">
            <a:avLst/>
          </a:prstGeom>
          <a:noFill/>
        </p:spPr>
        <p:txBody>
          <a:bodyPr wrap="square" rtlCol="0">
            <a:spAutoFit/>
          </a:bodyPr>
          <a:lstStyle/>
          <a:p>
            <a:pPr lvl="0"/>
            <a:r>
              <a:rPr lang="en-GB" sz="1200" b="1" dirty="0" smtClean="0"/>
              <a:t>Working </a:t>
            </a:r>
            <a:r>
              <a:rPr lang="en-GB" sz="1200" b="1" dirty="0"/>
              <a:t>with partners we will</a:t>
            </a:r>
            <a:r>
              <a:rPr lang="en-GB" sz="1200" b="1" dirty="0" smtClean="0"/>
              <a:t>:</a:t>
            </a:r>
          </a:p>
          <a:p>
            <a:pPr lvl="0"/>
            <a:r>
              <a:rPr lang="en-GB" sz="1200" b="1" i="1" dirty="0" smtClean="0">
                <a:solidFill>
                  <a:schemeClr val="accent1">
                    <a:lumMod val="75000"/>
                  </a:schemeClr>
                </a:solidFill>
              </a:rPr>
              <a:t>Disrupt </a:t>
            </a:r>
            <a:r>
              <a:rPr lang="en-GB" sz="1200" b="1" i="1" dirty="0">
                <a:solidFill>
                  <a:schemeClr val="accent1">
                    <a:lumMod val="75000"/>
                  </a:schemeClr>
                </a:solidFill>
              </a:rPr>
              <a:t>and prevent organised drug distribution through improved intelligence shared </a:t>
            </a:r>
            <a:r>
              <a:rPr lang="en-GB" sz="1200" b="1" i="1" dirty="0" smtClean="0">
                <a:solidFill>
                  <a:schemeClr val="accent1">
                    <a:lumMod val="75000"/>
                  </a:schemeClr>
                </a:solidFill>
              </a:rPr>
              <a:t>between </a:t>
            </a:r>
            <a:r>
              <a:rPr lang="en-GB" sz="1200" b="1" i="1" dirty="0">
                <a:solidFill>
                  <a:schemeClr val="accent1">
                    <a:lumMod val="75000"/>
                  </a:schemeClr>
                </a:solidFill>
              </a:rPr>
              <a:t>the police, partners and local communities to limit the harm drugs cause</a:t>
            </a:r>
            <a:r>
              <a:rPr lang="en-GB" sz="1200" b="1" i="1" dirty="0" smtClean="0">
                <a:solidFill>
                  <a:schemeClr val="accent1">
                    <a:lumMod val="75000"/>
                  </a:schemeClr>
                </a:solidFill>
              </a:rPr>
              <a:t>.</a:t>
            </a:r>
          </a:p>
          <a:p>
            <a:pPr lvl="0"/>
            <a:endParaRPr lang="en-GB" sz="1200" b="1" i="1" dirty="0" smtClean="0">
              <a:solidFill>
                <a:schemeClr val="accent1">
                  <a:lumMod val="75000"/>
                </a:schemeClr>
              </a:solidFill>
            </a:endParaRPr>
          </a:p>
          <a:p>
            <a:pPr marL="171450" indent="-171450">
              <a:buFont typeface="Arial" panose="020B0604020202020204" pitchFamily="34" charset="0"/>
              <a:buChar char="•"/>
            </a:pPr>
            <a:r>
              <a:rPr lang="en-GB" sz="1200" dirty="0"/>
              <a:t>In 2017, Essex police seized £346,820 of cash, £684,530 </a:t>
            </a:r>
            <a:r>
              <a:rPr lang="en-GB" sz="1200" dirty="0" smtClean="0"/>
              <a:t>of drugs and 149 </a:t>
            </a:r>
            <a:r>
              <a:rPr lang="en-GB" sz="1200" dirty="0"/>
              <a:t>weapons, and arrested 668 people</a:t>
            </a:r>
          </a:p>
          <a:p>
            <a:pPr marL="171450" lvl="0" indent="-171450">
              <a:buFont typeface="Arial" panose="020B0604020202020204" pitchFamily="34" charset="0"/>
              <a:buChar char="•"/>
            </a:pPr>
            <a:endParaRPr lang="en-GB" sz="1200" dirty="0"/>
          </a:p>
          <a:p>
            <a:pPr marL="171450" lvl="0" indent="-171450">
              <a:buFont typeface="Arial" panose="020B0604020202020204" pitchFamily="34" charset="0"/>
              <a:buChar char="•"/>
            </a:pPr>
            <a:r>
              <a:rPr lang="en-GB" sz="1200" dirty="0" smtClean="0"/>
              <a:t>Number </a:t>
            </a:r>
            <a:r>
              <a:rPr lang="en-GB" sz="1200" dirty="0"/>
              <a:t>of Organised Crime Groups in Essex as of </a:t>
            </a:r>
            <a:r>
              <a:rPr lang="en-GB" sz="1200" dirty="0" smtClean="0"/>
              <a:t>28</a:t>
            </a:r>
            <a:r>
              <a:rPr lang="en-GB" sz="1200" baseline="30000" dirty="0" smtClean="0"/>
              <a:t>th</a:t>
            </a:r>
            <a:r>
              <a:rPr lang="en-GB" sz="1200" dirty="0" smtClean="0"/>
              <a:t> </a:t>
            </a:r>
            <a:r>
              <a:rPr lang="en-GB" sz="1200" dirty="0"/>
              <a:t>February 2018:</a:t>
            </a:r>
          </a:p>
          <a:p>
            <a:pPr lvl="0"/>
            <a:endParaRPr lang="en-GB" sz="1200" b="1" i="1" dirty="0" smtClean="0">
              <a:solidFill>
                <a:schemeClr val="accent1">
                  <a:lumMod val="75000"/>
                </a:schemeClr>
              </a:solidFill>
            </a:endParaRPr>
          </a:p>
          <a:p>
            <a:pPr lvl="0"/>
            <a:endParaRPr lang="en-GB" sz="1200" b="1" i="1" dirty="0">
              <a:solidFill>
                <a:schemeClr val="accent1">
                  <a:lumMod val="75000"/>
                </a:schemeClr>
              </a:solidFill>
            </a:endParaRPr>
          </a:p>
          <a:p>
            <a:pPr marL="171450" lvl="0" indent="-171450">
              <a:buFont typeface="Arial" panose="020B0604020202020204" pitchFamily="34" charset="0"/>
              <a:buChar char="•"/>
            </a:pPr>
            <a:r>
              <a:rPr lang="en-GB" sz="1200" dirty="0"/>
              <a:t>Number of Organised Crime Group </a:t>
            </a:r>
            <a:r>
              <a:rPr lang="en-GB" sz="1200" dirty="0" smtClean="0"/>
              <a:t>disruptions </a:t>
            </a:r>
            <a:r>
              <a:rPr lang="en-GB" sz="1200" dirty="0"/>
              <a:t>in Essex as of </a:t>
            </a:r>
            <a:r>
              <a:rPr lang="en-GB" sz="1200" dirty="0" smtClean="0"/>
              <a:t>28</a:t>
            </a:r>
            <a:r>
              <a:rPr lang="en-GB" sz="1200" baseline="30000" dirty="0" smtClean="0"/>
              <a:t>th</a:t>
            </a:r>
            <a:r>
              <a:rPr lang="en-GB" sz="1200" dirty="0" smtClean="0"/>
              <a:t> </a:t>
            </a:r>
            <a:r>
              <a:rPr lang="en-GB" sz="1200" dirty="0"/>
              <a:t>February 2018:</a:t>
            </a:r>
            <a:endParaRPr lang="en-GB" sz="1200" dirty="0" smtClean="0"/>
          </a:p>
          <a:p>
            <a:pPr lvl="0"/>
            <a:endParaRPr lang="en-GB" sz="1200" b="1" i="1" dirty="0">
              <a:solidFill>
                <a:schemeClr val="accent1">
                  <a:lumMod val="75000"/>
                </a:schemeClr>
              </a:solidFill>
            </a:endParaRPr>
          </a:p>
          <a:p>
            <a:pPr lvl="0"/>
            <a:endParaRPr lang="en-GB" sz="1200" b="1" i="1" dirty="0" smtClean="0">
              <a:solidFill>
                <a:schemeClr val="accent1">
                  <a:lumMod val="75000"/>
                </a:schemeClr>
              </a:solidFill>
            </a:endParaRPr>
          </a:p>
          <a:p>
            <a:pPr lvl="0"/>
            <a:endParaRPr lang="en-GB" sz="1200" b="1" i="1" dirty="0">
              <a:solidFill>
                <a:schemeClr val="accent1">
                  <a:lumMod val="75000"/>
                </a:schemeClr>
              </a:solidFill>
            </a:endParaRPr>
          </a:p>
          <a:p>
            <a:endParaRPr lang="en-GB" sz="1200" b="1" i="1" dirty="0" smtClean="0">
              <a:solidFill>
                <a:srgbClr val="FF33CC"/>
              </a:solidFill>
            </a:endParaRPr>
          </a:p>
          <a:p>
            <a:endParaRPr lang="en-GB" sz="1200" b="1" i="1" dirty="0" smtClean="0"/>
          </a:p>
          <a:p>
            <a:pPr marL="171450" indent="-171450">
              <a:buFont typeface="Arial" panose="020B0604020202020204" pitchFamily="34" charset="0"/>
              <a:buChar char="•"/>
            </a:pPr>
            <a:r>
              <a:rPr lang="en-GB" sz="1200" dirty="0" smtClean="0"/>
              <a:t>Increase in intelligence submissions in North LPA </a:t>
            </a:r>
            <a:r>
              <a:rPr lang="en-GB" sz="1200" dirty="0"/>
              <a:t>from </a:t>
            </a:r>
            <a:r>
              <a:rPr lang="en-GB" sz="1200" dirty="0" smtClean="0"/>
              <a:t>429 in December </a:t>
            </a:r>
            <a:r>
              <a:rPr lang="en-GB" sz="1200" dirty="0"/>
              <a:t>2017 </a:t>
            </a:r>
            <a:r>
              <a:rPr lang="en-GB" sz="1200" dirty="0" smtClean="0"/>
              <a:t>to 726 in January 2018.  Street-Weeks </a:t>
            </a:r>
            <a:r>
              <a:rPr lang="en-GB" sz="1200" dirty="0"/>
              <a:t>and </a:t>
            </a:r>
            <a:r>
              <a:rPr lang="en-GB" sz="1200" dirty="0" smtClean="0"/>
              <a:t>District </a:t>
            </a:r>
            <a:r>
              <a:rPr lang="en-GB" sz="1200" dirty="0"/>
              <a:t>Engagement </a:t>
            </a:r>
            <a:r>
              <a:rPr lang="en-GB" sz="1200" dirty="0" smtClean="0"/>
              <a:t>Plans enable the LPA to direct </a:t>
            </a:r>
            <a:r>
              <a:rPr lang="en-GB" sz="1200" dirty="0"/>
              <a:t>resources to known and frequented drug misuse </a:t>
            </a:r>
            <a:r>
              <a:rPr lang="en-GB" sz="1200" dirty="0" smtClean="0"/>
              <a:t>locations.  This </a:t>
            </a:r>
            <a:r>
              <a:rPr lang="en-GB" sz="1200" dirty="0"/>
              <a:t>has seen an increase in the number of drug warrants executed across the </a:t>
            </a:r>
            <a:r>
              <a:rPr lang="en-GB" sz="1200" dirty="0" smtClean="0"/>
              <a:t>District.  One example was </a:t>
            </a:r>
            <a:r>
              <a:rPr lang="en-GB" sz="1200" dirty="0"/>
              <a:t>suspected </a:t>
            </a:r>
            <a:r>
              <a:rPr lang="en-GB" sz="1200" dirty="0" smtClean="0"/>
              <a:t>drug dealing </a:t>
            </a:r>
            <a:r>
              <a:rPr lang="en-GB" sz="1200" dirty="0"/>
              <a:t>in Williams Walk, </a:t>
            </a:r>
            <a:r>
              <a:rPr lang="en-GB" sz="1200" dirty="0" smtClean="0"/>
              <a:t>Colchester; a gang member was arrested, class </a:t>
            </a:r>
            <a:r>
              <a:rPr lang="en-GB" sz="1200" dirty="0"/>
              <a:t>A </a:t>
            </a:r>
            <a:r>
              <a:rPr lang="en-GB" sz="1200" dirty="0" smtClean="0"/>
              <a:t>and </a:t>
            </a:r>
            <a:r>
              <a:rPr lang="en-GB" sz="1200" dirty="0"/>
              <a:t>B drugs and a four figure sum of </a:t>
            </a:r>
            <a:r>
              <a:rPr lang="en-GB" sz="1200" dirty="0" smtClean="0"/>
              <a:t>cash was seized.  </a:t>
            </a:r>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Operation SCEPTRE </a:t>
            </a:r>
            <a:r>
              <a:rPr lang="en-GB" sz="1200" dirty="0"/>
              <a:t>(Week of Knife Crime Action </a:t>
            </a:r>
            <a:r>
              <a:rPr lang="en-GB" sz="1200" dirty="0" smtClean="0"/>
              <a:t>12</a:t>
            </a:r>
            <a:r>
              <a:rPr lang="en-GB" sz="1200" baseline="30000" dirty="0" smtClean="0"/>
              <a:t>th</a:t>
            </a:r>
            <a:r>
              <a:rPr lang="en-GB" sz="1200" dirty="0" smtClean="0"/>
              <a:t> </a:t>
            </a:r>
            <a:r>
              <a:rPr lang="en-GB" sz="1200" dirty="0"/>
              <a:t>– </a:t>
            </a:r>
            <a:r>
              <a:rPr lang="en-GB" sz="1200" dirty="0" smtClean="0"/>
              <a:t>18</a:t>
            </a:r>
            <a:r>
              <a:rPr lang="en-GB" sz="1200" baseline="30000" dirty="0" smtClean="0"/>
              <a:t>th</a:t>
            </a:r>
            <a:r>
              <a:rPr lang="en-GB" sz="1200" dirty="0" smtClean="0"/>
              <a:t> February </a:t>
            </a:r>
            <a:r>
              <a:rPr lang="en-GB" sz="1200" dirty="0"/>
              <a:t>2018</a:t>
            </a:r>
            <a:r>
              <a:rPr lang="en-GB" sz="1200" dirty="0" smtClean="0"/>
              <a:t>) </a:t>
            </a:r>
            <a:r>
              <a:rPr lang="en-GB" sz="1200" dirty="0"/>
              <a:t>resulted in the arrest of 17 people. </a:t>
            </a:r>
            <a:r>
              <a:rPr lang="en-GB" sz="1200" dirty="0" smtClean="0"/>
              <a:t> Officers</a:t>
            </a:r>
            <a:r>
              <a:rPr lang="en-GB" sz="1200" dirty="0"/>
              <a:t>, Special Constables, the Operational Support Group, Operation Raptor teams, and volunteers from Neighbour Watch and Active Citizens, as well as Trading Standards, were all part of the operational activity. </a:t>
            </a:r>
            <a:r>
              <a:rPr lang="en-GB" sz="1200" dirty="0" smtClean="0"/>
              <a:t>  27 </a:t>
            </a:r>
            <a:r>
              <a:rPr lang="en-GB" sz="1200" dirty="0"/>
              <a:t>weapons sweeps were conducted, and 183 knives were recovered or handed in during the week’s operation. </a:t>
            </a:r>
            <a:r>
              <a:rPr lang="en-GB" sz="1200" dirty="0" smtClean="0"/>
              <a:t> A </a:t>
            </a:r>
            <a:r>
              <a:rPr lang="en-GB" sz="1200" dirty="0"/>
              <a:t>total of 27 retail premises were visited, and police cadets assisted officers by helping to educate retailers about the importance of challenging underage customers, and selling knives and bladed objects within the law. </a:t>
            </a:r>
            <a:r>
              <a:rPr lang="en-GB" sz="1200" dirty="0" smtClean="0"/>
              <a:t>  There </a:t>
            </a:r>
            <a:r>
              <a:rPr lang="en-GB" sz="1200" dirty="0"/>
              <a:t>were 63 engagement events held across the county, including events with charity partner Only Cowards Carry and Local Policing Teams</a:t>
            </a:r>
            <a:r>
              <a:rPr lang="en-GB" sz="1200" dirty="0" smtClean="0"/>
              <a:t>.</a:t>
            </a:r>
            <a:endParaRPr lang="en-GB" sz="1200" dirty="0"/>
          </a:p>
          <a:p>
            <a:endParaRPr lang="en-GB" sz="1200" dirty="0" smtClean="0"/>
          </a:p>
          <a:p>
            <a:pPr marL="171450" indent="-171450">
              <a:buFont typeface="Arial" panose="020B0604020202020204" pitchFamily="34" charset="0"/>
              <a:buChar char="•"/>
            </a:pPr>
            <a:r>
              <a:rPr lang="en-GB" sz="1200" dirty="0" smtClean="0"/>
              <a:t>The </a:t>
            </a:r>
            <a:r>
              <a:rPr lang="en-GB" sz="1200" dirty="0"/>
              <a:t>Chelmsford &amp; Maldon Community Policing Team </a:t>
            </a:r>
            <a:r>
              <a:rPr lang="en-GB" sz="1200" dirty="0" smtClean="0"/>
              <a:t>acted on intelligence to execute a warrant </a:t>
            </a:r>
            <a:r>
              <a:rPr lang="en-GB" sz="1200" dirty="0"/>
              <a:t>in January </a:t>
            </a:r>
            <a:r>
              <a:rPr lang="en-GB" sz="1200" dirty="0" smtClean="0"/>
              <a:t>for Organised </a:t>
            </a:r>
            <a:r>
              <a:rPr lang="en-GB" sz="1200" dirty="0"/>
              <a:t>Crime Group (OCG) </a:t>
            </a:r>
            <a:r>
              <a:rPr lang="en-GB" sz="1200" dirty="0" smtClean="0"/>
              <a:t>activity.  This resulted in two large </a:t>
            </a:r>
            <a:r>
              <a:rPr lang="en-GB" sz="1200" dirty="0"/>
              <a:t>storage containers </a:t>
            </a:r>
            <a:r>
              <a:rPr lang="en-GB" sz="1200" dirty="0" smtClean="0"/>
              <a:t>being identified; 80 plants and a large </a:t>
            </a:r>
            <a:r>
              <a:rPr lang="en-GB" sz="1200" dirty="0"/>
              <a:t>amount of cash </a:t>
            </a:r>
            <a:r>
              <a:rPr lang="en-GB" sz="1200" dirty="0" smtClean="0"/>
              <a:t>being seized</a:t>
            </a:r>
            <a:r>
              <a:rPr lang="en-GB" sz="1200" dirty="0" smtClean="0"/>
              <a:t>; one person was arrested at the scene.</a:t>
            </a:r>
            <a:endParaRPr lang="en-GB" sz="1200" dirty="0"/>
          </a:p>
        </p:txBody>
      </p:sp>
      <p:sp>
        <p:nvSpPr>
          <p:cNvPr id="17" name="Rectangle 16"/>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5 – Tackle </a:t>
            </a:r>
            <a:r>
              <a:rPr lang="en-GB" sz="1600" b="1" dirty="0" smtClean="0">
                <a:solidFill>
                  <a:schemeClr val="bg1"/>
                </a:solidFill>
              </a:rPr>
              <a:t>Gangs </a:t>
            </a:r>
            <a:r>
              <a:rPr lang="en-GB" sz="1600" b="1" dirty="0">
                <a:solidFill>
                  <a:schemeClr val="bg1"/>
                </a:solidFill>
              </a:rPr>
              <a:t>and </a:t>
            </a:r>
            <a:r>
              <a:rPr lang="en-GB" sz="1600" b="1" dirty="0" smtClean="0">
                <a:solidFill>
                  <a:schemeClr val="bg1"/>
                </a:solidFill>
              </a:rPr>
              <a:t>Organised Crime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March 2018</a:t>
            </a:r>
            <a:endParaRPr lang="en-GB" sz="2000" b="1" dirty="0">
              <a:solidFill>
                <a:schemeClr val="bg1"/>
              </a:solidFill>
            </a:endParaRPr>
          </a:p>
        </p:txBody>
      </p:sp>
      <p:pic>
        <p:nvPicPr>
          <p:cNvPr id="4" name="Picture 3"/>
          <p:cNvPicPr>
            <a:picLocks noChangeAspect="1"/>
          </p:cNvPicPr>
          <p:nvPr/>
        </p:nvPicPr>
        <p:blipFill>
          <a:blip r:embed="rId3"/>
          <a:stretch>
            <a:fillRect/>
          </a:stretch>
        </p:blipFill>
        <p:spPr>
          <a:xfrm>
            <a:off x="5363207" y="2128471"/>
            <a:ext cx="1194298" cy="576941"/>
          </a:xfrm>
          <a:prstGeom prst="rect">
            <a:avLst/>
          </a:prstGeom>
        </p:spPr>
      </p:pic>
      <p:pic>
        <p:nvPicPr>
          <p:cNvPr id="5" name="Picture 4"/>
          <p:cNvPicPr>
            <a:picLocks noChangeAspect="1"/>
          </p:cNvPicPr>
          <p:nvPr/>
        </p:nvPicPr>
        <p:blipFill>
          <a:blip r:embed="rId4"/>
          <a:stretch>
            <a:fillRect/>
          </a:stretch>
        </p:blipFill>
        <p:spPr>
          <a:xfrm>
            <a:off x="5363207" y="2771031"/>
            <a:ext cx="2161121" cy="980036"/>
          </a:xfrm>
          <a:prstGeom prst="rect">
            <a:avLst/>
          </a:prstGeom>
        </p:spPr>
      </p:pic>
    </p:spTree>
    <p:extLst>
      <p:ext uri="{BB962C8B-B14F-4D97-AF65-F5344CB8AC3E}">
        <p14:creationId xmlns:p14="http://schemas.microsoft.com/office/powerpoint/2010/main" val="3875524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69477"/>
            <a:ext cx="2133600" cy="365125"/>
          </a:xfrm>
        </p:spPr>
        <p:txBody>
          <a:bodyPr/>
          <a:lstStyle/>
          <a:p>
            <a:fld id="{E0D83E65-4E55-4BA6-A0BC-212B9D3BDCE3}" type="slidenum">
              <a:rPr lang="en-GB" smtClean="0"/>
              <a:pPr/>
              <a:t>13</a:t>
            </a:fld>
            <a:endParaRPr lang="en-GB" dirty="0"/>
          </a:p>
        </p:txBody>
      </p:sp>
      <p:sp>
        <p:nvSpPr>
          <p:cNvPr id="12" name="TextBox 11"/>
          <p:cNvSpPr txBox="1"/>
          <p:nvPr/>
        </p:nvSpPr>
        <p:spPr>
          <a:xfrm>
            <a:off x="1117" y="1021771"/>
            <a:ext cx="9135226" cy="2677656"/>
          </a:xfrm>
          <a:prstGeom prst="rect">
            <a:avLst/>
          </a:prstGeom>
          <a:noFill/>
        </p:spPr>
        <p:txBody>
          <a:bodyPr wrap="square" rtlCol="0">
            <a:spAutoFit/>
          </a:bodyPr>
          <a:lstStyle/>
          <a:p>
            <a:r>
              <a:rPr lang="en-GB" sz="1200" b="1" dirty="0">
                <a:solidFill>
                  <a:prstClr val="black"/>
                </a:solidFill>
              </a:rPr>
              <a:t>Working with safeguarding partners and the Southend, Thurrock and Essex Safeguarding Boards we </a:t>
            </a:r>
            <a:r>
              <a:rPr lang="en-GB" sz="1200" b="1" dirty="0" smtClean="0">
                <a:solidFill>
                  <a:prstClr val="black"/>
                </a:solidFill>
              </a:rPr>
              <a:t>will:</a:t>
            </a:r>
          </a:p>
          <a:p>
            <a:r>
              <a:rPr lang="en-GB" sz="1200" b="1" i="1" dirty="0">
                <a:solidFill>
                  <a:schemeClr val="accent1">
                    <a:lumMod val="75000"/>
                  </a:schemeClr>
                </a:solidFill>
              </a:rPr>
              <a:t>B</a:t>
            </a:r>
            <a:r>
              <a:rPr lang="en-GB" sz="1200" b="1" i="1" dirty="0" smtClean="0">
                <a:solidFill>
                  <a:schemeClr val="accent1">
                    <a:lumMod val="75000"/>
                  </a:schemeClr>
                </a:solidFill>
              </a:rPr>
              <a:t>ring </a:t>
            </a:r>
            <a:r>
              <a:rPr lang="en-GB" sz="1200" b="1" i="1" dirty="0">
                <a:solidFill>
                  <a:schemeClr val="accent1">
                    <a:lumMod val="75000"/>
                  </a:schemeClr>
                </a:solidFill>
              </a:rPr>
              <a:t>more perpetrators of rape and sexual abuse to justice</a:t>
            </a:r>
            <a:r>
              <a:rPr lang="en-GB" sz="1200" b="1" i="1" dirty="0" smtClean="0">
                <a:solidFill>
                  <a:schemeClr val="accent1">
                    <a:lumMod val="75000"/>
                  </a:schemeClr>
                </a:solidFill>
              </a:rPr>
              <a:t>.</a:t>
            </a:r>
          </a:p>
          <a:p>
            <a:endParaRPr lang="en-GB" sz="1200" b="1" i="1" dirty="0">
              <a:solidFill>
                <a:schemeClr val="accent1">
                  <a:lumMod val="75000"/>
                </a:schemeClr>
              </a:solidFill>
            </a:endParaRPr>
          </a:p>
          <a:p>
            <a:pPr marL="171450" lvl="0" indent="-171450">
              <a:buFont typeface="Arial" panose="020B0604020202020204" pitchFamily="34" charset="0"/>
              <a:buChar char="•"/>
            </a:pPr>
            <a:r>
              <a:rPr lang="en-GB" sz="1200" dirty="0" smtClean="0"/>
              <a:t>Essex Police have </a:t>
            </a:r>
            <a:r>
              <a:rPr lang="en-GB" sz="1200" dirty="0"/>
              <a:t>begun tier </a:t>
            </a:r>
            <a:r>
              <a:rPr lang="en-GB" sz="1200" dirty="0" smtClean="0"/>
              <a:t>two </a:t>
            </a:r>
            <a:r>
              <a:rPr lang="en-GB" sz="1200" dirty="0"/>
              <a:t>training for all </a:t>
            </a:r>
            <a:r>
              <a:rPr lang="en-GB" sz="1200" dirty="0" smtClean="0"/>
              <a:t>detective </a:t>
            </a:r>
            <a:r>
              <a:rPr lang="en-GB" sz="1200" dirty="0"/>
              <a:t>sergeants to enable them to better monitor and assess the quality of suspect and victim </a:t>
            </a:r>
            <a:r>
              <a:rPr lang="en-GB" sz="1200" dirty="0" smtClean="0"/>
              <a:t>interviews.</a:t>
            </a:r>
            <a:endParaRPr lang="en-GB" sz="1200" dirty="0"/>
          </a:p>
          <a:p>
            <a:r>
              <a:rPr lang="en-GB" sz="1200" dirty="0"/>
              <a:t> </a:t>
            </a:r>
          </a:p>
          <a:p>
            <a:pPr marL="171450" lvl="0" indent="-171450">
              <a:buFont typeface="Arial" panose="020B0604020202020204" pitchFamily="34" charset="0"/>
              <a:buChar char="•"/>
            </a:pPr>
            <a:r>
              <a:rPr lang="en-GB" sz="1200" dirty="0" smtClean="0"/>
              <a:t>Essex Police have </a:t>
            </a:r>
            <a:r>
              <a:rPr lang="en-GB" sz="1200" dirty="0"/>
              <a:t>set up a Multi-Agency Safeguarding Hub (MASH) with Southend Social Care and Health to enable </a:t>
            </a:r>
            <a:r>
              <a:rPr lang="en-GB" sz="1200" dirty="0" smtClean="0"/>
              <a:t>fast-time </a:t>
            </a:r>
            <a:r>
              <a:rPr lang="en-GB" sz="1200" dirty="0"/>
              <a:t>sharing and assessment of </a:t>
            </a:r>
            <a:r>
              <a:rPr lang="en-GB" sz="1200" dirty="0" smtClean="0"/>
              <a:t>intelligence, </a:t>
            </a:r>
            <a:r>
              <a:rPr lang="en-GB" sz="1200" dirty="0"/>
              <a:t>with a view to </a:t>
            </a:r>
            <a:r>
              <a:rPr lang="en-GB" sz="1200" dirty="0" smtClean="0"/>
              <a:t>the earlier </a:t>
            </a:r>
            <a:r>
              <a:rPr lang="en-GB" sz="1200" dirty="0"/>
              <a:t>identification of </a:t>
            </a:r>
            <a:r>
              <a:rPr lang="en-GB" sz="1200" dirty="0" smtClean="0"/>
              <a:t>risk (including </a:t>
            </a:r>
            <a:r>
              <a:rPr lang="en-GB" sz="1200" dirty="0"/>
              <a:t>child sexual </a:t>
            </a:r>
            <a:r>
              <a:rPr lang="en-GB" sz="1200" dirty="0" smtClean="0"/>
              <a:t>abuse).</a:t>
            </a:r>
            <a:endParaRPr lang="en-GB" sz="1200" dirty="0"/>
          </a:p>
          <a:p>
            <a:r>
              <a:rPr lang="en-GB" sz="1200" dirty="0"/>
              <a:t> </a:t>
            </a:r>
          </a:p>
          <a:p>
            <a:pPr marL="171450" lvl="0" indent="-171450">
              <a:buFont typeface="Arial" panose="020B0604020202020204" pitchFamily="34" charset="0"/>
              <a:buChar char="•"/>
            </a:pPr>
            <a:r>
              <a:rPr lang="en-GB" sz="1200" dirty="0" smtClean="0"/>
              <a:t>Essex Police have </a:t>
            </a:r>
            <a:r>
              <a:rPr lang="en-GB" sz="1200" dirty="0"/>
              <a:t>aligned the minimum standards for the continuous professional development of sexual </a:t>
            </a:r>
            <a:r>
              <a:rPr lang="en-GB" sz="1200" dirty="0" smtClean="0"/>
              <a:t>offence-trained officers </a:t>
            </a:r>
            <a:r>
              <a:rPr lang="en-GB" sz="1200" dirty="0"/>
              <a:t>to include </a:t>
            </a:r>
            <a:r>
              <a:rPr lang="en-GB" sz="1200" dirty="0" smtClean="0"/>
              <a:t>recommended </a:t>
            </a:r>
            <a:r>
              <a:rPr lang="en-GB" sz="1200" dirty="0"/>
              <a:t>national standards.</a:t>
            </a:r>
          </a:p>
          <a:p>
            <a:r>
              <a:rPr lang="en-GB" sz="1200" dirty="0"/>
              <a:t> </a:t>
            </a:r>
          </a:p>
          <a:p>
            <a:pPr marL="171450" indent="-171450">
              <a:buFont typeface="Arial" panose="020B0604020202020204" pitchFamily="34" charset="0"/>
              <a:buChar char="•"/>
            </a:pPr>
            <a:r>
              <a:rPr lang="en-GB" sz="1200" dirty="0"/>
              <a:t>In March 2018, five officers </a:t>
            </a:r>
            <a:r>
              <a:rPr lang="en-GB" sz="1200" dirty="0" smtClean="0"/>
              <a:t>(from </a:t>
            </a:r>
            <a:r>
              <a:rPr lang="en-GB" sz="1200" dirty="0"/>
              <a:t>all ranks) are undertaking an in-depth scoping visit to Derbyshire Constabulary, a high performing force within Essex’s most similar group of forces</a:t>
            </a:r>
            <a:r>
              <a:rPr lang="en-GB" sz="1200" dirty="0" smtClean="0"/>
              <a:t>.</a:t>
            </a:r>
            <a:endParaRPr lang="en-GB" sz="1200" b="1" i="1" dirty="0" smtClean="0">
              <a:solidFill>
                <a:srgbClr val="FF33CC"/>
              </a:solidFill>
            </a:endParaRPr>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6 – Protecting </a:t>
            </a:r>
            <a:r>
              <a:rPr lang="en-GB" sz="1600" b="1" dirty="0" smtClean="0">
                <a:solidFill>
                  <a:schemeClr val="bg1"/>
                </a:solidFill>
              </a:rPr>
              <a:t>Children </a:t>
            </a:r>
            <a:r>
              <a:rPr lang="en-GB" sz="1600" b="1" dirty="0">
                <a:solidFill>
                  <a:schemeClr val="bg1"/>
                </a:solidFill>
              </a:rPr>
              <a:t>and </a:t>
            </a:r>
            <a:r>
              <a:rPr lang="en-GB" sz="1600" b="1" dirty="0" smtClean="0">
                <a:solidFill>
                  <a:schemeClr val="bg1"/>
                </a:solidFill>
              </a:rPr>
              <a:t>Vulnerable People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March 2018 </a:t>
            </a:r>
            <a:endParaRPr lang="en-GB" sz="2000" b="1" dirty="0">
              <a:solidFill>
                <a:schemeClr val="bg1"/>
              </a:solidFill>
            </a:endParaRPr>
          </a:p>
        </p:txBody>
      </p:sp>
    </p:spTree>
    <p:extLst>
      <p:ext uri="{BB962C8B-B14F-4D97-AF65-F5344CB8AC3E}">
        <p14:creationId xmlns:p14="http://schemas.microsoft.com/office/powerpoint/2010/main" val="1214143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69477"/>
            <a:ext cx="2133600" cy="365125"/>
          </a:xfrm>
        </p:spPr>
        <p:txBody>
          <a:bodyPr/>
          <a:lstStyle/>
          <a:p>
            <a:fld id="{E0D83E65-4E55-4BA6-A0BC-212B9D3BDCE3}" type="slidenum">
              <a:rPr lang="en-GB" smtClean="0"/>
              <a:pPr/>
              <a:t>14</a:t>
            </a:fld>
            <a:endParaRPr lang="en-GB" dirty="0"/>
          </a:p>
        </p:txBody>
      </p:sp>
      <p:sp>
        <p:nvSpPr>
          <p:cNvPr id="12" name="TextBox 11"/>
          <p:cNvSpPr txBox="1"/>
          <p:nvPr/>
        </p:nvSpPr>
        <p:spPr>
          <a:xfrm>
            <a:off x="1117" y="1021771"/>
            <a:ext cx="9135226" cy="5632311"/>
          </a:xfrm>
          <a:prstGeom prst="rect">
            <a:avLst/>
          </a:prstGeom>
          <a:noFill/>
        </p:spPr>
        <p:txBody>
          <a:bodyPr wrap="square" rtlCol="0">
            <a:spAutoFit/>
          </a:bodyPr>
          <a:lstStyle/>
          <a:p>
            <a:r>
              <a:rPr lang="en-GB" sz="1200" b="1" dirty="0">
                <a:solidFill>
                  <a:prstClr val="black"/>
                </a:solidFill>
              </a:rPr>
              <a:t>Working with safeguarding partners and the Southend, Thurrock and Essex Safeguarding Boards we </a:t>
            </a:r>
            <a:r>
              <a:rPr lang="en-GB" sz="1200" b="1" dirty="0" smtClean="0">
                <a:solidFill>
                  <a:prstClr val="black"/>
                </a:solidFill>
              </a:rPr>
              <a:t>will:</a:t>
            </a:r>
          </a:p>
          <a:p>
            <a:r>
              <a:rPr lang="en-GB" sz="1200" b="1" i="1" dirty="0">
                <a:solidFill>
                  <a:schemeClr val="accent1">
                    <a:lumMod val="75000"/>
                  </a:schemeClr>
                </a:solidFill>
              </a:rPr>
              <a:t>Improve reporting of hate incidents through improved community engagement and greater use of Hate Incident Reporting Centres</a:t>
            </a:r>
            <a:r>
              <a:rPr lang="en-GB" sz="1200" b="1" i="1" dirty="0" smtClean="0">
                <a:solidFill>
                  <a:schemeClr val="accent1">
                    <a:lumMod val="75000"/>
                  </a:schemeClr>
                </a:solidFill>
              </a:rPr>
              <a:t>.</a:t>
            </a:r>
          </a:p>
          <a:p>
            <a:endParaRPr lang="en-GB" sz="1200" b="1" i="1" dirty="0" smtClean="0">
              <a:solidFill>
                <a:schemeClr val="accent1">
                  <a:lumMod val="75000"/>
                </a:schemeClr>
              </a:solidFill>
            </a:endParaRPr>
          </a:p>
          <a:p>
            <a:pPr marL="171450" indent="-171450">
              <a:buFont typeface="Arial" panose="020B0604020202020204" pitchFamily="34" charset="0"/>
              <a:buChar char="•"/>
            </a:pPr>
            <a:r>
              <a:rPr lang="en-GB" sz="1200" dirty="0"/>
              <a:t>Hate Incident </a:t>
            </a:r>
            <a:r>
              <a:rPr lang="en-GB" sz="1200" dirty="0" smtClean="0"/>
              <a:t>Reporting </a:t>
            </a:r>
            <a:r>
              <a:rPr lang="en-GB" sz="1200" dirty="0"/>
              <a:t>Centres (HIRCs) continue to be rolled out across Essex with further networks being established in Colchester and Clacton in the North of the county in 2018.  The HIRC project has also increased its establishment of Hate Crime Ambassadors (HCAs) to over </a:t>
            </a:r>
            <a:r>
              <a:rPr lang="en-GB" sz="1200" dirty="0" smtClean="0"/>
              <a:t>450, </a:t>
            </a:r>
            <a:r>
              <a:rPr lang="en-GB" sz="1200" dirty="0"/>
              <a:t>with representatives present from </a:t>
            </a:r>
            <a:r>
              <a:rPr lang="en-GB" sz="1200" dirty="0" smtClean="0"/>
              <a:t>the </a:t>
            </a:r>
            <a:r>
              <a:rPr lang="en-GB" sz="1200" dirty="0"/>
              <a:t>protected characteristics of Race, Religion, Sexual Orientation, Transgender and Disability.</a:t>
            </a:r>
          </a:p>
          <a:p>
            <a:r>
              <a:rPr lang="en-GB" sz="1200" dirty="0"/>
              <a:t> </a:t>
            </a:r>
          </a:p>
          <a:p>
            <a:pPr marL="171450" indent="-171450">
              <a:buFont typeface="Arial" panose="020B0604020202020204" pitchFamily="34" charset="0"/>
              <a:buChar char="•"/>
            </a:pPr>
            <a:r>
              <a:rPr lang="en-GB" sz="1200" dirty="0" smtClean="0"/>
              <a:t>Essex Police held </a:t>
            </a:r>
            <a:r>
              <a:rPr lang="en-GB" sz="1200" dirty="0"/>
              <a:t>a Hate Crime </a:t>
            </a:r>
            <a:r>
              <a:rPr lang="en-GB" sz="1200" dirty="0" smtClean="0"/>
              <a:t>event </a:t>
            </a:r>
            <a:r>
              <a:rPr lang="en-GB" sz="1200" dirty="0"/>
              <a:t>on the </a:t>
            </a:r>
            <a:r>
              <a:rPr lang="en-GB" sz="1200" dirty="0" smtClean="0"/>
              <a:t>8</a:t>
            </a:r>
            <a:r>
              <a:rPr lang="en-GB" sz="1200" baseline="30000" dirty="0" smtClean="0"/>
              <a:t>th</a:t>
            </a:r>
            <a:r>
              <a:rPr lang="en-GB" sz="1200" dirty="0" smtClean="0"/>
              <a:t> February </a:t>
            </a:r>
            <a:r>
              <a:rPr lang="en-GB" sz="1200" dirty="0"/>
              <a:t>2018 with </a:t>
            </a:r>
            <a:r>
              <a:rPr lang="en-GB" sz="1200" dirty="0" smtClean="0"/>
              <a:t>guest speakers; managers </a:t>
            </a:r>
            <a:r>
              <a:rPr lang="en-GB" sz="1200" dirty="0"/>
              <a:t>and supervisors from a number of commands </a:t>
            </a:r>
            <a:r>
              <a:rPr lang="en-GB" sz="1200" dirty="0" smtClean="0"/>
              <a:t>were </a:t>
            </a:r>
            <a:r>
              <a:rPr lang="en-GB" sz="1200" dirty="0"/>
              <a:t>in attendance. </a:t>
            </a:r>
            <a:r>
              <a:rPr lang="en-GB" sz="1200" dirty="0" smtClean="0"/>
              <a:t> The </a:t>
            </a:r>
            <a:r>
              <a:rPr lang="en-GB" sz="1200" dirty="0"/>
              <a:t>event covered </a:t>
            </a:r>
            <a:r>
              <a:rPr lang="en-GB" sz="1200" dirty="0" smtClean="0"/>
              <a:t>a variety of aspects </a:t>
            </a:r>
            <a:r>
              <a:rPr lang="en-GB" sz="1200" dirty="0"/>
              <a:t>of hate </a:t>
            </a:r>
            <a:r>
              <a:rPr lang="en-GB" sz="1200" dirty="0" smtClean="0"/>
              <a:t>crime, </a:t>
            </a:r>
            <a:r>
              <a:rPr lang="en-GB" sz="1200" dirty="0"/>
              <a:t>including victim care, multi-agency collaboration, and working with the Crown Prosecution Service (CPS) to improve the outcome of investigations.</a:t>
            </a:r>
          </a:p>
          <a:p>
            <a:r>
              <a:rPr lang="en-GB" sz="1200" dirty="0"/>
              <a:t> </a:t>
            </a:r>
          </a:p>
          <a:p>
            <a:pPr marL="171450" indent="-171450">
              <a:buFont typeface="Arial" panose="020B0604020202020204" pitchFamily="34" charset="0"/>
              <a:buChar char="•"/>
            </a:pPr>
            <a:r>
              <a:rPr lang="en-GB" sz="1200" dirty="0" smtClean="0"/>
              <a:t>Essex Police has </a:t>
            </a:r>
            <a:r>
              <a:rPr lang="en-GB" sz="1200" dirty="0"/>
              <a:t>commissioned Anglia Ruskin University to complete an in-depth study on disability hate </a:t>
            </a:r>
            <a:r>
              <a:rPr lang="en-GB" sz="1200" dirty="0" smtClean="0"/>
              <a:t>crime, and is </a:t>
            </a:r>
            <a:r>
              <a:rPr lang="en-GB" sz="1200" dirty="0"/>
              <a:t>due for completion in June 2018. </a:t>
            </a:r>
            <a:r>
              <a:rPr lang="en-GB" sz="1200" dirty="0" smtClean="0"/>
              <a:t> This </a:t>
            </a:r>
            <a:r>
              <a:rPr lang="en-GB" sz="1200" dirty="0"/>
              <a:t>will enable the force to gain a greater understanding of the experiences of this community in Essex, and the impact on their lives</a:t>
            </a:r>
            <a:r>
              <a:rPr lang="en-GB" sz="1200" dirty="0" smtClean="0"/>
              <a:t>.  </a:t>
            </a:r>
            <a:r>
              <a:rPr lang="en-GB" sz="1200" dirty="0"/>
              <a:t>The force will use the recommendations to improve the response to disability hate crime and to inform future policy and procedure. </a:t>
            </a:r>
            <a:endParaRPr lang="en-GB" sz="1200" dirty="0" smtClean="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Colchester’s Independent Advisory Group (IAG) reinvigoration programme was completed 9</a:t>
            </a:r>
            <a:r>
              <a:rPr lang="en-GB" sz="1200" baseline="30000" dirty="0" smtClean="0"/>
              <a:t>th</a:t>
            </a:r>
            <a:r>
              <a:rPr lang="en-GB" sz="1200" dirty="0" smtClean="0"/>
              <a:t> February in </a:t>
            </a:r>
            <a:r>
              <a:rPr lang="en-GB" sz="1200" dirty="0"/>
              <a:t>conjunction with </a:t>
            </a:r>
            <a:r>
              <a:rPr lang="en-GB" sz="1200" dirty="0" smtClean="0"/>
              <a:t>independent charity Community 360 CEO, </a:t>
            </a:r>
            <a:r>
              <a:rPr lang="en-GB" sz="1200" dirty="0"/>
              <a:t>Tracy </a:t>
            </a:r>
            <a:r>
              <a:rPr lang="en-GB" sz="1200" dirty="0" err="1" smtClean="0"/>
              <a:t>Rudling</a:t>
            </a:r>
            <a:r>
              <a:rPr lang="en-GB" sz="1200" dirty="0" smtClean="0"/>
              <a:t>, </a:t>
            </a:r>
            <a:r>
              <a:rPr lang="en-GB" sz="1200" dirty="0"/>
              <a:t>and all </a:t>
            </a:r>
            <a:r>
              <a:rPr lang="en-GB" sz="1200" dirty="0" smtClean="0"/>
              <a:t>its members</a:t>
            </a:r>
            <a:r>
              <a:rPr lang="en-GB" sz="1200" dirty="0"/>
              <a:t>.   </a:t>
            </a:r>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Hate </a:t>
            </a:r>
            <a:r>
              <a:rPr lang="en-GB" sz="1200" dirty="0"/>
              <a:t>crimes are now being investigated by the Community Policing </a:t>
            </a:r>
            <a:r>
              <a:rPr lang="en-GB" sz="1200" dirty="0" smtClean="0"/>
              <a:t>Team (CPT)</a:t>
            </a:r>
            <a:r>
              <a:rPr lang="en-GB" sz="1200" dirty="0"/>
              <a:t> </a:t>
            </a:r>
            <a:r>
              <a:rPr lang="en-GB" sz="1200" dirty="0" smtClean="0"/>
              <a:t>in Braintree </a:t>
            </a:r>
            <a:r>
              <a:rPr lang="en-GB" sz="1200" dirty="0"/>
              <a:t>and </a:t>
            </a:r>
            <a:r>
              <a:rPr lang="en-GB" sz="1200" dirty="0" err="1"/>
              <a:t>Uttlesford</a:t>
            </a:r>
            <a:r>
              <a:rPr lang="en-GB" sz="1200" dirty="0" smtClean="0"/>
              <a:t>.  CPT Sergeants </a:t>
            </a:r>
            <a:r>
              <a:rPr lang="en-GB" sz="1200" dirty="0"/>
              <a:t>make contact with all victims of hate crime, provide support and reassurance, </a:t>
            </a:r>
            <a:r>
              <a:rPr lang="en-GB" sz="1200" dirty="0" smtClean="0"/>
              <a:t>make </a:t>
            </a:r>
            <a:r>
              <a:rPr lang="en-GB" sz="1200" dirty="0"/>
              <a:t>referrals to support agencies where </a:t>
            </a:r>
            <a:r>
              <a:rPr lang="en-GB" sz="1200" dirty="0" smtClean="0"/>
              <a:t>necessary, </a:t>
            </a:r>
            <a:r>
              <a:rPr lang="en-GB" sz="1200" dirty="0"/>
              <a:t>and </a:t>
            </a:r>
            <a:r>
              <a:rPr lang="en-GB" sz="1200" dirty="0" smtClean="0"/>
              <a:t>agree </a:t>
            </a:r>
            <a:r>
              <a:rPr lang="en-GB" sz="1200" dirty="0"/>
              <a:t>a contract with the victim regarding contact in order to comply with the enhanced level of service</a:t>
            </a:r>
            <a:r>
              <a:rPr lang="en-GB" sz="1200" dirty="0" smtClean="0"/>
              <a:t>.</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Presentation </a:t>
            </a:r>
            <a:r>
              <a:rPr lang="en-GB" sz="1200" dirty="0"/>
              <a:t>to Chelmsford City Council Overview </a:t>
            </a:r>
            <a:r>
              <a:rPr lang="en-GB" sz="1200" dirty="0" smtClean="0"/>
              <a:t>and </a:t>
            </a:r>
            <a:r>
              <a:rPr lang="en-GB" sz="1200" dirty="0"/>
              <a:t>Scrutiny Panel in early February included a brief on the development of HIRCs in the area in order that panel members have greater understanding of the process and can promote reporting</a:t>
            </a:r>
            <a:r>
              <a:rPr lang="en-GB" sz="1200" dirty="0" smtClean="0"/>
              <a:t>.</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The </a:t>
            </a:r>
            <a:r>
              <a:rPr lang="en-GB" sz="1200" dirty="0" err="1" smtClean="0"/>
              <a:t>Tendring</a:t>
            </a:r>
            <a:r>
              <a:rPr lang="en-GB" sz="1200" dirty="0" smtClean="0"/>
              <a:t> District Commander has </a:t>
            </a:r>
            <a:r>
              <a:rPr lang="en-GB" sz="1200" dirty="0"/>
              <a:t>instigated a review of the local Independent Advisory </a:t>
            </a:r>
            <a:r>
              <a:rPr lang="en-GB" sz="1200" dirty="0" smtClean="0"/>
              <a:t>Group (IAG), </a:t>
            </a:r>
            <a:r>
              <a:rPr lang="en-GB" sz="1200" dirty="0"/>
              <a:t>resulting in a revised location and format. </a:t>
            </a:r>
            <a:r>
              <a:rPr lang="en-GB" sz="1200" dirty="0" smtClean="0"/>
              <a:t> Command </a:t>
            </a:r>
            <a:r>
              <a:rPr lang="en-GB" sz="1200" dirty="0"/>
              <a:t>team members will be visiting Kingston, South-West London to observe a successful IAG and consider adopting best practice. </a:t>
            </a:r>
            <a:r>
              <a:rPr lang="en-GB" sz="1200" dirty="0" smtClean="0"/>
              <a:t> The district continues </a:t>
            </a:r>
            <a:r>
              <a:rPr lang="en-GB" sz="1200" dirty="0"/>
              <a:t>to engage with various community groups through tasking and on a rolling </a:t>
            </a:r>
            <a:r>
              <a:rPr lang="en-GB" sz="1200" dirty="0" smtClean="0"/>
              <a:t>basis, and this has </a:t>
            </a:r>
            <a:r>
              <a:rPr lang="en-GB" sz="1200" dirty="0"/>
              <a:t>proven effective with Vietnamese and Eastern European groups</a:t>
            </a:r>
            <a:r>
              <a:rPr lang="en-GB" sz="1200" dirty="0" smtClean="0"/>
              <a:t>.</a:t>
            </a:r>
            <a:endParaRPr lang="en-GB" sz="1200" dirty="0"/>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6 – Protecting </a:t>
            </a:r>
            <a:r>
              <a:rPr lang="en-GB" sz="1600" b="1" dirty="0" smtClean="0">
                <a:solidFill>
                  <a:schemeClr val="bg1"/>
                </a:solidFill>
              </a:rPr>
              <a:t>Children </a:t>
            </a:r>
            <a:r>
              <a:rPr lang="en-GB" sz="1600" b="1" dirty="0">
                <a:solidFill>
                  <a:schemeClr val="bg1"/>
                </a:solidFill>
              </a:rPr>
              <a:t>and </a:t>
            </a:r>
            <a:r>
              <a:rPr lang="en-GB" sz="1600" b="1" dirty="0" smtClean="0">
                <a:solidFill>
                  <a:schemeClr val="bg1"/>
                </a:solidFill>
              </a:rPr>
              <a:t>Vulnerable People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March 2018</a:t>
            </a:r>
            <a:endParaRPr lang="en-GB" sz="2000" b="1" dirty="0">
              <a:solidFill>
                <a:schemeClr val="bg1"/>
              </a:solidFill>
            </a:endParaRPr>
          </a:p>
        </p:txBody>
      </p:sp>
    </p:spTree>
    <p:extLst>
      <p:ext uri="{BB962C8B-B14F-4D97-AF65-F5344CB8AC3E}">
        <p14:creationId xmlns:p14="http://schemas.microsoft.com/office/powerpoint/2010/main" val="3783610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p:txBody>
          <a:bodyPr/>
          <a:lstStyle/>
          <a:p>
            <a:fld id="{E0D83E65-4E55-4BA6-A0BC-212B9D3BDCE3}" type="slidenum">
              <a:rPr lang="en-GB" smtClean="0"/>
              <a:pPr/>
              <a:t>15</a:t>
            </a:fld>
            <a:endParaRPr lang="en-GB" dirty="0"/>
          </a:p>
        </p:txBody>
      </p:sp>
      <p:sp>
        <p:nvSpPr>
          <p:cNvPr id="12" name="TextBox 11"/>
          <p:cNvSpPr txBox="1"/>
          <p:nvPr/>
        </p:nvSpPr>
        <p:spPr>
          <a:xfrm>
            <a:off x="8773" y="1021771"/>
            <a:ext cx="9136343" cy="5755422"/>
          </a:xfrm>
          <a:prstGeom prst="rect">
            <a:avLst/>
          </a:prstGeom>
          <a:noFill/>
        </p:spPr>
        <p:txBody>
          <a:bodyPr wrap="square" rtlCol="0">
            <a:spAutoFit/>
          </a:bodyPr>
          <a:lstStyle/>
          <a:p>
            <a:r>
              <a:rPr lang="en-GB" sz="1200" b="1" dirty="0" smtClean="0"/>
              <a:t>Working </a:t>
            </a:r>
            <a:r>
              <a:rPr lang="en-GB" sz="1200" b="1" dirty="0"/>
              <a:t>with </a:t>
            </a:r>
            <a:r>
              <a:rPr lang="en-GB" sz="1200" b="1" dirty="0" smtClean="0"/>
              <a:t>Safer Essex Roads Partnership </a:t>
            </a:r>
            <a:r>
              <a:rPr lang="en-GB" sz="1200" b="1" dirty="0"/>
              <a:t>we </a:t>
            </a:r>
            <a:r>
              <a:rPr lang="en-GB" sz="1200" b="1" dirty="0" smtClean="0"/>
              <a:t>will:</a:t>
            </a:r>
          </a:p>
          <a:p>
            <a:r>
              <a:rPr lang="en-GB" sz="1200" b="1" i="1" dirty="0" smtClean="0">
                <a:solidFill>
                  <a:schemeClr val="accent1">
                    <a:lumMod val="75000"/>
                  </a:schemeClr>
                </a:solidFill>
              </a:rPr>
              <a:t>Reduce </a:t>
            </a:r>
            <a:r>
              <a:rPr lang="en-GB" sz="1200" b="1" i="1" dirty="0">
                <a:solidFill>
                  <a:schemeClr val="accent1">
                    <a:lumMod val="75000"/>
                  </a:schemeClr>
                </a:solidFill>
              </a:rPr>
              <a:t>the numbers of people killed or seriously injured on our </a:t>
            </a:r>
            <a:r>
              <a:rPr lang="en-GB" sz="1200" b="1" i="1" dirty="0" smtClean="0">
                <a:solidFill>
                  <a:schemeClr val="accent1">
                    <a:lumMod val="75000"/>
                  </a:schemeClr>
                </a:solidFill>
              </a:rPr>
              <a:t>roads </a:t>
            </a:r>
            <a:r>
              <a:rPr lang="en-GB" sz="1200" b="1" i="1" dirty="0">
                <a:solidFill>
                  <a:schemeClr val="accent1">
                    <a:lumMod val="75000"/>
                  </a:schemeClr>
                </a:solidFill>
              </a:rPr>
              <a:t>through </a:t>
            </a:r>
            <a:r>
              <a:rPr lang="en-GB" sz="1200" b="1" i="1" dirty="0" smtClean="0">
                <a:solidFill>
                  <a:schemeClr val="accent1">
                    <a:lumMod val="75000"/>
                  </a:schemeClr>
                </a:solidFill>
              </a:rPr>
              <a:t>the </a:t>
            </a:r>
            <a:r>
              <a:rPr lang="en-GB" sz="1200" b="1" i="1" dirty="0">
                <a:solidFill>
                  <a:schemeClr val="accent1">
                    <a:lumMod val="75000"/>
                  </a:schemeClr>
                </a:solidFill>
              </a:rPr>
              <a:t>work of the multi-agency </a:t>
            </a:r>
            <a:r>
              <a:rPr lang="en-GB" sz="1200" b="1" i="1" dirty="0" smtClean="0">
                <a:solidFill>
                  <a:schemeClr val="accent1">
                    <a:lumMod val="75000"/>
                  </a:schemeClr>
                </a:solidFill>
              </a:rPr>
              <a:t>Safer </a:t>
            </a:r>
            <a:r>
              <a:rPr lang="en-GB" sz="1200" b="1" i="1" dirty="0">
                <a:solidFill>
                  <a:schemeClr val="accent1">
                    <a:lumMod val="75000"/>
                  </a:schemeClr>
                </a:solidFill>
              </a:rPr>
              <a:t>Essex Roads </a:t>
            </a:r>
            <a:r>
              <a:rPr lang="en-GB" sz="1200" b="1" i="1" dirty="0" smtClean="0">
                <a:solidFill>
                  <a:schemeClr val="accent1">
                    <a:lumMod val="75000"/>
                  </a:schemeClr>
                </a:solidFill>
              </a:rPr>
              <a:t>Partnership </a:t>
            </a:r>
            <a:r>
              <a:rPr lang="en-GB" sz="1200" b="1" i="1" dirty="0">
                <a:solidFill>
                  <a:schemeClr val="accent1">
                    <a:lumMod val="75000"/>
                  </a:schemeClr>
                </a:solidFill>
              </a:rPr>
              <a:t>on enforcement, </a:t>
            </a:r>
            <a:r>
              <a:rPr lang="en-GB" sz="1200" b="1" i="1" dirty="0" smtClean="0">
                <a:solidFill>
                  <a:schemeClr val="accent1">
                    <a:lumMod val="75000"/>
                  </a:schemeClr>
                </a:solidFill>
              </a:rPr>
              <a:t>engagement </a:t>
            </a:r>
            <a:r>
              <a:rPr lang="en-GB" sz="1200" b="1" i="1" dirty="0">
                <a:solidFill>
                  <a:schemeClr val="accent1">
                    <a:lumMod val="75000"/>
                  </a:schemeClr>
                </a:solidFill>
              </a:rPr>
              <a:t>and education</a:t>
            </a:r>
            <a:r>
              <a:rPr lang="en-GB" sz="1200" b="1" i="1" dirty="0" smtClean="0">
                <a:solidFill>
                  <a:schemeClr val="accent1">
                    <a:lumMod val="75000"/>
                  </a:schemeClr>
                </a:solidFill>
              </a:rPr>
              <a:t>.</a:t>
            </a:r>
          </a:p>
          <a:p>
            <a:endParaRPr lang="en-GB" sz="800" b="1" i="1" dirty="0" smtClean="0">
              <a:solidFill>
                <a:srgbClr val="FF33CC"/>
              </a:solidFill>
            </a:endParaRPr>
          </a:p>
          <a:p>
            <a:pPr marL="171450" indent="-171450">
              <a:buFont typeface="Arial" panose="020B0604020202020204" pitchFamily="34" charset="0"/>
              <a:buChar char="•"/>
            </a:pPr>
            <a:r>
              <a:rPr lang="en-GB" sz="1200" dirty="0" smtClean="0"/>
              <a:t>38 fewer </a:t>
            </a:r>
            <a:r>
              <a:rPr lang="en-GB" sz="1200" dirty="0"/>
              <a:t>killed and seriously injured (KSI) road traffic collisions (RTCs) to the same period last year (876 KSI casualties 2017/18 v 914 KSI casualties 2016/17</a:t>
            </a:r>
            <a:r>
              <a:rPr lang="en-GB" sz="1200" dirty="0" smtClean="0"/>
              <a:t>.*  However, in the </a:t>
            </a:r>
            <a:r>
              <a:rPr lang="en-GB" sz="1200" dirty="0"/>
              <a:t>last </a:t>
            </a:r>
            <a:r>
              <a:rPr lang="en-GB" sz="1200" dirty="0" smtClean="0"/>
              <a:t>quarter there has </a:t>
            </a:r>
            <a:r>
              <a:rPr lang="en-GB" sz="1200" dirty="0"/>
              <a:t>b</a:t>
            </a:r>
            <a:r>
              <a:rPr lang="en-GB" sz="1200" dirty="0" smtClean="0"/>
              <a:t>een </a:t>
            </a:r>
            <a:r>
              <a:rPr lang="en-GB" sz="1200" dirty="0"/>
              <a:t>an increase in the number of serious injuries (226 serious casualties 2017/18 </a:t>
            </a:r>
            <a:r>
              <a:rPr lang="en-GB" sz="1200" dirty="0" smtClean="0"/>
              <a:t>v. </a:t>
            </a:r>
            <a:r>
              <a:rPr lang="en-GB" sz="1200" dirty="0"/>
              <a:t>189 serious casualties 2016/17). </a:t>
            </a:r>
            <a:r>
              <a:rPr lang="en-GB" sz="1200" dirty="0" smtClean="0"/>
              <a:t> Colchester</a:t>
            </a:r>
            <a:r>
              <a:rPr lang="en-GB" sz="1200" dirty="0"/>
              <a:t>, Loughton, Basildon, Stanford le-Hope and Clacton have been </a:t>
            </a:r>
            <a:r>
              <a:rPr lang="en-GB" sz="1200" dirty="0" smtClean="0"/>
              <a:t>identified </a:t>
            </a:r>
            <a:r>
              <a:rPr lang="en-GB" sz="1200" dirty="0"/>
              <a:t>as areas with the highest concentration of KSI collisions over the reporting period.  This intelligence allows Essex Police and their Road Safety partners </a:t>
            </a:r>
            <a:r>
              <a:rPr lang="en-GB" sz="1200" dirty="0" smtClean="0"/>
              <a:t>to </a:t>
            </a:r>
            <a:r>
              <a:rPr lang="en-GB" sz="1200" dirty="0"/>
              <a:t>direct pro-active road safety enforcement and education into these priority areas</a:t>
            </a:r>
            <a:r>
              <a:rPr lang="en-GB" sz="1200" dirty="0" smtClean="0"/>
              <a:t>.  The </a:t>
            </a:r>
            <a:r>
              <a:rPr lang="en-GB" sz="1200" dirty="0"/>
              <a:t>five routes </a:t>
            </a:r>
            <a:r>
              <a:rPr lang="en-GB" sz="1200" dirty="0" smtClean="0"/>
              <a:t>highlighted </a:t>
            </a:r>
            <a:r>
              <a:rPr lang="en-GB" sz="1200" dirty="0"/>
              <a:t>below have seen increases over the past 3 </a:t>
            </a:r>
            <a:r>
              <a:rPr lang="en-GB" sz="1200" dirty="0" smtClean="0"/>
              <a:t>months</a:t>
            </a:r>
            <a:r>
              <a:rPr lang="en-GB" sz="1200" dirty="0"/>
              <a:t>:</a:t>
            </a:r>
            <a:endParaRPr lang="en-GB" sz="1200" dirty="0" smtClean="0"/>
          </a:p>
          <a:p>
            <a:pPr marL="171450" indent="-171450">
              <a:buFont typeface="Arial" panose="020B0604020202020204" pitchFamily="34" charset="0"/>
              <a:buChar char="•"/>
            </a:pPr>
            <a:endParaRPr lang="en-GB" sz="1200" b="1" i="1" dirty="0">
              <a:solidFill>
                <a:schemeClr val="accent1">
                  <a:lumMod val="75000"/>
                </a:schemeClr>
              </a:solidFill>
            </a:endParaRPr>
          </a:p>
          <a:p>
            <a:pPr marL="171450" indent="-171450">
              <a:buFont typeface="Arial" panose="020B0604020202020204" pitchFamily="34" charset="0"/>
              <a:buChar char="•"/>
            </a:pPr>
            <a:endParaRPr lang="en-GB" sz="1200" b="1" i="1" dirty="0" smtClean="0">
              <a:solidFill>
                <a:schemeClr val="accent1">
                  <a:lumMod val="75000"/>
                </a:schemeClr>
              </a:solidFill>
            </a:endParaRPr>
          </a:p>
          <a:p>
            <a:pPr marL="171450" indent="-171450">
              <a:buFont typeface="Arial" panose="020B0604020202020204" pitchFamily="34" charset="0"/>
              <a:buChar char="•"/>
            </a:pPr>
            <a:endParaRPr lang="en-GB" sz="1200" b="1" i="1" dirty="0" smtClean="0">
              <a:solidFill>
                <a:schemeClr val="accent1">
                  <a:lumMod val="75000"/>
                </a:schemeClr>
              </a:solidFill>
            </a:endParaRPr>
          </a:p>
          <a:p>
            <a:pPr marL="171450" indent="-171450">
              <a:buFont typeface="Arial" panose="020B0604020202020204" pitchFamily="34" charset="0"/>
              <a:buChar char="•"/>
            </a:pPr>
            <a:endParaRPr lang="en-GB" sz="1200" b="1" i="1" dirty="0">
              <a:solidFill>
                <a:schemeClr val="accent1">
                  <a:lumMod val="75000"/>
                </a:schemeClr>
              </a:solidFill>
            </a:endParaRPr>
          </a:p>
          <a:p>
            <a:pPr marL="171450" indent="-171450">
              <a:buFont typeface="Arial" panose="020B0604020202020204" pitchFamily="34" charset="0"/>
              <a:buChar char="•"/>
            </a:pPr>
            <a:endParaRPr lang="en-GB" sz="1200" b="1" i="1" dirty="0" smtClean="0">
              <a:solidFill>
                <a:schemeClr val="accent1">
                  <a:lumMod val="75000"/>
                </a:schemeClr>
              </a:solidFill>
            </a:endParaRPr>
          </a:p>
          <a:p>
            <a:pPr marL="171450" indent="-171450">
              <a:buFont typeface="Arial" panose="020B0604020202020204" pitchFamily="34" charset="0"/>
              <a:buChar char="•"/>
            </a:pPr>
            <a:endParaRPr lang="en-GB" sz="1200" b="1" i="1" dirty="0">
              <a:solidFill>
                <a:schemeClr val="accent1">
                  <a:lumMod val="75000"/>
                </a:schemeClr>
              </a:solidFill>
            </a:endParaRPr>
          </a:p>
          <a:p>
            <a:pPr marL="171450" indent="-171450">
              <a:buFont typeface="Arial" panose="020B0604020202020204" pitchFamily="34" charset="0"/>
              <a:buChar char="•"/>
            </a:pPr>
            <a:endParaRPr lang="en-GB" sz="1200" b="1" i="1" dirty="0" smtClean="0">
              <a:solidFill>
                <a:schemeClr val="accent1">
                  <a:lumMod val="75000"/>
                </a:schemeClr>
              </a:solidFill>
            </a:endParaRPr>
          </a:p>
          <a:p>
            <a:pPr marL="171450" indent="-171450">
              <a:buFont typeface="Arial" panose="020B0604020202020204" pitchFamily="34" charset="0"/>
              <a:buChar char="•"/>
            </a:pPr>
            <a:endParaRPr lang="en-GB" sz="1200" b="1" i="1" dirty="0" smtClean="0">
              <a:solidFill>
                <a:schemeClr val="accent1">
                  <a:lumMod val="75000"/>
                </a:schemeClr>
              </a:solidFill>
            </a:endParaRPr>
          </a:p>
          <a:p>
            <a:endParaRPr lang="en-GB" sz="1200" b="1" i="1" dirty="0">
              <a:solidFill>
                <a:schemeClr val="accent1">
                  <a:lumMod val="75000"/>
                </a:schemeClr>
              </a:solidFill>
            </a:endParaRPr>
          </a:p>
          <a:p>
            <a:pPr marL="171450" indent="-171450">
              <a:buFont typeface="Arial" panose="020B0604020202020204" pitchFamily="34" charset="0"/>
              <a:buChar char="•"/>
            </a:pPr>
            <a:endParaRPr lang="en-GB" sz="1200" b="1" i="1" dirty="0" smtClean="0">
              <a:solidFill>
                <a:schemeClr val="accent1">
                  <a:lumMod val="75000"/>
                </a:schemeClr>
              </a:solidFill>
            </a:endParaRPr>
          </a:p>
          <a:p>
            <a:pPr marL="171450" indent="-171450">
              <a:buFont typeface="Arial" panose="020B0604020202020204" pitchFamily="34" charset="0"/>
              <a:buChar char="•"/>
            </a:pPr>
            <a:endParaRPr lang="en-GB" sz="1200" b="1" i="1" dirty="0">
              <a:solidFill>
                <a:schemeClr val="accent1">
                  <a:lumMod val="75000"/>
                </a:schemeClr>
              </a:solidFill>
            </a:endParaRPr>
          </a:p>
          <a:p>
            <a:pPr marL="171450" lvl="0" indent="-171450">
              <a:buFont typeface="Arial" panose="020B0604020202020204" pitchFamily="34" charset="0"/>
              <a:buChar char="•"/>
            </a:pPr>
            <a:r>
              <a:rPr lang="en-GB" sz="1200" dirty="0" smtClean="0"/>
              <a:t>In December, </a:t>
            </a:r>
            <a:r>
              <a:rPr lang="en-GB" sz="1200" dirty="0"/>
              <a:t>The Safer Essex Roads Partnership launched the “Extra Eyes” road safety campaign. </a:t>
            </a:r>
            <a:r>
              <a:rPr lang="en-GB" sz="1200" dirty="0" smtClean="0"/>
              <a:t>Essex </a:t>
            </a:r>
            <a:r>
              <a:rPr lang="en-GB" sz="1200" dirty="0"/>
              <a:t>Police has </a:t>
            </a:r>
            <a:r>
              <a:rPr lang="en-GB" sz="1200" dirty="0" smtClean="0"/>
              <a:t>since reviewed </a:t>
            </a:r>
            <a:r>
              <a:rPr lang="en-GB" sz="1200" dirty="0"/>
              <a:t>226 driving incidents with supporting digital images </a:t>
            </a:r>
            <a:r>
              <a:rPr lang="en-GB" sz="1200" dirty="0" smtClean="0"/>
              <a:t>(Dash Cam</a:t>
            </a:r>
            <a:r>
              <a:rPr lang="en-GB" sz="1200" dirty="0"/>
              <a:t>, CCTV) resulting in 104 investigations that will lead to positive outcomes (Court, Conditional offer, educational course), 19 warning letters and 6 intelligence submissions.       </a:t>
            </a:r>
            <a:endParaRPr lang="en-GB" sz="1200" dirty="0" smtClean="0"/>
          </a:p>
          <a:p>
            <a:pPr marL="171450" lvl="0" indent="-171450">
              <a:buFont typeface="Arial" panose="020B0604020202020204" pitchFamily="34" charset="0"/>
              <a:buChar char="•"/>
            </a:pPr>
            <a:endParaRPr lang="en-GB" sz="1200" dirty="0"/>
          </a:p>
          <a:p>
            <a:pPr marL="171450" lvl="0" indent="-171450">
              <a:buFont typeface="Arial" panose="020B0604020202020204" pitchFamily="34" charset="0"/>
              <a:buChar char="•"/>
            </a:pPr>
            <a:r>
              <a:rPr lang="en-GB" sz="1200" dirty="0" smtClean="0"/>
              <a:t>Drink and </a:t>
            </a:r>
            <a:r>
              <a:rPr lang="en-GB" sz="1200" dirty="0"/>
              <a:t>Drug driving remains a concern to The Partnership and a programme of engagement and educational activity is to be introduced by the Safer Essex Roads Partnership Communications manager to support the current </a:t>
            </a:r>
            <a:r>
              <a:rPr lang="en-GB" sz="1200" dirty="0" smtClean="0"/>
              <a:t>proactive </a:t>
            </a:r>
            <a:r>
              <a:rPr lang="en-GB" sz="1200" dirty="0"/>
              <a:t>policing focus on this area of harm. During the reporting period Essex Police has arrested 306 drivers for drink driving compared to 279 over the same </a:t>
            </a:r>
            <a:r>
              <a:rPr lang="en-GB" sz="1200"/>
              <a:t>period </a:t>
            </a:r>
            <a:r>
              <a:rPr lang="en-GB" sz="1200" smtClean="0"/>
              <a:t>2016/17, and </a:t>
            </a:r>
            <a:r>
              <a:rPr lang="en-GB" sz="1200" dirty="0"/>
              <a:t>202 drug drivers compared to 172 for 2016/17</a:t>
            </a:r>
            <a:r>
              <a:rPr lang="en-GB" sz="1200" dirty="0" smtClean="0"/>
              <a:t>.  Proactivity </a:t>
            </a:r>
            <a:r>
              <a:rPr lang="en-GB" sz="1200" dirty="0"/>
              <a:t>in tackling drug driving includes wider roll out of </a:t>
            </a:r>
            <a:r>
              <a:rPr lang="en-GB" sz="1200" dirty="0" smtClean="0"/>
              <a:t>drug-testing kits </a:t>
            </a:r>
            <a:r>
              <a:rPr lang="en-GB" sz="1200" dirty="0"/>
              <a:t>and more trained officers to identify greater numbers of drug drivers</a:t>
            </a:r>
            <a:r>
              <a:rPr lang="en-GB" sz="1200" dirty="0" smtClean="0"/>
              <a:t>.</a:t>
            </a:r>
            <a:endParaRPr lang="en-GB" sz="1200" b="1" i="1" dirty="0">
              <a:solidFill>
                <a:schemeClr val="accent1">
                  <a:lumMod val="75000"/>
                </a:schemeClr>
              </a:solidFill>
            </a:endParaRPr>
          </a:p>
        </p:txBody>
      </p:sp>
      <p:sp>
        <p:nvSpPr>
          <p:cNvPr id="14" name="Rectangle 13"/>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7 – Improve </a:t>
            </a:r>
            <a:r>
              <a:rPr lang="en-GB" sz="1600" b="1" dirty="0" smtClean="0">
                <a:solidFill>
                  <a:schemeClr val="bg1"/>
                </a:solidFill>
              </a:rPr>
              <a:t>Safety </a:t>
            </a:r>
            <a:r>
              <a:rPr lang="en-GB" sz="1600" b="1" dirty="0">
                <a:solidFill>
                  <a:schemeClr val="bg1"/>
                </a:solidFill>
              </a:rPr>
              <a:t>on o</a:t>
            </a:r>
            <a:r>
              <a:rPr lang="en-GB" sz="1600" b="1" dirty="0" smtClean="0">
                <a:solidFill>
                  <a:schemeClr val="bg1"/>
                </a:solidFill>
              </a:rPr>
              <a:t>ur Roads</a:t>
            </a:r>
            <a:endParaRPr lang="en-GB" sz="1600" b="1" dirty="0">
              <a:solidFill>
                <a:schemeClr val="bg1"/>
              </a:solidFill>
            </a:endParaRPr>
          </a:p>
        </p:txBody>
      </p:sp>
      <p:sp>
        <p:nvSpPr>
          <p:cNvPr id="10" name="Rectangle 9"/>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March 2018 </a:t>
            </a:r>
            <a:endParaRPr lang="en-GB" sz="2000" b="1" dirty="0">
              <a:solidFill>
                <a:schemeClr val="bg1"/>
              </a:solidFill>
            </a:endParaRPr>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4432" y="2852936"/>
            <a:ext cx="4443537" cy="1859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07504" y="6538912"/>
            <a:ext cx="5688632" cy="246221"/>
          </a:xfrm>
          <a:prstGeom prst="rect">
            <a:avLst/>
          </a:prstGeom>
          <a:noFill/>
        </p:spPr>
        <p:txBody>
          <a:bodyPr wrap="square" rtlCol="0">
            <a:spAutoFit/>
          </a:bodyPr>
          <a:lstStyle/>
          <a:p>
            <a:r>
              <a:rPr lang="en-GB" sz="1000" dirty="0" smtClean="0"/>
              <a:t>* Please note that this data was re-run, and may therefore differ from that stated in previous reports.</a:t>
            </a:r>
            <a:endParaRPr lang="en-GB" sz="1000" dirty="0"/>
          </a:p>
        </p:txBody>
      </p:sp>
    </p:spTree>
    <p:extLst>
      <p:ext uri="{BB962C8B-B14F-4D97-AF65-F5344CB8AC3E}">
        <p14:creationId xmlns:p14="http://schemas.microsoft.com/office/powerpoint/2010/main" val="2653516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7993" y="1293615"/>
            <a:ext cx="7488840" cy="4896543"/>
          </a:xfrm>
        </p:spPr>
        <p:txBody>
          <a:bodyPr>
            <a:normAutofit/>
          </a:bodyPr>
          <a:lstStyle/>
          <a:p>
            <a:pPr marL="0" indent="0">
              <a:buNone/>
            </a:pPr>
            <a:endParaRPr lang="en-GB" sz="1200" b="1" dirty="0" smtClean="0"/>
          </a:p>
          <a:p>
            <a:pPr marL="0" indent="0">
              <a:buNone/>
            </a:pPr>
            <a:r>
              <a:rPr lang="en-GB" sz="1200" b="1" dirty="0" smtClean="0"/>
              <a:t>	          					                       </a:t>
            </a:r>
            <a:endParaRPr lang="en-GB" sz="1200" b="1" u="sng" dirty="0"/>
          </a:p>
          <a:p>
            <a:pPr marL="0" indent="0">
              <a:buNone/>
            </a:pPr>
            <a:endParaRPr lang="en-GB" sz="1200" dirty="0" smtClean="0"/>
          </a:p>
          <a:p>
            <a:pPr marL="179387" indent="0">
              <a:buNone/>
            </a:pPr>
            <a:r>
              <a:rPr lang="en-GB" sz="1200" b="1" dirty="0" smtClean="0"/>
              <a:t>Priority </a:t>
            </a:r>
            <a:r>
              <a:rPr lang="en-GB" sz="1200" b="1" dirty="0"/>
              <a:t>1 </a:t>
            </a:r>
            <a:r>
              <a:rPr lang="en-GB" sz="1200" dirty="0"/>
              <a:t>– More Local, Visible and Accessible </a:t>
            </a:r>
            <a:r>
              <a:rPr lang="en-GB" sz="1200" dirty="0" smtClean="0"/>
              <a:t>Policing				3-5</a:t>
            </a:r>
            <a:endParaRPr lang="en-GB" sz="1200" dirty="0"/>
          </a:p>
          <a:p>
            <a:pPr indent="-163513"/>
            <a:endParaRPr lang="en-GB" sz="1200" dirty="0"/>
          </a:p>
          <a:p>
            <a:pPr marL="179387" indent="0">
              <a:buNone/>
            </a:pPr>
            <a:r>
              <a:rPr lang="en-GB" sz="1200" b="1" dirty="0"/>
              <a:t>Priority 2 </a:t>
            </a:r>
            <a:r>
              <a:rPr lang="en-GB" sz="1200" dirty="0" smtClean="0"/>
              <a:t>– </a:t>
            </a:r>
            <a:r>
              <a:rPr lang="en-GB" sz="1200" dirty="0"/>
              <a:t>Crack Down on Anti-social Behaviour				6</a:t>
            </a:r>
          </a:p>
          <a:p>
            <a:pPr indent="-163513"/>
            <a:endParaRPr lang="en-GB" sz="1200" dirty="0"/>
          </a:p>
          <a:p>
            <a:pPr marL="179387" indent="0">
              <a:buNone/>
            </a:pPr>
            <a:r>
              <a:rPr lang="en-GB" sz="1200" b="1" dirty="0"/>
              <a:t>Priority 3 </a:t>
            </a:r>
            <a:r>
              <a:rPr lang="en-GB" sz="1200" dirty="0"/>
              <a:t>– Breaking the Cycle of Domestic Abuse </a:t>
            </a:r>
            <a:r>
              <a:rPr lang="en-GB" sz="1200" dirty="0" smtClean="0"/>
              <a:t>				7-8</a:t>
            </a:r>
            <a:endParaRPr lang="en-GB" sz="1200" dirty="0"/>
          </a:p>
          <a:p>
            <a:pPr indent="-163513"/>
            <a:endParaRPr lang="en-GB" sz="1200" dirty="0">
              <a:solidFill>
                <a:srgbClr val="FF0000"/>
              </a:solidFill>
            </a:endParaRPr>
          </a:p>
          <a:p>
            <a:pPr marL="179387" indent="0">
              <a:buNone/>
            </a:pPr>
            <a:r>
              <a:rPr lang="en-GB" sz="1200" b="1" dirty="0"/>
              <a:t>Priority 4 </a:t>
            </a:r>
            <a:r>
              <a:rPr lang="en-GB" sz="1200" dirty="0"/>
              <a:t>– Reverse the Trend in Serious </a:t>
            </a:r>
            <a:r>
              <a:rPr lang="en-GB" sz="1200" dirty="0" smtClean="0"/>
              <a:t>Violence				9-10</a:t>
            </a:r>
          </a:p>
          <a:p>
            <a:pPr indent="-163513"/>
            <a:endParaRPr lang="en-GB" sz="1200" dirty="0"/>
          </a:p>
          <a:p>
            <a:pPr marL="179387" indent="0">
              <a:buNone/>
            </a:pPr>
            <a:r>
              <a:rPr lang="en-GB" sz="1200" b="1" dirty="0"/>
              <a:t>Priority 5 </a:t>
            </a:r>
            <a:r>
              <a:rPr lang="en-GB" sz="1200" dirty="0"/>
              <a:t>– Tackle Gangs and Organised Crime				</a:t>
            </a:r>
            <a:r>
              <a:rPr lang="en-GB" sz="1200" dirty="0" smtClean="0"/>
              <a:t>11-12</a:t>
            </a:r>
            <a:endParaRPr lang="en-GB" sz="1200" dirty="0"/>
          </a:p>
          <a:p>
            <a:pPr indent="-163513"/>
            <a:endParaRPr lang="en-GB" sz="1200" dirty="0">
              <a:solidFill>
                <a:srgbClr val="FF0000"/>
              </a:solidFill>
            </a:endParaRPr>
          </a:p>
          <a:p>
            <a:pPr marL="179387" indent="0">
              <a:buNone/>
            </a:pPr>
            <a:r>
              <a:rPr lang="en-GB" sz="1200" b="1" dirty="0"/>
              <a:t>Priority 6 </a:t>
            </a:r>
            <a:r>
              <a:rPr lang="en-GB" sz="1200" dirty="0"/>
              <a:t>– Protecting Children and Vulnerable </a:t>
            </a:r>
            <a:r>
              <a:rPr lang="en-GB" sz="1200" dirty="0" smtClean="0"/>
              <a:t>People				13-14</a:t>
            </a:r>
          </a:p>
          <a:p>
            <a:pPr indent="-163513"/>
            <a:endParaRPr lang="en-GB" sz="1200" dirty="0">
              <a:solidFill>
                <a:srgbClr val="FF0000"/>
              </a:solidFill>
            </a:endParaRPr>
          </a:p>
          <a:p>
            <a:pPr marL="179387" indent="0">
              <a:buNone/>
            </a:pPr>
            <a:r>
              <a:rPr lang="en-GB" sz="1200" b="1" dirty="0"/>
              <a:t>Priority 7 </a:t>
            </a:r>
            <a:r>
              <a:rPr lang="en-GB" sz="1200" dirty="0"/>
              <a:t>– Improve Safety on our </a:t>
            </a:r>
            <a:r>
              <a:rPr lang="en-GB" sz="1200" dirty="0" smtClean="0"/>
              <a:t>Roads					15</a:t>
            </a:r>
            <a:endParaRPr lang="en-GB" sz="1200" b="1" dirty="0"/>
          </a:p>
        </p:txBody>
      </p:sp>
      <p:sp>
        <p:nvSpPr>
          <p:cNvPr id="5" name="Slide Number Placeholder 4"/>
          <p:cNvSpPr>
            <a:spLocks noGrp="1"/>
          </p:cNvSpPr>
          <p:nvPr>
            <p:ph type="sldNum" sz="quarter" idx="12"/>
          </p:nvPr>
        </p:nvSpPr>
        <p:spPr>
          <a:xfrm>
            <a:off x="6732240" y="6356350"/>
            <a:ext cx="2133600" cy="365125"/>
          </a:xfrm>
        </p:spPr>
        <p:txBody>
          <a:bodyPr/>
          <a:lstStyle/>
          <a:p>
            <a:fld id="{E0D83E65-4E55-4BA6-A0BC-212B9D3BDCE3}" type="slidenum">
              <a:rPr lang="en-GB" smtClean="0"/>
              <a:pPr/>
              <a:t>2</a:t>
            </a:fld>
            <a:endParaRPr lang="en-GB" dirty="0"/>
          </a:p>
        </p:txBody>
      </p:sp>
      <p:sp>
        <p:nvSpPr>
          <p:cNvPr id="8" name="Rectangle 7"/>
          <p:cNvSpPr/>
          <p:nvPr/>
        </p:nvSpPr>
        <p:spPr>
          <a:xfrm>
            <a:off x="1116" y="0"/>
            <a:ext cx="9142884"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2" name="Rectangle 11"/>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Contents</a:t>
            </a:r>
          </a:p>
        </p:txBody>
      </p:sp>
      <p:sp>
        <p:nvSpPr>
          <p:cNvPr id="15" name="Rectangle 14"/>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March 2018	 </a:t>
            </a:r>
            <a:endParaRPr lang="en-GB" sz="2000" b="1" dirty="0">
              <a:solidFill>
                <a:schemeClr val="bg1"/>
              </a:solidFill>
            </a:endParaRPr>
          </a:p>
        </p:txBody>
      </p:sp>
    </p:spTree>
    <p:extLst>
      <p:ext uri="{BB962C8B-B14F-4D97-AF65-F5344CB8AC3E}">
        <p14:creationId xmlns:p14="http://schemas.microsoft.com/office/powerpoint/2010/main" val="1190642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24600"/>
            <a:ext cx="2133600" cy="365125"/>
          </a:xfrm>
        </p:spPr>
        <p:txBody>
          <a:bodyPr/>
          <a:lstStyle/>
          <a:p>
            <a:fld id="{E0D83E65-4E55-4BA6-A0BC-212B9D3BDCE3}" type="slidenum">
              <a:rPr lang="en-GB" smtClean="0"/>
              <a:pPr/>
              <a:t>3</a:t>
            </a:fld>
            <a:endParaRPr lang="en-GB" dirty="0"/>
          </a:p>
        </p:txBody>
      </p:sp>
      <p:sp>
        <p:nvSpPr>
          <p:cNvPr id="11" name="Rectangle 10"/>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smtClean="0">
                <a:solidFill>
                  <a:schemeClr val="bg1"/>
                </a:solidFill>
              </a:rPr>
              <a:t>Priority 1 - More Local, Visible and Accessible Policing</a:t>
            </a:r>
            <a:endParaRPr lang="en-GB" sz="1600" b="1" dirty="0">
              <a:solidFill>
                <a:schemeClr val="bg1"/>
              </a:solidFill>
            </a:endParaRPr>
          </a:p>
        </p:txBody>
      </p:sp>
      <p:sp>
        <p:nvSpPr>
          <p:cNvPr id="13" name="TextBox 12"/>
          <p:cNvSpPr txBox="1"/>
          <p:nvPr/>
        </p:nvSpPr>
        <p:spPr>
          <a:xfrm>
            <a:off x="1115" y="1021900"/>
            <a:ext cx="9135227" cy="4893647"/>
          </a:xfrm>
          <a:prstGeom prst="rect">
            <a:avLst/>
          </a:prstGeom>
          <a:noFill/>
        </p:spPr>
        <p:txBody>
          <a:bodyPr wrap="square" rtlCol="0">
            <a:spAutoFit/>
          </a:bodyPr>
          <a:lstStyle/>
          <a:p>
            <a:r>
              <a:rPr lang="en-GB" sz="1200" b="1" dirty="0" smtClean="0"/>
              <a:t>We will: 	</a:t>
            </a:r>
          </a:p>
          <a:p>
            <a:r>
              <a:rPr lang="en-GB" sz="1200" b="1" i="1" dirty="0" smtClean="0">
                <a:solidFill>
                  <a:schemeClr val="accent1">
                    <a:lumMod val="75000"/>
                  </a:schemeClr>
                </a:solidFill>
              </a:rPr>
              <a:t>Boost </a:t>
            </a:r>
            <a:r>
              <a:rPr lang="en-GB" sz="1200" b="1" i="1" dirty="0">
                <a:solidFill>
                  <a:schemeClr val="accent1">
                    <a:lumMod val="75000"/>
                  </a:schemeClr>
                </a:solidFill>
              </a:rPr>
              <a:t>community volunteering, encourage the Active </a:t>
            </a:r>
            <a:r>
              <a:rPr lang="en-GB" sz="1200" b="1" i="1" dirty="0" smtClean="0">
                <a:solidFill>
                  <a:schemeClr val="accent1">
                    <a:lumMod val="75000"/>
                  </a:schemeClr>
                </a:solidFill>
              </a:rPr>
              <a:t>Citizen </a:t>
            </a:r>
            <a:r>
              <a:rPr lang="en-GB" sz="1200" b="1" i="1" dirty="0">
                <a:solidFill>
                  <a:schemeClr val="accent1">
                    <a:lumMod val="75000"/>
                  </a:schemeClr>
                </a:solidFill>
              </a:rPr>
              <a:t>Programme and grow the police family – </a:t>
            </a:r>
            <a:r>
              <a:rPr lang="en-GB" sz="1200" b="1" i="1" dirty="0" smtClean="0">
                <a:solidFill>
                  <a:schemeClr val="accent1">
                    <a:lumMod val="75000"/>
                  </a:schemeClr>
                </a:solidFill>
              </a:rPr>
              <a:t>doubling </a:t>
            </a:r>
            <a:r>
              <a:rPr lang="en-GB" sz="1200" b="1" i="1" dirty="0">
                <a:solidFill>
                  <a:schemeClr val="accent1">
                    <a:lumMod val="75000"/>
                  </a:schemeClr>
                </a:solidFill>
              </a:rPr>
              <a:t>the Special </a:t>
            </a:r>
            <a:r>
              <a:rPr lang="en-GB" sz="1200" b="1" i="1" dirty="0" smtClean="0">
                <a:solidFill>
                  <a:schemeClr val="accent1">
                    <a:lumMod val="75000"/>
                  </a:schemeClr>
                </a:solidFill>
              </a:rPr>
              <a:t>Constabulary</a:t>
            </a:r>
            <a:r>
              <a:rPr lang="en-GB" sz="1200" b="1" i="1" dirty="0">
                <a:solidFill>
                  <a:schemeClr val="accent1">
                    <a:lumMod val="75000"/>
                  </a:schemeClr>
                </a:solidFill>
              </a:rPr>
              <a:t>, with a Special </a:t>
            </a:r>
            <a:r>
              <a:rPr lang="en-GB" sz="1200" b="1" i="1" dirty="0" smtClean="0">
                <a:solidFill>
                  <a:schemeClr val="accent1">
                    <a:lumMod val="75000"/>
                  </a:schemeClr>
                </a:solidFill>
              </a:rPr>
              <a:t>Constable </a:t>
            </a:r>
            <a:r>
              <a:rPr lang="en-GB" sz="1200" b="1" i="1" dirty="0">
                <a:solidFill>
                  <a:schemeClr val="accent1">
                    <a:lumMod val="75000"/>
                  </a:schemeClr>
                </a:solidFill>
              </a:rPr>
              <a:t>in every community</a:t>
            </a:r>
            <a:r>
              <a:rPr lang="en-GB" sz="1200" b="1" i="1" dirty="0" smtClean="0">
                <a:solidFill>
                  <a:schemeClr val="accent1">
                    <a:lumMod val="75000"/>
                  </a:schemeClr>
                </a:solidFill>
              </a:rPr>
              <a:t>.</a:t>
            </a:r>
          </a:p>
          <a:p>
            <a:endParaRPr lang="en-GB" sz="1200" b="1" i="1" dirty="0" smtClean="0">
              <a:solidFill>
                <a:schemeClr val="accent1">
                  <a:lumMod val="75000"/>
                </a:schemeClr>
              </a:solidFill>
            </a:endParaRPr>
          </a:p>
          <a:p>
            <a:pPr marL="171450" indent="-171450">
              <a:buFont typeface="Arial" panose="020B0604020202020204" pitchFamily="34" charset="0"/>
              <a:buChar char="•"/>
            </a:pPr>
            <a:r>
              <a:rPr lang="en-GB" sz="1200" dirty="0" smtClean="0"/>
              <a:t>Essex currently has 123 </a:t>
            </a:r>
            <a:r>
              <a:rPr lang="en-GB" sz="1200" dirty="0"/>
              <a:t>Active </a:t>
            </a:r>
            <a:r>
              <a:rPr lang="en-GB" sz="1200" dirty="0" smtClean="0"/>
              <a:t>Citizens.</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Active Citizens in Chelmsford and Maldon District supported a </a:t>
            </a:r>
            <a:r>
              <a:rPr lang="en-GB" sz="1200" dirty="0"/>
              <a:t>nationally promoted week of action relating to knife crime awareness.   </a:t>
            </a:r>
            <a:r>
              <a:rPr lang="en-GB" sz="1200" dirty="0" smtClean="0"/>
              <a:t>Two </a:t>
            </a:r>
            <a:r>
              <a:rPr lang="en-GB" sz="1200" dirty="0"/>
              <a:t>further applicants to the Active Citizen initiative </a:t>
            </a:r>
            <a:r>
              <a:rPr lang="en-GB" sz="1200" dirty="0" smtClean="0"/>
              <a:t>in the District were received </a:t>
            </a:r>
            <a:r>
              <a:rPr lang="en-GB" sz="1200" dirty="0"/>
              <a:t>in late </a:t>
            </a:r>
            <a:r>
              <a:rPr lang="en-GB" sz="1200" dirty="0" smtClean="0"/>
              <a:t>February.</a:t>
            </a:r>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The Special </a:t>
            </a:r>
            <a:r>
              <a:rPr lang="en-GB" sz="1200" dirty="0"/>
              <a:t>Constable headcount </a:t>
            </a:r>
            <a:r>
              <a:rPr lang="en-GB" sz="1200" dirty="0" smtClean="0"/>
              <a:t>increased </a:t>
            </a:r>
            <a:r>
              <a:rPr lang="en-GB" sz="1200" dirty="0"/>
              <a:t>from 332 in May </a:t>
            </a:r>
            <a:r>
              <a:rPr lang="en-GB" sz="1200" dirty="0" smtClean="0"/>
              <a:t>2017 (the </a:t>
            </a:r>
            <a:r>
              <a:rPr lang="en-GB" sz="1200" dirty="0"/>
              <a:t>start of the #</a:t>
            </a:r>
            <a:r>
              <a:rPr lang="en-GB" sz="1200" dirty="0" err="1"/>
              <a:t>MyOtherLife</a:t>
            </a:r>
            <a:r>
              <a:rPr lang="en-GB" sz="1200" dirty="0"/>
              <a:t> campaign</a:t>
            </a:r>
            <a:r>
              <a:rPr lang="en-GB" sz="1200" dirty="0" smtClean="0"/>
              <a:t>) to </a:t>
            </a:r>
            <a:r>
              <a:rPr lang="en-GB" sz="1200" dirty="0"/>
              <a:t>416 </a:t>
            </a:r>
            <a:r>
              <a:rPr lang="en-GB" sz="1200" dirty="0" smtClean="0"/>
              <a:t>at the </a:t>
            </a:r>
            <a:r>
              <a:rPr lang="en-GB" sz="1200" dirty="0"/>
              <a:t>end of February 2018 (84 additional officers</a:t>
            </a:r>
            <a:r>
              <a:rPr lang="en-GB" sz="1200" dirty="0" smtClean="0"/>
              <a:t>); a </a:t>
            </a:r>
            <a:r>
              <a:rPr lang="en-GB" sz="1200" dirty="0"/>
              <a:t>further 18 officers are scheduled to start in March 2018. </a:t>
            </a:r>
            <a:r>
              <a:rPr lang="en-GB" sz="1200" dirty="0" smtClean="0"/>
              <a:t> In </a:t>
            </a:r>
            <a:r>
              <a:rPr lang="en-GB" sz="1200" dirty="0"/>
              <a:t>the last quarter there have been 262 applications to join the Special Constabulary; 110 candidates are currently in pre-employment </a:t>
            </a:r>
            <a:r>
              <a:rPr lang="en-GB" sz="1200" dirty="0" smtClean="0"/>
              <a:t>checks.</a:t>
            </a:r>
            <a:r>
              <a:rPr lang="en-GB" sz="1200" dirty="0"/>
              <a:t>  Proactive media will increase through March 2018, culminating in a volunteer recruitment fun day at Essex Police HQ on 24</a:t>
            </a:r>
            <a:r>
              <a:rPr lang="en-GB" sz="1200" baseline="30000" dirty="0"/>
              <a:t>th</a:t>
            </a:r>
            <a:r>
              <a:rPr lang="en-GB" sz="1200" dirty="0"/>
              <a:t> </a:t>
            </a:r>
            <a:r>
              <a:rPr lang="en-GB" sz="1200" dirty="0" smtClean="0"/>
              <a:t>March; this will be </a:t>
            </a:r>
            <a:r>
              <a:rPr lang="en-GB" sz="1200" dirty="0"/>
              <a:t>supported by Heart FM. </a:t>
            </a:r>
            <a:endParaRPr lang="en-GB" sz="1200" dirty="0" smtClean="0"/>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In </a:t>
            </a:r>
            <a:r>
              <a:rPr lang="en-GB" sz="1200" dirty="0"/>
              <a:t>the three months to 28</a:t>
            </a:r>
            <a:r>
              <a:rPr lang="en-GB" sz="1200" baseline="30000" dirty="0"/>
              <a:t>th</a:t>
            </a:r>
            <a:r>
              <a:rPr lang="en-GB" sz="1200" dirty="0"/>
              <a:t> February 2018, Special Constables provided 31,205 hours of service; this is an increase of 12% when compared to the same period in 2016, when Special Constables provided 27,823 hours of service.  There was also a 13% increase in the numbers of hours spent on operational duties (those where officers are most likely to be visible to the public) compared to the same period in 2016: 21,731 to 19,290 hours. </a:t>
            </a:r>
            <a:r>
              <a:rPr lang="en-GB" sz="1200" dirty="0" smtClean="0"/>
              <a:t> This </a:t>
            </a:r>
            <a:r>
              <a:rPr lang="en-GB" sz="1200" dirty="0"/>
              <a:t>is equivalent to an additional 59 full-time officers (£776k salary equivalent over a quarter</a:t>
            </a:r>
            <a:r>
              <a:rPr lang="en-GB" sz="1200" dirty="0" smtClean="0"/>
              <a:t>).  Special </a:t>
            </a:r>
            <a:r>
              <a:rPr lang="en-GB" sz="1200" dirty="0"/>
              <a:t>Constables recorded 11,154 </a:t>
            </a:r>
            <a:r>
              <a:rPr lang="en-GB" sz="1200" dirty="0" smtClean="0"/>
              <a:t>hours </a:t>
            </a:r>
            <a:r>
              <a:rPr lang="en-GB" sz="1200" dirty="0"/>
              <a:t>of visible policing </a:t>
            </a:r>
            <a:r>
              <a:rPr lang="en-GB" sz="1200" dirty="0" smtClean="0"/>
              <a:t>in the three months to 28</a:t>
            </a:r>
            <a:r>
              <a:rPr lang="en-GB" sz="1200" baseline="30000" dirty="0" smtClean="0"/>
              <a:t>th</a:t>
            </a:r>
            <a:r>
              <a:rPr lang="en-GB" sz="1200" dirty="0" smtClean="0"/>
              <a:t> </a:t>
            </a:r>
            <a:r>
              <a:rPr lang="en-GB" sz="1200" dirty="0"/>
              <a:t>February </a:t>
            </a:r>
            <a:r>
              <a:rPr lang="en-GB" sz="1200" dirty="0" smtClean="0"/>
              <a:t>2018 (this equates to </a:t>
            </a:r>
            <a:r>
              <a:rPr lang="en-GB" sz="1200" dirty="0"/>
              <a:t>an average of </a:t>
            </a:r>
            <a:r>
              <a:rPr lang="en-GB" sz="1200" dirty="0" smtClean="0"/>
              <a:t>124 hours </a:t>
            </a:r>
            <a:r>
              <a:rPr lang="en-GB" sz="1200" dirty="0"/>
              <a:t>per </a:t>
            </a:r>
            <a:r>
              <a:rPr lang="en-GB" sz="1200" dirty="0" smtClean="0"/>
              <a:t>day).</a:t>
            </a:r>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Colchester </a:t>
            </a:r>
            <a:r>
              <a:rPr lang="en-GB" sz="1200" dirty="0"/>
              <a:t>Special Constabulary have introduced a rolling monthly itinerary for </a:t>
            </a:r>
            <a:r>
              <a:rPr lang="en-GB" sz="1200" dirty="0" smtClean="0"/>
              <a:t>community </a:t>
            </a:r>
            <a:r>
              <a:rPr lang="en-GB" sz="1200" dirty="0"/>
              <a:t>event engagements and Specials deployments in Colchester. </a:t>
            </a:r>
            <a:r>
              <a:rPr lang="en-GB" sz="1200" dirty="0" smtClean="0"/>
              <a:t> This </a:t>
            </a:r>
            <a:r>
              <a:rPr lang="en-GB" sz="1200" dirty="0"/>
              <a:t>is shared across the District in </a:t>
            </a:r>
            <a:r>
              <a:rPr lang="en-GB" sz="1200" dirty="0" smtClean="0"/>
              <a:t>advance.</a:t>
            </a:r>
            <a:endParaRPr lang="en-GB" sz="1200" dirty="0"/>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The Special </a:t>
            </a:r>
            <a:r>
              <a:rPr lang="en-GB" sz="1200" dirty="0"/>
              <a:t>Constabulary in Chelmsford </a:t>
            </a:r>
            <a:r>
              <a:rPr lang="en-GB" sz="1200" dirty="0" smtClean="0"/>
              <a:t>and </a:t>
            </a:r>
            <a:r>
              <a:rPr lang="en-GB" sz="1200" dirty="0"/>
              <a:t>Maldon </a:t>
            </a:r>
            <a:r>
              <a:rPr lang="en-GB" sz="1200" dirty="0" smtClean="0"/>
              <a:t>District achieved </a:t>
            </a:r>
            <a:r>
              <a:rPr lang="en-GB" sz="1200" dirty="0"/>
              <a:t>over 800 hours work </a:t>
            </a:r>
            <a:r>
              <a:rPr lang="en-GB" sz="1200" dirty="0" smtClean="0"/>
              <a:t>in </a:t>
            </a:r>
            <a:r>
              <a:rPr lang="en-GB" sz="1200" dirty="0"/>
              <a:t>the review </a:t>
            </a:r>
            <a:r>
              <a:rPr lang="en-GB" sz="1200" dirty="0" smtClean="0"/>
              <a:t>period.  This included policing events, the night-time economy and drug </a:t>
            </a:r>
            <a:r>
              <a:rPr lang="en-GB" sz="1200" dirty="0"/>
              <a:t>‘</a:t>
            </a:r>
            <a:r>
              <a:rPr lang="en-GB" sz="1200" dirty="0" smtClean="0"/>
              <a:t>throw-overs</a:t>
            </a:r>
            <a:r>
              <a:rPr lang="en-GB" sz="1200" dirty="0"/>
              <a:t>’ to HMP </a:t>
            </a:r>
            <a:r>
              <a:rPr lang="en-GB" sz="1200" dirty="0" smtClean="0"/>
              <a:t>Chelmsford.</a:t>
            </a:r>
            <a:endParaRPr lang="en-GB" sz="1200" dirty="0"/>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March 2018 </a:t>
            </a:r>
            <a:endParaRPr lang="en-GB" sz="2000" b="1" dirty="0">
              <a:solidFill>
                <a:schemeClr val="bg1"/>
              </a:solidFill>
            </a:endParaRPr>
          </a:p>
        </p:txBody>
      </p:sp>
    </p:spTree>
    <p:extLst>
      <p:ext uri="{BB962C8B-B14F-4D97-AF65-F5344CB8AC3E}">
        <p14:creationId xmlns:p14="http://schemas.microsoft.com/office/powerpoint/2010/main" val="1887220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24600"/>
            <a:ext cx="2133600" cy="365125"/>
          </a:xfrm>
        </p:spPr>
        <p:txBody>
          <a:bodyPr/>
          <a:lstStyle/>
          <a:p>
            <a:fld id="{E0D83E65-4E55-4BA6-A0BC-212B9D3BDCE3}" type="slidenum">
              <a:rPr lang="en-GB" smtClean="0"/>
              <a:pPr/>
              <a:t>4</a:t>
            </a:fld>
            <a:endParaRPr lang="en-GB" dirty="0"/>
          </a:p>
        </p:txBody>
      </p:sp>
      <p:sp>
        <p:nvSpPr>
          <p:cNvPr id="11" name="Rectangle 10"/>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smtClean="0">
                <a:solidFill>
                  <a:schemeClr val="bg1"/>
                </a:solidFill>
              </a:rPr>
              <a:t>Priority 1 - More Local, Visible and Accessible Policing</a:t>
            </a:r>
            <a:endParaRPr lang="en-GB" sz="1600" b="1" dirty="0">
              <a:solidFill>
                <a:schemeClr val="bg1"/>
              </a:solidFill>
            </a:endParaRPr>
          </a:p>
        </p:txBody>
      </p:sp>
      <p:sp>
        <p:nvSpPr>
          <p:cNvPr id="13" name="TextBox 12"/>
          <p:cNvSpPr txBox="1"/>
          <p:nvPr/>
        </p:nvSpPr>
        <p:spPr>
          <a:xfrm>
            <a:off x="1116" y="1021771"/>
            <a:ext cx="9144000" cy="5447645"/>
          </a:xfrm>
          <a:prstGeom prst="rect">
            <a:avLst/>
          </a:prstGeom>
          <a:noFill/>
        </p:spPr>
        <p:txBody>
          <a:bodyPr wrap="square" rtlCol="0">
            <a:spAutoFit/>
          </a:bodyPr>
          <a:lstStyle/>
          <a:p>
            <a:r>
              <a:rPr lang="en-GB" sz="1200" b="1" dirty="0" smtClean="0"/>
              <a:t>We will:</a:t>
            </a:r>
          </a:p>
          <a:p>
            <a:r>
              <a:rPr lang="en-GB" sz="1200" b="1" i="1" dirty="0" smtClean="0">
                <a:solidFill>
                  <a:schemeClr val="accent1">
                    <a:lumMod val="75000"/>
                  </a:schemeClr>
                </a:solidFill>
              </a:rPr>
              <a:t>Make </a:t>
            </a:r>
            <a:r>
              <a:rPr lang="en-GB" sz="1200" b="1" i="1" dirty="0">
                <a:solidFill>
                  <a:schemeClr val="accent1">
                    <a:lumMod val="75000"/>
                  </a:schemeClr>
                </a:solidFill>
              </a:rPr>
              <a:t>it easy to contact the police through ‘Do It </a:t>
            </a:r>
            <a:r>
              <a:rPr lang="en-GB" sz="1200" b="1" i="1" dirty="0" smtClean="0">
                <a:solidFill>
                  <a:schemeClr val="accent1">
                    <a:lumMod val="75000"/>
                  </a:schemeClr>
                </a:solidFill>
              </a:rPr>
              <a:t>Online</a:t>
            </a:r>
            <a:r>
              <a:rPr lang="en-GB" sz="1200" b="1" i="1" dirty="0">
                <a:solidFill>
                  <a:schemeClr val="accent1">
                    <a:lumMod val="75000"/>
                  </a:schemeClr>
                </a:solidFill>
              </a:rPr>
              <a:t>’ and improvements to 101 ensuring that the </a:t>
            </a:r>
            <a:r>
              <a:rPr lang="en-GB" sz="1200" b="1" i="1" dirty="0" smtClean="0">
                <a:solidFill>
                  <a:schemeClr val="accent1">
                    <a:lumMod val="75000"/>
                  </a:schemeClr>
                </a:solidFill>
              </a:rPr>
              <a:t>public </a:t>
            </a:r>
            <a:r>
              <a:rPr lang="en-GB" sz="1200" b="1" i="1" dirty="0">
                <a:solidFill>
                  <a:schemeClr val="accent1">
                    <a:lumMod val="75000"/>
                  </a:schemeClr>
                </a:solidFill>
              </a:rPr>
              <a:t>get a swift and </a:t>
            </a:r>
            <a:r>
              <a:rPr lang="en-GB" sz="1200" b="1" i="1" dirty="0" smtClean="0">
                <a:solidFill>
                  <a:schemeClr val="accent1">
                    <a:lumMod val="75000"/>
                  </a:schemeClr>
                </a:solidFill>
              </a:rPr>
              <a:t>responsive </a:t>
            </a:r>
            <a:r>
              <a:rPr lang="en-GB" sz="1200" b="1" i="1" dirty="0">
                <a:solidFill>
                  <a:schemeClr val="accent1">
                    <a:lumMod val="75000"/>
                  </a:schemeClr>
                </a:solidFill>
              </a:rPr>
              <a:t>service from the </a:t>
            </a:r>
            <a:r>
              <a:rPr lang="en-GB" sz="1200" b="1" i="1" dirty="0" smtClean="0">
                <a:solidFill>
                  <a:schemeClr val="accent1">
                    <a:lumMod val="75000"/>
                  </a:schemeClr>
                </a:solidFill>
              </a:rPr>
              <a:t>police.</a:t>
            </a:r>
          </a:p>
          <a:p>
            <a:endParaRPr lang="en-GB" sz="1200" b="1" i="1" dirty="0">
              <a:solidFill>
                <a:schemeClr val="accent1">
                  <a:lumMod val="75000"/>
                </a:schemeClr>
              </a:solidFill>
            </a:endParaRPr>
          </a:p>
          <a:p>
            <a:pPr marL="171450" indent="-171450">
              <a:buFont typeface="Arial" panose="020B0604020202020204" pitchFamily="34" charset="0"/>
              <a:buChar char="•"/>
            </a:pPr>
            <a:r>
              <a:rPr lang="en-GB" sz="1200" dirty="0" smtClean="0"/>
              <a:t>101 </a:t>
            </a:r>
            <a:r>
              <a:rPr lang="en-GB" sz="1200" dirty="0"/>
              <a:t>calls </a:t>
            </a:r>
            <a:r>
              <a:rPr lang="en-GB" sz="1200" dirty="0" smtClean="0"/>
              <a:t>have </a:t>
            </a:r>
            <a:r>
              <a:rPr lang="en-GB" sz="1200" dirty="0"/>
              <a:t>decreased slightly over the past quarter </a:t>
            </a:r>
            <a:r>
              <a:rPr lang="en-GB" sz="1200" dirty="0" smtClean="0"/>
              <a:t>(-4.8</a:t>
            </a:r>
            <a:r>
              <a:rPr lang="en-GB" sz="1200" dirty="0"/>
              <a:t>%) compared to the same period in 2016-17.  Abandoned calls to 101 have continued to </a:t>
            </a:r>
            <a:r>
              <a:rPr lang="en-GB" sz="1200" dirty="0" smtClean="0"/>
              <a:t>reduce, </a:t>
            </a:r>
            <a:r>
              <a:rPr lang="en-GB" sz="1200" dirty="0"/>
              <a:t>with February recording the lowest level in a year (12.2%).  Abandoned calls to Crime Bureau are at 16.8%, </a:t>
            </a:r>
            <a:r>
              <a:rPr lang="en-GB" sz="1200" dirty="0" smtClean="0"/>
              <a:t>the third lowest </a:t>
            </a:r>
            <a:r>
              <a:rPr lang="en-GB" sz="1200" dirty="0"/>
              <a:t>month in the last </a:t>
            </a:r>
            <a:r>
              <a:rPr lang="en-GB" sz="1200" dirty="0" smtClean="0"/>
              <a:t>year; there has been a </a:t>
            </a:r>
            <a:r>
              <a:rPr lang="en-GB" sz="1200" dirty="0"/>
              <a:t>continued </a:t>
            </a:r>
            <a:r>
              <a:rPr lang="en-GB" sz="1200" dirty="0" smtClean="0"/>
              <a:t>downward </a:t>
            </a:r>
            <a:r>
              <a:rPr lang="en-GB" sz="1200" dirty="0"/>
              <a:t>trend over the past 7 months.  In June 2017 average call waiting times for 101 were around 6-7 </a:t>
            </a:r>
            <a:r>
              <a:rPr lang="en-GB" sz="1200" dirty="0" smtClean="0"/>
              <a:t>minutes; </a:t>
            </a:r>
            <a:r>
              <a:rPr lang="en-GB" sz="1200" dirty="0"/>
              <a:t>they are now 2-3 minutes.</a:t>
            </a:r>
          </a:p>
          <a:p>
            <a:endParaRPr lang="en-GB" sz="1200" dirty="0"/>
          </a:p>
          <a:p>
            <a:pPr marL="171450" indent="-171450">
              <a:buFont typeface="Arial" panose="020B0604020202020204" pitchFamily="34" charset="0"/>
              <a:buChar char="•"/>
            </a:pPr>
            <a:r>
              <a:rPr lang="en-GB" sz="1200" dirty="0"/>
              <a:t>The average time for a 101 call to be answered by the Switchboard is decreasing.  Year to date is 6 seconds; </a:t>
            </a:r>
            <a:r>
              <a:rPr lang="en-GB" sz="1200" dirty="0" smtClean="0"/>
              <a:t>in February </a:t>
            </a:r>
            <a:r>
              <a:rPr lang="en-GB" sz="1200" dirty="0"/>
              <a:t>2018 </a:t>
            </a:r>
            <a:r>
              <a:rPr lang="en-GB" sz="1200" dirty="0" smtClean="0"/>
              <a:t>it was </a:t>
            </a:r>
            <a:r>
              <a:rPr lang="en-GB" sz="1200" dirty="0"/>
              <a:t>4 seconds. </a:t>
            </a:r>
            <a:r>
              <a:rPr lang="en-GB" sz="1200" dirty="0" smtClean="0"/>
              <a:t> Current </a:t>
            </a:r>
            <a:r>
              <a:rPr lang="en-GB" sz="1200" dirty="0"/>
              <a:t>work is ongoing to tackle repeat callers and streamline processes with other agencies who generate high demand.</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Process changes within Contact Management include shortened calls protocol (leading to reduction in abandoned rates) and additional training to equip staff to deliver more services at first point of contact (direct crime recording, recording intelligence reports</a:t>
            </a:r>
            <a:r>
              <a:rPr lang="en-GB" sz="1200" dirty="0" smtClean="0"/>
              <a:t>).</a:t>
            </a:r>
            <a:endParaRPr lang="en-GB" sz="1200" dirty="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The </a:t>
            </a:r>
            <a:r>
              <a:rPr lang="en-GB" sz="1200" dirty="0"/>
              <a:t>Quality of Service Team </a:t>
            </a:r>
            <a:r>
              <a:rPr lang="en-GB" sz="1200" dirty="0" smtClean="0"/>
              <a:t>are </a:t>
            </a:r>
            <a:r>
              <a:rPr lang="en-GB" sz="1200" dirty="0"/>
              <a:t>about to </a:t>
            </a:r>
            <a:r>
              <a:rPr lang="en-GB" sz="1200" dirty="0" smtClean="0"/>
              <a:t>trial Live </a:t>
            </a:r>
            <a:r>
              <a:rPr lang="en-GB" sz="1200" dirty="0"/>
              <a:t>Chat within Essex </a:t>
            </a:r>
            <a:r>
              <a:rPr lang="en-GB" sz="1200" dirty="0" smtClean="0"/>
              <a:t>Police.  This </a:t>
            </a:r>
            <a:r>
              <a:rPr lang="en-GB" sz="1200" dirty="0"/>
              <a:t>is being planned to expand to include FCR and 101 </a:t>
            </a:r>
            <a:r>
              <a:rPr lang="en-GB" sz="1200" dirty="0" smtClean="0"/>
              <a:t>calls, and will be achieved </a:t>
            </a:r>
            <a:r>
              <a:rPr lang="en-GB" sz="1200" dirty="0"/>
              <a:t>through reductions in radio talk groups as a consequence of mobile device improvements and officers using self-service</a:t>
            </a:r>
            <a:r>
              <a:rPr lang="en-GB" sz="1200" dirty="0" smtClean="0"/>
              <a:t>.</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Crime Bureau call wait times have reduced from 28/29 minutes in June 2017 to 9/10 minutes over the last quarter. A significant factor has been the introduction of mobile devices and </a:t>
            </a:r>
            <a:r>
              <a:rPr lang="en-GB" sz="1200" dirty="0" smtClean="0"/>
              <a:t>direct </a:t>
            </a:r>
            <a:r>
              <a:rPr lang="en-GB" sz="1200" dirty="0"/>
              <a:t>input for officers not equipped with these </a:t>
            </a:r>
            <a:r>
              <a:rPr lang="en-GB" sz="1200" dirty="0" smtClean="0"/>
              <a:t>devices. </a:t>
            </a:r>
            <a:endParaRPr lang="en-GB" sz="1200" dirty="0"/>
          </a:p>
          <a:p>
            <a:endParaRPr lang="en-GB" sz="1200" dirty="0"/>
          </a:p>
          <a:p>
            <a:pPr marL="171450" indent="-171450">
              <a:buFont typeface="Arial" panose="020B0604020202020204" pitchFamily="34" charset="0"/>
              <a:buChar char="•"/>
            </a:pPr>
            <a:r>
              <a:rPr lang="en-GB" sz="1200" dirty="0"/>
              <a:t>Online reporting remains stable. </a:t>
            </a:r>
            <a:r>
              <a:rPr lang="en-GB" sz="1200" dirty="0" smtClean="0"/>
              <a:t> Between </a:t>
            </a:r>
            <a:r>
              <a:rPr lang="en-GB" sz="1200" dirty="0"/>
              <a:t>December 2017 and February 2018, there were </a:t>
            </a:r>
            <a:r>
              <a:rPr lang="en-GB" sz="1200" dirty="0" smtClean="0"/>
              <a:t>7,457 </a:t>
            </a:r>
            <a:r>
              <a:rPr lang="en-GB" sz="1200" dirty="0"/>
              <a:t>reports made online around lost and found/ASB/crime/RTCs and intelligence </a:t>
            </a:r>
            <a:r>
              <a:rPr lang="en-GB" sz="1200" dirty="0" smtClean="0"/>
              <a:t>reports; these would previously have been reported via </a:t>
            </a:r>
            <a:r>
              <a:rPr lang="en-GB" sz="1200" dirty="0"/>
              <a:t>101 or front counter based reports.  For the previous 12 months, over 27,800 reports have been made online to Essex Police.</a:t>
            </a:r>
          </a:p>
          <a:p>
            <a:endParaRPr lang="en-GB" sz="1200" dirty="0"/>
          </a:p>
          <a:p>
            <a:pPr marL="171450" indent="-171450">
              <a:buFont typeface="Arial" panose="020B0604020202020204" pitchFamily="34" charset="0"/>
              <a:buChar char="•"/>
            </a:pPr>
            <a:r>
              <a:rPr lang="en-GB" sz="1200" dirty="0"/>
              <a:t>The project work by i3 and KPMG is now reaching design stage and early indications are that </a:t>
            </a:r>
            <a:r>
              <a:rPr lang="en-GB" sz="1200" dirty="0" smtClean="0"/>
              <a:t>Essex </a:t>
            </a:r>
            <a:r>
              <a:rPr lang="en-GB" sz="1200" dirty="0"/>
              <a:t>can make some significant efficiency savings by updating our demand/resource profiles and introducing more ways for the public to report incidents and </a:t>
            </a:r>
            <a:r>
              <a:rPr lang="en-GB" sz="1200" dirty="0" smtClean="0"/>
              <a:t>crimes; these will </a:t>
            </a:r>
            <a:r>
              <a:rPr lang="en-GB" sz="1200" dirty="0"/>
              <a:t>provide a faster response to victims </a:t>
            </a:r>
            <a:r>
              <a:rPr lang="en-GB" sz="1200" dirty="0" smtClean="0"/>
              <a:t>whilst continuing to meet </a:t>
            </a:r>
            <a:r>
              <a:rPr lang="en-GB" sz="1200" dirty="0"/>
              <a:t>Home Office rules on recording standards</a:t>
            </a:r>
            <a:r>
              <a:rPr lang="en-GB" sz="1200" dirty="0" smtClean="0"/>
              <a:t>.  </a:t>
            </a:r>
            <a:r>
              <a:rPr lang="en-GB" sz="1200" dirty="0"/>
              <a:t>This work is scheduled for completion in early </a:t>
            </a:r>
            <a:r>
              <a:rPr lang="en-GB" sz="1200" dirty="0" smtClean="0"/>
              <a:t>April, </a:t>
            </a:r>
            <a:r>
              <a:rPr lang="en-GB" sz="1200" dirty="0"/>
              <a:t>with a rollout to follow once the final design is agreed by Chief Officers</a:t>
            </a:r>
            <a:r>
              <a:rPr lang="en-GB" sz="1200" dirty="0" smtClean="0"/>
              <a:t>.</a:t>
            </a:r>
            <a:endParaRPr lang="en-GB" sz="1200" dirty="0"/>
          </a:p>
        </p:txBody>
      </p:sp>
      <p:sp>
        <p:nvSpPr>
          <p:cNvPr id="12" name="Rectangle 11"/>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March 2018</a:t>
            </a:r>
            <a:endParaRPr lang="en-GB" sz="2000" b="1" dirty="0">
              <a:solidFill>
                <a:schemeClr val="bg1"/>
              </a:solidFill>
            </a:endParaRPr>
          </a:p>
        </p:txBody>
      </p:sp>
    </p:spTree>
    <p:extLst>
      <p:ext uri="{BB962C8B-B14F-4D97-AF65-F5344CB8AC3E}">
        <p14:creationId xmlns:p14="http://schemas.microsoft.com/office/powerpoint/2010/main" val="2233718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24600"/>
            <a:ext cx="2133600" cy="365125"/>
          </a:xfrm>
        </p:spPr>
        <p:txBody>
          <a:bodyPr/>
          <a:lstStyle/>
          <a:p>
            <a:fld id="{E0D83E65-4E55-4BA6-A0BC-212B9D3BDCE3}" type="slidenum">
              <a:rPr lang="en-GB" smtClean="0"/>
              <a:pPr/>
              <a:t>5</a:t>
            </a:fld>
            <a:endParaRPr lang="en-GB" dirty="0"/>
          </a:p>
        </p:txBody>
      </p:sp>
      <p:sp>
        <p:nvSpPr>
          <p:cNvPr id="11" name="Rectangle 10"/>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smtClean="0">
                <a:solidFill>
                  <a:schemeClr val="bg1"/>
                </a:solidFill>
              </a:rPr>
              <a:t>Priority 1 - More Local, Visible and Accessible Policing</a:t>
            </a:r>
            <a:endParaRPr lang="en-GB" sz="1600" b="1" dirty="0">
              <a:solidFill>
                <a:schemeClr val="bg1"/>
              </a:solidFill>
            </a:endParaRPr>
          </a:p>
        </p:txBody>
      </p:sp>
      <p:sp>
        <p:nvSpPr>
          <p:cNvPr id="13" name="TextBox 12"/>
          <p:cNvSpPr txBox="1"/>
          <p:nvPr/>
        </p:nvSpPr>
        <p:spPr>
          <a:xfrm>
            <a:off x="1116" y="1021771"/>
            <a:ext cx="9130697" cy="5816977"/>
          </a:xfrm>
          <a:prstGeom prst="rect">
            <a:avLst/>
          </a:prstGeom>
          <a:noFill/>
        </p:spPr>
        <p:txBody>
          <a:bodyPr wrap="square" rtlCol="0">
            <a:spAutoFit/>
          </a:bodyPr>
          <a:lstStyle/>
          <a:p>
            <a:r>
              <a:rPr lang="en-GB" sz="1200" b="1" dirty="0" smtClean="0"/>
              <a:t>We will: 	</a:t>
            </a:r>
          </a:p>
          <a:p>
            <a:r>
              <a:rPr lang="en-GB" sz="1200" b="1" i="1" dirty="0" smtClean="0">
                <a:solidFill>
                  <a:schemeClr val="accent1">
                    <a:lumMod val="75000"/>
                  </a:schemeClr>
                </a:solidFill>
              </a:rPr>
              <a:t>Support increased participation in Neighbourhood Watch, Street Pastors, Active Citizens and Volunteer Police Cadets.</a:t>
            </a:r>
          </a:p>
          <a:p>
            <a:r>
              <a:rPr lang="en-GB" sz="1200" b="1" i="1" dirty="0" smtClean="0">
                <a:solidFill>
                  <a:schemeClr val="accent1">
                    <a:lumMod val="75000"/>
                  </a:schemeClr>
                </a:solidFill>
              </a:rPr>
              <a:t> </a:t>
            </a:r>
          </a:p>
          <a:p>
            <a:pPr marL="171450" indent="-171450">
              <a:buFont typeface="Arial" panose="020B0604020202020204" pitchFamily="34" charset="0"/>
              <a:buChar char="•"/>
            </a:pPr>
            <a:r>
              <a:rPr lang="en-GB" sz="1200" dirty="0" smtClean="0"/>
              <a:t>There </a:t>
            </a:r>
            <a:r>
              <a:rPr lang="en-GB" sz="1200" dirty="0"/>
              <a:t>are currently 300 Volunteer Police Cadets in the </a:t>
            </a:r>
            <a:r>
              <a:rPr lang="en-GB" sz="1200" dirty="0" smtClean="0"/>
              <a:t>county.  Further </a:t>
            </a:r>
            <a:r>
              <a:rPr lang="en-GB" sz="1200" dirty="0"/>
              <a:t>recruitment took place in January and February with </a:t>
            </a:r>
            <a:r>
              <a:rPr lang="en-GB" sz="1200" dirty="0" smtClean="0"/>
              <a:t>over 40 </a:t>
            </a:r>
            <a:r>
              <a:rPr lang="en-GB" sz="1200" dirty="0"/>
              <a:t>applications currently being processed.</a:t>
            </a:r>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A </a:t>
            </a:r>
            <a:r>
              <a:rPr lang="en-GB" sz="1200" dirty="0"/>
              <a:t>full time Volunteer Cadet Co-ordinator was appointed on </a:t>
            </a:r>
            <a:r>
              <a:rPr lang="en-GB" sz="1200" dirty="0" smtClean="0"/>
              <a:t>8</a:t>
            </a:r>
            <a:r>
              <a:rPr lang="en-GB" sz="1200" baseline="30000" dirty="0" smtClean="0"/>
              <a:t>th</a:t>
            </a:r>
            <a:r>
              <a:rPr lang="en-GB" sz="1200" dirty="0" smtClean="0"/>
              <a:t> </a:t>
            </a:r>
            <a:r>
              <a:rPr lang="en-GB" sz="1200" dirty="0"/>
              <a:t>January </a:t>
            </a:r>
            <a:r>
              <a:rPr lang="en-GB" sz="1200" dirty="0" smtClean="0"/>
              <a:t>2018.  The objective of this role is to ensure </a:t>
            </a:r>
            <a:r>
              <a:rPr lang="en-GB" sz="1200" dirty="0"/>
              <a:t>the growth of the Volunteer Police </a:t>
            </a:r>
            <a:r>
              <a:rPr lang="en-GB" sz="1200" dirty="0" smtClean="0"/>
              <a:t>Cadets, </a:t>
            </a:r>
            <a:r>
              <a:rPr lang="en-GB" sz="1200" dirty="0"/>
              <a:t>with a longer </a:t>
            </a:r>
            <a:r>
              <a:rPr lang="en-GB" sz="1200" dirty="0" smtClean="0"/>
              <a:t>term </a:t>
            </a:r>
            <a:r>
              <a:rPr lang="en-GB" sz="1200" dirty="0"/>
              <a:t>vision of looking at a Junior Volunteer Cadet Programme </a:t>
            </a:r>
            <a:r>
              <a:rPr lang="en-GB" sz="1200" dirty="0" smtClean="0"/>
              <a:t>for those aged between 10-13 years; this will be addressed with a five year Plan.</a:t>
            </a:r>
            <a:endParaRPr lang="en-GB" sz="1200" dirty="0"/>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Street </a:t>
            </a:r>
            <a:r>
              <a:rPr lang="en-GB" sz="1200" dirty="0"/>
              <a:t>Pastors have applied for PFCC </a:t>
            </a:r>
            <a:r>
              <a:rPr lang="en-GB" sz="1200" dirty="0" smtClean="0"/>
              <a:t>Community </a:t>
            </a:r>
            <a:r>
              <a:rPr lang="en-GB" sz="1200" dirty="0"/>
              <a:t>Safety Development Fund funding to secure their coordinator </a:t>
            </a:r>
            <a:r>
              <a:rPr lang="en-GB" sz="1200" dirty="0" smtClean="0"/>
              <a:t>role.  If </a:t>
            </a:r>
            <a:r>
              <a:rPr lang="en-GB" sz="1200" dirty="0"/>
              <a:t>successful the Street </a:t>
            </a:r>
            <a:r>
              <a:rPr lang="en-GB" sz="1200" dirty="0" smtClean="0"/>
              <a:t>Pastor </a:t>
            </a:r>
            <a:r>
              <a:rPr lang="en-GB" sz="1200" dirty="0"/>
              <a:t>will expand services to create a “Rail Pastor” to work on the rail links into the </a:t>
            </a:r>
            <a:r>
              <a:rPr lang="en-GB" sz="1200" dirty="0" smtClean="0"/>
              <a:t>county.</a:t>
            </a:r>
            <a:endParaRPr lang="en-GB" sz="1200" dirty="0"/>
          </a:p>
          <a:p>
            <a:endParaRPr lang="en-GB" sz="1200" b="1" i="1" dirty="0" smtClean="0"/>
          </a:p>
          <a:p>
            <a:pPr marL="171450" indent="-171450">
              <a:buFont typeface="Arial" panose="020B0604020202020204" pitchFamily="34" charset="0"/>
              <a:buChar char="•"/>
            </a:pPr>
            <a:r>
              <a:rPr lang="en-GB" sz="1200" dirty="0"/>
              <a:t>During February, Colchester Police and </a:t>
            </a:r>
            <a:r>
              <a:rPr lang="en-GB" sz="1200" dirty="0" smtClean="0"/>
              <a:t>Partnerships </a:t>
            </a:r>
            <a:r>
              <a:rPr lang="en-GB" sz="1200" dirty="0"/>
              <a:t>delivered the </a:t>
            </a:r>
            <a:r>
              <a:rPr lang="en-GB" sz="1200" dirty="0" smtClean="0"/>
              <a:t>second ‘</a:t>
            </a:r>
            <a:r>
              <a:rPr lang="en-GB" sz="1200" dirty="0"/>
              <a:t>Street-Weeks’ in the selected area of New Town Ward. </a:t>
            </a:r>
            <a:r>
              <a:rPr lang="en-GB" sz="1200" dirty="0" smtClean="0"/>
              <a:t> Street-Weeks </a:t>
            </a:r>
            <a:r>
              <a:rPr lang="en-GB" sz="1200" dirty="0"/>
              <a:t>takes a front-foot approach to Community engagement with face-to-face local contact, bespoke events and organised partner 360 degree participation. The engagements are carried out by a vast spectrum of partners and police from Volunteer Police Cadets, Neighbourhood Watch and Active Citizens through to specialist Road Policing Units, local Councillors, MP and the District Commander. </a:t>
            </a:r>
            <a:r>
              <a:rPr lang="en-GB" sz="1200" dirty="0" smtClean="0"/>
              <a:t> The </a:t>
            </a:r>
            <a:r>
              <a:rPr lang="en-GB" sz="1200" dirty="0"/>
              <a:t>activities span 24 hours </a:t>
            </a:r>
            <a:r>
              <a:rPr lang="en-GB" sz="1200" dirty="0" smtClean="0"/>
              <a:t>each day, and </a:t>
            </a:r>
            <a:r>
              <a:rPr lang="en-GB" sz="1200" dirty="0"/>
              <a:t>aim to deliver against the previous scoping of local issues </a:t>
            </a:r>
            <a:r>
              <a:rPr lang="en-GB" sz="1200" dirty="0" smtClean="0"/>
              <a:t>of </a:t>
            </a:r>
            <a:r>
              <a:rPr lang="en-GB" sz="1200" dirty="0"/>
              <a:t>people in that area</a:t>
            </a:r>
            <a:r>
              <a:rPr lang="en-GB" sz="1200" dirty="0" smtClean="0"/>
              <a:t>.</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Chelmsford and </a:t>
            </a:r>
            <a:r>
              <a:rPr lang="en-GB" sz="1200" dirty="0"/>
              <a:t>Maldon District </a:t>
            </a:r>
            <a:r>
              <a:rPr lang="en-GB" sz="1200" dirty="0" smtClean="0"/>
              <a:t>have conducted initial work to commence ‘Coffee with a Cop’, which will take place at locations identified with ASB/nuisance youth issues.   Active Citizens have been requested to support these deployments.</a:t>
            </a:r>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err="1" smtClean="0"/>
              <a:t>Townlink</a:t>
            </a:r>
            <a:r>
              <a:rPr lang="en-GB" sz="1200" dirty="0" smtClean="0"/>
              <a:t> </a:t>
            </a:r>
            <a:r>
              <a:rPr lang="en-GB" sz="1200" dirty="0"/>
              <a:t>group </a:t>
            </a:r>
            <a:r>
              <a:rPr lang="en-GB" sz="1200" dirty="0" smtClean="0"/>
              <a:t>is being </a:t>
            </a:r>
            <a:r>
              <a:rPr lang="en-GB" sz="1200" dirty="0"/>
              <a:t>developed </a:t>
            </a:r>
            <a:r>
              <a:rPr lang="en-GB" sz="1200" dirty="0" smtClean="0"/>
              <a:t>in </a:t>
            </a:r>
            <a:r>
              <a:rPr lang="en-GB" sz="1200" dirty="0"/>
              <a:t>Chelmsford </a:t>
            </a:r>
            <a:r>
              <a:rPr lang="en-GB" sz="1200" dirty="0" smtClean="0"/>
              <a:t>and </a:t>
            </a:r>
            <a:r>
              <a:rPr lang="en-GB" sz="1200" dirty="0"/>
              <a:t>Maldon District </a:t>
            </a:r>
            <a:r>
              <a:rPr lang="en-GB" sz="1200" dirty="0" smtClean="0"/>
              <a:t>to </a:t>
            </a:r>
            <a:r>
              <a:rPr lang="en-GB" sz="1200" dirty="0"/>
              <a:t>reduce reliance on Police and focus on use of technology (e.g. </a:t>
            </a:r>
            <a:r>
              <a:rPr lang="en-GB" sz="1200" dirty="0" err="1"/>
              <a:t>FaceWatch</a:t>
            </a:r>
            <a:r>
              <a:rPr lang="en-GB" sz="1200" dirty="0"/>
              <a:t>) and other initiatives to permit greater communication and self-help between city centre businesses and groups.   </a:t>
            </a:r>
            <a:r>
              <a:rPr lang="en-GB" sz="1200" dirty="0" err="1" smtClean="0"/>
              <a:t>Pubwatch</a:t>
            </a:r>
            <a:r>
              <a:rPr lang="en-GB" sz="1200" dirty="0" smtClean="0"/>
              <a:t> </a:t>
            </a:r>
            <a:r>
              <a:rPr lang="en-GB" sz="1200" dirty="0"/>
              <a:t>in Maldon and South </a:t>
            </a:r>
            <a:r>
              <a:rPr lang="en-GB" sz="1200" dirty="0" err="1"/>
              <a:t>Woodham</a:t>
            </a:r>
            <a:r>
              <a:rPr lang="en-GB" sz="1200" dirty="0"/>
              <a:t> </a:t>
            </a:r>
            <a:r>
              <a:rPr lang="en-GB" sz="1200" dirty="0" err="1"/>
              <a:t>Ferrers</a:t>
            </a:r>
            <a:r>
              <a:rPr lang="en-GB" sz="1200" dirty="0"/>
              <a:t> </a:t>
            </a:r>
            <a:r>
              <a:rPr lang="en-GB" sz="1200" dirty="0" smtClean="0"/>
              <a:t>is also being </a:t>
            </a:r>
            <a:r>
              <a:rPr lang="en-GB" sz="1200" dirty="0"/>
              <a:t>developed by the District Police Licensing Officer.</a:t>
            </a:r>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Active </a:t>
            </a:r>
            <a:r>
              <a:rPr lang="en-GB" sz="1200" dirty="0"/>
              <a:t>Citizens have </a:t>
            </a:r>
            <a:r>
              <a:rPr lang="en-GB" sz="1200" dirty="0" smtClean="0"/>
              <a:t>worked </a:t>
            </a:r>
            <a:r>
              <a:rPr lang="en-GB" sz="1200" dirty="0"/>
              <a:t>with local officers on Spot It Stop </a:t>
            </a:r>
            <a:r>
              <a:rPr lang="en-GB" sz="1200" dirty="0" smtClean="0"/>
              <a:t>It </a:t>
            </a:r>
            <a:r>
              <a:rPr lang="en-GB" sz="1200" dirty="0"/>
              <a:t>Initiative </a:t>
            </a:r>
            <a:r>
              <a:rPr lang="en-GB" sz="1200" dirty="0" smtClean="0"/>
              <a:t>(</a:t>
            </a:r>
            <a:r>
              <a:rPr lang="en-GB" sz="1200" dirty="0"/>
              <a:t>CSE training </a:t>
            </a:r>
            <a:r>
              <a:rPr lang="en-GB" sz="1200" dirty="0" smtClean="0"/>
              <a:t>and awareness</a:t>
            </a:r>
            <a:r>
              <a:rPr lang="en-GB" sz="1200" dirty="0"/>
              <a:t>), </a:t>
            </a:r>
            <a:r>
              <a:rPr lang="en-GB" sz="1200" dirty="0" smtClean="0"/>
              <a:t>Operation HENDERSON </a:t>
            </a:r>
            <a:r>
              <a:rPr lang="en-GB" sz="1200" dirty="0"/>
              <a:t>(CSE awareness on </a:t>
            </a:r>
            <a:r>
              <a:rPr lang="en-GB" sz="1200" dirty="0" smtClean="0"/>
              <a:t>rail </a:t>
            </a:r>
            <a:r>
              <a:rPr lang="en-GB" sz="1200" dirty="0"/>
              <a:t>networks) and Knife Crime Awareness </a:t>
            </a:r>
            <a:r>
              <a:rPr lang="en-GB" sz="1200" dirty="0" smtClean="0"/>
              <a:t>Week.  Active </a:t>
            </a:r>
            <a:r>
              <a:rPr lang="en-GB" sz="1200" dirty="0"/>
              <a:t>Citizens have also assisted local officers </a:t>
            </a:r>
            <a:r>
              <a:rPr lang="en-GB" sz="1200" dirty="0" smtClean="0"/>
              <a:t>following Operation POTTERY </a:t>
            </a:r>
            <a:r>
              <a:rPr lang="en-GB" sz="1200" dirty="0"/>
              <a:t>(Witham </a:t>
            </a:r>
            <a:r>
              <a:rPr lang="en-GB" sz="1200" dirty="0" smtClean="0"/>
              <a:t>attempted </a:t>
            </a:r>
            <a:r>
              <a:rPr lang="en-GB" sz="1200" dirty="0"/>
              <a:t>r</a:t>
            </a:r>
            <a:r>
              <a:rPr lang="en-GB" sz="1200" dirty="0" smtClean="0"/>
              <a:t>ape).</a:t>
            </a:r>
            <a:endParaRPr lang="en-GB" sz="1200" dirty="0"/>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A new group of Volunteer Police Cadets has </a:t>
            </a:r>
            <a:r>
              <a:rPr lang="en-GB" sz="1200" dirty="0"/>
              <a:t>just </a:t>
            </a:r>
            <a:r>
              <a:rPr lang="en-GB" sz="1200" dirty="0" smtClean="0"/>
              <a:t>started </a:t>
            </a:r>
            <a:r>
              <a:rPr lang="en-GB" sz="1200" dirty="0"/>
              <a:t>in </a:t>
            </a:r>
            <a:r>
              <a:rPr lang="en-GB" sz="1200" dirty="0" smtClean="0"/>
              <a:t>Basildon.</a:t>
            </a:r>
            <a:endParaRPr lang="en-GB" sz="1200" dirty="0"/>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March 2018 </a:t>
            </a:r>
            <a:endParaRPr lang="en-GB" sz="2000" b="1" dirty="0">
              <a:solidFill>
                <a:schemeClr val="bg1"/>
              </a:solidFill>
            </a:endParaRPr>
          </a:p>
        </p:txBody>
      </p:sp>
    </p:spTree>
    <p:extLst>
      <p:ext uri="{BB962C8B-B14F-4D97-AF65-F5344CB8AC3E}">
        <p14:creationId xmlns:p14="http://schemas.microsoft.com/office/powerpoint/2010/main" val="445435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55128" y="6356350"/>
            <a:ext cx="2133600" cy="365125"/>
          </a:xfrm>
        </p:spPr>
        <p:txBody>
          <a:bodyPr/>
          <a:lstStyle/>
          <a:p>
            <a:fld id="{E0D83E65-4E55-4BA6-A0BC-212B9D3BDCE3}" type="slidenum">
              <a:rPr lang="en-GB" smtClean="0"/>
              <a:pPr/>
              <a:t>6</a:t>
            </a:fld>
            <a:endParaRPr lang="en-GB" dirty="0"/>
          </a:p>
        </p:txBody>
      </p:sp>
      <p:sp>
        <p:nvSpPr>
          <p:cNvPr id="12" name="TextBox 11"/>
          <p:cNvSpPr txBox="1"/>
          <p:nvPr/>
        </p:nvSpPr>
        <p:spPr>
          <a:xfrm>
            <a:off x="1115" y="1018076"/>
            <a:ext cx="9135227" cy="5632311"/>
          </a:xfrm>
          <a:prstGeom prst="rect">
            <a:avLst/>
          </a:prstGeom>
          <a:noFill/>
        </p:spPr>
        <p:txBody>
          <a:bodyPr wrap="square" rtlCol="0">
            <a:spAutoFit/>
          </a:bodyPr>
          <a:lstStyle/>
          <a:p>
            <a:r>
              <a:rPr lang="en-GB" sz="1200" b="1" dirty="0"/>
              <a:t>Working with partners </a:t>
            </a:r>
            <a:r>
              <a:rPr lang="en-GB" sz="1200" b="1" dirty="0" smtClean="0"/>
              <a:t>we </a:t>
            </a:r>
            <a:r>
              <a:rPr lang="en-GB" sz="1200" b="1" dirty="0"/>
              <a:t>will</a:t>
            </a:r>
            <a:r>
              <a:rPr lang="en-GB" sz="1200" b="1" dirty="0" smtClean="0"/>
              <a:t>:</a:t>
            </a:r>
          </a:p>
          <a:p>
            <a:r>
              <a:rPr lang="en-GB" sz="1200" b="1" i="1" dirty="0" smtClean="0">
                <a:solidFill>
                  <a:schemeClr val="accent1">
                    <a:lumMod val="75000"/>
                  </a:schemeClr>
                </a:solidFill>
              </a:rPr>
              <a:t>Target </a:t>
            </a:r>
            <a:r>
              <a:rPr lang="en-GB" sz="1200" b="1" i="1" dirty="0">
                <a:solidFill>
                  <a:schemeClr val="accent1">
                    <a:lumMod val="75000"/>
                  </a:schemeClr>
                </a:solidFill>
              </a:rPr>
              <a:t>repeat and high harm anti-social behaviour to protect </a:t>
            </a:r>
            <a:r>
              <a:rPr lang="en-GB" sz="1200" b="1" i="1" dirty="0" smtClean="0">
                <a:solidFill>
                  <a:schemeClr val="accent1">
                    <a:lumMod val="75000"/>
                  </a:schemeClr>
                </a:solidFill>
              </a:rPr>
              <a:t>individuals and communities </a:t>
            </a:r>
            <a:r>
              <a:rPr lang="en-GB" sz="1200" b="1" i="1" dirty="0">
                <a:solidFill>
                  <a:schemeClr val="accent1">
                    <a:lumMod val="75000"/>
                  </a:schemeClr>
                </a:solidFill>
              </a:rPr>
              <a:t>from </a:t>
            </a:r>
            <a:r>
              <a:rPr lang="en-GB" sz="1200" b="1" i="1" dirty="0" smtClean="0">
                <a:solidFill>
                  <a:schemeClr val="accent1">
                    <a:lumMod val="75000"/>
                  </a:schemeClr>
                </a:solidFill>
              </a:rPr>
              <a:t>distress </a:t>
            </a:r>
            <a:r>
              <a:rPr lang="en-GB" sz="1200" b="1" i="1" dirty="0">
                <a:solidFill>
                  <a:schemeClr val="accent1">
                    <a:lumMod val="75000"/>
                  </a:schemeClr>
                </a:solidFill>
              </a:rPr>
              <a:t>and disruption</a:t>
            </a:r>
            <a:r>
              <a:rPr lang="en-GB" sz="1200" b="1" i="1" dirty="0" smtClean="0">
                <a:solidFill>
                  <a:schemeClr val="accent1">
                    <a:lumMod val="75000"/>
                  </a:schemeClr>
                </a:solidFill>
              </a:rPr>
              <a:t>. </a:t>
            </a:r>
            <a:endParaRPr lang="en-GB" sz="1200" dirty="0"/>
          </a:p>
          <a:p>
            <a:pPr lvl="0"/>
            <a:endParaRPr lang="en-GB" sz="1200" dirty="0" smtClean="0"/>
          </a:p>
          <a:p>
            <a:pPr marL="171450" lvl="0" indent="-171450">
              <a:buFont typeface="Arial" panose="020B0604020202020204" pitchFamily="34" charset="0"/>
              <a:buChar char="•"/>
            </a:pPr>
            <a:r>
              <a:rPr lang="en-GB" sz="1200" dirty="0" smtClean="0"/>
              <a:t>West LPA have recruited to </a:t>
            </a:r>
            <a:r>
              <a:rPr lang="en-GB" sz="1200" dirty="0"/>
              <a:t>fill the vacant ASB Officer </a:t>
            </a:r>
            <a:r>
              <a:rPr lang="en-GB" sz="1200" dirty="0" smtClean="0"/>
              <a:t>post.</a:t>
            </a:r>
          </a:p>
          <a:p>
            <a:pPr marL="171450" lvl="0" indent="-171450">
              <a:buFont typeface="Arial" panose="020B0604020202020204" pitchFamily="34" charset="0"/>
              <a:buChar char="•"/>
            </a:pPr>
            <a:endParaRPr lang="en-GB" sz="1200" dirty="0"/>
          </a:p>
          <a:p>
            <a:pPr marL="171450" lvl="0" indent="-171450">
              <a:buFont typeface="Arial" panose="020B0604020202020204" pitchFamily="34" charset="0"/>
              <a:buChar char="•"/>
            </a:pPr>
            <a:r>
              <a:rPr lang="en-GB" sz="1200" dirty="0" smtClean="0"/>
              <a:t>Chelmsford </a:t>
            </a:r>
            <a:r>
              <a:rPr lang="en-GB" sz="1200" dirty="0"/>
              <a:t>community policing team have been working in partnership with Chelmsford City Council via Operation </a:t>
            </a:r>
            <a:r>
              <a:rPr lang="en-GB" sz="1200" dirty="0" smtClean="0"/>
              <a:t>STATUE </a:t>
            </a:r>
            <a:r>
              <a:rPr lang="en-GB" sz="1200" dirty="0"/>
              <a:t>to manage the </a:t>
            </a:r>
            <a:r>
              <a:rPr lang="en-GB" sz="1200" dirty="0" smtClean="0"/>
              <a:t>repeat </a:t>
            </a:r>
            <a:r>
              <a:rPr lang="en-GB" sz="1200" dirty="0"/>
              <a:t>harm caused by aggressive begging in the town </a:t>
            </a:r>
            <a:r>
              <a:rPr lang="en-GB" sz="1200" dirty="0" smtClean="0"/>
              <a:t>centre.  This </a:t>
            </a:r>
            <a:r>
              <a:rPr lang="en-GB" sz="1200" dirty="0"/>
              <a:t>sees </a:t>
            </a:r>
            <a:r>
              <a:rPr lang="en-GB" sz="1200" dirty="0" smtClean="0"/>
              <a:t>support </a:t>
            </a:r>
            <a:r>
              <a:rPr lang="en-GB" sz="1200" dirty="0"/>
              <a:t>services </a:t>
            </a:r>
            <a:r>
              <a:rPr lang="en-GB" sz="1200" dirty="0" smtClean="0"/>
              <a:t>given to </a:t>
            </a:r>
            <a:r>
              <a:rPr lang="en-GB" sz="1200" dirty="0"/>
              <a:t>those who are homeless or need welfare interventions but </a:t>
            </a:r>
            <a:r>
              <a:rPr lang="en-GB" sz="1200" dirty="0" smtClean="0"/>
              <a:t>continue to harass </a:t>
            </a:r>
            <a:r>
              <a:rPr lang="en-GB" sz="1200" dirty="0"/>
              <a:t>members of the </a:t>
            </a:r>
            <a:r>
              <a:rPr lang="en-GB" sz="1200" dirty="0" smtClean="0"/>
              <a:t>public; they are issued </a:t>
            </a:r>
            <a:r>
              <a:rPr lang="en-GB" sz="1200" dirty="0"/>
              <a:t>with enforcement notices using legislation under the Anti-Social Behaviour, Crime </a:t>
            </a:r>
            <a:r>
              <a:rPr lang="en-GB" sz="1200" dirty="0" smtClean="0"/>
              <a:t>and </a:t>
            </a:r>
            <a:r>
              <a:rPr lang="en-GB" sz="1200" dirty="0"/>
              <a:t>Policing Act </a:t>
            </a:r>
            <a:r>
              <a:rPr lang="en-GB" sz="1200" dirty="0" smtClean="0"/>
              <a:t>2014.</a:t>
            </a:r>
            <a:endParaRPr lang="en-GB" sz="1200" dirty="0"/>
          </a:p>
          <a:p>
            <a:pPr marL="171450" lvl="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Colchester have </a:t>
            </a:r>
            <a:r>
              <a:rPr lang="en-GB" sz="1200" dirty="0"/>
              <a:t>introduced a specific Crime </a:t>
            </a:r>
            <a:r>
              <a:rPr lang="en-GB" sz="1200" dirty="0" smtClean="0"/>
              <a:t>and </a:t>
            </a:r>
            <a:r>
              <a:rPr lang="en-GB" sz="1200" dirty="0"/>
              <a:t>Harm Reduction </a:t>
            </a:r>
            <a:r>
              <a:rPr lang="en-GB" sz="1200" dirty="0" smtClean="0"/>
              <a:t>Plan, focusing </a:t>
            </a:r>
            <a:r>
              <a:rPr lang="en-GB" sz="1200" dirty="0"/>
              <a:t>on anti-social behaviour </a:t>
            </a:r>
            <a:r>
              <a:rPr lang="en-GB" sz="1200" dirty="0" smtClean="0"/>
              <a:t>and night-time economy policing</a:t>
            </a:r>
            <a:r>
              <a:rPr lang="en-GB" sz="1200" dirty="0"/>
              <a:t>. </a:t>
            </a:r>
            <a:r>
              <a:rPr lang="en-GB" sz="1200" dirty="0" smtClean="0"/>
              <a:t> Driven </a:t>
            </a:r>
            <a:r>
              <a:rPr lang="en-GB" sz="1200" dirty="0"/>
              <a:t>through the Community Safety Hub, specific ownership of key areas have been identified and partner action is being supported through </a:t>
            </a:r>
            <a:r>
              <a:rPr lang="en-GB" sz="1200" dirty="0" smtClean="0"/>
              <a:t>Safer </a:t>
            </a:r>
            <a:r>
              <a:rPr lang="en-GB" sz="1200" dirty="0"/>
              <a:t>Colchester Operations Group</a:t>
            </a:r>
            <a:r>
              <a:rPr lang="en-GB" sz="1200" dirty="0" smtClean="0"/>
              <a:t>.</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Chelmsford </a:t>
            </a:r>
            <a:r>
              <a:rPr lang="en-GB" sz="1200" dirty="0" smtClean="0"/>
              <a:t>and </a:t>
            </a:r>
            <a:r>
              <a:rPr lang="en-GB" sz="1200" dirty="0"/>
              <a:t>Maldon Community Policing Team are leading a partnership approach to address anti-social behaviour </a:t>
            </a:r>
            <a:r>
              <a:rPr lang="en-GB" sz="1200" dirty="0" smtClean="0"/>
              <a:t>in </a:t>
            </a:r>
            <a:r>
              <a:rPr lang="en-GB" sz="1200" dirty="0"/>
              <a:t>the Springfield area</a:t>
            </a:r>
            <a:r>
              <a:rPr lang="en-GB" sz="1200" dirty="0" smtClean="0"/>
              <a:t>.  Action includes: </a:t>
            </a:r>
            <a:r>
              <a:rPr lang="en-GB" sz="1200" dirty="0"/>
              <a:t>m</a:t>
            </a:r>
            <a:r>
              <a:rPr lang="en-GB" sz="1200" dirty="0" smtClean="0"/>
              <a:t>obile </a:t>
            </a:r>
            <a:r>
              <a:rPr lang="en-GB" sz="1200" dirty="0"/>
              <a:t>p</a:t>
            </a:r>
            <a:r>
              <a:rPr lang="en-GB" sz="1200" dirty="0" smtClean="0"/>
              <a:t>olice </a:t>
            </a:r>
            <a:r>
              <a:rPr lang="en-GB" sz="1200" dirty="0"/>
              <a:t>s</a:t>
            </a:r>
            <a:r>
              <a:rPr lang="en-GB" sz="1200" dirty="0" smtClean="0"/>
              <a:t>tation deployments; attendance </a:t>
            </a:r>
            <a:r>
              <a:rPr lang="en-GB" sz="1200" dirty="0"/>
              <a:t>at local </a:t>
            </a:r>
            <a:r>
              <a:rPr lang="en-GB" sz="1200" dirty="0" smtClean="0"/>
              <a:t>Neighbourhood Watch meetings; review </a:t>
            </a:r>
            <a:r>
              <a:rPr lang="en-GB" sz="1200" dirty="0"/>
              <a:t>of offences under </a:t>
            </a:r>
            <a:r>
              <a:rPr lang="en-GB" sz="1200" dirty="0" smtClean="0"/>
              <a:t>investigation.  This has resulted in the identification </a:t>
            </a:r>
            <a:r>
              <a:rPr lang="en-GB" sz="1200" dirty="0"/>
              <a:t>of two suspects, </a:t>
            </a:r>
            <a:r>
              <a:rPr lang="en-GB" sz="1200" dirty="0" smtClean="0"/>
              <a:t>one of whom was reported</a:t>
            </a:r>
            <a:r>
              <a:rPr lang="en-GB" sz="1200" dirty="0"/>
              <a:t>, </a:t>
            </a:r>
            <a:r>
              <a:rPr lang="en-GB" sz="1200" dirty="0" smtClean="0"/>
              <a:t>and another charged.</a:t>
            </a:r>
            <a:endParaRPr lang="en-GB" sz="1200" dirty="0"/>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Shared information with District </a:t>
            </a:r>
            <a:r>
              <a:rPr lang="en-GB" sz="1200" dirty="0"/>
              <a:t>Partners (Braintree District Council, </a:t>
            </a:r>
            <a:r>
              <a:rPr lang="en-GB" sz="1200" dirty="0" err="1"/>
              <a:t>Uttlesford</a:t>
            </a:r>
            <a:r>
              <a:rPr lang="en-GB" sz="1200" dirty="0"/>
              <a:t> District Council and Housing associations</a:t>
            </a:r>
            <a:r>
              <a:rPr lang="en-GB" sz="1200" dirty="0" smtClean="0"/>
              <a:t>) </a:t>
            </a:r>
            <a:r>
              <a:rPr lang="en-GB" sz="1200" dirty="0"/>
              <a:t>has led to a number of drug warrants being </a:t>
            </a:r>
            <a:r>
              <a:rPr lang="en-GB" sz="1200" dirty="0" smtClean="0"/>
              <a:t>executed in Braintree and Saffron Walden.  Individuals have been </a:t>
            </a:r>
            <a:r>
              <a:rPr lang="en-GB" sz="1200" dirty="0"/>
              <a:t>arrested and drugs </a:t>
            </a:r>
            <a:r>
              <a:rPr lang="en-GB" sz="1200" dirty="0" smtClean="0"/>
              <a:t>found; a Closure </a:t>
            </a:r>
            <a:r>
              <a:rPr lang="en-GB" sz="1200" dirty="0"/>
              <a:t>Notice </a:t>
            </a:r>
            <a:r>
              <a:rPr lang="en-GB" sz="1200" dirty="0" smtClean="0"/>
              <a:t>was also served </a:t>
            </a:r>
            <a:r>
              <a:rPr lang="en-GB" sz="1200" dirty="0"/>
              <a:t>on </a:t>
            </a:r>
            <a:r>
              <a:rPr lang="en-GB" sz="1200" dirty="0" smtClean="0"/>
              <a:t>a property.</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a:t>Operation </a:t>
            </a:r>
            <a:r>
              <a:rPr lang="en-GB" sz="1200" dirty="0" smtClean="0"/>
              <a:t>HARWICH </a:t>
            </a:r>
            <a:r>
              <a:rPr lang="en-GB" sz="1200" dirty="0"/>
              <a:t>was set up </a:t>
            </a:r>
            <a:r>
              <a:rPr lang="en-GB" sz="1200" dirty="0" smtClean="0"/>
              <a:t>in </a:t>
            </a:r>
            <a:r>
              <a:rPr lang="en-GB" sz="1200" dirty="0"/>
              <a:t>response to increased reporting of anti-social behaviour and lower-level crime in Harwich, </a:t>
            </a:r>
            <a:r>
              <a:rPr lang="en-GB" sz="1200" dirty="0" smtClean="0"/>
              <a:t>and was run </a:t>
            </a:r>
            <a:r>
              <a:rPr lang="en-GB" sz="1200" dirty="0"/>
              <a:t>by the Community Safety Hub. Through </a:t>
            </a:r>
            <a:r>
              <a:rPr lang="en-GB" sz="1200" dirty="0" smtClean="0"/>
              <a:t>information-sharing </a:t>
            </a:r>
            <a:r>
              <a:rPr lang="en-GB" sz="1200" dirty="0"/>
              <a:t>and joint deployments, </a:t>
            </a:r>
            <a:r>
              <a:rPr lang="en-GB" sz="1200" dirty="0" smtClean="0"/>
              <a:t>six </a:t>
            </a:r>
            <a:r>
              <a:rPr lang="en-GB" sz="1200" dirty="0"/>
              <a:t>Anti-social Behaviour Contracts and </a:t>
            </a:r>
            <a:r>
              <a:rPr lang="en-GB" sz="1200" dirty="0" smtClean="0"/>
              <a:t>two </a:t>
            </a:r>
            <a:r>
              <a:rPr lang="en-GB" sz="1200" dirty="0"/>
              <a:t>Community Warnings for young </a:t>
            </a:r>
            <a:r>
              <a:rPr lang="en-GB" sz="1200" dirty="0" smtClean="0"/>
              <a:t>people were issued.  The </a:t>
            </a:r>
            <a:r>
              <a:rPr lang="en-GB" sz="1200" dirty="0"/>
              <a:t>operation also achieved the eviction of a prolific family, </a:t>
            </a:r>
            <a:r>
              <a:rPr lang="en-GB" sz="1200" dirty="0" smtClean="0"/>
              <a:t>with the </a:t>
            </a:r>
            <a:r>
              <a:rPr lang="en-GB" sz="1200" dirty="0"/>
              <a:t>support of </a:t>
            </a:r>
            <a:r>
              <a:rPr lang="en-GB" sz="1200" dirty="0" smtClean="0"/>
              <a:t>Housing</a:t>
            </a:r>
            <a:r>
              <a:rPr lang="en-GB" sz="1200" dirty="0"/>
              <a:t>.</a:t>
            </a:r>
          </a:p>
          <a:p>
            <a:endParaRPr lang="en-GB" sz="1200" dirty="0"/>
          </a:p>
          <a:p>
            <a:pPr marL="171450" indent="-171450">
              <a:buFont typeface="Arial" panose="020B0604020202020204" pitchFamily="34" charset="0"/>
              <a:buChar char="•"/>
            </a:pPr>
            <a:r>
              <a:rPr lang="en-GB" sz="1200" dirty="0" smtClean="0"/>
              <a:t>“Joint enforcement” teams have been developed in Southend with partners, and includes joint patrols.</a:t>
            </a:r>
          </a:p>
          <a:p>
            <a:endParaRPr lang="en-GB" sz="1200" dirty="0" smtClean="0"/>
          </a:p>
          <a:p>
            <a:pPr marL="171450" indent="-171450">
              <a:buFont typeface="Arial" panose="020B0604020202020204" pitchFamily="34" charset="0"/>
              <a:buChar char="•"/>
            </a:pPr>
            <a:r>
              <a:rPr lang="en-GB" sz="1200" dirty="0" smtClean="0"/>
              <a:t>“Project Neighbourhood” involves engagement with developing community on Canvey Island with regards the reporting of </a:t>
            </a:r>
            <a:r>
              <a:rPr lang="en-GB" sz="1200" dirty="0"/>
              <a:t>anti-social behaviour </a:t>
            </a:r>
            <a:r>
              <a:rPr lang="en-GB" sz="1200" dirty="0" smtClean="0"/>
              <a:t>issues.</a:t>
            </a:r>
            <a:endParaRPr lang="en-GB" sz="1200" dirty="0"/>
          </a:p>
        </p:txBody>
      </p:sp>
      <p:sp>
        <p:nvSpPr>
          <p:cNvPr id="14" name="Rectangle 13"/>
          <p:cNvSpPr/>
          <p:nvPr/>
        </p:nvSpPr>
        <p:spPr>
          <a:xfrm>
            <a:off x="1116" y="683217"/>
            <a:ext cx="9142884"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2 – </a:t>
            </a:r>
            <a:r>
              <a:rPr lang="en-GB" sz="1600" b="1" dirty="0" smtClean="0">
                <a:solidFill>
                  <a:schemeClr val="bg1"/>
                </a:solidFill>
              </a:rPr>
              <a:t>Crack Down on Anti-social Behaviour</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March 2018</a:t>
            </a:r>
            <a:endParaRPr lang="en-GB" sz="2000" b="1" dirty="0">
              <a:solidFill>
                <a:schemeClr val="bg1"/>
              </a:solidFill>
            </a:endParaRPr>
          </a:p>
        </p:txBody>
      </p:sp>
    </p:spTree>
    <p:extLst>
      <p:ext uri="{BB962C8B-B14F-4D97-AF65-F5344CB8AC3E}">
        <p14:creationId xmlns:p14="http://schemas.microsoft.com/office/powerpoint/2010/main" val="3922551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803675" y="6356350"/>
            <a:ext cx="2133600" cy="365125"/>
          </a:xfrm>
        </p:spPr>
        <p:txBody>
          <a:bodyPr/>
          <a:lstStyle/>
          <a:p>
            <a:fld id="{E0D83E65-4E55-4BA6-A0BC-212B9D3BDCE3}" type="slidenum">
              <a:rPr lang="en-GB" smtClean="0"/>
              <a:pPr/>
              <a:t>7</a:t>
            </a:fld>
            <a:endParaRPr lang="en-GB" dirty="0"/>
          </a:p>
        </p:txBody>
      </p:sp>
      <p:sp>
        <p:nvSpPr>
          <p:cNvPr id="12" name="TextBox 11"/>
          <p:cNvSpPr txBox="1"/>
          <p:nvPr/>
        </p:nvSpPr>
        <p:spPr>
          <a:xfrm>
            <a:off x="1117" y="1021771"/>
            <a:ext cx="9135226" cy="5247590"/>
          </a:xfrm>
          <a:prstGeom prst="rect">
            <a:avLst/>
          </a:prstGeom>
          <a:noFill/>
        </p:spPr>
        <p:txBody>
          <a:bodyPr wrap="square" rtlCol="0">
            <a:spAutoFit/>
          </a:bodyPr>
          <a:lstStyle/>
          <a:p>
            <a:r>
              <a:rPr lang="en-GB" sz="1200" b="1" dirty="0"/>
              <a:t>Working with and through the Domestic </a:t>
            </a:r>
            <a:r>
              <a:rPr lang="en-GB" sz="1200" b="1" dirty="0" smtClean="0"/>
              <a:t>Abuse </a:t>
            </a:r>
            <a:r>
              <a:rPr lang="en-GB" sz="1200" b="1" dirty="0"/>
              <a:t>Strategic Board to deliver an ambitious </a:t>
            </a:r>
            <a:r>
              <a:rPr lang="en-GB" sz="1200" b="1" dirty="0" smtClean="0"/>
              <a:t>programme </a:t>
            </a:r>
            <a:r>
              <a:rPr lang="en-GB" sz="1200" b="1" dirty="0"/>
              <a:t>of transformation we </a:t>
            </a:r>
            <a:r>
              <a:rPr lang="en-GB" sz="1200" b="1" dirty="0" smtClean="0"/>
              <a:t>will:</a:t>
            </a:r>
          </a:p>
          <a:p>
            <a:r>
              <a:rPr lang="en-GB" sz="1200" b="1" i="1" dirty="0" smtClean="0">
                <a:solidFill>
                  <a:schemeClr val="accent1">
                    <a:lumMod val="75000"/>
                  </a:schemeClr>
                </a:solidFill>
              </a:rPr>
              <a:t>Support </a:t>
            </a:r>
            <a:r>
              <a:rPr lang="en-GB" sz="1200" b="1" i="1" dirty="0">
                <a:solidFill>
                  <a:schemeClr val="accent1">
                    <a:lumMod val="75000"/>
                  </a:schemeClr>
                </a:solidFill>
              </a:rPr>
              <a:t>victims and their families affected by domestic abuse to feel safe, cope and recover </a:t>
            </a:r>
            <a:r>
              <a:rPr lang="en-GB" sz="1200" b="1" i="1" dirty="0" smtClean="0">
                <a:solidFill>
                  <a:schemeClr val="accent1">
                    <a:lumMod val="75000"/>
                  </a:schemeClr>
                </a:solidFill>
              </a:rPr>
              <a:t>through targeted help </a:t>
            </a:r>
            <a:r>
              <a:rPr lang="en-GB" sz="1200" b="1" i="1" dirty="0">
                <a:solidFill>
                  <a:schemeClr val="accent1">
                    <a:lumMod val="75000"/>
                  </a:schemeClr>
                </a:solidFill>
              </a:rPr>
              <a:t>and </a:t>
            </a:r>
            <a:r>
              <a:rPr lang="en-GB" sz="1200" b="1" i="1" dirty="0" smtClean="0">
                <a:solidFill>
                  <a:schemeClr val="accent1">
                    <a:lumMod val="75000"/>
                  </a:schemeClr>
                </a:solidFill>
              </a:rPr>
              <a:t>jointly </a:t>
            </a:r>
            <a:r>
              <a:rPr lang="en-GB" sz="1200" b="1" i="1" dirty="0">
                <a:solidFill>
                  <a:schemeClr val="accent1">
                    <a:lumMod val="75000"/>
                  </a:schemeClr>
                </a:solidFill>
              </a:rPr>
              <a:t>commissioned </a:t>
            </a:r>
            <a:r>
              <a:rPr lang="en-GB" sz="1200" b="1" i="1" dirty="0" smtClean="0">
                <a:solidFill>
                  <a:schemeClr val="accent1">
                    <a:lumMod val="75000"/>
                  </a:schemeClr>
                </a:solidFill>
              </a:rPr>
              <a:t>services; and tackle </a:t>
            </a:r>
            <a:r>
              <a:rPr lang="en-GB" sz="1200" b="1" i="1" dirty="0">
                <a:solidFill>
                  <a:schemeClr val="accent1">
                    <a:lumMod val="75000"/>
                  </a:schemeClr>
                </a:solidFill>
              </a:rPr>
              <a:t>offending behaviour through robust behaviour change programmes to break the cycle of domestic abuse.</a:t>
            </a:r>
          </a:p>
          <a:p>
            <a:pPr lvl="0"/>
            <a:endParaRPr lang="en-GB" sz="1100" b="1" dirty="0" smtClean="0"/>
          </a:p>
          <a:p>
            <a:pPr marL="171450" indent="-171450">
              <a:buFont typeface="Arial" panose="020B0604020202020204" pitchFamily="34" charset="0"/>
              <a:buChar char="•"/>
            </a:pPr>
            <a:r>
              <a:rPr lang="en-GB" sz="1200" dirty="0" smtClean="0"/>
              <a:t>A </a:t>
            </a:r>
            <a:r>
              <a:rPr lang="en-GB" sz="1200" dirty="0"/>
              <a:t>Christmas Campaign was organised to provide an intense approach around Domestic Violence Protection Notices (DVPN) and Domestic Violence Protection Orders (DVPO</a:t>
            </a:r>
            <a:r>
              <a:rPr lang="en-GB" sz="1200" dirty="0" smtClean="0"/>
              <a:t>).  The objectives </a:t>
            </a:r>
            <a:r>
              <a:rPr lang="en-GB" sz="1200" dirty="0"/>
              <a:t>of this campaign were </a:t>
            </a:r>
            <a:r>
              <a:rPr lang="en-GB" sz="1200" dirty="0" smtClean="0"/>
              <a:t>to: increase </a:t>
            </a:r>
            <a:r>
              <a:rPr lang="en-GB" sz="1200" dirty="0"/>
              <a:t>the quantity of cases considered for DVPN </a:t>
            </a:r>
            <a:r>
              <a:rPr lang="en-GB" sz="1200" dirty="0" smtClean="0"/>
              <a:t>issue; improve </a:t>
            </a:r>
            <a:r>
              <a:rPr lang="en-GB" sz="1200" dirty="0"/>
              <a:t>the quality of DVPN/O </a:t>
            </a:r>
            <a:r>
              <a:rPr lang="en-GB" sz="1200" dirty="0" smtClean="0"/>
              <a:t>applications; provide </a:t>
            </a:r>
            <a:r>
              <a:rPr lang="en-GB" sz="1200" dirty="0"/>
              <a:t>additional policing/monitoring of the DVPN/O’s with a view to identifying and arresting for </a:t>
            </a:r>
            <a:r>
              <a:rPr lang="en-GB" sz="1200" dirty="0" smtClean="0"/>
              <a:t>any breach offences; provide </a:t>
            </a:r>
            <a:r>
              <a:rPr lang="en-GB" sz="1200" dirty="0"/>
              <a:t>an enhanced level of service and support to domestic abuse victims</a:t>
            </a:r>
            <a:r>
              <a:rPr lang="en-GB" sz="1200" dirty="0" smtClean="0"/>
              <a:t>.  The </a:t>
            </a:r>
            <a:r>
              <a:rPr lang="en-GB" sz="1200" dirty="0"/>
              <a:t>initiative operated between </a:t>
            </a:r>
            <a:r>
              <a:rPr lang="en-GB" sz="1200" dirty="0" smtClean="0"/>
              <a:t>11</a:t>
            </a:r>
            <a:r>
              <a:rPr lang="en-GB" sz="1200" baseline="30000" dirty="0" smtClean="0"/>
              <a:t>th</a:t>
            </a:r>
            <a:r>
              <a:rPr lang="en-GB" sz="1200" dirty="0" smtClean="0"/>
              <a:t>  </a:t>
            </a:r>
            <a:r>
              <a:rPr lang="en-GB" sz="1200" dirty="0"/>
              <a:t>December 2017 – </a:t>
            </a:r>
            <a:r>
              <a:rPr lang="en-GB" sz="1200" dirty="0" smtClean="0"/>
              <a:t>18</a:t>
            </a:r>
            <a:r>
              <a:rPr lang="en-GB" sz="1200" baseline="30000" dirty="0" smtClean="0"/>
              <a:t>th</a:t>
            </a:r>
            <a:r>
              <a:rPr lang="en-GB" sz="1200" dirty="0" smtClean="0"/>
              <a:t> </a:t>
            </a:r>
            <a:r>
              <a:rPr lang="en-GB" sz="1200" dirty="0"/>
              <a:t>January </a:t>
            </a:r>
            <a:r>
              <a:rPr lang="en-GB" sz="1200" dirty="0" smtClean="0"/>
              <a:t>2018 to incorporate </a:t>
            </a:r>
            <a:r>
              <a:rPr lang="en-GB" sz="1200" dirty="0"/>
              <a:t>National Divorce Day on </a:t>
            </a:r>
            <a:r>
              <a:rPr lang="en-GB" sz="1200" dirty="0" smtClean="0"/>
              <a:t>8</a:t>
            </a:r>
            <a:r>
              <a:rPr lang="en-GB" sz="1200" baseline="30000" dirty="0" smtClean="0"/>
              <a:t>th</a:t>
            </a:r>
            <a:r>
              <a:rPr lang="en-GB" sz="1200" dirty="0" smtClean="0"/>
              <a:t> January.  During </a:t>
            </a:r>
            <a:r>
              <a:rPr lang="en-GB" sz="1200" dirty="0"/>
              <a:t>the Campaign there was an 81% increase in the number of DVPN applications compared to the same period on the previous year.  </a:t>
            </a:r>
            <a:r>
              <a:rPr lang="en-GB" sz="1200" dirty="0" smtClean="0"/>
              <a:t>There </a:t>
            </a:r>
            <a:r>
              <a:rPr lang="en-GB" sz="1200" dirty="0"/>
              <a:t>was </a:t>
            </a:r>
            <a:r>
              <a:rPr lang="en-GB" sz="1200" dirty="0" smtClean="0"/>
              <a:t>also an </a:t>
            </a:r>
            <a:r>
              <a:rPr lang="en-GB" sz="1200" dirty="0"/>
              <a:t>80% increase in arrests due to perpetrators breaching the </a:t>
            </a:r>
            <a:r>
              <a:rPr lang="en-GB" sz="1200" dirty="0" smtClean="0"/>
              <a:t>orders.</a:t>
            </a:r>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A engagement </a:t>
            </a:r>
            <a:r>
              <a:rPr lang="en-GB" sz="1200" dirty="0"/>
              <a:t>forum </a:t>
            </a:r>
            <a:r>
              <a:rPr lang="en-GB" sz="1200" dirty="0" smtClean="0"/>
              <a:t>was held </a:t>
            </a:r>
            <a:r>
              <a:rPr lang="en-GB" sz="1200" dirty="0"/>
              <a:t>at the Women’s’ refuge in Colchester during December </a:t>
            </a:r>
            <a:r>
              <a:rPr lang="en-GB" sz="1200" dirty="0" smtClean="0"/>
              <a:t>2017 in order that can the police could </a:t>
            </a:r>
            <a:r>
              <a:rPr lang="en-GB" sz="1200" dirty="0"/>
              <a:t>listen to </a:t>
            </a:r>
            <a:r>
              <a:rPr lang="en-GB" sz="1200" dirty="0" smtClean="0"/>
              <a:t>victims’ concerns </a:t>
            </a:r>
            <a:r>
              <a:rPr lang="en-GB" sz="1200" dirty="0"/>
              <a:t>and experiences. </a:t>
            </a:r>
            <a:r>
              <a:rPr lang="en-GB" sz="1200" dirty="0" smtClean="0"/>
              <a:t>Development </a:t>
            </a:r>
            <a:r>
              <a:rPr lang="en-GB" sz="1200" dirty="0"/>
              <a:t>of a specific bespoke questionnaire relating to victims of Domestic Violence is underway to help understand and shape the policing service provided and enhance a route-map of all available support, education and diversion avenues to break the cycle of domestic abuse</a:t>
            </a:r>
            <a:r>
              <a:rPr lang="en-GB" sz="1200" dirty="0" smtClean="0"/>
              <a:t>.</a:t>
            </a:r>
          </a:p>
          <a:p>
            <a:r>
              <a:rPr lang="en-GB" sz="1200" dirty="0" smtClean="0"/>
              <a:t> </a:t>
            </a:r>
            <a:endParaRPr lang="en-GB" sz="1200" dirty="0"/>
          </a:p>
          <a:p>
            <a:pPr marL="171450" indent="-171450">
              <a:buFont typeface="Arial" panose="020B0604020202020204" pitchFamily="34" charset="0"/>
              <a:buChar char="•"/>
            </a:pPr>
            <a:r>
              <a:rPr lang="en-GB" sz="1200" dirty="0"/>
              <a:t>Whilst initial safeguarding will be completed by </a:t>
            </a:r>
            <a:r>
              <a:rPr lang="en-GB" sz="1200" dirty="0" smtClean="0"/>
              <a:t>the attending </a:t>
            </a:r>
            <a:r>
              <a:rPr lang="en-GB" sz="1200" dirty="0"/>
              <a:t>officer, investigators and the Central Referral </a:t>
            </a:r>
            <a:r>
              <a:rPr lang="en-GB" sz="1200" dirty="0" smtClean="0"/>
              <a:t>Unit will raise at </a:t>
            </a:r>
            <a:r>
              <a:rPr lang="en-GB" sz="1200" dirty="0"/>
              <a:t>risk families and relationships </a:t>
            </a:r>
            <a:r>
              <a:rPr lang="en-GB" sz="1200" dirty="0" smtClean="0"/>
              <a:t>at </a:t>
            </a:r>
            <a:r>
              <a:rPr lang="en-GB" sz="1200" dirty="0"/>
              <a:t>the Community Hub meetings to ensure that all partner agencies are aware of the </a:t>
            </a:r>
            <a:r>
              <a:rPr lang="en-GB" sz="1200" dirty="0" smtClean="0"/>
              <a:t>concerns/risk </a:t>
            </a:r>
            <a:r>
              <a:rPr lang="en-GB" sz="1200" dirty="0"/>
              <a:t>around </a:t>
            </a:r>
            <a:r>
              <a:rPr lang="en-GB" sz="1200" dirty="0" smtClean="0"/>
              <a:t>individuals.  Braintree and </a:t>
            </a:r>
            <a:r>
              <a:rPr lang="en-GB" sz="1200" dirty="0" err="1" smtClean="0"/>
              <a:t>Uttlesford</a:t>
            </a:r>
            <a:r>
              <a:rPr lang="en-GB" sz="1200" dirty="0" smtClean="0"/>
              <a:t> District Councils have also been </a:t>
            </a:r>
            <a:r>
              <a:rPr lang="en-GB" sz="1200" dirty="0"/>
              <a:t>raising awareness of the ‘Ask Angela’ campaign, which </a:t>
            </a:r>
            <a:r>
              <a:rPr lang="en-GB" sz="1200" dirty="0" smtClean="0"/>
              <a:t>has further been </a:t>
            </a:r>
            <a:r>
              <a:rPr lang="en-GB" sz="1200" dirty="0"/>
              <a:t>promoted </a:t>
            </a:r>
            <a:r>
              <a:rPr lang="en-GB" sz="1200" dirty="0" smtClean="0"/>
              <a:t>through </a:t>
            </a:r>
            <a:r>
              <a:rPr lang="en-GB" sz="1200" dirty="0"/>
              <a:t>Pub </a:t>
            </a:r>
            <a:r>
              <a:rPr lang="en-GB" sz="1200" dirty="0" smtClean="0"/>
              <a:t>Watch.</a:t>
            </a:r>
            <a:endParaRPr lang="en-GB" sz="1200" dirty="0"/>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“Project </a:t>
            </a:r>
            <a:r>
              <a:rPr lang="en-GB" sz="1200" dirty="0"/>
              <a:t>360</a:t>
            </a:r>
            <a:r>
              <a:rPr lang="en-GB" sz="1200" dirty="0" smtClean="0"/>
              <a:t>” in South LPA involved key </a:t>
            </a:r>
            <a:r>
              <a:rPr lang="en-GB" sz="1200" dirty="0"/>
              <a:t>workers </a:t>
            </a:r>
            <a:r>
              <a:rPr lang="en-GB" sz="1200" dirty="0" smtClean="0"/>
              <a:t>being embedded </a:t>
            </a:r>
            <a:r>
              <a:rPr lang="en-GB" sz="1200" dirty="0"/>
              <a:t>in Juno </a:t>
            </a:r>
            <a:r>
              <a:rPr lang="en-GB" sz="1200" dirty="0" smtClean="0"/>
              <a:t>teams in order </a:t>
            </a:r>
            <a:r>
              <a:rPr lang="en-GB" sz="1200" dirty="0"/>
              <a:t>to engage with </a:t>
            </a:r>
            <a:r>
              <a:rPr lang="en-GB" sz="1200" dirty="0" smtClean="0"/>
              <a:t>medium risk domestic abuse victims </a:t>
            </a:r>
            <a:r>
              <a:rPr lang="en-GB" sz="1200" dirty="0"/>
              <a:t>within </a:t>
            </a:r>
            <a:r>
              <a:rPr lang="en-GB" sz="1200" dirty="0" smtClean="0"/>
              <a:t>24 hours </a:t>
            </a:r>
            <a:r>
              <a:rPr lang="en-GB" sz="1200" dirty="0"/>
              <a:t>to provide </a:t>
            </a:r>
            <a:r>
              <a:rPr lang="en-GB" sz="1200" dirty="0" smtClean="0"/>
              <a:t>safeguarding, assess victims’ risk </a:t>
            </a:r>
            <a:r>
              <a:rPr lang="en-GB" sz="1200" dirty="0"/>
              <a:t>and refer them to DA support agencies.</a:t>
            </a:r>
          </a:p>
          <a:p>
            <a:endParaRPr lang="en-GB" sz="1200" dirty="0"/>
          </a:p>
          <a:p>
            <a:pPr marL="171450" indent="-171450">
              <a:buFont typeface="Arial" panose="020B0604020202020204" pitchFamily="34" charset="0"/>
              <a:buChar char="•"/>
            </a:pPr>
            <a:r>
              <a:rPr lang="en-GB" sz="1200" dirty="0"/>
              <a:t>Southend and Basildon Community Hubs now have “Referral Officers” as part of the </a:t>
            </a:r>
            <a:r>
              <a:rPr lang="en-GB" sz="1200" dirty="0" smtClean="0"/>
              <a:t>Community Policing Team to ensure </a:t>
            </a:r>
            <a:r>
              <a:rPr lang="en-GB" sz="1200" dirty="0"/>
              <a:t>effective referral to partnership organisations</a:t>
            </a:r>
            <a:r>
              <a:rPr lang="en-GB" sz="1200" dirty="0" smtClean="0"/>
              <a:t>.</a:t>
            </a:r>
          </a:p>
        </p:txBody>
      </p:sp>
      <p:sp>
        <p:nvSpPr>
          <p:cNvPr id="16" name="Rectangle 15"/>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3 – Breaking the Cycle of Domestic Abuse (DA)</a:t>
            </a: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March 2018</a:t>
            </a:r>
          </a:p>
        </p:txBody>
      </p:sp>
    </p:spTree>
    <p:extLst>
      <p:ext uri="{BB962C8B-B14F-4D97-AF65-F5344CB8AC3E}">
        <p14:creationId xmlns:p14="http://schemas.microsoft.com/office/powerpoint/2010/main" val="1444743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803675" y="6356350"/>
            <a:ext cx="2133600" cy="365125"/>
          </a:xfrm>
        </p:spPr>
        <p:txBody>
          <a:bodyPr/>
          <a:lstStyle/>
          <a:p>
            <a:fld id="{E0D83E65-4E55-4BA6-A0BC-212B9D3BDCE3}" type="slidenum">
              <a:rPr lang="en-GB" smtClean="0"/>
              <a:pPr/>
              <a:t>8</a:t>
            </a:fld>
            <a:endParaRPr lang="en-GB" dirty="0"/>
          </a:p>
        </p:txBody>
      </p:sp>
      <p:sp>
        <p:nvSpPr>
          <p:cNvPr id="12" name="TextBox 11"/>
          <p:cNvSpPr txBox="1"/>
          <p:nvPr/>
        </p:nvSpPr>
        <p:spPr>
          <a:xfrm>
            <a:off x="1117" y="1025253"/>
            <a:ext cx="9135226" cy="4524315"/>
          </a:xfrm>
          <a:prstGeom prst="rect">
            <a:avLst/>
          </a:prstGeom>
          <a:noFill/>
        </p:spPr>
        <p:txBody>
          <a:bodyPr wrap="square" rtlCol="0">
            <a:spAutoFit/>
          </a:bodyPr>
          <a:lstStyle/>
          <a:p>
            <a:r>
              <a:rPr lang="en-GB" sz="1200" b="1" dirty="0"/>
              <a:t>Working with and through the Domestic </a:t>
            </a:r>
            <a:r>
              <a:rPr lang="en-GB" sz="1200" b="1" dirty="0" smtClean="0"/>
              <a:t>Abuse </a:t>
            </a:r>
            <a:r>
              <a:rPr lang="en-GB" sz="1200" b="1" dirty="0"/>
              <a:t>Strategic Board to deliver an ambitious </a:t>
            </a:r>
            <a:r>
              <a:rPr lang="en-GB" sz="1200" b="1" dirty="0" smtClean="0"/>
              <a:t>programme </a:t>
            </a:r>
            <a:r>
              <a:rPr lang="en-GB" sz="1200" b="1" dirty="0"/>
              <a:t>of transformation we </a:t>
            </a:r>
            <a:r>
              <a:rPr lang="en-GB" sz="1200" b="1" dirty="0" smtClean="0"/>
              <a:t>will:</a:t>
            </a:r>
          </a:p>
          <a:p>
            <a:r>
              <a:rPr lang="en-GB" sz="1200" b="1" i="1" dirty="0" smtClean="0">
                <a:solidFill>
                  <a:schemeClr val="accent1">
                    <a:lumMod val="75000"/>
                  </a:schemeClr>
                </a:solidFill>
              </a:rPr>
              <a:t>Support </a:t>
            </a:r>
            <a:r>
              <a:rPr lang="en-GB" sz="1200" b="1" i="1" dirty="0">
                <a:solidFill>
                  <a:schemeClr val="accent1">
                    <a:lumMod val="75000"/>
                  </a:schemeClr>
                </a:solidFill>
              </a:rPr>
              <a:t>victims and their families affected by domestic abuse to feel safe, cope and recover </a:t>
            </a:r>
            <a:r>
              <a:rPr lang="en-GB" sz="1200" b="1" i="1" dirty="0" smtClean="0">
                <a:solidFill>
                  <a:schemeClr val="accent1">
                    <a:lumMod val="75000"/>
                  </a:schemeClr>
                </a:solidFill>
              </a:rPr>
              <a:t>through targeted help </a:t>
            </a:r>
            <a:r>
              <a:rPr lang="en-GB" sz="1200" b="1" i="1" dirty="0">
                <a:solidFill>
                  <a:schemeClr val="accent1">
                    <a:lumMod val="75000"/>
                  </a:schemeClr>
                </a:solidFill>
              </a:rPr>
              <a:t>and </a:t>
            </a:r>
            <a:r>
              <a:rPr lang="en-GB" sz="1200" b="1" i="1" dirty="0" smtClean="0">
                <a:solidFill>
                  <a:schemeClr val="accent1">
                    <a:lumMod val="75000"/>
                  </a:schemeClr>
                </a:solidFill>
              </a:rPr>
              <a:t>jointly </a:t>
            </a:r>
            <a:r>
              <a:rPr lang="en-GB" sz="1200" b="1" i="1" dirty="0">
                <a:solidFill>
                  <a:schemeClr val="accent1">
                    <a:lumMod val="75000"/>
                  </a:schemeClr>
                </a:solidFill>
              </a:rPr>
              <a:t>commissioned </a:t>
            </a:r>
            <a:r>
              <a:rPr lang="en-GB" sz="1200" b="1" i="1" dirty="0" smtClean="0">
                <a:solidFill>
                  <a:schemeClr val="accent1">
                    <a:lumMod val="75000"/>
                  </a:schemeClr>
                </a:solidFill>
              </a:rPr>
              <a:t>services; and tackle </a:t>
            </a:r>
            <a:r>
              <a:rPr lang="en-GB" sz="1200" b="1" i="1" dirty="0">
                <a:solidFill>
                  <a:schemeClr val="accent1">
                    <a:lumMod val="75000"/>
                  </a:schemeClr>
                </a:solidFill>
              </a:rPr>
              <a:t>offending behaviour through robust behaviour change programmes to break the cycle of domestic abuse</a:t>
            </a:r>
            <a:r>
              <a:rPr lang="en-GB" sz="1200" b="1" i="1" dirty="0" smtClean="0">
                <a:solidFill>
                  <a:schemeClr val="accent1">
                    <a:lumMod val="75000"/>
                  </a:schemeClr>
                </a:solidFill>
              </a:rPr>
              <a:t>.</a:t>
            </a:r>
          </a:p>
          <a:p>
            <a:endParaRPr lang="en-GB" sz="1200" b="1" i="1" dirty="0">
              <a:solidFill>
                <a:schemeClr val="accent1">
                  <a:lumMod val="75000"/>
                </a:schemeClr>
              </a:solidFill>
            </a:endParaRPr>
          </a:p>
          <a:p>
            <a:pPr marL="171450" lvl="0" indent="-171450">
              <a:buFont typeface="Arial" panose="020B0604020202020204" pitchFamily="34" charset="0"/>
              <a:buChar char="•"/>
            </a:pPr>
            <a:r>
              <a:rPr lang="en-GB" sz="1200" dirty="0"/>
              <a:t>South LPA is currently trialling P</a:t>
            </a:r>
            <a:r>
              <a:rPr lang="en-GB" sz="1200" dirty="0" smtClean="0"/>
              <a:t>roject 360, a secondary-responder programme </a:t>
            </a:r>
            <a:r>
              <a:rPr lang="en-GB" sz="1200" dirty="0"/>
              <a:t>in which engagement workers, with an expertise in assisting victims of domestic violence, work from within the police force. </a:t>
            </a:r>
            <a:r>
              <a:rPr lang="en-GB" sz="1200" dirty="0" smtClean="0"/>
              <a:t> Following </a:t>
            </a:r>
            <a:r>
              <a:rPr lang="en-GB" sz="1200" dirty="0"/>
              <a:t>a reported </a:t>
            </a:r>
            <a:r>
              <a:rPr lang="en-GB" sz="1200" dirty="0" smtClean="0"/>
              <a:t>medium risk domestic incident, </a:t>
            </a:r>
            <a:r>
              <a:rPr lang="en-GB" sz="1200" dirty="0"/>
              <a:t>the engagement worker contacts the victims via telephone within 24 hours and acts as a mediator between the police and local domestic violence support services. </a:t>
            </a:r>
            <a:r>
              <a:rPr lang="en-GB" sz="1200" dirty="0" smtClean="0"/>
              <a:t>This </a:t>
            </a:r>
            <a:r>
              <a:rPr lang="en-GB" sz="1200" dirty="0"/>
              <a:t>project commenced on the 4th December 2017. </a:t>
            </a:r>
            <a:r>
              <a:rPr lang="en-GB" sz="1200" dirty="0" smtClean="0"/>
              <a:t> It </a:t>
            </a:r>
            <a:r>
              <a:rPr lang="en-GB" sz="1200" dirty="0"/>
              <a:t>is envisaged that the introduction of the engagement worker </a:t>
            </a:r>
            <a:r>
              <a:rPr lang="en-GB" sz="1200" dirty="0" smtClean="0"/>
              <a:t>will </a:t>
            </a:r>
            <a:r>
              <a:rPr lang="en-GB" sz="1200" dirty="0"/>
              <a:t>enhance the care and safeguarding of the victims of DA after initial police attendance, and in the vital period between charge and court hearings.</a:t>
            </a:r>
          </a:p>
          <a:p>
            <a:r>
              <a:rPr lang="en-GB" sz="1200" dirty="0"/>
              <a:t> </a:t>
            </a:r>
          </a:p>
          <a:p>
            <a:pPr marL="171450" lvl="0" indent="-171450">
              <a:buFont typeface="Arial" panose="020B0604020202020204" pitchFamily="34" charset="0"/>
              <a:buChar char="•"/>
            </a:pPr>
            <a:r>
              <a:rPr lang="en-GB" sz="1200" dirty="0"/>
              <a:t>Training has been delivered to NHS safeguarding </a:t>
            </a:r>
            <a:r>
              <a:rPr lang="en-GB" sz="1200" dirty="0" smtClean="0"/>
              <a:t>champions </a:t>
            </a:r>
            <a:r>
              <a:rPr lang="en-GB" sz="1200" dirty="0"/>
              <a:t>in order to assist them in identifying </a:t>
            </a:r>
            <a:r>
              <a:rPr lang="en-GB" sz="1200" dirty="0" smtClean="0"/>
              <a:t>honour based abuse (HBA) victims </a:t>
            </a:r>
            <a:r>
              <a:rPr lang="en-GB" sz="1200" dirty="0"/>
              <a:t>and also those victims </a:t>
            </a:r>
            <a:r>
              <a:rPr lang="en-GB" sz="1200" dirty="0" smtClean="0"/>
              <a:t>who </a:t>
            </a:r>
            <a:r>
              <a:rPr lang="en-GB" sz="1200" dirty="0"/>
              <a:t>may be vulnerable to </a:t>
            </a:r>
            <a:r>
              <a:rPr lang="en-GB" sz="1200" dirty="0" smtClean="0"/>
              <a:t>forced marriage and female genital mutilation.  </a:t>
            </a:r>
            <a:r>
              <a:rPr lang="en-GB" sz="1200" dirty="0"/>
              <a:t>This training has provided the Safeguarding Champions with the knowledge </a:t>
            </a:r>
            <a:r>
              <a:rPr lang="en-GB" sz="1200" dirty="0" smtClean="0"/>
              <a:t>needed </a:t>
            </a:r>
            <a:r>
              <a:rPr lang="en-GB" sz="1200" dirty="0"/>
              <a:t>to undertake this role, including </a:t>
            </a:r>
            <a:r>
              <a:rPr lang="en-GB" sz="1200" dirty="0" smtClean="0"/>
              <a:t>high risk factors </a:t>
            </a:r>
            <a:r>
              <a:rPr lang="en-GB" sz="1200" dirty="0"/>
              <a:t>involved, how police safeguard victims, police HBA investigations and the referral pathways that partner agencies can use</a:t>
            </a:r>
            <a:r>
              <a:rPr lang="en-GB" sz="1200" dirty="0" smtClean="0"/>
              <a:t>.</a:t>
            </a:r>
            <a:endParaRPr lang="en-GB" sz="1200" dirty="0"/>
          </a:p>
          <a:p>
            <a:endParaRPr lang="en-GB" sz="1200" dirty="0"/>
          </a:p>
          <a:p>
            <a:pPr marL="171450" lvl="0" indent="-171450">
              <a:buFont typeface="Arial" panose="020B0604020202020204" pitchFamily="34" charset="0"/>
              <a:buChar char="•"/>
            </a:pPr>
            <a:r>
              <a:rPr lang="en-GB" sz="1200" dirty="0"/>
              <a:t>A Perpetrator Leaflet is being </a:t>
            </a:r>
            <a:r>
              <a:rPr lang="en-GB" sz="1200" dirty="0" smtClean="0"/>
              <a:t>produced.  These will be </a:t>
            </a:r>
            <a:r>
              <a:rPr lang="en-GB" sz="1200" dirty="0"/>
              <a:t>given to offenders when they are issued with a Domestic Violence Protection </a:t>
            </a:r>
            <a:r>
              <a:rPr lang="en-GB" sz="1200" dirty="0" smtClean="0"/>
              <a:t>Notice (DVPN) and will </a:t>
            </a:r>
            <a:r>
              <a:rPr lang="en-GB" sz="1200" dirty="0"/>
              <a:t>provide </a:t>
            </a:r>
            <a:r>
              <a:rPr lang="en-GB" sz="1200" dirty="0" smtClean="0"/>
              <a:t>the </a:t>
            </a:r>
            <a:r>
              <a:rPr lang="en-GB" sz="1200" dirty="0"/>
              <a:t>details of available advice and </a:t>
            </a:r>
            <a:r>
              <a:rPr lang="en-GB" sz="1200" dirty="0" smtClean="0"/>
              <a:t>support to encourage </a:t>
            </a:r>
            <a:r>
              <a:rPr lang="en-GB" sz="1200" dirty="0"/>
              <a:t>them to understand how their behaviour affects their partner and </a:t>
            </a:r>
            <a:r>
              <a:rPr lang="en-GB" sz="1200" dirty="0" smtClean="0"/>
              <a:t>children, as well as the services </a:t>
            </a:r>
            <a:r>
              <a:rPr lang="en-GB" sz="1200" dirty="0"/>
              <a:t>that can assist them in changing/stopping their behaviour.  This leaflet will </a:t>
            </a:r>
            <a:r>
              <a:rPr lang="en-GB" sz="1200" dirty="0" smtClean="0"/>
              <a:t>also provide </a:t>
            </a:r>
            <a:r>
              <a:rPr lang="en-GB" sz="1200" dirty="0"/>
              <a:t>details of the newly introduced relevant </a:t>
            </a:r>
            <a:r>
              <a:rPr lang="en-GB" sz="1200" dirty="0" smtClean="0"/>
              <a:t>Violence Against Women and Girls (VAWG) </a:t>
            </a:r>
            <a:r>
              <a:rPr lang="en-GB" sz="1200" dirty="0"/>
              <a:t>Perpetrator Pathway </a:t>
            </a:r>
            <a:r>
              <a:rPr lang="en-GB" sz="1200" dirty="0" smtClean="0"/>
              <a:t>services.</a:t>
            </a:r>
            <a:endParaRPr lang="en-GB" sz="1200" dirty="0"/>
          </a:p>
          <a:p>
            <a:r>
              <a:rPr lang="en-GB" sz="1200" dirty="0"/>
              <a:t> </a:t>
            </a:r>
          </a:p>
          <a:p>
            <a:pPr marL="171450" indent="-171450">
              <a:buFont typeface="Arial" panose="020B0604020202020204" pitchFamily="34" charset="0"/>
              <a:buChar char="•"/>
            </a:pPr>
            <a:r>
              <a:rPr lang="en-GB" sz="1200" dirty="0"/>
              <a:t>There has been a review of </a:t>
            </a:r>
            <a:r>
              <a:rPr lang="en-GB" sz="1200" dirty="0" smtClean="0"/>
              <a:t>the use of Demand Cars for police </a:t>
            </a:r>
            <a:r>
              <a:rPr lang="en-GB" sz="1200" dirty="0"/>
              <a:t>attendance </a:t>
            </a:r>
            <a:r>
              <a:rPr lang="en-GB" sz="1200" dirty="0" smtClean="0"/>
              <a:t>at domestic abuse incidents.  The Demand Car will </a:t>
            </a:r>
            <a:r>
              <a:rPr lang="en-GB" sz="1200" dirty="0"/>
              <a:t>attend incidents at the direction of Force Control </a:t>
            </a:r>
            <a:r>
              <a:rPr lang="en-GB" sz="1200" dirty="0" smtClean="0"/>
              <a:t>Room (FCR); Controllers will </a:t>
            </a:r>
            <a:r>
              <a:rPr lang="en-GB" sz="1200" dirty="0"/>
              <a:t>manage these units </a:t>
            </a:r>
            <a:r>
              <a:rPr lang="en-GB" sz="1200" dirty="0" smtClean="0"/>
              <a:t>and </a:t>
            </a:r>
            <a:r>
              <a:rPr lang="en-GB" sz="1200" dirty="0"/>
              <a:t>ensure results are promptly provided and previous diary arrangements have </a:t>
            </a:r>
            <a:r>
              <a:rPr lang="en-GB" sz="1200" dirty="0" smtClean="0"/>
              <a:t>stopped.  There </a:t>
            </a:r>
            <a:r>
              <a:rPr lang="en-GB" sz="1200" dirty="0"/>
              <a:t>has </a:t>
            </a:r>
            <a:r>
              <a:rPr lang="en-GB" sz="1200" dirty="0" smtClean="0"/>
              <a:t>further been </a:t>
            </a:r>
            <a:r>
              <a:rPr lang="en-GB" sz="1200" dirty="0"/>
              <a:t>a strengthening around the attendance times and review process when an incident has not been </a:t>
            </a:r>
            <a:r>
              <a:rPr lang="en-GB" sz="1200" dirty="0" smtClean="0"/>
              <a:t>attended; appointments </a:t>
            </a:r>
            <a:r>
              <a:rPr lang="en-GB" sz="1200" dirty="0"/>
              <a:t>will </a:t>
            </a:r>
            <a:r>
              <a:rPr lang="en-GB" sz="1200" dirty="0" smtClean="0"/>
              <a:t>now only </a:t>
            </a:r>
            <a:r>
              <a:rPr lang="en-GB" sz="1200" dirty="0"/>
              <a:t>be used by FCR staff for DA within the </a:t>
            </a:r>
            <a:r>
              <a:rPr lang="en-GB" sz="1200" dirty="0" smtClean="0"/>
              <a:t>policy guidance. </a:t>
            </a:r>
            <a:endParaRPr lang="en-GB" sz="1200" dirty="0"/>
          </a:p>
        </p:txBody>
      </p:sp>
      <p:sp>
        <p:nvSpPr>
          <p:cNvPr id="16" name="Rectangle 15"/>
          <p:cNvSpPr/>
          <p:nvPr/>
        </p:nvSpPr>
        <p:spPr>
          <a:xfrm>
            <a:off x="0" y="686699"/>
            <a:ext cx="9145116"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3 – Breaking the Cycle of Domestic Abuse (DA)</a:t>
            </a: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March 2018 - continued</a:t>
            </a:r>
          </a:p>
        </p:txBody>
      </p:sp>
    </p:spTree>
    <p:extLst>
      <p:ext uri="{BB962C8B-B14F-4D97-AF65-F5344CB8AC3E}">
        <p14:creationId xmlns:p14="http://schemas.microsoft.com/office/powerpoint/2010/main" val="2286857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3" name="Slide Number Placeholder 2"/>
          <p:cNvSpPr>
            <a:spLocks noGrp="1"/>
          </p:cNvSpPr>
          <p:nvPr>
            <p:ph type="sldNum" sz="quarter" idx="12"/>
          </p:nvPr>
        </p:nvSpPr>
        <p:spPr>
          <a:xfrm>
            <a:off x="6732240" y="6356350"/>
            <a:ext cx="2133600" cy="365125"/>
          </a:xfrm>
        </p:spPr>
        <p:txBody>
          <a:bodyPr/>
          <a:lstStyle/>
          <a:p>
            <a:fld id="{E0D83E65-4E55-4BA6-A0BC-212B9D3BDCE3}" type="slidenum">
              <a:rPr lang="en-GB" smtClean="0"/>
              <a:pPr/>
              <a:t>9</a:t>
            </a:fld>
            <a:endParaRPr lang="en-GB" dirty="0"/>
          </a:p>
        </p:txBody>
      </p:sp>
      <p:sp>
        <p:nvSpPr>
          <p:cNvPr id="12" name="TextBox 11"/>
          <p:cNvSpPr txBox="1"/>
          <p:nvPr/>
        </p:nvSpPr>
        <p:spPr>
          <a:xfrm>
            <a:off x="1115" y="1017275"/>
            <a:ext cx="9135227" cy="4154984"/>
          </a:xfrm>
          <a:prstGeom prst="rect">
            <a:avLst/>
          </a:prstGeom>
          <a:noFill/>
        </p:spPr>
        <p:txBody>
          <a:bodyPr wrap="square" rtlCol="0">
            <a:spAutoFit/>
          </a:bodyPr>
          <a:lstStyle/>
          <a:p>
            <a:r>
              <a:rPr lang="en-GB" sz="1200" b="1" dirty="0" smtClean="0"/>
              <a:t>Working with partners we will:</a:t>
            </a:r>
          </a:p>
          <a:p>
            <a:r>
              <a:rPr lang="en-GB" sz="1200" b="1" i="1" dirty="0" smtClean="0">
                <a:solidFill>
                  <a:schemeClr val="accent1">
                    <a:lumMod val="75000"/>
                  </a:schemeClr>
                </a:solidFill>
              </a:rPr>
              <a:t>Bring </a:t>
            </a:r>
            <a:r>
              <a:rPr lang="en-GB" sz="1200" b="1" i="1" dirty="0">
                <a:solidFill>
                  <a:schemeClr val="accent1">
                    <a:lumMod val="75000"/>
                  </a:schemeClr>
                </a:solidFill>
              </a:rPr>
              <a:t>violent offenders to justice through targeted police enforcement, </a:t>
            </a:r>
            <a:r>
              <a:rPr lang="en-GB" sz="1200" b="1" i="1" dirty="0" smtClean="0">
                <a:solidFill>
                  <a:schemeClr val="accent1">
                    <a:lumMod val="75000"/>
                  </a:schemeClr>
                </a:solidFill>
              </a:rPr>
              <a:t>working </a:t>
            </a:r>
            <a:r>
              <a:rPr lang="en-GB" sz="1200" b="1" i="1" dirty="0">
                <a:solidFill>
                  <a:schemeClr val="accent1">
                    <a:lumMod val="75000"/>
                  </a:schemeClr>
                </a:solidFill>
              </a:rPr>
              <a:t>closely </a:t>
            </a:r>
            <a:r>
              <a:rPr lang="en-GB" sz="1200" b="1" i="1" dirty="0" smtClean="0">
                <a:solidFill>
                  <a:schemeClr val="accent1">
                    <a:lumMod val="75000"/>
                  </a:schemeClr>
                </a:solidFill>
              </a:rPr>
              <a:t>with neighbouring </a:t>
            </a:r>
            <a:r>
              <a:rPr lang="en-GB" sz="1200" b="1" i="1" dirty="0">
                <a:solidFill>
                  <a:schemeClr val="accent1">
                    <a:lumMod val="75000"/>
                  </a:schemeClr>
                </a:solidFill>
              </a:rPr>
              <a:t>forces such as the Metropolitan </a:t>
            </a:r>
            <a:r>
              <a:rPr lang="en-GB" sz="1200" b="1" i="1" dirty="0" smtClean="0">
                <a:solidFill>
                  <a:schemeClr val="accent1">
                    <a:lumMod val="75000"/>
                  </a:schemeClr>
                </a:solidFill>
              </a:rPr>
              <a:t>Police.</a:t>
            </a:r>
          </a:p>
          <a:p>
            <a:endParaRPr lang="en-GB" sz="1200" b="1" i="1" dirty="0" smtClean="0">
              <a:solidFill>
                <a:schemeClr val="accent1">
                  <a:lumMod val="75000"/>
                </a:schemeClr>
              </a:solidFill>
            </a:endParaRPr>
          </a:p>
          <a:p>
            <a:pPr marL="171450" indent="-171450">
              <a:buFont typeface="Arial" panose="020B0604020202020204" pitchFamily="34" charset="0"/>
              <a:buChar char="•"/>
            </a:pPr>
            <a:r>
              <a:rPr lang="en-GB" sz="1200" dirty="0" smtClean="0"/>
              <a:t>Operation CORNWALL </a:t>
            </a:r>
            <a:r>
              <a:rPr lang="en-GB" sz="1200" dirty="0"/>
              <a:t>was an investigation into the murder of Gary </a:t>
            </a:r>
            <a:r>
              <a:rPr lang="en-GB" sz="1200" dirty="0" smtClean="0"/>
              <a:t>BASSETT.  In January 2018 Lloyd </a:t>
            </a:r>
            <a:r>
              <a:rPr lang="en-GB" sz="1200" dirty="0"/>
              <a:t>DEACON was </a:t>
            </a:r>
            <a:r>
              <a:rPr lang="en-GB" sz="1200" dirty="0" smtClean="0"/>
              <a:t>found </a:t>
            </a:r>
            <a:r>
              <a:rPr lang="en-GB" sz="1200" dirty="0"/>
              <a:t>guilty </a:t>
            </a:r>
            <a:r>
              <a:rPr lang="en-GB" sz="1200" dirty="0" smtClean="0"/>
              <a:t>of manslaughter.  He was </a:t>
            </a:r>
            <a:r>
              <a:rPr lang="en-GB" sz="1200" dirty="0"/>
              <a:t>sentenced to 9 years imprisonment.</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Operation MALLOW </a:t>
            </a:r>
            <a:r>
              <a:rPr lang="en-GB" sz="1200" dirty="0"/>
              <a:t>was an investigation into the murder of Margaret </a:t>
            </a:r>
            <a:r>
              <a:rPr lang="en-GB" sz="1200" dirty="0" smtClean="0"/>
              <a:t>SIMS </a:t>
            </a:r>
            <a:r>
              <a:rPr lang="en-GB" sz="1200" dirty="0"/>
              <a:t>(aged 70 years) who </a:t>
            </a:r>
            <a:r>
              <a:rPr lang="en-GB" sz="1200" dirty="0" smtClean="0"/>
              <a:t>was </a:t>
            </a:r>
            <a:r>
              <a:rPr lang="en-GB" sz="1200" dirty="0"/>
              <a:t>suffocated </a:t>
            </a:r>
            <a:r>
              <a:rPr lang="en-GB" sz="1200" dirty="0" smtClean="0"/>
              <a:t>with a </a:t>
            </a:r>
            <a:r>
              <a:rPr lang="en-GB" sz="1200" dirty="0"/>
              <a:t>pillow </a:t>
            </a:r>
            <a:r>
              <a:rPr lang="en-GB" sz="1200" dirty="0" smtClean="0"/>
              <a:t>by </a:t>
            </a:r>
            <a:r>
              <a:rPr lang="en-GB" sz="1200" dirty="0"/>
              <a:t>her </a:t>
            </a:r>
            <a:r>
              <a:rPr lang="en-GB" sz="1200" dirty="0" smtClean="0"/>
              <a:t>daughter, </a:t>
            </a:r>
            <a:r>
              <a:rPr lang="en-GB" sz="1200" dirty="0"/>
              <a:t>Keeley BARNARD.  In February </a:t>
            </a:r>
            <a:r>
              <a:rPr lang="en-GB" sz="1200" dirty="0" smtClean="0"/>
              <a:t>2018, BARNARD was found </a:t>
            </a:r>
            <a:r>
              <a:rPr lang="en-GB" sz="1200" dirty="0"/>
              <a:t>guilty of </a:t>
            </a:r>
            <a:r>
              <a:rPr lang="en-GB" sz="1200" dirty="0" smtClean="0"/>
              <a:t>murder </a:t>
            </a:r>
            <a:r>
              <a:rPr lang="en-GB" sz="1200" dirty="0"/>
              <a:t>and </a:t>
            </a:r>
            <a:r>
              <a:rPr lang="en-GB" sz="1200" dirty="0" smtClean="0"/>
              <a:t>was </a:t>
            </a:r>
            <a:r>
              <a:rPr lang="en-GB" sz="1200" dirty="0"/>
              <a:t>sentenced to life </a:t>
            </a:r>
            <a:r>
              <a:rPr lang="en-GB" sz="1200" dirty="0" smtClean="0"/>
              <a:t>imprisonment; she is to serve a </a:t>
            </a:r>
            <a:r>
              <a:rPr lang="en-GB" sz="1200" dirty="0"/>
              <a:t>minimum of 18 years.</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r>
              <a:rPr lang="en-GB" sz="1200" dirty="0" smtClean="0"/>
              <a:t>The </a:t>
            </a:r>
            <a:r>
              <a:rPr lang="en-GB" sz="1200" dirty="0"/>
              <a:t>Fusion briefing and tasking concept was introduced to Colchester </a:t>
            </a:r>
            <a:r>
              <a:rPr lang="en-GB" sz="1200" dirty="0" smtClean="0"/>
              <a:t>mid-October </a:t>
            </a:r>
            <a:r>
              <a:rPr lang="en-GB" sz="1200" dirty="0"/>
              <a:t>2017. </a:t>
            </a:r>
            <a:r>
              <a:rPr lang="en-GB" sz="1200" dirty="0" smtClean="0"/>
              <a:t> This concept makes best </a:t>
            </a:r>
            <a:r>
              <a:rPr lang="en-GB" sz="1200" dirty="0"/>
              <a:t>use of all available resources in the District </a:t>
            </a:r>
            <a:r>
              <a:rPr lang="en-GB" sz="1200" dirty="0" smtClean="0"/>
              <a:t>to locate and arrest </a:t>
            </a:r>
            <a:r>
              <a:rPr lang="en-GB" sz="1200" dirty="0"/>
              <a:t>outstanding violent offenders</a:t>
            </a:r>
            <a:r>
              <a:rPr lang="en-GB" sz="1200" dirty="0" smtClean="0"/>
              <a:t>.  Bringing </a:t>
            </a:r>
            <a:r>
              <a:rPr lang="en-GB" sz="1200" dirty="0"/>
              <a:t>all teams </a:t>
            </a:r>
            <a:r>
              <a:rPr lang="en-GB" sz="1200" dirty="0" smtClean="0"/>
              <a:t>(including wider commands such as the Roads Policing Unit and Operational Support Group) together </a:t>
            </a:r>
            <a:r>
              <a:rPr lang="en-GB" sz="1200" dirty="0"/>
              <a:t>for a daily 10 minute dynamic briefing has seen the increase in </a:t>
            </a:r>
            <a:r>
              <a:rPr lang="en-GB" sz="1200" dirty="0" smtClean="0"/>
              <a:t>intelligence-sharing </a:t>
            </a:r>
            <a:r>
              <a:rPr lang="en-GB" sz="1200" dirty="0"/>
              <a:t>and joined-up </a:t>
            </a:r>
            <a:r>
              <a:rPr lang="en-GB" sz="1200" dirty="0" smtClean="0"/>
              <a:t>working; it is chaired </a:t>
            </a:r>
            <a:r>
              <a:rPr lang="en-GB" sz="1200" dirty="0"/>
              <a:t>by the District Commander or </a:t>
            </a:r>
            <a:r>
              <a:rPr lang="en-GB" sz="1200" dirty="0" smtClean="0"/>
              <a:t>Detective Chief Inspector.  </a:t>
            </a:r>
            <a:r>
              <a:rPr lang="en-GB" sz="1200" dirty="0"/>
              <a:t>Since its inception over 70 outstanding prolific offenders have been successfully located and </a:t>
            </a:r>
            <a:r>
              <a:rPr lang="en-GB" sz="1200" dirty="0" smtClean="0"/>
              <a:t>arrested </a:t>
            </a:r>
            <a:r>
              <a:rPr lang="en-GB" sz="1200" dirty="0"/>
              <a:t>(December 2017, 20. January 2018, 25</a:t>
            </a:r>
            <a:r>
              <a:rPr lang="en-GB" sz="1200" dirty="0" smtClean="0"/>
              <a:t>).  </a:t>
            </a:r>
            <a:r>
              <a:rPr lang="en-GB" sz="1200" dirty="0"/>
              <a:t>The reach of Fusion now extends to contact establishments within the Metropolitan Police </a:t>
            </a:r>
            <a:r>
              <a:rPr lang="en-GB" sz="1200" dirty="0" smtClean="0"/>
              <a:t>area, </a:t>
            </a:r>
            <a:r>
              <a:rPr lang="en-GB" sz="1200" dirty="0"/>
              <a:t>where cross border and transient criminals share a common offending route. </a:t>
            </a:r>
            <a:endParaRPr lang="en-GB" sz="1200" dirty="0" smtClean="0"/>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Operation DRIVE was introduced in February 2018 to identify (through intelligence) the subjects </a:t>
            </a:r>
            <a:r>
              <a:rPr lang="en-GB" sz="1200" dirty="0"/>
              <a:t>causing the greatest level of </a:t>
            </a:r>
            <a:r>
              <a:rPr lang="en-GB" sz="1200" dirty="0" smtClean="0"/>
              <a:t>harm, </a:t>
            </a:r>
            <a:r>
              <a:rPr lang="en-GB" sz="1200" dirty="0"/>
              <a:t>and against whom </a:t>
            </a:r>
            <a:r>
              <a:rPr lang="en-GB" sz="1200" dirty="0" smtClean="0"/>
              <a:t>there are opportunities </a:t>
            </a:r>
            <a:r>
              <a:rPr lang="en-GB" sz="1200" dirty="0"/>
              <a:t>to enforce/disrupt. </a:t>
            </a:r>
            <a:r>
              <a:rPr lang="en-GB" sz="1200" dirty="0" smtClean="0"/>
              <a:t> The </a:t>
            </a:r>
            <a:r>
              <a:rPr lang="en-GB" sz="1200" dirty="0"/>
              <a:t>latest example is a Harwich </a:t>
            </a:r>
            <a:r>
              <a:rPr lang="en-GB" sz="1200" dirty="0" smtClean="0"/>
              <a:t>Domestic Abuse perpetrator, </a:t>
            </a:r>
            <a:r>
              <a:rPr lang="en-GB" sz="1200" dirty="0"/>
              <a:t>who </a:t>
            </a:r>
            <a:r>
              <a:rPr lang="en-GB" sz="1200" dirty="0" smtClean="0"/>
              <a:t>is committing </a:t>
            </a:r>
            <a:r>
              <a:rPr lang="en-GB" sz="1200" dirty="0"/>
              <a:t>road traffic </a:t>
            </a:r>
            <a:r>
              <a:rPr lang="en-GB" sz="1200" dirty="0" smtClean="0"/>
              <a:t>offences; the plan </a:t>
            </a:r>
            <a:r>
              <a:rPr lang="en-GB" sz="1200" dirty="0"/>
              <a:t>is to use the traffic matters to disrupt and establish as much control </a:t>
            </a:r>
            <a:r>
              <a:rPr lang="en-GB" sz="1200" dirty="0" smtClean="0"/>
              <a:t>of the subject as possible.  This individual has also </a:t>
            </a:r>
            <a:r>
              <a:rPr lang="en-GB" sz="1200" dirty="0"/>
              <a:t>been referred to the Problem Solving </a:t>
            </a:r>
            <a:r>
              <a:rPr lang="en-GB" sz="1200" dirty="0" smtClean="0"/>
              <a:t>Group </a:t>
            </a:r>
            <a:r>
              <a:rPr lang="en-GB" sz="1200" dirty="0"/>
              <a:t>with </a:t>
            </a:r>
            <a:r>
              <a:rPr lang="en-GB" sz="1200" dirty="0" smtClean="0"/>
              <a:t>partners.</a:t>
            </a:r>
            <a:endParaRPr lang="en-GB" sz="1200" dirty="0"/>
          </a:p>
        </p:txBody>
      </p:sp>
      <p:sp>
        <p:nvSpPr>
          <p:cNvPr id="14" name="Rectangle 13"/>
          <p:cNvSpPr/>
          <p:nvPr/>
        </p:nvSpPr>
        <p:spPr>
          <a:xfrm>
            <a:off x="0" y="683217"/>
            <a:ext cx="9144000" cy="338554"/>
          </a:xfrm>
          <a:prstGeom prst="rect">
            <a:avLst/>
          </a:prstGeom>
          <a:solidFill>
            <a:schemeClr val="accent1">
              <a:lumMod val="75000"/>
            </a:schemeClr>
          </a:solidFill>
        </p:spPr>
        <p:txBody>
          <a:bodyPr wrap="square">
            <a:spAutoFit/>
          </a:bodyPr>
          <a:lstStyle/>
          <a:p>
            <a:pPr algn="ctr"/>
            <a:r>
              <a:rPr lang="en-GB" sz="1600" b="1" dirty="0">
                <a:solidFill>
                  <a:schemeClr val="bg1"/>
                </a:solidFill>
              </a:rPr>
              <a:t>Priority 4 – Reverse the </a:t>
            </a:r>
            <a:r>
              <a:rPr lang="en-GB" sz="1600" b="1" dirty="0" smtClean="0">
                <a:solidFill>
                  <a:schemeClr val="bg1"/>
                </a:solidFill>
              </a:rPr>
              <a:t>Trend </a:t>
            </a:r>
            <a:r>
              <a:rPr lang="en-GB" sz="1600" b="1" dirty="0">
                <a:solidFill>
                  <a:schemeClr val="bg1"/>
                </a:solidFill>
              </a:rPr>
              <a:t>in </a:t>
            </a:r>
            <a:r>
              <a:rPr lang="en-GB" sz="1600" b="1" dirty="0" smtClean="0">
                <a:solidFill>
                  <a:schemeClr val="bg1"/>
                </a:solidFill>
              </a:rPr>
              <a:t>Serious Violence</a:t>
            </a:r>
            <a:endParaRPr lang="en-GB" sz="1600" b="1" dirty="0">
              <a:solidFill>
                <a:schemeClr val="bg1"/>
              </a:solidFill>
            </a:endParaRPr>
          </a:p>
        </p:txBody>
      </p:sp>
      <p:sp>
        <p:nvSpPr>
          <p:cNvPr id="8" name="Rectangle 7"/>
          <p:cNvSpPr/>
          <p:nvPr/>
        </p:nvSpPr>
        <p:spPr>
          <a:xfrm>
            <a:off x="-6541" y="141553"/>
            <a:ext cx="9142884" cy="400110"/>
          </a:xfrm>
          <a:prstGeom prst="rect">
            <a:avLst/>
          </a:prstGeom>
          <a:noFill/>
        </p:spPr>
        <p:txBody>
          <a:bodyPr wrap="square">
            <a:spAutoFit/>
          </a:bodyPr>
          <a:lstStyle/>
          <a:p>
            <a:pPr algn="ctr"/>
            <a:r>
              <a:rPr lang="en-GB" sz="2000" b="1" dirty="0">
                <a:solidFill>
                  <a:schemeClr val="bg1"/>
                </a:solidFill>
              </a:rPr>
              <a:t>Police and Crime Plan </a:t>
            </a:r>
            <a:r>
              <a:rPr lang="en-GB" sz="2000" b="1" dirty="0" smtClean="0">
                <a:solidFill>
                  <a:schemeClr val="bg1"/>
                </a:solidFill>
              </a:rPr>
              <a:t>2016-2020 – Quarterly Update March 2018</a:t>
            </a:r>
            <a:endParaRPr lang="en-GB" sz="2000" b="1" dirty="0">
              <a:solidFill>
                <a:schemeClr val="bg1"/>
              </a:solidFill>
            </a:endParaRPr>
          </a:p>
        </p:txBody>
      </p:sp>
    </p:spTree>
    <p:extLst>
      <p:ext uri="{BB962C8B-B14F-4D97-AF65-F5344CB8AC3E}">
        <p14:creationId xmlns:p14="http://schemas.microsoft.com/office/powerpoint/2010/main" val="29053906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21702</TotalTime>
  <Words>2680</Words>
  <Application>Microsoft Office PowerPoint</Application>
  <PresentationFormat>On-screen Show (4:3)</PresentationFormat>
  <Paragraphs>253</Paragraphs>
  <Slides>15</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Matt Robbins 42073495</cp:lastModifiedBy>
  <cp:revision>1015</cp:revision>
  <cp:lastPrinted>2017-12-14T15:26:45Z</cp:lastPrinted>
  <dcterms:created xsi:type="dcterms:W3CDTF">2016-11-25T10:22:24Z</dcterms:created>
  <dcterms:modified xsi:type="dcterms:W3CDTF">2018-03-21T14:47:33Z</dcterms:modified>
</cp:coreProperties>
</file>