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6" r:id="rId3"/>
    <p:sldId id="292" r:id="rId4"/>
    <p:sldId id="297" r:id="rId5"/>
    <p:sldId id="305" r:id="rId6"/>
    <p:sldId id="298" r:id="rId7"/>
    <p:sldId id="300" r:id="rId8"/>
    <p:sldId id="275" r:id="rId9"/>
    <p:sldId id="288" r:id="rId10"/>
    <p:sldId id="294" r:id="rId11"/>
    <p:sldId id="279" r:id="rId12"/>
    <p:sldId id="285" r:id="rId13"/>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3781" autoAdjust="0"/>
  </p:normalViewPr>
  <p:slideViewPr>
    <p:cSldViewPr>
      <p:cViewPr varScale="1">
        <p:scale>
          <a:sx n="104" d="100"/>
          <a:sy n="104" d="100"/>
        </p:scale>
        <p:origin x="3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sz="quarter" idx="1"/>
          </p:nvPr>
        </p:nvSpPr>
        <p:spPr>
          <a:xfrm>
            <a:off x="3808413" y="1"/>
            <a:ext cx="2914650" cy="493713"/>
          </a:xfrm>
          <a:prstGeom prst="rect">
            <a:avLst/>
          </a:prstGeom>
        </p:spPr>
        <p:txBody>
          <a:bodyPr vert="horz" lIns="91423" tIns="45711" rIns="91423" bIns="45711" rtlCol="0"/>
          <a:lstStyle>
            <a:lvl1pPr algn="r">
              <a:defRPr sz="1200"/>
            </a:lvl1pPr>
          </a:lstStyle>
          <a:p>
            <a:fld id="{5903D7C5-9F6C-4676-B42A-1E0731642E03}" type="datetimeFigureOut">
              <a:rPr lang="en-GB" smtClean="0"/>
              <a:t>15/03/2018</a:t>
            </a:fld>
            <a:endParaRPr lang="en-GB" dirty="0"/>
          </a:p>
        </p:txBody>
      </p:sp>
      <p:sp>
        <p:nvSpPr>
          <p:cNvPr id="4" name="Footer Placeholder 3"/>
          <p:cNvSpPr>
            <a:spLocks noGrp="1"/>
          </p:cNvSpPr>
          <p:nvPr>
            <p:ph type="ftr" sz="quarter" idx="2"/>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08413" y="9378951"/>
            <a:ext cx="2914650" cy="493713"/>
          </a:xfrm>
          <a:prstGeom prst="rect">
            <a:avLst/>
          </a:prstGeom>
        </p:spPr>
        <p:txBody>
          <a:bodyPr vert="horz" lIns="91423" tIns="45711" rIns="91423" bIns="45711"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idx="1"/>
          </p:nvPr>
        </p:nvSpPr>
        <p:spPr>
          <a:xfrm>
            <a:off x="3808413" y="1"/>
            <a:ext cx="2914650" cy="493713"/>
          </a:xfrm>
          <a:prstGeom prst="rect">
            <a:avLst/>
          </a:prstGeom>
        </p:spPr>
        <p:txBody>
          <a:bodyPr vert="horz" lIns="91423" tIns="45711" rIns="91423" bIns="45711" rtlCol="0"/>
          <a:lstStyle>
            <a:lvl1pPr algn="r">
              <a:defRPr sz="1200"/>
            </a:lvl1pPr>
          </a:lstStyle>
          <a:p>
            <a:fld id="{94FE0818-969F-4496-9006-8FE67EE6E561}" type="datetimeFigureOut">
              <a:rPr lang="en-GB" smtClean="0"/>
              <a:t>15/03/2018</a:t>
            </a:fld>
            <a:endParaRPr lang="en-GB"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23" tIns="45711" rIns="91423" bIns="45711" rtlCol="0" anchor="ctr"/>
          <a:lstStyle/>
          <a:p>
            <a:endParaRPr lang="en-GB" dirty="0"/>
          </a:p>
        </p:txBody>
      </p:sp>
      <p:sp>
        <p:nvSpPr>
          <p:cNvPr id="5" name="Notes Placeholder 4"/>
          <p:cNvSpPr>
            <a:spLocks noGrp="1"/>
          </p:cNvSpPr>
          <p:nvPr>
            <p:ph type="body" sz="quarter" idx="3"/>
          </p:nvPr>
        </p:nvSpPr>
        <p:spPr>
          <a:xfrm>
            <a:off x="673101" y="4691063"/>
            <a:ext cx="5378450" cy="4443412"/>
          </a:xfrm>
          <a:prstGeom prst="rect">
            <a:avLst/>
          </a:prstGeom>
        </p:spPr>
        <p:txBody>
          <a:bodyPr vert="horz" lIns="91423" tIns="45711" rIns="91423"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413" y="9378951"/>
            <a:ext cx="2914650" cy="493713"/>
          </a:xfrm>
          <a:prstGeom prst="rect">
            <a:avLst/>
          </a:prstGeom>
        </p:spPr>
        <p:txBody>
          <a:bodyPr vert="horz" lIns="91423" tIns="45711" rIns="91423" bIns="45711"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15/03/2018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15/03/2018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15/03/2018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15/03/2018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February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292080" y="5806295"/>
            <a:ext cx="3744416" cy="830997"/>
          </a:xfrm>
          <a:prstGeom prst="rect">
            <a:avLst/>
          </a:prstGeom>
          <a:noFill/>
        </p:spPr>
        <p:txBody>
          <a:bodyPr wrap="square" rtlCol="0">
            <a:spAutoFit/>
          </a:bodyPr>
          <a:lstStyle/>
          <a:p>
            <a:pPr algn="r"/>
            <a:r>
              <a:rPr lang="en-GB" sz="1600" dirty="0" smtClean="0"/>
              <a:t>Version 1.0</a:t>
            </a:r>
          </a:p>
          <a:p>
            <a:pPr algn="r"/>
            <a:r>
              <a:rPr lang="en-GB" sz="1600" dirty="0" smtClean="0"/>
              <a:t>Produced March 2018</a:t>
            </a:r>
          </a:p>
          <a:p>
            <a:pPr algn="r"/>
            <a:r>
              <a:rPr lang="en-GB" sz="1600" dirty="0" smtClean="0"/>
              <a:t>Performance Information Unit, Essex Police</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January 2018 (Essex Police data are to 28</a:t>
            </a:r>
            <a:r>
              <a:rPr lang="en-GB" sz="1200" i="1" baseline="30000" dirty="0" smtClean="0">
                <a:solidFill>
                  <a:schemeClr val="bg1">
                    <a:lumMod val="50000"/>
                  </a:schemeClr>
                </a:solidFill>
              </a:rPr>
              <a:t>th</a:t>
            </a:r>
            <a:r>
              <a:rPr lang="en-GB" sz="1200" i="1" dirty="0" smtClean="0">
                <a:solidFill>
                  <a:schemeClr val="bg1">
                    <a:lumMod val="50000"/>
                  </a:schemeClr>
                </a:solidFill>
              </a:rPr>
              <a:t> February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348708" cy="400110"/>
          </a:xfrm>
          <a:prstGeom prst="rect">
            <a:avLst/>
          </a:prstGeom>
        </p:spPr>
        <p:txBody>
          <a:bodyPr wrap="none">
            <a:spAutoFit/>
          </a:bodyPr>
          <a:lstStyle/>
          <a:p>
            <a:r>
              <a:rPr lang="en-GB" sz="2000" b="1" dirty="0" smtClean="0">
                <a:solidFill>
                  <a:schemeClr val="bg1"/>
                </a:solidFill>
              </a:rPr>
              <a:t>Crime Tree Data – Rolling 12 Months to February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3" name="Picture 2"/>
          <p:cNvPicPr>
            <a:picLocks noChangeAspect="1"/>
          </p:cNvPicPr>
          <p:nvPr/>
        </p:nvPicPr>
        <p:blipFill>
          <a:blip r:embed="rId2"/>
          <a:stretch>
            <a:fillRect/>
          </a:stretch>
        </p:blipFill>
        <p:spPr>
          <a:xfrm>
            <a:off x="107504" y="935990"/>
            <a:ext cx="8928992" cy="5296875"/>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510611" cy="400110"/>
          </a:xfrm>
          <a:prstGeom prst="rect">
            <a:avLst/>
          </a:prstGeom>
        </p:spPr>
        <p:txBody>
          <a:bodyPr wrap="none">
            <a:spAutoFit/>
          </a:bodyPr>
          <a:lstStyle/>
          <a:p>
            <a:r>
              <a:rPr lang="en-GB" sz="2000" b="1" dirty="0" smtClean="0">
                <a:solidFill>
                  <a:schemeClr val="bg1"/>
                </a:solidFill>
              </a:rPr>
              <a:t>Crime Tree Data – Rolling 12 Months to February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107504" y="1215708"/>
            <a:ext cx="8772374" cy="2357308"/>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183168" cy="400110"/>
          </a:xfrm>
          <a:prstGeom prst="rect">
            <a:avLst/>
          </a:prstGeom>
        </p:spPr>
        <p:txBody>
          <a:bodyPr wrap="none">
            <a:spAutoFit/>
          </a:bodyPr>
          <a:lstStyle/>
          <a:p>
            <a:r>
              <a:rPr lang="en-GB" sz="2000" b="1" dirty="0" smtClean="0">
                <a:solidFill>
                  <a:schemeClr val="bg1"/>
                </a:solidFill>
              </a:rPr>
              <a:t>Crime Mix – Rolling 12 Months to February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13</a:t>
            </a:r>
            <a:endParaRPr lang="en-GB" sz="1100" dirty="0"/>
          </a:p>
        </p:txBody>
      </p:sp>
      <p:sp>
        <p:nvSpPr>
          <p:cNvPr id="5" name="TextBox 4"/>
          <p:cNvSpPr txBox="1"/>
          <p:nvPr/>
        </p:nvSpPr>
        <p:spPr>
          <a:xfrm>
            <a:off x="59644" y="4221088"/>
            <a:ext cx="8976852"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2.5% point increase in the proportion of all crime; it also experienced the biggest volume rise (7,298 further offences). Public Order Offences saw a 0.7% point increase in the proportion of all crime, and experienced the second biggest volume rise (1,920 offences).  </a:t>
            </a:r>
          </a:p>
          <a:p>
            <a:endParaRPr lang="en-GB" sz="1400" dirty="0" smtClean="0">
              <a:solidFill>
                <a:srgbClr val="FF0000"/>
              </a:solidFill>
            </a:endParaRPr>
          </a:p>
          <a:p>
            <a:pPr marL="285750" indent="-285750">
              <a:buFont typeface="Arial" panose="020B0604020202020204" pitchFamily="34" charset="0"/>
              <a:buChar char="•"/>
            </a:pPr>
            <a:r>
              <a:rPr lang="en-GB" sz="1400" dirty="0" smtClean="0"/>
              <a:t>13.0% of crime is Domestic Abuse-related; this proportion has increased from 12.8% for 12 months to January 2018. Domestic Abuse-related Violence Against the Person also increased to 33.8% (from 33.4% for 12 months to January 2018).  </a:t>
            </a:r>
          </a:p>
        </p:txBody>
      </p:sp>
      <p:pic>
        <p:nvPicPr>
          <p:cNvPr id="3" name="Picture 2"/>
          <p:cNvPicPr>
            <a:picLocks noChangeAspect="1"/>
          </p:cNvPicPr>
          <p:nvPr/>
        </p:nvPicPr>
        <p:blipFill>
          <a:blip r:embed="rId2"/>
          <a:stretch>
            <a:fillRect/>
          </a:stretch>
        </p:blipFill>
        <p:spPr>
          <a:xfrm>
            <a:off x="84690" y="1219615"/>
            <a:ext cx="4487310" cy="2683811"/>
          </a:xfrm>
          <a:prstGeom prst="rect">
            <a:avLst/>
          </a:prstGeom>
        </p:spPr>
      </p:pic>
      <p:pic>
        <p:nvPicPr>
          <p:cNvPr id="6" name="Picture 5"/>
          <p:cNvPicPr>
            <a:picLocks noChangeAspect="1"/>
          </p:cNvPicPr>
          <p:nvPr/>
        </p:nvPicPr>
        <p:blipFill>
          <a:blip r:embed="rId3"/>
          <a:stretch>
            <a:fillRect/>
          </a:stretch>
        </p:blipFill>
        <p:spPr>
          <a:xfrm>
            <a:off x="4572000" y="1219614"/>
            <a:ext cx="4472488" cy="2683811"/>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2" y="716498"/>
            <a:ext cx="4780489" cy="5016758"/>
          </a:xfrm>
          <a:prstGeom prst="rect">
            <a:avLst/>
          </a:prstGeom>
          <a:noFill/>
        </p:spPr>
        <p:txBody>
          <a:bodyPr wrap="square" rtlCol="0">
            <a:spAutoFit/>
          </a:bodyPr>
          <a:lstStyle/>
          <a:p>
            <a:r>
              <a:rPr lang="en-GB" sz="1600" b="1" u="sng" dirty="0" smtClean="0"/>
              <a:t>Key Areas</a:t>
            </a:r>
          </a:p>
          <a:p>
            <a:endParaRPr lang="en-GB" sz="800" u="sng" dirty="0" smtClean="0">
              <a:solidFill>
                <a:srgbClr val="FF0000"/>
              </a:solidFill>
            </a:endParaRPr>
          </a:p>
          <a:p>
            <a:r>
              <a:rPr lang="en-GB" sz="1200" b="1" dirty="0" smtClean="0"/>
              <a:t>All Crime</a:t>
            </a:r>
            <a:endParaRPr lang="en-GB" sz="1200" b="1" dirty="0">
              <a:solidFill>
                <a:srgbClr val="FF0000"/>
              </a:solidFill>
            </a:endParaRPr>
          </a:p>
          <a:p>
            <a:pPr marL="171450" indent="-171450">
              <a:buFont typeface="Arial" panose="020B0604020202020204" pitchFamily="34" charset="0"/>
              <a:buChar char="•"/>
            </a:pPr>
            <a:r>
              <a:rPr lang="en-GB" sz="1200" dirty="0" smtClean="0"/>
              <a:t>12.0% </a:t>
            </a:r>
            <a:r>
              <a:rPr lang="en-GB" sz="1200" dirty="0"/>
              <a:t>increase </a:t>
            </a:r>
            <a:r>
              <a:rPr lang="en-GB" sz="1200" dirty="0" smtClean="0"/>
              <a:t>(14,232 additional offences).</a:t>
            </a:r>
            <a:r>
              <a:rPr lang="en-GB" sz="1200" baseline="30000" dirty="0" smtClean="0"/>
              <a:t>+ </a:t>
            </a:r>
            <a:endParaRPr lang="en-GB" sz="1200" dirty="0" smtClean="0"/>
          </a:p>
          <a:p>
            <a:pPr marL="171450" indent="-171450">
              <a:buFont typeface="Arial" panose="020B0604020202020204" pitchFamily="34" charset="0"/>
              <a:buChar char="•"/>
            </a:pPr>
            <a:r>
              <a:rPr lang="en-GB" sz="1200" dirty="0" smtClean="0"/>
              <a:t>Essex has the 6</a:t>
            </a:r>
            <a:r>
              <a:rPr lang="en-GB" sz="1200" baseline="30000" dirty="0" smtClean="0"/>
              <a:t>th</a:t>
            </a:r>
            <a:r>
              <a:rPr lang="en-GB" sz="1200" dirty="0" smtClean="0"/>
              <a:t> lowest increase (out </a:t>
            </a:r>
            <a:r>
              <a:rPr lang="en-GB" sz="1200" dirty="0"/>
              <a:t>of eight</a:t>
            </a:r>
            <a:r>
              <a:rPr lang="en-GB" sz="1200" dirty="0" smtClean="0"/>
              <a:t>) in its Most Similar Group of forces (MSG), and is 19</a:t>
            </a:r>
            <a:r>
              <a:rPr lang="en-GB" sz="1200" baseline="30000" dirty="0" smtClean="0"/>
              <a:t>th</a:t>
            </a:r>
            <a:r>
              <a:rPr lang="en-GB" sz="1200" dirty="0" smtClean="0"/>
              <a:t> nationally* for crime increase. Essex is 4</a:t>
            </a:r>
            <a:r>
              <a:rPr lang="en-GB" sz="1200" baseline="30000" dirty="0" smtClean="0"/>
              <a:t>th</a:t>
            </a:r>
            <a:r>
              <a:rPr lang="en-GB" sz="1200" dirty="0" smtClean="0"/>
              <a:t> in its MSG and 19</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all 42 forces. The </a:t>
            </a:r>
            <a:r>
              <a:rPr lang="en-GB" sz="1200" dirty="0"/>
              <a:t>national </a:t>
            </a:r>
            <a:r>
              <a:rPr lang="en-GB" sz="1200" dirty="0" smtClean="0"/>
              <a:t>increase~ </a:t>
            </a:r>
            <a:r>
              <a:rPr lang="en-GB" sz="1200" dirty="0"/>
              <a:t>was </a:t>
            </a:r>
            <a:r>
              <a:rPr lang="en-GB" sz="1200" dirty="0" smtClean="0"/>
              <a:t>15.3%.</a:t>
            </a:r>
          </a:p>
          <a:p>
            <a:pPr marL="171450" indent="-171450">
              <a:buFont typeface="Arial" panose="020B0604020202020204" pitchFamily="34" charset="0"/>
              <a:buChar char="•"/>
            </a:pPr>
            <a:r>
              <a:rPr lang="en-GB" sz="1200" dirty="0" smtClean="0"/>
              <a:t>One district experienced a statistically significant increase in February 2018.</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All Crime will decrease.</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3.5% </a:t>
            </a:r>
            <a:r>
              <a:rPr lang="en-GB" sz="1200" dirty="0"/>
              <a:t>point decrease (</a:t>
            </a:r>
            <a:r>
              <a:rPr lang="en-GB" sz="1200" dirty="0" smtClean="0"/>
              <a:t>to 16.3%).</a:t>
            </a:r>
          </a:p>
          <a:p>
            <a:pPr marL="171450" indent="-171450">
              <a:buFont typeface="Arial" panose="020B0604020202020204" pitchFamily="34" charset="0"/>
              <a:buChar char="•"/>
            </a:pPr>
            <a:r>
              <a:rPr lang="en-GB" sz="1200" dirty="0" smtClean="0"/>
              <a:t>The number of crimes solved also fell: by 7.7% (1,810 fewer solved outcomes to 21,691).</a:t>
            </a:r>
          </a:p>
          <a:p>
            <a:pPr marL="171450" indent="-171450">
              <a:buFont typeface="Arial" panose="020B0604020202020204" pitchFamily="34" charset="0"/>
              <a:buChar char="•"/>
            </a:pPr>
            <a:r>
              <a:rPr lang="en-GB" sz="1200" dirty="0" smtClean="0"/>
              <a:t>Essex </a:t>
            </a:r>
            <a:r>
              <a:rPr lang="en-GB" sz="1200" dirty="0"/>
              <a:t>is </a:t>
            </a:r>
            <a:r>
              <a:rPr lang="en-GB" sz="1200" dirty="0" smtClean="0"/>
              <a:t>6</a:t>
            </a:r>
            <a:r>
              <a:rPr lang="en-GB" sz="1200" baseline="30000" dirty="0" smtClean="0"/>
              <a:t>th</a:t>
            </a:r>
            <a:r>
              <a:rPr lang="en-GB" sz="1200" dirty="0" smtClean="0"/>
              <a:t> in its </a:t>
            </a:r>
            <a:r>
              <a:rPr lang="en-GB" sz="1200" dirty="0"/>
              <a:t>MSG and </a:t>
            </a:r>
            <a:r>
              <a:rPr lang="en-GB" sz="1200" dirty="0" smtClean="0"/>
              <a:t>21</a:t>
            </a:r>
            <a:r>
              <a:rPr lang="en-GB" sz="1200" baseline="30000" dirty="0" smtClean="0"/>
              <a:t>st</a:t>
            </a:r>
            <a:r>
              <a:rPr lang="en-GB" sz="1200" dirty="0" smtClean="0"/>
              <a:t> nationally </a:t>
            </a:r>
            <a:r>
              <a:rPr lang="en-GB" sz="1200" dirty="0"/>
              <a:t>for </a:t>
            </a:r>
            <a:r>
              <a:rPr lang="en-GB" sz="1200" dirty="0" smtClean="0"/>
              <a:t>solved rate % point change. Essex has the 4</a:t>
            </a:r>
            <a:r>
              <a:rPr lang="en-GB" sz="1200" baseline="30000" dirty="0" smtClean="0"/>
              <a:t>th</a:t>
            </a:r>
            <a:r>
              <a:rPr lang="en-GB" sz="1200" dirty="0" smtClean="0"/>
              <a:t> highest solved rate in its MSG and 22</a:t>
            </a:r>
            <a:r>
              <a:rPr lang="en-GB" sz="1200" baseline="30000" dirty="0" smtClean="0"/>
              <a:t>nd</a:t>
            </a:r>
            <a:r>
              <a:rPr lang="en-GB" sz="1200" dirty="0" smtClean="0"/>
              <a:t> nationally for solved rate.</a:t>
            </a:r>
          </a:p>
          <a:p>
            <a:pPr marL="171450" indent="-171450">
              <a:buFont typeface="Arial" panose="020B0604020202020204" pitchFamily="34" charset="0"/>
              <a:buChar char="•"/>
            </a:pPr>
            <a:r>
              <a:rPr lang="en-GB" sz="1200" dirty="0" smtClean="0"/>
              <a:t>The Force and five districts experienced statistically </a:t>
            </a:r>
            <a:r>
              <a:rPr lang="en-GB" sz="1200" dirty="0"/>
              <a:t>significant </a:t>
            </a:r>
            <a:r>
              <a:rPr lang="en-GB" sz="1200" dirty="0" smtClean="0"/>
              <a:t>decreases in February 2018.</a:t>
            </a:r>
          </a:p>
          <a:p>
            <a:pPr marL="171450" indent="-171450">
              <a:buFont typeface="Arial" panose="020B0604020202020204" pitchFamily="34" charset="0"/>
              <a:buChar char="•"/>
            </a:pPr>
            <a:r>
              <a:rPr lang="en-GB" sz="1200" dirty="0"/>
              <a:t>The </a:t>
            </a:r>
            <a:r>
              <a:rPr lang="en-GB" sz="1200" dirty="0" smtClean="0"/>
              <a:t>forecast is that the solved rate will continue to decrease.</a:t>
            </a:r>
            <a:endParaRPr lang="en-GB" sz="1200" dirty="0"/>
          </a:p>
        </p:txBody>
      </p:sp>
      <p:sp>
        <p:nvSpPr>
          <p:cNvPr id="2" name="TextBox 1"/>
          <p:cNvSpPr txBox="1"/>
          <p:nvPr/>
        </p:nvSpPr>
        <p:spPr>
          <a:xfrm>
            <a:off x="5034978" y="1145833"/>
            <a:ext cx="1236639" cy="261610"/>
          </a:xfrm>
          <a:prstGeom prst="rect">
            <a:avLst/>
          </a:prstGeom>
          <a:noFill/>
        </p:spPr>
        <p:txBody>
          <a:bodyPr wrap="square" rtlCol="0">
            <a:spAutoFit/>
          </a:bodyPr>
          <a:lstStyle/>
          <a:p>
            <a:pPr algn="ctr"/>
            <a:r>
              <a:rPr lang="en-GB" sz="1100" dirty="0" smtClean="0"/>
              <a:t>Figure 1</a:t>
            </a:r>
            <a:endParaRPr lang="en-GB" sz="1100" dirty="0"/>
          </a:p>
        </p:txBody>
      </p:sp>
      <p:sp>
        <p:nvSpPr>
          <p:cNvPr id="11" name="TextBox 10"/>
          <p:cNvSpPr txBox="1"/>
          <p:nvPr/>
        </p:nvSpPr>
        <p:spPr>
          <a:xfrm>
            <a:off x="5004048" y="3743454"/>
            <a:ext cx="1236639" cy="261610"/>
          </a:xfrm>
          <a:prstGeom prst="rect">
            <a:avLst/>
          </a:prstGeom>
          <a:noFill/>
        </p:spPr>
        <p:txBody>
          <a:bodyPr wrap="square" rtlCol="0">
            <a:spAutoFit/>
          </a:bodyPr>
          <a:lstStyle/>
          <a:p>
            <a:pPr algn="ctr"/>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35496" y="6044108"/>
            <a:ext cx="8208912" cy="707886"/>
          </a:xfrm>
          <a:prstGeom prst="rect">
            <a:avLst/>
          </a:prstGeom>
          <a:noFill/>
        </p:spPr>
        <p:txBody>
          <a:bodyPr wrap="square" rtlCol="0">
            <a:spAutoFit/>
          </a:bodyPr>
          <a:lstStyle/>
          <a:p>
            <a:r>
              <a:rPr lang="en-GB" sz="1000" baseline="30000" dirty="0" smtClean="0"/>
              <a:t>+</a:t>
            </a:r>
            <a:r>
              <a:rPr lang="en-GB" sz="1000" dirty="0" smtClean="0"/>
              <a:t> All crime increases shown are for 12 months to February 2018 compared to the same period to February 2017.</a:t>
            </a:r>
          </a:p>
          <a:p>
            <a:r>
              <a:rPr lang="en-GB" sz="1000" dirty="0" smtClean="0"/>
              <a:t>* 1st </a:t>
            </a:r>
            <a:r>
              <a:rPr lang="en-GB" sz="1000" dirty="0"/>
              <a:t>is considered best performing, and 42nd </a:t>
            </a:r>
            <a:r>
              <a:rPr lang="en-GB" sz="1000" dirty="0" smtClean="0"/>
              <a:t>worst.</a:t>
            </a:r>
          </a:p>
          <a:p>
            <a:r>
              <a:rPr lang="en-GB" sz="1000" dirty="0" smtClean="0"/>
              <a:t>~ The national increase (where the category is available) relates to the 12 months to September 2017 vs 12 months to September 2016</a:t>
            </a:r>
            <a:r>
              <a:rPr lang="en-GB" sz="1000" dirty="0" smtClean="0">
                <a:solidFill>
                  <a:srgbClr val="FF0000"/>
                </a:solidFill>
              </a:rPr>
              <a:t>.</a:t>
            </a:r>
          </a:p>
          <a:p>
            <a:r>
              <a:rPr lang="en-GB" sz="1000" baseline="30000" dirty="0" smtClean="0"/>
              <a:t>^</a:t>
            </a:r>
            <a:r>
              <a:rPr lang="en-GB" sz="1000" dirty="0" smtClean="0"/>
              <a:t> All forecasts are based on the last 12 months.</a:t>
            </a:r>
            <a:endParaRPr lang="en-GB" sz="1000" dirty="0"/>
          </a:p>
        </p:txBody>
      </p:sp>
      <p:pic>
        <p:nvPicPr>
          <p:cNvPr id="3" name="Picture 2"/>
          <p:cNvPicPr>
            <a:picLocks noChangeAspect="1"/>
          </p:cNvPicPr>
          <p:nvPr/>
        </p:nvPicPr>
        <p:blipFill>
          <a:blip r:embed="rId2"/>
          <a:stretch>
            <a:fillRect/>
          </a:stretch>
        </p:blipFill>
        <p:spPr>
          <a:xfrm>
            <a:off x="4980934" y="1424877"/>
            <a:ext cx="4016927" cy="1800000"/>
          </a:xfrm>
          <a:prstGeom prst="rect">
            <a:avLst/>
          </a:prstGeom>
        </p:spPr>
      </p:pic>
      <p:pic>
        <p:nvPicPr>
          <p:cNvPr id="4" name="Picture 3"/>
          <p:cNvPicPr>
            <a:picLocks noChangeAspect="1"/>
          </p:cNvPicPr>
          <p:nvPr/>
        </p:nvPicPr>
        <p:blipFill>
          <a:blip r:embed="rId3"/>
          <a:stretch>
            <a:fillRect/>
          </a:stretch>
        </p:blipFill>
        <p:spPr>
          <a:xfrm>
            <a:off x="5004048" y="4067254"/>
            <a:ext cx="4016927" cy="1800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0" y="723007"/>
            <a:ext cx="4780489" cy="2862322"/>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10.5% </a:t>
            </a:r>
            <a:r>
              <a:rPr lang="en-GB" sz="1200" dirty="0"/>
              <a:t>increase </a:t>
            </a:r>
            <a:r>
              <a:rPr lang="en-GB" sz="1200" dirty="0" smtClean="0"/>
              <a:t>(1,306 additional </a:t>
            </a:r>
            <a:r>
              <a:rPr lang="en-GB" sz="1200" dirty="0"/>
              <a:t>offences</a:t>
            </a:r>
            <a:r>
              <a:rPr lang="en-GB" sz="1200" dirty="0" smtClean="0"/>
              <a:t>).</a:t>
            </a:r>
          </a:p>
          <a:p>
            <a:pPr marL="171450" indent="-171450">
              <a:buFont typeface="Arial" panose="020B0604020202020204" pitchFamily="34" charset="0"/>
              <a:buChar char="•"/>
            </a:pPr>
            <a:r>
              <a:rPr lang="en-GB" sz="1200" dirty="0" smtClean="0"/>
              <a:t>Essex is 6</a:t>
            </a:r>
            <a:r>
              <a:rPr lang="en-GB" sz="1200" baseline="30000" dirty="0" smtClean="0"/>
              <a:t>th</a:t>
            </a:r>
            <a:r>
              <a:rPr lang="en-GB" sz="1200" dirty="0" smtClean="0"/>
              <a:t> in its MSG and 22</a:t>
            </a:r>
            <a:r>
              <a:rPr lang="en-GB" sz="1200" baseline="30000" dirty="0" smtClean="0"/>
              <a:t>nd</a:t>
            </a:r>
            <a:r>
              <a:rPr lang="en-GB" sz="1200" dirty="0" smtClean="0"/>
              <a:t> nationally for crime increase. Essex is 5</a:t>
            </a:r>
            <a:r>
              <a:rPr lang="en-GB" sz="1200" baseline="30000" dirty="0" smtClean="0"/>
              <a:t>th</a:t>
            </a:r>
            <a:r>
              <a:rPr lang="en-GB" sz="1200" dirty="0" smtClean="0"/>
              <a:t> in its MSG and 17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41 </a:t>
            </a:r>
            <a:r>
              <a:rPr lang="en-GB" sz="1200" dirty="0"/>
              <a:t>out of 42 forces. The national </a:t>
            </a:r>
            <a:r>
              <a:rPr lang="en-GB" sz="1200" dirty="0" smtClean="0"/>
              <a:t>increase </a:t>
            </a:r>
            <a:r>
              <a:rPr lang="en-GB" sz="1200" dirty="0"/>
              <a:t>was </a:t>
            </a:r>
            <a:r>
              <a:rPr lang="en-GB" sz="1200" dirty="0" smtClean="0"/>
              <a:t>9.4%.  </a:t>
            </a:r>
          </a:p>
          <a:p>
            <a:pPr marL="171450" indent="-171450">
              <a:buFont typeface="Arial" panose="020B0604020202020204" pitchFamily="34" charset="0"/>
              <a:buChar char="•"/>
            </a:pPr>
            <a:r>
              <a:rPr lang="en-GB" sz="1200" dirty="0" smtClean="0"/>
              <a:t>83.4% </a:t>
            </a:r>
            <a:r>
              <a:rPr lang="en-GB" sz="1200" dirty="0"/>
              <a:t>of Violence with Injury is Actual Bodily Harm (</a:t>
            </a:r>
            <a:r>
              <a:rPr lang="en-GB" sz="1200" dirty="0" smtClean="0"/>
              <a:t>ABH). By </a:t>
            </a:r>
            <a:r>
              <a:rPr lang="en-GB" sz="1200" dirty="0"/>
              <a:t>volume, ABH rose by </a:t>
            </a:r>
            <a:r>
              <a:rPr lang="en-GB" sz="1200" dirty="0" smtClean="0"/>
              <a:t>8.5% (894 </a:t>
            </a:r>
            <a:r>
              <a:rPr lang="en-GB" sz="1200" dirty="0"/>
              <a:t>additional offences).</a:t>
            </a:r>
          </a:p>
          <a:p>
            <a:pPr marL="171450" indent="-171450">
              <a:buFont typeface="Arial" panose="020B0604020202020204" pitchFamily="34" charset="0"/>
              <a:buChar char="•"/>
            </a:pPr>
            <a:r>
              <a:rPr lang="en-GB" sz="1200" dirty="0" smtClean="0"/>
              <a:t>68.5% </a:t>
            </a:r>
            <a:r>
              <a:rPr lang="en-GB" sz="1200" dirty="0"/>
              <a:t>of the increase in Violence with </a:t>
            </a:r>
            <a:r>
              <a:rPr lang="en-GB" sz="1200" dirty="0" smtClean="0"/>
              <a:t>Injury is due to the rise in ABH. There was also a 63.3% rise in ‘wounding with intent to do grievous bodily harm or resist apprehension’ (432 additional offences); this was the category with the second highest volume rise (after ABH).</a:t>
            </a:r>
          </a:p>
          <a:p>
            <a:pPr marL="171450" lvl="0" indent="-171450">
              <a:buFont typeface="Arial" panose="020B0604020202020204" pitchFamily="34" charset="0"/>
              <a:buChar char="•"/>
            </a:pPr>
            <a:r>
              <a:rPr lang="en-GB" sz="1200" dirty="0" smtClean="0"/>
              <a:t>31.3% of Violence with Injury is Domestic Abuse-related.</a:t>
            </a:r>
            <a:endParaRPr lang="en-GB" sz="1200" dirty="0"/>
          </a:p>
          <a:p>
            <a:pPr marL="171450" indent="-171450">
              <a:buFont typeface="Arial" panose="020B0604020202020204" pitchFamily="34" charset="0"/>
              <a:buChar char="•"/>
            </a:pPr>
            <a:r>
              <a:rPr lang="en-GB" sz="1200" dirty="0" smtClean="0"/>
              <a:t>Four districts </a:t>
            </a:r>
            <a:r>
              <a:rPr lang="en-GB" sz="1200" dirty="0"/>
              <a:t>experienced a statistically </a:t>
            </a:r>
            <a:r>
              <a:rPr lang="en-GB" sz="1200" dirty="0" smtClean="0"/>
              <a:t>significant decreases </a:t>
            </a:r>
            <a:r>
              <a:rPr lang="en-GB" sz="1200" dirty="0"/>
              <a:t>in </a:t>
            </a:r>
            <a:r>
              <a:rPr lang="en-GB" sz="1200" dirty="0" smtClean="0"/>
              <a:t>February </a:t>
            </a:r>
            <a:r>
              <a:rPr lang="en-GB" sz="1200" dirty="0"/>
              <a:t>2018.</a:t>
            </a:r>
          </a:p>
          <a:p>
            <a:pPr marL="171450" indent="-171450">
              <a:buFont typeface="Arial" panose="020B0604020202020204" pitchFamily="34" charset="0"/>
              <a:buChar char="•"/>
            </a:pPr>
            <a:r>
              <a:rPr lang="en-GB" sz="1200" dirty="0" smtClean="0"/>
              <a:t>The forecast is </a:t>
            </a:r>
            <a:r>
              <a:rPr lang="en-GB" sz="1200" dirty="0"/>
              <a:t>that </a:t>
            </a:r>
            <a:r>
              <a:rPr lang="en-GB" sz="1200" dirty="0" smtClean="0"/>
              <a:t>Violence with Injury will decrease.</a:t>
            </a:r>
            <a:endParaRPr lang="en-GB" sz="1200" dirty="0"/>
          </a:p>
        </p:txBody>
      </p:sp>
      <p:sp>
        <p:nvSpPr>
          <p:cNvPr id="11" name="TextBox 10"/>
          <p:cNvSpPr txBox="1"/>
          <p:nvPr/>
        </p:nvSpPr>
        <p:spPr>
          <a:xfrm>
            <a:off x="5025453" y="903387"/>
            <a:ext cx="1236639" cy="261610"/>
          </a:xfrm>
          <a:prstGeom prst="rect">
            <a:avLst/>
          </a:prstGeom>
          <a:noFill/>
        </p:spPr>
        <p:txBody>
          <a:bodyPr wrap="square" rtlCol="0">
            <a:spAutoFit/>
          </a:bodyPr>
          <a:lstStyle/>
          <a:p>
            <a:pPr algn="ctr"/>
            <a:r>
              <a:rPr lang="en-GB" sz="1100" dirty="0" smtClean="0"/>
              <a:t>Figure 3</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3" name="TextBox 12"/>
          <p:cNvSpPr txBox="1"/>
          <p:nvPr/>
        </p:nvSpPr>
        <p:spPr>
          <a:xfrm>
            <a:off x="62831" y="3784972"/>
            <a:ext cx="4725193" cy="2308324"/>
          </a:xfrm>
          <a:prstGeom prst="rect">
            <a:avLst/>
          </a:prstGeom>
          <a:noFill/>
        </p:spPr>
        <p:txBody>
          <a:bodyPr wrap="square" rtlCol="0">
            <a:spAutoFit/>
          </a:bodyPr>
          <a:lstStyle/>
          <a:p>
            <a:r>
              <a:rPr lang="en-GB" sz="1200" b="1" dirty="0" smtClean="0"/>
              <a:t>Domestic Abuse</a:t>
            </a:r>
            <a:endParaRPr lang="en-GB" sz="1200" b="1" dirty="0"/>
          </a:p>
          <a:p>
            <a:pPr marL="171450" indent="-171450">
              <a:buFont typeface="Arial" panose="020B0604020202020204" pitchFamily="34" charset="0"/>
              <a:buChar char="•"/>
            </a:pPr>
            <a:r>
              <a:rPr lang="en-GB" sz="1200" dirty="0" smtClean="0"/>
              <a:t>27.6% </a:t>
            </a:r>
            <a:r>
              <a:rPr lang="en-GB" sz="1200" dirty="0"/>
              <a:t>increase </a:t>
            </a:r>
            <a:r>
              <a:rPr lang="en-GB" sz="1200" dirty="0" smtClean="0"/>
              <a:t>(3,751 additional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iQuanta** for Domestic Abuse.</a:t>
            </a:r>
          </a:p>
          <a:p>
            <a:pPr marL="171450" indent="-171450">
              <a:buFont typeface="Arial" panose="020B0604020202020204" pitchFamily="34" charset="0"/>
              <a:buChar char="•"/>
            </a:pPr>
            <a:r>
              <a:rPr lang="en-GB" sz="1200" dirty="0" smtClean="0"/>
              <a:t>The Force and eight districts experienced statistically </a:t>
            </a:r>
            <a:r>
              <a:rPr lang="en-GB" sz="1200" dirty="0"/>
              <a:t>significant </a:t>
            </a:r>
            <a:r>
              <a:rPr lang="en-GB" sz="1200" dirty="0" smtClean="0"/>
              <a:t>increases </a:t>
            </a:r>
            <a:r>
              <a:rPr lang="en-GB" sz="1200" dirty="0"/>
              <a:t>in </a:t>
            </a:r>
            <a:r>
              <a:rPr lang="en-GB" sz="1200" dirty="0" smtClean="0"/>
              <a:t>February 2018.</a:t>
            </a:r>
          </a:p>
          <a:p>
            <a:pPr marL="171450" indent="-171450">
              <a:buFont typeface="Arial" panose="020B0604020202020204" pitchFamily="34" charset="0"/>
              <a:buChar char="•"/>
            </a:pPr>
            <a:r>
              <a:rPr lang="en-GB" sz="1200" dirty="0" smtClean="0"/>
              <a:t>The forecast is </a:t>
            </a:r>
            <a:r>
              <a:rPr lang="en-GB" sz="1200" dirty="0"/>
              <a:t>that Domestic </a:t>
            </a:r>
            <a:r>
              <a:rPr lang="en-GB" sz="1200" dirty="0" smtClean="0"/>
              <a:t>Abuse (all risk levels combined) will continue </a:t>
            </a:r>
            <a:r>
              <a:rPr lang="en-GB" sz="1200" dirty="0"/>
              <a:t>to rise</a:t>
            </a:r>
            <a:r>
              <a:rPr lang="en-GB" sz="1200" dirty="0" smtClean="0"/>
              <a:t>.</a:t>
            </a:r>
          </a:p>
          <a:p>
            <a:pPr marL="171450" indent="-171450">
              <a:buFont typeface="Arial" panose="020B0604020202020204" pitchFamily="34" charset="0"/>
              <a:buChar char="•"/>
            </a:pPr>
            <a:endParaRPr lang="en-GB" sz="1200" dirty="0">
              <a:solidFill>
                <a:srgbClr val="FF0000"/>
              </a:solidFill>
            </a:endParaRPr>
          </a:p>
          <a:p>
            <a:pPr marL="171450" indent="-171450">
              <a:buFont typeface="Arial" panose="020B0604020202020204" pitchFamily="34" charset="0"/>
              <a:buChar char="•"/>
            </a:pPr>
            <a:r>
              <a:rPr lang="en-GB" sz="1200" dirty="0" smtClean="0"/>
              <a:t>High Risk Domestic Abuse 25.5% decrease (691 offences).</a:t>
            </a:r>
          </a:p>
          <a:p>
            <a:pPr marL="171450" indent="-171450">
              <a:buFont typeface="Arial" panose="020B0604020202020204" pitchFamily="34" charset="0"/>
              <a:buChar char="•"/>
            </a:pPr>
            <a:r>
              <a:rPr lang="en-GB" sz="1200" dirty="0" smtClean="0"/>
              <a:t>Medium Risk Domestic Abuse 28.9% decrease (1,792 offences).</a:t>
            </a:r>
          </a:p>
          <a:p>
            <a:pPr marL="171450" indent="-171450">
              <a:buFont typeface="Arial" panose="020B0604020202020204" pitchFamily="34" charset="0"/>
              <a:buChar char="•"/>
            </a:pPr>
            <a:r>
              <a:rPr lang="en-GB" sz="1200" dirty="0" smtClean="0"/>
              <a:t>Standard Risk Domestic Abuse 131.8% increase (5,858 offences).</a:t>
            </a:r>
          </a:p>
        </p:txBody>
      </p:sp>
      <p:sp>
        <p:nvSpPr>
          <p:cNvPr id="15" name="TextBox 14"/>
          <p:cNvSpPr txBox="1"/>
          <p:nvPr/>
        </p:nvSpPr>
        <p:spPr>
          <a:xfrm>
            <a:off x="4994523" y="3861048"/>
            <a:ext cx="1236639" cy="261610"/>
          </a:xfrm>
          <a:prstGeom prst="rect">
            <a:avLst/>
          </a:prstGeom>
          <a:noFill/>
        </p:spPr>
        <p:txBody>
          <a:bodyPr wrap="square" rtlCol="0">
            <a:spAutoFit/>
          </a:bodyPr>
          <a:lstStyle/>
          <a:p>
            <a:pPr algn="ctr"/>
            <a:r>
              <a:rPr lang="en-GB" sz="1100" dirty="0" smtClean="0"/>
              <a:t>Figure </a:t>
            </a:r>
            <a:r>
              <a:rPr lang="en-GB" sz="1100" dirty="0"/>
              <a:t>4</a:t>
            </a:r>
          </a:p>
        </p:txBody>
      </p:sp>
      <p:sp>
        <p:nvSpPr>
          <p:cNvPr id="14" name="TextBox 13"/>
          <p:cNvSpPr txBox="1"/>
          <p:nvPr/>
        </p:nvSpPr>
        <p:spPr>
          <a:xfrm>
            <a:off x="1116" y="6457890"/>
            <a:ext cx="8424936" cy="400110"/>
          </a:xfrm>
          <a:prstGeom prst="rect">
            <a:avLst/>
          </a:prstGeom>
          <a:noFill/>
        </p:spPr>
        <p:txBody>
          <a:bodyPr wrap="square" rtlCol="0">
            <a:spAutoFit/>
          </a:bodyPr>
          <a:lstStyle/>
          <a:p>
            <a:r>
              <a:rPr lang="en-GB" sz="1000" dirty="0" smtClean="0"/>
              <a:t>** A web-based service provided for the use of Police forces, Community Safety Partnerships (CSPs) </a:t>
            </a:r>
            <a:r>
              <a:rPr lang="en-GB" sz="1000" dirty="0"/>
              <a:t>and Her Majesty’s Inspectorate of </a:t>
            </a:r>
            <a:r>
              <a:rPr lang="en-GB" sz="1000" dirty="0" smtClean="0"/>
              <a:t>Constabulary and Fire &amp; Rescue Service (HMICFRS). </a:t>
            </a:r>
            <a:endParaRPr lang="en-GB" sz="1000" dirty="0"/>
          </a:p>
        </p:txBody>
      </p:sp>
      <p:sp>
        <p:nvSpPr>
          <p:cNvPr id="16" name="TextBox 15"/>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endParaRPr lang="en-GB" sz="1000" dirty="0"/>
          </a:p>
        </p:txBody>
      </p:sp>
      <p:pic>
        <p:nvPicPr>
          <p:cNvPr id="2" name="Picture 1"/>
          <p:cNvPicPr>
            <a:picLocks noChangeAspect="1"/>
          </p:cNvPicPr>
          <p:nvPr/>
        </p:nvPicPr>
        <p:blipFill>
          <a:blip r:embed="rId2"/>
          <a:stretch>
            <a:fillRect/>
          </a:stretch>
        </p:blipFill>
        <p:spPr>
          <a:xfrm>
            <a:off x="5024419" y="1191541"/>
            <a:ext cx="4016927" cy="1800000"/>
          </a:xfrm>
          <a:prstGeom prst="rect">
            <a:avLst/>
          </a:prstGeom>
        </p:spPr>
      </p:pic>
      <p:pic>
        <p:nvPicPr>
          <p:cNvPr id="4" name="Picture 3"/>
          <p:cNvPicPr>
            <a:picLocks noChangeAspect="1"/>
          </p:cNvPicPr>
          <p:nvPr/>
        </p:nvPicPr>
        <p:blipFill>
          <a:blip r:embed="rId3"/>
          <a:stretch>
            <a:fillRect/>
          </a:stretch>
        </p:blipFill>
        <p:spPr>
          <a:xfrm>
            <a:off x="5021472" y="4149080"/>
            <a:ext cx="4016927" cy="1800000"/>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6863" y="1079158"/>
            <a:ext cx="1236639" cy="261610"/>
          </a:xfrm>
          <a:prstGeom prst="rect">
            <a:avLst/>
          </a:prstGeom>
          <a:noFill/>
        </p:spPr>
        <p:txBody>
          <a:bodyPr wrap="square" rtlCol="0">
            <a:spAutoFit/>
          </a:bodyPr>
          <a:lstStyle/>
          <a:p>
            <a:pPr algn="ctr"/>
            <a:r>
              <a:rPr lang="en-GB" sz="1100" dirty="0" smtClean="0"/>
              <a:t>Figure 5</a:t>
            </a:r>
            <a:endParaRPr lang="en-GB" sz="1100" dirty="0"/>
          </a:p>
        </p:txBody>
      </p:sp>
      <p:sp>
        <p:nvSpPr>
          <p:cNvPr id="14" name="TextBox 13"/>
          <p:cNvSpPr txBox="1"/>
          <p:nvPr/>
        </p:nvSpPr>
        <p:spPr>
          <a:xfrm>
            <a:off x="5004048" y="3959478"/>
            <a:ext cx="1236639" cy="261610"/>
          </a:xfrm>
          <a:prstGeom prst="rect">
            <a:avLst/>
          </a:prstGeom>
          <a:noFill/>
        </p:spPr>
        <p:txBody>
          <a:bodyPr wrap="square" rtlCol="0">
            <a:spAutoFit/>
          </a:bodyPr>
          <a:lstStyle/>
          <a:p>
            <a:pPr algn="ctr"/>
            <a:r>
              <a:rPr lang="en-GB" sz="1100" dirty="0" smtClean="0"/>
              <a:t>Figure 6</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828793"/>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5" name="TextBox 14"/>
          <p:cNvSpPr txBox="1"/>
          <p:nvPr/>
        </p:nvSpPr>
        <p:spPr>
          <a:xfrm>
            <a:off x="29564" y="6269250"/>
            <a:ext cx="9041346" cy="369332"/>
          </a:xfrm>
          <a:prstGeom prst="rect">
            <a:avLst/>
          </a:prstGeom>
          <a:noFill/>
        </p:spPr>
        <p:txBody>
          <a:bodyPr wrap="square" rtlCol="0">
            <a:spAutoFit/>
          </a:bodyPr>
          <a:lstStyle/>
          <a:p>
            <a:r>
              <a:rPr lang="en-GB" sz="900" dirty="0" smtClean="0"/>
              <a:t>* Offences included within the Violence without </a:t>
            </a:r>
            <a:r>
              <a:rPr lang="en-GB" sz="900" dirty="0"/>
              <a:t>Injury classification </a:t>
            </a:r>
            <a:r>
              <a:rPr lang="en-GB" sz="900" dirty="0" smtClean="0"/>
              <a:t>changed in November 2017.  Offences involving “Stalking and Harassment” have now been removed and are within a separate category. Please note iQuanta related positions still relate to the former definition.</a:t>
            </a:r>
            <a:endParaRPr lang="en-GB" sz="900" dirty="0"/>
          </a:p>
        </p:txBody>
      </p:sp>
      <p:sp>
        <p:nvSpPr>
          <p:cNvPr id="11" name="TextBox 10"/>
          <p:cNvSpPr txBox="1"/>
          <p:nvPr/>
        </p:nvSpPr>
        <p:spPr>
          <a:xfrm>
            <a:off x="-1826" y="1141384"/>
            <a:ext cx="5005874" cy="2862322"/>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10 out of 14 districts experienced </a:t>
            </a:r>
            <a:r>
              <a:rPr lang="en-GB" sz="1200" dirty="0"/>
              <a:t>statistically significant </a:t>
            </a:r>
            <a:r>
              <a:rPr lang="en-GB" sz="1200" dirty="0" smtClean="0"/>
              <a:t>increases in February 2018.</a:t>
            </a:r>
            <a:endParaRPr lang="en-GB" sz="1200" dirty="0"/>
          </a:p>
          <a:p>
            <a:pPr marL="171450" indent="-171450">
              <a:buFont typeface="Arial" panose="020B0604020202020204" pitchFamily="34" charset="0"/>
              <a:buChar char="•"/>
            </a:pPr>
            <a:r>
              <a:rPr lang="en-GB" sz="1200" dirty="0" smtClean="0"/>
              <a:t>45.7% </a:t>
            </a:r>
            <a:r>
              <a:rPr lang="en-GB" sz="1200" dirty="0"/>
              <a:t>increase </a:t>
            </a:r>
            <a:r>
              <a:rPr lang="en-GB" sz="1200" dirty="0" smtClean="0"/>
              <a:t>(3,224 </a:t>
            </a:r>
            <a:r>
              <a:rPr lang="en-GB" sz="1200" dirty="0"/>
              <a:t>additional </a:t>
            </a:r>
            <a:r>
              <a:rPr lang="en-GB" sz="1200" dirty="0" smtClean="0"/>
              <a:t>offences). 84.4% of this was as a result of an increase in Malicious Communications.</a:t>
            </a:r>
          </a:p>
          <a:p>
            <a:pPr marL="171450" indent="-171450">
              <a:buFont typeface="Arial" panose="020B0604020202020204" pitchFamily="34" charset="0"/>
              <a:buChar char="•"/>
            </a:pPr>
            <a:r>
              <a:rPr lang="en-GB" sz="1200" dirty="0"/>
              <a:t>Malicious Communication </a:t>
            </a:r>
            <a:r>
              <a:rPr lang="en-GB" sz="1200" dirty="0" smtClean="0"/>
              <a:t>experienced a 78.3% increase </a:t>
            </a:r>
            <a:r>
              <a:rPr lang="en-GB" sz="1200" dirty="0"/>
              <a:t>to </a:t>
            </a:r>
            <a:r>
              <a:rPr lang="en-GB" sz="1200" dirty="0" smtClean="0"/>
              <a:t>6,196 </a:t>
            </a:r>
            <a:r>
              <a:rPr lang="en-GB" sz="1200" dirty="0"/>
              <a:t>offences (</a:t>
            </a:r>
            <a:r>
              <a:rPr lang="en-GB" sz="1200" dirty="0" smtClean="0"/>
              <a:t>2,720 </a:t>
            </a:r>
            <a:r>
              <a:rPr lang="en-GB" sz="1200" dirty="0"/>
              <a:t>more</a:t>
            </a:r>
            <a:r>
              <a:rPr lang="en-GB" sz="1200" dirty="0" smtClean="0"/>
              <a:t>), and accounted </a:t>
            </a:r>
            <a:r>
              <a:rPr lang="en-GB" sz="1200" dirty="0"/>
              <a:t>for </a:t>
            </a:r>
            <a:r>
              <a:rPr lang="en-GB" sz="1200" dirty="0" smtClean="0"/>
              <a:t>60.3% of Stalking and Harassment.</a:t>
            </a:r>
          </a:p>
          <a:p>
            <a:pPr marL="171450" indent="-171450">
              <a:buFont typeface="Arial" panose="020B0604020202020204" pitchFamily="34" charset="0"/>
              <a:buChar char="•"/>
            </a:pPr>
            <a:r>
              <a:rPr lang="en-GB" sz="1200" dirty="0" smtClean="0"/>
              <a:t>Harassment saw a 22.8% increase to 3,178 (590 more offences) </a:t>
            </a:r>
            <a:r>
              <a:rPr lang="en-GB" sz="1200" dirty="0"/>
              <a:t>and </a:t>
            </a:r>
            <a:r>
              <a:rPr lang="en-GB" sz="1200" dirty="0" smtClean="0"/>
              <a:t>accounts for 30.9% of Stalking and Harassment.</a:t>
            </a:r>
          </a:p>
          <a:p>
            <a:pPr marL="171450" indent="-171450">
              <a:buFont typeface="Arial" panose="020B0604020202020204" pitchFamily="34" charset="0"/>
              <a:buChar char="•"/>
            </a:pPr>
            <a:r>
              <a:rPr lang="en-GB" sz="1200" dirty="0" smtClean="0"/>
              <a:t>There </a:t>
            </a:r>
            <a:r>
              <a:rPr lang="en-GB" sz="1200" dirty="0"/>
              <a:t>are </a:t>
            </a:r>
            <a:r>
              <a:rPr lang="en-GB" sz="1200" dirty="0" smtClean="0"/>
              <a:t>no full year </a:t>
            </a:r>
            <a:r>
              <a:rPr lang="en-GB" sz="1200" dirty="0"/>
              <a:t>national or MSG comparisons on </a:t>
            </a:r>
            <a:r>
              <a:rPr lang="en-GB" sz="1200" dirty="0" smtClean="0"/>
              <a:t>iQuanta.</a:t>
            </a:r>
          </a:p>
          <a:p>
            <a:pPr marL="171450" indent="-171450">
              <a:buFont typeface="Arial" panose="020B0604020202020204" pitchFamily="34" charset="0"/>
              <a:buChar char="•"/>
            </a:pPr>
            <a:r>
              <a:rPr lang="en-GB" sz="1200" dirty="0" smtClean="0"/>
              <a:t>33.2% of offences were Domestic Abuse-related.</a:t>
            </a:r>
          </a:p>
          <a:p>
            <a:pPr marL="171450" indent="-171450">
              <a:buFont typeface="Arial" panose="020B0604020202020204" pitchFamily="34" charset="0"/>
              <a:buChar char="•"/>
            </a:pPr>
            <a:r>
              <a:rPr lang="en-GB" sz="1200" dirty="0" smtClean="0"/>
              <a:t>The </a:t>
            </a:r>
            <a:r>
              <a:rPr lang="en-GB" sz="1200" dirty="0"/>
              <a:t>national increase was </a:t>
            </a:r>
            <a:r>
              <a:rPr lang="en-GB" sz="1200" dirty="0" smtClean="0"/>
              <a:t>35.9%. </a:t>
            </a:r>
            <a:endParaRPr lang="en-GB" sz="1200" dirty="0"/>
          </a:p>
          <a:p>
            <a:pPr marL="171450" lvl="0" indent="-171450">
              <a:buFont typeface="Arial" panose="020B0604020202020204" pitchFamily="34" charset="0"/>
              <a:buChar char="•"/>
            </a:pPr>
            <a:r>
              <a:rPr lang="en-GB" sz="1200" dirty="0" smtClean="0"/>
              <a:t>The forecast is that Stalking and Harassment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7" name="TextBox 16"/>
          <p:cNvSpPr txBox="1"/>
          <p:nvPr/>
        </p:nvSpPr>
        <p:spPr>
          <a:xfrm>
            <a:off x="126585" y="4107380"/>
            <a:ext cx="4888704" cy="1569660"/>
          </a:xfrm>
          <a:prstGeom prst="rect">
            <a:avLst/>
          </a:prstGeom>
          <a:noFill/>
        </p:spPr>
        <p:txBody>
          <a:bodyPr wrap="square" rtlCol="0">
            <a:spAutoFit/>
          </a:bodyPr>
          <a:lstStyle/>
          <a:p>
            <a:r>
              <a:rPr lang="en-GB" sz="1200" b="1" dirty="0" smtClean="0"/>
              <a:t>Other Burglary </a:t>
            </a:r>
          </a:p>
          <a:p>
            <a:pPr marL="171450" indent="-171450">
              <a:buFont typeface="Arial" panose="020B0604020202020204" pitchFamily="34" charset="0"/>
              <a:buChar char="•"/>
            </a:pPr>
            <a:r>
              <a:rPr lang="en-GB" sz="1200" dirty="0" smtClean="0"/>
              <a:t>The Force and two out of 14 districts experienced </a:t>
            </a:r>
            <a:r>
              <a:rPr lang="en-GB" sz="1200" dirty="0"/>
              <a:t>statistically significant </a:t>
            </a:r>
            <a:r>
              <a:rPr lang="en-GB" sz="1200" dirty="0" smtClean="0"/>
              <a:t>decreases in February 2018. One district saw a statistically significant increase.</a:t>
            </a:r>
          </a:p>
          <a:p>
            <a:pPr marL="171450" indent="-171450">
              <a:buFont typeface="Arial" panose="020B0604020202020204" pitchFamily="34" charset="0"/>
              <a:buChar char="•"/>
            </a:pPr>
            <a:r>
              <a:rPr lang="en-GB" sz="1200" dirty="0" smtClean="0"/>
              <a:t>0.8% decrease (50 fewer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a:t>
            </a:r>
            <a:r>
              <a:rPr lang="en-GB" sz="1200" dirty="0" smtClean="0"/>
              <a:t>national </a:t>
            </a:r>
            <a:r>
              <a:rPr lang="en-GB" sz="1200" dirty="0"/>
              <a:t>or MSG comparisons on </a:t>
            </a:r>
            <a:r>
              <a:rPr lang="en-GB" sz="1200" dirty="0" err="1"/>
              <a:t>iQuanta</a:t>
            </a:r>
            <a:r>
              <a:rPr lang="en-GB" sz="1200" dirty="0"/>
              <a:t>.</a:t>
            </a:r>
          </a:p>
          <a:p>
            <a:pPr marL="171450" indent="-171450">
              <a:buFont typeface="Arial" panose="020B0604020202020204" pitchFamily="34" charset="0"/>
              <a:buChar char="•"/>
            </a:pPr>
            <a:r>
              <a:rPr lang="en-GB" sz="1200" dirty="0" smtClean="0"/>
              <a:t>The forecast is that Other Burglary offences will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2" name="Picture 1"/>
          <p:cNvPicPr>
            <a:picLocks noChangeAspect="1"/>
          </p:cNvPicPr>
          <p:nvPr/>
        </p:nvPicPr>
        <p:blipFill>
          <a:blip r:embed="rId2"/>
          <a:stretch>
            <a:fillRect/>
          </a:stretch>
        </p:blipFill>
        <p:spPr>
          <a:xfrm>
            <a:off x="5053983" y="1340768"/>
            <a:ext cx="4016927" cy="1800000"/>
          </a:xfrm>
          <a:prstGeom prst="rect">
            <a:avLst/>
          </a:prstGeom>
        </p:spPr>
      </p:pic>
      <p:pic>
        <p:nvPicPr>
          <p:cNvPr id="4" name="Picture 3"/>
          <p:cNvPicPr>
            <a:picLocks noChangeAspect="1"/>
          </p:cNvPicPr>
          <p:nvPr/>
        </p:nvPicPr>
        <p:blipFill>
          <a:blip r:embed="rId3"/>
          <a:stretch>
            <a:fillRect/>
          </a:stretch>
        </p:blipFill>
        <p:spPr>
          <a:xfrm>
            <a:off x="5019569" y="4293296"/>
            <a:ext cx="4016927" cy="18000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7329" y="849923"/>
            <a:ext cx="1236639" cy="261610"/>
          </a:xfrm>
          <a:prstGeom prst="rect">
            <a:avLst/>
          </a:prstGeom>
          <a:noFill/>
        </p:spPr>
        <p:txBody>
          <a:bodyPr wrap="square" rtlCol="0">
            <a:spAutoFit/>
          </a:bodyPr>
          <a:lstStyle/>
          <a:p>
            <a:pPr algn="ctr"/>
            <a:r>
              <a:rPr lang="en-GB" sz="1100" dirty="0" smtClean="0"/>
              <a:t>Figure 7</a:t>
            </a:r>
            <a:endParaRPr lang="en-GB" sz="1100" dirty="0"/>
          </a:p>
        </p:txBody>
      </p:sp>
      <p:sp>
        <p:nvSpPr>
          <p:cNvPr id="14" name="TextBox 13"/>
          <p:cNvSpPr txBox="1"/>
          <p:nvPr/>
        </p:nvSpPr>
        <p:spPr>
          <a:xfrm>
            <a:off x="5030855" y="4175502"/>
            <a:ext cx="1236639" cy="261610"/>
          </a:xfrm>
          <a:prstGeom prst="rect">
            <a:avLst/>
          </a:prstGeom>
          <a:noFill/>
        </p:spPr>
        <p:txBody>
          <a:bodyPr wrap="square" rtlCol="0">
            <a:spAutoFit/>
          </a:bodyPr>
          <a:lstStyle/>
          <a:p>
            <a:pPr algn="ctr"/>
            <a:r>
              <a:rPr lang="en-GB" sz="1100" dirty="0" smtClean="0"/>
              <a:t>Figure 8</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6" name="TextBox 15"/>
          <p:cNvSpPr txBox="1"/>
          <p:nvPr/>
        </p:nvSpPr>
        <p:spPr>
          <a:xfrm>
            <a:off x="169534" y="985952"/>
            <a:ext cx="4888704" cy="2123658"/>
          </a:xfrm>
          <a:prstGeom prst="rect">
            <a:avLst/>
          </a:prstGeom>
          <a:noFill/>
        </p:spPr>
        <p:txBody>
          <a:bodyPr wrap="square" rtlCol="0">
            <a:spAutoFit/>
          </a:bodyPr>
          <a:lstStyle/>
          <a:p>
            <a:r>
              <a:rPr lang="en-GB" sz="1200" b="1" dirty="0" smtClean="0"/>
              <a:t>Vehicle Interference Offences</a:t>
            </a:r>
            <a:endParaRPr lang="en-GB" sz="1200" b="1" dirty="0"/>
          </a:p>
          <a:p>
            <a:pPr marL="171450" indent="-171450">
              <a:buFont typeface="Arial" panose="020B0604020202020204" pitchFamily="34" charset="0"/>
              <a:buChar char="•"/>
            </a:pPr>
            <a:r>
              <a:rPr lang="en-GB" sz="1200" dirty="0"/>
              <a:t>The </a:t>
            </a:r>
            <a:r>
              <a:rPr lang="en-GB" sz="1200" dirty="0" smtClean="0"/>
              <a:t>Force and four out of 14 districts experienced </a:t>
            </a:r>
            <a:r>
              <a:rPr lang="en-GB" sz="1200" dirty="0"/>
              <a:t>statistically significant </a:t>
            </a:r>
            <a:r>
              <a:rPr lang="en-GB" sz="1200" dirty="0" smtClean="0"/>
              <a:t>increases in February 2018. One district saw a statistically significant decrease.</a:t>
            </a:r>
          </a:p>
          <a:p>
            <a:pPr marL="171450" indent="-171450">
              <a:buFont typeface="Arial" panose="020B0604020202020204" pitchFamily="34" charset="0"/>
              <a:buChar char="•"/>
            </a:pPr>
            <a:r>
              <a:rPr lang="en-GB" sz="1200" dirty="0" smtClean="0"/>
              <a:t>37.5% </a:t>
            </a:r>
            <a:r>
              <a:rPr lang="en-GB" sz="1200" dirty="0"/>
              <a:t>increase </a:t>
            </a:r>
            <a:r>
              <a:rPr lang="en-GB" sz="1200" dirty="0" smtClean="0"/>
              <a:t>(511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4</a:t>
            </a:r>
            <a:r>
              <a:rPr lang="en-GB" sz="1200" baseline="30000" dirty="0" smtClean="0"/>
              <a:t>th</a:t>
            </a:r>
            <a:r>
              <a:rPr lang="en-GB" sz="1200" dirty="0" smtClean="0"/>
              <a:t> in its </a:t>
            </a:r>
            <a:r>
              <a:rPr lang="en-GB" sz="1200" dirty="0"/>
              <a:t>MSG and </a:t>
            </a:r>
            <a:r>
              <a:rPr lang="en-GB" sz="1200" dirty="0" smtClean="0"/>
              <a:t>24</a:t>
            </a:r>
            <a:r>
              <a:rPr lang="en-GB" sz="1200" baseline="30000" dirty="0" smtClean="0"/>
              <a:t>th</a:t>
            </a:r>
            <a:r>
              <a:rPr lang="en-GB" sz="1200" dirty="0" smtClean="0"/>
              <a:t> nationally </a:t>
            </a:r>
            <a:r>
              <a:rPr lang="en-GB" sz="1200" dirty="0"/>
              <a:t>for crime increase</a:t>
            </a:r>
            <a:r>
              <a:rPr lang="en-GB" sz="1200" dirty="0" smtClean="0"/>
              <a:t>. Essex is 4</a:t>
            </a:r>
            <a:r>
              <a:rPr lang="en-GB" sz="1200" baseline="30000" dirty="0" smtClean="0"/>
              <a:t>th</a:t>
            </a:r>
            <a:r>
              <a:rPr lang="en-GB" sz="1200" dirty="0" smtClean="0"/>
              <a:t> in its MSG and 24</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39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Vehicle Interference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1" name="TextBox 10"/>
          <p:cNvSpPr txBox="1"/>
          <p:nvPr/>
        </p:nvSpPr>
        <p:spPr>
          <a:xfrm>
            <a:off x="98625" y="4293096"/>
            <a:ext cx="4888704" cy="1754326"/>
          </a:xfrm>
          <a:prstGeom prst="rect">
            <a:avLst/>
          </a:prstGeom>
          <a:noFill/>
        </p:spPr>
        <p:txBody>
          <a:bodyPr wrap="square" rtlCol="0">
            <a:spAutoFit/>
          </a:bodyPr>
          <a:lstStyle/>
          <a:p>
            <a:r>
              <a:rPr lang="en-GB" sz="1200" b="1" dirty="0" smtClean="0"/>
              <a:t>Criminal Damage Offences</a:t>
            </a:r>
            <a:endParaRPr lang="en-GB" sz="1200" b="1" dirty="0"/>
          </a:p>
          <a:p>
            <a:pPr marL="171450" indent="-171450">
              <a:buFont typeface="Arial" panose="020B0604020202020204" pitchFamily="34" charset="0"/>
              <a:buChar char="•"/>
            </a:pPr>
            <a:r>
              <a:rPr lang="en-GB" sz="1200" dirty="0"/>
              <a:t>The </a:t>
            </a:r>
            <a:r>
              <a:rPr lang="en-GB" sz="1200" dirty="0" smtClean="0"/>
              <a:t>Force experienced a statistically </a:t>
            </a:r>
            <a:r>
              <a:rPr lang="en-GB" sz="1200" dirty="0"/>
              <a:t>significant </a:t>
            </a:r>
            <a:r>
              <a:rPr lang="en-GB" sz="1200" dirty="0" smtClean="0"/>
              <a:t>decrease in February 2018. </a:t>
            </a:r>
          </a:p>
          <a:p>
            <a:pPr marL="171450" indent="-171450">
              <a:buFont typeface="Arial" panose="020B0604020202020204" pitchFamily="34" charset="0"/>
              <a:buChar char="•"/>
            </a:pPr>
            <a:r>
              <a:rPr lang="en-GB" sz="1200" dirty="0" smtClean="0"/>
              <a:t>3.6% </a:t>
            </a:r>
            <a:r>
              <a:rPr lang="en-GB" sz="1200" dirty="0"/>
              <a:t>increase </a:t>
            </a:r>
            <a:r>
              <a:rPr lang="en-GB" sz="1200" dirty="0" smtClean="0"/>
              <a:t>(535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a:t>
            </a:r>
            <a:r>
              <a:rPr lang="en-GB" sz="1200" dirty="0"/>
              <a:t>MSG and </a:t>
            </a:r>
            <a:r>
              <a:rPr lang="en-GB" sz="1200" dirty="0" smtClean="0"/>
              <a:t>11</a:t>
            </a:r>
            <a:r>
              <a:rPr lang="en-GB" sz="1200" baseline="30000" dirty="0" smtClean="0"/>
              <a:t>th</a:t>
            </a:r>
            <a:r>
              <a:rPr lang="en-GB" sz="1200" dirty="0" smtClean="0"/>
              <a:t> nationally </a:t>
            </a:r>
            <a:r>
              <a:rPr lang="en-GB" sz="1200" dirty="0"/>
              <a:t>for crime increase</a:t>
            </a:r>
            <a:r>
              <a:rPr lang="en-GB" sz="1200" dirty="0" smtClean="0"/>
              <a:t>. Essex is 4</a:t>
            </a:r>
            <a:r>
              <a:rPr lang="en-GB" sz="1200" baseline="30000" dirty="0" smtClean="0"/>
              <a:t>th</a:t>
            </a:r>
            <a:r>
              <a:rPr lang="en-GB" sz="1200" dirty="0" smtClean="0"/>
              <a:t> in its MSG and 16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38 </a:t>
            </a:r>
            <a:r>
              <a:rPr lang="en-GB" sz="1200" dirty="0"/>
              <a:t>out of 42 forces. The national increase was </a:t>
            </a:r>
            <a:r>
              <a:rPr lang="en-GB" sz="1200" dirty="0" smtClean="0"/>
              <a:t>6.4</a:t>
            </a:r>
            <a:r>
              <a:rPr lang="en-GB" sz="1200" dirty="0"/>
              <a:t>%. </a:t>
            </a:r>
            <a:endParaRPr lang="en-GB" sz="1200" dirty="0" smtClean="0"/>
          </a:p>
          <a:p>
            <a:pPr marL="171450" indent="-171450">
              <a:buFont typeface="Arial" panose="020B0604020202020204" pitchFamily="34" charset="0"/>
              <a:buChar char="•"/>
            </a:pPr>
            <a:r>
              <a:rPr lang="en-GB" sz="1200" dirty="0" smtClean="0"/>
              <a:t>The forecast is that Criminal Damage offences will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4" name="Picture 3"/>
          <p:cNvPicPr>
            <a:picLocks noChangeAspect="1"/>
          </p:cNvPicPr>
          <p:nvPr/>
        </p:nvPicPr>
        <p:blipFill>
          <a:blip r:embed="rId2"/>
          <a:stretch>
            <a:fillRect/>
          </a:stretch>
        </p:blipFill>
        <p:spPr>
          <a:xfrm>
            <a:off x="5046685" y="4437312"/>
            <a:ext cx="4016927" cy="1800000"/>
          </a:xfrm>
          <a:prstGeom prst="rect">
            <a:avLst/>
          </a:prstGeom>
        </p:spPr>
      </p:pic>
      <p:pic>
        <p:nvPicPr>
          <p:cNvPr id="5" name="Picture 4"/>
          <p:cNvPicPr>
            <a:picLocks noChangeAspect="1"/>
          </p:cNvPicPr>
          <p:nvPr/>
        </p:nvPicPr>
        <p:blipFill>
          <a:blip r:embed="rId3"/>
          <a:stretch>
            <a:fillRect/>
          </a:stretch>
        </p:blipFill>
        <p:spPr>
          <a:xfrm>
            <a:off x="5058238" y="1180664"/>
            <a:ext cx="4016927" cy="1800000"/>
          </a:xfrm>
          <a:prstGeom prst="rect">
            <a:avLst/>
          </a:prstGeom>
        </p:spPr>
      </p:pic>
    </p:spTree>
    <p:extLst>
      <p:ext uri="{BB962C8B-B14F-4D97-AF65-F5344CB8AC3E}">
        <p14:creationId xmlns:p14="http://schemas.microsoft.com/office/powerpoint/2010/main" val="339862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003894" y="1007150"/>
            <a:ext cx="1236639" cy="261610"/>
          </a:xfrm>
          <a:prstGeom prst="rect">
            <a:avLst/>
          </a:prstGeom>
          <a:noFill/>
        </p:spPr>
        <p:txBody>
          <a:bodyPr wrap="square" rtlCol="0">
            <a:spAutoFit/>
          </a:bodyPr>
          <a:lstStyle/>
          <a:p>
            <a:pPr algn="ctr"/>
            <a:r>
              <a:rPr lang="en-GB" sz="1100" dirty="0" smtClean="0"/>
              <a:t>Figure 9</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3" name="TextBox 12"/>
          <p:cNvSpPr txBox="1"/>
          <p:nvPr/>
        </p:nvSpPr>
        <p:spPr>
          <a:xfrm>
            <a:off x="98376" y="1124744"/>
            <a:ext cx="4752528" cy="2123658"/>
          </a:xfrm>
          <a:prstGeom prst="rect">
            <a:avLst/>
          </a:prstGeom>
          <a:noFill/>
        </p:spPr>
        <p:txBody>
          <a:bodyPr wrap="square" rtlCol="0">
            <a:spAutoFit/>
          </a:bodyPr>
          <a:lstStyle/>
          <a:p>
            <a:r>
              <a:rPr lang="en-GB" sz="1200" b="1" dirty="0" smtClean="0"/>
              <a:t>Miscellaneous Crimes Against Society Offences*</a:t>
            </a:r>
            <a:endParaRPr lang="en-GB" sz="1200" b="1" dirty="0"/>
          </a:p>
          <a:p>
            <a:pPr marL="171450" indent="-171450">
              <a:buFont typeface="Arial" panose="020B0604020202020204" pitchFamily="34" charset="0"/>
              <a:buChar char="•"/>
            </a:pPr>
            <a:r>
              <a:rPr lang="en-GB" sz="1200" dirty="0"/>
              <a:t>The </a:t>
            </a:r>
            <a:r>
              <a:rPr lang="en-GB" sz="1200" dirty="0" smtClean="0"/>
              <a:t>Force and four out of 14 districts experienced </a:t>
            </a:r>
            <a:r>
              <a:rPr lang="en-GB" sz="1200" dirty="0"/>
              <a:t>statistically significant </a:t>
            </a:r>
            <a:r>
              <a:rPr lang="en-GB" sz="1200" dirty="0" smtClean="0"/>
              <a:t>increases in February 2018.</a:t>
            </a:r>
            <a:endParaRPr lang="en-GB" sz="1200" dirty="0"/>
          </a:p>
          <a:p>
            <a:pPr marL="171450" indent="-171450">
              <a:buFont typeface="Arial" panose="020B0604020202020204" pitchFamily="34" charset="0"/>
              <a:buChar char="•"/>
            </a:pPr>
            <a:r>
              <a:rPr lang="en-GB" sz="1200" dirty="0" smtClean="0"/>
              <a:t>38.6% </a:t>
            </a:r>
            <a:r>
              <a:rPr lang="en-GB" sz="1200" dirty="0"/>
              <a:t>increase </a:t>
            </a:r>
            <a:r>
              <a:rPr lang="en-GB" sz="1200" dirty="0" smtClean="0"/>
              <a:t>(801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a:t>
            </a:r>
            <a:r>
              <a:rPr lang="en-GB" sz="1200" dirty="0"/>
              <a:t>8</a:t>
            </a:r>
            <a:r>
              <a:rPr lang="en-GB" sz="1200" baseline="30000" dirty="0" smtClean="0"/>
              <a:t>th</a:t>
            </a:r>
            <a:r>
              <a:rPr lang="en-GB" sz="1200" dirty="0" smtClean="0"/>
              <a:t> in its </a:t>
            </a:r>
            <a:r>
              <a:rPr lang="en-GB" sz="1200" dirty="0"/>
              <a:t>MSG and </a:t>
            </a:r>
            <a:r>
              <a:rPr lang="en-GB" sz="1200" dirty="0" smtClean="0"/>
              <a:t>29</a:t>
            </a:r>
            <a:r>
              <a:rPr lang="en-GB" sz="1200" baseline="30000" dirty="0" smtClean="0"/>
              <a:t>th</a:t>
            </a:r>
            <a:r>
              <a:rPr lang="en-GB" sz="1200" dirty="0" smtClean="0"/>
              <a:t> nationally </a:t>
            </a:r>
            <a:r>
              <a:rPr lang="en-GB" sz="1200" dirty="0"/>
              <a:t>for crime increase</a:t>
            </a:r>
            <a:r>
              <a:rPr lang="en-GB" sz="1200" dirty="0" smtClean="0"/>
              <a:t>. Essex is 7</a:t>
            </a:r>
            <a:r>
              <a:rPr lang="en-GB" sz="1200" baseline="30000" dirty="0" smtClean="0"/>
              <a:t>th</a:t>
            </a:r>
            <a:r>
              <a:rPr lang="en-GB" sz="1200" dirty="0" smtClean="0"/>
              <a:t> in its MSG and 27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41 </a:t>
            </a:r>
            <a:r>
              <a:rPr lang="en-GB" sz="1200" dirty="0"/>
              <a:t>out of 42 forces. The national increase was </a:t>
            </a:r>
            <a:r>
              <a:rPr lang="en-GB" sz="1200" dirty="0" smtClean="0"/>
              <a:t>29.2%. </a:t>
            </a:r>
            <a:endParaRPr lang="en-GB" sz="1200" dirty="0"/>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Miscellaneous Crimes against Society offences will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6" name="TextBox 15"/>
          <p:cNvSpPr txBox="1"/>
          <p:nvPr/>
        </p:nvSpPr>
        <p:spPr>
          <a:xfrm>
            <a:off x="115192" y="6354706"/>
            <a:ext cx="8129216" cy="400110"/>
          </a:xfrm>
          <a:prstGeom prst="rect">
            <a:avLst/>
          </a:prstGeom>
          <a:noFill/>
        </p:spPr>
        <p:txBody>
          <a:bodyPr wrap="square" rtlCol="0">
            <a:spAutoFit/>
          </a:bodyPr>
          <a:lstStyle/>
          <a:p>
            <a:r>
              <a:rPr lang="en-GB" sz="1000" dirty="0" smtClean="0"/>
              <a:t>*This category includes offences such as threat/possession with intent to cause criminal damage 93.3% increase to 1007, obscene publications 45.8% increase to 793, public health offences 25.4% increase to 222</a:t>
            </a:r>
            <a:r>
              <a:rPr lang="en-GB" sz="1000" dirty="0"/>
              <a:t> </a:t>
            </a:r>
            <a:r>
              <a:rPr lang="en-GB" sz="1000" dirty="0" smtClean="0"/>
              <a:t>and </a:t>
            </a:r>
            <a:r>
              <a:rPr lang="en-GB" sz="1000" dirty="0"/>
              <a:t>perverting the course of justice </a:t>
            </a:r>
            <a:r>
              <a:rPr lang="en-GB" sz="1000" dirty="0" smtClean="0"/>
              <a:t>5.8% increase to 202.</a:t>
            </a:r>
            <a:endParaRPr lang="en-GB" sz="1000" dirty="0"/>
          </a:p>
        </p:txBody>
      </p:sp>
      <p:pic>
        <p:nvPicPr>
          <p:cNvPr id="2" name="Picture 1"/>
          <p:cNvPicPr>
            <a:picLocks noChangeAspect="1"/>
          </p:cNvPicPr>
          <p:nvPr/>
        </p:nvPicPr>
        <p:blipFill>
          <a:blip r:embed="rId2"/>
          <a:stretch>
            <a:fillRect/>
          </a:stretch>
        </p:blipFill>
        <p:spPr>
          <a:xfrm>
            <a:off x="5029387" y="1293328"/>
            <a:ext cx="4016927" cy="1800000"/>
          </a:xfrm>
          <a:prstGeom prst="rect">
            <a:avLst/>
          </a:prstGeom>
        </p:spPr>
      </p:pic>
    </p:spTree>
    <p:extLst>
      <p:ext uri="{BB962C8B-B14F-4D97-AF65-F5344CB8AC3E}">
        <p14:creationId xmlns:p14="http://schemas.microsoft.com/office/powerpoint/2010/main" val="239922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35496" y="771088"/>
            <a:ext cx="4780489" cy="338554"/>
          </a:xfrm>
          <a:prstGeom prst="rect">
            <a:avLst/>
          </a:prstGeom>
          <a:noFill/>
        </p:spPr>
        <p:txBody>
          <a:bodyPr wrap="square" rtlCol="0">
            <a:spAutoFit/>
          </a:bodyPr>
          <a:lstStyle/>
          <a:p>
            <a:pPr lvl="0"/>
            <a:r>
              <a:rPr lang="en-GB" sz="1600" b="1" u="sng" dirty="0" smtClean="0"/>
              <a:t>Solved Rates by Exception</a:t>
            </a:r>
          </a:p>
        </p:txBody>
      </p:sp>
      <p:sp>
        <p:nvSpPr>
          <p:cNvPr id="15" name="TextBox 14"/>
          <p:cNvSpPr txBox="1"/>
          <p:nvPr/>
        </p:nvSpPr>
        <p:spPr>
          <a:xfrm>
            <a:off x="128700" y="4163596"/>
            <a:ext cx="4780489" cy="1938992"/>
          </a:xfrm>
          <a:prstGeom prst="rect">
            <a:avLst/>
          </a:prstGeom>
          <a:noFill/>
        </p:spPr>
        <p:txBody>
          <a:bodyPr wrap="square" rtlCol="0">
            <a:spAutoFit/>
          </a:bodyPr>
          <a:lstStyle/>
          <a:p>
            <a:r>
              <a:rPr lang="en-GB" sz="1200" b="1" dirty="0" smtClean="0"/>
              <a:t>Vehicle Interference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2.0%).</a:t>
            </a:r>
            <a:endParaRPr lang="en-GB" sz="1200" dirty="0"/>
          </a:p>
          <a:p>
            <a:pPr marL="17145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2.6% (1 </a:t>
            </a:r>
            <a:r>
              <a:rPr lang="en-GB" sz="1200" dirty="0" smtClean="0"/>
              <a:t>fewer to 37 </a:t>
            </a:r>
            <a:r>
              <a:rPr lang="en-GB" sz="1200" dirty="0"/>
              <a:t>solved </a:t>
            </a:r>
            <a:r>
              <a:rPr lang="en-GB" sz="1200" dirty="0" smtClean="0"/>
              <a:t>outcomes).</a:t>
            </a:r>
            <a:endParaRPr lang="en-GB" sz="1200" dirty="0"/>
          </a:p>
          <a:p>
            <a:pPr marL="171450" indent="-171450">
              <a:buFont typeface="Arial" panose="020B0604020202020204" pitchFamily="34" charset="0"/>
              <a:buChar char="•"/>
            </a:pPr>
            <a:r>
              <a:rPr lang="en-GB" sz="1200" dirty="0"/>
              <a:t>Essex is </a:t>
            </a:r>
            <a:r>
              <a:rPr lang="en-GB" sz="1200" dirty="0" smtClean="0"/>
              <a:t>6</a:t>
            </a:r>
            <a:r>
              <a:rPr lang="en-GB" sz="1200" baseline="30000" dirty="0" smtClean="0"/>
              <a:t>th</a:t>
            </a:r>
            <a:r>
              <a:rPr lang="en-GB" sz="1200" dirty="0" smtClean="0"/>
              <a:t> in </a:t>
            </a:r>
            <a:r>
              <a:rPr lang="en-GB" sz="1200" dirty="0"/>
              <a:t>its MSG and </a:t>
            </a:r>
            <a:r>
              <a:rPr lang="en-GB" sz="1200" dirty="0" smtClean="0"/>
              <a:t>29</a:t>
            </a:r>
            <a:r>
              <a:rPr lang="en-GB" sz="1200" baseline="30000" dirty="0" smtClean="0"/>
              <a:t>th</a:t>
            </a:r>
            <a:r>
              <a:rPr lang="en-GB" sz="1200" dirty="0" smtClean="0"/>
              <a:t> </a:t>
            </a:r>
            <a:r>
              <a:rPr lang="en-GB" sz="1200" dirty="0"/>
              <a:t>nationally for solved rate % point change. Essex is </a:t>
            </a:r>
            <a:r>
              <a:rPr lang="en-GB" sz="1200" dirty="0" smtClean="0"/>
              <a:t>6</a:t>
            </a:r>
            <a:r>
              <a:rPr lang="en-GB" sz="1200" baseline="30000" dirty="0" smtClean="0"/>
              <a:t>th</a:t>
            </a:r>
            <a:r>
              <a:rPr lang="en-GB" sz="1200" dirty="0" smtClean="0"/>
              <a:t> </a:t>
            </a:r>
            <a:r>
              <a:rPr lang="en-GB" sz="1200" dirty="0"/>
              <a:t>in its MSG and </a:t>
            </a:r>
            <a:r>
              <a:rPr lang="en-GB" sz="1200" dirty="0" smtClean="0"/>
              <a:t>34</a:t>
            </a:r>
            <a:r>
              <a:rPr lang="en-GB" sz="1200" baseline="30000" dirty="0" smtClean="0"/>
              <a:t>th</a:t>
            </a:r>
            <a:r>
              <a:rPr lang="en-GB" sz="1200" dirty="0" smtClean="0"/>
              <a:t> </a:t>
            </a:r>
            <a:r>
              <a:rPr lang="en-GB" sz="1200" dirty="0"/>
              <a:t>nationally for solved rate</a:t>
            </a:r>
            <a:r>
              <a:rPr lang="en-GB" sz="1200" dirty="0" smtClean="0"/>
              <a:t>.</a:t>
            </a:r>
          </a:p>
          <a:p>
            <a:pPr marL="171450" indent="-171450">
              <a:buFont typeface="Arial" panose="020B0604020202020204" pitchFamily="34" charset="0"/>
              <a:buChar char="•"/>
            </a:pPr>
            <a:r>
              <a:rPr lang="en-GB" sz="1200" dirty="0"/>
              <a:t>The forecast is that the solved rate will </a:t>
            </a:r>
            <a:r>
              <a:rPr lang="en-GB" sz="1200" dirty="0" smtClean="0"/>
              <a:t>decrease.</a:t>
            </a:r>
            <a:endParaRPr lang="en-GB" sz="1200" dirty="0"/>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a:solidFill>
                <a:srgbClr val="FF0000"/>
              </a:solidFill>
            </a:endParaRPr>
          </a:p>
          <a:p>
            <a:endParaRPr lang="en-GB" sz="1200" dirty="0">
              <a:solidFill>
                <a:srgbClr val="FF0000"/>
              </a:solidFill>
            </a:endParaRPr>
          </a:p>
        </p:txBody>
      </p:sp>
      <p:sp>
        <p:nvSpPr>
          <p:cNvPr id="12" name="TextBox 11"/>
          <p:cNvSpPr txBox="1"/>
          <p:nvPr/>
        </p:nvSpPr>
        <p:spPr>
          <a:xfrm>
            <a:off x="113792" y="1230341"/>
            <a:ext cx="4780489" cy="1754326"/>
          </a:xfrm>
          <a:prstGeom prst="rect">
            <a:avLst/>
          </a:prstGeom>
          <a:noFill/>
        </p:spPr>
        <p:txBody>
          <a:bodyPr wrap="square" rtlCol="0">
            <a:spAutoFit/>
          </a:bodyPr>
          <a:lstStyle/>
          <a:p>
            <a:r>
              <a:rPr lang="en-GB" sz="1200" b="1" dirty="0" smtClean="0"/>
              <a:t>Burglary Other Solved Rate</a:t>
            </a:r>
            <a:endParaRPr lang="en-GB" sz="1200" b="1" dirty="0"/>
          </a:p>
          <a:p>
            <a:pPr marL="171450" indent="-171450">
              <a:buFont typeface="Arial" panose="020B0604020202020204" pitchFamily="34" charset="0"/>
              <a:buChar char="•"/>
            </a:pPr>
            <a:r>
              <a:rPr lang="en-GB" sz="1200" dirty="0" smtClean="0"/>
              <a:t>Solved rate remains below 10% (at 5.4%).</a:t>
            </a:r>
          </a:p>
          <a:p>
            <a:pPr marL="171450" indent="-171450">
              <a:buFont typeface="Arial" panose="020B0604020202020204" pitchFamily="34" charset="0"/>
              <a:buChar char="•"/>
            </a:pPr>
            <a:r>
              <a:rPr lang="en-GB" sz="1200" dirty="0" smtClean="0"/>
              <a:t>However, the solved rate increased by 0.9% points, and it was not a </a:t>
            </a:r>
            <a:r>
              <a:rPr lang="en-GB" sz="1200" dirty="0"/>
              <a:t>statistically significant </a:t>
            </a:r>
            <a:r>
              <a:rPr lang="en-GB" sz="1200" dirty="0" smtClean="0"/>
              <a:t>exception in February 2018.</a:t>
            </a:r>
            <a:endParaRPr lang="en-GB" sz="1200" dirty="0"/>
          </a:p>
          <a:p>
            <a:pPr marL="171450" indent="-171450">
              <a:buFont typeface="Arial" panose="020B0604020202020204" pitchFamily="34" charset="0"/>
              <a:buChar char="•"/>
            </a:pPr>
            <a:r>
              <a:rPr lang="en-GB" sz="1200" dirty="0" smtClean="0"/>
              <a:t>The number of crimes solved also increased: by 19.6% (53 more solved outcomes to 323).</a:t>
            </a:r>
          </a:p>
          <a:p>
            <a:pPr marL="171450" indent="-171450">
              <a:buFont typeface="Arial" panose="020B0604020202020204" pitchFamily="34" charset="0"/>
              <a:buChar char="•"/>
            </a:pPr>
            <a:r>
              <a:rPr lang="en-GB" sz="1200" dirty="0"/>
              <a:t>There are no national or MSG comparisons (the Home Office changed the definition </a:t>
            </a:r>
            <a:r>
              <a:rPr lang="en-GB" sz="1200" dirty="0" smtClean="0"/>
              <a:t>of Burglary Other in </a:t>
            </a:r>
            <a:r>
              <a:rPr lang="en-GB" sz="1200" dirty="0"/>
              <a:t>April 2017). </a:t>
            </a:r>
            <a:endParaRPr lang="en-GB" sz="1200" dirty="0" smtClean="0"/>
          </a:p>
          <a:p>
            <a:pPr marL="171450" indent="-171450">
              <a:buFont typeface="Arial" panose="020B0604020202020204" pitchFamily="34" charset="0"/>
              <a:buChar char="•"/>
            </a:pPr>
            <a:r>
              <a:rPr lang="en-GB" sz="1200" dirty="0" smtClean="0"/>
              <a:t>The </a:t>
            </a:r>
            <a:r>
              <a:rPr lang="en-GB" sz="1200" dirty="0"/>
              <a:t>forecast is that the solved rate will </a:t>
            </a:r>
            <a:r>
              <a:rPr lang="en-GB" sz="1200" dirty="0" smtClean="0"/>
              <a:t>increase.</a:t>
            </a:r>
            <a:endParaRPr lang="en-GB" sz="1200" dirty="0"/>
          </a:p>
        </p:txBody>
      </p:sp>
      <p:sp>
        <p:nvSpPr>
          <p:cNvPr id="13" name="TextBox 12"/>
          <p:cNvSpPr txBox="1"/>
          <p:nvPr/>
        </p:nvSpPr>
        <p:spPr>
          <a:xfrm>
            <a:off x="5003893" y="1295182"/>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14" name="TextBox 13"/>
          <p:cNvSpPr txBox="1"/>
          <p:nvPr/>
        </p:nvSpPr>
        <p:spPr>
          <a:xfrm>
            <a:off x="5003893" y="3933056"/>
            <a:ext cx="1236639" cy="261610"/>
          </a:xfrm>
          <a:prstGeom prst="rect">
            <a:avLst/>
          </a:prstGeom>
          <a:noFill/>
        </p:spPr>
        <p:txBody>
          <a:bodyPr wrap="square" rtlCol="0">
            <a:spAutoFit/>
          </a:bodyPr>
          <a:lstStyle/>
          <a:p>
            <a:pPr algn="ctr"/>
            <a:r>
              <a:rPr lang="en-GB" sz="1100" dirty="0" smtClean="0"/>
              <a:t>Figure 11</a:t>
            </a:r>
            <a:endParaRPr lang="en-GB" sz="1100" dirty="0"/>
          </a:p>
        </p:txBody>
      </p:sp>
      <p:pic>
        <p:nvPicPr>
          <p:cNvPr id="2" name="Picture 1"/>
          <p:cNvPicPr>
            <a:picLocks noChangeAspect="1"/>
          </p:cNvPicPr>
          <p:nvPr/>
        </p:nvPicPr>
        <p:blipFill>
          <a:blip r:embed="rId2"/>
          <a:stretch>
            <a:fillRect/>
          </a:stretch>
        </p:blipFill>
        <p:spPr>
          <a:xfrm>
            <a:off x="5003893" y="1556992"/>
            <a:ext cx="4016927" cy="1800000"/>
          </a:xfrm>
          <a:prstGeom prst="rect">
            <a:avLst/>
          </a:prstGeom>
        </p:spPr>
      </p:pic>
      <p:pic>
        <p:nvPicPr>
          <p:cNvPr id="5" name="Picture 4"/>
          <p:cNvPicPr>
            <a:picLocks noChangeAspect="1"/>
          </p:cNvPicPr>
          <p:nvPr/>
        </p:nvPicPr>
        <p:blipFill>
          <a:blip r:embed="rId3"/>
          <a:stretch>
            <a:fillRect/>
          </a:stretch>
        </p:blipFill>
        <p:spPr>
          <a:xfrm>
            <a:off x="5003893" y="4186795"/>
            <a:ext cx="4016927" cy="1800000"/>
          </a:xfrm>
          <a:prstGeom prst="rect">
            <a:avLst/>
          </a:prstGeom>
        </p:spPr>
      </p:pic>
    </p:spTree>
    <p:extLst>
      <p:ext uri="{BB962C8B-B14F-4D97-AF65-F5344CB8AC3E}">
        <p14:creationId xmlns:p14="http://schemas.microsoft.com/office/powerpoint/2010/main" val="295252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69269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739485"/>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692771"/>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179512" y="951980"/>
            <a:ext cx="8840779" cy="3657979"/>
          </a:xfrm>
          <a:prstGeom prst="rect">
            <a:avLst/>
          </a:prstGeom>
        </p:spPr>
      </p:pic>
    </p:spTree>
    <p:extLst>
      <p:ext uri="{BB962C8B-B14F-4D97-AF65-F5344CB8AC3E}">
        <p14:creationId xmlns:p14="http://schemas.microsoft.com/office/powerpoint/2010/main" val="279451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121448" y="835833"/>
            <a:ext cx="8843039" cy="5401479"/>
          </a:xfrm>
          <a:prstGeom prst="rect">
            <a:avLst/>
          </a:prstGeom>
        </p:spPr>
        <p:txBody>
          <a:bodyPr wrap="square">
            <a:spAutoFit/>
          </a:bodyPr>
          <a:lstStyle/>
          <a:p>
            <a:r>
              <a:rPr lang="en-GB" sz="1500" dirty="0"/>
              <a:t>¹ </a:t>
            </a:r>
            <a:r>
              <a:rPr lang="en-GB" sz="1500" dirty="0" smtClean="0"/>
              <a:t>Results are for the period April 2017 to September 2017.</a:t>
            </a:r>
            <a:r>
              <a:rPr lang="en-GB" sz="1500" dirty="0"/>
              <a:t>	</a:t>
            </a:r>
            <a:r>
              <a:rPr lang="en-GB" sz="1500" dirty="0">
                <a:solidFill>
                  <a:srgbClr val="FF0000"/>
                </a:solidFill>
              </a:rPr>
              <a:t>									</a:t>
            </a:r>
          </a:p>
          <a:p>
            <a:r>
              <a:rPr lang="en-GB" sz="1500" dirty="0"/>
              <a:t>² Crime Survey for England and Wales (CSEW</a:t>
            </a:r>
            <a:r>
              <a:rPr lang="en-GB" sz="1500" dirty="0" smtClean="0"/>
              <a:t>): </a:t>
            </a:r>
            <a:r>
              <a:rPr lang="en-GB" sz="1500" dirty="0"/>
              <a:t>12 months to </a:t>
            </a:r>
            <a:r>
              <a:rPr lang="en-GB" sz="1500" dirty="0" smtClean="0"/>
              <a:t>September 2017 </a:t>
            </a:r>
            <a:r>
              <a:rPr lang="en-GB" sz="1500" dirty="0"/>
              <a:t>vs. 12 months </a:t>
            </a:r>
            <a:r>
              <a:rPr lang="en-GB" sz="1500" dirty="0" smtClean="0"/>
              <a:t>to September 2016. The confidence interval is the range +/- between which the survey result may lie.</a:t>
            </a:r>
            <a:r>
              <a:rPr lang="en-GB" sz="1500" dirty="0"/>
              <a:t>	</a:t>
            </a:r>
            <a:r>
              <a:rPr lang="en-GB" sz="1500" dirty="0">
                <a:solidFill>
                  <a:srgbClr val="FF0000"/>
                </a:solidFill>
              </a:rPr>
              <a:t>									</a:t>
            </a:r>
          </a:p>
          <a:p>
            <a:r>
              <a:rPr lang="en-GB" sz="1500" dirty="0"/>
              <a:t>³ The number of repeat incidents of </a:t>
            </a:r>
            <a:r>
              <a:rPr lang="en-GB" sz="1500" dirty="0" smtClean="0"/>
              <a:t>Domestic </a:t>
            </a:r>
            <a:r>
              <a:rPr lang="en-GB" sz="1500" dirty="0"/>
              <a:t>A</a:t>
            </a:r>
            <a:r>
              <a:rPr lang="en-GB" sz="1500" dirty="0" smtClean="0"/>
              <a:t>buse </a:t>
            </a:r>
            <a:r>
              <a:rPr lang="en-GB" sz="1500" dirty="0"/>
              <a:t>is for </a:t>
            </a:r>
            <a:r>
              <a:rPr lang="en-GB" sz="1500" dirty="0" smtClean="0"/>
              <a:t>March 2017 </a:t>
            </a:r>
            <a:r>
              <a:rPr lang="en-GB" sz="1500" dirty="0"/>
              <a:t>to </a:t>
            </a:r>
            <a:r>
              <a:rPr lang="en-GB" sz="1500" dirty="0" smtClean="0"/>
              <a:t>February 2018. </a:t>
            </a:r>
            <a:r>
              <a:rPr lang="en-GB" sz="1500" dirty="0"/>
              <a:t>The previous period cannot be </a:t>
            </a:r>
            <a:r>
              <a:rPr lang="en-GB" sz="1500" dirty="0" smtClean="0"/>
              <a:t>produced, until April 2018 data is available, </a:t>
            </a:r>
            <a:r>
              <a:rPr lang="en-GB" sz="1500" dirty="0"/>
              <a:t>due to a change in how this measure is captured. </a:t>
            </a:r>
            <a:r>
              <a:rPr lang="en-GB" sz="1500" dirty="0">
                <a:solidFill>
                  <a:srgbClr val="FF0000"/>
                </a:solidFill>
              </a:rPr>
              <a:t>										</a:t>
            </a:r>
          </a:p>
          <a:p>
            <a:r>
              <a:rPr lang="en-GB" sz="1500" dirty="0"/>
              <a:t>⁴ The number of Organised Criminal Group disruptions </a:t>
            </a:r>
            <a:r>
              <a:rPr lang="en-GB" sz="1500" dirty="0" smtClean="0"/>
              <a:t>are for the periods December 2017 to February 2018 vs. September 2017 to November 2017.</a:t>
            </a:r>
            <a:r>
              <a:rPr lang="en-GB" sz="1500" dirty="0">
                <a:solidFill>
                  <a:srgbClr val="FF0000"/>
                </a:solidFill>
              </a:rPr>
              <a:t>	</a:t>
            </a:r>
            <a:r>
              <a:rPr lang="en-GB" sz="1500" dirty="0"/>
              <a:t>								</a:t>
            </a:r>
          </a:p>
          <a:p>
            <a:r>
              <a:rPr lang="en-GB" sz="1500" dirty="0"/>
              <a:t>⁵ S</a:t>
            </a:r>
            <a:r>
              <a:rPr lang="en-GB" sz="1500" dirty="0" smtClean="0"/>
              <a:t>olved </a:t>
            </a:r>
            <a:r>
              <a:rPr lang="en-GB" sz="1500" dirty="0"/>
              <a:t>outcomes </a:t>
            </a:r>
            <a:r>
              <a:rPr lang="en-GB" sz="1500" dirty="0" smtClean="0"/>
              <a:t>are crimes that result in: charge or summons, caution</a:t>
            </a:r>
            <a:r>
              <a:rPr lang="en-GB" sz="1500" dirty="0"/>
              <a:t>, crimes taken into </a:t>
            </a:r>
            <a:r>
              <a:rPr lang="en-GB" sz="1500" dirty="0" smtClean="0"/>
              <a:t>consideration, fixed penalty notice, cannabis warning or community resolution.</a:t>
            </a:r>
            <a:r>
              <a:rPr lang="en-GB" sz="1500" dirty="0"/>
              <a:t>	</a:t>
            </a:r>
            <a:r>
              <a:rPr lang="en-GB" sz="1500" dirty="0" smtClean="0"/>
              <a:t/>
            </a:r>
            <a:br>
              <a:rPr lang="en-GB" sz="1500" dirty="0" smtClean="0"/>
            </a:br>
            <a:endParaRPr lang="en-GB" sz="1500" dirty="0" smtClean="0"/>
          </a:p>
          <a:p>
            <a:r>
              <a:rPr lang="en-GB" sz="1500" baseline="30000" dirty="0" smtClean="0"/>
              <a:t>6</a:t>
            </a:r>
            <a:r>
              <a:rPr lang="en-GB" sz="1500" dirty="0" smtClean="0"/>
              <a:t> </a:t>
            </a:r>
            <a:r>
              <a:rPr lang="en-GB" sz="1500" dirty="0"/>
              <a:t>‘Killed or Seriously Injured’ refers to all people killed or seriously injured on Essex’s roads, regardless of whether any criminal offences were committed. ‘Causing Death/Serious Injury by Dangerous/Inconsiderate Driving’, however, </a:t>
            </a:r>
            <a:r>
              <a:rPr lang="en-GB" sz="1500" dirty="0" smtClean="0"/>
              <a:t>refers </a:t>
            </a:r>
            <a:r>
              <a:rPr lang="en-GB" sz="1500" dirty="0"/>
              <a:t>to the number of crimes of this type.</a:t>
            </a:r>
          </a:p>
          <a:p>
            <a:r>
              <a:rPr lang="en-GB" sz="1500" dirty="0"/>
              <a:t>									</a:t>
            </a:r>
          </a:p>
          <a:p>
            <a:r>
              <a:rPr lang="en-GB" sz="1500" dirty="0"/>
              <a:t>* Standard Scores </a:t>
            </a:r>
            <a:r>
              <a:rPr lang="en-GB" sz="1500" dirty="0" smtClean="0"/>
              <a:t>are used to compare figures </a:t>
            </a:r>
            <a:r>
              <a:rPr lang="en-GB" sz="1500" dirty="0"/>
              <a:t>from different normal </a:t>
            </a:r>
            <a:r>
              <a:rPr lang="en-GB" sz="1500" dirty="0" smtClean="0"/>
              <a:t>distributions, and determine </a:t>
            </a:r>
            <a:r>
              <a:rPr lang="en-GB" sz="1500" dirty="0"/>
              <a:t>how spread out </a:t>
            </a:r>
            <a:r>
              <a:rPr lang="en-GB" sz="1500" dirty="0" smtClean="0"/>
              <a:t>they </a:t>
            </a:r>
            <a:r>
              <a:rPr lang="en-GB" sz="1500" dirty="0"/>
              <a:t>are from the average or ‘mean’. </a:t>
            </a:r>
            <a:r>
              <a:rPr lang="en-GB" sz="1500" dirty="0" smtClean="0"/>
              <a:t> They are </a:t>
            </a:r>
            <a:r>
              <a:rPr lang="en-GB" sz="1500" dirty="0"/>
              <a:t>calculated in the following way: </a:t>
            </a:r>
            <a:r>
              <a:rPr lang="en-GB" sz="1500" dirty="0" smtClean="0"/>
              <a:t>(the </a:t>
            </a:r>
            <a:r>
              <a:rPr lang="en-GB" sz="1500" dirty="0"/>
              <a:t>month's figure, minus the average figure per month over the previous three years) divided by the Standard Deviation of the same three year period. </a:t>
            </a:r>
            <a:r>
              <a:rPr lang="en-GB" sz="1500" dirty="0" smtClean="0"/>
              <a:t> In this document, a Standard </a:t>
            </a:r>
            <a:r>
              <a:rPr lang="en-GB" sz="1500" dirty="0"/>
              <a:t>S</a:t>
            </a:r>
            <a:r>
              <a:rPr lang="en-GB" sz="1500" dirty="0" smtClean="0"/>
              <a:t>core </a:t>
            </a:r>
            <a:r>
              <a:rPr lang="en-GB" sz="1500" dirty="0"/>
              <a:t>over 1.28 or under -</a:t>
            </a:r>
            <a:r>
              <a:rPr lang="en-GB" sz="1500" dirty="0" smtClean="0"/>
              <a:t>1.28 was used to identify whether the increase or decrease was statistically significant.</a:t>
            </a:r>
            <a:endParaRPr lang="en-GB" sz="15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50052</TotalTime>
  <Words>1728</Words>
  <Application>Microsoft Office PowerPoint</Application>
  <PresentationFormat>On-screen Show (4:3)</PresentationFormat>
  <Paragraphs>154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Tom Brereton 42070836</cp:lastModifiedBy>
  <cp:revision>1287</cp:revision>
  <cp:lastPrinted>2018-02-21T14:34:39Z</cp:lastPrinted>
  <dcterms:created xsi:type="dcterms:W3CDTF">2016-11-25T10:22:24Z</dcterms:created>
  <dcterms:modified xsi:type="dcterms:W3CDTF">2018-03-15T14:05:08Z</dcterms:modified>
</cp:coreProperties>
</file>