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6" r:id="rId3"/>
    <p:sldId id="292" r:id="rId4"/>
    <p:sldId id="297" r:id="rId5"/>
    <p:sldId id="305" r:id="rId6"/>
    <p:sldId id="298" r:id="rId7"/>
    <p:sldId id="300" r:id="rId8"/>
    <p:sldId id="275" r:id="rId9"/>
    <p:sldId id="288" r:id="rId10"/>
    <p:sldId id="294" r:id="rId11"/>
    <p:sldId id="279" r:id="rId12"/>
    <p:sldId id="285" r:id="rId1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1" autoAdjust="0"/>
    <p:restoredTop sz="94692" autoAdjust="0"/>
  </p:normalViewPr>
  <p:slideViewPr>
    <p:cSldViewPr>
      <p:cViewPr varScale="1">
        <p:scale>
          <a:sx n="109" d="100"/>
          <a:sy n="109" d="100"/>
        </p:scale>
        <p:origin x="2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63" tIns="46131" rIns="92263" bIns="46131" rtlCol="0"/>
          <a:lstStyle>
            <a:lvl1pPr algn="l">
              <a:defRPr sz="1200"/>
            </a:lvl1pPr>
          </a:lstStyle>
          <a:p>
            <a:endParaRPr lang="en-GB" dirty="0"/>
          </a:p>
        </p:txBody>
      </p:sp>
      <p:sp>
        <p:nvSpPr>
          <p:cNvPr id="3" name="Date Placeholder 2"/>
          <p:cNvSpPr>
            <a:spLocks noGrp="1"/>
          </p:cNvSpPr>
          <p:nvPr>
            <p:ph type="dt" sz="quarter" idx="1"/>
          </p:nvPr>
        </p:nvSpPr>
        <p:spPr>
          <a:xfrm>
            <a:off x="3856063" y="0"/>
            <a:ext cx="2951118" cy="497047"/>
          </a:xfrm>
          <a:prstGeom prst="rect">
            <a:avLst/>
          </a:prstGeom>
        </p:spPr>
        <p:txBody>
          <a:bodyPr vert="horz" lIns="92263" tIns="46131" rIns="92263" bIns="46131" rtlCol="0"/>
          <a:lstStyle>
            <a:lvl1pPr algn="r">
              <a:defRPr sz="1200"/>
            </a:lvl1pPr>
          </a:lstStyle>
          <a:p>
            <a:fld id="{5903D7C5-9F6C-4676-B42A-1E0731642E03}" type="datetimeFigureOut">
              <a:rPr lang="en-GB" smtClean="0"/>
              <a:t>24/01/2018</a:t>
            </a:fld>
            <a:endParaRPr lang="en-GB" dirty="0"/>
          </a:p>
        </p:txBody>
      </p:sp>
      <p:sp>
        <p:nvSpPr>
          <p:cNvPr id="4" name="Footer Placeholder 3"/>
          <p:cNvSpPr>
            <a:spLocks noGrp="1"/>
          </p:cNvSpPr>
          <p:nvPr>
            <p:ph type="ftr" sz="quarter" idx="2"/>
          </p:nvPr>
        </p:nvSpPr>
        <p:spPr>
          <a:xfrm>
            <a:off x="0" y="9442281"/>
            <a:ext cx="2951118" cy="497047"/>
          </a:xfrm>
          <a:prstGeom prst="rect">
            <a:avLst/>
          </a:prstGeom>
        </p:spPr>
        <p:txBody>
          <a:bodyPr vert="horz" lIns="92263" tIns="46131" rIns="92263" bIns="4613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063" y="9442281"/>
            <a:ext cx="2951118" cy="497047"/>
          </a:xfrm>
          <a:prstGeom prst="rect">
            <a:avLst/>
          </a:prstGeom>
        </p:spPr>
        <p:txBody>
          <a:bodyPr vert="horz" lIns="92263" tIns="46131" rIns="92263" bIns="46131"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18" cy="497047"/>
          </a:xfrm>
          <a:prstGeom prst="rect">
            <a:avLst/>
          </a:prstGeom>
        </p:spPr>
        <p:txBody>
          <a:bodyPr vert="horz" lIns="92263" tIns="46131" rIns="92263" bIns="46131" rtlCol="0"/>
          <a:lstStyle>
            <a:lvl1pPr algn="l">
              <a:defRPr sz="1200"/>
            </a:lvl1pPr>
          </a:lstStyle>
          <a:p>
            <a:endParaRPr lang="en-GB" dirty="0"/>
          </a:p>
        </p:txBody>
      </p:sp>
      <p:sp>
        <p:nvSpPr>
          <p:cNvPr id="3" name="Date Placeholder 2"/>
          <p:cNvSpPr>
            <a:spLocks noGrp="1"/>
          </p:cNvSpPr>
          <p:nvPr>
            <p:ph type="dt" idx="1"/>
          </p:nvPr>
        </p:nvSpPr>
        <p:spPr>
          <a:xfrm>
            <a:off x="3856063" y="0"/>
            <a:ext cx="2951118" cy="497047"/>
          </a:xfrm>
          <a:prstGeom prst="rect">
            <a:avLst/>
          </a:prstGeom>
        </p:spPr>
        <p:txBody>
          <a:bodyPr vert="horz" lIns="92263" tIns="46131" rIns="92263" bIns="46131" rtlCol="0"/>
          <a:lstStyle>
            <a:lvl1pPr algn="r">
              <a:defRPr sz="1200"/>
            </a:lvl1pPr>
          </a:lstStyle>
          <a:p>
            <a:fld id="{94FE0818-969F-4496-9006-8FE67EE6E561}" type="datetimeFigureOut">
              <a:rPr lang="en-GB" smtClean="0"/>
              <a:t>24/01/2018</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63" tIns="46131" rIns="92263" bIns="46131" rtlCol="0" anchor="ctr"/>
          <a:lstStyle/>
          <a:p>
            <a:endParaRPr lang="en-GB" dirty="0"/>
          </a:p>
        </p:txBody>
      </p:sp>
      <p:sp>
        <p:nvSpPr>
          <p:cNvPr id="5" name="Notes Placeholder 4"/>
          <p:cNvSpPr>
            <a:spLocks noGrp="1"/>
          </p:cNvSpPr>
          <p:nvPr>
            <p:ph type="body" sz="quarter" idx="3"/>
          </p:nvPr>
        </p:nvSpPr>
        <p:spPr>
          <a:xfrm>
            <a:off x="681522" y="4722739"/>
            <a:ext cx="5445745" cy="4473416"/>
          </a:xfrm>
          <a:prstGeom prst="rect">
            <a:avLst/>
          </a:prstGeom>
        </p:spPr>
        <p:txBody>
          <a:bodyPr vert="horz" lIns="92263" tIns="46131" rIns="92263" bIns="461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1"/>
            <a:ext cx="2951118" cy="497047"/>
          </a:xfrm>
          <a:prstGeom prst="rect">
            <a:avLst/>
          </a:prstGeom>
        </p:spPr>
        <p:txBody>
          <a:bodyPr vert="horz" lIns="92263" tIns="46131" rIns="92263" bIns="4613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063" y="9442281"/>
            <a:ext cx="2951118" cy="497047"/>
          </a:xfrm>
          <a:prstGeom prst="rect">
            <a:avLst/>
          </a:prstGeom>
        </p:spPr>
        <p:txBody>
          <a:bodyPr vert="horz" lIns="92263" tIns="46131" rIns="92263" bIns="46131"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24/01/2018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24/01/2018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24/01/2018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24/01/2018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24/01/2018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24/01/2018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24/01/2018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24/01/2018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24/01/2018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24/01/2018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24/01/2018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24/01/2018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December 2017</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292080" y="5806295"/>
            <a:ext cx="3744416" cy="830997"/>
          </a:xfrm>
          <a:prstGeom prst="rect">
            <a:avLst/>
          </a:prstGeom>
          <a:noFill/>
        </p:spPr>
        <p:txBody>
          <a:bodyPr wrap="square" rtlCol="0">
            <a:spAutoFit/>
          </a:bodyPr>
          <a:lstStyle/>
          <a:p>
            <a:pPr algn="r"/>
            <a:r>
              <a:rPr lang="en-GB" sz="1600" dirty="0" smtClean="0"/>
              <a:t>Version </a:t>
            </a:r>
            <a:r>
              <a:rPr lang="en-GB" sz="1600" dirty="0" smtClean="0"/>
              <a:t>1.2</a:t>
            </a:r>
            <a:endParaRPr lang="en-GB" sz="1600" dirty="0" smtClean="0"/>
          </a:p>
          <a:p>
            <a:pPr algn="r"/>
            <a:r>
              <a:rPr lang="en-GB" sz="1600" dirty="0" smtClean="0"/>
              <a:t>Produced January 2018</a:t>
            </a:r>
          </a:p>
          <a:p>
            <a:pPr algn="r"/>
            <a:r>
              <a:rPr lang="en-GB" sz="1600" dirty="0" smtClean="0"/>
              <a:t>Performance Information Unit, Essex Police</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30</a:t>
            </a:r>
            <a:r>
              <a:rPr lang="en-GB" sz="1200" i="1" baseline="30000" dirty="0" smtClean="0">
                <a:solidFill>
                  <a:schemeClr val="bg1">
                    <a:lumMod val="50000"/>
                  </a:schemeClr>
                </a:solidFill>
              </a:rPr>
              <a:t>th</a:t>
            </a:r>
            <a:r>
              <a:rPr lang="en-GB" sz="1200" i="1" dirty="0" smtClean="0">
                <a:solidFill>
                  <a:schemeClr val="bg1">
                    <a:lumMod val="50000"/>
                  </a:schemeClr>
                </a:solidFill>
              </a:rPr>
              <a:t> November 2017 (Essex Police data are to 31</a:t>
            </a:r>
            <a:r>
              <a:rPr lang="en-GB" sz="1200" i="1" baseline="30000" dirty="0" smtClean="0">
                <a:solidFill>
                  <a:schemeClr val="bg1">
                    <a:lumMod val="50000"/>
                  </a:schemeClr>
                </a:solidFill>
              </a:rPr>
              <a:t>st</a:t>
            </a:r>
            <a:r>
              <a:rPr lang="en-GB" sz="1200" i="1" dirty="0" smtClean="0">
                <a:solidFill>
                  <a:schemeClr val="bg1">
                    <a:lumMod val="50000"/>
                  </a:schemeClr>
                </a:solidFill>
              </a:rPr>
              <a:t> December 2017).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143220" cy="400110"/>
          </a:xfrm>
          <a:prstGeom prst="rect">
            <a:avLst/>
          </a:prstGeom>
        </p:spPr>
        <p:txBody>
          <a:bodyPr wrap="none">
            <a:spAutoFit/>
          </a:bodyPr>
          <a:lstStyle/>
          <a:p>
            <a:r>
              <a:rPr lang="en-GB" sz="2000" b="1" dirty="0" smtClean="0">
                <a:solidFill>
                  <a:schemeClr val="bg1"/>
                </a:solidFill>
              </a:rPr>
              <a:t>HMIC Crime Tree Data – Rolling 12 Months to December</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866" y="900009"/>
            <a:ext cx="8848622" cy="5409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6143220" cy="400110"/>
          </a:xfrm>
          <a:prstGeom prst="rect">
            <a:avLst/>
          </a:prstGeom>
        </p:spPr>
        <p:txBody>
          <a:bodyPr wrap="none">
            <a:spAutoFit/>
          </a:bodyPr>
          <a:lstStyle/>
          <a:p>
            <a:r>
              <a:rPr lang="en-GB" sz="2000" b="1" dirty="0" smtClean="0">
                <a:solidFill>
                  <a:schemeClr val="bg1"/>
                </a:solidFill>
              </a:rPr>
              <a:t>HMIC Crime Tree Data – Rolling 12 Months to December</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7" y="1180068"/>
            <a:ext cx="8964489" cy="3617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386172" cy="400110"/>
          </a:xfrm>
          <a:prstGeom prst="rect">
            <a:avLst/>
          </a:prstGeom>
        </p:spPr>
        <p:txBody>
          <a:bodyPr wrap="none">
            <a:spAutoFit/>
          </a:bodyPr>
          <a:lstStyle/>
          <a:p>
            <a:r>
              <a:rPr lang="en-GB" sz="2000" b="1" dirty="0" smtClean="0">
                <a:solidFill>
                  <a:schemeClr val="bg1"/>
                </a:solidFill>
              </a:rPr>
              <a:t>Crime Mix – Rolling 12 Months to December 2016 vs. 2017</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12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12</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13</a:t>
            </a:r>
            <a:endParaRPr lang="en-GB" sz="1100" dirty="0"/>
          </a:p>
        </p:txBody>
      </p:sp>
      <p:sp>
        <p:nvSpPr>
          <p:cNvPr id="5" name="TextBox 4"/>
          <p:cNvSpPr txBox="1"/>
          <p:nvPr/>
        </p:nvSpPr>
        <p:spPr>
          <a:xfrm>
            <a:off x="84690" y="4491697"/>
            <a:ext cx="8976852" cy="1815882"/>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2.3% point increase in the proportion of all crime; it also experienced the biggest volume rise (6,722 further offences).  Public Order Offences saw a 0.8% point increase in the proportion of all crime, and experienced the second biggest volume rise (1,902 offences).  These two crime types accounted for 37.4% of all crime during 12 months to December 2017 (an increase of 3.1% points on the 12 months to December 2016).</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12.5% of crime is Domestic Abuse-related; this proportion has increased from 12.1</a:t>
            </a:r>
            <a:r>
              <a:rPr lang="en-GB" sz="1400" dirty="0"/>
              <a:t>% </a:t>
            </a:r>
            <a:r>
              <a:rPr lang="en-GB" sz="1400" dirty="0" smtClean="0"/>
              <a:t> for 12 months to November 2017. Domestic Abuse-related Violence Against the Person  also increased  to 32.9% from 32.4%  for 12 months to November 2017.  </a:t>
            </a:r>
            <a:endParaRPr lang="en-GB" sz="1400" dirty="0" smtClean="0">
              <a:solidFill>
                <a:srgbClr val="FF000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757" y="1219615"/>
            <a:ext cx="4208870" cy="28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1207507"/>
            <a:ext cx="4230300" cy="28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2" y="716498"/>
            <a:ext cx="4780489" cy="5016758"/>
          </a:xfrm>
          <a:prstGeom prst="rect">
            <a:avLst/>
          </a:prstGeom>
          <a:noFill/>
        </p:spPr>
        <p:txBody>
          <a:bodyPr wrap="square" rtlCol="0">
            <a:spAutoFit/>
          </a:bodyPr>
          <a:lstStyle/>
          <a:p>
            <a:r>
              <a:rPr lang="en-GB" sz="1600" b="1" u="sng" dirty="0" smtClean="0"/>
              <a:t>Key Areas</a:t>
            </a:r>
          </a:p>
          <a:p>
            <a:endParaRPr lang="en-GB" sz="800" u="sng" dirty="0" smtClean="0">
              <a:solidFill>
                <a:srgbClr val="FF0000"/>
              </a:solidFill>
            </a:endParaRPr>
          </a:p>
          <a:p>
            <a:r>
              <a:rPr lang="en-GB" sz="1200" b="1" dirty="0" smtClean="0"/>
              <a:t>All Crime</a:t>
            </a:r>
            <a:endParaRPr lang="en-GB" sz="1200" b="1" dirty="0"/>
          </a:p>
          <a:p>
            <a:pPr marL="171450" indent="-171450">
              <a:buFont typeface="Arial" panose="020B0604020202020204" pitchFamily="34" charset="0"/>
              <a:buChar char="•"/>
            </a:pPr>
            <a:r>
              <a:rPr lang="en-GB" sz="1200" dirty="0" smtClean="0"/>
              <a:t>11.3% </a:t>
            </a:r>
            <a:r>
              <a:rPr lang="en-GB" sz="1200" dirty="0"/>
              <a:t>increase </a:t>
            </a:r>
            <a:r>
              <a:rPr lang="en-GB" sz="1200" dirty="0" smtClean="0"/>
              <a:t>(13,339 additional offences).</a:t>
            </a:r>
            <a:r>
              <a:rPr lang="en-GB" sz="1200" baseline="30000" dirty="0" smtClean="0"/>
              <a:t>+ </a:t>
            </a:r>
            <a:endParaRPr lang="en-GB" sz="1200" dirty="0" smtClean="0"/>
          </a:p>
          <a:p>
            <a:pPr marL="171450" indent="-171450">
              <a:buFont typeface="Arial" panose="020B0604020202020204" pitchFamily="34" charset="0"/>
              <a:buChar char="•"/>
            </a:pPr>
            <a:r>
              <a:rPr lang="en-GB" sz="1200" dirty="0" smtClean="0"/>
              <a:t>Essex has the 5</a:t>
            </a:r>
            <a:r>
              <a:rPr lang="en-GB" sz="1200" baseline="30000" dirty="0" smtClean="0"/>
              <a:t>th</a:t>
            </a:r>
            <a:r>
              <a:rPr lang="en-GB" sz="1200" dirty="0" smtClean="0"/>
              <a:t> lowest increase (out </a:t>
            </a:r>
            <a:r>
              <a:rPr lang="en-GB" sz="1200" dirty="0"/>
              <a:t>of eight</a:t>
            </a:r>
            <a:r>
              <a:rPr lang="en-GB" sz="1200" dirty="0" smtClean="0"/>
              <a:t>) in its Most Similar Group of forces (MSG), and is 18</a:t>
            </a:r>
            <a:r>
              <a:rPr lang="en-GB" sz="1200" baseline="30000" dirty="0" smtClean="0"/>
              <a:t>th</a:t>
            </a:r>
            <a:r>
              <a:rPr lang="en-GB" sz="1200" dirty="0" smtClean="0"/>
              <a:t> nationally* for crime increase. Essex is 4</a:t>
            </a:r>
            <a:r>
              <a:rPr lang="en-GB" sz="1200" baseline="30000" dirty="0" smtClean="0"/>
              <a:t>th</a:t>
            </a:r>
            <a:r>
              <a:rPr lang="en-GB" sz="1200" dirty="0" smtClean="0"/>
              <a:t> in its MSG and 19</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all 42 forces. The </a:t>
            </a:r>
            <a:r>
              <a:rPr lang="en-GB" sz="1200" dirty="0"/>
              <a:t>national </a:t>
            </a:r>
            <a:r>
              <a:rPr lang="en-GB" sz="1200" dirty="0" smtClean="0"/>
              <a:t>increase~ </a:t>
            </a:r>
            <a:r>
              <a:rPr lang="en-GB" sz="1200" dirty="0"/>
              <a:t>was </a:t>
            </a:r>
            <a:r>
              <a:rPr lang="en-GB" sz="1200" dirty="0" smtClean="0"/>
              <a:t>14.1%.</a:t>
            </a:r>
          </a:p>
          <a:p>
            <a:pPr marL="171450" indent="-171450">
              <a:buFont typeface="Arial" panose="020B0604020202020204" pitchFamily="34" charset="0"/>
              <a:buChar char="•"/>
            </a:pPr>
            <a:r>
              <a:rPr lang="en-GB" sz="1200" dirty="0" smtClean="0"/>
              <a:t>One district experienced a statistically significant increase in December 2017 and one experienced a statistically significant decrease.</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crime will continue to increase.</a:t>
            </a:r>
            <a:r>
              <a:rPr lang="en-GB" sz="1200" dirty="0" smtClean="0">
                <a:solidFill>
                  <a:srgbClr val="FF0000"/>
                </a:solidFill>
              </a:rPr>
              <a:t/>
            </a:r>
            <a:br>
              <a:rPr lang="en-GB" sz="1200" dirty="0" smtClean="0">
                <a:solidFill>
                  <a:srgbClr val="FF0000"/>
                </a:solidFill>
              </a:rPr>
            </a:b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pPr marL="171450" indent="-171450">
              <a:buFont typeface="Arial" panose="020B0604020202020204" pitchFamily="34" charset="0"/>
              <a:buChar char="•"/>
            </a:pPr>
            <a:endParaRPr lang="en-GB" sz="1200" dirty="0" smtClean="0">
              <a:solidFill>
                <a:srgbClr val="FF0000"/>
              </a:solidFill>
            </a:endParaRPr>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3.4% </a:t>
            </a:r>
            <a:r>
              <a:rPr lang="en-GB" sz="1200" dirty="0"/>
              <a:t>point decrease (</a:t>
            </a:r>
            <a:r>
              <a:rPr lang="en-GB" sz="1200" dirty="0" smtClean="0"/>
              <a:t>to 16.8%).</a:t>
            </a:r>
          </a:p>
          <a:p>
            <a:pPr marL="171450" indent="-171450">
              <a:buFont typeface="Arial" panose="020B0604020202020204" pitchFamily="34" charset="0"/>
              <a:buChar char="•"/>
            </a:pPr>
            <a:r>
              <a:rPr lang="en-GB" sz="1200" dirty="0" smtClean="0"/>
              <a:t>The number of crimes solved also fell: by 7.5% (1,790 fewer solved outcomes to 22,040).</a:t>
            </a:r>
          </a:p>
          <a:p>
            <a:pPr marL="171450" indent="-171450">
              <a:buFont typeface="Arial" panose="020B0604020202020204" pitchFamily="34" charset="0"/>
              <a:buChar char="•"/>
            </a:pPr>
            <a:r>
              <a:rPr lang="en-GB" sz="1200" dirty="0" smtClean="0"/>
              <a:t>Essex </a:t>
            </a:r>
            <a:r>
              <a:rPr lang="en-GB" sz="1200" dirty="0"/>
              <a:t>is </a:t>
            </a:r>
            <a:r>
              <a:rPr lang="en-GB" sz="1200" dirty="0" smtClean="0"/>
              <a:t>6</a:t>
            </a:r>
            <a:r>
              <a:rPr lang="en-GB" sz="1200" baseline="30000" dirty="0" smtClean="0"/>
              <a:t>th</a:t>
            </a:r>
            <a:r>
              <a:rPr lang="en-GB" sz="1200" dirty="0" smtClean="0"/>
              <a:t> in its </a:t>
            </a:r>
            <a:r>
              <a:rPr lang="en-GB" sz="1200" dirty="0"/>
              <a:t>MSG and </a:t>
            </a:r>
            <a:r>
              <a:rPr lang="en-GB" sz="1200" dirty="0" smtClean="0"/>
              <a:t>24</a:t>
            </a:r>
            <a:r>
              <a:rPr lang="en-GB" sz="1200" baseline="30000" dirty="0" smtClean="0"/>
              <a:t>th</a:t>
            </a:r>
            <a:r>
              <a:rPr lang="en-GB" sz="1200" dirty="0" smtClean="0"/>
              <a:t> nationally </a:t>
            </a:r>
            <a:r>
              <a:rPr lang="en-GB" sz="1200" dirty="0"/>
              <a:t>for </a:t>
            </a:r>
            <a:r>
              <a:rPr lang="en-GB" sz="1200" dirty="0" smtClean="0"/>
              <a:t>solved rate % point change. Essex has the 4</a:t>
            </a:r>
            <a:r>
              <a:rPr lang="en-GB" sz="1200" baseline="30000" dirty="0" smtClean="0"/>
              <a:t>th</a:t>
            </a:r>
            <a:r>
              <a:rPr lang="en-GB" sz="1200" dirty="0" smtClean="0"/>
              <a:t> highest solved rate in its MSG and 23</a:t>
            </a:r>
            <a:r>
              <a:rPr lang="en-GB" sz="1200" baseline="30000" dirty="0" smtClean="0"/>
              <a:t>rd</a:t>
            </a:r>
            <a:r>
              <a:rPr lang="en-GB" sz="1200" dirty="0" smtClean="0"/>
              <a:t> nationally for solved rate.</a:t>
            </a:r>
          </a:p>
          <a:p>
            <a:pPr marL="171450" indent="-171450">
              <a:buFont typeface="Arial" panose="020B0604020202020204" pitchFamily="34" charset="0"/>
              <a:buChar char="•"/>
            </a:pPr>
            <a:r>
              <a:rPr lang="en-GB" sz="1200" dirty="0" smtClean="0"/>
              <a:t>The Force and six districts experienced a statistically </a:t>
            </a:r>
            <a:r>
              <a:rPr lang="en-GB" sz="1200" dirty="0"/>
              <a:t>significant </a:t>
            </a:r>
            <a:r>
              <a:rPr lang="en-GB" sz="1200" dirty="0" smtClean="0"/>
              <a:t>decrease in December 2017.</a:t>
            </a:r>
          </a:p>
          <a:p>
            <a:pPr marL="171450" indent="-171450">
              <a:buFont typeface="Arial" panose="020B0604020202020204" pitchFamily="34" charset="0"/>
              <a:buChar char="•"/>
            </a:pPr>
            <a:r>
              <a:rPr lang="en-GB" sz="1200" dirty="0"/>
              <a:t>The </a:t>
            </a:r>
            <a:r>
              <a:rPr lang="en-GB" sz="1200" dirty="0" smtClean="0"/>
              <a:t>forecast is that the solved rate will continue to decrease.</a:t>
            </a:r>
            <a:endParaRPr lang="en-GB" sz="1200" dirty="0"/>
          </a:p>
        </p:txBody>
      </p:sp>
      <p:sp>
        <p:nvSpPr>
          <p:cNvPr id="2" name="TextBox 1"/>
          <p:cNvSpPr txBox="1"/>
          <p:nvPr/>
        </p:nvSpPr>
        <p:spPr>
          <a:xfrm>
            <a:off x="5034978" y="1145833"/>
            <a:ext cx="1236639" cy="261610"/>
          </a:xfrm>
          <a:prstGeom prst="rect">
            <a:avLst/>
          </a:prstGeom>
          <a:noFill/>
        </p:spPr>
        <p:txBody>
          <a:bodyPr wrap="square" rtlCol="0">
            <a:spAutoFit/>
          </a:bodyPr>
          <a:lstStyle/>
          <a:p>
            <a:pPr algn="ctr"/>
            <a:r>
              <a:rPr lang="en-GB" sz="1100" dirty="0" smtClean="0"/>
              <a:t>Figure 1</a:t>
            </a:r>
            <a:endParaRPr lang="en-GB" sz="1100" dirty="0"/>
          </a:p>
        </p:txBody>
      </p:sp>
      <p:sp>
        <p:nvSpPr>
          <p:cNvPr id="11" name="TextBox 10"/>
          <p:cNvSpPr txBox="1"/>
          <p:nvPr/>
        </p:nvSpPr>
        <p:spPr>
          <a:xfrm>
            <a:off x="5004048" y="3743454"/>
            <a:ext cx="1236639" cy="261610"/>
          </a:xfrm>
          <a:prstGeom prst="rect">
            <a:avLst/>
          </a:prstGeom>
          <a:noFill/>
        </p:spPr>
        <p:txBody>
          <a:bodyPr wrap="square" rtlCol="0">
            <a:spAutoFit/>
          </a:bodyPr>
          <a:lstStyle/>
          <a:p>
            <a:pPr algn="ctr"/>
            <a:r>
              <a:rPr lang="en-GB" sz="1100" dirty="0" smtClean="0"/>
              <a:t>Figure 2</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2</a:t>
            </a:fld>
            <a:endParaRPr lang="en-GB" dirty="0"/>
          </a:p>
        </p:txBody>
      </p:sp>
      <p:sp>
        <p:nvSpPr>
          <p:cNvPr id="12" name="TextBox 11"/>
          <p:cNvSpPr txBox="1"/>
          <p:nvPr/>
        </p:nvSpPr>
        <p:spPr>
          <a:xfrm>
            <a:off x="35496" y="6044108"/>
            <a:ext cx="8208912" cy="707886"/>
          </a:xfrm>
          <a:prstGeom prst="rect">
            <a:avLst/>
          </a:prstGeom>
          <a:noFill/>
        </p:spPr>
        <p:txBody>
          <a:bodyPr wrap="square" rtlCol="0">
            <a:spAutoFit/>
          </a:bodyPr>
          <a:lstStyle/>
          <a:p>
            <a:r>
              <a:rPr lang="en-GB" sz="1000" baseline="30000" dirty="0" smtClean="0"/>
              <a:t>+</a:t>
            </a:r>
            <a:r>
              <a:rPr lang="en-GB" sz="1000" dirty="0" smtClean="0"/>
              <a:t> All crime increases shown are for 12 months to December 2017 compared to the same period to December 2016.</a:t>
            </a:r>
          </a:p>
          <a:p>
            <a:r>
              <a:rPr lang="en-GB" sz="1000" dirty="0" smtClean="0"/>
              <a:t>* 1st </a:t>
            </a:r>
            <a:r>
              <a:rPr lang="en-GB" sz="1000" dirty="0"/>
              <a:t>is considered best performing, and 42nd </a:t>
            </a:r>
            <a:r>
              <a:rPr lang="en-GB" sz="1000" dirty="0" smtClean="0"/>
              <a:t>worst.</a:t>
            </a:r>
          </a:p>
          <a:p>
            <a:r>
              <a:rPr lang="en-GB" sz="1000" dirty="0" smtClean="0"/>
              <a:t>~ The national increase (where the category is available) relates to the 12 months to June 2017 vs 12 months to June 2016.</a:t>
            </a:r>
          </a:p>
          <a:p>
            <a:r>
              <a:rPr lang="en-GB" sz="1000" baseline="30000" dirty="0" smtClean="0"/>
              <a:t>^</a:t>
            </a:r>
            <a:r>
              <a:rPr lang="en-GB" sz="1000" dirty="0" smtClean="0"/>
              <a:t> All forecasts are based on the last 12 months.</a:t>
            </a:r>
            <a:endParaRPr lang="en-GB" sz="1000" dirty="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1407443"/>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4978" y="4005064"/>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79540" y="723007"/>
            <a:ext cx="4780489" cy="2862322"/>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10.3% </a:t>
            </a:r>
            <a:r>
              <a:rPr lang="en-GB" sz="1200" dirty="0"/>
              <a:t>increase </a:t>
            </a:r>
            <a:r>
              <a:rPr lang="en-GB" sz="1200" dirty="0" smtClean="0"/>
              <a:t>(1,267 </a:t>
            </a:r>
            <a:r>
              <a:rPr lang="en-GB" sz="1200" dirty="0"/>
              <a:t>additional offences</a:t>
            </a:r>
            <a:r>
              <a:rPr lang="en-GB" sz="1200" dirty="0" smtClean="0"/>
              <a:t>).</a:t>
            </a:r>
          </a:p>
          <a:p>
            <a:pPr marL="171450" indent="-171450">
              <a:buFont typeface="Arial" panose="020B0604020202020204" pitchFamily="34" charset="0"/>
              <a:buChar char="•"/>
            </a:pPr>
            <a:r>
              <a:rPr lang="en-GB" sz="1200" dirty="0" smtClean="0"/>
              <a:t>Essex is 5</a:t>
            </a:r>
            <a:r>
              <a:rPr lang="en-GB" sz="1200" baseline="30000" dirty="0" smtClean="0"/>
              <a:t>th</a:t>
            </a:r>
            <a:r>
              <a:rPr lang="en-GB" sz="1200" dirty="0" smtClean="0"/>
              <a:t> in its MSG and 22</a:t>
            </a:r>
            <a:r>
              <a:rPr lang="en-GB" sz="1200" baseline="30000" dirty="0" smtClean="0"/>
              <a:t>nd</a:t>
            </a:r>
            <a:r>
              <a:rPr lang="en-GB" sz="1200" dirty="0" smtClean="0"/>
              <a:t> nationally for crime increase. Essex is 5</a:t>
            </a:r>
            <a:r>
              <a:rPr lang="en-GB" sz="1200" baseline="30000" dirty="0" smtClean="0"/>
              <a:t>th</a:t>
            </a:r>
            <a:r>
              <a:rPr lang="en-GB" sz="1200" dirty="0" smtClean="0"/>
              <a:t> in its MSG and 16</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39 </a:t>
            </a:r>
            <a:r>
              <a:rPr lang="en-GB" sz="1200" dirty="0"/>
              <a:t>out of 42 forces. </a:t>
            </a:r>
            <a:r>
              <a:rPr lang="en-GB" sz="1200" dirty="0" smtClean="0"/>
              <a:t> </a:t>
            </a:r>
          </a:p>
          <a:p>
            <a:pPr marL="171450" indent="-171450">
              <a:buFont typeface="Arial" panose="020B0604020202020204" pitchFamily="34" charset="0"/>
              <a:buChar char="•"/>
            </a:pPr>
            <a:r>
              <a:rPr lang="en-GB" sz="1200" dirty="0" smtClean="0"/>
              <a:t>83.5% </a:t>
            </a:r>
            <a:r>
              <a:rPr lang="en-GB" sz="1200" dirty="0"/>
              <a:t>of Violence with Injury is Actual Bodily Harm (</a:t>
            </a:r>
            <a:r>
              <a:rPr lang="en-GB" sz="1200" dirty="0" smtClean="0"/>
              <a:t>ABH). By </a:t>
            </a:r>
            <a:r>
              <a:rPr lang="en-GB" sz="1200" dirty="0"/>
              <a:t>volume, ABH rose by 8</a:t>
            </a:r>
            <a:r>
              <a:rPr lang="en-GB" sz="1200" dirty="0" smtClean="0"/>
              <a:t>.0% (845 </a:t>
            </a:r>
            <a:r>
              <a:rPr lang="en-GB" sz="1200" dirty="0"/>
              <a:t>additional offences).</a:t>
            </a:r>
          </a:p>
          <a:p>
            <a:pPr marL="171450" indent="-171450">
              <a:buFont typeface="Arial" panose="020B0604020202020204" pitchFamily="34" charset="0"/>
              <a:buChar char="•"/>
            </a:pPr>
            <a:r>
              <a:rPr lang="en-GB" sz="1200" dirty="0" smtClean="0"/>
              <a:t>66.7% </a:t>
            </a:r>
            <a:r>
              <a:rPr lang="en-GB" sz="1200" dirty="0"/>
              <a:t>of the increase in Violence with </a:t>
            </a:r>
            <a:r>
              <a:rPr lang="en-GB" sz="1200" dirty="0" smtClean="0"/>
              <a:t>Injury is due to the rise in ABH. There was also a 58.7% rise in ‘wounding with intent to do grievous bodily harm or resist apprehension’ (398 additional offences); this was the category with the second highest volume rise (after ABH).</a:t>
            </a:r>
          </a:p>
          <a:p>
            <a:pPr marL="171450" lvl="0" indent="-171450">
              <a:buFont typeface="Arial" panose="020B0604020202020204" pitchFamily="34" charset="0"/>
              <a:buChar char="•"/>
            </a:pPr>
            <a:r>
              <a:rPr lang="en-GB" sz="1200" dirty="0" smtClean="0"/>
              <a:t>31.3% of Violence with Injury is Domestic Abuse-related.</a:t>
            </a:r>
            <a:endParaRPr lang="en-GB" sz="1200" dirty="0"/>
          </a:p>
          <a:p>
            <a:pPr marL="171450" indent="-171450">
              <a:buFont typeface="Arial" panose="020B0604020202020204" pitchFamily="34" charset="0"/>
              <a:buChar char="•"/>
            </a:pPr>
            <a:r>
              <a:rPr lang="en-GB" sz="1200" dirty="0" smtClean="0"/>
              <a:t>There were no statistically </a:t>
            </a:r>
            <a:r>
              <a:rPr lang="en-GB" sz="1200" dirty="0"/>
              <a:t>significant </a:t>
            </a:r>
            <a:r>
              <a:rPr lang="en-GB" sz="1200" dirty="0" smtClean="0"/>
              <a:t>increases </a:t>
            </a:r>
            <a:r>
              <a:rPr lang="en-GB" sz="1200" dirty="0" smtClean="0"/>
              <a:t>at Force or District level in </a:t>
            </a:r>
            <a:r>
              <a:rPr lang="en-GB" sz="1200" dirty="0" smtClean="0"/>
              <a:t>December 2017.</a:t>
            </a:r>
          </a:p>
          <a:p>
            <a:pPr marL="171450" indent="-171450">
              <a:buFont typeface="Arial" panose="020B0604020202020204" pitchFamily="34" charset="0"/>
              <a:buChar char="•"/>
            </a:pPr>
            <a:r>
              <a:rPr lang="en-GB" sz="1200" dirty="0"/>
              <a:t>The </a:t>
            </a:r>
            <a:r>
              <a:rPr lang="en-GB" sz="1200" dirty="0" smtClean="0"/>
              <a:t>forecast is </a:t>
            </a:r>
            <a:r>
              <a:rPr lang="en-GB" sz="1200" dirty="0"/>
              <a:t>that </a:t>
            </a:r>
            <a:r>
              <a:rPr lang="en-GB" sz="1200" dirty="0" smtClean="0"/>
              <a:t>Violence with Injury will continue to increase.</a:t>
            </a:r>
            <a:endParaRPr lang="en-GB" sz="1200" dirty="0"/>
          </a:p>
        </p:txBody>
      </p:sp>
      <p:sp>
        <p:nvSpPr>
          <p:cNvPr id="11" name="TextBox 10"/>
          <p:cNvSpPr txBox="1"/>
          <p:nvPr/>
        </p:nvSpPr>
        <p:spPr>
          <a:xfrm>
            <a:off x="5025453" y="903387"/>
            <a:ext cx="1236639" cy="261610"/>
          </a:xfrm>
          <a:prstGeom prst="rect">
            <a:avLst/>
          </a:prstGeom>
          <a:noFill/>
        </p:spPr>
        <p:txBody>
          <a:bodyPr wrap="square" rtlCol="0">
            <a:spAutoFit/>
          </a:bodyPr>
          <a:lstStyle/>
          <a:p>
            <a:pPr algn="ctr"/>
            <a:r>
              <a:rPr lang="en-GB" sz="1100" dirty="0" smtClean="0"/>
              <a:t>Figure 3</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3</a:t>
            </a:fld>
            <a:endParaRPr lang="en-GB" dirty="0"/>
          </a:p>
        </p:txBody>
      </p:sp>
      <p:sp>
        <p:nvSpPr>
          <p:cNvPr id="13" name="TextBox 12"/>
          <p:cNvSpPr txBox="1"/>
          <p:nvPr/>
        </p:nvSpPr>
        <p:spPr>
          <a:xfrm>
            <a:off x="62831" y="3784972"/>
            <a:ext cx="4725193" cy="2308324"/>
          </a:xfrm>
          <a:prstGeom prst="rect">
            <a:avLst/>
          </a:prstGeom>
          <a:noFill/>
        </p:spPr>
        <p:txBody>
          <a:bodyPr wrap="square" rtlCol="0">
            <a:spAutoFit/>
          </a:bodyPr>
          <a:lstStyle/>
          <a:p>
            <a:r>
              <a:rPr lang="en-GB" sz="1200" b="1" dirty="0" smtClean="0"/>
              <a:t>Domestic Abuse</a:t>
            </a:r>
            <a:endParaRPr lang="en-GB" sz="1200" b="1" dirty="0"/>
          </a:p>
          <a:p>
            <a:pPr marL="171450" indent="-171450">
              <a:buFont typeface="Arial" panose="020B0604020202020204" pitchFamily="34" charset="0"/>
              <a:buChar char="•"/>
            </a:pPr>
            <a:r>
              <a:rPr lang="en-GB" sz="1200" dirty="0" smtClean="0"/>
              <a:t>20.8% </a:t>
            </a:r>
            <a:r>
              <a:rPr lang="en-GB" sz="1200" dirty="0"/>
              <a:t>increase </a:t>
            </a:r>
            <a:r>
              <a:rPr lang="en-GB" sz="1200" dirty="0" smtClean="0"/>
              <a:t>(2,822 additional </a:t>
            </a:r>
            <a:r>
              <a:rPr lang="en-GB" sz="1200" dirty="0"/>
              <a:t>offences</a:t>
            </a:r>
            <a:r>
              <a:rPr lang="en-GB" sz="1200" dirty="0" smtClean="0"/>
              <a:t>). </a:t>
            </a:r>
          </a:p>
          <a:p>
            <a:pPr marL="171450" indent="-171450">
              <a:buFont typeface="Arial" panose="020B0604020202020204" pitchFamily="34" charset="0"/>
              <a:buChar char="•"/>
            </a:pPr>
            <a:r>
              <a:rPr lang="en-GB" sz="1200" dirty="0" smtClean="0"/>
              <a:t>There </a:t>
            </a:r>
            <a:r>
              <a:rPr lang="en-GB" sz="1200" dirty="0"/>
              <a:t>are no national or MSG </a:t>
            </a:r>
            <a:r>
              <a:rPr lang="en-GB" sz="1200" dirty="0" smtClean="0"/>
              <a:t>comparisons on iQuanta** for Domestic Abuse.</a:t>
            </a:r>
          </a:p>
          <a:p>
            <a:pPr marL="171450" indent="-171450">
              <a:buFont typeface="Arial" panose="020B0604020202020204" pitchFamily="34" charset="0"/>
              <a:buChar char="•"/>
            </a:pPr>
            <a:r>
              <a:rPr lang="en-GB" sz="1200" dirty="0" smtClean="0"/>
              <a:t>The Force and nine districts experienced statistically </a:t>
            </a:r>
            <a:r>
              <a:rPr lang="en-GB" sz="1200" dirty="0"/>
              <a:t>significant </a:t>
            </a:r>
            <a:r>
              <a:rPr lang="en-GB" sz="1200" dirty="0" smtClean="0"/>
              <a:t>increases </a:t>
            </a:r>
            <a:r>
              <a:rPr lang="en-GB" sz="1200" dirty="0"/>
              <a:t>in </a:t>
            </a:r>
            <a:r>
              <a:rPr lang="en-GB" sz="1200" dirty="0" smtClean="0"/>
              <a:t>December 2017.</a:t>
            </a:r>
          </a:p>
          <a:p>
            <a:pPr marL="171450" indent="-171450">
              <a:buFont typeface="Arial" panose="020B0604020202020204" pitchFamily="34" charset="0"/>
              <a:buChar char="•"/>
            </a:pPr>
            <a:r>
              <a:rPr lang="en-GB" sz="1200" dirty="0" smtClean="0"/>
              <a:t>The forecast is </a:t>
            </a:r>
            <a:r>
              <a:rPr lang="en-GB" sz="1200" dirty="0"/>
              <a:t>that Domestic </a:t>
            </a:r>
            <a:r>
              <a:rPr lang="en-GB" sz="1200" dirty="0" smtClean="0"/>
              <a:t>Abuse (all risk levels combined) will continue </a:t>
            </a:r>
            <a:r>
              <a:rPr lang="en-GB" sz="1200" dirty="0"/>
              <a:t>to rise</a:t>
            </a:r>
            <a:r>
              <a:rPr lang="en-GB" sz="1200" dirty="0" smtClean="0"/>
              <a:t>.</a:t>
            </a:r>
          </a:p>
          <a:p>
            <a:pPr marL="171450" indent="-171450">
              <a:buFont typeface="Arial" panose="020B0604020202020204" pitchFamily="34" charset="0"/>
              <a:buChar char="•"/>
            </a:pPr>
            <a:endParaRPr lang="en-GB" sz="1200" dirty="0">
              <a:solidFill>
                <a:srgbClr val="FF0000"/>
              </a:solidFill>
            </a:endParaRPr>
          </a:p>
          <a:p>
            <a:pPr marL="171450" indent="-171450">
              <a:buFont typeface="Arial" panose="020B0604020202020204" pitchFamily="34" charset="0"/>
              <a:buChar char="•"/>
            </a:pPr>
            <a:r>
              <a:rPr lang="en-GB" sz="1200" dirty="0" smtClean="0"/>
              <a:t>High Risk Domestic Abuse 33.6% decrease (1,008 offences).</a:t>
            </a:r>
          </a:p>
          <a:p>
            <a:pPr marL="171450" indent="-171450">
              <a:buFont typeface="Arial" panose="020B0604020202020204" pitchFamily="34" charset="0"/>
              <a:buChar char="•"/>
            </a:pPr>
            <a:r>
              <a:rPr lang="en-GB" sz="1200" dirty="0" smtClean="0"/>
              <a:t>Medium Risk Domestic Abuse 33.8% decrease (2,248 offences).</a:t>
            </a:r>
          </a:p>
          <a:p>
            <a:pPr marL="171450" indent="-171450">
              <a:buFont typeface="Arial" panose="020B0604020202020204" pitchFamily="34" charset="0"/>
              <a:buChar char="•"/>
            </a:pPr>
            <a:r>
              <a:rPr lang="en-GB" sz="1200" dirty="0" smtClean="0"/>
              <a:t>Standard Risk Domestic Abuse 156.6% increase (5,793 offences).</a:t>
            </a:r>
          </a:p>
        </p:txBody>
      </p:sp>
      <p:sp>
        <p:nvSpPr>
          <p:cNvPr id="15" name="TextBox 14"/>
          <p:cNvSpPr txBox="1"/>
          <p:nvPr/>
        </p:nvSpPr>
        <p:spPr>
          <a:xfrm>
            <a:off x="4994523" y="3861048"/>
            <a:ext cx="1236639" cy="261610"/>
          </a:xfrm>
          <a:prstGeom prst="rect">
            <a:avLst/>
          </a:prstGeom>
          <a:noFill/>
        </p:spPr>
        <p:txBody>
          <a:bodyPr wrap="square" rtlCol="0">
            <a:spAutoFit/>
          </a:bodyPr>
          <a:lstStyle/>
          <a:p>
            <a:pPr algn="ctr"/>
            <a:r>
              <a:rPr lang="en-GB" sz="1100" dirty="0" smtClean="0"/>
              <a:t>Figure </a:t>
            </a:r>
            <a:r>
              <a:rPr lang="en-GB" sz="1100" dirty="0"/>
              <a:t>4</a:t>
            </a:r>
          </a:p>
        </p:txBody>
      </p:sp>
      <p:sp>
        <p:nvSpPr>
          <p:cNvPr id="14" name="TextBox 13"/>
          <p:cNvSpPr txBox="1"/>
          <p:nvPr/>
        </p:nvSpPr>
        <p:spPr>
          <a:xfrm>
            <a:off x="1116" y="6457890"/>
            <a:ext cx="8424936" cy="400110"/>
          </a:xfrm>
          <a:prstGeom prst="rect">
            <a:avLst/>
          </a:prstGeom>
          <a:noFill/>
        </p:spPr>
        <p:txBody>
          <a:bodyPr wrap="square" rtlCol="0">
            <a:spAutoFit/>
          </a:bodyPr>
          <a:lstStyle/>
          <a:p>
            <a:r>
              <a:rPr lang="en-GB" sz="1000" dirty="0" smtClean="0"/>
              <a:t>** A web-based service provided for the use of Police forces, Community Safety Partnerships (CSPs) </a:t>
            </a:r>
            <a:r>
              <a:rPr lang="en-GB" sz="1000" dirty="0"/>
              <a:t>and Her Majesty’s Inspectorate of </a:t>
            </a:r>
            <a:r>
              <a:rPr lang="en-GB" sz="1000" dirty="0" smtClean="0"/>
              <a:t>Constabulary and Fire &amp; Rescue Service (HMICFRS). </a:t>
            </a:r>
            <a:endParaRPr lang="en-GB" sz="1000" dirty="0"/>
          </a:p>
        </p:txBody>
      </p:sp>
      <p:sp>
        <p:nvSpPr>
          <p:cNvPr id="16" name="TextBox 15"/>
          <p:cNvSpPr txBox="1"/>
          <p:nvPr/>
        </p:nvSpPr>
        <p:spPr>
          <a:xfrm>
            <a:off x="0" y="6093296"/>
            <a:ext cx="9041346" cy="400110"/>
          </a:xfrm>
          <a:prstGeom prst="rect">
            <a:avLst/>
          </a:prstGeom>
          <a:noFill/>
        </p:spPr>
        <p:txBody>
          <a:bodyPr wrap="square" rtlCol="0">
            <a:spAutoFit/>
          </a:bodyPr>
          <a:lstStyle/>
          <a:p>
            <a:r>
              <a:rPr lang="en-GB" sz="1000" dirty="0" smtClean="0"/>
              <a:t>* Offences included within the Violence with </a:t>
            </a:r>
            <a:r>
              <a:rPr lang="en-GB" sz="1000" dirty="0"/>
              <a:t>Injury classification </a:t>
            </a:r>
            <a:r>
              <a:rPr lang="en-GB" sz="1000" dirty="0" smtClean="0"/>
              <a:t>changed in November 2017.  Offences involving “Death </a:t>
            </a:r>
            <a:r>
              <a:rPr lang="en-GB" sz="1000" dirty="0"/>
              <a:t>or Serious Injury – Unlawful </a:t>
            </a:r>
            <a:r>
              <a:rPr lang="en-GB" sz="1000" dirty="0" smtClean="0"/>
              <a:t>Driving” have now been removed and are in a separate category. Please note iQuanta related positions still relate to the former definition.</a:t>
            </a:r>
            <a:endParaRPr lang="en-GB" sz="1000" dirty="0"/>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0806" y="1225851"/>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5457" y="4122658"/>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6863" y="1079158"/>
            <a:ext cx="1236639" cy="261610"/>
          </a:xfrm>
          <a:prstGeom prst="rect">
            <a:avLst/>
          </a:prstGeom>
          <a:noFill/>
        </p:spPr>
        <p:txBody>
          <a:bodyPr wrap="square" rtlCol="0">
            <a:spAutoFit/>
          </a:bodyPr>
          <a:lstStyle/>
          <a:p>
            <a:pPr algn="ctr"/>
            <a:r>
              <a:rPr lang="en-GB" sz="1100" dirty="0" smtClean="0"/>
              <a:t>Figure 5</a:t>
            </a:r>
            <a:endParaRPr lang="en-GB" sz="1100" dirty="0"/>
          </a:p>
        </p:txBody>
      </p:sp>
      <p:sp>
        <p:nvSpPr>
          <p:cNvPr id="14" name="TextBox 13"/>
          <p:cNvSpPr txBox="1"/>
          <p:nvPr/>
        </p:nvSpPr>
        <p:spPr>
          <a:xfrm>
            <a:off x="5004048" y="3743712"/>
            <a:ext cx="1236639" cy="261610"/>
          </a:xfrm>
          <a:prstGeom prst="rect">
            <a:avLst/>
          </a:prstGeom>
          <a:noFill/>
        </p:spPr>
        <p:txBody>
          <a:bodyPr wrap="square" rtlCol="0">
            <a:spAutoFit/>
          </a:bodyPr>
          <a:lstStyle/>
          <a:p>
            <a:pPr algn="ctr"/>
            <a:r>
              <a:rPr lang="en-GB" sz="1100" dirty="0" smtClean="0"/>
              <a:t>Figure 6</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4</a:t>
            </a:fld>
            <a:endParaRPr lang="en-GB" dirty="0"/>
          </a:p>
        </p:txBody>
      </p:sp>
      <p:sp>
        <p:nvSpPr>
          <p:cNvPr id="13" name="TextBox 12"/>
          <p:cNvSpPr txBox="1"/>
          <p:nvPr/>
        </p:nvSpPr>
        <p:spPr>
          <a:xfrm>
            <a:off x="29479" y="828793"/>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8" name="TextBox 17"/>
          <p:cNvSpPr txBox="1"/>
          <p:nvPr/>
        </p:nvSpPr>
        <p:spPr>
          <a:xfrm>
            <a:off x="42005" y="1167347"/>
            <a:ext cx="4752528" cy="2123658"/>
          </a:xfrm>
          <a:prstGeom prst="rect">
            <a:avLst/>
          </a:prstGeom>
          <a:noFill/>
        </p:spPr>
        <p:txBody>
          <a:bodyPr wrap="square" rtlCol="0">
            <a:spAutoFit/>
          </a:bodyPr>
          <a:lstStyle/>
          <a:p>
            <a:r>
              <a:rPr lang="en-GB" sz="1200" b="1" dirty="0" smtClean="0"/>
              <a:t>Homicide Offences</a:t>
            </a:r>
            <a:endParaRPr lang="en-GB" sz="1200" b="1" dirty="0"/>
          </a:p>
          <a:p>
            <a:pPr marL="171450" indent="-171450">
              <a:buFont typeface="Arial" panose="020B0604020202020204" pitchFamily="34" charset="0"/>
              <a:buChar char="•"/>
            </a:pPr>
            <a:r>
              <a:rPr lang="en-GB" sz="1200" dirty="0"/>
              <a:t>The </a:t>
            </a:r>
            <a:r>
              <a:rPr lang="en-GB" sz="1200" dirty="0" smtClean="0"/>
              <a:t>Force and three out of 14 districts experienced </a:t>
            </a:r>
            <a:r>
              <a:rPr lang="en-GB" sz="1200" dirty="0"/>
              <a:t>statistically significant </a:t>
            </a:r>
            <a:r>
              <a:rPr lang="en-GB" sz="1200" dirty="0" smtClean="0"/>
              <a:t>increases in December 2017. </a:t>
            </a:r>
            <a:endParaRPr lang="en-GB" sz="1200" dirty="0"/>
          </a:p>
          <a:p>
            <a:pPr marL="171450" indent="-171450">
              <a:buFont typeface="Arial" panose="020B0604020202020204" pitchFamily="34" charset="0"/>
              <a:buChar char="•"/>
            </a:pPr>
            <a:r>
              <a:rPr lang="en-GB" sz="1200" dirty="0" smtClean="0"/>
              <a:t>81.3% </a:t>
            </a:r>
            <a:r>
              <a:rPr lang="en-GB" sz="1200" dirty="0"/>
              <a:t>increase </a:t>
            </a:r>
            <a:r>
              <a:rPr lang="en-GB" sz="1200" dirty="0" smtClean="0"/>
              <a:t>(13 </a:t>
            </a:r>
            <a:r>
              <a:rPr lang="en-GB" sz="1200" dirty="0"/>
              <a:t>additional </a:t>
            </a:r>
            <a:r>
              <a:rPr lang="en-GB" sz="1200" dirty="0" smtClean="0"/>
              <a:t>offences). </a:t>
            </a:r>
          </a:p>
          <a:p>
            <a:pPr marL="171450" indent="-171450">
              <a:buFont typeface="Arial" panose="020B0604020202020204" pitchFamily="34" charset="0"/>
              <a:buChar char="•"/>
            </a:pPr>
            <a:r>
              <a:rPr lang="en-GB" sz="1200" dirty="0" smtClean="0"/>
              <a:t>Essex is 5</a:t>
            </a:r>
            <a:r>
              <a:rPr lang="en-GB" sz="1200" baseline="30000" dirty="0" smtClean="0"/>
              <a:t>th</a:t>
            </a:r>
            <a:r>
              <a:rPr lang="en-GB" sz="1200" dirty="0" smtClean="0"/>
              <a:t> in its </a:t>
            </a:r>
            <a:r>
              <a:rPr lang="en-GB" sz="1200" dirty="0"/>
              <a:t>MSG </a:t>
            </a:r>
            <a:r>
              <a:rPr lang="en-GB" sz="1200" dirty="0" smtClean="0"/>
              <a:t>and is 21</a:t>
            </a:r>
            <a:r>
              <a:rPr lang="en-GB" sz="1200" baseline="30000" dirty="0" smtClean="0"/>
              <a:t>st</a:t>
            </a:r>
            <a:r>
              <a:rPr lang="en-GB" sz="1200" dirty="0" smtClean="0"/>
              <a:t>  nationally </a:t>
            </a:r>
            <a:r>
              <a:rPr lang="en-GB" sz="1200" dirty="0"/>
              <a:t>for crime increase</a:t>
            </a:r>
            <a:r>
              <a:rPr lang="en-GB" sz="1200" dirty="0" smtClean="0"/>
              <a:t>. Essex is 6</a:t>
            </a:r>
            <a:r>
              <a:rPr lang="en-GB" sz="1200" baseline="30000" dirty="0" smtClean="0"/>
              <a:t>th</a:t>
            </a:r>
            <a:r>
              <a:rPr lang="en-GB" sz="1200" dirty="0" smtClean="0"/>
              <a:t> in its MSG and 32</a:t>
            </a:r>
            <a:r>
              <a:rPr lang="en-GB" sz="1200" baseline="30000" dirty="0" smtClean="0"/>
              <a:t>nd</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25 </a:t>
            </a:r>
            <a:r>
              <a:rPr lang="en-GB" sz="1200" dirty="0"/>
              <a:t>out of 42 forces. The national </a:t>
            </a:r>
            <a:r>
              <a:rPr lang="en-GB" sz="1200" dirty="0" smtClean="0"/>
              <a:t>decrease was 2.2%. </a:t>
            </a:r>
            <a:endParaRPr lang="en-GB" sz="1200" dirty="0" smtClean="0">
              <a:solidFill>
                <a:srgbClr val="FF0000"/>
              </a:solidFill>
            </a:endParaRPr>
          </a:p>
          <a:p>
            <a:pPr marL="171450" indent="-171450">
              <a:buFont typeface="Arial" panose="020B0604020202020204" pitchFamily="34" charset="0"/>
              <a:buChar char="•"/>
            </a:pPr>
            <a:r>
              <a:rPr lang="en-GB" sz="1200" dirty="0" smtClean="0"/>
              <a:t>10.3% </a:t>
            </a:r>
            <a:r>
              <a:rPr lang="en-GB" sz="1200" dirty="0"/>
              <a:t>of </a:t>
            </a:r>
            <a:r>
              <a:rPr lang="en-GB" sz="1200" dirty="0" smtClean="0"/>
              <a:t>Homicide Offences are </a:t>
            </a:r>
            <a:r>
              <a:rPr lang="en-GB" sz="1200" dirty="0"/>
              <a:t>Domestic </a:t>
            </a:r>
            <a:r>
              <a:rPr lang="en-GB" sz="1200" dirty="0" smtClean="0"/>
              <a:t>Abuse-related.</a:t>
            </a:r>
            <a:endParaRPr lang="en-GB" sz="1200" dirty="0"/>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Homicide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21" name="TextBox 20"/>
          <p:cNvSpPr txBox="1"/>
          <p:nvPr/>
        </p:nvSpPr>
        <p:spPr>
          <a:xfrm>
            <a:off x="35496" y="3645024"/>
            <a:ext cx="4752528" cy="2677656"/>
          </a:xfrm>
          <a:prstGeom prst="rect">
            <a:avLst/>
          </a:prstGeom>
          <a:noFill/>
        </p:spPr>
        <p:txBody>
          <a:bodyPr wrap="square" rtlCol="0">
            <a:spAutoFit/>
          </a:bodyPr>
          <a:lstStyle/>
          <a:p>
            <a:r>
              <a:rPr lang="en-GB" sz="1200" b="1" dirty="0" smtClean="0"/>
              <a:t>Violence without Injury*</a:t>
            </a:r>
            <a:endParaRPr lang="en-GB" sz="1200" b="1" dirty="0"/>
          </a:p>
          <a:p>
            <a:pPr marL="171450" indent="-171450">
              <a:buFont typeface="Arial" panose="020B0604020202020204" pitchFamily="34" charset="0"/>
              <a:buChar char="•"/>
            </a:pPr>
            <a:r>
              <a:rPr lang="en-GB" sz="1200" dirty="0"/>
              <a:t>The </a:t>
            </a:r>
            <a:r>
              <a:rPr lang="en-GB" sz="1200" dirty="0" smtClean="0"/>
              <a:t>Force and nine out of 14 districts experienced </a:t>
            </a:r>
            <a:r>
              <a:rPr lang="en-GB" sz="1200" dirty="0"/>
              <a:t>statistically significant </a:t>
            </a:r>
            <a:r>
              <a:rPr lang="en-GB" sz="1200" dirty="0" smtClean="0"/>
              <a:t>increases in December 2017.</a:t>
            </a:r>
            <a:endParaRPr lang="en-GB" sz="1200" dirty="0"/>
          </a:p>
          <a:p>
            <a:pPr marL="171450" indent="-171450">
              <a:buFont typeface="Arial" panose="020B0604020202020204" pitchFamily="34" charset="0"/>
              <a:buChar char="•"/>
            </a:pPr>
            <a:r>
              <a:rPr lang="en-GB" sz="1200" dirty="0" smtClean="0"/>
              <a:t>18.7% </a:t>
            </a:r>
            <a:r>
              <a:rPr lang="en-GB" sz="1200" dirty="0"/>
              <a:t>increase </a:t>
            </a:r>
            <a:r>
              <a:rPr lang="en-GB" sz="1200" dirty="0" smtClean="0"/>
              <a:t>(2,536 offences). </a:t>
            </a:r>
          </a:p>
          <a:p>
            <a:pPr marL="171450" indent="-171450">
              <a:buFont typeface="Arial" panose="020B0604020202020204" pitchFamily="34" charset="0"/>
              <a:buChar char="•"/>
            </a:pPr>
            <a:r>
              <a:rPr lang="en-GB" sz="1200" dirty="0" smtClean="0"/>
              <a:t>Essex is 6</a:t>
            </a:r>
            <a:r>
              <a:rPr lang="en-GB" sz="1200" baseline="30000" dirty="0" smtClean="0"/>
              <a:t>th</a:t>
            </a:r>
            <a:r>
              <a:rPr lang="en-GB" sz="1200" dirty="0" smtClean="0"/>
              <a:t> in its </a:t>
            </a:r>
            <a:r>
              <a:rPr lang="en-GB" sz="1200" dirty="0"/>
              <a:t>MSG and </a:t>
            </a:r>
            <a:r>
              <a:rPr lang="en-GB" sz="1200" dirty="0" smtClean="0"/>
              <a:t>20</a:t>
            </a:r>
            <a:r>
              <a:rPr lang="en-GB" sz="1200" baseline="30000" dirty="0" smtClean="0"/>
              <a:t>th</a:t>
            </a:r>
            <a:r>
              <a:rPr lang="en-GB" sz="1200" dirty="0" smtClean="0"/>
              <a:t> nationally </a:t>
            </a:r>
            <a:r>
              <a:rPr lang="en-GB" sz="1200" dirty="0"/>
              <a:t>for crime increase</a:t>
            </a:r>
            <a:r>
              <a:rPr lang="en-GB" sz="1200" dirty="0" smtClean="0"/>
              <a:t>. Essex is 5</a:t>
            </a:r>
            <a:r>
              <a:rPr lang="en-GB" sz="1200" baseline="30000" dirty="0" smtClean="0"/>
              <a:t>th</a:t>
            </a:r>
            <a:r>
              <a:rPr lang="en-GB" sz="1200" dirty="0" smtClean="0"/>
              <a:t> in its MSG and 26</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smtClean="0"/>
              <a:t>90.4% </a:t>
            </a:r>
            <a:r>
              <a:rPr lang="en-GB" sz="1200" dirty="0"/>
              <a:t>of Violence without Injury is Common Assault.</a:t>
            </a:r>
          </a:p>
          <a:p>
            <a:pPr marL="171450" indent="-171450">
              <a:buFont typeface="Arial" panose="020B0604020202020204" pitchFamily="34" charset="0"/>
              <a:buChar char="•"/>
            </a:pPr>
            <a:r>
              <a:rPr lang="en-GB" sz="1200" dirty="0" smtClean="0"/>
              <a:t>96.8% </a:t>
            </a:r>
            <a:r>
              <a:rPr lang="en-GB" sz="1200" dirty="0"/>
              <a:t>of the increase in Violence </a:t>
            </a:r>
            <a:r>
              <a:rPr lang="en-GB" sz="1200" dirty="0" smtClean="0"/>
              <a:t>without </a:t>
            </a:r>
            <a:r>
              <a:rPr lang="en-GB" sz="1200" dirty="0"/>
              <a:t>Injury is due to the rise </a:t>
            </a:r>
            <a:r>
              <a:rPr lang="en-GB" sz="1200" dirty="0" smtClean="0"/>
              <a:t>in Common Assault. </a:t>
            </a:r>
          </a:p>
          <a:p>
            <a:pPr marL="171450" indent="-171450">
              <a:buFont typeface="Arial" panose="020B0604020202020204" pitchFamily="34" charset="0"/>
              <a:buChar char="•"/>
            </a:pPr>
            <a:r>
              <a:rPr lang="en-GB" sz="1200" dirty="0" smtClean="0"/>
              <a:t>Increases </a:t>
            </a:r>
            <a:r>
              <a:rPr lang="en-GB" sz="1200" dirty="0"/>
              <a:t>seen in 41 out of 42 forces. </a:t>
            </a:r>
          </a:p>
          <a:p>
            <a:pPr marL="171450" lvl="0" indent="-171450">
              <a:buFont typeface="Arial" panose="020B0604020202020204" pitchFamily="34" charset="0"/>
              <a:buChar char="•"/>
            </a:pPr>
            <a:r>
              <a:rPr lang="en-GB" sz="1200" dirty="0" smtClean="0"/>
              <a:t>The forecast is </a:t>
            </a:r>
            <a:r>
              <a:rPr lang="en-GB" sz="1200" dirty="0"/>
              <a:t>that </a:t>
            </a:r>
            <a:r>
              <a:rPr lang="en-GB" sz="1200" dirty="0" smtClean="0"/>
              <a:t>Violence without Injury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6863" y="1340768"/>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0517" y="3986853"/>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0" y="6093296"/>
            <a:ext cx="9041346" cy="400110"/>
          </a:xfrm>
          <a:prstGeom prst="rect">
            <a:avLst/>
          </a:prstGeom>
          <a:noFill/>
        </p:spPr>
        <p:txBody>
          <a:bodyPr wrap="square" rtlCol="0">
            <a:spAutoFit/>
          </a:bodyPr>
          <a:lstStyle/>
          <a:p>
            <a:r>
              <a:rPr lang="en-GB" sz="1000" dirty="0" smtClean="0"/>
              <a:t>* Offences included within the Violence without </a:t>
            </a:r>
            <a:r>
              <a:rPr lang="en-GB" sz="1000" dirty="0"/>
              <a:t>Injury classification </a:t>
            </a:r>
            <a:r>
              <a:rPr lang="en-GB" sz="1000" dirty="0" smtClean="0"/>
              <a:t>changed in November 2017.  Offences involving “Stalking and Harassment” have now been removed and are within a separate category. Please note iQuanta related positions still relate to the former definition.</a:t>
            </a:r>
            <a:endParaRPr lang="en-GB" sz="1000" dirty="0"/>
          </a:p>
        </p:txBody>
      </p:sp>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4987329" y="849923"/>
            <a:ext cx="1236639" cy="261610"/>
          </a:xfrm>
          <a:prstGeom prst="rect">
            <a:avLst/>
          </a:prstGeom>
          <a:noFill/>
        </p:spPr>
        <p:txBody>
          <a:bodyPr wrap="square" rtlCol="0">
            <a:spAutoFit/>
          </a:bodyPr>
          <a:lstStyle/>
          <a:p>
            <a:pPr algn="ctr"/>
            <a:r>
              <a:rPr lang="en-GB" sz="1100" dirty="0" smtClean="0"/>
              <a:t>Figure 7</a:t>
            </a:r>
            <a:endParaRPr lang="en-GB" sz="1100" dirty="0"/>
          </a:p>
        </p:txBody>
      </p:sp>
      <p:sp>
        <p:nvSpPr>
          <p:cNvPr id="14" name="TextBox 13"/>
          <p:cNvSpPr txBox="1"/>
          <p:nvPr/>
        </p:nvSpPr>
        <p:spPr>
          <a:xfrm>
            <a:off x="5030855" y="4031486"/>
            <a:ext cx="1236639" cy="261610"/>
          </a:xfrm>
          <a:prstGeom prst="rect">
            <a:avLst/>
          </a:prstGeom>
          <a:noFill/>
        </p:spPr>
        <p:txBody>
          <a:bodyPr wrap="square" rtlCol="0">
            <a:spAutoFit/>
          </a:bodyPr>
          <a:lstStyle/>
          <a:p>
            <a:pPr algn="ctr"/>
            <a:r>
              <a:rPr lang="en-GB" sz="1100" dirty="0" smtClean="0"/>
              <a:t>Figure 8</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5</a:t>
            </a:fld>
            <a:endParaRPr lang="en-GB" dirty="0"/>
          </a:p>
        </p:txBody>
      </p:sp>
      <p:sp>
        <p:nvSpPr>
          <p:cNvPr id="11" name="TextBox 10"/>
          <p:cNvSpPr txBox="1"/>
          <p:nvPr/>
        </p:nvSpPr>
        <p:spPr>
          <a:xfrm>
            <a:off x="42005" y="754919"/>
            <a:ext cx="4883526" cy="3231654"/>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10 out of 14 districts experienced </a:t>
            </a:r>
            <a:r>
              <a:rPr lang="en-GB" sz="1200" dirty="0"/>
              <a:t>statistically significant </a:t>
            </a:r>
            <a:r>
              <a:rPr lang="en-GB" sz="1200" dirty="0" smtClean="0"/>
              <a:t>increases in December 2017.</a:t>
            </a:r>
            <a:endParaRPr lang="en-GB" sz="1200" dirty="0"/>
          </a:p>
          <a:p>
            <a:pPr marL="171450" indent="-171450">
              <a:buFont typeface="Arial" panose="020B0604020202020204" pitchFamily="34" charset="0"/>
              <a:buChar char="•"/>
            </a:pPr>
            <a:r>
              <a:rPr lang="en-GB" sz="1200" dirty="0" smtClean="0"/>
              <a:t>43.1% </a:t>
            </a:r>
            <a:r>
              <a:rPr lang="en-GB" sz="1200" dirty="0"/>
              <a:t>increase </a:t>
            </a:r>
            <a:r>
              <a:rPr lang="en-GB" sz="1200" dirty="0" smtClean="0"/>
              <a:t>(2,897 </a:t>
            </a:r>
            <a:r>
              <a:rPr lang="en-GB" sz="1200" dirty="0"/>
              <a:t>additional </a:t>
            </a:r>
            <a:r>
              <a:rPr lang="en-GB" sz="1200" dirty="0" smtClean="0"/>
              <a:t>offences).  86.5% of this was as a result of an increase in Malicious Communications.</a:t>
            </a:r>
          </a:p>
          <a:p>
            <a:pPr marL="171450" indent="-171450">
              <a:buFont typeface="Arial" panose="020B0604020202020204" pitchFamily="34" charset="0"/>
              <a:buChar char="•"/>
            </a:pPr>
            <a:r>
              <a:rPr lang="en-GB" sz="1200" dirty="0"/>
              <a:t>Malicious Communication </a:t>
            </a:r>
            <a:r>
              <a:rPr lang="en-GB" sz="1200" dirty="0" smtClean="0"/>
              <a:t>experienced a 79.3% increase </a:t>
            </a:r>
            <a:r>
              <a:rPr lang="en-GB" sz="1200" dirty="0"/>
              <a:t>to </a:t>
            </a:r>
            <a:r>
              <a:rPr lang="en-GB" sz="1200" dirty="0" smtClean="0"/>
              <a:t>5,670 </a:t>
            </a:r>
            <a:r>
              <a:rPr lang="en-GB" sz="1200" dirty="0"/>
              <a:t>offences (</a:t>
            </a:r>
            <a:r>
              <a:rPr lang="en-GB" sz="1200" dirty="0" smtClean="0"/>
              <a:t>2,507 </a:t>
            </a:r>
            <a:r>
              <a:rPr lang="en-GB" sz="1200" dirty="0"/>
              <a:t>more</a:t>
            </a:r>
            <a:r>
              <a:rPr lang="en-GB" sz="1200" dirty="0" smtClean="0"/>
              <a:t>), and accounted </a:t>
            </a:r>
            <a:r>
              <a:rPr lang="en-GB" sz="1200" dirty="0"/>
              <a:t>for </a:t>
            </a:r>
            <a:r>
              <a:rPr lang="en-GB" sz="1200" dirty="0" smtClean="0"/>
              <a:t>59.0% of Stalking and Harassment.</a:t>
            </a:r>
          </a:p>
          <a:p>
            <a:pPr marL="171450" indent="-171450">
              <a:buFont typeface="Arial" panose="020B0604020202020204" pitchFamily="34" charset="0"/>
              <a:buChar char="•"/>
            </a:pPr>
            <a:r>
              <a:rPr lang="en-GB" sz="1200" dirty="0" smtClean="0"/>
              <a:t>Harassment saw a 17.8% increase to 3,029 (457 more offences) </a:t>
            </a:r>
            <a:r>
              <a:rPr lang="en-GB" sz="1200" dirty="0"/>
              <a:t>and </a:t>
            </a:r>
            <a:r>
              <a:rPr lang="en-GB" sz="1200" dirty="0" smtClean="0"/>
              <a:t>accounts for 31.5% of Stalking and Harassment.</a:t>
            </a:r>
          </a:p>
          <a:p>
            <a:pPr marL="171450" indent="-171450">
              <a:buFont typeface="Arial" panose="020B0604020202020204" pitchFamily="34" charset="0"/>
              <a:buChar char="•"/>
            </a:pPr>
            <a:r>
              <a:rPr lang="en-GB" sz="1200" dirty="0" smtClean="0"/>
              <a:t>There </a:t>
            </a:r>
            <a:r>
              <a:rPr lang="en-GB" sz="1200" dirty="0"/>
              <a:t>are no national or MSG comparisons on </a:t>
            </a:r>
            <a:r>
              <a:rPr lang="en-GB" sz="1200" dirty="0" smtClean="0"/>
              <a:t>iQuanta.</a:t>
            </a:r>
          </a:p>
          <a:p>
            <a:pPr marL="171450" indent="-171450">
              <a:buFont typeface="Arial" panose="020B0604020202020204" pitchFamily="34" charset="0"/>
              <a:buChar char="•"/>
            </a:pPr>
            <a:r>
              <a:rPr lang="en-GB" sz="1200" dirty="0" smtClean="0"/>
              <a:t>31.6% of offences were Domestic Abuse-related (compared to 30.7% 12m November 2017).</a:t>
            </a:r>
          </a:p>
          <a:p>
            <a:pPr marL="171450" indent="-171450">
              <a:buFont typeface="Arial" panose="020B0604020202020204" pitchFamily="34" charset="0"/>
              <a:buChar char="•"/>
            </a:pPr>
            <a:r>
              <a:rPr lang="en-GB" sz="1200" dirty="0" smtClean="0"/>
              <a:t>The </a:t>
            </a:r>
            <a:r>
              <a:rPr lang="en-GB" sz="1200" dirty="0"/>
              <a:t>national increase was </a:t>
            </a:r>
            <a:r>
              <a:rPr lang="en-GB" sz="1200" dirty="0" smtClean="0"/>
              <a:t>36.4</a:t>
            </a:r>
            <a:r>
              <a:rPr lang="en-GB" sz="1200" dirty="0"/>
              <a:t>%. </a:t>
            </a:r>
            <a:endParaRPr lang="en-GB" sz="1200" dirty="0">
              <a:solidFill>
                <a:srgbClr val="FF0000"/>
              </a:solidFill>
            </a:endParaRPr>
          </a:p>
          <a:p>
            <a:pPr marL="171450" lvl="0" indent="-171450">
              <a:buFont typeface="Arial" panose="020B0604020202020204" pitchFamily="34" charset="0"/>
              <a:buChar char="•"/>
            </a:pPr>
            <a:r>
              <a:rPr lang="en-GB" sz="1200" dirty="0" smtClean="0"/>
              <a:t>The forecast is that Stalking and Harassment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3" name="TextBox 12"/>
          <p:cNvSpPr txBox="1"/>
          <p:nvPr/>
        </p:nvSpPr>
        <p:spPr>
          <a:xfrm>
            <a:off x="1116" y="6573120"/>
            <a:ext cx="9041346" cy="246221"/>
          </a:xfrm>
          <a:prstGeom prst="rect">
            <a:avLst/>
          </a:prstGeom>
          <a:noFill/>
        </p:spPr>
        <p:txBody>
          <a:bodyPr wrap="square" rtlCol="0">
            <a:spAutoFit/>
          </a:bodyPr>
          <a:lstStyle/>
          <a:p>
            <a:r>
              <a:rPr lang="en-GB" sz="1000" dirty="0" smtClean="0"/>
              <a:t>* The offences that form this category were formerly within the Violence without Injury category.</a:t>
            </a:r>
            <a:endParaRPr lang="en-GB" sz="1000" dirty="0"/>
          </a:p>
        </p:txBody>
      </p:sp>
      <p:sp>
        <p:nvSpPr>
          <p:cNvPr id="10" name="TextBox 9"/>
          <p:cNvSpPr txBox="1"/>
          <p:nvPr/>
        </p:nvSpPr>
        <p:spPr>
          <a:xfrm>
            <a:off x="107504" y="4050938"/>
            <a:ext cx="4888704" cy="1938992"/>
          </a:xfrm>
          <a:prstGeom prst="rect">
            <a:avLst/>
          </a:prstGeom>
          <a:noFill/>
        </p:spPr>
        <p:txBody>
          <a:bodyPr wrap="square" rtlCol="0">
            <a:spAutoFit/>
          </a:bodyPr>
          <a:lstStyle/>
          <a:p>
            <a:r>
              <a:rPr lang="en-GB" sz="1200" b="1" dirty="0" smtClean="0"/>
              <a:t>Theft from a Vehicle</a:t>
            </a:r>
            <a:endParaRPr lang="en-GB" sz="1200" b="1" dirty="0"/>
          </a:p>
          <a:p>
            <a:pPr marL="171450" indent="-171450">
              <a:buFont typeface="Arial" panose="020B0604020202020204" pitchFamily="34" charset="0"/>
              <a:buChar char="•"/>
            </a:pPr>
            <a:r>
              <a:rPr lang="en-GB" sz="1200" dirty="0"/>
              <a:t>The </a:t>
            </a:r>
            <a:r>
              <a:rPr lang="en-GB" sz="1200" dirty="0" smtClean="0"/>
              <a:t>Force and five out of 14 districts experienced </a:t>
            </a:r>
            <a:r>
              <a:rPr lang="en-GB" sz="1200" dirty="0"/>
              <a:t>statistically significant </a:t>
            </a:r>
            <a:r>
              <a:rPr lang="en-GB" sz="1200" dirty="0" smtClean="0"/>
              <a:t>decreases in December 2017. </a:t>
            </a:r>
          </a:p>
          <a:p>
            <a:pPr marL="171450" indent="-171450">
              <a:buFont typeface="Arial" panose="020B0604020202020204" pitchFamily="34" charset="0"/>
              <a:buChar char="•"/>
            </a:pPr>
            <a:r>
              <a:rPr lang="en-GB" sz="1200" dirty="0" smtClean="0"/>
              <a:t>4.7% </a:t>
            </a:r>
            <a:r>
              <a:rPr lang="en-GB" sz="1200" dirty="0"/>
              <a:t>increase </a:t>
            </a:r>
            <a:r>
              <a:rPr lang="en-GB" sz="1200" dirty="0" smtClean="0"/>
              <a:t>(352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4</a:t>
            </a:r>
            <a:r>
              <a:rPr lang="en-GB" sz="1200" baseline="30000" dirty="0" smtClean="0"/>
              <a:t>th</a:t>
            </a:r>
            <a:r>
              <a:rPr lang="en-GB" sz="1200" dirty="0" smtClean="0"/>
              <a:t> in its </a:t>
            </a:r>
            <a:r>
              <a:rPr lang="en-GB" sz="1200" dirty="0"/>
              <a:t>MSG and </a:t>
            </a:r>
            <a:r>
              <a:rPr lang="en-GB" sz="1200" dirty="0" smtClean="0"/>
              <a:t>20</a:t>
            </a:r>
            <a:r>
              <a:rPr lang="en-GB" sz="1200" baseline="30000" dirty="0" smtClean="0"/>
              <a:t>th</a:t>
            </a:r>
            <a:r>
              <a:rPr lang="en-GB" sz="1200" dirty="0" smtClean="0"/>
              <a:t> nationally </a:t>
            </a:r>
            <a:r>
              <a:rPr lang="en-GB" sz="1200" dirty="0"/>
              <a:t>for crime increase</a:t>
            </a:r>
            <a:r>
              <a:rPr lang="en-GB" sz="1200" dirty="0" smtClean="0"/>
              <a:t>. Essex is 6</a:t>
            </a:r>
            <a:r>
              <a:rPr lang="en-GB" sz="1200" baseline="30000" dirty="0" smtClean="0"/>
              <a:t>th</a:t>
            </a:r>
            <a:r>
              <a:rPr lang="en-GB" sz="1200" dirty="0" smtClean="0"/>
              <a:t> in its MSG and 26</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38 </a:t>
            </a:r>
            <a:r>
              <a:rPr lang="en-GB" sz="1200" dirty="0"/>
              <a:t>out of 42 forces. </a:t>
            </a:r>
            <a:endParaRPr lang="en-GB" sz="1200" dirty="0" smtClean="0"/>
          </a:p>
          <a:p>
            <a:pPr marL="171450" indent="-171450">
              <a:buFont typeface="Arial" panose="020B0604020202020204" pitchFamily="34" charset="0"/>
              <a:buChar char="•"/>
            </a:pPr>
            <a:r>
              <a:rPr lang="en-GB" sz="1200" dirty="0" smtClean="0"/>
              <a:t>The forecast is that Theft from a Vehicle offences will continue to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4829" y="1111533"/>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3275" y="4293096"/>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862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12" name="TextBox 11"/>
          <p:cNvSpPr txBox="1"/>
          <p:nvPr/>
        </p:nvSpPr>
        <p:spPr>
          <a:xfrm>
            <a:off x="5003894" y="852369"/>
            <a:ext cx="1236639" cy="261610"/>
          </a:xfrm>
          <a:prstGeom prst="rect">
            <a:avLst/>
          </a:prstGeom>
          <a:noFill/>
        </p:spPr>
        <p:txBody>
          <a:bodyPr wrap="square" rtlCol="0">
            <a:spAutoFit/>
          </a:bodyPr>
          <a:lstStyle/>
          <a:p>
            <a:pPr algn="ctr"/>
            <a:r>
              <a:rPr lang="en-GB" sz="1100" dirty="0" smtClean="0"/>
              <a:t>Figure 9</a:t>
            </a:r>
            <a:endParaRPr lang="en-GB" sz="11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6</a:t>
            </a:fld>
            <a:endParaRPr lang="en-GB" dirty="0"/>
          </a:p>
        </p:txBody>
      </p:sp>
      <p:sp>
        <p:nvSpPr>
          <p:cNvPr id="14" name="TextBox 13"/>
          <p:cNvSpPr txBox="1"/>
          <p:nvPr/>
        </p:nvSpPr>
        <p:spPr>
          <a:xfrm>
            <a:off x="5003895" y="3861048"/>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13" name="TextBox 12"/>
          <p:cNvSpPr txBox="1"/>
          <p:nvPr/>
        </p:nvSpPr>
        <p:spPr>
          <a:xfrm>
            <a:off x="102593" y="3933056"/>
            <a:ext cx="4888704" cy="1938992"/>
          </a:xfrm>
          <a:prstGeom prst="rect">
            <a:avLst/>
          </a:prstGeom>
          <a:noFill/>
        </p:spPr>
        <p:txBody>
          <a:bodyPr wrap="square" rtlCol="0">
            <a:spAutoFit/>
          </a:bodyPr>
          <a:lstStyle/>
          <a:p>
            <a:r>
              <a:rPr lang="en-GB" sz="1200" b="1" dirty="0" smtClean="0"/>
              <a:t>Shoplifting Offences</a:t>
            </a:r>
            <a:endParaRPr lang="en-GB" sz="1200" b="1" dirty="0"/>
          </a:p>
          <a:p>
            <a:pPr marL="171450" indent="-171450">
              <a:buFont typeface="Arial" panose="020B0604020202020204" pitchFamily="34" charset="0"/>
              <a:buChar char="•"/>
            </a:pPr>
            <a:r>
              <a:rPr lang="en-GB" sz="1200" dirty="0"/>
              <a:t>The </a:t>
            </a:r>
            <a:r>
              <a:rPr lang="en-GB" sz="1200" dirty="0" smtClean="0"/>
              <a:t>Force and five out of 14 districts experienced statistically </a:t>
            </a:r>
            <a:r>
              <a:rPr lang="en-GB" sz="1200" dirty="0"/>
              <a:t>significant </a:t>
            </a:r>
            <a:r>
              <a:rPr lang="en-GB" sz="1200" dirty="0" smtClean="0"/>
              <a:t>decreases in December 2017. One district saw a statistically significant increase.</a:t>
            </a:r>
          </a:p>
          <a:p>
            <a:pPr marL="171450" indent="-171450">
              <a:buFont typeface="Arial" panose="020B0604020202020204" pitchFamily="34" charset="0"/>
              <a:buChar char="•"/>
            </a:pPr>
            <a:r>
              <a:rPr lang="en-GB" sz="1200" dirty="0" smtClean="0"/>
              <a:t>3.1% decrease (316 fewer offences). </a:t>
            </a:r>
          </a:p>
          <a:p>
            <a:pPr marL="171450" indent="-171450">
              <a:buFont typeface="Arial" panose="020B0604020202020204" pitchFamily="34" charset="0"/>
              <a:buChar char="•"/>
            </a:pPr>
            <a:r>
              <a:rPr lang="en-GB" sz="1200" dirty="0" smtClean="0"/>
              <a:t>Essex is 1</a:t>
            </a:r>
            <a:r>
              <a:rPr lang="en-GB" sz="1200" baseline="30000" dirty="0" smtClean="0"/>
              <a:t>st</a:t>
            </a:r>
            <a:r>
              <a:rPr lang="en-GB" sz="1200" dirty="0" smtClean="0"/>
              <a:t> in its </a:t>
            </a:r>
            <a:r>
              <a:rPr lang="en-GB" sz="1200" dirty="0"/>
              <a:t>MSG and </a:t>
            </a:r>
            <a:r>
              <a:rPr lang="en-GB" sz="1200" dirty="0" smtClean="0"/>
              <a:t>2</a:t>
            </a:r>
            <a:r>
              <a:rPr lang="en-GB" sz="1200" baseline="30000" dirty="0" smtClean="0"/>
              <a:t>nd</a:t>
            </a:r>
            <a:r>
              <a:rPr lang="en-GB" sz="1200" dirty="0" smtClean="0"/>
              <a:t> nationally </a:t>
            </a:r>
            <a:r>
              <a:rPr lang="en-GB" sz="1200" dirty="0"/>
              <a:t>for crime increase</a:t>
            </a:r>
            <a:r>
              <a:rPr lang="en-GB" sz="1200" dirty="0" smtClean="0"/>
              <a:t>. Essex is 2</a:t>
            </a:r>
            <a:r>
              <a:rPr lang="en-GB" sz="1200" baseline="30000" dirty="0" smtClean="0"/>
              <a:t>nd</a:t>
            </a:r>
            <a:r>
              <a:rPr lang="en-GB" sz="1200" dirty="0" smtClean="0"/>
              <a:t> in its MSG and </a:t>
            </a:r>
            <a:r>
              <a:rPr lang="en-GB" sz="1200" dirty="0"/>
              <a:t>7</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39 </a:t>
            </a:r>
            <a:r>
              <a:rPr lang="en-GB" sz="1200" dirty="0"/>
              <a:t>out of 42 forces. The national increase was </a:t>
            </a:r>
            <a:r>
              <a:rPr lang="en-GB" sz="1200" dirty="0" smtClean="0"/>
              <a:t>10.7%. </a:t>
            </a:r>
          </a:p>
          <a:p>
            <a:pPr marL="171450" indent="-171450">
              <a:buFont typeface="Arial" panose="020B0604020202020204" pitchFamily="34" charset="0"/>
              <a:buChar char="•"/>
            </a:pPr>
            <a:r>
              <a:rPr lang="en-GB" sz="1200" dirty="0" smtClean="0"/>
              <a:t>The forecast is that Shoplifting offences will continue to decrease.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sp>
        <p:nvSpPr>
          <p:cNvPr id="10" name="TextBox 9"/>
          <p:cNvSpPr txBox="1"/>
          <p:nvPr/>
        </p:nvSpPr>
        <p:spPr>
          <a:xfrm>
            <a:off x="36190" y="852369"/>
            <a:ext cx="4888704" cy="1754326"/>
          </a:xfrm>
          <a:prstGeom prst="rect">
            <a:avLst/>
          </a:prstGeom>
          <a:noFill/>
        </p:spPr>
        <p:txBody>
          <a:bodyPr wrap="square" rtlCol="0">
            <a:spAutoFit/>
          </a:bodyPr>
          <a:lstStyle/>
          <a:p>
            <a:r>
              <a:rPr lang="en-GB" sz="1200" b="1" dirty="0" smtClean="0"/>
              <a:t>Theft of Pedal Cycle Offences</a:t>
            </a:r>
            <a:endParaRPr lang="en-GB" sz="1200" b="1" dirty="0"/>
          </a:p>
          <a:p>
            <a:pPr marL="171450" indent="-171450">
              <a:buFont typeface="Arial" panose="020B0604020202020204" pitchFamily="34" charset="0"/>
              <a:buChar char="•"/>
            </a:pPr>
            <a:r>
              <a:rPr lang="en-GB" sz="1200" dirty="0"/>
              <a:t>The </a:t>
            </a:r>
            <a:r>
              <a:rPr lang="en-GB" sz="1200" dirty="0" smtClean="0"/>
              <a:t>Force and five out of 14 districts experienced </a:t>
            </a:r>
            <a:r>
              <a:rPr lang="en-GB" sz="1200" dirty="0"/>
              <a:t>statistically significant </a:t>
            </a:r>
            <a:r>
              <a:rPr lang="en-GB" sz="1200" dirty="0" smtClean="0"/>
              <a:t>decreases in December 2017. </a:t>
            </a:r>
          </a:p>
          <a:p>
            <a:pPr marL="171450" indent="-171450">
              <a:buFont typeface="Arial" panose="020B0604020202020204" pitchFamily="34" charset="0"/>
              <a:buChar char="•"/>
            </a:pPr>
            <a:r>
              <a:rPr lang="en-GB" sz="1200" dirty="0" smtClean="0"/>
              <a:t>12.3% </a:t>
            </a:r>
            <a:r>
              <a:rPr lang="en-GB" sz="1200" dirty="0"/>
              <a:t>increase </a:t>
            </a:r>
            <a:r>
              <a:rPr lang="en-GB" sz="1200" dirty="0" smtClean="0"/>
              <a:t>(279 </a:t>
            </a:r>
            <a:r>
              <a:rPr lang="en-GB" sz="1200" dirty="0"/>
              <a:t>additional offences</a:t>
            </a:r>
            <a:r>
              <a:rPr lang="en-GB" sz="1200" dirty="0" smtClean="0"/>
              <a:t>). </a:t>
            </a:r>
          </a:p>
          <a:p>
            <a:pPr marL="171450" indent="-171450">
              <a:buFont typeface="Arial" panose="020B0604020202020204" pitchFamily="34" charset="0"/>
              <a:buChar char="•"/>
            </a:pPr>
            <a:r>
              <a:rPr lang="en-GB" sz="1200" dirty="0" smtClean="0"/>
              <a:t>Essex is 5</a:t>
            </a:r>
            <a:r>
              <a:rPr lang="en-GB" sz="1200" baseline="30000" dirty="0" smtClean="0"/>
              <a:t>th</a:t>
            </a:r>
            <a:r>
              <a:rPr lang="en-GB" sz="1200" dirty="0" smtClean="0"/>
              <a:t> in its </a:t>
            </a:r>
            <a:r>
              <a:rPr lang="en-GB" sz="1200" dirty="0"/>
              <a:t>MSG and </a:t>
            </a:r>
            <a:r>
              <a:rPr lang="en-GB" sz="1200" dirty="0" smtClean="0"/>
              <a:t>30</a:t>
            </a:r>
            <a:r>
              <a:rPr lang="en-GB" sz="1200" baseline="30000" dirty="0" smtClean="0"/>
              <a:t>th</a:t>
            </a:r>
            <a:r>
              <a:rPr lang="en-GB" sz="1200" dirty="0" smtClean="0"/>
              <a:t> nationally </a:t>
            </a:r>
            <a:r>
              <a:rPr lang="en-GB" sz="1200" dirty="0"/>
              <a:t>for crime increase</a:t>
            </a:r>
            <a:r>
              <a:rPr lang="en-GB" sz="1200" dirty="0" smtClean="0"/>
              <a:t>. Essex is 4</a:t>
            </a:r>
            <a:r>
              <a:rPr lang="en-GB" sz="1200" baseline="30000" dirty="0" smtClean="0"/>
              <a:t>th</a:t>
            </a:r>
            <a:r>
              <a:rPr lang="en-GB" sz="1200" dirty="0" smtClean="0"/>
              <a:t> in its MSG and 24</a:t>
            </a:r>
            <a:r>
              <a:rPr lang="en-GB" sz="1200" baseline="30000" dirty="0" smtClean="0"/>
              <a:t>th</a:t>
            </a:r>
            <a:r>
              <a:rPr lang="en-GB" sz="1200" dirty="0" smtClean="0"/>
              <a:t> nationally for crimes per 1,000 of the population.</a:t>
            </a:r>
          </a:p>
          <a:p>
            <a:pPr marL="171450" indent="-171450">
              <a:buFont typeface="Arial" panose="020B0604020202020204" pitchFamily="34" charset="0"/>
              <a:buChar char="•"/>
            </a:pPr>
            <a:r>
              <a:rPr lang="en-GB" sz="1200" dirty="0"/>
              <a:t>Increases seen in </a:t>
            </a:r>
            <a:r>
              <a:rPr lang="en-GB" sz="1200" dirty="0" smtClean="0"/>
              <a:t>35 </a:t>
            </a:r>
            <a:r>
              <a:rPr lang="en-GB" sz="1200" dirty="0"/>
              <a:t>out of 42 forces. The national increase was </a:t>
            </a:r>
            <a:r>
              <a:rPr lang="en-GB" sz="1200" dirty="0" smtClean="0"/>
              <a:t>19.0%. </a:t>
            </a:r>
          </a:p>
          <a:p>
            <a:pPr marL="171450" indent="-171450">
              <a:buFont typeface="Arial" panose="020B0604020202020204" pitchFamily="34" charset="0"/>
              <a:buChar char="•"/>
            </a:pPr>
            <a:r>
              <a:rPr lang="en-GB" sz="1200" dirty="0" smtClean="0"/>
              <a:t>The forecast is that Theft of Pedal Cycle offences will increase.</a:t>
            </a:r>
            <a:endParaRPr lang="en-GB" sz="1200" dirty="0"/>
          </a:p>
          <a:p>
            <a:pPr marL="171450" indent="-171450">
              <a:buFont typeface="Arial" panose="020B0604020202020204" pitchFamily="34" charset="0"/>
              <a:buChar char="•"/>
            </a:pPr>
            <a:endParaRPr lang="en-GB" sz="1200" dirty="0" smtClean="0">
              <a:solidFill>
                <a:srgbClr val="FF0000"/>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0982" y="1105992"/>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4033" y="4122658"/>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22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
        <p:nvSpPr>
          <p:cNvPr id="11" name="TextBox 10"/>
          <p:cNvSpPr txBox="1"/>
          <p:nvPr/>
        </p:nvSpPr>
        <p:spPr>
          <a:xfrm>
            <a:off x="35496" y="771088"/>
            <a:ext cx="4780489" cy="338554"/>
          </a:xfrm>
          <a:prstGeom prst="rect">
            <a:avLst/>
          </a:prstGeom>
          <a:noFill/>
        </p:spPr>
        <p:txBody>
          <a:bodyPr wrap="square" rtlCol="0">
            <a:spAutoFit/>
          </a:bodyPr>
          <a:lstStyle/>
          <a:p>
            <a:pPr lvl="0"/>
            <a:r>
              <a:rPr lang="en-GB" sz="1600" b="1" u="sng" dirty="0" smtClean="0"/>
              <a:t>Solved Rates by Exception</a:t>
            </a:r>
          </a:p>
        </p:txBody>
      </p:sp>
      <p:sp>
        <p:nvSpPr>
          <p:cNvPr id="14" name="TextBox 13"/>
          <p:cNvSpPr txBox="1"/>
          <p:nvPr/>
        </p:nvSpPr>
        <p:spPr>
          <a:xfrm>
            <a:off x="5021330" y="3855075"/>
            <a:ext cx="1236639" cy="261610"/>
          </a:xfrm>
          <a:prstGeom prst="rect">
            <a:avLst/>
          </a:prstGeom>
          <a:noFill/>
        </p:spPr>
        <p:txBody>
          <a:bodyPr wrap="square" rtlCol="0">
            <a:spAutoFit/>
          </a:bodyPr>
          <a:lstStyle/>
          <a:p>
            <a:pPr algn="ctr"/>
            <a:r>
              <a:rPr lang="en-GB" sz="1100" dirty="0" smtClean="0"/>
              <a:t>Figure 11</a:t>
            </a:r>
            <a:endParaRPr lang="en-GB" sz="1100" dirty="0"/>
          </a:p>
        </p:txBody>
      </p:sp>
      <p:sp>
        <p:nvSpPr>
          <p:cNvPr id="10" name="TextBox 9"/>
          <p:cNvSpPr txBox="1"/>
          <p:nvPr/>
        </p:nvSpPr>
        <p:spPr>
          <a:xfrm>
            <a:off x="21829" y="1228927"/>
            <a:ext cx="4780489" cy="1384995"/>
          </a:xfrm>
          <a:prstGeom prst="rect">
            <a:avLst/>
          </a:prstGeom>
          <a:noFill/>
        </p:spPr>
        <p:txBody>
          <a:bodyPr wrap="square" rtlCol="0">
            <a:spAutoFit/>
          </a:bodyPr>
          <a:lstStyle/>
          <a:p>
            <a:r>
              <a:rPr lang="en-GB" sz="1200" b="1" dirty="0" smtClean="0"/>
              <a:t>Theft from a Vehicle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(1.8%).</a:t>
            </a:r>
            <a:endParaRPr lang="en-GB" sz="1200" dirty="0"/>
          </a:p>
          <a:p>
            <a:pPr marL="171450" indent="-171450">
              <a:buFont typeface="Arial" panose="020B0604020202020204" pitchFamily="34" charset="0"/>
              <a:buChar char="•"/>
            </a:pPr>
            <a:r>
              <a:rPr lang="en-GB" sz="1200" dirty="0"/>
              <a:t>The number of crimes solved </a:t>
            </a:r>
            <a:r>
              <a:rPr lang="en-GB" sz="1200" dirty="0" smtClean="0"/>
              <a:t>increased: </a:t>
            </a:r>
            <a:r>
              <a:rPr lang="en-GB" sz="1200" dirty="0"/>
              <a:t>by </a:t>
            </a:r>
            <a:r>
              <a:rPr lang="en-GB" sz="1200" dirty="0" smtClean="0"/>
              <a:t>3.7% (5 more solved outcomes to 141).</a:t>
            </a:r>
            <a:endParaRPr lang="en-GB" sz="1200" dirty="0"/>
          </a:p>
          <a:p>
            <a:pPr marL="171450" indent="-171450">
              <a:buFont typeface="Arial" panose="020B0604020202020204" pitchFamily="34" charset="0"/>
              <a:buChar char="•"/>
            </a:pPr>
            <a:r>
              <a:rPr lang="en-GB" sz="1200" dirty="0"/>
              <a:t>Essex is </a:t>
            </a:r>
            <a:r>
              <a:rPr lang="en-GB" sz="1200" dirty="0" smtClean="0"/>
              <a:t>6</a:t>
            </a:r>
            <a:r>
              <a:rPr lang="en-GB" sz="1200" baseline="30000" dirty="0" smtClean="0"/>
              <a:t>th</a:t>
            </a:r>
            <a:r>
              <a:rPr lang="en-GB" sz="1200" dirty="0" smtClean="0"/>
              <a:t> in </a:t>
            </a:r>
            <a:r>
              <a:rPr lang="en-GB" sz="1200" dirty="0"/>
              <a:t>its MSG and </a:t>
            </a:r>
            <a:r>
              <a:rPr lang="en-GB" sz="1200" dirty="0" smtClean="0"/>
              <a:t>23</a:t>
            </a:r>
            <a:r>
              <a:rPr lang="en-GB" sz="1200" baseline="30000" dirty="0" smtClean="0"/>
              <a:t>rd</a:t>
            </a:r>
            <a:r>
              <a:rPr lang="en-GB" sz="1200" dirty="0" smtClean="0"/>
              <a:t> nationally </a:t>
            </a:r>
            <a:r>
              <a:rPr lang="en-GB" sz="1200" dirty="0"/>
              <a:t>for solved rate % point change. Essex is </a:t>
            </a:r>
            <a:r>
              <a:rPr lang="en-GB" sz="1200" dirty="0" smtClean="0"/>
              <a:t>8</a:t>
            </a:r>
            <a:r>
              <a:rPr lang="en-GB" sz="1200" baseline="30000" dirty="0" smtClean="0"/>
              <a:t>th</a:t>
            </a:r>
            <a:r>
              <a:rPr lang="en-GB" sz="1200" dirty="0" smtClean="0"/>
              <a:t> </a:t>
            </a:r>
            <a:r>
              <a:rPr lang="en-GB" sz="1200" dirty="0"/>
              <a:t>in its MSG and </a:t>
            </a:r>
            <a:r>
              <a:rPr lang="en-GB" sz="1200" dirty="0" smtClean="0"/>
              <a:t>39</a:t>
            </a:r>
            <a:r>
              <a:rPr lang="en-GB" sz="1200" baseline="30000" dirty="0" smtClean="0"/>
              <a:t>th</a:t>
            </a:r>
            <a:r>
              <a:rPr lang="en-GB" sz="1200" dirty="0" smtClean="0"/>
              <a:t> </a:t>
            </a:r>
            <a:r>
              <a:rPr lang="en-GB" sz="1200" dirty="0"/>
              <a:t>nationally for solved rate.</a:t>
            </a:r>
          </a:p>
          <a:p>
            <a:endParaRPr lang="en-GB" sz="1200" dirty="0">
              <a:solidFill>
                <a:srgbClr val="FF0000"/>
              </a:solidFill>
            </a:endParaRPr>
          </a:p>
        </p:txBody>
      </p:sp>
      <p:sp>
        <p:nvSpPr>
          <p:cNvPr id="15" name="TextBox 14"/>
          <p:cNvSpPr txBox="1"/>
          <p:nvPr/>
        </p:nvSpPr>
        <p:spPr>
          <a:xfrm>
            <a:off x="107504" y="3933056"/>
            <a:ext cx="4780489" cy="1754326"/>
          </a:xfrm>
          <a:prstGeom prst="rect">
            <a:avLst/>
          </a:prstGeom>
          <a:noFill/>
        </p:spPr>
        <p:txBody>
          <a:bodyPr wrap="square" rtlCol="0">
            <a:spAutoFit/>
          </a:bodyPr>
          <a:lstStyle/>
          <a:p>
            <a:r>
              <a:rPr lang="en-GB" sz="1200" b="1" dirty="0" smtClean="0"/>
              <a:t>Theft of Pedal Cycle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(4.0%).</a:t>
            </a:r>
            <a:endParaRPr lang="en-GB" sz="1200" dirty="0"/>
          </a:p>
          <a:p>
            <a:pPr marL="171450" indent="-171450">
              <a:buFont typeface="Arial" panose="020B0604020202020204" pitchFamily="34" charset="0"/>
              <a:buChar char="•"/>
            </a:pPr>
            <a:r>
              <a:rPr lang="en-GB" sz="1200" dirty="0"/>
              <a:t>The number of crimes solved </a:t>
            </a:r>
            <a:r>
              <a:rPr lang="en-GB" sz="1200" dirty="0" smtClean="0"/>
              <a:t>increased: </a:t>
            </a:r>
            <a:r>
              <a:rPr lang="en-GB" sz="1200" dirty="0"/>
              <a:t>by </a:t>
            </a:r>
            <a:r>
              <a:rPr lang="en-GB" sz="1200" dirty="0" smtClean="0"/>
              <a:t>42.3% (30 more </a:t>
            </a:r>
            <a:r>
              <a:rPr lang="en-GB" sz="1200" dirty="0"/>
              <a:t>solved </a:t>
            </a:r>
            <a:r>
              <a:rPr lang="en-GB" sz="1200" dirty="0" smtClean="0"/>
              <a:t>outcomes to 101).</a:t>
            </a:r>
            <a:endParaRPr lang="en-GB" sz="1200" dirty="0"/>
          </a:p>
          <a:p>
            <a:pPr marL="171450" indent="-171450">
              <a:buFont typeface="Arial" panose="020B0604020202020204" pitchFamily="34" charset="0"/>
              <a:buChar char="•"/>
            </a:pPr>
            <a:r>
              <a:rPr lang="en-GB" sz="1200" dirty="0"/>
              <a:t>Essex is </a:t>
            </a:r>
            <a:r>
              <a:rPr lang="en-GB" sz="1200" dirty="0" smtClean="0"/>
              <a:t>4</a:t>
            </a:r>
            <a:r>
              <a:rPr lang="en-GB" sz="1200" baseline="30000" dirty="0" smtClean="0"/>
              <a:t>th</a:t>
            </a:r>
            <a:r>
              <a:rPr lang="en-GB" sz="1200" dirty="0" smtClean="0"/>
              <a:t> in </a:t>
            </a:r>
            <a:r>
              <a:rPr lang="en-GB" sz="1200" dirty="0"/>
              <a:t>its MSG and </a:t>
            </a:r>
            <a:r>
              <a:rPr lang="en-GB" sz="1200" dirty="0" smtClean="0"/>
              <a:t>15</a:t>
            </a:r>
            <a:r>
              <a:rPr lang="en-GB" sz="1200" baseline="30000" dirty="0" smtClean="0"/>
              <a:t>th</a:t>
            </a:r>
            <a:r>
              <a:rPr lang="en-GB" sz="1200" dirty="0" smtClean="0"/>
              <a:t> </a:t>
            </a:r>
            <a:r>
              <a:rPr lang="en-GB" sz="1200" dirty="0"/>
              <a:t>nationally for solved rate % point change. Essex is 5</a:t>
            </a:r>
            <a:r>
              <a:rPr lang="en-GB" sz="1200" baseline="30000" dirty="0" smtClean="0"/>
              <a:t>th</a:t>
            </a:r>
            <a:r>
              <a:rPr lang="en-GB" sz="1200" dirty="0" smtClean="0"/>
              <a:t> </a:t>
            </a:r>
            <a:r>
              <a:rPr lang="en-GB" sz="1200" dirty="0"/>
              <a:t>in its MSG and </a:t>
            </a:r>
            <a:r>
              <a:rPr lang="en-GB" sz="1200" dirty="0" smtClean="0"/>
              <a:t>26</a:t>
            </a:r>
            <a:r>
              <a:rPr lang="en-GB" sz="1200" baseline="30000" dirty="0" smtClean="0"/>
              <a:t>th</a:t>
            </a:r>
            <a:r>
              <a:rPr lang="en-GB" sz="1200" dirty="0" smtClean="0"/>
              <a:t> </a:t>
            </a:r>
            <a:r>
              <a:rPr lang="en-GB" sz="1200" dirty="0"/>
              <a:t>nationally for solved rate</a:t>
            </a:r>
            <a:r>
              <a:rPr lang="en-GB" sz="1200" dirty="0" smtClean="0"/>
              <a:t>.</a:t>
            </a:r>
          </a:p>
          <a:p>
            <a:pPr marL="171450" indent="-171450">
              <a:buFont typeface="Arial" panose="020B0604020202020204" pitchFamily="34" charset="0"/>
              <a:buChar char="•"/>
            </a:pPr>
            <a:r>
              <a:rPr lang="en-GB" sz="1200" dirty="0"/>
              <a:t>The forecast is that </a:t>
            </a:r>
            <a:r>
              <a:rPr lang="en-GB" sz="1200" dirty="0" smtClean="0"/>
              <a:t>the solved rate </a:t>
            </a:r>
            <a:r>
              <a:rPr lang="en-GB" sz="1200" dirty="0"/>
              <a:t>will </a:t>
            </a:r>
            <a:r>
              <a:rPr lang="en-GB" sz="1200" dirty="0" smtClean="0"/>
              <a:t>increase.</a:t>
            </a:r>
            <a:endParaRPr lang="en-GB" sz="1200" dirty="0"/>
          </a:p>
          <a:p>
            <a:pPr marL="171450" indent="-171450">
              <a:buFont typeface="Arial" panose="020B0604020202020204" pitchFamily="34" charset="0"/>
              <a:buChar char="•"/>
            </a:pPr>
            <a:endParaRPr lang="en-GB" sz="1200" dirty="0">
              <a:solidFill>
                <a:srgbClr val="FF0000"/>
              </a:solidFill>
            </a:endParaRPr>
          </a:p>
          <a:p>
            <a:endParaRPr lang="en-GB" sz="1200" dirty="0">
              <a:solidFill>
                <a:srgbClr val="FF0000"/>
              </a:solidFill>
            </a:endParaRPr>
          </a:p>
        </p:txBody>
      </p:sp>
      <p:sp>
        <p:nvSpPr>
          <p:cNvPr id="16" name="TextBox 15"/>
          <p:cNvSpPr txBox="1"/>
          <p:nvPr/>
        </p:nvSpPr>
        <p:spPr>
          <a:xfrm>
            <a:off x="16768" y="6477049"/>
            <a:ext cx="8208912" cy="246221"/>
          </a:xfrm>
          <a:prstGeom prst="rect">
            <a:avLst/>
          </a:prstGeom>
          <a:noFill/>
        </p:spPr>
        <p:txBody>
          <a:bodyPr wrap="square" rtlCol="0">
            <a:spAutoFit/>
          </a:bodyPr>
          <a:lstStyle/>
          <a:p>
            <a:r>
              <a:rPr lang="en-GB" sz="1000" dirty="0" smtClean="0"/>
              <a:t>* Statistical Process Control (SPC) charts are not available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0126" y="4116685"/>
            <a:ext cx="4017633" cy="18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52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79112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35496" y="4739485"/>
            <a:ext cx="8928992"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9593" y="4877984"/>
            <a:ext cx="8928992" cy="1569660"/>
          </a:xfrm>
          <a:prstGeom prst="rect">
            <a:avLst/>
          </a:prstGeom>
          <a:noFill/>
        </p:spPr>
        <p:txBody>
          <a:bodyPr wrap="square" rtlCol="0">
            <a:spAutoFit/>
          </a:bodyPr>
          <a:lstStyle/>
          <a:p>
            <a:r>
              <a:rPr lang="en-GB" sz="800" dirty="0" smtClean="0"/>
              <a:t>Below is an explanation as to why certain indicators are considered to be improving or deteriorating:</a:t>
            </a:r>
          </a:p>
          <a:p>
            <a:endParaRPr lang="en-GB" sz="800" dirty="0" smtClean="0"/>
          </a:p>
          <a:p>
            <a:pPr marL="285750" indent="-285750">
              <a:buFont typeface="Arial" panose="020B0604020202020204" pitchFamily="34" charset="0"/>
              <a:buChar char="•"/>
            </a:pPr>
            <a:r>
              <a:rPr lang="en-GB" sz="800" b="1" dirty="0" smtClean="0"/>
              <a:t>Priority 1 – </a:t>
            </a:r>
            <a:r>
              <a:rPr lang="en-GB" sz="800" u="sng" dirty="0" smtClean="0"/>
              <a:t>Number of all  crime offences</a:t>
            </a:r>
            <a:r>
              <a:rPr lang="en-GB" sz="800" dirty="0" smtClean="0"/>
              <a:t>. </a:t>
            </a:r>
            <a:r>
              <a:rPr lang="en-GB" sz="800" dirty="0"/>
              <a:t>Performance is considered to be </a:t>
            </a:r>
            <a:r>
              <a:rPr lang="en-GB" sz="800" dirty="0" smtClean="0"/>
              <a:t>deteriorating </a:t>
            </a:r>
            <a:r>
              <a:rPr lang="en-GB" sz="800" dirty="0"/>
              <a:t>due to the rise in </a:t>
            </a:r>
            <a:r>
              <a:rPr lang="en-GB" sz="800" dirty="0" smtClean="0"/>
              <a:t>crime. </a:t>
            </a:r>
            <a:r>
              <a:rPr lang="en-GB" sz="800" dirty="0"/>
              <a:t>No data are available to indicate </a:t>
            </a:r>
            <a:r>
              <a:rPr lang="en-GB" sz="800" dirty="0" smtClean="0"/>
              <a:t>how much of this rise </a:t>
            </a:r>
            <a:r>
              <a:rPr lang="en-GB" sz="800" dirty="0"/>
              <a:t>is  attributable to </a:t>
            </a:r>
            <a:r>
              <a:rPr lang="en-GB" sz="800" dirty="0" smtClean="0"/>
              <a:t>better crime data integrity.  An increase in crime has been experienced in every UK police force .</a:t>
            </a:r>
            <a:endParaRPr lang="en-GB" sz="800" b="1" dirty="0" smtClean="0"/>
          </a:p>
          <a:p>
            <a:pPr marL="285750" indent="-285750">
              <a:buFont typeface="Arial" panose="020B0604020202020204" pitchFamily="34" charset="0"/>
              <a:buChar char="•"/>
            </a:pPr>
            <a:r>
              <a:rPr lang="en-GB" sz="800" b="1" dirty="0" smtClean="0"/>
              <a:t>Priority 3 </a:t>
            </a:r>
            <a:r>
              <a:rPr lang="en-GB" sz="800" dirty="0" smtClean="0"/>
              <a:t>- </a:t>
            </a:r>
            <a:r>
              <a:rPr lang="en-GB" sz="800" u="sng" dirty="0" smtClean="0"/>
              <a:t>Number of incidents of domestic abuse</a:t>
            </a:r>
            <a:r>
              <a:rPr lang="en-GB" sz="8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800" b="1" dirty="0" smtClean="0"/>
              <a:t>Priority 5 </a:t>
            </a:r>
            <a:r>
              <a:rPr lang="en-GB" sz="800" dirty="0" smtClean="0"/>
              <a:t>- </a:t>
            </a:r>
            <a:r>
              <a:rPr lang="en-GB" sz="800" u="sng" dirty="0" smtClean="0"/>
              <a:t>Number of arrests in relation to the trafficking of drugs</a:t>
            </a:r>
            <a:r>
              <a:rPr lang="en-GB" sz="800" dirty="0" smtClean="0"/>
              <a:t>. </a:t>
            </a:r>
            <a:r>
              <a:rPr lang="en-GB" sz="800" dirty="0"/>
              <a:t>D</a:t>
            </a:r>
            <a:r>
              <a:rPr lang="en-GB" sz="8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related mobile phone crime on Essex roads</a:t>
            </a:r>
            <a:r>
              <a:rPr lang="en-GB" sz="800" dirty="0" smtClean="0"/>
              <a:t>.  This is considered to be improving as Essex Police’s Operational Policing Command  (OPC) have stated there has been a noticeable reduction in the number of drivers stopped whilst using a mobile phone at the wheel.</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under the influence of drink and/or drugs on Essex roads</a:t>
            </a:r>
            <a:r>
              <a:rPr lang="en-GB" sz="800" dirty="0"/>
              <a:t>.</a:t>
            </a:r>
            <a:r>
              <a:rPr lang="en-GB" sz="800" dirty="0" smtClean="0"/>
              <a:t>  Operational Policing Command (</a:t>
            </a:r>
            <a:r>
              <a:rPr lang="en-GB" sz="800" dirty="0" err="1" smtClean="0"/>
              <a:t>OPC</a:t>
            </a:r>
            <a:r>
              <a:rPr lang="en-GB" sz="800" dirty="0" smtClean="0"/>
              <a:t>) have stated that </a:t>
            </a:r>
            <a:r>
              <a:rPr lang="en-GB" sz="800" dirty="0"/>
              <a:t>a</a:t>
            </a:r>
            <a:r>
              <a:rPr lang="en-GB" sz="800" dirty="0" smtClean="0"/>
              <a:t> reduction indicates the public are adhering to the strong educational messages being delivered by drink/driving campaigns. Collisions attended by the police involve routine breath-testing of involved parties.</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8</a:t>
            </a:fld>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51" y="1052736"/>
            <a:ext cx="8841134" cy="3651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451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121448" y="835833"/>
            <a:ext cx="8843039" cy="5401479"/>
          </a:xfrm>
          <a:prstGeom prst="rect">
            <a:avLst/>
          </a:prstGeom>
        </p:spPr>
        <p:txBody>
          <a:bodyPr wrap="square">
            <a:spAutoFit/>
          </a:bodyPr>
          <a:lstStyle/>
          <a:p>
            <a:r>
              <a:rPr lang="en-GB" sz="1500" dirty="0"/>
              <a:t>¹ </a:t>
            </a:r>
            <a:r>
              <a:rPr lang="en-GB" sz="1500" dirty="0" smtClean="0"/>
              <a:t>Results are available quarterly </a:t>
            </a:r>
            <a:r>
              <a:rPr lang="en-GB" sz="1500" dirty="0"/>
              <a:t>from </a:t>
            </a:r>
            <a:r>
              <a:rPr lang="en-GB" sz="1500" dirty="0" smtClean="0"/>
              <a:t>December 2017, for the period April 2017 to September 2017.</a:t>
            </a:r>
            <a:r>
              <a:rPr lang="en-GB" sz="1500" dirty="0"/>
              <a:t>										</a:t>
            </a:r>
          </a:p>
          <a:p>
            <a:r>
              <a:rPr lang="en-GB" sz="1500" dirty="0"/>
              <a:t>² Crime Survey for England and Wales (CSEW</a:t>
            </a:r>
            <a:r>
              <a:rPr lang="en-GB" sz="1500" dirty="0" smtClean="0"/>
              <a:t>): </a:t>
            </a:r>
            <a:r>
              <a:rPr lang="en-GB" sz="1500" dirty="0"/>
              <a:t>12 months to </a:t>
            </a:r>
            <a:r>
              <a:rPr lang="en-GB" sz="1500" dirty="0" smtClean="0"/>
              <a:t>June 2017 </a:t>
            </a:r>
            <a:r>
              <a:rPr lang="en-GB" sz="1500" dirty="0"/>
              <a:t>vs. 12 months </a:t>
            </a:r>
            <a:r>
              <a:rPr lang="en-GB" sz="1500" dirty="0" smtClean="0"/>
              <a:t>to June 2016. The confidence interval is the range +/- between which the survey result may lie.</a:t>
            </a:r>
            <a:r>
              <a:rPr lang="en-GB" sz="1500" dirty="0"/>
              <a:t>										</a:t>
            </a:r>
          </a:p>
          <a:p>
            <a:r>
              <a:rPr lang="en-GB" sz="1500" dirty="0"/>
              <a:t>³ The number of repeat incidents of </a:t>
            </a:r>
            <a:r>
              <a:rPr lang="en-GB" sz="1500" dirty="0" smtClean="0"/>
              <a:t>Domestic </a:t>
            </a:r>
            <a:r>
              <a:rPr lang="en-GB" sz="1500" dirty="0"/>
              <a:t>A</a:t>
            </a:r>
            <a:r>
              <a:rPr lang="en-GB" sz="1500" dirty="0" smtClean="0"/>
              <a:t>buse </a:t>
            </a:r>
            <a:r>
              <a:rPr lang="en-GB" sz="1500" dirty="0"/>
              <a:t>is for </a:t>
            </a:r>
            <a:r>
              <a:rPr lang="en-GB" sz="1500" dirty="0" smtClean="0"/>
              <a:t>January 2017 </a:t>
            </a:r>
            <a:r>
              <a:rPr lang="en-GB" sz="1500" dirty="0"/>
              <a:t>to </a:t>
            </a:r>
            <a:r>
              <a:rPr lang="en-GB" sz="1500" dirty="0" smtClean="0"/>
              <a:t>December 2017</a:t>
            </a:r>
            <a:r>
              <a:rPr lang="en-GB" sz="1500" dirty="0"/>
              <a:t>. The previous period cannot be produced due to a change in how this measure is captured. 												</a:t>
            </a:r>
          </a:p>
          <a:p>
            <a:r>
              <a:rPr lang="en-GB" sz="1500" dirty="0"/>
              <a:t>⁴ The number of Organised Criminal Group disruptions </a:t>
            </a:r>
            <a:r>
              <a:rPr lang="en-GB" sz="1500" dirty="0" smtClean="0"/>
              <a:t>cannot </a:t>
            </a:r>
            <a:r>
              <a:rPr lang="en-GB" sz="1500" dirty="0"/>
              <a:t>be produced </a:t>
            </a:r>
            <a:r>
              <a:rPr lang="en-GB" sz="1500" dirty="0" smtClean="0"/>
              <a:t>for the previous year due </a:t>
            </a:r>
            <a:r>
              <a:rPr lang="en-GB" sz="1500" dirty="0"/>
              <a:t>to a </a:t>
            </a:r>
            <a:r>
              <a:rPr lang="en-GB" sz="1500" dirty="0" smtClean="0"/>
              <a:t>change </a:t>
            </a:r>
            <a:r>
              <a:rPr lang="en-GB" sz="1500" dirty="0"/>
              <a:t>in the </a:t>
            </a:r>
            <a:r>
              <a:rPr lang="en-GB" sz="1500" dirty="0" smtClean="0"/>
              <a:t>definition </a:t>
            </a:r>
            <a:r>
              <a:rPr lang="en-GB" sz="1500" dirty="0"/>
              <a:t>(January 2017). </a:t>
            </a:r>
            <a:r>
              <a:rPr lang="en-GB" sz="1500" dirty="0" smtClean="0"/>
              <a:t>The data are for the period January 2017 to December 2017.</a:t>
            </a:r>
            <a:r>
              <a:rPr lang="en-GB" sz="1500" dirty="0"/>
              <a:t>									</a:t>
            </a:r>
          </a:p>
          <a:p>
            <a:r>
              <a:rPr lang="en-GB" sz="1500" dirty="0"/>
              <a:t>⁵ S</a:t>
            </a:r>
            <a:r>
              <a:rPr lang="en-GB" sz="1500" dirty="0" smtClean="0"/>
              <a:t>olved </a:t>
            </a:r>
            <a:r>
              <a:rPr lang="en-GB" sz="1500" dirty="0"/>
              <a:t>outcomes </a:t>
            </a:r>
            <a:r>
              <a:rPr lang="en-GB" sz="1500" dirty="0" smtClean="0"/>
              <a:t>are crimes that result in: charge or summons, caution</a:t>
            </a:r>
            <a:r>
              <a:rPr lang="en-GB" sz="1500" dirty="0"/>
              <a:t>, crimes taken into </a:t>
            </a:r>
            <a:r>
              <a:rPr lang="en-GB" sz="1500" dirty="0" smtClean="0"/>
              <a:t>consideration, fixed penalty notice, cannabis warning or community resolution.</a:t>
            </a:r>
            <a:r>
              <a:rPr lang="en-GB" sz="1500" dirty="0"/>
              <a:t>	</a:t>
            </a:r>
            <a:r>
              <a:rPr lang="en-GB" sz="1500" dirty="0" smtClean="0"/>
              <a:t/>
            </a:r>
            <a:br>
              <a:rPr lang="en-GB" sz="1500" dirty="0" smtClean="0"/>
            </a:br>
            <a:endParaRPr lang="en-GB" sz="1500" dirty="0" smtClean="0"/>
          </a:p>
          <a:p>
            <a:r>
              <a:rPr lang="en-GB" sz="1500" baseline="30000" dirty="0" smtClean="0"/>
              <a:t>6</a:t>
            </a:r>
            <a:r>
              <a:rPr lang="en-GB" sz="1500" dirty="0" smtClean="0"/>
              <a:t> </a:t>
            </a:r>
            <a:r>
              <a:rPr lang="en-GB" sz="1500" dirty="0"/>
              <a:t>‘Killed or Seriously Injured’ refers to all people killed or seriously injured on Essex’s roads, regardless of whether any criminal offences were committed. ‘Causing Death/Serious Injury by Dangerous/Inconsiderate Driving’, however, refers only to the number of crimes of this type.</a:t>
            </a:r>
          </a:p>
          <a:p>
            <a:r>
              <a:rPr lang="en-GB" sz="1500" dirty="0"/>
              <a:t>									</a:t>
            </a:r>
          </a:p>
          <a:p>
            <a:r>
              <a:rPr lang="en-GB" sz="1500" dirty="0"/>
              <a:t>* Standard Scores </a:t>
            </a:r>
            <a:r>
              <a:rPr lang="en-GB" sz="1500" dirty="0" smtClean="0"/>
              <a:t>are used to compare figures </a:t>
            </a:r>
            <a:r>
              <a:rPr lang="en-GB" sz="1500" dirty="0"/>
              <a:t>from different normal </a:t>
            </a:r>
            <a:r>
              <a:rPr lang="en-GB" sz="1500" dirty="0" smtClean="0"/>
              <a:t>distributions, and determine </a:t>
            </a:r>
            <a:r>
              <a:rPr lang="en-GB" sz="1500" dirty="0"/>
              <a:t>how spread out </a:t>
            </a:r>
            <a:r>
              <a:rPr lang="en-GB" sz="1500" dirty="0" smtClean="0"/>
              <a:t>they </a:t>
            </a:r>
            <a:r>
              <a:rPr lang="en-GB" sz="1500" dirty="0"/>
              <a:t>are from the average or ‘mean’. </a:t>
            </a:r>
            <a:r>
              <a:rPr lang="en-GB" sz="1500" dirty="0" smtClean="0"/>
              <a:t> They are </a:t>
            </a:r>
            <a:r>
              <a:rPr lang="en-GB" sz="1500" dirty="0"/>
              <a:t>calculated in the following way: (previous month's figure, minus the average figure per month over the previous three years) divided by the Standard Deviation of the same three year period. </a:t>
            </a:r>
            <a:r>
              <a:rPr lang="en-GB" sz="1500" dirty="0" smtClean="0"/>
              <a:t> In this document, a Standard </a:t>
            </a:r>
            <a:r>
              <a:rPr lang="en-GB" sz="1500" dirty="0"/>
              <a:t>S</a:t>
            </a:r>
            <a:r>
              <a:rPr lang="en-GB" sz="1500" dirty="0" smtClean="0"/>
              <a:t>core </a:t>
            </a:r>
            <a:r>
              <a:rPr lang="en-GB" sz="1500" dirty="0"/>
              <a:t>over 1.28 or under -</a:t>
            </a:r>
            <a:r>
              <a:rPr lang="en-GB" sz="1500" dirty="0" smtClean="0"/>
              <a:t>1.28 was used to identify whether the increase or decrease was statistically significant.</a:t>
            </a:r>
            <a:endParaRPr lang="en-GB" sz="1500"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9</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47043</TotalTime>
  <Words>1838</Words>
  <Application>Microsoft Office PowerPoint</Application>
  <PresentationFormat>On-screen Show (4:3)</PresentationFormat>
  <Paragraphs>161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Mark Johnson 42078336</cp:lastModifiedBy>
  <cp:revision>1176</cp:revision>
  <cp:lastPrinted>2018-01-08T12:00:58Z</cp:lastPrinted>
  <dcterms:created xsi:type="dcterms:W3CDTF">2016-11-25T10:22:24Z</dcterms:created>
  <dcterms:modified xsi:type="dcterms:W3CDTF">2018-01-24T09:59:46Z</dcterms:modified>
</cp:coreProperties>
</file>