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86" r:id="rId3"/>
    <p:sldId id="292" r:id="rId4"/>
    <p:sldId id="297" r:id="rId5"/>
    <p:sldId id="305" r:id="rId6"/>
    <p:sldId id="298" r:id="rId7"/>
    <p:sldId id="300" r:id="rId8"/>
    <p:sldId id="275" r:id="rId9"/>
    <p:sldId id="288" r:id="rId10"/>
    <p:sldId id="294" r:id="rId11"/>
    <p:sldId id="279" r:id="rId12"/>
    <p:sldId id="285" r:id="rId13"/>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ucy Morris D/SUPT 42000436" initials="LMD4" lastIdx="2" clrIdx="0"/>
  <p:cmAuthor id="1" name="Mark Johnson 42078336" initials="MJ4" lastIdx="6"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7"/>
    <a:srgbClr val="E9EDF4"/>
    <a:srgbClr val="1F3651"/>
    <a:srgbClr val="142232"/>
    <a:srgbClr val="E890AB"/>
    <a:srgbClr val="83F5BF"/>
    <a:srgbClr val="FFFF66"/>
    <a:srgbClr val="132041"/>
    <a:srgbClr val="1C30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11" autoAdjust="0"/>
    <p:restoredTop sz="94692" autoAdjust="0"/>
  </p:normalViewPr>
  <p:slideViewPr>
    <p:cSldViewPr>
      <p:cViewPr varScale="1">
        <p:scale>
          <a:sx n="109" d="100"/>
          <a:sy n="109" d="100"/>
        </p:scale>
        <p:origin x="2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18" cy="497047"/>
          </a:xfrm>
          <a:prstGeom prst="rect">
            <a:avLst/>
          </a:prstGeom>
        </p:spPr>
        <p:txBody>
          <a:bodyPr vert="horz" lIns="92263" tIns="46131" rIns="92263" bIns="46131" rtlCol="0"/>
          <a:lstStyle>
            <a:lvl1pPr algn="l">
              <a:defRPr sz="1200"/>
            </a:lvl1pPr>
          </a:lstStyle>
          <a:p>
            <a:endParaRPr lang="en-GB" dirty="0"/>
          </a:p>
        </p:txBody>
      </p:sp>
      <p:sp>
        <p:nvSpPr>
          <p:cNvPr id="3" name="Date Placeholder 2"/>
          <p:cNvSpPr>
            <a:spLocks noGrp="1"/>
          </p:cNvSpPr>
          <p:nvPr>
            <p:ph type="dt" sz="quarter" idx="1"/>
          </p:nvPr>
        </p:nvSpPr>
        <p:spPr>
          <a:xfrm>
            <a:off x="3856063" y="0"/>
            <a:ext cx="2951118" cy="497047"/>
          </a:xfrm>
          <a:prstGeom prst="rect">
            <a:avLst/>
          </a:prstGeom>
        </p:spPr>
        <p:txBody>
          <a:bodyPr vert="horz" lIns="92263" tIns="46131" rIns="92263" bIns="46131" rtlCol="0"/>
          <a:lstStyle>
            <a:lvl1pPr algn="r">
              <a:defRPr sz="1200"/>
            </a:lvl1pPr>
          </a:lstStyle>
          <a:p>
            <a:fld id="{5903D7C5-9F6C-4676-B42A-1E0731642E03}" type="datetimeFigureOut">
              <a:rPr lang="en-GB" smtClean="0"/>
              <a:t>24/01/2018</a:t>
            </a:fld>
            <a:endParaRPr lang="en-GB" dirty="0"/>
          </a:p>
        </p:txBody>
      </p:sp>
      <p:sp>
        <p:nvSpPr>
          <p:cNvPr id="4" name="Footer Placeholder 3"/>
          <p:cNvSpPr>
            <a:spLocks noGrp="1"/>
          </p:cNvSpPr>
          <p:nvPr>
            <p:ph type="ftr" sz="quarter" idx="2"/>
          </p:nvPr>
        </p:nvSpPr>
        <p:spPr>
          <a:xfrm>
            <a:off x="0" y="9442281"/>
            <a:ext cx="2951118" cy="497047"/>
          </a:xfrm>
          <a:prstGeom prst="rect">
            <a:avLst/>
          </a:prstGeom>
        </p:spPr>
        <p:txBody>
          <a:bodyPr vert="horz" lIns="92263" tIns="46131" rIns="92263" bIns="46131"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6063" y="9442281"/>
            <a:ext cx="2951118" cy="497047"/>
          </a:xfrm>
          <a:prstGeom prst="rect">
            <a:avLst/>
          </a:prstGeom>
        </p:spPr>
        <p:txBody>
          <a:bodyPr vert="horz" lIns="92263" tIns="46131" rIns="92263" bIns="46131" rtlCol="0" anchor="b"/>
          <a:lstStyle>
            <a:lvl1pPr algn="r">
              <a:defRPr sz="1200"/>
            </a:lvl1pPr>
          </a:lstStyle>
          <a:p>
            <a:fld id="{B07D4B5A-3B64-4AD6-87F8-980ACD575913}" type="slidenum">
              <a:rPr lang="en-GB" smtClean="0"/>
              <a:t>‹#›</a:t>
            </a:fld>
            <a:endParaRPr lang="en-GB" dirty="0"/>
          </a:p>
        </p:txBody>
      </p:sp>
    </p:spTree>
    <p:extLst>
      <p:ext uri="{BB962C8B-B14F-4D97-AF65-F5344CB8AC3E}">
        <p14:creationId xmlns:p14="http://schemas.microsoft.com/office/powerpoint/2010/main" val="349846542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18" cy="497047"/>
          </a:xfrm>
          <a:prstGeom prst="rect">
            <a:avLst/>
          </a:prstGeom>
        </p:spPr>
        <p:txBody>
          <a:bodyPr vert="horz" lIns="92263" tIns="46131" rIns="92263" bIns="46131" rtlCol="0"/>
          <a:lstStyle>
            <a:lvl1pPr algn="l">
              <a:defRPr sz="1200"/>
            </a:lvl1pPr>
          </a:lstStyle>
          <a:p>
            <a:endParaRPr lang="en-GB" dirty="0"/>
          </a:p>
        </p:txBody>
      </p:sp>
      <p:sp>
        <p:nvSpPr>
          <p:cNvPr id="3" name="Date Placeholder 2"/>
          <p:cNvSpPr>
            <a:spLocks noGrp="1"/>
          </p:cNvSpPr>
          <p:nvPr>
            <p:ph type="dt" idx="1"/>
          </p:nvPr>
        </p:nvSpPr>
        <p:spPr>
          <a:xfrm>
            <a:off x="3856063" y="0"/>
            <a:ext cx="2951118" cy="497047"/>
          </a:xfrm>
          <a:prstGeom prst="rect">
            <a:avLst/>
          </a:prstGeom>
        </p:spPr>
        <p:txBody>
          <a:bodyPr vert="horz" lIns="92263" tIns="46131" rIns="92263" bIns="46131" rtlCol="0"/>
          <a:lstStyle>
            <a:lvl1pPr algn="r">
              <a:defRPr sz="1200"/>
            </a:lvl1pPr>
          </a:lstStyle>
          <a:p>
            <a:fld id="{94FE0818-969F-4496-9006-8FE67EE6E561}" type="datetimeFigureOut">
              <a:rPr lang="en-GB" smtClean="0"/>
              <a:t>24/01/2018</a:t>
            </a:fld>
            <a:endParaRPr lang="en-GB" dirty="0"/>
          </a:p>
        </p:txBody>
      </p:sp>
      <p:sp>
        <p:nvSpPr>
          <p:cNvPr id="4" name="Slide Image Placeholder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2263" tIns="46131" rIns="92263" bIns="46131" rtlCol="0" anchor="ctr"/>
          <a:lstStyle/>
          <a:p>
            <a:endParaRPr lang="en-GB" dirty="0"/>
          </a:p>
        </p:txBody>
      </p:sp>
      <p:sp>
        <p:nvSpPr>
          <p:cNvPr id="5" name="Notes Placeholder 4"/>
          <p:cNvSpPr>
            <a:spLocks noGrp="1"/>
          </p:cNvSpPr>
          <p:nvPr>
            <p:ph type="body" sz="quarter" idx="3"/>
          </p:nvPr>
        </p:nvSpPr>
        <p:spPr>
          <a:xfrm>
            <a:off x="681522" y="4722739"/>
            <a:ext cx="5445745" cy="4473416"/>
          </a:xfrm>
          <a:prstGeom prst="rect">
            <a:avLst/>
          </a:prstGeom>
        </p:spPr>
        <p:txBody>
          <a:bodyPr vert="horz" lIns="92263" tIns="46131" rIns="92263" bIns="461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2281"/>
            <a:ext cx="2951118" cy="497047"/>
          </a:xfrm>
          <a:prstGeom prst="rect">
            <a:avLst/>
          </a:prstGeom>
        </p:spPr>
        <p:txBody>
          <a:bodyPr vert="horz" lIns="92263" tIns="46131" rIns="92263" bIns="46131"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063" y="9442281"/>
            <a:ext cx="2951118" cy="497047"/>
          </a:xfrm>
          <a:prstGeom prst="rect">
            <a:avLst/>
          </a:prstGeom>
        </p:spPr>
        <p:txBody>
          <a:bodyPr vert="horz" lIns="92263" tIns="46131" rIns="92263" bIns="46131" rtlCol="0" anchor="b"/>
          <a:lstStyle>
            <a:lvl1pPr algn="r">
              <a:defRPr sz="1200"/>
            </a:lvl1pPr>
          </a:lstStyle>
          <a:p>
            <a:fld id="{AC682968-C500-41F0-8EA9-AEB7EAFF1BE1}" type="slidenum">
              <a:rPr lang="en-GB" smtClean="0"/>
              <a:t>‹#›</a:t>
            </a:fld>
            <a:endParaRPr lang="en-GB" dirty="0"/>
          </a:p>
        </p:txBody>
      </p:sp>
    </p:spTree>
    <p:extLst>
      <p:ext uri="{BB962C8B-B14F-4D97-AF65-F5344CB8AC3E}">
        <p14:creationId xmlns:p14="http://schemas.microsoft.com/office/powerpoint/2010/main" val="151771399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103070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A3D49C3-51F0-484B-90BE-E68DCD6092B4}" type="datetime1">
              <a:rPr lang="en-GB" smtClean="0"/>
              <a:t>24/01/2018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8071105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A862981-8D8F-4C00-A270-A50B97D6A135}" type="datetime1">
              <a:rPr lang="en-GB" smtClean="0"/>
              <a:t>24/01/2018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5372484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D14697-7789-46C6-8E9B-DA9F96D7ACB6}" type="datetime1">
              <a:rPr lang="en-GB" smtClean="0"/>
              <a:t>24/01/2018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5975425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45F4F4-1575-4393-9066-05EB6415236A}" type="datetime1">
              <a:rPr lang="en-GB" smtClean="0"/>
              <a:t>24/01/2018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6518447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C8DACA-9ED4-4ABD-8F4A-4833BB894C40}" type="datetime1">
              <a:rPr lang="en-GB" smtClean="0"/>
              <a:t>24/01/2018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15191148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99A09AD-8B61-4E5D-AE1F-CAFF15C4FBF5}" type="datetime1">
              <a:rPr lang="en-GB" smtClean="0"/>
              <a:t>24/01/2018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3879794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C38E7A-8525-40C6-8BB1-5440BCB18485}" type="datetime1">
              <a:rPr lang="en-GB" smtClean="0"/>
              <a:t>24/01/2018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13060489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426EBF3-73A6-4007-A20F-ABFC92F4115D}" type="datetime1">
              <a:rPr lang="en-GB" smtClean="0"/>
              <a:t>24/01/2018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2504707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FB7109-DAC7-4ACA-9CB2-2C155A3CF4F1}" type="datetime1">
              <a:rPr lang="en-GB" smtClean="0"/>
              <a:t>24/01/2018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72126327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D8A6CB-2731-471C-A854-00C06D38D1CB}" type="datetime1">
              <a:rPr lang="en-GB" smtClean="0"/>
              <a:t>24/01/2018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100959002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4AB555-B295-4818-A9D2-165A49934E58}" type="datetime1">
              <a:rPr lang="en-GB" smtClean="0"/>
              <a:t>24/01/2018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27352079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50021A-6670-426C-9817-1BEF5B58DECA}" type="datetime1">
              <a:rPr lang="en-GB" smtClean="0"/>
              <a:t>24/01/2018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83E65-4E55-4BA6-A0BC-212B9D3BDCE3}" type="slidenum">
              <a:rPr lang="en-GB" smtClean="0"/>
              <a:t>‹#›</a:t>
            </a:fld>
            <a:endParaRPr lang="en-GB" dirty="0"/>
          </a:p>
        </p:txBody>
      </p:sp>
    </p:spTree>
    <p:extLst>
      <p:ext uri="{BB962C8B-B14F-4D97-AF65-F5344CB8AC3E}">
        <p14:creationId xmlns:p14="http://schemas.microsoft.com/office/powerpoint/2010/main" val="3332614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9225" y="1124744"/>
            <a:ext cx="8599558" cy="1323439"/>
          </a:xfrm>
          <a:prstGeom prst="rect">
            <a:avLst/>
          </a:prstGeom>
          <a:noFill/>
        </p:spPr>
        <p:txBody>
          <a:bodyPr wrap="square" rtlCol="0">
            <a:spAutoFit/>
          </a:bodyPr>
          <a:lstStyle/>
          <a:p>
            <a:r>
              <a:rPr lang="en-GB" sz="4000" b="1" dirty="0" smtClean="0"/>
              <a:t>Police and Crime Plan 2016-2020</a:t>
            </a:r>
          </a:p>
          <a:p>
            <a:r>
              <a:rPr lang="en-GB" sz="4000" b="1" dirty="0" smtClean="0"/>
              <a:t>Monthly Performance Update</a:t>
            </a:r>
          </a:p>
        </p:txBody>
      </p:sp>
      <p:sp>
        <p:nvSpPr>
          <p:cNvPr id="3" name="Rectangle 2"/>
          <p:cNvSpPr/>
          <p:nvPr/>
        </p:nvSpPr>
        <p:spPr>
          <a:xfrm>
            <a:off x="199225" y="2570431"/>
            <a:ext cx="4572000" cy="523220"/>
          </a:xfrm>
          <a:prstGeom prst="rect">
            <a:avLst/>
          </a:prstGeom>
        </p:spPr>
        <p:txBody>
          <a:bodyPr>
            <a:spAutoFit/>
          </a:bodyPr>
          <a:lstStyle/>
          <a:p>
            <a:r>
              <a:rPr lang="en-GB" sz="2800" b="1" dirty="0" smtClean="0"/>
              <a:t>December 2017</a:t>
            </a:r>
            <a:endParaRPr lang="en-GB" sz="2800" b="1" dirty="0"/>
          </a:p>
        </p:txBody>
      </p:sp>
      <p:sp>
        <p:nvSpPr>
          <p:cNvPr id="8" name="Rectangle 7"/>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4" name="TextBox 3"/>
          <p:cNvSpPr txBox="1"/>
          <p:nvPr/>
        </p:nvSpPr>
        <p:spPr>
          <a:xfrm>
            <a:off x="5292080" y="5806295"/>
            <a:ext cx="3744416" cy="830997"/>
          </a:xfrm>
          <a:prstGeom prst="rect">
            <a:avLst/>
          </a:prstGeom>
          <a:noFill/>
        </p:spPr>
        <p:txBody>
          <a:bodyPr wrap="square" rtlCol="0">
            <a:spAutoFit/>
          </a:bodyPr>
          <a:lstStyle/>
          <a:p>
            <a:pPr algn="r"/>
            <a:r>
              <a:rPr lang="en-GB" sz="1600" dirty="0" smtClean="0"/>
              <a:t>Version </a:t>
            </a:r>
            <a:r>
              <a:rPr lang="en-GB" sz="1600" dirty="0" smtClean="0"/>
              <a:t>1.2</a:t>
            </a:r>
            <a:endParaRPr lang="en-GB" sz="1600" dirty="0" smtClean="0"/>
          </a:p>
          <a:p>
            <a:pPr algn="r"/>
            <a:r>
              <a:rPr lang="en-GB" sz="1600" dirty="0" smtClean="0"/>
              <a:t>Produced January 2018</a:t>
            </a:r>
          </a:p>
          <a:p>
            <a:pPr algn="r"/>
            <a:r>
              <a:rPr lang="en-GB" sz="1600" dirty="0" smtClean="0"/>
              <a:t>Performance Information Unit, Essex Police</a:t>
            </a:r>
          </a:p>
        </p:txBody>
      </p:sp>
      <p:sp>
        <p:nvSpPr>
          <p:cNvPr id="10" name="TextBox 9"/>
          <p:cNvSpPr txBox="1"/>
          <p:nvPr/>
        </p:nvSpPr>
        <p:spPr>
          <a:xfrm>
            <a:off x="199225" y="3093649"/>
            <a:ext cx="8329642" cy="276999"/>
          </a:xfrm>
          <a:prstGeom prst="rect">
            <a:avLst/>
          </a:prstGeom>
          <a:noFill/>
        </p:spPr>
        <p:txBody>
          <a:bodyPr wrap="square" rtlCol="0">
            <a:spAutoFit/>
          </a:bodyPr>
          <a:lstStyle/>
          <a:p>
            <a:r>
              <a:rPr lang="en-GB" sz="1200" i="1" dirty="0" smtClean="0">
                <a:solidFill>
                  <a:schemeClr val="bg1">
                    <a:lumMod val="50000"/>
                  </a:schemeClr>
                </a:solidFill>
              </a:rPr>
              <a:t>National </a:t>
            </a:r>
            <a:r>
              <a:rPr lang="en-GB" sz="1200" i="1" dirty="0">
                <a:solidFill>
                  <a:schemeClr val="bg1">
                    <a:lumMod val="50000"/>
                  </a:schemeClr>
                </a:solidFill>
              </a:rPr>
              <a:t>and MSG positions are to </a:t>
            </a:r>
            <a:r>
              <a:rPr lang="en-GB" sz="1200" i="1" dirty="0" smtClean="0">
                <a:solidFill>
                  <a:schemeClr val="bg1">
                    <a:lumMod val="50000"/>
                  </a:schemeClr>
                </a:solidFill>
              </a:rPr>
              <a:t>30</a:t>
            </a:r>
            <a:r>
              <a:rPr lang="en-GB" sz="1200" i="1" baseline="30000" dirty="0" smtClean="0">
                <a:solidFill>
                  <a:schemeClr val="bg1">
                    <a:lumMod val="50000"/>
                  </a:schemeClr>
                </a:solidFill>
              </a:rPr>
              <a:t>th</a:t>
            </a:r>
            <a:r>
              <a:rPr lang="en-GB" sz="1200" i="1" dirty="0" smtClean="0">
                <a:solidFill>
                  <a:schemeClr val="bg1">
                    <a:lumMod val="50000"/>
                  </a:schemeClr>
                </a:solidFill>
              </a:rPr>
              <a:t> November 2017 (Essex Police data are to 31</a:t>
            </a:r>
            <a:r>
              <a:rPr lang="en-GB" sz="1200" i="1" baseline="30000" dirty="0" smtClean="0">
                <a:solidFill>
                  <a:schemeClr val="bg1">
                    <a:lumMod val="50000"/>
                  </a:schemeClr>
                </a:solidFill>
              </a:rPr>
              <a:t>st</a:t>
            </a:r>
            <a:r>
              <a:rPr lang="en-GB" sz="1200" i="1" dirty="0" smtClean="0">
                <a:solidFill>
                  <a:schemeClr val="bg1">
                    <a:lumMod val="50000"/>
                  </a:schemeClr>
                </a:solidFill>
              </a:rPr>
              <a:t> December 2017).  </a:t>
            </a:r>
            <a:endParaRPr lang="en-GB" sz="1200" i="1" dirty="0">
              <a:solidFill>
                <a:schemeClr val="bg1">
                  <a:lumMod val="50000"/>
                </a:schemeClr>
              </a:solidFill>
            </a:endParaRPr>
          </a:p>
        </p:txBody>
      </p: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9225" y="5877271"/>
            <a:ext cx="1758002" cy="683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descr="C:\Users\42073495\AppData\Local\Temp\Essex Police logo and text on whit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07" y="4581128"/>
            <a:ext cx="1976798"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571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solidFill>
                <a:srgbClr val="FF0000"/>
              </a:solidFill>
            </a:endParaRPr>
          </a:p>
        </p:txBody>
      </p:sp>
      <p:sp>
        <p:nvSpPr>
          <p:cNvPr id="2" name="Rectangle 1"/>
          <p:cNvSpPr/>
          <p:nvPr/>
        </p:nvSpPr>
        <p:spPr>
          <a:xfrm>
            <a:off x="107504" y="159623"/>
            <a:ext cx="6143220" cy="400110"/>
          </a:xfrm>
          <a:prstGeom prst="rect">
            <a:avLst/>
          </a:prstGeom>
        </p:spPr>
        <p:txBody>
          <a:bodyPr wrap="none">
            <a:spAutoFit/>
          </a:bodyPr>
          <a:lstStyle/>
          <a:p>
            <a:r>
              <a:rPr lang="en-GB" sz="2000" b="1" dirty="0" smtClean="0">
                <a:solidFill>
                  <a:schemeClr val="bg1"/>
                </a:solidFill>
              </a:rPr>
              <a:t>HMIC Crime Tree Data – Rolling 12 Months to December</a:t>
            </a:r>
            <a:endParaRPr lang="en-GB" sz="2000" b="1" dirty="0">
              <a:solidFill>
                <a:schemeClr val="bg1"/>
              </a:solidFill>
            </a:endParaRPr>
          </a:p>
        </p:txBody>
      </p:sp>
      <p:sp>
        <p:nvSpPr>
          <p:cNvPr id="11" name="TextBox 10"/>
          <p:cNvSpPr txBox="1"/>
          <p:nvPr/>
        </p:nvSpPr>
        <p:spPr>
          <a:xfrm>
            <a:off x="7648317" y="805186"/>
            <a:ext cx="1236639" cy="261610"/>
          </a:xfrm>
          <a:prstGeom prst="rect">
            <a:avLst/>
          </a:prstGeom>
          <a:noFill/>
        </p:spPr>
        <p:txBody>
          <a:bodyPr wrap="square" rtlCol="0">
            <a:spAutoFit/>
          </a:bodyPr>
          <a:lstStyle/>
          <a:p>
            <a:pPr algn="ctr"/>
            <a:r>
              <a:rPr lang="en-GB" sz="1100" dirty="0" smtClean="0"/>
              <a:t>Table 2</a:t>
            </a:r>
            <a:endParaRPr lang="en-GB" sz="1100" dirty="0"/>
          </a:p>
        </p:txBody>
      </p:sp>
      <p:sp>
        <p:nvSpPr>
          <p:cNvPr id="4" name="Slide Number Placeholder 3"/>
          <p:cNvSpPr>
            <a:spLocks noGrp="1"/>
          </p:cNvSpPr>
          <p:nvPr>
            <p:ph type="sldNum" sz="quarter" idx="12"/>
          </p:nvPr>
        </p:nvSpPr>
        <p:spPr/>
        <p:txBody>
          <a:bodyPr/>
          <a:lstStyle/>
          <a:p>
            <a:fld id="{E0D83E65-4E55-4BA6-A0BC-212B9D3BDCE3}" type="slidenum">
              <a:rPr lang="en-GB" smtClean="0"/>
              <a:pPr/>
              <a:t>10</a:t>
            </a:fld>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866" y="900009"/>
            <a:ext cx="8848622" cy="5409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6129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2" name="Rectangle 1"/>
          <p:cNvSpPr/>
          <p:nvPr/>
        </p:nvSpPr>
        <p:spPr>
          <a:xfrm>
            <a:off x="107504" y="159623"/>
            <a:ext cx="6143220" cy="400110"/>
          </a:xfrm>
          <a:prstGeom prst="rect">
            <a:avLst/>
          </a:prstGeom>
        </p:spPr>
        <p:txBody>
          <a:bodyPr wrap="none">
            <a:spAutoFit/>
          </a:bodyPr>
          <a:lstStyle/>
          <a:p>
            <a:r>
              <a:rPr lang="en-GB" sz="2000" b="1" dirty="0" smtClean="0">
                <a:solidFill>
                  <a:schemeClr val="bg1"/>
                </a:solidFill>
              </a:rPr>
              <a:t>HMIC Crime Tree Data – Rolling 12 Months to December</a:t>
            </a:r>
            <a:endParaRPr lang="en-GB" sz="2000" b="1" dirty="0">
              <a:solidFill>
                <a:schemeClr val="bg1"/>
              </a:solidFill>
            </a:endParaRPr>
          </a:p>
        </p:txBody>
      </p:sp>
      <p:sp>
        <p:nvSpPr>
          <p:cNvPr id="11" name="TextBox 10"/>
          <p:cNvSpPr txBox="1"/>
          <p:nvPr/>
        </p:nvSpPr>
        <p:spPr>
          <a:xfrm>
            <a:off x="7648317" y="821854"/>
            <a:ext cx="1236639" cy="261610"/>
          </a:xfrm>
          <a:prstGeom prst="rect">
            <a:avLst/>
          </a:prstGeom>
          <a:noFill/>
        </p:spPr>
        <p:txBody>
          <a:bodyPr wrap="square" rtlCol="0">
            <a:spAutoFit/>
          </a:bodyPr>
          <a:lstStyle/>
          <a:p>
            <a:pPr algn="ctr"/>
            <a:r>
              <a:rPr lang="en-GB" sz="1100" dirty="0" smtClean="0"/>
              <a:t>Table 3</a:t>
            </a:r>
            <a:endParaRPr lang="en-GB" sz="1100" dirty="0"/>
          </a:p>
        </p:txBody>
      </p:sp>
      <p:sp>
        <p:nvSpPr>
          <p:cNvPr id="12" name="Slide Number Placeholder 3"/>
          <p:cNvSpPr>
            <a:spLocks noGrp="1"/>
          </p:cNvSpPr>
          <p:nvPr>
            <p:ph type="sldNum" sz="quarter" idx="12"/>
          </p:nvPr>
        </p:nvSpPr>
        <p:spPr>
          <a:xfrm>
            <a:off x="6553200" y="6356350"/>
            <a:ext cx="2133600" cy="365125"/>
          </a:xfrm>
        </p:spPr>
        <p:txBody>
          <a:bodyPr/>
          <a:lstStyle/>
          <a:p>
            <a:fld id="{E0D83E65-4E55-4BA6-A0BC-212B9D3BDCE3}" type="slidenum">
              <a:rPr lang="en-GB" smtClean="0"/>
              <a:pPr/>
              <a:t>11</a:t>
            </a:fld>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7" y="1180068"/>
            <a:ext cx="8964489" cy="3617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1195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solidFill>
                <a:srgbClr val="FF0000"/>
              </a:solidFill>
            </a:endParaRPr>
          </a:p>
        </p:txBody>
      </p:sp>
      <p:sp>
        <p:nvSpPr>
          <p:cNvPr id="2" name="Rectangle 1"/>
          <p:cNvSpPr/>
          <p:nvPr/>
        </p:nvSpPr>
        <p:spPr>
          <a:xfrm>
            <a:off x="107504" y="159623"/>
            <a:ext cx="6386172" cy="400110"/>
          </a:xfrm>
          <a:prstGeom prst="rect">
            <a:avLst/>
          </a:prstGeom>
        </p:spPr>
        <p:txBody>
          <a:bodyPr wrap="none">
            <a:spAutoFit/>
          </a:bodyPr>
          <a:lstStyle/>
          <a:p>
            <a:r>
              <a:rPr lang="en-GB" sz="2000" b="1" dirty="0" smtClean="0">
                <a:solidFill>
                  <a:schemeClr val="bg1"/>
                </a:solidFill>
              </a:rPr>
              <a:t>Crime Mix – Rolling 12 Months to December 2016 vs. 2017</a:t>
            </a:r>
            <a:endParaRPr lang="en-GB" sz="2000" b="1" dirty="0">
              <a:solidFill>
                <a:schemeClr val="bg1"/>
              </a:solidFill>
            </a:endParaRPr>
          </a:p>
        </p:txBody>
      </p:sp>
      <p:sp>
        <p:nvSpPr>
          <p:cNvPr id="12" name="TextBox 11"/>
          <p:cNvSpPr txBox="1"/>
          <p:nvPr/>
        </p:nvSpPr>
        <p:spPr>
          <a:xfrm>
            <a:off x="1823193" y="958005"/>
            <a:ext cx="1236639" cy="261610"/>
          </a:xfrm>
          <a:prstGeom prst="rect">
            <a:avLst/>
          </a:prstGeom>
          <a:noFill/>
        </p:spPr>
        <p:txBody>
          <a:bodyPr wrap="square" rtlCol="0">
            <a:spAutoFit/>
          </a:bodyPr>
          <a:lstStyle/>
          <a:p>
            <a:pPr algn="ctr"/>
            <a:r>
              <a:rPr lang="en-GB" sz="1100" dirty="0" smtClean="0"/>
              <a:t>Figure 12</a:t>
            </a:r>
            <a:endParaRPr lang="en-GB" sz="1100" dirty="0"/>
          </a:p>
        </p:txBody>
      </p:sp>
      <p:sp>
        <p:nvSpPr>
          <p:cNvPr id="4" name="Slide Number Placeholder 3"/>
          <p:cNvSpPr>
            <a:spLocks noGrp="1"/>
          </p:cNvSpPr>
          <p:nvPr>
            <p:ph type="sldNum" sz="quarter" idx="12"/>
          </p:nvPr>
        </p:nvSpPr>
        <p:spPr/>
        <p:txBody>
          <a:bodyPr/>
          <a:lstStyle/>
          <a:p>
            <a:fld id="{E0D83E65-4E55-4BA6-A0BC-212B9D3BDCE3}" type="slidenum">
              <a:rPr lang="en-GB" smtClean="0"/>
              <a:pPr/>
              <a:t>12</a:t>
            </a:fld>
            <a:endParaRPr lang="en-GB" dirty="0"/>
          </a:p>
        </p:txBody>
      </p:sp>
      <p:sp>
        <p:nvSpPr>
          <p:cNvPr id="17" name="TextBox 16"/>
          <p:cNvSpPr txBox="1"/>
          <p:nvPr/>
        </p:nvSpPr>
        <p:spPr>
          <a:xfrm>
            <a:off x="6143673" y="958005"/>
            <a:ext cx="1236639" cy="261610"/>
          </a:xfrm>
          <a:prstGeom prst="rect">
            <a:avLst/>
          </a:prstGeom>
          <a:noFill/>
        </p:spPr>
        <p:txBody>
          <a:bodyPr wrap="square" rtlCol="0">
            <a:spAutoFit/>
          </a:bodyPr>
          <a:lstStyle/>
          <a:p>
            <a:pPr algn="ctr"/>
            <a:r>
              <a:rPr lang="en-GB" sz="1100" dirty="0" smtClean="0"/>
              <a:t>Figure 13</a:t>
            </a:r>
            <a:endParaRPr lang="en-GB" sz="1100" dirty="0"/>
          </a:p>
        </p:txBody>
      </p:sp>
      <p:sp>
        <p:nvSpPr>
          <p:cNvPr id="5" name="TextBox 4"/>
          <p:cNvSpPr txBox="1"/>
          <p:nvPr/>
        </p:nvSpPr>
        <p:spPr>
          <a:xfrm>
            <a:off x="84690" y="4491697"/>
            <a:ext cx="8976852" cy="1815882"/>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Violence Against the Person saw a 2.3% point increase in the proportion of all crime; it also experienced the biggest volume rise (6,722 further offences).  Public Order Offences saw a 0.8% point increase in the proportion of all crime, and experienced the second biggest volume rise (1,902 offences).  These two crime types accounted for 37.4% of all crime during 12 months to December 2017 (an increase of 3.1% points on the 12 months to December 2016).</a:t>
            </a:r>
            <a:r>
              <a:rPr lang="en-GB" sz="1400" dirty="0" smtClean="0">
                <a:solidFill>
                  <a:srgbClr val="FF0000"/>
                </a:solidFill>
              </a:rPr>
              <a:t/>
            </a:r>
            <a:br>
              <a:rPr lang="en-GB" sz="1400" dirty="0" smtClean="0">
                <a:solidFill>
                  <a:srgbClr val="FF0000"/>
                </a:solidFill>
              </a:rPr>
            </a:br>
            <a:endParaRPr lang="en-GB" sz="1400" dirty="0" smtClean="0">
              <a:solidFill>
                <a:srgbClr val="FF0000"/>
              </a:solidFill>
            </a:endParaRPr>
          </a:p>
          <a:p>
            <a:pPr marL="285750" indent="-285750">
              <a:buFont typeface="Arial" panose="020B0604020202020204" pitchFamily="34" charset="0"/>
              <a:buChar char="•"/>
            </a:pPr>
            <a:r>
              <a:rPr lang="en-GB" sz="1400" dirty="0" smtClean="0"/>
              <a:t>12.5% of crime is Domestic Abuse-related; this proportion has increased from 12.1</a:t>
            </a:r>
            <a:r>
              <a:rPr lang="en-GB" sz="1400" dirty="0"/>
              <a:t>% </a:t>
            </a:r>
            <a:r>
              <a:rPr lang="en-GB" sz="1400" dirty="0" smtClean="0"/>
              <a:t> for 12 months to November 2017. Domestic Abuse-related Violence Against the Person  also increased  to 32.9% from 32.4%  for 12 months to November 2017.  </a:t>
            </a:r>
            <a:endParaRPr lang="en-GB" sz="1400" dirty="0" smtClean="0">
              <a:solidFill>
                <a:srgbClr val="FF0000"/>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757" y="1219615"/>
            <a:ext cx="4208870" cy="28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6016" y="1207507"/>
            <a:ext cx="4230300" cy="28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4913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7200800" cy="369332"/>
          </a:xfrm>
          <a:prstGeom prst="rect">
            <a:avLst/>
          </a:prstGeom>
        </p:spPr>
        <p:txBody>
          <a:bodyPr wrap="square">
            <a:spAutoFit/>
          </a:bodyPr>
          <a:lstStyle/>
          <a:p>
            <a:r>
              <a:rPr lang="en-GB" b="1" dirty="0" smtClean="0">
                <a:solidFill>
                  <a:schemeClr val="bg1"/>
                </a:solidFill>
              </a:rPr>
              <a:t>Monthly Performance Overview</a:t>
            </a:r>
            <a:endParaRPr lang="en-GB" b="1" dirty="0">
              <a:solidFill>
                <a:schemeClr val="bg1"/>
              </a:solidFill>
            </a:endParaRPr>
          </a:p>
        </p:txBody>
      </p:sp>
      <p:sp>
        <p:nvSpPr>
          <p:cNvPr id="7" name="TextBox 6"/>
          <p:cNvSpPr txBox="1"/>
          <p:nvPr/>
        </p:nvSpPr>
        <p:spPr>
          <a:xfrm>
            <a:off x="79542" y="716498"/>
            <a:ext cx="4780489" cy="5016758"/>
          </a:xfrm>
          <a:prstGeom prst="rect">
            <a:avLst/>
          </a:prstGeom>
          <a:noFill/>
        </p:spPr>
        <p:txBody>
          <a:bodyPr wrap="square" rtlCol="0">
            <a:spAutoFit/>
          </a:bodyPr>
          <a:lstStyle/>
          <a:p>
            <a:r>
              <a:rPr lang="en-GB" sz="1600" b="1" u="sng" dirty="0" smtClean="0"/>
              <a:t>Key Areas</a:t>
            </a:r>
          </a:p>
          <a:p>
            <a:endParaRPr lang="en-GB" sz="800" u="sng" dirty="0" smtClean="0">
              <a:solidFill>
                <a:srgbClr val="FF0000"/>
              </a:solidFill>
            </a:endParaRPr>
          </a:p>
          <a:p>
            <a:r>
              <a:rPr lang="en-GB" sz="1200" b="1" dirty="0" smtClean="0"/>
              <a:t>All Crime</a:t>
            </a:r>
            <a:endParaRPr lang="en-GB" sz="1200" b="1" dirty="0"/>
          </a:p>
          <a:p>
            <a:pPr marL="171450" indent="-171450">
              <a:buFont typeface="Arial" panose="020B0604020202020204" pitchFamily="34" charset="0"/>
              <a:buChar char="•"/>
            </a:pPr>
            <a:r>
              <a:rPr lang="en-GB" sz="1200" dirty="0" smtClean="0"/>
              <a:t>11.3% </a:t>
            </a:r>
            <a:r>
              <a:rPr lang="en-GB" sz="1200" dirty="0"/>
              <a:t>increase </a:t>
            </a:r>
            <a:r>
              <a:rPr lang="en-GB" sz="1200" dirty="0" smtClean="0"/>
              <a:t>(13,339 additional offences).</a:t>
            </a:r>
            <a:r>
              <a:rPr lang="en-GB" sz="1200" baseline="30000" dirty="0" smtClean="0"/>
              <a:t>+ </a:t>
            </a:r>
            <a:endParaRPr lang="en-GB" sz="1200" dirty="0" smtClean="0"/>
          </a:p>
          <a:p>
            <a:pPr marL="171450" indent="-171450">
              <a:buFont typeface="Arial" panose="020B0604020202020204" pitchFamily="34" charset="0"/>
              <a:buChar char="•"/>
            </a:pPr>
            <a:r>
              <a:rPr lang="en-GB" sz="1200" dirty="0" smtClean="0"/>
              <a:t>Essex has the 5</a:t>
            </a:r>
            <a:r>
              <a:rPr lang="en-GB" sz="1200" baseline="30000" dirty="0" smtClean="0"/>
              <a:t>th</a:t>
            </a:r>
            <a:r>
              <a:rPr lang="en-GB" sz="1200" dirty="0" smtClean="0"/>
              <a:t> lowest increase (out </a:t>
            </a:r>
            <a:r>
              <a:rPr lang="en-GB" sz="1200" dirty="0"/>
              <a:t>of eight</a:t>
            </a:r>
            <a:r>
              <a:rPr lang="en-GB" sz="1200" dirty="0" smtClean="0"/>
              <a:t>) in its Most Similar Group of forces (MSG), and is 18</a:t>
            </a:r>
            <a:r>
              <a:rPr lang="en-GB" sz="1200" baseline="30000" dirty="0" smtClean="0"/>
              <a:t>th</a:t>
            </a:r>
            <a:r>
              <a:rPr lang="en-GB" sz="1200" dirty="0" smtClean="0"/>
              <a:t> nationally* for crime increase. Essex is 4</a:t>
            </a:r>
            <a:r>
              <a:rPr lang="en-GB" sz="1200" baseline="30000" dirty="0" smtClean="0"/>
              <a:t>th</a:t>
            </a:r>
            <a:r>
              <a:rPr lang="en-GB" sz="1200" dirty="0" smtClean="0"/>
              <a:t> in its MSG and 19</a:t>
            </a:r>
            <a:r>
              <a:rPr lang="en-GB" sz="1200" baseline="30000" dirty="0" smtClean="0"/>
              <a:t>th</a:t>
            </a:r>
            <a:r>
              <a:rPr lang="en-GB" sz="1200" dirty="0" smtClean="0"/>
              <a:t> nationally for crimes per 1,000 of the population.</a:t>
            </a:r>
          </a:p>
          <a:p>
            <a:pPr marL="171450" indent="-171450">
              <a:buFont typeface="Arial" panose="020B0604020202020204" pitchFamily="34" charset="0"/>
              <a:buChar char="•"/>
            </a:pPr>
            <a:r>
              <a:rPr lang="en-GB" sz="1200" dirty="0"/>
              <a:t>Increases seen in </a:t>
            </a:r>
            <a:r>
              <a:rPr lang="en-GB" sz="1200" dirty="0" smtClean="0"/>
              <a:t>all 42 forces. The </a:t>
            </a:r>
            <a:r>
              <a:rPr lang="en-GB" sz="1200" dirty="0"/>
              <a:t>national </a:t>
            </a:r>
            <a:r>
              <a:rPr lang="en-GB" sz="1200" dirty="0" smtClean="0"/>
              <a:t>increase~ </a:t>
            </a:r>
            <a:r>
              <a:rPr lang="en-GB" sz="1200" dirty="0"/>
              <a:t>was </a:t>
            </a:r>
            <a:r>
              <a:rPr lang="en-GB" sz="1200" dirty="0" smtClean="0"/>
              <a:t>14.1%.</a:t>
            </a:r>
          </a:p>
          <a:p>
            <a:pPr marL="171450" indent="-171450">
              <a:buFont typeface="Arial" panose="020B0604020202020204" pitchFamily="34" charset="0"/>
              <a:buChar char="•"/>
            </a:pPr>
            <a:r>
              <a:rPr lang="en-GB" sz="1200" dirty="0" smtClean="0"/>
              <a:t>One district experienced a statistically significant increase in December 2017 and one experienced a statistically significant decrease.</a:t>
            </a:r>
          </a:p>
          <a:p>
            <a:pPr marL="171450" indent="-171450">
              <a:buFont typeface="Arial" panose="020B0604020202020204" pitchFamily="34" charset="0"/>
              <a:buChar char="•"/>
            </a:pPr>
            <a:r>
              <a:rPr lang="en-GB" sz="1200" dirty="0" smtClean="0"/>
              <a:t>The forecast</a:t>
            </a:r>
            <a:r>
              <a:rPr lang="en-GB" sz="1200" baseline="30000" dirty="0" smtClean="0"/>
              <a:t>^</a:t>
            </a:r>
            <a:r>
              <a:rPr lang="en-GB" sz="1200" dirty="0" smtClean="0"/>
              <a:t> is that crime will continue to increase.</a:t>
            </a:r>
            <a:r>
              <a:rPr lang="en-GB" sz="1200" dirty="0" smtClean="0">
                <a:solidFill>
                  <a:srgbClr val="FF0000"/>
                </a:solidFill>
              </a:rPr>
              <a:t/>
            </a:r>
            <a:br>
              <a:rPr lang="en-GB" sz="1200" dirty="0" smtClean="0">
                <a:solidFill>
                  <a:srgbClr val="FF0000"/>
                </a:solidFill>
              </a:rPr>
            </a:br>
            <a:endParaRPr lang="en-GB" sz="1200" dirty="0" smtClean="0">
              <a:solidFill>
                <a:srgbClr val="FF0000"/>
              </a:solidFill>
            </a:endParaRPr>
          </a:p>
          <a:p>
            <a:pPr marL="171450" indent="-171450">
              <a:buFont typeface="Arial" panose="020B0604020202020204" pitchFamily="34" charset="0"/>
              <a:buChar char="•"/>
            </a:pPr>
            <a:endParaRPr lang="en-GB" sz="1200" dirty="0" smtClean="0">
              <a:solidFill>
                <a:srgbClr val="FF0000"/>
              </a:solidFill>
            </a:endParaRPr>
          </a:p>
          <a:p>
            <a:pPr marL="171450" indent="-171450">
              <a:buFont typeface="Arial" panose="020B0604020202020204" pitchFamily="34" charset="0"/>
              <a:buChar char="•"/>
            </a:pPr>
            <a:endParaRPr lang="en-GB" sz="1200" dirty="0" smtClean="0">
              <a:solidFill>
                <a:srgbClr val="FF0000"/>
              </a:solidFill>
            </a:endParaRPr>
          </a:p>
          <a:p>
            <a:pPr marL="171450" indent="-171450">
              <a:buFont typeface="Arial" panose="020B0604020202020204" pitchFamily="34" charset="0"/>
              <a:buChar char="•"/>
            </a:pPr>
            <a:endParaRPr lang="en-GB" sz="1200" dirty="0" smtClean="0">
              <a:solidFill>
                <a:srgbClr val="FF0000"/>
              </a:solidFill>
            </a:endParaRPr>
          </a:p>
          <a:p>
            <a:endParaRPr lang="en-GB" sz="800" dirty="0" smtClean="0">
              <a:solidFill>
                <a:srgbClr val="FF0000"/>
              </a:solidFill>
            </a:endParaRPr>
          </a:p>
          <a:p>
            <a:r>
              <a:rPr lang="en-GB" sz="1200" b="1" dirty="0" smtClean="0"/>
              <a:t>All Crime Solved </a:t>
            </a:r>
            <a:r>
              <a:rPr lang="en-GB" sz="1200" b="1" dirty="0"/>
              <a:t>Rate</a:t>
            </a:r>
          </a:p>
          <a:p>
            <a:pPr marL="171450" indent="-171450">
              <a:buFont typeface="Arial" panose="020B0604020202020204" pitchFamily="34" charset="0"/>
              <a:buChar char="•"/>
            </a:pPr>
            <a:r>
              <a:rPr lang="en-GB" sz="1200" dirty="0" smtClean="0"/>
              <a:t>3.4% </a:t>
            </a:r>
            <a:r>
              <a:rPr lang="en-GB" sz="1200" dirty="0"/>
              <a:t>point decrease (</a:t>
            </a:r>
            <a:r>
              <a:rPr lang="en-GB" sz="1200" dirty="0" smtClean="0"/>
              <a:t>to 16.8%).</a:t>
            </a:r>
          </a:p>
          <a:p>
            <a:pPr marL="171450" indent="-171450">
              <a:buFont typeface="Arial" panose="020B0604020202020204" pitchFamily="34" charset="0"/>
              <a:buChar char="•"/>
            </a:pPr>
            <a:r>
              <a:rPr lang="en-GB" sz="1200" dirty="0" smtClean="0"/>
              <a:t>The number of crimes solved also fell: by 7.5% (1,790 fewer solved outcomes to 22,040).</a:t>
            </a:r>
          </a:p>
          <a:p>
            <a:pPr marL="171450" indent="-171450">
              <a:buFont typeface="Arial" panose="020B0604020202020204" pitchFamily="34" charset="0"/>
              <a:buChar char="•"/>
            </a:pPr>
            <a:r>
              <a:rPr lang="en-GB" sz="1200" dirty="0" smtClean="0"/>
              <a:t>Essex </a:t>
            </a:r>
            <a:r>
              <a:rPr lang="en-GB" sz="1200" dirty="0"/>
              <a:t>is </a:t>
            </a:r>
            <a:r>
              <a:rPr lang="en-GB" sz="1200" dirty="0" smtClean="0"/>
              <a:t>6</a:t>
            </a:r>
            <a:r>
              <a:rPr lang="en-GB" sz="1200" baseline="30000" dirty="0" smtClean="0"/>
              <a:t>th</a:t>
            </a:r>
            <a:r>
              <a:rPr lang="en-GB" sz="1200" dirty="0" smtClean="0"/>
              <a:t> in its </a:t>
            </a:r>
            <a:r>
              <a:rPr lang="en-GB" sz="1200" dirty="0"/>
              <a:t>MSG and </a:t>
            </a:r>
            <a:r>
              <a:rPr lang="en-GB" sz="1200" dirty="0" smtClean="0"/>
              <a:t>24</a:t>
            </a:r>
            <a:r>
              <a:rPr lang="en-GB" sz="1200" baseline="30000" dirty="0" smtClean="0"/>
              <a:t>th</a:t>
            </a:r>
            <a:r>
              <a:rPr lang="en-GB" sz="1200" dirty="0" smtClean="0"/>
              <a:t> nationally </a:t>
            </a:r>
            <a:r>
              <a:rPr lang="en-GB" sz="1200" dirty="0"/>
              <a:t>for </a:t>
            </a:r>
            <a:r>
              <a:rPr lang="en-GB" sz="1200" dirty="0" smtClean="0"/>
              <a:t>solved rate % point change. Essex has the 4</a:t>
            </a:r>
            <a:r>
              <a:rPr lang="en-GB" sz="1200" baseline="30000" dirty="0" smtClean="0"/>
              <a:t>th</a:t>
            </a:r>
            <a:r>
              <a:rPr lang="en-GB" sz="1200" dirty="0" smtClean="0"/>
              <a:t> highest solved rate in its MSG and 23</a:t>
            </a:r>
            <a:r>
              <a:rPr lang="en-GB" sz="1200" baseline="30000" dirty="0" smtClean="0"/>
              <a:t>rd</a:t>
            </a:r>
            <a:r>
              <a:rPr lang="en-GB" sz="1200" dirty="0" smtClean="0"/>
              <a:t> nationally for solved rate.</a:t>
            </a:r>
          </a:p>
          <a:p>
            <a:pPr marL="171450" indent="-171450">
              <a:buFont typeface="Arial" panose="020B0604020202020204" pitchFamily="34" charset="0"/>
              <a:buChar char="•"/>
            </a:pPr>
            <a:r>
              <a:rPr lang="en-GB" sz="1200" dirty="0" smtClean="0"/>
              <a:t>The Force and six districts experienced a statistically </a:t>
            </a:r>
            <a:r>
              <a:rPr lang="en-GB" sz="1200" dirty="0"/>
              <a:t>significant </a:t>
            </a:r>
            <a:r>
              <a:rPr lang="en-GB" sz="1200" dirty="0" smtClean="0"/>
              <a:t>decrease in December 2017.</a:t>
            </a:r>
          </a:p>
          <a:p>
            <a:pPr marL="171450" indent="-171450">
              <a:buFont typeface="Arial" panose="020B0604020202020204" pitchFamily="34" charset="0"/>
              <a:buChar char="•"/>
            </a:pPr>
            <a:r>
              <a:rPr lang="en-GB" sz="1200" dirty="0"/>
              <a:t>The </a:t>
            </a:r>
            <a:r>
              <a:rPr lang="en-GB" sz="1200" dirty="0" smtClean="0"/>
              <a:t>forecast is that the solved rate will continue to decrease.</a:t>
            </a:r>
            <a:endParaRPr lang="en-GB" sz="1200" dirty="0"/>
          </a:p>
        </p:txBody>
      </p:sp>
      <p:sp>
        <p:nvSpPr>
          <p:cNvPr id="2" name="TextBox 1"/>
          <p:cNvSpPr txBox="1"/>
          <p:nvPr/>
        </p:nvSpPr>
        <p:spPr>
          <a:xfrm>
            <a:off x="5034978" y="1145833"/>
            <a:ext cx="1236639" cy="261610"/>
          </a:xfrm>
          <a:prstGeom prst="rect">
            <a:avLst/>
          </a:prstGeom>
          <a:noFill/>
        </p:spPr>
        <p:txBody>
          <a:bodyPr wrap="square" rtlCol="0">
            <a:spAutoFit/>
          </a:bodyPr>
          <a:lstStyle/>
          <a:p>
            <a:pPr algn="ctr"/>
            <a:r>
              <a:rPr lang="en-GB" sz="1100" dirty="0" smtClean="0"/>
              <a:t>Figure 1</a:t>
            </a:r>
            <a:endParaRPr lang="en-GB" sz="1100" dirty="0"/>
          </a:p>
        </p:txBody>
      </p:sp>
      <p:sp>
        <p:nvSpPr>
          <p:cNvPr id="11" name="TextBox 10"/>
          <p:cNvSpPr txBox="1"/>
          <p:nvPr/>
        </p:nvSpPr>
        <p:spPr>
          <a:xfrm>
            <a:off x="5004048" y="3743454"/>
            <a:ext cx="1236639" cy="261610"/>
          </a:xfrm>
          <a:prstGeom prst="rect">
            <a:avLst/>
          </a:prstGeom>
          <a:noFill/>
        </p:spPr>
        <p:txBody>
          <a:bodyPr wrap="square" rtlCol="0">
            <a:spAutoFit/>
          </a:bodyPr>
          <a:lstStyle/>
          <a:p>
            <a:pPr algn="ctr"/>
            <a:r>
              <a:rPr lang="en-GB" sz="1100" dirty="0" smtClean="0"/>
              <a:t>Figure 2</a:t>
            </a:r>
            <a:endParaRPr lang="en-GB" sz="1100" dirty="0"/>
          </a:p>
        </p:txBody>
      </p:sp>
      <p:sp>
        <p:nvSpPr>
          <p:cNvPr id="5" name="Slide Number Placeholder 4"/>
          <p:cNvSpPr>
            <a:spLocks noGrp="1"/>
          </p:cNvSpPr>
          <p:nvPr>
            <p:ph type="sldNum" sz="quarter" idx="12"/>
          </p:nvPr>
        </p:nvSpPr>
        <p:spPr/>
        <p:txBody>
          <a:bodyPr/>
          <a:lstStyle/>
          <a:p>
            <a:fld id="{E0D83E65-4E55-4BA6-A0BC-212B9D3BDCE3}" type="slidenum">
              <a:rPr lang="en-GB" smtClean="0"/>
              <a:pPr/>
              <a:t>2</a:t>
            </a:fld>
            <a:endParaRPr lang="en-GB" dirty="0"/>
          </a:p>
        </p:txBody>
      </p:sp>
      <p:sp>
        <p:nvSpPr>
          <p:cNvPr id="12" name="TextBox 11"/>
          <p:cNvSpPr txBox="1"/>
          <p:nvPr/>
        </p:nvSpPr>
        <p:spPr>
          <a:xfrm>
            <a:off x="35496" y="6044108"/>
            <a:ext cx="8208912" cy="707886"/>
          </a:xfrm>
          <a:prstGeom prst="rect">
            <a:avLst/>
          </a:prstGeom>
          <a:noFill/>
        </p:spPr>
        <p:txBody>
          <a:bodyPr wrap="square" rtlCol="0">
            <a:spAutoFit/>
          </a:bodyPr>
          <a:lstStyle/>
          <a:p>
            <a:r>
              <a:rPr lang="en-GB" sz="1000" baseline="30000" dirty="0" smtClean="0"/>
              <a:t>+</a:t>
            </a:r>
            <a:r>
              <a:rPr lang="en-GB" sz="1000" dirty="0" smtClean="0"/>
              <a:t> All crime increases shown are for 12 months to December 2017 compared to the same period to December 2016.</a:t>
            </a:r>
          </a:p>
          <a:p>
            <a:r>
              <a:rPr lang="en-GB" sz="1000" dirty="0" smtClean="0"/>
              <a:t>* 1st </a:t>
            </a:r>
            <a:r>
              <a:rPr lang="en-GB" sz="1000" dirty="0"/>
              <a:t>is considered best performing, and 42nd </a:t>
            </a:r>
            <a:r>
              <a:rPr lang="en-GB" sz="1000" dirty="0" smtClean="0"/>
              <a:t>worst.</a:t>
            </a:r>
          </a:p>
          <a:p>
            <a:r>
              <a:rPr lang="en-GB" sz="1000" dirty="0" smtClean="0"/>
              <a:t>~ The national increase (where the category is available) relates to the 12 months to June 2017 vs 12 months to June 2016.</a:t>
            </a:r>
          </a:p>
          <a:p>
            <a:r>
              <a:rPr lang="en-GB" sz="1000" baseline="30000" dirty="0" smtClean="0"/>
              <a:t>^</a:t>
            </a:r>
            <a:r>
              <a:rPr lang="en-GB" sz="1000" dirty="0" smtClean="0"/>
              <a:t> All forecasts are based on the last 12 months.</a:t>
            </a:r>
            <a:endParaRPr lang="en-GB" sz="1000" dirty="0"/>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4048" y="1407443"/>
            <a:ext cx="4017633"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34978" y="4005064"/>
            <a:ext cx="4017633"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4643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7200800" cy="369332"/>
          </a:xfrm>
          <a:prstGeom prst="rect">
            <a:avLst/>
          </a:prstGeom>
        </p:spPr>
        <p:txBody>
          <a:bodyPr wrap="square">
            <a:spAutoFit/>
          </a:bodyPr>
          <a:lstStyle/>
          <a:p>
            <a:r>
              <a:rPr lang="en-GB" b="1" dirty="0" smtClean="0">
                <a:solidFill>
                  <a:schemeClr val="bg1"/>
                </a:solidFill>
              </a:rPr>
              <a:t>Monthly Performance Overview</a:t>
            </a:r>
            <a:endParaRPr lang="en-GB" b="1" dirty="0">
              <a:solidFill>
                <a:schemeClr val="bg1"/>
              </a:solidFill>
            </a:endParaRPr>
          </a:p>
        </p:txBody>
      </p:sp>
      <p:sp>
        <p:nvSpPr>
          <p:cNvPr id="7" name="TextBox 6"/>
          <p:cNvSpPr txBox="1"/>
          <p:nvPr/>
        </p:nvSpPr>
        <p:spPr>
          <a:xfrm>
            <a:off x="79540" y="723007"/>
            <a:ext cx="4780489" cy="2862322"/>
          </a:xfrm>
          <a:prstGeom prst="rect">
            <a:avLst/>
          </a:prstGeom>
          <a:noFill/>
        </p:spPr>
        <p:txBody>
          <a:bodyPr wrap="square" rtlCol="0">
            <a:spAutoFit/>
          </a:bodyPr>
          <a:lstStyle/>
          <a:p>
            <a:r>
              <a:rPr lang="en-GB" sz="1200" b="1" dirty="0" smtClean="0"/>
              <a:t>Violence </a:t>
            </a:r>
            <a:r>
              <a:rPr lang="en-GB" sz="1200" b="1" dirty="0"/>
              <a:t>with </a:t>
            </a:r>
            <a:r>
              <a:rPr lang="en-GB" sz="1200" b="1" dirty="0" smtClean="0"/>
              <a:t>Injury* </a:t>
            </a:r>
          </a:p>
          <a:p>
            <a:pPr marL="171450" indent="-171450">
              <a:buFont typeface="Arial" panose="020B0604020202020204" pitchFamily="34" charset="0"/>
              <a:buChar char="•"/>
            </a:pPr>
            <a:r>
              <a:rPr lang="en-GB" sz="1200" dirty="0" smtClean="0"/>
              <a:t>10.3% </a:t>
            </a:r>
            <a:r>
              <a:rPr lang="en-GB" sz="1200" dirty="0"/>
              <a:t>increase </a:t>
            </a:r>
            <a:r>
              <a:rPr lang="en-GB" sz="1200" dirty="0" smtClean="0"/>
              <a:t>(1,267 </a:t>
            </a:r>
            <a:r>
              <a:rPr lang="en-GB" sz="1200" dirty="0"/>
              <a:t>additional offences</a:t>
            </a:r>
            <a:r>
              <a:rPr lang="en-GB" sz="1200" dirty="0" smtClean="0"/>
              <a:t>).</a:t>
            </a:r>
          </a:p>
          <a:p>
            <a:pPr marL="171450" indent="-171450">
              <a:buFont typeface="Arial" panose="020B0604020202020204" pitchFamily="34" charset="0"/>
              <a:buChar char="•"/>
            </a:pPr>
            <a:r>
              <a:rPr lang="en-GB" sz="1200" dirty="0" smtClean="0"/>
              <a:t>Essex is 5</a:t>
            </a:r>
            <a:r>
              <a:rPr lang="en-GB" sz="1200" baseline="30000" dirty="0" smtClean="0"/>
              <a:t>th</a:t>
            </a:r>
            <a:r>
              <a:rPr lang="en-GB" sz="1200" dirty="0" smtClean="0"/>
              <a:t> in its MSG and 22</a:t>
            </a:r>
            <a:r>
              <a:rPr lang="en-GB" sz="1200" baseline="30000" dirty="0" smtClean="0"/>
              <a:t>nd</a:t>
            </a:r>
            <a:r>
              <a:rPr lang="en-GB" sz="1200" dirty="0" smtClean="0"/>
              <a:t> nationally for crime increase. Essex is 5</a:t>
            </a:r>
            <a:r>
              <a:rPr lang="en-GB" sz="1200" baseline="30000" dirty="0" smtClean="0"/>
              <a:t>th</a:t>
            </a:r>
            <a:r>
              <a:rPr lang="en-GB" sz="1200" dirty="0" smtClean="0"/>
              <a:t> in its MSG and 16</a:t>
            </a:r>
            <a:r>
              <a:rPr lang="en-GB" sz="1200" baseline="30000" dirty="0" smtClean="0"/>
              <a:t>th</a:t>
            </a:r>
            <a:r>
              <a:rPr lang="en-GB" sz="1200" dirty="0" smtClean="0"/>
              <a:t> nationally for crimes per 1,000 of the population.</a:t>
            </a:r>
          </a:p>
          <a:p>
            <a:pPr marL="171450" indent="-171450">
              <a:buFont typeface="Arial" panose="020B0604020202020204" pitchFamily="34" charset="0"/>
              <a:buChar char="•"/>
            </a:pPr>
            <a:r>
              <a:rPr lang="en-GB" sz="1200" dirty="0"/>
              <a:t>Increases seen in </a:t>
            </a:r>
            <a:r>
              <a:rPr lang="en-GB" sz="1200" dirty="0" smtClean="0"/>
              <a:t>39 </a:t>
            </a:r>
            <a:r>
              <a:rPr lang="en-GB" sz="1200" dirty="0"/>
              <a:t>out of 42 forces. </a:t>
            </a:r>
            <a:r>
              <a:rPr lang="en-GB" sz="1200" dirty="0" smtClean="0"/>
              <a:t> </a:t>
            </a:r>
          </a:p>
          <a:p>
            <a:pPr marL="171450" indent="-171450">
              <a:buFont typeface="Arial" panose="020B0604020202020204" pitchFamily="34" charset="0"/>
              <a:buChar char="•"/>
            </a:pPr>
            <a:r>
              <a:rPr lang="en-GB" sz="1200" dirty="0" smtClean="0"/>
              <a:t>83.5% </a:t>
            </a:r>
            <a:r>
              <a:rPr lang="en-GB" sz="1200" dirty="0"/>
              <a:t>of Violence with Injury is Actual Bodily Harm (</a:t>
            </a:r>
            <a:r>
              <a:rPr lang="en-GB" sz="1200" dirty="0" smtClean="0"/>
              <a:t>ABH). By </a:t>
            </a:r>
            <a:r>
              <a:rPr lang="en-GB" sz="1200" dirty="0"/>
              <a:t>volume, ABH rose by 8</a:t>
            </a:r>
            <a:r>
              <a:rPr lang="en-GB" sz="1200" dirty="0" smtClean="0"/>
              <a:t>.0% (845 </a:t>
            </a:r>
            <a:r>
              <a:rPr lang="en-GB" sz="1200" dirty="0"/>
              <a:t>additional offences).</a:t>
            </a:r>
          </a:p>
          <a:p>
            <a:pPr marL="171450" indent="-171450">
              <a:buFont typeface="Arial" panose="020B0604020202020204" pitchFamily="34" charset="0"/>
              <a:buChar char="•"/>
            </a:pPr>
            <a:r>
              <a:rPr lang="en-GB" sz="1200" dirty="0" smtClean="0"/>
              <a:t>66.7% </a:t>
            </a:r>
            <a:r>
              <a:rPr lang="en-GB" sz="1200" dirty="0"/>
              <a:t>of the increase in Violence with </a:t>
            </a:r>
            <a:r>
              <a:rPr lang="en-GB" sz="1200" dirty="0" smtClean="0"/>
              <a:t>Injury is due to the rise in ABH. There was also a 58.7% rise in ‘wounding with intent to do grievous bodily harm or resist apprehension’ (398 additional offences); this was the category with the second highest volume rise (after ABH).</a:t>
            </a:r>
          </a:p>
          <a:p>
            <a:pPr marL="171450" lvl="0" indent="-171450">
              <a:buFont typeface="Arial" panose="020B0604020202020204" pitchFamily="34" charset="0"/>
              <a:buChar char="•"/>
            </a:pPr>
            <a:r>
              <a:rPr lang="en-GB" sz="1200" dirty="0" smtClean="0"/>
              <a:t>31.3% of Violence with Injury is Domestic Abuse-related.</a:t>
            </a:r>
            <a:endParaRPr lang="en-GB" sz="1200" dirty="0"/>
          </a:p>
          <a:p>
            <a:pPr marL="171450" indent="-171450">
              <a:buFont typeface="Arial" panose="020B0604020202020204" pitchFamily="34" charset="0"/>
              <a:buChar char="•"/>
            </a:pPr>
            <a:r>
              <a:rPr lang="en-GB" sz="1200" dirty="0" smtClean="0"/>
              <a:t>There were no statistically </a:t>
            </a:r>
            <a:r>
              <a:rPr lang="en-GB" sz="1200" dirty="0"/>
              <a:t>significant </a:t>
            </a:r>
            <a:r>
              <a:rPr lang="en-GB" sz="1200" dirty="0" smtClean="0"/>
              <a:t>increases </a:t>
            </a:r>
            <a:r>
              <a:rPr lang="en-GB" sz="1200" dirty="0" smtClean="0"/>
              <a:t>at Force or District level in </a:t>
            </a:r>
            <a:r>
              <a:rPr lang="en-GB" sz="1200" dirty="0" smtClean="0"/>
              <a:t>December 2017.</a:t>
            </a:r>
          </a:p>
          <a:p>
            <a:pPr marL="171450" indent="-171450">
              <a:buFont typeface="Arial" panose="020B0604020202020204" pitchFamily="34" charset="0"/>
              <a:buChar char="•"/>
            </a:pPr>
            <a:r>
              <a:rPr lang="en-GB" sz="1200" dirty="0"/>
              <a:t>The </a:t>
            </a:r>
            <a:r>
              <a:rPr lang="en-GB" sz="1200" dirty="0" smtClean="0"/>
              <a:t>forecast is </a:t>
            </a:r>
            <a:r>
              <a:rPr lang="en-GB" sz="1200" dirty="0"/>
              <a:t>that </a:t>
            </a:r>
            <a:r>
              <a:rPr lang="en-GB" sz="1200" dirty="0" smtClean="0"/>
              <a:t>Violence with Injury will continue to increase.</a:t>
            </a:r>
            <a:endParaRPr lang="en-GB" sz="1200" dirty="0"/>
          </a:p>
        </p:txBody>
      </p:sp>
      <p:sp>
        <p:nvSpPr>
          <p:cNvPr id="11" name="TextBox 10"/>
          <p:cNvSpPr txBox="1"/>
          <p:nvPr/>
        </p:nvSpPr>
        <p:spPr>
          <a:xfrm>
            <a:off x="5025453" y="903387"/>
            <a:ext cx="1236639" cy="261610"/>
          </a:xfrm>
          <a:prstGeom prst="rect">
            <a:avLst/>
          </a:prstGeom>
          <a:noFill/>
        </p:spPr>
        <p:txBody>
          <a:bodyPr wrap="square" rtlCol="0">
            <a:spAutoFit/>
          </a:bodyPr>
          <a:lstStyle/>
          <a:p>
            <a:pPr algn="ctr"/>
            <a:r>
              <a:rPr lang="en-GB" sz="1100" dirty="0" smtClean="0"/>
              <a:t>Figure 3</a:t>
            </a:r>
            <a:endParaRPr lang="en-GB" sz="1100" dirty="0"/>
          </a:p>
        </p:txBody>
      </p:sp>
      <p:sp>
        <p:nvSpPr>
          <p:cNvPr id="5" name="Slide Number Placeholder 4"/>
          <p:cNvSpPr>
            <a:spLocks noGrp="1"/>
          </p:cNvSpPr>
          <p:nvPr>
            <p:ph type="sldNum" sz="quarter" idx="12"/>
          </p:nvPr>
        </p:nvSpPr>
        <p:spPr/>
        <p:txBody>
          <a:bodyPr/>
          <a:lstStyle/>
          <a:p>
            <a:fld id="{E0D83E65-4E55-4BA6-A0BC-212B9D3BDCE3}" type="slidenum">
              <a:rPr lang="en-GB" smtClean="0"/>
              <a:pPr/>
              <a:t>3</a:t>
            </a:fld>
            <a:endParaRPr lang="en-GB" dirty="0"/>
          </a:p>
        </p:txBody>
      </p:sp>
      <p:sp>
        <p:nvSpPr>
          <p:cNvPr id="13" name="TextBox 12"/>
          <p:cNvSpPr txBox="1"/>
          <p:nvPr/>
        </p:nvSpPr>
        <p:spPr>
          <a:xfrm>
            <a:off x="62831" y="3784972"/>
            <a:ext cx="4725193" cy="2308324"/>
          </a:xfrm>
          <a:prstGeom prst="rect">
            <a:avLst/>
          </a:prstGeom>
          <a:noFill/>
        </p:spPr>
        <p:txBody>
          <a:bodyPr wrap="square" rtlCol="0">
            <a:spAutoFit/>
          </a:bodyPr>
          <a:lstStyle/>
          <a:p>
            <a:r>
              <a:rPr lang="en-GB" sz="1200" b="1" dirty="0" smtClean="0"/>
              <a:t>Domestic Abuse</a:t>
            </a:r>
            <a:endParaRPr lang="en-GB" sz="1200" b="1" dirty="0"/>
          </a:p>
          <a:p>
            <a:pPr marL="171450" indent="-171450">
              <a:buFont typeface="Arial" panose="020B0604020202020204" pitchFamily="34" charset="0"/>
              <a:buChar char="•"/>
            </a:pPr>
            <a:r>
              <a:rPr lang="en-GB" sz="1200" dirty="0" smtClean="0"/>
              <a:t>20.8% </a:t>
            </a:r>
            <a:r>
              <a:rPr lang="en-GB" sz="1200" dirty="0"/>
              <a:t>increase </a:t>
            </a:r>
            <a:r>
              <a:rPr lang="en-GB" sz="1200" dirty="0" smtClean="0"/>
              <a:t>(2,822 additional </a:t>
            </a:r>
            <a:r>
              <a:rPr lang="en-GB" sz="1200" dirty="0"/>
              <a:t>offences</a:t>
            </a:r>
            <a:r>
              <a:rPr lang="en-GB" sz="1200" dirty="0" smtClean="0"/>
              <a:t>). </a:t>
            </a:r>
          </a:p>
          <a:p>
            <a:pPr marL="171450" indent="-171450">
              <a:buFont typeface="Arial" panose="020B0604020202020204" pitchFamily="34" charset="0"/>
              <a:buChar char="•"/>
            </a:pPr>
            <a:r>
              <a:rPr lang="en-GB" sz="1200" dirty="0" smtClean="0"/>
              <a:t>There </a:t>
            </a:r>
            <a:r>
              <a:rPr lang="en-GB" sz="1200" dirty="0"/>
              <a:t>are no national or MSG </a:t>
            </a:r>
            <a:r>
              <a:rPr lang="en-GB" sz="1200" dirty="0" smtClean="0"/>
              <a:t>comparisons on iQuanta** for Domestic Abuse.</a:t>
            </a:r>
          </a:p>
          <a:p>
            <a:pPr marL="171450" indent="-171450">
              <a:buFont typeface="Arial" panose="020B0604020202020204" pitchFamily="34" charset="0"/>
              <a:buChar char="•"/>
            </a:pPr>
            <a:r>
              <a:rPr lang="en-GB" sz="1200" dirty="0" smtClean="0"/>
              <a:t>The Force and nine districts experienced statistically </a:t>
            </a:r>
            <a:r>
              <a:rPr lang="en-GB" sz="1200" dirty="0"/>
              <a:t>significant </a:t>
            </a:r>
            <a:r>
              <a:rPr lang="en-GB" sz="1200" dirty="0" smtClean="0"/>
              <a:t>increases </a:t>
            </a:r>
            <a:r>
              <a:rPr lang="en-GB" sz="1200" dirty="0"/>
              <a:t>in </a:t>
            </a:r>
            <a:r>
              <a:rPr lang="en-GB" sz="1200" dirty="0" smtClean="0"/>
              <a:t>December 2017.</a:t>
            </a:r>
          </a:p>
          <a:p>
            <a:pPr marL="171450" indent="-171450">
              <a:buFont typeface="Arial" panose="020B0604020202020204" pitchFamily="34" charset="0"/>
              <a:buChar char="•"/>
            </a:pPr>
            <a:r>
              <a:rPr lang="en-GB" sz="1200" dirty="0" smtClean="0"/>
              <a:t>The forecast is </a:t>
            </a:r>
            <a:r>
              <a:rPr lang="en-GB" sz="1200" dirty="0"/>
              <a:t>that Domestic </a:t>
            </a:r>
            <a:r>
              <a:rPr lang="en-GB" sz="1200" dirty="0" smtClean="0"/>
              <a:t>Abuse (all risk levels combined) will continue </a:t>
            </a:r>
            <a:r>
              <a:rPr lang="en-GB" sz="1200" dirty="0"/>
              <a:t>to rise</a:t>
            </a:r>
            <a:r>
              <a:rPr lang="en-GB" sz="1200" dirty="0" smtClean="0"/>
              <a:t>.</a:t>
            </a:r>
          </a:p>
          <a:p>
            <a:pPr marL="171450" indent="-171450">
              <a:buFont typeface="Arial" panose="020B0604020202020204" pitchFamily="34" charset="0"/>
              <a:buChar char="•"/>
            </a:pPr>
            <a:endParaRPr lang="en-GB" sz="1200" dirty="0">
              <a:solidFill>
                <a:srgbClr val="FF0000"/>
              </a:solidFill>
            </a:endParaRPr>
          </a:p>
          <a:p>
            <a:pPr marL="171450" indent="-171450">
              <a:buFont typeface="Arial" panose="020B0604020202020204" pitchFamily="34" charset="0"/>
              <a:buChar char="•"/>
            </a:pPr>
            <a:r>
              <a:rPr lang="en-GB" sz="1200" dirty="0" smtClean="0"/>
              <a:t>High Risk Domestic Abuse 33.6% decrease (1,008 offences).</a:t>
            </a:r>
          </a:p>
          <a:p>
            <a:pPr marL="171450" indent="-171450">
              <a:buFont typeface="Arial" panose="020B0604020202020204" pitchFamily="34" charset="0"/>
              <a:buChar char="•"/>
            </a:pPr>
            <a:r>
              <a:rPr lang="en-GB" sz="1200" dirty="0" smtClean="0"/>
              <a:t>Medium Risk Domestic Abuse 33.8% decrease (2,248 offences).</a:t>
            </a:r>
          </a:p>
          <a:p>
            <a:pPr marL="171450" indent="-171450">
              <a:buFont typeface="Arial" panose="020B0604020202020204" pitchFamily="34" charset="0"/>
              <a:buChar char="•"/>
            </a:pPr>
            <a:r>
              <a:rPr lang="en-GB" sz="1200" dirty="0" smtClean="0"/>
              <a:t>Standard Risk Domestic Abuse 156.6% increase (5,793 offences).</a:t>
            </a:r>
          </a:p>
        </p:txBody>
      </p:sp>
      <p:sp>
        <p:nvSpPr>
          <p:cNvPr id="15" name="TextBox 14"/>
          <p:cNvSpPr txBox="1"/>
          <p:nvPr/>
        </p:nvSpPr>
        <p:spPr>
          <a:xfrm>
            <a:off x="4994523" y="3861048"/>
            <a:ext cx="1236639" cy="261610"/>
          </a:xfrm>
          <a:prstGeom prst="rect">
            <a:avLst/>
          </a:prstGeom>
          <a:noFill/>
        </p:spPr>
        <p:txBody>
          <a:bodyPr wrap="square" rtlCol="0">
            <a:spAutoFit/>
          </a:bodyPr>
          <a:lstStyle/>
          <a:p>
            <a:pPr algn="ctr"/>
            <a:r>
              <a:rPr lang="en-GB" sz="1100" dirty="0" smtClean="0"/>
              <a:t>Figure </a:t>
            </a:r>
            <a:r>
              <a:rPr lang="en-GB" sz="1100" dirty="0"/>
              <a:t>4</a:t>
            </a:r>
          </a:p>
        </p:txBody>
      </p:sp>
      <p:sp>
        <p:nvSpPr>
          <p:cNvPr id="14" name="TextBox 13"/>
          <p:cNvSpPr txBox="1"/>
          <p:nvPr/>
        </p:nvSpPr>
        <p:spPr>
          <a:xfrm>
            <a:off x="1116" y="6457890"/>
            <a:ext cx="8424936" cy="400110"/>
          </a:xfrm>
          <a:prstGeom prst="rect">
            <a:avLst/>
          </a:prstGeom>
          <a:noFill/>
        </p:spPr>
        <p:txBody>
          <a:bodyPr wrap="square" rtlCol="0">
            <a:spAutoFit/>
          </a:bodyPr>
          <a:lstStyle/>
          <a:p>
            <a:r>
              <a:rPr lang="en-GB" sz="1000" dirty="0" smtClean="0"/>
              <a:t>** A web-based service provided for the use of Police forces, Community Safety Partnerships (CSPs) </a:t>
            </a:r>
            <a:r>
              <a:rPr lang="en-GB" sz="1000" dirty="0"/>
              <a:t>and Her Majesty’s Inspectorate of </a:t>
            </a:r>
            <a:r>
              <a:rPr lang="en-GB" sz="1000" dirty="0" smtClean="0"/>
              <a:t>Constabulary and Fire &amp; Rescue Service (HMICFRS). </a:t>
            </a:r>
            <a:endParaRPr lang="en-GB" sz="1000" dirty="0"/>
          </a:p>
        </p:txBody>
      </p:sp>
      <p:sp>
        <p:nvSpPr>
          <p:cNvPr id="16" name="TextBox 15"/>
          <p:cNvSpPr txBox="1"/>
          <p:nvPr/>
        </p:nvSpPr>
        <p:spPr>
          <a:xfrm>
            <a:off x="0" y="6093296"/>
            <a:ext cx="9041346" cy="400110"/>
          </a:xfrm>
          <a:prstGeom prst="rect">
            <a:avLst/>
          </a:prstGeom>
          <a:noFill/>
        </p:spPr>
        <p:txBody>
          <a:bodyPr wrap="square" rtlCol="0">
            <a:spAutoFit/>
          </a:bodyPr>
          <a:lstStyle/>
          <a:p>
            <a:r>
              <a:rPr lang="en-GB" sz="1000" dirty="0" smtClean="0"/>
              <a:t>* Offences included within the Violence with </a:t>
            </a:r>
            <a:r>
              <a:rPr lang="en-GB" sz="1000" dirty="0"/>
              <a:t>Injury classification </a:t>
            </a:r>
            <a:r>
              <a:rPr lang="en-GB" sz="1000" dirty="0" smtClean="0"/>
              <a:t>changed in November 2017.  Offences involving “Death </a:t>
            </a:r>
            <a:r>
              <a:rPr lang="en-GB" sz="1000" dirty="0"/>
              <a:t>or Serious Injury – Unlawful </a:t>
            </a:r>
            <a:r>
              <a:rPr lang="en-GB" sz="1000" dirty="0" smtClean="0"/>
              <a:t>Driving” have now been removed and are in a separate category. Please note iQuanta related positions still relate to the former definition.</a:t>
            </a:r>
            <a:endParaRPr lang="en-GB" sz="1000" dirty="0"/>
          </a:p>
        </p:txBody>
      </p:sp>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80806" y="1225851"/>
            <a:ext cx="4017633"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05457" y="4122658"/>
            <a:ext cx="4017633"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8737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7200800" cy="369332"/>
          </a:xfrm>
          <a:prstGeom prst="rect">
            <a:avLst/>
          </a:prstGeom>
        </p:spPr>
        <p:txBody>
          <a:bodyPr wrap="square">
            <a:spAutoFit/>
          </a:bodyPr>
          <a:lstStyle/>
          <a:p>
            <a:r>
              <a:rPr lang="en-GB" b="1" dirty="0" smtClean="0">
                <a:solidFill>
                  <a:schemeClr val="bg1"/>
                </a:solidFill>
              </a:rPr>
              <a:t>Monthly Performance Overview</a:t>
            </a:r>
            <a:endParaRPr lang="en-GB" b="1" dirty="0">
              <a:solidFill>
                <a:schemeClr val="bg1"/>
              </a:solidFill>
            </a:endParaRPr>
          </a:p>
        </p:txBody>
      </p:sp>
      <p:sp>
        <p:nvSpPr>
          <p:cNvPr id="12" name="TextBox 11"/>
          <p:cNvSpPr txBox="1"/>
          <p:nvPr/>
        </p:nvSpPr>
        <p:spPr>
          <a:xfrm>
            <a:off x="4986863" y="1079158"/>
            <a:ext cx="1236639" cy="261610"/>
          </a:xfrm>
          <a:prstGeom prst="rect">
            <a:avLst/>
          </a:prstGeom>
          <a:noFill/>
        </p:spPr>
        <p:txBody>
          <a:bodyPr wrap="square" rtlCol="0">
            <a:spAutoFit/>
          </a:bodyPr>
          <a:lstStyle/>
          <a:p>
            <a:pPr algn="ctr"/>
            <a:r>
              <a:rPr lang="en-GB" sz="1100" dirty="0" smtClean="0"/>
              <a:t>Figure 5</a:t>
            </a:r>
            <a:endParaRPr lang="en-GB" sz="1100" dirty="0"/>
          </a:p>
        </p:txBody>
      </p:sp>
      <p:sp>
        <p:nvSpPr>
          <p:cNvPr id="14" name="TextBox 13"/>
          <p:cNvSpPr txBox="1"/>
          <p:nvPr/>
        </p:nvSpPr>
        <p:spPr>
          <a:xfrm>
            <a:off x="5004048" y="3743712"/>
            <a:ext cx="1236639" cy="261610"/>
          </a:xfrm>
          <a:prstGeom prst="rect">
            <a:avLst/>
          </a:prstGeom>
          <a:noFill/>
        </p:spPr>
        <p:txBody>
          <a:bodyPr wrap="square" rtlCol="0">
            <a:spAutoFit/>
          </a:bodyPr>
          <a:lstStyle/>
          <a:p>
            <a:pPr algn="ctr"/>
            <a:r>
              <a:rPr lang="en-GB" sz="1100" dirty="0" smtClean="0"/>
              <a:t>Figure 6</a:t>
            </a:r>
            <a:endParaRPr lang="en-GB" sz="1100" dirty="0"/>
          </a:p>
        </p:txBody>
      </p:sp>
      <p:sp>
        <p:nvSpPr>
          <p:cNvPr id="3" name="Slide Number Placeholder 2"/>
          <p:cNvSpPr>
            <a:spLocks noGrp="1"/>
          </p:cNvSpPr>
          <p:nvPr>
            <p:ph type="sldNum" sz="quarter" idx="12"/>
          </p:nvPr>
        </p:nvSpPr>
        <p:spPr/>
        <p:txBody>
          <a:bodyPr/>
          <a:lstStyle/>
          <a:p>
            <a:fld id="{E0D83E65-4E55-4BA6-A0BC-212B9D3BDCE3}" type="slidenum">
              <a:rPr lang="en-GB" smtClean="0"/>
              <a:pPr/>
              <a:t>4</a:t>
            </a:fld>
            <a:endParaRPr lang="en-GB" dirty="0"/>
          </a:p>
        </p:txBody>
      </p:sp>
      <p:sp>
        <p:nvSpPr>
          <p:cNvPr id="13" name="TextBox 12"/>
          <p:cNvSpPr txBox="1"/>
          <p:nvPr/>
        </p:nvSpPr>
        <p:spPr>
          <a:xfrm>
            <a:off x="29479" y="828793"/>
            <a:ext cx="4752528" cy="338554"/>
          </a:xfrm>
          <a:prstGeom prst="rect">
            <a:avLst/>
          </a:prstGeom>
          <a:noFill/>
        </p:spPr>
        <p:txBody>
          <a:bodyPr wrap="square" rtlCol="0">
            <a:spAutoFit/>
          </a:bodyPr>
          <a:lstStyle/>
          <a:p>
            <a:pPr lvl="0"/>
            <a:r>
              <a:rPr lang="en-GB" sz="1600" b="1" u="sng" dirty="0"/>
              <a:t>Statistical </a:t>
            </a:r>
            <a:r>
              <a:rPr lang="en-GB" sz="1600" b="1" u="sng" dirty="0" smtClean="0"/>
              <a:t>Exceptions – Offences</a:t>
            </a:r>
            <a:endParaRPr lang="en-GB" sz="1200" dirty="0" smtClean="0">
              <a:solidFill>
                <a:srgbClr val="FF0000"/>
              </a:solidFill>
            </a:endParaRPr>
          </a:p>
        </p:txBody>
      </p:sp>
      <p:sp>
        <p:nvSpPr>
          <p:cNvPr id="18" name="TextBox 17"/>
          <p:cNvSpPr txBox="1"/>
          <p:nvPr/>
        </p:nvSpPr>
        <p:spPr>
          <a:xfrm>
            <a:off x="42005" y="1167347"/>
            <a:ext cx="4752528" cy="2123658"/>
          </a:xfrm>
          <a:prstGeom prst="rect">
            <a:avLst/>
          </a:prstGeom>
          <a:noFill/>
        </p:spPr>
        <p:txBody>
          <a:bodyPr wrap="square" rtlCol="0">
            <a:spAutoFit/>
          </a:bodyPr>
          <a:lstStyle/>
          <a:p>
            <a:r>
              <a:rPr lang="en-GB" sz="1200" b="1" dirty="0" smtClean="0"/>
              <a:t>Homicide Offences</a:t>
            </a:r>
            <a:endParaRPr lang="en-GB" sz="1200" b="1" dirty="0"/>
          </a:p>
          <a:p>
            <a:pPr marL="171450" indent="-171450">
              <a:buFont typeface="Arial" panose="020B0604020202020204" pitchFamily="34" charset="0"/>
              <a:buChar char="•"/>
            </a:pPr>
            <a:r>
              <a:rPr lang="en-GB" sz="1200" dirty="0"/>
              <a:t>The </a:t>
            </a:r>
            <a:r>
              <a:rPr lang="en-GB" sz="1200" dirty="0" smtClean="0"/>
              <a:t>Force and three out of 14 districts experienced </a:t>
            </a:r>
            <a:r>
              <a:rPr lang="en-GB" sz="1200" dirty="0"/>
              <a:t>statistically significant </a:t>
            </a:r>
            <a:r>
              <a:rPr lang="en-GB" sz="1200" dirty="0" smtClean="0"/>
              <a:t>increases in December 2017. </a:t>
            </a:r>
            <a:endParaRPr lang="en-GB" sz="1200" dirty="0"/>
          </a:p>
          <a:p>
            <a:pPr marL="171450" indent="-171450">
              <a:buFont typeface="Arial" panose="020B0604020202020204" pitchFamily="34" charset="0"/>
              <a:buChar char="•"/>
            </a:pPr>
            <a:r>
              <a:rPr lang="en-GB" sz="1200" dirty="0" smtClean="0"/>
              <a:t>81.3% </a:t>
            </a:r>
            <a:r>
              <a:rPr lang="en-GB" sz="1200" dirty="0"/>
              <a:t>increase </a:t>
            </a:r>
            <a:r>
              <a:rPr lang="en-GB" sz="1200" dirty="0" smtClean="0"/>
              <a:t>(13 </a:t>
            </a:r>
            <a:r>
              <a:rPr lang="en-GB" sz="1200" dirty="0"/>
              <a:t>additional </a:t>
            </a:r>
            <a:r>
              <a:rPr lang="en-GB" sz="1200" dirty="0" smtClean="0"/>
              <a:t>offences). </a:t>
            </a:r>
          </a:p>
          <a:p>
            <a:pPr marL="171450" indent="-171450">
              <a:buFont typeface="Arial" panose="020B0604020202020204" pitchFamily="34" charset="0"/>
              <a:buChar char="•"/>
            </a:pPr>
            <a:r>
              <a:rPr lang="en-GB" sz="1200" dirty="0" smtClean="0"/>
              <a:t>Essex is 5</a:t>
            </a:r>
            <a:r>
              <a:rPr lang="en-GB" sz="1200" baseline="30000" dirty="0" smtClean="0"/>
              <a:t>th</a:t>
            </a:r>
            <a:r>
              <a:rPr lang="en-GB" sz="1200" dirty="0" smtClean="0"/>
              <a:t> in its </a:t>
            </a:r>
            <a:r>
              <a:rPr lang="en-GB" sz="1200" dirty="0"/>
              <a:t>MSG </a:t>
            </a:r>
            <a:r>
              <a:rPr lang="en-GB" sz="1200" dirty="0" smtClean="0"/>
              <a:t>and is 21</a:t>
            </a:r>
            <a:r>
              <a:rPr lang="en-GB" sz="1200" baseline="30000" dirty="0" smtClean="0"/>
              <a:t>st</a:t>
            </a:r>
            <a:r>
              <a:rPr lang="en-GB" sz="1200" dirty="0" smtClean="0"/>
              <a:t>  nationally </a:t>
            </a:r>
            <a:r>
              <a:rPr lang="en-GB" sz="1200" dirty="0"/>
              <a:t>for crime increase</a:t>
            </a:r>
            <a:r>
              <a:rPr lang="en-GB" sz="1200" dirty="0" smtClean="0"/>
              <a:t>. Essex is 6</a:t>
            </a:r>
            <a:r>
              <a:rPr lang="en-GB" sz="1200" baseline="30000" dirty="0" smtClean="0"/>
              <a:t>th</a:t>
            </a:r>
            <a:r>
              <a:rPr lang="en-GB" sz="1200" dirty="0" smtClean="0"/>
              <a:t> in its MSG and 32</a:t>
            </a:r>
            <a:r>
              <a:rPr lang="en-GB" sz="1200" baseline="30000" dirty="0" smtClean="0"/>
              <a:t>nd</a:t>
            </a:r>
            <a:r>
              <a:rPr lang="en-GB" sz="1200" dirty="0" smtClean="0"/>
              <a:t> nationally for crimes per 1,000 of the population.</a:t>
            </a:r>
          </a:p>
          <a:p>
            <a:pPr marL="171450" indent="-171450">
              <a:buFont typeface="Arial" panose="020B0604020202020204" pitchFamily="34" charset="0"/>
              <a:buChar char="•"/>
            </a:pPr>
            <a:r>
              <a:rPr lang="en-GB" sz="1200" dirty="0"/>
              <a:t>Increases seen in </a:t>
            </a:r>
            <a:r>
              <a:rPr lang="en-GB" sz="1200" dirty="0" smtClean="0"/>
              <a:t>25 </a:t>
            </a:r>
            <a:r>
              <a:rPr lang="en-GB" sz="1200" dirty="0"/>
              <a:t>out of 42 forces. The national </a:t>
            </a:r>
            <a:r>
              <a:rPr lang="en-GB" sz="1200" dirty="0" smtClean="0"/>
              <a:t>decrease was 2.2%. </a:t>
            </a:r>
            <a:endParaRPr lang="en-GB" sz="1200" dirty="0" smtClean="0">
              <a:solidFill>
                <a:srgbClr val="FF0000"/>
              </a:solidFill>
            </a:endParaRPr>
          </a:p>
          <a:p>
            <a:pPr marL="171450" indent="-171450">
              <a:buFont typeface="Arial" panose="020B0604020202020204" pitchFamily="34" charset="0"/>
              <a:buChar char="•"/>
            </a:pPr>
            <a:r>
              <a:rPr lang="en-GB" sz="1200" dirty="0" smtClean="0"/>
              <a:t>10.3% </a:t>
            </a:r>
            <a:r>
              <a:rPr lang="en-GB" sz="1200" dirty="0"/>
              <a:t>of </a:t>
            </a:r>
            <a:r>
              <a:rPr lang="en-GB" sz="1200" dirty="0" smtClean="0"/>
              <a:t>Homicide Offences are </a:t>
            </a:r>
            <a:r>
              <a:rPr lang="en-GB" sz="1200" dirty="0"/>
              <a:t>Domestic </a:t>
            </a:r>
            <a:r>
              <a:rPr lang="en-GB" sz="1200" dirty="0" smtClean="0"/>
              <a:t>Abuse-related.</a:t>
            </a:r>
            <a:endParaRPr lang="en-GB" sz="1200" dirty="0"/>
          </a:p>
          <a:p>
            <a:pPr marL="171450" lvl="0" indent="-171450">
              <a:buFont typeface="Arial" panose="020B0604020202020204" pitchFamily="34" charset="0"/>
              <a:buChar char="•"/>
            </a:pPr>
            <a:r>
              <a:rPr lang="en-GB" sz="1200" dirty="0" smtClean="0"/>
              <a:t>The forecast is </a:t>
            </a:r>
            <a:r>
              <a:rPr lang="en-GB" sz="1200" dirty="0"/>
              <a:t>that </a:t>
            </a:r>
            <a:r>
              <a:rPr lang="en-GB" sz="1200" dirty="0" smtClean="0"/>
              <a:t>Homicide offences will continue to increase.</a:t>
            </a:r>
            <a:endParaRPr lang="en-GB" sz="1200" dirty="0"/>
          </a:p>
          <a:p>
            <a:pPr marL="171450" indent="-171450">
              <a:buFont typeface="Arial" panose="020B0604020202020204" pitchFamily="34" charset="0"/>
              <a:buChar char="•"/>
            </a:pPr>
            <a:endParaRPr lang="en-GB" sz="1200" dirty="0" smtClean="0">
              <a:solidFill>
                <a:srgbClr val="FF0000"/>
              </a:solidFill>
            </a:endParaRPr>
          </a:p>
        </p:txBody>
      </p:sp>
      <p:sp>
        <p:nvSpPr>
          <p:cNvPr id="21" name="TextBox 20"/>
          <p:cNvSpPr txBox="1"/>
          <p:nvPr/>
        </p:nvSpPr>
        <p:spPr>
          <a:xfrm>
            <a:off x="35496" y="3645024"/>
            <a:ext cx="4752528" cy="2677656"/>
          </a:xfrm>
          <a:prstGeom prst="rect">
            <a:avLst/>
          </a:prstGeom>
          <a:noFill/>
        </p:spPr>
        <p:txBody>
          <a:bodyPr wrap="square" rtlCol="0">
            <a:spAutoFit/>
          </a:bodyPr>
          <a:lstStyle/>
          <a:p>
            <a:r>
              <a:rPr lang="en-GB" sz="1200" b="1" dirty="0" smtClean="0"/>
              <a:t>Violence without Injury*</a:t>
            </a:r>
            <a:endParaRPr lang="en-GB" sz="1200" b="1" dirty="0"/>
          </a:p>
          <a:p>
            <a:pPr marL="171450" indent="-171450">
              <a:buFont typeface="Arial" panose="020B0604020202020204" pitchFamily="34" charset="0"/>
              <a:buChar char="•"/>
            </a:pPr>
            <a:r>
              <a:rPr lang="en-GB" sz="1200" dirty="0"/>
              <a:t>The </a:t>
            </a:r>
            <a:r>
              <a:rPr lang="en-GB" sz="1200" dirty="0" smtClean="0"/>
              <a:t>Force and nine out of 14 districts experienced </a:t>
            </a:r>
            <a:r>
              <a:rPr lang="en-GB" sz="1200" dirty="0"/>
              <a:t>statistically significant </a:t>
            </a:r>
            <a:r>
              <a:rPr lang="en-GB" sz="1200" dirty="0" smtClean="0"/>
              <a:t>increases in December 2017.</a:t>
            </a:r>
            <a:endParaRPr lang="en-GB" sz="1200" dirty="0"/>
          </a:p>
          <a:p>
            <a:pPr marL="171450" indent="-171450">
              <a:buFont typeface="Arial" panose="020B0604020202020204" pitchFamily="34" charset="0"/>
              <a:buChar char="•"/>
            </a:pPr>
            <a:r>
              <a:rPr lang="en-GB" sz="1200" dirty="0" smtClean="0"/>
              <a:t>18.7% </a:t>
            </a:r>
            <a:r>
              <a:rPr lang="en-GB" sz="1200" dirty="0"/>
              <a:t>increase </a:t>
            </a:r>
            <a:r>
              <a:rPr lang="en-GB" sz="1200" dirty="0" smtClean="0"/>
              <a:t>(2,536 offences). </a:t>
            </a:r>
          </a:p>
          <a:p>
            <a:pPr marL="171450" indent="-171450">
              <a:buFont typeface="Arial" panose="020B0604020202020204" pitchFamily="34" charset="0"/>
              <a:buChar char="•"/>
            </a:pPr>
            <a:r>
              <a:rPr lang="en-GB" sz="1200" dirty="0" smtClean="0"/>
              <a:t>Essex is 6</a:t>
            </a:r>
            <a:r>
              <a:rPr lang="en-GB" sz="1200" baseline="30000" dirty="0" smtClean="0"/>
              <a:t>th</a:t>
            </a:r>
            <a:r>
              <a:rPr lang="en-GB" sz="1200" dirty="0" smtClean="0"/>
              <a:t> in its </a:t>
            </a:r>
            <a:r>
              <a:rPr lang="en-GB" sz="1200" dirty="0"/>
              <a:t>MSG and </a:t>
            </a:r>
            <a:r>
              <a:rPr lang="en-GB" sz="1200" dirty="0" smtClean="0"/>
              <a:t>20</a:t>
            </a:r>
            <a:r>
              <a:rPr lang="en-GB" sz="1200" baseline="30000" dirty="0" smtClean="0"/>
              <a:t>th</a:t>
            </a:r>
            <a:r>
              <a:rPr lang="en-GB" sz="1200" dirty="0" smtClean="0"/>
              <a:t> nationally </a:t>
            </a:r>
            <a:r>
              <a:rPr lang="en-GB" sz="1200" dirty="0"/>
              <a:t>for crime increase</a:t>
            </a:r>
            <a:r>
              <a:rPr lang="en-GB" sz="1200" dirty="0" smtClean="0"/>
              <a:t>. Essex is 5</a:t>
            </a:r>
            <a:r>
              <a:rPr lang="en-GB" sz="1200" baseline="30000" dirty="0" smtClean="0"/>
              <a:t>th</a:t>
            </a:r>
            <a:r>
              <a:rPr lang="en-GB" sz="1200" dirty="0" smtClean="0"/>
              <a:t> in its MSG and 26</a:t>
            </a:r>
            <a:r>
              <a:rPr lang="en-GB" sz="1200" baseline="30000" dirty="0" smtClean="0"/>
              <a:t>th</a:t>
            </a:r>
            <a:r>
              <a:rPr lang="en-GB" sz="1200" dirty="0" smtClean="0"/>
              <a:t> nationally for crimes per 1,000 of the population.</a:t>
            </a:r>
          </a:p>
          <a:p>
            <a:pPr marL="171450" indent="-171450">
              <a:buFont typeface="Arial" panose="020B0604020202020204" pitchFamily="34" charset="0"/>
              <a:buChar char="•"/>
            </a:pPr>
            <a:r>
              <a:rPr lang="en-GB" sz="1200" dirty="0" smtClean="0"/>
              <a:t>90.4% </a:t>
            </a:r>
            <a:r>
              <a:rPr lang="en-GB" sz="1200" dirty="0"/>
              <a:t>of Violence without Injury is Common Assault.</a:t>
            </a:r>
          </a:p>
          <a:p>
            <a:pPr marL="171450" indent="-171450">
              <a:buFont typeface="Arial" panose="020B0604020202020204" pitchFamily="34" charset="0"/>
              <a:buChar char="•"/>
            </a:pPr>
            <a:r>
              <a:rPr lang="en-GB" sz="1200" dirty="0" smtClean="0"/>
              <a:t>96.8% </a:t>
            </a:r>
            <a:r>
              <a:rPr lang="en-GB" sz="1200" dirty="0"/>
              <a:t>of the increase in Violence </a:t>
            </a:r>
            <a:r>
              <a:rPr lang="en-GB" sz="1200" dirty="0" smtClean="0"/>
              <a:t>without </a:t>
            </a:r>
            <a:r>
              <a:rPr lang="en-GB" sz="1200" dirty="0"/>
              <a:t>Injury is due to the rise </a:t>
            </a:r>
            <a:r>
              <a:rPr lang="en-GB" sz="1200" dirty="0" smtClean="0"/>
              <a:t>in Common Assault. </a:t>
            </a:r>
          </a:p>
          <a:p>
            <a:pPr marL="171450" indent="-171450">
              <a:buFont typeface="Arial" panose="020B0604020202020204" pitchFamily="34" charset="0"/>
              <a:buChar char="•"/>
            </a:pPr>
            <a:r>
              <a:rPr lang="en-GB" sz="1200" dirty="0" smtClean="0"/>
              <a:t>Increases </a:t>
            </a:r>
            <a:r>
              <a:rPr lang="en-GB" sz="1200" dirty="0"/>
              <a:t>seen in 41 out of 42 forces. </a:t>
            </a:r>
          </a:p>
          <a:p>
            <a:pPr marL="171450" lvl="0" indent="-171450">
              <a:buFont typeface="Arial" panose="020B0604020202020204" pitchFamily="34" charset="0"/>
              <a:buChar char="•"/>
            </a:pPr>
            <a:r>
              <a:rPr lang="en-GB" sz="1200" dirty="0" smtClean="0"/>
              <a:t>The forecast is </a:t>
            </a:r>
            <a:r>
              <a:rPr lang="en-GB" sz="1200" dirty="0"/>
              <a:t>that </a:t>
            </a:r>
            <a:r>
              <a:rPr lang="en-GB" sz="1200" dirty="0" smtClean="0"/>
              <a:t>Violence without Injury offences will continue to increase.</a:t>
            </a:r>
            <a:endParaRPr lang="en-GB" sz="1200" dirty="0"/>
          </a:p>
          <a:p>
            <a:pPr marL="171450" indent="-171450">
              <a:buFont typeface="Arial" panose="020B0604020202020204" pitchFamily="34" charset="0"/>
              <a:buChar char="•"/>
            </a:pPr>
            <a:endParaRPr lang="en-GB" sz="1200" dirty="0" smtClean="0">
              <a:solidFill>
                <a:srgbClr val="FF0000"/>
              </a:solidFill>
            </a:endParaRPr>
          </a:p>
        </p:txBody>
      </p:sp>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86863" y="1340768"/>
            <a:ext cx="4017633"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70517" y="3986853"/>
            <a:ext cx="4017633"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14"/>
          <p:cNvSpPr txBox="1"/>
          <p:nvPr/>
        </p:nvSpPr>
        <p:spPr>
          <a:xfrm>
            <a:off x="0" y="6093296"/>
            <a:ext cx="9041346" cy="400110"/>
          </a:xfrm>
          <a:prstGeom prst="rect">
            <a:avLst/>
          </a:prstGeom>
          <a:noFill/>
        </p:spPr>
        <p:txBody>
          <a:bodyPr wrap="square" rtlCol="0">
            <a:spAutoFit/>
          </a:bodyPr>
          <a:lstStyle/>
          <a:p>
            <a:r>
              <a:rPr lang="en-GB" sz="1000" dirty="0" smtClean="0"/>
              <a:t>* Offences included within the Violence without </a:t>
            </a:r>
            <a:r>
              <a:rPr lang="en-GB" sz="1000" dirty="0"/>
              <a:t>Injury classification </a:t>
            </a:r>
            <a:r>
              <a:rPr lang="en-GB" sz="1000" dirty="0" smtClean="0"/>
              <a:t>changed in November 2017.  Offences involving “Stalking and Harassment” have now been removed and are within a separate category. Please note iQuanta related positions still relate to the former definition.</a:t>
            </a:r>
            <a:endParaRPr lang="en-GB" sz="1000" dirty="0"/>
          </a:p>
        </p:txBody>
      </p:sp>
    </p:spTree>
    <p:extLst>
      <p:ext uri="{BB962C8B-B14F-4D97-AF65-F5344CB8AC3E}">
        <p14:creationId xmlns:p14="http://schemas.microsoft.com/office/powerpoint/2010/main" val="1680663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7200800" cy="369332"/>
          </a:xfrm>
          <a:prstGeom prst="rect">
            <a:avLst/>
          </a:prstGeom>
        </p:spPr>
        <p:txBody>
          <a:bodyPr wrap="square">
            <a:spAutoFit/>
          </a:bodyPr>
          <a:lstStyle/>
          <a:p>
            <a:r>
              <a:rPr lang="en-GB" b="1" dirty="0" smtClean="0">
                <a:solidFill>
                  <a:schemeClr val="bg1"/>
                </a:solidFill>
              </a:rPr>
              <a:t>Monthly Performance Overview</a:t>
            </a:r>
            <a:endParaRPr lang="en-GB" b="1" dirty="0">
              <a:solidFill>
                <a:schemeClr val="bg1"/>
              </a:solidFill>
            </a:endParaRPr>
          </a:p>
        </p:txBody>
      </p:sp>
      <p:sp>
        <p:nvSpPr>
          <p:cNvPr id="12" name="TextBox 11"/>
          <p:cNvSpPr txBox="1"/>
          <p:nvPr/>
        </p:nvSpPr>
        <p:spPr>
          <a:xfrm>
            <a:off x="4987329" y="849923"/>
            <a:ext cx="1236639" cy="261610"/>
          </a:xfrm>
          <a:prstGeom prst="rect">
            <a:avLst/>
          </a:prstGeom>
          <a:noFill/>
        </p:spPr>
        <p:txBody>
          <a:bodyPr wrap="square" rtlCol="0">
            <a:spAutoFit/>
          </a:bodyPr>
          <a:lstStyle/>
          <a:p>
            <a:pPr algn="ctr"/>
            <a:r>
              <a:rPr lang="en-GB" sz="1100" dirty="0" smtClean="0"/>
              <a:t>Figure 7</a:t>
            </a:r>
            <a:endParaRPr lang="en-GB" sz="1100" dirty="0"/>
          </a:p>
        </p:txBody>
      </p:sp>
      <p:sp>
        <p:nvSpPr>
          <p:cNvPr id="14" name="TextBox 13"/>
          <p:cNvSpPr txBox="1"/>
          <p:nvPr/>
        </p:nvSpPr>
        <p:spPr>
          <a:xfrm>
            <a:off x="5030855" y="4031486"/>
            <a:ext cx="1236639" cy="261610"/>
          </a:xfrm>
          <a:prstGeom prst="rect">
            <a:avLst/>
          </a:prstGeom>
          <a:noFill/>
        </p:spPr>
        <p:txBody>
          <a:bodyPr wrap="square" rtlCol="0">
            <a:spAutoFit/>
          </a:bodyPr>
          <a:lstStyle/>
          <a:p>
            <a:pPr algn="ctr"/>
            <a:r>
              <a:rPr lang="en-GB" sz="1100" dirty="0" smtClean="0"/>
              <a:t>Figure 8</a:t>
            </a:r>
            <a:endParaRPr lang="en-GB" sz="1100" dirty="0"/>
          </a:p>
        </p:txBody>
      </p:sp>
      <p:sp>
        <p:nvSpPr>
          <p:cNvPr id="3" name="Slide Number Placeholder 2"/>
          <p:cNvSpPr>
            <a:spLocks noGrp="1"/>
          </p:cNvSpPr>
          <p:nvPr>
            <p:ph type="sldNum" sz="quarter" idx="12"/>
          </p:nvPr>
        </p:nvSpPr>
        <p:spPr/>
        <p:txBody>
          <a:bodyPr/>
          <a:lstStyle/>
          <a:p>
            <a:fld id="{E0D83E65-4E55-4BA6-A0BC-212B9D3BDCE3}" type="slidenum">
              <a:rPr lang="en-GB" smtClean="0"/>
              <a:pPr/>
              <a:t>5</a:t>
            </a:fld>
            <a:endParaRPr lang="en-GB" dirty="0"/>
          </a:p>
        </p:txBody>
      </p:sp>
      <p:sp>
        <p:nvSpPr>
          <p:cNvPr id="11" name="TextBox 10"/>
          <p:cNvSpPr txBox="1"/>
          <p:nvPr/>
        </p:nvSpPr>
        <p:spPr>
          <a:xfrm>
            <a:off x="42005" y="754919"/>
            <a:ext cx="4883526" cy="3231654"/>
          </a:xfrm>
          <a:prstGeom prst="rect">
            <a:avLst/>
          </a:prstGeom>
          <a:noFill/>
        </p:spPr>
        <p:txBody>
          <a:bodyPr wrap="square" rtlCol="0">
            <a:spAutoFit/>
          </a:bodyPr>
          <a:lstStyle/>
          <a:p>
            <a:r>
              <a:rPr lang="en-GB" sz="1200" b="1" dirty="0" smtClean="0"/>
              <a:t>Stalking and Harassment Offences*</a:t>
            </a:r>
            <a:endParaRPr lang="en-GB" sz="1200" b="1" dirty="0"/>
          </a:p>
          <a:p>
            <a:pPr marL="171450" indent="-171450">
              <a:buFont typeface="Arial" panose="020B0604020202020204" pitchFamily="34" charset="0"/>
              <a:buChar char="•"/>
            </a:pPr>
            <a:r>
              <a:rPr lang="en-GB" sz="1200" dirty="0"/>
              <a:t>The </a:t>
            </a:r>
            <a:r>
              <a:rPr lang="en-GB" sz="1200" dirty="0" smtClean="0"/>
              <a:t>Force and 10 out of 14 districts experienced </a:t>
            </a:r>
            <a:r>
              <a:rPr lang="en-GB" sz="1200" dirty="0"/>
              <a:t>statistically significant </a:t>
            </a:r>
            <a:r>
              <a:rPr lang="en-GB" sz="1200" dirty="0" smtClean="0"/>
              <a:t>increases in December 2017.</a:t>
            </a:r>
            <a:endParaRPr lang="en-GB" sz="1200" dirty="0"/>
          </a:p>
          <a:p>
            <a:pPr marL="171450" indent="-171450">
              <a:buFont typeface="Arial" panose="020B0604020202020204" pitchFamily="34" charset="0"/>
              <a:buChar char="•"/>
            </a:pPr>
            <a:r>
              <a:rPr lang="en-GB" sz="1200" dirty="0" smtClean="0"/>
              <a:t>43.1% </a:t>
            </a:r>
            <a:r>
              <a:rPr lang="en-GB" sz="1200" dirty="0"/>
              <a:t>increase </a:t>
            </a:r>
            <a:r>
              <a:rPr lang="en-GB" sz="1200" dirty="0" smtClean="0"/>
              <a:t>(2,897 </a:t>
            </a:r>
            <a:r>
              <a:rPr lang="en-GB" sz="1200" dirty="0"/>
              <a:t>additional </a:t>
            </a:r>
            <a:r>
              <a:rPr lang="en-GB" sz="1200" dirty="0" smtClean="0"/>
              <a:t>offences).  86.5% of this was as a result of an increase in Malicious Communications.</a:t>
            </a:r>
          </a:p>
          <a:p>
            <a:pPr marL="171450" indent="-171450">
              <a:buFont typeface="Arial" panose="020B0604020202020204" pitchFamily="34" charset="0"/>
              <a:buChar char="•"/>
            </a:pPr>
            <a:r>
              <a:rPr lang="en-GB" sz="1200" dirty="0"/>
              <a:t>Malicious Communication </a:t>
            </a:r>
            <a:r>
              <a:rPr lang="en-GB" sz="1200" dirty="0" smtClean="0"/>
              <a:t>experienced a 79.3% increase </a:t>
            </a:r>
            <a:r>
              <a:rPr lang="en-GB" sz="1200" dirty="0"/>
              <a:t>to </a:t>
            </a:r>
            <a:r>
              <a:rPr lang="en-GB" sz="1200" dirty="0" smtClean="0"/>
              <a:t>5,670 </a:t>
            </a:r>
            <a:r>
              <a:rPr lang="en-GB" sz="1200" dirty="0"/>
              <a:t>offences (</a:t>
            </a:r>
            <a:r>
              <a:rPr lang="en-GB" sz="1200" dirty="0" smtClean="0"/>
              <a:t>2,507 </a:t>
            </a:r>
            <a:r>
              <a:rPr lang="en-GB" sz="1200" dirty="0"/>
              <a:t>more</a:t>
            </a:r>
            <a:r>
              <a:rPr lang="en-GB" sz="1200" dirty="0" smtClean="0"/>
              <a:t>), and accounted </a:t>
            </a:r>
            <a:r>
              <a:rPr lang="en-GB" sz="1200" dirty="0"/>
              <a:t>for </a:t>
            </a:r>
            <a:r>
              <a:rPr lang="en-GB" sz="1200" dirty="0" smtClean="0"/>
              <a:t>59.0% of Stalking and Harassment.</a:t>
            </a:r>
          </a:p>
          <a:p>
            <a:pPr marL="171450" indent="-171450">
              <a:buFont typeface="Arial" panose="020B0604020202020204" pitchFamily="34" charset="0"/>
              <a:buChar char="•"/>
            </a:pPr>
            <a:r>
              <a:rPr lang="en-GB" sz="1200" dirty="0" smtClean="0"/>
              <a:t>Harassment saw a 17.8% increase to 3,029 (457 more offences) </a:t>
            </a:r>
            <a:r>
              <a:rPr lang="en-GB" sz="1200" dirty="0"/>
              <a:t>and </a:t>
            </a:r>
            <a:r>
              <a:rPr lang="en-GB" sz="1200" dirty="0" smtClean="0"/>
              <a:t>accounts for 31.5% of Stalking and Harassment.</a:t>
            </a:r>
          </a:p>
          <a:p>
            <a:pPr marL="171450" indent="-171450">
              <a:buFont typeface="Arial" panose="020B0604020202020204" pitchFamily="34" charset="0"/>
              <a:buChar char="•"/>
            </a:pPr>
            <a:r>
              <a:rPr lang="en-GB" sz="1200" dirty="0" smtClean="0"/>
              <a:t>There </a:t>
            </a:r>
            <a:r>
              <a:rPr lang="en-GB" sz="1200" dirty="0"/>
              <a:t>are no national or MSG comparisons on </a:t>
            </a:r>
            <a:r>
              <a:rPr lang="en-GB" sz="1200" dirty="0" smtClean="0"/>
              <a:t>iQuanta.</a:t>
            </a:r>
          </a:p>
          <a:p>
            <a:pPr marL="171450" indent="-171450">
              <a:buFont typeface="Arial" panose="020B0604020202020204" pitchFamily="34" charset="0"/>
              <a:buChar char="•"/>
            </a:pPr>
            <a:r>
              <a:rPr lang="en-GB" sz="1200" dirty="0" smtClean="0"/>
              <a:t>31.6% of offences were Domestic Abuse-related (compared to 30.7% 12m November 2017).</a:t>
            </a:r>
          </a:p>
          <a:p>
            <a:pPr marL="171450" indent="-171450">
              <a:buFont typeface="Arial" panose="020B0604020202020204" pitchFamily="34" charset="0"/>
              <a:buChar char="•"/>
            </a:pPr>
            <a:r>
              <a:rPr lang="en-GB" sz="1200" dirty="0" smtClean="0"/>
              <a:t>The </a:t>
            </a:r>
            <a:r>
              <a:rPr lang="en-GB" sz="1200" dirty="0"/>
              <a:t>national increase was </a:t>
            </a:r>
            <a:r>
              <a:rPr lang="en-GB" sz="1200" dirty="0" smtClean="0"/>
              <a:t>36.4</a:t>
            </a:r>
            <a:r>
              <a:rPr lang="en-GB" sz="1200" dirty="0"/>
              <a:t>%. </a:t>
            </a:r>
            <a:endParaRPr lang="en-GB" sz="1200" dirty="0">
              <a:solidFill>
                <a:srgbClr val="FF0000"/>
              </a:solidFill>
            </a:endParaRPr>
          </a:p>
          <a:p>
            <a:pPr marL="171450" lvl="0" indent="-171450">
              <a:buFont typeface="Arial" panose="020B0604020202020204" pitchFamily="34" charset="0"/>
              <a:buChar char="•"/>
            </a:pPr>
            <a:r>
              <a:rPr lang="en-GB" sz="1200" dirty="0" smtClean="0"/>
              <a:t>The forecast is that Stalking and Harassment offences will continue to increase.</a:t>
            </a:r>
            <a:endParaRPr lang="en-GB" sz="1200" dirty="0"/>
          </a:p>
          <a:p>
            <a:pPr marL="171450" indent="-171450">
              <a:buFont typeface="Arial" panose="020B0604020202020204" pitchFamily="34" charset="0"/>
              <a:buChar char="•"/>
            </a:pPr>
            <a:endParaRPr lang="en-GB" sz="1200" dirty="0" smtClean="0">
              <a:solidFill>
                <a:srgbClr val="FF0000"/>
              </a:solidFill>
            </a:endParaRPr>
          </a:p>
        </p:txBody>
      </p:sp>
      <p:sp>
        <p:nvSpPr>
          <p:cNvPr id="13" name="TextBox 12"/>
          <p:cNvSpPr txBox="1"/>
          <p:nvPr/>
        </p:nvSpPr>
        <p:spPr>
          <a:xfrm>
            <a:off x="1116" y="6573120"/>
            <a:ext cx="9041346" cy="246221"/>
          </a:xfrm>
          <a:prstGeom prst="rect">
            <a:avLst/>
          </a:prstGeom>
          <a:noFill/>
        </p:spPr>
        <p:txBody>
          <a:bodyPr wrap="square" rtlCol="0">
            <a:spAutoFit/>
          </a:bodyPr>
          <a:lstStyle/>
          <a:p>
            <a:r>
              <a:rPr lang="en-GB" sz="1000" dirty="0" smtClean="0"/>
              <a:t>* The offences that form this category were formerly within the Violence without Injury category.</a:t>
            </a:r>
            <a:endParaRPr lang="en-GB" sz="1000" dirty="0"/>
          </a:p>
        </p:txBody>
      </p:sp>
      <p:sp>
        <p:nvSpPr>
          <p:cNvPr id="10" name="TextBox 9"/>
          <p:cNvSpPr txBox="1"/>
          <p:nvPr/>
        </p:nvSpPr>
        <p:spPr>
          <a:xfrm>
            <a:off x="107504" y="4050938"/>
            <a:ext cx="4888704" cy="1938992"/>
          </a:xfrm>
          <a:prstGeom prst="rect">
            <a:avLst/>
          </a:prstGeom>
          <a:noFill/>
        </p:spPr>
        <p:txBody>
          <a:bodyPr wrap="square" rtlCol="0">
            <a:spAutoFit/>
          </a:bodyPr>
          <a:lstStyle/>
          <a:p>
            <a:r>
              <a:rPr lang="en-GB" sz="1200" b="1" dirty="0" smtClean="0"/>
              <a:t>Theft from a Vehicle</a:t>
            </a:r>
            <a:endParaRPr lang="en-GB" sz="1200" b="1" dirty="0"/>
          </a:p>
          <a:p>
            <a:pPr marL="171450" indent="-171450">
              <a:buFont typeface="Arial" panose="020B0604020202020204" pitchFamily="34" charset="0"/>
              <a:buChar char="•"/>
            </a:pPr>
            <a:r>
              <a:rPr lang="en-GB" sz="1200" dirty="0"/>
              <a:t>The </a:t>
            </a:r>
            <a:r>
              <a:rPr lang="en-GB" sz="1200" dirty="0" smtClean="0"/>
              <a:t>Force and five out of 14 districts experienced </a:t>
            </a:r>
            <a:r>
              <a:rPr lang="en-GB" sz="1200" dirty="0"/>
              <a:t>statistically significant </a:t>
            </a:r>
            <a:r>
              <a:rPr lang="en-GB" sz="1200" dirty="0" smtClean="0"/>
              <a:t>decreases in December 2017. </a:t>
            </a:r>
          </a:p>
          <a:p>
            <a:pPr marL="171450" indent="-171450">
              <a:buFont typeface="Arial" panose="020B0604020202020204" pitchFamily="34" charset="0"/>
              <a:buChar char="•"/>
            </a:pPr>
            <a:r>
              <a:rPr lang="en-GB" sz="1200" dirty="0" smtClean="0"/>
              <a:t>4.7% </a:t>
            </a:r>
            <a:r>
              <a:rPr lang="en-GB" sz="1200" dirty="0"/>
              <a:t>increase </a:t>
            </a:r>
            <a:r>
              <a:rPr lang="en-GB" sz="1200" dirty="0" smtClean="0"/>
              <a:t>(352 </a:t>
            </a:r>
            <a:r>
              <a:rPr lang="en-GB" sz="1200" dirty="0"/>
              <a:t>additional offences</a:t>
            </a:r>
            <a:r>
              <a:rPr lang="en-GB" sz="1200" dirty="0" smtClean="0"/>
              <a:t>). </a:t>
            </a:r>
          </a:p>
          <a:p>
            <a:pPr marL="171450" indent="-171450">
              <a:buFont typeface="Arial" panose="020B0604020202020204" pitchFamily="34" charset="0"/>
              <a:buChar char="•"/>
            </a:pPr>
            <a:r>
              <a:rPr lang="en-GB" sz="1200" dirty="0" smtClean="0"/>
              <a:t>Essex is 4</a:t>
            </a:r>
            <a:r>
              <a:rPr lang="en-GB" sz="1200" baseline="30000" dirty="0" smtClean="0"/>
              <a:t>th</a:t>
            </a:r>
            <a:r>
              <a:rPr lang="en-GB" sz="1200" dirty="0" smtClean="0"/>
              <a:t> in its </a:t>
            </a:r>
            <a:r>
              <a:rPr lang="en-GB" sz="1200" dirty="0"/>
              <a:t>MSG and </a:t>
            </a:r>
            <a:r>
              <a:rPr lang="en-GB" sz="1200" dirty="0" smtClean="0"/>
              <a:t>20</a:t>
            </a:r>
            <a:r>
              <a:rPr lang="en-GB" sz="1200" baseline="30000" dirty="0" smtClean="0"/>
              <a:t>th</a:t>
            </a:r>
            <a:r>
              <a:rPr lang="en-GB" sz="1200" dirty="0" smtClean="0"/>
              <a:t> nationally </a:t>
            </a:r>
            <a:r>
              <a:rPr lang="en-GB" sz="1200" dirty="0"/>
              <a:t>for crime increase</a:t>
            </a:r>
            <a:r>
              <a:rPr lang="en-GB" sz="1200" dirty="0" smtClean="0"/>
              <a:t>. Essex is 6</a:t>
            </a:r>
            <a:r>
              <a:rPr lang="en-GB" sz="1200" baseline="30000" dirty="0" smtClean="0"/>
              <a:t>th</a:t>
            </a:r>
            <a:r>
              <a:rPr lang="en-GB" sz="1200" dirty="0" smtClean="0"/>
              <a:t> in its MSG and 26</a:t>
            </a:r>
            <a:r>
              <a:rPr lang="en-GB" sz="1200" baseline="30000" dirty="0" smtClean="0"/>
              <a:t>th</a:t>
            </a:r>
            <a:r>
              <a:rPr lang="en-GB" sz="1200" dirty="0" smtClean="0"/>
              <a:t> nationally for crimes per 1,000 of the population.</a:t>
            </a:r>
          </a:p>
          <a:p>
            <a:pPr marL="171450" indent="-171450">
              <a:buFont typeface="Arial" panose="020B0604020202020204" pitchFamily="34" charset="0"/>
              <a:buChar char="•"/>
            </a:pPr>
            <a:r>
              <a:rPr lang="en-GB" sz="1200" dirty="0"/>
              <a:t>Increases seen in </a:t>
            </a:r>
            <a:r>
              <a:rPr lang="en-GB" sz="1200" dirty="0" smtClean="0"/>
              <a:t>38 </a:t>
            </a:r>
            <a:r>
              <a:rPr lang="en-GB" sz="1200" dirty="0"/>
              <a:t>out of 42 forces. </a:t>
            </a:r>
            <a:endParaRPr lang="en-GB" sz="1200" dirty="0" smtClean="0"/>
          </a:p>
          <a:p>
            <a:pPr marL="171450" indent="-171450">
              <a:buFont typeface="Arial" panose="020B0604020202020204" pitchFamily="34" charset="0"/>
              <a:buChar char="•"/>
            </a:pPr>
            <a:r>
              <a:rPr lang="en-GB" sz="1200" dirty="0" smtClean="0"/>
              <a:t>The forecast is that Theft from a Vehicle offences will continue to increase.</a:t>
            </a:r>
            <a:endParaRPr lang="en-GB" sz="1200" dirty="0"/>
          </a:p>
          <a:p>
            <a:pPr marL="171450" indent="-171450">
              <a:buFont typeface="Arial" panose="020B0604020202020204" pitchFamily="34" charset="0"/>
              <a:buChar char="•"/>
            </a:pPr>
            <a:endParaRPr lang="en-GB" sz="1200" dirty="0" smtClean="0">
              <a:solidFill>
                <a:srgbClr val="FF0000"/>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4829" y="1111533"/>
            <a:ext cx="4017633"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63275" y="4293096"/>
            <a:ext cx="4017633"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8628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7200800" cy="369332"/>
          </a:xfrm>
          <a:prstGeom prst="rect">
            <a:avLst/>
          </a:prstGeom>
        </p:spPr>
        <p:txBody>
          <a:bodyPr wrap="square">
            <a:spAutoFit/>
          </a:bodyPr>
          <a:lstStyle/>
          <a:p>
            <a:r>
              <a:rPr lang="en-GB" b="1" dirty="0" smtClean="0">
                <a:solidFill>
                  <a:schemeClr val="bg1"/>
                </a:solidFill>
              </a:rPr>
              <a:t>Monthly Performance Overview</a:t>
            </a:r>
            <a:endParaRPr lang="en-GB" b="1" dirty="0">
              <a:solidFill>
                <a:schemeClr val="bg1"/>
              </a:solidFill>
            </a:endParaRPr>
          </a:p>
        </p:txBody>
      </p:sp>
      <p:sp>
        <p:nvSpPr>
          <p:cNvPr id="12" name="TextBox 11"/>
          <p:cNvSpPr txBox="1"/>
          <p:nvPr/>
        </p:nvSpPr>
        <p:spPr>
          <a:xfrm>
            <a:off x="5003894" y="852369"/>
            <a:ext cx="1236639" cy="261610"/>
          </a:xfrm>
          <a:prstGeom prst="rect">
            <a:avLst/>
          </a:prstGeom>
          <a:noFill/>
        </p:spPr>
        <p:txBody>
          <a:bodyPr wrap="square" rtlCol="0">
            <a:spAutoFit/>
          </a:bodyPr>
          <a:lstStyle/>
          <a:p>
            <a:pPr algn="ctr"/>
            <a:r>
              <a:rPr lang="en-GB" sz="1100" dirty="0" smtClean="0"/>
              <a:t>Figure 9</a:t>
            </a:r>
            <a:endParaRPr lang="en-GB" sz="1100" dirty="0"/>
          </a:p>
        </p:txBody>
      </p:sp>
      <p:sp>
        <p:nvSpPr>
          <p:cNvPr id="3" name="Slide Number Placeholder 2"/>
          <p:cNvSpPr>
            <a:spLocks noGrp="1"/>
          </p:cNvSpPr>
          <p:nvPr>
            <p:ph type="sldNum" sz="quarter" idx="12"/>
          </p:nvPr>
        </p:nvSpPr>
        <p:spPr/>
        <p:txBody>
          <a:bodyPr/>
          <a:lstStyle/>
          <a:p>
            <a:fld id="{E0D83E65-4E55-4BA6-A0BC-212B9D3BDCE3}" type="slidenum">
              <a:rPr lang="en-GB" smtClean="0"/>
              <a:pPr/>
              <a:t>6</a:t>
            </a:fld>
            <a:endParaRPr lang="en-GB" dirty="0"/>
          </a:p>
        </p:txBody>
      </p:sp>
      <p:sp>
        <p:nvSpPr>
          <p:cNvPr id="14" name="TextBox 13"/>
          <p:cNvSpPr txBox="1"/>
          <p:nvPr/>
        </p:nvSpPr>
        <p:spPr>
          <a:xfrm>
            <a:off x="5003895" y="3861048"/>
            <a:ext cx="1236639" cy="261610"/>
          </a:xfrm>
          <a:prstGeom prst="rect">
            <a:avLst/>
          </a:prstGeom>
          <a:noFill/>
        </p:spPr>
        <p:txBody>
          <a:bodyPr wrap="square" rtlCol="0">
            <a:spAutoFit/>
          </a:bodyPr>
          <a:lstStyle/>
          <a:p>
            <a:pPr algn="ctr"/>
            <a:r>
              <a:rPr lang="en-GB" sz="1100" dirty="0" smtClean="0"/>
              <a:t>Figure 10</a:t>
            </a:r>
            <a:endParaRPr lang="en-GB" sz="1100" dirty="0"/>
          </a:p>
        </p:txBody>
      </p:sp>
      <p:sp>
        <p:nvSpPr>
          <p:cNvPr id="13" name="TextBox 12"/>
          <p:cNvSpPr txBox="1"/>
          <p:nvPr/>
        </p:nvSpPr>
        <p:spPr>
          <a:xfrm>
            <a:off x="102593" y="3933056"/>
            <a:ext cx="4888704" cy="1938992"/>
          </a:xfrm>
          <a:prstGeom prst="rect">
            <a:avLst/>
          </a:prstGeom>
          <a:noFill/>
        </p:spPr>
        <p:txBody>
          <a:bodyPr wrap="square" rtlCol="0">
            <a:spAutoFit/>
          </a:bodyPr>
          <a:lstStyle/>
          <a:p>
            <a:r>
              <a:rPr lang="en-GB" sz="1200" b="1" dirty="0" smtClean="0"/>
              <a:t>Shoplifting Offences</a:t>
            </a:r>
            <a:endParaRPr lang="en-GB" sz="1200" b="1" dirty="0"/>
          </a:p>
          <a:p>
            <a:pPr marL="171450" indent="-171450">
              <a:buFont typeface="Arial" panose="020B0604020202020204" pitchFamily="34" charset="0"/>
              <a:buChar char="•"/>
            </a:pPr>
            <a:r>
              <a:rPr lang="en-GB" sz="1200" dirty="0"/>
              <a:t>The </a:t>
            </a:r>
            <a:r>
              <a:rPr lang="en-GB" sz="1200" dirty="0" smtClean="0"/>
              <a:t>Force and five out of 14 districts experienced statistically </a:t>
            </a:r>
            <a:r>
              <a:rPr lang="en-GB" sz="1200" dirty="0"/>
              <a:t>significant </a:t>
            </a:r>
            <a:r>
              <a:rPr lang="en-GB" sz="1200" dirty="0" smtClean="0"/>
              <a:t>decreases in December 2017. One district saw a statistically significant increase.</a:t>
            </a:r>
          </a:p>
          <a:p>
            <a:pPr marL="171450" indent="-171450">
              <a:buFont typeface="Arial" panose="020B0604020202020204" pitchFamily="34" charset="0"/>
              <a:buChar char="•"/>
            </a:pPr>
            <a:r>
              <a:rPr lang="en-GB" sz="1200" dirty="0" smtClean="0"/>
              <a:t>3.1% decrease (316 fewer offences). </a:t>
            </a:r>
          </a:p>
          <a:p>
            <a:pPr marL="171450" indent="-171450">
              <a:buFont typeface="Arial" panose="020B0604020202020204" pitchFamily="34" charset="0"/>
              <a:buChar char="•"/>
            </a:pPr>
            <a:r>
              <a:rPr lang="en-GB" sz="1200" dirty="0" smtClean="0"/>
              <a:t>Essex is 1</a:t>
            </a:r>
            <a:r>
              <a:rPr lang="en-GB" sz="1200" baseline="30000" dirty="0" smtClean="0"/>
              <a:t>st</a:t>
            </a:r>
            <a:r>
              <a:rPr lang="en-GB" sz="1200" dirty="0" smtClean="0"/>
              <a:t> in its </a:t>
            </a:r>
            <a:r>
              <a:rPr lang="en-GB" sz="1200" dirty="0"/>
              <a:t>MSG and </a:t>
            </a:r>
            <a:r>
              <a:rPr lang="en-GB" sz="1200" dirty="0" smtClean="0"/>
              <a:t>2</a:t>
            </a:r>
            <a:r>
              <a:rPr lang="en-GB" sz="1200" baseline="30000" dirty="0" smtClean="0"/>
              <a:t>nd</a:t>
            </a:r>
            <a:r>
              <a:rPr lang="en-GB" sz="1200" dirty="0" smtClean="0"/>
              <a:t> nationally </a:t>
            </a:r>
            <a:r>
              <a:rPr lang="en-GB" sz="1200" dirty="0"/>
              <a:t>for crime increase</a:t>
            </a:r>
            <a:r>
              <a:rPr lang="en-GB" sz="1200" dirty="0" smtClean="0"/>
              <a:t>. Essex is 2</a:t>
            </a:r>
            <a:r>
              <a:rPr lang="en-GB" sz="1200" baseline="30000" dirty="0" smtClean="0"/>
              <a:t>nd</a:t>
            </a:r>
            <a:r>
              <a:rPr lang="en-GB" sz="1200" dirty="0" smtClean="0"/>
              <a:t> in its MSG and </a:t>
            </a:r>
            <a:r>
              <a:rPr lang="en-GB" sz="1200" dirty="0"/>
              <a:t>7</a:t>
            </a:r>
            <a:r>
              <a:rPr lang="en-GB" sz="1200" baseline="30000" dirty="0" smtClean="0"/>
              <a:t>th</a:t>
            </a:r>
            <a:r>
              <a:rPr lang="en-GB" sz="1200" dirty="0" smtClean="0"/>
              <a:t> nationally for crimes per 1,000 of the population.</a:t>
            </a:r>
          </a:p>
          <a:p>
            <a:pPr marL="171450" indent="-171450">
              <a:buFont typeface="Arial" panose="020B0604020202020204" pitchFamily="34" charset="0"/>
              <a:buChar char="•"/>
            </a:pPr>
            <a:r>
              <a:rPr lang="en-GB" sz="1200" dirty="0"/>
              <a:t>Increases seen in </a:t>
            </a:r>
            <a:r>
              <a:rPr lang="en-GB" sz="1200" dirty="0" smtClean="0"/>
              <a:t>39 </a:t>
            </a:r>
            <a:r>
              <a:rPr lang="en-GB" sz="1200" dirty="0"/>
              <a:t>out of 42 forces. The national increase was </a:t>
            </a:r>
            <a:r>
              <a:rPr lang="en-GB" sz="1200" dirty="0" smtClean="0"/>
              <a:t>10.7%. </a:t>
            </a:r>
          </a:p>
          <a:p>
            <a:pPr marL="171450" indent="-171450">
              <a:buFont typeface="Arial" panose="020B0604020202020204" pitchFamily="34" charset="0"/>
              <a:buChar char="•"/>
            </a:pPr>
            <a:r>
              <a:rPr lang="en-GB" sz="1200" dirty="0" smtClean="0"/>
              <a:t>The forecast is that Shoplifting offences will continue to decrease.</a:t>
            </a:r>
            <a:endParaRPr lang="en-GB" sz="1200" dirty="0"/>
          </a:p>
          <a:p>
            <a:pPr marL="171450" indent="-171450">
              <a:buFont typeface="Arial" panose="020B0604020202020204" pitchFamily="34" charset="0"/>
              <a:buChar char="•"/>
            </a:pPr>
            <a:endParaRPr lang="en-GB" sz="1200" dirty="0" smtClean="0">
              <a:solidFill>
                <a:srgbClr val="FF0000"/>
              </a:solidFill>
            </a:endParaRPr>
          </a:p>
        </p:txBody>
      </p:sp>
      <p:sp>
        <p:nvSpPr>
          <p:cNvPr id="10" name="TextBox 9"/>
          <p:cNvSpPr txBox="1"/>
          <p:nvPr/>
        </p:nvSpPr>
        <p:spPr>
          <a:xfrm>
            <a:off x="36190" y="852369"/>
            <a:ext cx="4888704" cy="1754326"/>
          </a:xfrm>
          <a:prstGeom prst="rect">
            <a:avLst/>
          </a:prstGeom>
          <a:noFill/>
        </p:spPr>
        <p:txBody>
          <a:bodyPr wrap="square" rtlCol="0">
            <a:spAutoFit/>
          </a:bodyPr>
          <a:lstStyle/>
          <a:p>
            <a:r>
              <a:rPr lang="en-GB" sz="1200" b="1" dirty="0" smtClean="0"/>
              <a:t>Theft of Pedal Cycle Offences</a:t>
            </a:r>
            <a:endParaRPr lang="en-GB" sz="1200" b="1" dirty="0"/>
          </a:p>
          <a:p>
            <a:pPr marL="171450" indent="-171450">
              <a:buFont typeface="Arial" panose="020B0604020202020204" pitchFamily="34" charset="0"/>
              <a:buChar char="•"/>
            </a:pPr>
            <a:r>
              <a:rPr lang="en-GB" sz="1200" dirty="0"/>
              <a:t>The </a:t>
            </a:r>
            <a:r>
              <a:rPr lang="en-GB" sz="1200" dirty="0" smtClean="0"/>
              <a:t>Force and five out of 14 districts experienced </a:t>
            </a:r>
            <a:r>
              <a:rPr lang="en-GB" sz="1200" dirty="0"/>
              <a:t>statistically significant </a:t>
            </a:r>
            <a:r>
              <a:rPr lang="en-GB" sz="1200" dirty="0" smtClean="0"/>
              <a:t>decreases in December 2017. </a:t>
            </a:r>
          </a:p>
          <a:p>
            <a:pPr marL="171450" indent="-171450">
              <a:buFont typeface="Arial" panose="020B0604020202020204" pitchFamily="34" charset="0"/>
              <a:buChar char="•"/>
            </a:pPr>
            <a:r>
              <a:rPr lang="en-GB" sz="1200" dirty="0" smtClean="0"/>
              <a:t>12.3% </a:t>
            </a:r>
            <a:r>
              <a:rPr lang="en-GB" sz="1200" dirty="0"/>
              <a:t>increase </a:t>
            </a:r>
            <a:r>
              <a:rPr lang="en-GB" sz="1200" dirty="0" smtClean="0"/>
              <a:t>(279 </a:t>
            </a:r>
            <a:r>
              <a:rPr lang="en-GB" sz="1200" dirty="0"/>
              <a:t>additional offences</a:t>
            </a:r>
            <a:r>
              <a:rPr lang="en-GB" sz="1200" dirty="0" smtClean="0"/>
              <a:t>). </a:t>
            </a:r>
          </a:p>
          <a:p>
            <a:pPr marL="171450" indent="-171450">
              <a:buFont typeface="Arial" panose="020B0604020202020204" pitchFamily="34" charset="0"/>
              <a:buChar char="•"/>
            </a:pPr>
            <a:r>
              <a:rPr lang="en-GB" sz="1200" dirty="0" smtClean="0"/>
              <a:t>Essex is 5</a:t>
            </a:r>
            <a:r>
              <a:rPr lang="en-GB" sz="1200" baseline="30000" dirty="0" smtClean="0"/>
              <a:t>th</a:t>
            </a:r>
            <a:r>
              <a:rPr lang="en-GB" sz="1200" dirty="0" smtClean="0"/>
              <a:t> in its </a:t>
            </a:r>
            <a:r>
              <a:rPr lang="en-GB" sz="1200" dirty="0"/>
              <a:t>MSG and </a:t>
            </a:r>
            <a:r>
              <a:rPr lang="en-GB" sz="1200" dirty="0" smtClean="0"/>
              <a:t>30</a:t>
            </a:r>
            <a:r>
              <a:rPr lang="en-GB" sz="1200" baseline="30000" dirty="0" smtClean="0"/>
              <a:t>th</a:t>
            </a:r>
            <a:r>
              <a:rPr lang="en-GB" sz="1200" dirty="0" smtClean="0"/>
              <a:t> nationally </a:t>
            </a:r>
            <a:r>
              <a:rPr lang="en-GB" sz="1200" dirty="0"/>
              <a:t>for crime increase</a:t>
            </a:r>
            <a:r>
              <a:rPr lang="en-GB" sz="1200" dirty="0" smtClean="0"/>
              <a:t>. Essex is 4</a:t>
            </a:r>
            <a:r>
              <a:rPr lang="en-GB" sz="1200" baseline="30000" dirty="0" smtClean="0"/>
              <a:t>th</a:t>
            </a:r>
            <a:r>
              <a:rPr lang="en-GB" sz="1200" dirty="0" smtClean="0"/>
              <a:t> in its MSG and 24</a:t>
            </a:r>
            <a:r>
              <a:rPr lang="en-GB" sz="1200" baseline="30000" dirty="0" smtClean="0"/>
              <a:t>th</a:t>
            </a:r>
            <a:r>
              <a:rPr lang="en-GB" sz="1200" dirty="0" smtClean="0"/>
              <a:t> nationally for crimes per 1,000 of the population.</a:t>
            </a:r>
          </a:p>
          <a:p>
            <a:pPr marL="171450" indent="-171450">
              <a:buFont typeface="Arial" panose="020B0604020202020204" pitchFamily="34" charset="0"/>
              <a:buChar char="•"/>
            </a:pPr>
            <a:r>
              <a:rPr lang="en-GB" sz="1200" dirty="0"/>
              <a:t>Increases seen in </a:t>
            </a:r>
            <a:r>
              <a:rPr lang="en-GB" sz="1200" dirty="0" smtClean="0"/>
              <a:t>35 </a:t>
            </a:r>
            <a:r>
              <a:rPr lang="en-GB" sz="1200" dirty="0"/>
              <a:t>out of 42 forces. The national increase was </a:t>
            </a:r>
            <a:r>
              <a:rPr lang="en-GB" sz="1200" dirty="0" smtClean="0"/>
              <a:t>19.0%. </a:t>
            </a:r>
          </a:p>
          <a:p>
            <a:pPr marL="171450" indent="-171450">
              <a:buFont typeface="Arial" panose="020B0604020202020204" pitchFamily="34" charset="0"/>
              <a:buChar char="•"/>
            </a:pPr>
            <a:r>
              <a:rPr lang="en-GB" sz="1200" dirty="0" smtClean="0"/>
              <a:t>The forecast is that Theft of Pedal Cycle offences will increase.</a:t>
            </a:r>
            <a:endParaRPr lang="en-GB" sz="1200" dirty="0"/>
          </a:p>
          <a:p>
            <a:pPr marL="171450" indent="-171450">
              <a:buFont typeface="Arial" panose="020B0604020202020204" pitchFamily="34" charset="0"/>
              <a:buChar char="•"/>
            </a:pPr>
            <a:endParaRPr lang="en-GB" sz="1200" dirty="0" smtClean="0">
              <a:solidFill>
                <a:srgbClr val="FF0000"/>
              </a:solidFill>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30982" y="1105992"/>
            <a:ext cx="4017633"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34033" y="4122658"/>
            <a:ext cx="4017633"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9225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7200800" cy="369332"/>
          </a:xfrm>
          <a:prstGeom prst="rect">
            <a:avLst/>
          </a:prstGeom>
        </p:spPr>
        <p:txBody>
          <a:bodyPr wrap="square">
            <a:spAutoFit/>
          </a:bodyPr>
          <a:lstStyle/>
          <a:p>
            <a:r>
              <a:rPr lang="en-GB" b="1" dirty="0" smtClean="0">
                <a:solidFill>
                  <a:schemeClr val="bg1"/>
                </a:solidFill>
              </a:rPr>
              <a:t>Monthly Performance Overview</a:t>
            </a:r>
            <a:endParaRPr lang="en-GB" b="1" dirty="0">
              <a:solidFill>
                <a:schemeClr val="bg1"/>
              </a:solidFill>
            </a:endParaRPr>
          </a:p>
        </p:txBody>
      </p:sp>
      <p:sp>
        <p:nvSpPr>
          <p:cNvPr id="3" name="Slide Number Placeholder 2"/>
          <p:cNvSpPr>
            <a:spLocks noGrp="1"/>
          </p:cNvSpPr>
          <p:nvPr>
            <p:ph type="sldNum" sz="quarter" idx="12"/>
          </p:nvPr>
        </p:nvSpPr>
        <p:spPr/>
        <p:txBody>
          <a:bodyPr/>
          <a:lstStyle/>
          <a:p>
            <a:fld id="{E0D83E65-4E55-4BA6-A0BC-212B9D3BDCE3}" type="slidenum">
              <a:rPr lang="en-GB" smtClean="0"/>
              <a:pPr/>
              <a:t>7</a:t>
            </a:fld>
            <a:endParaRPr lang="en-GB" dirty="0"/>
          </a:p>
        </p:txBody>
      </p:sp>
      <p:sp>
        <p:nvSpPr>
          <p:cNvPr id="11" name="TextBox 10"/>
          <p:cNvSpPr txBox="1"/>
          <p:nvPr/>
        </p:nvSpPr>
        <p:spPr>
          <a:xfrm>
            <a:off x="35496" y="771088"/>
            <a:ext cx="4780489" cy="338554"/>
          </a:xfrm>
          <a:prstGeom prst="rect">
            <a:avLst/>
          </a:prstGeom>
          <a:noFill/>
        </p:spPr>
        <p:txBody>
          <a:bodyPr wrap="square" rtlCol="0">
            <a:spAutoFit/>
          </a:bodyPr>
          <a:lstStyle/>
          <a:p>
            <a:pPr lvl="0"/>
            <a:r>
              <a:rPr lang="en-GB" sz="1600" b="1" u="sng" dirty="0" smtClean="0"/>
              <a:t>Solved Rates by Exception</a:t>
            </a:r>
          </a:p>
        </p:txBody>
      </p:sp>
      <p:sp>
        <p:nvSpPr>
          <p:cNvPr id="14" name="TextBox 13"/>
          <p:cNvSpPr txBox="1"/>
          <p:nvPr/>
        </p:nvSpPr>
        <p:spPr>
          <a:xfrm>
            <a:off x="5021330" y="3855075"/>
            <a:ext cx="1236639" cy="261610"/>
          </a:xfrm>
          <a:prstGeom prst="rect">
            <a:avLst/>
          </a:prstGeom>
          <a:noFill/>
        </p:spPr>
        <p:txBody>
          <a:bodyPr wrap="square" rtlCol="0">
            <a:spAutoFit/>
          </a:bodyPr>
          <a:lstStyle/>
          <a:p>
            <a:pPr algn="ctr"/>
            <a:r>
              <a:rPr lang="en-GB" sz="1100" dirty="0" smtClean="0"/>
              <a:t>Figure 11</a:t>
            </a:r>
            <a:endParaRPr lang="en-GB" sz="1100" dirty="0"/>
          </a:p>
        </p:txBody>
      </p:sp>
      <p:sp>
        <p:nvSpPr>
          <p:cNvPr id="10" name="TextBox 9"/>
          <p:cNvSpPr txBox="1"/>
          <p:nvPr/>
        </p:nvSpPr>
        <p:spPr>
          <a:xfrm>
            <a:off x="21829" y="1228927"/>
            <a:ext cx="4780489" cy="1384995"/>
          </a:xfrm>
          <a:prstGeom prst="rect">
            <a:avLst/>
          </a:prstGeom>
          <a:noFill/>
        </p:spPr>
        <p:txBody>
          <a:bodyPr wrap="square" rtlCol="0">
            <a:spAutoFit/>
          </a:bodyPr>
          <a:lstStyle/>
          <a:p>
            <a:r>
              <a:rPr lang="en-GB" sz="1200" b="1" dirty="0" smtClean="0"/>
              <a:t>Theft from a Vehicle Solved Rate*</a:t>
            </a:r>
            <a:endParaRPr lang="en-GB" sz="1200" b="1" dirty="0"/>
          </a:p>
          <a:p>
            <a:pPr marL="171450" indent="-171450">
              <a:buFont typeface="Arial" panose="020B0604020202020204" pitchFamily="34" charset="0"/>
              <a:buChar char="•"/>
            </a:pPr>
            <a:r>
              <a:rPr lang="en-GB" sz="1200" dirty="0"/>
              <a:t>Solved rate remains below 10% </a:t>
            </a:r>
            <a:r>
              <a:rPr lang="en-GB" sz="1200" dirty="0" smtClean="0"/>
              <a:t>(1.8%).</a:t>
            </a:r>
            <a:endParaRPr lang="en-GB" sz="1200" dirty="0"/>
          </a:p>
          <a:p>
            <a:pPr marL="171450" indent="-171450">
              <a:buFont typeface="Arial" panose="020B0604020202020204" pitchFamily="34" charset="0"/>
              <a:buChar char="•"/>
            </a:pPr>
            <a:r>
              <a:rPr lang="en-GB" sz="1200" dirty="0"/>
              <a:t>The number of crimes solved </a:t>
            </a:r>
            <a:r>
              <a:rPr lang="en-GB" sz="1200" dirty="0" smtClean="0"/>
              <a:t>increased: </a:t>
            </a:r>
            <a:r>
              <a:rPr lang="en-GB" sz="1200" dirty="0"/>
              <a:t>by </a:t>
            </a:r>
            <a:r>
              <a:rPr lang="en-GB" sz="1200" dirty="0" smtClean="0"/>
              <a:t>3.7% (5 more solved outcomes to 141).</a:t>
            </a:r>
            <a:endParaRPr lang="en-GB" sz="1200" dirty="0"/>
          </a:p>
          <a:p>
            <a:pPr marL="171450" indent="-171450">
              <a:buFont typeface="Arial" panose="020B0604020202020204" pitchFamily="34" charset="0"/>
              <a:buChar char="•"/>
            </a:pPr>
            <a:r>
              <a:rPr lang="en-GB" sz="1200" dirty="0"/>
              <a:t>Essex is </a:t>
            </a:r>
            <a:r>
              <a:rPr lang="en-GB" sz="1200" dirty="0" smtClean="0"/>
              <a:t>6</a:t>
            </a:r>
            <a:r>
              <a:rPr lang="en-GB" sz="1200" baseline="30000" dirty="0" smtClean="0"/>
              <a:t>th</a:t>
            </a:r>
            <a:r>
              <a:rPr lang="en-GB" sz="1200" dirty="0" smtClean="0"/>
              <a:t> in </a:t>
            </a:r>
            <a:r>
              <a:rPr lang="en-GB" sz="1200" dirty="0"/>
              <a:t>its MSG and </a:t>
            </a:r>
            <a:r>
              <a:rPr lang="en-GB" sz="1200" dirty="0" smtClean="0"/>
              <a:t>23</a:t>
            </a:r>
            <a:r>
              <a:rPr lang="en-GB" sz="1200" baseline="30000" dirty="0" smtClean="0"/>
              <a:t>rd</a:t>
            </a:r>
            <a:r>
              <a:rPr lang="en-GB" sz="1200" dirty="0" smtClean="0"/>
              <a:t> nationally </a:t>
            </a:r>
            <a:r>
              <a:rPr lang="en-GB" sz="1200" dirty="0"/>
              <a:t>for solved rate % point change. Essex is </a:t>
            </a:r>
            <a:r>
              <a:rPr lang="en-GB" sz="1200" dirty="0" smtClean="0"/>
              <a:t>8</a:t>
            </a:r>
            <a:r>
              <a:rPr lang="en-GB" sz="1200" baseline="30000" dirty="0" smtClean="0"/>
              <a:t>th</a:t>
            </a:r>
            <a:r>
              <a:rPr lang="en-GB" sz="1200" dirty="0" smtClean="0"/>
              <a:t> </a:t>
            </a:r>
            <a:r>
              <a:rPr lang="en-GB" sz="1200" dirty="0"/>
              <a:t>in its MSG and </a:t>
            </a:r>
            <a:r>
              <a:rPr lang="en-GB" sz="1200" dirty="0" smtClean="0"/>
              <a:t>39</a:t>
            </a:r>
            <a:r>
              <a:rPr lang="en-GB" sz="1200" baseline="30000" dirty="0" smtClean="0"/>
              <a:t>th</a:t>
            </a:r>
            <a:r>
              <a:rPr lang="en-GB" sz="1200" dirty="0" smtClean="0"/>
              <a:t> </a:t>
            </a:r>
            <a:r>
              <a:rPr lang="en-GB" sz="1200" dirty="0"/>
              <a:t>nationally for solved rate.</a:t>
            </a:r>
          </a:p>
          <a:p>
            <a:endParaRPr lang="en-GB" sz="1200" dirty="0">
              <a:solidFill>
                <a:srgbClr val="FF0000"/>
              </a:solidFill>
            </a:endParaRPr>
          </a:p>
        </p:txBody>
      </p:sp>
      <p:sp>
        <p:nvSpPr>
          <p:cNvPr id="15" name="TextBox 14"/>
          <p:cNvSpPr txBox="1"/>
          <p:nvPr/>
        </p:nvSpPr>
        <p:spPr>
          <a:xfrm>
            <a:off x="107504" y="3933056"/>
            <a:ext cx="4780489" cy="1754326"/>
          </a:xfrm>
          <a:prstGeom prst="rect">
            <a:avLst/>
          </a:prstGeom>
          <a:noFill/>
        </p:spPr>
        <p:txBody>
          <a:bodyPr wrap="square" rtlCol="0">
            <a:spAutoFit/>
          </a:bodyPr>
          <a:lstStyle/>
          <a:p>
            <a:r>
              <a:rPr lang="en-GB" sz="1200" b="1" dirty="0" smtClean="0"/>
              <a:t>Theft of Pedal Cycle Solved Rate</a:t>
            </a:r>
            <a:endParaRPr lang="en-GB" sz="1200" b="1" dirty="0"/>
          </a:p>
          <a:p>
            <a:pPr marL="171450" indent="-171450">
              <a:buFont typeface="Arial" panose="020B0604020202020204" pitchFamily="34" charset="0"/>
              <a:buChar char="•"/>
            </a:pPr>
            <a:r>
              <a:rPr lang="en-GB" sz="1200" dirty="0"/>
              <a:t>Solved rate remains below 10% </a:t>
            </a:r>
            <a:r>
              <a:rPr lang="en-GB" sz="1200" dirty="0" smtClean="0"/>
              <a:t>(4.0%).</a:t>
            </a:r>
            <a:endParaRPr lang="en-GB" sz="1200" dirty="0"/>
          </a:p>
          <a:p>
            <a:pPr marL="171450" indent="-171450">
              <a:buFont typeface="Arial" panose="020B0604020202020204" pitchFamily="34" charset="0"/>
              <a:buChar char="•"/>
            </a:pPr>
            <a:r>
              <a:rPr lang="en-GB" sz="1200" dirty="0"/>
              <a:t>The number of crimes solved </a:t>
            </a:r>
            <a:r>
              <a:rPr lang="en-GB" sz="1200" dirty="0" smtClean="0"/>
              <a:t>increased: </a:t>
            </a:r>
            <a:r>
              <a:rPr lang="en-GB" sz="1200" dirty="0"/>
              <a:t>by </a:t>
            </a:r>
            <a:r>
              <a:rPr lang="en-GB" sz="1200" dirty="0" smtClean="0"/>
              <a:t>42.3% (30 more </a:t>
            </a:r>
            <a:r>
              <a:rPr lang="en-GB" sz="1200" dirty="0"/>
              <a:t>solved </a:t>
            </a:r>
            <a:r>
              <a:rPr lang="en-GB" sz="1200" dirty="0" smtClean="0"/>
              <a:t>outcomes to 101).</a:t>
            </a:r>
            <a:endParaRPr lang="en-GB" sz="1200" dirty="0"/>
          </a:p>
          <a:p>
            <a:pPr marL="171450" indent="-171450">
              <a:buFont typeface="Arial" panose="020B0604020202020204" pitchFamily="34" charset="0"/>
              <a:buChar char="•"/>
            </a:pPr>
            <a:r>
              <a:rPr lang="en-GB" sz="1200" dirty="0"/>
              <a:t>Essex is </a:t>
            </a:r>
            <a:r>
              <a:rPr lang="en-GB" sz="1200" dirty="0" smtClean="0"/>
              <a:t>4</a:t>
            </a:r>
            <a:r>
              <a:rPr lang="en-GB" sz="1200" baseline="30000" dirty="0" smtClean="0"/>
              <a:t>th</a:t>
            </a:r>
            <a:r>
              <a:rPr lang="en-GB" sz="1200" dirty="0" smtClean="0"/>
              <a:t> in </a:t>
            </a:r>
            <a:r>
              <a:rPr lang="en-GB" sz="1200" dirty="0"/>
              <a:t>its MSG and </a:t>
            </a:r>
            <a:r>
              <a:rPr lang="en-GB" sz="1200" dirty="0" smtClean="0"/>
              <a:t>15</a:t>
            </a:r>
            <a:r>
              <a:rPr lang="en-GB" sz="1200" baseline="30000" dirty="0" smtClean="0"/>
              <a:t>th</a:t>
            </a:r>
            <a:r>
              <a:rPr lang="en-GB" sz="1200" dirty="0" smtClean="0"/>
              <a:t> </a:t>
            </a:r>
            <a:r>
              <a:rPr lang="en-GB" sz="1200" dirty="0"/>
              <a:t>nationally for solved rate % point change. Essex is 5</a:t>
            </a:r>
            <a:r>
              <a:rPr lang="en-GB" sz="1200" baseline="30000" dirty="0" smtClean="0"/>
              <a:t>th</a:t>
            </a:r>
            <a:r>
              <a:rPr lang="en-GB" sz="1200" dirty="0" smtClean="0"/>
              <a:t> </a:t>
            </a:r>
            <a:r>
              <a:rPr lang="en-GB" sz="1200" dirty="0"/>
              <a:t>in its MSG and </a:t>
            </a:r>
            <a:r>
              <a:rPr lang="en-GB" sz="1200" dirty="0" smtClean="0"/>
              <a:t>26</a:t>
            </a:r>
            <a:r>
              <a:rPr lang="en-GB" sz="1200" baseline="30000" dirty="0" smtClean="0"/>
              <a:t>th</a:t>
            </a:r>
            <a:r>
              <a:rPr lang="en-GB" sz="1200" dirty="0" smtClean="0"/>
              <a:t> </a:t>
            </a:r>
            <a:r>
              <a:rPr lang="en-GB" sz="1200" dirty="0"/>
              <a:t>nationally for solved rate</a:t>
            </a:r>
            <a:r>
              <a:rPr lang="en-GB" sz="1200" dirty="0" smtClean="0"/>
              <a:t>.</a:t>
            </a:r>
          </a:p>
          <a:p>
            <a:pPr marL="171450" indent="-171450">
              <a:buFont typeface="Arial" panose="020B0604020202020204" pitchFamily="34" charset="0"/>
              <a:buChar char="•"/>
            </a:pPr>
            <a:r>
              <a:rPr lang="en-GB" sz="1200" dirty="0"/>
              <a:t>The forecast is that </a:t>
            </a:r>
            <a:r>
              <a:rPr lang="en-GB" sz="1200" dirty="0" smtClean="0"/>
              <a:t>the solved rate </a:t>
            </a:r>
            <a:r>
              <a:rPr lang="en-GB" sz="1200" dirty="0"/>
              <a:t>will </a:t>
            </a:r>
            <a:r>
              <a:rPr lang="en-GB" sz="1200" dirty="0" smtClean="0"/>
              <a:t>increase.</a:t>
            </a:r>
            <a:endParaRPr lang="en-GB" sz="1200" dirty="0"/>
          </a:p>
          <a:p>
            <a:pPr marL="171450" indent="-171450">
              <a:buFont typeface="Arial" panose="020B0604020202020204" pitchFamily="34" charset="0"/>
              <a:buChar char="•"/>
            </a:pPr>
            <a:endParaRPr lang="en-GB" sz="1200" dirty="0">
              <a:solidFill>
                <a:srgbClr val="FF0000"/>
              </a:solidFill>
            </a:endParaRPr>
          </a:p>
          <a:p>
            <a:endParaRPr lang="en-GB" sz="1200" dirty="0">
              <a:solidFill>
                <a:srgbClr val="FF0000"/>
              </a:solidFill>
            </a:endParaRPr>
          </a:p>
        </p:txBody>
      </p:sp>
      <p:sp>
        <p:nvSpPr>
          <p:cNvPr id="16" name="TextBox 15"/>
          <p:cNvSpPr txBox="1"/>
          <p:nvPr/>
        </p:nvSpPr>
        <p:spPr>
          <a:xfrm>
            <a:off x="16768" y="6477049"/>
            <a:ext cx="8208912" cy="246221"/>
          </a:xfrm>
          <a:prstGeom prst="rect">
            <a:avLst/>
          </a:prstGeom>
          <a:noFill/>
        </p:spPr>
        <p:txBody>
          <a:bodyPr wrap="square" rtlCol="0">
            <a:spAutoFit/>
          </a:bodyPr>
          <a:lstStyle/>
          <a:p>
            <a:r>
              <a:rPr lang="en-GB" sz="1000" dirty="0" smtClean="0"/>
              <a:t>* Statistical Process Control (SPC) charts are not available</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0126" y="4116685"/>
            <a:ext cx="4017633"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2521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7" name="Rectangle 6"/>
          <p:cNvSpPr/>
          <p:nvPr/>
        </p:nvSpPr>
        <p:spPr>
          <a:xfrm>
            <a:off x="107504" y="179348"/>
            <a:ext cx="7200800" cy="369332"/>
          </a:xfrm>
          <a:prstGeom prst="rect">
            <a:avLst/>
          </a:prstGeom>
        </p:spPr>
        <p:txBody>
          <a:bodyPr wrap="square">
            <a:spAutoFit/>
          </a:bodyPr>
          <a:lstStyle/>
          <a:p>
            <a:r>
              <a:rPr lang="en-GB" b="1" dirty="0" smtClean="0">
                <a:solidFill>
                  <a:schemeClr val="bg1"/>
                </a:solidFill>
              </a:rPr>
              <a:t>2016-2020 Police and Crime Plan Performance Indicators</a:t>
            </a:r>
            <a:endParaRPr lang="en-GB" b="1" dirty="0">
              <a:solidFill>
                <a:schemeClr val="bg1"/>
              </a:solidFill>
            </a:endParaRPr>
          </a:p>
        </p:txBody>
      </p:sp>
      <p:sp>
        <p:nvSpPr>
          <p:cNvPr id="11" name="TextBox 10"/>
          <p:cNvSpPr txBox="1"/>
          <p:nvPr/>
        </p:nvSpPr>
        <p:spPr>
          <a:xfrm>
            <a:off x="7917183" y="791126"/>
            <a:ext cx="1236639" cy="261610"/>
          </a:xfrm>
          <a:prstGeom prst="rect">
            <a:avLst/>
          </a:prstGeom>
          <a:noFill/>
        </p:spPr>
        <p:txBody>
          <a:bodyPr wrap="square" rtlCol="0">
            <a:spAutoFit/>
          </a:bodyPr>
          <a:lstStyle/>
          <a:p>
            <a:pPr algn="ctr"/>
            <a:r>
              <a:rPr lang="en-GB" sz="1100" dirty="0" smtClean="0"/>
              <a:t>Table 1</a:t>
            </a:r>
            <a:endParaRPr lang="en-GB" sz="1100" dirty="0"/>
          </a:p>
        </p:txBody>
      </p:sp>
      <p:sp>
        <p:nvSpPr>
          <p:cNvPr id="12" name="TextBox 11"/>
          <p:cNvSpPr txBox="1"/>
          <p:nvPr/>
        </p:nvSpPr>
        <p:spPr>
          <a:xfrm>
            <a:off x="35496" y="4739485"/>
            <a:ext cx="8928992" cy="276999"/>
          </a:xfrm>
          <a:prstGeom prst="rect">
            <a:avLst/>
          </a:prstGeom>
          <a:noFill/>
        </p:spPr>
        <p:txBody>
          <a:bodyPr wrap="square" rtlCol="0">
            <a:spAutoFit/>
          </a:bodyPr>
          <a:lstStyle/>
          <a:p>
            <a:pPr algn="r"/>
            <a:r>
              <a:rPr lang="en-GB" sz="1200" dirty="0" smtClean="0"/>
              <a:t>See Appendix for endnotes.</a:t>
            </a:r>
            <a:endParaRPr lang="en-GB" sz="1200" dirty="0"/>
          </a:p>
        </p:txBody>
      </p:sp>
      <p:sp>
        <p:nvSpPr>
          <p:cNvPr id="14" name="TextBox 13"/>
          <p:cNvSpPr txBox="1"/>
          <p:nvPr/>
        </p:nvSpPr>
        <p:spPr>
          <a:xfrm>
            <a:off x="29593" y="4877984"/>
            <a:ext cx="8928992" cy="1569660"/>
          </a:xfrm>
          <a:prstGeom prst="rect">
            <a:avLst/>
          </a:prstGeom>
          <a:noFill/>
        </p:spPr>
        <p:txBody>
          <a:bodyPr wrap="square" rtlCol="0">
            <a:spAutoFit/>
          </a:bodyPr>
          <a:lstStyle/>
          <a:p>
            <a:r>
              <a:rPr lang="en-GB" sz="800" dirty="0" smtClean="0"/>
              <a:t>Below is an explanation as to why certain indicators are considered to be improving or deteriorating:</a:t>
            </a:r>
          </a:p>
          <a:p>
            <a:endParaRPr lang="en-GB" sz="800" dirty="0" smtClean="0"/>
          </a:p>
          <a:p>
            <a:pPr marL="285750" indent="-285750">
              <a:buFont typeface="Arial" panose="020B0604020202020204" pitchFamily="34" charset="0"/>
              <a:buChar char="•"/>
            </a:pPr>
            <a:r>
              <a:rPr lang="en-GB" sz="800" b="1" dirty="0" smtClean="0"/>
              <a:t>Priority 1 – </a:t>
            </a:r>
            <a:r>
              <a:rPr lang="en-GB" sz="800" u="sng" dirty="0" smtClean="0"/>
              <a:t>Number of all  crime offences</a:t>
            </a:r>
            <a:r>
              <a:rPr lang="en-GB" sz="800" dirty="0" smtClean="0"/>
              <a:t>. </a:t>
            </a:r>
            <a:r>
              <a:rPr lang="en-GB" sz="800" dirty="0"/>
              <a:t>Performance is considered to be </a:t>
            </a:r>
            <a:r>
              <a:rPr lang="en-GB" sz="800" dirty="0" smtClean="0"/>
              <a:t>deteriorating </a:t>
            </a:r>
            <a:r>
              <a:rPr lang="en-GB" sz="800" dirty="0"/>
              <a:t>due to the rise in </a:t>
            </a:r>
            <a:r>
              <a:rPr lang="en-GB" sz="800" dirty="0" smtClean="0"/>
              <a:t>crime. </a:t>
            </a:r>
            <a:r>
              <a:rPr lang="en-GB" sz="800" dirty="0"/>
              <a:t>No data are available to indicate </a:t>
            </a:r>
            <a:r>
              <a:rPr lang="en-GB" sz="800" dirty="0" smtClean="0"/>
              <a:t>how much of this rise </a:t>
            </a:r>
            <a:r>
              <a:rPr lang="en-GB" sz="800" dirty="0"/>
              <a:t>is  attributable to </a:t>
            </a:r>
            <a:r>
              <a:rPr lang="en-GB" sz="800" dirty="0" smtClean="0"/>
              <a:t>better crime data integrity.  An increase in crime has been experienced in every UK police force .</a:t>
            </a:r>
            <a:endParaRPr lang="en-GB" sz="800" b="1" dirty="0" smtClean="0"/>
          </a:p>
          <a:p>
            <a:pPr marL="285750" indent="-285750">
              <a:buFont typeface="Arial" panose="020B0604020202020204" pitchFamily="34" charset="0"/>
              <a:buChar char="•"/>
            </a:pPr>
            <a:r>
              <a:rPr lang="en-GB" sz="800" b="1" dirty="0" smtClean="0"/>
              <a:t>Priority 3 </a:t>
            </a:r>
            <a:r>
              <a:rPr lang="en-GB" sz="800" dirty="0" smtClean="0"/>
              <a:t>- </a:t>
            </a:r>
            <a:r>
              <a:rPr lang="en-GB" sz="800" u="sng" dirty="0" smtClean="0"/>
              <a:t>Number of incidents of domestic abuse</a:t>
            </a:r>
            <a:r>
              <a:rPr lang="en-GB" sz="800" dirty="0" smtClean="0"/>
              <a:t>. Performance is considered to be deteriorating due to the rise in incidents. No data are available to indicate whether this rise is  attributable to  media campaigns or initiatives that encourage reporting.</a:t>
            </a:r>
          </a:p>
          <a:p>
            <a:pPr marL="285750" indent="-285750">
              <a:buFont typeface="Arial" panose="020B0604020202020204" pitchFamily="34" charset="0"/>
              <a:buChar char="•"/>
            </a:pPr>
            <a:r>
              <a:rPr lang="en-GB" sz="800" b="1" dirty="0" smtClean="0"/>
              <a:t>Priority 5 </a:t>
            </a:r>
            <a:r>
              <a:rPr lang="en-GB" sz="800" dirty="0" smtClean="0"/>
              <a:t>- </a:t>
            </a:r>
            <a:r>
              <a:rPr lang="en-GB" sz="800" u="sng" dirty="0" smtClean="0"/>
              <a:t>Number of arrests in relation to the trafficking of drugs</a:t>
            </a:r>
            <a:r>
              <a:rPr lang="en-GB" sz="800" dirty="0" smtClean="0"/>
              <a:t>. </a:t>
            </a:r>
            <a:r>
              <a:rPr lang="en-GB" sz="800" dirty="0"/>
              <a:t>D</a:t>
            </a:r>
            <a:r>
              <a:rPr lang="en-GB" sz="800" dirty="0" smtClean="0"/>
              <a:t>rug trafficking arrests are dependent on pro-active policing. This may include pre-planned operations  conducted as a result of intelligence reports received, positive search warrants of residences/premises, and positive searches of individuals.</a:t>
            </a:r>
          </a:p>
          <a:p>
            <a:pPr marL="285750" indent="-285750">
              <a:buFont typeface="Arial" panose="020B0604020202020204" pitchFamily="34" charset="0"/>
              <a:buChar char="•"/>
            </a:pPr>
            <a:r>
              <a:rPr lang="en-GB" sz="800" b="1" dirty="0" smtClean="0"/>
              <a:t>Priority 7 </a:t>
            </a:r>
            <a:r>
              <a:rPr lang="en-GB" sz="800" dirty="0" smtClean="0"/>
              <a:t>- </a:t>
            </a:r>
            <a:r>
              <a:rPr lang="en-GB" sz="800" u="sng" dirty="0" smtClean="0"/>
              <a:t>Number of driving related mobile phone crime on Essex roads</a:t>
            </a:r>
            <a:r>
              <a:rPr lang="en-GB" sz="800" dirty="0" smtClean="0"/>
              <a:t>.  This is considered to be improving as Essex Police’s Operational Policing Command  (OPC) have stated there has been a noticeable reduction in the number of drivers stopped whilst using a mobile phone at the wheel.</a:t>
            </a:r>
          </a:p>
          <a:p>
            <a:pPr marL="285750" indent="-285750">
              <a:buFont typeface="Arial" panose="020B0604020202020204" pitchFamily="34" charset="0"/>
              <a:buChar char="•"/>
            </a:pPr>
            <a:r>
              <a:rPr lang="en-GB" sz="800" b="1" dirty="0" smtClean="0"/>
              <a:t>Priority 7 </a:t>
            </a:r>
            <a:r>
              <a:rPr lang="en-GB" sz="800" dirty="0" smtClean="0"/>
              <a:t>- </a:t>
            </a:r>
            <a:r>
              <a:rPr lang="en-GB" sz="800" u="sng" dirty="0" smtClean="0"/>
              <a:t>Number of driving under the influence of drink and/or drugs on Essex roads</a:t>
            </a:r>
            <a:r>
              <a:rPr lang="en-GB" sz="800" dirty="0"/>
              <a:t>.</a:t>
            </a:r>
            <a:r>
              <a:rPr lang="en-GB" sz="800" dirty="0" smtClean="0"/>
              <a:t>  Operational Policing Command (</a:t>
            </a:r>
            <a:r>
              <a:rPr lang="en-GB" sz="800" dirty="0" err="1" smtClean="0"/>
              <a:t>OPC</a:t>
            </a:r>
            <a:r>
              <a:rPr lang="en-GB" sz="800" dirty="0" smtClean="0"/>
              <a:t>) have stated that </a:t>
            </a:r>
            <a:r>
              <a:rPr lang="en-GB" sz="800" dirty="0"/>
              <a:t>a</a:t>
            </a:r>
            <a:r>
              <a:rPr lang="en-GB" sz="800" dirty="0" smtClean="0"/>
              <a:t> reduction indicates the public are adhering to the strong educational messages being delivered by drink/driving campaigns. Collisions attended by the police involve routine breath-testing of involved parties.</a:t>
            </a:r>
          </a:p>
        </p:txBody>
      </p:sp>
      <p:sp>
        <p:nvSpPr>
          <p:cNvPr id="13" name="Slide Number Placeholder 2"/>
          <p:cNvSpPr>
            <a:spLocks noGrp="1"/>
          </p:cNvSpPr>
          <p:nvPr>
            <p:ph type="sldNum" sz="quarter" idx="12"/>
          </p:nvPr>
        </p:nvSpPr>
        <p:spPr>
          <a:xfrm>
            <a:off x="6553200" y="6356350"/>
            <a:ext cx="2133600" cy="365125"/>
          </a:xfrm>
        </p:spPr>
        <p:txBody>
          <a:bodyPr/>
          <a:lstStyle/>
          <a:p>
            <a:fld id="{E0D83E65-4E55-4BA6-A0BC-212B9D3BDCE3}" type="slidenum">
              <a:rPr lang="en-GB" smtClean="0"/>
              <a:pPr/>
              <a:t>8</a:t>
            </a:fld>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51" y="1052736"/>
            <a:ext cx="8841134" cy="3651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4515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7" name="Rectangle 6"/>
          <p:cNvSpPr/>
          <p:nvPr/>
        </p:nvSpPr>
        <p:spPr>
          <a:xfrm>
            <a:off x="107504" y="179348"/>
            <a:ext cx="7200800" cy="369332"/>
          </a:xfrm>
          <a:prstGeom prst="rect">
            <a:avLst/>
          </a:prstGeom>
        </p:spPr>
        <p:txBody>
          <a:bodyPr wrap="square">
            <a:spAutoFit/>
          </a:bodyPr>
          <a:lstStyle/>
          <a:p>
            <a:r>
              <a:rPr lang="en-GB" b="1" dirty="0" smtClean="0">
                <a:solidFill>
                  <a:schemeClr val="bg1"/>
                </a:solidFill>
              </a:rPr>
              <a:t>Appendix</a:t>
            </a:r>
            <a:endParaRPr lang="en-GB" b="1" dirty="0">
              <a:solidFill>
                <a:schemeClr val="bg1"/>
              </a:solidFill>
            </a:endParaRPr>
          </a:p>
        </p:txBody>
      </p:sp>
      <p:sp>
        <p:nvSpPr>
          <p:cNvPr id="4" name="Rectangle 3"/>
          <p:cNvSpPr/>
          <p:nvPr/>
        </p:nvSpPr>
        <p:spPr>
          <a:xfrm>
            <a:off x="121448" y="835833"/>
            <a:ext cx="8843039" cy="5401479"/>
          </a:xfrm>
          <a:prstGeom prst="rect">
            <a:avLst/>
          </a:prstGeom>
        </p:spPr>
        <p:txBody>
          <a:bodyPr wrap="square">
            <a:spAutoFit/>
          </a:bodyPr>
          <a:lstStyle/>
          <a:p>
            <a:r>
              <a:rPr lang="en-GB" sz="1500" dirty="0"/>
              <a:t>¹ </a:t>
            </a:r>
            <a:r>
              <a:rPr lang="en-GB" sz="1500" dirty="0" smtClean="0"/>
              <a:t>Results are available quarterly </a:t>
            </a:r>
            <a:r>
              <a:rPr lang="en-GB" sz="1500" dirty="0"/>
              <a:t>from </a:t>
            </a:r>
            <a:r>
              <a:rPr lang="en-GB" sz="1500" dirty="0" smtClean="0"/>
              <a:t>December 2017, for the period April 2017 to September 2017.</a:t>
            </a:r>
            <a:r>
              <a:rPr lang="en-GB" sz="1500" dirty="0"/>
              <a:t>										</a:t>
            </a:r>
          </a:p>
          <a:p>
            <a:r>
              <a:rPr lang="en-GB" sz="1500" dirty="0"/>
              <a:t>² Crime Survey for England and Wales (CSEW</a:t>
            </a:r>
            <a:r>
              <a:rPr lang="en-GB" sz="1500" dirty="0" smtClean="0"/>
              <a:t>): </a:t>
            </a:r>
            <a:r>
              <a:rPr lang="en-GB" sz="1500" dirty="0"/>
              <a:t>12 months to </a:t>
            </a:r>
            <a:r>
              <a:rPr lang="en-GB" sz="1500" dirty="0" smtClean="0"/>
              <a:t>June 2017 </a:t>
            </a:r>
            <a:r>
              <a:rPr lang="en-GB" sz="1500" dirty="0"/>
              <a:t>vs. 12 months </a:t>
            </a:r>
            <a:r>
              <a:rPr lang="en-GB" sz="1500" dirty="0" smtClean="0"/>
              <a:t>to June 2016. The confidence interval is the range +/- between which the survey result may lie.</a:t>
            </a:r>
            <a:r>
              <a:rPr lang="en-GB" sz="1500" dirty="0"/>
              <a:t>										</a:t>
            </a:r>
          </a:p>
          <a:p>
            <a:r>
              <a:rPr lang="en-GB" sz="1500" dirty="0"/>
              <a:t>³ The number of repeat incidents of </a:t>
            </a:r>
            <a:r>
              <a:rPr lang="en-GB" sz="1500" dirty="0" smtClean="0"/>
              <a:t>Domestic </a:t>
            </a:r>
            <a:r>
              <a:rPr lang="en-GB" sz="1500" dirty="0"/>
              <a:t>A</a:t>
            </a:r>
            <a:r>
              <a:rPr lang="en-GB" sz="1500" dirty="0" smtClean="0"/>
              <a:t>buse </a:t>
            </a:r>
            <a:r>
              <a:rPr lang="en-GB" sz="1500" dirty="0"/>
              <a:t>is for </a:t>
            </a:r>
            <a:r>
              <a:rPr lang="en-GB" sz="1500" dirty="0" smtClean="0"/>
              <a:t>January 2017 </a:t>
            </a:r>
            <a:r>
              <a:rPr lang="en-GB" sz="1500" dirty="0"/>
              <a:t>to </a:t>
            </a:r>
            <a:r>
              <a:rPr lang="en-GB" sz="1500" dirty="0" smtClean="0"/>
              <a:t>December 2017</a:t>
            </a:r>
            <a:r>
              <a:rPr lang="en-GB" sz="1500" dirty="0"/>
              <a:t>. The previous period cannot be produced due to a change in how this measure is captured. 												</a:t>
            </a:r>
          </a:p>
          <a:p>
            <a:r>
              <a:rPr lang="en-GB" sz="1500" dirty="0"/>
              <a:t>⁴ The number of Organised Criminal Group disruptions </a:t>
            </a:r>
            <a:r>
              <a:rPr lang="en-GB" sz="1500" dirty="0" smtClean="0"/>
              <a:t>cannot </a:t>
            </a:r>
            <a:r>
              <a:rPr lang="en-GB" sz="1500" dirty="0"/>
              <a:t>be produced </a:t>
            </a:r>
            <a:r>
              <a:rPr lang="en-GB" sz="1500" dirty="0" smtClean="0"/>
              <a:t>for the previous year due </a:t>
            </a:r>
            <a:r>
              <a:rPr lang="en-GB" sz="1500" dirty="0"/>
              <a:t>to a </a:t>
            </a:r>
            <a:r>
              <a:rPr lang="en-GB" sz="1500" dirty="0" smtClean="0"/>
              <a:t>change </a:t>
            </a:r>
            <a:r>
              <a:rPr lang="en-GB" sz="1500" dirty="0"/>
              <a:t>in the </a:t>
            </a:r>
            <a:r>
              <a:rPr lang="en-GB" sz="1500" dirty="0" smtClean="0"/>
              <a:t>definition </a:t>
            </a:r>
            <a:r>
              <a:rPr lang="en-GB" sz="1500" dirty="0"/>
              <a:t>(January 2017). </a:t>
            </a:r>
            <a:r>
              <a:rPr lang="en-GB" sz="1500" dirty="0" smtClean="0"/>
              <a:t>The data are for the period January 2017 to December 2017.</a:t>
            </a:r>
            <a:r>
              <a:rPr lang="en-GB" sz="1500" dirty="0"/>
              <a:t>									</a:t>
            </a:r>
          </a:p>
          <a:p>
            <a:r>
              <a:rPr lang="en-GB" sz="1500" dirty="0"/>
              <a:t>⁵ S</a:t>
            </a:r>
            <a:r>
              <a:rPr lang="en-GB" sz="1500" dirty="0" smtClean="0"/>
              <a:t>olved </a:t>
            </a:r>
            <a:r>
              <a:rPr lang="en-GB" sz="1500" dirty="0"/>
              <a:t>outcomes </a:t>
            </a:r>
            <a:r>
              <a:rPr lang="en-GB" sz="1500" dirty="0" smtClean="0"/>
              <a:t>are crimes that result in: charge or summons, caution</a:t>
            </a:r>
            <a:r>
              <a:rPr lang="en-GB" sz="1500" dirty="0"/>
              <a:t>, crimes taken into </a:t>
            </a:r>
            <a:r>
              <a:rPr lang="en-GB" sz="1500" dirty="0" smtClean="0"/>
              <a:t>consideration, fixed penalty notice, cannabis warning or community resolution.</a:t>
            </a:r>
            <a:r>
              <a:rPr lang="en-GB" sz="1500" dirty="0"/>
              <a:t>	</a:t>
            </a:r>
            <a:r>
              <a:rPr lang="en-GB" sz="1500" dirty="0" smtClean="0"/>
              <a:t/>
            </a:r>
            <a:br>
              <a:rPr lang="en-GB" sz="1500" dirty="0" smtClean="0"/>
            </a:br>
            <a:endParaRPr lang="en-GB" sz="1500" dirty="0" smtClean="0"/>
          </a:p>
          <a:p>
            <a:r>
              <a:rPr lang="en-GB" sz="1500" baseline="30000" dirty="0" smtClean="0"/>
              <a:t>6</a:t>
            </a:r>
            <a:r>
              <a:rPr lang="en-GB" sz="1500" dirty="0" smtClean="0"/>
              <a:t> </a:t>
            </a:r>
            <a:r>
              <a:rPr lang="en-GB" sz="1500" dirty="0"/>
              <a:t>‘Killed or Seriously Injured’ refers to all people killed or seriously injured on Essex’s roads, regardless of whether any criminal offences were committed. ‘Causing Death/Serious Injury by Dangerous/Inconsiderate Driving’, however, refers only to the number of crimes of this type.</a:t>
            </a:r>
          </a:p>
          <a:p>
            <a:r>
              <a:rPr lang="en-GB" sz="1500" dirty="0"/>
              <a:t>									</a:t>
            </a:r>
          </a:p>
          <a:p>
            <a:r>
              <a:rPr lang="en-GB" sz="1500" dirty="0"/>
              <a:t>* Standard Scores </a:t>
            </a:r>
            <a:r>
              <a:rPr lang="en-GB" sz="1500" dirty="0" smtClean="0"/>
              <a:t>are used to compare figures </a:t>
            </a:r>
            <a:r>
              <a:rPr lang="en-GB" sz="1500" dirty="0"/>
              <a:t>from different normal </a:t>
            </a:r>
            <a:r>
              <a:rPr lang="en-GB" sz="1500" dirty="0" smtClean="0"/>
              <a:t>distributions, and determine </a:t>
            </a:r>
            <a:r>
              <a:rPr lang="en-GB" sz="1500" dirty="0"/>
              <a:t>how spread out </a:t>
            </a:r>
            <a:r>
              <a:rPr lang="en-GB" sz="1500" dirty="0" smtClean="0"/>
              <a:t>they </a:t>
            </a:r>
            <a:r>
              <a:rPr lang="en-GB" sz="1500" dirty="0"/>
              <a:t>are from the average or ‘mean’. </a:t>
            </a:r>
            <a:r>
              <a:rPr lang="en-GB" sz="1500" dirty="0" smtClean="0"/>
              <a:t> They are </a:t>
            </a:r>
            <a:r>
              <a:rPr lang="en-GB" sz="1500" dirty="0"/>
              <a:t>calculated in the following way: (previous month's figure, minus the average figure per month over the previous three years) divided by the Standard Deviation of the same three year period. </a:t>
            </a:r>
            <a:r>
              <a:rPr lang="en-GB" sz="1500" dirty="0" smtClean="0"/>
              <a:t> In this document, a Standard </a:t>
            </a:r>
            <a:r>
              <a:rPr lang="en-GB" sz="1500" dirty="0"/>
              <a:t>S</a:t>
            </a:r>
            <a:r>
              <a:rPr lang="en-GB" sz="1500" dirty="0" smtClean="0"/>
              <a:t>core </a:t>
            </a:r>
            <a:r>
              <a:rPr lang="en-GB" sz="1500" dirty="0"/>
              <a:t>over 1.28 or under -</a:t>
            </a:r>
            <a:r>
              <a:rPr lang="en-GB" sz="1500" dirty="0" smtClean="0"/>
              <a:t>1.28 was used to identify whether the increase or decrease was statistically significant.</a:t>
            </a:r>
            <a:endParaRPr lang="en-GB" sz="1500" dirty="0"/>
          </a:p>
        </p:txBody>
      </p:sp>
      <p:sp>
        <p:nvSpPr>
          <p:cNvPr id="3" name="Slide Number Placeholder 2"/>
          <p:cNvSpPr>
            <a:spLocks noGrp="1"/>
          </p:cNvSpPr>
          <p:nvPr>
            <p:ph type="sldNum" sz="quarter" idx="12"/>
          </p:nvPr>
        </p:nvSpPr>
        <p:spPr/>
        <p:txBody>
          <a:bodyPr/>
          <a:lstStyle/>
          <a:p>
            <a:fld id="{E0D83E65-4E55-4BA6-A0BC-212B9D3BDCE3}" type="slidenum">
              <a:rPr lang="en-GB" smtClean="0"/>
              <a:pPr/>
              <a:t>9</a:t>
            </a:fld>
            <a:endParaRPr lang="en-GB" dirty="0"/>
          </a:p>
        </p:txBody>
      </p:sp>
    </p:spTree>
    <p:extLst>
      <p:ext uri="{BB962C8B-B14F-4D97-AF65-F5344CB8AC3E}">
        <p14:creationId xmlns:p14="http://schemas.microsoft.com/office/powerpoint/2010/main" val="1575425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47043</TotalTime>
  <Words>1838</Words>
  <Application>Microsoft Office PowerPoint</Application>
  <PresentationFormat>On-screen Show (4:3)</PresentationFormat>
  <Paragraphs>161</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Essex Police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Kendall 42902025</dc:creator>
  <cp:lastModifiedBy>Mark Johnson 42078336</cp:lastModifiedBy>
  <cp:revision>1176</cp:revision>
  <cp:lastPrinted>2018-01-08T12:00:58Z</cp:lastPrinted>
  <dcterms:created xsi:type="dcterms:W3CDTF">2016-11-25T10:22:24Z</dcterms:created>
  <dcterms:modified xsi:type="dcterms:W3CDTF">2018-01-24T09:59:46Z</dcterms:modified>
</cp:coreProperties>
</file>