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301" r:id="rId3"/>
    <p:sldId id="292" r:id="rId4"/>
    <p:sldId id="356" r:id="rId5"/>
    <p:sldId id="349" r:id="rId6"/>
    <p:sldId id="344" r:id="rId7"/>
    <p:sldId id="294" r:id="rId8"/>
    <p:sldId id="357" r:id="rId9"/>
    <p:sldId id="323" r:id="rId10"/>
    <p:sldId id="341" r:id="rId11"/>
    <p:sldId id="345" r:id="rId12"/>
    <p:sldId id="352" r:id="rId13"/>
    <p:sldId id="321" r:id="rId14"/>
    <p:sldId id="342" r:id="rId15"/>
    <p:sldId id="355" r:id="rId16"/>
    <p:sldId id="298" r:id="rId17"/>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31">
          <p15:clr>
            <a:srgbClr val="A4A3A4"/>
          </p15:clr>
        </p15:guide>
        <p15:guide id="4"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et Povall 42077528" initials="HP4" lastIdx="3" clrIdx="0"/>
  <p:cmAuthor id="1" name="Matt Robbins 42073495" initials="mp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42232"/>
    <a:srgbClr val="FFFFCC"/>
    <a:srgbClr val="001947"/>
    <a:srgbClr val="E9EDF4"/>
    <a:srgbClr val="1F3651"/>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88" autoAdjust="0"/>
    <p:restoredTop sz="85029" autoAdjust="0"/>
  </p:normalViewPr>
  <p:slideViewPr>
    <p:cSldViewPr snapToObjects="1">
      <p:cViewPr varScale="1">
        <p:scale>
          <a:sx n="88" d="100"/>
          <a:sy n="88" d="100"/>
        </p:scale>
        <p:origin x="1805" y="62"/>
      </p:cViewPr>
      <p:guideLst>
        <p:guide orient="horz" pos="2160"/>
        <p:guide pos="2880"/>
      </p:guideLst>
    </p:cSldViewPr>
  </p:slideViewPr>
  <p:outlineViewPr>
    <p:cViewPr>
      <p:scale>
        <a:sx n="33" d="100"/>
        <a:sy n="33" d="100"/>
      </p:scale>
      <p:origin x="0" y="2070"/>
    </p:cViewPr>
  </p:outlineViewPr>
  <p:notesTextViewPr>
    <p:cViewPr>
      <p:scale>
        <a:sx n="1" d="1"/>
        <a:sy n="1" d="1"/>
      </p:scale>
      <p:origin x="0" y="0"/>
    </p:cViewPr>
  </p:notesTextViewPr>
  <p:notesViewPr>
    <p:cSldViewPr snapToObjects="1">
      <p:cViewPr varScale="1">
        <p:scale>
          <a:sx n="74" d="100"/>
          <a:sy n="74" d="100"/>
        </p:scale>
        <p:origin x="-2142" y="-90"/>
      </p:cViewPr>
      <p:guideLst>
        <p:guide orient="horz" pos="3110"/>
        <p:guide pos="2118"/>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sz="quarter" idx="1"/>
          </p:nvPr>
        </p:nvSpPr>
        <p:spPr>
          <a:xfrm>
            <a:off x="3856063" y="0"/>
            <a:ext cx="2951118" cy="497047"/>
          </a:xfrm>
          <a:prstGeom prst="rect">
            <a:avLst/>
          </a:prstGeom>
        </p:spPr>
        <p:txBody>
          <a:bodyPr vert="horz" lIns="92256" tIns="46127" rIns="92256" bIns="46127" rtlCol="0"/>
          <a:lstStyle>
            <a:lvl1pPr algn="r">
              <a:defRPr sz="1200"/>
            </a:lvl1pPr>
          </a:lstStyle>
          <a:p>
            <a:fld id="{5903D7C5-9F6C-4676-B42A-1E0731642E03}" type="datetimeFigureOut">
              <a:rPr lang="en-GB" smtClean="0"/>
              <a:t>05/10/2018</a:t>
            </a:fld>
            <a:endParaRPr lang="en-GB"/>
          </a:p>
        </p:txBody>
      </p:sp>
      <p:sp>
        <p:nvSpPr>
          <p:cNvPr id="4" name="Footer Placeholder 3"/>
          <p:cNvSpPr>
            <a:spLocks noGrp="1"/>
          </p:cNvSpPr>
          <p:nvPr>
            <p:ph type="ftr" sz="quarter" idx="2"/>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56" tIns="46127" rIns="92256" bIns="46127"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56" tIns="46127" rIns="92256" bIns="46127" rtlCol="0"/>
          <a:lstStyle>
            <a:lvl1pPr algn="l">
              <a:defRPr sz="1200"/>
            </a:lvl1pPr>
          </a:lstStyle>
          <a:p>
            <a:endParaRPr lang="en-GB"/>
          </a:p>
        </p:txBody>
      </p:sp>
      <p:sp>
        <p:nvSpPr>
          <p:cNvPr id="3" name="Date Placeholder 2"/>
          <p:cNvSpPr>
            <a:spLocks noGrp="1"/>
          </p:cNvSpPr>
          <p:nvPr>
            <p:ph type="dt" idx="1"/>
          </p:nvPr>
        </p:nvSpPr>
        <p:spPr>
          <a:xfrm>
            <a:off x="3856063" y="0"/>
            <a:ext cx="2951118" cy="497047"/>
          </a:xfrm>
          <a:prstGeom prst="rect">
            <a:avLst/>
          </a:prstGeom>
        </p:spPr>
        <p:txBody>
          <a:bodyPr vert="horz" lIns="92256" tIns="46127" rIns="92256" bIns="46127" rtlCol="0"/>
          <a:lstStyle>
            <a:lvl1pPr algn="r">
              <a:defRPr sz="1200"/>
            </a:lvl1pPr>
          </a:lstStyle>
          <a:p>
            <a:fld id="{94FE0818-969F-4496-9006-8FE67EE6E561}" type="datetimeFigureOut">
              <a:rPr lang="en-GB" smtClean="0"/>
              <a:t>05/10/2018</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56" tIns="46127" rIns="92256" bIns="46127" rtlCol="0" anchor="ctr"/>
          <a:lstStyle/>
          <a:p>
            <a:endParaRPr lang="en-GB"/>
          </a:p>
        </p:txBody>
      </p:sp>
      <p:sp>
        <p:nvSpPr>
          <p:cNvPr id="5" name="Notes Placeholder 4"/>
          <p:cNvSpPr>
            <a:spLocks noGrp="1"/>
          </p:cNvSpPr>
          <p:nvPr>
            <p:ph type="body" sz="quarter" idx="3"/>
          </p:nvPr>
        </p:nvSpPr>
        <p:spPr>
          <a:xfrm>
            <a:off x="681522" y="4722740"/>
            <a:ext cx="5445745" cy="4473416"/>
          </a:xfrm>
          <a:prstGeom prst="rect">
            <a:avLst/>
          </a:prstGeom>
        </p:spPr>
        <p:txBody>
          <a:bodyPr vert="horz" lIns="92256" tIns="46127" rIns="92256" bIns="461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56" tIns="46127" rIns="92256" bIns="46127" rtlCol="0" anchor="b"/>
          <a:lstStyle>
            <a:lvl1pPr algn="l">
              <a:defRPr sz="1200"/>
            </a:lvl1pPr>
          </a:lstStyle>
          <a:p>
            <a:endParaRPr lang="en-GB"/>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56" tIns="46127" rIns="92256" bIns="46127"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071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071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86925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36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17772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05/10/2018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05/10/2018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05/10/2018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05/10/2018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05/10/2018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05/10/2018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05/10/2018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05/10/2018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05/10/2018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05/10/2018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05/10/2018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05/10/2018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69" y="1124744"/>
            <a:ext cx="9000000" cy="1077218"/>
          </a:xfrm>
          <a:prstGeom prst="rect">
            <a:avLst/>
          </a:prstGeom>
          <a:noFill/>
        </p:spPr>
        <p:txBody>
          <a:bodyPr wrap="square" rtlCol="0">
            <a:spAutoFit/>
          </a:bodyPr>
          <a:lstStyle/>
          <a:p>
            <a:r>
              <a:rPr lang="en-GB" sz="3600" b="1" dirty="0" smtClean="0"/>
              <a:t>Police and Crime Plan 2016-2020</a:t>
            </a:r>
          </a:p>
          <a:p>
            <a:r>
              <a:rPr lang="en-GB" sz="2800" b="1" dirty="0" smtClean="0"/>
              <a:t>Quarterly Update</a:t>
            </a:r>
            <a:endParaRPr lang="en-GB" sz="3600" b="1" i="1" dirty="0" smtClean="0"/>
          </a:p>
        </p:txBody>
      </p:sp>
      <p:sp>
        <p:nvSpPr>
          <p:cNvPr id="3" name="Rectangle 2"/>
          <p:cNvSpPr/>
          <p:nvPr/>
        </p:nvSpPr>
        <p:spPr>
          <a:xfrm>
            <a:off x="74569" y="2492896"/>
            <a:ext cx="9000000" cy="769441"/>
          </a:xfrm>
          <a:prstGeom prst="rect">
            <a:avLst/>
          </a:prstGeom>
        </p:spPr>
        <p:txBody>
          <a:bodyPr>
            <a:spAutoFit/>
          </a:bodyPr>
          <a:lstStyle/>
          <a:p>
            <a:r>
              <a:rPr lang="en-GB" sz="2400" b="1" dirty="0" smtClean="0"/>
              <a:t>September 2018</a:t>
            </a:r>
          </a:p>
          <a:p>
            <a:endParaRPr lang="en-GB" sz="20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1164552" y="5729491"/>
            <a:ext cx="7740368" cy="830997"/>
          </a:xfrm>
          <a:prstGeom prst="rect">
            <a:avLst/>
          </a:prstGeom>
          <a:noFill/>
        </p:spPr>
        <p:txBody>
          <a:bodyPr wrap="square" rtlCol="0">
            <a:spAutoFit/>
          </a:bodyPr>
          <a:lstStyle/>
          <a:p>
            <a:pPr algn="r"/>
            <a:r>
              <a:rPr lang="en-GB" sz="1600" dirty="0" smtClean="0"/>
              <a:t>Version 1.2</a:t>
            </a:r>
          </a:p>
          <a:p>
            <a:pPr algn="r"/>
            <a:r>
              <a:rPr lang="en-GB" sz="1600" dirty="0" smtClean="0"/>
              <a:t>Produced September 2018</a:t>
            </a:r>
          </a:p>
          <a:p>
            <a:pPr algn="r"/>
            <a:r>
              <a:rPr lang="en-GB" sz="1600" dirty="0" smtClean="0"/>
              <a:t>Performance Information Unit, Essex Police</a:t>
            </a:r>
          </a:p>
        </p:txBody>
      </p:sp>
      <p:sp>
        <p:nvSpPr>
          <p:cNvPr id="14" name="TextBox 13"/>
          <p:cNvSpPr txBox="1"/>
          <p:nvPr/>
        </p:nvSpPr>
        <p:spPr>
          <a:xfrm>
            <a:off x="137701" y="3027540"/>
            <a:ext cx="8329642" cy="276999"/>
          </a:xfrm>
          <a:prstGeom prst="rect">
            <a:avLst/>
          </a:prstGeom>
          <a:noFill/>
        </p:spPr>
        <p:txBody>
          <a:bodyPr wrap="square" rtlCol="0">
            <a:spAutoFit/>
          </a:bodyPr>
          <a:lstStyle/>
          <a:p>
            <a:r>
              <a:rPr lang="en-GB" sz="1200" i="1" dirty="0" smtClean="0">
                <a:solidFill>
                  <a:schemeClr val="bg1">
                    <a:lumMod val="50000"/>
                  </a:schemeClr>
                </a:solidFill>
              </a:rPr>
              <a:t>Data to August 2018.  </a:t>
            </a:r>
            <a:endParaRPr lang="en-GB" sz="1200" i="1" dirty="0">
              <a:solidFill>
                <a:schemeClr val="bg1">
                  <a:lumMod val="50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32956" y="181231"/>
            <a:ext cx="2880320" cy="369332"/>
          </a:xfrm>
          <a:prstGeom prst="rect">
            <a:avLst/>
          </a:prstGeom>
          <a:noFill/>
        </p:spPr>
        <p:txBody>
          <a:bodyPr wrap="square" rtlCol="0">
            <a:spAutoFit/>
          </a:bodyPr>
          <a:lstStyle/>
          <a:p>
            <a:pPr algn="ctr"/>
            <a:r>
              <a:rPr lang="en-GB" dirty="0" smtClean="0">
                <a:solidFill>
                  <a:schemeClr val="bg1"/>
                </a:solidFill>
              </a:rPr>
              <a:t>[Official]</a:t>
            </a:r>
            <a:endParaRPr lang="en-GB" dirty="0">
              <a:solidFill>
                <a:schemeClr val="bg1"/>
              </a:solidFill>
            </a:endParaRPr>
          </a:p>
        </p:txBody>
      </p:sp>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10</a:t>
            </a:fld>
            <a:endParaRPr lang="en-GB" dirty="0"/>
          </a:p>
        </p:txBody>
      </p:sp>
      <p:sp>
        <p:nvSpPr>
          <p:cNvPr id="12" name="TextBox 11"/>
          <p:cNvSpPr txBox="1"/>
          <p:nvPr/>
        </p:nvSpPr>
        <p:spPr>
          <a:xfrm>
            <a:off x="1115" y="1023486"/>
            <a:ext cx="9135227" cy="4893647"/>
          </a:xfrm>
          <a:prstGeom prst="rect">
            <a:avLst/>
          </a:prstGeom>
          <a:noFill/>
        </p:spPr>
        <p:txBody>
          <a:bodyPr wrap="square" rtlCol="0">
            <a:spAutoFit/>
          </a:bodyPr>
          <a:lstStyle/>
          <a:p>
            <a:r>
              <a:rPr lang="en-GB" sz="1200" b="1" dirty="0" smtClean="0"/>
              <a:t>Working </a:t>
            </a:r>
            <a:r>
              <a:rPr lang="en-GB" sz="1200" b="1" dirty="0"/>
              <a:t>with partners we will:</a:t>
            </a:r>
          </a:p>
          <a:p>
            <a:r>
              <a:rPr lang="en-GB" sz="1200" b="1" i="1" dirty="0">
                <a:solidFill>
                  <a:schemeClr val="accent1">
                    <a:lumMod val="75000"/>
                  </a:schemeClr>
                </a:solidFill>
              </a:rPr>
              <a:t>Ensure victims of rape and sexual violence receive the help and support they need, and work with criminal justice partners to ensure that perpetrators are convicted</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lvl="0" indent="-171450">
              <a:buFont typeface="Arial" panose="020B0604020202020204" pitchFamily="34" charset="0"/>
              <a:buChar char="•"/>
            </a:pPr>
            <a:r>
              <a:rPr lang="en-GB" sz="1200" dirty="0" smtClean="0"/>
              <a:t>A </a:t>
            </a:r>
            <a:r>
              <a:rPr lang="en-GB" sz="1200" dirty="0"/>
              <a:t>Regional Rape Conference has been established, where learning and good practice is shared. The work of the embedded Rape and Serious Sexual Offences (RASSO) Detective Sergeant at the </a:t>
            </a:r>
            <a:r>
              <a:rPr lang="en-GB" sz="1200" dirty="0" smtClean="0"/>
              <a:t>Crown Prosecution Service (CPS) </a:t>
            </a:r>
            <a:r>
              <a:rPr lang="en-GB" sz="1200" dirty="0"/>
              <a:t>has been presented by Essex Police at this conference.</a:t>
            </a:r>
          </a:p>
          <a:p>
            <a:pPr marL="171450" lvl="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 </a:t>
            </a:r>
            <a:r>
              <a:rPr lang="en-GB" sz="1200" dirty="0"/>
              <a:t>pilot in West Public Protection Investigations Unit (PPIU) to reduce victim attrition rates identified early referral to an Independent Sexual Violence Advisor (ISVA) improved engagement with the criminal justice process. Funding has been agreed with the </a:t>
            </a:r>
            <a:r>
              <a:rPr lang="en-GB" sz="1200" dirty="0" smtClean="0"/>
              <a:t>office for the PFCC </a:t>
            </a:r>
            <a:r>
              <a:rPr lang="en-GB" sz="1200" dirty="0"/>
              <a:t>to ensure all victims of rape are referred to an ISVA at the start of an investigation. Essex are the only force with this enhanced service at the point of reporting.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A </a:t>
            </a:r>
            <a:r>
              <a:rPr lang="en-GB" sz="1200" dirty="0"/>
              <a:t>two day Rape and Serious Sexual Offence investigation </a:t>
            </a:r>
            <a:r>
              <a:rPr lang="en-GB" sz="1200" dirty="0" smtClean="0"/>
              <a:t>Continuous Professional Development (CPD) </a:t>
            </a:r>
            <a:r>
              <a:rPr lang="en-GB" sz="1200" dirty="0"/>
              <a:t>training event has been confirmed for 4</a:t>
            </a:r>
            <a:r>
              <a:rPr lang="en-GB" sz="1200" baseline="30000" dirty="0"/>
              <a:t>th</a:t>
            </a:r>
            <a:r>
              <a:rPr lang="en-GB" sz="1200" dirty="0"/>
              <a:t> and 5</a:t>
            </a:r>
            <a:r>
              <a:rPr lang="en-GB" sz="1200" baseline="30000" dirty="0"/>
              <a:t>th</a:t>
            </a:r>
            <a:r>
              <a:rPr lang="en-GB" sz="1200" dirty="0"/>
              <a:t> October 2018 to upskill </a:t>
            </a:r>
            <a:r>
              <a:rPr lang="en-GB" sz="1200" dirty="0" smtClean="0"/>
              <a:t>investigators.  This </a:t>
            </a:r>
            <a:r>
              <a:rPr lang="en-GB" sz="1200" dirty="0"/>
              <a:t>includes digital investigations and understanding the psychology of victims. </a:t>
            </a:r>
            <a:r>
              <a:rPr lang="en-GB" sz="1200" dirty="0" smtClean="0"/>
              <a:t>Work </a:t>
            </a:r>
            <a:r>
              <a:rPr lang="en-GB" sz="1200" dirty="0"/>
              <a:t>is ongoing with Anglia Ruskin University to identify further training in respect of serious sexual offences.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Two days of </a:t>
            </a:r>
            <a:r>
              <a:rPr lang="en-GB" sz="1200" dirty="0" smtClean="0"/>
              <a:t>Female Genital Mutilation (FGM) </a:t>
            </a:r>
            <a:r>
              <a:rPr lang="en-GB" sz="1200" dirty="0"/>
              <a:t>training has been </a:t>
            </a:r>
            <a:r>
              <a:rPr lang="en-GB" sz="1200" dirty="0" smtClean="0"/>
              <a:t>completed. </a:t>
            </a:r>
            <a:endParaRPr lang="en-GB" sz="1200" b="1" i="1" dirty="0">
              <a:solidFill>
                <a:schemeClr val="accent1">
                  <a:lumMod val="75000"/>
                </a:schemeClr>
              </a:solidFill>
            </a:endParaRPr>
          </a:p>
          <a:p>
            <a:endParaRPr lang="en-GB" sz="1200" dirty="0"/>
          </a:p>
          <a:p>
            <a:pPr marL="171450" indent="-171450">
              <a:buFont typeface="Arial" panose="020B0604020202020204" pitchFamily="34" charset="0"/>
              <a:buChar char="•"/>
            </a:pPr>
            <a:r>
              <a:rPr lang="en-GB" sz="1200" dirty="0" smtClean="0"/>
              <a:t>Colchester </a:t>
            </a:r>
            <a:r>
              <a:rPr lang="en-GB" sz="1200" dirty="0"/>
              <a:t>Local Policing Teams </a:t>
            </a:r>
            <a:r>
              <a:rPr lang="en-GB" sz="1200" dirty="0" smtClean="0"/>
              <a:t>(LPTs) and </a:t>
            </a:r>
            <a:r>
              <a:rPr lang="en-GB" sz="1200" dirty="0"/>
              <a:t>Community Policing Teams </a:t>
            </a:r>
            <a:r>
              <a:rPr lang="en-GB" sz="1200" dirty="0" smtClean="0"/>
              <a:t>(CPTs) are </a:t>
            </a:r>
            <a:r>
              <a:rPr lang="en-GB" sz="1200" dirty="0"/>
              <a:t>equipped with Early Evidence Kits </a:t>
            </a:r>
            <a:r>
              <a:rPr lang="en-GB" sz="1200" dirty="0" smtClean="0"/>
              <a:t>in order to maximise </a:t>
            </a:r>
            <a:r>
              <a:rPr lang="en-GB" sz="1200" dirty="0"/>
              <a:t>considerations when dealing </a:t>
            </a:r>
            <a:r>
              <a:rPr lang="en-GB" sz="1200" dirty="0" smtClean="0"/>
              <a:t>with, </a:t>
            </a:r>
            <a:r>
              <a:rPr lang="en-GB" sz="1200" dirty="0"/>
              <a:t>or responding </a:t>
            </a:r>
            <a:r>
              <a:rPr lang="en-GB" sz="1200" dirty="0" smtClean="0"/>
              <a:t>to, </a:t>
            </a:r>
            <a:r>
              <a:rPr lang="en-GB" sz="1200" dirty="0"/>
              <a:t>a live sexual offence </a:t>
            </a:r>
            <a:r>
              <a:rPr lang="en-GB" sz="1200" dirty="0" smtClean="0"/>
              <a:t>investigation.  It also raises </a:t>
            </a:r>
            <a:r>
              <a:rPr lang="en-GB" sz="1200" dirty="0"/>
              <a:t>officer awareness and efficiency in our partnership service response.</a:t>
            </a:r>
          </a:p>
          <a:p>
            <a:pPr lvl="0"/>
            <a:endParaRPr lang="en-GB" sz="1200" dirty="0"/>
          </a:p>
          <a:p>
            <a:pPr marL="171450" lvl="0" indent="-171450">
              <a:buFont typeface="Arial" panose="020B0604020202020204" pitchFamily="34" charset="0"/>
              <a:buChar char="•"/>
            </a:pPr>
            <a:r>
              <a:rPr lang="en-GB" sz="1200" dirty="0" smtClean="0"/>
              <a:t>Colchester </a:t>
            </a:r>
            <a:r>
              <a:rPr lang="en-GB" sz="1200" dirty="0"/>
              <a:t>District High Risk </a:t>
            </a:r>
            <a:r>
              <a:rPr lang="en-GB" sz="1200" dirty="0" smtClean="0"/>
              <a:t>Registered Sexual Offences (RSOs) </a:t>
            </a:r>
            <a:r>
              <a:rPr lang="en-GB" sz="1200" dirty="0"/>
              <a:t>are included within the District’s Fusion Tasking and Briefing </a:t>
            </a:r>
            <a:r>
              <a:rPr lang="en-GB" sz="1200" dirty="0" smtClean="0"/>
              <a:t>model to ensure CPT </a:t>
            </a:r>
            <a:r>
              <a:rPr lang="en-GB" sz="1200" dirty="0"/>
              <a:t>and all Policing Teams awareness in focusing on the conviction of perpetrators and support of victims. In conjunction with the Public Protection Unit (PPU), CPT and </a:t>
            </a:r>
            <a:r>
              <a:rPr lang="en-GB" sz="1200" dirty="0" smtClean="0"/>
              <a:t>LPT </a:t>
            </a:r>
            <a:r>
              <a:rPr lang="en-GB" sz="1200" dirty="0"/>
              <a:t>are undertaking specific Athena training to enhance intelligence sharing, investigations and support working with Criminal Justice partners.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4092919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660232" y="6356350"/>
            <a:ext cx="2133600" cy="365125"/>
          </a:xfrm>
        </p:spPr>
        <p:txBody>
          <a:bodyPr/>
          <a:lstStyle/>
          <a:p>
            <a:fld id="{E0D83E65-4E55-4BA6-A0BC-212B9D3BDCE3}" type="slidenum">
              <a:rPr lang="en-GB" smtClean="0"/>
              <a:pPr/>
              <a:t>11</a:t>
            </a:fld>
            <a:endParaRPr lang="en-GB" dirty="0"/>
          </a:p>
        </p:txBody>
      </p:sp>
      <p:sp>
        <p:nvSpPr>
          <p:cNvPr id="12" name="TextBox 11"/>
          <p:cNvSpPr txBox="1"/>
          <p:nvPr/>
        </p:nvSpPr>
        <p:spPr>
          <a:xfrm>
            <a:off x="1" y="1021771"/>
            <a:ext cx="9136342" cy="5078313"/>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Disrupt </a:t>
            </a:r>
            <a:r>
              <a:rPr lang="en-GB" sz="1200" b="1" i="1" dirty="0">
                <a:solidFill>
                  <a:schemeClr val="accent1">
                    <a:lumMod val="75000"/>
                  </a:schemeClr>
                </a:solidFill>
              </a:rPr>
              <a:t>and prevent organised drug distribution through improved intelligence shared </a:t>
            </a:r>
            <a:r>
              <a:rPr lang="en-GB" sz="1200" b="1" i="1" dirty="0" smtClean="0">
                <a:solidFill>
                  <a:schemeClr val="accent1">
                    <a:lumMod val="75000"/>
                  </a:schemeClr>
                </a:solidFill>
              </a:rPr>
              <a:t>between </a:t>
            </a:r>
            <a:r>
              <a:rPr lang="en-GB" sz="1200" b="1" i="1" dirty="0">
                <a:solidFill>
                  <a:schemeClr val="accent1">
                    <a:lumMod val="75000"/>
                  </a:schemeClr>
                </a:solidFill>
              </a:rPr>
              <a:t>the police, partners and local communities to limit the harm drugs cause</a:t>
            </a:r>
            <a:r>
              <a:rPr lang="en-GB" sz="1200" b="1" i="1" dirty="0" smtClean="0">
                <a:solidFill>
                  <a:schemeClr val="accent1">
                    <a:lumMod val="75000"/>
                  </a:schemeClr>
                </a:solidFill>
              </a:rPr>
              <a:t>.</a:t>
            </a:r>
          </a:p>
          <a:p>
            <a:pPr lvl="0"/>
            <a:endParaRPr lang="en-GB" sz="1200" b="1" i="1" dirty="0">
              <a:solidFill>
                <a:schemeClr val="accent1">
                  <a:lumMod val="75000"/>
                </a:schemeClr>
              </a:solidFill>
            </a:endParaRPr>
          </a:p>
          <a:p>
            <a:r>
              <a:rPr lang="en-GB" sz="1200" dirty="0"/>
              <a:t>Number of Organised Crime Group Disruptions in Essex as of </a:t>
            </a:r>
            <a:r>
              <a:rPr lang="en-GB" sz="1200" dirty="0" smtClean="0"/>
              <a:t>29</a:t>
            </a:r>
            <a:r>
              <a:rPr lang="en-GB" sz="1200" baseline="30000" dirty="0" smtClean="0"/>
              <a:t>th</a:t>
            </a:r>
            <a:r>
              <a:rPr lang="en-GB" sz="1200" dirty="0" smtClean="0"/>
              <a:t> </a:t>
            </a:r>
            <a:r>
              <a:rPr lang="en-GB" sz="1200" dirty="0"/>
              <a:t>August:</a:t>
            </a:r>
          </a:p>
          <a:p>
            <a:pPr lvl="0"/>
            <a:endParaRPr lang="en-GB" sz="1200" b="1" i="1" dirty="0" smtClean="0">
              <a:solidFill>
                <a:schemeClr val="accent1">
                  <a:lumMod val="75000"/>
                </a:schemeClr>
              </a:solidFill>
            </a:endParaRPr>
          </a:p>
          <a:p>
            <a:pPr lvl="0"/>
            <a:endParaRPr lang="en-GB" sz="1200" b="1" i="1" dirty="0">
              <a:solidFill>
                <a:schemeClr val="accent1">
                  <a:lumMod val="75000"/>
                </a:schemeClr>
              </a:solidFill>
            </a:endParaRPr>
          </a:p>
          <a:p>
            <a:pPr lvl="0"/>
            <a:endParaRPr lang="en-GB" sz="1200" b="1" i="1" dirty="0" smtClean="0">
              <a:solidFill>
                <a:schemeClr val="accent1">
                  <a:lumMod val="75000"/>
                </a:schemeClr>
              </a:solidFill>
            </a:endParaRPr>
          </a:p>
          <a:p>
            <a:pPr lvl="0"/>
            <a:endParaRPr lang="en-GB" sz="1200" b="1" i="1" dirty="0">
              <a:solidFill>
                <a:schemeClr val="accent1">
                  <a:lumMod val="75000"/>
                </a:schemeClr>
              </a:solidFill>
            </a:endParaRPr>
          </a:p>
          <a:p>
            <a:pPr lvl="0"/>
            <a:endParaRPr lang="en-GB" sz="1200" b="1" i="1" dirty="0" smtClean="0">
              <a:solidFill>
                <a:schemeClr val="accent1">
                  <a:lumMod val="75000"/>
                </a:schemeClr>
              </a:solidFill>
            </a:endParaRPr>
          </a:p>
          <a:p>
            <a:pPr lvl="0"/>
            <a:endParaRPr lang="en-GB" sz="1200" b="1" i="1" dirty="0">
              <a:solidFill>
                <a:schemeClr val="accent1">
                  <a:lumMod val="75000"/>
                </a:schemeClr>
              </a:solidFill>
            </a:endParaRPr>
          </a:p>
          <a:p>
            <a:pPr lvl="0"/>
            <a:endParaRPr lang="en-GB" sz="1200" b="1" i="1" dirty="0" smtClean="0">
              <a:solidFill>
                <a:schemeClr val="accent1">
                  <a:lumMod val="75000"/>
                </a:schemeClr>
              </a:solidFill>
            </a:endParaRPr>
          </a:p>
          <a:p>
            <a:endParaRPr lang="en-GB" sz="1200" b="1" u="sng" dirty="0" smtClean="0"/>
          </a:p>
          <a:p>
            <a:pPr marL="171450" indent="-171450">
              <a:buFont typeface="Arial" panose="020B0604020202020204" pitchFamily="34" charset="0"/>
              <a:buChar char="•"/>
            </a:pPr>
            <a:endParaRPr lang="en-GB" sz="1200" b="1" u="sng" dirty="0" smtClean="0"/>
          </a:p>
          <a:p>
            <a:pPr marL="171450" indent="-171450">
              <a:buFont typeface="Arial" panose="020B0604020202020204" pitchFamily="34" charset="0"/>
              <a:buChar char="•"/>
            </a:pPr>
            <a:r>
              <a:rPr lang="en-GB" sz="1200" dirty="0"/>
              <a:t>Work is underway at a Strategic Level with Essex County Council </a:t>
            </a:r>
            <a:r>
              <a:rPr lang="en-GB" sz="1200" dirty="0" smtClean="0"/>
              <a:t>and </a:t>
            </a:r>
            <a:r>
              <a:rPr lang="en-GB" sz="1200" dirty="0"/>
              <a:t>Strategic Partners– focusing on </a:t>
            </a:r>
            <a:r>
              <a:rPr lang="en-GB" sz="1200" dirty="0" smtClean="0"/>
              <a:t>a “Pan </a:t>
            </a:r>
            <a:r>
              <a:rPr lang="en-GB" sz="1200" dirty="0"/>
              <a:t>Essex” approach to Gangs. This is part of the Violence Reduction strategy. </a:t>
            </a:r>
            <a:r>
              <a:rPr lang="en-GB" sz="1200" dirty="0" smtClean="0"/>
              <a:t> This approach seeks </a:t>
            </a:r>
            <a:r>
              <a:rPr lang="en-GB" sz="1200" dirty="0"/>
              <a:t>to establish a centralised, multi-agency team to guide tactical activity across Essex, with a overarching strategic governance board established. Part of the work has included a submission for funding via the Home Office Youth &amp; Violence Intervention Fund (funding bid led by OPCC</a:t>
            </a:r>
            <a:r>
              <a:rPr lang="en-GB" sz="1200" dirty="0" smtClean="0"/>
              <a:t>).</a:t>
            </a:r>
            <a:endParaRPr lang="en-GB" sz="1200" b="1" u="sng" dirty="0"/>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An Operation in Colchester to visit car washes, nail bars and identified locations has been running in conjunction with officers from HMRC. These </a:t>
            </a:r>
            <a:r>
              <a:rPr lang="en-GB" sz="1200" dirty="0"/>
              <a:t>‘Days of Action’ are on-going throughout 2018 and have been completed in the last quarter whereby the Community Policing Team (</a:t>
            </a:r>
            <a:r>
              <a:rPr lang="en-GB" sz="1200" dirty="0" smtClean="0"/>
              <a:t>CPT) engaged </a:t>
            </a:r>
            <a:r>
              <a:rPr lang="en-GB" sz="1200" dirty="0"/>
              <a:t>with 45-50 workers and managers for each site regarding working </a:t>
            </a:r>
            <a:r>
              <a:rPr lang="en-GB" sz="1200" dirty="0" smtClean="0"/>
              <a:t>pay, conditions and welfare</a:t>
            </a:r>
            <a:r>
              <a:rPr lang="en-GB" sz="1200" dirty="0"/>
              <a:t>. </a:t>
            </a:r>
            <a:endParaRPr lang="en-GB" sz="1200" dirty="0" smtClean="0"/>
          </a:p>
          <a:p>
            <a:pPr marL="171450" indent="-171450">
              <a:buFont typeface="Arial" panose="020B0604020202020204" pitchFamily="34" charset="0"/>
              <a:buChar char="•"/>
            </a:pPr>
            <a:endParaRPr lang="en-GB" sz="1200" b="1" u="sng" dirty="0"/>
          </a:p>
          <a:p>
            <a:pPr marL="171450" lvl="0" indent="-171450">
              <a:buFont typeface="Arial" panose="020B0604020202020204" pitchFamily="34" charset="0"/>
              <a:buChar char="•"/>
            </a:pPr>
            <a:r>
              <a:rPr lang="en-GB" sz="1200" dirty="0" smtClean="0"/>
              <a:t>Braintree </a:t>
            </a:r>
            <a:r>
              <a:rPr lang="en-GB" sz="1200" dirty="0"/>
              <a:t>&amp; </a:t>
            </a:r>
            <a:r>
              <a:rPr lang="en-GB" sz="1200" dirty="0" err="1"/>
              <a:t>Uttlesford</a:t>
            </a:r>
            <a:r>
              <a:rPr lang="en-GB" sz="1200" dirty="0"/>
              <a:t> CPT continue to execute several drug </a:t>
            </a:r>
            <a:r>
              <a:rPr lang="en-GB" sz="1200" dirty="0" smtClean="0"/>
              <a:t>warrants </a:t>
            </a:r>
            <a:r>
              <a:rPr lang="en-GB" sz="1200" dirty="0"/>
              <a:t>a month as part of a proactive initiative in response to concerns raised by partner and local residents regarding low level drug dealing and associated ASB. Follow up work includes the use of </a:t>
            </a:r>
            <a:r>
              <a:rPr lang="en-GB" sz="1200" dirty="0" smtClean="0"/>
              <a:t>Community Protection Notices (CPNs) </a:t>
            </a:r>
            <a:r>
              <a:rPr lang="en-GB" sz="1200" dirty="0"/>
              <a:t>and closure notices</a:t>
            </a:r>
            <a:r>
              <a:rPr lang="en-GB" sz="1200" dirty="0" smtClean="0"/>
              <a:t>.</a:t>
            </a:r>
          </a:p>
        </p:txBody>
      </p:sp>
      <p:sp>
        <p:nvSpPr>
          <p:cNvPr id="17" name="Rectangle 16"/>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endParaRPr lang="en-GB" sz="20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36709355"/>
              </p:ext>
            </p:extLst>
          </p:nvPr>
        </p:nvGraphicFramePr>
        <p:xfrm>
          <a:off x="5004049" y="1844824"/>
          <a:ext cx="3672407" cy="1676400"/>
        </p:xfrm>
        <a:graphic>
          <a:graphicData uri="http://schemas.openxmlformats.org/drawingml/2006/table">
            <a:tbl>
              <a:tblPr firstRow="1" firstCol="1" bandRow="1">
                <a:tableStyleId>{5C22544A-7EE6-4342-B048-85BDC9FD1C3A}</a:tableStyleId>
              </a:tblPr>
              <a:tblGrid>
                <a:gridCol w="765444">
                  <a:extLst>
                    <a:ext uri="{9D8B030D-6E8A-4147-A177-3AD203B41FA5}">
                      <a16:colId xmlns:a16="http://schemas.microsoft.com/office/drawing/2014/main" val="20000"/>
                    </a:ext>
                  </a:extLst>
                </a:gridCol>
                <a:gridCol w="726633">
                  <a:extLst>
                    <a:ext uri="{9D8B030D-6E8A-4147-A177-3AD203B41FA5}">
                      <a16:colId xmlns:a16="http://schemas.microsoft.com/office/drawing/2014/main" val="20001"/>
                    </a:ext>
                  </a:extLst>
                </a:gridCol>
                <a:gridCol w="726633">
                  <a:extLst>
                    <a:ext uri="{9D8B030D-6E8A-4147-A177-3AD203B41FA5}">
                      <a16:colId xmlns:a16="http://schemas.microsoft.com/office/drawing/2014/main" val="20002"/>
                    </a:ext>
                  </a:extLst>
                </a:gridCol>
                <a:gridCol w="741726">
                  <a:extLst>
                    <a:ext uri="{9D8B030D-6E8A-4147-A177-3AD203B41FA5}">
                      <a16:colId xmlns:a16="http://schemas.microsoft.com/office/drawing/2014/main" val="20003"/>
                    </a:ext>
                  </a:extLst>
                </a:gridCol>
                <a:gridCol w="711971">
                  <a:extLst>
                    <a:ext uri="{9D8B030D-6E8A-4147-A177-3AD203B41FA5}">
                      <a16:colId xmlns:a16="http://schemas.microsoft.com/office/drawing/2014/main" val="20004"/>
                    </a:ext>
                  </a:extLst>
                </a:gridCol>
              </a:tblGrid>
              <a:tr h="475253">
                <a:tc>
                  <a:txBody>
                    <a:bodyPr/>
                    <a:lstStyle/>
                    <a:p>
                      <a:pPr algn="ctr">
                        <a:spcAft>
                          <a:spcPts val="0"/>
                        </a:spcAft>
                      </a:pPr>
                      <a:r>
                        <a:rPr lang="en-GB" sz="1100" dirty="0">
                          <a:effectLst/>
                        </a:rPr>
                        <a:t>Status</a:t>
                      </a:r>
                      <a:endParaRPr lang="en-GB" sz="1200" dirty="0">
                        <a:effectLst/>
                        <a:latin typeface="Times New Roman"/>
                        <a:ea typeface="Times New Roman"/>
                      </a:endParaRPr>
                    </a:p>
                  </a:txBody>
                  <a:tcPr marL="68580" marR="68580" marT="0" marB="0"/>
                </a:tc>
                <a:tc>
                  <a:txBody>
                    <a:bodyPr/>
                    <a:lstStyle/>
                    <a:p>
                      <a:pPr algn="ctr">
                        <a:spcAft>
                          <a:spcPts val="0"/>
                        </a:spcAft>
                      </a:pPr>
                      <a:r>
                        <a:rPr lang="en-GB" sz="1100" dirty="0" smtClean="0">
                          <a:effectLst/>
                        </a:rPr>
                        <a:t>Jun </a:t>
                      </a:r>
                      <a:r>
                        <a:rPr lang="en-GB" sz="1100" dirty="0">
                          <a:effectLst/>
                        </a:rPr>
                        <a:t>2018</a:t>
                      </a:r>
                      <a:endParaRPr lang="en-GB" sz="1200" dirty="0">
                        <a:effectLst/>
                        <a:latin typeface="Times New Roman"/>
                        <a:ea typeface="Times New Roman"/>
                      </a:endParaRPr>
                    </a:p>
                  </a:txBody>
                  <a:tcPr marL="68580" marR="68580" marT="0" marB="0"/>
                </a:tc>
                <a:tc>
                  <a:txBody>
                    <a:bodyPr/>
                    <a:lstStyle/>
                    <a:p>
                      <a:pPr algn="ctr">
                        <a:spcAft>
                          <a:spcPts val="0"/>
                        </a:spcAft>
                      </a:pPr>
                      <a:r>
                        <a:rPr lang="en-GB" sz="1100" dirty="0" smtClean="0">
                          <a:effectLst/>
                        </a:rPr>
                        <a:t>Jul</a:t>
                      </a:r>
                      <a:r>
                        <a:rPr lang="en-GB" sz="1100" baseline="0" dirty="0" smtClean="0">
                          <a:effectLst/>
                        </a:rPr>
                        <a:t> </a:t>
                      </a:r>
                      <a:r>
                        <a:rPr lang="en-GB" sz="1100" dirty="0" smtClean="0">
                          <a:effectLst/>
                        </a:rPr>
                        <a:t>2018</a:t>
                      </a:r>
                      <a:endParaRPr lang="en-GB" sz="1200" dirty="0">
                        <a:effectLst/>
                        <a:latin typeface="Times New Roman"/>
                        <a:ea typeface="Times New Roman"/>
                      </a:endParaRPr>
                    </a:p>
                  </a:txBody>
                  <a:tcPr marL="68580" marR="68580" marT="0" marB="0"/>
                </a:tc>
                <a:tc>
                  <a:txBody>
                    <a:bodyPr/>
                    <a:lstStyle/>
                    <a:p>
                      <a:pPr algn="ctr">
                        <a:spcAft>
                          <a:spcPts val="0"/>
                        </a:spcAft>
                      </a:pPr>
                      <a:r>
                        <a:rPr lang="en-GB" sz="1100" dirty="0" smtClean="0">
                          <a:effectLst/>
                        </a:rPr>
                        <a:t>Aug </a:t>
                      </a:r>
                      <a:r>
                        <a:rPr lang="en-GB" sz="1100" dirty="0">
                          <a:effectLst/>
                        </a:rPr>
                        <a:t>2018</a:t>
                      </a:r>
                      <a:endParaRPr lang="en-GB" sz="1200" dirty="0">
                        <a:effectLst/>
                      </a:endParaRPr>
                    </a:p>
                    <a:p>
                      <a:pPr algn="ctr">
                        <a:spcAft>
                          <a:spcPts val="0"/>
                        </a:spcAft>
                      </a:pPr>
                      <a:r>
                        <a:rPr lang="en-GB" sz="1100" dirty="0">
                          <a:effectLst/>
                        </a:rPr>
                        <a:t>(part month)</a:t>
                      </a:r>
                      <a:endParaRPr lang="en-GB" sz="1200" dirty="0">
                        <a:effectLst/>
                        <a:latin typeface="Times New Roman"/>
                        <a:ea typeface="Times New Roman"/>
                      </a:endParaRPr>
                    </a:p>
                  </a:txBody>
                  <a:tcPr marL="68580" marR="68580" marT="0" marB="0"/>
                </a:tc>
                <a:tc>
                  <a:txBody>
                    <a:bodyPr/>
                    <a:lstStyle/>
                    <a:p>
                      <a:pPr algn="ctr">
                        <a:spcAft>
                          <a:spcPts val="0"/>
                        </a:spcAft>
                      </a:pPr>
                      <a:r>
                        <a:rPr lang="en-GB" sz="1100">
                          <a:effectLst/>
                        </a:rPr>
                        <a:t>Total</a:t>
                      </a:r>
                      <a:endParaRPr lang="en-GB" sz="1200">
                        <a:effectLst/>
                        <a:latin typeface="Times New Roman"/>
                        <a:ea typeface="Times New Roman"/>
                      </a:endParaRPr>
                    </a:p>
                  </a:txBody>
                  <a:tcPr marL="0" marR="0" marT="0" marB="0"/>
                </a:tc>
                <a:extLst>
                  <a:ext uri="{0D108BD9-81ED-4DB2-BD59-A6C34878D82A}">
                    <a16:rowId xmlns:a16="http://schemas.microsoft.com/office/drawing/2014/main" val="10000"/>
                  </a:ext>
                </a:extLst>
              </a:tr>
              <a:tr h="158418">
                <a:tc>
                  <a:txBody>
                    <a:bodyPr/>
                    <a:lstStyle/>
                    <a:p>
                      <a:pPr algn="l">
                        <a:spcAft>
                          <a:spcPts val="0"/>
                        </a:spcAft>
                      </a:pPr>
                      <a:r>
                        <a:rPr lang="en-GB" sz="1100">
                          <a:effectLst/>
                        </a:rPr>
                        <a:t>Major</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2</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5</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7</a:t>
                      </a:r>
                      <a:endParaRPr lang="en-GB" sz="1200">
                        <a:effectLst/>
                        <a:latin typeface="Times New Roman"/>
                        <a:ea typeface="Times New Roman"/>
                      </a:endParaRPr>
                    </a:p>
                  </a:txBody>
                  <a:tcPr marL="0" marR="0" marT="0" marB="0"/>
                </a:tc>
                <a:extLst>
                  <a:ext uri="{0D108BD9-81ED-4DB2-BD59-A6C34878D82A}">
                    <a16:rowId xmlns:a16="http://schemas.microsoft.com/office/drawing/2014/main" val="10001"/>
                  </a:ext>
                </a:extLst>
              </a:tr>
              <a:tr h="158418">
                <a:tc>
                  <a:txBody>
                    <a:bodyPr/>
                    <a:lstStyle/>
                    <a:p>
                      <a:pPr algn="l">
                        <a:spcAft>
                          <a:spcPts val="0"/>
                        </a:spcAft>
                      </a:pPr>
                      <a:r>
                        <a:rPr lang="en-GB" sz="1100">
                          <a:effectLst/>
                        </a:rPr>
                        <a:t>Moderate</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2</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8</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10</a:t>
                      </a:r>
                      <a:endParaRPr lang="en-GB" sz="1200">
                        <a:effectLst/>
                        <a:latin typeface="Times New Roman"/>
                        <a:ea typeface="Times New Roman"/>
                      </a:endParaRPr>
                    </a:p>
                  </a:txBody>
                  <a:tcPr marL="0" marR="0" marT="0" marB="0"/>
                </a:tc>
                <a:extLst>
                  <a:ext uri="{0D108BD9-81ED-4DB2-BD59-A6C34878D82A}">
                    <a16:rowId xmlns:a16="http://schemas.microsoft.com/office/drawing/2014/main" val="10002"/>
                  </a:ext>
                </a:extLst>
              </a:tr>
              <a:tr h="158418">
                <a:tc>
                  <a:txBody>
                    <a:bodyPr/>
                    <a:lstStyle/>
                    <a:p>
                      <a:pPr algn="l">
                        <a:spcAft>
                          <a:spcPts val="0"/>
                        </a:spcAft>
                      </a:pPr>
                      <a:r>
                        <a:rPr lang="en-GB" sz="1100">
                          <a:effectLst/>
                        </a:rPr>
                        <a:t>Minor</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6</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5</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11</a:t>
                      </a:r>
                      <a:endParaRPr lang="en-GB" sz="1200">
                        <a:effectLst/>
                        <a:latin typeface="Times New Roman"/>
                        <a:ea typeface="Times New Roman"/>
                      </a:endParaRPr>
                    </a:p>
                  </a:txBody>
                  <a:tcPr marL="0" marR="0" marT="0" marB="0"/>
                </a:tc>
                <a:extLst>
                  <a:ext uri="{0D108BD9-81ED-4DB2-BD59-A6C34878D82A}">
                    <a16:rowId xmlns:a16="http://schemas.microsoft.com/office/drawing/2014/main" val="10003"/>
                  </a:ext>
                </a:extLst>
              </a:tr>
              <a:tr h="158418">
                <a:tc>
                  <a:txBody>
                    <a:bodyPr/>
                    <a:lstStyle/>
                    <a:p>
                      <a:pPr algn="l">
                        <a:spcAft>
                          <a:spcPts val="0"/>
                        </a:spcAft>
                      </a:pPr>
                      <a:r>
                        <a:rPr lang="en-GB" sz="1100">
                          <a:effectLst/>
                        </a:rPr>
                        <a:t>Negative</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0" marR="0" marT="0" marB="0"/>
                </a:tc>
                <a:extLst>
                  <a:ext uri="{0D108BD9-81ED-4DB2-BD59-A6C34878D82A}">
                    <a16:rowId xmlns:a16="http://schemas.microsoft.com/office/drawing/2014/main" val="10004"/>
                  </a:ext>
                </a:extLst>
              </a:tr>
              <a:tr h="158418">
                <a:tc>
                  <a:txBody>
                    <a:bodyPr/>
                    <a:lstStyle/>
                    <a:p>
                      <a:pPr algn="l">
                        <a:spcAft>
                          <a:spcPts val="0"/>
                        </a:spcAft>
                      </a:pPr>
                      <a:r>
                        <a:rPr lang="en-GB" sz="1100">
                          <a:effectLst/>
                        </a:rPr>
                        <a:t>None</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2</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3</a:t>
                      </a:r>
                      <a:endParaRPr lang="en-GB" sz="1200">
                        <a:effectLst/>
                        <a:latin typeface="Times New Roman"/>
                        <a:ea typeface="Times New Roman"/>
                      </a:endParaRPr>
                    </a:p>
                  </a:txBody>
                  <a:tcPr marL="0" marR="0" marT="0" marB="0"/>
                </a:tc>
                <a:extLst>
                  <a:ext uri="{0D108BD9-81ED-4DB2-BD59-A6C34878D82A}">
                    <a16:rowId xmlns:a16="http://schemas.microsoft.com/office/drawing/2014/main" val="10005"/>
                  </a:ext>
                </a:extLst>
              </a:tr>
              <a:tr h="158418">
                <a:tc>
                  <a:txBody>
                    <a:bodyPr/>
                    <a:lstStyle/>
                    <a:p>
                      <a:pPr algn="l">
                        <a:spcAft>
                          <a:spcPts val="0"/>
                        </a:spcAft>
                      </a:pPr>
                      <a:r>
                        <a:rPr lang="en-GB" sz="1100">
                          <a:effectLst/>
                        </a:rPr>
                        <a:t>Unratified</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a:t>
                      </a:r>
                      <a:endParaRPr lang="en-GB" sz="1200">
                        <a:effectLst/>
                        <a:latin typeface="Times New Roman"/>
                        <a:ea typeface="Times New Roman"/>
                      </a:endParaRPr>
                    </a:p>
                  </a:txBody>
                  <a:tcPr marL="0" marR="0" marT="0" marB="0"/>
                </a:tc>
                <a:extLst>
                  <a:ext uri="{0D108BD9-81ED-4DB2-BD59-A6C34878D82A}">
                    <a16:rowId xmlns:a16="http://schemas.microsoft.com/office/drawing/2014/main" val="10006"/>
                  </a:ext>
                </a:extLst>
              </a:tr>
              <a:tr h="158418">
                <a:tc>
                  <a:txBody>
                    <a:bodyPr/>
                    <a:lstStyle/>
                    <a:p>
                      <a:pPr algn="l">
                        <a:spcAft>
                          <a:spcPts val="0"/>
                        </a:spcAft>
                      </a:pPr>
                      <a:r>
                        <a:rPr lang="en-GB" sz="1100">
                          <a:effectLst/>
                        </a:rPr>
                        <a:t>Total</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10</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19</a:t>
                      </a:r>
                      <a:endParaRPr lang="en-GB" sz="1200">
                        <a:effectLst/>
                        <a:latin typeface="Times New Roman"/>
                        <a:ea typeface="Times New Roman"/>
                      </a:endParaRPr>
                    </a:p>
                  </a:txBody>
                  <a:tcPr marL="68580" marR="68580" marT="0" marB="0"/>
                </a:tc>
                <a:tc>
                  <a:txBody>
                    <a:bodyPr/>
                    <a:lstStyle/>
                    <a:p>
                      <a:pPr algn="ctr">
                        <a:spcAft>
                          <a:spcPts val="0"/>
                        </a:spcAft>
                      </a:pPr>
                      <a:r>
                        <a:rPr lang="en-GB" sz="1100">
                          <a:effectLst/>
                        </a:rPr>
                        <a:t>3</a:t>
                      </a:r>
                      <a:endParaRPr lang="en-GB" sz="1200">
                        <a:effectLst/>
                        <a:latin typeface="Times New Roman"/>
                        <a:ea typeface="Times New Roman"/>
                      </a:endParaRPr>
                    </a:p>
                  </a:txBody>
                  <a:tcPr marL="68580" marR="68580" marT="0" marB="0"/>
                </a:tc>
                <a:tc>
                  <a:txBody>
                    <a:bodyPr/>
                    <a:lstStyle/>
                    <a:p>
                      <a:pPr algn="ctr">
                        <a:spcAft>
                          <a:spcPts val="0"/>
                        </a:spcAft>
                      </a:pPr>
                      <a:r>
                        <a:rPr lang="en-GB" sz="1100" dirty="0">
                          <a:effectLst/>
                        </a:rPr>
                        <a:t>32</a:t>
                      </a:r>
                      <a:endParaRPr lang="en-GB" sz="1200" dirty="0">
                        <a:effectLst/>
                        <a:latin typeface="Times New Roman"/>
                        <a:ea typeface="Times New Roman"/>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27710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2" name="TextBox 11"/>
          <p:cNvSpPr txBox="1"/>
          <p:nvPr/>
        </p:nvSpPr>
        <p:spPr>
          <a:xfrm>
            <a:off x="1117" y="1021770"/>
            <a:ext cx="9135226" cy="3231654"/>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Support </a:t>
            </a:r>
            <a:r>
              <a:rPr lang="en-GB" sz="1200" b="1" i="1" dirty="0">
                <a:solidFill>
                  <a:schemeClr val="accent1">
                    <a:lumMod val="75000"/>
                  </a:schemeClr>
                </a:solidFill>
              </a:rPr>
              <a:t>victims of human trafficking and modern slavery including sexual exploitation </a:t>
            </a:r>
            <a:r>
              <a:rPr lang="en-GB" sz="1200" b="1" i="1" dirty="0" smtClean="0">
                <a:solidFill>
                  <a:schemeClr val="accent1">
                    <a:lumMod val="75000"/>
                  </a:schemeClr>
                </a:solidFill>
              </a:rPr>
              <a:t>working </a:t>
            </a:r>
            <a:r>
              <a:rPr lang="en-GB" sz="1200" b="1" i="1" dirty="0">
                <a:solidFill>
                  <a:schemeClr val="accent1">
                    <a:lumMod val="75000"/>
                  </a:schemeClr>
                </a:solidFill>
              </a:rPr>
              <a:t>closely with UK Border Agency (UKBA), National Crime Agency (NCA) and national </a:t>
            </a:r>
            <a:r>
              <a:rPr lang="en-GB" sz="1200" b="1" i="1" dirty="0" smtClean="0">
                <a:solidFill>
                  <a:schemeClr val="accent1">
                    <a:lumMod val="75000"/>
                  </a:schemeClr>
                </a:solidFill>
              </a:rPr>
              <a:t>and </a:t>
            </a:r>
            <a:r>
              <a:rPr lang="en-GB" sz="1200" b="1" i="1" dirty="0">
                <a:solidFill>
                  <a:schemeClr val="accent1">
                    <a:lumMod val="75000"/>
                  </a:schemeClr>
                </a:solidFill>
              </a:rPr>
              <a:t>regional partners to bring perpetrators to </a:t>
            </a:r>
            <a:r>
              <a:rPr lang="en-GB" sz="1200" b="1" i="1" dirty="0" smtClean="0">
                <a:solidFill>
                  <a:schemeClr val="accent1">
                    <a:lumMod val="75000"/>
                  </a:schemeClr>
                </a:solidFill>
              </a:rPr>
              <a:t>justice</a:t>
            </a:r>
          </a:p>
          <a:p>
            <a:endParaRPr lang="en-GB" sz="1200" b="1" dirty="0" smtClean="0"/>
          </a:p>
          <a:p>
            <a:pPr marL="171450" indent="-171450">
              <a:buFont typeface="Arial" panose="020B0604020202020204" pitchFamily="34" charset="0"/>
              <a:buChar char="•"/>
            </a:pPr>
            <a:r>
              <a:rPr lang="en-GB" sz="1200" dirty="0" smtClean="0"/>
              <a:t>Operation </a:t>
            </a:r>
            <a:r>
              <a:rPr lang="en-GB" sz="1200" dirty="0" err="1" smtClean="0"/>
              <a:t>Aidant</a:t>
            </a:r>
            <a:r>
              <a:rPr lang="en-GB" sz="1200" dirty="0"/>
              <a:t> </a:t>
            </a:r>
            <a:r>
              <a:rPr lang="en-GB" sz="1200" dirty="0" smtClean="0"/>
              <a:t>was </a:t>
            </a:r>
            <a:r>
              <a:rPr lang="en-GB" sz="1200" dirty="0"/>
              <a:t>a National Crime Agency (NCA) led operation designed to tackle modern slavery and human trafficking. July 2018 saw Essex Police work a week of action </a:t>
            </a:r>
            <a:r>
              <a:rPr lang="en-GB" sz="1200" dirty="0" smtClean="0"/>
              <a:t>at </a:t>
            </a:r>
            <a:r>
              <a:rPr lang="en-GB" sz="1200" dirty="0"/>
              <a:t>Stansted Airport to combat child trafficking. This was a joint operation between Essex Police and the Border Force. During the </a:t>
            </a:r>
            <a:r>
              <a:rPr lang="en-GB" sz="1200" dirty="0" smtClean="0"/>
              <a:t>operation, </a:t>
            </a:r>
            <a:r>
              <a:rPr lang="en-GB" sz="1200" dirty="0"/>
              <a:t>11 incoming flights were targeted and over </a:t>
            </a:r>
            <a:r>
              <a:rPr lang="en-GB" sz="1200" dirty="0" smtClean="0"/>
              <a:t>2,000 </a:t>
            </a:r>
            <a:r>
              <a:rPr lang="en-GB" sz="1200" dirty="0"/>
              <a:t>passengers checked. The operation identified a juvenile female in a relationship with an adult male entering the UK. Although no offences were identified a referral was made to Social Services for further intervention. Officers also identified a former sex worker who was returning to the UK after a </a:t>
            </a:r>
            <a:r>
              <a:rPr lang="en-GB" sz="1200" dirty="0" smtClean="0"/>
              <a:t>nine </a:t>
            </a:r>
            <a:r>
              <a:rPr lang="en-GB" sz="1200" dirty="0"/>
              <a:t>month </a:t>
            </a:r>
            <a:r>
              <a:rPr lang="en-GB" sz="1200" dirty="0" smtClean="0"/>
              <a:t>ban; she </a:t>
            </a:r>
            <a:r>
              <a:rPr lang="en-GB" sz="1200" dirty="0"/>
              <a:t>was with a male known for multiple drug and weapons offences. A great deal of intelligence was obtained during the week which has been shared with the NCA, Border Force and partner agencies to ensure further safe guarding checks can be completed and enforcement opportunities </a:t>
            </a:r>
            <a:r>
              <a:rPr lang="en-GB" sz="1200" dirty="0" smtClean="0"/>
              <a:t>identified</a:t>
            </a:r>
          </a:p>
          <a:p>
            <a:endParaRPr lang="en-GB" sz="1200" dirty="0"/>
          </a:p>
          <a:p>
            <a:pPr marL="171450" indent="-171450">
              <a:buFont typeface="Arial" panose="020B0604020202020204" pitchFamily="34" charset="0"/>
              <a:buChar char="•"/>
            </a:pPr>
            <a:r>
              <a:rPr lang="en-GB" sz="1200" dirty="0" smtClean="0"/>
              <a:t>Chelmsford </a:t>
            </a:r>
            <a:r>
              <a:rPr lang="en-GB" sz="1200" dirty="0"/>
              <a:t>Police and Chelmsford Council executed Warrants at accommodation above two licensed premises in relation to concerns regarding modern slavery and human trafficking. They discovered a House in Multiple Occupation (HMO). </a:t>
            </a:r>
            <a:r>
              <a:rPr lang="en-GB" sz="1200" dirty="0" smtClean="0"/>
              <a:t>The </a:t>
            </a:r>
            <a:r>
              <a:rPr lang="en-GB" sz="1200" dirty="0"/>
              <a:t>location was found to contain </a:t>
            </a:r>
            <a:r>
              <a:rPr lang="en-GB" sz="1200" dirty="0" smtClean="0"/>
              <a:t>seven </a:t>
            </a:r>
            <a:r>
              <a:rPr lang="en-GB" sz="1200" dirty="0"/>
              <a:t>foreign </a:t>
            </a:r>
            <a:r>
              <a:rPr lang="en-GB" sz="1200" dirty="0" smtClean="0"/>
              <a:t>nationals living in poor conditions, one of whom was a juvenile. </a:t>
            </a:r>
            <a:r>
              <a:rPr lang="en-GB" sz="1200" dirty="0"/>
              <a:t>Chelmsford Council are continuing their investigation.</a:t>
            </a:r>
          </a:p>
          <a:p>
            <a:endParaRPr lang="en-GB" sz="1200" dirty="0"/>
          </a:p>
          <a:p>
            <a:pPr marL="171450" lvl="0" indent="-171450">
              <a:buFont typeface="Arial" panose="020B0604020202020204" pitchFamily="34" charset="0"/>
              <a:buChar char="•"/>
            </a:pPr>
            <a:endParaRPr lang="en-GB" sz="1200" dirty="0"/>
          </a:p>
        </p:txBody>
      </p:sp>
      <p:sp>
        <p:nvSpPr>
          <p:cNvPr id="17" name="Rectangle 16"/>
          <p:cNvSpPr/>
          <p:nvPr/>
        </p:nvSpPr>
        <p:spPr>
          <a:xfrm>
            <a:off x="1116" y="683216"/>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384930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13</a:t>
            </a:fld>
            <a:endParaRPr lang="en-GB" dirty="0"/>
          </a:p>
        </p:txBody>
      </p:sp>
      <p:sp>
        <p:nvSpPr>
          <p:cNvPr id="12" name="TextBox 11"/>
          <p:cNvSpPr txBox="1"/>
          <p:nvPr/>
        </p:nvSpPr>
        <p:spPr>
          <a:xfrm>
            <a:off x="1117" y="1021771"/>
            <a:ext cx="9135226" cy="4154984"/>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B</a:t>
            </a:r>
            <a:r>
              <a:rPr lang="en-GB" sz="1200" b="1" i="1" dirty="0" smtClean="0">
                <a:solidFill>
                  <a:schemeClr val="accent1">
                    <a:lumMod val="75000"/>
                  </a:schemeClr>
                </a:solidFill>
              </a:rPr>
              <a:t>ring </a:t>
            </a:r>
            <a:r>
              <a:rPr lang="en-GB" sz="1200" b="1" i="1" dirty="0">
                <a:solidFill>
                  <a:schemeClr val="accent1">
                    <a:lumMod val="75000"/>
                  </a:schemeClr>
                </a:solidFill>
              </a:rPr>
              <a:t>more perpetrators of rape and sexual abuse to justice</a:t>
            </a:r>
            <a:r>
              <a:rPr lang="en-GB" sz="1200" b="1" i="1" dirty="0" smtClean="0">
                <a:solidFill>
                  <a:schemeClr val="accent1">
                    <a:lumMod val="75000"/>
                  </a:schemeClr>
                </a:solidFill>
              </a:rPr>
              <a:t>.</a:t>
            </a:r>
          </a:p>
          <a:p>
            <a:pPr marL="171450" lvl="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The </a:t>
            </a:r>
            <a:r>
              <a:rPr lang="en-GB" sz="1200" dirty="0"/>
              <a:t>Force have worked with Thurrock to deliver safeguarding presentations to Social Care regarding safeguarding children at risk of criminal and sexual exploitation. This awareness raising is key to increasing referrals from Children’s Social Care.</a:t>
            </a:r>
          </a:p>
          <a:p>
            <a:pPr marL="171450" lvl="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Meetings with partners have informed </a:t>
            </a:r>
            <a:r>
              <a:rPr lang="en-GB" sz="1200" dirty="0" smtClean="0"/>
              <a:t>Operation </a:t>
            </a:r>
            <a:r>
              <a:rPr lang="en-GB" sz="1200" dirty="0" err="1" smtClean="0"/>
              <a:t>Goldcrest</a:t>
            </a:r>
            <a:r>
              <a:rPr lang="en-GB" sz="1200" dirty="0" smtClean="0"/>
              <a:t>, </a:t>
            </a:r>
            <a:r>
              <a:rPr lang="en-GB" sz="1200" dirty="0"/>
              <a:t>which provides young vulnerable victims of </a:t>
            </a:r>
            <a:r>
              <a:rPr lang="en-GB" sz="1200" dirty="0" smtClean="0"/>
              <a:t>Child Sexual Exploitation (CSE) </a:t>
            </a:r>
            <a:r>
              <a:rPr lang="en-GB" sz="1200" dirty="0"/>
              <a:t>and victims of serious sexual assault who disengage with police and statutory partners with a voice and the ability to report concerns or crimes anonymously. This method of engagement provides an opportunity for the Force to gain a greater insight in to the extent of the hidden harm and the ability to target perpetrators via multi-agency intelligence, whilst encouraging victims to disclose information, ensuring they remain suitably supported and appropriately safeguarded. A pilot has been agreed to take place in Thurrock for 12 months, following which the service will be fully evaluated prior to a roll out across Essex. </a:t>
            </a:r>
          </a:p>
          <a:p>
            <a:endParaRPr lang="en-GB" sz="1200" dirty="0"/>
          </a:p>
          <a:p>
            <a:pPr marL="171450" indent="-171450">
              <a:buFont typeface="Arial" panose="020B0604020202020204" pitchFamily="34" charset="0"/>
              <a:buChar char="•"/>
            </a:pPr>
            <a:r>
              <a:rPr lang="en-GB" sz="1200" dirty="0" smtClean="0"/>
              <a:t>To </a:t>
            </a:r>
            <a:r>
              <a:rPr lang="en-GB" sz="1200" dirty="0"/>
              <a:t>improve the sharing of intelligence between </a:t>
            </a:r>
            <a:r>
              <a:rPr lang="en-GB" sz="1200" dirty="0" smtClean="0"/>
              <a:t>Management of Sex Offenders and Violent Offenders (MOSOVO) </a:t>
            </a:r>
            <a:r>
              <a:rPr lang="en-GB" sz="1200" dirty="0"/>
              <a:t>teams and local officers, all </a:t>
            </a:r>
            <a:r>
              <a:rPr lang="en-GB" sz="1200" dirty="0" smtClean="0"/>
              <a:t>Community Policing Team (CPT) </a:t>
            </a:r>
            <a:r>
              <a:rPr lang="en-GB" sz="1200" dirty="0"/>
              <a:t>and </a:t>
            </a:r>
            <a:r>
              <a:rPr lang="en-GB" sz="1200" dirty="0" smtClean="0"/>
              <a:t>Local Policing Team (LPT) </a:t>
            </a:r>
            <a:r>
              <a:rPr lang="en-GB" sz="1200" dirty="0"/>
              <a:t>officers are now able to search Athena using a dedicated search for sex offenders in each policing ward. The search results can be utilised in list format or transposed onto a map to display where </a:t>
            </a:r>
            <a:r>
              <a:rPr lang="en-GB" sz="1200" dirty="0" err="1" smtClean="0"/>
              <a:t>nominals</a:t>
            </a:r>
            <a:r>
              <a:rPr lang="en-GB" sz="1200" dirty="0" smtClean="0"/>
              <a:t> </a:t>
            </a:r>
            <a:r>
              <a:rPr lang="en-GB" sz="1200" dirty="0"/>
              <a:t>reside. Briefings will be held by MOSOVO for CPT and LPT regarding this function and guidance is available on the intranet. In addition, MOSOVO provide briefing slides for local officers of the high risk offenders in their areas which are updated fortnightly.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The Joint Targeted Area Inspection (JTAI) report highlighted the positive partnership working taking place within </a:t>
            </a:r>
            <a:r>
              <a:rPr lang="en-GB" sz="1200" dirty="0" smtClean="0"/>
              <a:t>Southend.  This includes </a:t>
            </a:r>
            <a:r>
              <a:rPr lang="en-GB" sz="1200" dirty="0"/>
              <a:t>the multi-agency safeguarding hub (MASH+) and a clear demonstration that Essex Police is committed to protecting children from harm with well-focused intelligence work and strong leadership</a:t>
            </a:r>
            <a:r>
              <a:rPr lang="en-GB" sz="1200" dirty="0" smtClean="0"/>
              <a:t>.</a:t>
            </a:r>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1214143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14</a:t>
            </a:fld>
            <a:endParaRPr lang="en-GB" dirty="0"/>
          </a:p>
        </p:txBody>
      </p:sp>
      <p:sp>
        <p:nvSpPr>
          <p:cNvPr id="12" name="TextBox 11"/>
          <p:cNvSpPr txBox="1"/>
          <p:nvPr/>
        </p:nvSpPr>
        <p:spPr>
          <a:xfrm>
            <a:off x="1117" y="1021771"/>
            <a:ext cx="9135226" cy="3970318"/>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Colchester </a:t>
            </a:r>
            <a:r>
              <a:rPr lang="en-GB" sz="1200" dirty="0"/>
              <a:t>currently has four Hate Crime Reporting </a:t>
            </a:r>
            <a:r>
              <a:rPr lang="en-GB" sz="1200" dirty="0" smtClean="0"/>
              <a:t>Centres </a:t>
            </a:r>
            <a:r>
              <a:rPr lang="en-GB" sz="1200" dirty="0"/>
              <a:t>(HIRCs) where free training is being offered for Hate Crime Ambassadors.  This caters for organisations that want staff to be trained or that want to host a Hate Incident Reporting Centre, as well as community members with an interest in tackling hate crime. Colchester </a:t>
            </a:r>
            <a:r>
              <a:rPr lang="en-GB" sz="1200" dirty="0" smtClean="0"/>
              <a:t>Community Policing Team (CPT) </a:t>
            </a:r>
            <a:r>
              <a:rPr lang="en-GB" sz="1200" dirty="0"/>
              <a:t>currently has two Hate Crime Ambassadors and the team has primacy for investigating all Hate Crimes reported in Colchester. Proactive intervention is yielding positive results increasing confidence of reporting and in the police response. The </a:t>
            </a:r>
            <a:r>
              <a:rPr lang="en-GB" sz="1200" dirty="0" smtClean="0"/>
              <a:t>Independent Advisory Group (IAG) </a:t>
            </a:r>
            <a:r>
              <a:rPr lang="en-GB" sz="1200" dirty="0"/>
              <a:t>is the forum where regularly community engagements are measured and feedback actively sought around any community tensions as well as identifying hard to reach groups. </a:t>
            </a:r>
            <a:endParaRPr lang="en-GB" sz="1200" dirty="0" smtClean="0"/>
          </a:p>
          <a:p>
            <a:endParaRPr lang="en-GB" sz="1200" dirty="0"/>
          </a:p>
          <a:p>
            <a:pPr marL="171450" indent="-171450">
              <a:buFont typeface="Arial" panose="020B0604020202020204" pitchFamily="34" charset="0"/>
              <a:buChar char="•"/>
            </a:pPr>
            <a:r>
              <a:rPr lang="en-GB" sz="1200" dirty="0" smtClean="0"/>
              <a:t>Braintree </a:t>
            </a:r>
            <a:r>
              <a:rPr lang="en-GB" sz="1200" dirty="0"/>
              <a:t>&amp; </a:t>
            </a:r>
            <a:r>
              <a:rPr lang="en-GB" sz="1200" dirty="0" err="1"/>
              <a:t>Uttlesford</a:t>
            </a:r>
            <a:r>
              <a:rPr lang="en-GB" sz="1200" dirty="0"/>
              <a:t> have a newly recruited MPLO (Missing Person Liaison Officer) who provides continuous updates around looked after children and those frequently reported </a:t>
            </a:r>
            <a:r>
              <a:rPr lang="en-GB" sz="1200" dirty="0" smtClean="0"/>
              <a:t>missing.  Trigger </a:t>
            </a:r>
            <a:r>
              <a:rPr lang="en-GB" sz="1200" dirty="0"/>
              <a:t>plans are generated for those most at </a:t>
            </a:r>
            <a:r>
              <a:rPr lang="en-GB" sz="1200" dirty="0" smtClean="0"/>
              <a:t>risk; this includes </a:t>
            </a:r>
            <a:r>
              <a:rPr lang="en-GB" sz="1200" dirty="0"/>
              <a:t>4P Plans detailing interventions and strategies in order to reduce the risk of missing and risk to the individual. The MPLO also work with partners in promoting the Herbert protocol which is especially relevant where two districts have a significant aging population</a:t>
            </a:r>
            <a:r>
              <a:rPr lang="en-GB" sz="1200" dirty="0" smtClean="0"/>
              <a:t>.</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 new Children and Young Person (CYP) </a:t>
            </a:r>
            <a:r>
              <a:rPr lang="en-GB" sz="1200" dirty="0"/>
              <a:t>post </a:t>
            </a:r>
            <a:r>
              <a:rPr lang="en-GB" sz="1200" dirty="0" smtClean="0"/>
              <a:t>has been allocated </a:t>
            </a:r>
            <a:r>
              <a:rPr lang="en-GB" sz="1200" dirty="0"/>
              <a:t>from within current CPT post for Chelmsford to expand local engagements with </a:t>
            </a:r>
            <a:r>
              <a:rPr lang="en-GB" sz="1200" dirty="0" smtClean="0"/>
              <a:t>schools. A new </a:t>
            </a:r>
            <a:r>
              <a:rPr lang="en-GB" sz="1200" dirty="0"/>
              <a:t>approach to school engagement </a:t>
            </a:r>
            <a:r>
              <a:rPr lang="en-GB" sz="1200" dirty="0" smtClean="0"/>
              <a:t>is being </a:t>
            </a:r>
            <a:r>
              <a:rPr lang="en-GB" sz="1200" dirty="0"/>
              <a:t>designed to seek a greater presence of CYP within </a:t>
            </a:r>
            <a:r>
              <a:rPr lang="en-GB" sz="1200" dirty="0" smtClean="0"/>
              <a:t>priority schools.</a:t>
            </a:r>
            <a:endParaRPr lang="en-GB" sz="1200" dirty="0"/>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there is now have a HIRCs at Clacton Town Hall.  This will aim to improve greater reporting of such incidents for victims who don’t feel they can speak directly to us. All hate crimes and incidents are currently dealt with by the Community Policing Team to ensure that where possible a multi-agency approach is taken to protect and support victims. </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endParaRPr lang="en-GB" sz="2000" b="1" dirty="0">
              <a:solidFill>
                <a:schemeClr val="bg1"/>
              </a:solidFill>
            </a:endParaRPr>
          </a:p>
        </p:txBody>
      </p:sp>
    </p:spTree>
    <p:extLst>
      <p:ext uri="{BB962C8B-B14F-4D97-AF65-F5344CB8AC3E}">
        <p14:creationId xmlns:p14="http://schemas.microsoft.com/office/powerpoint/2010/main" val="378361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15</a:t>
            </a:fld>
            <a:endParaRPr lang="en-GB" dirty="0"/>
          </a:p>
        </p:txBody>
      </p:sp>
      <p:sp>
        <p:nvSpPr>
          <p:cNvPr id="12" name="TextBox 11"/>
          <p:cNvSpPr txBox="1"/>
          <p:nvPr/>
        </p:nvSpPr>
        <p:spPr>
          <a:xfrm>
            <a:off x="1117" y="1021771"/>
            <a:ext cx="9135226" cy="4339650"/>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a:t>
            </a:r>
            <a:r>
              <a:rPr lang="en-GB" sz="1200" b="1" i="1" dirty="0" smtClean="0">
                <a:solidFill>
                  <a:schemeClr val="accent1">
                    <a:lumMod val="75000"/>
                  </a:schemeClr>
                </a:solidFill>
              </a:rPr>
              <a:t>Centres (</a:t>
            </a:r>
            <a:r>
              <a:rPr lang="en-GB" sz="1200" b="1" i="1" dirty="0" err="1" smtClean="0">
                <a:solidFill>
                  <a:schemeClr val="accent1">
                    <a:lumMod val="75000"/>
                  </a:schemeClr>
                </a:solidFill>
              </a:rPr>
              <a:t>Ctd</a:t>
            </a:r>
            <a:r>
              <a:rPr lang="en-GB" sz="1200" b="1" i="1" dirty="0" smtClean="0">
                <a:solidFill>
                  <a:schemeClr val="accent1">
                    <a:lumMod val="75000"/>
                  </a:schemeClr>
                </a:solidFill>
              </a:rPr>
              <a:t>).</a:t>
            </a:r>
          </a:p>
          <a:p>
            <a:endParaRPr lang="en-GB" sz="1200" b="1" i="1" dirty="0" smtClean="0">
              <a:solidFill>
                <a:srgbClr val="FF0000"/>
              </a:solidFill>
            </a:endParaRPr>
          </a:p>
          <a:p>
            <a:pPr marL="171450" indent="-171450">
              <a:buFont typeface="Arial" panose="020B0604020202020204" pitchFamily="34" charset="0"/>
              <a:buChar char="•"/>
            </a:pPr>
            <a:r>
              <a:rPr lang="en-GB" sz="1200" dirty="0"/>
              <a:t>A hate crime strategy for Essex has now been published. This strategy will run from 2018 – 2021 and also includes an accompanying action plan. One of the key strategic themes is increasing the reporting of hate crime. The Strategic Hate Crime Partnership (SHCP) will be responsible for delivering the action plan. To achieve this the SHCP will coordinate the work of Hate Incident Reporting Centres (HIRCs) and hate crime ambassadors across Essex. This will ensure key messages are consistent across all partners. The SHCP will look to work with partners to promote the reporting of hate crime.</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Essex Police have commenced the process of designing new hate crime training packages to be delivered to all officers and staff. The focus of the new training will be on crime recording and investigation. Training packages will also seek to enhance victim welfare and reduce attrition in hate crime cases. A guide to officers and staff has already been produced which covers possible case outcomes. This will enable those investigating hate crime to seek the most appropriate outcome for the victim.</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Work on gender based hate crime is under development nationally. The Force has contributed a briefing paper to these discussions and it is anticipated that a trial recording period will take place in 2019. This will enable Essex Police to improve the recoding of hate incidents by recording hate crime against a previously unrecognised characteristic.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Anglia Ruskin University has recently published research on disability hate crime in Essex after completing a study commissioned by the OPFCC and Essex Police. The Force is currently considering the recommendations provided.  </a:t>
            </a:r>
          </a:p>
          <a:p>
            <a:endParaRPr lang="en-GB" sz="1200" b="1" i="1" dirty="0" smtClean="0">
              <a:solidFill>
                <a:srgbClr val="FF0000"/>
              </a:solidFill>
            </a:endParaRPr>
          </a:p>
          <a:p>
            <a:endParaRPr lang="en-GB" sz="1200" dirty="0">
              <a:solidFill>
                <a:srgbClr val="FF0000"/>
              </a:solidFill>
            </a:endParaRPr>
          </a:p>
          <a:p>
            <a:pPr marL="171450" indent="-171450">
              <a:buFont typeface="Arial" panose="020B0604020202020204" pitchFamily="34" charset="0"/>
              <a:buChar char="•"/>
            </a:pPr>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endParaRPr lang="en-GB" sz="2000" b="1" dirty="0">
              <a:solidFill>
                <a:schemeClr val="bg1"/>
              </a:solidFill>
            </a:endParaRPr>
          </a:p>
        </p:txBody>
      </p:sp>
    </p:spTree>
    <p:extLst>
      <p:ext uri="{BB962C8B-B14F-4D97-AF65-F5344CB8AC3E}">
        <p14:creationId xmlns:p14="http://schemas.microsoft.com/office/powerpoint/2010/main" val="4059398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16</a:t>
            </a:fld>
            <a:endParaRPr lang="en-GB" dirty="0"/>
          </a:p>
        </p:txBody>
      </p:sp>
      <p:sp>
        <p:nvSpPr>
          <p:cNvPr id="12" name="TextBox 11"/>
          <p:cNvSpPr txBox="1"/>
          <p:nvPr/>
        </p:nvSpPr>
        <p:spPr>
          <a:xfrm>
            <a:off x="8773" y="1021771"/>
            <a:ext cx="9136343" cy="4769383"/>
          </a:xfrm>
          <a:prstGeom prst="rect">
            <a:avLst/>
          </a:prstGeom>
          <a:noFill/>
        </p:spPr>
        <p:txBody>
          <a:bodyPr wrap="square" rtlCol="0">
            <a:spAutoFit/>
          </a:bodyPr>
          <a:lstStyle/>
          <a:p>
            <a:r>
              <a:rPr lang="en-GB" sz="1200" b="1" dirty="0" smtClean="0"/>
              <a:t>Working </a:t>
            </a:r>
            <a:r>
              <a:rPr lang="en-GB" sz="1200" b="1" dirty="0"/>
              <a:t>with </a:t>
            </a:r>
            <a:r>
              <a:rPr lang="en-GB" sz="1200" b="1" dirty="0" smtClean="0"/>
              <a:t>Safer Essex Roads Partnership </a:t>
            </a:r>
            <a:r>
              <a:rPr lang="en-GB" sz="1200" b="1" dirty="0"/>
              <a:t>we </a:t>
            </a:r>
            <a:r>
              <a:rPr lang="en-GB" sz="1200" b="1" dirty="0" smtClean="0"/>
              <a:t>will:</a:t>
            </a:r>
          </a:p>
          <a:p>
            <a:r>
              <a:rPr lang="en-GB" sz="1200" b="1" i="1" dirty="0" smtClean="0">
                <a:solidFill>
                  <a:schemeClr val="accent1">
                    <a:lumMod val="75000"/>
                  </a:schemeClr>
                </a:solidFill>
              </a:rPr>
              <a:t>Reduce </a:t>
            </a:r>
            <a:r>
              <a:rPr lang="en-GB" sz="1200" b="1" i="1" dirty="0">
                <a:solidFill>
                  <a:schemeClr val="accent1">
                    <a:lumMod val="75000"/>
                  </a:schemeClr>
                </a:solidFill>
              </a:rPr>
              <a:t>the numbers of people killed or seriously injured on our </a:t>
            </a:r>
            <a:r>
              <a:rPr lang="en-GB" sz="1200" b="1" i="1" dirty="0" smtClean="0">
                <a:solidFill>
                  <a:schemeClr val="accent1">
                    <a:lumMod val="75000"/>
                  </a:schemeClr>
                </a:solidFill>
              </a:rPr>
              <a:t>roads </a:t>
            </a:r>
            <a:r>
              <a:rPr lang="en-GB" sz="1200" b="1" i="1" dirty="0">
                <a:solidFill>
                  <a:schemeClr val="accent1">
                    <a:lumMod val="75000"/>
                  </a:schemeClr>
                </a:solidFill>
              </a:rPr>
              <a:t>through </a:t>
            </a:r>
            <a:r>
              <a:rPr lang="en-GB" sz="1200" b="1" i="1" dirty="0" smtClean="0">
                <a:solidFill>
                  <a:schemeClr val="accent1">
                    <a:lumMod val="75000"/>
                  </a:schemeClr>
                </a:solidFill>
              </a:rPr>
              <a:t>the </a:t>
            </a:r>
            <a:r>
              <a:rPr lang="en-GB" sz="1200" b="1" i="1" dirty="0">
                <a:solidFill>
                  <a:schemeClr val="accent1">
                    <a:lumMod val="75000"/>
                  </a:schemeClr>
                </a:solidFill>
              </a:rPr>
              <a:t>work of the multi-agency </a:t>
            </a:r>
            <a:r>
              <a:rPr lang="en-GB" sz="1200" b="1" i="1" dirty="0" smtClean="0">
                <a:solidFill>
                  <a:schemeClr val="accent1">
                    <a:lumMod val="75000"/>
                  </a:schemeClr>
                </a:solidFill>
              </a:rPr>
              <a:t>Safer </a:t>
            </a:r>
            <a:r>
              <a:rPr lang="en-GB" sz="1200" b="1" i="1" dirty="0">
                <a:solidFill>
                  <a:schemeClr val="accent1">
                    <a:lumMod val="75000"/>
                  </a:schemeClr>
                </a:solidFill>
              </a:rPr>
              <a:t>Essex Roads </a:t>
            </a:r>
            <a:r>
              <a:rPr lang="en-GB" sz="1200" b="1" i="1" dirty="0" smtClean="0">
                <a:solidFill>
                  <a:schemeClr val="accent1">
                    <a:lumMod val="75000"/>
                  </a:schemeClr>
                </a:solidFill>
              </a:rPr>
              <a:t>Partnership </a:t>
            </a:r>
            <a:r>
              <a:rPr lang="en-GB" sz="1200" b="1" i="1" dirty="0">
                <a:solidFill>
                  <a:schemeClr val="accent1">
                    <a:lumMod val="75000"/>
                  </a:schemeClr>
                </a:solidFill>
              </a:rPr>
              <a:t>on enforcement, </a:t>
            </a:r>
            <a:r>
              <a:rPr lang="en-GB" sz="1200" b="1" i="1" dirty="0" smtClean="0">
                <a:solidFill>
                  <a:schemeClr val="accent1">
                    <a:lumMod val="75000"/>
                  </a:schemeClr>
                </a:solidFill>
              </a:rPr>
              <a:t>engagement </a:t>
            </a:r>
            <a:r>
              <a:rPr lang="en-GB" sz="1200" b="1" i="1" dirty="0">
                <a:solidFill>
                  <a:schemeClr val="accent1">
                    <a:lumMod val="75000"/>
                  </a:schemeClr>
                </a:solidFill>
              </a:rPr>
              <a:t>and education</a:t>
            </a:r>
            <a:r>
              <a:rPr lang="en-GB" sz="1200" b="1" i="1" dirty="0" smtClean="0">
                <a:solidFill>
                  <a:schemeClr val="accent1">
                    <a:lumMod val="75000"/>
                  </a:schemeClr>
                </a:solidFill>
              </a:rPr>
              <a:t>.</a:t>
            </a:r>
          </a:p>
          <a:p>
            <a:endParaRPr lang="en-GB" sz="1200" dirty="0"/>
          </a:p>
          <a:p>
            <a:pPr marL="171450" lvl="0" indent="-171450">
              <a:buFont typeface="Arial" panose="020B0604020202020204" pitchFamily="34" charset="0"/>
              <a:buChar char="•"/>
            </a:pPr>
            <a:r>
              <a:rPr lang="en-GB" sz="1200" dirty="0" smtClean="0"/>
              <a:t>In </a:t>
            </a:r>
            <a:r>
              <a:rPr lang="en-GB" sz="1200" dirty="0"/>
              <a:t>the last quarter there has been a reduction in the number of KSI casualties: 11 fatal / 203 serious casualties 2018/19 v 13 fatal / 250 serious casualties 2017/18.   </a:t>
            </a:r>
            <a:endParaRPr lang="en-GB" sz="1200" dirty="0" smtClean="0"/>
          </a:p>
          <a:p>
            <a:endParaRPr lang="en-GB" sz="1200" dirty="0" smtClean="0"/>
          </a:p>
          <a:p>
            <a:pPr marL="171450" lvl="0" indent="-171450">
              <a:lnSpc>
                <a:spcPct val="107000"/>
              </a:lnSpc>
              <a:spcAft>
                <a:spcPts val="0"/>
              </a:spcAft>
              <a:buFont typeface="Arial" panose="020B0604020202020204" pitchFamily="34" charset="0"/>
              <a:buChar char="•"/>
            </a:pPr>
            <a:r>
              <a:rPr lang="en-GB" sz="1200" dirty="0">
                <a:ea typeface="Calibri"/>
                <a:cs typeface="Times New Roman"/>
              </a:rPr>
              <a:t>The summer drink &amp; drug drive campaign took place over the World Cup period between 14</a:t>
            </a:r>
            <a:r>
              <a:rPr lang="en-GB" sz="1200" baseline="30000" dirty="0">
                <a:ea typeface="Calibri"/>
                <a:cs typeface="Times New Roman"/>
              </a:rPr>
              <a:t>th</a:t>
            </a:r>
            <a:r>
              <a:rPr lang="en-GB" sz="1200" dirty="0">
                <a:ea typeface="Calibri"/>
                <a:cs typeface="Times New Roman"/>
              </a:rPr>
              <a:t> June – 15</a:t>
            </a:r>
            <a:r>
              <a:rPr lang="en-GB" sz="1200" baseline="30000" dirty="0">
                <a:ea typeface="Calibri"/>
                <a:cs typeface="Times New Roman"/>
              </a:rPr>
              <a:t>th</a:t>
            </a:r>
            <a:r>
              <a:rPr lang="en-GB" sz="1200" dirty="0">
                <a:ea typeface="Calibri"/>
                <a:cs typeface="Times New Roman"/>
              </a:rPr>
              <a:t> July. A total of 205 drivers were arrested during this campaign period an increase of 55 on the summer 2017 campaign period. The increase in arrests reflects a targeted approach to enforcement with the community playing a vital and significant role in providing information relating to drink and drug drivers. </a:t>
            </a:r>
            <a:endParaRPr lang="en-GB" sz="1200" dirty="0" smtClean="0">
              <a:ea typeface="Calibri"/>
              <a:cs typeface="Times New Roman"/>
            </a:endParaRPr>
          </a:p>
          <a:p>
            <a:pPr lvl="0">
              <a:lnSpc>
                <a:spcPct val="107000"/>
              </a:lnSpc>
              <a:spcAft>
                <a:spcPts val="0"/>
              </a:spcAft>
            </a:pPr>
            <a:r>
              <a:rPr lang="en-GB" sz="1200" dirty="0" smtClean="0">
                <a:ea typeface="Calibri"/>
                <a:cs typeface="Times New Roman"/>
              </a:rPr>
              <a:t> </a:t>
            </a:r>
            <a:endParaRPr lang="en-GB" sz="1200" dirty="0">
              <a:ea typeface="Calibri"/>
              <a:cs typeface="Times New Roman"/>
            </a:endParaRPr>
          </a:p>
          <a:p>
            <a:pPr marL="171450" lvl="0" indent="-171450">
              <a:lnSpc>
                <a:spcPct val="107000"/>
              </a:lnSpc>
              <a:spcAft>
                <a:spcPts val="0"/>
              </a:spcAft>
              <a:buFont typeface="Arial" panose="020B0604020202020204" pitchFamily="34" charset="0"/>
              <a:buChar char="•"/>
            </a:pPr>
            <a:r>
              <a:rPr lang="en-GB" sz="1200" dirty="0">
                <a:ea typeface="Calibri"/>
                <a:cs typeface="Times New Roman"/>
              </a:rPr>
              <a:t>During the last quarter the Safer Essex Roads Partnership has been preparing a road safety campaign focused on protecting more vulnerable road users such as cyclists and horse riders. A scheme entitled “Safe Pass” </a:t>
            </a:r>
            <a:r>
              <a:rPr lang="en-GB" sz="1200" dirty="0" smtClean="0">
                <a:ea typeface="Calibri"/>
                <a:cs typeface="Times New Roman"/>
              </a:rPr>
              <a:t>has been launched.</a:t>
            </a:r>
          </a:p>
          <a:p>
            <a:pPr lvl="0">
              <a:lnSpc>
                <a:spcPct val="107000"/>
              </a:lnSpc>
              <a:spcAft>
                <a:spcPts val="0"/>
              </a:spcAft>
            </a:pPr>
            <a:endParaRPr lang="en-GB" sz="1200" dirty="0">
              <a:ea typeface="Calibri"/>
              <a:cs typeface="Times New Roman"/>
            </a:endParaRPr>
          </a:p>
          <a:p>
            <a:pPr marL="171450" lvl="0" indent="-171450">
              <a:lnSpc>
                <a:spcPct val="107000"/>
              </a:lnSpc>
              <a:spcAft>
                <a:spcPts val="800"/>
              </a:spcAft>
              <a:buFont typeface="Arial" panose="020B0604020202020204" pitchFamily="34" charset="0"/>
              <a:buChar char="•"/>
            </a:pPr>
            <a:r>
              <a:rPr lang="en-GB" sz="1200" dirty="0">
                <a:ea typeface="Calibri"/>
                <a:cs typeface="Times New Roman"/>
              </a:rPr>
              <a:t>Essex Police continues to maximise the use of technology and available powers when enforcing speed limits and has now provided </a:t>
            </a:r>
            <a:r>
              <a:rPr lang="en-GB" sz="1200" dirty="0" smtClean="0">
                <a:ea typeface="Calibri"/>
                <a:cs typeface="Times New Roman"/>
              </a:rPr>
              <a:t>PCSOs </a:t>
            </a:r>
            <a:r>
              <a:rPr lang="en-GB" sz="1200" dirty="0">
                <a:ea typeface="Calibri"/>
                <a:cs typeface="Times New Roman"/>
              </a:rPr>
              <a:t>within the </a:t>
            </a:r>
            <a:r>
              <a:rPr lang="en-GB" sz="1200" dirty="0" err="1">
                <a:ea typeface="Calibri"/>
                <a:cs typeface="Times New Roman"/>
              </a:rPr>
              <a:t>Tendring</a:t>
            </a:r>
            <a:r>
              <a:rPr lang="en-GB" sz="1200" dirty="0">
                <a:ea typeface="Calibri"/>
                <a:cs typeface="Times New Roman"/>
              </a:rPr>
              <a:t> District with equipment and training to enforce speed limits in support of local Community Speed Watch groups and district wide concerns relating to vehicle speeds. This is likely to extend to PCSO staff within Braintree / </a:t>
            </a:r>
            <a:r>
              <a:rPr lang="en-GB" sz="1200" dirty="0" err="1">
                <a:ea typeface="Calibri"/>
                <a:cs typeface="Times New Roman"/>
              </a:rPr>
              <a:t>Uttlesford</a:t>
            </a:r>
            <a:r>
              <a:rPr lang="en-GB" sz="1200" dirty="0">
                <a:ea typeface="Calibri"/>
                <a:cs typeface="Times New Roman"/>
              </a:rPr>
              <a:t> having use of the same equipment.            </a:t>
            </a:r>
          </a:p>
          <a:p>
            <a:endParaRPr lang="en-GB" sz="1200" dirty="0" smtClean="0"/>
          </a:p>
          <a:p>
            <a:endParaRPr lang="en-GB" sz="1200" dirty="0" smtClean="0"/>
          </a:p>
          <a:p>
            <a:endParaRPr lang="en-GB" sz="1200" dirty="0"/>
          </a:p>
          <a:p>
            <a:endParaRPr lang="en-GB" sz="1200" dirty="0"/>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a:solidFill>
                <a:schemeClr val="accent1">
                  <a:lumMod val="75000"/>
                </a:schemeClr>
              </a:solidFill>
            </a:endParaRPr>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7 – Improve </a:t>
            </a:r>
            <a:r>
              <a:rPr lang="en-GB" sz="1600" b="1" dirty="0" smtClean="0">
                <a:solidFill>
                  <a:schemeClr val="bg1"/>
                </a:solidFill>
              </a:rPr>
              <a:t>Safety </a:t>
            </a:r>
            <a:r>
              <a:rPr lang="en-GB" sz="1600" b="1" dirty="0">
                <a:solidFill>
                  <a:schemeClr val="bg1"/>
                </a:solidFill>
              </a:rPr>
              <a:t>on o</a:t>
            </a:r>
            <a:r>
              <a:rPr lang="en-GB" sz="1600" b="1" dirty="0" smtClean="0">
                <a:solidFill>
                  <a:schemeClr val="bg1"/>
                </a:solidFill>
              </a:rPr>
              <a:t>ur Roads</a:t>
            </a:r>
            <a:endParaRPr lang="en-GB" sz="1600" b="1" dirty="0">
              <a:solidFill>
                <a:schemeClr val="bg1"/>
              </a:solidFill>
            </a:endParaRPr>
          </a:p>
        </p:txBody>
      </p:sp>
      <p:sp>
        <p:nvSpPr>
          <p:cNvPr id="10" name="Rectangle 9"/>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265351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993" y="1293615"/>
            <a:ext cx="7488840" cy="4896543"/>
          </a:xfrm>
        </p:spPr>
        <p:txBody>
          <a:bodyPr>
            <a:normAutofit/>
          </a:bodyPr>
          <a:lstStyle/>
          <a:p>
            <a:pPr marL="0" indent="0">
              <a:buNone/>
            </a:pPr>
            <a:endParaRPr lang="en-GB" sz="1200" b="1" dirty="0" smtClean="0"/>
          </a:p>
          <a:p>
            <a:pPr marL="0" indent="0">
              <a:buNone/>
            </a:pPr>
            <a:r>
              <a:rPr lang="en-GB" sz="1200" b="1" dirty="0" smtClean="0"/>
              <a:t>	          					                       </a:t>
            </a:r>
            <a:endParaRPr lang="en-GB" sz="1200" b="1" u="sng" dirty="0"/>
          </a:p>
          <a:p>
            <a:pPr marL="179387" indent="0">
              <a:buNone/>
            </a:pPr>
            <a:endParaRPr lang="en-GB" sz="1200" dirty="0" smtClean="0">
              <a:solidFill>
                <a:srgbClr val="FF0000"/>
              </a:solidFill>
            </a:endParaRPr>
          </a:p>
          <a:p>
            <a:pPr marL="179387" indent="0">
              <a:buNone/>
            </a:pPr>
            <a:r>
              <a:rPr lang="en-GB" sz="1200" b="1" dirty="0" smtClean="0"/>
              <a:t>Priority </a:t>
            </a:r>
            <a:r>
              <a:rPr lang="en-GB" sz="1200" b="1" dirty="0"/>
              <a:t>1 </a:t>
            </a:r>
            <a:r>
              <a:rPr lang="en-GB" sz="1200" dirty="0"/>
              <a:t>– More Local, Visible and Accessible </a:t>
            </a:r>
            <a:r>
              <a:rPr lang="en-GB" sz="1200" dirty="0" smtClean="0"/>
              <a:t>Policing				3-5</a:t>
            </a:r>
            <a:endParaRPr lang="en-GB" sz="1200" dirty="0"/>
          </a:p>
          <a:p>
            <a:pPr indent="-163513"/>
            <a:endParaRPr lang="en-GB" sz="1200" dirty="0"/>
          </a:p>
          <a:p>
            <a:pPr marL="179387" indent="0">
              <a:buNone/>
            </a:pPr>
            <a:r>
              <a:rPr lang="en-GB" sz="1200" b="1" dirty="0"/>
              <a:t>Priority 2 </a:t>
            </a:r>
            <a:r>
              <a:rPr lang="en-GB" sz="1200" dirty="0" smtClean="0"/>
              <a:t>– </a:t>
            </a:r>
            <a:r>
              <a:rPr lang="en-GB" sz="1200" dirty="0"/>
              <a:t>Crack Down on Anti-social Behaviour				6</a:t>
            </a:r>
          </a:p>
          <a:p>
            <a:pPr indent="-163513"/>
            <a:endParaRPr lang="en-GB" sz="1200" dirty="0"/>
          </a:p>
          <a:p>
            <a:pPr marL="179387" indent="0">
              <a:buNone/>
            </a:pPr>
            <a:r>
              <a:rPr lang="en-GB" sz="1200" b="1" dirty="0"/>
              <a:t>Priority 3 </a:t>
            </a:r>
            <a:r>
              <a:rPr lang="en-GB" sz="1200" dirty="0"/>
              <a:t>– Breaking the Cycle of Domestic Abuse </a:t>
            </a:r>
            <a:r>
              <a:rPr lang="en-GB" sz="1200" dirty="0" smtClean="0"/>
              <a:t>				7-8</a:t>
            </a:r>
            <a:endParaRPr lang="en-GB" sz="1200" dirty="0"/>
          </a:p>
          <a:p>
            <a:pPr indent="-163513"/>
            <a:endParaRPr lang="en-GB" sz="1200" dirty="0"/>
          </a:p>
          <a:p>
            <a:pPr marL="179387" indent="0">
              <a:buNone/>
            </a:pPr>
            <a:r>
              <a:rPr lang="en-GB" sz="1200" b="1" dirty="0"/>
              <a:t>Priority 4 </a:t>
            </a:r>
            <a:r>
              <a:rPr lang="en-GB" sz="1200" dirty="0"/>
              <a:t>– Reverse the Trend in Serious </a:t>
            </a:r>
            <a:r>
              <a:rPr lang="en-GB" sz="1200" dirty="0" smtClean="0"/>
              <a:t>Violence				9-10</a:t>
            </a:r>
          </a:p>
          <a:p>
            <a:pPr indent="-163513"/>
            <a:endParaRPr lang="en-GB" sz="1200" dirty="0"/>
          </a:p>
          <a:p>
            <a:pPr marL="179387" indent="0">
              <a:buNone/>
            </a:pPr>
            <a:r>
              <a:rPr lang="en-GB" sz="1200" b="1" dirty="0"/>
              <a:t>Priority 5 </a:t>
            </a:r>
            <a:r>
              <a:rPr lang="en-GB" sz="1200" dirty="0"/>
              <a:t>– Tackle Gangs and Organised Crime				</a:t>
            </a:r>
            <a:r>
              <a:rPr lang="en-GB" sz="1200" dirty="0" smtClean="0"/>
              <a:t>11-12</a:t>
            </a:r>
            <a:endParaRPr lang="en-GB" sz="1200" dirty="0"/>
          </a:p>
          <a:p>
            <a:pPr indent="-163513"/>
            <a:endParaRPr lang="en-GB" sz="1200" dirty="0"/>
          </a:p>
          <a:p>
            <a:pPr marL="179387" indent="0">
              <a:buNone/>
            </a:pPr>
            <a:r>
              <a:rPr lang="en-GB" sz="1200" b="1" dirty="0"/>
              <a:t>Priority 6 </a:t>
            </a:r>
            <a:r>
              <a:rPr lang="en-GB" sz="1200" dirty="0"/>
              <a:t>– Protecting Children and Vulnerable </a:t>
            </a:r>
            <a:r>
              <a:rPr lang="en-GB" sz="1200" dirty="0" smtClean="0"/>
              <a:t>People				13-15</a:t>
            </a:r>
          </a:p>
          <a:p>
            <a:pPr indent="-163513"/>
            <a:endParaRPr lang="en-GB" sz="1200" dirty="0"/>
          </a:p>
          <a:p>
            <a:pPr marL="179387" indent="0">
              <a:buNone/>
            </a:pPr>
            <a:r>
              <a:rPr lang="en-GB" sz="1200" b="1" dirty="0"/>
              <a:t>Priority 7 </a:t>
            </a:r>
            <a:r>
              <a:rPr lang="en-GB" sz="1200" dirty="0"/>
              <a:t>– Improve Safety on our </a:t>
            </a:r>
            <a:r>
              <a:rPr lang="en-GB" sz="1200" dirty="0" smtClean="0"/>
              <a:t>Roads					16</a:t>
            </a:r>
            <a:endParaRPr lang="en-GB" sz="1200" b="1" dirty="0"/>
          </a:p>
        </p:txBody>
      </p:sp>
      <p:sp>
        <p:nvSpPr>
          <p:cNvPr id="5" name="Slide Number Placeholder 4"/>
          <p:cNvSpPr>
            <a:spLocks noGrp="1"/>
          </p:cNvSpPr>
          <p:nvPr>
            <p:ph type="sldNum" sz="quarter" idx="12"/>
          </p:nvPr>
        </p:nvSpPr>
        <p:spPr>
          <a:xfrm>
            <a:off x="6732240" y="6356350"/>
            <a:ext cx="2133600" cy="365125"/>
          </a:xfrm>
        </p:spPr>
        <p:txBody>
          <a:bodyPr/>
          <a:lstStyle/>
          <a:p>
            <a:fld id="{E0D83E65-4E55-4BA6-A0BC-212B9D3BDCE3}" type="slidenum">
              <a:rPr lang="en-GB" smtClean="0"/>
              <a:pPr/>
              <a:t>2</a:t>
            </a:fld>
            <a:endParaRPr lang="en-GB" dirty="0"/>
          </a:p>
        </p:txBody>
      </p:sp>
      <p:sp>
        <p:nvSpPr>
          <p:cNvPr id="8" name="Rectangle 7"/>
          <p:cNvSpPr/>
          <p:nvPr/>
        </p:nvSpPr>
        <p:spPr>
          <a:xfrm>
            <a:off x="1116" y="0"/>
            <a:ext cx="9142884"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Rectangle 11"/>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Contents</a:t>
            </a:r>
          </a:p>
        </p:txBody>
      </p:sp>
      <p:sp>
        <p:nvSpPr>
          <p:cNvPr id="15" name="Rectangle 14"/>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119064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3</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5" y="1021901"/>
            <a:ext cx="9142885" cy="5755422"/>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Boost community volunteering, encourage the Active Citizen Programme and grow the police family – doubling the Special Constabulary, with a Special Constable in every community.</a:t>
            </a:r>
          </a:p>
          <a:p>
            <a:pPr marL="171450" lvl="0" indent="-171450">
              <a:buFont typeface="Arial" panose="020B0604020202020204" pitchFamily="34" charset="0"/>
              <a:buChar char="•"/>
            </a:pPr>
            <a:endParaRPr lang="en-GB" sz="800" dirty="0" smtClean="0"/>
          </a:p>
          <a:p>
            <a:pPr marL="171450" lvl="0" indent="-171450">
              <a:buFont typeface="Arial" panose="020B0604020202020204" pitchFamily="34" charset="0"/>
              <a:buChar char="•"/>
            </a:pPr>
            <a:r>
              <a:rPr lang="en-GB" sz="1200" dirty="0" smtClean="0"/>
              <a:t>The </a:t>
            </a:r>
            <a:r>
              <a:rPr lang="en-GB" sz="1200" dirty="0"/>
              <a:t>Special Constable headcount increased from 397 at the end of August 2017 to 464 at the end of August 2018 (67 additional officers); a further 25 officers are scheduled to start in September 2018.  In the last quarter there have been 145 applications to join the Special Constabulary; 78 candidates are currently in pre-employment checks.  The #</a:t>
            </a:r>
            <a:r>
              <a:rPr lang="en-GB" sz="1200" dirty="0" err="1"/>
              <a:t>MyOtherLife</a:t>
            </a:r>
            <a:r>
              <a:rPr lang="en-GB" sz="1200" dirty="0"/>
              <a:t> campaign continues and we will see increased promotional activity through the autumn. </a:t>
            </a:r>
            <a:endParaRPr lang="en-GB" sz="1200" dirty="0" smtClean="0"/>
          </a:p>
          <a:p>
            <a:pPr lvl="0"/>
            <a:r>
              <a:rPr lang="en-GB" sz="1200" dirty="0" smtClean="0"/>
              <a:t> </a:t>
            </a:r>
          </a:p>
          <a:p>
            <a:pPr marL="171450" indent="-171450">
              <a:buFont typeface="Arial" panose="020B0604020202020204" pitchFamily="34" charset="0"/>
              <a:buChar char="•"/>
            </a:pPr>
            <a:r>
              <a:rPr lang="en-GB" sz="1200" dirty="0" smtClean="0"/>
              <a:t>In </a:t>
            </a:r>
            <a:r>
              <a:rPr lang="en-GB" sz="1200" dirty="0"/>
              <a:t>the three months to 31</a:t>
            </a:r>
            <a:r>
              <a:rPr lang="en-GB" sz="1200" baseline="30000" dirty="0"/>
              <a:t>st</a:t>
            </a:r>
            <a:r>
              <a:rPr lang="en-GB" sz="1200" dirty="0"/>
              <a:t> August 2018, Special Constables provided 40,943 hours of service; this is an increase of 34% when compared to the same period in 2017, when Special Constables provided 30,486 hours of service.  There was also a 32% increase in the numbers of hours spent on operational duties (those where officers are most likely to be visible to the public) compared to the same period in 2017: 27,723 to 20,851.  This is equivalent to an additional 83 full-time officers (£1m salary equivalent over a quarter).  Special Constables recorded 16,863 hours of visible policing in the three months to 31</a:t>
            </a:r>
            <a:r>
              <a:rPr lang="en-GB" sz="1200" baseline="30000" dirty="0"/>
              <a:t>st</a:t>
            </a:r>
            <a:r>
              <a:rPr lang="en-GB" sz="1200" dirty="0"/>
              <a:t> May 2018 (this equates to an average of 183 hours per day). </a:t>
            </a:r>
          </a:p>
          <a:p>
            <a:r>
              <a:rPr lang="en-GB" sz="1200" dirty="0"/>
              <a:t> </a:t>
            </a:r>
          </a:p>
          <a:p>
            <a:pPr marL="171450" indent="-171450">
              <a:buFont typeface="Arial" panose="020B0604020202020204" pitchFamily="34" charset="0"/>
              <a:buChar char="•"/>
            </a:pPr>
            <a:r>
              <a:rPr lang="en-GB" sz="1200" dirty="0"/>
              <a:t>Witham-dedicated Community Special Constables funded by the Parish Council are in post and have attracted positive publicity on social and print media. Another 4 potential Community Special Constables for other areas have passed assessment centres.  </a:t>
            </a:r>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r>
              <a:rPr lang="en-GB" sz="1200" dirty="0" smtClean="0"/>
              <a:t>Braintree </a:t>
            </a:r>
            <a:r>
              <a:rPr lang="en-GB" sz="1200" dirty="0"/>
              <a:t>&amp; </a:t>
            </a:r>
            <a:r>
              <a:rPr lang="en-GB" sz="1200" dirty="0" err="1" smtClean="0"/>
              <a:t>Uttlesford</a:t>
            </a:r>
            <a:r>
              <a:rPr lang="en-GB" sz="1200" dirty="0" smtClean="0"/>
              <a:t>: </a:t>
            </a:r>
            <a:r>
              <a:rPr lang="en-GB" sz="1200" dirty="0"/>
              <a:t>Special Constables has increased to 36 and are regularly performing over </a:t>
            </a:r>
            <a:r>
              <a:rPr lang="en-GB" sz="1200" dirty="0" smtClean="0"/>
              <a:t>1,000 </a:t>
            </a:r>
            <a:r>
              <a:rPr lang="en-GB" sz="1200" dirty="0"/>
              <a:t>hours of service a month </a:t>
            </a:r>
            <a:r>
              <a:rPr lang="en-GB" sz="1200" dirty="0" smtClean="0"/>
              <a:t>in local </a:t>
            </a:r>
            <a:r>
              <a:rPr lang="en-GB" sz="1200" dirty="0"/>
              <a:t>communities. We have additional recruitment events planned as part of the Police &amp; Fire Collaboration Project ‘Safe, Well &amp; Secure Event’ being held in Saffron Walden at the end of September. </a:t>
            </a:r>
            <a:endParaRPr lang="en-GB" sz="1200" dirty="0" smtClean="0"/>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1200" dirty="0"/>
              <a:t>The Rural Community Builders initiative (Police &amp; Fire Collaboration) </a:t>
            </a:r>
            <a:r>
              <a:rPr lang="en-GB" sz="1200" dirty="0" smtClean="0"/>
              <a:t>are </a:t>
            </a:r>
            <a:r>
              <a:rPr lang="en-GB" sz="1200" dirty="0"/>
              <a:t>active across the Braintree &amp; </a:t>
            </a:r>
            <a:r>
              <a:rPr lang="en-GB" sz="1200" dirty="0" err="1"/>
              <a:t>Uttlesford</a:t>
            </a:r>
            <a:r>
              <a:rPr lang="en-GB" sz="1200" dirty="0"/>
              <a:t> </a:t>
            </a:r>
            <a:r>
              <a:rPr lang="en-GB" sz="1200" dirty="0" smtClean="0"/>
              <a:t>districts.  They </a:t>
            </a:r>
            <a:r>
              <a:rPr lang="en-GB" sz="1200" dirty="0"/>
              <a:t>have been working closing with officers from the </a:t>
            </a:r>
            <a:r>
              <a:rPr lang="en-GB" sz="1200" dirty="0" smtClean="0"/>
              <a:t>Community Policing Team (CPT) </a:t>
            </a:r>
            <a:r>
              <a:rPr lang="en-GB" sz="1200" dirty="0"/>
              <a:t>on Rural Crime Information Days, </a:t>
            </a:r>
            <a:r>
              <a:rPr lang="en-GB" sz="1200" dirty="0" smtClean="0"/>
              <a:t>attending </a:t>
            </a:r>
            <a:r>
              <a:rPr lang="en-GB" sz="1200" dirty="0"/>
              <a:t>DPA Tasking and have been trained in crime </a:t>
            </a:r>
            <a:r>
              <a:rPr lang="en-GB" sz="1200" dirty="0" smtClean="0"/>
              <a:t>prevention; this </a:t>
            </a:r>
            <a:r>
              <a:rPr lang="en-GB" sz="1200" dirty="0"/>
              <a:t>allows them to take referrals from officers the local Policing Team, </a:t>
            </a:r>
            <a:r>
              <a:rPr lang="en-GB" sz="1200" dirty="0" smtClean="0"/>
              <a:t>CPT </a:t>
            </a:r>
            <a:r>
              <a:rPr lang="en-GB" sz="1200" dirty="0"/>
              <a:t>and </a:t>
            </a:r>
            <a:r>
              <a:rPr lang="en-GB" sz="1200" dirty="0" smtClean="0"/>
              <a:t>Criminal Investigation Department (CID) </a:t>
            </a:r>
            <a:r>
              <a:rPr lang="en-GB" sz="1200" dirty="0"/>
              <a:t>providing reassurance </a:t>
            </a:r>
            <a:r>
              <a:rPr lang="en-GB" sz="1200" dirty="0" smtClean="0"/>
              <a:t>and </a:t>
            </a:r>
            <a:r>
              <a:rPr lang="en-GB" sz="1200" dirty="0"/>
              <a:t>crime prevention visits</a:t>
            </a:r>
            <a:r>
              <a:rPr lang="en-GB" sz="1200" dirty="0" smtClean="0"/>
              <a:t>.</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1200" dirty="0" err="1" smtClean="0"/>
              <a:t>Tendring</a:t>
            </a:r>
            <a:r>
              <a:rPr lang="en-GB" sz="1200" dirty="0" smtClean="0"/>
              <a:t>: </a:t>
            </a:r>
            <a:r>
              <a:rPr lang="en-GB" sz="1200" dirty="0"/>
              <a:t>We have </a:t>
            </a:r>
            <a:r>
              <a:rPr lang="en-GB" sz="1200" dirty="0" smtClean="0"/>
              <a:t>increased our </a:t>
            </a:r>
            <a:r>
              <a:rPr lang="en-GB" sz="1200" dirty="0"/>
              <a:t>Active Citizens to </a:t>
            </a:r>
            <a:r>
              <a:rPr lang="en-GB" sz="1200" dirty="0" smtClean="0"/>
              <a:t>six </a:t>
            </a:r>
            <a:r>
              <a:rPr lang="en-GB" sz="1200" dirty="0"/>
              <a:t>over the summer. With the assistance of our Community Safety Partnership members, we have organised Street Action </a:t>
            </a:r>
            <a:r>
              <a:rPr lang="en-GB" sz="1200" dirty="0" smtClean="0"/>
              <a:t>Days. </a:t>
            </a:r>
            <a:endParaRPr lang="en-GB" sz="1200" b="1" i="1" dirty="0" smtClean="0">
              <a:solidFill>
                <a:srgbClr val="FF0000"/>
              </a:solidFill>
            </a:endParaRPr>
          </a:p>
          <a:p>
            <a:endParaRPr lang="en-GB" sz="800" b="1" i="1" dirty="0" smtClean="0">
              <a:solidFill>
                <a:srgbClr val="FF0000"/>
              </a:solidFill>
            </a:endParaRPr>
          </a:p>
          <a:p>
            <a:pPr marL="171450" indent="-171450">
              <a:buFont typeface="Arial" panose="020B0604020202020204" pitchFamily="34" charset="0"/>
              <a:buChar char="•"/>
            </a:pPr>
            <a:r>
              <a:rPr lang="en-GB" sz="1200" dirty="0"/>
              <a:t> Discussions are ongoing with big businesses in </a:t>
            </a:r>
            <a:r>
              <a:rPr lang="en-GB" sz="1200" dirty="0" smtClean="0"/>
              <a:t>West </a:t>
            </a:r>
            <a:r>
              <a:rPr lang="en-GB" sz="1200" dirty="0"/>
              <a:t>LPA to </a:t>
            </a:r>
            <a:r>
              <a:rPr lang="en-GB" sz="1200" dirty="0" smtClean="0"/>
              <a:t>assist </a:t>
            </a:r>
            <a:r>
              <a:rPr lang="en-GB" sz="1200" dirty="0"/>
              <a:t>in the recruitment of </a:t>
            </a:r>
            <a:r>
              <a:rPr lang="en-GB" sz="1200" dirty="0" smtClean="0"/>
              <a:t>specials. Public </a:t>
            </a:r>
            <a:r>
              <a:rPr lang="en-GB" sz="1200" dirty="0"/>
              <a:t>events in the West LPA have </a:t>
            </a:r>
            <a:endParaRPr lang="en-GB" sz="1200" dirty="0" smtClean="0"/>
          </a:p>
          <a:p>
            <a:r>
              <a:rPr lang="en-GB" sz="1200" dirty="0" smtClean="0"/>
              <a:t>      recently </a:t>
            </a:r>
            <a:r>
              <a:rPr lang="en-GB" sz="1200" dirty="0"/>
              <a:t>been policed entirely by </a:t>
            </a:r>
            <a:r>
              <a:rPr lang="en-GB" sz="1200" dirty="0" smtClean="0"/>
              <a:t>Specials.</a:t>
            </a:r>
            <a:endParaRPr lang="en-GB" sz="1200" dirty="0"/>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188722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prstClr val="white"/>
              </a:solidFill>
            </a:endParaRPr>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solidFill>
                  <a:prstClr val="black"/>
                </a:solidFill>
              </a:rPr>
              <a:pPr/>
              <a:t>4</a:t>
            </a:fld>
            <a:endParaRPr lang="en-GB" dirty="0">
              <a:solidFill>
                <a:prstClr val="black"/>
              </a:solidFill>
            </a:endParaRPr>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prstClr val="white"/>
                </a:solidFill>
              </a:rPr>
              <a:t>Priority 1 - More Local, Visible and Accessible Policing</a:t>
            </a:r>
          </a:p>
        </p:txBody>
      </p:sp>
      <p:sp>
        <p:nvSpPr>
          <p:cNvPr id="13" name="TextBox 12"/>
          <p:cNvSpPr txBox="1"/>
          <p:nvPr/>
        </p:nvSpPr>
        <p:spPr>
          <a:xfrm>
            <a:off x="1116" y="1021771"/>
            <a:ext cx="9144000" cy="5816977"/>
          </a:xfrm>
          <a:prstGeom prst="rect">
            <a:avLst/>
          </a:prstGeom>
          <a:noFill/>
        </p:spPr>
        <p:txBody>
          <a:bodyPr wrap="square" rtlCol="0">
            <a:spAutoFit/>
          </a:bodyPr>
          <a:lstStyle/>
          <a:p>
            <a:r>
              <a:rPr lang="en-GB" sz="1200" b="1" dirty="0">
                <a:solidFill>
                  <a:prstClr val="black"/>
                </a:solidFill>
              </a:rPr>
              <a:t>We will:</a:t>
            </a:r>
          </a:p>
          <a:p>
            <a:r>
              <a:rPr lang="en-GB" sz="1200" b="1" i="1" dirty="0">
                <a:solidFill>
                  <a:srgbClr val="4F81BD">
                    <a:lumMod val="75000"/>
                  </a:srgbClr>
                </a:solidFill>
              </a:rPr>
              <a:t>Make it easy to contact the police through ‘Do It Online’ and improvements to 101 ensuring that the public get a swift and responsive service from the police.</a:t>
            </a:r>
          </a:p>
          <a:p>
            <a:endParaRPr lang="en-GB" sz="1200" b="1" i="1" dirty="0">
              <a:solidFill>
                <a:srgbClr val="4F81BD">
                  <a:lumMod val="75000"/>
                </a:srgbClr>
              </a:solidFill>
            </a:endParaRPr>
          </a:p>
          <a:p>
            <a:pPr marL="171450" indent="-171450">
              <a:buFont typeface="Arial" panose="020B0604020202020204" pitchFamily="34" charset="0"/>
              <a:buChar char="•"/>
            </a:pPr>
            <a:r>
              <a:rPr lang="en-GB" sz="1200" dirty="0">
                <a:solidFill>
                  <a:prstClr val="black"/>
                </a:solidFill>
              </a:rPr>
              <a:t> </a:t>
            </a:r>
            <a:r>
              <a:rPr lang="en-GB" sz="1200" dirty="0"/>
              <a:t>Summer 2018 has seen a significant increase in demand across 999 and 101 call services. We are now starting to see the seasonal trend diminish as expected, but the continued good weather has kept call numbers </a:t>
            </a:r>
            <a:r>
              <a:rPr lang="en-GB" sz="1200" dirty="0" smtClean="0"/>
              <a:t>high, </a:t>
            </a:r>
            <a:r>
              <a:rPr lang="en-GB" sz="1200" dirty="0"/>
              <a:t>with some weekends seeing a third more 999 calls than during the week (note that weekdays are the busiest for all call demand).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The average time for a 101 call to be answered by the Switchboard (primary call handling - the first opportunity a member of the public can speak to a member of Essex Police staff) is positive.  Over the last three months 172,269 were received, </a:t>
            </a:r>
            <a:r>
              <a:rPr lang="en-GB" sz="1200" dirty="0" smtClean="0"/>
              <a:t>and only </a:t>
            </a:r>
            <a:r>
              <a:rPr lang="en-GB" sz="1200" dirty="0"/>
              <a:t>0.67% of those calls were abandoned. The average answer time is now 4 seconds, which is a second faster than the last reporting period. A program of work to identify and educate repeat callers and streamline processes with other agencies who generate a high volumes of calls.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101 wait times within </a:t>
            </a:r>
            <a:r>
              <a:rPr lang="en-GB" sz="1200" dirty="0" smtClean="0"/>
              <a:t>the Force Control Room (FCR) </a:t>
            </a:r>
            <a:r>
              <a:rPr lang="en-GB" sz="1200" dirty="0"/>
              <a:t>average </a:t>
            </a:r>
            <a:r>
              <a:rPr lang="en-GB" sz="1200" dirty="0" smtClean="0"/>
              <a:t>5 minutes </a:t>
            </a:r>
            <a:r>
              <a:rPr lang="en-GB" sz="1200" dirty="0"/>
              <a:t>28 seconds and </a:t>
            </a:r>
            <a:r>
              <a:rPr lang="en-GB" sz="1200" dirty="0" smtClean="0"/>
              <a:t>18 minutes within </a:t>
            </a:r>
            <a:r>
              <a:rPr lang="en-GB" sz="1200" dirty="0"/>
              <a:t>Crime </a:t>
            </a:r>
            <a:r>
              <a:rPr lang="en-GB" sz="1200" dirty="0" smtClean="0"/>
              <a:t>Bureau. </a:t>
            </a:r>
            <a:r>
              <a:rPr lang="en-GB" sz="1200" dirty="0"/>
              <a:t>These have been more challenging over the summer months, but work to promote online services and more time to fight campaigns in the media are seeing a shift to online services that are more efficient. This growth is slow, but steady.</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To improve our efficiencies around 101 call handling, process changes within Contact Management Command have included a shortened calls protocol and additional training to equip staff to deliver more services at first point of contact (direct crime recording, recording intelligence reports). Within the Crime Bureau, a significant factor has been the robust management and introduction of mobile devices and direct input for officers not equipped with these devices. Crime Bureau average call wait times have remained better than last year, despite summer demand and continual Athena failure.  </a:t>
            </a:r>
          </a:p>
          <a:p>
            <a:pPr marL="171450" indent="-171450">
              <a:buFont typeface="Arial" panose="020B0604020202020204" pitchFamily="34" charset="0"/>
              <a:buChar char="•"/>
            </a:pPr>
            <a:endParaRPr lang="en-GB" sz="1200" strike="sngStrike" dirty="0"/>
          </a:p>
          <a:p>
            <a:pPr marL="171450" indent="-171450">
              <a:buFont typeface="Arial" panose="020B0604020202020204" pitchFamily="34" charset="0"/>
              <a:buChar char="•"/>
            </a:pPr>
            <a:r>
              <a:rPr lang="en-GB" sz="1200" dirty="0"/>
              <a:t>Online reporting continues to </a:t>
            </a:r>
            <a:r>
              <a:rPr lang="en-GB" sz="1200" dirty="0" smtClean="0"/>
              <a:t>improve; </a:t>
            </a:r>
            <a:r>
              <a:rPr lang="en-GB" sz="1200" dirty="0"/>
              <a:t>we use social media and the switchboard to publicise the benefits. This reporting quarter has seen 9,023 on line reports (ASB</a:t>
            </a:r>
            <a:r>
              <a:rPr lang="en-GB" sz="1200" dirty="0" smtClean="0"/>
              <a:t>, Crime, RTC</a:t>
            </a:r>
            <a:r>
              <a:rPr lang="en-GB" sz="1200" dirty="0"/>
              <a:t>, Lost and found property</a:t>
            </a:r>
            <a:r>
              <a:rPr lang="en-GB" sz="1200" dirty="0" smtClean="0"/>
              <a:t>), an </a:t>
            </a:r>
            <a:r>
              <a:rPr lang="en-GB" sz="1200" dirty="0"/>
              <a:t>increase of just under 11% on the previous quarter.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To ensure increased demand could be </a:t>
            </a:r>
            <a:r>
              <a:rPr lang="en-GB" sz="1200" dirty="0" smtClean="0"/>
              <a:t>met, </a:t>
            </a:r>
            <a:r>
              <a:rPr lang="en-GB" sz="1200" dirty="0"/>
              <a:t>a summer plan was implemented in June 2018. This included an uplift in call taking staff, liaising with other departments to ensure </a:t>
            </a:r>
            <a:r>
              <a:rPr lang="en-GB" sz="1200" dirty="0" smtClean="0"/>
              <a:t>out-of</a:t>
            </a:r>
            <a:r>
              <a:rPr lang="en-GB" sz="1200" dirty="0"/>
              <a:t>-</a:t>
            </a:r>
            <a:r>
              <a:rPr lang="en-GB" sz="1200" dirty="0" smtClean="0"/>
              <a:t>office </a:t>
            </a:r>
            <a:r>
              <a:rPr lang="en-GB" sz="1200" dirty="0"/>
              <a:t>replies and answer phone messages were </a:t>
            </a:r>
            <a:r>
              <a:rPr lang="en-GB" sz="1200" dirty="0" smtClean="0"/>
              <a:t>up-to-date </a:t>
            </a:r>
            <a:r>
              <a:rPr lang="en-GB" sz="1200" dirty="0"/>
              <a:t>to reduce unnecessary 101 calls. Switchboard staff were actively encouraging callers to use our </a:t>
            </a:r>
            <a:r>
              <a:rPr lang="en-GB" sz="1200" dirty="0" smtClean="0"/>
              <a:t>online </a:t>
            </a:r>
            <a:r>
              <a:rPr lang="en-GB" sz="1200" dirty="0"/>
              <a:t>function. The force media department embedded staff into FCR for a 24 hour period reporting inappropriate and interesting calls and promoting </a:t>
            </a:r>
            <a:r>
              <a:rPr lang="en-GB" sz="1200" dirty="0" smtClean="0"/>
              <a:t>Do </a:t>
            </a:r>
            <a:r>
              <a:rPr lang="en-GB" sz="1200" dirty="0"/>
              <a:t>it </a:t>
            </a:r>
            <a:r>
              <a:rPr lang="en-GB" sz="1200" dirty="0" smtClean="0"/>
              <a:t>Online </a:t>
            </a:r>
            <a:r>
              <a:rPr lang="en-GB" sz="1200" dirty="0"/>
              <a:t>via Twitter. </a:t>
            </a:r>
          </a:p>
        </p:txBody>
      </p:sp>
      <p:sp>
        <p:nvSpPr>
          <p:cNvPr id="12" name="Rectangle 11"/>
          <p:cNvSpPr/>
          <p:nvPr/>
        </p:nvSpPr>
        <p:spPr>
          <a:xfrm>
            <a:off x="-6541" y="141553"/>
            <a:ext cx="9142884" cy="400110"/>
          </a:xfrm>
          <a:prstGeom prst="rect">
            <a:avLst/>
          </a:prstGeom>
          <a:noFill/>
        </p:spPr>
        <p:txBody>
          <a:bodyPr wrap="square">
            <a:spAutoFit/>
          </a:bodyPr>
          <a:lstStyle/>
          <a:p>
            <a:pPr algn="ctr"/>
            <a:r>
              <a:rPr lang="en-GB" sz="2000" b="1" dirty="0">
                <a:solidFill>
                  <a:prstClr val="white"/>
                </a:solidFill>
              </a:rPr>
              <a:t>Police and Crime Plan 2016-2020 – Quarterly Update </a:t>
            </a:r>
            <a:r>
              <a:rPr lang="en-GB" sz="2000" b="1" dirty="0" smtClean="0">
                <a:solidFill>
                  <a:prstClr val="white"/>
                </a:solidFill>
              </a:rPr>
              <a:t>September </a:t>
            </a:r>
            <a:r>
              <a:rPr lang="en-GB" sz="2000" b="1" dirty="0">
                <a:solidFill>
                  <a:prstClr val="white"/>
                </a:solidFill>
              </a:rPr>
              <a:t>2018</a:t>
            </a:r>
          </a:p>
        </p:txBody>
      </p:sp>
    </p:spTree>
    <p:extLst>
      <p:ext uri="{BB962C8B-B14F-4D97-AF65-F5344CB8AC3E}">
        <p14:creationId xmlns:p14="http://schemas.microsoft.com/office/powerpoint/2010/main" val="3053147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5</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6" y="1021771"/>
            <a:ext cx="9130697" cy="5816977"/>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Support increased participation in Neighbourhood Watch, Street Pastors, Active Citizens and Volunteer Police Cadets.</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There are currently 320 Voluntary Police Cadets (VPCs), across 10 units with </a:t>
            </a:r>
            <a:r>
              <a:rPr lang="en-GB" sz="1200" dirty="0" smtClean="0"/>
              <a:t>two </a:t>
            </a:r>
            <a:r>
              <a:rPr lang="en-GB" sz="1200" dirty="0"/>
              <a:t>more units to be opened in Harwich &amp; Brentwood by </a:t>
            </a:r>
            <a:r>
              <a:rPr lang="en-GB" sz="1200" dirty="0" smtClean="0"/>
              <a:t>2019.  Recent </a:t>
            </a:r>
            <a:r>
              <a:rPr lang="en-GB" sz="1200" dirty="0"/>
              <a:t>activity has included the first joint PFCC Games between Police and Fire Cadets and a successful </a:t>
            </a:r>
            <a:r>
              <a:rPr lang="en-GB" sz="1200" dirty="0" smtClean="0"/>
              <a:t>week-long </a:t>
            </a:r>
            <a:r>
              <a:rPr lang="en-GB" sz="1200" dirty="0"/>
              <a:t>Summer Camp on </a:t>
            </a:r>
            <a:r>
              <a:rPr lang="en-GB" sz="1200" dirty="0" err="1"/>
              <a:t>Mersea</a:t>
            </a:r>
            <a:r>
              <a:rPr lang="en-GB" sz="1200" dirty="0"/>
              <a:t> </a:t>
            </a:r>
            <a:r>
              <a:rPr lang="en-GB" sz="1200" dirty="0" smtClean="0"/>
              <a:t>Island.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There are 135 Active </a:t>
            </a:r>
            <a:r>
              <a:rPr lang="en-GB" sz="1200" dirty="0" smtClean="0"/>
              <a:t>Citizens/Police </a:t>
            </a:r>
            <a:r>
              <a:rPr lang="en-GB" sz="1200" dirty="0"/>
              <a:t>Support Volunteers from all sections of our </a:t>
            </a:r>
            <a:r>
              <a:rPr lang="en-GB" sz="1200" dirty="0" smtClean="0"/>
              <a:t>communities, </a:t>
            </a:r>
            <a:r>
              <a:rPr lang="en-GB" sz="1200" dirty="0"/>
              <a:t>with an aspiration for a minimum of 10 within each District Policing Area and representation in all departments of Essex Police. The Active Citizen Cohort has now been trained to, and is providing, specialist advice regarding Fraud and Scams to protect those vulnerable to such </a:t>
            </a:r>
            <a:r>
              <a:rPr lang="en-GB" sz="1200" dirty="0" smtClean="0"/>
              <a:t>criminality, </a:t>
            </a:r>
            <a:r>
              <a:rPr lang="en-GB" sz="1200" dirty="0"/>
              <a:t>and have been integral in the delivery of activity regarding </a:t>
            </a:r>
            <a:r>
              <a:rPr lang="en-GB" sz="1200" dirty="0" smtClean="0"/>
              <a:t>Operation </a:t>
            </a:r>
            <a:r>
              <a:rPr lang="en-GB" sz="1200" dirty="0"/>
              <a:t>VOICE OF A </a:t>
            </a:r>
            <a:r>
              <a:rPr lang="en-GB" sz="1200" dirty="0" smtClean="0"/>
              <a:t>CHILD.</a:t>
            </a: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Membership of Neighbourhood Watch and the various other Watch groups county-wide is now estimated to be in excess of </a:t>
            </a:r>
            <a:r>
              <a:rPr lang="en-GB" sz="1200" dirty="0" smtClean="0"/>
              <a:t>100,000, </a:t>
            </a:r>
            <a:r>
              <a:rPr lang="en-GB" sz="1200" dirty="0"/>
              <a:t>with new groups such as Marine </a:t>
            </a:r>
            <a:r>
              <a:rPr lang="en-GB" sz="1200" dirty="0" smtClean="0"/>
              <a:t>Watch (covering </a:t>
            </a:r>
            <a:r>
              <a:rPr lang="en-GB" sz="1200" dirty="0"/>
              <a:t>ports, harbours and </a:t>
            </a:r>
            <a:r>
              <a:rPr lang="en-GB" sz="1200" dirty="0" smtClean="0"/>
              <a:t>marinas), </a:t>
            </a:r>
            <a:r>
              <a:rPr lang="en-GB" sz="1200" dirty="0"/>
              <a:t>and a refreshed Horse Watch under development for launch in early </a:t>
            </a:r>
            <a:r>
              <a:rPr lang="en-GB" sz="1200" dirty="0" smtClean="0"/>
              <a:t>2019.</a:t>
            </a: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Liaison between Community Policing Teams and Street Pastors is increasing, developing stronger working </a:t>
            </a:r>
            <a:r>
              <a:rPr lang="en-GB" sz="1200" dirty="0" smtClean="0"/>
              <a:t>relationships.  The </a:t>
            </a:r>
            <a:r>
              <a:rPr lang="en-GB" sz="1200" dirty="0"/>
              <a:t>Local Policing Support Unit </a:t>
            </a:r>
            <a:r>
              <a:rPr lang="en-GB" sz="1200" dirty="0" smtClean="0"/>
              <a:t>also maintains </a:t>
            </a:r>
            <a:r>
              <a:rPr lang="en-GB" sz="1200" dirty="0"/>
              <a:t>contact with the Street Pastor Lead who is a regular attendee at the Strategic Independent Advisory </a:t>
            </a:r>
            <a:r>
              <a:rPr lang="en-GB" sz="1200" dirty="0" smtClean="0"/>
              <a:t>Group.</a:t>
            </a:r>
            <a:endParaRPr lang="en-GB" sz="1200" dirty="0"/>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Chelmsford &amp; Maldon: Funding </a:t>
            </a:r>
            <a:r>
              <a:rPr lang="en-GB" sz="1200" dirty="0" smtClean="0"/>
              <a:t>was secured </a:t>
            </a:r>
            <a:r>
              <a:rPr lang="en-GB" sz="1200" dirty="0"/>
              <a:t>for 300-400 additional neighbourhood watch signs for placement in local hotspot / crime and gang </a:t>
            </a:r>
            <a:r>
              <a:rPr lang="en-GB" sz="1200" dirty="0" smtClean="0"/>
              <a:t>areas; this was joint-funding by </a:t>
            </a:r>
            <a:r>
              <a:rPr lang="en-GB" sz="1200" dirty="0"/>
              <a:t>force, partnerships and </a:t>
            </a:r>
            <a:r>
              <a:rPr lang="en-GB" sz="1200" dirty="0" smtClean="0"/>
              <a:t>Neighbourhood Watch. </a:t>
            </a:r>
            <a:r>
              <a:rPr lang="en-GB" sz="1200" dirty="0"/>
              <a:t>Working with partners the </a:t>
            </a:r>
            <a:r>
              <a:rPr lang="en-GB" sz="1200" dirty="0" smtClean="0"/>
              <a:t>policing area </a:t>
            </a:r>
            <a:r>
              <a:rPr lang="en-GB" sz="1200" dirty="0"/>
              <a:t>will be seeking to grow the support and number of NHW volunteers over coming months. </a:t>
            </a:r>
            <a:endParaRPr lang="en-GB" sz="1200" dirty="0" smtClean="0"/>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In Colchester, ‘Coffee </a:t>
            </a:r>
            <a:r>
              <a:rPr lang="en-GB" sz="1200" dirty="0"/>
              <a:t>with a </a:t>
            </a:r>
            <a:r>
              <a:rPr lang="en-GB" sz="1200" dirty="0" smtClean="0"/>
              <a:t>Cop’ has </a:t>
            </a:r>
            <a:r>
              <a:rPr lang="en-GB" sz="1200" dirty="0"/>
              <a:t>been introduced </a:t>
            </a:r>
            <a:r>
              <a:rPr lang="en-GB" sz="1200" dirty="0" smtClean="0"/>
              <a:t>to focus </a:t>
            </a:r>
            <a:r>
              <a:rPr lang="en-GB" sz="1200" dirty="0"/>
              <a:t>on more isolated </a:t>
            </a:r>
            <a:r>
              <a:rPr lang="en-GB" sz="1200" dirty="0" smtClean="0"/>
              <a:t>communities. </a:t>
            </a:r>
          </a:p>
          <a:p>
            <a:endParaRPr lang="en-GB" sz="1200" dirty="0" smtClean="0"/>
          </a:p>
          <a:p>
            <a:pPr marL="171450" indent="-171450">
              <a:buFont typeface="Arial" panose="020B0604020202020204" pitchFamily="34" charset="0"/>
              <a:buChar char="•"/>
            </a:pPr>
            <a:r>
              <a:rPr lang="en-GB" sz="1200" dirty="0" smtClean="0"/>
              <a:t>Colchester </a:t>
            </a:r>
            <a:r>
              <a:rPr lang="en-GB" sz="1200" dirty="0"/>
              <a:t>VPC </a:t>
            </a:r>
            <a:r>
              <a:rPr lang="en-GB" sz="1200" dirty="0" smtClean="0"/>
              <a:t>is </a:t>
            </a:r>
            <a:r>
              <a:rPr lang="en-GB" sz="1200" dirty="0"/>
              <a:t>supporting participation within Colchester’s local youth club community (Specifically youth clubs associated to care homes where vulnerability is </a:t>
            </a:r>
            <a:r>
              <a:rPr lang="en-GB" sz="1200" dirty="0" smtClean="0"/>
              <a:t>higher). </a:t>
            </a:r>
            <a:r>
              <a:rPr lang="en-GB" sz="1200" dirty="0"/>
              <a:t>VPC </a:t>
            </a:r>
            <a:r>
              <a:rPr lang="en-GB" sz="1200" dirty="0" smtClean="0"/>
              <a:t>are also participating </a:t>
            </a:r>
            <a:r>
              <a:rPr lang="en-GB" sz="1200" dirty="0"/>
              <a:t>within ‘Street-Weeks’ and  Community Care (environment) Plans</a:t>
            </a:r>
            <a:r>
              <a:rPr lang="en-GB" sz="1200" dirty="0" smtClean="0"/>
              <a:t>.</a:t>
            </a:r>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Braintree </a:t>
            </a:r>
            <a:r>
              <a:rPr lang="en-GB" sz="1200" dirty="0"/>
              <a:t>&amp; </a:t>
            </a:r>
            <a:r>
              <a:rPr lang="en-GB" sz="1200" dirty="0" err="1"/>
              <a:t>Uttlesford</a:t>
            </a:r>
            <a:r>
              <a:rPr lang="en-GB" sz="1200" dirty="0"/>
              <a:t> </a:t>
            </a:r>
            <a:r>
              <a:rPr lang="en-GB" sz="1200" dirty="0" smtClean="0"/>
              <a:t>Community Policing Team (CPT) </a:t>
            </a:r>
            <a:r>
              <a:rPr lang="en-GB" sz="1200" dirty="0"/>
              <a:t>implemented a </a:t>
            </a:r>
            <a:r>
              <a:rPr lang="en-GB" sz="1200" dirty="0" smtClean="0"/>
              <a:t>six </a:t>
            </a:r>
            <a:r>
              <a:rPr lang="en-GB" sz="1200" dirty="0"/>
              <a:t>week action plan targeting speeding offences in rural </a:t>
            </a:r>
            <a:r>
              <a:rPr lang="en-GB" sz="1200" dirty="0" smtClean="0"/>
              <a:t>villages.</a:t>
            </a:r>
          </a:p>
          <a:p>
            <a:pPr marL="17145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the </a:t>
            </a:r>
            <a:r>
              <a:rPr lang="en-GB" sz="1200" dirty="0"/>
              <a:t>Street Pastors remain very active and carried out additional patrols during the recent World Cup and Air Show events. </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 </a:t>
            </a:r>
            <a:endParaRPr lang="en-GB" sz="2000" b="1" dirty="0">
              <a:solidFill>
                <a:schemeClr val="bg1"/>
              </a:solidFill>
            </a:endParaRPr>
          </a:p>
        </p:txBody>
      </p:sp>
    </p:spTree>
    <p:extLst>
      <p:ext uri="{BB962C8B-B14F-4D97-AF65-F5344CB8AC3E}">
        <p14:creationId xmlns:p14="http://schemas.microsoft.com/office/powerpoint/2010/main" val="307119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55128" y="6356350"/>
            <a:ext cx="2133600" cy="365125"/>
          </a:xfrm>
        </p:spPr>
        <p:txBody>
          <a:bodyPr/>
          <a:lstStyle/>
          <a:p>
            <a:fld id="{E0D83E65-4E55-4BA6-A0BC-212B9D3BDCE3}" type="slidenum">
              <a:rPr lang="en-GB" smtClean="0"/>
              <a:pPr/>
              <a:t>6</a:t>
            </a:fld>
            <a:endParaRPr lang="en-GB" dirty="0"/>
          </a:p>
        </p:txBody>
      </p:sp>
      <p:sp>
        <p:nvSpPr>
          <p:cNvPr id="12" name="TextBox 11"/>
          <p:cNvSpPr txBox="1"/>
          <p:nvPr/>
        </p:nvSpPr>
        <p:spPr>
          <a:xfrm>
            <a:off x="-28617" y="1018077"/>
            <a:ext cx="9164960" cy="6001643"/>
          </a:xfrm>
          <a:prstGeom prst="rect">
            <a:avLst/>
          </a:prstGeom>
          <a:noFill/>
        </p:spPr>
        <p:txBody>
          <a:bodyPr wrap="square" rtlCol="0">
            <a:spAutoFit/>
          </a:bodyPr>
          <a:lstStyle/>
          <a:p>
            <a:r>
              <a:rPr lang="en-GB" sz="1200" b="1" dirty="0"/>
              <a:t>Working with partners </a:t>
            </a:r>
            <a:r>
              <a:rPr lang="en-GB" sz="1200" b="1" dirty="0" smtClean="0"/>
              <a:t>we </a:t>
            </a:r>
            <a:r>
              <a:rPr lang="en-GB" sz="1200" b="1" dirty="0"/>
              <a:t>will</a:t>
            </a:r>
            <a:r>
              <a:rPr lang="en-GB" sz="1200" b="1" dirty="0" smtClean="0"/>
              <a:t>:</a:t>
            </a:r>
          </a:p>
          <a:p>
            <a:r>
              <a:rPr lang="en-GB" sz="1200" b="1" i="1" dirty="0" smtClean="0">
                <a:solidFill>
                  <a:schemeClr val="accent1">
                    <a:lumMod val="75000"/>
                  </a:schemeClr>
                </a:solidFill>
              </a:rPr>
              <a:t>Target </a:t>
            </a:r>
            <a:r>
              <a:rPr lang="en-GB" sz="1200" b="1" i="1" dirty="0">
                <a:solidFill>
                  <a:schemeClr val="accent1">
                    <a:lumMod val="75000"/>
                  </a:schemeClr>
                </a:solidFill>
              </a:rPr>
              <a:t>repeat and high harm anti-social behaviour to protect </a:t>
            </a:r>
            <a:r>
              <a:rPr lang="en-GB" sz="1200" b="1" i="1" dirty="0" smtClean="0">
                <a:solidFill>
                  <a:schemeClr val="accent1">
                    <a:lumMod val="75000"/>
                  </a:schemeClr>
                </a:solidFill>
              </a:rPr>
              <a:t>individuals and communities </a:t>
            </a:r>
            <a:r>
              <a:rPr lang="en-GB" sz="1200" b="1" i="1" dirty="0">
                <a:solidFill>
                  <a:schemeClr val="accent1">
                    <a:lumMod val="75000"/>
                  </a:schemeClr>
                </a:solidFill>
              </a:rPr>
              <a:t>from </a:t>
            </a:r>
            <a:r>
              <a:rPr lang="en-GB" sz="1200" b="1" i="1" dirty="0" smtClean="0">
                <a:solidFill>
                  <a:schemeClr val="accent1">
                    <a:lumMod val="75000"/>
                  </a:schemeClr>
                </a:solidFill>
              </a:rPr>
              <a:t>distress </a:t>
            </a:r>
            <a:r>
              <a:rPr lang="en-GB" sz="1200" b="1" i="1" dirty="0">
                <a:solidFill>
                  <a:schemeClr val="accent1">
                    <a:lumMod val="75000"/>
                  </a:schemeClr>
                </a:solidFill>
              </a:rPr>
              <a:t>and disruption</a:t>
            </a:r>
            <a:r>
              <a:rPr lang="en-GB" sz="1200" b="1" i="1" dirty="0" smtClean="0">
                <a:solidFill>
                  <a:schemeClr val="accent1">
                    <a:lumMod val="75000"/>
                  </a:schemeClr>
                </a:solidFill>
              </a:rPr>
              <a:t>.</a:t>
            </a:r>
          </a:p>
          <a:p>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a:t>Community Policing Teams and </a:t>
            </a:r>
            <a:r>
              <a:rPr lang="en-GB" sz="1200" dirty="0" smtClean="0"/>
              <a:t>Local/Unitary </a:t>
            </a:r>
            <a:r>
              <a:rPr lang="en-GB" sz="1200" dirty="0"/>
              <a:t>Authority partners have continued to work closely on days of action to target Anti-Social Behaviour (ASB) by utilising the expertise of the ASB Officers within </a:t>
            </a:r>
            <a:r>
              <a:rPr lang="en-GB" sz="1200" dirty="0" smtClean="0"/>
              <a:t>the Local Policing Support Unit (LPSU) </a:t>
            </a:r>
            <a:r>
              <a:rPr lang="en-GB" sz="1200" dirty="0"/>
              <a:t>to use legislation effectively.  </a:t>
            </a:r>
            <a:r>
              <a:rPr lang="en-GB" sz="1200" dirty="0" smtClean="0"/>
              <a:t>ASB targeted includes </a:t>
            </a:r>
            <a:r>
              <a:rPr lang="en-GB" sz="1200" dirty="0"/>
              <a:t>that committed by nuisance cyclists and intimidating groups of youths on Clacton </a:t>
            </a:r>
            <a:r>
              <a:rPr lang="en-GB" sz="1200" dirty="0" smtClean="0"/>
              <a:t>seafront.</a:t>
            </a:r>
            <a:endParaRPr lang="en-GB" sz="1200" dirty="0"/>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a:t>ASB Officers have been supporting the Make Time for Crime Summer Campaign by working within the Force Control Room (FCR) during busy periods (Thursday to Saturday, 6pm to </a:t>
            </a:r>
            <a:r>
              <a:rPr lang="en-GB" sz="1200" dirty="0" smtClean="0"/>
              <a:t>2am).  This campaign provides expertise </a:t>
            </a:r>
            <a:r>
              <a:rPr lang="en-GB" sz="1200" dirty="0"/>
              <a:t>to </a:t>
            </a:r>
            <a:r>
              <a:rPr lang="en-GB" sz="1200" dirty="0" smtClean="0"/>
              <a:t>FCR </a:t>
            </a:r>
            <a:r>
              <a:rPr lang="en-GB" sz="1200" dirty="0"/>
              <a:t>staff dealing with ASB incidents and dealing directly with incidents, diverting action to other agencies or resolving them on the telephone, reducing demand on external </a:t>
            </a:r>
            <a:r>
              <a:rPr lang="en-GB" sz="1200" dirty="0" smtClean="0"/>
              <a:t>resources.</a:t>
            </a:r>
            <a:endParaRPr lang="en-GB" sz="1200" dirty="0"/>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The Colchester </a:t>
            </a:r>
            <a:r>
              <a:rPr lang="en-GB" sz="1200" dirty="0"/>
              <a:t>Crime &amp; Harm Reduction Plan 2018/19 </a:t>
            </a:r>
            <a:r>
              <a:rPr lang="en-GB" sz="1200" dirty="0" smtClean="0"/>
              <a:t>is </a:t>
            </a:r>
            <a:r>
              <a:rPr lang="en-GB" sz="1200" dirty="0"/>
              <a:t>focusing on anti-social behaviour and night-time economy policing.  Driven through the Community Safety Hub, specific ownership of key areas have been </a:t>
            </a:r>
            <a:r>
              <a:rPr lang="en-GB" sz="1200" dirty="0" smtClean="0"/>
              <a:t>identified. </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In Colchester Police </a:t>
            </a:r>
            <a:r>
              <a:rPr lang="en-GB" sz="1200" dirty="0"/>
              <a:t>&amp; Partnership Operation (</a:t>
            </a:r>
            <a:r>
              <a:rPr lang="en-GB" sz="1200" dirty="0" smtClean="0"/>
              <a:t>Colchester Borough Council, </a:t>
            </a:r>
            <a:r>
              <a:rPr lang="en-GB" sz="1200" dirty="0"/>
              <a:t>Street Wardens, Councillors) tackling aggressive begging, street drinking, ASB through pre-planned ‘Days of Action</a:t>
            </a:r>
            <a:r>
              <a:rPr lang="en-GB" sz="1200" dirty="0" smtClean="0"/>
              <a:t>’ are deployed regularly.</a:t>
            </a:r>
          </a:p>
          <a:p>
            <a:endParaRPr lang="en-GB" sz="1200" dirty="0"/>
          </a:p>
          <a:p>
            <a:pPr marL="171450" lvl="0" indent="-171450">
              <a:buFont typeface="Arial" panose="020B0604020202020204" pitchFamily="34" charset="0"/>
              <a:buChar char="•"/>
            </a:pPr>
            <a:r>
              <a:rPr lang="en-GB" sz="1200" dirty="0" smtClean="0"/>
              <a:t>Braintree </a:t>
            </a:r>
            <a:r>
              <a:rPr lang="en-GB" sz="1200" dirty="0"/>
              <a:t>&amp; </a:t>
            </a:r>
            <a:r>
              <a:rPr lang="en-GB" sz="1200" dirty="0" err="1"/>
              <a:t>Uttlesford</a:t>
            </a:r>
            <a:r>
              <a:rPr lang="en-GB" sz="1200" dirty="0"/>
              <a:t> </a:t>
            </a:r>
            <a:r>
              <a:rPr lang="en-GB" sz="1200" dirty="0" smtClean="0"/>
              <a:t>Community Policing Team (CPT) have been working </a:t>
            </a:r>
            <a:r>
              <a:rPr lang="en-GB" sz="1200" dirty="0"/>
              <a:t>with the local authority, Town council, and the ASB Team from the east of England Cooperative Store, as well as </a:t>
            </a:r>
            <a:r>
              <a:rPr lang="en-GB" sz="1200" dirty="0" smtClean="0"/>
              <a:t>local </a:t>
            </a:r>
            <a:r>
              <a:rPr lang="en-GB" sz="1200" dirty="0"/>
              <a:t>businesses, </a:t>
            </a:r>
            <a:r>
              <a:rPr lang="en-GB" sz="1200" dirty="0" smtClean="0"/>
              <a:t>canvassing youths to seek </a:t>
            </a:r>
            <a:r>
              <a:rPr lang="en-GB" sz="1200" dirty="0"/>
              <a:t>their views and </a:t>
            </a:r>
            <a:r>
              <a:rPr lang="en-GB" sz="1200" dirty="0" smtClean="0"/>
              <a:t>opinions.</a:t>
            </a:r>
          </a:p>
          <a:p>
            <a:pPr marL="171450" lvl="0" indent="-171450">
              <a:buFont typeface="Arial" panose="020B0604020202020204" pitchFamily="34" charset="0"/>
              <a:buChar char="•"/>
            </a:pPr>
            <a:endParaRPr lang="en-GB" sz="1200" b="1" u="sng" dirty="0"/>
          </a:p>
          <a:p>
            <a:pPr marL="171450" indent="-171450">
              <a:buFont typeface="Arial" panose="020B0604020202020204" pitchFamily="34" charset="0"/>
              <a:buChar char="•"/>
            </a:pPr>
            <a:r>
              <a:rPr lang="en-GB" sz="1200" dirty="0" smtClean="0"/>
              <a:t>In </a:t>
            </a:r>
            <a:r>
              <a:rPr lang="en-GB" sz="1200" dirty="0" err="1" smtClean="0"/>
              <a:t>Tendring</a:t>
            </a:r>
            <a:r>
              <a:rPr lang="en-GB" sz="1200" dirty="0" smtClean="0"/>
              <a:t> an operation </a:t>
            </a:r>
            <a:r>
              <a:rPr lang="en-GB" sz="1200" dirty="0"/>
              <a:t>Spider has been running since the beginning of the year to tackle anti social behaviour and associated offences within Clacton Town Centre and Pier Ward. The CPT has built on the success of this </a:t>
            </a:r>
            <a:r>
              <a:rPr lang="en-GB" sz="1200" dirty="0" smtClean="0"/>
              <a:t>by </a:t>
            </a:r>
            <a:r>
              <a:rPr lang="en-GB" sz="1200" dirty="0"/>
              <a:t>securing additional funding from </a:t>
            </a:r>
            <a:r>
              <a:rPr lang="en-GB" sz="1200" dirty="0" err="1"/>
              <a:t>Tendring</a:t>
            </a:r>
            <a:r>
              <a:rPr lang="en-GB" sz="1200" dirty="0"/>
              <a:t> District Council to enable additional daily foot patrols in this area. </a:t>
            </a:r>
            <a:endParaRPr lang="en-GB" sz="1200" b="1" i="1" dirty="0">
              <a:solidFill>
                <a:schemeClr val="accent1">
                  <a:lumMod val="75000"/>
                </a:schemeClr>
              </a:solidFill>
            </a:endParaRPr>
          </a:p>
          <a:p>
            <a:endParaRPr lang="en-GB" sz="1200" b="1" i="1" dirty="0" smtClean="0">
              <a:solidFill>
                <a:srgbClr val="FF0000"/>
              </a:solidFill>
            </a:endParaRPr>
          </a:p>
          <a:p>
            <a:pPr marL="171450" indent="-171450">
              <a:buFont typeface="Arial" panose="020B0604020202020204" pitchFamily="34" charset="0"/>
              <a:buChar char="•"/>
            </a:pPr>
            <a:r>
              <a:rPr lang="en-GB" sz="1200" dirty="0" smtClean="0"/>
              <a:t>In Southend, Town </a:t>
            </a:r>
            <a:r>
              <a:rPr lang="en-GB" sz="1200" dirty="0"/>
              <a:t>Centre Action group has been established </a:t>
            </a:r>
            <a:r>
              <a:rPr lang="en-GB" sz="1200" dirty="0" smtClean="0"/>
              <a:t>as </a:t>
            </a:r>
            <a:r>
              <a:rPr lang="en-GB" sz="1200" dirty="0"/>
              <a:t>part of the CSP. This group is focused on addressing specific issues in the Town Centre </a:t>
            </a:r>
            <a:r>
              <a:rPr lang="en-GB" sz="1200" dirty="0" smtClean="0"/>
              <a:t> </a:t>
            </a:r>
            <a:r>
              <a:rPr lang="en-GB" sz="1200" dirty="0"/>
              <a:t>as identified by local feedback. The group is looking at partnership response to ASB</a:t>
            </a:r>
            <a:r>
              <a:rPr lang="en-GB" sz="1200" dirty="0" smtClean="0"/>
              <a:t>.</a:t>
            </a:r>
            <a:endParaRPr lang="en-GB" sz="1200" dirty="0"/>
          </a:p>
          <a:p>
            <a:pPr marL="171450" lvl="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Operation RAMBLER, </a:t>
            </a:r>
            <a:r>
              <a:rPr lang="en-GB" sz="1200" dirty="0"/>
              <a:t>a high visibility operation targeting areas of ASB, has launched in Thurrock on a regular basis. </a:t>
            </a:r>
            <a:endParaRPr lang="en-GB" sz="1200" dirty="0" smtClean="0"/>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smtClean="0"/>
              <a:t>Operation UNDERGROUND </a:t>
            </a:r>
            <a:r>
              <a:rPr lang="en-GB" sz="1200" dirty="0"/>
              <a:t>has launched in Harlow targeting ASB in the town </a:t>
            </a:r>
            <a:r>
              <a:rPr lang="en-GB" sz="1200" dirty="0" smtClean="0"/>
              <a:t>centre.  This </a:t>
            </a:r>
            <a:r>
              <a:rPr lang="en-GB" sz="1200" dirty="0"/>
              <a:t>is a regular high visible presence focussed on disrupting those intent on causing harm. This operation is with the support of the local authority, and the special constabulary</a:t>
            </a:r>
            <a:r>
              <a:rPr lang="en-GB" sz="1200" dirty="0" smtClean="0"/>
              <a:t>.</a:t>
            </a:r>
            <a:endParaRPr lang="en-GB" sz="1200" dirty="0"/>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2 – </a:t>
            </a:r>
            <a:r>
              <a:rPr lang="en-GB" sz="1600" b="1" dirty="0" smtClean="0">
                <a:solidFill>
                  <a:schemeClr val="bg1"/>
                </a:solidFill>
              </a:rPr>
              <a:t>Crack Down on Anti-social Behaviour</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endParaRPr lang="en-GB" sz="2000" b="1" dirty="0">
              <a:solidFill>
                <a:schemeClr val="bg1"/>
              </a:solidFill>
            </a:endParaRPr>
          </a:p>
        </p:txBody>
      </p:sp>
    </p:spTree>
    <p:extLst>
      <p:ext uri="{BB962C8B-B14F-4D97-AF65-F5344CB8AC3E}">
        <p14:creationId xmlns:p14="http://schemas.microsoft.com/office/powerpoint/2010/main" val="3922551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7</a:t>
            </a:fld>
            <a:endParaRPr lang="en-GB" dirty="0"/>
          </a:p>
        </p:txBody>
      </p:sp>
      <p:sp>
        <p:nvSpPr>
          <p:cNvPr id="12" name="TextBox 11"/>
          <p:cNvSpPr txBox="1"/>
          <p:nvPr/>
        </p:nvSpPr>
        <p:spPr>
          <a:xfrm>
            <a:off x="1117" y="1021771"/>
            <a:ext cx="9135226" cy="5632311"/>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abuse</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All partners and agencies within the </a:t>
            </a:r>
            <a:r>
              <a:rPr lang="en-GB" sz="1200" dirty="0" smtClean="0"/>
              <a:t>Multi-Agency Risk Assessment Conferences (MARACs) </a:t>
            </a:r>
            <a:r>
              <a:rPr lang="en-GB" sz="1200" dirty="0"/>
              <a:t>provided additional resources through the summer to support the </a:t>
            </a:r>
            <a:r>
              <a:rPr lang="en-GB" sz="1200" dirty="0" smtClean="0"/>
              <a:t>process </a:t>
            </a:r>
            <a:r>
              <a:rPr lang="en-GB" sz="1200" dirty="0"/>
              <a:t>to ensure it  remained within </a:t>
            </a:r>
            <a:r>
              <a:rPr lang="en-GB" sz="1200" dirty="0" smtClean="0"/>
              <a:t>Service Level Agreements (SLA) </a:t>
            </a:r>
            <a:r>
              <a:rPr lang="en-GB" sz="1200" dirty="0"/>
              <a:t>for all referrals to be heard within 14 working days.</a:t>
            </a:r>
          </a:p>
          <a:p>
            <a:endParaRPr lang="en-GB" sz="1200" dirty="0"/>
          </a:p>
          <a:p>
            <a:pPr marL="171450" indent="-171450">
              <a:buFont typeface="Arial" panose="020B0604020202020204" pitchFamily="34" charset="0"/>
              <a:buChar char="•"/>
            </a:pPr>
            <a:r>
              <a:rPr lang="en-GB" sz="1200" dirty="0"/>
              <a:t>The Drive </a:t>
            </a:r>
            <a:r>
              <a:rPr lang="en-GB" sz="1200" dirty="0" smtClean="0"/>
              <a:t>Programme – a </a:t>
            </a:r>
            <a:r>
              <a:rPr lang="en-GB" sz="1200" dirty="0"/>
              <a:t>three force national pilot, currently operating in Colchester and </a:t>
            </a:r>
            <a:r>
              <a:rPr lang="en-GB" sz="1200" dirty="0" err="1" smtClean="0"/>
              <a:t>Tendring</a:t>
            </a:r>
            <a:r>
              <a:rPr lang="en-GB" sz="1200" dirty="0" smtClean="0"/>
              <a:t> – aims </a:t>
            </a:r>
            <a:r>
              <a:rPr lang="en-GB" sz="1200" dirty="0"/>
              <a:t>to develop effective interventions for perpetrators to reduce abuse of victims. Support for offenders can include addressing mental health issues, providing housing and employment support or working with the criminal justice system and local agencies to challenge behaviour if it remains abusive. </a:t>
            </a:r>
          </a:p>
          <a:p>
            <a:endParaRPr lang="en-GB" sz="1200" dirty="0"/>
          </a:p>
          <a:p>
            <a:pPr marL="171450" indent="-171450">
              <a:buFont typeface="Arial" panose="020B0604020202020204" pitchFamily="34" charset="0"/>
              <a:buChar char="•"/>
            </a:pPr>
            <a:r>
              <a:rPr lang="en-GB" sz="1200" dirty="0"/>
              <a:t>The Southend, Essex and Thurrock Domestic Abuse Partnership ‘Perpetrator Pathway’ service was launched in March 2018. Aimed at breaking the cycle of DA by focusing on helping people who are abusive in their relationship to reflect on their behaviour and what they can do to change. </a:t>
            </a:r>
            <a:endParaRPr lang="en-GB" sz="1200" b="1" dirty="0">
              <a:solidFill>
                <a:srgbClr val="FF0000"/>
              </a:solidFill>
            </a:endParaRP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The </a:t>
            </a:r>
            <a:r>
              <a:rPr lang="en-GB" sz="1200" dirty="0"/>
              <a:t>North LPA still continue to support </a:t>
            </a:r>
            <a:r>
              <a:rPr lang="en-GB" sz="1200" dirty="0" smtClean="0"/>
              <a:t>Operation </a:t>
            </a:r>
            <a:r>
              <a:rPr lang="en-GB" sz="1200" dirty="0"/>
              <a:t>Drive, a </a:t>
            </a:r>
            <a:r>
              <a:rPr lang="en-GB" sz="1200" dirty="0" smtClean="0"/>
              <a:t>partner-led </a:t>
            </a:r>
            <a:r>
              <a:rPr lang="en-GB" sz="1200" dirty="0"/>
              <a:t>initiative that looks to work with domestic abuse perpetrators, diverting them from their offending behaviour. The programme now engages with the </a:t>
            </a:r>
            <a:r>
              <a:rPr lang="en-GB" sz="1200" dirty="0" smtClean="0"/>
              <a:t>MARAC </a:t>
            </a:r>
            <a:r>
              <a:rPr lang="en-GB" sz="1200" dirty="0"/>
              <a:t>to take on perpetrators that pose the greatest </a:t>
            </a:r>
            <a:r>
              <a:rPr lang="en-GB" sz="1200" dirty="0" smtClean="0"/>
              <a:t>risk. </a:t>
            </a:r>
            <a:r>
              <a:rPr lang="en-GB" sz="1200" dirty="0"/>
              <a:t>The </a:t>
            </a:r>
            <a:r>
              <a:rPr lang="en-GB" sz="1200" dirty="0" smtClean="0"/>
              <a:t>operation is working with over </a:t>
            </a:r>
            <a:r>
              <a:rPr lang="en-GB" sz="1200" dirty="0"/>
              <a:t>90 </a:t>
            </a:r>
            <a:r>
              <a:rPr lang="en-GB" sz="1200" dirty="0" smtClean="0"/>
              <a:t>perpetrators.</a:t>
            </a:r>
            <a:endParaRPr lang="en-GB" sz="1200" dirty="0"/>
          </a:p>
          <a:p>
            <a:endParaRPr lang="en-GB" sz="1200" dirty="0"/>
          </a:p>
          <a:p>
            <a:pPr marL="171450" indent="-171450">
              <a:buFont typeface="Arial" panose="020B0604020202020204" pitchFamily="34" charset="0"/>
              <a:buChar char="•"/>
            </a:pPr>
            <a:r>
              <a:rPr lang="en-GB" sz="1200" dirty="0" smtClean="0"/>
              <a:t>In Colchester, the Women’s refuge on-going </a:t>
            </a:r>
            <a:r>
              <a:rPr lang="en-GB" sz="1200" dirty="0"/>
              <a:t>engagement is in place with monthly visits </a:t>
            </a:r>
            <a:r>
              <a:rPr lang="en-GB" sz="1200" dirty="0" smtClean="0"/>
              <a:t>being undertaken by Children and Young Person (CYP) </a:t>
            </a:r>
            <a:r>
              <a:rPr lang="en-GB" sz="1200" dirty="0"/>
              <a:t>officers in order that police can listen to victims’ concerns and experiences. Development of a specific bespoke questionnaire relating to victims of Domestic Violence is being developed to help understand and shape the policing service provided and enhance a route-map of all available support, education and diversion avenues to break the </a:t>
            </a:r>
            <a:r>
              <a:rPr lang="en-GB" sz="1200" dirty="0" smtClean="0"/>
              <a:t>cycle.</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Colchester </a:t>
            </a:r>
            <a:r>
              <a:rPr lang="en-GB" sz="1200" dirty="0"/>
              <a:t>Domestic Abuse Incident Trigger Plan </a:t>
            </a:r>
            <a:r>
              <a:rPr lang="en-GB" sz="1200" dirty="0" smtClean="0"/>
              <a:t>is enhanced </a:t>
            </a:r>
            <a:r>
              <a:rPr lang="en-GB" sz="1200" dirty="0"/>
              <a:t>local prioritisation and district Plan around cases-by-case </a:t>
            </a:r>
            <a:r>
              <a:rPr lang="en-GB" sz="1200" dirty="0" smtClean="0"/>
              <a:t>Treat Harm Risk (THR) </a:t>
            </a:r>
            <a:r>
              <a:rPr lang="en-GB" sz="1200" dirty="0"/>
              <a:t>relating to reported incidents of Domestic Abuse requiring a priority policing response </a:t>
            </a:r>
            <a:r>
              <a:rPr lang="en-GB" sz="1200" dirty="0" smtClean="0"/>
              <a:t>(risk </a:t>
            </a:r>
            <a:r>
              <a:rPr lang="en-GB" sz="1200" dirty="0"/>
              <a:t>assessment undertaken by the </a:t>
            </a:r>
            <a:r>
              <a:rPr lang="en-GB" sz="1200" dirty="0" smtClean="0"/>
              <a:t>Force Control Room (FCR), </a:t>
            </a:r>
            <a:r>
              <a:rPr lang="en-GB" sz="1200" dirty="0"/>
              <a:t>grading police attendance requirement within </a:t>
            </a:r>
            <a:r>
              <a:rPr lang="en-GB" sz="1200" dirty="0" smtClean="0"/>
              <a:t>one </a:t>
            </a:r>
            <a:r>
              <a:rPr lang="en-GB" sz="1200" dirty="0"/>
              <a:t>h</a:t>
            </a:r>
            <a:r>
              <a:rPr lang="en-GB" sz="1200" dirty="0" smtClean="0"/>
              <a:t>our</a:t>
            </a:r>
            <a:r>
              <a:rPr lang="en-GB" sz="1200" dirty="0"/>
              <a:t>). The emphasis is concentrated by the Local Policing Teams on ‘Police first contact’, minimising attendance delays, diversion or appointment arrangements, </a:t>
            </a:r>
            <a:r>
              <a:rPr lang="en-GB" sz="1200" dirty="0" smtClean="0"/>
              <a:t>and securing </a:t>
            </a:r>
            <a:r>
              <a:rPr lang="en-GB" sz="1200" dirty="0"/>
              <a:t>and preserving all available </a:t>
            </a:r>
            <a:r>
              <a:rPr lang="en-GB" sz="1200" dirty="0" smtClean="0"/>
              <a:t>evidence; this thereby increases </a:t>
            </a:r>
            <a:r>
              <a:rPr lang="en-GB" sz="1200" dirty="0"/>
              <a:t>confidence with DA victims to support investigations and solving the crimes with achievable </a:t>
            </a:r>
            <a:r>
              <a:rPr lang="en-GB" sz="1200" dirty="0" smtClean="0"/>
              <a:t>prosecutions.</a:t>
            </a:r>
            <a:endParaRPr lang="en-GB" sz="1200" b="1" dirty="0" smtClean="0">
              <a:solidFill>
                <a:srgbClr val="FF0000"/>
              </a:solidFill>
            </a:endParaRPr>
          </a:p>
        </p:txBody>
      </p:sp>
      <p:sp>
        <p:nvSpPr>
          <p:cNvPr id="16" name="Rectangle 15"/>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p>
        </p:txBody>
      </p:sp>
    </p:spTree>
    <p:extLst>
      <p:ext uri="{BB962C8B-B14F-4D97-AF65-F5344CB8AC3E}">
        <p14:creationId xmlns:p14="http://schemas.microsoft.com/office/powerpoint/2010/main" val="1444743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8</a:t>
            </a:fld>
            <a:endParaRPr lang="en-GB" dirty="0"/>
          </a:p>
        </p:txBody>
      </p:sp>
      <p:sp>
        <p:nvSpPr>
          <p:cNvPr id="12" name="TextBox 11"/>
          <p:cNvSpPr txBox="1"/>
          <p:nvPr/>
        </p:nvSpPr>
        <p:spPr>
          <a:xfrm>
            <a:off x="1117" y="1021771"/>
            <a:ext cx="9135226" cy="2492990"/>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t>
            </a:r>
            <a:r>
              <a:rPr lang="en-GB" sz="1200" b="1" i="1" dirty="0" smtClean="0">
                <a:solidFill>
                  <a:schemeClr val="accent1">
                    <a:lumMod val="75000"/>
                  </a:schemeClr>
                </a:solidFill>
              </a:rPr>
              <a:t>abuse (</a:t>
            </a:r>
            <a:r>
              <a:rPr lang="en-GB" sz="1200" b="1" i="1" dirty="0" err="1" smtClean="0">
                <a:solidFill>
                  <a:schemeClr val="accent1">
                    <a:lumMod val="75000"/>
                  </a:schemeClr>
                </a:solidFill>
              </a:rPr>
              <a:t>Ctd</a:t>
            </a:r>
            <a:r>
              <a:rPr lang="en-GB" sz="1200" b="1" i="1" dirty="0" smtClean="0">
                <a:solidFill>
                  <a:schemeClr val="accent1">
                    <a:lumMod val="75000"/>
                  </a:schemeClr>
                </a:solidFill>
              </a:rPr>
              <a:t>).</a:t>
            </a:r>
            <a:endParaRPr lang="en-GB" sz="1200" b="1" dirty="0">
              <a:solidFill>
                <a:srgbClr val="FF0000"/>
              </a:solidFill>
            </a:endParaRPr>
          </a:p>
          <a:p>
            <a:endParaRPr lang="en-GB" sz="1200" dirty="0" smtClean="0"/>
          </a:p>
          <a:p>
            <a:pPr marL="171450" indent="-171450">
              <a:buFont typeface="Arial" panose="020B0604020202020204" pitchFamily="34" charset="0"/>
              <a:buChar char="•"/>
            </a:pPr>
            <a:r>
              <a:rPr lang="en-GB" sz="1200" dirty="0"/>
              <a:t>In South LPA Project </a:t>
            </a:r>
            <a:r>
              <a:rPr lang="en-GB" sz="1200" dirty="0" smtClean="0"/>
              <a:t>360, Key </a:t>
            </a:r>
            <a:r>
              <a:rPr lang="en-GB" sz="1200" dirty="0"/>
              <a:t>workers are now established at part of the Basildon </a:t>
            </a:r>
            <a:r>
              <a:rPr lang="en-GB" sz="1200" dirty="0" smtClean="0"/>
              <a:t>Operation </a:t>
            </a:r>
            <a:r>
              <a:rPr lang="en-GB" sz="1200" dirty="0"/>
              <a:t>JUNO (DA Team</a:t>
            </a:r>
            <a:r>
              <a:rPr lang="en-GB" sz="1200" dirty="0" smtClean="0"/>
              <a:t>).  There is a specific </a:t>
            </a:r>
            <a:r>
              <a:rPr lang="en-GB" sz="1200" dirty="0"/>
              <a:t>focus on repeat DA perpetrators across the LPA, looking at opportunities to break the offending </a:t>
            </a:r>
            <a:r>
              <a:rPr lang="en-GB" sz="1200" dirty="0" smtClean="0"/>
              <a:t>cycle.  Daily </a:t>
            </a:r>
            <a:r>
              <a:rPr lang="en-GB" sz="1200" dirty="0"/>
              <a:t>prioritisation of DA Suspects who have breached bail / court orders </a:t>
            </a:r>
            <a:r>
              <a:rPr lang="en-GB" sz="1200" dirty="0" smtClean="0"/>
              <a:t>are designed </a:t>
            </a:r>
            <a:r>
              <a:rPr lang="en-GB" sz="1200" dirty="0"/>
              <a:t>to arrest </a:t>
            </a:r>
            <a:r>
              <a:rPr lang="en-GB" sz="1200" dirty="0" smtClean="0"/>
              <a:t>and </a:t>
            </a:r>
            <a:r>
              <a:rPr lang="en-GB" sz="1200" dirty="0"/>
              <a:t>remove potential for further </a:t>
            </a:r>
            <a:r>
              <a:rPr lang="en-GB" sz="1200" dirty="0" smtClean="0"/>
              <a:t>offending.</a:t>
            </a:r>
          </a:p>
          <a:p>
            <a:endParaRPr lang="en-GB" sz="1200" dirty="0" smtClean="0"/>
          </a:p>
          <a:p>
            <a:pPr marL="171450" indent="-171450">
              <a:buFont typeface="Arial" panose="020B0604020202020204" pitchFamily="34" charset="0"/>
              <a:buChar char="•"/>
            </a:pPr>
            <a:r>
              <a:rPr lang="en-GB" sz="1200" dirty="0" smtClean="0"/>
              <a:t>West LPA </a:t>
            </a:r>
            <a:r>
              <a:rPr lang="en-GB" sz="1200" dirty="0"/>
              <a:t>have introduced a new tasking process which allows intelligence teams to put forward recommendations every </a:t>
            </a:r>
            <a:r>
              <a:rPr lang="en-GB" sz="1200" dirty="0" smtClean="0"/>
              <a:t>two </a:t>
            </a:r>
            <a:r>
              <a:rPr lang="en-GB" sz="1200" dirty="0"/>
              <a:t>weeks on how domestic perpetrators can be targeted to protect those who are most vulnerable</a:t>
            </a:r>
            <a:r>
              <a:rPr lang="en-GB" sz="1200" dirty="0" smtClean="0"/>
              <a:t>.</a:t>
            </a:r>
          </a:p>
          <a:p>
            <a:endParaRPr lang="en-GB" sz="1200" dirty="0"/>
          </a:p>
          <a:p>
            <a:endParaRPr lang="en-GB" sz="1200" dirty="0"/>
          </a:p>
          <a:p>
            <a:endParaRPr lang="en-GB" sz="1200" dirty="0" smtClean="0"/>
          </a:p>
        </p:txBody>
      </p:sp>
      <p:sp>
        <p:nvSpPr>
          <p:cNvPr id="16" name="Rectangle 15"/>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p>
        </p:txBody>
      </p:sp>
    </p:spTree>
    <p:extLst>
      <p:ext uri="{BB962C8B-B14F-4D97-AF65-F5344CB8AC3E}">
        <p14:creationId xmlns:p14="http://schemas.microsoft.com/office/powerpoint/2010/main" val="1998668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9</a:t>
            </a:fld>
            <a:endParaRPr lang="en-GB" dirty="0"/>
          </a:p>
        </p:txBody>
      </p:sp>
      <p:sp>
        <p:nvSpPr>
          <p:cNvPr id="12" name="TextBox 11"/>
          <p:cNvSpPr txBox="1"/>
          <p:nvPr/>
        </p:nvSpPr>
        <p:spPr>
          <a:xfrm>
            <a:off x="1115" y="1017275"/>
            <a:ext cx="9135227" cy="4339650"/>
          </a:xfrm>
          <a:prstGeom prst="rect">
            <a:avLst/>
          </a:prstGeom>
          <a:noFill/>
        </p:spPr>
        <p:txBody>
          <a:bodyPr wrap="square" rtlCol="0">
            <a:spAutoFit/>
          </a:bodyPr>
          <a:lstStyle/>
          <a:p>
            <a:r>
              <a:rPr lang="en-GB" sz="1200" b="1" dirty="0" smtClean="0"/>
              <a:t>Working with partners we will:</a:t>
            </a:r>
          </a:p>
          <a:p>
            <a:r>
              <a:rPr lang="en-GB" sz="1200" b="1" i="1" dirty="0" smtClean="0">
                <a:solidFill>
                  <a:schemeClr val="accent1">
                    <a:lumMod val="75000"/>
                  </a:schemeClr>
                </a:solidFill>
              </a:rPr>
              <a:t>Bring </a:t>
            </a:r>
            <a:r>
              <a:rPr lang="en-GB" sz="1200" b="1" i="1" dirty="0">
                <a:solidFill>
                  <a:schemeClr val="accent1">
                    <a:lumMod val="75000"/>
                  </a:schemeClr>
                </a:solidFill>
              </a:rPr>
              <a:t>violent offenders to justice through targeted police enforcement, </a:t>
            </a:r>
            <a:r>
              <a:rPr lang="en-GB" sz="1200" b="1" i="1" dirty="0" smtClean="0">
                <a:solidFill>
                  <a:schemeClr val="accent1">
                    <a:lumMod val="75000"/>
                  </a:schemeClr>
                </a:solidFill>
              </a:rPr>
              <a:t>working </a:t>
            </a:r>
            <a:r>
              <a:rPr lang="en-GB" sz="1200" b="1" i="1" dirty="0">
                <a:solidFill>
                  <a:schemeClr val="accent1">
                    <a:lumMod val="75000"/>
                  </a:schemeClr>
                </a:solidFill>
              </a:rPr>
              <a:t>closely </a:t>
            </a:r>
            <a:r>
              <a:rPr lang="en-GB" sz="1200" b="1" i="1" dirty="0" smtClean="0">
                <a:solidFill>
                  <a:schemeClr val="accent1">
                    <a:lumMod val="75000"/>
                  </a:schemeClr>
                </a:solidFill>
              </a:rPr>
              <a:t>with neighbouring </a:t>
            </a:r>
            <a:r>
              <a:rPr lang="en-GB" sz="1200" b="1" i="1" dirty="0">
                <a:solidFill>
                  <a:schemeClr val="accent1">
                    <a:lumMod val="75000"/>
                  </a:schemeClr>
                </a:solidFill>
              </a:rPr>
              <a:t>forces such as the Metropolitan </a:t>
            </a:r>
            <a:r>
              <a:rPr lang="en-GB" sz="1200" b="1" i="1" dirty="0" smtClean="0">
                <a:solidFill>
                  <a:schemeClr val="accent1">
                    <a:lumMod val="75000"/>
                  </a:schemeClr>
                </a:solidFill>
              </a:rPr>
              <a:t>Police.</a:t>
            </a:r>
          </a:p>
          <a:p>
            <a:pPr marL="171450" indent="-171450">
              <a:buFont typeface="Arial" panose="020B0604020202020204" pitchFamily="34" charset="0"/>
              <a:buChar char="•"/>
            </a:pPr>
            <a:endParaRPr lang="en-GB" sz="1200" b="1" dirty="0" smtClean="0"/>
          </a:p>
          <a:p>
            <a:pPr marL="171450" indent="-171450">
              <a:buFont typeface="Arial" panose="020B0604020202020204" pitchFamily="34" charset="0"/>
              <a:buChar char="•"/>
            </a:pPr>
            <a:r>
              <a:rPr lang="en-GB" sz="1200" dirty="0" smtClean="0"/>
              <a:t>In Colchester, the </a:t>
            </a:r>
            <a:r>
              <a:rPr lang="en-GB" sz="1200" dirty="0"/>
              <a:t>‘Don’t Cross the Line Campaign</a:t>
            </a:r>
            <a:r>
              <a:rPr lang="en-GB" sz="1200" dirty="0" smtClean="0"/>
              <a:t>’, which was </a:t>
            </a:r>
            <a:r>
              <a:rPr lang="en-GB" sz="1200" dirty="0"/>
              <a:t>Launched Christmas 2017, continued throughout the Summer </a:t>
            </a:r>
            <a:r>
              <a:rPr lang="en-GB" sz="1200" dirty="0" smtClean="0"/>
              <a:t>2018.  This is on-going in order to </a:t>
            </a:r>
            <a:r>
              <a:rPr lang="en-GB" sz="1200" dirty="0"/>
              <a:t>support increased public awareness, reassurance and safety advice regarding violence associated to Alcohol and Drug misuse. The campaign compliments Police &amp; Partner operations within the District focusing on the reduction in Violence Against the Person offences and Violence with Injury perpetrators</a:t>
            </a:r>
            <a:r>
              <a:rPr lang="en-GB" sz="1200" dirty="0" smtClean="0"/>
              <a:t>. </a:t>
            </a: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Braintree </a:t>
            </a:r>
            <a:r>
              <a:rPr lang="en-GB" sz="1200" dirty="0"/>
              <a:t>and </a:t>
            </a:r>
            <a:r>
              <a:rPr lang="en-GB" sz="1200" dirty="0" err="1"/>
              <a:t>Uttlesford</a:t>
            </a:r>
            <a:r>
              <a:rPr lang="en-GB" sz="1200" dirty="0"/>
              <a:t> </a:t>
            </a:r>
            <a:r>
              <a:rPr lang="en-GB" sz="1200" dirty="0" smtClean="0"/>
              <a:t>Criminal Investigation Department (CID) </a:t>
            </a:r>
            <a:r>
              <a:rPr lang="en-GB" sz="1200" dirty="0"/>
              <a:t>regularly share information on a months basis with neighbouring forces both in the form of crime types and possible active </a:t>
            </a:r>
            <a:r>
              <a:rPr lang="en-GB" sz="1200" dirty="0" smtClean="0"/>
              <a:t>suspects.  This </a:t>
            </a:r>
            <a:r>
              <a:rPr lang="en-GB" sz="1200" dirty="0"/>
              <a:t>process had led to a number of key individuals being arrested for burglary </a:t>
            </a:r>
            <a:r>
              <a:rPr lang="en-GB" sz="1200" dirty="0" smtClean="0"/>
              <a:t>series. </a:t>
            </a:r>
            <a:r>
              <a:rPr lang="en-GB" sz="1200" dirty="0"/>
              <a:t>This is also repeated at a community </a:t>
            </a:r>
            <a:r>
              <a:rPr lang="en-GB" sz="1200" dirty="0" smtClean="0"/>
              <a:t>level, with </a:t>
            </a:r>
            <a:r>
              <a:rPr lang="en-GB" sz="1200" dirty="0"/>
              <a:t>officers focusing on rural crime trends and participating in joint operations such as hare coursing.</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West LPA continue </a:t>
            </a:r>
            <a:r>
              <a:rPr lang="en-GB" sz="1200" dirty="0"/>
              <a:t>to meet regularly with our MPS colleagues and have forged new relationships with the borough commanders who border the </a:t>
            </a:r>
            <a:r>
              <a:rPr lang="en-GB" sz="1200" dirty="0" smtClean="0"/>
              <a:t>LPA</a:t>
            </a:r>
            <a:r>
              <a:rPr lang="en-GB" sz="1200" dirty="0"/>
              <a:t>. </a:t>
            </a:r>
            <a:r>
              <a:rPr lang="en-GB" sz="1200" dirty="0" smtClean="0"/>
              <a:t> Meetings are held to discuss </a:t>
            </a:r>
            <a:r>
              <a:rPr lang="en-GB" sz="1200" dirty="0"/>
              <a:t>burglary suspects and how </a:t>
            </a:r>
            <a:r>
              <a:rPr lang="en-GB" sz="1200" dirty="0" smtClean="0"/>
              <a:t>to best </a:t>
            </a:r>
            <a:r>
              <a:rPr lang="en-GB" sz="1200" dirty="0"/>
              <a:t>tackle the problem together </a:t>
            </a:r>
            <a:r>
              <a:rPr lang="en-GB" sz="1200" dirty="0" smtClean="0"/>
              <a:t>and ensure the </a:t>
            </a:r>
            <a:r>
              <a:rPr lang="en-GB" sz="1200" dirty="0"/>
              <a:t>borders do not impact our ability to target </a:t>
            </a:r>
            <a:r>
              <a:rPr lang="en-GB" sz="1200" dirty="0" smtClean="0"/>
              <a:t>offenders.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 number of operations targeting robbery and burglary have taken place throughout the West of Essex including Thurrock, Epping, Brentwood, and Loughton in response to trends in violent </a:t>
            </a:r>
            <a:r>
              <a:rPr lang="en-GB" sz="1200" dirty="0" smtClean="0"/>
              <a:t>crime.</a:t>
            </a:r>
          </a:p>
          <a:p>
            <a:endParaRPr lang="en-GB" sz="1200" dirty="0"/>
          </a:p>
          <a:p>
            <a:pPr marL="171450" indent="-171450">
              <a:buFont typeface="Arial" panose="020B0604020202020204" pitchFamily="34" charset="0"/>
              <a:buChar char="•"/>
            </a:pPr>
            <a:r>
              <a:rPr lang="en-GB" sz="1200" dirty="0"/>
              <a:t>Joint operations with the Metropolitan Police and </a:t>
            </a:r>
            <a:r>
              <a:rPr lang="en-GB" sz="1200" dirty="0" smtClean="0"/>
              <a:t>British Transport Police (BTP) </a:t>
            </a:r>
            <a:r>
              <a:rPr lang="en-GB" sz="1200" dirty="0"/>
              <a:t>have taken place to target offending, often surrounding train </a:t>
            </a:r>
            <a:r>
              <a:rPr lang="en-GB" sz="1200" dirty="0" smtClean="0"/>
              <a:t>stations.  This </a:t>
            </a:r>
            <a:r>
              <a:rPr lang="en-GB" sz="1200" dirty="0"/>
              <a:t>continues into the next reporting period</a:t>
            </a:r>
            <a:r>
              <a:rPr lang="en-GB" sz="1200" dirty="0" smtClean="0"/>
              <a:t>.</a:t>
            </a: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September 2018</a:t>
            </a:r>
            <a:endParaRPr lang="en-GB" sz="2000" b="1" dirty="0">
              <a:solidFill>
                <a:schemeClr val="bg1"/>
              </a:solidFill>
            </a:endParaRPr>
          </a:p>
        </p:txBody>
      </p:sp>
    </p:spTree>
    <p:extLst>
      <p:ext uri="{BB962C8B-B14F-4D97-AF65-F5344CB8AC3E}">
        <p14:creationId xmlns:p14="http://schemas.microsoft.com/office/powerpoint/2010/main" val="2905390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23783</TotalTime>
  <Words>3717</Words>
  <Application>Microsoft Office PowerPoint</Application>
  <PresentationFormat>On-screen Show (4:3)</PresentationFormat>
  <Paragraphs>297</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1177</cp:revision>
  <cp:lastPrinted>2018-09-14T16:53:40Z</cp:lastPrinted>
  <dcterms:created xsi:type="dcterms:W3CDTF">2016-11-25T10:22:24Z</dcterms:created>
  <dcterms:modified xsi:type="dcterms:W3CDTF">2018-10-05T14:40:12Z</dcterms:modified>
</cp:coreProperties>
</file>