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301" r:id="rId3"/>
    <p:sldId id="346" r:id="rId4"/>
    <p:sldId id="292" r:id="rId5"/>
    <p:sldId id="356" r:id="rId6"/>
    <p:sldId id="349" r:id="rId7"/>
    <p:sldId id="344" r:id="rId8"/>
    <p:sldId id="294" r:id="rId9"/>
    <p:sldId id="323" r:id="rId10"/>
    <p:sldId id="341" r:id="rId11"/>
    <p:sldId id="345" r:id="rId12"/>
    <p:sldId id="352" r:id="rId13"/>
    <p:sldId id="321" r:id="rId14"/>
    <p:sldId id="342" r:id="rId15"/>
    <p:sldId id="355" r:id="rId16"/>
    <p:sldId id="298" r:id="rId17"/>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31">
          <p15:clr>
            <a:srgbClr val="A4A3A4"/>
          </p15:clr>
        </p15:guide>
        <p15:guide id="4"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riet Povall 42077528" initials="HP4" lastIdx="3" clrIdx="0"/>
  <p:cmAuthor id="1" name="Matt Robbins 42073495" initials="mp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142232"/>
    <a:srgbClr val="FFFFCC"/>
    <a:srgbClr val="001947"/>
    <a:srgbClr val="E9EDF4"/>
    <a:srgbClr val="1F3651"/>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88" autoAdjust="0"/>
    <p:restoredTop sz="85029" autoAdjust="0"/>
  </p:normalViewPr>
  <p:slideViewPr>
    <p:cSldViewPr snapToObjects="1">
      <p:cViewPr varScale="1">
        <p:scale>
          <a:sx n="115" d="100"/>
          <a:sy n="115" d="100"/>
        </p:scale>
        <p:origin x="2118" y="108"/>
      </p:cViewPr>
      <p:guideLst>
        <p:guide orient="horz" pos="2160"/>
        <p:guide pos="2880"/>
      </p:guideLst>
    </p:cSldViewPr>
  </p:slideViewPr>
  <p:outlineViewPr>
    <p:cViewPr>
      <p:scale>
        <a:sx n="33" d="100"/>
        <a:sy n="33" d="100"/>
      </p:scale>
      <p:origin x="0" y="2070"/>
    </p:cViewPr>
  </p:outlineViewPr>
  <p:notesTextViewPr>
    <p:cViewPr>
      <p:scale>
        <a:sx n="1" d="1"/>
        <a:sy n="1" d="1"/>
      </p:scale>
      <p:origin x="0" y="0"/>
    </p:cViewPr>
  </p:notesTextViewPr>
  <p:notesViewPr>
    <p:cSldViewPr snapToObjects="1">
      <p:cViewPr varScale="1">
        <p:scale>
          <a:sx n="74" d="100"/>
          <a:sy n="74" d="100"/>
        </p:scale>
        <p:origin x="-2142" y="-90"/>
      </p:cViewPr>
      <p:guideLst>
        <p:guide orient="horz" pos="3110"/>
        <p:guide pos="2118"/>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18" cy="497047"/>
          </a:xfrm>
          <a:prstGeom prst="rect">
            <a:avLst/>
          </a:prstGeom>
        </p:spPr>
        <p:txBody>
          <a:bodyPr vert="horz" lIns="92256" tIns="46127" rIns="92256" bIns="46127" rtlCol="0"/>
          <a:lstStyle>
            <a:lvl1pPr algn="l">
              <a:defRPr sz="1200"/>
            </a:lvl1pPr>
          </a:lstStyle>
          <a:p>
            <a:endParaRPr lang="en-GB"/>
          </a:p>
        </p:txBody>
      </p:sp>
      <p:sp>
        <p:nvSpPr>
          <p:cNvPr id="3" name="Date Placeholder 2"/>
          <p:cNvSpPr>
            <a:spLocks noGrp="1"/>
          </p:cNvSpPr>
          <p:nvPr>
            <p:ph type="dt" sz="quarter" idx="1"/>
          </p:nvPr>
        </p:nvSpPr>
        <p:spPr>
          <a:xfrm>
            <a:off x="3856063" y="0"/>
            <a:ext cx="2951118" cy="497047"/>
          </a:xfrm>
          <a:prstGeom prst="rect">
            <a:avLst/>
          </a:prstGeom>
        </p:spPr>
        <p:txBody>
          <a:bodyPr vert="horz" lIns="92256" tIns="46127" rIns="92256" bIns="46127" rtlCol="0"/>
          <a:lstStyle>
            <a:lvl1pPr algn="r">
              <a:defRPr sz="1200"/>
            </a:lvl1pPr>
          </a:lstStyle>
          <a:p>
            <a:fld id="{5903D7C5-9F6C-4676-B42A-1E0731642E03}" type="datetimeFigureOut">
              <a:rPr lang="en-GB" smtClean="0"/>
              <a:t>21/06/2018</a:t>
            </a:fld>
            <a:endParaRPr lang="en-GB"/>
          </a:p>
        </p:txBody>
      </p:sp>
      <p:sp>
        <p:nvSpPr>
          <p:cNvPr id="4" name="Footer Placeholder 3"/>
          <p:cNvSpPr>
            <a:spLocks noGrp="1"/>
          </p:cNvSpPr>
          <p:nvPr>
            <p:ph type="ftr" sz="quarter" idx="2"/>
          </p:nvPr>
        </p:nvSpPr>
        <p:spPr>
          <a:xfrm>
            <a:off x="0" y="9442282"/>
            <a:ext cx="2951118" cy="497047"/>
          </a:xfrm>
          <a:prstGeom prst="rect">
            <a:avLst/>
          </a:prstGeom>
        </p:spPr>
        <p:txBody>
          <a:bodyPr vert="horz" lIns="92256" tIns="46127" rIns="92256" bIns="46127" rtlCol="0" anchor="b"/>
          <a:lstStyle>
            <a:lvl1pPr algn="l">
              <a:defRPr sz="1200"/>
            </a:lvl1pPr>
          </a:lstStyle>
          <a:p>
            <a:endParaRPr lang="en-GB"/>
          </a:p>
        </p:txBody>
      </p:sp>
      <p:sp>
        <p:nvSpPr>
          <p:cNvPr id="5" name="Slide Number Placeholder 4"/>
          <p:cNvSpPr>
            <a:spLocks noGrp="1"/>
          </p:cNvSpPr>
          <p:nvPr>
            <p:ph type="sldNum" sz="quarter" idx="3"/>
          </p:nvPr>
        </p:nvSpPr>
        <p:spPr>
          <a:xfrm>
            <a:off x="3856063" y="9442282"/>
            <a:ext cx="2951118" cy="497047"/>
          </a:xfrm>
          <a:prstGeom prst="rect">
            <a:avLst/>
          </a:prstGeom>
        </p:spPr>
        <p:txBody>
          <a:bodyPr vert="horz" lIns="92256" tIns="46127" rIns="92256" bIns="46127" rtlCol="0" anchor="b"/>
          <a:lstStyle>
            <a:lvl1pPr algn="r">
              <a:defRPr sz="1200"/>
            </a:lvl1pPr>
          </a:lstStyle>
          <a:p>
            <a:fld id="{B07D4B5A-3B64-4AD6-87F8-980ACD575913}" type="slidenum">
              <a:rPr lang="en-GB" smtClean="0"/>
              <a:t>‹#›</a:t>
            </a:fld>
            <a:endParaRPr lang="en-GB"/>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18" cy="497047"/>
          </a:xfrm>
          <a:prstGeom prst="rect">
            <a:avLst/>
          </a:prstGeom>
        </p:spPr>
        <p:txBody>
          <a:bodyPr vert="horz" lIns="92256" tIns="46127" rIns="92256" bIns="46127" rtlCol="0"/>
          <a:lstStyle>
            <a:lvl1pPr algn="l">
              <a:defRPr sz="1200"/>
            </a:lvl1pPr>
          </a:lstStyle>
          <a:p>
            <a:endParaRPr lang="en-GB"/>
          </a:p>
        </p:txBody>
      </p:sp>
      <p:sp>
        <p:nvSpPr>
          <p:cNvPr id="3" name="Date Placeholder 2"/>
          <p:cNvSpPr>
            <a:spLocks noGrp="1"/>
          </p:cNvSpPr>
          <p:nvPr>
            <p:ph type="dt" idx="1"/>
          </p:nvPr>
        </p:nvSpPr>
        <p:spPr>
          <a:xfrm>
            <a:off x="3856063" y="0"/>
            <a:ext cx="2951118" cy="497047"/>
          </a:xfrm>
          <a:prstGeom prst="rect">
            <a:avLst/>
          </a:prstGeom>
        </p:spPr>
        <p:txBody>
          <a:bodyPr vert="horz" lIns="92256" tIns="46127" rIns="92256" bIns="46127" rtlCol="0"/>
          <a:lstStyle>
            <a:lvl1pPr algn="r">
              <a:defRPr sz="1200"/>
            </a:lvl1pPr>
          </a:lstStyle>
          <a:p>
            <a:fld id="{94FE0818-969F-4496-9006-8FE67EE6E561}" type="datetimeFigureOut">
              <a:rPr lang="en-GB" smtClean="0"/>
              <a:t>21/06/2018</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56" tIns="46127" rIns="92256" bIns="46127" rtlCol="0" anchor="ctr"/>
          <a:lstStyle/>
          <a:p>
            <a:endParaRPr lang="en-GB"/>
          </a:p>
        </p:txBody>
      </p:sp>
      <p:sp>
        <p:nvSpPr>
          <p:cNvPr id="5" name="Notes Placeholder 4"/>
          <p:cNvSpPr>
            <a:spLocks noGrp="1"/>
          </p:cNvSpPr>
          <p:nvPr>
            <p:ph type="body" sz="quarter" idx="3"/>
          </p:nvPr>
        </p:nvSpPr>
        <p:spPr>
          <a:xfrm>
            <a:off x="681522" y="4722740"/>
            <a:ext cx="5445745" cy="4473416"/>
          </a:xfrm>
          <a:prstGeom prst="rect">
            <a:avLst/>
          </a:prstGeom>
        </p:spPr>
        <p:txBody>
          <a:bodyPr vert="horz" lIns="92256" tIns="46127" rIns="92256" bIns="461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282"/>
            <a:ext cx="2951118" cy="497047"/>
          </a:xfrm>
          <a:prstGeom prst="rect">
            <a:avLst/>
          </a:prstGeom>
        </p:spPr>
        <p:txBody>
          <a:bodyPr vert="horz" lIns="92256" tIns="46127" rIns="92256" bIns="46127" rtlCol="0" anchor="b"/>
          <a:lstStyle>
            <a:lvl1pPr algn="l">
              <a:defRPr sz="1200"/>
            </a:lvl1pPr>
          </a:lstStyle>
          <a:p>
            <a:endParaRPr lang="en-GB"/>
          </a:p>
        </p:txBody>
      </p:sp>
      <p:sp>
        <p:nvSpPr>
          <p:cNvPr id="7" name="Slide Number Placeholder 6"/>
          <p:cNvSpPr>
            <a:spLocks noGrp="1"/>
          </p:cNvSpPr>
          <p:nvPr>
            <p:ph type="sldNum" sz="quarter" idx="5"/>
          </p:nvPr>
        </p:nvSpPr>
        <p:spPr>
          <a:xfrm>
            <a:off x="3856063" y="9442282"/>
            <a:ext cx="2951118" cy="497047"/>
          </a:xfrm>
          <a:prstGeom prst="rect">
            <a:avLst/>
          </a:prstGeom>
        </p:spPr>
        <p:txBody>
          <a:bodyPr vert="horz" lIns="92256" tIns="46127" rIns="92256" bIns="46127" rtlCol="0" anchor="b"/>
          <a:lstStyle>
            <a:lvl1pPr algn="r">
              <a:defRPr sz="1200"/>
            </a:lvl1pPr>
          </a:lstStyle>
          <a:p>
            <a:fld id="{AC682968-C500-41F0-8EA9-AEB7EAFF1BE1}" type="slidenum">
              <a:rPr lang="en-GB" smtClean="0"/>
              <a:t>‹#›</a:t>
            </a:fld>
            <a:endParaRPr lang="en-GB"/>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0718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00718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386925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86925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86925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77361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21003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17772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34047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131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1315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21/06/2018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21/06/2018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21/06/2018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21/06/2018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21/06/2018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21/06/2018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21/06/2018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569" y="1124744"/>
            <a:ext cx="9000000" cy="1077218"/>
          </a:xfrm>
          <a:prstGeom prst="rect">
            <a:avLst/>
          </a:prstGeom>
          <a:noFill/>
        </p:spPr>
        <p:txBody>
          <a:bodyPr wrap="square" rtlCol="0">
            <a:spAutoFit/>
          </a:bodyPr>
          <a:lstStyle/>
          <a:p>
            <a:r>
              <a:rPr lang="en-GB" sz="3600" b="1" dirty="0" smtClean="0"/>
              <a:t>Police and Crime Plan 2016-2020</a:t>
            </a:r>
          </a:p>
          <a:p>
            <a:r>
              <a:rPr lang="en-GB" sz="2800" b="1" dirty="0" smtClean="0"/>
              <a:t>Quarterly Update – for the OPFCC only (not for publication)</a:t>
            </a:r>
            <a:endParaRPr lang="en-GB" sz="3600" b="1" i="1" dirty="0" smtClean="0"/>
          </a:p>
        </p:txBody>
      </p:sp>
      <p:sp>
        <p:nvSpPr>
          <p:cNvPr id="3" name="Rectangle 2"/>
          <p:cNvSpPr/>
          <p:nvPr/>
        </p:nvSpPr>
        <p:spPr>
          <a:xfrm>
            <a:off x="74569" y="2492896"/>
            <a:ext cx="9000000" cy="769441"/>
          </a:xfrm>
          <a:prstGeom prst="rect">
            <a:avLst/>
          </a:prstGeom>
        </p:spPr>
        <p:txBody>
          <a:bodyPr>
            <a:spAutoFit/>
          </a:bodyPr>
          <a:lstStyle/>
          <a:p>
            <a:r>
              <a:rPr lang="en-GB" sz="2400" b="1" dirty="0" smtClean="0"/>
              <a:t>June 2018</a:t>
            </a:r>
          </a:p>
          <a:p>
            <a:endParaRPr lang="en-GB" sz="20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1164552" y="5729491"/>
            <a:ext cx="7740368" cy="830997"/>
          </a:xfrm>
          <a:prstGeom prst="rect">
            <a:avLst/>
          </a:prstGeom>
          <a:noFill/>
        </p:spPr>
        <p:txBody>
          <a:bodyPr wrap="square" rtlCol="0">
            <a:spAutoFit/>
          </a:bodyPr>
          <a:lstStyle/>
          <a:p>
            <a:pPr algn="r"/>
            <a:r>
              <a:rPr lang="en-GB" sz="1600" dirty="0" smtClean="0"/>
              <a:t>Version 1.3</a:t>
            </a:r>
          </a:p>
          <a:p>
            <a:pPr algn="r"/>
            <a:r>
              <a:rPr lang="en-GB" sz="1600" dirty="0" smtClean="0"/>
              <a:t>Produced June 2018</a:t>
            </a:r>
          </a:p>
          <a:p>
            <a:pPr algn="r"/>
            <a:r>
              <a:rPr lang="en-GB" sz="1600" dirty="0" smtClean="0"/>
              <a:t>Performance Information Unit, Essex Police</a:t>
            </a:r>
          </a:p>
        </p:txBody>
      </p:sp>
      <p:sp>
        <p:nvSpPr>
          <p:cNvPr id="14" name="TextBox 13"/>
          <p:cNvSpPr txBox="1"/>
          <p:nvPr/>
        </p:nvSpPr>
        <p:spPr>
          <a:xfrm>
            <a:off x="102460" y="3027540"/>
            <a:ext cx="8329642" cy="276999"/>
          </a:xfrm>
          <a:prstGeom prst="rect">
            <a:avLst/>
          </a:prstGeom>
          <a:noFill/>
        </p:spPr>
        <p:txBody>
          <a:bodyPr wrap="square" rtlCol="0">
            <a:spAutoFit/>
          </a:bodyPr>
          <a:lstStyle/>
          <a:p>
            <a:r>
              <a:rPr lang="en-GB" sz="1200" i="1" dirty="0" smtClean="0">
                <a:solidFill>
                  <a:schemeClr val="bg1">
                    <a:lumMod val="50000"/>
                  </a:schemeClr>
                </a:solidFill>
              </a:rPr>
              <a:t>Data to May 2018.  </a:t>
            </a:r>
            <a:endParaRPr lang="en-GB" sz="1200" i="1" dirty="0">
              <a:solidFill>
                <a:schemeClr val="bg1">
                  <a:lumMod val="50000"/>
                </a:schemeClr>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32956" y="181231"/>
            <a:ext cx="2880320" cy="369332"/>
          </a:xfrm>
          <a:prstGeom prst="rect">
            <a:avLst/>
          </a:prstGeom>
          <a:noFill/>
        </p:spPr>
        <p:txBody>
          <a:bodyPr wrap="square" rtlCol="0">
            <a:spAutoFit/>
          </a:bodyPr>
          <a:lstStyle/>
          <a:p>
            <a:pPr algn="ctr"/>
            <a:r>
              <a:rPr lang="en-GB" dirty="0" smtClean="0">
                <a:solidFill>
                  <a:schemeClr val="bg1"/>
                </a:solidFill>
              </a:rPr>
              <a:t>[Official]</a:t>
            </a:r>
            <a:endParaRPr lang="en-GB" dirty="0">
              <a:solidFill>
                <a:schemeClr val="bg1"/>
              </a:solidFill>
            </a:endParaRPr>
          </a:p>
        </p:txBody>
      </p:sp>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56350"/>
            <a:ext cx="2133600" cy="365125"/>
          </a:xfrm>
        </p:spPr>
        <p:txBody>
          <a:bodyPr/>
          <a:lstStyle/>
          <a:p>
            <a:fld id="{E0D83E65-4E55-4BA6-A0BC-212B9D3BDCE3}" type="slidenum">
              <a:rPr lang="en-GB" smtClean="0"/>
              <a:pPr/>
              <a:t>10</a:t>
            </a:fld>
            <a:endParaRPr lang="en-GB" dirty="0"/>
          </a:p>
        </p:txBody>
      </p:sp>
      <p:sp>
        <p:nvSpPr>
          <p:cNvPr id="12" name="TextBox 11"/>
          <p:cNvSpPr txBox="1"/>
          <p:nvPr/>
        </p:nvSpPr>
        <p:spPr>
          <a:xfrm>
            <a:off x="1115" y="1023486"/>
            <a:ext cx="9135227" cy="5632311"/>
          </a:xfrm>
          <a:prstGeom prst="rect">
            <a:avLst/>
          </a:prstGeom>
          <a:noFill/>
        </p:spPr>
        <p:txBody>
          <a:bodyPr wrap="square" rtlCol="0">
            <a:spAutoFit/>
          </a:bodyPr>
          <a:lstStyle/>
          <a:p>
            <a:r>
              <a:rPr lang="en-GB" sz="1200" b="1" dirty="0" smtClean="0"/>
              <a:t>Working </a:t>
            </a:r>
            <a:r>
              <a:rPr lang="en-GB" sz="1200" b="1" dirty="0"/>
              <a:t>with partners we will:</a:t>
            </a:r>
          </a:p>
          <a:p>
            <a:r>
              <a:rPr lang="en-GB" sz="1200" b="1" i="1" dirty="0">
                <a:solidFill>
                  <a:schemeClr val="accent1">
                    <a:lumMod val="75000"/>
                  </a:schemeClr>
                </a:solidFill>
              </a:rPr>
              <a:t>Ensure victims of rape and sexual violence receive the help and support they need, and work with criminal justice partners to ensure that perpetrators are convicted</a:t>
            </a:r>
            <a:r>
              <a:rPr lang="en-GB" sz="1200" b="1" i="1" dirty="0" smtClean="0">
                <a:solidFill>
                  <a:schemeClr val="accent1">
                    <a:lumMod val="75000"/>
                  </a:schemeClr>
                </a:solidFill>
              </a:rPr>
              <a:t>.</a:t>
            </a:r>
          </a:p>
          <a:p>
            <a:pPr lvl="0"/>
            <a:endParaRPr lang="en-GB" sz="1200" dirty="0"/>
          </a:p>
          <a:p>
            <a:pPr marL="171450" lvl="0" indent="-171450">
              <a:buFont typeface="Arial" panose="020B0604020202020204" pitchFamily="34" charset="0"/>
              <a:buChar char="•"/>
            </a:pPr>
            <a:r>
              <a:rPr lang="en-GB" sz="1200" dirty="0" smtClean="0"/>
              <a:t>Monthly meetings between the </a:t>
            </a:r>
            <a:r>
              <a:rPr lang="en-GB" sz="1200" dirty="0"/>
              <a:t>Head of </a:t>
            </a:r>
            <a:r>
              <a:rPr lang="en-GB" sz="1200" dirty="0" smtClean="0"/>
              <a:t>Rape and Serious Sexual offences (RASSO) </a:t>
            </a:r>
            <a:r>
              <a:rPr lang="en-GB" sz="1200" dirty="0"/>
              <a:t>and </a:t>
            </a:r>
            <a:r>
              <a:rPr lang="en-GB" sz="1200" dirty="0" smtClean="0"/>
              <a:t>Crime &amp; Public Protection Unit (C&amp;PPU) </a:t>
            </a:r>
            <a:r>
              <a:rPr lang="en-GB" sz="1200" dirty="0"/>
              <a:t>continues to highlight best practice and areas for development. </a:t>
            </a:r>
            <a:r>
              <a:rPr lang="en-GB" sz="1200" dirty="0" smtClean="0"/>
              <a:t> On </a:t>
            </a:r>
            <a:r>
              <a:rPr lang="en-GB" sz="1200" dirty="0"/>
              <a:t>the back of new Disclosure guidelines a new </a:t>
            </a:r>
            <a:r>
              <a:rPr lang="en-GB" sz="1200" dirty="0" smtClean="0"/>
              <a:t>procedure, </a:t>
            </a:r>
            <a:r>
              <a:rPr lang="en-GB" sz="1200" dirty="0"/>
              <a:t>which will involve early </a:t>
            </a:r>
            <a:r>
              <a:rPr lang="en-GB" sz="1200" dirty="0" smtClean="0"/>
              <a:t>face-to-face </a:t>
            </a:r>
            <a:r>
              <a:rPr lang="en-GB" sz="1200" dirty="0"/>
              <a:t>meetings between the lawyer and officer in the </a:t>
            </a:r>
            <a:r>
              <a:rPr lang="en-GB" sz="1200" dirty="0" smtClean="0"/>
              <a:t>case, </a:t>
            </a:r>
            <a:r>
              <a:rPr lang="en-GB" sz="1200" dirty="0"/>
              <a:t>is waiting to be signed off by CPS. </a:t>
            </a:r>
            <a:r>
              <a:rPr lang="en-GB" sz="1200" dirty="0" smtClean="0"/>
              <a:t> This </a:t>
            </a:r>
            <a:r>
              <a:rPr lang="en-GB" sz="1200" dirty="0"/>
              <a:t>will give the officer and lawyer clear guidelines on what will be required for charges to be brought.</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a:t>The role of a DS within RASSO has been in place for year and the benefit of this role is evidenced by the following </a:t>
            </a:r>
            <a:r>
              <a:rPr lang="en-GB" sz="1200" dirty="0" smtClean="0"/>
              <a:t>figures.  Essex </a:t>
            </a:r>
            <a:r>
              <a:rPr lang="en-GB" sz="1200" dirty="0"/>
              <a:t>RASSO a year ago had a guilty plea rate of 28% for </a:t>
            </a:r>
            <a:r>
              <a:rPr lang="en-GB" sz="1200" dirty="0" smtClean="0"/>
              <a:t>rape; </a:t>
            </a:r>
            <a:r>
              <a:rPr lang="en-GB" sz="1200" dirty="0"/>
              <a:t>it currently holds a guilty plea rate of 52</a:t>
            </a:r>
            <a:r>
              <a:rPr lang="en-GB" sz="1200" dirty="0" smtClean="0"/>
              <a:t>%, </a:t>
            </a:r>
            <a:r>
              <a:rPr lang="en-GB" sz="1200" dirty="0"/>
              <a:t>which is above the national average of 40.4%.  </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a:t>The rate of reporting continues to increase in Rape under 16, with an 18.6 % increase, whilst Rape over 16 has increased by 24.8%. The solved rate for May was 5.1% with a yearly solved rate currently 4.3%. </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a:t>The quarterly Sexual Assaults Services Pathway (SASP) Board membership has been </a:t>
            </a:r>
            <a:r>
              <a:rPr lang="en-GB" sz="1200" dirty="0" smtClean="0"/>
              <a:t>updated.  New </a:t>
            </a:r>
            <a:r>
              <a:rPr lang="en-GB" sz="1200" dirty="0"/>
              <a:t>partners have been </a:t>
            </a:r>
            <a:r>
              <a:rPr lang="en-GB" sz="1200" dirty="0" smtClean="0"/>
              <a:t>invited, </a:t>
            </a:r>
            <a:r>
              <a:rPr lang="en-GB" sz="1200" dirty="0"/>
              <a:t>including organisations that work with </a:t>
            </a:r>
            <a:r>
              <a:rPr lang="en-GB" sz="1200" dirty="0" smtClean="0"/>
              <a:t>victims/survivors; a </a:t>
            </a:r>
            <a:r>
              <a:rPr lang="en-GB" sz="1200" dirty="0"/>
              <a:t>new </a:t>
            </a:r>
            <a:r>
              <a:rPr lang="en-GB" sz="1200" dirty="0" smtClean="0"/>
              <a:t>terms </a:t>
            </a:r>
            <a:r>
              <a:rPr lang="en-GB" sz="1200" dirty="0"/>
              <a:t>of reference has </a:t>
            </a:r>
            <a:r>
              <a:rPr lang="en-GB" sz="1200" dirty="0" smtClean="0"/>
              <a:t>also been </a:t>
            </a:r>
            <a:r>
              <a:rPr lang="en-GB" sz="1200" dirty="0"/>
              <a:t>agreed. </a:t>
            </a:r>
            <a:r>
              <a:rPr lang="en-GB" sz="1200" dirty="0" smtClean="0"/>
              <a:t> The </a:t>
            </a:r>
            <a:r>
              <a:rPr lang="en-GB" sz="1200" dirty="0"/>
              <a:t>new membership and direction is as a result of decisions made following the </a:t>
            </a:r>
            <a:r>
              <a:rPr lang="en-GB" sz="1200" dirty="0" smtClean="0"/>
              <a:t>Police, Fire and Crime Commissioner </a:t>
            </a:r>
            <a:r>
              <a:rPr lang="en-GB" sz="1200" dirty="0"/>
              <a:t>Sexual Violence roundtable event.</a:t>
            </a:r>
          </a:p>
          <a:p>
            <a:pPr marL="171450" lvl="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Female Genital Mutilation (FGM) training for officers is being rolled out w/c 11</a:t>
            </a:r>
            <a:r>
              <a:rPr lang="en-GB" sz="1200" baseline="30000" dirty="0"/>
              <a:t>th</a:t>
            </a:r>
            <a:r>
              <a:rPr lang="en-GB" sz="1200" dirty="0"/>
              <a:t> June </a:t>
            </a:r>
            <a:r>
              <a:rPr lang="en-GB" sz="1200" dirty="0" smtClean="0"/>
              <a:t>2018.  This </a:t>
            </a:r>
            <a:r>
              <a:rPr lang="en-GB" sz="1200" dirty="0"/>
              <a:t>includes a presentation </a:t>
            </a:r>
            <a:r>
              <a:rPr lang="en-GB" sz="1200" dirty="0" smtClean="0"/>
              <a:t>to </a:t>
            </a:r>
            <a:r>
              <a:rPr lang="en-GB" sz="1200" dirty="0"/>
              <a:t>increase opportunities to work and connect with the African Community regarding DA, Sexual Abuse and FGM. </a:t>
            </a:r>
            <a:endParaRPr lang="en-GB" sz="1200" dirty="0" smtClean="0"/>
          </a:p>
          <a:p>
            <a:endParaRPr lang="en-GB" sz="1200" dirty="0"/>
          </a:p>
          <a:p>
            <a:pPr marL="171450" indent="-171450">
              <a:buFont typeface="Arial" panose="020B0604020202020204" pitchFamily="34" charset="0"/>
              <a:buChar char="•"/>
            </a:pPr>
            <a:r>
              <a:rPr lang="en-GB" sz="1200" dirty="0"/>
              <a:t>Essex Police are working with the University of Essex to look at crime trends of Rape, including victim and suspects profiles and hot spot areas under </a:t>
            </a:r>
            <a:r>
              <a:rPr lang="en-GB" sz="1200" dirty="0" smtClean="0"/>
              <a:t>Operation CATALYST. </a:t>
            </a:r>
            <a:r>
              <a:rPr lang="en-GB" sz="1200" dirty="0"/>
              <a:t>This specifically looks at protecting our most vulnerable in Essex.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A Continued Professional Development (CPD) theme within Crime and Public Protection Command for 2018 is “thinking outside the box”, with one of the key areas including dealing with Child Sexual Exploitation (</a:t>
            </a:r>
            <a:r>
              <a:rPr lang="en-GB" sz="1200" dirty="0" smtClean="0"/>
              <a:t>CSE). There was a </a:t>
            </a:r>
            <a:r>
              <a:rPr lang="en-GB" sz="1200" dirty="0"/>
              <a:t>Kent Leadership event </a:t>
            </a:r>
            <a:r>
              <a:rPr lang="en-GB" sz="1200" dirty="0" smtClean="0"/>
              <a:t>with </a:t>
            </a:r>
            <a:r>
              <a:rPr lang="en-GB" sz="1200" dirty="0"/>
              <a:t>key speakers from Rotherham and plans to create a similar event within Essex to support this learning theme</a:t>
            </a:r>
            <a:r>
              <a:rPr lang="en-GB" sz="1200" dirty="0" smtClean="0"/>
              <a:t>.</a:t>
            </a:r>
          </a:p>
          <a:p>
            <a:endParaRPr lang="en-GB" sz="1200" dirty="0"/>
          </a:p>
          <a:p>
            <a:endParaRPr lang="en-GB" sz="1200" dirty="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4 – Reverse the </a:t>
            </a:r>
            <a:r>
              <a:rPr lang="en-GB" sz="1600" b="1" dirty="0" smtClean="0">
                <a:solidFill>
                  <a:schemeClr val="bg1"/>
                </a:solidFill>
              </a:rPr>
              <a:t>Trend </a:t>
            </a:r>
            <a:r>
              <a:rPr lang="en-GB" sz="1600" b="1" dirty="0">
                <a:solidFill>
                  <a:schemeClr val="bg1"/>
                </a:solidFill>
              </a:rPr>
              <a:t>in </a:t>
            </a:r>
            <a:r>
              <a:rPr lang="en-GB" sz="1600" b="1" dirty="0" smtClean="0">
                <a:solidFill>
                  <a:schemeClr val="bg1"/>
                </a:solidFill>
              </a:rPr>
              <a:t>Serious Violence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4092919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660232" y="6356350"/>
            <a:ext cx="2133600" cy="365125"/>
          </a:xfrm>
        </p:spPr>
        <p:txBody>
          <a:bodyPr/>
          <a:lstStyle/>
          <a:p>
            <a:fld id="{E0D83E65-4E55-4BA6-A0BC-212B9D3BDCE3}" type="slidenum">
              <a:rPr lang="en-GB" smtClean="0"/>
              <a:pPr/>
              <a:t>11</a:t>
            </a:fld>
            <a:endParaRPr lang="en-GB" dirty="0"/>
          </a:p>
        </p:txBody>
      </p:sp>
      <p:sp>
        <p:nvSpPr>
          <p:cNvPr id="12" name="TextBox 11"/>
          <p:cNvSpPr txBox="1"/>
          <p:nvPr/>
        </p:nvSpPr>
        <p:spPr>
          <a:xfrm>
            <a:off x="1" y="1021771"/>
            <a:ext cx="9136342" cy="5632311"/>
          </a:xfrm>
          <a:prstGeom prst="rect">
            <a:avLst/>
          </a:prstGeom>
          <a:noFill/>
        </p:spPr>
        <p:txBody>
          <a:bodyPr wrap="square" rtlCol="0">
            <a:spAutoFit/>
          </a:bodyPr>
          <a:lstStyle/>
          <a:p>
            <a:pPr lvl="0"/>
            <a:r>
              <a:rPr lang="en-GB" sz="1200" b="1" dirty="0" smtClean="0"/>
              <a:t>Working </a:t>
            </a:r>
            <a:r>
              <a:rPr lang="en-GB" sz="1200" b="1" dirty="0"/>
              <a:t>with partners we will</a:t>
            </a:r>
            <a:r>
              <a:rPr lang="en-GB" sz="1200" b="1" dirty="0" smtClean="0"/>
              <a:t>:</a:t>
            </a:r>
          </a:p>
          <a:p>
            <a:pPr lvl="0"/>
            <a:r>
              <a:rPr lang="en-GB" sz="1200" b="1" i="1" dirty="0" smtClean="0">
                <a:solidFill>
                  <a:schemeClr val="accent1">
                    <a:lumMod val="75000"/>
                  </a:schemeClr>
                </a:solidFill>
              </a:rPr>
              <a:t>Disrupt </a:t>
            </a:r>
            <a:r>
              <a:rPr lang="en-GB" sz="1200" b="1" i="1" dirty="0">
                <a:solidFill>
                  <a:schemeClr val="accent1">
                    <a:lumMod val="75000"/>
                  </a:schemeClr>
                </a:solidFill>
              </a:rPr>
              <a:t>and prevent organised drug distribution through improved intelligence shared </a:t>
            </a:r>
            <a:r>
              <a:rPr lang="en-GB" sz="1200" b="1" i="1" dirty="0" smtClean="0">
                <a:solidFill>
                  <a:schemeClr val="accent1">
                    <a:lumMod val="75000"/>
                  </a:schemeClr>
                </a:solidFill>
              </a:rPr>
              <a:t>between </a:t>
            </a:r>
            <a:r>
              <a:rPr lang="en-GB" sz="1200" b="1" i="1" dirty="0">
                <a:solidFill>
                  <a:schemeClr val="accent1">
                    <a:lumMod val="75000"/>
                  </a:schemeClr>
                </a:solidFill>
              </a:rPr>
              <a:t>the police, partners and local communities to limit the harm drugs cause</a:t>
            </a:r>
            <a:r>
              <a:rPr lang="en-GB" sz="1200" b="1" i="1" dirty="0" smtClean="0">
                <a:solidFill>
                  <a:schemeClr val="accent1">
                    <a:lumMod val="75000"/>
                  </a:schemeClr>
                </a:solidFill>
              </a:rPr>
              <a:t>.</a:t>
            </a:r>
          </a:p>
          <a:p>
            <a:pPr lvl="0"/>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a:t>Number of Organised Crime Group Disruptions in Essex as of 21st May </a:t>
            </a:r>
            <a:r>
              <a:rPr lang="en-GB" sz="1200" dirty="0" smtClean="0"/>
              <a:t>2018: </a:t>
            </a:r>
          </a:p>
          <a:p>
            <a:endParaRPr lang="en-GB" sz="1200" dirty="0" smtClean="0">
              <a:solidFill>
                <a:srgbClr val="FF0000"/>
              </a:solidFill>
            </a:endParaRPr>
          </a:p>
          <a:p>
            <a:endParaRPr lang="en-GB" sz="1200" dirty="0">
              <a:solidFill>
                <a:srgbClr val="FF0000"/>
              </a:solidFill>
            </a:endParaRPr>
          </a:p>
          <a:p>
            <a:r>
              <a:rPr lang="en-GB" sz="1200" dirty="0" smtClean="0">
                <a:solidFill>
                  <a:srgbClr val="FF0000"/>
                </a:solidFill>
              </a:rPr>
              <a:t> </a:t>
            </a:r>
          </a:p>
          <a:p>
            <a:pPr marL="171450" indent="-171450">
              <a:buFont typeface="Arial" panose="020B0604020202020204" pitchFamily="34" charset="0"/>
              <a:buChar char="•"/>
            </a:pPr>
            <a:endParaRPr lang="en-GB" sz="1200" dirty="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r>
              <a:rPr lang="en-GB" sz="1200" dirty="0" smtClean="0"/>
              <a:t>Work </a:t>
            </a:r>
            <a:r>
              <a:rPr lang="en-GB" sz="1200" dirty="0"/>
              <a:t>is underway at a Strategic Level with Essex County </a:t>
            </a:r>
            <a:r>
              <a:rPr lang="en-GB" sz="1200" dirty="0" smtClean="0"/>
              <a:t>Council, </a:t>
            </a:r>
            <a:r>
              <a:rPr lang="en-GB" sz="1200" dirty="0"/>
              <a:t>focusing on </a:t>
            </a:r>
            <a:r>
              <a:rPr lang="en-GB" sz="1200" dirty="0" smtClean="0"/>
              <a:t>a “Pan </a:t>
            </a:r>
            <a:r>
              <a:rPr lang="en-GB" sz="1200" dirty="0"/>
              <a:t>Essex” approach to Gangs. </a:t>
            </a:r>
            <a:r>
              <a:rPr lang="en-GB" sz="1200" dirty="0" smtClean="0"/>
              <a:t> Work </a:t>
            </a:r>
            <a:r>
              <a:rPr lang="en-GB" sz="1200" dirty="0"/>
              <a:t>is being undertaken with key partners </a:t>
            </a:r>
            <a:r>
              <a:rPr lang="en-GB" sz="1200" dirty="0" smtClean="0"/>
              <a:t>on a diversionary/education programme, </a:t>
            </a:r>
            <a:r>
              <a:rPr lang="en-GB" sz="1200" dirty="0"/>
              <a:t>aimed at delivering an effective educational message in </a:t>
            </a:r>
            <a:r>
              <a:rPr lang="en-GB" sz="1200" dirty="0" smtClean="0"/>
              <a:t>primary and secondary schools.  Diversionary </a:t>
            </a:r>
            <a:r>
              <a:rPr lang="en-GB" sz="1200" dirty="0"/>
              <a:t>activity for those already </a:t>
            </a:r>
            <a:r>
              <a:rPr lang="en-GB" sz="1200" dirty="0" smtClean="0"/>
              <a:t>involved is also included. </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The structure/strategy of Operation RAPTOR (drugs and gangs) is </a:t>
            </a:r>
            <a:r>
              <a:rPr lang="en-GB" sz="1200" dirty="0"/>
              <a:t>under </a:t>
            </a:r>
            <a:r>
              <a:rPr lang="en-GB" sz="1200" dirty="0" smtClean="0"/>
              <a:t>review, and is focused </a:t>
            </a:r>
            <a:r>
              <a:rPr lang="en-GB" sz="1200" dirty="0"/>
              <a:t>on developing partnership engagement. </a:t>
            </a:r>
          </a:p>
          <a:p>
            <a:pPr lvl="0"/>
            <a:endParaRPr lang="en-GB" sz="1200" b="1" i="1" dirty="0"/>
          </a:p>
          <a:p>
            <a:pPr marL="171450" indent="-171450">
              <a:buFont typeface="Arial" panose="020B0604020202020204" pitchFamily="34" charset="0"/>
              <a:buChar char="•"/>
            </a:pPr>
            <a:r>
              <a:rPr lang="en-GB" sz="1200" dirty="0" err="1" smtClean="0"/>
              <a:t>Tendring</a:t>
            </a:r>
            <a:r>
              <a:rPr lang="en-GB" sz="1200" dirty="0" smtClean="0"/>
              <a:t> has seen an increase in the </a:t>
            </a:r>
            <a:r>
              <a:rPr lang="en-GB" sz="1200" dirty="0"/>
              <a:t>volume of intelligence submitted by </a:t>
            </a:r>
            <a:r>
              <a:rPr lang="en-GB" sz="1200" dirty="0" smtClean="0"/>
              <a:t>officers.  May </a:t>
            </a:r>
            <a:r>
              <a:rPr lang="en-GB" sz="1200" dirty="0"/>
              <a:t>2018 </a:t>
            </a:r>
            <a:r>
              <a:rPr lang="en-GB" sz="1200" dirty="0" smtClean="0"/>
              <a:t>experienced the </a:t>
            </a:r>
            <a:r>
              <a:rPr lang="en-GB" sz="1200" dirty="0"/>
              <a:t>highest number (480) since the monthly figures have been captured from December 2017. </a:t>
            </a:r>
            <a:r>
              <a:rPr lang="en-GB" sz="1200" dirty="0" smtClean="0"/>
              <a:t> By </a:t>
            </a:r>
            <a:r>
              <a:rPr lang="en-GB" sz="1200" dirty="0"/>
              <a:t>way of illustration, March saw 364.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Halstead Community Policing Team (CPT) </a:t>
            </a:r>
            <a:r>
              <a:rPr lang="en-GB" sz="1200" dirty="0"/>
              <a:t>are </a:t>
            </a:r>
            <a:r>
              <a:rPr lang="en-GB" sz="1200" dirty="0" smtClean="0"/>
              <a:t>working with </a:t>
            </a:r>
            <a:r>
              <a:rPr lang="en-GB" sz="1200" dirty="0"/>
              <a:t>East Of England </a:t>
            </a:r>
            <a:r>
              <a:rPr lang="en-GB" sz="1200" dirty="0" smtClean="0"/>
              <a:t>Co-Op </a:t>
            </a:r>
            <a:r>
              <a:rPr lang="en-GB" sz="1200" dirty="0"/>
              <a:t>following concerns raised by local head teachers of </a:t>
            </a:r>
            <a:r>
              <a:rPr lang="en-GB" sz="1200" dirty="0" smtClean="0"/>
              <a:t>drug-dealing </a:t>
            </a:r>
            <a:r>
              <a:rPr lang="en-GB" sz="1200" dirty="0"/>
              <a:t>near to </a:t>
            </a:r>
            <a:r>
              <a:rPr lang="en-GB" sz="1200" dirty="0" smtClean="0"/>
              <a:t>schools.  There has been a </a:t>
            </a:r>
            <a:r>
              <a:rPr lang="en-GB" sz="1200" dirty="0"/>
              <a:t>series of </a:t>
            </a:r>
            <a:r>
              <a:rPr lang="en-GB" sz="1200" dirty="0" smtClean="0"/>
              <a:t>workshops and </a:t>
            </a:r>
            <a:r>
              <a:rPr lang="en-GB" sz="1200" dirty="0"/>
              <a:t>engagement events with pupils to empower them not to become involved in drugs or gang activity. </a:t>
            </a:r>
            <a:r>
              <a:rPr lang="en-GB" sz="1200" dirty="0" smtClean="0"/>
              <a:t> This </a:t>
            </a:r>
            <a:r>
              <a:rPr lang="en-GB" sz="1200" dirty="0"/>
              <a:t>programme of work is supported through Braintree District Community Hub. </a:t>
            </a:r>
            <a:endParaRPr lang="en-GB" sz="1200" dirty="0" smtClean="0"/>
          </a:p>
          <a:p>
            <a:endParaRPr lang="en-GB" sz="1200" b="1" u="sng" dirty="0"/>
          </a:p>
          <a:p>
            <a:pPr marL="171450" indent="-171450">
              <a:buFont typeface="Arial" panose="020B0604020202020204" pitchFamily="34" charset="0"/>
              <a:buChar char="•"/>
            </a:pPr>
            <a:r>
              <a:rPr lang="en-GB" sz="1200" dirty="0" smtClean="0"/>
              <a:t>In Chelmsford, significant disruption of Organised Crime Groups (OCGs) was carried out including: </a:t>
            </a:r>
            <a:r>
              <a:rPr lang="en-GB" sz="1200" dirty="0"/>
              <a:t>wide ranging </a:t>
            </a:r>
            <a:r>
              <a:rPr lang="en-GB" sz="1200" dirty="0" smtClean="0"/>
              <a:t>enforcement, </a:t>
            </a:r>
            <a:r>
              <a:rPr lang="en-GB" sz="1200" dirty="0"/>
              <a:t>including use of community protection </a:t>
            </a:r>
            <a:r>
              <a:rPr lang="en-GB" sz="1200" dirty="0" smtClean="0"/>
              <a:t>notices; and high </a:t>
            </a:r>
            <a:r>
              <a:rPr lang="en-GB" sz="1200" dirty="0"/>
              <a:t>number of drugs </a:t>
            </a:r>
            <a:r>
              <a:rPr lang="en-GB" sz="1200" dirty="0" smtClean="0"/>
              <a:t>warrants.  Planning is on-going</a:t>
            </a:r>
            <a:r>
              <a:rPr lang="en-GB" sz="1200" dirty="0"/>
              <a:t>. </a:t>
            </a:r>
            <a:r>
              <a:rPr lang="en-GB" sz="1200" dirty="0" smtClean="0"/>
              <a:t> Next phase: Operation OVERWATCH, </a:t>
            </a:r>
            <a:r>
              <a:rPr lang="en-GB" sz="1200" dirty="0"/>
              <a:t>which will be a week of action from July </a:t>
            </a:r>
            <a:r>
              <a:rPr lang="en-GB" sz="1200" dirty="0" smtClean="0"/>
              <a:t>16</a:t>
            </a:r>
            <a:r>
              <a:rPr lang="en-GB" sz="1200" baseline="30000" dirty="0" smtClean="0"/>
              <a:t>th</a:t>
            </a:r>
            <a:r>
              <a:rPr lang="en-GB" sz="1200" dirty="0" smtClean="0"/>
              <a:t>, and includes </a:t>
            </a:r>
            <a:r>
              <a:rPr lang="en-GB" sz="1200" dirty="0"/>
              <a:t>partnership education sessions on gangs, enforcement and public reassurance activities. </a:t>
            </a:r>
            <a:endParaRPr lang="en-GB" sz="1200" dirty="0" smtClean="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The West Local Policing Areas (LPA) Operation RAPTOR (drugs </a:t>
            </a:r>
            <a:r>
              <a:rPr lang="en-GB" sz="1200" dirty="0"/>
              <a:t>and </a:t>
            </a:r>
            <a:r>
              <a:rPr lang="en-GB" sz="1200" dirty="0" smtClean="0"/>
              <a:t>gangs</a:t>
            </a:r>
            <a:r>
              <a:rPr lang="en-GB" sz="1200" dirty="0"/>
              <a:t>) team is proactively targeting drugs use and distribution in the </a:t>
            </a:r>
            <a:r>
              <a:rPr lang="en-GB" sz="1200" dirty="0" smtClean="0"/>
              <a:t>LPA</a:t>
            </a:r>
            <a:r>
              <a:rPr lang="en-GB" sz="1200" dirty="0"/>
              <a:t>. During this period we have had a number of successful disruptions against the most prolific and harmful drugs lines which have resulted in drugs and large quantities of cash and weapons being removed from our streets</a:t>
            </a:r>
            <a:r>
              <a:rPr lang="en-GB" sz="1200" dirty="0" smtClean="0"/>
              <a:t>. </a:t>
            </a:r>
          </a:p>
        </p:txBody>
      </p:sp>
      <p:sp>
        <p:nvSpPr>
          <p:cNvPr id="17" name="Rectangle 16"/>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5 – Tackle </a:t>
            </a:r>
            <a:r>
              <a:rPr lang="en-GB" sz="1600" b="1" dirty="0" smtClean="0">
                <a:solidFill>
                  <a:schemeClr val="bg1"/>
                </a:solidFill>
              </a:rPr>
              <a:t>Gangs </a:t>
            </a:r>
            <a:r>
              <a:rPr lang="en-GB" sz="1600" b="1" dirty="0">
                <a:solidFill>
                  <a:schemeClr val="bg1"/>
                </a:solidFill>
              </a:rPr>
              <a:t>and </a:t>
            </a:r>
            <a:r>
              <a:rPr lang="en-GB" sz="1600" b="1" dirty="0" smtClean="0">
                <a:solidFill>
                  <a:schemeClr val="bg1"/>
                </a:solidFill>
              </a:rPr>
              <a:t>Organised Crime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pic>
        <p:nvPicPr>
          <p:cNvPr id="2" name="Picture 1"/>
          <p:cNvPicPr>
            <a:picLocks noChangeAspect="1"/>
          </p:cNvPicPr>
          <p:nvPr/>
        </p:nvPicPr>
        <p:blipFill>
          <a:blip r:embed="rId3"/>
          <a:stretch>
            <a:fillRect/>
          </a:stretch>
        </p:blipFill>
        <p:spPr>
          <a:xfrm>
            <a:off x="5220072" y="1809799"/>
            <a:ext cx="1584176" cy="1061356"/>
          </a:xfrm>
          <a:prstGeom prst="rect">
            <a:avLst/>
          </a:prstGeom>
        </p:spPr>
      </p:pic>
    </p:spTree>
    <p:extLst>
      <p:ext uri="{BB962C8B-B14F-4D97-AF65-F5344CB8AC3E}">
        <p14:creationId xmlns:p14="http://schemas.microsoft.com/office/powerpoint/2010/main" val="3127710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12</a:t>
            </a:fld>
            <a:endParaRPr lang="en-GB" dirty="0"/>
          </a:p>
        </p:txBody>
      </p:sp>
      <p:sp>
        <p:nvSpPr>
          <p:cNvPr id="12" name="TextBox 11"/>
          <p:cNvSpPr txBox="1"/>
          <p:nvPr/>
        </p:nvSpPr>
        <p:spPr>
          <a:xfrm>
            <a:off x="1117" y="1021770"/>
            <a:ext cx="9135226" cy="4893647"/>
          </a:xfrm>
          <a:prstGeom prst="rect">
            <a:avLst/>
          </a:prstGeom>
          <a:noFill/>
        </p:spPr>
        <p:txBody>
          <a:bodyPr wrap="square" rtlCol="0">
            <a:spAutoFit/>
          </a:bodyPr>
          <a:lstStyle/>
          <a:p>
            <a:pPr lvl="0"/>
            <a:r>
              <a:rPr lang="en-GB" sz="1200" b="1" dirty="0" smtClean="0"/>
              <a:t>Working </a:t>
            </a:r>
            <a:r>
              <a:rPr lang="en-GB" sz="1200" b="1" dirty="0"/>
              <a:t>with partners we will</a:t>
            </a:r>
            <a:r>
              <a:rPr lang="en-GB" sz="1200" b="1" dirty="0" smtClean="0"/>
              <a:t>:</a:t>
            </a:r>
          </a:p>
          <a:p>
            <a:pPr lvl="0"/>
            <a:r>
              <a:rPr lang="en-GB" sz="1200" b="1" i="1" dirty="0" smtClean="0">
                <a:solidFill>
                  <a:schemeClr val="accent1">
                    <a:lumMod val="75000"/>
                  </a:schemeClr>
                </a:solidFill>
              </a:rPr>
              <a:t>Support </a:t>
            </a:r>
            <a:r>
              <a:rPr lang="en-GB" sz="1200" b="1" i="1" dirty="0">
                <a:solidFill>
                  <a:schemeClr val="accent1">
                    <a:lumMod val="75000"/>
                  </a:schemeClr>
                </a:solidFill>
              </a:rPr>
              <a:t>victims of human trafficking and modern slavery including sexual exploitation </a:t>
            </a:r>
            <a:r>
              <a:rPr lang="en-GB" sz="1200" b="1" i="1" dirty="0" smtClean="0">
                <a:solidFill>
                  <a:schemeClr val="accent1">
                    <a:lumMod val="75000"/>
                  </a:schemeClr>
                </a:solidFill>
              </a:rPr>
              <a:t>working </a:t>
            </a:r>
            <a:r>
              <a:rPr lang="en-GB" sz="1200" b="1" i="1" dirty="0">
                <a:solidFill>
                  <a:schemeClr val="accent1">
                    <a:lumMod val="75000"/>
                  </a:schemeClr>
                </a:solidFill>
              </a:rPr>
              <a:t>closely with UK Border Agency (UKBA), National Crime Agency (NCA) and national </a:t>
            </a:r>
            <a:r>
              <a:rPr lang="en-GB" sz="1200" b="1" i="1" dirty="0" smtClean="0">
                <a:solidFill>
                  <a:schemeClr val="accent1">
                    <a:lumMod val="75000"/>
                  </a:schemeClr>
                </a:solidFill>
              </a:rPr>
              <a:t>and </a:t>
            </a:r>
            <a:r>
              <a:rPr lang="en-GB" sz="1200" b="1" i="1" dirty="0">
                <a:solidFill>
                  <a:schemeClr val="accent1">
                    <a:lumMod val="75000"/>
                  </a:schemeClr>
                </a:solidFill>
              </a:rPr>
              <a:t>regional partners to bring perpetrators to </a:t>
            </a:r>
            <a:r>
              <a:rPr lang="en-GB" sz="1200" b="1" i="1" dirty="0" smtClean="0">
                <a:solidFill>
                  <a:schemeClr val="accent1">
                    <a:lumMod val="75000"/>
                  </a:schemeClr>
                </a:solidFill>
              </a:rPr>
              <a:t>justice</a:t>
            </a:r>
          </a:p>
          <a:p>
            <a:pPr lvl="0"/>
            <a:endParaRPr lang="en-GB" sz="1200" b="1" i="1" dirty="0">
              <a:solidFill>
                <a:schemeClr val="accent1">
                  <a:lumMod val="75000"/>
                </a:schemeClr>
              </a:solidFill>
            </a:endParaRPr>
          </a:p>
          <a:p>
            <a:pPr marL="171450" lvl="0" indent="-171450">
              <a:buFont typeface="Arial" panose="020B0604020202020204" pitchFamily="34" charset="0"/>
              <a:buChar char="•"/>
            </a:pPr>
            <a:r>
              <a:rPr lang="en-GB" sz="1200" dirty="0" smtClean="0"/>
              <a:t>Operation AIDANT, </a:t>
            </a:r>
            <a:r>
              <a:rPr lang="en-GB" sz="1200" dirty="0"/>
              <a:t>which seeks to extend and develop the information held on various communities (including those not previously recognised by police and partners</a:t>
            </a:r>
            <a:r>
              <a:rPr lang="en-GB" sz="1200" dirty="0" smtClean="0"/>
              <a:t>), has been on-going</a:t>
            </a:r>
            <a:r>
              <a:rPr lang="en-GB" sz="1200" dirty="0"/>
              <a:t>. </a:t>
            </a:r>
            <a:r>
              <a:rPr lang="en-GB" sz="1200" dirty="0" smtClean="0"/>
              <a:t> The last </a:t>
            </a:r>
            <a:r>
              <a:rPr lang="en-GB" sz="1200" dirty="0"/>
              <a:t>one </a:t>
            </a:r>
            <a:r>
              <a:rPr lang="en-GB" sz="1200" dirty="0" smtClean="0"/>
              <a:t>was completed </a:t>
            </a:r>
            <a:r>
              <a:rPr lang="en-GB" sz="1200" dirty="0"/>
              <a:t>15</a:t>
            </a:r>
            <a:r>
              <a:rPr lang="en-GB" sz="1200" baseline="30000" dirty="0"/>
              <a:t>th</a:t>
            </a:r>
            <a:r>
              <a:rPr lang="en-GB" sz="1200" dirty="0"/>
              <a:t> May 2018</a:t>
            </a:r>
            <a:r>
              <a:rPr lang="en-GB" sz="1200" dirty="0" smtClean="0"/>
              <a:t>.  </a:t>
            </a:r>
            <a:r>
              <a:rPr lang="en-GB" sz="1200" dirty="0"/>
              <a:t>In conjunction with officers from HM </a:t>
            </a:r>
            <a:r>
              <a:rPr lang="en-GB" sz="1200" dirty="0" smtClean="0"/>
              <a:t>Revenue &amp; Customs (HMRC) </a:t>
            </a:r>
            <a:r>
              <a:rPr lang="en-GB" sz="1200" dirty="0"/>
              <a:t>and Planning </a:t>
            </a:r>
            <a:r>
              <a:rPr lang="en-GB" sz="1200" dirty="0" smtClean="0"/>
              <a:t>enforcement, </a:t>
            </a:r>
            <a:r>
              <a:rPr lang="en-GB" sz="1200" dirty="0"/>
              <a:t>Colchester CPT visited 7 car washes in the Colchester District</a:t>
            </a:r>
            <a:r>
              <a:rPr lang="en-GB" sz="1200" dirty="0" smtClean="0"/>
              <a:t>.  </a:t>
            </a:r>
            <a:r>
              <a:rPr lang="en-GB" sz="1200" dirty="0"/>
              <a:t>As a result we engaged with 45-50 workers and managers for each site regarding working pay/conditions/welfare</a:t>
            </a:r>
            <a:r>
              <a:rPr lang="en-GB" sz="1200" dirty="0" smtClean="0"/>
              <a:t>.  </a:t>
            </a:r>
            <a:r>
              <a:rPr lang="en-GB" sz="1200" dirty="0"/>
              <a:t>Intelligence submissions for each site were completed, and we have vastly increased the local knowledge base and intel picture with regards to each location and those working locally. On-going activities are producing further action around workers living in House’s of multiple occupancy and conditions re housing. </a:t>
            </a:r>
            <a:r>
              <a:rPr lang="en-GB" sz="1200" dirty="0" smtClean="0"/>
              <a:t> HMRC </a:t>
            </a:r>
            <a:r>
              <a:rPr lang="en-GB" sz="1200" dirty="0"/>
              <a:t>have numerous enquiries to follow up at each site with regards to registered workers and pay and VAT </a:t>
            </a:r>
            <a:r>
              <a:rPr lang="en-GB" sz="1200" dirty="0" smtClean="0"/>
              <a:t>issues; Planning </a:t>
            </a:r>
            <a:r>
              <a:rPr lang="en-GB" sz="1200" dirty="0"/>
              <a:t>enforcement also have </a:t>
            </a:r>
            <a:r>
              <a:rPr lang="en-GB" sz="1200" dirty="0" smtClean="0"/>
              <a:t>actions with </a:t>
            </a:r>
            <a:r>
              <a:rPr lang="en-GB" sz="1200" dirty="0"/>
              <a:t>regards </a:t>
            </a:r>
            <a:r>
              <a:rPr lang="en-GB" sz="1200" dirty="0" smtClean="0"/>
              <a:t>advertising </a:t>
            </a:r>
            <a:r>
              <a:rPr lang="en-GB" sz="1200" dirty="0"/>
              <a:t>and building regulations. </a:t>
            </a:r>
            <a:r>
              <a:rPr lang="en-GB" sz="1200" dirty="0" smtClean="0"/>
              <a:t> This </a:t>
            </a:r>
            <a:r>
              <a:rPr lang="en-GB" sz="1200" dirty="0"/>
              <a:t>work is proactively contributing to the disruption of and prevention of organised Human Trafficking (Organised Crime/Cannabis factories etc</a:t>
            </a:r>
            <a:r>
              <a:rPr lang="en-GB" sz="1200" dirty="0" smtClean="0"/>
              <a:t>.) </a:t>
            </a:r>
            <a:endParaRPr lang="en-GB" sz="1200" b="1" i="1" dirty="0" smtClean="0"/>
          </a:p>
          <a:p>
            <a:pPr lvl="0"/>
            <a:endParaRPr lang="en-GB" sz="1200" b="1" i="1" dirty="0"/>
          </a:p>
          <a:p>
            <a:pPr marL="171450" indent="-171450">
              <a:buFont typeface="Arial" panose="020B0604020202020204" pitchFamily="34" charset="0"/>
              <a:buChar char="•"/>
            </a:pPr>
            <a:r>
              <a:rPr lang="en-GB" sz="1200" dirty="0" smtClean="0"/>
              <a:t>A representative from Devon and Cornwall Police (part of the Modern Slavery Transformation Programme) , and a Modern Slavery Regional Coordinator were invited to conduct a </a:t>
            </a:r>
            <a:r>
              <a:rPr lang="en-GB" sz="1200" dirty="0"/>
              <a:t>case file </a:t>
            </a:r>
            <a:r>
              <a:rPr lang="en-GB" sz="1200" dirty="0" smtClean="0"/>
              <a:t>audit for </a:t>
            </a:r>
            <a:r>
              <a:rPr lang="en-GB" sz="1200" dirty="0"/>
              <a:t>five randomly selected Essex Police Modern Slavery / Human Trafficking investigations as recorded on Athena. </a:t>
            </a:r>
            <a:r>
              <a:rPr lang="en-GB" sz="1200" dirty="0" smtClean="0"/>
              <a:t> The </a:t>
            </a:r>
            <a:r>
              <a:rPr lang="en-GB" sz="1200" dirty="0"/>
              <a:t>aim was to identify good practice and areas for development to ensure Essex Police is at the forefront of best practice in relation to MDS investigations</a:t>
            </a:r>
            <a:r>
              <a:rPr lang="en-GB" sz="1200" dirty="0" smtClean="0"/>
              <a:t>.  As </a:t>
            </a:r>
            <a:r>
              <a:rPr lang="en-GB" sz="1200" dirty="0"/>
              <a:t>a result of this report and the recommendations made, the Essex Cold Case review team have been commissioned to review all modern slavery human trafficking offences back to the 1</a:t>
            </a:r>
            <a:r>
              <a:rPr lang="en-GB" sz="1200" baseline="30000" dirty="0"/>
              <a:t>st</a:t>
            </a:r>
            <a:r>
              <a:rPr lang="en-GB" sz="1200" dirty="0"/>
              <a:t> January 2017. </a:t>
            </a:r>
            <a:r>
              <a:rPr lang="en-GB" sz="1200" dirty="0" smtClean="0"/>
              <a:t> The </a:t>
            </a:r>
            <a:r>
              <a:rPr lang="en-GB" sz="1200" dirty="0"/>
              <a:t>purpose is to examine the quality of the investigation, highlight good practice, re-open any cases that require further investigation, ensure adequate safeguarding was implemented and ensure compliance with National Crime Recording standards</a:t>
            </a:r>
            <a:r>
              <a:rPr lang="en-GB" sz="1200" dirty="0" smtClean="0"/>
              <a:t>.</a:t>
            </a:r>
            <a:r>
              <a:rPr lang="en-GB" sz="1200" dirty="0"/>
              <a:t> </a:t>
            </a:r>
            <a:endParaRPr lang="en-GB" sz="1200" dirty="0" smtClean="0"/>
          </a:p>
          <a:p>
            <a:endParaRPr lang="en-GB" sz="1200" dirty="0"/>
          </a:p>
          <a:p>
            <a:pPr marL="171450" indent="-171450">
              <a:buFont typeface="Arial" panose="020B0604020202020204" pitchFamily="34" charset="0"/>
              <a:buChar char="•"/>
            </a:pPr>
            <a:r>
              <a:rPr lang="en-GB" sz="1200" dirty="0"/>
              <a:t>The Force Intelligence Bureau has recently entered into an information sharing agreement with the Sham Marriage Investigation Team for Border Force. This follows a national trend of an increase in trafficked women coming to the UK as sex workers and then being involved in forced/sham marriages to enable citizenship. This has already resulted in a referral of intelligence to Essex Police that hitherto would have not been shared</a:t>
            </a:r>
            <a:r>
              <a:rPr lang="en-GB" sz="1200" dirty="0" smtClean="0"/>
              <a:t>.</a:t>
            </a:r>
            <a:r>
              <a:rPr lang="en-GB" sz="1200" dirty="0"/>
              <a:t> </a:t>
            </a:r>
          </a:p>
        </p:txBody>
      </p:sp>
      <p:sp>
        <p:nvSpPr>
          <p:cNvPr id="17" name="Rectangle 16"/>
          <p:cNvSpPr/>
          <p:nvPr/>
        </p:nvSpPr>
        <p:spPr>
          <a:xfrm>
            <a:off x="1116" y="683216"/>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5 – Tackle </a:t>
            </a:r>
            <a:r>
              <a:rPr lang="en-GB" sz="1600" b="1" dirty="0" smtClean="0">
                <a:solidFill>
                  <a:schemeClr val="bg1"/>
                </a:solidFill>
              </a:rPr>
              <a:t>Gangs </a:t>
            </a:r>
            <a:r>
              <a:rPr lang="en-GB" sz="1600" b="1" dirty="0">
                <a:solidFill>
                  <a:schemeClr val="bg1"/>
                </a:solidFill>
              </a:rPr>
              <a:t>and </a:t>
            </a:r>
            <a:r>
              <a:rPr lang="en-GB" sz="1600" b="1" dirty="0" smtClean="0">
                <a:solidFill>
                  <a:schemeClr val="bg1"/>
                </a:solidFill>
              </a:rPr>
              <a:t>Organised Crime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3849300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13</a:t>
            </a:fld>
            <a:endParaRPr lang="en-GB" dirty="0"/>
          </a:p>
        </p:txBody>
      </p:sp>
      <p:sp>
        <p:nvSpPr>
          <p:cNvPr id="12" name="TextBox 11"/>
          <p:cNvSpPr txBox="1"/>
          <p:nvPr/>
        </p:nvSpPr>
        <p:spPr>
          <a:xfrm>
            <a:off x="1117" y="1021771"/>
            <a:ext cx="9135226" cy="2492990"/>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B</a:t>
            </a:r>
            <a:r>
              <a:rPr lang="en-GB" sz="1200" b="1" i="1" dirty="0" smtClean="0">
                <a:solidFill>
                  <a:schemeClr val="accent1">
                    <a:lumMod val="75000"/>
                  </a:schemeClr>
                </a:solidFill>
              </a:rPr>
              <a:t>ring </a:t>
            </a:r>
            <a:r>
              <a:rPr lang="en-GB" sz="1200" b="1" i="1" dirty="0">
                <a:solidFill>
                  <a:schemeClr val="accent1">
                    <a:lumMod val="75000"/>
                  </a:schemeClr>
                </a:solidFill>
              </a:rPr>
              <a:t>more perpetrators of rape and sexual abuse to justice</a:t>
            </a:r>
            <a:r>
              <a:rPr lang="en-GB" sz="1200" b="1" i="1" dirty="0" smtClean="0">
                <a:solidFill>
                  <a:schemeClr val="accent1">
                    <a:lumMod val="75000"/>
                  </a:schemeClr>
                </a:solidFill>
              </a:rPr>
              <a:t>.</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smtClean="0"/>
              <a:t>In </a:t>
            </a:r>
            <a:r>
              <a:rPr lang="en-GB" sz="1200" dirty="0"/>
              <a:t>March 2018, a Joint targeted area inspection (JTAI) in Southend-on-Sea was conducted by the joint inspectorate group of Ofsted, </a:t>
            </a:r>
            <a:r>
              <a:rPr lang="en-GB" sz="1200" dirty="0" smtClean="0"/>
              <a:t>the </a:t>
            </a:r>
            <a:r>
              <a:rPr lang="en-GB" sz="1200" dirty="0"/>
              <a:t>Care Quality Commission (CQC), Her Majesty’s Inspectorate of Constabulary and Fire &amp; Rescue services (HMICFRS) and Her Majesty’s Inspectorate of Probation (HMIP) regarding the multi-agency response to child sexual exploitation along with other matters. </a:t>
            </a:r>
            <a:r>
              <a:rPr lang="en-GB" sz="1200" dirty="0" smtClean="0"/>
              <a:t> A </a:t>
            </a:r>
            <a:r>
              <a:rPr lang="en-GB" sz="1200" dirty="0"/>
              <a:t>multi-agency response will be returned in response to the JTAI findings, including a proposed action plan in order to address any areas for improvement</a:t>
            </a:r>
            <a:r>
              <a:rPr lang="en-GB" sz="1200" dirty="0" smtClean="0"/>
              <a:t>.  </a:t>
            </a:r>
            <a:r>
              <a:rPr lang="en-GB" sz="1200" dirty="0"/>
              <a:t>The inspection identified partner agencies have strong working relationships, along with a shared commitment to tackling risk and continuous improvement, with staff across agencies demonstrating efforts to make a positive difference. </a:t>
            </a:r>
            <a:r>
              <a:rPr lang="en-GB" sz="1200" dirty="0" smtClean="0"/>
              <a:t> A </a:t>
            </a:r>
            <a:r>
              <a:rPr lang="en-GB" sz="1200" dirty="0"/>
              <a:t>number of key strengths referencing Essex Police specifically included: the Force’s commitment to protecting children through well-focused intelligence work and strong leadership, supporting successful engagement with partner agencies and securing of sufficient resources to identify and enhance safety</a:t>
            </a:r>
            <a:r>
              <a:rPr lang="en-GB" sz="1200" dirty="0" smtClean="0"/>
              <a:t>.  Inspectors </a:t>
            </a:r>
            <a:r>
              <a:rPr lang="en-GB" sz="1200" dirty="0"/>
              <a:t>highlighted the Force’s ‘plan on a page’ sets out clear priorities and drive, along with its open approach to improving responses and training with a strong emphasis on the sexual exploitation of children</a:t>
            </a:r>
            <a:r>
              <a:rPr lang="en-GB" sz="1200" dirty="0" smtClean="0"/>
              <a:t>. </a:t>
            </a:r>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1214143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14</a:t>
            </a:fld>
            <a:endParaRPr lang="en-GB" dirty="0"/>
          </a:p>
        </p:txBody>
      </p:sp>
      <p:sp>
        <p:nvSpPr>
          <p:cNvPr id="12" name="TextBox 11"/>
          <p:cNvSpPr txBox="1"/>
          <p:nvPr/>
        </p:nvSpPr>
        <p:spPr>
          <a:xfrm>
            <a:off x="1117" y="1021771"/>
            <a:ext cx="9135226" cy="5632311"/>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Improve reporting of hate incidents through improved community engagement and greater use of Hate Incident Reporting Centres</a:t>
            </a:r>
            <a:r>
              <a:rPr lang="en-GB" sz="1200" b="1" i="1" dirty="0" smtClean="0">
                <a:solidFill>
                  <a:schemeClr val="accent1">
                    <a:lumMod val="75000"/>
                  </a:schemeClr>
                </a:solidFill>
              </a:rPr>
              <a:t>.</a:t>
            </a: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a:t>An increase in volunteers involved with Hate Incident Reporting Centres (HIRCs) has enabled more HIRCs to open. The number of HIRCS countywide has grown to 43 by April 2018. The new HIRCs are connecting with communities previously in marginal contact with Essex police, with all protected characteristics now represented within the HIRC network. Early signs are encouraging with volumes of reported hate crime on the increase</a:t>
            </a:r>
            <a:r>
              <a:rPr lang="en-GB" sz="1200" dirty="0" smtClean="0"/>
              <a:t>.</a:t>
            </a:r>
            <a:endParaRPr lang="en-GB" sz="1200" dirty="0"/>
          </a:p>
          <a:p>
            <a:endParaRPr lang="en-GB" sz="1200" dirty="0"/>
          </a:p>
          <a:p>
            <a:pPr marL="171450" indent="-171450">
              <a:buFont typeface="Arial" panose="020B0604020202020204" pitchFamily="34" charset="0"/>
              <a:buChar char="•"/>
            </a:pPr>
            <a:r>
              <a:rPr lang="en-GB" sz="1200" dirty="0"/>
              <a:t>Following the decision that all standard and medium risk hate crime investigations would be dealt with by the Community Policing Teams (CPT) to enable a more </a:t>
            </a:r>
            <a:r>
              <a:rPr lang="en-GB" sz="1200" dirty="0" smtClean="0"/>
              <a:t>problem-solving</a:t>
            </a:r>
            <a:r>
              <a:rPr lang="en-GB" sz="1200" dirty="0"/>
              <a:t>, </a:t>
            </a:r>
            <a:r>
              <a:rPr lang="en-GB" sz="1200" dirty="0" smtClean="0"/>
              <a:t>partnership-focussed </a:t>
            </a:r>
            <a:r>
              <a:rPr lang="en-GB" sz="1200" dirty="0"/>
              <a:t>approach to support victims and communities and tackle hate crime in a more holistic way, a slide pack has been designed and disseminated to every CPT Inspector for locally delivery to CPT officers. The content is designed to increase CPT officers awareness and understanding of the importance of the following key points: </a:t>
            </a:r>
            <a:r>
              <a:rPr lang="en-GB" sz="1200" dirty="0" smtClean="0"/>
              <a:t>taking </a:t>
            </a:r>
            <a:r>
              <a:rPr lang="en-GB" sz="1200" dirty="0"/>
              <a:t>Victim Personal Statements; </a:t>
            </a:r>
            <a:r>
              <a:rPr lang="en-GB" sz="1200" dirty="0" smtClean="0"/>
              <a:t>providing </a:t>
            </a:r>
            <a:r>
              <a:rPr lang="en-GB" sz="1200" dirty="0"/>
              <a:t>an enhanced level of care under the VCOP; </a:t>
            </a:r>
            <a:r>
              <a:rPr lang="en-GB" sz="1200" dirty="0" smtClean="0"/>
              <a:t>providing </a:t>
            </a:r>
            <a:r>
              <a:rPr lang="en-GB" sz="1200" dirty="0"/>
              <a:t>victims with a HC-2 support leaflet; </a:t>
            </a:r>
            <a:r>
              <a:rPr lang="en-GB" sz="1200" dirty="0" smtClean="0"/>
              <a:t>the </a:t>
            </a:r>
            <a:r>
              <a:rPr lang="en-GB" sz="1200" dirty="0"/>
              <a:t>importance of a summary before closing an investigation around all support offered to the victim and rationale for the final outcome. </a:t>
            </a:r>
          </a:p>
          <a:p>
            <a:endParaRPr lang="en-GB" sz="1200" b="1" i="1" dirty="0" smtClean="0"/>
          </a:p>
          <a:p>
            <a:pPr marL="171450" indent="-171450">
              <a:buFont typeface="Arial" panose="020B0604020202020204" pitchFamily="34" charset="0"/>
              <a:buChar char="•"/>
            </a:pPr>
            <a:r>
              <a:rPr lang="en-GB" sz="1200" dirty="0" smtClean="0"/>
              <a:t>In </a:t>
            </a:r>
            <a:r>
              <a:rPr lang="en-GB" sz="1200" dirty="0" err="1" smtClean="0"/>
              <a:t>Tendring</a:t>
            </a:r>
            <a:r>
              <a:rPr lang="en-GB" sz="1200" dirty="0" smtClean="0"/>
              <a:t>, social </a:t>
            </a:r>
            <a:r>
              <a:rPr lang="en-GB" sz="1200" dirty="0"/>
              <a:t>media </a:t>
            </a:r>
            <a:r>
              <a:rPr lang="en-GB" sz="1200" dirty="0" smtClean="0"/>
              <a:t>has been used to </a:t>
            </a:r>
            <a:r>
              <a:rPr lang="en-GB" sz="1200" dirty="0"/>
              <a:t>encourage the reporting of hate incidents in the district. The new </a:t>
            </a:r>
            <a:r>
              <a:rPr lang="en-GB" sz="1200" dirty="0" smtClean="0"/>
              <a:t>HIRC </a:t>
            </a:r>
            <a:r>
              <a:rPr lang="en-GB" sz="1200" dirty="0"/>
              <a:t>is due to be opening later this year which again will provide an improved method through which victims of hate incidents can reports these to us</a:t>
            </a:r>
            <a:r>
              <a:rPr lang="en-GB" sz="1200" dirty="0" smtClean="0"/>
              <a:t>.</a:t>
            </a:r>
          </a:p>
          <a:p>
            <a:endParaRPr lang="en-GB" sz="1200" dirty="0"/>
          </a:p>
          <a:p>
            <a:pPr marL="171450" indent="-171450">
              <a:buFont typeface="Arial" panose="020B0604020202020204" pitchFamily="34" charset="0"/>
              <a:buChar char="•"/>
            </a:pPr>
            <a:r>
              <a:rPr lang="en-GB" sz="1200" dirty="0" err="1" smtClean="0"/>
              <a:t>Tendring</a:t>
            </a:r>
            <a:r>
              <a:rPr lang="en-GB" sz="1200" dirty="0" smtClean="0"/>
              <a:t> have re-established a </a:t>
            </a:r>
            <a:r>
              <a:rPr lang="en-GB" sz="1200" dirty="0"/>
              <a:t>new Independent Advisory Group (IAG) with statutory partners and key stakeholders across the district. A new Chair of the IAG has been identified and the group will look at innovative new ways of supportively holding the local police to account and becoming an effective ‘critical friend’. This will include, but not be limited to, providing the group with a greater understanding of the processes and policies adopted by Essex Police to establish gaps in our learning and understanding where these processes and policies can be developed further</a:t>
            </a:r>
            <a:r>
              <a:rPr lang="en-GB" sz="1200" dirty="0" smtClean="0"/>
              <a:t>.</a:t>
            </a:r>
            <a:r>
              <a:rPr lang="en-GB" sz="1200" dirty="0"/>
              <a:t> </a:t>
            </a:r>
            <a:endParaRPr lang="en-GB" sz="1200" dirty="0" smtClean="0"/>
          </a:p>
          <a:p>
            <a:pPr marL="171450" indent="-171450">
              <a:buFont typeface="Arial" panose="020B0604020202020204" pitchFamily="34" charset="0"/>
              <a:buChar char="•"/>
            </a:pPr>
            <a:endParaRPr lang="en-GB" sz="1200" b="1" u="sng" dirty="0"/>
          </a:p>
          <a:p>
            <a:pPr marL="171450" indent="-171450">
              <a:buFont typeface="Arial" panose="020B0604020202020204" pitchFamily="34" charset="0"/>
              <a:buChar char="•"/>
            </a:pPr>
            <a:r>
              <a:rPr lang="en-GB" sz="1200" dirty="0" smtClean="0"/>
              <a:t>Colchester </a:t>
            </a:r>
            <a:r>
              <a:rPr lang="en-GB" sz="1200" dirty="0"/>
              <a:t>currently has four </a:t>
            </a:r>
            <a:r>
              <a:rPr lang="en-GB" sz="1200" dirty="0" smtClean="0"/>
              <a:t>HIRCs, where </a:t>
            </a:r>
            <a:r>
              <a:rPr lang="en-GB" sz="1200" dirty="0"/>
              <a:t>free training is being offered for Hate Crime Ambassadors.  This caters for organisations that want staff to be trained or that want to host a </a:t>
            </a:r>
            <a:r>
              <a:rPr lang="en-GB" sz="1200" dirty="0" smtClean="0"/>
              <a:t>HIRC, </a:t>
            </a:r>
            <a:r>
              <a:rPr lang="en-GB" sz="1200" dirty="0"/>
              <a:t>as well as community members with an interest in tackling hate crime. Colchester CPT currently has two Hate Crime Ambassadors and the team has primacy for investigating all Hate Crimes reported in Colchester. Proactive intervention is yielding positive results increasing confidence of reporting and in the police response. The IAG is the forum where </a:t>
            </a:r>
            <a:r>
              <a:rPr lang="en-GB" sz="1200" dirty="0" smtClean="0"/>
              <a:t>regular </a:t>
            </a:r>
            <a:r>
              <a:rPr lang="en-GB" sz="1200" dirty="0"/>
              <a:t>community engagements are measured and feedback actively sought around any community tensions as well as identifying hard to reach groups</a:t>
            </a:r>
            <a:r>
              <a:rPr lang="en-GB" sz="1200" dirty="0" smtClean="0"/>
              <a:t>.</a:t>
            </a:r>
            <a:r>
              <a:rPr lang="en-GB" sz="1200" dirty="0"/>
              <a:t> </a:t>
            </a:r>
            <a:endParaRPr lang="en-GB" sz="1200" dirty="0" smtClean="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spTree>
    <p:extLst>
      <p:ext uri="{BB962C8B-B14F-4D97-AF65-F5344CB8AC3E}">
        <p14:creationId xmlns:p14="http://schemas.microsoft.com/office/powerpoint/2010/main" val="3783610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15</a:t>
            </a:fld>
            <a:endParaRPr lang="en-GB" dirty="0"/>
          </a:p>
        </p:txBody>
      </p:sp>
      <p:sp>
        <p:nvSpPr>
          <p:cNvPr id="12" name="TextBox 11"/>
          <p:cNvSpPr txBox="1"/>
          <p:nvPr/>
        </p:nvSpPr>
        <p:spPr>
          <a:xfrm>
            <a:off x="1117" y="1021771"/>
            <a:ext cx="9135226" cy="2492990"/>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Improve reporting of hate incidents through improved community engagement and greater use of Hate Incident Reporting Centres</a:t>
            </a:r>
            <a:r>
              <a:rPr lang="en-GB" sz="1200" b="1" i="1" dirty="0" smtClean="0">
                <a:solidFill>
                  <a:schemeClr val="accent1">
                    <a:lumMod val="75000"/>
                  </a:schemeClr>
                </a:solidFill>
              </a:rPr>
              <a:t>.</a:t>
            </a:r>
          </a:p>
          <a:p>
            <a:endParaRPr lang="en-GB" sz="1200" dirty="0">
              <a:solidFill>
                <a:srgbClr val="FF0000"/>
              </a:solidFill>
            </a:endParaRPr>
          </a:p>
          <a:p>
            <a:pPr marL="171450" indent="-171450">
              <a:buFont typeface="Arial" panose="020B0604020202020204" pitchFamily="34" charset="0"/>
              <a:buChar char="•"/>
            </a:pPr>
            <a:r>
              <a:rPr lang="en-GB" sz="1200" dirty="0"/>
              <a:t>A </a:t>
            </a:r>
            <a:r>
              <a:rPr lang="en-GB" sz="1200" dirty="0" smtClean="0"/>
              <a:t>hate crime task and finish group has </a:t>
            </a:r>
            <a:r>
              <a:rPr lang="en-GB" sz="1200" dirty="0"/>
              <a:t>convened, chaired by a Detective Superintendent, in order to improve overall management from the point of reporting through the criminal justice process. The inaugural meeting was held 8</a:t>
            </a:r>
            <a:r>
              <a:rPr lang="en-GB" sz="1200" baseline="30000" dirty="0"/>
              <a:t>th</a:t>
            </a:r>
            <a:r>
              <a:rPr lang="en-GB" sz="1200" dirty="0"/>
              <a:t> March 2018. The group will seek to improve the overall solved rate for hate crime. Action centres around the delivery of quality investigations and victim care and satisfaction.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Following </a:t>
            </a:r>
            <a:r>
              <a:rPr lang="en-GB" sz="1200" dirty="0"/>
              <a:t>the decision that all standard and medium risk hate crime investigations would be dealt with by the Community Policing Teams (CPT) to enable a more problem solving, </a:t>
            </a:r>
            <a:r>
              <a:rPr lang="en-GB" sz="1200" dirty="0" smtClean="0"/>
              <a:t>partnership-focussed </a:t>
            </a:r>
            <a:r>
              <a:rPr lang="en-GB" sz="1200" dirty="0"/>
              <a:t>approach to support victims and communities and tackle hate crime in a more holistic way, a slide pack has been designed and disseminated to every CPT Inspector for locally delivery to CPT officers. The content is designed to increase CPT officers awareness and understanding of the importance of the following key points: </a:t>
            </a:r>
            <a:r>
              <a:rPr lang="en-GB" sz="1200" dirty="0" smtClean="0"/>
              <a:t>taking </a:t>
            </a:r>
            <a:r>
              <a:rPr lang="en-GB" sz="1200" dirty="0"/>
              <a:t>Victim Personal Statements; </a:t>
            </a:r>
            <a:r>
              <a:rPr lang="en-GB" sz="1200" dirty="0" smtClean="0"/>
              <a:t>providing </a:t>
            </a:r>
            <a:r>
              <a:rPr lang="en-GB" sz="1200" dirty="0"/>
              <a:t>an enhanced level of care under the VCOP; </a:t>
            </a:r>
            <a:r>
              <a:rPr lang="en-GB" sz="1200" dirty="0" smtClean="0"/>
              <a:t>providing </a:t>
            </a:r>
            <a:r>
              <a:rPr lang="en-GB" sz="1200" dirty="0"/>
              <a:t>victims with a HC-2 support leaflet; </a:t>
            </a:r>
            <a:r>
              <a:rPr lang="en-GB" sz="1200" dirty="0" smtClean="0"/>
              <a:t>the </a:t>
            </a:r>
            <a:r>
              <a:rPr lang="en-GB" sz="1200" dirty="0"/>
              <a:t>importance of a summary before closing an investigation around all support offered to the victim and rationale for the final outcome. </a:t>
            </a:r>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spTree>
    <p:extLst>
      <p:ext uri="{BB962C8B-B14F-4D97-AF65-F5344CB8AC3E}">
        <p14:creationId xmlns:p14="http://schemas.microsoft.com/office/powerpoint/2010/main" val="4059398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16</a:t>
            </a:fld>
            <a:endParaRPr lang="en-GB" dirty="0"/>
          </a:p>
        </p:txBody>
      </p:sp>
      <p:sp>
        <p:nvSpPr>
          <p:cNvPr id="12" name="TextBox 11"/>
          <p:cNvSpPr txBox="1"/>
          <p:nvPr/>
        </p:nvSpPr>
        <p:spPr>
          <a:xfrm>
            <a:off x="8773" y="1021771"/>
            <a:ext cx="9136343" cy="3600986"/>
          </a:xfrm>
          <a:prstGeom prst="rect">
            <a:avLst/>
          </a:prstGeom>
          <a:noFill/>
        </p:spPr>
        <p:txBody>
          <a:bodyPr wrap="square" rtlCol="0">
            <a:spAutoFit/>
          </a:bodyPr>
          <a:lstStyle/>
          <a:p>
            <a:r>
              <a:rPr lang="en-GB" sz="1200" b="1" dirty="0" smtClean="0"/>
              <a:t>Working </a:t>
            </a:r>
            <a:r>
              <a:rPr lang="en-GB" sz="1200" b="1" dirty="0"/>
              <a:t>with </a:t>
            </a:r>
            <a:r>
              <a:rPr lang="en-GB" sz="1200" b="1" dirty="0" smtClean="0"/>
              <a:t>Safer Essex Roads Partnership </a:t>
            </a:r>
            <a:r>
              <a:rPr lang="en-GB" sz="1200" b="1" dirty="0"/>
              <a:t>we </a:t>
            </a:r>
            <a:r>
              <a:rPr lang="en-GB" sz="1200" b="1" dirty="0" smtClean="0"/>
              <a:t>will:</a:t>
            </a:r>
          </a:p>
          <a:p>
            <a:r>
              <a:rPr lang="en-GB" sz="1200" b="1" i="1" dirty="0" smtClean="0">
                <a:solidFill>
                  <a:schemeClr val="accent1">
                    <a:lumMod val="75000"/>
                  </a:schemeClr>
                </a:solidFill>
              </a:rPr>
              <a:t>Reduce </a:t>
            </a:r>
            <a:r>
              <a:rPr lang="en-GB" sz="1200" b="1" i="1" dirty="0">
                <a:solidFill>
                  <a:schemeClr val="accent1">
                    <a:lumMod val="75000"/>
                  </a:schemeClr>
                </a:solidFill>
              </a:rPr>
              <a:t>the numbers of people killed or seriously injured on our </a:t>
            </a:r>
            <a:r>
              <a:rPr lang="en-GB" sz="1200" b="1" i="1" dirty="0" smtClean="0">
                <a:solidFill>
                  <a:schemeClr val="accent1">
                    <a:lumMod val="75000"/>
                  </a:schemeClr>
                </a:solidFill>
              </a:rPr>
              <a:t>roads </a:t>
            </a:r>
            <a:r>
              <a:rPr lang="en-GB" sz="1200" b="1" i="1" dirty="0">
                <a:solidFill>
                  <a:schemeClr val="accent1">
                    <a:lumMod val="75000"/>
                  </a:schemeClr>
                </a:solidFill>
              </a:rPr>
              <a:t>through </a:t>
            </a:r>
            <a:r>
              <a:rPr lang="en-GB" sz="1200" b="1" i="1" dirty="0" smtClean="0">
                <a:solidFill>
                  <a:schemeClr val="accent1">
                    <a:lumMod val="75000"/>
                  </a:schemeClr>
                </a:solidFill>
              </a:rPr>
              <a:t>the </a:t>
            </a:r>
            <a:r>
              <a:rPr lang="en-GB" sz="1200" b="1" i="1" dirty="0">
                <a:solidFill>
                  <a:schemeClr val="accent1">
                    <a:lumMod val="75000"/>
                  </a:schemeClr>
                </a:solidFill>
              </a:rPr>
              <a:t>work of the multi-agency </a:t>
            </a:r>
            <a:r>
              <a:rPr lang="en-GB" sz="1200" b="1" i="1" dirty="0" smtClean="0">
                <a:solidFill>
                  <a:schemeClr val="accent1">
                    <a:lumMod val="75000"/>
                  </a:schemeClr>
                </a:solidFill>
              </a:rPr>
              <a:t>Safer </a:t>
            </a:r>
            <a:r>
              <a:rPr lang="en-GB" sz="1200" b="1" i="1" dirty="0">
                <a:solidFill>
                  <a:schemeClr val="accent1">
                    <a:lumMod val="75000"/>
                  </a:schemeClr>
                </a:solidFill>
              </a:rPr>
              <a:t>Essex Roads </a:t>
            </a:r>
            <a:r>
              <a:rPr lang="en-GB" sz="1200" b="1" i="1" dirty="0" smtClean="0">
                <a:solidFill>
                  <a:schemeClr val="accent1">
                    <a:lumMod val="75000"/>
                  </a:schemeClr>
                </a:solidFill>
              </a:rPr>
              <a:t>Partnership </a:t>
            </a:r>
            <a:r>
              <a:rPr lang="en-GB" sz="1200" b="1" i="1" dirty="0">
                <a:solidFill>
                  <a:schemeClr val="accent1">
                    <a:lumMod val="75000"/>
                  </a:schemeClr>
                </a:solidFill>
              </a:rPr>
              <a:t>on enforcement, </a:t>
            </a:r>
            <a:r>
              <a:rPr lang="en-GB" sz="1200" b="1" i="1" dirty="0" smtClean="0">
                <a:solidFill>
                  <a:schemeClr val="accent1">
                    <a:lumMod val="75000"/>
                  </a:schemeClr>
                </a:solidFill>
              </a:rPr>
              <a:t>engagement </a:t>
            </a:r>
            <a:r>
              <a:rPr lang="en-GB" sz="1200" b="1" i="1" dirty="0">
                <a:solidFill>
                  <a:schemeClr val="accent1">
                    <a:lumMod val="75000"/>
                  </a:schemeClr>
                </a:solidFill>
              </a:rPr>
              <a:t>and education</a:t>
            </a:r>
            <a:r>
              <a:rPr lang="en-GB" sz="1200" b="1" i="1" dirty="0" smtClean="0">
                <a:solidFill>
                  <a:schemeClr val="accent1">
                    <a:lumMod val="75000"/>
                  </a:schemeClr>
                </a:solidFill>
              </a:rPr>
              <a:t>.</a:t>
            </a:r>
          </a:p>
          <a:p>
            <a:endParaRPr lang="en-GB" sz="1200" dirty="0"/>
          </a:p>
          <a:p>
            <a:pPr marL="171450" indent="-171450">
              <a:buFont typeface="Arial" panose="020B0604020202020204" pitchFamily="34" charset="0"/>
              <a:buChar char="•"/>
            </a:pPr>
            <a:r>
              <a:rPr lang="en-GB" sz="1200" dirty="0" smtClean="0"/>
              <a:t> </a:t>
            </a:r>
            <a:r>
              <a:rPr lang="en-GB" sz="1200" dirty="0"/>
              <a:t>In the last quarter there has been a reduction in the number of KSI </a:t>
            </a:r>
            <a:r>
              <a:rPr lang="en-GB" sz="1200" dirty="0" smtClean="0"/>
              <a:t>casualties: </a:t>
            </a:r>
            <a:r>
              <a:rPr lang="en-GB" sz="1200" dirty="0"/>
              <a:t>223 serious casualties 2017/18 </a:t>
            </a:r>
            <a:r>
              <a:rPr lang="en-GB" sz="1200" dirty="0" smtClean="0"/>
              <a:t>v. </a:t>
            </a:r>
            <a:r>
              <a:rPr lang="en-GB" sz="1200" dirty="0"/>
              <a:t>257 serious casualties 2016/17.     </a:t>
            </a:r>
            <a:endParaRPr lang="en-GB" sz="1200" dirty="0" smtClean="0"/>
          </a:p>
          <a:p>
            <a:endParaRPr lang="en-GB" sz="1200" dirty="0"/>
          </a:p>
          <a:p>
            <a:pPr marL="171450" indent="-171450">
              <a:buFont typeface="Arial" panose="020B0604020202020204" pitchFamily="34" charset="0"/>
              <a:buChar char="•"/>
            </a:pPr>
            <a:r>
              <a:rPr lang="en-GB" sz="1200" dirty="0"/>
              <a:t>Southend, Clacton, Colchester, Chelmsford &amp; Braintree have been identified as areas with the highest concentrations of KSI collisions over the reporting period alongside M11 J8, M11 Loughton, M25 (A282) route to A1089 via A13, A127 &amp; A13 </a:t>
            </a:r>
            <a:r>
              <a:rPr lang="en-GB" sz="1200" dirty="0" smtClean="0"/>
              <a:t>Basildon.</a:t>
            </a:r>
            <a:endParaRPr lang="en-GB" sz="1200" b="1" i="1" dirty="0" smtClean="0">
              <a:solidFill>
                <a:schemeClr val="accent1">
                  <a:lumMod val="75000"/>
                </a:schemeClr>
              </a:solidFill>
            </a:endParaRPr>
          </a:p>
          <a:p>
            <a:endParaRPr lang="en-GB" sz="1200" b="1" i="1" dirty="0" smtClean="0">
              <a:solidFill>
                <a:schemeClr val="accent1">
                  <a:lumMod val="75000"/>
                </a:schemeClr>
              </a:solidFill>
            </a:endParaRPr>
          </a:p>
          <a:p>
            <a:pPr marL="171450" lvl="0" indent="-171450">
              <a:buFont typeface="Arial" panose="020B0604020202020204" pitchFamily="34" charset="0"/>
              <a:buChar char="•"/>
            </a:pPr>
            <a:r>
              <a:rPr lang="en-GB" sz="1200" dirty="0"/>
              <a:t>A total of 89 Community Speed Watch Groups are now active with the following groups trained over the last quarter – Buckhurst Hill, Harwich, </a:t>
            </a:r>
            <a:r>
              <a:rPr lang="en-GB" sz="1200" dirty="0" smtClean="0"/>
              <a:t>Little </a:t>
            </a:r>
            <a:r>
              <a:rPr lang="en-GB" sz="1200" dirty="0"/>
              <a:t>Waltham, Colchester Garrison, </a:t>
            </a:r>
            <a:r>
              <a:rPr lang="en-GB" sz="1200" dirty="0" err="1"/>
              <a:t>Copford</a:t>
            </a:r>
            <a:r>
              <a:rPr lang="en-GB" sz="1200" dirty="0"/>
              <a:t> &amp; </a:t>
            </a:r>
            <a:r>
              <a:rPr lang="en-GB" sz="1200" dirty="0" err="1"/>
              <a:t>Ardleigh</a:t>
            </a:r>
            <a:r>
              <a:rPr lang="en-GB" sz="1200" dirty="0"/>
              <a:t>. </a:t>
            </a:r>
            <a:r>
              <a:rPr lang="en-GB" sz="1200" dirty="0" smtClean="0"/>
              <a:t> These </a:t>
            </a:r>
            <a:r>
              <a:rPr lang="en-GB" sz="1200" dirty="0"/>
              <a:t>additional communities bring the total number of Community Speed Watch volunteers to 648. </a:t>
            </a:r>
            <a:r>
              <a:rPr lang="en-GB" sz="1200" dirty="0" smtClean="0"/>
              <a:t> PCSO </a:t>
            </a:r>
            <a:r>
              <a:rPr lang="en-GB" sz="1200" dirty="0"/>
              <a:t>staff across </a:t>
            </a:r>
            <a:r>
              <a:rPr lang="en-GB" sz="1200" dirty="0" err="1"/>
              <a:t>Tendring</a:t>
            </a:r>
            <a:r>
              <a:rPr lang="en-GB" sz="1200" dirty="0"/>
              <a:t> have now received a TRUCAM speed enforcement device plus applicable training and are actively enforcing speed limits across the </a:t>
            </a:r>
            <a:r>
              <a:rPr lang="en-GB" sz="1200" dirty="0" err="1"/>
              <a:t>Tendring</a:t>
            </a:r>
            <a:r>
              <a:rPr lang="en-GB" sz="1200" dirty="0"/>
              <a:t> </a:t>
            </a:r>
            <a:r>
              <a:rPr lang="en-GB" sz="1200" dirty="0" smtClean="0"/>
              <a:t>area, </a:t>
            </a:r>
            <a:r>
              <a:rPr lang="en-GB" sz="1200" dirty="0"/>
              <a:t>many of which are in support of local Community Speed Watch groups.    </a:t>
            </a:r>
            <a:endParaRPr lang="en-GB" sz="1200" dirty="0" smtClean="0"/>
          </a:p>
          <a:p>
            <a:pPr lvl="0"/>
            <a:r>
              <a:rPr lang="en-GB" sz="1200" dirty="0" smtClean="0"/>
              <a:t>  </a:t>
            </a:r>
            <a:endParaRPr lang="en-GB" sz="1200" dirty="0"/>
          </a:p>
          <a:p>
            <a:pPr marL="171450" lvl="0" indent="-171450">
              <a:buFont typeface="Arial" panose="020B0604020202020204" pitchFamily="34" charset="0"/>
              <a:buChar char="•"/>
            </a:pPr>
            <a:r>
              <a:rPr lang="en-GB" sz="1200" dirty="0"/>
              <a:t>A programme of educational and engagement activity has been developed by the Safer Essex Roads Partnership and delivered by Essex Fire &amp; Rescue &amp; Essex Police focused Motorcycle safety (P2W</a:t>
            </a:r>
            <a:r>
              <a:rPr lang="en-GB" sz="1200" dirty="0" smtClean="0"/>
              <a:t>).  Practical </a:t>
            </a:r>
            <a:r>
              <a:rPr lang="en-GB" sz="1200" dirty="0"/>
              <a:t>skills courses such as </a:t>
            </a:r>
            <a:r>
              <a:rPr lang="en-GB" sz="1200" dirty="0" err="1"/>
              <a:t>Bikesafe</a:t>
            </a:r>
            <a:r>
              <a:rPr lang="en-GB" sz="1200" dirty="0"/>
              <a:t>, Better Biking &amp; Safe </a:t>
            </a:r>
            <a:r>
              <a:rPr lang="en-GB" sz="1200" dirty="0" smtClean="0"/>
              <a:t>Pass focus </a:t>
            </a:r>
            <a:r>
              <a:rPr lang="en-GB" sz="1200" dirty="0"/>
              <a:t>on vulnerable road users such as horses </a:t>
            </a:r>
            <a:r>
              <a:rPr lang="en-GB" sz="1200" dirty="0" smtClean="0"/>
              <a:t>and </a:t>
            </a:r>
            <a:r>
              <a:rPr lang="en-GB" sz="1200" dirty="0"/>
              <a:t>cyclists.  </a:t>
            </a:r>
            <a:r>
              <a:rPr lang="en-GB" sz="1200" dirty="0" err="1"/>
              <a:t>Firebike</a:t>
            </a:r>
            <a:r>
              <a:rPr lang="en-GB" sz="1200" dirty="0"/>
              <a:t> Advanced Machine skills courses have taken place during the last quarter alongside a publicity campaign entitled “Are you looking out for me</a:t>
            </a:r>
            <a:r>
              <a:rPr lang="en-GB" sz="1200" dirty="0" smtClean="0"/>
              <a:t>”.</a:t>
            </a:r>
            <a:endParaRPr lang="en-GB" sz="1200" b="1" i="1" dirty="0">
              <a:solidFill>
                <a:schemeClr val="accent1">
                  <a:lumMod val="75000"/>
                </a:schemeClr>
              </a:solidFill>
            </a:endParaRPr>
          </a:p>
        </p:txBody>
      </p:sp>
      <p:sp>
        <p:nvSpPr>
          <p:cNvPr id="14" name="Rectangle 13"/>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7 – Improve </a:t>
            </a:r>
            <a:r>
              <a:rPr lang="en-GB" sz="1600" b="1" dirty="0" smtClean="0">
                <a:solidFill>
                  <a:schemeClr val="bg1"/>
                </a:solidFill>
              </a:rPr>
              <a:t>Safety </a:t>
            </a:r>
            <a:r>
              <a:rPr lang="en-GB" sz="1600" b="1" dirty="0">
                <a:solidFill>
                  <a:schemeClr val="bg1"/>
                </a:solidFill>
              </a:rPr>
              <a:t>on o</a:t>
            </a:r>
            <a:r>
              <a:rPr lang="en-GB" sz="1600" b="1" dirty="0" smtClean="0">
                <a:solidFill>
                  <a:schemeClr val="bg1"/>
                </a:solidFill>
              </a:rPr>
              <a:t>ur Roads</a:t>
            </a:r>
            <a:endParaRPr lang="en-GB" sz="1600" b="1" dirty="0">
              <a:solidFill>
                <a:schemeClr val="bg1"/>
              </a:solidFill>
            </a:endParaRPr>
          </a:p>
        </p:txBody>
      </p:sp>
      <p:sp>
        <p:nvSpPr>
          <p:cNvPr id="10" name="Rectangle 9"/>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2653516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993" y="1293615"/>
            <a:ext cx="7488840" cy="4896543"/>
          </a:xfrm>
        </p:spPr>
        <p:txBody>
          <a:bodyPr>
            <a:normAutofit/>
          </a:bodyPr>
          <a:lstStyle/>
          <a:p>
            <a:pPr marL="0" indent="0">
              <a:buNone/>
            </a:pPr>
            <a:endParaRPr lang="en-GB" sz="1200" b="1" dirty="0" smtClean="0"/>
          </a:p>
          <a:p>
            <a:pPr marL="0" indent="0">
              <a:buNone/>
            </a:pPr>
            <a:r>
              <a:rPr lang="en-GB" sz="1200" b="1" dirty="0" smtClean="0"/>
              <a:t>	          					                       </a:t>
            </a:r>
            <a:endParaRPr lang="en-GB" sz="1200" b="1" u="sng" dirty="0"/>
          </a:p>
          <a:p>
            <a:pPr marL="0" indent="0">
              <a:buNone/>
            </a:pPr>
            <a:endParaRPr lang="en-GB" sz="1200" dirty="0" smtClean="0"/>
          </a:p>
          <a:p>
            <a:pPr marL="179387" indent="0">
              <a:buNone/>
            </a:pPr>
            <a:r>
              <a:rPr lang="en-GB" sz="1200" b="1" dirty="0"/>
              <a:t>Essex Police Balanced Scorecard </a:t>
            </a:r>
            <a:r>
              <a:rPr lang="en-GB" sz="1200" b="1" dirty="0" smtClean="0"/>
              <a:t>Final Force Grades</a:t>
            </a:r>
            <a:r>
              <a:rPr lang="en-GB" sz="1200" dirty="0" smtClean="0"/>
              <a:t>				3</a:t>
            </a:r>
          </a:p>
          <a:p>
            <a:pPr indent="-163513"/>
            <a:endParaRPr lang="en-GB" sz="1200" dirty="0" smtClean="0"/>
          </a:p>
          <a:p>
            <a:pPr marL="179387" indent="0">
              <a:buNone/>
            </a:pPr>
            <a:r>
              <a:rPr lang="en-GB" sz="1200" b="1" dirty="0" smtClean="0"/>
              <a:t>Priority </a:t>
            </a:r>
            <a:r>
              <a:rPr lang="en-GB" sz="1200" b="1" dirty="0"/>
              <a:t>1 </a:t>
            </a:r>
            <a:r>
              <a:rPr lang="en-GB" sz="1200" dirty="0"/>
              <a:t>– More Local, Visible and Accessible </a:t>
            </a:r>
            <a:r>
              <a:rPr lang="en-GB" sz="1200" dirty="0" smtClean="0"/>
              <a:t>Policing				4-6</a:t>
            </a:r>
            <a:endParaRPr lang="en-GB" sz="1200" dirty="0"/>
          </a:p>
          <a:p>
            <a:pPr indent="-163513"/>
            <a:endParaRPr lang="en-GB" sz="1200" dirty="0"/>
          </a:p>
          <a:p>
            <a:pPr marL="179387" indent="0">
              <a:buNone/>
            </a:pPr>
            <a:r>
              <a:rPr lang="en-GB" sz="1200" b="1" dirty="0"/>
              <a:t>Priority 2 </a:t>
            </a:r>
            <a:r>
              <a:rPr lang="en-GB" sz="1200" dirty="0" smtClean="0"/>
              <a:t>– </a:t>
            </a:r>
            <a:r>
              <a:rPr lang="en-GB" sz="1200" dirty="0"/>
              <a:t>Crack Down on Anti-social Behaviour				</a:t>
            </a:r>
            <a:r>
              <a:rPr lang="en-GB" sz="1200" dirty="0" smtClean="0"/>
              <a:t>7</a:t>
            </a:r>
            <a:endParaRPr lang="en-GB" sz="1200" dirty="0"/>
          </a:p>
          <a:p>
            <a:pPr indent="-163513"/>
            <a:endParaRPr lang="en-GB" sz="1200" dirty="0"/>
          </a:p>
          <a:p>
            <a:pPr marL="179387" indent="0">
              <a:buNone/>
            </a:pPr>
            <a:r>
              <a:rPr lang="en-GB" sz="1200" b="1" dirty="0"/>
              <a:t>Priority 3 </a:t>
            </a:r>
            <a:r>
              <a:rPr lang="en-GB" sz="1200" dirty="0"/>
              <a:t>– Breaking the Cycle of Domestic Abuse </a:t>
            </a:r>
            <a:r>
              <a:rPr lang="en-GB" sz="1200" dirty="0" smtClean="0"/>
              <a:t>				8</a:t>
            </a:r>
            <a:endParaRPr lang="en-GB" sz="1200" dirty="0"/>
          </a:p>
          <a:p>
            <a:pPr indent="-163513"/>
            <a:endParaRPr lang="en-GB" sz="1200" dirty="0"/>
          </a:p>
          <a:p>
            <a:pPr marL="179387" indent="0">
              <a:buNone/>
            </a:pPr>
            <a:r>
              <a:rPr lang="en-GB" sz="1200" b="1" dirty="0"/>
              <a:t>Priority 4 </a:t>
            </a:r>
            <a:r>
              <a:rPr lang="en-GB" sz="1200" dirty="0"/>
              <a:t>– Reverse the Trend in Serious </a:t>
            </a:r>
            <a:r>
              <a:rPr lang="en-GB" sz="1200" dirty="0" smtClean="0"/>
              <a:t>Violence				9-10</a:t>
            </a:r>
          </a:p>
          <a:p>
            <a:pPr indent="-163513"/>
            <a:endParaRPr lang="en-GB" sz="1200" dirty="0"/>
          </a:p>
          <a:p>
            <a:pPr marL="179387" indent="0">
              <a:buNone/>
            </a:pPr>
            <a:r>
              <a:rPr lang="en-GB" sz="1200" b="1" dirty="0"/>
              <a:t>Priority 5 </a:t>
            </a:r>
            <a:r>
              <a:rPr lang="en-GB" sz="1200" dirty="0"/>
              <a:t>– Tackle Gangs and Organised Crime				</a:t>
            </a:r>
            <a:r>
              <a:rPr lang="en-GB" sz="1200" dirty="0" smtClean="0"/>
              <a:t>11-12</a:t>
            </a:r>
            <a:endParaRPr lang="en-GB" sz="1200" dirty="0"/>
          </a:p>
          <a:p>
            <a:pPr indent="-163513"/>
            <a:endParaRPr lang="en-GB" sz="1200" dirty="0"/>
          </a:p>
          <a:p>
            <a:pPr marL="179387" indent="0">
              <a:buNone/>
            </a:pPr>
            <a:r>
              <a:rPr lang="en-GB" sz="1200" b="1" dirty="0"/>
              <a:t>Priority 6 </a:t>
            </a:r>
            <a:r>
              <a:rPr lang="en-GB" sz="1200" dirty="0"/>
              <a:t>– Protecting Children and Vulnerable </a:t>
            </a:r>
            <a:r>
              <a:rPr lang="en-GB" sz="1200" dirty="0" smtClean="0"/>
              <a:t>People				13-15</a:t>
            </a:r>
          </a:p>
          <a:p>
            <a:pPr indent="-163513"/>
            <a:endParaRPr lang="en-GB" sz="1200" dirty="0"/>
          </a:p>
          <a:p>
            <a:pPr marL="179387" indent="0">
              <a:buNone/>
            </a:pPr>
            <a:r>
              <a:rPr lang="en-GB" sz="1200" b="1" dirty="0"/>
              <a:t>Priority 7 </a:t>
            </a:r>
            <a:r>
              <a:rPr lang="en-GB" sz="1200" dirty="0"/>
              <a:t>– Improve Safety on our </a:t>
            </a:r>
            <a:r>
              <a:rPr lang="en-GB" sz="1200" dirty="0" smtClean="0"/>
              <a:t>Roads					16</a:t>
            </a:r>
            <a:endParaRPr lang="en-GB" sz="1200" b="1" dirty="0"/>
          </a:p>
        </p:txBody>
      </p:sp>
      <p:sp>
        <p:nvSpPr>
          <p:cNvPr id="5" name="Slide Number Placeholder 4"/>
          <p:cNvSpPr>
            <a:spLocks noGrp="1"/>
          </p:cNvSpPr>
          <p:nvPr>
            <p:ph type="sldNum" sz="quarter" idx="12"/>
          </p:nvPr>
        </p:nvSpPr>
        <p:spPr>
          <a:xfrm>
            <a:off x="6732240" y="6356350"/>
            <a:ext cx="2133600" cy="365125"/>
          </a:xfrm>
        </p:spPr>
        <p:txBody>
          <a:bodyPr/>
          <a:lstStyle/>
          <a:p>
            <a:fld id="{E0D83E65-4E55-4BA6-A0BC-212B9D3BDCE3}" type="slidenum">
              <a:rPr lang="en-GB" smtClean="0"/>
              <a:pPr/>
              <a:t>2</a:t>
            </a:fld>
            <a:endParaRPr lang="en-GB" dirty="0"/>
          </a:p>
        </p:txBody>
      </p:sp>
      <p:sp>
        <p:nvSpPr>
          <p:cNvPr id="8" name="Rectangle 7"/>
          <p:cNvSpPr/>
          <p:nvPr/>
        </p:nvSpPr>
        <p:spPr>
          <a:xfrm>
            <a:off x="1116" y="0"/>
            <a:ext cx="9142884"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2" name="Rectangle 11"/>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Contents</a:t>
            </a:r>
          </a:p>
        </p:txBody>
      </p:sp>
      <p:sp>
        <p:nvSpPr>
          <p:cNvPr id="15" name="Rectangle 14"/>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1190642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00104" y="6320110"/>
            <a:ext cx="2133600" cy="365125"/>
          </a:xfrm>
        </p:spPr>
        <p:txBody>
          <a:bodyPr/>
          <a:lstStyle/>
          <a:p>
            <a:fld id="{E0D83E65-4E55-4BA6-A0BC-212B9D3BDCE3}" type="slidenum">
              <a:rPr lang="en-GB" smtClean="0"/>
              <a:pPr/>
              <a:t>3</a:t>
            </a:fld>
            <a:endParaRPr lang="en-GB" dirty="0"/>
          </a:p>
        </p:txBody>
      </p:sp>
      <p:sp>
        <p:nvSpPr>
          <p:cNvPr id="15" name="Rectangle 14"/>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Essex Police Balanced Scorecard Final Force Grades – April 2018</a:t>
            </a:r>
            <a:endParaRPr lang="en-GB" sz="1600" b="1" dirty="0">
              <a:solidFill>
                <a:schemeClr val="bg1"/>
              </a:solidFill>
            </a:endParaRPr>
          </a:p>
        </p:txBody>
      </p:sp>
      <p:sp>
        <p:nvSpPr>
          <p:cNvPr id="2" name="Rectangle 1"/>
          <p:cNvSpPr/>
          <p:nvPr/>
        </p:nvSpPr>
        <p:spPr>
          <a:xfrm>
            <a:off x="72000" y="6279677"/>
            <a:ext cx="8532448" cy="400110"/>
          </a:xfrm>
          <a:prstGeom prst="rect">
            <a:avLst/>
          </a:prstGeom>
        </p:spPr>
        <p:txBody>
          <a:bodyPr wrap="square">
            <a:spAutoFit/>
          </a:bodyPr>
          <a:lstStyle/>
          <a:p>
            <a:r>
              <a:rPr lang="en-GB" sz="1000" dirty="0" err="1" smtClean="0">
                <a:solidFill>
                  <a:schemeClr val="tx1">
                    <a:tint val="75000"/>
                  </a:schemeClr>
                </a:solidFill>
              </a:rPr>
              <a:t>Gradings</a:t>
            </a:r>
            <a:r>
              <a:rPr lang="en-GB" sz="1000" dirty="0" smtClean="0">
                <a:solidFill>
                  <a:schemeClr val="tx1">
                    <a:tint val="75000"/>
                  </a:schemeClr>
                </a:solidFill>
              </a:rPr>
              <a:t> at Force-level are </a:t>
            </a:r>
            <a:r>
              <a:rPr lang="en-GB" sz="1000" dirty="0">
                <a:solidFill>
                  <a:schemeClr val="tx1">
                    <a:tint val="75000"/>
                  </a:schemeClr>
                </a:solidFill>
              </a:rPr>
              <a:t>calculated by </a:t>
            </a:r>
            <a:r>
              <a:rPr lang="en-GB" sz="1000" dirty="0" smtClean="0">
                <a:solidFill>
                  <a:schemeClr val="tx1">
                    <a:tint val="75000"/>
                  </a:schemeClr>
                </a:solidFill>
              </a:rPr>
              <a:t>scoring </a:t>
            </a:r>
            <a:r>
              <a:rPr lang="en-GB" sz="1000" dirty="0">
                <a:solidFill>
                  <a:schemeClr val="tx1">
                    <a:tint val="75000"/>
                  </a:schemeClr>
                </a:solidFill>
              </a:rPr>
              <a:t>from 0-3 (0= Inadequate, 1 = Requires Improvement,  2= Good, 3 = Outstanding). </a:t>
            </a:r>
            <a:r>
              <a:rPr lang="en-GB" sz="1000" dirty="0" smtClean="0">
                <a:solidFill>
                  <a:schemeClr val="tx1">
                    <a:tint val="75000"/>
                  </a:schemeClr>
                </a:solidFill>
              </a:rPr>
              <a:t> The graphs do not identify relative positions within a grade; in April 2018, for example, Innovation does not have a higher grade than Efficient (they are both graded Good).</a:t>
            </a:r>
            <a:endParaRPr lang="en-GB" sz="1000" dirty="0">
              <a:solidFill>
                <a:schemeClr val="tx1">
                  <a:tint val="75000"/>
                </a:schemeClr>
              </a:solidFill>
            </a:endParaRPr>
          </a:p>
        </p:txBody>
      </p:sp>
      <p:sp>
        <p:nvSpPr>
          <p:cNvPr id="6" name="TextBox 5"/>
          <p:cNvSpPr txBox="1"/>
          <p:nvPr/>
        </p:nvSpPr>
        <p:spPr>
          <a:xfrm>
            <a:off x="71973" y="1085508"/>
            <a:ext cx="9000000" cy="2308324"/>
          </a:xfrm>
          <a:prstGeom prst="rect">
            <a:avLst/>
          </a:prstGeom>
          <a:noFill/>
        </p:spPr>
        <p:txBody>
          <a:bodyPr wrap="square" rtlCol="0">
            <a:spAutoFit/>
          </a:bodyPr>
          <a:lstStyle/>
          <a:p>
            <a:r>
              <a:rPr lang="en-GB" sz="1200" b="1" dirty="0" smtClean="0"/>
              <a:t>Force Priorities</a:t>
            </a:r>
          </a:p>
          <a:p>
            <a:endParaRPr lang="en-GB" sz="1200" dirty="0" smtClean="0"/>
          </a:p>
          <a:p>
            <a:pPr marL="171450" indent="-171450">
              <a:buFont typeface="Arial" panose="020B0604020202020204" pitchFamily="34" charset="0"/>
              <a:buChar char="•"/>
            </a:pPr>
            <a:r>
              <a:rPr lang="en-GB" sz="1200" dirty="0" smtClean="0"/>
              <a:t>Keeping People Safe remained at “</a:t>
            </a:r>
            <a:r>
              <a:rPr lang="en-GB" sz="1200" dirty="0" smtClean="0">
                <a:solidFill>
                  <a:srgbClr val="FF0000"/>
                </a:solidFill>
              </a:rPr>
              <a:t>Requires Improvement</a:t>
            </a:r>
            <a:r>
              <a:rPr lang="en-GB" sz="1200" dirty="0" smtClean="0"/>
              <a:t>”.  All other Force Priority areas (Innovation, Efficient, Community Focussed, Value </a:t>
            </a:r>
            <a:r>
              <a:rPr lang="en-GB" sz="1200" dirty="0"/>
              <a:t>for </a:t>
            </a:r>
            <a:r>
              <a:rPr lang="en-GB" sz="1200" dirty="0" smtClean="0"/>
              <a:t>Money and Our People) remained “</a:t>
            </a:r>
            <a:r>
              <a:rPr lang="en-GB" sz="1200" dirty="0">
                <a:solidFill>
                  <a:srgbClr val="00B050"/>
                </a:solidFill>
              </a:rPr>
              <a:t>Good</a:t>
            </a:r>
            <a:r>
              <a:rPr lang="en-GB" sz="1200" dirty="0" smtClean="0"/>
              <a:t>”. </a:t>
            </a:r>
          </a:p>
          <a:p>
            <a:pPr marL="171450" indent="-171450">
              <a:buFont typeface="Arial" panose="020B0604020202020204" pitchFamily="34" charset="0"/>
              <a:buChar char="•"/>
            </a:pPr>
            <a:endParaRPr lang="en-GB" sz="1200" dirty="0" smtClean="0"/>
          </a:p>
          <a:p>
            <a:r>
              <a:rPr lang="en-GB" sz="1200" b="1" dirty="0" smtClean="0"/>
              <a:t>Additional Priorities</a:t>
            </a:r>
          </a:p>
          <a:p>
            <a:endParaRPr lang="en-GB" sz="1200" b="1" dirty="0" smtClean="0"/>
          </a:p>
          <a:p>
            <a:pPr marL="171450" indent="-171450">
              <a:buFont typeface="Arial" panose="020B0604020202020204" pitchFamily="34" charset="0"/>
              <a:buChar char="•"/>
            </a:pPr>
            <a:r>
              <a:rPr lang="en-GB" sz="1200" dirty="0" smtClean="0"/>
              <a:t>Child Abuse &amp; Sexual Exploitation was downgraded from “Good” to “</a:t>
            </a:r>
            <a:r>
              <a:rPr lang="en-GB" sz="1200" dirty="0" smtClean="0">
                <a:solidFill>
                  <a:srgbClr val="FF0000"/>
                </a:solidFill>
              </a:rPr>
              <a:t>Requires Improvement</a:t>
            </a:r>
            <a:r>
              <a:rPr lang="en-GB" sz="1200" dirty="0" smtClean="0"/>
              <a:t>”.</a:t>
            </a:r>
          </a:p>
          <a:p>
            <a:endParaRPr lang="en-GB" sz="1200" dirty="0" smtClean="0"/>
          </a:p>
          <a:p>
            <a:pPr marL="171450" indent="-171450">
              <a:buFont typeface="Arial" panose="020B0604020202020204" pitchFamily="34" charset="0"/>
              <a:buChar char="•"/>
            </a:pPr>
            <a:r>
              <a:rPr lang="en-GB" sz="1200" dirty="0" smtClean="0"/>
              <a:t>Gangs was similarly downgraded from “Good” to “</a:t>
            </a:r>
            <a:r>
              <a:rPr lang="en-GB" sz="1200" dirty="0">
                <a:solidFill>
                  <a:srgbClr val="FF0000"/>
                </a:solidFill>
              </a:rPr>
              <a:t>Requires Improvement</a:t>
            </a:r>
            <a:r>
              <a:rPr lang="en-GB" sz="1200" dirty="0"/>
              <a:t>”.</a:t>
            </a:r>
            <a:endParaRPr lang="en-GB" sz="1200" dirty="0" smtClean="0"/>
          </a:p>
          <a:p>
            <a:endParaRPr lang="en-GB" sz="1200" dirty="0" smtClean="0"/>
          </a:p>
          <a:p>
            <a:pPr marL="171450" indent="-171450">
              <a:buFont typeface="Arial" panose="020B0604020202020204" pitchFamily="34" charset="0"/>
              <a:buChar char="•"/>
            </a:pPr>
            <a:r>
              <a:rPr lang="en-GB" sz="1200" dirty="0" smtClean="0"/>
              <a:t>There were no changes to any of the other additional priorities.</a:t>
            </a:r>
          </a:p>
        </p:txBody>
      </p:sp>
      <p:sp>
        <p:nvSpPr>
          <p:cNvPr id="11" name="Rectangle 10"/>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0534" y="3861048"/>
            <a:ext cx="4279463" cy="21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0293" y="3861048"/>
            <a:ext cx="4123411" cy="21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948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pPr/>
              <a:t>4</a:t>
            </a:fld>
            <a:endParaRPr lang="en-GB" dirty="0"/>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Priority 1 - More Local, Visible and Accessible Policing</a:t>
            </a:r>
            <a:endParaRPr lang="en-GB" sz="1600" b="1" dirty="0">
              <a:solidFill>
                <a:schemeClr val="bg1"/>
              </a:solidFill>
            </a:endParaRPr>
          </a:p>
        </p:txBody>
      </p:sp>
      <p:sp>
        <p:nvSpPr>
          <p:cNvPr id="13" name="TextBox 12"/>
          <p:cNvSpPr txBox="1"/>
          <p:nvPr/>
        </p:nvSpPr>
        <p:spPr>
          <a:xfrm>
            <a:off x="1115" y="1021900"/>
            <a:ext cx="9135227" cy="5447645"/>
          </a:xfrm>
          <a:prstGeom prst="rect">
            <a:avLst/>
          </a:prstGeom>
          <a:noFill/>
        </p:spPr>
        <p:txBody>
          <a:bodyPr wrap="square" rtlCol="0">
            <a:spAutoFit/>
          </a:bodyPr>
          <a:lstStyle/>
          <a:p>
            <a:r>
              <a:rPr lang="en-GB" sz="1200" b="1" dirty="0" smtClean="0"/>
              <a:t>We will: 	</a:t>
            </a:r>
          </a:p>
          <a:p>
            <a:r>
              <a:rPr lang="en-GB" sz="1200" b="1" i="1" dirty="0" smtClean="0">
                <a:solidFill>
                  <a:schemeClr val="accent1">
                    <a:lumMod val="75000"/>
                  </a:schemeClr>
                </a:solidFill>
              </a:rPr>
              <a:t>Boost community volunteering, encourage the Active Citizen Programme and grow the police family – doubling the Special Constabulary, with a Special Constable in every community.</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a:t>There are currently 135 Active Citizens in </a:t>
            </a:r>
            <a:r>
              <a:rPr lang="en-GB" sz="1200" dirty="0" smtClean="0"/>
              <a:t>Essex</a:t>
            </a:r>
            <a:r>
              <a:rPr lang="en-GB" sz="1200" dirty="0"/>
              <a:t>.</a:t>
            </a:r>
            <a:endParaRPr lang="en-GB" sz="1200" b="1" i="1" dirty="0" smtClean="0">
              <a:solidFill>
                <a:srgbClr val="FF0000"/>
              </a:solidFill>
            </a:endParaRP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smtClean="0"/>
              <a:t>A </a:t>
            </a:r>
            <a:r>
              <a:rPr lang="en-GB" sz="1200" dirty="0"/>
              <a:t>campaign </a:t>
            </a:r>
            <a:r>
              <a:rPr lang="en-GB" sz="1200" dirty="0" smtClean="0"/>
              <a:t>to increase </a:t>
            </a:r>
            <a:r>
              <a:rPr lang="en-GB" sz="1200" dirty="0"/>
              <a:t>the number of community volunteers </a:t>
            </a:r>
            <a:r>
              <a:rPr lang="en-GB" sz="1200" dirty="0" smtClean="0"/>
              <a:t>and </a:t>
            </a:r>
            <a:r>
              <a:rPr lang="en-GB" sz="1200" dirty="0"/>
              <a:t>champion the Active Citizen </a:t>
            </a:r>
            <a:r>
              <a:rPr lang="en-GB" sz="1200" dirty="0" smtClean="0"/>
              <a:t>Programme has been ongoing in the North and West LPAs, resulting in an increase in numbers.  Volunteers have been utilised in various different ways around the county, including the introduction of a new and thriving Community </a:t>
            </a:r>
            <a:r>
              <a:rPr lang="en-GB" sz="1200" dirty="0" err="1" smtClean="0"/>
              <a:t>Speedwatch</a:t>
            </a:r>
            <a:r>
              <a:rPr lang="en-GB" sz="1200" dirty="0" smtClean="0"/>
              <a:t> group in the Harwich and </a:t>
            </a:r>
            <a:r>
              <a:rPr lang="en-GB" sz="1200" dirty="0" err="1" smtClean="0"/>
              <a:t>Dovercourt</a:t>
            </a:r>
            <a:r>
              <a:rPr lang="en-GB" sz="1200" dirty="0" smtClean="0"/>
              <a:t> area. </a:t>
            </a:r>
          </a:p>
          <a:p>
            <a:pPr marL="171450" indent="-171450">
              <a:buFont typeface="Arial" panose="020B0604020202020204" pitchFamily="34" charset="0"/>
              <a:buChar char="•"/>
            </a:pPr>
            <a:endParaRPr lang="en-GB" sz="1200" dirty="0" smtClean="0"/>
          </a:p>
          <a:p>
            <a:pPr marL="171450" lvl="0" indent="-171450">
              <a:buFont typeface="Arial" panose="020B0604020202020204" pitchFamily="34" charset="0"/>
              <a:buChar char="•"/>
            </a:pPr>
            <a:r>
              <a:rPr lang="en-GB" sz="1200" dirty="0" smtClean="0"/>
              <a:t>The </a:t>
            </a:r>
            <a:r>
              <a:rPr lang="en-GB" sz="1200" dirty="0"/>
              <a:t>Special Constable headcount increased from 361 at the end of May 2017 to 444 at the end of May 2018 (83 additional officers); a further 18 officers are scheduled to start in June 2018.  In the last quarter there have been 239 applications to join the Special Constabulary; 116 candidates are currently in pre-employment checks.  The #</a:t>
            </a:r>
            <a:r>
              <a:rPr lang="en-GB" sz="1200" dirty="0" err="1"/>
              <a:t>MyOtherLife</a:t>
            </a:r>
            <a:r>
              <a:rPr lang="en-GB" sz="1200" dirty="0"/>
              <a:t> campaign continues with considerable publicity planned for National Volunteers Week at the start of June</a:t>
            </a:r>
            <a:r>
              <a:rPr lang="en-GB" sz="1200" dirty="0" smtClean="0"/>
              <a:t>. </a:t>
            </a:r>
          </a:p>
          <a:p>
            <a:pPr lvl="0"/>
            <a:r>
              <a:rPr lang="en-GB" sz="1200" dirty="0"/>
              <a:t> </a:t>
            </a:r>
          </a:p>
          <a:p>
            <a:pPr marL="171450" indent="-171450">
              <a:buFont typeface="Arial" panose="020B0604020202020204" pitchFamily="34" charset="0"/>
              <a:buChar char="•"/>
            </a:pPr>
            <a:r>
              <a:rPr lang="en-GB" sz="1200" dirty="0"/>
              <a:t>In the three months to 31</a:t>
            </a:r>
            <a:r>
              <a:rPr lang="en-GB" sz="1200" baseline="30000" dirty="0"/>
              <a:t>st</a:t>
            </a:r>
            <a:r>
              <a:rPr lang="en-GB" sz="1200" dirty="0"/>
              <a:t> May 2018, Special Constables provided 35,900 hours of service; this is an increase of 6% when compared to the same period in </a:t>
            </a:r>
            <a:r>
              <a:rPr lang="en-GB" sz="1200" dirty="0" smtClean="0"/>
              <a:t>2017, </a:t>
            </a:r>
            <a:r>
              <a:rPr lang="en-GB" sz="1200" dirty="0"/>
              <a:t>when Special Constables provided 33,824 hours of service.  There was also an 8% increase in the numbers of hours spent on operational duties (those where officers are most likely to be visible to the public) compared to the same period in </a:t>
            </a:r>
            <a:r>
              <a:rPr lang="en-GB" sz="1200" dirty="0" smtClean="0"/>
              <a:t>2017: 23,630 to 25,462.</a:t>
            </a:r>
            <a:r>
              <a:rPr lang="en-GB" sz="1200" dirty="0"/>
              <a:t>  This is equivalent to an additional 76 full-time officers (£970k salary equivalent over a quarter).  Special Constables recorded 14,918 hours of visible policing in the three months to 31</a:t>
            </a:r>
            <a:r>
              <a:rPr lang="en-GB" sz="1200" baseline="30000" dirty="0"/>
              <a:t>st</a:t>
            </a:r>
            <a:r>
              <a:rPr lang="en-GB" sz="1200" dirty="0"/>
              <a:t> May 2018 (this equates to an average of 162 hours per day</a:t>
            </a:r>
            <a:r>
              <a:rPr lang="en-GB" sz="1200" dirty="0" smtClean="0"/>
              <a:t>). </a:t>
            </a:r>
            <a:endParaRPr lang="en-GB" sz="1200" dirty="0"/>
          </a:p>
          <a:p>
            <a:r>
              <a:rPr lang="en-GB" sz="1200" dirty="0"/>
              <a:t> </a:t>
            </a:r>
          </a:p>
          <a:p>
            <a:pPr marL="171450" indent="-171450">
              <a:buFont typeface="Arial" panose="020B0604020202020204" pitchFamily="34" charset="0"/>
              <a:buChar char="•"/>
            </a:pPr>
            <a:r>
              <a:rPr lang="en-GB" sz="1200" dirty="0"/>
              <a:t>In the last quarter Specials have provided significant assistance to high harm anti-social behaviour issues in the </a:t>
            </a:r>
            <a:r>
              <a:rPr lang="en-GB" sz="1200" dirty="0" smtClean="0"/>
              <a:t>county.  This includes Operation PARACHUTE </a:t>
            </a:r>
            <a:r>
              <a:rPr lang="en-GB" sz="1200" dirty="0"/>
              <a:t>in Witham where over </a:t>
            </a:r>
            <a:r>
              <a:rPr lang="en-GB" sz="1200" dirty="0" smtClean="0"/>
              <a:t>300 hours </a:t>
            </a:r>
            <a:r>
              <a:rPr lang="en-GB" sz="1200" dirty="0"/>
              <a:t>of high visibility policing has been carried </a:t>
            </a:r>
            <a:r>
              <a:rPr lang="en-GB" sz="1200" dirty="0" smtClean="0"/>
              <a:t>out, </a:t>
            </a:r>
            <a:r>
              <a:rPr lang="en-GB" sz="1200" dirty="0"/>
              <a:t>and </a:t>
            </a:r>
            <a:r>
              <a:rPr lang="en-GB" sz="1200" dirty="0" smtClean="0"/>
              <a:t>Operation TEUTONIC </a:t>
            </a:r>
            <a:r>
              <a:rPr lang="en-GB" sz="1200" dirty="0"/>
              <a:t>in </a:t>
            </a:r>
            <a:r>
              <a:rPr lang="en-GB" sz="1200" dirty="0" smtClean="0"/>
              <a:t>Brentwood, </a:t>
            </a:r>
            <a:r>
              <a:rPr lang="en-GB" sz="1200" dirty="0"/>
              <a:t>where </a:t>
            </a:r>
            <a:r>
              <a:rPr lang="en-GB" sz="1200" dirty="0" smtClean="0"/>
              <a:t>90 hours </a:t>
            </a:r>
            <a:r>
              <a:rPr lang="en-GB" sz="1200" dirty="0"/>
              <a:t>of patrols focussed on issues in the High Street</a:t>
            </a:r>
            <a:r>
              <a:rPr lang="en-GB" sz="1200" dirty="0" smtClean="0"/>
              <a:t>.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Witham-dedicated </a:t>
            </a:r>
            <a:r>
              <a:rPr lang="en-GB" sz="1200" dirty="0"/>
              <a:t>Community Special Constables funded by the Parish Council are now in </a:t>
            </a:r>
            <a:r>
              <a:rPr lang="en-GB" sz="1200" dirty="0" smtClean="0"/>
              <a:t>post.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Discussions are ongoing with </a:t>
            </a:r>
            <a:r>
              <a:rPr lang="en-GB" sz="1200" dirty="0" smtClean="0"/>
              <a:t>large </a:t>
            </a:r>
            <a:r>
              <a:rPr lang="en-GB" sz="1200" dirty="0"/>
              <a:t>businesses in </a:t>
            </a:r>
            <a:r>
              <a:rPr lang="en-GB" sz="1200" dirty="0" smtClean="0"/>
              <a:t>West </a:t>
            </a:r>
            <a:r>
              <a:rPr lang="en-GB" sz="1200" dirty="0"/>
              <a:t>LPA to assist in the recruitment of </a:t>
            </a:r>
            <a:r>
              <a:rPr lang="en-GB" sz="1200" dirty="0" smtClean="0"/>
              <a:t>specials. </a:t>
            </a:r>
            <a:endParaRPr lang="en-GB" sz="1200" dirty="0"/>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1887220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prstClr val="white"/>
              </a:solidFill>
            </a:endParaRPr>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solidFill>
                  <a:prstClr val="black"/>
                </a:solidFill>
              </a:rPr>
              <a:pPr/>
              <a:t>5</a:t>
            </a:fld>
            <a:endParaRPr lang="en-GB" dirty="0">
              <a:solidFill>
                <a:prstClr val="black"/>
              </a:solidFill>
            </a:endParaRPr>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prstClr val="white"/>
                </a:solidFill>
              </a:rPr>
              <a:t>Priority 1 - More Local, Visible and Accessible Policing</a:t>
            </a:r>
          </a:p>
        </p:txBody>
      </p:sp>
      <p:sp>
        <p:nvSpPr>
          <p:cNvPr id="13" name="TextBox 12"/>
          <p:cNvSpPr txBox="1"/>
          <p:nvPr/>
        </p:nvSpPr>
        <p:spPr>
          <a:xfrm>
            <a:off x="1116" y="1021771"/>
            <a:ext cx="9144000" cy="5262979"/>
          </a:xfrm>
          <a:prstGeom prst="rect">
            <a:avLst/>
          </a:prstGeom>
          <a:noFill/>
        </p:spPr>
        <p:txBody>
          <a:bodyPr wrap="square" rtlCol="0">
            <a:spAutoFit/>
          </a:bodyPr>
          <a:lstStyle/>
          <a:p>
            <a:r>
              <a:rPr lang="en-GB" sz="1200" b="1" dirty="0">
                <a:solidFill>
                  <a:prstClr val="black"/>
                </a:solidFill>
              </a:rPr>
              <a:t>We will:</a:t>
            </a:r>
          </a:p>
          <a:p>
            <a:r>
              <a:rPr lang="en-GB" sz="1200" b="1" i="1" dirty="0">
                <a:solidFill>
                  <a:srgbClr val="4F81BD">
                    <a:lumMod val="75000"/>
                  </a:srgbClr>
                </a:solidFill>
              </a:rPr>
              <a:t>Make it easy to contact the police through ‘Do It Online’ and improvements to 101 ensuring that the public get a swift and responsive service from the police.</a:t>
            </a:r>
          </a:p>
          <a:p>
            <a:endParaRPr lang="en-GB" sz="1200" b="1" i="1" dirty="0">
              <a:solidFill>
                <a:srgbClr val="4F81BD">
                  <a:lumMod val="75000"/>
                </a:srgbClr>
              </a:solidFill>
            </a:endParaRPr>
          </a:p>
          <a:p>
            <a:pPr marL="171450" indent="-171450">
              <a:buFont typeface="Arial" panose="020B0604020202020204" pitchFamily="34" charset="0"/>
              <a:buChar char="•"/>
            </a:pPr>
            <a:r>
              <a:rPr lang="en-GB" sz="1200" dirty="0">
                <a:solidFill>
                  <a:prstClr val="black"/>
                </a:solidFill>
              </a:rPr>
              <a:t> The average time for a 101 call to be answered by the Switchboard (primary call handling - the first opportunity a member of the public can speak to a member of Essex Police staff) is positive.  Year to date (end of March 2018) it was reduced to 5 seconds. Currently, work is ongoing to tackle repeat callers and streamline processes with other agencies who generate high demand to help address the volumes of calls (around 2,000 per day) that are received on our 101 lines.</a:t>
            </a:r>
          </a:p>
          <a:p>
            <a:endParaRPr lang="en-GB" sz="1200" dirty="0">
              <a:solidFill>
                <a:prstClr val="black"/>
              </a:solidFill>
            </a:endParaRPr>
          </a:p>
          <a:p>
            <a:pPr marL="171450" indent="-171450">
              <a:buFont typeface="Arial" panose="020B0604020202020204" pitchFamily="34" charset="0"/>
              <a:buChar char="•"/>
            </a:pPr>
            <a:r>
              <a:rPr lang="en-GB" sz="1200" dirty="0">
                <a:solidFill>
                  <a:prstClr val="black"/>
                </a:solidFill>
              </a:rPr>
              <a:t>The abandoned rate for 101 in the command was identified as an Area For Improvement by Her Majesty’s Inspectorate of Constabulary and Fire &amp; Rescue Services (HMICFRS) in an inspection in 2017.  101 calls into the command have increased over the past quarter (around 11% in both FCR and the Crime Bureau) compared to the December 2017- February 2018 period.  Abandoned calls to 101 in the FCR have risen slightly since the last reporting period: March 2018 saw 15.41% of 101 calls abandoned; April was 19% and May 19.45%. Abandoned calls to Crime Bureau were at 18% in March 2018, 23.5% in April, and 24.9% in May.  Some challenges around backlogs caused by Athena planned and unplanned outages (seven and 21 respectively) in the period between March and May 2018 have added to these factors as the Crime Bureau has to balance National Crime Recording Standard (NCRS) time lines with public call handling. </a:t>
            </a:r>
          </a:p>
          <a:p>
            <a:endParaRPr lang="en-GB" sz="1200" dirty="0">
              <a:solidFill>
                <a:prstClr val="black"/>
              </a:solidFill>
            </a:endParaRPr>
          </a:p>
          <a:p>
            <a:pPr marL="171450" indent="-171450">
              <a:buFont typeface="Arial" panose="020B0604020202020204" pitchFamily="34" charset="0"/>
              <a:buChar char="•"/>
            </a:pPr>
            <a:r>
              <a:rPr lang="en-GB" sz="1200" dirty="0">
                <a:solidFill>
                  <a:prstClr val="black"/>
                </a:solidFill>
              </a:rPr>
              <a:t>To improve our efficiencies around 101 call handling, process changes within Contact Management Command have included a shortened </a:t>
            </a:r>
            <a:r>
              <a:rPr lang="en-GB" sz="1200">
                <a:solidFill>
                  <a:prstClr val="black"/>
                </a:solidFill>
              </a:rPr>
              <a:t>calls </a:t>
            </a:r>
            <a:r>
              <a:rPr lang="en-GB" sz="1200" smtClean="0">
                <a:solidFill>
                  <a:prstClr val="black"/>
                </a:solidFill>
              </a:rPr>
              <a:t>protocol </a:t>
            </a:r>
            <a:r>
              <a:rPr lang="en-GB" sz="1200" dirty="0">
                <a:solidFill>
                  <a:prstClr val="black"/>
                </a:solidFill>
              </a:rPr>
              <a:t>and additional training to equip staff to deliver more services at first point of contact (direct crime recording, recording intelligence reports). Within the Crime Bureau, a significant factor has been the robust management and introduction of mobile devices and direct input for officers not equipped with these devices. Crime Bureau average call wait times have reduced from 28 minutes in June 2017 to a current figure of  13.47 minutes. </a:t>
            </a:r>
          </a:p>
          <a:p>
            <a:pPr marL="171450" indent="-171450">
              <a:buFont typeface="Arial" panose="020B0604020202020204" pitchFamily="34" charset="0"/>
              <a:buChar char="•"/>
            </a:pPr>
            <a:endParaRPr lang="en-GB" sz="1200" dirty="0">
              <a:solidFill>
                <a:prstClr val="black"/>
              </a:solidFill>
            </a:endParaRPr>
          </a:p>
          <a:p>
            <a:pPr marL="171450" indent="-171450">
              <a:buFont typeface="Arial" panose="020B0604020202020204" pitchFamily="34" charset="0"/>
              <a:buChar char="•"/>
            </a:pPr>
            <a:r>
              <a:rPr lang="en-GB" sz="1200" dirty="0">
                <a:solidFill>
                  <a:prstClr val="black"/>
                </a:solidFill>
              </a:rPr>
              <a:t>Online reporting remains relatively stable but we continue to use social media and the Switchboard to help publicise it.  Between March and May 2018 there were 8,141 reports made online around lost and found/ASB/crime/RTCs and intelligence reports compared to 7,457 between December 2017 and February 2018. These would previously have been reported via 101 or front counter based reports.  For the previous 12 months, over 29,255 reports (an average of 6% per month of the total force recorded crime) have been made online to Essex Police. </a:t>
            </a:r>
          </a:p>
        </p:txBody>
      </p:sp>
      <p:sp>
        <p:nvSpPr>
          <p:cNvPr id="12" name="Rectangle 11"/>
          <p:cNvSpPr/>
          <p:nvPr/>
        </p:nvSpPr>
        <p:spPr>
          <a:xfrm>
            <a:off x="-6541" y="141553"/>
            <a:ext cx="9142884" cy="400110"/>
          </a:xfrm>
          <a:prstGeom prst="rect">
            <a:avLst/>
          </a:prstGeom>
          <a:noFill/>
        </p:spPr>
        <p:txBody>
          <a:bodyPr wrap="square">
            <a:spAutoFit/>
          </a:bodyPr>
          <a:lstStyle/>
          <a:p>
            <a:pPr algn="ctr"/>
            <a:r>
              <a:rPr lang="en-GB" sz="2000" b="1" dirty="0">
                <a:solidFill>
                  <a:prstClr val="white"/>
                </a:solidFill>
              </a:rPr>
              <a:t>Police and Crime Plan 2016-2020 – Quarterly Update June 2018</a:t>
            </a:r>
          </a:p>
        </p:txBody>
      </p:sp>
    </p:spTree>
    <p:extLst>
      <p:ext uri="{BB962C8B-B14F-4D97-AF65-F5344CB8AC3E}">
        <p14:creationId xmlns:p14="http://schemas.microsoft.com/office/powerpoint/2010/main" val="3053147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pPr/>
              <a:t>6</a:t>
            </a:fld>
            <a:endParaRPr lang="en-GB" dirty="0"/>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Priority 1 - More Local, Visible and Accessible Policing</a:t>
            </a:r>
            <a:endParaRPr lang="en-GB" sz="1600" b="1" dirty="0">
              <a:solidFill>
                <a:schemeClr val="bg1"/>
              </a:solidFill>
            </a:endParaRPr>
          </a:p>
        </p:txBody>
      </p:sp>
      <p:sp>
        <p:nvSpPr>
          <p:cNvPr id="13" name="TextBox 12"/>
          <p:cNvSpPr txBox="1"/>
          <p:nvPr/>
        </p:nvSpPr>
        <p:spPr>
          <a:xfrm>
            <a:off x="1116" y="1021771"/>
            <a:ext cx="9130697" cy="4524315"/>
          </a:xfrm>
          <a:prstGeom prst="rect">
            <a:avLst/>
          </a:prstGeom>
          <a:noFill/>
        </p:spPr>
        <p:txBody>
          <a:bodyPr wrap="square" rtlCol="0">
            <a:spAutoFit/>
          </a:bodyPr>
          <a:lstStyle/>
          <a:p>
            <a:r>
              <a:rPr lang="en-GB" sz="1200" b="1" dirty="0" smtClean="0"/>
              <a:t>We will: 	</a:t>
            </a:r>
          </a:p>
          <a:p>
            <a:r>
              <a:rPr lang="en-GB" sz="1200" b="1" i="1" dirty="0" smtClean="0">
                <a:solidFill>
                  <a:schemeClr val="accent1">
                    <a:lumMod val="75000"/>
                  </a:schemeClr>
                </a:solidFill>
              </a:rPr>
              <a:t>Support increased participation in Neighbourhood Watch, Street Pastors, Active Citizens and Volunteer Police Cadets.</a:t>
            </a: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a:t>There are currently 320 Voluntary Police Cadets (VPCs</a:t>
            </a:r>
            <a:r>
              <a:rPr lang="en-GB" sz="1200" dirty="0" smtClean="0"/>
              <a:t>), and recruitment is ongoing.  New </a:t>
            </a:r>
            <a:r>
              <a:rPr lang="en-GB" sz="1200" dirty="0"/>
              <a:t>units are planned for Harwich and Brentwood due to overwhelming enquiries </a:t>
            </a:r>
            <a:r>
              <a:rPr lang="en-GB" sz="1200" dirty="0" smtClean="0"/>
              <a:t>in </a:t>
            </a:r>
            <a:r>
              <a:rPr lang="en-GB" sz="1200" dirty="0"/>
              <a:t>these areas</a:t>
            </a:r>
            <a:r>
              <a:rPr lang="en-GB" sz="1200" dirty="0" smtClean="0"/>
              <a: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Clacton </a:t>
            </a:r>
            <a:r>
              <a:rPr lang="en-GB" sz="1200" dirty="0" smtClean="0"/>
              <a:t>Community Policing Team (CPT) </a:t>
            </a:r>
            <a:r>
              <a:rPr lang="en-GB" sz="1200" dirty="0"/>
              <a:t>attended the Street Pastors and Neighbourhood Watch </a:t>
            </a:r>
            <a:r>
              <a:rPr lang="en-GB" sz="1200" dirty="0" smtClean="0"/>
              <a:t>Annual General Meetings </a:t>
            </a:r>
            <a:r>
              <a:rPr lang="en-GB" sz="1200" dirty="0"/>
              <a:t>in April and May to provide them with some visible support and build up closer working relationships</a:t>
            </a:r>
            <a:r>
              <a:rPr lang="en-GB" sz="1200" dirty="0" smtClean="0"/>
              <a:t>. </a:t>
            </a:r>
          </a:p>
          <a:p>
            <a:endParaRPr lang="en-GB" sz="1200" dirty="0" smtClean="0"/>
          </a:p>
          <a:p>
            <a:pPr marL="171450" indent="-171450">
              <a:buFont typeface="Arial" panose="020B0604020202020204" pitchFamily="34" charset="0"/>
              <a:buChar char="•"/>
            </a:pPr>
            <a:r>
              <a:rPr lang="en-GB" sz="1200" dirty="0"/>
              <a:t>Volunteer Police cadets are engaging with “Green Matters” in </a:t>
            </a:r>
            <a:r>
              <a:rPr lang="en-GB" sz="1200" dirty="0" err="1"/>
              <a:t>Uttlesford</a:t>
            </a:r>
            <a:r>
              <a:rPr lang="en-GB" sz="1200" dirty="0"/>
              <a:t> District where older members of the community have work carried out </a:t>
            </a:r>
            <a:r>
              <a:rPr lang="en-GB" sz="1200" dirty="0" smtClean="0"/>
              <a:t>in their </a:t>
            </a:r>
            <a:r>
              <a:rPr lang="en-GB" sz="1200" dirty="0"/>
              <a:t>garden and properties to improve the look and </a:t>
            </a:r>
            <a:r>
              <a:rPr lang="en-GB" sz="1200" dirty="0" smtClean="0"/>
              <a:t>condition, in order </a:t>
            </a:r>
            <a:r>
              <a:rPr lang="en-GB" sz="1200" dirty="0"/>
              <a:t>to reduce offending</a:t>
            </a:r>
            <a:r>
              <a:rPr lang="en-GB" sz="1200" dirty="0" smtClean="0"/>
              <a:t>.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Town Centre Action group has been established </a:t>
            </a:r>
            <a:r>
              <a:rPr lang="en-GB" sz="1200" dirty="0" smtClean="0"/>
              <a:t>in Southend. </a:t>
            </a:r>
            <a:r>
              <a:rPr lang="en-GB" sz="1200" dirty="0"/>
              <a:t>This group is focused on addressing specific issues in the Town Centre </a:t>
            </a:r>
            <a:r>
              <a:rPr lang="en-GB" sz="1200" dirty="0" smtClean="0"/>
              <a:t>identified </a:t>
            </a:r>
            <a:r>
              <a:rPr lang="en-GB" sz="1200" dirty="0"/>
              <a:t>by local </a:t>
            </a:r>
            <a:r>
              <a:rPr lang="en-GB" sz="1200" dirty="0" smtClean="0"/>
              <a:t>feedback.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Volunteer </a:t>
            </a:r>
            <a:r>
              <a:rPr lang="en-GB" sz="1200" dirty="0"/>
              <a:t>Police cadets have recently augmented </a:t>
            </a:r>
            <a:r>
              <a:rPr lang="en-GB" sz="1200" dirty="0" smtClean="0"/>
              <a:t>a </a:t>
            </a:r>
            <a:r>
              <a:rPr lang="en-GB" sz="1200" dirty="0"/>
              <a:t>high visibility presence in the Springfield </a:t>
            </a:r>
            <a:r>
              <a:rPr lang="en-GB" sz="1200" dirty="0" smtClean="0"/>
              <a:t>area of Chelmsford, </a:t>
            </a:r>
            <a:r>
              <a:rPr lang="en-GB" sz="1200" dirty="0"/>
              <a:t>meeting the community and providing clearance patrols of areas.  There have already been positive results including the seizure of drug related items and weapons.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West Local Policing Area (LPA) </a:t>
            </a:r>
            <a:r>
              <a:rPr lang="en-GB" sz="1200" dirty="0"/>
              <a:t>are engaging with community groups, particularly shifting to an online presence whereby our CPTs are engaged with community forums and groups allowing us to spot trends in </a:t>
            </a:r>
            <a:r>
              <a:rPr lang="en-GB" sz="1200" dirty="0" smtClean="0"/>
              <a:t>anti-social behaviour (ASB) </a:t>
            </a:r>
            <a:r>
              <a:rPr lang="en-GB" sz="1200" dirty="0"/>
              <a:t>and other offences that may otherwise not be </a:t>
            </a:r>
            <a:r>
              <a:rPr lang="en-GB" sz="1200" dirty="0" smtClean="0"/>
              <a:t>reported.</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Active Citizens are about to be trained to give advice to the community regarding Fraud and Scams to support Operation </a:t>
            </a:r>
            <a:r>
              <a:rPr lang="en-GB" sz="1200" dirty="0" smtClean="0"/>
              <a:t>SIGNATURE, </a:t>
            </a:r>
            <a:r>
              <a:rPr lang="en-GB" sz="1200" dirty="0"/>
              <a:t>and have received training to assist Public Protection with Operation </a:t>
            </a:r>
            <a:r>
              <a:rPr lang="en-GB" sz="1200" dirty="0" smtClean="0"/>
              <a:t>VOICE OF A CHILD.</a:t>
            </a: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 </a:t>
            </a:r>
            <a:endParaRPr lang="en-GB" sz="2000" b="1" dirty="0">
              <a:solidFill>
                <a:schemeClr val="bg1"/>
              </a:solidFill>
            </a:endParaRPr>
          </a:p>
        </p:txBody>
      </p:sp>
    </p:spTree>
    <p:extLst>
      <p:ext uri="{BB962C8B-B14F-4D97-AF65-F5344CB8AC3E}">
        <p14:creationId xmlns:p14="http://schemas.microsoft.com/office/powerpoint/2010/main" val="3071193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55128" y="6356350"/>
            <a:ext cx="2133600" cy="365125"/>
          </a:xfrm>
        </p:spPr>
        <p:txBody>
          <a:bodyPr/>
          <a:lstStyle/>
          <a:p>
            <a:fld id="{E0D83E65-4E55-4BA6-A0BC-212B9D3BDCE3}" type="slidenum">
              <a:rPr lang="en-GB" smtClean="0"/>
              <a:pPr/>
              <a:t>7</a:t>
            </a:fld>
            <a:endParaRPr lang="en-GB" dirty="0"/>
          </a:p>
        </p:txBody>
      </p:sp>
      <p:sp>
        <p:nvSpPr>
          <p:cNvPr id="12" name="TextBox 11"/>
          <p:cNvSpPr txBox="1"/>
          <p:nvPr/>
        </p:nvSpPr>
        <p:spPr>
          <a:xfrm>
            <a:off x="1115" y="1018076"/>
            <a:ext cx="9135227" cy="5078313"/>
          </a:xfrm>
          <a:prstGeom prst="rect">
            <a:avLst/>
          </a:prstGeom>
          <a:noFill/>
        </p:spPr>
        <p:txBody>
          <a:bodyPr wrap="square" rtlCol="0">
            <a:spAutoFit/>
          </a:bodyPr>
          <a:lstStyle/>
          <a:p>
            <a:r>
              <a:rPr lang="en-GB" sz="1200" b="1" dirty="0"/>
              <a:t>Working with partners </a:t>
            </a:r>
            <a:r>
              <a:rPr lang="en-GB" sz="1200" b="1" dirty="0" smtClean="0"/>
              <a:t>we </a:t>
            </a:r>
            <a:r>
              <a:rPr lang="en-GB" sz="1200" b="1" dirty="0"/>
              <a:t>will</a:t>
            </a:r>
            <a:r>
              <a:rPr lang="en-GB" sz="1200" b="1" dirty="0" smtClean="0"/>
              <a:t>:</a:t>
            </a:r>
          </a:p>
          <a:p>
            <a:r>
              <a:rPr lang="en-GB" sz="1200" b="1" i="1" dirty="0" smtClean="0">
                <a:solidFill>
                  <a:schemeClr val="accent1">
                    <a:lumMod val="75000"/>
                  </a:schemeClr>
                </a:solidFill>
              </a:rPr>
              <a:t>Target </a:t>
            </a:r>
            <a:r>
              <a:rPr lang="en-GB" sz="1200" b="1" i="1" dirty="0">
                <a:solidFill>
                  <a:schemeClr val="accent1">
                    <a:lumMod val="75000"/>
                  </a:schemeClr>
                </a:solidFill>
              </a:rPr>
              <a:t>repeat and high harm anti-social behaviour to protect </a:t>
            </a:r>
            <a:r>
              <a:rPr lang="en-GB" sz="1200" b="1" i="1" dirty="0" smtClean="0">
                <a:solidFill>
                  <a:schemeClr val="accent1">
                    <a:lumMod val="75000"/>
                  </a:schemeClr>
                </a:solidFill>
              </a:rPr>
              <a:t>individuals and communities </a:t>
            </a:r>
            <a:r>
              <a:rPr lang="en-GB" sz="1200" b="1" i="1" dirty="0">
                <a:solidFill>
                  <a:schemeClr val="accent1">
                    <a:lumMod val="75000"/>
                  </a:schemeClr>
                </a:solidFill>
              </a:rPr>
              <a:t>from </a:t>
            </a:r>
            <a:r>
              <a:rPr lang="en-GB" sz="1200" b="1" i="1" dirty="0" smtClean="0">
                <a:solidFill>
                  <a:schemeClr val="accent1">
                    <a:lumMod val="75000"/>
                  </a:schemeClr>
                </a:solidFill>
              </a:rPr>
              <a:t>distress </a:t>
            </a:r>
            <a:r>
              <a:rPr lang="en-GB" sz="1200" b="1" i="1" dirty="0">
                <a:solidFill>
                  <a:schemeClr val="accent1">
                    <a:lumMod val="75000"/>
                  </a:schemeClr>
                </a:solidFill>
              </a:rPr>
              <a:t>and disruption</a:t>
            </a:r>
            <a:r>
              <a:rPr lang="en-GB" sz="1200" b="1" i="1" dirty="0" smtClean="0">
                <a:solidFill>
                  <a:schemeClr val="accent1">
                    <a:lumMod val="75000"/>
                  </a:schemeClr>
                </a:solidFill>
              </a:rPr>
              <a:t>. </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smtClean="0"/>
              <a:t>In </a:t>
            </a:r>
            <a:r>
              <a:rPr lang="en-GB" sz="1200" dirty="0" err="1" smtClean="0"/>
              <a:t>Tendring</a:t>
            </a:r>
            <a:r>
              <a:rPr lang="en-GB" sz="1200" dirty="0" smtClean="0"/>
              <a:t>, the </a:t>
            </a:r>
            <a:r>
              <a:rPr lang="en-GB" sz="1200" dirty="0"/>
              <a:t>Community Safety and Partnership Hub has worked </a:t>
            </a:r>
            <a:r>
              <a:rPr lang="en-GB" sz="1200" dirty="0" smtClean="0"/>
              <a:t>together </a:t>
            </a:r>
            <a:r>
              <a:rPr lang="en-GB" sz="1200" dirty="0"/>
              <a:t>in the town centre and Pier Ward of Clacton, particularly around the use of </a:t>
            </a:r>
            <a:r>
              <a:rPr lang="en-GB" sz="1200" dirty="0" smtClean="0"/>
              <a:t>bicycles, and have held </a:t>
            </a:r>
            <a:r>
              <a:rPr lang="en-GB" sz="1200" dirty="0"/>
              <a:t>days of action, engaging with the youths responsible</a:t>
            </a:r>
            <a:r>
              <a:rPr lang="en-GB" sz="1200" dirty="0" smtClean="0"/>
              <a:t>. They </a:t>
            </a:r>
            <a:r>
              <a:rPr lang="en-GB" sz="1200" dirty="0"/>
              <a:t>have also removed bikes from offending young people who were causing a danger to road users, </a:t>
            </a:r>
            <a:r>
              <a:rPr lang="en-GB" sz="1200" dirty="0" smtClean="0"/>
              <a:t>and, </a:t>
            </a:r>
            <a:r>
              <a:rPr lang="en-GB" sz="1200" dirty="0"/>
              <a:t>in facilitating their return, have </a:t>
            </a:r>
            <a:r>
              <a:rPr lang="en-GB" sz="1200" dirty="0" smtClean="0"/>
              <a:t>engaged </a:t>
            </a:r>
            <a:r>
              <a:rPr lang="en-GB" sz="1200" dirty="0"/>
              <a:t>with parents/guardians to encourage social </a:t>
            </a:r>
            <a:r>
              <a:rPr lang="en-GB" sz="1200" dirty="0" smtClean="0"/>
              <a:t>responsibility. </a:t>
            </a:r>
          </a:p>
          <a:p>
            <a:pPr marL="171450" indent="-171450">
              <a:buFont typeface="Arial" panose="020B0604020202020204" pitchFamily="34" charset="0"/>
              <a:buChar char="•"/>
            </a:pPr>
            <a:endParaRPr lang="en-GB" sz="1200" b="1" i="1" dirty="0" smtClean="0"/>
          </a:p>
          <a:p>
            <a:pPr marL="171450" indent="-171450">
              <a:buFont typeface="Arial" panose="020B0604020202020204" pitchFamily="34" charset="0"/>
              <a:buChar char="•"/>
            </a:pPr>
            <a:r>
              <a:rPr lang="en-GB" sz="1200" dirty="0" smtClean="0"/>
              <a:t>In Colchester, a joint-patrol </a:t>
            </a:r>
            <a:r>
              <a:rPr lang="en-GB" sz="1200" dirty="0"/>
              <a:t>protocol </a:t>
            </a:r>
            <a:r>
              <a:rPr lang="en-GB" sz="1200" dirty="0" smtClean="0"/>
              <a:t>has been introduced with the Royal Military Police with regards weekend </a:t>
            </a:r>
            <a:r>
              <a:rPr lang="en-GB" sz="1200" dirty="0"/>
              <a:t>night-time economy accessibility, crime prevention and public reassurance. </a:t>
            </a:r>
            <a:endParaRPr lang="en-GB" sz="1200" b="1" i="1" dirty="0"/>
          </a:p>
          <a:p>
            <a:endParaRPr lang="en-GB" sz="1200" b="1" i="1" dirty="0" smtClean="0"/>
          </a:p>
          <a:p>
            <a:pPr marL="171450" indent="-171450">
              <a:buFont typeface="Arial" panose="020B0604020202020204" pitchFamily="34" charset="0"/>
              <a:buChar char="•"/>
            </a:pPr>
            <a:r>
              <a:rPr lang="en-GB" sz="1200" dirty="0" smtClean="0"/>
              <a:t>In Southend, Operation REFLEX is focusing on </a:t>
            </a:r>
            <a:r>
              <a:rPr lang="en-GB" sz="1200" dirty="0"/>
              <a:t>specific operational deployments in the Southend Town </a:t>
            </a:r>
            <a:r>
              <a:rPr lang="en-GB" sz="1200" dirty="0" smtClean="0"/>
              <a:t>centre, </a:t>
            </a:r>
            <a:r>
              <a:rPr lang="en-GB" sz="1200" dirty="0"/>
              <a:t>including joint patrols with partners</a:t>
            </a:r>
            <a:r>
              <a:rPr lang="en-GB" sz="1200" dirty="0" smtClean="0"/>
              <a:t>. </a:t>
            </a:r>
            <a:endParaRPr lang="en-GB" sz="1200" b="1" i="1" dirty="0"/>
          </a:p>
          <a:p>
            <a:endParaRPr lang="en-GB" sz="1200" b="1" i="1" dirty="0" smtClean="0"/>
          </a:p>
          <a:p>
            <a:pPr marL="171450" lvl="0" indent="-171450">
              <a:buFont typeface="Arial" panose="020B0604020202020204" pitchFamily="34" charset="0"/>
              <a:buChar char="•"/>
            </a:pPr>
            <a:r>
              <a:rPr lang="en-GB" sz="1200" dirty="0" smtClean="0"/>
              <a:t>West Local Policing Area (LPA) have </a:t>
            </a:r>
            <a:r>
              <a:rPr lang="en-GB" sz="1200" dirty="0"/>
              <a:t>introduced </a:t>
            </a:r>
            <a:r>
              <a:rPr lang="en-GB" sz="1200" dirty="0" smtClean="0"/>
              <a:t>an operation in </a:t>
            </a:r>
            <a:r>
              <a:rPr lang="en-GB" sz="1200" dirty="0"/>
              <a:t>Thurrock which sees large numbers of officers attending specific areas on a given day, making their visible presence </a:t>
            </a:r>
            <a:r>
              <a:rPr lang="en-GB" sz="1200" dirty="0" smtClean="0"/>
              <a:t>known.  This was implemented with </a:t>
            </a:r>
            <a:r>
              <a:rPr lang="en-GB" sz="1200" dirty="0"/>
              <a:t>the intention of disrupting </a:t>
            </a:r>
            <a:r>
              <a:rPr lang="en-GB" sz="1200" dirty="0" smtClean="0"/>
              <a:t>criminality. </a:t>
            </a:r>
            <a:endParaRPr lang="en-GB" sz="1200" dirty="0"/>
          </a:p>
          <a:p>
            <a:pPr marL="171450" indent="-171450">
              <a:buFont typeface="Arial" panose="020B0604020202020204" pitchFamily="34" charset="0"/>
              <a:buChar char="•"/>
            </a:pPr>
            <a:endParaRPr lang="en-GB" sz="1200" b="1" i="1" dirty="0" smtClean="0"/>
          </a:p>
          <a:p>
            <a:pPr marL="171450" lvl="0" indent="-171450">
              <a:buFont typeface="Arial" panose="020B0604020202020204" pitchFamily="34" charset="0"/>
              <a:buChar char="•"/>
            </a:pPr>
            <a:r>
              <a:rPr lang="en-GB" sz="1200" dirty="0"/>
              <a:t>The entire Intu Lakeside Policing Team has been trained in the use of Community Protections Notices &amp; Warnings (CPNs &amp; CPWs), and the use of </a:t>
            </a:r>
            <a:r>
              <a:rPr lang="en-GB" sz="1200" dirty="0" smtClean="0"/>
              <a:t>Criminal Behaviour Orders (CBOs), which </a:t>
            </a:r>
            <a:r>
              <a:rPr lang="en-GB" sz="1200" dirty="0"/>
              <a:t>has led to </a:t>
            </a:r>
            <a:r>
              <a:rPr lang="en-GB" sz="1200" dirty="0" smtClean="0"/>
              <a:t>three </a:t>
            </a:r>
            <a:r>
              <a:rPr lang="en-GB" sz="1200" dirty="0"/>
              <a:t>offenders being banned from Lakeside using CPW conditions for </a:t>
            </a:r>
            <a:r>
              <a:rPr lang="en-GB" sz="1200" dirty="0" smtClean="0"/>
              <a:t>drug-dealing </a:t>
            </a:r>
            <a:r>
              <a:rPr lang="en-GB" sz="1200" dirty="0"/>
              <a:t>and shoplifting</a:t>
            </a:r>
            <a:r>
              <a:rPr lang="en-GB" sz="1200" dirty="0" smtClean="0"/>
              <a:t>. </a:t>
            </a:r>
          </a:p>
          <a:p>
            <a:pPr marL="171450" lvl="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In </a:t>
            </a:r>
            <a:r>
              <a:rPr lang="en-GB" sz="1200" dirty="0" smtClean="0"/>
              <a:t>May, </a:t>
            </a:r>
            <a:r>
              <a:rPr lang="en-GB" sz="1200" dirty="0"/>
              <a:t>Castle Point District obtained the first </a:t>
            </a:r>
            <a:r>
              <a:rPr lang="en-GB" sz="1200" dirty="0" smtClean="0"/>
              <a:t>CBOs </a:t>
            </a:r>
            <a:r>
              <a:rPr lang="en-GB" sz="1200" dirty="0"/>
              <a:t>in Essex for sexual offending in 2 separate cases; a </a:t>
            </a:r>
            <a:r>
              <a:rPr lang="en-GB" sz="1200" dirty="0" smtClean="0"/>
              <a:t>five </a:t>
            </a:r>
            <a:r>
              <a:rPr lang="en-GB" sz="1200" dirty="0"/>
              <a:t>year CBO obtained on a 37 year old male for breach of a Community Protections Notice (CPN) and a </a:t>
            </a:r>
            <a:r>
              <a:rPr lang="en-GB" sz="1200" dirty="0" smtClean="0"/>
              <a:t>three </a:t>
            </a:r>
            <a:r>
              <a:rPr lang="en-GB" sz="1200" dirty="0"/>
              <a:t>year CBO in respect of indecent exposure offences</a:t>
            </a:r>
            <a:r>
              <a:rPr lang="en-GB" sz="1200" dirty="0" smtClean="0"/>
              <a:t>.</a:t>
            </a:r>
            <a:endParaRPr lang="en-GB" sz="1200" dirty="0"/>
          </a:p>
          <a:p>
            <a:pPr marL="171450" lvl="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a:t>On the </a:t>
            </a:r>
            <a:r>
              <a:rPr lang="en-GB" sz="1200" dirty="0" smtClean="0"/>
              <a:t>31</a:t>
            </a:r>
            <a:r>
              <a:rPr lang="en-GB" sz="1200" baseline="30000" dirty="0" smtClean="0"/>
              <a:t>st</a:t>
            </a:r>
            <a:r>
              <a:rPr lang="en-GB" sz="1200" dirty="0" smtClean="0"/>
              <a:t> </a:t>
            </a:r>
            <a:r>
              <a:rPr lang="en-GB" sz="1200" dirty="0"/>
              <a:t>May </a:t>
            </a:r>
            <a:r>
              <a:rPr lang="en-GB" sz="1200" dirty="0" err="1"/>
              <a:t>Tendring</a:t>
            </a:r>
            <a:r>
              <a:rPr lang="en-GB" sz="1200" dirty="0"/>
              <a:t> District </a:t>
            </a:r>
            <a:r>
              <a:rPr lang="en-GB" sz="1200" dirty="0" smtClean="0"/>
              <a:t>ran </a:t>
            </a:r>
            <a:r>
              <a:rPr lang="en-GB" sz="1200" dirty="0"/>
              <a:t>an action day which </a:t>
            </a:r>
            <a:r>
              <a:rPr lang="en-GB" sz="1200" dirty="0" smtClean="0"/>
              <a:t>included </a:t>
            </a:r>
            <a:r>
              <a:rPr lang="en-GB" sz="1200" dirty="0"/>
              <a:t>ASB officers for the first time.  They will take an active part in the </a:t>
            </a:r>
            <a:r>
              <a:rPr lang="en-GB" sz="1200" dirty="0" smtClean="0"/>
              <a:t>day, </a:t>
            </a:r>
            <a:r>
              <a:rPr lang="en-GB" sz="1200" dirty="0"/>
              <a:t>supporting and guiding colleagues and speaking to victims of ASB</a:t>
            </a:r>
            <a:r>
              <a:rPr lang="en-GB" sz="1200" dirty="0" smtClean="0"/>
              <a:t>.</a:t>
            </a:r>
            <a:endParaRPr lang="en-GB" sz="1200" dirty="0"/>
          </a:p>
        </p:txBody>
      </p:sp>
      <p:sp>
        <p:nvSpPr>
          <p:cNvPr id="14" name="Rectangle 13"/>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2 – </a:t>
            </a:r>
            <a:r>
              <a:rPr lang="en-GB" sz="1600" b="1" dirty="0" smtClean="0">
                <a:solidFill>
                  <a:schemeClr val="bg1"/>
                </a:solidFill>
              </a:rPr>
              <a:t>Crack Down on Anti-social Behaviour</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spTree>
    <p:extLst>
      <p:ext uri="{BB962C8B-B14F-4D97-AF65-F5344CB8AC3E}">
        <p14:creationId xmlns:p14="http://schemas.microsoft.com/office/powerpoint/2010/main" val="3922551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803675" y="6356350"/>
            <a:ext cx="2133600" cy="365125"/>
          </a:xfrm>
        </p:spPr>
        <p:txBody>
          <a:bodyPr/>
          <a:lstStyle/>
          <a:p>
            <a:fld id="{E0D83E65-4E55-4BA6-A0BC-212B9D3BDCE3}" type="slidenum">
              <a:rPr lang="en-GB" smtClean="0"/>
              <a:pPr/>
              <a:t>8</a:t>
            </a:fld>
            <a:endParaRPr lang="en-GB" dirty="0"/>
          </a:p>
        </p:txBody>
      </p:sp>
      <p:sp>
        <p:nvSpPr>
          <p:cNvPr id="12" name="TextBox 11"/>
          <p:cNvSpPr txBox="1"/>
          <p:nvPr/>
        </p:nvSpPr>
        <p:spPr>
          <a:xfrm>
            <a:off x="1117" y="1021771"/>
            <a:ext cx="9135226" cy="5816977"/>
          </a:xfrm>
          <a:prstGeom prst="rect">
            <a:avLst/>
          </a:prstGeom>
          <a:noFill/>
        </p:spPr>
        <p:txBody>
          <a:bodyPr wrap="square" rtlCol="0">
            <a:spAutoFit/>
          </a:bodyPr>
          <a:lstStyle/>
          <a:p>
            <a:r>
              <a:rPr lang="en-GB" sz="1200" b="1" dirty="0"/>
              <a:t>Working with and through the Domestic </a:t>
            </a:r>
            <a:r>
              <a:rPr lang="en-GB" sz="1200" b="1" dirty="0" smtClean="0"/>
              <a:t>Abuse </a:t>
            </a:r>
            <a:r>
              <a:rPr lang="en-GB" sz="1200" b="1" dirty="0"/>
              <a:t>Strategic Board to deliver an ambitious </a:t>
            </a:r>
            <a:r>
              <a:rPr lang="en-GB" sz="1200" b="1" dirty="0" smtClean="0"/>
              <a:t>programme </a:t>
            </a:r>
            <a:r>
              <a:rPr lang="en-GB" sz="1200" b="1" dirty="0"/>
              <a:t>of transformation we </a:t>
            </a:r>
            <a:r>
              <a:rPr lang="en-GB" sz="1200" b="1" dirty="0" smtClean="0"/>
              <a:t>will:</a:t>
            </a:r>
          </a:p>
          <a:p>
            <a:r>
              <a:rPr lang="en-GB" sz="1200" b="1" i="1" dirty="0" smtClean="0">
                <a:solidFill>
                  <a:schemeClr val="accent1">
                    <a:lumMod val="75000"/>
                  </a:schemeClr>
                </a:solidFill>
              </a:rPr>
              <a:t>Support </a:t>
            </a:r>
            <a:r>
              <a:rPr lang="en-GB" sz="1200" b="1" i="1" dirty="0">
                <a:solidFill>
                  <a:schemeClr val="accent1">
                    <a:lumMod val="75000"/>
                  </a:schemeClr>
                </a:solidFill>
              </a:rPr>
              <a:t>victims and their families affected by domestic abuse to feel safe, cope and recover </a:t>
            </a:r>
            <a:r>
              <a:rPr lang="en-GB" sz="1200" b="1" i="1" dirty="0" smtClean="0">
                <a:solidFill>
                  <a:schemeClr val="accent1">
                    <a:lumMod val="75000"/>
                  </a:schemeClr>
                </a:solidFill>
              </a:rPr>
              <a:t>through targeted help </a:t>
            </a:r>
            <a:r>
              <a:rPr lang="en-GB" sz="1200" b="1" i="1" dirty="0">
                <a:solidFill>
                  <a:schemeClr val="accent1">
                    <a:lumMod val="75000"/>
                  </a:schemeClr>
                </a:solidFill>
              </a:rPr>
              <a:t>and </a:t>
            </a:r>
            <a:r>
              <a:rPr lang="en-GB" sz="1200" b="1" i="1" dirty="0" smtClean="0">
                <a:solidFill>
                  <a:schemeClr val="accent1">
                    <a:lumMod val="75000"/>
                  </a:schemeClr>
                </a:solidFill>
              </a:rPr>
              <a:t>jointly </a:t>
            </a:r>
            <a:r>
              <a:rPr lang="en-GB" sz="1200" b="1" i="1" dirty="0">
                <a:solidFill>
                  <a:schemeClr val="accent1">
                    <a:lumMod val="75000"/>
                  </a:schemeClr>
                </a:solidFill>
              </a:rPr>
              <a:t>commissioned </a:t>
            </a:r>
            <a:r>
              <a:rPr lang="en-GB" sz="1200" b="1" i="1" dirty="0" smtClean="0">
                <a:solidFill>
                  <a:schemeClr val="accent1">
                    <a:lumMod val="75000"/>
                  </a:schemeClr>
                </a:solidFill>
              </a:rPr>
              <a:t>services; and tackle </a:t>
            </a:r>
            <a:r>
              <a:rPr lang="en-GB" sz="1200" b="1" i="1" dirty="0">
                <a:solidFill>
                  <a:schemeClr val="accent1">
                    <a:lumMod val="75000"/>
                  </a:schemeClr>
                </a:solidFill>
              </a:rPr>
              <a:t>offending behaviour through robust behaviour change programmes to break the cycle of domestic abuse</a:t>
            </a:r>
            <a:r>
              <a:rPr lang="en-GB" sz="1200" b="1" i="1" dirty="0" smtClean="0">
                <a:solidFill>
                  <a:schemeClr val="accent1">
                    <a:lumMod val="75000"/>
                  </a:schemeClr>
                </a:solidFill>
              </a:rPr>
              <a:t>.</a:t>
            </a:r>
          </a:p>
          <a:p>
            <a:endParaRPr lang="en-GB" sz="1200" b="1" i="1" dirty="0"/>
          </a:p>
          <a:p>
            <a:pPr marL="171450" indent="-171450">
              <a:buFont typeface="Arial" panose="020B0604020202020204" pitchFamily="34" charset="0"/>
              <a:buChar char="•"/>
            </a:pPr>
            <a:r>
              <a:rPr lang="en-GB" sz="1200" dirty="0" smtClean="0"/>
              <a:t>During </a:t>
            </a:r>
            <a:r>
              <a:rPr lang="en-GB" sz="1200" dirty="0"/>
              <a:t>the first week of March 2018 the </a:t>
            </a:r>
            <a:r>
              <a:rPr lang="en-GB" sz="1200" dirty="0" smtClean="0"/>
              <a:t>Southend, </a:t>
            </a:r>
            <a:r>
              <a:rPr lang="en-GB" sz="1200" dirty="0"/>
              <a:t>Essex and Thurrock Domestic Abuse </a:t>
            </a:r>
            <a:r>
              <a:rPr lang="en-GB" sz="1200" dirty="0" smtClean="0"/>
              <a:t>Board (SETDAB) launched </a:t>
            </a:r>
            <a:r>
              <a:rPr lang="en-GB" sz="1200" dirty="0"/>
              <a:t>its single point of access aimed at breaking the cycle of Domestic Abuse by helping people reflect on their behaviour and change their ways.  The programme relies on perpetrators voluntarily engaging with a variety of programmes to help them change their behaviour. </a:t>
            </a:r>
            <a:r>
              <a:rPr lang="en-GB" sz="1200" dirty="0" smtClean="0"/>
              <a:t> Essex </a:t>
            </a:r>
            <a:r>
              <a:rPr lang="en-GB" sz="1200" dirty="0"/>
              <a:t>Police have made officers and staff aware of the single point of access so that they can signpost perpetrators appropriately.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Essex Police attended a Perpetrator Workshop organised by the </a:t>
            </a:r>
            <a:r>
              <a:rPr lang="en-GB" sz="1200" dirty="0" smtClean="0"/>
              <a:t>SETDAB </a:t>
            </a:r>
            <a:r>
              <a:rPr lang="en-GB" sz="1200" dirty="0"/>
              <a:t>Team to explore other perpetrator options that could be considered for commissioning – recommendations will be taken forward with the Perpetrator Delivery Group. </a:t>
            </a:r>
          </a:p>
          <a:p>
            <a:endParaRPr lang="en-GB" sz="1200" dirty="0"/>
          </a:p>
          <a:p>
            <a:pPr marL="171450" indent="-171450">
              <a:buFont typeface="Arial" panose="020B0604020202020204" pitchFamily="34" charset="0"/>
              <a:buChar char="•"/>
            </a:pPr>
            <a:r>
              <a:rPr lang="en-GB" sz="1200" dirty="0"/>
              <a:t>In May 2018 the updated Essex Police Domestic Abuse Action Plan was agreed and published. The action plan brings together the elements work identified through internal and external inspections, investigations and shared best practice and will be monitored through </a:t>
            </a:r>
            <a:r>
              <a:rPr lang="en-GB" sz="1200" dirty="0" smtClean="0"/>
              <a:t>the </a:t>
            </a:r>
            <a:r>
              <a:rPr lang="en-GB" sz="1200" dirty="0"/>
              <a:t>Public Protection Programme Board. </a:t>
            </a:r>
          </a:p>
          <a:p>
            <a:endParaRPr lang="en-GB" sz="1200" dirty="0"/>
          </a:p>
          <a:p>
            <a:pPr marL="171450" indent="-171450">
              <a:buFont typeface="Arial" panose="020B0604020202020204" pitchFamily="34" charset="0"/>
              <a:buChar char="•"/>
            </a:pPr>
            <a:r>
              <a:rPr lang="en-GB" sz="1200" dirty="0"/>
              <a:t>The </a:t>
            </a:r>
            <a:r>
              <a:rPr lang="en-GB" sz="1200" dirty="0" smtClean="0"/>
              <a:t>Multi-Agency Risk Assessment Conference (MARAC) </a:t>
            </a:r>
            <a:r>
              <a:rPr lang="en-GB" sz="1200" dirty="0"/>
              <a:t>review for the </a:t>
            </a:r>
            <a:r>
              <a:rPr lang="en-GB" sz="1200" dirty="0" smtClean="0"/>
              <a:t>SETDAB </a:t>
            </a:r>
            <a:r>
              <a:rPr lang="en-GB" sz="1200" dirty="0"/>
              <a:t>was published in </a:t>
            </a:r>
            <a:r>
              <a:rPr lang="en-GB" sz="1200" dirty="0" smtClean="0"/>
              <a:t>April, </a:t>
            </a:r>
            <a:r>
              <a:rPr lang="en-GB" sz="1200" dirty="0"/>
              <a:t>and work with partners continues to ensure that MARAC across the county is appropriately resourced and supported. </a:t>
            </a:r>
          </a:p>
          <a:p>
            <a:endParaRPr lang="en-GB" sz="1200" b="1" i="1" dirty="0"/>
          </a:p>
          <a:p>
            <a:pPr marL="171450" indent="-171450">
              <a:buFont typeface="Arial" panose="020B0604020202020204" pitchFamily="34" charset="0"/>
              <a:buChar char="•"/>
            </a:pPr>
            <a:r>
              <a:rPr lang="en-GB" sz="1200" dirty="0"/>
              <a:t>On-going engagement is in place at the Women’s </a:t>
            </a:r>
            <a:r>
              <a:rPr lang="en-GB" sz="1200" dirty="0" smtClean="0"/>
              <a:t>Refuge </a:t>
            </a:r>
            <a:r>
              <a:rPr lang="en-GB" sz="1200" dirty="0"/>
              <a:t>in Colchester. </a:t>
            </a:r>
            <a:r>
              <a:rPr lang="en-GB" sz="1200" dirty="0" smtClean="0"/>
              <a:t> Monthly </a:t>
            </a:r>
            <a:r>
              <a:rPr lang="en-GB" sz="1200" dirty="0"/>
              <a:t>visits by the Children &amp; Young Persons </a:t>
            </a:r>
            <a:r>
              <a:rPr lang="en-GB" sz="1200" dirty="0" smtClean="0"/>
              <a:t>(CYP) </a:t>
            </a:r>
            <a:r>
              <a:rPr lang="en-GB" sz="1200" dirty="0"/>
              <a:t>officers takes place in order that police can listen to victims’ concerns and experiences. Development of a specific bespoke questionnaire relating to victims of Domestic Violence is underway to help understand and shape the policing service provided and enhance a route-map of all available support, education and diversion avenues to break the cycle of domestic abuse. </a:t>
            </a:r>
          </a:p>
          <a:p>
            <a:pPr marL="171450" indent="-171450">
              <a:buFont typeface="Arial" panose="020B0604020202020204" pitchFamily="34" charset="0"/>
              <a:buChar char="•"/>
            </a:pPr>
            <a:endParaRPr lang="en-GB" sz="1200" b="1" i="1" dirty="0"/>
          </a:p>
          <a:p>
            <a:pPr marL="171450" indent="-171450">
              <a:buFont typeface="Arial" panose="020B0604020202020204" pitchFamily="34" charset="0"/>
              <a:buChar char="•"/>
            </a:pPr>
            <a:r>
              <a:rPr lang="en-GB" sz="1200" dirty="0" smtClean="0"/>
              <a:t>In South LPA, there is specific </a:t>
            </a:r>
            <a:r>
              <a:rPr lang="en-GB" sz="1200" dirty="0"/>
              <a:t>focus on repeat DA </a:t>
            </a:r>
            <a:r>
              <a:rPr lang="en-GB" sz="1200" dirty="0" smtClean="0"/>
              <a:t>perpetrators, </a:t>
            </a:r>
            <a:r>
              <a:rPr lang="en-GB" sz="1200" dirty="0"/>
              <a:t>looking at opportunities to break the offending </a:t>
            </a:r>
            <a:r>
              <a:rPr lang="en-GB" sz="1200" dirty="0" smtClean="0"/>
              <a:t>cycle</a:t>
            </a:r>
            <a:r>
              <a:rPr lang="en-GB" sz="1200" dirty="0"/>
              <a:t> </a:t>
            </a:r>
            <a:r>
              <a:rPr lang="en-GB" sz="1200" dirty="0" smtClean="0"/>
              <a:t>and daily </a:t>
            </a:r>
            <a:r>
              <a:rPr lang="en-GB" sz="1200" dirty="0"/>
              <a:t>prioritisation of DA </a:t>
            </a:r>
            <a:r>
              <a:rPr lang="en-GB" sz="1200" dirty="0" smtClean="0"/>
              <a:t>suspects </a:t>
            </a:r>
            <a:r>
              <a:rPr lang="en-GB" sz="1200" dirty="0"/>
              <a:t>who have breached bail / court orders – designed to arrest &amp; remove potential for further </a:t>
            </a:r>
            <a:r>
              <a:rPr lang="en-GB" sz="1200" dirty="0" smtClean="0"/>
              <a:t>offending.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West LPA have </a:t>
            </a:r>
            <a:r>
              <a:rPr lang="en-GB" sz="1200" dirty="0"/>
              <a:t>introduced a new tasking process which allows intelligence teams to put forward recommendations every </a:t>
            </a:r>
            <a:r>
              <a:rPr lang="en-GB" sz="1200" dirty="0" smtClean="0"/>
              <a:t>two </a:t>
            </a:r>
            <a:r>
              <a:rPr lang="en-GB" sz="1200" dirty="0"/>
              <a:t>weeks on how domestic perpetrators can be targeted to protect those who are most vulnerable</a:t>
            </a:r>
            <a:r>
              <a:rPr lang="en-GB" sz="1200" dirty="0" smtClean="0"/>
              <a:t>. </a:t>
            </a:r>
            <a:endParaRPr lang="en-GB" sz="1200" dirty="0"/>
          </a:p>
          <a:p>
            <a:pPr marL="171450" indent="-171450">
              <a:buFont typeface="Arial" panose="020B0604020202020204" pitchFamily="34" charset="0"/>
              <a:buChar char="•"/>
            </a:pPr>
            <a:endParaRPr lang="en-GB" sz="1200" dirty="0" smtClean="0"/>
          </a:p>
        </p:txBody>
      </p:sp>
      <p:sp>
        <p:nvSpPr>
          <p:cNvPr id="16" name="Rectangle 15"/>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3 – Breaking the Cycle of Domestic Abuse (DA)</a:t>
            </a: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p>
        </p:txBody>
      </p:sp>
    </p:spTree>
    <p:extLst>
      <p:ext uri="{BB962C8B-B14F-4D97-AF65-F5344CB8AC3E}">
        <p14:creationId xmlns:p14="http://schemas.microsoft.com/office/powerpoint/2010/main" val="1444743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56350"/>
            <a:ext cx="2133600" cy="365125"/>
          </a:xfrm>
        </p:spPr>
        <p:txBody>
          <a:bodyPr/>
          <a:lstStyle/>
          <a:p>
            <a:fld id="{E0D83E65-4E55-4BA6-A0BC-212B9D3BDCE3}" type="slidenum">
              <a:rPr lang="en-GB" smtClean="0"/>
              <a:pPr/>
              <a:t>9</a:t>
            </a:fld>
            <a:endParaRPr lang="en-GB" dirty="0"/>
          </a:p>
        </p:txBody>
      </p:sp>
      <p:sp>
        <p:nvSpPr>
          <p:cNvPr id="12" name="TextBox 11"/>
          <p:cNvSpPr txBox="1"/>
          <p:nvPr/>
        </p:nvSpPr>
        <p:spPr>
          <a:xfrm>
            <a:off x="1115" y="1017275"/>
            <a:ext cx="9135227" cy="5632311"/>
          </a:xfrm>
          <a:prstGeom prst="rect">
            <a:avLst/>
          </a:prstGeom>
          <a:noFill/>
        </p:spPr>
        <p:txBody>
          <a:bodyPr wrap="square" rtlCol="0">
            <a:spAutoFit/>
          </a:bodyPr>
          <a:lstStyle/>
          <a:p>
            <a:r>
              <a:rPr lang="en-GB" sz="1200" b="1" dirty="0" smtClean="0"/>
              <a:t>Working with partners we will:</a:t>
            </a:r>
          </a:p>
          <a:p>
            <a:r>
              <a:rPr lang="en-GB" sz="1200" b="1" i="1" dirty="0" smtClean="0">
                <a:solidFill>
                  <a:schemeClr val="accent1">
                    <a:lumMod val="75000"/>
                  </a:schemeClr>
                </a:solidFill>
              </a:rPr>
              <a:t>Bring </a:t>
            </a:r>
            <a:r>
              <a:rPr lang="en-GB" sz="1200" b="1" i="1" dirty="0">
                <a:solidFill>
                  <a:schemeClr val="accent1">
                    <a:lumMod val="75000"/>
                  </a:schemeClr>
                </a:solidFill>
              </a:rPr>
              <a:t>violent offenders to justice through targeted police enforcement, </a:t>
            </a:r>
            <a:r>
              <a:rPr lang="en-GB" sz="1200" b="1" i="1" dirty="0" smtClean="0">
                <a:solidFill>
                  <a:schemeClr val="accent1">
                    <a:lumMod val="75000"/>
                  </a:schemeClr>
                </a:solidFill>
              </a:rPr>
              <a:t>working </a:t>
            </a:r>
            <a:r>
              <a:rPr lang="en-GB" sz="1200" b="1" i="1" dirty="0">
                <a:solidFill>
                  <a:schemeClr val="accent1">
                    <a:lumMod val="75000"/>
                  </a:schemeClr>
                </a:solidFill>
              </a:rPr>
              <a:t>closely </a:t>
            </a:r>
            <a:r>
              <a:rPr lang="en-GB" sz="1200" b="1" i="1" dirty="0" smtClean="0">
                <a:solidFill>
                  <a:schemeClr val="accent1">
                    <a:lumMod val="75000"/>
                  </a:schemeClr>
                </a:solidFill>
              </a:rPr>
              <a:t>with neighbouring </a:t>
            </a:r>
            <a:r>
              <a:rPr lang="en-GB" sz="1200" b="1" i="1" dirty="0">
                <a:solidFill>
                  <a:schemeClr val="accent1">
                    <a:lumMod val="75000"/>
                  </a:schemeClr>
                </a:solidFill>
              </a:rPr>
              <a:t>forces such as the Metropolitan </a:t>
            </a:r>
            <a:r>
              <a:rPr lang="en-GB" sz="1200" b="1" i="1" dirty="0" smtClean="0">
                <a:solidFill>
                  <a:schemeClr val="accent1">
                    <a:lumMod val="75000"/>
                  </a:schemeClr>
                </a:solidFill>
              </a:rPr>
              <a:t>Police.</a:t>
            </a: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smtClean="0"/>
              <a:t>With </a:t>
            </a:r>
            <a:r>
              <a:rPr lang="en-GB" sz="1200" dirty="0"/>
              <a:t>the Eastern Region adopting County Lines as a Control Strategy Priority, Regional Tactical Tasking and Coordination Group commissioned a week of surge activity to be collectively undertaken by the Eastern Forces, </a:t>
            </a:r>
            <a:r>
              <a:rPr lang="en-GB" sz="1200" dirty="0" smtClean="0"/>
              <a:t>Regional Organised Crime Unit (ROCU) </a:t>
            </a:r>
            <a:r>
              <a:rPr lang="en-GB" sz="1200" dirty="0"/>
              <a:t>and partner organisations such as the </a:t>
            </a:r>
            <a:r>
              <a:rPr lang="en-GB" sz="1200" dirty="0" smtClean="0"/>
              <a:t>National Crime Agency (NCA) </a:t>
            </a:r>
            <a:r>
              <a:rPr lang="en-GB" sz="1200" dirty="0"/>
              <a:t>and </a:t>
            </a:r>
            <a:r>
              <a:rPr lang="en-GB" sz="1200" dirty="0" smtClean="0"/>
              <a:t>British Transport Police (BTP). </a:t>
            </a:r>
            <a:r>
              <a:rPr lang="en-GB" sz="1200" dirty="0"/>
              <a:t>The intention of </a:t>
            </a:r>
            <a:r>
              <a:rPr lang="en-GB" sz="1200" dirty="0" smtClean="0"/>
              <a:t>Operation SURVEY </a:t>
            </a:r>
            <a:r>
              <a:rPr lang="en-GB" sz="1200" dirty="0"/>
              <a:t>was to: </a:t>
            </a:r>
          </a:p>
          <a:p>
            <a:pPr marL="896938" lvl="0" indent="-171450">
              <a:buFont typeface="Courier New" panose="02070309020205020404" pitchFamily="49" charset="0"/>
              <a:buChar char="o"/>
            </a:pPr>
            <a:r>
              <a:rPr lang="en-GB" sz="1200" dirty="0" smtClean="0"/>
              <a:t>	Disrupt </a:t>
            </a:r>
            <a:r>
              <a:rPr lang="en-GB" sz="1200" dirty="0"/>
              <a:t>the activity of County Lines offenders and </a:t>
            </a:r>
            <a:r>
              <a:rPr lang="en-GB" sz="1200" dirty="0" smtClean="0"/>
              <a:t>prisoners. 	</a:t>
            </a:r>
          </a:p>
          <a:p>
            <a:pPr marL="896938" lvl="0" indent="-171450">
              <a:buFont typeface="Courier New" panose="02070309020205020404" pitchFamily="49" charset="0"/>
              <a:buChar char="o"/>
            </a:pPr>
            <a:r>
              <a:rPr lang="en-GB" sz="1200" dirty="0" smtClean="0"/>
              <a:t>Maximise </a:t>
            </a:r>
            <a:r>
              <a:rPr lang="en-GB" sz="1200" dirty="0"/>
              <a:t>any safeguarding activity against vulnerable persons exploited by London Gangs carrying out this </a:t>
            </a:r>
            <a:r>
              <a:rPr lang="en-GB" sz="1200" dirty="0" smtClean="0"/>
              <a:t>activity.</a:t>
            </a:r>
          </a:p>
          <a:p>
            <a:pPr marL="896938" lvl="0" indent="-171450">
              <a:buFont typeface="Courier New" panose="02070309020205020404" pitchFamily="49" charset="0"/>
              <a:buChar char="o"/>
            </a:pPr>
            <a:r>
              <a:rPr lang="en-GB" sz="1200" dirty="0" smtClean="0"/>
              <a:t>Increase </a:t>
            </a:r>
            <a:r>
              <a:rPr lang="en-GB" sz="1200" dirty="0"/>
              <a:t>intelligence </a:t>
            </a:r>
            <a:r>
              <a:rPr lang="en-GB" sz="1200" dirty="0" smtClean="0"/>
              <a:t>submissions.</a:t>
            </a:r>
            <a:endParaRPr lang="en-GB" sz="1200" dirty="0"/>
          </a:p>
          <a:p>
            <a:pPr marL="896938" lvl="0" indent="-171450">
              <a:buFont typeface="Courier New" panose="02070309020205020404" pitchFamily="49" charset="0"/>
              <a:buChar char="o"/>
            </a:pPr>
            <a:r>
              <a:rPr lang="en-GB" sz="1200" dirty="0" smtClean="0"/>
              <a:t>Publicise </a:t>
            </a:r>
            <a:r>
              <a:rPr lang="en-GB" sz="1200" dirty="0"/>
              <a:t>the Law Enforcement activity against this threat to increase knowledge and understanding within communities </a:t>
            </a:r>
            <a:endParaRPr lang="en-GB" sz="1200" dirty="0" smtClean="0"/>
          </a:p>
          <a:p>
            <a:pPr marL="896938" lvl="0" indent="-171450">
              <a:buFont typeface="Courier New" panose="02070309020205020404" pitchFamily="49" charset="0"/>
              <a:buChar char="o"/>
            </a:pPr>
            <a:r>
              <a:rPr lang="en-GB" sz="1200" dirty="0" smtClean="0"/>
              <a:t>Test </a:t>
            </a:r>
            <a:r>
              <a:rPr lang="en-GB" sz="1200" dirty="0"/>
              <a:t>the ability of the Forces and ROCU to coordinate activity into one week against a priority threat </a:t>
            </a:r>
            <a:r>
              <a:rPr lang="en-GB" sz="1200" dirty="0" smtClean="0"/>
              <a:t>area.</a:t>
            </a:r>
          </a:p>
          <a:p>
            <a:pPr marL="896938" lvl="0" indent="-171450">
              <a:buFont typeface="Courier New" panose="02070309020205020404" pitchFamily="49" charset="0"/>
              <a:buChar char="o"/>
            </a:pPr>
            <a:r>
              <a:rPr lang="en-GB" sz="1200" dirty="0" smtClean="0"/>
              <a:t>Test </a:t>
            </a:r>
            <a:r>
              <a:rPr lang="en-GB" sz="1200" dirty="0"/>
              <a:t>a model that could be shared with and enhanced by other ROCU partners </a:t>
            </a:r>
            <a:r>
              <a:rPr lang="en-GB" sz="1200" dirty="0" smtClean="0"/>
              <a:t>.</a:t>
            </a:r>
          </a:p>
          <a:p>
            <a:pPr marL="896938" lvl="0" indent="-171450">
              <a:buFont typeface="Courier New" panose="02070309020205020404" pitchFamily="49" charset="0"/>
              <a:buChar char="o"/>
            </a:pPr>
            <a:endParaRPr lang="en-GB" sz="1200" dirty="0" smtClean="0"/>
          </a:p>
          <a:p>
            <a:pPr marL="173038" indent="-171450">
              <a:buFont typeface="Arial" panose="020B0604020202020204" pitchFamily="34" charset="0"/>
              <a:buChar char="•"/>
            </a:pPr>
            <a:r>
              <a:rPr lang="en-GB" sz="1200" dirty="0" smtClean="0"/>
              <a:t>In </a:t>
            </a:r>
            <a:r>
              <a:rPr lang="en-GB" sz="1200" dirty="0" err="1"/>
              <a:t>T</a:t>
            </a:r>
            <a:r>
              <a:rPr lang="en-GB" sz="1200" dirty="0" err="1" smtClean="0"/>
              <a:t>endring</a:t>
            </a:r>
            <a:r>
              <a:rPr lang="en-GB" sz="1200" dirty="0" smtClean="0"/>
              <a:t> last </a:t>
            </a:r>
            <a:r>
              <a:rPr lang="en-GB" sz="1200" dirty="0"/>
              <a:t>year we saw an increase in the </a:t>
            </a:r>
            <a:r>
              <a:rPr lang="en-GB" sz="1200" dirty="0" smtClean="0"/>
              <a:t>Crime Severity Score and </a:t>
            </a:r>
            <a:r>
              <a:rPr lang="en-GB" sz="1200" dirty="0"/>
              <a:t>this is partly due to drug-related violent crime, often involving </a:t>
            </a:r>
            <a:r>
              <a:rPr lang="en-GB" sz="1200" dirty="0" smtClean="0"/>
              <a:t>weapons, </a:t>
            </a:r>
            <a:r>
              <a:rPr lang="en-GB" sz="1200" dirty="0"/>
              <a:t>and linked to gangs. </a:t>
            </a:r>
            <a:r>
              <a:rPr lang="en-GB" sz="1200" dirty="0" smtClean="0"/>
              <a:t> We </a:t>
            </a:r>
            <a:r>
              <a:rPr lang="en-GB" sz="1200" dirty="0"/>
              <a:t>have carried out a knife sweep operation and increased the use of stop and search in the relevant areas. We have also now nominated two </a:t>
            </a:r>
            <a:r>
              <a:rPr lang="en-GB" sz="1200" dirty="0" smtClean="0"/>
              <a:t>Organised Crime Groups (OCGs), and </a:t>
            </a:r>
            <a:r>
              <a:rPr lang="en-GB" sz="1200" dirty="0"/>
              <a:t>have plans in place to disrupt and dismantle them, working with other commands and using the ‘4P’ </a:t>
            </a:r>
            <a:r>
              <a:rPr lang="en-GB" sz="1200" dirty="0" smtClean="0"/>
              <a:t>(Pursue, Prevent, Protect, Prepare) principles</a:t>
            </a:r>
            <a:r>
              <a:rPr lang="en-GB" sz="1200" dirty="0"/>
              <a:t>. </a:t>
            </a:r>
            <a:endParaRPr lang="en-GB" sz="1200" dirty="0" smtClean="0"/>
          </a:p>
          <a:p>
            <a:pPr marL="173038" indent="-171450">
              <a:buFont typeface="Arial" panose="020B0604020202020204" pitchFamily="34" charset="0"/>
              <a:buChar char="•"/>
            </a:pPr>
            <a:endParaRPr lang="en-GB" sz="1200" dirty="0"/>
          </a:p>
          <a:p>
            <a:pPr marL="173038" indent="-171450">
              <a:buFont typeface="Arial" panose="020B0604020202020204" pitchFamily="34" charset="0"/>
              <a:buChar char="•"/>
            </a:pPr>
            <a:r>
              <a:rPr lang="en-GB" sz="1200" dirty="0"/>
              <a:t>Braintree and </a:t>
            </a:r>
            <a:r>
              <a:rPr lang="en-GB" sz="1200" dirty="0" err="1"/>
              <a:t>Uttlesford</a:t>
            </a:r>
            <a:r>
              <a:rPr lang="en-GB" sz="1200" dirty="0"/>
              <a:t> share </a:t>
            </a:r>
            <a:r>
              <a:rPr lang="en-GB" sz="1200" dirty="0" smtClean="0"/>
              <a:t>Most </a:t>
            </a:r>
            <a:r>
              <a:rPr lang="en-GB" sz="1200" dirty="0"/>
              <a:t>W</a:t>
            </a:r>
            <a:r>
              <a:rPr lang="en-GB" sz="1200" dirty="0" smtClean="0"/>
              <a:t>anted </a:t>
            </a:r>
            <a:r>
              <a:rPr lang="en-GB" sz="1200" dirty="0"/>
              <a:t>to local forces through working relationships established as part of Cross </a:t>
            </a:r>
            <a:r>
              <a:rPr lang="en-GB" sz="1200" dirty="0" smtClean="0"/>
              <a:t>Border Cambridgeshire </a:t>
            </a:r>
            <a:r>
              <a:rPr lang="en-GB" sz="1200" dirty="0"/>
              <a:t>Hertfordshire Essex Suffolk tasking </a:t>
            </a:r>
            <a:r>
              <a:rPr lang="en-GB" sz="1200" dirty="0" smtClean="0"/>
              <a:t>meetings; this has lead </a:t>
            </a:r>
            <a:r>
              <a:rPr lang="en-GB" sz="1200" dirty="0"/>
              <a:t>to several arrests and better </a:t>
            </a:r>
            <a:r>
              <a:rPr lang="en-GB" sz="1200" dirty="0" smtClean="0"/>
              <a:t>information-sharing.  </a:t>
            </a:r>
            <a:r>
              <a:rPr lang="en-GB" sz="1200" dirty="0"/>
              <a:t>The excellent working relationships </a:t>
            </a:r>
            <a:r>
              <a:rPr lang="en-GB" sz="1200" dirty="0" smtClean="0"/>
              <a:t>led </a:t>
            </a:r>
            <a:r>
              <a:rPr lang="en-GB" sz="1200" dirty="0"/>
              <a:t>to a recent arrest for burglaries committed in Hertfordshire by residents of </a:t>
            </a:r>
            <a:r>
              <a:rPr lang="en-GB" sz="1200" dirty="0" err="1" smtClean="0"/>
              <a:t>Uttlesford</a:t>
            </a:r>
            <a:r>
              <a:rPr lang="en-GB" sz="1200" dirty="0" smtClean="0"/>
              <a:t>.  Joint </a:t>
            </a:r>
            <a:r>
              <a:rPr lang="en-GB" sz="1200" dirty="0"/>
              <a:t>enquires continue to exploit the intelligence gained through the investigation</a:t>
            </a:r>
            <a:r>
              <a:rPr lang="en-GB" sz="1200" dirty="0" smtClean="0"/>
              <a:t>. </a:t>
            </a:r>
          </a:p>
          <a:p>
            <a:pPr marL="173038"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We continue to meet regularly with our MPS colleagues and have forged new relationships with the borough commanders who border the West LPA. We have held meetings to discuss burglary suspects and how we can best tackle the problem together ensuring that the borders do not impact our ability to target </a:t>
            </a:r>
            <a:r>
              <a:rPr lang="en-GB" sz="1200" dirty="0" smtClean="0"/>
              <a:t>offenders. </a:t>
            </a:r>
          </a:p>
          <a:p>
            <a:endParaRPr lang="en-GB" sz="1200" dirty="0"/>
          </a:p>
          <a:p>
            <a:pPr marL="171450" indent="-171450">
              <a:buFont typeface="Arial" panose="020B0604020202020204" pitchFamily="34" charset="0"/>
              <a:buChar char="•"/>
            </a:pPr>
            <a:r>
              <a:rPr lang="en-GB" sz="1200" dirty="0"/>
              <a:t>We have run several joint operations with </a:t>
            </a:r>
            <a:r>
              <a:rPr lang="en-GB" sz="1200" dirty="0" smtClean="0"/>
              <a:t>British Transport Police (BTP), </a:t>
            </a:r>
            <a:r>
              <a:rPr lang="en-GB" sz="1200" dirty="0"/>
              <a:t>including BTP Special Constabulary, throughout West </a:t>
            </a:r>
            <a:r>
              <a:rPr lang="en-GB" sz="1200" dirty="0" smtClean="0"/>
              <a:t>Local Policing Area (LPA) </a:t>
            </a:r>
            <a:r>
              <a:rPr lang="en-GB" sz="1200" dirty="0"/>
              <a:t>to target Robbery and Burglary offenders</a:t>
            </a:r>
            <a:r>
              <a:rPr lang="en-GB" sz="1200" dirty="0" smtClean="0"/>
              <a:t>. </a:t>
            </a:r>
            <a:endParaRPr lang="en-GB" sz="1200" b="1" i="1" dirty="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4 – Reverse the </a:t>
            </a:r>
            <a:r>
              <a:rPr lang="en-GB" sz="1600" b="1" dirty="0" smtClean="0">
                <a:solidFill>
                  <a:schemeClr val="bg1"/>
                </a:solidFill>
              </a:rPr>
              <a:t>Trend </a:t>
            </a:r>
            <a:r>
              <a:rPr lang="en-GB" sz="1600" b="1" dirty="0">
                <a:solidFill>
                  <a:schemeClr val="bg1"/>
                </a:solidFill>
              </a:rPr>
              <a:t>in </a:t>
            </a:r>
            <a:r>
              <a:rPr lang="en-GB" sz="1600" b="1" dirty="0" smtClean="0">
                <a:solidFill>
                  <a:schemeClr val="bg1"/>
                </a:solidFill>
              </a:rPr>
              <a:t>Serious Violence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June 2018</a:t>
            </a:r>
            <a:endParaRPr lang="en-GB" sz="2000" b="1" dirty="0">
              <a:solidFill>
                <a:schemeClr val="bg1"/>
              </a:solidFill>
            </a:endParaRPr>
          </a:p>
        </p:txBody>
      </p:sp>
    </p:spTree>
    <p:extLst>
      <p:ext uri="{BB962C8B-B14F-4D97-AF65-F5344CB8AC3E}">
        <p14:creationId xmlns:p14="http://schemas.microsoft.com/office/powerpoint/2010/main" val="2905390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22820</TotalTime>
  <Words>3804</Words>
  <Application>Microsoft Office PowerPoint</Application>
  <PresentationFormat>On-screen Show (4:3)</PresentationFormat>
  <Paragraphs>251</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1128</cp:revision>
  <cp:lastPrinted>2018-06-14T10:28:54Z</cp:lastPrinted>
  <dcterms:created xsi:type="dcterms:W3CDTF">2016-11-25T10:22:24Z</dcterms:created>
  <dcterms:modified xsi:type="dcterms:W3CDTF">2018-06-21T13:29:21Z</dcterms:modified>
</cp:coreProperties>
</file>