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86" r:id="rId3"/>
    <p:sldId id="292" r:id="rId4"/>
    <p:sldId id="297" r:id="rId5"/>
    <p:sldId id="306" r:id="rId6"/>
    <p:sldId id="305" r:id="rId7"/>
    <p:sldId id="307" r:id="rId8"/>
    <p:sldId id="275" r:id="rId9"/>
    <p:sldId id="288" r:id="rId10"/>
    <p:sldId id="294" r:id="rId11"/>
    <p:sldId id="279" r:id="rId12"/>
    <p:sldId id="285" r:id="rId13"/>
  </p:sldIdLst>
  <p:sldSz cx="9144000" cy="6858000" type="screen4x3"/>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7"/>
    <a:srgbClr val="E9EDF4"/>
    <a:srgbClr val="1F3651"/>
    <a:srgbClr val="142232"/>
    <a:srgbClr val="E890AB"/>
    <a:srgbClr val="83F5BF"/>
    <a:srgbClr val="FFFF66"/>
    <a:srgbClr val="132041"/>
    <a:srgbClr val="1C30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11" autoAdjust="0"/>
    <p:restoredTop sz="93781" autoAdjust="0"/>
  </p:normalViewPr>
  <p:slideViewPr>
    <p:cSldViewPr>
      <p:cViewPr varScale="1">
        <p:scale>
          <a:sx n="109" d="100"/>
          <a:sy n="109" d="100"/>
        </p:scale>
        <p:origin x="-2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4650" cy="493713"/>
          </a:xfrm>
          <a:prstGeom prst="rect">
            <a:avLst/>
          </a:prstGeom>
        </p:spPr>
        <p:txBody>
          <a:bodyPr vert="horz" lIns="91423" tIns="45711" rIns="91423" bIns="45711" rtlCol="0"/>
          <a:lstStyle>
            <a:lvl1pPr algn="l">
              <a:defRPr sz="1200"/>
            </a:lvl1pPr>
          </a:lstStyle>
          <a:p>
            <a:endParaRPr lang="en-GB" dirty="0"/>
          </a:p>
        </p:txBody>
      </p:sp>
      <p:sp>
        <p:nvSpPr>
          <p:cNvPr id="3" name="Date Placeholder 2"/>
          <p:cNvSpPr>
            <a:spLocks noGrp="1"/>
          </p:cNvSpPr>
          <p:nvPr>
            <p:ph type="dt" sz="quarter" idx="1"/>
          </p:nvPr>
        </p:nvSpPr>
        <p:spPr>
          <a:xfrm>
            <a:off x="3808413" y="1"/>
            <a:ext cx="2914650" cy="493713"/>
          </a:xfrm>
          <a:prstGeom prst="rect">
            <a:avLst/>
          </a:prstGeom>
        </p:spPr>
        <p:txBody>
          <a:bodyPr vert="horz" lIns="91423" tIns="45711" rIns="91423" bIns="45711" rtlCol="0"/>
          <a:lstStyle>
            <a:lvl1pPr algn="r">
              <a:defRPr sz="1200"/>
            </a:lvl1pPr>
          </a:lstStyle>
          <a:p>
            <a:fld id="{5903D7C5-9F6C-4676-B42A-1E0731642E03}" type="datetimeFigureOut">
              <a:rPr lang="en-GB" smtClean="0"/>
              <a:t>18/05/2018</a:t>
            </a:fld>
            <a:endParaRPr lang="en-GB" dirty="0"/>
          </a:p>
        </p:txBody>
      </p:sp>
      <p:sp>
        <p:nvSpPr>
          <p:cNvPr id="4" name="Footer Placeholder 3"/>
          <p:cNvSpPr>
            <a:spLocks noGrp="1"/>
          </p:cNvSpPr>
          <p:nvPr>
            <p:ph type="ftr" sz="quarter" idx="2"/>
          </p:nvPr>
        </p:nvSpPr>
        <p:spPr>
          <a:xfrm>
            <a:off x="0" y="9378951"/>
            <a:ext cx="2914650" cy="493713"/>
          </a:xfrm>
          <a:prstGeom prst="rect">
            <a:avLst/>
          </a:prstGeom>
        </p:spPr>
        <p:txBody>
          <a:bodyPr vert="horz" lIns="91423" tIns="45711" rIns="91423" bIns="45711"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08413" y="9378951"/>
            <a:ext cx="2914650" cy="493713"/>
          </a:xfrm>
          <a:prstGeom prst="rect">
            <a:avLst/>
          </a:prstGeom>
        </p:spPr>
        <p:txBody>
          <a:bodyPr vert="horz" lIns="91423" tIns="45711" rIns="91423" bIns="45711"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4650" cy="493713"/>
          </a:xfrm>
          <a:prstGeom prst="rect">
            <a:avLst/>
          </a:prstGeom>
        </p:spPr>
        <p:txBody>
          <a:bodyPr vert="horz" lIns="91423" tIns="45711" rIns="91423" bIns="45711" rtlCol="0"/>
          <a:lstStyle>
            <a:lvl1pPr algn="l">
              <a:defRPr sz="1200"/>
            </a:lvl1pPr>
          </a:lstStyle>
          <a:p>
            <a:endParaRPr lang="en-GB" dirty="0"/>
          </a:p>
        </p:txBody>
      </p:sp>
      <p:sp>
        <p:nvSpPr>
          <p:cNvPr id="3" name="Date Placeholder 2"/>
          <p:cNvSpPr>
            <a:spLocks noGrp="1"/>
          </p:cNvSpPr>
          <p:nvPr>
            <p:ph type="dt" idx="1"/>
          </p:nvPr>
        </p:nvSpPr>
        <p:spPr>
          <a:xfrm>
            <a:off x="3808413" y="1"/>
            <a:ext cx="2914650" cy="493713"/>
          </a:xfrm>
          <a:prstGeom prst="rect">
            <a:avLst/>
          </a:prstGeom>
        </p:spPr>
        <p:txBody>
          <a:bodyPr vert="horz" lIns="91423" tIns="45711" rIns="91423" bIns="45711" rtlCol="0"/>
          <a:lstStyle>
            <a:lvl1pPr algn="r">
              <a:defRPr sz="1200"/>
            </a:lvl1pPr>
          </a:lstStyle>
          <a:p>
            <a:fld id="{94FE0818-969F-4496-9006-8FE67EE6E561}" type="datetimeFigureOut">
              <a:rPr lang="en-GB" smtClean="0"/>
              <a:t>18/05/2018</a:t>
            </a:fld>
            <a:endParaRPr lang="en-GB" dirty="0"/>
          </a:p>
        </p:txBody>
      </p:sp>
      <p:sp>
        <p:nvSpPr>
          <p:cNvPr id="4" name="Slide Image Placeholder 3"/>
          <p:cNvSpPr>
            <a:spLocks noGrp="1" noRot="1" noChangeAspect="1"/>
          </p:cNvSpPr>
          <p:nvPr>
            <p:ph type="sldImg" idx="2"/>
          </p:nvPr>
        </p:nvSpPr>
        <p:spPr>
          <a:xfrm>
            <a:off x="895350" y="741363"/>
            <a:ext cx="4933950" cy="3702050"/>
          </a:xfrm>
          <a:prstGeom prst="rect">
            <a:avLst/>
          </a:prstGeom>
          <a:noFill/>
          <a:ln w="12700">
            <a:solidFill>
              <a:prstClr val="black"/>
            </a:solidFill>
          </a:ln>
        </p:spPr>
        <p:txBody>
          <a:bodyPr vert="horz" lIns="91423" tIns="45711" rIns="91423" bIns="45711" rtlCol="0" anchor="ctr"/>
          <a:lstStyle/>
          <a:p>
            <a:endParaRPr lang="en-GB" dirty="0"/>
          </a:p>
        </p:txBody>
      </p:sp>
      <p:sp>
        <p:nvSpPr>
          <p:cNvPr id="5" name="Notes Placeholder 4"/>
          <p:cNvSpPr>
            <a:spLocks noGrp="1"/>
          </p:cNvSpPr>
          <p:nvPr>
            <p:ph type="body" sz="quarter" idx="3"/>
          </p:nvPr>
        </p:nvSpPr>
        <p:spPr>
          <a:xfrm>
            <a:off x="673101" y="4691063"/>
            <a:ext cx="5378450" cy="4443412"/>
          </a:xfrm>
          <a:prstGeom prst="rect">
            <a:avLst/>
          </a:prstGeom>
        </p:spPr>
        <p:txBody>
          <a:bodyPr vert="horz" lIns="91423" tIns="45711" rIns="91423" bIns="457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23" tIns="45711" rIns="91423" bIns="45711"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8413" y="9378951"/>
            <a:ext cx="2914650" cy="493713"/>
          </a:xfrm>
          <a:prstGeom prst="rect">
            <a:avLst/>
          </a:prstGeom>
        </p:spPr>
        <p:txBody>
          <a:bodyPr vert="horz" lIns="91423" tIns="45711" rIns="91423" bIns="45711"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18/05/2018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18/05/2018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18/05/2018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18/05/2018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18/05/2018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18/05/2018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18/05/2018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18/05/2018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18/05/2018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18/05/2018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18/05/2018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18/05/2018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smtClean="0"/>
              <a:t>Police and Crime Plan 2016-2020</a:t>
            </a:r>
          </a:p>
          <a:p>
            <a:r>
              <a:rPr lang="en-GB" sz="4000" b="1" dirty="0" smtClean="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smtClean="0"/>
              <a:t>April 2018</a:t>
            </a:r>
            <a:endParaRPr lang="en-GB" sz="28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292080" y="5806295"/>
            <a:ext cx="3744416" cy="830997"/>
          </a:xfrm>
          <a:prstGeom prst="rect">
            <a:avLst/>
          </a:prstGeom>
          <a:noFill/>
        </p:spPr>
        <p:txBody>
          <a:bodyPr wrap="square" rtlCol="0">
            <a:spAutoFit/>
          </a:bodyPr>
          <a:lstStyle/>
          <a:p>
            <a:pPr algn="r"/>
            <a:r>
              <a:rPr lang="en-GB" sz="1600" dirty="0" smtClean="0"/>
              <a:t>Version </a:t>
            </a:r>
            <a:r>
              <a:rPr lang="en-GB" sz="1600" dirty="0" smtClean="0"/>
              <a:t>1.3</a:t>
            </a:r>
            <a:endParaRPr lang="en-GB" sz="1600" dirty="0" smtClean="0"/>
          </a:p>
          <a:p>
            <a:pPr algn="r"/>
            <a:r>
              <a:rPr lang="en-GB" sz="1600" dirty="0" smtClean="0"/>
              <a:t>Produced May 2018</a:t>
            </a:r>
          </a:p>
          <a:p>
            <a:pPr algn="r"/>
            <a:r>
              <a:rPr lang="en-GB" sz="1600" dirty="0" smtClean="0"/>
              <a:t>Performance Information Unit, Essex Police</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smtClean="0">
                <a:solidFill>
                  <a:schemeClr val="bg1">
                    <a:lumMod val="50000"/>
                  </a:schemeClr>
                </a:solidFill>
              </a:rPr>
              <a:t>National </a:t>
            </a:r>
            <a:r>
              <a:rPr lang="en-GB" sz="1200" i="1" dirty="0">
                <a:solidFill>
                  <a:schemeClr val="bg1">
                    <a:lumMod val="50000"/>
                  </a:schemeClr>
                </a:solidFill>
              </a:rPr>
              <a:t>and MSG positions are to </a:t>
            </a:r>
            <a:r>
              <a:rPr lang="en-GB" sz="1200" i="1" dirty="0" smtClean="0">
                <a:solidFill>
                  <a:schemeClr val="bg1">
                    <a:lumMod val="50000"/>
                  </a:schemeClr>
                </a:solidFill>
              </a:rPr>
              <a:t>31</a:t>
            </a:r>
            <a:r>
              <a:rPr lang="en-GB" sz="1200" i="1" baseline="30000" dirty="0" smtClean="0">
                <a:solidFill>
                  <a:schemeClr val="bg1">
                    <a:lumMod val="50000"/>
                  </a:schemeClr>
                </a:solidFill>
              </a:rPr>
              <a:t>st</a:t>
            </a:r>
            <a:r>
              <a:rPr lang="en-GB" sz="1200" i="1" dirty="0" smtClean="0">
                <a:solidFill>
                  <a:schemeClr val="bg1">
                    <a:lumMod val="50000"/>
                  </a:schemeClr>
                </a:solidFill>
              </a:rPr>
              <a:t> March 2018 (Essex Police data are to 30</a:t>
            </a:r>
            <a:r>
              <a:rPr lang="en-GB" sz="1200" i="1" baseline="30000" dirty="0" smtClean="0">
                <a:solidFill>
                  <a:schemeClr val="bg1">
                    <a:lumMod val="50000"/>
                  </a:schemeClr>
                </a:solidFill>
              </a:rPr>
              <a:t>th</a:t>
            </a:r>
            <a:r>
              <a:rPr lang="en-GB" sz="1200" i="1" dirty="0" smtClean="0">
                <a:solidFill>
                  <a:schemeClr val="bg1">
                    <a:lumMod val="50000"/>
                  </a:schemeClr>
                </a:solidFill>
              </a:rPr>
              <a:t> April 2018).  </a:t>
            </a:r>
            <a:endParaRPr lang="en-GB" sz="1200" i="1" dirty="0">
              <a:solidFill>
                <a:schemeClr val="bg1">
                  <a:lumMod val="50000"/>
                </a:schemeClr>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4907305" cy="400110"/>
          </a:xfrm>
          <a:prstGeom prst="rect">
            <a:avLst/>
          </a:prstGeom>
        </p:spPr>
        <p:txBody>
          <a:bodyPr wrap="none">
            <a:spAutoFit/>
          </a:bodyPr>
          <a:lstStyle/>
          <a:p>
            <a:r>
              <a:rPr lang="en-GB" sz="2000" b="1" dirty="0" smtClean="0">
                <a:solidFill>
                  <a:schemeClr val="bg1"/>
                </a:solidFill>
              </a:rPr>
              <a:t>Crime Tree Data – Rolling 12 Months to April</a:t>
            </a:r>
            <a:endParaRPr lang="en-GB" sz="2000" b="1" dirty="0">
              <a:solidFill>
                <a:schemeClr val="bg1"/>
              </a:solidFill>
            </a:endParaRP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smtClean="0"/>
              <a:t>Table 2</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10</a:t>
            </a:fld>
            <a:endParaRPr lang="en-GB" dirty="0"/>
          </a:p>
        </p:txBody>
      </p:sp>
      <p:pic>
        <p:nvPicPr>
          <p:cNvPr id="6" name="Picture 5"/>
          <p:cNvPicPr>
            <a:picLocks noChangeAspect="1"/>
          </p:cNvPicPr>
          <p:nvPr/>
        </p:nvPicPr>
        <p:blipFill>
          <a:blip r:embed="rId2"/>
          <a:stretch>
            <a:fillRect/>
          </a:stretch>
        </p:blipFill>
        <p:spPr>
          <a:xfrm>
            <a:off x="102359" y="1079094"/>
            <a:ext cx="8934137" cy="5013897"/>
          </a:xfrm>
          <a:prstGeom prst="rect">
            <a:avLst/>
          </a:prstGeom>
        </p:spPr>
      </p:pic>
    </p:spTree>
    <p:extLst>
      <p:ext uri="{BB962C8B-B14F-4D97-AF65-F5344CB8AC3E}">
        <p14:creationId xmlns:p14="http://schemas.microsoft.com/office/powerpoint/2010/main" val="3726129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4907305" cy="400110"/>
          </a:xfrm>
          <a:prstGeom prst="rect">
            <a:avLst/>
          </a:prstGeom>
        </p:spPr>
        <p:txBody>
          <a:bodyPr wrap="none">
            <a:spAutoFit/>
          </a:bodyPr>
          <a:lstStyle/>
          <a:p>
            <a:r>
              <a:rPr lang="en-GB" sz="2000" b="1" dirty="0" smtClean="0">
                <a:solidFill>
                  <a:schemeClr val="bg1"/>
                </a:solidFill>
              </a:rPr>
              <a:t>Crime Tree Data – Rolling 12 Months to April</a:t>
            </a:r>
            <a:endParaRPr lang="en-GB" sz="2000" b="1" dirty="0">
              <a:solidFill>
                <a:schemeClr val="bg1"/>
              </a:solidFill>
            </a:endParaRP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smtClean="0"/>
              <a:t>Table 3</a:t>
            </a:r>
            <a:endParaRPr lang="en-GB" sz="1100" dirty="0"/>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11</a:t>
            </a:fld>
            <a:endParaRPr lang="en-GB" dirty="0"/>
          </a:p>
        </p:txBody>
      </p:sp>
      <p:pic>
        <p:nvPicPr>
          <p:cNvPr id="3" name="Picture 2"/>
          <p:cNvPicPr>
            <a:picLocks noChangeAspect="1"/>
          </p:cNvPicPr>
          <p:nvPr/>
        </p:nvPicPr>
        <p:blipFill>
          <a:blip r:embed="rId2"/>
          <a:stretch>
            <a:fillRect/>
          </a:stretch>
        </p:blipFill>
        <p:spPr>
          <a:xfrm>
            <a:off x="78110" y="1268760"/>
            <a:ext cx="8842915" cy="2376264"/>
          </a:xfrm>
          <a:prstGeom prst="rect">
            <a:avLst/>
          </a:prstGeom>
        </p:spPr>
      </p:pic>
    </p:spTree>
    <p:extLst>
      <p:ext uri="{BB962C8B-B14F-4D97-AF65-F5344CB8AC3E}">
        <p14:creationId xmlns:p14="http://schemas.microsoft.com/office/powerpoint/2010/main" val="2461195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799473" cy="400110"/>
          </a:xfrm>
          <a:prstGeom prst="rect">
            <a:avLst/>
          </a:prstGeom>
        </p:spPr>
        <p:txBody>
          <a:bodyPr wrap="none">
            <a:spAutoFit/>
          </a:bodyPr>
          <a:lstStyle/>
          <a:p>
            <a:r>
              <a:rPr lang="en-GB" sz="2000" b="1" dirty="0" smtClean="0">
                <a:solidFill>
                  <a:schemeClr val="bg1"/>
                </a:solidFill>
              </a:rPr>
              <a:t>Crime Mix – Rolling 12 Months to April 2017 vs. 2018</a:t>
            </a:r>
            <a:endParaRPr lang="en-GB" sz="2000" b="1" dirty="0">
              <a:solidFill>
                <a:schemeClr val="bg1"/>
              </a:solidFill>
            </a:endParaRPr>
          </a:p>
        </p:txBody>
      </p:sp>
      <p:sp>
        <p:nvSpPr>
          <p:cNvPr id="12" name="TextBox 11"/>
          <p:cNvSpPr txBox="1"/>
          <p:nvPr/>
        </p:nvSpPr>
        <p:spPr>
          <a:xfrm>
            <a:off x="1823193" y="958005"/>
            <a:ext cx="1236639" cy="261610"/>
          </a:xfrm>
          <a:prstGeom prst="rect">
            <a:avLst/>
          </a:prstGeom>
          <a:noFill/>
        </p:spPr>
        <p:txBody>
          <a:bodyPr wrap="square" rtlCol="0">
            <a:spAutoFit/>
          </a:bodyPr>
          <a:lstStyle/>
          <a:p>
            <a:pPr algn="ctr"/>
            <a:r>
              <a:rPr lang="en-GB" sz="1100" dirty="0" smtClean="0"/>
              <a:t>Figure 13</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12</a:t>
            </a:fld>
            <a:endParaRPr lang="en-GB" dirty="0"/>
          </a:p>
        </p:txBody>
      </p:sp>
      <p:sp>
        <p:nvSpPr>
          <p:cNvPr id="17" name="TextBox 16"/>
          <p:cNvSpPr txBox="1"/>
          <p:nvPr/>
        </p:nvSpPr>
        <p:spPr>
          <a:xfrm>
            <a:off x="6143673" y="958005"/>
            <a:ext cx="1236639" cy="261610"/>
          </a:xfrm>
          <a:prstGeom prst="rect">
            <a:avLst/>
          </a:prstGeom>
          <a:noFill/>
        </p:spPr>
        <p:txBody>
          <a:bodyPr wrap="square" rtlCol="0">
            <a:spAutoFit/>
          </a:bodyPr>
          <a:lstStyle/>
          <a:p>
            <a:pPr algn="ctr"/>
            <a:r>
              <a:rPr lang="en-GB" sz="1100" dirty="0" smtClean="0"/>
              <a:t>Figure 14</a:t>
            </a:r>
            <a:endParaRPr lang="en-GB" sz="1100" dirty="0"/>
          </a:p>
        </p:txBody>
      </p:sp>
      <p:sp>
        <p:nvSpPr>
          <p:cNvPr id="5" name="TextBox 4"/>
          <p:cNvSpPr txBox="1"/>
          <p:nvPr/>
        </p:nvSpPr>
        <p:spPr>
          <a:xfrm>
            <a:off x="59644" y="4221088"/>
            <a:ext cx="8976852" cy="1600438"/>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Violence Against the Person saw a 3.1% point increase in the proportion of all crime; it also experienced the biggest volume rise (8,074 further offences). Public Order Offences saw a 0.7% point increase in the proportion of all crime, and experienced the second biggest volume rise (1,852 offences).  </a:t>
            </a:r>
          </a:p>
          <a:p>
            <a:endParaRPr lang="en-GB" sz="1400" dirty="0" smtClean="0">
              <a:solidFill>
                <a:srgbClr val="FF0000"/>
              </a:solidFill>
            </a:endParaRPr>
          </a:p>
          <a:p>
            <a:pPr marL="285750" indent="-285750">
              <a:buFont typeface="Arial" panose="020B0604020202020204" pitchFamily="34" charset="0"/>
              <a:buChar char="•"/>
            </a:pPr>
            <a:r>
              <a:rPr lang="en-GB" sz="1400" dirty="0" smtClean="0"/>
              <a:t>13.5% of crime is Domestic Abuse-related; this proportion has increased from 13.2% for 12 months to March 2018. Domestic Abuse-related Violence Against the Person also increased to 34.3% (from 34.1% for 12 months to March 2018).  </a:t>
            </a:r>
          </a:p>
        </p:txBody>
      </p:sp>
      <p:pic>
        <p:nvPicPr>
          <p:cNvPr id="3" name="Picture 2"/>
          <p:cNvPicPr>
            <a:picLocks noChangeAspect="1"/>
          </p:cNvPicPr>
          <p:nvPr/>
        </p:nvPicPr>
        <p:blipFill>
          <a:blip r:embed="rId2"/>
          <a:stretch>
            <a:fillRect/>
          </a:stretch>
        </p:blipFill>
        <p:spPr>
          <a:xfrm>
            <a:off x="107505" y="1217800"/>
            <a:ext cx="4392488" cy="2625975"/>
          </a:xfrm>
          <a:prstGeom prst="rect">
            <a:avLst/>
          </a:prstGeom>
        </p:spPr>
      </p:pic>
      <p:pic>
        <p:nvPicPr>
          <p:cNvPr id="6" name="Picture 5"/>
          <p:cNvPicPr>
            <a:picLocks noChangeAspect="1"/>
          </p:cNvPicPr>
          <p:nvPr/>
        </p:nvPicPr>
        <p:blipFill>
          <a:blip r:embed="rId3"/>
          <a:stretch>
            <a:fillRect/>
          </a:stretch>
        </p:blipFill>
        <p:spPr>
          <a:xfrm>
            <a:off x="4573116" y="1211283"/>
            <a:ext cx="4508038" cy="2632492"/>
          </a:xfrm>
          <a:prstGeom prst="rect">
            <a:avLst/>
          </a:prstGeom>
        </p:spPr>
      </p:pic>
    </p:spTree>
    <p:extLst>
      <p:ext uri="{BB962C8B-B14F-4D97-AF65-F5344CB8AC3E}">
        <p14:creationId xmlns:p14="http://schemas.microsoft.com/office/powerpoint/2010/main" val="379491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79542" y="716498"/>
            <a:ext cx="4780489" cy="5016758"/>
          </a:xfrm>
          <a:prstGeom prst="rect">
            <a:avLst/>
          </a:prstGeom>
          <a:noFill/>
        </p:spPr>
        <p:txBody>
          <a:bodyPr wrap="square" rtlCol="0">
            <a:spAutoFit/>
          </a:bodyPr>
          <a:lstStyle/>
          <a:p>
            <a:r>
              <a:rPr lang="en-GB" sz="1600" b="1" u="sng" dirty="0" smtClean="0"/>
              <a:t>Key Areas</a:t>
            </a:r>
          </a:p>
          <a:p>
            <a:endParaRPr lang="en-GB" sz="800" u="sng" dirty="0" smtClean="0">
              <a:solidFill>
                <a:srgbClr val="FF0000"/>
              </a:solidFill>
            </a:endParaRPr>
          </a:p>
          <a:p>
            <a:r>
              <a:rPr lang="en-GB" sz="1200" b="1" dirty="0" smtClean="0"/>
              <a:t>All Crime</a:t>
            </a:r>
            <a:endParaRPr lang="en-GB" sz="1200" b="1" dirty="0">
              <a:solidFill>
                <a:srgbClr val="FF0000"/>
              </a:solidFill>
            </a:endParaRPr>
          </a:p>
          <a:p>
            <a:pPr marL="171450" indent="-171450">
              <a:buFont typeface="Arial" panose="020B0604020202020204" pitchFamily="34" charset="0"/>
              <a:buChar char="•"/>
            </a:pPr>
            <a:r>
              <a:rPr lang="en-GB" sz="1200" dirty="0" smtClean="0"/>
              <a:t>11.4% </a:t>
            </a:r>
            <a:r>
              <a:rPr lang="en-GB" sz="1200" dirty="0"/>
              <a:t>increase </a:t>
            </a:r>
            <a:r>
              <a:rPr lang="en-GB" sz="1200" dirty="0" smtClean="0"/>
              <a:t>(13,953 additional offences).</a:t>
            </a:r>
            <a:r>
              <a:rPr lang="en-GB" sz="1200" baseline="30000" dirty="0" smtClean="0"/>
              <a:t>+ </a:t>
            </a:r>
            <a:endParaRPr lang="en-GB" sz="1200" dirty="0" smtClean="0"/>
          </a:p>
          <a:p>
            <a:pPr marL="171450" indent="-171450">
              <a:buFont typeface="Arial" panose="020B0604020202020204" pitchFamily="34" charset="0"/>
              <a:buChar char="•"/>
            </a:pPr>
            <a:r>
              <a:rPr lang="en-GB" sz="1200" dirty="0" smtClean="0"/>
              <a:t>Essex has the 6</a:t>
            </a:r>
            <a:r>
              <a:rPr lang="en-GB" sz="1200" baseline="30000" dirty="0" smtClean="0"/>
              <a:t>th</a:t>
            </a:r>
            <a:r>
              <a:rPr lang="en-GB" sz="1200" dirty="0" smtClean="0"/>
              <a:t> lowest increase (out </a:t>
            </a:r>
            <a:r>
              <a:rPr lang="en-GB" sz="1200" dirty="0"/>
              <a:t>of eight</a:t>
            </a:r>
            <a:r>
              <a:rPr lang="en-GB" sz="1200" dirty="0" smtClean="0"/>
              <a:t>) in its Most Similar Group of forces (MSG), and is 20</a:t>
            </a:r>
            <a:r>
              <a:rPr lang="en-GB" sz="1200" baseline="30000" dirty="0" smtClean="0"/>
              <a:t>th</a:t>
            </a:r>
            <a:r>
              <a:rPr lang="en-GB" sz="1200" dirty="0" smtClean="0"/>
              <a:t> nationally* for crime increase. Essex is 4</a:t>
            </a:r>
            <a:r>
              <a:rPr lang="en-GB" sz="1200" baseline="30000" dirty="0" smtClean="0"/>
              <a:t>th</a:t>
            </a:r>
            <a:r>
              <a:rPr lang="en-GB" sz="1200" dirty="0" smtClean="0"/>
              <a:t> in its MSG and 18</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all 42 forces. The </a:t>
            </a:r>
            <a:r>
              <a:rPr lang="en-GB" sz="1200" dirty="0"/>
              <a:t>national </a:t>
            </a:r>
            <a:r>
              <a:rPr lang="en-GB" sz="1200" dirty="0" smtClean="0"/>
              <a:t>increase~ </a:t>
            </a:r>
            <a:r>
              <a:rPr lang="en-GB" sz="1200" dirty="0"/>
              <a:t>was </a:t>
            </a:r>
            <a:r>
              <a:rPr lang="en-GB" sz="1200" dirty="0" smtClean="0"/>
              <a:t>15.3%.</a:t>
            </a:r>
          </a:p>
          <a:p>
            <a:pPr marL="171450" indent="-171450">
              <a:buFont typeface="Arial" panose="020B0604020202020204" pitchFamily="34" charset="0"/>
              <a:buChar char="•"/>
            </a:pPr>
            <a:r>
              <a:rPr lang="en-GB" sz="1200" dirty="0" smtClean="0"/>
              <a:t>The force and 11 districts experienced statistically significant increases in April 2018.</a:t>
            </a:r>
          </a:p>
          <a:p>
            <a:pPr marL="171450" indent="-171450">
              <a:buFont typeface="Arial" panose="020B0604020202020204" pitchFamily="34" charset="0"/>
              <a:buChar char="•"/>
            </a:pPr>
            <a:r>
              <a:rPr lang="en-GB" sz="1200" dirty="0" smtClean="0"/>
              <a:t>The forecast</a:t>
            </a:r>
            <a:r>
              <a:rPr lang="en-GB" sz="1200" baseline="30000" dirty="0" smtClean="0"/>
              <a:t>^</a:t>
            </a:r>
            <a:r>
              <a:rPr lang="en-GB" sz="1200" dirty="0" smtClean="0"/>
              <a:t> is that All Crime will increase.</a:t>
            </a:r>
            <a:r>
              <a:rPr lang="en-GB" sz="1200" dirty="0" smtClean="0">
                <a:solidFill>
                  <a:srgbClr val="FF0000"/>
                </a:solidFill>
              </a:rPr>
              <a:t/>
            </a:r>
            <a:br>
              <a:rPr lang="en-GB" sz="1200" dirty="0" smtClean="0">
                <a:solidFill>
                  <a:srgbClr val="FF0000"/>
                </a:solidFill>
              </a:rPr>
            </a:br>
            <a:endParaRPr lang="en-GB" sz="1200" dirty="0" smtClean="0">
              <a:solidFill>
                <a:srgbClr val="FF0000"/>
              </a:solidFill>
            </a:endParaRPr>
          </a:p>
          <a:p>
            <a:pPr marL="171450" indent="-171450">
              <a:buFont typeface="Arial" panose="020B0604020202020204" pitchFamily="34" charset="0"/>
              <a:buChar char="•"/>
            </a:pPr>
            <a:endParaRPr lang="en-GB" sz="1200" dirty="0" smtClean="0">
              <a:solidFill>
                <a:srgbClr val="FF0000"/>
              </a:solidFill>
            </a:endParaRPr>
          </a:p>
          <a:p>
            <a:pPr marL="171450" indent="-171450">
              <a:buFont typeface="Arial" panose="020B0604020202020204" pitchFamily="34" charset="0"/>
              <a:buChar char="•"/>
            </a:pPr>
            <a:endParaRPr lang="en-GB" sz="1200" dirty="0" smtClean="0">
              <a:solidFill>
                <a:srgbClr val="FF0000"/>
              </a:solidFill>
            </a:endParaRPr>
          </a:p>
          <a:p>
            <a:pPr marL="171450" indent="-171450">
              <a:buFont typeface="Arial" panose="020B0604020202020204" pitchFamily="34" charset="0"/>
              <a:buChar char="•"/>
            </a:pPr>
            <a:endParaRPr lang="en-GB" sz="1200" dirty="0" smtClean="0">
              <a:solidFill>
                <a:srgbClr val="FF0000"/>
              </a:solidFill>
            </a:endParaRPr>
          </a:p>
          <a:p>
            <a:endParaRPr lang="en-GB" sz="800" dirty="0" smtClean="0">
              <a:solidFill>
                <a:srgbClr val="FF0000"/>
              </a:solidFill>
            </a:endParaRPr>
          </a:p>
          <a:p>
            <a:r>
              <a:rPr lang="en-GB" sz="1200" b="1" dirty="0" smtClean="0"/>
              <a:t>All Crime Solved </a:t>
            </a:r>
            <a:r>
              <a:rPr lang="en-GB" sz="1200" b="1" dirty="0"/>
              <a:t>Rate</a:t>
            </a:r>
          </a:p>
          <a:p>
            <a:pPr marL="171450" indent="-171450">
              <a:buFont typeface="Arial" panose="020B0604020202020204" pitchFamily="34" charset="0"/>
              <a:buChar char="•"/>
            </a:pPr>
            <a:r>
              <a:rPr lang="en-GB" sz="1200" dirty="0" smtClean="0"/>
              <a:t>3.1% </a:t>
            </a:r>
            <a:r>
              <a:rPr lang="en-GB" sz="1200" dirty="0"/>
              <a:t>point decrease (</a:t>
            </a:r>
            <a:r>
              <a:rPr lang="en-GB" sz="1200" dirty="0" smtClean="0"/>
              <a:t>to 16.0%).</a:t>
            </a:r>
          </a:p>
          <a:p>
            <a:pPr marL="171450" indent="-171450">
              <a:buFont typeface="Arial" panose="020B0604020202020204" pitchFamily="34" charset="0"/>
              <a:buChar char="•"/>
            </a:pPr>
            <a:r>
              <a:rPr lang="en-GB" sz="1200" dirty="0" smtClean="0"/>
              <a:t>The number of crimes solved also fell: by 6.9% (1,604 fewer solved outcomes to 21,691).</a:t>
            </a:r>
          </a:p>
          <a:p>
            <a:pPr marL="171450" indent="-171450">
              <a:buFont typeface="Arial" panose="020B0604020202020204" pitchFamily="34" charset="0"/>
              <a:buChar char="•"/>
            </a:pPr>
            <a:r>
              <a:rPr lang="en-GB" sz="1200" dirty="0" smtClean="0"/>
              <a:t>Essex </a:t>
            </a:r>
            <a:r>
              <a:rPr lang="en-GB" sz="1200" dirty="0"/>
              <a:t>is 5</a:t>
            </a:r>
            <a:r>
              <a:rPr lang="en-GB" sz="1200" baseline="30000" dirty="0" smtClean="0"/>
              <a:t>th</a:t>
            </a:r>
            <a:r>
              <a:rPr lang="en-GB" sz="1200" dirty="0" smtClean="0"/>
              <a:t> in its </a:t>
            </a:r>
            <a:r>
              <a:rPr lang="en-GB" sz="1200" dirty="0"/>
              <a:t>MSG and </a:t>
            </a:r>
            <a:r>
              <a:rPr lang="en-GB" sz="1200" dirty="0" smtClean="0"/>
              <a:t>17</a:t>
            </a:r>
            <a:r>
              <a:rPr lang="en-GB" sz="1200" baseline="30000" dirty="0" smtClean="0"/>
              <a:t>th</a:t>
            </a:r>
            <a:r>
              <a:rPr lang="en-GB" sz="1200" dirty="0" smtClean="0"/>
              <a:t> nationally </a:t>
            </a:r>
            <a:r>
              <a:rPr lang="en-GB" sz="1200" dirty="0"/>
              <a:t>for </a:t>
            </a:r>
            <a:r>
              <a:rPr lang="en-GB" sz="1200" dirty="0" smtClean="0"/>
              <a:t>solved rate % point change. Essex has the 4</a:t>
            </a:r>
            <a:r>
              <a:rPr lang="en-GB" sz="1200" baseline="30000" dirty="0" smtClean="0"/>
              <a:t>th</a:t>
            </a:r>
            <a:r>
              <a:rPr lang="en-GB" sz="1200" dirty="0" smtClean="0"/>
              <a:t> highest solved rate in its MSG and 21</a:t>
            </a:r>
            <a:r>
              <a:rPr lang="en-GB" sz="1200" baseline="30000" dirty="0" smtClean="0"/>
              <a:t>st</a:t>
            </a:r>
            <a:r>
              <a:rPr lang="en-GB" sz="1200" dirty="0" smtClean="0"/>
              <a:t> nationally for solved rate.</a:t>
            </a:r>
          </a:p>
          <a:p>
            <a:pPr marL="171450" indent="-171450">
              <a:buFont typeface="Arial" panose="020B0604020202020204" pitchFamily="34" charset="0"/>
              <a:buChar char="•"/>
            </a:pPr>
            <a:r>
              <a:rPr lang="en-GB" sz="1200" dirty="0" smtClean="0"/>
              <a:t>The Force and five districts experienced statistically </a:t>
            </a:r>
            <a:r>
              <a:rPr lang="en-GB" sz="1200" dirty="0"/>
              <a:t>significant </a:t>
            </a:r>
            <a:r>
              <a:rPr lang="en-GB" sz="1200" dirty="0" smtClean="0"/>
              <a:t>decreases in April 2018.</a:t>
            </a:r>
          </a:p>
          <a:p>
            <a:pPr marL="171450" indent="-171450">
              <a:buFont typeface="Arial" panose="020B0604020202020204" pitchFamily="34" charset="0"/>
              <a:buChar char="•"/>
            </a:pPr>
            <a:r>
              <a:rPr lang="en-GB" sz="1200" dirty="0"/>
              <a:t>The </a:t>
            </a:r>
            <a:r>
              <a:rPr lang="en-GB" sz="1200" dirty="0" smtClean="0"/>
              <a:t>forecast is that the solved rate will decrease.</a:t>
            </a:r>
            <a:endParaRPr lang="en-GB" sz="1200" dirty="0"/>
          </a:p>
        </p:txBody>
      </p:sp>
      <p:sp>
        <p:nvSpPr>
          <p:cNvPr id="2" name="TextBox 1"/>
          <p:cNvSpPr txBox="1"/>
          <p:nvPr/>
        </p:nvSpPr>
        <p:spPr>
          <a:xfrm>
            <a:off x="5034978" y="1145833"/>
            <a:ext cx="1236639" cy="261610"/>
          </a:xfrm>
          <a:prstGeom prst="rect">
            <a:avLst/>
          </a:prstGeom>
          <a:noFill/>
        </p:spPr>
        <p:txBody>
          <a:bodyPr wrap="square" rtlCol="0">
            <a:spAutoFit/>
          </a:bodyPr>
          <a:lstStyle/>
          <a:p>
            <a:pPr algn="ctr"/>
            <a:r>
              <a:rPr lang="en-GB" sz="1100" dirty="0" smtClean="0"/>
              <a:t>Figure 1</a:t>
            </a:r>
            <a:endParaRPr lang="en-GB" sz="1100" dirty="0"/>
          </a:p>
        </p:txBody>
      </p:sp>
      <p:sp>
        <p:nvSpPr>
          <p:cNvPr id="11" name="TextBox 10"/>
          <p:cNvSpPr txBox="1"/>
          <p:nvPr/>
        </p:nvSpPr>
        <p:spPr>
          <a:xfrm>
            <a:off x="5004048" y="3743454"/>
            <a:ext cx="1236639" cy="261610"/>
          </a:xfrm>
          <a:prstGeom prst="rect">
            <a:avLst/>
          </a:prstGeom>
          <a:noFill/>
        </p:spPr>
        <p:txBody>
          <a:bodyPr wrap="square" rtlCol="0">
            <a:spAutoFit/>
          </a:bodyPr>
          <a:lstStyle/>
          <a:p>
            <a:pPr algn="ctr"/>
            <a:r>
              <a:rPr lang="en-GB" sz="1100" dirty="0" smtClean="0"/>
              <a:t>Figure 2</a:t>
            </a:r>
            <a:endParaRPr lang="en-GB" sz="1100" dirty="0"/>
          </a:p>
        </p:txBody>
      </p:sp>
      <p:sp>
        <p:nvSpPr>
          <p:cNvPr id="5" name="Slide Number Placeholder 4"/>
          <p:cNvSpPr>
            <a:spLocks noGrp="1"/>
          </p:cNvSpPr>
          <p:nvPr>
            <p:ph type="sldNum" sz="quarter" idx="12"/>
          </p:nvPr>
        </p:nvSpPr>
        <p:spPr/>
        <p:txBody>
          <a:bodyPr/>
          <a:lstStyle/>
          <a:p>
            <a:fld id="{E0D83E65-4E55-4BA6-A0BC-212B9D3BDCE3}" type="slidenum">
              <a:rPr lang="en-GB" smtClean="0"/>
              <a:pPr/>
              <a:t>2</a:t>
            </a:fld>
            <a:endParaRPr lang="en-GB" dirty="0"/>
          </a:p>
        </p:txBody>
      </p:sp>
      <p:sp>
        <p:nvSpPr>
          <p:cNvPr id="12" name="TextBox 11"/>
          <p:cNvSpPr txBox="1"/>
          <p:nvPr/>
        </p:nvSpPr>
        <p:spPr>
          <a:xfrm>
            <a:off x="35496" y="6044108"/>
            <a:ext cx="8208912" cy="707886"/>
          </a:xfrm>
          <a:prstGeom prst="rect">
            <a:avLst/>
          </a:prstGeom>
          <a:noFill/>
        </p:spPr>
        <p:txBody>
          <a:bodyPr wrap="square" rtlCol="0">
            <a:spAutoFit/>
          </a:bodyPr>
          <a:lstStyle/>
          <a:p>
            <a:r>
              <a:rPr lang="en-GB" sz="1000" baseline="30000" dirty="0" smtClean="0"/>
              <a:t>+</a:t>
            </a:r>
            <a:r>
              <a:rPr lang="en-GB" sz="1000" dirty="0" smtClean="0"/>
              <a:t> All crime increases shown are for 12 months to April 2018 compared to the same period to April 2017.</a:t>
            </a:r>
          </a:p>
          <a:p>
            <a:r>
              <a:rPr lang="en-GB" sz="1000" dirty="0" smtClean="0"/>
              <a:t>* 1st </a:t>
            </a:r>
            <a:r>
              <a:rPr lang="en-GB" sz="1000" dirty="0"/>
              <a:t>is considered best performing, and 42nd </a:t>
            </a:r>
            <a:r>
              <a:rPr lang="en-GB" sz="1000" dirty="0" smtClean="0"/>
              <a:t>worst.</a:t>
            </a:r>
          </a:p>
          <a:p>
            <a:r>
              <a:rPr lang="en-GB" sz="1000" dirty="0" smtClean="0"/>
              <a:t>~ The national increase (where the category is available) relates to the 12 months to December 2017 vs 12 months to December 2016</a:t>
            </a:r>
            <a:r>
              <a:rPr lang="en-GB" sz="1000" dirty="0" smtClean="0">
                <a:solidFill>
                  <a:srgbClr val="FF0000"/>
                </a:solidFill>
              </a:rPr>
              <a:t>.</a:t>
            </a:r>
          </a:p>
          <a:p>
            <a:r>
              <a:rPr lang="en-GB" sz="1000" baseline="30000" dirty="0" smtClean="0"/>
              <a:t>^</a:t>
            </a:r>
            <a:r>
              <a:rPr lang="en-GB" sz="1000" dirty="0" smtClean="0"/>
              <a:t> All forecasts are based on the last 12 months.</a:t>
            </a:r>
            <a:endParaRPr lang="en-GB" sz="1000" dirty="0"/>
          </a:p>
        </p:txBody>
      </p:sp>
      <p:pic>
        <p:nvPicPr>
          <p:cNvPr id="4" name="Picture 3"/>
          <p:cNvPicPr>
            <a:picLocks noChangeAspect="1"/>
          </p:cNvPicPr>
          <p:nvPr/>
        </p:nvPicPr>
        <p:blipFill>
          <a:blip r:embed="rId2"/>
          <a:stretch>
            <a:fillRect/>
          </a:stretch>
        </p:blipFill>
        <p:spPr>
          <a:xfrm>
            <a:off x="5004048" y="1424877"/>
            <a:ext cx="4016927" cy="1800000"/>
          </a:xfrm>
          <a:prstGeom prst="rect">
            <a:avLst/>
          </a:prstGeom>
        </p:spPr>
      </p:pic>
      <p:pic>
        <p:nvPicPr>
          <p:cNvPr id="10" name="Picture 9"/>
          <p:cNvPicPr>
            <a:picLocks noChangeAspect="1"/>
          </p:cNvPicPr>
          <p:nvPr/>
        </p:nvPicPr>
        <p:blipFill>
          <a:blip r:embed="rId3"/>
          <a:stretch>
            <a:fillRect/>
          </a:stretch>
        </p:blipFill>
        <p:spPr>
          <a:xfrm>
            <a:off x="5004047" y="4036541"/>
            <a:ext cx="4016927" cy="1800000"/>
          </a:xfrm>
          <a:prstGeom prst="rect">
            <a:avLst/>
          </a:prstGeom>
        </p:spPr>
      </p:pic>
    </p:spTree>
    <p:extLst>
      <p:ext uri="{BB962C8B-B14F-4D97-AF65-F5344CB8AC3E}">
        <p14:creationId xmlns:p14="http://schemas.microsoft.com/office/powerpoint/2010/main" val="4024643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79540" y="723007"/>
            <a:ext cx="4780489" cy="2862322"/>
          </a:xfrm>
          <a:prstGeom prst="rect">
            <a:avLst/>
          </a:prstGeom>
          <a:noFill/>
        </p:spPr>
        <p:txBody>
          <a:bodyPr wrap="square" rtlCol="0">
            <a:spAutoFit/>
          </a:bodyPr>
          <a:lstStyle/>
          <a:p>
            <a:r>
              <a:rPr lang="en-GB" sz="1200" b="1" dirty="0" smtClean="0"/>
              <a:t>Violence </a:t>
            </a:r>
            <a:r>
              <a:rPr lang="en-GB" sz="1200" b="1" dirty="0"/>
              <a:t>with </a:t>
            </a:r>
            <a:r>
              <a:rPr lang="en-GB" sz="1200" b="1" dirty="0" smtClean="0"/>
              <a:t>Injury* </a:t>
            </a:r>
          </a:p>
          <a:p>
            <a:pPr marL="171450" indent="-171450">
              <a:buFont typeface="Arial" panose="020B0604020202020204" pitchFamily="34" charset="0"/>
              <a:buChar char="•"/>
            </a:pPr>
            <a:r>
              <a:rPr lang="en-GB" sz="1200" dirty="0" smtClean="0"/>
              <a:t>7.7% </a:t>
            </a:r>
            <a:r>
              <a:rPr lang="en-GB" sz="1200" dirty="0"/>
              <a:t>increase </a:t>
            </a:r>
            <a:r>
              <a:rPr lang="en-GB" sz="1200" dirty="0" smtClean="0"/>
              <a:t>(975 additional </a:t>
            </a:r>
            <a:r>
              <a:rPr lang="en-GB" sz="1200" dirty="0"/>
              <a:t>offences</a:t>
            </a:r>
            <a:r>
              <a:rPr lang="en-GB" sz="1200" dirty="0" smtClean="0"/>
              <a:t>).</a:t>
            </a:r>
          </a:p>
          <a:p>
            <a:pPr marL="171450" indent="-171450">
              <a:buFont typeface="Arial" panose="020B0604020202020204" pitchFamily="34" charset="0"/>
              <a:buChar char="•"/>
            </a:pPr>
            <a:r>
              <a:rPr lang="en-GB" sz="1200" dirty="0" smtClean="0"/>
              <a:t>Essex is 5</a:t>
            </a:r>
            <a:r>
              <a:rPr lang="en-GB" sz="1200" baseline="30000" dirty="0" smtClean="0"/>
              <a:t>th</a:t>
            </a:r>
            <a:r>
              <a:rPr lang="en-GB" sz="1200" dirty="0" smtClean="0"/>
              <a:t> in its MSG and 23</a:t>
            </a:r>
            <a:r>
              <a:rPr lang="en-GB" sz="1200" baseline="30000" dirty="0" smtClean="0"/>
              <a:t>rd</a:t>
            </a:r>
            <a:r>
              <a:rPr lang="en-GB" sz="1200" dirty="0" smtClean="0"/>
              <a:t> nationally for crime increase. Essex is 4</a:t>
            </a:r>
            <a:r>
              <a:rPr lang="en-GB" sz="1200" baseline="30000" dirty="0" smtClean="0"/>
              <a:t>th</a:t>
            </a:r>
            <a:r>
              <a:rPr lang="en-GB" sz="1200" dirty="0" smtClean="0"/>
              <a:t> in its MSG and 14</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a:t>
            </a:r>
            <a:r>
              <a:rPr lang="en-GB" sz="1200" dirty="0" smtClean="0"/>
              <a:t>in 40 out of 42 </a:t>
            </a:r>
            <a:r>
              <a:rPr lang="en-GB" sz="1200" dirty="0"/>
              <a:t>forces. The national </a:t>
            </a:r>
            <a:r>
              <a:rPr lang="en-GB" sz="1200" dirty="0" smtClean="0"/>
              <a:t>increase </a:t>
            </a:r>
            <a:r>
              <a:rPr lang="en-GB" sz="1200" dirty="0"/>
              <a:t>was </a:t>
            </a:r>
            <a:r>
              <a:rPr lang="en-GB" sz="1200" dirty="0" smtClean="0"/>
              <a:t>10.6%.  </a:t>
            </a:r>
          </a:p>
          <a:p>
            <a:pPr marL="171450" indent="-171450">
              <a:buFont typeface="Arial" panose="020B0604020202020204" pitchFamily="34" charset="0"/>
              <a:buChar char="•"/>
            </a:pPr>
            <a:r>
              <a:rPr lang="en-GB" sz="1200" dirty="0" smtClean="0"/>
              <a:t>83.3% </a:t>
            </a:r>
            <a:r>
              <a:rPr lang="en-GB" sz="1200" dirty="0"/>
              <a:t>of Violence with Injury is Actual Bodily Harm (</a:t>
            </a:r>
            <a:r>
              <a:rPr lang="en-GB" sz="1200" dirty="0" smtClean="0"/>
              <a:t>ABH). By </a:t>
            </a:r>
            <a:r>
              <a:rPr lang="en-GB" sz="1200" dirty="0"/>
              <a:t>volume, ABH rose by </a:t>
            </a:r>
            <a:r>
              <a:rPr lang="en-GB" sz="1200" dirty="0" smtClean="0"/>
              <a:t>5.9% (638 additional </a:t>
            </a:r>
            <a:r>
              <a:rPr lang="en-GB" sz="1200" dirty="0"/>
              <a:t>offences).</a:t>
            </a:r>
          </a:p>
          <a:p>
            <a:pPr marL="171450" indent="-171450">
              <a:buFont typeface="Arial" panose="020B0604020202020204" pitchFamily="34" charset="0"/>
              <a:buChar char="•"/>
            </a:pPr>
            <a:r>
              <a:rPr lang="en-GB" sz="1200" dirty="0" smtClean="0"/>
              <a:t>65.4% </a:t>
            </a:r>
            <a:r>
              <a:rPr lang="en-GB" sz="1200" dirty="0"/>
              <a:t>of the increase in Violence with </a:t>
            </a:r>
            <a:r>
              <a:rPr lang="en-GB" sz="1200" dirty="0" smtClean="0"/>
              <a:t>Injury is due to the rise in ABH. There was also a 54.2% rise in ‘wounding with intent to do grievous bodily harm or resist apprehension’ (403 additional offences); this was the category with the second highest volume rise (after ABH).</a:t>
            </a:r>
          </a:p>
          <a:p>
            <a:pPr marL="171450" lvl="0" indent="-171450">
              <a:buFont typeface="Arial" panose="020B0604020202020204" pitchFamily="34" charset="0"/>
              <a:buChar char="•"/>
            </a:pPr>
            <a:r>
              <a:rPr lang="en-GB" sz="1200" dirty="0" smtClean="0"/>
              <a:t>31.6% of Violence with Injury is Domestic Abuse-related.</a:t>
            </a:r>
            <a:endParaRPr lang="en-GB" sz="1200" dirty="0"/>
          </a:p>
          <a:p>
            <a:pPr marL="171450" indent="-171450">
              <a:buFont typeface="Arial" panose="020B0604020202020204" pitchFamily="34" charset="0"/>
              <a:buChar char="•"/>
            </a:pPr>
            <a:r>
              <a:rPr lang="en-GB" sz="1200" dirty="0" smtClean="0"/>
              <a:t>Two districts </a:t>
            </a:r>
            <a:r>
              <a:rPr lang="en-GB" sz="1200" dirty="0"/>
              <a:t>experienced a statistically </a:t>
            </a:r>
            <a:r>
              <a:rPr lang="en-GB" sz="1200" dirty="0" smtClean="0"/>
              <a:t>significant increase </a:t>
            </a:r>
            <a:r>
              <a:rPr lang="en-GB" sz="1200" dirty="0"/>
              <a:t>in </a:t>
            </a:r>
            <a:r>
              <a:rPr lang="en-GB" sz="1200" dirty="0" smtClean="0"/>
              <a:t>April 2018.</a:t>
            </a:r>
          </a:p>
          <a:p>
            <a:pPr marL="171450" indent="-171450">
              <a:buFont typeface="Arial" panose="020B0604020202020204" pitchFamily="34" charset="0"/>
              <a:buChar char="•"/>
            </a:pPr>
            <a:r>
              <a:rPr lang="en-GB" sz="1200" dirty="0"/>
              <a:t>The forecast is that Violence with Injury will decrease</a:t>
            </a:r>
            <a:r>
              <a:rPr lang="en-GB" sz="1200" dirty="0" smtClean="0"/>
              <a:t>.</a:t>
            </a:r>
            <a:endParaRPr lang="en-GB" sz="1200" dirty="0"/>
          </a:p>
        </p:txBody>
      </p:sp>
      <p:sp>
        <p:nvSpPr>
          <p:cNvPr id="11" name="TextBox 10"/>
          <p:cNvSpPr txBox="1"/>
          <p:nvPr/>
        </p:nvSpPr>
        <p:spPr>
          <a:xfrm>
            <a:off x="5025453" y="903387"/>
            <a:ext cx="1236639" cy="261610"/>
          </a:xfrm>
          <a:prstGeom prst="rect">
            <a:avLst/>
          </a:prstGeom>
          <a:noFill/>
        </p:spPr>
        <p:txBody>
          <a:bodyPr wrap="square" rtlCol="0">
            <a:spAutoFit/>
          </a:bodyPr>
          <a:lstStyle/>
          <a:p>
            <a:pPr algn="ctr"/>
            <a:r>
              <a:rPr lang="en-GB" sz="1100" dirty="0" smtClean="0"/>
              <a:t>Figure 3</a:t>
            </a:r>
            <a:endParaRPr lang="en-GB" sz="1100" dirty="0"/>
          </a:p>
        </p:txBody>
      </p:sp>
      <p:sp>
        <p:nvSpPr>
          <p:cNvPr id="5" name="Slide Number Placeholder 4"/>
          <p:cNvSpPr>
            <a:spLocks noGrp="1"/>
          </p:cNvSpPr>
          <p:nvPr>
            <p:ph type="sldNum" sz="quarter" idx="12"/>
          </p:nvPr>
        </p:nvSpPr>
        <p:spPr/>
        <p:txBody>
          <a:bodyPr/>
          <a:lstStyle/>
          <a:p>
            <a:fld id="{E0D83E65-4E55-4BA6-A0BC-212B9D3BDCE3}" type="slidenum">
              <a:rPr lang="en-GB" smtClean="0"/>
              <a:pPr/>
              <a:t>3</a:t>
            </a:fld>
            <a:endParaRPr lang="en-GB" dirty="0"/>
          </a:p>
        </p:txBody>
      </p:sp>
      <p:sp>
        <p:nvSpPr>
          <p:cNvPr id="13" name="TextBox 12"/>
          <p:cNvSpPr txBox="1"/>
          <p:nvPr/>
        </p:nvSpPr>
        <p:spPr>
          <a:xfrm>
            <a:off x="62831" y="3784972"/>
            <a:ext cx="4725193" cy="2123658"/>
          </a:xfrm>
          <a:prstGeom prst="rect">
            <a:avLst/>
          </a:prstGeom>
          <a:noFill/>
        </p:spPr>
        <p:txBody>
          <a:bodyPr wrap="square" rtlCol="0">
            <a:spAutoFit/>
          </a:bodyPr>
          <a:lstStyle/>
          <a:p>
            <a:r>
              <a:rPr lang="en-GB" sz="1200" b="1" dirty="0" smtClean="0"/>
              <a:t>Domestic Abuse</a:t>
            </a:r>
            <a:endParaRPr lang="en-GB" sz="1200" b="1" dirty="0"/>
          </a:p>
          <a:p>
            <a:pPr marL="171450" indent="-171450">
              <a:buFont typeface="Arial" panose="020B0604020202020204" pitchFamily="34" charset="0"/>
              <a:buChar char="•"/>
            </a:pPr>
            <a:r>
              <a:rPr lang="en-GB" sz="1200" dirty="0" smtClean="0"/>
              <a:t>32.2% </a:t>
            </a:r>
            <a:r>
              <a:rPr lang="en-GB" sz="1200" dirty="0"/>
              <a:t>increase </a:t>
            </a:r>
            <a:r>
              <a:rPr lang="en-GB" sz="1200" dirty="0" smtClean="0"/>
              <a:t>(4,472 additional </a:t>
            </a:r>
            <a:r>
              <a:rPr lang="en-GB" sz="1200" dirty="0"/>
              <a:t>offences</a:t>
            </a:r>
            <a:r>
              <a:rPr lang="en-GB" sz="1200" dirty="0" smtClean="0"/>
              <a:t>). </a:t>
            </a:r>
          </a:p>
          <a:p>
            <a:pPr marL="171450" indent="-171450">
              <a:buFont typeface="Arial" panose="020B0604020202020204" pitchFamily="34" charset="0"/>
              <a:buChar char="•"/>
            </a:pPr>
            <a:r>
              <a:rPr lang="en-GB" sz="1200" dirty="0" smtClean="0"/>
              <a:t>There </a:t>
            </a:r>
            <a:r>
              <a:rPr lang="en-GB" sz="1200" dirty="0"/>
              <a:t>are no national or MSG </a:t>
            </a:r>
            <a:r>
              <a:rPr lang="en-GB" sz="1200" dirty="0" smtClean="0"/>
              <a:t>comparisons on iQuanta** for Domestic Abuse.</a:t>
            </a:r>
          </a:p>
          <a:p>
            <a:pPr marL="171450" indent="-171450">
              <a:buFont typeface="Arial" panose="020B0604020202020204" pitchFamily="34" charset="0"/>
              <a:buChar char="•"/>
            </a:pPr>
            <a:r>
              <a:rPr lang="en-GB" sz="1200" dirty="0" smtClean="0"/>
              <a:t>The Force and 14 districts experienced statistically </a:t>
            </a:r>
            <a:r>
              <a:rPr lang="en-GB" sz="1200" dirty="0"/>
              <a:t>significant </a:t>
            </a:r>
            <a:r>
              <a:rPr lang="en-GB" sz="1200" dirty="0" smtClean="0"/>
              <a:t>increases </a:t>
            </a:r>
            <a:r>
              <a:rPr lang="en-GB" sz="1200" dirty="0"/>
              <a:t>in </a:t>
            </a:r>
            <a:r>
              <a:rPr lang="en-GB" sz="1200" dirty="0" smtClean="0"/>
              <a:t>April 2018.</a:t>
            </a:r>
          </a:p>
          <a:p>
            <a:pPr marL="171450" indent="-171450">
              <a:buFont typeface="Arial" panose="020B0604020202020204" pitchFamily="34" charset="0"/>
              <a:buChar char="•"/>
            </a:pPr>
            <a:r>
              <a:rPr lang="en-GB" sz="1200" dirty="0" smtClean="0"/>
              <a:t>The forecast is </a:t>
            </a:r>
            <a:r>
              <a:rPr lang="en-GB" sz="1200" dirty="0"/>
              <a:t>that Domestic </a:t>
            </a:r>
            <a:r>
              <a:rPr lang="en-GB" sz="1200" dirty="0" smtClean="0"/>
              <a:t>Abuse (all risk levels combined) will continue </a:t>
            </a:r>
            <a:r>
              <a:rPr lang="en-GB" sz="1200" dirty="0"/>
              <a:t>to rise</a:t>
            </a:r>
            <a:r>
              <a:rPr lang="en-GB" sz="1200" dirty="0" smtClean="0"/>
              <a:t>.</a:t>
            </a:r>
            <a:endParaRPr lang="en-GB" sz="1200" dirty="0">
              <a:solidFill>
                <a:srgbClr val="FF0000"/>
              </a:solidFill>
            </a:endParaRPr>
          </a:p>
          <a:p>
            <a:pPr marL="171450" indent="-171450">
              <a:buFont typeface="Arial" panose="020B0604020202020204" pitchFamily="34" charset="0"/>
              <a:buChar char="•"/>
            </a:pPr>
            <a:r>
              <a:rPr lang="en-GB" sz="1200" dirty="0" smtClean="0"/>
              <a:t>High Risk Domestic Abuse 17.3% decrease (432 offences).</a:t>
            </a:r>
          </a:p>
          <a:p>
            <a:pPr marL="171450" indent="-171450">
              <a:buFont typeface="Arial" panose="020B0604020202020204" pitchFamily="34" charset="0"/>
              <a:buChar char="•"/>
            </a:pPr>
            <a:r>
              <a:rPr lang="en-GB" sz="1200" dirty="0" smtClean="0"/>
              <a:t>Medium Risk Domestic Abuse 21.2% decrease (1,197 offences).</a:t>
            </a:r>
          </a:p>
          <a:p>
            <a:pPr marL="171450" indent="-171450">
              <a:buFont typeface="Arial" panose="020B0604020202020204" pitchFamily="34" charset="0"/>
              <a:buChar char="•"/>
            </a:pPr>
            <a:r>
              <a:rPr lang="en-GB" sz="1200" dirty="0" smtClean="0"/>
              <a:t>Standard Risk Domestic Abuse 102.3% increase (5,623 offences).</a:t>
            </a:r>
          </a:p>
        </p:txBody>
      </p:sp>
      <p:sp>
        <p:nvSpPr>
          <p:cNvPr id="15" name="TextBox 14"/>
          <p:cNvSpPr txBox="1"/>
          <p:nvPr/>
        </p:nvSpPr>
        <p:spPr>
          <a:xfrm>
            <a:off x="4994523" y="3861048"/>
            <a:ext cx="1236639" cy="261610"/>
          </a:xfrm>
          <a:prstGeom prst="rect">
            <a:avLst/>
          </a:prstGeom>
          <a:noFill/>
        </p:spPr>
        <p:txBody>
          <a:bodyPr wrap="square" rtlCol="0">
            <a:spAutoFit/>
          </a:bodyPr>
          <a:lstStyle/>
          <a:p>
            <a:pPr algn="ctr"/>
            <a:r>
              <a:rPr lang="en-GB" sz="1100" dirty="0" smtClean="0"/>
              <a:t>Figure </a:t>
            </a:r>
            <a:r>
              <a:rPr lang="en-GB" sz="1100" dirty="0"/>
              <a:t>4</a:t>
            </a:r>
          </a:p>
        </p:txBody>
      </p:sp>
      <p:sp>
        <p:nvSpPr>
          <p:cNvPr id="14" name="TextBox 13"/>
          <p:cNvSpPr txBox="1"/>
          <p:nvPr/>
        </p:nvSpPr>
        <p:spPr>
          <a:xfrm>
            <a:off x="1116" y="6457890"/>
            <a:ext cx="8424936" cy="400110"/>
          </a:xfrm>
          <a:prstGeom prst="rect">
            <a:avLst/>
          </a:prstGeom>
          <a:noFill/>
        </p:spPr>
        <p:txBody>
          <a:bodyPr wrap="square" rtlCol="0">
            <a:spAutoFit/>
          </a:bodyPr>
          <a:lstStyle/>
          <a:p>
            <a:r>
              <a:rPr lang="en-GB" sz="1000" dirty="0" smtClean="0"/>
              <a:t>** A web-based service provided for the use of Police forces, Community Safety Partnerships (CSPs) </a:t>
            </a:r>
            <a:r>
              <a:rPr lang="en-GB" sz="1000" dirty="0"/>
              <a:t>and Her Majesty’s Inspectorate of </a:t>
            </a:r>
            <a:r>
              <a:rPr lang="en-GB" sz="1000" dirty="0" smtClean="0"/>
              <a:t>Constabulary and Fire &amp; Rescue Service (HMICFRS). </a:t>
            </a:r>
            <a:endParaRPr lang="en-GB" sz="1000" dirty="0"/>
          </a:p>
        </p:txBody>
      </p:sp>
      <p:sp>
        <p:nvSpPr>
          <p:cNvPr id="16" name="TextBox 15"/>
          <p:cNvSpPr txBox="1"/>
          <p:nvPr/>
        </p:nvSpPr>
        <p:spPr>
          <a:xfrm>
            <a:off x="0" y="6093296"/>
            <a:ext cx="9041346" cy="400110"/>
          </a:xfrm>
          <a:prstGeom prst="rect">
            <a:avLst/>
          </a:prstGeom>
          <a:noFill/>
        </p:spPr>
        <p:txBody>
          <a:bodyPr wrap="square" rtlCol="0">
            <a:spAutoFit/>
          </a:bodyPr>
          <a:lstStyle/>
          <a:p>
            <a:r>
              <a:rPr lang="en-GB" sz="1000" dirty="0" smtClean="0"/>
              <a:t>* Offences included within the Violence with </a:t>
            </a:r>
            <a:r>
              <a:rPr lang="en-GB" sz="1000" dirty="0"/>
              <a:t>Injury classification </a:t>
            </a:r>
            <a:r>
              <a:rPr lang="en-GB" sz="1000" dirty="0" smtClean="0"/>
              <a:t>changed in November 2017.  Offences involving “Death </a:t>
            </a:r>
            <a:r>
              <a:rPr lang="en-GB" sz="1000" dirty="0"/>
              <a:t>or Serious Injury – Unlawful </a:t>
            </a:r>
            <a:r>
              <a:rPr lang="en-GB" sz="1000" dirty="0" smtClean="0"/>
              <a:t>Driving” have now been removed and are in a separate category. Please note iQuanta related positions still relate to the former definition.</a:t>
            </a:r>
            <a:endParaRPr lang="en-GB" sz="1000" dirty="0"/>
          </a:p>
        </p:txBody>
      </p:sp>
      <p:pic>
        <p:nvPicPr>
          <p:cNvPr id="4" name="Picture 3"/>
          <p:cNvPicPr>
            <a:picLocks noChangeAspect="1"/>
          </p:cNvPicPr>
          <p:nvPr/>
        </p:nvPicPr>
        <p:blipFill>
          <a:blip r:embed="rId2"/>
          <a:stretch>
            <a:fillRect/>
          </a:stretch>
        </p:blipFill>
        <p:spPr>
          <a:xfrm>
            <a:off x="5024419" y="1164997"/>
            <a:ext cx="4016927" cy="1800000"/>
          </a:xfrm>
          <a:prstGeom prst="rect">
            <a:avLst/>
          </a:prstGeom>
        </p:spPr>
      </p:pic>
      <p:pic>
        <p:nvPicPr>
          <p:cNvPr id="8" name="Picture 7"/>
          <p:cNvPicPr>
            <a:picLocks noChangeAspect="1"/>
          </p:cNvPicPr>
          <p:nvPr/>
        </p:nvPicPr>
        <p:blipFill>
          <a:blip r:embed="rId3"/>
          <a:stretch>
            <a:fillRect/>
          </a:stretch>
        </p:blipFill>
        <p:spPr>
          <a:xfrm>
            <a:off x="5030454" y="4138887"/>
            <a:ext cx="4016927" cy="1800000"/>
          </a:xfrm>
          <a:prstGeom prst="rect">
            <a:avLst/>
          </a:prstGeom>
        </p:spPr>
      </p:pic>
    </p:spTree>
    <p:extLst>
      <p:ext uri="{BB962C8B-B14F-4D97-AF65-F5344CB8AC3E}">
        <p14:creationId xmlns:p14="http://schemas.microsoft.com/office/powerpoint/2010/main" val="2568737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107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12" name="TextBox 11"/>
          <p:cNvSpPr txBox="1"/>
          <p:nvPr/>
        </p:nvSpPr>
        <p:spPr>
          <a:xfrm>
            <a:off x="4986863" y="1079158"/>
            <a:ext cx="1236639" cy="261610"/>
          </a:xfrm>
          <a:prstGeom prst="rect">
            <a:avLst/>
          </a:prstGeom>
          <a:noFill/>
        </p:spPr>
        <p:txBody>
          <a:bodyPr wrap="square" rtlCol="0">
            <a:spAutoFit/>
          </a:bodyPr>
          <a:lstStyle/>
          <a:p>
            <a:pPr algn="ctr"/>
            <a:r>
              <a:rPr lang="en-GB" sz="1100" dirty="0" smtClean="0"/>
              <a:t>Figure 5</a:t>
            </a:r>
            <a:endParaRPr lang="en-GB" sz="1100" dirty="0"/>
          </a:p>
        </p:txBody>
      </p:sp>
      <p:sp>
        <p:nvSpPr>
          <p:cNvPr id="14" name="TextBox 13"/>
          <p:cNvSpPr txBox="1"/>
          <p:nvPr/>
        </p:nvSpPr>
        <p:spPr>
          <a:xfrm>
            <a:off x="5020819" y="3604264"/>
            <a:ext cx="1236639" cy="261610"/>
          </a:xfrm>
          <a:prstGeom prst="rect">
            <a:avLst/>
          </a:prstGeom>
          <a:noFill/>
        </p:spPr>
        <p:txBody>
          <a:bodyPr wrap="square" rtlCol="0">
            <a:spAutoFit/>
          </a:bodyPr>
          <a:lstStyle/>
          <a:p>
            <a:pPr algn="ctr"/>
            <a:r>
              <a:rPr lang="en-GB" sz="1100" dirty="0" smtClean="0"/>
              <a:t>Figure 6</a:t>
            </a:r>
            <a:endParaRPr lang="en-GB" sz="11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4</a:t>
            </a:fld>
            <a:endParaRPr lang="en-GB" dirty="0"/>
          </a:p>
        </p:txBody>
      </p:sp>
      <p:sp>
        <p:nvSpPr>
          <p:cNvPr id="13" name="TextBox 12"/>
          <p:cNvSpPr txBox="1"/>
          <p:nvPr/>
        </p:nvSpPr>
        <p:spPr>
          <a:xfrm>
            <a:off x="29479" y="642174"/>
            <a:ext cx="4752528" cy="338554"/>
          </a:xfrm>
          <a:prstGeom prst="rect">
            <a:avLst/>
          </a:prstGeom>
          <a:noFill/>
        </p:spPr>
        <p:txBody>
          <a:bodyPr wrap="square" rtlCol="0">
            <a:spAutoFit/>
          </a:bodyPr>
          <a:lstStyle/>
          <a:p>
            <a:pPr lvl="0"/>
            <a:r>
              <a:rPr lang="en-GB" sz="1600" b="1" u="sng" dirty="0"/>
              <a:t>Statistical </a:t>
            </a:r>
            <a:r>
              <a:rPr lang="en-GB" sz="1600" b="1" u="sng" dirty="0" smtClean="0"/>
              <a:t>Exceptions – Offences</a:t>
            </a:r>
            <a:endParaRPr lang="en-GB" sz="1200" dirty="0" smtClean="0">
              <a:solidFill>
                <a:srgbClr val="FF0000"/>
              </a:solidFill>
            </a:endParaRPr>
          </a:p>
        </p:txBody>
      </p:sp>
      <p:sp>
        <p:nvSpPr>
          <p:cNvPr id="11" name="TextBox 10"/>
          <p:cNvSpPr txBox="1"/>
          <p:nvPr/>
        </p:nvSpPr>
        <p:spPr>
          <a:xfrm>
            <a:off x="1116" y="3516066"/>
            <a:ext cx="4985747" cy="2862322"/>
          </a:xfrm>
          <a:prstGeom prst="rect">
            <a:avLst/>
          </a:prstGeom>
          <a:noFill/>
        </p:spPr>
        <p:txBody>
          <a:bodyPr wrap="square" rtlCol="0">
            <a:spAutoFit/>
          </a:bodyPr>
          <a:lstStyle/>
          <a:p>
            <a:r>
              <a:rPr lang="en-GB" sz="1200" b="1" dirty="0" smtClean="0"/>
              <a:t>Stalking and Harassment Offences</a:t>
            </a:r>
            <a:endParaRPr lang="en-GB" sz="1200" b="1" dirty="0"/>
          </a:p>
          <a:p>
            <a:pPr marL="171450" indent="-171450">
              <a:buFont typeface="Arial" panose="020B0604020202020204" pitchFamily="34" charset="0"/>
              <a:buChar char="•"/>
            </a:pPr>
            <a:r>
              <a:rPr lang="en-GB" sz="1200" dirty="0"/>
              <a:t>The </a:t>
            </a:r>
            <a:r>
              <a:rPr lang="en-GB" sz="1200" dirty="0" smtClean="0"/>
              <a:t>Force and 14 out of 14 districts experienced </a:t>
            </a:r>
            <a:r>
              <a:rPr lang="en-GB" sz="1200" dirty="0"/>
              <a:t>statistically significant </a:t>
            </a:r>
            <a:r>
              <a:rPr lang="en-GB" sz="1200" dirty="0" smtClean="0"/>
              <a:t>increases in April 2018.</a:t>
            </a:r>
            <a:endParaRPr lang="en-GB" sz="1200" dirty="0"/>
          </a:p>
          <a:p>
            <a:pPr marL="171450" indent="-171450">
              <a:buFont typeface="Arial" panose="020B0604020202020204" pitchFamily="34" charset="0"/>
              <a:buChar char="•"/>
            </a:pPr>
            <a:r>
              <a:rPr lang="en-GB" sz="1200" dirty="0" smtClean="0"/>
              <a:t>54.1% </a:t>
            </a:r>
            <a:r>
              <a:rPr lang="en-GB" sz="1200" dirty="0"/>
              <a:t>increase </a:t>
            </a:r>
            <a:r>
              <a:rPr lang="en-GB" sz="1200" dirty="0" smtClean="0"/>
              <a:t>(4,047 </a:t>
            </a:r>
            <a:r>
              <a:rPr lang="en-GB" sz="1200" dirty="0"/>
              <a:t>additional </a:t>
            </a:r>
            <a:r>
              <a:rPr lang="en-GB" sz="1200" dirty="0" smtClean="0"/>
              <a:t>offences). </a:t>
            </a:r>
            <a:r>
              <a:rPr lang="en-GB" sz="1200" dirty="0"/>
              <a:t>The national increase was </a:t>
            </a:r>
            <a:r>
              <a:rPr lang="en-GB" sz="1200" dirty="0" smtClean="0"/>
              <a:t>33.2%. </a:t>
            </a:r>
          </a:p>
          <a:p>
            <a:pPr marL="171450" indent="-171450">
              <a:buFont typeface="Arial" panose="020B0604020202020204" pitchFamily="34" charset="0"/>
              <a:buChar char="•"/>
            </a:pPr>
            <a:r>
              <a:rPr lang="en-GB" sz="1200" dirty="0"/>
              <a:t>We will see further increases to the number of recorded offences due to the change in the counting rules for Harassment. </a:t>
            </a:r>
          </a:p>
          <a:p>
            <a:pPr marL="171450" indent="-171450">
              <a:buFont typeface="Arial" panose="020B0604020202020204" pitchFamily="34" charset="0"/>
              <a:buChar char="•"/>
            </a:pPr>
            <a:r>
              <a:rPr lang="en-GB" sz="1200" dirty="0" smtClean="0"/>
              <a:t>Previously </a:t>
            </a:r>
            <a:r>
              <a:rPr lang="en-GB" sz="1200" dirty="0"/>
              <a:t>when someone </a:t>
            </a:r>
            <a:r>
              <a:rPr lang="en-GB" sz="1200" dirty="0" smtClean="0"/>
              <a:t>committed </a:t>
            </a:r>
            <a:r>
              <a:rPr lang="en-GB" sz="1200" dirty="0"/>
              <a:t>a Harassment type offence and another offence (such as ABH, Criminal Damage) we </a:t>
            </a:r>
            <a:r>
              <a:rPr lang="en-GB" sz="1200" dirty="0" smtClean="0"/>
              <a:t>always </a:t>
            </a:r>
            <a:r>
              <a:rPr lang="en-GB" sz="1200" dirty="0"/>
              <a:t>recorded just the other offence, not the harassment. From April 2018 onwards, we </a:t>
            </a:r>
            <a:r>
              <a:rPr lang="en-GB" sz="1200" dirty="0" smtClean="0"/>
              <a:t>record </a:t>
            </a:r>
            <a:r>
              <a:rPr lang="en-GB" sz="1200" dirty="0"/>
              <a:t>both the harassment and the most serious additional crime. </a:t>
            </a:r>
            <a:endParaRPr lang="en-GB" sz="1200" dirty="0" smtClean="0"/>
          </a:p>
          <a:p>
            <a:pPr marL="171450" indent="-171450">
              <a:buFont typeface="Arial" panose="020B0604020202020204" pitchFamily="34" charset="0"/>
              <a:buChar char="•"/>
            </a:pPr>
            <a:r>
              <a:rPr lang="en-GB" sz="1200" dirty="0" smtClean="0"/>
              <a:t>There </a:t>
            </a:r>
            <a:r>
              <a:rPr lang="en-GB" sz="1200" dirty="0"/>
              <a:t>are </a:t>
            </a:r>
            <a:r>
              <a:rPr lang="en-GB" sz="1200" dirty="0" smtClean="0"/>
              <a:t>no full year </a:t>
            </a:r>
            <a:r>
              <a:rPr lang="en-GB" sz="1200" dirty="0"/>
              <a:t>national or MSG comparisons on </a:t>
            </a:r>
            <a:r>
              <a:rPr lang="en-GB" sz="1200" dirty="0" smtClean="0"/>
              <a:t>iQuanta.</a:t>
            </a:r>
          </a:p>
          <a:p>
            <a:pPr marL="171450" indent="-171450">
              <a:buFont typeface="Arial" panose="020B0604020202020204" pitchFamily="34" charset="0"/>
              <a:buChar char="•"/>
            </a:pPr>
            <a:r>
              <a:rPr lang="en-GB" sz="1200" dirty="0" smtClean="0"/>
              <a:t>34.1% of offences were Domestic Abuse-related.</a:t>
            </a:r>
          </a:p>
          <a:p>
            <a:pPr marL="171450" lvl="0" indent="-171450">
              <a:buFont typeface="Arial" panose="020B0604020202020204" pitchFamily="34" charset="0"/>
              <a:buChar char="•"/>
            </a:pPr>
            <a:r>
              <a:rPr lang="en-GB" sz="1200" dirty="0" smtClean="0"/>
              <a:t>The forecast is that Stalking and Harassment offences will continue to increase.</a:t>
            </a:r>
            <a:endParaRPr lang="en-GB" sz="1200" dirty="0" smtClean="0">
              <a:solidFill>
                <a:srgbClr val="FF0000"/>
              </a:solidFill>
            </a:endParaRPr>
          </a:p>
        </p:txBody>
      </p:sp>
      <p:sp>
        <p:nvSpPr>
          <p:cNvPr id="16" name="TextBox 15"/>
          <p:cNvSpPr txBox="1"/>
          <p:nvPr/>
        </p:nvSpPr>
        <p:spPr>
          <a:xfrm>
            <a:off x="49301" y="1052736"/>
            <a:ext cx="4954748" cy="2492990"/>
          </a:xfrm>
          <a:prstGeom prst="rect">
            <a:avLst/>
          </a:prstGeom>
          <a:noFill/>
        </p:spPr>
        <p:txBody>
          <a:bodyPr wrap="square" rtlCol="0">
            <a:spAutoFit/>
          </a:bodyPr>
          <a:lstStyle/>
          <a:p>
            <a:r>
              <a:rPr lang="en-GB" sz="1200" b="1" dirty="0" smtClean="0"/>
              <a:t>Violence without Injury*</a:t>
            </a:r>
            <a:endParaRPr lang="en-GB" sz="1200" b="1" dirty="0"/>
          </a:p>
          <a:p>
            <a:pPr marL="171450" indent="-171450">
              <a:buFont typeface="Arial" panose="020B0604020202020204" pitchFamily="34" charset="0"/>
              <a:buChar char="•"/>
            </a:pPr>
            <a:r>
              <a:rPr lang="en-GB" sz="1200" dirty="0" smtClean="0"/>
              <a:t>The Force and six districts experienced </a:t>
            </a:r>
            <a:r>
              <a:rPr lang="en-GB" sz="1200" dirty="0"/>
              <a:t>statistically significant </a:t>
            </a:r>
            <a:r>
              <a:rPr lang="en-GB" sz="1200" dirty="0" smtClean="0"/>
              <a:t>increases in April 2018.</a:t>
            </a:r>
            <a:endParaRPr lang="en-GB" sz="1200" dirty="0"/>
          </a:p>
          <a:p>
            <a:pPr marL="171450" indent="-171450">
              <a:buFont typeface="Arial" panose="020B0604020202020204" pitchFamily="34" charset="0"/>
              <a:buChar char="•"/>
            </a:pPr>
            <a:r>
              <a:rPr lang="en-GB" sz="1200" dirty="0" smtClean="0"/>
              <a:t>21.6% </a:t>
            </a:r>
            <a:r>
              <a:rPr lang="en-GB" sz="1200" dirty="0"/>
              <a:t>increase </a:t>
            </a:r>
            <a:r>
              <a:rPr lang="en-GB" sz="1200" dirty="0" smtClean="0"/>
              <a:t>(3,045 offences). </a:t>
            </a:r>
          </a:p>
          <a:p>
            <a:pPr marL="171450" indent="-171450">
              <a:buFont typeface="Arial" panose="020B0604020202020204" pitchFamily="34" charset="0"/>
              <a:buChar char="•"/>
            </a:pPr>
            <a:r>
              <a:rPr lang="en-GB" sz="1200" dirty="0" smtClean="0"/>
              <a:t>Essex is 7</a:t>
            </a:r>
            <a:r>
              <a:rPr lang="en-GB" sz="1200" baseline="30000" dirty="0" smtClean="0"/>
              <a:t>th</a:t>
            </a:r>
            <a:r>
              <a:rPr lang="en-GB" sz="1200" dirty="0" smtClean="0"/>
              <a:t> in its </a:t>
            </a:r>
            <a:r>
              <a:rPr lang="en-GB" sz="1200" dirty="0"/>
              <a:t>MSG and </a:t>
            </a:r>
            <a:r>
              <a:rPr lang="en-GB" sz="1200" dirty="0" smtClean="0"/>
              <a:t>28</a:t>
            </a:r>
            <a:r>
              <a:rPr lang="en-GB" sz="1200" baseline="30000" dirty="0" smtClean="0"/>
              <a:t>th</a:t>
            </a:r>
            <a:r>
              <a:rPr lang="en-GB" sz="1200" dirty="0" smtClean="0"/>
              <a:t> nationally </a:t>
            </a:r>
            <a:r>
              <a:rPr lang="en-GB" sz="1200" dirty="0"/>
              <a:t>for crime increase</a:t>
            </a:r>
            <a:r>
              <a:rPr lang="en-GB" sz="1200" dirty="0" smtClean="0"/>
              <a:t>. Essex is 5</a:t>
            </a:r>
            <a:r>
              <a:rPr lang="en-GB" sz="1200" baseline="30000" dirty="0" smtClean="0"/>
              <a:t>th</a:t>
            </a:r>
            <a:r>
              <a:rPr lang="en-GB" sz="1200" dirty="0" smtClean="0"/>
              <a:t> in its MSG and 27</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smtClean="0"/>
              <a:t>89.5% </a:t>
            </a:r>
            <a:r>
              <a:rPr lang="en-GB" sz="1200" dirty="0"/>
              <a:t>of Violence without Injury is Common Assault.</a:t>
            </a:r>
          </a:p>
          <a:p>
            <a:pPr marL="171450" indent="-171450">
              <a:buFont typeface="Arial" panose="020B0604020202020204" pitchFamily="34" charset="0"/>
              <a:buChar char="•"/>
            </a:pPr>
            <a:r>
              <a:rPr lang="en-GB" sz="1200" dirty="0" smtClean="0"/>
              <a:t>86.1% </a:t>
            </a:r>
            <a:r>
              <a:rPr lang="en-GB" sz="1200" dirty="0"/>
              <a:t>of the increase in Violence </a:t>
            </a:r>
            <a:r>
              <a:rPr lang="en-GB" sz="1200" dirty="0" smtClean="0"/>
              <a:t>without </a:t>
            </a:r>
            <a:r>
              <a:rPr lang="en-GB" sz="1200" dirty="0"/>
              <a:t>Injury is due to the rise </a:t>
            </a:r>
            <a:r>
              <a:rPr lang="en-GB" sz="1200" dirty="0" smtClean="0"/>
              <a:t>in Common Assault. </a:t>
            </a:r>
          </a:p>
          <a:p>
            <a:pPr marL="171450" indent="-171450">
              <a:buFont typeface="Arial" panose="020B0604020202020204" pitchFamily="34" charset="0"/>
              <a:buChar char="•"/>
            </a:pPr>
            <a:r>
              <a:rPr lang="en-GB" sz="1200" dirty="0" smtClean="0"/>
              <a:t>Increases </a:t>
            </a:r>
            <a:r>
              <a:rPr lang="en-GB" sz="1200" dirty="0"/>
              <a:t>seen in 41 out of 42 forces. The national increase was </a:t>
            </a:r>
            <a:r>
              <a:rPr lang="en-GB" sz="1200" dirty="0" smtClean="0"/>
              <a:t>24.8%. </a:t>
            </a:r>
            <a:endParaRPr lang="en-GB" sz="1200" dirty="0"/>
          </a:p>
          <a:p>
            <a:pPr marL="171450" lvl="0" indent="-171450">
              <a:buFont typeface="Arial" panose="020B0604020202020204" pitchFamily="34" charset="0"/>
              <a:buChar char="•"/>
            </a:pPr>
            <a:r>
              <a:rPr lang="en-GB" sz="1200" dirty="0" smtClean="0"/>
              <a:t>The forecast is </a:t>
            </a:r>
            <a:r>
              <a:rPr lang="en-GB" sz="1200" dirty="0"/>
              <a:t>that </a:t>
            </a:r>
            <a:r>
              <a:rPr lang="en-GB" sz="1200" dirty="0" smtClean="0"/>
              <a:t>Violence without Injury offences will continue to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sp>
        <p:nvSpPr>
          <p:cNvPr id="18" name="TextBox 17"/>
          <p:cNvSpPr txBox="1"/>
          <p:nvPr/>
        </p:nvSpPr>
        <p:spPr>
          <a:xfrm>
            <a:off x="29564" y="6444044"/>
            <a:ext cx="7278740" cy="369332"/>
          </a:xfrm>
          <a:prstGeom prst="rect">
            <a:avLst/>
          </a:prstGeom>
          <a:noFill/>
        </p:spPr>
        <p:txBody>
          <a:bodyPr wrap="square" rtlCol="0">
            <a:spAutoFit/>
          </a:bodyPr>
          <a:lstStyle/>
          <a:p>
            <a:r>
              <a:rPr lang="en-GB" sz="900" dirty="0" smtClean="0"/>
              <a:t>* Offences included within the Violence without </a:t>
            </a:r>
            <a:r>
              <a:rPr lang="en-GB" sz="900" dirty="0"/>
              <a:t>Injury classification </a:t>
            </a:r>
            <a:r>
              <a:rPr lang="en-GB" sz="900" dirty="0" smtClean="0"/>
              <a:t>changed in November 2017.  Offences involving “Stalking and Harassment” have now been removed and are within a separate category. Please note iQuanta related positions still relate to the former definition.</a:t>
            </a:r>
            <a:endParaRPr lang="en-GB" sz="900" dirty="0"/>
          </a:p>
        </p:txBody>
      </p:sp>
      <p:pic>
        <p:nvPicPr>
          <p:cNvPr id="5" name="Picture 4"/>
          <p:cNvPicPr>
            <a:picLocks noChangeAspect="1"/>
          </p:cNvPicPr>
          <p:nvPr/>
        </p:nvPicPr>
        <p:blipFill>
          <a:blip r:embed="rId2"/>
          <a:stretch>
            <a:fillRect/>
          </a:stretch>
        </p:blipFill>
        <p:spPr>
          <a:xfrm>
            <a:off x="5004049" y="1326850"/>
            <a:ext cx="4016927" cy="1800000"/>
          </a:xfrm>
          <a:prstGeom prst="rect">
            <a:avLst/>
          </a:prstGeom>
        </p:spPr>
      </p:pic>
      <p:pic>
        <p:nvPicPr>
          <p:cNvPr id="7" name="Picture 6"/>
          <p:cNvPicPr>
            <a:picLocks noChangeAspect="1"/>
          </p:cNvPicPr>
          <p:nvPr/>
        </p:nvPicPr>
        <p:blipFill>
          <a:blip r:embed="rId3"/>
          <a:stretch>
            <a:fillRect/>
          </a:stretch>
        </p:blipFill>
        <p:spPr>
          <a:xfrm>
            <a:off x="5033870" y="3868555"/>
            <a:ext cx="4016927" cy="1800000"/>
          </a:xfrm>
          <a:prstGeom prst="rect">
            <a:avLst/>
          </a:prstGeom>
        </p:spPr>
      </p:pic>
    </p:spTree>
    <p:extLst>
      <p:ext uri="{BB962C8B-B14F-4D97-AF65-F5344CB8AC3E}">
        <p14:creationId xmlns:p14="http://schemas.microsoft.com/office/powerpoint/2010/main" val="1680663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12" name="TextBox 11"/>
          <p:cNvSpPr txBox="1"/>
          <p:nvPr/>
        </p:nvSpPr>
        <p:spPr>
          <a:xfrm>
            <a:off x="4987329" y="849923"/>
            <a:ext cx="1236639" cy="261610"/>
          </a:xfrm>
          <a:prstGeom prst="rect">
            <a:avLst/>
          </a:prstGeom>
          <a:noFill/>
        </p:spPr>
        <p:txBody>
          <a:bodyPr wrap="square" rtlCol="0">
            <a:spAutoFit/>
          </a:bodyPr>
          <a:lstStyle/>
          <a:p>
            <a:pPr algn="ctr"/>
            <a:r>
              <a:rPr lang="en-GB" sz="1100" dirty="0" smtClean="0"/>
              <a:t>Figure 7</a:t>
            </a:r>
            <a:endParaRPr lang="en-GB" sz="1100" dirty="0"/>
          </a:p>
        </p:txBody>
      </p:sp>
      <p:sp>
        <p:nvSpPr>
          <p:cNvPr id="14" name="TextBox 13"/>
          <p:cNvSpPr txBox="1"/>
          <p:nvPr/>
        </p:nvSpPr>
        <p:spPr>
          <a:xfrm>
            <a:off x="5030855" y="3933056"/>
            <a:ext cx="1236639" cy="261610"/>
          </a:xfrm>
          <a:prstGeom prst="rect">
            <a:avLst/>
          </a:prstGeom>
          <a:noFill/>
        </p:spPr>
        <p:txBody>
          <a:bodyPr wrap="square" rtlCol="0">
            <a:spAutoFit/>
          </a:bodyPr>
          <a:lstStyle/>
          <a:p>
            <a:pPr algn="ctr"/>
            <a:r>
              <a:rPr lang="en-GB" sz="1100" dirty="0" smtClean="0"/>
              <a:t>Figure 8</a:t>
            </a:r>
            <a:endParaRPr lang="en-GB" sz="11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5</a:t>
            </a:fld>
            <a:endParaRPr lang="en-GB" dirty="0"/>
          </a:p>
        </p:txBody>
      </p:sp>
      <p:sp>
        <p:nvSpPr>
          <p:cNvPr id="10" name="TextBox 9"/>
          <p:cNvSpPr txBox="1"/>
          <p:nvPr/>
        </p:nvSpPr>
        <p:spPr>
          <a:xfrm>
            <a:off x="104875" y="985952"/>
            <a:ext cx="4752528" cy="1938992"/>
          </a:xfrm>
          <a:prstGeom prst="rect">
            <a:avLst/>
          </a:prstGeom>
          <a:noFill/>
        </p:spPr>
        <p:txBody>
          <a:bodyPr wrap="square" rtlCol="0">
            <a:spAutoFit/>
          </a:bodyPr>
          <a:lstStyle/>
          <a:p>
            <a:r>
              <a:rPr lang="en-GB" sz="1200" b="1" dirty="0" smtClean="0"/>
              <a:t>Robbery of Business Property</a:t>
            </a:r>
            <a:endParaRPr lang="en-GB" sz="1200" b="1" dirty="0"/>
          </a:p>
          <a:p>
            <a:pPr marL="171450" indent="-171450">
              <a:buFont typeface="Arial" panose="020B0604020202020204" pitchFamily="34" charset="0"/>
              <a:buChar char="•"/>
            </a:pPr>
            <a:r>
              <a:rPr lang="en-GB" sz="1200" dirty="0"/>
              <a:t>The </a:t>
            </a:r>
            <a:r>
              <a:rPr lang="en-GB" sz="1200" dirty="0" smtClean="0"/>
              <a:t>Force and four out of 14 districts experienced </a:t>
            </a:r>
            <a:r>
              <a:rPr lang="en-GB" sz="1200" dirty="0"/>
              <a:t>statistically significant </a:t>
            </a:r>
            <a:r>
              <a:rPr lang="en-GB" sz="1200" dirty="0" smtClean="0"/>
              <a:t>increases in April 2018.</a:t>
            </a:r>
            <a:endParaRPr lang="en-GB" sz="1200" dirty="0"/>
          </a:p>
          <a:p>
            <a:pPr marL="171450" indent="-171450">
              <a:buFont typeface="Arial" panose="020B0604020202020204" pitchFamily="34" charset="0"/>
              <a:buChar char="•"/>
            </a:pPr>
            <a:r>
              <a:rPr lang="en-GB" sz="1200" dirty="0" smtClean="0"/>
              <a:t>51.7% </a:t>
            </a:r>
            <a:r>
              <a:rPr lang="en-GB" sz="1200" dirty="0"/>
              <a:t>increase </a:t>
            </a:r>
            <a:r>
              <a:rPr lang="en-GB" sz="1200" dirty="0" smtClean="0"/>
              <a:t>(62 </a:t>
            </a:r>
            <a:r>
              <a:rPr lang="en-GB" sz="1200" dirty="0"/>
              <a:t>additional offences</a:t>
            </a:r>
            <a:r>
              <a:rPr lang="en-GB" sz="1200" dirty="0" smtClean="0"/>
              <a:t>). </a:t>
            </a:r>
          </a:p>
          <a:p>
            <a:pPr marL="171450" indent="-171450">
              <a:buFont typeface="Arial" panose="020B0604020202020204" pitchFamily="34" charset="0"/>
              <a:buChar char="•"/>
            </a:pPr>
            <a:r>
              <a:rPr lang="en-GB" sz="1200" dirty="0" smtClean="0"/>
              <a:t>Essex is 5</a:t>
            </a:r>
            <a:r>
              <a:rPr lang="en-GB" sz="1200" baseline="30000" dirty="0" smtClean="0"/>
              <a:t>th</a:t>
            </a:r>
            <a:r>
              <a:rPr lang="en-GB" sz="1200" dirty="0" smtClean="0"/>
              <a:t> in its </a:t>
            </a:r>
            <a:r>
              <a:rPr lang="en-GB" sz="1200" dirty="0"/>
              <a:t>MSG </a:t>
            </a:r>
            <a:r>
              <a:rPr lang="en-GB" sz="1200" dirty="0" smtClean="0"/>
              <a:t>and 28</a:t>
            </a:r>
            <a:r>
              <a:rPr lang="en-GB" sz="1200" baseline="30000" dirty="0" smtClean="0"/>
              <a:t>th</a:t>
            </a:r>
            <a:r>
              <a:rPr lang="en-GB" sz="1200" dirty="0" smtClean="0"/>
              <a:t> nationally </a:t>
            </a:r>
            <a:r>
              <a:rPr lang="en-GB" sz="1200" dirty="0"/>
              <a:t>for crime increase</a:t>
            </a:r>
            <a:r>
              <a:rPr lang="en-GB" sz="1200" dirty="0" smtClean="0"/>
              <a:t>. Essex is 6</a:t>
            </a:r>
            <a:r>
              <a:rPr lang="en-GB" sz="1200" baseline="30000" dirty="0" smtClean="0"/>
              <a:t>th</a:t>
            </a:r>
            <a:r>
              <a:rPr lang="en-GB" sz="1200" dirty="0" smtClean="0"/>
              <a:t> in its MSG and 28</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31 </a:t>
            </a:r>
            <a:r>
              <a:rPr lang="en-GB" sz="1200" dirty="0"/>
              <a:t>out of 42 forces. </a:t>
            </a:r>
          </a:p>
          <a:p>
            <a:pPr marL="171450" lvl="0" indent="-171450">
              <a:buFont typeface="Arial" panose="020B0604020202020204" pitchFamily="34" charset="0"/>
              <a:buChar char="•"/>
            </a:pPr>
            <a:r>
              <a:rPr lang="en-GB" sz="1200" dirty="0" smtClean="0"/>
              <a:t>The forecast is </a:t>
            </a:r>
            <a:r>
              <a:rPr lang="en-GB" sz="1200" dirty="0"/>
              <a:t>that </a:t>
            </a:r>
            <a:r>
              <a:rPr lang="en-GB" sz="1200" dirty="0" smtClean="0"/>
              <a:t>Robbery of Business Property will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pic>
        <p:nvPicPr>
          <p:cNvPr id="5" name="Picture 4"/>
          <p:cNvPicPr>
            <a:picLocks noChangeAspect="1"/>
          </p:cNvPicPr>
          <p:nvPr/>
        </p:nvPicPr>
        <p:blipFill>
          <a:blip r:embed="rId2"/>
          <a:stretch>
            <a:fillRect/>
          </a:stretch>
        </p:blipFill>
        <p:spPr>
          <a:xfrm>
            <a:off x="4987329" y="1147859"/>
            <a:ext cx="4016927" cy="1800000"/>
          </a:xfrm>
          <a:prstGeom prst="rect">
            <a:avLst/>
          </a:prstGeom>
        </p:spPr>
      </p:pic>
      <p:sp>
        <p:nvSpPr>
          <p:cNvPr id="15" name="TextBox 14"/>
          <p:cNvSpPr txBox="1"/>
          <p:nvPr/>
        </p:nvSpPr>
        <p:spPr>
          <a:xfrm>
            <a:off x="107504" y="4032354"/>
            <a:ext cx="4752528" cy="1754326"/>
          </a:xfrm>
          <a:prstGeom prst="rect">
            <a:avLst/>
          </a:prstGeom>
          <a:noFill/>
        </p:spPr>
        <p:txBody>
          <a:bodyPr wrap="square" rtlCol="0">
            <a:spAutoFit/>
          </a:bodyPr>
          <a:lstStyle/>
          <a:p>
            <a:r>
              <a:rPr lang="en-GB" sz="1200" b="1" dirty="0" smtClean="0"/>
              <a:t>Dwelling Burglary Offences</a:t>
            </a:r>
            <a:endParaRPr lang="en-GB" sz="1200" b="1" dirty="0"/>
          </a:p>
          <a:p>
            <a:pPr marL="171450" indent="-171450">
              <a:buFont typeface="Arial" panose="020B0604020202020204" pitchFamily="34" charset="0"/>
              <a:buChar char="•"/>
            </a:pPr>
            <a:r>
              <a:rPr lang="en-GB" sz="1200" dirty="0"/>
              <a:t>The </a:t>
            </a:r>
            <a:r>
              <a:rPr lang="en-GB" sz="1200" dirty="0" smtClean="0"/>
              <a:t>Force and one out of 14 districts experienced a statistically </a:t>
            </a:r>
            <a:r>
              <a:rPr lang="en-GB" sz="1200" dirty="0"/>
              <a:t>significant </a:t>
            </a:r>
            <a:r>
              <a:rPr lang="en-GB" sz="1200" dirty="0" smtClean="0"/>
              <a:t>decrease in April 2018.</a:t>
            </a:r>
            <a:endParaRPr lang="en-GB" sz="1200" dirty="0"/>
          </a:p>
          <a:p>
            <a:pPr marL="171450" indent="-171450">
              <a:buFont typeface="Arial" panose="020B0604020202020204" pitchFamily="34" charset="0"/>
              <a:buChar char="•"/>
            </a:pPr>
            <a:r>
              <a:rPr lang="en-GB" sz="1200" dirty="0" smtClean="0"/>
              <a:t>1.6% decrease (111 fewer offences). </a:t>
            </a:r>
          </a:p>
          <a:p>
            <a:pPr marL="171450" indent="-171450">
              <a:buFont typeface="Arial" panose="020B0604020202020204" pitchFamily="34" charset="0"/>
              <a:buChar char="•"/>
            </a:pPr>
            <a:r>
              <a:rPr lang="en-GB" sz="1200" dirty="0" smtClean="0"/>
              <a:t>The number of crimes solved increased: by 16.9% (86 more to 595 solved outcomes).</a:t>
            </a:r>
          </a:p>
          <a:p>
            <a:pPr marL="171450" indent="-171450">
              <a:buFont typeface="Arial" panose="020B0604020202020204" pitchFamily="34" charset="0"/>
              <a:buChar char="•"/>
            </a:pPr>
            <a:r>
              <a:rPr lang="en-GB" sz="1200" dirty="0" smtClean="0"/>
              <a:t>The solved rate increased by 1.3% points to 8.5%</a:t>
            </a:r>
          </a:p>
          <a:p>
            <a:pPr marL="171450" lvl="0" indent="-171450">
              <a:buFont typeface="Arial" panose="020B0604020202020204" pitchFamily="34" charset="0"/>
              <a:buChar char="•"/>
            </a:pPr>
            <a:r>
              <a:rPr lang="en-GB" sz="1200" dirty="0" smtClean="0"/>
              <a:t>The forecast is </a:t>
            </a:r>
            <a:r>
              <a:rPr lang="en-GB" sz="1200" dirty="0"/>
              <a:t>that </a:t>
            </a:r>
            <a:r>
              <a:rPr lang="en-GB" sz="1200" dirty="0" smtClean="0"/>
              <a:t>Dwelling Burglary Offences will decrease.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pic>
        <p:nvPicPr>
          <p:cNvPr id="7" name="Picture 6"/>
          <p:cNvPicPr>
            <a:picLocks noChangeAspect="1"/>
          </p:cNvPicPr>
          <p:nvPr/>
        </p:nvPicPr>
        <p:blipFill>
          <a:blip r:embed="rId3"/>
          <a:stretch>
            <a:fillRect/>
          </a:stretch>
        </p:blipFill>
        <p:spPr>
          <a:xfrm>
            <a:off x="4987328" y="4201374"/>
            <a:ext cx="4016927" cy="1800000"/>
          </a:xfrm>
          <a:prstGeom prst="rect">
            <a:avLst/>
          </a:prstGeom>
        </p:spPr>
      </p:pic>
    </p:spTree>
    <p:extLst>
      <p:ext uri="{BB962C8B-B14F-4D97-AF65-F5344CB8AC3E}">
        <p14:creationId xmlns:p14="http://schemas.microsoft.com/office/powerpoint/2010/main" val="3932174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12" name="TextBox 11"/>
          <p:cNvSpPr txBox="1"/>
          <p:nvPr/>
        </p:nvSpPr>
        <p:spPr>
          <a:xfrm>
            <a:off x="4987329" y="849923"/>
            <a:ext cx="1236639" cy="261610"/>
          </a:xfrm>
          <a:prstGeom prst="rect">
            <a:avLst/>
          </a:prstGeom>
          <a:noFill/>
        </p:spPr>
        <p:txBody>
          <a:bodyPr wrap="square" rtlCol="0">
            <a:spAutoFit/>
          </a:bodyPr>
          <a:lstStyle/>
          <a:p>
            <a:pPr algn="ctr"/>
            <a:r>
              <a:rPr lang="en-GB" sz="1100" dirty="0" smtClean="0"/>
              <a:t>Figure 9</a:t>
            </a:r>
            <a:endParaRPr lang="en-GB" sz="1100" dirty="0"/>
          </a:p>
        </p:txBody>
      </p:sp>
      <p:sp>
        <p:nvSpPr>
          <p:cNvPr id="14" name="TextBox 13"/>
          <p:cNvSpPr txBox="1"/>
          <p:nvPr/>
        </p:nvSpPr>
        <p:spPr>
          <a:xfrm>
            <a:off x="5030855" y="4175502"/>
            <a:ext cx="1236639" cy="261610"/>
          </a:xfrm>
          <a:prstGeom prst="rect">
            <a:avLst/>
          </a:prstGeom>
          <a:noFill/>
        </p:spPr>
        <p:txBody>
          <a:bodyPr wrap="square" rtlCol="0">
            <a:spAutoFit/>
          </a:bodyPr>
          <a:lstStyle/>
          <a:p>
            <a:pPr algn="ctr"/>
            <a:r>
              <a:rPr lang="en-GB" sz="1100" dirty="0" smtClean="0"/>
              <a:t>Figure 10</a:t>
            </a:r>
            <a:endParaRPr lang="en-GB" sz="11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6</a:t>
            </a:fld>
            <a:endParaRPr lang="en-GB" dirty="0"/>
          </a:p>
        </p:txBody>
      </p:sp>
      <p:sp>
        <p:nvSpPr>
          <p:cNvPr id="11" name="TextBox 10"/>
          <p:cNvSpPr txBox="1"/>
          <p:nvPr/>
        </p:nvSpPr>
        <p:spPr>
          <a:xfrm>
            <a:off x="142151" y="889191"/>
            <a:ext cx="4888704" cy="1938992"/>
          </a:xfrm>
          <a:prstGeom prst="rect">
            <a:avLst/>
          </a:prstGeom>
          <a:noFill/>
        </p:spPr>
        <p:txBody>
          <a:bodyPr wrap="square" rtlCol="0">
            <a:spAutoFit/>
          </a:bodyPr>
          <a:lstStyle/>
          <a:p>
            <a:r>
              <a:rPr lang="en-GB" sz="1200" b="1" dirty="0" smtClean="0"/>
              <a:t>Hate Crime </a:t>
            </a:r>
            <a:r>
              <a:rPr lang="en-GB" sz="1200" dirty="0" smtClean="0"/>
              <a:t>(As defined by the Home Office)</a:t>
            </a:r>
            <a:endParaRPr lang="en-GB" sz="1200" dirty="0"/>
          </a:p>
          <a:p>
            <a:pPr marL="171450" indent="-171450">
              <a:buFont typeface="Arial" panose="020B0604020202020204" pitchFamily="34" charset="0"/>
              <a:buChar char="•"/>
            </a:pPr>
            <a:r>
              <a:rPr lang="en-GB" sz="1200" dirty="0"/>
              <a:t>The </a:t>
            </a:r>
            <a:r>
              <a:rPr lang="en-GB" sz="1200" dirty="0" smtClean="0"/>
              <a:t>Force experienced a statistically </a:t>
            </a:r>
            <a:r>
              <a:rPr lang="en-GB" sz="1200" dirty="0"/>
              <a:t>significant </a:t>
            </a:r>
            <a:r>
              <a:rPr lang="en-GB" sz="1200" dirty="0" smtClean="0"/>
              <a:t>increase in April 2018. </a:t>
            </a:r>
          </a:p>
          <a:p>
            <a:pPr marL="171450" indent="-171450">
              <a:buFont typeface="Arial" panose="020B0604020202020204" pitchFamily="34" charset="0"/>
              <a:buChar char="•"/>
            </a:pPr>
            <a:r>
              <a:rPr lang="en-GB" sz="1200" dirty="0" smtClean="0"/>
              <a:t>6.7% </a:t>
            </a:r>
            <a:r>
              <a:rPr lang="en-GB" sz="1200" dirty="0"/>
              <a:t>increase </a:t>
            </a:r>
            <a:r>
              <a:rPr lang="en-GB" sz="1200" dirty="0" smtClean="0"/>
              <a:t>(134 </a:t>
            </a:r>
            <a:r>
              <a:rPr lang="en-GB" sz="1200" dirty="0"/>
              <a:t>additional offences</a:t>
            </a:r>
            <a:r>
              <a:rPr lang="en-GB" sz="1200" dirty="0" smtClean="0"/>
              <a:t>). </a:t>
            </a:r>
          </a:p>
          <a:p>
            <a:pPr marL="171450" indent="-171450">
              <a:buFont typeface="Arial" panose="020B0604020202020204" pitchFamily="34" charset="0"/>
              <a:buChar char="•"/>
            </a:pPr>
            <a:r>
              <a:rPr lang="en-GB" sz="1200" dirty="0" smtClean="0"/>
              <a:t>Racially/Religiously Aggravated offences, which are a sub set of Hate Crime decreased by 1.7% (21 less offences).</a:t>
            </a:r>
          </a:p>
          <a:p>
            <a:pPr marL="171450" indent="-171450">
              <a:buFont typeface="Arial" panose="020B0604020202020204" pitchFamily="34" charset="0"/>
              <a:buChar char="•"/>
            </a:pPr>
            <a:r>
              <a:rPr lang="en-GB" sz="1200" dirty="0" smtClean="0"/>
              <a:t>Age, Disability, Homophobic and </a:t>
            </a:r>
            <a:r>
              <a:rPr lang="en-GB" sz="1200" smtClean="0"/>
              <a:t>Transgender offences, </a:t>
            </a:r>
            <a:r>
              <a:rPr lang="en-GB" sz="1200" dirty="0" smtClean="0"/>
              <a:t>as subsets of Hate Crime have all increased, the largest increase in volume being Disability with 74 more offences this year (42.8% increase).</a:t>
            </a:r>
          </a:p>
          <a:p>
            <a:pPr marL="171450" indent="-171450">
              <a:buFont typeface="Arial" panose="020B0604020202020204" pitchFamily="34" charset="0"/>
              <a:buChar char="•"/>
            </a:pPr>
            <a:r>
              <a:rPr lang="en-GB" sz="1200" dirty="0"/>
              <a:t>There are no full year national or MSG comparisons on iQuanta.</a:t>
            </a:r>
          </a:p>
          <a:p>
            <a:pPr marL="171450" indent="-171450">
              <a:buFont typeface="Arial" panose="020B0604020202020204" pitchFamily="34" charset="0"/>
              <a:buChar char="•"/>
            </a:pPr>
            <a:r>
              <a:rPr lang="en-GB" sz="1200" dirty="0" smtClean="0"/>
              <a:t>The forecast is that Hate Crime offences will decrease.</a:t>
            </a:r>
          </a:p>
        </p:txBody>
      </p:sp>
      <p:sp>
        <p:nvSpPr>
          <p:cNvPr id="15" name="TextBox 14"/>
          <p:cNvSpPr txBox="1"/>
          <p:nvPr/>
        </p:nvSpPr>
        <p:spPr>
          <a:xfrm>
            <a:off x="98625" y="4298320"/>
            <a:ext cx="4888704" cy="1754326"/>
          </a:xfrm>
          <a:prstGeom prst="rect">
            <a:avLst/>
          </a:prstGeom>
          <a:noFill/>
        </p:spPr>
        <p:txBody>
          <a:bodyPr wrap="square" rtlCol="0">
            <a:spAutoFit/>
          </a:bodyPr>
          <a:lstStyle/>
          <a:p>
            <a:r>
              <a:rPr lang="en-GB" sz="1200" b="1" dirty="0" smtClean="0"/>
              <a:t>Possession of Drugs</a:t>
            </a:r>
          </a:p>
          <a:p>
            <a:pPr marL="171450" indent="-171450">
              <a:buFont typeface="Arial" panose="020B0604020202020204" pitchFamily="34" charset="0"/>
              <a:buChar char="•"/>
            </a:pPr>
            <a:r>
              <a:rPr lang="en-GB" sz="1200" dirty="0" smtClean="0"/>
              <a:t>The Force and six out of 14 districts experienced statistically </a:t>
            </a:r>
            <a:r>
              <a:rPr lang="en-GB" sz="1200" dirty="0"/>
              <a:t>significant </a:t>
            </a:r>
            <a:r>
              <a:rPr lang="en-GB" sz="1200" dirty="0" smtClean="0"/>
              <a:t>increases in April 2018. </a:t>
            </a:r>
          </a:p>
          <a:p>
            <a:pPr marL="171450" indent="-171450">
              <a:buFont typeface="Arial" panose="020B0604020202020204" pitchFamily="34" charset="0"/>
              <a:buChar char="•"/>
            </a:pPr>
            <a:r>
              <a:rPr lang="en-GB" sz="1200" dirty="0" smtClean="0"/>
              <a:t>3.3% increase (86 more offences). </a:t>
            </a:r>
          </a:p>
          <a:p>
            <a:pPr marL="171450" indent="-171450">
              <a:buFont typeface="Arial" panose="020B0604020202020204" pitchFamily="34" charset="0"/>
              <a:buChar char="•"/>
            </a:pPr>
            <a:r>
              <a:rPr lang="en-GB" sz="1200" dirty="0" smtClean="0"/>
              <a:t>Essex is 6</a:t>
            </a:r>
            <a:r>
              <a:rPr lang="en-GB" sz="1200" baseline="30000" dirty="0" smtClean="0"/>
              <a:t>th</a:t>
            </a:r>
            <a:r>
              <a:rPr lang="en-GB" sz="1200" dirty="0" smtClean="0"/>
              <a:t> in its </a:t>
            </a:r>
            <a:r>
              <a:rPr lang="en-GB" sz="1200" dirty="0"/>
              <a:t>MSG and </a:t>
            </a:r>
            <a:r>
              <a:rPr lang="en-GB" sz="1200" dirty="0" smtClean="0"/>
              <a:t>28</a:t>
            </a:r>
            <a:r>
              <a:rPr lang="en-GB" sz="1200" baseline="30000" dirty="0" smtClean="0"/>
              <a:t>th</a:t>
            </a:r>
            <a:r>
              <a:rPr lang="en-GB" sz="1200" dirty="0" smtClean="0"/>
              <a:t> nationally </a:t>
            </a:r>
            <a:r>
              <a:rPr lang="en-GB" sz="1200" dirty="0"/>
              <a:t>for crime increase</a:t>
            </a:r>
            <a:r>
              <a:rPr lang="en-GB" sz="1200" dirty="0" smtClean="0"/>
              <a:t>. Essex is 5</a:t>
            </a:r>
            <a:r>
              <a:rPr lang="en-GB" sz="1200" baseline="30000" dirty="0" smtClean="0"/>
              <a:t>th</a:t>
            </a:r>
            <a:r>
              <a:rPr lang="en-GB" sz="1200" dirty="0" smtClean="0"/>
              <a:t> in its MSG and 21</a:t>
            </a:r>
            <a:r>
              <a:rPr lang="en-GB" sz="1200" baseline="30000" dirty="0" smtClean="0"/>
              <a:t>st</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1</a:t>
            </a:r>
            <a:r>
              <a:rPr lang="en-GB" sz="1200" dirty="0" smtClean="0"/>
              <a:t>9 </a:t>
            </a:r>
            <a:r>
              <a:rPr lang="en-GB" sz="1200" dirty="0"/>
              <a:t>out of 42 forces. </a:t>
            </a:r>
            <a:endParaRPr lang="en-GB" sz="1200" dirty="0" smtClean="0"/>
          </a:p>
          <a:p>
            <a:pPr marL="171450" indent="-171450">
              <a:buFont typeface="Arial" panose="020B0604020202020204" pitchFamily="34" charset="0"/>
              <a:buChar char="•"/>
            </a:pPr>
            <a:r>
              <a:rPr lang="en-GB" sz="1200" dirty="0" smtClean="0"/>
              <a:t>The forecast is that Possession of Drugs offences will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pic>
        <p:nvPicPr>
          <p:cNvPr id="5" name="Picture 4"/>
          <p:cNvPicPr>
            <a:picLocks noChangeAspect="1"/>
          </p:cNvPicPr>
          <p:nvPr/>
        </p:nvPicPr>
        <p:blipFill>
          <a:blip r:embed="rId2"/>
          <a:stretch>
            <a:fillRect/>
          </a:stretch>
        </p:blipFill>
        <p:spPr>
          <a:xfrm>
            <a:off x="5030855" y="1161821"/>
            <a:ext cx="4016927" cy="1800000"/>
          </a:xfrm>
          <a:prstGeom prst="rect">
            <a:avLst/>
          </a:prstGeom>
        </p:spPr>
      </p:pic>
      <p:pic>
        <p:nvPicPr>
          <p:cNvPr id="7" name="Picture 6"/>
          <p:cNvPicPr>
            <a:picLocks noChangeAspect="1"/>
          </p:cNvPicPr>
          <p:nvPr/>
        </p:nvPicPr>
        <p:blipFill>
          <a:blip r:embed="rId3"/>
          <a:stretch>
            <a:fillRect/>
          </a:stretch>
        </p:blipFill>
        <p:spPr>
          <a:xfrm>
            <a:off x="5030855" y="4487271"/>
            <a:ext cx="4016927" cy="1800000"/>
          </a:xfrm>
          <a:prstGeom prst="rect">
            <a:avLst/>
          </a:prstGeom>
        </p:spPr>
      </p:pic>
    </p:spTree>
    <p:extLst>
      <p:ext uri="{BB962C8B-B14F-4D97-AF65-F5344CB8AC3E}">
        <p14:creationId xmlns:p14="http://schemas.microsoft.com/office/powerpoint/2010/main" val="3398628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12" name="TextBox 11"/>
          <p:cNvSpPr txBox="1"/>
          <p:nvPr/>
        </p:nvSpPr>
        <p:spPr>
          <a:xfrm>
            <a:off x="5003894" y="908720"/>
            <a:ext cx="1236639" cy="261610"/>
          </a:xfrm>
          <a:prstGeom prst="rect">
            <a:avLst/>
          </a:prstGeom>
          <a:noFill/>
        </p:spPr>
        <p:txBody>
          <a:bodyPr wrap="square" rtlCol="0">
            <a:spAutoFit/>
          </a:bodyPr>
          <a:lstStyle/>
          <a:p>
            <a:pPr algn="ctr"/>
            <a:r>
              <a:rPr lang="en-GB" sz="1100" dirty="0" smtClean="0"/>
              <a:t>Figure 11</a:t>
            </a:r>
            <a:endParaRPr lang="en-GB" sz="11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7</a:t>
            </a:fld>
            <a:endParaRPr lang="en-GB" dirty="0"/>
          </a:p>
        </p:txBody>
      </p:sp>
      <p:sp>
        <p:nvSpPr>
          <p:cNvPr id="14" name="TextBox 13"/>
          <p:cNvSpPr txBox="1"/>
          <p:nvPr/>
        </p:nvSpPr>
        <p:spPr>
          <a:xfrm>
            <a:off x="5003894" y="4031486"/>
            <a:ext cx="1236639" cy="261610"/>
          </a:xfrm>
          <a:prstGeom prst="rect">
            <a:avLst/>
          </a:prstGeom>
          <a:noFill/>
        </p:spPr>
        <p:txBody>
          <a:bodyPr wrap="square" rtlCol="0">
            <a:spAutoFit/>
          </a:bodyPr>
          <a:lstStyle/>
          <a:p>
            <a:pPr algn="ctr"/>
            <a:r>
              <a:rPr lang="en-GB" sz="1100" dirty="0" smtClean="0"/>
              <a:t>Figure 12</a:t>
            </a:r>
            <a:endParaRPr lang="en-GB" sz="1100" dirty="0"/>
          </a:p>
        </p:txBody>
      </p:sp>
      <p:sp>
        <p:nvSpPr>
          <p:cNvPr id="15" name="TextBox 14"/>
          <p:cNvSpPr txBox="1"/>
          <p:nvPr/>
        </p:nvSpPr>
        <p:spPr>
          <a:xfrm>
            <a:off x="111827" y="862565"/>
            <a:ext cx="4752528" cy="2308324"/>
          </a:xfrm>
          <a:prstGeom prst="rect">
            <a:avLst/>
          </a:prstGeom>
          <a:noFill/>
        </p:spPr>
        <p:txBody>
          <a:bodyPr wrap="square" rtlCol="0">
            <a:spAutoFit/>
          </a:bodyPr>
          <a:lstStyle/>
          <a:p>
            <a:r>
              <a:rPr lang="en-GB" sz="1200" b="1" dirty="0" smtClean="0"/>
              <a:t>Possession of Weapons</a:t>
            </a:r>
            <a:endParaRPr lang="en-GB" sz="1200" b="1" dirty="0"/>
          </a:p>
          <a:p>
            <a:pPr marL="171450" indent="-171450">
              <a:buFont typeface="Arial" panose="020B0604020202020204" pitchFamily="34" charset="0"/>
              <a:buChar char="•"/>
            </a:pPr>
            <a:r>
              <a:rPr lang="en-GB" sz="1200" dirty="0"/>
              <a:t>The </a:t>
            </a:r>
            <a:r>
              <a:rPr lang="en-GB" sz="1200" dirty="0" smtClean="0"/>
              <a:t>Force and two out of 14 districts experienced </a:t>
            </a:r>
            <a:r>
              <a:rPr lang="en-GB" sz="1200" dirty="0"/>
              <a:t>statistically significant </a:t>
            </a:r>
            <a:r>
              <a:rPr lang="en-GB" sz="1200" dirty="0" smtClean="0"/>
              <a:t>increases in April 2018. </a:t>
            </a:r>
            <a:endParaRPr lang="en-GB" sz="1200" dirty="0"/>
          </a:p>
          <a:p>
            <a:pPr marL="171450" indent="-171450">
              <a:buFont typeface="Arial" panose="020B0604020202020204" pitchFamily="34" charset="0"/>
              <a:buChar char="•"/>
            </a:pPr>
            <a:r>
              <a:rPr lang="en-GB" sz="1200" dirty="0" smtClean="0"/>
              <a:t>46.0% </a:t>
            </a:r>
            <a:r>
              <a:rPr lang="en-GB" sz="1200" dirty="0"/>
              <a:t>increase </a:t>
            </a:r>
            <a:r>
              <a:rPr lang="en-GB" sz="1200" dirty="0" smtClean="0"/>
              <a:t>(630 </a:t>
            </a:r>
            <a:r>
              <a:rPr lang="en-GB" sz="1200" dirty="0"/>
              <a:t>offences</a:t>
            </a:r>
            <a:r>
              <a:rPr lang="en-GB" sz="1200" dirty="0" smtClean="0"/>
              <a:t>). However, 56.7% of this increase is due to offences committed at Stansted </a:t>
            </a:r>
            <a:r>
              <a:rPr lang="en-GB" sz="1200" dirty="0"/>
              <a:t>A</a:t>
            </a:r>
            <a:r>
              <a:rPr lang="en-GB" sz="1200" dirty="0" smtClean="0"/>
              <a:t>irport.</a:t>
            </a:r>
          </a:p>
          <a:p>
            <a:pPr marL="171450" indent="-171450">
              <a:buFont typeface="Arial" panose="020B0604020202020204" pitchFamily="34" charset="0"/>
              <a:buChar char="•"/>
            </a:pPr>
            <a:r>
              <a:rPr lang="en-GB" sz="1200" dirty="0" smtClean="0"/>
              <a:t>Stansted Airport accounts </a:t>
            </a:r>
            <a:r>
              <a:rPr lang="en-GB" sz="1200" dirty="0"/>
              <a:t>for </a:t>
            </a:r>
            <a:r>
              <a:rPr lang="en-GB" sz="1200" dirty="0" smtClean="0"/>
              <a:t>42.3% </a:t>
            </a:r>
            <a:r>
              <a:rPr lang="en-GB" sz="1200" dirty="0"/>
              <a:t>of total Possession of </a:t>
            </a:r>
            <a:r>
              <a:rPr lang="en-GB" sz="1200" dirty="0" smtClean="0"/>
              <a:t>Weapons This </a:t>
            </a:r>
            <a:r>
              <a:rPr lang="en-GB" sz="1200" dirty="0"/>
              <a:t>increase is due to more accurate crime recording practices.</a:t>
            </a:r>
          </a:p>
          <a:p>
            <a:pPr marL="171450" indent="-171450">
              <a:buFont typeface="Arial" panose="020B0604020202020204" pitchFamily="34" charset="0"/>
              <a:buChar char="•"/>
            </a:pPr>
            <a:r>
              <a:rPr lang="en-GB" sz="1200" dirty="0" smtClean="0"/>
              <a:t>Essex is 8</a:t>
            </a:r>
            <a:r>
              <a:rPr lang="en-GB" sz="1200" baseline="30000" dirty="0" smtClean="0"/>
              <a:t>th</a:t>
            </a:r>
            <a:r>
              <a:rPr lang="en-GB" sz="1200" dirty="0" smtClean="0"/>
              <a:t> in its </a:t>
            </a:r>
            <a:r>
              <a:rPr lang="en-GB" sz="1200" dirty="0"/>
              <a:t>MSG and </a:t>
            </a:r>
            <a:r>
              <a:rPr lang="en-GB" sz="1200" dirty="0" smtClean="0"/>
              <a:t>39</a:t>
            </a:r>
            <a:r>
              <a:rPr lang="en-GB" sz="1200" baseline="30000" dirty="0" smtClean="0"/>
              <a:t>th</a:t>
            </a:r>
            <a:r>
              <a:rPr lang="en-GB" sz="1200" dirty="0" smtClean="0"/>
              <a:t> nationally </a:t>
            </a:r>
            <a:r>
              <a:rPr lang="en-GB" sz="1200" dirty="0"/>
              <a:t>for crime increase</a:t>
            </a:r>
            <a:r>
              <a:rPr lang="en-GB" sz="1200" dirty="0" smtClean="0"/>
              <a:t>. Essex is 8</a:t>
            </a:r>
            <a:r>
              <a:rPr lang="en-GB" sz="1200" baseline="30000" dirty="0" smtClean="0"/>
              <a:t>th</a:t>
            </a:r>
            <a:r>
              <a:rPr lang="en-GB" sz="1200" dirty="0" smtClean="0"/>
              <a:t> in its MSG and 42</a:t>
            </a:r>
            <a:r>
              <a:rPr lang="en-GB" sz="1200" baseline="30000" dirty="0" smtClean="0"/>
              <a:t>nd</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39 </a:t>
            </a:r>
            <a:r>
              <a:rPr lang="en-GB" sz="1200" dirty="0"/>
              <a:t>out of 42 forces. The national increase </a:t>
            </a:r>
            <a:r>
              <a:rPr lang="en-GB" sz="1200" dirty="0" smtClean="0"/>
              <a:t>was 25.2%.</a:t>
            </a:r>
          </a:p>
          <a:p>
            <a:pPr marL="171450" lvl="0" indent="-171450">
              <a:buFont typeface="Arial" panose="020B0604020202020204" pitchFamily="34" charset="0"/>
              <a:buChar char="•"/>
            </a:pPr>
            <a:r>
              <a:rPr lang="en-GB" sz="1200" dirty="0" smtClean="0"/>
              <a:t>The forecast is </a:t>
            </a:r>
            <a:r>
              <a:rPr lang="en-GB" sz="1200" dirty="0"/>
              <a:t>that </a:t>
            </a:r>
            <a:r>
              <a:rPr lang="en-GB" sz="1200" dirty="0" smtClean="0"/>
              <a:t>Possession of Weapons offences will increase.</a:t>
            </a:r>
            <a:endParaRPr lang="en-GB" sz="1200" dirty="0"/>
          </a:p>
        </p:txBody>
      </p:sp>
      <p:sp>
        <p:nvSpPr>
          <p:cNvPr id="16" name="TextBox 15"/>
          <p:cNvSpPr txBox="1"/>
          <p:nvPr/>
        </p:nvSpPr>
        <p:spPr>
          <a:xfrm>
            <a:off x="107504" y="4154304"/>
            <a:ext cx="4752528" cy="1938992"/>
          </a:xfrm>
          <a:prstGeom prst="rect">
            <a:avLst/>
          </a:prstGeom>
          <a:noFill/>
        </p:spPr>
        <p:txBody>
          <a:bodyPr wrap="square" rtlCol="0">
            <a:spAutoFit/>
          </a:bodyPr>
          <a:lstStyle/>
          <a:p>
            <a:r>
              <a:rPr lang="en-GB" sz="1200" b="1" dirty="0" smtClean="0"/>
              <a:t>Public Order</a:t>
            </a:r>
            <a:endParaRPr lang="en-GB" sz="1200" b="1" dirty="0"/>
          </a:p>
          <a:p>
            <a:pPr marL="171450" indent="-171450">
              <a:buFont typeface="Arial" panose="020B0604020202020204" pitchFamily="34" charset="0"/>
              <a:buChar char="•"/>
            </a:pPr>
            <a:r>
              <a:rPr lang="en-GB" sz="1200" dirty="0"/>
              <a:t>The </a:t>
            </a:r>
            <a:r>
              <a:rPr lang="en-GB" sz="1200" dirty="0" smtClean="0"/>
              <a:t>Force and six out of 14 districts experienced </a:t>
            </a:r>
            <a:r>
              <a:rPr lang="en-GB" sz="1200" dirty="0"/>
              <a:t>statistically significant </a:t>
            </a:r>
            <a:r>
              <a:rPr lang="en-GB" sz="1200" dirty="0" smtClean="0"/>
              <a:t>increases in April 2018.</a:t>
            </a:r>
            <a:endParaRPr lang="en-GB" sz="1200" dirty="0"/>
          </a:p>
          <a:p>
            <a:pPr marL="171450" indent="-171450">
              <a:buFont typeface="Arial" panose="020B0604020202020204" pitchFamily="34" charset="0"/>
              <a:buChar char="•"/>
            </a:pPr>
            <a:r>
              <a:rPr lang="en-GB" sz="1200" dirty="0" smtClean="0"/>
              <a:t>22.1% </a:t>
            </a:r>
            <a:r>
              <a:rPr lang="en-GB" sz="1200" dirty="0"/>
              <a:t>increase </a:t>
            </a:r>
            <a:r>
              <a:rPr lang="en-GB" sz="1200" dirty="0" smtClean="0"/>
              <a:t>(1,852 </a:t>
            </a:r>
            <a:r>
              <a:rPr lang="en-GB" sz="1200" dirty="0"/>
              <a:t>offences</a:t>
            </a:r>
            <a:r>
              <a:rPr lang="en-GB" sz="1200" dirty="0" smtClean="0"/>
              <a:t>). </a:t>
            </a:r>
          </a:p>
          <a:p>
            <a:pPr marL="171450" indent="-171450">
              <a:buFont typeface="Arial" panose="020B0604020202020204" pitchFamily="34" charset="0"/>
              <a:buChar char="•"/>
            </a:pPr>
            <a:r>
              <a:rPr lang="en-GB" sz="1200" dirty="0" smtClean="0"/>
              <a:t>Essex is 7</a:t>
            </a:r>
            <a:r>
              <a:rPr lang="en-GB" sz="1200" baseline="30000" dirty="0" smtClean="0"/>
              <a:t>th</a:t>
            </a:r>
            <a:r>
              <a:rPr lang="en-GB" sz="1200" dirty="0" smtClean="0"/>
              <a:t> in its </a:t>
            </a:r>
            <a:r>
              <a:rPr lang="en-GB" sz="1200" dirty="0"/>
              <a:t>MSG and </a:t>
            </a:r>
            <a:r>
              <a:rPr lang="en-GB" sz="1200" dirty="0" smtClean="0"/>
              <a:t>20</a:t>
            </a:r>
            <a:r>
              <a:rPr lang="en-GB" sz="1200" baseline="30000" dirty="0" smtClean="0"/>
              <a:t>th</a:t>
            </a:r>
            <a:r>
              <a:rPr lang="en-GB" sz="1200" dirty="0" smtClean="0"/>
              <a:t> nationally </a:t>
            </a:r>
            <a:r>
              <a:rPr lang="en-GB" sz="1200" dirty="0"/>
              <a:t>for crime increase</a:t>
            </a:r>
            <a:r>
              <a:rPr lang="en-GB" sz="1200" dirty="0" smtClean="0"/>
              <a:t>. Essex is 5</a:t>
            </a:r>
            <a:r>
              <a:rPr lang="en-GB" sz="1200" baseline="30000" dirty="0" smtClean="0"/>
              <a:t>th</a:t>
            </a:r>
            <a:r>
              <a:rPr lang="en-GB" sz="1200" dirty="0" smtClean="0"/>
              <a:t> in its MSG and 27</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41 </a:t>
            </a:r>
            <a:r>
              <a:rPr lang="en-GB" sz="1200" dirty="0"/>
              <a:t>out of 42 forces. The national increase was </a:t>
            </a:r>
            <a:r>
              <a:rPr lang="en-GB" sz="1200" dirty="0" smtClean="0"/>
              <a:t>41.8%. </a:t>
            </a:r>
            <a:endParaRPr lang="en-GB" sz="1200" dirty="0"/>
          </a:p>
          <a:p>
            <a:pPr marL="171450" lvl="0" indent="-171450">
              <a:buFont typeface="Arial" panose="020B0604020202020204" pitchFamily="34" charset="0"/>
              <a:buChar char="•"/>
            </a:pPr>
            <a:r>
              <a:rPr lang="en-GB" sz="1200" dirty="0" smtClean="0"/>
              <a:t>The forecast is </a:t>
            </a:r>
            <a:r>
              <a:rPr lang="en-GB" sz="1200" dirty="0"/>
              <a:t>that </a:t>
            </a:r>
            <a:r>
              <a:rPr lang="en-GB" sz="1200" dirty="0" smtClean="0"/>
              <a:t>Public Order offences will decrease.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pic>
        <p:nvPicPr>
          <p:cNvPr id="5" name="Picture 4"/>
          <p:cNvPicPr>
            <a:picLocks noChangeAspect="1"/>
          </p:cNvPicPr>
          <p:nvPr/>
        </p:nvPicPr>
        <p:blipFill>
          <a:blip r:embed="rId2"/>
          <a:stretch>
            <a:fillRect/>
          </a:stretch>
        </p:blipFill>
        <p:spPr>
          <a:xfrm>
            <a:off x="5007148" y="1135492"/>
            <a:ext cx="4016927" cy="1800000"/>
          </a:xfrm>
          <a:prstGeom prst="rect">
            <a:avLst/>
          </a:prstGeom>
        </p:spPr>
      </p:pic>
      <p:pic>
        <p:nvPicPr>
          <p:cNvPr id="7" name="Picture 6"/>
          <p:cNvPicPr>
            <a:picLocks noChangeAspect="1"/>
          </p:cNvPicPr>
          <p:nvPr/>
        </p:nvPicPr>
        <p:blipFill>
          <a:blip r:embed="rId3"/>
          <a:stretch>
            <a:fillRect/>
          </a:stretch>
        </p:blipFill>
        <p:spPr>
          <a:xfrm>
            <a:off x="5007148" y="4293296"/>
            <a:ext cx="4016927" cy="1800000"/>
          </a:xfrm>
          <a:prstGeom prst="rect">
            <a:avLst/>
          </a:prstGeom>
        </p:spPr>
      </p:pic>
    </p:spTree>
    <p:extLst>
      <p:ext uri="{BB962C8B-B14F-4D97-AF65-F5344CB8AC3E}">
        <p14:creationId xmlns:p14="http://schemas.microsoft.com/office/powerpoint/2010/main" val="1366215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2016-2020 Police and Crime Plan Performance Indicators</a:t>
            </a:r>
            <a:endParaRPr lang="en-GB" b="1" dirty="0">
              <a:solidFill>
                <a:schemeClr val="bg1"/>
              </a:solidFill>
            </a:endParaRPr>
          </a:p>
        </p:txBody>
      </p:sp>
      <p:sp>
        <p:nvSpPr>
          <p:cNvPr id="11" name="TextBox 10"/>
          <p:cNvSpPr txBox="1"/>
          <p:nvPr/>
        </p:nvSpPr>
        <p:spPr>
          <a:xfrm>
            <a:off x="7917183" y="692696"/>
            <a:ext cx="1236639" cy="261610"/>
          </a:xfrm>
          <a:prstGeom prst="rect">
            <a:avLst/>
          </a:prstGeom>
          <a:noFill/>
        </p:spPr>
        <p:txBody>
          <a:bodyPr wrap="square" rtlCol="0">
            <a:spAutoFit/>
          </a:bodyPr>
          <a:lstStyle/>
          <a:p>
            <a:pPr algn="ctr"/>
            <a:r>
              <a:rPr lang="en-GB" sz="1100" dirty="0" smtClean="0"/>
              <a:t>Table 1</a:t>
            </a:r>
            <a:endParaRPr lang="en-GB" sz="1100" dirty="0"/>
          </a:p>
        </p:txBody>
      </p:sp>
      <p:sp>
        <p:nvSpPr>
          <p:cNvPr id="12" name="TextBox 11"/>
          <p:cNvSpPr txBox="1"/>
          <p:nvPr/>
        </p:nvSpPr>
        <p:spPr>
          <a:xfrm>
            <a:off x="6553200" y="4739485"/>
            <a:ext cx="2411288" cy="276999"/>
          </a:xfrm>
          <a:prstGeom prst="rect">
            <a:avLst/>
          </a:prstGeom>
          <a:noFill/>
        </p:spPr>
        <p:txBody>
          <a:bodyPr wrap="square" rtlCol="0">
            <a:spAutoFit/>
          </a:bodyPr>
          <a:lstStyle/>
          <a:p>
            <a:pPr algn="r"/>
            <a:r>
              <a:rPr lang="en-GB" sz="1200" dirty="0" smtClean="0"/>
              <a:t>See Appendix for endnotes.</a:t>
            </a:r>
            <a:endParaRPr lang="en-GB" sz="1200" dirty="0"/>
          </a:p>
        </p:txBody>
      </p:sp>
      <p:sp>
        <p:nvSpPr>
          <p:cNvPr id="14" name="TextBox 13"/>
          <p:cNvSpPr txBox="1"/>
          <p:nvPr/>
        </p:nvSpPr>
        <p:spPr>
          <a:xfrm>
            <a:off x="29593" y="4877984"/>
            <a:ext cx="8928992" cy="1692771"/>
          </a:xfrm>
          <a:prstGeom prst="rect">
            <a:avLst/>
          </a:prstGeom>
          <a:noFill/>
        </p:spPr>
        <p:txBody>
          <a:bodyPr wrap="square" rtlCol="0">
            <a:spAutoFit/>
          </a:bodyPr>
          <a:lstStyle/>
          <a:p>
            <a:r>
              <a:rPr lang="en-GB" sz="800" dirty="0" smtClean="0"/>
              <a:t>Below is an explanation as to why certain indicators are considered to be improving or deteriorating:</a:t>
            </a:r>
          </a:p>
          <a:p>
            <a:endParaRPr lang="en-GB" sz="800" dirty="0" smtClean="0"/>
          </a:p>
          <a:p>
            <a:pPr marL="285750" indent="-285750">
              <a:buFont typeface="Arial" panose="020B0604020202020204" pitchFamily="34" charset="0"/>
              <a:buChar char="•"/>
            </a:pPr>
            <a:r>
              <a:rPr lang="en-GB" sz="800" b="1" dirty="0" smtClean="0"/>
              <a:t>Priority 1 – </a:t>
            </a:r>
            <a:r>
              <a:rPr lang="en-GB" sz="800" u="sng" dirty="0" smtClean="0"/>
              <a:t>Number of all  crime offences</a:t>
            </a:r>
            <a:r>
              <a:rPr lang="en-GB" sz="800" dirty="0" smtClean="0"/>
              <a:t>. </a:t>
            </a:r>
            <a:r>
              <a:rPr lang="en-GB" sz="800" dirty="0"/>
              <a:t>Performance is considered to be </a:t>
            </a:r>
            <a:r>
              <a:rPr lang="en-GB" sz="800" dirty="0" smtClean="0"/>
              <a:t>deteriorating </a:t>
            </a:r>
            <a:r>
              <a:rPr lang="en-GB" sz="800" dirty="0"/>
              <a:t>due to the rise in </a:t>
            </a:r>
            <a:r>
              <a:rPr lang="en-GB" sz="800" dirty="0" smtClean="0"/>
              <a:t>crime. </a:t>
            </a:r>
            <a:r>
              <a:rPr lang="en-GB" sz="800" dirty="0"/>
              <a:t>No data are available to indicate </a:t>
            </a:r>
            <a:r>
              <a:rPr lang="en-GB" sz="800" dirty="0" smtClean="0"/>
              <a:t>how much of this rise </a:t>
            </a:r>
            <a:r>
              <a:rPr lang="en-GB" sz="800" dirty="0"/>
              <a:t>is  attributable to </a:t>
            </a:r>
            <a:r>
              <a:rPr lang="en-GB" sz="800" dirty="0" smtClean="0"/>
              <a:t>better crime data integrity.  An increase in crime has been experienced in every UK police force .</a:t>
            </a:r>
            <a:endParaRPr lang="en-GB" sz="800" b="1" dirty="0" smtClean="0"/>
          </a:p>
          <a:p>
            <a:pPr marL="285750" indent="-285750">
              <a:buFont typeface="Arial" panose="020B0604020202020204" pitchFamily="34" charset="0"/>
              <a:buChar char="•"/>
            </a:pPr>
            <a:r>
              <a:rPr lang="en-GB" sz="800" b="1" dirty="0" smtClean="0"/>
              <a:t>Priority 3 </a:t>
            </a:r>
            <a:r>
              <a:rPr lang="en-GB" sz="800" dirty="0" smtClean="0"/>
              <a:t>- </a:t>
            </a:r>
            <a:r>
              <a:rPr lang="en-GB" sz="800" u="sng" dirty="0" smtClean="0"/>
              <a:t>Number of incidents of domestic abuse</a:t>
            </a:r>
            <a:r>
              <a:rPr lang="en-GB" sz="800" dirty="0" smtClean="0"/>
              <a:t>. Performance is considered to be deteriorating due to the rise in incidents. No data are available to indicate whether this rise is  attributable to  media campaigns or initiatives that encourage reporting.</a:t>
            </a:r>
          </a:p>
          <a:p>
            <a:pPr marL="285750" indent="-285750">
              <a:buFont typeface="Arial" panose="020B0604020202020204" pitchFamily="34" charset="0"/>
              <a:buChar char="•"/>
            </a:pPr>
            <a:r>
              <a:rPr lang="en-GB" sz="800" b="1" dirty="0" smtClean="0"/>
              <a:t>Priority 5 </a:t>
            </a:r>
            <a:r>
              <a:rPr lang="en-GB" sz="800" dirty="0" smtClean="0"/>
              <a:t>- </a:t>
            </a:r>
            <a:r>
              <a:rPr lang="en-GB" sz="800" u="sng" dirty="0" smtClean="0"/>
              <a:t>Number of arrests in relation to the trafficking of drugs</a:t>
            </a:r>
            <a:r>
              <a:rPr lang="en-GB" sz="800" dirty="0" smtClean="0"/>
              <a:t>. </a:t>
            </a:r>
            <a:r>
              <a:rPr lang="en-GB" sz="800" dirty="0"/>
              <a:t>D</a:t>
            </a:r>
            <a:r>
              <a:rPr lang="en-GB" sz="800" dirty="0" smtClean="0"/>
              <a:t>rug trafficking arrests are dependent on pro-active policing. This may include pre-planned operations  conducted as a result of intelligence reports received, positive search warrants of residences/premises, and positive searches of individuals.</a:t>
            </a:r>
          </a:p>
          <a:p>
            <a:pPr marL="285750" indent="-285750">
              <a:buFont typeface="Arial" panose="020B0604020202020204" pitchFamily="34" charset="0"/>
              <a:buChar char="•"/>
            </a:pPr>
            <a:r>
              <a:rPr lang="en-GB" sz="800" b="1" dirty="0" smtClean="0"/>
              <a:t>Priority 7 </a:t>
            </a:r>
            <a:r>
              <a:rPr lang="en-GB" sz="800" dirty="0" smtClean="0"/>
              <a:t>- </a:t>
            </a:r>
            <a:r>
              <a:rPr lang="en-GB" sz="800" u="sng" dirty="0" smtClean="0"/>
              <a:t>Number of driving related mobile phone crime on Essex roads</a:t>
            </a:r>
            <a:r>
              <a:rPr lang="en-GB" sz="800" dirty="0" smtClean="0"/>
              <a:t>.  This is considered to be improving as Essex Police’s Operational Policing Command  (OPC) have stated there has been a noticeable reduction in the number of drivers stopped whilst using a mobile phone at the wheel.</a:t>
            </a:r>
          </a:p>
          <a:p>
            <a:pPr marL="285750" indent="-285750">
              <a:buFont typeface="Arial" panose="020B0604020202020204" pitchFamily="34" charset="0"/>
              <a:buChar char="•"/>
            </a:pPr>
            <a:r>
              <a:rPr lang="en-GB" sz="800" b="1" dirty="0" smtClean="0"/>
              <a:t>Priority 7 </a:t>
            </a:r>
            <a:r>
              <a:rPr lang="en-GB" sz="800" dirty="0" smtClean="0"/>
              <a:t>- </a:t>
            </a:r>
            <a:r>
              <a:rPr lang="en-GB" sz="800" u="sng" dirty="0" smtClean="0"/>
              <a:t>Number of driving under the influence of drink and/or drugs on Essex roads</a:t>
            </a:r>
            <a:r>
              <a:rPr lang="en-GB" sz="800" dirty="0"/>
              <a:t>.</a:t>
            </a:r>
            <a:r>
              <a:rPr lang="en-GB" sz="800" dirty="0" smtClean="0"/>
              <a:t>  Operational Policing Command (</a:t>
            </a:r>
            <a:r>
              <a:rPr lang="en-GB" sz="800" dirty="0" err="1" smtClean="0"/>
              <a:t>OPC</a:t>
            </a:r>
            <a:r>
              <a:rPr lang="en-GB" sz="800" dirty="0" smtClean="0"/>
              <a:t>) have stated that </a:t>
            </a:r>
            <a:r>
              <a:rPr lang="en-GB" sz="800" dirty="0"/>
              <a:t>a</a:t>
            </a:r>
            <a:r>
              <a:rPr lang="en-GB" sz="800" dirty="0" smtClean="0"/>
              <a:t> reduction indicates the public are adhering to the strong educational messages being delivered by drink/driving campaigns. Collisions attended by the police involve routine breath-testing of involved parties. An increase could also demonstrate proactive policing.</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8</a:t>
            </a:fld>
            <a:endParaRPr lang="en-GB" dirty="0"/>
          </a:p>
        </p:txBody>
      </p:sp>
      <p:pic>
        <p:nvPicPr>
          <p:cNvPr id="3" name="Picture 2"/>
          <p:cNvPicPr>
            <a:picLocks noChangeAspect="1"/>
          </p:cNvPicPr>
          <p:nvPr/>
        </p:nvPicPr>
        <p:blipFill>
          <a:blip r:embed="rId2"/>
          <a:stretch>
            <a:fillRect/>
          </a:stretch>
        </p:blipFill>
        <p:spPr>
          <a:xfrm>
            <a:off x="169064" y="963785"/>
            <a:ext cx="8867432" cy="3669007"/>
          </a:xfrm>
          <a:prstGeom prst="rect">
            <a:avLst/>
          </a:prstGeom>
        </p:spPr>
      </p:pic>
    </p:spTree>
    <p:extLst>
      <p:ext uri="{BB962C8B-B14F-4D97-AF65-F5344CB8AC3E}">
        <p14:creationId xmlns:p14="http://schemas.microsoft.com/office/powerpoint/2010/main" val="2794515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Appendix</a:t>
            </a:r>
            <a:endParaRPr lang="en-GB" b="1" dirty="0">
              <a:solidFill>
                <a:schemeClr val="bg1"/>
              </a:solidFill>
            </a:endParaRPr>
          </a:p>
        </p:txBody>
      </p:sp>
      <p:sp>
        <p:nvSpPr>
          <p:cNvPr id="4" name="Rectangle 3"/>
          <p:cNvSpPr/>
          <p:nvPr/>
        </p:nvSpPr>
        <p:spPr>
          <a:xfrm>
            <a:off x="107504" y="862565"/>
            <a:ext cx="8843039" cy="5863144"/>
          </a:xfrm>
          <a:prstGeom prst="rect">
            <a:avLst/>
          </a:prstGeom>
        </p:spPr>
        <p:txBody>
          <a:bodyPr wrap="square">
            <a:spAutoFit/>
          </a:bodyPr>
          <a:lstStyle/>
          <a:p>
            <a:r>
              <a:rPr lang="en-GB" sz="1500" dirty="0" smtClean="0"/>
              <a:t>¹</a:t>
            </a:r>
            <a:r>
              <a:rPr lang="en-GB" sz="1500" baseline="30000" dirty="0" smtClean="0"/>
              <a:t>a</a:t>
            </a:r>
            <a:r>
              <a:rPr lang="en-GB" sz="1500" dirty="0" smtClean="0"/>
              <a:t> Results are for the period September 2017 to December 2017. </a:t>
            </a:r>
            <a:r>
              <a:rPr lang="en-GB" sz="1500" dirty="0"/>
              <a:t>Essex Police performed significantly above the results for the local confidence question contained in the PFCC’s Plan for Q1 and Q2. </a:t>
            </a:r>
            <a:r>
              <a:rPr lang="en-GB" sz="1500" dirty="0" smtClean="0"/>
              <a:t>This </a:t>
            </a:r>
            <a:r>
              <a:rPr lang="en-GB" sz="1500" dirty="0"/>
              <a:t>difference could not be explained and consequently an additional question was added in Q3 with the exact wording used in the CSEW. This is the question now being </a:t>
            </a:r>
            <a:r>
              <a:rPr lang="en-GB" sz="1500" dirty="0" smtClean="0"/>
              <a:t>used. </a:t>
            </a:r>
          </a:p>
          <a:p>
            <a:endParaRPr lang="en-GB" sz="1500" dirty="0" smtClean="0"/>
          </a:p>
          <a:p>
            <a:r>
              <a:rPr lang="en-GB" sz="1500" dirty="0" smtClean="0"/>
              <a:t>¹</a:t>
            </a:r>
            <a:r>
              <a:rPr lang="en-GB" sz="1500" baseline="30000" dirty="0" smtClean="0"/>
              <a:t>b</a:t>
            </a:r>
            <a:r>
              <a:rPr lang="en-GB" sz="1500" dirty="0" smtClean="0"/>
              <a:t> Results are for the period April 2017 to December 2017.</a:t>
            </a:r>
            <a:r>
              <a:rPr lang="en-GB" sz="1500" dirty="0" smtClean="0">
                <a:solidFill>
                  <a:srgbClr val="FF0000"/>
                </a:solidFill>
              </a:rPr>
              <a:t>										</a:t>
            </a:r>
          </a:p>
          <a:p>
            <a:r>
              <a:rPr lang="en-GB" sz="1500" dirty="0" smtClean="0"/>
              <a:t>² </a:t>
            </a:r>
            <a:r>
              <a:rPr lang="en-GB" sz="1500" dirty="0"/>
              <a:t>Crime Survey for England and Wales (CSEW</a:t>
            </a:r>
            <a:r>
              <a:rPr lang="en-GB" sz="1500" dirty="0" smtClean="0"/>
              <a:t>): </a:t>
            </a:r>
            <a:r>
              <a:rPr lang="en-GB" sz="1500" dirty="0"/>
              <a:t>12 months to </a:t>
            </a:r>
            <a:r>
              <a:rPr lang="en-GB" sz="1500" dirty="0" smtClean="0"/>
              <a:t>December 2017 </a:t>
            </a:r>
            <a:r>
              <a:rPr lang="en-GB" sz="1500" dirty="0"/>
              <a:t>vs. 12 months </a:t>
            </a:r>
            <a:r>
              <a:rPr lang="en-GB" sz="1500" dirty="0" smtClean="0"/>
              <a:t>to December 2016. The confidence interval is the range +/- between which the survey result may lie.</a:t>
            </a:r>
            <a:r>
              <a:rPr lang="en-GB" sz="1500" dirty="0"/>
              <a:t>	</a:t>
            </a:r>
            <a:r>
              <a:rPr lang="en-GB" sz="1500" dirty="0">
                <a:solidFill>
                  <a:srgbClr val="FF0000"/>
                </a:solidFill>
              </a:rPr>
              <a:t>			</a:t>
            </a:r>
            <a:r>
              <a:rPr lang="en-GB" sz="1500" dirty="0"/>
              <a:t>				</a:t>
            </a:r>
            <a:r>
              <a:rPr lang="en-GB" sz="1500" dirty="0">
                <a:solidFill>
                  <a:srgbClr val="FF0000"/>
                </a:solidFill>
              </a:rPr>
              <a:t>				</a:t>
            </a:r>
          </a:p>
          <a:p>
            <a:r>
              <a:rPr lang="en-GB" sz="1500" baseline="30000" dirty="0"/>
              <a:t>3</a:t>
            </a:r>
            <a:r>
              <a:rPr lang="en-GB" sz="1500" dirty="0" smtClean="0"/>
              <a:t> </a:t>
            </a:r>
            <a:r>
              <a:rPr lang="en-GB" sz="1500" dirty="0"/>
              <a:t>The number of Organised Criminal Group disruptions </a:t>
            </a:r>
            <a:r>
              <a:rPr lang="en-GB" sz="1500" dirty="0" smtClean="0"/>
              <a:t>are for the periods February 2018 to April 2018 vs. November 2017 to January 2018.</a:t>
            </a:r>
            <a:r>
              <a:rPr lang="en-GB" sz="1500" dirty="0"/>
              <a:t>	</a:t>
            </a:r>
            <a:r>
              <a:rPr lang="en-GB" sz="1500" dirty="0">
                <a:solidFill>
                  <a:srgbClr val="FF0000"/>
                </a:solidFill>
              </a:rPr>
              <a:t>								</a:t>
            </a:r>
          </a:p>
          <a:p>
            <a:r>
              <a:rPr lang="en-GB" sz="1500" baseline="30000" dirty="0"/>
              <a:t>4</a:t>
            </a:r>
            <a:r>
              <a:rPr lang="en-GB" sz="1500" dirty="0" smtClean="0"/>
              <a:t> </a:t>
            </a:r>
            <a:r>
              <a:rPr lang="en-GB" sz="1500" dirty="0"/>
              <a:t>S</a:t>
            </a:r>
            <a:r>
              <a:rPr lang="en-GB" sz="1500" dirty="0" smtClean="0"/>
              <a:t>olved </a:t>
            </a:r>
            <a:r>
              <a:rPr lang="en-GB" sz="1500" dirty="0"/>
              <a:t>outcomes </a:t>
            </a:r>
            <a:r>
              <a:rPr lang="en-GB" sz="1500" dirty="0" smtClean="0"/>
              <a:t>are crimes that result in: charge or summons, caution</a:t>
            </a:r>
            <a:r>
              <a:rPr lang="en-GB" sz="1500" dirty="0"/>
              <a:t>, crimes taken into </a:t>
            </a:r>
            <a:r>
              <a:rPr lang="en-GB" sz="1500" dirty="0" smtClean="0"/>
              <a:t>consideration, fixed penalty notice, cannabis warning or community resolution.</a:t>
            </a:r>
            <a:r>
              <a:rPr lang="en-GB" sz="1500" dirty="0"/>
              <a:t>	</a:t>
            </a:r>
            <a:r>
              <a:rPr lang="en-GB" sz="1500" dirty="0" smtClean="0"/>
              <a:t/>
            </a:r>
            <a:br>
              <a:rPr lang="en-GB" sz="1500" dirty="0" smtClean="0"/>
            </a:br>
            <a:endParaRPr lang="en-GB" sz="1500" dirty="0" smtClean="0"/>
          </a:p>
          <a:p>
            <a:r>
              <a:rPr lang="en-GB" sz="1500" baseline="30000" dirty="0"/>
              <a:t>5</a:t>
            </a:r>
            <a:r>
              <a:rPr lang="en-GB" sz="1500" dirty="0" smtClean="0"/>
              <a:t> </a:t>
            </a:r>
            <a:r>
              <a:rPr lang="en-GB" sz="1500" dirty="0"/>
              <a:t>‘Killed or Seriously Injured’ refers to all people killed or seriously injured on Essex’s roads, regardless of whether any criminal offences were committed. ‘Causing Death/Serious Injury by Dangerous/Inconsiderate Driving’, however, </a:t>
            </a:r>
            <a:r>
              <a:rPr lang="en-GB" sz="1500" dirty="0" smtClean="0"/>
              <a:t>refers </a:t>
            </a:r>
            <a:r>
              <a:rPr lang="en-GB" sz="1500" dirty="0"/>
              <a:t>to the number of crimes of this type.</a:t>
            </a:r>
          </a:p>
          <a:p>
            <a:r>
              <a:rPr lang="en-GB" sz="1500" dirty="0"/>
              <a:t>									</a:t>
            </a:r>
          </a:p>
          <a:p>
            <a:r>
              <a:rPr lang="en-GB" sz="1500" dirty="0"/>
              <a:t>* Standard Scores </a:t>
            </a:r>
            <a:r>
              <a:rPr lang="en-GB" sz="1500" dirty="0" smtClean="0"/>
              <a:t>are used to compare figures </a:t>
            </a:r>
            <a:r>
              <a:rPr lang="en-GB" sz="1500" dirty="0"/>
              <a:t>from different normal </a:t>
            </a:r>
            <a:r>
              <a:rPr lang="en-GB" sz="1500" dirty="0" smtClean="0"/>
              <a:t>distributions, and determine </a:t>
            </a:r>
            <a:r>
              <a:rPr lang="en-GB" sz="1500" dirty="0"/>
              <a:t>how spread out </a:t>
            </a:r>
            <a:r>
              <a:rPr lang="en-GB" sz="1500" dirty="0" smtClean="0"/>
              <a:t>they </a:t>
            </a:r>
            <a:r>
              <a:rPr lang="en-GB" sz="1500" dirty="0"/>
              <a:t>are from the average or ‘mean’. </a:t>
            </a:r>
            <a:r>
              <a:rPr lang="en-GB" sz="1500" dirty="0" smtClean="0"/>
              <a:t> They are </a:t>
            </a:r>
            <a:r>
              <a:rPr lang="en-GB" sz="1500" dirty="0"/>
              <a:t>calculated in the following way: </a:t>
            </a:r>
            <a:r>
              <a:rPr lang="en-GB" sz="1500" dirty="0" smtClean="0"/>
              <a:t>(the </a:t>
            </a:r>
            <a:r>
              <a:rPr lang="en-GB" sz="1500" dirty="0"/>
              <a:t>month's figure, minus the average figure per month over the previous three years) divided by the Standard Deviation of the same three year period. </a:t>
            </a:r>
            <a:r>
              <a:rPr lang="en-GB" sz="1500" dirty="0" smtClean="0"/>
              <a:t> In this document, a Standard </a:t>
            </a:r>
            <a:r>
              <a:rPr lang="en-GB" sz="1500" dirty="0"/>
              <a:t>S</a:t>
            </a:r>
            <a:r>
              <a:rPr lang="en-GB" sz="1500" dirty="0" smtClean="0"/>
              <a:t>core </a:t>
            </a:r>
            <a:r>
              <a:rPr lang="en-GB" sz="1500" dirty="0"/>
              <a:t>over 1.28 or under -</a:t>
            </a:r>
            <a:r>
              <a:rPr lang="en-GB" sz="1500" dirty="0" smtClean="0"/>
              <a:t>1.28 was used to identify whether the increase or decrease was statistically significant.</a:t>
            </a:r>
            <a:endParaRPr lang="en-GB" sz="15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9</a:t>
            </a:fld>
            <a:endParaRPr lang="en-GB" dirty="0"/>
          </a:p>
        </p:txBody>
      </p:sp>
    </p:spTree>
    <p:extLst>
      <p:ext uri="{BB962C8B-B14F-4D97-AF65-F5344CB8AC3E}">
        <p14:creationId xmlns:p14="http://schemas.microsoft.com/office/powerpoint/2010/main" val="1575425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59131</TotalTime>
  <Words>1931</Words>
  <Application>Microsoft Office PowerPoint</Application>
  <PresentationFormat>On-screen Show (4:3)</PresentationFormat>
  <Paragraphs>163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Mark Shaw 42071402</cp:lastModifiedBy>
  <cp:revision>1406</cp:revision>
  <cp:lastPrinted>2018-05-11T07:30:05Z</cp:lastPrinted>
  <dcterms:created xsi:type="dcterms:W3CDTF">2016-11-25T10:22:24Z</dcterms:created>
  <dcterms:modified xsi:type="dcterms:W3CDTF">2018-05-18T09:38:56Z</dcterms:modified>
</cp:coreProperties>
</file>