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3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10" r:id="rId2"/>
    <p:sldId id="404" r:id="rId3"/>
    <p:sldId id="432" r:id="rId4"/>
    <p:sldId id="405" r:id="rId5"/>
    <p:sldId id="434" r:id="rId6"/>
    <p:sldId id="424" r:id="rId7"/>
    <p:sldId id="429" r:id="rId8"/>
    <p:sldId id="446" r:id="rId9"/>
    <p:sldId id="435" r:id="rId10"/>
    <p:sldId id="412" r:id="rId11"/>
    <p:sldId id="415" r:id="rId12"/>
    <p:sldId id="437" r:id="rId13"/>
    <p:sldId id="438" r:id="rId14"/>
    <p:sldId id="440" r:id="rId15"/>
    <p:sldId id="441" r:id="rId16"/>
    <p:sldId id="443" r:id="rId17"/>
  </p:sldIdLst>
  <p:sldSz cx="24384000" cy="13716000"/>
  <p:notesSz cx="6724650" cy="9874250"/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07B"/>
    <a:srgbClr val="002B50"/>
    <a:srgbClr val="404570"/>
    <a:srgbClr val="EEC35F"/>
    <a:srgbClr val="78B832"/>
    <a:srgbClr val="62D8AD"/>
    <a:srgbClr val="FF7D93"/>
    <a:srgbClr val="55C6E1"/>
    <a:srgbClr val="687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771" autoAdjust="0"/>
  </p:normalViewPr>
  <p:slideViewPr>
    <p:cSldViewPr snapToGrid="0">
      <p:cViewPr>
        <p:scale>
          <a:sx n="40" d="100"/>
          <a:sy n="40" d="100"/>
        </p:scale>
        <p:origin x="-138" y="-6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76"/>
    </p:cViewPr>
  </p:sorterViewPr>
  <p:notesViewPr>
    <p:cSldViewPr snapToGrid="0">
      <p:cViewPr varScale="1">
        <p:scale>
          <a:sx n="82" d="100"/>
          <a:sy n="82" d="100"/>
        </p:scale>
        <p:origin x="-3972" y="-84"/>
      </p:cViewPr>
      <p:guideLst>
        <p:guide orient="horz" pos="3110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36457-8569-4695-BC7D-E335C6490201}" type="datetimeFigureOut">
              <a:rPr lang="en-GB" smtClean="0"/>
              <a:t>18/02/2016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413" y="937895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5ACDA-FF6E-4787-B70B-AFFC71958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882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  <a:prstGeom prst="rect">
            <a:avLst/>
          </a:prstGeom>
        </p:spPr>
        <p:txBody>
          <a:bodyPr lIns="92274" tIns="46137" rIns="92274" bIns="46137"/>
          <a:lstStyle/>
          <a:p>
            <a:pPr lvl="0"/>
            <a:endParaRPr dirty="0"/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896621" y="4690272"/>
            <a:ext cx="4931410" cy="4443412"/>
          </a:xfrm>
          <a:prstGeom prst="rect">
            <a:avLst/>
          </a:prstGeom>
        </p:spPr>
        <p:txBody>
          <a:bodyPr lIns="92274" tIns="46137" rIns="92274" bIns="46137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731409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</p:spPr>
      </p:sp>
    </p:spTree>
    <p:extLst>
      <p:ext uri="{BB962C8B-B14F-4D97-AF65-F5344CB8AC3E}">
        <p14:creationId xmlns:p14="http://schemas.microsoft.com/office/powerpoint/2010/main" val="696978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3328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4054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4054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4054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4054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4054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405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4689" y="4690272"/>
            <a:ext cx="5951315" cy="4443412"/>
          </a:xfrm>
        </p:spPr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2956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4689" y="4690272"/>
            <a:ext cx="5951315" cy="4443412"/>
          </a:xfrm>
        </p:spPr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2956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7105" y="4603873"/>
            <a:ext cx="5917692" cy="3933246"/>
          </a:xfrm>
        </p:spPr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9697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36600"/>
            <a:ext cx="6588125" cy="3706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09729" y="9378775"/>
            <a:ext cx="2913321" cy="493872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42988433-8DED-4D81-B47C-6AD425F9347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728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5448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9324" y="4690272"/>
            <a:ext cx="6388418" cy="3609707"/>
          </a:xfrm>
        </p:spPr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682890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9324" y="4690272"/>
            <a:ext cx="6388418" cy="3609707"/>
          </a:xfrm>
        </p:spPr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682890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5448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2848" y="2969569"/>
            <a:ext cx="20726400" cy="2940050"/>
          </a:xfrm>
          <a:prstGeom prst="rect">
            <a:avLst/>
          </a:prstGeom>
        </p:spPr>
        <p:txBody>
          <a:bodyPr lIns="217709" tIns="108855" rIns="217709" bIns="108855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061" y="6281936"/>
            <a:ext cx="17068800" cy="3505200"/>
          </a:xfrm>
          <a:prstGeom prst="rect">
            <a:avLst/>
          </a:prstGeom>
        </p:spPr>
        <p:txBody>
          <a:bodyPr lIns="217709" tIns="108855" rIns="217709" bIns="10885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699" y="233265"/>
            <a:ext cx="5689600" cy="730250"/>
          </a:xfrm>
          <a:prstGeom prst="rect">
            <a:avLst/>
          </a:prstGeom>
        </p:spPr>
        <p:txBody>
          <a:bodyPr lIns="217709" tIns="108855" rIns="217709" bIns="108855"/>
          <a:lstStyle/>
          <a:p>
            <a:fld id="{14ECA5ED-AB1D-4759-BAF1-531A43419FF7}" type="datetimeFigureOut">
              <a:rPr lang="en-GB" smtClean="0"/>
              <a:t>18/02/2016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9552" y="233265"/>
            <a:ext cx="7721600" cy="730250"/>
          </a:xfrm>
          <a:prstGeom prst="rect">
            <a:avLst/>
          </a:prstGeom>
        </p:spPr>
        <p:txBody>
          <a:bodyPr lIns="217709" tIns="108855" rIns="217709" bIns="108855"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93130" y="233265"/>
            <a:ext cx="376706" cy="369332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55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784" y="1241376"/>
            <a:ext cx="21945600" cy="2286000"/>
          </a:xfrm>
          <a:prstGeom prst="rect">
            <a:avLst/>
          </a:prstGeom>
        </p:spPr>
        <p:txBody>
          <a:bodyPr lIns="217709" tIns="108855" rIns="217709" bIns="108855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833665"/>
            <a:ext cx="21945600" cy="6912770"/>
          </a:xfrm>
          <a:prstGeom prst="rect">
            <a:avLst/>
          </a:prstGeom>
        </p:spPr>
        <p:txBody>
          <a:bodyPr lIns="217709" tIns="108855" rIns="217709" bIns="10885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78699" y="233265"/>
            <a:ext cx="5689600" cy="730250"/>
          </a:xfrm>
          <a:prstGeom prst="rect">
            <a:avLst/>
          </a:prstGeom>
        </p:spPr>
        <p:txBody>
          <a:bodyPr lIns="217709" tIns="108855" rIns="217709" bIns="108855"/>
          <a:lstStyle/>
          <a:p>
            <a:fld id="{14ECA5ED-AB1D-4759-BAF1-531A43419FF7}" type="datetimeFigureOut">
              <a:rPr lang="en-GB" smtClean="0"/>
              <a:t>18/02/2016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9552" y="233265"/>
            <a:ext cx="7721600" cy="730250"/>
          </a:xfrm>
          <a:prstGeom prst="rect">
            <a:avLst/>
          </a:prstGeom>
        </p:spPr>
        <p:txBody>
          <a:bodyPr lIns="217709" tIns="108855" rIns="217709" bIns="108855"/>
          <a:lstStyle/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93130" y="233265"/>
            <a:ext cx="376706" cy="369332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57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20428" y="11316530"/>
            <a:ext cx="24424855" cy="2444988"/>
          </a:xfrm>
          <a:prstGeom prst="rect">
            <a:avLst/>
          </a:prstGeom>
          <a:solidFill>
            <a:srgbClr val="F6F6F6"/>
          </a:solidFill>
          <a:ln w="12700">
            <a:miter lim="400000"/>
          </a:ln>
          <a:effectLst>
            <a:outerShdw blurRad="38100" dist="25400" dir="16200000" rotWithShape="0">
              <a:srgbClr val="687189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23470882" y="13039893"/>
            <a:ext cx="452140" cy="4572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68718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546" y="11177756"/>
            <a:ext cx="4328598" cy="268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6" y="11681858"/>
            <a:ext cx="7272269" cy="174799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-20428" y="11316530"/>
            <a:ext cx="24424855" cy="0"/>
          </a:xfrm>
          <a:prstGeom prst="line">
            <a:avLst/>
          </a:prstGeom>
          <a:noFill/>
          <a:ln w="25400" cap="flat">
            <a:solidFill>
              <a:schemeClr val="tx2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825500">
        <a:defRPr sz="112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algn="ctr" defTabSz="825500">
        <a:defRPr sz="44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44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44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44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44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44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44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44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44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</a:t>
            </a:fld>
            <a:endParaRPr sz="2400" dirty="0">
              <a:solidFill>
                <a:srgbClr val="687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17602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7973" y="2730060"/>
            <a:ext cx="17919031" cy="8496944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rgbClr val="404570"/>
                </a:solidFill>
                <a:latin typeface="Calibri" panose="020F0502020204030204" pitchFamily="34" charset="0"/>
              </a:rPr>
              <a:t>The key areas of focus were</a:t>
            </a:r>
            <a:r>
              <a:rPr lang="en-GB" sz="4000" b="1" dirty="0" smtClean="0">
                <a:solidFill>
                  <a:srgbClr val="404570"/>
                </a:solidFill>
                <a:latin typeface="Calibri" panose="020F0502020204030204" pitchFamily="34" charset="0"/>
              </a:rPr>
              <a:t>:</a:t>
            </a:r>
          </a:p>
          <a:p>
            <a:pPr algn="l"/>
            <a:endParaRPr lang="en-GB" sz="1600" dirty="0">
              <a:solidFill>
                <a:srgbClr val="404570"/>
              </a:solidFill>
              <a:latin typeface="Calibri" panose="020F0502020204030204" pitchFamily="34" charset="0"/>
            </a:endParaRPr>
          </a:p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How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well does the force identify those who are vulnerable and assess their level of risk and need</a:t>
            </a:r>
          </a:p>
          <a:p>
            <a:pPr marL="1088547" indent="-1088547" algn="l">
              <a:buFont typeface="+mj-lt"/>
              <a:buAutoNum type="arabicPeriod"/>
            </a:pP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How well does the force respond to vulnerable victims</a:t>
            </a:r>
          </a:p>
          <a:p>
            <a:pPr marL="1088547" indent="-1088547" algn="l">
              <a:buFont typeface="+mj-lt"/>
              <a:buAutoNum type="arabicPeriod"/>
            </a:pP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How well does the subsequent police action and work with partners keep victims safe</a:t>
            </a:r>
          </a:p>
          <a:p>
            <a:pPr marL="1088547" indent="-1088547" algn="l">
              <a:buFont typeface="+mj-lt"/>
              <a:buAutoNum type="arabicPeriod"/>
            </a:pP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How well does the force respond to and safeguard specific vulnerable groups:</a:t>
            </a:r>
          </a:p>
          <a:p>
            <a:pPr marL="2542885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Missing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and absent children</a:t>
            </a:r>
          </a:p>
          <a:p>
            <a:pPr marL="2542885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Victims of Domestic Abuse</a:t>
            </a:r>
          </a:p>
          <a:p>
            <a:pPr marL="2542885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Preparedness to tackle Child Sexual Exploitation</a:t>
            </a:r>
          </a:p>
          <a:p>
            <a:pPr marL="1088547" indent="-1088547" algn="l">
              <a:buFont typeface="+mj-lt"/>
              <a:buAutoNum type="arabicPeriod"/>
            </a:pP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9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HMIC Vulnerability </a:t>
              </a:r>
              <a:r>
                <a:rPr lang="en-GB" sz="4800" b="1" dirty="0">
                  <a:solidFill>
                    <a:schemeClr val="bg1"/>
                  </a:solidFill>
                </a:rPr>
                <a:t>Inspection </a:t>
              </a:r>
              <a:r>
                <a:rPr lang="en-GB" sz="4800" b="1" dirty="0" smtClean="0">
                  <a:solidFill>
                    <a:schemeClr val="bg1"/>
                  </a:solidFill>
                </a:rPr>
                <a:t>conducted July 2015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10</a:t>
            </a:fld>
            <a:endParaRPr sz="2400" dirty="0">
              <a:solidFill>
                <a:srgbClr val="687189"/>
              </a:solidFill>
            </a:endParaRPr>
          </a:p>
        </p:txBody>
      </p:sp>
      <p:pic>
        <p:nvPicPr>
          <p:cNvPr id="4098" name="Picture 2" descr="T:\Public Relations\Graphic Design\IAN\Working Documents\CC + PCC Challenge Presentation - Wilson KENNEDY\16 - HMIC\fo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74" y="3042282"/>
            <a:ext cx="2949073" cy="2106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T:\Public Relations\Graphic Design\IAN\Working Documents\CC + PCC Challenge Presentation - Wilson KENNEDY\16 - HMIC\respo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01" y="5822531"/>
            <a:ext cx="2931946" cy="209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4" descr="T:\Public Relations\Graphic Design\IAN\Working Documents\CC + PCC Challenge Presentation - Wilson KENNEDY\16 - HMIC\mis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3" y="9225132"/>
            <a:ext cx="1817377" cy="181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4429" y="9225132"/>
            <a:ext cx="1817377" cy="181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6163" y="9216189"/>
            <a:ext cx="1817377" cy="181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588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61" y="3810687"/>
            <a:ext cx="12262338" cy="2363279"/>
          </a:xfrm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Essex Police now provide bespoke safety plans for all victims of Domestic Abuse, irrespective of their risk assessment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grading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Improvements relating 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to Domestic Abuse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11</a:t>
            </a:fld>
            <a:endParaRPr sz="2400" dirty="0">
              <a:solidFill>
                <a:srgbClr val="687189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8530" y="3479902"/>
            <a:ext cx="5846436" cy="584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0902462" y="6173966"/>
            <a:ext cx="12262338" cy="4431169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The number of outstanding unallocated Domestic Abuse incidents has fallen by 86% over the last six months and the number of Domestic Abuse suspects wanted in connection with offences has dropped by 49%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315107"/>
            <a:ext cx="5846436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61" y="3810688"/>
            <a:ext cx="12262338" cy="1483208"/>
          </a:xfrm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Multi-agency hubs are set up to deliver more effective safety planning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Improvements relating 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>
                  <a:solidFill>
                    <a:schemeClr val="bg1"/>
                  </a:solidFill>
                </a:rPr>
                <a:t>t</a:t>
              </a:r>
              <a:r>
                <a:rPr lang="en-GB" sz="4800" b="1" dirty="0" smtClean="0">
                  <a:solidFill>
                    <a:schemeClr val="bg1"/>
                  </a:solidFill>
                </a:rPr>
                <a:t>o Domestic Abuse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12</a:t>
            </a:fld>
            <a:endParaRPr sz="2400" dirty="0">
              <a:solidFill>
                <a:srgbClr val="687189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32289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902462" y="5326667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Operation Shield targets prolific high risk offenders and offers enhanced service to acute victims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902462" y="6866710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The Force is working with partners to progress 2 perpetrator programmes in an effort to reduce offending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217" y="7608313"/>
            <a:ext cx="4659672" cy="33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1231" y="3432289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17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61" y="3810687"/>
            <a:ext cx="12262338" cy="1459145"/>
          </a:xfrm>
        </p:spPr>
        <p:txBody>
          <a:bodyPr/>
          <a:lstStyle/>
          <a:p>
            <a:pPr lvl="0" algn="just"/>
            <a:r>
              <a:rPr lang="en-GB" sz="4000" b="1" dirty="0">
                <a:solidFill>
                  <a:srgbClr val="404570"/>
                </a:solidFill>
                <a:latin typeface="Calibri" panose="020F0502020204030204" pitchFamily="34" charset="0"/>
              </a:rPr>
              <a:t>Each year more than 250,000 people go missing. </a:t>
            </a:r>
            <a:endParaRPr lang="en-GB" sz="4000" b="1" dirty="0" smtClean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>
                  <a:solidFill>
                    <a:schemeClr val="bg1"/>
                  </a:solidFill>
                </a:rPr>
                <a:t>Context around CSE </a:t>
              </a:r>
              <a:endParaRPr lang="en-GB" sz="4800" b="1" dirty="0" smtClean="0">
                <a:solidFill>
                  <a:schemeClr val="bg1"/>
                </a:solidFill>
              </a:endParaRP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and </a:t>
              </a:r>
              <a:r>
                <a:rPr lang="en-GB" sz="4800" b="1" dirty="0">
                  <a:solidFill>
                    <a:schemeClr val="bg1"/>
                  </a:solidFill>
                </a:rPr>
                <a:t>Missing Children</a:t>
              </a:r>
            </a:p>
          </p:txBody>
        </p:sp>
      </p:grpSp>
      <p:sp>
        <p:nvSpPr>
          <p:cNvPr id="8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13</a:t>
            </a:fld>
            <a:endParaRPr sz="2400" dirty="0">
              <a:solidFill>
                <a:srgbClr val="687189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8013" y="3081182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0902462" y="6123011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91% of people are found within 48hrs and 99% within a year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8011" y="3081181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0902462" y="4985397"/>
            <a:ext cx="12262338" cy="1137614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140,000 of these are children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0902462" y="7606219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Police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spend 15% of their time looking for missing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people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2064" y="7497839"/>
            <a:ext cx="4762829" cy="34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61" y="3642246"/>
            <a:ext cx="12262338" cy="1459145"/>
          </a:xfrm>
        </p:spPr>
        <p:txBody>
          <a:bodyPr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In 2015, Essex Police received more than 4700 missing person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reports.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>
                  <a:solidFill>
                    <a:schemeClr val="bg1"/>
                  </a:solidFill>
                </a:rPr>
                <a:t>Context around CSE </a:t>
              </a:r>
              <a:endParaRPr lang="en-GB" sz="4800" b="1" dirty="0" smtClean="0">
                <a:solidFill>
                  <a:schemeClr val="bg1"/>
                </a:solidFill>
              </a:endParaRP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and </a:t>
              </a:r>
              <a:r>
                <a:rPr lang="en-GB" sz="4800" b="1" dirty="0">
                  <a:solidFill>
                    <a:schemeClr val="bg1"/>
                  </a:solidFill>
                </a:rPr>
                <a:t>Missing Children</a:t>
              </a:r>
            </a:p>
          </p:txBody>
        </p:sp>
      </p:grpSp>
      <p:sp>
        <p:nvSpPr>
          <p:cNvPr id="8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833972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14</a:t>
            </a:fld>
            <a:endParaRPr sz="2400" dirty="0">
              <a:solidFill>
                <a:srgbClr val="687189"/>
              </a:solidFill>
            </a:endParaRPr>
          </a:p>
        </p:txBody>
      </p:sp>
      <p:pic>
        <p:nvPicPr>
          <p:cNvPr id="15" name="47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8013" y="3875261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0902462" y="6162392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Approximately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20% of missing children cases are classified as high risk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0902462" y="5166866"/>
            <a:ext cx="12262338" cy="1137614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2700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involved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children.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0902462" y="7645600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The Child Sexual Exploitation Triage Team evaluates an average of 90 pieces of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information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169" y="5885618"/>
            <a:ext cx="4762829" cy="34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ild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8010" y="3875261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igh ri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8005" y="3870877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53" y="5885618"/>
            <a:ext cx="4762828" cy="34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0902462" y="9128808"/>
            <a:ext cx="12262338" cy="1073966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Relating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to more than 140 children each month </a:t>
            </a:r>
          </a:p>
        </p:txBody>
      </p:sp>
    </p:spTree>
    <p:extLst>
      <p:ext uri="{BB962C8B-B14F-4D97-AF65-F5344CB8AC3E}">
        <p14:creationId xmlns:p14="http://schemas.microsoft.com/office/powerpoint/2010/main" val="37602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6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62" y="3432289"/>
            <a:ext cx="12262338" cy="1483208"/>
          </a:xfrm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The Force has developed a child protection referral form to notify Children’s Social Care where children are at risk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>
                  <a:solidFill>
                    <a:schemeClr val="bg1"/>
                  </a:solidFill>
                </a:rPr>
                <a:t>Improvements around CSE </a:t>
              </a:r>
              <a:endParaRPr lang="en-GB" sz="4800" b="1" dirty="0" smtClean="0">
                <a:solidFill>
                  <a:schemeClr val="bg1"/>
                </a:solidFill>
              </a:endParaRP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and </a:t>
              </a:r>
              <a:r>
                <a:rPr lang="en-GB" sz="4800" b="1" dirty="0">
                  <a:solidFill>
                    <a:schemeClr val="bg1"/>
                  </a:solidFill>
                </a:rPr>
                <a:t>Missing Children</a:t>
              </a:r>
            </a:p>
          </p:txBody>
        </p:sp>
      </p:grpSp>
      <p:sp>
        <p:nvSpPr>
          <p:cNvPr id="8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15</a:t>
            </a:fld>
            <a:endParaRPr sz="2400" dirty="0">
              <a:solidFill>
                <a:srgbClr val="687189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37427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902462" y="5570491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The Force has invested in 10 Missing Person Liaison Officers to concentrate on those children most at risk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902462" y="7130244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Multi-agency Child Exploitation meetings have been developed in order to put measures in place to protect children most at risk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1231" y="4437427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62" y="5042231"/>
            <a:ext cx="12262338" cy="1483208"/>
          </a:xfrm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Significant investment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in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police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officers and staff in training and raising awareness through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conferences seminars.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>
                  <a:solidFill>
                    <a:schemeClr val="bg1"/>
                  </a:solidFill>
                </a:rPr>
                <a:t>Improvements around CSE </a:t>
              </a:r>
              <a:endParaRPr lang="en-GB" sz="4800" b="1" dirty="0" smtClean="0">
                <a:solidFill>
                  <a:schemeClr val="bg1"/>
                </a:solidFill>
              </a:endParaRP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and </a:t>
              </a:r>
              <a:r>
                <a:rPr lang="en-GB" sz="4800" b="1" dirty="0">
                  <a:solidFill>
                    <a:schemeClr val="bg1"/>
                  </a:solidFill>
                </a:rPr>
                <a:t>Missing Children</a:t>
              </a:r>
            </a:p>
          </p:txBody>
        </p:sp>
      </p:grpSp>
      <p:sp>
        <p:nvSpPr>
          <p:cNvPr id="8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16</a:t>
            </a:fld>
            <a:endParaRPr sz="2400" dirty="0">
              <a:solidFill>
                <a:srgbClr val="687189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37427"/>
            <a:ext cx="5846435" cy="41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902462" y="6907224"/>
            <a:ext cx="12262338" cy="1483208"/>
          </a:xfrm>
          <a:prstGeom prst="rect">
            <a:avLst/>
          </a:prstGeom>
        </p:spPr>
        <p:txBody>
          <a:bodyPr lIns="217709" tIns="108855" rIns="217709" bIns="108855"/>
          <a:lstStyle>
            <a:lvl1pPr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44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Three-day </a:t>
            </a: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Public Protection course being delivered to all front line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officers.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14171" r="34368" b="51016"/>
          <a:stretch/>
        </p:blipFill>
        <p:spPr bwMode="auto">
          <a:xfrm>
            <a:off x="5582675" y="5262123"/>
            <a:ext cx="4467458" cy="25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2</a:t>
            </a:fld>
            <a:endParaRPr sz="2400" dirty="0">
              <a:solidFill>
                <a:srgbClr val="68718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11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Reducing Crime and </a:t>
              </a:r>
              <a:br>
                <a:rPr lang="en-GB" sz="4800" b="1" dirty="0" smtClean="0">
                  <a:solidFill>
                    <a:schemeClr val="bg1"/>
                  </a:solidFill>
                </a:rPr>
              </a:br>
              <a:r>
                <a:rPr lang="en-GB" sz="4800" b="1" dirty="0" smtClean="0">
                  <a:solidFill>
                    <a:schemeClr val="bg1"/>
                  </a:solidFill>
                </a:rPr>
                <a:t>Anti-Social Behaviour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035300"/>
            <a:ext cx="14966368" cy="812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T:\Public Relations\Graphic Design\IAN\Working Documents\CC + PCC Challenge Presentation - Wilson KENNEDY\2 - Reducing Crime\All-Crime-up-8.9%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55" y="5295633"/>
            <a:ext cx="3609057" cy="36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Public Relations\Graphic Design\IAN\Working Documents\CC + PCC Challenge Presentation - Wilson KENNEDY\2 - Reducing Crime\27-nationall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85" y="5915204"/>
            <a:ext cx="4216533" cy="30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93744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3</a:t>
            </a:fld>
            <a:endParaRPr sz="2400" dirty="0">
              <a:solidFill>
                <a:srgbClr val="68718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11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On a typical Day,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Essex police: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25" y="146050"/>
            <a:ext cx="15290800" cy="134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728568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4</a:t>
            </a:fld>
            <a:endParaRPr sz="2400" dirty="0">
              <a:solidFill>
                <a:srgbClr val="68718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11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 71"/>
            <p:cNvSpPr/>
            <p:nvPr/>
          </p:nvSpPr>
          <p:spPr>
            <a:xfrm>
              <a:off x="806507" y="1065500"/>
              <a:ext cx="9841092" cy="84125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Challenges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Shape 73"/>
          <p:cNvSpPr/>
          <p:nvPr/>
        </p:nvSpPr>
        <p:spPr>
          <a:xfrm>
            <a:off x="6665510" y="8955066"/>
            <a:ext cx="1044338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defRPr sz="3200">
                <a:solidFill>
                  <a:srgbClr val="7E89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404570"/>
                </a:solidFill>
                <a:latin typeface="Calibri"/>
              </a:rPr>
              <a:t>Emerging Crime Types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/>
              </a:rPr>
              <a:t>Cyber (including grooming, fraud, etc.)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/>
              </a:rPr>
              <a:t>Gang related crime</a:t>
            </a:r>
            <a:endParaRPr lang="en-GB" sz="4000" dirty="0">
              <a:solidFill>
                <a:srgbClr val="404570"/>
              </a:solidFill>
              <a:latin typeface="Calibri"/>
            </a:endParaRPr>
          </a:p>
        </p:txBody>
      </p:sp>
      <p:pic>
        <p:nvPicPr>
          <p:cNvPr id="3074" name="Picture 2" descr="T:\Public Relations\Graphic Design\IAN\Working Documents\CC + PCC Challenge Presentation - Wilson KENNEDY\7 - Challenges\viol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62" y="3995443"/>
            <a:ext cx="2963239" cy="211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9562" y="6426301"/>
            <a:ext cx="2963238" cy="211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9562" y="8871394"/>
            <a:ext cx="2963238" cy="211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29078" y="6432671"/>
            <a:ext cx="2963238" cy="211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29078" y="8871393"/>
            <a:ext cx="2963238" cy="211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29078" y="3995442"/>
            <a:ext cx="2963238" cy="2116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Shape 73"/>
          <p:cNvSpPr/>
          <p:nvPr/>
        </p:nvSpPr>
        <p:spPr>
          <a:xfrm>
            <a:off x="0" y="2904247"/>
            <a:ext cx="243840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defRPr sz="3200">
                <a:solidFill>
                  <a:srgbClr val="7E89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404570"/>
                </a:solidFill>
                <a:latin typeface="Calibri"/>
              </a:rPr>
              <a:t>Solving Crime and promoting satisfaction and public confidence</a:t>
            </a:r>
          </a:p>
        </p:txBody>
      </p:sp>
      <p:sp>
        <p:nvSpPr>
          <p:cNvPr id="18" name="Shape 73"/>
          <p:cNvSpPr/>
          <p:nvPr/>
        </p:nvSpPr>
        <p:spPr>
          <a:xfrm>
            <a:off x="6665511" y="6597220"/>
            <a:ext cx="1044338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defRPr sz="3200">
                <a:solidFill>
                  <a:srgbClr val="7E89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404570"/>
                </a:solidFill>
                <a:latin typeface="Calibri"/>
              </a:rPr>
              <a:t>Encouraging </a:t>
            </a:r>
            <a:r>
              <a:rPr lang="en-GB" sz="4000" b="1" dirty="0">
                <a:solidFill>
                  <a:srgbClr val="404570"/>
                </a:solidFill>
                <a:latin typeface="Calibri"/>
              </a:rPr>
              <a:t>Under Reported </a:t>
            </a:r>
            <a:r>
              <a:rPr lang="en-GB" sz="4000" b="1" dirty="0" smtClean="0">
                <a:solidFill>
                  <a:srgbClr val="404570"/>
                </a:solidFill>
                <a:latin typeface="Calibri"/>
              </a:rPr>
              <a:t>Crime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/>
              </a:rPr>
              <a:t>Domestic Abuse – reported offences up 11.8%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/>
              </a:rPr>
              <a:t>Hate Crime</a:t>
            </a:r>
          </a:p>
        </p:txBody>
      </p:sp>
      <p:sp>
        <p:nvSpPr>
          <p:cNvPr id="19" name="Shape 73"/>
          <p:cNvSpPr/>
          <p:nvPr/>
        </p:nvSpPr>
        <p:spPr>
          <a:xfrm>
            <a:off x="6665513" y="4221041"/>
            <a:ext cx="1044338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defRPr sz="3200">
                <a:solidFill>
                  <a:srgbClr val="7E89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404570"/>
                </a:solidFill>
                <a:latin typeface="Calibri"/>
              </a:rPr>
              <a:t>Increasing Trends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/>
              </a:rPr>
              <a:t>Violence Against the Person up 24.0%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/>
              </a:rPr>
              <a:t>Sexual Crime up 26.2%</a:t>
            </a:r>
            <a:endParaRPr lang="en-GB" sz="4000" dirty="0">
              <a:solidFill>
                <a:srgbClr val="40457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929659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11944087" y="3554035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4000" b="1" dirty="0">
                <a:solidFill>
                  <a:srgbClr val="404570"/>
                </a:solidFill>
                <a:latin typeface="Calibri" panose="020F0502020204030204" pitchFamily="34" charset="0"/>
              </a:rPr>
              <a:t>Ten Community Policing Teams across the county</a:t>
            </a: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11999980" y="4937789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4000" dirty="0">
                <a:solidFill>
                  <a:srgbClr val="404570"/>
                </a:solidFill>
                <a:latin typeface="Calibri" panose="020F0502020204030204" pitchFamily="34" charset="0"/>
              </a:rPr>
              <a:t>Problem solving focus:</a:t>
            </a: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11970479" y="5735349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457190" indent="-45719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4000" dirty="0">
                <a:solidFill>
                  <a:srgbClr val="404570"/>
                </a:solidFill>
                <a:latin typeface="Calibri" panose="020F0502020204030204" pitchFamily="34" charset="0"/>
              </a:rPr>
              <a:t>High risk / repeat victims </a:t>
            </a: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11999983" y="6503435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457190" indent="-45719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4000" dirty="0">
                <a:solidFill>
                  <a:srgbClr val="404570"/>
                </a:solidFill>
                <a:latin typeface="Calibri" panose="020F0502020204030204" pitchFamily="34" charset="0"/>
              </a:rPr>
              <a:t>Emerging crime series / hotspots</a:t>
            </a: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11970476" y="7271521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457190" indent="-45719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4000" dirty="0">
                <a:solidFill>
                  <a:srgbClr val="404570"/>
                </a:solidFill>
                <a:latin typeface="Calibri" panose="020F0502020204030204" pitchFamily="34" charset="0"/>
              </a:rPr>
              <a:t>Supporting the most vulnerable </a:t>
            </a: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11970476" y="8039605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457190" indent="-45719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4000" dirty="0">
                <a:solidFill>
                  <a:srgbClr val="404570"/>
                </a:solidFill>
                <a:latin typeface="Calibri" panose="020F0502020204030204" pitchFamily="34" charset="0"/>
              </a:rPr>
              <a:t>Managing the night-time economy</a:t>
            </a: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11944090" y="8778217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457190" indent="-45719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4000" dirty="0">
                <a:solidFill>
                  <a:srgbClr val="404570"/>
                </a:solidFill>
                <a:latin typeface="Calibri" panose="020F0502020204030204" pitchFamily="34" charset="0"/>
              </a:rPr>
              <a:t>Engaging with local communities</a:t>
            </a: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11970474" y="9546301"/>
            <a:ext cx="13751997" cy="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776" tIns="121888" rIns="243776" bIns="121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457190" indent="-45719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4000" dirty="0">
                <a:solidFill>
                  <a:srgbClr val="404570"/>
                </a:solidFill>
                <a:latin typeface="Calibri" panose="020F0502020204030204" pitchFamily="34" charset="0"/>
              </a:rPr>
              <a:t>Working with local partners – ‘Partnership Hubs’ </a:t>
            </a:r>
          </a:p>
        </p:txBody>
      </p:sp>
      <p:pic>
        <p:nvPicPr>
          <p:cNvPr id="4098" name="Picture 2" descr="T:\Public Relations\Graphic Design\IAN\Working Documents\Police and Crime Commissioner Candidate Briefing Day - Wilson KENNEDY\LPA presentation\10-TEA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21" y="5470350"/>
            <a:ext cx="6232853" cy="31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a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992" y="4532920"/>
            <a:ext cx="216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emerg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40" y="4655348"/>
            <a:ext cx="216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vulnerab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353" y="4600138"/>
            <a:ext cx="2158872" cy="2158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N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746" y="8152271"/>
            <a:ext cx="1990493" cy="1990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Lo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7771" y="8059685"/>
            <a:ext cx="2175669" cy="217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Hu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5511" y="7919048"/>
            <a:ext cx="2223715" cy="2223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Shape 179"/>
          <p:cNvSpPr/>
          <p:nvPr/>
        </p:nvSpPr>
        <p:spPr>
          <a:xfrm>
            <a:off x="0" y="492370"/>
            <a:ext cx="10902462" cy="2145322"/>
          </a:xfrm>
          <a:prstGeom prst="rect">
            <a:avLst/>
          </a:prstGeom>
          <a:solidFill>
            <a:srgbClr val="40457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" name="Shape 71"/>
          <p:cNvSpPr/>
          <p:nvPr/>
        </p:nvSpPr>
        <p:spPr>
          <a:xfrm>
            <a:off x="806507" y="696168"/>
            <a:ext cx="9841092" cy="157992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400">
                <a:solidFill>
                  <a:srgbClr val="687189"/>
                </a:solidFill>
                <a:latin typeface="Roboto-Regular"/>
                <a:ea typeface="Roboto-Regular"/>
                <a:cs typeface="Roboto-Regular"/>
                <a:sym typeface="Roboto-Regular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GB" sz="4800" b="1" dirty="0" smtClean="0">
                <a:solidFill>
                  <a:schemeClr val="bg1"/>
                </a:solidFill>
              </a:rPr>
              <a:t>Community Policing Team and Partnership Hubs</a:t>
            </a:r>
            <a:endParaRPr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10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88753" y="4726175"/>
            <a:ext cx="15881684" cy="1915257"/>
          </a:xfrm>
          <a:prstGeom prst="roundRect">
            <a:avLst/>
          </a:prstGeom>
          <a:solidFill>
            <a:srgbClr val="002B50"/>
          </a:solidFill>
          <a:ln w="203200"/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sz="9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Counter Terrorism in Essex</a:t>
            </a:r>
            <a:endParaRPr lang="en-GB" sz="9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6</a:t>
            </a:fld>
            <a:endParaRPr sz="2400" dirty="0">
              <a:solidFill>
                <a:srgbClr val="687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25935" y="1933646"/>
            <a:ext cx="12158066" cy="3376792"/>
          </a:xfrm>
        </p:spPr>
        <p:txBody>
          <a:bodyPr/>
          <a:lstStyle/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404570"/>
                </a:solidFill>
                <a:latin typeface="Calibri" panose="020F0502020204030204" pitchFamily="34" charset="0"/>
              </a:rPr>
              <a:t>Planning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New Revised Plans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Regional Approach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No notice attack / Rise in the threat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level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How is Essex Police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Prepared?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7</a:t>
            </a:fld>
            <a:endParaRPr sz="2400" dirty="0">
              <a:solidFill>
                <a:srgbClr val="687189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225934" y="5310438"/>
            <a:ext cx="12158066" cy="2967718"/>
          </a:xfrm>
          <a:prstGeom prst="rect">
            <a:avLst/>
          </a:prstGeom>
        </p:spPr>
        <p:txBody>
          <a:bodyPr lIns="217709" tIns="108855" rIns="217709" bIns="108855"/>
          <a:lstStyle>
            <a:lvl1pPr marL="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8854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217709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326564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435419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544273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653128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761983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870838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404570"/>
                </a:solidFill>
                <a:latin typeface="Calibri" panose="020F0502020204030204" pitchFamily="34" charset="0"/>
              </a:rPr>
              <a:t>Exercising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Military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Internal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Multi Agency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225935" y="8269991"/>
            <a:ext cx="12158066" cy="2943654"/>
          </a:xfrm>
          <a:prstGeom prst="rect">
            <a:avLst/>
          </a:prstGeom>
        </p:spPr>
        <p:txBody>
          <a:bodyPr lIns="217709" tIns="108855" rIns="217709" bIns="108855"/>
          <a:lstStyle>
            <a:lvl1pPr marL="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8854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217709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326564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435419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544273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653128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761983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870838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404570"/>
                </a:solidFill>
                <a:latin typeface="Calibri" panose="020F0502020204030204" pitchFamily="34" charset="0"/>
              </a:rPr>
              <a:t>Training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Command level briefings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Armed Response Officer Tactics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Specially Trained Commanders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507" y="3954900"/>
            <a:ext cx="5388420" cy="538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2303" y="3954900"/>
            <a:ext cx="5388420" cy="538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037" y="3945957"/>
            <a:ext cx="5388420" cy="538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804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92370"/>
            <a:ext cx="10902462" cy="2145322"/>
            <a:chOff x="0" y="492370"/>
            <a:chExt cx="10902462" cy="2145322"/>
          </a:xfrm>
        </p:grpSpPr>
        <p:sp>
          <p:nvSpPr>
            <p:cNvPr id="5" name="Shape 179"/>
            <p:cNvSpPr/>
            <p:nvPr/>
          </p:nvSpPr>
          <p:spPr>
            <a:xfrm>
              <a:off x="0" y="492370"/>
              <a:ext cx="10902462" cy="2145322"/>
            </a:xfrm>
            <a:prstGeom prst="rect">
              <a:avLst/>
            </a:prstGeom>
            <a:solidFill>
              <a:srgbClr val="4045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 71"/>
            <p:cNvSpPr/>
            <p:nvPr/>
          </p:nvSpPr>
          <p:spPr>
            <a:xfrm>
              <a:off x="806507" y="696169"/>
              <a:ext cx="9841092" cy="157992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400">
                  <a:solidFill>
                    <a:srgbClr val="687189"/>
                  </a:solidFill>
                  <a:latin typeface="Roboto-Regular"/>
                  <a:ea typeface="Roboto-Regular"/>
                  <a:cs typeface="Roboto-Regular"/>
                  <a:sym typeface="Roboto-Regular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How is Essex Police</a:t>
              </a:r>
            </a:p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en-GB" sz="4800" b="1" dirty="0" smtClean="0">
                  <a:solidFill>
                    <a:schemeClr val="bg1"/>
                  </a:solidFill>
                </a:rPr>
                <a:t>Prepared?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8</a:t>
            </a:fld>
            <a:endParaRPr sz="2400" dirty="0">
              <a:solidFill>
                <a:srgbClr val="687189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2224085" y="1259614"/>
            <a:ext cx="12159915" cy="2756156"/>
          </a:xfrm>
        </p:spPr>
        <p:txBody>
          <a:bodyPr/>
          <a:lstStyle/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404570"/>
                </a:solidFill>
                <a:latin typeface="Calibri" panose="020F0502020204030204" pitchFamily="34" charset="0"/>
              </a:rPr>
              <a:t>Command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Specialist </a:t>
            </a:r>
            <a:r>
              <a:rPr lang="en-GB" sz="4000" dirty="0" smtClean="0">
                <a:solidFill>
                  <a:srgbClr val="404570"/>
                </a:solidFill>
                <a:latin typeface="Calibri" panose="020F0502020204030204" pitchFamily="34" charset="0"/>
              </a:rPr>
              <a:t>Commanders</a:t>
            </a:r>
            <a:endParaRPr lang="en-GB" sz="4000" dirty="0">
              <a:solidFill>
                <a:srgbClr val="404570"/>
              </a:solidFill>
              <a:latin typeface="Calibri" panose="020F0502020204030204" pitchFamily="34" charset="0"/>
            </a:endParaRP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Nationally Trained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Available 24 hours a day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224084" y="4062915"/>
            <a:ext cx="12159915" cy="2746960"/>
          </a:xfrm>
          <a:prstGeom prst="rect">
            <a:avLst/>
          </a:prstGeom>
        </p:spPr>
        <p:txBody>
          <a:bodyPr lIns="217709" tIns="108855" rIns="217709" bIns="108855"/>
          <a:lstStyle>
            <a:lvl1pPr marL="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8854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217709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326564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435419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544273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653128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761983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870838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404570"/>
                </a:solidFill>
                <a:latin typeface="Calibri" panose="020F0502020204030204" pitchFamily="34" charset="0"/>
              </a:rPr>
              <a:t>Capability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Review of equipment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Enhanced  Weaponry to neutralise threat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Review of initial Firearms response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224085" y="6809875"/>
            <a:ext cx="12159915" cy="4359407"/>
          </a:xfrm>
          <a:prstGeom prst="rect">
            <a:avLst/>
          </a:prstGeom>
        </p:spPr>
        <p:txBody>
          <a:bodyPr lIns="217709" tIns="108855" rIns="217709" bIns="108855"/>
          <a:lstStyle>
            <a:lvl1pPr marL="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8854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217709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326564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435419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5442737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6531285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7619832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8708380" indent="0" algn="ctr" defTabSz="825500">
              <a:buNone/>
              <a:defRPr sz="4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1088547" indent="-1088547" algn="l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404570"/>
                </a:solidFill>
                <a:latin typeface="Calibri" panose="020F0502020204030204" pitchFamily="34" charset="0"/>
              </a:rPr>
              <a:t>Capacity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Review of Armed response capability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Uplift in capability during times of highest threat</a:t>
            </a:r>
          </a:p>
          <a:p>
            <a:pPr marL="1660047" lvl="1" indent="-571500" algn="l">
              <a:buSzPct val="75000"/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04570"/>
                </a:solidFill>
                <a:latin typeface="Calibri" panose="020F0502020204030204" pitchFamily="34" charset="0"/>
              </a:rPr>
              <a:t>Only one level of training which is above minimum National Standard</a:t>
            </a:r>
          </a:p>
        </p:txBody>
      </p:sp>
      <p:pic>
        <p:nvPicPr>
          <p:cNvPr id="12" name="Comm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507" y="3954900"/>
            <a:ext cx="5388420" cy="538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Capabi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2303" y="3954900"/>
            <a:ext cx="5388420" cy="538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Capac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037" y="3945957"/>
            <a:ext cx="5388420" cy="538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784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57199" y="6001514"/>
            <a:ext cx="18913642" cy="1915257"/>
          </a:xfrm>
          <a:prstGeom prst="roundRect">
            <a:avLst/>
          </a:prstGeom>
          <a:solidFill>
            <a:srgbClr val="002B50"/>
          </a:solidFill>
          <a:ln w="203200"/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8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Domestic Abuse and Vulnerable Victims</a:t>
            </a:r>
            <a:endParaRPr lang="en-GB" sz="8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hape 176"/>
          <p:cNvSpPr>
            <a:spLocks noGrp="1"/>
          </p:cNvSpPr>
          <p:nvPr>
            <p:ph type="sldNum" sz="quarter" idx="4294967295"/>
          </p:nvPr>
        </p:nvSpPr>
        <p:spPr>
          <a:xfrm>
            <a:off x="23555342" y="13039893"/>
            <a:ext cx="283220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687189"/>
                </a:solidFill>
              </a:rPr>
              <a:t>9</a:t>
            </a:fld>
            <a:endParaRPr sz="2400" dirty="0">
              <a:solidFill>
                <a:srgbClr val="687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White">
  <a:themeElements>
    <a:clrScheme name="Custom 4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53585F"/>
      </a:hlink>
      <a:folHlink>
        <a:srgbClr val="53585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4450" cap="flat">
          <a:solidFill>
            <a:srgbClr val="62D8AD"/>
          </a:solidFill>
          <a:miter lim="400000"/>
          <a:tailEnd type="oval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TC103457444[[fn=Basis]]</Template>
  <TotalTime>5384</TotalTime>
  <Words>615</Words>
  <Application>Microsoft Office PowerPoint</Application>
  <PresentationFormat>Custom</PresentationFormat>
  <Paragraphs>113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Counter Terrorism in Essex</vt:lpstr>
      <vt:lpstr>PowerPoint Presentation</vt:lpstr>
      <vt:lpstr>PowerPoint Presentation</vt:lpstr>
      <vt:lpstr>Domestic Abuse and Vulnerable Victims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Talha</dc:creator>
  <cp:lastModifiedBy>Jan Klimkowski 42073341</cp:lastModifiedBy>
  <cp:revision>224</cp:revision>
  <cp:lastPrinted>2016-02-17T10:52:12Z</cp:lastPrinted>
  <dcterms:modified xsi:type="dcterms:W3CDTF">2016-02-18T12:30:04Z</dcterms:modified>
</cp:coreProperties>
</file>