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382" r:id="rId3"/>
    <p:sldId id="408" r:id="rId4"/>
    <p:sldId id="406" r:id="rId5"/>
    <p:sldId id="409" r:id="rId6"/>
    <p:sldId id="410" r:id="rId7"/>
    <p:sldId id="412" r:id="rId8"/>
    <p:sldId id="414" r:id="rId9"/>
    <p:sldId id="415" r:id="rId10"/>
    <p:sldId id="422" r:id="rId11"/>
    <p:sldId id="416" r:id="rId12"/>
    <p:sldId id="417" r:id="rId13"/>
    <p:sldId id="418" r:id="rId14"/>
    <p:sldId id="419" r:id="rId15"/>
    <p:sldId id="420" r:id="rId16"/>
    <p:sldId id="404" r:id="rId17"/>
    <p:sldId id="405" r:id="rId18"/>
  </p:sldIdLst>
  <p:sldSz cx="24384000" cy="13716000"/>
  <p:notesSz cx="6724650" cy="9874250"/>
  <p:defaultTextStyle>
    <a:lvl1pPr algn="ctr" defTabSz="825500">
      <a:defRPr sz="5000">
        <a:latin typeface="+mn-lt"/>
        <a:ea typeface="+mn-ea"/>
        <a:cs typeface="+mn-cs"/>
        <a:sym typeface="Helvetica Light"/>
      </a:defRPr>
    </a:lvl1pPr>
    <a:lvl2pPr indent="228600" algn="ctr" defTabSz="825500">
      <a:defRPr sz="5000">
        <a:latin typeface="+mn-lt"/>
        <a:ea typeface="+mn-ea"/>
        <a:cs typeface="+mn-cs"/>
        <a:sym typeface="Helvetica Light"/>
      </a:defRPr>
    </a:lvl2pPr>
    <a:lvl3pPr indent="457200" algn="ctr" defTabSz="825500">
      <a:defRPr sz="5000">
        <a:latin typeface="+mn-lt"/>
        <a:ea typeface="+mn-ea"/>
        <a:cs typeface="+mn-cs"/>
        <a:sym typeface="Helvetica Light"/>
      </a:defRPr>
    </a:lvl3pPr>
    <a:lvl4pPr indent="685800" algn="ctr" defTabSz="825500">
      <a:defRPr sz="5000">
        <a:latin typeface="+mn-lt"/>
        <a:ea typeface="+mn-ea"/>
        <a:cs typeface="+mn-cs"/>
        <a:sym typeface="Helvetica Light"/>
      </a:defRPr>
    </a:lvl4pPr>
    <a:lvl5pPr indent="914400" algn="ctr" defTabSz="825500">
      <a:defRPr sz="5000">
        <a:latin typeface="+mn-lt"/>
        <a:ea typeface="+mn-ea"/>
        <a:cs typeface="+mn-cs"/>
        <a:sym typeface="Helvetica Light"/>
      </a:defRPr>
    </a:lvl5pPr>
    <a:lvl6pPr indent="1143000" algn="ctr" defTabSz="825500">
      <a:defRPr sz="5000">
        <a:latin typeface="+mn-lt"/>
        <a:ea typeface="+mn-ea"/>
        <a:cs typeface="+mn-cs"/>
        <a:sym typeface="Helvetica Light"/>
      </a:defRPr>
    </a:lvl6pPr>
    <a:lvl7pPr indent="1371600" algn="ctr" defTabSz="825500">
      <a:defRPr sz="5000">
        <a:latin typeface="+mn-lt"/>
        <a:ea typeface="+mn-ea"/>
        <a:cs typeface="+mn-cs"/>
        <a:sym typeface="Helvetica Light"/>
      </a:defRPr>
    </a:lvl7pPr>
    <a:lvl8pPr indent="1600200" algn="ctr" defTabSz="825500">
      <a:defRPr sz="5000">
        <a:latin typeface="+mn-lt"/>
        <a:ea typeface="+mn-ea"/>
        <a:cs typeface="+mn-cs"/>
        <a:sym typeface="Helvetica Light"/>
      </a:defRPr>
    </a:lvl8pPr>
    <a:lvl9pPr indent="1828800" algn="ctr" defTabSz="825500">
      <a:defRPr sz="50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570"/>
    <a:srgbClr val="EEC35F"/>
    <a:srgbClr val="78B832"/>
    <a:srgbClr val="62D8AD"/>
    <a:srgbClr val="FF7D93"/>
    <a:srgbClr val="FF607B"/>
    <a:srgbClr val="55C6E1"/>
    <a:srgbClr val="6871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-138" y="-61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75"/>
    </p:cViewPr>
  </p:sorterViewPr>
  <p:notesViewPr>
    <p:cSldViewPr snapToGrid="0">
      <p:cViewPr varScale="1">
        <p:scale>
          <a:sx n="62" d="100"/>
          <a:sy n="62" d="100"/>
        </p:scale>
        <p:origin x="-1694" y="-96"/>
      </p:cViewPr>
      <p:guideLst>
        <p:guide orient="horz" pos="3110"/>
        <p:guide pos="21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 noRot="1" noChangeAspect="1"/>
          </p:cNvSpPr>
          <p:nvPr>
            <p:ph type="sldImg"/>
          </p:nvPr>
        </p:nvSpPr>
        <p:spPr>
          <a:xfrm>
            <a:off x="73025" y="741363"/>
            <a:ext cx="6578600" cy="370205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body" sz="quarter" idx="1"/>
          </p:nvPr>
        </p:nvSpPr>
        <p:spPr>
          <a:xfrm>
            <a:off x="896620" y="4690269"/>
            <a:ext cx="4931410" cy="4443413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91731409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025" y="741363"/>
            <a:ext cx="6578600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025" y="741363"/>
            <a:ext cx="6578600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869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025" y="741363"/>
            <a:ext cx="6578600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796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025" y="741363"/>
            <a:ext cx="6578600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018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025" y="741363"/>
            <a:ext cx="6578600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457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025" y="741363"/>
            <a:ext cx="6578600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873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025" y="741363"/>
            <a:ext cx="6578600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5657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025" y="741363"/>
            <a:ext cx="6578600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978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025" y="741363"/>
            <a:ext cx="6578600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163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025" y="741363"/>
            <a:ext cx="6578600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531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025" y="741363"/>
            <a:ext cx="6578600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024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025" y="741363"/>
            <a:ext cx="6578600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710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025" y="741363"/>
            <a:ext cx="6578600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767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025" y="741363"/>
            <a:ext cx="6578600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583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025" y="741363"/>
            <a:ext cx="6578600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369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025" y="741363"/>
            <a:ext cx="6578600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299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20428" y="11316530"/>
            <a:ext cx="24424855" cy="2444988"/>
          </a:xfrm>
          <a:prstGeom prst="rect">
            <a:avLst/>
          </a:prstGeom>
          <a:solidFill>
            <a:srgbClr val="F6F6F6"/>
          </a:solidFill>
          <a:ln w="12700">
            <a:miter lim="400000"/>
          </a:ln>
          <a:effectLst>
            <a:outerShdw blurRad="38100" dist="25400" dir="16200000" rotWithShape="0">
              <a:srgbClr val="687189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Shape 9"/>
          <p:cNvSpPr>
            <a:spLocks noGrp="1"/>
          </p:cNvSpPr>
          <p:nvPr>
            <p:ph type="sldNum" sz="quarter" idx="2"/>
          </p:nvPr>
        </p:nvSpPr>
        <p:spPr>
          <a:xfrm>
            <a:off x="23470882" y="13039893"/>
            <a:ext cx="452140" cy="4572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rgbClr val="68718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5546" y="11177756"/>
            <a:ext cx="4328598" cy="26804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6" y="11681858"/>
            <a:ext cx="7272269" cy="1747994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-20428" y="11316530"/>
            <a:ext cx="24424855" cy="0"/>
          </a:xfrm>
          <a:prstGeom prst="line">
            <a:avLst/>
          </a:prstGeom>
          <a:noFill/>
          <a:ln w="25400" cap="flat">
            <a:solidFill>
              <a:schemeClr val="tx2">
                <a:lumMod val="60000"/>
                <a:lumOff val="40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iming>
    <p:tnLst>
      <p:par>
        <p:cTn id="1" dur="indefinite" restart="never" nodeType="tmRoot"/>
      </p:par>
    </p:tnLst>
  </p:timing>
  <p:txStyles>
    <p:titleStyle>
      <a:lvl1pPr algn="ctr" defTabSz="825500">
        <a:defRPr sz="11200">
          <a:latin typeface="+mn-lt"/>
          <a:ea typeface="+mn-ea"/>
          <a:cs typeface="+mn-cs"/>
          <a:sym typeface="Helvetica Light"/>
        </a:defRPr>
      </a:lvl1pPr>
      <a:lvl2pPr indent="228600" algn="ctr" defTabSz="825500">
        <a:defRPr sz="11200"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11200"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11200"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11200"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11200"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11200"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11200"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11200">
          <a:latin typeface="+mn-lt"/>
          <a:ea typeface="+mn-ea"/>
          <a:cs typeface="+mn-cs"/>
          <a:sym typeface="Helvetica Light"/>
        </a:defRPr>
      </a:lvl9pPr>
    </p:titleStyle>
    <p:bodyStyle>
      <a:lvl1pPr algn="ctr" defTabSz="825500">
        <a:defRPr sz="4400">
          <a:latin typeface="+mn-lt"/>
          <a:ea typeface="+mn-ea"/>
          <a:cs typeface="+mn-cs"/>
          <a:sym typeface="Helvetica Light"/>
        </a:defRPr>
      </a:lvl1pPr>
      <a:lvl2pPr indent="228600" algn="ctr" defTabSz="825500">
        <a:defRPr sz="4400"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4400"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4400"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4400"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4400"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4400"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4400"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4400">
          <a:latin typeface="+mn-lt"/>
          <a:ea typeface="+mn-ea"/>
          <a:cs typeface="+mn-cs"/>
          <a:sym typeface="Helvetica Light"/>
        </a:defRPr>
      </a:lvl9pPr>
    </p:bodyStyle>
    <p:otherStyle>
      <a:lvl1pPr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Roboto Light"/>
        </a:defRPr>
      </a:lvl1pPr>
      <a:lvl2pPr indent="228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Roboto Light"/>
        </a:defRPr>
      </a:lvl2pPr>
      <a:lvl3pPr indent="457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Roboto Light"/>
        </a:defRPr>
      </a:lvl3pPr>
      <a:lvl4pPr indent="685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Roboto Light"/>
        </a:defRPr>
      </a:lvl4pPr>
      <a:lvl5pPr indent="9144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Roboto Light"/>
        </a:defRPr>
      </a:lvl5pPr>
      <a:lvl6pPr indent="11430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Roboto Light"/>
        </a:defRPr>
      </a:lvl6pPr>
      <a:lvl7pPr indent="1371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Roboto Light"/>
        </a:defRPr>
      </a:lvl7pPr>
      <a:lvl8pPr indent="1600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Roboto Light"/>
        </a:defRPr>
      </a:lvl8pPr>
      <a:lvl9pPr indent="1828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Roboto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241" y="1125415"/>
            <a:ext cx="16457952" cy="562707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42076255\AppData\Local\Microsoft\Windows\Temporary Internet Files\Content.Outlook\Z463RB2V\Slide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10218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79"/>
          <p:cNvSpPr/>
          <p:nvPr/>
        </p:nvSpPr>
        <p:spPr>
          <a:xfrm>
            <a:off x="0" y="1"/>
            <a:ext cx="24384000" cy="11342076"/>
          </a:xfrm>
          <a:prstGeom prst="rect">
            <a:avLst/>
          </a:prstGeom>
          <a:solidFill>
            <a:srgbClr val="EEC35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23555342" y="13039893"/>
            <a:ext cx="283220" cy="4572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687189"/>
                </a:solidFill>
              </a:rPr>
              <a:t>11</a:t>
            </a:fld>
            <a:endParaRPr sz="2400">
              <a:solidFill>
                <a:srgbClr val="687189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492370"/>
            <a:ext cx="11887199" cy="2145322"/>
            <a:chOff x="0" y="492370"/>
            <a:chExt cx="11887199" cy="2145322"/>
          </a:xfrm>
        </p:grpSpPr>
        <p:sp>
          <p:nvSpPr>
            <p:cNvPr id="11" name="Shape 179"/>
            <p:cNvSpPr/>
            <p:nvPr/>
          </p:nvSpPr>
          <p:spPr>
            <a:xfrm>
              <a:off x="0" y="492370"/>
              <a:ext cx="10691446" cy="2145322"/>
            </a:xfrm>
            <a:prstGeom prst="rect">
              <a:avLst/>
            </a:prstGeom>
            <a:solidFill>
              <a:srgbClr val="40457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" name="Shape 71"/>
            <p:cNvSpPr/>
            <p:nvPr/>
          </p:nvSpPr>
          <p:spPr>
            <a:xfrm>
              <a:off x="806506" y="1081838"/>
              <a:ext cx="11080693" cy="841256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5400">
                  <a:solidFill>
                    <a:srgbClr val="687189"/>
                  </a:solidFill>
                  <a:latin typeface="Roboto-Regular"/>
                  <a:ea typeface="Roboto-Regular"/>
                  <a:cs typeface="Roboto-Regular"/>
                  <a:sym typeface="Roboto-Regular"/>
                </a:defRPr>
              </a:lvl1pPr>
            </a:lstStyle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lang="en-GB" sz="4800" b="1" dirty="0" smtClean="0">
                  <a:solidFill>
                    <a:schemeClr val="bg1"/>
                  </a:solidFill>
                </a:rPr>
                <a:t>Local policing proposals</a:t>
              </a:r>
              <a:endParaRPr sz="4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2192000" y="6706557"/>
            <a:ext cx="23025768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en-GB" sz="48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policing teams in each district that are </a:t>
            </a:r>
          </a:p>
          <a:p>
            <a:pPr algn="l" rtl="0" latinLnBrk="1" hangingPunct="0"/>
            <a:r>
              <a:rPr lang="en-GB" sz="48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locally based, </a:t>
            </a:r>
          </a:p>
          <a:p>
            <a:pPr algn="l" rtl="0" latinLnBrk="1" hangingPunct="0"/>
            <a:r>
              <a:rPr lang="en-GB" sz="48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locally accountable </a:t>
            </a:r>
            <a:r>
              <a:rPr lang="en-GB" sz="48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</a:p>
          <a:p>
            <a:pPr algn="l" rtl="0" latinLnBrk="1" hangingPunct="0"/>
            <a:r>
              <a:rPr lang="en-GB" sz="48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prioritise issues causing the greatest </a:t>
            </a:r>
            <a:br>
              <a:rPr lang="en-GB" sz="48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8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harm to the local community.</a:t>
            </a:r>
            <a:endParaRPr kumimoji="0" lang="en-GB" sz="4800" b="1" i="0" u="none" strike="noStrike" cap="none" spc="0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6452" y="3381572"/>
            <a:ext cx="15826603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en-GB" sz="48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policing districts managed </a:t>
            </a:r>
            <a:br>
              <a:rPr lang="en-GB" sz="48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8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a</a:t>
            </a:r>
            <a:r>
              <a:rPr lang="en-GB" sz="48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district commander</a:t>
            </a:r>
            <a:endParaRPr kumimoji="0" lang="en-GB" sz="4800" i="0" u="none" strike="noStrike" cap="none" spc="0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899100"/>
            <a:ext cx="10762150" cy="56959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1776" y="2824783"/>
            <a:ext cx="234230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endParaRPr lang="en-GB" sz="16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540165"/>
      </p:ext>
    </p:extLst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79"/>
          <p:cNvSpPr/>
          <p:nvPr/>
        </p:nvSpPr>
        <p:spPr>
          <a:xfrm>
            <a:off x="0" y="1"/>
            <a:ext cx="24384000" cy="11342076"/>
          </a:xfrm>
          <a:prstGeom prst="rect">
            <a:avLst/>
          </a:prstGeom>
          <a:solidFill>
            <a:srgbClr val="EEC35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23555342" y="13039893"/>
            <a:ext cx="283220" cy="4572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687189"/>
                </a:solidFill>
              </a:rPr>
              <a:t>12</a:t>
            </a:fld>
            <a:endParaRPr sz="2400">
              <a:solidFill>
                <a:srgbClr val="687189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492370"/>
            <a:ext cx="11887199" cy="2145322"/>
            <a:chOff x="0" y="492370"/>
            <a:chExt cx="11887199" cy="2145322"/>
          </a:xfrm>
        </p:grpSpPr>
        <p:sp>
          <p:nvSpPr>
            <p:cNvPr id="11" name="Shape 179"/>
            <p:cNvSpPr/>
            <p:nvPr/>
          </p:nvSpPr>
          <p:spPr>
            <a:xfrm>
              <a:off x="0" y="492370"/>
              <a:ext cx="10691446" cy="2145322"/>
            </a:xfrm>
            <a:prstGeom prst="rect">
              <a:avLst/>
            </a:prstGeom>
            <a:solidFill>
              <a:srgbClr val="40457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" name="Shape 71"/>
            <p:cNvSpPr/>
            <p:nvPr/>
          </p:nvSpPr>
          <p:spPr>
            <a:xfrm>
              <a:off x="806506" y="1081838"/>
              <a:ext cx="11080693" cy="841256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5400">
                  <a:solidFill>
                    <a:srgbClr val="687189"/>
                  </a:solidFill>
                  <a:latin typeface="Roboto-Regular"/>
                  <a:ea typeface="Roboto-Regular"/>
                  <a:cs typeface="Roboto-Regular"/>
                  <a:sym typeface="Roboto-Regular"/>
                </a:defRPr>
              </a:lvl1pPr>
            </a:lstStyle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lang="en-GB" sz="4800" b="1" dirty="0" smtClean="0">
                  <a:solidFill>
                    <a:schemeClr val="bg1"/>
                  </a:solidFill>
                </a:rPr>
                <a:t>Local policing proposals</a:t>
              </a:r>
              <a:endParaRPr sz="4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277167" y="3212214"/>
            <a:ext cx="14347258" cy="527323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en-GB" sz="4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Nearly </a:t>
            </a:r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3000</a:t>
            </a:r>
            <a:r>
              <a:rPr lang="en-GB" sz="4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officers, </a:t>
            </a:r>
            <a:r>
              <a:rPr lang="en-GB" sz="48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including </a:t>
            </a:r>
          </a:p>
          <a:p>
            <a:pPr algn="l" rtl="0" latinLnBrk="1" hangingPunct="0"/>
            <a:r>
              <a:rPr lang="en-GB" sz="48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900</a:t>
            </a:r>
            <a:r>
              <a:rPr lang="en-GB" sz="48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 24/7 shifts </a:t>
            </a:r>
            <a:r>
              <a:rPr lang="en-GB" sz="48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responding </a:t>
            </a:r>
            <a:br>
              <a:rPr lang="en-GB" sz="48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8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emergencies </a:t>
            </a:r>
            <a:r>
              <a:rPr lang="en-GB" sz="4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investigating crimes</a:t>
            </a:r>
            <a:r>
              <a:rPr lang="en-GB" sz="48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l" rtl="0" latinLnBrk="1" hangingPunct="0"/>
            <a:r>
              <a:rPr lang="en-GB" sz="48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220 </a:t>
            </a:r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detectives</a:t>
            </a:r>
            <a:r>
              <a:rPr lang="en-GB" sz="4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CID teams investigating </a:t>
            </a:r>
            <a:endParaRPr lang="en-GB" sz="4800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latinLnBrk="1" hangingPunct="0"/>
            <a:r>
              <a:rPr lang="en-GB" sz="48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serious Offences</a:t>
            </a:r>
          </a:p>
          <a:p>
            <a:pPr algn="l" rtl="0" latinLnBrk="1" hangingPunct="0"/>
            <a:r>
              <a:rPr lang="en-GB" sz="48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150 officers and staff </a:t>
            </a:r>
            <a:r>
              <a:rPr lang="en-GB" sz="4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dedicated to </a:t>
            </a:r>
            <a:endParaRPr lang="en-GB" sz="4800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latinLnBrk="1" hangingPunct="0"/>
            <a:r>
              <a:rPr lang="en-GB" sz="48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dealing </a:t>
            </a:r>
            <a:r>
              <a:rPr lang="en-GB" sz="4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domestic abuse.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036578" y="500329"/>
            <a:ext cx="11383970" cy="10300899"/>
            <a:chOff x="12036578" y="500329"/>
            <a:chExt cx="11383970" cy="1030089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86925" y="3212213"/>
              <a:ext cx="3433623" cy="381684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75127" y="913351"/>
              <a:ext cx="3551628" cy="344868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6578" y="500329"/>
              <a:ext cx="4468590" cy="415959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80700" y="7499779"/>
              <a:ext cx="2564649" cy="281837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68956" y="6169675"/>
              <a:ext cx="4617969" cy="463155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38190" y="5388610"/>
              <a:ext cx="4505236" cy="7475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8575051"/>
      </p:ext>
    </p:extLst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79"/>
          <p:cNvSpPr/>
          <p:nvPr/>
        </p:nvSpPr>
        <p:spPr>
          <a:xfrm>
            <a:off x="0" y="1"/>
            <a:ext cx="24384000" cy="11342076"/>
          </a:xfrm>
          <a:prstGeom prst="rect">
            <a:avLst/>
          </a:prstGeom>
          <a:solidFill>
            <a:srgbClr val="EEC35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23555342" y="13039893"/>
            <a:ext cx="283220" cy="4572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687189"/>
                </a:solidFill>
              </a:rPr>
              <a:t>13</a:t>
            </a:fld>
            <a:endParaRPr sz="2400">
              <a:solidFill>
                <a:srgbClr val="687189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492370"/>
            <a:ext cx="11887199" cy="2145322"/>
            <a:chOff x="0" y="492370"/>
            <a:chExt cx="11887199" cy="2145322"/>
          </a:xfrm>
        </p:grpSpPr>
        <p:sp>
          <p:nvSpPr>
            <p:cNvPr id="11" name="Shape 179"/>
            <p:cNvSpPr/>
            <p:nvPr/>
          </p:nvSpPr>
          <p:spPr>
            <a:xfrm>
              <a:off x="0" y="492370"/>
              <a:ext cx="10691446" cy="2145322"/>
            </a:xfrm>
            <a:prstGeom prst="rect">
              <a:avLst/>
            </a:prstGeom>
            <a:solidFill>
              <a:srgbClr val="40457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" name="Shape 71"/>
            <p:cNvSpPr/>
            <p:nvPr/>
          </p:nvSpPr>
          <p:spPr>
            <a:xfrm>
              <a:off x="806506" y="1081838"/>
              <a:ext cx="11080693" cy="841256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5400">
                  <a:solidFill>
                    <a:srgbClr val="687189"/>
                  </a:solidFill>
                  <a:latin typeface="Roboto-Regular"/>
                  <a:ea typeface="Roboto-Regular"/>
                  <a:cs typeface="Roboto-Regular"/>
                  <a:sym typeface="Roboto-Regular"/>
                </a:defRPr>
              </a:lvl1pPr>
            </a:lstStyle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lang="en-GB" sz="4800" b="1" dirty="0" smtClean="0">
                  <a:solidFill>
                    <a:schemeClr val="bg1"/>
                  </a:solidFill>
                </a:rPr>
                <a:t>Local policing proposals</a:t>
              </a:r>
              <a:endParaRPr sz="4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9249508" y="3853366"/>
            <a:ext cx="22015938" cy="527323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en-GB" sz="4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Essex Police will put your officers where the </a:t>
            </a:r>
            <a:endParaRPr lang="en-GB" sz="4800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latinLnBrk="1" hangingPunct="0"/>
            <a:r>
              <a:rPr lang="en-GB" sz="48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</a:t>
            </a:r>
            <a:r>
              <a:rPr lang="en-GB" sz="4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harm is being caused in our communities. </a:t>
            </a:r>
            <a:endParaRPr lang="en-GB" sz="4800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latinLnBrk="1" hangingPunct="0"/>
            <a:r>
              <a:rPr lang="en-GB" sz="48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</a:t>
            </a:r>
            <a:r>
              <a:rPr lang="en-GB" sz="4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on the frontline dealing with </a:t>
            </a:r>
            <a:endParaRPr lang="en-GB" sz="4800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latinLnBrk="1" hangingPunct="0"/>
            <a:r>
              <a:rPr lang="en-GB" sz="48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domestic </a:t>
            </a:r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abuse, </a:t>
            </a:r>
            <a:endParaRPr lang="en-GB" sz="4800" b="1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latinLnBrk="1" hangingPunct="0"/>
            <a:r>
              <a:rPr lang="en-GB" sz="48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violent </a:t>
            </a:r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crime, </a:t>
            </a:r>
            <a:endParaRPr lang="en-GB" sz="4800" b="1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latinLnBrk="1" hangingPunct="0"/>
            <a:r>
              <a:rPr lang="en-GB" sz="48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sexual </a:t>
            </a:r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offences </a:t>
            </a:r>
            <a:r>
              <a:rPr lang="en-GB" sz="4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endParaRPr lang="en-GB" sz="4800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latinLnBrk="1" hangingPunct="0"/>
            <a:r>
              <a:rPr lang="en-GB" sz="48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 </a:t>
            </a:r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abuse.</a:t>
            </a:r>
            <a:endParaRPr kumimoji="0" lang="en-GB" sz="4800" b="1" i="0" u="none" strike="noStrike" cap="none" spc="0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30" y="2940406"/>
            <a:ext cx="7099402" cy="822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32544"/>
      </p:ext>
    </p:extLst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79"/>
          <p:cNvSpPr/>
          <p:nvPr/>
        </p:nvSpPr>
        <p:spPr>
          <a:xfrm>
            <a:off x="0" y="1"/>
            <a:ext cx="24384000" cy="11342076"/>
          </a:xfrm>
          <a:prstGeom prst="rect">
            <a:avLst/>
          </a:prstGeom>
          <a:solidFill>
            <a:srgbClr val="EEC35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23555342" y="13039893"/>
            <a:ext cx="283220" cy="4572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687189"/>
                </a:solidFill>
              </a:rPr>
              <a:t>14</a:t>
            </a:fld>
            <a:endParaRPr sz="2400">
              <a:solidFill>
                <a:srgbClr val="687189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492370"/>
            <a:ext cx="11887199" cy="2145322"/>
            <a:chOff x="0" y="492370"/>
            <a:chExt cx="11887199" cy="2145322"/>
          </a:xfrm>
        </p:grpSpPr>
        <p:sp>
          <p:nvSpPr>
            <p:cNvPr id="11" name="Shape 179"/>
            <p:cNvSpPr/>
            <p:nvPr/>
          </p:nvSpPr>
          <p:spPr>
            <a:xfrm>
              <a:off x="0" y="492370"/>
              <a:ext cx="10691446" cy="2145322"/>
            </a:xfrm>
            <a:prstGeom prst="rect">
              <a:avLst/>
            </a:prstGeom>
            <a:solidFill>
              <a:srgbClr val="40457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" name="Shape 71"/>
            <p:cNvSpPr/>
            <p:nvPr/>
          </p:nvSpPr>
          <p:spPr>
            <a:xfrm>
              <a:off x="806506" y="1081838"/>
              <a:ext cx="11080693" cy="841256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5400">
                  <a:solidFill>
                    <a:srgbClr val="687189"/>
                  </a:solidFill>
                  <a:latin typeface="Roboto-Regular"/>
                  <a:ea typeface="Roboto-Regular"/>
                  <a:cs typeface="Roboto-Regular"/>
                  <a:sym typeface="Roboto-Regular"/>
                </a:defRPr>
              </a:lvl1pPr>
            </a:lstStyle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lang="en-GB" sz="4800" b="1" dirty="0" smtClean="0">
                  <a:solidFill>
                    <a:schemeClr val="bg1"/>
                  </a:solidFill>
                </a:rPr>
                <a:t>Local policing proposals</a:t>
              </a:r>
              <a:endParaRPr sz="4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9249508" y="3114702"/>
            <a:ext cx="22015938" cy="675056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defRPr/>
            </a:pPr>
            <a:r>
              <a:rPr lang="en-GB" sz="4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Essex Police currently has 250 PCSOs. </a:t>
            </a:r>
            <a:endParaRPr lang="en-GB" sz="4800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r>
              <a:rPr lang="en-GB" sz="48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</a:t>
            </a:r>
            <a:r>
              <a:rPr lang="en-GB" sz="4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proposed that there will be </a:t>
            </a:r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 PCSOs, </a:t>
            </a:r>
            <a:endParaRPr lang="en-GB" sz="4800" b="1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r>
              <a:rPr lang="en-GB" sz="48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flexibly </a:t>
            </a:r>
            <a:r>
              <a:rPr lang="en-GB" sz="4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deployed across each of the </a:t>
            </a:r>
            <a:endParaRPr lang="en-GB" sz="4800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r>
              <a:rPr lang="en-GB" sz="48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 Policing Teams</a:t>
            </a:r>
            <a:r>
              <a:rPr lang="en-GB" sz="4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across Essex</a:t>
            </a:r>
          </a:p>
          <a:p>
            <a:pPr algn="l">
              <a:defRPr/>
            </a:pPr>
            <a:endParaRPr lang="en-GB" sz="4800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r>
              <a:rPr lang="en-GB" sz="48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Essex </a:t>
            </a:r>
            <a:r>
              <a:rPr lang="en-GB" sz="4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Police currently has 98 posts for </a:t>
            </a:r>
            <a:endParaRPr lang="en-GB" sz="4800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r>
              <a:rPr lang="en-GB" sz="48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front </a:t>
            </a:r>
            <a:r>
              <a:rPr lang="en-GB" sz="4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counter staff.  It is proposed that there </a:t>
            </a:r>
            <a:endParaRPr lang="en-GB" sz="4800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r>
              <a:rPr lang="en-GB" sz="48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</a:t>
            </a:r>
            <a:r>
              <a:rPr lang="en-GB" sz="4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</a:t>
            </a:r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posts</a:t>
            </a:r>
            <a:r>
              <a:rPr lang="en-GB" sz="4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staff working on the </a:t>
            </a:r>
            <a:endParaRPr lang="en-GB" sz="4800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r>
              <a:rPr lang="en-GB" sz="48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remaining front counters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30" y="2940406"/>
            <a:ext cx="7099402" cy="822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42898"/>
      </p:ext>
    </p:extLst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23555342" y="13039893"/>
            <a:ext cx="283220" cy="4572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687189"/>
                </a:solidFill>
              </a:rPr>
              <a:t>15</a:t>
            </a:fld>
            <a:endParaRPr sz="2400">
              <a:solidFill>
                <a:srgbClr val="687189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492370"/>
            <a:ext cx="11887199" cy="2145322"/>
            <a:chOff x="0" y="492370"/>
            <a:chExt cx="11887199" cy="2145322"/>
          </a:xfrm>
        </p:grpSpPr>
        <p:sp>
          <p:nvSpPr>
            <p:cNvPr id="11" name="Shape 179"/>
            <p:cNvSpPr/>
            <p:nvPr/>
          </p:nvSpPr>
          <p:spPr>
            <a:xfrm>
              <a:off x="0" y="492370"/>
              <a:ext cx="10691446" cy="2145322"/>
            </a:xfrm>
            <a:prstGeom prst="rect">
              <a:avLst/>
            </a:prstGeom>
            <a:solidFill>
              <a:srgbClr val="40457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" name="Shape 71"/>
            <p:cNvSpPr/>
            <p:nvPr/>
          </p:nvSpPr>
          <p:spPr>
            <a:xfrm>
              <a:off x="806506" y="1081838"/>
              <a:ext cx="11080693" cy="841256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5400">
                  <a:solidFill>
                    <a:srgbClr val="687189"/>
                  </a:solidFill>
                  <a:latin typeface="Roboto-Regular"/>
                  <a:ea typeface="Roboto-Regular"/>
                  <a:cs typeface="Roboto-Regular"/>
                  <a:sym typeface="Roboto-Regular"/>
                </a:defRPr>
              </a:lvl1pPr>
            </a:lstStyle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lang="en-GB" sz="4800" b="1" dirty="0" smtClean="0">
                  <a:solidFill>
                    <a:schemeClr val="bg1"/>
                  </a:solidFill>
                </a:rPr>
                <a:t>The bottom line</a:t>
              </a:r>
              <a:endParaRPr sz="4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9460513" y="3106322"/>
            <a:ext cx="22015938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defRPr/>
            </a:pPr>
            <a:r>
              <a:rPr lang="en-GB" sz="7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DOING NOTHING IS NOT AN OPTION</a:t>
            </a:r>
            <a:endParaRPr lang="en-GB" sz="7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30" y="2940406"/>
            <a:ext cx="7099402" cy="82208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460513" y="5152857"/>
            <a:ext cx="22015938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defRPr/>
            </a:pPr>
            <a:r>
              <a:rPr lang="en-GB" sz="48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Essex Police is not leaving you. </a:t>
            </a:r>
          </a:p>
          <a:p>
            <a:pPr algn="l">
              <a:defRPr/>
            </a:pPr>
            <a:r>
              <a:rPr lang="en-GB" sz="48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However, we need to change so </a:t>
            </a:r>
          </a:p>
          <a:p>
            <a:pPr algn="l">
              <a:defRPr/>
            </a:pPr>
            <a:r>
              <a:rPr lang="en-GB" sz="48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we can continue to provide </a:t>
            </a:r>
          </a:p>
          <a:p>
            <a:pPr algn="l">
              <a:defRPr/>
            </a:pPr>
            <a:r>
              <a:rPr lang="en-GB" sz="48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with </a:t>
            </a:r>
            <a:r>
              <a:rPr lang="en-GB" sz="48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modern, viable </a:t>
            </a:r>
            <a:r>
              <a:rPr lang="en-GB" sz="48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</a:p>
          <a:p>
            <a:pPr algn="l">
              <a:defRPr/>
            </a:pPr>
            <a:r>
              <a:rPr lang="en-GB" sz="48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effective</a:t>
            </a:r>
            <a:r>
              <a:rPr lang="en-GB" sz="48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police service.</a:t>
            </a:r>
            <a:endParaRPr lang="en-GB" sz="4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238156"/>
      </p:ext>
    </p:extLst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23555342" y="13039893"/>
            <a:ext cx="283220" cy="4572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687189"/>
                </a:solidFill>
              </a:rPr>
              <a:t>16</a:t>
            </a:fld>
            <a:endParaRPr sz="2400">
              <a:solidFill>
                <a:srgbClr val="687189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492370"/>
            <a:ext cx="10902462" cy="2145322"/>
            <a:chOff x="0" y="492370"/>
            <a:chExt cx="10902462" cy="2145322"/>
          </a:xfrm>
        </p:grpSpPr>
        <p:sp>
          <p:nvSpPr>
            <p:cNvPr id="11" name="Shape 179"/>
            <p:cNvSpPr/>
            <p:nvPr/>
          </p:nvSpPr>
          <p:spPr>
            <a:xfrm>
              <a:off x="0" y="492370"/>
              <a:ext cx="10902462" cy="2145322"/>
            </a:xfrm>
            <a:prstGeom prst="rect">
              <a:avLst/>
            </a:prstGeom>
            <a:solidFill>
              <a:srgbClr val="40457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" name="Shape 71"/>
            <p:cNvSpPr/>
            <p:nvPr/>
          </p:nvSpPr>
          <p:spPr>
            <a:xfrm>
              <a:off x="806507" y="696169"/>
              <a:ext cx="9841092" cy="1579920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5400">
                  <a:solidFill>
                    <a:srgbClr val="687189"/>
                  </a:solidFill>
                  <a:latin typeface="Roboto-Regular"/>
                  <a:ea typeface="Roboto-Regular"/>
                  <a:cs typeface="Roboto-Regular"/>
                  <a:sym typeface="Roboto-Regular"/>
                </a:defRPr>
              </a:lvl1pPr>
            </a:lstStyle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lang="en-GB" sz="4800" b="1" dirty="0" smtClean="0">
                  <a:solidFill>
                    <a:schemeClr val="bg1"/>
                  </a:solidFill>
                </a:rPr>
                <a:t>Reducing Crime and </a:t>
              </a:r>
              <a:br>
                <a:rPr lang="en-GB" sz="4800" b="1" dirty="0" smtClean="0">
                  <a:solidFill>
                    <a:schemeClr val="bg1"/>
                  </a:solidFill>
                </a:rPr>
              </a:br>
              <a:r>
                <a:rPr lang="en-GB" sz="4800" b="1" dirty="0" smtClean="0">
                  <a:solidFill>
                    <a:schemeClr val="bg1"/>
                  </a:solidFill>
                </a:rPr>
                <a:t>Anti-Social Behaviour</a:t>
              </a:r>
              <a:endParaRPr sz="48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244" y="3238787"/>
            <a:ext cx="14548755" cy="789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893744"/>
      </p:ext>
    </p:extLst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23555342" y="13039893"/>
            <a:ext cx="283220" cy="4572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687189"/>
                </a:solidFill>
              </a:rPr>
              <a:t>17</a:t>
            </a:fld>
            <a:endParaRPr sz="2400">
              <a:solidFill>
                <a:srgbClr val="687189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492370"/>
            <a:ext cx="10902462" cy="2145322"/>
            <a:chOff x="0" y="492370"/>
            <a:chExt cx="10902462" cy="2145322"/>
          </a:xfrm>
        </p:grpSpPr>
        <p:sp>
          <p:nvSpPr>
            <p:cNvPr id="11" name="Shape 179"/>
            <p:cNvSpPr/>
            <p:nvPr/>
          </p:nvSpPr>
          <p:spPr>
            <a:xfrm>
              <a:off x="0" y="492370"/>
              <a:ext cx="10902462" cy="2145322"/>
            </a:xfrm>
            <a:prstGeom prst="rect">
              <a:avLst/>
            </a:prstGeom>
            <a:solidFill>
              <a:srgbClr val="40457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" name="Shape 71"/>
            <p:cNvSpPr/>
            <p:nvPr/>
          </p:nvSpPr>
          <p:spPr>
            <a:xfrm>
              <a:off x="806507" y="1065500"/>
              <a:ext cx="9841092" cy="841256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5400">
                  <a:solidFill>
                    <a:srgbClr val="687189"/>
                  </a:solidFill>
                  <a:latin typeface="Roboto-Regular"/>
                  <a:ea typeface="Roboto-Regular"/>
                  <a:cs typeface="Roboto-Regular"/>
                  <a:sym typeface="Roboto-Regular"/>
                </a:defRPr>
              </a:lvl1pPr>
            </a:lstStyle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lang="en-GB" sz="4800" b="1" dirty="0" smtClean="0">
                  <a:solidFill>
                    <a:schemeClr val="bg1"/>
                  </a:solidFill>
                </a:rPr>
                <a:t>Challenges</a:t>
              </a:r>
              <a:endParaRPr sz="4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Shape 73"/>
          <p:cNvSpPr/>
          <p:nvPr/>
        </p:nvSpPr>
        <p:spPr>
          <a:xfrm>
            <a:off x="6417129" y="3705244"/>
            <a:ext cx="17097793" cy="56425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3200">
                <a:solidFill>
                  <a:srgbClr val="7E89A5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4000" dirty="0" smtClean="0">
                <a:solidFill>
                  <a:srgbClr val="404570"/>
                </a:solidFill>
                <a:latin typeface="Calibri"/>
              </a:rPr>
              <a:t>Solving Crime and promoting satisfaction and public confidence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4000" b="1" dirty="0" smtClean="0">
              <a:solidFill>
                <a:srgbClr val="40457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4000" b="1" dirty="0" smtClean="0">
                <a:solidFill>
                  <a:srgbClr val="404570"/>
                </a:solidFill>
                <a:latin typeface="Calibri"/>
              </a:rPr>
              <a:t>Increasing Trends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4000" dirty="0" smtClean="0">
                <a:solidFill>
                  <a:srgbClr val="404570"/>
                </a:solidFill>
                <a:latin typeface="Calibri"/>
              </a:rPr>
              <a:t>Violence Against the Person up 18.5%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4000" dirty="0" smtClean="0">
                <a:solidFill>
                  <a:srgbClr val="404570"/>
                </a:solidFill>
                <a:latin typeface="Calibri"/>
              </a:rPr>
              <a:t>Sexual Crime up 35.0%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4000" b="1" dirty="0" smtClean="0">
              <a:solidFill>
                <a:srgbClr val="40457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4000" b="1" dirty="0" smtClean="0">
                <a:solidFill>
                  <a:srgbClr val="404570"/>
                </a:solidFill>
                <a:latin typeface="Calibri"/>
              </a:rPr>
              <a:t>Encouraging </a:t>
            </a:r>
            <a:r>
              <a:rPr lang="en-GB" sz="4000" b="1" dirty="0">
                <a:solidFill>
                  <a:srgbClr val="404570"/>
                </a:solidFill>
                <a:latin typeface="Calibri"/>
              </a:rPr>
              <a:t>Under Reported </a:t>
            </a:r>
            <a:r>
              <a:rPr lang="en-GB" sz="4000" b="1" dirty="0" smtClean="0">
                <a:solidFill>
                  <a:srgbClr val="404570"/>
                </a:solidFill>
                <a:latin typeface="Calibri"/>
              </a:rPr>
              <a:t>Crime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4000" dirty="0" smtClean="0">
                <a:solidFill>
                  <a:srgbClr val="404570"/>
                </a:solidFill>
                <a:latin typeface="Calibri"/>
              </a:rPr>
              <a:t>Domestic Abuse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4000" dirty="0" smtClean="0">
                <a:solidFill>
                  <a:srgbClr val="404570"/>
                </a:solidFill>
                <a:latin typeface="Calibri"/>
              </a:rPr>
              <a:t>Hate Crime</a:t>
            </a:r>
            <a:endParaRPr lang="en-GB" sz="4000" dirty="0">
              <a:solidFill>
                <a:srgbClr val="40457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1929659"/>
      </p:ext>
    </p:extLst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23555342" y="13039893"/>
            <a:ext cx="283220" cy="4572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687189"/>
                </a:solidFill>
              </a:rPr>
              <a:t>2</a:t>
            </a:fld>
            <a:endParaRPr sz="2400">
              <a:solidFill>
                <a:srgbClr val="68718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0055" y="2367481"/>
            <a:ext cx="20149457" cy="838178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GB" sz="5400" b="1" dirty="0" smtClean="0">
                <a:solidFill>
                  <a:srgbClr val="002060"/>
                </a:solidFill>
              </a:rPr>
              <a:t>Stephen </a:t>
            </a:r>
            <a:r>
              <a:rPr lang="en-GB" sz="5400" b="1" dirty="0">
                <a:solidFill>
                  <a:srgbClr val="002060"/>
                </a:solidFill>
              </a:rPr>
              <a:t>Kavanagh</a:t>
            </a:r>
          </a:p>
          <a:p>
            <a:r>
              <a:rPr lang="en-GB" sz="5400" dirty="0">
                <a:solidFill>
                  <a:srgbClr val="002060"/>
                </a:solidFill>
              </a:rPr>
              <a:t>Chief Constable of Essex Police</a:t>
            </a:r>
          </a:p>
          <a:p>
            <a:endParaRPr lang="en-GB" sz="5400" b="1" dirty="0">
              <a:solidFill>
                <a:srgbClr val="002060"/>
              </a:solidFill>
            </a:endParaRPr>
          </a:p>
          <a:p>
            <a:endParaRPr lang="en-GB" sz="5400" b="1" dirty="0">
              <a:solidFill>
                <a:srgbClr val="002060"/>
              </a:solidFill>
            </a:endParaRPr>
          </a:p>
          <a:p>
            <a:r>
              <a:rPr lang="en-GB" sz="5400" b="1" dirty="0">
                <a:solidFill>
                  <a:srgbClr val="002060"/>
                </a:solidFill>
              </a:rPr>
              <a:t>Nick Alston</a:t>
            </a:r>
          </a:p>
          <a:p>
            <a:r>
              <a:rPr lang="en-GB" sz="5400" dirty="0">
                <a:solidFill>
                  <a:srgbClr val="002060"/>
                </a:solidFill>
              </a:rPr>
              <a:t>Police and Crime Commissioner for Essex</a:t>
            </a:r>
          </a:p>
          <a:p>
            <a:endParaRPr lang="en-GB" sz="5400" dirty="0">
              <a:solidFill>
                <a:srgbClr val="002060"/>
              </a:solidFill>
            </a:endParaRPr>
          </a:p>
          <a:p>
            <a:endParaRPr lang="en-GB" sz="5400" dirty="0">
              <a:solidFill>
                <a:srgbClr val="002060"/>
              </a:solidFill>
            </a:endParaRPr>
          </a:p>
          <a:p>
            <a:endParaRPr lang="en-GB" sz="6600" b="1" dirty="0">
              <a:solidFill>
                <a:srgbClr val="002060"/>
              </a:solidFill>
            </a:endParaRPr>
          </a:p>
          <a:p>
            <a:endParaRPr lang="en-GB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31037"/>
      </p:ext>
    </p:extLst>
  </p:cSld>
  <p:clrMapOvr>
    <a:masterClrMapping/>
  </p:clrMapOvr>
  <p:transition spd="slow">
    <p:fade/>
  </p:transition>
  <p:timing>
    <p:tnLst>
      <p:par>
        <p:cTn id="1" dur="indefinite" restart="never" fill="hold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79"/>
          <p:cNvSpPr/>
          <p:nvPr/>
        </p:nvSpPr>
        <p:spPr>
          <a:xfrm>
            <a:off x="0" y="1"/>
            <a:ext cx="24384000" cy="113420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23555342" y="13039893"/>
            <a:ext cx="283220" cy="4572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687189"/>
                </a:solidFill>
              </a:rPr>
              <a:t>3</a:t>
            </a:fld>
            <a:endParaRPr sz="2400">
              <a:solidFill>
                <a:srgbClr val="687189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492370"/>
            <a:ext cx="11887199" cy="2145322"/>
            <a:chOff x="0" y="492370"/>
            <a:chExt cx="11887199" cy="2145322"/>
          </a:xfrm>
        </p:grpSpPr>
        <p:sp>
          <p:nvSpPr>
            <p:cNvPr id="11" name="Shape 179"/>
            <p:cNvSpPr/>
            <p:nvPr/>
          </p:nvSpPr>
          <p:spPr>
            <a:xfrm>
              <a:off x="0" y="492370"/>
              <a:ext cx="10691446" cy="2145322"/>
            </a:xfrm>
            <a:prstGeom prst="rect">
              <a:avLst/>
            </a:prstGeom>
            <a:solidFill>
              <a:srgbClr val="40457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" name="Shape 71"/>
            <p:cNvSpPr/>
            <p:nvPr/>
          </p:nvSpPr>
          <p:spPr>
            <a:xfrm>
              <a:off x="806506" y="1081838"/>
              <a:ext cx="11080693" cy="841256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5400">
                  <a:solidFill>
                    <a:srgbClr val="687189"/>
                  </a:solidFill>
                  <a:latin typeface="Roboto-Regular"/>
                  <a:ea typeface="Roboto-Regular"/>
                  <a:cs typeface="Roboto-Regular"/>
                  <a:sym typeface="Roboto-Regular"/>
                </a:defRPr>
              </a:lvl1pPr>
            </a:lstStyle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lang="en-GB" sz="4800" b="1" dirty="0" smtClean="0">
                  <a:solidFill>
                    <a:schemeClr val="bg1"/>
                  </a:solidFill>
                </a:rPr>
                <a:t>The financial context</a:t>
              </a:r>
              <a:endParaRPr sz="4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Shape 73"/>
          <p:cNvSpPr/>
          <p:nvPr/>
        </p:nvSpPr>
        <p:spPr>
          <a:xfrm>
            <a:off x="11446329" y="3184762"/>
            <a:ext cx="12257733" cy="87203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3200">
                <a:solidFill>
                  <a:srgbClr val="7E89A5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83% of the £262m budget is spent on salaries of </a:t>
            </a:r>
            <a:r>
              <a:rPr lang="en-GB" sz="40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40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0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police </a:t>
            </a:r>
            <a:r>
              <a:rPr lang="en-GB" sz="4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officers, PCSOs and police staff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4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 £1 million pays for 20 police constables for a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4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have just under 3,000 officers, </a:t>
            </a:r>
            <a:r>
              <a:rPr lang="en-GB" sz="40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600 </a:t>
            </a:r>
            <a:r>
              <a:rPr lang="en-GB" sz="4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fewer </a:t>
            </a:r>
            <a:r>
              <a:rPr lang="en-GB" sz="40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40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0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 </a:t>
            </a:r>
            <a:r>
              <a:rPr lang="en-GB" sz="4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2010</a:t>
            </a:r>
          </a:p>
          <a:p>
            <a:endParaRPr lang="en-GB" sz="4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are in the middle of a decade that will see </a:t>
            </a:r>
            <a:r>
              <a:rPr lang="en-GB" sz="40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40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0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policing </a:t>
            </a:r>
            <a:r>
              <a:rPr lang="en-GB" sz="4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budgets in Essex cut by a third.</a:t>
            </a:r>
          </a:p>
          <a:p>
            <a:endParaRPr lang="en-GB" sz="4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4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4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4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97877" y="3387731"/>
            <a:ext cx="9302262" cy="6620358"/>
            <a:chOff x="597877" y="3387731"/>
            <a:chExt cx="9302262" cy="662035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091" y="3387731"/>
              <a:ext cx="4145048" cy="662035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97877" y="4581918"/>
              <a:ext cx="4343400" cy="45345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r>
                <a:rPr lang="en-GB" sz="3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Essex Police has made </a:t>
              </a:r>
              <a:endParaRPr lang="en-GB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rtl="0" latinLnBrk="1" hangingPunct="0"/>
              <a:r>
                <a:rPr lang="en-GB" sz="36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£</a:t>
              </a:r>
              <a:r>
                <a:rPr lang="en-GB" sz="3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41.8 million of </a:t>
              </a:r>
              <a:endParaRPr lang="en-GB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rtl="0" latinLnBrk="1" hangingPunct="0"/>
              <a:r>
                <a:rPr lang="en-GB" sz="36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savings </a:t>
              </a:r>
              <a:r>
                <a:rPr lang="en-GB" sz="3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between </a:t>
              </a:r>
              <a:endParaRPr lang="en-GB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rtl="0" latinLnBrk="1" hangingPunct="0"/>
              <a:r>
                <a:rPr lang="en-GB" sz="36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2010 </a:t>
              </a:r>
              <a:r>
                <a:rPr lang="en-GB" sz="3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 </a:t>
              </a:r>
              <a:r>
                <a:rPr lang="en-GB" sz="36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2014.  </a:t>
              </a:r>
            </a:p>
            <a:p>
              <a:pPr rtl="0" latinLnBrk="1" hangingPunct="0"/>
              <a:r>
                <a:rPr lang="en-GB" sz="36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</a:t>
              </a:r>
              <a:r>
                <a:rPr lang="en-GB" sz="3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force is </a:t>
              </a:r>
              <a:endParaRPr lang="en-GB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rtl="0" latinLnBrk="1" hangingPunct="0"/>
              <a:r>
                <a:rPr lang="en-GB" sz="36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now facing </a:t>
              </a:r>
              <a:r>
                <a:rPr lang="en-GB" sz="36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further </a:t>
              </a:r>
            </a:p>
            <a:p>
              <a:pPr rtl="0" latinLnBrk="1" hangingPunct="0"/>
              <a:r>
                <a:rPr lang="en-GB" sz="36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cuts of £63 million</a:t>
              </a:r>
              <a:r>
                <a:rPr lang="en-GB" sz="36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to be made by </a:t>
              </a:r>
              <a:r>
                <a:rPr lang="en-GB" sz="36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2019/20.</a:t>
              </a:r>
              <a:endParaRPr kumimoji="0" lang="en-GB" sz="3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043046"/>
      </p:ext>
    </p:extLst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23555342" y="13039893"/>
            <a:ext cx="283220" cy="4572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687189"/>
                </a:solidFill>
              </a:rPr>
              <a:t>4</a:t>
            </a:fld>
            <a:endParaRPr sz="2400">
              <a:solidFill>
                <a:srgbClr val="687189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2370"/>
            <a:ext cx="11887199" cy="2145322"/>
            <a:chOff x="0" y="492370"/>
            <a:chExt cx="11887199" cy="2145322"/>
          </a:xfrm>
        </p:grpSpPr>
        <p:sp>
          <p:nvSpPr>
            <p:cNvPr id="11" name="Shape 179"/>
            <p:cNvSpPr/>
            <p:nvPr/>
          </p:nvSpPr>
          <p:spPr>
            <a:xfrm>
              <a:off x="0" y="492370"/>
              <a:ext cx="10902462" cy="2145322"/>
            </a:xfrm>
            <a:prstGeom prst="rect">
              <a:avLst/>
            </a:prstGeom>
            <a:solidFill>
              <a:srgbClr val="40457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" name="Shape 71"/>
            <p:cNvSpPr/>
            <p:nvPr/>
          </p:nvSpPr>
          <p:spPr>
            <a:xfrm>
              <a:off x="806506" y="712506"/>
              <a:ext cx="11080693" cy="1579920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5400">
                  <a:solidFill>
                    <a:srgbClr val="687189"/>
                  </a:solidFill>
                  <a:latin typeface="Roboto-Regular"/>
                  <a:ea typeface="Roboto-Regular"/>
                  <a:cs typeface="Roboto-Regular"/>
                  <a:sym typeface="Roboto-Regular"/>
                </a:defRPr>
              </a:lvl1pPr>
            </a:lstStyle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lang="en-GB" sz="4800" b="1" dirty="0">
                  <a:solidFill>
                    <a:schemeClr val="bg1"/>
                  </a:solidFill>
                </a:rPr>
                <a:t>On an average </a:t>
              </a:r>
              <a:r>
                <a:rPr lang="en-GB" sz="4800" b="1" dirty="0" smtClean="0">
                  <a:solidFill>
                    <a:schemeClr val="bg1"/>
                  </a:solidFill>
                </a:rPr>
                <a:t/>
              </a:r>
              <a:br>
                <a:rPr lang="en-GB" sz="4800" b="1" dirty="0" smtClean="0">
                  <a:solidFill>
                    <a:schemeClr val="bg1"/>
                  </a:solidFill>
                </a:rPr>
              </a:br>
              <a:r>
                <a:rPr lang="en-GB" sz="4800" b="1" dirty="0" smtClean="0">
                  <a:solidFill>
                    <a:schemeClr val="bg1"/>
                  </a:solidFill>
                </a:rPr>
                <a:t>day Essex Police…</a:t>
              </a:r>
              <a:endParaRPr sz="4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Shape 73"/>
          <p:cNvSpPr/>
          <p:nvPr/>
        </p:nvSpPr>
        <p:spPr>
          <a:xfrm>
            <a:off x="6417129" y="2964013"/>
            <a:ext cx="15185571" cy="81047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3200">
                <a:solidFill>
                  <a:srgbClr val="7E89A5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 smtClean="0">
                <a:solidFill>
                  <a:srgbClr val="4045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records 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1200</a:t>
            </a:r>
            <a:r>
              <a:rPr lang="en-GB" sz="4000" dirty="0">
                <a:solidFill>
                  <a:srgbClr val="4045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incidents and receives 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600</a:t>
            </a:r>
            <a:r>
              <a:rPr lang="en-GB" sz="4000" dirty="0">
                <a:solidFill>
                  <a:srgbClr val="4045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emergency </a:t>
            </a:r>
            <a:r>
              <a:rPr lang="en-GB" sz="4000" b="1" dirty="0">
                <a:solidFill>
                  <a:srgbClr val="4045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999</a:t>
            </a:r>
            <a:r>
              <a:rPr lang="en-GB" sz="4000" dirty="0">
                <a:solidFill>
                  <a:srgbClr val="4045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smtClean="0">
                <a:solidFill>
                  <a:srgbClr val="4045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calls</a:t>
            </a:r>
          </a:p>
          <a:p>
            <a:endParaRPr lang="en-GB" sz="4000" dirty="0">
              <a:solidFill>
                <a:srgbClr val="40457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4045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records 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272</a:t>
            </a:r>
            <a:r>
              <a:rPr lang="en-GB" sz="4000" dirty="0">
                <a:solidFill>
                  <a:srgbClr val="4045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crimes and arrests 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99</a:t>
            </a:r>
            <a:r>
              <a:rPr lang="en-GB" sz="4000" dirty="0">
                <a:solidFill>
                  <a:srgbClr val="4045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smtClean="0">
                <a:solidFill>
                  <a:srgbClr val="4045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people</a:t>
            </a:r>
          </a:p>
          <a:p>
            <a:endParaRPr lang="en-GB" sz="4000" dirty="0">
              <a:solidFill>
                <a:srgbClr val="40457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4045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responds to 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  <a:r>
              <a:rPr lang="en-GB" sz="4000" dirty="0">
                <a:solidFill>
                  <a:srgbClr val="4045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incidents where people are experiencing mental health </a:t>
            </a:r>
            <a:r>
              <a:rPr lang="en-GB" sz="4000" dirty="0" smtClean="0">
                <a:solidFill>
                  <a:srgbClr val="4045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issues</a:t>
            </a:r>
          </a:p>
          <a:p>
            <a:endParaRPr lang="en-GB" sz="4000" dirty="0">
              <a:solidFill>
                <a:srgbClr val="40457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4045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attends 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GB" sz="4000" dirty="0">
                <a:solidFill>
                  <a:srgbClr val="4045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road traffic collisions where there are casualties, </a:t>
            </a:r>
            <a:r>
              <a:rPr lang="en-GB" sz="4000" dirty="0" smtClean="0">
                <a:solidFill>
                  <a:srgbClr val="4045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GB" sz="4000" dirty="0">
                <a:solidFill>
                  <a:srgbClr val="4045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conducts 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39</a:t>
            </a:r>
            <a:r>
              <a:rPr lang="en-GB" sz="4000" dirty="0">
                <a:solidFill>
                  <a:srgbClr val="4045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breath </a:t>
            </a:r>
            <a:r>
              <a:rPr lang="en-GB" sz="4000" dirty="0" smtClean="0">
                <a:solidFill>
                  <a:srgbClr val="4045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tests</a:t>
            </a:r>
          </a:p>
          <a:p>
            <a:endParaRPr lang="en-GB" sz="4000" dirty="0">
              <a:solidFill>
                <a:srgbClr val="40457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4045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responds to around 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GB" sz="4000" dirty="0">
                <a:solidFill>
                  <a:srgbClr val="4045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reports of a missing person: 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GB" sz="4000" dirty="0">
                <a:solidFill>
                  <a:srgbClr val="4045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will be classed as medium or high risk. The person might be found in hours or it may take weeks and months of work.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111" y="9014025"/>
            <a:ext cx="598433" cy="17736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678" y="7122957"/>
            <a:ext cx="1522478" cy="12633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351" y="2888948"/>
            <a:ext cx="1190474" cy="11931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776" y="5809917"/>
            <a:ext cx="1814992" cy="9099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686" y="4501226"/>
            <a:ext cx="1449784" cy="98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3902"/>
      </p:ext>
    </p:extLst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79"/>
          <p:cNvSpPr/>
          <p:nvPr/>
        </p:nvSpPr>
        <p:spPr>
          <a:xfrm>
            <a:off x="0" y="1"/>
            <a:ext cx="24384000" cy="11342076"/>
          </a:xfrm>
          <a:prstGeom prst="rect">
            <a:avLst/>
          </a:prstGeom>
          <a:solidFill>
            <a:srgbClr val="55C6E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23555342" y="13039893"/>
            <a:ext cx="283220" cy="4572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687189"/>
                </a:solidFill>
              </a:rPr>
              <a:t>5</a:t>
            </a:fld>
            <a:endParaRPr sz="2400">
              <a:solidFill>
                <a:srgbClr val="687189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492370"/>
            <a:ext cx="11887199" cy="2145322"/>
            <a:chOff x="0" y="492370"/>
            <a:chExt cx="11887199" cy="2145322"/>
          </a:xfrm>
        </p:grpSpPr>
        <p:sp>
          <p:nvSpPr>
            <p:cNvPr id="11" name="Shape 179"/>
            <p:cNvSpPr/>
            <p:nvPr/>
          </p:nvSpPr>
          <p:spPr>
            <a:xfrm>
              <a:off x="0" y="492370"/>
              <a:ext cx="10691446" cy="2145322"/>
            </a:xfrm>
            <a:prstGeom prst="rect">
              <a:avLst/>
            </a:prstGeom>
            <a:solidFill>
              <a:srgbClr val="40457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" name="Shape 71"/>
            <p:cNvSpPr/>
            <p:nvPr/>
          </p:nvSpPr>
          <p:spPr>
            <a:xfrm>
              <a:off x="806506" y="1081838"/>
              <a:ext cx="11080693" cy="841256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5400">
                  <a:solidFill>
                    <a:srgbClr val="687189"/>
                  </a:solidFill>
                  <a:latin typeface="Roboto-Regular"/>
                  <a:ea typeface="Roboto-Regular"/>
                  <a:cs typeface="Roboto-Regular"/>
                  <a:sym typeface="Roboto-Regular"/>
                </a:defRPr>
              </a:lvl1pPr>
            </a:lstStyle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lang="en-GB" sz="4800" b="1" dirty="0" smtClean="0">
                  <a:solidFill>
                    <a:schemeClr val="bg1"/>
                  </a:solidFill>
                </a:rPr>
                <a:t>The local policing context</a:t>
              </a:r>
              <a:endParaRPr sz="4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Shape 73"/>
          <p:cNvSpPr/>
          <p:nvPr/>
        </p:nvSpPr>
        <p:spPr>
          <a:xfrm>
            <a:off x="11446329" y="1953656"/>
            <a:ext cx="12644594" cy="111825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3200">
                <a:solidFill>
                  <a:srgbClr val="7E89A5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nature of crime in the county is changing… and the technology available to Essex Police is changing </a:t>
            </a:r>
            <a:r>
              <a:rPr lang="en-GB" sz="40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</a:t>
            </a:r>
          </a:p>
          <a:p>
            <a:endParaRPr lang="en-GB" sz="4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of the most serious crime now happens not on our streets but behind closed doors and </a:t>
            </a:r>
            <a:r>
              <a:rPr lang="en-GB" sz="40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</a:t>
            </a:r>
          </a:p>
          <a:p>
            <a:endParaRPr lang="en-GB" sz="4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Essex Police has to be leaner but also smarter, taking even more account of risk and the vulnerability of </a:t>
            </a:r>
            <a:r>
              <a:rPr lang="en-GB" sz="40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victims</a:t>
            </a:r>
          </a:p>
          <a:p>
            <a:endParaRPr lang="en-GB" sz="4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policing will change but Community Policing Teams will continue to serve all </a:t>
            </a:r>
            <a:r>
              <a:rPr lang="en-GB" sz="40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communities</a:t>
            </a:r>
          </a:p>
          <a:p>
            <a:endParaRPr lang="en-GB" sz="4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is police officers that keep people safe and solve crimes, not buildings</a:t>
            </a:r>
          </a:p>
          <a:p>
            <a:endParaRPr lang="en-GB" sz="4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4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4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4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97877" y="6828396"/>
            <a:ext cx="9183142" cy="3980577"/>
            <a:chOff x="597877" y="6828396"/>
            <a:chExt cx="9183142" cy="3980577"/>
          </a:xfrm>
        </p:grpSpPr>
        <p:sp>
          <p:nvSpPr>
            <p:cNvPr id="3" name="TextBox 2"/>
            <p:cNvSpPr txBox="1"/>
            <p:nvPr/>
          </p:nvSpPr>
          <p:spPr>
            <a:xfrm>
              <a:off x="597877" y="6828396"/>
              <a:ext cx="4923692" cy="39805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r>
                <a:rPr lang="en-GB" sz="3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Every day </a:t>
              </a:r>
              <a:r>
                <a:rPr lang="en-GB" sz="3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5,797</a:t>
              </a:r>
              <a:r>
                <a:rPr lang="en-GB" sz="3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people </a:t>
              </a:r>
              <a:endParaRPr lang="en-GB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rtl="0" latinLnBrk="1" hangingPunct="0"/>
              <a:r>
                <a:rPr lang="en-GB" sz="36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contact </a:t>
              </a:r>
              <a:r>
                <a:rPr lang="en-GB" sz="3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Essex Police via </a:t>
              </a:r>
              <a:endParaRPr lang="en-GB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rtl="0" latinLnBrk="1" hangingPunct="0"/>
              <a:r>
                <a:rPr lang="en-GB" sz="36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</a:t>
              </a:r>
              <a:r>
                <a:rPr lang="en-GB" sz="3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non-emergency 101 </a:t>
              </a:r>
              <a:endParaRPr lang="en-GB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rtl="0" latinLnBrk="1" hangingPunct="0"/>
              <a:r>
                <a:rPr lang="en-GB" sz="36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number</a:t>
              </a:r>
              <a:r>
                <a:rPr lang="en-GB" sz="3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A further </a:t>
              </a:r>
              <a:r>
                <a:rPr lang="en-GB" sz="3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593</a:t>
              </a:r>
              <a:r>
                <a:rPr lang="en-GB" sz="3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GB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rtl="0" latinLnBrk="1" hangingPunct="0"/>
              <a:r>
                <a:rPr lang="en-GB" sz="36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people </a:t>
              </a:r>
              <a:r>
                <a:rPr lang="en-GB" sz="3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call Essex Police </a:t>
              </a:r>
              <a:endParaRPr lang="en-GB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rtl="0" latinLnBrk="1" hangingPunct="0"/>
              <a:r>
                <a:rPr lang="en-GB" sz="36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via </a:t>
              </a:r>
              <a:r>
                <a:rPr lang="en-GB" sz="3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999 to report an </a:t>
              </a:r>
              <a:endParaRPr lang="en-GB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rtl="0" latinLnBrk="1" hangingPunct="0"/>
              <a:r>
                <a:rPr lang="en-GB" sz="36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emergency</a:t>
              </a:r>
              <a:r>
                <a:rPr lang="en-GB" sz="3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GB" sz="3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3039" y="7597412"/>
              <a:ext cx="3927980" cy="3038162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597877" y="2966257"/>
            <a:ext cx="9690458" cy="3426579"/>
            <a:chOff x="597877" y="2966257"/>
            <a:chExt cx="9690458" cy="342657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5723" y="3088907"/>
              <a:ext cx="4942612" cy="323275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97877" y="2966257"/>
              <a:ext cx="4923692" cy="34265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r>
                <a:rPr lang="en-GB" sz="36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 in 10 </a:t>
              </a:r>
              <a:r>
                <a:rPr lang="en-GB" sz="36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report a </a:t>
              </a:r>
            </a:p>
            <a:p>
              <a:pPr rtl="0" latinLnBrk="1" hangingPunct="0"/>
              <a:r>
                <a:rPr lang="en-GB" sz="36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crime or incident.</a:t>
              </a:r>
            </a:p>
            <a:p>
              <a:pPr rtl="0" latinLnBrk="1" hangingPunct="0"/>
              <a:r>
                <a:rPr lang="en-GB" sz="36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Only </a:t>
              </a:r>
              <a:r>
                <a:rPr lang="en-GB" sz="3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around </a:t>
              </a:r>
              <a:r>
                <a:rPr lang="en-GB" sz="3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 in 10</a:t>
              </a:r>
              <a:r>
                <a:rPr lang="en-GB" sz="3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GB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rtl="0" latinLnBrk="1" hangingPunct="0"/>
              <a:r>
                <a:rPr lang="en-GB" sz="36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visits </a:t>
              </a:r>
              <a:r>
                <a:rPr lang="en-GB" sz="3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 police stations </a:t>
              </a:r>
              <a:endParaRPr lang="en-GB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rtl="0" latinLnBrk="1" hangingPunct="0"/>
              <a:r>
                <a:rPr lang="en-GB" sz="36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are </a:t>
              </a:r>
              <a:r>
                <a:rPr lang="en-GB" sz="3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 report a crime or </a:t>
              </a:r>
              <a:endParaRPr lang="en-GB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rtl="0" latinLnBrk="1" hangingPunct="0"/>
              <a:r>
                <a:rPr lang="en-GB" sz="36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other </a:t>
              </a:r>
              <a:r>
                <a:rPr lang="en-GB" sz="3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incident.</a:t>
              </a:r>
              <a:endParaRPr kumimoji="0" lang="en-GB" sz="3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1754258"/>
      </p:ext>
    </p:extLst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79"/>
          <p:cNvSpPr/>
          <p:nvPr/>
        </p:nvSpPr>
        <p:spPr>
          <a:xfrm>
            <a:off x="0" y="1"/>
            <a:ext cx="24384000" cy="11342076"/>
          </a:xfrm>
          <a:prstGeom prst="rect">
            <a:avLst/>
          </a:prstGeom>
          <a:solidFill>
            <a:srgbClr val="FF7D93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23555342" y="13039893"/>
            <a:ext cx="283220" cy="4572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687189"/>
                </a:solidFill>
              </a:rPr>
              <a:t>6</a:t>
            </a:fld>
            <a:endParaRPr sz="2400">
              <a:solidFill>
                <a:srgbClr val="687189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492370"/>
            <a:ext cx="11887199" cy="2145322"/>
            <a:chOff x="0" y="492370"/>
            <a:chExt cx="11887199" cy="2145322"/>
          </a:xfrm>
        </p:grpSpPr>
        <p:sp>
          <p:nvSpPr>
            <p:cNvPr id="11" name="Shape 179"/>
            <p:cNvSpPr/>
            <p:nvPr/>
          </p:nvSpPr>
          <p:spPr>
            <a:xfrm>
              <a:off x="0" y="492370"/>
              <a:ext cx="10691446" cy="2145322"/>
            </a:xfrm>
            <a:prstGeom prst="rect">
              <a:avLst/>
            </a:prstGeom>
            <a:solidFill>
              <a:srgbClr val="40457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" name="Shape 71"/>
            <p:cNvSpPr/>
            <p:nvPr/>
          </p:nvSpPr>
          <p:spPr>
            <a:xfrm>
              <a:off x="806506" y="1081838"/>
              <a:ext cx="11080693" cy="841256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5400">
                  <a:solidFill>
                    <a:srgbClr val="687189"/>
                  </a:solidFill>
                  <a:latin typeface="Roboto-Regular"/>
                  <a:ea typeface="Roboto-Regular"/>
                  <a:cs typeface="Roboto-Regular"/>
                  <a:sym typeface="Roboto-Regular"/>
                </a:defRPr>
              </a:lvl1pPr>
            </a:lstStyle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lang="en-GB" sz="4800" b="1" dirty="0" smtClean="0">
                  <a:solidFill>
                    <a:schemeClr val="bg1"/>
                  </a:solidFill>
                </a:rPr>
                <a:t>The Police Estate</a:t>
              </a:r>
              <a:endParaRPr sz="4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Shape 73"/>
          <p:cNvSpPr/>
          <p:nvPr/>
        </p:nvSpPr>
        <p:spPr>
          <a:xfrm>
            <a:off x="11446329" y="3281753"/>
            <a:ext cx="12644594" cy="44114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3200">
                <a:solidFill>
                  <a:srgbClr val="7E89A5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 buildings costing £10m a year to </a:t>
            </a:r>
            <a:r>
              <a:rPr lang="en-GB" sz="4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</a:t>
            </a:r>
            <a:r>
              <a:rPr lang="en-GB" sz="4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40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40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0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£</a:t>
            </a:r>
            <a:r>
              <a:rPr lang="en-GB" sz="4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2m a year to </a:t>
            </a:r>
            <a:r>
              <a:rPr lang="en-GB" sz="4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</a:t>
            </a:r>
            <a:r>
              <a:rPr lang="en-GB" sz="4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maintenance </a:t>
            </a:r>
            <a:r>
              <a:rPr lang="en-GB" sz="40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40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0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backlog </a:t>
            </a:r>
            <a:r>
              <a:rPr lang="en-GB" sz="4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£30m </a:t>
            </a:r>
            <a:r>
              <a:rPr lang="en-GB" sz="4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growing…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4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Essex Police needs modern fit for purpose </a:t>
            </a:r>
            <a:r>
              <a:rPr lang="en-GB" sz="40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40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0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accommodation </a:t>
            </a:r>
            <a:r>
              <a:rPr lang="en-GB" sz="4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right locations to meet </a:t>
            </a:r>
            <a:r>
              <a:rPr lang="en-GB" sz="40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40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0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4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challenges of policing for the next 20 years.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-1390075" y="1600201"/>
            <a:ext cx="13471595" cy="9327365"/>
            <a:chOff x="-1390075" y="1600201"/>
            <a:chExt cx="13471595" cy="9327365"/>
          </a:xfrm>
        </p:grpSpPr>
        <p:sp>
          <p:nvSpPr>
            <p:cNvPr id="3" name="TextBox 2"/>
            <p:cNvSpPr txBox="1"/>
            <p:nvPr/>
          </p:nvSpPr>
          <p:spPr>
            <a:xfrm>
              <a:off x="597876" y="8608983"/>
              <a:ext cx="9583615" cy="23185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r>
                <a:rPr lang="en-GB" sz="3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Essex Police’s 80 buildings require </a:t>
              </a:r>
              <a:r>
                <a:rPr lang="en-GB" sz="3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£30 million </a:t>
              </a:r>
              <a:endParaRPr lang="en-GB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rtl="0" latinLnBrk="1" hangingPunct="0"/>
              <a:r>
                <a:rPr lang="en-GB" sz="36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maintenance </a:t>
              </a:r>
              <a:r>
                <a:rPr lang="en-GB" sz="3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work</a:t>
              </a:r>
              <a:r>
                <a:rPr lang="en-GB" sz="3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to bring up to standard and </a:t>
              </a:r>
              <a:endParaRPr lang="en-GB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rtl="0" latinLnBrk="1" hangingPunct="0"/>
              <a:r>
                <a:rPr lang="en-GB" sz="36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expenditure </a:t>
              </a:r>
              <a:r>
                <a:rPr lang="en-GB" sz="3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of </a:t>
              </a:r>
              <a:r>
                <a:rPr lang="en-GB" sz="3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£2 million a year </a:t>
              </a:r>
              <a:r>
                <a:rPr lang="en-GB" sz="3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 maintain the </a:t>
              </a:r>
            </a:p>
            <a:p>
              <a:pPr rtl="0" latinLnBrk="1" hangingPunct="0"/>
              <a:r>
                <a:rPr lang="en-GB" sz="3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current condition.</a:t>
              </a:r>
              <a:endParaRPr kumimoji="0" lang="en-GB" sz="3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90075" y="1600201"/>
              <a:ext cx="13471595" cy="6616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455997"/>
      </p:ext>
    </p:extLst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23555342" y="13039893"/>
            <a:ext cx="283220" cy="4572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687189"/>
                </a:solidFill>
              </a:rPr>
              <a:t>7</a:t>
            </a:fld>
            <a:endParaRPr sz="2400">
              <a:solidFill>
                <a:srgbClr val="687189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492370"/>
            <a:ext cx="11887199" cy="2145322"/>
            <a:chOff x="0" y="492370"/>
            <a:chExt cx="11887199" cy="2145322"/>
          </a:xfrm>
        </p:grpSpPr>
        <p:sp>
          <p:nvSpPr>
            <p:cNvPr id="11" name="Shape 179"/>
            <p:cNvSpPr/>
            <p:nvPr/>
          </p:nvSpPr>
          <p:spPr>
            <a:xfrm>
              <a:off x="0" y="492370"/>
              <a:ext cx="10691446" cy="2145322"/>
            </a:xfrm>
            <a:prstGeom prst="rect">
              <a:avLst/>
            </a:prstGeom>
            <a:solidFill>
              <a:srgbClr val="40457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" name="Shape 71"/>
            <p:cNvSpPr/>
            <p:nvPr/>
          </p:nvSpPr>
          <p:spPr>
            <a:xfrm>
              <a:off x="806506" y="1081838"/>
              <a:ext cx="11080693" cy="841256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5400">
                  <a:solidFill>
                    <a:srgbClr val="687189"/>
                  </a:solidFill>
                  <a:latin typeface="Roboto-Regular"/>
                  <a:ea typeface="Roboto-Regular"/>
                  <a:cs typeface="Roboto-Regular"/>
                  <a:sym typeface="Roboto-Regular"/>
                </a:defRPr>
              </a:lvl1pPr>
            </a:lstStyle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lang="en-GB" sz="4800" b="1" dirty="0" smtClean="0">
                  <a:solidFill>
                    <a:schemeClr val="bg1"/>
                  </a:solidFill>
                </a:rPr>
                <a:t>Police Estate proposals</a:t>
              </a:r>
              <a:endParaRPr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411511" y="3094896"/>
            <a:ext cx="7563410" cy="7514744"/>
            <a:chOff x="-411511" y="3094896"/>
            <a:chExt cx="7563410" cy="7514744"/>
          </a:xfrm>
        </p:grpSpPr>
        <p:sp>
          <p:nvSpPr>
            <p:cNvPr id="3" name="TextBox 2"/>
            <p:cNvSpPr txBox="1"/>
            <p:nvPr/>
          </p:nvSpPr>
          <p:spPr>
            <a:xfrm>
              <a:off x="-411511" y="8845054"/>
              <a:ext cx="7086601" cy="17645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r>
                <a:rPr lang="en-GB" sz="3600" b="1" dirty="0">
                  <a:solidFill>
                    <a:srgbClr val="4045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80</a:t>
              </a:r>
              <a:r>
                <a:rPr lang="en-GB" sz="3600" dirty="0">
                  <a:solidFill>
                    <a:srgbClr val="4045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police buildings </a:t>
              </a:r>
              <a:r>
                <a:rPr lang="en-GB" sz="3600" dirty="0" smtClean="0">
                  <a:solidFill>
                    <a:srgbClr val="4045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 </a:t>
              </a:r>
              <a:br>
                <a:rPr lang="en-GB" sz="3600" dirty="0" smtClean="0">
                  <a:solidFill>
                    <a:srgbClr val="4045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3600" dirty="0" smtClean="0">
                  <a:solidFill>
                    <a:srgbClr val="4045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stations</a:t>
              </a:r>
              <a:r>
                <a:rPr lang="en-GB" sz="3600" dirty="0">
                  <a:solidFill>
                    <a:srgbClr val="4045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GB" sz="3600" dirty="0" smtClean="0">
                  <a:solidFill>
                    <a:srgbClr val="4045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reduced </a:t>
              </a:r>
              <a:r>
                <a:rPr lang="en-GB" sz="3600" dirty="0">
                  <a:solidFill>
                    <a:srgbClr val="4045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down to </a:t>
              </a:r>
              <a:r>
                <a:rPr lang="en-GB" sz="3600" b="1" dirty="0">
                  <a:solidFill>
                    <a:srgbClr val="4045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  <a:r>
                <a:rPr lang="en-GB" sz="3600" dirty="0">
                  <a:solidFill>
                    <a:srgbClr val="4045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smtClean="0">
                  <a:solidFill>
                    <a:srgbClr val="4045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en-GB" sz="3600" dirty="0" smtClean="0">
                  <a:solidFill>
                    <a:srgbClr val="4045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3600" dirty="0" smtClean="0">
                  <a:solidFill>
                    <a:srgbClr val="4045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fit for </a:t>
              </a:r>
              <a:r>
                <a:rPr lang="en-GB" sz="3600" dirty="0">
                  <a:solidFill>
                    <a:srgbClr val="4045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purpose buildings.</a:t>
              </a:r>
              <a:endParaRPr kumimoji="0" lang="en-GB" sz="3600" b="1" i="0" u="none" strike="noStrike" cap="none" spc="0" normalizeH="0" baseline="0" dirty="0">
                <a:ln>
                  <a:noFill/>
                </a:ln>
                <a:solidFill>
                  <a:srgbClr val="40457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395" y="3094896"/>
              <a:ext cx="6232504" cy="571190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6346852" y="2793299"/>
            <a:ext cx="12000056" cy="8370338"/>
            <a:chOff x="6346852" y="2793299"/>
            <a:chExt cx="12000056" cy="837033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9451" y="4280764"/>
              <a:ext cx="8587457" cy="538200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376140" y="8845054"/>
              <a:ext cx="10667999" cy="23185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r>
                <a:rPr lang="en-GB" sz="3600" b="1" dirty="0">
                  <a:solidFill>
                    <a:srgbClr val="4045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en-GB" sz="3600" dirty="0">
                  <a:solidFill>
                    <a:srgbClr val="4045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central police stations that will </a:t>
              </a:r>
              <a:r>
                <a:rPr lang="en-GB" sz="3600" b="1" dirty="0">
                  <a:solidFill>
                    <a:srgbClr val="4045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continue</a:t>
              </a:r>
              <a:r>
                <a:rPr lang="en-GB" sz="3600" dirty="0">
                  <a:solidFill>
                    <a:srgbClr val="4045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smtClean="0">
                  <a:solidFill>
                    <a:srgbClr val="4045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en-GB" sz="3600" dirty="0" smtClean="0">
                  <a:solidFill>
                    <a:srgbClr val="4045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3600" dirty="0" smtClean="0">
                  <a:solidFill>
                    <a:srgbClr val="4045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 provide </a:t>
              </a:r>
              <a:r>
                <a:rPr lang="en-GB" sz="3600" dirty="0">
                  <a:solidFill>
                    <a:srgbClr val="4045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front counter services </a:t>
              </a:r>
              <a:r>
                <a:rPr lang="en-GB" sz="3600" b="1" dirty="0">
                  <a:solidFill>
                    <a:srgbClr val="4045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 the public. </a:t>
              </a:r>
              <a:r>
                <a:rPr lang="en-GB" sz="3600" dirty="0" smtClean="0">
                  <a:solidFill>
                    <a:srgbClr val="4045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en-GB" sz="3600" dirty="0" smtClean="0">
                  <a:solidFill>
                    <a:srgbClr val="4045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3600" dirty="0" smtClean="0">
                  <a:solidFill>
                    <a:srgbClr val="4045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Plans </a:t>
              </a:r>
              <a:r>
                <a:rPr lang="en-GB" sz="3600" dirty="0">
                  <a:solidFill>
                    <a:srgbClr val="4045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are also underway for the future sharing </a:t>
              </a:r>
              <a:r>
                <a:rPr lang="en-GB" sz="3600" dirty="0" smtClean="0">
                  <a:solidFill>
                    <a:srgbClr val="4045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en-GB" sz="3600" dirty="0" smtClean="0">
                  <a:solidFill>
                    <a:srgbClr val="4045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3600" dirty="0" smtClean="0">
                  <a:solidFill>
                    <a:srgbClr val="4045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of space </a:t>
              </a:r>
              <a:r>
                <a:rPr lang="en-GB" sz="3600" dirty="0">
                  <a:solidFill>
                    <a:srgbClr val="4045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with other public sector partners.</a:t>
              </a:r>
              <a:endParaRPr kumimoji="0" lang="en-GB" sz="3600" i="0" u="none" strike="noStrike" cap="none" spc="0" normalizeH="0" baseline="0" dirty="0">
                <a:ln>
                  <a:noFill/>
                </a:ln>
                <a:solidFill>
                  <a:srgbClr val="40457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46852" y="2793299"/>
              <a:ext cx="10667999" cy="1210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r>
                <a:rPr lang="en-GB" sz="7200" b="1" dirty="0" smtClean="0">
                  <a:solidFill>
                    <a:srgbClr val="4045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en-GB" sz="3600" b="1" dirty="0" smtClean="0">
                  <a:solidFill>
                    <a:srgbClr val="4045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central stations</a:t>
              </a:r>
              <a:endParaRPr kumimoji="0" lang="en-GB" sz="3600" i="0" u="none" strike="noStrike" cap="none" spc="0" normalizeH="0" baseline="0" dirty="0">
                <a:ln>
                  <a:noFill/>
                </a:ln>
                <a:solidFill>
                  <a:srgbClr val="40457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728850" y="2793299"/>
            <a:ext cx="10826261" cy="7816341"/>
            <a:chOff x="14728850" y="2793299"/>
            <a:chExt cx="10826261" cy="781634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37346" y="4477587"/>
              <a:ext cx="4885009" cy="498834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4887112" y="8845054"/>
              <a:ext cx="10667999" cy="17645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r>
                <a:rPr lang="en-GB" sz="3600" dirty="0">
                  <a:solidFill>
                    <a:srgbClr val="4045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 </a:t>
              </a:r>
              <a:r>
                <a:rPr lang="en-GB" sz="3600" b="1" dirty="0">
                  <a:solidFill>
                    <a:srgbClr val="4045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modern police headquarters </a:t>
              </a:r>
              <a:r>
                <a:rPr lang="en-GB" sz="3600" dirty="0" smtClean="0">
                  <a:solidFill>
                    <a:srgbClr val="4045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en-GB" sz="3600" dirty="0" smtClean="0">
                  <a:solidFill>
                    <a:srgbClr val="4045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3600" dirty="0" smtClean="0">
                  <a:solidFill>
                    <a:srgbClr val="4045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that will </a:t>
              </a:r>
              <a:r>
                <a:rPr lang="en-GB" sz="3600" dirty="0">
                  <a:solidFill>
                    <a:srgbClr val="4045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house 2,000 staff which is </a:t>
              </a:r>
              <a:r>
                <a:rPr lang="en-GB" sz="3600" dirty="0" smtClean="0">
                  <a:solidFill>
                    <a:srgbClr val="4045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en-GB" sz="3600" dirty="0" smtClean="0">
                  <a:solidFill>
                    <a:srgbClr val="4045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3600" b="1" dirty="0" smtClean="0">
                  <a:solidFill>
                    <a:srgbClr val="4045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efficient </a:t>
              </a:r>
              <a:r>
                <a:rPr lang="en-GB" sz="3600" b="1" dirty="0">
                  <a:solidFill>
                    <a:srgbClr val="4045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 </a:t>
              </a:r>
              <a:r>
                <a:rPr lang="en-GB" sz="3600" b="1" dirty="0" smtClean="0">
                  <a:solidFill>
                    <a:srgbClr val="4045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purpose-built</a:t>
              </a:r>
              <a:r>
                <a:rPr lang="en-GB" sz="3600" b="1" dirty="0">
                  <a:solidFill>
                    <a:srgbClr val="4045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GB" sz="3600" b="1" u="none" strike="noStrike" cap="none" spc="0" normalizeH="0" baseline="0" dirty="0">
                <a:ln>
                  <a:noFill/>
                </a:ln>
                <a:solidFill>
                  <a:srgbClr val="40457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728850" y="2793299"/>
              <a:ext cx="10667999" cy="1210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r>
                <a:rPr lang="en-GB" sz="7200" b="1" dirty="0" smtClean="0">
                  <a:solidFill>
                    <a:srgbClr val="4045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GB" sz="3600" b="1" dirty="0" smtClean="0">
                  <a:solidFill>
                    <a:srgbClr val="4045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headquarters</a:t>
              </a:r>
              <a:endParaRPr kumimoji="0" lang="en-GB" sz="3600" i="0" u="none" strike="noStrike" cap="none" spc="0" normalizeH="0" baseline="0" dirty="0">
                <a:ln>
                  <a:noFill/>
                </a:ln>
                <a:solidFill>
                  <a:srgbClr val="40457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1995220"/>
      </p:ext>
    </p:extLst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23555342" y="13039893"/>
            <a:ext cx="283220" cy="4572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687189"/>
                </a:solidFill>
              </a:rPr>
              <a:t>8</a:t>
            </a:fld>
            <a:endParaRPr sz="2400">
              <a:solidFill>
                <a:srgbClr val="687189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34259" y="662921"/>
            <a:ext cx="21888449" cy="12859643"/>
            <a:chOff x="1534259" y="662921"/>
            <a:chExt cx="21888449" cy="1285964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5216" y="662921"/>
              <a:ext cx="15877492" cy="12859643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079383" y="6844344"/>
              <a:ext cx="4941277" cy="29341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8255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32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Helvetica Light"/>
                </a:rPr>
                <a:t>KEY</a:t>
              </a:r>
            </a:p>
            <a:p>
              <a:pPr marL="0" marR="0" indent="0" algn="l" defTabSz="8255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32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en-GB" sz="32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24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Stations open from 9am to 5pm </a:t>
              </a:r>
              <a:br>
                <a:rPr lang="en-GB" sz="24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24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Monday – Friday</a:t>
              </a:r>
            </a:p>
            <a:p>
              <a:pPr marL="0" marR="0" indent="0" algn="l" defTabSz="8255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GB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indent="0" algn="l" defTabSz="8255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Helvetica Light"/>
                </a:rPr>
                <a:t>Stations open from 9am to 5pm </a:t>
              </a:r>
            </a:p>
            <a:p>
              <a:pPr marL="0" marR="0" indent="0" algn="l" defTabSz="8255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Helvetica Light"/>
                </a:rPr>
                <a:t>Monday to Friday</a:t>
              </a: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534259" y="7880588"/>
              <a:ext cx="395654" cy="395654"/>
            </a:xfrm>
            <a:prstGeom prst="ellipse">
              <a:avLst/>
            </a:prstGeom>
            <a:solidFill>
              <a:srgbClr val="C00000"/>
            </a:solidFill>
            <a:ln w="44450" cap="flat">
              <a:noFill/>
              <a:miter lim="400000"/>
              <a:tailEnd type="oval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550377" y="8982558"/>
              <a:ext cx="395654" cy="395654"/>
            </a:xfrm>
            <a:prstGeom prst="ellipse">
              <a:avLst/>
            </a:prstGeom>
            <a:solidFill>
              <a:srgbClr val="0070C0"/>
            </a:solidFill>
            <a:ln w="44450" cap="flat">
              <a:noFill/>
              <a:miter lim="400000"/>
              <a:tailEnd type="oval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B0F0"/>
                </a:solidFill>
                <a:effectLst/>
                <a:uFillTx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0" y="492370"/>
            <a:ext cx="11764104" cy="3499338"/>
            <a:chOff x="0" y="492370"/>
            <a:chExt cx="11764104" cy="3499338"/>
          </a:xfrm>
        </p:grpSpPr>
        <p:sp>
          <p:nvSpPr>
            <p:cNvPr id="20" name="Shape 179"/>
            <p:cNvSpPr/>
            <p:nvPr/>
          </p:nvSpPr>
          <p:spPr>
            <a:xfrm>
              <a:off x="0" y="492370"/>
              <a:ext cx="8106508" cy="3499338"/>
            </a:xfrm>
            <a:prstGeom prst="rect">
              <a:avLst/>
            </a:prstGeom>
            <a:solidFill>
              <a:srgbClr val="40457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" name="Shape 71"/>
            <p:cNvSpPr/>
            <p:nvPr/>
          </p:nvSpPr>
          <p:spPr>
            <a:xfrm>
              <a:off x="683411" y="1121323"/>
              <a:ext cx="11080693" cy="2133918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5400">
                  <a:solidFill>
                    <a:srgbClr val="687189"/>
                  </a:solidFill>
                  <a:latin typeface="Roboto-Regular"/>
                  <a:ea typeface="Roboto-Regular"/>
                  <a:cs typeface="Roboto-Regular"/>
                  <a:sym typeface="Roboto-Regular"/>
                </a:defRPr>
              </a:lvl1pPr>
            </a:lstStyle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lang="en-GB" sz="4400" dirty="0" smtClean="0">
                  <a:solidFill>
                    <a:schemeClr val="bg1"/>
                  </a:solidFill>
                </a:rPr>
                <a:t>Proposed police station </a:t>
              </a:r>
            </a:p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lang="en-GB" sz="4400" dirty="0" smtClean="0">
                  <a:solidFill>
                    <a:schemeClr val="bg1"/>
                  </a:solidFill>
                </a:rPr>
                <a:t>front counter opening </a:t>
              </a:r>
            </a:p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lang="en-GB" sz="4400" dirty="0" smtClean="0">
                  <a:solidFill>
                    <a:schemeClr val="bg1"/>
                  </a:solidFill>
                </a:rPr>
                <a:t>hours from April 2016</a:t>
              </a:r>
              <a:endParaRPr sz="4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6" name="Picture 2" descr="C:\Users\42076255\AppData\Local\Microsoft\Windows\Temporary Internet Files\Content.Outlook\Z463RB2V\Slide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860917"/>
      </p:ext>
    </p:extLst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23555342" y="13039893"/>
            <a:ext cx="283220" cy="4572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687189"/>
                </a:solidFill>
              </a:rPr>
              <a:t>9</a:t>
            </a:fld>
            <a:endParaRPr sz="2400">
              <a:solidFill>
                <a:srgbClr val="687189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492370"/>
            <a:ext cx="11764104" cy="3499338"/>
            <a:chOff x="0" y="492370"/>
            <a:chExt cx="11764104" cy="3499338"/>
          </a:xfrm>
        </p:grpSpPr>
        <p:sp>
          <p:nvSpPr>
            <p:cNvPr id="11" name="Shape 179"/>
            <p:cNvSpPr/>
            <p:nvPr/>
          </p:nvSpPr>
          <p:spPr>
            <a:xfrm>
              <a:off x="0" y="492370"/>
              <a:ext cx="8106508" cy="3499338"/>
            </a:xfrm>
            <a:prstGeom prst="rect">
              <a:avLst/>
            </a:prstGeom>
            <a:solidFill>
              <a:srgbClr val="40457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" name="Shape 71"/>
            <p:cNvSpPr/>
            <p:nvPr/>
          </p:nvSpPr>
          <p:spPr>
            <a:xfrm>
              <a:off x="683411" y="782769"/>
              <a:ext cx="11080693" cy="2811026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5400">
                  <a:solidFill>
                    <a:srgbClr val="687189"/>
                  </a:solidFill>
                  <a:latin typeface="Roboto-Regular"/>
                  <a:ea typeface="Roboto-Regular"/>
                  <a:cs typeface="Roboto-Regular"/>
                  <a:sym typeface="Roboto-Regular"/>
                </a:defRPr>
              </a:lvl1pPr>
            </a:lstStyle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lang="en-GB" sz="4400" dirty="0" smtClean="0">
                  <a:solidFill>
                    <a:schemeClr val="bg1"/>
                  </a:solidFill>
                </a:rPr>
                <a:t>Proposed police station </a:t>
              </a:r>
              <a:br>
                <a:rPr lang="en-GB" sz="4400" dirty="0" smtClean="0">
                  <a:solidFill>
                    <a:schemeClr val="bg1"/>
                  </a:solidFill>
                </a:rPr>
              </a:br>
              <a:r>
                <a:rPr lang="en-GB" sz="4400" dirty="0" smtClean="0">
                  <a:solidFill>
                    <a:schemeClr val="bg1"/>
                  </a:solidFill>
                </a:rPr>
                <a:t>front counter opening </a:t>
              </a:r>
              <a:br>
                <a:rPr lang="en-GB" sz="4400" dirty="0" smtClean="0">
                  <a:solidFill>
                    <a:schemeClr val="bg1"/>
                  </a:solidFill>
                </a:rPr>
              </a:br>
              <a:r>
                <a:rPr lang="en-GB" sz="4400" dirty="0" smtClean="0">
                  <a:solidFill>
                    <a:schemeClr val="bg1"/>
                  </a:solidFill>
                </a:rPr>
                <a:t>hours from April 2016 plus </a:t>
              </a:r>
            </a:p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lang="en-GB" sz="4400" dirty="0" smtClean="0">
                  <a:solidFill>
                    <a:schemeClr val="bg1"/>
                  </a:solidFill>
                </a:rPr>
                <a:t>remaining operational bases</a:t>
              </a:r>
              <a:endParaRPr sz="4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34259" y="659705"/>
            <a:ext cx="22295342" cy="12887345"/>
            <a:chOff x="1534259" y="659705"/>
            <a:chExt cx="22295342" cy="12887345"/>
          </a:xfrm>
        </p:grpSpPr>
        <p:grpSp>
          <p:nvGrpSpPr>
            <p:cNvPr id="5" name="Group 4"/>
            <p:cNvGrpSpPr/>
            <p:nvPr/>
          </p:nvGrpSpPr>
          <p:grpSpPr>
            <a:xfrm>
              <a:off x="1534259" y="659705"/>
              <a:ext cx="22295342" cy="12887345"/>
              <a:chOff x="1534259" y="659705"/>
              <a:chExt cx="22295342" cy="12887345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7137" y="659705"/>
                <a:ext cx="16322464" cy="12887345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079383" y="6052926"/>
                <a:ext cx="4941277" cy="44114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8255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3200" b="1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Helvetica Light"/>
                  </a:rPr>
                  <a:t>KEY</a:t>
                </a:r>
              </a:p>
              <a:p>
                <a:pPr marL="0" marR="0" indent="0" algn="l" defTabSz="8255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32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GB" sz="32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Stations open from 9am to 5pm </a:t>
                </a:r>
                <a:br>
                  <a:rPr lang="en-GB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Monday – Friday</a:t>
                </a:r>
              </a:p>
              <a:p>
                <a:pPr marL="0" marR="0" indent="0" algn="l" defTabSz="8255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GB" sz="24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indent="0" algn="l" defTabSz="8255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4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Helvetica Light"/>
                  </a:rPr>
                  <a:t>Stations open from 9am to 5pm </a:t>
                </a:r>
              </a:p>
              <a:p>
                <a:pPr algn="l" rtl="0" latinLnBrk="1" hangingPunct="0"/>
                <a:r>
                  <a:rPr kumimoji="0" lang="en-GB" sz="24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Helvetica Light"/>
                  </a:rPr>
                  <a:t>Monday </a:t>
                </a:r>
                <a:r>
                  <a:rPr lang="en-GB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to </a:t>
                </a:r>
                <a:r>
                  <a:rPr lang="en-GB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Friday</a:t>
                </a:r>
              </a:p>
              <a:p>
                <a:pPr algn="l" rtl="0" latinLnBrk="1" hangingPunct="0"/>
                <a:endParaRPr lang="en-GB" sz="2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l" rtl="0" latinLnBrk="1" hangingPunct="0"/>
                <a:r>
                  <a:rPr lang="en-GB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Remaining operational bases </a:t>
                </a:r>
                <a:br>
                  <a:rPr lang="en-GB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(no front counters)</a:t>
                </a:r>
                <a:endParaRPr lang="en-GB" sz="2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indent="0" algn="l" defTabSz="8255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Helvetica Light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534259" y="7128038"/>
                <a:ext cx="395654" cy="395654"/>
              </a:xfrm>
              <a:prstGeom prst="ellipse">
                <a:avLst/>
              </a:prstGeom>
              <a:solidFill>
                <a:srgbClr val="C00000"/>
              </a:solidFill>
              <a:ln w="44450" cap="flat">
                <a:noFill/>
                <a:miter lim="400000"/>
                <a:tailEnd type="oval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550377" y="8230008"/>
                <a:ext cx="395654" cy="395654"/>
              </a:xfrm>
              <a:prstGeom prst="ellipse">
                <a:avLst/>
              </a:prstGeom>
              <a:solidFill>
                <a:srgbClr val="0070C0"/>
              </a:solidFill>
              <a:ln w="44450" cap="flat">
                <a:noFill/>
                <a:miter lim="400000"/>
                <a:tailEnd type="oval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spc="0" normalizeH="0" baseline="0">
                  <a:ln>
                    <a:noFill/>
                  </a:ln>
                  <a:solidFill>
                    <a:srgbClr val="00B0F0"/>
                  </a:solidFill>
                  <a:effectLst/>
                  <a:uFillTx/>
                </a:endParaRPr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1550377" y="9349561"/>
              <a:ext cx="395654" cy="395654"/>
            </a:xfrm>
            <a:prstGeom prst="ellipse">
              <a:avLst/>
            </a:prstGeom>
            <a:solidFill>
              <a:srgbClr val="FFFF00"/>
            </a:solidFill>
            <a:ln w="44450" cap="flat">
              <a:noFill/>
              <a:miter lim="400000"/>
              <a:tailEnd type="oval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B0F0"/>
                </a:solidFill>
                <a:effectLst/>
                <a:uFillTx/>
              </a:endParaRPr>
            </a:p>
          </p:txBody>
        </p:sp>
      </p:grpSp>
      <p:pic>
        <p:nvPicPr>
          <p:cNvPr id="2050" name="Picture 2" descr="C:\Users\42076255\AppData\Local\Microsoft\Windows\Temporary Internet Files\Content.Outlook\Z463RB2V\Slide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591253"/>
      </p:ext>
    </p:extLst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theme/theme1.xml><?xml version="1.0" encoding="utf-8"?>
<a:theme xmlns:a="http://schemas.openxmlformats.org/drawingml/2006/main" name="White">
  <a:themeElements>
    <a:clrScheme name="Custom 4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53585F"/>
      </a:hlink>
      <a:folHlink>
        <a:srgbClr val="53585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44450" cap="flat">
          <a:solidFill>
            <a:srgbClr val="62D8AD"/>
          </a:solidFill>
          <a:miter lim="400000"/>
          <a:tailEnd type="oval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TC103457444[[fn=Basis]]</Template>
  <TotalTime>3156</TotalTime>
  <Words>596</Words>
  <Application>Microsoft Office PowerPoint</Application>
  <PresentationFormat>Custom</PresentationFormat>
  <Paragraphs>156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Talha</dc:creator>
  <cp:lastModifiedBy>Jan Klimkowski 42073341</cp:lastModifiedBy>
  <cp:revision>126</cp:revision>
  <cp:lastPrinted>2015-10-29T15:49:49Z</cp:lastPrinted>
  <dcterms:modified xsi:type="dcterms:W3CDTF">2015-10-30T12:55:43Z</dcterms:modified>
</cp:coreProperties>
</file>