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321" r:id="rId2"/>
    <p:sldId id="311" r:id="rId3"/>
    <p:sldId id="278" r:id="rId4"/>
    <p:sldId id="291" r:id="rId5"/>
    <p:sldId id="303" r:id="rId6"/>
    <p:sldId id="289" r:id="rId7"/>
    <p:sldId id="285" r:id="rId8"/>
    <p:sldId id="305" r:id="rId9"/>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xecutive Summary" id="{3A6DB41F-DABD-4D06-A4A8-D5DBB894FE40}">
          <p14:sldIdLst>
            <p14:sldId id="321"/>
            <p14:sldId id="311"/>
          </p14:sldIdLst>
        </p14:section>
        <p14:section name="Overview" id="{3A9A1070-187D-4649-8F46-F3B0B976A884}">
          <p14:sldIdLst>
            <p14:sldId id="278"/>
            <p14:sldId id="291"/>
          </p14:sldIdLst>
        </p14:section>
        <p14:section name="Findings" id="{1BC6CDB3-2FE2-4DA3-8AD6-65FA1DFA7582}">
          <p14:sldIdLst>
            <p14:sldId id="303"/>
            <p14:sldId id="289"/>
            <p14:sldId id="285"/>
            <p14:sldId id="30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0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9520" autoAdjust="0"/>
  </p:normalViewPr>
  <p:slideViewPr>
    <p:cSldViewPr snapToGrid="0">
      <p:cViewPr>
        <p:scale>
          <a:sx n="80" d="100"/>
          <a:sy n="80" d="100"/>
        </p:scale>
        <p:origin x="-120" y="-72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160" y="-90"/>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E7E786-76D7-416C-9570-51434D91D5F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C8B92AAD-71EA-4830-A787-7AE4CE49BA7B}">
      <dgm:prSet phldrT="[Text]" custT="1"/>
      <dgm:spPr/>
      <dgm:t>
        <a:bodyPr/>
        <a:lstStyle/>
        <a:p>
          <a:r>
            <a:rPr lang="en-GB" sz="3200" dirty="0" smtClean="0"/>
            <a:t>Process</a:t>
          </a:r>
          <a:endParaRPr lang="en-GB" sz="3200" dirty="0"/>
        </a:p>
      </dgm:t>
    </dgm:pt>
    <dgm:pt modelId="{74C17DA7-168D-46EC-8E99-A8E19B2786E2}" type="parTrans" cxnId="{F3E6256B-4BF7-4A63-A983-92E7AF8819ED}">
      <dgm:prSet/>
      <dgm:spPr/>
      <dgm:t>
        <a:bodyPr/>
        <a:lstStyle/>
        <a:p>
          <a:endParaRPr lang="en-GB"/>
        </a:p>
      </dgm:t>
    </dgm:pt>
    <dgm:pt modelId="{16B7F849-A068-4CFA-B472-8602B88FC062}" type="sibTrans" cxnId="{F3E6256B-4BF7-4A63-A983-92E7AF8819ED}">
      <dgm:prSet/>
      <dgm:spPr/>
      <dgm:t>
        <a:bodyPr/>
        <a:lstStyle/>
        <a:p>
          <a:endParaRPr lang="en-GB"/>
        </a:p>
      </dgm:t>
    </dgm:pt>
    <dgm:pt modelId="{78DEFBF9-68AD-4EB9-B734-C4407C4B5B08}">
      <dgm:prSet phldrT="[Text]" custT="1"/>
      <dgm:spPr/>
      <dgm:t>
        <a:bodyPr/>
        <a:lstStyle/>
        <a:p>
          <a:r>
            <a:rPr lang="en-GB" sz="1400" dirty="0" smtClean="0"/>
            <a:t>The pathfinders found the application process quite straight forward to follow</a:t>
          </a:r>
          <a:endParaRPr lang="en-GB" sz="1400" dirty="0"/>
        </a:p>
      </dgm:t>
    </dgm:pt>
    <dgm:pt modelId="{B240F713-93C2-4D27-88AC-65FC7CCBEFBE}" type="parTrans" cxnId="{CD2EB438-3471-466D-BF83-AC6AFF706E13}">
      <dgm:prSet/>
      <dgm:spPr/>
      <dgm:t>
        <a:bodyPr/>
        <a:lstStyle/>
        <a:p>
          <a:endParaRPr lang="en-GB"/>
        </a:p>
      </dgm:t>
    </dgm:pt>
    <dgm:pt modelId="{68126903-DD22-4CA8-A972-F756FFD02FA9}" type="sibTrans" cxnId="{CD2EB438-3471-466D-BF83-AC6AFF706E13}">
      <dgm:prSet/>
      <dgm:spPr/>
      <dgm:t>
        <a:bodyPr/>
        <a:lstStyle/>
        <a:p>
          <a:endParaRPr lang="en-GB"/>
        </a:p>
      </dgm:t>
    </dgm:pt>
    <dgm:pt modelId="{54DFC5D4-80E4-4284-A590-4A90D7D2D2AB}">
      <dgm:prSet phldrT="[Text]" custT="1"/>
      <dgm:spPr/>
      <dgm:t>
        <a:bodyPr/>
        <a:lstStyle/>
        <a:p>
          <a:r>
            <a:rPr lang="en-GB" sz="1400" dirty="0" smtClean="0"/>
            <a:t>Majority of pathfinders were able to carry out their project activities as planned</a:t>
          </a:r>
          <a:endParaRPr lang="en-GB" sz="1400" dirty="0"/>
        </a:p>
      </dgm:t>
    </dgm:pt>
    <dgm:pt modelId="{3040D6A8-43F6-4C3C-94E7-595C35632BD1}" type="parTrans" cxnId="{8617657E-F734-488D-B950-156B6546F2A7}">
      <dgm:prSet/>
      <dgm:spPr/>
      <dgm:t>
        <a:bodyPr/>
        <a:lstStyle/>
        <a:p>
          <a:endParaRPr lang="en-GB"/>
        </a:p>
      </dgm:t>
    </dgm:pt>
    <dgm:pt modelId="{775F9A2D-B340-4679-ABD6-5DD15EA33390}" type="sibTrans" cxnId="{8617657E-F734-488D-B950-156B6546F2A7}">
      <dgm:prSet/>
      <dgm:spPr/>
      <dgm:t>
        <a:bodyPr/>
        <a:lstStyle/>
        <a:p>
          <a:endParaRPr lang="en-GB"/>
        </a:p>
      </dgm:t>
    </dgm:pt>
    <dgm:pt modelId="{B8983438-9915-4E03-87B4-A2D9A52BC0D1}">
      <dgm:prSet phldrT="[Text]" custT="1"/>
      <dgm:spPr/>
      <dgm:t>
        <a:bodyPr/>
        <a:lstStyle/>
        <a:p>
          <a:r>
            <a:rPr lang="en-GB" sz="2800" dirty="0" smtClean="0"/>
            <a:t>Outcome</a:t>
          </a:r>
          <a:endParaRPr lang="en-GB" sz="2800" dirty="0"/>
        </a:p>
      </dgm:t>
    </dgm:pt>
    <dgm:pt modelId="{6BC68BA9-3D30-4FAA-8D7B-4BAFADE8C506}" type="parTrans" cxnId="{D435A176-D2A7-4215-9F4D-AA61AE960D04}">
      <dgm:prSet/>
      <dgm:spPr/>
      <dgm:t>
        <a:bodyPr/>
        <a:lstStyle/>
        <a:p>
          <a:endParaRPr lang="en-GB"/>
        </a:p>
      </dgm:t>
    </dgm:pt>
    <dgm:pt modelId="{D5638F2B-39A8-4533-B1AC-88BF43E6C6DA}" type="sibTrans" cxnId="{D435A176-D2A7-4215-9F4D-AA61AE960D04}">
      <dgm:prSet/>
      <dgm:spPr/>
      <dgm:t>
        <a:bodyPr/>
        <a:lstStyle/>
        <a:p>
          <a:endParaRPr lang="en-GB"/>
        </a:p>
      </dgm:t>
    </dgm:pt>
    <dgm:pt modelId="{CA0E996B-3100-46FC-BACC-2F26E6EA394E}">
      <dgm:prSet phldrT="[Text]" custT="1"/>
      <dgm:spPr/>
      <dgm:t>
        <a:bodyPr/>
        <a:lstStyle/>
        <a:p>
          <a:r>
            <a:rPr lang="en-GB" sz="1400" dirty="0" smtClean="0"/>
            <a:t>Wide variation between pathfinders in the extent to which they have successfully achieved their outcomes</a:t>
          </a:r>
          <a:endParaRPr lang="en-GB" sz="1400" dirty="0"/>
        </a:p>
      </dgm:t>
    </dgm:pt>
    <dgm:pt modelId="{2AEAF3F8-241C-4FDA-A895-4E081DC5D396}" type="parTrans" cxnId="{04CA78EA-043B-44D6-9363-BDD23F22B3C3}">
      <dgm:prSet/>
      <dgm:spPr/>
      <dgm:t>
        <a:bodyPr/>
        <a:lstStyle/>
        <a:p>
          <a:endParaRPr lang="en-GB"/>
        </a:p>
      </dgm:t>
    </dgm:pt>
    <dgm:pt modelId="{E046E33B-B698-46B8-88A9-6DBE42F7FCB7}" type="sibTrans" cxnId="{04CA78EA-043B-44D6-9363-BDD23F22B3C3}">
      <dgm:prSet/>
      <dgm:spPr/>
      <dgm:t>
        <a:bodyPr/>
        <a:lstStyle/>
        <a:p>
          <a:endParaRPr lang="en-GB"/>
        </a:p>
      </dgm:t>
    </dgm:pt>
    <dgm:pt modelId="{05C91224-35EF-430D-BEFC-D3ABF4BE35ED}">
      <dgm:prSet phldrT="[Text]" custT="1"/>
      <dgm:spPr/>
      <dgm:t>
        <a:bodyPr/>
        <a:lstStyle/>
        <a:p>
          <a:r>
            <a:rPr lang="en-GB" sz="1400" dirty="0" smtClean="0"/>
            <a:t>With the development of additional HIRCS, recruitment of new HCAs, provision of older persons specific refuge space, and trained peer supporters these projects have gone a long way to increasing the capability and capacity of victims support services</a:t>
          </a:r>
          <a:endParaRPr lang="en-GB" sz="1400" dirty="0"/>
        </a:p>
      </dgm:t>
    </dgm:pt>
    <dgm:pt modelId="{C5E64B2C-508C-40EA-AAD0-C80A256FA94A}" type="parTrans" cxnId="{0F964DAA-D3FB-439B-9A6C-1599E106C7DC}">
      <dgm:prSet/>
      <dgm:spPr/>
      <dgm:t>
        <a:bodyPr/>
        <a:lstStyle/>
        <a:p>
          <a:endParaRPr lang="en-GB"/>
        </a:p>
      </dgm:t>
    </dgm:pt>
    <dgm:pt modelId="{077BAECF-86F6-456F-B743-FA0479BDCB28}" type="sibTrans" cxnId="{0F964DAA-D3FB-439B-9A6C-1599E106C7DC}">
      <dgm:prSet/>
      <dgm:spPr/>
      <dgm:t>
        <a:bodyPr/>
        <a:lstStyle/>
        <a:p>
          <a:endParaRPr lang="en-GB"/>
        </a:p>
      </dgm:t>
    </dgm:pt>
    <dgm:pt modelId="{2579665C-1059-4DBF-AA17-5C038BA3E8FB}">
      <dgm:prSet phldrT="[Text]" custT="1"/>
      <dgm:spPr/>
      <dgm:t>
        <a:bodyPr/>
        <a:lstStyle/>
        <a:p>
          <a:r>
            <a:rPr lang="en-GB" sz="2800" dirty="0" smtClean="0"/>
            <a:t>Learning</a:t>
          </a:r>
          <a:endParaRPr lang="en-GB" sz="2800" dirty="0"/>
        </a:p>
      </dgm:t>
    </dgm:pt>
    <dgm:pt modelId="{344F529C-9362-4C67-9AE5-70A05EDC6272}" type="parTrans" cxnId="{BD5B74BC-D595-4D04-B307-13249F1119AF}">
      <dgm:prSet/>
      <dgm:spPr/>
      <dgm:t>
        <a:bodyPr/>
        <a:lstStyle/>
        <a:p>
          <a:endParaRPr lang="en-GB"/>
        </a:p>
      </dgm:t>
    </dgm:pt>
    <dgm:pt modelId="{C5239FF2-D836-47BC-9DF2-2BDFBB7CAD16}" type="sibTrans" cxnId="{BD5B74BC-D595-4D04-B307-13249F1119AF}">
      <dgm:prSet/>
      <dgm:spPr/>
      <dgm:t>
        <a:bodyPr/>
        <a:lstStyle/>
        <a:p>
          <a:endParaRPr lang="en-GB"/>
        </a:p>
      </dgm:t>
    </dgm:pt>
    <dgm:pt modelId="{BDC36F5A-2C8E-4DC8-BAD8-5D3915FDEB11}">
      <dgm:prSet phldrT="[Text]" custT="1"/>
      <dgm:spPr/>
      <dgm:t>
        <a:bodyPr/>
        <a:lstStyle/>
        <a:p>
          <a:r>
            <a:rPr lang="en-GB" sz="1400" dirty="0" smtClean="0"/>
            <a:t>Getting together for meetings was good for helping pathfinders keep on track</a:t>
          </a:r>
          <a:endParaRPr lang="en-GB" sz="1400" dirty="0"/>
        </a:p>
      </dgm:t>
    </dgm:pt>
    <dgm:pt modelId="{970AAE64-2815-411B-A5A8-E7871194CF32}" type="parTrans" cxnId="{28A5F8B8-43F5-470D-8DE6-60399ACF41C3}">
      <dgm:prSet/>
      <dgm:spPr/>
      <dgm:t>
        <a:bodyPr/>
        <a:lstStyle/>
        <a:p>
          <a:endParaRPr lang="en-GB"/>
        </a:p>
      </dgm:t>
    </dgm:pt>
    <dgm:pt modelId="{1CEF6CC4-AA4E-4151-B874-B5FD2D995E4D}" type="sibTrans" cxnId="{28A5F8B8-43F5-470D-8DE6-60399ACF41C3}">
      <dgm:prSet/>
      <dgm:spPr/>
      <dgm:t>
        <a:bodyPr/>
        <a:lstStyle/>
        <a:p>
          <a:endParaRPr lang="en-GB"/>
        </a:p>
      </dgm:t>
    </dgm:pt>
    <dgm:pt modelId="{72B8EC79-9289-4F94-B449-48502596DD70}">
      <dgm:prSet phldrT="[Text]" custT="1"/>
      <dgm:spPr/>
      <dgm:t>
        <a:bodyPr/>
        <a:lstStyle/>
        <a:p>
          <a:r>
            <a:rPr lang="en-GB" sz="1400" dirty="0" smtClean="0"/>
            <a:t>More time should have been allowed for the group evaluations as there are potential networking opportunities to be harvested from the meeting</a:t>
          </a:r>
          <a:endParaRPr lang="en-GB" sz="1400" dirty="0"/>
        </a:p>
      </dgm:t>
    </dgm:pt>
    <dgm:pt modelId="{9123141C-BA1B-4867-B66A-E9F95F5DD222}" type="parTrans" cxnId="{2E3048D1-ABB8-4F61-8F8B-95E980309A1C}">
      <dgm:prSet/>
      <dgm:spPr/>
      <dgm:t>
        <a:bodyPr/>
        <a:lstStyle/>
        <a:p>
          <a:endParaRPr lang="en-GB"/>
        </a:p>
      </dgm:t>
    </dgm:pt>
    <dgm:pt modelId="{B6BD4E73-9327-498E-A2F5-F507A3662099}" type="sibTrans" cxnId="{2E3048D1-ABB8-4F61-8F8B-95E980309A1C}">
      <dgm:prSet/>
      <dgm:spPr/>
      <dgm:t>
        <a:bodyPr/>
        <a:lstStyle/>
        <a:p>
          <a:endParaRPr lang="en-GB"/>
        </a:p>
      </dgm:t>
    </dgm:pt>
    <dgm:pt modelId="{09BE863D-5805-434D-A286-8DFE5DB27A95}">
      <dgm:prSet phldrT="[Text]" custT="1"/>
      <dgm:spPr/>
      <dgm:t>
        <a:bodyPr/>
        <a:lstStyle/>
        <a:p>
          <a:r>
            <a:rPr lang="en-GB" sz="2800" dirty="0" smtClean="0"/>
            <a:t>Value for money</a:t>
          </a:r>
          <a:endParaRPr lang="en-GB" sz="2800" dirty="0"/>
        </a:p>
      </dgm:t>
    </dgm:pt>
    <dgm:pt modelId="{F124DB66-9C82-4072-AA20-743A53EDBC04}" type="parTrans" cxnId="{42DFF2ED-45F9-457D-BAD6-CF4D0AB713B2}">
      <dgm:prSet/>
      <dgm:spPr/>
      <dgm:t>
        <a:bodyPr/>
        <a:lstStyle/>
        <a:p>
          <a:endParaRPr lang="en-GB"/>
        </a:p>
      </dgm:t>
    </dgm:pt>
    <dgm:pt modelId="{64A98304-864B-44C9-84EC-34054624BE3A}" type="sibTrans" cxnId="{42DFF2ED-45F9-457D-BAD6-CF4D0AB713B2}">
      <dgm:prSet/>
      <dgm:spPr/>
      <dgm:t>
        <a:bodyPr/>
        <a:lstStyle/>
        <a:p>
          <a:endParaRPr lang="en-GB"/>
        </a:p>
      </dgm:t>
    </dgm:pt>
    <dgm:pt modelId="{88704244-3A8E-401D-BD95-0FA3F9870092}">
      <dgm:prSet phldrT="[Text]" custT="1"/>
      <dgm:spPr/>
      <dgm:t>
        <a:bodyPr/>
        <a:lstStyle/>
        <a:p>
          <a:r>
            <a:rPr lang="en-GB" sz="1400" dirty="0" smtClean="0"/>
            <a:t>Pathfinders felt encouraged by the process – held accountable for the funding they received but were allowed to get on with the job in hand</a:t>
          </a:r>
          <a:endParaRPr lang="en-GB" sz="1400" dirty="0"/>
        </a:p>
      </dgm:t>
    </dgm:pt>
    <dgm:pt modelId="{7C9684AC-4405-44F2-9666-713F6613CCFD}" type="parTrans" cxnId="{A921DB5C-3DEE-465E-95AE-32C7FA966B66}">
      <dgm:prSet/>
      <dgm:spPr/>
      <dgm:t>
        <a:bodyPr/>
        <a:lstStyle/>
        <a:p>
          <a:endParaRPr lang="en-GB"/>
        </a:p>
      </dgm:t>
    </dgm:pt>
    <dgm:pt modelId="{32ED2BE4-5F76-42B2-9D05-0C8DA40EF0F7}" type="sibTrans" cxnId="{A921DB5C-3DEE-465E-95AE-32C7FA966B66}">
      <dgm:prSet/>
      <dgm:spPr/>
      <dgm:t>
        <a:bodyPr/>
        <a:lstStyle/>
        <a:p>
          <a:endParaRPr lang="en-GB"/>
        </a:p>
      </dgm:t>
    </dgm:pt>
    <dgm:pt modelId="{05187334-5BEE-46E7-8A08-77B4A510DFCB}">
      <dgm:prSet phldrT="[Text]" custT="1"/>
      <dgm:spPr/>
      <dgm:t>
        <a:bodyPr/>
        <a:lstStyle/>
        <a:p>
          <a:r>
            <a:rPr lang="en-GB" sz="1400" dirty="0" smtClean="0"/>
            <a:t>Meeting together with the other pathfinders  enabled them to make more links between the various projects such as RAD and ‘Stop the Hate’ </a:t>
          </a:r>
          <a:endParaRPr lang="en-GB" sz="1400" dirty="0"/>
        </a:p>
      </dgm:t>
    </dgm:pt>
    <dgm:pt modelId="{74F4FA32-ADB8-40F2-83D6-0390470204A7}" type="parTrans" cxnId="{8A5B9FAC-0C35-468D-83B9-976922B11776}">
      <dgm:prSet/>
      <dgm:spPr/>
      <dgm:t>
        <a:bodyPr/>
        <a:lstStyle/>
        <a:p>
          <a:endParaRPr lang="en-GB"/>
        </a:p>
      </dgm:t>
    </dgm:pt>
    <dgm:pt modelId="{D84012E3-479F-4F15-943F-FCD671D3626C}" type="sibTrans" cxnId="{8A5B9FAC-0C35-468D-83B9-976922B11776}">
      <dgm:prSet/>
      <dgm:spPr/>
      <dgm:t>
        <a:bodyPr/>
        <a:lstStyle/>
        <a:p>
          <a:endParaRPr lang="en-GB"/>
        </a:p>
      </dgm:t>
    </dgm:pt>
    <dgm:pt modelId="{F2D09D2E-6807-4BC0-A711-FC7B8F0154A8}">
      <dgm:prSet phldrT="[Text]" custT="1"/>
      <dgm:spPr/>
      <dgm:t>
        <a:bodyPr/>
        <a:lstStyle/>
        <a:p>
          <a:r>
            <a:rPr lang="en-GB" sz="1400" b="0" dirty="0" smtClean="0"/>
            <a:t>A </a:t>
          </a:r>
          <a:r>
            <a:rPr lang="en-GB" sz="1400" b="1" dirty="0" smtClean="0"/>
            <a:t>simple</a:t>
          </a:r>
          <a:r>
            <a:rPr lang="en-GB" sz="1400" dirty="0" smtClean="0"/>
            <a:t> </a:t>
          </a:r>
          <a:r>
            <a:rPr lang="en-GB" sz="1400" b="1" dirty="0" smtClean="0"/>
            <a:t>monitoring and reporting system </a:t>
          </a:r>
          <a:r>
            <a:rPr lang="en-GB" sz="1400" dirty="0" smtClean="0"/>
            <a:t>with regular checkpoints would have improved final evaluation </a:t>
          </a:r>
          <a:endParaRPr lang="en-GB" sz="1400" dirty="0"/>
        </a:p>
      </dgm:t>
    </dgm:pt>
    <dgm:pt modelId="{8AD6E8D3-A8BB-4868-8D69-F0A26DE47CEE}" type="parTrans" cxnId="{7F8352BC-9961-4B4E-A7FA-4C0237A5BF26}">
      <dgm:prSet/>
      <dgm:spPr/>
      <dgm:t>
        <a:bodyPr/>
        <a:lstStyle/>
        <a:p>
          <a:endParaRPr lang="en-GB"/>
        </a:p>
      </dgm:t>
    </dgm:pt>
    <dgm:pt modelId="{A7A2F73C-3146-4F2C-8C03-B66DC97E29DE}" type="sibTrans" cxnId="{7F8352BC-9961-4B4E-A7FA-4C0237A5BF26}">
      <dgm:prSet/>
      <dgm:spPr/>
      <dgm:t>
        <a:bodyPr/>
        <a:lstStyle/>
        <a:p>
          <a:endParaRPr lang="en-GB"/>
        </a:p>
      </dgm:t>
    </dgm:pt>
    <dgm:pt modelId="{750FD5DF-893C-4087-ADCF-FDAB51D11125}">
      <dgm:prSet phldrT="[Text]" custT="1"/>
      <dgm:spPr/>
      <dgm:t>
        <a:bodyPr/>
        <a:lstStyle/>
        <a:p>
          <a:r>
            <a:rPr lang="en-GB" sz="1400" dirty="0" smtClean="0"/>
            <a:t>Majority of the pathfinders achieved their stated objectives</a:t>
          </a:r>
          <a:endParaRPr lang="en-GB" sz="1400" dirty="0"/>
        </a:p>
      </dgm:t>
    </dgm:pt>
    <dgm:pt modelId="{3A98F147-1F93-4F8F-8B8C-EC85DDD1DA41}" type="parTrans" cxnId="{5416F302-5141-40BE-A374-197E1FC7B19C}">
      <dgm:prSet/>
      <dgm:spPr/>
      <dgm:t>
        <a:bodyPr/>
        <a:lstStyle/>
        <a:p>
          <a:endParaRPr lang="en-GB"/>
        </a:p>
      </dgm:t>
    </dgm:pt>
    <dgm:pt modelId="{46DA1645-D1FD-40D1-A1C4-48F550E67A45}" type="sibTrans" cxnId="{5416F302-5141-40BE-A374-197E1FC7B19C}">
      <dgm:prSet/>
      <dgm:spPr/>
      <dgm:t>
        <a:bodyPr/>
        <a:lstStyle/>
        <a:p>
          <a:endParaRPr lang="en-GB"/>
        </a:p>
      </dgm:t>
    </dgm:pt>
    <dgm:pt modelId="{81A85826-80F1-4D18-83E7-FF18089E3927}">
      <dgm:prSet phldrT="[Text]" custT="1"/>
      <dgm:spPr/>
      <dgm:t>
        <a:bodyPr/>
        <a:lstStyle/>
        <a:p>
          <a:r>
            <a:rPr lang="en-GB" sz="1400" dirty="0" smtClean="0"/>
            <a:t>Several of the projects can be scaled up to be tried in other areas of the county</a:t>
          </a:r>
          <a:endParaRPr lang="en-GB" sz="1400" dirty="0"/>
        </a:p>
      </dgm:t>
    </dgm:pt>
    <dgm:pt modelId="{5E550DD2-F580-4FCD-91BC-C7048EC100E9}" type="parTrans" cxnId="{1CF2B589-96E9-4DEF-B145-39C96288C3BD}">
      <dgm:prSet/>
      <dgm:spPr/>
      <dgm:t>
        <a:bodyPr/>
        <a:lstStyle/>
        <a:p>
          <a:endParaRPr lang="en-GB"/>
        </a:p>
      </dgm:t>
    </dgm:pt>
    <dgm:pt modelId="{1FF47C90-5EF3-4E3C-9720-DC9C46B74E7D}" type="sibTrans" cxnId="{1CF2B589-96E9-4DEF-B145-39C96288C3BD}">
      <dgm:prSet/>
      <dgm:spPr/>
      <dgm:t>
        <a:bodyPr/>
        <a:lstStyle/>
        <a:p>
          <a:endParaRPr lang="en-GB"/>
        </a:p>
      </dgm:t>
    </dgm:pt>
    <dgm:pt modelId="{A013CDF2-4E93-4E51-A19B-2988447277C7}">
      <dgm:prSet phldrT="[Text]" custT="1"/>
      <dgm:spPr/>
      <dgm:t>
        <a:bodyPr/>
        <a:lstStyle/>
        <a:p>
          <a:r>
            <a:rPr lang="en-GB" sz="1400" dirty="0" smtClean="0"/>
            <a:t>Given the variation in the projects there is difficulty in putting a value on effectiveness of the pathfinders</a:t>
          </a:r>
          <a:endParaRPr lang="en-GB" sz="1400" dirty="0"/>
        </a:p>
      </dgm:t>
    </dgm:pt>
    <dgm:pt modelId="{B627121C-40BF-4A3E-9D16-F75574AECE11}" type="parTrans" cxnId="{F9FA9AE9-A867-46D1-87B9-08DA3FD651CC}">
      <dgm:prSet/>
      <dgm:spPr/>
      <dgm:t>
        <a:bodyPr/>
        <a:lstStyle/>
        <a:p>
          <a:endParaRPr lang="en-GB"/>
        </a:p>
      </dgm:t>
    </dgm:pt>
    <dgm:pt modelId="{A69A15E0-F5F3-4281-950F-0115BE9735F9}" type="sibTrans" cxnId="{F9FA9AE9-A867-46D1-87B9-08DA3FD651CC}">
      <dgm:prSet/>
      <dgm:spPr/>
      <dgm:t>
        <a:bodyPr/>
        <a:lstStyle/>
        <a:p>
          <a:endParaRPr lang="en-GB"/>
        </a:p>
      </dgm:t>
    </dgm:pt>
    <dgm:pt modelId="{ED9D2B9F-D7DB-4B64-ADA6-62465DF28A35}">
      <dgm:prSet phldrT="[Text]" custT="1"/>
      <dgm:spPr/>
      <dgm:t>
        <a:bodyPr/>
        <a:lstStyle/>
        <a:p>
          <a:r>
            <a:rPr lang="en-GB" sz="1400" dirty="0" smtClean="0"/>
            <a:t>In the future, outcomes should be more clearly linked to the overall outcome of providing support to allow victims to cope and recover. </a:t>
          </a:r>
          <a:endParaRPr lang="en-GB" sz="1400" dirty="0"/>
        </a:p>
      </dgm:t>
    </dgm:pt>
    <dgm:pt modelId="{DC7A03D7-1073-4780-AD00-23D19039C790}" type="parTrans" cxnId="{4131EB6A-5C3D-4E92-A263-54520708C3D7}">
      <dgm:prSet/>
      <dgm:spPr/>
      <dgm:t>
        <a:bodyPr/>
        <a:lstStyle/>
        <a:p>
          <a:endParaRPr lang="en-GB"/>
        </a:p>
      </dgm:t>
    </dgm:pt>
    <dgm:pt modelId="{0EA09645-E935-4EF4-9714-F72850580D78}" type="sibTrans" cxnId="{4131EB6A-5C3D-4E92-A263-54520708C3D7}">
      <dgm:prSet/>
      <dgm:spPr/>
      <dgm:t>
        <a:bodyPr/>
        <a:lstStyle/>
        <a:p>
          <a:endParaRPr lang="en-GB"/>
        </a:p>
      </dgm:t>
    </dgm:pt>
    <dgm:pt modelId="{A7581ADC-59F9-4DD6-B6C6-0B6CBD50ED0A}" type="pres">
      <dgm:prSet presAssocID="{E4E7E786-76D7-416C-9570-51434D91D5FA}" presName="Name0" presStyleCnt="0">
        <dgm:presLayoutVars>
          <dgm:dir/>
          <dgm:animLvl val="lvl"/>
          <dgm:resizeHandles val="exact"/>
        </dgm:presLayoutVars>
      </dgm:prSet>
      <dgm:spPr/>
      <dgm:t>
        <a:bodyPr/>
        <a:lstStyle/>
        <a:p>
          <a:endParaRPr lang="en-GB"/>
        </a:p>
      </dgm:t>
    </dgm:pt>
    <dgm:pt modelId="{23973994-3431-4A76-A0D5-7865F6850168}" type="pres">
      <dgm:prSet presAssocID="{C8B92AAD-71EA-4830-A787-7AE4CE49BA7B}" presName="linNode" presStyleCnt="0"/>
      <dgm:spPr/>
    </dgm:pt>
    <dgm:pt modelId="{184FA121-246B-4341-985A-D9DCFDEC3877}" type="pres">
      <dgm:prSet presAssocID="{C8B92AAD-71EA-4830-A787-7AE4CE49BA7B}" presName="parentText" presStyleLbl="node1" presStyleIdx="0" presStyleCnt="4" custScaleX="65390" custScaleY="120588">
        <dgm:presLayoutVars>
          <dgm:chMax val="1"/>
          <dgm:bulletEnabled val="1"/>
        </dgm:presLayoutVars>
      </dgm:prSet>
      <dgm:spPr/>
      <dgm:t>
        <a:bodyPr/>
        <a:lstStyle/>
        <a:p>
          <a:endParaRPr lang="en-GB"/>
        </a:p>
      </dgm:t>
    </dgm:pt>
    <dgm:pt modelId="{10AB3F48-9BAA-4660-90B2-464D7BF5F83A}" type="pres">
      <dgm:prSet presAssocID="{C8B92AAD-71EA-4830-A787-7AE4CE49BA7B}" presName="descendantText" presStyleLbl="alignAccFollowNode1" presStyleIdx="0" presStyleCnt="4" custScaleX="119096" custScaleY="150737" custLinFactNeighborX="-942" custLinFactNeighborY="-1364">
        <dgm:presLayoutVars>
          <dgm:bulletEnabled val="1"/>
        </dgm:presLayoutVars>
      </dgm:prSet>
      <dgm:spPr/>
      <dgm:t>
        <a:bodyPr/>
        <a:lstStyle/>
        <a:p>
          <a:endParaRPr lang="en-GB"/>
        </a:p>
      </dgm:t>
    </dgm:pt>
    <dgm:pt modelId="{2205C843-A08E-4865-992A-D111E31CAE48}" type="pres">
      <dgm:prSet presAssocID="{16B7F849-A068-4CFA-B472-8602B88FC062}" presName="sp" presStyleCnt="0"/>
      <dgm:spPr/>
    </dgm:pt>
    <dgm:pt modelId="{892249B6-C79F-4091-BA2F-DF129416A417}" type="pres">
      <dgm:prSet presAssocID="{B8983438-9915-4E03-87B4-A2D9A52BC0D1}" presName="linNode" presStyleCnt="0"/>
      <dgm:spPr/>
    </dgm:pt>
    <dgm:pt modelId="{E86FA438-E25C-4788-9474-5957BB2A7723}" type="pres">
      <dgm:prSet presAssocID="{B8983438-9915-4E03-87B4-A2D9A52BC0D1}" presName="parentText" presStyleLbl="node1" presStyleIdx="1" presStyleCnt="4" custScaleX="66979" custScaleY="136784">
        <dgm:presLayoutVars>
          <dgm:chMax val="1"/>
          <dgm:bulletEnabled val="1"/>
        </dgm:presLayoutVars>
      </dgm:prSet>
      <dgm:spPr/>
      <dgm:t>
        <a:bodyPr/>
        <a:lstStyle/>
        <a:p>
          <a:endParaRPr lang="en-GB"/>
        </a:p>
      </dgm:t>
    </dgm:pt>
    <dgm:pt modelId="{1E1CDD29-F1B9-40DF-93DF-5056FE3A50DF}" type="pres">
      <dgm:prSet presAssocID="{B8983438-9915-4E03-87B4-A2D9A52BC0D1}" presName="descendantText" presStyleLbl="alignAccFollowNode1" presStyleIdx="1" presStyleCnt="4" custScaleX="125737" custScaleY="172420" custLinFactNeighborX="-967" custLinFactNeighborY="265">
        <dgm:presLayoutVars>
          <dgm:bulletEnabled val="1"/>
        </dgm:presLayoutVars>
      </dgm:prSet>
      <dgm:spPr/>
      <dgm:t>
        <a:bodyPr/>
        <a:lstStyle/>
        <a:p>
          <a:endParaRPr lang="en-GB"/>
        </a:p>
      </dgm:t>
    </dgm:pt>
    <dgm:pt modelId="{E31A5FAA-2159-4617-91CA-409826DA9CF2}" type="pres">
      <dgm:prSet presAssocID="{D5638F2B-39A8-4533-B1AC-88BF43E6C6DA}" presName="sp" presStyleCnt="0"/>
      <dgm:spPr/>
    </dgm:pt>
    <dgm:pt modelId="{D84100F7-4FFE-4558-9DD1-A81CC30E28ED}" type="pres">
      <dgm:prSet presAssocID="{2579665C-1059-4DBF-AA17-5C038BA3E8FB}" presName="linNode" presStyleCnt="0"/>
      <dgm:spPr/>
    </dgm:pt>
    <dgm:pt modelId="{600E5F84-BBC7-44E6-A9B9-18838B7927D1}" type="pres">
      <dgm:prSet presAssocID="{2579665C-1059-4DBF-AA17-5C038BA3E8FB}" presName="parentText" presStyleLbl="node1" presStyleIdx="2" presStyleCnt="4" custScaleX="65537">
        <dgm:presLayoutVars>
          <dgm:chMax val="1"/>
          <dgm:bulletEnabled val="1"/>
        </dgm:presLayoutVars>
      </dgm:prSet>
      <dgm:spPr/>
      <dgm:t>
        <a:bodyPr/>
        <a:lstStyle/>
        <a:p>
          <a:endParaRPr lang="en-GB"/>
        </a:p>
      </dgm:t>
    </dgm:pt>
    <dgm:pt modelId="{C9A5594A-44F4-4401-BA72-AF8CE3E5533D}" type="pres">
      <dgm:prSet presAssocID="{2579665C-1059-4DBF-AA17-5C038BA3E8FB}" presName="descendantText" presStyleLbl="alignAccFollowNode1" presStyleIdx="2" presStyleCnt="4" custScaleX="123104" custScaleY="123081" custLinFactNeighborX="-925" custLinFactNeighborY="4092">
        <dgm:presLayoutVars>
          <dgm:bulletEnabled val="1"/>
        </dgm:presLayoutVars>
      </dgm:prSet>
      <dgm:spPr/>
      <dgm:t>
        <a:bodyPr/>
        <a:lstStyle/>
        <a:p>
          <a:endParaRPr lang="en-GB"/>
        </a:p>
      </dgm:t>
    </dgm:pt>
    <dgm:pt modelId="{1A37A287-14D2-478B-89F1-A9E1C03C85D4}" type="pres">
      <dgm:prSet presAssocID="{C5239FF2-D836-47BC-9DF2-2BDFBB7CAD16}" presName="sp" presStyleCnt="0"/>
      <dgm:spPr/>
    </dgm:pt>
    <dgm:pt modelId="{89C4A3B3-57E6-4F17-83C2-8710947F21DF}" type="pres">
      <dgm:prSet presAssocID="{09BE863D-5805-434D-A286-8DFE5DB27A95}" presName="linNode" presStyleCnt="0"/>
      <dgm:spPr/>
    </dgm:pt>
    <dgm:pt modelId="{DEE4AD34-B96E-4AA3-9442-7F0DCF8CD10C}" type="pres">
      <dgm:prSet presAssocID="{09BE863D-5805-434D-A286-8DFE5DB27A95}" presName="parentText" presStyleLbl="node1" presStyleIdx="3" presStyleCnt="4" custScaleX="67841">
        <dgm:presLayoutVars>
          <dgm:chMax val="1"/>
          <dgm:bulletEnabled val="1"/>
        </dgm:presLayoutVars>
      </dgm:prSet>
      <dgm:spPr/>
      <dgm:t>
        <a:bodyPr/>
        <a:lstStyle/>
        <a:p>
          <a:endParaRPr lang="en-GB"/>
        </a:p>
      </dgm:t>
    </dgm:pt>
    <dgm:pt modelId="{C07AE0C2-6FEF-4861-8A5C-DBE3DF37BAC1}" type="pres">
      <dgm:prSet presAssocID="{09BE863D-5805-434D-A286-8DFE5DB27A95}" presName="descendantText" presStyleLbl="alignAccFollowNode1" presStyleIdx="3" presStyleCnt="4" custScaleX="125230" custScaleY="117761" custLinFactNeighborX="-1312">
        <dgm:presLayoutVars>
          <dgm:bulletEnabled val="1"/>
        </dgm:presLayoutVars>
      </dgm:prSet>
      <dgm:spPr/>
      <dgm:t>
        <a:bodyPr/>
        <a:lstStyle/>
        <a:p>
          <a:endParaRPr lang="en-GB"/>
        </a:p>
      </dgm:t>
    </dgm:pt>
  </dgm:ptLst>
  <dgm:cxnLst>
    <dgm:cxn modelId="{4E529531-E6B6-4399-93A6-21477FE5F11C}" type="presOf" srcId="{ED9D2B9F-D7DB-4B64-ADA6-62465DF28A35}" destId="{1E1CDD29-F1B9-40DF-93DF-5056FE3A50DF}" srcOrd="0" destOrd="1" presId="urn:microsoft.com/office/officeart/2005/8/layout/vList5"/>
    <dgm:cxn modelId="{BD5B74BC-D595-4D04-B307-13249F1119AF}" srcId="{E4E7E786-76D7-416C-9570-51434D91D5FA}" destId="{2579665C-1059-4DBF-AA17-5C038BA3E8FB}" srcOrd="2" destOrd="0" parTransId="{344F529C-9362-4C67-9AE5-70A05EDC6272}" sibTransId="{C5239FF2-D836-47BC-9DF2-2BDFBB7CAD16}"/>
    <dgm:cxn modelId="{F3E6256B-4BF7-4A63-A983-92E7AF8819ED}" srcId="{E4E7E786-76D7-416C-9570-51434D91D5FA}" destId="{C8B92AAD-71EA-4830-A787-7AE4CE49BA7B}" srcOrd="0" destOrd="0" parTransId="{74C17DA7-168D-46EC-8E99-A8E19B2786E2}" sibTransId="{16B7F849-A068-4CFA-B472-8602B88FC062}"/>
    <dgm:cxn modelId="{05B8F46B-FA2A-462E-8DDA-7C24F77C72D9}" type="presOf" srcId="{C8B92AAD-71EA-4830-A787-7AE4CE49BA7B}" destId="{184FA121-246B-4341-985A-D9DCFDEC3877}" srcOrd="0" destOrd="0" presId="urn:microsoft.com/office/officeart/2005/8/layout/vList5"/>
    <dgm:cxn modelId="{2E3048D1-ABB8-4F61-8F8B-95E980309A1C}" srcId="{2579665C-1059-4DBF-AA17-5C038BA3E8FB}" destId="{72B8EC79-9289-4F94-B449-48502596DD70}" srcOrd="1" destOrd="0" parTransId="{9123141C-BA1B-4867-B66A-E9F95F5DD222}" sibTransId="{B6BD4E73-9327-498E-A2F5-F507A3662099}"/>
    <dgm:cxn modelId="{4AB1F53D-39DD-4796-B7E8-ED6BA4F9A3E6}" type="presOf" srcId="{B8983438-9915-4E03-87B4-A2D9A52BC0D1}" destId="{E86FA438-E25C-4788-9474-5957BB2A7723}" srcOrd="0" destOrd="0" presId="urn:microsoft.com/office/officeart/2005/8/layout/vList5"/>
    <dgm:cxn modelId="{4EA04A86-8706-45A5-AF47-248EA00A26DC}" type="presOf" srcId="{A013CDF2-4E93-4E51-A19B-2988447277C7}" destId="{C07AE0C2-6FEF-4861-8A5C-DBE3DF37BAC1}" srcOrd="0" destOrd="0" presId="urn:microsoft.com/office/officeart/2005/8/layout/vList5"/>
    <dgm:cxn modelId="{0A56FF8A-63A5-4F18-B202-1287011EEAE6}" type="presOf" srcId="{750FD5DF-893C-4087-ADCF-FDAB51D11125}" destId="{C07AE0C2-6FEF-4861-8A5C-DBE3DF37BAC1}" srcOrd="0" destOrd="1" presId="urn:microsoft.com/office/officeart/2005/8/layout/vList5"/>
    <dgm:cxn modelId="{CD2EB438-3471-466D-BF83-AC6AFF706E13}" srcId="{C8B92AAD-71EA-4830-A787-7AE4CE49BA7B}" destId="{78DEFBF9-68AD-4EB9-B734-C4407C4B5B08}" srcOrd="0" destOrd="0" parTransId="{B240F713-93C2-4D27-88AC-65FC7CCBEFBE}" sibTransId="{68126903-DD22-4CA8-A972-F756FFD02FA9}"/>
    <dgm:cxn modelId="{42DFF2ED-45F9-457D-BAD6-CF4D0AB713B2}" srcId="{E4E7E786-76D7-416C-9570-51434D91D5FA}" destId="{09BE863D-5805-434D-A286-8DFE5DB27A95}" srcOrd="3" destOrd="0" parTransId="{F124DB66-9C82-4072-AA20-743A53EDBC04}" sibTransId="{64A98304-864B-44C9-84EC-34054624BE3A}"/>
    <dgm:cxn modelId="{37385685-7EB8-449F-9202-A51EEF4ABFD3}" type="presOf" srcId="{CA0E996B-3100-46FC-BACC-2F26E6EA394E}" destId="{1E1CDD29-F1B9-40DF-93DF-5056FE3A50DF}" srcOrd="0" destOrd="0" presId="urn:microsoft.com/office/officeart/2005/8/layout/vList5"/>
    <dgm:cxn modelId="{91ED12CE-D3CE-4041-B6F7-941BF64882E2}" type="presOf" srcId="{E4E7E786-76D7-416C-9570-51434D91D5FA}" destId="{A7581ADC-59F9-4DD6-B6C6-0B6CBD50ED0A}" srcOrd="0" destOrd="0" presId="urn:microsoft.com/office/officeart/2005/8/layout/vList5"/>
    <dgm:cxn modelId="{8A5B9FAC-0C35-468D-83B9-976922B11776}" srcId="{2579665C-1059-4DBF-AA17-5C038BA3E8FB}" destId="{05187334-5BEE-46E7-8A08-77B4A510DFCB}" srcOrd="2" destOrd="0" parTransId="{74F4FA32-ADB8-40F2-83D6-0390470204A7}" sibTransId="{D84012E3-479F-4F15-943F-FCD671D3626C}"/>
    <dgm:cxn modelId="{4F93A223-1581-4A16-ACD8-B86239218280}" type="presOf" srcId="{2579665C-1059-4DBF-AA17-5C038BA3E8FB}" destId="{600E5F84-BBC7-44E6-A9B9-18838B7927D1}" srcOrd="0" destOrd="0" presId="urn:microsoft.com/office/officeart/2005/8/layout/vList5"/>
    <dgm:cxn modelId="{57D0AF6C-73F4-4D00-90E8-9D4826F72213}" type="presOf" srcId="{05187334-5BEE-46E7-8A08-77B4A510DFCB}" destId="{C9A5594A-44F4-4401-BA72-AF8CE3E5533D}" srcOrd="0" destOrd="2" presId="urn:microsoft.com/office/officeart/2005/8/layout/vList5"/>
    <dgm:cxn modelId="{8617657E-F734-488D-B950-156B6546F2A7}" srcId="{C8B92AAD-71EA-4830-A787-7AE4CE49BA7B}" destId="{54DFC5D4-80E4-4284-A590-4A90D7D2D2AB}" srcOrd="1" destOrd="0" parTransId="{3040D6A8-43F6-4C3C-94E7-595C35632BD1}" sibTransId="{775F9A2D-B340-4679-ABD6-5DD15EA33390}"/>
    <dgm:cxn modelId="{A921DB5C-3DEE-465E-95AE-32C7FA966B66}" srcId="{C8B92AAD-71EA-4830-A787-7AE4CE49BA7B}" destId="{88704244-3A8E-401D-BD95-0FA3F9870092}" srcOrd="2" destOrd="0" parTransId="{7C9684AC-4405-44F2-9666-713F6613CCFD}" sibTransId="{32ED2BE4-5F76-42B2-9D05-0C8DA40EF0F7}"/>
    <dgm:cxn modelId="{28A5F8B8-43F5-470D-8DE6-60399ACF41C3}" srcId="{2579665C-1059-4DBF-AA17-5C038BA3E8FB}" destId="{BDC36F5A-2C8E-4DC8-BAD8-5D3915FDEB11}" srcOrd="0" destOrd="0" parTransId="{970AAE64-2815-411B-A5A8-E7871194CF32}" sibTransId="{1CEF6CC4-AA4E-4151-B874-B5FD2D995E4D}"/>
    <dgm:cxn modelId="{7D935105-20C7-48BC-9182-08930BA35F01}" type="presOf" srcId="{88704244-3A8E-401D-BD95-0FA3F9870092}" destId="{10AB3F48-9BAA-4660-90B2-464D7BF5F83A}" srcOrd="0" destOrd="2" presId="urn:microsoft.com/office/officeart/2005/8/layout/vList5"/>
    <dgm:cxn modelId="{D3AF368E-7260-4736-83C8-5B0BBD529628}" type="presOf" srcId="{BDC36F5A-2C8E-4DC8-BAD8-5D3915FDEB11}" destId="{C9A5594A-44F4-4401-BA72-AF8CE3E5533D}" srcOrd="0" destOrd="0" presId="urn:microsoft.com/office/officeart/2005/8/layout/vList5"/>
    <dgm:cxn modelId="{02E10299-0817-491E-A7BA-0BF1042DCA25}" type="presOf" srcId="{78DEFBF9-68AD-4EB9-B734-C4407C4B5B08}" destId="{10AB3F48-9BAA-4660-90B2-464D7BF5F83A}" srcOrd="0" destOrd="0" presId="urn:microsoft.com/office/officeart/2005/8/layout/vList5"/>
    <dgm:cxn modelId="{409A0340-53A9-4BDB-BD72-4DF20B69FBAA}" type="presOf" srcId="{72B8EC79-9289-4F94-B449-48502596DD70}" destId="{C9A5594A-44F4-4401-BA72-AF8CE3E5533D}" srcOrd="0" destOrd="1" presId="urn:microsoft.com/office/officeart/2005/8/layout/vList5"/>
    <dgm:cxn modelId="{F9FA9AE9-A867-46D1-87B9-08DA3FD651CC}" srcId="{09BE863D-5805-434D-A286-8DFE5DB27A95}" destId="{A013CDF2-4E93-4E51-A19B-2988447277C7}" srcOrd="0" destOrd="0" parTransId="{B627121C-40BF-4A3E-9D16-F75574AECE11}" sibTransId="{A69A15E0-F5F3-4281-950F-0115BE9735F9}"/>
    <dgm:cxn modelId="{36B29FB9-FA4A-4A2A-AED2-4839C9E77F67}" type="presOf" srcId="{F2D09D2E-6807-4BC0-A711-FC7B8F0154A8}" destId="{10AB3F48-9BAA-4660-90B2-464D7BF5F83A}" srcOrd="0" destOrd="3" presId="urn:microsoft.com/office/officeart/2005/8/layout/vList5"/>
    <dgm:cxn modelId="{7F8352BC-9961-4B4E-A7FA-4C0237A5BF26}" srcId="{C8B92AAD-71EA-4830-A787-7AE4CE49BA7B}" destId="{F2D09D2E-6807-4BC0-A711-FC7B8F0154A8}" srcOrd="3" destOrd="0" parTransId="{8AD6E8D3-A8BB-4868-8D69-F0A26DE47CEE}" sibTransId="{A7A2F73C-3146-4F2C-8C03-B66DC97E29DE}"/>
    <dgm:cxn modelId="{D435A176-D2A7-4215-9F4D-AA61AE960D04}" srcId="{E4E7E786-76D7-416C-9570-51434D91D5FA}" destId="{B8983438-9915-4E03-87B4-A2D9A52BC0D1}" srcOrd="1" destOrd="0" parTransId="{6BC68BA9-3D30-4FAA-8D7B-4BAFADE8C506}" sibTransId="{D5638F2B-39A8-4533-B1AC-88BF43E6C6DA}"/>
    <dgm:cxn modelId="{0F964DAA-D3FB-439B-9A6C-1599E106C7DC}" srcId="{B8983438-9915-4E03-87B4-A2D9A52BC0D1}" destId="{05C91224-35EF-430D-BEFC-D3ABF4BE35ED}" srcOrd="2" destOrd="0" parTransId="{C5E64B2C-508C-40EA-AAD0-C80A256FA94A}" sibTransId="{077BAECF-86F6-456F-B743-FA0479BDCB28}"/>
    <dgm:cxn modelId="{1CF2B589-96E9-4DEF-B145-39C96288C3BD}" srcId="{09BE863D-5805-434D-A286-8DFE5DB27A95}" destId="{81A85826-80F1-4D18-83E7-FF18089E3927}" srcOrd="2" destOrd="0" parTransId="{5E550DD2-F580-4FCD-91BC-C7048EC100E9}" sibTransId="{1FF47C90-5EF3-4E3C-9720-DC9C46B74E7D}"/>
    <dgm:cxn modelId="{C42B55E7-8976-43CC-A0E3-D033315D3059}" type="presOf" srcId="{05C91224-35EF-430D-BEFC-D3ABF4BE35ED}" destId="{1E1CDD29-F1B9-40DF-93DF-5056FE3A50DF}" srcOrd="0" destOrd="2" presId="urn:microsoft.com/office/officeart/2005/8/layout/vList5"/>
    <dgm:cxn modelId="{15C2183B-E95E-4672-B385-B51FAE56F913}" type="presOf" srcId="{81A85826-80F1-4D18-83E7-FF18089E3927}" destId="{C07AE0C2-6FEF-4861-8A5C-DBE3DF37BAC1}" srcOrd="0" destOrd="2" presId="urn:microsoft.com/office/officeart/2005/8/layout/vList5"/>
    <dgm:cxn modelId="{5416F302-5141-40BE-A374-197E1FC7B19C}" srcId="{09BE863D-5805-434D-A286-8DFE5DB27A95}" destId="{750FD5DF-893C-4087-ADCF-FDAB51D11125}" srcOrd="1" destOrd="0" parTransId="{3A98F147-1F93-4F8F-8B8C-EC85DDD1DA41}" sibTransId="{46DA1645-D1FD-40D1-A1C4-48F550E67A45}"/>
    <dgm:cxn modelId="{04CA78EA-043B-44D6-9363-BDD23F22B3C3}" srcId="{B8983438-9915-4E03-87B4-A2D9A52BC0D1}" destId="{CA0E996B-3100-46FC-BACC-2F26E6EA394E}" srcOrd="0" destOrd="0" parTransId="{2AEAF3F8-241C-4FDA-A895-4E081DC5D396}" sibTransId="{E046E33B-B698-46B8-88A9-6DBE42F7FCB7}"/>
    <dgm:cxn modelId="{F070B9D7-BED9-41F0-BFBC-F7E479D42F12}" type="presOf" srcId="{54DFC5D4-80E4-4284-A590-4A90D7D2D2AB}" destId="{10AB3F48-9BAA-4660-90B2-464D7BF5F83A}" srcOrd="0" destOrd="1" presId="urn:microsoft.com/office/officeart/2005/8/layout/vList5"/>
    <dgm:cxn modelId="{DB5E0FD3-8EF1-4608-BC88-EEACCA011324}" type="presOf" srcId="{09BE863D-5805-434D-A286-8DFE5DB27A95}" destId="{DEE4AD34-B96E-4AA3-9442-7F0DCF8CD10C}" srcOrd="0" destOrd="0" presId="urn:microsoft.com/office/officeart/2005/8/layout/vList5"/>
    <dgm:cxn modelId="{4131EB6A-5C3D-4E92-A263-54520708C3D7}" srcId="{B8983438-9915-4E03-87B4-A2D9A52BC0D1}" destId="{ED9D2B9F-D7DB-4B64-ADA6-62465DF28A35}" srcOrd="1" destOrd="0" parTransId="{DC7A03D7-1073-4780-AD00-23D19039C790}" sibTransId="{0EA09645-E935-4EF4-9714-F72850580D78}"/>
    <dgm:cxn modelId="{6361E5C4-6077-4809-B186-67717B758187}" type="presParOf" srcId="{A7581ADC-59F9-4DD6-B6C6-0B6CBD50ED0A}" destId="{23973994-3431-4A76-A0D5-7865F6850168}" srcOrd="0" destOrd="0" presId="urn:microsoft.com/office/officeart/2005/8/layout/vList5"/>
    <dgm:cxn modelId="{992B15DE-00E8-4ED6-9171-F7710269F4B6}" type="presParOf" srcId="{23973994-3431-4A76-A0D5-7865F6850168}" destId="{184FA121-246B-4341-985A-D9DCFDEC3877}" srcOrd="0" destOrd="0" presId="urn:microsoft.com/office/officeart/2005/8/layout/vList5"/>
    <dgm:cxn modelId="{DB08E885-86E7-4E64-AF6F-9C15820BB28C}" type="presParOf" srcId="{23973994-3431-4A76-A0D5-7865F6850168}" destId="{10AB3F48-9BAA-4660-90B2-464D7BF5F83A}" srcOrd="1" destOrd="0" presId="urn:microsoft.com/office/officeart/2005/8/layout/vList5"/>
    <dgm:cxn modelId="{1D07FACC-662E-4E30-9F83-5D6601E6F905}" type="presParOf" srcId="{A7581ADC-59F9-4DD6-B6C6-0B6CBD50ED0A}" destId="{2205C843-A08E-4865-992A-D111E31CAE48}" srcOrd="1" destOrd="0" presId="urn:microsoft.com/office/officeart/2005/8/layout/vList5"/>
    <dgm:cxn modelId="{A9D0803F-C7AF-4B60-B5DA-FB3101BBF2D3}" type="presParOf" srcId="{A7581ADC-59F9-4DD6-B6C6-0B6CBD50ED0A}" destId="{892249B6-C79F-4091-BA2F-DF129416A417}" srcOrd="2" destOrd="0" presId="urn:microsoft.com/office/officeart/2005/8/layout/vList5"/>
    <dgm:cxn modelId="{C77DD4AC-04CE-4A57-A2E4-E6E41C68F533}" type="presParOf" srcId="{892249B6-C79F-4091-BA2F-DF129416A417}" destId="{E86FA438-E25C-4788-9474-5957BB2A7723}" srcOrd="0" destOrd="0" presId="urn:microsoft.com/office/officeart/2005/8/layout/vList5"/>
    <dgm:cxn modelId="{0A1584C7-6C0D-41F5-8C04-E202C0A68240}" type="presParOf" srcId="{892249B6-C79F-4091-BA2F-DF129416A417}" destId="{1E1CDD29-F1B9-40DF-93DF-5056FE3A50DF}" srcOrd="1" destOrd="0" presId="urn:microsoft.com/office/officeart/2005/8/layout/vList5"/>
    <dgm:cxn modelId="{24B4107F-A19C-47CF-B432-F41CE863A806}" type="presParOf" srcId="{A7581ADC-59F9-4DD6-B6C6-0B6CBD50ED0A}" destId="{E31A5FAA-2159-4617-91CA-409826DA9CF2}" srcOrd="3" destOrd="0" presId="urn:microsoft.com/office/officeart/2005/8/layout/vList5"/>
    <dgm:cxn modelId="{6981BF1F-3C66-49D0-A70F-4788FE97196A}" type="presParOf" srcId="{A7581ADC-59F9-4DD6-B6C6-0B6CBD50ED0A}" destId="{D84100F7-4FFE-4558-9DD1-A81CC30E28ED}" srcOrd="4" destOrd="0" presId="urn:microsoft.com/office/officeart/2005/8/layout/vList5"/>
    <dgm:cxn modelId="{6AFC4C77-C1D5-4069-8C63-ABF185104DD4}" type="presParOf" srcId="{D84100F7-4FFE-4558-9DD1-A81CC30E28ED}" destId="{600E5F84-BBC7-44E6-A9B9-18838B7927D1}" srcOrd="0" destOrd="0" presId="urn:microsoft.com/office/officeart/2005/8/layout/vList5"/>
    <dgm:cxn modelId="{C302B392-BF75-46A5-A033-96AA56C362DC}" type="presParOf" srcId="{D84100F7-4FFE-4558-9DD1-A81CC30E28ED}" destId="{C9A5594A-44F4-4401-BA72-AF8CE3E5533D}" srcOrd="1" destOrd="0" presId="urn:microsoft.com/office/officeart/2005/8/layout/vList5"/>
    <dgm:cxn modelId="{4823494F-6C98-4460-A8FF-EE69C2C2F598}" type="presParOf" srcId="{A7581ADC-59F9-4DD6-B6C6-0B6CBD50ED0A}" destId="{1A37A287-14D2-478B-89F1-A9E1C03C85D4}" srcOrd="5" destOrd="0" presId="urn:microsoft.com/office/officeart/2005/8/layout/vList5"/>
    <dgm:cxn modelId="{7430FA6E-25D4-4248-9239-89DEB43206DF}" type="presParOf" srcId="{A7581ADC-59F9-4DD6-B6C6-0B6CBD50ED0A}" destId="{89C4A3B3-57E6-4F17-83C2-8710947F21DF}" srcOrd="6" destOrd="0" presId="urn:microsoft.com/office/officeart/2005/8/layout/vList5"/>
    <dgm:cxn modelId="{86E06FD6-3302-4DAE-A011-3218FBDFE48C}" type="presParOf" srcId="{89C4A3B3-57E6-4F17-83C2-8710947F21DF}" destId="{DEE4AD34-B96E-4AA3-9442-7F0DCF8CD10C}" srcOrd="0" destOrd="0" presId="urn:microsoft.com/office/officeart/2005/8/layout/vList5"/>
    <dgm:cxn modelId="{8B330A99-30C2-4B27-BBAE-5D4900634125}" type="presParOf" srcId="{89C4A3B3-57E6-4F17-83C2-8710947F21DF}" destId="{C07AE0C2-6FEF-4861-8A5C-DBE3DF37BAC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E102D3-6643-417D-9AE9-2463CA11E11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AA258278-F948-43F2-BFD3-11557ACFD96A}">
      <dgm:prSet custT="1"/>
      <dgm:spPr/>
      <dgm:t>
        <a:bodyPr/>
        <a:lstStyle/>
        <a:p>
          <a:pPr rtl="0"/>
          <a:r>
            <a:rPr lang="en-GB" sz="1800" dirty="0" smtClean="0"/>
            <a:t>Ability to recruit internally worked where necessary</a:t>
          </a:r>
          <a:endParaRPr lang="en-GB" sz="1800" dirty="0"/>
        </a:p>
      </dgm:t>
    </dgm:pt>
    <dgm:pt modelId="{DCE91EE9-1897-4FEB-BBB9-EBC5F36B1651}" type="parTrans" cxnId="{57F1DFF0-3696-4F3E-B2F6-1C7A26172915}">
      <dgm:prSet/>
      <dgm:spPr/>
      <dgm:t>
        <a:bodyPr/>
        <a:lstStyle/>
        <a:p>
          <a:endParaRPr lang="en-GB"/>
        </a:p>
      </dgm:t>
    </dgm:pt>
    <dgm:pt modelId="{30D8859F-0CE9-46C5-9EBA-5763C4A69973}" type="sibTrans" cxnId="{57F1DFF0-3696-4F3E-B2F6-1C7A26172915}">
      <dgm:prSet/>
      <dgm:spPr/>
      <dgm:t>
        <a:bodyPr/>
        <a:lstStyle/>
        <a:p>
          <a:endParaRPr lang="en-GB"/>
        </a:p>
      </dgm:t>
    </dgm:pt>
    <dgm:pt modelId="{DFAC746D-5955-4391-8B69-7707176D1407}">
      <dgm:prSet custT="1"/>
      <dgm:spPr/>
      <dgm:t>
        <a:bodyPr/>
        <a:lstStyle/>
        <a:p>
          <a:pPr rtl="0"/>
          <a:r>
            <a:rPr lang="en-GB" sz="1800" dirty="0" smtClean="0"/>
            <a:t>Use of existing data and research provided a head start for some pathfinders</a:t>
          </a:r>
          <a:endParaRPr lang="en-GB" sz="1800" dirty="0"/>
        </a:p>
      </dgm:t>
    </dgm:pt>
    <dgm:pt modelId="{F1607497-1E4F-4877-A119-D52EBF808FAE}" type="parTrans" cxnId="{56BFCBE4-4061-427F-8D0E-694D3CD24621}">
      <dgm:prSet/>
      <dgm:spPr/>
      <dgm:t>
        <a:bodyPr/>
        <a:lstStyle/>
        <a:p>
          <a:endParaRPr lang="en-GB"/>
        </a:p>
      </dgm:t>
    </dgm:pt>
    <dgm:pt modelId="{8BEE6BB0-A950-4E3B-9404-51DE289CD22D}" type="sibTrans" cxnId="{56BFCBE4-4061-427F-8D0E-694D3CD24621}">
      <dgm:prSet/>
      <dgm:spPr/>
      <dgm:t>
        <a:bodyPr/>
        <a:lstStyle/>
        <a:p>
          <a:endParaRPr lang="en-GB"/>
        </a:p>
      </dgm:t>
    </dgm:pt>
    <dgm:pt modelId="{AFDA53CC-0DFC-4802-BDFA-F283196D47F9}">
      <dgm:prSet custT="1"/>
      <dgm:spPr/>
      <dgm:t>
        <a:bodyPr/>
        <a:lstStyle/>
        <a:p>
          <a:pPr rtl="0"/>
          <a:r>
            <a:rPr lang="en-GB" sz="1800" dirty="0" smtClean="0"/>
            <a:t>Application process</a:t>
          </a:r>
          <a:endParaRPr lang="en-GB" sz="1800" dirty="0"/>
        </a:p>
      </dgm:t>
    </dgm:pt>
    <dgm:pt modelId="{4E65B83D-D402-4562-A7A2-4605DD2FEE96}" type="parTrans" cxnId="{E2160878-E1A6-4305-8E50-01F473D40967}">
      <dgm:prSet/>
      <dgm:spPr/>
      <dgm:t>
        <a:bodyPr/>
        <a:lstStyle/>
        <a:p>
          <a:endParaRPr lang="en-GB"/>
        </a:p>
      </dgm:t>
    </dgm:pt>
    <dgm:pt modelId="{D2FF9200-0DCD-4E09-B211-ABF64964909A}" type="sibTrans" cxnId="{E2160878-E1A6-4305-8E50-01F473D40967}">
      <dgm:prSet/>
      <dgm:spPr/>
      <dgm:t>
        <a:bodyPr/>
        <a:lstStyle/>
        <a:p>
          <a:endParaRPr lang="en-GB"/>
        </a:p>
      </dgm:t>
    </dgm:pt>
    <dgm:pt modelId="{16DECE47-5B28-4D7D-ADEB-9F2C6FF04247}">
      <dgm:prSet custT="1"/>
      <dgm:spPr/>
      <dgm:t>
        <a:bodyPr/>
        <a:lstStyle/>
        <a:p>
          <a:pPr rtl="0"/>
          <a:r>
            <a:rPr lang="en-GB" sz="1800" dirty="0" smtClean="0"/>
            <a:t>Responsiveness of OPCC </a:t>
          </a:r>
          <a:endParaRPr lang="en-GB" sz="1800" dirty="0"/>
        </a:p>
      </dgm:t>
    </dgm:pt>
    <dgm:pt modelId="{9A5748D7-E5F1-414B-857A-142EB9CF7D4A}" type="parTrans" cxnId="{41BDF3E7-3FE1-47AC-803E-4C88ABFF9835}">
      <dgm:prSet/>
      <dgm:spPr/>
      <dgm:t>
        <a:bodyPr/>
        <a:lstStyle/>
        <a:p>
          <a:endParaRPr lang="en-GB"/>
        </a:p>
      </dgm:t>
    </dgm:pt>
    <dgm:pt modelId="{C12CE976-4D90-4E58-BFD0-0635AFC181FE}" type="sibTrans" cxnId="{41BDF3E7-3FE1-47AC-803E-4C88ABFF9835}">
      <dgm:prSet/>
      <dgm:spPr/>
      <dgm:t>
        <a:bodyPr/>
        <a:lstStyle/>
        <a:p>
          <a:endParaRPr lang="en-GB"/>
        </a:p>
      </dgm:t>
    </dgm:pt>
    <dgm:pt modelId="{F2024F45-06FD-49A4-9C7A-7143C611142C}">
      <dgm:prSet custT="1"/>
      <dgm:spPr/>
      <dgm:t>
        <a:bodyPr/>
        <a:lstStyle/>
        <a:p>
          <a:pPr rtl="0"/>
          <a:r>
            <a:rPr lang="en-GB" sz="1800" dirty="0" smtClean="0"/>
            <a:t>Making connections with other pathfinders to find common ground and share knowledge</a:t>
          </a:r>
          <a:endParaRPr lang="en-GB" sz="1800" dirty="0"/>
        </a:p>
      </dgm:t>
    </dgm:pt>
    <dgm:pt modelId="{D04BBC34-2E27-418C-8C16-EA5FCC48BEEB}" type="parTrans" cxnId="{4EE492DE-BE56-46C3-B116-EC291411F7FE}">
      <dgm:prSet/>
      <dgm:spPr/>
      <dgm:t>
        <a:bodyPr/>
        <a:lstStyle/>
        <a:p>
          <a:endParaRPr lang="en-GB"/>
        </a:p>
      </dgm:t>
    </dgm:pt>
    <dgm:pt modelId="{50DC7380-4436-4FA7-B490-21600D2431E4}" type="sibTrans" cxnId="{4EE492DE-BE56-46C3-B116-EC291411F7FE}">
      <dgm:prSet/>
      <dgm:spPr/>
      <dgm:t>
        <a:bodyPr/>
        <a:lstStyle/>
        <a:p>
          <a:endParaRPr lang="en-GB"/>
        </a:p>
      </dgm:t>
    </dgm:pt>
    <dgm:pt modelId="{50DD8B41-BE93-4EE4-A4B1-7DBB2223F75F}">
      <dgm:prSet custT="1"/>
      <dgm:spPr/>
      <dgm:t>
        <a:bodyPr/>
        <a:lstStyle/>
        <a:p>
          <a:pPr rtl="0"/>
          <a:r>
            <a:rPr lang="en-US" sz="1800" dirty="0" smtClean="0"/>
            <a:t>Defined outcomes driving the development of the pathfinders – what outcome do we want to achieve and how can we do it</a:t>
          </a:r>
          <a:endParaRPr lang="en-GB" sz="1800" dirty="0"/>
        </a:p>
      </dgm:t>
    </dgm:pt>
    <dgm:pt modelId="{BE45913D-070B-4396-A487-816AF5EE2BE8}" type="parTrans" cxnId="{138CBC2C-0651-4845-9DB7-6CE742F6AD80}">
      <dgm:prSet/>
      <dgm:spPr/>
      <dgm:t>
        <a:bodyPr/>
        <a:lstStyle/>
        <a:p>
          <a:endParaRPr lang="en-GB"/>
        </a:p>
      </dgm:t>
    </dgm:pt>
    <dgm:pt modelId="{4E015191-181F-491A-956D-883685C20D2D}" type="sibTrans" cxnId="{138CBC2C-0651-4845-9DB7-6CE742F6AD80}">
      <dgm:prSet/>
      <dgm:spPr/>
      <dgm:t>
        <a:bodyPr/>
        <a:lstStyle/>
        <a:p>
          <a:endParaRPr lang="en-GB"/>
        </a:p>
      </dgm:t>
    </dgm:pt>
    <dgm:pt modelId="{A3E5A939-0957-4601-B863-2158FADC7147}">
      <dgm:prSet custT="1"/>
      <dgm:spPr/>
      <dgm:t>
        <a:bodyPr/>
        <a:lstStyle/>
        <a:p>
          <a:pPr rtl="0"/>
          <a:r>
            <a:rPr lang="en-US" sz="1800" dirty="0" smtClean="0"/>
            <a:t>Link pathfinder outcomes to OPCC outcomes</a:t>
          </a:r>
          <a:endParaRPr lang="en-GB" sz="1800" dirty="0"/>
        </a:p>
      </dgm:t>
    </dgm:pt>
    <dgm:pt modelId="{D8DDF52B-1A5F-4B27-AC6D-36E9F5560619}" type="parTrans" cxnId="{B3487024-0050-4518-8B82-A3ECFB2A88C9}">
      <dgm:prSet/>
      <dgm:spPr/>
      <dgm:t>
        <a:bodyPr/>
        <a:lstStyle/>
        <a:p>
          <a:endParaRPr lang="en-GB"/>
        </a:p>
      </dgm:t>
    </dgm:pt>
    <dgm:pt modelId="{FCC8BC50-E635-4C3A-A2DF-6BA6346F79BD}" type="sibTrans" cxnId="{B3487024-0050-4518-8B82-A3ECFB2A88C9}">
      <dgm:prSet/>
      <dgm:spPr/>
      <dgm:t>
        <a:bodyPr/>
        <a:lstStyle/>
        <a:p>
          <a:endParaRPr lang="en-GB"/>
        </a:p>
      </dgm:t>
    </dgm:pt>
    <dgm:pt modelId="{C6E695F6-BAC2-47E5-825D-709446B70FC8}">
      <dgm:prSet custT="1"/>
      <dgm:spPr/>
      <dgm:t>
        <a:bodyPr/>
        <a:lstStyle/>
        <a:p>
          <a:pPr rtl="0"/>
          <a:r>
            <a:rPr lang="en-US" sz="1800" dirty="0" smtClean="0"/>
            <a:t>Monitoring and evaluation process</a:t>
          </a:r>
          <a:endParaRPr lang="en-GB" sz="1800" dirty="0"/>
        </a:p>
      </dgm:t>
    </dgm:pt>
    <dgm:pt modelId="{74736D40-D845-4030-95F3-F08B8379F7DD}" type="parTrans" cxnId="{FAD51B09-0FFD-45FE-9EFD-0F44C22F1EA4}">
      <dgm:prSet/>
      <dgm:spPr/>
      <dgm:t>
        <a:bodyPr/>
        <a:lstStyle/>
        <a:p>
          <a:endParaRPr lang="en-GB"/>
        </a:p>
      </dgm:t>
    </dgm:pt>
    <dgm:pt modelId="{35D030EE-C168-4A46-AC6D-8087120C630E}" type="sibTrans" cxnId="{FAD51B09-0FFD-45FE-9EFD-0F44C22F1EA4}">
      <dgm:prSet/>
      <dgm:spPr/>
      <dgm:t>
        <a:bodyPr/>
        <a:lstStyle/>
        <a:p>
          <a:endParaRPr lang="en-GB"/>
        </a:p>
      </dgm:t>
    </dgm:pt>
    <dgm:pt modelId="{9B6B96E5-84A9-4090-961E-9DB9415CD262}">
      <dgm:prSet custT="1"/>
      <dgm:spPr/>
      <dgm:t>
        <a:bodyPr/>
        <a:lstStyle/>
        <a:p>
          <a:pPr rtl="0"/>
          <a:r>
            <a:rPr lang="en-US" sz="1800" dirty="0" smtClean="0"/>
            <a:t>Timing/timescales of pathfinders</a:t>
          </a:r>
          <a:endParaRPr lang="en-GB" sz="1800" dirty="0"/>
        </a:p>
      </dgm:t>
    </dgm:pt>
    <dgm:pt modelId="{5AF92D2F-F245-4558-BA16-DC6C0F5FB51D}" type="parTrans" cxnId="{D55EDF8F-0C92-4364-B94F-2D98EDC6DC22}">
      <dgm:prSet/>
      <dgm:spPr/>
      <dgm:t>
        <a:bodyPr/>
        <a:lstStyle/>
        <a:p>
          <a:endParaRPr lang="en-GB"/>
        </a:p>
      </dgm:t>
    </dgm:pt>
    <dgm:pt modelId="{230605AF-FCBD-4049-9A36-FFCC9502546A}" type="sibTrans" cxnId="{D55EDF8F-0C92-4364-B94F-2D98EDC6DC22}">
      <dgm:prSet/>
      <dgm:spPr/>
      <dgm:t>
        <a:bodyPr/>
        <a:lstStyle/>
        <a:p>
          <a:endParaRPr lang="en-GB"/>
        </a:p>
      </dgm:t>
    </dgm:pt>
    <dgm:pt modelId="{7A97C6CA-27DC-4A63-93DD-735322690BF4}">
      <dgm:prSet custT="1"/>
      <dgm:spPr/>
      <dgm:t>
        <a:bodyPr/>
        <a:lstStyle/>
        <a:p>
          <a:pPr rtl="0"/>
          <a:r>
            <a:rPr lang="en-US" sz="1800" dirty="0" smtClean="0"/>
            <a:t>Better planning for dependencies and mitigation of risks</a:t>
          </a:r>
          <a:endParaRPr lang="en-GB" sz="1800" dirty="0"/>
        </a:p>
      </dgm:t>
    </dgm:pt>
    <dgm:pt modelId="{F682D780-117B-49CF-B96D-DB149814AEFD}" type="parTrans" cxnId="{F9A74F31-7BAC-4FDD-88CE-45DA92AFF548}">
      <dgm:prSet/>
      <dgm:spPr/>
      <dgm:t>
        <a:bodyPr/>
        <a:lstStyle/>
        <a:p>
          <a:endParaRPr lang="en-GB"/>
        </a:p>
      </dgm:t>
    </dgm:pt>
    <dgm:pt modelId="{94C30350-E627-430F-A723-D6A2287A0D00}" type="sibTrans" cxnId="{F9A74F31-7BAC-4FDD-88CE-45DA92AFF548}">
      <dgm:prSet/>
      <dgm:spPr/>
      <dgm:t>
        <a:bodyPr/>
        <a:lstStyle/>
        <a:p>
          <a:endParaRPr lang="en-GB"/>
        </a:p>
      </dgm:t>
    </dgm:pt>
    <dgm:pt modelId="{EA676384-8BFE-4402-A18C-7AB31C1718F8}">
      <dgm:prSet custT="1"/>
      <dgm:spPr/>
      <dgm:t>
        <a:bodyPr/>
        <a:lstStyle/>
        <a:p>
          <a:pPr rtl="0"/>
          <a:r>
            <a:rPr lang="en-US" sz="1800" dirty="0" smtClean="0"/>
            <a:t>Greater understanding of impacts and effects of working with partners (e.g. depending on partners to deliver key parts of your project)</a:t>
          </a:r>
          <a:endParaRPr lang="en-GB" sz="1800" dirty="0"/>
        </a:p>
      </dgm:t>
    </dgm:pt>
    <dgm:pt modelId="{062323FB-41DB-4649-BB68-37E3979752DB}" type="parTrans" cxnId="{CA42C2F9-DE93-43A5-A814-B6EACCC24869}">
      <dgm:prSet/>
      <dgm:spPr/>
      <dgm:t>
        <a:bodyPr/>
        <a:lstStyle/>
        <a:p>
          <a:endParaRPr lang="en-GB"/>
        </a:p>
      </dgm:t>
    </dgm:pt>
    <dgm:pt modelId="{CC7AECF0-7234-41F6-AA9E-5A83B5463E3F}" type="sibTrans" cxnId="{CA42C2F9-DE93-43A5-A814-B6EACCC24869}">
      <dgm:prSet/>
      <dgm:spPr/>
      <dgm:t>
        <a:bodyPr/>
        <a:lstStyle/>
        <a:p>
          <a:endParaRPr lang="en-GB"/>
        </a:p>
      </dgm:t>
    </dgm:pt>
    <dgm:pt modelId="{4B55C809-109B-43D6-A692-2061310F463C}">
      <dgm:prSet custT="1"/>
      <dgm:spPr/>
      <dgm:t>
        <a:bodyPr/>
        <a:lstStyle/>
        <a:p>
          <a:pPr rtl="0"/>
          <a:r>
            <a:rPr lang="en-GB" sz="4000" dirty="0" smtClean="0"/>
            <a:t>What worked well?</a:t>
          </a:r>
          <a:endParaRPr lang="en-GB" sz="4000" dirty="0"/>
        </a:p>
      </dgm:t>
    </dgm:pt>
    <dgm:pt modelId="{962EB99A-708F-4CF4-9DC9-582959F9C8BD}" type="parTrans" cxnId="{2BC7671C-04AB-411C-A33D-52A707448394}">
      <dgm:prSet/>
      <dgm:spPr/>
      <dgm:t>
        <a:bodyPr/>
        <a:lstStyle/>
        <a:p>
          <a:endParaRPr lang="en-GB"/>
        </a:p>
      </dgm:t>
    </dgm:pt>
    <dgm:pt modelId="{90C3822F-9FED-4C56-9DC9-26A64323D857}" type="sibTrans" cxnId="{2BC7671C-04AB-411C-A33D-52A707448394}">
      <dgm:prSet/>
      <dgm:spPr/>
      <dgm:t>
        <a:bodyPr/>
        <a:lstStyle/>
        <a:p>
          <a:endParaRPr lang="en-GB"/>
        </a:p>
      </dgm:t>
    </dgm:pt>
    <dgm:pt modelId="{959CC599-2AF1-4E85-B579-4FA35AD18A46}">
      <dgm:prSet custT="1"/>
      <dgm:spPr/>
      <dgm:t>
        <a:bodyPr/>
        <a:lstStyle/>
        <a:p>
          <a:pPr rtl="0"/>
          <a:r>
            <a:rPr lang="en-GB" sz="4000" dirty="0" smtClean="0"/>
            <a:t>Learning for the future</a:t>
          </a:r>
          <a:endParaRPr lang="en-GB" sz="4000" dirty="0"/>
        </a:p>
      </dgm:t>
    </dgm:pt>
    <dgm:pt modelId="{419F7DFA-DD8E-4AFA-8614-0D547A7D32B2}" type="parTrans" cxnId="{275AC4BC-9191-4F8E-8373-F0B234462BA1}">
      <dgm:prSet/>
      <dgm:spPr/>
      <dgm:t>
        <a:bodyPr/>
        <a:lstStyle/>
        <a:p>
          <a:endParaRPr lang="en-GB"/>
        </a:p>
      </dgm:t>
    </dgm:pt>
    <dgm:pt modelId="{E1C0227F-0419-45FB-9386-17204491D894}" type="sibTrans" cxnId="{275AC4BC-9191-4F8E-8373-F0B234462BA1}">
      <dgm:prSet/>
      <dgm:spPr/>
      <dgm:t>
        <a:bodyPr/>
        <a:lstStyle/>
        <a:p>
          <a:endParaRPr lang="en-GB"/>
        </a:p>
      </dgm:t>
    </dgm:pt>
    <dgm:pt modelId="{6D3D2A29-1BBC-435E-BAB5-71AFED2E05FD}" type="pres">
      <dgm:prSet presAssocID="{53E102D3-6643-417D-9AE9-2463CA11E118}" presName="Name0" presStyleCnt="0">
        <dgm:presLayoutVars>
          <dgm:dir/>
          <dgm:animLvl val="lvl"/>
          <dgm:resizeHandles val="exact"/>
        </dgm:presLayoutVars>
      </dgm:prSet>
      <dgm:spPr/>
      <dgm:t>
        <a:bodyPr/>
        <a:lstStyle/>
        <a:p>
          <a:endParaRPr lang="en-GB"/>
        </a:p>
      </dgm:t>
    </dgm:pt>
    <dgm:pt modelId="{6BE651D7-B20B-42FD-9ED8-69796A1D8F72}" type="pres">
      <dgm:prSet presAssocID="{4B55C809-109B-43D6-A692-2061310F463C}" presName="linNode" presStyleCnt="0"/>
      <dgm:spPr/>
    </dgm:pt>
    <dgm:pt modelId="{A616661D-CC52-4A5F-825D-BC4AECCAAE40}" type="pres">
      <dgm:prSet presAssocID="{4B55C809-109B-43D6-A692-2061310F463C}" presName="parentText" presStyleLbl="node1" presStyleIdx="0" presStyleCnt="2" custScaleX="94318">
        <dgm:presLayoutVars>
          <dgm:chMax val="1"/>
          <dgm:bulletEnabled val="1"/>
        </dgm:presLayoutVars>
      </dgm:prSet>
      <dgm:spPr/>
      <dgm:t>
        <a:bodyPr/>
        <a:lstStyle/>
        <a:p>
          <a:endParaRPr lang="en-GB"/>
        </a:p>
      </dgm:t>
    </dgm:pt>
    <dgm:pt modelId="{92352EE2-68BF-43DD-88E9-CD954A7D4BAC}" type="pres">
      <dgm:prSet presAssocID="{4B55C809-109B-43D6-A692-2061310F463C}" presName="descendantText" presStyleLbl="alignAccFollowNode1" presStyleIdx="0" presStyleCnt="2" custScaleX="107390" custScaleY="123792" custLinFactNeighborX="-1882" custLinFactNeighborY="658">
        <dgm:presLayoutVars>
          <dgm:bulletEnabled val="1"/>
        </dgm:presLayoutVars>
      </dgm:prSet>
      <dgm:spPr/>
      <dgm:t>
        <a:bodyPr/>
        <a:lstStyle/>
        <a:p>
          <a:endParaRPr lang="en-GB"/>
        </a:p>
      </dgm:t>
    </dgm:pt>
    <dgm:pt modelId="{B235D872-DC14-45A4-ABC7-E6F49F64BEB1}" type="pres">
      <dgm:prSet presAssocID="{90C3822F-9FED-4C56-9DC9-26A64323D857}" presName="sp" presStyleCnt="0"/>
      <dgm:spPr/>
    </dgm:pt>
    <dgm:pt modelId="{C6778012-0CFF-4AC1-85B6-FEDE78C02924}" type="pres">
      <dgm:prSet presAssocID="{959CC599-2AF1-4E85-B579-4FA35AD18A46}" presName="linNode" presStyleCnt="0"/>
      <dgm:spPr/>
    </dgm:pt>
    <dgm:pt modelId="{71C74DB0-DF33-468A-BC05-D17EDED92FAD}" type="pres">
      <dgm:prSet presAssocID="{959CC599-2AF1-4E85-B579-4FA35AD18A46}" presName="parentText" presStyleLbl="node1" presStyleIdx="1" presStyleCnt="2" custScaleY="107119">
        <dgm:presLayoutVars>
          <dgm:chMax val="1"/>
          <dgm:bulletEnabled val="1"/>
        </dgm:presLayoutVars>
      </dgm:prSet>
      <dgm:spPr/>
      <dgm:t>
        <a:bodyPr/>
        <a:lstStyle/>
        <a:p>
          <a:endParaRPr lang="en-GB"/>
        </a:p>
      </dgm:t>
    </dgm:pt>
    <dgm:pt modelId="{B360A357-DB29-46A2-A409-1A12B520FC37}" type="pres">
      <dgm:prSet presAssocID="{959CC599-2AF1-4E85-B579-4FA35AD18A46}" presName="descendantText" presStyleLbl="alignAccFollowNode1" presStyleIdx="1" presStyleCnt="2" custScaleX="108848" custScaleY="139361" custLinFactNeighborX="-2198">
        <dgm:presLayoutVars>
          <dgm:bulletEnabled val="1"/>
        </dgm:presLayoutVars>
      </dgm:prSet>
      <dgm:spPr/>
      <dgm:t>
        <a:bodyPr/>
        <a:lstStyle/>
        <a:p>
          <a:endParaRPr lang="en-GB"/>
        </a:p>
      </dgm:t>
    </dgm:pt>
  </dgm:ptLst>
  <dgm:cxnLst>
    <dgm:cxn modelId="{792B9742-2523-4AC4-95CC-8F349DCA6FCF}" type="presOf" srcId="{53E102D3-6643-417D-9AE9-2463CA11E118}" destId="{6D3D2A29-1BBC-435E-BAB5-71AFED2E05FD}" srcOrd="0" destOrd="0" presId="urn:microsoft.com/office/officeart/2005/8/layout/vList5"/>
    <dgm:cxn modelId="{B3487024-0050-4518-8B82-A3ECFB2A88C9}" srcId="{959CC599-2AF1-4E85-B579-4FA35AD18A46}" destId="{A3E5A939-0957-4601-B863-2158FADC7147}" srcOrd="1" destOrd="0" parTransId="{D8DDF52B-1A5F-4B27-AC6D-36E9F5560619}" sibTransId="{FCC8BC50-E635-4C3A-A2DF-6BA6346F79BD}"/>
    <dgm:cxn modelId="{D55EDF8F-0C92-4364-B94F-2D98EDC6DC22}" srcId="{959CC599-2AF1-4E85-B579-4FA35AD18A46}" destId="{9B6B96E5-84A9-4090-961E-9DB9415CD262}" srcOrd="3" destOrd="0" parTransId="{5AF92D2F-F245-4558-BA16-DC6C0F5FB51D}" sibTransId="{230605AF-FCBD-4049-9A36-FFCC9502546A}"/>
    <dgm:cxn modelId="{4EE492DE-BE56-46C3-B116-EC291411F7FE}" srcId="{4B55C809-109B-43D6-A692-2061310F463C}" destId="{F2024F45-06FD-49A4-9C7A-7143C611142C}" srcOrd="4" destOrd="0" parTransId="{D04BBC34-2E27-418C-8C16-EA5FCC48BEEB}" sibTransId="{50DC7380-4436-4FA7-B490-21600D2431E4}"/>
    <dgm:cxn modelId="{58C0FE93-5D86-4BA6-84F5-B87E3AD8AF74}" type="presOf" srcId="{EA676384-8BFE-4402-A18C-7AB31C1718F8}" destId="{B360A357-DB29-46A2-A409-1A12B520FC37}" srcOrd="0" destOrd="5" presId="urn:microsoft.com/office/officeart/2005/8/layout/vList5"/>
    <dgm:cxn modelId="{F3DCD476-1968-4385-9A16-6B753E8D9FBB}" type="presOf" srcId="{C6E695F6-BAC2-47E5-825D-709446B70FC8}" destId="{B360A357-DB29-46A2-A409-1A12B520FC37}" srcOrd="0" destOrd="2" presId="urn:microsoft.com/office/officeart/2005/8/layout/vList5"/>
    <dgm:cxn modelId="{FAD51B09-0FFD-45FE-9EFD-0F44C22F1EA4}" srcId="{959CC599-2AF1-4E85-B579-4FA35AD18A46}" destId="{C6E695F6-BAC2-47E5-825D-709446B70FC8}" srcOrd="2" destOrd="0" parTransId="{74736D40-D845-4030-95F3-F08B8379F7DD}" sibTransId="{35D030EE-C168-4A46-AC6D-8087120C630E}"/>
    <dgm:cxn modelId="{CA42C2F9-DE93-43A5-A814-B6EACCC24869}" srcId="{959CC599-2AF1-4E85-B579-4FA35AD18A46}" destId="{EA676384-8BFE-4402-A18C-7AB31C1718F8}" srcOrd="5" destOrd="0" parTransId="{062323FB-41DB-4649-BB68-37E3979752DB}" sibTransId="{CC7AECF0-7234-41F6-AA9E-5A83B5463E3F}"/>
    <dgm:cxn modelId="{5591F1D2-C804-439C-BBC6-05E3499AA803}" type="presOf" srcId="{7A97C6CA-27DC-4A63-93DD-735322690BF4}" destId="{B360A357-DB29-46A2-A409-1A12B520FC37}" srcOrd="0" destOrd="4" presId="urn:microsoft.com/office/officeart/2005/8/layout/vList5"/>
    <dgm:cxn modelId="{A6E86C9E-5A0A-41D5-95B9-6DCCE0EDB849}" type="presOf" srcId="{F2024F45-06FD-49A4-9C7A-7143C611142C}" destId="{92352EE2-68BF-43DD-88E9-CD954A7D4BAC}" srcOrd="0" destOrd="4" presId="urn:microsoft.com/office/officeart/2005/8/layout/vList5"/>
    <dgm:cxn modelId="{8CBDD2C6-CBC1-44E9-BD20-EC7825DF72AD}" type="presOf" srcId="{4B55C809-109B-43D6-A692-2061310F463C}" destId="{A616661D-CC52-4A5F-825D-BC4AECCAAE40}" srcOrd="0" destOrd="0" presId="urn:microsoft.com/office/officeart/2005/8/layout/vList5"/>
    <dgm:cxn modelId="{2BC7671C-04AB-411C-A33D-52A707448394}" srcId="{53E102D3-6643-417D-9AE9-2463CA11E118}" destId="{4B55C809-109B-43D6-A692-2061310F463C}" srcOrd="0" destOrd="0" parTransId="{962EB99A-708F-4CF4-9DC9-582959F9C8BD}" sibTransId="{90C3822F-9FED-4C56-9DC9-26A64323D857}"/>
    <dgm:cxn modelId="{275AC4BC-9191-4F8E-8373-F0B234462BA1}" srcId="{53E102D3-6643-417D-9AE9-2463CA11E118}" destId="{959CC599-2AF1-4E85-B579-4FA35AD18A46}" srcOrd="1" destOrd="0" parTransId="{419F7DFA-DD8E-4AFA-8614-0D547A7D32B2}" sibTransId="{E1C0227F-0419-45FB-9386-17204491D894}"/>
    <dgm:cxn modelId="{1DC933EB-5387-471E-934E-A6B393D7F5EF}" type="presOf" srcId="{A3E5A939-0957-4601-B863-2158FADC7147}" destId="{B360A357-DB29-46A2-A409-1A12B520FC37}" srcOrd="0" destOrd="1" presId="urn:microsoft.com/office/officeart/2005/8/layout/vList5"/>
    <dgm:cxn modelId="{C1AEC8EA-EC53-4146-A33B-B72C7FD60608}" type="presOf" srcId="{DFAC746D-5955-4391-8B69-7707176D1407}" destId="{92352EE2-68BF-43DD-88E9-CD954A7D4BAC}" srcOrd="0" destOrd="1" presId="urn:microsoft.com/office/officeart/2005/8/layout/vList5"/>
    <dgm:cxn modelId="{E2160878-E1A6-4305-8E50-01F473D40967}" srcId="{4B55C809-109B-43D6-A692-2061310F463C}" destId="{AFDA53CC-0DFC-4802-BDFA-F283196D47F9}" srcOrd="2" destOrd="0" parTransId="{4E65B83D-D402-4562-A7A2-4605DD2FEE96}" sibTransId="{D2FF9200-0DCD-4E09-B211-ABF64964909A}"/>
    <dgm:cxn modelId="{57F1DFF0-3696-4F3E-B2F6-1C7A26172915}" srcId="{4B55C809-109B-43D6-A692-2061310F463C}" destId="{AA258278-F948-43F2-BFD3-11557ACFD96A}" srcOrd="0" destOrd="0" parTransId="{DCE91EE9-1897-4FEB-BBB9-EBC5F36B1651}" sibTransId="{30D8859F-0CE9-46C5-9EBA-5763C4A69973}"/>
    <dgm:cxn modelId="{41BDF3E7-3FE1-47AC-803E-4C88ABFF9835}" srcId="{4B55C809-109B-43D6-A692-2061310F463C}" destId="{16DECE47-5B28-4D7D-ADEB-9F2C6FF04247}" srcOrd="3" destOrd="0" parTransId="{9A5748D7-E5F1-414B-857A-142EB9CF7D4A}" sibTransId="{C12CE976-4D90-4E58-BFD0-0635AFC181FE}"/>
    <dgm:cxn modelId="{5DE3CB36-FCD9-4046-9EAC-E2FE8F245B75}" type="presOf" srcId="{9B6B96E5-84A9-4090-961E-9DB9415CD262}" destId="{B360A357-DB29-46A2-A409-1A12B520FC37}" srcOrd="0" destOrd="3" presId="urn:microsoft.com/office/officeart/2005/8/layout/vList5"/>
    <dgm:cxn modelId="{56BFCBE4-4061-427F-8D0E-694D3CD24621}" srcId="{4B55C809-109B-43D6-A692-2061310F463C}" destId="{DFAC746D-5955-4391-8B69-7707176D1407}" srcOrd="1" destOrd="0" parTransId="{F1607497-1E4F-4877-A119-D52EBF808FAE}" sibTransId="{8BEE6BB0-A950-4E3B-9404-51DE289CD22D}"/>
    <dgm:cxn modelId="{F9A74F31-7BAC-4FDD-88CE-45DA92AFF548}" srcId="{959CC599-2AF1-4E85-B579-4FA35AD18A46}" destId="{7A97C6CA-27DC-4A63-93DD-735322690BF4}" srcOrd="4" destOrd="0" parTransId="{F682D780-117B-49CF-B96D-DB149814AEFD}" sibTransId="{94C30350-E627-430F-A723-D6A2287A0D00}"/>
    <dgm:cxn modelId="{098A0144-8DDD-4F05-B965-4FEF9D6E26DF}" type="presOf" srcId="{959CC599-2AF1-4E85-B579-4FA35AD18A46}" destId="{71C74DB0-DF33-468A-BC05-D17EDED92FAD}" srcOrd="0" destOrd="0" presId="urn:microsoft.com/office/officeart/2005/8/layout/vList5"/>
    <dgm:cxn modelId="{138CBC2C-0651-4845-9DB7-6CE742F6AD80}" srcId="{959CC599-2AF1-4E85-B579-4FA35AD18A46}" destId="{50DD8B41-BE93-4EE4-A4B1-7DBB2223F75F}" srcOrd="0" destOrd="0" parTransId="{BE45913D-070B-4396-A487-816AF5EE2BE8}" sibTransId="{4E015191-181F-491A-956D-883685C20D2D}"/>
    <dgm:cxn modelId="{43B18456-E27B-4846-AA9D-1E084603F384}" type="presOf" srcId="{AA258278-F948-43F2-BFD3-11557ACFD96A}" destId="{92352EE2-68BF-43DD-88E9-CD954A7D4BAC}" srcOrd="0" destOrd="0" presId="urn:microsoft.com/office/officeart/2005/8/layout/vList5"/>
    <dgm:cxn modelId="{8DC8918B-1856-4900-8B95-15F0372CFBAF}" type="presOf" srcId="{16DECE47-5B28-4D7D-ADEB-9F2C6FF04247}" destId="{92352EE2-68BF-43DD-88E9-CD954A7D4BAC}" srcOrd="0" destOrd="3" presId="urn:microsoft.com/office/officeart/2005/8/layout/vList5"/>
    <dgm:cxn modelId="{B6A0B086-D668-4CCC-96AE-ED2BDC42B97C}" type="presOf" srcId="{AFDA53CC-0DFC-4802-BDFA-F283196D47F9}" destId="{92352EE2-68BF-43DD-88E9-CD954A7D4BAC}" srcOrd="0" destOrd="2" presId="urn:microsoft.com/office/officeart/2005/8/layout/vList5"/>
    <dgm:cxn modelId="{ED204F21-34E8-42FE-88E3-77DF660FB8D4}" type="presOf" srcId="{50DD8B41-BE93-4EE4-A4B1-7DBB2223F75F}" destId="{B360A357-DB29-46A2-A409-1A12B520FC37}" srcOrd="0" destOrd="0" presId="urn:microsoft.com/office/officeart/2005/8/layout/vList5"/>
    <dgm:cxn modelId="{9AC4A32C-1B93-44F6-9BBC-0CFCA29D8D39}" type="presParOf" srcId="{6D3D2A29-1BBC-435E-BAB5-71AFED2E05FD}" destId="{6BE651D7-B20B-42FD-9ED8-69796A1D8F72}" srcOrd="0" destOrd="0" presId="urn:microsoft.com/office/officeart/2005/8/layout/vList5"/>
    <dgm:cxn modelId="{359E965C-9BBA-46DA-BCDC-EAC7370574F6}" type="presParOf" srcId="{6BE651D7-B20B-42FD-9ED8-69796A1D8F72}" destId="{A616661D-CC52-4A5F-825D-BC4AECCAAE40}" srcOrd="0" destOrd="0" presId="urn:microsoft.com/office/officeart/2005/8/layout/vList5"/>
    <dgm:cxn modelId="{4FAEA36E-85BC-45E1-AC3E-0A42AF4885D7}" type="presParOf" srcId="{6BE651D7-B20B-42FD-9ED8-69796A1D8F72}" destId="{92352EE2-68BF-43DD-88E9-CD954A7D4BAC}" srcOrd="1" destOrd="0" presId="urn:microsoft.com/office/officeart/2005/8/layout/vList5"/>
    <dgm:cxn modelId="{2FD504E3-9FFA-441A-8FE7-6B17ABDED4D8}" type="presParOf" srcId="{6D3D2A29-1BBC-435E-BAB5-71AFED2E05FD}" destId="{B235D872-DC14-45A4-ABC7-E6F49F64BEB1}" srcOrd="1" destOrd="0" presId="urn:microsoft.com/office/officeart/2005/8/layout/vList5"/>
    <dgm:cxn modelId="{68423546-DB7B-41FB-8B8A-3C175B0F993F}" type="presParOf" srcId="{6D3D2A29-1BBC-435E-BAB5-71AFED2E05FD}" destId="{C6778012-0CFF-4AC1-85B6-FEDE78C02924}" srcOrd="2" destOrd="0" presId="urn:microsoft.com/office/officeart/2005/8/layout/vList5"/>
    <dgm:cxn modelId="{7BAE3189-7E27-406C-9B9E-1E0C392F26C6}" type="presParOf" srcId="{C6778012-0CFF-4AC1-85B6-FEDE78C02924}" destId="{71C74DB0-DF33-468A-BC05-D17EDED92FAD}" srcOrd="0" destOrd="0" presId="urn:microsoft.com/office/officeart/2005/8/layout/vList5"/>
    <dgm:cxn modelId="{61FD2215-11F6-4FCC-9D6B-DAA2A73E371A}" type="presParOf" srcId="{C6778012-0CFF-4AC1-85B6-FEDE78C02924}" destId="{B360A357-DB29-46A2-A409-1A12B520FC3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B3F48-9BAA-4660-90B2-464D7BF5F83A}">
      <dsp:nvSpPr>
        <dsp:cNvPr id="0" name=""/>
        <dsp:cNvSpPr/>
      </dsp:nvSpPr>
      <dsp:spPr>
        <a:xfrm rot="5400000">
          <a:off x="5785399" y="-3347404"/>
          <a:ext cx="1312505" cy="800731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t>The pathfinders found the application process quite straight forward to follow</a:t>
          </a:r>
          <a:endParaRPr lang="en-GB" sz="1400" kern="1200" dirty="0"/>
        </a:p>
        <a:p>
          <a:pPr marL="114300" lvl="1" indent="-114300" algn="l" defTabSz="622300">
            <a:lnSpc>
              <a:spcPct val="90000"/>
            </a:lnSpc>
            <a:spcBef>
              <a:spcPct val="0"/>
            </a:spcBef>
            <a:spcAft>
              <a:spcPct val="15000"/>
            </a:spcAft>
            <a:buChar char="••"/>
          </a:pPr>
          <a:r>
            <a:rPr lang="en-GB" sz="1400" kern="1200" dirty="0" smtClean="0"/>
            <a:t>Majority of pathfinders were able to carry out their project activities as planned</a:t>
          </a:r>
          <a:endParaRPr lang="en-GB" sz="1400" kern="1200" dirty="0"/>
        </a:p>
        <a:p>
          <a:pPr marL="114300" lvl="1" indent="-114300" algn="l" defTabSz="622300">
            <a:lnSpc>
              <a:spcPct val="90000"/>
            </a:lnSpc>
            <a:spcBef>
              <a:spcPct val="0"/>
            </a:spcBef>
            <a:spcAft>
              <a:spcPct val="15000"/>
            </a:spcAft>
            <a:buChar char="••"/>
          </a:pPr>
          <a:r>
            <a:rPr lang="en-GB" sz="1400" kern="1200" dirty="0" smtClean="0"/>
            <a:t>Pathfinders felt encouraged by the process – held accountable for the funding they received but were allowed to get on with the job in hand</a:t>
          </a:r>
          <a:endParaRPr lang="en-GB" sz="1400" kern="1200" dirty="0"/>
        </a:p>
        <a:p>
          <a:pPr marL="114300" lvl="1" indent="-114300" algn="l" defTabSz="622300">
            <a:lnSpc>
              <a:spcPct val="90000"/>
            </a:lnSpc>
            <a:spcBef>
              <a:spcPct val="0"/>
            </a:spcBef>
            <a:spcAft>
              <a:spcPct val="15000"/>
            </a:spcAft>
            <a:buChar char="••"/>
          </a:pPr>
          <a:r>
            <a:rPr lang="en-GB" sz="1400" b="0" kern="1200" dirty="0" smtClean="0"/>
            <a:t>A </a:t>
          </a:r>
          <a:r>
            <a:rPr lang="en-GB" sz="1400" b="1" kern="1200" dirty="0" smtClean="0"/>
            <a:t>simple</a:t>
          </a:r>
          <a:r>
            <a:rPr lang="en-GB" sz="1400" kern="1200" dirty="0" smtClean="0"/>
            <a:t> </a:t>
          </a:r>
          <a:r>
            <a:rPr lang="en-GB" sz="1400" b="1" kern="1200" dirty="0" smtClean="0"/>
            <a:t>monitoring and reporting system </a:t>
          </a:r>
          <a:r>
            <a:rPr lang="en-GB" sz="1400" kern="1200" dirty="0" smtClean="0"/>
            <a:t>with regular checkpoints would have improved final evaluation </a:t>
          </a:r>
          <a:endParaRPr lang="en-GB" sz="1400" kern="1200" dirty="0"/>
        </a:p>
      </dsp:txBody>
      <dsp:txXfrm rot="-5400000">
        <a:off x="2437995" y="64071"/>
        <a:ext cx="7943243" cy="1184363"/>
      </dsp:txXfrm>
    </dsp:sp>
    <dsp:sp modelId="{184FA121-246B-4341-985A-D9DCFDEC3877}">
      <dsp:nvSpPr>
        <dsp:cNvPr id="0" name=""/>
        <dsp:cNvSpPr/>
      </dsp:nvSpPr>
      <dsp:spPr>
        <a:xfrm>
          <a:off x="623" y="10"/>
          <a:ext cx="2472996" cy="13124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GB" sz="3200" kern="1200" dirty="0" smtClean="0"/>
            <a:t>Process</a:t>
          </a:r>
          <a:endParaRPr lang="en-GB" sz="3200" kern="1200" dirty="0"/>
        </a:p>
      </dsp:txBody>
      <dsp:txXfrm>
        <a:off x="64693" y="64080"/>
        <a:ext cx="2344856" cy="1184348"/>
      </dsp:txXfrm>
    </dsp:sp>
    <dsp:sp modelId="{1E1CDD29-F1B9-40DF-93DF-5056FE3A50DF}">
      <dsp:nvSpPr>
        <dsp:cNvPr id="0" name=""/>
        <dsp:cNvSpPr/>
      </dsp:nvSpPr>
      <dsp:spPr>
        <a:xfrm rot="5400000">
          <a:off x="5684219" y="-1925217"/>
          <a:ext cx="1501305" cy="809021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t>Wide variation between pathfinders in the extent to which they have successfully achieved their outcomes</a:t>
          </a:r>
          <a:endParaRPr lang="en-GB" sz="1400" kern="1200" dirty="0"/>
        </a:p>
        <a:p>
          <a:pPr marL="114300" lvl="1" indent="-114300" algn="l" defTabSz="622300">
            <a:lnSpc>
              <a:spcPct val="90000"/>
            </a:lnSpc>
            <a:spcBef>
              <a:spcPct val="0"/>
            </a:spcBef>
            <a:spcAft>
              <a:spcPct val="15000"/>
            </a:spcAft>
            <a:buChar char="••"/>
          </a:pPr>
          <a:r>
            <a:rPr lang="en-GB" sz="1400" kern="1200" dirty="0" smtClean="0"/>
            <a:t>In the future, outcomes should be more clearly linked to the overall outcome of providing support to allow victims to cope and recover. </a:t>
          </a:r>
          <a:endParaRPr lang="en-GB" sz="1400" kern="1200" dirty="0"/>
        </a:p>
        <a:p>
          <a:pPr marL="114300" lvl="1" indent="-114300" algn="l" defTabSz="622300">
            <a:lnSpc>
              <a:spcPct val="90000"/>
            </a:lnSpc>
            <a:spcBef>
              <a:spcPct val="0"/>
            </a:spcBef>
            <a:spcAft>
              <a:spcPct val="15000"/>
            </a:spcAft>
            <a:buChar char="••"/>
          </a:pPr>
          <a:r>
            <a:rPr lang="en-GB" sz="1400" kern="1200" dirty="0" smtClean="0"/>
            <a:t>With the development of additional HIRCS, recruitment of new HCAs, provision of older persons specific refuge space, and trained peer supporters these projects have gone a long way to increasing the capability and capacity of victims support services</a:t>
          </a:r>
          <a:endParaRPr lang="en-GB" sz="1400" kern="1200" dirty="0"/>
        </a:p>
      </dsp:txBody>
      <dsp:txXfrm rot="-5400000">
        <a:off x="2389766" y="1442524"/>
        <a:ext cx="8016923" cy="1354729"/>
      </dsp:txXfrm>
    </dsp:sp>
    <dsp:sp modelId="{E86FA438-E25C-4788-9474-5957BB2A7723}">
      <dsp:nvSpPr>
        <dsp:cNvPr id="0" name=""/>
        <dsp:cNvSpPr/>
      </dsp:nvSpPr>
      <dsp:spPr>
        <a:xfrm>
          <a:off x="623" y="1373197"/>
          <a:ext cx="2424141" cy="14887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GB" sz="2800" kern="1200" dirty="0" smtClean="0"/>
            <a:t>Outcome</a:t>
          </a:r>
          <a:endParaRPr lang="en-GB" sz="2800" kern="1200" dirty="0"/>
        </a:p>
      </dsp:txBody>
      <dsp:txXfrm>
        <a:off x="73299" y="1445873"/>
        <a:ext cx="2278789" cy="1343414"/>
      </dsp:txXfrm>
    </dsp:sp>
    <dsp:sp modelId="{C9A5594A-44F4-4401-BA72-AF8CE3E5533D}">
      <dsp:nvSpPr>
        <dsp:cNvPr id="0" name=""/>
        <dsp:cNvSpPr/>
      </dsp:nvSpPr>
      <dsp:spPr>
        <a:xfrm rot="5400000">
          <a:off x="5898760" y="-542863"/>
          <a:ext cx="1071697" cy="809070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t>Getting together for meetings was good for helping pathfinders keep on track</a:t>
          </a:r>
          <a:endParaRPr lang="en-GB" sz="1400" kern="1200" dirty="0"/>
        </a:p>
        <a:p>
          <a:pPr marL="114300" lvl="1" indent="-114300" algn="l" defTabSz="622300">
            <a:lnSpc>
              <a:spcPct val="90000"/>
            </a:lnSpc>
            <a:spcBef>
              <a:spcPct val="0"/>
            </a:spcBef>
            <a:spcAft>
              <a:spcPct val="15000"/>
            </a:spcAft>
            <a:buChar char="••"/>
          </a:pPr>
          <a:r>
            <a:rPr lang="en-GB" sz="1400" kern="1200" dirty="0" smtClean="0"/>
            <a:t>More time should have been allowed for the group evaluations as there are potential networking opportunities to be harvested from the meeting</a:t>
          </a:r>
          <a:endParaRPr lang="en-GB" sz="1400" kern="1200" dirty="0"/>
        </a:p>
        <a:p>
          <a:pPr marL="114300" lvl="1" indent="-114300" algn="l" defTabSz="622300">
            <a:lnSpc>
              <a:spcPct val="90000"/>
            </a:lnSpc>
            <a:spcBef>
              <a:spcPct val="0"/>
            </a:spcBef>
            <a:spcAft>
              <a:spcPct val="15000"/>
            </a:spcAft>
            <a:buChar char="••"/>
          </a:pPr>
          <a:r>
            <a:rPr lang="en-GB" sz="1400" kern="1200" dirty="0" smtClean="0"/>
            <a:t>Meeting together with the other pathfinders  enabled them to make more links between the various projects such as RAD and ‘Stop the Hate’ </a:t>
          </a:r>
          <a:endParaRPr lang="en-GB" sz="1400" kern="1200" dirty="0"/>
        </a:p>
      </dsp:txBody>
      <dsp:txXfrm rot="-5400000">
        <a:off x="2389258" y="3018955"/>
        <a:ext cx="8038386" cy="967065"/>
      </dsp:txXfrm>
    </dsp:sp>
    <dsp:sp modelId="{600E5F84-BBC7-44E6-A9B9-18838B7927D1}">
      <dsp:nvSpPr>
        <dsp:cNvPr id="0" name=""/>
        <dsp:cNvSpPr/>
      </dsp:nvSpPr>
      <dsp:spPr>
        <a:xfrm>
          <a:off x="623" y="2922654"/>
          <a:ext cx="2422831" cy="10884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GB" sz="2800" kern="1200" dirty="0" smtClean="0"/>
            <a:t>Learning</a:t>
          </a:r>
          <a:endParaRPr lang="en-GB" sz="2800" kern="1200" dirty="0"/>
        </a:p>
      </dsp:txBody>
      <dsp:txXfrm>
        <a:off x="53755" y="2975786"/>
        <a:ext cx="2316567" cy="982143"/>
      </dsp:txXfrm>
    </dsp:sp>
    <dsp:sp modelId="{C07AE0C2-6FEF-4861-8A5C-DBE3DF37BAC1}">
      <dsp:nvSpPr>
        <dsp:cNvPr id="0" name=""/>
        <dsp:cNvSpPr/>
      </dsp:nvSpPr>
      <dsp:spPr>
        <a:xfrm rot="5400000">
          <a:off x="5924585" y="580890"/>
          <a:ext cx="1025375" cy="805758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t>Given the variation in the projects there is difficulty in putting a value on effectiveness of the pathfinders</a:t>
          </a:r>
          <a:endParaRPr lang="en-GB" sz="1400" kern="1200" dirty="0"/>
        </a:p>
        <a:p>
          <a:pPr marL="114300" lvl="1" indent="-114300" algn="l" defTabSz="622300">
            <a:lnSpc>
              <a:spcPct val="90000"/>
            </a:lnSpc>
            <a:spcBef>
              <a:spcPct val="0"/>
            </a:spcBef>
            <a:spcAft>
              <a:spcPct val="15000"/>
            </a:spcAft>
            <a:buChar char="••"/>
          </a:pPr>
          <a:r>
            <a:rPr lang="en-GB" sz="1400" kern="1200" dirty="0" smtClean="0"/>
            <a:t>Majority of the pathfinders achieved their stated objectives</a:t>
          </a:r>
          <a:endParaRPr lang="en-GB" sz="1400" kern="1200" dirty="0"/>
        </a:p>
        <a:p>
          <a:pPr marL="114300" lvl="1" indent="-114300" algn="l" defTabSz="622300">
            <a:lnSpc>
              <a:spcPct val="90000"/>
            </a:lnSpc>
            <a:spcBef>
              <a:spcPct val="0"/>
            </a:spcBef>
            <a:spcAft>
              <a:spcPct val="15000"/>
            </a:spcAft>
            <a:buChar char="••"/>
          </a:pPr>
          <a:r>
            <a:rPr lang="en-GB" sz="1400" kern="1200" dirty="0" smtClean="0"/>
            <a:t>Several of the projects can be scaled up to be tried in other areas of the county</a:t>
          </a:r>
          <a:endParaRPr lang="en-GB" sz="1400" kern="1200" dirty="0"/>
        </a:p>
      </dsp:txBody>
      <dsp:txXfrm rot="-5400000">
        <a:off x="2408479" y="4147052"/>
        <a:ext cx="8007534" cy="925265"/>
      </dsp:txXfrm>
    </dsp:sp>
    <dsp:sp modelId="{DEE4AD34-B96E-4AA3-9442-7F0DCF8CD10C}">
      <dsp:nvSpPr>
        <dsp:cNvPr id="0" name=""/>
        <dsp:cNvSpPr/>
      </dsp:nvSpPr>
      <dsp:spPr>
        <a:xfrm>
          <a:off x="623" y="4065481"/>
          <a:ext cx="2455339" cy="10884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GB" sz="2800" kern="1200" dirty="0" smtClean="0"/>
            <a:t>Value for money</a:t>
          </a:r>
          <a:endParaRPr lang="en-GB" sz="2800" kern="1200" dirty="0"/>
        </a:p>
      </dsp:txBody>
      <dsp:txXfrm>
        <a:off x="53755" y="4118613"/>
        <a:ext cx="2349075" cy="9821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52EE2-68BF-43DD-88E9-CD954A7D4BAC}">
      <dsp:nvSpPr>
        <dsp:cNvPr id="0" name=""/>
        <dsp:cNvSpPr/>
      </dsp:nvSpPr>
      <dsp:spPr>
        <a:xfrm rot="5400000">
          <a:off x="5809285" y="-2378831"/>
          <a:ext cx="2233524" cy="7036765"/>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GB" sz="1800" kern="1200" dirty="0" smtClean="0"/>
            <a:t>Ability to recruit internally worked where necessary</a:t>
          </a:r>
          <a:endParaRPr lang="en-GB" sz="1800" kern="1200" dirty="0"/>
        </a:p>
        <a:p>
          <a:pPr marL="171450" lvl="1" indent="-171450" algn="l" defTabSz="800100" rtl="0">
            <a:lnSpc>
              <a:spcPct val="90000"/>
            </a:lnSpc>
            <a:spcBef>
              <a:spcPct val="0"/>
            </a:spcBef>
            <a:spcAft>
              <a:spcPct val="15000"/>
            </a:spcAft>
            <a:buChar char="••"/>
          </a:pPr>
          <a:r>
            <a:rPr lang="en-GB" sz="1800" kern="1200" dirty="0" smtClean="0"/>
            <a:t>Use of existing data and research provided a head start for some pathfinders</a:t>
          </a:r>
          <a:endParaRPr lang="en-GB" sz="1800" kern="1200" dirty="0"/>
        </a:p>
        <a:p>
          <a:pPr marL="171450" lvl="1" indent="-171450" algn="l" defTabSz="800100" rtl="0">
            <a:lnSpc>
              <a:spcPct val="90000"/>
            </a:lnSpc>
            <a:spcBef>
              <a:spcPct val="0"/>
            </a:spcBef>
            <a:spcAft>
              <a:spcPct val="15000"/>
            </a:spcAft>
            <a:buChar char="••"/>
          </a:pPr>
          <a:r>
            <a:rPr lang="en-GB" sz="1800" kern="1200" dirty="0" smtClean="0"/>
            <a:t>Application process</a:t>
          </a:r>
          <a:endParaRPr lang="en-GB" sz="1800" kern="1200" dirty="0"/>
        </a:p>
        <a:p>
          <a:pPr marL="171450" lvl="1" indent="-171450" algn="l" defTabSz="800100" rtl="0">
            <a:lnSpc>
              <a:spcPct val="90000"/>
            </a:lnSpc>
            <a:spcBef>
              <a:spcPct val="0"/>
            </a:spcBef>
            <a:spcAft>
              <a:spcPct val="15000"/>
            </a:spcAft>
            <a:buChar char="••"/>
          </a:pPr>
          <a:r>
            <a:rPr lang="en-GB" sz="1800" kern="1200" dirty="0" smtClean="0"/>
            <a:t>Responsiveness of OPCC </a:t>
          </a:r>
          <a:endParaRPr lang="en-GB" sz="1800" kern="1200" dirty="0"/>
        </a:p>
        <a:p>
          <a:pPr marL="171450" lvl="1" indent="-171450" algn="l" defTabSz="800100" rtl="0">
            <a:lnSpc>
              <a:spcPct val="90000"/>
            </a:lnSpc>
            <a:spcBef>
              <a:spcPct val="0"/>
            </a:spcBef>
            <a:spcAft>
              <a:spcPct val="15000"/>
            </a:spcAft>
            <a:buChar char="••"/>
          </a:pPr>
          <a:r>
            <a:rPr lang="en-GB" sz="1800" kern="1200" dirty="0" smtClean="0"/>
            <a:t>Making connections with other pathfinders to find common ground and share knowledge</a:t>
          </a:r>
          <a:endParaRPr lang="en-GB" sz="1800" kern="1200" dirty="0"/>
        </a:p>
      </dsp:txBody>
      <dsp:txXfrm rot="-5400000">
        <a:off x="3407665" y="131821"/>
        <a:ext cx="6927733" cy="2015460"/>
      </dsp:txXfrm>
    </dsp:sp>
    <dsp:sp modelId="{A616661D-CC52-4A5F-825D-BC4AECCAAE40}">
      <dsp:nvSpPr>
        <dsp:cNvPr id="0" name=""/>
        <dsp:cNvSpPr/>
      </dsp:nvSpPr>
      <dsp:spPr>
        <a:xfrm>
          <a:off x="658" y="19"/>
          <a:ext cx="3476372" cy="22553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GB" sz="4000" kern="1200" dirty="0" smtClean="0"/>
            <a:t>What worked well?</a:t>
          </a:r>
          <a:endParaRPr lang="en-GB" sz="4000" kern="1200" dirty="0"/>
        </a:p>
      </dsp:txBody>
      <dsp:txXfrm>
        <a:off x="110754" y="110115"/>
        <a:ext cx="3256180" cy="2035127"/>
      </dsp:txXfrm>
    </dsp:sp>
    <dsp:sp modelId="{B360A357-DB29-46A2-A409-1A12B520FC37}">
      <dsp:nvSpPr>
        <dsp:cNvPr id="0" name=""/>
        <dsp:cNvSpPr/>
      </dsp:nvSpPr>
      <dsp:spPr>
        <a:xfrm rot="5400000">
          <a:off x="5712990" y="159321"/>
          <a:ext cx="2514429" cy="693199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smtClean="0"/>
            <a:t>Defined outcomes driving the development of the pathfinders – what outcome do we want to achieve and how can we do it</a:t>
          </a:r>
          <a:endParaRPr lang="en-GB" sz="1800" kern="1200" dirty="0"/>
        </a:p>
        <a:p>
          <a:pPr marL="171450" lvl="1" indent="-171450" algn="l" defTabSz="800100" rtl="0">
            <a:lnSpc>
              <a:spcPct val="90000"/>
            </a:lnSpc>
            <a:spcBef>
              <a:spcPct val="0"/>
            </a:spcBef>
            <a:spcAft>
              <a:spcPct val="15000"/>
            </a:spcAft>
            <a:buChar char="••"/>
          </a:pPr>
          <a:r>
            <a:rPr lang="en-US" sz="1800" kern="1200" dirty="0" smtClean="0"/>
            <a:t>Link pathfinder outcomes to OPCC outcomes</a:t>
          </a:r>
          <a:endParaRPr lang="en-GB" sz="1800" kern="1200" dirty="0"/>
        </a:p>
        <a:p>
          <a:pPr marL="171450" lvl="1" indent="-171450" algn="l" defTabSz="800100" rtl="0">
            <a:lnSpc>
              <a:spcPct val="90000"/>
            </a:lnSpc>
            <a:spcBef>
              <a:spcPct val="0"/>
            </a:spcBef>
            <a:spcAft>
              <a:spcPct val="15000"/>
            </a:spcAft>
            <a:buChar char="••"/>
          </a:pPr>
          <a:r>
            <a:rPr lang="en-US" sz="1800" kern="1200" dirty="0" smtClean="0"/>
            <a:t>Monitoring and evaluation process</a:t>
          </a:r>
          <a:endParaRPr lang="en-GB" sz="1800" kern="1200" dirty="0"/>
        </a:p>
        <a:p>
          <a:pPr marL="171450" lvl="1" indent="-171450" algn="l" defTabSz="800100" rtl="0">
            <a:lnSpc>
              <a:spcPct val="90000"/>
            </a:lnSpc>
            <a:spcBef>
              <a:spcPct val="0"/>
            </a:spcBef>
            <a:spcAft>
              <a:spcPct val="15000"/>
            </a:spcAft>
            <a:buChar char="••"/>
          </a:pPr>
          <a:r>
            <a:rPr lang="en-US" sz="1800" kern="1200" dirty="0" smtClean="0"/>
            <a:t>Timing/timescales of pathfinders</a:t>
          </a:r>
          <a:endParaRPr lang="en-GB" sz="1800" kern="1200" dirty="0"/>
        </a:p>
        <a:p>
          <a:pPr marL="171450" lvl="1" indent="-171450" algn="l" defTabSz="800100" rtl="0">
            <a:lnSpc>
              <a:spcPct val="90000"/>
            </a:lnSpc>
            <a:spcBef>
              <a:spcPct val="0"/>
            </a:spcBef>
            <a:spcAft>
              <a:spcPct val="15000"/>
            </a:spcAft>
            <a:buChar char="••"/>
          </a:pPr>
          <a:r>
            <a:rPr lang="en-US" sz="1800" kern="1200" dirty="0" smtClean="0"/>
            <a:t>Better planning for dependencies and mitigation of risks</a:t>
          </a:r>
          <a:endParaRPr lang="en-GB" sz="1800" kern="1200" dirty="0"/>
        </a:p>
        <a:p>
          <a:pPr marL="171450" lvl="1" indent="-171450" algn="l" defTabSz="800100" rtl="0">
            <a:lnSpc>
              <a:spcPct val="90000"/>
            </a:lnSpc>
            <a:spcBef>
              <a:spcPct val="0"/>
            </a:spcBef>
            <a:spcAft>
              <a:spcPct val="15000"/>
            </a:spcAft>
            <a:buChar char="••"/>
          </a:pPr>
          <a:r>
            <a:rPr lang="en-US" sz="1800" kern="1200" dirty="0" smtClean="0"/>
            <a:t>Greater understanding of impacts and effects of working with partners (e.g. depending on partners to deliver key parts of your project)</a:t>
          </a:r>
          <a:endParaRPr lang="en-GB" sz="1800" kern="1200" dirty="0"/>
        </a:p>
      </dsp:txBody>
      <dsp:txXfrm rot="-5400000">
        <a:off x="3504207" y="2490848"/>
        <a:ext cx="6809252" cy="2268941"/>
      </dsp:txXfrm>
    </dsp:sp>
    <dsp:sp modelId="{71C74DB0-DF33-468A-BC05-D17EDED92FAD}">
      <dsp:nvSpPr>
        <dsp:cNvPr id="0" name=""/>
        <dsp:cNvSpPr/>
      </dsp:nvSpPr>
      <dsp:spPr>
        <a:xfrm>
          <a:off x="658" y="2417381"/>
          <a:ext cx="3582287" cy="24158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GB" sz="4000" kern="1200" dirty="0" smtClean="0"/>
            <a:t>Learning for the future</a:t>
          </a:r>
          <a:endParaRPr lang="en-GB" sz="4000" kern="1200" dirty="0"/>
        </a:p>
      </dsp:txBody>
      <dsp:txXfrm>
        <a:off x="118591" y="2535314"/>
        <a:ext cx="3346421" cy="218001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F917E912-1D56-4AE7-B41C-2ECD0D056B08}" type="datetimeFigureOut">
              <a:rPr lang="en-GB" smtClean="0"/>
              <a:t>16/04/2015</a:t>
            </a:fld>
            <a:endParaRPr lang="en-GB"/>
          </a:p>
        </p:txBody>
      </p:sp>
      <p:sp>
        <p:nvSpPr>
          <p:cNvPr id="4" name="Slide Image Placeholder 3"/>
          <p:cNvSpPr>
            <a:spLocks noGrp="1" noRot="1" noChangeAspect="1"/>
          </p:cNvSpPr>
          <p:nvPr>
            <p:ph type="sldImg" idx="2"/>
          </p:nvPr>
        </p:nvSpPr>
        <p:spPr>
          <a:xfrm>
            <a:off x="92075" y="746125"/>
            <a:ext cx="662622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B64A7FD5-570C-43E8-BAF0-805A8438F471}" type="slidenum">
              <a:rPr lang="en-GB" smtClean="0"/>
              <a:t>‹#›</a:t>
            </a:fld>
            <a:endParaRPr lang="en-GB"/>
          </a:p>
        </p:txBody>
      </p:sp>
    </p:spTree>
    <p:extLst>
      <p:ext uri="{BB962C8B-B14F-4D97-AF65-F5344CB8AC3E}">
        <p14:creationId xmlns:p14="http://schemas.microsoft.com/office/powerpoint/2010/main" val="1046550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64A7FD5-570C-43E8-BAF0-805A8438F471}" type="slidenum">
              <a:rPr lang="en-GB" smtClean="0"/>
              <a:t>1</a:t>
            </a:fld>
            <a:endParaRPr lang="en-GB"/>
          </a:p>
        </p:txBody>
      </p:sp>
    </p:spTree>
    <p:extLst>
      <p:ext uri="{BB962C8B-B14F-4D97-AF65-F5344CB8AC3E}">
        <p14:creationId xmlns:p14="http://schemas.microsoft.com/office/powerpoint/2010/main" val="2830011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64A7FD5-570C-43E8-BAF0-805A8438F471}" type="slidenum">
              <a:rPr lang="en-GB" smtClean="0"/>
              <a:t>2</a:t>
            </a:fld>
            <a:endParaRPr lang="en-GB"/>
          </a:p>
        </p:txBody>
      </p:sp>
    </p:spTree>
    <p:extLst>
      <p:ext uri="{BB962C8B-B14F-4D97-AF65-F5344CB8AC3E}">
        <p14:creationId xmlns:p14="http://schemas.microsoft.com/office/powerpoint/2010/main" val="2762321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64A7FD5-570C-43E8-BAF0-805A8438F471}" type="slidenum">
              <a:rPr lang="en-GB" smtClean="0"/>
              <a:t>3</a:t>
            </a:fld>
            <a:endParaRPr lang="en-GB"/>
          </a:p>
        </p:txBody>
      </p:sp>
    </p:spTree>
    <p:extLst>
      <p:ext uri="{BB962C8B-B14F-4D97-AF65-F5344CB8AC3E}">
        <p14:creationId xmlns:p14="http://schemas.microsoft.com/office/powerpoint/2010/main" val="3660649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OVNA – While the needs assessment</a:t>
            </a:r>
            <a:r>
              <a:rPr lang="en-GB" baseline="0" dirty="0" smtClean="0"/>
              <a:t> in itself is not necessarily scalable, the implications it raises and consequences of the findings are scalable across the county. </a:t>
            </a:r>
          </a:p>
          <a:p>
            <a:r>
              <a:rPr lang="en-GB" baseline="0" dirty="0" smtClean="0"/>
              <a:t>Engagement strategy – the actual strategy itself can be deployed across the county but there will be limitations in the ability of the OPCC to fund additional engagement activities within other organisation to personalise it. </a:t>
            </a:r>
          </a:p>
          <a:p>
            <a:r>
              <a:rPr lang="en-GB" baseline="0" dirty="0" smtClean="0"/>
              <a:t>Self defence programme – Will require a change in the focus and method of the delivery to enable it to be scaled up across the county.  Thus for it to be scalable the current model will not work as it relies on partner agencies having capacity to do more.  While it was successful in building self confidence in those that attended – there were so few people attending compared to the anticipated numbers that the value for money is poor. </a:t>
            </a:r>
          </a:p>
          <a:p>
            <a:r>
              <a:rPr lang="en-GB" baseline="0" dirty="0" smtClean="0"/>
              <a:t>Stop the Hate – Build capacity to increase hate crime reporting in local communities  and also use of HCAs to increase awareness about hate crime. Not clear however what benefits for the victims as there has been no data collected about how many more hate crime incidents have been reported through the HIRCs that would not normally have been received in some other way. The work still in progress to improve communications about the existence of HIRCs might change the hate crime reporting landscape.</a:t>
            </a:r>
            <a:endParaRPr lang="en-GB" dirty="0"/>
          </a:p>
        </p:txBody>
      </p:sp>
      <p:sp>
        <p:nvSpPr>
          <p:cNvPr id="4" name="Slide Number Placeholder 3"/>
          <p:cNvSpPr>
            <a:spLocks noGrp="1"/>
          </p:cNvSpPr>
          <p:nvPr>
            <p:ph type="sldNum" sz="quarter" idx="10"/>
          </p:nvPr>
        </p:nvSpPr>
        <p:spPr/>
        <p:txBody>
          <a:bodyPr/>
          <a:lstStyle/>
          <a:p>
            <a:fld id="{B64A7FD5-570C-43E8-BAF0-805A8438F471}" type="slidenum">
              <a:rPr lang="en-GB" smtClean="0"/>
              <a:t>4</a:t>
            </a:fld>
            <a:endParaRPr lang="en-GB"/>
          </a:p>
        </p:txBody>
      </p:sp>
    </p:spTree>
    <p:extLst>
      <p:ext uri="{BB962C8B-B14F-4D97-AF65-F5344CB8AC3E}">
        <p14:creationId xmlns:p14="http://schemas.microsoft.com/office/powerpoint/2010/main" val="2447341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64A7FD5-570C-43E8-BAF0-805A8438F471}" type="slidenum">
              <a:rPr lang="en-GB" smtClean="0"/>
              <a:t>8</a:t>
            </a:fld>
            <a:endParaRPr lang="en-GB"/>
          </a:p>
        </p:txBody>
      </p:sp>
    </p:spTree>
    <p:extLst>
      <p:ext uri="{BB962C8B-B14F-4D97-AF65-F5344CB8AC3E}">
        <p14:creationId xmlns:p14="http://schemas.microsoft.com/office/powerpoint/2010/main" val="81994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3662A3A-E840-45D1-BFE6-9AFB89742ED5}" type="datetime1">
              <a:rPr lang="en-GB" smtClean="0"/>
              <a:t>16/04/2015</a:t>
            </a:fld>
            <a:endParaRPr lang="en-GB"/>
          </a:p>
        </p:txBody>
      </p:sp>
      <p:sp>
        <p:nvSpPr>
          <p:cNvPr id="5" name="Footer Placeholder 4"/>
          <p:cNvSpPr>
            <a:spLocks noGrp="1"/>
          </p:cNvSpPr>
          <p:nvPr>
            <p:ph type="ftr" sz="quarter" idx="11"/>
          </p:nvPr>
        </p:nvSpPr>
        <p:spPr/>
        <p:txBody>
          <a:bodyPr/>
          <a:lstStyle/>
          <a:p>
            <a:r>
              <a:rPr lang="en-GB" smtClean="0"/>
              <a:t>Essex County Council </a:t>
            </a:r>
            <a:endParaRPr lang="en-GB"/>
          </a:p>
        </p:txBody>
      </p:sp>
      <p:sp>
        <p:nvSpPr>
          <p:cNvPr id="6" name="Slide Number Placeholder 5"/>
          <p:cNvSpPr>
            <a:spLocks noGrp="1"/>
          </p:cNvSpPr>
          <p:nvPr>
            <p:ph type="sldNum" sz="quarter" idx="12"/>
          </p:nvPr>
        </p:nvSpPr>
        <p:spPr/>
        <p:txBody>
          <a:bodyPr/>
          <a:lstStyle/>
          <a:p>
            <a:fld id="{4EBAE998-DB2D-4048-A605-94BC3B7CA4D1}" type="slidenum">
              <a:rPr lang="en-GB" smtClean="0"/>
              <a:t>‹#›</a:t>
            </a:fld>
            <a:endParaRPr lang="en-GB"/>
          </a:p>
        </p:txBody>
      </p:sp>
    </p:spTree>
    <p:extLst>
      <p:ext uri="{BB962C8B-B14F-4D97-AF65-F5344CB8AC3E}">
        <p14:creationId xmlns:p14="http://schemas.microsoft.com/office/powerpoint/2010/main" val="260381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C57D97-8A1B-452E-B58A-639EEC6C81CB}" type="datetime1">
              <a:rPr lang="en-GB" smtClean="0"/>
              <a:t>16/04/2015</a:t>
            </a:fld>
            <a:endParaRPr lang="en-GB"/>
          </a:p>
        </p:txBody>
      </p:sp>
      <p:sp>
        <p:nvSpPr>
          <p:cNvPr id="5" name="Footer Placeholder 4"/>
          <p:cNvSpPr>
            <a:spLocks noGrp="1"/>
          </p:cNvSpPr>
          <p:nvPr>
            <p:ph type="ftr" sz="quarter" idx="11"/>
          </p:nvPr>
        </p:nvSpPr>
        <p:spPr/>
        <p:txBody>
          <a:bodyPr/>
          <a:lstStyle/>
          <a:p>
            <a:r>
              <a:rPr lang="en-GB" smtClean="0"/>
              <a:t>Essex County Council </a:t>
            </a:r>
            <a:endParaRPr lang="en-GB"/>
          </a:p>
        </p:txBody>
      </p:sp>
      <p:sp>
        <p:nvSpPr>
          <p:cNvPr id="6" name="Slide Number Placeholder 5"/>
          <p:cNvSpPr>
            <a:spLocks noGrp="1"/>
          </p:cNvSpPr>
          <p:nvPr>
            <p:ph type="sldNum" sz="quarter" idx="12"/>
          </p:nvPr>
        </p:nvSpPr>
        <p:spPr/>
        <p:txBody>
          <a:bodyPr/>
          <a:lstStyle/>
          <a:p>
            <a:fld id="{4EBAE998-DB2D-4048-A605-94BC3B7CA4D1}" type="slidenum">
              <a:rPr lang="en-GB" smtClean="0"/>
              <a:t>‹#›</a:t>
            </a:fld>
            <a:endParaRPr lang="en-GB"/>
          </a:p>
        </p:txBody>
      </p:sp>
    </p:spTree>
    <p:extLst>
      <p:ext uri="{BB962C8B-B14F-4D97-AF65-F5344CB8AC3E}">
        <p14:creationId xmlns:p14="http://schemas.microsoft.com/office/powerpoint/2010/main" val="339917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4DB968-6719-471D-BEB1-6F63573885B7}" type="datetime1">
              <a:rPr lang="en-GB" smtClean="0"/>
              <a:t>16/04/2015</a:t>
            </a:fld>
            <a:endParaRPr lang="en-GB"/>
          </a:p>
        </p:txBody>
      </p:sp>
      <p:sp>
        <p:nvSpPr>
          <p:cNvPr id="5" name="Footer Placeholder 4"/>
          <p:cNvSpPr>
            <a:spLocks noGrp="1"/>
          </p:cNvSpPr>
          <p:nvPr>
            <p:ph type="ftr" sz="quarter" idx="11"/>
          </p:nvPr>
        </p:nvSpPr>
        <p:spPr/>
        <p:txBody>
          <a:bodyPr/>
          <a:lstStyle/>
          <a:p>
            <a:r>
              <a:rPr lang="en-GB" smtClean="0"/>
              <a:t>Essex County Council </a:t>
            </a:r>
            <a:endParaRPr lang="en-GB"/>
          </a:p>
        </p:txBody>
      </p:sp>
      <p:sp>
        <p:nvSpPr>
          <p:cNvPr id="6" name="Slide Number Placeholder 5"/>
          <p:cNvSpPr>
            <a:spLocks noGrp="1"/>
          </p:cNvSpPr>
          <p:nvPr>
            <p:ph type="sldNum" sz="quarter" idx="12"/>
          </p:nvPr>
        </p:nvSpPr>
        <p:spPr/>
        <p:txBody>
          <a:bodyPr/>
          <a:lstStyle/>
          <a:p>
            <a:fld id="{4EBAE998-DB2D-4048-A605-94BC3B7CA4D1}" type="slidenum">
              <a:rPr lang="en-GB" smtClean="0"/>
              <a:t>‹#›</a:t>
            </a:fld>
            <a:endParaRPr lang="en-GB"/>
          </a:p>
        </p:txBody>
      </p:sp>
    </p:spTree>
    <p:extLst>
      <p:ext uri="{BB962C8B-B14F-4D97-AF65-F5344CB8AC3E}">
        <p14:creationId xmlns:p14="http://schemas.microsoft.com/office/powerpoint/2010/main" val="75688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09830A-1AEF-4CBF-93BA-7C69622E8713}" type="datetime1">
              <a:rPr lang="en-GB" smtClean="0"/>
              <a:t>16/04/2015</a:t>
            </a:fld>
            <a:endParaRPr lang="en-GB"/>
          </a:p>
        </p:txBody>
      </p:sp>
      <p:sp>
        <p:nvSpPr>
          <p:cNvPr id="5" name="Footer Placeholder 4"/>
          <p:cNvSpPr>
            <a:spLocks noGrp="1"/>
          </p:cNvSpPr>
          <p:nvPr>
            <p:ph type="ftr" sz="quarter" idx="11"/>
          </p:nvPr>
        </p:nvSpPr>
        <p:spPr/>
        <p:txBody>
          <a:bodyPr/>
          <a:lstStyle/>
          <a:p>
            <a:r>
              <a:rPr lang="en-GB" smtClean="0"/>
              <a:t>Essex County Council </a:t>
            </a:r>
            <a:endParaRPr lang="en-GB"/>
          </a:p>
        </p:txBody>
      </p:sp>
      <p:sp>
        <p:nvSpPr>
          <p:cNvPr id="6" name="Slide Number Placeholder 5"/>
          <p:cNvSpPr>
            <a:spLocks noGrp="1"/>
          </p:cNvSpPr>
          <p:nvPr>
            <p:ph type="sldNum" sz="quarter" idx="12"/>
          </p:nvPr>
        </p:nvSpPr>
        <p:spPr/>
        <p:txBody>
          <a:bodyPr/>
          <a:lstStyle/>
          <a:p>
            <a:fld id="{4EBAE998-DB2D-4048-A605-94BC3B7CA4D1}" type="slidenum">
              <a:rPr lang="en-GB" smtClean="0"/>
              <a:t>‹#›</a:t>
            </a:fld>
            <a:endParaRPr lang="en-GB"/>
          </a:p>
        </p:txBody>
      </p:sp>
    </p:spTree>
    <p:extLst>
      <p:ext uri="{BB962C8B-B14F-4D97-AF65-F5344CB8AC3E}">
        <p14:creationId xmlns:p14="http://schemas.microsoft.com/office/powerpoint/2010/main" val="3232733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AC3692-1B88-40DD-AE37-C9B407D80879}" type="datetime1">
              <a:rPr lang="en-GB" smtClean="0"/>
              <a:t>16/04/2015</a:t>
            </a:fld>
            <a:endParaRPr lang="en-GB"/>
          </a:p>
        </p:txBody>
      </p:sp>
      <p:sp>
        <p:nvSpPr>
          <p:cNvPr id="5" name="Footer Placeholder 4"/>
          <p:cNvSpPr>
            <a:spLocks noGrp="1"/>
          </p:cNvSpPr>
          <p:nvPr>
            <p:ph type="ftr" sz="quarter" idx="11"/>
          </p:nvPr>
        </p:nvSpPr>
        <p:spPr/>
        <p:txBody>
          <a:bodyPr/>
          <a:lstStyle/>
          <a:p>
            <a:r>
              <a:rPr lang="en-GB" smtClean="0"/>
              <a:t>Essex County Council </a:t>
            </a:r>
            <a:endParaRPr lang="en-GB"/>
          </a:p>
        </p:txBody>
      </p:sp>
      <p:sp>
        <p:nvSpPr>
          <p:cNvPr id="6" name="Slide Number Placeholder 5"/>
          <p:cNvSpPr>
            <a:spLocks noGrp="1"/>
          </p:cNvSpPr>
          <p:nvPr>
            <p:ph type="sldNum" sz="quarter" idx="12"/>
          </p:nvPr>
        </p:nvSpPr>
        <p:spPr/>
        <p:txBody>
          <a:bodyPr/>
          <a:lstStyle/>
          <a:p>
            <a:fld id="{4EBAE998-DB2D-4048-A605-94BC3B7CA4D1}" type="slidenum">
              <a:rPr lang="en-GB" smtClean="0"/>
              <a:t>‹#›</a:t>
            </a:fld>
            <a:endParaRPr lang="en-GB"/>
          </a:p>
        </p:txBody>
      </p:sp>
    </p:spTree>
    <p:extLst>
      <p:ext uri="{BB962C8B-B14F-4D97-AF65-F5344CB8AC3E}">
        <p14:creationId xmlns:p14="http://schemas.microsoft.com/office/powerpoint/2010/main" val="3694093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2D3AC05-0B3B-48BC-8968-109ADB6B24BC}" type="datetime1">
              <a:rPr lang="en-GB" smtClean="0"/>
              <a:t>16/04/2015</a:t>
            </a:fld>
            <a:endParaRPr lang="en-GB"/>
          </a:p>
        </p:txBody>
      </p:sp>
      <p:sp>
        <p:nvSpPr>
          <p:cNvPr id="6" name="Footer Placeholder 5"/>
          <p:cNvSpPr>
            <a:spLocks noGrp="1"/>
          </p:cNvSpPr>
          <p:nvPr>
            <p:ph type="ftr" sz="quarter" idx="11"/>
          </p:nvPr>
        </p:nvSpPr>
        <p:spPr/>
        <p:txBody>
          <a:bodyPr/>
          <a:lstStyle/>
          <a:p>
            <a:r>
              <a:rPr lang="en-GB" smtClean="0"/>
              <a:t>Essex County Council </a:t>
            </a:r>
            <a:endParaRPr lang="en-GB"/>
          </a:p>
        </p:txBody>
      </p:sp>
      <p:sp>
        <p:nvSpPr>
          <p:cNvPr id="7" name="Slide Number Placeholder 6"/>
          <p:cNvSpPr>
            <a:spLocks noGrp="1"/>
          </p:cNvSpPr>
          <p:nvPr>
            <p:ph type="sldNum" sz="quarter" idx="12"/>
          </p:nvPr>
        </p:nvSpPr>
        <p:spPr/>
        <p:txBody>
          <a:bodyPr/>
          <a:lstStyle/>
          <a:p>
            <a:fld id="{4EBAE998-DB2D-4048-A605-94BC3B7CA4D1}" type="slidenum">
              <a:rPr lang="en-GB" smtClean="0"/>
              <a:t>‹#›</a:t>
            </a:fld>
            <a:endParaRPr lang="en-GB"/>
          </a:p>
        </p:txBody>
      </p:sp>
    </p:spTree>
    <p:extLst>
      <p:ext uri="{BB962C8B-B14F-4D97-AF65-F5344CB8AC3E}">
        <p14:creationId xmlns:p14="http://schemas.microsoft.com/office/powerpoint/2010/main" val="3335089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4A39E5-3C1A-48D6-9A53-7E5437B46363}" type="datetime1">
              <a:rPr lang="en-GB" smtClean="0"/>
              <a:t>16/04/2015</a:t>
            </a:fld>
            <a:endParaRPr lang="en-GB"/>
          </a:p>
        </p:txBody>
      </p:sp>
      <p:sp>
        <p:nvSpPr>
          <p:cNvPr id="8" name="Footer Placeholder 7"/>
          <p:cNvSpPr>
            <a:spLocks noGrp="1"/>
          </p:cNvSpPr>
          <p:nvPr>
            <p:ph type="ftr" sz="quarter" idx="11"/>
          </p:nvPr>
        </p:nvSpPr>
        <p:spPr/>
        <p:txBody>
          <a:bodyPr/>
          <a:lstStyle/>
          <a:p>
            <a:r>
              <a:rPr lang="en-GB" smtClean="0"/>
              <a:t>Essex County Council </a:t>
            </a:r>
            <a:endParaRPr lang="en-GB"/>
          </a:p>
        </p:txBody>
      </p:sp>
      <p:sp>
        <p:nvSpPr>
          <p:cNvPr id="9" name="Slide Number Placeholder 8"/>
          <p:cNvSpPr>
            <a:spLocks noGrp="1"/>
          </p:cNvSpPr>
          <p:nvPr>
            <p:ph type="sldNum" sz="quarter" idx="12"/>
          </p:nvPr>
        </p:nvSpPr>
        <p:spPr/>
        <p:txBody>
          <a:bodyPr/>
          <a:lstStyle/>
          <a:p>
            <a:fld id="{4EBAE998-DB2D-4048-A605-94BC3B7CA4D1}" type="slidenum">
              <a:rPr lang="en-GB" smtClean="0"/>
              <a:t>‹#›</a:t>
            </a:fld>
            <a:endParaRPr lang="en-GB"/>
          </a:p>
        </p:txBody>
      </p:sp>
    </p:spTree>
    <p:extLst>
      <p:ext uri="{BB962C8B-B14F-4D97-AF65-F5344CB8AC3E}">
        <p14:creationId xmlns:p14="http://schemas.microsoft.com/office/powerpoint/2010/main" val="191856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4787432-6B91-4585-9CE9-DE3E178F0C80}" type="datetime1">
              <a:rPr lang="en-GB" smtClean="0"/>
              <a:t>16/04/2015</a:t>
            </a:fld>
            <a:endParaRPr lang="en-GB"/>
          </a:p>
        </p:txBody>
      </p:sp>
      <p:sp>
        <p:nvSpPr>
          <p:cNvPr id="4" name="Footer Placeholder 3"/>
          <p:cNvSpPr>
            <a:spLocks noGrp="1"/>
          </p:cNvSpPr>
          <p:nvPr>
            <p:ph type="ftr" sz="quarter" idx="11"/>
          </p:nvPr>
        </p:nvSpPr>
        <p:spPr/>
        <p:txBody>
          <a:bodyPr/>
          <a:lstStyle/>
          <a:p>
            <a:r>
              <a:rPr lang="en-GB" smtClean="0"/>
              <a:t>Essex County Council </a:t>
            </a:r>
            <a:endParaRPr lang="en-GB"/>
          </a:p>
        </p:txBody>
      </p:sp>
      <p:sp>
        <p:nvSpPr>
          <p:cNvPr id="5" name="Slide Number Placeholder 4"/>
          <p:cNvSpPr>
            <a:spLocks noGrp="1"/>
          </p:cNvSpPr>
          <p:nvPr>
            <p:ph type="sldNum" sz="quarter" idx="12"/>
          </p:nvPr>
        </p:nvSpPr>
        <p:spPr/>
        <p:txBody>
          <a:bodyPr/>
          <a:lstStyle/>
          <a:p>
            <a:fld id="{4EBAE998-DB2D-4048-A605-94BC3B7CA4D1}" type="slidenum">
              <a:rPr lang="en-GB" smtClean="0"/>
              <a:t>‹#›</a:t>
            </a:fld>
            <a:endParaRPr lang="en-GB"/>
          </a:p>
        </p:txBody>
      </p:sp>
    </p:spTree>
    <p:extLst>
      <p:ext uri="{BB962C8B-B14F-4D97-AF65-F5344CB8AC3E}">
        <p14:creationId xmlns:p14="http://schemas.microsoft.com/office/powerpoint/2010/main" val="3853177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0BD35-79CA-4F89-ABC0-487536E96F31}" type="datetime1">
              <a:rPr lang="en-GB" smtClean="0"/>
              <a:t>16/04/2015</a:t>
            </a:fld>
            <a:endParaRPr lang="en-GB"/>
          </a:p>
        </p:txBody>
      </p:sp>
      <p:sp>
        <p:nvSpPr>
          <p:cNvPr id="3" name="Footer Placeholder 2"/>
          <p:cNvSpPr>
            <a:spLocks noGrp="1"/>
          </p:cNvSpPr>
          <p:nvPr>
            <p:ph type="ftr" sz="quarter" idx="11"/>
          </p:nvPr>
        </p:nvSpPr>
        <p:spPr/>
        <p:txBody>
          <a:bodyPr/>
          <a:lstStyle/>
          <a:p>
            <a:r>
              <a:rPr lang="en-GB" smtClean="0"/>
              <a:t>Essex County Council </a:t>
            </a:r>
            <a:endParaRPr lang="en-GB"/>
          </a:p>
        </p:txBody>
      </p:sp>
      <p:sp>
        <p:nvSpPr>
          <p:cNvPr id="4" name="Slide Number Placeholder 3"/>
          <p:cNvSpPr>
            <a:spLocks noGrp="1"/>
          </p:cNvSpPr>
          <p:nvPr>
            <p:ph type="sldNum" sz="quarter" idx="12"/>
          </p:nvPr>
        </p:nvSpPr>
        <p:spPr/>
        <p:txBody>
          <a:bodyPr/>
          <a:lstStyle/>
          <a:p>
            <a:fld id="{4EBAE998-DB2D-4048-A605-94BC3B7CA4D1}" type="slidenum">
              <a:rPr lang="en-GB" smtClean="0"/>
              <a:t>‹#›</a:t>
            </a:fld>
            <a:endParaRPr lang="en-GB"/>
          </a:p>
        </p:txBody>
      </p:sp>
    </p:spTree>
    <p:extLst>
      <p:ext uri="{BB962C8B-B14F-4D97-AF65-F5344CB8AC3E}">
        <p14:creationId xmlns:p14="http://schemas.microsoft.com/office/powerpoint/2010/main" val="303707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D52CD-8F09-4AD1-8A65-C7ADD98E3A2C}" type="datetime1">
              <a:rPr lang="en-GB" smtClean="0"/>
              <a:t>16/04/2015</a:t>
            </a:fld>
            <a:endParaRPr lang="en-GB"/>
          </a:p>
        </p:txBody>
      </p:sp>
      <p:sp>
        <p:nvSpPr>
          <p:cNvPr id="6" name="Footer Placeholder 5"/>
          <p:cNvSpPr>
            <a:spLocks noGrp="1"/>
          </p:cNvSpPr>
          <p:nvPr>
            <p:ph type="ftr" sz="quarter" idx="11"/>
          </p:nvPr>
        </p:nvSpPr>
        <p:spPr/>
        <p:txBody>
          <a:bodyPr/>
          <a:lstStyle/>
          <a:p>
            <a:r>
              <a:rPr lang="en-GB" smtClean="0"/>
              <a:t>Essex County Council </a:t>
            </a:r>
            <a:endParaRPr lang="en-GB"/>
          </a:p>
        </p:txBody>
      </p:sp>
      <p:sp>
        <p:nvSpPr>
          <p:cNvPr id="7" name="Slide Number Placeholder 6"/>
          <p:cNvSpPr>
            <a:spLocks noGrp="1"/>
          </p:cNvSpPr>
          <p:nvPr>
            <p:ph type="sldNum" sz="quarter" idx="12"/>
          </p:nvPr>
        </p:nvSpPr>
        <p:spPr/>
        <p:txBody>
          <a:bodyPr/>
          <a:lstStyle/>
          <a:p>
            <a:fld id="{4EBAE998-DB2D-4048-A605-94BC3B7CA4D1}" type="slidenum">
              <a:rPr lang="en-GB" smtClean="0"/>
              <a:t>‹#›</a:t>
            </a:fld>
            <a:endParaRPr lang="en-GB"/>
          </a:p>
        </p:txBody>
      </p:sp>
    </p:spTree>
    <p:extLst>
      <p:ext uri="{BB962C8B-B14F-4D97-AF65-F5344CB8AC3E}">
        <p14:creationId xmlns:p14="http://schemas.microsoft.com/office/powerpoint/2010/main" val="515933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2ECA81-1CBD-46D0-B1CA-04667A9A40AE}" type="datetime1">
              <a:rPr lang="en-GB" smtClean="0"/>
              <a:t>16/04/2015</a:t>
            </a:fld>
            <a:endParaRPr lang="en-GB"/>
          </a:p>
        </p:txBody>
      </p:sp>
      <p:sp>
        <p:nvSpPr>
          <p:cNvPr id="6" name="Footer Placeholder 5"/>
          <p:cNvSpPr>
            <a:spLocks noGrp="1"/>
          </p:cNvSpPr>
          <p:nvPr>
            <p:ph type="ftr" sz="quarter" idx="11"/>
          </p:nvPr>
        </p:nvSpPr>
        <p:spPr/>
        <p:txBody>
          <a:bodyPr/>
          <a:lstStyle/>
          <a:p>
            <a:r>
              <a:rPr lang="en-GB" smtClean="0"/>
              <a:t>Essex County Council </a:t>
            </a:r>
            <a:endParaRPr lang="en-GB"/>
          </a:p>
        </p:txBody>
      </p:sp>
      <p:sp>
        <p:nvSpPr>
          <p:cNvPr id="7" name="Slide Number Placeholder 6"/>
          <p:cNvSpPr>
            <a:spLocks noGrp="1"/>
          </p:cNvSpPr>
          <p:nvPr>
            <p:ph type="sldNum" sz="quarter" idx="12"/>
          </p:nvPr>
        </p:nvSpPr>
        <p:spPr/>
        <p:txBody>
          <a:bodyPr/>
          <a:lstStyle/>
          <a:p>
            <a:fld id="{4EBAE998-DB2D-4048-A605-94BC3B7CA4D1}" type="slidenum">
              <a:rPr lang="en-GB" smtClean="0"/>
              <a:t>‹#›</a:t>
            </a:fld>
            <a:endParaRPr lang="en-GB"/>
          </a:p>
        </p:txBody>
      </p:sp>
    </p:spTree>
    <p:extLst>
      <p:ext uri="{BB962C8B-B14F-4D97-AF65-F5344CB8AC3E}">
        <p14:creationId xmlns:p14="http://schemas.microsoft.com/office/powerpoint/2010/main" val="94842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C7CE60-42CE-407D-9E65-371BAC1421B6}" type="datetime1">
              <a:rPr lang="en-GB" smtClean="0"/>
              <a:t>16/04/2015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Essex County Council </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AE998-DB2D-4048-A605-94BC3B7CA4D1}" type="slidenum">
              <a:rPr lang="en-GB" smtClean="0"/>
              <a:t>‹#›</a:t>
            </a:fld>
            <a:endParaRPr lang="en-GB"/>
          </a:p>
        </p:txBody>
      </p:sp>
    </p:spTree>
    <p:extLst>
      <p:ext uri="{BB962C8B-B14F-4D97-AF65-F5344CB8AC3E}">
        <p14:creationId xmlns:p14="http://schemas.microsoft.com/office/powerpoint/2010/main" val="3067190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LICE LOCKUP.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80530" y="4995666"/>
            <a:ext cx="7314924" cy="1858152"/>
          </a:xfrm>
          <a:prstGeom prst="rect">
            <a:avLst/>
          </a:prstGeom>
        </p:spPr>
      </p:pic>
      <p:sp>
        <p:nvSpPr>
          <p:cNvPr id="6" name="Title 5"/>
          <p:cNvSpPr>
            <a:spLocks noGrp="1"/>
          </p:cNvSpPr>
          <p:nvPr>
            <p:ph type="ctrTitle"/>
          </p:nvPr>
        </p:nvSpPr>
        <p:spPr>
          <a:xfrm>
            <a:off x="1559626" y="944233"/>
            <a:ext cx="9144000" cy="2387600"/>
          </a:xfrm>
        </p:spPr>
        <p:txBody>
          <a:bodyPr>
            <a:normAutofit fontScale="90000"/>
          </a:bodyPr>
          <a:lstStyle/>
          <a:p>
            <a:r>
              <a:rPr lang="en-GB" dirty="0" smtClean="0"/>
              <a:t>Review of Essex PCC’s Victims</a:t>
            </a:r>
            <a:r>
              <a:rPr lang="en-GB" dirty="0"/>
              <a:t>’ </a:t>
            </a:r>
            <a:r>
              <a:rPr lang="en-GB" dirty="0" smtClean="0"/>
              <a:t>services Pathfinder programme</a:t>
            </a:r>
            <a:endParaRPr lang="en-GB" dirty="0"/>
          </a:p>
        </p:txBody>
      </p:sp>
      <p:sp>
        <p:nvSpPr>
          <p:cNvPr id="7" name="Subtitle 6"/>
          <p:cNvSpPr>
            <a:spLocks noGrp="1"/>
          </p:cNvSpPr>
          <p:nvPr>
            <p:ph type="subTitle" idx="1"/>
          </p:nvPr>
        </p:nvSpPr>
        <p:spPr>
          <a:xfrm>
            <a:off x="1333993" y="3602038"/>
            <a:ext cx="9318171" cy="1655762"/>
          </a:xfrm>
        </p:spPr>
        <p:txBody>
          <a:bodyPr/>
          <a:lstStyle/>
          <a:p>
            <a:pPr>
              <a:lnSpc>
                <a:spcPct val="100000"/>
              </a:lnSpc>
              <a:spcBef>
                <a:spcPts val="0"/>
              </a:spcBef>
            </a:pPr>
            <a:endParaRPr lang="en-US" dirty="0" smtClean="0"/>
          </a:p>
          <a:p>
            <a:pPr>
              <a:lnSpc>
                <a:spcPct val="100000"/>
              </a:lnSpc>
              <a:spcBef>
                <a:spcPts val="0"/>
              </a:spcBef>
            </a:pPr>
            <a:r>
              <a:rPr lang="en-US" dirty="0" smtClean="0"/>
              <a:t>Essex </a:t>
            </a:r>
            <a:r>
              <a:rPr lang="en-US" dirty="0"/>
              <a:t>County Council for </a:t>
            </a:r>
            <a:r>
              <a:rPr lang="en-US" dirty="0" smtClean="0"/>
              <a:t>the </a:t>
            </a:r>
          </a:p>
          <a:p>
            <a:r>
              <a:rPr lang="en-US" dirty="0" smtClean="0"/>
              <a:t>Office of the </a:t>
            </a:r>
            <a:r>
              <a:rPr lang="en-US" dirty="0"/>
              <a:t>Police </a:t>
            </a:r>
            <a:r>
              <a:rPr lang="en-US" dirty="0" smtClean="0"/>
              <a:t>and </a:t>
            </a:r>
            <a:r>
              <a:rPr lang="en-US" dirty="0"/>
              <a:t>Crime </a:t>
            </a:r>
            <a:r>
              <a:rPr lang="en-US" dirty="0" smtClean="0"/>
              <a:t>Commissioner for Essex</a:t>
            </a:r>
            <a:endParaRPr lang="en-US" dirty="0"/>
          </a:p>
          <a:p>
            <a:endParaRPr lang="en-GB" dirty="0"/>
          </a:p>
        </p:txBody>
      </p:sp>
    </p:spTree>
    <p:extLst>
      <p:ext uri="{BB962C8B-B14F-4D97-AF65-F5344CB8AC3E}">
        <p14:creationId xmlns:p14="http://schemas.microsoft.com/office/powerpoint/2010/main" val="952985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4905"/>
          </a:xfrm>
        </p:spPr>
        <p:txBody>
          <a:bodyPr/>
          <a:lstStyle/>
          <a:p>
            <a:r>
              <a:rPr lang="en-GB" dirty="0" smtClean="0"/>
              <a:t>Executive Summary</a:t>
            </a:r>
            <a:endParaRPr lang="en-GB" dirty="0"/>
          </a:p>
        </p:txBody>
      </p:sp>
      <p:sp>
        <p:nvSpPr>
          <p:cNvPr id="3" name="Content Placeholder 2"/>
          <p:cNvSpPr>
            <a:spLocks noGrp="1"/>
          </p:cNvSpPr>
          <p:nvPr>
            <p:ph idx="1"/>
          </p:nvPr>
        </p:nvSpPr>
        <p:spPr>
          <a:xfrm>
            <a:off x="838200" y="1294410"/>
            <a:ext cx="10515600" cy="5035138"/>
          </a:xfrm>
        </p:spPr>
        <p:txBody>
          <a:bodyPr>
            <a:normAutofit fontScale="92500" lnSpcReduction="20000"/>
          </a:bodyPr>
          <a:lstStyle/>
          <a:p>
            <a:r>
              <a:rPr lang="en-GB" dirty="0" smtClean="0"/>
              <a:t>The OPCC agreed 8 pathfinder projects at a cost of c£138,000 to pilot new approaches and develop capacity and capability for helping victims of crime to cope and recover from the harm they experienced.  </a:t>
            </a:r>
          </a:p>
          <a:p>
            <a:r>
              <a:rPr lang="en-GB" dirty="0" smtClean="0"/>
              <a:t>The pathfinders have engaged with around 2,500 Essex residents in a variety of ways.</a:t>
            </a:r>
          </a:p>
          <a:p>
            <a:r>
              <a:rPr lang="en-GB" dirty="0" smtClean="0"/>
              <a:t>The service providers had a positive experience of working with the OPCC.</a:t>
            </a:r>
          </a:p>
          <a:p>
            <a:r>
              <a:rPr lang="en-US" dirty="0"/>
              <a:t>The entire process allowed room for innovation and learning including further development of the </a:t>
            </a:r>
            <a:r>
              <a:rPr lang="en-US" dirty="0" smtClean="0"/>
              <a:t>victims’ </a:t>
            </a:r>
            <a:r>
              <a:rPr lang="en-US" dirty="0"/>
              <a:t>support service market. </a:t>
            </a:r>
          </a:p>
          <a:p>
            <a:r>
              <a:rPr lang="en-GB" dirty="0" smtClean="0"/>
              <a:t>The key learning from the process is that the voluntary and community sector is willing and ready to accept the challenge of working with the OPCC to achieve its objectives.</a:t>
            </a:r>
          </a:p>
          <a:p>
            <a:r>
              <a:rPr lang="en-GB" dirty="0" smtClean="0"/>
              <a:t>This process has provided useful insight for the development and improvement of future pathfinder activities. </a:t>
            </a:r>
          </a:p>
          <a:p>
            <a:r>
              <a:rPr lang="en-GB" dirty="0" smtClean="0"/>
              <a:t>The lessons learned will be used to inform future commissioning of services.</a:t>
            </a:r>
            <a:endParaRPr lang="en-GB" dirty="0"/>
          </a:p>
        </p:txBody>
      </p:sp>
      <p:sp>
        <p:nvSpPr>
          <p:cNvPr id="5" name="Slide Number Placeholder 4"/>
          <p:cNvSpPr>
            <a:spLocks noGrp="1"/>
          </p:cNvSpPr>
          <p:nvPr>
            <p:ph type="sldNum" sz="quarter" idx="12"/>
          </p:nvPr>
        </p:nvSpPr>
        <p:spPr/>
        <p:txBody>
          <a:bodyPr/>
          <a:lstStyle/>
          <a:p>
            <a:fld id="{4EBAE998-DB2D-4048-A605-94BC3B7CA4D1}" type="slidenum">
              <a:rPr lang="en-GB" smtClean="0"/>
              <a:t>2</a:t>
            </a:fld>
            <a:endParaRPr lang="en-GB"/>
          </a:p>
        </p:txBody>
      </p:sp>
    </p:spTree>
    <p:extLst>
      <p:ext uri="{BB962C8B-B14F-4D97-AF65-F5344CB8AC3E}">
        <p14:creationId xmlns:p14="http://schemas.microsoft.com/office/powerpoint/2010/main" val="321839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8248"/>
            <a:ext cx="10515600" cy="1202418"/>
          </a:xfrm>
        </p:spPr>
        <p:txBody>
          <a:bodyPr/>
          <a:lstStyle/>
          <a:p>
            <a:r>
              <a:rPr lang="en-GB" dirty="0"/>
              <a:t>The successful pathfinder bids </a:t>
            </a:r>
          </a:p>
        </p:txBody>
      </p:sp>
      <p:sp>
        <p:nvSpPr>
          <p:cNvPr id="3" name="Content Placeholder 2"/>
          <p:cNvSpPr>
            <a:spLocks noGrp="1"/>
          </p:cNvSpPr>
          <p:nvPr>
            <p:ph idx="1"/>
          </p:nvPr>
        </p:nvSpPr>
        <p:spPr>
          <a:xfrm>
            <a:off x="838200" y="1520042"/>
            <a:ext cx="10515600" cy="4845131"/>
          </a:xfrm>
        </p:spPr>
        <p:txBody>
          <a:bodyPr>
            <a:normAutofit fontScale="92500" lnSpcReduction="10000"/>
          </a:bodyPr>
          <a:lstStyle/>
          <a:p>
            <a:r>
              <a:rPr lang="en-GB" dirty="0" smtClean="0"/>
              <a:t>School preventative workshops - Show </a:t>
            </a:r>
            <a:r>
              <a:rPr lang="en-GB" dirty="0"/>
              <a:t>Racism the Red Card (</a:t>
            </a:r>
            <a:r>
              <a:rPr lang="en-GB" dirty="0" err="1"/>
              <a:t>SRtRC</a:t>
            </a:r>
            <a:r>
              <a:rPr lang="en-GB" dirty="0"/>
              <a:t>)</a:t>
            </a:r>
          </a:p>
          <a:p>
            <a:r>
              <a:rPr lang="en-GB" dirty="0" smtClean="0"/>
              <a:t>Domestic Violence Prevention Orders (DVPO) Caseworker - Victim Support</a:t>
            </a:r>
            <a:endParaRPr lang="en-GB" dirty="0"/>
          </a:p>
          <a:p>
            <a:r>
              <a:rPr lang="en-GB" dirty="0" smtClean="0"/>
              <a:t>Mindfulness &amp; self-defence programme - South </a:t>
            </a:r>
            <a:r>
              <a:rPr lang="en-GB" dirty="0"/>
              <a:t>Essex Rape and Incest Crisis Centre (SERICC)</a:t>
            </a:r>
          </a:p>
          <a:p>
            <a:r>
              <a:rPr lang="en-GB" dirty="0" smtClean="0"/>
              <a:t>Older victims’ needs assessment - Safer </a:t>
            </a:r>
            <a:r>
              <a:rPr lang="en-GB" dirty="0"/>
              <a:t>Places</a:t>
            </a:r>
          </a:p>
          <a:p>
            <a:r>
              <a:rPr lang="en-GB" dirty="0" smtClean="0"/>
              <a:t>Hate Incident Reporting Centres (HIRCs) &amp; Hate Crime Ambassadors (HCAs) development - Strategic </a:t>
            </a:r>
            <a:r>
              <a:rPr lang="en-GB" dirty="0"/>
              <a:t>Hate Crime Prevention Partnership (SHCPP)</a:t>
            </a:r>
          </a:p>
          <a:p>
            <a:r>
              <a:rPr lang="en-GB" dirty="0" smtClean="0"/>
              <a:t>Engagement Strategy - Colchester </a:t>
            </a:r>
            <a:r>
              <a:rPr lang="en-GB" dirty="0"/>
              <a:t>&amp; Tendring Women’s Refuge (CTWR</a:t>
            </a:r>
            <a:r>
              <a:rPr lang="en-GB" dirty="0" smtClean="0"/>
              <a:t>) with Anglia Ruskin University (ARU)</a:t>
            </a:r>
            <a:endParaRPr lang="en-GB" dirty="0"/>
          </a:p>
          <a:p>
            <a:r>
              <a:rPr lang="en-GB" dirty="0" smtClean="0"/>
              <a:t>Hate Crime workshop for Deaf residents - Royal </a:t>
            </a:r>
            <a:r>
              <a:rPr lang="en-GB" dirty="0"/>
              <a:t>Association for Deaf People (RAD)</a:t>
            </a:r>
          </a:p>
          <a:p>
            <a:r>
              <a:rPr lang="en-GB" dirty="0" smtClean="0"/>
              <a:t>Young Persons hate crime pilot - Victim </a:t>
            </a:r>
            <a:r>
              <a:rPr lang="en-GB" dirty="0"/>
              <a:t>Support </a:t>
            </a:r>
          </a:p>
        </p:txBody>
      </p:sp>
      <p:sp>
        <p:nvSpPr>
          <p:cNvPr id="5" name="Slide Number Placeholder 4"/>
          <p:cNvSpPr>
            <a:spLocks noGrp="1"/>
          </p:cNvSpPr>
          <p:nvPr>
            <p:ph type="sldNum" sz="quarter" idx="12"/>
          </p:nvPr>
        </p:nvSpPr>
        <p:spPr/>
        <p:txBody>
          <a:bodyPr/>
          <a:lstStyle/>
          <a:p>
            <a:fld id="{4EBAE998-DB2D-4048-A605-94BC3B7CA4D1}" type="slidenum">
              <a:rPr lang="en-GB" smtClean="0"/>
              <a:t>3</a:t>
            </a:fld>
            <a:endParaRPr lang="en-GB"/>
          </a:p>
        </p:txBody>
      </p:sp>
    </p:spTree>
    <p:extLst>
      <p:ext uri="{BB962C8B-B14F-4D97-AF65-F5344CB8AC3E}">
        <p14:creationId xmlns:p14="http://schemas.microsoft.com/office/powerpoint/2010/main" val="1613743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951" y="115744"/>
            <a:ext cx="10515600" cy="596776"/>
          </a:xfrm>
        </p:spPr>
        <p:txBody>
          <a:bodyPr>
            <a:normAutofit fontScale="90000"/>
          </a:bodyPr>
          <a:lstStyle/>
          <a:p>
            <a:r>
              <a:rPr lang="en-GB" dirty="0" smtClean="0"/>
              <a:t>Pathfinder Programme Overview</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96661663"/>
              </p:ext>
            </p:extLst>
          </p:nvPr>
        </p:nvGraphicFramePr>
        <p:xfrm>
          <a:off x="866900" y="969252"/>
          <a:ext cx="10497786" cy="5024452"/>
        </p:xfrm>
        <a:graphic>
          <a:graphicData uri="http://schemas.openxmlformats.org/drawingml/2006/table">
            <a:tbl>
              <a:tblPr>
                <a:tableStyleId>{5C22544A-7EE6-4342-B048-85BDC9FD1C3A}</a:tableStyleId>
              </a:tblPr>
              <a:tblGrid>
                <a:gridCol w="475012"/>
                <a:gridCol w="1662545"/>
                <a:gridCol w="1096716"/>
                <a:gridCol w="632744"/>
                <a:gridCol w="5585741"/>
                <a:gridCol w="1045028"/>
              </a:tblGrid>
              <a:tr h="260033">
                <a:tc>
                  <a:txBody>
                    <a:bodyPr/>
                    <a:lstStyle/>
                    <a:p>
                      <a:pPr algn="l" fontAlgn="b"/>
                      <a:r>
                        <a:rPr lang="en-GB" sz="1100" b="1" u="none" strike="noStrike" dirty="0">
                          <a:effectLst/>
                        </a:rPr>
                        <a:t>Focus</a:t>
                      </a:r>
                      <a:endParaRPr lang="en-GB" sz="1100" b="1" i="0" u="none" strike="noStrike" dirty="0">
                        <a:solidFill>
                          <a:srgbClr val="FFFFFF"/>
                        </a:solidFill>
                        <a:effectLst/>
                        <a:latin typeface="Arial"/>
                      </a:endParaRPr>
                    </a:p>
                  </a:txBody>
                  <a:tcPr marL="5346" marR="5346" marT="5346" marB="0" anchor="b"/>
                </a:tc>
                <a:tc>
                  <a:txBody>
                    <a:bodyPr/>
                    <a:lstStyle/>
                    <a:p>
                      <a:pPr algn="l" fontAlgn="b"/>
                      <a:r>
                        <a:rPr lang="en-GB" sz="1100" b="1" u="none" strike="noStrike" dirty="0">
                          <a:effectLst/>
                        </a:rPr>
                        <a:t>Project</a:t>
                      </a:r>
                      <a:endParaRPr lang="en-GB" sz="1100" b="1" i="0" u="none" strike="noStrike" dirty="0">
                        <a:solidFill>
                          <a:srgbClr val="FFFFFF"/>
                        </a:solidFill>
                        <a:effectLst/>
                        <a:latin typeface="Arial"/>
                      </a:endParaRPr>
                    </a:p>
                  </a:txBody>
                  <a:tcPr marL="5346" marR="5346" marT="5346" marB="0" anchor="b"/>
                </a:tc>
                <a:tc>
                  <a:txBody>
                    <a:bodyPr/>
                    <a:lstStyle/>
                    <a:p>
                      <a:pPr algn="l" fontAlgn="b"/>
                      <a:r>
                        <a:rPr lang="en-GB" sz="1100" b="1" u="none" strike="noStrike" dirty="0">
                          <a:effectLst/>
                        </a:rPr>
                        <a:t>Purpose</a:t>
                      </a:r>
                      <a:endParaRPr lang="en-GB" sz="1100" b="1" i="0" u="none" strike="noStrike" dirty="0">
                        <a:solidFill>
                          <a:srgbClr val="FFFFFF"/>
                        </a:solidFill>
                        <a:effectLst/>
                        <a:latin typeface="Arial"/>
                      </a:endParaRPr>
                    </a:p>
                  </a:txBody>
                  <a:tcPr marL="5346" marR="5346" marT="5346" marB="0" anchor="b"/>
                </a:tc>
                <a:tc>
                  <a:txBody>
                    <a:bodyPr/>
                    <a:lstStyle/>
                    <a:p>
                      <a:pPr algn="ctr" fontAlgn="b"/>
                      <a:r>
                        <a:rPr lang="en-GB" sz="1100" b="1" u="none" strike="noStrike" dirty="0">
                          <a:effectLst/>
                        </a:rPr>
                        <a:t>Aims Met?</a:t>
                      </a:r>
                      <a:endParaRPr lang="en-GB" sz="1100" b="1" i="0" u="none" strike="noStrike" dirty="0">
                        <a:solidFill>
                          <a:srgbClr val="FFFFFF"/>
                        </a:solidFill>
                        <a:effectLst/>
                        <a:latin typeface="Arial"/>
                      </a:endParaRPr>
                    </a:p>
                  </a:txBody>
                  <a:tcPr marL="5346" marR="5346" marT="5346" marB="0" anchor="b"/>
                </a:tc>
                <a:tc>
                  <a:txBody>
                    <a:bodyPr/>
                    <a:lstStyle/>
                    <a:p>
                      <a:pPr algn="ctr" fontAlgn="b"/>
                      <a:r>
                        <a:rPr lang="en-GB" sz="1100" b="1" u="none" strike="noStrike" dirty="0">
                          <a:effectLst/>
                        </a:rPr>
                        <a:t>Delivery on Outcomes</a:t>
                      </a:r>
                      <a:endParaRPr lang="en-GB" sz="1100" b="1" i="0" u="none" strike="noStrike" dirty="0">
                        <a:solidFill>
                          <a:srgbClr val="FFFFFF"/>
                        </a:solidFill>
                        <a:effectLst/>
                        <a:latin typeface="Arial"/>
                      </a:endParaRPr>
                    </a:p>
                  </a:txBody>
                  <a:tcPr marL="5346" marR="5346" marT="5346" marB="0" anchor="b"/>
                </a:tc>
                <a:tc>
                  <a:txBody>
                    <a:bodyPr/>
                    <a:lstStyle/>
                    <a:p>
                      <a:pPr algn="ctr" fontAlgn="b"/>
                      <a:r>
                        <a:rPr lang="en-GB" sz="1100" b="1" u="none" strike="noStrike" dirty="0">
                          <a:effectLst/>
                        </a:rPr>
                        <a:t>Delivery of pathfinder</a:t>
                      </a:r>
                      <a:endParaRPr lang="en-GB" sz="1100" b="1" i="0" u="none" strike="noStrike" dirty="0">
                        <a:solidFill>
                          <a:srgbClr val="FFFFFF"/>
                        </a:solidFill>
                        <a:effectLst/>
                        <a:latin typeface="Arial"/>
                      </a:endParaRPr>
                    </a:p>
                  </a:txBody>
                  <a:tcPr marL="5346" marR="5346" marT="5346" marB="0" anchor="b"/>
                </a:tc>
              </a:tr>
              <a:tr h="749117">
                <a:tc rowSpan="3">
                  <a:txBody>
                    <a:bodyPr/>
                    <a:lstStyle/>
                    <a:p>
                      <a:pPr algn="ctr" fontAlgn="ctr"/>
                      <a:r>
                        <a:rPr lang="en-GB" sz="1100" b="1" u="none" strike="noStrike" dirty="0">
                          <a:effectLst/>
                        </a:rPr>
                        <a:t>Domestic Abuse</a:t>
                      </a:r>
                      <a:endParaRPr lang="en-GB" sz="1100" b="1" i="0" u="none" strike="noStrike" dirty="0">
                        <a:solidFill>
                          <a:srgbClr val="000000"/>
                        </a:solidFill>
                        <a:effectLst/>
                        <a:latin typeface="Arial"/>
                      </a:endParaRPr>
                    </a:p>
                  </a:txBody>
                  <a:tcPr marL="5346" marR="5346" marT="5346" marB="0" vert="vert270" anchor="ctr"/>
                </a:tc>
                <a:tc>
                  <a:txBody>
                    <a:bodyPr/>
                    <a:lstStyle/>
                    <a:p>
                      <a:pPr algn="l" fontAlgn="b"/>
                      <a:r>
                        <a:rPr lang="en-GB" sz="1100" u="none" strike="noStrike" dirty="0">
                          <a:effectLst/>
                        </a:rPr>
                        <a:t>Older Victims Needs Assessment</a:t>
                      </a:r>
                      <a:endParaRPr lang="en-GB" sz="1100" b="0" i="0" u="none" strike="noStrike" dirty="0">
                        <a:solidFill>
                          <a:srgbClr val="000000"/>
                        </a:solidFill>
                        <a:effectLst/>
                        <a:latin typeface="Calibri"/>
                      </a:endParaRPr>
                    </a:p>
                  </a:txBody>
                  <a:tcPr marL="5346" marR="5346" marT="5346" marB="0" anchor="ctr"/>
                </a:tc>
                <a:tc>
                  <a:txBody>
                    <a:bodyPr/>
                    <a:lstStyle/>
                    <a:p>
                      <a:pPr algn="l" fontAlgn="b"/>
                      <a:r>
                        <a:rPr lang="en-GB" sz="1100" u="none" strike="noStrike" dirty="0">
                          <a:effectLst/>
                        </a:rPr>
                        <a:t>Evidence Base</a:t>
                      </a:r>
                      <a:endParaRPr lang="en-GB"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dirty="0">
                          <a:effectLst/>
                        </a:rPr>
                        <a:t>Yes</a:t>
                      </a:r>
                      <a:endParaRPr lang="en-GB" sz="1100" b="0" i="0" u="none" strike="noStrike" dirty="0">
                        <a:solidFill>
                          <a:srgbClr val="000000"/>
                        </a:solidFill>
                        <a:effectLst/>
                        <a:latin typeface="Calibri"/>
                      </a:endParaRPr>
                    </a:p>
                  </a:txBody>
                  <a:tcPr marL="5346" marR="5346" marT="5346" marB="0" anchor="ctr">
                    <a:solidFill>
                      <a:srgbClr val="00B050"/>
                    </a:solidFill>
                  </a:tcPr>
                </a:tc>
                <a:tc>
                  <a:txBody>
                    <a:bodyPr/>
                    <a:lstStyle/>
                    <a:p>
                      <a:pPr algn="l" fontAlgn="b"/>
                      <a:r>
                        <a:rPr lang="en-US" sz="1100" u="sng" strike="noStrike" dirty="0">
                          <a:effectLst/>
                        </a:rPr>
                        <a:t>Immediate outcome</a:t>
                      </a:r>
                      <a:r>
                        <a:rPr lang="en-US" sz="1100" u="none" strike="noStrike" dirty="0">
                          <a:effectLst/>
                        </a:rPr>
                        <a:t> of identifying the older victims typology has been met.</a:t>
                      </a:r>
                      <a:br>
                        <a:rPr lang="en-US" sz="1100" u="none" strike="noStrike" dirty="0">
                          <a:effectLst/>
                        </a:rPr>
                      </a:br>
                      <a:r>
                        <a:rPr lang="en-US" sz="1100" u="sng" strike="noStrike" dirty="0">
                          <a:effectLst/>
                        </a:rPr>
                        <a:t>Ultimate outcome</a:t>
                      </a:r>
                      <a:r>
                        <a:rPr lang="en-US" sz="1100" u="none" strike="noStrike" dirty="0">
                          <a:effectLst/>
                        </a:rPr>
                        <a:t> </a:t>
                      </a:r>
                      <a:r>
                        <a:rPr lang="en-US" sz="1100" u="none" strike="noStrike" dirty="0" smtClean="0">
                          <a:effectLst/>
                        </a:rPr>
                        <a:t>outputs from this work has led to changes in service delivery and there are countywide</a:t>
                      </a:r>
                      <a:r>
                        <a:rPr lang="en-US" sz="1100" u="none" strike="noStrike" baseline="0" dirty="0" smtClean="0">
                          <a:effectLst/>
                        </a:rPr>
                        <a:t> implications still being considered such as how the  new service delivery model can be replicated.</a:t>
                      </a:r>
                      <a:endParaRPr lang="en-US"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dirty="0" smtClean="0">
                          <a:effectLst/>
                        </a:rPr>
                        <a:t>In progress</a:t>
                      </a:r>
                      <a:endParaRPr lang="en-GB" sz="1100" b="0" i="0" u="none" strike="noStrike" dirty="0">
                        <a:solidFill>
                          <a:srgbClr val="000000"/>
                        </a:solidFill>
                        <a:effectLst/>
                        <a:latin typeface="Calibri"/>
                      </a:endParaRPr>
                    </a:p>
                  </a:txBody>
                  <a:tcPr marL="5346" marR="5346" marT="5346" marB="0" anchor="ctr"/>
                </a:tc>
              </a:tr>
              <a:tr h="700216">
                <a:tc vMerge="1">
                  <a:txBody>
                    <a:bodyPr/>
                    <a:lstStyle/>
                    <a:p>
                      <a:endParaRPr lang="en-GB"/>
                    </a:p>
                  </a:txBody>
                  <a:tcPr/>
                </a:tc>
                <a:tc>
                  <a:txBody>
                    <a:bodyPr/>
                    <a:lstStyle/>
                    <a:p>
                      <a:pPr algn="l" fontAlgn="b"/>
                      <a:r>
                        <a:rPr lang="en-GB" sz="1100" u="none" strike="noStrike" dirty="0">
                          <a:effectLst/>
                        </a:rPr>
                        <a:t>DVPO Caseworker</a:t>
                      </a:r>
                      <a:endParaRPr lang="en-GB" sz="1100" b="0" i="0" u="none" strike="noStrike" dirty="0">
                        <a:solidFill>
                          <a:srgbClr val="000000"/>
                        </a:solidFill>
                        <a:effectLst/>
                        <a:latin typeface="Calibri"/>
                      </a:endParaRPr>
                    </a:p>
                  </a:txBody>
                  <a:tcPr marL="5346" marR="5346" marT="5346" marB="0" anchor="ctr"/>
                </a:tc>
                <a:tc>
                  <a:txBody>
                    <a:bodyPr/>
                    <a:lstStyle/>
                    <a:p>
                      <a:pPr algn="l" fontAlgn="b"/>
                      <a:r>
                        <a:rPr lang="en-GB" sz="1100" u="none" strike="noStrike" dirty="0">
                          <a:effectLst/>
                        </a:rPr>
                        <a:t>Direct Support</a:t>
                      </a:r>
                      <a:endParaRPr lang="en-GB"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dirty="0">
                          <a:effectLst/>
                        </a:rPr>
                        <a:t>Yes</a:t>
                      </a:r>
                      <a:endParaRPr lang="en-GB" sz="1100" b="0" i="0" u="none" strike="noStrike" dirty="0">
                        <a:solidFill>
                          <a:srgbClr val="000000"/>
                        </a:solidFill>
                        <a:effectLst/>
                        <a:latin typeface="Calibri"/>
                      </a:endParaRPr>
                    </a:p>
                  </a:txBody>
                  <a:tcPr marL="5346" marR="5346" marT="5346" marB="0" anchor="ctr">
                    <a:solidFill>
                      <a:srgbClr val="00B050"/>
                    </a:solidFill>
                  </a:tcPr>
                </a:tc>
                <a:tc>
                  <a:txBody>
                    <a:bodyPr/>
                    <a:lstStyle/>
                    <a:p>
                      <a:pPr algn="l" fontAlgn="b"/>
                      <a:r>
                        <a:rPr lang="en-US" sz="1100" u="sng" strike="noStrike" dirty="0">
                          <a:effectLst/>
                        </a:rPr>
                        <a:t>Immediate outcome</a:t>
                      </a:r>
                      <a:r>
                        <a:rPr lang="en-US" sz="1100" u="none" strike="noStrike" dirty="0">
                          <a:effectLst/>
                        </a:rPr>
                        <a:t> of helping victims of domestic abuse with a DVPO has been met (improved ratings on the outcomes star).</a:t>
                      </a:r>
                      <a:br>
                        <a:rPr lang="en-US" sz="1100" u="none" strike="noStrike" dirty="0">
                          <a:effectLst/>
                        </a:rPr>
                      </a:br>
                      <a:r>
                        <a:rPr lang="en-US" sz="1100" u="sng" strike="noStrike" dirty="0">
                          <a:effectLst/>
                        </a:rPr>
                        <a:t>Ultimate outcome</a:t>
                      </a:r>
                      <a:r>
                        <a:rPr lang="en-US" sz="1100" u="none" strike="noStrike" dirty="0">
                          <a:effectLst/>
                        </a:rPr>
                        <a:t> to do this across the county is not sustainable without further investment</a:t>
                      </a:r>
                      <a:endParaRPr lang="en-US"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dirty="0" smtClean="0">
                          <a:effectLst/>
                        </a:rPr>
                        <a:t>In progress</a:t>
                      </a:r>
                      <a:endParaRPr lang="en-GB" sz="1100" b="0" i="0" u="none" strike="noStrike" dirty="0">
                        <a:solidFill>
                          <a:srgbClr val="000000"/>
                        </a:solidFill>
                        <a:effectLst/>
                        <a:latin typeface="Calibri"/>
                      </a:endParaRPr>
                    </a:p>
                  </a:txBody>
                  <a:tcPr marL="5346" marR="5346" marT="5346" marB="0" anchor="ctr"/>
                </a:tc>
              </a:tr>
              <a:tr h="522515">
                <a:tc vMerge="1">
                  <a:txBody>
                    <a:bodyPr/>
                    <a:lstStyle/>
                    <a:p>
                      <a:endParaRPr lang="en-GB"/>
                    </a:p>
                  </a:txBody>
                  <a:tcPr/>
                </a:tc>
                <a:tc>
                  <a:txBody>
                    <a:bodyPr/>
                    <a:lstStyle/>
                    <a:p>
                      <a:pPr algn="l" fontAlgn="b"/>
                      <a:r>
                        <a:rPr lang="en-GB" sz="1100" u="none" strike="noStrike" dirty="0" smtClean="0">
                          <a:effectLst/>
                        </a:rPr>
                        <a:t>Engagement </a:t>
                      </a:r>
                      <a:r>
                        <a:rPr lang="en-GB" sz="1100" u="none" strike="noStrike" dirty="0">
                          <a:effectLst/>
                        </a:rPr>
                        <a:t>Strategy </a:t>
                      </a:r>
                      <a:endParaRPr lang="en-GB" sz="1100" b="0" i="0" u="none" strike="noStrike" dirty="0">
                        <a:solidFill>
                          <a:srgbClr val="000000"/>
                        </a:solidFill>
                        <a:effectLst/>
                        <a:latin typeface="Calibri"/>
                      </a:endParaRPr>
                    </a:p>
                  </a:txBody>
                  <a:tcPr marL="5346" marR="5346" marT="5346" marB="0" anchor="ctr"/>
                </a:tc>
                <a:tc>
                  <a:txBody>
                    <a:bodyPr/>
                    <a:lstStyle/>
                    <a:p>
                      <a:pPr algn="l" fontAlgn="b"/>
                      <a:r>
                        <a:rPr lang="en-GB" sz="1100" u="none" strike="noStrike" dirty="0">
                          <a:effectLst/>
                        </a:rPr>
                        <a:t>Model/Strategy</a:t>
                      </a:r>
                      <a:endParaRPr lang="en-GB"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dirty="0">
                          <a:effectLst/>
                        </a:rPr>
                        <a:t>Yes</a:t>
                      </a:r>
                      <a:endParaRPr lang="en-GB" sz="1100" b="0" i="0" u="none" strike="noStrike" dirty="0">
                        <a:solidFill>
                          <a:srgbClr val="000000"/>
                        </a:solidFill>
                        <a:effectLst/>
                        <a:latin typeface="Calibri"/>
                      </a:endParaRPr>
                    </a:p>
                  </a:txBody>
                  <a:tcPr marL="5346" marR="5346" marT="5346" marB="0" anchor="ctr">
                    <a:solidFill>
                      <a:srgbClr val="00B050"/>
                    </a:solidFill>
                  </a:tcPr>
                </a:tc>
                <a:tc>
                  <a:txBody>
                    <a:bodyPr/>
                    <a:lstStyle/>
                    <a:p>
                      <a:pPr algn="l" fontAlgn="b"/>
                      <a:r>
                        <a:rPr lang="en-US" sz="1100" u="sng" strike="noStrike" dirty="0">
                          <a:effectLst/>
                        </a:rPr>
                        <a:t>Immediate outcome </a:t>
                      </a:r>
                      <a:r>
                        <a:rPr lang="en-US" sz="1100" u="none" strike="noStrike" dirty="0">
                          <a:effectLst/>
                        </a:rPr>
                        <a:t>- engagement activities</a:t>
                      </a:r>
                      <a:br>
                        <a:rPr lang="en-US" sz="1100" u="none" strike="noStrike" dirty="0">
                          <a:effectLst/>
                        </a:rPr>
                      </a:br>
                      <a:r>
                        <a:rPr lang="en-US" sz="1100" u="sng" strike="noStrike" dirty="0">
                          <a:effectLst/>
                        </a:rPr>
                        <a:t>Intermediate outcome </a:t>
                      </a:r>
                      <a:r>
                        <a:rPr lang="en-US" sz="1100" u="none" strike="noStrike" dirty="0">
                          <a:effectLst/>
                        </a:rPr>
                        <a:t>- engagement strategy still in development</a:t>
                      </a:r>
                      <a:br>
                        <a:rPr lang="en-US" sz="1100" u="none" strike="noStrike" dirty="0">
                          <a:effectLst/>
                        </a:rPr>
                      </a:br>
                      <a:r>
                        <a:rPr lang="en-US" sz="1100" u="sng" strike="noStrike" dirty="0">
                          <a:effectLst/>
                        </a:rPr>
                        <a:t>Ultimate outcome </a:t>
                      </a:r>
                      <a:r>
                        <a:rPr lang="en-US" sz="1100" u="none" strike="noStrike" dirty="0">
                          <a:effectLst/>
                        </a:rPr>
                        <a:t>- peer support groups for DA survivors</a:t>
                      </a:r>
                      <a:endParaRPr lang="en-US"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dirty="0" smtClean="0">
                          <a:effectLst/>
                        </a:rPr>
                        <a:t>In</a:t>
                      </a:r>
                      <a:r>
                        <a:rPr lang="en-GB" sz="1100" u="none" strike="noStrike" baseline="0" dirty="0" smtClean="0">
                          <a:effectLst/>
                        </a:rPr>
                        <a:t> progress</a:t>
                      </a:r>
                      <a:endParaRPr lang="en-GB" sz="1100" b="0" i="0" u="none" strike="noStrike" dirty="0">
                        <a:solidFill>
                          <a:srgbClr val="000000"/>
                        </a:solidFill>
                        <a:effectLst/>
                        <a:latin typeface="Calibri"/>
                      </a:endParaRPr>
                    </a:p>
                  </a:txBody>
                  <a:tcPr marL="5346" marR="5346" marT="5346" marB="0" anchor="ctr"/>
                </a:tc>
              </a:tr>
              <a:tr h="575392">
                <a:tc>
                  <a:txBody>
                    <a:bodyPr/>
                    <a:lstStyle/>
                    <a:p>
                      <a:pPr algn="ctr" fontAlgn="ctr"/>
                      <a:r>
                        <a:rPr lang="en-GB" sz="1100" b="1" u="none" strike="noStrike" dirty="0">
                          <a:effectLst/>
                        </a:rPr>
                        <a:t>Sexual Abuse</a:t>
                      </a:r>
                      <a:endParaRPr lang="en-GB" sz="1100" b="1" i="0" u="none" strike="noStrike" dirty="0">
                        <a:solidFill>
                          <a:srgbClr val="000000"/>
                        </a:solidFill>
                        <a:effectLst/>
                        <a:latin typeface="Arial"/>
                      </a:endParaRPr>
                    </a:p>
                  </a:txBody>
                  <a:tcPr marL="5346" marR="5346" marT="5346" marB="0" vert="vert270" anchor="ctr"/>
                </a:tc>
                <a:tc>
                  <a:txBody>
                    <a:bodyPr/>
                    <a:lstStyle/>
                    <a:p>
                      <a:pPr algn="l" fontAlgn="b"/>
                      <a:r>
                        <a:rPr lang="en-GB" sz="1100" u="none" strike="noStrike" dirty="0">
                          <a:effectLst/>
                        </a:rPr>
                        <a:t>Self defence programme</a:t>
                      </a:r>
                      <a:endParaRPr lang="en-GB" sz="1100" b="0" i="0" u="none" strike="noStrike" dirty="0">
                        <a:solidFill>
                          <a:srgbClr val="000000"/>
                        </a:solidFill>
                        <a:effectLst/>
                        <a:latin typeface="Calibri"/>
                      </a:endParaRPr>
                    </a:p>
                  </a:txBody>
                  <a:tcPr marL="5346" marR="5346" marT="5346" marB="0" anchor="ctr"/>
                </a:tc>
                <a:tc>
                  <a:txBody>
                    <a:bodyPr/>
                    <a:lstStyle/>
                    <a:p>
                      <a:pPr algn="l" fontAlgn="b"/>
                      <a:r>
                        <a:rPr lang="en-GB" sz="1100" u="none" strike="noStrike" dirty="0">
                          <a:effectLst/>
                        </a:rPr>
                        <a:t>Training</a:t>
                      </a:r>
                      <a:endParaRPr lang="en-GB"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dirty="0">
                          <a:effectLst/>
                        </a:rPr>
                        <a:t>Part</a:t>
                      </a:r>
                      <a:endParaRPr lang="en-GB" sz="1100" b="0" i="0" u="none" strike="noStrike" dirty="0">
                        <a:solidFill>
                          <a:srgbClr val="000000"/>
                        </a:solidFill>
                        <a:effectLst/>
                        <a:latin typeface="Calibri"/>
                      </a:endParaRPr>
                    </a:p>
                  </a:txBody>
                  <a:tcPr marL="5346" marR="5346" marT="5346" marB="0" anchor="ctr">
                    <a:solidFill>
                      <a:srgbClr val="FFC000"/>
                    </a:solidFill>
                  </a:tcPr>
                </a:tc>
                <a:tc>
                  <a:txBody>
                    <a:bodyPr/>
                    <a:lstStyle/>
                    <a:p>
                      <a:pPr algn="l" fontAlgn="b"/>
                      <a:r>
                        <a:rPr lang="en-US" sz="1100" u="sng" strike="noStrike" dirty="0">
                          <a:effectLst/>
                        </a:rPr>
                        <a:t>Immediate outcome</a:t>
                      </a:r>
                      <a:r>
                        <a:rPr lang="en-US" sz="1100" u="none" strike="noStrike" dirty="0">
                          <a:effectLst/>
                        </a:rPr>
                        <a:t> - workshop participants feel empowered was </a:t>
                      </a:r>
                      <a:r>
                        <a:rPr lang="en-US" sz="1100" u="none" strike="noStrike" dirty="0" smtClean="0">
                          <a:effectLst/>
                        </a:rPr>
                        <a:t>met</a:t>
                      </a:r>
                      <a:r>
                        <a:rPr lang="en-US" sz="1100" u="none" strike="noStrike" baseline="0" dirty="0" smtClean="0">
                          <a:effectLst/>
                        </a:rPr>
                        <a:t> but less than half the minimum number of anticipated participants were trained</a:t>
                      </a:r>
                      <a:r>
                        <a:rPr lang="en-US" sz="1100" u="none" strike="noStrike" dirty="0">
                          <a:effectLst/>
                        </a:rPr>
                        <a:t/>
                      </a:r>
                      <a:br>
                        <a:rPr lang="en-US" sz="1100" u="none" strike="noStrike" dirty="0">
                          <a:effectLst/>
                        </a:rPr>
                      </a:br>
                      <a:r>
                        <a:rPr lang="en-US" sz="1100" u="sng" strike="noStrike" dirty="0">
                          <a:effectLst/>
                        </a:rPr>
                        <a:t>Intermediate outcome</a:t>
                      </a:r>
                      <a:r>
                        <a:rPr lang="en-US" sz="1100" u="none" strike="noStrike" dirty="0">
                          <a:effectLst/>
                        </a:rPr>
                        <a:t> </a:t>
                      </a:r>
                      <a:r>
                        <a:rPr lang="en-US" sz="1100" u="none" strike="noStrike" dirty="0" smtClean="0">
                          <a:effectLst/>
                        </a:rPr>
                        <a:t>– Supplemental 6 week follow on advanced </a:t>
                      </a:r>
                      <a:r>
                        <a:rPr lang="en-US" sz="1100" u="none" strike="noStrike" dirty="0">
                          <a:effectLst/>
                        </a:rPr>
                        <a:t>courses </a:t>
                      </a:r>
                      <a:r>
                        <a:rPr lang="en-US" sz="1100" u="none" strike="noStrike" dirty="0" smtClean="0">
                          <a:effectLst/>
                        </a:rPr>
                        <a:t>were </a:t>
                      </a:r>
                      <a:r>
                        <a:rPr lang="en-US" sz="1100" u="none" strike="noStrike" dirty="0">
                          <a:effectLst/>
                        </a:rPr>
                        <a:t>not </a:t>
                      </a:r>
                      <a:r>
                        <a:rPr lang="en-US" sz="1100" u="none" strike="noStrike" dirty="0" smtClean="0">
                          <a:effectLst/>
                        </a:rPr>
                        <a:t>held</a:t>
                      </a:r>
                      <a:endParaRPr lang="en-US"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dirty="0" smtClean="0">
                          <a:effectLst/>
                        </a:rPr>
                        <a:t>Completed</a:t>
                      </a:r>
                      <a:endParaRPr lang="en-GB" sz="1100" b="0" i="0" u="none" strike="noStrike" dirty="0">
                        <a:solidFill>
                          <a:srgbClr val="000000"/>
                        </a:solidFill>
                        <a:effectLst/>
                        <a:latin typeface="Calibri"/>
                      </a:endParaRPr>
                    </a:p>
                  </a:txBody>
                  <a:tcPr marL="5346" marR="5346" marT="5346" marB="0" anchor="ctr"/>
                </a:tc>
              </a:tr>
              <a:tr h="392816">
                <a:tc rowSpan="4">
                  <a:txBody>
                    <a:bodyPr/>
                    <a:lstStyle/>
                    <a:p>
                      <a:pPr algn="ctr" fontAlgn="ctr"/>
                      <a:r>
                        <a:rPr lang="en-GB" sz="1100" b="1" u="none" strike="noStrike" dirty="0">
                          <a:effectLst/>
                        </a:rPr>
                        <a:t>Hate Crime</a:t>
                      </a:r>
                      <a:endParaRPr lang="en-GB" sz="1100" b="1" i="0" u="none" strike="noStrike" dirty="0">
                        <a:solidFill>
                          <a:srgbClr val="000000"/>
                        </a:solidFill>
                        <a:effectLst/>
                        <a:latin typeface="Arial"/>
                      </a:endParaRPr>
                    </a:p>
                  </a:txBody>
                  <a:tcPr marL="5346" marR="5346" marT="5346" marB="0" vert="vert270" anchor="ctr"/>
                </a:tc>
                <a:tc>
                  <a:txBody>
                    <a:bodyPr/>
                    <a:lstStyle/>
                    <a:p>
                      <a:pPr algn="l" fontAlgn="b"/>
                      <a:r>
                        <a:rPr lang="en-GB" sz="1100" u="none" strike="noStrike">
                          <a:effectLst/>
                        </a:rPr>
                        <a:t>School preventative workshops</a:t>
                      </a:r>
                      <a:endParaRPr lang="en-GB" sz="1100" b="0" i="0" u="none" strike="noStrike">
                        <a:solidFill>
                          <a:srgbClr val="000000"/>
                        </a:solidFill>
                        <a:effectLst/>
                        <a:latin typeface="Calibri"/>
                      </a:endParaRPr>
                    </a:p>
                  </a:txBody>
                  <a:tcPr marL="5346" marR="5346" marT="5346" marB="0" anchor="ctr"/>
                </a:tc>
                <a:tc>
                  <a:txBody>
                    <a:bodyPr/>
                    <a:lstStyle/>
                    <a:p>
                      <a:pPr algn="l" fontAlgn="b"/>
                      <a:r>
                        <a:rPr lang="en-GB" sz="1100" u="none" strike="noStrike" dirty="0">
                          <a:effectLst/>
                        </a:rPr>
                        <a:t>Training</a:t>
                      </a:r>
                      <a:endParaRPr lang="en-GB"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dirty="0">
                          <a:effectLst/>
                        </a:rPr>
                        <a:t>Yes</a:t>
                      </a:r>
                      <a:endParaRPr lang="en-GB" sz="1100" b="0" i="0" u="none" strike="noStrike" dirty="0">
                        <a:solidFill>
                          <a:srgbClr val="000000"/>
                        </a:solidFill>
                        <a:effectLst/>
                        <a:latin typeface="Calibri"/>
                      </a:endParaRPr>
                    </a:p>
                  </a:txBody>
                  <a:tcPr marL="5346" marR="5346" marT="5346" marB="0" anchor="ctr">
                    <a:solidFill>
                      <a:srgbClr val="00B050"/>
                    </a:solidFill>
                  </a:tcPr>
                </a:tc>
                <a:tc>
                  <a:txBody>
                    <a:bodyPr/>
                    <a:lstStyle/>
                    <a:p>
                      <a:pPr algn="l" fontAlgn="b"/>
                      <a:r>
                        <a:rPr lang="en-US" sz="1100" u="sng" strike="noStrike" dirty="0">
                          <a:effectLst/>
                        </a:rPr>
                        <a:t>Immediate outcome</a:t>
                      </a:r>
                      <a:r>
                        <a:rPr lang="en-US" sz="1100" u="none" strike="noStrike" dirty="0">
                          <a:effectLst/>
                        </a:rPr>
                        <a:t> - workshop participants knowing more about Hate Crime was </a:t>
                      </a:r>
                      <a:r>
                        <a:rPr lang="en-US" sz="1100" u="none" strike="noStrike" dirty="0" smtClean="0">
                          <a:effectLst/>
                        </a:rPr>
                        <a:t>met</a:t>
                      </a:r>
                    </a:p>
                    <a:p>
                      <a:pPr algn="l" fontAlgn="b"/>
                      <a:r>
                        <a:rPr lang="en-US" sz="1100" b="0" i="0" u="sng" strike="noStrike" dirty="0" smtClean="0">
                          <a:solidFill>
                            <a:srgbClr val="000000"/>
                          </a:solidFill>
                          <a:effectLst/>
                          <a:latin typeface="Calibri"/>
                        </a:rPr>
                        <a:t>Ultimate outcome</a:t>
                      </a:r>
                      <a:r>
                        <a:rPr lang="en-US" sz="1100" b="0" i="0" u="none" strike="noStrike" dirty="0" smtClean="0">
                          <a:solidFill>
                            <a:srgbClr val="000000"/>
                          </a:solidFill>
                          <a:effectLst/>
                          <a:latin typeface="Calibri"/>
                        </a:rPr>
                        <a:t> – increase community</a:t>
                      </a:r>
                      <a:r>
                        <a:rPr lang="en-US" sz="1100" b="0" i="0" u="none" strike="noStrike" baseline="0" dirty="0" smtClean="0">
                          <a:solidFill>
                            <a:srgbClr val="000000"/>
                          </a:solidFill>
                          <a:effectLst/>
                          <a:latin typeface="Calibri"/>
                        </a:rPr>
                        <a:t> awareness of hate crime and encourage greater reporting  of hate crime</a:t>
                      </a:r>
                      <a:endParaRPr lang="en-US"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a:effectLst/>
                        </a:rPr>
                        <a:t>Completed</a:t>
                      </a:r>
                      <a:endParaRPr lang="en-GB" sz="1100" b="0" i="0" u="none" strike="noStrike">
                        <a:solidFill>
                          <a:srgbClr val="000000"/>
                        </a:solidFill>
                        <a:effectLst/>
                        <a:latin typeface="Calibri"/>
                      </a:endParaRPr>
                    </a:p>
                  </a:txBody>
                  <a:tcPr marL="5346" marR="5346" marT="5346" marB="0" anchor="ctr"/>
                </a:tc>
              </a:tr>
              <a:tr h="608588">
                <a:tc vMerge="1">
                  <a:txBody>
                    <a:bodyPr/>
                    <a:lstStyle/>
                    <a:p>
                      <a:endParaRPr lang="en-GB"/>
                    </a:p>
                  </a:txBody>
                  <a:tcPr/>
                </a:tc>
                <a:tc>
                  <a:txBody>
                    <a:bodyPr/>
                    <a:lstStyle/>
                    <a:p>
                      <a:pPr algn="l" fontAlgn="b"/>
                      <a:r>
                        <a:rPr lang="en-GB" sz="1100" u="none" strike="noStrike">
                          <a:effectLst/>
                        </a:rPr>
                        <a:t>HIRCS &amp; HCA Development</a:t>
                      </a:r>
                      <a:endParaRPr lang="en-GB" sz="1100" b="0" i="0" u="none" strike="noStrike">
                        <a:solidFill>
                          <a:srgbClr val="000000"/>
                        </a:solidFill>
                        <a:effectLst/>
                        <a:latin typeface="Calibri"/>
                      </a:endParaRPr>
                    </a:p>
                  </a:txBody>
                  <a:tcPr marL="5346" marR="5346" marT="5346" marB="0" anchor="ctr"/>
                </a:tc>
                <a:tc>
                  <a:txBody>
                    <a:bodyPr/>
                    <a:lstStyle/>
                    <a:p>
                      <a:pPr algn="l" fontAlgn="b"/>
                      <a:r>
                        <a:rPr lang="en-GB" sz="1100" u="none" strike="noStrike" dirty="0">
                          <a:effectLst/>
                        </a:rPr>
                        <a:t>Model/Strategy</a:t>
                      </a:r>
                      <a:endParaRPr lang="en-GB"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a:effectLst/>
                        </a:rPr>
                        <a:t>Yes</a:t>
                      </a:r>
                      <a:endParaRPr lang="en-GB" sz="1100" b="0" i="0" u="none" strike="noStrike">
                        <a:solidFill>
                          <a:srgbClr val="000000"/>
                        </a:solidFill>
                        <a:effectLst/>
                        <a:latin typeface="Calibri"/>
                      </a:endParaRPr>
                    </a:p>
                  </a:txBody>
                  <a:tcPr marL="5346" marR="5346" marT="5346" marB="0" anchor="ctr">
                    <a:solidFill>
                      <a:srgbClr val="00B050"/>
                    </a:solidFill>
                  </a:tcPr>
                </a:tc>
                <a:tc>
                  <a:txBody>
                    <a:bodyPr/>
                    <a:lstStyle/>
                    <a:p>
                      <a:pPr algn="l" fontAlgn="b"/>
                      <a:r>
                        <a:rPr lang="en-US" sz="1100" u="sng" strike="noStrike" dirty="0">
                          <a:effectLst/>
                        </a:rPr>
                        <a:t>Immediate outcome</a:t>
                      </a:r>
                      <a:r>
                        <a:rPr lang="en-US" sz="1100" u="none" strike="noStrike" dirty="0">
                          <a:effectLst/>
                        </a:rPr>
                        <a:t> to increase number of HIRCs and HCAS met</a:t>
                      </a:r>
                      <a:br>
                        <a:rPr lang="en-US" sz="1100" u="none" strike="noStrike" dirty="0">
                          <a:effectLst/>
                        </a:rPr>
                      </a:br>
                      <a:r>
                        <a:rPr lang="en-US" sz="1100" u="sng" strike="noStrike" dirty="0">
                          <a:effectLst/>
                        </a:rPr>
                        <a:t>Ultimate outcome</a:t>
                      </a:r>
                      <a:r>
                        <a:rPr lang="en-US" sz="1100" u="none" strike="noStrike" dirty="0">
                          <a:effectLst/>
                        </a:rPr>
                        <a:t> to </a:t>
                      </a:r>
                      <a:r>
                        <a:rPr lang="en-US" sz="1100" u="none" strike="noStrike" dirty="0" smtClean="0">
                          <a:effectLst/>
                        </a:rPr>
                        <a:t>increase</a:t>
                      </a:r>
                      <a:r>
                        <a:rPr lang="en-US" sz="1100" u="none" strike="noStrike" baseline="0" dirty="0" smtClean="0">
                          <a:effectLst/>
                        </a:rPr>
                        <a:t> the  ability of victims  to be able to report hate incidents locally and improve community understanding of hate crime through the work of Hate Crime Ambassadors as part of ‘Stop the Hate’.</a:t>
                      </a:r>
                      <a:endParaRPr lang="en-US"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dirty="0" smtClean="0">
                          <a:effectLst/>
                        </a:rPr>
                        <a:t>In progress</a:t>
                      </a:r>
                      <a:endParaRPr lang="en-GB" sz="1100" b="0" i="0" u="none" strike="noStrike" dirty="0">
                        <a:solidFill>
                          <a:srgbClr val="000000"/>
                        </a:solidFill>
                        <a:effectLst/>
                        <a:latin typeface="Calibri"/>
                      </a:endParaRPr>
                    </a:p>
                  </a:txBody>
                  <a:tcPr marL="5346" marR="5346" marT="5346" marB="0" anchor="ctr"/>
                </a:tc>
              </a:tr>
              <a:tr h="394274">
                <a:tc vMerge="1">
                  <a:txBody>
                    <a:bodyPr/>
                    <a:lstStyle/>
                    <a:p>
                      <a:endParaRPr lang="en-GB"/>
                    </a:p>
                  </a:txBody>
                  <a:tcPr/>
                </a:tc>
                <a:tc>
                  <a:txBody>
                    <a:bodyPr/>
                    <a:lstStyle/>
                    <a:p>
                      <a:pPr algn="l" fontAlgn="b"/>
                      <a:r>
                        <a:rPr lang="en-US" sz="1100" u="none" strike="noStrike" dirty="0">
                          <a:effectLst/>
                        </a:rPr>
                        <a:t>Hate Crime workshops for Deaf Residents</a:t>
                      </a:r>
                      <a:endParaRPr lang="en-US" sz="1100" b="0" i="0" u="none" strike="noStrike" dirty="0">
                        <a:solidFill>
                          <a:srgbClr val="000000"/>
                        </a:solidFill>
                        <a:effectLst/>
                        <a:latin typeface="Calibri"/>
                      </a:endParaRPr>
                    </a:p>
                  </a:txBody>
                  <a:tcPr marL="5346" marR="5346" marT="5346" marB="0" anchor="ctr"/>
                </a:tc>
                <a:tc>
                  <a:txBody>
                    <a:bodyPr/>
                    <a:lstStyle/>
                    <a:p>
                      <a:pPr algn="l" fontAlgn="b"/>
                      <a:r>
                        <a:rPr lang="en-GB" sz="1100" u="none" strike="noStrike" dirty="0">
                          <a:effectLst/>
                        </a:rPr>
                        <a:t>Training</a:t>
                      </a:r>
                      <a:endParaRPr lang="en-GB"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dirty="0">
                          <a:effectLst/>
                        </a:rPr>
                        <a:t>Yes</a:t>
                      </a:r>
                      <a:endParaRPr lang="en-GB" sz="1100" b="0" i="0" u="none" strike="noStrike" dirty="0">
                        <a:solidFill>
                          <a:srgbClr val="000000"/>
                        </a:solidFill>
                        <a:effectLst/>
                        <a:latin typeface="Calibri"/>
                      </a:endParaRPr>
                    </a:p>
                  </a:txBody>
                  <a:tcPr marL="5346" marR="5346" marT="5346" marB="0" anchor="ctr">
                    <a:solidFill>
                      <a:srgbClr val="00B050"/>
                    </a:solidFill>
                  </a:tcPr>
                </a:tc>
                <a:tc>
                  <a:txBody>
                    <a:bodyPr/>
                    <a:lstStyle/>
                    <a:p>
                      <a:pPr algn="l" fontAlgn="b"/>
                      <a:r>
                        <a:rPr lang="en-US" sz="1100" u="sng" strike="noStrike" dirty="0">
                          <a:effectLst/>
                        </a:rPr>
                        <a:t>Immediate outcome</a:t>
                      </a:r>
                      <a:r>
                        <a:rPr lang="en-US" sz="1100" u="none" strike="noStrike" dirty="0">
                          <a:effectLst/>
                        </a:rPr>
                        <a:t> of raising awareness has been met</a:t>
                      </a:r>
                      <a:endParaRPr lang="en-US"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a:effectLst/>
                        </a:rPr>
                        <a:t>Completed</a:t>
                      </a:r>
                      <a:endParaRPr lang="en-GB" sz="1100" b="0" i="0" u="none" strike="noStrike">
                        <a:solidFill>
                          <a:srgbClr val="000000"/>
                        </a:solidFill>
                        <a:effectLst/>
                        <a:latin typeface="Calibri"/>
                      </a:endParaRPr>
                    </a:p>
                  </a:txBody>
                  <a:tcPr marL="5346" marR="5346" marT="5346" marB="0" anchor="ctr"/>
                </a:tc>
              </a:tr>
              <a:tr h="558140">
                <a:tc vMerge="1">
                  <a:txBody>
                    <a:bodyPr/>
                    <a:lstStyle/>
                    <a:p>
                      <a:endParaRPr lang="en-GB"/>
                    </a:p>
                  </a:txBody>
                  <a:tcPr/>
                </a:tc>
                <a:tc>
                  <a:txBody>
                    <a:bodyPr/>
                    <a:lstStyle/>
                    <a:p>
                      <a:pPr algn="l" fontAlgn="b"/>
                      <a:r>
                        <a:rPr lang="en-GB" sz="1100" u="none" strike="noStrike" dirty="0">
                          <a:effectLst/>
                        </a:rPr>
                        <a:t>Young Persons Pilot</a:t>
                      </a:r>
                      <a:endParaRPr lang="en-GB" sz="1100" b="0" i="0" u="none" strike="noStrike" dirty="0">
                        <a:solidFill>
                          <a:srgbClr val="000000"/>
                        </a:solidFill>
                        <a:effectLst/>
                        <a:latin typeface="Calibri"/>
                      </a:endParaRPr>
                    </a:p>
                  </a:txBody>
                  <a:tcPr marL="5346" marR="5346" marT="5346" marB="0" anchor="ctr"/>
                </a:tc>
                <a:tc>
                  <a:txBody>
                    <a:bodyPr/>
                    <a:lstStyle/>
                    <a:p>
                      <a:pPr algn="l" fontAlgn="b"/>
                      <a:r>
                        <a:rPr lang="en-GB" sz="1100" u="none" strike="noStrike" dirty="0">
                          <a:effectLst/>
                        </a:rPr>
                        <a:t>Evidence Base </a:t>
                      </a:r>
                      <a:br>
                        <a:rPr lang="en-GB" sz="1100" u="none" strike="noStrike" dirty="0">
                          <a:effectLst/>
                        </a:rPr>
                      </a:br>
                      <a:r>
                        <a:rPr lang="en-GB" sz="1100" u="none" strike="noStrike" dirty="0">
                          <a:effectLst/>
                        </a:rPr>
                        <a:t>Direct Support</a:t>
                      </a:r>
                      <a:endParaRPr lang="en-GB"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dirty="0">
                          <a:effectLst/>
                        </a:rPr>
                        <a:t>No data</a:t>
                      </a:r>
                      <a:endParaRPr lang="en-GB" sz="1100" b="0" i="0" u="none" strike="noStrike" dirty="0">
                        <a:solidFill>
                          <a:srgbClr val="000000"/>
                        </a:solidFill>
                        <a:effectLst/>
                        <a:latin typeface="Calibri"/>
                      </a:endParaRPr>
                    </a:p>
                  </a:txBody>
                  <a:tcPr marL="5346" marR="5346" marT="5346" marB="0" anchor="ctr">
                    <a:solidFill>
                      <a:srgbClr val="00B0F0"/>
                    </a:solidFill>
                  </a:tcPr>
                </a:tc>
                <a:tc>
                  <a:txBody>
                    <a:bodyPr/>
                    <a:lstStyle/>
                    <a:p>
                      <a:pPr algn="l" fontAlgn="b"/>
                      <a:r>
                        <a:rPr lang="en-US" sz="1100" u="sng" strike="noStrike" dirty="0">
                          <a:effectLst/>
                        </a:rPr>
                        <a:t>Immediate outcome</a:t>
                      </a:r>
                      <a:r>
                        <a:rPr lang="en-US" sz="1100" u="none" strike="noStrike" dirty="0">
                          <a:effectLst/>
                        </a:rPr>
                        <a:t> of mapping existing support pathways for young victims of crime is in progress </a:t>
                      </a:r>
                      <a:br>
                        <a:rPr lang="en-US" sz="1100" u="none" strike="noStrike" dirty="0">
                          <a:effectLst/>
                        </a:rPr>
                      </a:br>
                      <a:r>
                        <a:rPr lang="en-US" sz="1100" u="sng" strike="noStrike" dirty="0">
                          <a:effectLst/>
                        </a:rPr>
                        <a:t>Ultimate outcome</a:t>
                      </a:r>
                      <a:r>
                        <a:rPr lang="en-US" sz="1100" u="none" strike="noStrike" dirty="0">
                          <a:effectLst/>
                        </a:rPr>
                        <a:t> of direct support not yet implemented</a:t>
                      </a:r>
                      <a:endParaRPr lang="en-US" sz="1100" b="0" i="0" u="none" strike="noStrike" dirty="0">
                        <a:solidFill>
                          <a:srgbClr val="000000"/>
                        </a:solidFill>
                        <a:effectLst/>
                        <a:latin typeface="Calibri"/>
                      </a:endParaRPr>
                    </a:p>
                  </a:txBody>
                  <a:tcPr marL="5346" marR="5346" marT="5346" marB="0" anchor="ctr"/>
                </a:tc>
                <a:tc>
                  <a:txBody>
                    <a:bodyPr/>
                    <a:lstStyle/>
                    <a:p>
                      <a:pPr algn="ctr" fontAlgn="b"/>
                      <a:r>
                        <a:rPr lang="en-GB" sz="1100" u="none" strike="noStrike" dirty="0" smtClean="0">
                          <a:effectLst/>
                        </a:rPr>
                        <a:t>In progress</a:t>
                      </a:r>
                      <a:endParaRPr lang="en-GB" sz="1100" b="0" i="0" u="none" strike="noStrike" dirty="0">
                        <a:solidFill>
                          <a:srgbClr val="000000"/>
                        </a:solidFill>
                        <a:effectLst/>
                        <a:latin typeface="Calibri"/>
                      </a:endParaRPr>
                    </a:p>
                  </a:txBody>
                  <a:tcPr marL="5346" marR="5346" marT="5346" marB="0" anchor="ctr"/>
                </a:tc>
              </a:tr>
            </a:tbl>
          </a:graphicData>
        </a:graphic>
      </p:graphicFrame>
      <p:sp>
        <p:nvSpPr>
          <p:cNvPr id="5" name="Slide Number Placeholder 4"/>
          <p:cNvSpPr>
            <a:spLocks noGrp="1"/>
          </p:cNvSpPr>
          <p:nvPr>
            <p:ph type="sldNum" sz="quarter" idx="12"/>
          </p:nvPr>
        </p:nvSpPr>
        <p:spPr/>
        <p:txBody>
          <a:bodyPr/>
          <a:lstStyle/>
          <a:p>
            <a:fld id="{4EBAE998-DB2D-4048-A605-94BC3B7CA4D1}" type="slidenum">
              <a:rPr lang="en-GB" smtClean="0"/>
              <a:t>4</a:t>
            </a:fld>
            <a:endParaRPr lang="en-GB"/>
          </a:p>
        </p:txBody>
      </p:sp>
    </p:spTree>
    <p:extLst>
      <p:ext uri="{BB962C8B-B14F-4D97-AF65-F5344CB8AC3E}">
        <p14:creationId xmlns:p14="http://schemas.microsoft.com/office/powerpoint/2010/main" val="2216263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075" y="222621"/>
            <a:ext cx="10515600" cy="1000537"/>
          </a:xfrm>
        </p:spPr>
        <p:txBody>
          <a:bodyPr/>
          <a:lstStyle/>
          <a:p>
            <a:r>
              <a:rPr lang="en-GB" dirty="0" smtClean="0"/>
              <a:t>Findings (1)</a:t>
            </a:r>
            <a:endParaRPr lang="en-GB" dirty="0"/>
          </a:p>
        </p:txBody>
      </p:sp>
      <p:sp>
        <p:nvSpPr>
          <p:cNvPr id="3" name="Content Placeholder 2"/>
          <p:cNvSpPr>
            <a:spLocks noGrp="1"/>
          </p:cNvSpPr>
          <p:nvPr>
            <p:ph idx="1"/>
          </p:nvPr>
        </p:nvSpPr>
        <p:spPr>
          <a:xfrm>
            <a:off x="838200" y="1306287"/>
            <a:ext cx="10515600" cy="4975760"/>
          </a:xfrm>
        </p:spPr>
        <p:txBody>
          <a:bodyPr>
            <a:normAutofit fontScale="85000" lnSpcReduction="20000"/>
          </a:bodyPr>
          <a:lstStyle/>
          <a:p>
            <a:r>
              <a:rPr lang="en-GB" sz="3300" dirty="0" smtClean="0"/>
              <a:t>The pathfinders agreed that their projects would benefit from being part of a longer funding cycle going forward – three year funding cycle would give the opportunity to test projects, use learning from the projects to ensure the required outcomes are delivered. </a:t>
            </a:r>
          </a:p>
          <a:p>
            <a:r>
              <a:rPr lang="en-GB" sz="3300" dirty="0" smtClean="0"/>
              <a:t>They recognised that notwithstanding the nature of the pathfinders they still felt that the timescales were very tight and had an impact on the successful delivery of their projects. </a:t>
            </a:r>
          </a:p>
          <a:p>
            <a:r>
              <a:rPr lang="en-GB" sz="3300" dirty="0" smtClean="0"/>
              <a:t>All Pathfinder projects found the final evaluation meeting a real opportunity to explore barriers to the success of the pathfinders – getting together with a group of like minded people to develop a culture of sharing to give ideas and solutions for removing barriers. </a:t>
            </a:r>
          </a:p>
          <a:p>
            <a:r>
              <a:rPr lang="en-US" sz="3300" dirty="0"/>
              <a:t>While there has been limited success in the delivery of some outcomes in the individual pathfinders – there is evidence that the right aims have been identified but the delivery approach would need to be revised to achieve greater success. </a:t>
            </a:r>
          </a:p>
          <a:p>
            <a:endParaRPr lang="en-GB" dirty="0"/>
          </a:p>
        </p:txBody>
      </p:sp>
      <p:sp>
        <p:nvSpPr>
          <p:cNvPr id="5" name="Slide Number Placeholder 4"/>
          <p:cNvSpPr>
            <a:spLocks noGrp="1"/>
          </p:cNvSpPr>
          <p:nvPr>
            <p:ph type="sldNum" sz="quarter" idx="12"/>
          </p:nvPr>
        </p:nvSpPr>
        <p:spPr/>
        <p:txBody>
          <a:bodyPr/>
          <a:lstStyle/>
          <a:p>
            <a:fld id="{4EBAE998-DB2D-4048-A605-94BC3B7CA4D1}" type="slidenum">
              <a:rPr lang="en-GB" smtClean="0"/>
              <a:t>5</a:t>
            </a:fld>
            <a:endParaRPr lang="en-GB"/>
          </a:p>
        </p:txBody>
      </p:sp>
    </p:spTree>
    <p:extLst>
      <p:ext uri="{BB962C8B-B14F-4D97-AF65-F5344CB8AC3E}">
        <p14:creationId xmlns:p14="http://schemas.microsoft.com/office/powerpoint/2010/main" val="2364234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6996"/>
            <a:ext cx="10515600" cy="846158"/>
          </a:xfrm>
        </p:spPr>
        <p:txBody>
          <a:bodyPr/>
          <a:lstStyle/>
          <a:p>
            <a:r>
              <a:rPr lang="en-GB" dirty="0" smtClean="0"/>
              <a:t>Findings (2)</a:t>
            </a:r>
            <a:endParaRPr lang="en-GB" dirty="0"/>
          </a:p>
        </p:txBody>
      </p:sp>
      <p:sp>
        <p:nvSpPr>
          <p:cNvPr id="3" name="Content Placeholder 2"/>
          <p:cNvSpPr>
            <a:spLocks noGrp="1"/>
          </p:cNvSpPr>
          <p:nvPr>
            <p:ph idx="1"/>
          </p:nvPr>
        </p:nvSpPr>
        <p:spPr>
          <a:xfrm>
            <a:off x="838200" y="1140031"/>
            <a:ext cx="5135088" cy="5201392"/>
          </a:xfrm>
        </p:spPr>
        <p:txBody>
          <a:bodyPr>
            <a:normAutofit/>
          </a:bodyPr>
          <a:lstStyle/>
          <a:p>
            <a:pPr marL="0" indent="0">
              <a:buNone/>
            </a:pPr>
            <a:r>
              <a:rPr lang="en-GB" sz="3200" dirty="0" smtClean="0"/>
              <a:t>In many cases, we have been unable to fully measure the effectiveness of the programme for the relevant client group</a:t>
            </a:r>
          </a:p>
          <a:p>
            <a:pPr marL="0" indent="0">
              <a:buNone/>
            </a:pPr>
            <a:endParaRPr lang="en-GB" sz="3200" dirty="0" smtClean="0"/>
          </a:p>
          <a:p>
            <a:pPr marL="0" indent="0">
              <a:buNone/>
            </a:pPr>
            <a:r>
              <a:rPr lang="en-GB" sz="3200" dirty="0" smtClean="0"/>
              <a:t>Some pathfinders found barriers that they had to work around to achieve success (see across for examples)</a:t>
            </a:r>
          </a:p>
          <a:p>
            <a:pPr marL="0" indent="0">
              <a:buNone/>
            </a:pPr>
            <a:endParaRPr lang="en-GB" dirty="0" smtClean="0"/>
          </a:p>
        </p:txBody>
      </p:sp>
      <p:sp>
        <p:nvSpPr>
          <p:cNvPr id="5" name="Slide Number Placeholder 4"/>
          <p:cNvSpPr>
            <a:spLocks noGrp="1"/>
          </p:cNvSpPr>
          <p:nvPr>
            <p:ph type="sldNum" sz="quarter" idx="12"/>
          </p:nvPr>
        </p:nvSpPr>
        <p:spPr/>
        <p:txBody>
          <a:bodyPr/>
          <a:lstStyle/>
          <a:p>
            <a:fld id="{4EBAE998-DB2D-4048-A605-94BC3B7CA4D1}" type="slidenum">
              <a:rPr lang="en-GB" smtClean="0"/>
              <a:t>6</a:t>
            </a:fld>
            <a:endParaRPr lang="en-GB"/>
          </a:p>
        </p:txBody>
      </p:sp>
      <p:sp>
        <p:nvSpPr>
          <p:cNvPr id="8" name="TextBox 7"/>
          <p:cNvSpPr txBox="1"/>
          <p:nvPr/>
        </p:nvSpPr>
        <p:spPr>
          <a:xfrm>
            <a:off x="11507190" y="4560125"/>
            <a:ext cx="451262" cy="369332"/>
          </a:xfrm>
          <a:prstGeom prst="rect">
            <a:avLst/>
          </a:prstGeom>
          <a:noFill/>
        </p:spPr>
        <p:txBody>
          <a:bodyPr wrap="square" rtlCol="0">
            <a:spAutoFit/>
          </a:bodyPr>
          <a:lstStyle/>
          <a:p>
            <a:endParaRPr lang="en-GB" dirty="0"/>
          </a:p>
        </p:txBody>
      </p:sp>
      <p:sp>
        <p:nvSpPr>
          <p:cNvPr id="10" name="Rounded Rectangle 9"/>
          <p:cNvSpPr/>
          <p:nvPr/>
        </p:nvSpPr>
        <p:spPr>
          <a:xfrm>
            <a:off x="6293922" y="261257"/>
            <a:ext cx="5557652" cy="61395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School workshops </a:t>
            </a:r>
            <a:r>
              <a:rPr lang="en-US" sz="1600" dirty="0"/>
              <a:t>could not </a:t>
            </a:r>
            <a:r>
              <a:rPr lang="en-US" sz="1600" dirty="0" smtClean="0"/>
              <a:t>be held until </a:t>
            </a:r>
            <a:r>
              <a:rPr lang="en-US" sz="1600" dirty="0"/>
              <a:t>the appropriate classes were timetabled which means that the measurement of the impact of the workshops will happen outside the pathfinder project </a:t>
            </a:r>
            <a:r>
              <a:rPr lang="en-US" sz="1600" dirty="0" smtClean="0"/>
              <a:t>period (3 </a:t>
            </a:r>
            <a:r>
              <a:rPr lang="en-US" sz="1600" dirty="0"/>
              <a:t>months after the workshops</a:t>
            </a:r>
            <a:r>
              <a:rPr lang="en-US" sz="1600" dirty="0" smtClean="0"/>
              <a:t>)</a:t>
            </a:r>
          </a:p>
          <a:p>
            <a:pPr marL="285750" indent="-285750">
              <a:buFont typeface="Arial" panose="020B0604020202020204" pitchFamily="34" charset="0"/>
              <a:buChar char="•"/>
            </a:pPr>
            <a:endParaRPr lang="en-US" sz="1600" dirty="0"/>
          </a:p>
          <a:p>
            <a:r>
              <a:rPr lang="en-US" sz="1600" dirty="0"/>
              <a:t>SERICC had to rely on the ‘Host Organisations’ to publicise the workshops, carry out workshop related administrative </a:t>
            </a:r>
            <a:r>
              <a:rPr lang="en-US" sz="1600" dirty="0" smtClean="0"/>
              <a:t>tasks, </a:t>
            </a:r>
            <a:r>
              <a:rPr lang="en-US" sz="1600" dirty="0"/>
              <a:t>and encourage recruitment from their clients; more needed to be done to show the benefits to clients and alignment to host </a:t>
            </a:r>
            <a:r>
              <a:rPr lang="en-US" sz="1600" dirty="0" smtClean="0"/>
              <a:t>objectives</a:t>
            </a:r>
          </a:p>
          <a:p>
            <a:endParaRPr lang="en-US" sz="1600" dirty="0"/>
          </a:p>
          <a:p>
            <a:r>
              <a:rPr lang="en-US" sz="1600" dirty="0"/>
              <a:t>Safer places had to work with other organisations to increase the awareness of the difference between elder abuse (safeguarding) and domestic </a:t>
            </a:r>
            <a:r>
              <a:rPr lang="en-US" sz="1600" dirty="0" smtClean="0"/>
              <a:t>abuse</a:t>
            </a:r>
          </a:p>
          <a:p>
            <a:pPr marL="285750" indent="-285750">
              <a:buFont typeface="Arial" panose="020B0604020202020204" pitchFamily="34" charset="0"/>
              <a:buChar char="•"/>
            </a:pPr>
            <a:endParaRPr lang="en-US" sz="1600" dirty="0"/>
          </a:p>
          <a:p>
            <a:r>
              <a:rPr lang="en-US" sz="1600" dirty="0" smtClean="0"/>
              <a:t>C&amp;TWR </a:t>
            </a:r>
            <a:r>
              <a:rPr lang="en-US" sz="1600" dirty="0"/>
              <a:t>working with ARU – increasing ARU awareness of the sensitive and confidential nature of working with domestic abuse </a:t>
            </a:r>
            <a:r>
              <a:rPr lang="en-US" sz="1600" dirty="0" smtClean="0"/>
              <a:t>survivors</a:t>
            </a:r>
          </a:p>
          <a:p>
            <a:endParaRPr lang="en-US" sz="1600" dirty="0"/>
          </a:p>
          <a:p>
            <a:r>
              <a:rPr lang="en-US" sz="1600" dirty="0"/>
              <a:t>Victim Support  - used different routes for the recruitment of staff to deliver their projects so either internally (short timeframe) or externally (delayed the project start due to length of the process)</a:t>
            </a:r>
          </a:p>
        </p:txBody>
      </p:sp>
    </p:spTree>
    <p:extLst>
      <p:ext uri="{BB962C8B-B14F-4D97-AF65-F5344CB8AC3E}">
        <p14:creationId xmlns:p14="http://schemas.microsoft.com/office/powerpoint/2010/main" val="465753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4496"/>
            <a:ext cx="10515600" cy="890469"/>
          </a:xfrm>
        </p:spPr>
        <p:txBody>
          <a:bodyPr/>
          <a:lstStyle/>
          <a:p>
            <a:r>
              <a:rPr lang="en-GB" dirty="0" smtClean="0"/>
              <a:t>Findings (3)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54123968"/>
              </p:ext>
            </p:extLst>
          </p:nvPr>
        </p:nvGraphicFramePr>
        <p:xfrm>
          <a:off x="838200" y="1140031"/>
          <a:ext cx="10515600" cy="5153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4EBAE998-DB2D-4048-A605-94BC3B7CA4D1}" type="slidenum">
              <a:rPr lang="en-GB" smtClean="0"/>
              <a:t>7</a:t>
            </a:fld>
            <a:endParaRPr lang="en-GB"/>
          </a:p>
        </p:txBody>
      </p:sp>
    </p:spTree>
    <p:extLst>
      <p:ext uri="{BB962C8B-B14F-4D97-AF65-F5344CB8AC3E}">
        <p14:creationId xmlns:p14="http://schemas.microsoft.com/office/powerpoint/2010/main" val="3989575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449" y="234497"/>
            <a:ext cx="10515600" cy="798657"/>
          </a:xfrm>
        </p:spPr>
        <p:txBody>
          <a:bodyPr/>
          <a:lstStyle/>
          <a:p>
            <a:r>
              <a:rPr lang="en-GB" dirty="0" smtClean="0"/>
              <a:t>Findings (4)</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42849707"/>
              </p:ext>
            </p:extLst>
          </p:nvPr>
        </p:nvGraphicFramePr>
        <p:xfrm>
          <a:off x="838200" y="1294410"/>
          <a:ext cx="10515600" cy="48825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4EBAE998-DB2D-4048-A605-94BC3B7CA4D1}" type="slidenum">
              <a:rPr lang="en-GB" smtClean="0"/>
              <a:t>8</a:t>
            </a:fld>
            <a:endParaRPr lang="en-GB"/>
          </a:p>
        </p:txBody>
      </p:sp>
    </p:spTree>
    <p:extLst>
      <p:ext uri="{BB962C8B-B14F-4D97-AF65-F5344CB8AC3E}">
        <p14:creationId xmlns:p14="http://schemas.microsoft.com/office/powerpoint/2010/main" val="2891691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2856</TotalTime>
  <Words>1473</Words>
  <Application>Microsoft Office PowerPoint</Application>
  <PresentationFormat>Custom</PresentationFormat>
  <Paragraphs>138</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Review of Essex PCC’s Victims’ services Pathfinder programme</vt:lpstr>
      <vt:lpstr>Executive Summary</vt:lpstr>
      <vt:lpstr>The successful pathfinder bids </vt:lpstr>
      <vt:lpstr>Pathfinder Programme Overview</vt:lpstr>
      <vt:lpstr>Findings (1)</vt:lpstr>
      <vt:lpstr>Findings (2)</vt:lpstr>
      <vt:lpstr>Findings (3)</vt:lpstr>
      <vt:lpstr>Findings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key market development challenges facing the Council over the next few years?</dc:title>
  <dc:creator>Deborah Brigid</dc:creator>
  <cp:lastModifiedBy>Gina Marden 42076255</cp:lastModifiedBy>
  <cp:revision>106</cp:revision>
  <cp:lastPrinted>2014-11-19T15:56:58Z</cp:lastPrinted>
  <dcterms:created xsi:type="dcterms:W3CDTF">2014-11-18T21:30:00Z</dcterms:created>
  <dcterms:modified xsi:type="dcterms:W3CDTF">2015-04-16T07:51:00Z</dcterms:modified>
</cp:coreProperties>
</file>