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342" r:id="rId4"/>
    <p:sldId id="343" r:id="rId5"/>
    <p:sldId id="344" r:id="rId6"/>
    <p:sldId id="264" r:id="rId7"/>
    <p:sldId id="332" r:id="rId8"/>
    <p:sldId id="333" r:id="rId9"/>
    <p:sldId id="311" r:id="rId10"/>
    <p:sldId id="347" r:id="rId11"/>
    <p:sldId id="345" r:id="rId12"/>
    <p:sldId id="348" r:id="rId13"/>
    <p:sldId id="349" r:id="rId14"/>
    <p:sldId id="350" r:id="rId15"/>
    <p:sldId id="351" r:id="rId16"/>
    <p:sldId id="352" r:id="rId17"/>
    <p:sldId id="353" r:id="rId18"/>
    <p:sldId id="354" r:id="rId19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A8A"/>
    <a:srgbClr val="3D309C"/>
    <a:srgbClr val="333399"/>
    <a:srgbClr val="003366"/>
    <a:srgbClr val="1B1B89"/>
    <a:srgbClr val="0000FF"/>
    <a:srgbClr val="003399"/>
    <a:srgbClr val="000099"/>
    <a:srgbClr val="2626C0"/>
    <a:srgbClr val="46D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0" autoAdjust="0"/>
    <p:restoredTop sz="98063" autoAdjust="0"/>
  </p:normalViewPr>
  <p:slideViewPr>
    <p:cSldViewPr>
      <p:cViewPr>
        <p:scale>
          <a:sx n="70" d="100"/>
          <a:sy n="70" d="100"/>
        </p:scale>
        <p:origin x="-912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6"/>
    </p:cViewPr>
  </p:sorterViewPr>
  <p:notesViewPr>
    <p:cSldViewPr>
      <p:cViewPr>
        <p:scale>
          <a:sx n="60" d="100"/>
          <a:sy n="60" d="100"/>
        </p:scale>
        <p:origin x="-2058" y="-84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hqappssvr1\cs\Performance%20Analysis\PA%20Outputs\Essex%20Police%20Challenge\March%202015\Whitham%20Reduction%20Chart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Force - Crime and Anti-Social Behaviour</a:t>
            </a:r>
          </a:p>
        </c:rich>
      </c:tx>
      <c:layout>
        <c:manualLayout>
          <c:xMode val="edge"/>
          <c:yMode val="edge"/>
          <c:x val="0.25803855426104333"/>
          <c:y val="1.96077612314375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11124359838075"/>
          <c:y val="0.13431403427512736"/>
          <c:w val="0.87179591131037193"/>
          <c:h val="0.71176563223714684"/>
        </c:manualLayout>
      </c:layout>
      <c:lineChart>
        <c:grouping val="standard"/>
        <c:varyColors val="0"/>
        <c:ser>
          <c:idx val="0"/>
          <c:order val="0"/>
          <c:tx>
            <c:strRef>
              <c:f>'Force-Red. Chart - With ASBi'!$C$2</c:f>
              <c:strCache>
                <c:ptCount val="1"/>
                <c:pt idx="0">
                  <c:v>All Crime Offences</c:v>
                </c:pt>
              </c:strCache>
            </c:strRef>
          </c:tx>
          <c:spPr>
            <a:ln w="31750">
              <a:solidFill>
                <a:srgbClr val="00008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3"/>
            <c:bubble3D val="0"/>
          </c:dPt>
          <c:dPt>
            <c:idx val="14"/>
            <c:bubble3D val="0"/>
            <c:spPr>
              <a:ln w="31750">
                <a:solidFill>
                  <a:srgbClr val="000080"/>
                </a:solidFill>
                <a:prstDash val="sysDash"/>
              </a:ln>
            </c:spPr>
          </c:dPt>
          <c:dLbls>
            <c:dLbl>
              <c:idx val="1"/>
              <c:layout>
                <c:manualLayout>
                  <c:x val="-4.0724524819013008E-2"/>
                  <c:y val="-6.5382430137409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ysClr val="window" lastClr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'Force-Red. Chart - With ASBi'!$B$3:$B$17</c:f>
              <c:strCache>
                <c:ptCount val="15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12 Mths to January 2015</c:v>
                </c:pt>
              </c:strCache>
            </c:strRef>
          </c:cat>
          <c:val>
            <c:numRef>
              <c:f>'Force-Red. Chart - With ASBi'!$C$3:$C$17</c:f>
              <c:numCache>
                <c:formatCode>General</c:formatCode>
                <c:ptCount val="15"/>
                <c:pt idx="0">
                  <c:v>106768</c:v>
                </c:pt>
                <c:pt idx="1">
                  <c:v>113150</c:v>
                </c:pt>
                <c:pt idx="2">
                  <c:v>136181</c:v>
                </c:pt>
                <c:pt idx="3">
                  <c:v>144512</c:v>
                </c:pt>
                <c:pt idx="4">
                  <c:v>134789</c:v>
                </c:pt>
                <c:pt idx="5">
                  <c:v>132378</c:v>
                </c:pt>
                <c:pt idx="6">
                  <c:v>127163</c:v>
                </c:pt>
                <c:pt idx="7">
                  <c:v>119164</c:v>
                </c:pt>
                <c:pt idx="8">
                  <c:v>112842</c:v>
                </c:pt>
                <c:pt idx="9">
                  <c:v>104796</c:v>
                </c:pt>
                <c:pt idx="10">
                  <c:v>103445</c:v>
                </c:pt>
                <c:pt idx="11">
                  <c:v>105077</c:v>
                </c:pt>
                <c:pt idx="12" formatCode="0">
                  <c:v>100144</c:v>
                </c:pt>
                <c:pt idx="13" formatCode="0">
                  <c:v>99346</c:v>
                </c:pt>
                <c:pt idx="14" formatCode="0">
                  <c:v>99439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'Force-Red. Chart - With ASBi'!$D$2</c:f>
              <c:strCache>
                <c:ptCount val="1"/>
                <c:pt idx="0">
                  <c:v>Anti Social Behaviour Incidents</c:v>
                </c:pt>
              </c:strCache>
            </c:strRef>
          </c:tx>
          <c:spPr>
            <a:ln w="31750">
              <a:solidFill>
                <a:srgbClr val="FF00FF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Pt>
            <c:idx val="5"/>
            <c:marker>
              <c:spPr>
                <a:solidFill>
                  <a:srgbClr val="FF6600"/>
                </a:solidFill>
                <a:ln>
                  <a:solidFill>
                    <a:srgbClr val="FF6600"/>
                  </a:solidFill>
                  <a:prstDash val="solid"/>
                </a:ln>
              </c:spPr>
            </c:marker>
            <c:bubble3D val="0"/>
            <c:spPr>
              <a:ln w="31750">
                <a:solidFill>
                  <a:srgbClr val="FF6600"/>
                </a:solidFill>
                <a:prstDash val="solid"/>
              </a:ln>
            </c:spPr>
          </c:dPt>
          <c:dPt>
            <c:idx val="11"/>
            <c:bubble3D val="0"/>
            <c:spPr>
              <a:ln w="31750">
                <a:solidFill>
                  <a:srgbClr val="FF00FF"/>
                </a:solidFill>
                <a:prstDash val="dash"/>
              </a:ln>
            </c:spPr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  <c:spPr>
              <a:ln w="31750">
                <a:solidFill>
                  <a:srgbClr val="FF00FF"/>
                </a:solidFill>
                <a:prstDash val="sysDash"/>
              </a:ln>
            </c:spPr>
          </c:dPt>
          <c:dLbls>
            <c:dLbl>
              <c:idx val="14"/>
              <c:layout>
                <c:manualLayout>
                  <c:x val="-8.8109533456163167E-3"/>
                  <c:y val="4.7878192944714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ysClr val="window" lastClr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'Force-Red. Chart - With ASBi'!$B$3:$B$17</c:f>
              <c:strCache>
                <c:ptCount val="15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12 Mths to January 2015</c:v>
                </c:pt>
              </c:strCache>
            </c:strRef>
          </c:cat>
          <c:val>
            <c:numRef>
              <c:f>'Force-Red. Chart - With ASBi'!$D$3:$D$17</c:f>
              <c:numCache>
                <c:formatCode>General</c:formatCode>
                <c:ptCount val="15"/>
                <c:pt idx="6">
                  <c:v>109164</c:v>
                </c:pt>
                <c:pt idx="7">
                  <c:v>94105</c:v>
                </c:pt>
                <c:pt idx="8">
                  <c:v>82369</c:v>
                </c:pt>
                <c:pt idx="9">
                  <c:v>78228</c:v>
                </c:pt>
                <c:pt idx="10">
                  <c:v>71412</c:v>
                </c:pt>
                <c:pt idx="11">
                  <c:v>61755</c:v>
                </c:pt>
                <c:pt idx="12">
                  <c:v>56447</c:v>
                </c:pt>
                <c:pt idx="13">
                  <c:v>54057</c:v>
                </c:pt>
                <c:pt idx="14" formatCode="0">
                  <c:v>55260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189696"/>
        <c:axId val="82199680"/>
      </c:lineChart>
      <c:catAx>
        <c:axId val="8218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199680"/>
        <c:crossesAt val="20000"/>
        <c:auto val="1"/>
        <c:lblAlgn val="ctr"/>
        <c:lblOffset val="100"/>
        <c:tickLblSkip val="1"/>
        <c:tickMarkSkip val="1"/>
        <c:noMultiLvlLbl val="0"/>
      </c:catAx>
      <c:valAx>
        <c:axId val="82199680"/>
        <c:scaling>
          <c:orientation val="minMax"/>
          <c:max val="180000"/>
          <c:min val="20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80808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400"/>
                  <a:t>Volume</a:t>
                </a:r>
              </a:p>
            </c:rich>
          </c:tx>
          <c:layout>
            <c:manualLayout>
              <c:xMode val="edge"/>
              <c:yMode val="edge"/>
              <c:x val="1.1396026020612383E-2"/>
              <c:y val="0.41764782054763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189696"/>
        <c:crosses val="autoZero"/>
        <c:crossBetween val="between"/>
        <c:majorUnit val="20000"/>
        <c:minorUnit val="320"/>
      </c:valAx>
      <c:spPr>
        <a:noFill/>
        <a:ln w="25400">
          <a:noFill/>
        </a:ln>
      </c:spPr>
    </c:plotArea>
    <c:legend>
      <c:legendPos val="b"/>
      <c:layout/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alpha val="75000"/>
      </a:sysClr>
    </a:solidFill>
    <a:ln w="3175">
      <a:solidFill>
        <a:srgbClr val="969696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Force - Number of Positive Outcomes &amp; Solved Rates</a:t>
            </a:r>
          </a:p>
        </c:rich>
      </c:tx>
      <c:layout/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466899970836985E-2"/>
          <c:y val="0.13431403427512736"/>
          <c:w val="0.8327238582356693"/>
          <c:h val="0.6686283773351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'Force - Outcomes &amp; Rates (2)'!$C$2</c:f>
              <c:strCache>
                <c:ptCount val="1"/>
                <c:pt idx="0">
                  <c:v>Number of Outcomes</c:v>
                </c:pt>
              </c:strCache>
            </c:strRef>
          </c:tx>
          <c:spPr>
            <a:ln w="25400">
              <a:noFill/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ln w="25400">
                <a:noFill/>
                <a:prstDash val="sysDash"/>
              </a:ln>
            </c:spPr>
          </c:dPt>
          <c:dLbls>
            <c:dLbl>
              <c:idx val="6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'Force - Outcomes &amp; Rates (2)'!$B$3:$B$6</c:f>
              <c:strCache>
                <c:ptCount val="4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12 Months to January 2015</c:v>
                </c:pt>
              </c:strCache>
            </c:strRef>
          </c:cat>
          <c:val>
            <c:numRef>
              <c:f>'Force - Outcomes &amp; Rates (2)'!$C$3:$C$6</c:f>
              <c:numCache>
                <c:formatCode>General</c:formatCode>
                <c:ptCount val="4"/>
                <c:pt idx="0">
                  <c:v>31286</c:v>
                </c:pt>
                <c:pt idx="1">
                  <c:v>27042</c:v>
                </c:pt>
                <c:pt idx="2">
                  <c:v>28976</c:v>
                </c:pt>
                <c:pt idx="3">
                  <c:v>27166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121344"/>
        <c:axId val="46122880"/>
      </c:barChart>
      <c:lineChart>
        <c:grouping val="stacked"/>
        <c:varyColors val="0"/>
        <c:ser>
          <c:idx val="1"/>
          <c:order val="1"/>
          <c:tx>
            <c:strRef>
              <c:f>'Force - Outcomes &amp; Rates (2)'!$D$2</c:f>
              <c:strCache>
                <c:ptCount val="1"/>
                <c:pt idx="0">
                  <c:v>Solved Rates (%)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31750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ln w="3175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ln w="31750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  <c:spPr>
              <a:ln w="25400">
                <a:solidFill>
                  <a:schemeClr val="tx1"/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1.6280016280016279E-3"/>
                  <c:y val="7.843137254901956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280016280016279E-3"/>
                  <c:y val="3.92156862745098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274509803921568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792022792022793E-2"/>
                  <c:y val="5.882352941176470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'Force - Outcomes &amp; Rates (2)'!$B$3:$B$6</c:f>
              <c:strCache>
                <c:ptCount val="4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12 Months to January 2015</c:v>
                </c:pt>
              </c:strCache>
            </c:strRef>
          </c:cat>
          <c:val>
            <c:numRef>
              <c:f>'Force - Outcomes &amp; Rates (2)'!$D$3:$D$6</c:f>
              <c:numCache>
                <c:formatCode>0.0</c:formatCode>
                <c:ptCount val="4"/>
                <c:pt idx="0">
                  <c:v>29.77</c:v>
                </c:pt>
                <c:pt idx="1">
                  <c:v>27</c:v>
                </c:pt>
                <c:pt idx="2">
                  <c:v>29.17</c:v>
                </c:pt>
                <c:pt idx="3">
                  <c:v>27.32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29152"/>
        <c:axId val="46130688"/>
      </c:lineChart>
      <c:catAx>
        <c:axId val="461213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1228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46122880"/>
        <c:scaling>
          <c:orientation val="minMax"/>
          <c:max val="35000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US" b="1">
                    <a:solidFill>
                      <a:schemeClr val="tx2">
                        <a:lumMod val="50000"/>
                      </a:schemeClr>
                    </a:solidFill>
                  </a:rPr>
                  <a:t>Outcomes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121344"/>
        <c:crosses val="autoZero"/>
        <c:crossBetween val="between"/>
        <c:majorUnit val="5000"/>
        <c:minorUnit val="240"/>
      </c:valAx>
      <c:catAx>
        <c:axId val="46129152"/>
        <c:scaling>
          <c:orientation val="minMax"/>
        </c:scaling>
        <c:delete val="1"/>
        <c:axPos val="b"/>
        <c:majorTickMark val="out"/>
        <c:minorTickMark val="none"/>
        <c:tickLblPos val="nextTo"/>
        <c:crossAx val="46130688"/>
        <c:crossesAt val="20"/>
        <c:auto val="1"/>
        <c:lblAlgn val="ctr"/>
        <c:lblOffset val="100"/>
        <c:noMultiLvlLbl val="0"/>
      </c:catAx>
      <c:valAx>
        <c:axId val="46130688"/>
        <c:scaling>
          <c:orientation val="minMax"/>
          <c:min val="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US" b="1">
                    <a:solidFill>
                      <a:schemeClr val="tx2">
                        <a:lumMod val="50000"/>
                      </a:schemeClr>
                    </a:solidFill>
                  </a:rPr>
                  <a:t>Solved Rates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129152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alpha val="63000"/>
      </a:sysClr>
    </a:solidFill>
    <a:ln w="3175">
      <a:solidFill>
        <a:srgbClr val="969696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889938" cy="488792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2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1056914A-783D-4623-9A71-1783CBB75338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20"/>
            <a:ext cx="5335270" cy="4399121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85340"/>
            <a:ext cx="2889938" cy="488792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40"/>
            <a:ext cx="2889938" cy="488792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EE4ED0D3-ABB2-40CA-988A-49717BDFC7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82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27093-E5C7-452E-AC3B-DBB2F1AC73F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832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27093-E5C7-452E-AC3B-DBB2F1AC73F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83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8433-8DED-4D81-B47C-6AD425F9347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96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8433-8DED-4D81-B47C-6AD425F9347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91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8433-8DED-4D81-B47C-6AD425F9347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992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8433-8DED-4D81-B47C-6AD425F9347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693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8433-8DED-4D81-B47C-6AD425F9347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02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27093-E5C7-452E-AC3B-DBB2F1AC73F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83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27093-E5C7-452E-AC3B-DBB2F1AC73F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3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27093-E5C7-452E-AC3B-DBB2F1AC73F6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3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27093-E5C7-452E-AC3B-DBB2F1AC73F6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3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ED0D3-ABB2-40CA-988A-49717BDFC7A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11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ED0D3-ABB2-40CA-988A-49717BDFC7A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2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ED0D3-ABB2-40CA-988A-49717BDFC7A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30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ED0D3-ABB2-40CA-988A-49717BDFC7A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11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63500"/>
            <a:ext cx="4887912" cy="36655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ED0D3-ABB2-40CA-988A-49717BDFC7A0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1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14ECA5ED-AB1D-4759-BAF1-531A43419FF7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1166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B6C8CAFB-C72F-44FD-A97F-A38AD0ED9E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00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ECA5ED-AB1D-4759-BAF1-531A43419FF7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8CAFB-C72F-44FD-A97F-A38AD0ED9E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39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ECA5ED-AB1D-4759-BAF1-531A43419FF7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8CAFB-C72F-44FD-A97F-A38AD0ED9E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75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22DF-5303-492F-B73F-43F099881B7D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CE61-B420-4726-B77D-9ACEFE951B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46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22DF-5303-492F-B73F-43F099881B7D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CE61-B420-4726-B77D-9ACEFE951B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855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22DF-5303-492F-B73F-43F099881B7D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CE61-B420-4726-B77D-9ACEFE951B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88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22DF-5303-492F-B73F-43F099881B7D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CE61-B420-4726-B77D-9ACEFE951B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29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22DF-5303-492F-B73F-43F099881B7D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CE61-B420-4726-B77D-9ACEFE951B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03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22DF-5303-492F-B73F-43F099881B7D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CE61-B420-4726-B77D-9ACEFE951B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646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22DF-5303-492F-B73F-43F099881B7D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CE61-B420-4726-B77D-9ACEFE951B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212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22DF-5303-492F-B73F-43F099881B7D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CE61-B420-4726-B77D-9ACEFE951B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81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456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14ECA5ED-AB1D-4759-BAF1-531A43419FF7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1166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B6C8CAFB-C72F-44FD-A97F-A38AD0ED9E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8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22DF-5303-492F-B73F-43F099881B7D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CE61-B420-4726-B77D-9ACEFE951B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907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22DF-5303-492F-B73F-43F099881B7D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CE61-B420-4726-B77D-9ACEFE951B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3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22DF-5303-492F-B73F-43F099881B7D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CE61-B420-4726-B77D-9ACEFE951B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86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7707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57688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79512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ECA5ED-AB1D-4759-BAF1-531A43419FF7}" type="datetimeFigureOut">
              <a:rPr lang="en-GB" smtClean="0"/>
              <a:pPr/>
              <a:t>12/03/2015</a:t>
            </a:fld>
            <a:endParaRPr lang="en-GB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C8CAFB-C72F-44FD-A97F-A38AD0ED9E1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87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ECA5ED-AB1D-4759-BAF1-531A43419FF7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8CAFB-C72F-44FD-A97F-A38AD0ED9E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54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ECA5ED-AB1D-4759-BAF1-531A43419FF7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8CAFB-C72F-44FD-A97F-A38AD0ED9E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96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ECA5ED-AB1D-4759-BAF1-531A43419FF7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8CAFB-C72F-44FD-A97F-A38AD0ED9E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13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ECA5ED-AB1D-4759-BAF1-531A43419FF7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8CAFB-C72F-44FD-A97F-A38AD0ED9E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33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ECA5ED-AB1D-4759-BAF1-531A43419FF7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8CAFB-C72F-44FD-A97F-A38AD0ED9E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54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22DF-5303-492F-B73F-43F099881B7D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CE61-B420-4726-B77D-9ACEFE951B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32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6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5.jpg"/><Relationship Id="rId5" Type="http://schemas.openxmlformats.org/officeDocument/2006/relationships/image" Target="../media/image3.png"/><Relationship Id="rId10" Type="http://schemas.openxmlformats.org/officeDocument/2006/relationships/image" Target="../media/image13.jpg"/><Relationship Id="rId4" Type="http://schemas.openxmlformats.org/officeDocument/2006/relationships/image" Target="../media/image8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b="31126"/>
          <a:stretch/>
        </p:blipFill>
        <p:spPr>
          <a:xfrm>
            <a:off x="0" y="815686"/>
            <a:ext cx="9144000" cy="47729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t="75775" r="13865" b="14014"/>
          <a:stretch/>
        </p:blipFill>
        <p:spPr bwMode="auto">
          <a:xfrm>
            <a:off x="0" y="-6892"/>
            <a:ext cx="9144000" cy="8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800" y="980728"/>
            <a:ext cx="8858164" cy="1262063"/>
          </a:xfrm>
          <a:prstGeom prst="rect">
            <a:avLst/>
          </a:prstGeom>
          <a:solidFill>
            <a:srgbClr val="00336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800" dirty="0">
                <a:solidFill>
                  <a:schemeClr val="bg1"/>
                </a:solidFill>
              </a:rPr>
              <a:t>Essex Police Challenge Meeting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GB" sz="3800" dirty="0">
                <a:solidFill>
                  <a:schemeClr val="bg1"/>
                </a:solidFill>
              </a:rPr>
              <a:t> </a:t>
            </a:r>
            <a:r>
              <a:rPr lang="en-GB" sz="3800" dirty="0" smtClean="0">
                <a:solidFill>
                  <a:schemeClr val="bg1"/>
                </a:solidFill>
              </a:rPr>
              <a:t>12</a:t>
            </a:r>
            <a:r>
              <a:rPr lang="en-GB" sz="3800" baseline="30000" dirty="0" smtClean="0">
                <a:solidFill>
                  <a:schemeClr val="bg1"/>
                </a:solidFill>
              </a:rPr>
              <a:t>th</a:t>
            </a:r>
            <a:r>
              <a:rPr lang="en-GB" sz="3800" dirty="0" smtClean="0">
                <a:solidFill>
                  <a:schemeClr val="bg1"/>
                </a:solidFill>
              </a:rPr>
              <a:t> March 2015</a:t>
            </a:r>
            <a:endParaRPr lang="en-GB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b="31126"/>
          <a:stretch/>
        </p:blipFill>
        <p:spPr>
          <a:xfrm>
            <a:off x="0" y="815686"/>
            <a:ext cx="9144000" cy="47729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t="75775" r="13865" b="14014"/>
          <a:stretch/>
        </p:blipFill>
        <p:spPr bwMode="auto">
          <a:xfrm>
            <a:off x="0" y="-6892"/>
            <a:ext cx="9144000" cy="8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800" y="980728"/>
            <a:ext cx="8858164" cy="1262063"/>
          </a:xfrm>
          <a:prstGeom prst="rect">
            <a:avLst/>
          </a:prstGeom>
          <a:solidFill>
            <a:srgbClr val="00336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800" dirty="0">
                <a:solidFill>
                  <a:schemeClr val="bg1"/>
                </a:solidFill>
              </a:rPr>
              <a:t>Essex Police Challenge Meeting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GB" sz="3800" dirty="0">
                <a:solidFill>
                  <a:schemeClr val="bg1"/>
                </a:solidFill>
              </a:rPr>
              <a:t> </a:t>
            </a:r>
            <a:r>
              <a:rPr lang="en-GB" sz="3800" dirty="0" smtClean="0">
                <a:solidFill>
                  <a:schemeClr val="bg1"/>
                </a:solidFill>
              </a:rPr>
              <a:t>12</a:t>
            </a:r>
            <a:r>
              <a:rPr lang="en-GB" sz="3800" baseline="30000" dirty="0" smtClean="0">
                <a:solidFill>
                  <a:schemeClr val="bg1"/>
                </a:solidFill>
              </a:rPr>
              <a:t>th</a:t>
            </a:r>
            <a:r>
              <a:rPr lang="en-GB" sz="3800" dirty="0" smtClean="0">
                <a:solidFill>
                  <a:schemeClr val="bg1"/>
                </a:solidFill>
              </a:rPr>
              <a:t> March 2015</a:t>
            </a:r>
            <a:endParaRPr lang="en-GB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19" y="3963219"/>
            <a:ext cx="2898576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26782"/>
            <a:ext cx="32797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7" y="1953433"/>
            <a:ext cx="5644876" cy="1547575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sz="2400" b="1" kern="0" dirty="0" smtClean="0">
                <a:solidFill>
                  <a:srgbClr val="009FDB"/>
                </a:solidFill>
                <a:latin typeface="Tahoma"/>
              </a:rPr>
              <a:t>TRANSFORMING </a:t>
            </a:r>
          </a:p>
          <a:p>
            <a:pPr marL="0" indent="0" algn="ctr">
              <a:buNone/>
            </a:pPr>
            <a:r>
              <a:rPr lang="en-GB" altLang="en-US" sz="2400" b="1" kern="0" dirty="0" smtClean="0">
                <a:solidFill>
                  <a:srgbClr val="009FDB"/>
                </a:solidFill>
                <a:latin typeface="Tahoma"/>
              </a:rPr>
              <a:t>THE </a:t>
            </a:r>
            <a:r>
              <a:rPr lang="en-GB" altLang="en-US" sz="2400" b="1" kern="0" dirty="0">
                <a:solidFill>
                  <a:srgbClr val="009FDB"/>
                </a:solidFill>
                <a:latin typeface="Tahoma"/>
              </a:rPr>
              <a:t>ESSEX </a:t>
            </a:r>
            <a:r>
              <a:rPr lang="en-GB" altLang="en-US" sz="2400" b="1" kern="0" dirty="0" smtClean="0">
                <a:solidFill>
                  <a:srgbClr val="009FDB"/>
                </a:solidFill>
                <a:latin typeface="Tahoma"/>
              </a:rPr>
              <a:t>POLICE ESTATE</a:t>
            </a:r>
          </a:p>
          <a:p>
            <a:pPr marL="0" indent="0" algn="ctr">
              <a:buNone/>
            </a:pPr>
            <a:r>
              <a:rPr lang="en-GB" altLang="en-US" sz="2400" b="1" kern="0" dirty="0" smtClean="0">
                <a:solidFill>
                  <a:srgbClr val="009FDB"/>
                </a:solidFill>
                <a:latin typeface="Tahoma"/>
              </a:rPr>
              <a:t>March 2015</a:t>
            </a:r>
            <a:br>
              <a:rPr lang="en-GB" altLang="en-US" sz="2400" b="1" kern="0" dirty="0" smtClean="0">
                <a:solidFill>
                  <a:srgbClr val="009FDB"/>
                </a:solidFill>
                <a:latin typeface="Tahoma"/>
              </a:rPr>
            </a:br>
            <a:r>
              <a:rPr lang="en-GB" altLang="en-US" sz="2400" b="1" kern="0" dirty="0">
                <a:solidFill>
                  <a:srgbClr val="009FDB"/>
                </a:solidFill>
                <a:latin typeface="Tahoma"/>
              </a:rPr>
              <a:t/>
            </a:r>
            <a:br>
              <a:rPr lang="en-GB" altLang="en-US" sz="2400" b="1" kern="0" dirty="0">
                <a:solidFill>
                  <a:srgbClr val="009FDB"/>
                </a:solidFill>
                <a:latin typeface="Tahoma"/>
              </a:rPr>
            </a:br>
            <a:r>
              <a:rPr lang="en-GB" altLang="en-US" sz="2400" b="1" kern="0" dirty="0">
                <a:solidFill>
                  <a:srgbClr val="009FDB"/>
                </a:solidFill>
                <a:latin typeface="Tahoma"/>
              </a:rPr>
              <a:t/>
            </a:r>
            <a:br>
              <a:rPr lang="en-GB" altLang="en-US" sz="2400" b="1" kern="0" dirty="0">
                <a:solidFill>
                  <a:srgbClr val="009FDB"/>
                </a:solidFill>
                <a:latin typeface="Tahoma"/>
              </a:rPr>
            </a:br>
            <a:r>
              <a:rPr lang="en-GB" altLang="en-US" sz="2400" b="1" kern="0" dirty="0">
                <a:solidFill>
                  <a:srgbClr val="009FDB"/>
                </a:solidFill>
                <a:latin typeface="Tahoma"/>
              </a:rPr>
              <a:t/>
            </a:r>
            <a:br>
              <a:rPr lang="en-GB" altLang="en-US" sz="2400" b="1" kern="0" dirty="0">
                <a:solidFill>
                  <a:srgbClr val="009FDB"/>
                </a:solidFill>
                <a:latin typeface="Tahoma"/>
              </a:rPr>
            </a:br>
            <a:r>
              <a:rPr lang="en-GB" sz="2000" dirty="0">
                <a:solidFill>
                  <a:srgbClr val="577B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GB" sz="2000" dirty="0">
                <a:solidFill>
                  <a:srgbClr val="577B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rgbClr val="577BBD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99" y="230960"/>
            <a:ext cx="3020448" cy="1764792"/>
          </a:xfrm>
          <a:prstGeom prst="rect">
            <a:avLst/>
          </a:prstGeom>
        </p:spPr>
      </p:pic>
      <p:pic>
        <p:nvPicPr>
          <p:cNvPr id="5" name="Picture 15" descr="Support Services template hea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5"/>
          <a:stretch>
            <a:fillRect/>
          </a:stretch>
        </p:blipFill>
        <p:spPr bwMode="auto">
          <a:xfrm>
            <a:off x="1619672" y="260648"/>
            <a:ext cx="1800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708921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/>
            </a:r>
            <a:br>
              <a:rPr lang="en-GB" altLang="en-US" dirty="0"/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63060" y="2492896"/>
            <a:ext cx="7164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Tahoma"/>
              </a:rPr>
              <a:t/>
            </a:r>
            <a:b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Tahoma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66" y="3933056"/>
            <a:ext cx="10969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21" y="3933056"/>
            <a:ext cx="110966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63219"/>
            <a:ext cx="10906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915593"/>
            <a:ext cx="10668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16285" y="2492896"/>
            <a:ext cx="7164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Tahoma"/>
              </a:rPr>
              <a:t/>
            </a:r>
            <a:b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Tahoma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1720" y="433214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075828" y="617881"/>
            <a:ext cx="8795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TRANSFORMING </a:t>
            </a:r>
            <a:br>
              <a:rPr lang="en-GB" dirty="0">
                <a:solidFill>
                  <a:prstClr val="white"/>
                </a:solidFill>
              </a:rPr>
            </a:br>
            <a:r>
              <a:rPr lang="en-GB" dirty="0">
                <a:solidFill>
                  <a:prstClr val="white"/>
                </a:solidFill>
              </a:rPr>
              <a:t>THE ESSEX </a:t>
            </a:r>
            <a:r>
              <a:rPr lang="en-GB" dirty="0" smtClean="0">
                <a:solidFill>
                  <a:prstClr val="white"/>
                </a:solidFill>
              </a:rPr>
              <a:t>THE </a:t>
            </a:r>
            <a:r>
              <a:rPr lang="en-GB" dirty="0">
                <a:solidFill>
                  <a:prstClr val="white"/>
                </a:solidFill>
              </a:rPr>
              <a:t>ESSEX POLICE ESTATE</a:t>
            </a:r>
            <a:br>
              <a:rPr lang="en-GB" dirty="0">
                <a:solidFill>
                  <a:prstClr val="white"/>
                </a:solidFill>
              </a:rPr>
            </a:br>
            <a:r>
              <a:rPr lang="en-GB" dirty="0">
                <a:solidFill>
                  <a:prstClr val="white"/>
                </a:solidFill>
              </a:rPr>
              <a:t>March 2015LICE ESTATE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7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6883" y="404665"/>
            <a:ext cx="5121221" cy="238948"/>
          </a:xfrm>
        </p:spPr>
        <p:txBody>
          <a:bodyPr lIns="80147" tIns="40074" rIns="80147" bIns="40074"/>
          <a:lstStyle/>
          <a:p>
            <a:r>
              <a:rPr lang="en-GB" altLang="en-US" sz="1800" b="1" dirty="0">
                <a:solidFill>
                  <a:srgbClr val="00B0F0"/>
                </a:solidFill>
              </a:rPr>
              <a:t>The Estate Challenge for </a:t>
            </a:r>
            <a:r>
              <a:rPr lang="en-GB" altLang="en-US" sz="1800" b="1" dirty="0" smtClean="0">
                <a:solidFill>
                  <a:srgbClr val="00B0F0"/>
                </a:solidFill>
              </a:rPr>
              <a:t>Essex</a:t>
            </a:r>
            <a:endParaRPr lang="en-GB" alt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3" y="1677739"/>
            <a:ext cx="1664531" cy="178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73" y="62844"/>
            <a:ext cx="761548" cy="92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3174" y="1104365"/>
            <a:ext cx="8574428" cy="57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i="0" dirty="0">
                <a:solidFill>
                  <a:srgbClr val="175E54"/>
                </a:solidFill>
              </a:rPr>
              <a:t>In addition to being unaffordable, the size, age, nature and distribution of the Essex Police estate is not best able to support modern policing and the Force’s transformation programme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09416" y="4941168"/>
            <a:ext cx="8708186" cy="51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i="0" dirty="0">
                <a:solidFill>
                  <a:srgbClr val="175E54"/>
                </a:solidFill>
              </a:rPr>
              <a:t>The Force </a:t>
            </a:r>
            <a:r>
              <a:rPr lang="en-GB" altLang="en-US" sz="1400" i="0" dirty="0" smtClean="0">
                <a:solidFill>
                  <a:srgbClr val="175E54"/>
                </a:solidFill>
              </a:rPr>
              <a:t>recognise </a:t>
            </a:r>
            <a:r>
              <a:rPr lang="en-GB" altLang="en-US" sz="1400" i="0" dirty="0">
                <a:solidFill>
                  <a:srgbClr val="175E54"/>
                </a:solidFill>
              </a:rPr>
              <a:t>a significant intervention is needed to overcome the existing estate constraints and unlock its potential</a:t>
            </a:r>
          </a:p>
        </p:txBody>
      </p:sp>
      <p:pic>
        <p:nvPicPr>
          <p:cNvPr id="92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3" y="3462837"/>
            <a:ext cx="1740108" cy="147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13" y="3462837"/>
            <a:ext cx="1981155" cy="147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23728" y="1868034"/>
            <a:ext cx="2160240" cy="142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0389" y="1868034"/>
            <a:ext cx="4287214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400" kern="0" dirty="0">
                <a:solidFill>
                  <a:srgbClr val="175E54"/>
                </a:solidFill>
                <a:latin typeface="Arial"/>
              </a:rPr>
              <a:t>Over-sized – too big for current and future staffing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400" kern="0" dirty="0">
                <a:solidFill>
                  <a:srgbClr val="175E54"/>
                </a:solidFill>
                <a:latin typeface="Arial"/>
              </a:rPr>
              <a:t>Under utilised - low levels generally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400" kern="0" dirty="0">
                <a:solidFill>
                  <a:srgbClr val="175E54"/>
                </a:solidFill>
                <a:latin typeface="Arial"/>
              </a:rPr>
              <a:t>Poor quality - by modern accommodation standards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400" kern="0" dirty="0">
                <a:solidFill>
                  <a:srgbClr val="175E54"/>
                </a:solidFill>
                <a:latin typeface="Arial"/>
              </a:rPr>
              <a:t>Fragmented – too many small, dispersed assets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400" kern="0" dirty="0">
                <a:solidFill>
                  <a:srgbClr val="175E54"/>
                </a:solidFill>
                <a:latin typeface="Arial"/>
              </a:rPr>
              <a:t>Inefficient – highly cellular and inflexible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400" kern="0" dirty="0">
                <a:solidFill>
                  <a:srgbClr val="175E54"/>
                </a:solidFill>
                <a:latin typeface="Arial"/>
              </a:rPr>
              <a:t>Unaffordable – significant future R&amp;M liabilities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400" kern="0" dirty="0">
                <a:solidFill>
                  <a:srgbClr val="175E54"/>
                </a:solidFill>
                <a:latin typeface="Arial"/>
              </a:rPr>
              <a:t>Logistics issues – storage, parking, 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400" kern="0" dirty="0">
                <a:solidFill>
                  <a:srgbClr val="175E54"/>
                </a:solidFill>
                <a:latin typeface="Arial"/>
              </a:rPr>
              <a:t>Compliance – access, custody, building performance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400" kern="0" dirty="0">
                <a:solidFill>
                  <a:srgbClr val="175E54"/>
                </a:solidFill>
                <a:latin typeface="Arial"/>
              </a:rPr>
              <a:t>Resilience – single points of failure</a:t>
            </a:r>
          </a:p>
        </p:txBody>
      </p:sp>
    </p:spTree>
    <p:extLst>
      <p:ext uri="{BB962C8B-B14F-4D97-AF65-F5344CB8AC3E}">
        <p14:creationId xmlns:p14="http://schemas.microsoft.com/office/powerpoint/2010/main" val="27428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68396"/>
            <a:ext cx="39604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Tahoma"/>
              </a:rPr>
              <a:t>Key Themes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42" y="260648"/>
            <a:ext cx="890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412777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175E54"/>
                </a:solidFill>
                <a:latin typeface="Arial" pitchFamily="34" charset="0"/>
              </a:rPr>
              <a:t>The Force is undergoing significant change influencing future estate needs – public contact, custody, forensics, transport, </a:t>
            </a:r>
            <a:r>
              <a:rPr lang="en-GB" altLang="en-US" sz="1600" dirty="0" smtClean="0">
                <a:solidFill>
                  <a:srgbClr val="175E54"/>
                </a:solidFill>
                <a:latin typeface="Arial" pitchFamily="34" charset="0"/>
              </a:rPr>
              <a:t>training and support </a:t>
            </a:r>
            <a:r>
              <a:rPr lang="en-GB" altLang="en-US" sz="1600" dirty="0">
                <a:solidFill>
                  <a:srgbClr val="175E54"/>
                </a:solidFill>
                <a:latin typeface="Arial" pitchFamily="34" charset="0"/>
              </a:rPr>
              <a:t>services form integral work streams of the Strategic Change Programme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2459798"/>
            <a:ext cx="667848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306C65"/>
              </a:buClr>
            </a:pPr>
            <a:r>
              <a:rPr lang="en-GB" altLang="en-US" sz="1600" b="1" kern="0" dirty="0">
                <a:solidFill>
                  <a:srgbClr val="175E54"/>
                </a:solidFill>
                <a:latin typeface="Arial"/>
              </a:rPr>
              <a:t>Key Influences 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Operational Need – demand; operational structure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Agile Working – greater use of technology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Collaboration – multi-agency assets, shared services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Public Access – multi-channel, CRM system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4103325"/>
            <a:ext cx="10286305" cy="13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5113" indent="-26511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Char char="•"/>
              <a:defRPr>
                <a:solidFill>
                  <a:srgbClr val="175E54"/>
                </a:solidFill>
                <a:latin typeface="+mn-lt"/>
                <a:ea typeface="+mn-ea"/>
                <a:cs typeface="+mn-cs"/>
              </a:defRPr>
            </a:lvl1pPr>
            <a:lvl2pPr marL="803275" indent="-3603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Char char="–"/>
              <a:defRPr>
                <a:solidFill>
                  <a:srgbClr val="175E54"/>
                </a:solidFill>
                <a:latin typeface="+mn-lt"/>
              </a:defRPr>
            </a:lvl2pPr>
            <a:lvl3pPr marL="1255713" indent="-2730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Char char="•"/>
              <a:defRPr>
                <a:solidFill>
                  <a:srgbClr val="175E54"/>
                </a:solidFill>
                <a:latin typeface="+mn-lt"/>
              </a:defRPr>
            </a:lvl3pPr>
            <a:lvl4pPr marL="1879600" indent="-3587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Char char="–"/>
              <a:defRPr>
                <a:solidFill>
                  <a:srgbClr val="175E54"/>
                </a:solidFill>
                <a:latin typeface="+mn-lt"/>
              </a:defRPr>
            </a:lvl4pPr>
            <a:lvl5pPr marL="2332038" indent="-2730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Char char="»"/>
              <a:defRPr>
                <a:solidFill>
                  <a:srgbClr val="175E54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Char char="»"/>
              <a:defRPr sz="1900">
                <a:solidFill>
                  <a:srgbClr val="306C65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Char char="»"/>
              <a:defRPr sz="1900">
                <a:solidFill>
                  <a:srgbClr val="306C65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Char char="»"/>
              <a:defRPr sz="1900">
                <a:solidFill>
                  <a:srgbClr val="306C65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Char char="»"/>
              <a:defRPr sz="1900">
                <a:solidFill>
                  <a:srgbClr val="306C65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600" kern="0" dirty="0" smtClean="0">
                <a:latin typeface="Arial"/>
              </a:rPr>
              <a:t>Rationalisation – fewer more effective strategic locations</a:t>
            </a:r>
          </a:p>
          <a:p>
            <a:pPr>
              <a:defRPr/>
            </a:pPr>
            <a:r>
              <a:rPr lang="en-GB" altLang="en-US" sz="1600" kern="0" dirty="0" smtClean="0">
                <a:latin typeface="Arial"/>
              </a:rPr>
              <a:t>Improvement – better quality, flexible accommodation</a:t>
            </a:r>
          </a:p>
          <a:p>
            <a:pPr>
              <a:defRPr/>
            </a:pPr>
            <a:r>
              <a:rPr lang="en-GB" altLang="en-US" sz="1600" kern="0" dirty="0" smtClean="0">
                <a:latin typeface="Arial"/>
              </a:rPr>
              <a:t>Affordability  - sustainable energy efficient buildings</a:t>
            </a:r>
          </a:p>
          <a:p>
            <a:pPr>
              <a:defRPr/>
            </a:pPr>
            <a:r>
              <a:rPr lang="en-GB" altLang="en-US" sz="1600" kern="0" dirty="0" smtClean="0">
                <a:latin typeface="Arial"/>
              </a:rPr>
              <a:t>Flexibility – assets that can readily change and adapt to the Force need</a:t>
            </a:r>
          </a:p>
          <a:p>
            <a:pPr marL="0" indent="0">
              <a:buFontTx/>
              <a:buNone/>
              <a:defRPr/>
            </a:pPr>
            <a:endParaRPr lang="en-GB" altLang="en-US" sz="1600" kern="0" dirty="0" smtClean="0">
              <a:latin typeface="Arial"/>
            </a:endParaRPr>
          </a:p>
          <a:p>
            <a:pPr>
              <a:defRPr/>
            </a:pPr>
            <a:endParaRPr lang="en-GB" altLang="en-US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3816424" cy="5040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en-US" sz="2100" b="1" kern="0" dirty="0">
                <a:solidFill>
                  <a:srgbClr val="009FDB"/>
                </a:solidFill>
                <a:latin typeface="Tahoma"/>
              </a:rPr>
              <a:t>Existing Estate Configuration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10800000" flipV="1">
            <a:off x="179512" y="123451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175E54"/>
                </a:solidFill>
                <a:latin typeface="Arial" pitchFamily="34" charset="0"/>
              </a:rPr>
              <a:t>The existing estate is highly diverse in nature representing over one hundred years of piecemeal evolution. Inefficient by almost every measure, very few </a:t>
            </a:r>
            <a:r>
              <a:rPr lang="en-GB" altLang="en-US" sz="1400" dirty="0" smtClean="0">
                <a:solidFill>
                  <a:srgbClr val="175E54"/>
                </a:solidFill>
                <a:latin typeface="Arial" pitchFamily="34" charset="0"/>
              </a:rPr>
              <a:t>assets would </a:t>
            </a:r>
            <a:r>
              <a:rPr lang="en-GB" altLang="en-US" sz="1400" dirty="0">
                <a:solidFill>
                  <a:srgbClr val="175E54"/>
                </a:solidFill>
                <a:latin typeface="Arial" pitchFamily="34" charset="0"/>
              </a:rPr>
              <a:t>be buildings of choice today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43" y="184810"/>
            <a:ext cx="890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1620"/>
            <a:ext cx="4608512" cy="278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4725144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175E54"/>
                </a:solidFill>
                <a:latin typeface="Arial" pitchFamily="34" charset="0"/>
              </a:rPr>
              <a:t>T</a:t>
            </a:r>
            <a:r>
              <a:rPr lang="en-GB" altLang="en-US" sz="1400" dirty="0">
                <a:solidFill>
                  <a:srgbClr val="175E54"/>
                </a:solidFill>
                <a:latin typeface="Arial" pitchFamily="34" charset="0"/>
              </a:rPr>
              <a:t>he estate is highly fragmented with sixty of the eighty buildings making up less than 20% of the estate (20 buildings comprise 80%).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80" y="1700808"/>
            <a:ext cx="3600400" cy="305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306C65"/>
              </a:buClr>
              <a:defRPr/>
            </a:pPr>
            <a:r>
              <a:rPr lang="en-GB" altLang="en-US" sz="1200" b="1" kern="0" dirty="0">
                <a:solidFill>
                  <a:srgbClr val="175E54"/>
                </a:solidFill>
                <a:latin typeface="Arial"/>
              </a:rPr>
              <a:t>Estate </a:t>
            </a:r>
            <a:r>
              <a:rPr lang="en-GB" altLang="en-US" sz="1200" b="1" kern="0" dirty="0" smtClean="0">
                <a:solidFill>
                  <a:srgbClr val="175E54"/>
                </a:solidFill>
                <a:latin typeface="Arial"/>
              </a:rPr>
              <a:t>Metrics</a:t>
            </a:r>
            <a:endParaRPr lang="en-GB" altLang="en-US" sz="1200" kern="0" dirty="0" smtClean="0">
              <a:solidFill>
                <a:srgbClr val="175E54"/>
              </a:solidFill>
              <a:latin typeface="Arial"/>
            </a:endParaRP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200" kern="0" dirty="0" smtClean="0">
                <a:solidFill>
                  <a:srgbClr val="175E54"/>
                </a:solidFill>
                <a:latin typeface="Arial"/>
              </a:rPr>
              <a:t>Over 80 properties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200" kern="0" dirty="0" smtClean="0">
                <a:solidFill>
                  <a:srgbClr val="175E54"/>
                </a:solidFill>
                <a:latin typeface="Arial"/>
              </a:rPr>
              <a:t>Over 1,000,000 </a:t>
            </a:r>
            <a:r>
              <a:rPr lang="en-GB" altLang="en-US" sz="1200" kern="0" dirty="0" err="1" smtClean="0">
                <a:solidFill>
                  <a:srgbClr val="175E54"/>
                </a:solidFill>
                <a:latin typeface="Arial"/>
              </a:rPr>
              <a:t>sq</a:t>
            </a:r>
            <a:r>
              <a:rPr lang="en-GB" altLang="en-US" sz="1200" kern="0" dirty="0" smtClean="0">
                <a:solidFill>
                  <a:srgbClr val="175E54"/>
                </a:solidFill>
                <a:latin typeface="Arial"/>
              </a:rPr>
              <a:t>/</a:t>
            </a:r>
            <a:r>
              <a:rPr lang="en-GB" altLang="en-US" sz="1200" kern="0" dirty="0" err="1" smtClean="0">
                <a:solidFill>
                  <a:srgbClr val="175E54"/>
                </a:solidFill>
                <a:latin typeface="Arial"/>
              </a:rPr>
              <a:t>ft</a:t>
            </a:r>
            <a:endParaRPr lang="en-GB" altLang="en-US" sz="1200" kern="0" dirty="0" smtClean="0">
              <a:solidFill>
                <a:srgbClr val="175E54"/>
              </a:solidFill>
              <a:latin typeface="Arial"/>
            </a:endParaRP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200" kern="0" dirty="0" smtClean="0">
                <a:solidFill>
                  <a:srgbClr val="175E54"/>
                </a:solidFill>
                <a:latin typeface="Arial"/>
              </a:rPr>
              <a:t>85</a:t>
            </a:r>
            <a:r>
              <a:rPr lang="en-GB" altLang="en-US" sz="1200" kern="0" dirty="0">
                <a:solidFill>
                  <a:srgbClr val="175E54"/>
                </a:solidFill>
                <a:latin typeface="Arial"/>
              </a:rPr>
              <a:t>% freehold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200" kern="0" dirty="0">
                <a:solidFill>
                  <a:srgbClr val="175E54"/>
                </a:solidFill>
                <a:latin typeface="Arial"/>
              </a:rPr>
              <a:t>Dated, cellular accommodation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200" kern="0" dirty="0">
                <a:solidFill>
                  <a:srgbClr val="175E54"/>
                </a:solidFill>
                <a:latin typeface="Arial"/>
              </a:rPr>
              <a:t>HQ makes up 25% of the estate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200" kern="0" dirty="0">
                <a:solidFill>
                  <a:srgbClr val="175E54"/>
                </a:solidFill>
                <a:latin typeface="Arial"/>
              </a:rPr>
              <a:t>Police stations comprise more than 55%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200" kern="0" dirty="0">
                <a:solidFill>
                  <a:srgbClr val="175E54"/>
                </a:solidFill>
                <a:latin typeface="Arial"/>
              </a:rPr>
              <a:t>Over £10m annual running costs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200" kern="0" dirty="0">
                <a:solidFill>
                  <a:srgbClr val="175E54"/>
                </a:solidFill>
                <a:latin typeface="Arial"/>
              </a:rPr>
              <a:t>Significant lifecycle  investment needed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200" kern="0" dirty="0">
                <a:solidFill>
                  <a:srgbClr val="175E54"/>
                </a:solidFill>
                <a:latin typeface="Arial"/>
              </a:rPr>
              <a:t>£5.5m backlog maintenance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200" kern="0" dirty="0">
                <a:solidFill>
                  <a:srgbClr val="175E54"/>
                </a:solidFill>
                <a:latin typeface="Arial"/>
              </a:rPr>
              <a:t>Net to gross of 70% (inefficient)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200" kern="0" dirty="0">
                <a:solidFill>
                  <a:srgbClr val="175E54"/>
                </a:solidFill>
                <a:latin typeface="Arial"/>
              </a:rPr>
              <a:t>Extra £1.75 million per annum required to “stand still”</a:t>
            </a:r>
          </a:p>
        </p:txBody>
      </p:sp>
    </p:spTree>
    <p:extLst>
      <p:ext uri="{BB962C8B-B14F-4D97-AF65-F5344CB8AC3E}">
        <p14:creationId xmlns:p14="http://schemas.microsoft.com/office/powerpoint/2010/main" val="19012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3672408" cy="57606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en-US" sz="2100" b="1" kern="0" dirty="0">
                <a:solidFill>
                  <a:srgbClr val="009FDB"/>
                </a:solidFill>
                <a:latin typeface="Tahoma"/>
              </a:rPr>
              <a:t>Financial Considerations</a:t>
            </a:r>
            <a:endParaRPr lang="en-GB" sz="1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68" y="188640"/>
            <a:ext cx="890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548680"/>
            <a:ext cx="7803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175E54"/>
                </a:solidFill>
                <a:latin typeface="Arial" pitchFamily="34" charset="0"/>
              </a:rPr>
              <a:t>Portfolio change must be affordable in both capital and revenue </a:t>
            </a:r>
            <a:r>
              <a:rPr lang="en-GB" altLang="en-US" sz="1600" dirty="0" smtClean="0">
                <a:solidFill>
                  <a:srgbClr val="175E54"/>
                </a:solidFill>
                <a:latin typeface="Arial" pitchFamily="34" charset="0"/>
              </a:rPr>
              <a:t>terms. The </a:t>
            </a:r>
            <a:r>
              <a:rPr lang="en-GB" altLang="en-US" sz="1600" dirty="0">
                <a:solidFill>
                  <a:srgbClr val="175E54"/>
                </a:solidFill>
                <a:latin typeface="Arial" pitchFamily="34" charset="0"/>
              </a:rPr>
              <a:t>Force </a:t>
            </a:r>
            <a:r>
              <a:rPr lang="en-GB" altLang="en-US" sz="1600" dirty="0" smtClean="0">
                <a:solidFill>
                  <a:srgbClr val="175E54"/>
                </a:solidFill>
                <a:latin typeface="Arial" pitchFamily="34" charset="0"/>
              </a:rPr>
              <a:t>is seeking </a:t>
            </a:r>
            <a:r>
              <a:rPr lang="en-GB" altLang="en-US" sz="1600" dirty="0">
                <a:solidFill>
                  <a:srgbClr val="175E54"/>
                </a:solidFill>
                <a:latin typeface="Arial" pitchFamily="34" charset="0"/>
              </a:rPr>
              <a:t>to finance the necessary investment from capital receipts, ideally with a positive balance. Mortgaging the investment is not a preferred option (PFI)</a:t>
            </a: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395536" y="1873709"/>
            <a:ext cx="3721658" cy="2535107"/>
            <a:chOff x="604838" y="2311400"/>
            <a:chExt cx="4991100" cy="4116388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8" y="2311400"/>
              <a:ext cx="1970087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363" y="2560638"/>
              <a:ext cx="1763712" cy="14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8" y="4445000"/>
              <a:ext cx="1970087" cy="198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363" y="5006975"/>
              <a:ext cx="1414462" cy="142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850" y="5489575"/>
              <a:ext cx="954088" cy="93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179512" y="4705985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175E54"/>
                </a:solidFill>
                <a:latin typeface="Arial" pitchFamily="34" charset="0"/>
              </a:rPr>
              <a:t>Significant future R&amp;M liabilities need to be avoided. Retaining an interest in the redevelopment of the surplus estate also presents opportunities to generate long term revenue income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7194" y="1412776"/>
            <a:ext cx="4919302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defRPr/>
            </a:pPr>
            <a:r>
              <a:rPr lang="en-GB" altLang="en-US" sz="1600" b="1" kern="0" dirty="0">
                <a:solidFill>
                  <a:srgbClr val="175E54"/>
                </a:solidFill>
                <a:latin typeface="Arial"/>
              </a:rPr>
              <a:t>Doing nothing is not an option</a:t>
            </a:r>
          </a:p>
          <a:p>
            <a:pPr marL="342900" lvl="0" indent="-3429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Over £5m backlog maintenance</a:t>
            </a:r>
          </a:p>
          <a:p>
            <a:pPr marL="342900" lvl="0" indent="-3429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C.£10m existing annual operating cost</a:t>
            </a:r>
          </a:p>
          <a:p>
            <a:pPr marL="342900" lvl="0" indent="-3429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Plus £30m just to ‘stand still’ in medium / long term</a:t>
            </a:r>
          </a:p>
          <a:p>
            <a:pPr lvl="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defRPr/>
            </a:pPr>
            <a:r>
              <a:rPr lang="en-GB" altLang="en-US" sz="1600" b="1" kern="0" dirty="0" smtClean="0">
                <a:solidFill>
                  <a:srgbClr val="175E54"/>
                </a:solidFill>
                <a:latin typeface="Arial"/>
              </a:rPr>
              <a:t>Estate </a:t>
            </a:r>
            <a:r>
              <a:rPr lang="en-GB" altLang="en-US" sz="1600" b="1" kern="0" dirty="0">
                <a:solidFill>
                  <a:srgbClr val="175E54"/>
                </a:solidFill>
                <a:latin typeface="Arial"/>
              </a:rPr>
              <a:t>Value</a:t>
            </a:r>
          </a:p>
          <a:p>
            <a:pPr marL="342900" lvl="0" indent="-3429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Portfolio valued at £55m - £70m</a:t>
            </a:r>
          </a:p>
          <a:p>
            <a:pPr marL="342900" lvl="0" indent="-3429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Half of portfolio value in only 2 assets</a:t>
            </a:r>
          </a:p>
          <a:p>
            <a:pPr marL="342900" lvl="0" indent="-3429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Further </a:t>
            </a:r>
            <a:r>
              <a:rPr lang="en-GB" altLang="en-US" sz="1600" kern="0" dirty="0" smtClean="0">
                <a:solidFill>
                  <a:srgbClr val="175E54"/>
                </a:solidFill>
                <a:latin typeface="Arial"/>
              </a:rPr>
              <a:t>14 </a:t>
            </a: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assets valued at £4m - </a:t>
            </a:r>
            <a:r>
              <a:rPr lang="en-GB" altLang="en-US" sz="1600" kern="0" dirty="0" smtClean="0">
                <a:solidFill>
                  <a:srgbClr val="175E54"/>
                </a:solidFill>
                <a:latin typeface="Arial"/>
              </a:rPr>
              <a:t>£6m</a:t>
            </a:r>
            <a:endParaRPr lang="en-GB" altLang="en-US" sz="1600" kern="0" dirty="0">
              <a:solidFill>
                <a:srgbClr val="175E54"/>
              </a:solidFill>
              <a:latin typeface="Arial"/>
            </a:endParaRPr>
          </a:p>
          <a:p>
            <a:pPr lvl="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defRPr/>
            </a:pPr>
            <a:r>
              <a:rPr lang="en-GB" altLang="en-US" sz="1600" b="1" kern="0" dirty="0">
                <a:solidFill>
                  <a:srgbClr val="175E54"/>
                </a:solidFill>
                <a:latin typeface="Arial"/>
              </a:rPr>
              <a:t>Concerns</a:t>
            </a:r>
          </a:p>
          <a:p>
            <a:pPr lvl="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Selling the ‘family silver’</a:t>
            </a:r>
          </a:p>
        </p:txBody>
      </p:sp>
    </p:spTree>
    <p:extLst>
      <p:ext uri="{BB962C8B-B14F-4D97-AF65-F5344CB8AC3E}">
        <p14:creationId xmlns:p14="http://schemas.microsoft.com/office/powerpoint/2010/main" val="8364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7" y="260648"/>
            <a:ext cx="4536505" cy="5040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en-US" sz="2100" b="1" kern="0" dirty="0">
                <a:solidFill>
                  <a:srgbClr val="009FDB"/>
                </a:solidFill>
                <a:latin typeface="Tahoma"/>
              </a:rPr>
              <a:t>Summary</a:t>
            </a:r>
            <a:endParaRPr lang="en-GB" sz="1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68" y="-12020"/>
            <a:ext cx="890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908721"/>
            <a:ext cx="8104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75E54"/>
                </a:solidFill>
                <a:effectLst/>
                <a:uLnTx/>
                <a:uFillTx/>
                <a:latin typeface="Arial"/>
              </a:rPr>
              <a:t>Delivers a 21</a:t>
            </a:r>
            <a:r>
              <a:rPr kumimoji="0" lang="en-GB" alt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175E54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75E54"/>
                </a:solidFill>
                <a:effectLst/>
                <a:uLnTx/>
                <a:uFillTx/>
                <a:latin typeface="Arial"/>
              </a:rPr>
              <a:t> Century</a:t>
            </a:r>
            <a:r>
              <a:rPr kumimoji="0" lang="en-GB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175E54"/>
                </a:solidFill>
                <a:effectLst/>
                <a:uLnTx/>
                <a:uFillTx/>
                <a:latin typeface="Arial"/>
              </a:rPr>
              <a:t> policing service that provides access and reassurance to our communities and addresses victims needs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172" y="1916832"/>
            <a:ext cx="34563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i="1" dirty="0">
                <a:solidFill>
                  <a:srgbClr val="FF0000"/>
                </a:solidFill>
                <a:latin typeface="Arial" pitchFamily="34" charset="0"/>
              </a:rPr>
              <a:t>Key Decisions</a:t>
            </a:r>
            <a:r>
              <a:rPr lang="en-GB" sz="1600" i="1" dirty="0" smtClean="0">
                <a:solidFill>
                  <a:srgbClr val="FF0000"/>
                </a:solidFill>
                <a:latin typeface="Arial" pitchFamily="34" charset="0"/>
              </a:rPr>
              <a:t>.- 2015</a:t>
            </a:r>
            <a:endParaRPr lang="en-GB" sz="1600" i="1" dirty="0">
              <a:solidFill>
                <a:srgbClr val="FF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i="1" dirty="0">
              <a:solidFill>
                <a:srgbClr val="FF0000"/>
              </a:solidFill>
              <a:latin typeface="Arial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FF0000"/>
                </a:solidFill>
                <a:latin typeface="Arial" pitchFamily="34" charset="0"/>
              </a:rPr>
              <a:t>Location of HQ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FF0000"/>
                </a:solidFill>
                <a:latin typeface="Arial" pitchFamily="34" charset="0"/>
              </a:rPr>
              <a:t>Size of HQ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FF0000"/>
                </a:solidFill>
                <a:latin typeface="Arial" pitchFamily="34" charset="0"/>
              </a:rPr>
              <a:t>Location of Hubs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FF0000"/>
                </a:solidFill>
                <a:latin typeface="Arial" pitchFamily="34" charset="0"/>
              </a:rPr>
              <a:t>Size of Hubs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FF0000"/>
                </a:solidFill>
                <a:latin typeface="Arial" pitchFamily="34" charset="0"/>
              </a:rPr>
              <a:t>Location of Local Contact Centres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FF0000"/>
                </a:solidFill>
                <a:latin typeface="Arial" pitchFamily="34" charset="0"/>
              </a:rPr>
              <a:t>Custody Strategy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i="1" dirty="0">
                <a:solidFill>
                  <a:srgbClr val="FF0000"/>
                </a:solidFill>
                <a:latin typeface="Arial" pitchFamily="34" charset="0"/>
              </a:rPr>
              <a:t>Specialist Centre locations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000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911" y="1844824"/>
            <a:ext cx="5093543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defRPr/>
            </a:pPr>
            <a:r>
              <a:rPr lang="en-GB" altLang="en-US" sz="1600" b="1" kern="0" dirty="0" smtClean="0">
                <a:solidFill>
                  <a:srgbClr val="175E54"/>
                </a:solidFill>
                <a:latin typeface="Arial"/>
              </a:rPr>
              <a:t>Targets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 smtClean="0">
                <a:solidFill>
                  <a:srgbClr val="175E54"/>
                </a:solidFill>
                <a:latin typeface="Arial"/>
              </a:rPr>
              <a:t>40</a:t>
            </a: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% reduction in estate gross area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£2.5m annual property savings on £9m baseline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Avoidance of £multi R&amp;M </a:t>
            </a:r>
            <a:r>
              <a:rPr lang="en-GB" altLang="en-US" sz="1600" kern="0" dirty="0" smtClean="0">
                <a:solidFill>
                  <a:srgbClr val="175E54"/>
                </a:solidFill>
                <a:latin typeface="Arial"/>
              </a:rPr>
              <a:t>costs</a:t>
            </a:r>
            <a:endParaRPr lang="en-GB" altLang="en-US" sz="1600" kern="0" dirty="0">
              <a:solidFill>
                <a:srgbClr val="175E54"/>
              </a:solidFill>
              <a:latin typeface="Arial"/>
            </a:endParaRP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Viable long term estate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Leaner, higher quality, flexible and ‘future-proofed’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Enhanced collaboration - force and other agencies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Good quality core assets with granular local flexibility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More effective policing outcomes</a:t>
            </a:r>
          </a:p>
          <a:p>
            <a:pPr marL="265113" lvl="0" indent="-265113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C65"/>
              </a:buClr>
              <a:buFontTx/>
              <a:buChar char="•"/>
              <a:defRPr/>
            </a:pPr>
            <a:r>
              <a:rPr lang="en-GB" altLang="en-US" sz="1600" kern="0" dirty="0">
                <a:solidFill>
                  <a:srgbClr val="175E54"/>
                </a:solidFill>
                <a:latin typeface="Arial"/>
              </a:rPr>
              <a:t>Supports and facilitates </a:t>
            </a:r>
            <a:r>
              <a:rPr lang="en-GB" altLang="en-US" sz="1600" kern="0" dirty="0" smtClean="0">
                <a:solidFill>
                  <a:srgbClr val="175E54"/>
                </a:solidFill>
                <a:latin typeface="Arial"/>
              </a:rPr>
              <a:t>regeneration</a:t>
            </a:r>
            <a:endParaRPr lang="en-GB" altLang="en-US" sz="1600" kern="0" dirty="0">
              <a:solidFill>
                <a:srgbClr val="175E5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3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b="31126"/>
          <a:stretch/>
        </p:blipFill>
        <p:spPr>
          <a:xfrm>
            <a:off x="0" y="815686"/>
            <a:ext cx="9144000" cy="47729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t="75775" r="13865" b="14014"/>
          <a:stretch/>
        </p:blipFill>
        <p:spPr bwMode="auto">
          <a:xfrm>
            <a:off x="0" y="-6892"/>
            <a:ext cx="9144000" cy="8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800" y="980728"/>
            <a:ext cx="8858164" cy="1262063"/>
          </a:xfrm>
          <a:prstGeom prst="rect">
            <a:avLst/>
          </a:prstGeom>
          <a:solidFill>
            <a:srgbClr val="00336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800" dirty="0">
                <a:solidFill>
                  <a:schemeClr val="bg1"/>
                </a:solidFill>
              </a:rPr>
              <a:t>Essex Police Challenge Meeting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GB" sz="3800" dirty="0">
                <a:solidFill>
                  <a:schemeClr val="bg1"/>
                </a:solidFill>
              </a:rPr>
              <a:t> </a:t>
            </a:r>
            <a:r>
              <a:rPr lang="en-GB" sz="3800" dirty="0" smtClean="0">
                <a:solidFill>
                  <a:schemeClr val="bg1"/>
                </a:solidFill>
              </a:rPr>
              <a:t>12</a:t>
            </a:r>
            <a:r>
              <a:rPr lang="en-GB" sz="3800" baseline="30000" dirty="0" smtClean="0">
                <a:solidFill>
                  <a:schemeClr val="bg1"/>
                </a:solidFill>
              </a:rPr>
              <a:t>th</a:t>
            </a:r>
            <a:r>
              <a:rPr lang="en-GB" sz="3800" dirty="0" smtClean="0">
                <a:solidFill>
                  <a:schemeClr val="bg1"/>
                </a:solidFill>
              </a:rPr>
              <a:t> March 2015</a:t>
            </a:r>
            <a:endParaRPr lang="en-GB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t="75775" r="13865" b="14014"/>
          <a:stretch/>
        </p:blipFill>
        <p:spPr bwMode="auto">
          <a:xfrm>
            <a:off x="0" y="-6892"/>
            <a:ext cx="9144000" cy="8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" b="3449"/>
          <a:stretch/>
        </p:blipFill>
        <p:spPr bwMode="auto">
          <a:xfrm>
            <a:off x="3707904" y="1412776"/>
            <a:ext cx="448482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536" y="911026"/>
            <a:ext cx="4392488" cy="3094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GB" altLang="en-US" sz="3200" kern="0" dirty="0">
                <a:solidFill>
                  <a:srgbClr val="000000"/>
                </a:solidFill>
              </a:rPr>
              <a:t>Austerity</a:t>
            </a:r>
            <a:r>
              <a:rPr lang="en-GB" altLang="en-US" sz="3200" b="0" kern="0" dirty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GB" altLang="en-US" sz="4000" kern="0" dirty="0">
                <a:solidFill>
                  <a:srgbClr val="000099"/>
                </a:solidFill>
              </a:rPr>
              <a:t>Policing on a smaller budget will become the   new normal</a:t>
            </a:r>
            <a:endParaRPr lang="en-US" altLang="en-US" sz="4000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620688"/>
            <a:ext cx="9144000" cy="4953372"/>
            <a:chOff x="475859" y="828770"/>
            <a:chExt cx="9286393" cy="46653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48"/>
            <a:stretch/>
          </p:blipFill>
          <p:spPr>
            <a:xfrm>
              <a:off x="6727808" y="828770"/>
              <a:ext cx="3034444" cy="46653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59" y="836712"/>
              <a:ext cx="6581124" cy="465739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" y="784404"/>
            <a:ext cx="9143999" cy="4789656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t="75775" r="13865" b="14014"/>
          <a:stretch/>
        </p:blipFill>
        <p:spPr bwMode="auto">
          <a:xfrm>
            <a:off x="0" y="-6892"/>
            <a:ext cx="9144000" cy="8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50331" y="3717032"/>
            <a:ext cx="5949026" cy="1539331"/>
            <a:chOff x="3423640" y="1169588"/>
            <a:chExt cx="5949026" cy="1539331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423640" y="1169588"/>
              <a:ext cx="5760640" cy="1539331"/>
            </a:xfrm>
            <a:prstGeom prst="rect">
              <a:avLst/>
            </a:prstGeom>
            <a:solidFill>
              <a:srgbClr val="FFFFFF">
                <a:alpha val="62000"/>
              </a:srgb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spcAft>
                  <a:spcPts val="6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ts val="600"/>
                </a:spcBef>
                <a:spcAft>
                  <a:spcPts val="6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ts val="600"/>
                </a:spcBef>
                <a:spcAft>
                  <a:spcPts val="600"/>
                </a:spcAft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2" name="Rectangle 4"/>
            <p:cNvSpPr txBox="1">
              <a:spLocks noChangeArrowheads="1"/>
            </p:cNvSpPr>
            <p:nvPr/>
          </p:nvSpPr>
          <p:spPr>
            <a:xfrm>
              <a:off x="3540018" y="1252768"/>
              <a:ext cx="5832648" cy="1240128"/>
            </a:xfrm>
            <a:prstGeom prst="rect">
              <a:avLst/>
            </a:prstGeom>
            <a:noFill/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altLang="en-US" sz="2400" b="1" dirty="0" smtClean="0">
                  <a:solidFill>
                    <a:prstClr val="black"/>
                  </a:solidFill>
                </a:rPr>
                <a:t>We estimate additional cost savings of</a:t>
              </a:r>
              <a:r>
                <a:rPr lang="en-US" altLang="en-US" sz="2400" b="1" dirty="0" smtClean="0">
                  <a:solidFill>
                    <a:srgbClr val="C0504D"/>
                  </a:solidFill>
                </a:rPr>
                <a:t> </a:t>
              </a:r>
            </a:p>
            <a:p>
              <a:pPr marL="0" indent="0">
                <a:buFontTx/>
                <a:buNone/>
              </a:pPr>
              <a:r>
                <a:rPr lang="en-US" altLang="en-US" b="1" dirty="0" smtClean="0">
                  <a:solidFill>
                    <a:srgbClr val="333399"/>
                  </a:solidFill>
                </a:rPr>
                <a:t>£50million to 60million by 2020</a:t>
              </a:r>
            </a:p>
            <a:p>
              <a:pPr marL="0" indent="0">
                <a:buFontTx/>
                <a:buNone/>
              </a:pPr>
              <a:r>
                <a:rPr lang="en-GB" altLang="en-US" sz="2400" b="1" dirty="0" smtClean="0">
                  <a:solidFill>
                    <a:prstClr val="black"/>
                  </a:solidFill>
                </a:rPr>
                <a:t>We will have no choice but to deliver them</a:t>
              </a:r>
              <a:endParaRPr lang="en-US" altLang="en-US" sz="24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555888" y="968137"/>
            <a:ext cx="4588112" cy="771763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  <p:txBody>
          <a:bodyPr wrap="none" anchor="ctr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600" b="0">
              <a:solidFill>
                <a:srgbClr val="000000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788024" y="1124744"/>
            <a:ext cx="4536504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buFontTx/>
              <a:buNone/>
            </a:pPr>
            <a:r>
              <a:rPr lang="en-US" altLang="en-US" sz="2400" kern="0" dirty="0" smtClean="0">
                <a:latin typeface="Calibri"/>
              </a:rPr>
              <a:t>Since 2010 </a:t>
            </a:r>
            <a:r>
              <a:rPr lang="en-US" altLang="en-US" sz="2600" kern="0" dirty="0" smtClean="0">
                <a:solidFill>
                  <a:srgbClr val="333399"/>
                </a:solidFill>
                <a:latin typeface="Calibri"/>
              </a:rPr>
              <a:t>– saved £42million</a:t>
            </a:r>
            <a:endParaRPr lang="en-US" altLang="en-US" sz="2600" kern="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9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5"/>
          <a:stretch/>
        </p:blipFill>
        <p:spPr>
          <a:xfrm>
            <a:off x="0" y="254699"/>
            <a:ext cx="9167446" cy="52625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t="75775" r="13865" b="14014"/>
          <a:stretch/>
        </p:blipFill>
        <p:spPr bwMode="auto">
          <a:xfrm>
            <a:off x="0" y="-6892"/>
            <a:ext cx="9144000" cy="8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92136" y="1122594"/>
            <a:ext cx="8370441" cy="1763371"/>
            <a:chOff x="815810" y="931885"/>
            <a:chExt cx="8189913" cy="1603375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815810" y="931885"/>
              <a:ext cx="8189913" cy="1603375"/>
            </a:xfrm>
            <a:prstGeom prst="rect">
              <a:avLst/>
            </a:prstGeom>
            <a:solidFill>
              <a:srgbClr val="FFFFFF">
                <a:alpha val="62000"/>
              </a:srgb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spcAft>
                  <a:spcPts val="6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ts val="600"/>
                </a:spcBef>
                <a:spcAft>
                  <a:spcPts val="6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ts val="600"/>
                </a:spcBef>
                <a:spcAft>
                  <a:spcPts val="600"/>
                </a:spcAft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en-US" sz="2600">
                <a:solidFill>
                  <a:srgbClr val="000000"/>
                </a:solidFill>
              </a:endParaRP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>
            <a:xfrm>
              <a:off x="1044309" y="1029348"/>
              <a:ext cx="7772400" cy="13271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altLang="en-US" sz="2400" b="1" dirty="0" smtClean="0">
                  <a:solidFill>
                    <a:prstClr val="black"/>
                  </a:solidFill>
                </a:rPr>
                <a:t>Next year, a </a:t>
              </a:r>
              <a:r>
                <a:rPr lang="en-US" altLang="en-US" sz="2400" b="1" dirty="0" smtClean="0">
                  <a:solidFill>
                    <a:srgbClr val="333399"/>
                  </a:solidFill>
                </a:rPr>
                <a:t>4.7%</a:t>
              </a:r>
              <a:r>
                <a:rPr lang="en-US" altLang="en-US" sz="2400" b="1" dirty="0" smtClean="0">
                  <a:solidFill>
                    <a:prstClr val="black"/>
                  </a:solidFill>
                </a:rPr>
                <a:t> cut in the Home Office grant funding</a:t>
              </a:r>
              <a:r>
                <a:rPr lang="en-GB" altLang="en-US" sz="2400" b="1" dirty="0" smtClean="0">
                  <a:solidFill>
                    <a:prstClr val="black"/>
                  </a:solidFill>
                </a:rPr>
                <a:t> means </a:t>
              </a:r>
              <a:r>
                <a:rPr lang="en-US" altLang="en-US" sz="2400" b="1" dirty="0" smtClean="0">
                  <a:solidFill>
                    <a:prstClr val="black"/>
                  </a:solidFill>
                </a:rPr>
                <a:t>Essex will get </a:t>
              </a:r>
              <a:r>
                <a:rPr lang="en-US" altLang="en-US" sz="2400" b="1" dirty="0" smtClean="0">
                  <a:solidFill>
                    <a:srgbClr val="333399"/>
                  </a:solidFill>
                </a:rPr>
                <a:t>£8.5million </a:t>
              </a:r>
              <a:r>
                <a:rPr lang="en-US" altLang="en-US" sz="2400" b="1" dirty="0" smtClean="0"/>
                <a:t>less to police the county. </a:t>
              </a:r>
            </a:p>
            <a:p>
              <a:pPr marL="0" indent="0">
                <a:buFontTx/>
                <a:buNone/>
              </a:pPr>
              <a:r>
                <a:rPr lang="en-US" altLang="en-US" sz="2400" b="1" dirty="0" smtClean="0"/>
                <a:t>This follows 5 years of similar cuts.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57597" y="3008940"/>
            <a:ext cx="6403929" cy="1979346"/>
            <a:chOff x="1909104" y="376102"/>
            <a:chExt cx="6265812" cy="1799752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909104" y="376102"/>
              <a:ext cx="6265812" cy="1799752"/>
            </a:xfrm>
            <a:prstGeom prst="rect">
              <a:avLst/>
            </a:prstGeom>
            <a:solidFill>
              <a:srgbClr val="FFFFFF">
                <a:alpha val="62000"/>
              </a:srgb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spcAft>
                  <a:spcPts val="6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ts val="600"/>
                </a:spcBef>
                <a:spcAft>
                  <a:spcPts val="600"/>
                </a:spcAft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ts val="600"/>
                </a:spcBef>
                <a:spcAft>
                  <a:spcPts val="6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ts val="600"/>
                </a:spcBef>
                <a:spcAft>
                  <a:spcPts val="600"/>
                </a:spcAft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ts val="60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en-US" sz="2600">
                <a:solidFill>
                  <a:srgbClr val="000000"/>
                </a:solidFill>
              </a:endParaRP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3436399" y="404664"/>
              <a:ext cx="4443506" cy="13271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endParaRPr lang="en-US" altLang="en-US" sz="2600" b="1" dirty="0" smtClean="0">
                <a:solidFill>
                  <a:srgbClr val="333399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9629" y="3061406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en-US" sz="2400" b="1" dirty="0" smtClean="0">
                <a:solidFill>
                  <a:srgbClr val="000000"/>
                </a:solidFill>
              </a:rPr>
              <a:t>Emerging Challenges: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Child Abuse demand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Domestic Abuse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Digital/Cyber Crime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Terrorist threat</a:t>
            </a:r>
          </a:p>
        </p:txBody>
      </p:sp>
    </p:spTree>
    <p:extLst>
      <p:ext uri="{BB962C8B-B14F-4D97-AF65-F5344CB8AC3E}">
        <p14:creationId xmlns:p14="http://schemas.microsoft.com/office/powerpoint/2010/main" val="20133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2771800" cy="1907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0"/>
          <a:stretch/>
        </p:blipFill>
        <p:spPr>
          <a:xfrm rot="20900369">
            <a:off x="2498687" y="357636"/>
            <a:ext cx="4194909" cy="19768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t="75775" r="13865" b="14014"/>
          <a:stretch/>
        </p:blipFill>
        <p:spPr bwMode="auto">
          <a:xfrm>
            <a:off x="0" y="-6892"/>
            <a:ext cx="9144000" cy="8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5986"/>
            <a:ext cx="7772400" cy="830725"/>
          </a:xfrm>
        </p:spPr>
        <p:txBody>
          <a:bodyPr anchor="ctr"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Reducing Crime and Anti-Social Behaviour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36712"/>
            <a:ext cx="27686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00" y="3633516"/>
            <a:ext cx="2771800" cy="1907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2741712"/>
            <a:ext cx="207645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02" y="4121274"/>
            <a:ext cx="3602398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" y="3645024"/>
            <a:ext cx="27686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914"/>
            <a:ext cx="207645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25467"/>
            <a:ext cx="27686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84" y="1972859"/>
            <a:ext cx="3197050" cy="2199805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335696"/>
              </p:ext>
            </p:extLst>
          </p:nvPr>
        </p:nvGraphicFramePr>
        <p:xfrm>
          <a:off x="251520" y="1346046"/>
          <a:ext cx="8640959" cy="388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9330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t="75775" r="13865" b="14014"/>
          <a:stretch/>
        </p:blipFill>
        <p:spPr bwMode="auto">
          <a:xfrm>
            <a:off x="0" y="-6892"/>
            <a:ext cx="9144000" cy="8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184576" cy="864096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Significant Reductions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04"/>
          <a:stretch/>
        </p:blipFill>
        <p:spPr bwMode="auto">
          <a:xfrm>
            <a:off x="0" y="836712"/>
            <a:ext cx="9144000" cy="467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32" y="836712"/>
            <a:ext cx="9144000" cy="4674493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-63808" y="1340768"/>
            <a:ext cx="5509514" cy="830997"/>
          </a:xfrm>
          <a:prstGeom prst="rect">
            <a:avLst/>
          </a:prstGeom>
          <a:solidFill>
            <a:schemeClr val="bg1">
              <a:alpha val="89000"/>
            </a:schemeClr>
          </a:solidFill>
          <a:ln w="57150" cap="rnd" cmpd="dbl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GB" sz="1200" dirty="0" smtClean="0"/>
          </a:p>
          <a:p>
            <a:pPr algn="ctr"/>
            <a:r>
              <a:rPr lang="en-GB" sz="2400" dirty="0" smtClean="0"/>
              <a:t>Vehicle </a:t>
            </a:r>
            <a:r>
              <a:rPr lang="en-GB" sz="2400" dirty="0"/>
              <a:t>Crime </a:t>
            </a:r>
            <a:r>
              <a:rPr lang="en-GB" sz="2400" dirty="0" smtClean="0"/>
              <a:t>  </a:t>
            </a:r>
            <a:r>
              <a:rPr lang="en-GB" sz="2400" dirty="0"/>
              <a:t>18.4% (1674 offences</a:t>
            </a:r>
            <a:r>
              <a:rPr lang="en-GB" sz="2400" dirty="0" smtClean="0"/>
              <a:t>)</a:t>
            </a:r>
          </a:p>
          <a:p>
            <a:pPr algn="ctr"/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680111" y="2852936"/>
            <a:ext cx="5518481" cy="830997"/>
          </a:xfrm>
          <a:prstGeom prst="rect">
            <a:avLst/>
          </a:prstGeom>
          <a:solidFill>
            <a:schemeClr val="bg1">
              <a:alpha val="89000"/>
            </a:schemeClr>
          </a:solidFill>
          <a:ln w="57150" cap="rnd" cmpd="dbl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GB" sz="1200" dirty="0" smtClean="0"/>
          </a:p>
          <a:p>
            <a:pPr algn="ctr"/>
            <a:r>
              <a:rPr lang="en-GB" sz="2400" dirty="0" smtClean="0"/>
              <a:t>Dwelling </a:t>
            </a:r>
            <a:r>
              <a:rPr lang="en-GB" sz="2400" dirty="0"/>
              <a:t>Burglary </a:t>
            </a:r>
            <a:r>
              <a:rPr lang="en-GB" sz="2400" dirty="0" smtClean="0"/>
              <a:t> </a:t>
            </a:r>
            <a:r>
              <a:rPr lang="en-GB" sz="2400" dirty="0"/>
              <a:t>10.2% (770 offences</a:t>
            </a:r>
            <a:r>
              <a:rPr lang="en-GB" sz="2400" dirty="0" smtClean="0"/>
              <a:t>)</a:t>
            </a:r>
          </a:p>
          <a:p>
            <a:pPr algn="ctr"/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-54592" y="4365104"/>
            <a:ext cx="5518481" cy="830997"/>
          </a:xfrm>
          <a:prstGeom prst="rect">
            <a:avLst/>
          </a:prstGeom>
          <a:solidFill>
            <a:schemeClr val="bg1">
              <a:alpha val="89000"/>
            </a:schemeClr>
          </a:solidFill>
          <a:ln w="57150" cap="rnd" cmpd="dbl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GB" sz="1200" dirty="0" smtClean="0"/>
          </a:p>
          <a:p>
            <a:pPr algn="ctr"/>
            <a:r>
              <a:rPr lang="en-GB" sz="2400" dirty="0" smtClean="0"/>
              <a:t>Robbery  </a:t>
            </a:r>
            <a:r>
              <a:rPr lang="en-GB" sz="2400" dirty="0"/>
              <a:t>14.3% (158 offences</a:t>
            </a:r>
            <a:r>
              <a:rPr lang="en-GB" sz="2400" dirty="0" smtClean="0"/>
              <a:t>)</a:t>
            </a:r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785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838"/>
            <a:ext cx="9144000" cy="503339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t="75775" r="13865" b="14014"/>
          <a:stretch/>
        </p:blipFill>
        <p:spPr bwMode="auto">
          <a:xfrm>
            <a:off x="0" y="-6892"/>
            <a:ext cx="9144000" cy="8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83568" y="5986"/>
            <a:ext cx="7772400" cy="830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/>
                </a:solidFill>
              </a:rPr>
              <a:t>Increasing Trends and Challenges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432" y="836712"/>
            <a:ext cx="9144000" cy="468052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-36512" y="1268276"/>
            <a:ext cx="4320480" cy="1631216"/>
          </a:xfrm>
          <a:prstGeom prst="rect">
            <a:avLst/>
          </a:prstGeom>
          <a:solidFill>
            <a:schemeClr val="bg1">
              <a:alpha val="89000"/>
            </a:schemeClr>
          </a:solidFill>
          <a:ln w="57150" cap="rnd" cmpd="dbl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Increasing Trends</a:t>
            </a:r>
            <a:endParaRPr lang="en-GB" sz="2000" b="1" dirty="0"/>
          </a:p>
          <a:p>
            <a:pPr lvl="1"/>
            <a:r>
              <a:rPr lang="en-GB" sz="2000" dirty="0" smtClean="0"/>
              <a:t>Serious </a:t>
            </a:r>
            <a:r>
              <a:rPr lang="en-GB" sz="2000" dirty="0"/>
              <a:t>Violent </a:t>
            </a:r>
            <a:r>
              <a:rPr lang="en-GB" sz="2000" dirty="0" smtClean="0"/>
              <a:t>Crime up 9.0%</a:t>
            </a:r>
            <a:endParaRPr lang="en-GB" sz="2000" dirty="0"/>
          </a:p>
          <a:p>
            <a:pPr lvl="1"/>
            <a:r>
              <a:rPr lang="en-GB" sz="2000" dirty="0" smtClean="0"/>
              <a:t>Serious </a:t>
            </a:r>
            <a:r>
              <a:rPr lang="en-GB" sz="2000" dirty="0"/>
              <a:t>Sexual </a:t>
            </a:r>
            <a:r>
              <a:rPr lang="en-GB" sz="2000" dirty="0" smtClean="0"/>
              <a:t>Crime up 26.2%</a:t>
            </a:r>
          </a:p>
          <a:p>
            <a:pPr lvl="1"/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84271" y="3356992"/>
            <a:ext cx="4196241" cy="1631216"/>
          </a:xfrm>
          <a:prstGeom prst="rect">
            <a:avLst/>
          </a:prstGeom>
          <a:solidFill>
            <a:schemeClr val="bg1">
              <a:alpha val="89000"/>
            </a:schemeClr>
          </a:solidFill>
          <a:ln w="57150" cap="rnd" cmpd="dbl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Encouraging Under Reported Crime</a:t>
            </a:r>
            <a:endParaRPr lang="en-GB" sz="2000" b="1" dirty="0"/>
          </a:p>
          <a:p>
            <a:pPr algn="ctr"/>
            <a:r>
              <a:rPr lang="en-GB" sz="2000" dirty="0" smtClean="0"/>
              <a:t>Domestic </a:t>
            </a:r>
            <a:r>
              <a:rPr lang="en-GB" sz="2000" dirty="0"/>
              <a:t>Abuse</a:t>
            </a:r>
          </a:p>
          <a:p>
            <a:pPr algn="ctr"/>
            <a:r>
              <a:rPr lang="en-GB" sz="2000" dirty="0" smtClean="0"/>
              <a:t>Hate Crime</a:t>
            </a: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810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3"/>
            <a:ext cx="9144000" cy="46960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t="75775" r="13865" b="14014"/>
          <a:stretch/>
        </p:blipFill>
        <p:spPr bwMode="auto">
          <a:xfrm>
            <a:off x="0" y="-6892"/>
            <a:ext cx="9144000" cy="8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5986"/>
            <a:ext cx="7772400" cy="830725"/>
          </a:xfrm>
        </p:spPr>
        <p:txBody>
          <a:bodyPr anchor="ctr"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Solving Crime and Bringing Offenders </a:t>
            </a:r>
            <a:r>
              <a:rPr lang="en-GB" sz="2800" b="1" dirty="0">
                <a:solidFill>
                  <a:schemeClr val="bg1"/>
                </a:solidFill>
              </a:rPr>
              <a:t>T</a:t>
            </a:r>
            <a:r>
              <a:rPr lang="en-GB" sz="2800" b="1" dirty="0" smtClean="0">
                <a:solidFill>
                  <a:schemeClr val="bg1"/>
                </a:solidFill>
              </a:rPr>
              <a:t>o Justice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381508"/>
            <a:ext cx="8496944" cy="92333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Essex is 25</a:t>
            </a:r>
            <a:r>
              <a:rPr lang="en-GB" baseline="30000" dirty="0" smtClean="0"/>
              <a:t>th</a:t>
            </a:r>
            <a:r>
              <a:rPr lang="en-GB" dirty="0" smtClean="0"/>
              <a:t> out of 43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Serious Violent Crime Outcomes up 9.0%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Serious Sexual Crime detections up 29.3%</a:t>
            </a:r>
            <a:endParaRPr lang="en-GB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71512" y="908720"/>
            <a:ext cx="7800975" cy="3238500"/>
            <a:chOff x="0" y="0"/>
            <a:chExt cx="7800975" cy="3238500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94464161"/>
                </p:ext>
              </p:extLst>
            </p:nvPr>
          </p:nvGraphicFramePr>
          <p:xfrm>
            <a:off x="0" y="0"/>
            <a:ext cx="7800975" cy="3238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77" y="3000378"/>
              <a:ext cx="265748" cy="7717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xmlns:mc="http://schemas.openxmlformats.org/markup-compatibility/2006" xmlns:a14="http://schemas.microsoft.com/office/drawing/2010/main" val="C0C0C0" mc:Ignorable="a14" a14:legacySpreadsheetColorIndex="2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5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36712"/>
            <a:ext cx="9144000" cy="4752528"/>
          </a:xfrm>
          <a:prstGeom prst="rect">
            <a:avLst/>
          </a:prstGeom>
          <a:gradFill flip="none" rotWithShape="1">
            <a:gsLst>
              <a:gs pos="0">
                <a:srgbClr val="1B1B89"/>
              </a:gs>
              <a:gs pos="61000">
                <a:schemeClr val="accent1">
                  <a:tint val="44500"/>
                  <a:satMod val="160000"/>
                </a:schemeClr>
              </a:gs>
              <a:gs pos="68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6"/>
          <a:stretch/>
        </p:blipFill>
        <p:spPr>
          <a:xfrm>
            <a:off x="-180528" y="4265801"/>
            <a:ext cx="2073083" cy="153946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t="75775" r="13865" b="14014"/>
          <a:stretch/>
        </p:blipFill>
        <p:spPr bwMode="auto">
          <a:xfrm>
            <a:off x="0" y="-6892"/>
            <a:ext cx="9144000" cy="8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4264" y="5986"/>
            <a:ext cx="8064896" cy="830725"/>
          </a:xfrm>
        </p:spPr>
        <p:txBody>
          <a:bodyPr anchor="ctr"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Promoting Satisfaction and Public Confidence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4553252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prstClr val="white"/>
              </a:buClr>
            </a:pPr>
            <a:r>
              <a:rPr lang="en-GB" sz="2200" b="1" dirty="0" smtClean="0">
                <a:solidFill>
                  <a:prstClr val="white"/>
                </a:solidFill>
              </a:rPr>
              <a:t>Crime Survey for England and Wales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white"/>
                </a:solidFill>
              </a:rPr>
              <a:t>% Agree ‘Dealing with local concerns’ – 58.26%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white"/>
                </a:solidFill>
              </a:rPr>
              <a:t>% Agree ‘Confidence in the local police’ – 57.80%</a:t>
            </a:r>
            <a:endParaRPr lang="en-GB" sz="2200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60385" y="802159"/>
            <a:ext cx="627254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prstClr val="white"/>
              </a:buClr>
            </a:pP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User Satisfaction Survey</a:t>
            </a:r>
          </a:p>
          <a:p>
            <a:pPr lvl="1"/>
            <a:endParaRPr lang="en-GB" sz="5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824075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0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5694</TotalTime>
  <Words>863</Words>
  <Application>Microsoft Office PowerPoint</Application>
  <PresentationFormat>On-screen Show (4:3)</PresentationFormat>
  <Paragraphs>151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Reducing Crime and Anti-Social Behaviour</vt:lpstr>
      <vt:lpstr>Significant Reductions</vt:lpstr>
      <vt:lpstr>PowerPoint Presentation</vt:lpstr>
      <vt:lpstr>Solving Crime and Bringing Offenders To Justice</vt:lpstr>
      <vt:lpstr>Promoting Satisfaction and Public Confidence</vt:lpstr>
      <vt:lpstr>PowerPoint Presentation</vt:lpstr>
      <vt:lpstr>PowerPoint Presentation</vt:lpstr>
      <vt:lpstr>The Estate Challenge for Essex</vt:lpstr>
      <vt:lpstr>PowerPoint Presentation</vt:lpstr>
      <vt:lpstr>Existing Estate Configuration</vt:lpstr>
      <vt:lpstr>Financial Considerations</vt:lpstr>
      <vt:lpstr>Summary</vt:lpstr>
      <vt:lpstr>PowerPoint Presentation</vt:lpstr>
    </vt:vector>
  </TitlesOfParts>
  <Company>Essex Police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Knight</dc:creator>
  <cp:lastModifiedBy>Jan Klimkowski 42073341</cp:lastModifiedBy>
  <cp:revision>413</cp:revision>
  <cp:lastPrinted>2015-03-10T14:03:56Z</cp:lastPrinted>
  <dcterms:created xsi:type="dcterms:W3CDTF">2013-10-03T13:47:12Z</dcterms:created>
  <dcterms:modified xsi:type="dcterms:W3CDTF">2015-03-12T16:53:51Z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Name">
    <vt:lpwstr>70259</vt:lpwstr>
  </property>
  <property fmtid="{D5CDD505-2E9C-101B-9397-08002B2CF9AE}" pid="3" name="Protective Marking">
    <vt:lpwstr>NOT PROTECTIVELY MARKED</vt:lpwstr>
  </property>
  <property fmtid="{D5CDD505-2E9C-101B-9397-08002B2CF9AE}" pid="4" name="Descriptor">
    <vt:lpwstr/>
  </property>
</Properties>
</file>